
<file path=[Content_Types].xml><?xml version="1.0" encoding="utf-8"?>
<Types xmlns="http://schemas.openxmlformats.org/package/2006/content-types">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5.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3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5.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869" r:id="rId2"/>
    <p:sldMasterId id="2147483879" r:id="rId3"/>
    <p:sldMasterId id="2147483889" r:id="rId4"/>
    <p:sldMasterId id="2147484758" r:id="rId5"/>
    <p:sldMasterId id="2147484803" r:id="rId6"/>
  </p:sldMasterIdLst>
  <p:notesMasterIdLst>
    <p:notesMasterId r:id="rId130"/>
  </p:notesMasterIdLst>
  <p:handoutMasterIdLst>
    <p:handoutMasterId r:id="rId131"/>
  </p:handoutMasterIdLst>
  <p:sldIdLst>
    <p:sldId id="282" r:id="rId7"/>
    <p:sldId id="283" r:id="rId8"/>
    <p:sldId id="294" r:id="rId9"/>
    <p:sldId id="556" r:id="rId10"/>
    <p:sldId id="572" r:id="rId11"/>
    <p:sldId id="454" r:id="rId12"/>
    <p:sldId id="557" r:id="rId13"/>
    <p:sldId id="451" r:id="rId14"/>
    <p:sldId id="558" r:id="rId15"/>
    <p:sldId id="575" r:id="rId16"/>
    <p:sldId id="576" r:id="rId17"/>
    <p:sldId id="601" r:id="rId18"/>
    <p:sldId id="559" r:id="rId19"/>
    <p:sldId id="560" r:id="rId20"/>
    <p:sldId id="561" r:id="rId21"/>
    <p:sldId id="578" r:id="rId22"/>
    <p:sldId id="579" r:id="rId23"/>
    <p:sldId id="328" r:id="rId24"/>
    <p:sldId id="329" r:id="rId25"/>
    <p:sldId id="336" r:id="rId26"/>
    <p:sldId id="337" r:id="rId27"/>
    <p:sldId id="332" r:id="rId28"/>
    <p:sldId id="338" r:id="rId29"/>
    <p:sldId id="339" r:id="rId30"/>
    <p:sldId id="333" r:id="rId31"/>
    <p:sldId id="334" r:id="rId32"/>
    <p:sldId id="335" r:id="rId33"/>
    <p:sldId id="341" r:id="rId34"/>
    <p:sldId id="340" r:id="rId35"/>
    <p:sldId id="342" r:id="rId36"/>
    <p:sldId id="562" r:id="rId37"/>
    <p:sldId id="521" r:id="rId38"/>
    <p:sldId id="522" r:id="rId39"/>
    <p:sldId id="523" r:id="rId40"/>
    <p:sldId id="525" r:id="rId41"/>
    <p:sldId id="526" r:id="rId42"/>
    <p:sldId id="527" r:id="rId43"/>
    <p:sldId id="528" r:id="rId44"/>
    <p:sldId id="529" r:id="rId45"/>
    <p:sldId id="530" r:id="rId46"/>
    <p:sldId id="531" r:id="rId47"/>
    <p:sldId id="622" r:id="rId48"/>
    <p:sldId id="534" r:id="rId49"/>
    <p:sldId id="535" r:id="rId50"/>
    <p:sldId id="536" r:id="rId51"/>
    <p:sldId id="623" r:id="rId52"/>
    <p:sldId id="580" r:id="rId53"/>
    <p:sldId id="538" r:id="rId54"/>
    <p:sldId id="544" r:id="rId55"/>
    <p:sldId id="563" r:id="rId56"/>
    <p:sldId id="614" r:id="rId57"/>
    <p:sldId id="616" r:id="rId58"/>
    <p:sldId id="509" r:id="rId59"/>
    <p:sldId id="581" r:id="rId60"/>
    <p:sldId id="510" r:id="rId61"/>
    <p:sldId id="512" r:id="rId62"/>
    <p:sldId id="570" r:id="rId63"/>
    <p:sldId id="516" r:id="rId64"/>
    <p:sldId id="604" r:id="rId65"/>
    <p:sldId id="545" r:id="rId66"/>
    <p:sldId id="546" r:id="rId67"/>
    <p:sldId id="547" r:id="rId68"/>
    <p:sldId id="548" r:id="rId69"/>
    <p:sldId id="552" r:id="rId70"/>
    <p:sldId id="553" r:id="rId71"/>
    <p:sldId id="565" r:id="rId72"/>
    <p:sldId id="606" r:id="rId73"/>
    <p:sldId id="609" r:id="rId74"/>
    <p:sldId id="624" r:id="rId75"/>
    <p:sldId id="583" r:id="rId76"/>
    <p:sldId id="584" r:id="rId77"/>
    <p:sldId id="549" r:id="rId78"/>
    <p:sldId id="567" r:id="rId79"/>
    <p:sldId id="621" r:id="rId80"/>
    <p:sldId id="620" r:id="rId81"/>
    <p:sldId id="596" r:id="rId82"/>
    <p:sldId id="586" r:id="rId83"/>
    <p:sldId id="555" r:id="rId84"/>
    <p:sldId id="602" r:id="rId85"/>
    <p:sldId id="568" r:id="rId86"/>
    <p:sldId id="611" r:id="rId87"/>
    <p:sldId id="610" r:id="rId88"/>
    <p:sldId id="617" r:id="rId89"/>
    <p:sldId id="625" r:id="rId90"/>
    <p:sldId id="470" r:id="rId91"/>
    <p:sldId id="550" r:id="rId92"/>
    <p:sldId id="612" r:id="rId93"/>
    <p:sldId id="613" r:id="rId94"/>
    <p:sldId id="615" r:id="rId95"/>
    <p:sldId id="619" r:id="rId96"/>
    <p:sldId id="618" r:id="rId97"/>
    <p:sldId id="587" r:id="rId98"/>
    <p:sldId id="588" r:id="rId99"/>
    <p:sldId id="589" r:id="rId100"/>
    <p:sldId id="363" r:id="rId101"/>
    <p:sldId id="346" r:id="rId102"/>
    <p:sldId id="349" r:id="rId103"/>
    <p:sldId id="350" r:id="rId104"/>
    <p:sldId id="351" r:id="rId105"/>
    <p:sldId id="369" r:id="rId106"/>
    <p:sldId id="353" r:id="rId107"/>
    <p:sldId id="489" r:id="rId108"/>
    <p:sldId id="355" r:id="rId109"/>
    <p:sldId id="357" r:id="rId110"/>
    <p:sldId id="598" r:id="rId111"/>
    <p:sldId id="590" r:id="rId112"/>
    <p:sldId id="388" r:id="rId113"/>
    <p:sldId id="348" r:id="rId114"/>
    <p:sldId id="490" r:id="rId115"/>
    <p:sldId id="599" r:id="rId116"/>
    <p:sldId id="591" r:id="rId117"/>
    <p:sldId id="593" r:id="rId118"/>
    <p:sldId id="390" r:id="rId119"/>
    <p:sldId id="594" r:id="rId120"/>
    <p:sldId id="371" r:id="rId121"/>
    <p:sldId id="595" r:id="rId122"/>
    <p:sldId id="391" r:id="rId123"/>
    <p:sldId id="393" r:id="rId124"/>
    <p:sldId id="395" r:id="rId125"/>
    <p:sldId id="600" r:id="rId126"/>
    <p:sldId id="592" r:id="rId127"/>
    <p:sldId id="411" r:id="rId128"/>
    <p:sldId id="571" r:id="rId129"/>
  </p:sldIdLst>
  <p:sldSz cx="9144000" cy="6858000" type="screen4x3"/>
  <p:notesSz cx="6858000" cy="9945688"/>
  <p:defaultTextStyle>
    <a:defPPr>
      <a:defRPr lang="de-DE"/>
    </a:defPPr>
    <a:lvl1pPr algn="l" rtl="0" fontAlgn="base">
      <a:spcBef>
        <a:spcPct val="0"/>
      </a:spcBef>
      <a:spcAft>
        <a:spcPct val="0"/>
      </a:spcAft>
      <a:defRPr sz="2200" b="1" kern="1200">
        <a:solidFill>
          <a:srgbClr val="999999"/>
        </a:solidFill>
        <a:latin typeface="Arial" charset="0"/>
        <a:ea typeface="+mn-ea"/>
        <a:cs typeface="Arial" charset="0"/>
      </a:defRPr>
    </a:lvl1pPr>
    <a:lvl2pPr marL="457200" algn="l" rtl="0" fontAlgn="base">
      <a:spcBef>
        <a:spcPct val="0"/>
      </a:spcBef>
      <a:spcAft>
        <a:spcPct val="0"/>
      </a:spcAft>
      <a:defRPr sz="2200" b="1" kern="1200">
        <a:solidFill>
          <a:srgbClr val="999999"/>
        </a:solidFill>
        <a:latin typeface="Arial" charset="0"/>
        <a:ea typeface="+mn-ea"/>
        <a:cs typeface="Arial" charset="0"/>
      </a:defRPr>
    </a:lvl2pPr>
    <a:lvl3pPr marL="914400" algn="l" rtl="0" fontAlgn="base">
      <a:spcBef>
        <a:spcPct val="0"/>
      </a:spcBef>
      <a:spcAft>
        <a:spcPct val="0"/>
      </a:spcAft>
      <a:defRPr sz="2200" b="1" kern="1200">
        <a:solidFill>
          <a:srgbClr val="999999"/>
        </a:solidFill>
        <a:latin typeface="Arial" charset="0"/>
        <a:ea typeface="+mn-ea"/>
        <a:cs typeface="Arial" charset="0"/>
      </a:defRPr>
    </a:lvl3pPr>
    <a:lvl4pPr marL="1371600" algn="l" rtl="0" fontAlgn="base">
      <a:spcBef>
        <a:spcPct val="0"/>
      </a:spcBef>
      <a:spcAft>
        <a:spcPct val="0"/>
      </a:spcAft>
      <a:defRPr sz="2200" b="1" kern="1200">
        <a:solidFill>
          <a:srgbClr val="999999"/>
        </a:solidFill>
        <a:latin typeface="Arial" charset="0"/>
        <a:ea typeface="+mn-ea"/>
        <a:cs typeface="Arial" charset="0"/>
      </a:defRPr>
    </a:lvl4pPr>
    <a:lvl5pPr marL="1828800" algn="l" rtl="0" fontAlgn="base">
      <a:spcBef>
        <a:spcPct val="0"/>
      </a:spcBef>
      <a:spcAft>
        <a:spcPct val="0"/>
      </a:spcAft>
      <a:defRPr sz="2200" b="1" kern="1200">
        <a:solidFill>
          <a:srgbClr val="999999"/>
        </a:solidFill>
        <a:latin typeface="Arial" charset="0"/>
        <a:ea typeface="+mn-ea"/>
        <a:cs typeface="Arial" charset="0"/>
      </a:defRPr>
    </a:lvl5pPr>
    <a:lvl6pPr marL="2286000" algn="l" defTabSz="914400" rtl="0" eaLnBrk="1" latinLnBrk="0" hangingPunct="1">
      <a:defRPr sz="2200" b="1" kern="1200">
        <a:solidFill>
          <a:srgbClr val="999999"/>
        </a:solidFill>
        <a:latin typeface="Arial" charset="0"/>
        <a:ea typeface="+mn-ea"/>
        <a:cs typeface="Arial" charset="0"/>
      </a:defRPr>
    </a:lvl6pPr>
    <a:lvl7pPr marL="2743200" algn="l" defTabSz="914400" rtl="0" eaLnBrk="1" latinLnBrk="0" hangingPunct="1">
      <a:defRPr sz="2200" b="1" kern="1200">
        <a:solidFill>
          <a:srgbClr val="999999"/>
        </a:solidFill>
        <a:latin typeface="Arial" charset="0"/>
        <a:ea typeface="+mn-ea"/>
        <a:cs typeface="Arial" charset="0"/>
      </a:defRPr>
    </a:lvl7pPr>
    <a:lvl8pPr marL="3200400" algn="l" defTabSz="914400" rtl="0" eaLnBrk="1" latinLnBrk="0" hangingPunct="1">
      <a:defRPr sz="2200" b="1" kern="1200">
        <a:solidFill>
          <a:srgbClr val="999999"/>
        </a:solidFill>
        <a:latin typeface="Arial" charset="0"/>
        <a:ea typeface="+mn-ea"/>
        <a:cs typeface="Arial" charset="0"/>
      </a:defRPr>
    </a:lvl8pPr>
    <a:lvl9pPr marL="3657600" algn="l" defTabSz="914400" rtl="0" eaLnBrk="1" latinLnBrk="0" hangingPunct="1">
      <a:defRPr sz="2200" b="1" kern="1200">
        <a:solidFill>
          <a:srgbClr val="999999"/>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mo Leiter" initials="TL" lastIdx="6" clrIdx="0"/>
  <p:cmAuthor id="1" name="Alexander Holst" initials="giz"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9900"/>
    <a:srgbClr val="CC6600"/>
    <a:srgbClr val="FF9900"/>
    <a:srgbClr val="C00000"/>
    <a:srgbClr val="EACAAA"/>
    <a:srgbClr val="F2F99D"/>
    <a:srgbClr val="E5DBA1"/>
    <a:srgbClr val="EAD9C6"/>
    <a:srgbClr val="646464"/>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660B408-B3CF-4A94-85FC-2B1E0A45F4A2}" styleName="Dunkle Formatvorlage 2 - Akzent 1/Akz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8608" autoAdjust="0"/>
    <p:restoredTop sz="85435" autoAdjust="0"/>
  </p:normalViewPr>
  <p:slideViewPr>
    <p:cSldViewPr snapToGrid="0">
      <p:cViewPr>
        <p:scale>
          <a:sx n="70" d="100"/>
          <a:sy n="70" d="100"/>
        </p:scale>
        <p:origin x="78" y="-96"/>
      </p:cViewPr>
      <p:guideLst>
        <p:guide orient="horz" pos="3935"/>
        <p:guide orient="horz"/>
        <p:guide orient="horz" pos="151"/>
        <p:guide orient="horz" pos="1269"/>
        <p:guide orient="horz" pos="1140"/>
        <p:guide orient="horz" pos="1265"/>
        <p:guide pos="288"/>
        <p:guide pos="5029"/>
        <p:guide pos="2860"/>
      </p:guideLst>
    </p:cSldViewPr>
  </p:slideViewPr>
  <p:outlineViewPr>
    <p:cViewPr>
      <p:scale>
        <a:sx n="33" d="100"/>
        <a:sy n="33" d="100"/>
      </p:scale>
      <p:origin x="0" y="13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870" y="-102"/>
      </p:cViewPr>
      <p:guideLst>
        <p:guide orient="horz" pos="3132"/>
        <p:guide pos="126"/>
        <p:guide pos="418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28"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slide" Target="slides/slide112.xml"/><Relationship Id="rId126" Type="http://schemas.openxmlformats.org/officeDocument/2006/relationships/slide" Target="slides/slide120.xml"/><Relationship Id="rId134"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slide" Target="slides/slide110.xml"/><Relationship Id="rId124" Type="http://schemas.openxmlformats.org/officeDocument/2006/relationships/slide" Target="slides/slide118.xml"/><Relationship Id="rId129" Type="http://schemas.openxmlformats.org/officeDocument/2006/relationships/slide" Target="slides/slide123.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3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slide" Target="slides/slide108.xml"/><Relationship Id="rId119" Type="http://schemas.openxmlformats.org/officeDocument/2006/relationships/slide" Target="slides/slide113.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30" Type="http://schemas.openxmlformats.org/officeDocument/2006/relationships/notesMaster" Target="notesMasters/notesMaster1.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_rels/viewProps.xml.rels><?xml version="1.0" encoding="UTF-8" standalone="yes"?>
<Relationships xmlns="http://schemas.openxmlformats.org/package/2006/relationships"><Relationship Id="rId13" Type="http://schemas.openxmlformats.org/officeDocument/2006/relationships/slide" Target="slides/slide16.xml"/><Relationship Id="rId18" Type="http://schemas.openxmlformats.org/officeDocument/2006/relationships/slide" Target="slides/slide21.xml"/><Relationship Id="rId26" Type="http://schemas.openxmlformats.org/officeDocument/2006/relationships/slide" Target="slides/slide29.xml"/><Relationship Id="rId39" Type="http://schemas.openxmlformats.org/officeDocument/2006/relationships/slide" Target="slides/slide43.xml"/><Relationship Id="rId21" Type="http://schemas.openxmlformats.org/officeDocument/2006/relationships/slide" Target="slides/slide24.xml"/><Relationship Id="rId34" Type="http://schemas.openxmlformats.org/officeDocument/2006/relationships/slide" Target="slides/slide37.xml"/><Relationship Id="rId42" Type="http://schemas.openxmlformats.org/officeDocument/2006/relationships/slide" Target="slides/slide46.xml"/><Relationship Id="rId47" Type="http://schemas.openxmlformats.org/officeDocument/2006/relationships/slide" Target="slides/slide54.xml"/><Relationship Id="rId50" Type="http://schemas.openxmlformats.org/officeDocument/2006/relationships/slide" Target="slides/slide81.xml"/><Relationship Id="rId55" Type="http://schemas.openxmlformats.org/officeDocument/2006/relationships/slide" Target="slides/slide88.xml"/><Relationship Id="rId63" Type="http://schemas.openxmlformats.org/officeDocument/2006/relationships/slide" Target="slides/slide101.xml"/><Relationship Id="rId68" Type="http://schemas.openxmlformats.org/officeDocument/2006/relationships/slide" Target="slides/slide108.xml"/><Relationship Id="rId7" Type="http://schemas.openxmlformats.org/officeDocument/2006/relationships/slide" Target="slides/slide9.xml"/><Relationship Id="rId71" Type="http://schemas.openxmlformats.org/officeDocument/2006/relationships/slide" Target="slides/slide117.xml"/><Relationship Id="rId2" Type="http://schemas.openxmlformats.org/officeDocument/2006/relationships/slide" Target="slides/slide2.xml"/><Relationship Id="rId16" Type="http://schemas.openxmlformats.org/officeDocument/2006/relationships/slide" Target="slides/slide19.xml"/><Relationship Id="rId29" Type="http://schemas.openxmlformats.org/officeDocument/2006/relationships/slide" Target="slides/slide32.xml"/><Relationship Id="rId11" Type="http://schemas.openxmlformats.org/officeDocument/2006/relationships/slide" Target="slides/slide14.xml"/><Relationship Id="rId24" Type="http://schemas.openxmlformats.org/officeDocument/2006/relationships/slide" Target="slides/slide27.xml"/><Relationship Id="rId32" Type="http://schemas.openxmlformats.org/officeDocument/2006/relationships/slide" Target="slides/slide35.xml"/><Relationship Id="rId37" Type="http://schemas.openxmlformats.org/officeDocument/2006/relationships/slide" Target="slides/slide40.xml"/><Relationship Id="rId40" Type="http://schemas.openxmlformats.org/officeDocument/2006/relationships/slide" Target="slides/slide44.xml"/><Relationship Id="rId45" Type="http://schemas.openxmlformats.org/officeDocument/2006/relationships/slide" Target="slides/slide50.xml"/><Relationship Id="rId53" Type="http://schemas.openxmlformats.org/officeDocument/2006/relationships/slide" Target="slides/slide84.xml"/><Relationship Id="rId58" Type="http://schemas.openxmlformats.org/officeDocument/2006/relationships/slide" Target="slides/slide96.xml"/><Relationship Id="rId66" Type="http://schemas.openxmlformats.org/officeDocument/2006/relationships/slide" Target="slides/slide104.xml"/><Relationship Id="rId74" Type="http://schemas.openxmlformats.org/officeDocument/2006/relationships/slide" Target="slides/slide122.xml"/><Relationship Id="rId5" Type="http://schemas.openxmlformats.org/officeDocument/2006/relationships/slide" Target="slides/slide7.xml"/><Relationship Id="rId15" Type="http://schemas.openxmlformats.org/officeDocument/2006/relationships/slide" Target="slides/slide18.xml"/><Relationship Id="rId23" Type="http://schemas.openxmlformats.org/officeDocument/2006/relationships/slide" Target="slides/slide26.xml"/><Relationship Id="rId28" Type="http://schemas.openxmlformats.org/officeDocument/2006/relationships/slide" Target="slides/slide31.xml"/><Relationship Id="rId36" Type="http://schemas.openxmlformats.org/officeDocument/2006/relationships/slide" Target="slides/slide39.xml"/><Relationship Id="rId49" Type="http://schemas.openxmlformats.org/officeDocument/2006/relationships/slide" Target="slides/slide74.xml"/><Relationship Id="rId57" Type="http://schemas.openxmlformats.org/officeDocument/2006/relationships/slide" Target="slides/slide95.xml"/><Relationship Id="rId61" Type="http://schemas.openxmlformats.org/officeDocument/2006/relationships/slide" Target="slides/slide99.xml"/><Relationship Id="rId10" Type="http://schemas.openxmlformats.org/officeDocument/2006/relationships/slide" Target="slides/slide13.xml"/><Relationship Id="rId19" Type="http://schemas.openxmlformats.org/officeDocument/2006/relationships/slide" Target="slides/slide22.xml"/><Relationship Id="rId31" Type="http://schemas.openxmlformats.org/officeDocument/2006/relationships/slide" Target="slides/slide34.xml"/><Relationship Id="rId44" Type="http://schemas.openxmlformats.org/officeDocument/2006/relationships/slide" Target="slides/slide49.xml"/><Relationship Id="rId52" Type="http://schemas.openxmlformats.org/officeDocument/2006/relationships/slide" Target="slides/slide83.xml"/><Relationship Id="rId60" Type="http://schemas.openxmlformats.org/officeDocument/2006/relationships/slide" Target="slides/slide98.xml"/><Relationship Id="rId65" Type="http://schemas.openxmlformats.org/officeDocument/2006/relationships/slide" Target="slides/slide103.xml"/><Relationship Id="rId73" Type="http://schemas.openxmlformats.org/officeDocument/2006/relationships/slide" Target="slides/slide119.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7.xml"/><Relationship Id="rId22" Type="http://schemas.openxmlformats.org/officeDocument/2006/relationships/slide" Target="slides/slide25.xml"/><Relationship Id="rId27" Type="http://schemas.openxmlformats.org/officeDocument/2006/relationships/slide" Target="slides/slide30.xml"/><Relationship Id="rId30" Type="http://schemas.openxmlformats.org/officeDocument/2006/relationships/slide" Target="slides/slide33.xml"/><Relationship Id="rId35" Type="http://schemas.openxmlformats.org/officeDocument/2006/relationships/slide" Target="slides/slide38.xml"/><Relationship Id="rId43" Type="http://schemas.openxmlformats.org/officeDocument/2006/relationships/slide" Target="slides/slide48.xml"/><Relationship Id="rId48" Type="http://schemas.openxmlformats.org/officeDocument/2006/relationships/slide" Target="slides/slide67.xml"/><Relationship Id="rId56" Type="http://schemas.openxmlformats.org/officeDocument/2006/relationships/slide" Target="slides/slide92.xml"/><Relationship Id="rId64" Type="http://schemas.openxmlformats.org/officeDocument/2006/relationships/slide" Target="slides/slide102.xml"/><Relationship Id="rId69" Type="http://schemas.openxmlformats.org/officeDocument/2006/relationships/slide" Target="slides/slide113.xml"/><Relationship Id="rId8" Type="http://schemas.openxmlformats.org/officeDocument/2006/relationships/slide" Target="slides/slide10.xml"/><Relationship Id="rId51" Type="http://schemas.openxmlformats.org/officeDocument/2006/relationships/slide" Target="slides/slide82.xml"/><Relationship Id="rId72" Type="http://schemas.openxmlformats.org/officeDocument/2006/relationships/slide" Target="slides/slide118.xml"/><Relationship Id="rId3" Type="http://schemas.openxmlformats.org/officeDocument/2006/relationships/slide" Target="slides/slide3.xml"/><Relationship Id="rId12" Type="http://schemas.openxmlformats.org/officeDocument/2006/relationships/slide" Target="slides/slide15.xml"/><Relationship Id="rId17" Type="http://schemas.openxmlformats.org/officeDocument/2006/relationships/slide" Target="slides/slide20.xml"/><Relationship Id="rId25" Type="http://schemas.openxmlformats.org/officeDocument/2006/relationships/slide" Target="slides/slide28.xml"/><Relationship Id="rId33" Type="http://schemas.openxmlformats.org/officeDocument/2006/relationships/slide" Target="slides/slide36.xml"/><Relationship Id="rId38" Type="http://schemas.openxmlformats.org/officeDocument/2006/relationships/slide" Target="slides/slide41.xml"/><Relationship Id="rId46" Type="http://schemas.openxmlformats.org/officeDocument/2006/relationships/slide" Target="slides/slide52.xml"/><Relationship Id="rId59" Type="http://schemas.openxmlformats.org/officeDocument/2006/relationships/slide" Target="slides/slide97.xml"/><Relationship Id="rId67" Type="http://schemas.openxmlformats.org/officeDocument/2006/relationships/slide" Target="slides/slide107.xml"/><Relationship Id="rId20" Type="http://schemas.openxmlformats.org/officeDocument/2006/relationships/slide" Target="slides/slide23.xml"/><Relationship Id="rId41" Type="http://schemas.openxmlformats.org/officeDocument/2006/relationships/slide" Target="slides/slide45.xml"/><Relationship Id="rId54" Type="http://schemas.openxmlformats.org/officeDocument/2006/relationships/slide" Target="slides/slide85.xml"/><Relationship Id="rId62" Type="http://schemas.openxmlformats.org/officeDocument/2006/relationships/slide" Target="slides/slide100.xml"/><Relationship Id="rId70" Type="http://schemas.openxmlformats.org/officeDocument/2006/relationships/slide" Target="slides/slide115.xml"/><Relationship Id="rId1" Type="http://schemas.openxmlformats.org/officeDocument/2006/relationships/slide" Target="slides/slide1.xml"/><Relationship Id="rId6"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diagrams/_rels/data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image" Target="../media/image6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EA94A5-8505-4A5E-A6A9-91C60954039D}" type="doc">
      <dgm:prSet loTypeId="urn:microsoft.com/office/officeart/2005/8/layout/matrix1" loCatId="matrix" qsTypeId="urn:microsoft.com/office/officeart/2005/8/quickstyle/simple1" qsCatId="simple" csTypeId="urn:microsoft.com/office/officeart/2005/8/colors/accent0_1" csCatId="mainScheme" phldr="1"/>
      <dgm:spPr/>
      <dgm:t>
        <a:bodyPr/>
        <a:lstStyle/>
        <a:p>
          <a:endParaRPr lang="en-AU"/>
        </a:p>
      </dgm:t>
    </dgm:pt>
    <dgm:pt modelId="{96BCEBB9-15DE-42E2-B88F-6DE364824B46}">
      <dgm:prSet phldrT="[Text]" custT="1"/>
      <dgm:spPr>
        <a:blipFill dpi="0" rotWithShape="0">
          <a:blip xmlns:r="http://schemas.openxmlformats.org/officeDocument/2006/relationships" r:embed="rId1">
            <a:alphaModFix amt="50000"/>
          </a:blip>
          <a:srcRect/>
          <a:stretch>
            <a:fillRect/>
          </a:stretch>
        </a:blipFill>
        <a:ln>
          <a:noFill/>
        </a:ln>
      </dgm:spPr>
      <dgm:t>
        <a:bodyPr/>
        <a:lstStyle/>
        <a:p>
          <a:r>
            <a:rPr lang="de-DE" sz="2400" b="1" dirty="0" smtClean="0"/>
            <a:t>Uncertainty</a:t>
          </a:r>
        </a:p>
        <a:p>
          <a:r>
            <a:rPr lang="de-DE" sz="2400" dirty="0" smtClean="0"/>
            <a:t>In climate and socio-economic development</a:t>
          </a:r>
          <a:endParaRPr lang="en-AU" sz="2400" dirty="0"/>
        </a:p>
      </dgm:t>
    </dgm:pt>
    <dgm:pt modelId="{B0F05541-5CE7-4432-AEDF-BB51B216BA7F}" type="parTrans" cxnId="{6FA85DB6-47C2-47FE-B30B-16F1167A5B24}">
      <dgm:prSet/>
      <dgm:spPr/>
      <dgm:t>
        <a:bodyPr/>
        <a:lstStyle/>
        <a:p>
          <a:endParaRPr lang="en-AU"/>
        </a:p>
      </dgm:t>
    </dgm:pt>
    <dgm:pt modelId="{649C221B-C7C6-4FDE-970C-3208FDB90AED}" type="sibTrans" cxnId="{6FA85DB6-47C2-47FE-B30B-16F1167A5B24}">
      <dgm:prSet/>
      <dgm:spPr/>
      <dgm:t>
        <a:bodyPr/>
        <a:lstStyle/>
        <a:p>
          <a:endParaRPr lang="en-AU"/>
        </a:p>
      </dgm:t>
    </dgm:pt>
    <dgm:pt modelId="{378087D1-4ACC-48E8-9335-E2F4C37222F3}">
      <dgm:prSet phldrT="[Text]" custT="1"/>
      <dgm:spPr>
        <a:noFill/>
        <a:ln>
          <a:noFill/>
        </a:ln>
      </dgm:spPr>
      <dgm:t>
        <a:bodyPr/>
        <a:lstStyle/>
        <a:p>
          <a:endParaRPr lang="de-DE" sz="2400" b="1" dirty="0" smtClean="0"/>
        </a:p>
        <a:p>
          <a:r>
            <a:rPr lang="de-DE" sz="2400" b="1" dirty="0" smtClean="0"/>
            <a:t>Long time horizon</a:t>
          </a:r>
        </a:p>
        <a:p>
          <a:r>
            <a:rPr lang="de-DE" sz="2400" dirty="0" smtClean="0"/>
            <a:t>Success of adaptation only visible after extended timeframe</a:t>
          </a:r>
          <a:endParaRPr lang="en-AU" sz="2400" dirty="0"/>
        </a:p>
      </dgm:t>
    </dgm:pt>
    <dgm:pt modelId="{91ECC754-70E9-4717-B219-CD747736ACEA}" type="parTrans" cxnId="{F7AAAB85-3227-4617-B831-0FB68F66870A}">
      <dgm:prSet/>
      <dgm:spPr/>
      <dgm:t>
        <a:bodyPr/>
        <a:lstStyle/>
        <a:p>
          <a:endParaRPr lang="en-AU"/>
        </a:p>
      </dgm:t>
    </dgm:pt>
    <dgm:pt modelId="{B659F9AC-72F4-41E5-AEF7-EA8CAE8ECFC2}" type="sibTrans" cxnId="{F7AAAB85-3227-4617-B831-0FB68F66870A}">
      <dgm:prSet/>
      <dgm:spPr/>
      <dgm:t>
        <a:bodyPr/>
        <a:lstStyle/>
        <a:p>
          <a:endParaRPr lang="en-AU"/>
        </a:p>
      </dgm:t>
    </dgm:pt>
    <dgm:pt modelId="{E4B6F7BE-7F03-4347-990E-7CDDF2DE914D}">
      <dgm:prSet phldrT="[Text]" custT="1"/>
      <dgm:spPr>
        <a:blipFill dpi="0" rotWithShape="0">
          <a:blip xmlns:r="http://schemas.openxmlformats.org/officeDocument/2006/relationships" r:embed="rId2">
            <a:alphaModFix amt="50000"/>
          </a:blip>
          <a:srcRect/>
          <a:stretch>
            <a:fillRect/>
          </a:stretch>
        </a:blipFill>
        <a:ln>
          <a:noFill/>
        </a:ln>
      </dgm:spPr>
      <dgm:t>
        <a:bodyPr/>
        <a:lstStyle/>
        <a:p>
          <a:r>
            <a:rPr lang="de-DE" sz="2400" b="1" dirty="0" smtClean="0"/>
            <a:t>Complexity</a:t>
          </a:r>
        </a:p>
        <a:p>
          <a:r>
            <a:rPr lang="de-DE" sz="2400" dirty="0" smtClean="0"/>
            <a:t>Entanglement with social and economic stressors</a:t>
          </a:r>
          <a:endParaRPr lang="en-AU" sz="2400" dirty="0"/>
        </a:p>
      </dgm:t>
    </dgm:pt>
    <dgm:pt modelId="{5FF19907-DB32-4418-B03E-6BD41E59D4A4}" type="parTrans" cxnId="{5957A510-3A91-483C-A5AF-EC534F949564}">
      <dgm:prSet/>
      <dgm:spPr/>
      <dgm:t>
        <a:bodyPr/>
        <a:lstStyle/>
        <a:p>
          <a:endParaRPr lang="en-AU"/>
        </a:p>
      </dgm:t>
    </dgm:pt>
    <dgm:pt modelId="{D8C72666-800A-499D-B4E0-8C864C7FA516}" type="sibTrans" cxnId="{5957A510-3A91-483C-A5AF-EC534F949564}">
      <dgm:prSet/>
      <dgm:spPr/>
      <dgm:t>
        <a:bodyPr/>
        <a:lstStyle/>
        <a:p>
          <a:endParaRPr lang="en-AU"/>
        </a:p>
      </dgm:t>
    </dgm:pt>
    <dgm:pt modelId="{95488255-F0A3-499C-AB98-3D4223A5CEC0}">
      <dgm:prSet phldrT="[Text]"/>
      <dgm:spPr>
        <a:solidFill>
          <a:srgbClr val="F1F19D"/>
        </a:solidFill>
      </dgm:spPr>
      <dgm:t>
        <a:bodyPr/>
        <a:lstStyle/>
        <a:p>
          <a:r>
            <a:rPr lang="de-DE" dirty="0" smtClean="0"/>
            <a:t>Context-dependent</a:t>
          </a:r>
        </a:p>
        <a:p>
          <a:r>
            <a:rPr lang="de-DE" b="1" dirty="0" smtClean="0"/>
            <a:t>No universal indicator</a:t>
          </a:r>
          <a:endParaRPr lang="en-AU" b="1" dirty="0"/>
        </a:p>
      </dgm:t>
    </dgm:pt>
    <dgm:pt modelId="{A4101FC7-86CB-42C0-9E7C-22C47A62380D}" type="sibTrans" cxnId="{98BA4565-8B15-4964-8D60-36771054D2B1}">
      <dgm:prSet/>
      <dgm:spPr/>
      <dgm:t>
        <a:bodyPr/>
        <a:lstStyle/>
        <a:p>
          <a:endParaRPr lang="en-AU"/>
        </a:p>
      </dgm:t>
    </dgm:pt>
    <dgm:pt modelId="{EB0172C2-A554-4C2C-AC47-36317B9FC64A}" type="parTrans" cxnId="{98BA4565-8B15-4964-8D60-36771054D2B1}">
      <dgm:prSet/>
      <dgm:spPr/>
      <dgm:t>
        <a:bodyPr/>
        <a:lstStyle/>
        <a:p>
          <a:endParaRPr lang="en-AU"/>
        </a:p>
      </dgm:t>
    </dgm:pt>
    <dgm:pt modelId="{79E3B9AE-605C-42F3-8E58-AFD443847655}" type="pres">
      <dgm:prSet presAssocID="{2DEA94A5-8505-4A5E-A6A9-91C60954039D}" presName="diagram" presStyleCnt="0">
        <dgm:presLayoutVars>
          <dgm:chMax val="1"/>
          <dgm:dir/>
          <dgm:animLvl val="ctr"/>
          <dgm:resizeHandles val="exact"/>
        </dgm:presLayoutVars>
      </dgm:prSet>
      <dgm:spPr/>
      <dgm:t>
        <a:bodyPr/>
        <a:lstStyle/>
        <a:p>
          <a:endParaRPr lang="en-AU"/>
        </a:p>
      </dgm:t>
    </dgm:pt>
    <dgm:pt modelId="{47AE07B3-3B6C-49E0-BC6B-B90C2892CC23}" type="pres">
      <dgm:prSet presAssocID="{2DEA94A5-8505-4A5E-A6A9-91C60954039D}" presName="matrix" presStyleCnt="0"/>
      <dgm:spPr/>
    </dgm:pt>
    <dgm:pt modelId="{781C03E6-3EFC-46A8-A7F4-9C6E6BFF77D2}" type="pres">
      <dgm:prSet presAssocID="{2DEA94A5-8505-4A5E-A6A9-91C60954039D}" presName="tile1" presStyleLbl="node1" presStyleIdx="0" presStyleCnt="4"/>
      <dgm:spPr/>
      <dgm:t>
        <a:bodyPr/>
        <a:lstStyle/>
        <a:p>
          <a:endParaRPr lang="en-AU"/>
        </a:p>
      </dgm:t>
    </dgm:pt>
    <dgm:pt modelId="{F4A7A34A-4386-41CA-8CA9-4901DA755C2E}" type="pres">
      <dgm:prSet presAssocID="{2DEA94A5-8505-4A5E-A6A9-91C60954039D}" presName="tile1text" presStyleLbl="node1" presStyleIdx="0" presStyleCnt="4">
        <dgm:presLayoutVars>
          <dgm:chMax val="0"/>
          <dgm:chPref val="0"/>
          <dgm:bulletEnabled val="1"/>
        </dgm:presLayoutVars>
      </dgm:prSet>
      <dgm:spPr/>
      <dgm:t>
        <a:bodyPr/>
        <a:lstStyle/>
        <a:p>
          <a:endParaRPr lang="en-AU"/>
        </a:p>
      </dgm:t>
    </dgm:pt>
    <dgm:pt modelId="{E25A2EE5-C89B-49D8-82B7-246F5F34CD86}" type="pres">
      <dgm:prSet presAssocID="{2DEA94A5-8505-4A5E-A6A9-91C60954039D}" presName="tile2" presStyleLbl="node1" presStyleIdx="1" presStyleCnt="4"/>
      <dgm:spPr/>
      <dgm:t>
        <a:bodyPr/>
        <a:lstStyle/>
        <a:p>
          <a:endParaRPr lang="en-AU"/>
        </a:p>
      </dgm:t>
    </dgm:pt>
    <dgm:pt modelId="{2FCE1B33-9AFB-44A0-AEB7-27E65D3E613D}" type="pres">
      <dgm:prSet presAssocID="{2DEA94A5-8505-4A5E-A6A9-91C60954039D}" presName="tile2text" presStyleLbl="node1" presStyleIdx="1" presStyleCnt="4">
        <dgm:presLayoutVars>
          <dgm:chMax val="0"/>
          <dgm:chPref val="0"/>
          <dgm:bulletEnabled val="1"/>
        </dgm:presLayoutVars>
      </dgm:prSet>
      <dgm:spPr/>
      <dgm:t>
        <a:bodyPr/>
        <a:lstStyle/>
        <a:p>
          <a:endParaRPr lang="en-AU"/>
        </a:p>
      </dgm:t>
    </dgm:pt>
    <dgm:pt modelId="{3443BB55-9052-46A0-B637-458A14D9647B}" type="pres">
      <dgm:prSet presAssocID="{2DEA94A5-8505-4A5E-A6A9-91C60954039D}" presName="tile3" presStyleLbl="node1" presStyleIdx="2" presStyleCnt="4"/>
      <dgm:spPr/>
      <dgm:t>
        <a:bodyPr/>
        <a:lstStyle/>
        <a:p>
          <a:endParaRPr lang="en-AU"/>
        </a:p>
      </dgm:t>
    </dgm:pt>
    <dgm:pt modelId="{ADC1510E-AC17-4319-9054-9352537EA865}" type="pres">
      <dgm:prSet presAssocID="{2DEA94A5-8505-4A5E-A6A9-91C60954039D}" presName="tile3text" presStyleLbl="node1" presStyleIdx="2" presStyleCnt="4">
        <dgm:presLayoutVars>
          <dgm:chMax val="0"/>
          <dgm:chPref val="0"/>
          <dgm:bulletEnabled val="1"/>
        </dgm:presLayoutVars>
      </dgm:prSet>
      <dgm:spPr/>
      <dgm:t>
        <a:bodyPr/>
        <a:lstStyle/>
        <a:p>
          <a:endParaRPr lang="en-AU"/>
        </a:p>
      </dgm:t>
    </dgm:pt>
    <dgm:pt modelId="{0A590173-BE6C-41B8-9723-FA76E66BCCB2}" type="pres">
      <dgm:prSet presAssocID="{2DEA94A5-8505-4A5E-A6A9-91C60954039D}" presName="tile4" presStyleLbl="node1" presStyleIdx="3" presStyleCnt="4" custScaleX="17479" custScaleY="22971" custLinFactNeighborX="4011" custLinFactNeighborY="-5539"/>
      <dgm:spPr>
        <a:blipFill dpi="0" rotWithShape="0">
          <a:blip xmlns:r="http://schemas.openxmlformats.org/officeDocument/2006/relationships" r:embed="rId3">
            <a:alphaModFix amt="50000"/>
          </a:blip>
          <a:srcRect/>
          <a:stretch>
            <a:fillRect/>
          </a:stretch>
        </a:blipFill>
        <a:ln>
          <a:noFill/>
        </a:ln>
      </dgm:spPr>
      <dgm:t>
        <a:bodyPr/>
        <a:lstStyle/>
        <a:p>
          <a:endParaRPr lang="en-AU"/>
        </a:p>
      </dgm:t>
    </dgm:pt>
    <dgm:pt modelId="{43518241-3E26-41F7-89FD-2237C5FF228F}" type="pres">
      <dgm:prSet presAssocID="{2DEA94A5-8505-4A5E-A6A9-91C60954039D}" presName="tile4text" presStyleLbl="node1" presStyleIdx="3" presStyleCnt="4">
        <dgm:presLayoutVars>
          <dgm:chMax val="0"/>
          <dgm:chPref val="0"/>
          <dgm:bulletEnabled val="1"/>
        </dgm:presLayoutVars>
      </dgm:prSet>
      <dgm:spPr/>
      <dgm:t>
        <a:bodyPr/>
        <a:lstStyle/>
        <a:p>
          <a:endParaRPr lang="en-AU"/>
        </a:p>
      </dgm:t>
    </dgm:pt>
    <dgm:pt modelId="{2D4E8AB4-FD13-4CDA-BC16-6594D9D85753}" type="pres">
      <dgm:prSet presAssocID="{2DEA94A5-8505-4A5E-A6A9-91C60954039D}" presName="centerTile" presStyleLbl="fgShp" presStyleIdx="0" presStyleCnt="1">
        <dgm:presLayoutVars>
          <dgm:chMax val="0"/>
          <dgm:chPref val="0"/>
        </dgm:presLayoutVars>
      </dgm:prSet>
      <dgm:spPr/>
      <dgm:t>
        <a:bodyPr/>
        <a:lstStyle/>
        <a:p>
          <a:endParaRPr lang="en-AU"/>
        </a:p>
      </dgm:t>
    </dgm:pt>
  </dgm:ptLst>
  <dgm:cxnLst>
    <dgm:cxn modelId="{F7AAAB85-3227-4617-B831-0FB68F66870A}" srcId="{95488255-F0A3-499C-AB98-3D4223A5CEC0}" destId="{378087D1-4ACC-48E8-9335-E2F4C37222F3}" srcOrd="1" destOrd="0" parTransId="{91ECC754-70E9-4717-B219-CD747736ACEA}" sibTransId="{B659F9AC-72F4-41E5-AEF7-EA8CAE8ECFC2}"/>
    <dgm:cxn modelId="{2F76D370-2647-4D77-91B9-75BA74FD0B23}" type="presOf" srcId="{96BCEBB9-15DE-42E2-B88F-6DE364824B46}" destId="{781C03E6-3EFC-46A8-A7F4-9C6E6BFF77D2}" srcOrd="0" destOrd="0" presId="urn:microsoft.com/office/officeart/2005/8/layout/matrix1"/>
    <dgm:cxn modelId="{539D8965-180A-4965-8736-B85292363187}" type="presOf" srcId="{378087D1-4ACC-48E8-9335-E2F4C37222F3}" destId="{2FCE1B33-9AFB-44A0-AEB7-27E65D3E613D}" srcOrd="1" destOrd="0" presId="urn:microsoft.com/office/officeart/2005/8/layout/matrix1"/>
    <dgm:cxn modelId="{98BA4565-8B15-4964-8D60-36771054D2B1}" srcId="{2DEA94A5-8505-4A5E-A6A9-91C60954039D}" destId="{95488255-F0A3-499C-AB98-3D4223A5CEC0}" srcOrd="0" destOrd="0" parTransId="{EB0172C2-A554-4C2C-AC47-36317B9FC64A}" sibTransId="{A4101FC7-86CB-42C0-9E7C-22C47A62380D}"/>
    <dgm:cxn modelId="{5957A510-3A91-483C-A5AF-EC534F949564}" srcId="{95488255-F0A3-499C-AB98-3D4223A5CEC0}" destId="{E4B6F7BE-7F03-4347-990E-7CDDF2DE914D}" srcOrd="2" destOrd="0" parTransId="{5FF19907-DB32-4418-B03E-6BD41E59D4A4}" sibTransId="{D8C72666-800A-499D-B4E0-8C864C7FA516}"/>
    <dgm:cxn modelId="{08BC97B7-C6B8-43EC-835E-AF8A1DF772C4}" type="presOf" srcId="{E4B6F7BE-7F03-4347-990E-7CDDF2DE914D}" destId="{3443BB55-9052-46A0-B637-458A14D9647B}" srcOrd="0" destOrd="0" presId="urn:microsoft.com/office/officeart/2005/8/layout/matrix1"/>
    <dgm:cxn modelId="{D2A23147-0DF5-43D1-B6E1-8794D4697A60}" type="presOf" srcId="{2DEA94A5-8505-4A5E-A6A9-91C60954039D}" destId="{79E3B9AE-605C-42F3-8E58-AFD443847655}" srcOrd="0" destOrd="0" presId="urn:microsoft.com/office/officeart/2005/8/layout/matrix1"/>
    <dgm:cxn modelId="{82B1B771-EB27-4951-A1C0-34F5F63E93FF}" type="presOf" srcId="{E4B6F7BE-7F03-4347-990E-7CDDF2DE914D}" destId="{ADC1510E-AC17-4319-9054-9352537EA865}" srcOrd="1" destOrd="0" presId="urn:microsoft.com/office/officeart/2005/8/layout/matrix1"/>
    <dgm:cxn modelId="{8E756F95-E9D6-4988-ADC5-31E2B0EA78D0}" type="presOf" srcId="{378087D1-4ACC-48E8-9335-E2F4C37222F3}" destId="{E25A2EE5-C89B-49D8-82B7-246F5F34CD86}" srcOrd="0" destOrd="0" presId="urn:microsoft.com/office/officeart/2005/8/layout/matrix1"/>
    <dgm:cxn modelId="{0EF1D67D-9E34-4751-8203-AF184C82F070}" type="presOf" srcId="{95488255-F0A3-499C-AB98-3D4223A5CEC0}" destId="{2D4E8AB4-FD13-4CDA-BC16-6594D9D85753}" srcOrd="0" destOrd="0" presId="urn:microsoft.com/office/officeart/2005/8/layout/matrix1"/>
    <dgm:cxn modelId="{6FA85DB6-47C2-47FE-B30B-16F1167A5B24}" srcId="{95488255-F0A3-499C-AB98-3D4223A5CEC0}" destId="{96BCEBB9-15DE-42E2-B88F-6DE364824B46}" srcOrd="0" destOrd="0" parTransId="{B0F05541-5CE7-4432-AEDF-BB51B216BA7F}" sibTransId="{649C221B-C7C6-4FDE-970C-3208FDB90AED}"/>
    <dgm:cxn modelId="{7314A88F-286C-4EB5-99C3-F0584FFDC846}" type="presOf" srcId="{96BCEBB9-15DE-42E2-B88F-6DE364824B46}" destId="{F4A7A34A-4386-41CA-8CA9-4901DA755C2E}" srcOrd="1" destOrd="0" presId="urn:microsoft.com/office/officeart/2005/8/layout/matrix1"/>
    <dgm:cxn modelId="{BA715B36-F811-4F3F-A916-A01970883192}" type="presParOf" srcId="{79E3B9AE-605C-42F3-8E58-AFD443847655}" destId="{47AE07B3-3B6C-49E0-BC6B-B90C2892CC23}" srcOrd="0" destOrd="0" presId="urn:microsoft.com/office/officeart/2005/8/layout/matrix1"/>
    <dgm:cxn modelId="{6E13FB80-9C75-46D2-9362-3CC33D7EDB25}" type="presParOf" srcId="{47AE07B3-3B6C-49E0-BC6B-B90C2892CC23}" destId="{781C03E6-3EFC-46A8-A7F4-9C6E6BFF77D2}" srcOrd="0" destOrd="0" presId="urn:microsoft.com/office/officeart/2005/8/layout/matrix1"/>
    <dgm:cxn modelId="{275382FB-5717-45F8-907A-AE2CC395B8C9}" type="presParOf" srcId="{47AE07B3-3B6C-49E0-BC6B-B90C2892CC23}" destId="{F4A7A34A-4386-41CA-8CA9-4901DA755C2E}" srcOrd="1" destOrd="0" presId="urn:microsoft.com/office/officeart/2005/8/layout/matrix1"/>
    <dgm:cxn modelId="{46FA5279-E1A7-42B5-B1E5-B5FAE9D081EC}" type="presParOf" srcId="{47AE07B3-3B6C-49E0-BC6B-B90C2892CC23}" destId="{E25A2EE5-C89B-49D8-82B7-246F5F34CD86}" srcOrd="2" destOrd="0" presId="urn:microsoft.com/office/officeart/2005/8/layout/matrix1"/>
    <dgm:cxn modelId="{55E0406A-C86A-4EE0-B708-C60836F0756E}" type="presParOf" srcId="{47AE07B3-3B6C-49E0-BC6B-B90C2892CC23}" destId="{2FCE1B33-9AFB-44A0-AEB7-27E65D3E613D}" srcOrd="3" destOrd="0" presId="urn:microsoft.com/office/officeart/2005/8/layout/matrix1"/>
    <dgm:cxn modelId="{E7A5EC97-AD03-4E1D-BA04-201ED1082334}" type="presParOf" srcId="{47AE07B3-3B6C-49E0-BC6B-B90C2892CC23}" destId="{3443BB55-9052-46A0-B637-458A14D9647B}" srcOrd="4" destOrd="0" presId="urn:microsoft.com/office/officeart/2005/8/layout/matrix1"/>
    <dgm:cxn modelId="{EB27BB9C-D317-4210-84F6-98225900FA28}" type="presParOf" srcId="{47AE07B3-3B6C-49E0-BC6B-B90C2892CC23}" destId="{ADC1510E-AC17-4319-9054-9352537EA865}" srcOrd="5" destOrd="0" presId="urn:microsoft.com/office/officeart/2005/8/layout/matrix1"/>
    <dgm:cxn modelId="{4ECDA9E4-77BC-4E86-9BEB-FBE75AFC6A8F}" type="presParOf" srcId="{47AE07B3-3B6C-49E0-BC6B-B90C2892CC23}" destId="{0A590173-BE6C-41B8-9723-FA76E66BCCB2}" srcOrd="6" destOrd="0" presId="urn:microsoft.com/office/officeart/2005/8/layout/matrix1"/>
    <dgm:cxn modelId="{B92F18C0-4945-4745-A9BA-DBB365C917EA}" type="presParOf" srcId="{47AE07B3-3B6C-49E0-BC6B-B90C2892CC23}" destId="{43518241-3E26-41F7-89FD-2237C5FF228F}" srcOrd="7" destOrd="0" presId="urn:microsoft.com/office/officeart/2005/8/layout/matrix1"/>
    <dgm:cxn modelId="{2014AAAA-7A9C-44F4-9F6C-A93A0B912AB0}" type="presParOf" srcId="{79E3B9AE-605C-42F3-8E58-AFD443847655}" destId="{2D4E8AB4-FD13-4CDA-BC16-6594D9D8575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FD6202-ECA6-4141-9D03-D2BD1E75176F}" type="doc">
      <dgm:prSet loTypeId="urn:microsoft.com/office/officeart/2005/8/layout/pList2#1" loCatId="list" qsTypeId="urn:microsoft.com/office/officeart/2005/8/quickstyle/simple1" qsCatId="simple" csTypeId="urn:microsoft.com/office/officeart/2005/8/colors/accent0_3" csCatId="mainScheme" phldr="1"/>
      <dgm:spPr/>
    </dgm:pt>
    <dgm:pt modelId="{016BAE63-4B17-43BE-B8E5-C09A36CD73E0}">
      <dgm:prSet phldrT="[Text]" custT="1"/>
      <dgm:spPr/>
      <dgm:t>
        <a:bodyPr/>
        <a:lstStyle/>
        <a:p>
          <a:r>
            <a:rPr lang="en-US" sz="1800" b="1" i="1" dirty="0" smtClean="0"/>
            <a:t>Portfolio level:</a:t>
          </a:r>
        </a:p>
        <a:p>
          <a:endParaRPr lang="en-US" sz="1200" b="1" i="1" dirty="0" smtClean="0"/>
        </a:p>
        <a:p>
          <a:r>
            <a:rPr lang="en-US" sz="1600" b="1" i="1" dirty="0" smtClean="0"/>
            <a:t>Overall performance of</a:t>
          </a:r>
        </a:p>
        <a:p>
          <a:r>
            <a:rPr lang="en-US" sz="1600" b="1" i="1" dirty="0" smtClean="0"/>
            <a:t>numerous projects / interventions</a:t>
          </a:r>
          <a:endParaRPr lang="en-US" sz="1600" b="1" i="1" dirty="0"/>
        </a:p>
      </dgm:t>
    </dgm:pt>
    <dgm:pt modelId="{E092BD43-C730-4E5C-9425-D613BEFA875B}" type="parTrans" cxnId="{F50AA283-B55D-43A7-B9BB-C6F5F15694BD}">
      <dgm:prSet/>
      <dgm:spPr/>
      <dgm:t>
        <a:bodyPr/>
        <a:lstStyle/>
        <a:p>
          <a:endParaRPr lang="en-US"/>
        </a:p>
      </dgm:t>
    </dgm:pt>
    <dgm:pt modelId="{6CE5096D-AE46-449D-8161-E5BE8AD7CD1E}" type="sibTrans" cxnId="{F50AA283-B55D-43A7-B9BB-C6F5F15694BD}">
      <dgm:prSet/>
      <dgm:spPr/>
      <dgm:t>
        <a:bodyPr/>
        <a:lstStyle/>
        <a:p>
          <a:endParaRPr lang="en-US"/>
        </a:p>
      </dgm:t>
    </dgm:pt>
    <dgm:pt modelId="{4382157E-66DB-4D20-9432-76EB3C99A7F3}">
      <dgm:prSet phldrT="[Text]" custT="1"/>
      <dgm:spPr/>
      <dgm:t>
        <a:bodyPr/>
        <a:lstStyle/>
        <a:p>
          <a:r>
            <a:rPr lang="en-US" sz="1800" b="1" i="1" dirty="0" smtClean="0"/>
            <a:t>National / state level:</a:t>
          </a:r>
        </a:p>
        <a:p>
          <a:endParaRPr lang="en-US" sz="600" b="1" i="1" dirty="0" smtClean="0"/>
        </a:p>
        <a:p>
          <a:endParaRPr lang="en-US" sz="400" b="1" i="1" dirty="0" smtClean="0"/>
        </a:p>
        <a:p>
          <a:endParaRPr lang="en-US" sz="600" b="1" i="1" dirty="0" smtClean="0"/>
        </a:p>
        <a:p>
          <a:r>
            <a:rPr lang="en-US" sz="1600" b="1" i="1" dirty="0" smtClean="0"/>
            <a:t> National Adaptation Strategies / Plans; sectors</a:t>
          </a:r>
          <a:endParaRPr lang="en-US" sz="1600" dirty="0"/>
        </a:p>
      </dgm:t>
    </dgm:pt>
    <dgm:pt modelId="{50FF8BDC-311A-4ABD-9DF0-F473592E16E4}" type="parTrans" cxnId="{F1F45573-380B-4AEC-979C-3FC7E01F2C83}">
      <dgm:prSet/>
      <dgm:spPr/>
      <dgm:t>
        <a:bodyPr/>
        <a:lstStyle/>
        <a:p>
          <a:endParaRPr lang="en-US"/>
        </a:p>
      </dgm:t>
    </dgm:pt>
    <dgm:pt modelId="{88747E59-1E15-4E70-95B6-7ED1D230B476}" type="sibTrans" cxnId="{F1F45573-380B-4AEC-979C-3FC7E01F2C83}">
      <dgm:prSet/>
      <dgm:spPr/>
      <dgm:t>
        <a:bodyPr/>
        <a:lstStyle/>
        <a:p>
          <a:endParaRPr lang="en-US"/>
        </a:p>
      </dgm:t>
    </dgm:pt>
    <dgm:pt modelId="{BF97D95E-C5C6-46E6-82CF-77C59C1D3E42}">
      <dgm:prSet phldrT="[Text]" custT="1"/>
      <dgm:spPr/>
      <dgm:t>
        <a:bodyPr/>
        <a:lstStyle/>
        <a:p>
          <a:r>
            <a:rPr lang="en-US" sz="1800" b="1" i="1" dirty="0" smtClean="0"/>
            <a:t>Project level:</a:t>
          </a:r>
        </a:p>
        <a:p>
          <a:endParaRPr lang="en-US" sz="1600" b="1" i="1" dirty="0" smtClean="0"/>
        </a:p>
        <a:p>
          <a:r>
            <a:rPr lang="en-US" sz="1600" b="1" i="1" dirty="0" smtClean="0"/>
            <a:t>Results of adaptation interventions</a:t>
          </a:r>
          <a:endParaRPr lang="en-US" sz="1600" dirty="0"/>
        </a:p>
      </dgm:t>
    </dgm:pt>
    <dgm:pt modelId="{4FDBF770-E3D2-4A24-AD68-5358F32199D6}" type="parTrans" cxnId="{FC89C119-F90E-429F-BFF9-E21793050408}">
      <dgm:prSet/>
      <dgm:spPr/>
      <dgm:t>
        <a:bodyPr/>
        <a:lstStyle/>
        <a:p>
          <a:endParaRPr lang="en-US"/>
        </a:p>
      </dgm:t>
    </dgm:pt>
    <dgm:pt modelId="{FAC2DF59-FF3F-4D5F-ABF1-42087B3FA3D9}" type="sibTrans" cxnId="{FC89C119-F90E-429F-BFF9-E21793050408}">
      <dgm:prSet/>
      <dgm:spPr/>
      <dgm:t>
        <a:bodyPr/>
        <a:lstStyle/>
        <a:p>
          <a:endParaRPr lang="en-US"/>
        </a:p>
      </dgm:t>
    </dgm:pt>
    <dgm:pt modelId="{6C67DA9B-4AD6-4A84-898C-9A3843B7FCE8}" type="pres">
      <dgm:prSet presAssocID="{06FD6202-ECA6-4141-9D03-D2BD1E75176F}" presName="Name0" presStyleCnt="0">
        <dgm:presLayoutVars>
          <dgm:dir/>
          <dgm:resizeHandles val="exact"/>
        </dgm:presLayoutVars>
      </dgm:prSet>
      <dgm:spPr/>
    </dgm:pt>
    <dgm:pt modelId="{F8AFF650-991F-4660-9B8F-BC895B7EBF63}" type="pres">
      <dgm:prSet presAssocID="{06FD6202-ECA6-4141-9D03-D2BD1E75176F}" presName="bkgdShp" presStyleLbl="alignAccFollowNode1" presStyleIdx="0" presStyleCnt="1"/>
      <dgm:spPr/>
    </dgm:pt>
    <dgm:pt modelId="{249A4081-EA7B-477F-8133-F7D93E7A4827}" type="pres">
      <dgm:prSet presAssocID="{06FD6202-ECA6-4141-9D03-D2BD1E75176F}" presName="linComp" presStyleCnt="0"/>
      <dgm:spPr/>
    </dgm:pt>
    <dgm:pt modelId="{21C2A38B-C790-4F82-A288-CF461593C8A2}" type="pres">
      <dgm:prSet presAssocID="{016BAE63-4B17-43BE-B8E5-C09A36CD73E0}" presName="compNode" presStyleCnt="0"/>
      <dgm:spPr/>
    </dgm:pt>
    <dgm:pt modelId="{0FC300AF-CCF2-4093-A5B6-BF2F0033215C}" type="pres">
      <dgm:prSet presAssocID="{016BAE63-4B17-43BE-B8E5-C09A36CD73E0}" presName="node" presStyleLbl="node1" presStyleIdx="0" presStyleCnt="3" custLinFactX="100000" custLinFactNeighborX="120859" custLinFactNeighborY="0">
        <dgm:presLayoutVars>
          <dgm:bulletEnabled val="1"/>
        </dgm:presLayoutVars>
      </dgm:prSet>
      <dgm:spPr/>
      <dgm:t>
        <a:bodyPr/>
        <a:lstStyle/>
        <a:p>
          <a:endParaRPr lang="en-US"/>
        </a:p>
      </dgm:t>
    </dgm:pt>
    <dgm:pt modelId="{74B5AB05-5EE7-4F16-84A2-BA40A3B4CED6}" type="pres">
      <dgm:prSet presAssocID="{016BAE63-4B17-43BE-B8E5-C09A36CD73E0}" presName="invisiNode" presStyleLbl="node1" presStyleIdx="0" presStyleCnt="3"/>
      <dgm:spPr/>
    </dgm:pt>
    <dgm:pt modelId="{7167441E-A36D-402C-8BC4-AD8CA9926B20}" type="pres">
      <dgm:prSet presAssocID="{016BAE63-4B17-43BE-B8E5-C09A36CD73E0}" presName="imagNode" presStyleLbl="fgImgPlace1" presStyleIdx="0" presStyleCnt="3" custScaleY="132104" custLinFactX="100000" custLinFactNeighborX="119456" custLinFactNeighborY="1847"/>
      <dgm:spPr>
        <a:blipFill rotWithShape="0">
          <a:blip xmlns:r="http://schemas.openxmlformats.org/officeDocument/2006/relationships" r:embed="rId1"/>
          <a:stretch>
            <a:fillRect/>
          </a:stretch>
        </a:blipFill>
      </dgm:spPr>
    </dgm:pt>
    <dgm:pt modelId="{BE6465DB-104C-41F7-A9E8-C01DAF3041FD}" type="pres">
      <dgm:prSet presAssocID="{6CE5096D-AE46-449D-8161-E5BE8AD7CD1E}" presName="sibTrans" presStyleLbl="sibTrans2D1" presStyleIdx="0" presStyleCnt="0"/>
      <dgm:spPr/>
      <dgm:t>
        <a:bodyPr/>
        <a:lstStyle/>
        <a:p>
          <a:endParaRPr lang="en-US"/>
        </a:p>
      </dgm:t>
    </dgm:pt>
    <dgm:pt modelId="{2A2D1C1B-7312-4528-92FD-6987FBE37C27}" type="pres">
      <dgm:prSet presAssocID="{4382157E-66DB-4D20-9432-76EB3C99A7F3}" presName="compNode" presStyleCnt="0"/>
      <dgm:spPr/>
    </dgm:pt>
    <dgm:pt modelId="{7853423C-8168-4F4C-8D0A-1AF005825E69}" type="pres">
      <dgm:prSet presAssocID="{4382157E-66DB-4D20-9432-76EB3C99A7F3}" presName="node" presStyleLbl="node1" presStyleIdx="1" presStyleCnt="3">
        <dgm:presLayoutVars>
          <dgm:bulletEnabled val="1"/>
        </dgm:presLayoutVars>
      </dgm:prSet>
      <dgm:spPr/>
      <dgm:t>
        <a:bodyPr/>
        <a:lstStyle/>
        <a:p>
          <a:endParaRPr lang="en-US"/>
        </a:p>
      </dgm:t>
    </dgm:pt>
    <dgm:pt modelId="{C9ACBD44-FB92-4E08-AFD2-007CFC296DF5}" type="pres">
      <dgm:prSet presAssocID="{4382157E-66DB-4D20-9432-76EB3C99A7F3}" presName="invisiNode" presStyleLbl="node1" presStyleIdx="1" presStyleCnt="3"/>
      <dgm:spPr/>
    </dgm:pt>
    <dgm:pt modelId="{EB0421DE-17B5-4E92-BE8D-3F20A79B788F}" type="pres">
      <dgm:prSet presAssocID="{4382157E-66DB-4D20-9432-76EB3C99A7F3}" presName="imagNode" presStyleLbl="fgImgPlace1" presStyleIdx="1" presStyleCnt="3" custScaleY="129933" custLinFactX="-12884" custLinFactNeighborX="-100000" custLinFactNeighborY="3695"/>
      <dgm:spPr>
        <a:blipFill rotWithShape="0">
          <a:blip xmlns:r="http://schemas.openxmlformats.org/officeDocument/2006/relationships" r:embed="rId2"/>
          <a:stretch>
            <a:fillRect/>
          </a:stretch>
        </a:blipFill>
      </dgm:spPr>
    </dgm:pt>
    <dgm:pt modelId="{486B913B-1312-4F6C-A9DA-3493566E787E}" type="pres">
      <dgm:prSet presAssocID="{88747E59-1E15-4E70-95B6-7ED1D230B476}" presName="sibTrans" presStyleLbl="sibTrans2D1" presStyleIdx="0" presStyleCnt="0"/>
      <dgm:spPr/>
      <dgm:t>
        <a:bodyPr/>
        <a:lstStyle/>
        <a:p>
          <a:endParaRPr lang="en-US"/>
        </a:p>
      </dgm:t>
    </dgm:pt>
    <dgm:pt modelId="{487B4CEB-D5A7-4A78-A649-24BA6CBB7187}" type="pres">
      <dgm:prSet presAssocID="{BF97D95E-C5C6-46E6-82CF-77C59C1D3E42}" presName="compNode" presStyleCnt="0"/>
      <dgm:spPr/>
    </dgm:pt>
    <dgm:pt modelId="{94D09F22-A336-4547-99B0-992438B55346}" type="pres">
      <dgm:prSet presAssocID="{BF97D95E-C5C6-46E6-82CF-77C59C1D3E42}" presName="node" presStyleLbl="node1" presStyleIdx="2" presStyleCnt="3" custScaleX="96271" custLinFactX="-100000" custLinFactNeighborX="-123663" custLinFactNeighborY="554">
        <dgm:presLayoutVars>
          <dgm:bulletEnabled val="1"/>
        </dgm:presLayoutVars>
      </dgm:prSet>
      <dgm:spPr/>
      <dgm:t>
        <a:bodyPr/>
        <a:lstStyle/>
        <a:p>
          <a:endParaRPr lang="en-US"/>
        </a:p>
      </dgm:t>
    </dgm:pt>
    <dgm:pt modelId="{47848174-58D3-4929-973F-17D7E4FFAC31}" type="pres">
      <dgm:prSet presAssocID="{BF97D95E-C5C6-46E6-82CF-77C59C1D3E42}" presName="invisiNode" presStyleLbl="node1" presStyleIdx="2" presStyleCnt="3"/>
      <dgm:spPr/>
    </dgm:pt>
    <dgm:pt modelId="{46DAF5BB-332E-420A-B2C4-7A0794DAAFB5}" type="pres">
      <dgm:prSet presAssocID="{BF97D95E-C5C6-46E6-82CF-77C59C1D3E42}" presName="imagNode" presStyleLbl="fgImgPlace1" presStyleIdx="2" presStyleCnt="3" custScaleY="129933" custLinFactX="-9554" custLinFactNeighborX="-100000" custLinFactNeighborY="3250"/>
      <dgm:spPr>
        <a:blipFill rotWithShape="1">
          <a:blip xmlns:r="http://schemas.openxmlformats.org/officeDocument/2006/relationships" r:embed="rId3"/>
          <a:stretch>
            <a:fillRect/>
          </a:stretch>
        </a:blipFill>
      </dgm:spPr>
      <dgm:t>
        <a:bodyPr/>
        <a:lstStyle/>
        <a:p>
          <a:endParaRPr lang="de-DE"/>
        </a:p>
      </dgm:t>
    </dgm:pt>
  </dgm:ptLst>
  <dgm:cxnLst>
    <dgm:cxn modelId="{22B399FC-330D-4499-B642-FE5C4795C659}" type="presOf" srcId="{4382157E-66DB-4D20-9432-76EB3C99A7F3}" destId="{7853423C-8168-4F4C-8D0A-1AF005825E69}" srcOrd="0" destOrd="0" presId="urn:microsoft.com/office/officeart/2005/8/layout/pList2#1"/>
    <dgm:cxn modelId="{4BEE9EBA-1ED2-45A6-8454-A513C7355116}" type="presOf" srcId="{BF97D95E-C5C6-46E6-82CF-77C59C1D3E42}" destId="{94D09F22-A336-4547-99B0-992438B55346}" srcOrd="0" destOrd="0" presId="urn:microsoft.com/office/officeart/2005/8/layout/pList2#1"/>
    <dgm:cxn modelId="{DAF2CC4F-5592-424D-9C27-310F8559958E}" type="presOf" srcId="{6CE5096D-AE46-449D-8161-E5BE8AD7CD1E}" destId="{BE6465DB-104C-41F7-A9E8-C01DAF3041FD}" srcOrd="0" destOrd="0" presId="urn:microsoft.com/office/officeart/2005/8/layout/pList2#1"/>
    <dgm:cxn modelId="{9D860360-98C2-4DDB-8D5D-E364BFA31400}" type="presOf" srcId="{016BAE63-4B17-43BE-B8E5-C09A36CD73E0}" destId="{0FC300AF-CCF2-4093-A5B6-BF2F0033215C}" srcOrd="0" destOrd="0" presId="urn:microsoft.com/office/officeart/2005/8/layout/pList2#1"/>
    <dgm:cxn modelId="{FC89C119-F90E-429F-BFF9-E21793050408}" srcId="{06FD6202-ECA6-4141-9D03-D2BD1E75176F}" destId="{BF97D95E-C5C6-46E6-82CF-77C59C1D3E42}" srcOrd="2" destOrd="0" parTransId="{4FDBF770-E3D2-4A24-AD68-5358F32199D6}" sibTransId="{FAC2DF59-FF3F-4D5F-ABF1-42087B3FA3D9}"/>
    <dgm:cxn modelId="{D0752A8C-8EBA-4CA0-8ACA-83A04E5A64C8}" type="presOf" srcId="{88747E59-1E15-4E70-95B6-7ED1D230B476}" destId="{486B913B-1312-4F6C-A9DA-3493566E787E}" srcOrd="0" destOrd="0" presId="urn:microsoft.com/office/officeart/2005/8/layout/pList2#1"/>
    <dgm:cxn modelId="{45F05B8E-EFD8-4DAE-8762-4AD8351E228C}" type="presOf" srcId="{06FD6202-ECA6-4141-9D03-D2BD1E75176F}" destId="{6C67DA9B-4AD6-4A84-898C-9A3843B7FCE8}" srcOrd="0" destOrd="0" presId="urn:microsoft.com/office/officeart/2005/8/layout/pList2#1"/>
    <dgm:cxn modelId="{F1F45573-380B-4AEC-979C-3FC7E01F2C83}" srcId="{06FD6202-ECA6-4141-9D03-D2BD1E75176F}" destId="{4382157E-66DB-4D20-9432-76EB3C99A7F3}" srcOrd="1" destOrd="0" parTransId="{50FF8BDC-311A-4ABD-9DF0-F473592E16E4}" sibTransId="{88747E59-1E15-4E70-95B6-7ED1D230B476}"/>
    <dgm:cxn modelId="{F50AA283-B55D-43A7-B9BB-C6F5F15694BD}" srcId="{06FD6202-ECA6-4141-9D03-D2BD1E75176F}" destId="{016BAE63-4B17-43BE-B8E5-C09A36CD73E0}" srcOrd="0" destOrd="0" parTransId="{E092BD43-C730-4E5C-9425-D613BEFA875B}" sibTransId="{6CE5096D-AE46-449D-8161-E5BE8AD7CD1E}"/>
    <dgm:cxn modelId="{A786CCBC-1AC7-4840-B684-B247B6E9997F}" type="presParOf" srcId="{6C67DA9B-4AD6-4A84-898C-9A3843B7FCE8}" destId="{F8AFF650-991F-4660-9B8F-BC895B7EBF63}" srcOrd="0" destOrd="0" presId="urn:microsoft.com/office/officeart/2005/8/layout/pList2#1"/>
    <dgm:cxn modelId="{C99E1F71-FD8F-4B01-AF42-BE38EAA0BD97}" type="presParOf" srcId="{6C67DA9B-4AD6-4A84-898C-9A3843B7FCE8}" destId="{249A4081-EA7B-477F-8133-F7D93E7A4827}" srcOrd="1" destOrd="0" presId="urn:microsoft.com/office/officeart/2005/8/layout/pList2#1"/>
    <dgm:cxn modelId="{F9449DC5-C2C1-4901-BE89-AC73A012A492}" type="presParOf" srcId="{249A4081-EA7B-477F-8133-F7D93E7A4827}" destId="{21C2A38B-C790-4F82-A288-CF461593C8A2}" srcOrd="0" destOrd="0" presId="urn:microsoft.com/office/officeart/2005/8/layout/pList2#1"/>
    <dgm:cxn modelId="{F301F491-4F67-49DC-9EFF-487622B8D8EA}" type="presParOf" srcId="{21C2A38B-C790-4F82-A288-CF461593C8A2}" destId="{0FC300AF-CCF2-4093-A5B6-BF2F0033215C}" srcOrd="0" destOrd="0" presId="urn:microsoft.com/office/officeart/2005/8/layout/pList2#1"/>
    <dgm:cxn modelId="{CD29CDA4-DB2B-4094-AAC2-26F67A3637D7}" type="presParOf" srcId="{21C2A38B-C790-4F82-A288-CF461593C8A2}" destId="{74B5AB05-5EE7-4F16-84A2-BA40A3B4CED6}" srcOrd="1" destOrd="0" presId="urn:microsoft.com/office/officeart/2005/8/layout/pList2#1"/>
    <dgm:cxn modelId="{857EFEF8-C41E-4C3F-949D-4A353647F153}" type="presParOf" srcId="{21C2A38B-C790-4F82-A288-CF461593C8A2}" destId="{7167441E-A36D-402C-8BC4-AD8CA9926B20}" srcOrd="2" destOrd="0" presId="urn:microsoft.com/office/officeart/2005/8/layout/pList2#1"/>
    <dgm:cxn modelId="{A7817E21-597B-421B-A589-9211AA55B811}" type="presParOf" srcId="{249A4081-EA7B-477F-8133-F7D93E7A4827}" destId="{BE6465DB-104C-41F7-A9E8-C01DAF3041FD}" srcOrd="1" destOrd="0" presId="urn:microsoft.com/office/officeart/2005/8/layout/pList2#1"/>
    <dgm:cxn modelId="{D95B4A19-F534-4872-8926-8C59FB03C51A}" type="presParOf" srcId="{249A4081-EA7B-477F-8133-F7D93E7A4827}" destId="{2A2D1C1B-7312-4528-92FD-6987FBE37C27}" srcOrd="2" destOrd="0" presId="urn:microsoft.com/office/officeart/2005/8/layout/pList2#1"/>
    <dgm:cxn modelId="{D923D1C2-F42D-41A8-857B-E42BF43C4AB8}" type="presParOf" srcId="{2A2D1C1B-7312-4528-92FD-6987FBE37C27}" destId="{7853423C-8168-4F4C-8D0A-1AF005825E69}" srcOrd="0" destOrd="0" presId="urn:microsoft.com/office/officeart/2005/8/layout/pList2#1"/>
    <dgm:cxn modelId="{8F9BAF2F-2548-454C-8973-0A7C793F1295}" type="presParOf" srcId="{2A2D1C1B-7312-4528-92FD-6987FBE37C27}" destId="{C9ACBD44-FB92-4E08-AFD2-007CFC296DF5}" srcOrd="1" destOrd="0" presId="urn:microsoft.com/office/officeart/2005/8/layout/pList2#1"/>
    <dgm:cxn modelId="{9EF033E4-8F72-4B4E-B72E-223066B2EFFF}" type="presParOf" srcId="{2A2D1C1B-7312-4528-92FD-6987FBE37C27}" destId="{EB0421DE-17B5-4E92-BE8D-3F20A79B788F}" srcOrd="2" destOrd="0" presId="urn:microsoft.com/office/officeart/2005/8/layout/pList2#1"/>
    <dgm:cxn modelId="{EFBD1F89-9BDA-40F6-8F81-FF5A9B0CF605}" type="presParOf" srcId="{249A4081-EA7B-477F-8133-F7D93E7A4827}" destId="{486B913B-1312-4F6C-A9DA-3493566E787E}" srcOrd="3" destOrd="0" presId="urn:microsoft.com/office/officeart/2005/8/layout/pList2#1"/>
    <dgm:cxn modelId="{93DA2641-A53A-4F58-A77C-15A677FAB18F}" type="presParOf" srcId="{249A4081-EA7B-477F-8133-F7D93E7A4827}" destId="{487B4CEB-D5A7-4A78-A649-24BA6CBB7187}" srcOrd="4" destOrd="0" presId="urn:microsoft.com/office/officeart/2005/8/layout/pList2#1"/>
    <dgm:cxn modelId="{E4DA27F1-286F-4756-88A8-721D94BD2E5F}" type="presParOf" srcId="{487B4CEB-D5A7-4A78-A649-24BA6CBB7187}" destId="{94D09F22-A336-4547-99B0-992438B55346}" srcOrd="0" destOrd="0" presId="urn:microsoft.com/office/officeart/2005/8/layout/pList2#1"/>
    <dgm:cxn modelId="{44262DA6-6320-44A2-9AFB-ACFB51DCAA7B}" type="presParOf" srcId="{487B4CEB-D5A7-4A78-A649-24BA6CBB7187}" destId="{47848174-58D3-4929-973F-17D7E4FFAC31}" srcOrd="1" destOrd="0" presId="urn:microsoft.com/office/officeart/2005/8/layout/pList2#1"/>
    <dgm:cxn modelId="{D178620C-582C-44CC-82C8-8BBCF9B7DB7C}" type="presParOf" srcId="{487B4CEB-D5A7-4A78-A649-24BA6CBB7187}" destId="{46DAF5BB-332E-420A-B2C4-7A0794DAAFB5}"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60C21C-1609-4FEA-9D45-B59B3D98D55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de-DE"/>
        </a:p>
      </dgm:t>
    </dgm:pt>
    <dgm:pt modelId="{EF244D47-C9E4-4F4B-9CD3-5F7939AC34B2}">
      <dgm:prSet phldrT="[Text]" custT="1"/>
      <dgm:spPr/>
      <dgm:t>
        <a:bodyPr/>
        <a:lstStyle/>
        <a:p>
          <a:r>
            <a:rPr lang="en-GB" sz="1600" b="1" dirty="0">
              <a:latin typeface="Arial" pitchFamily="34" charset="0"/>
              <a:cs typeface="Arial" pitchFamily="34" charset="0"/>
            </a:rPr>
            <a:t>Administrations </a:t>
          </a:r>
          <a:r>
            <a:rPr lang="en-GB" sz="1600" b="1" dirty="0" smtClean="0">
              <a:latin typeface="Arial" pitchFamily="34" charset="0"/>
              <a:cs typeface="Arial" pitchFamily="34" charset="0"/>
            </a:rPr>
            <a:t>at </a:t>
          </a:r>
        </a:p>
        <a:p>
          <a:r>
            <a:rPr lang="en-GB" sz="1600" b="1" dirty="0" smtClean="0">
              <a:latin typeface="Arial" pitchFamily="34" charset="0"/>
              <a:cs typeface="Arial" pitchFamily="34" charset="0"/>
            </a:rPr>
            <a:t>(sub-)national level</a:t>
          </a:r>
          <a:endParaRPr lang="de-DE" sz="1600" b="1" dirty="0">
            <a:latin typeface="Arial" pitchFamily="34" charset="0"/>
            <a:cs typeface="Arial" pitchFamily="34" charset="0"/>
          </a:endParaRPr>
        </a:p>
      </dgm:t>
    </dgm:pt>
    <dgm:pt modelId="{7C1C389D-ECFC-41FF-B483-685E502D385C}" type="parTrans" cxnId="{CB0443D0-C775-4722-BD63-BA28025303AD}">
      <dgm:prSet/>
      <dgm:spPr/>
      <dgm:t>
        <a:bodyPr/>
        <a:lstStyle/>
        <a:p>
          <a:endParaRPr lang="de-DE"/>
        </a:p>
      </dgm:t>
    </dgm:pt>
    <dgm:pt modelId="{2A1A6444-70BF-4C4D-A558-B49608A9C073}" type="sibTrans" cxnId="{CB0443D0-C775-4722-BD63-BA28025303AD}">
      <dgm:prSet/>
      <dgm:spPr/>
      <dgm:t>
        <a:bodyPr/>
        <a:lstStyle/>
        <a:p>
          <a:endParaRPr lang="de-DE"/>
        </a:p>
      </dgm:t>
    </dgm:pt>
    <dgm:pt modelId="{4CC368FC-80B4-4896-9A3C-83690330BBCF}">
      <dgm:prSet phldrT="[Text]"/>
      <dgm:spPr/>
      <dgm:t>
        <a:bodyPr/>
        <a:lstStyle/>
        <a:p>
          <a:pPr indent="-144000"/>
          <a:r>
            <a:rPr lang="en-GB">
              <a:latin typeface="Arial" pitchFamily="34" charset="0"/>
              <a:cs typeface="Arial" pitchFamily="34" charset="0"/>
            </a:rPr>
            <a:t>Line/ sectoral ministries </a:t>
          </a:r>
          <a:endParaRPr lang="de-DE">
            <a:latin typeface="Arial" pitchFamily="34" charset="0"/>
            <a:cs typeface="Arial" pitchFamily="34" charset="0"/>
          </a:endParaRPr>
        </a:p>
      </dgm:t>
    </dgm:pt>
    <dgm:pt modelId="{4FFBFDB7-D1F2-437A-A2AA-DDDC52016F85}" type="parTrans" cxnId="{EDF39305-9728-4224-9BFA-2693D39937B7}">
      <dgm:prSet/>
      <dgm:spPr/>
      <dgm:t>
        <a:bodyPr/>
        <a:lstStyle/>
        <a:p>
          <a:endParaRPr lang="de-DE"/>
        </a:p>
      </dgm:t>
    </dgm:pt>
    <dgm:pt modelId="{83A31B1D-0997-4442-84BF-74AD78D13F53}" type="sibTrans" cxnId="{EDF39305-9728-4224-9BFA-2693D39937B7}">
      <dgm:prSet/>
      <dgm:spPr/>
      <dgm:t>
        <a:bodyPr/>
        <a:lstStyle/>
        <a:p>
          <a:endParaRPr lang="de-DE"/>
        </a:p>
      </dgm:t>
    </dgm:pt>
    <dgm:pt modelId="{175A3CC8-07B5-4DE3-9746-262DBA8AEADD}">
      <dgm:prSet phldrT="[Text]" custT="1"/>
      <dgm:spPr/>
      <dgm:t>
        <a:bodyPr/>
        <a:lstStyle/>
        <a:p>
          <a:r>
            <a:rPr lang="en-GB" sz="1600" b="1" dirty="0">
              <a:latin typeface="Arial" pitchFamily="34" charset="0"/>
              <a:cs typeface="Arial" pitchFamily="34" charset="0"/>
            </a:rPr>
            <a:t>Projects, </a:t>
          </a:r>
          <a:r>
            <a:rPr lang="en-GB" sz="1600" b="1" dirty="0" smtClean="0">
              <a:latin typeface="Arial" pitchFamily="34" charset="0"/>
              <a:cs typeface="Arial" pitchFamily="34" charset="0"/>
            </a:rPr>
            <a:t>programmes, implementers</a:t>
          </a:r>
        </a:p>
      </dgm:t>
    </dgm:pt>
    <dgm:pt modelId="{FECB8708-258D-4788-A8E0-D7C22C7DF997}" type="parTrans" cxnId="{E52CB3C0-51C0-42FE-886E-E5632C6AA802}">
      <dgm:prSet/>
      <dgm:spPr/>
      <dgm:t>
        <a:bodyPr/>
        <a:lstStyle/>
        <a:p>
          <a:endParaRPr lang="de-DE"/>
        </a:p>
      </dgm:t>
    </dgm:pt>
    <dgm:pt modelId="{F3C0D59F-9E3D-477D-BC93-1E7E802976DE}" type="sibTrans" cxnId="{E52CB3C0-51C0-42FE-886E-E5632C6AA802}">
      <dgm:prSet/>
      <dgm:spPr/>
      <dgm:t>
        <a:bodyPr/>
        <a:lstStyle/>
        <a:p>
          <a:endParaRPr lang="de-DE"/>
        </a:p>
      </dgm:t>
    </dgm:pt>
    <dgm:pt modelId="{F632E15B-9A20-40E0-8632-66C9A8AEB762}">
      <dgm:prSet phldrT="[Text]"/>
      <dgm:spPr/>
      <dgm:t>
        <a:bodyPr/>
        <a:lstStyle/>
        <a:p>
          <a:pPr marL="57150" indent="-144000"/>
          <a:r>
            <a:rPr lang="en-US" dirty="0">
              <a:latin typeface="Arial" pitchFamily="34" charset="0"/>
              <a:cs typeface="Arial" pitchFamily="34" charset="0"/>
            </a:rPr>
            <a:t>Project </a:t>
          </a:r>
          <a:r>
            <a:rPr lang="en-US" dirty="0" err="1">
              <a:latin typeface="Arial" pitchFamily="34" charset="0"/>
              <a:cs typeface="Arial" pitchFamily="34" charset="0"/>
            </a:rPr>
            <a:t>i</a:t>
          </a:r>
          <a:r>
            <a:rPr lang="en-GB" dirty="0" err="1">
              <a:latin typeface="Arial" pitchFamily="34" charset="0"/>
              <a:cs typeface="Arial" pitchFamily="34" charset="0"/>
            </a:rPr>
            <a:t>mplementing</a:t>
          </a:r>
          <a:r>
            <a:rPr lang="en-GB" dirty="0">
              <a:latin typeface="Arial" pitchFamily="34" charset="0"/>
              <a:cs typeface="Arial" pitchFamily="34" charset="0"/>
            </a:rPr>
            <a:t> agencies, NGOs</a:t>
          </a:r>
          <a:endParaRPr lang="de-DE" dirty="0">
            <a:latin typeface="Arial" pitchFamily="34" charset="0"/>
            <a:cs typeface="Arial" pitchFamily="34" charset="0"/>
          </a:endParaRPr>
        </a:p>
      </dgm:t>
    </dgm:pt>
    <dgm:pt modelId="{9519F1BD-7416-40AF-9C42-B67622CD6F4D}" type="parTrans" cxnId="{6C3E1996-1D6C-48FC-B540-28476BA450D9}">
      <dgm:prSet/>
      <dgm:spPr/>
      <dgm:t>
        <a:bodyPr/>
        <a:lstStyle/>
        <a:p>
          <a:endParaRPr lang="de-DE"/>
        </a:p>
      </dgm:t>
    </dgm:pt>
    <dgm:pt modelId="{FCC184F3-E27C-4B99-A0F2-607CFDFFA1B0}" type="sibTrans" cxnId="{6C3E1996-1D6C-48FC-B540-28476BA450D9}">
      <dgm:prSet/>
      <dgm:spPr/>
      <dgm:t>
        <a:bodyPr/>
        <a:lstStyle/>
        <a:p>
          <a:endParaRPr lang="de-DE"/>
        </a:p>
      </dgm:t>
    </dgm:pt>
    <dgm:pt modelId="{DB8331DF-B447-458B-B00B-7E92A256CF9B}">
      <dgm:prSet phldrT="[Text]"/>
      <dgm:spPr/>
      <dgm:t>
        <a:bodyPr/>
        <a:lstStyle/>
        <a:p>
          <a:pPr marL="57150" indent="-144000"/>
          <a:r>
            <a:rPr lang="de-DE" dirty="0" smtClean="0">
              <a:latin typeface="Arial" pitchFamily="34" charset="0"/>
              <a:cs typeface="Arial" pitchFamily="34" charset="0"/>
            </a:rPr>
            <a:t>Portfolio </a:t>
          </a:r>
          <a:r>
            <a:rPr lang="de-DE" dirty="0" err="1" smtClean="0">
              <a:latin typeface="Arial" pitchFamily="34" charset="0"/>
              <a:cs typeface="Arial" pitchFamily="34" charset="0"/>
            </a:rPr>
            <a:t>managers</a:t>
          </a:r>
          <a:endParaRPr lang="de-DE" dirty="0">
            <a:latin typeface="Arial" pitchFamily="34" charset="0"/>
            <a:cs typeface="Arial" pitchFamily="34" charset="0"/>
          </a:endParaRPr>
        </a:p>
      </dgm:t>
    </dgm:pt>
    <dgm:pt modelId="{6CDB9AEB-9C4D-4686-814E-96D211D2DCCD}" type="parTrans" cxnId="{DA7009F5-9043-47F4-B37E-A2A5D274610A}">
      <dgm:prSet/>
      <dgm:spPr/>
      <dgm:t>
        <a:bodyPr/>
        <a:lstStyle/>
        <a:p>
          <a:endParaRPr lang="de-DE"/>
        </a:p>
      </dgm:t>
    </dgm:pt>
    <dgm:pt modelId="{BD09F4B9-1EC8-4564-A828-31D6CA653601}" type="sibTrans" cxnId="{DA7009F5-9043-47F4-B37E-A2A5D274610A}">
      <dgm:prSet/>
      <dgm:spPr/>
      <dgm:t>
        <a:bodyPr/>
        <a:lstStyle/>
        <a:p>
          <a:endParaRPr lang="de-DE"/>
        </a:p>
      </dgm:t>
    </dgm:pt>
    <dgm:pt modelId="{7A6F9C46-F55B-494D-B8DC-A6BF6FE5C512}">
      <dgm:prSet phldrT="[Text]" custT="1"/>
      <dgm:spPr/>
      <dgm:t>
        <a:bodyPr/>
        <a:lstStyle/>
        <a:p>
          <a:r>
            <a:rPr lang="en-GB" sz="1600" b="1" dirty="0">
              <a:latin typeface="Arial" pitchFamily="34" charset="0"/>
              <a:cs typeface="Arial" pitchFamily="34" charset="0"/>
            </a:rPr>
            <a:t>International </a:t>
          </a:r>
          <a:r>
            <a:rPr lang="en-GB" sz="1600" b="1" dirty="0" smtClean="0">
              <a:latin typeface="Arial" pitchFamily="34" charset="0"/>
              <a:cs typeface="Arial" pitchFamily="34" charset="0"/>
            </a:rPr>
            <a:t>organisations,</a:t>
          </a:r>
        </a:p>
        <a:p>
          <a:r>
            <a:rPr lang="en-GB" sz="1600" b="1" dirty="0" smtClean="0">
              <a:latin typeface="Arial" pitchFamily="34" charset="0"/>
              <a:cs typeface="Arial" pitchFamily="34" charset="0"/>
            </a:rPr>
            <a:t>Research institutions</a:t>
          </a:r>
          <a:endParaRPr lang="de-DE" sz="1600" b="1" dirty="0">
            <a:latin typeface="Arial" pitchFamily="34" charset="0"/>
            <a:cs typeface="Arial" pitchFamily="34" charset="0"/>
          </a:endParaRPr>
        </a:p>
      </dgm:t>
    </dgm:pt>
    <dgm:pt modelId="{CCC5204A-0EA0-4D96-8EF3-A9A61EF5D264}" type="parTrans" cxnId="{92D9AC60-C180-4D66-BD80-C786C1AED9E6}">
      <dgm:prSet/>
      <dgm:spPr/>
      <dgm:t>
        <a:bodyPr/>
        <a:lstStyle/>
        <a:p>
          <a:endParaRPr lang="de-DE"/>
        </a:p>
      </dgm:t>
    </dgm:pt>
    <dgm:pt modelId="{C1EE1011-D7D2-4E2D-BAF4-ABCF0DF7FD58}" type="sibTrans" cxnId="{92D9AC60-C180-4D66-BD80-C786C1AED9E6}">
      <dgm:prSet/>
      <dgm:spPr/>
      <dgm:t>
        <a:bodyPr/>
        <a:lstStyle/>
        <a:p>
          <a:endParaRPr lang="de-DE"/>
        </a:p>
      </dgm:t>
    </dgm:pt>
    <dgm:pt modelId="{A6C0A099-51D3-497C-BE82-87950DCB2064}">
      <dgm:prSet phldrT="[Text]"/>
      <dgm:spPr/>
      <dgm:t>
        <a:bodyPr/>
        <a:lstStyle/>
        <a:p>
          <a:pPr indent="-144000"/>
          <a:r>
            <a:rPr lang="en-GB" dirty="0" smtClean="0">
              <a:latin typeface="Arial" pitchFamily="34" charset="0"/>
              <a:cs typeface="Arial" pitchFamily="34" charset="0"/>
            </a:rPr>
            <a:t>Donor agencies </a:t>
          </a:r>
          <a:endParaRPr lang="de-DE" dirty="0">
            <a:latin typeface="Arial" pitchFamily="34" charset="0"/>
            <a:cs typeface="Arial" pitchFamily="34" charset="0"/>
          </a:endParaRPr>
        </a:p>
      </dgm:t>
    </dgm:pt>
    <dgm:pt modelId="{B64F3B05-B9A5-496C-8B3D-F0CDAB4CFA40}" type="parTrans" cxnId="{A2E2B47B-47D6-49A6-A1B9-26BE58B78B77}">
      <dgm:prSet/>
      <dgm:spPr/>
      <dgm:t>
        <a:bodyPr/>
        <a:lstStyle/>
        <a:p>
          <a:endParaRPr lang="de-DE"/>
        </a:p>
      </dgm:t>
    </dgm:pt>
    <dgm:pt modelId="{6FA69DF4-8E08-4D9D-B4A4-49B8ED7EC1B2}" type="sibTrans" cxnId="{A2E2B47B-47D6-49A6-A1B9-26BE58B78B77}">
      <dgm:prSet/>
      <dgm:spPr/>
      <dgm:t>
        <a:bodyPr/>
        <a:lstStyle/>
        <a:p>
          <a:endParaRPr lang="de-DE"/>
        </a:p>
      </dgm:t>
    </dgm:pt>
    <dgm:pt modelId="{08D6D179-DBA9-4F86-B966-2303F20F4C16}">
      <dgm:prSet phldrT="[Text]"/>
      <dgm:spPr/>
      <dgm:t>
        <a:bodyPr/>
        <a:lstStyle/>
        <a:p>
          <a:pPr indent="-144000"/>
          <a:r>
            <a:rPr lang="de-DE" dirty="0" smtClean="0">
              <a:latin typeface="Arial" pitchFamily="34" charset="0"/>
              <a:cs typeface="Arial" pitchFamily="34" charset="0"/>
            </a:rPr>
            <a:t>Funds</a:t>
          </a:r>
          <a:endParaRPr lang="de-DE" dirty="0">
            <a:latin typeface="Arial" pitchFamily="34" charset="0"/>
            <a:cs typeface="Arial" pitchFamily="34" charset="0"/>
          </a:endParaRPr>
        </a:p>
      </dgm:t>
    </dgm:pt>
    <dgm:pt modelId="{ADF51437-D156-4D44-82AE-582B0065416D}" type="parTrans" cxnId="{36359A62-76BC-4082-BEBE-676FFF0E6513}">
      <dgm:prSet/>
      <dgm:spPr/>
      <dgm:t>
        <a:bodyPr/>
        <a:lstStyle/>
        <a:p>
          <a:endParaRPr lang="de-DE"/>
        </a:p>
      </dgm:t>
    </dgm:pt>
    <dgm:pt modelId="{FB0105EF-16A0-466E-B6DC-975E5BBDCFB5}" type="sibTrans" cxnId="{36359A62-76BC-4082-BEBE-676FFF0E6513}">
      <dgm:prSet/>
      <dgm:spPr/>
      <dgm:t>
        <a:bodyPr/>
        <a:lstStyle/>
        <a:p>
          <a:endParaRPr lang="de-DE"/>
        </a:p>
      </dgm:t>
    </dgm:pt>
    <dgm:pt modelId="{8A191F71-8883-4ACA-AF94-0599ADE09966}">
      <dgm:prSet phldrT="[Text]"/>
      <dgm:spPr/>
      <dgm:t>
        <a:bodyPr/>
        <a:lstStyle/>
        <a:p>
          <a:pPr indent="-144000"/>
          <a:r>
            <a:rPr lang="en-GB">
              <a:latin typeface="Arial" pitchFamily="34" charset="0"/>
              <a:cs typeface="Arial" pitchFamily="34" charset="0"/>
            </a:rPr>
            <a:t>Territorial administrations at different levels </a:t>
          </a:r>
          <a:endParaRPr lang="de-DE">
            <a:latin typeface="Arial" pitchFamily="34" charset="0"/>
            <a:cs typeface="Arial" pitchFamily="34" charset="0"/>
          </a:endParaRPr>
        </a:p>
      </dgm:t>
    </dgm:pt>
    <dgm:pt modelId="{E34496D6-6EEE-474E-8A9D-FF8039F03313}" type="parTrans" cxnId="{C7F3D2B0-8AA2-4405-BFB3-251FCA4F5E9F}">
      <dgm:prSet/>
      <dgm:spPr/>
      <dgm:t>
        <a:bodyPr/>
        <a:lstStyle/>
        <a:p>
          <a:endParaRPr lang="de-DE"/>
        </a:p>
      </dgm:t>
    </dgm:pt>
    <dgm:pt modelId="{91F50111-53BB-4CB8-A8F7-24BA9FDEB9F3}" type="sibTrans" cxnId="{C7F3D2B0-8AA2-4405-BFB3-251FCA4F5E9F}">
      <dgm:prSet/>
      <dgm:spPr/>
      <dgm:t>
        <a:bodyPr/>
        <a:lstStyle/>
        <a:p>
          <a:endParaRPr lang="de-DE"/>
        </a:p>
      </dgm:t>
    </dgm:pt>
    <dgm:pt modelId="{40F85410-5671-4F6A-909D-8B9489302174}">
      <dgm:prSet phldrT="[Text]"/>
      <dgm:spPr/>
      <dgm:t>
        <a:bodyPr/>
        <a:lstStyle/>
        <a:p>
          <a:pPr indent="-144000"/>
          <a:r>
            <a:rPr lang="en-GB">
              <a:latin typeface="Arial" pitchFamily="34" charset="0"/>
              <a:cs typeface="Arial" pitchFamily="34" charset="0"/>
            </a:rPr>
            <a:t>Coordinating ministries and political decision-makers </a:t>
          </a:r>
          <a:endParaRPr lang="de-DE">
            <a:latin typeface="Arial" pitchFamily="34" charset="0"/>
            <a:cs typeface="Arial" pitchFamily="34" charset="0"/>
          </a:endParaRPr>
        </a:p>
      </dgm:t>
    </dgm:pt>
    <dgm:pt modelId="{95292287-D39F-4602-BC67-899D4149998C}" type="parTrans" cxnId="{9F8DE444-40F7-4E78-A901-4863BFCE8115}">
      <dgm:prSet/>
      <dgm:spPr/>
      <dgm:t>
        <a:bodyPr/>
        <a:lstStyle/>
        <a:p>
          <a:endParaRPr lang="de-DE"/>
        </a:p>
      </dgm:t>
    </dgm:pt>
    <dgm:pt modelId="{05D7D5AF-05E6-4731-8B7D-F6174ED16614}" type="sibTrans" cxnId="{9F8DE444-40F7-4E78-A901-4863BFCE8115}">
      <dgm:prSet/>
      <dgm:spPr/>
      <dgm:t>
        <a:bodyPr/>
        <a:lstStyle/>
        <a:p>
          <a:endParaRPr lang="de-DE"/>
        </a:p>
      </dgm:t>
    </dgm:pt>
    <dgm:pt modelId="{BC6AAC4E-0B71-4BB9-9C55-E1BE74CBB0E5}">
      <dgm:prSet phldrT="[Text]"/>
      <dgm:spPr/>
      <dgm:t>
        <a:bodyPr/>
        <a:lstStyle/>
        <a:p>
          <a:pPr marL="144000" indent="-144000"/>
          <a:r>
            <a:rPr lang="de-DE" dirty="0" smtClean="0">
              <a:latin typeface="Arial" pitchFamily="34" charset="0"/>
              <a:cs typeface="Arial" pitchFamily="34" charset="0"/>
            </a:rPr>
            <a:t>Information </a:t>
          </a:r>
          <a:r>
            <a:rPr lang="de-DE" dirty="0" err="1">
              <a:latin typeface="Arial" pitchFamily="34" charset="0"/>
              <a:cs typeface="Arial" pitchFamily="34" charset="0"/>
            </a:rPr>
            <a:t>and</a:t>
          </a:r>
          <a:r>
            <a:rPr lang="de-DE" dirty="0">
              <a:latin typeface="Arial" pitchFamily="34" charset="0"/>
              <a:cs typeface="Arial" pitchFamily="34" charset="0"/>
            </a:rPr>
            <a:t> </a:t>
          </a:r>
          <a:r>
            <a:rPr lang="de-DE" dirty="0" err="1">
              <a:latin typeface="Arial" pitchFamily="34" charset="0"/>
              <a:cs typeface="Arial" pitchFamily="34" charset="0"/>
            </a:rPr>
            <a:t>knowledge</a:t>
          </a:r>
          <a:r>
            <a:rPr lang="de-DE" dirty="0">
              <a:latin typeface="Arial" pitchFamily="34" charset="0"/>
              <a:cs typeface="Arial" pitchFamily="34" charset="0"/>
            </a:rPr>
            <a:t> </a:t>
          </a:r>
          <a:r>
            <a:rPr lang="de-DE" dirty="0" err="1">
              <a:latin typeface="Arial" pitchFamily="34" charset="0"/>
              <a:cs typeface="Arial" pitchFamily="34" charset="0"/>
            </a:rPr>
            <a:t>management</a:t>
          </a:r>
          <a:r>
            <a:rPr lang="de-DE" dirty="0">
              <a:latin typeface="Arial" pitchFamily="34" charset="0"/>
              <a:cs typeface="Arial" pitchFamily="34" charset="0"/>
            </a:rPr>
            <a:t> </a:t>
          </a:r>
          <a:r>
            <a:rPr lang="de-DE" dirty="0" err="1">
              <a:latin typeface="Arial" pitchFamily="34" charset="0"/>
              <a:cs typeface="Arial" pitchFamily="34" charset="0"/>
            </a:rPr>
            <a:t>organisations</a:t>
          </a:r>
          <a:endParaRPr lang="de-DE" dirty="0">
            <a:latin typeface="Arial" pitchFamily="34" charset="0"/>
            <a:cs typeface="Arial" pitchFamily="34" charset="0"/>
          </a:endParaRPr>
        </a:p>
      </dgm:t>
    </dgm:pt>
    <dgm:pt modelId="{182A800C-151D-426B-AE28-479E7F2F6F69}" type="parTrans" cxnId="{69AAC354-0A2B-4CDD-A398-17EA44AE2E82}">
      <dgm:prSet/>
      <dgm:spPr/>
      <dgm:t>
        <a:bodyPr/>
        <a:lstStyle/>
        <a:p>
          <a:endParaRPr lang="de-DE"/>
        </a:p>
      </dgm:t>
    </dgm:pt>
    <dgm:pt modelId="{1F21ACC5-ED11-467A-827B-65EAAAAFFFE8}" type="sibTrans" cxnId="{69AAC354-0A2B-4CDD-A398-17EA44AE2E82}">
      <dgm:prSet/>
      <dgm:spPr/>
      <dgm:t>
        <a:bodyPr/>
        <a:lstStyle/>
        <a:p>
          <a:endParaRPr lang="de-DE"/>
        </a:p>
      </dgm:t>
    </dgm:pt>
    <dgm:pt modelId="{A23543CC-2FD8-4ACA-ACFE-02CE1D314142}">
      <dgm:prSet phldrT="[Text]"/>
      <dgm:spPr/>
      <dgm:t>
        <a:bodyPr/>
        <a:lstStyle/>
        <a:p>
          <a:pPr indent="-144000"/>
          <a:r>
            <a:rPr lang="de-DE" dirty="0" err="1" smtClean="0">
              <a:latin typeface="Arial" pitchFamily="34" charset="0"/>
              <a:cs typeface="Arial" pitchFamily="34" charset="0"/>
            </a:rPr>
            <a:t>Universities</a:t>
          </a:r>
          <a:r>
            <a:rPr lang="de-DE" dirty="0" smtClean="0">
              <a:latin typeface="Arial" pitchFamily="34" charset="0"/>
              <a:cs typeface="Arial" pitchFamily="34" charset="0"/>
            </a:rPr>
            <a:t> </a:t>
          </a:r>
          <a:r>
            <a:rPr lang="de-DE" dirty="0" err="1" smtClean="0">
              <a:latin typeface="Arial" pitchFamily="34" charset="0"/>
              <a:cs typeface="Arial" pitchFamily="34" charset="0"/>
            </a:rPr>
            <a:t>and</a:t>
          </a:r>
          <a:r>
            <a:rPr lang="de-DE" dirty="0" smtClean="0">
              <a:latin typeface="Arial" pitchFamily="34" charset="0"/>
              <a:cs typeface="Arial" pitchFamily="34" charset="0"/>
            </a:rPr>
            <a:t> </a:t>
          </a:r>
          <a:r>
            <a:rPr lang="de-DE" dirty="0" err="1" smtClean="0">
              <a:latin typeface="Arial" pitchFamily="34" charset="0"/>
              <a:cs typeface="Arial" pitchFamily="34" charset="0"/>
            </a:rPr>
            <a:t>researchers</a:t>
          </a:r>
          <a:endParaRPr lang="de-DE" dirty="0">
            <a:latin typeface="Arial" pitchFamily="34" charset="0"/>
            <a:cs typeface="Arial" pitchFamily="34" charset="0"/>
          </a:endParaRPr>
        </a:p>
      </dgm:t>
    </dgm:pt>
    <dgm:pt modelId="{03F0721E-C65F-49E5-9C05-FE34865D55BB}" type="parTrans" cxnId="{9FECE2AF-ADA3-4119-9A9C-D56E5ECE3CD8}">
      <dgm:prSet/>
      <dgm:spPr/>
      <dgm:t>
        <a:bodyPr/>
        <a:lstStyle/>
        <a:p>
          <a:endParaRPr lang="de-DE"/>
        </a:p>
      </dgm:t>
    </dgm:pt>
    <dgm:pt modelId="{C0431C03-5BC2-4EF9-9EFE-9ECFDB99574D}" type="sibTrans" cxnId="{9FECE2AF-ADA3-4119-9A9C-D56E5ECE3CD8}">
      <dgm:prSet/>
      <dgm:spPr/>
      <dgm:t>
        <a:bodyPr/>
        <a:lstStyle/>
        <a:p>
          <a:endParaRPr lang="de-DE"/>
        </a:p>
      </dgm:t>
    </dgm:pt>
    <dgm:pt modelId="{99365551-A3DA-4E21-9D8F-2473802BBDF2}" type="pres">
      <dgm:prSet presAssocID="{B760C21C-1609-4FEA-9D45-B59B3D98D55D}" presName="Name0" presStyleCnt="0">
        <dgm:presLayoutVars>
          <dgm:dir/>
          <dgm:animLvl val="lvl"/>
          <dgm:resizeHandles val="exact"/>
        </dgm:presLayoutVars>
      </dgm:prSet>
      <dgm:spPr/>
      <dgm:t>
        <a:bodyPr/>
        <a:lstStyle/>
        <a:p>
          <a:endParaRPr lang="de-DE"/>
        </a:p>
      </dgm:t>
    </dgm:pt>
    <dgm:pt modelId="{9A21E0C7-47C3-484E-80DB-38825715F8F4}" type="pres">
      <dgm:prSet presAssocID="{EF244D47-C9E4-4F4B-9CD3-5F7939AC34B2}" presName="linNode" presStyleCnt="0"/>
      <dgm:spPr/>
    </dgm:pt>
    <dgm:pt modelId="{CCD70CEA-D0E3-4D87-A434-C0813A99B610}" type="pres">
      <dgm:prSet presAssocID="{EF244D47-C9E4-4F4B-9CD3-5F7939AC34B2}" presName="parentText" presStyleLbl="node1" presStyleIdx="0" presStyleCnt="3" custLinFactNeighborX="-567" custLinFactNeighborY="-1006">
        <dgm:presLayoutVars>
          <dgm:chMax val="1"/>
          <dgm:bulletEnabled val="1"/>
        </dgm:presLayoutVars>
      </dgm:prSet>
      <dgm:spPr/>
      <dgm:t>
        <a:bodyPr/>
        <a:lstStyle/>
        <a:p>
          <a:endParaRPr lang="de-DE"/>
        </a:p>
      </dgm:t>
    </dgm:pt>
    <dgm:pt modelId="{7F0EC903-4958-45FF-8058-308C3761525A}" type="pres">
      <dgm:prSet presAssocID="{EF244D47-C9E4-4F4B-9CD3-5F7939AC34B2}" presName="descendantText" presStyleLbl="alignAccFollowNode1" presStyleIdx="0" presStyleCnt="3">
        <dgm:presLayoutVars>
          <dgm:bulletEnabled val="1"/>
        </dgm:presLayoutVars>
      </dgm:prSet>
      <dgm:spPr/>
      <dgm:t>
        <a:bodyPr/>
        <a:lstStyle/>
        <a:p>
          <a:endParaRPr lang="de-DE"/>
        </a:p>
      </dgm:t>
    </dgm:pt>
    <dgm:pt modelId="{14E10AF0-F440-4C47-8F86-32B8D757B52F}" type="pres">
      <dgm:prSet presAssocID="{2A1A6444-70BF-4C4D-A558-B49608A9C073}" presName="sp" presStyleCnt="0"/>
      <dgm:spPr/>
    </dgm:pt>
    <dgm:pt modelId="{E2872F1C-C935-4927-8889-38D80F01151E}" type="pres">
      <dgm:prSet presAssocID="{175A3CC8-07B5-4DE3-9746-262DBA8AEADD}" presName="linNode" presStyleCnt="0"/>
      <dgm:spPr/>
    </dgm:pt>
    <dgm:pt modelId="{696AEDFB-54E2-44E1-9DF3-A79BC75A2F8A}" type="pres">
      <dgm:prSet presAssocID="{175A3CC8-07B5-4DE3-9746-262DBA8AEADD}" presName="parentText" presStyleLbl="node1" presStyleIdx="1" presStyleCnt="3">
        <dgm:presLayoutVars>
          <dgm:chMax val="1"/>
          <dgm:bulletEnabled val="1"/>
        </dgm:presLayoutVars>
      </dgm:prSet>
      <dgm:spPr/>
      <dgm:t>
        <a:bodyPr/>
        <a:lstStyle/>
        <a:p>
          <a:endParaRPr lang="de-DE"/>
        </a:p>
      </dgm:t>
    </dgm:pt>
    <dgm:pt modelId="{95D5610D-A853-448F-A22D-756DE22BEC4D}" type="pres">
      <dgm:prSet presAssocID="{175A3CC8-07B5-4DE3-9746-262DBA8AEADD}" presName="descendantText" presStyleLbl="alignAccFollowNode1" presStyleIdx="1" presStyleCnt="3">
        <dgm:presLayoutVars>
          <dgm:bulletEnabled val="1"/>
        </dgm:presLayoutVars>
      </dgm:prSet>
      <dgm:spPr/>
      <dgm:t>
        <a:bodyPr/>
        <a:lstStyle/>
        <a:p>
          <a:endParaRPr lang="de-DE"/>
        </a:p>
      </dgm:t>
    </dgm:pt>
    <dgm:pt modelId="{0D4B1439-4FAF-4629-B0F5-CC366D637782}" type="pres">
      <dgm:prSet presAssocID="{F3C0D59F-9E3D-477D-BC93-1E7E802976DE}" presName="sp" presStyleCnt="0"/>
      <dgm:spPr/>
    </dgm:pt>
    <dgm:pt modelId="{FA11A341-29F9-48F6-9A5E-74AD1FDFDD79}" type="pres">
      <dgm:prSet presAssocID="{7A6F9C46-F55B-494D-B8DC-A6BF6FE5C512}" presName="linNode" presStyleCnt="0"/>
      <dgm:spPr/>
    </dgm:pt>
    <dgm:pt modelId="{C9B3FB5D-C23F-49D1-8E6F-32EE575C0F1E}" type="pres">
      <dgm:prSet presAssocID="{7A6F9C46-F55B-494D-B8DC-A6BF6FE5C512}" presName="parentText" presStyleLbl="node1" presStyleIdx="2" presStyleCnt="3">
        <dgm:presLayoutVars>
          <dgm:chMax val="1"/>
          <dgm:bulletEnabled val="1"/>
        </dgm:presLayoutVars>
      </dgm:prSet>
      <dgm:spPr/>
      <dgm:t>
        <a:bodyPr/>
        <a:lstStyle/>
        <a:p>
          <a:endParaRPr lang="de-DE"/>
        </a:p>
      </dgm:t>
    </dgm:pt>
    <dgm:pt modelId="{9E774639-AB61-4277-94A7-721F412DB0E8}" type="pres">
      <dgm:prSet presAssocID="{7A6F9C46-F55B-494D-B8DC-A6BF6FE5C512}" presName="descendantText" presStyleLbl="alignAccFollowNode1" presStyleIdx="2" presStyleCnt="3">
        <dgm:presLayoutVars>
          <dgm:bulletEnabled val="1"/>
        </dgm:presLayoutVars>
      </dgm:prSet>
      <dgm:spPr/>
      <dgm:t>
        <a:bodyPr/>
        <a:lstStyle/>
        <a:p>
          <a:endParaRPr lang="de-DE"/>
        </a:p>
      </dgm:t>
    </dgm:pt>
  </dgm:ptLst>
  <dgm:cxnLst>
    <dgm:cxn modelId="{36359A62-76BC-4082-BEBE-676FFF0E6513}" srcId="{7A6F9C46-F55B-494D-B8DC-A6BF6FE5C512}" destId="{08D6D179-DBA9-4F86-B966-2303F20F4C16}" srcOrd="1" destOrd="0" parTransId="{ADF51437-D156-4D44-82AE-582B0065416D}" sibTransId="{FB0105EF-16A0-466E-B6DC-975E5BBDCFB5}"/>
    <dgm:cxn modelId="{6C3E1996-1D6C-48FC-B540-28476BA450D9}" srcId="{175A3CC8-07B5-4DE3-9746-262DBA8AEADD}" destId="{F632E15B-9A20-40E0-8632-66C9A8AEB762}" srcOrd="0" destOrd="0" parTransId="{9519F1BD-7416-40AF-9C42-B67622CD6F4D}" sibTransId="{FCC184F3-E27C-4B99-A0F2-607CFDFFA1B0}"/>
    <dgm:cxn modelId="{57E5073A-3161-48E4-81CD-D65483D53DA5}" type="presOf" srcId="{DB8331DF-B447-458B-B00B-7E92A256CF9B}" destId="{95D5610D-A853-448F-A22D-756DE22BEC4D}" srcOrd="0" destOrd="1" presId="urn:microsoft.com/office/officeart/2005/8/layout/vList5"/>
    <dgm:cxn modelId="{DA7009F5-9043-47F4-B37E-A2A5D274610A}" srcId="{175A3CC8-07B5-4DE3-9746-262DBA8AEADD}" destId="{DB8331DF-B447-458B-B00B-7E92A256CF9B}" srcOrd="1" destOrd="0" parTransId="{6CDB9AEB-9C4D-4686-814E-96D211D2DCCD}" sibTransId="{BD09F4B9-1EC8-4564-A828-31D6CA653601}"/>
    <dgm:cxn modelId="{69AAC354-0A2B-4CDD-A398-17EA44AE2E82}" srcId="{175A3CC8-07B5-4DE3-9746-262DBA8AEADD}" destId="{BC6AAC4E-0B71-4BB9-9C55-E1BE74CBB0E5}" srcOrd="2" destOrd="0" parTransId="{182A800C-151D-426B-AE28-479E7F2F6F69}" sibTransId="{1F21ACC5-ED11-467A-827B-65EAAAAFFFE8}"/>
    <dgm:cxn modelId="{99173B62-485F-43AE-A452-ED4346EACEF8}" type="presOf" srcId="{BC6AAC4E-0B71-4BB9-9C55-E1BE74CBB0E5}" destId="{95D5610D-A853-448F-A22D-756DE22BEC4D}" srcOrd="0" destOrd="2" presId="urn:microsoft.com/office/officeart/2005/8/layout/vList5"/>
    <dgm:cxn modelId="{4F81A3ED-5B45-4AE5-8EC6-0E7E0A792E7F}" type="presOf" srcId="{A6C0A099-51D3-497C-BE82-87950DCB2064}" destId="{9E774639-AB61-4277-94A7-721F412DB0E8}" srcOrd="0" destOrd="0" presId="urn:microsoft.com/office/officeart/2005/8/layout/vList5"/>
    <dgm:cxn modelId="{92D9AC60-C180-4D66-BD80-C786C1AED9E6}" srcId="{B760C21C-1609-4FEA-9D45-B59B3D98D55D}" destId="{7A6F9C46-F55B-494D-B8DC-A6BF6FE5C512}" srcOrd="2" destOrd="0" parTransId="{CCC5204A-0EA0-4D96-8EF3-A9A61EF5D264}" sibTransId="{C1EE1011-D7D2-4E2D-BAF4-ABCF0DF7FD58}"/>
    <dgm:cxn modelId="{FA111FF3-60D7-4CDB-9720-0C38BCCAFF4B}" type="presOf" srcId="{175A3CC8-07B5-4DE3-9746-262DBA8AEADD}" destId="{696AEDFB-54E2-44E1-9DF3-A79BC75A2F8A}" srcOrd="0" destOrd="0" presId="urn:microsoft.com/office/officeart/2005/8/layout/vList5"/>
    <dgm:cxn modelId="{CB0443D0-C775-4722-BD63-BA28025303AD}" srcId="{B760C21C-1609-4FEA-9D45-B59B3D98D55D}" destId="{EF244D47-C9E4-4F4B-9CD3-5F7939AC34B2}" srcOrd="0" destOrd="0" parTransId="{7C1C389D-ECFC-41FF-B483-685E502D385C}" sibTransId="{2A1A6444-70BF-4C4D-A558-B49608A9C073}"/>
    <dgm:cxn modelId="{0170D3FE-0806-4F69-8F89-2099444F87A3}" type="presOf" srcId="{A23543CC-2FD8-4ACA-ACFE-02CE1D314142}" destId="{9E774639-AB61-4277-94A7-721F412DB0E8}" srcOrd="0" destOrd="2" presId="urn:microsoft.com/office/officeart/2005/8/layout/vList5"/>
    <dgm:cxn modelId="{A2E2B47B-47D6-49A6-A1B9-26BE58B78B77}" srcId="{7A6F9C46-F55B-494D-B8DC-A6BF6FE5C512}" destId="{A6C0A099-51D3-497C-BE82-87950DCB2064}" srcOrd="0" destOrd="0" parTransId="{B64F3B05-B9A5-496C-8B3D-F0CDAB4CFA40}" sibTransId="{6FA69DF4-8E08-4D9D-B4A4-49B8ED7EC1B2}"/>
    <dgm:cxn modelId="{F93F0A93-CBAA-4F4F-937F-525ED1180D44}" type="presOf" srcId="{EF244D47-C9E4-4F4B-9CD3-5F7939AC34B2}" destId="{CCD70CEA-D0E3-4D87-A434-C0813A99B610}" srcOrd="0" destOrd="0" presId="urn:microsoft.com/office/officeart/2005/8/layout/vList5"/>
    <dgm:cxn modelId="{9F8DE444-40F7-4E78-A901-4863BFCE8115}" srcId="{EF244D47-C9E4-4F4B-9CD3-5F7939AC34B2}" destId="{40F85410-5671-4F6A-909D-8B9489302174}" srcOrd="0" destOrd="0" parTransId="{95292287-D39F-4602-BC67-899D4149998C}" sibTransId="{05D7D5AF-05E6-4731-8B7D-F6174ED16614}"/>
    <dgm:cxn modelId="{B9073957-C029-47E3-A012-3CC7F8135989}" type="presOf" srcId="{40F85410-5671-4F6A-909D-8B9489302174}" destId="{7F0EC903-4958-45FF-8058-308C3761525A}" srcOrd="0" destOrd="0" presId="urn:microsoft.com/office/officeart/2005/8/layout/vList5"/>
    <dgm:cxn modelId="{E52CB3C0-51C0-42FE-886E-E5632C6AA802}" srcId="{B760C21C-1609-4FEA-9D45-B59B3D98D55D}" destId="{175A3CC8-07B5-4DE3-9746-262DBA8AEADD}" srcOrd="1" destOrd="0" parTransId="{FECB8708-258D-4788-A8E0-D7C22C7DF997}" sibTransId="{F3C0D59F-9E3D-477D-BC93-1E7E802976DE}"/>
    <dgm:cxn modelId="{4A32653F-4523-45EE-B622-3219C2AE094B}" type="presOf" srcId="{8A191F71-8883-4ACA-AF94-0599ADE09966}" destId="{7F0EC903-4958-45FF-8058-308C3761525A}" srcOrd="0" destOrd="2" presId="urn:microsoft.com/office/officeart/2005/8/layout/vList5"/>
    <dgm:cxn modelId="{EDF39305-9728-4224-9BFA-2693D39937B7}" srcId="{EF244D47-C9E4-4F4B-9CD3-5F7939AC34B2}" destId="{4CC368FC-80B4-4896-9A3C-83690330BBCF}" srcOrd="1" destOrd="0" parTransId="{4FFBFDB7-D1F2-437A-A2AA-DDDC52016F85}" sibTransId="{83A31B1D-0997-4442-84BF-74AD78D13F53}"/>
    <dgm:cxn modelId="{3C5BC344-F57C-40FA-B96C-0BC5F3DF0DB2}" type="presOf" srcId="{4CC368FC-80B4-4896-9A3C-83690330BBCF}" destId="{7F0EC903-4958-45FF-8058-308C3761525A}" srcOrd="0" destOrd="1" presId="urn:microsoft.com/office/officeart/2005/8/layout/vList5"/>
    <dgm:cxn modelId="{57AC98DD-4C92-44A6-A931-7D7BB0416718}" type="presOf" srcId="{B760C21C-1609-4FEA-9D45-B59B3D98D55D}" destId="{99365551-A3DA-4E21-9D8F-2473802BBDF2}" srcOrd="0" destOrd="0" presId="urn:microsoft.com/office/officeart/2005/8/layout/vList5"/>
    <dgm:cxn modelId="{C7F3D2B0-8AA2-4405-BFB3-251FCA4F5E9F}" srcId="{EF244D47-C9E4-4F4B-9CD3-5F7939AC34B2}" destId="{8A191F71-8883-4ACA-AF94-0599ADE09966}" srcOrd="2" destOrd="0" parTransId="{E34496D6-6EEE-474E-8A9D-FF8039F03313}" sibTransId="{91F50111-53BB-4CB8-A8F7-24BA9FDEB9F3}"/>
    <dgm:cxn modelId="{8B66DE9B-10C0-4601-8C1B-BD02DCFA5A74}" type="presOf" srcId="{F632E15B-9A20-40E0-8632-66C9A8AEB762}" destId="{95D5610D-A853-448F-A22D-756DE22BEC4D}" srcOrd="0" destOrd="0" presId="urn:microsoft.com/office/officeart/2005/8/layout/vList5"/>
    <dgm:cxn modelId="{9FECE2AF-ADA3-4119-9A9C-D56E5ECE3CD8}" srcId="{7A6F9C46-F55B-494D-B8DC-A6BF6FE5C512}" destId="{A23543CC-2FD8-4ACA-ACFE-02CE1D314142}" srcOrd="2" destOrd="0" parTransId="{03F0721E-C65F-49E5-9C05-FE34865D55BB}" sibTransId="{C0431C03-5BC2-4EF9-9EFE-9ECFDB99574D}"/>
    <dgm:cxn modelId="{FDA90F2A-D8EE-46C4-AA23-576FF443B22A}" type="presOf" srcId="{08D6D179-DBA9-4F86-B966-2303F20F4C16}" destId="{9E774639-AB61-4277-94A7-721F412DB0E8}" srcOrd="0" destOrd="1" presId="urn:microsoft.com/office/officeart/2005/8/layout/vList5"/>
    <dgm:cxn modelId="{1BCBC766-16BF-47C1-BFCE-1EE2FD387BAD}" type="presOf" srcId="{7A6F9C46-F55B-494D-B8DC-A6BF6FE5C512}" destId="{C9B3FB5D-C23F-49D1-8E6F-32EE575C0F1E}" srcOrd="0" destOrd="0" presId="urn:microsoft.com/office/officeart/2005/8/layout/vList5"/>
    <dgm:cxn modelId="{8150F706-B427-4794-96CA-9075D33E22E6}" type="presParOf" srcId="{99365551-A3DA-4E21-9D8F-2473802BBDF2}" destId="{9A21E0C7-47C3-484E-80DB-38825715F8F4}" srcOrd="0" destOrd="0" presId="urn:microsoft.com/office/officeart/2005/8/layout/vList5"/>
    <dgm:cxn modelId="{9B966577-271A-41B0-9C04-53AA7E6184DC}" type="presParOf" srcId="{9A21E0C7-47C3-484E-80DB-38825715F8F4}" destId="{CCD70CEA-D0E3-4D87-A434-C0813A99B610}" srcOrd="0" destOrd="0" presId="urn:microsoft.com/office/officeart/2005/8/layout/vList5"/>
    <dgm:cxn modelId="{1EB154AC-77C6-45A5-B6DC-C27F8B2F7170}" type="presParOf" srcId="{9A21E0C7-47C3-484E-80DB-38825715F8F4}" destId="{7F0EC903-4958-45FF-8058-308C3761525A}" srcOrd="1" destOrd="0" presId="urn:microsoft.com/office/officeart/2005/8/layout/vList5"/>
    <dgm:cxn modelId="{CA4CD8F0-012C-4706-997C-30A241F58F22}" type="presParOf" srcId="{99365551-A3DA-4E21-9D8F-2473802BBDF2}" destId="{14E10AF0-F440-4C47-8F86-32B8D757B52F}" srcOrd="1" destOrd="0" presId="urn:microsoft.com/office/officeart/2005/8/layout/vList5"/>
    <dgm:cxn modelId="{743C093D-5949-4E59-B3DD-D516B5260D1D}" type="presParOf" srcId="{99365551-A3DA-4E21-9D8F-2473802BBDF2}" destId="{E2872F1C-C935-4927-8889-38D80F01151E}" srcOrd="2" destOrd="0" presId="urn:microsoft.com/office/officeart/2005/8/layout/vList5"/>
    <dgm:cxn modelId="{05DE3BC6-91A7-4E18-B016-1698AD713C8F}" type="presParOf" srcId="{E2872F1C-C935-4927-8889-38D80F01151E}" destId="{696AEDFB-54E2-44E1-9DF3-A79BC75A2F8A}" srcOrd="0" destOrd="0" presId="urn:microsoft.com/office/officeart/2005/8/layout/vList5"/>
    <dgm:cxn modelId="{6E2E45D8-6B44-4964-901F-0BA8EB1F70C9}" type="presParOf" srcId="{E2872F1C-C935-4927-8889-38D80F01151E}" destId="{95D5610D-A853-448F-A22D-756DE22BEC4D}" srcOrd="1" destOrd="0" presId="urn:microsoft.com/office/officeart/2005/8/layout/vList5"/>
    <dgm:cxn modelId="{73ED5268-1371-44FD-992B-8053DFB823DA}" type="presParOf" srcId="{99365551-A3DA-4E21-9D8F-2473802BBDF2}" destId="{0D4B1439-4FAF-4629-B0F5-CC366D637782}" srcOrd="3" destOrd="0" presId="urn:microsoft.com/office/officeart/2005/8/layout/vList5"/>
    <dgm:cxn modelId="{9F0DF15E-1185-400D-8CD6-41D0E599A02D}" type="presParOf" srcId="{99365551-A3DA-4E21-9D8F-2473802BBDF2}" destId="{FA11A341-29F9-48F6-9A5E-74AD1FDFDD79}" srcOrd="4" destOrd="0" presId="urn:microsoft.com/office/officeart/2005/8/layout/vList5"/>
    <dgm:cxn modelId="{7F5E65E2-5E9C-467B-B658-F194C4FD8DB2}" type="presParOf" srcId="{FA11A341-29F9-48F6-9A5E-74AD1FDFDD79}" destId="{C9B3FB5D-C23F-49D1-8E6F-32EE575C0F1E}" srcOrd="0" destOrd="0" presId="urn:microsoft.com/office/officeart/2005/8/layout/vList5"/>
    <dgm:cxn modelId="{8264E60B-E590-4032-B153-77D8CC0504F6}" type="presParOf" srcId="{FA11A341-29F9-48F6-9A5E-74AD1FDFDD79}" destId="{9E774639-AB61-4277-94A7-721F412DB0E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AD66FA-FD02-4F47-9C1E-4AA0B51151F0}"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de-DE"/>
        </a:p>
      </dgm:t>
    </dgm:pt>
    <dgm:pt modelId="{4469FCC9-3AC4-434D-B35E-F24D4E241B8D}">
      <dgm:prSet phldrT="[Text]" custT="1"/>
      <dgm:spPr>
        <a:solidFill>
          <a:srgbClr val="C00000"/>
        </a:solidFill>
      </dgm:spPr>
      <dgm:t>
        <a:bodyPr/>
        <a:lstStyle/>
        <a:p>
          <a:r>
            <a:rPr lang="de-DE" sz="2000" dirty="0" smtClean="0"/>
            <a:t>1. Describe the </a:t>
          </a:r>
          <a:r>
            <a:rPr lang="de-DE" sz="2000" b="1" dirty="0" smtClean="0"/>
            <a:t>adaptation context</a:t>
          </a:r>
        </a:p>
      </dgm:t>
    </dgm:pt>
    <dgm:pt modelId="{626B81DE-388D-4E25-A78B-698A5CA471D2}" type="parTrans" cxnId="{B1F0E620-7729-4E47-81B3-05FB4B621A9B}">
      <dgm:prSet/>
      <dgm:spPr/>
      <dgm:t>
        <a:bodyPr/>
        <a:lstStyle/>
        <a:p>
          <a:endParaRPr lang="de-DE"/>
        </a:p>
      </dgm:t>
    </dgm:pt>
    <dgm:pt modelId="{2520501B-A4DD-4E8B-9A6C-C0D9A0FAA10E}" type="sibTrans" cxnId="{B1F0E620-7729-4E47-81B3-05FB4B621A9B}">
      <dgm:prSet/>
      <dgm:spPr/>
      <dgm:t>
        <a:bodyPr/>
        <a:lstStyle/>
        <a:p>
          <a:endParaRPr lang="de-DE"/>
        </a:p>
      </dgm:t>
    </dgm:pt>
    <dgm:pt modelId="{A1CFAA2D-34CE-44AA-A827-001AD7882C95}">
      <dgm:prSet phldrT="[Text]" custT="1"/>
      <dgm:spPr>
        <a:solidFill>
          <a:srgbClr val="FFC000"/>
        </a:solidFill>
      </dgm:spPr>
      <dgm:t>
        <a:bodyPr/>
        <a:lstStyle/>
        <a:p>
          <a:r>
            <a:rPr lang="de-DE" sz="2000" dirty="0" smtClean="0"/>
            <a:t>2. Identify the </a:t>
          </a:r>
          <a:r>
            <a:rPr lang="de-DE" sz="2000" b="1" dirty="0" smtClean="0"/>
            <a:t>contribution to adaptation</a:t>
          </a:r>
          <a:endParaRPr lang="de-DE" sz="2000" b="1" dirty="0"/>
        </a:p>
      </dgm:t>
    </dgm:pt>
    <dgm:pt modelId="{785764EA-30BA-4DD1-8C1B-7A6E88580DE0}" type="parTrans" cxnId="{5F4FF277-AA5D-45A0-8C95-A1B79793ABF7}">
      <dgm:prSet/>
      <dgm:spPr/>
      <dgm:t>
        <a:bodyPr/>
        <a:lstStyle/>
        <a:p>
          <a:endParaRPr lang="de-DE"/>
        </a:p>
      </dgm:t>
    </dgm:pt>
    <dgm:pt modelId="{38F6B3D3-5989-44E1-A6B9-A26464A62158}" type="sibTrans" cxnId="{5F4FF277-AA5D-45A0-8C95-A1B79793ABF7}">
      <dgm:prSet/>
      <dgm:spPr/>
      <dgm:t>
        <a:bodyPr/>
        <a:lstStyle/>
        <a:p>
          <a:endParaRPr lang="de-DE"/>
        </a:p>
      </dgm:t>
    </dgm:pt>
    <dgm:pt modelId="{11294874-5C31-4D86-93BE-974980486E99}">
      <dgm:prSet phldrT="[Text]" custT="1"/>
      <dgm:spPr>
        <a:solidFill>
          <a:srgbClr val="7030A0"/>
        </a:solidFill>
      </dgm:spPr>
      <dgm:t>
        <a:bodyPr/>
        <a:lstStyle/>
        <a:p>
          <a:r>
            <a:rPr lang="de-DE" sz="2000" dirty="0" smtClean="0"/>
            <a:t>5. Operationalise the </a:t>
          </a:r>
          <a:r>
            <a:rPr lang="de-DE" sz="2000" b="1" dirty="0" smtClean="0"/>
            <a:t>M&amp;E system</a:t>
          </a:r>
          <a:endParaRPr lang="de-DE" sz="1600" b="1" dirty="0"/>
        </a:p>
      </dgm:t>
    </dgm:pt>
    <dgm:pt modelId="{02AE05A0-3627-4304-8673-2DAA043E8558}" type="parTrans" cxnId="{12643085-14C6-4055-9622-67AC5EC70F9E}">
      <dgm:prSet/>
      <dgm:spPr/>
      <dgm:t>
        <a:bodyPr/>
        <a:lstStyle/>
        <a:p>
          <a:endParaRPr lang="de-DE"/>
        </a:p>
      </dgm:t>
    </dgm:pt>
    <dgm:pt modelId="{1937E70F-5B7A-4881-BF5E-57A38E515375}" type="sibTrans" cxnId="{12643085-14C6-4055-9622-67AC5EC70F9E}">
      <dgm:prSet/>
      <dgm:spPr/>
      <dgm:t>
        <a:bodyPr/>
        <a:lstStyle/>
        <a:p>
          <a:endParaRPr lang="de-DE"/>
        </a:p>
      </dgm:t>
    </dgm:pt>
    <dgm:pt modelId="{FA930D99-1419-4BA0-832F-35A609406149}">
      <dgm:prSet custT="1"/>
      <dgm:spPr>
        <a:solidFill>
          <a:srgbClr val="92D050"/>
        </a:solidFill>
      </dgm:spPr>
      <dgm:t>
        <a:bodyPr/>
        <a:lstStyle/>
        <a:p>
          <a:r>
            <a:rPr lang="de-DE" sz="2000" dirty="0" smtClean="0"/>
            <a:t>3. </a:t>
          </a:r>
          <a:r>
            <a:rPr lang="de-DE" sz="2000" dirty="0" err="1" smtClean="0"/>
            <a:t>Developing</a:t>
          </a:r>
          <a:r>
            <a:rPr lang="de-DE" sz="2000" dirty="0" smtClean="0"/>
            <a:t> a </a:t>
          </a:r>
          <a:r>
            <a:rPr lang="de-DE" sz="2000" dirty="0" err="1" smtClean="0"/>
            <a:t>results</a:t>
          </a:r>
          <a:r>
            <a:rPr lang="de-DE" sz="2000" dirty="0" smtClean="0"/>
            <a:t> </a:t>
          </a:r>
          <a:r>
            <a:rPr lang="de-DE" sz="2000" dirty="0" err="1" smtClean="0"/>
            <a:t>framework</a:t>
          </a:r>
          <a:endParaRPr lang="de-DE" sz="2000" b="1" dirty="0" smtClean="0"/>
        </a:p>
      </dgm:t>
    </dgm:pt>
    <dgm:pt modelId="{86A1F360-912B-4EDD-A1F5-7E9FEBB0A74F}" type="parTrans" cxnId="{2A812EDC-F3D8-42A2-9C17-E85867D6B6CF}">
      <dgm:prSet/>
      <dgm:spPr/>
      <dgm:t>
        <a:bodyPr/>
        <a:lstStyle/>
        <a:p>
          <a:endParaRPr lang="de-DE"/>
        </a:p>
      </dgm:t>
    </dgm:pt>
    <dgm:pt modelId="{6DAA0C32-7373-4B86-A9A4-AA8B2954359F}" type="sibTrans" cxnId="{2A812EDC-F3D8-42A2-9C17-E85867D6B6CF}">
      <dgm:prSet/>
      <dgm:spPr/>
      <dgm:t>
        <a:bodyPr/>
        <a:lstStyle/>
        <a:p>
          <a:endParaRPr lang="de-DE"/>
        </a:p>
      </dgm:t>
    </dgm:pt>
    <dgm:pt modelId="{606BAC79-DFC5-4044-B423-3ECE22BCBA7F}">
      <dgm:prSet custT="1"/>
      <dgm:spPr>
        <a:solidFill>
          <a:srgbClr val="00B0F0"/>
        </a:solidFill>
      </dgm:spPr>
      <dgm:t>
        <a:bodyPr/>
        <a:lstStyle/>
        <a:p>
          <a:r>
            <a:rPr lang="de-DE" sz="2000" dirty="0" smtClean="0"/>
            <a:t>4</a:t>
          </a:r>
          <a:r>
            <a:rPr lang="de-DE" sz="2000" smtClean="0"/>
            <a:t>. Define indicators and set a </a:t>
          </a:r>
          <a:r>
            <a:rPr lang="de-DE" sz="2000" b="1" smtClean="0"/>
            <a:t>baseline</a:t>
          </a:r>
          <a:endParaRPr lang="de-DE" sz="2000" b="1" dirty="0"/>
        </a:p>
      </dgm:t>
    </dgm:pt>
    <dgm:pt modelId="{E3915410-F636-40B1-BB21-6A90DDACC7BF}" type="parTrans" cxnId="{4BEECA72-2DDA-4669-BC56-462013305698}">
      <dgm:prSet/>
      <dgm:spPr/>
      <dgm:t>
        <a:bodyPr/>
        <a:lstStyle/>
        <a:p>
          <a:endParaRPr lang="de-DE"/>
        </a:p>
      </dgm:t>
    </dgm:pt>
    <dgm:pt modelId="{39D1C70A-EA29-454C-B685-4DC9438AFE98}" type="sibTrans" cxnId="{4BEECA72-2DDA-4669-BC56-462013305698}">
      <dgm:prSet/>
      <dgm:spPr/>
      <dgm:t>
        <a:bodyPr/>
        <a:lstStyle/>
        <a:p>
          <a:endParaRPr lang="de-DE"/>
        </a:p>
      </dgm:t>
    </dgm:pt>
    <dgm:pt modelId="{A7982895-7B04-498F-86FF-D54048D1AB0C}" type="pres">
      <dgm:prSet presAssocID="{DAAD66FA-FD02-4F47-9C1E-4AA0B51151F0}" presName="Name0" presStyleCnt="0">
        <dgm:presLayoutVars>
          <dgm:dir/>
          <dgm:animLvl val="lvl"/>
          <dgm:resizeHandles val="exact"/>
        </dgm:presLayoutVars>
      </dgm:prSet>
      <dgm:spPr/>
      <dgm:t>
        <a:bodyPr/>
        <a:lstStyle/>
        <a:p>
          <a:endParaRPr lang="de-DE"/>
        </a:p>
      </dgm:t>
    </dgm:pt>
    <dgm:pt modelId="{FAD5B0E2-4CC1-47A4-A074-B9EA330FE0FE}" type="pres">
      <dgm:prSet presAssocID="{11294874-5C31-4D86-93BE-974980486E99}" presName="boxAndChildren" presStyleCnt="0"/>
      <dgm:spPr/>
    </dgm:pt>
    <dgm:pt modelId="{FF42FBBA-FE9F-49FA-9C22-D6113CDB2C60}" type="pres">
      <dgm:prSet presAssocID="{11294874-5C31-4D86-93BE-974980486E99}" presName="parentTextBox" presStyleLbl="node1" presStyleIdx="0" presStyleCnt="5"/>
      <dgm:spPr/>
      <dgm:t>
        <a:bodyPr/>
        <a:lstStyle/>
        <a:p>
          <a:endParaRPr lang="de-DE"/>
        </a:p>
      </dgm:t>
    </dgm:pt>
    <dgm:pt modelId="{548547CB-2F16-4D26-9C07-A0444FBBBFF3}" type="pres">
      <dgm:prSet presAssocID="{39D1C70A-EA29-454C-B685-4DC9438AFE98}" presName="sp" presStyleCnt="0"/>
      <dgm:spPr/>
    </dgm:pt>
    <dgm:pt modelId="{5F882B8A-F800-48A5-9CEF-755210C989E0}" type="pres">
      <dgm:prSet presAssocID="{606BAC79-DFC5-4044-B423-3ECE22BCBA7F}" presName="arrowAndChildren" presStyleCnt="0"/>
      <dgm:spPr/>
    </dgm:pt>
    <dgm:pt modelId="{18EFEB0E-44E5-47C8-B162-A1D8783B0774}" type="pres">
      <dgm:prSet presAssocID="{606BAC79-DFC5-4044-B423-3ECE22BCBA7F}" presName="parentTextArrow" presStyleLbl="node1" presStyleIdx="1" presStyleCnt="5" custScaleY="102038" custLinFactNeighborX="-476" custLinFactNeighborY="3541"/>
      <dgm:spPr/>
      <dgm:t>
        <a:bodyPr/>
        <a:lstStyle/>
        <a:p>
          <a:endParaRPr lang="de-DE"/>
        </a:p>
      </dgm:t>
    </dgm:pt>
    <dgm:pt modelId="{32E59DA5-3F18-487E-AEF1-0FEB3B2A74FC}" type="pres">
      <dgm:prSet presAssocID="{6DAA0C32-7373-4B86-A9A4-AA8B2954359F}" presName="sp" presStyleCnt="0"/>
      <dgm:spPr/>
    </dgm:pt>
    <dgm:pt modelId="{AEB28163-B19B-4244-87F5-7239E8BDBC2E}" type="pres">
      <dgm:prSet presAssocID="{FA930D99-1419-4BA0-832F-35A609406149}" presName="arrowAndChildren" presStyleCnt="0"/>
      <dgm:spPr/>
    </dgm:pt>
    <dgm:pt modelId="{892415C2-11C3-487A-9296-ED066649E9D0}" type="pres">
      <dgm:prSet presAssocID="{FA930D99-1419-4BA0-832F-35A609406149}" presName="parentTextArrow" presStyleLbl="node1" presStyleIdx="2" presStyleCnt="5"/>
      <dgm:spPr/>
      <dgm:t>
        <a:bodyPr/>
        <a:lstStyle/>
        <a:p>
          <a:endParaRPr lang="de-DE"/>
        </a:p>
      </dgm:t>
    </dgm:pt>
    <dgm:pt modelId="{FAF8776E-8C84-407E-93C1-C23A112D4BC5}" type="pres">
      <dgm:prSet presAssocID="{38F6B3D3-5989-44E1-A6B9-A26464A62158}" presName="sp" presStyleCnt="0"/>
      <dgm:spPr/>
    </dgm:pt>
    <dgm:pt modelId="{1BC12FA8-FD28-4FAE-A2CB-29196952981B}" type="pres">
      <dgm:prSet presAssocID="{A1CFAA2D-34CE-44AA-A827-001AD7882C95}" presName="arrowAndChildren" presStyleCnt="0"/>
      <dgm:spPr/>
    </dgm:pt>
    <dgm:pt modelId="{8150C24A-A2E2-47FD-9543-9A33C5A7764E}" type="pres">
      <dgm:prSet presAssocID="{A1CFAA2D-34CE-44AA-A827-001AD7882C95}" presName="parentTextArrow" presStyleLbl="node1" presStyleIdx="3" presStyleCnt="5" custScaleY="103394"/>
      <dgm:spPr/>
      <dgm:t>
        <a:bodyPr/>
        <a:lstStyle/>
        <a:p>
          <a:endParaRPr lang="de-DE"/>
        </a:p>
      </dgm:t>
    </dgm:pt>
    <dgm:pt modelId="{E977EBC9-140C-41B9-A6FF-861B73862C36}" type="pres">
      <dgm:prSet presAssocID="{2520501B-A4DD-4E8B-9A6C-C0D9A0FAA10E}" presName="sp" presStyleCnt="0"/>
      <dgm:spPr/>
    </dgm:pt>
    <dgm:pt modelId="{CA1A9805-45FB-4DCA-B551-E4E8688C8022}" type="pres">
      <dgm:prSet presAssocID="{4469FCC9-3AC4-434D-B35E-F24D4E241B8D}" presName="arrowAndChildren" presStyleCnt="0"/>
      <dgm:spPr/>
    </dgm:pt>
    <dgm:pt modelId="{AD0F5FEF-13AF-4907-BD2B-84EB284DED84}" type="pres">
      <dgm:prSet presAssocID="{4469FCC9-3AC4-434D-B35E-F24D4E241B8D}" presName="parentTextArrow" presStyleLbl="node1" presStyleIdx="4" presStyleCnt="5" custScaleY="108989" custLinFactNeighborX="204"/>
      <dgm:spPr/>
      <dgm:t>
        <a:bodyPr/>
        <a:lstStyle/>
        <a:p>
          <a:endParaRPr lang="de-DE"/>
        </a:p>
      </dgm:t>
    </dgm:pt>
  </dgm:ptLst>
  <dgm:cxnLst>
    <dgm:cxn modelId="{2A812EDC-F3D8-42A2-9C17-E85867D6B6CF}" srcId="{DAAD66FA-FD02-4F47-9C1E-4AA0B51151F0}" destId="{FA930D99-1419-4BA0-832F-35A609406149}" srcOrd="2" destOrd="0" parTransId="{86A1F360-912B-4EDD-A1F5-7E9FEBB0A74F}" sibTransId="{6DAA0C32-7373-4B86-A9A4-AA8B2954359F}"/>
    <dgm:cxn modelId="{5F4FF277-AA5D-45A0-8C95-A1B79793ABF7}" srcId="{DAAD66FA-FD02-4F47-9C1E-4AA0B51151F0}" destId="{A1CFAA2D-34CE-44AA-A827-001AD7882C95}" srcOrd="1" destOrd="0" parTransId="{785764EA-30BA-4DD1-8C1B-7A6E88580DE0}" sibTransId="{38F6B3D3-5989-44E1-A6B9-A26464A62158}"/>
    <dgm:cxn modelId="{A076F48F-814F-4FFD-BA77-E255436A6DF1}" type="presOf" srcId="{606BAC79-DFC5-4044-B423-3ECE22BCBA7F}" destId="{18EFEB0E-44E5-47C8-B162-A1D8783B0774}" srcOrd="0" destOrd="0" presId="urn:microsoft.com/office/officeart/2005/8/layout/process4"/>
    <dgm:cxn modelId="{4BEECA72-2DDA-4669-BC56-462013305698}" srcId="{DAAD66FA-FD02-4F47-9C1E-4AA0B51151F0}" destId="{606BAC79-DFC5-4044-B423-3ECE22BCBA7F}" srcOrd="3" destOrd="0" parTransId="{E3915410-F636-40B1-BB21-6A90DDACC7BF}" sibTransId="{39D1C70A-EA29-454C-B685-4DC9438AFE98}"/>
    <dgm:cxn modelId="{B1F0E620-7729-4E47-81B3-05FB4B621A9B}" srcId="{DAAD66FA-FD02-4F47-9C1E-4AA0B51151F0}" destId="{4469FCC9-3AC4-434D-B35E-F24D4E241B8D}" srcOrd="0" destOrd="0" parTransId="{626B81DE-388D-4E25-A78B-698A5CA471D2}" sibTransId="{2520501B-A4DD-4E8B-9A6C-C0D9A0FAA10E}"/>
    <dgm:cxn modelId="{1D3CD05C-5D85-4564-BF06-31F11B6558C6}" type="presOf" srcId="{11294874-5C31-4D86-93BE-974980486E99}" destId="{FF42FBBA-FE9F-49FA-9C22-D6113CDB2C60}" srcOrd="0" destOrd="0" presId="urn:microsoft.com/office/officeart/2005/8/layout/process4"/>
    <dgm:cxn modelId="{5DDFA149-49E5-43EC-A807-2EC0E9C00BD4}" type="presOf" srcId="{FA930D99-1419-4BA0-832F-35A609406149}" destId="{892415C2-11C3-487A-9296-ED066649E9D0}" srcOrd="0" destOrd="0" presId="urn:microsoft.com/office/officeart/2005/8/layout/process4"/>
    <dgm:cxn modelId="{C2C14E6A-BD7C-44E8-A51B-7FE7D3454D36}" type="presOf" srcId="{DAAD66FA-FD02-4F47-9C1E-4AA0B51151F0}" destId="{A7982895-7B04-498F-86FF-D54048D1AB0C}" srcOrd="0" destOrd="0" presId="urn:microsoft.com/office/officeart/2005/8/layout/process4"/>
    <dgm:cxn modelId="{C6B45C89-2334-4389-93BC-FEB5C6DD92F9}" type="presOf" srcId="{4469FCC9-3AC4-434D-B35E-F24D4E241B8D}" destId="{AD0F5FEF-13AF-4907-BD2B-84EB284DED84}" srcOrd="0" destOrd="0" presId="urn:microsoft.com/office/officeart/2005/8/layout/process4"/>
    <dgm:cxn modelId="{12643085-14C6-4055-9622-67AC5EC70F9E}" srcId="{DAAD66FA-FD02-4F47-9C1E-4AA0B51151F0}" destId="{11294874-5C31-4D86-93BE-974980486E99}" srcOrd="4" destOrd="0" parTransId="{02AE05A0-3627-4304-8673-2DAA043E8558}" sibTransId="{1937E70F-5B7A-4881-BF5E-57A38E515375}"/>
    <dgm:cxn modelId="{948E3C2A-B5B9-4E93-8F4F-D1A74447DF9A}" type="presOf" srcId="{A1CFAA2D-34CE-44AA-A827-001AD7882C95}" destId="{8150C24A-A2E2-47FD-9543-9A33C5A7764E}" srcOrd="0" destOrd="0" presId="urn:microsoft.com/office/officeart/2005/8/layout/process4"/>
    <dgm:cxn modelId="{E3C2BC98-CD9C-4C44-AEC2-97B619784759}" type="presParOf" srcId="{A7982895-7B04-498F-86FF-D54048D1AB0C}" destId="{FAD5B0E2-4CC1-47A4-A074-B9EA330FE0FE}" srcOrd="0" destOrd="0" presId="urn:microsoft.com/office/officeart/2005/8/layout/process4"/>
    <dgm:cxn modelId="{5CB48DC9-BE5F-4F15-84D6-2A3B8AF6D388}" type="presParOf" srcId="{FAD5B0E2-4CC1-47A4-A074-B9EA330FE0FE}" destId="{FF42FBBA-FE9F-49FA-9C22-D6113CDB2C60}" srcOrd="0" destOrd="0" presId="urn:microsoft.com/office/officeart/2005/8/layout/process4"/>
    <dgm:cxn modelId="{AB86931B-03A2-4B14-9C2C-AD20AC7D0D81}" type="presParOf" srcId="{A7982895-7B04-498F-86FF-D54048D1AB0C}" destId="{548547CB-2F16-4D26-9C07-A0444FBBBFF3}" srcOrd="1" destOrd="0" presId="urn:microsoft.com/office/officeart/2005/8/layout/process4"/>
    <dgm:cxn modelId="{DEF43B70-9FBB-4479-87BE-72344EEBD6CE}" type="presParOf" srcId="{A7982895-7B04-498F-86FF-D54048D1AB0C}" destId="{5F882B8A-F800-48A5-9CEF-755210C989E0}" srcOrd="2" destOrd="0" presId="urn:microsoft.com/office/officeart/2005/8/layout/process4"/>
    <dgm:cxn modelId="{EF769AFE-2EDC-4A2E-AC64-C956188228BB}" type="presParOf" srcId="{5F882B8A-F800-48A5-9CEF-755210C989E0}" destId="{18EFEB0E-44E5-47C8-B162-A1D8783B0774}" srcOrd="0" destOrd="0" presId="urn:microsoft.com/office/officeart/2005/8/layout/process4"/>
    <dgm:cxn modelId="{482B9BE0-5490-4E1A-819C-DA829A190922}" type="presParOf" srcId="{A7982895-7B04-498F-86FF-D54048D1AB0C}" destId="{32E59DA5-3F18-487E-AEF1-0FEB3B2A74FC}" srcOrd="3" destOrd="0" presId="urn:microsoft.com/office/officeart/2005/8/layout/process4"/>
    <dgm:cxn modelId="{D5254D1E-7C9D-49CA-B80B-93564817B221}" type="presParOf" srcId="{A7982895-7B04-498F-86FF-D54048D1AB0C}" destId="{AEB28163-B19B-4244-87F5-7239E8BDBC2E}" srcOrd="4" destOrd="0" presId="urn:microsoft.com/office/officeart/2005/8/layout/process4"/>
    <dgm:cxn modelId="{CDA497D4-631C-491F-9789-E0E3047B224A}" type="presParOf" srcId="{AEB28163-B19B-4244-87F5-7239E8BDBC2E}" destId="{892415C2-11C3-487A-9296-ED066649E9D0}" srcOrd="0" destOrd="0" presId="urn:microsoft.com/office/officeart/2005/8/layout/process4"/>
    <dgm:cxn modelId="{B412A5A4-90C1-4D0D-818C-35EFADD7FF4E}" type="presParOf" srcId="{A7982895-7B04-498F-86FF-D54048D1AB0C}" destId="{FAF8776E-8C84-407E-93C1-C23A112D4BC5}" srcOrd="5" destOrd="0" presId="urn:microsoft.com/office/officeart/2005/8/layout/process4"/>
    <dgm:cxn modelId="{E06BD40B-3997-4B1F-B717-97B1185CE3B1}" type="presParOf" srcId="{A7982895-7B04-498F-86FF-D54048D1AB0C}" destId="{1BC12FA8-FD28-4FAE-A2CB-29196952981B}" srcOrd="6" destOrd="0" presId="urn:microsoft.com/office/officeart/2005/8/layout/process4"/>
    <dgm:cxn modelId="{AB4ED8CC-7336-4F51-A491-9445E06D60F7}" type="presParOf" srcId="{1BC12FA8-FD28-4FAE-A2CB-29196952981B}" destId="{8150C24A-A2E2-47FD-9543-9A33C5A7764E}" srcOrd="0" destOrd="0" presId="urn:microsoft.com/office/officeart/2005/8/layout/process4"/>
    <dgm:cxn modelId="{56394537-9044-46D7-BF20-3718F38C303A}" type="presParOf" srcId="{A7982895-7B04-498F-86FF-D54048D1AB0C}" destId="{E977EBC9-140C-41B9-A6FF-861B73862C36}" srcOrd="7" destOrd="0" presId="urn:microsoft.com/office/officeart/2005/8/layout/process4"/>
    <dgm:cxn modelId="{7FFB2068-8500-465A-A809-3972CEDF7120}" type="presParOf" srcId="{A7982895-7B04-498F-86FF-D54048D1AB0C}" destId="{CA1A9805-45FB-4DCA-B551-E4E8688C8022}" srcOrd="8" destOrd="0" presId="urn:microsoft.com/office/officeart/2005/8/layout/process4"/>
    <dgm:cxn modelId="{A84CA18A-4C7D-42D9-8D07-4E4623FE3809}" type="presParOf" srcId="{CA1A9805-45FB-4DCA-B551-E4E8688C8022}" destId="{AD0F5FEF-13AF-4907-BD2B-84EB284DED8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823FEA-3D23-4463-A69E-5205E29D81B4}" type="doc">
      <dgm:prSet loTypeId="urn:microsoft.com/office/officeart/2005/8/layout/chevron1" loCatId="process" qsTypeId="urn:microsoft.com/office/officeart/2005/8/quickstyle/simple1" qsCatId="simple" csTypeId="urn:microsoft.com/office/officeart/2005/8/colors/accent0_1" csCatId="mainScheme" phldr="1"/>
      <dgm:spPr/>
    </dgm:pt>
    <dgm:pt modelId="{842F1A9A-2366-4E35-8085-A6DD0718E043}">
      <dgm:prSet phldrT="[Text]"/>
      <dgm:spPr/>
      <dgm:t>
        <a:bodyPr/>
        <a:lstStyle/>
        <a:p>
          <a:r>
            <a:rPr lang="de-DE" dirty="0" smtClean="0"/>
            <a:t>Inputs</a:t>
          </a:r>
          <a:endParaRPr lang="de-DE" dirty="0"/>
        </a:p>
      </dgm:t>
    </dgm:pt>
    <dgm:pt modelId="{97D52888-6A8E-4FB9-8557-DE0C3ABC72AF}" type="parTrans" cxnId="{4C8BC8C4-16D8-4910-8E48-D57F71930D07}">
      <dgm:prSet/>
      <dgm:spPr/>
      <dgm:t>
        <a:bodyPr/>
        <a:lstStyle/>
        <a:p>
          <a:endParaRPr lang="de-DE"/>
        </a:p>
      </dgm:t>
    </dgm:pt>
    <dgm:pt modelId="{B0B2E848-F1A8-4CD9-9E18-A1EDD5AF14AB}" type="sibTrans" cxnId="{4C8BC8C4-16D8-4910-8E48-D57F71930D07}">
      <dgm:prSet/>
      <dgm:spPr/>
      <dgm:t>
        <a:bodyPr/>
        <a:lstStyle/>
        <a:p>
          <a:endParaRPr lang="de-DE"/>
        </a:p>
      </dgm:t>
    </dgm:pt>
    <dgm:pt modelId="{77086DE8-FDA1-4CFC-A4FD-DAE583C9AB02}">
      <dgm:prSet phldrT="[Text]"/>
      <dgm:spPr/>
      <dgm:t>
        <a:bodyPr/>
        <a:lstStyle/>
        <a:p>
          <a:r>
            <a:rPr lang="de-DE" dirty="0" smtClean="0"/>
            <a:t>Outputs</a:t>
          </a:r>
          <a:endParaRPr lang="de-DE" dirty="0"/>
        </a:p>
      </dgm:t>
    </dgm:pt>
    <dgm:pt modelId="{076707F7-D428-4ED4-BAFA-29DDEA9D77EC}" type="parTrans" cxnId="{C16F79AA-6C73-476A-801E-9943913D82A4}">
      <dgm:prSet/>
      <dgm:spPr/>
      <dgm:t>
        <a:bodyPr/>
        <a:lstStyle/>
        <a:p>
          <a:endParaRPr lang="de-DE"/>
        </a:p>
      </dgm:t>
    </dgm:pt>
    <dgm:pt modelId="{231CB620-DD14-4EBD-84D3-DFCA0B81C3F1}" type="sibTrans" cxnId="{C16F79AA-6C73-476A-801E-9943913D82A4}">
      <dgm:prSet/>
      <dgm:spPr/>
      <dgm:t>
        <a:bodyPr/>
        <a:lstStyle/>
        <a:p>
          <a:endParaRPr lang="de-DE"/>
        </a:p>
      </dgm:t>
    </dgm:pt>
    <dgm:pt modelId="{EFAB7CCB-FB11-4DEF-B3C6-1AF0EB0D236C}">
      <dgm:prSet phldrT="[Text]"/>
      <dgm:spPr/>
      <dgm:t>
        <a:bodyPr/>
        <a:lstStyle/>
        <a:p>
          <a:r>
            <a:rPr lang="de-DE" dirty="0" err="1" smtClean="0"/>
            <a:t>Outcomes</a:t>
          </a:r>
          <a:endParaRPr lang="de-DE" dirty="0"/>
        </a:p>
      </dgm:t>
    </dgm:pt>
    <dgm:pt modelId="{220FC9CB-312D-42E8-9DEE-AEC01C9EAAAD}" type="parTrans" cxnId="{DE64E37B-5875-4E68-9F6C-1A240EE295E7}">
      <dgm:prSet/>
      <dgm:spPr/>
      <dgm:t>
        <a:bodyPr/>
        <a:lstStyle/>
        <a:p>
          <a:endParaRPr lang="de-DE"/>
        </a:p>
      </dgm:t>
    </dgm:pt>
    <dgm:pt modelId="{120B134C-8405-4E08-8A16-7B45C71CEB3D}" type="sibTrans" cxnId="{DE64E37B-5875-4E68-9F6C-1A240EE295E7}">
      <dgm:prSet/>
      <dgm:spPr/>
      <dgm:t>
        <a:bodyPr/>
        <a:lstStyle/>
        <a:p>
          <a:endParaRPr lang="de-DE"/>
        </a:p>
      </dgm:t>
    </dgm:pt>
    <dgm:pt modelId="{FB3D40FD-3D47-4432-B481-891C587066E6}">
      <dgm:prSet/>
      <dgm:spPr/>
      <dgm:t>
        <a:bodyPr/>
        <a:lstStyle/>
        <a:p>
          <a:r>
            <a:rPr lang="de-DE" dirty="0" smtClean="0"/>
            <a:t>Impacts</a:t>
          </a:r>
          <a:endParaRPr lang="de-DE" dirty="0"/>
        </a:p>
      </dgm:t>
    </dgm:pt>
    <dgm:pt modelId="{75335D39-03A6-4A3F-9835-DDDEA44ADD61}" type="parTrans" cxnId="{38277114-BBC6-4889-9577-D48C615E01E8}">
      <dgm:prSet/>
      <dgm:spPr/>
      <dgm:t>
        <a:bodyPr/>
        <a:lstStyle/>
        <a:p>
          <a:endParaRPr lang="de-DE"/>
        </a:p>
      </dgm:t>
    </dgm:pt>
    <dgm:pt modelId="{7F040E2C-6346-46D1-A9D7-49C156639A5F}" type="sibTrans" cxnId="{38277114-BBC6-4889-9577-D48C615E01E8}">
      <dgm:prSet/>
      <dgm:spPr/>
      <dgm:t>
        <a:bodyPr/>
        <a:lstStyle/>
        <a:p>
          <a:endParaRPr lang="de-DE"/>
        </a:p>
      </dgm:t>
    </dgm:pt>
    <dgm:pt modelId="{8C73D0E2-7129-4DF1-A365-E62E50410EBA}" type="pres">
      <dgm:prSet presAssocID="{EF823FEA-3D23-4463-A69E-5205E29D81B4}" presName="Name0" presStyleCnt="0">
        <dgm:presLayoutVars>
          <dgm:dir/>
          <dgm:animLvl val="lvl"/>
          <dgm:resizeHandles val="exact"/>
        </dgm:presLayoutVars>
      </dgm:prSet>
      <dgm:spPr/>
    </dgm:pt>
    <dgm:pt modelId="{B7C0BBE1-C5D2-46D4-BD58-5D92B8C8971F}" type="pres">
      <dgm:prSet presAssocID="{842F1A9A-2366-4E35-8085-A6DD0718E043}" presName="parTxOnly" presStyleLbl="node1" presStyleIdx="0" presStyleCnt="4">
        <dgm:presLayoutVars>
          <dgm:chMax val="0"/>
          <dgm:chPref val="0"/>
          <dgm:bulletEnabled val="1"/>
        </dgm:presLayoutVars>
      </dgm:prSet>
      <dgm:spPr/>
      <dgm:t>
        <a:bodyPr/>
        <a:lstStyle/>
        <a:p>
          <a:endParaRPr lang="de-DE"/>
        </a:p>
      </dgm:t>
    </dgm:pt>
    <dgm:pt modelId="{879A4789-9233-47B3-A555-059E0E5B9434}" type="pres">
      <dgm:prSet presAssocID="{B0B2E848-F1A8-4CD9-9E18-A1EDD5AF14AB}" presName="parTxOnlySpace" presStyleCnt="0"/>
      <dgm:spPr/>
    </dgm:pt>
    <dgm:pt modelId="{96CAEF47-A218-4B4E-8EDD-C94F6FE990C7}" type="pres">
      <dgm:prSet presAssocID="{77086DE8-FDA1-4CFC-A4FD-DAE583C9AB02}" presName="parTxOnly" presStyleLbl="node1" presStyleIdx="1" presStyleCnt="4">
        <dgm:presLayoutVars>
          <dgm:chMax val="0"/>
          <dgm:chPref val="0"/>
          <dgm:bulletEnabled val="1"/>
        </dgm:presLayoutVars>
      </dgm:prSet>
      <dgm:spPr/>
      <dgm:t>
        <a:bodyPr/>
        <a:lstStyle/>
        <a:p>
          <a:endParaRPr lang="de-DE"/>
        </a:p>
      </dgm:t>
    </dgm:pt>
    <dgm:pt modelId="{1B97842C-975B-403C-A169-C73141E61010}" type="pres">
      <dgm:prSet presAssocID="{231CB620-DD14-4EBD-84D3-DFCA0B81C3F1}" presName="parTxOnlySpace" presStyleCnt="0"/>
      <dgm:spPr/>
    </dgm:pt>
    <dgm:pt modelId="{026327AD-73F6-4790-A5E1-A4F44419D71D}" type="pres">
      <dgm:prSet presAssocID="{EFAB7CCB-FB11-4DEF-B3C6-1AF0EB0D236C}" presName="parTxOnly" presStyleLbl="node1" presStyleIdx="2" presStyleCnt="4">
        <dgm:presLayoutVars>
          <dgm:chMax val="0"/>
          <dgm:chPref val="0"/>
          <dgm:bulletEnabled val="1"/>
        </dgm:presLayoutVars>
      </dgm:prSet>
      <dgm:spPr/>
      <dgm:t>
        <a:bodyPr/>
        <a:lstStyle/>
        <a:p>
          <a:endParaRPr lang="de-DE"/>
        </a:p>
      </dgm:t>
    </dgm:pt>
    <dgm:pt modelId="{831681CB-802E-4044-B572-BAA035B9BFA3}" type="pres">
      <dgm:prSet presAssocID="{120B134C-8405-4E08-8A16-7B45C71CEB3D}" presName="parTxOnlySpace" presStyleCnt="0"/>
      <dgm:spPr/>
    </dgm:pt>
    <dgm:pt modelId="{27B244C3-F4BC-4E73-8F32-00CEE8FA86B2}" type="pres">
      <dgm:prSet presAssocID="{FB3D40FD-3D47-4432-B481-891C587066E6}" presName="parTxOnly" presStyleLbl="node1" presStyleIdx="3" presStyleCnt="4">
        <dgm:presLayoutVars>
          <dgm:chMax val="0"/>
          <dgm:chPref val="0"/>
          <dgm:bulletEnabled val="1"/>
        </dgm:presLayoutVars>
      </dgm:prSet>
      <dgm:spPr/>
      <dgm:t>
        <a:bodyPr/>
        <a:lstStyle/>
        <a:p>
          <a:endParaRPr lang="de-DE"/>
        </a:p>
      </dgm:t>
    </dgm:pt>
  </dgm:ptLst>
  <dgm:cxnLst>
    <dgm:cxn modelId="{AF4FBABE-1D79-44A4-A065-235494974BAA}" type="presOf" srcId="{842F1A9A-2366-4E35-8085-A6DD0718E043}" destId="{B7C0BBE1-C5D2-46D4-BD58-5D92B8C8971F}" srcOrd="0" destOrd="0" presId="urn:microsoft.com/office/officeart/2005/8/layout/chevron1"/>
    <dgm:cxn modelId="{6440AB86-72B8-4AED-AAE2-6463755B3B23}" type="presOf" srcId="{77086DE8-FDA1-4CFC-A4FD-DAE583C9AB02}" destId="{96CAEF47-A218-4B4E-8EDD-C94F6FE990C7}" srcOrd="0" destOrd="0" presId="urn:microsoft.com/office/officeart/2005/8/layout/chevron1"/>
    <dgm:cxn modelId="{A9162DBD-BAE9-4F3A-BA92-AFB18B1E48FC}" type="presOf" srcId="{EFAB7CCB-FB11-4DEF-B3C6-1AF0EB0D236C}" destId="{026327AD-73F6-4790-A5E1-A4F44419D71D}" srcOrd="0" destOrd="0" presId="urn:microsoft.com/office/officeart/2005/8/layout/chevron1"/>
    <dgm:cxn modelId="{DC285AC1-DF20-49B7-BAD7-A8312E67913F}" type="presOf" srcId="{EF823FEA-3D23-4463-A69E-5205E29D81B4}" destId="{8C73D0E2-7129-4DF1-A365-E62E50410EBA}" srcOrd="0" destOrd="0" presId="urn:microsoft.com/office/officeart/2005/8/layout/chevron1"/>
    <dgm:cxn modelId="{DE64E37B-5875-4E68-9F6C-1A240EE295E7}" srcId="{EF823FEA-3D23-4463-A69E-5205E29D81B4}" destId="{EFAB7CCB-FB11-4DEF-B3C6-1AF0EB0D236C}" srcOrd="2" destOrd="0" parTransId="{220FC9CB-312D-42E8-9DEE-AEC01C9EAAAD}" sibTransId="{120B134C-8405-4E08-8A16-7B45C71CEB3D}"/>
    <dgm:cxn modelId="{38277114-BBC6-4889-9577-D48C615E01E8}" srcId="{EF823FEA-3D23-4463-A69E-5205E29D81B4}" destId="{FB3D40FD-3D47-4432-B481-891C587066E6}" srcOrd="3" destOrd="0" parTransId="{75335D39-03A6-4A3F-9835-DDDEA44ADD61}" sibTransId="{7F040E2C-6346-46D1-A9D7-49C156639A5F}"/>
    <dgm:cxn modelId="{78115037-8506-4165-9839-0DE60EFA6D84}" type="presOf" srcId="{FB3D40FD-3D47-4432-B481-891C587066E6}" destId="{27B244C3-F4BC-4E73-8F32-00CEE8FA86B2}" srcOrd="0" destOrd="0" presId="urn:microsoft.com/office/officeart/2005/8/layout/chevron1"/>
    <dgm:cxn modelId="{4C8BC8C4-16D8-4910-8E48-D57F71930D07}" srcId="{EF823FEA-3D23-4463-A69E-5205E29D81B4}" destId="{842F1A9A-2366-4E35-8085-A6DD0718E043}" srcOrd="0" destOrd="0" parTransId="{97D52888-6A8E-4FB9-8557-DE0C3ABC72AF}" sibTransId="{B0B2E848-F1A8-4CD9-9E18-A1EDD5AF14AB}"/>
    <dgm:cxn modelId="{C16F79AA-6C73-476A-801E-9943913D82A4}" srcId="{EF823FEA-3D23-4463-A69E-5205E29D81B4}" destId="{77086DE8-FDA1-4CFC-A4FD-DAE583C9AB02}" srcOrd="1" destOrd="0" parTransId="{076707F7-D428-4ED4-BAFA-29DDEA9D77EC}" sibTransId="{231CB620-DD14-4EBD-84D3-DFCA0B81C3F1}"/>
    <dgm:cxn modelId="{E79A864D-0565-4459-80F5-DACEE0E28F6D}" type="presParOf" srcId="{8C73D0E2-7129-4DF1-A365-E62E50410EBA}" destId="{B7C0BBE1-C5D2-46D4-BD58-5D92B8C8971F}" srcOrd="0" destOrd="0" presId="urn:microsoft.com/office/officeart/2005/8/layout/chevron1"/>
    <dgm:cxn modelId="{4B2F7CBE-20AD-4C7A-9C2B-5DFB8383E224}" type="presParOf" srcId="{8C73D0E2-7129-4DF1-A365-E62E50410EBA}" destId="{879A4789-9233-47B3-A555-059E0E5B9434}" srcOrd="1" destOrd="0" presId="urn:microsoft.com/office/officeart/2005/8/layout/chevron1"/>
    <dgm:cxn modelId="{34435BA7-8B1B-467E-8D8D-4EC8F4D79412}" type="presParOf" srcId="{8C73D0E2-7129-4DF1-A365-E62E50410EBA}" destId="{96CAEF47-A218-4B4E-8EDD-C94F6FE990C7}" srcOrd="2" destOrd="0" presId="urn:microsoft.com/office/officeart/2005/8/layout/chevron1"/>
    <dgm:cxn modelId="{30888C15-F808-4FCB-A988-6CE226A31C1D}" type="presParOf" srcId="{8C73D0E2-7129-4DF1-A365-E62E50410EBA}" destId="{1B97842C-975B-403C-A169-C73141E61010}" srcOrd="3" destOrd="0" presId="urn:microsoft.com/office/officeart/2005/8/layout/chevron1"/>
    <dgm:cxn modelId="{BD6DCBDA-E579-4387-9ADC-D32B017AC567}" type="presParOf" srcId="{8C73D0E2-7129-4DF1-A365-E62E50410EBA}" destId="{026327AD-73F6-4790-A5E1-A4F44419D71D}" srcOrd="4" destOrd="0" presId="urn:microsoft.com/office/officeart/2005/8/layout/chevron1"/>
    <dgm:cxn modelId="{82372A2A-0466-4C1A-B953-753E5DCF550F}" type="presParOf" srcId="{8C73D0E2-7129-4DF1-A365-E62E50410EBA}" destId="{831681CB-802E-4044-B572-BAA035B9BFA3}" srcOrd="5" destOrd="0" presId="urn:microsoft.com/office/officeart/2005/8/layout/chevron1"/>
    <dgm:cxn modelId="{A49005D6-9440-4BA6-8341-ADCCDE7A21C1}" type="presParOf" srcId="{8C73D0E2-7129-4DF1-A365-E62E50410EBA}" destId="{27B244C3-F4BC-4E73-8F32-00CEE8FA86B2}"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1C03E6-3EFC-46A8-A7F4-9C6E6BFF77D2}">
      <dsp:nvSpPr>
        <dsp:cNvPr id="0" name=""/>
        <dsp:cNvSpPr/>
      </dsp:nvSpPr>
      <dsp:spPr>
        <a:xfrm rot="16200000">
          <a:off x="916052" y="-916052"/>
          <a:ext cx="2539478" cy="4371584"/>
        </a:xfrm>
        <a:prstGeom prst="round1Rect">
          <a:avLst/>
        </a:prstGeom>
        <a:blipFill dpi="0" rotWithShape="0">
          <a:blip xmlns:r="http://schemas.openxmlformats.org/officeDocument/2006/relationships" r:embed="rId1">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smtClean="0"/>
            <a:t>Uncertainty</a:t>
          </a:r>
        </a:p>
        <a:p>
          <a:pPr lvl="0" algn="ctr" defTabSz="1066800">
            <a:lnSpc>
              <a:spcPct val="90000"/>
            </a:lnSpc>
            <a:spcBef>
              <a:spcPct val="0"/>
            </a:spcBef>
            <a:spcAft>
              <a:spcPct val="35000"/>
            </a:spcAft>
          </a:pPr>
          <a:r>
            <a:rPr lang="de-DE" sz="2400" kern="1200" dirty="0" smtClean="0"/>
            <a:t>In climate and socio-economic development</a:t>
          </a:r>
          <a:endParaRPr lang="en-AU" sz="2400" kern="1200" dirty="0"/>
        </a:p>
      </dsp:txBody>
      <dsp:txXfrm rot="5400000">
        <a:off x="-1" y="1"/>
        <a:ext cx="4371584" cy="1904608"/>
      </dsp:txXfrm>
    </dsp:sp>
    <dsp:sp modelId="{E25A2EE5-C89B-49D8-82B7-246F5F34CD86}">
      <dsp:nvSpPr>
        <dsp:cNvPr id="0" name=""/>
        <dsp:cNvSpPr/>
      </dsp:nvSpPr>
      <dsp:spPr>
        <a:xfrm>
          <a:off x="4371584" y="0"/>
          <a:ext cx="4371584" cy="2539478"/>
        </a:xfrm>
        <a:prstGeom prst="round1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de-DE" sz="2400" b="1" kern="1200" dirty="0" smtClean="0"/>
        </a:p>
        <a:p>
          <a:pPr lvl="0" algn="ctr" defTabSz="1066800">
            <a:lnSpc>
              <a:spcPct val="90000"/>
            </a:lnSpc>
            <a:spcBef>
              <a:spcPct val="0"/>
            </a:spcBef>
            <a:spcAft>
              <a:spcPct val="35000"/>
            </a:spcAft>
          </a:pPr>
          <a:r>
            <a:rPr lang="de-DE" sz="2400" b="1" kern="1200" dirty="0" smtClean="0"/>
            <a:t>Long time horizon</a:t>
          </a:r>
        </a:p>
        <a:p>
          <a:pPr lvl="0" algn="ctr" defTabSz="1066800">
            <a:lnSpc>
              <a:spcPct val="90000"/>
            </a:lnSpc>
            <a:spcBef>
              <a:spcPct val="0"/>
            </a:spcBef>
            <a:spcAft>
              <a:spcPct val="35000"/>
            </a:spcAft>
          </a:pPr>
          <a:r>
            <a:rPr lang="de-DE" sz="2400" kern="1200" dirty="0" smtClean="0"/>
            <a:t>Success of adaptation only visible after extended timeframe</a:t>
          </a:r>
          <a:endParaRPr lang="en-AU" sz="2400" kern="1200" dirty="0"/>
        </a:p>
      </dsp:txBody>
      <dsp:txXfrm>
        <a:off x="4371584" y="0"/>
        <a:ext cx="4371584" cy="1904608"/>
      </dsp:txXfrm>
    </dsp:sp>
    <dsp:sp modelId="{3443BB55-9052-46A0-B637-458A14D9647B}">
      <dsp:nvSpPr>
        <dsp:cNvPr id="0" name=""/>
        <dsp:cNvSpPr/>
      </dsp:nvSpPr>
      <dsp:spPr>
        <a:xfrm rot="10800000">
          <a:off x="0" y="2539478"/>
          <a:ext cx="4371584" cy="2539478"/>
        </a:xfrm>
        <a:prstGeom prst="round1Rect">
          <a:avLst/>
        </a:prstGeom>
        <a:blipFill dpi="0" rotWithShape="0">
          <a:blip xmlns:r="http://schemas.openxmlformats.org/officeDocument/2006/relationships" r:embed="rId2">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de-DE" sz="2400" b="1" kern="1200" dirty="0" smtClean="0"/>
            <a:t>Complexity</a:t>
          </a:r>
        </a:p>
        <a:p>
          <a:pPr lvl="0" algn="ctr" defTabSz="1066800">
            <a:lnSpc>
              <a:spcPct val="90000"/>
            </a:lnSpc>
            <a:spcBef>
              <a:spcPct val="0"/>
            </a:spcBef>
            <a:spcAft>
              <a:spcPct val="35000"/>
            </a:spcAft>
          </a:pPr>
          <a:r>
            <a:rPr lang="de-DE" sz="2400" kern="1200" dirty="0" smtClean="0"/>
            <a:t>Entanglement with social and economic stressors</a:t>
          </a:r>
          <a:endParaRPr lang="en-AU" sz="2400" kern="1200" dirty="0"/>
        </a:p>
      </dsp:txBody>
      <dsp:txXfrm rot="10800000">
        <a:off x="0" y="3174347"/>
        <a:ext cx="4371584" cy="1904608"/>
      </dsp:txXfrm>
    </dsp:sp>
    <dsp:sp modelId="{0A590173-BE6C-41B8-9723-FA76E66BCCB2}">
      <dsp:nvSpPr>
        <dsp:cNvPr id="0" name=""/>
        <dsp:cNvSpPr/>
      </dsp:nvSpPr>
      <dsp:spPr>
        <a:xfrm rot="5400000">
          <a:off x="6441048" y="3286500"/>
          <a:ext cx="583343" cy="764109"/>
        </a:xfrm>
        <a:prstGeom prst="round1Rect">
          <a:avLst/>
        </a:prstGeom>
        <a:blipFill dpi="0" rotWithShape="0">
          <a:blip xmlns:r="http://schemas.openxmlformats.org/officeDocument/2006/relationships" r:embed="rId3">
            <a:alphaModFix amt="50000"/>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4E8AB4-FD13-4CDA-BC16-6594D9D85753}">
      <dsp:nvSpPr>
        <dsp:cNvPr id="0" name=""/>
        <dsp:cNvSpPr/>
      </dsp:nvSpPr>
      <dsp:spPr>
        <a:xfrm>
          <a:off x="3060108" y="1904608"/>
          <a:ext cx="2622950" cy="1269739"/>
        </a:xfrm>
        <a:prstGeom prst="roundRect">
          <a:avLst/>
        </a:prstGeom>
        <a:solidFill>
          <a:srgbClr val="F1F19D"/>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de-DE" sz="2100" kern="1200" dirty="0" smtClean="0"/>
            <a:t>Context-dependent</a:t>
          </a:r>
        </a:p>
        <a:p>
          <a:pPr lvl="0" algn="ctr" defTabSz="933450">
            <a:lnSpc>
              <a:spcPct val="90000"/>
            </a:lnSpc>
            <a:spcBef>
              <a:spcPct val="0"/>
            </a:spcBef>
            <a:spcAft>
              <a:spcPct val="35000"/>
            </a:spcAft>
          </a:pPr>
          <a:r>
            <a:rPr lang="de-DE" sz="2100" b="1" kern="1200" dirty="0" smtClean="0"/>
            <a:t>No universal indicator</a:t>
          </a:r>
          <a:endParaRPr lang="en-AU" sz="2100" b="1" kern="1200" dirty="0"/>
        </a:p>
      </dsp:txBody>
      <dsp:txXfrm>
        <a:off x="3122092" y="1966592"/>
        <a:ext cx="2498982" cy="11457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FF650-991F-4660-9B8F-BC895B7EBF63}">
      <dsp:nvSpPr>
        <dsp:cNvPr id="0" name=""/>
        <dsp:cNvSpPr/>
      </dsp:nvSpPr>
      <dsp:spPr>
        <a:xfrm>
          <a:off x="0" y="0"/>
          <a:ext cx="6626431" cy="2014648"/>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67441E-A36D-402C-8BC4-AD8CA9926B20}">
      <dsp:nvSpPr>
        <dsp:cNvPr id="0" name=""/>
        <dsp:cNvSpPr/>
      </dsp:nvSpPr>
      <dsp:spPr>
        <a:xfrm>
          <a:off x="4470535" y="58753"/>
          <a:ext cx="1946514" cy="195171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C300AF-CCF2-4093-A5B6-BF2F0033215C}">
      <dsp:nvSpPr>
        <dsp:cNvPr id="0" name=""/>
        <dsp:cNvSpPr/>
      </dsp:nvSpPr>
      <dsp:spPr>
        <a:xfrm rot="10800000">
          <a:off x="4497845" y="2014648"/>
          <a:ext cx="1946514"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i="1" kern="1200" dirty="0" smtClean="0"/>
            <a:t>Portfolio level:</a:t>
          </a:r>
        </a:p>
        <a:p>
          <a:pPr lvl="0" algn="ctr" defTabSz="800100">
            <a:lnSpc>
              <a:spcPct val="90000"/>
            </a:lnSpc>
            <a:spcBef>
              <a:spcPct val="0"/>
            </a:spcBef>
            <a:spcAft>
              <a:spcPct val="35000"/>
            </a:spcAft>
          </a:pPr>
          <a:endParaRPr lang="en-US" sz="1200" b="1" i="1" kern="1200" dirty="0" smtClean="0"/>
        </a:p>
        <a:p>
          <a:pPr lvl="0" algn="ctr" defTabSz="800100">
            <a:lnSpc>
              <a:spcPct val="90000"/>
            </a:lnSpc>
            <a:spcBef>
              <a:spcPct val="0"/>
            </a:spcBef>
            <a:spcAft>
              <a:spcPct val="35000"/>
            </a:spcAft>
          </a:pPr>
          <a:r>
            <a:rPr lang="en-US" sz="1600" b="1" i="1" kern="1200" dirty="0" smtClean="0"/>
            <a:t>Overall performance of</a:t>
          </a:r>
        </a:p>
        <a:p>
          <a:pPr lvl="0" algn="ctr" defTabSz="800100">
            <a:lnSpc>
              <a:spcPct val="90000"/>
            </a:lnSpc>
            <a:spcBef>
              <a:spcPct val="0"/>
            </a:spcBef>
            <a:spcAft>
              <a:spcPct val="35000"/>
            </a:spcAft>
          </a:pPr>
          <a:r>
            <a:rPr lang="en-US" sz="1600" b="1" i="1" kern="1200" dirty="0" smtClean="0"/>
            <a:t>numerous projects / interventions</a:t>
          </a:r>
          <a:endParaRPr lang="en-US" sz="1600" b="1" i="1" kern="1200" dirty="0"/>
        </a:p>
      </dsp:txBody>
      <dsp:txXfrm rot="10800000">
        <a:off x="4557707" y="2014648"/>
        <a:ext cx="1826790" cy="2402486"/>
      </dsp:txXfrm>
    </dsp:sp>
    <dsp:sp modelId="{EB0421DE-17B5-4E92-BE8D-3F20A79B788F}">
      <dsp:nvSpPr>
        <dsp:cNvPr id="0" name=""/>
        <dsp:cNvSpPr/>
      </dsp:nvSpPr>
      <dsp:spPr>
        <a:xfrm>
          <a:off x="142655" y="102093"/>
          <a:ext cx="1946514" cy="1919641"/>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853423C-8168-4F4C-8D0A-1AF005825E69}">
      <dsp:nvSpPr>
        <dsp:cNvPr id="0" name=""/>
        <dsp:cNvSpPr/>
      </dsp:nvSpPr>
      <dsp:spPr>
        <a:xfrm rot="10800000">
          <a:off x="2339958" y="2014648"/>
          <a:ext cx="1946514"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i="1" kern="1200" dirty="0" smtClean="0"/>
            <a:t>National / state level:</a:t>
          </a:r>
        </a:p>
        <a:p>
          <a:pPr lvl="0" algn="ctr" defTabSz="800100">
            <a:lnSpc>
              <a:spcPct val="90000"/>
            </a:lnSpc>
            <a:spcBef>
              <a:spcPct val="0"/>
            </a:spcBef>
            <a:spcAft>
              <a:spcPct val="35000"/>
            </a:spcAft>
          </a:pPr>
          <a:endParaRPr lang="en-US" sz="600" b="1" i="1" kern="1200" dirty="0" smtClean="0"/>
        </a:p>
        <a:p>
          <a:pPr lvl="0" algn="ctr" defTabSz="800100">
            <a:lnSpc>
              <a:spcPct val="90000"/>
            </a:lnSpc>
            <a:spcBef>
              <a:spcPct val="0"/>
            </a:spcBef>
            <a:spcAft>
              <a:spcPct val="35000"/>
            </a:spcAft>
          </a:pPr>
          <a:endParaRPr lang="en-US" sz="400" b="1" i="1" kern="1200" dirty="0" smtClean="0"/>
        </a:p>
        <a:p>
          <a:pPr lvl="0" algn="ctr" defTabSz="800100">
            <a:lnSpc>
              <a:spcPct val="90000"/>
            </a:lnSpc>
            <a:spcBef>
              <a:spcPct val="0"/>
            </a:spcBef>
            <a:spcAft>
              <a:spcPct val="35000"/>
            </a:spcAft>
          </a:pPr>
          <a:endParaRPr lang="en-US" sz="600" b="1" i="1" kern="1200" dirty="0" smtClean="0"/>
        </a:p>
        <a:p>
          <a:pPr lvl="0" algn="ctr" defTabSz="800100">
            <a:lnSpc>
              <a:spcPct val="90000"/>
            </a:lnSpc>
            <a:spcBef>
              <a:spcPct val="0"/>
            </a:spcBef>
            <a:spcAft>
              <a:spcPct val="35000"/>
            </a:spcAft>
          </a:pPr>
          <a:r>
            <a:rPr lang="en-US" sz="1600" b="1" i="1" kern="1200" dirty="0" smtClean="0"/>
            <a:t> National Adaptation Strategies / Plans; sectors</a:t>
          </a:r>
          <a:endParaRPr lang="en-US" sz="1600" kern="1200" dirty="0"/>
        </a:p>
      </dsp:txBody>
      <dsp:txXfrm rot="10800000">
        <a:off x="2399820" y="2014648"/>
        <a:ext cx="1826790" cy="2402486"/>
      </dsp:txXfrm>
    </dsp:sp>
    <dsp:sp modelId="{46DAF5BB-332E-420A-B2C4-7A0794DAAFB5}">
      <dsp:nvSpPr>
        <dsp:cNvPr id="0" name=""/>
        <dsp:cNvSpPr/>
      </dsp:nvSpPr>
      <dsp:spPr>
        <a:xfrm>
          <a:off x="2348640" y="95519"/>
          <a:ext cx="1946514" cy="1919641"/>
        </a:xfrm>
        <a:prstGeom prst="roundRect">
          <a:avLst>
            <a:gd name="adj" fmla="val 10000"/>
          </a:avLst>
        </a:prstGeom>
        <a:blipFill rotWithShape="1">
          <a:blip xmlns:r="http://schemas.openxmlformats.org/officeDocument/2006/relationships" r:embed="rId3"/>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09F22-A336-4547-99B0-992438B55346}">
      <dsp:nvSpPr>
        <dsp:cNvPr id="0" name=""/>
        <dsp:cNvSpPr/>
      </dsp:nvSpPr>
      <dsp:spPr>
        <a:xfrm rot="10800000">
          <a:off x="163784" y="2014648"/>
          <a:ext cx="1873928" cy="2462348"/>
        </a:xfrm>
        <a:prstGeom prst="round2SameRect">
          <a:avLst>
            <a:gd name="adj1" fmla="val 10500"/>
            <a:gd name="adj2" fmla="val 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i="1" kern="1200" dirty="0" smtClean="0"/>
            <a:t>Project level:</a:t>
          </a:r>
        </a:p>
        <a:p>
          <a:pPr lvl="0" algn="ctr" defTabSz="800100">
            <a:lnSpc>
              <a:spcPct val="90000"/>
            </a:lnSpc>
            <a:spcBef>
              <a:spcPct val="0"/>
            </a:spcBef>
            <a:spcAft>
              <a:spcPct val="35000"/>
            </a:spcAft>
          </a:pPr>
          <a:endParaRPr lang="en-US" sz="1600" b="1" i="1" kern="1200" dirty="0" smtClean="0"/>
        </a:p>
        <a:p>
          <a:pPr lvl="0" algn="ctr" defTabSz="800100">
            <a:lnSpc>
              <a:spcPct val="90000"/>
            </a:lnSpc>
            <a:spcBef>
              <a:spcPct val="0"/>
            </a:spcBef>
            <a:spcAft>
              <a:spcPct val="35000"/>
            </a:spcAft>
          </a:pPr>
          <a:r>
            <a:rPr lang="en-US" sz="1600" b="1" i="1" kern="1200" dirty="0" smtClean="0"/>
            <a:t>Results of adaptation interventions</a:t>
          </a:r>
          <a:endParaRPr lang="en-US" sz="1600" kern="1200" dirty="0"/>
        </a:p>
      </dsp:txBody>
      <dsp:txXfrm rot="10800000">
        <a:off x="221414" y="2014648"/>
        <a:ext cx="1758668" cy="24047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0EC903-4958-45FF-8058-308C3761525A}">
      <dsp:nvSpPr>
        <dsp:cNvPr id="0" name=""/>
        <dsp:cNvSpPr/>
      </dsp:nvSpPr>
      <dsp:spPr>
        <a:xfrm rot="5400000">
          <a:off x="4795439" y="-1871381"/>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44000" algn="l" defTabSz="666750">
            <a:lnSpc>
              <a:spcPct val="90000"/>
            </a:lnSpc>
            <a:spcBef>
              <a:spcPct val="0"/>
            </a:spcBef>
            <a:spcAft>
              <a:spcPct val="15000"/>
            </a:spcAft>
            <a:buChar char="••"/>
          </a:pPr>
          <a:r>
            <a:rPr lang="en-GB" sz="1500" kern="1200">
              <a:latin typeface="Arial" pitchFamily="34" charset="0"/>
              <a:cs typeface="Arial" pitchFamily="34" charset="0"/>
            </a:rPr>
            <a:t>Coordinating ministries and political decision-makers </a:t>
          </a:r>
          <a:endParaRPr lang="de-DE" sz="1500" kern="1200">
            <a:latin typeface="Arial" pitchFamily="34" charset="0"/>
            <a:cs typeface="Arial" pitchFamily="34" charset="0"/>
          </a:endParaRPr>
        </a:p>
        <a:p>
          <a:pPr marL="114300" lvl="1" indent="-144000" algn="l" defTabSz="666750">
            <a:lnSpc>
              <a:spcPct val="90000"/>
            </a:lnSpc>
            <a:spcBef>
              <a:spcPct val="0"/>
            </a:spcBef>
            <a:spcAft>
              <a:spcPct val="15000"/>
            </a:spcAft>
            <a:buChar char="••"/>
          </a:pPr>
          <a:r>
            <a:rPr lang="en-GB" sz="1500" kern="1200">
              <a:latin typeface="Arial" pitchFamily="34" charset="0"/>
              <a:cs typeface="Arial" pitchFamily="34" charset="0"/>
            </a:rPr>
            <a:t>Line/ sectoral ministries </a:t>
          </a:r>
          <a:endParaRPr lang="de-DE" sz="1500" kern="1200">
            <a:latin typeface="Arial" pitchFamily="34" charset="0"/>
            <a:cs typeface="Arial" pitchFamily="34" charset="0"/>
          </a:endParaRPr>
        </a:p>
        <a:p>
          <a:pPr marL="114300" lvl="1" indent="-144000" algn="l" defTabSz="666750">
            <a:lnSpc>
              <a:spcPct val="90000"/>
            </a:lnSpc>
            <a:spcBef>
              <a:spcPct val="0"/>
            </a:spcBef>
            <a:spcAft>
              <a:spcPct val="15000"/>
            </a:spcAft>
            <a:buChar char="••"/>
          </a:pPr>
          <a:r>
            <a:rPr lang="en-GB" sz="1500" kern="1200">
              <a:latin typeface="Arial" pitchFamily="34" charset="0"/>
              <a:cs typeface="Arial" pitchFamily="34" charset="0"/>
            </a:rPr>
            <a:t>Territorial administrations at different levels </a:t>
          </a:r>
          <a:endParaRPr lang="de-DE" sz="1500" kern="1200">
            <a:latin typeface="Arial" pitchFamily="34" charset="0"/>
            <a:cs typeface="Arial" pitchFamily="34" charset="0"/>
          </a:endParaRPr>
        </a:p>
      </dsp:txBody>
      <dsp:txXfrm rot="-5400000">
        <a:off x="2799206" y="172882"/>
        <a:ext cx="4928338" cy="887842"/>
      </dsp:txXfrm>
    </dsp:sp>
    <dsp:sp modelId="{CCD70CEA-D0E3-4D87-A434-C0813A99B610}">
      <dsp:nvSpPr>
        <dsp:cNvPr id="0" name=""/>
        <dsp:cNvSpPr/>
      </dsp:nvSpPr>
      <dsp:spPr>
        <a:xfrm>
          <a:off x="0" y="0"/>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a:latin typeface="Arial" pitchFamily="34" charset="0"/>
              <a:cs typeface="Arial" pitchFamily="34" charset="0"/>
            </a:rPr>
            <a:t>Administrations </a:t>
          </a:r>
          <a:r>
            <a:rPr lang="en-GB" sz="1600" b="1" kern="1200" dirty="0" smtClean="0">
              <a:latin typeface="Arial" pitchFamily="34" charset="0"/>
              <a:cs typeface="Arial" pitchFamily="34" charset="0"/>
            </a:rPr>
            <a:t>at </a:t>
          </a:r>
        </a:p>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(sub-)national level</a:t>
          </a:r>
          <a:endParaRPr lang="de-DE" sz="1600" b="1" kern="1200" dirty="0">
            <a:latin typeface="Arial" pitchFamily="34" charset="0"/>
            <a:cs typeface="Arial" pitchFamily="34" charset="0"/>
          </a:endParaRPr>
        </a:p>
      </dsp:txBody>
      <dsp:txXfrm>
        <a:off x="60038" y="60038"/>
        <a:ext cx="2679131" cy="1109802"/>
      </dsp:txXfrm>
    </dsp:sp>
    <dsp:sp modelId="{95D5610D-A853-448F-A22D-756DE22BEC4D}">
      <dsp:nvSpPr>
        <dsp:cNvPr id="0" name=""/>
        <dsp:cNvSpPr/>
      </dsp:nvSpPr>
      <dsp:spPr>
        <a:xfrm rot="5400000">
          <a:off x="4795439" y="-580009"/>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57150" lvl="1" indent="-144000" algn="l" defTabSz="666750">
            <a:lnSpc>
              <a:spcPct val="90000"/>
            </a:lnSpc>
            <a:spcBef>
              <a:spcPct val="0"/>
            </a:spcBef>
            <a:spcAft>
              <a:spcPct val="15000"/>
            </a:spcAft>
            <a:buChar char="••"/>
          </a:pPr>
          <a:r>
            <a:rPr lang="en-US" sz="1500" kern="1200" dirty="0">
              <a:latin typeface="Arial" pitchFamily="34" charset="0"/>
              <a:cs typeface="Arial" pitchFamily="34" charset="0"/>
            </a:rPr>
            <a:t>Project </a:t>
          </a:r>
          <a:r>
            <a:rPr lang="en-US" sz="1500" kern="1200" dirty="0" err="1">
              <a:latin typeface="Arial" pitchFamily="34" charset="0"/>
              <a:cs typeface="Arial" pitchFamily="34" charset="0"/>
            </a:rPr>
            <a:t>i</a:t>
          </a:r>
          <a:r>
            <a:rPr lang="en-GB" sz="1500" kern="1200" dirty="0" err="1">
              <a:latin typeface="Arial" pitchFamily="34" charset="0"/>
              <a:cs typeface="Arial" pitchFamily="34" charset="0"/>
            </a:rPr>
            <a:t>mplementing</a:t>
          </a:r>
          <a:r>
            <a:rPr lang="en-GB" sz="1500" kern="1200" dirty="0">
              <a:latin typeface="Arial" pitchFamily="34" charset="0"/>
              <a:cs typeface="Arial" pitchFamily="34" charset="0"/>
            </a:rPr>
            <a:t> agencies, NGOs</a:t>
          </a:r>
          <a:endParaRPr lang="de-DE" sz="1500" kern="1200" dirty="0">
            <a:latin typeface="Arial" pitchFamily="34" charset="0"/>
            <a:cs typeface="Arial" pitchFamily="34" charset="0"/>
          </a:endParaRPr>
        </a:p>
        <a:p>
          <a:pPr marL="57150" lvl="1" indent="-144000" algn="l" defTabSz="666750">
            <a:lnSpc>
              <a:spcPct val="90000"/>
            </a:lnSpc>
            <a:spcBef>
              <a:spcPct val="0"/>
            </a:spcBef>
            <a:spcAft>
              <a:spcPct val="15000"/>
            </a:spcAft>
            <a:buChar char="••"/>
          </a:pPr>
          <a:r>
            <a:rPr lang="de-DE" sz="1500" kern="1200" dirty="0" smtClean="0">
              <a:latin typeface="Arial" pitchFamily="34" charset="0"/>
              <a:cs typeface="Arial" pitchFamily="34" charset="0"/>
            </a:rPr>
            <a:t>Portfolio </a:t>
          </a:r>
          <a:r>
            <a:rPr lang="de-DE" sz="1500" kern="1200" dirty="0" err="1" smtClean="0">
              <a:latin typeface="Arial" pitchFamily="34" charset="0"/>
              <a:cs typeface="Arial" pitchFamily="34" charset="0"/>
            </a:rPr>
            <a:t>managers</a:t>
          </a:r>
          <a:endParaRPr lang="de-DE" sz="1500" kern="1200" dirty="0">
            <a:latin typeface="Arial" pitchFamily="34" charset="0"/>
            <a:cs typeface="Arial" pitchFamily="34" charset="0"/>
          </a:endParaRPr>
        </a:p>
        <a:p>
          <a:pPr marL="144000" lvl="1" indent="-144000" algn="l" defTabSz="666750">
            <a:lnSpc>
              <a:spcPct val="90000"/>
            </a:lnSpc>
            <a:spcBef>
              <a:spcPct val="0"/>
            </a:spcBef>
            <a:spcAft>
              <a:spcPct val="15000"/>
            </a:spcAft>
            <a:buChar char="••"/>
          </a:pPr>
          <a:r>
            <a:rPr lang="de-DE" sz="1500" kern="1200" dirty="0" smtClean="0">
              <a:latin typeface="Arial" pitchFamily="34" charset="0"/>
              <a:cs typeface="Arial" pitchFamily="34" charset="0"/>
            </a:rPr>
            <a:t>Information </a:t>
          </a:r>
          <a:r>
            <a:rPr lang="de-DE" sz="1500" kern="1200" dirty="0" err="1">
              <a:latin typeface="Arial" pitchFamily="34" charset="0"/>
              <a:cs typeface="Arial" pitchFamily="34" charset="0"/>
            </a:rPr>
            <a:t>and</a:t>
          </a:r>
          <a:r>
            <a:rPr lang="de-DE" sz="1500" kern="1200" dirty="0">
              <a:latin typeface="Arial" pitchFamily="34" charset="0"/>
              <a:cs typeface="Arial" pitchFamily="34" charset="0"/>
            </a:rPr>
            <a:t> </a:t>
          </a:r>
          <a:r>
            <a:rPr lang="de-DE" sz="1500" kern="1200" dirty="0" err="1">
              <a:latin typeface="Arial" pitchFamily="34" charset="0"/>
              <a:cs typeface="Arial" pitchFamily="34" charset="0"/>
            </a:rPr>
            <a:t>knowledge</a:t>
          </a:r>
          <a:r>
            <a:rPr lang="de-DE" sz="1500" kern="1200" dirty="0">
              <a:latin typeface="Arial" pitchFamily="34" charset="0"/>
              <a:cs typeface="Arial" pitchFamily="34" charset="0"/>
            </a:rPr>
            <a:t> </a:t>
          </a:r>
          <a:r>
            <a:rPr lang="de-DE" sz="1500" kern="1200" dirty="0" err="1">
              <a:latin typeface="Arial" pitchFamily="34" charset="0"/>
              <a:cs typeface="Arial" pitchFamily="34" charset="0"/>
            </a:rPr>
            <a:t>management</a:t>
          </a:r>
          <a:r>
            <a:rPr lang="de-DE" sz="1500" kern="1200" dirty="0">
              <a:latin typeface="Arial" pitchFamily="34" charset="0"/>
              <a:cs typeface="Arial" pitchFamily="34" charset="0"/>
            </a:rPr>
            <a:t> </a:t>
          </a:r>
          <a:r>
            <a:rPr lang="de-DE" sz="1500" kern="1200" dirty="0" err="1">
              <a:latin typeface="Arial" pitchFamily="34" charset="0"/>
              <a:cs typeface="Arial" pitchFamily="34" charset="0"/>
            </a:rPr>
            <a:t>organisations</a:t>
          </a:r>
          <a:endParaRPr lang="de-DE" sz="1500" kern="1200" dirty="0">
            <a:latin typeface="Arial" pitchFamily="34" charset="0"/>
            <a:cs typeface="Arial" pitchFamily="34" charset="0"/>
          </a:endParaRPr>
        </a:p>
      </dsp:txBody>
      <dsp:txXfrm rot="-5400000">
        <a:off x="2799206" y="1464254"/>
        <a:ext cx="4928338" cy="887842"/>
      </dsp:txXfrm>
    </dsp:sp>
    <dsp:sp modelId="{696AEDFB-54E2-44E1-9DF3-A79BC75A2F8A}">
      <dsp:nvSpPr>
        <dsp:cNvPr id="0" name=""/>
        <dsp:cNvSpPr/>
      </dsp:nvSpPr>
      <dsp:spPr>
        <a:xfrm>
          <a:off x="0" y="1293235"/>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a:latin typeface="Arial" pitchFamily="34" charset="0"/>
              <a:cs typeface="Arial" pitchFamily="34" charset="0"/>
            </a:rPr>
            <a:t>Projects, </a:t>
          </a:r>
          <a:r>
            <a:rPr lang="en-GB" sz="1600" b="1" kern="1200" dirty="0" smtClean="0">
              <a:latin typeface="Arial" pitchFamily="34" charset="0"/>
              <a:cs typeface="Arial" pitchFamily="34" charset="0"/>
            </a:rPr>
            <a:t>programmes, implementers</a:t>
          </a:r>
        </a:p>
      </dsp:txBody>
      <dsp:txXfrm>
        <a:off x="60038" y="1353273"/>
        <a:ext cx="2679131" cy="1109802"/>
      </dsp:txXfrm>
    </dsp:sp>
    <dsp:sp modelId="{9E774639-AB61-4277-94A7-721F412DB0E8}">
      <dsp:nvSpPr>
        <dsp:cNvPr id="0" name=""/>
        <dsp:cNvSpPr/>
      </dsp:nvSpPr>
      <dsp:spPr>
        <a:xfrm rot="5400000">
          <a:off x="4795439" y="711363"/>
          <a:ext cx="983902" cy="4976368"/>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44000" algn="l" defTabSz="666750">
            <a:lnSpc>
              <a:spcPct val="90000"/>
            </a:lnSpc>
            <a:spcBef>
              <a:spcPct val="0"/>
            </a:spcBef>
            <a:spcAft>
              <a:spcPct val="15000"/>
            </a:spcAft>
            <a:buChar char="••"/>
          </a:pPr>
          <a:r>
            <a:rPr lang="en-GB" sz="1500" kern="1200" dirty="0" smtClean="0">
              <a:latin typeface="Arial" pitchFamily="34" charset="0"/>
              <a:cs typeface="Arial" pitchFamily="34" charset="0"/>
            </a:rPr>
            <a:t>Donor agencies </a:t>
          </a:r>
          <a:endParaRPr lang="de-DE" sz="1500" kern="1200" dirty="0">
            <a:latin typeface="Arial" pitchFamily="34" charset="0"/>
            <a:cs typeface="Arial" pitchFamily="34" charset="0"/>
          </a:endParaRPr>
        </a:p>
        <a:p>
          <a:pPr marL="114300" lvl="1" indent="-144000" algn="l" defTabSz="666750">
            <a:lnSpc>
              <a:spcPct val="90000"/>
            </a:lnSpc>
            <a:spcBef>
              <a:spcPct val="0"/>
            </a:spcBef>
            <a:spcAft>
              <a:spcPct val="15000"/>
            </a:spcAft>
            <a:buChar char="••"/>
          </a:pPr>
          <a:r>
            <a:rPr lang="de-DE" sz="1500" kern="1200" dirty="0" smtClean="0">
              <a:latin typeface="Arial" pitchFamily="34" charset="0"/>
              <a:cs typeface="Arial" pitchFamily="34" charset="0"/>
            </a:rPr>
            <a:t>Funds</a:t>
          </a:r>
          <a:endParaRPr lang="de-DE" sz="1500" kern="1200" dirty="0">
            <a:latin typeface="Arial" pitchFamily="34" charset="0"/>
            <a:cs typeface="Arial" pitchFamily="34" charset="0"/>
          </a:endParaRPr>
        </a:p>
        <a:p>
          <a:pPr marL="114300" lvl="1" indent="-144000" algn="l" defTabSz="666750">
            <a:lnSpc>
              <a:spcPct val="90000"/>
            </a:lnSpc>
            <a:spcBef>
              <a:spcPct val="0"/>
            </a:spcBef>
            <a:spcAft>
              <a:spcPct val="15000"/>
            </a:spcAft>
            <a:buChar char="••"/>
          </a:pPr>
          <a:r>
            <a:rPr lang="de-DE" sz="1500" kern="1200" dirty="0" err="1" smtClean="0">
              <a:latin typeface="Arial" pitchFamily="34" charset="0"/>
              <a:cs typeface="Arial" pitchFamily="34" charset="0"/>
            </a:rPr>
            <a:t>Universities</a:t>
          </a:r>
          <a:r>
            <a:rPr lang="de-DE" sz="1500" kern="1200" dirty="0" smtClean="0">
              <a:latin typeface="Arial" pitchFamily="34" charset="0"/>
              <a:cs typeface="Arial" pitchFamily="34" charset="0"/>
            </a:rPr>
            <a:t> </a:t>
          </a:r>
          <a:r>
            <a:rPr lang="de-DE" sz="1500" kern="1200" dirty="0" err="1" smtClean="0">
              <a:latin typeface="Arial" pitchFamily="34" charset="0"/>
              <a:cs typeface="Arial" pitchFamily="34" charset="0"/>
            </a:rPr>
            <a:t>and</a:t>
          </a:r>
          <a:r>
            <a:rPr lang="de-DE" sz="1500" kern="1200" dirty="0" smtClean="0">
              <a:latin typeface="Arial" pitchFamily="34" charset="0"/>
              <a:cs typeface="Arial" pitchFamily="34" charset="0"/>
            </a:rPr>
            <a:t> </a:t>
          </a:r>
          <a:r>
            <a:rPr lang="de-DE" sz="1500" kern="1200" dirty="0" err="1" smtClean="0">
              <a:latin typeface="Arial" pitchFamily="34" charset="0"/>
              <a:cs typeface="Arial" pitchFamily="34" charset="0"/>
            </a:rPr>
            <a:t>researchers</a:t>
          </a:r>
          <a:endParaRPr lang="de-DE" sz="1500" kern="1200" dirty="0">
            <a:latin typeface="Arial" pitchFamily="34" charset="0"/>
            <a:cs typeface="Arial" pitchFamily="34" charset="0"/>
          </a:endParaRPr>
        </a:p>
      </dsp:txBody>
      <dsp:txXfrm rot="-5400000">
        <a:off x="2799206" y="2755626"/>
        <a:ext cx="4928338" cy="887842"/>
      </dsp:txXfrm>
    </dsp:sp>
    <dsp:sp modelId="{C9B3FB5D-C23F-49D1-8E6F-32EE575C0F1E}">
      <dsp:nvSpPr>
        <dsp:cNvPr id="0" name=""/>
        <dsp:cNvSpPr/>
      </dsp:nvSpPr>
      <dsp:spPr>
        <a:xfrm>
          <a:off x="0" y="2584608"/>
          <a:ext cx="2799207" cy="122987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lvl="0" algn="ctr" defTabSz="711200">
            <a:lnSpc>
              <a:spcPct val="90000"/>
            </a:lnSpc>
            <a:spcBef>
              <a:spcPct val="0"/>
            </a:spcBef>
            <a:spcAft>
              <a:spcPct val="35000"/>
            </a:spcAft>
          </a:pPr>
          <a:r>
            <a:rPr lang="en-GB" sz="1600" b="1" kern="1200" dirty="0">
              <a:latin typeface="Arial" pitchFamily="34" charset="0"/>
              <a:cs typeface="Arial" pitchFamily="34" charset="0"/>
            </a:rPr>
            <a:t>International </a:t>
          </a:r>
          <a:r>
            <a:rPr lang="en-GB" sz="1600" b="1" kern="1200" dirty="0" smtClean="0">
              <a:latin typeface="Arial" pitchFamily="34" charset="0"/>
              <a:cs typeface="Arial" pitchFamily="34" charset="0"/>
            </a:rPr>
            <a:t>organisations,</a:t>
          </a:r>
        </a:p>
        <a:p>
          <a:pPr lvl="0" algn="ctr" defTabSz="711200">
            <a:lnSpc>
              <a:spcPct val="90000"/>
            </a:lnSpc>
            <a:spcBef>
              <a:spcPct val="0"/>
            </a:spcBef>
            <a:spcAft>
              <a:spcPct val="35000"/>
            </a:spcAft>
          </a:pPr>
          <a:r>
            <a:rPr lang="en-GB" sz="1600" b="1" kern="1200" dirty="0" smtClean="0">
              <a:latin typeface="Arial" pitchFamily="34" charset="0"/>
              <a:cs typeface="Arial" pitchFamily="34" charset="0"/>
            </a:rPr>
            <a:t>Research institutions</a:t>
          </a:r>
          <a:endParaRPr lang="de-DE" sz="1600" b="1" kern="1200" dirty="0">
            <a:latin typeface="Arial" pitchFamily="34" charset="0"/>
            <a:cs typeface="Arial" pitchFamily="34" charset="0"/>
          </a:endParaRPr>
        </a:p>
      </dsp:txBody>
      <dsp:txXfrm>
        <a:off x="60038" y="2644646"/>
        <a:ext cx="2679131" cy="11098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3" name="Rectangle 3"/>
          <p:cNvSpPr>
            <a:spLocks noGrp="1" noChangeArrowheads="1"/>
          </p:cNvSpPr>
          <p:nvPr>
            <p:ph type="dt" sz="quarter" idx="1"/>
          </p:nvPr>
        </p:nvSpPr>
        <p:spPr bwMode="auto">
          <a:xfrm>
            <a:off x="3886200" y="0"/>
            <a:ext cx="29718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endParaRPr lang="de-DE"/>
          </a:p>
        </p:txBody>
      </p:sp>
      <p:sp>
        <p:nvSpPr>
          <p:cNvPr id="66564" name="Rectangle 4"/>
          <p:cNvSpPr>
            <a:spLocks noGrp="1" noChangeArrowheads="1"/>
          </p:cNvSpPr>
          <p:nvPr>
            <p:ph type="ftr" sz="quarter" idx="2"/>
          </p:nvPr>
        </p:nvSpPr>
        <p:spPr bwMode="auto">
          <a:xfrm>
            <a:off x="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b="0">
                <a:solidFill>
                  <a:schemeClr val="tx1"/>
                </a:solidFill>
                <a:latin typeface="Times" charset="0"/>
                <a:cs typeface="+mn-cs"/>
              </a:defRPr>
            </a:lvl1pPr>
          </a:lstStyle>
          <a:p>
            <a:pPr>
              <a:defRPr/>
            </a:pPr>
            <a:endParaRPr lang="de-DE"/>
          </a:p>
        </p:txBody>
      </p:sp>
      <p:sp>
        <p:nvSpPr>
          <p:cNvPr id="66565" name="Rectangle 5"/>
          <p:cNvSpPr>
            <a:spLocks noGrp="1" noChangeArrowheads="1"/>
          </p:cNvSpPr>
          <p:nvPr>
            <p:ph type="sldNum" sz="quarter" idx="3"/>
          </p:nvPr>
        </p:nvSpPr>
        <p:spPr bwMode="auto">
          <a:xfrm>
            <a:off x="3886200" y="9448800"/>
            <a:ext cx="29718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b="0">
                <a:solidFill>
                  <a:schemeClr val="tx1"/>
                </a:solidFill>
                <a:latin typeface="Times" charset="0"/>
                <a:cs typeface="+mn-cs"/>
              </a:defRPr>
            </a:lvl1pPr>
          </a:lstStyle>
          <a:p>
            <a:pPr>
              <a:defRPr/>
            </a:pPr>
            <a:fld id="{A9C954C2-AA12-4C1C-9903-03EE25F61151}" type="slidenum">
              <a:rPr lang="de-DE"/>
              <a:pPr>
                <a:defRPr/>
              </a:pPr>
              <a:t>‹Nr.›</a:t>
            </a:fld>
            <a:endParaRPr lang="de-DE"/>
          </a:p>
        </p:txBody>
      </p:sp>
    </p:spTree>
    <p:extLst>
      <p:ext uri="{BB962C8B-B14F-4D97-AF65-F5344CB8AC3E}">
        <p14:creationId xmlns:p14="http://schemas.microsoft.com/office/powerpoint/2010/main" val="19031592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bwMode="auto">
          <a:xfrm>
            <a:off x="0" y="9705975"/>
            <a:ext cx="6858000" cy="230188"/>
          </a:xfrm>
          <a:prstGeom prst="rect">
            <a:avLst/>
          </a:prstGeom>
          <a:solidFill>
            <a:srgbClr val="669900"/>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lang="de-DE" sz="1000" b="1" kern="1200">
                <a:solidFill>
                  <a:schemeClr val="bg1"/>
                </a:solidFill>
                <a:latin typeface="Arial" pitchFamily="34" charset="0"/>
                <a:ea typeface="+mn-ea"/>
                <a:cs typeface="Arial" pitchFamily="34" charset="0"/>
              </a:defRPr>
            </a:lvl1pPr>
          </a:lstStyle>
          <a:p>
            <a:pPr>
              <a:defRPr/>
            </a:pPr>
            <a:fld id="{2392093E-ED4D-43D9-9435-4ADC46252F16}" type="slidenum">
              <a:rPr/>
              <a:pPr>
                <a:defRPr/>
              </a:pPr>
              <a:t>‹Nr.›</a:t>
            </a:fld>
            <a:endParaRPr dirty="0"/>
          </a:p>
        </p:txBody>
      </p:sp>
      <p:sp>
        <p:nvSpPr>
          <p:cNvPr id="8194" name="Rectangle 2"/>
          <p:cNvSpPr>
            <a:spLocks noGrp="1" noChangeArrowheads="1"/>
          </p:cNvSpPr>
          <p:nvPr>
            <p:ph type="hdr" sz="quarter"/>
          </p:nvPr>
        </p:nvSpPr>
        <p:spPr bwMode="auto">
          <a:xfrm>
            <a:off x="0" y="0"/>
            <a:ext cx="29718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b="1">
                <a:solidFill>
                  <a:schemeClr val="tx1"/>
                </a:solidFill>
                <a:latin typeface="Arial" pitchFamily="34" charset="0"/>
                <a:cs typeface="Arial" pitchFamily="34" charset="0"/>
              </a:defRPr>
            </a:lvl1pPr>
          </a:lstStyle>
          <a:p>
            <a:pPr>
              <a:defRPr/>
            </a:pPr>
            <a:endParaRPr lang="de-DE"/>
          </a:p>
        </p:txBody>
      </p:sp>
      <p:sp>
        <p:nvSpPr>
          <p:cNvPr id="8195" name="Rectangle 3"/>
          <p:cNvSpPr>
            <a:spLocks noGrp="1" noChangeArrowheads="1"/>
          </p:cNvSpPr>
          <p:nvPr>
            <p:ph type="dt" idx="1"/>
          </p:nvPr>
        </p:nvSpPr>
        <p:spPr bwMode="auto">
          <a:xfrm>
            <a:off x="3886200" y="0"/>
            <a:ext cx="2971800" cy="2635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b="1">
                <a:solidFill>
                  <a:schemeClr val="tx1"/>
                </a:solidFill>
                <a:latin typeface="Arial" pitchFamily="34" charset="0"/>
                <a:cs typeface="Arial" pitchFamily="34" charset="0"/>
              </a:defRPr>
            </a:lvl1pPr>
          </a:lstStyle>
          <a:p>
            <a:pPr>
              <a:defRPr/>
            </a:pPr>
            <a:endParaRPr lang="de-DE"/>
          </a:p>
        </p:txBody>
      </p:sp>
      <p:sp>
        <p:nvSpPr>
          <p:cNvPr id="172037" name="Rectangle 4"/>
          <p:cNvSpPr>
            <a:spLocks noGrp="1" noRot="1" noChangeAspect="1" noChangeArrowheads="1" noTextEdit="1"/>
          </p:cNvSpPr>
          <p:nvPr>
            <p:ph type="sldImg" idx="2"/>
          </p:nvPr>
        </p:nvSpPr>
        <p:spPr bwMode="auto">
          <a:xfrm>
            <a:off x="209550" y="312738"/>
            <a:ext cx="6403975" cy="42973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212725" y="4724400"/>
            <a:ext cx="6413500" cy="4945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smtClean="0"/>
              <a:t>Klicken Sie, um die Formate des Vorlagentextes zu bearbeiten</a:t>
            </a:r>
          </a:p>
          <a:p>
            <a:pPr lvl="1"/>
            <a:r>
              <a:rPr lang="de-DE" noProof="0" dirty="0" smtClean="0"/>
              <a:t>Zweite Ebene</a:t>
            </a:r>
          </a:p>
          <a:p>
            <a:pPr lvl="2"/>
            <a:r>
              <a:rPr lang="de-DE" noProof="0" dirty="0" smtClean="0"/>
              <a:t>Dritte Ebene</a:t>
            </a:r>
          </a:p>
          <a:p>
            <a:pPr lvl="3"/>
            <a:r>
              <a:rPr lang="de-DE" noProof="0" dirty="0" smtClean="0"/>
              <a:t>Vierte Ebene</a:t>
            </a:r>
          </a:p>
          <a:p>
            <a:pPr lvl="4"/>
            <a:r>
              <a:rPr lang="de-DE" noProof="0" dirty="0" smtClean="0"/>
              <a:t>Fünfte Ebene</a:t>
            </a:r>
          </a:p>
        </p:txBody>
      </p:sp>
      <p:sp>
        <p:nvSpPr>
          <p:cNvPr id="9" name="Rectangle 6"/>
          <p:cNvSpPr>
            <a:spLocks noGrp="1" noChangeArrowheads="1"/>
          </p:cNvSpPr>
          <p:nvPr>
            <p:ph type="ftr" sz="quarter" idx="4"/>
          </p:nvPr>
        </p:nvSpPr>
        <p:spPr bwMode="auto">
          <a:xfrm>
            <a:off x="0" y="9705975"/>
            <a:ext cx="6143625" cy="230188"/>
          </a:xfrm>
          <a:prstGeom prst="rect">
            <a:avLst/>
          </a:prstGeom>
          <a:solidFill>
            <a:srgbClr val="669900"/>
          </a:solid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lang="de-DE" sz="1000" b="1" kern="1200">
                <a:solidFill>
                  <a:schemeClr val="bg1"/>
                </a:solidFill>
                <a:latin typeface="Arial" pitchFamily="34" charset="0"/>
                <a:ea typeface="+mn-ea"/>
                <a:cs typeface="Arial" pitchFamily="34" charset="0"/>
              </a:defRPr>
            </a:lvl1pPr>
          </a:lstStyle>
          <a:p>
            <a:pPr>
              <a:defRPr/>
            </a:pPr>
            <a:endParaRPr/>
          </a:p>
        </p:txBody>
      </p:sp>
    </p:spTree>
    <p:extLst>
      <p:ext uri="{BB962C8B-B14F-4D97-AF65-F5344CB8AC3E}">
        <p14:creationId xmlns:p14="http://schemas.microsoft.com/office/powerpoint/2010/main" val="14600943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kern="1200">
        <a:solidFill>
          <a:schemeClr val="tx1"/>
        </a:solidFill>
        <a:latin typeface="Arial" pitchFamily="34" charset="0"/>
        <a:ea typeface="+mn-ea"/>
        <a:cs typeface="Arial" pitchFamily="34" charset="0"/>
      </a:defRPr>
    </a:lvl1pPr>
    <a:lvl2pPr marL="180975" indent="-180975" algn="l" rtl="0" eaLnBrk="0" fontAlgn="base" hangingPunct="0">
      <a:spcBef>
        <a:spcPct val="30000"/>
      </a:spcBef>
      <a:spcAft>
        <a:spcPct val="0"/>
      </a:spcAft>
      <a:buClr>
        <a:srgbClr val="669900"/>
      </a:buClr>
      <a:buFont typeface="Wingdings" pitchFamily="2" charset="2"/>
      <a:buChar char="§"/>
      <a:defRPr sz="1200" kern="1200">
        <a:solidFill>
          <a:schemeClr val="tx1"/>
        </a:solidFill>
        <a:latin typeface="Arial" pitchFamily="34" charset="0"/>
        <a:ea typeface="Adobe Fangsong Std R" pitchFamily="18" charset="-128"/>
        <a:cs typeface="Arial" pitchFamily="34" charset="0"/>
      </a:defRPr>
    </a:lvl2pPr>
    <a:lvl3pPr marL="266700" indent="-90488" algn="l" rtl="0" eaLnBrk="0" fontAlgn="base" hangingPunct="0">
      <a:spcBef>
        <a:spcPct val="30000"/>
      </a:spcBef>
      <a:spcAft>
        <a:spcPct val="0"/>
      </a:spcAft>
      <a:buClr>
        <a:srgbClr val="669900"/>
      </a:buClr>
      <a:buFont typeface="Wingdings" pitchFamily="2" charset="2"/>
      <a:buChar char="§"/>
      <a:defRPr sz="1000" kern="1200">
        <a:solidFill>
          <a:schemeClr val="tx1"/>
        </a:solidFill>
        <a:latin typeface="Arial" pitchFamily="34" charset="0"/>
        <a:ea typeface="Adobe Fangsong Std R" pitchFamily="18" charset="-128"/>
        <a:cs typeface="Arial" charset="0"/>
      </a:defRPr>
    </a:lvl3pPr>
    <a:lvl4pPr marL="447675" indent="-90488" algn="l" rtl="0" eaLnBrk="0" fontAlgn="base" hangingPunct="0">
      <a:spcBef>
        <a:spcPct val="30000"/>
      </a:spcBef>
      <a:spcAft>
        <a:spcPct val="0"/>
      </a:spcAft>
      <a:buClr>
        <a:srgbClr val="669900"/>
      </a:buClr>
      <a:buFont typeface="Wingdings" pitchFamily="2" charset="2"/>
      <a:buChar char="§"/>
      <a:defRPr sz="800" kern="1200">
        <a:solidFill>
          <a:schemeClr val="tx1"/>
        </a:solidFill>
        <a:latin typeface="Arial" pitchFamily="34" charset="0"/>
        <a:ea typeface="Adobe Fangsong Std R" pitchFamily="18" charset="-128"/>
        <a:cs typeface="Arial" charset="0"/>
      </a:defRPr>
    </a:lvl4pPr>
    <a:lvl5pPr marL="719138" indent="-95250" algn="l" rtl="0" eaLnBrk="0" fontAlgn="base" hangingPunct="0">
      <a:spcBef>
        <a:spcPct val="30000"/>
      </a:spcBef>
      <a:spcAft>
        <a:spcPct val="0"/>
      </a:spcAft>
      <a:buClr>
        <a:srgbClr val="669900"/>
      </a:buClr>
      <a:buFont typeface="Wingdings" pitchFamily="2" charset="2"/>
      <a:buChar char="§"/>
      <a:defRPr sz="800" b="1" kern="1200">
        <a:solidFill>
          <a:srgbClr val="669900"/>
        </a:solidFill>
        <a:latin typeface="Arial" pitchFamily="34" charset="0"/>
        <a:ea typeface="Adobe Fangsong Std R" pitchFamily="18" charset="-128"/>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dirty="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a:t>
            </a:fld>
            <a:endParaRPr sz="1000" dirty="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A detailed overview of the Modules and Sessions can be found in the Trainer’s Handbook.</a:t>
            </a: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10</a:t>
            </a:fld>
            <a:endParaRPr sz="1000" smtClean="0">
              <a:solidFill>
                <a:schemeClr val="bg1"/>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112</a:t>
            </a:fld>
            <a:endParaRPr lang="de-DE" dirty="0"/>
          </a:p>
        </p:txBody>
      </p:sp>
    </p:spTree>
    <p:extLst>
      <p:ext uri="{BB962C8B-B14F-4D97-AF65-F5344CB8AC3E}">
        <p14:creationId xmlns:p14="http://schemas.microsoft.com/office/powerpoint/2010/main" val="428516230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114</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115</a:t>
            </a:fld>
            <a:endParaRPr lang="de-DE" dirty="0"/>
          </a:p>
        </p:txBody>
      </p:sp>
    </p:spTree>
    <p:extLst>
      <p:ext uri="{BB962C8B-B14F-4D97-AF65-F5344CB8AC3E}">
        <p14:creationId xmlns:p14="http://schemas.microsoft.com/office/powerpoint/2010/main" val="28937489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de-DE" b="1" i="0" dirty="0" smtClean="0"/>
              <a:t>OPTIONAL </a:t>
            </a:r>
            <a:r>
              <a:rPr lang="en-US" altLang="de-DE" b="1" dirty="0" smtClean="0"/>
              <a:t>exercise</a:t>
            </a:r>
          </a:p>
          <a:p>
            <a:r>
              <a:rPr lang="en-US" altLang="de-DE" b="0" dirty="0" smtClean="0"/>
              <a:t>Instructions for trainers: Discuss in plenary if</a:t>
            </a:r>
            <a:r>
              <a:rPr lang="en-US" altLang="de-DE" b="0" baseline="0" dirty="0" smtClean="0"/>
              <a:t> the criteria are SMART. I</a:t>
            </a:r>
            <a:r>
              <a:rPr lang="en-US" altLang="de-DE" b="0" dirty="0" smtClean="0"/>
              <a:t>n some cases it depends on information not available and assumptions have to be made. Instead of doing this in PowerPoint, you can also use </a:t>
            </a:r>
            <a:r>
              <a:rPr lang="en-US" altLang="de-DE" b="0" dirty="0" err="1" smtClean="0"/>
              <a:t>FlipChart</a:t>
            </a:r>
            <a:r>
              <a:rPr lang="en-US" altLang="de-DE" b="0" dirty="0" smtClean="0"/>
              <a:t> or other materials. Do 2-3 examples together to ensure that participants have understood how to do this</a:t>
            </a:r>
            <a:r>
              <a:rPr lang="en-US" altLang="de-DE" b="0" baseline="0" dirty="0" smtClean="0"/>
              <a:t> as it is the content of the following exercise.</a:t>
            </a:r>
            <a:endParaRPr lang="pt-BR" altLang="de-DE" b="0" dirty="0" smtClean="0"/>
          </a:p>
        </p:txBody>
      </p:sp>
      <p:sp>
        <p:nvSpPr>
          <p:cNvPr id="250883"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FB55B163-F706-47C0-8A1F-786D57431F94}" type="slidenum">
              <a:rPr altLang="de-DE" sz="1000">
                <a:solidFill>
                  <a:srgbClr val="FFFFFF"/>
                </a:solidFill>
              </a:rPr>
              <a:pPr>
                <a:spcBef>
                  <a:spcPct val="0"/>
                </a:spcBef>
              </a:pPr>
              <a:t>116</a:t>
            </a:fld>
            <a:endParaRPr altLang="de-DE" sz="1000">
              <a:solidFill>
                <a:srgbClr val="FFFFFF"/>
              </a:solidFill>
            </a:endParaRPr>
          </a:p>
        </p:txBody>
      </p:sp>
      <p:sp>
        <p:nvSpPr>
          <p:cNvPr id="250884"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Folienbildplatzhalter 1"/>
          <p:cNvSpPr>
            <a:spLocks noGrp="1" noRot="1" noChangeAspect="1" noTextEdit="1"/>
          </p:cNvSpPr>
          <p:nvPr>
            <p:ph type="sldImg"/>
          </p:nvPr>
        </p:nvSpPr>
        <p:spPr>
          <a:xfrm>
            <a:off x="546100" y="312738"/>
            <a:ext cx="5730875" cy="4297362"/>
          </a:xfrm>
          <a:ln/>
        </p:spPr>
      </p:sp>
      <p:sp>
        <p:nvSpPr>
          <p:cNvPr id="2570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a:t>
            </a:r>
          </a:p>
          <a:p>
            <a:endParaRPr lang="de-DE" b="0" dirty="0" smtClean="0">
              <a:latin typeface="Arial" charset="0"/>
              <a:cs typeface="Arial" charset="0"/>
            </a:endParaRPr>
          </a:p>
          <a:p>
            <a:r>
              <a:rPr lang="de-DE" b="0" dirty="0" smtClean="0">
                <a:latin typeface="Arial" charset="0"/>
                <a:cs typeface="Arial" charset="0"/>
              </a:rPr>
              <a:t>This </a:t>
            </a:r>
            <a:r>
              <a:rPr lang="de-DE" b="0" dirty="0" err="1" smtClean="0">
                <a:latin typeface="Arial" charset="0"/>
                <a:cs typeface="Arial" charset="0"/>
              </a:rPr>
              <a:t>slide</a:t>
            </a:r>
            <a:r>
              <a:rPr lang="de-DE" b="0" dirty="0" smtClean="0">
                <a:latin typeface="Arial" charset="0"/>
                <a:cs typeface="Arial" charset="0"/>
              </a:rPr>
              <a:t> </a:t>
            </a:r>
            <a:r>
              <a:rPr lang="de-DE" b="0" dirty="0" err="1" smtClean="0">
                <a:latin typeface="Arial" charset="0"/>
                <a:cs typeface="Arial" charset="0"/>
              </a:rPr>
              <a:t>exemplifies</a:t>
            </a:r>
            <a:r>
              <a:rPr lang="de-DE" b="0" dirty="0" smtClean="0">
                <a:latin typeface="Arial" charset="0"/>
                <a:cs typeface="Arial" charset="0"/>
              </a:rPr>
              <a:t> </a:t>
            </a:r>
            <a:r>
              <a:rPr lang="de-DE" b="0" dirty="0" err="1" smtClean="0">
                <a:latin typeface="Arial" charset="0"/>
                <a:cs typeface="Arial" charset="0"/>
              </a:rPr>
              <a:t>how</a:t>
            </a:r>
            <a:r>
              <a:rPr lang="de-DE" b="0" dirty="0" smtClean="0">
                <a:latin typeface="Arial" charset="0"/>
                <a:cs typeface="Arial" charset="0"/>
              </a:rPr>
              <a:t> </a:t>
            </a:r>
            <a:r>
              <a:rPr lang="de-DE" b="0" dirty="0" err="1" smtClean="0">
                <a:latin typeface="Arial" charset="0"/>
                <a:cs typeface="Arial" charset="0"/>
              </a:rPr>
              <a:t>indicators</a:t>
            </a:r>
            <a:r>
              <a:rPr lang="de-DE" b="0" dirty="0" smtClean="0">
                <a:latin typeface="Arial" charset="0"/>
                <a:cs typeface="Arial" charset="0"/>
              </a:rPr>
              <a:t> </a:t>
            </a:r>
            <a:r>
              <a:rPr lang="de-DE" b="0" dirty="0" err="1" smtClean="0">
                <a:latin typeface="Arial" charset="0"/>
                <a:cs typeface="Arial" charset="0"/>
              </a:rPr>
              <a:t>could</a:t>
            </a:r>
            <a:r>
              <a:rPr lang="de-DE" b="0" dirty="0" smtClean="0">
                <a:latin typeface="Arial" charset="0"/>
                <a:cs typeface="Arial" charset="0"/>
              </a:rPr>
              <a:t> </a:t>
            </a:r>
            <a:r>
              <a:rPr lang="de-DE" b="0" dirty="0" err="1" smtClean="0">
                <a:latin typeface="Arial" charset="0"/>
                <a:cs typeface="Arial" charset="0"/>
              </a:rPr>
              <a:t>be</a:t>
            </a:r>
            <a:r>
              <a:rPr lang="de-DE" b="0" dirty="0" smtClean="0">
                <a:latin typeface="Arial" charset="0"/>
                <a:cs typeface="Arial" charset="0"/>
              </a:rPr>
              <a:t> </a:t>
            </a:r>
            <a:r>
              <a:rPr lang="de-DE" b="0" dirty="0" err="1" smtClean="0">
                <a:latin typeface="Arial" charset="0"/>
                <a:cs typeface="Arial" charset="0"/>
              </a:rPr>
              <a:t>formulated</a:t>
            </a:r>
            <a:r>
              <a:rPr lang="de-DE" b="0" dirty="0" smtClean="0">
                <a:latin typeface="Arial" charset="0"/>
                <a:cs typeface="Arial" charset="0"/>
              </a:rPr>
              <a:t> </a:t>
            </a:r>
            <a:r>
              <a:rPr lang="de-DE" b="0" dirty="0" err="1" smtClean="0">
                <a:latin typeface="Arial" charset="0"/>
                <a:cs typeface="Arial" charset="0"/>
              </a:rPr>
              <a:t>along</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a:t>
            </a:r>
            <a:r>
              <a:rPr lang="de-DE" b="0" dirty="0" err="1" smtClean="0">
                <a:latin typeface="Arial" charset="0"/>
                <a:cs typeface="Arial" charset="0"/>
              </a:rPr>
              <a:t>results</a:t>
            </a:r>
            <a:r>
              <a:rPr lang="de-DE" b="0" dirty="0" smtClean="0">
                <a:latin typeface="Arial" charset="0"/>
                <a:cs typeface="Arial" charset="0"/>
              </a:rPr>
              <a:t> </a:t>
            </a:r>
            <a:r>
              <a:rPr lang="de-DE" b="0" dirty="0" err="1" smtClean="0">
                <a:latin typeface="Arial" charset="0"/>
                <a:cs typeface="Arial" charset="0"/>
              </a:rPr>
              <a:t>chain</a:t>
            </a:r>
            <a:r>
              <a:rPr lang="de-DE" b="0" dirty="0" smtClean="0">
                <a:latin typeface="Arial" charset="0"/>
                <a:cs typeface="Arial" charset="0"/>
              </a:rPr>
              <a:t> </a:t>
            </a:r>
            <a:r>
              <a:rPr lang="de-DE" b="0" dirty="0" err="1" smtClean="0">
                <a:latin typeface="Arial" charset="0"/>
                <a:cs typeface="Arial" charset="0"/>
              </a:rPr>
              <a:t>as</a:t>
            </a:r>
            <a:r>
              <a:rPr lang="de-DE" b="0" dirty="0" smtClean="0">
                <a:latin typeface="Arial" charset="0"/>
                <a:cs typeface="Arial" charset="0"/>
              </a:rPr>
              <a:t> </a:t>
            </a:r>
            <a:r>
              <a:rPr lang="de-DE" b="0" dirty="0" err="1" smtClean="0">
                <a:latin typeface="Arial" charset="0"/>
                <a:cs typeface="Arial" charset="0"/>
              </a:rPr>
              <a:t>provided</a:t>
            </a:r>
            <a:r>
              <a:rPr lang="de-DE" b="0" dirty="0" smtClean="0">
                <a:latin typeface="Arial" charset="0"/>
                <a:cs typeface="Arial" charset="0"/>
              </a:rPr>
              <a:t> </a:t>
            </a:r>
            <a:r>
              <a:rPr lang="de-DE" b="0" dirty="0" err="1" smtClean="0">
                <a:latin typeface="Arial" charset="0"/>
                <a:cs typeface="Arial" charset="0"/>
              </a:rPr>
              <a:t>by</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WRI/GIZ </a:t>
            </a:r>
            <a:r>
              <a:rPr lang="de-DE" b="0" dirty="0" err="1" smtClean="0">
                <a:latin typeface="Arial" charset="0"/>
                <a:cs typeface="Arial" charset="0"/>
              </a:rPr>
              <a:t>Guidance</a:t>
            </a:r>
            <a:r>
              <a:rPr lang="de-DE" b="0" dirty="0" smtClean="0">
                <a:latin typeface="Arial" charset="0"/>
                <a:cs typeface="Arial" charset="0"/>
              </a:rPr>
              <a:t>.</a:t>
            </a:r>
          </a:p>
        </p:txBody>
      </p:sp>
      <p:sp>
        <p:nvSpPr>
          <p:cNvPr id="2570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82BB15F-487D-4CF4-A6E7-27607E2A32C9}" type="slidenum">
              <a:rPr sz="1000" smtClean="0">
                <a:solidFill>
                  <a:schemeClr val="bg1"/>
                </a:solidFill>
              </a:rPr>
              <a:pPr/>
              <a:t>117</a:t>
            </a:fld>
            <a:endParaRPr sz="1000" smtClean="0">
              <a:solidFill>
                <a:schemeClr val="bg1"/>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err="1" smtClean="0"/>
              <a:t>Standardized</a:t>
            </a:r>
            <a:r>
              <a:rPr lang="de-DE" b="0" dirty="0" smtClean="0"/>
              <a:t> </a:t>
            </a:r>
            <a:r>
              <a:rPr lang="de-DE" b="0" dirty="0" err="1" smtClean="0"/>
              <a:t>indicators</a:t>
            </a:r>
            <a:r>
              <a:rPr lang="de-DE" b="0" dirty="0" smtClean="0"/>
              <a:t> </a:t>
            </a:r>
            <a:r>
              <a:rPr lang="de-DE" b="0" dirty="0" err="1" smtClean="0"/>
              <a:t>are</a:t>
            </a:r>
            <a:r>
              <a:rPr lang="de-DE" b="0" dirty="0" smtClean="0"/>
              <a:t> </a:t>
            </a:r>
            <a:r>
              <a:rPr lang="de-DE" b="0" dirty="0" err="1" smtClean="0"/>
              <a:t>only</a:t>
            </a:r>
            <a:r>
              <a:rPr lang="de-DE" b="0" dirty="0" smtClean="0"/>
              <a:t> </a:t>
            </a:r>
            <a:r>
              <a:rPr lang="de-DE" b="0" dirty="0" err="1" smtClean="0"/>
              <a:t>one</a:t>
            </a:r>
            <a:r>
              <a:rPr lang="de-DE" b="0" dirty="0" smtClean="0"/>
              <a:t> </a:t>
            </a:r>
            <a:r>
              <a:rPr lang="de-DE" b="0" dirty="0" err="1" smtClean="0"/>
              <a:t>approach</a:t>
            </a:r>
            <a:r>
              <a:rPr lang="de-DE" b="0" baseline="0" dirty="0" smtClean="0"/>
              <a:t> </a:t>
            </a:r>
            <a:r>
              <a:rPr lang="de-DE" b="0" baseline="0" dirty="0" err="1" smtClean="0"/>
              <a:t>to</a:t>
            </a:r>
            <a:r>
              <a:rPr lang="de-DE" b="0" baseline="0" dirty="0" smtClean="0"/>
              <a:t> </a:t>
            </a:r>
            <a:r>
              <a:rPr lang="de-DE" b="0" baseline="0" dirty="0" err="1" smtClean="0"/>
              <a:t>aggregate</a:t>
            </a:r>
            <a:r>
              <a:rPr lang="de-DE" b="0" baseline="0" dirty="0" smtClean="0"/>
              <a:t> </a:t>
            </a:r>
            <a:r>
              <a:rPr lang="de-DE" b="0" baseline="0" dirty="0" err="1" smtClean="0"/>
              <a:t>adaptation</a:t>
            </a:r>
            <a:r>
              <a:rPr lang="de-DE" b="0" baseline="0" dirty="0" smtClean="0"/>
              <a:t> </a:t>
            </a:r>
            <a:r>
              <a:rPr lang="de-DE" b="0" baseline="0" dirty="0" err="1" smtClean="0"/>
              <a:t>across</a:t>
            </a:r>
            <a:r>
              <a:rPr lang="de-DE" b="0" baseline="0" dirty="0" smtClean="0"/>
              <a:t> </a:t>
            </a:r>
            <a:r>
              <a:rPr lang="de-DE" b="0" baseline="0" dirty="0" err="1" smtClean="0"/>
              <a:t>scales</a:t>
            </a:r>
            <a:r>
              <a:rPr lang="de-DE" b="0" baseline="0" dirty="0" smtClean="0"/>
              <a:t>. </a:t>
            </a:r>
            <a:r>
              <a:rPr lang="de-DE" b="0" baseline="0" dirty="0" err="1" smtClean="0"/>
              <a:t>For</a:t>
            </a:r>
            <a:r>
              <a:rPr lang="de-DE" b="0" baseline="0" dirty="0" smtClean="0"/>
              <a:t> </a:t>
            </a:r>
            <a:r>
              <a:rPr lang="de-DE" b="0" baseline="0" dirty="0" err="1" smtClean="0"/>
              <a:t>further</a:t>
            </a:r>
            <a:r>
              <a:rPr lang="de-DE" b="0" baseline="0" dirty="0" smtClean="0"/>
              <a:t> </a:t>
            </a:r>
            <a:r>
              <a:rPr lang="de-DE" b="0" baseline="0" dirty="0" err="1" smtClean="0"/>
              <a:t>approaches</a:t>
            </a:r>
            <a:r>
              <a:rPr lang="de-DE" b="0" baseline="0" dirty="0" smtClean="0"/>
              <a:t> </a:t>
            </a:r>
            <a:r>
              <a:rPr lang="de-DE" b="0" baseline="0" dirty="0" err="1" smtClean="0"/>
              <a:t>compare</a:t>
            </a:r>
            <a:r>
              <a:rPr lang="de-DE" b="0" baseline="0" dirty="0" smtClean="0"/>
              <a:t> </a:t>
            </a:r>
            <a:r>
              <a:rPr lang="de-DE" b="0" baseline="0" dirty="0" err="1" smtClean="0"/>
              <a:t>slide</a:t>
            </a:r>
            <a:r>
              <a:rPr lang="de-DE" b="0" baseline="0" dirty="0" smtClean="0"/>
              <a:t> 84 on Synthesis (</a:t>
            </a:r>
            <a:r>
              <a:rPr lang="de-DE" b="0" baseline="0" dirty="0" err="1" smtClean="0"/>
              <a:t>building</a:t>
            </a:r>
            <a:r>
              <a:rPr lang="de-DE" b="0" baseline="0" dirty="0" smtClean="0"/>
              <a:t> block 3: </a:t>
            </a:r>
            <a:r>
              <a:rPr lang="de-DE" b="0" baseline="0" dirty="0" err="1" smtClean="0"/>
              <a:t>Operationalization</a:t>
            </a:r>
            <a:r>
              <a:rPr lang="de-DE" b="0" baseline="0" dirty="0" smtClean="0"/>
              <a:t>)</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118</a:t>
            </a:fld>
            <a:endParaRPr lang="de-DE" dirty="0"/>
          </a:p>
        </p:txBody>
      </p:sp>
    </p:spTree>
    <p:extLst>
      <p:ext uri="{BB962C8B-B14F-4D97-AF65-F5344CB8AC3E}">
        <p14:creationId xmlns:p14="http://schemas.microsoft.com/office/powerpoint/2010/main" val="2274689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Folienbildplatzhalter 1"/>
          <p:cNvSpPr>
            <a:spLocks noGrp="1" noRot="1" noChangeAspect="1" noTextEdit="1"/>
          </p:cNvSpPr>
          <p:nvPr>
            <p:ph type="sldImg"/>
          </p:nvPr>
        </p:nvSpPr>
        <p:spPr>
          <a:xfrm>
            <a:off x="546100" y="312738"/>
            <a:ext cx="5730875" cy="4297362"/>
          </a:xfrm>
          <a:ln/>
        </p:spPr>
      </p:sp>
      <p:sp>
        <p:nvSpPr>
          <p:cNvPr id="25907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err="1" smtClean="0">
                <a:latin typeface="Arial" charset="0"/>
                <a:cs typeface="Arial" charset="0"/>
              </a:rPr>
              <a:t>Indicator</a:t>
            </a:r>
            <a:r>
              <a:rPr lang="de-DE" b="0" dirty="0" smtClean="0">
                <a:latin typeface="Arial" charset="0"/>
                <a:cs typeface="Arial" charset="0"/>
              </a:rPr>
              <a:t> Fact Sheet </a:t>
            </a:r>
            <a:r>
              <a:rPr lang="de-DE" b="0" dirty="0" err="1" smtClean="0">
                <a:latin typeface="Arial" charset="0"/>
                <a:cs typeface="Arial" charset="0"/>
              </a:rPr>
              <a:t>exemplifies</a:t>
            </a:r>
            <a:r>
              <a:rPr lang="de-DE" b="0" dirty="0" smtClean="0">
                <a:latin typeface="Arial" charset="0"/>
                <a:cs typeface="Arial" charset="0"/>
              </a:rPr>
              <a:t> an </a:t>
            </a:r>
            <a:r>
              <a:rPr lang="de-DE" b="0" dirty="0" err="1" smtClean="0">
                <a:latin typeface="Arial" charset="0"/>
                <a:cs typeface="Arial" charset="0"/>
              </a:rPr>
              <a:t>approach</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documenting</a:t>
            </a:r>
            <a:r>
              <a:rPr lang="de-DE" b="0" dirty="0" smtClean="0">
                <a:latin typeface="Arial" charset="0"/>
                <a:cs typeface="Arial" charset="0"/>
              </a:rPr>
              <a:t> well-chosen </a:t>
            </a:r>
            <a:r>
              <a:rPr lang="de-DE" b="0" dirty="0" err="1" smtClean="0">
                <a:latin typeface="Arial" charset="0"/>
                <a:cs typeface="Arial" charset="0"/>
              </a:rPr>
              <a:t>indicators</a:t>
            </a:r>
            <a:r>
              <a:rPr lang="de-DE" b="0" dirty="0" smtClean="0">
                <a:latin typeface="Arial" charset="0"/>
                <a:cs typeface="Arial" charset="0"/>
              </a:rPr>
              <a:t> in a </a:t>
            </a:r>
            <a:r>
              <a:rPr lang="de-DE" b="0" dirty="0" err="1" smtClean="0">
                <a:latin typeface="Arial" charset="0"/>
                <a:cs typeface="Arial" charset="0"/>
              </a:rPr>
              <a:t>very</a:t>
            </a:r>
            <a:r>
              <a:rPr lang="de-DE" b="0" dirty="0" smtClean="0">
                <a:latin typeface="Arial" charset="0"/>
                <a:cs typeface="Arial" charset="0"/>
              </a:rPr>
              <a:t> </a:t>
            </a:r>
            <a:r>
              <a:rPr lang="de-DE" b="0" dirty="0" err="1" smtClean="0">
                <a:latin typeface="Arial" charset="0"/>
                <a:cs typeface="Arial" charset="0"/>
              </a:rPr>
              <a:t>systematic</a:t>
            </a:r>
            <a:r>
              <a:rPr lang="de-DE" b="0" dirty="0" smtClean="0">
                <a:latin typeface="Arial" charset="0"/>
                <a:cs typeface="Arial" charset="0"/>
              </a:rPr>
              <a:t> </a:t>
            </a:r>
            <a:r>
              <a:rPr lang="de-DE" b="0" dirty="0" err="1" smtClean="0">
                <a:latin typeface="Arial" charset="0"/>
                <a:cs typeface="Arial" charset="0"/>
              </a:rPr>
              <a:t>way</a:t>
            </a:r>
            <a:r>
              <a:rPr lang="de-DE" b="0" dirty="0" smtClean="0">
                <a:latin typeface="Arial" charset="0"/>
                <a:cs typeface="Arial" charset="0"/>
              </a:rPr>
              <a:t>. A</a:t>
            </a:r>
            <a:r>
              <a:rPr lang="de-DE" b="0" baseline="0" dirty="0" smtClean="0">
                <a:latin typeface="Arial" charset="0"/>
                <a:cs typeface="Arial" charset="0"/>
              </a:rPr>
              <a:t> </a:t>
            </a:r>
            <a:r>
              <a:rPr lang="de-DE" b="0" baseline="0" dirty="0" err="1" smtClean="0">
                <a:latin typeface="Arial" charset="0"/>
                <a:cs typeface="Arial" charset="0"/>
              </a:rPr>
              <a:t>more</a:t>
            </a:r>
            <a:r>
              <a:rPr lang="de-DE" b="0" baseline="0" dirty="0" smtClean="0">
                <a:latin typeface="Arial" charset="0"/>
                <a:cs typeface="Arial" charset="0"/>
              </a:rPr>
              <a:t> </a:t>
            </a:r>
            <a:r>
              <a:rPr lang="de-DE" b="0" baseline="0" dirty="0" err="1" smtClean="0">
                <a:latin typeface="Arial" charset="0"/>
                <a:cs typeface="Arial" charset="0"/>
              </a:rPr>
              <a:t>detailed</a:t>
            </a:r>
            <a:r>
              <a:rPr lang="de-DE" b="0" baseline="0" dirty="0" smtClean="0">
                <a:latin typeface="Arial" charset="0"/>
                <a:cs typeface="Arial" charset="0"/>
              </a:rPr>
              <a:t> </a:t>
            </a:r>
            <a:r>
              <a:rPr lang="de-DE" b="0" baseline="0" dirty="0" err="1" smtClean="0">
                <a:latin typeface="Arial" charset="0"/>
                <a:cs typeface="Arial" charset="0"/>
              </a:rPr>
              <a:t>description</a:t>
            </a:r>
            <a:r>
              <a:rPr lang="de-DE" b="0" baseline="0" dirty="0" smtClean="0">
                <a:latin typeface="Arial" charset="0"/>
                <a:cs typeface="Arial" charset="0"/>
              </a:rPr>
              <a:t> </a:t>
            </a:r>
            <a:r>
              <a:rPr lang="de-DE" b="0" baseline="0" dirty="0" err="1" smtClean="0">
                <a:latin typeface="Arial" charset="0"/>
                <a:cs typeface="Arial" charset="0"/>
              </a:rPr>
              <a:t>of</a:t>
            </a:r>
            <a:r>
              <a:rPr lang="de-DE" b="0" baseline="0" dirty="0" smtClean="0">
                <a:latin typeface="Arial" charset="0"/>
                <a:cs typeface="Arial" charset="0"/>
              </a:rPr>
              <a:t> </a:t>
            </a:r>
            <a:r>
              <a:rPr lang="de-DE" b="0" baseline="0" dirty="0" err="1" smtClean="0">
                <a:latin typeface="Arial" charset="0"/>
                <a:cs typeface="Arial" charset="0"/>
              </a:rPr>
              <a:t>the</a:t>
            </a:r>
            <a:r>
              <a:rPr lang="de-DE" b="0" baseline="0" dirty="0" smtClean="0">
                <a:latin typeface="Arial" charset="0"/>
                <a:cs typeface="Arial" charset="0"/>
              </a:rPr>
              <a:t> </a:t>
            </a:r>
            <a:r>
              <a:rPr lang="de-DE" b="0" baseline="0" dirty="0" err="1" smtClean="0">
                <a:latin typeface="Arial" charset="0"/>
                <a:cs typeface="Arial" charset="0"/>
              </a:rPr>
              <a:t>factsheet</a:t>
            </a:r>
            <a:r>
              <a:rPr lang="de-DE" b="0" baseline="0" dirty="0" smtClean="0">
                <a:latin typeface="Arial" charset="0"/>
                <a:cs typeface="Arial" charset="0"/>
              </a:rPr>
              <a:t> </a:t>
            </a:r>
            <a:r>
              <a:rPr lang="de-DE" b="0" baseline="0" dirty="0" err="1" smtClean="0">
                <a:latin typeface="Arial" charset="0"/>
                <a:cs typeface="Arial" charset="0"/>
              </a:rPr>
              <a:t>is</a:t>
            </a:r>
            <a:r>
              <a:rPr lang="de-DE" b="0" baseline="0" dirty="0" smtClean="0">
                <a:latin typeface="Arial" charset="0"/>
                <a:cs typeface="Arial" charset="0"/>
              </a:rPr>
              <a:t> </a:t>
            </a:r>
            <a:r>
              <a:rPr lang="de-DE" b="0" baseline="0" dirty="0" err="1" smtClean="0">
                <a:latin typeface="Arial" charset="0"/>
                <a:cs typeface="Arial" charset="0"/>
              </a:rPr>
              <a:t>psovided</a:t>
            </a:r>
            <a:r>
              <a:rPr lang="de-DE" b="0" baseline="0" dirty="0" smtClean="0">
                <a:latin typeface="Arial" charset="0"/>
                <a:cs typeface="Arial" charset="0"/>
              </a:rPr>
              <a:t> in </a:t>
            </a:r>
            <a:r>
              <a:rPr lang="de-DE" b="0" baseline="0" dirty="0" err="1" smtClean="0">
                <a:latin typeface="Arial" charset="0"/>
                <a:cs typeface="Arial" charset="0"/>
              </a:rPr>
              <a:t>the</a:t>
            </a:r>
            <a:r>
              <a:rPr lang="de-DE" b="0" baseline="0" dirty="0" smtClean="0">
                <a:latin typeface="Arial" charset="0"/>
                <a:cs typeface="Arial" charset="0"/>
              </a:rPr>
              <a:t> </a:t>
            </a:r>
            <a:r>
              <a:rPr lang="de-DE" b="0" baseline="0" dirty="0" err="1" smtClean="0">
                <a:latin typeface="Arial" charset="0"/>
                <a:cs typeface="Arial" charset="0"/>
              </a:rPr>
              <a:t>publication</a:t>
            </a:r>
            <a:r>
              <a:rPr lang="de-DE" b="0" baseline="0" dirty="0" smtClean="0">
                <a:latin typeface="Arial" charset="0"/>
                <a:cs typeface="Arial" charset="0"/>
              </a:rPr>
              <a:t> </a:t>
            </a:r>
            <a:r>
              <a:rPr lang="de-DE" b="0" baseline="0" dirty="0" err="1" smtClean="0">
                <a:latin typeface="Arial" charset="0"/>
                <a:cs typeface="Arial" charset="0"/>
              </a:rPr>
              <a:t>of</a:t>
            </a:r>
            <a:r>
              <a:rPr lang="de-DE" b="0" baseline="0" dirty="0" smtClean="0">
                <a:latin typeface="Arial" charset="0"/>
                <a:cs typeface="Arial" charset="0"/>
              </a:rPr>
              <a:t> </a:t>
            </a:r>
            <a:r>
              <a:rPr lang="de-DE" b="0" baseline="0" dirty="0" err="1" smtClean="0">
                <a:latin typeface="Arial" charset="0"/>
                <a:cs typeface="Arial" charset="0"/>
              </a:rPr>
              <a:t>the</a:t>
            </a:r>
            <a:r>
              <a:rPr lang="de-DE" b="0" baseline="0" dirty="0" smtClean="0">
                <a:latin typeface="Arial" charset="0"/>
                <a:cs typeface="Arial" charset="0"/>
              </a:rPr>
              <a:t> German Environment Agency (UBA): </a:t>
            </a:r>
            <a:r>
              <a:rPr lang="en-US" b="0" baseline="0" dirty="0" smtClean="0">
                <a:latin typeface="Arial" charset="0"/>
                <a:cs typeface="Arial" charset="0"/>
              </a:rPr>
              <a:t>Establishment of an Indicator Concept for the German Strategy on Adaptation to Climate Change: http://www.umweltbundesamt.de/publikationen/establishment-of-an-indicator-concept-for-german </a:t>
            </a:r>
            <a:endParaRPr lang="de-DE" b="0" dirty="0" smtClean="0">
              <a:latin typeface="Arial" charset="0"/>
              <a:cs typeface="Arial" charset="0"/>
            </a:endParaRPr>
          </a:p>
        </p:txBody>
      </p:sp>
      <p:sp>
        <p:nvSpPr>
          <p:cNvPr id="25907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6FEB228B-A3A4-44DB-A9F5-9D84D60D46DB}" type="slidenum">
              <a:rPr sz="1000" smtClean="0">
                <a:solidFill>
                  <a:schemeClr val="bg1"/>
                </a:solidFill>
              </a:rPr>
              <a:pPr/>
              <a:t>119</a:t>
            </a:fld>
            <a:endParaRPr sz="1000" smtClean="0">
              <a:solidFill>
                <a:schemeClr val="bg1"/>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26317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BD031051-8750-476D-AAEE-CFD29FA203C7}" type="slidenum">
              <a:rPr sz="1000" smtClean="0">
                <a:solidFill>
                  <a:schemeClr val="bg1"/>
                </a:solidFill>
              </a:rPr>
              <a:pPr/>
              <a:t>122</a:t>
            </a:fld>
            <a:endParaRPr sz="1000" smtClean="0">
              <a:solidFill>
                <a:schemeClr val="bg1"/>
              </a:solidFill>
            </a:endParaRPr>
          </a:p>
        </p:txBody>
      </p:sp>
      <p:sp>
        <p:nvSpPr>
          <p:cNvPr id="263172"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Available for download</a:t>
            </a:r>
            <a:r>
              <a:rPr lang="en-US" b="0" baseline="0" dirty="0" smtClean="0">
                <a:latin typeface="Times" pitchFamily="18" charset="0"/>
                <a:cs typeface="Arial" charset="0"/>
              </a:rPr>
              <a:t> at AdaptationCommunity.net under Monitoring and Evaluation</a:t>
            </a:r>
            <a:endParaRPr lang="en-US" b="0" dirty="0" smtClean="0">
              <a:latin typeface="Times" pitchFamily="18" charset="0"/>
              <a:cs typeface="Arial" charset="0"/>
            </a:endParaRP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11</a:t>
            </a:fld>
            <a:endParaRPr sz="1000" smtClean="0">
              <a:solidFill>
                <a:schemeClr val="bg1"/>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123</a:t>
            </a:fld>
            <a:endParaRPr lang="de-DE" dirty="0"/>
          </a:p>
        </p:txBody>
      </p:sp>
    </p:spTree>
    <p:extLst>
      <p:ext uri="{BB962C8B-B14F-4D97-AF65-F5344CB8AC3E}">
        <p14:creationId xmlns:p14="http://schemas.microsoft.com/office/powerpoint/2010/main" val="250050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13</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46100" y="312738"/>
            <a:ext cx="5730875" cy="4297362"/>
          </a:xfrm>
          <a:ln/>
        </p:spPr>
      </p:sp>
      <p:sp>
        <p:nvSpPr>
          <p:cNvPr id="179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A detailed overview of the Modules and Sessions can be found in the Trainer’s Handbook.</a:t>
            </a:r>
          </a:p>
        </p:txBody>
      </p:sp>
      <p:sp>
        <p:nvSpPr>
          <p:cNvPr id="179204"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B0BD938-892D-42C7-8A99-CC41EAAB8630}" type="slidenum">
              <a:rPr sz="1000" smtClean="0">
                <a:solidFill>
                  <a:schemeClr val="bg1"/>
                </a:solidFill>
              </a:rPr>
              <a:pPr/>
              <a:t>14</a:t>
            </a:fld>
            <a:endParaRPr sz="1000" smtClean="0">
              <a:solidFill>
                <a:schemeClr val="bg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15</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16</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smtClean="0">
                <a:latin typeface="Arial" charset="0"/>
                <a:cs typeface="Arial" charset="0"/>
              </a:rPr>
              <a:t>World Bank Report Turn</a:t>
            </a:r>
            <a:r>
              <a:rPr lang="en-GB" b="0" baseline="0" dirty="0" smtClean="0">
                <a:latin typeface="Arial" charset="0"/>
                <a:cs typeface="Arial" charset="0"/>
              </a:rPr>
              <a:t> Down the Heat: http://climatechange.worldbank.org/sites/default/files/Turn_Down_the_heat_Why_a_4_degree_centrigrade_warmer_world_must_be_avoided.pdf </a:t>
            </a:r>
          </a:p>
          <a:p>
            <a:r>
              <a:rPr lang="en-GB" b="0" baseline="0" dirty="0" smtClean="0">
                <a:latin typeface="Arial" charset="0"/>
                <a:cs typeface="Arial" charset="0"/>
              </a:rPr>
              <a:t>Regional impacts: http://www.worldbank.org/en/topic/climatechange/publication/turn-down-the-heat-climate-extremes-regional-impacts-resilience</a:t>
            </a:r>
            <a:endParaRPr lang="en-GB" b="0" dirty="0"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17</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smtClean="0">
                <a:latin typeface="Arial" charset="0"/>
                <a:cs typeface="Arial" charset="0"/>
              </a:rPr>
              <a:t>World Bank Report Turn</a:t>
            </a:r>
            <a:r>
              <a:rPr lang="en-GB" b="0" baseline="0" dirty="0" smtClean="0">
                <a:latin typeface="Arial" charset="0"/>
                <a:cs typeface="Arial" charset="0"/>
              </a:rPr>
              <a:t> Down the Heat: http://climatechange.worldbank.org/sites/default/files/Turn_Down_the_heat_Why_a_4_degree_centrigrade_warmer_world_must_be_avoided.pdf </a:t>
            </a:r>
          </a:p>
          <a:p>
            <a:r>
              <a:rPr lang="en-GB" b="0" baseline="0" dirty="0" smtClean="0">
                <a:latin typeface="Arial" charset="0"/>
                <a:cs typeface="Arial" charset="0"/>
              </a:rPr>
              <a:t>Regional impacts: http://www.worldbank.org/en/topic/climatechange/publication/turn-down-the-heat-climate-extremes-regional-impacts-resilience</a:t>
            </a:r>
            <a:endParaRPr lang="en-GB" b="0" dirty="0"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546100" y="312738"/>
            <a:ext cx="5730875" cy="4297362"/>
          </a:xfrm>
          <a:ln/>
        </p:spPr>
      </p:sp>
      <p:sp>
        <p:nvSpPr>
          <p:cNvPr id="3" name="Notes Placeholder 2"/>
          <p:cNvSpPr>
            <a:spLocks noGrp="1"/>
          </p:cNvSpPr>
          <p:nvPr>
            <p:ph type="body" idx="1"/>
          </p:nvPr>
        </p:nvSpPr>
        <p:spPr/>
        <p:txBody>
          <a:bodyPr>
            <a:normAutofit fontScale="77500" lnSpcReduction="20000"/>
          </a:bodyPr>
          <a:lstStyle/>
          <a:p>
            <a:pPr marL="455005" indent="-455005" defTabSz="910011" eaLnBrk="0" hangingPunct="0">
              <a:lnSpc>
                <a:spcPct val="90000"/>
              </a:lnSpc>
              <a:spcBef>
                <a:spcPct val="50000"/>
              </a:spcBef>
              <a:defRPr/>
            </a:pPr>
            <a:r>
              <a:rPr lang="en-US" b="0" dirty="0" smtClean="0">
                <a:latin typeface="Arial" pitchFamily="34" charset="0"/>
                <a:cs typeface="Arial" pitchFamily="34" charset="0"/>
              </a:rPr>
              <a:t>Point 3: +0.3°C is the lower limit of the likely range of RCP2.6; +4.8°C is the upper limit of the likely range of RCP8.5</a:t>
            </a:r>
          </a:p>
          <a:p>
            <a:pPr marL="455005" indent="-455005" defTabSz="910011" eaLnBrk="0" hangingPunct="0">
              <a:lnSpc>
                <a:spcPct val="90000"/>
              </a:lnSpc>
              <a:spcBef>
                <a:spcPct val="50000"/>
              </a:spcBef>
              <a:defRPr/>
            </a:pPr>
            <a:r>
              <a:rPr lang="en-US" b="0" dirty="0" smtClean="0">
                <a:latin typeface="Arial" pitchFamily="34" charset="0"/>
                <a:cs typeface="Arial" pitchFamily="34" charset="0"/>
              </a:rPr>
              <a:t>Point 4: +26 to +55 is the likely range of RCP2.6  - +82</a:t>
            </a:r>
            <a:r>
              <a:rPr lang="en-US" b="0" baseline="0" dirty="0" smtClean="0">
                <a:latin typeface="Arial" pitchFamily="34" charset="0"/>
                <a:cs typeface="Arial" pitchFamily="34" charset="0"/>
              </a:rPr>
              <a:t> is the upper limit of RCP8.5</a:t>
            </a:r>
            <a:r>
              <a:rPr lang="en-US" b="0" dirty="0" smtClean="0">
                <a:latin typeface="Arial" pitchFamily="34" charset="0"/>
                <a:cs typeface="Arial" pitchFamily="34" charset="0"/>
              </a:rPr>
              <a:t>; 180 cm from http://dx.doi.org/10.1088/1748-9326/9/10/104008</a:t>
            </a:r>
          </a:p>
          <a:p>
            <a:pPr marL="457200" indent="-457200">
              <a:lnSpc>
                <a:spcPct val="90000"/>
              </a:lnSpc>
              <a:spcBef>
                <a:spcPct val="50000"/>
              </a:spcBef>
              <a:buFont typeface="Arial" pitchFamily="34" charset="0"/>
              <a:buNone/>
              <a:defRPr/>
            </a:pPr>
            <a:endParaRPr lang="en-US" b="0" dirty="0"/>
          </a:p>
        </p:txBody>
      </p:sp>
      <p:sp>
        <p:nvSpPr>
          <p:cNvPr id="18227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45994F8E-2F56-4E72-A8E5-076F4A3E1E92}" type="slidenum">
              <a:rPr sz="1000" smtClean="0">
                <a:solidFill>
                  <a:schemeClr val="bg1"/>
                </a:solidFill>
              </a:rPr>
              <a:pPr/>
              <a:t>18</a:t>
            </a:fld>
            <a:endParaRPr sz="1000" smtClean="0">
              <a:solidFill>
                <a:schemeClr val="bg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xfrm>
            <a:off x="546100" y="312738"/>
            <a:ext cx="5730875" cy="4297362"/>
          </a:xfrm>
          <a:ln/>
        </p:spPr>
      </p:sp>
      <p:sp>
        <p:nvSpPr>
          <p:cNvPr id="3" name="Notes Placeholder 2"/>
          <p:cNvSpPr>
            <a:spLocks noGrp="1"/>
          </p:cNvSpPr>
          <p:nvPr>
            <p:ph type="body" idx="1"/>
          </p:nvPr>
        </p:nvSpPr>
        <p:spPr/>
        <p:txBody>
          <a:bodyPr>
            <a:normAutofit fontScale="92500" lnSpcReduction="20000"/>
          </a:bodyPr>
          <a:lstStyle/>
          <a:p>
            <a:pPr>
              <a:defRPr/>
            </a:pPr>
            <a:r>
              <a:rPr lang="en-US" b="0" dirty="0" smtClean="0"/>
              <a:t>Key message: </a:t>
            </a:r>
          </a:p>
          <a:p>
            <a:pPr>
              <a:defRPr/>
            </a:pPr>
            <a:endParaRPr lang="en-US" b="0" dirty="0" smtClean="0"/>
          </a:p>
          <a:p>
            <a:pPr>
              <a:defRPr/>
            </a:pPr>
            <a:r>
              <a:rPr lang="en-US" b="0" dirty="0" smtClean="0"/>
              <a:t>We cannot clearly predict future of CC but have to make projections based on different scenarios. Scenarios are storylines about the future. They reflect different emission levels emitted</a:t>
            </a:r>
            <a:r>
              <a:rPr lang="en-US" b="0" baseline="0" dirty="0" smtClean="0"/>
              <a:t> by human </a:t>
            </a:r>
            <a:r>
              <a:rPr lang="en-US" b="0" baseline="0" dirty="0" err="1" smtClean="0"/>
              <a:t>activitiy</a:t>
            </a:r>
            <a:r>
              <a:rPr lang="en-US" b="0" baseline="0" dirty="0" smtClean="0"/>
              <a:t>.</a:t>
            </a:r>
            <a:endParaRPr lang="en-US" b="0" dirty="0"/>
          </a:p>
        </p:txBody>
      </p:sp>
      <p:sp>
        <p:nvSpPr>
          <p:cNvPr id="18330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7C824A1-4744-47FE-A0E2-42B1B9DF818C}" type="slidenum">
              <a:rPr sz="1000" smtClean="0">
                <a:solidFill>
                  <a:schemeClr val="bg1"/>
                </a:solidFill>
              </a:rPr>
              <a:pPr/>
              <a:t>19</a:t>
            </a:fld>
            <a:endParaRPr sz="1000" smtClean="0">
              <a:solidFill>
                <a:schemeClr val="bg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r>
              <a:rPr lang="de-DE" b="0" dirty="0" smtClean="0">
                <a:solidFill>
                  <a:schemeClr val="tx1">
                    <a:lumMod val="95000"/>
                    <a:lumOff val="5000"/>
                  </a:schemeClr>
                </a:solidFill>
              </a:rPr>
              <a:t>Source </a:t>
            </a:r>
            <a:r>
              <a:rPr lang="de-DE" b="0" dirty="0" err="1" smtClean="0">
                <a:solidFill>
                  <a:schemeClr val="tx1">
                    <a:lumMod val="95000"/>
                    <a:lumOff val="5000"/>
                  </a:schemeClr>
                </a:solidFill>
              </a:rPr>
              <a:t>pic</a:t>
            </a:r>
            <a:r>
              <a:rPr lang="de-DE" b="0" dirty="0" smtClean="0">
                <a:solidFill>
                  <a:schemeClr val="tx1">
                    <a:lumMod val="95000"/>
                    <a:lumOff val="5000"/>
                  </a:schemeClr>
                </a:solidFill>
              </a:rPr>
              <a:t>: </a:t>
            </a:r>
            <a:r>
              <a:rPr lang="de-DE" b="0" dirty="0" err="1" smtClean="0">
                <a:solidFill>
                  <a:schemeClr val="tx1">
                    <a:lumMod val="95000"/>
                    <a:lumOff val="5000"/>
                  </a:schemeClr>
                </a:solidFill>
              </a:rPr>
              <a:t>Presentation</a:t>
            </a:r>
            <a:r>
              <a:rPr lang="de-DE" b="0" dirty="0" smtClean="0">
                <a:solidFill>
                  <a:schemeClr val="tx1">
                    <a:lumMod val="95000"/>
                    <a:lumOff val="5000"/>
                  </a:schemeClr>
                </a:solidFill>
              </a:rPr>
              <a:t> </a:t>
            </a:r>
            <a:r>
              <a:rPr lang="de-DE" b="0" dirty="0" err="1" smtClean="0">
                <a:solidFill>
                  <a:schemeClr val="tx1">
                    <a:lumMod val="95000"/>
                    <a:lumOff val="5000"/>
                  </a:schemeClr>
                </a:solidFill>
              </a:rPr>
              <a:t>by</a:t>
            </a:r>
            <a:r>
              <a:rPr lang="de-DE" b="0" dirty="0" smtClean="0">
                <a:solidFill>
                  <a:schemeClr val="tx1">
                    <a:lumMod val="95000"/>
                    <a:lumOff val="5000"/>
                  </a:schemeClr>
                </a:solidFill>
              </a:rPr>
              <a:t> </a:t>
            </a:r>
            <a:r>
              <a:rPr lang="de-DE" b="0" dirty="0" err="1" smtClean="0">
                <a:solidFill>
                  <a:schemeClr val="tx1">
                    <a:lumMod val="95000"/>
                    <a:lumOff val="5000"/>
                  </a:schemeClr>
                </a:solidFill>
              </a:rPr>
              <a:t>Mojib</a:t>
            </a:r>
            <a:r>
              <a:rPr lang="de-DE" b="0" dirty="0" smtClean="0">
                <a:solidFill>
                  <a:schemeClr val="tx1">
                    <a:lumMod val="95000"/>
                    <a:lumOff val="5000"/>
                  </a:schemeClr>
                </a:solidFill>
              </a:rPr>
              <a:t> Latif/Hamburg Conference</a:t>
            </a:r>
          </a:p>
          <a:p>
            <a:pPr defTabSz="960121">
              <a:spcBef>
                <a:spcPct val="20000"/>
              </a:spcBef>
              <a:defRPr/>
            </a:pPr>
            <a:endParaRPr lang="de-DE" b="0" dirty="0" smtClean="0">
              <a:solidFill>
                <a:schemeClr val="tx1">
                  <a:lumMod val="95000"/>
                  <a:lumOff val="5000"/>
                </a:schemeClr>
              </a:solidFill>
            </a:endParaRPr>
          </a:p>
          <a:p>
            <a:pPr defTabSz="960121">
              <a:spcBef>
                <a:spcPct val="20000"/>
              </a:spcBef>
              <a:defRPr/>
            </a:pPr>
            <a:r>
              <a:rPr lang="de-DE" b="0" dirty="0" smtClean="0">
                <a:solidFill>
                  <a:schemeClr val="tx1">
                    <a:lumMod val="95000"/>
                    <a:lumOff val="5000"/>
                  </a:schemeClr>
                </a:solidFill>
              </a:rPr>
              <a:t>Key </a:t>
            </a:r>
            <a:r>
              <a:rPr lang="de-DE" b="0" dirty="0" err="1" smtClean="0">
                <a:solidFill>
                  <a:schemeClr val="tx1">
                    <a:lumMod val="95000"/>
                    <a:lumOff val="5000"/>
                  </a:schemeClr>
                </a:solidFill>
              </a:rPr>
              <a:t>message</a:t>
            </a:r>
            <a:r>
              <a:rPr lang="de-DE" b="0" dirty="0" smtClean="0">
                <a:solidFill>
                  <a:schemeClr val="tx1">
                    <a:lumMod val="95000"/>
                    <a:lumOff val="5000"/>
                  </a:schemeClr>
                </a:solidFill>
              </a:rPr>
              <a:t>: </a:t>
            </a:r>
          </a:p>
          <a:p>
            <a:pPr defTabSz="960121">
              <a:spcBef>
                <a:spcPct val="20000"/>
              </a:spcBef>
              <a:defRPr/>
            </a:pPr>
            <a:r>
              <a:rPr lang="de-DE" b="0" dirty="0" smtClean="0">
                <a:solidFill>
                  <a:schemeClr val="tx1">
                    <a:lumMod val="95000"/>
                    <a:lumOff val="5000"/>
                  </a:schemeClr>
                </a:solidFill>
              </a:rPr>
              <a:t>Thermal </a:t>
            </a:r>
            <a:r>
              <a:rPr lang="de-DE" b="0" dirty="0" err="1" smtClean="0">
                <a:solidFill>
                  <a:schemeClr val="tx1">
                    <a:lumMod val="95000"/>
                    <a:lumOff val="5000"/>
                  </a:schemeClr>
                </a:solidFill>
              </a:rPr>
              <a:t>radiation</a:t>
            </a:r>
            <a:r>
              <a:rPr lang="de-DE" b="0" dirty="0" smtClean="0">
                <a:solidFill>
                  <a:schemeClr val="tx1">
                    <a:lumMod val="95000"/>
                    <a:lumOff val="5000"/>
                  </a:schemeClr>
                </a:solidFill>
              </a:rPr>
              <a:t> </a:t>
            </a:r>
            <a:r>
              <a:rPr lang="de-DE" b="0" dirty="0" err="1" smtClean="0">
                <a:solidFill>
                  <a:schemeClr val="tx1">
                    <a:lumMod val="95000"/>
                    <a:lumOff val="5000"/>
                  </a:schemeClr>
                </a:solidFill>
              </a:rPr>
              <a:t>is</a:t>
            </a:r>
            <a:r>
              <a:rPr lang="de-DE" b="0" dirty="0" smtClean="0">
                <a:solidFill>
                  <a:schemeClr val="tx1">
                    <a:lumMod val="95000"/>
                    <a:lumOff val="5000"/>
                  </a:schemeClr>
                </a:solidFill>
              </a:rPr>
              <a:t> </a:t>
            </a:r>
            <a:r>
              <a:rPr lang="de-DE" b="0" dirty="0" err="1" smtClean="0">
                <a:solidFill>
                  <a:schemeClr val="tx1">
                    <a:lumMod val="95000"/>
                    <a:lumOff val="5000"/>
                  </a:schemeClr>
                </a:solidFill>
              </a:rPr>
              <a:t>strongly</a:t>
            </a:r>
            <a:r>
              <a:rPr lang="de-DE" b="0" dirty="0" smtClean="0">
                <a:solidFill>
                  <a:schemeClr val="tx1">
                    <a:lumMod val="95000"/>
                    <a:lumOff val="5000"/>
                  </a:schemeClr>
                </a:solidFill>
              </a:rPr>
              <a:t> </a:t>
            </a:r>
            <a:r>
              <a:rPr lang="de-DE" b="0" dirty="0" err="1" smtClean="0">
                <a:solidFill>
                  <a:schemeClr val="tx1">
                    <a:lumMod val="95000"/>
                    <a:lumOff val="5000"/>
                  </a:schemeClr>
                </a:solidFill>
              </a:rPr>
              <a:t>influenced</a:t>
            </a:r>
            <a:r>
              <a:rPr lang="de-DE" b="0" dirty="0" smtClean="0">
                <a:solidFill>
                  <a:schemeClr val="tx1">
                    <a:lumMod val="95000"/>
                    <a:lumOff val="5000"/>
                  </a:schemeClr>
                </a:solidFill>
              </a:rPr>
              <a:t> </a:t>
            </a:r>
            <a:r>
              <a:rPr lang="de-DE" b="0" dirty="0" err="1" smtClean="0">
                <a:solidFill>
                  <a:schemeClr val="tx1">
                    <a:lumMod val="95000"/>
                    <a:lumOff val="5000"/>
                  </a:schemeClr>
                </a:solidFill>
              </a:rPr>
              <a:t>by</a:t>
            </a:r>
            <a:r>
              <a:rPr lang="de-DE" b="0" dirty="0" smtClean="0">
                <a:solidFill>
                  <a:schemeClr val="tx1">
                    <a:lumMod val="95000"/>
                    <a:lumOff val="5000"/>
                  </a:schemeClr>
                </a:solidFill>
              </a:rPr>
              <a:t> </a:t>
            </a:r>
            <a:r>
              <a:rPr lang="de-DE" b="0" dirty="0" err="1" smtClean="0">
                <a:solidFill>
                  <a:schemeClr val="tx1">
                    <a:lumMod val="95000"/>
                    <a:lumOff val="5000"/>
                  </a:schemeClr>
                </a:solidFill>
              </a:rPr>
              <a:t>concentration</a:t>
            </a:r>
            <a:r>
              <a:rPr lang="de-DE" b="0" dirty="0" smtClean="0">
                <a:solidFill>
                  <a:schemeClr val="tx1">
                    <a:lumMod val="95000"/>
                    <a:lumOff val="5000"/>
                  </a:schemeClr>
                </a:solidFill>
              </a:rPr>
              <a:t> </a:t>
            </a:r>
            <a:r>
              <a:rPr lang="de-DE" b="0" dirty="0" err="1" smtClean="0">
                <a:solidFill>
                  <a:schemeClr val="tx1">
                    <a:lumMod val="95000"/>
                    <a:lumOff val="5000"/>
                  </a:schemeClr>
                </a:solidFill>
              </a:rPr>
              <a:t>of</a:t>
            </a:r>
            <a:r>
              <a:rPr lang="de-DE" b="0" dirty="0" smtClean="0">
                <a:solidFill>
                  <a:schemeClr val="tx1">
                    <a:lumMod val="95000"/>
                    <a:lumOff val="5000"/>
                  </a:schemeClr>
                </a:solidFill>
              </a:rPr>
              <a:t> GHG. This </a:t>
            </a:r>
            <a:r>
              <a:rPr lang="de-DE" b="0" dirty="0" err="1" smtClean="0">
                <a:solidFill>
                  <a:schemeClr val="tx1">
                    <a:lumMod val="95000"/>
                    <a:lumOff val="5000"/>
                  </a:schemeClr>
                </a:solidFill>
              </a:rPr>
              <a:t>effect</a:t>
            </a:r>
            <a:r>
              <a:rPr lang="de-DE" b="0" dirty="0" smtClean="0">
                <a:solidFill>
                  <a:schemeClr val="tx1">
                    <a:lumMod val="95000"/>
                    <a:lumOff val="5000"/>
                  </a:schemeClr>
                </a:solidFill>
              </a:rPr>
              <a:t> </a:t>
            </a:r>
            <a:r>
              <a:rPr lang="de-DE" b="0" dirty="0" err="1" smtClean="0">
                <a:solidFill>
                  <a:schemeClr val="tx1">
                    <a:lumMod val="95000"/>
                    <a:lumOff val="5000"/>
                  </a:schemeClr>
                </a:solidFill>
              </a:rPr>
              <a:t>is</a:t>
            </a:r>
            <a:r>
              <a:rPr lang="de-DE" b="0" dirty="0" smtClean="0">
                <a:solidFill>
                  <a:schemeClr val="tx1">
                    <a:lumMod val="95000"/>
                    <a:lumOff val="5000"/>
                  </a:schemeClr>
                </a:solidFill>
              </a:rPr>
              <a:t> </a:t>
            </a:r>
            <a:r>
              <a:rPr lang="de-DE" b="0" dirty="0" err="1" smtClean="0">
                <a:solidFill>
                  <a:schemeClr val="tx1">
                    <a:lumMod val="95000"/>
                    <a:lumOff val="5000"/>
                  </a:schemeClr>
                </a:solidFill>
              </a:rPr>
              <a:t>the</a:t>
            </a:r>
            <a:r>
              <a:rPr lang="de-DE" b="0" dirty="0" smtClean="0">
                <a:solidFill>
                  <a:schemeClr val="tx1">
                    <a:lumMod val="95000"/>
                    <a:lumOff val="5000"/>
                  </a:schemeClr>
                </a:solidFill>
              </a:rPr>
              <a:t> </a:t>
            </a:r>
            <a:r>
              <a:rPr lang="de-DE" b="0" dirty="0" err="1" smtClean="0">
                <a:solidFill>
                  <a:schemeClr val="tx1">
                    <a:lumMod val="95000"/>
                    <a:lumOff val="5000"/>
                  </a:schemeClr>
                </a:solidFill>
              </a:rPr>
              <a:t>basis</a:t>
            </a:r>
            <a:r>
              <a:rPr lang="de-DE" b="0" dirty="0" smtClean="0">
                <a:solidFill>
                  <a:schemeClr val="tx1">
                    <a:lumMod val="95000"/>
                    <a:lumOff val="5000"/>
                  </a:schemeClr>
                </a:solidFill>
              </a:rPr>
              <a:t> </a:t>
            </a:r>
            <a:r>
              <a:rPr lang="de-DE" b="0" dirty="0" err="1" smtClean="0">
                <a:solidFill>
                  <a:schemeClr val="tx1">
                    <a:lumMod val="95000"/>
                    <a:lumOff val="5000"/>
                  </a:schemeClr>
                </a:solidFill>
              </a:rPr>
              <a:t>for</a:t>
            </a:r>
            <a:r>
              <a:rPr lang="de-DE" b="0" dirty="0" smtClean="0">
                <a:solidFill>
                  <a:schemeClr val="tx1">
                    <a:lumMod val="95000"/>
                    <a:lumOff val="5000"/>
                  </a:schemeClr>
                </a:solidFill>
              </a:rPr>
              <a:t> </a:t>
            </a:r>
            <a:r>
              <a:rPr lang="de-DE" b="0" dirty="0" err="1" smtClean="0">
                <a:solidFill>
                  <a:schemeClr val="tx1">
                    <a:lumMod val="95000"/>
                    <a:lumOff val="5000"/>
                  </a:schemeClr>
                </a:solidFill>
              </a:rPr>
              <a:t>the</a:t>
            </a:r>
            <a:r>
              <a:rPr lang="de-DE" b="0" dirty="0" smtClean="0">
                <a:solidFill>
                  <a:schemeClr val="tx1">
                    <a:lumMod val="95000"/>
                    <a:lumOff val="5000"/>
                  </a:schemeClr>
                </a:solidFill>
              </a:rPr>
              <a:t> </a:t>
            </a:r>
            <a:r>
              <a:rPr lang="de-DE" b="0" dirty="0" err="1" smtClean="0">
                <a:solidFill>
                  <a:schemeClr val="tx1">
                    <a:lumMod val="95000"/>
                    <a:lumOff val="5000"/>
                  </a:schemeClr>
                </a:solidFill>
              </a:rPr>
              <a:t>Greenhouse</a:t>
            </a:r>
            <a:r>
              <a:rPr lang="de-DE" b="0" dirty="0" smtClean="0">
                <a:solidFill>
                  <a:schemeClr val="tx1">
                    <a:lumMod val="95000"/>
                    <a:lumOff val="5000"/>
                  </a:schemeClr>
                </a:solidFill>
              </a:rPr>
              <a:t> </a:t>
            </a:r>
            <a:r>
              <a:rPr lang="de-DE" b="0" dirty="0" err="1" smtClean="0">
                <a:solidFill>
                  <a:schemeClr val="tx1">
                    <a:lumMod val="95000"/>
                    <a:lumOff val="5000"/>
                  </a:schemeClr>
                </a:solidFill>
              </a:rPr>
              <a:t>Effect</a:t>
            </a:r>
            <a:r>
              <a:rPr lang="de-DE" b="0" dirty="0" smtClean="0">
                <a:solidFill>
                  <a:schemeClr val="tx1">
                    <a:lumMod val="95000"/>
                    <a:lumOff val="5000"/>
                  </a:schemeClr>
                </a:solidFill>
              </a:rPr>
              <a:t>.</a:t>
            </a:r>
          </a:p>
        </p:txBody>
      </p:sp>
      <p:sp>
        <p:nvSpPr>
          <p:cNvPr id="18432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5E2288F-0A2F-4A62-BCE5-A24DB1E85B92}" type="slidenum">
              <a:rPr sz="1000" smtClean="0">
                <a:solidFill>
                  <a:srgbClr val="000000"/>
                </a:solidFill>
              </a:rPr>
              <a:pPr/>
              <a:t>20</a:t>
            </a:fld>
            <a:endParaRPr sz="10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80A8DEC7-2BA8-463F-AAFC-AA3A15BD2C67}" type="slidenum">
              <a:rPr sz="1000" smtClean="0">
                <a:solidFill>
                  <a:schemeClr val="bg1"/>
                </a:solidFill>
              </a:rPr>
              <a:pPr/>
              <a:t>2</a:t>
            </a:fld>
            <a:endParaRPr sz="1000" smtClean="0">
              <a:solidFill>
                <a:schemeClr val="bg1"/>
              </a:solidFill>
            </a:endParaRPr>
          </a:p>
        </p:txBody>
      </p:sp>
      <p:sp>
        <p:nvSpPr>
          <p:cNvPr id="174083" name="Folienbildplatzhalter 5"/>
          <p:cNvSpPr>
            <a:spLocks noGrp="1" noRot="1" noChangeAspect="1" noTextEdit="1"/>
          </p:cNvSpPr>
          <p:nvPr>
            <p:ph type="sldImg"/>
          </p:nvPr>
        </p:nvSpPr>
        <p:spPr>
          <a:xfrm>
            <a:off x="546100" y="312738"/>
            <a:ext cx="5730875" cy="4297362"/>
          </a:xfrm>
          <a:ln/>
        </p:spPr>
      </p:sp>
      <p:sp>
        <p:nvSpPr>
          <p:cNvPr id="1740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xfrm>
            <a:off x="546100" y="312738"/>
            <a:ext cx="5730875" cy="4297362"/>
          </a:xfrm>
          <a:ln/>
        </p:spPr>
      </p:sp>
      <p:sp>
        <p:nvSpPr>
          <p:cNvPr id="185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Key message:</a:t>
            </a:r>
          </a:p>
          <a:p>
            <a:endParaRPr lang="en-US" b="0" dirty="0" smtClean="0">
              <a:latin typeface="Times" pitchFamily="18" charset="0"/>
              <a:cs typeface="Arial" charset="0"/>
            </a:endParaRPr>
          </a:p>
          <a:p>
            <a:r>
              <a:rPr lang="en-US" b="0" dirty="0" smtClean="0">
                <a:latin typeface="Times" pitchFamily="18" charset="0"/>
                <a:cs typeface="Arial" charset="0"/>
              </a:rPr>
              <a:t>The greater the</a:t>
            </a:r>
            <a:r>
              <a:rPr lang="en-US" b="0" baseline="0" dirty="0" smtClean="0">
                <a:latin typeface="Times" pitchFamily="18" charset="0"/>
                <a:cs typeface="Arial" charset="0"/>
              </a:rPr>
              <a:t> </a:t>
            </a:r>
            <a:r>
              <a:rPr lang="en-US" b="0" dirty="0" smtClean="0">
                <a:latin typeface="Times" pitchFamily="18" charset="0"/>
                <a:cs typeface="Arial" charset="0"/>
              </a:rPr>
              <a:t>level of greenhouse gas emissions, the greater the extent of climatic changes, and the stronger its impacts will be.</a:t>
            </a:r>
          </a:p>
        </p:txBody>
      </p:sp>
      <p:sp>
        <p:nvSpPr>
          <p:cNvPr id="18534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44F6D5C0-D947-452F-80D2-EA2F2F793C36}" type="slidenum">
              <a:rPr sz="1000" smtClean="0">
                <a:solidFill>
                  <a:schemeClr val="bg1"/>
                </a:solidFill>
              </a:rPr>
              <a:pPr/>
              <a:t>21</a:t>
            </a:fld>
            <a:endParaRPr sz="1000" smtClean="0">
              <a:solidFill>
                <a:schemeClr val="bg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xfrm>
            <a:off x="546100" y="312738"/>
            <a:ext cx="5730875" cy="4297362"/>
          </a:xfrm>
          <a:ln/>
        </p:spPr>
      </p:sp>
      <p:sp>
        <p:nvSpPr>
          <p:cNvPr id="187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Key message:</a:t>
            </a:r>
          </a:p>
          <a:p>
            <a:endParaRPr lang="en-US" b="0" dirty="0" smtClean="0">
              <a:latin typeface="Times" pitchFamily="18" charset="0"/>
              <a:cs typeface="Arial" charset="0"/>
            </a:endParaRPr>
          </a:p>
          <a:p>
            <a:r>
              <a:rPr lang="en-US" b="0" dirty="0" smtClean="0">
                <a:latin typeface="Times" pitchFamily="18" charset="0"/>
                <a:cs typeface="Arial" charset="0"/>
              </a:rPr>
              <a:t>Development progress – as expressed here by aid flow – can be endangered to a significant part by CC. The extreme is Nepal (60 % endangered).</a:t>
            </a:r>
          </a:p>
        </p:txBody>
      </p:sp>
      <p:sp>
        <p:nvSpPr>
          <p:cNvPr id="18739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30EF699-4B47-45EB-A5FA-A60C75D25818}" type="slidenum">
              <a:rPr sz="1000" smtClean="0">
                <a:solidFill>
                  <a:schemeClr val="bg1"/>
                </a:solidFill>
              </a:rPr>
              <a:pPr/>
              <a:t>22</a:t>
            </a:fld>
            <a:endParaRPr sz="1000" smtClean="0">
              <a:solidFill>
                <a:schemeClr val="bg1"/>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Folienbildplatzhalter 1"/>
          <p:cNvSpPr>
            <a:spLocks noGrp="1" noRot="1" noChangeAspect="1" noTextEdit="1"/>
          </p:cNvSpPr>
          <p:nvPr>
            <p:ph type="sldImg"/>
          </p:nvPr>
        </p:nvSpPr>
        <p:spPr>
          <a:xfrm>
            <a:off x="546100" y="312738"/>
            <a:ext cx="5730875" cy="4297362"/>
          </a:xfrm>
          <a:ln/>
        </p:spPr>
      </p:sp>
      <p:sp>
        <p:nvSpPr>
          <p:cNvPr id="18841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a:t>
            </a:r>
          </a:p>
          <a:p>
            <a:endParaRPr lang="de-DE" b="0" dirty="0" smtClean="0">
              <a:latin typeface="Arial" charset="0"/>
              <a:cs typeface="Arial" charset="0"/>
            </a:endParaRPr>
          </a:p>
          <a:p>
            <a:r>
              <a:rPr lang="de-DE" b="0" dirty="0" err="1" smtClean="0">
                <a:latin typeface="Arial" charset="0"/>
                <a:cs typeface="Arial" charset="0"/>
              </a:rPr>
              <a:t>There</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 </a:t>
            </a:r>
            <a:r>
              <a:rPr lang="de-DE" b="0" dirty="0" err="1" smtClean="0">
                <a:latin typeface="Arial" charset="0"/>
                <a:cs typeface="Arial" charset="0"/>
              </a:rPr>
              <a:t>broad</a:t>
            </a:r>
            <a:r>
              <a:rPr lang="de-DE" b="0" dirty="0" smtClean="0">
                <a:latin typeface="Arial" charset="0"/>
                <a:cs typeface="Arial" charset="0"/>
              </a:rPr>
              <a:t> </a:t>
            </a:r>
            <a:r>
              <a:rPr lang="de-DE" b="0" dirty="0" err="1" smtClean="0">
                <a:latin typeface="Arial" charset="0"/>
                <a:cs typeface="Arial" charset="0"/>
              </a:rPr>
              <a:t>variety</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causes</a:t>
            </a:r>
            <a:r>
              <a:rPr lang="de-DE" b="0" dirty="0" smtClean="0">
                <a:latin typeface="Arial" charset="0"/>
                <a:cs typeface="Arial" charset="0"/>
              </a:rPr>
              <a:t> </a:t>
            </a:r>
            <a:r>
              <a:rPr lang="de-DE" b="0" dirty="0" err="1" smtClean="0">
                <a:latin typeface="Arial" charset="0"/>
                <a:cs typeface="Arial" charset="0"/>
              </a:rPr>
              <a:t>for</a:t>
            </a:r>
            <a:r>
              <a:rPr lang="de-DE" b="0" dirty="0" smtClean="0">
                <a:latin typeface="Arial" charset="0"/>
                <a:cs typeface="Arial" charset="0"/>
              </a:rPr>
              <a:t> GHG </a:t>
            </a:r>
            <a:r>
              <a:rPr lang="de-DE" b="0" dirty="0" err="1" smtClean="0">
                <a:latin typeface="Arial" charset="0"/>
                <a:cs typeface="Arial" charset="0"/>
              </a:rPr>
              <a:t>increases</a:t>
            </a:r>
            <a:r>
              <a:rPr lang="de-DE" b="0" dirty="0" smtClean="0">
                <a:latin typeface="Arial" charset="0"/>
                <a:cs typeface="Arial" charset="0"/>
              </a:rPr>
              <a:t> due </a:t>
            </a:r>
            <a:r>
              <a:rPr lang="de-DE" b="0" dirty="0" err="1" smtClean="0">
                <a:latin typeface="Arial" charset="0"/>
                <a:cs typeface="Arial" charset="0"/>
              </a:rPr>
              <a:t>to</a:t>
            </a:r>
            <a:r>
              <a:rPr lang="de-DE" b="0" baseline="0" dirty="0" smtClean="0">
                <a:latin typeface="Arial" charset="0"/>
                <a:cs typeface="Arial" charset="0"/>
              </a:rPr>
              <a:t> human </a:t>
            </a:r>
            <a:r>
              <a:rPr lang="de-DE" b="0" baseline="0" dirty="0" err="1" smtClean="0">
                <a:latin typeface="Arial" charset="0"/>
                <a:cs typeface="Arial" charset="0"/>
              </a:rPr>
              <a:t>activity</a:t>
            </a:r>
            <a:r>
              <a:rPr lang="de-DE" b="0" dirty="0" smtClean="0">
                <a:latin typeface="Arial" charset="0"/>
                <a:cs typeface="Arial" charset="0"/>
              </a:rPr>
              <a:t>. The </a:t>
            </a:r>
            <a:r>
              <a:rPr lang="de-DE" b="0" dirty="0" err="1" smtClean="0">
                <a:latin typeface="Arial" charset="0"/>
                <a:cs typeface="Arial" charset="0"/>
              </a:rPr>
              <a:t>pictures</a:t>
            </a:r>
            <a:r>
              <a:rPr lang="de-DE" b="0" dirty="0" smtClean="0">
                <a:latin typeface="Arial" charset="0"/>
                <a:cs typeface="Arial" charset="0"/>
              </a:rPr>
              <a:t> </a:t>
            </a:r>
            <a:r>
              <a:rPr lang="de-DE" b="0" dirty="0" err="1" smtClean="0">
                <a:latin typeface="Arial" charset="0"/>
                <a:cs typeface="Arial" charset="0"/>
              </a:rPr>
              <a:t>provide</a:t>
            </a:r>
            <a:r>
              <a:rPr lang="de-DE" b="0" dirty="0" smtClean="0">
                <a:latin typeface="Arial" charset="0"/>
                <a:cs typeface="Arial" charset="0"/>
              </a:rPr>
              <a:t> an </a:t>
            </a:r>
            <a:r>
              <a:rPr lang="de-DE" b="0" dirty="0" err="1" smtClean="0">
                <a:latin typeface="Arial" charset="0"/>
                <a:cs typeface="Arial" charset="0"/>
              </a:rPr>
              <a:t>impression</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how</a:t>
            </a:r>
            <a:r>
              <a:rPr lang="de-DE" b="0" dirty="0" smtClean="0">
                <a:latin typeface="Arial" charset="0"/>
                <a:cs typeface="Arial" charset="0"/>
              </a:rPr>
              <a:t> diverse </a:t>
            </a:r>
            <a:r>
              <a:rPr lang="de-DE" b="0" dirty="0" err="1" smtClean="0">
                <a:latin typeface="Arial" charset="0"/>
                <a:cs typeface="Arial" charset="0"/>
              </a:rPr>
              <a:t>these</a:t>
            </a:r>
            <a:r>
              <a:rPr lang="de-DE" b="0" dirty="0" smtClean="0">
                <a:latin typeface="Arial" charset="0"/>
                <a:cs typeface="Arial" charset="0"/>
              </a:rPr>
              <a:t> </a:t>
            </a:r>
            <a:r>
              <a:rPr lang="de-DE" b="0" dirty="0" err="1" smtClean="0">
                <a:latin typeface="Arial" charset="0"/>
                <a:cs typeface="Arial" charset="0"/>
              </a:rPr>
              <a:t>causes</a:t>
            </a:r>
            <a:r>
              <a:rPr lang="de-DE" b="0" dirty="0" smtClean="0">
                <a:latin typeface="Arial" charset="0"/>
                <a:cs typeface="Arial" charset="0"/>
              </a:rPr>
              <a:t> </a:t>
            </a:r>
            <a:r>
              <a:rPr lang="de-DE" b="0" dirty="0" err="1" smtClean="0">
                <a:latin typeface="Arial" charset="0"/>
                <a:cs typeface="Arial" charset="0"/>
              </a:rPr>
              <a:t>are</a:t>
            </a:r>
            <a:r>
              <a:rPr lang="de-DE" b="0" dirty="0" smtClean="0">
                <a:latin typeface="Arial" charset="0"/>
                <a:cs typeface="Arial" charset="0"/>
              </a:rPr>
              <a:t>.</a:t>
            </a:r>
          </a:p>
          <a:p>
            <a:endParaRPr lang="de-DE" dirty="0" smtClean="0">
              <a:latin typeface="Arial" charset="0"/>
              <a:cs typeface="Arial" charset="0"/>
            </a:endParaRPr>
          </a:p>
          <a:p>
            <a:r>
              <a:rPr lang="de-DE" dirty="0" smtClean="0">
                <a:latin typeface="Arial" charset="0"/>
                <a:cs typeface="Arial" charset="0"/>
              </a:rPr>
              <a:t>Different </a:t>
            </a:r>
            <a:r>
              <a:rPr lang="de-DE" dirty="0" err="1" smtClean="0">
                <a:latin typeface="Arial" charset="0"/>
                <a:cs typeface="Arial" charset="0"/>
              </a:rPr>
              <a:t>picture</a:t>
            </a:r>
            <a:r>
              <a:rPr lang="de-DE" dirty="0" smtClean="0">
                <a:latin typeface="Arial" charset="0"/>
                <a:cs typeface="Arial" charset="0"/>
              </a:rPr>
              <a:t> </a:t>
            </a:r>
            <a:r>
              <a:rPr lang="de-DE" dirty="0" err="1" smtClean="0">
                <a:latin typeface="Arial" charset="0"/>
                <a:cs typeface="Arial" charset="0"/>
              </a:rPr>
              <a:t>source</a:t>
            </a:r>
            <a:r>
              <a:rPr lang="de-DE" dirty="0" smtClean="0">
                <a:latin typeface="Arial" charset="0"/>
                <a:cs typeface="Arial" charset="0"/>
              </a:rPr>
              <a:t>, </a:t>
            </a:r>
            <a:r>
              <a:rPr lang="de-DE" dirty="0" err="1" smtClean="0">
                <a:latin typeface="Arial" charset="0"/>
                <a:cs typeface="Arial" charset="0"/>
              </a:rPr>
              <a:t>no</a:t>
            </a:r>
            <a:r>
              <a:rPr lang="de-DE" dirty="0" smtClean="0">
                <a:latin typeface="Arial" charset="0"/>
                <a:cs typeface="Arial" charset="0"/>
              </a:rPr>
              <a:t> </a:t>
            </a:r>
            <a:r>
              <a:rPr lang="de-DE" dirty="0" err="1" smtClean="0">
                <a:latin typeface="Arial" charset="0"/>
                <a:cs typeface="Arial" charset="0"/>
              </a:rPr>
              <a:t>rights</a:t>
            </a:r>
            <a:endParaRPr lang="de-DE" dirty="0" smtClean="0">
              <a:latin typeface="Arial" charset="0"/>
              <a:cs typeface="Arial" charset="0"/>
            </a:endParaRPr>
          </a:p>
          <a:p>
            <a:endParaRPr lang="de-DE" dirty="0" smtClean="0">
              <a:latin typeface="Arial" charset="0"/>
              <a:cs typeface="Arial" charset="0"/>
            </a:endParaRPr>
          </a:p>
        </p:txBody>
      </p:sp>
      <p:sp>
        <p:nvSpPr>
          <p:cNvPr id="18842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CDCE7F6-3793-4861-B6E8-04FAD331B2B8}" type="slidenum">
              <a:rPr sz="1000" smtClean="0">
                <a:solidFill>
                  <a:schemeClr val="bg1"/>
                </a:solidFill>
              </a:rPr>
              <a:pPr/>
              <a:t>23</a:t>
            </a:fld>
            <a:endParaRPr sz="1000" smtClean="0">
              <a:solidFill>
                <a:schemeClr val="bg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r>
              <a:rPr lang="de-DE" b="0" dirty="0" smtClean="0">
                <a:solidFill>
                  <a:schemeClr val="tx1">
                    <a:lumMod val="95000"/>
                    <a:lumOff val="5000"/>
                  </a:schemeClr>
                </a:solidFill>
              </a:rPr>
              <a:t>Key </a:t>
            </a:r>
            <a:r>
              <a:rPr lang="de-DE" b="0" dirty="0" err="1" smtClean="0">
                <a:solidFill>
                  <a:schemeClr val="tx1">
                    <a:lumMod val="95000"/>
                    <a:lumOff val="5000"/>
                  </a:schemeClr>
                </a:solidFill>
              </a:rPr>
              <a:t>message</a:t>
            </a:r>
            <a:r>
              <a:rPr lang="de-DE" b="0" dirty="0" smtClean="0">
                <a:solidFill>
                  <a:schemeClr val="tx1">
                    <a:lumMod val="95000"/>
                    <a:lumOff val="5000"/>
                  </a:schemeClr>
                </a:solidFill>
              </a:rPr>
              <a:t>:</a:t>
            </a:r>
          </a:p>
          <a:p>
            <a:pPr defTabSz="960121">
              <a:spcBef>
                <a:spcPct val="20000"/>
              </a:spcBef>
              <a:defRPr/>
            </a:pPr>
            <a:r>
              <a:rPr lang="de-DE" b="0" dirty="0" smtClean="0">
                <a:solidFill>
                  <a:schemeClr val="tx1">
                    <a:lumMod val="95000"/>
                    <a:lumOff val="5000"/>
                  </a:schemeClr>
                </a:solidFill>
              </a:rPr>
              <a:t>This </a:t>
            </a:r>
            <a:r>
              <a:rPr lang="de-DE" b="0" dirty="0" err="1" smtClean="0">
                <a:solidFill>
                  <a:schemeClr val="tx1">
                    <a:lumMod val="95000"/>
                    <a:lumOff val="5000"/>
                  </a:schemeClr>
                </a:solidFill>
              </a:rPr>
              <a:t>slide</a:t>
            </a:r>
            <a:r>
              <a:rPr lang="de-DE" b="0" dirty="0" smtClean="0">
                <a:solidFill>
                  <a:schemeClr val="tx1">
                    <a:lumMod val="95000"/>
                    <a:lumOff val="5000"/>
                  </a:schemeClr>
                </a:solidFill>
              </a:rPr>
              <a:t> </a:t>
            </a:r>
            <a:r>
              <a:rPr lang="de-DE" b="0" dirty="0" err="1" smtClean="0">
                <a:solidFill>
                  <a:schemeClr val="tx1">
                    <a:lumMod val="95000"/>
                    <a:lumOff val="5000"/>
                  </a:schemeClr>
                </a:solidFill>
              </a:rPr>
              <a:t>transfers</a:t>
            </a:r>
            <a:r>
              <a:rPr lang="de-DE" b="0" dirty="0" smtClean="0">
                <a:solidFill>
                  <a:schemeClr val="tx1">
                    <a:lumMod val="95000"/>
                    <a:lumOff val="5000"/>
                  </a:schemeClr>
                </a:solidFill>
              </a:rPr>
              <a:t> </a:t>
            </a:r>
            <a:r>
              <a:rPr lang="de-DE" b="0" dirty="0" err="1" smtClean="0">
                <a:solidFill>
                  <a:schemeClr val="tx1">
                    <a:lumMod val="95000"/>
                    <a:lumOff val="5000"/>
                  </a:schemeClr>
                </a:solidFill>
              </a:rPr>
              <a:t>the</a:t>
            </a:r>
            <a:r>
              <a:rPr lang="de-DE" b="0" dirty="0" smtClean="0">
                <a:solidFill>
                  <a:schemeClr val="tx1">
                    <a:lumMod val="95000"/>
                    <a:lumOff val="5000"/>
                  </a:schemeClr>
                </a:solidFill>
              </a:rPr>
              <a:t> </a:t>
            </a:r>
            <a:r>
              <a:rPr lang="de-DE" b="0" dirty="0" err="1" smtClean="0">
                <a:solidFill>
                  <a:schemeClr val="tx1">
                    <a:lumMod val="95000"/>
                    <a:lumOff val="5000"/>
                  </a:schemeClr>
                </a:solidFill>
              </a:rPr>
              <a:t>general</a:t>
            </a:r>
            <a:r>
              <a:rPr lang="de-DE" b="0" dirty="0" smtClean="0">
                <a:solidFill>
                  <a:schemeClr val="tx1">
                    <a:lumMod val="95000"/>
                    <a:lumOff val="5000"/>
                  </a:schemeClr>
                </a:solidFill>
              </a:rPr>
              <a:t> </a:t>
            </a:r>
            <a:r>
              <a:rPr lang="de-DE" b="0" dirty="0" err="1" smtClean="0">
                <a:solidFill>
                  <a:schemeClr val="tx1">
                    <a:lumMod val="95000"/>
                    <a:lumOff val="5000"/>
                  </a:schemeClr>
                </a:solidFill>
              </a:rPr>
              <a:t>message</a:t>
            </a:r>
            <a:r>
              <a:rPr lang="de-DE" b="0" dirty="0" smtClean="0">
                <a:solidFill>
                  <a:schemeClr val="tx1">
                    <a:lumMod val="95000"/>
                    <a:lumOff val="5000"/>
                  </a:schemeClr>
                </a:solidFill>
              </a:rPr>
              <a:t> </a:t>
            </a:r>
            <a:r>
              <a:rPr lang="de-DE" b="0" dirty="0" err="1" smtClean="0">
                <a:solidFill>
                  <a:schemeClr val="tx1">
                    <a:lumMod val="95000"/>
                    <a:lumOff val="5000"/>
                  </a:schemeClr>
                </a:solidFill>
              </a:rPr>
              <a:t>of</a:t>
            </a:r>
            <a:r>
              <a:rPr lang="de-DE" b="0" dirty="0" smtClean="0">
                <a:solidFill>
                  <a:schemeClr val="tx1">
                    <a:lumMod val="95000"/>
                    <a:lumOff val="5000"/>
                  </a:schemeClr>
                </a:solidFill>
              </a:rPr>
              <a:t> </a:t>
            </a:r>
            <a:r>
              <a:rPr lang="de-DE" b="0" dirty="0" err="1" smtClean="0">
                <a:solidFill>
                  <a:schemeClr val="tx1">
                    <a:lumMod val="95000"/>
                    <a:lumOff val="5000"/>
                  </a:schemeClr>
                </a:solidFill>
              </a:rPr>
              <a:t>the</a:t>
            </a:r>
            <a:r>
              <a:rPr lang="de-DE" b="0" dirty="0" smtClean="0">
                <a:solidFill>
                  <a:schemeClr val="tx1">
                    <a:lumMod val="95000"/>
                    <a:lumOff val="5000"/>
                  </a:schemeClr>
                </a:solidFill>
              </a:rPr>
              <a:t> </a:t>
            </a:r>
            <a:r>
              <a:rPr lang="de-DE" b="0" dirty="0" err="1" smtClean="0">
                <a:solidFill>
                  <a:schemeClr val="tx1">
                    <a:lumMod val="95000"/>
                    <a:lumOff val="5000"/>
                  </a:schemeClr>
                </a:solidFill>
              </a:rPr>
              <a:t>previous</a:t>
            </a:r>
            <a:r>
              <a:rPr lang="de-DE" b="0" dirty="0" smtClean="0">
                <a:solidFill>
                  <a:schemeClr val="tx1">
                    <a:lumMod val="95000"/>
                    <a:lumOff val="5000"/>
                  </a:schemeClr>
                </a:solidFill>
              </a:rPr>
              <a:t> </a:t>
            </a:r>
            <a:r>
              <a:rPr lang="de-DE" b="0" dirty="0" err="1" smtClean="0">
                <a:solidFill>
                  <a:schemeClr val="tx1">
                    <a:lumMod val="95000"/>
                    <a:lumOff val="5000"/>
                  </a:schemeClr>
                </a:solidFill>
              </a:rPr>
              <a:t>slide</a:t>
            </a:r>
            <a:r>
              <a:rPr lang="de-DE" b="0" dirty="0" smtClean="0">
                <a:solidFill>
                  <a:schemeClr val="tx1">
                    <a:lumMod val="95000"/>
                    <a:lumOff val="5000"/>
                  </a:schemeClr>
                </a:solidFill>
              </a:rPr>
              <a:t> </a:t>
            </a:r>
            <a:r>
              <a:rPr lang="de-DE" b="0" dirty="0" err="1" smtClean="0">
                <a:solidFill>
                  <a:schemeClr val="tx1">
                    <a:lumMod val="95000"/>
                    <a:lumOff val="5000"/>
                  </a:schemeClr>
                </a:solidFill>
              </a:rPr>
              <a:t>into</a:t>
            </a:r>
            <a:r>
              <a:rPr lang="de-DE" b="0" dirty="0" smtClean="0">
                <a:solidFill>
                  <a:schemeClr val="tx1">
                    <a:lumMod val="95000"/>
                    <a:lumOff val="5000"/>
                  </a:schemeClr>
                </a:solidFill>
              </a:rPr>
              <a:t> </a:t>
            </a:r>
            <a:r>
              <a:rPr lang="de-DE" b="0" dirty="0" err="1" smtClean="0">
                <a:solidFill>
                  <a:schemeClr val="tx1">
                    <a:lumMod val="95000"/>
                    <a:lumOff val="5000"/>
                  </a:schemeClr>
                </a:solidFill>
              </a:rPr>
              <a:t>figures</a:t>
            </a:r>
            <a:r>
              <a:rPr lang="de-DE" b="0" dirty="0" smtClean="0">
                <a:solidFill>
                  <a:schemeClr val="tx1">
                    <a:lumMod val="95000"/>
                    <a:lumOff val="5000"/>
                  </a:schemeClr>
                </a:solidFill>
              </a:rPr>
              <a:t> </a:t>
            </a:r>
            <a:r>
              <a:rPr lang="de-DE" b="0" dirty="0" err="1" smtClean="0">
                <a:solidFill>
                  <a:schemeClr val="tx1">
                    <a:lumMod val="95000"/>
                    <a:lumOff val="5000"/>
                  </a:schemeClr>
                </a:solidFill>
              </a:rPr>
              <a:t>and</a:t>
            </a:r>
            <a:r>
              <a:rPr lang="de-DE" b="0" dirty="0" smtClean="0">
                <a:solidFill>
                  <a:schemeClr val="tx1">
                    <a:lumMod val="95000"/>
                    <a:lumOff val="5000"/>
                  </a:schemeClr>
                </a:solidFill>
              </a:rPr>
              <a:t> </a:t>
            </a:r>
            <a:r>
              <a:rPr lang="de-DE" b="0" dirty="0" err="1" smtClean="0">
                <a:solidFill>
                  <a:schemeClr val="tx1">
                    <a:lumMod val="95000"/>
                    <a:lumOff val="5000"/>
                  </a:schemeClr>
                </a:solidFill>
              </a:rPr>
              <a:t>statistics</a:t>
            </a:r>
            <a:r>
              <a:rPr lang="de-DE" b="0" dirty="0" smtClean="0">
                <a:solidFill>
                  <a:schemeClr val="tx1">
                    <a:lumMod val="95000"/>
                    <a:lumOff val="5000"/>
                  </a:schemeClr>
                </a:solidFill>
              </a:rPr>
              <a:t>. </a:t>
            </a:r>
            <a:r>
              <a:rPr lang="de-DE" b="0" dirty="0" err="1" smtClean="0">
                <a:solidFill>
                  <a:schemeClr val="tx1">
                    <a:lumMod val="95000"/>
                    <a:lumOff val="5000"/>
                  </a:schemeClr>
                </a:solidFill>
              </a:rPr>
              <a:t>However</a:t>
            </a:r>
            <a:r>
              <a:rPr lang="de-DE" b="0" dirty="0" smtClean="0">
                <a:solidFill>
                  <a:schemeClr val="tx1">
                    <a:lumMod val="95000"/>
                    <a:lumOff val="5000"/>
                  </a:schemeClr>
                </a:solidFill>
              </a:rPr>
              <a:t>: The </a:t>
            </a:r>
            <a:r>
              <a:rPr lang="de-DE" b="0" dirty="0" err="1" smtClean="0">
                <a:solidFill>
                  <a:schemeClr val="tx1">
                    <a:lumMod val="95000"/>
                    <a:lumOff val="5000"/>
                  </a:schemeClr>
                </a:solidFill>
              </a:rPr>
              <a:t>figures</a:t>
            </a:r>
            <a:r>
              <a:rPr lang="de-DE" b="0" dirty="0" smtClean="0">
                <a:solidFill>
                  <a:schemeClr val="tx1">
                    <a:lumMod val="95000"/>
                    <a:lumOff val="5000"/>
                  </a:schemeClr>
                </a:solidFill>
              </a:rPr>
              <a:t> </a:t>
            </a:r>
            <a:r>
              <a:rPr lang="de-DE" b="0" dirty="0" err="1" smtClean="0">
                <a:solidFill>
                  <a:schemeClr val="tx1">
                    <a:lumMod val="95000"/>
                    <a:lumOff val="5000"/>
                  </a:schemeClr>
                </a:solidFill>
              </a:rPr>
              <a:t>depend</a:t>
            </a:r>
            <a:r>
              <a:rPr lang="de-DE" b="0" dirty="0" smtClean="0">
                <a:solidFill>
                  <a:schemeClr val="tx1">
                    <a:lumMod val="95000"/>
                    <a:lumOff val="5000"/>
                  </a:schemeClr>
                </a:solidFill>
              </a:rPr>
              <a:t> on </a:t>
            </a:r>
            <a:r>
              <a:rPr lang="de-DE" b="0" dirty="0" err="1" smtClean="0">
                <a:solidFill>
                  <a:schemeClr val="tx1">
                    <a:lumMod val="95000"/>
                    <a:lumOff val="5000"/>
                  </a:schemeClr>
                </a:solidFill>
              </a:rPr>
              <a:t>country</a:t>
            </a:r>
            <a:r>
              <a:rPr lang="de-DE" b="0" dirty="0" smtClean="0">
                <a:solidFill>
                  <a:schemeClr val="tx1">
                    <a:lumMod val="95000"/>
                    <a:lumOff val="5000"/>
                  </a:schemeClr>
                </a:solidFill>
              </a:rPr>
              <a:t> </a:t>
            </a:r>
            <a:r>
              <a:rPr lang="de-DE" b="0" dirty="0" err="1" smtClean="0">
                <a:solidFill>
                  <a:schemeClr val="tx1">
                    <a:lumMod val="95000"/>
                    <a:lumOff val="5000"/>
                  </a:schemeClr>
                </a:solidFill>
              </a:rPr>
              <a:t>and</a:t>
            </a:r>
            <a:r>
              <a:rPr lang="de-DE" b="0" dirty="0" smtClean="0">
                <a:solidFill>
                  <a:schemeClr val="tx1">
                    <a:lumMod val="95000"/>
                    <a:lumOff val="5000"/>
                  </a:schemeClr>
                </a:solidFill>
              </a:rPr>
              <a:t> </a:t>
            </a:r>
            <a:r>
              <a:rPr lang="de-DE" b="0" dirty="0" err="1" smtClean="0">
                <a:solidFill>
                  <a:schemeClr val="tx1">
                    <a:lumMod val="95000"/>
                    <a:lumOff val="5000"/>
                  </a:schemeClr>
                </a:solidFill>
              </a:rPr>
              <a:t>framework</a:t>
            </a:r>
            <a:r>
              <a:rPr lang="de-DE" b="0" dirty="0" smtClean="0">
                <a:solidFill>
                  <a:schemeClr val="tx1">
                    <a:lumMod val="95000"/>
                    <a:lumOff val="5000"/>
                  </a:schemeClr>
                </a:solidFill>
              </a:rPr>
              <a:t> </a:t>
            </a:r>
            <a:r>
              <a:rPr lang="de-DE" b="0" dirty="0" err="1" smtClean="0">
                <a:solidFill>
                  <a:schemeClr val="tx1">
                    <a:lumMod val="95000"/>
                    <a:lumOff val="5000"/>
                  </a:schemeClr>
                </a:solidFill>
              </a:rPr>
              <a:t>conditions</a:t>
            </a:r>
            <a:r>
              <a:rPr lang="de-DE" b="0" dirty="0" smtClean="0">
                <a:solidFill>
                  <a:schemeClr val="tx1">
                    <a:lumMod val="95000"/>
                    <a:lumOff val="5000"/>
                  </a:schemeClr>
                </a:solidFill>
              </a:rPr>
              <a:t>.</a:t>
            </a:r>
          </a:p>
        </p:txBody>
      </p:sp>
      <p:sp>
        <p:nvSpPr>
          <p:cNvPr id="18944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9B47E62-6287-49F0-AFF3-D5AF5548CBDF}" type="slidenum">
              <a:rPr sz="1000" smtClean="0">
                <a:solidFill>
                  <a:schemeClr val="bg1"/>
                </a:solidFill>
              </a:rPr>
              <a:pPr/>
              <a:t>24</a:t>
            </a:fld>
            <a:endParaRPr sz="1000" smtClean="0">
              <a:solidFill>
                <a:schemeClr val="bg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xfrm>
            <a:off x="546100" y="312738"/>
            <a:ext cx="5730875" cy="4297362"/>
          </a:xfrm>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Both mitigation and adaptation reduce the risks of climate change. Mitigation aims to limit climate change itself, by reducing the emissions of GHGs, for instance by promoting energy efficiency, the use of renewable energy such as solar and wind power, and avoiding deforestation. Adaptation consists of deliberate actions to reduce the adverse consequences, as well as to harness any beneficial opportunities.</a:t>
            </a:r>
          </a:p>
        </p:txBody>
      </p:sp>
      <p:sp>
        <p:nvSpPr>
          <p:cNvPr id="19046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BE07C0BA-0747-4C14-8CAA-8E203C075A17}" type="slidenum">
              <a:rPr sz="1000" smtClean="0">
                <a:solidFill>
                  <a:schemeClr val="bg1"/>
                </a:solidFill>
              </a:rPr>
              <a:pPr/>
              <a:t>25</a:t>
            </a:fld>
            <a:endParaRPr sz="1000" smtClean="0">
              <a:solidFill>
                <a:schemeClr val="bg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xfrm>
            <a:off x="546100" y="312738"/>
            <a:ext cx="5730875" cy="4297362"/>
          </a:xfrm>
          <a:ln/>
        </p:spPr>
      </p:sp>
      <p:sp>
        <p:nvSpPr>
          <p:cNvPr id="1914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charset="0"/>
                <a:cs typeface="Arial" charset="0"/>
              </a:rPr>
              <a:t>Source: USAID (2009): Adapting to Coastal Climate Change: A guidebook for development planners</a:t>
            </a:r>
          </a:p>
          <a:p>
            <a:r>
              <a:rPr lang="en-US" b="0" dirty="0" smtClean="0">
                <a:latin typeface="Arial" charset="0"/>
                <a:cs typeface="Arial" charset="0"/>
              </a:rPr>
              <a:t>http://www.crc.uri.edu/download/CoastalAdaptationGuide.pdf </a:t>
            </a:r>
          </a:p>
        </p:txBody>
      </p:sp>
      <p:sp>
        <p:nvSpPr>
          <p:cNvPr id="1914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9A9CBDB4-425C-40A1-8AE2-ECB6A3547099}" type="slidenum">
              <a:rPr sz="1000" smtClean="0">
                <a:solidFill>
                  <a:schemeClr val="bg1"/>
                </a:solidFill>
              </a:rPr>
              <a:pPr/>
              <a:t>26</a:t>
            </a:fld>
            <a:endParaRPr sz="1000" smtClean="0">
              <a:solidFill>
                <a:schemeClr val="bg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Folienbildplatzhalter 1"/>
          <p:cNvSpPr>
            <a:spLocks noGrp="1" noRot="1" noChangeAspect="1" noTextEdit="1"/>
          </p:cNvSpPr>
          <p:nvPr>
            <p:ph type="sldImg"/>
          </p:nvPr>
        </p:nvSpPr>
        <p:spPr>
          <a:xfrm>
            <a:off x="546100" y="312738"/>
            <a:ext cx="5730875" cy="4297362"/>
          </a:xfrm>
          <a:ln/>
        </p:spPr>
      </p:sp>
      <p:sp>
        <p:nvSpPr>
          <p:cNvPr id="1925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charset="0"/>
                <a:cs typeface="Arial" charset="0"/>
              </a:rPr>
              <a:t>Source: USAID (2009): Adapting to Coastal Climate Change: A guidebook for development planners</a:t>
            </a:r>
          </a:p>
          <a:p>
            <a:r>
              <a:rPr lang="en-US" b="0" dirty="0" smtClean="0">
                <a:latin typeface="Arial" charset="0"/>
                <a:cs typeface="Arial" charset="0"/>
              </a:rPr>
              <a:t>http://www.crc.uri.edu/download/CoastalAdaptationGuide.pdf </a:t>
            </a:r>
          </a:p>
        </p:txBody>
      </p:sp>
      <p:sp>
        <p:nvSpPr>
          <p:cNvPr id="1925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81F568EE-5314-4696-A60A-C6A2A15C346F}" type="slidenum">
              <a:rPr sz="1000" smtClean="0">
                <a:solidFill>
                  <a:schemeClr val="bg1"/>
                </a:solidFill>
              </a:rPr>
              <a:pPr/>
              <a:t>27</a:t>
            </a:fld>
            <a:endParaRPr sz="1000" smtClean="0">
              <a:solidFill>
                <a:schemeClr val="bg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60121">
              <a:spcBef>
                <a:spcPct val="20000"/>
              </a:spcBef>
              <a:defRPr/>
            </a:pPr>
            <a:endParaRPr lang="de-DE" b="0" dirty="0" smtClean="0">
              <a:solidFill>
                <a:schemeClr val="tx1">
                  <a:lumMod val="95000"/>
                  <a:lumOff val="5000"/>
                </a:schemeClr>
              </a:solidFill>
            </a:endParaRPr>
          </a:p>
        </p:txBody>
      </p:sp>
      <p:sp>
        <p:nvSpPr>
          <p:cNvPr id="1935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5EBC035-7E7A-47E6-A329-4FD2F5EBDB6F}" type="slidenum">
              <a:rPr sz="1000" smtClean="0">
                <a:solidFill>
                  <a:schemeClr val="bg1"/>
                </a:solidFill>
              </a:rPr>
              <a:pPr/>
              <a:t>28</a:t>
            </a:fld>
            <a:endParaRPr sz="1000" smtClean="0">
              <a:solidFill>
                <a:schemeClr val="bg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Folienbildplatzhalter 1"/>
          <p:cNvSpPr>
            <a:spLocks noGrp="1" noRot="1" noChangeAspect="1" noTextEdit="1"/>
          </p:cNvSpPr>
          <p:nvPr>
            <p:ph type="sldImg"/>
          </p:nvPr>
        </p:nvSpPr>
        <p:spPr>
          <a:xfrm>
            <a:off x="546100" y="312738"/>
            <a:ext cx="5730875" cy="4297362"/>
          </a:xfrm>
          <a:ln/>
        </p:spPr>
      </p:sp>
      <p:sp>
        <p:nvSpPr>
          <p:cNvPr id="1945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dirty="0" smtClean="0">
              <a:latin typeface="Arial" charset="0"/>
              <a:cs typeface="Arial" charset="0"/>
            </a:endParaRPr>
          </a:p>
        </p:txBody>
      </p:sp>
      <p:sp>
        <p:nvSpPr>
          <p:cNvPr id="1945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CF68195F-D39E-4D14-976B-A9B9C06F0C81}" type="slidenum">
              <a:rPr sz="1000" smtClean="0">
                <a:solidFill>
                  <a:schemeClr val="bg1"/>
                </a:solidFill>
              </a:rPr>
              <a:pPr/>
              <a:t>29</a:t>
            </a:fld>
            <a:endParaRPr sz="1000" smtClean="0">
              <a:solidFill>
                <a:schemeClr val="bg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Folienbildplatzhalter 1"/>
          <p:cNvSpPr>
            <a:spLocks noGrp="1" noRot="1" noChangeAspect="1" noTextEdit="1"/>
          </p:cNvSpPr>
          <p:nvPr>
            <p:ph type="sldImg"/>
          </p:nvPr>
        </p:nvSpPr>
        <p:spPr>
          <a:xfrm>
            <a:off x="546100" y="312738"/>
            <a:ext cx="5730875" cy="4297362"/>
          </a:xfrm>
          <a:ln/>
        </p:spPr>
      </p:sp>
      <p:sp>
        <p:nvSpPr>
          <p:cNvPr id="19558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Arial" charset="0"/>
                <a:cs typeface="Arial" charset="0"/>
              </a:rPr>
              <a:t>Each corner of the room represents one of the challenge categories. Four groups will be formed, and each group will work on one of the categories. In this group work, you are expected to discuss about the different aspects of the given challenge, and to visualize it for a later explanation to the other groups. Each group’s results will be then discussed with all participants.</a:t>
            </a:r>
            <a:r>
              <a:rPr lang="de-DE" b="0" dirty="0" smtClean="0">
                <a:latin typeface="Arial" charset="0"/>
                <a:cs typeface="Arial" charset="0"/>
              </a:rPr>
              <a:t> </a:t>
            </a:r>
          </a:p>
          <a:p>
            <a:endParaRPr lang="de-DE" b="0" dirty="0" smtClean="0">
              <a:latin typeface="Arial" charset="0"/>
              <a:cs typeface="Arial" charset="0"/>
            </a:endParaRPr>
          </a:p>
          <a:p>
            <a:r>
              <a:rPr lang="de-DE" b="0" dirty="0" smtClean="0">
                <a:solidFill>
                  <a:srgbClr val="000000"/>
                </a:solidFill>
                <a:latin typeface="Arial" charset="0"/>
                <a:cs typeface="Arial" charset="0"/>
              </a:rPr>
              <a:t>Are </a:t>
            </a:r>
            <a:r>
              <a:rPr lang="de-DE" b="0" dirty="0" err="1" smtClean="0">
                <a:solidFill>
                  <a:srgbClr val="000000"/>
                </a:solidFill>
                <a:latin typeface="Arial" charset="0"/>
                <a:cs typeface="Arial" charset="0"/>
              </a:rPr>
              <a:t>there</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linkages</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among</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the</a:t>
            </a:r>
            <a:r>
              <a:rPr lang="de-DE" b="0" dirty="0" smtClean="0">
                <a:solidFill>
                  <a:srgbClr val="000000"/>
                </a:solidFill>
                <a:latin typeface="Arial" charset="0"/>
                <a:cs typeface="Arial" charset="0"/>
              </a:rPr>
              <a:t> different </a:t>
            </a:r>
            <a:r>
              <a:rPr lang="de-DE" b="0" dirty="0" err="1" smtClean="0">
                <a:solidFill>
                  <a:srgbClr val="000000"/>
                </a:solidFill>
                <a:latin typeface="Arial" charset="0"/>
                <a:cs typeface="Arial" charset="0"/>
              </a:rPr>
              <a:t>challenges</a:t>
            </a:r>
            <a:r>
              <a:rPr lang="de-DE" b="0" dirty="0" smtClean="0">
                <a:solidFill>
                  <a:srgbClr val="000000"/>
                </a:solidFill>
                <a:latin typeface="Arial" charset="0"/>
                <a:cs typeface="Arial" charset="0"/>
              </a:rPr>
              <a:t>?</a:t>
            </a:r>
          </a:p>
          <a:p>
            <a:r>
              <a:rPr lang="de-DE" b="0" dirty="0" err="1" smtClean="0">
                <a:solidFill>
                  <a:srgbClr val="000000"/>
                </a:solidFill>
                <a:latin typeface="Arial" charset="0"/>
                <a:cs typeface="Arial" charset="0"/>
              </a:rPr>
              <a:t>What</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options</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exist</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for</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tackling</a:t>
            </a:r>
            <a:r>
              <a:rPr lang="de-DE" b="0" dirty="0" smtClean="0">
                <a:solidFill>
                  <a:srgbClr val="000000"/>
                </a:solidFill>
                <a:latin typeface="Arial" charset="0"/>
                <a:cs typeface="Arial" charset="0"/>
              </a:rPr>
              <a:t> </a:t>
            </a:r>
            <a:r>
              <a:rPr lang="de-DE" b="0" dirty="0" err="1" smtClean="0">
                <a:solidFill>
                  <a:srgbClr val="000000"/>
                </a:solidFill>
                <a:latin typeface="Arial" charset="0"/>
                <a:cs typeface="Arial" charset="0"/>
              </a:rPr>
              <a:t>them</a:t>
            </a:r>
            <a:r>
              <a:rPr lang="de-DE" b="0" dirty="0" smtClean="0">
                <a:solidFill>
                  <a:srgbClr val="000000"/>
                </a:solidFill>
                <a:latin typeface="Arial" charset="0"/>
                <a:cs typeface="Arial" charset="0"/>
              </a:rPr>
              <a:t>?</a:t>
            </a:r>
          </a:p>
        </p:txBody>
      </p:sp>
      <p:sp>
        <p:nvSpPr>
          <p:cNvPr id="1955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4676744B-DB71-4BDA-92E3-0F937B769A4C}" type="slidenum">
              <a:rPr sz="1000" smtClean="0">
                <a:solidFill>
                  <a:schemeClr val="bg1"/>
                </a:solidFill>
              </a:rPr>
              <a:pPr/>
              <a:t>30</a:t>
            </a:fld>
            <a:endParaRPr sz="1000" smtClean="0">
              <a:solidFill>
                <a:schemeClr val="bg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Folienbildplatzhalter 3"/>
          <p:cNvSpPr>
            <a:spLocks noGrp="1" noRot="1" noChangeAspect="1" noTextEdit="1"/>
          </p:cNvSpPr>
          <p:nvPr>
            <p:ph type="sldImg"/>
          </p:nvPr>
        </p:nvSpPr>
        <p:spPr>
          <a:xfrm>
            <a:off x="547688" y="312738"/>
            <a:ext cx="5726112" cy="4295775"/>
          </a:xfrm>
          <a:ln/>
        </p:spPr>
      </p:sp>
      <p:sp>
        <p:nvSpPr>
          <p:cNvPr id="175107" name="Notizenplatzhalter 4"/>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i="1" smtClean="0">
              <a:solidFill>
                <a:srgbClr val="000000"/>
              </a:solidFill>
              <a:latin typeface="Arial" charset="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dirty="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31</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Folienbildplatzhalter 1"/>
          <p:cNvSpPr>
            <a:spLocks noGrp="1" noRot="1" noChangeAspect="1" noTextEdit="1"/>
          </p:cNvSpPr>
          <p:nvPr>
            <p:ph type="sldImg"/>
          </p:nvPr>
        </p:nvSpPr>
        <p:spPr>
          <a:xfrm>
            <a:off x="546100" y="312738"/>
            <a:ext cx="5730875" cy="4297362"/>
          </a:xfrm>
          <a:ln/>
        </p:spPr>
      </p:sp>
      <p:sp>
        <p:nvSpPr>
          <p:cNvPr id="1976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 Adaptation </a:t>
            </a:r>
            <a:r>
              <a:rPr lang="de-DE" b="0" dirty="0" err="1" smtClean="0">
                <a:latin typeface="Arial" charset="0"/>
                <a:cs typeface="Arial" charset="0"/>
              </a:rPr>
              <a:t>is</a:t>
            </a:r>
            <a:r>
              <a:rPr lang="de-DE" b="0" dirty="0" smtClean="0">
                <a:latin typeface="Arial" charset="0"/>
                <a:cs typeface="Arial" charset="0"/>
              </a:rPr>
              <a:t> not a </a:t>
            </a:r>
            <a:r>
              <a:rPr lang="de-DE" b="0" dirty="0" err="1" smtClean="0">
                <a:latin typeface="Arial" charset="0"/>
                <a:cs typeface="Arial" charset="0"/>
              </a:rPr>
              <a:t>narrow</a:t>
            </a:r>
            <a:r>
              <a:rPr lang="de-DE" b="0" baseline="0" dirty="0" smtClean="0">
                <a:latin typeface="Arial" charset="0"/>
                <a:cs typeface="Arial" charset="0"/>
              </a:rPr>
              <a:t> </a:t>
            </a:r>
            <a:r>
              <a:rPr lang="de-DE" b="0" dirty="0" err="1" smtClean="0">
                <a:latin typeface="Arial" charset="0"/>
                <a:cs typeface="Arial" charset="0"/>
              </a:rPr>
              <a:t>subject</a:t>
            </a:r>
            <a:r>
              <a:rPr lang="de-DE" b="0" dirty="0" smtClean="0">
                <a:latin typeface="Arial" charset="0"/>
                <a:cs typeface="Arial" charset="0"/>
              </a:rPr>
              <a:t> but </a:t>
            </a:r>
            <a:r>
              <a:rPr lang="de-DE" b="0" dirty="0" err="1" smtClean="0">
                <a:latin typeface="Arial" charset="0"/>
                <a:cs typeface="Arial" charset="0"/>
              </a:rPr>
              <a:t>can</a:t>
            </a:r>
            <a:r>
              <a:rPr lang="de-DE" b="0" dirty="0" smtClean="0">
                <a:latin typeface="Arial" charset="0"/>
                <a:cs typeface="Arial" charset="0"/>
              </a:rPr>
              <a:t> </a:t>
            </a:r>
            <a:r>
              <a:rPr lang="de-DE" b="0" dirty="0" err="1" smtClean="0">
                <a:latin typeface="Arial" charset="0"/>
                <a:cs typeface="Arial" charset="0"/>
              </a:rPr>
              <a:t>have</a:t>
            </a:r>
            <a:r>
              <a:rPr lang="de-DE" b="0" dirty="0" smtClean="0">
                <a:latin typeface="Arial" charset="0"/>
                <a:cs typeface="Arial" charset="0"/>
              </a:rPr>
              <a:t> different </a:t>
            </a:r>
            <a:r>
              <a:rPr lang="de-DE" b="0" dirty="0" err="1" smtClean="0">
                <a:latin typeface="Arial" charset="0"/>
                <a:cs typeface="Arial" charset="0"/>
              </a:rPr>
              <a:t>forms</a:t>
            </a:r>
            <a:r>
              <a:rPr lang="de-DE" b="0" dirty="0" smtClean="0">
                <a:latin typeface="Arial" charset="0"/>
                <a:cs typeface="Arial" charset="0"/>
              </a:rPr>
              <a:t> </a:t>
            </a:r>
            <a:r>
              <a:rPr lang="de-DE" b="0" dirty="0" err="1" smtClean="0">
                <a:latin typeface="Arial" charset="0"/>
                <a:cs typeface="Arial" charset="0"/>
              </a:rPr>
              <a:t>and</a:t>
            </a:r>
            <a:r>
              <a:rPr lang="de-DE" b="0" dirty="0" smtClean="0">
                <a:latin typeface="Arial" charset="0"/>
                <a:cs typeface="Arial" charset="0"/>
              </a:rPr>
              <a:t> </a:t>
            </a:r>
            <a:r>
              <a:rPr lang="de-DE" b="0" dirty="0" err="1" smtClean="0">
                <a:latin typeface="Arial" charset="0"/>
                <a:cs typeface="Arial" charset="0"/>
              </a:rPr>
              <a:t>manifestations</a:t>
            </a:r>
            <a:r>
              <a:rPr lang="de-DE" b="0" dirty="0" smtClean="0">
                <a:latin typeface="Arial" charset="0"/>
                <a:cs typeface="Arial" charset="0"/>
              </a:rPr>
              <a:t> </a:t>
            </a:r>
            <a:r>
              <a:rPr lang="de-DE" b="0" dirty="0" err="1" smtClean="0">
                <a:latin typeface="Arial" charset="0"/>
                <a:cs typeface="Arial" charset="0"/>
              </a:rPr>
              <a:t>covering</a:t>
            </a:r>
            <a:r>
              <a:rPr lang="de-DE" b="0" dirty="0" smtClean="0">
                <a:latin typeface="Arial" charset="0"/>
                <a:cs typeface="Arial" charset="0"/>
              </a:rPr>
              <a:t> a </a:t>
            </a:r>
            <a:r>
              <a:rPr lang="de-DE" b="0" dirty="0" err="1" smtClean="0">
                <a:latin typeface="Arial" charset="0"/>
                <a:cs typeface="Arial" charset="0"/>
              </a:rPr>
              <a:t>range</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different </a:t>
            </a:r>
            <a:r>
              <a:rPr lang="de-DE" b="0" dirty="0" err="1" smtClean="0">
                <a:latin typeface="Arial" charset="0"/>
                <a:cs typeface="Arial" charset="0"/>
              </a:rPr>
              <a:t>sectors</a:t>
            </a:r>
            <a:r>
              <a:rPr lang="de-DE" b="0" dirty="0" smtClean="0">
                <a:latin typeface="Arial" charset="0"/>
                <a:cs typeface="Arial" charset="0"/>
              </a:rPr>
              <a:t>. All </a:t>
            </a:r>
            <a:r>
              <a:rPr lang="de-DE" b="0" dirty="0" err="1" smtClean="0">
                <a:latin typeface="Arial" charset="0"/>
                <a:cs typeface="Arial" charset="0"/>
              </a:rPr>
              <a:t>this</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t>
            </a:r>
            <a:r>
              <a:rPr lang="de-DE" b="0" dirty="0" err="1" smtClean="0">
                <a:latin typeface="Arial" charset="0"/>
                <a:cs typeface="Arial" charset="0"/>
              </a:rPr>
              <a:t>adaptation</a:t>
            </a:r>
            <a:r>
              <a:rPr lang="de-DE" b="0" baseline="0" dirty="0" smtClean="0">
                <a:latin typeface="Arial" charset="0"/>
                <a:cs typeface="Arial" charset="0"/>
              </a:rPr>
              <a:t> </a:t>
            </a:r>
            <a:r>
              <a:rPr lang="de-DE" b="0" i="1" baseline="0" dirty="0" smtClean="0">
                <a:latin typeface="Arial" charset="0"/>
                <a:cs typeface="Arial" charset="0"/>
              </a:rPr>
              <a:t>IF</a:t>
            </a:r>
            <a:r>
              <a:rPr lang="de-DE" b="0" baseline="0" dirty="0" smtClean="0">
                <a:latin typeface="Arial" charset="0"/>
                <a:cs typeface="Arial" charset="0"/>
              </a:rPr>
              <a:t> </a:t>
            </a:r>
            <a:r>
              <a:rPr lang="de-DE" b="0" baseline="0" dirty="0" err="1" smtClean="0">
                <a:latin typeface="Arial" charset="0"/>
                <a:cs typeface="Arial" charset="0"/>
              </a:rPr>
              <a:t>it</a:t>
            </a:r>
            <a:r>
              <a:rPr lang="de-DE" b="0" baseline="0" dirty="0" smtClean="0">
                <a:latin typeface="Arial" charset="0"/>
                <a:cs typeface="Arial" charset="0"/>
              </a:rPr>
              <a:t> </a:t>
            </a:r>
            <a:r>
              <a:rPr lang="de-DE" b="0" baseline="0" dirty="0" err="1" smtClean="0">
                <a:latin typeface="Arial" charset="0"/>
                <a:cs typeface="Arial" charset="0"/>
              </a:rPr>
              <a:t>helps</a:t>
            </a:r>
            <a:r>
              <a:rPr lang="de-DE" b="0" baseline="0" dirty="0" smtClean="0">
                <a:latin typeface="Arial" charset="0"/>
                <a:cs typeface="Arial" charset="0"/>
              </a:rPr>
              <a:t> </a:t>
            </a:r>
            <a:r>
              <a:rPr lang="de-DE" b="0" baseline="0" dirty="0" err="1" smtClean="0">
                <a:latin typeface="Arial" charset="0"/>
                <a:cs typeface="Arial" charset="0"/>
              </a:rPr>
              <a:t>coping</a:t>
            </a:r>
            <a:r>
              <a:rPr lang="de-DE" b="0" baseline="0" dirty="0" smtClean="0">
                <a:latin typeface="Arial" charset="0"/>
                <a:cs typeface="Arial" charset="0"/>
              </a:rPr>
              <a:t> </a:t>
            </a:r>
            <a:r>
              <a:rPr lang="de-DE" b="0" baseline="0" dirty="0" err="1" smtClean="0">
                <a:latin typeface="Arial" charset="0"/>
                <a:cs typeface="Arial" charset="0"/>
              </a:rPr>
              <a:t>with</a:t>
            </a:r>
            <a:r>
              <a:rPr lang="de-DE" b="0" baseline="0" dirty="0" smtClean="0">
                <a:latin typeface="Arial" charset="0"/>
                <a:cs typeface="Arial" charset="0"/>
              </a:rPr>
              <a:t> </a:t>
            </a:r>
            <a:r>
              <a:rPr lang="de-DE" b="0" baseline="0" dirty="0" err="1" smtClean="0">
                <a:latin typeface="Arial" charset="0"/>
                <a:cs typeface="Arial" charset="0"/>
              </a:rPr>
              <a:t>current</a:t>
            </a:r>
            <a:r>
              <a:rPr lang="de-DE" b="0" baseline="0" dirty="0" smtClean="0">
                <a:latin typeface="Arial" charset="0"/>
                <a:cs typeface="Arial" charset="0"/>
              </a:rPr>
              <a:t> </a:t>
            </a:r>
            <a:r>
              <a:rPr lang="de-DE" b="0" baseline="0" dirty="0" err="1" smtClean="0">
                <a:latin typeface="Arial" charset="0"/>
                <a:cs typeface="Arial" charset="0"/>
              </a:rPr>
              <a:t>and</a:t>
            </a:r>
            <a:r>
              <a:rPr lang="de-DE" b="0" baseline="0" dirty="0" smtClean="0">
                <a:latin typeface="Arial" charset="0"/>
                <a:cs typeface="Arial" charset="0"/>
              </a:rPr>
              <a:t> </a:t>
            </a:r>
            <a:r>
              <a:rPr lang="de-DE" b="0" baseline="0" dirty="0" err="1" smtClean="0">
                <a:latin typeface="Arial" charset="0"/>
                <a:cs typeface="Arial" charset="0"/>
              </a:rPr>
              <a:t>future</a:t>
            </a:r>
            <a:r>
              <a:rPr lang="de-DE" b="0" baseline="0" dirty="0" smtClean="0">
                <a:latin typeface="Arial" charset="0"/>
                <a:cs typeface="Arial" charset="0"/>
              </a:rPr>
              <a:t> </a:t>
            </a:r>
            <a:r>
              <a:rPr lang="de-DE" b="0" baseline="0" dirty="0" err="1" smtClean="0">
                <a:latin typeface="Arial" charset="0"/>
                <a:cs typeface="Arial" charset="0"/>
              </a:rPr>
              <a:t>climatic</a:t>
            </a:r>
            <a:r>
              <a:rPr lang="de-DE" b="0" baseline="0" dirty="0" smtClean="0">
                <a:latin typeface="Arial" charset="0"/>
                <a:cs typeface="Arial" charset="0"/>
              </a:rPr>
              <a:t> </a:t>
            </a:r>
            <a:r>
              <a:rPr lang="de-DE" b="0" baseline="0" dirty="0" err="1" smtClean="0">
                <a:latin typeface="Arial" charset="0"/>
                <a:cs typeface="Arial" charset="0"/>
              </a:rPr>
              <a:t>conditions</a:t>
            </a:r>
            <a:r>
              <a:rPr lang="de-DE" b="0" baseline="0" dirty="0" smtClean="0">
                <a:latin typeface="Arial" charset="0"/>
                <a:cs typeface="Arial" charset="0"/>
              </a:rPr>
              <a:t>.</a:t>
            </a:r>
            <a:endParaRPr lang="de-DE" b="0" dirty="0" smtClean="0">
              <a:latin typeface="Arial" charset="0"/>
              <a:cs typeface="Arial" charset="0"/>
            </a:endParaRPr>
          </a:p>
        </p:txBody>
      </p:sp>
      <p:sp>
        <p:nvSpPr>
          <p:cNvPr id="19763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B1704246-6034-4DB9-A88D-7B84814872BD}" type="slidenum">
              <a:rPr sz="1000">
                <a:solidFill>
                  <a:prstClr val="white"/>
                </a:solidFill>
              </a:rPr>
              <a:pPr/>
              <a:t>32</a:t>
            </a:fld>
            <a:endParaRPr sz="1000">
              <a:solidFill>
                <a:prstClr val="white"/>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Folienbildplatzhalter 1"/>
          <p:cNvSpPr>
            <a:spLocks noGrp="1" noRot="1" noChangeAspect="1" noTextEdit="1"/>
          </p:cNvSpPr>
          <p:nvPr>
            <p:ph type="sldImg"/>
          </p:nvPr>
        </p:nvSpPr>
        <p:spPr>
          <a:xfrm>
            <a:off x="546100" y="312738"/>
            <a:ext cx="5730875" cy="4297362"/>
          </a:xfrm>
          <a:ln/>
        </p:spPr>
      </p:sp>
      <p:sp>
        <p:nvSpPr>
          <p:cNvPr id="19865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 </a:t>
            </a:r>
            <a:r>
              <a:rPr lang="de-DE" b="0" dirty="0" err="1" smtClean="0">
                <a:latin typeface="Arial" charset="0"/>
                <a:cs typeface="Arial" charset="0"/>
              </a:rPr>
              <a:t>How</a:t>
            </a:r>
            <a:r>
              <a:rPr lang="de-DE" b="0" dirty="0" smtClean="0">
                <a:latin typeface="Arial" charset="0"/>
                <a:cs typeface="Arial" charset="0"/>
              </a:rPr>
              <a:t>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measure</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a:t>
            </a:r>
            <a:r>
              <a:rPr lang="de-DE" b="0" dirty="0" err="1" smtClean="0">
                <a:latin typeface="Arial" charset="0"/>
                <a:cs typeface="Arial" charset="0"/>
              </a:rPr>
              <a:t>effects</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adaptation</a:t>
            </a:r>
            <a:r>
              <a:rPr lang="de-DE" b="0" dirty="0" smtClean="0">
                <a:latin typeface="Arial" charset="0"/>
                <a:cs typeface="Arial" charset="0"/>
              </a:rPr>
              <a:t>? The </a:t>
            </a:r>
            <a:r>
              <a:rPr lang="de-DE" b="0" dirty="0" err="1" smtClean="0">
                <a:latin typeface="Arial" charset="0"/>
                <a:cs typeface="Arial" charset="0"/>
              </a:rPr>
              <a:t>ultimate</a:t>
            </a:r>
            <a:r>
              <a:rPr lang="de-DE" b="0" dirty="0" smtClean="0">
                <a:latin typeface="Arial" charset="0"/>
                <a:cs typeface="Arial" charset="0"/>
              </a:rPr>
              <a:t> </a:t>
            </a:r>
            <a:r>
              <a:rPr lang="de-DE" b="0" dirty="0" err="1" smtClean="0">
                <a:latin typeface="Arial" charset="0"/>
                <a:cs typeface="Arial" charset="0"/>
              </a:rPr>
              <a:t>aim</a:t>
            </a:r>
            <a:r>
              <a:rPr lang="de-DE" b="0" dirty="0" smtClean="0">
                <a:latin typeface="Arial" charset="0"/>
                <a:cs typeface="Arial" charset="0"/>
              </a:rPr>
              <a:t> </a:t>
            </a:r>
            <a:r>
              <a:rPr lang="de-DE" b="0" dirty="0" err="1" smtClean="0">
                <a:latin typeface="Arial" charset="0"/>
                <a:cs typeface="Arial" charset="0"/>
              </a:rPr>
              <a:t>would</a:t>
            </a:r>
            <a:r>
              <a:rPr lang="de-DE" b="0" dirty="0" smtClean="0">
                <a:latin typeface="Arial" charset="0"/>
                <a:cs typeface="Arial" charset="0"/>
              </a:rPr>
              <a:t> </a:t>
            </a:r>
            <a:r>
              <a:rPr lang="de-DE" b="0" dirty="0" err="1" smtClean="0">
                <a:latin typeface="Arial" charset="0"/>
                <a:cs typeface="Arial" charset="0"/>
              </a:rPr>
              <a:t>be</a:t>
            </a:r>
            <a:r>
              <a:rPr lang="de-DE" b="0" dirty="0" smtClean="0">
                <a:latin typeface="Arial" charset="0"/>
                <a:cs typeface="Arial" charset="0"/>
              </a:rPr>
              <a:t> </a:t>
            </a:r>
            <a:r>
              <a:rPr lang="de-DE" b="0" dirty="0" err="1" smtClean="0">
                <a:latin typeface="Arial" charset="0"/>
                <a:cs typeface="Arial" charset="0"/>
              </a:rPr>
              <a:t>reduced</a:t>
            </a:r>
            <a:r>
              <a:rPr lang="de-DE" b="0" dirty="0" smtClean="0">
                <a:latin typeface="Arial" charset="0"/>
                <a:cs typeface="Arial" charset="0"/>
              </a:rPr>
              <a:t> </a:t>
            </a:r>
            <a:r>
              <a:rPr lang="de-DE" b="0" dirty="0" err="1" smtClean="0">
                <a:latin typeface="Arial" charset="0"/>
                <a:cs typeface="Arial" charset="0"/>
              </a:rPr>
              <a:t>vulnerability</a:t>
            </a:r>
            <a:r>
              <a:rPr lang="de-DE" b="0" dirty="0" smtClean="0">
                <a:latin typeface="Arial" charset="0"/>
                <a:cs typeface="Arial" charset="0"/>
              </a:rPr>
              <a:t>. But </a:t>
            </a:r>
            <a:r>
              <a:rPr lang="de-DE" b="0" dirty="0" err="1" smtClean="0">
                <a:latin typeface="Arial" charset="0"/>
                <a:cs typeface="Arial" charset="0"/>
              </a:rPr>
              <a:t>vulnerability</a:t>
            </a:r>
            <a:r>
              <a:rPr lang="de-DE" b="0" dirty="0" smtClean="0">
                <a:latin typeface="Arial" charset="0"/>
                <a:cs typeface="Arial" charset="0"/>
              </a:rPr>
              <a:t> </a:t>
            </a:r>
            <a:r>
              <a:rPr lang="de-DE" b="0" dirty="0" err="1" smtClean="0">
                <a:latin typeface="Arial" charset="0"/>
                <a:cs typeface="Arial" charset="0"/>
              </a:rPr>
              <a:t>reduction</a:t>
            </a:r>
            <a:r>
              <a:rPr lang="de-DE" b="0" dirty="0" smtClean="0">
                <a:latin typeface="Arial" charset="0"/>
                <a:cs typeface="Arial" charset="0"/>
              </a:rPr>
              <a:t> </a:t>
            </a:r>
            <a:r>
              <a:rPr lang="de-DE" b="0" dirty="0" err="1" smtClean="0">
                <a:latin typeface="Arial" charset="0"/>
                <a:cs typeface="Arial" charset="0"/>
              </a:rPr>
              <a:t>cannot</a:t>
            </a:r>
            <a:r>
              <a:rPr lang="de-DE" b="0" dirty="0" smtClean="0">
                <a:latin typeface="Arial" charset="0"/>
                <a:cs typeface="Arial" charset="0"/>
              </a:rPr>
              <a:t> </a:t>
            </a:r>
            <a:r>
              <a:rPr lang="de-DE" b="0" dirty="0" err="1" smtClean="0">
                <a:latin typeface="Arial" charset="0"/>
                <a:cs typeface="Arial" charset="0"/>
              </a:rPr>
              <a:t>be</a:t>
            </a:r>
            <a:r>
              <a:rPr lang="de-DE" b="0" dirty="0" smtClean="0">
                <a:latin typeface="Arial" charset="0"/>
                <a:cs typeface="Arial" charset="0"/>
              </a:rPr>
              <a:t> </a:t>
            </a:r>
            <a:r>
              <a:rPr lang="de-DE" b="0" dirty="0" err="1" smtClean="0">
                <a:latin typeface="Arial" charset="0"/>
                <a:cs typeface="Arial" charset="0"/>
              </a:rPr>
              <a:t>measured</a:t>
            </a:r>
            <a:r>
              <a:rPr lang="de-DE" b="0" dirty="0" smtClean="0">
                <a:latin typeface="Arial" charset="0"/>
                <a:cs typeface="Arial" charset="0"/>
              </a:rPr>
              <a:t> </a:t>
            </a:r>
            <a:r>
              <a:rPr lang="de-DE" b="0" dirty="0" err="1" smtClean="0">
                <a:latin typeface="Arial" charset="0"/>
                <a:cs typeface="Arial" charset="0"/>
              </a:rPr>
              <a:t>universally</a:t>
            </a:r>
            <a:r>
              <a:rPr lang="de-DE" b="0" dirty="0" smtClean="0">
                <a:latin typeface="Arial" charset="0"/>
                <a:cs typeface="Arial" charset="0"/>
              </a:rPr>
              <a:t> </a:t>
            </a:r>
            <a:r>
              <a:rPr lang="de-DE" b="0" dirty="0" err="1" smtClean="0">
                <a:latin typeface="Arial" charset="0"/>
                <a:cs typeface="Arial" charset="0"/>
              </a:rPr>
              <a:t>because</a:t>
            </a:r>
            <a:r>
              <a:rPr lang="de-DE" b="0" dirty="0" smtClean="0">
                <a:latin typeface="Arial" charset="0"/>
                <a:cs typeface="Arial" charset="0"/>
              </a:rPr>
              <a:t> </a:t>
            </a:r>
            <a:r>
              <a:rPr lang="de-DE" b="0" dirty="0" err="1" smtClean="0">
                <a:latin typeface="Arial" charset="0"/>
                <a:cs typeface="Arial" charset="0"/>
              </a:rPr>
              <a:t>it</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t>
            </a:r>
            <a:r>
              <a:rPr lang="de-DE" b="0" dirty="0" err="1" smtClean="0">
                <a:latin typeface="Arial" charset="0"/>
                <a:cs typeface="Arial" charset="0"/>
              </a:rPr>
              <a:t>context</a:t>
            </a:r>
            <a:r>
              <a:rPr lang="de-DE" b="0" dirty="0" smtClean="0">
                <a:latin typeface="Arial" charset="0"/>
                <a:cs typeface="Arial" charset="0"/>
              </a:rPr>
              <a:t> </a:t>
            </a:r>
            <a:r>
              <a:rPr lang="de-DE" b="0" dirty="0" err="1" smtClean="0">
                <a:latin typeface="Arial" charset="0"/>
                <a:cs typeface="Arial" charset="0"/>
              </a:rPr>
              <a:t>specific</a:t>
            </a:r>
            <a:r>
              <a:rPr lang="de-DE" b="0" dirty="0" smtClean="0">
                <a:latin typeface="Arial" charset="0"/>
                <a:cs typeface="Arial" charset="0"/>
              </a:rPr>
              <a:t> </a:t>
            </a:r>
            <a:r>
              <a:rPr lang="de-DE" b="0" dirty="0" err="1" smtClean="0">
                <a:latin typeface="Arial" charset="0"/>
                <a:cs typeface="Arial" charset="0"/>
              </a:rPr>
              <a:t>and</a:t>
            </a:r>
            <a:r>
              <a:rPr lang="de-DE" b="0" dirty="0" smtClean="0">
                <a:latin typeface="Arial" charset="0"/>
                <a:cs typeface="Arial" charset="0"/>
              </a:rPr>
              <a:t> </a:t>
            </a:r>
            <a:r>
              <a:rPr lang="de-DE" b="0" dirty="0" err="1" smtClean="0">
                <a:latin typeface="Arial" charset="0"/>
                <a:cs typeface="Arial" charset="0"/>
              </a:rPr>
              <a:t>there</a:t>
            </a:r>
            <a:r>
              <a:rPr lang="de-DE" b="0" dirty="0" smtClean="0">
                <a:latin typeface="Arial" charset="0"/>
                <a:cs typeface="Arial" charset="0"/>
              </a:rPr>
              <a:t> </a:t>
            </a:r>
            <a:r>
              <a:rPr lang="de-DE" b="0" dirty="0" err="1" smtClean="0">
                <a:latin typeface="Arial" charset="0"/>
                <a:cs typeface="Arial" charset="0"/>
              </a:rPr>
              <a:t>is</a:t>
            </a:r>
            <a:r>
              <a:rPr lang="de-DE" b="0" baseline="0" dirty="0" smtClean="0">
                <a:latin typeface="Arial" charset="0"/>
                <a:cs typeface="Arial" charset="0"/>
              </a:rPr>
              <a:t> a </a:t>
            </a:r>
            <a:r>
              <a:rPr lang="de-DE" b="0" baseline="0" dirty="0" err="1" smtClean="0">
                <a:latin typeface="Arial" charset="0"/>
                <a:cs typeface="Arial" charset="0"/>
              </a:rPr>
              <a:t>great</a:t>
            </a:r>
            <a:r>
              <a:rPr lang="de-DE" b="0" baseline="0" dirty="0" smtClean="0">
                <a:latin typeface="Arial" charset="0"/>
                <a:cs typeface="Arial" charset="0"/>
              </a:rPr>
              <a:t> </a:t>
            </a:r>
            <a:r>
              <a:rPr lang="de-DE" b="0" baseline="0" dirty="0" err="1" smtClean="0">
                <a:latin typeface="Arial" charset="0"/>
                <a:cs typeface="Arial" charset="0"/>
              </a:rPr>
              <a:t>diversity</a:t>
            </a:r>
            <a:r>
              <a:rPr lang="de-DE" b="0" baseline="0" dirty="0" smtClean="0">
                <a:latin typeface="Arial" charset="0"/>
                <a:cs typeface="Arial" charset="0"/>
              </a:rPr>
              <a:t> </a:t>
            </a:r>
            <a:r>
              <a:rPr lang="de-DE" b="0" baseline="0" dirty="0" err="1" smtClean="0">
                <a:latin typeface="Arial" charset="0"/>
                <a:cs typeface="Arial" charset="0"/>
              </a:rPr>
              <a:t>of</a:t>
            </a:r>
            <a:r>
              <a:rPr lang="de-DE" b="0" baseline="0" dirty="0" smtClean="0">
                <a:latin typeface="Arial" charset="0"/>
                <a:cs typeface="Arial" charset="0"/>
              </a:rPr>
              <a:t> </a:t>
            </a:r>
            <a:r>
              <a:rPr lang="de-DE" b="0" baseline="0" dirty="0" err="1" smtClean="0">
                <a:latin typeface="Arial" charset="0"/>
                <a:cs typeface="Arial" charset="0"/>
              </a:rPr>
              <a:t>adaptation</a:t>
            </a:r>
            <a:r>
              <a:rPr lang="de-DE" b="0" baseline="0" dirty="0" smtClean="0">
                <a:latin typeface="Arial" charset="0"/>
                <a:cs typeface="Arial" charset="0"/>
              </a:rPr>
              <a:t> </a:t>
            </a:r>
            <a:r>
              <a:rPr lang="de-DE" b="0" baseline="0" dirty="0" err="1" smtClean="0">
                <a:latin typeface="Arial" charset="0"/>
                <a:cs typeface="Arial" charset="0"/>
              </a:rPr>
              <a:t>measures</a:t>
            </a:r>
            <a:r>
              <a:rPr lang="de-DE" b="0" baseline="0" dirty="0" smtClean="0">
                <a:latin typeface="Arial" charset="0"/>
                <a:cs typeface="Arial" charset="0"/>
              </a:rPr>
              <a:t> (different </a:t>
            </a:r>
            <a:r>
              <a:rPr lang="de-DE" b="0" baseline="0" dirty="0" err="1" smtClean="0">
                <a:latin typeface="Arial" charset="0"/>
                <a:cs typeface="Arial" charset="0"/>
              </a:rPr>
              <a:t>sectors</a:t>
            </a:r>
            <a:r>
              <a:rPr lang="de-DE" b="0" baseline="0" dirty="0" smtClean="0">
                <a:latin typeface="Arial" charset="0"/>
                <a:cs typeface="Arial" charset="0"/>
              </a:rPr>
              <a:t> </a:t>
            </a:r>
            <a:r>
              <a:rPr lang="de-DE" b="0" baseline="0" dirty="0" err="1" smtClean="0">
                <a:latin typeface="Arial" charset="0"/>
                <a:cs typeface="Arial" charset="0"/>
              </a:rPr>
              <a:t>etc</a:t>
            </a:r>
            <a:r>
              <a:rPr lang="de-DE" b="0" baseline="0" dirty="0" smtClean="0">
                <a:latin typeface="Arial" charset="0"/>
                <a:cs typeface="Arial" charset="0"/>
              </a:rPr>
              <a:t>) </a:t>
            </a:r>
            <a:r>
              <a:rPr lang="de-DE" b="0" dirty="0" smtClean="0">
                <a:latin typeface="Arial" charset="0"/>
                <a:cs typeface="Arial" charset="0"/>
              </a:rPr>
              <a:t>(</a:t>
            </a:r>
            <a:r>
              <a:rPr lang="de-DE" b="0" dirty="0" err="1" smtClean="0">
                <a:latin typeface="Arial" charset="0"/>
                <a:cs typeface="Arial" charset="0"/>
              </a:rPr>
              <a:t>refer</a:t>
            </a:r>
            <a:r>
              <a:rPr lang="de-DE" b="0" dirty="0" smtClean="0">
                <a:latin typeface="Arial" charset="0"/>
                <a:cs typeface="Arial" charset="0"/>
              </a:rPr>
              <a:t>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messages</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previous</a:t>
            </a:r>
            <a:r>
              <a:rPr lang="de-DE" b="0" dirty="0" smtClean="0">
                <a:latin typeface="Arial" charset="0"/>
                <a:cs typeface="Arial" charset="0"/>
              </a:rPr>
              <a:t> </a:t>
            </a:r>
            <a:r>
              <a:rPr lang="de-DE" b="0" dirty="0" err="1" smtClean="0">
                <a:latin typeface="Arial" charset="0"/>
                <a:cs typeface="Arial" charset="0"/>
              </a:rPr>
              <a:t>slide</a:t>
            </a:r>
            <a:r>
              <a:rPr lang="de-DE" b="0" dirty="0" smtClean="0">
                <a:latin typeface="Arial" charset="0"/>
                <a:cs typeface="Arial" charset="0"/>
              </a:rPr>
              <a:t>: </a:t>
            </a:r>
            <a:r>
              <a:rPr lang="de-DE" b="0" dirty="0" err="1" smtClean="0">
                <a:latin typeface="Arial" charset="0"/>
                <a:cs typeface="Arial" charset="0"/>
              </a:rPr>
              <a:t>Diversity</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what</a:t>
            </a:r>
            <a:r>
              <a:rPr lang="de-DE" b="0" dirty="0" smtClean="0">
                <a:latin typeface="Arial" charset="0"/>
                <a:cs typeface="Arial" charset="0"/>
              </a:rPr>
              <a:t> </a:t>
            </a:r>
            <a:r>
              <a:rPr lang="de-DE" b="0" dirty="0" err="1" smtClean="0">
                <a:latin typeface="Arial" charset="0"/>
                <a:cs typeface="Arial" charset="0"/>
              </a:rPr>
              <a:t>adaptation</a:t>
            </a:r>
            <a:r>
              <a:rPr lang="de-DE" b="0" dirty="0" smtClean="0">
                <a:latin typeface="Arial" charset="0"/>
                <a:cs typeface="Arial" charset="0"/>
              </a:rPr>
              <a:t> </a:t>
            </a:r>
            <a:r>
              <a:rPr lang="de-DE" b="0" dirty="0" err="1" smtClean="0">
                <a:latin typeface="Arial" charset="0"/>
                <a:cs typeface="Arial" charset="0"/>
              </a:rPr>
              <a:t>means</a:t>
            </a:r>
            <a:r>
              <a:rPr lang="de-DE" b="0" dirty="0" smtClean="0">
                <a:latin typeface="Arial" charset="0"/>
                <a:cs typeface="Arial" charset="0"/>
              </a:rPr>
              <a:t>).</a:t>
            </a:r>
          </a:p>
          <a:p>
            <a:endParaRPr lang="de-DE" b="0" dirty="0" smtClean="0">
              <a:latin typeface="Arial" charset="0"/>
              <a:cs typeface="Arial" charset="0"/>
            </a:endParaRPr>
          </a:p>
          <a:p>
            <a:r>
              <a:rPr lang="de-DE" b="0" dirty="0" err="1" smtClean="0">
                <a:latin typeface="Arial" charset="0"/>
                <a:cs typeface="Arial" charset="0"/>
              </a:rPr>
              <a:t>It</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also</a:t>
            </a:r>
            <a:r>
              <a:rPr lang="de-DE" b="0" baseline="0" dirty="0" smtClean="0">
                <a:latin typeface="Arial" charset="0"/>
                <a:cs typeface="Arial" charset="0"/>
              </a:rPr>
              <a:t> </a:t>
            </a:r>
            <a:r>
              <a:rPr lang="de-DE" b="0" baseline="0" dirty="0" err="1" smtClean="0">
                <a:latin typeface="Arial" charset="0"/>
                <a:cs typeface="Arial" charset="0"/>
              </a:rPr>
              <a:t>important</a:t>
            </a:r>
            <a:r>
              <a:rPr lang="de-DE" b="0" baseline="0" dirty="0" smtClean="0">
                <a:latin typeface="Arial" charset="0"/>
                <a:cs typeface="Arial" charset="0"/>
              </a:rPr>
              <a:t> </a:t>
            </a:r>
            <a:r>
              <a:rPr lang="de-DE" b="0" baseline="0" dirty="0" err="1" smtClean="0">
                <a:latin typeface="Arial" charset="0"/>
                <a:cs typeface="Arial" charset="0"/>
              </a:rPr>
              <a:t>to</a:t>
            </a:r>
            <a:r>
              <a:rPr lang="de-DE" b="0" baseline="0" dirty="0" smtClean="0">
                <a:latin typeface="Arial" charset="0"/>
                <a:cs typeface="Arial" charset="0"/>
              </a:rPr>
              <a:t> </a:t>
            </a:r>
            <a:r>
              <a:rPr lang="de-DE" b="0" baseline="0" dirty="0" err="1" smtClean="0">
                <a:latin typeface="Arial" charset="0"/>
                <a:cs typeface="Arial" charset="0"/>
              </a:rPr>
              <a:t>note</a:t>
            </a:r>
            <a:r>
              <a:rPr lang="de-DE" b="0" baseline="0" dirty="0" smtClean="0">
                <a:latin typeface="Arial" charset="0"/>
                <a:cs typeface="Arial" charset="0"/>
              </a:rPr>
              <a:t>: </a:t>
            </a:r>
            <a:r>
              <a:rPr lang="de-DE" b="0" baseline="0" dirty="0" err="1" smtClean="0">
                <a:latin typeface="Arial" charset="0"/>
                <a:cs typeface="Arial" charset="0"/>
              </a:rPr>
              <a:t>adaptation</a:t>
            </a:r>
            <a:r>
              <a:rPr lang="de-DE" b="0" baseline="0" dirty="0" smtClean="0">
                <a:latin typeface="Arial" charset="0"/>
                <a:cs typeface="Arial" charset="0"/>
              </a:rPr>
              <a:t> </a:t>
            </a:r>
            <a:r>
              <a:rPr lang="de-DE" b="0" baseline="0" dirty="0" err="1" smtClean="0">
                <a:latin typeface="Arial" charset="0"/>
                <a:cs typeface="Arial" charset="0"/>
              </a:rPr>
              <a:t>cannot</a:t>
            </a:r>
            <a:r>
              <a:rPr lang="de-DE" b="0" baseline="0" dirty="0" smtClean="0">
                <a:latin typeface="Arial" charset="0"/>
                <a:cs typeface="Arial" charset="0"/>
              </a:rPr>
              <a:t> </a:t>
            </a:r>
            <a:r>
              <a:rPr lang="de-DE" b="0" baseline="0" dirty="0" err="1" smtClean="0">
                <a:latin typeface="Arial" charset="0"/>
                <a:cs typeface="Arial" charset="0"/>
              </a:rPr>
              <a:t>reduce</a:t>
            </a:r>
            <a:r>
              <a:rPr lang="de-DE" b="0" baseline="0" dirty="0" smtClean="0">
                <a:latin typeface="Arial" charset="0"/>
                <a:cs typeface="Arial" charset="0"/>
              </a:rPr>
              <a:t> all negative </a:t>
            </a:r>
            <a:r>
              <a:rPr lang="de-DE" b="0" baseline="0" dirty="0" err="1" smtClean="0">
                <a:latin typeface="Arial" charset="0"/>
                <a:cs typeface="Arial" charset="0"/>
              </a:rPr>
              <a:t>effects</a:t>
            </a:r>
            <a:r>
              <a:rPr lang="de-DE" b="0" baseline="0" dirty="0" smtClean="0">
                <a:latin typeface="Arial" charset="0"/>
                <a:cs typeface="Arial" charset="0"/>
              </a:rPr>
              <a:t> </a:t>
            </a:r>
            <a:r>
              <a:rPr lang="de-DE" b="0" baseline="0" dirty="0" err="1" smtClean="0">
                <a:latin typeface="Arial" charset="0"/>
                <a:cs typeface="Arial" charset="0"/>
              </a:rPr>
              <a:t>from</a:t>
            </a:r>
            <a:r>
              <a:rPr lang="de-DE" b="0" baseline="0" dirty="0" smtClean="0">
                <a:latin typeface="Arial" charset="0"/>
                <a:cs typeface="Arial" charset="0"/>
              </a:rPr>
              <a:t> </a:t>
            </a:r>
            <a:r>
              <a:rPr lang="de-DE" b="0" baseline="0" dirty="0" err="1" smtClean="0">
                <a:latin typeface="Arial" charset="0"/>
                <a:cs typeface="Arial" charset="0"/>
              </a:rPr>
              <a:t>climate</a:t>
            </a:r>
            <a:r>
              <a:rPr lang="de-DE" b="0" baseline="0" dirty="0" smtClean="0">
                <a:latin typeface="Arial" charset="0"/>
                <a:cs typeface="Arial" charset="0"/>
              </a:rPr>
              <a:t> </a:t>
            </a:r>
            <a:r>
              <a:rPr lang="de-DE" b="0" baseline="0" dirty="0" err="1" smtClean="0">
                <a:latin typeface="Arial" charset="0"/>
                <a:cs typeface="Arial" charset="0"/>
              </a:rPr>
              <a:t>change</a:t>
            </a:r>
            <a:r>
              <a:rPr lang="de-DE" b="0" baseline="0" dirty="0" smtClean="0">
                <a:latin typeface="Arial" charset="0"/>
                <a:cs typeface="Arial" charset="0"/>
              </a:rPr>
              <a:t>, </a:t>
            </a:r>
            <a:r>
              <a:rPr lang="de-DE" b="0" baseline="0" dirty="0" err="1" smtClean="0">
                <a:latin typeface="Arial" charset="0"/>
                <a:cs typeface="Arial" charset="0"/>
              </a:rPr>
              <a:t>there</a:t>
            </a:r>
            <a:r>
              <a:rPr lang="de-DE" b="0" baseline="0" dirty="0" smtClean="0">
                <a:latin typeface="Arial" charset="0"/>
                <a:cs typeface="Arial" charset="0"/>
              </a:rPr>
              <a:t> </a:t>
            </a:r>
            <a:r>
              <a:rPr lang="de-DE" b="0" baseline="0" dirty="0" err="1" smtClean="0">
                <a:latin typeface="Arial" charset="0"/>
                <a:cs typeface="Arial" charset="0"/>
              </a:rPr>
              <a:t>are</a:t>
            </a:r>
            <a:r>
              <a:rPr lang="de-DE" b="0" baseline="0" dirty="0" smtClean="0">
                <a:latin typeface="Arial" charset="0"/>
                <a:cs typeface="Arial" charset="0"/>
              </a:rPr>
              <a:t> </a:t>
            </a:r>
            <a:r>
              <a:rPr lang="de-DE" b="0" baseline="0" dirty="0" err="1" smtClean="0">
                <a:latin typeface="Arial" charset="0"/>
                <a:cs typeface="Arial" charset="0"/>
              </a:rPr>
              <a:t>limits</a:t>
            </a:r>
            <a:r>
              <a:rPr lang="de-DE" b="0" baseline="0" dirty="0" smtClean="0">
                <a:latin typeface="Arial" charset="0"/>
                <a:cs typeface="Arial" charset="0"/>
              </a:rPr>
              <a:t> </a:t>
            </a:r>
            <a:r>
              <a:rPr lang="de-DE" b="0" baseline="0" dirty="0" err="1" smtClean="0">
                <a:latin typeface="Arial" charset="0"/>
                <a:cs typeface="Arial" charset="0"/>
              </a:rPr>
              <a:t>to</a:t>
            </a:r>
            <a:r>
              <a:rPr lang="de-DE" b="0" baseline="0" dirty="0" smtClean="0">
                <a:latin typeface="Arial" charset="0"/>
                <a:cs typeface="Arial" charset="0"/>
              </a:rPr>
              <a:t> </a:t>
            </a:r>
            <a:r>
              <a:rPr lang="de-DE" b="0" baseline="0" dirty="0" err="1" smtClean="0">
                <a:latin typeface="Arial" charset="0"/>
                <a:cs typeface="Arial" charset="0"/>
              </a:rPr>
              <a:t>adaptation</a:t>
            </a:r>
            <a:r>
              <a:rPr lang="de-DE" b="0" baseline="0" dirty="0" smtClean="0">
                <a:latin typeface="Arial" charset="0"/>
                <a:cs typeface="Arial" charset="0"/>
              </a:rPr>
              <a:t>.</a:t>
            </a:r>
            <a:endParaRPr lang="de-DE" b="0" dirty="0" smtClean="0">
              <a:latin typeface="Arial" charset="0"/>
              <a:cs typeface="Arial" charset="0"/>
            </a:endParaRPr>
          </a:p>
        </p:txBody>
      </p:sp>
      <p:sp>
        <p:nvSpPr>
          <p:cNvPr id="19866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5BD925F6-1F2D-4C05-9B48-0BDC352FA03D}" type="slidenum">
              <a:rPr sz="1000">
                <a:solidFill>
                  <a:prstClr val="white"/>
                </a:solidFill>
              </a:rPr>
              <a:pPr/>
              <a:t>33</a:t>
            </a:fld>
            <a:endParaRPr sz="1000">
              <a:solidFill>
                <a:prstClr val="white"/>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a:solidFill>
                  <a:prstClr val="white"/>
                </a:solidFill>
              </a:rPr>
              <a:pPr/>
              <a:t>34</a:t>
            </a:fld>
            <a:endParaRPr sz="1000">
              <a:solidFill>
                <a:prstClr val="white"/>
              </a:solidFill>
            </a:endParaRPr>
          </a:p>
        </p:txBody>
      </p:sp>
      <p:sp>
        <p:nvSpPr>
          <p:cNvPr id="173060" name="Folienbildplatzhalter 6"/>
          <p:cNvSpPr>
            <a:spLocks noGrp="1" noRot="1" noChangeAspect="1" noTextEdit="1"/>
          </p:cNvSpPr>
          <p:nvPr>
            <p:ph type="sldImg"/>
          </p:nvPr>
        </p:nvSpPr>
        <p:spPr>
          <a:xfrm>
            <a:off x="546100" y="312738"/>
            <a:ext cx="5729288" cy="4297362"/>
          </a:xfr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a:xfrm>
            <a:off x="546100" y="312738"/>
            <a:ext cx="5730875" cy="4297362"/>
          </a:xfrm>
          <a:ln/>
        </p:spPr>
      </p:sp>
      <p:sp>
        <p:nvSpPr>
          <p:cNvPr id="217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 The </a:t>
            </a:r>
            <a:r>
              <a:rPr lang="de-DE" b="0" dirty="0" err="1" smtClean="0">
                <a:latin typeface="Arial" charset="0"/>
                <a:cs typeface="Arial" charset="0"/>
              </a:rPr>
              <a:t>main</a:t>
            </a:r>
            <a:r>
              <a:rPr lang="de-DE" b="0" dirty="0" smtClean="0">
                <a:latin typeface="Arial" charset="0"/>
                <a:cs typeface="Arial" charset="0"/>
              </a:rPr>
              <a:t> </a:t>
            </a:r>
            <a:r>
              <a:rPr lang="de-DE" b="0" dirty="0" err="1" smtClean="0">
                <a:latin typeface="Arial" charset="0"/>
                <a:cs typeface="Arial" charset="0"/>
              </a:rPr>
              <a:t>challenges</a:t>
            </a:r>
            <a:r>
              <a:rPr lang="de-DE" b="0" dirty="0" smtClean="0">
                <a:latin typeface="Arial" charset="0"/>
                <a:cs typeface="Arial" charset="0"/>
              </a:rPr>
              <a:t> </a:t>
            </a:r>
            <a:r>
              <a:rPr lang="de-DE" b="0" dirty="0" err="1" smtClean="0">
                <a:latin typeface="Arial" charset="0"/>
                <a:cs typeface="Arial" charset="0"/>
              </a:rPr>
              <a:t>are</a:t>
            </a:r>
            <a:r>
              <a:rPr lang="de-DE" b="0" dirty="0" smtClean="0">
                <a:latin typeface="Arial" charset="0"/>
                <a:cs typeface="Arial" charset="0"/>
              </a:rPr>
              <a:t> </a:t>
            </a:r>
            <a:r>
              <a:rPr lang="de-DE" b="0" dirty="0" err="1" smtClean="0">
                <a:latin typeface="Arial" charset="0"/>
                <a:cs typeface="Arial" charset="0"/>
              </a:rPr>
              <a:t>mentioned</a:t>
            </a:r>
            <a:r>
              <a:rPr lang="de-DE" b="0" dirty="0" smtClean="0">
                <a:latin typeface="Arial" charset="0"/>
                <a:cs typeface="Arial" charset="0"/>
              </a:rPr>
              <a:t> </a:t>
            </a:r>
            <a:r>
              <a:rPr lang="de-DE" b="0" dirty="0" err="1" smtClean="0">
                <a:latin typeface="Arial" charset="0"/>
                <a:cs typeface="Arial" charset="0"/>
              </a:rPr>
              <a:t>here</a:t>
            </a:r>
            <a:r>
              <a:rPr lang="de-DE" b="0" dirty="0" smtClean="0">
                <a:latin typeface="Arial" charset="0"/>
                <a:cs typeface="Arial" charset="0"/>
              </a:rPr>
              <a:t> </a:t>
            </a:r>
            <a:r>
              <a:rPr lang="de-DE" b="0" dirty="0" err="1" smtClean="0">
                <a:latin typeface="Arial" charset="0"/>
                <a:cs typeface="Arial" charset="0"/>
              </a:rPr>
              <a:t>and</a:t>
            </a:r>
            <a:r>
              <a:rPr lang="de-DE" b="0" dirty="0" smtClean="0">
                <a:latin typeface="Arial" charset="0"/>
                <a:cs typeface="Arial" charset="0"/>
              </a:rPr>
              <a:t> will </a:t>
            </a:r>
            <a:r>
              <a:rPr lang="de-DE" b="0" dirty="0" err="1" smtClean="0">
                <a:latin typeface="Arial" charset="0"/>
                <a:cs typeface="Arial" charset="0"/>
              </a:rPr>
              <a:t>be</a:t>
            </a:r>
            <a:r>
              <a:rPr lang="de-DE" b="0" dirty="0" smtClean="0">
                <a:latin typeface="Arial" charset="0"/>
                <a:cs typeface="Arial" charset="0"/>
              </a:rPr>
              <a:t> </a:t>
            </a:r>
            <a:r>
              <a:rPr lang="de-DE" b="0" dirty="0" err="1" smtClean="0">
                <a:latin typeface="Arial" charset="0"/>
                <a:cs typeface="Arial" charset="0"/>
              </a:rPr>
              <a:t>explained</a:t>
            </a:r>
            <a:r>
              <a:rPr lang="de-DE" b="0" dirty="0" smtClean="0">
                <a:latin typeface="Arial" charset="0"/>
                <a:cs typeface="Arial" charset="0"/>
              </a:rPr>
              <a:t> / </a:t>
            </a:r>
            <a:r>
              <a:rPr lang="de-DE" b="0" dirty="0" err="1" smtClean="0">
                <a:latin typeface="Arial" charset="0"/>
                <a:cs typeface="Arial" charset="0"/>
              </a:rPr>
              <a:t>explored</a:t>
            </a:r>
            <a:r>
              <a:rPr lang="de-DE" b="0" dirty="0" smtClean="0">
                <a:latin typeface="Arial" charset="0"/>
                <a:cs typeface="Arial" charset="0"/>
              </a:rPr>
              <a:t> in </a:t>
            </a:r>
            <a:r>
              <a:rPr lang="de-DE" b="0" dirty="0" err="1" smtClean="0">
                <a:latin typeface="Arial" charset="0"/>
                <a:cs typeface="Arial" charset="0"/>
              </a:rPr>
              <a:t>the</a:t>
            </a:r>
            <a:r>
              <a:rPr lang="de-DE" b="0" dirty="0" smtClean="0">
                <a:latin typeface="Arial" charset="0"/>
                <a:cs typeface="Arial" charset="0"/>
              </a:rPr>
              <a:t> </a:t>
            </a:r>
            <a:r>
              <a:rPr lang="de-DE" b="0" dirty="0" err="1" smtClean="0">
                <a:latin typeface="Arial" charset="0"/>
                <a:cs typeface="Arial" charset="0"/>
              </a:rPr>
              <a:t>following</a:t>
            </a:r>
            <a:r>
              <a:rPr lang="de-DE" b="0" baseline="0" dirty="0" smtClean="0">
                <a:latin typeface="Arial" charset="0"/>
                <a:cs typeface="Arial" charset="0"/>
              </a:rPr>
              <a:t> </a:t>
            </a:r>
            <a:r>
              <a:rPr lang="de-DE" b="0" baseline="0" dirty="0" err="1" smtClean="0">
                <a:latin typeface="Arial" charset="0"/>
                <a:cs typeface="Arial" charset="0"/>
              </a:rPr>
              <a:t>slides</a:t>
            </a:r>
            <a:r>
              <a:rPr lang="de-DE" b="0" baseline="0" dirty="0" smtClean="0">
                <a:latin typeface="Arial" charset="0"/>
                <a:cs typeface="Arial" charset="0"/>
              </a:rPr>
              <a:t>.</a:t>
            </a:r>
            <a:endParaRPr lang="en-AU" b="0" dirty="0" smtClean="0">
              <a:latin typeface="Arial" charset="0"/>
              <a:cs typeface="Arial" charset="0"/>
            </a:endParaRPr>
          </a:p>
        </p:txBody>
      </p:sp>
      <p:sp>
        <p:nvSpPr>
          <p:cNvPr id="217092"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FAF35F24-4AF2-4F96-A8B4-AC606AFB49BB}" type="slidenum">
              <a:rPr sz="1000">
                <a:solidFill>
                  <a:prstClr val="white"/>
                </a:solidFill>
              </a:rPr>
              <a:pPr/>
              <a:t>35</a:t>
            </a:fld>
            <a:endParaRPr sz="1000">
              <a:solidFill>
                <a:prstClr val="white"/>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a:bodyPr>
          <a:lstStyle/>
          <a:p>
            <a:pPr defTabSz="922417">
              <a:defRPr/>
            </a:pPr>
            <a:r>
              <a:rPr lang="en-US" b="0" dirty="0" smtClean="0">
                <a:latin typeface="Times" charset="0"/>
                <a:cs typeface="+mn-cs"/>
              </a:rPr>
              <a:t>Key message: there is no universal indicator to measure adaptation</a:t>
            </a:r>
            <a:r>
              <a:rPr lang="en-US" b="0" baseline="0" dirty="0" smtClean="0">
                <a:latin typeface="Times" charset="0"/>
                <a:cs typeface="+mn-cs"/>
              </a:rPr>
              <a:t> success irrespective of context. For mitigation, the globally applicable metric is reduction of GHG (equivalents).</a:t>
            </a:r>
            <a:endParaRPr lang="en-US" b="0" dirty="0">
              <a:latin typeface="Times" charset="0"/>
              <a:cs typeface="+mn-cs"/>
            </a:endParaRPr>
          </a:p>
        </p:txBody>
      </p:sp>
      <p:sp>
        <p:nvSpPr>
          <p:cNvPr id="2211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884F153A-CE0E-4A79-B9FF-967F48BD3965}" type="slidenum">
              <a:rPr sz="1000">
                <a:solidFill>
                  <a:prstClr val="white"/>
                </a:solidFill>
              </a:rPr>
              <a:pPr/>
              <a:t>36</a:t>
            </a:fld>
            <a:endParaRPr sz="1000">
              <a:solidFill>
                <a:prstClr val="white"/>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fontScale="92500" lnSpcReduction="20000"/>
          </a:bodyPr>
          <a:lstStyle/>
          <a:p>
            <a:pPr marL="0" lvl="1" indent="0">
              <a:buNone/>
              <a:defRPr/>
            </a:pPr>
            <a:r>
              <a:rPr lang="en-US" dirty="0" smtClean="0">
                <a:solidFill>
                  <a:schemeClr val="bg1">
                    <a:lumMod val="50000"/>
                  </a:schemeClr>
                </a:solidFill>
              </a:rPr>
              <a:t>Uncertainty makes the measurement</a:t>
            </a:r>
            <a:r>
              <a:rPr lang="en-US" baseline="0" dirty="0" smtClean="0">
                <a:solidFill>
                  <a:schemeClr val="bg1">
                    <a:lumMod val="50000"/>
                  </a:schemeClr>
                </a:solidFill>
              </a:rPr>
              <a:t> of adaptation challenging: there is uncertainty about the exact extent of local climate change and variability as well as uncertainty about the development of socio-economic parameters (particularly over longer time spans). These uncertainties also affect the counterfactual, i.e. what would have happened (over time) if the intervention had not been implemented.</a:t>
            </a:r>
            <a:endParaRPr lang="en-US" dirty="0" smtClean="0">
              <a:solidFill>
                <a:schemeClr val="bg1">
                  <a:lumMod val="50000"/>
                </a:schemeClr>
              </a:solidFill>
            </a:endParaRPr>
          </a:p>
        </p:txBody>
      </p:sp>
      <p:sp>
        <p:nvSpPr>
          <p:cNvPr id="2181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4F0DB018-9A71-4199-A3F8-DB7D619029F1}" type="slidenum">
              <a:rPr sz="1000">
                <a:solidFill>
                  <a:prstClr val="white"/>
                </a:solidFill>
              </a:rPr>
              <a:pPr/>
              <a:t>37</a:t>
            </a:fld>
            <a:endParaRPr sz="1000">
              <a:solidFill>
                <a:prstClr val="whit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fontScale="92500" lnSpcReduction="20000"/>
          </a:bodyPr>
          <a:lstStyle/>
          <a:p>
            <a:pPr>
              <a:defRPr/>
            </a:pPr>
            <a:r>
              <a:rPr lang="de-DE" b="0" dirty="0" err="1" smtClean="0">
                <a:latin typeface="Times" pitchFamily="18" charset="0"/>
                <a:cs typeface="+mn-cs"/>
              </a:rPr>
              <a:t>Example</a:t>
            </a:r>
            <a:r>
              <a:rPr lang="de-DE" b="0" dirty="0" smtClean="0">
                <a:latin typeface="Times" pitchFamily="18" charset="0"/>
                <a:cs typeface="+mn-cs"/>
              </a:rPr>
              <a:t> </a:t>
            </a:r>
            <a:r>
              <a:rPr lang="de-DE" b="0" dirty="0" err="1" smtClean="0">
                <a:latin typeface="Times" pitchFamily="18" charset="0"/>
                <a:cs typeface="+mn-cs"/>
              </a:rPr>
              <a:t>of</a:t>
            </a:r>
            <a:r>
              <a:rPr lang="de-DE" b="0" dirty="0" smtClean="0">
                <a:latin typeface="Times" pitchFamily="18" charset="0"/>
                <a:cs typeface="+mn-cs"/>
              </a:rPr>
              <a:t> </a:t>
            </a:r>
            <a:r>
              <a:rPr lang="de-DE" b="0" dirty="0" err="1" smtClean="0">
                <a:latin typeface="Times" pitchFamily="18" charset="0"/>
                <a:cs typeface="+mn-cs"/>
              </a:rPr>
              <a:t>soil</a:t>
            </a:r>
            <a:r>
              <a:rPr lang="de-DE" b="0" dirty="0" smtClean="0">
                <a:latin typeface="Times" pitchFamily="18" charset="0"/>
                <a:cs typeface="+mn-cs"/>
              </a:rPr>
              <a:t> </a:t>
            </a:r>
            <a:r>
              <a:rPr lang="de-DE" b="0" dirty="0" err="1" smtClean="0">
                <a:latin typeface="Times" pitchFamily="18" charset="0"/>
                <a:cs typeface="+mn-cs"/>
              </a:rPr>
              <a:t>erosion</a:t>
            </a:r>
            <a:r>
              <a:rPr lang="de-DE" b="0" dirty="0" smtClean="0">
                <a:latin typeface="Times" pitchFamily="18" charset="0"/>
                <a:cs typeface="+mn-cs"/>
              </a:rPr>
              <a:t>:</a:t>
            </a:r>
            <a:r>
              <a:rPr lang="de-DE" b="0" baseline="0" dirty="0" smtClean="0">
                <a:latin typeface="Times" pitchFamily="18" charset="0"/>
                <a:cs typeface="+mn-cs"/>
              </a:rPr>
              <a:t> </a:t>
            </a:r>
            <a:r>
              <a:rPr lang="de-DE" b="0" baseline="0" dirty="0" err="1" smtClean="0">
                <a:latin typeface="Times" pitchFamily="18" charset="0"/>
                <a:cs typeface="+mn-cs"/>
              </a:rPr>
              <a:t>soil</a:t>
            </a:r>
            <a:r>
              <a:rPr lang="de-DE" b="0" baseline="0" dirty="0" smtClean="0">
                <a:latin typeface="Times" pitchFamily="18" charset="0"/>
                <a:cs typeface="+mn-cs"/>
              </a:rPr>
              <a:t> </a:t>
            </a:r>
            <a:r>
              <a:rPr lang="de-DE" b="0" baseline="0" dirty="0" err="1" smtClean="0">
                <a:latin typeface="Times" pitchFamily="18" charset="0"/>
                <a:cs typeface="+mn-cs"/>
              </a:rPr>
              <a:t>erosion</a:t>
            </a:r>
            <a:r>
              <a:rPr lang="de-DE" b="0" baseline="0" dirty="0" smtClean="0">
                <a:latin typeface="Times" pitchFamily="18" charset="0"/>
                <a:cs typeface="+mn-cs"/>
              </a:rPr>
              <a:t> </a:t>
            </a:r>
            <a:r>
              <a:rPr lang="de-DE" b="0" baseline="0" dirty="0" err="1" smtClean="0">
                <a:latin typeface="Times" pitchFamily="18" charset="0"/>
                <a:cs typeface="+mn-cs"/>
              </a:rPr>
              <a:t>has</a:t>
            </a:r>
            <a:r>
              <a:rPr lang="de-DE" b="0" baseline="0" dirty="0" smtClean="0">
                <a:latin typeface="Times" pitchFamily="18" charset="0"/>
                <a:cs typeface="+mn-cs"/>
              </a:rPr>
              <a:t> multiple </a:t>
            </a:r>
            <a:r>
              <a:rPr lang="de-DE" b="0" baseline="0" dirty="0" err="1" smtClean="0">
                <a:latin typeface="Times" pitchFamily="18" charset="0"/>
                <a:cs typeface="+mn-cs"/>
              </a:rPr>
              <a:t>causes</a:t>
            </a:r>
            <a:r>
              <a:rPr lang="de-DE" b="0" baseline="0" dirty="0" smtClean="0">
                <a:latin typeface="Times" pitchFamily="18" charset="0"/>
                <a:cs typeface="+mn-cs"/>
              </a:rPr>
              <a:t> </a:t>
            </a:r>
            <a:r>
              <a:rPr lang="de-DE" b="0" baseline="0" dirty="0" err="1" smtClean="0">
                <a:latin typeface="Times" pitchFamily="18" charset="0"/>
                <a:cs typeface="+mn-cs"/>
              </a:rPr>
              <a:t>that</a:t>
            </a:r>
            <a:r>
              <a:rPr lang="de-DE" b="0" baseline="0" dirty="0" smtClean="0">
                <a:latin typeface="Times" pitchFamily="18" charset="0"/>
                <a:cs typeface="+mn-cs"/>
              </a:rPr>
              <a:t> </a:t>
            </a:r>
            <a:r>
              <a:rPr lang="de-DE" b="0" baseline="0" dirty="0" err="1" smtClean="0">
                <a:latin typeface="Times" pitchFamily="18" charset="0"/>
                <a:cs typeface="+mn-cs"/>
              </a:rPr>
              <a:t>interact</a:t>
            </a:r>
            <a:r>
              <a:rPr lang="de-DE" b="0" baseline="0" dirty="0" smtClean="0">
                <a:latin typeface="Times" pitchFamily="18" charset="0"/>
                <a:cs typeface="+mn-cs"/>
              </a:rPr>
              <a:t> </a:t>
            </a:r>
            <a:r>
              <a:rPr lang="de-DE" b="0" baseline="0" dirty="0" err="1" smtClean="0">
                <a:latin typeface="Times" pitchFamily="18" charset="0"/>
                <a:cs typeface="+mn-cs"/>
              </a:rPr>
              <a:t>and</a:t>
            </a:r>
            <a:r>
              <a:rPr lang="de-DE" b="0" baseline="0" dirty="0" smtClean="0">
                <a:latin typeface="Times" pitchFamily="18" charset="0"/>
                <a:cs typeface="+mn-cs"/>
              </a:rPr>
              <a:t> </a:t>
            </a:r>
            <a:r>
              <a:rPr lang="de-DE" b="0" baseline="0" dirty="0" err="1" smtClean="0">
                <a:latin typeface="Times" pitchFamily="18" charset="0"/>
                <a:cs typeface="+mn-cs"/>
              </a:rPr>
              <a:t>together</a:t>
            </a:r>
            <a:r>
              <a:rPr lang="de-DE" b="0" baseline="0" dirty="0" smtClean="0">
                <a:latin typeface="Times" pitchFamily="18" charset="0"/>
                <a:cs typeface="+mn-cs"/>
              </a:rPr>
              <a:t> </a:t>
            </a:r>
            <a:r>
              <a:rPr lang="de-DE" b="0" baseline="0" dirty="0" err="1" smtClean="0">
                <a:latin typeface="Times" pitchFamily="18" charset="0"/>
                <a:cs typeface="+mn-cs"/>
              </a:rPr>
              <a:t>increase</a:t>
            </a:r>
            <a:r>
              <a:rPr lang="de-DE" b="0" baseline="0" dirty="0" smtClean="0">
                <a:latin typeface="Times" pitchFamily="18" charset="0"/>
                <a:cs typeface="+mn-cs"/>
              </a:rPr>
              <a:t> </a:t>
            </a:r>
            <a:r>
              <a:rPr lang="de-DE" b="0" baseline="0" dirty="0" err="1" smtClean="0">
                <a:latin typeface="Times" pitchFamily="18" charset="0"/>
                <a:cs typeface="+mn-cs"/>
              </a:rPr>
              <a:t>the</a:t>
            </a:r>
            <a:r>
              <a:rPr lang="de-DE" b="0" baseline="0" dirty="0" smtClean="0">
                <a:latin typeface="Times" pitchFamily="18" charset="0"/>
                <a:cs typeface="+mn-cs"/>
              </a:rPr>
              <a:t> </a:t>
            </a:r>
            <a:r>
              <a:rPr lang="de-DE" b="0" baseline="0" dirty="0" err="1" smtClean="0">
                <a:latin typeface="Times" pitchFamily="18" charset="0"/>
                <a:cs typeface="+mn-cs"/>
              </a:rPr>
              <a:t>extent</a:t>
            </a:r>
            <a:r>
              <a:rPr lang="de-DE" b="0" baseline="0" dirty="0" smtClean="0">
                <a:latin typeface="Times" pitchFamily="18" charset="0"/>
                <a:cs typeface="+mn-cs"/>
              </a:rPr>
              <a:t> </a:t>
            </a:r>
            <a:r>
              <a:rPr lang="de-DE" b="0" baseline="0" dirty="0" err="1" smtClean="0">
                <a:latin typeface="Times" pitchFamily="18" charset="0"/>
                <a:cs typeface="+mn-cs"/>
              </a:rPr>
              <a:t>of</a:t>
            </a:r>
            <a:r>
              <a:rPr lang="de-DE" b="0" baseline="0" dirty="0" smtClean="0">
                <a:latin typeface="Times" pitchFamily="18" charset="0"/>
                <a:cs typeface="+mn-cs"/>
              </a:rPr>
              <a:t> </a:t>
            </a:r>
            <a:r>
              <a:rPr lang="de-DE" b="0" baseline="0" dirty="0" err="1" smtClean="0">
                <a:latin typeface="Times" pitchFamily="18" charset="0"/>
                <a:cs typeface="+mn-cs"/>
              </a:rPr>
              <a:t>erosion</a:t>
            </a:r>
            <a:r>
              <a:rPr lang="de-DE" b="0" baseline="0" dirty="0" smtClean="0">
                <a:latin typeface="Times" pitchFamily="18" charset="0"/>
                <a:cs typeface="+mn-cs"/>
              </a:rPr>
              <a:t>. This </a:t>
            </a:r>
            <a:r>
              <a:rPr lang="de-DE" b="0" baseline="0" dirty="0" err="1" smtClean="0">
                <a:latin typeface="Times" pitchFamily="18" charset="0"/>
                <a:cs typeface="+mn-cs"/>
              </a:rPr>
              <a:t>could</a:t>
            </a:r>
            <a:r>
              <a:rPr lang="de-DE" b="0" baseline="0" dirty="0" smtClean="0">
                <a:latin typeface="Times" pitchFamily="18" charset="0"/>
                <a:cs typeface="+mn-cs"/>
              </a:rPr>
              <a:t> </a:t>
            </a:r>
            <a:r>
              <a:rPr lang="de-DE" b="0" baseline="0" dirty="0" err="1" smtClean="0">
                <a:latin typeface="Times" pitchFamily="18" charset="0"/>
                <a:cs typeface="+mn-cs"/>
              </a:rPr>
              <a:t>be</a:t>
            </a:r>
            <a:r>
              <a:rPr lang="de-DE" b="0" baseline="0" dirty="0" smtClean="0">
                <a:latin typeface="Times" pitchFamily="18" charset="0"/>
                <a:cs typeface="+mn-cs"/>
              </a:rPr>
              <a:t> </a:t>
            </a:r>
            <a:r>
              <a:rPr lang="de-DE" b="0" baseline="0" dirty="0" err="1" smtClean="0">
                <a:latin typeface="Times" pitchFamily="18" charset="0"/>
                <a:cs typeface="+mn-cs"/>
              </a:rPr>
              <a:t>climatic</a:t>
            </a:r>
            <a:r>
              <a:rPr lang="de-DE" b="0" baseline="0" dirty="0" smtClean="0">
                <a:latin typeface="Times" pitchFamily="18" charset="0"/>
                <a:cs typeface="+mn-cs"/>
              </a:rPr>
              <a:t> </a:t>
            </a:r>
            <a:r>
              <a:rPr lang="de-DE" b="0" baseline="0" dirty="0" err="1" smtClean="0">
                <a:latin typeface="Times" pitchFamily="18" charset="0"/>
                <a:cs typeface="+mn-cs"/>
              </a:rPr>
              <a:t>changes</a:t>
            </a:r>
            <a:r>
              <a:rPr lang="de-DE" b="0" baseline="0" dirty="0" smtClean="0">
                <a:latin typeface="Times" pitchFamily="18" charset="0"/>
                <a:cs typeface="+mn-cs"/>
              </a:rPr>
              <a:t> </a:t>
            </a:r>
            <a:r>
              <a:rPr lang="de-DE" b="0" baseline="0" dirty="0" err="1" smtClean="0">
                <a:latin typeface="Times" pitchFamily="18" charset="0"/>
                <a:cs typeface="+mn-cs"/>
              </a:rPr>
              <a:t>coupled</a:t>
            </a:r>
            <a:r>
              <a:rPr lang="de-DE" b="0" baseline="0" dirty="0" smtClean="0">
                <a:latin typeface="Times" pitchFamily="18" charset="0"/>
                <a:cs typeface="+mn-cs"/>
              </a:rPr>
              <a:t> </a:t>
            </a:r>
            <a:r>
              <a:rPr lang="de-DE" b="0" baseline="0" dirty="0" err="1" smtClean="0">
                <a:latin typeface="Times" pitchFamily="18" charset="0"/>
                <a:cs typeface="+mn-cs"/>
              </a:rPr>
              <a:t>with</a:t>
            </a:r>
            <a:r>
              <a:rPr lang="de-DE" b="0" baseline="0" dirty="0" smtClean="0">
                <a:latin typeface="Times" pitchFamily="18" charset="0"/>
                <a:cs typeface="+mn-cs"/>
              </a:rPr>
              <a:t> </a:t>
            </a:r>
            <a:r>
              <a:rPr lang="de-DE" b="0" baseline="0" dirty="0" err="1" smtClean="0">
                <a:latin typeface="Times" pitchFamily="18" charset="0"/>
                <a:cs typeface="+mn-cs"/>
              </a:rPr>
              <a:t>unsuitable</a:t>
            </a:r>
            <a:r>
              <a:rPr lang="de-DE" b="0" baseline="0" dirty="0" smtClean="0">
                <a:latin typeface="Times" pitchFamily="18" charset="0"/>
                <a:cs typeface="+mn-cs"/>
              </a:rPr>
              <a:t> </a:t>
            </a:r>
            <a:r>
              <a:rPr lang="de-DE" b="0" baseline="0" dirty="0" err="1" smtClean="0">
                <a:latin typeface="Times" pitchFamily="18" charset="0"/>
                <a:cs typeface="+mn-cs"/>
              </a:rPr>
              <a:t>land</a:t>
            </a:r>
            <a:r>
              <a:rPr lang="de-DE" b="0" baseline="0" dirty="0" smtClean="0">
                <a:latin typeface="Times" pitchFamily="18" charset="0"/>
                <a:cs typeface="+mn-cs"/>
              </a:rPr>
              <a:t> </a:t>
            </a:r>
            <a:r>
              <a:rPr lang="de-DE" b="0" baseline="0" dirty="0" err="1" smtClean="0">
                <a:latin typeface="Times" pitchFamily="18" charset="0"/>
                <a:cs typeface="+mn-cs"/>
              </a:rPr>
              <a:t>use</a:t>
            </a:r>
            <a:r>
              <a:rPr lang="de-DE" b="0" baseline="0" dirty="0" smtClean="0">
                <a:latin typeface="Times" pitchFamily="18" charset="0"/>
                <a:cs typeface="+mn-cs"/>
              </a:rPr>
              <a:t> </a:t>
            </a:r>
            <a:r>
              <a:rPr lang="de-DE" b="0" baseline="0" dirty="0" err="1" smtClean="0">
                <a:latin typeface="Times" pitchFamily="18" charset="0"/>
                <a:cs typeface="+mn-cs"/>
              </a:rPr>
              <a:t>practices</a:t>
            </a:r>
            <a:r>
              <a:rPr lang="de-DE" b="0" baseline="0" dirty="0" smtClean="0">
                <a:latin typeface="Times" pitchFamily="18" charset="0"/>
                <a:cs typeface="+mn-cs"/>
              </a:rPr>
              <a:t> </a:t>
            </a:r>
            <a:r>
              <a:rPr lang="de-DE" b="0" baseline="0" dirty="0" err="1" smtClean="0">
                <a:latin typeface="Times" pitchFamily="18" charset="0"/>
                <a:cs typeface="+mn-cs"/>
              </a:rPr>
              <a:t>or</a:t>
            </a:r>
            <a:r>
              <a:rPr lang="de-DE" b="0" baseline="0" dirty="0" smtClean="0">
                <a:latin typeface="Times" pitchFamily="18" charset="0"/>
                <a:cs typeface="+mn-cs"/>
              </a:rPr>
              <a:t> </a:t>
            </a:r>
            <a:r>
              <a:rPr lang="de-DE" b="0" baseline="0" dirty="0" err="1" smtClean="0">
                <a:latin typeface="Times" pitchFamily="18" charset="0"/>
                <a:cs typeface="+mn-cs"/>
              </a:rPr>
              <a:t>failing</a:t>
            </a:r>
            <a:r>
              <a:rPr lang="de-DE" b="0" baseline="0" dirty="0" smtClean="0">
                <a:latin typeface="Times" pitchFamily="18" charset="0"/>
                <a:cs typeface="+mn-cs"/>
              </a:rPr>
              <a:t> </a:t>
            </a:r>
            <a:r>
              <a:rPr lang="de-DE" b="0" baseline="0" dirty="0" err="1" smtClean="0">
                <a:latin typeface="Times" pitchFamily="18" charset="0"/>
                <a:cs typeface="+mn-cs"/>
              </a:rPr>
              <a:t>governance</a:t>
            </a:r>
            <a:r>
              <a:rPr lang="de-DE" b="0" baseline="0" dirty="0" smtClean="0">
                <a:latin typeface="Times" pitchFamily="18" charset="0"/>
                <a:cs typeface="+mn-cs"/>
              </a:rPr>
              <a:t> </a:t>
            </a:r>
            <a:r>
              <a:rPr lang="de-DE" b="0" baseline="0" dirty="0" err="1" smtClean="0">
                <a:latin typeface="Times" pitchFamily="18" charset="0"/>
                <a:cs typeface="+mn-cs"/>
              </a:rPr>
              <a:t>structures</a:t>
            </a:r>
            <a:endParaRPr lang="de-DE" b="0" dirty="0">
              <a:latin typeface="Times" pitchFamily="18" charset="0"/>
              <a:cs typeface="+mn-cs"/>
            </a:endParaRPr>
          </a:p>
        </p:txBody>
      </p:sp>
      <p:sp>
        <p:nvSpPr>
          <p:cNvPr id="2191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8DBC0D98-FFF2-4078-A478-00C38DD040CF}" type="slidenum">
              <a:rPr sz="1000">
                <a:solidFill>
                  <a:prstClr val="white"/>
                </a:solidFill>
              </a:rPr>
              <a:pPr/>
              <a:t>38</a:t>
            </a:fld>
            <a:endParaRPr sz="1000">
              <a:solidFill>
                <a:prstClr val="white"/>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Folienbildplatzhalter 1"/>
          <p:cNvSpPr>
            <a:spLocks noGrp="1" noRot="1" noChangeAspect="1" noTextEdit="1"/>
          </p:cNvSpPr>
          <p:nvPr>
            <p:ph type="sldImg"/>
          </p:nvPr>
        </p:nvSpPr>
        <p:spPr>
          <a:xfrm>
            <a:off x="546100" y="312738"/>
            <a:ext cx="5729288" cy="4297362"/>
          </a:xfrm>
          <a:ln/>
        </p:spPr>
      </p:sp>
      <p:sp>
        <p:nvSpPr>
          <p:cNvPr id="3" name="Notizenplatzhalter 2"/>
          <p:cNvSpPr>
            <a:spLocks noGrp="1"/>
          </p:cNvSpPr>
          <p:nvPr>
            <p:ph type="body" idx="1"/>
          </p:nvPr>
        </p:nvSpPr>
        <p:spPr/>
        <p:txBody>
          <a:bodyPr>
            <a:normAutofit fontScale="92500" lnSpcReduction="20000"/>
          </a:bodyPr>
          <a:lstStyle/>
          <a:p>
            <a:pPr>
              <a:defRPr/>
            </a:pPr>
            <a:r>
              <a:rPr lang="de-DE" b="0" dirty="0" err="1" smtClean="0">
                <a:latin typeface="Times" pitchFamily="18" charset="0"/>
                <a:cs typeface="+mn-cs"/>
              </a:rPr>
              <a:t>It</a:t>
            </a:r>
            <a:r>
              <a:rPr lang="de-DE" b="0" dirty="0" smtClean="0">
                <a:latin typeface="Times" pitchFamily="18" charset="0"/>
                <a:cs typeface="+mn-cs"/>
              </a:rPr>
              <a:t> </a:t>
            </a:r>
            <a:r>
              <a:rPr lang="de-DE" b="0" dirty="0" err="1" smtClean="0">
                <a:latin typeface="Times" pitchFamily="18" charset="0"/>
                <a:cs typeface="+mn-cs"/>
              </a:rPr>
              <a:t>is</a:t>
            </a:r>
            <a:r>
              <a:rPr lang="de-DE" b="0" dirty="0" smtClean="0">
                <a:latin typeface="Times" pitchFamily="18" charset="0"/>
                <a:cs typeface="+mn-cs"/>
              </a:rPr>
              <a:t> </a:t>
            </a:r>
            <a:r>
              <a:rPr lang="de-DE" b="0" dirty="0" err="1" smtClean="0">
                <a:latin typeface="Times" pitchFamily="18" charset="0"/>
                <a:cs typeface="+mn-cs"/>
              </a:rPr>
              <a:t>challenging</a:t>
            </a:r>
            <a:r>
              <a:rPr lang="de-DE" b="0" dirty="0" smtClean="0">
                <a:latin typeface="Times" pitchFamily="18" charset="0"/>
                <a:cs typeface="+mn-cs"/>
              </a:rPr>
              <a:t> </a:t>
            </a:r>
            <a:r>
              <a:rPr lang="de-DE" b="0" dirty="0" err="1" smtClean="0">
                <a:latin typeface="Times" pitchFamily="18" charset="0"/>
                <a:cs typeface="+mn-cs"/>
              </a:rPr>
              <a:t>to</a:t>
            </a:r>
            <a:r>
              <a:rPr lang="de-DE" b="0" dirty="0" smtClean="0">
                <a:latin typeface="Times" pitchFamily="18" charset="0"/>
                <a:cs typeface="+mn-cs"/>
              </a:rPr>
              <a:t> </a:t>
            </a:r>
            <a:r>
              <a:rPr lang="de-DE" b="0" dirty="0" err="1" smtClean="0">
                <a:latin typeface="Times" pitchFamily="18" charset="0"/>
                <a:cs typeface="+mn-cs"/>
              </a:rPr>
              <a:t>assess</a:t>
            </a:r>
            <a:r>
              <a:rPr lang="de-DE" b="0" dirty="0" smtClean="0">
                <a:latin typeface="Times" pitchFamily="18" charset="0"/>
                <a:cs typeface="+mn-cs"/>
              </a:rPr>
              <a:t> </a:t>
            </a:r>
            <a:r>
              <a:rPr lang="de-DE" b="0" dirty="0" err="1" smtClean="0">
                <a:latin typeface="Times" pitchFamily="18" charset="0"/>
                <a:cs typeface="+mn-cs"/>
              </a:rPr>
              <a:t>the</a:t>
            </a:r>
            <a:r>
              <a:rPr lang="de-DE" b="0" dirty="0" smtClean="0">
                <a:latin typeface="Times" pitchFamily="18" charset="0"/>
                <a:cs typeface="+mn-cs"/>
              </a:rPr>
              <a:t> </a:t>
            </a:r>
            <a:r>
              <a:rPr lang="de-DE" b="0" dirty="0" err="1" smtClean="0">
                <a:latin typeface="Times" pitchFamily="18" charset="0"/>
                <a:cs typeface="+mn-cs"/>
              </a:rPr>
              <a:t>outcomes</a:t>
            </a:r>
            <a:r>
              <a:rPr lang="de-DE" b="0" dirty="0" smtClean="0">
                <a:latin typeface="Times" pitchFamily="18" charset="0"/>
                <a:cs typeface="+mn-cs"/>
              </a:rPr>
              <a:t> </a:t>
            </a:r>
            <a:r>
              <a:rPr lang="de-DE" b="0" dirty="0" err="1" smtClean="0">
                <a:latin typeface="Times" pitchFamily="18" charset="0"/>
                <a:cs typeface="+mn-cs"/>
              </a:rPr>
              <a:t>of</a:t>
            </a:r>
            <a:r>
              <a:rPr lang="de-DE" b="0" dirty="0" smtClean="0">
                <a:latin typeface="Times" pitchFamily="18" charset="0"/>
                <a:cs typeface="+mn-cs"/>
              </a:rPr>
              <a:t> </a:t>
            </a:r>
            <a:r>
              <a:rPr lang="de-DE" b="0" dirty="0" err="1" smtClean="0">
                <a:latin typeface="Times" pitchFamily="18" charset="0"/>
                <a:cs typeface="+mn-cs"/>
              </a:rPr>
              <a:t>adaptation</a:t>
            </a:r>
            <a:r>
              <a:rPr lang="de-DE" b="0" dirty="0" smtClean="0">
                <a:latin typeface="Times" pitchFamily="18" charset="0"/>
                <a:cs typeface="+mn-cs"/>
              </a:rPr>
              <a:t> after a </a:t>
            </a:r>
            <a:r>
              <a:rPr lang="de-DE" b="0" dirty="0" err="1" smtClean="0">
                <a:latin typeface="Times" pitchFamily="18" charset="0"/>
                <a:cs typeface="+mn-cs"/>
              </a:rPr>
              <a:t>short</a:t>
            </a:r>
            <a:r>
              <a:rPr lang="de-DE" b="0" dirty="0" smtClean="0">
                <a:latin typeface="Times" pitchFamily="18" charset="0"/>
                <a:cs typeface="+mn-cs"/>
              </a:rPr>
              <a:t> time </a:t>
            </a:r>
            <a:r>
              <a:rPr lang="de-DE" b="0" dirty="0" err="1" smtClean="0">
                <a:latin typeface="Times" pitchFamily="18" charset="0"/>
                <a:cs typeface="+mn-cs"/>
              </a:rPr>
              <a:t>period</a:t>
            </a:r>
            <a:r>
              <a:rPr lang="de-DE" b="0" dirty="0" smtClean="0">
                <a:latin typeface="Times" pitchFamily="18" charset="0"/>
                <a:cs typeface="+mn-cs"/>
              </a:rPr>
              <a:t> </a:t>
            </a:r>
            <a:r>
              <a:rPr lang="de-DE" b="0" dirty="0" err="1" smtClean="0">
                <a:latin typeface="Times" pitchFamily="18" charset="0"/>
                <a:cs typeface="+mn-cs"/>
              </a:rPr>
              <a:t>if</a:t>
            </a:r>
            <a:r>
              <a:rPr lang="de-DE" b="0" baseline="0" dirty="0" smtClean="0">
                <a:latin typeface="Times" pitchFamily="18" charset="0"/>
                <a:cs typeface="+mn-cs"/>
              </a:rPr>
              <a:t> </a:t>
            </a:r>
            <a:r>
              <a:rPr lang="de-DE" b="0" baseline="0" dirty="0" err="1" smtClean="0">
                <a:latin typeface="Times" pitchFamily="18" charset="0"/>
                <a:cs typeface="+mn-cs"/>
              </a:rPr>
              <a:t>climate</a:t>
            </a:r>
            <a:r>
              <a:rPr lang="de-DE" b="0" baseline="0" dirty="0" smtClean="0">
                <a:latin typeface="Times" pitchFamily="18" charset="0"/>
                <a:cs typeface="+mn-cs"/>
              </a:rPr>
              <a:t> </a:t>
            </a:r>
            <a:r>
              <a:rPr lang="de-DE" b="0" baseline="0" dirty="0" err="1" smtClean="0">
                <a:latin typeface="Times" pitchFamily="18" charset="0"/>
                <a:cs typeface="+mn-cs"/>
              </a:rPr>
              <a:t>change</a:t>
            </a:r>
            <a:r>
              <a:rPr lang="de-DE" b="0" baseline="0" dirty="0" smtClean="0">
                <a:latin typeface="Times" pitchFamily="18" charset="0"/>
                <a:cs typeface="+mn-cs"/>
              </a:rPr>
              <a:t> </a:t>
            </a:r>
            <a:r>
              <a:rPr lang="de-DE" b="0" baseline="0" dirty="0" err="1" smtClean="0">
                <a:latin typeface="Times" pitchFamily="18" charset="0"/>
                <a:cs typeface="+mn-cs"/>
              </a:rPr>
              <a:t>impacts</a:t>
            </a:r>
            <a:r>
              <a:rPr lang="de-DE" b="0" baseline="0" dirty="0" smtClean="0">
                <a:latin typeface="Times" pitchFamily="18" charset="0"/>
                <a:cs typeface="+mn-cs"/>
              </a:rPr>
              <a:t> </a:t>
            </a:r>
            <a:r>
              <a:rPr lang="de-DE" b="0" baseline="0" dirty="0" err="1" smtClean="0">
                <a:latin typeface="Times" pitchFamily="18" charset="0"/>
                <a:cs typeface="+mn-cs"/>
              </a:rPr>
              <a:t>only</a:t>
            </a:r>
            <a:r>
              <a:rPr lang="de-DE" b="0" baseline="0" dirty="0" smtClean="0">
                <a:latin typeface="Times" pitchFamily="18" charset="0"/>
                <a:cs typeface="+mn-cs"/>
              </a:rPr>
              <a:t> manifest </a:t>
            </a:r>
            <a:r>
              <a:rPr lang="de-DE" b="0" baseline="0" dirty="0" err="1" smtClean="0">
                <a:latin typeface="Times" pitchFamily="18" charset="0"/>
                <a:cs typeface="+mn-cs"/>
              </a:rPr>
              <a:t>over</a:t>
            </a:r>
            <a:r>
              <a:rPr lang="de-DE" b="0" baseline="0" dirty="0" smtClean="0">
                <a:latin typeface="Times" pitchFamily="18" charset="0"/>
                <a:cs typeface="+mn-cs"/>
              </a:rPr>
              <a:t> a </a:t>
            </a:r>
            <a:r>
              <a:rPr lang="de-DE" b="0" baseline="0" dirty="0" err="1" smtClean="0">
                <a:latin typeface="Times" pitchFamily="18" charset="0"/>
                <a:cs typeface="+mn-cs"/>
              </a:rPr>
              <a:t>much</a:t>
            </a:r>
            <a:r>
              <a:rPr lang="de-DE" b="0" baseline="0" dirty="0" smtClean="0">
                <a:latin typeface="Times" pitchFamily="18" charset="0"/>
                <a:cs typeface="+mn-cs"/>
              </a:rPr>
              <a:t> </a:t>
            </a:r>
            <a:r>
              <a:rPr lang="de-DE" b="0" baseline="0" dirty="0" err="1" smtClean="0">
                <a:latin typeface="Times" pitchFamily="18" charset="0"/>
                <a:cs typeface="+mn-cs"/>
              </a:rPr>
              <a:t>longer</a:t>
            </a:r>
            <a:r>
              <a:rPr lang="de-DE" b="0" baseline="0" dirty="0" smtClean="0">
                <a:latin typeface="Times" pitchFamily="18" charset="0"/>
                <a:cs typeface="+mn-cs"/>
              </a:rPr>
              <a:t> time span. </a:t>
            </a:r>
            <a:r>
              <a:rPr lang="de-DE" b="0" baseline="0" dirty="0" err="1" smtClean="0">
                <a:latin typeface="Times" pitchFamily="18" charset="0"/>
                <a:cs typeface="+mn-cs"/>
              </a:rPr>
              <a:t>For</a:t>
            </a:r>
            <a:r>
              <a:rPr lang="de-DE" b="0" baseline="0" dirty="0" smtClean="0">
                <a:latin typeface="Times" pitchFamily="18" charset="0"/>
                <a:cs typeface="+mn-cs"/>
              </a:rPr>
              <a:t> </a:t>
            </a:r>
            <a:r>
              <a:rPr lang="de-DE" b="0" baseline="0" dirty="0" err="1" smtClean="0">
                <a:latin typeface="Times" pitchFamily="18" charset="0"/>
                <a:cs typeface="+mn-cs"/>
              </a:rPr>
              <a:t>example</a:t>
            </a:r>
            <a:r>
              <a:rPr lang="de-DE" b="0" baseline="0" dirty="0" smtClean="0">
                <a:latin typeface="Times" pitchFamily="18" charset="0"/>
                <a:cs typeface="+mn-cs"/>
              </a:rPr>
              <a:t>, </a:t>
            </a:r>
            <a:r>
              <a:rPr lang="de-DE" b="0" baseline="0" dirty="0" err="1" smtClean="0">
                <a:latin typeface="Times" pitchFamily="18" charset="0"/>
                <a:cs typeface="+mn-cs"/>
              </a:rPr>
              <a:t>adaptation</a:t>
            </a:r>
            <a:r>
              <a:rPr lang="de-DE" b="0" baseline="0" dirty="0" smtClean="0">
                <a:latin typeface="Times" pitchFamily="18" charset="0"/>
                <a:cs typeface="+mn-cs"/>
              </a:rPr>
              <a:t> </a:t>
            </a:r>
            <a:r>
              <a:rPr lang="de-DE" b="0" baseline="0" dirty="0" err="1" smtClean="0">
                <a:latin typeface="Times" pitchFamily="18" charset="0"/>
                <a:cs typeface="+mn-cs"/>
              </a:rPr>
              <a:t>interventions</a:t>
            </a:r>
            <a:r>
              <a:rPr lang="de-DE" b="0" baseline="0" dirty="0" smtClean="0">
                <a:latin typeface="Times" pitchFamily="18" charset="0"/>
                <a:cs typeface="+mn-cs"/>
              </a:rPr>
              <a:t> </a:t>
            </a:r>
            <a:r>
              <a:rPr lang="de-DE" b="0" baseline="0" dirty="0" err="1" smtClean="0">
                <a:latin typeface="Times" pitchFamily="18" charset="0"/>
                <a:cs typeface="+mn-cs"/>
              </a:rPr>
              <a:t>could</a:t>
            </a:r>
            <a:r>
              <a:rPr lang="de-DE" b="0" baseline="0" dirty="0" smtClean="0">
                <a:latin typeface="Times" pitchFamily="18" charset="0"/>
                <a:cs typeface="+mn-cs"/>
              </a:rPr>
              <a:t> </a:t>
            </a:r>
            <a:r>
              <a:rPr lang="de-DE" b="0" baseline="0" dirty="0" err="1" smtClean="0">
                <a:latin typeface="Times" pitchFamily="18" charset="0"/>
                <a:cs typeface="+mn-cs"/>
              </a:rPr>
              <a:t>be</a:t>
            </a:r>
            <a:r>
              <a:rPr lang="de-DE" b="0" baseline="0" dirty="0" smtClean="0">
                <a:latin typeface="Times" pitchFamily="18" charset="0"/>
                <a:cs typeface="+mn-cs"/>
              </a:rPr>
              <a:t> </a:t>
            </a:r>
            <a:r>
              <a:rPr lang="de-DE" b="0" baseline="0" dirty="0" err="1" smtClean="0">
                <a:latin typeface="Times" pitchFamily="18" charset="0"/>
                <a:cs typeface="+mn-cs"/>
              </a:rPr>
              <a:t>seen</a:t>
            </a:r>
            <a:r>
              <a:rPr lang="de-DE" b="0" baseline="0" dirty="0" smtClean="0">
                <a:latin typeface="Times" pitchFamily="18" charset="0"/>
                <a:cs typeface="+mn-cs"/>
              </a:rPr>
              <a:t> </a:t>
            </a:r>
            <a:r>
              <a:rPr lang="de-DE" b="0" baseline="0" dirty="0" err="1" smtClean="0">
                <a:latin typeface="Times" pitchFamily="18" charset="0"/>
                <a:cs typeface="+mn-cs"/>
              </a:rPr>
              <a:t>as</a:t>
            </a:r>
            <a:r>
              <a:rPr lang="de-DE" b="0" baseline="0" dirty="0" smtClean="0">
                <a:latin typeface="Times" pitchFamily="18" charset="0"/>
                <a:cs typeface="+mn-cs"/>
              </a:rPr>
              <a:t> </a:t>
            </a:r>
            <a:r>
              <a:rPr lang="de-DE" b="0" baseline="0" dirty="0" err="1" smtClean="0">
                <a:latin typeface="Times" pitchFamily="18" charset="0"/>
                <a:cs typeface="+mn-cs"/>
              </a:rPr>
              <a:t>successful</a:t>
            </a:r>
            <a:r>
              <a:rPr lang="de-DE" b="0" baseline="0" dirty="0" smtClean="0">
                <a:latin typeface="Times" pitchFamily="18" charset="0"/>
                <a:cs typeface="+mn-cs"/>
              </a:rPr>
              <a:t> after </a:t>
            </a:r>
            <a:r>
              <a:rPr lang="de-DE" b="0" baseline="0" dirty="0" err="1" smtClean="0">
                <a:latin typeface="Times" pitchFamily="18" charset="0"/>
                <a:cs typeface="+mn-cs"/>
              </a:rPr>
              <a:t>three</a:t>
            </a:r>
            <a:r>
              <a:rPr lang="de-DE" b="0" baseline="0" dirty="0" smtClean="0">
                <a:latin typeface="Times" pitchFamily="18" charset="0"/>
                <a:cs typeface="+mn-cs"/>
              </a:rPr>
              <a:t> </a:t>
            </a:r>
            <a:r>
              <a:rPr lang="de-DE" b="0" baseline="0" dirty="0" err="1" smtClean="0">
                <a:latin typeface="Times" pitchFamily="18" charset="0"/>
                <a:cs typeface="+mn-cs"/>
              </a:rPr>
              <a:t>years</a:t>
            </a:r>
            <a:r>
              <a:rPr lang="de-DE" b="0" baseline="0" dirty="0" smtClean="0">
                <a:latin typeface="Times" pitchFamily="18" charset="0"/>
                <a:cs typeface="+mn-cs"/>
              </a:rPr>
              <a:t>, but </a:t>
            </a:r>
            <a:r>
              <a:rPr lang="de-DE" b="0" baseline="0" dirty="0" err="1" smtClean="0">
                <a:latin typeface="Times" pitchFamily="18" charset="0"/>
                <a:cs typeface="+mn-cs"/>
              </a:rPr>
              <a:t>implemented</a:t>
            </a:r>
            <a:r>
              <a:rPr lang="de-DE" b="0" baseline="0" dirty="0" smtClean="0">
                <a:latin typeface="Times" pitchFamily="18" charset="0"/>
                <a:cs typeface="+mn-cs"/>
              </a:rPr>
              <a:t> </a:t>
            </a:r>
            <a:r>
              <a:rPr lang="de-DE" b="0" baseline="0" dirty="0" err="1" smtClean="0">
                <a:latin typeface="Times" pitchFamily="18" charset="0"/>
                <a:cs typeface="+mn-cs"/>
              </a:rPr>
              <a:t>capacities</a:t>
            </a:r>
            <a:r>
              <a:rPr lang="de-DE" b="0" baseline="0" dirty="0" smtClean="0">
                <a:latin typeface="Times" pitchFamily="18" charset="0"/>
                <a:cs typeface="+mn-cs"/>
              </a:rPr>
              <a:t> </a:t>
            </a:r>
            <a:r>
              <a:rPr lang="de-DE" b="0" baseline="0" dirty="0" err="1" smtClean="0">
                <a:latin typeface="Times" pitchFamily="18" charset="0"/>
                <a:cs typeface="+mn-cs"/>
              </a:rPr>
              <a:t>or</a:t>
            </a:r>
            <a:r>
              <a:rPr lang="de-DE" b="0" baseline="0" dirty="0" smtClean="0">
                <a:latin typeface="Times" pitchFamily="18" charset="0"/>
                <a:cs typeface="+mn-cs"/>
              </a:rPr>
              <a:t> </a:t>
            </a:r>
            <a:r>
              <a:rPr lang="de-DE" b="0" baseline="0" dirty="0" err="1" smtClean="0">
                <a:latin typeface="Times" pitchFamily="18" charset="0"/>
                <a:cs typeface="+mn-cs"/>
              </a:rPr>
              <a:t>measures</a:t>
            </a:r>
            <a:r>
              <a:rPr lang="de-DE" b="0" baseline="0" dirty="0" smtClean="0">
                <a:latin typeface="Times" pitchFamily="18" charset="0"/>
                <a:cs typeface="+mn-cs"/>
              </a:rPr>
              <a:t> </a:t>
            </a:r>
            <a:r>
              <a:rPr lang="de-DE" b="0" baseline="0" dirty="0" err="1" smtClean="0">
                <a:latin typeface="Times" pitchFamily="18" charset="0"/>
                <a:cs typeface="+mn-cs"/>
              </a:rPr>
              <a:t>may</a:t>
            </a:r>
            <a:r>
              <a:rPr lang="de-DE" b="0" baseline="0" dirty="0" smtClean="0">
                <a:latin typeface="Times" pitchFamily="18" charset="0"/>
                <a:cs typeface="+mn-cs"/>
              </a:rPr>
              <a:t> </a:t>
            </a:r>
            <a:r>
              <a:rPr lang="de-DE" b="0" baseline="0" dirty="0" err="1" smtClean="0">
                <a:latin typeface="Times" pitchFamily="18" charset="0"/>
                <a:cs typeface="+mn-cs"/>
              </a:rPr>
              <a:t>be</a:t>
            </a:r>
            <a:r>
              <a:rPr lang="de-DE" b="0" baseline="0" dirty="0" smtClean="0">
                <a:latin typeface="Times" pitchFamily="18" charset="0"/>
                <a:cs typeface="+mn-cs"/>
              </a:rPr>
              <a:t> </a:t>
            </a:r>
            <a:r>
              <a:rPr lang="de-DE" b="0" baseline="0" dirty="0" err="1" smtClean="0">
                <a:latin typeface="Times" pitchFamily="18" charset="0"/>
                <a:cs typeface="+mn-cs"/>
              </a:rPr>
              <a:t>found</a:t>
            </a:r>
            <a:r>
              <a:rPr lang="de-DE" b="0" baseline="0" dirty="0" smtClean="0">
                <a:latin typeface="Times" pitchFamily="18" charset="0"/>
                <a:cs typeface="+mn-cs"/>
              </a:rPr>
              <a:t> </a:t>
            </a:r>
            <a:r>
              <a:rPr lang="de-DE" b="0" baseline="0" dirty="0" err="1" smtClean="0">
                <a:latin typeface="Times" pitchFamily="18" charset="0"/>
                <a:cs typeface="+mn-cs"/>
              </a:rPr>
              <a:t>insufficient</a:t>
            </a:r>
            <a:r>
              <a:rPr lang="de-DE" b="0" baseline="0" dirty="0" smtClean="0">
                <a:latin typeface="Times" pitchFamily="18" charset="0"/>
                <a:cs typeface="+mn-cs"/>
              </a:rPr>
              <a:t> at a </a:t>
            </a:r>
            <a:r>
              <a:rPr lang="de-DE" b="0" baseline="0" dirty="0" err="1" smtClean="0">
                <a:latin typeface="Times" pitchFamily="18" charset="0"/>
                <a:cs typeface="+mn-cs"/>
              </a:rPr>
              <a:t>later</a:t>
            </a:r>
            <a:r>
              <a:rPr lang="de-DE" b="0" baseline="0" dirty="0" smtClean="0">
                <a:latin typeface="Times" pitchFamily="18" charset="0"/>
                <a:cs typeface="+mn-cs"/>
              </a:rPr>
              <a:t> </a:t>
            </a:r>
            <a:r>
              <a:rPr lang="de-DE" b="0" baseline="0" dirty="0" err="1" smtClean="0">
                <a:latin typeface="Times" pitchFamily="18" charset="0"/>
                <a:cs typeface="+mn-cs"/>
              </a:rPr>
              <a:t>date</a:t>
            </a:r>
            <a:r>
              <a:rPr lang="de-DE" b="0" baseline="0" dirty="0" smtClean="0">
                <a:latin typeface="Times" pitchFamily="18" charset="0"/>
                <a:cs typeface="+mn-cs"/>
              </a:rPr>
              <a:t> </a:t>
            </a:r>
            <a:r>
              <a:rPr lang="de-DE" b="0" baseline="0" dirty="0" err="1" smtClean="0">
                <a:latin typeface="Times" pitchFamily="18" charset="0"/>
                <a:cs typeface="+mn-cs"/>
              </a:rPr>
              <a:t>because</a:t>
            </a:r>
            <a:r>
              <a:rPr lang="de-DE" b="0" baseline="0" dirty="0" smtClean="0">
                <a:latin typeface="Times" pitchFamily="18" charset="0"/>
                <a:cs typeface="+mn-cs"/>
              </a:rPr>
              <a:t> </a:t>
            </a:r>
            <a:r>
              <a:rPr lang="de-DE" b="0" baseline="0" dirty="0" err="1" smtClean="0">
                <a:latin typeface="Times" pitchFamily="18" charset="0"/>
                <a:cs typeface="+mn-cs"/>
              </a:rPr>
              <a:t>of</a:t>
            </a:r>
            <a:r>
              <a:rPr lang="de-DE" b="0" baseline="0" dirty="0" smtClean="0">
                <a:latin typeface="Times" pitchFamily="18" charset="0"/>
                <a:cs typeface="+mn-cs"/>
              </a:rPr>
              <a:t> </a:t>
            </a:r>
            <a:r>
              <a:rPr lang="de-DE" b="0" baseline="0" dirty="0" err="1" smtClean="0">
                <a:latin typeface="Times" pitchFamily="18" charset="0"/>
                <a:cs typeface="+mn-cs"/>
              </a:rPr>
              <a:t>increasing</a:t>
            </a:r>
            <a:r>
              <a:rPr lang="de-DE" b="0" baseline="0" dirty="0" smtClean="0">
                <a:latin typeface="Times" pitchFamily="18" charset="0"/>
                <a:cs typeface="+mn-cs"/>
              </a:rPr>
              <a:t> CC </a:t>
            </a:r>
            <a:r>
              <a:rPr lang="de-DE" b="0" baseline="0" dirty="0" err="1" smtClean="0">
                <a:latin typeface="Times" pitchFamily="18" charset="0"/>
                <a:cs typeface="+mn-cs"/>
              </a:rPr>
              <a:t>impacts</a:t>
            </a:r>
            <a:r>
              <a:rPr lang="de-DE" b="0" baseline="0" dirty="0" smtClean="0">
                <a:latin typeface="Times" pitchFamily="18" charset="0"/>
                <a:cs typeface="+mn-cs"/>
              </a:rPr>
              <a:t> </a:t>
            </a:r>
            <a:r>
              <a:rPr lang="de-DE" b="0" baseline="0" dirty="0" err="1" smtClean="0">
                <a:latin typeface="Times" pitchFamily="18" charset="0"/>
                <a:cs typeface="+mn-cs"/>
              </a:rPr>
              <a:t>or</a:t>
            </a:r>
            <a:r>
              <a:rPr lang="de-DE" b="0" baseline="0" dirty="0" smtClean="0">
                <a:latin typeface="Times" pitchFamily="18" charset="0"/>
                <a:cs typeface="+mn-cs"/>
              </a:rPr>
              <a:t> due </a:t>
            </a:r>
            <a:r>
              <a:rPr lang="de-DE" b="0" baseline="0" dirty="0" err="1" smtClean="0">
                <a:latin typeface="Times" pitchFamily="18" charset="0"/>
                <a:cs typeface="+mn-cs"/>
              </a:rPr>
              <a:t>to</a:t>
            </a:r>
            <a:r>
              <a:rPr lang="de-DE" b="0" baseline="0" dirty="0" smtClean="0">
                <a:latin typeface="Times" pitchFamily="18" charset="0"/>
                <a:cs typeface="+mn-cs"/>
              </a:rPr>
              <a:t> </a:t>
            </a:r>
            <a:r>
              <a:rPr lang="de-DE" b="0" baseline="0" dirty="0" err="1" smtClean="0">
                <a:latin typeface="Times" pitchFamily="18" charset="0"/>
                <a:cs typeface="+mn-cs"/>
              </a:rPr>
              <a:t>changed</a:t>
            </a:r>
            <a:r>
              <a:rPr lang="de-DE" b="0" baseline="0" dirty="0" smtClean="0">
                <a:latin typeface="Times" pitchFamily="18" charset="0"/>
                <a:cs typeface="+mn-cs"/>
              </a:rPr>
              <a:t> </a:t>
            </a:r>
            <a:r>
              <a:rPr lang="de-DE" b="0" baseline="0" dirty="0" err="1" smtClean="0">
                <a:latin typeface="Times" pitchFamily="18" charset="0"/>
                <a:cs typeface="+mn-cs"/>
              </a:rPr>
              <a:t>circumstances</a:t>
            </a:r>
            <a:r>
              <a:rPr lang="de-DE" b="0" baseline="0" dirty="0" smtClean="0">
                <a:latin typeface="Times" pitchFamily="18" charset="0"/>
                <a:cs typeface="+mn-cs"/>
              </a:rPr>
              <a:t>.</a:t>
            </a:r>
            <a:endParaRPr lang="de-DE" b="0" dirty="0">
              <a:latin typeface="Times" pitchFamily="18" charset="0"/>
              <a:cs typeface="+mn-cs"/>
            </a:endParaRPr>
          </a:p>
        </p:txBody>
      </p:sp>
      <p:sp>
        <p:nvSpPr>
          <p:cNvPr id="2201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A50DB3AA-4EA2-43A0-AEEF-1B773497F947}" type="slidenum">
              <a:rPr sz="1000">
                <a:solidFill>
                  <a:prstClr val="white"/>
                </a:solidFill>
              </a:rPr>
              <a:pPr/>
              <a:t>39</a:t>
            </a:fld>
            <a:endParaRPr sz="1000">
              <a:solidFill>
                <a:prstClr val="white"/>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40</a:t>
            </a:fld>
            <a:endParaRPr sz="1000">
              <a:solidFill>
                <a:prstClr val="white"/>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OECD Link: http://www.oecd.org/dac/environment-development/integratingclimatechangeadaptationintodevelopmentplanningapractice-orientedtrainingbasedontheoecdpolicyguidance.htm </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4</a:t>
            </a:fld>
            <a:endParaRPr lang="de-DE" dirty="0"/>
          </a:p>
        </p:txBody>
      </p:sp>
    </p:spTree>
    <p:extLst>
      <p:ext uri="{BB962C8B-B14F-4D97-AF65-F5344CB8AC3E}">
        <p14:creationId xmlns:p14="http://schemas.microsoft.com/office/powerpoint/2010/main" val="7455094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err="1" smtClean="0">
                <a:latin typeface="Arial" charset="0"/>
                <a:cs typeface="Arial" charset="0"/>
              </a:rPr>
              <a:t>For</a:t>
            </a:r>
            <a:r>
              <a:rPr lang="de-DE" b="0" dirty="0" smtClean="0">
                <a:latin typeface="Arial" charset="0"/>
                <a:cs typeface="Arial" charset="0"/>
              </a:rPr>
              <a:t> </a:t>
            </a:r>
            <a:r>
              <a:rPr lang="de-DE" b="0" dirty="0" err="1" smtClean="0">
                <a:latin typeface="Arial" charset="0"/>
                <a:cs typeface="Arial" charset="0"/>
              </a:rPr>
              <a:t>examples</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different</a:t>
            </a:r>
            <a:r>
              <a:rPr lang="de-DE" b="0" baseline="0" dirty="0" smtClean="0">
                <a:latin typeface="Arial" charset="0"/>
                <a:cs typeface="Arial" charset="0"/>
              </a:rPr>
              <a:t> </a:t>
            </a:r>
            <a:r>
              <a:rPr lang="de-DE" b="0" baseline="0" dirty="0" err="1" smtClean="0">
                <a:latin typeface="Arial" charset="0"/>
                <a:cs typeface="Arial" charset="0"/>
              </a:rPr>
              <a:t>approaches</a:t>
            </a:r>
            <a:r>
              <a:rPr lang="de-DE" b="0" baseline="0" dirty="0" smtClean="0">
                <a:latin typeface="Arial" charset="0"/>
                <a:cs typeface="Arial" charset="0"/>
              </a:rPr>
              <a:t> </a:t>
            </a:r>
            <a:r>
              <a:rPr lang="de-DE" b="0" baseline="0" dirty="0" err="1" smtClean="0">
                <a:latin typeface="Arial" charset="0"/>
                <a:cs typeface="Arial" charset="0"/>
              </a:rPr>
              <a:t>to</a:t>
            </a:r>
            <a:r>
              <a:rPr lang="de-DE" b="0" baseline="0" dirty="0" smtClean="0">
                <a:latin typeface="Arial" charset="0"/>
                <a:cs typeface="Arial" charset="0"/>
              </a:rPr>
              <a:t> </a:t>
            </a:r>
            <a:r>
              <a:rPr lang="de-DE" b="0" baseline="0" dirty="0" err="1" smtClean="0">
                <a:latin typeface="Arial" charset="0"/>
                <a:cs typeface="Arial" charset="0"/>
              </a:rPr>
              <a:t>adaptation</a:t>
            </a:r>
            <a:r>
              <a:rPr lang="de-DE" b="0" baseline="0" dirty="0" smtClean="0">
                <a:latin typeface="Arial" charset="0"/>
                <a:cs typeface="Arial" charset="0"/>
              </a:rPr>
              <a:t> M&amp;E at national </a:t>
            </a:r>
            <a:r>
              <a:rPr lang="de-DE" b="0" baseline="0" dirty="0" err="1" smtClean="0">
                <a:latin typeface="Arial" charset="0"/>
                <a:cs typeface="Arial" charset="0"/>
              </a:rPr>
              <a:t>level</a:t>
            </a:r>
            <a:r>
              <a:rPr lang="de-DE" b="0" baseline="0" dirty="0" smtClean="0">
                <a:latin typeface="Arial" charset="0"/>
                <a:cs typeface="Arial" charset="0"/>
              </a:rPr>
              <a:t> </a:t>
            </a:r>
            <a:r>
              <a:rPr lang="de-DE" b="0" baseline="0" dirty="0" err="1" smtClean="0">
                <a:latin typeface="Arial" charset="0"/>
                <a:cs typeface="Arial" charset="0"/>
              </a:rPr>
              <a:t>please</a:t>
            </a:r>
            <a:r>
              <a:rPr lang="de-DE" b="0" baseline="0" dirty="0" smtClean="0">
                <a:latin typeface="Arial" charset="0"/>
                <a:cs typeface="Arial" charset="0"/>
              </a:rPr>
              <a:t> </a:t>
            </a:r>
            <a:r>
              <a:rPr lang="de-DE" b="0" baseline="0" dirty="0" err="1" smtClean="0">
                <a:latin typeface="Arial" charset="0"/>
                <a:cs typeface="Arial" charset="0"/>
              </a:rPr>
              <a:t>see</a:t>
            </a:r>
            <a:r>
              <a:rPr lang="de-DE" b="0" baseline="0" dirty="0" smtClean="0">
                <a:latin typeface="Arial" charset="0"/>
                <a:cs typeface="Arial" charset="0"/>
              </a:rPr>
              <a:t> </a:t>
            </a:r>
            <a:r>
              <a:rPr lang="de-DE" b="0" baseline="0" dirty="0" err="1" smtClean="0">
                <a:latin typeface="Arial" charset="0"/>
                <a:cs typeface="Arial" charset="0"/>
              </a:rPr>
              <a:t>the</a:t>
            </a:r>
            <a:r>
              <a:rPr lang="de-DE" b="0" baseline="0" dirty="0" smtClean="0">
                <a:latin typeface="Arial" charset="0"/>
                <a:cs typeface="Arial" charset="0"/>
              </a:rPr>
              <a:t> IISD &amp; GIZ (2013) </a:t>
            </a:r>
            <a:r>
              <a:rPr lang="de-DE" b="0" baseline="0" dirty="0" err="1" smtClean="0">
                <a:latin typeface="Arial" charset="0"/>
                <a:cs typeface="Arial" charset="0"/>
              </a:rPr>
              <a:t>comparative</a:t>
            </a:r>
            <a:r>
              <a:rPr lang="de-DE" b="0" baseline="0" dirty="0" smtClean="0">
                <a:latin typeface="Arial" charset="0"/>
                <a:cs typeface="Arial" charset="0"/>
              </a:rPr>
              <a:t> </a:t>
            </a:r>
            <a:r>
              <a:rPr lang="de-DE" b="0" baseline="0" dirty="0" err="1" smtClean="0">
                <a:latin typeface="Arial" charset="0"/>
                <a:cs typeface="Arial" charset="0"/>
              </a:rPr>
              <a:t>assessment</a:t>
            </a:r>
            <a:r>
              <a:rPr lang="de-DE" b="0" baseline="0" dirty="0" smtClean="0">
                <a:latin typeface="Arial" charset="0"/>
                <a:cs typeface="Arial" charset="0"/>
              </a:rPr>
              <a:t> </a:t>
            </a:r>
            <a:r>
              <a:rPr lang="de-DE" b="0" baseline="0" dirty="0" err="1" smtClean="0">
                <a:latin typeface="Arial" charset="0"/>
                <a:cs typeface="Arial" charset="0"/>
              </a:rPr>
              <a:t>study</a:t>
            </a:r>
            <a:r>
              <a:rPr lang="de-DE" b="0" baseline="0" dirty="0" smtClean="0">
                <a:latin typeface="Arial" charset="0"/>
                <a:cs typeface="Arial" charset="0"/>
              </a:rPr>
              <a:t> </a:t>
            </a:r>
            <a:r>
              <a:rPr lang="de-DE" b="0" baseline="0" dirty="0" err="1" smtClean="0">
                <a:latin typeface="Arial" charset="0"/>
                <a:cs typeface="Arial" charset="0"/>
              </a:rPr>
              <a:t>available</a:t>
            </a:r>
            <a:r>
              <a:rPr lang="de-DE" b="0" baseline="0" dirty="0" smtClean="0">
                <a:latin typeface="Arial" charset="0"/>
                <a:cs typeface="Arial" charset="0"/>
              </a:rPr>
              <a:t> </a:t>
            </a:r>
            <a:r>
              <a:rPr lang="de-DE" b="0" baseline="0" dirty="0" err="1" smtClean="0">
                <a:latin typeface="Arial" charset="0"/>
                <a:cs typeface="Arial" charset="0"/>
              </a:rPr>
              <a:t>for</a:t>
            </a:r>
            <a:r>
              <a:rPr lang="de-DE" b="0" baseline="0" dirty="0" smtClean="0">
                <a:latin typeface="Arial" charset="0"/>
                <a:cs typeface="Arial" charset="0"/>
              </a:rPr>
              <a:t> </a:t>
            </a:r>
            <a:r>
              <a:rPr lang="de-DE" b="0" baseline="0" dirty="0" err="1" smtClean="0">
                <a:latin typeface="Arial" charset="0"/>
                <a:cs typeface="Arial" charset="0"/>
              </a:rPr>
              <a:t>download</a:t>
            </a:r>
            <a:r>
              <a:rPr lang="de-DE" b="0" baseline="0" dirty="0" smtClean="0">
                <a:latin typeface="Arial" charset="0"/>
                <a:cs typeface="Arial" charset="0"/>
              </a:rPr>
              <a:t> </a:t>
            </a:r>
            <a:r>
              <a:rPr lang="de-DE" b="0" baseline="0" dirty="0" err="1" smtClean="0">
                <a:latin typeface="Arial" charset="0"/>
                <a:cs typeface="Arial" charset="0"/>
              </a:rPr>
              <a:t>here</a:t>
            </a:r>
            <a:r>
              <a:rPr lang="de-DE" b="0" baseline="0" dirty="0" smtClean="0">
                <a:latin typeface="Arial" charset="0"/>
                <a:cs typeface="Arial" charset="0"/>
              </a:rPr>
              <a:t>: https://gc21.giz.de/ibt/var/app/wp342deP/1443/?wpfb_dl=163 </a:t>
            </a:r>
            <a:endParaRPr lang="de-DE" b="0"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41</a:t>
            </a:fld>
            <a:endParaRPr sz="1000">
              <a:solidFill>
                <a:prstClr val="white"/>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42</a:t>
            </a:fld>
            <a:endParaRPr sz="1000">
              <a:solidFill>
                <a:schemeClr val="bg1"/>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Folienbildplatzhalter 1"/>
          <p:cNvSpPr>
            <a:spLocks noGrp="1" noRot="1" noChangeAspect="1" noTextEdit="1"/>
          </p:cNvSpPr>
          <p:nvPr>
            <p:ph type="sldImg"/>
          </p:nvPr>
        </p:nvSpPr>
        <p:spPr>
          <a:xfrm>
            <a:off x="546100" y="312738"/>
            <a:ext cx="5730875" cy="4297362"/>
          </a:xfrm>
          <a:ln/>
        </p:spPr>
      </p:sp>
      <p:sp>
        <p:nvSpPr>
          <p:cNvPr id="182275" name="Notizenplatzhalter 2"/>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7300" indent="-287300">
              <a:lnSpc>
                <a:spcPct val="80000"/>
              </a:lnSpc>
              <a:spcBef>
                <a:spcPct val="20000"/>
              </a:spcBef>
              <a:buClr>
                <a:srgbClr val="C80F0F"/>
              </a:buClr>
              <a:tabLst>
                <a:tab pos="2209510" algn="l"/>
              </a:tabLst>
              <a:defRPr/>
            </a:pPr>
            <a:r>
              <a:rPr lang="en-GB" sz="1400" b="0" dirty="0">
                <a:solidFill>
                  <a:schemeClr val="accent2"/>
                </a:solidFill>
                <a:latin typeface="Arial" charset="0"/>
                <a:cs typeface="Arial" charset="0"/>
              </a:rPr>
              <a:t>KEY MESSAGE: There are 3 levels at which </a:t>
            </a:r>
            <a:r>
              <a:rPr lang="en-GB" sz="1400" b="0" dirty="0" smtClean="0">
                <a:solidFill>
                  <a:schemeClr val="accent2"/>
                </a:solidFill>
                <a:latin typeface="Arial" charset="0"/>
                <a:cs typeface="Arial" charset="0"/>
              </a:rPr>
              <a:t>adaptation </a:t>
            </a:r>
            <a:r>
              <a:rPr lang="en-GB" sz="1400" b="0" dirty="0">
                <a:solidFill>
                  <a:schemeClr val="accent2"/>
                </a:solidFill>
                <a:latin typeface="Arial" charset="0"/>
                <a:cs typeface="Arial" charset="0"/>
              </a:rPr>
              <a:t>M&amp;E </a:t>
            </a:r>
            <a:r>
              <a:rPr lang="en-GB" sz="1400" b="0" dirty="0" smtClean="0">
                <a:solidFill>
                  <a:schemeClr val="accent2"/>
                </a:solidFill>
                <a:latin typeface="Arial" charset="0"/>
                <a:cs typeface="Arial" charset="0"/>
              </a:rPr>
              <a:t>takes </a:t>
            </a:r>
            <a:r>
              <a:rPr lang="en-GB" sz="1400" b="0" dirty="0">
                <a:solidFill>
                  <a:schemeClr val="accent2"/>
                </a:solidFill>
                <a:latin typeface="Arial" charset="0"/>
                <a:cs typeface="Arial" charset="0"/>
              </a:rPr>
              <a:t>place.</a:t>
            </a:r>
          </a:p>
          <a:p>
            <a:pPr marL="287300" indent="-287300">
              <a:lnSpc>
                <a:spcPct val="130000"/>
              </a:lnSpc>
              <a:spcBef>
                <a:spcPts val="913"/>
              </a:spcBef>
              <a:buClr>
                <a:srgbClr val="C80F0F"/>
              </a:buClr>
              <a:tabLst>
                <a:tab pos="2209510" algn="l"/>
              </a:tabLst>
              <a:defRPr/>
            </a:pPr>
            <a:r>
              <a:rPr lang="en-AU" sz="3200" b="1" dirty="0" smtClean="0">
                <a:latin typeface="Arial" charset="0"/>
                <a:cs typeface="Arial" charset="0"/>
              </a:rPr>
              <a:t>Project level</a:t>
            </a:r>
            <a:r>
              <a:rPr lang="en-AU" sz="3200" b="0" dirty="0" smtClean="0">
                <a:latin typeface="Arial" charset="0"/>
                <a:cs typeface="Arial" charset="0"/>
              </a:rPr>
              <a:t>: </a:t>
            </a:r>
            <a:r>
              <a:rPr lang="en-AU" sz="2000" b="0" dirty="0" smtClean="0">
                <a:latin typeface="Arial" charset="0"/>
                <a:cs typeface="Arial" charset="0"/>
              </a:rPr>
              <a:t>monitoring progress and measuring </a:t>
            </a:r>
            <a:r>
              <a:rPr lang="en-AU" sz="2000" b="0" dirty="0" smtClean="0">
                <a:solidFill>
                  <a:srgbClr val="C00000"/>
                </a:solidFill>
                <a:latin typeface="Arial" charset="0"/>
                <a:cs typeface="Arial" charset="0"/>
              </a:rPr>
              <a:t>success of adaptation projects, measures and interventions</a:t>
            </a:r>
            <a:r>
              <a:rPr lang="en-AU" sz="2000" b="0" dirty="0" smtClean="0">
                <a:latin typeface="Arial" charset="0"/>
                <a:cs typeface="Arial" charset="0"/>
              </a:rPr>
              <a:t>. It includes M&amp;E of multi-year adaptation projects as well as M&amp;E of single adaptation measures such as the introduction of new crop varieties.</a:t>
            </a:r>
          </a:p>
          <a:p>
            <a:pPr marL="287300" marR="0" indent="-287300" algn="l" defTabSz="914400" rtl="0" eaLnBrk="0" fontAlgn="base" latinLnBrk="0" hangingPunct="0">
              <a:lnSpc>
                <a:spcPct val="130000"/>
              </a:lnSpc>
              <a:spcBef>
                <a:spcPts val="913"/>
              </a:spcBef>
              <a:spcAft>
                <a:spcPct val="0"/>
              </a:spcAft>
              <a:buClr>
                <a:srgbClr val="C80F0F"/>
              </a:buClr>
              <a:buSzTx/>
              <a:buFontTx/>
              <a:buNone/>
              <a:tabLst>
                <a:tab pos="2209510" algn="l"/>
              </a:tabLst>
              <a:defRPr/>
            </a:pPr>
            <a:r>
              <a:rPr lang="en-AU" sz="3200" b="1" dirty="0" smtClean="0">
                <a:latin typeface="Arial" charset="0"/>
                <a:cs typeface="Arial" charset="0"/>
              </a:rPr>
              <a:t>National level</a:t>
            </a:r>
            <a:r>
              <a:rPr lang="en-AU" sz="3200" b="0" dirty="0" smtClean="0">
                <a:latin typeface="Arial" charset="0"/>
                <a:cs typeface="Arial" charset="0"/>
              </a:rPr>
              <a:t>: </a:t>
            </a:r>
            <a:r>
              <a:rPr lang="en-AU" sz="2000" b="0" dirty="0" smtClean="0">
                <a:latin typeface="Arial" charset="0"/>
                <a:cs typeface="Arial" charset="0"/>
              </a:rPr>
              <a:t>monitoring </a:t>
            </a:r>
            <a:r>
              <a:rPr lang="en-AU" sz="2000" b="0" dirty="0" smtClean="0">
                <a:solidFill>
                  <a:srgbClr val="C00000"/>
                </a:solidFill>
                <a:latin typeface="Arial" charset="0"/>
                <a:cs typeface="Arial" charset="0"/>
              </a:rPr>
              <a:t>progress and impacts of (sub)national adaptation efforts</a:t>
            </a:r>
            <a:r>
              <a:rPr lang="en-AU" sz="2000" b="0" dirty="0" smtClean="0">
                <a:latin typeface="Arial" charset="0"/>
                <a:cs typeface="Arial" charset="0"/>
              </a:rPr>
              <a:t>. This includes monitoring of National Adaptation Strategies and Plans/Planning (NAPs) as well as of national policies </a:t>
            </a:r>
          </a:p>
          <a:p>
            <a:pPr marL="287300" indent="-287300">
              <a:lnSpc>
                <a:spcPct val="130000"/>
              </a:lnSpc>
              <a:spcBef>
                <a:spcPts val="913"/>
              </a:spcBef>
              <a:buClr>
                <a:srgbClr val="C80F0F"/>
              </a:buClr>
              <a:tabLst>
                <a:tab pos="2209510" algn="l"/>
              </a:tabLst>
              <a:defRPr/>
            </a:pPr>
            <a:r>
              <a:rPr lang="en-AU" sz="2000" b="1" dirty="0" smtClean="0">
                <a:latin typeface="Arial" charset="0"/>
                <a:cs typeface="Arial" charset="0"/>
              </a:rPr>
              <a:t>Portfolio </a:t>
            </a:r>
            <a:r>
              <a:rPr lang="en-AU" sz="2000" b="1" dirty="0">
                <a:latin typeface="Arial" charset="0"/>
                <a:cs typeface="Arial" charset="0"/>
              </a:rPr>
              <a:t>level</a:t>
            </a:r>
            <a:r>
              <a:rPr lang="en-AU" sz="2000" b="0" dirty="0">
                <a:latin typeface="Arial" charset="0"/>
                <a:cs typeface="Arial" charset="0"/>
              </a:rPr>
              <a:t>: </a:t>
            </a:r>
            <a:r>
              <a:rPr lang="en-AU" sz="1400" b="0" dirty="0">
                <a:latin typeface="Arial" charset="0"/>
                <a:cs typeface="Arial" charset="0"/>
              </a:rPr>
              <a:t>this is concerned with the performance and </a:t>
            </a:r>
            <a:r>
              <a:rPr lang="en-AU" sz="1400" b="0" dirty="0">
                <a:solidFill>
                  <a:srgbClr val="C00000"/>
                </a:solidFill>
                <a:latin typeface="Arial" charset="0"/>
                <a:cs typeface="Arial" charset="0"/>
              </a:rPr>
              <a:t>impact of climate </a:t>
            </a:r>
            <a:r>
              <a:rPr lang="en-AU" sz="1400" b="0" dirty="0" smtClean="0">
                <a:solidFill>
                  <a:srgbClr val="C00000"/>
                </a:solidFill>
                <a:latin typeface="Arial" charset="0"/>
                <a:cs typeface="Arial" charset="0"/>
              </a:rPr>
              <a:t>portfolios, e.g. portfolios </a:t>
            </a:r>
            <a:r>
              <a:rPr lang="en-AU" sz="1400" b="0" dirty="0">
                <a:solidFill>
                  <a:srgbClr val="C00000"/>
                </a:solidFill>
                <a:latin typeface="Arial" charset="0"/>
                <a:cs typeface="Arial" charset="0"/>
              </a:rPr>
              <a:t>of bilateral or multilateral donor </a:t>
            </a:r>
            <a:r>
              <a:rPr lang="en-AU" sz="1400" b="0" dirty="0" smtClean="0">
                <a:solidFill>
                  <a:srgbClr val="C00000"/>
                </a:solidFill>
                <a:latin typeface="Arial" charset="0"/>
                <a:cs typeface="Arial" charset="0"/>
              </a:rPr>
              <a:t>agencies or national climate change trust</a:t>
            </a:r>
            <a:r>
              <a:rPr lang="en-AU" sz="1400" b="0" baseline="0" dirty="0" smtClean="0">
                <a:solidFill>
                  <a:srgbClr val="C00000"/>
                </a:solidFill>
                <a:latin typeface="Arial" charset="0"/>
                <a:cs typeface="Arial" charset="0"/>
              </a:rPr>
              <a:t> funds</a:t>
            </a:r>
            <a:r>
              <a:rPr lang="en-AU" sz="1400" b="0" dirty="0" smtClean="0">
                <a:latin typeface="Arial" charset="0"/>
                <a:cs typeface="Arial" charset="0"/>
              </a:rPr>
              <a:t>. </a:t>
            </a:r>
            <a:r>
              <a:rPr lang="en-AU" sz="1400" b="0" dirty="0">
                <a:latin typeface="Arial" charset="0"/>
                <a:cs typeface="Arial" charset="0"/>
              </a:rPr>
              <a:t>Examples are the results framework of the Adaptation Fund or </a:t>
            </a:r>
            <a:r>
              <a:rPr lang="en-AU" sz="1400" b="0" dirty="0" smtClean="0">
                <a:latin typeface="Arial" charset="0"/>
                <a:cs typeface="Arial" charset="0"/>
              </a:rPr>
              <a:t>of the </a:t>
            </a:r>
            <a:r>
              <a:rPr lang="en-AU" sz="1400" b="0" dirty="0">
                <a:latin typeface="Arial" charset="0"/>
                <a:cs typeface="Arial" charset="0"/>
              </a:rPr>
              <a:t>Pilot Project for Climate </a:t>
            </a:r>
            <a:r>
              <a:rPr lang="en-AU" sz="1400" b="0" dirty="0" smtClean="0">
                <a:latin typeface="Arial" charset="0"/>
                <a:cs typeface="Arial" charset="0"/>
              </a:rPr>
              <a:t>Resilience.</a:t>
            </a:r>
            <a:endParaRPr lang="en-AU" sz="1400" b="0" dirty="0">
              <a:latin typeface="Arial" charset="0"/>
              <a:cs typeface="Arial" charset="0"/>
            </a:endParaRPr>
          </a:p>
        </p:txBody>
      </p:sp>
      <p:sp>
        <p:nvSpPr>
          <p:cNvPr id="2058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C73D3F45-0CC6-4AFE-B639-2C224BAFA70F}" type="slidenum">
              <a:rPr sz="1000">
                <a:solidFill>
                  <a:prstClr val="white"/>
                </a:solidFill>
              </a:rPr>
              <a:pPr/>
              <a:t>43</a:t>
            </a:fld>
            <a:endParaRPr sz="1000">
              <a:solidFill>
                <a:prstClr val="white"/>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44</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b="0" dirty="0" smtClean="0">
                <a:latin typeface="Arial" charset="0"/>
                <a:cs typeface="Arial" charset="0"/>
              </a:rPr>
              <a:t>These factors</a:t>
            </a:r>
            <a:r>
              <a:rPr lang="en-GB" b="0" baseline="0" dirty="0" smtClean="0">
                <a:latin typeface="Arial" charset="0"/>
                <a:cs typeface="Arial" charset="0"/>
              </a:rPr>
              <a:t> need to be considered when setting up a national adaptation M&amp;E system.</a:t>
            </a:r>
          </a:p>
          <a:p>
            <a:r>
              <a:rPr lang="en-GB" b="0" baseline="0" dirty="0" smtClean="0">
                <a:latin typeface="Arial" charset="0"/>
                <a:cs typeface="Arial" charset="0"/>
              </a:rPr>
              <a:t>Link to the study: https://gc21.giz.de/ibt/var/app/wp342deP/1443/index.php/knowledge/monitoring-evaluation-2/national-level-adaptation-me/overview-and-analysis-of-10-national-adaptation-systems/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dirty="0" smtClean="0">
              <a:latin typeface="Arial" charset="0"/>
              <a:cs typeface="Arial" charset="0"/>
            </a:endParaRP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45</a:t>
            </a:fld>
            <a:endParaRPr sz="1000">
              <a:solidFill>
                <a:prstClr val="white"/>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Folienbildplatzhalter 1"/>
          <p:cNvSpPr>
            <a:spLocks noGrp="1" noRot="1" noChangeAspect="1" noTextEdit="1"/>
          </p:cNvSpPr>
          <p:nvPr>
            <p:ph type="sldImg"/>
          </p:nvPr>
        </p:nvSpPr>
        <p:spPr>
          <a:xfrm>
            <a:off x="546100" y="312738"/>
            <a:ext cx="5729288" cy="4297362"/>
          </a:xfrm>
          <a:ln/>
        </p:spPr>
      </p:sp>
      <p:sp>
        <p:nvSpPr>
          <p:cNvPr id="2222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Link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Adaptation M&amp;E Navigator: https://gc21.giz.de/ibt/var/app/wp342deP/1443/index.php/knowledge/monitoring-evaluation-2/multi-level-adaptation-me/adaptation-me-navigator/</a:t>
            </a:r>
          </a:p>
        </p:txBody>
      </p:sp>
      <p:sp>
        <p:nvSpPr>
          <p:cNvPr id="2222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2134F075-FE22-42DF-BB34-0BA3B0B64FBE}" type="slidenum">
              <a:rPr sz="1000">
                <a:solidFill>
                  <a:prstClr val="white"/>
                </a:solidFill>
              </a:rPr>
              <a:pPr/>
              <a:t>46</a:t>
            </a:fld>
            <a:endParaRPr sz="1000">
              <a:solidFill>
                <a:prstClr val="white"/>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normAutofit fontScale="92500" lnSpcReduction="20000"/>
          </a:bodyPr>
          <a:lstStyle/>
          <a:p>
            <a:r>
              <a:rPr lang="de-DE" b="0" i="0" dirty="0" smtClean="0">
                <a:latin typeface="Arial" charset="0"/>
                <a:cs typeface="Arial" charset="0"/>
              </a:rPr>
              <a:t>The </a:t>
            </a:r>
            <a:r>
              <a:rPr lang="de-DE" b="0" i="0" dirty="0" err="1" smtClean="0">
                <a:latin typeface="Arial" charset="0"/>
                <a:cs typeface="Arial" charset="0"/>
              </a:rPr>
              <a:t>slide</a:t>
            </a:r>
            <a:r>
              <a:rPr lang="de-DE" b="0" i="0" dirty="0" smtClean="0">
                <a:latin typeface="Arial" charset="0"/>
                <a:cs typeface="Arial" charset="0"/>
              </a:rPr>
              <a:t> </a:t>
            </a:r>
            <a:r>
              <a:rPr lang="de-DE" b="0" i="0" dirty="0" err="1" smtClean="0">
                <a:latin typeface="Arial" charset="0"/>
                <a:cs typeface="Arial" charset="0"/>
              </a:rPr>
              <a:t>presents</a:t>
            </a:r>
            <a:r>
              <a:rPr lang="de-DE" b="0" i="0" dirty="0" smtClean="0">
                <a:latin typeface="Arial" charset="0"/>
                <a:cs typeface="Arial" charset="0"/>
              </a:rPr>
              <a:t> different </a:t>
            </a:r>
            <a:r>
              <a:rPr lang="de-DE" b="0" i="0" dirty="0" err="1" smtClean="0">
                <a:latin typeface="Arial" charset="0"/>
                <a:cs typeface="Arial" charset="0"/>
              </a:rPr>
              <a:t>methods</a:t>
            </a:r>
            <a:r>
              <a:rPr lang="de-DE" b="0" i="0" dirty="0" smtClean="0">
                <a:latin typeface="Arial" charset="0"/>
                <a:cs typeface="Arial" charset="0"/>
              </a:rPr>
              <a:t> </a:t>
            </a:r>
            <a:r>
              <a:rPr lang="de-DE" b="0" i="0" dirty="0" err="1" smtClean="0">
                <a:latin typeface="Arial" charset="0"/>
                <a:cs typeface="Arial" charset="0"/>
              </a:rPr>
              <a:t>which</a:t>
            </a:r>
            <a:r>
              <a:rPr lang="de-DE" b="0" i="0" dirty="0" smtClean="0">
                <a:latin typeface="Arial" charset="0"/>
                <a:cs typeface="Arial" charset="0"/>
              </a:rPr>
              <a:t> </a:t>
            </a:r>
            <a:r>
              <a:rPr lang="de-DE" b="0" i="0" dirty="0" err="1" smtClean="0">
                <a:latin typeface="Arial" charset="0"/>
                <a:cs typeface="Arial" charset="0"/>
              </a:rPr>
              <a:t>can</a:t>
            </a:r>
            <a:r>
              <a:rPr lang="de-DE" b="0" i="0" dirty="0" smtClean="0">
                <a:latin typeface="Arial" charset="0"/>
                <a:cs typeface="Arial" charset="0"/>
              </a:rPr>
              <a:t> </a:t>
            </a:r>
            <a:r>
              <a:rPr lang="de-DE" b="0" i="0" dirty="0" err="1" smtClean="0">
                <a:latin typeface="Arial" charset="0"/>
                <a:cs typeface="Arial" charset="0"/>
              </a:rPr>
              <a:t>be</a:t>
            </a:r>
            <a:r>
              <a:rPr lang="de-DE" b="0" i="0" dirty="0" smtClean="0">
                <a:latin typeface="Arial" charset="0"/>
                <a:cs typeface="Arial" charset="0"/>
              </a:rPr>
              <a:t> </a:t>
            </a:r>
            <a:r>
              <a:rPr lang="de-DE" b="0" i="0" dirty="0" err="1" smtClean="0">
                <a:latin typeface="Arial" charset="0"/>
                <a:cs typeface="Arial" charset="0"/>
              </a:rPr>
              <a:t>employed</a:t>
            </a:r>
            <a:r>
              <a:rPr lang="de-DE" b="0" i="0" dirty="0" smtClean="0">
                <a:latin typeface="Arial" charset="0"/>
                <a:cs typeface="Arial" charset="0"/>
              </a:rPr>
              <a:t> </a:t>
            </a:r>
            <a:r>
              <a:rPr lang="de-DE" b="0" i="0" dirty="0" err="1" smtClean="0">
                <a:latin typeface="Arial" charset="0"/>
                <a:cs typeface="Arial" charset="0"/>
              </a:rPr>
              <a:t>for</a:t>
            </a:r>
            <a:r>
              <a:rPr lang="de-DE" b="0" i="0" baseline="0" dirty="0" smtClean="0">
                <a:latin typeface="Arial" charset="0"/>
                <a:cs typeface="Arial" charset="0"/>
              </a:rPr>
              <a:t> </a:t>
            </a:r>
            <a:r>
              <a:rPr lang="de-DE" b="0" i="0" baseline="0" dirty="0" err="1" smtClean="0">
                <a:latin typeface="Arial" charset="0"/>
                <a:cs typeface="Arial" charset="0"/>
              </a:rPr>
              <a:t>adaptation</a:t>
            </a:r>
            <a:r>
              <a:rPr lang="de-DE" b="0" i="0" baseline="0" dirty="0" smtClean="0">
                <a:latin typeface="Arial" charset="0"/>
                <a:cs typeface="Arial" charset="0"/>
              </a:rPr>
              <a:t> M&amp;E (</a:t>
            </a:r>
            <a:r>
              <a:rPr lang="de-DE" b="0" i="0" baseline="0" dirty="0" err="1" smtClean="0">
                <a:latin typeface="Arial" charset="0"/>
                <a:cs typeface="Arial" charset="0"/>
              </a:rPr>
              <a:t>grey</a:t>
            </a:r>
            <a:r>
              <a:rPr lang="de-DE" b="0" i="0" baseline="0" dirty="0" smtClean="0">
                <a:latin typeface="Arial" charset="0"/>
                <a:cs typeface="Arial" charset="0"/>
              </a:rPr>
              <a:t> </a:t>
            </a:r>
            <a:r>
              <a:rPr lang="de-DE" b="0" i="0" baseline="0" dirty="0" err="1" smtClean="0">
                <a:latin typeface="Arial" charset="0"/>
                <a:cs typeface="Arial" charset="0"/>
              </a:rPr>
              <a:t>boxes</a:t>
            </a:r>
            <a:r>
              <a:rPr lang="de-DE" b="0" i="0" baseline="0" dirty="0" smtClean="0">
                <a:latin typeface="Arial" charset="0"/>
                <a:cs typeface="Arial" charset="0"/>
              </a:rPr>
              <a:t>).</a:t>
            </a:r>
            <a:endParaRPr lang="de-DE" b="0" i="0" dirty="0" smtClean="0">
              <a:latin typeface="Arial" charset="0"/>
              <a:cs typeface="Arial" charset="0"/>
            </a:endParaRPr>
          </a:p>
          <a:p>
            <a:r>
              <a:rPr lang="de-DE" b="0" i="0" dirty="0" smtClean="0">
                <a:latin typeface="Arial" charset="0"/>
                <a:cs typeface="Arial" charset="0"/>
              </a:rPr>
              <a:t>Key </a:t>
            </a:r>
            <a:r>
              <a:rPr lang="de-DE" b="0" i="0" dirty="0" err="1" smtClean="0">
                <a:latin typeface="Arial" charset="0"/>
                <a:cs typeface="Arial" charset="0"/>
              </a:rPr>
              <a:t>message</a:t>
            </a:r>
            <a:r>
              <a:rPr lang="de-DE" b="0" i="0" dirty="0" smtClean="0">
                <a:latin typeface="Arial" charset="0"/>
                <a:cs typeface="Arial" charset="0"/>
              </a:rPr>
              <a:t>: </a:t>
            </a:r>
            <a:r>
              <a:rPr lang="de-DE" b="0" i="0" dirty="0" err="1" smtClean="0">
                <a:latin typeface="Arial" charset="0"/>
                <a:cs typeface="Arial" charset="0"/>
              </a:rPr>
              <a:t>Depending</a:t>
            </a:r>
            <a:r>
              <a:rPr lang="de-DE" b="0" i="0" dirty="0" smtClean="0">
                <a:latin typeface="Arial" charset="0"/>
                <a:cs typeface="Arial" charset="0"/>
              </a:rPr>
              <a:t> on </a:t>
            </a:r>
            <a:r>
              <a:rPr lang="de-DE" b="0" i="0" dirty="0" err="1" smtClean="0">
                <a:latin typeface="Arial" charset="0"/>
                <a:cs typeface="Arial" charset="0"/>
              </a:rPr>
              <a:t>the</a:t>
            </a:r>
            <a:r>
              <a:rPr lang="de-DE" b="0" i="0" dirty="0" smtClean="0">
                <a:latin typeface="Arial" charset="0"/>
                <a:cs typeface="Arial" charset="0"/>
              </a:rPr>
              <a:t> </a:t>
            </a:r>
            <a:r>
              <a:rPr lang="de-DE" b="0" i="0" dirty="0" err="1" smtClean="0">
                <a:latin typeface="Arial" charset="0"/>
                <a:cs typeface="Arial" charset="0"/>
              </a:rPr>
              <a:t>purpose</a:t>
            </a:r>
            <a:r>
              <a:rPr lang="de-DE" b="0" i="0" dirty="0" smtClean="0">
                <a:latin typeface="Arial" charset="0"/>
                <a:cs typeface="Arial" charset="0"/>
              </a:rPr>
              <a:t> </a:t>
            </a:r>
            <a:r>
              <a:rPr lang="de-DE" b="0" i="0" dirty="0" err="1" smtClean="0">
                <a:latin typeface="Arial" charset="0"/>
                <a:cs typeface="Arial" charset="0"/>
              </a:rPr>
              <a:t>of</a:t>
            </a:r>
            <a:r>
              <a:rPr lang="de-DE" b="0" i="0" dirty="0" smtClean="0">
                <a:latin typeface="Arial" charset="0"/>
                <a:cs typeface="Arial" charset="0"/>
              </a:rPr>
              <a:t> M&amp;E </a:t>
            </a:r>
            <a:r>
              <a:rPr lang="de-DE" b="0" i="0" dirty="0" err="1" smtClean="0">
                <a:latin typeface="Arial" charset="0"/>
                <a:cs typeface="Arial" charset="0"/>
              </a:rPr>
              <a:t>quite</a:t>
            </a:r>
            <a:r>
              <a:rPr lang="de-DE" b="0" i="0" dirty="0" smtClean="0">
                <a:latin typeface="Arial" charset="0"/>
                <a:cs typeface="Arial" charset="0"/>
              </a:rPr>
              <a:t> </a:t>
            </a:r>
            <a:r>
              <a:rPr lang="de-DE" b="0" i="0" dirty="0" err="1" smtClean="0">
                <a:latin typeface="Arial" charset="0"/>
                <a:cs typeface="Arial" charset="0"/>
              </a:rPr>
              <a:t>differend</a:t>
            </a:r>
            <a:r>
              <a:rPr lang="de-DE" b="0" i="0" dirty="0" smtClean="0">
                <a:latin typeface="Arial" charset="0"/>
                <a:cs typeface="Arial" charset="0"/>
              </a:rPr>
              <a:t> </a:t>
            </a:r>
            <a:r>
              <a:rPr lang="de-DE" b="0" i="0" dirty="0" err="1" smtClean="0">
                <a:latin typeface="Arial" charset="0"/>
                <a:cs typeface="Arial" charset="0"/>
              </a:rPr>
              <a:t>methods</a:t>
            </a:r>
            <a:r>
              <a:rPr lang="de-DE" b="0" i="0" dirty="0" smtClean="0">
                <a:latin typeface="Arial" charset="0"/>
                <a:cs typeface="Arial" charset="0"/>
              </a:rPr>
              <a:t> </a:t>
            </a:r>
            <a:r>
              <a:rPr lang="de-DE" b="0" i="0" dirty="0" err="1" smtClean="0">
                <a:latin typeface="Arial" charset="0"/>
                <a:cs typeface="Arial" charset="0"/>
              </a:rPr>
              <a:t>can</a:t>
            </a:r>
            <a:r>
              <a:rPr lang="de-DE" b="0" i="0" dirty="0" smtClean="0">
                <a:latin typeface="Arial" charset="0"/>
                <a:cs typeface="Arial" charset="0"/>
              </a:rPr>
              <a:t> </a:t>
            </a:r>
            <a:r>
              <a:rPr lang="de-DE" b="0" i="0" dirty="0" err="1" smtClean="0">
                <a:latin typeface="Arial" charset="0"/>
                <a:cs typeface="Arial" charset="0"/>
              </a:rPr>
              <a:t>be</a:t>
            </a:r>
            <a:r>
              <a:rPr lang="de-DE" b="0" i="0" dirty="0" smtClean="0">
                <a:latin typeface="Arial" charset="0"/>
                <a:cs typeface="Arial" charset="0"/>
              </a:rPr>
              <a:t> </a:t>
            </a:r>
            <a:r>
              <a:rPr lang="de-DE" b="0" i="0" dirty="0" err="1" smtClean="0">
                <a:latin typeface="Arial" charset="0"/>
                <a:cs typeface="Arial" charset="0"/>
              </a:rPr>
              <a:t>applied</a:t>
            </a:r>
            <a:r>
              <a:rPr lang="de-DE" b="0" i="0" dirty="0" smtClean="0">
                <a:latin typeface="Arial" charset="0"/>
                <a:cs typeface="Arial" charset="0"/>
              </a:rPr>
              <a:t>. </a:t>
            </a:r>
            <a:r>
              <a:rPr lang="de-DE" b="0" i="0" dirty="0" err="1" smtClean="0">
                <a:latin typeface="Arial" charset="0"/>
                <a:cs typeface="Arial" charset="0"/>
              </a:rPr>
              <a:t>They</a:t>
            </a:r>
            <a:r>
              <a:rPr lang="de-DE" b="0" i="0" dirty="0" smtClean="0">
                <a:latin typeface="Arial" charset="0"/>
                <a:cs typeface="Arial" charset="0"/>
              </a:rPr>
              <a:t> </a:t>
            </a:r>
            <a:r>
              <a:rPr lang="de-DE" b="0" i="0" dirty="0" err="1" smtClean="0">
                <a:latin typeface="Arial" charset="0"/>
                <a:cs typeface="Arial" charset="0"/>
              </a:rPr>
              <a:t>are</a:t>
            </a:r>
            <a:r>
              <a:rPr lang="de-DE" b="0" i="0" dirty="0" smtClean="0">
                <a:latin typeface="Arial" charset="0"/>
                <a:cs typeface="Arial" charset="0"/>
              </a:rPr>
              <a:t> not </a:t>
            </a:r>
            <a:r>
              <a:rPr lang="de-DE" b="0" i="0" dirty="0" err="1" smtClean="0">
                <a:latin typeface="Arial" charset="0"/>
                <a:cs typeface="Arial" charset="0"/>
              </a:rPr>
              <a:t>mutually</a:t>
            </a:r>
            <a:r>
              <a:rPr lang="de-DE" b="0" i="0" dirty="0" smtClean="0">
                <a:latin typeface="Arial" charset="0"/>
                <a:cs typeface="Arial" charset="0"/>
              </a:rPr>
              <a:t> </a:t>
            </a:r>
            <a:r>
              <a:rPr lang="de-DE" b="0" i="0" dirty="0" err="1" smtClean="0">
                <a:latin typeface="Arial" charset="0"/>
                <a:cs typeface="Arial" charset="0"/>
              </a:rPr>
              <a:t>exclusive</a:t>
            </a:r>
            <a:r>
              <a:rPr lang="de-DE" b="0" i="0" dirty="0" smtClean="0">
                <a:latin typeface="Arial" charset="0"/>
                <a:cs typeface="Arial" charset="0"/>
              </a:rPr>
              <a:t> but </a:t>
            </a:r>
            <a:r>
              <a:rPr lang="de-DE" b="0" i="0" dirty="0" err="1" smtClean="0">
                <a:latin typeface="Arial" charset="0"/>
                <a:cs typeface="Arial" charset="0"/>
              </a:rPr>
              <a:t>can</a:t>
            </a:r>
            <a:r>
              <a:rPr lang="de-DE" b="0" i="0" dirty="0" smtClean="0">
                <a:latin typeface="Arial" charset="0"/>
                <a:cs typeface="Arial" charset="0"/>
              </a:rPr>
              <a:t> </a:t>
            </a:r>
            <a:r>
              <a:rPr lang="de-DE" b="0" i="0" dirty="0" err="1" smtClean="0">
                <a:latin typeface="Arial" charset="0"/>
                <a:cs typeface="Arial" charset="0"/>
              </a:rPr>
              <a:t>complement</a:t>
            </a:r>
            <a:r>
              <a:rPr lang="de-DE" b="0" i="0" dirty="0" smtClean="0">
                <a:latin typeface="Arial" charset="0"/>
                <a:cs typeface="Arial" charset="0"/>
              </a:rPr>
              <a:t> </a:t>
            </a:r>
            <a:r>
              <a:rPr lang="de-DE" b="0" i="0" dirty="0" err="1" smtClean="0">
                <a:latin typeface="Arial" charset="0"/>
                <a:cs typeface="Arial" charset="0"/>
              </a:rPr>
              <a:t>each</a:t>
            </a:r>
            <a:r>
              <a:rPr lang="de-DE" b="0" i="0" dirty="0" smtClean="0">
                <a:latin typeface="Arial" charset="0"/>
                <a:cs typeface="Arial" charset="0"/>
              </a:rPr>
              <a:t> </a:t>
            </a:r>
            <a:r>
              <a:rPr lang="de-DE" b="0" i="0" dirty="0" err="1" smtClean="0">
                <a:latin typeface="Arial" charset="0"/>
                <a:cs typeface="Arial" charset="0"/>
              </a:rPr>
              <a:t>other</a:t>
            </a:r>
            <a:r>
              <a:rPr lang="de-DE" b="0" i="0" dirty="0" smtClean="0">
                <a:latin typeface="Arial" charset="0"/>
                <a:cs typeface="Arial" charset="0"/>
              </a:rPr>
              <a:t>.</a:t>
            </a:r>
          </a:p>
        </p:txBody>
      </p:sp>
      <p:sp>
        <p:nvSpPr>
          <p:cNvPr id="4" name="Foliennummernplatzhalter 3"/>
          <p:cNvSpPr>
            <a:spLocks noGrp="1"/>
          </p:cNvSpPr>
          <p:nvPr>
            <p:ph type="sldNum" sz="quarter" idx="10"/>
          </p:nvPr>
        </p:nvSpPr>
        <p:spPr/>
        <p:txBody>
          <a:bodyPr/>
          <a:lstStyle/>
          <a:p>
            <a:pPr>
              <a:defRPr/>
            </a:pPr>
            <a:fld id="{A47B4901-C9DE-470A-A32F-48D73F43406A}" type="slidenum">
              <a:rPr lang="de-DE" smtClean="0"/>
              <a:pPr>
                <a:defRPr/>
              </a:pPr>
              <a:t>47</a:t>
            </a:fld>
            <a:endParaRPr lang="de-DE"/>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Folienbildplatzhalter 1"/>
          <p:cNvSpPr>
            <a:spLocks noGrp="1" noRot="1" noChangeAspect="1" noTextEdit="1"/>
          </p:cNvSpPr>
          <p:nvPr>
            <p:ph type="sldImg"/>
          </p:nvPr>
        </p:nvSpPr>
        <p:spPr>
          <a:xfrm>
            <a:off x="546100" y="312738"/>
            <a:ext cx="5729288" cy="4297362"/>
          </a:xfrm>
          <a:ln/>
        </p:spPr>
      </p:sp>
      <p:sp>
        <p:nvSpPr>
          <p:cNvPr id="2017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Source: WIR/GIZ (2011): Making </a:t>
            </a:r>
            <a:r>
              <a:rPr lang="de-DE" b="0" dirty="0" err="1" smtClean="0">
                <a:latin typeface="Arial" charset="0"/>
                <a:cs typeface="Arial" charset="0"/>
              </a:rPr>
              <a:t>adaptation</a:t>
            </a:r>
            <a:r>
              <a:rPr lang="de-DE" b="0" dirty="0" smtClean="0">
                <a:latin typeface="Arial" charset="0"/>
                <a:cs typeface="Arial" charset="0"/>
              </a:rPr>
              <a:t> </a:t>
            </a:r>
            <a:r>
              <a:rPr lang="de-DE" b="0" dirty="0" err="1" smtClean="0">
                <a:latin typeface="Arial" charset="0"/>
                <a:cs typeface="Arial" charset="0"/>
              </a:rPr>
              <a:t>count</a:t>
            </a:r>
            <a:r>
              <a:rPr lang="de-DE" b="0" dirty="0" smtClean="0">
                <a:latin typeface="Arial" charset="0"/>
                <a:cs typeface="Arial" charset="0"/>
              </a:rPr>
              <a:t>.</a:t>
            </a:r>
          </a:p>
        </p:txBody>
      </p:sp>
      <p:sp>
        <p:nvSpPr>
          <p:cNvPr id="2017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9130DAF8-7B10-495B-93C4-EF19AE092092}" type="slidenum">
              <a:rPr sz="1000">
                <a:solidFill>
                  <a:prstClr val="white"/>
                </a:solidFill>
              </a:rPr>
              <a:pPr/>
              <a:t>48</a:t>
            </a:fld>
            <a:endParaRPr sz="1000">
              <a:solidFill>
                <a:prstClr val="white"/>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852" indent="-285713" eaLnBrk="0" hangingPunct="0">
              <a:defRPr sz="2200" b="1">
                <a:solidFill>
                  <a:srgbClr val="999999"/>
                </a:solidFill>
                <a:latin typeface="Arial" charset="0"/>
                <a:cs typeface="Arial" charset="0"/>
              </a:defRPr>
            </a:lvl2pPr>
            <a:lvl3pPr marL="1142850" indent="-228570" eaLnBrk="0" hangingPunct="0">
              <a:defRPr sz="2200" b="1">
                <a:solidFill>
                  <a:srgbClr val="999999"/>
                </a:solidFill>
                <a:latin typeface="Arial" charset="0"/>
                <a:cs typeface="Arial" charset="0"/>
              </a:defRPr>
            </a:lvl3pPr>
            <a:lvl4pPr marL="1599990" indent="-228570" eaLnBrk="0" hangingPunct="0">
              <a:defRPr sz="2200" b="1">
                <a:solidFill>
                  <a:srgbClr val="999999"/>
                </a:solidFill>
                <a:latin typeface="Arial" charset="0"/>
                <a:cs typeface="Arial" charset="0"/>
              </a:defRPr>
            </a:lvl4pPr>
            <a:lvl5pPr marL="2057129" indent="-228570" eaLnBrk="0" hangingPunct="0">
              <a:defRPr sz="2200" b="1">
                <a:solidFill>
                  <a:srgbClr val="999999"/>
                </a:solidFill>
                <a:latin typeface="Arial" charset="0"/>
                <a:cs typeface="Arial" charset="0"/>
              </a:defRPr>
            </a:lvl5pPr>
            <a:lvl6pPr marL="2514270" indent="-228570" eaLnBrk="0" fontAlgn="base" hangingPunct="0">
              <a:spcBef>
                <a:spcPct val="0"/>
              </a:spcBef>
              <a:spcAft>
                <a:spcPct val="0"/>
              </a:spcAft>
              <a:defRPr sz="2200" b="1">
                <a:solidFill>
                  <a:srgbClr val="999999"/>
                </a:solidFill>
                <a:latin typeface="Arial" charset="0"/>
                <a:cs typeface="Arial" charset="0"/>
              </a:defRPr>
            </a:lvl6pPr>
            <a:lvl7pPr marL="2971409" indent="-228570" eaLnBrk="0" fontAlgn="base" hangingPunct="0">
              <a:spcBef>
                <a:spcPct val="0"/>
              </a:spcBef>
              <a:spcAft>
                <a:spcPct val="0"/>
              </a:spcAft>
              <a:defRPr sz="2200" b="1">
                <a:solidFill>
                  <a:srgbClr val="999999"/>
                </a:solidFill>
                <a:latin typeface="Arial" charset="0"/>
                <a:cs typeface="Arial" charset="0"/>
              </a:defRPr>
            </a:lvl7pPr>
            <a:lvl8pPr marL="3428550" indent="-228570" eaLnBrk="0" fontAlgn="base" hangingPunct="0">
              <a:spcBef>
                <a:spcPct val="0"/>
              </a:spcBef>
              <a:spcAft>
                <a:spcPct val="0"/>
              </a:spcAft>
              <a:defRPr sz="2200" b="1">
                <a:solidFill>
                  <a:srgbClr val="999999"/>
                </a:solidFill>
                <a:latin typeface="Arial" charset="0"/>
                <a:cs typeface="Arial" charset="0"/>
              </a:defRPr>
            </a:lvl8pPr>
            <a:lvl9pPr marL="3885689" indent="-228570"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prstClr val="white"/>
                </a:solidFill>
              </a:rPr>
              <a:pPr/>
              <a:t>49</a:t>
            </a:fld>
            <a:endParaRPr sz="1000">
              <a:solidFill>
                <a:prstClr val="white"/>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b="0" dirty="0" smtClean="0">
              <a:latin typeface="Arial"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schemeClr val="bg1"/>
                </a:solidFill>
              </a:rPr>
              <a:pPr/>
              <a:t>50</a:t>
            </a:fld>
            <a:endParaRPr sz="1000" smtClean="0">
              <a:solidFill>
                <a:schemeClr val="bg1"/>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a:t>
            </a:fld>
            <a:endParaRPr lang="de-DE" dirty="0"/>
          </a:p>
        </p:txBody>
      </p:sp>
    </p:spTree>
    <p:extLst>
      <p:ext uri="{BB962C8B-B14F-4D97-AF65-F5344CB8AC3E}">
        <p14:creationId xmlns:p14="http://schemas.microsoft.com/office/powerpoint/2010/main" val="31981169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Trainers, </a:t>
            </a:r>
            <a:r>
              <a:rPr lang="de-DE" b="0" dirty="0" err="1" smtClean="0"/>
              <a:t>please</a:t>
            </a:r>
            <a:r>
              <a:rPr lang="de-DE" b="0" dirty="0" smtClean="0"/>
              <a:t> </a:t>
            </a:r>
            <a:r>
              <a:rPr lang="de-DE" b="0" dirty="0" err="1" smtClean="0"/>
              <a:t>refer</a:t>
            </a:r>
            <a:r>
              <a:rPr lang="de-DE" b="0" dirty="0" smtClean="0"/>
              <a:t> </a:t>
            </a:r>
            <a:r>
              <a:rPr lang="de-DE" b="0" dirty="0" err="1" smtClean="0"/>
              <a:t>to</a:t>
            </a:r>
            <a:r>
              <a:rPr lang="de-DE" b="0" dirty="0" smtClean="0"/>
              <a:t> </a:t>
            </a:r>
            <a:r>
              <a:rPr lang="de-DE" b="0" dirty="0" err="1" smtClean="0"/>
              <a:t>the</a:t>
            </a:r>
            <a:r>
              <a:rPr lang="de-DE" b="0" dirty="0" smtClean="0"/>
              <a:t> </a:t>
            </a:r>
            <a:r>
              <a:rPr lang="de-DE" b="0" dirty="0" err="1" smtClean="0"/>
              <a:t>Trainer‘s</a:t>
            </a:r>
            <a:r>
              <a:rPr lang="de-DE" b="0" dirty="0" smtClean="0"/>
              <a:t> Handbook </a:t>
            </a:r>
            <a:r>
              <a:rPr lang="de-DE" b="0" dirty="0" err="1" smtClean="0"/>
              <a:t>for</a:t>
            </a:r>
            <a:r>
              <a:rPr lang="de-DE" b="0" dirty="0" smtClean="0"/>
              <a:t> </a:t>
            </a:r>
            <a:r>
              <a:rPr lang="de-DE" b="0" dirty="0" err="1" smtClean="0"/>
              <a:t>further</a:t>
            </a:r>
            <a:r>
              <a:rPr lang="de-DE" b="0" dirty="0" smtClean="0"/>
              <a:t> </a:t>
            </a:r>
            <a:r>
              <a:rPr lang="de-DE" b="0" dirty="0" err="1" smtClean="0"/>
              <a:t>instructions</a:t>
            </a:r>
            <a:r>
              <a:rPr lang="de-DE" b="0" dirty="0" smtClean="0"/>
              <a:t> </a:t>
            </a:r>
            <a:r>
              <a:rPr lang="de-DE" b="0" dirty="0" err="1" smtClean="0"/>
              <a:t>about</a:t>
            </a:r>
            <a:r>
              <a:rPr lang="de-DE" b="0" baseline="0" dirty="0" smtClean="0"/>
              <a:t> </a:t>
            </a:r>
            <a:r>
              <a:rPr lang="de-DE" b="0" baseline="0" dirty="0" err="1" smtClean="0"/>
              <a:t>the</a:t>
            </a:r>
            <a:r>
              <a:rPr lang="de-DE" b="0" baseline="0" dirty="0" smtClean="0"/>
              <a:t> </a:t>
            </a:r>
            <a:r>
              <a:rPr lang="de-DE" b="0" baseline="0" dirty="0" err="1" smtClean="0"/>
              <a:t>sessions</a:t>
            </a:r>
            <a:r>
              <a:rPr lang="de-DE" b="0" baseline="0" dirty="0" smtClean="0"/>
              <a:t>.</a:t>
            </a:r>
            <a:endParaRPr lang="de-DE" b="0" dirty="0"/>
          </a:p>
        </p:txBody>
      </p:sp>
      <p:sp>
        <p:nvSpPr>
          <p:cNvPr id="4" name="Foliennummernplatzhalter 3"/>
          <p:cNvSpPr>
            <a:spLocks noGrp="1"/>
          </p:cNvSpPr>
          <p:nvPr>
            <p:ph type="sldNum" sz="quarter" idx="10"/>
          </p:nvPr>
        </p:nvSpPr>
        <p:spPr/>
        <p:txBody>
          <a:bodyPr/>
          <a:lstStyle/>
          <a:p>
            <a:fld id="{5DE68FD0-3788-495B-9EDE-0A2FDDCF3BD8}" type="slidenum">
              <a:rPr lang="de-DE" smtClean="0">
                <a:solidFill>
                  <a:prstClr val="black"/>
                </a:solidFill>
              </a:rPr>
              <a:pPr/>
              <a:t>51</a:t>
            </a:fld>
            <a:endParaRPr lang="de-DE">
              <a:solidFill>
                <a:prstClr val="black"/>
              </a:solidFill>
            </a:endParaRPr>
          </a:p>
        </p:txBody>
      </p:sp>
    </p:spTree>
    <p:extLst>
      <p:ext uri="{BB962C8B-B14F-4D97-AF65-F5344CB8AC3E}">
        <p14:creationId xmlns:p14="http://schemas.microsoft.com/office/powerpoint/2010/main" val="10521090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52</a:t>
            </a:fld>
            <a:endParaRPr altLang="de-DE" sz="1000">
              <a:solidFill>
                <a:srgbClr val="FFFFFF"/>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54</a:t>
            </a:fld>
            <a:endParaRPr altLang="de-DE" sz="1000">
              <a:solidFill>
                <a:srgbClr val="FFFFFF"/>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err="1" smtClean="0"/>
              <a:t>Comparative</a:t>
            </a:r>
            <a:r>
              <a:rPr lang="de-DE" b="0" dirty="0" smtClean="0"/>
              <a:t> </a:t>
            </a:r>
            <a:r>
              <a:rPr lang="de-DE" b="0" dirty="0" err="1" smtClean="0"/>
              <a:t>analysis</a:t>
            </a:r>
            <a:r>
              <a:rPr lang="de-DE" b="0" dirty="0" smtClean="0"/>
              <a:t> </a:t>
            </a:r>
            <a:r>
              <a:rPr lang="de-DE" b="0" dirty="0" err="1" smtClean="0"/>
              <a:t>of</a:t>
            </a:r>
            <a:r>
              <a:rPr lang="de-DE" b="0" dirty="0" smtClean="0"/>
              <a:t> </a:t>
            </a:r>
            <a:r>
              <a:rPr lang="de-DE" b="0" dirty="0" err="1" smtClean="0"/>
              <a:t>ten</a:t>
            </a:r>
            <a:r>
              <a:rPr lang="de-DE" b="0" dirty="0" smtClean="0"/>
              <a:t> national </a:t>
            </a:r>
            <a:r>
              <a:rPr lang="de-DE" b="0" dirty="0" err="1" smtClean="0"/>
              <a:t>adaptation</a:t>
            </a:r>
            <a:r>
              <a:rPr lang="de-DE" b="0" dirty="0" smtClean="0"/>
              <a:t> M&amp;E </a:t>
            </a:r>
            <a:r>
              <a:rPr lang="de-DE" b="0" dirty="0" err="1" smtClean="0"/>
              <a:t>systems</a:t>
            </a:r>
            <a:r>
              <a:rPr lang="de-DE" b="0" dirty="0" smtClean="0"/>
              <a:t> (IISD &amp; GIZ , 2013): https://gc21.giz.de/ibt/var/app/wp342deP/1443/index.php/knowledge/monitoring-evaluation-2/national-level-adaptation-me/overview-and-analysis-of-10-national-adaptation-systems/</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55</a:t>
            </a:fld>
            <a:endParaRPr lang="de-DE" dirty="0"/>
          </a:p>
        </p:txBody>
      </p:sp>
    </p:spTree>
    <p:extLst>
      <p:ext uri="{BB962C8B-B14F-4D97-AF65-F5344CB8AC3E}">
        <p14:creationId xmlns:p14="http://schemas.microsoft.com/office/powerpoint/2010/main" val="33656911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57</a:t>
            </a:fld>
            <a:endParaRPr sz="1000">
              <a:solidFill>
                <a:schemeClr val="bg1"/>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smtClean="0">
              <a:latin typeface="Arial" charset="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77" indent="-284376" eaLnBrk="0" hangingPunct="0">
              <a:defRPr sz="2200" b="1">
                <a:solidFill>
                  <a:srgbClr val="999999"/>
                </a:solidFill>
                <a:latin typeface="Arial" charset="0"/>
                <a:cs typeface="Arial" charset="0"/>
              </a:defRPr>
            </a:lvl2pPr>
            <a:lvl3pPr marL="1137504" indent="-227501" eaLnBrk="0" hangingPunct="0">
              <a:defRPr sz="2200" b="1">
                <a:solidFill>
                  <a:srgbClr val="999999"/>
                </a:solidFill>
                <a:latin typeface="Arial" charset="0"/>
                <a:cs typeface="Arial" charset="0"/>
              </a:defRPr>
            </a:lvl3pPr>
            <a:lvl4pPr marL="1592505" indent="-227501" eaLnBrk="0" hangingPunct="0">
              <a:defRPr sz="2200" b="1">
                <a:solidFill>
                  <a:srgbClr val="999999"/>
                </a:solidFill>
                <a:latin typeface="Arial" charset="0"/>
                <a:cs typeface="Arial" charset="0"/>
              </a:defRPr>
            </a:lvl4pPr>
            <a:lvl5pPr marL="2047506" indent="-227501" eaLnBrk="0" hangingPunct="0">
              <a:defRPr sz="2200" b="1">
                <a:solidFill>
                  <a:srgbClr val="999999"/>
                </a:solidFill>
                <a:latin typeface="Arial" charset="0"/>
                <a:cs typeface="Arial" charset="0"/>
              </a:defRPr>
            </a:lvl5pPr>
            <a:lvl6pPr marL="2502508" indent="-227501" eaLnBrk="0" fontAlgn="base" hangingPunct="0">
              <a:spcBef>
                <a:spcPct val="0"/>
              </a:spcBef>
              <a:spcAft>
                <a:spcPct val="0"/>
              </a:spcAft>
              <a:defRPr sz="2200" b="1">
                <a:solidFill>
                  <a:srgbClr val="999999"/>
                </a:solidFill>
                <a:latin typeface="Arial" charset="0"/>
                <a:cs typeface="Arial" charset="0"/>
              </a:defRPr>
            </a:lvl6pPr>
            <a:lvl7pPr marL="2957509" indent="-227501" eaLnBrk="0" fontAlgn="base" hangingPunct="0">
              <a:spcBef>
                <a:spcPct val="0"/>
              </a:spcBef>
              <a:spcAft>
                <a:spcPct val="0"/>
              </a:spcAft>
              <a:defRPr sz="2200" b="1">
                <a:solidFill>
                  <a:srgbClr val="999999"/>
                </a:solidFill>
                <a:latin typeface="Arial" charset="0"/>
                <a:cs typeface="Arial" charset="0"/>
              </a:defRPr>
            </a:lvl7pPr>
            <a:lvl8pPr marL="3412511" indent="-227501" eaLnBrk="0" fontAlgn="base" hangingPunct="0">
              <a:spcBef>
                <a:spcPct val="0"/>
              </a:spcBef>
              <a:spcAft>
                <a:spcPct val="0"/>
              </a:spcAft>
              <a:defRPr sz="2200" b="1">
                <a:solidFill>
                  <a:srgbClr val="999999"/>
                </a:solidFill>
                <a:latin typeface="Arial" charset="0"/>
                <a:cs typeface="Arial" charset="0"/>
              </a:defRPr>
            </a:lvl8pPr>
            <a:lvl9pPr marL="3867512" indent="-227501" eaLnBrk="0" fontAlgn="base" hangingPunct="0">
              <a:spcBef>
                <a:spcPct val="0"/>
              </a:spcBef>
              <a:spcAft>
                <a:spcPct val="0"/>
              </a:spcAft>
              <a:defRPr sz="2200" b="1">
                <a:solidFill>
                  <a:srgbClr val="999999"/>
                </a:solidFill>
                <a:latin typeface="Arial" charset="0"/>
                <a:cs typeface="Arial" charset="0"/>
              </a:defRPr>
            </a:lvl9pPr>
          </a:lstStyle>
          <a:p>
            <a:fld id="{E8913C8D-8CB2-4DE7-9A91-3868FCBAC065}" type="slidenum">
              <a:rPr sz="1000">
                <a:solidFill>
                  <a:schemeClr val="bg1"/>
                </a:solidFill>
              </a:rPr>
              <a:pPr/>
              <a:t>59</a:t>
            </a:fld>
            <a:endParaRPr sz="1000">
              <a:solidFill>
                <a:schemeClr val="bg1"/>
              </a:solidFill>
            </a:endParaRPr>
          </a:p>
        </p:txBody>
      </p:sp>
      <p:sp>
        <p:nvSpPr>
          <p:cNvPr id="199683" name="Folienbildplatzhalter 5"/>
          <p:cNvSpPr>
            <a:spLocks noGrp="1" noRot="1" noChangeAspect="1" noTextEdit="1"/>
          </p:cNvSpPr>
          <p:nvPr>
            <p:ph type="sldImg"/>
          </p:nvPr>
        </p:nvSpPr>
        <p:spPr>
          <a:xfrm>
            <a:off x="546100" y="312738"/>
            <a:ext cx="5729288" cy="4297362"/>
          </a:xfrm>
          <a:ln/>
        </p:spPr>
      </p:sp>
      <p:sp>
        <p:nvSpPr>
          <p:cNvPr id="199684" name="Notizenplatzhalter 6"/>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0" i="0" u="none" strike="noStrike" kern="1200" baseline="0" smtClean="0">
                <a:solidFill>
                  <a:schemeClr val="tx1"/>
                </a:solidFill>
                <a:latin typeface="Arial" pitchFamily="34" charset="0"/>
                <a:ea typeface="+mn-ea"/>
                <a:cs typeface="Arial" pitchFamily="34" charset="0"/>
              </a:rPr>
              <a:t>Identifying the levels of </a:t>
            </a:r>
            <a:r>
              <a:rPr lang="en-US" sz="1200" b="1" i="0" u="none" strike="noStrike" kern="1200" baseline="0" smtClean="0">
                <a:solidFill>
                  <a:schemeClr val="tx1"/>
                </a:solidFill>
                <a:latin typeface="Arial" pitchFamily="34" charset="0"/>
                <a:ea typeface="+mn-ea"/>
                <a:cs typeface="Arial" pitchFamily="34" charset="0"/>
              </a:rPr>
              <a:t>application </a:t>
            </a:r>
            <a:r>
              <a:rPr lang="en-US" sz="1200" b="0" i="0" u="none" strike="noStrike" kern="1200" baseline="0" smtClean="0">
                <a:solidFill>
                  <a:schemeClr val="tx1"/>
                </a:solidFill>
                <a:latin typeface="Arial" pitchFamily="34" charset="0"/>
                <a:ea typeface="+mn-ea"/>
                <a:cs typeface="Arial" pitchFamily="34" charset="0"/>
              </a:rPr>
              <a:t>and </a:t>
            </a:r>
            <a:r>
              <a:rPr lang="en-US" sz="1200" b="1" i="0" u="none" strike="noStrike" kern="1200" baseline="0" smtClean="0">
                <a:solidFill>
                  <a:schemeClr val="tx1"/>
                </a:solidFill>
                <a:latin typeface="Arial" pitchFamily="34" charset="0"/>
                <a:ea typeface="+mn-ea"/>
                <a:cs typeface="Arial" pitchFamily="34" charset="0"/>
              </a:rPr>
              <a:t>aggregation </a:t>
            </a:r>
            <a:r>
              <a:rPr lang="en-US" sz="1200" b="0" i="0" u="none" strike="noStrike" kern="1200" baseline="0" smtClean="0">
                <a:solidFill>
                  <a:schemeClr val="tx1"/>
                </a:solidFill>
                <a:latin typeface="Arial" pitchFamily="34" charset="0"/>
                <a:ea typeface="+mn-ea"/>
                <a:cs typeface="Arial" pitchFamily="34" charset="0"/>
              </a:rPr>
              <a:t>will help you define the scope of the M&amp;E system and ensure that all relevant stakeholders are involved in its development </a:t>
            </a:r>
            <a:r>
              <a:rPr lang="de-DE" sz="1200" b="0" i="0" u="none" strike="noStrike" kern="1200" baseline="0" smtClean="0">
                <a:solidFill>
                  <a:schemeClr val="tx1"/>
                </a:solidFill>
                <a:latin typeface="Arial" pitchFamily="34" charset="0"/>
                <a:ea typeface="+mn-ea"/>
                <a:cs typeface="Arial" pitchFamily="34" charset="0"/>
              </a:rPr>
              <a:t>and implementation.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Rot="1" noChangeAspect="1" noChangeArrowheads="1" noTextEdit="1"/>
          </p:cNvSpPr>
          <p:nvPr>
            <p:ph type="sldImg"/>
          </p:nvPr>
        </p:nvSpPr>
        <p:spPr>
          <a:xfrm>
            <a:off x="547688" y="312738"/>
            <a:ext cx="5727700" cy="4297362"/>
          </a:xfrm>
          <a:ln/>
        </p:spPr>
      </p:sp>
      <p:sp>
        <p:nvSpPr>
          <p:cNvPr id="193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xfrm>
            <a:off x="547688" y="312738"/>
            <a:ext cx="5727700" cy="4297362"/>
          </a:xfrm>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64</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xfrm>
            <a:off x="546100" y="312738"/>
            <a:ext cx="5730875" cy="4297362"/>
          </a:xfrm>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http://harvardmagazine.com/2003/09/making-the-case-html</a:t>
            </a:r>
          </a:p>
        </p:txBody>
      </p:sp>
      <p:sp>
        <p:nvSpPr>
          <p:cNvPr id="178180"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1E2552B-946A-46BA-8815-B18C49434F8D}" type="slidenum">
              <a:rPr sz="1000" smtClean="0">
                <a:solidFill>
                  <a:schemeClr val="bg1"/>
                </a:solidFill>
              </a:rPr>
              <a:pPr/>
              <a:t>6</a:t>
            </a:fld>
            <a:endParaRPr sz="1000" smtClean="0">
              <a:solidFill>
                <a:schemeClr val="bg1"/>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smtClean="0">
              <a:latin typeface="Arial" charset="0"/>
              <a:cs typeface="Arial" charset="0"/>
            </a:endParaRPr>
          </a:p>
        </p:txBody>
      </p:sp>
      <p:sp>
        <p:nvSpPr>
          <p:cNvPr id="197635"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911F3B5B-391E-4C3F-A220-CDC5648E3A0A}" type="slidenum">
              <a:rPr sz="1000">
                <a:solidFill>
                  <a:prstClr val="white"/>
                </a:solidFill>
              </a:rPr>
              <a:pPr/>
              <a:t>65</a:t>
            </a:fld>
            <a:endParaRPr sz="1000">
              <a:solidFill>
                <a:prstClr val="white"/>
              </a:solidFill>
            </a:endParaRPr>
          </a:p>
        </p:txBody>
      </p:sp>
      <p:sp>
        <p:nvSpPr>
          <p:cNvPr id="197636"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66</a:t>
            </a:fld>
            <a:endParaRPr lang="de-DE" dirty="0"/>
          </a:p>
        </p:txBody>
      </p:sp>
    </p:spTree>
    <p:extLst>
      <p:ext uri="{BB962C8B-B14F-4D97-AF65-F5344CB8AC3E}">
        <p14:creationId xmlns:p14="http://schemas.microsoft.com/office/powerpoint/2010/main" val="1432882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67</a:t>
            </a:fld>
            <a:endParaRPr altLang="de-DE" sz="1000">
              <a:solidFill>
                <a:srgbClr val="FFFFFF"/>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en-US" b="0" dirty="0" smtClean="0"/>
              <a:t>National M&amp;E of adaptation</a:t>
            </a:r>
            <a:r>
              <a:rPr lang="en-US" b="0" baseline="0" dirty="0" smtClean="0"/>
              <a:t> </a:t>
            </a:r>
            <a:r>
              <a:rPr lang="en-US" b="0" dirty="0" smtClean="0"/>
              <a:t>may focus on process and/or adaptation outcomes. </a:t>
            </a:r>
          </a:p>
          <a:p>
            <a:pPr marL="171450" indent="-171450">
              <a:buFont typeface="Arial" panose="020B0604020202020204" pitchFamily="34" charset="0"/>
              <a:buChar char="•"/>
            </a:pPr>
            <a:r>
              <a:rPr lang="en-US" b="0" dirty="0" smtClean="0"/>
              <a:t>Many</a:t>
            </a:r>
            <a:r>
              <a:rPr lang="en-US" b="0" baseline="0" dirty="0" smtClean="0"/>
              <a:t> </a:t>
            </a:r>
            <a:r>
              <a:rPr lang="en-US" b="0" dirty="0" smtClean="0"/>
              <a:t>M&amp;E systems reviewed to date take a hybrid approach,</a:t>
            </a:r>
            <a:r>
              <a:rPr lang="en-US" b="0" baseline="0" dirty="0" smtClean="0"/>
              <a:t> </a:t>
            </a:r>
            <a:r>
              <a:rPr lang="en-US" b="0" dirty="0" smtClean="0"/>
              <a:t>considering focus on both process and outcomes.</a:t>
            </a:r>
          </a:p>
          <a:p>
            <a:pPr marL="171450" indent="-171450">
              <a:buFont typeface="Arial" panose="020B0604020202020204" pitchFamily="34" charset="0"/>
              <a:buChar char="•"/>
            </a:pPr>
            <a:r>
              <a:rPr lang="en-US" b="0" dirty="0" smtClean="0"/>
              <a:t>The focus of the adaptation M&amp;E system is related to its</a:t>
            </a:r>
            <a:r>
              <a:rPr lang="en-US" b="0" baseline="0" dirty="0" smtClean="0"/>
              <a:t> </a:t>
            </a:r>
            <a:r>
              <a:rPr lang="en-US" b="0" dirty="0" smtClean="0"/>
              <a:t>purpose(s):</a:t>
            </a:r>
          </a:p>
          <a:p>
            <a:pPr marL="352425" lvl="1" indent="-171450">
              <a:buFont typeface="Arial" panose="020B0604020202020204" pitchFamily="34" charset="0"/>
              <a:buChar char="•"/>
            </a:pPr>
            <a:r>
              <a:rPr lang="en-US" b="1" dirty="0" smtClean="0"/>
              <a:t>Process monitoring</a:t>
            </a:r>
            <a:r>
              <a:rPr lang="en-US" b="1" baseline="0" dirty="0" smtClean="0"/>
              <a:t> </a:t>
            </a:r>
            <a:r>
              <a:rPr lang="en-US" b="0" dirty="0" smtClean="0"/>
              <a:t>can help to inform any of</a:t>
            </a:r>
            <a:r>
              <a:rPr lang="en-US" b="0" baseline="0" dirty="0" smtClean="0"/>
              <a:t> </a:t>
            </a:r>
            <a:r>
              <a:rPr lang="en-US" b="0" dirty="0" smtClean="0"/>
              <a:t>the three purposes</a:t>
            </a:r>
            <a:r>
              <a:rPr lang="en-US" b="0" baseline="0" dirty="0" smtClean="0"/>
              <a:t> (learning, accountability, adaptive management) from the previous session. </a:t>
            </a:r>
            <a:r>
              <a:rPr lang="en-US" b="0" dirty="0" smtClean="0"/>
              <a:t>It is essential</a:t>
            </a:r>
            <a:r>
              <a:rPr lang="en-US" b="0" baseline="0" dirty="0" smtClean="0"/>
              <a:t> </a:t>
            </a:r>
            <a:r>
              <a:rPr lang="en-US" b="0" dirty="0" smtClean="0"/>
              <a:t>to support adaptive management,</a:t>
            </a:r>
            <a:r>
              <a:rPr lang="en-US" b="0" baseline="0" dirty="0" smtClean="0"/>
              <a:t> </a:t>
            </a:r>
            <a:r>
              <a:rPr lang="en-US" b="0" dirty="0" smtClean="0"/>
              <a:t>which requires checking</a:t>
            </a:r>
            <a:r>
              <a:rPr lang="en-US" b="0" baseline="0" dirty="0" smtClean="0"/>
              <a:t> </a:t>
            </a:r>
            <a:r>
              <a:rPr lang="en-US" b="0" dirty="0" smtClean="0"/>
              <a:t>that a policy, plan or intervention</a:t>
            </a:r>
            <a:r>
              <a:rPr lang="en-US" b="0" baseline="0" dirty="0" smtClean="0"/>
              <a:t> </a:t>
            </a:r>
            <a:r>
              <a:rPr lang="en-US" b="0" dirty="0" smtClean="0"/>
              <a:t>is on track.</a:t>
            </a:r>
          </a:p>
          <a:p>
            <a:pPr marL="352425" lvl="1" indent="-171450">
              <a:buFont typeface="Arial" panose="020B0604020202020204" pitchFamily="34" charset="0"/>
              <a:buChar char="•"/>
            </a:pPr>
            <a:r>
              <a:rPr lang="en-US" b="0" dirty="0" smtClean="0"/>
              <a:t>A focus on </a:t>
            </a:r>
            <a:r>
              <a:rPr lang="en-US" b="1" dirty="0" smtClean="0"/>
              <a:t>adaptation outcomes</a:t>
            </a:r>
            <a:r>
              <a:rPr lang="en-US" b="1" baseline="0" dirty="0" smtClean="0"/>
              <a:t> </a:t>
            </a:r>
            <a:r>
              <a:rPr lang="en-US" b="0" dirty="0" smtClean="0"/>
              <a:t>refers to assessing</a:t>
            </a:r>
            <a:r>
              <a:rPr lang="en-US" b="0" baseline="0" dirty="0" smtClean="0"/>
              <a:t> </a:t>
            </a:r>
            <a:r>
              <a:rPr lang="en-US" b="0" dirty="0" smtClean="0"/>
              <a:t>changes that result from the implementation of adaptation policies/actions.</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68</a:t>
            </a:fld>
            <a:endParaRPr lang="de-DE" dirty="0"/>
          </a:p>
        </p:txBody>
      </p:sp>
    </p:spTree>
    <p:extLst>
      <p:ext uri="{BB962C8B-B14F-4D97-AF65-F5344CB8AC3E}">
        <p14:creationId xmlns:p14="http://schemas.microsoft.com/office/powerpoint/2010/main" val="34342823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0FC486B0-E611-4708-9C23-0C73E563E656}" type="slidenum">
              <a:rPr lang="de-DE" smtClean="0"/>
              <a:pPr/>
              <a:t>69</a:t>
            </a:fld>
            <a:endParaRPr lang="de-DE" dirty="0"/>
          </a:p>
        </p:txBody>
      </p:sp>
    </p:spTree>
    <p:extLst>
      <p:ext uri="{BB962C8B-B14F-4D97-AF65-F5344CB8AC3E}">
        <p14:creationId xmlns:p14="http://schemas.microsoft.com/office/powerpoint/2010/main" val="29250067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70</a:t>
            </a:fld>
            <a:endParaRPr lang="de-DE" dirty="0"/>
          </a:p>
        </p:txBody>
      </p:sp>
    </p:spTree>
    <p:extLst>
      <p:ext uri="{BB962C8B-B14F-4D97-AF65-F5344CB8AC3E}">
        <p14:creationId xmlns:p14="http://schemas.microsoft.com/office/powerpoint/2010/main" val="42851623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en-US" b="0" dirty="0" smtClean="0"/>
              <a:t>An indicator is NOT specific if, for example, it is formulated as an objective and thus generates questions about how the expected results can be measured / checked; if it uses unclear</a:t>
            </a:r>
            <a:r>
              <a:rPr lang="en-US" b="0" baseline="0" dirty="0" smtClean="0"/>
              <a:t> formulations such as “sustainable result”.</a:t>
            </a:r>
          </a:p>
          <a:p>
            <a:r>
              <a:rPr lang="en-US" b="0" dirty="0" smtClean="0"/>
              <a:t>Attention: not all indicators need targets - the goal of monitoring can also be to observe</a:t>
            </a:r>
            <a:r>
              <a:rPr lang="en-US" b="0" baseline="0" dirty="0" smtClean="0"/>
              <a:t> </a:t>
            </a:r>
            <a:r>
              <a:rPr lang="en-US" b="0" dirty="0" smtClean="0"/>
              <a:t>trends such as climate change impacts (as is done as</a:t>
            </a:r>
            <a:r>
              <a:rPr lang="en-US" b="0" baseline="0" dirty="0" smtClean="0"/>
              <a:t> part of the German adaptation </a:t>
            </a:r>
            <a:r>
              <a:rPr lang="en-US" b="0" dirty="0" smtClean="0"/>
              <a:t>M&amp;E system)</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71</a:t>
            </a:fld>
            <a:endParaRPr lang="de-DE" dirty="0"/>
          </a:p>
        </p:txBody>
      </p:sp>
    </p:spTree>
    <p:extLst>
      <p:ext uri="{BB962C8B-B14F-4D97-AF65-F5344CB8AC3E}">
        <p14:creationId xmlns:p14="http://schemas.microsoft.com/office/powerpoint/2010/main" val="24416039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74</a:t>
            </a:fld>
            <a:endParaRPr altLang="de-DE" sz="1000">
              <a:solidFill>
                <a:srgbClr val="FFFFFF"/>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75</a:t>
            </a:fld>
            <a:endParaRPr lang="de-DE" dirty="0"/>
          </a:p>
        </p:txBody>
      </p:sp>
    </p:spTree>
    <p:extLst>
      <p:ext uri="{BB962C8B-B14F-4D97-AF65-F5344CB8AC3E}">
        <p14:creationId xmlns:p14="http://schemas.microsoft.com/office/powerpoint/2010/main" val="4285162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Link to the M&amp;E training materials on </a:t>
            </a:r>
            <a:r>
              <a:rPr lang="en-US" b="0" baseline="0" dirty="0" err="1" smtClean="0">
                <a:latin typeface="Times" pitchFamily="18" charset="0"/>
                <a:cs typeface="Arial" charset="0"/>
              </a:rPr>
              <a:t>AdaptationCommunity</a:t>
            </a:r>
            <a:r>
              <a:rPr lang="en-US" b="0" baseline="0" dirty="0" smtClean="0">
                <a:latin typeface="Times" pitchFamily="18" charset="0"/>
                <a:cs typeface="Arial" charset="0"/>
              </a:rPr>
              <a:t>:</a:t>
            </a:r>
          </a:p>
          <a:p>
            <a:r>
              <a:rPr lang="en-US" b="0" dirty="0" smtClean="0">
                <a:latin typeface="Times" pitchFamily="18" charset="0"/>
                <a:cs typeface="Arial" charset="0"/>
              </a:rPr>
              <a:t>https://gc21.giz.de/ibt/var/app/wp342deP/1443/index.php/knowledge/monitoring-evaluation/tools-and-training-material/</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7</a:t>
            </a:fld>
            <a:endParaRPr sz="1000" smtClean="0">
              <a:solidFill>
                <a:schemeClr val="bg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cs typeface="Arial" charset="0"/>
            </a:endParaRPr>
          </a:p>
        </p:txBody>
      </p:sp>
      <p:sp>
        <p:nvSpPr>
          <p:cNvPr id="196611"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39384" indent="-284378" eaLnBrk="0" hangingPunct="0">
              <a:defRPr sz="2200" b="1">
                <a:solidFill>
                  <a:srgbClr val="999999"/>
                </a:solidFill>
                <a:latin typeface="Arial" charset="0"/>
                <a:cs typeface="Arial" charset="0"/>
              </a:defRPr>
            </a:lvl2pPr>
            <a:lvl3pPr marL="1137514" indent="-227503" eaLnBrk="0" hangingPunct="0">
              <a:defRPr sz="2200" b="1">
                <a:solidFill>
                  <a:srgbClr val="999999"/>
                </a:solidFill>
                <a:latin typeface="Arial" charset="0"/>
                <a:cs typeface="Arial" charset="0"/>
              </a:defRPr>
            </a:lvl3pPr>
            <a:lvl4pPr marL="1592519" indent="-227503" eaLnBrk="0" hangingPunct="0">
              <a:defRPr sz="2200" b="1">
                <a:solidFill>
                  <a:srgbClr val="999999"/>
                </a:solidFill>
                <a:latin typeface="Arial" charset="0"/>
                <a:cs typeface="Arial" charset="0"/>
              </a:defRPr>
            </a:lvl4pPr>
            <a:lvl5pPr marL="2047524" indent="-227503" eaLnBrk="0" hangingPunct="0">
              <a:defRPr sz="2200" b="1">
                <a:solidFill>
                  <a:srgbClr val="999999"/>
                </a:solidFill>
                <a:latin typeface="Arial" charset="0"/>
                <a:cs typeface="Arial" charset="0"/>
              </a:defRPr>
            </a:lvl5pPr>
            <a:lvl6pPr marL="2502530" indent="-227503" eaLnBrk="0" fontAlgn="base" hangingPunct="0">
              <a:spcBef>
                <a:spcPct val="0"/>
              </a:spcBef>
              <a:spcAft>
                <a:spcPct val="0"/>
              </a:spcAft>
              <a:defRPr sz="2200" b="1">
                <a:solidFill>
                  <a:srgbClr val="999999"/>
                </a:solidFill>
                <a:latin typeface="Arial" charset="0"/>
                <a:cs typeface="Arial" charset="0"/>
              </a:defRPr>
            </a:lvl6pPr>
            <a:lvl7pPr marL="2957535" indent="-227503" eaLnBrk="0" fontAlgn="base" hangingPunct="0">
              <a:spcBef>
                <a:spcPct val="0"/>
              </a:spcBef>
              <a:spcAft>
                <a:spcPct val="0"/>
              </a:spcAft>
              <a:defRPr sz="2200" b="1">
                <a:solidFill>
                  <a:srgbClr val="999999"/>
                </a:solidFill>
                <a:latin typeface="Arial" charset="0"/>
                <a:cs typeface="Arial" charset="0"/>
              </a:defRPr>
            </a:lvl7pPr>
            <a:lvl8pPr marL="3412541" indent="-227503" eaLnBrk="0" fontAlgn="base" hangingPunct="0">
              <a:spcBef>
                <a:spcPct val="0"/>
              </a:spcBef>
              <a:spcAft>
                <a:spcPct val="0"/>
              </a:spcAft>
              <a:defRPr sz="2200" b="1">
                <a:solidFill>
                  <a:srgbClr val="999999"/>
                </a:solidFill>
                <a:latin typeface="Arial" charset="0"/>
                <a:cs typeface="Arial" charset="0"/>
              </a:defRPr>
            </a:lvl8pPr>
            <a:lvl9pPr marL="3867546" indent="-227503" eaLnBrk="0" fontAlgn="base" hangingPunct="0">
              <a:spcBef>
                <a:spcPct val="0"/>
              </a:spcBef>
              <a:spcAft>
                <a:spcPct val="0"/>
              </a:spcAft>
              <a:defRPr sz="2200" b="1">
                <a:solidFill>
                  <a:srgbClr val="999999"/>
                </a:solidFill>
                <a:latin typeface="Arial" charset="0"/>
                <a:cs typeface="Arial" charset="0"/>
              </a:defRPr>
            </a:lvl9pPr>
          </a:lstStyle>
          <a:p>
            <a:fld id="{8BDDE663-7E86-469D-953B-DD755F082779}" type="slidenum">
              <a:rPr sz="1000">
                <a:solidFill>
                  <a:prstClr val="white"/>
                </a:solidFill>
              </a:rPr>
              <a:pPr/>
              <a:t>76</a:t>
            </a:fld>
            <a:endParaRPr sz="1000">
              <a:solidFill>
                <a:prstClr val="white"/>
              </a:solidFill>
            </a:endParaRPr>
          </a:p>
        </p:txBody>
      </p:sp>
      <p:sp>
        <p:nvSpPr>
          <p:cNvPr id="196612"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ltLang="de-DE" b="1" i="0" dirty="0" smtClean="0"/>
              <a:t>OPTIONAL </a:t>
            </a:r>
            <a:r>
              <a:rPr lang="en-US" altLang="de-DE" b="1" dirty="0" smtClean="0"/>
              <a:t>exercise</a:t>
            </a:r>
          </a:p>
          <a:p>
            <a:r>
              <a:rPr lang="en-US" altLang="de-DE" b="0" dirty="0" smtClean="0"/>
              <a:t>Instructions for trainers: Discuss in plenary if</a:t>
            </a:r>
            <a:r>
              <a:rPr lang="en-US" altLang="de-DE" b="0" baseline="0" dirty="0" smtClean="0"/>
              <a:t> the criteria are SMART. I</a:t>
            </a:r>
            <a:r>
              <a:rPr lang="en-US" altLang="de-DE" b="0" dirty="0" smtClean="0"/>
              <a:t>n some cases it depends on information not available and assumptions have to be made. Instead of doing this in PowerPoint, you can also use </a:t>
            </a:r>
            <a:r>
              <a:rPr lang="en-US" altLang="de-DE" b="0" dirty="0" err="1" smtClean="0"/>
              <a:t>FlipChart</a:t>
            </a:r>
            <a:r>
              <a:rPr lang="en-US" altLang="de-DE" b="0" dirty="0" smtClean="0"/>
              <a:t> or other materials. Do 2-3 examples together to ensure that participants have understood how to do this</a:t>
            </a:r>
            <a:r>
              <a:rPr lang="en-US" altLang="de-DE" b="0" baseline="0" dirty="0" smtClean="0"/>
              <a:t> as it is the content of the following exercise.</a:t>
            </a:r>
            <a:endParaRPr lang="pt-BR" altLang="de-DE" b="0" dirty="0" smtClean="0"/>
          </a:p>
        </p:txBody>
      </p:sp>
      <p:sp>
        <p:nvSpPr>
          <p:cNvPr id="250883"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FB55B163-F706-47C0-8A1F-786D57431F94}" type="slidenum">
              <a:rPr altLang="de-DE" sz="1000">
                <a:solidFill>
                  <a:srgbClr val="FFFFFF"/>
                </a:solidFill>
              </a:rPr>
              <a:pPr>
                <a:spcBef>
                  <a:spcPct val="0"/>
                </a:spcBef>
              </a:pPr>
              <a:t>77</a:t>
            </a:fld>
            <a:endParaRPr altLang="de-DE" sz="1000">
              <a:solidFill>
                <a:srgbClr val="FFFFFF"/>
              </a:solidFill>
            </a:endParaRPr>
          </a:p>
        </p:txBody>
      </p:sp>
      <p:sp>
        <p:nvSpPr>
          <p:cNvPr id="250884" name="Folienbildplatzhalter 6"/>
          <p:cNvSpPr>
            <a:spLocks noGrp="1" noRot="1" noChangeAspect="1" noTextEdit="1"/>
          </p:cNvSpPr>
          <p:nvPr>
            <p:ph type="sldImg"/>
          </p:nvPr>
        </p:nvSpPr>
        <p:spPr>
          <a:xfrm>
            <a:off x="547688" y="312738"/>
            <a:ext cx="5727700" cy="4297362"/>
          </a:xfr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err="1" smtClean="0"/>
              <a:t>To</a:t>
            </a:r>
            <a:r>
              <a:rPr lang="de-DE" b="0" dirty="0" smtClean="0"/>
              <a:t> </a:t>
            </a:r>
            <a:r>
              <a:rPr lang="de-DE" b="0" dirty="0" err="1" smtClean="0"/>
              <a:t>illustrate</a:t>
            </a:r>
            <a:r>
              <a:rPr lang="de-DE" b="0" dirty="0" smtClean="0"/>
              <a:t> </a:t>
            </a:r>
            <a:r>
              <a:rPr lang="de-DE" b="0" dirty="0" err="1" smtClean="0"/>
              <a:t>how</a:t>
            </a:r>
            <a:r>
              <a:rPr lang="de-DE" b="0" dirty="0" smtClean="0"/>
              <a:t> </a:t>
            </a:r>
            <a:r>
              <a:rPr lang="de-DE" b="0" dirty="0" err="1" smtClean="0"/>
              <a:t>adaptation</a:t>
            </a:r>
            <a:r>
              <a:rPr lang="de-DE" b="0" dirty="0" smtClean="0"/>
              <a:t> </a:t>
            </a:r>
            <a:r>
              <a:rPr lang="de-DE" b="0" dirty="0" err="1" smtClean="0"/>
              <a:t>indicators</a:t>
            </a:r>
            <a:r>
              <a:rPr lang="de-DE" b="0" dirty="0" smtClean="0"/>
              <a:t> </a:t>
            </a:r>
            <a:r>
              <a:rPr lang="de-DE" b="0" dirty="0" err="1" smtClean="0"/>
              <a:t>look</a:t>
            </a:r>
            <a:r>
              <a:rPr lang="de-DE" b="0" dirty="0" smtClean="0"/>
              <a:t> like in </a:t>
            </a:r>
            <a:r>
              <a:rPr lang="de-DE" b="0" dirty="0" err="1" smtClean="0"/>
              <a:t>practice</a:t>
            </a:r>
            <a:r>
              <a:rPr lang="de-DE" b="0" dirty="0" smtClean="0"/>
              <a:t> GIZ</a:t>
            </a:r>
            <a:r>
              <a:rPr lang="de-DE" b="0" baseline="0" dirty="0" smtClean="0"/>
              <a:t> &amp; IISD (2014) </a:t>
            </a:r>
            <a:r>
              <a:rPr lang="de-DE" b="0" baseline="0" dirty="0" err="1" smtClean="0"/>
              <a:t>compiled</a:t>
            </a:r>
            <a:r>
              <a:rPr lang="de-DE" b="0" baseline="0" dirty="0" smtClean="0"/>
              <a:t> a </a:t>
            </a:r>
            <a:r>
              <a:rPr lang="de-DE" b="0" baseline="0" dirty="0" err="1" smtClean="0"/>
              <a:t>comprehensive</a:t>
            </a:r>
            <a:r>
              <a:rPr lang="de-DE" b="0" baseline="0" dirty="0" smtClean="0"/>
              <a:t> </a:t>
            </a:r>
            <a:r>
              <a:rPr lang="de-DE" b="0" baseline="0" dirty="0" err="1" smtClean="0"/>
              <a:t>repository</a:t>
            </a:r>
            <a:r>
              <a:rPr lang="de-DE" b="0" baseline="0" dirty="0" smtClean="0"/>
              <a:t> </a:t>
            </a:r>
            <a:r>
              <a:rPr lang="de-DE" b="0" baseline="0" dirty="0" err="1" smtClean="0"/>
              <a:t>of</a:t>
            </a:r>
            <a:r>
              <a:rPr lang="de-DE" b="0" baseline="0" dirty="0" smtClean="0"/>
              <a:t> </a:t>
            </a:r>
            <a:r>
              <a:rPr lang="de-DE" b="0" baseline="0" dirty="0" err="1" smtClean="0"/>
              <a:t>adaptation</a:t>
            </a:r>
            <a:r>
              <a:rPr lang="de-DE" b="0" baseline="0" dirty="0" smtClean="0"/>
              <a:t> </a:t>
            </a:r>
            <a:r>
              <a:rPr lang="de-DE" b="0" baseline="0" dirty="0" err="1" smtClean="0"/>
              <a:t>indicators</a:t>
            </a:r>
            <a:r>
              <a:rPr lang="de-DE" b="0" baseline="0" dirty="0" smtClean="0"/>
              <a:t> </a:t>
            </a:r>
            <a:r>
              <a:rPr lang="de-DE" b="0" baseline="0" dirty="0" err="1" smtClean="0"/>
              <a:t>which</a:t>
            </a:r>
            <a:r>
              <a:rPr lang="de-DE" b="0" baseline="0" dirty="0" smtClean="0"/>
              <a:t> </a:t>
            </a:r>
            <a:r>
              <a:rPr lang="de-DE" b="0" baseline="0" dirty="0" err="1" smtClean="0"/>
              <a:t>have</a:t>
            </a:r>
            <a:r>
              <a:rPr lang="de-DE" b="0" baseline="0" dirty="0" smtClean="0"/>
              <a:t> </a:t>
            </a:r>
            <a:r>
              <a:rPr lang="de-DE" b="0" baseline="0" dirty="0" err="1" smtClean="0"/>
              <a:t>been</a:t>
            </a:r>
            <a:r>
              <a:rPr lang="de-DE" b="0" baseline="0" dirty="0" smtClean="0"/>
              <a:t> </a:t>
            </a:r>
            <a:r>
              <a:rPr lang="de-DE" b="0" baseline="0" dirty="0" err="1" smtClean="0"/>
              <a:t>proposed</a:t>
            </a:r>
            <a:r>
              <a:rPr lang="de-DE" b="0" baseline="0" dirty="0" smtClean="0"/>
              <a:t> </a:t>
            </a:r>
            <a:r>
              <a:rPr lang="de-DE" b="0" baseline="0" dirty="0" err="1" smtClean="0"/>
              <a:t>by</a:t>
            </a:r>
            <a:r>
              <a:rPr lang="de-DE" b="0" baseline="0" dirty="0" smtClean="0"/>
              <a:t> </a:t>
            </a:r>
            <a:r>
              <a:rPr lang="de-DE" b="0" baseline="0" dirty="0" err="1" smtClean="0"/>
              <a:t>the</a:t>
            </a:r>
            <a:r>
              <a:rPr lang="de-DE" b="0" baseline="0" dirty="0" smtClean="0"/>
              <a:t> countries </a:t>
            </a:r>
            <a:r>
              <a:rPr lang="de-DE" b="0" baseline="0" dirty="0" err="1" smtClean="0"/>
              <a:t>and</a:t>
            </a:r>
            <a:r>
              <a:rPr lang="de-DE" b="0" baseline="0" dirty="0" smtClean="0"/>
              <a:t> </a:t>
            </a:r>
            <a:r>
              <a:rPr lang="de-DE" b="0" baseline="0" dirty="0" err="1" smtClean="0"/>
              <a:t>organisations</a:t>
            </a:r>
            <a:r>
              <a:rPr lang="de-DE" b="0" baseline="0" dirty="0" smtClean="0"/>
              <a:t> </a:t>
            </a:r>
            <a:r>
              <a:rPr lang="de-DE" b="0" baseline="0" dirty="0" err="1" smtClean="0"/>
              <a:t>investigated</a:t>
            </a:r>
            <a:r>
              <a:rPr lang="de-DE" b="0" baseline="0" dirty="0" smtClean="0"/>
              <a:t> in </a:t>
            </a:r>
            <a:r>
              <a:rPr lang="de-DE" b="0" baseline="0" dirty="0" err="1" smtClean="0"/>
              <a:t>the</a:t>
            </a:r>
            <a:r>
              <a:rPr lang="de-DE" b="0" baseline="0" dirty="0" smtClean="0"/>
              <a:t> </a:t>
            </a:r>
            <a:r>
              <a:rPr lang="de-DE" b="0" baseline="0" dirty="0" err="1" smtClean="0"/>
              <a:t>comparative</a:t>
            </a:r>
            <a:r>
              <a:rPr lang="de-DE" b="0" baseline="0" dirty="0" smtClean="0"/>
              <a:t> </a:t>
            </a:r>
            <a:r>
              <a:rPr lang="de-DE" b="0" baseline="0" dirty="0" err="1" smtClean="0"/>
              <a:t>analysis</a:t>
            </a:r>
            <a:r>
              <a:rPr lang="de-DE" b="0" baseline="0" dirty="0" smtClean="0"/>
              <a:t> </a:t>
            </a:r>
            <a:r>
              <a:rPr lang="de-DE" b="0" baseline="0" dirty="0" err="1" smtClean="0"/>
              <a:t>study</a:t>
            </a:r>
            <a:r>
              <a:rPr lang="de-DE" b="0" baseline="0" dirty="0" smtClean="0"/>
              <a:t> (</a:t>
            </a:r>
            <a:r>
              <a:rPr lang="de-DE" b="0" baseline="0" dirty="0" err="1" smtClean="0"/>
              <a:t>cover</a:t>
            </a:r>
            <a:r>
              <a:rPr lang="de-DE" b="0" baseline="0" dirty="0" smtClean="0"/>
              <a:t> on </a:t>
            </a:r>
            <a:r>
              <a:rPr lang="de-DE" b="0" baseline="0" dirty="0" err="1" smtClean="0"/>
              <a:t>the</a:t>
            </a:r>
            <a:r>
              <a:rPr lang="de-DE" b="0" baseline="0" dirty="0" smtClean="0"/>
              <a:t> </a:t>
            </a:r>
            <a:r>
              <a:rPr lang="de-DE" b="0" baseline="0" dirty="0" err="1" smtClean="0"/>
              <a:t>bottom</a:t>
            </a:r>
            <a:r>
              <a:rPr lang="de-DE" b="0" baseline="0" dirty="0" smtClean="0"/>
              <a:t> </a:t>
            </a:r>
            <a:r>
              <a:rPr lang="de-DE" b="0" baseline="0" dirty="0" err="1" smtClean="0"/>
              <a:t>right</a:t>
            </a:r>
            <a:r>
              <a:rPr lang="de-DE" b="0" baseline="0" dirty="0" smtClean="0"/>
              <a:t>). </a:t>
            </a:r>
            <a:r>
              <a:rPr lang="de-DE" b="0" baseline="0" dirty="0" err="1" smtClean="0"/>
              <a:t>Because</a:t>
            </a:r>
            <a:r>
              <a:rPr lang="de-DE" b="0" baseline="0" dirty="0" smtClean="0"/>
              <a:t> </a:t>
            </a:r>
            <a:r>
              <a:rPr lang="de-DE" b="0" baseline="0" dirty="0" err="1" smtClean="0"/>
              <a:t>adaptation</a:t>
            </a:r>
            <a:r>
              <a:rPr lang="de-DE" b="0" baseline="0" dirty="0" smtClean="0"/>
              <a:t> </a:t>
            </a:r>
            <a:r>
              <a:rPr lang="de-DE" b="0" baseline="0" dirty="0" err="1" smtClean="0"/>
              <a:t>is</a:t>
            </a:r>
            <a:r>
              <a:rPr lang="de-DE" b="0" baseline="0" dirty="0" smtClean="0"/>
              <a:t> </a:t>
            </a:r>
            <a:r>
              <a:rPr lang="de-DE" b="0" baseline="0" dirty="0" err="1" smtClean="0"/>
              <a:t>context</a:t>
            </a:r>
            <a:r>
              <a:rPr lang="de-DE" b="0" baseline="0" dirty="0" smtClean="0"/>
              <a:t> </a:t>
            </a:r>
            <a:r>
              <a:rPr lang="de-DE" b="0" baseline="0" dirty="0" err="1" smtClean="0"/>
              <a:t>specific</a:t>
            </a:r>
            <a:r>
              <a:rPr lang="de-DE" b="0" baseline="0" dirty="0" smtClean="0"/>
              <a:t>, </a:t>
            </a:r>
            <a:r>
              <a:rPr lang="de-DE" b="0" baseline="0" dirty="0" err="1" smtClean="0"/>
              <a:t>for</a:t>
            </a:r>
            <a:r>
              <a:rPr lang="de-DE" b="0" baseline="0" dirty="0" smtClean="0"/>
              <a:t> </a:t>
            </a:r>
            <a:r>
              <a:rPr lang="de-DE" b="0" baseline="0" dirty="0" err="1" smtClean="0"/>
              <a:t>each</a:t>
            </a:r>
            <a:r>
              <a:rPr lang="de-DE" b="0" baseline="0" dirty="0" smtClean="0"/>
              <a:t> </a:t>
            </a:r>
            <a:r>
              <a:rPr lang="de-DE" b="0" baseline="0" dirty="0" err="1" smtClean="0"/>
              <a:t>indicator</a:t>
            </a:r>
            <a:r>
              <a:rPr lang="de-DE" b="0" baseline="0" dirty="0" smtClean="0"/>
              <a:t> </a:t>
            </a:r>
            <a:r>
              <a:rPr lang="de-DE" b="0" baseline="0" dirty="0" err="1" smtClean="0"/>
              <a:t>there</a:t>
            </a:r>
            <a:r>
              <a:rPr lang="de-DE" b="0" baseline="0" dirty="0" smtClean="0"/>
              <a:t> </a:t>
            </a:r>
            <a:r>
              <a:rPr lang="de-DE" b="0" baseline="0" dirty="0" err="1" smtClean="0"/>
              <a:t>is</a:t>
            </a:r>
            <a:r>
              <a:rPr lang="de-DE" b="0" baseline="0" dirty="0" smtClean="0"/>
              <a:t> a </a:t>
            </a:r>
            <a:r>
              <a:rPr lang="de-DE" b="0" baseline="0" dirty="0" err="1" smtClean="0"/>
              <a:t>detailed</a:t>
            </a:r>
            <a:r>
              <a:rPr lang="de-DE" b="0" baseline="0" dirty="0" smtClean="0"/>
              <a:t> </a:t>
            </a:r>
            <a:r>
              <a:rPr lang="de-DE" b="0" baseline="0" dirty="0" err="1" smtClean="0"/>
              <a:t>table</a:t>
            </a:r>
            <a:r>
              <a:rPr lang="de-DE" b="0" baseline="0" dirty="0" smtClean="0"/>
              <a:t> </a:t>
            </a:r>
            <a:r>
              <a:rPr lang="de-DE" b="0" baseline="0" dirty="0" err="1" smtClean="0"/>
              <a:t>describing</a:t>
            </a:r>
            <a:r>
              <a:rPr lang="de-DE" b="0" baseline="0" dirty="0" smtClean="0"/>
              <a:t> </a:t>
            </a:r>
            <a:r>
              <a:rPr lang="de-DE" b="0" baseline="0" dirty="0" err="1" smtClean="0"/>
              <a:t>why</a:t>
            </a:r>
            <a:r>
              <a:rPr lang="de-DE" b="0" baseline="0" dirty="0" smtClean="0"/>
              <a:t> </a:t>
            </a:r>
            <a:r>
              <a:rPr lang="de-DE" b="0" baseline="0" dirty="0" err="1" smtClean="0"/>
              <a:t>the</a:t>
            </a:r>
            <a:r>
              <a:rPr lang="de-DE" b="0" baseline="0" dirty="0" smtClean="0"/>
              <a:t> </a:t>
            </a:r>
            <a:r>
              <a:rPr lang="de-DE" b="0" baseline="0" dirty="0" err="1" smtClean="0"/>
              <a:t>indicator</a:t>
            </a:r>
            <a:r>
              <a:rPr lang="de-DE" b="0" baseline="0" dirty="0" smtClean="0"/>
              <a:t> </a:t>
            </a:r>
            <a:r>
              <a:rPr lang="de-DE" b="0" baseline="0" dirty="0" err="1" smtClean="0"/>
              <a:t>is</a:t>
            </a:r>
            <a:r>
              <a:rPr lang="de-DE" b="0" baseline="0" dirty="0" smtClean="0"/>
              <a:t> </a:t>
            </a:r>
            <a:r>
              <a:rPr lang="de-DE" b="0" baseline="0" dirty="0" err="1" smtClean="0"/>
              <a:t>of</a:t>
            </a:r>
            <a:r>
              <a:rPr lang="de-DE" b="0" baseline="0" dirty="0" smtClean="0"/>
              <a:t> </a:t>
            </a:r>
            <a:r>
              <a:rPr lang="de-DE" b="0" baseline="0" dirty="0" err="1" smtClean="0"/>
              <a:t>relevance</a:t>
            </a:r>
            <a:r>
              <a:rPr lang="de-DE" b="0" baseline="0" dirty="0" smtClean="0"/>
              <a:t> </a:t>
            </a:r>
            <a:r>
              <a:rPr lang="de-DE" b="0" baseline="0" dirty="0" err="1" smtClean="0"/>
              <a:t>to</a:t>
            </a:r>
            <a:r>
              <a:rPr lang="de-DE" b="0" baseline="0" dirty="0" smtClean="0"/>
              <a:t> </a:t>
            </a:r>
            <a:r>
              <a:rPr lang="de-DE" b="0" baseline="0" dirty="0" err="1" smtClean="0"/>
              <a:t>adaptation</a:t>
            </a:r>
            <a:r>
              <a:rPr lang="de-DE" b="0" baseline="0" dirty="0" smtClean="0"/>
              <a:t> in </a:t>
            </a:r>
            <a:r>
              <a:rPr lang="de-DE" b="0" baseline="0" dirty="0" err="1" smtClean="0"/>
              <a:t>the</a:t>
            </a:r>
            <a:r>
              <a:rPr lang="de-DE" b="0" baseline="0" dirty="0" smtClean="0"/>
              <a:t> </a:t>
            </a:r>
            <a:r>
              <a:rPr lang="de-DE" b="0" baseline="0" dirty="0" err="1" smtClean="0"/>
              <a:t>particular</a:t>
            </a:r>
            <a:r>
              <a:rPr lang="de-DE" b="0" baseline="0" dirty="0" smtClean="0"/>
              <a:t> </a:t>
            </a:r>
            <a:r>
              <a:rPr lang="de-DE" b="0" baseline="0" dirty="0" err="1" smtClean="0"/>
              <a:t>example</a:t>
            </a:r>
            <a:r>
              <a:rPr lang="de-DE" b="0" baseline="0" dirty="0" smtClean="0"/>
              <a:t>. The </a:t>
            </a:r>
            <a:r>
              <a:rPr lang="de-DE" b="0" baseline="0" dirty="0" err="1" smtClean="0"/>
              <a:t>repository</a:t>
            </a:r>
            <a:r>
              <a:rPr lang="de-DE" b="0" baseline="0" dirty="0" smtClean="0"/>
              <a:t> </a:t>
            </a:r>
            <a:r>
              <a:rPr lang="de-DE" b="0" baseline="0" dirty="0" err="1" smtClean="0"/>
              <a:t>aims</a:t>
            </a:r>
            <a:r>
              <a:rPr lang="de-DE" b="0" baseline="0" dirty="0" smtClean="0"/>
              <a:t> </a:t>
            </a:r>
            <a:r>
              <a:rPr lang="de-DE" b="0" baseline="0" dirty="0" err="1" smtClean="0"/>
              <a:t>to</a:t>
            </a:r>
            <a:r>
              <a:rPr lang="de-DE" b="0" baseline="0" dirty="0" smtClean="0"/>
              <a:t> </a:t>
            </a:r>
            <a:r>
              <a:rPr lang="de-DE" b="0" baseline="0" dirty="0" err="1" smtClean="0"/>
              <a:t>provide</a:t>
            </a:r>
            <a:r>
              <a:rPr lang="de-DE" b="0" baseline="0" dirty="0" smtClean="0"/>
              <a:t> </a:t>
            </a:r>
            <a:r>
              <a:rPr lang="de-DE" b="0" baseline="0" dirty="0" err="1" smtClean="0"/>
              <a:t>ideas</a:t>
            </a:r>
            <a:r>
              <a:rPr lang="de-DE" b="0" baseline="0" dirty="0" smtClean="0"/>
              <a:t> </a:t>
            </a:r>
            <a:r>
              <a:rPr lang="de-DE" b="0" baseline="0" dirty="0" err="1" smtClean="0"/>
              <a:t>for</a:t>
            </a:r>
            <a:r>
              <a:rPr lang="de-DE" b="0" baseline="0" dirty="0" smtClean="0"/>
              <a:t> </a:t>
            </a:r>
            <a:r>
              <a:rPr lang="de-DE" b="0" baseline="0" dirty="0" err="1" smtClean="0"/>
              <a:t>indicators</a:t>
            </a:r>
            <a:r>
              <a:rPr lang="de-DE" b="0" baseline="0" dirty="0" smtClean="0"/>
              <a:t> </a:t>
            </a:r>
            <a:r>
              <a:rPr lang="de-DE" b="0" baseline="0" dirty="0" err="1" smtClean="0"/>
              <a:t>and</a:t>
            </a:r>
            <a:r>
              <a:rPr lang="de-DE" b="0" baseline="0" dirty="0" smtClean="0"/>
              <a:t> </a:t>
            </a:r>
            <a:r>
              <a:rPr lang="de-DE" b="0" baseline="0" dirty="0" err="1" smtClean="0"/>
              <a:t>should</a:t>
            </a:r>
            <a:r>
              <a:rPr lang="de-DE" b="0" baseline="0" dirty="0" smtClean="0"/>
              <a:t> not </a:t>
            </a:r>
            <a:r>
              <a:rPr lang="de-DE" b="0" baseline="0" dirty="0" err="1" smtClean="0"/>
              <a:t>be</a:t>
            </a:r>
            <a:r>
              <a:rPr lang="de-DE" b="0" baseline="0" dirty="0" smtClean="0"/>
              <a:t> </a:t>
            </a:r>
            <a:r>
              <a:rPr lang="de-DE" b="0" baseline="0" dirty="0" err="1" smtClean="0"/>
              <a:t>taken</a:t>
            </a:r>
            <a:r>
              <a:rPr lang="de-DE" b="0" baseline="0" dirty="0" smtClean="0"/>
              <a:t> </a:t>
            </a:r>
            <a:r>
              <a:rPr lang="de-DE" b="0" baseline="0" dirty="0" err="1" smtClean="0"/>
              <a:t>as</a:t>
            </a:r>
            <a:r>
              <a:rPr lang="de-DE" b="0" baseline="0" dirty="0" smtClean="0"/>
              <a:t> a </a:t>
            </a:r>
            <a:r>
              <a:rPr lang="de-DE" b="0" baseline="0" dirty="0" err="1" smtClean="0"/>
              <a:t>complete</a:t>
            </a:r>
            <a:r>
              <a:rPr lang="de-DE" b="0" baseline="0" dirty="0" smtClean="0"/>
              <a:t> </a:t>
            </a:r>
            <a:r>
              <a:rPr lang="de-DE" b="0" baseline="0" dirty="0" err="1" smtClean="0"/>
              <a:t>list</a:t>
            </a:r>
            <a:r>
              <a:rPr lang="de-DE" b="0" baseline="0" dirty="0" smtClean="0"/>
              <a:t> </a:t>
            </a:r>
            <a:r>
              <a:rPr lang="de-DE" b="0" baseline="0" dirty="0" err="1" smtClean="0"/>
              <a:t>of</a:t>
            </a:r>
            <a:r>
              <a:rPr lang="de-DE" b="0" baseline="0" dirty="0" smtClean="0"/>
              <a:t> </a:t>
            </a:r>
            <a:r>
              <a:rPr lang="de-DE" b="0" baseline="0" dirty="0" err="1" smtClean="0"/>
              <a:t>ready</a:t>
            </a:r>
            <a:r>
              <a:rPr lang="de-DE" b="0" baseline="0" dirty="0" smtClean="0"/>
              <a:t>-</a:t>
            </a:r>
            <a:r>
              <a:rPr lang="de-DE" b="0" baseline="0" dirty="0" err="1" smtClean="0"/>
              <a:t>to</a:t>
            </a:r>
            <a:r>
              <a:rPr lang="de-DE" b="0" baseline="0" dirty="0" smtClean="0"/>
              <a:t>-take </a:t>
            </a:r>
            <a:r>
              <a:rPr lang="de-DE" b="0" baseline="0" dirty="0" err="1" smtClean="0"/>
              <a:t>adaptation</a:t>
            </a:r>
            <a:r>
              <a:rPr lang="de-DE" b="0" baseline="0" dirty="0" smtClean="0"/>
              <a:t> </a:t>
            </a:r>
            <a:r>
              <a:rPr lang="de-DE" b="0" baseline="0" dirty="0" err="1" smtClean="0"/>
              <a:t>indicators</a:t>
            </a:r>
            <a:r>
              <a:rPr lang="de-DE" b="0" baseline="0" dirty="0" smtClean="0"/>
              <a:t>. </a:t>
            </a:r>
            <a:r>
              <a:rPr lang="de-DE" b="0" baseline="0" dirty="0" err="1" smtClean="0"/>
              <a:t>Rather</a:t>
            </a:r>
            <a:r>
              <a:rPr lang="de-DE" b="0" baseline="0" dirty="0" smtClean="0"/>
              <a:t>, </a:t>
            </a:r>
            <a:r>
              <a:rPr lang="de-DE" b="0" baseline="0" dirty="0" err="1" smtClean="0"/>
              <a:t>indicators</a:t>
            </a:r>
            <a:r>
              <a:rPr lang="de-DE" b="0" baseline="0" dirty="0" smtClean="0"/>
              <a:t> </a:t>
            </a:r>
            <a:r>
              <a:rPr lang="de-DE" b="0" baseline="0" dirty="0" err="1" smtClean="0"/>
              <a:t>need</a:t>
            </a:r>
            <a:r>
              <a:rPr lang="de-DE" b="0" baseline="0" dirty="0" smtClean="0"/>
              <a:t> </a:t>
            </a:r>
            <a:r>
              <a:rPr lang="de-DE" b="0" baseline="0" dirty="0" err="1" smtClean="0"/>
              <a:t>to</a:t>
            </a:r>
            <a:r>
              <a:rPr lang="de-DE" b="0" baseline="0" dirty="0" smtClean="0"/>
              <a:t> </a:t>
            </a:r>
            <a:r>
              <a:rPr lang="de-DE" b="0" baseline="0" dirty="0" err="1" smtClean="0"/>
              <a:t>be</a:t>
            </a:r>
            <a:r>
              <a:rPr lang="de-DE" b="0" baseline="0" dirty="0" smtClean="0"/>
              <a:t> </a:t>
            </a:r>
            <a:r>
              <a:rPr lang="de-DE" b="0" baseline="0" dirty="0" err="1" smtClean="0"/>
              <a:t>tailored</a:t>
            </a:r>
            <a:r>
              <a:rPr lang="de-DE" b="0" baseline="0" dirty="0" smtClean="0"/>
              <a:t> </a:t>
            </a:r>
            <a:r>
              <a:rPr lang="de-DE" b="0" baseline="0" dirty="0" err="1" smtClean="0"/>
              <a:t>to</a:t>
            </a:r>
            <a:r>
              <a:rPr lang="de-DE" b="0" baseline="0" dirty="0" smtClean="0"/>
              <a:t> </a:t>
            </a:r>
            <a:r>
              <a:rPr lang="de-DE" b="0" baseline="0" dirty="0" err="1" smtClean="0"/>
              <a:t>the</a:t>
            </a:r>
            <a:r>
              <a:rPr lang="de-DE" b="0" baseline="0" dirty="0" smtClean="0"/>
              <a:t> </a:t>
            </a:r>
            <a:r>
              <a:rPr lang="de-DE" b="0" baseline="0" dirty="0" err="1" smtClean="0"/>
              <a:t>specific</a:t>
            </a:r>
            <a:r>
              <a:rPr lang="de-DE" b="0" baseline="0" dirty="0" smtClean="0"/>
              <a:t> M&amp;E </a:t>
            </a:r>
            <a:r>
              <a:rPr lang="de-DE" b="0" baseline="0" dirty="0" err="1" smtClean="0"/>
              <a:t>context</a:t>
            </a:r>
            <a:r>
              <a:rPr lang="de-DE" b="0" baseline="0" dirty="0" smtClean="0"/>
              <a:t>!</a:t>
            </a:r>
            <a:endParaRPr lang="de-DE" b="0" dirty="0" smtClean="0"/>
          </a:p>
          <a:p>
            <a:endParaRPr lang="de-DE" b="0" dirty="0" smtClean="0"/>
          </a:p>
          <a:p>
            <a:r>
              <a:rPr lang="de-DE" b="0" dirty="0" smtClean="0"/>
              <a:t>Repository </a:t>
            </a:r>
            <a:r>
              <a:rPr lang="de-DE" b="0" dirty="0" err="1" smtClean="0"/>
              <a:t>of</a:t>
            </a:r>
            <a:r>
              <a:rPr lang="de-DE" b="0" dirty="0" smtClean="0"/>
              <a:t> </a:t>
            </a:r>
            <a:r>
              <a:rPr lang="de-DE" b="0" dirty="0" err="1" smtClean="0"/>
              <a:t>adaptation</a:t>
            </a:r>
            <a:r>
              <a:rPr lang="de-DE" b="0" dirty="0" smtClean="0"/>
              <a:t> </a:t>
            </a:r>
            <a:r>
              <a:rPr lang="de-DE" b="0" dirty="0" err="1" smtClean="0"/>
              <a:t>indicators</a:t>
            </a:r>
            <a:r>
              <a:rPr lang="de-DE" b="0" dirty="0" smtClean="0"/>
              <a:t> (IISD &amp; GIZ , 2014):https://gc21.giz.de/</a:t>
            </a:r>
            <a:r>
              <a:rPr lang="de-DE" b="0" dirty="0" err="1" smtClean="0"/>
              <a:t>ibt</a:t>
            </a:r>
            <a:r>
              <a:rPr lang="de-DE" b="0" dirty="0" smtClean="0"/>
              <a:t>/</a:t>
            </a:r>
            <a:r>
              <a:rPr lang="de-DE" b="0" dirty="0" err="1" smtClean="0"/>
              <a:t>var</a:t>
            </a:r>
            <a:r>
              <a:rPr lang="de-DE" b="0" dirty="0" smtClean="0"/>
              <a:t>/</a:t>
            </a:r>
            <a:r>
              <a:rPr lang="de-DE" b="0" dirty="0" err="1" smtClean="0"/>
              <a:t>app</a:t>
            </a:r>
            <a:r>
              <a:rPr lang="de-DE" b="0" dirty="0" smtClean="0"/>
              <a:t>/wp342deP/1443/</a:t>
            </a:r>
            <a:r>
              <a:rPr lang="de-DE" b="0" dirty="0" err="1" smtClean="0"/>
              <a:t>index.php</a:t>
            </a:r>
            <a:r>
              <a:rPr lang="de-DE" b="0" dirty="0" smtClean="0"/>
              <a:t>/</a:t>
            </a:r>
            <a:r>
              <a:rPr lang="de-DE" b="0" dirty="0" err="1" smtClean="0"/>
              <a:t>knowledge</a:t>
            </a:r>
            <a:r>
              <a:rPr lang="de-DE" b="0" dirty="0" smtClean="0"/>
              <a:t>/monitoring-evaluation-2/national-level-adaptation-</a:t>
            </a:r>
            <a:r>
              <a:rPr lang="de-DE" b="0" dirty="0" err="1" smtClean="0"/>
              <a:t>me</a:t>
            </a:r>
            <a:r>
              <a:rPr lang="de-DE" b="0" dirty="0" smtClean="0"/>
              <a:t>/</a:t>
            </a:r>
            <a:r>
              <a:rPr lang="de-DE" b="0" dirty="0" err="1" smtClean="0"/>
              <a:t>repository</a:t>
            </a:r>
            <a:r>
              <a:rPr lang="de-DE" b="0" dirty="0" smtClean="0"/>
              <a:t>-</a:t>
            </a:r>
            <a:r>
              <a:rPr lang="de-DE" b="0" dirty="0" err="1" smtClean="0"/>
              <a:t>of</a:t>
            </a:r>
            <a:r>
              <a:rPr lang="de-DE" b="0" dirty="0" smtClean="0"/>
              <a:t>-adaptation-</a:t>
            </a:r>
            <a:r>
              <a:rPr lang="de-DE" b="0" dirty="0" err="1" smtClean="0"/>
              <a:t>ndicators</a:t>
            </a:r>
            <a:r>
              <a:rPr lang="de-DE" b="0" dirty="0" smtClean="0"/>
              <a:t>/</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79</a:t>
            </a:fld>
            <a:endParaRPr lang="de-DE" dirty="0"/>
          </a:p>
        </p:txBody>
      </p:sp>
    </p:spTree>
    <p:extLst>
      <p:ext uri="{BB962C8B-B14F-4D97-AF65-F5344CB8AC3E}">
        <p14:creationId xmlns:p14="http://schemas.microsoft.com/office/powerpoint/2010/main" val="3365691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81</a:t>
            </a:fld>
            <a:endParaRPr altLang="de-DE" sz="1000">
              <a:solidFill>
                <a:srgbClr val="FFFFFF"/>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82</a:t>
            </a:fld>
            <a:endParaRPr lang="de-DE" dirty="0"/>
          </a:p>
        </p:txBody>
      </p:sp>
    </p:spTree>
    <p:extLst>
      <p:ext uri="{BB962C8B-B14F-4D97-AF65-F5344CB8AC3E}">
        <p14:creationId xmlns:p14="http://schemas.microsoft.com/office/powerpoint/2010/main" val="309281391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83</a:t>
            </a:fld>
            <a:endParaRPr lang="de-DE" dirty="0"/>
          </a:p>
        </p:txBody>
      </p:sp>
    </p:spTree>
    <p:extLst>
      <p:ext uri="{BB962C8B-B14F-4D97-AF65-F5344CB8AC3E}">
        <p14:creationId xmlns:p14="http://schemas.microsoft.com/office/powerpoint/2010/main" val="30928139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sym typeface="Wingdings" panose="05000000000000000000" pitchFamily="2" charset="2"/>
              </a:rPr>
              <a:t>Explanation on </a:t>
            </a:r>
            <a:r>
              <a:rPr lang="de-DE" b="0" dirty="0" err="1" smtClean="0">
                <a:sym typeface="Wingdings" panose="05000000000000000000" pitchFamily="2" charset="2"/>
              </a:rPr>
              <a:t>the</a:t>
            </a:r>
            <a:r>
              <a:rPr lang="de-DE" b="0" baseline="0" dirty="0" smtClean="0">
                <a:sym typeface="Wingdings" panose="05000000000000000000" pitchFamily="2" charset="2"/>
              </a:rPr>
              <a:t> </a:t>
            </a:r>
            <a:r>
              <a:rPr lang="de-DE" b="0" baseline="0" dirty="0" err="1" smtClean="0">
                <a:sym typeface="Wingdings" panose="05000000000000000000" pitchFamily="2" charset="2"/>
              </a:rPr>
              <a:t>limitations</a:t>
            </a:r>
            <a:r>
              <a:rPr lang="de-DE" b="0" baseline="0" dirty="0" smtClean="0">
                <a:sym typeface="Wingdings" panose="05000000000000000000" pitchFamily="2" charset="2"/>
              </a:rPr>
              <a:t> </a:t>
            </a:r>
            <a:r>
              <a:rPr lang="de-DE" b="0" baseline="0" dirty="0" err="1" smtClean="0">
                <a:sym typeface="Wingdings" panose="05000000000000000000" pitchFamily="2" charset="2"/>
              </a:rPr>
              <a:t>of</a:t>
            </a:r>
            <a:r>
              <a:rPr lang="de-DE" b="0" baseline="0" dirty="0" smtClean="0">
                <a:sym typeface="Wingdings" panose="05000000000000000000" pitchFamily="2" charset="2"/>
              </a:rPr>
              <a:t> </a:t>
            </a:r>
            <a:r>
              <a:rPr lang="de-DE" b="0" baseline="0" dirty="0" err="1" smtClean="0">
                <a:sym typeface="Wingdings" panose="05000000000000000000" pitchFamily="2" charset="2"/>
              </a:rPr>
              <a:t>standardized</a:t>
            </a:r>
            <a:r>
              <a:rPr lang="de-DE" b="0" baseline="0" dirty="0" smtClean="0">
                <a:sym typeface="Wingdings" panose="05000000000000000000" pitchFamily="2" charset="2"/>
              </a:rPr>
              <a:t> </a:t>
            </a:r>
            <a:r>
              <a:rPr lang="de-DE" b="0" baseline="0" dirty="0" err="1" smtClean="0">
                <a:sym typeface="Wingdings" panose="05000000000000000000" pitchFamily="2" charset="2"/>
              </a:rPr>
              <a:t>indicators</a:t>
            </a:r>
            <a:r>
              <a:rPr lang="de-DE" b="0" baseline="0" dirty="0" smtClean="0">
                <a:sym typeface="Wingdings" panose="05000000000000000000" pitchFamily="2" charset="2"/>
              </a:rPr>
              <a:t>: </a:t>
            </a:r>
            <a:r>
              <a:rPr lang="de-DE" b="0" baseline="0" dirty="0" err="1" smtClean="0">
                <a:sym typeface="Wingdings" panose="05000000000000000000" pitchFamily="2" charset="2"/>
              </a:rPr>
              <a:t>because</a:t>
            </a:r>
            <a:r>
              <a:rPr lang="de-DE" b="0" baseline="0" dirty="0" smtClean="0">
                <a:sym typeface="Wingdings" panose="05000000000000000000" pitchFamily="2" charset="2"/>
              </a:rPr>
              <a:t> </a:t>
            </a:r>
            <a:r>
              <a:rPr lang="de-DE" b="0" baseline="0" dirty="0" err="1" smtClean="0">
                <a:sym typeface="Wingdings" panose="05000000000000000000" pitchFamily="2" charset="2"/>
              </a:rPr>
              <a:t>adaptation</a:t>
            </a:r>
            <a:r>
              <a:rPr lang="de-DE" b="0" baseline="0" dirty="0" smtClean="0">
                <a:sym typeface="Wingdings" panose="05000000000000000000" pitchFamily="2" charset="2"/>
              </a:rPr>
              <a:t> </a:t>
            </a:r>
            <a:r>
              <a:rPr lang="de-DE" b="0" baseline="0" dirty="0" err="1" smtClean="0">
                <a:sym typeface="Wingdings" panose="05000000000000000000" pitchFamily="2" charset="2"/>
              </a:rPr>
              <a:t>is</a:t>
            </a:r>
            <a:r>
              <a:rPr lang="de-DE" b="0" baseline="0" dirty="0" smtClean="0">
                <a:sym typeface="Wingdings" panose="05000000000000000000" pitchFamily="2" charset="2"/>
              </a:rPr>
              <a:t> such a </a:t>
            </a:r>
            <a:r>
              <a:rPr lang="de-DE" b="0" baseline="0" dirty="0" err="1" smtClean="0">
                <a:sym typeface="Wingdings" panose="05000000000000000000" pitchFamily="2" charset="2"/>
              </a:rPr>
              <a:t>wide</a:t>
            </a:r>
            <a:r>
              <a:rPr lang="de-DE" b="0" baseline="0" dirty="0" smtClean="0">
                <a:sym typeface="Wingdings" panose="05000000000000000000" pitchFamily="2" charset="2"/>
              </a:rPr>
              <a:t> ranging </a:t>
            </a:r>
            <a:r>
              <a:rPr lang="de-DE" b="0" baseline="0" dirty="0" err="1" smtClean="0">
                <a:sym typeface="Wingdings" panose="05000000000000000000" pitchFamily="2" charset="2"/>
              </a:rPr>
              <a:t>topic</a:t>
            </a:r>
            <a:r>
              <a:rPr lang="de-DE" b="0" baseline="0" dirty="0" smtClean="0">
                <a:sym typeface="Wingdings" panose="05000000000000000000" pitchFamily="2" charset="2"/>
              </a:rPr>
              <a:t> </a:t>
            </a:r>
            <a:r>
              <a:rPr lang="de-DE" b="0" baseline="0" dirty="0" err="1" smtClean="0">
                <a:sym typeface="Wingdings" panose="05000000000000000000" pitchFamily="2" charset="2"/>
              </a:rPr>
              <a:t>area</a:t>
            </a:r>
            <a:r>
              <a:rPr lang="de-DE" b="0" baseline="0" dirty="0" smtClean="0">
                <a:sym typeface="Wingdings" panose="05000000000000000000" pitchFamily="2" charset="2"/>
              </a:rPr>
              <a:t> </a:t>
            </a:r>
            <a:r>
              <a:rPr lang="de-DE" b="0" baseline="0" dirty="0" err="1" smtClean="0">
                <a:sym typeface="Wingdings" panose="05000000000000000000" pitchFamily="2" charset="2"/>
              </a:rPr>
              <a:t>attempts</a:t>
            </a:r>
            <a:r>
              <a:rPr lang="de-DE" b="0" baseline="0" dirty="0" smtClean="0">
                <a:sym typeface="Wingdings" panose="05000000000000000000" pitchFamily="2" charset="2"/>
              </a:rPr>
              <a:t> </a:t>
            </a:r>
            <a:r>
              <a:rPr lang="de-DE" b="0" baseline="0" dirty="0" err="1" smtClean="0">
                <a:sym typeface="Wingdings" panose="05000000000000000000" pitchFamily="2" charset="2"/>
              </a:rPr>
              <a:t>to</a:t>
            </a:r>
            <a:r>
              <a:rPr lang="de-DE" b="0" baseline="0" dirty="0" smtClean="0">
                <a:sym typeface="Wingdings" panose="05000000000000000000" pitchFamily="2" charset="2"/>
              </a:rPr>
              <a:t> </a:t>
            </a:r>
            <a:r>
              <a:rPr lang="de-DE" b="0" baseline="0" dirty="0" err="1" smtClean="0">
                <a:sym typeface="Wingdings" panose="05000000000000000000" pitchFamily="2" charset="2"/>
              </a:rPr>
              <a:t>define</a:t>
            </a:r>
            <a:r>
              <a:rPr lang="de-DE" b="0" baseline="0" dirty="0" smtClean="0">
                <a:sym typeface="Wingdings" panose="05000000000000000000" pitchFamily="2" charset="2"/>
              </a:rPr>
              <a:t> </a:t>
            </a:r>
            <a:r>
              <a:rPr lang="de-DE" b="0" baseline="0" dirty="0" err="1" smtClean="0">
                <a:sym typeface="Wingdings" panose="05000000000000000000" pitchFamily="2" charset="2"/>
              </a:rPr>
              <a:t>indicators</a:t>
            </a:r>
            <a:r>
              <a:rPr lang="de-DE" b="0" baseline="0" dirty="0" smtClean="0">
                <a:sym typeface="Wingdings" panose="05000000000000000000" pitchFamily="2" charset="2"/>
              </a:rPr>
              <a:t> </a:t>
            </a:r>
            <a:r>
              <a:rPr lang="de-DE" b="0" baseline="0" dirty="0" err="1" smtClean="0">
                <a:sym typeface="Wingdings" panose="05000000000000000000" pitchFamily="2" charset="2"/>
              </a:rPr>
              <a:t>which</a:t>
            </a:r>
            <a:r>
              <a:rPr lang="de-DE" b="0" baseline="0" dirty="0" smtClean="0">
                <a:sym typeface="Wingdings" panose="05000000000000000000" pitchFamily="2" charset="2"/>
              </a:rPr>
              <a:t> still </a:t>
            </a:r>
            <a:r>
              <a:rPr lang="de-DE" b="0" baseline="0" dirty="0" err="1" smtClean="0">
                <a:sym typeface="Wingdings" panose="05000000000000000000" pitchFamily="2" charset="2"/>
              </a:rPr>
              <a:t>apply</a:t>
            </a:r>
            <a:r>
              <a:rPr lang="de-DE" b="0" baseline="0" dirty="0" smtClean="0">
                <a:sym typeface="Wingdings" panose="05000000000000000000" pitchFamily="2" charset="2"/>
              </a:rPr>
              <a:t> </a:t>
            </a:r>
            <a:r>
              <a:rPr lang="de-DE" b="0" baseline="0" dirty="0" err="1" smtClean="0">
                <a:sym typeface="Wingdings" panose="05000000000000000000" pitchFamily="2" charset="2"/>
              </a:rPr>
              <a:t>to</a:t>
            </a:r>
            <a:r>
              <a:rPr lang="de-DE" b="0" baseline="0" dirty="0" smtClean="0">
                <a:sym typeface="Wingdings" panose="05000000000000000000" pitchFamily="2" charset="2"/>
              </a:rPr>
              <a:t> </a:t>
            </a:r>
            <a:r>
              <a:rPr lang="de-DE" b="0" baseline="0" dirty="0" err="1" smtClean="0">
                <a:sym typeface="Wingdings" panose="05000000000000000000" pitchFamily="2" charset="2"/>
              </a:rPr>
              <a:t>this</a:t>
            </a:r>
            <a:r>
              <a:rPr lang="de-DE" b="0" baseline="0" dirty="0" smtClean="0">
                <a:sym typeface="Wingdings" panose="05000000000000000000" pitchFamily="2" charset="2"/>
              </a:rPr>
              <a:t> </a:t>
            </a:r>
            <a:r>
              <a:rPr lang="de-DE" b="0" baseline="0" dirty="0" err="1" smtClean="0">
                <a:sym typeface="Wingdings" panose="05000000000000000000" pitchFamily="2" charset="2"/>
              </a:rPr>
              <a:t>diversity</a:t>
            </a:r>
            <a:r>
              <a:rPr lang="de-DE" b="0" baseline="0" dirty="0" smtClean="0">
                <a:sym typeface="Wingdings" panose="05000000000000000000" pitchFamily="2" charset="2"/>
              </a:rPr>
              <a:t> </a:t>
            </a:r>
            <a:r>
              <a:rPr lang="de-DE" b="0" baseline="0" dirty="0" err="1" smtClean="0">
                <a:sym typeface="Wingdings" panose="05000000000000000000" pitchFamily="2" charset="2"/>
              </a:rPr>
              <a:t>often</a:t>
            </a:r>
            <a:r>
              <a:rPr lang="de-DE" b="0" baseline="0" dirty="0" smtClean="0">
                <a:sym typeface="Wingdings" panose="05000000000000000000" pitchFamily="2" charset="2"/>
              </a:rPr>
              <a:t> end </a:t>
            </a:r>
            <a:r>
              <a:rPr lang="de-DE" b="0" baseline="0" dirty="0" err="1" smtClean="0">
                <a:sym typeface="Wingdings" panose="05000000000000000000" pitchFamily="2" charset="2"/>
              </a:rPr>
              <a:t>with</a:t>
            </a:r>
            <a:r>
              <a:rPr lang="de-DE" b="0" baseline="0" dirty="0" smtClean="0">
                <a:sym typeface="Wingdings" panose="05000000000000000000" pitchFamily="2" charset="2"/>
              </a:rPr>
              <a:t> </a:t>
            </a:r>
            <a:r>
              <a:rPr lang="de-DE" b="0" baseline="0" dirty="0" err="1" smtClean="0">
                <a:sym typeface="Wingdings" panose="05000000000000000000" pitchFamily="2" charset="2"/>
              </a:rPr>
              <a:t>indicators</a:t>
            </a:r>
            <a:r>
              <a:rPr lang="de-DE" b="0" baseline="0" dirty="0" smtClean="0">
                <a:sym typeface="Wingdings" panose="05000000000000000000" pitchFamily="2" charset="2"/>
              </a:rPr>
              <a:t> on </a:t>
            </a:r>
            <a:r>
              <a:rPr lang="de-DE" b="0" baseline="0" dirty="0" err="1" smtClean="0">
                <a:sym typeface="Wingdings" panose="05000000000000000000" pitchFamily="2" charset="2"/>
              </a:rPr>
              <a:t>the</a:t>
            </a:r>
            <a:r>
              <a:rPr lang="de-DE" b="0" baseline="0" dirty="0" smtClean="0">
                <a:sym typeface="Wingdings" panose="05000000000000000000" pitchFamily="2" charset="2"/>
              </a:rPr>
              <a:t> </a:t>
            </a:r>
            <a:r>
              <a:rPr lang="de-DE" b="0" baseline="0" dirty="0" err="1" smtClean="0">
                <a:sym typeface="Wingdings" panose="05000000000000000000" pitchFamily="2" charset="2"/>
              </a:rPr>
              <a:t>lowest</a:t>
            </a:r>
            <a:r>
              <a:rPr lang="de-DE" b="0" baseline="0" dirty="0" smtClean="0">
                <a:sym typeface="Wingdings" panose="05000000000000000000" pitchFamily="2" charset="2"/>
              </a:rPr>
              <a:t> </a:t>
            </a:r>
            <a:r>
              <a:rPr lang="de-DE" b="0" baseline="0" dirty="0" err="1" smtClean="0">
                <a:sym typeface="Wingdings" panose="05000000000000000000" pitchFamily="2" charset="2"/>
              </a:rPr>
              <a:t>common</a:t>
            </a:r>
            <a:r>
              <a:rPr lang="de-DE" b="0" baseline="0" dirty="0" smtClean="0">
                <a:sym typeface="Wingdings" panose="05000000000000000000" pitchFamily="2" charset="2"/>
              </a:rPr>
              <a:t> </a:t>
            </a:r>
            <a:r>
              <a:rPr lang="de-DE" b="0" baseline="0" dirty="0" err="1" smtClean="0">
                <a:sym typeface="Wingdings" panose="05000000000000000000" pitchFamily="2" charset="2"/>
              </a:rPr>
              <a:t>denominator</a:t>
            </a:r>
            <a:r>
              <a:rPr lang="de-DE" b="0" baseline="0" dirty="0" smtClean="0">
                <a:sym typeface="Wingdings" panose="05000000000000000000" pitchFamily="2" charset="2"/>
              </a:rPr>
              <a:t>, </a:t>
            </a:r>
            <a:r>
              <a:rPr lang="de-DE" b="0" baseline="0" dirty="0" err="1" smtClean="0">
                <a:sym typeface="Wingdings" panose="05000000000000000000" pitchFamily="2" charset="2"/>
              </a:rPr>
              <a:t>for</a:t>
            </a:r>
            <a:r>
              <a:rPr lang="de-DE" b="0" baseline="0" dirty="0" smtClean="0">
                <a:sym typeface="Wingdings" panose="05000000000000000000" pitchFamily="2" charset="2"/>
              </a:rPr>
              <a:t> </a:t>
            </a:r>
            <a:r>
              <a:rPr lang="de-DE" b="0" baseline="0" dirty="0" err="1" smtClean="0">
                <a:sym typeface="Wingdings" panose="05000000000000000000" pitchFamily="2" charset="2"/>
              </a:rPr>
              <a:t>example</a:t>
            </a:r>
            <a:r>
              <a:rPr lang="de-DE" b="0" baseline="0" dirty="0" smtClean="0">
                <a:sym typeface="Wingdings" panose="05000000000000000000" pitchFamily="2" charset="2"/>
              </a:rPr>
              <a:t> „</a:t>
            </a:r>
            <a:r>
              <a:rPr lang="de-DE" b="0" baseline="0" dirty="0" err="1" smtClean="0">
                <a:sym typeface="Wingdings" panose="05000000000000000000" pitchFamily="2" charset="2"/>
              </a:rPr>
              <a:t>Number</a:t>
            </a:r>
            <a:r>
              <a:rPr lang="de-DE" b="0" baseline="0" dirty="0" smtClean="0">
                <a:sym typeface="Wingdings" panose="05000000000000000000" pitchFamily="2" charset="2"/>
              </a:rPr>
              <a:t> </a:t>
            </a:r>
            <a:r>
              <a:rPr lang="de-DE" b="0" baseline="0" dirty="0" err="1" smtClean="0">
                <a:sym typeface="Wingdings" panose="05000000000000000000" pitchFamily="2" charset="2"/>
              </a:rPr>
              <a:t>of</a:t>
            </a:r>
            <a:r>
              <a:rPr lang="de-DE" b="0" baseline="0" dirty="0" smtClean="0">
                <a:sym typeface="Wingdings" panose="05000000000000000000" pitchFamily="2" charset="2"/>
              </a:rPr>
              <a:t> </a:t>
            </a:r>
            <a:r>
              <a:rPr lang="de-DE" b="0" baseline="0" dirty="0" err="1" smtClean="0">
                <a:sym typeface="Wingdings" panose="05000000000000000000" pitchFamily="2" charset="2"/>
              </a:rPr>
              <a:t>beneficiaries</a:t>
            </a:r>
            <a:r>
              <a:rPr lang="de-DE" b="0" baseline="0" dirty="0" smtClean="0">
                <a:sym typeface="Wingdings" panose="05000000000000000000" pitchFamily="2" charset="2"/>
              </a:rPr>
              <a:t>“ </a:t>
            </a:r>
            <a:r>
              <a:rPr lang="de-DE" b="0" baseline="0" dirty="0" err="1" smtClean="0">
                <a:sym typeface="Wingdings" panose="05000000000000000000" pitchFamily="2" charset="2"/>
              </a:rPr>
              <a:t>or</a:t>
            </a:r>
            <a:r>
              <a:rPr lang="de-DE" b="0" baseline="0" dirty="0" smtClean="0">
                <a:sym typeface="Wingdings" panose="05000000000000000000" pitchFamily="2" charset="2"/>
              </a:rPr>
              <a:t> „</a:t>
            </a:r>
            <a:r>
              <a:rPr lang="de-DE" b="0" baseline="0" dirty="0" err="1" smtClean="0">
                <a:sym typeface="Wingdings" panose="05000000000000000000" pitchFamily="2" charset="2"/>
              </a:rPr>
              <a:t>Number</a:t>
            </a:r>
            <a:r>
              <a:rPr lang="de-DE" b="0" baseline="0" dirty="0" smtClean="0">
                <a:sym typeface="Wingdings" panose="05000000000000000000" pitchFamily="2" charset="2"/>
              </a:rPr>
              <a:t> </a:t>
            </a:r>
            <a:r>
              <a:rPr lang="de-DE" b="0" baseline="0" dirty="0" err="1" smtClean="0">
                <a:sym typeface="Wingdings" panose="05000000000000000000" pitchFamily="2" charset="2"/>
              </a:rPr>
              <a:t>of</a:t>
            </a:r>
            <a:r>
              <a:rPr lang="de-DE" b="0" baseline="0" dirty="0" smtClean="0">
                <a:sym typeface="Wingdings" panose="05000000000000000000" pitchFamily="2" charset="2"/>
              </a:rPr>
              <a:t> </a:t>
            </a:r>
            <a:r>
              <a:rPr lang="de-DE" b="0" baseline="0" dirty="0" err="1" smtClean="0">
                <a:sym typeface="Wingdings" panose="05000000000000000000" pitchFamily="2" charset="2"/>
              </a:rPr>
              <a:t>tools</a:t>
            </a:r>
            <a:r>
              <a:rPr lang="de-DE" b="0" baseline="0" dirty="0" smtClean="0">
                <a:sym typeface="Wingdings" panose="05000000000000000000" pitchFamily="2" charset="2"/>
              </a:rPr>
              <a:t> </a:t>
            </a:r>
            <a:r>
              <a:rPr lang="de-DE" b="0" baseline="0" dirty="0" err="1" smtClean="0">
                <a:sym typeface="Wingdings" panose="05000000000000000000" pitchFamily="2" charset="2"/>
              </a:rPr>
              <a:t>developed</a:t>
            </a:r>
            <a:r>
              <a:rPr lang="de-DE" b="0" baseline="0" dirty="0" smtClean="0">
                <a:sym typeface="Wingdings" panose="05000000000000000000" pitchFamily="2" charset="2"/>
              </a:rPr>
              <a:t>“. These </a:t>
            </a:r>
            <a:r>
              <a:rPr lang="de-DE" b="0" baseline="0" dirty="0" err="1" smtClean="0">
                <a:sym typeface="Wingdings" panose="05000000000000000000" pitchFamily="2" charset="2"/>
              </a:rPr>
              <a:t>standardized</a:t>
            </a:r>
            <a:r>
              <a:rPr lang="de-DE" b="0" baseline="0" dirty="0" smtClean="0">
                <a:sym typeface="Wingdings" panose="05000000000000000000" pitchFamily="2" charset="2"/>
              </a:rPr>
              <a:t> </a:t>
            </a:r>
            <a:r>
              <a:rPr lang="de-DE" b="0" baseline="0" dirty="0" err="1" smtClean="0">
                <a:sym typeface="Wingdings" panose="05000000000000000000" pitchFamily="2" charset="2"/>
              </a:rPr>
              <a:t>indicators</a:t>
            </a:r>
            <a:r>
              <a:rPr lang="de-DE" b="0" baseline="0" dirty="0" smtClean="0">
                <a:sym typeface="Wingdings" panose="05000000000000000000" pitchFamily="2" charset="2"/>
              </a:rPr>
              <a:t> </a:t>
            </a:r>
            <a:r>
              <a:rPr lang="de-DE" b="0" baseline="0" dirty="0" err="1" smtClean="0">
                <a:sym typeface="Wingdings" panose="05000000000000000000" pitchFamily="2" charset="2"/>
              </a:rPr>
              <a:t>are</a:t>
            </a:r>
            <a:r>
              <a:rPr lang="de-DE" b="0" baseline="0" dirty="0" smtClean="0">
                <a:sym typeface="Wingdings" panose="05000000000000000000" pitchFamily="2" charset="2"/>
              </a:rPr>
              <a:t> </a:t>
            </a:r>
            <a:r>
              <a:rPr lang="de-DE" b="0" baseline="0" dirty="0" err="1" smtClean="0">
                <a:sym typeface="Wingdings" panose="05000000000000000000" pitchFamily="2" charset="2"/>
              </a:rPr>
              <a:t>lacking</a:t>
            </a:r>
            <a:r>
              <a:rPr lang="de-DE" b="0" baseline="0" dirty="0" smtClean="0">
                <a:sym typeface="Wingdings" panose="05000000000000000000" pitchFamily="2" charset="2"/>
              </a:rPr>
              <a:t> </a:t>
            </a:r>
            <a:r>
              <a:rPr lang="de-DE" b="0" baseline="0" dirty="0" err="1" smtClean="0">
                <a:sym typeface="Wingdings" panose="05000000000000000000" pitchFamily="2" charset="2"/>
              </a:rPr>
              <a:t>any</a:t>
            </a:r>
            <a:r>
              <a:rPr lang="de-DE" b="0" baseline="0" dirty="0" smtClean="0">
                <a:sym typeface="Wingdings" panose="05000000000000000000" pitchFamily="2" charset="2"/>
              </a:rPr>
              <a:t> </a:t>
            </a:r>
            <a:r>
              <a:rPr lang="de-DE" b="0" baseline="0" dirty="0" err="1" smtClean="0">
                <a:sym typeface="Wingdings" panose="05000000000000000000" pitchFamily="2" charset="2"/>
              </a:rPr>
              <a:t>context-specific</a:t>
            </a:r>
            <a:r>
              <a:rPr lang="de-DE" b="0" baseline="0" dirty="0" smtClean="0">
                <a:sym typeface="Wingdings" panose="05000000000000000000" pitchFamily="2" charset="2"/>
              </a:rPr>
              <a:t> </a:t>
            </a:r>
            <a:r>
              <a:rPr lang="de-DE" b="0" baseline="0" dirty="0" err="1" smtClean="0">
                <a:sym typeface="Wingdings" panose="05000000000000000000" pitchFamily="2" charset="2"/>
              </a:rPr>
              <a:t>elements</a:t>
            </a:r>
            <a:r>
              <a:rPr lang="de-DE" b="0" baseline="0" dirty="0" smtClean="0">
                <a:sym typeface="Wingdings" panose="05000000000000000000" pitchFamily="2" charset="2"/>
              </a:rPr>
              <a:t>.</a:t>
            </a:r>
            <a:endParaRPr lang="de-DE" b="0" dirty="0" smtClean="0">
              <a:sym typeface="Wingdings" panose="05000000000000000000" pitchFamily="2" charset="2"/>
            </a:endParaRPr>
          </a:p>
          <a:p>
            <a:endParaRPr lang="de-DE" b="0" dirty="0" smtClean="0">
              <a:sym typeface="Wingdings" panose="05000000000000000000" pitchFamily="2" charset="2"/>
            </a:endParaRPr>
          </a:p>
          <a:p>
            <a:r>
              <a:rPr lang="de-DE" b="0" dirty="0" smtClean="0">
                <a:sym typeface="Wingdings" panose="05000000000000000000" pitchFamily="2" charset="2"/>
              </a:rPr>
              <a:t>A </a:t>
            </a:r>
            <a:r>
              <a:rPr lang="de-DE" b="0" dirty="0" err="1" smtClean="0">
                <a:sym typeface="Wingdings" panose="05000000000000000000" pitchFamily="2" charset="2"/>
              </a:rPr>
              <a:t>more</a:t>
            </a:r>
            <a:r>
              <a:rPr lang="de-DE" b="0" baseline="0" dirty="0" smtClean="0">
                <a:sym typeface="Wingdings" panose="05000000000000000000" pitchFamily="2" charset="2"/>
              </a:rPr>
              <a:t> </a:t>
            </a:r>
            <a:r>
              <a:rPr lang="de-DE" b="0" baseline="0" dirty="0" err="1" smtClean="0">
                <a:sym typeface="Wingdings" panose="05000000000000000000" pitchFamily="2" charset="2"/>
              </a:rPr>
              <a:t>detailed</a:t>
            </a:r>
            <a:r>
              <a:rPr lang="de-DE" b="0" baseline="0" dirty="0" smtClean="0">
                <a:sym typeface="Wingdings" panose="05000000000000000000" pitchFamily="2" charset="2"/>
              </a:rPr>
              <a:t> </a:t>
            </a:r>
            <a:r>
              <a:rPr lang="de-DE" b="0" baseline="0" dirty="0" err="1" smtClean="0">
                <a:sym typeface="Wingdings" panose="05000000000000000000" pitchFamily="2" charset="2"/>
              </a:rPr>
              <a:t>description</a:t>
            </a:r>
            <a:r>
              <a:rPr lang="de-DE" b="0" baseline="0" dirty="0" smtClean="0">
                <a:sym typeface="Wingdings" panose="05000000000000000000" pitchFamily="2" charset="2"/>
              </a:rPr>
              <a:t> </a:t>
            </a:r>
            <a:r>
              <a:rPr lang="de-DE" b="0" baseline="0" dirty="0" err="1" smtClean="0">
                <a:sym typeface="Wingdings" panose="05000000000000000000" pitchFamily="2" charset="2"/>
              </a:rPr>
              <a:t>of</a:t>
            </a:r>
            <a:r>
              <a:rPr lang="de-DE" b="0" baseline="0" dirty="0" smtClean="0">
                <a:sym typeface="Wingdings" panose="05000000000000000000" pitchFamily="2" charset="2"/>
              </a:rPr>
              <a:t> </a:t>
            </a:r>
            <a:r>
              <a:rPr lang="de-DE" b="0" baseline="0" dirty="0" err="1" smtClean="0">
                <a:sym typeface="Wingdings" panose="05000000000000000000" pitchFamily="2" charset="2"/>
              </a:rPr>
              <a:t>the</a:t>
            </a:r>
            <a:r>
              <a:rPr lang="de-DE" b="0" baseline="0" dirty="0" smtClean="0">
                <a:sym typeface="Wingdings" panose="05000000000000000000" pitchFamily="2" charset="2"/>
              </a:rPr>
              <a:t> </a:t>
            </a:r>
            <a:r>
              <a:rPr lang="de-DE" b="0" baseline="0" dirty="0" err="1" smtClean="0">
                <a:sym typeface="Wingdings" panose="05000000000000000000" pitchFamily="2" charset="2"/>
              </a:rPr>
              <a:t>three</a:t>
            </a:r>
            <a:r>
              <a:rPr lang="de-DE" b="0" baseline="0" dirty="0" smtClean="0">
                <a:sym typeface="Wingdings" panose="05000000000000000000" pitchFamily="2" charset="2"/>
              </a:rPr>
              <a:t> </a:t>
            </a:r>
            <a:r>
              <a:rPr lang="de-DE" b="0" baseline="0" dirty="0" err="1" smtClean="0">
                <a:sym typeface="Wingdings" panose="05000000000000000000" pitchFamily="2" charset="2"/>
              </a:rPr>
              <a:t>avenues</a:t>
            </a:r>
            <a:r>
              <a:rPr lang="de-DE" b="0" baseline="0" dirty="0" smtClean="0">
                <a:sym typeface="Wingdings" panose="05000000000000000000" pitchFamily="2" charset="2"/>
              </a:rPr>
              <a:t> </a:t>
            </a:r>
            <a:r>
              <a:rPr lang="de-DE" b="0" baseline="0" dirty="0" err="1" smtClean="0">
                <a:sym typeface="Wingdings" panose="05000000000000000000" pitchFamily="2" charset="2"/>
              </a:rPr>
              <a:t>can</a:t>
            </a:r>
            <a:r>
              <a:rPr lang="de-DE" b="0" baseline="0" dirty="0" smtClean="0">
                <a:sym typeface="Wingdings" panose="05000000000000000000" pitchFamily="2" charset="2"/>
              </a:rPr>
              <a:t> </a:t>
            </a:r>
            <a:r>
              <a:rPr lang="de-DE" b="0" baseline="0" dirty="0" err="1" smtClean="0">
                <a:sym typeface="Wingdings" panose="05000000000000000000" pitchFamily="2" charset="2"/>
              </a:rPr>
              <a:t>be</a:t>
            </a:r>
            <a:r>
              <a:rPr lang="de-DE" b="0" baseline="0" dirty="0" smtClean="0">
                <a:sym typeface="Wingdings" panose="05000000000000000000" pitchFamily="2" charset="2"/>
              </a:rPr>
              <a:t> </a:t>
            </a:r>
            <a:r>
              <a:rPr lang="de-DE" b="0" baseline="0" dirty="0" err="1" smtClean="0">
                <a:sym typeface="Wingdings" panose="05000000000000000000" pitchFamily="2" charset="2"/>
              </a:rPr>
              <a:t>found</a:t>
            </a:r>
            <a:r>
              <a:rPr lang="de-DE" b="0" baseline="0" dirty="0" smtClean="0">
                <a:sym typeface="Wingdings" panose="05000000000000000000" pitchFamily="2" charset="2"/>
              </a:rPr>
              <a:t> in </a:t>
            </a:r>
            <a:r>
              <a:rPr lang="de-DE" b="0" baseline="0" dirty="0" err="1" smtClean="0">
                <a:sym typeface="Wingdings" panose="05000000000000000000" pitchFamily="2" charset="2"/>
              </a:rPr>
              <a:t>the</a:t>
            </a:r>
            <a:r>
              <a:rPr lang="de-DE" b="0" baseline="0" dirty="0" smtClean="0">
                <a:sym typeface="Wingdings" panose="05000000000000000000" pitchFamily="2" charset="2"/>
              </a:rPr>
              <a:t> </a:t>
            </a:r>
            <a:r>
              <a:rPr lang="de-DE" b="0" baseline="0" dirty="0" err="1" smtClean="0">
                <a:sym typeface="Wingdings" panose="05000000000000000000" pitchFamily="2" charset="2"/>
              </a:rPr>
              <a:t>article</a:t>
            </a:r>
            <a:r>
              <a:rPr lang="de-DE" b="0" baseline="0" dirty="0" smtClean="0">
                <a:sym typeface="Wingdings" panose="05000000000000000000" pitchFamily="2" charset="2"/>
              </a:rPr>
              <a:t>: </a:t>
            </a:r>
            <a:r>
              <a:rPr lang="en-US" sz="1200" b="1" i="0" u="none" strike="noStrike" kern="1200" baseline="0" dirty="0" smtClean="0">
                <a:solidFill>
                  <a:schemeClr val="tx1"/>
                </a:solidFill>
                <a:latin typeface="Arial" pitchFamily="34" charset="0"/>
                <a:ea typeface="+mn-ea"/>
                <a:cs typeface="Arial" pitchFamily="34" charset="0"/>
              </a:rPr>
              <a:t>Leiter, T. (2015): </a:t>
            </a:r>
            <a:r>
              <a:rPr lang="en-US" sz="1200" b="0" i="0" u="none" strike="noStrike" kern="1200" baseline="0" dirty="0" smtClean="0">
                <a:solidFill>
                  <a:schemeClr val="tx1"/>
                </a:solidFill>
                <a:latin typeface="Arial" pitchFamily="34" charset="0"/>
                <a:ea typeface="+mn-ea"/>
                <a:cs typeface="Arial" pitchFamily="34" charset="0"/>
              </a:rPr>
              <a:t>Linking Monitoring and Evaluation of Adaptation to Climate Change across Scales: Avenues and Practical Approaches. In: D. </a:t>
            </a:r>
            <a:r>
              <a:rPr lang="en-US" sz="1200" b="0" i="0" u="none" strike="noStrike" kern="1200" baseline="0" dirty="0" err="1" smtClean="0">
                <a:solidFill>
                  <a:schemeClr val="tx1"/>
                </a:solidFill>
                <a:latin typeface="Arial" pitchFamily="34" charset="0"/>
                <a:ea typeface="+mn-ea"/>
                <a:cs typeface="Arial" pitchFamily="34" charset="0"/>
              </a:rPr>
              <a:t>Bours</a:t>
            </a:r>
            <a:r>
              <a:rPr lang="en-US" sz="1200" b="0" i="0" u="none" strike="noStrike" kern="1200" baseline="0" dirty="0" smtClean="0">
                <a:solidFill>
                  <a:schemeClr val="tx1"/>
                </a:solidFill>
                <a:latin typeface="Arial" pitchFamily="34" charset="0"/>
                <a:ea typeface="+mn-ea"/>
                <a:cs typeface="Arial" pitchFamily="34" charset="0"/>
              </a:rPr>
              <a:t>, P. Pringle &amp; C. </a:t>
            </a:r>
            <a:r>
              <a:rPr lang="en-US" sz="1200" b="0" i="0" u="none" strike="noStrike" kern="1200" baseline="0" dirty="0" err="1" smtClean="0">
                <a:solidFill>
                  <a:schemeClr val="tx1"/>
                </a:solidFill>
                <a:latin typeface="Arial" pitchFamily="34" charset="0"/>
                <a:ea typeface="+mn-ea"/>
                <a:cs typeface="Arial" pitchFamily="34" charset="0"/>
              </a:rPr>
              <a:t>McGinn</a:t>
            </a:r>
            <a:r>
              <a:rPr lang="en-US" sz="1200" b="0" i="0" u="none" strike="noStrike" kern="1200" baseline="0" dirty="0" smtClean="0">
                <a:solidFill>
                  <a:schemeClr val="tx1"/>
                </a:solidFill>
                <a:latin typeface="Arial" pitchFamily="34" charset="0"/>
                <a:ea typeface="+mn-ea"/>
                <a:cs typeface="Arial" pitchFamily="34" charset="0"/>
              </a:rPr>
              <a:t> (Eds.), Monitoring and Evaluation of Climate Change Adaptation: A review of the landscape. </a:t>
            </a:r>
            <a:r>
              <a:rPr lang="en-US" sz="1200" b="0" i="1" u="none" strike="noStrike" kern="1200" baseline="0" dirty="0" smtClean="0">
                <a:solidFill>
                  <a:schemeClr val="tx1"/>
                </a:solidFill>
                <a:latin typeface="Arial" pitchFamily="34" charset="0"/>
                <a:ea typeface="+mn-ea"/>
                <a:cs typeface="Arial" pitchFamily="34" charset="0"/>
              </a:rPr>
              <a:t>New Directions for</a:t>
            </a:r>
          </a:p>
          <a:p>
            <a:r>
              <a:rPr lang="de-DE" sz="1200" b="0" i="1" u="none" strike="noStrike" kern="1200" baseline="0" dirty="0" smtClean="0">
                <a:solidFill>
                  <a:schemeClr val="tx1"/>
                </a:solidFill>
                <a:latin typeface="Arial" pitchFamily="34" charset="0"/>
                <a:ea typeface="+mn-ea"/>
                <a:cs typeface="Arial" pitchFamily="34" charset="0"/>
              </a:rPr>
              <a:t>Evaluation</a:t>
            </a:r>
            <a:r>
              <a:rPr lang="de-DE" sz="1200" b="0" i="0" u="none" strike="noStrike" kern="1200" baseline="0" dirty="0" smtClean="0">
                <a:solidFill>
                  <a:schemeClr val="tx1"/>
                </a:solidFill>
                <a:latin typeface="Arial" pitchFamily="34" charset="0"/>
                <a:ea typeface="+mn-ea"/>
                <a:cs typeface="Arial" pitchFamily="34" charset="0"/>
              </a:rPr>
              <a:t>, 147. Link: http://onlinelibrary.wiley.com/doi/10.1002/ev.20135/abstract   (Users </a:t>
            </a:r>
            <a:r>
              <a:rPr lang="de-DE" sz="1200" b="0" i="0" u="none" strike="noStrike" kern="1200" baseline="0" dirty="0" err="1" smtClean="0">
                <a:solidFill>
                  <a:schemeClr val="tx1"/>
                </a:solidFill>
                <a:latin typeface="Arial" pitchFamily="34" charset="0"/>
                <a:ea typeface="+mn-ea"/>
                <a:cs typeface="Arial" pitchFamily="34" charset="0"/>
              </a:rPr>
              <a:t>who</a:t>
            </a:r>
            <a:r>
              <a:rPr lang="de-DE" sz="1200" b="0" i="0" u="none" strike="noStrike" kern="1200" baseline="0" dirty="0" smtClean="0">
                <a:solidFill>
                  <a:schemeClr val="tx1"/>
                </a:solidFill>
                <a:latin typeface="Arial" pitchFamily="34" charset="0"/>
                <a:ea typeface="+mn-ea"/>
                <a:cs typeface="Arial" pitchFamily="34" charset="0"/>
              </a:rPr>
              <a:t> do not </a:t>
            </a:r>
            <a:r>
              <a:rPr lang="de-DE" sz="1200" b="0" i="0" u="none" strike="noStrike" kern="1200" baseline="0" dirty="0" err="1" smtClean="0">
                <a:solidFill>
                  <a:schemeClr val="tx1"/>
                </a:solidFill>
                <a:latin typeface="Arial" pitchFamily="34" charset="0"/>
                <a:ea typeface="+mn-ea"/>
                <a:cs typeface="Arial" pitchFamily="34" charset="0"/>
              </a:rPr>
              <a:t>have</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access</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may</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request</a:t>
            </a:r>
            <a:r>
              <a:rPr lang="de-DE" sz="1200" b="0" i="0" u="none" strike="noStrike" kern="1200" baseline="0" dirty="0" smtClean="0">
                <a:solidFill>
                  <a:schemeClr val="tx1"/>
                </a:solidFill>
                <a:latin typeface="Arial" pitchFamily="34" charset="0"/>
                <a:ea typeface="+mn-ea"/>
                <a:cs typeface="Arial" pitchFamily="34" charset="0"/>
              </a:rPr>
              <a:t> a </a:t>
            </a:r>
            <a:r>
              <a:rPr lang="de-DE" sz="1200" b="0" i="0" u="none" strike="noStrike" kern="1200" baseline="0" dirty="0" err="1" smtClean="0">
                <a:solidFill>
                  <a:schemeClr val="tx1"/>
                </a:solidFill>
                <a:latin typeface="Arial" pitchFamily="34" charset="0"/>
                <a:ea typeface="+mn-ea"/>
                <a:cs typeface="Arial" pitchFamily="34" charset="0"/>
              </a:rPr>
              <a:t>copy</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by</a:t>
            </a:r>
            <a:r>
              <a:rPr lang="de-DE" sz="1200" b="0" i="0" u="none" strike="noStrike" kern="1200" baseline="0" dirty="0" smtClean="0">
                <a:solidFill>
                  <a:schemeClr val="tx1"/>
                </a:solidFill>
                <a:latin typeface="Arial" pitchFamily="34" charset="0"/>
                <a:ea typeface="+mn-ea"/>
                <a:cs typeface="Arial" pitchFamily="34" charset="0"/>
              </a:rPr>
              <a:t> </a:t>
            </a:r>
            <a:r>
              <a:rPr lang="de-DE" sz="1200" b="0" i="0" u="none" strike="noStrike" kern="1200" baseline="0" dirty="0" err="1" smtClean="0">
                <a:solidFill>
                  <a:schemeClr val="tx1"/>
                </a:solidFill>
                <a:latin typeface="Arial" pitchFamily="34" charset="0"/>
                <a:ea typeface="+mn-ea"/>
                <a:cs typeface="Arial" pitchFamily="34" charset="0"/>
              </a:rPr>
              <a:t>emailing</a:t>
            </a:r>
            <a:r>
              <a:rPr lang="de-DE" sz="1200" b="0" i="0" u="none" strike="noStrike" kern="1200" baseline="0" dirty="0" smtClean="0">
                <a:solidFill>
                  <a:schemeClr val="tx1"/>
                </a:solidFill>
                <a:latin typeface="Arial" pitchFamily="34" charset="0"/>
                <a:ea typeface="+mn-ea"/>
                <a:cs typeface="Arial" pitchFamily="34" charset="0"/>
              </a:rPr>
              <a:t> Timo.Leiter@giz.de)</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84</a:t>
            </a:fld>
            <a:endParaRPr lang="de-DE" dirty="0"/>
          </a:p>
        </p:txBody>
      </p:sp>
    </p:spTree>
    <p:extLst>
      <p:ext uri="{BB962C8B-B14F-4D97-AF65-F5344CB8AC3E}">
        <p14:creationId xmlns:p14="http://schemas.microsoft.com/office/powerpoint/2010/main" val="30928139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An </a:t>
            </a:r>
            <a:r>
              <a:rPr lang="de-DE" b="0" dirty="0" err="1" smtClean="0"/>
              <a:t>example</a:t>
            </a:r>
            <a:r>
              <a:rPr lang="de-DE" b="0" baseline="0" dirty="0" smtClean="0"/>
              <a:t> </a:t>
            </a:r>
            <a:r>
              <a:rPr lang="de-DE" b="0" baseline="0" dirty="0" err="1" smtClean="0"/>
              <a:t>for</a:t>
            </a:r>
            <a:r>
              <a:rPr lang="de-DE" b="0" baseline="0" dirty="0" smtClean="0"/>
              <a:t> a </a:t>
            </a:r>
            <a:r>
              <a:rPr lang="de-DE" b="0" baseline="0" dirty="0" err="1" smtClean="0"/>
              <a:t>combination</a:t>
            </a:r>
            <a:r>
              <a:rPr lang="de-DE" b="0" baseline="0" dirty="0" smtClean="0"/>
              <a:t> </a:t>
            </a:r>
            <a:r>
              <a:rPr lang="de-DE" b="0" baseline="0" dirty="0" err="1" smtClean="0"/>
              <a:t>of</a:t>
            </a:r>
            <a:r>
              <a:rPr lang="de-DE" b="0" baseline="0" dirty="0" smtClean="0"/>
              <a:t> </a:t>
            </a:r>
            <a:r>
              <a:rPr lang="de-DE" b="0" baseline="0" dirty="0" err="1" smtClean="0"/>
              <a:t>data</a:t>
            </a:r>
            <a:r>
              <a:rPr lang="de-DE" b="0" baseline="0" dirty="0" smtClean="0"/>
              <a:t> </a:t>
            </a:r>
            <a:r>
              <a:rPr lang="de-DE" b="0" baseline="0" dirty="0" err="1" smtClean="0"/>
              <a:t>to</a:t>
            </a:r>
            <a:r>
              <a:rPr lang="de-DE" b="0" baseline="0" dirty="0" smtClean="0"/>
              <a:t> </a:t>
            </a:r>
            <a:r>
              <a:rPr lang="de-DE" b="0" baseline="0" dirty="0" err="1" smtClean="0"/>
              <a:t>enhance</a:t>
            </a:r>
            <a:r>
              <a:rPr lang="de-DE" b="0" baseline="0" dirty="0" smtClean="0"/>
              <a:t> </a:t>
            </a:r>
            <a:r>
              <a:rPr lang="de-DE" b="0" baseline="0" dirty="0" err="1" smtClean="0"/>
              <a:t>the</a:t>
            </a:r>
            <a:r>
              <a:rPr lang="de-DE" b="0" baseline="0" dirty="0" smtClean="0"/>
              <a:t> </a:t>
            </a:r>
            <a:r>
              <a:rPr lang="de-DE" b="0" baseline="0" dirty="0" err="1" smtClean="0"/>
              <a:t>relevance</a:t>
            </a:r>
            <a:r>
              <a:rPr lang="de-DE" b="0" baseline="0" dirty="0" smtClean="0"/>
              <a:t> </a:t>
            </a:r>
            <a:r>
              <a:rPr lang="de-DE" b="0" baseline="0" dirty="0" err="1" smtClean="0"/>
              <a:t>to</a:t>
            </a:r>
            <a:r>
              <a:rPr lang="de-DE" b="0" baseline="0" dirty="0" smtClean="0"/>
              <a:t> </a:t>
            </a:r>
            <a:r>
              <a:rPr lang="de-DE" b="0" baseline="0" dirty="0" err="1" smtClean="0"/>
              <a:t>adaptation</a:t>
            </a:r>
            <a:r>
              <a:rPr lang="de-DE" b="0" baseline="0" dirty="0" smtClean="0"/>
              <a:t> </a:t>
            </a:r>
            <a:r>
              <a:rPr lang="de-DE" b="0" baseline="0" dirty="0" err="1" smtClean="0"/>
              <a:t>is</a:t>
            </a:r>
            <a:r>
              <a:rPr lang="de-DE" b="0" baseline="0" dirty="0" smtClean="0"/>
              <a:t> </a:t>
            </a:r>
            <a:r>
              <a:rPr lang="de-DE" b="0" baseline="0" dirty="0" err="1" smtClean="0"/>
              <a:t>to</a:t>
            </a:r>
            <a:r>
              <a:rPr lang="de-DE" b="0" baseline="0" dirty="0" smtClean="0"/>
              <a:t> </a:t>
            </a:r>
            <a:r>
              <a:rPr lang="de-DE" b="0" baseline="0" dirty="0" err="1" smtClean="0"/>
              <a:t>combine</a:t>
            </a:r>
            <a:r>
              <a:rPr lang="de-DE" b="0" baseline="0" dirty="0" smtClean="0"/>
              <a:t> </a:t>
            </a:r>
            <a:r>
              <a:rPr lang="de-DE" b="0" baseline="0" dirty="0" err="1" smtClean="0"/>
              <a:t>data</a:t>
            </a:r>
            <a:r>
              <a:rPr lang="de-DE" b="0" baseline="0" dirty="0" smtClean="0"/>
              <a:t> on </a:t>
            </a:r>
            <a:r>
              <a:rPr lang="de-DE" b="0" baseline="0" dirty="0" err="1" smtClean="0"/>
              <a:t>traffic</a:t>
            </a:r>
            <a:r>
              <a:rPr lang="de-DE" b="0" baseline="0" dirty="0" smtClean="0"/>
              <a:t> </a:t>
            </a:r>
            <a:r>
              <a:rPr lang="de-DE" b="0" baseline="0" dirty="0" err="1" smtClean="0"/>
              <a:t>disruptions</a:t>
            </a:r>
            <a:r>
              <a:rPr lang="de-DE" b="0" baseline="0" dirty="0" smtClean="0"/>
              <a:t> </a:t>
            </a:r>
            <a:r>
              <a:rPr lang="de-DE" b="0" baseline="0" dirty="0" err="1" smtClean="0"/>
              <a:t>with</a:t>
            </a:r>
            <a:r>
              <a:rPr lang="de-DE" b="0" baseline="0" dirty="0" smtClean="0"/>
              <a:t> </a:t>
            </a:r>
            <a:r>
              <a:rPr lang="de-DE" b="0" baseline="0" dirty="0" err="1" smtClean="0"/>
              <a:t>data</a:t>
            </a:r>
            <a:r>
              <a:rPr lang="de-DE" b="0" baseline="0" dirty="0" smtClean="0"/>
              <a:t> on </a:t>
            </a:r>
            <a:r>
              <a:rPr lang="de-DE" b="0" baseline="0" dirty="0" err="1" smtClean="0"/>
              <a:t>the</a:t>
            </a:r>
            <a:r>
              <a:rPr lang="de-DE" b="0" baseline="0" dirty="0" smtClean="0"/>
              <a:t> </a:t>
            </a:r>
            <a:r>
              <a:rPr lang="de-DE" b="0" baseline="0" dirty="0" err="1" smtClean="0"/>
              <a:t>timing</a:t>
            </a:r>
            <a:r>
              <a:rPr lang="de-DE" b="0" baseline="0" dirty="0" smtClean="0"/>
              <a:t> </a:t>
            </a:r>
            <a:r>
              <a:rPr lang="de-DE" b="0" baseline="0" dirty="0" err="1" smtClean="0"/>
              <a:t>and</a:t>
            </a:r>
            <a:r>
              <a:rPr lang="de-DE" b="0" baseline="0" dirty="0" smtClean="0"/>
              <a:t> </a:t>
            </a:r>
            <a:r>
              <a:rPr lang="de-DE" b="0" baseline="0" dirty="0" err="1" smtClean="0"/>
              <a:t>ocurrance</a:t>
            </a:r>
            <a:r>
              <a:rPr lang="de-DE" b="0" baseline="0" dirty="0" smtClean="0"/>
              <a:t> </a:t>
            </a:r>
            <a:r>
              <a:rPr lang="de-DE" b="0" baseline="0" dirty="0" err="1" smtClean="0"/>
              <a:t>of</a:t>
            </a:r>
            <a:r>
              <a:rPr lang="de-DE" b="0" baseline="0" dirty="0" smtClean="0"/>
              <a:t> extreme </a:t>
            </a:r>
            <a:r>
              <a:rPr lang="de-DE" b="0" baseline="0" dirty="0" err="1" smtClean="0"/>
              <a:t>weather</a:t>
            </a:r>
            <a:r>
              <a:rPr lang="de-DE" b="0" baseline="0" dirty="0" smtClean="0"/>
              <a:t> </a:t>
            </a:r>
            <a:r>
              <a:rPr lang="de-DE" b="0" baseline="0" dirty="0" err="1" smtClean="0"/>
              <a:t>events</a:t>
            </a:r>
            <a:r>
              <a:rPr lang="de-DE" b="0" baseline="0" dirty="0" smtClean="0"/>
              <a:t>. This </a:t>
            </a:r>
            <a:r>
              <a:rPr lang="de-DE" b="0" baseline="0" dirty="0" err="1" smtClean="0"/>
              <a:t>would</a:t>
            </a:r>
            <a:r>
              <a:rPr lang="de-DE" b="0" baseline="0" dirty="0" smtClean="0"/>
              <a:t> </a:t>
            </a:r>
            <a:r>
              <a:rPr lang="de-DE" b="0" baseline="0" dirty="0" err="1" smtClean="0"/>
              <a:t>help</a:t>
            </a:r>
            <a:r>
              <a:rPr lang="de-DE" b="0" baseline="0" dirty="0" smtClean="0"/>
              <a:t> </a:t>
            </a:r>
            <a:r>
              <a:rPr lang="de-DE" b="0" baseline="0" dirty="0" err="1" smtClean="0"/>
              <a:t>to</a:t>
            </a:r>
            <a:r>
              <a:rPr lang="de-DE" b="0" baseline="0" dirty="0" smtClean="0"/>
              <a:t> </a:t>
            </a:r>
            <a:r>
              <a:rPr lang="de-DE" b="0" baseline="0" dirty="0" err="1" smtClean="0"/>
              <a:t>ientify</a:t>
            </a:r>
            <a:r>
              <a:rPr lang="de-DE" b="0" baseline="0" dirty="0" smtClean="0"/>
              <a:t> in </a:t>
            </a:r>
            <a:r>
              <a:rPr lang="de-DE" b="0" baseline="0" dirty="0" err="1" smtClean="0"/>
              <a:t>how</a:t>
            </a:r>
            <a:r>
              <a:rPr lang="de-DE" b="0" baseline="0" dirty="0" smtClean="0"/>
              <a:t> </a:t>
            </a:r>
            <a:r>
              <a:rPr lang="de-DE" b="0" baseline="0" dirty="0" err="1" smtClean="0"/>
              <a:t>far</a:t>
            </a:r>
            <a:r>
              <a:rPr lang="de-DE" b="0" baseline="0" dirty="0" smtClean="0"/>
              <a:t> </a:t>
            </a:r>
            <a:r>
              <a:rPr lang="de-DE" b="0" baseline="0" dirty="0" err="1" smtClean="0"/>
              <a:t>traffic</a:t>
            </a:r>
            <a:r>
              <a:rPr lang="de-DE" b="0" baseline="0" dirty="0" smtClean="0"/>
              <a:t> </a:t>
            </a:r>
            <a:r>
              <a:rPr lang="de-DE" b="0" baseline="0" dirty="0" err="1" smtClean="0"/>
              <a:t>disruptions</a:t>
            </a:r>
            <a:r>
              <a:rPr lang="de-DE" b="0" baseline="0" dirty="0" smtClean="0"/>
              <a:t> </a:t>
            </a:r>
            <a:r>
              <a:rPr lang="de-DE" b="0" baseline="0" dirty="0" err="1" smtClean="0"/>
              <a:t>are</a:t>
            </a:r>
            <a:r>
              <a:rPr lang="de-DE" b="0" baseline="0" dirty="0" smtClean="0"/>
              <a:t> </a:t>
            </a:r>
            <a:r>
              <a:rPr lang="de-DE" b="0" baseline="0" dirty="0" err="1" smtClean="0"/>
              <a:t>caused</a:t>
            </a:r>
            <a:r>
              <a:rPr lang="de-DE" b="0" baseline="0" dirty="0" smtClean="0"/>
              <a:t> </a:t>
            </a:r>
            <a:r>
              <a:rPr lang="de-DE" b="0" baseline="0" dirty="0" err="1" smtClean="0"/>
              <a:t>by</a:t>
            </a:r>
            <a:r>
              <a:rPr lang="de-DE" b="0" baseline="0" dirty="0" smtClean="0"/>
              <a:t> extreme </a:t>
            </a:r>
            <a:r>
              <a:rPr lang="de-DE" b="0" baseline="0" dirty="0" err="1" smtClean="0"/>
              <a:t>weather</a:t>
            </a:r>
            <a:r>
              <a:rPr lang="de-DE" b="0" baseline="0" dirty="0" smtClean="0"/>
              <a:t> </a:t>
            </a:r>
            <a:r>
              <a:rPr lang="de-DE" b="0" baseline="0" dirty="0" err="1" smtClean="0"/>
              <a:t>events</a:t>
            </a:r>
            <a:r>
              <a:rPr lang="de-DE" b="0" baseline="0" dirty="0" smtClean="0"/>
              <a:t>. </a:t>
            </a:r>
            <a:endParaRPr lang="de-DE" b="0" dirty="0"/>
          </a:p>
        </p:txBody>
      </p:sp>
      <p:sp>
        <p:nvSpPr>
          <p:cNvPr id="4" name="Foliennummernplatzhalter 3"/>
          <p:cNvSpPr>
            <a:spLocks noGrp="1"/>
          </p:cNvSpPr>
          <p:nvPr>
            <p:ph type="sldNum" sz="quarter" idx="10"/>
          </p:nvPr>
        </p:nvSpPr>
        <p:spPr/>
        <p:txBody>
          <a:bodyPr/>
          <a:lstStyle/>
          <a:p>
            <a:pPr>
              <a:defRPr/>
            </a:pPr>
            <a:fld id="{2392093E-ED4D-43D9-9435-4ADC46252F16}" type="slidenum">
              <a:rPr lang="de-DE" smtClean="0"/>
              <a:pPr>
                <a:defRPr/>
              </a:pPr>
              <a:t>85</a:t>
            </a:fld>
            <a:endParaRPr lang="de-DE" dirty="0"/>
          </a:p>
        </p:txBody>
      </p:sp>
    </p:spTree>
    <p:extLst>
      <p:ext uri="{BB962C8B-B14F-4D97-AF65-F5344CB8AC3E}">
        <p14:creationId xmlns:p14="http://schemas.microsoft.com/office/powerpoint/2010/main" val="30928139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b="0" dirty="0" smtClean="0">
              <a:latin typeface="Times" pitchFamily="18" charset="0"/>
              <a:cs typeface="Arial" charset="0"/>
            </a:endParaRP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8</a:t>
            </a:fld>
            <a:endParaRPr sz="1000" smtClean="0">
              <a:solidFill>
                <a:schemeClr val="bg1"/>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r>
              <a:rPr lang="en-US" sz="1200" b="1" i="0" u="none" strike="noStrike" kern="1200" baseline="0" smtClean="0">
                <a:solidFill>
                  <a:schemeClr val="tx1"/>
                </a:solidFill>
                <a:latin typeface="Arial" pitchFamily="34" charset="0"/>
                <a:ea typeface="+mn-ea"/>
                <a:cs typeface="Arial" pitchFamily="34" charset="0"/>
              </a:rPr>
              <a:t>Products</a:t>
            </a:r>
            <a:r>
              <a:rPr lang="en-US" sz="1200" b="0" i="0" u="none" strike="noStrike" kern="1200" baseline="0" smtClean="0">
                <a:solidFill>
                  <a:schemeClr val="tx1"/>
                </a:solidFill>
                <a:latin typeface="Arial" pitchFamily="34" charset="0"/>
                <a:ea typeface="+mn-ea"/>
                <a:cs typeface="Arial" pitchFamily="34" charset="0"/>
              </a:rPr>
              <a:t> refers to the packaging and dissemination of the M&amp;E results, i.e. of the information generated by the adaptation M&amp;E system.</a:t>
            </a:r>
          </a:p>
          <a:p>
            <a:endParaRPr lang="en-US" sz="1200" b="0" i="0" u="none" strike="noStrike" kern="1200" baseline="0" smtClean="0">
              <a:solidFill>
                <a:schemeClr val="tx1"/>
              </a:solidFill>
              <a:latin typeface="Arial" pitchFamily="34" charset="0"/>
              <a:ea typeface="+mn-ea"/>
              <a:cs typeface="Arial" pitchFamily="34" charset="0"/>
            </a:endParaRPr>
          </a:p>
          <a:p>
            <a:endParaRPr lang="en-US" sz="1200" b="1" i="0" u="none" strike="noStrike" kern="1200" baseline="0" smtClean="0">
              <a:solidFill>
                <a:schemeClr val="tx1"/>
              </a:solidFill>
              <a:latin typeface="Arial" pitchFamily="34" charset="0"/>
              <a:ea typeface="+mn-ea"/>
              <a:cs typeface="Arial" pitchFamily="34" charset="0"/>
            </a:endParaRPr>
          </a:p>
          <a:p>
            <a:endParaRPr lang="de-DE"/>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87</a:t>
            </a:fld>
            <a:endParaRPr lang="de-DE" dirty="0"/>
          </a:p>
        </p:txBody>
      </p:sp>
    </p:spTree>
    <p:extLst>
      <p:ext uri="{BB962C8B-B14F-4D97-AF65-F5344CB8AC3E}">
        <p14:creationId xmlns:p14="http://schemas.microsoft.com/office/powerpoint/2010/main" val="2771505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Folienbildplatzhalter 1"/>
          <p:cNvSpPr>
            <a:spLocks noGrp="1" noRot="1" noChangeAspect="1" noTextEdit="1"/>
          </p:cNvSpPr>
          <p:nvPr>
            <p:ph type="sldImg"/>
          </p:nvPr>
        </p:nvSpPr>
        <p:spPr>
          <a:xfrm>
            <a:off x="546100" y="312738"/>
            <a:ext cx="5729288" cy="4297362"/>
          </a:xfrm>
          <a:ln/>
        </p:spPr>
      </p:sp>
      <p:sp>
        <p:nvSpPr>
          <p:cNvPr id="231427"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pt-PT" altLang="de-DE" b="0" smtClean="0"/>
              <a:t>Further details can be found in GIZ’s national M&amp;E </a:t>
            </a:r>
            <a:r>
              <a:rPr lang="pt-PT" altLang="de-DE" b="0" baseline="0" smtClean="0"/>
              <a:t>Guidebook: https://gc21.giz.de/ibt/var/app/wp342deP/1443/wp-content/uploads/filebase/uploads/giz2015_Developing_national_adaptation_M&amp;E_systems_-_A_guidebook.pdf</a:t>
            </a:r>
          </a:p>
          <a:p>
            <a:endParaRPr lang="pt-PT" altLang="de-DE" b="0" dirty="0" smtClean="0"/>
          </a:p>
        </p:txBody>
      </p:sp>
      <p:sp>
        <p:nvSpPr>
          <p:cNvPr id="23142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b="1">
                <a:solidFill>
                  <a:schemeClr val="tx1"/>
                </a:solidFill>
                <a:latin typeface="Arial" pitchFamily="34" charset="0"/>
                <a:cs typeface="Arial" pitchFamily="34" charset="0"/>
              </a:defRPr>
            </a:lvl1pPr>
            <a:lvl2pPr marL="742950" indent="-285750" eaLnBrk="0" hangingPunct="0">
              <a:spcBef>
                <a:spcPct val="30000"/>
              </a:spcBef>
              <a:buClr>
                <a:srgbClr val="669900"/>
              </a:buClr>
              <a:buFont typeface="Wingdings" pitchFamily="2" charset="2"/>
              <a:buChar char="§"/>
              <a:defRPr sz="1200">
                <a:solidFill>
                  <a:schemeClr val="tx1"/>
                </a:solidFill>
                <a:latin typeface="Arial" pitchFamily="34" charset="0"/>
                <a:ea typeface="Adobe Fangsong Std R"/>
                <a:cs typeface="Arial" pitchFamily="34" charset="0"/>
              </a:defRPr>
            </a:lvl2pPr>
            <a:lvl3pPr marL="1143000" indent="-228600" eaLnBrk="0" hangingPunct="0">
              <a:spcBef>
                <a:spcPct val="30000"/>
              </a:spcBef>
              <a:buClr>
                <a:srgbClr val="669900"/>
              </a:buClr>
              <a:buFont typeface="Wingdings" pitchFamily="2" charset="2"/>
              <a:buChar char="§"/>
              <a:defRPr sz="1000">
                <a:solidFill>
                  <a:schemeClr val="tx1"/>
                </a:solidFill>
                <a:latin typeface="Arial" pitchFamily="34" charset="0"/>
                <a:ea typeface="Adobe Fangsong Std R"/>
                <a:cs typeface="Arial" pitchFamily="34" charset="0"/>
              </a:defRPr>
            </a:lvl3pPr>
            <a:lvl4pPr marL="1600200" indent="-228600" eaLnBrk="0" hangingPunct="0">
              <a:spcBef>
                <a:spcPct val="30000"/>
              </a:spcBef>
              <a:buClr>
                <a:srgbClr val="669900"/>
              </a:buClr>
              <a:buFont typeface="Wingdings" pitchFamily="2" charset="2"/>
              <a:buChar char="§"/>
              <a:defRPr sz="800">
                <a:solidFill>
                  <a:schemeClr val="tx1"/>
                </a:solidFill>
                <a:latin typeface="Arial" pitchFamily="34" charset="0"/>
                <a:ea typeface="Adobe Fangsong Std R"/>
                <a:cs typeface="Arial" pitchFamily="34" charset="0"/>
              </a:defRPr>
            </a:lvl4pPr>
            <a:lvl5pPr marL="2057400" indent="-228600" eaLnBrk="0" hangingPunct="0">
              <a:spcBef>
                <a:spcPct val="30000"/>
              </a:spcBef>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5pPr>
            <a:lvl6pPr marL="25146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6pPr>
            <a:lvl7pPr marL="29718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7pPr>
            <a:lvl8pPr marL="34290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8pPr>
            <a:lvl9pPr marL="3886200" indent="-228600" eaLnBrk="0" fontAlgn="base" hangingPunct="0">
              <a:spcBef>
                <a:spcPct val="30000"/>
              </a:spcBef>
              <a:spcAft>
                <a:spcPct val="0"/>
              </a:spcAft>
              <a:buClr>
                <a:srgbClr val="669900"/>
              </a:buClr>
              <a:buFont typeface="Wingdings" pitchFamily="2" charset="2"/>
              <a:buChar char="§"/>
              <a:defRPr sz="800" b="1">
                <a:solidFill>
                  <a:srgbClr val="669900"/>
                </a:solidFill>
                <a:latin typeface="Arial" pitchFamily="34" charset="0"/>
                <a:ea typeface="Adobe Fangsong Std R"/>
                <a:cs typeface="Arial" pitchFamily="34" charset="0"/>
              </a:defRPr>
            </a:lvl9pPr>
          </a:lstStyle>
          <a:p>
            <a:pPr>
              <a:spcBef>
                <a:spcPct val="0"/>
              </a:spcBef>
            </a:pPr>
            <a:fld id="{40D08D4D-D7F4-4684-95D1-6C41728BCF69}" type="slidenum">
              <a:rPr altLang="de-DE" sz="1000">
                <a:solidFill>
                  <a:srgbClr val="FFFFFF"/>
                </a:solidFill>
              </a:rPr>
              <a:pPr>
                <a:spcBef>
                  <a:spcPct val="0"/>
                </a:spcBef>
              </a:pPr>
              <a:t>88</a:t>
            </a:fld>
            <a:endParaRPr altLang="de-DE" sz="1000">
              <a:solidFill>
                <a:srgbClr val="FFFFFF"/>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endParaRPr lang="en-US" sz="1200" b="0" i="0" u="none" strike="noStrike" kern="1200" baseline="0" smtClean="0">
              <a:solidFill>
                <a:schemeClr val="tx1"/>
              </a:solidFill>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89</a:t>
            </a:fld>
            <a:endParaRPr lang="de-DE" dirty="0"/>
          </a:p>
        </p:txBody>
      </p:sp>
    </p:spTree>
    <p:extLst>
      <p:ext uri="{BB962C8B-B14F-4D97-AF65-F5344CB8AC3E}">
        <p14:creationId xmlns:p14="http://schemas.microsoft.com/office/powerpoint/2010/main" val="11678004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6100" y="312738"/>
            <a:ext cx="5730875" cy="4297362"/>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10"/>
          </p:nvPr>
        </p:nvSpPr>
        <p:spPr/>
        <p:txBody>
          <a:bodyPr/>
          <a:lstStyle/>
          <a:p>
            <a:pPr>
              <a:defRPr/>
            </a:pPr>
            <a:fld id="{2392093E-ED4D-43D9-9435-4ADC46252F16}" type="slidenum">
              <a:rPr lang="de-DE" smtClean="0"/>
              <a:pPr>
                <a:defRPr/>
              </a:pPr>
              <a:t>90</a:t>
            </a:fld>
            <a:endParaRPr lang="de-DE" dirty="0"/>
          </a:p>
        </p:txBody>
      </p:sp>
    </p:spTree>
    <p:extLst>
      <p:ext uri="{BB962C8B-B14F-4D97-AF65-F5344CB8AC3E}">
        <p14:creationId xmlns:p14="http://schemas.microsoft.com/office/powerpoint/2010/main" val="34943512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e-DE" b="0" smtClean="0">
              <a:latin typeface="Arial" charset="0"/>
              <a:cs typeface="Arial" charset="0"/>
            </a:endParaRPr>
          </a:p>
        </p:txBody>
      </p:sp>
      <p:sp>
        <p:nvSpPr>
          <p:cNvPr id="173059"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7E14468-C5B4-45A6-8087-7BC1E85E4F8D}" type="slidenum">
              <a:rPr sz="1000" smtClean="0">
                <a:solidFill>
                  <a:prstClr val="white"/>
                </a:solidFill>
              </a:rPr>
              <a:pPr/>
              <a:t>92</a:t>
            </a:fld>
            <a:endParaRPr sz="1000" smtClean="0">
              <a:solidFill>
                <a:prstClr val="white"/>
              </a:solidFill>
            </a:endParaRPr>
          </a:p>
        </p:txBody>
      </p:sp>
      <p:sp>
        <p:nvSpPr>
          <p:cNvPr id="173060" name="Folienbildplatzhalter 6"/>
          <p:cNvSpPr>
            <a:spLocks noGrp="1" noRot="1" noChangeAspect="1" noTextEdit="1"/>
          </p:cNvSpPr>
          <p:nvPr>
            <p:ph type="sldImg"/>
          </p:nvPr>
        </p:nvSpPr>
        <p:spPr>
          <a:xfrm>
            <a:off x="546100" y="312738"/>
            <a:ext cx="5730875" cy="4297362"/>
          </a:xfr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46100" y="312738"/>
            <a:ext cx="5730875" cy="4297362"/>
          </a:xfrm>
        </p:spPr>
      </p:sp>
      <p:sp>
        <p:nvSpPr>
          <p:cNvPr id="3" name="Notizenplatzhalter 2"/>
          <p:cNvSpPr>
            <a:spLocks noGrp="1"/>
          </p:cNvSpPr>
          <p:nvPr>
            <p:ph type="body" idx="1"/>
          </p:nvPr>
        </p:nvSpPr>
        <p:spPr/>
        <p:txBody>
          <a:bodyPr/>
          <a:lstStyle/>
          <a:p>
            <a:r>
              <a:rPr lang="de-DE" b="0" dirty="0" smtClean="0"/>
              <a:t>Trainers, </a:t>
            </a:r>
            <a:r>
              <a:rPr lang="de-DE" b="0" dirty="0" err="1" smtClean="0"/>
              <a:t>please</a:t>
            </a:r>
            <a:r>
              <a:rPr lang="de-DE" b="0" dirty="0" smtClean="0"/>
              <a:t> </a:t>
            </a:r>
            <a:r>
              <a:rPr lang="de-DE" b="0" dirty="0" err="1" smtClean="0"/>
              <a:t>refer</a:t>
            </a:r>
            <a:r>
              <a:rPr lang="de-DE" b="0" dirty="0" smtClean="0"/>
              <a:t> </a:t>
            </a:r>
            <a:r>
              <a:rPr lang="de-DE" b="0" dirty="0" err="1" smtClean="0"/>
              <a:t>to</a:t>
            </a:r>
            <a:r>
              <a:rPr lang="de-DE" b="0" dirty="0" smtClean="0"/>
              <a:t> </a:t>
            </a:r>
            <a:r>
              <a:rPr lang="de-DE" b="0" dirty="0" err="1" smtClean="0"/>
              <a:t>the</a:t>
            </a:r>
            <a:r>
              <a:rPr lang="de-DE" b="0" dirty="0" smtClean="0"/>
              <a:t> </a:t>
            </a:r>
            <a:r>
              <a:rPr lang="de-DE" b="0" dirty="0" err="1" smtClean="0"/>
              <a:t>Trainer‘s</a:t>
            </a:r>
            <a:r>
              <a:rPr lang="de-DE" b="0" dirty="0" smtClean="0"/>
              <a:t> Handbook </a:t>
            </a:r>
            <a:r>
              <a:rPr lang="de-DE" b="0" dirty="0" err="1" smtClean="0"/>
              <a:t>for</a:t>
            </a:r>
            <a:r>
              <a:rPr lang="de-DE" b="0" dirty="0" smtClean="0"/>
              <a:t> </a:t>
            </a:r>
            <a:r>
              <a:rPr lang="de-DE" b="0" dirty="0" err="1" smtClean="0"/>
              <a:t>further</a:t>
            </a:r>
            <a:r>
              <a:rPr lang="de-DE" b="0" dirty="0" smtClean="0"/>
              <a:t> </a:t>
            </a:r>
            <a:r>
              <a:rPr lang="de-DE" b="0" dirty="0" err="1" smtClean="0"/>
              <a:t>instructions</a:t>
            </a:r>
            <a:r>
              <a:rPr lang="de-DE" b="0" dirty="0" smtClean="0"/>
              <a:t> </a:t>
            </a:r>
            <a:r>
              <a:rPr lang="de-DE" b="0" dirty="0" err="1" smtClean="0"/>
              <a:t>about</a:t>
            </a:r>
            <a:r>
              <a:rPr lang="de-DE" b="0" baseline="0" dirty="0" smtClean="0"/>
              <a:t> </a:t>
            </a:r>
            <a:r>
              <a:rPr lang="de-DE" b="0" baseline="0" dirty="0" err="1" smtClean="0"/>
              <a:t>the</a:t>
            </a:r>
            <a:r>
              <a:rPr lang="de-DE" b="0" baseline="0" dirty="0" smtClean="0"/>
              <a:t> </a:t>
            </a:r>
            <a:r>
              <a:rPr lang="de-DE" b="0" baseline="0" dirty="0" err="1" smtClean="0"/>
              <a:t>sessions</a:t>
            </a:r>
            <a:r>
              <a:rPr lang="de-DE" b="0" baseline="0" dirty="0" smtClean="0"/>
              <a:t>.</a:t>
            </a:r>
            <a:endParaRPr lang="de-DE" b="0" dirty="0"/>
          </a:p>
        </p:txBody>
      </p:sp>
      <p:sp>
        <p:nvSpPr>
          <p:cNvPr id="4" name="Foliennummernplatzhalter 3"/>
          <p:cNvSpPr>
            <a:spLocks noGrp="1"/>
          </p:cNvSpPr>
          <p:nvPr>
            <p:ph type="sldNum" sz="quarter" idx="10"/>
          </p:nvPr>
        </p:nvSpPr>
        <p:spPr/>
        <p:txBody>
          <a:bodyPr/>
          <a:lstStyle/>
          <a:p>
            <a:fld id="{5DE68FD0-3788-495B-9EDE-0A2FDDCF3BD8}" type="slidenum">
              <a:rPr lang="de-DE" smtClean="0">
                <a:solidFill>
                  <a:prstClr val="black"/>
                </a:solidFill>
              </a:rPr>
              <a:pPr/>
              <a:t>93</a:t>
            </a:fld>
            <a:endParaRPr lang="de-DE">
              <a:solidFill>
                <a:prstClr val="black"/>
              </a:solidFill>
            </a:endParaRPr>
          </a:p>
        </p:txBody>
      </p:sp>
    </p:spTree>
    <p:extLst>
      <p:ext uri="{BB962C8B-B14F-4D97-AF65-F5344CB8AC3E}">
        <p14:creationId xmlns:p14="http://schemas.microsoft.com/office/powerpoint/2010/main" val="105210902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xfrm>
            <a:off x="546100" y="312738"/>
            <a:ext cx="5730875" cy="4297362"/>
          </a:xfrm>
          <a:ln/>
        </p:spPr>
      </p:sp>
      <p:sp>
        <p:nvSpPr>
          <p:cNvPr id="241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8288" indent="-268288" eaLnBrk="1" hangingPunct="1">
              <a:lnSpc>
                <a:spcPct val="150000"/>
              </a:lnSpc>
              <a:spcBef>
                <a:spcPts val="913"/>
              </a:spcBef>
              <a:buClr>
                <a:srgbClr val="C80F0F"/>
              </a:buClr>
              <a:tabLst>
                <a:tab pos="2209800" algn="l"/>
              </a:tabLst>
            </a:pPr>
            <a:endParaRPr lang="en-GB" b="0" dirty="0" smtClean="0">
              <a:latin typeface="Arial" charset="0"/>
              <a:cs typeface="Arial" charset="0"/>
            </a:endParaRPr>
          </a:p>
        </p:txBody>
      </p:sp>
      <p:sp>
        <p:nvSpPr>
          <p:cNvPr id="24166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175759B2-E430-4824-9026-42F4018C05E2}" type="slidenum">
              <a:rPr sz="1000" smtClean="0">
                <a:solidFill>
                  <a:schemeClr val="bg1"/>
                </a:solidFill>
              </a:rPr>
              <a:pPr/>
              <a:t>95</a:t>
            </a:fld>
            <a:endParaRPr sz="1000" smtClean="0">
              <a:solidFill>
                <a:schemeClr val="bg1"/>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Folienbildplatzhalter 1"/>
          <p:cNvSpPr>
            <a:spLocks noGrp="1" noRot="1" noChangeAspect="1" noTextEdit="1"/>
          </p:cNvSpPr>
          <p:nvPr>
            <p:ph type="sldImg"/>
          </p:nvPr>
        </p:nvSpPr>
        <p:spPr>
          <a:xfrm>
            <a:off x="546100" y="312738"/>
            <a:ext cx="5730875" cy="4297362"/>
          </a:xfrm>
          <a:ln/>
        </p:spPr>
      </p:sp>
      <p:sp>
        <p:nvSpPr>
          <p:cNvPr id="24269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r>
              <a:rPr lang="en-US" sz="1200" b="0" i="0" u="none" strike="noStrike" kern="1200" baseline="0" dirty="0" smtClean="0">
                <a:solidFill>
                  <a:schemeClr val="tx1"/>
                </a:solidFill>
                <a:latin typeface="Arial" pitchFamily="34" charset="0"/>
                <a:ea typeface="+mn-ea"/>
                <a:cs typeface="Arial" pitchFamily="34" charset="0"/>
              </a:rPr>
              <a:t>The approach is described in detail in the GIZ guidebook </a:t>
            </a:r>
            <a:r>
              <a:rPr lang="en-US" sz="1200" b="1" i="1" u="none" strike="noStrike" kern="1200" baseline="0" dirty="0" smtClean="0">
                <a:solidFill>
                  <a:schemeClr val="tx1"/>
                </a:solidFill>
                <a:latin typeface="Arial" pitchFamily="34" charset="0"/>
                <a:ea typeface="+mn-ea"/>
                <a:cs typeface="Arial" pitchFamily="34" charset="0"/>
              </a:rPr>
              <a:t>Adaptation made to measure . </a:t>
            </a:r>
            <a:r>
              <a:rPr lang="en-US" sz="1200" b="0" i="0" u="none" strike="noStrike" kern="1200" baseline="0" dirty="0" smtClean="0">
                <a:solidFill>
                  <a:schemeClr val="tx1"/>
                </a:solidFill>
                <a:latin typeface="Arial" pitchFamily="34" charset="0"/>
                <a:ea typeface="+mn-ea"/>
                <a:cs typeface="Arial" pitchFamily="34" charset="0"/>
              </a:rPr>
              <a:t>The second edition (November 2013) is available in English, French and Spanish on AdaptationCommunity.net under Monitoring &amp; Evaluation. </a:t>
            </a:r>
            <a:endParaRPr lang="de-DE" b="0" dirty="0" smtClean="0">
              <a:latin typeface="Arial" charset="0"/>
              <a:cs typeface="Arial" charset="0"/>
            </a:endParaRPr>
          </a:p>
        </p:txBody>
      </p:sp>
      <p:sp>
        <p:nvSpPr>
          <p:cNvPr id="24269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02DCB81-775E-4E62-A386-D1732F1FBFD2}" type="slidenum">
              <a:rPr sz="1000" smtClean="0">
                <a:solidFill>
                  <a:schemeClr val="bg1"/>
                </a:solidFill>
              </a:rPr>
              <a:pPr/>
              <a:t>96</a:t>
            </a:fld>
            <a:endParaRPr sz="1000" smtClean="0">
              <a:solidFill>
                <a:schemeClr val="bg1"/>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Folienbildplatzhalter 1"/>
          <p:cNvSpPr>
            <a:spLocks noGrp="1" noRot="1" noChangeAspect="1" noTextEdit="1"/>
          </p:cNvSpPr>
          <p:nvPr>
            <p:ph type="sldImg"/>
          </p:nvPr>
        </p:nvSpPr>
        <p:spPr>
          <a:xfrm>
            <a:off x="546100" y="312738"/>
            <a:ext cx="5730875" cy="4297362"/>
          </a:xfrm>
          <a:ln/>
        </p:spPr>
      </p:sp>
      <p:sp>
        <p:nvSpPr>
          <p:cNvPr id="24371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371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FDC10613-FCA0-49C7-9070-8C3ACA0B8630}" type="slidenum">
              <a:rPr sz="1000" smtClean="0">
                <a:solidFill>
                  <a:schemeClr val="bg1"/>
                </a:solidFill>
              </a:rPr>
              <a:pPr/>
              <a:t>97</a:t>
            </a:fld>
            <a:endParaRPr sz="1000" smtClean="0">
              <a:solidFill>
                <a:schemeClr val="bg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46100" y="312738"/>
            <a:ext cx="5730875" cy="4297362"/>
          </a:xfrm>
          <a:ln/>
        </p:spPr>
      </p:sp>
      <p:sp>
        <p:nvSpPr>
          <p:cNvPr id="177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0" dirty="0" smtClean="0">
                <a:latin typeface="Times" pitchFamily="18" charset="0"/>
                <a:cs typeface="Arial" charset="0"/>
              </a:rPr>
              <a:t>Further information is available in the Trainer’s handbook on the new M&amp;E modules which is available on </a:t>
            </a:r>
            <a:r>
              <a:rPr lang="en-US" b="0" baseline="0" dirty="0" smtClean="0">
                <a:latin typeface="Times" pitchFamily="18" charset="0"/>
                <a:cs typeface="Arial" charset="0"/>
              </a:rPr>
              <a:t>AdaptationCommunity.net: https://gc21.giz.de/ibt/var/app/wp342deP/1443/index.php/knowledge/monitoring-evaluation-2/multi-level-adaptation-me/adaptation-me-training/</a:t>
            </a:r>
          </a:p>
        </p:txBody>
      </p:sp>
      <p:sp>
        <p:nvSpPr>
          <p:cNvPr id="177156"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59F6692-7630-4D93-A3D3-129B12421EFB}" type="slidenum">
              <a:rPr sz="1000" smtClean="0">
                <a:solidFill>
                  <a:schemeClr val="bg1"/>
                </a:solidFill>
              </a:rPr>
              <a:pPr/>
              <a:t>9</a:t>
            </a:fld>
            <a:endParaRPr sz="1000" smtClean="0">
              <a:solidFill>
                <a:schemeClr val="bg1"/>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Folienbildplatzhalter 1"/>
          <p:cNvSpPr>
            <a:spLocks noGrp="1" noRot="1" noChangeAspect="1" noTextEdit="1"/>
          </p:cNvSpPr>
          <p:nvPr>
            <p:ph type="sldImg"/>
          </p:nvPr>
        </p:nvSpPr>
        <p:spPr>
          <a:xfrm>
            <a:off x="546100" y="312738"/>
            <a:ext cx="5730875" cy="4297362"/>
          </a:xfrm>
          <a:ln/>
        </p:spPr>
      </p:sp>
      <p:sp>
        <p:nvSpPr>
          <p:cNvPr id="244739"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r>
              <a:rPr lang="de-DE" smtClean="0">
                <a:solidFill>
                  <a:srgbClr val="FF0000"/>
                </a:solidFill>
                <a:latin typeface="Arial" charset="0"/>
                <a:cs typeface="Arial" charset="0"/>
              </a:rPr>
              <a:t>Use examples for each of the three dimensions</a:t>
            </a:r>
          </a:p>
        </p:txBody>
      </p:sp>
      <p:sp>
        <p:nvSpPr>
          <p:cNvPr id="244740"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D0C52A65-6DA5-4F15-A380-CA70269B1A79}" type="slidenum">
              <a:rPr sz="1000" smtClean="0">
                <a:solidFill>
                  <a:schemeClr val="bg1"/>
                </a:solidFill>
              </a:rPr>
              <a:pPr/>
              <a:t>98</a:t>
            </a:fld>
            <a:endParaRPr sz="1000" smtClean="0">
              <a:solidFill>
                <a:schemeClr val="bg1"/>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Folienbildplatzhalter 1"/>
          <p:cNvSpPr>
            <a:spLocks noGrp="1" noRot="1" noChangeAspect="1" noTextEdit="1"/>
          </p:cNvSpPr>
          <p:nvPr>
            <p:ph type="sldImg"/>
          </p:nvPr>
        </p:nvSpPr>
        <p:spPr>
          <a:xfrm>
            <a:off x="546100" y="312738"/>
            <a:ext cx="5730875" cy="4297362"/>
          </a:xfrm>
          <a:ln/>
        </p:spPr>
      </p:sp>
      <p:sp>
        <p:nvSpPr>
          <p:cNvPr id="24576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576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21C329A-A167-43A7-91E5-853ECFB979E8}" type="slidenum">
              <a:rPr sz="1000" smtClean="0">
                <a:solidFill>
                  <a:schemeClr val="bg1"/>
                </a:solidFill>
              </a:rPr>
              <a:pPr/>
              <a:t>99</a:t>
            </a:fld>
            <a:endParaRPr sz="1000" smtClean="0">
              <a:solidFill>
                <a:schemeClr val="bg1"/>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Folienbildplatzhalter 1"/>
          <p:cNvSpPr>
            <a:spLocks noGrp="1" noRot="1" noChangeAspect="1" noTextEdit="1"/>
          </p:cNvSpPr>
          <p:nvPr>
            <p:ph type="sldImg"/>
          </p:nvPr>
        </p:nvSpPr>
        <p:spPr>
          <a:xfrm>
            <a:off x="546100" y="312738"/>
            <a:ext cx="5730875" cy="4297362"/>
          </a:xfrm>
          <a:ln/>
        </p:spPr>
      </p:sp>
      <p:sp>
        <p:nvSpPr>
          <p:cNvPr id="3" name="Notizenplatzhalter 2"/>
          <p:cNvSpPr>
            <a:spLocks noGrp="1"/>
          </p:cNvSpPr>
          <p:nvPr>
            <p:ph type="body" idx="1"/>
          </p:nvPr>
        </p:nvSpPr>
        <p:spPr/>
        <p:txBody>
          <a:bodyPr>
            <a:normAutofit/>
          </a:bodyPr>
          <a:lstStyle/>
          <a:p>
            <a:pPr defTabSz="922538" eaLnBrk="1" hangingPunct="1">
              <a:defRPr/>
            </a:pPr>
            <a:endParaRPr lang="de-DE" b="0" kern="0" dirty="0"/>
          </a:p>
        </p:txBody>
      </p:sp>
      <p:sp>
        <p:nvSpPr>
          <p:cNvPr id="246788"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2978C72B-A042-4F90-9CD2-86789C2DB92F}" type="slidenum">
              <a:rPr sz="1000" smtClean="0">
                <a:solidFill>
                  <a:schemeClr val="bg1"/>
                </a:solidFill>
              </a:rPr>
              <a:pPr/>
              <a:t>101</a:t>
            </a:fld>
            <a:endParaRPr sz="1000" smtClean="0">
              <a:solidFill>
                <a:schemeClr val="bg1"/>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Folienbildplatzhalter 1"/>
          <p:cNvSpPr>
            <a:spLocks noGrp="1" noRot="1" noChangeAspect="1" noTextEdit="1"/>
          </p:cNvSpPr>
          <p:nvPr>
            <p:ph type="sldImg"/>
          </p:nvPr>
        </p:nvSpPr>
        <p:spPr>
          <a:xfrm>
            <a:off x="546100" y="312738"/>
            <a:ext cx="5730875" cy="4297362"/>
          </a:xfrm>
          <a:ln/>
        </p:spPr>
      </p:sp>
      <p:sp>
        <p:nvSpPr>
          <p:cNvPr id="24781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a:t>
            </a:r>
          </a:p>
          <a:p>
            <a:endParaRPr lang="de-DE" b="0" dirty="0" smtClean="0">
              <a:latin typeface="Arial" charset="0"/>
              <a:cs typeface="Arial" charset="0"/>
            </a:endParaRPr>
          </a:p>
          <a:p>
            <a:r>
              <a:rPr lang="de-DE" b="0" dirty="0" smtClean="0">
                <a:latin typeface="Arial" charset="0"/>
                <a:cs typeface="Arial" charset="0"/>
              </a:rPr>
              <a:t>The </a:t>
            </a:r>
            <a:r>
              <a:rPr lang="de-DE" b="0" dirty="0" err="1" smtClean="0">
                <a:latin typeface="Arial" charset="0"/>
                <a:cs typeface="Arial" charset="0"/>
              </a:rPr>
              <a:t>illustration</a:t>
            </a:r>
            <a:r>
              <a:rPr lang="de-DE" b="0" dirty="0" smtClean="0">
                <a:latin typeface="Arial" charset="0"/>
                <a:cs typeface="Arial" charset="0"/>
              </a:rPr>
              <a:t> </a:t>
            </a:r>
            <a:r>
              <a:rPr lang="de-DE" b="0" dirty="0" err="1" smtClean="0">
                <a:latin typeface="Arial" charset="0"/>
                <a:cs typeface="Arial" charset="0"/>
              </a:rPr>
              <a:t>examplifies</a:t>
            </a:r>
            <a:r>
              <a:rPr lang="de-DE" b="0" dirty="0" smtClean="0">
                <a:latin typeface="Arial" charset="0"/>
                <a:cs typeface="Arial" charset="0"/>
              </a:rPr>
              <a:t> </a:t>
            </a:r>
            <a:r>
              <a:rPr lang="de-DE" b="0" dirty="0" err="1" smtClean="0">
                <a:latin typeface="Arial" charset="0"/>
                <a:cs typeface="Arial" charset="0"/>
              </a:rPr>
              <a:t>how</a:t>
            </a:r>
            <a:r>
              <a:rPr lang="de-DE" b="0" dirty="0" smtClean="0">
                <a:latin typeface="Arial" charset="0"/>
                <a:cs typeface="Arial" charset="0"/>
              </a:rPr>
              <a:t> </a:t>
            </a:r>
            <a:r>
              <a:rPr lang="de-DE" b="0" dirty="0" err="1" smtClean="0">
                <a:latin typeface="Arial" charset="0"/>
                <a:cs typeface="Arial" charset="0"/>
              </a:rPr>
              <a:t>indicators</a:t>
            </a:r>
            <a:r>
              <a:rPr lang="de-DE" b="0" dirty="0" smtClean="0">
                <a:latin typeface="Arial" charset="0"/>
                <a:cs typeface="Arial" charset="0"/>
              </a:rPr>
              <a:t> in </a:t>
            </a:r>
            <a:r>
              <a:rPr lang="de-DE" b="0" dirty="0" err="1" smtClean="0">
                <a:latin typeface="Arial" charset="0"/>
                <a:cs typeface="Arial" charset="0"/>
              </a:rPr>
              <a:t>the</a:t>
            </a:r>
            <a:r>
              <a:rPr lang="de-DE" b="0" dirty="0" smtClean="0">
                <a:latin typeface="Arial" charset="0"/>
                <a:cs typeface="Arial" charset="0"/>
              </a:rPr>
              <a:t> 3 </a:t>
            </a:r>
            <a:r>
              <a:rPr lang="de-DE" b="0" dirty="0" err="1" smtClean="0">
                <a:latin typeface="Arial" charset="0"/>
                <a:cs typeface="Arial" charset="0"/>
              </a:rPr>
              <a:t>dimensions</a:t>
            </a:r>
            <a:r>
              <a:rPr lang="de-DE" b="0" dirty="0" smtClean="0">
                <a:latin typeface="Arial" charset="0"/>
                <a:cs typeface="Arial" charset="0"/>
              </a:rPr>
              <a:t> </a:t>
            </a:r>
            <a:r>
              <a:rPr lang="de-DE" b="0" dirty="0" err="1" smtClean="0">
                <a:latin typeface="Arial" charset="0"/>
                <a:cs typeface="Arial" charset="0"/>
              </a:rPr>
              <a:t>could</a:t>
            </a:r>
            <a:r>
              <a:rPr lang="de-DE" b="0" dirty="0" smtClean="0">
                <a:latin typeface="Arial" charset="0"/>
                <a:cs typeface="Arial" charset="0"/>
              </a:rPr>
              <a:t> </a:t>
            </a:r>
            <a:r>
              <a:rPr lang="de-DE" b="0" dirty="0" err="1" smtClean="0">
                <a:latin typeface="Arial" charset="0"/>
                <a:cs typeface="Arial" charset="0"/>
              </a:rPr>
              <a:t>look</a:t>
            </a:r>
            <a:r>
              <a:rPr lang="de-DE" b="0" dirty="0" smtClean="0">
                <a:latin typeface="Arial" charset="0"/>
                <a:cs typeface="Arial" charset="0"/>
              </a:rPr>
              <a:t> like.</a:t>
            </a:r>
          </a:p>
        </p:txBody>
      </p:sp>
      <p:sp>
        <p:nvSpPr>
          <p:cNvPr id="24781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D0DFBA4-F69F-47B0-BC7C-6148DA2C86E8}" type="slidenum">
              <a:rPr sz="1000" smtClean="0">
                <a:solidFill>
                  <a:schemeClr val="bg1"/>
                </a:solidFill>
              </a:rPr>
              <a:pPr/>
              <a:t>102</a:t>
            </a:fld>
            <a:endParaRPr sz="1000" smtClean="0">
              <a:solidFill>
                <a:schemeClr val="bg1"/>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Folienbildplatzhalter 1"/>
          <p:cNvSpPr>
            <a:spLocks noGrp="1" noRot="1" noChangeAspect="1" noTextEdit="1"/>
          </p:cNvSpPr>
          <p:nvPr>
            <p:ph type="sldImg"/>
          </p:nvPr>
        </p:nvSpPr>
        <p:spPr>
          <a:xfrm>
            <a:off x="546100" y="312738"/>
            <a:ext cx="5730875" cy="4297362"/>
          </a:xfrm>
          <a:ln/>
        </p:spPr>
      </p:sp>
      <p:sp>
        <p:nvSpPr>
          <p:cNvPr id="248835"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22338" eaLnBrk="1" hangingPunct="1"/>
            <a:endParaRPr lang="de-DE" smtClean="0">
              <a:solidFill>
                <a:srgbClr val="FF0000"/>
              </a:solidFill>
              <a:latin typeface="Arial" charset="0"/>
              <a:cs typeface="Arial" charset="0"/>
            </a:endParaRPr>
          </a:p>
        </p:txBody>
      </p:sp>
      <p:sp>
        <p:nvSpPr>
          <p:cNvPr id="248836"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4B5AB7A-CA72-4DBD-8471-3C8D788E48A8}" type="slidenum">
              <a:rPr sz="1000" smtClean="0">
                <a:solidFill>
                  <a:schemeClr val="bg1"/>
                </a:solidFill>
              </a:rPr>
              <a:pPr/>
              <a:t>103</a:t>
            </a:fld>
            <a:endParaRPr sz="1000" smtClean="0">
              <a:solidFill>
                <a:schemeClr val="bg1"/>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6"/>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000D2BD9-1A8D-4BA9-95C5-964DCBF7EC88}" type="slidenum">
              <a:rPr sz="1000" smtClean="0">
                <a:solidFill>
                  <a:srgbClr val="000000"/>
                </a:solidFill>
              </a:rPr>
              <a:pPr/>
              <a:t>104</a:t>
            </a:fld>
            <a:endParaRPr sz="1000" smtClean="0">
              <a:solidFill>
                <a:srgbClr val="000000"/>
              </a:solidFill>
            </a:endParaRPr>
          </a:p>
        </p:txBody>
      </p:sp>
      <p:sp>
        <p:nvSpPr>
          <p:cNvPr id="249859" name="Rectangle 1"/>
          <p:cNvSpPr>
            <a:spLocks noGrp="1" noRot="1" noChangeAspect="1" noChangeArrowheads="1" noTextEdit="1"/>
          </p:cNvSpPr>
          <p:nvPr>
            <p:ph type="sldImg"/>
          </p:nvPr>
        </p:nvSpPr>
        <p:spPr>
          <a:xfrm>
            <a:off x="942975" y="755650"/>
            <a:ext cx="4970463" cy="3729038"/>
          </a:xfrm>
          <a:solidFill>
            <a:srgbClr val="FFFFFF"/>
          </a:solidFill>
          <a:ln/>
        </p:spPr>
      </p:sp>
      <p:sp>
        <p:nvSpPr>
          <p:cNvPr id="249860" name="Rectangle 2"/>
          <p:cNvSpPr>
            <a:spLocks noGrp="1" noChangeArrowheads="1"/>
          </p:cNvSpPr>
          <p:nvPr>
            <p:ph type="body" idx="1"/>
          </p:nvPr>
        </p:nvSpPr>
        <p:spPr>
          <a:xfrm>
            <a:off x="685800" y="4724400"/>
            <a:ext cx="5486400"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en-US" b="0" dirty="0" smtClean="0">
                <a:latin typeface="Arial" charset="0"/>
                <a:cs typeface="Arial" charset="0"/>
              </a:rPr>
              <a:t>http://www.bonn-perspectives.de/en/dialogue-events/tracking_adaptation/results.html </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Rot="1" noChangeAspect="1" noChangeArrowheads="1" noTextEdit="1"/>
          </p:cNvSpPr>
          <p:nvPr>
            <p:ph type="sldImg"/>
          </p:nvPr>
        </p:nvSpPr>
        <p:spPr>
          <a:xfrm>
            <a:off x="547688" y="312738"/>
            <a:ext cx="5727700" cy="4297362"/>
          </a:xfrm>
          <a:ln/>
        </p:spPr>
      </p:sp>
      <p:sp>
        <p:nvSpPr>
          <p:cNvPr id="1945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Times" pitchFamily="18" charset="0"/>
              <a:cs typeface="Arial"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Folienbildplatzhalter 1"/>
          <p:cNvSpPr>
            <a:spLocks noGrp="1" noRot="1" noChangeAspect="1" noTextEdit="1"/>
          </p:cNvSpPr>
          <p:nvPr>
            <p:ph type="sldImg"/>
          </p:nvPr>
        </p:nvSpPr>
        <p:spPr>
          <a:xfrm>
            <a:off x="546100" y="312738"/>
            <a:ext cx="5730875" cy="4297362"/>
          </a:xfrm>
          <a:ln/>
        </p:spPr>
      </p:sp>
      <p:sp>
        <p:nvSpPr>
          <p:cNvPr id="250883"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The </a:t>
            </a:r>
            <a:r>
              <a:rPr lang="de-DE" b="0" dirty="0" err="1" smtClean="0">
                <a:latin typeface="Arial" charset="0"/>
                <a:cs typeface="Arial" charset="0"/>
              </a:rPr>
              <a:t>purpose</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t>
            </a:r>
            <a:r>
              <a:rPr lang="de-DE" b="0" dirty="0" err="1" smtClean="0">
                <a:latin typeface="Arial" charset="0"/>
                <a:cs typeface="Arial" charset="0"/>
              </a:rPr>
              <a:t>this</a:t>
            </a:r>
            <a:r>
              <a:rPr lang="de-DE" b="0" dirty="0" smtClean="0">
                <a:latin typeface="Arial" charset="0"/>
                <a:cs typeface="Arial" charset="0"/>
              </a:rPr>
              <a:t> </a:t>
            </a:r>
            <a:r>
              <a:rPr lang="de-DE" b="0" dirty="0" err="1" smtClean="0">
                <a:latin typeface="Arial" charset="0"/>
                <a:cs typeface="Arial" charset="0"/>
              </a:rPr>
              <a:t>slide</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explain</a:t>
            </a:r>
            <a:r>
              <a:rPr lang="de-DE" b="0" dirty="0" smtClean="0">
                <a:latin typeface="Arial" charset="0"/>
                <a:cs typeface="Arial" charset="0"/>
              </a:rPr>
              <a:t> </a:t>
            </a:r>
            <a:r>
              <a:rPr lang="de-DE" b="0" dirty="0" err="1" smtClean="0">
                <a:latin typeface="Arial" charset="0"/>
                <a:cs typeface="Arial" charset="0"/>
              </a:rPr>
              <a:t>that</a:t>
            </a:r>
            <a:r>
              <a:rPr lang="de-DE" b="0" dirty="0" smtClean="0">
                <a:latin typeface="Arial" charset="0"/>
                <a:cs typeface="Arial" charset="0"/>
              </a:rPr>
              <a:t> </a:t>
            </a:r>
            <a:r>
              <a:rPr lang="de-DE" b="0" dirty="0" err="1" smtClean="0">
                <a:latin typeface="Arial" charset="0"/>
                <a:cs typeface="Arial" charset="0"/>
              </a:rPr>
              <a:t>results</a:t>
            </a:r>
            <a:r>
              <a:rPr lang="de-DE" b="0" dirty="0" smtClean="0">
                <a:latin typeface="Arial" charset="0"/>
                <a:cs typeface="Arial" charset="0"/>
              </a:rPr>
              <a:t> </a:t>
            </a:r>
            <a:r>
              <a:rPr lang="de-DE" b="0" dirty="0" err="1" smtClean="0">
                <a:latin typeface="Arial" charset="0"/>
                <a:cs typeface="Arial" charset="0"/>
              </a:rPr>
              <a:t>chains</a:t>
            </a:r>
            <a:r>
              <a:rPr lang="de-DE" b="0" dirty="0" smtClean="0">
                <a:latin typeface="Arial" charset="0"/>
                <a:cs typeface="Arial" charset="0"/>
              </a:rPr>
              <a:t> </a:t>
            </a:r>
            <a:r>
              <a:rPr lang="de-DE" b="0" dirty="0" err="1" smtClean="0">
                <a:latin typeface="Arial" charset="0"/>
                <a:cs typeface="Arial" charset="0"/>
              </a:rPr>
              <a:t>are</a:t>
            </a:r>
            <a:r>
              <a:rPr lang="de-DE" b="0" dirty="0" smtClean="0">
                <a:latin typeface="Arial" charset="0"/>
                <a:cs typeface="Arial" charset="0"/>
              </a:rPr>
              <a:t> not </a:t>
            </a:r>
            <a:r>
              <a:rPr lang="de-DE" b="0" dirty="0" err="1" smtClean="0">
                <a:latin typeface="Arial" charset="0"/>
                <a:cs typeface="Arial" charset="0"/>
              </a:rPr>
              <a:t>the</a:t>
            </a:r>
            <a:r>
              <a:rPr lang="de-DE" b="0" dirty="0" smtClean="0">
                <a:latin typeface="Arial" charset="0"/>
                <a:cs typeface="Arial" charset="0"/>
              </a:rPr>
              <a:t> </a:t>
            </a:r>
            <a:r>
              <a:rPr lang="de-DE" b="0" dirty="0" err="1" smtClean="0">
                <a:latin typeface="Arial" charset="0"/>
                <a:cs typeface="Arial" charset="0"/>
              </a:rPr>
              <a:t>only</a:t>
            </a:r>
            <a:r>
              <a:rPr lang="de-DE" b="0" dirty="0" smtClean="0">
                <a:latin typeface="Arial" charset="0"/>
                <a:cs typeface="Arial" charset="0"/>
              </a:rPr>
              <a:t> </a:t>
            </a:r>
            <a:r>
              <a:rPr lang="de-DE" b="0" dirty="0" err="1" smtClean="0">
                <a:latin typeface="Arial" charset="0"/>
                <a:cs typeface="Arial" charset="0"/>
              </a:rPr>
              <a:t>possible</a:t>
            </a:r>
            <a:r>
              <a:rPr lang="de-DE" b="0" dirty="0" smtClean="0">
                <a:latin typeface="Arial" charset="0"/>
                <a:cs typeface="Arial" charset="0"/>
              </a:rPr>
              <a:t> </a:t>
            </a:r>
            <a:r>
              <a:rPr lang="de-DE" b="0" dirty="0" err="1" smtClean="0">
                <a:latin typeface="Arial" charset="0"/>
                <a:cs typeface="Arial" charset="0"/>
              </a:rPr>
              <a:t>method</a:t>
            </a:r>
            <a:r>
              <a:rPr lang="de-DE" b="0" baseline="0" dirty="0" smtClean="0">
                <a:latin typeface="Arial" charset="0"/>
                <a:cs typeface="Arial" charset="0"/>
              </a:rPr>
              <a:t> </a:t>
            </a:r>
            <a:r>
              <a:rPr lang="de-DE" b="0" baseline="0" dirty="0" err="1" smtClean="0">
                <a:latin typeface="Arial" charset="0"/>
                <a:cs typeface="Arial" charset="0"/>
              </a:rPr>
              <a:t>to</a:t>
            </a:r>
            <a:r>
              <a:rPr lang="de-DE" b="0" baseline="0" dirty="0" smtClean="0">
                <a:latin typeface="Arial" charset="0"/>
                <a:cs typeface="Arial" charset="0"/>
              </a:rPr>
              <a:t> </a:t>
            </a:r>
            <a:r>
              <a:rPr lang="de-DE" b="0" baseline="0" dirty="0" err="1" smtClean="0">
                <a:latin typeface="Arial" charset="0"/>
                <a:cs typeface="Arial" charset="0"/>
              </a:rPr>
              <a:t>illsutrate</a:t>
            </a:r>
            <a:r>
              <a:rPr lang="de-DE" b="0" baseline="0" dirty="0" smtClean="0">
                <a:latin typeface="Arial" charset="0"/>
                <a:cs typeface="Arial" charset="0"/>
              </a:rPr>
              <a:t> </a:t>
            </a:r>
            <a:r>
              <a:rPr lang="de-DE" b="0" baseline="0" dirty="0" err="1" smtClean="0">
                <a:latin typeface="Arial" charset="0"/>
                <a:cs typeface="Arial" charset="0"/>
              </a:rPr>
              <a:t>results</a:t>
            </a:r>
            <a:r>
              <a:rPr lang="de-DE" b="0" baseline="0" dirty="0" smtClean="0">
                <a:latin typeface="Arial" charset="0"/>
                <a:cs typeface="Arial" charset="0"/>
              </a:rPr>
              <a:t>. This also </a:t>
            </a:r>
            <a:r>
              <a:rPr lang="de-DE" b="0" baseline="0" dirty="0" err="1" smtClean="0">
                <a:latin typeface="Arial" charset="0"/>
                <a:cs typeface="Arial" charset="0"/>
              </a:rPr>
              <a:t>helps</a:t>
            </a:r>
            <a:r>
              <a:rPr lang="de-DE" b="0" baseline="0" dirty="0" smtClean="0">
                <a:latin typeface="Arial" charset="0"/>
                <a:cs typeface="Arial" charset="0"/>
              </a:rPr>
              <a:t> </a:t>
            </a:r>
            <a:r>
              <a:rPr lang="de-DE" b="0" baseline="0" dirty="0" err="1" smtClean="0">
                <a:latin typeface="Arial" charset="0"/>
                <a:cs typeface="Arial" charset="0"/>
              </a:rPr>
              <a:t>participants</a:t>
            </a:r>
            <a:r>
              <a:rPr lang="de-DE" b="0" baseline="0" dirty="0" smtClean="0">
                <a:latin typeface="Arial" charset="0"/>
                <a:cs typeface="Arial" charset="0"/>
              </a:rPr>
              <a:t> </a:t>
            </a:r>
            <a:r>
              <a:rPr lang="de-DE" b="0" baseline="0" dirty="0" err="1" smtClean="0">
                <a:latin typeface="Arial" charset="0"/>
                <a:cs typeface="Arial" charset="0"/>
              </a:rPr>
              <a:t>understand</a:t>
            </a:r>
            <a:r>
              <a:rPr lang="de-DE" b="0" baseline="0" dirty="0" smtClean="0">
                <a:latin typeface="Arial" charset="0"/>
                <a:cs typeface="Arial" charset="0"/>
              </a:rPr>
              <a:t> </a:t>
            </a:r>
            <a:r>
              <a:rPr lang="de-DE" b="0" baseline="0" dirty="0" err="1" smtClean="0">
                <a:latin typeface="Arial" charset="0"/>
                <a:cs typeface="Arial" charset="0"/>
              </a:rPr>
              <a:t>that</a:t>
            </a:r>
            <a:r>
              <a:rPr lang="de-DE" b="0" baseline="0" dirty="0" smtClean="0">
                <a:latin typeface="Arial" charset="0"/>
                <a:cs typeface="Arial" charset="0"/>
              </a:rPr>
              <a:t> </a:t>
            </a:r>
            <a:r>
              <a:rPr lang="de-DE" b="0" baseline="0" dirty="0" err="1" smtClean="0">
                <a:latin typeface="Arial" charset="0"/>
                <a:cs typeface="Arial" charset="0"/>
              </a:rPr>
              <a:t>Step</a:t>
            </a:r>
            <a:r>
              <a:rPr lang="de-DE" b="0" baseline="0" dirty="0" smtClean="0">
                <a:latin typeface="Arial" charset="0"/>
                <a:cs typeface="Arial" charset="0"/>
              </a:rPr>
              <a:t> 3 in Adaptation </a:t>
            </a:r>
            <a:r>
              <a:rPr lang="de-DE" b="0" baseline="0" dirty="0" err="1" smtClean="0">
                <a:latin typeface="Arial" charset="0"/>
                <a:cs typeface="Arial" charset="0"/>
              </a:rPr>
              <a:t>made</a:t>
            </a:r>
            <a:r>
              <a:rPr lang="de-DE" b="0" baseline="0" dirty="0" smtClean="0">
                <a:latin typeface="Arial" charset="0"/>
                <a:cs typeface="Arial" charset="0"/>
              </a:rPr>
              <a:t> </a:t>
            </a:r>
            <a:r>
              <a:rPr lang="de-DE" b="0" baseline="0" dirty="0" err="1" smtClean="0">
                <a:latin typeface="Arial" charset="0"/>
                <a:cs typeface="Arial" charset="0"/>
              </a:rPr>
              <a:t>to</a:t>
            </a:r>
            <a:r>
              <a:rPr lang="de-DE" b="0" baseline="0" dirty="0" smtClean="0">
                <a:latin typeface="Arial" charset="0"/>
                <a:cs typeface="Arial" charset="0"/>
              </a:rPr>
              <a:t> </a:t>
            </a:r>
            <a:r>
              <a:rPr lang="de-DE" b="0" baseline="0" dirty="0" err="1" smtClean="0">
                <a:latin typeface="Arial" charset="0"/>
                <a:cs typeface="Arial" charset="0"/>
              </a:rPr>
              <a:t>measure</a:t>
            </a:r>
            <a:r>
              <a:rPr lang="de-DE" b="0" baseline="0" dirty="0" smtClean="0">
                <a:latin typeface="Arial" charset="0"/>
                <a:cs typeface="Arial" charset="0"/>
              </a:rPr>
              <a:t> </a:t>
            </a:r>
            <a:r>
              <a:rPr lang="de-DE" b="0" baseline="0" dirty="0" err="1" smtClean="0">
                <a:latin typeface="Arial" charset="0"/>
                <a:cs typeface="Arial" charset="0"/>
              </a:rPr>
              <a:t>is</a:t>
            </a:r>
            <a:r>
              <a:rPr lang="de-DE" b="0" baseline="0" dirty="0" smtClean="0">
                <a:latin typeface="Arial" charset="0"/>
                <a:cs typeface="Arial" charset="0"/>
              </a:rPr>
              <a:t> </a:t>
            </a:r>
            <a:r>
              <a:rPr lang="de-DE" b="0" baseline="0" dirty="0" err="1" smtClean="0">
                <a:latin typeface="Arial" charset="0"/>
                <a:cs typeface="Arial" charset="0"/>
              </a:rPr>
              <a:t>basically</a:t>
            </a:r>
            <a:r>
              <a:rPr lang="de-DE" b="0" baseline="0" dirty="0" smtClean="0">
                <a:latin typeface="Arial" charset="0"/>
                <a:cs typeface="Arial" charset="0"/>
              </a:rPr>
              <a:t> </a:t>
            </a:r>
            <a:r>
              <a:rPr lang="de-DE" b="0" baseline="0" dirty="0" err="1" smtClean="0">
                <a:latin typeface="Arial" charset="0"/>
                <a:cs typeface="Arial" charset="0"/>
              </a:rPr>
              <a:t>what</a:t>
            </a:r>
            <a:r>
              <a:rPr lang="de-DE" b="0" baseline="0" dirty="0" smtClean="0">
                <a:latin typeface="Arial" charset="0"/>
                <a:cs typeface="Arial" charset="0"/>
              </a:rPr>
              <a:t> </a:t>
            </a:r>
            <a:r>
              <a:rPr lang="de-DE" b="0" baseline="0" dirty="0" err="1" smtClean="0">
                <a:latin typeface="Arial" charset="0"/>
                <a:cs typeface="Arial" charset="0"/>
              </a:rPr>
              <a:t>they</a:t>
            </a:r>
            <a:r>
              <a:rPr lang="de-DE" b="0" baseline="0" dirty="0" smtClean="0">
                <a:latin typeface="Arial" charset="0"/>
                <a:cs typeface="Arial" charset="0"/>
              </a:rPr>
              <a:t> do in </a:t>
            </a:r>
            <a:r>
              <a:rPr lang="de-DE" b="0" baseline="0" dirty="0" err="1" smtClean="0">
                <a:latin typeface="Arial" charset="0"/>
                <a:cs typeface="Arial" charset="0"/>
              </a:rPr>
              <a:t>session</a:t>
            </a:r>
            <a:r>
              <a:rPr lang="de-DE" b="0" baseline="0" dirty="0" smtClean="0">
                <a:latin typeface="Arial" charset="0"/>
                <a:cs typeface="Arial" charset="0"/>
              </a:rPr>
              <a:t> 10, just </a:t>
            </a:r>
            <a:r>
              <a:rPr lang="de-DE" b="0" baseline="0" dirty="0" err="1" smtClean="0">
                <a:latin typeface="Arial" charset="0"/>
                <a:cs typeface="Arial" charset="0"/>
              </a:rPr>
              <a:t>using</a:t>
            </a:r>
            <a:r>
              <a:rPr lang="de-DE" b="0" baseline="0" dirty="0" smtClean="0">
                <a:latin typeface="Arial" charset="0"/>
                <a:cs typeface="Arial" charset="0"/>
              </a:rPr>
              <a:t> a different </a:t>
            </a:r>
            <a:r>
              <a:rPr lang="de-DE" b="0" baseline="0" dirty="0" err="1" smtClean="0">
                <a:latin typeface="Arial" charset="0"/>
                <a:cs typeface="Arial" charset="0"/>
              </a:rPr>
              <a:t>underlying</a:t>
            </a:r>
            <a:r>
              <a:rPr lang="de-DE" b="0" baseline="0" dirty="0" smtClean="0">
                <a:latin typeface="Arial" charset="0"/>
                <a:cs typeface="Arial" charset="0"/>
              </a:rPr>
              <a:t> </a:t>
            </a:r>
            <a:r>
              <a:rPr lang="de-DE" b="0" baseline="0" dirty="0" err="1" smtClean="0">
                <a:latin typeface="Arial" charset="0"/>
                <a:cs typeface="Arial" charset="0"/>
              </a:rPr>
              <a:t>model</a:t>
            </a:r>
            <a:r>
              <a:rPr lang="de-DE" b="0" baseline="0" dirty="0" smtClean="0">
                <a:latin typeface="Arial" charset="0"/>
                <a:cs typeface="Arial" charset="0"/>
              </a:rPr>
              <a:t>.</a:t>
            </a:r>
            <a:endParaRPr lang="de-DE" b="0" dirty="0" smtClean="0">
              <a:latin typeface="Arial" charset="0"/>
              <a:cs typeface="Arial" charset="0"/>
            </a:endParaRPr>
          </a:p>
        </p:txBody>
      </p:sp>
      <p:sp>
        <p:nvSpPr>
          <p:cNvPr id="250884"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5E216500-864B-4910-BAD0-9F68E2630447}" type="slidenum">
              <a:rPr sz="1000" smtClean="0">
                <a:solidFill>
                  <a:schemeClr val="bg1"/>
                </a:solidFill>
              </a:rPr>
              <a:pPr/>
              <a:t>107</a:t>
            </a:fld>
            <a:endParaRPr sz="1000" smtClean="0">
              <a:solidFill>
                <a:schemeClr val="bg1"/>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xfrm>
            <a:off x="546100" y="312738"/>
            <a:ext cx="5730875" cy="4297362"/>
          </a:xfrm>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b="0" dirty="0" smtClean="0">
                <a:latin typeface="Arial" charset="0"/>
                <a:cs typeface="Arial" charset="0"/>
              </a:rPr>
              <a:t>Key message: The GIZ Results Framework provides a tool for analysis of a comparably complex result network.</a:t>
            </a:r>
          </a:p>
        </p:txBody>
      </p:sp>
      <p:sp>
        <p:nvSpPr>
          <p:cNvPr id="251908" name="Slide Number Placehold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7438A311-1728-473D-8E81-0B5A2CCF614E}" type="slidenum">
              <a:rPr sz="1000" smtClean="0">
                <a:solidFill>
                  <a:schemeClr val="bg1"/>
                </a:solidFill>
              </a:rPr>
              <a:pPr/>
              <a:t>108</a:t>
            </a:fld>
            <a:endParaRPr sz="1000" smtClean="0">
              <a:solidFill>
                <a:schemeClr val="bg1"/>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Folienbildplatzhalter 1"/>
          <p:cNvSpPr>
            <a:spLocks noGrp="1" noRot="1" noChangeAspect="1" noTextEdit="1"/>
          </p:cNvSpPr>
          <p:nvPr>
            <p:ph type="sldImg"/>
          </p:nvPr>
        </p:nvSpPr>
        <p:spPr>
          <a:xfrm>
            <a:off x="546100" y="312738"/>
            <a:ext cx="5730875" cy="4297362"/>
          </a:xfrm>
          <a:ln/>
        </p:spPr>
      </p:sp>
      <p:sp>
        <p:nvSpPr>
          <p:cNvPr id="252931" name="Notizenplatzhal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b="0" dirty="0" smtClean="0">
                <a:latin typeface="Arial" charset="0"/>
                <a:cs typeface="Arial" charset="0"/>
              </a:rPr>
              <a:t>Key </a:t>
            </a:r>
            <a:r>
              <a:rPr lang="de-DE" b="0" dirty="0" err="1" smtClean="0">
                <a:latin typeface="Arial" charset="0"/>
                <a:cs typeface="Arial" charset="0"/>
              </a:rPr>
              <a:t>message</a:t>
            </a:r>
            <a:r>
              <a:rPr lang="de-DE" b="0" dirty="0" smtClean="0">
                <a:latin typeface="Arial" charset="0"/>
                <a:cs typeface="Arial" charset="0"/>
              </a:rPr>
              <a:t>:</a:t>
            </a:r>
          </a:p>
          <a:p>
            <a:endParaRPr lang="de-DE" b="0" dirty="0" smtClean="0">
              <a:latin typeface="Arial" charset="0"/>
              <a:cs typeface="Arial" charset="0"/>
            </a:endParaRPr>
          </a:p>
          <a:p>
            <a:r>
              <a:rPr lang="de-DE" b="0" dirty="0" smtClean="0">
                <a:latin typeface="Arial" charset="0"/>
                <a:cs typeface="Arial" charset="0"/>
              </a:rPr>
              <a:t>The </a:t>
            </a:r>
            <a:r>
              <a:rPr lang="de-DE" b="0" dirty="0" err="1" smtClean="0">
                <a:latin typeface="Arial" charset="0"/>
                <a:cs typeface="Arial" charset="0"/>
              </a:rPr>
              <a:t>previous</a:t>
            </a:r>
            <a:r>
              <a:rPr lang="de-DE" b="0" dirty="0" smtClean="0">
                <a:latin typeface="Arial" charset="0"/>
                <a:cs typeface="Arial" charset="0"/>
              </a:rPr>
              <a:t> </a:t>
            </a:r>
            <a:r>
              <a:rPr lang="de-DE" b="0" dirty="0" err="1" smtClean="0">
                <a:latin typeface="Arial" charset="0"/>
                <a:cs typeface="Arial" charset="0"/>
              </a:rPr>
              <a:t>approach</a:t>
            </a:r>
            <a:r>
              <a:rPr lang="de-DE" b="0" dirty="0" smtClean="0">
                <a:latin typeface="Arial" charset="0"/>
                <a:cs typeface="Arial" charset="0"/>
              </a:rPr>
              <a:t> </a:t>
            </a:r>
            <a:r>
              <a:rPr lang="de-DE" b="0" dirty="0" err="1" smtClean="0">
                <a:latin typeface="Arial" charset="0"/>
                <a:cs typeface="Arial" charset="0"/>
              </a:rPr>
              <a:t>of</a:t>
            </a:r>
            <a:r>
              <a:rPr lang="de-DE" b="0" dirty="0" smtClean="0">
                <a:latin typeface="Arial" charset="0"/>
                <a:cs typeface="Arial" charset="0"/>
              </a:rPr>
              <a:t> a </a:t>
            </a:r>
            <a:r>
              <a:rPr lang="de-DE" b="0" dirty="0" err="1" smtClean="0">
                <a:latin typeface="Arial" charset="0"/>
                <a:cs typeface="Arial" charset="0"/>
              </a:rPr>
              <a:t>results</a:t>
            </a:r>
            <a:r>
              <a:rPr lang="de-DE" b="0" dirty="0" smtClean="0">
                <a:latin typeface="Arial" charset="0"/>
                <a:cs typeface="Arial" charset="0"/>
              </a:rPr>
              <a:t> </a:t>
            </a:r>
            <a:r>
              <a:rPr lang="de-DE" b="0" dirty="0" err="1" smtClean="0">
                <a:latin typeface="Arial" charset="0"/>
                <a:cs typeface="Arial" charset="0"/>
              </a:rPr>
              <a:t>framework</a:t>
            </a:r>
            <a:r>
              <a:rPr lang="de-DE" b="0" dirty="0" smtClean="0">
                <a:latin typeface="Arial" charset="0"/>
                <a:cs typeface="Arial" charset="0"/>
              </a:rPr>
              <a:t> </a:t>
            </a:r>
            <a:r>
              <a:rPr lang="de-DE" b="0" dirty="0" err="1" smtClean="0">
                <a:latin typeface="Arial" charset="0"/>
                <a:cs typeface="Arial" charset="0"/>
              </a:rPr>
              <a:t>is</a:t>
            </a:r>
            <a:r>
              <a:rPr lang="de-DE" b="0" dirty="0" smtClean="0">
                <a:latin typeface="Arial" charset="0"/>
                <a:cs typeface="Arial" charset="0"/>
              </a:rPr>
              <a:t> </a:t>
            </a:r>
            <a:r>
              <a:rPr lang="de-DE" b="0" dirty="0" err="1" smtClean="0">
                <a:latin typeface="Arial" charset="0"/>
                <a:cs typeface="Arial" charset="0"/>
              </a:rPr>
              <a:t>examplified</a:t>
            </a:r>
            <a:r>
              <a:rPr lang="de-DE" b="0" dirty="0" smtClean="0">
                <a:latin typeface="Arial" charset="0"/>
                <a:cs typeface="Arial" charset="0"/>
              </a:rPr>
              <a:t> </a:t>
            </a:r>
            <a:r>
              <a:rPr lang="de-DE" b="0" dirty="0" err="1" smtClean="0">
                <a:latin typeface="Arial" charset="0"/>
                <a:cs typeface="Arial" charset="0"/>
              </a:rPr>
              <a:t>here</a:t>
            </a:r>
            <a:r>
              <a:rPr lang="de-DE" b="0" dirty="0" smtClean="0">
                <a:latin typeface="Arial" charset="0"/>
                <a:cs typeface="Arial" charset="0"/>
              </a:rPr>
              <a:t> </a:t>
            </a:r>
            <a:r>
              <a:rPr lang="de-DE" b="0" dirty="0" err="1" smtClean="0">
                <a:latin typeface="Arial" charset="0"/>
                <a:cs typeface="Arial" charset="0"/>
              </a:rPr>
              <a:t>for</a:t>
            </a:r>
            <a:r>
              <a:rPr lang="de-DE" b="0" dirty="0" smtClean="0">
                <a:latin typeface="Arial" charset="0"/>
                <a:cs typeface="Arial" charset="0"/>
              </a:rPr>
              <a:t> a </a:t>
            </a:r>
            <a:r>
              <a:rPr lang="de-DE" b="0" dirty="0" err="1" smtClean="0">
                <a:latin typeface="Arial" charset="0"/>
                <a:cs typeface="Arial" charset="0"/>
              </a:rPr>
              <a:t>project</a:t>
            </a:r>
            <a:r>
              <a:rPr lang="de-DE" b="0" dirty="0" smtClean="0">
                <a:latin typeface="Arial" charset="0"/>
                <a:cs typeface="Arial" charset="0"/>
              </a:rPr>
              <a:t> in </a:t>
            </a:r>
            <a:r>
              <a:rPr lang="de-DE" b="0" dirty="0" err="1" smtClean="0">
                <a:latin typeface="Arial" charset="0"/>
                <a:cs typeface="Arial" charset="0"/>
              </a:rPr>
              <a:t>India</a:t>
            </a:r>
            <a:r>
              <a:rPr lang="de-DE" b="0" dirty="0" smtClean="0">
                <a:latin typeface="Arial" charset="0"/>
                <a:cs typeface="Arial" charset="0"/>
              </a:rPr>
              <a:t>. The </a:t>
            </a:r>
            <a:r>
              <a:rPr lang="de-DE" b="0" dirty="0" err="1" smtClean="0">
                <a:latin typeface="Arial" charset="0"/>
                <a:cs typeface="Arial" charset="0"/>
              </a:rPr>
              <a:t>goal</a:t>
            </a:r>
            <a:r>
              <a:rPr lang="de-DE" b="0" dirty="0" smtClean="0">
                <a:latin typeface="Arial" charset="0"/>
                <a:cs typeface="Arial" charset="0"/>
              </a:rPr>
              <a:t> ist not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understand</a:t>
            </a:r>
            <a:r>
              <a:rPr lang="de-DE" b="0" dirty="0" smtClean="0">
                <a:latin typeface="Arial" charset="0"/>
                <a:cs typeface="Arial" charset="0"/>
              </a:rPr>
              <a:t> / </a:t>
            </a:r>
            <a:r>
              <a:rPr lang="de-DE" b="0" dirty="0" err="1" smtClean="0">
                <a:latin typeface="Arial" charset="0"/>
                <a:cs typeface="Arial" charset="0"/>
              </a:rPr>
              <a:t>explain</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a:t>
            </a:r>
            <a:r>
              <a:rPr lang="de-DE" b="0" dirty="0" err="1" smtClean="0">
                <a:latin typeface="Arial" charset="0"/>
                <a:cs typeface="Arial" charset="0"/>
              </a:rPr>
              <a:t>complex</a:t>
            </a:r>
            <a:r>
              <a:rPr lang="de-DE" b="0" dirty="0" smtClean="0">
                <a:latin typeface="Arial" charset="0"/>
                <a:cs typeface="Arial" charset="0"/>
              </a:rPr>
              <a:t> </a:t>
            </a:r>
            <a:r>
              <a:rPr lang="de-DE" b="0" dirty="0" err="1" smtClean="0">
                <a:latin typeface="Arial" charset="0"/>
                <a:cs typeface="Arial" charset="0"/>
              </a:rPr>
              <a:t>network</a:t>
            </a:r>
            <a:r>
              <a:rPr lang="de-DE" b="0" dirty="0" smtClean="0">
                <a:latin typeface="Arial" charset="0"/>
                <a:cs typeface="Arial" charset="0"/>
              </a:rPr>
              <a:t> in </a:t>
            </a:r>
            <a:r>
              <a:rPr lang="de-DE" b="0" dirty="0" err="1" smtClean="0">
                <a:latin typeface="Arial" charset="0"/>
                <a:cs typeface="Arial" charset="0"/>
              </a:rPr>
              <a:t>detail</a:t>
            </a:r>
            <a:r>
              <a:rPr lang="de-DE" b="0" dirty="0" smtClean="0">
                <a:latin typeface="Arial" charset="0"/>
                <a:cs typeface="Arial" charset="0"/>
              </a:rPr>
              <a:t> but </a:t>
            </a:r>
            <a:r>
              <a:rPr lang="de-DE" b="0" dirty="0" err="1" smtClean="0">
                <a:latin typeface="Arial" charset="0"/>
                <a:cs typeface="Arial" charset="0"/>
              </a:rPr>
              <a:t>to</a:t>
            </a:r>
            <a:r>
              <a:rPr lang="de-DE" b="0" dirty="0" smtClean="0">
                <a:latin typeface="Arial" charset="0"/>
                <a:cs typeface="Arial" charset="0"/>
              </a:rPr>
              <a:t> </a:t>
            </a:r>
            <a:r>
              <a:rPr lang="de-DE" b="0" dirty="0" err="1" smtClean="0">
                <a:latin typeface="Arial" charset="0"/>
                <a:cs typeface="Arial" charset="0"/>
              </a:rPr>
              <a:t>highligh</a:t>
            </a:r>
            <a:r>
              <a:rPr lang="de-DE" b="0" dirty="0" smtClean="0">
                <a:latin typeface="Arial" charset="0"/>
                <a:cs typeface="Arial" charset="0"/>
              </a:rPr>
              <a:t> </a:t>
            </a:r>
            <a:r>
              <a:rPr lang="de-DE" b="0" dirty="0" err="1" smtClean="0">
                <a:latin typeface="Arial" charset="0"/>
                <a:cs typeface="Arial" charset="0"/>
              </a:rPr>
              <a:t>the</a:t>
            </a:r>
            <a:r>
              <a:rPr lang="de-DE" b="0" dirty="0" smtClean="0">
                <a:latin typeface="Arial" charset="0"/>
                <a:cs typeface="Arial" charset="0"/>
              </a:rPr>
              <a:t> different </a:t>
            </a:r>
            <a:r>
              <a:rPr lang="de-DE" b="0" dirty="0" err="1" smtClean="0">
                <a:latin typeface="Arial" charset="0"/>
                <a:cs typeface="Arial" charset="0"/>
              </a:rPr>
              <a:t>categories</a:t>
            </a:r>
            <a:r>
              <a:rPr lang="de-DE" b="0" dirty="0" smtClean="0">
                <a:latin typeface="Arial" charset="0"/>
                <a:cs typeface="Arial" charset="0"/>
              </a:rPr>
              <a:t> such </a:t>
            </a:r>
            <a:r>
              <a:rPr lang="de-DE" b="0" dirty="0" err="1" smtClean="0">
                <a:latin typeface="Arial" charset="0"/>
                <a:cs typeface="Arial" charset="0"/>
              </a:rPr>
              <a:t>as</a:t>
            </a:r>
            <a:r>
              <a:rPr lang="de-DE" b="0" dirty="0" smtClean="0">
                <a:latin typeface="Arial" charset="0"/>
                <a:cs typeface="Arial" charset="0"/>
              </a:rPr>
              <a:t> different </a:t>
            </a:r>
            <a:r>
              <a:rPr lang="de-DE" b="0" dirty="0" err="1" smtClean="0">
                <a:latin typeface="Arial" charset="0"/>
                <a:cs typeface="Arial" charset="0"/>
              </a:rPr>
              <a:t>activities</a:t>
            </a:r>
            <a:r>
              <a:rPr lang="de-DE" b="0" dirty="0" smtClean="0">
                <a:latin typeface="Arial" charset="0"/>
                <a:cs typeface="Arial" charset="0"/>
              </a:rPr>
              <a:t> (</a:t>
            </a:r>
            <a:r>
              <a:rPr lang="de-DE" b="0" dirty="0" err="1" smtClean="0">
                <a:latin typeface="Arial" charset="0"/>
                <a:cs typeface="Arial" charset="0"/>
              </a:rPr>
              <a:t>black</a:t>
            </a:r>
            <a:r>
              <a:rPr lang="de-DE" b="0" dirty="0" smtClean="0">
                <a:latin typeface="Arial" charset="0"/>
                <a:cs typeface="Arial" charset="0"/>
              </a:rPr>
              <a:t> </a:t>
            </a:r>
            <a:r>
              <a:rPr lang="de-DE" b="0" dirty="0" err="1" smtClean="0">
                <a:latin typeface="Arial" charset="0"/>
                <a:cs typeface="Arial" charset="0"/>
              </a:rPr>
              <a:t>boxes</a:t>
            </a:r>
            <a:r>
              <a:rPr lang="de-DE" b="0" dirty="0" smtClean="0">
                <a:latin typeface="Arial" charset="0"/>
                <a:cs typeface="Arial" charset="0"/>
              </a:rPr>
              <a:t>) </a:t>
            </a:r>
            <a:r>
              <a:rPr lang="de-DE" b="0" dirty="0" err="1" smtClean="0">
                <a:latin typeface="Arial" charset="0"/>
                <a:cs typeface="Arial" charset="0"/>
              </a:rPr>
              <a:t>leading</a:t>
            </a:r>
            <a:r>
              <a:rPr lang="de-DE" b="0" dirty="0" smtClean="0">
                <a:latin typeface="Arial" charset="0"/>
                <a:cs typeface="Arial" charset="0"/>
              </a:rPr>
              <a:t> </a:t>
            </a:r>
            <a:r>
              <a:rPr lang="de-DE" b="0" dirty="0" err="1" smtClean="0">
                <a:latin typeface="Arial" charset="0"/>
                <a:cs typeface="Arial" charset="0"/>
              </a:rPr>
              <a:t>to</a:t>
            </a:r>
            <a:r>
              <a:rPr lang="de-DE" b="0" dirty="0" smtClean="0">
                <a:latin typeface="Arial" charset="0"/>
                <a:cs typeface="Arial" charset="0"/>
              </a:rPr>
              <a:t> different </a:t>
            </a:r>
            <a:r>
              <a:rPr lang="de-DE" b="0" dirty="0" err="1" smtClean="0">
                <a:latin typeface="Arial" charset="0"/>
                <a:cs typeface="Arial" charset="0"/>
              </a:rPr>
              <a:t>results</a:t>
            </a:r>
            <a:r>
              <a:rPr lang="de-DE" b="0" dirty="0" smtClean="0">
                <a:latin typeface="Arial" charset="0"/>
                <a:cs typeface="Arial" charset="0"/>
              </a:rPr>
              <a:t> (</a:t>
            </a:r>
            <a:r>
              <a:rPr lang="de-DE" b="0" dirty="0" err="1" smtClean="0">
                <a:latin typeface="Arial" charset="0"/>
                <a:cs typeface="Arial" charset="0"/>
              </a:rPr>
              <a:t>bubbles</a:t>
            </a:r>
            <a:r>
              <a:rPr lang="de-DE" b="0" dirty="0" smtClean="0">
                <a:latin typeface="Arial" charset="0"/>
                <a:cs typeface="Arial" charset="0"/>
              </a:rPr>
              <a:t> in different </a:t>
            </a:r>
            <a:r>
              <a:rPr lang="de-DE" b="0" dirty="0" err="1" smtClean="0">
                <a:latin typeface="Arial" charset="0"/>
                <a:cs typeface="Arial" charset="0"/>
              </a:rPr>
              <a:t>colors</a:t>
            </a:r>
            <a:r>
              <a:rPr lang="de-DE" b="0" dirty="0" smtClean="0">
                <a:latin typeface="Arial" charset="0"/>
                <a:cs typeface="Arial" charset="0"/>
              </a:rPr>
              <a:t>).</a:t>
            </a:r>
          </a:p>
        </p:txBody>
      </p:sp>
      <p:sp>
        <p:nvSpPr>
          <p:cNvPr id="252932" name="Foliennummernplatzhalter 3"/>
          <p:cNvSpPr>
            <a:spLocks noGrp="1"/>
          </p:cNvSpPr>
          <p:nvPr>
            <p:ph type="sldNum" sz="quarter" idx="5"/>
          </p:nvPr>
        </p:nvSpPr>
        <p:spPr>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fld id="{EE1CD8B3-B399-464D-9DF1-A3A9BE989BB6}" type="slidenum">
              <a:rPr sz="1000" smtClean="0">
                <a:solidFill>
                  <a:schemeClr val="bg1"/>
                </a:solidFill>
              </a:rPr>
              <a:pPr/>
              <a:t>109</a:t>
            </a:fld>
            <a:endParaRPr sz="1000" smtClean="0">
              <a:solidFill>
                <a:schemeClr val="bg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w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4" Type="http://schemas.openxmlformats.org/officeDocument/2006/relationships/image" Target="../media/image3.w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8.gi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chemeClr val="bg1"/>
                </a:solidFill>
              </a:rPr>
              <a:pPr>
                <a:defRPr/>
              </a:pPr>
              <a:t>01.09.2016</a:t>
            </a:fld>
            <a:r>
              <a:rPr lang="de-DE" sz="1200" b="0" smtClean="0">
                <a:solidFill>
                  <a:schemeClr val="bg1"/>
                </a:solidFill>
              </a:rPr>
              <a:t>     Seite </a:t>
            </a:r>
            <a:fld id="{224F4D03-0D19-4706-BA75-198239ABECD3}" type="slidenum">
              <a:rPr lang="de-DE" sz="1200" b="0" smtClean="0">
                <a:solidFill>
                  <a:schemeClr val="bg1"/>
                </a:solidFill>
              </a:rPr>
              <a:pPr>
                <a:defRPr/>
              </a:pPr>
              <a:t>‹Nr.›</a:t>
            </a:fld>
            <a:endParaRPr lang="de-DE" sz="1200" b="0" smtClean="0">
              <a:solidFill>
                <a:schemeClr val="bg1"/>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68783533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42716C2B-2CE3-4796-BB14-B9800F4614EE}" type="datetime1">
              <a:rPr lang="de-DE" sz="1200" b="0" smtClean="0">
                <a:solidFill>
                  <a:srgbClr val="FFFFFF"/>
                </a:solidFill>
              </a:rPr>
              <a:pPr>
                <a:defRPr/>
              </a:pPr>
              <a:t>01.09.2016</a:t>
            </a:fld>
            <a:r>
              <a:rPr lang="de-DE" sz="1200" b="0" smtClean="0">
                <a:solidFill>
                  <a:srgbClr val="FFFFFF"/>
                </a:solidFill>
              </a:rPr>
              <a:t>     Seite </a:t>
            </a:r>
            <a:fld id="{D87924B5-9AD6-4DCF-BC2A-3EB789A950B2}"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7" descr="gizlogo-standard-rgb.gif"/>
          <p:cNvPicPr>
            <a:picLocks noChangeAspect="1"/>
          </p:cNvPicPr>
          <p:nvPr userDrawn="1"/>
        </p:nvPicPr>
        <p:blipFill>
          <a:blip r:embed="rId4"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de-DE" smtClean="0"/>
              <a:t>Formatvorlage des Untertitelmasters durch Klicken bearbeiten</a:t>
            </a:r>
            <a:endParaRPr lang="de-DE" dirty="0"/>
          </a:p>
        </p:txBody>
      </p:sp>
      <p:sp>
        <p:nvSpPr>
          <p:cNvPr id="15" name="Rectangle 9"/>
          <p:cNvSpPr>
            <a:spLocks noChangeArrowheads="1"/>
          </p:cNvSpPr>
          <p:nvPr userDrawn="1"/>
        </p:nvSpPr>
        <p:spPr bwMode="auto">
          <a:xfrm>
            <a:off x="0" y="6616700"/>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Tree>
    <p:extLst>
      <p:ext uri="{BB962C8B-B14F-4D97-AF65-F5344CB8AC3E}">
        <p14:creationId xmlns:p14="http://schemas.microsoft.com/office/powerpoint/2010/main" val="209607800"/>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C278328C-FCFF-4609-BA0D-80DF3AFBEF9C}" type="datetime1">
              <a:rPr lang="en-GB"/>
              <a:pPr>
                <a:defRPr/>
              </a:pPr>
              <a:t>01/09/2016</a:t>
            </a:fld>
            <a:endParaRPr lang="de-DE"/>
          </a:p>
        </p:txBody>
      </p:sp>
    </p:spTree>
    <p:extLst>
      <p:ext uri="{BB962C8B-B14F-4D97-AF65-F5344CB8AC3E}">
        <p14:creationId xmlns:p14="http://schemas.microsoft.com/office/powerpoint/2010/main" val="362953285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AFC31BB8-1AFE-41FC-8800-699ADF554B0C}" type="datetime1">
              <a:rPr lang="en-GB"/>
              <a:pPr>
                <a:defRPr/>
              </a:pPr>
              <a:t>01/09/2016</a:t>
            </a:fld>
            <a:endParaRPr lang="de-DE" dirty="0"/>
          </a:p>
        </p:txBody>
      </p:sp>
    </p:spTree>
    <p:extLst>
      <p:ext uri="{BB962C8B-B14F-4D97-AF65-F5344CB8AC3E}">
        <p14:creationId xmlns:p14="http://schemas.microsoft.com/office/powerpoint/2010/main" val="266241825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19750ED3-B2B9-431D-B664-0D2A14D2680E}" type="datetime1">
              <a:rPr lang="en-GB"/>
              <a:pPr>
                <a:defRPr/>
              </a:pPr>
              <a:t>01/09/2016</a:t>
            </a:fld>
            <a:endParaRPr lang="de-DE"/>
          </a:p>
        </p:txBody>
      </p:sp>
    </p:spTree>
    <p:extLst>
      <p:ext uri="{BB962C8B-B14F-4D97-AF65-F5344CB8AC3E}">
        <p14:creationId xmlns:p14="http://schemas.microsoft.com/office/powerpoint/2010/main" val="77623224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p:txBody>
          <a:bodyPr/>
          <a:lstStyle>
            <a:lvl1pPr eaLnBrk="1" hangingPunct="1">
              <a:defRPr>
                <a:cs typeface="Arial" charset="0"/>
              </a:defRPr>
            </a:lvl1pPr>
          </a:lstStyle>
          <a:p>
            <a:pPr>
              <a:defRPr/>
            </a:pPr>
            <a:fld id="{E4B436D0-F892-43E2-A4FA-817190EB172D}" type="datetime1">
              <a:rPr lang="de-DE"/>
              <a:pPr>
                <a:defRPr/>
              </a:pPr>
              <a:t>01.09.2016</a:t>
            </a:fld>
            <a:endParaRPr lang="de-DE" dirty="0"/>
          </a:p>
        </p:txBody>
      </p:sp>
      <p:sp>
        <p:nvSpPr>
          <p:cNvPr id="5" name="Rectangle 25"/>
          <p:cNvSpPr>
            <a:spLocks noGrp="1" noChangeArrowheads="1"/>
          </p:cNvSpPr>
          <p:nvPr>
            <p:ph type="ftr" sz="quarter" idx="11"/>
          </p:nvPr>
        </p:nvSpPr>
        <p:spPr>
          <a:xfrm>
            <a:off x="2862263" y="6581775"/>
            <a:ext cx="3419475" cy="246063"/>
          </a:xfrm>
          <a:prstGeom prst="rect">
            <a:avLst/>
          </a:prstGeom>
        </p:spPr>
        <p:txBody>
          <a:bodyPr/>
          <a:lstStyle>
            <a:lvl1pPr eaLnBrk="1" hangingPunct="1">
              <a:defRPr>
                <a:cs typeface="Arial" charset="0"/>
              </a:defRPr>
            </a:lvl1pPr>
          </a:lstStyle>
          <a:p>
            <a:pPr>
              <a:defRPr/>
            </a:pPr>
            <a:endParaRPr lang="en-BZ" dirty="0"/>
          </a:p>
        </p:txBody>
      </p:sp>
    </p:spTree>
    <p:extLst>
      <p:ext uri="{BB962C8B-B14F-4D97-AF65-F5344CB8AC3E}">
        <p14:creationId xmlns:p14="http://schemas.microsoft.com/office/powerpoint/2010/main" val="2092636898"/>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p:txBody>
          <a:bodyPr/>
          <a:lstStyle>
            <a:lvl1pPr eaLnBrk="1" hangingPunct="1">
              <a:defRPr>
                <a:cs typeface="Arial" charset="0"/>
              </a:defRPr>
            </a:lvl1pPr>
          </a:lstStyle>
          <a:p>
            <a:pPr>
              <a:defRPr/>
            </a:pPr>
            <a:fld id="{7AB06964-AA0F-41BB-B1CB-EB6ADC65481C}" type="datetime1">
              <a:rPr lang="de-DE"/>
              <a:pPr>
                <a:defRPr/>
              </a:pPr>
              <a:t>01.09.2016</a:t>
            </a:fld>
            <a:endParaRPr lang="de-DE" dirty="0"/>
          </a:p>
        </p:txBody>
      </p:sp>
      <p:sp>
        <p:nvSpPr>
          <p:cNvPr id="3" name="Rectangle 25"/>
          <p:cNvSpPr>
            <a:spLocks noGrp="1" noChangeArrowheads="1"/>
          </p:cNvSpPr>
          <p:nvPr>
            <p:ph type="ftr" sz="quarter" idx="11"/>
          </p:nvPr>
        </p:nvSpPr>
        <p:spPr>
          <a:xfrm>
            <a:off x="2862263" y="6581775"/>
            <a:ext cx="3419475" cy="246063"/>
          </a:xfrm>
          <a:prstGeom prst="rect">
            <a:avLst/>
          </a:prstGeom>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15822859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smtClean="0"/>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a:lvl2pPr>
            <a:lvl3pPr>
              <a:defRPr sz="2000"/>
            </a:lvl3pPr>
            <a:lvl4pPr>
              <a:defRPr sz="1800"/>
            </a:lvl4pPr>
            <a:lvl5pP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AA54A6AA-AE7A-41F2-953B-934292881B96}" type="datetime1">
              <a:rPr lang="de-DE"/>
              <a:pPr>
                <a:defRPr/>
              </a:pPr>
              <a:t>01.09.2016</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7034993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eaLnBrk="1" hangingPunct="1">
              <a:defRPr>
                <a:cs typeface="Arial" charset="0"/>
              </a:defRPr>
            </a:lvl1pPr>
          </a:lstStyle>
          <a:p>
            <a:pPr>
              <a:defRPr/>
            </a:pPr>
            <a:fld id="{19299720-EF47-4124-822B-ABAE2B420F2E}" type="datetime1">
              <a:rPr lang="de-DE"/>
              <a:pPr>
                <a:defRPr/>
              </a:pPr>
              <a:t>01.09.2016</a:t>
            </a:fld>
            <a:endParaRPr lang="de-DE"/>
          </a:p>
        </p:txBody>
      </p:sp>
      <p:sp>
        <p:nvSpPr>
          <p:cNvPr id="5" name="Fußzeilenplatzhalter 4"/>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08384910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aseline="0"/>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055B01C7-9887-4FAC-8A6E-0369E09B7182}" type="datetime1">
              <a:rPr lang="de-DE"/>
              <a:pPr>
                <a:defRPr/>
              </a:pPr>
              <a:t>01.09.2016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716191567"/>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baseline="0"/>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Datumsplatzhalter 6"/>
          <p:cNvSpPr>
            <a:spLocks noGrp="1"/>
          </p:cNvSpPr>
          <p:nvPr>
            <p:ph type="dt" sz="half" idx="10"/>
          </p:nvPr>
        </p:nvSpPr>
        <p:spPr/>
        <p:txBody>
          <a:bodyPr/>
          <a:lstStyle>
            <a:lvl1pPr eaLnBrk="1" hangingPunct="1">
              <a:defRPr>
                <a:cs typeface="Arial" charset="0"/>
              </a:defRPr>
            </a:lvl1pPr>
          </a:lstStyle>
          <a:p>
            <a:pPr>
              <a:defRPr/>
            </a:pPr>
            <a:fld id="{D84D681C-C9FD-47A2-9205-2B65AEA1AEEB}" type="datetime1">
              <a:rPr lang="de-DE"/>
              <a:pPr>
                <a:defRPr/>
              </a:pPr>
              <a:t>01.09.2016</a:t>
            </a:fld>
            <a:endParaRPr lang="de-DE"/>
          </a:p>
        </p:txBody>
      </p:sp>
      <p:sp>
        <p:nvSpPr>
          <p:cNvPr id="8" name="Fußzeilenplatzhalter 7"/>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915655094"/>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Datumsplatzhalter 2"/>
          <p:cNvSpPr>
            <a:spLocks noGrp="1"/>
          </p:cNvSpPr>
          <p:nvPr>
            <p:ph type="dt" sz="half" idx="10"/>
          </p:nvPr>
        </p:nvSpPr>
        <p:spPr/>
        <p:txBody>
          <a:bodyPr/>
          <a:lstStyle>
            <a:lvl1pPr eaLnBrk="1" hangingPunct="1">
              <a:defRPr>
                <a:cs typeface="Arial" charset="0"/>
              </a:defRPr>
            </a:lvl1pPr>
          </a:lstStyle>
          <a:p>
            <a:pPr>
              <a:defRPr/>
            </a:pPr>
            <a:fld id="{FA2AAC61-0943-4ECA-857A-B9BF3FD6C4FE}" type="datetime1">
              <a:rPr lang="de-DE"/>
              <a:pPr>
                <a:defRPr/>
              </a:pPr>
              <a:t>01.09.2016</a:t>
            </a:fld>
            <a:endParaRPr lang="de-DE"/>
          </a:p>
        </p:txBody>
      </p:sp>
      <p:sp>
        <p:nvSpPr>
          <p:cNvPr id="4" name="Fußzeilenplatzhalter 3"/>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58027263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eaLnBrk="1" hangingPunct="1">
              <a:defRPr>
                <a:cs typeface="Arial" charset="0"/>
              </a:defRPr>
            </a:lvl1pPr>
          </a:lstStyle>
          <a:p>
            <a:pPr>
              <a:defRPr/>
            </a:pPr>
            <a:fld id="{527CF6F1-0282-40AD-9093-5C5E1352E50D}" type="datetime1">
              <a:rPr lang="de-DE"/>
              <a:pPr>
                <a:defRPr/>
              </a:pPr>
              <a:t>01.09.2016</a:t>
            </a:fld>
            <a:endParaRPr lang="de-DE"/>
          </a:p>
        </p:txBody>
      </p:sp>
      <p:sp>
        <p:nvSpPr>
          <p:cNvPr id="3" name="Fußzeilenplatzhalter 2"/>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171135992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58E1CC05-7970-4E35-96E6-91DEDE569341}" type="datetime1">
              <a:rPr lang="de-DE"/>
              <a:pPr>
                <a:defRPr/>
              </a:pPr>
              <a:t>01.09.2016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321916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eaLnBrk="1" hangingPunct="1">
              <a:defRPr>
                <a:cs typeface="Arial" charset="0"/>
              </a:defRPr>
            </a:lvl1pPr>
          </a:lstStyle>
          <a:p>
            <a:pPr>
              <a:defRPr/>
            </a:pPr>
            <a:fld id="{79CDF2B4-4228-4FF7-9BDC-5F63D70FBD14}" type="datetime1">
              <a:rPr lang="de-DE"/>
              <a:pPr>
                <a:defRPr/>
              </a:pPr>
              <a:t>01.09.2016</a:t>
            </a:fld>
            <a:endParaRPr lang="de-DE"/>
          </a:p>
        </p:txBody>
      </p:sp>
      <p:sp>
        <p:nvSpPr>
          <p:cNvPr id="6" name="Fußzeilenplatzhalter 5"/>
          <p:cNvSpPr>
            <a:spLocks noGrp="1"/>
          </p:cNvSpPr>
          <p:nvPr>
            <p:ph type="ftr" sz="quarter" idx="11"/>
          </p:nvPr>
        </p:nvSpPr>
        <p:spPr/>
        <p:txBody>
          <a:bodyPr/>
          <a:lstStyle>
            <a:lvl1pPr eaLnBrk="1" hangingPunct="1">
              <a:defRPr>
                <a:cs typeface="Arial" charset="0"/>
              </a:defRPr>
            </a:lvl1pPr>
          </a:lstStyle>
          <a:p>
            <a:pPr>
              <a:defRPr/>
            </a:pPr>
            <a:endParaRPr lang="en-BZ"/>
          </a:p>
        </p:txBody>
      </p:sp>
    </p:spTree>
    <p:extLst>
      <p:ext uri="{BB962C8B-B14F-4D97-AF65-F5344CB8AC3E}">
        <p14:creationId xmlns:p14="http://schemas.microsoft.com/office/powerpoint/2010/main" val="227962965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01.09.2016</a:t>
            </a:fld>
            <a:r>
              <a:rPr lang="de-DE" sz="1200" b="0" smtClean="0">
                <a:solidFill>
                  <a:srgbClr val="FFFFFF"/>
                </a:solidFill>
              </a:rPr>
              <a:t>     Seite </a:t>
            </a:r>
            <a:fld id="{D6E5D5D5-A769-4CD6-A43C-6B78EB56760F}"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21325989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BDBC5580-21C7-4AFA-86A5-AC043363948A}"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08983004"/>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667EACE2-8C4C-4E05-9FB1-51F2EFBAC5B7}"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31231896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10EB7741-0E24-4614-A36B-A283F1F18C35}"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22686761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B152573E-D250-4AFF-9BF9-70C8271C1324}"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9257366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65497A44-6D9C-40F3-8729-702FFCE98203}" type="datetime1">
              <a:rPr lang="de-DE"/>
              <a:pPr>
                <a:defRPr/>
              </a:pPr>
              <a:t>01.09.2016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11203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93771448-9703-41B8-A1C1-BE0CDDBE7B74}" type="datetime1">
              <a:rPr lang="de-DE"/>
              <a:pPr>
                <a:defRPr/>
              </a:pPr>
              <a:t>01.09.2016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8907768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65D6867B-987C-4F65-9CE1-5BF120022FAD}" type="datetime1">
              <a:rPr lang="de-DE"/>
              <a:pPr>
                <a:defRPr/>
              </a:pPr>
              <a:t>01.09.2016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0367963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85F878A2-B762-4238-A5A9-8FCC1EF95E99}"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95537340"/>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80CF19F3-085F-41A1-A76B-31E1AADF0A31}"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79408143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5"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3821D124-AE5A-46B3-99E2-5BE6C03EC43C}" type="datetime1">
              <a:rPr lang="de-DE" sz="1200" b="0" smtClean="0">
                <a:solidFill>
                  <a:srgbClr val="FFFFFF"/>
                </a:solidFill>
              </a:rPr>
              <a:pPr>
                <a:defRPr/>
              </a:pPr>
              <a:t>01.09.2016</a:t>
            </a:fld>
            <a:r>
              <a:rPr lang="de-DE" sz="1200" b="0" smtClean="0">
                <a:solidFill>
                  <a:srgbClr val="FFFFFF"/>
                </a:solidFill>
              </a:rPr>
              <a:t>     Seite </a:t>
            </a:r>
            <a:fld id="{64294F80-DA18-4B76-A77A-B7FE0DC1095D}" type="slidenum">
              <a:rPr lang="de-DE" sz="1200" b="0" smtClean="0">
                <a:solidFill>
                  <a:srgbClr val="FFFFFF"/>
                </a:solidFill>
              </a:rPr>
              <a:pPr>
                <a:defRPr/>
              </a:pPr>
              <a:t>‹Nr.›</a:t>
            </a:fld>
            <a:endParaRPr lang="de-DE" sz="1200" b="0" smtClean="0">
              <a:solidFill>
                <a:srgbClr val="FFFFFF"/>
              </a:solidFill>
            </a:endParaRPr>
          </a:p>
        </p:txBody>
      </p:sp>
      <p:sp>
        <p:nvSpPr>
          <p:cNvPr id="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8" name="Picture 7"/>
          <p:cNvPicPr>
            <a:picLocks noChangeAspect="1" noChangeArrowheads="1"/>
          </p:cNvPicPr>
          <p:nvPr/>
        </p:nvPicPr>
        <p:blipFill>
          <a:blip r:embed="rId2"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11" name="Line 12"/>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12" name="Line 18"/>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3" name="Picture 20" descr="Weltkugel_klein_neu.gif                                        0005A183jeany                          BB53F5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9" descr="gizlogo-sv-climat-en-4c.wmf"/>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sz="3200"/>
            </a:lvl1pPr>
          </a:lstStyle>
          <a:p>
            <a:r>
              <a:rPr lang="de-DE" dirty="0" smtClean="0"/>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solidFill>
                  <a:schemeClr val="tx1"/>
                </a:solidFill>
              </a:defRPr>
            </a:lvl1pPr>
          </a:lstStyle>
          <a:p>
            <a:r>
              <a:rPr lang="de-DE" dirty="0" smtClean="0"/>
              <a:t>Formatvorlage des Untertitelmasters durch Klicken bearbeiten</a:t>
            </a:r>
            <a:endParaRPr lang="de-DE" dirty="0"/>
          </a:p>
        </p:txBody>
      </p:sp>
    </p:spTree>
    <p:extLst>
      <p:ext uri="{BB962C8B-B14F-4D97-AF65-F5344CB8AC3E}">
        <p14:creationId xmlns:p14="http://schemas.microsoft.com/office/powerpoint/2010/main" val="3380672702"/>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1068388"/>
            <a:ext cx="7526338" cy="741362"/>
          </a:xfrm>
        </p:spPr>
        <p:txBody>
          <a:bodyPr anchor="b"/>
          <a:lstStyle>
            <a:lvl1pPr>
              <a:defRPr/>
            </a:lvl1pPr>
          </a:lstStyle>
          <a:p>
            <a:r>
              <a:rPr lang="de-DE" smtClean="0"/>
              <a:t>Titelmasterformat durch Klicken bearbeiten</a:t>
            </a:r>
            <a:endParaRPr lang="de-DE" dirty="0"/>
          </a:p>
        </p:txBody>
      </p:sp>
      <p:sp>
        <p:nvSpPr>
          <p:cNvPr id="3" name="Inhaltsplatzhalter 2"/>
          <p:cNvSpPr>
            <a:spLocks noGrp="1"/>
          </p:cNvSpPr>
          <p:nvPr>
            <p:ph idx="1"/>
          </p:nvPr>
        </p:nvSpPr>
        <p:spPr>
          <a:xfrm>
            <a:off x="457200" y="2008188"/>
            <a:ext cx="7526338" cy="4213225"/>
          </a:xfrm>
        </p:spPr>
        <p:txBody>
          <a:bodyPr/>
          <a:lstStyle>
            <a:lvl1pPr>
              <a:defRPr b="1">
                <a:solidFill>
                  <a:schemeClr val="tx1"/>
                </a:solidFill>
              </a:defRPr>
            </a:lvl1pPr>
            <a:lvl2pPr>
              <a:buClr>
                <a:srgbClr val="669900"/>
              </a:buClr>
              <a:defRPr sz="1800" b="1" baseline="0">
                <a:solidFill>
                  <a:schemeClr val="tx1"/>
                </a:solidFill>
              </a:defRPr>
            </a:lvl2pPr>
            <a:lvl3pPr>
              <a:defRPr sz="1800" baseline="0">
                <a:solidFill>
                  <a:schemeClr val="tx1"/>
                </a:solidFill>
              </a:defRPr>
            </a:lvl3pPr>
            <a:lvl4pPr>
              <a:defRPr sz="1600" baseline="0">
                <a:solidFill>
                  <a:schemeClr val="tx1"/>
                </a:solidFill>
              </a:defRPr>
            </a:lvl4pPr>
            <a:lvl5pPr>
              <a:defRPr sz="1600" baseline="0">
                <a:solidFill>
                  <a:schemeClr val="tx1"/>
                </a:solidFill>
              </a:defRPr>
            </a:lvl5p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Rectangle 17"/>
          <p:cNvSpPr>
            <a:spLocks noGrp="1" noChangeArrowheads="1"/>
          </p:cNvSpPr>
          <p:nvPr>
            <p:ph type="dt" sz="half" idx="10"/>
          </p:nvPr>
        </p:nvSpPr>
        <p:spPr>
          <a:ln/>
        </p:spPr>
        <p:txBody>
          <a:bodyPr/>
          <a:lstStyle>
            <a:lvl1pPr>
              <a:defRPr/>
            </a:lvl1pPr>
          </a:lstStyle>
          <a:p>
            <a:pPr>
              <a:defRPr/>
            </a:pPr>
            <a:fld id="{1F7CA47D-7B07-4756-A696-A0C5C0DAFF46}"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4268787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E78DA14B-5B68-411B-A9F7-100E8BD00625}"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1192688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17"/>
          <p:cNvSpPr>
            <a:spLocks noGrp="1" noChangeArrowheads="1"/>
          </p:cNvSpPr>
          <p:nvPr>
            <p:ph type="dt" sz="half" idx="10"/>
          </p:nvPr>
        </p:nvSpPr>
        <p:spPr>
          <a:ln/>
        </p:spPr>
        <p:txBody>
          <a:bodyPr/>
          <a:lstStyle>
            <a:lvl1pPr>
              <a:defRPr/>
            </a:lvl1pPr>
          </a:lstStyle>
          <a:p>
            <a:pPr>
              <a:defRPr/>
            </a:pPr>
            <a:fld id="{3C238B2D-F4A6-4D8F-A563-F609AD168DC6}" type="datetime1">
              <a:rPr lang="de-DE"/>
              <a:pPr>
                <a:defRPr/>
              </a:pPr>
              <a:t>01.09.2016</a:t>
            </a:fld>
            <a:endParaRPr lang="de-DE"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6715867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30A56BCC-B05D-4023-A3BB-5CF45F926E2C}"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65468704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286262AC-7046-4307-BD44-716EAA1EC1CD}" type="datetime1">
              <a:rPr lang="de-DE"/>
              <a:pPr>
                <a:defRPr/>
              </a:pPr>
              <a:t>01.09.2016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50622671"/>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E224B4A7-AA5D-4BAE-9D64-EB041E09DE05}" type="datetime1">
              <a:rPr lang="de-DE"/>
              <a:pPr>
                <a:defRPr/>
              </a:pPr>
              <a:t>01.09.2016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30548217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091FC188-180C-4FAC-BF5F-38B161FE0F5F}" type="datetime1">
              <a:rPr lang="de-DE"/>
              <a:pPr>
                <a:defRPr/>
              </a:pPr>
              <a:t>01.09.2016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37522896"/>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1F4B52D0-C01C-4977-AE51-8644124AF1F1}"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77641037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7D6033FA-F8D4-4CE9-A1F6-18C48BCEA2D2}"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679055500"/>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elfolie">
    <p:spTree>
      <p:nvGrpSpPr>
        <p:cNvPr id="1" name=""/>
        <p:cNvGrpSpPr/>
        <p:nvPr/>
      </p:nvGrpSpPr>
      <p:grpSpPr>
        <a:xfrm>
          <a:off x="0" y="0"/>
          <a:ext cx="0" cy="0"/>
          <a:chOff x="0" y="0"/>
          <a:chExt cx="0" cy="0"/>
        </a:xfrm>
      </p:grpSpPr>
      <p:pic>
        <p:nvPicPr>
          <p:cNvPr id="6" name="Grafik 10"/>
          <p:cNvPicPr>
            <a:picLocks noChangeAspect="1"/>
          </p:cNvPicPr>
          <p:nvPr/>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Untertitel durch Klicken hinzufügen</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Titel durch Klicken hinzufügen</a:t>
            </a:r>
            <a:endParaRPr lang="de-DE" dirty="0"/>
          </a:p>
        </p:txBody>
      </p:sp>
      <p:sp>
        <p:nvSpPr>
          <p:cNvPr id="10" name="Rechteck 9"/>
          <p:cNvSpPr/>
          <p:nvPr/>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Tree>
    <p:extLst>
      <p:ext uri="{BB962C8B-B14F-4D97-AF65-F5344CB8AC3E}">
        <p14:creationId xmlns:p14="http://schemas.microsoft.com/office/powerpoint/2010/main" val="2453010258"/>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dirty="0"/>
          </a:p>
        </p:txBody>
      </p:sp>
      <p:sp>
        <p:nvSpPr>
          <p:cNvPr id="4" name="Datumsplatzhalter 3"/>
          <p:cNvSpPr>
            <a:spLocks noGrp="1"/>
          </p:cNvSpPr>
          <p:nvPr>
            <p:ph type="dt" sz="half" idx="11"/>
          </p:nvPr>
        </p:nvSpPr>
        <p:spPr/>
        <p:txBody>
          <a:bodyPr/>
          <a:lstStyle/>
          <a:p>
            <a:pPr>
              <a:defRPr/>
            </a:pPr>
            <a:fld id="{6B0F0B5A-B566-4E30-A46C-E5B582B509D4}" type="datetime1">
              <a:rPr lang="de-DE" smtClean="0">
                <a:solidFill>
                  <a:srgbClr val="6E6452"/>
                </a:solidFill>
              </a:rPr>
              <a:pPr>
                <a:defRPr/>
              </a:pPr>
              <a:t>01.09.2016</a:t>
            </a:fld>
            <a:endParaRPr lang="de-DE" dirty="0">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dirty="0" smtClean="0"/>
              <a:t>Text durch klicken hinzufügen</a:t>
            </a:r>
          </a:p>
          <a:p>
            <a:pPr lvl="1"/>
            <a:r>
              <a:rPr lang="de-DE" noProof="0" dirty="0" smtClean="0"/>
              <a:t>Zweite Ebene</a:t>
            </a:r>
          </a:p>
          <a:p>
            <a:pPr lvl="2"/>
            <a:r>
              <a:rPr lang="de-DE" noProof="0" dirty="0" smtClean="0"/>
              <a:t>Dritte Ebene</a:t>
            </a:r>
          </a:p>
          <a:p>
            <a:pPr lvl="3"/>
            <a:r>
              <a:rPr lang="de-DE" noProof="0" dirty="0" smtClean="0"/>
              <a:t>Vierte Ebene</a:t>
            </a:r>
          </a:p>
        </p:txBody>
      </p:sp>
    </p:spTree>
    <p:extLst>
      <p:ext uri="{BB962C8B-B14F-4D97-AF65-F5344CB8AC3E}">
        <p14:creationId xmlns:p14="http://schemas.microsoft.com/office/powerpoint/2010/main" val="1335835877"/>
      </p:ext>
    </p:extLst>
  </p:cSld>
  <p:clrMapOvr>
    <a:masterClrMapping/>
  </p:clrMapOv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el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smtClean="0"/>
              <a:t>Titelmasterformat durch Klicken bearbeiten</a:t>
            </a:r>
            <a:endParaRPr lang="de-DE" noProof="0"/>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01/09/2016</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Tree>
    <p:extLst>
      <p:ext uri="{BB962C8B-B14F-4D97-AF65-F5344CB8AC3E}">
        <p14:creationId xmlns:p14="http://schemas.microsoft.com/office/powerpoint/2010/main" val="4241795388"/>
      </p:ext>
    </p:extLst>
  </p:cSld>
  <p:clrMapOvr>
    <a:masterClrMapping/>
  </p:clrMapOvr>
  <p:transition/>
  <p:timing>
    <p:tnLst>
      <p:par>
        <p:cTn id="1" dur="indefinite" restart="never" nodeType="tmRoot"/>
      </p:par>
    </p:tnLst>
  </p:timing>
  <p:hf sldNum="0"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Rectangle 17"/>
          <p:cNvSpPr>
            <a:spLocks noGrp="1" noChangeArrowheads="1"/>
          </p:cNvSpPr>
          <p:nvPr>
            <p:ph type="dt" sz="half" idx="10"/>
          </p:nvPr>
        </p:nvSpPr>
        <p:spPr>
          <a:ln/>
        </p:spPr>
        <p:txBody>
          <a:bodyPr/>
          <a:lstStyle>
            <a:lvl1pPr>
              <a:defRPr/>
            </a:lvl1pPr>
          </a:lstStyle>
          <a:p>
            <a:pPr>
              <a:defRPr/>
            </a:pPr>
            <a:fld id="{1517742C-9723-4C19-BB7D-964D7812140B}"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685036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smtClean="0"/>
              <a:t>Titelmasterformat durch Klicken bearbeiten</a:t>
            </a:r>
            <a:endParaRPr lang="de-DE" noProof="0"/>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01/09/2016</a:t>
            </a:fld>
            <a:endParaRPr lang="de-DE">
              <a:solidFill>
                <a:srgbClr val="6E6452"/>
              </a:solidFill>
              <a:cs typeface="+mn-cs"/>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smtClean="0"/>
              <a:t>Text durch klicken hinzufügen</a:t>
            </a:r>
          </a:p>
          <a:p>
            <a:pPr lvl="1"/>
            <a:r>
              <a:rPr lang="de-DE" noProof="0" smtClean="0"/>
              <a:t>Zweite Ebene</a:t>
            </a:r>
          </a:p>
          <a:p>
            <a:pPr lvl="2"/>
            <a:r>
              <a:rPr lang="de-DE" noProof="0" smtClean="0"/>
              <a:t>Dritte Ebene</a:t>
            </a:r>
          </a:p>
          <a:p>
            <a:pPr lvl="3"/>
            <a:r>
              <a:rPr lang="de-DE" noProof="0" smtClean="0"/>
              <a:t>Vierte Ebene</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noProof="0" smtClean="0"/>
              <a:t>Bild durch Klicken auf Symbol hinzufügen</a:t>
            </a:r>
            <a:endParaRPr lang="de-DE" noProof="0" dirty="0"/>
          </a:p>
        </p:txBody>
      </p:sp>
    </p:spTree>
    <p:extLst>
      <p:ext uri="{BB962C8B-B14F-4D97-AF65-F5344CB8AC3E}">
        <p14:creationId xmlns:p14="http://schemas.microsoft.com/office/powerpoint/2010/main" val="1801626705"/>
      </p:ext>
    </p:extLst>
  </p:cSld>
  <p:clrMapOvr>
    <a:masterClrMapping/>
  </p:clrMapOvr>
  <p:transition/>
  <p:timing>
    <p:tnLst>
      <p:par>
        <p:cTn id="1" dur="indefinite" restart="never" nodeType="tmRoot"/>
      </p:par>
    </p:tnLst>
  </p:timing>
  <p:hf sldNum="0" hdr="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smtClean="0"/>
              <a:t>Titelmasterformat durch Klicken bearbeiten</a:t>
            </a:r>
            <a:endParaRPr lang="de-DE" noProof="0"/>
          </a:p>
        </p:txBody>
      </p:sp>
      <p:sp>
        <p:nvSpPr>
          <p:cNvPr id="4" name="Datumsplatzhalter 3"/>
          <p:cNvSpPr>
            <a:spLocks noGrp="1"/>
          </p:cNvSpPr>
          <p:nvPr>
            <p:ph type="dt" sz="half" idx="11"/>
          </p:nvPr>
        </p:nvSpPr>
        <p:spPr/>
        <p:txBody>
          <a:bodyPr/>
          <a:lstStyle/>
          <a:p>
            <a:pPr eaLnBrk="0" hangingPunct="0"/>
            <a:fld id="{EF89F902-7A7C-41CE-BB5C-3C8AD2C157BC}" type="datetime1">
              <a:rPr lang="en-GB" smtClean="0">
                <a:solidFill>
                  <a:srgbClr val="6E6452"/>
                </a:solidFill>
                <a:cs typeface="+mn-cs"/>
              </a:rPr>
              <a:pPr eaLnBrk="0" hangingPunct="0"/>
              <a:t>01/09/2016</a:t>
            </a:fld>
            <a:endParaRPr lang="de-DE">
              <a:solidFill>
                <a:srgbClr val="6E6452"/>
              </a:solidFill>
              <a:cs typeface="+mn-cs"/>
            </a:endParaRPr>
          </a:p>
        </p:txBody>
      </p:sp>
    </p:spTree>
    <p:extLst>
      <p:ext uri="{BB962C8B-B14F-4D97-AF65-F5344CB8AC3E}">
        <p14:creationId xmlns:p14="http://schemas.microsoft.com/office/powerpoint/2010/main" val="1047626871"/>
      </p:ext>
    </p:extLst>
  </p:cSld>
  <p:clrMapOvr>
    <a:masterClrMapping/>
  </p:clrMapOvr>
  <p:transition/>
  <p:timing>
    <p:tnLst>
      <p:par>
        <p:cTn id="1" dur="indefinite" restart="never" nodeType="tmRoot"/>
      </p:par>
    </p:tnLst>
  </p:timing>
  <p:hf sldNum="0" hdr="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3B362A10-73CA-4EDF-8BD5-04B692B09754}" type="datetime1">
              <a:rPr lang="de-DE" smtClean="0">
                <a:solidFill>
                  <a:srgbClr val="6E6452"/>
                </a:solidFill>
              </a:rPr>
              <a:pPr>
                <a:defRPr/>
              </a:pPr>
              <a:t>01.09.2016</a:t>
            </a:fld>
            <a:endParaRPr lang="de-DE" dirty="0">
              <a:solidFill>
                <a:srgbClr val="6E6452"/>
              </a:solidFill>
            </a:endParaRPr>
          </a:p>
        </p:txBody>
      </p:sp>
    </p:spTree>
    <p:extLst>
      <p:ext uri="{BB962C8B-B14F-4D97-AF65-F5344CB8AC3E}">
        <p14:creationId xmlns:p14="http://schemas.microsoft.com/office/powerpoint/2010/main" val="1836145056"/>
      </p:ext>
    </p:extLst>
  </p:cSld>
  <p:clrMapOvr>
    <a:masterClrMapping/>
  </p:clrMapOv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cs typeface="+mn-cs"/>
            </a:endParaRPr>
          </a:p>
        </p:txBody>
      </p:sp>
    </p:spTree>
    <p:extLst>
      <p:ext uri="{BB962C8B-B14F-4D97-AF65-F5344CB8AC3E}">
        <p14:creationId xmlns:p14="http://schemas.microsoft.com/office/powerpoint/2010/main" val="888998700"/>
      </p:ext>
    </p:extLst>
  </p:cSld>
  <p:clrMapOvr>
    <a:masterClrMapping/>
  </p:clrMapOv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dirty="0">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4173219313"/>
      </p:ext>
    </p:extLst>
  </p:cSld>
  <p:clrMapOvr>
    <a:masterClrMapping/>
  </p:clrMapOv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585746640"/>
      </p:ext>
    </p:extLst>
  </p:cSld>
  <p:clrMapOvr>
    <a:masterClrMapping/>
  </p:clrMapOv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3427919692"/>
      </p:ext>
    </p:extLst>
  </p:cSld>
  <p:clrMapOvr>
    <a:masterClrMapping/>
  </p:clrMapOv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3222086063"/>
      </p:ext>
    </p:extLst>
  </p:cSld>
  <p:clrMapOvr>
    <a:masterClrMapping/>
  </p:clrMapOv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427794445"/>
      </p:ext>
    </p:extLst>
  </p:cSld>
  <p:clrMapOvr>
    <a:masterClrMapping/>
  </p:clrMapOvr>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cs typeface="+mn-cs"/>
            </a:endParaRPr>
          </a:p>
        </p:txBody>
      </p:sp>
    </p:spTree>
    <p:extLst>
      <p:ext uri="{BB962C8B-B14F-4D97-AF65-F5344CB8AC3E}">
        <p14:creationId xmlns:p14="http://schemas.microsoft.com/office/powerpoint/2010/main" val="1268946686"/>
      </p:ext>
    </p:extLst>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smtClean="0"/>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7" name="Rectangle 17"/>
          <p:cNvSpPr>
            <a:spLocks noGrp="1" noChangeArrowheads="1"/>
          </p:cNvSpPr>
          <p:nvPr>
            <p:ph type="dt" sz="half" idx="10"/>
          </p:nvPr>
        </p:nvSpPr>
        <p:spPr>
          <a:ln/>
        </p:spPr>
        <p:txBody>
          <a:bodyPr/>
          <a:lstStyle>
            <a:lvl1pPr>
              <a:defRPr/>
            </a:lvl1pPr>
          </a:lstStyle>
          <a:p>
            <a:pPr>
              <a:defRPr/>
            </a:pPr>
            <a:fld id="{B362A866-0430-45CA-A3C2-10E4E8F0A161}" type="datetime1">
              <a:rPr lang="de-DE"/>
              <a:pPr>
                <a:defRPr/>
              </a:pPr>
              <a:t>01.09.2016</a:t>
            </a:fld>
            <a:endParaRPr lang="de-DE"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0854462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42125375"/>
      </p:ext>
    </p:extLst>
  </p:cSld>
  <p:clrMapOvr>
    <a:masterClrMapping/>
  </p:clrMapOvr>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242060961"/>
      </p:ext>
    </p:extLst>
  </p:cSld>
  <p:clrMapOvr>
    <a:masterClrMapping/>
  </p:clrMapOvr>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4128416209"/>
      </p:ext>
    </p:extLst>
  </p:cSld>
  <p:clrMapOvr>
    <a:masterClrMapping/>
  </p:clrMapOv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1664576941"/>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16748993"/>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757351855"/>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820459178"/>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709912958"/>
      </p:ext>
    </p:extLst>
  </p:cSld>
  <p:clrMapOvr>
    <a:masterClrMapping/>
  </p:clrMapOv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609502044"/>
      </p:ext>
    </p:extLst>
  </p:cSld>
  <p:clrMapOvr>
    <a:masterClrMapping/>
  </p:clrMapOv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182392442"/>
      </p:ext>
    </p:extLst>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dirty="0"/>
          </a:p>
        </p:txBody>
      </p:sp>
      <p:sp>
        <p:nvSpPr>
          <p:cNvPr id="3" name="Rectangle 17"/>
          <p:cNvSpPr>
            <a:spLocks noGrp="1" noChangeArrowheads="1"/>
          </p:cNvSpPr>
          <p:nvPr>
            <p:ph type="dt" sz="half" idx="10"/>
          </p:nvPr>
        </p:nvSpPr>
        <p:spPr>
          <a:ln/>
        </p:spPr>
        <p:txBody>
          <a:bodyPr/>
          <a:lstStyle>
            <a:lvl1pPr>
              <a:defRPr/>
            </a:lvl1pPr>
          </a:lstStyle>
          <a:p>
            <a:pPr>
              <a:defRPr/>
            </a:pPr>
            <a:fld id="{9FA27A63-F55C-4A3E-A6A9-F65F961F0774}" type="datetime1">
              <a:rPr lang="de-DE"/>
              <a:pPr>
                <a:defRPr/>
              </a:pPr>
              <a:t>01.09.2016</a:t>
            </a:fld>
            <a:endParaRPr lang="de-DE"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190610531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4077478545"/>
      </p:ext>
    </p:extLst>
  </p:cSld>
  <p:clrMapOvr>
    <a:masterClrMapping/>
  </p:clrMapOv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smtClean="0"/>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smtClean="0"/>
              <a:t>Click to edit Master title style</a:t>
            </a:r>
            <a:endParaRPr lang="de-DE" dirty="0"/>
          </a:p>
        </p:txBody>
      </p:sp>
    </p:spTree>
    <p:extLst>
      <p:ext uri="{BB962C8B-B14F-4D97-AF65-F5344CB8AC3E}">
        <p14:creationId xmlns:p14="http://schemas.microsoft.com/office/powerpoint/2010/main" val="35645702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8E789D3-0EC1-4D1E-B505-184E5BC29E96}" type="datetime1">
              <a:rPr lang="en-GB"/>
              <a:pPr>
                <a:defRPr/>
              </a:pPr>
              <a:t>01/09/2016</a:t>
            </a:fld>
            <a:endParaRPr lang="de-DE"/>
          </a:p>
        </p:txBody>
      </p:sp>
    </p:spTree>
    <p:extLst>
      <p:ext uri="{BB962C8B-B14F-4D97-AF65-F5344CB8AC3E}">
        <p14:creationId xmlns:p14="http://schemas.microsoft.com/office/powerpoint/2010/main" val="331910034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51A0CC27-F3DA-43F2-86F8-FCA5A05E1495}" type="datetime1">
              <a:rPr lang="en-GB"/>
              <a:pPr>
                <a:defRPr/>
              </a:pPr>
              <a:t>01/09/2016</a:t>
            </a:fld>
            <a:endParaRPr lang="de-DE"/>
          </a:p>
        </p:txBody>
      </p:sp>
    </p:spTree>
    <p:extLst>
      <p:ext uri="{BB962C8B-B14F-4D97-AF65-F5344CB8AC3E}">
        <p14:creationId xmlns:p14="http://schemas.microsoft.com/office/powerpoint/2010/main" val="24473471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86AE64C1-C23C-4413-8A59-E72AD8EA6F1F}" type="datetime1">
              <a:rPr lang="en-GB"/>
              <a:pPr>
                <a:defRPr/>
              </a:pPr>
              <a:t>01/09/2016</a:t>
            </a:fld>
            <a:endParaRPr lang="de-DE"/>
          </a:p>
        </p:txBody>
      </p:sp>
    </p:spTree>
    <p:extLst>
      <p:ext uri="{BB962C8B-B14F-4D97-AF65-F5344CB8AC3E}">
        <p14:creationId xmlns:p14="http://schemas.microsoft.com/office/powerpoint/2010/main" val="3190077122"/>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E20D5EF7-F012-470B-A444-2BF7AE127DB4}" type="datetime1">
              <a:rPr lang="en-GB"/>
              <a:pPr>
                <a:defRPr/>
              </a:pPr>
              <a:t>01/09/2016</a:t>
            </a:fld>
            <a:endParaRPr lang="de-DE" dirty="0"/>
          </a:p>
        </p:txBody>
      </p:sp>
    </p:spTree>
    <p:extLst>
      <p:ext uri="{BB962C8B-B14F-4D97-AF65-F5344CB8AC3E}">
        <p14:creationId xmlns:p14="http://schemas.microsoft.com/office/powerpoint/2010/main" val="114849111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Empty">
    <p:spTree>
      <p:nvGrpSpPr>
        <p:cNvPr id="1" name=""/>
        <p:cNvGrpSpPr/>
        <p:nvPr/>
      </p:nvGrpSpPr>
      <p:grpSpPr>
        <a:xfrm>
          <a:off x="0" y="0"/>
          <a:ext cx="0" cy="0"/>
          <a:chOff x="0" y="0"/>
          <a:chExt cx="0" cy="0"/>
        </a:xfrm>
      </p:grpSpPr>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3C8BCECF-8D93-410B-ABAF-94A41A4B2473}" type="datetime1">
              <a:rPr lang="en-GB"/>
              <a:pPr>
                <a:defRPr/>
              </a:pPr>
              <a:t>01/09/2016</a:t>
            </a:fld>
            <a:endParaRPr lang="de-DE"/>
          </a:p>
        </p:txBody>
      </p:sp>
    </p:spTree>
    <p:extLst>
      <p:ext uri="{BB962C8B-B14F-4D97-AF65-F5344CB8AC3E}">
        <p14:creationId xmlns:p14="http://schemas.microsoft.com/office/powerpoint/2010/main" val="247071906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797790168"/>
      </p:ext>
    </p:extLst>
  </p:cSld>
  <p:clrMapOvr>
    <a:masterClrMapping/>
  </p:clrMapOv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281783738"/>
      </p:ext>
    </p:extLst>
  </p:cSld>
  <p:clrMapOvr>
    <a:masterClrMapping/>
  </p:clrMapOv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70305644"/>
      </p:ext>
    </p:extLst>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fld id="{212108AF-21C3-4F61-B7B8-10DAFDD78C43}" type="datetime1">
              <a:rPr lang="de-DE"/>
              <a:pPr>
                <a:defRPr/>
              </a:pPr>
              <a:t>01.09.2016</a:t>
            </a:fld>
            <a:endParaRPr lang="de-DE"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3711459663"/>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4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4090759648"/>
      </p:ext>
    </p:extLst>
  </p:cSld>
  <p:clrMapOvr>
    <a:masterClrMapping/>
  </p:clrMapOv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1561688223"/>
      </p:ext>
    </p:extLst>
  </p:cSld>
  <p:clrMapOvr>
    <a:masterClrMapping/>
  </p:clrMapOv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2671789760"/>
      </p:ext>
    </p:extLst>
  </p:cSld>
  <p:clrMapOvr>
    <a:masterClrMapping/>
  </p:clrMapOv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150462261"/>
      </p:ext>
    </p:extLst>
  </p:cSld>
  <p:clrMapOvr>
    <a:masterClrMapping/>
  </p:clrMapOv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5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829151537"/>
      </p:ext>
    </p:extLst>
  </p:cSld>
  <p:clrMapOvr>
    <a:masterClrMapping/>
  </p:clrMapOvr>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534260327"/>
      </p:ext>
    </p:extLst>
  </p:cSld>
  <p:clrMapOvr>
    <a:masterClrMapping/>
  </p:clrMapOvr>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389913"/>
      </p:ext>
    </p:extLst>
  </p:cSld>
  <p:clrMapOvr>
    <a:masterClrMapping/>
  </p:clrMapOvr>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3102631341"/>
      </p:ext>
    </p:extLst>
  </p:cSld>
  <p:clrMapOvr>
    <a:masterClrMapping/>
  </p:clrMapOvr>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1051518927"/>
      </p:ext>
    </p:extLst>
  </p:cSld>
  <p:clrMapOvr>
    <a:masterClrMapping/>
  </p:clrMapOvr>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smtClean="0"/>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smtClean="0"/>
              <a:t>Click to edit Master title style</a:t>
            </a:r>
            <a:endParaRPr lang="de-DE" dirty="0"/>
          </a:p>
        </p:txBody>
      </p:sp>
    </p:spTree>
    <p:extLst>
      <p:ext uri="{BB962C8B-B14F-4D97-AF65-F5344CB8AC3E}">
        <p14:creationId xmlns:p14="http://schemas.microsoft.com/office/powerpoint/2010/main" val="350149507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smtClean="0"/>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EEBDDD73-BF57-4D31-BFC7-81D1762EB01B}"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2516038233"/>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B3E1E4F-135C-441D-ADBC-0C42C7576ACF}" type="datetime1">
              <a:rPr lang="en-GB"/>
              <a:pPr>
                <a:defRPr/>
              </a:pPr>
              <a:t>01/09/2016</a:t>
            </a:fld>
            <a:endParaRPr lang="de-DE"/>
          </a:p>
        </p:txBody>
      </p:sp>
    </p:spTree>
    <p:extLst>
      <p:ext uri="{BB962C8B-B14F-4D97-AF65-F5344CB8AC3E}">
        <p14:creationId xmlns:p14="http://schemas.microsoft.com/office/powerpoint/2010/main" val="20952145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0FEFE69D-23D6-4623-B3FE-EE886A1A0C18}" type="datetime1">
              <a:rPr lang="en-GB"/>
              <a:pPr>
                <a:defRPr/>
              </a:pPr>
              <a:t>01/09/2016</a:t>
            </a:fld>
            <a:endParaRPr lang="de-DE"/>
          </a:p>
        </p:txBody>
      </p:sp>
    </p:spTree>
    <p:extLst>
      <p:ext uri="{BB962C8B-B14F-4D97-AF65-F5344CB8AC3E}">
        <p14:creationId xmlns:p14="http://schemas.microsoft.com/office/powerpoint/2010/main" val="311314854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Title, content and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Bildplatzhalter 2"/>
          <p:cNvSpPr>
            <a:spLocks noGrp="1"/>
          </p:cNvSpPr>
          <p:nvPr>
            <p:ph type="pic" idx="12"/>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smtClean="0"/>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C278328C-FCFF-4609-BA0D-80DF3AFBEF9C}" type="datetime1">
              <a:rPr lang="en-GB"/>
              <a:pPr>
                <a:defRPr/>
              </a:pPr>
              <a:t>01/09/2016</a:t>
            </a:fld>
            <a:endParaRPr lang="de-DE"/>
          </a:p>
        </p:txBody>
      </p:sp>
    </p:spTree>
    <p:extLst>
      <p:ext uri="{BB962C8B-B14F-4D97-AF65-F5344CB8AC3E}">
        <p14:creationId xmlns:p14="http://schemas.microsoft.com/office/powerpoint/2010/main" val="414852662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Only title">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4" name="Datumsplatzhalter 3"/>
          <p:cNvSpPr>
            <a:spLocks noGrp="1"/>
          </p:cNvSpPr>
          <p:nvPr>
            <p:ph type="dt" sz="half" idx="11"/>
          </p:nvPr>
        </p:nvSpPr>
        <p:spPr/>
        <p:txBody>
          <a:bodyPr/>
          <a:lstStyle>
            <a:lvl1pPr eaLnBrk="1" hangingPunct="1">
              <a:defRPr>
                <a:cs typeface="Arial" charset="0"/>
              </a:defRPr>
            </a:lvl1pPr>
          </a:lstStyle>
          <a:p>
            <a:pPr>
              <a:defRPr/>
            </a:pPr>
            <a:fld id="{AFC31BB8-1AFE-41FC-8800-699ADF554B0C}" type="datetime1">
              <a:rPr lang="en-GB"/>
              <a:pPr>
                <a:defRPr/>
              </a:pPr>
              <a:t>01/09/2016</a:t>
            </a:fld>
            <a:endParaRPr lang="de-DE" dirty="0"/>
          </a:p>
        </p:txBody>
      </p:sp>
    </p:spTree>
    <p:extLst>
      <p:ext uri="{BB962C8B-B14F-4D97-AF65-F5344CB8AC3E}">
        <p14:creationId xmlns:p14="http://schemas.microsoft.com/office/powerpoint/2010/main" val="261832384"/>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6_Empty">
    <p:spTree>
      <p:nvGrpSpPr>
        <p:cNvPr id="1" name=""/>
        <p:cNvGrpSpPr/>
        <p:nvPr/>
      </p:nvGrpSpPr>
      <p:grpSpPr>
        <a:xfrm>
          <a:off x="0" y="0"/>
          <a:ext cx="0" cy="0"/>
          <a:chOff x="0" y="0"/>
          <a:chExt cx="0" cy="0"/>
        </a:xfrm>
      </p:grpSpPr>
      <p:sp>
        <p:nvSpPr>
          <p:cNvPr id="3" name="Datumsplatzhalter 3"/>
          <p:cNvSpPr>
            <a:spLocks noGrp="1"/>
          </p:cNvSpPr>
          <p:nvPr>
            <p:ph type="dt" sz="half" idx="11"/>
          </p:nvPr>
        </p:nvSpPr>
        <p:spPr/>
        <p:txBody>
          <a:bodyPr/>
          <a:lstStyle>
            <a:lvl1pPr eaLnBrk="1" hangingPunct="1">
              <a:defRPr>
                <a:cs typeface="Arial" charset="0"/>
              </a:defRPr>
            </a:lvl1pPr>
          </a:lstStyle>
          <a:p>
            <a:pPr>
              <a:defRPr/>
            </a:pPr>
            <a:fld id="{19750ED3-B2B9-431D-B664-0D2A14D2680E}" type="datetime1">
              <a:rPr lang="en-GB"/>
              <a:pPr>
                <a:defRPr/>
              </a:pPr>
              <a:t>01/09/2016</a:t>
            </a:fld>
            <a:endParaRPr lang="de-DE"/>
          </a:p>
        </p:txBody>
      </p:sp>
    </p:spTree>
    <p:extLst>
      <p:ext uri="{BB962C8B-B14F-4D97-AF65-F5344CB8AC3E}">
        <p14:creationId xmlns:p14="http://schemas.microsoft.com/office/powerpoint/2010/main" val="24145081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endParaRPr>
          </a:p>
        </p:txBody>
      </p:sp>
    </p:spTree>
    <p:extLst>
      <p:ext uri="{BB962C8B-B14F-4D97-AF65-F5344CB8AC3E}">
        <p14:creationId xmlns:p14="http://schemas.microsoft.com/office/powerpoint/2010/main" val="2065808837"/>
      </p:ext>
    </p:extLst>
  </p:cSld>
  <p:clrMapOvr>
    <a:masterClrMapping/>
  </p:clrMapOv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7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830920502"/>
      </p:ext>
    </p:extLst>
  </p:cSld>
  <p:clrMapOvr>
    <a:masterClrMapping/>
  </p:clrMapOv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7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3367690090"/>
      </p:ext>
    </p:extLst>
  </p:cSld>
  <p:clrMapOvr>
    <a:masterClrMapping/>
  </p:clrMapOv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7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84710838"/>
      </p:ext>
    </p:extLst>
  </p:cSld>
  <p:clrMapOvr>
    <a:masterClrMapping/>
  </p:clrMapOv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7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1369398690"/>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smtClean="0"/>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smtClean="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17"/>
          <p:cNvSpPr>
            <a:spLocks noGrp="1" noChangeArrowheads="1"/>
          </p:cNvSpPr>
          <p:nvPr>
            <p:ph type="dt" sz="half" idx="10"/>
          </p:nvPr>
        </p:nvSpPr>
        <p:spPr>
          <a:ln/>
        </p:spPr>
        <p:txBody>
          <a:bodyPr/>
          <a:lstStyle>
            <a:lvl1pPr>
              <a:defRPr/>
            </a:lvl1pPr>
          </a:lstStyle>
          <a:p>
            <a:pPr>
              <a:defRPr/>
            </a:pPr>
            <a:fld id="{1247E06D-51DA-4467-AF3C-F609ED094220}" type="datetime1">
              <a:rPr lang="de-DE"/>
              <a:pPr>
                <a:defRPr/>
              </a:pPr>
              <a:t>01.09.2016</a:t>
            </a:fld>
            <a:endParaRPr lang="de-DE"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BZ"/>
          </a:p>
        </p:txBody>
      </p:sp>
    </p:spTree>
    <p:extLst>
      <p:ext uri="{BB962C8B-B14F-4D97-AF65-F5344CB8AC3E}">
        <p14:creationId xmlns:p14="http://schemas.microsoft.com/office/powerpoint/2010/main" val="411944262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7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956984182"/>
      </p:ext>
    </p:extLst>
  </p:cSld>
  <p:clrMapOvr>
    <a:masterClrMapping/>
  </p:clrMapOv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6" name="Grafik 10"/>
          <p:cNvPicPr>
            <a:picLocks noChangeAspect="1"/>
          </p:cNvPicPr>
          <p:nvPr userDrawn="1"/>
        </p:nvPicPr>
        <p:blipFill>
          <a:blip r:embed="rId2" cstate="print"/>
          <a:srcRect/>
          <a:stretch>
            <a:fillRect/>
          </a:stretch>
        </p:blipFill>
        <p:spPr bwMode="auto">
          <a:xfrm>
            <a:off x="0" y="0"/>
            <a:ext cx="9144000" cy="1119188"/>
          </a:xfrm>
          <a:prstGeom prst="rect">
            <a:avLst/>
          </a:prstGeom>
          <a:noFill/>
          <a:ln w="9525">
            <a:noFill/>
            <a:miter lim="800000"/>
            <a:headEnd/>
            <a:tailEnd/>
          </a:ln>
        </p:spPr>
      </p:pic>
      <p:pic>
        <p:nvPicPr>
          <p:cNvPr id="7" name="Grafik 7"/>
          <p:cNvPicPr>
            <a:picLocks noChangeAspect="1"/>
          </p:cNvPicPr>
          <p:nvPr userDrawn="1"/>
        </p:nvPicPr>
        <p:blipFill>
          <a:blip r:embed="rId3" cstate="print"/>
          <a:srcRect/>
          <a:stretch>
            <a:fillRect/>
          </a:stretch>
        </p:blipFill>
        <p:spPr bwMode="auto">
          <a:xfrm>
            <a:off x="6618288" y="304800"/>
            <a:ext cx="2106612" cy="877888"/>
          </a:xfrm>
          <a:prstGeom prst="rect">
            <a:avLst/>
          </a:prstGeom>
          <a:noFill/>
          <a:ln w="9525">
            <a:noFill/>
            <a:miter lim="800000"/>
            <a:headEnd/>
            <a:tailEnd/>
          </a:ln>
        </p:spPr>
      </p:pic>
      <p:sp>
        <p:nvSpPr>
          <p:cNvPr id="8" name="Rectangle 16"/>
          <p:cNvSpPr>
            <a:spLocks noGrp="1" noChangeArrowheads="1"/>
          </p:cNvSpPr>
          <p:nvPr>
            <p:ph type="subTitle" sz="quarter" idx="1" hasCustomPrompt="1"/>
          </p:nvPr>
        </p:nvSpPr>
        <p:spPr>
          <a:xfrm>
            <a:off x="1040400" y="3239022"/>
            <a:ext cx="7034400" cy="1752600"/>
          </a:xfrm>
        </p:spPr>
        <p:txBody>
          <a:bodyPr/>
          <a:lstStyle>
            <a:lvl1pPr marL="0" indent="0" algn="ctr">
              <a:buFont typeface="Wingdings" pitchFamily="2" charset="2"/>
              <a:buNone/>
              <a:defRPr sz="2800" baseline="0"/>
            </a:lvl1pPr>
          </a:lstStyle>
          <a:p>
            <a:r>
              <a:rPr lang="de-DE" dirty="0" smtClean="0"/>
              <a:t>Click here to add subtitle</a:t>
            </a:r>
            <a:endParaRPr lang="de-DE" dirty="0"/>
          </a:p>
        </p:txBody>
      </p:sp>
      <p:sp>
        <p:nvSpPr>
          <p:cNvPr id="9" name="Rectangle 15"/>
          <p:cNvSpPr>
            <a:spLocks noGrp="1" noChangeArrowheads="1"/>
          </p:cNvSpPr>
          <p:nvPr>
            <p:ph type="ctrTitle" sz="quarter" hasCustomPrompt="1"/>
          </p:nvPr>
        </p:nvSpPr>
        <p:spPr>
          <a:xfrm>
            <a:off x="1040400" y="1993726"/>
            <a:ext cx="7034400" cy="1143000"/>
          </a:xfrm>
        </p:spPr>
        <p:txBody>
          <a:bodyPr anchor="ctr"/>
          <a:lstStyle>
            <a:lvl1pPr algn="ctr">
              <a:defRPr sz="3600"/>
            </a:lvl1pPr>
          </a:lstStyle>
          <a:p>
            <a:r>
              <a:rPr lang="de-DE" dirty="0" smtClean="0"/>
              <a:t>Click </a:t>
            </a:r>
            <a:r>
              <a:rPr lang="de-DE" dirty="0" err="1" smtClean="0"/>
              <a:t>here</a:t>
            </a:r>
            <a:r>
              <a:rPr lang="de-DE" dirty="0" smtClean="0"/>
              <a:t> to add title</a:t>
            </a:r>
            <a:endParaRPr lang="de-DE" dirty="0"/>
          </a:p>
        </p:txBody>
      </p:sp>
      <p:sp>
        <p:nvSpPr>
          <p:cNvPr id="10" name="Rechteck 9"/>
          <p:cNvSpPr/>
          <p:nvPr userDrawn="1"/>
        </p:nvSpPr>
        <p:spPr bwMode="auto">
          <a:xfrm>
            <a:off x="7721600" y="6604000"/>
            <a:ext cx="1422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a:latin typeface="Arial"/>
              <a:cs typeface="+mn-cs"/>
            </a:endParaRPr>
          </a:p>
        </p:txBody>
      </p:sp>
    </p:spTree>
    <p:extLst>
      <p:ext uri="{BB962C8B-B14F-4D97-AF65-F5344CB8AC3E}">
        <p14:creationId xmlns:p14="http://schemas.microsoft.com/office/powerpoint/2010/main" val="150462261"/>
      </p:ext>
    </p:extLst>
  </p:cSld>
  <p:clrMapOvr>
    <a:masterClrMapping/>
  </p:clrMapOv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8_Title with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2829151537"/>
      </p:ext>
    </p:extLst>
  </p:cSld>
  <p:clrMapOvr>
    <a:masterClrMapping/>
  </p:clrMapOv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8_Title with two conten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034ECE8-ED63-4AB4-B9DB-871FF94B1662}"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Inhaltsplatzhalter 2"/>
          <p:cNvSpPr>
            <a:spLocks noGrp="1"/>
          </p:cNvSpPr>
          <p:nvPr>
            <p:ph idx="12" hasCustomPrompt="1"/>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Tree>
    <p:extLst>
      <p:ext uri="{BB962C8B-B14F-4D97-AF65-F5344CB8AC3E}">
        <p14:creationId xmlns:p14="http://schemas.microsoft.com/office/powerpoint/2010/main" val="1534260327"/>
      </p:ext>
    </p:extLst>
  </p:cSld>
  <p:clrMapOvr>
    <a:masterClrMapping/>
  </p:clrMapOv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8_Title, content and imag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658A30DB-8C02-461F-81A8-9CBD70869DB3}" type="datetime1">
              <a:rPr lang="en-GB" smtClean="0">
                <a:solidFill>
                  <a:srgbClr val="6E6452"/>
                </a:solidFill>
              </a:rPr>
              <a:pPr/>
              <a:t>01/09/2016</a:t>
            </a:fld>
            <a:endParaRPr lang="de-DE">
              <a:solidFill>
                <a:srgbClr val="6E6452"/>
              </a:solidFill>
            </a:endParaRPr>
          </a:p>
        </p:txBody>
      </p:sp>
      <p:sp>
        <p:nvSpPr>
          <p:cNvPr id="7" name="Inhaltsplatzhalter 2"/>
          <p:cNvSpPr>
            <a:spLocks noGrp="1"/>
          </p:cNvSpPr>
          <p:nvPr>
            <p:ph idx="1" hasCustomPrompt="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marL="0" marR="0" lvl="0" indent="0" defTabSz="914400" latinLnBrk="0">
              <a:lnSpc>
                <a:spcPct val="100000"/>
              </a:lnSpc>
              <a:buSzTx/>
              <a:buFontTx/>
              <a:buNone/>
            </a:pPr>
            <a:r>
              <a:rPr lang="de-DE" noProof="0" dirty="0" smtClean="0"/>
              <a:t>Click here to add content</a:t>
            </a:r>
          </a:p>
          <a:p>
            <a:pPr marL="360000" lvl="1">
              <a:buClr>
                <a:srgbClr val="C80F0F"/>
              </a:buClr>
            </a:pPr>
            <a:r>
              <a:rPr lang="de-DE" noProof="0" dirty="0" smtClean="0"/>
              <a:t>Second layer</a:t>
            </a:r>
          </a:p>
          <a:p>
            <a:pPr marL="720000" lvl="2"/>
            <a:r>
              <a:rPr lang="de-DE" noProof="0" dirty="0" smtClean="0"/>
              <a:t>Third layer</a:t>
            </a:r>
          </a:p>
          <a:p>
            <a:pPr marL="1080000" lvl="3"/>
            <a:r>
              <a:rPr lang="de-DE" noProof="0" dirty="0" smtClean="0"/>
              <a:t>Fourth layer</a:t>
            </a:r>
          </a:p>
        </p:txBody>
      </p:sp>
      <p:sp>
        <p:nvSpPr>
          <p:cNvPr id="8" name="Bildplatzhalter 2"/>
          <p:cNvSpPr>
            <a:spLocks noGrp="1"/>
          </p:cNvSpPr>
          <p:nvPr>
            <p:ph type="pic" idx="12" hasCustomPrompt="1"/>
          </p:nvPr>
        </p:nvSpPr>
        <p:spPr>
          <a:xfrm>
            <a:off x="6786000" y="2448000"/>
            <a:ext cx="2358000" cy="3816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GB" noProof="0" dirty="0" smtClean="0"/>
              <a:t>Click on symbol to add image</a:t>
            </a:r>
          </a:p>
        </p:txBody>
      </p:sp>
    </p:spTree>
    <p:extLst>
      <p:ext uri="{BB962C8B-B14F-4D97-AF65-F5344CB8AC3E}">
        <p14:creationId xmlns:p14="http://schemas.microsoft.com/office/powerpoint/2010/main" val="13389913"/>
      </p:ext>
    </p:extLst>
  </p:cSld>
  <p:clrMapOvr>
    <a:masterClrMapping/>
  </p:clrMapOv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8_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4000" y="1483200"/>
            <a:ext cx="7776000" cy="617928"/>
          </a:xfrm>
        </p:spPr>
        <p:txBody>
          <a:bodyPr/>
          <a:lstStyle/>
          <a:p>
            <a:r>
              <a:rPr lang="en-GB" noProof="0" dirty="0" smtClean="0"/>
              <a:t>Click here to add title</a:t>
            </a:r>
            <a:endParaRPr lang="de-DE" noProof="0" dirty="0"/>
          </a:p>
        </p:txBody>
      </p:sp>
      <p:sp>
        <p:nvSpPr>
          <p:cNvPr id="4" name="Datumsplatzhalter 3"/>
          <p:cNvSpPr>
            <a:spLocks noGrp="1"/>
          </p:cNvSpPr>
          <p:nvPr>
            <p:ph type="dt" sz="half" idx="11"/>
          </p:nvPr>
        </p:nvSpPr>
        <p:spPr/>
        <p:txBody>
          <a:bodyPr/>
          <a:lstStyle/>
          <a:p>
            <a:fld id="{8FFEA33C-6061-48A3-BFD1-15479A5ADFD5}" type="datetime1">
              <a:rPr lang="en-GB" smtClean="0">
                <a:solidFill>
                  <a:srgbClr val="6E6452"/>
                </a:solidFill>
              </a:rPr>
              <a:pPr/>
              <a:t>01/09/2016</a:t>
            </a:fld>
            <a:endParaRPr lang="de-DE" dirty="0">
              <a:solidFill>
                <a:srgbClr val="6E6452"/>
              </a:solidFill>
            </a:endParaRPr>
          </a:p>
        </p:txBody>
      </p:sp>
    </p:spTree>
    <p:extLst>
      <p:ext uri="{BB962C8B-B14F-4D97-AF65-F5344CB8AC3E}">
        <p14:creationId xmlns:p14="http://schemas.microsoft.com/office/powerpoint/2010/main" val="3102631341"/>
      </p:ext>
    </p:extLst>
  </p:cSld>
  <p:clrMapOvr>
    <a:masterClrMapping/>
  </p:clrMapOv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Empty">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67361707-4C49-43F8-B4E6-2E44FA809045}" type="datetime1">
              <a:rPr lang="en-GB" smtClean="0">
                <a:solidFill>
                  <a:srgbClr val="6E6452"/>
                </a:solidFill>
              </a:rPr>
              <a:pPr/>
              <a:t>01/09/2016</a:t>
            </a:fld>
            <a:endParaRPr lang="de-DE">
              <a:solidFill>
                <a:srgbClr val="6E6452"/>
              </a:solidFill>
            </a:endParaRPr>
          </a:p>
        </p:txBody>
      </p:sp>
    </p:spTree>
    <p:extLst>
      <p:ext uri="{BB962C8B-B14F-4D97-AF65-F5344CB8AC3E}">
        <p14:creationId xmlns:p14="http://schemas.microsoft.com/office/powerpoint/2010/main" val="1051518927"/>
      </p:ext>
    </p:extLst>
  </p:cSld>
  <p:clrMapOvr>
    <a:masterClrMapping/>
  </p:clrMapOvr>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Grafik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9"/>
          <p:cNvSpPr>
            <a:spLocks noChangeArrowheads="1"/>
          </p:cNvSpPr>
          <p:nvPr userDrawn="1"/>
        </p:nvSpPr>
        <p:spPr bwMode="auto">
          <a:xfrm>
            <a:off x="7721600" y="6604000"/>
            <a:ext cx="1422400" cy="2540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defRPr/>
            </a:pPr>
            <a:endParaRPr lang="de-DE" altLang="de-DE"/>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en-US" smtClean="0"/>
              <a:t>Click to edit Master subtitle style</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en-US" smtClean="0"/>
              <a:t>Click to edit Master title style</a:t>
            </a:r>
            <a:endParaRPr lang="de-DE" dirty="0"/>
          </a:p>
        </p:txBody>
      </p:sp>
    </p:spTree>
    <p:extLst>
      <p:ext uri="{BB962C8B-B14F-4D97-AF65-F5344CB8AC3E}">
        <p14:creationId xmlns:p14="http://schemas.microsoft.com/office/powerpoint/2010/main" val="2576750341"/>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umsplatzhalter 3"/>
          <p:cNvSpPr>
            <a:spLocks noGrp="1"/>
          </p:cNvSpPr>
          <p:nvPr>
            <p:ph type="dt" sz="half" idx="11"/>
          </p:nvPr>
        </p:nvSpPr>
        <p:spPr/>
        <p:txBody>
          <a:bodyPr/>
          <a:lstStyle>
            <a:lvl1pPr eaLnBrk="1" hangingPunct="1">
              <a:defRPr>
                <a:cs typeface="Arial" charset="0"/>
              </a:defRPr>
            </a:lvl1pPr>
          </a:lstStyle>
          <a:p>
            <a:pPr>
              <a:defRPr/>
            </a:pPr>
            <a:fld id="{3B3E1E4F-135C-441D-ADBC-0C42C7576ACF}" type="datetime1">
              <a:rPr lang="en-GB"/>
              <a:pPr>
                <a:defRPr/>
              </a:pPr>
              <a:t>01/09/2016</a:t>
            </a:fld>
            <a:endParaRPr lang="de-DE"/>
          </a:p>
        </p:txBody>
      </p:sp>
    </p:spTree>
    <p:extLst>
      <p:ext uri="{BB962C8B-B14F-4D97-AF65-F5344CB8AC3E}">
        <p14:creationId xmlns:p14="http://schemas.microsoft.com/office/powerpoint/2010/main" val="175687138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with two conte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en-US" noProof="0" smtClean="0"/>
              <a:t>Click to edit Master title style</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6" name="Datumsplatzhalter 3"/>
          <p:cNvSpPr>
            <a:spLocks noGrp="1"/>
          </p:cNvSpPr>
          <p:nvPr>
            <p:ph type="dt" sz="half" idx="14"/>
          </p:nvPr>
        </p:nvSpPr>
        <p:spPr/>
        <p:txBody>
          <a:bodyPr/>
          <a:lstStyle>
            <a:lvl1pPr eaLnBrk="1" hangingPunct="1">
              <a:defRPr>
                <a:cs typeface="Arial" charset="0"/>
              </a:defRPr>
            </a:lvl1pPr>
          </a:lstStyle>
          <a:p>
            <a:pPr>
              <a:defRPr/>
            </a:pPr>
            <a:fld id="{0FEFE69D-23D6-4623-B3FE-EE886A1A0C18}" type="datetime1">
              <a:rPr lang="en-GB"/>
              <a:pPr>
                <a:defRPr/>
              </a:pPr>
              <a:t>01/09/2016</a:t>
            </a:fld>
            <a:endParaRPr lang="de-DE"/>
          </a:p>
        </p:txBody>
      </p:sp>
    </p:spTree>
    <p:extLst>
      <p:ext uri="{BB962C8B-B14F-4D97-AF65-F5344CB8AC3E}">
        <p14:creationId xmlns:p14="http://schemas.microsoft.com/office/powerpoint/2010/main" val="83249748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4.png"/><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3.wmf"/><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3.wmf"/><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pn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9" Type="http://schemas.openxmlformats.org/officeDocument/2006/relationships/slideLayout" Target="../slideLayouts/slideLayout75.xml"/><Relationship Id="rId21" Type="http://schemas.openxmlformats.org/officeDocument/2006/relationships/slideLayout" Target="../slideLayouts/slideLayout57.xml"/><Relationship Id="rId34" Type="http://schemas.openxmlformats.org/officeDocument/2006/relationships/slideLayout" Target="../slideLayouts/slideLayout70.xml"/><Relationship Id="rId42" Type="http://schemas.openxmlformats.org/officeDocument/2006/relationships/slideLayout" Target="../slideLayouts/slideLayout78.xml"/><Relationship Id="rId47" Type="http://schemas.openxmlformats.org/officeDocument/2006/relationships/slideLayout" Target="../slideLayouts/slideLayout83.xml"/><Relationship Id="rId50" Type="http://schemas.openxmlformats.org/officeDocument/2006/relationships/slideLayout" Target="../slideLayouts/slideLayout86.xml"/><Relationship Id="rId55" Type="http://schemas.openxmlformats.org/officeDocument/2006/relationships/slideLayout" Target="../slideLayouts/slideLayout91.xml"/><Relationship Id="rId63" Type="http://schemas.openxmlformats.org/officeDocument/2006/relationships/image" Target="../media/image6.gif"/><Relationship Id="rId7" Type="http://schemas.openxmlformats.org/officeDocument/2006/relationships/slideLayout" Target="../slideLayouts/slideLayout4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41" Type="http://schemas.openxmlformats.org/officeDocument/2006/relationships/slideLayout" Target="../slideLayouts/slideLayout77.xml"/><Relationship Id="rId54" Type="http://schemas.openxmlformats.org/officeDocument/2006/relationships/slideLayout" Target="../slideLayouts/slideLayout90.xml"/><Relationship Id="rId62" Type="http://schemas.openxmlformats.org/officeDocument/2006/relationships/image" Target="../media/image5.gif"/><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37" Type="http://schemas.openxmlformats.org/officeDocument/2006/relationships/slideLayout" Target="../slideLayouts/slideLayout73.xml"/><Relationship Id="rId40" Type="http://schemas.openxmlformats.org/officeDocument/2006/relationships/slideLayout" Target="../slideLayouts/slideLayout76.xml"/><Relationship Id="rId45" Type="http://schemas.openxmlformats.org/officeDocument/2006/relationships/slideLayout" Target="../slideLayouts/slideLayout81.xml"/><Relationship Id="rId53" Type="http://schemas.openxmlformats.org/officeDocument/2006/relationships/slideLayout" Target="../slideLayouts/slideLayout89.xml"/><Relationship Id="rId58" Type="http://schemas.openxmlformats.org/officeDocument/2006/relationships/slideLayout" Target="../slideLayouts/slideLayout94.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36" Type="http://schemas.openxmlformats.org/officeDocument/2006/relationships/slideLayout" Target="../slideLayouts/slideLayout72.xml"/><Relationship Id="rId49" Type="http://schemas.openxmlformats.org/officeDocument/2006/relationships/slideLayout" Target="../slideLayouts/slideLayout85.xml"/><Relationship Id="rId57" Type="http://schemas.openxmlformats.org/officeDocument/2006/relationships/slideLayout" Target="../slideLayouts/slideLayout93.xml"/><Relationship Id="rId61" Type="http://schemas.openxmlformats.org/officeDocument/2006/relationships/theme" Target="../theme/theme5.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4" Type="http://schemas.openxmlformats.org/officeDocument/2006/relationships/slideLayout" Target="../slideLayouts/slideLayout80.xml"/><Relationship Id="rId52" Type="http://schemas.openxmlformats.org/officeDocument/2006/relationships/slideLayout" Target="../slideLayouts/slideLayout88.xml"/><Relationship Id="rId60" Type="http://schemas.openxmlformats.org/officeDocument/2006/relationships/slideLayout" Target="../slideLayouts/slideLayout9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slideLayout" Target="../slideLayouts/slideLayout71.xml"/><Relationship Id="rId43" Type="http://schemas.openxmlformats.org/officeDocument/2006/relationships/slideLayout" Target="../slideLayouts/slideLayout79.xml"/><Relationship Id="rId48" Type="http://schemas.openxmlformats.org/officeDocument/2006/relationships/slideLayout" Target="../slideLayouts/slideLayout84.xml"/><Relationship Id="rId56" Type="http://schemas.openxmlformats.org/officeDocument/2006/relationships/slideLayout" Target="../slideLayouts/slideLayout92.xml"/><Relationship Id="rId64" Type="http://schemas.openxmlformats.org/officeDocument/2006/relationships/image" Target="../media/image7.gif"/><Relationship Id="rId8" Type="http://schemas.openxmlformats.org/officeDocument/2006/relationships/slideLayout" Target="../slideLayouts/slideLayout44.xml"/><Relationship Id="rId51" Type="http://schemas.openxmlformats.org/officeDocument/2006/relationships/slideLayout" Target="../slideLayouts/slideLayout87.xml"/><Relationship Id="rId3" Type="http://schemas.openxmlformats.org/officeDocument/2006/relationships/slideLayout" Target="../slideLayouts/slideLayout39.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38" Type="http://schemas.openxmlformats.org/officeDocument/2006/relationships/slideLayout" Target="../slideLayouts/slideLayout74.xml"/><Relationship Id="rId46" Type="http://schemas.openxmlformats.org/officeDocument/2006/relationships/slideLayout" Target="../slideLayouts/slideLayout82.xml"/><Relationship Id="rId59"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image" Target="../media/image10.png"/><Relationship Id="rId5" Type="http://schemas.openxmlformats.org/officeDocument/2006/relationships/slideLayout" Target="../slideLayouts/slideLayout101.xml"/><Relationship Id="rId10" Type="http://schemas.openxmlformats.org/officeDocument/2006/relationships/image" Target="../media/image11.png"/><Relationship Id="rId4" Type="http://schemas.openxmlformats.org/officeDocument/2006/relationships/slideLayout" Target="../slideLayouts/slideLayout100.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chemeClr val="bg1"/>
                </a:solidFill>
              </a:rPr>
              <a:pPr>
                <a:defRPr/>
              </a:pPr>
              <a:t>01.09.2016</a:t>
            </a:fld>
            <a:r>
              <a:rPr lang="de-DE" sz="1200" b="0" smtClean="0">
                <a:solidFill>
                  <a:schemeClr val="bg1"/>
                </a:solidFill>
              </a:rPr>
              <a:t>     Seite </a:t>
            </a:r>
            <a:fld id="{01BD52B7-A558-46AB-AD50-A40579E2124B}" type="slidenum">
              <a:rPr lang="de-DE" sz="1200" b="0" smtClean="0">
                <a:solidFill>
                  <a:schemeClr val="bg1"/>
                </a:solidFill>
              </a:rPr>
              <a:pPr>
                <a:defRPr/>
              </a:pPr>
              <a:t>‹Nr.›</a:t>
            </a:fld>
            <a:endParaRPr lang="de-DE" sz="1200" b="0" smtClean="0">
              <a:solidFill>
                <a:schemeClr val="bg1"/>
              </a:solidFill>
            </a:endParaRPr>
          </a:p>
        </p:txBody>
      </p:sp>
      <p:sp>
        <p:nvSpPr>
          <p:cNvPr id="1028"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29"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0"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32"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chemeClr val="tx1"/>
              </a:solidFill>
              <a:latin typeface="Times" pitchFamily="18" charset="0"/>
            </a:endParaRPr>
          </a:p>
        </p:txBody>
      </p:sp>
      <p:sp>
        <p:nvSpPr>
          <p:cNvPr id="1033"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1034"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fld id="{BE8E80D9-4D69-4BFE-B7FD-A2F4CCD08C86}" type="datetime1">
              <a:rPr lang="de-DE"/>
              <a:pPr>
                <a:defRPr/>
              </a:pPr>
              <a:t>01.09.2016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chemeClr val="bg1"/>
                </a:solidFill>
              </a:rPr>
              <a:t>Page </a:t>
            </a:r>
            <a:fld id="{04DF3EDE-8BC1-4B5A-B851-514BD7251BA4}" type="slidenum">
              <a:rPr lang="de-DE" sz="1200" b="0" smtClean="0">
                <a:solidFill>
                  <a:schemeClr val="bg1"/>
                </a:solidFill>
              </a:rPr>
              <a:pPr>
                <a:defRPr/>
              </a:pPr>
              <a:t>‹Nr.›</a:t>
            </a:fld>
            <a:endParaRPr lang="de-DE" sz="1200" b="0" smtClean="0">
              <a:solidFill>
                <a:schemeClr val="bg1"/>
              </a:solidFill>
            </a:endParaRPr>
          </a:p>
        </p:txBody>
      </p:sp>
      <p:sp>
        <p:nvSpPr>
          <p:cNvPr id="1037"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1038"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chemeClr val="bg1"/>
                </a:solidFill>
                <a:latin typeface="Arial" charset="0"/>
                <a:cs typeface="+mn-cs"/>
              </a:defRPr>
            </a:lvl1pPr>
          </a:lstStyle>
          <a:p>
            <a:pPr>
              <a:defRPr/>
            </a:pPr>
            <a:endParaRPr lang="en-BZ"/>
          </a:p>
        </p:txBody>
      </p:sp>
      <p:pic>
        <p:nvPicPr>
          <p:cNvPr id="1040"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5" r:id="rId1"/>
    <p:sldLayoutId id="2147484631" r:id="rId2"/>
    <p:sldLayoutId id="2147484632" r:id="rId3"/>
    <p:sldLayoutId id="2147484633" r:id="rId4"/>
    <p:sldLayoutId id="2147484634" r:id="rId5"/>
    <p:sldLayoutId id="2147484635" r:id="rId6"/>
    <p:sldLayoutId id="2147484636" r:id="rId7"/>
    <p:sldLayoutId id="2147484637" r:id="rId8"/>
    <p:sldLayoutId id="2147484638" r:id="rId9"/>
  </p:sldLayoutIdLst>
  <p:transition/>
  <p:timing>
    <p:tnLst>
      <p:par>
        <p:cTn id="1" dur="indefinite" restart="never" nodeType="tmRoot"/>
      </p:par>
    </p:tnLst>
  </p:timing>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1"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DCCA0E16-52CA-4287-9C8D-652A4D045130}" type="datetime1">
              <a:rPr lang="de-DE" sz="1200" b="0" smtClean="0">
                <a:solidFill>
                  <a:srgbClr val="FFFFFF"/>
                </a:solidFill>
              </a:rPr>
              <a:pPr>
                <a:defRPr/>
              </a:pPr>
              <a:t>01.09.2016</a:t>
            </a:fld>
            <a:r>
              <a:rPr lang="de-DE" sz="1200" b="0" smtClean="0">
                <a:solidFill>
                  <a:srgbClr val="FFFFFF"/>
                </a:solidFill>
              </a:rPr>
              <a:t>     Seite </a:t>
            </a:r>
            <a:fld id="{F15E651F-C155-4240-B60D-F19D8CA1ADB4}" type="slidenum">
              <a:rPr lang="de-DE" sz="1200" b="0" smtClean="0">
                <a:solidFill>
                  <a:srgbClr val="FFFFFF"/>
                </a:solidFill>
              </a:rPr>
              <a:pPr>
                <a:defRPr/>
              </a:pPr>
              <a:t>‹Nr.›</a:t>
            </a:fld>
            <a:endParaRPr lang="de-DE" sz="1200" b="0" smtClean="0">
              <a:solidFill>
                <a:srgbClr val="FFFFFF"/>
              </a:solidFill>
            </a:endParaRPr>
          </a:p>
        </p:txBody>
      </p:sp>
      <p:sp>
        <p:nvSpPr>
          <p:cNvPr id="2052"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3"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54"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2056"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2057" name="Rectangle 15"/>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Titel durch Klicken hinzufügen</a:t>
            </a:r>
          </a:p>
        </p:txBody>
      </p:sp>
      <p:sp>
        <p:nvSpPr>
          <p:cNvPr id="2058" name="Rectangle 16"/>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smtClean="0"/>
              <a:t>Text durch Klicken hinzufügen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fld id="{14DEB885-2FD4-4CD1-A23B-B665C0F49D33}" type="datetime1">
              <a:rPr lang="de-DE"/>
              <a:pPr>
                <a:defRPr/>
              </a:pPr>
              <a:t>01.09.2016</a:t>
            </a:fld>
            <a:endParaRPr lang="de-DE" dirty="0"/>
          </a:p>
        </p:txBody>
      </p:sp>
      <p:sp>
        <p:nvSpPr>
          <p:cNvPr id="2060"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Seite </a:t>
            </a:r>
            <a:fld id="{05D704DE-7E0F-4C4D-ABB1-D63B561FDCB3}" type="slidenum">
              <a:rPr lang="de-DE" sz="1200" b="0" smtClean="0">
                <a:solidFill>
                  <a:srgbClr val="FFFFFF"/>
                </a:solidFill>
              </a:rPr>
              <a:pPr>
                <a:defRPr/>
              </a:pPr>
              <a:t>‹Nr.›</a:t>
            </a:fld>
            <a:endParaRPr lang="de-DE" sz="1200" b="0" smtClean="0">
              <a:solidFill>
                <a:srgbClr val="FFFFFF"/>
              </a:solidFill>
            </a:endParaRPr>
          </a:p>
        </p:txBody>
      </p:sp>
      <p:sp>
        <p:nvSpPr>
          <p:cNvPr id="2061"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2062"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cs typeface="+mn-cs"/>
              </a:defRPr>
            </a:lvl1pPr>
          </a:lstStyle>
          <a:p>
            <a:pPr>
              <a:defRPr/>
            </a:pPr>
            <a:endParaRPr lang="en-BZ" dirty="0"/>
          </a:p>
        </p:txBody>
      </p:sp>
      <p:pic>
        <p:nvPicPr>
          <p:cNvPr id="2064" name="Grafik 16" descr="gizlogo-standard-rgb.gif"/>
          <p:cNvPicPr>
            <a:picLocks noChangeAspect="1"/>
          </p:cNvPicPr>
          <p:nvPr/>
        </p:nvPicPr>
        <p:blipFill>
          <a:blip r:embed="rId13" cstate="print">
            <a:extLst>
              <a:ext uri="{28A0092B-C50C-407E-A947-70E740481C1C}">
                <a14:useLocalDpi xmlns:a14="http://schemas.microsoft.com/office/drawing/2010/main" val="0"/>
              </a:ext>
            </a:extLst>
          </a:blip>
          <a:srcRect t="13757" b="19566"/>
          <a:stretch>
            <a:fillRect/>
          </a:stretch>
        </p:blipFill>
        <p:spPr bwMode="auto">
          <a:xfrm>
            <a:off x="276225" y="76200"/>
            <a:ext cx="90011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Lst>
  <p:transition/>
  <p:timing>
    <p:tnLst>
      <p:par>
        <p:cTn id="1" dur="indefinite" restart="never" nodeType="tmRoot"/>
      </p:par>
    </p:tnLst>
  </p:timing>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01.09.2016</a:t>
            </a:fld>
            <a:r>
              <a:rPr lang="de-DE" sz="1200" b="0" smtClean="0">
                <a:solidFill>
                  <a:srgbClr val="FFFFFF"/>
                </a:solidFill>
              </a:rPr>
              <a:t>     Seite </a:t>
            </a:r>
            <a:fld id="{9FE563B9-9AF1-4330-9947-D70FB239009C}" type="slidenum">
              <a:rPr lang="de-DE" sz="1200" b="0" smtClean="0">
                <a:solidFill>
                  <a:srgbClr val="FFFFFF"/>
                </a:solidFill>
              </a:rPr>
              <a:pPr>
                <a:defRPr/>
              </a:pPr>
              <a:t>‹Nr.›</a:t>
            </a:fld>
            <a:endParaRPr lang="de-DE" sz="1200" b="0" smtClean="0">
              <a:solidFill>
                <a:srgbClr val="FFFFFF"/>
              </a:solidFill>
            </a:endParaRPr>
          </a:p>
        </p:txBody>
      </p:sp>
      <p:sp>
        <p:nvSpPr>
          <p:cNvPr id="3076"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77"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78"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3080"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3081"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3082"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8D28DAE2-8C85-4F5E-97DF-8CA3D29DF1A2}" type="datetime1">
              <a:rPr lang="de-DE"/>
              <a:pPr>
                <a:defRPr/>
              </a:pPr>
              <a:t>01.09.2016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Page </a:t>
            </a:r>
            <a:fld id="{0C8F74B5-5754-4CB4-A8BA-33B825D45BB3}" type="slidenum">
              <a:rPr lang="de-DE" sz="1200" b="0" smtClean="0">
                <a:solidFill>
                  <a:srgbClr val="FFFFFF"/>
                </a:solidFill>
              </a:rPr>
              <a:pPr>
                <a:defRPr/>
              </a:pPr>
              <a:t>‹Nr.›</a:t>
            </a:fld>
            <a:endParaRPr lang="de-DE" sz="1200" b="0" smtClean="0">
              <a:solidFill>
                <a:srgbClr val="FFFFFF"/>
              </a:solidFill>
            </a:endParaRPr>
          </a:p>
        </p:txBody>
      </p:sp>
      <p:sp>
        <p:nvSpPr>
          <p:cNvPr id="3085"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3086"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3088"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5" r:id="rId1"/>
    <p:sldLayoutId id="2147484639" r:id="rId2"/>
    <p:sldLayoutId id="2147484640" r:id="rId3"/>
    <p:sldLayoutId id="2147484641" r:id="rId4"/>
    <p:sldLayoutId id="2147484642" r:id="rId5"/>
    <p:sldLayoutId id="2147484643" r:id="rId6"/>
    <p:sldLayoutId id="2147484644" r:id="rId7"/>
    <p:sldLayoutId id="2147484645" r:id="rId8"/>
    <p:sldLayoutId id="2147484646" r:id="rId9"/>
  </p:sldLayoutIdLst>
  <p:transition/>
  <p:timing>
    <p:tnLst>
      <p:par>
        <p:cTn id="1" dur="indefinite" restart="never" nodeType="tmRoot"/>
      </p:par>
    </p:tnLst>
  </p:timing>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1027" name="Text Box 3"/>
          <p:cNvSpPr txBox="1">
            <a:spLocks noChangeArrowheads="1"/>
          </p:cNvSpPr>
          <p:nvPr/>
        </p:nvSpPr>
        <p:spPr bwMode="auto">
          <a:xfrm>
            <a:off x="6934200" y="6596063"/>
            <a:ext cx="1981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fld id="{ADE2890B-B893-47CE-BED1-F962BFAE4806}" type="datetime1">
              <a:rPr lang="de-DE" sz="1200" b="0" smtClean="0">
                <a:solidFill>
                  <a:srgbClr val="FFFFFF"/>
                </a:solidFill>
              </a:rPr>
              <a:pPr>
                <a:defRPr/>
              </a:pPr>
              <a:t>01.09.2016</a:t>
            </a:fld>
            <a:r>
              <a:rPr lang="de-DE" sz="1200" b="0" smtClean="0">
                <a:solidFill>
                  <a:srgbClr val="FFFFFF"/>
                </a:solidFill>
              </a:rPr>
              <a:t>     Seite </a:t>
            </a:r>
            <a:fld id="{7D0F9BC3-71C1-4960-83AC-AD516F411C78}" type="slidenum">
              <a:rPr lang="de-DE" sz="1200" b="0" smtClean="0">
                <a:solidFill>
                  <a:srgbClr val="FFFFFF"/>
                </a:solidFill>
              </a:rPr>
              <a:pPr>
                <a:defRPr/>
              </a:pPr>
              <a:t>‹Nr.›</a:t>
            </a:fld>
            <a:endParaRPr lang="de-DE" sz="1200" b="0" smtClean="0">
              <a:solidFill>
                <a:srgbClr val="FFFFFF"/>
              </a:solidFill>
            </a:endParaRPr>
          </a:p>
        </p:txBody>
      </p:sp>
      <p:sp>
        <p:nvSpPr>
          <p:cNvPr id="4100" name="Rectangle 4"/>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1" name="Line 6"/>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02" name="Picture 7"/>
          <p:cNvPicPr>
            <a:picLocks noChangeAspect="1" noChangeArrowheads="1"/>
          </p:cNvPicPr>
          <p:nvPr/>
        </p:nvPicPr>
        <p:blipFill>
          <a:blip r:embed="rId11" cstate="print">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p:cNvSpPr>
            <a:spLocks noChangeArrowheads="1"/>
          </p:cNvSpPr>
          <p:nvPr/>
        </p:nvSpPr>
        <p:spPr bwMode="auto">
          <a:xfrm>
            <a:off x="0" y="6624638"/>
            <a:ext cx="9144000" cy="233362"/>
          </a:xfrm>
          <a:prstGeom prst="rect">
            <a:avLst/>
          </a:prstGeom>
          <a:solidFill>
            <a:srgbClr val="93939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hangingPunct="0"/>
            <a:endParaRPr lang="de-DE"/>
          </a:p>
        </p:txBody>
      </p:sp>
      <p:sp>
        <p:nvSpPr>
          <p:cNvPr id="4104" name="Rectangle 11"/>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endParaRPr lang="en-BZ" sz="2400" b="0">
              <a:solidFill>
                <a:srgbClr val="000000"/>
              </a:solidFill>
              <a:latin typeface="Times" pitchFamily="18" charset="0"/>
            </a:endParaRPr>
          </a:p>
        </p:txBody>
      </p:sp>
      <p:sp>
        <p:nvSpPr>
          <p:cNvPr id="4105" name="Rectangle 15"/>
          <p:cNvSpPr>
            <a:spLocks noGrp="1" noChangeArrowheads="1"/>
          </p:cNvSpPr>
          <p:nvPr>
            <p:ph type="title"/>
          </p:nvPr>
        </p:nvSpPr>
        <p:spPr bwMode="auto">
          <a:xfrm>
            <a:off x="457200" y="1069975"/>
            <a:ext cx="7526338"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Click here to add title</a:t>
            </a:r>
            <a:br>
              <a:rPr lang="de-DE" smtClean="0"/>
            </a:br>
            <a:r>
              <a:rPr lang="de-DE" smtClean="0"/>
              <a:t>sd</a:t>
            </a:r>
          </a:p>
        </p:txBody>
      </p:sp>
      <p:sp>
        <p:nvSpPr>
          <p:cNvPr id="4106" name="Rectangle 16"/>
          <p:cNvSpPr>
            <a:spLocks noGrp="1" noChangeArrowheads="1"/>
          </p:cNvSpPr>
          <p:nvPr>
            <p:ph type="body" idx="1"/>
          </p:nvPr>
        </p:nvSpPr>
        <p:spPr bwMode="auto">
          <a:xfrm>
            <a:off x="457200" y="2008188"/>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smtClean="0"/>
              <a:t>Erster satz hier</a:t>
            </a:r>
          </a:p>
          <a:p>
            <a:pPr lvl="1"/>
            <a:r>
              <a:rPr lang="de-DE" smtClean="0"/>
              <a:t>Click here to add text</a:t>
            </a:r>
          </a:p>
          <a:p>
            <a:pPr lvl="2"/>
            <a:r>
              <a:rPr lang="de-DE" smtClean="0"/>
              <a:t>Second layer</a:t>
            </a:r>
          </a:p>
          <a:p>
            <a:pPr lvl="3"/>
            <a:r>
              <a:rPr lang="de-DE" smtClean="0"/>
              <a:t>Third layer</a:t>
            </a:r>
          </a:p>
          <a:p>
            <a:pPr lvl="4"/>
            <a:r>
              <a:rPr lang="de-DE" smtClean="0"/>
              <a:t>Fourth layer</a:t>
            </a:r>
          </a:p>
        </p:txBody>
      </p:sp>
      <p:sp>
        <p:nvSpPr>
          <p:cNvPr id="75793" name="Rectangle 17"/>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fld id="{E5F1943C-C97A-4EA0-B2B4-1E9542D4EAED}" type="datetime1">
              <a:rPr lang="de-DE"/>
              <a:pPr>
                <a:defRPr/>
              </a:pPr>
              <a:t>01.09.2016</a:t>
            </a:fld>
            <a:endParaRPr lang="de-DE" dirty="0"/>
          </a:p>
        </p:txBody>
      </p:sp>
      <p:sp>
        <p:nvSpPr>
          <p:cNvPr id="1036" name="Text Box 19"/>
          <p:cNvSpPr txBox="1">
            <a:spLocks noChangeArrowheads="1"/>
          </p:cNvSpPr>
          <p:nvPr/>
        </p:nvSpPr>
        <p:spPr bwMode="auto">
          <a:xfrm>
            <a:off x="7893050" y="6602413"/>
            <a:ext cx="927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defRPr/>
            </a:pPr>
            <a:r>
              <a:rPr lang="de-DE" sz="1200" b="0" smtClean="0">
                <a:solidFill>
                  <a:srgbClr val="FFFFFF"/>
                </a:solidFill>
              </a:rPr>
              <a:t>Page </a:t>
            </a:r>
            <a:fld id="{07AFE73D-2384-482B-A3D3-FD88518A6110}" type="slidenum">
              <a:rPr lang="de-DE" sz="1200" b="0" smtClean="0">
                <a:solidFill>
                  <a:srgbClr val="FFFFFF"/>
                </a:solidFill>
              </a:rPr>
              <a:pPr>
                <a:defRPr/>
              </a:pPr>
              <a:t>‹Nr.›</a:t>
            </a:fld>
            <a:endParaRPr lang="de-DE" sz="1200" b="0" smtClean="0">
              <a:solidFill>
                <a:srgbClr val="FFFFFF"/>
              </a:solidFill>
            </a:endParaRPr>
          </a:p>
        </p:txBody>
      </p:sp>
      <p:sp>
        <p:nvSpPr>
          <p:cNvPr id="4109" name="Line 12"/>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de-DE"/>
          </a:p>
        </p:txBody>
      </p:sp>
      <p:pic>
        <p:nvPicPr>
          <p:cNvPr id="4110" name="Picture 23" descr="Weltkugel_klein_neu.gif                                        0005A183jeany                          BB53F53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200" b="0">
                <a:solidFill>
                  <a:srgbClr val="FFFFFF"/>
                </a:solidFill>
                <a:latin typeface="Arial" charset="0"/>
                <a:cs typeface="+mn-cs"/>
              </a:defRPr>
            </a:lvl1pPr>
          </a:lstStyle>
          <a:p>
            <a:pPr>
              <a:defRPr/>
            </a:pPr>
            <a:endParaRPr lang="en-BZ"/>
          </a:p>
        </p:txBody>
      </p:sp>
      <p:pic>
        <p:nvPicPr>
          <p:cNvPr id="4112" name="Grafik 17" descr="gizlogo-sv-climat-en-4c.wmf"/>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285750" y="-42863"/>
            <a:ext cx="216058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6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Lst>
  <p:transition/>
  <p:timing>
    <p:tnLst>
      <p:par>
        <p:cTn id="1" dur="indefinite" restart="never" nodeType="tmRoot"/>
      </p:par>
    </p:tnLst>
  </p:timing>
  <p:hf sldNum="0" hdr="0" ftr="0"/>
  <p:txStyles>
    <p:title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C00000"/>
        </a:buClr>
        <a:buFont typeface="Wingdings" pitchFamily="2" charset="2"/>
        <a:buChar char="§"/>
        <a:tabLst>
          <a:tab pos="2190750" algn="l"/>
        </a:tabLst>
        <a:defRPr b="1">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91" name="Rectangle 15"/>
          <p:cNvSpPr>
            <a:spLocks noGrp="1" noChangeArrowheads="1"/>
          </p:cNvSpPr>
          <p:nvPr>
            <p:ph type="title"/>
          </p:nvPr>
        </p:nvSpPr>
        <p:spPr bwMode="auto">
          <a:xfrm>
            <a:off x="684000" y="1483200"/>
            <a:ext cx="7776000" cy="61792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dirty="0" smtClean="0"/>
              <a:t>Titel durch Klicken hinzufügen</a:t>
            </a:r>
          </a:p>
        </p:txBody>
      </p:sp>
      <p:pic>
        <p:nvPicPr>
          <p:cNvPr id="18" name="Grafik 6"/>
          <p:cNvPicPr>
            <a:picLocks noChangeAspect="1"/>
          </p:cNvPicPr>
          <p:nvPr/>
        </p:nvPicPr>
        <p:blipFill>
          <a:blip r:embed="rId62">
            <a:extLst>
              <a:ext uri="{28A0092B-C50C-407E-A947-70E740481C1C}">
                <a14:useLocalDpi xmlns:a14="http://schemas.microsoft.com/office/drawing/2010/main" val="0"/>
              </a:ext>
            </a:extLst>
          </a:blip>
          <a:stretch>
            <a:fillRect/>
          </a:stretch>
        </p:blipFill>
        <p:spPr bwMode="auto">
          <a:xfrm>
            <a:off x="0" y="1810"/>
            <a:ext cx="9144000" cy="1115568"/>
          </a:xfrm>
          <a:prstGeom prst="rect">
            <a:avLst/>
          </a:prstGeom>
          <a:noFill/>
          <a:ln w="9525">
            <a:noFill/>
            <a:miter lim="800000"/>
            <a:headEnd/>
            <a:tailEnd/>
          </a:ln>
        </p:spPr>
      </p:pic>
      <p:pic>
        <p:nvPicPr>
          <p:cNvPr id="19" name="Grafik 7"/>
          <p:cNvPicPr>
            <a:picLocks noChangeAspect="1"/>
          </p:cNvPicPr>
          <p:nvPr/>
        </p:nvPicPr>
        <p:blipFill>
          <a:blip r:embed="rId63" cstate="print"/>
          <a:srcRect/>
          <a:stretch>
            <a:fillRect/>
          </a:stretch>
        </p:blipFill>
        <p:spPr bwMode="auto">
          <a:xfrm>
            <a:off x="6618288" y="304800"/>
            <a:ext cx="2106612" cy="877888"/>
          </a:xfrm>
          <a:prstGeom prst="rect">
            <a:avLst/>
          </a:prstGeom>
          <a:noFill/>
          <a:ln w="9525">
            <a:noFill/>
            <a:miter lim="800000"/>
            <a:headEnd/>
            <a:tailEnd/>
          </a:ln>
        </p:spPr>
      </p:pic>
      <p:pic>
        <p:nvPicPr>
          <p:cNvPr id="20" name="Grafik 8"/>
          <p:cNvPicPr>
            <a:picLocks noChangeAspect="1"/>
          </p:cNvPicPr>
          <p:nvPr/>
        </p:nvPicPr>
        <p:blipFill>
          <a:blip r:embed="rId64" cstate="print"/>
          <a:srcRect/>
          <a:stretch>
            <a:fillRect/>
          </a:stretch>
        </p:blipFill>
        <p:spPr bwMode="auto">
          <a:xfrm>
            <a:off x="0" y="5851525"/>
            <a:ext cx="9144000" cy="738188"/>
          </a:xfrm>
          <a:prstGeom prst="rect">
            <a:avLst/>
          </a:prstGeom>
          <a:noFill/>
          <a:ln w="9525">
            <a:noFill/>
            <a:miter lim="800000"/>
            <a:headEnd/>
            <a:tailEnd/>
          </a:ln>
        </p:spPr>
      </p:pic>
      <p:sp>
        <p:nvSpPr>
          <p:cNvPr id="75792" name="Rectangle 16"/>
          <p:cNvSpPr>
            <a:spLocks noGrp="1" noChangeArrowheads="1"/>
          </p:cNvSpPr>
          <p:nvPr>
            <p:ph type="body" idx="1"/>
          </p:nvPr>
        </p:nvSpPr>
        <p:spPr bwMode="auto">
          <a:xfrm>
            <a:off x="684000" y="2447999"/>
            <a:ext cx="7776000" cy="3816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defTabSz="914400" latinLnBrk="0">
              <a:lnSpc>
                <a:spcPct val="100000"/>
              </a:lnSpc>
              <a:buSzTx/>
              <a:buFontTx/>
              <a:buNone/>
            </a:pPr>
            <a:r>
              <a:rPr lang="de-DE" noProof="0" dirty="0" smtClean="0"/>
              <a:t>Erste Ebene</a:t>
            </a:r>
          </a:p>
          <a:p>
            <a:pPr marL="360000" lvl="1">
              <a:buClr>
                <a:srgbClr val="C80F0F"/>
              </a:buClr>
            </a:pPr>
            <a:r>
              <a:rPr lang="de-DE" noProof="0" dirty="0" smtClean="0"/>
              <a:t>Zweite Ebene</a:t>
            </a:r>
          </a:p>
          <a:p>
            <a:pPr marL="720000" lvl="2"/>
            <a:r>
              <a:rPr lang="de-DE" noProof="0" dirty="0" smtClean="0"/>
              <a:t>Dritte Ebene</a:t>
            </a:r>
          </a:p>
          <a:p>
            <a:pPr marL="1080000" lvl="3"/>
            <a:r>
              <a:rPr lang="de-DE" noProof="0" dirty="0" smtClean="0"/>
              <a:t>Vierte Ebene</a:t>
            </a:r>
          </a:p>
        </p:txBody>
      </p:sp>
      <p:sp>
        <p:nvSpPr>
          <p:cNvPr id="15" name="Rectangle 25"/>
          <p:cNvSpPr>
            <a:spLocks noGrp="1" noChangeArrowheads="1"/>
          </p:cNvSpPr>
          <p:nvPr>
            <p:ph type="ftr" sz="quarter" idx="3"/>
          </p:nvPr>
        </p:nvSpPr>
        <p:spPr bwMode="auto">
          <a:xfrm>
            <a:off x="2862776" y="6581001"/>
            <a:ext cx="3418449"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chemeClr val="tx2"/>
                </a:solidFill>
                <a:latin typeface="Arial Narrow" pitchFamily="34" charset="0"/>
              </a:defRPr>
            </a:lvl1pPr>
          </a:lstStyle>
          <a:p>
            <a:pPr>
              <a:defRPr/>
            </a:pPr>
            <a:endParaRPr lang="en-BZ"/>
          </a:p>
        </p:txBody>
      </p:sp>
      <p:sp>
        <p:nvSpPr>
          <p:cNvPr id="16" name="Rectangle 17"/>
          <p:cNvSpPr>
            <a:spLocks noGrp="1" noChangeArrowheads="1"/>
          </p:cNvSpPr>
          <p:nvPr>
            <p:ph type="dt" sz="half" idx="2"/>
          </p:nvPr>
        </p:nvSpPr>
        <p:spPr bwMode="auto">
          <a:xfrm>
            <a:off x="679155" y="6581001"/>
            <a:ext cx="1295400" cy="2462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chemeClr val="tx2"/>
                </a:solidFill>
                <a:latin typeface="Arial Narrow" pitchFamily="34" charset="0"/>
              </a:defRPr>
            </a:lvl1pPr>
          </a:lstStyle>
          <a:p>
            <a:pPr>
              <a:defRPr/>
            </a:pPr>
            <a:fld id="{BE8E80D9-4D69-4BFE-B7FD-A2F4CCD08C86}" type="datetime1">
              <a:rPr lang="de-DE" smtClean="0"/>
              <a:pPr>
                <a:defRPr/>
              </a:pPr>
              <a:t>01.09.2016</a:t>
            </a:fld>
            <a:endParaRPr lang="de-DE" dirty="0"/>
          </a:p>
        </p:txBody>
      </p:sp>
      <p:sp>
        <p:nvSpPr>
          <p:cNvPr id="10" name="Text Box 19"/>
          <p:cNvSpPr txBox="1">
            <a:spLocks noChangeArrowheads="1"/>
          </p:cNvSpPr>
          <p:nvPr/>
        </p:nvSpPr>
        <p:spPr bwMode="auto">
          <a:xfrm>
            <a:off x="7532900" y="6581001"/>
            <a:ext cx="927100" cy="246221"/>
          </a:xfrm>
          <a:prstGeom prst="rect">
            <a:avLst/>
          </a:prstGeom>
          <a:noFill/>
          <a:ln w="9525">
            <a:noFill/>
            <a:miter lim="800000"/>
            <a:headEnd/>
            <a:tailEnd/>
          </a:ln>
          <a:effectLst/>
        </p:spPr>
        <p:txBody>
          <a:bodyPr rIns="0">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r>
              <a:rPr lang="es-ES_tradnl" sz="1000" b="0" noProof="0" dirty="0" smtClean="0">
                <a:solidFill>
                  <a:srgbClr val="6E6452"/>
                </a:solidFill>
                <a:latin typeface="Arial Narrow" pitchFamily="34" charset="0"/>
              </a:rPr>
              <a:t>Page </a:t>
            </a:r>
            <a:fld id="{327115CA-E6A4-425F-BB4F-A64D48743A27}" type="slidenum">
              <a:rPr lang="de-DE" sz="1000" b="0" noProof="0" smtClean="0">
                <a:solidFill>
                  <a:schemeClr val="tx2"/>
                </a:solidFill>
                <a:latin typeface="Arial Narrow" pitchFamily="34" charset="0"/>
              </a:rPr>
              <a:pPr algn="r"/>
              <a:t>‹Nr.›</a:t>
            </a:fld>
            <a:endParaRPr lang="de-DE" sz="1000" b="0" noProof="0" dirty="0">
              <a:solidFill>
                <a:schemeClr val="tx2"/>
              </a:solidFill>
              <a:latin typeface="Arial Narrow" pitchFamily="34" charset="0"/>
            </a:endParaRPr>
          </a:p>
        </p:txBody>
      </p:sp>
    </p:spTree>
  </p:cSld>
  <p:clrMap bg1="lt1" tx1="dk1" bg2="lt2" tx2="dk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686" r:id="rId7"/>
    <p:sldLayoutId id="2147484687" r:id="rId8"/>
    <p:sldLayoutId id="2147484688" r:id="rId9"/>
    <p:sldLayoutId id="2147484689" r:id="rId10"/>
    <p:sldLayoutId id="2147484690" r:id="rId11"/>
    <p:sldLayoutId id="2147484691" r:id="rId12"/>
    <p:sldLayoutId id="2147484773" r:id="rId13"/>
    <p:sldLayoutId id="2147484774" r:id="rId14"/>
    <p:sldLayoutId id="2147484775" r:id="rId15"/>
    <p:sldLayoutId id="2147484776" r:id="rId16"/>
    <p:sldLayoutId id="2147484777" r:id="rId17"/>
    <p:sldLayoutId id="2147484778" r:id="rId18"/>
    <p:sldLayoutId id="2147484668" r:id="rId19"/>
    <p:sldLayoutId id="2147484669" r:id="rId20"/>
    <p:sldLayoutId id="2147484670" r:id="rId21"/>
    <p:sldLayoutId id="2147484671" r:id="rId22"/>
    <p:sldLayoutId id="2147484672" r:id="rId23"/>
    <p:sldLayoutId id="2147484673" r:id="rId24"/>
    <p:sldLayoutId id="2147484788" r:id="rId25"/>
    <p:sldLayoutId id="2147484789" r:id="rId26"/>
    <p:sldLayoutId id="2147484790" r:id="rId27"/>
    <p:sldLayoutId id="2147484791" r:id="rId28"/>
    <p:sldLayoutId id="2147484792" r:id="rId29"/>
    <p:sldLayoutId id="2147484793" r:id="rId30"/>
    <p:sldLayoutId id="2147484696" r:id="rId31"/>
    <p:sldLayoutId id="2147484697" r:id="rId32"/>
    <p:sldLayoutId id="2147484698" r:id="rId33"/>
    <p:sldLayoutId id="2147484699" r:id="rId34"/>
    <p:sldLayoutId id="2147484700" r:id="rId35"/>
    <p:sldLayoutId id="2147484701" r:id="rId36"/>
    <p:sldLayoutId id="2147484714" r:id="rId37"/>
    <p:sldLayoutId id="2147484715" r:id="rId38"/>
    <p:sldLayoutId id="2147484716" r:id="rId39"/>
    <p:sldLayoutId id="2147484717" r:id="rId40"/>
    <p:sldLayoutId id="2147484718" r:id="rId41"/>
    <p:sldLayoutId id="2147484719" r:id="rId42"/>
    <p:sldLayoutId id="2147484797" r:id="rId43"/>
    <p:sldLayoutId id="2147484798" r:id="rId44"/>
    <p:sldLayoutId id="2147484799" r:id="rId45"/>
    <p:sldLayoutId id="2147484800" r:id="rId46"/>
    <p:sldLayoutId id="2147484801" r:id="rId47"/>
    <p:sldLayoutId id="2147484802" r:id="rId48"/>
    <p:sldLayoutId id="2147484705" r:id="rId49"/>
    <p:sldLayoutId id="2147484706" r:id="rId50"/>
    <p:sldLayoutId id="2147484707" r:id="rId51"/>
    <p:sldLayoutId id="2147484708" r:id="rId52"/>
    <p:sldLayoutId id="2147484709" r:id="rId53"/>
    <p:sldLayoutId id="2147484710" r:id="rId54"/>
    <p:sldLayoutId id="2147484723" r:id="rId55"/>
    <p:sldLayoutId id="2147484724" r:id="rId56"/>
    <p:sldLayoutId id="2147484725" r:id="rId57"/>
    <p:sldLayoutId id="2147484726" r:id="rId58"/>
    <p:sldLayoutId id="2147484727" r:id="rId59"/>
    <p:sldLayoutId id="2147484728" r:id="rId60"/>
  </p:sldLayoutIdLst>
  <p:transition/>
  <p:timing>
    <p:tnLst>
      <p:par>
        <p:cTn id="1" dur="indefinite" restart="never" nodeType="tmRoot"/>
      </p:par>
    </p:tnLst>
  </p:timing>
  <p:hf sldNum="0" hdr="0" ftr="0"/>
  <p:txStyles>
    <p:title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5"/>
          <p:cNvSpPr>
            <a:spLocks noGrp="1" noChangeArrowheads="1"/>
          </p:cNvSpPr>
          <p:nvPr>
            <p:ph type="title"/>
          </p:nvPr>
        </p:nvSpPr>
        <p:spPr bwMode="auto">
          <a:xfrm>
            <a:off x="684213" y="1482725"/>
            <a:ext cx="7775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smtClean="0"/>
              <a:t>Click here to add title</a:t>
            </a:r>
            <a:endParaRPr lang="de-DE" altLang="de-DE" smtClean="0"/>
          </a:p>
        </p:txBody>
      </p:sp>
      <p:pic>
        <p:nvPicPr>
          <p:cNvPr id="9219" name="Grafik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1588"/>
            <a:ext cx="91440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Grafik 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16"/>
          <p:cNvSpPr>
            <a:spLocks noGrp="1" noChangeArrowheads="1"/>
          </p:cNvSpPr>
          <p:nvPr>
            <p:ph type="body" idx="1"/>
          </p:nvPr>
        </p:nvSpPr>
        <p:spPr bwMode="auto">
          <a:xfrm>
            <a:off x="684213" y="2447925"/>
            <a:ext cx="7775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smtClean="0"/>
              <a:t>First layer</a:t>
            </a:r>
          </a:p>
          <a:p>
            <a:pPr lvl="1"/>
            <a:r>
              <a:rPr lang="de-DE" altLang="de-DE" smtClean="0"/>
              <a:t>Second layer</a:t>
            </a:r>
          </a:p>
          <a:p>
            <a:pPr lvl="2"/>
            <a:r>
              <a:rPr lang="de-DE" altLang="de-DE" smtClean="0"/>
              <a:t>Third layer</a:t>
            </a:r>
          </a:p>
          <a:p>
            <a:pPr lvl="3"/>
            <a:r>
              <a:rPr lang="de-DE" altLang="de-DE" smtClean="0"/>
              <a:t>Fourth layer</a:t>
            </a:r>
          </a:p>
        </p:txBody>
      </p:sp>
      <p:sp>
        <p:nvSpPr>
          <p:cNvPr id="16" name="Rectangle 17"/>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000" b="0">
                <a:solidFill>
                  <a:srgbClr val="6E6452"/>
                </a:solidFill>
                <a:latin typeface="Arial Narrow" pitchFamily="34" charset="0"/>
                <a:cs typeface="+mn-cs"/>
              </a:defRPr>
            </a:lvl1pPr>
          </a:lstStyle>
          <a:p>
            <a:pPr>
              <a:defRPr/>
            </a:pPr>
            <a:fld id="{F58FA341-AFA9-46C0-8A5C-491765A52FC7}" type="datetime1">
              <a:rPr lang="en-GB"/>
              <a:pPr>
                <a:defRPr/>
              </a:pPr>
              <a:t>01/09/2016</a:t>
            </a:fld>
            <a:endParaRPr lang="de-DE"/>
          </a:p>
        </p:txBody>
      </p:sp>
      <p:sp>
        <p:nvSpPr>
          <p:cNvPr id="10" name="Text Box 19"/>
          <p:cNvSpPr txBox="1">
            <a:spLocks noChangeArrowheads="1"/>
          </p:cNvSpPr>
          <p:nvPr/>
        </p:nvSpPr>
        <p:spPr bwMode="auto">
          <a:xfrm>
            <a:off x="7532688" y="6581775"/>
            <a:ext cx="927100" cy="246063"/>
          </a:xfrm>
          <a:prstGeom prst="rect">
            <a:avLst/>
          </a:prstGeom>
          <a:noFill/>
          <a:ln w="9525">
            <a:noFill/>
            <a:miter lim="800000"/>
            <a:headEnd/>
            <a:tailEnd/>
          </a:ln>
          <a:effectLst/>
        </p:spPr>
        <p:txBody>
          <a:bodyPr rIns="0">
            <a:spAutoFit/>
          </a:bodyPr>
          <a:lstStyle>
            <a:defPPr>
              <a:defRPr lang="de-DE"/>
            </a:defPPr>
            <a:lvl1pPr algn="l" rtl="0" eaLnBrk="0" fontAlgn="base" hangingPunct="0">
              <a:spcBef>
                <a:spcPct val="0"/>
              </a:spcBef>
              <a:spcAft>
                <a:spcPct val="0"/>
              </a:spcAft>
              <a:defRPr sz="2200" b="1" kern="1200">
                <a:solidFill>
                  <a:srgbClr val="999999"/>
                </a:solidFill>
                <a:latin typeface="Arial" charset="0"/>
                <a:ea typeface="+mn-ea"/>
                <a:cs typeface="+mn-cs"/>
              </a:defRPr>
            </a:lvl1pPr>
            <a:lvl2pPr marL="457200" algn="l" rtl="0" eaLnBrk="0" fontAlgn="base" hangingPunct="0">
              <a:spcBef>
                <a:spcPct val="0"/>
              </a:spcBef>
              <a:spcAft>
                <a:spcPct val="0"/>
              </a:spcAft>
              <a:defRPr sz="2200" b="1" kern="1200">
                <a:solidFill>
                  <a:srgbClr val="999999"/>
                </a:solidFill>
                <a:latin typeface="Arial" charset="0"/>
                <a:ea typeface="+mn-ea"/>
                <a:cs typeface="+mn-cs"/>
              </a:defRPr>
            </a:lvl2pPr>
            <a:lvl3pPr marL="914400" algn="l" rtl="0" eaLnBrk="0" fontAlgn="base" hangingPunct="0">
              <a:spcBef>
                <a:spcPct val="0"/>
              </a:spcBef>
              <a:spcAft>
                <a:spcPct val="0"/>
              </a:spcAft>
              <a:defRPr sz="2200" b="1" kern="1200">
                <a:solidFill>
                  <a:srgbClr val="999999"/>
                </a:solidFill>
                <a:latin typeface="Arial" charset="0"/>
                <a:ea typeface="+mn-ea"/>
                <a:cs typeface="+mn-cs"/>
              </a:defRPr>
            </a:lvl3pPr>
            <a:lvl4pPr marL="1371600" algn="l" rtl="0" eaLnBrk="0" fontAlgn="base" hangingPunct="0">
              <a:spcBef>
                <a:spcPct val="0"/>
              </a:spcBef>
              <a:spcAft>
                <a:spcPct val="0"/>
              </a:spcAft>
              <a:defRPr sz="2200" b="1" kern="1200">
                <a:solidFill>
                  <a:srgbClr val="999999"/>
                </a:solidFill>
                <a:latin typeface="Arial" charset="0"/>
                <a:ea typeface="+mn-ea"/>
                <a:cs typeface="+mn-cs"/>
              </a:defRPr>
            </a:lvl4pPr>
            <a:lvl5pPr marL="1828800" algn="l" rtl="0" eaLnBrk="0" fontAlgn="base" hangingPunct="0">
              <a:spcBef>
                <a:spcPct val="0"/>
              </a:spcBef>
              <a:spcAft>
                <a:spcPct val="0"/>
              </a:spcAft>
              <a:defRPr sz="2200" b="1" kern="1200">
                <a:solidFill>
                  <a:srgbClr val="999999"/>
                </a:solidFill>
                <a:latin typeface="Arial" charset="0"/>
                <a:ea typeface="+mn-ea"/>
                <a:cs typeface="+mn-cs"/>
              </a:defRPr>
            </a:lvl5pPr>
            <a:lvl6pPr marL="2286000" algn="l" defTabSz="914400" rtl="0" eaLnBrk="1" latinLnBrk="0" hangingPunct="1">
              <a:defRPr sz="2200" b="1" kern="1200">
                <a:solidFill>
                  <a:srgbClr val="999999"/>
                </a:solidFill>
                <a:latin typeface="Arial" charset="0"/>
                <a:ea typeface="+mn-ea"/>
                <a:cs typeface="+mn-cs"/>
              </a:defRPr>
            </a:lvl6pPr>
            <a:lvl7pPr marL="2743200" algn="l" defTabSz="914400" rtl="0" eaLnBrk="1" latinLnBrk="0" hangingPunct="1">
              <a:defRPr sz="2200" b="1" kern="1200">
                <a:solidFill>
                  <a:srgbClr val="999999"/>
                </a:solidFill>
                <a:latin typeface="Arial" charset="0"/>
                <a:ea typeface="+mn-ea"/>
                <a:cs typeface="+mn-cs"/>
              </a:defRPr>
            </a:lvl7pPr>
            <a:lvl8pPr marL="3200400" algn="l" defTabSz="914400" rtl="0" eaLnBrk="1" latinLnBrk="0" hangingPunct="1">
              <a:defRPr sz="2200" b="1" kern="1200">
                <a:solidFill>
                  <a:srgbClr val="999999"/>
                </a:solidFill>
                <a:latin typeface="Arial" charset="0"/>
                <a:ea typeface="+mn-ea"/>
                <a:cs typeface="+mn-cs"/>
              </a:defRPr>
            </a:lvl8pPr>
            <a:lvl9pPr marL="3657600" algn="l" defTabSz="914400" rtl="0" eaLnBrk="1" latinLnBrk="0" hangingPunct="1">
              <a:defRPr sz="2200" b="1" kern="1200">
                <a:solidFill>
                  <a:srgbClr val="999999"/>
                </a:solidFill>
                <a:latin typeface="Arial" charset="0"/>
                <a:ea typeface="+mn-ea"/>
                <a:cs typeface="+mn-cs"/>
              </a:defRPr>
            </a:lvl9pPr>
          </a:lstStyle>
          <a:p>
            <a:pPr algn="r">
              <a:defRPr/>
            </a:pPr>
            <a:r>
              <a:rPr lang="es-ES_tradnl" sz="1000" b="0" dirty="0" smtClean="0">
                <a:solidFill>
                  <a:srgbClr val="6E6452"/>
                </a:solidFill>
                <a:latin typeface="Arial Narrow" pitchFamily="34" charset="0"/>
              </a:rPr>
              <a:t>Page </a:t>
            </a:r>
            <a:fld id="{79A14844-08E5-4778-B040-5223F28B1ED1}" type="slidenum">
              <a:rPr lang="de-DE" sz="1000" b="0" smtClean="0">
                <a:solidFill>
                  <a:srgbClr val="6E6452"/>
                </a:solidFill>
                <a:latin typeface="Arial Narrow" pitchFamily="34" charset="0"/>
              </a:rPr>
              <a:pPr algn="r">
                <a:defRPr/>
              </a:pPr>
              <a:t>‹Nr.›</a:t>
            </a:fld>
            <a:endParaRPr lang="de-DE" sz="1000" b="0" dirty="0">
              <a:solidFill>
                <a:srgbClr val="6E6452"/>
              </a:solidFill>
              <a:latin typeface="Arial Narrow" pitchFamily="34" charset="0"/>
            </a:endParaRPr>
          </a:p>
        </p:txBody>
      </p:sp>
    </p:spTree>
    <p:extLst>
      <p:ext uri="{BB962C8B-B14F-4D97-AF65-F5344CB8AC3E}">
        <p14:creationId xmlns:p14="http://schemas.microsoft.com/office/powerpoint/2010/main" val="2183976025"/>
      </p:ext>
    </p:extLst>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0" r:id="rId7"/>
    <p:sldLayoutId id="2147484811" r:id="rId8"/>
  </p:sldLayoutIdLst>
  <p:transition/>
  <p:timing>
    <p:tnLst>
      <p:par>
        <p:cTn id="1" dur="indefinite" restart="never" nodeType="tmRoot"/>
      </p:par>
    </p:tnLst>
  </p:timing>
  <p:hf sldNum="0" hdr="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eaLnBrk="0" fontAlgn="base" hangingPunct="0">
        <a:spcBef>
          <a:spcPts val="400"/>
        </a:spcBef>
        <a:spcAft>
          <a:spcPts val="800"/>
        </a:spcAft>
        <a:buClr>
          <a:srgbClr val="C80F0F"/>
        </a:buClr>
        <a:buFont typeface="Arial" pitchFamily="34" charset="0"/>
        <a:buChar char="•"/>
        <a:tabLst>
          <a:tab pos="2190750" algn="l"/>
        </a:tabLst>
        <a:defRPr lang="de-DE">
          <a:solidFill>
            <a:schemeClr val="tx2"/>
          </a:solidFill>
          <a:latin typeface="+mn-lt"/>
          <a:ea typeface="+mn-ea"/>
          <a:cs typeface="+mn-cs"/>
        </a:defRPr>
      </a:lvl1pPr>
      <a:lvl2pPr marL="719138" indent="-358775" algn="l" rtl="0" eaLnBrk="0" fontAlgn="base" hangingPunct="0">
        <a:spcBef>
          <a:spcPts val="400"/>
        </a:spcBef>
        <a:spcAft>
          <a:spcPts val="800"/>
        </a:spcAft>
        <a:buClr>
          <a:schemeClr val="accent1"/>
        </a:buClr>
        <a:buFont typeface="Arial" pitchFamily="34" charset="0"/>
        <a:buChar char="•"/>
        <a:tabLst>
          <a:tab pos="2190750" algn="l"/>
        </a:tabLst>
        <a:defRPr lang="de-DE">
          <a:solidFill>
            <a:schemeClr val="tx2"/>
          </a:solidFill>
          <a:latin typeface="+mn-lt"/>
        </a:defRPr>
      </a:lvl2pPr>
      <a:lvl3pPr marL="1079500" indent="-358775" algn="l" rtl="0" eaLnBrk="0" fontAlgn="base" hangingPunct="0">
        <a:spcBef>
          <a:spcPts val="400"/>
        </a:spcBef>
        <a:spcAft>
          <a:spcPts val="800"/>
        </a:spcAft>
        <a:buClr>
          <a:schemeClr val="tx2"/>
        </a:buClr>
        <a:buFont typeface="Arial" pitchFamily="34" charset="0"/>
        <a:buChar char="•"/>
        <a:tabLst>
          <a:tab pos="2190750" algn="l"/>
        </a:tabLst>
        <a:defRPr lang="de-DE">
          <a:solidFill>
            <a:schemeClr val="tx2"/>
          </a:solidFill>
          <a:latin typeface="+mn-lt"/>
        </a:defRPr>
      </a:lvl3pPr>
      <a:lvl4pPr marL="1439863" indent="-358775" algn="l" rtl="0" eaLnBrk="0" fontAlgn="base" hangingPunct="0">
        <a:spcBef>
          <a:spcPts val="400"/>
        </a:spcBef>
        <a:spcAft>
          <a:spcPts val="800"/>
        </a:spcAft>
        <a:buClr>
          <a:schemeClr val="tx2"/>
        </a:buClr>
        <a:buFont typeface="Arial" pitchFamily="34" charset="0"/>
        <a:buChar char="•"/>
        <a:tabLst>
          <a:tab pos="2190750" algn="l"/>
        </a:tabLst>
        <a:defRPr lang="de-DE">
          <a:solidFill>
            <a:schemeClr val="tx2"/>
          </a:solidFill>
          <a:latin typeface="+mn-lt"/>
        </a:defRPr>
      </a:lvl4pPr>
      <a:lvl5pPr marL="1798638" indent="-358775" algn="l" rtl="0" eaLnBrk="0" fontAlgn="base" hangingPunct="0">
        <a:spcBef>
          <a:spcPts val="400"/>
        </a:spcBef>
        <a:spcAft>
          <a:spcPts val="800"/>
        </a:spcAft>
        <a:buClr>
          <a:srgbClr val="6E6452"/>
        </a:buClr>
        <a:buFont typeface="Arial" pitchFamily="34" charset="0"/>
        <a:buChar char="•"/>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14.jpe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8.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file:///\\localhost\Users\susanneschwan\Desktop\GIZ\cigrasp:Methodeninventar\0_Pos1_Pra%25CC%2588sentations\PPT_Methodeninventar\Bilder_GIZ_Datenbank\giz-jenkner-philippinen-7.jpg" TargetMode="External"/><Relationship Id="rId2" Type="http://schemas.openxmlformats.org/officeDocument/2006/relationships/notesSlide" Target="../notesSlides/notesSlide94.xml"/><Relationship Id="rId1" Type="http://schemas.openxmlformats.org/officeDocument/2006/relationships/slideLayout" Target="../slideLayouts/slideLayout38.xml"/><Relationship Id="rId6" Type="http://schemas.openxmlformats.org/officeDocument/2006/relationships/image" Target="../media/image102.jpeg"/><Relationship Id="rId5" Type="http://schemas.openxmlformats.org/officeDocument/2006/relationships/image" Target="file:///\\localhost\Users\susanneschwan\Desktop\GIZ\cigrasp:Methodeninventar\0_Pos1_Pra%25CC%2588sentations\PPT_Methodeninventar\Bilder_GIZ_Datenbank\gtz-Kirchgessner-Indonesien-25.jpg" TargetMode="External"/><Relationship Id="rId4" Type="http://schemas.openxmlformats.org/officeDocument/2006/relationships/image" Target="../media/image101.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10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7.xml"/><Relationship Id="rId1" Type="http://schemas.openxmlformats.org/officeDocument/2006/relationships/slideLayout" Target="../slideLayouts/slideLayout38.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42.xml"/><Relationship Id="rId1" Type="http://schemas.openxmlformats.org/officeDocument/2006/relationships/tags" Target="../tags/tag5.xml"/><Relationship Id="rId4" Type="http://schemas.openxmlformats.org/officeDocument/2006/relationships/image" Target="../media/image103.png"/></Relationships>
</file>

<file path=ppt/slides/_rels/slide10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8.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5.jpg"/></Relationships>
</file>

<file path=ppt/slides/_rels/slide11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0.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8.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8.xml"/></Relationships>
</file>

<file path=ppt/slides/_rels/slide1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5.xml"/><Relationship Id="rId1" Type="http://schemas.openxmlformats.org/officeDocument/2006/relationships/slideLayout" Target="../slideLayouts/slideLayout38.xml"/></Relationships>
</file>

<file path=ppt/slides/_rels/slide11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6.xml"/><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7.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adaptationcommunity.net/" TargetMode="External"/><Relationship Id="rId1" Type="http://schemas.openxmlformats.org/officeDocument/2006/relationships/slideLayout" Target="../slideLayouts/slideLayout38.xml"/></Relationships>
</file>

<file path=ppt/slides/_rels/slide1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8.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9.xml"/><Relationship Id="rId1" Type="http://schemas.openxmlformats.org/officeDocument/2006/relationships/slideLayout" Target="../slideLayouts/slideLayout3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3" Type="http://schemas.openxmlformats.org/officeDocument/2006/relationships/hyperlink" Target="http://www.ipcc.ch/" TargetMode="External"/><Relationship Id="rId7" Type="http://schemas.openxmlformats.org/officeDocument/2006/relationships/hyperlink" Target="http://www.adaptationcommunity.net/" TargetMode="External"/><Relationship Id="rId2" Type="http://schemas.openxmlformats.org/officeDocument/2006/relationships/notesSlide" Target="../notesSlides/notesSlide16.xml"/><Relationship Id="rId1" Type="http://schemas.openxmlformats.org/officeDocument/2006/relationships/slideLayout" Target="../slideLayouts/slideLayout38.xml"/><Relationship Id="rId6" Type="http://schemas.openxmlformats.org/officeDocument/2006/relationships/image" Target="../media/image23.png"/><Relationship Id="rId5" Type="http://schemas.openxmlformats.org/officeDocument/2006/relationships/hyperlink" Target="http://www.worldbank.org/en/topic/climatechange/publication/turn-down-the-heat-climate-extremes-regional-impacts-resilience" TargetMode="External"/><Relationship Id="rId4" Type="http://schemas.openxmlformats.org/officeDocument/2006/relationships/hyperlink" Target="http://www.worldbank.org/en/news/feature/2012/11/18/Climate-change-report-warns-dramatically-warmer-world-this-century"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www.ipcc.ch/" TargetMode="External"/><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38.xml"/><Relationship Id="rId4" Type="http://schemas.openxmlformats.org/officeDocument/2006/relationships/hyperlink" Target="http://www.climatechange2013.org/report/reports-graphic/report-graphic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www.giz.de/climat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emf"/><Relationship Id="rId12"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hyperlink" Target="http://upload.wikimedia.org/wikipedia/commons/e/e0/Greenhouse_Gas_by_Sector.png" TargetMode="External"/><Relationship Id="rId2" Type="http://schemas.openxmlformats.org/officeDocument/2006/relationships/notesSlide" Target="../notesSlides/notesSlide23.xml"/><Relationship Id="rId1" Type="http://schemas.openxmlformats.org/officeDocument/2006/relationships/slideLayout" Target="../slideLayouts/slideLayout37.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emf"/><Relationship Id="rId7" Type="http://schemas.openxmlformats.org/officeDocument/2006/relationships/image" Target="../media/image46.png"/><Relationship Id="rId12"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emf"/><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hyperlink" Target="mailto:climate@giz.de" TargetMode="External"/><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38.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3.xml"/><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6.xml.rels><?xml version="1.0" encoding="UTF-8" standalone="yes"?>
<Relationships xmlns="http://schemas.openxmlformats.org/package/2006/relationships"><Relationship Id="rId3" Type="http://schemas.openxmlformats.org/officeDocument/2006/relationships/hyperlink" Target="http://www.realthailand.info/wp-content/uploads/2007/05/strecke.jpg" TargetMode="External"/><Relationship Id="rId7"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38.xml"/><Relationship Id="rId6" Type="http://schemas.openxmlformats.org/officeDocument/2006/relationships/hyperlink" Target="http://unsdiewelt.com/wp-content/uploads/auspuff.jpg" TargetMode="External"/><Relationship Id="rId5" Type="http://schemas.openxmlformats.org/officeDocument/2006/relationships/image" Target="../media/image68.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8.xml"/><Relationship Id="rId1" Type="http://schemas.openxmlformats.org/officeDocument/2006/relationships/tags" Target="../tags/tag1.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8.xml"/><Relationship Id="rId1" Type="http://schemas.openxmlformats.org/officeDocument/2006/relationships/tags" Target="../tags/tag2.xml"/><Relationship Id="rId6" Type="http://schemas.openxmlformats.org/officeDocument/2006/relationships/image" Target="../media/image72.jpeg"/><Relationship Id="rId5" Type="http://schemas.openxmlformats.org/officeDocument/2006/relationships/hyperlink" Target="//upload.wikimedia.org/wikipedia/commons/3/3e/Rabbit-erosion.jpg" TargetMode="External"/><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xml"/><Relationship Id="rId1" Type="http://schemas.openxmlformats.org/officeDocument/2006/relationships/slideLayout" Target="../slideLayouts/slideLayout42.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2.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3.xml"/><Relationship Id="rId1" Type="http://schemas.openxmlformats.org/officeDocument/2006/relationships/slideLayout" Target="../slideLayouts/slideLayout38.xml"/><Relationship Id="rId4" Type="http://schemas.openxmlformats.org/officeDocument/2006/relationships/image" Target="../media/image79.jpe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3" Type="http://schemas.openxmlformats.org/officeDocument/2006/relationships/hyperlink" Target="http://www.adaptationcommunity.net/" TargetMode="External"/><Relationship Id="rId2" Type="http://schemas.openxmlformats.org/officeDocument/2006/relationships/notesSlide" Target="../notesSlides/notesSlide45.xml"/><Relationship Id="rId1" Type="http://schemas.openxmlformats.org/officeDocument/2006/relationships/slideLayout" Target="../slideLayouts/slideLayout38.xml"/><Relationship Id="rId4" Type="http://schemas.openxmlformats.org/officeDocument/2006/relationships/image" Target="../media/image80.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4.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8.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5.xml"/><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7.xml"/><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8.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72.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3.xml"/><Relationship Id="rId1" Type="http://schemas.openxmlformats.org/officeDocument/2006/relationships/slideLayout" Target="../slideLayouts/slideLayout38.xml"/><Relationship Id="rId5" Type="http://schemas.openxmlformats.org/officeDocument/2006/relationships/image" Target="../media/image92.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75.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9.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44.xml"/></Relationships>
</file>

<file path=ppt/slides/_rels/slide8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1.xml"/><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2.xml"/><Relationship Id="rId1" Type="http://schemas.openxmlformats.org/officeDocument/2006/relationships/slideLayout" Target="../slideLayouts/slideLayout38.xml"/><Relationship Id="rId4" Type="http://schemas.openxmlformats.org/officeDocument/2006/relationships/image" Target="../media/image95.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5.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4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42.xml"/></Relationships>
</file>

<file path=ppt/slides/_rels/slide9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8.xml"/><Relationship Id="rId1" Type="http://schemas.openxmlformats.org/officeDocument/2006/relationships/slideLayout" Target="../slideLayouts/slideLayout3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89.xml"/><Relationship Id="rId1" Type="http://schemas.openxmlformats.org/officeDocument/2006/relationships/slideLayout" Target="../slideLayouts/slideLayout38.xml"/><Relationship Id="rId4" Type="http://schemas.openxmlformats.org/officeDocument/2006/relationships/image" Target="../media/image97.png"/></Relationships>
</file>

<file path=ppt/slides/_rels/slide9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0.xml"/><Relationship Id="rId1" Type="http://schemas.openxmlformats.org/officeDocument/2006/relationships/slideLayout" Target="../slideLayouts/slideLayout3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Untertitel 5"/>
          <p:cNvSpPr>
            <a:spLocks noGrp="1"/>
          </p:cNvSpPr>
          <p:nvPr>
            <p:ph type="subTitle" sz="quarter" idx="1"/>
          </p:nvPr>
        </p:nvSpPr>
        <p:spPr>
          <a:xfrm>
            <a:off x="1040400" y="3164591"/>
            <a:ext cx="7034400" cy="1752600"/>
          </a:xfrm>
        </p:spPr>
        <p:txBody>
          <a:bodyPr/>
          <a:lstStyle/>
          <a:p>
            <a:r>
              <a:rPr lang="en-US" dirty="0" smtClean="0"/>
              <a:t>Modules on </a:t>
            </a:r>
          </a:p>
          <a:p>
            <a:r>
              <a:rPr lang="en-US" b="1" dirty="0" smtClean="0"/>
              <a:t>Monitoring and Evaluation (M&amp;E)</a:t>
            </a:r>
            <a:endParaRPr lang="de-DE" b="1" dirty="0" smtClean="0"/>
          </a:p>
          <a:p>
            <a:endParaRPr lang="en-GB" dirty="0" smtClean="0"/>
          </a:p>
        </p:txBody>
      </p:sp>
      <p:sp>
        <p:nvSpPr>
          <p:cNvPr id="17410" name="Titel 1"/>
          <p:cNvSpPr>
            <a:spLocks noGrp="1"/>
          </p:cNvSpPr>
          <p:nvPr>
            <p:ph type="ctrTitle" sz="quarter"/>
          </p:nvPr>
        </p:nvSpPr>
        <p:spPr>
          <a:xfrm>
            <a:off x="688770" y="1743075"/>
            <a:ext cx="7968342" cy="1143000"/>
          </a:xfrm>
        </p:spPr>
        <p:txBody>
          <a:bodyPr/>
          <a:lstStyle/>
          <a:p>
            <a:r>
              <a:rPr lang="en-US" sz="3200" b="1" dirty="0">
                <a:solidFill>
                  <a:srgbClr val="669900"/>
                </a:solidFill>
              </a:rPr>
              <a:t>Integrating climate change adaptation into development </a:t>
            </a:r>
            <a:r>
              <a:rPr lang="en-US" sz="3200" b="1" dirty="0" smtClean="0">
                <a:solidFill>
                  <a:srgbClr val="669900"/>
                </a:solidFill>
              </a:rPr>
              <a:t>planning</a:t>
            </a:r>
            <a:endParaRPr lang="en-US" sz="3200" b="1" dirty="0">
              <a:solidFill>
                <a:srgbClr val="669900"/>
              </a:solidFill>
            </a:endParaRPr>
          </a:p>
        </p:txBody>
      </p:sp>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995069"/>
            <a:ext cx="2877074" cy="1511683"/>
          </a:xfrm>
          <a:prstGeom prst="rect">
            <a:avLst/>
          </a:prstGeom>
        </p:spPr>
      </p:pic>
      <p:sp>
        <p:nvSpPr>
          <p:cNvPr id="5" name="Rechteck 4"/>
          <p:cNvSpPr/>
          <p:nvPr/>
        </p:nvSpPr>
        <p:spPr bwMode="auto">
          <a:xfrm>
            <a:off x="4722813" y="5389747"/>
            <a:ext cx="989218" cy="1284185"/>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2"/>
              </a:solidFill>
              <a:effectLst/>
              <a:latin typeface="Arial" charset="0"/>
            </a:endParaRP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9570" y="5401622"/>
            <a:ext cx="2609328" cy="77600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175654"/>
            <a:ext cx="8342312" cy="615109"/>
          </a:xfrm>
        </p:spPr>
        <p:txBody>
          <a:bodyPr/>
          <a:lstStyle/>
          <a:p>
            <a:pPr algn="ctr"/>
            <a:r>
              <a:rPr lang="en-US" b="1" dirty="0" smtClean="0">
                <a:solidFill>
                  <a:srgbClr val="669900"/>
                </a:solidFill>
              </a:rPr>
              <a:t>Overview </a:t>
            </a:r>
            <a:r>
              <a:rPr lang="en-US" b="1" dirty="0">
                <a:solidFill>
                  <a:srgbClr val="669900"/>
                </a:solidFill>
              </a:rPr>
              <a:t>of </a:t>
            </a:r>
            <a:r>
              <a:rPr lang="en-US" b="1" dirty="0" smtClean="0">
                <a:solidFill>
                  <a:srgbClr val="669900"/>
                </a:solidFill>
              </a:rPr>
              <a:t>the M&amp;E modules</a:t>
            </a:r>
            <a:endParaRPr lang="en-US" b="1" dirty="0">
              <a:solidFill>
                <a:srgbClr val="669900"/>
              </a:solidFill>
            </a:endParaRPr>
          </a:p>
        </p:txBody>
      </p:sp>
      <p:sp>
        <p:nvSpPr>
          <p:cNvPr id="28" name="Textfeld 12"/>
          <p:cNvSpPr txBox="1"/>
          <p:nvPr/>
        </p:nvSpPr>
        <p:spPr>
          <a:xfrm>
            <a:off x="1331640" y="1757724"/>
            <a:ext cx="6552728" cy="938719"/>
          </a:xfrm>
          <a:prstGeom prst="rect">
            <a:avLst/>
          </a:prstGeom>
          <a:solidFill>
            <a:sysClr val="window" lastClr="FFFFFF"/>
          </a:solidFill>
          <a:ln w="25400" cap="flat" cmpd="sng" algn="ctr">
            <a:solidFill>
              <a:srgbClr val="9BBB59"/>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M6: </a:t>
            </a:r>
            <a:r>
              <a:rPr kumimoji="0" lang="de-DE" sz="1800" b="0" i="0" u="none" strike="noStrike" kern="0" cap="none" spc="0" normalizeH="0" baseline="0" noProof="0" dirty="0" err="1" smtClean="0">
                <a:ln>
                  <a:noFill/>
                </a:ln>
                <a:solidFill>
                  <a:prstClr val="black"/>
                </a:solidFill>
                <a:effectLst/>
                <a:uLnTx/>
                <a:uFillTx/>
                <a:latin typeface="Calibri"/>
              </a:rPr>
              <a:t>Introduction</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to</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adaptation</a:t>
            </a:r>
            <a:r>
              <a:rPr kumimoji="0" lang="de-DE" sz="1800" b="0" i="0" u="none" strike="noStrike" kern="0" cap="none" spc="0" normalizeH="0" baseline="0" noProof="0" dirty="0" smtClean="0">
                <a:ln>
                  <a:noFill/>
                </a:ln>
                <a:solidFill>
                  <a:prstClr val="black"/>
                </a:solidFill>
                <a:effectLst/>
                <a:uLnTx/>
                <a:uFillTx/>
                <a:latin typeface="Calibri"/>
              </a:rPr>
              <a:t> M&amp;E</a:t>
            </a:r>
          </a:p>
          <a:p>
            <a:pPr marL="0" marR="0" lvl="0" indent="0"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1) </a:t>
            </a:r>
            <a:r>
              <a:rPr kumimoji="0" lang="de-DE" sz="1550" b="0" i="0" u="none" strike="noStrike" kern="0" cap="none" spc="0" normalizeH="0" baseline="0" noProof="0" dirty="0" err="1" smtClean="0">
                <a:ln>
                  <a:noFill/>
                </a:ln>
                <a:solidFill>
                  <a:prstClr val="black"/>
                </a:solidFill>
                <a:effectLst/>
                <a:uLnTx/>
                <a:uFillTx/>
                <a:latin typeface="Calibri"/>
              </a:rPr>
              <a:t>Introduction</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to</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climate</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change</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and</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adaptation</a:t>
            </a: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2) Rationale, </a:t>
            </a:r>
            <a:r>
              <a:rPr kumimoji="0" lang="de-DE" sz="1550" b="0" i="0" u="none" strike="noStrike" kern="0" cap="none" spc="0" normalizeH="0" baseline="0" noProof="0" dirty="0" err="1" smtClean="0">
                <a:ln>
                  <a:noFill/>
                </a:ln>
                <a:solidFill>
                  <a:prstClr val="black"/>
                </a:solidFill>
                <a:effectLst/>
                <a:uLnTx/>
                <a:uFillTx/>
                <a:latin typeface="Calibri"/>
              </a:rPr>
              <a:t>purposes</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and</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challenges</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of</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adaptation</a:t>
            </a:r>
            <a:r>
              <a:rPr kumimoji="0" lang="de-DE" sz="1550" b="0" i="0" u="none" strike="noStrike" kern="0" cap="none" spc="0" normalizeH="0" baseline="0" noProof="0" dirty="0" smtClean="0">
                <a:ln>
                  <a:noFill/>
                </a:ln>
                <a:solidFill>
                  <a:prstClr val="black"/>
                </a:solidFill>
                <a:effectLst/>
                <a:uLnTx/>
                <a:uFillTx/>
                <a:latin typeface="Calibri"/>
              </a:rPr>
              <a:t> M&amp;E</a:t>
            </a:r>
          </a:p>
        </p:txBody>
      </p:sp>
      <p:sp>
        <p:nvSpPr>
          <p:cNvPr id="29" name="Textfeld 13"/>
          <p:cNvSpPr txBox="1"/>
          <p:nvPr/>
        </p:nvSpPr>
        <p:spPr>
          <a:xfrm>
            <a:off x="1331640" y="2837844"/>
            <a:ext cx="3168352" cy="2115964"/>
          </a:xfrm>
          <a:prstGeom prst="rect">
            <a:avLst/>
          </a:prstGeom>
          <a:solidFill>
            <a:sysClr val="window" lastClr="FFFFFF"/>
          </a:solidFill>
          <a:ln w="25400" cap="flat" cmpd="sng" algn="ctr">
            <a:solidFill>
              <a:srgbClr val="C0504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M6a: M&amp;E </a:t>
            </a:r>
            <a:r>
              <a:rPr kumimoji="0" lang="de-DE" sz="1800" b="0" i="0" u="none" strike="noStrike" kern="0" cap="none" spc="0" normalizeH="0" baseline="0" noProof="0" dirty="0" err="1" smtClean="0">
                <a:ln>
                  <a:noFill/>
                </a:ln>
                <a:solidFill>
                  <a:prstClr val="black"/>
                </a:solidFill>
                <a:effectLst/>
                <a:uLnTx/>
                <a:uFillTx/>
                <a:latin typeface="Calibri"/>
              </a:rPr>
              <a:t>at</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smtClean="0">
                <a:ln>
                  <a:noFill/>
                </a:ln>
                <a:solidFill>
                  <a:srgbClr val="C00000"/>
                </a:solidFill>
                <a:effectLst/>
                <a:uLnTx/>
                <a:uFillTx/>
                <a:latin typeface="Calibri"/>
              </a:rPr>
              <a:t>national</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level</a:t>
            </a:r>
            <a:endParaRPr kumimoji="0" lang="de-DE" sz="18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3) </a:t>
            </a:r>
            <a:r>
              <a:rPr kumimoji="0" lang="de-DE" sz="1550" b="0" i="0" u="none" strike="noStrike" kern="0" cap="none" spc="0" normalizeH="0" baseline="0" noProof="0" dirty="0" err="1" smtClean="0">
                <a:ln>
                  <a:noFill/>
                </a:ln>
                <a:solidFill>
                  <a:prstClr val="black"/>
                </a:solidFill>
                <a:effectLst/>
                <a:uLnTx/>
                <a:uFillTx/>
                <a:latin typeface="Calibri"/>
              </a:rPr>
              <a:t>Context</a:t>
            </a:r>
            <a:r>
              <a:rPr kumimoji="0" lang="de-DE" sz="1550" b="0" i="0" u="none" strike="noStrike" kern="0" cap="none" spc="0" normalizeH="0" baseline="0" noProof="0" dirty="0" smtClean="0">
                <a:ln>
                  <a:noFill/>
                </a:ln>
                <a:solidFill>
                  <a:prstClr val="black"/>
                </a:solidFill>
                <a:effectLst/>
                <a:uLnTx/>
                <a:uFillTx/>
                <a:latin typeface="Calibri"/>
              </a:rPr>
              <a:t>:</a:t>
            </a:r>
            <a:r>
              <a:rPr kumimoji="0" lang="de-DE" sz="1550" b="0" i="0" u="none" strike="noStrike" kern="0" cap="none" spc="0" normalizeH="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Policy</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purpose</a:t>
            </a:r>
            <a:r>
              <a:rPr kumimoji="0" lang="de-DE" sz="1550" b="0" i="0" u="none" strike="noStrike" kern="0" cap="none" spc="0" normalizeH="0" noProof="0" dirty="0" smtClean="0">
                <a:ln>
                  <a:noFill/>
                </a:ln>
                <a:solidFill>
                  <a:prstClr val="black"/>
                </a:solidFill>
                <a:effectLst/>
                <a:uLnTx/>
                <a:uFillTx/>
                <a:latin typeface="Calibri"/>
              </a:rPr>
              <a:t> </a:t>
            </a:r>
            <a:r>
              <a:rPr kumimoji="0" lang="de-DE" sz="1550" b="0" i="0" u="none" strike="noStrike" kern="0" cap="none" spc="0" normalizeH="0" noProof="0" dirty="0" err="1" smtClean="0">
                <a:ln>
                  <a:noFill/>
                </a:ln>
                <a:solidFill>
                  <a:prstClr val="black"/>
                </a:solidFill>
                <a:effectLst/>
                <a:uLnTx/>
                <a:uFillTx/>
                <a:latin typeface="Calibri"/>
              </a:rPr>
              <a:t>and</a:t>
            </a:r>
            <a:r>
              <a:rPr kumimoji="0" lang="de-DE" sz="1550" b="0" i="0" u="none" strike="noStrike" kern="0" cap="none" spc="0" normalizeH="0" noProof="0" dirty="0" smtClean="0">
                <a:ln>
                  <a:noFill/>
                </a:ln>
                <a:solidFill>
                  <a:prstClr val="black"/>
                </a:solidFill>
                <a:effectLst/>
                <a:uLnTx/>
                <a:uFillTx/>
                <a:latin typeface="Calibri"/>
              </a:rPr>
              <a:t> </a:t>
            </a:r>
            <a:r>
              <a:rPr kumimoji="0" lang="de-DE" sz="1550" b="0" i="0" u="none" strike="noStrike" kern="0" cap="none" spc="0" normalizeH="0" noProof="0" dirty="0" err="1" smtClean="0">
                <a:ln>
                  <a:noFill/>
                </a:ln>
                <a:solidFill>
                  <a:prstClr val="black"/>
                </a:solidFill>
                <a:effectLst/>
                <a:uLnTx/>
                <a:uFillTx/>
                <a:latin typeface="Calibri"/>
              </a:rPr>
              <a:t>scale</a:t>
            </a: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4) Content:</a:t>
            </a:r>
            <a:r>
              <a:rPr kumimoji="0" lang="de-DE" sz="1550" b="0" i="0" u="none" strike="noStrike" kern="0" cap="none" spc="0" normalizeH="0" noProof="0" dirty="0" smtClean="0">
                <a:ln>
                  <a:noFill/>
                </a:ln>
                <a:solidFill>
                  <a:prstClr val="black"/>
                </a:solidFill>
                <a:effectLst/>
                <a:uLnTx/>
                <a:uFillTx/>
                <a:latin typeface="Calibri"/>
              </a:rPr>
              <a:t> Focus </a:t>
            </a:r>
            <a:r>
              <a:rPr kumimoji="0" lang="de-DE" sz="1550" b="0" i="0" u="none" strike="noStrike" kern="0" cap="none" spc="0" normalizeH="0" noProof="0" dirty="0" err="1" smtClean="0">
                <a:ln>
                  <a:noFill/>
                </a:ln>
                <a:solidFill>
                  <a:prstClr val="black"/>
                </a:solidFill>
                <a:effectLst/>
                <a:uLnTx/>
                <a:uFillTx/>
                <a:latin typeface="Calibri"/>
              </a:rPr>
              <a:t>and</a:t>
            </a:r>
            <a:r>
              <a:rPr kumimoji="0" lang="de-DE" sz="1550" b="0" i="0" u="none" strike="noStrike" kern="0" cap="none" spc="0" normalizeH="0" noProof="0" dirty="0" smtClean="0">
                <a:ln>
                  <a:noFill/>
                </a:ln>
                <a:solidFill>
                  <a:prstClr val="black"/>
                </a:solidFill>
                <a:effectLst/>
                <a:uLnTx/>
                <a:uFillTx/>
                <a:latin typeface="Calibri"/>
              </a:rPr>
              <a:t> </a:t>
            </a:r>
            <a:r>
              <a:rPr kumimoji="0" lang="de-DE" sz="1550" b="0" i="0" u="none" strike="noStrike" kern="0" cap="none" spc="0" normalizeH="0" noProof="0" dirty="0" err="1" smtClean="0">
                <a:ln>
                  <a:noFill/>
                </a:ln>
                <a:solidFill>
                  <a:prstClr val="black"/>
                </a:solidFill>
                <a:effectLst/>
                <a:uLnTx/>
                <a:uFillTx/>
                <a:latin typeface="Calibri"/>
              </a:rPr>
              <a:t>Indicators</a:t>
            </a: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5) Content: </a:t>
            </a:r>
            <a:r>
              <a:rPr lang="de-DE" sz="1550" b="0" kern="0" noProof="0" dirty="0" smtClean="0">
                <a:solidFill>
                  <a:prstClr val="black"/>
                </a:solidFill>
                <a:latin typeface="Calibri"/>
              </a:rPr>
              <a:t>I</a:t>
            </a:r>
            <a:r>
              <a:rPr lang="de-DE" sz="1550" b="0" kern="0" dirty="0" err="1" smtClean="0">
                <a:solidFill>
                  <a:prstClr val="black"/>
                </a:solidFill>
                <a:latin typeface="Calibri"/>
              </a:rPr>
              <a:t>ndicator</a:t>
            </a:r>
            <a:r>
              <a:rPr lang="de-DE" sz="1550" b="0" kern="0" dirty="0" smtClean="0">
                <a:solidFill>
                  <a:prstClr val="black"/>
                </a:solidFill>
                <a:latin typeface="Calibri"/>
              </a:rPr>
              <a:t> </a:t>
            </a:r>
            <a:r>
              <a:rPr lang="de-DE" sz="1550" b="0" kern="0" dirty="0" err="1" smtClean="0">
                <a:solidFill>
                  <a:prstClr val="black"/>
                </a:solidFill>
                <a:latin typeface="Calibri"/>
              </a:rPr>
              <a:t>quality</a:t>
            </a:r>
            <a:r>
              <a:rPr lang="de-DE" sz="1550" b="0" kern="0" dirty="0" smtClean="0">
                <a:solidFill>
                  <a:prstClr val="black"/>
                </a:solidFill>
                <a:latin typeface="Calibri"/>
              </a:rPr>
              <a:t> </a:t>
            </a:r>
            <a:r>
              <a:rPr kumimoji="0" lang="de-DE" sz="1550" b="0" i="0" u="none" strike="noStrike" kern="0" cap="none" spc="0" normalizeH="0" baseline="0" noProof="0" dirty="0" smtClean="0">
                <a:ln>
                  <a:noFill/>
                </a:ln>
                <a:solidFill>
                  <a:prstClr val="black"/>
                </a:solidFill>
                <a:effectLst/>
                <a:uLnTx/>
                <a:uFillTx/>
                <a:latin typeface="Calibri"/>
              </a:rPr>
              <a:t>check</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dirty="0" smtClean="0">
                <a:ln>
                  <a:noFill/>
                </a:ln>
                <a:solidFill>
                  <a:prstClr val="black"/>
                </a:solidFill>
                <a:effectLst/>
                <a:uLnTx/>
                <a:uFillTx/>
                <a:latin typeface="Calibri"/>
              </a:rPr>
              <a:t>6) </a:t>
            </a:r>
            <a:r>
              <a:rPr kumimoji="0" lang="de-DE" sz="1550" b="0" i="0" u="none" strike="noStrike" kern="0" cap="none" spc="0" normalizeH="0" baseline="0" noProof="0" dirty="0" err="1" smtClean="0">
                <a:ln>
                  <a:noFill/>
                </a:ln>
                <a:solidFill>
                  <a:prstClr val="black"/>
                </a:solidFill>
                <a:effectLst/>
                <a:uLnTx/>
                <a:uFillTx/>
                <a:latin typeface="Calibri"/>
              </a:rPr>
              <a:t>Operationalization</a:t>
            </a:r>
            <a:endParaRPr kumimoji="0" lang="de-DE" sz="1550" b="0" i="0" u="none" strike="noStrike" kern="0" cap="none" spc="0" normalizeH="0" baseline="0" noProof="0" dirty="0" smtClean="0">
              <a:ln>
                <a:noFill/>
              </a:ln>
              <a:solidFill>
                <a:prstClr val="black"/>
              </a:solidFill>
              <a:effectLst/>
              <a:uLnTx/>
              <a:uFillTx/>
              <a:latin typeface="Calibri"/>
            </a:endParaRPr>
          </a:p>
        </p:txBody>
      </p:sp>
      <p:sp>
        <p:nvSpPr>
          <p:cNvPr id="30" name="Textfeld 14"/>
          <p:cNvSpPr txBox="1"/>
          <p:nvPr/>
        </p:nvSpPr>
        <p:spPr>
          <a:xfrm>
            <a:off x="4716016" y="2837844"/>
            <a:ext cx="3168352" cy="1638910"/>
          </a:xfrm>
          <a:prstGeom prst="rect">
            <a:avLst/>
          </a:prstGeom>
          <a:solidFill>
            <a:sysClr val="window" lastClr="FFFFFF"/>
          </a:solidFill>
          <a:ln w="25400" cap="flat" cmpd="sng" algn="ctr">
            <a:solidFill>
              <a:srgbClr val="4F81BD"/>
            </a:solidFill>
            <a:prstDash val="solid"/>
          </a:ln>
          <a:effectLst/>
        </p:spPr>
        <p:txBody>
          <a:bodyPr wrap="square" rtlCol="0">
            <a:spAutoFit/>
          </a:bodyPr>
          <a:lstStyle/>
          <a:p>
            <a:pPr marL="0" marR="0" lvl="0" indent="0" defTabSz="914400" eaLnBrk="1" fontAlgn="auto" latinLnBrk="0" hangingPunct="1">
              <a:lnSpc>
                <a:spcPct val="100000"/>
              </a:lnSpc>
              <a:spcBef>
                <a:spcPts val="0"/>
              </a:spcBef>
              <a:spcAft>
                <a:spcPts val="600"/>
              </a:spcAft>
              <a:buClrTx/>
              <a:buSzTx/>
              <a:buFontTx/>
              <a:buNone/>
              <a:tabLst/>
              <a:defRPr/>
            </a:pPr>
            <a:r>
              <a:rPr kumimoji="0" lang="de-DE" sz="1800" b="0" i="0" u="none" strike="noStrike" kern="0" cap="none" spc="0" normalizeH="0" baseline="0" noProof="0" dirty="0" smtClean="0">
                <a:ln>
                  <a:noFill/>
                </a:ln>
                <a:solidFill>
                  <a:prstClr val="black"/>
                </a:solidFill>
                <a:effectLst/>
                <a:uLnTx/>
                <a:uFillTx/>
                <a:latin typeface="Calibri"/>
              </a:rPr>
              <a:t>M6b: M&amp;E </a:t>
            </a:r>
            <a:r>
              <a:rPr kumimoji="0" lang="de-DE" sz="1800" b="0" i="0" u="none" strike="noStrike" kern="0" cap="none" spc="0" normalizeH="0" baseline="0" noProof="0" dirty="0" err="1" smtClean="0">
                <a:ln>
                  <a:noFill/>
                </a:ln>
                <a:solidFill>
                  <a:prstClr val="black"/>
                </a:solidFill>
                <a:effectLst/>
                <a:uLnTx/>
                <a:uFillTx/>
                <a:latin typeface="Calibri"/>
              </a:rPr>
              <a:t>at</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srgbClr val="C00000"/>
                </a:solidFill>
                <a:effectLst/>
                <a:uLnTx/>
                <a:uFillTx/>
                <a:latin typeface="Calibri"/>
              </a:rPr>
              <a:t>project</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level</a:t>
            </a:r>
            <a:endParaRPr kumimoji="0" lang="de-DE" sz="18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smtClean="0">
                <a:ln>
                  <a:noFill/>
                </a:ln>
                <a:solidFill>
                  <a:prstClr val="black"/>
                </a:solidFill>
                <a:effectLst/>
                <a:uLnTx/>
                <a:uFillTx/>
                <a:latin typeface="Calibri"/>
              </a:rPr>
              <a:t>9) </a:t>
            </a:r>
            <a:r>
              <a:rPr kumimoji="0" lang="de-DE" sz="1550" b="0" i="0" u="none" strike="noStrike" kern="0" cap="none" spc="0" normalizeH="0" baseline="0" noProof="0" dirty="0" err="1" smtClean="0">
                <a:ln>
                  <a:noFill/>
                </a:ln>
                <a:solidFill>
                  <a:prstClr val="black"/>
                </a:solidFill>
                <a:effectLst/>
                <a:uLnTx/>
                <a:uFillTx/>
                <a:latin typeface="Calibri"/>
              </a:rPr>
              <a:t>Designing</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adaptation</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projects</a:t>
            </a: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smtClean="0">
                <a:ln>
                  <a:noFill/>
                </a:ln>
                <a:solidFill>
                  <a:prstClr val="black"/>
                </a:solidFill>
                <a:effectLst/>
                <a:uLnTx/>
                <a:uFillTx/>
                <a:latin typeface="Calibri"/>
              </a:rPr>
              <a:t>10) </a:t>
            </a:r>
            <a:r>
              <a:rPr kumimoji="0" lang="de-DE" sz="1550" b="0" i="0" u="none" strike="noStrike" kern="0" cap="none" spc="0" normalizeH="0" baseline="0" noProof="0" dirty="0" err="1" smtClean="0">
                <a:ln>
                  <a:noFill/>
                </a:ln>
                <a:solidFill>
                  <a:prstClr val="black"/>
                </a:solidFill>
                <a:effectLst/>
                <a:uLnTx/>
                <a:uFillTx/>
                <a:latin typeface="Calibri"/>
              </a:rPr>
              <a:t>Develop</a:t>
            </a:r>
            <a:r>
              <a:rPr kumimoji="0" lang="de-DE" sz="1550" b="0" i="0" u="none" strike="noStrike" kern="0" cap="none" spc="0" normalizeH="0" baseline="0" noProof="0" dirty="0" smtClean="0">
                <a:ln>
                  <a:noFill/>
                </a:ln>
                <a:solidFill>
                  <a:prstClr val="black"/>
                </a:solidFill>
                <a:effectLst/>
                <a:uLnTx/>
                <a:uFillTx/>
                <a:latin typeface="Calibri"/>
              </a:rPr>
              <a:t> a </a:t>
            </a:r>
            <a:r>
              <a:rPr kumimoji="0" lang="de-DE" sz="1550" b="0" i="0" u="none" strike="noStrike" kern="0" cap="none" spc="0" normalizeH="0" baseline="0" noProof="0" dirty="0" err="1" smtClean="0">
                <a:ln>
                  <a:noFill/>
                </a:ln>
                <a:solidFill>
                  <a:prstClr val="black"/>
                </a:solidFill>
                <a:effectLst/>
                <a:uLnTx/>
                <a:uFillTx/>
                <a:latin typeface="Calibri"/>
              </a:rPr>
              <a:t>results</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chain</a:t>
            </a: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55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550" b="0" i="0" u="none" strike="noStrike" kern="0" cap="none" spc="0" normalizeH="0" baseline="0" noProof="0" smtClean="0">
                <a:ln>
                  <a:noFill/>
                </a:ln>
                <a:solidFill>
                  <a:prstClr val="black"/>
                </a:solidFill>
                <a:effectLst/>
                <a:uLnTx/>
                <a:uFillTx/>
                <a:latin typeface="Calibri"/>
              </a:rPr>
              <a:t>11) </a:t>
            </a:r>
            <a:r>
              <a:rPr kumimoji="0" lang="de-DE" sz="1550" b="0" i="0" u="none" strike="noStrike" kern="0" cap="none" spc="0" normalizeH="0" baseline="0" noProof="0" dirty="0" err="1" smtClean="0">
                <a:ln>
                  <a:noFill/>
                </a:ln>
                <a:solidFill>
                  <a:prstClr val="black"/>
                </a:solidFill>
                <a:effectLst/>
                <a:uLnTx/>
                <a:uFillTx/>
                <a:latin typeface="Calibri"/>
              </a:rPr>
              <a:t>Formulate</a:t>
            </a:r>
            <a:r>
              <a:rPr kumimoji="0" lang="de-DE" sz="1550" b="0" i="0" u="none" strike="noStrike" kern="0" cap="none" spc="0" normalizeH="0" baseline="0" noProof="0" dirty="0" smtClean="0">
                <a:ln>
                  <a:noFill/>
                </a:ln>
                <a:solidFill>
                  <a:prstClr val="black"/>
                </a:solidFill>
                <a:effectLst/>
                <a:uLnTx/>
                <a:uFillTx/>
                <a:latin typeface="Calibri"/>
              </a:rPr>
              <a:t> </a:t>
            </a:r>
            <a:r>
              <a:rPr kumimoji="0" lang="de-DE" sz="1550" b="0" i="0" u="none" strike="noStrike" kern="0" cap="none" spc="0" normalizeH="0" baseline="0" noProof="0" dirty="0" err="1" smtClean="0">
                <a:ln>
                  <a:noFill/>
                </a:ln>
                <a:solidFill>
                  <a:prstClr val="black"/>
                </a:solidFill>
                <a:effectLst/>
                <a:uLnTx/>
                <a:uFillTx/>
                <a:latin typeface="Calibri"/>
              </a:rPr>
              <a:t>indicators</a:t>
            </a:r>
            <a:endParaRPr kumimoji="0" lang="de-DE" sz="1550" b="0" i="0" u="none" strike="noStrike" kern="0" cap="none" spc="0" normalizeH="0" baseline="0" noProof="0" dirty="0" smtClean="0">
              <a:ln>
                <a:noFill/>
              </a:ln>
              <a:solidFill>
                <a:prstClr val="black"/>
              </a:solidFill>
              <a:effectLst/>
              <a:uLnTx/>
              <a:uFillTx/>
              <a:latin typeface="Calibri"/>
            </a:endParaRPr>
          </a:p>
        </p:txBody>
      </p:sp>
      <p:sp>
        <p:nvSpPr>
          <p:cNvPr id="31" name="Textfeld 15"/>
          <p:cNvSpPr txBox="1"/>
          <p:nvPr/>
        </p:nvSpPr>
        <p:spPr>
          <a:xfrm>
            <a:off x="1331640" y="5283501"/>
            <a:ext cx="6552728" cy="938719"/>
          </a:xfrm>
          <a:prstGeom prst="rect">
            <a:avLst/>
          </a:prstGeom>
          <a:solidFill>
            <a:sysClr val="window" lastClr="FFFFFF"/>
          </a:solidFill>
          <a:ln w="25400" cap="flat" cmpd="sng" algn="ctr">
            <a:solidFill>
              <a:srgbClr val="F79646"/>
            </a:solid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de-DE" sz="1800" b="0" i="0" u="none" strike="noStrike" kern="0" cap="none" spc="0" normalizeH="0" baseline="0" noProof="0" dirty="0" err="1" smtClean="0">
                <a:ln>
                  <a:noFill/>
                </a:ln>
                <a:solidFill>
                  <a:prstClr val="black"/>
                </a:solidFill>
                <a:effectLst/>
                <a:uLnTx/>
                <a:uFillTx/>
                <a:latin typeface="Calibri"/>
              </a:rPr>
              <a:t>Examples</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and</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application</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to</a:t>
            </a:r>
            <a:r>
              <a:rPr kumimoji="0" lang="de-DE" sz="1800" b="0" i="0" u="none" strike="noStrike" kern="0" cap="none" spc="0" normalizeH="0" baseline="0" noProof="0" dirty="0" smtClean="0">
                <a:ln>
                  <a:noFill/>
                </a:ln>
                <a:solidFill>
                  <a:prstClr val="black"/>
                </a:solidFill>
                <a:effectLst/>
                <a:uLnTx/>
                <a:uFillTx/>
                <a:latin typeface="Calibri"/>
              </a:rPr>
              <a:t> </a:t>
            </a:r>
            <a:r>
              <a:rPr kumimoji="0" lang="de-DE" sz="1800" b="0" i="0" u="none" strike="noStrike" kern="0" cap="none" spc="0" normalizeH="0" baseline="0" noProof="0" dirty="0" err="1" smtClean="0">
                <a:ln>
                  <a:noFill/>
                </a:ln>
                <a:solidFill>
                  <a:prstClr val="black"/>
                </a:solidFill>
                <a:effectLst/>
                <a:uLnTx/>
                <a:uFillTx/>
                <a:latin typeface="Calibri"/>
              </a:rPr>
              <a:t>practicse</a:t>
            </a:r>
            <a:endParaRPr kumimoji="0" lang="de-DE" sz="18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prstClr val="black"/>
                </a:solidFill>
                <a:effectLst/>
                <a:uLnTx/>
                <a:uFillTx/>
                <a:latin typeface="Calibri"/>
              </a:rPr>
              <a:t>7/12) </a:t>
            </a:r>
            <a:r>
              <a:rPr kumimoji="0" lang="de-DE" sz="1600" b="0" i="0" u="none" strike="noStrike" kern="0" cap="none" spc="0" normalizeH="0" baseline="0" noProof="0" dirty="0" smtClean="0">
                <a:ln>
                  <a:noFill/>
                </a:ln>
                <a:solidFill>
                  <a:prstClr val="black"/>
                </a:solidFill>
                <a:effectLst/>
                <a:uLnTx/>
                <a:uFillTx/>
                <a:latin typeface="Calibri"/>
              </a:rPr>
              <a:t>Real </a:t>
            </a:r>
            <a:r>
              <a:rPr kumimoji="0" lang="de-DE" sz="1600" b="0" i="0" u="none" strike="noStrike" kern="0" cap="none" spc="0" normalizeH="0" baseline="0" noProof="0" dirty="0" err="1" smtClean="0">
                <a:ln>
                  <a:noFill/>
                </a:ln>
                <a:solidFill>
                  <a:prstClr val="black"/>
                </a:solidFill>
                <a:effectLst/>
                <a:uLnTx/>
                <a:uFillTx/>
                <a:latin typeface="Calibri"/>
              </a:rPr>
              <a:t>case</a:t>
            </a:r>
            <a:r>
              <a:rPr kumimoji="0" lang="de-DE" sz="1600" b="0" i="0" u="none" strike="noStrike" kern="0" cap="none" spc="0" normalizeH="0" baseline="0" noProof="0" dirty="0" smtClean="0">
                <a:ln>
                  <a:noFill/>
                </a:ln>
                <a:solidFill>
                  <a:prstClr val="black"/>
                </a:solidFill>
                <a:effectLst/>
                <a:uLnTx/>
                <a:uFillTx/>
                <a:latin typeface="Calibri"/>
              </a:rPr>
              <a:t> </a:t>
            </a:r>
            <a:r>
              <a:rPr kumimoji="0" lang="de-DE" sz="1600" b="0" i="0" u="none" strike="noStrike" kern="0" cap="none" spc="0" normalizeH="0" baseline="0" noProof="0" dirty="0" err="1" smtClean="0">
                <a:ln>
                  <a:noFill/>
                </a:ln>
                <a:solidFill>
                  <a:prstClr val="black"/>
                </a:solidFill>
                <a:effectLst/>
                <a:uLnTx/>
                <a:uFillTx/>
                <a:latin typeface="Calibri"/>
              </a:rPr>
              <a:t>examples</a:t>
            </a:r>
            <a:endParaRPr kumimoji="0" lang="de-DE" sz="1600" b="0" i="0" u="none" strike="noStrike" kern="0" cap="none" spc="0" normalizeH="0" baseline="0" noProof="0" dirty="0" smtClean="0">
              <a:ln>
                <a:noFill/>
              </a:ln>
              <a:solidFill>
                <a:prstClr val="black"/>
              </a:solidFill>
              <a:effectLst/>
              <a:uLnTx/>
              <a:uFillTx/>
              <a:latin typeface="Calibri"/>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1600" b="0" i="0" u="none" strike="noStrike" kern="0" cap="none" spc="0" normalizeH="0" baseline="0" noProof="0" smtClean="0">
                <a:ln>
                  <a:noFill/>
                </a:ln>
                <a:solidFill>
                  <a:prstClr val="black"/>
                </a:solidFill>
                <a:effectLst/>
                <a:uLnTx/>
                <a:uFillTx/>
                <a:latin typeface="Calibri"/>
              </a:rPr>
              <a:t>8/13) </a:t>
            </a:r>
            <a:r>
              <a:rPr kumimoji="0" lang="de-DE" sz="1600" b="0" i="0" u="none" strike="noStrike" kern="0" cap="none" spc="0" normalizeH="0" baseline="0" noProof="0" dirty="0" err="1" smtClean="0">
                <a:ln>
                  <a:noFill/>
                </a:ln>
                <a:solidFill>
                  <a:prstClr val="black"/>
                </a:solidFill>
                <a:effectLst/>
                <a:uLnTx/>
                <a:uFillTx/>
                <a:latin typeface="Calibri"/>
              </a:rPr>
              <a:t>Application</a:t>
            </a:r>
            <a:r>
              <a:rPr kumimoji="0" lang="de-DE" sz="1600" b="0" i="0" u="none" strike="noStrike" kern="0" cap="none" spc="0" normalizeH="0" baseline="0" noProof="0" dirty="0" smtClean="0">
                <a:ln>
                  <a:noFill/>
                </a:ln>
                <a:solidFill>
                  <a:prstClr val="black"/>
                </a:solidFill>
                <a:effectLst/>
                <a:uLnTx/>
                <a:uFillTx/>
                <a:latin typeface="Calibri"/>
              </a:rPr>
              <a:t> </a:t>
            </a:r>
            <a:r>
              <a:rPr kumimoji="0" lang="de-DE" sz="1600" b="0" i="0" u="none" strike="noStrike" kern="0" cap="none" spc="0" normalizeH="0" baseline="0" noProof="0" dirty="0" err="1" smtClean="0">
                <a:ln>
                  <a:noFill/>
                </a:ln>
                <a:solidFill>
                  <a:prstClr val="black"/>
                </a:solidFill>
                <a:effectLst/>
                <a:uLnTx/>
                <a:uFillTx/>
                <a:latin typeface="Calibri"/>
              </a:rPr>
              <a:t>to</a:t>
            </a:r>
            <a:r>
              <a:rPr kumimoji="0" lang="de-DE" sz="1600" b="0" i="0" u="none" strike="noStrike" kern="0" cap="none" spc="0" normalizeH="0" baseline="0" noProof="0" dirty="0" smtClean="0">
                <a:ln>
                  <a:noFill/>
                </a:ln>
                <a:solidFill>
                  <a:prstClr val="black"/>
                </a:solidFill>
                <a:effectLst/>
                <a:uLnTx/>
                <a:uFillTx/>
                <a:latin typeface="Calibri"/>
              </a:rPr>
              <a:t> </a:t>
            </a:r>
            <a:r>
              <a:rPr kumimoji="0" lang="de-DE" sz="1600" b="0" i="0" u="none" strike="noStrike" kern="0" cap="none" spc="0" normalizeH="0" baseline="0" noProof="0" dirty="0" err="1" smtClean="0">
                <a:ln>
                  <a:noFill/>
                </a:ln>
                <a:solidFill>
                  <a:prstClr val="black"/>
                </a:solidFill>
                <a:effectLst/>
                <a:uLnTx/>
                <a:uFillTx/>
                <a:latin typeface="Calibri"/>
              </a:rPr>
              <a:t>participants</a:t>
            </a:r>
            <a:r>
              <a:rPr kumimoji="0" lang="de-DE" sz="1600" b="0" i="0" u="none" strike="noStrike" kern="0" cap="none" spc="0" normalizeH="0" baseline="0" noProof="0" dirty="0" smtClean="0">
                <a:ln>
                  <a:noFill/>
                </a:ln>
                <a:solidFill>
                  <a:prstClr val="black"/>
                </a:solidFill>
                <a:effectLst/>
                <a:uLnTx/>
                <a:uFillTx/>
                <a:latin typeface="Calibri"/>
              </a:rPr>
              <a:t>‘ </a:t>
            </a:r>
            <a:r>
              <a:rPr kumimoji="0" lang="de-DE" sz="1600" b="0" i="0" u="none" strike="noStrike" kern="0" cap="none" spc="0" normalizeH="0" baseline="0" noProof="0" dirty="0" err="1" smtClean="0">
                <a:ln>
                  <a:noFill/>
                </a:ln>
                <a:solidFill>
                  <a:prstClr val="black"/>
                </a:solidFill>
                <a:effectLst/>
                <a:uLnTx/>
                <a:uFillTx/>
                <a:latin typeface="Calibri"/>
              </a:rPr>
              <a:t>work</a:t>
            </a:r>
            <a:r>
              <a:rPr kumimoji="0" lang="de-DE" sz="1600" b="0" i="0" u="none" strike="noStrike" kern="0" cap="none" spc="0" normalizeH="0" baseline="0" noProof="0" dirty="0" smtClean="0">
                <a:ln>
                  <a:noFill/>
                </a:ln>
                <a:solidFill>
                  <a:prstClr val="black"/>
                </a:solidFill>
                <a:effectLst/>
                <a:uLnTx/>
                <a:uFillTx/>
                <a:latin typeface="Calibri"/>
              </a:rPr>
              <a:t> </a:t>
            </a:r>
            <a:r>
              <a:rPr kumimoji="0" lang="de-DE" sz="1600" b="0" i="0" u="none" strike="noStrike" kern="0" cap="none" spc="0" normalizeH="0" baseline="0" noProof="0" dirty="0" err="1" smtClean="0">
                <a:ln>
                  <a:noFill/>
                </a:ln>
                <a:solidFill>
                  <a:prstClr val="black"/>
                </a:solidFill>
                <a:effectLst/>
                <a:uLnTx/>
                <a:uFillTx/>
                <a:latin typeface="Calibri"/>
              </a:rPr>
              <a:t>context</a:t>
            </a:r>
            <a:endParaRPr kumimoji="0" lang="de-DE" sz="1600" b="0" i="0" u="none" strike="noStrike" kern="0" cap="none" spc="0" normalizeH="0" baseline="0" noProof="0" dirty="0" smtClean="0">
              <a:ln>
                <a:noFill/>
              </a:ln>
              <a:solidFill>
                <a:prstClr val="black"/>
              </a:solidFill>
              <a:effectLst/>
              <a:uLnTx/>
              <a:uFillTx/>
              <a:latin typeface="Calibri"/>
            </a:endParaRPr>
          </a:p>
        </p:txBody>
      </p:sp>
      <p:sp>
        <p:nvSpPr>
          <p:cNvPr id="32" name="Textfeld 16"/>
          <p:cNvSpPr txBox="1"/>
          <p:nvPr/>
        </p:nvSpPr>
        <p:spPr>
          <a:xfrm>
            <a:off x="1331640" y="2848950"/>
            <a:ext cx="3168352" cy="400110"/>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M6a: M&amp;E </a:t>
            </a:r>
            <a:r>
              <a:rPr kumimoji="0" lang="de-DE" sz="2000" i="0" u="none" strike="noStrike" kern="0" cap="none" spc="0" normalizeH="0" baseline="0" noProof="0" dirty="0" err="1" smtClean="0">
                <a:ln>
                  <a:noFill/>
                </a:ln>
                <a:solidFill>
                  <a:prstClr val="white"/>
                </a:solidFill>
                <a:effectLst/>
                <a:uLnTx/>
                <a:uFillTx/>
                <a:latin typeface="Calibri"/>
              </a:rPr>
              <a:t>at</a:t>
            </a:r>
            <a:r>
              <a:rPr kumimoji="0" lang="de-DE" sz="2000" i="0" u="none" strike="noStrike" kern="0" cap="none" spc="0" normalizeH="0" baseline="0" noProof="0" dirty="0" smtClean="0">
                <a:ln>
                  <a:noFill/>
                </a:ln>
                <a:solidFill>
                  <a:prstClr val="white"/>
                </a:solidFill>
                <a:effectLst/>
                <a:uLnTx/>
                <a:uFillTx/>
                <a:latin typeface="Calibri"/>
              </a:rPr>
              <a:t> national </a:t>
            </a:r>
            <a:r>
              <a:rPr kumimoji="0" lang="de-DE" sz="2000" i="0" u="none" strike="noStrike" kern="0" cap="none" spc="0" normalizeH="0" baseline="0" noProof="0" dirty="0" err="1" smtClean="0">
                <a:ln>
                  <a:noFill/>
                </a:ln>
                <a:solidFill>
                  <a:prstClr val="white"/>
                </a:solidFill>
                <a:effectLst/>
                <a:uLnTx/>
                <a:uFillTx/>
                <a:latin typeface="Calibri"/>
              </a:rPr>
              <a:t>level</a:t>
            </a:r>
            <a:endParaRPr kumimoji="0" lang="de-DE" sz="2000" i="0" u="none" strike="noStrike" kern="0" cap="none" spc="0" normalizeH="0" baseline="0" noProof="0" dirty="0" smtClean="0">
              <a:ln>
                <a:noFill/>
              </a:ln>
              <a:solidFill>
                <a:prstClr val="white"/>
              </a:solidFill>
              <a:effectLst/>
              <a:uLnTx/>
              <a:uFillTx/>
              <a:latin typeface="Calibri"/>
            </a:endParaRPr>
          </a:p>
        </p:txBody>
      </p:sp>
      <p:sp>
        <p:nvSpPr>
          <p:cNvPr id="33" name="Textfeld 17"/>
          <p:cNvSpPr txBox="1"/>
          <p:nvPr/>
        </p:nvSpPr>
        <p:spPr>
          <a:xfrm>
            <a:off x="4732783" y="2854499"/>
            <a:ext cx="3168352" cy="400110"/>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M6b: M&amp;E </a:t>
            </a:r>
            <a:r>
              <a:rPr kumimoji="0" lang="de-DE" sz="2000" i="0" u="none" strike="noStrike" kern="0" cap="none" spc="0" normalizeH="0" baseline="0" noProof="0" dirty="0" err="1" smtClean="0">
                <a:ln>
                  <a:noFill/>
                </a:ln>
                <a:solidFill>
                  <a:prstClr val="white"/>
                </a:solidFill>
                <a:effectLst/>
                <a:uLnTx/>
                <a:uFillTx/>
                <a:latin typeface="Calibri"/>
              </a:rPr>
              <a:t>at</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project</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level</a:t>
            </a:r>
            <a:endParaRPr kumimoji="0" lang="de-DE" sz="2000" i="0" u="none" strike="noStrike" kern="0" cap="none" spc="0" normalizeH="0" baseline="0" noProof="0" dirty="0" smtClean="0">
              <a:ln>
                <a:noFill/>
              </a:ln>
              <a:solidFill>
                <a:prstClr val="white"/>
              </a:solidFill>
              <a:effectLst/>
              <a:uLnTx/>
              <a:uFillTx/>
              <a:latin typeface="Calibri"/>
            </a:endParaRPr>
          </a:p>
        </p:txBody>
      </p:sp>
      <p:sp>
        <p:nvSpPr>
          <p:cNvPr id="34" name="Textfeld 18"/>
          <p:cNvSpPr txBox="1"/>
          <p:nvPr/>
        </p:nvSpPr>
        <p:spPr>
          <a:xfrm>
            <a:off x="1331640" y="1757724"/>
            <a:ext cx="6552728" cy="400110"/>
          </a:xfrm>
          <a:prstGeom prst="rect">
            <a:avLst/>
          </a:prstGeom>
          <a:solidFill>
            <a:srgbClr val="9BBB59"/>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 </a:t>
            </a:r>
            <a:r>
              <a:rPr kumimoji="0" lang="de-DE" sz="2000" i="0" u="none" strike="noStrike" kern="0" cap="none" spc="0" normalizeH="0" baseline="0" noProof="0" dirty="0" err="1" smtClean="0">
                <a:ln>
                  <a:noFill/>
                </a:ln>
                <a:solidFill>
                  <a:prstClr val="white"/>
                </a:solidFill>
                <a:effectLst/>
                <a:uLnTx/>
                <a:uFillTx/>
                <a:latin typeface="Calibri"/>
              </a:rPr>
              <a:t>Introduction</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to</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adaptation</a:t>
            </a:r>
            <a:r>
              <a:rPr kumimoji="0" lang="de-DE" sz="2000" i="0" u="none" strike="noStrike" kern="0" cap="none" spc="0" normalizeH="0" baseline="0" noProof="0" dirty="0" smtClean="0">
                <a:ln>
                  <a:noFill/>
                </a:ln>
                <a:solidFill>
                  <a:prstClr val="white"/>
                </a:solidFill>
                <a:effectLst/>
                <a:uLnTx/>
                <a:uFillTx/>
                <a:latin typeface="Calibri"/>
              </a:rPr>
              <a:t> M&amp;E</a:t>
            </a:r>
          </a:p>
        </p:txBody>
      </p:sp>
      <p:sp>
        <p:nvSpPr>
          <p:cNvPr id="35" name="Textfeld 19"/>
          <p:cNvSpPr txBox="1"/>
          <p:nvPr/>
        </p:nvSpPr>
        <p:spPr>
          <a:xfrm>
            <a:off x="1331640" y="5281760"/>
            <a:ext cx="6552728" cy="400110"/>
          </a:xfrm>
          <a:prstGeom prst="rect">
            <a:avLst/>
          </a:prstGeom>
          <a:solidFill>
            <a:srgbClr val="F79646"/>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M6a/b: </a:t>
            </a:r>
            <a:r>
              <a:rPr kumimoji="0" lang="de-DE" sz="2000" i="0" u="none" strike="noStrike" kern="0" cap="none" spc="0" normalizeH="0" baseline="0" noProof="0" dirty="0" err="1" smtClean="0">
                <a:ln>
                  <a:noFill/>
                </a:ln>
                <a:solidFill>
                  <a:prstClr val="white"/>
                </a:solidFill>
                <a:effectLst/>
                <a:uLnTx/>
                <a:uFillTx/>
                <a:latin typeface="Calibri"/>
              </a:rPr>
              <a:t>Examples</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and</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application</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to</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practice</a:t>
            </a:r>
            <a:endParaRPr kumimoji="0" lang="de-DE" sz="2000" i="0" u="none" strike="noStrike" kern="0" cap="none" spc="0" normalizeH="0" baseline="0" noProof="0" dirty="0" smtClean="0">
              <a:ln>
                <a:noFill/>
              </a:ln>
              <a:solidFill>
                <a:prstClr val="white"/>
              </a:solidFill>
              <a:effectLst/>
              <a:uLnTx/>
              <a:uFillTx/>
              <a:latin typeface="Calibri"/>
            </a:endParaRPr>
          </a:p>
        </p:txBody>
      </p:sp>
      <p:sp>
        <p:nvSpPr>
          <p:cNvPr id="36" name="Pfeil nach unten 20"/>
          <p:cNvSpPr/>
          <p:nvPr/>
        </p:nvSpPr>
        <p:spPr>
          <a:xfrm>
            <a:off x="2771800" y="3515247"/>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37" name="Pfeil nach unten 21"/>
          <p:cNvSpPr/>
          <p:nvPr/>
        </p:nvSpPr>
        <p:spPr>
          <a:xfrm>
            <a:off x="2771800" y="4001547"/>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38" name="Pfeil nach unten 22"/>
          <p:cNvSpPr/>
          <p:nvPr/>
        </p:nvSpPr>
        <p:spPr>
          <a:xfrm>
            <a:off x="2771800" y="4462158"/>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39" name="Pfeil nach unten 23"/>
          <p:cNvSpPr/>
          <p:nvPr/>
        </p:nvSpPr>
        <p:spPr>
          <a:xfrm>
            <a:off x="6151261" y="3517388"/>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40" name="Pfeil nach unten 24"/>
          <p:cNvSpPr/>
          <p:nvPr/>
        </p:nvSpPr>
        <p:spPr>
          <a:xfrm>
            <a:off x="6151261" y="3980431"/>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41" name="Pfeil nach unten 25"/>
          <p:cNvSpPr/>
          <p:nvPr/>
        </p:nvSpPr>
        <p:spPr>
          <a:xfrm>
            <a:off x="2771800" y="5009659"/>
            <a:ext cx="288032" cy="216024"/>
          </a:xfrm>
          <a:prstGeom prst="downArrow">
            <a:avLst/>
          </a:prstGeom>
          <a:solidFill>
            <a:srgbClr val="C0504D"/>
          </a:solidFill>
          <a:ln w="25400" cap="flat" cmpd="sng" algn="ctr">
            <a:solidFill>
              <a:srgbClr val="C0504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
        <p:nvSpPr>
          <p:cNvPr id="42" name="Pfeil nach unten 26"/>
          <p:cNvSpPr/>
          <p:nvPr/>
        </p:nvSpPr>
        <p:spPr>
          <a:xfrm>
            <a:off x="6156176" y="5009659"/>
            <a:ext cx="288032" cy="216024"/>
          </a:xfrm>
          <a:prstGeom prst="downArrow">
            <a:avLst/>
          </a:prstGeom>
          <a:solidFill>
            <a:srgbClr val="4F81BD"/>
          </a:solidFill>
          <a:ln w="25400" cap="flat" cmpd="sng" algn="ctr">
            <a:solidFill>
              <a:srgbClr val="4F81BD">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smtClean="0">
              <a:ln>
                <a:noFill/>
              </a:ln>
              <a:solidFill>
                <a:prstClr val="white"/>
              </a:solidFill>
              <a:effectLst/>
              <a:uLnTx/>
              <a:uFillTx/>
              <a:latin typeface="Calibri"/>
            </a:endParaRPr>
          </a:p>
        </p:txBody>
      </p:sp>
    </p:spTree>
    <p:extLst>
      <p:ext uri="{BB962C8B-B14F-4D97-AF65-F5344CB8AC3E}">
        <p14:creationId xmlns:p14="http://schemas.microsoft.com/office/powerpoint/2010/main" val="3076517135"/>
      </p:ext>
    </p:extLst>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el 1"/>
          <p:cNvSpPr>
            <a:spLocks noGrp="1"/>
          </p:cNvSpPr>
          <p:nvPr>
            <p:ph type="title"/>
          </p:nvPr>
        </p:nvSpPr>
        <p:spPr>
          <a:xfrm>
            <a:off x="321770" y="1062646"/>
            <a:ext cx="7651750" cy="617538"/>
          </a:xfrm>
        </p:spPr>
        <p:txBody>
          <a:bodyPr/>
          <a:lstStyle/>
          <a:p>
            <a:r>
              <a:rPr lang="de-DE" dirty="0" err="1" smtClean="0">
                <a:solidFill>
                  <a:srgbClr val="669900"/>
                </a:solidFill>
              </a:rPr>
              <a:t>Example</a:t>
            </a:r>
            <a:r>
              <a:rPr lang="de-DE" dirty="0" smtClean="0">
                <a:solidFill>
                  <a:srgbClr val="669900"/>
                </a:solidFill>
              </a:rPr>
              <a:t> </a:t>
            </a:r>
            <a:r>
              <a:rPr lang="de-DE" dirty="0" err="1" smtClean="0">
                <a:solidFill>
                  <a:srgbClr val="669900"/>
                </a:solidFill>
              </a:rPr>
              <a:t>of</a:t>
            </a:r>
            <a:r>
              <a:rPr lang="de-DE" dirty="0" smtClean="0">
                <a:solidFill>
                  <a:srgbClr val="669900"/>
                </a:solidFill>
              </a:rPr>
              <a:t> a </a:t>
            </a:r>
            <a:r>
              <a:rPr lang="de-DE" dirty="0" err="1" smtClean="0">
                <a:solidFill>
                  <a:srgbClr val="669900"/>
                </a:solidFill>
              </a:rPr>
              <a:t>results</a:t>
            </a:r>
            <a:r>
              <a:rPr lang="de-DE" dirty="0" smtClean="0">
                <a:solidFill>
                  <a:srgbClr val="669900"/>
                </a:solidFill>
              </a:rPr>
              <a:t> </a:t>
            </a:r>
            <a:r>
              <a:rPr lang="de-DE" dirty="0" err="1" smtClean="0">
                <a:solidFill>
                  <a:srgbClr val="669900"/>
                </a:solidFill>
              </a:rPr>
              <a:t>chain</a:t>
            </a:r>
            <a:r>
              <a:rPr lang="de-DE" dirty="0" smtClean="0">
                <a:solidFill>
                  <a:srgbClr val="669900"/>
                </a:solidFill>
              </a:rPr>
              <a:t>: </a:t>
            </a:r>
            <a:br>
              <a:rPr lang="de-DE" dirty="0" smtClean="0">
                <a:solidFill>
                  <a:srgbClr val="669900"/>
                </a:solidFill>
              </a:rPr>
            </a:br>
            <a:r>
              <a:rPr lang="de-DE" dirty="0" err="1" smtClean="0">
                <a:solidFill>
                  <a:srgbClr val="669900"/>
                </a:solidFill>
              </a:rPr>
              <a:t>Village</a:t>
            </a:r>
            <a:r>
              <a:rPr lang="de-DE" dirty="0" smtClean="0">
                <a:solidFill>
                  <a:srgbClr val="669900"/>
                </a:solidFill>
              </a:rPr>
              <a:t> </a:t>
            </a:r>
            <a:r>
              <a:rPr lang="de-DE" dirty="0" err="1" smtClean="0">
                <a:solidFill>
                  <a:srgbClr val="669900"/>
                </a:solidFill>
              </a:rPr>
              <a:t>facing</a:t>
            </a:r>
            <a:r>
              <a:rPr lang="de-DE" dirty="0" smtClean="0">
                <a:solidFill>
                  <a:srgbClr val="669900"/>
                </a:solidFill>
              </a:rPr>
              <a:t> </a:t>
            </a:r>
            <a:r>
              <a:rPr lang="de-DE" dirty="0" err="1" smtClean="0">
                <a:solidFill>
                  <a:srgbClr val="669900"/>
                </a:solidFill>
              </a:rPr>
              <a:t>drought</a:t>
            </a:r>
            <a:r>
              <a:rPr lang="de-DE" dirty="0" smtClean="0">
                <a:solidFill>
                  <a:srgbClr val="669900"/>
                </a:solidFill>
              </a:rPr>
              <a:t> </a:t>
            </a:r>
            <a:r>
              <a:rPr lang="de-DE" dirty="0" err="1" smtClean="0">
                <a:solidFill>
                  <a:srgbClr val="669900"/>
                </a:solidFill>
              </a:rPr>
              <a:t>and</a:t>
            </a:r>
            <a:r>
              <a:rPr lang="de-DE" dirty="0" smtClean="0">
                <a:solidFill>
                  <a:srgbClr val="669900"/>
                </a:solidFill>
              </a:rPr>
              <a:t> </a:t>
            </a:r>
            <a:r>
              <a:rPr lang="de-DE" dirty="0" err="1" smtClean="0">
                <a:solidFill>
                  <a:srgbClr val="669900"/>
                </a:solidFill>
              </a:rPr>
              <a:t>soil</a:t>
            </a:r>
            <a:r>
              <a:rPr lang="de-DE" dirty="0" smtClean="0">
                <a:solidFill>
                  <a:srgbClr val="669900"/>
                </a:solidFill>
              </a:rPr>
              <a:t> </a:t>
            </a:r>
            <a:r>
              <a:rPr lang="de-DE" dirty="0" err="1" smtClean="0">
                <a:solidFill>
                  <a:srgbClr val="669900"/>
                </a:solidFill>
              </a:rPr>
              <a:t>degradation</a:t>
            </a:r>
            <a:endParaRPr lang="de-DE" dirty="0" smtClean="0">
              <a:solidFill>
                <a:srgbClr val="669900"/>
              </a:solidFill>
            </a:endParaRPr>
          </a:p>
        </p:txBody>
      </p:sp>
      <p:sp>
        <p:nvSpPr>
          <p:cNvPr id="4" name="Datumsplatzhalter 3"/>
          <p:cNvSpPr>
            <a:spLocks noGrp="1"/>
          </p:cNvSpPr>
          <p:nvPr>
            <p:ph type="dt" sz="half" idx="11"/>
          </p:nvPr>
        </p:nvSpPr>
        <p:spPr/>
        <p:txBody>
          <a:bodyPr/>
          <a:lstStyle/>
          <a:p>
            <a:pPr>
              <a:defRPr/>
            </a:pPr>
            <a:fld id="{692CB778-1684-4820-AE01-A6CF65E48D70}" type="datetime1">
              <a:rPr lang="de-DE" smtClean="0"/>
              <a:pPr>
                <a:defRPr/>
              </a:pPr>
              <a:t>01.09.2016</a:t>
            </a:fld>
            <a:endParaRPr lang="de-DE"/>
          </a:p>
        </p:txBody>
      </p:sp>
      <p:pic>
        <p:nvPicPr>
          <p:cNvPr id="132099" name="Inhaltsplatzhalter 4" descr="Bildschirmausschnitt"/>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28124" y="1964723"/>
            <a:ext cx="7193490" cy="4215360"/>
          </a:xfrm>
        </p:spPr>
      </p:pic>
      <p:sp>
        <p:nvSpPr>
          <p:cNvPr id="6" name="TextBox 4"/>
          <p:cNvSpPr txBox="1">
            <a:spLocks noChangeArrowheads="1"/>
          </p:cNvSpPr>
          <p:nvPr/>
        </p:nvSpPr>
        <p:spPr bwMode="auto">
          <a:xfrm>
            <a:off x="6693158" y="6238875"/>
            <a:ext cx="229317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400" b="0" dirty="0" smtClean="0">
                <a:solidFill>
                  <a:schemeClr val="tx1"/>
                </a:solidFill>
              </a:rPr>
              <a:t>Source: WRI </a:t>
            </a:r>
            <a:r>
              <a:rPr lang="de-DE" sz="1400" b="0" dirty="0">
                <a:solidFill>
                  <a:schemeClr val="tx1"/>
                </a:solidFill>
              </a:rPr>
              <a:t>&amp; GIZ (2011)</a:t>
            </a:r>
            <a:endParaRPr lang="en-AU" sz="1400" b="0" dirty="0">
              <a:solidFill>
                <a:schemeClr val="tx1"/>
              </a:solidFill>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txBox="1">
            <a:spLocks noChangeArrowheads="1"/>
          </p:cNvSpPr>
          <p:nvPr/>
        </p:nvSpPr>
        <p:spPr bwMode="auto">
          <a:xfrm>
            <a:off x="287338" y="1970565"/>
            <a:ext cx="885666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spcBef>
                <a:spcPts val="900"/>
              </a:spcBef>
              <a:buClr>
                <a:srgbClr val="C80F0F"/>
              </a:buClr>
              <a:buFont typeface="Wingdings" pitchFamily="2" charset="2"/>
              <a:buChar char="§"/>
            </a:pPr>
            <a:r>
              <a:rPr lang="en-GB" sz="1800" dirty="0">
                <a:solidFill>
                  <a:schemeClr val="tx1"/>
                </a:solidFill>
              </a:rPr>
              <a:t>Choose indicators</a:t>
            </a:r>
          </a:p>
          <a:p>
            <a:pPr lvl="1" eaLnBrk="1" hangingPunct="1">
              <a:spcBef>
                <a:spcPts val="900"/>
              </a:spcBef>
              <a:buClr>
                <a:srgbClr val="C80F0F"/>
              </a:buClr>
              <a:buFont typeface="Wingdings" pitchFamily="2" charset="2"/>
              <a:buChar char="§"/>
            </a:pPr>
            <a:r>
              <a:rPr lang="en-GB" sz="1800" b="0" dirty="0" smtClean="0">
                <a:solidFill>
                  <a:schemeClr val="tx1"/>
                </a:solidFill>
              </a:rPr>
              <a:t>Focus </a:t>
            </a:r>
            <a:r>
              <a:rPr lang="en-GB" sz="1800" b="0" dirty="0">
                <a:solidFill>
                  <a:schemeClr val="tx1"/>
                </a:solidFill>
              </a:rPr>
              <a:t>indicators on the </a:t>
            </a:r>
            <a:r>
              <a:rPr lang="en-GB" sz="1800" b="0" dirty="0">
                <a:solidFill>
                  <a:srgbClr val="C00000"/>
                </a:solidFill>
              </a:rPr>
              <a:t>crucial spots </a:t>
            </a:r>
            <a:r>
              <a:rPr lang="en-GB" sz="1800" b="0" dirty="0">
                <a:solidFill>
                  <a:schemeClr val="tx1"/>
                </a:solidFill>
              </a:rPr>
              <a:t>of the results </a:t>
            </a:r>
            <a:r>
              <a:rPr lang="en-GB" sz="1800" b="0" dirty="0" smtClean="0">
                <a:solidFill>
                  <a:schemeClr val="tx1"/>
                </a:solidFill>
              </a:rPr>
              <a:t>chain </a:t>
            </a:r>
            <a:r>
              <a:rPr lang="en-GB" sz="1800" b="0" dirty="0">
                <a:solidFill>
                  <a:schemeClr val="tx1"/>
                </a:solidFill>
              </a:rPr>
              <a:t>or theory of change</a:t>
            </a:r>
          </a:p>
          <a:p>
            <a:pPr lvl="1" eaLnBrk="1" hangingPunct="1">
              <a:spcBef>
                <a:spcPts val="900"/>
              </a:spcBef>
              <a:buClr>
                <a:srgbClr val="C80F0F"/>
              </a:buClr>
              <a:buFont typeface="Wingdings" pitchFamily="2" charset="2"/>
              <a:buChar char="§"/>
            </a:pPr>
            <a:r>
              <a:rPr lang="en-GB" sz="1800" b="0" dirty="0">
                <a:solidFill>
                  <a:schemeClr val="tx1"/>
                </a:solidFill>
              </a:rPr>
              <a:t>Check indicators along the SMART rule: </a:t>
            </a:r>
            <a:r>
              <a:rPr lang="en-US" sz="1800" b="0" dirty="0">
                <a:solidFill>
                  <a:srgbClr val="C00000"/>
                </a:solidFill>
              </a:rPr>
              <a:t>S</a:t>
            </a:r>
            <a:r>
              <a:rPr lang="en-US" sz="1800" b="0" dirty="0">
                <a:solidFill>
                  <a:schemeClr val="tx1"/>
                </a:solidFill>
              </a:rPr>
              <a:t>pecific, </a:t>
            </a:r>
            <a:r>
              <a:rPr lang="en-US" sz="1800" b="0" dirty="0">
                <a:solidFill>
                  <a:srgbClr val="C00000"/>
                </a:solidFill>
              </a:rPr>
              <a:t>M</a:t>
            </a:r>
            <a:r>
              <a:rPr lang="en-US" sz="1800" b="0" dirty="0">
                <a:solidFill>
                  <a:schemeClr val="tx1"/>
                </a:solidFill>
              </a:rPr>
              <a:t>easurable, </a:t>
            </a:r>
            <a:r>
              <a:rPr lang="en-US" sz="1800" b="0" dirty="0">
                <a:solidFill>
                  <a:srgbClr val="C00000"/>
                </a:solidFill>
              </a:rPr>
              <a:t>A</a:t>
            </a:r>
            <a:r>
              <a:rPr lang="en-US" sz="1800" b="0" dirty="0">
                <a:solidFill>
                  <a:schemeClr val="tx1"/>
                </a:solidFill>
              </a:rPr>
              <a:t>ttainable, </a:t>
            </a:r>
            <a:r>
              <a:rPr lang="en-US" sz="1800" b="0" dirty="0">
                <a:solidFill>
                  <a:srgbClr val="C00000"/>
                </a:solidFill>
              </a:rPr>
              <a:t>R</a:t>
            </a:r>
            <a:r>
              <a:rPr lang="en-US" sz="1800" b="0" dirty="0">
                <a:solidFill>
                  <a:schemeClr val="tx1"/>
                </a:solidFill>
              </a:rPr>
              <a:t>elevant and </a:t>
            </a:r>
            <a:r>
              <a:rPr lang="en-US" sz="1800" b="0" dirty="0">
                <a:solidFill>
                  <a:srgbClr val="C00000"/>
                </a:solidFill>
              </a:rPr>
              <a:t>T</a:t>
            </a:r>
            <a:r>
              <a:rPr lang="en-US" sz="1800" b="0" dirty="0">
                <a:solidFill>
                  <a:schemeClr val="tx1"/>
                </a:solidFill>
              </a:rPr>
              <a:t>ime bound</a:t>
            </a:r>
          </a:p>
          <a:p>
            <a:pPr lvl="1" eaLnBrk="1" hangingPunct="1">
              <a:spcBef>
                <a:spcPts val="900"/>
              </a:spcBef>
              <a:buClr>
                <a:srgbClr val="C80F0F"/>
              </a:buClr>
              <a:buFont typeface="Wingdings" pitchFamily="2" charset="2"/>
              <a:buChar char="§"/>
            </a:pPr>
            <a:r>
              <a:rPr lang="en-GB" sz="1800" b="0" dirty="0">
                <a:solidFill>
                  <a:schemeClr val="tx1"/>
                </a:solidFill>
              </a:rPr>
              <a:t>Together indicators need to </a:t>
            </a:r>
            <a:r>
              <a:rPr lang="en-GB" sz="1800" b="0" dirty="0" smtClean="0">
                <a:solidFill>
                  <a:srgbClr val="C00000"/>
                </a:solidFill>
              </a:rPr>
              <a:t>reflect </a:t>
            </a:r>
            <a:r>
              <a:rPr lang="en-GB" sz="1800" b="0" dirty="0">
                <a:solidFill>
                  <a:srgbClr val="C00000"/>
                </a:solidFill>
              </a:rPr>
              <a:t>the contribution to adaptation</a:t>
            </a:r>
          </a:p>
          <a:p>
            <a:pPr eaLnBrk="1" hangingPunct="1">
              <a:spcBef>
                <a:spcPts val="900"/>
              </a:spcBef>
              <a:buClr>
                <a:srgbClr val="C80F0F"/>
              </a:buClr>
              <a:buFont typeface="Wingdings" pitchFamily="2" charset="2"/>
              <a:buChar char="§"/>
            </a:pPr>
            <a:r>
              <a:rPr lang="de-DE" sz="1800" dirty="0">
                <a:solidFill>
                  <a:schemeClr val="tx1"/>
                </a:solidFill>
              </a:rPr>
              <a:t>Set a </a:t>
            </a:r>
            <a:r>
              <a:rPr lang="de-DE" sz="1800" dirty="0" err="1">
                <a:solidFill>
                  <a:schemeClr val="tx1"/>
                </a:solidFill>
              </a:rPr>
              <a:t>baseline</a:t>
            </a:r>
            <a:r>
              <a:rPr lang="de-DE" sz="1800" dirty="0">
                <a:solidFill>
                  <a:schemeClr val="tx1"/>
                </a:solidFill>
              </a:rPr>
              <a:t> </a:t>
            </a:r>
            <a:r>
              <a:rPr lang="de-DE" sz="1800" dirty="0" err="1">
                <a:solidFill>
                  <a:schemeClr val="tx1"/>
                </a:solidFill>
              </a:rPr>
              <a:t>for</a:t>
            </a:r>
            <a:r>
              <a:rPr lang="de-DE" sz="1800" dirty="0">
                <a:solidFill>
                  <a:schemeClr val="tx1"/>
                </a:solidFill>
              </a:rPr>
              <a:t> </a:t>
            </a:r>
            <a:r>
              <a:rPr lang="de-DE" sz="1800" dirty="0" err="1">
                <a:solidFill>
                  <a:schemeClr val="tx1"/>
                </a:solidFill>
              </a:rPr>
              <a:t>each</a:t>
            </a:r>
            <a:r>
              <a:rPr lang="de-DE" sz="1800" dirty="0">
                <a:solidFill>
                  <a:schemeClr val="tx1"/>
                </a:solidFill>
              </a:rPr>
              <a:t> </a:t>
            </a:r>
            <a:r>
              <a:rPr lang="de-DE" sz="1800" dirty="0" err="1">
                <a:solidFill>
                  <a:schemeClr val="tx1"/>
                </a:solidFill>
              </a:rPr>
              <a:t>indicator</a:t>
            </a:r>
            <a:endParaRPr lang="de-DE" sz="1800" dirty="0">
              <a:solidFill>
                <a:schemeClr val="tx1"/>
              </a:solidFill>
            </a:endParaRPr>
          </a:p>
          <a:p>
            <a:pPr lvl="1" eaLnBrk="1" hangingPunct="1">
              <a:spcBef>
                <a:spcPts val="900"/>
              </a:spcBef>
              <a:buClr>
                <a:srgbClr val="C80F0F"/>
              </a:buClr>
              <a:buFont typeface="Wingdings" pitchFamily="2" charset="2"/>
              <a:buChar char="§"/>
            </a:pPr>
            <a:r>
              <a:rPr lang="en-GB" sz="1800" b="0" dirty="0">
                <a:solidFill>
                  <a:schemeClr val="tx1"/>
                </a:solidFill>
              </a:rPr>
              <a:t>Record </a:t>
            </a:r>
            <a:r>
              <a:rPr lang="en-GB" sz="1800" b="0" dirty="0">
                <a:solidFill>
                  <a:srgbClr val="C00000"/>
                </a:solidFill>
              </a:rPr>
              <a:t>baseline values </a:t>
            </a:r>
            <a:r>
              <a:rPr lang="en-GB" sz="1800" b="0" dirty="0">
                <a:solidFill>
                  <a:schemeClr val="tx1"/>
                </a:solidFill>
              </a:rPr>
              <a:t>for the chosen indicators (refer to step 1).</a:t>
            </a:r>
          </a:p>
          <a:p>
            <a:pPr lvl="1" eaLnBrk="1" hangingPunct="1">
              <a:spcBef>
                <a:spcPts val="900"/>
              </a:spcBef>
              <a:buClr>
                <a:srgbClr val="C80F0F"/>
              </a:buClr>
              <a:buFont typeface="Wingdings" pitchFamily="2" charset="2"/>
              <a:buChar char="§"/>
            </a:pPr>
            <a:r>
              <a:rPr lang="en-GB" sz="1800" b="0" dirty="0">
                <a:solidFill>
                  <a:schemeClr val="tx1"/>
                </a:solidFill>
              </a:rPr>
              <a:t>Choose </a:t>
            </a:r>
            <a:r>
              <a:rPr lang="en-GB" sz="1800" b="0" dirty="0">
                <a:solidFill>
                  <a:srgbClr val="C00000"/>
                </a:solidFill>
              </a:rPr>
              <a:t>target values </a:t>
            </a:r>
            <a:r>
              <a:rPr lang="en-GB" sz="1800" b="0" dirty="0">
                <a:solidFill>
                  <a:schemeClr val="tx1"/>
                </a:solidFill>
              </a:rPr>
              <a:t>to be achieved </a:t>
            </a:r>
            <a:r>
              <a:rPr lang="en-GB" sz="1800" b="0" dirty="0" smtClean="0">
                <a:solidFill>
                  <a:schemeClr val="tx1"/>
                </a:solidFill>
              </a:rPr>
              <a:t>by </a:t>
            </a:r>
            <a:r>
              <a:rPr lang="en-GB" sz="1800" b="0" dirty="0">
                <a:solidFill>
                  <a:schemeClr val="tx1"/>
                </a:solidFill>
              </a:rPr>
              <a:t>the end of the project.</a:t>
            </a:r>
          </a:p>
          <a:p>
            <a:pPr lvl="1" eaLnBrk="1" hangingPunct="1">
              <a:spcBef>
                <a:spcPts val="900"/>
              </a:spcBef>
              <a:buClr>
                <a:srgbClr val="C80F0F"/>
              </a:buClr>
              <a:buFont typeface="Wingdings" pitchFamily="2" charset="2"/>
              <a:buChar char="§"/>
            </a:pPr>
            <a:endParaRPr lang="en-GB" sz="1800" b="0" dirty="0">
              <a:solidFill>
                <a:schemeClr val="tx1"/>
              </a:solidFill>
            </a:endParaRPr>
          </a:p>
        </p:txBody>
      </p:sp>
      <p:grpSp>
        <p:nvGrpSpPr>
          <p:cNvPr id="131075" name="Gruppieren 2"/>
          <p:cNvGrpSpPr>
            <a:grpSpLocks/>
          </p:cNvGrpSpPr>
          <p:nvPr/>
        </p:nvGrpSpPr>
        <p:grpSpPr bwMode="auto">
          <a:xfrm>
            <a:off x="1220788" y="1189630"/>
            <a:ext cx="7418387" cy="701675"/>
            <a:chOff x="0" y="3232375"/>
            <a:chExt cx="6651171" cy="1148127"/>
          </a:xfrm>
        </p:grpSpPr>
        <p:sp>
          <p:nvSpPr>
            <p:cNvPr id="4" name="Legende mit Pfeil nach oben 3"/>
            <p:cNvSpPr/>
            <p:nvPr/>
          </p:nvSpPr>
          <p:spPr>
            <a:xfrm rot="10800000">
              <a:off x="0" y="3232375"/>
              <a:ext cx="6651171" cy="1148127"/>
            </a:xfrm>
            <a:prstGeom prst="upArrowCallout">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 name="Legende mit Pfeil nach oben 4"/>
            <p:cNvSpPr/>
            <p:nvPr/>
          </p:nvSpPr>
          <p:spPr>
            <a:xfrm rot="21600000">
              <a:off x="0" y="3232375"/>
              <a:ext cx="6651171" cy="745504"/>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de-DE" sz="2000" dirty="0"/>
                <a:t>4</a:t>
              </a:r>
              <a:r>
                <a:rPr lang="de-DE" sz="2000"/>
                <a:t>. Define indicators and set a baseline</a:t>
              </a:r>
              <a:endParaRPr lang="de-DE" sz="2000" dirty="0"/>
            </a:p>
          </p:txBody>
        </p:sp>
      </p:grpSp>
      <p:sp>
        <p:nvSpPr>
          <p:cNvPr id="3" name="Rechteck 2"/>
          <p:cNvSpPr/>
          <p:nvPr/>
        </p:nvSpPr>
        <p:spPr>
          <a:xfrm>
            <a:off x="413292" y="5172334"/>
            <a:ext cx="8059376" cy="723275"/>
          </a:xfrm>
          <a:prstGeom prst="rect">
            <a:avLst/>
          </a:prstGeom>
        </p:spPr>
        <p:txBody>
          <a:bodyPr wrap="square">
            <a:spAutoFit/>
          </a:bodyPr>
          <a:lstStyle/>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smtClean="0">
                <a:solidFill>
                  <a:schemeClr val="tx1"/>
                </a:solidFill>
              </a:rPr>
              <a:t>Indicators</a:t>
            </a:r>
            <a:r>
              <a:rPr lang="de-DE" sz="1800" b="0" kern="0" dirty="0" smtClean="0">
                <a:solidFill>
                  <a:schemeClr val="tx1"/>
                </a:solidFill>
              </a:rPr>
              <a:t> </a:t>
            </a:r>
            <a:r>
              <a:rPr lang="de-DE" sz="1800" b="0" kern="0" dirty="0" err="1" smtClean="0">
                <a:solidFill>
                  <a:schemeClr val="tx1"/>
                </a:solidFill>
              </a:rPr>
              <a:t>define</a:t>
            </a:r>
            <a:r>
              <a:rPr lang="de-DE" sz="1800" b="0" kern="0" dirty="0" smtClean="0">
                <a:solidFill>
                  <a:schemeClr val="tx1"/>
                </a:solidFill>
              </a:rPr>
              <a:t> </a:t>
            </a:r>
            <a:r>
              <a:rPr lang="de-DE" sz="1800" b="0" kern="0" dirty="0" err="1" smtClean="0">
                <a:solidFill>
                  <a:schemeClr val="tx1"/>
                </a:solidFill>
              </a:rPr>
              <a:t>what</a:t>
            </a:r>
            <a:r>
              <a:rPr lang="de-DE" sz="1800" b="0" kern="0" dirty="0" smtClean="0">
                <a:solidFill>
                  <a:schemeClr val="tx1"/>
                </a:solidFill>
              </a:rPr>
              <a:t> </a:t>
            </a:r>
            <a:r>
              <a:rPr lang="de-DE" sz="1800" b="0" kern="0" dirty="0" err="1" smtClean="0">
                <a:solidFill>
                  <a:schemeClr val="tx1"/>
                </a:solidFill>
              </a:rPr>
              <a:t>to</a:t>
            </a:r>
            <a:r>
              <a:rPr lang="de-DE" sz="1800" b="0" kern="0" dirty="0" smtClean="0">
                <a:solidFill>
                  <a:schemeClr val="tx1"/>
                </a:solidFill>
              </a:rPr>
              <a:t> </a:t>
            </a:r>
            <a:r>
              <a:rPr lang="de-DE" sz="1800" b="0" kern="0" dirty="0" err="1" smtClean="0">
                <a:solidFill>
                  <a:schemeClr val="tx1"/>
                </a:solidFill>
              </a:rPr>
              <a:t>measure</a:t>
            </a:r>
            <a:r>
              <a:rPr lang="de-DE" sz="1800" b="0" kern="0" dirty="0" smtClean="0">
                <a:solidFill>
                  <a:schemeClr val="tx1"/>
                </a:solidFill>
              </a:rPr>
              <a:t>.</a:t>
            </a:r>
          </a:p>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smtClean="0">
                <a:solidFill>
                  <a:schemeClr val="tx1"/>
                </a:solidFill>
              </a:rPr>
              <a:t>They</a:t>
            </a:r>
            <a:r>
              <a:rPr lang="de-DE" sz="1800" b="0" kern="0" dirty="0" smtClean="0">
                <a:solidFill>
                  <a:schemeClr val="tx1"/>
                </a:solidFill>
              </a:rPr>
              <a:t> do not </a:t>
            </a:r>
            <a:r>
              <a:rPr lang="de-DE" sz="1800" b="0" kern="0" dirty="0" err="1" smtClean="0">
                <a:solidFill>
                  <a:schemeClr val="tx1"/>
                </a:solidFill>
              </a:rPr>
              <a:t>necessarily</a:t>
            </a:r>
            <a:r>
              <a:rPr lang="de-DE" sz="1800" b="0" kern="0" dirty="0" smtClean="0">
                <a:solidFill>
                  <a:schemeClr val="tx1"/>
                </a:solidFill>
              </a:rPr>
              <a:t> </a:t>
            </a:r>
            <a:r>
              <a:rPr lang="de-DE" sz="1800" b="0" kern="0" dirty="0" err="1" smtClean="0">
                <a:solidFill>
                  <a:schemeClr val="tx1"/>
                </a:solidFill>
              </a:rPr>
              <a:t>provide</a:t>
            </a:r>
            <a:r>
              <a:rPr lang="de-DE" sz="1800" b="0" kern="0" dirty="0" smtClean="0">
                <a:solidFill>
                  <a:schemeClr val="tx1"/>
                </a:solidFill>
              </a:rPr>
              <a:t> an </a:t>
            </a:r>
            <a:r>
              <a:rPr lang="de-DE" sz="1800" b="0" kern="0" dirty="0" err="1" smtClean="0">
                <a:solidFill>
                  <a:schemeClr val="tx1"/>
                </a:solidFill>
              </a:rPr>
              <a:t>explanation</a:t>
            </a:r>
            <a:r>
              <a:rPr lang="de-DE" sz="1800" b="0" kern="0" dirty="0" smtClean="0">
                <a:solidFill>
                  <a:schemeClr val="tx1"/>
                </a:solidFill>
              </a:rPr>
              <a:t> </a:t>
            </a:r>
            <a:r>
              <a:rPr lang="de-DE" sz="1800" b="0" kern="0" dirty="0" err="1" smtClean="0">
                <a:solidFill>
                  <a:schemeClr val="tx1"/>
                </a:solidFill>
              </a:rPr>
              <a:t>of</a:t>
            </a:r>
            <a:r>
              <a:rPr lang="de-DE" sz="1800" b="0" kern="0" dirty="0" smtClean="0">
                <a:solidFill>
                  <a:schemeClr val="tx1"/>
                </a:solidFill>
              </a:rPr>
              <a:t> </a:t>
            </a:r>
            <a:r>
              <a:rPr lang="de-DE" sz="1800" b="0" i="1" kern="0" dirty="0" smtClean="0">
                <a:solidFill>
                  <a:schemeClr val="tx1"/>
                </a:solidFill>
              </a:rPr>
              <a:t>WHY</a:t>
            </a:r>
            <a:r>
              <a:rPr lang="de-DE" sz="1800" b="0" kern="0" dirty="0" smtClean="0">
                <a:solidFill>
                  <a:schemeClr val="tx1"/>
                </a:solidFill>
              </a:rPr>
              <a:t> </a:t>
            </a:r>
            <a:r>
              <a:rPr lang="de-DE" sz="1800" b="0" kern="0" dirty="0" err="1" smtClean="0">
                <a:solidFill>
                  <a:schemeClr val="tx1"/>
                </a:solidFill>
              </a:rPr>
              <a:t>changes</a:t>
            </a:r>
            <a:r>
              <a:rPr lang="de-DE" sz="1800" b="0" kern="0" dirty="0" smtClean="0">
                <a:solidFill>
                  <a:schemeClr val="tx1"/>
                </a:solidFill>
              </a:rPr>
              <a:t> </a:t>
            </a:r>
            <a:r>
              <a:rPr lang="de-DE" sz="1800" b="0" kern="0" dirty="0" err="1" smtClean="0">
                <a:solidFill>
                  <a:schemeClr val="tx1"/>
                </a:solidFill>
              </a:rPr>
              <a:t>occured</a:t>
            </a:r>
            <a:r>
              <a:rPr lang="de-DE" sz="1800" b="0" kern="0" dirty="0" smtClean="0">
                <a:solidFill>
                  <a:schemeClr val="tx1"/>
                </a:solidFill>
              </a:rPr>
              <a:t>.</a:t>
            </a:r>
            <a:endParaRPr lang="de-DE" sz="1800" b="0" kern="0" baseline="30000" dirty="0">
              <a:solidFill>
                <a:srgbClr val="C00000"/>
              </a:solidFill>
            </a:endParaRP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el 1"/>
          <p:cNvSpPr>
            <a:spLocks noGrp="1"/>
          </p:cNvSpPr>
          <p:nvPr>
            <p:ph type="title"/>
          </p:nvPr>
        </p:nvSpPr>
        <p:spPr>
          <a:xfrm>
            <a:off x="557876" y="1357075"/>
            <a:ext cx="7776000" cy="617928"/>
          </a:xfrm>
        </p:spPr>
        <p:txBody>
          <a:bodyPr/>
          <a:lstStyle/>
          <a:p>
            <a:r>
              <a:rPr lang="de-DE" dirty="0" err="1" smtClean="0">
                <a:solidFill>
                  <a:srgbClr val="669900"/>
                </a:solidFill>
              </a:rPr>
              <a:t>Example</a:t>
            </a:r>
            <a:r>
              <a:rPr lang="de-DE" dirty="0" smtClean="0">
                <a:solidFill>
                  <a:srgbClr val="669900"/>
                </a:solidFill>
              </a:rPr>
              <a:t>: </a:t>
            </a:r>
            <a:r>
              <a:rPr lang="de-DE" b="1" dirty="0" err="1" smtClean="0">
                <a:solidFill>
                  <a:srgbClr val="669900"/>
                </a:solidFill>
              </a:rPr>
              <a:t>Indicators</a:t>
            </a:r>
            <a:r>
              <a:rPr lang="de-DE" b="1" dirty="0" smtClean="0">
                <a:solidFill>
                  <a:srgbClr val="669900"/>
                </a:solidFill>
              </a:rPr>
              <a:t> </a:t>
            </a:r>
            <a:r>
              <a:rPr lang="de-DE" b="1" dirty="0" err="1" smtClean="0">
                <a:solidFill>
                  <a:srgbClr val="669900"/>
                </a:solidFill>
              </a:rPr>
              <a:t>for</a:t>
            </a:r>
            <a:r>
              <a:rPr lang="de-DE" b="1" dirty="0" smtClean="0">
                <a:solidFill>
                  <a:srgbClr val="669900"/>
                </a:solidFill>
              </a:rPr>
              <a:t> </a:t>
            </a:r>
            <a:r>
              <a:rPr lang="de-DE" b="1" dirty="0" err="1" smtClean="0">
                <a:solidFill>
                  <a:srgbClr val="669900"/>
                </a:solidFill>
              </a:rPr>
              <a:t>the</a:t>
            </a:r>
            <a:r>
              <a:rPr lang="de-DE" b="1" dirty="0" smtClean="0">
                <a:solidFill>
                  <a:srgbClr val="669900"/>
                </a:solidFill>
              </a:rPr>
              <a:t> 3 </a:t>
            </a:r>
            <a:r>
              <a:rPr lang="de-DE" b="1" dirty="0" err="1" smtClean="0">
                <a:solidFill>
                  <a:srgbClr val="669900"/>
                </a:solidFill>
              </a:rPr>
              <a:t>dimensions</a:t>
            </a:r>
            <a:r>
              <a:rPr lang="de-DE" b="1" dirty="0" smtClean="0">
                <a:solidFill>
                  <a:srgbClr val="669900"/>
                </a:solidFill>
              </a:rPr>
              <a:t>:</a:t>
            </a:r>
          </a:p>
        </p:txBody>
      </p:sp>
      <p:sp>
        <p:nvSpPr>
          <p:cNvPr id="4" name="Datumsplatzhalter 3"/>
          <p:cNvSpPr>
            <a:spLocks noGrp="1"/>
          </p:cNvSpPr>
          <p:nvPr>
            <p:ph type="dt" sz="half" idx="11"/>
          </p:nvPr>
        </p:nvSpPr>
        <p:spPr/>
        <p:txBody>
          <a:bodyPr/>
          <a:lstStyle/>
          <a:p>
            <a:pPr>
              <a:defRPr/>
            </a:pPr>
            <a:fld id="{5555B588-1361-4872-B914-6E333BDA1671}" type="datetime1">
              <a:rPr lang="de-DE" smtClean="0"/>
              <a:pPr>
                <a:defRPr/>
              </a:pPr>
              <a:t>01.09.2016</a:t>
            </a:fld>
            <a:endParaRPr lang="de-DE" dirty="0"/>
          </a:p>
        </p:txBody>
      </p:sp>
      <p:pic>
        <p:nvPicPr>
          <p:cNvPr id="13312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691048" y="2508481"/>
            <a:ext cx="5761905" cy="369523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hteckige Legende 5"/>
          <p:cNvSpPr>
            <a:spLocks noChangeArrowheads="1"/>
          </p:cNvSpPr>
          <p:nvPr/>
        </p:nvSpPr>
        <p:spPr bwMode="auto">
          <a:xfrm>
            <a:off x="925513" y="2211388"/>
            <a:ext cx="2185549" cy="1130902"/>
          </a:xfrm>
          <a:prstGeom prst="wedgeRectCallout">
            <a:avLst>
              <a:gd name="adj1" fmla="val 87335"/>
              <a:gd name="adj2" fmla="val 44380"/>
            </a:avLst>
          </a:prstGeom>
          <a:solidFill>
            <a:schemeClr val="bg2"/>
          </a:solidFill>
          <a:ln w="9525" algn="ctr">
            <a:solidFill>
              <a:schemeClr val="tx1"/>
            </a:solidFill>
            <a:round/>
            <a:headEnd/>
            <a:tailEnd/>
          </a:ln>
        </p:spPr>
        <p:txBody>
          <a:bodyPr/>
          <a:lstStyle/>
          <a:p>
            <a:pPr marL="285750" indent="-285750">
              <a:buFont typeface="Arial" charset="0"/>
              <a:buChar char="•"/>
            </a:pPr>
            <a:r>
              <a:rPr lang="en-US" sz="1600" b="0" dirty="0">
                <a:solidFill>
                  <a:schemeClr val="accent2"/>
                </a:solidFill>
              </a:rPr>
              <a:t>Agricultural yields in project area </a:t>
            </a:r>
            <a:r>
              <a:rPr lang="en-US" sz="1600" b="0" dirty="0" err="1" smtClean="0">
                <a:solidFill>
                  <a:schemeClr val="accent2"/>
                </a:solidFill>
              </a:rPr>
              <a:t>stabilised</a:t>
            </a:r>
            <a:r>
              <a:rPr lang="en-US" sz="1600" b="0" dirty="0" smtClean="0">
                <a:solidFill>
                  <a:schemeClr val="accent2"/>
                </a:solidFill>
              </a:rPr>
              <a:t> amidst </a:t>
            </a:r>
            <a:r>
              <a:rPr lang="en-US" sz="1600" b="0" dirty="0">
                <a:solidFill>
                  <a:schemeClr val="accent2"/>
                </a:solidFill>
              </a:rPr>
              <a:t>a changing climate.</a:t>
            </a:r>
          </a:p>
        </p:txBody>
      </p:sp>
      <p:sp>
        <p:nvSpPr>
          <p:cNvPr id="7" name="Rechteckige Legende 6"/>
          <p:cNvSpPr>
            <a:spLocks noChangeArrowheads="1"/>
          </p:cNvSpPr>
          <p:nvPr/>
        </p:nvSpPr>
        <p:spPr bwMode="auto">
          <a:xfrm>
            <a:off x="358775" y="3876675"/>
            <a:ext cx="1839913" cy="1501775"/>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285750" indent="-285750">
              <a:buFont typeface="Arial" charset="0"/>
              <a:buChar char="•"/>
            </a:pPr>
            <a:r>
              <a:rPr lang="en-US" sz="1600" b="0">
                <a:solidFill>
                  <a:schemeClr val="accent2"/>
                </a:solidFill>
              </a:rPr>
              <a:t>Farmers knowledge improved about drought resistant crops.</a:t>
            </a:r>
          </a:p>
        </p:txBody>
      </p:sp>
      <p:sp>
        <p:nvSpPr>
          <p:cNvPr id="8" name="Rechteckige Legende 7"/>
          <p:cNvSpPr>
            <a:spLocks noChangeArrowheads="1"/>
          </p:cNvSpPr>
          <p:nvPr/>
        </p:nvSpPr>
        <p:spPr bwMode="auto">
          <a:xfrm>
            <a:off x="6542636" y="4225980"/>
            <a:ext cx="2098675" cy="1376362"/>
          </a:xfrm>
          <a:prstGeom prst="wedgeRectCallout">
            <a:avLst>
              <a:gd name="adj1" fmla="val -69884"/>
              <a:gd name="adj2" fmla="val -9870"/>
            </a:avLst>
          </a:prstGeom>
          <a:solidFill>
            <a:schemeClr val="bg2"/>
          </a:solidFill>
          <a:ln w="9525" algn="ctr">
            <a:solidFill>
              <a:schemeClr val="tx1"/>
            </a:solidFill>
            <a:round/>
            <a:headEnd/>
            <a:tailEnd/>
          </a:ln>
        </p:spPr>
        <p:txBody>
          <a:bodyPr/>
          <a:lstStyle/>
          <a:p>
            <a:pPr marL="285750" indent="-285750">
              <a:buFont typeface="Arial" charset="0"/>
              <a:buChar char="•"/>
            </a:pPr>
            <a:r>
              <a:rPr lang="en-US" sz="1600" b="0" dirty="0">
                <a:solidFill>
                  <a:schemeClr val="accent2"/>
                </a:solidFill>
              </a:rPr>
              <a:t>Irrigation schemes established </a:t>
            </a:r>
            <a:r>
              <a:rPr lang="en-US" sz="1600" b="0" dirty="0" smtClean="0">
                <a:solidFill>
                  <a:schemeClr val="accent2"/>
                </a:solidFill>
              </a:rPr>
              <a:t>and being </a:t>
            </a:r>
            <a:r>
              <a:rPr lang="en-US" sz="1600" b="0" dirty="0" err="1" smtClean="0">
                <a:solidFill>
                  <a:schemeClr val="accent2"/>
                </a:solidFill>
              </a:rPr>
              <a:t>utilised</a:t>
            </a:r>
            <a:r>
              <a:rPr lang="en-US" sz="1600" b="0" dirty="0" smtClean="0">
                <a:solidFill>
                  <a:schemeClr val="accent2"/>
                </a:solidFill>
              </a:rPr>
              <a:t> in </a:t>
            </a:r>
            <a:r>
              <a:rPr lang="en-US" sz="1600" b="0" dirty="0">
                <a:solidFill>
                  <a:schemeClr val="accent2"/>
                </a:solidFill>
              </a:rPr>
              <a:t>project area.</a:t>
            </a:r>
          </a:p>
        </p:txBody>
      </p:sp>
      <p:sp>
        <p:nvSpPr>
          <p:cNvPr id="9" name="TextBox 7"/>
          <p:cNvSpPr txBox="1">
            <a:spLocks noChangeArrowheads="1"/>
          </p:cNvSpPr>
          <p:nvPr/>
        </p:nvSpPr>
        <p:spPr bwMode="auto">
          <a:xfrm>
            <a:off x="7189788" y="6177127"/>
            <a:ext cx="180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b="0" dirty="0">
                <a:solidFill>
                  <a:schemeClr val="tx1"/>
                </a:solidFill>
              </a:rPr>
              <a:t>Source: WRI &amp; GIZ, 2011</a:t>
            </a:r>
            <a:endParaRPr lang="en-AU" sz="1100"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txBox="1">
            <a:spLocks noChangeArrowheads="1"/>
          </p:cNvSpPr>
          <p:nvPr/>
        </p:nvSpPr>
        <p:spPr bwMode="auto">
          <a:xfrm>
            <a:off x="125413" y="1504490"/>
            <a:ext cx="9018587"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lnSpc>
                <a:spcPct val="150000"/>
              </a:lnSpc>
              <a:spcBef>
                <a:spcPts val="900"/>
              </a:spcBef>
              <a:buClr>
                <a:srgbClr val="C80F0F"/>
              </a:buClr>
            </a:pPr>
            <a:endParaRPr lang="en-GB" sz="200" b="0" dirty="0">
              <a:solidFill>
                <a:srgbClr val="C00000"/>
              </a:solidFill>
            </a:endParaRPr>
          </a:p>
          <a:p>
            <a:pPr eaLnBrk="1" hangingPunct="1">
              <a:lnSpc>
                <a:spcPct val="150000"/>
              </a:lnSpc>
              <a:spcBef>
                <a:spcPts val="900"/>
              </a:spcBef>
              <a:buClr>
                <a:srgbClr val="C80F0F"/>
              </a:buClr>
            </a:pPr>
            <a:endParaRPr lang="en-GB" sz="200" b="0" dirty="0">
              <a:solidFill>
                <a:srgbClr val="C00000"/>
              </a:solidFill>
            </a:endParaRPr>
          </a:p>
          <a:p>
            <a:pPr eaLnBrk="1" hangingPunct="1">
              <a:lnSpc>
                <a:spcPct val="150000"/>
              </a:lnSpc>
              <a:spcBef>
                <a:spcPts val="900"/>
              </a:spcBef>
              <a:buClr>
                <a:srgbClr val="C80F0F"/>
              </a:buClr>
            </a:pPr>
            <a:endParaRPr lang="en-GB" sz="200" b="0" dirty="0">
              <a:solidFill>
                <a:srgbClr val="C00000"/>
              </a:solidFill>
            </a:endParaRPr>
          </a:p>
          <a:p>
            <a:pPr eaLnBrk="1" hangingPunct="1">
              <a:lnSpc>
                <a:spcPct val="150000"/>
              </a:lnSpc>
              <a:spcBef>
                <a:spcPts val="900"/>
              </a:spcBef>
              <a:buClr>
                <a:srgbClr val="C80F0F"/>
              </a:buClr>
            </a:pPr>
            <a:endParaRPr lang="en-GB" sz="200" b="0" dirty="0">
              <a:solidFill>
                <a:srgbClr val="C00000"/>
              </a:solidFill>
            </a:endParaRPr>
          </a:p>
          <a:p>
            <a:pPr eaLnBrk="1" hangingPunct="1">
              <a:spcBef>
                <a:spcPts val="900"/>
              </a:spcBef>
              <a:buClr>
                <a:srgbClr val="C80F0F"/>
              </a:buClr>
              <a:buFont typeface="Wingdings" pitchFamily="2" charset="2"/>
              <a:buChar char="§"/>
            </a:pPr>
            <a:r>
              <a:rPr lang="de-DE" sz="1800" dirty="0" err="1">
                <a:solidFill>
                  <a:schemeClr val="tx1"/>
                </a:solidFill>
              </a:rPr>
              <a:t>Where</a:t>
            </a:r>
            <a:r>
              <a:rPr lang="de-DE" sz="1800" dirty="0">
                <a:solidFill>
                  <a:schemeClr val="tx1"/>
                </a:solidFill>
              </a:rPr>
              <a:t> </a:t>
            </a:r>
            <a:r>
              <a:rPr lang="de-DE" sz="1800" dirty="0" err="1">
                <a:solidFill>
                  <a:schemeClr val="tx1"/>
                </a:solidFill>
              </a:rPr>
              <a:t>does</a:t>
            </a:r>
            <a:r>
              <a:rPr lang="de-DE" sz="1800" dirty="0">
                <a:solidFill>
                  <a:schemeClr val="tx1"/>
                </a:solidFill>
              </a:rPr>
              <a:t> </a:t>
            </a:r>
            <a:r>
              <a:rPr lang="de-DE" sz="1800" dirty="0" err="1">
                <a:solidFill>
                  <a:schemeClr val="tx1"/>
                </a:solidFill>
              </a:rPr>
              <a:t>the</a:t>
            </a:r>
            <a:r>
              <a:rPr lang="de-DE" sz="1800" dirty="0">
                <a:solidFill>
                  <a:schemeClr val="tx1"/>
                </a:solidFill>
              </a:rPr>
              <a:t> </a:t>
            </a:r>
            <a:r>
              <a:rPr lang="de-DE" sz="1800" dirty="0" err="1">
                <a:solidFill>
                  <a:schemeClr val="tx1"/>
                </a:solidFill>
              </a:rPr>
              <a:t>data</a:t>
            </a:r>
            <a:r>
              <a:rPr lang="de-DE" sz="1800" dirty="0">
                <a:solidFill>
                  <a:schemeClr val="tx1"/>
                </a:solidFill>
              </a:rPr>
              <a:t> </a:t>
            </a:r>
            <a:r>
              <a:rPr lang="de-DE" sz="1800" dirty="0" err="1">
                <a:solidFill>
                  <a:schemeClr val="tx1"/>
                </a:solidFill>
              </a:rPr>
              <a:t>come</a:t>
            </a:r>
            <a:r>
              <a:rPr lang="de-DE" sz="1800" dirty="0">
                <a:solidFill>
                  <a:schemeClr val="tx1"/>
                </a:solidFill>
              </a:rPr>
              <a:t> </a:t>
            </a:r>
            <a:r>
              <a:rPr lang="de-DE" sz="1800" dirty="0" err="1">
                <a:solidFill>
                  <a:schemeClr val="tx1"/>
                </a:solidFill>
              </a:rPr>
              <a:t>from</a:t>
            </a:r>
            <a:r>
              <a:rPr lang="de-DE" sz="1800" dirty="0">
                <a:solidFill>
                  <a:schemeClr val="tx1"/>
                </a:solidFill>
              </a:rPr>
              <a:t>?</a:t>
            </a:r>
            <a:endParaRPr lang="en-GB" sz="1800" b="0" dirty="0">
              <a:solidFill>
                <a:schemeClr val="tx1"/>
              </a:solidFill>
            </a:endParaRPr>
          </a:p>
          <a:p>
            <a:pPr lvl="1" eaLnBrk="1" hangingPunct="1">
              <a:spcBef>
                <a:spcPts val="900"/>
              </a:spcBef>
              <a:buClr>
                <a:srgbClr val="C80F0F"/>
              </a:buClr>
              <a:buFont typeface="Wingdings" pitchFamily="2" charset="2"/>
              <a:buChar char="§"/>
            </a:pPr>
            <a:r>
              <a:rPr lang="en-US" sz="1600" b="0" dirty="0" smtClean="0">
                <a:solidFill>
                  <a:schemeClr val="tx1"/>
                </a:solidFill>
              </a:rPr>
              <a:t>How is the data being gathered? </a:t>
            </a:r>
            <a:r>
              <a:rPr lang="en-US" sz="1600" b="0" dirty="0">
                <a:solidFill>
                  <a:schemeClr val="tx1"/>
                </a:solidFill>
              </a:rPr>
              <a:t>Who does the job with which resources?</a:t>
            </a:r>
          </a:p>
          <a:p>
            <a:pPr lvl="1" eaLnBrk="1" hangingPunct="1">
              <a:spcBef>
                <a:spcPts val="900"/>
              </a:spcBef>
              <a:buClr>
                <a:srgbClr val="C80F0F"/>
              </a:buClr>
            </a:pPr>
            <a:endParaRPr lang="en-US" sz="200" b="0" dirty="0">
              <a:solidFill>
                <a:schemeClr val="tx1"/>
              </a:solidFill>
            </a:endParaRPr>
          </a:p>
          <a:p>
            <a:pPr eaLnBrk="1" hangingPunct="1">
              <a:spcBef>
                <a:spcPts val="900"/>
              </a:spcBef>
              <a:buClr>
                <a:srgbClr val="C80F0F"/>
              </a:buClr>
              <a:buFont typeface="Wingdings" pitchFamily="2" charset="2"/>
              <a:buChar char="§"/>
            </a:pPr>
            <a:r>
              <a:rPr lang="en-GB" sz="1800" dirty="0">
                <a:solidFill>
                  <a:schemeClr val="tx1"/>
                </a:solidFill>
              </a:rPr>
              <a:t>How is the data being analysed and by whom?</a:t>
            </a:r>
          </a:p>
          <a:p>
            <a:pPr lvl="1" eaLnBrk="1" hangingPunct="1">
              <a:spcBef>
                <a:spcPts val="900"/>
              </a:spcBef>
              <a:buClr>
                <a:srgbClr val="C80F0F"/>
              </a:buClr>
              <a:buFont typeface="Wingdings" pitchFamily="2" charset="2"/>
              <a:buChar char="§"/>
            </a:pPr>
            <a:r>
              <a:rPr lang="en-GB" sz="1600" b="0" dirty="0">
                <a:solidFill>
                  <a:schemeClr val="tx1"/>
                </a:solidFill>
              </a:rPr>
              <a:t>Responsibility for analysis, communication, data storage etc.</a:t>
            </a:r>
          </a:p>
          <a:p>
            <a:pPr eaLnBrk="1" hangingPunct="1">
              <a:spcBef>
                <a:spcPts val="900"/>
              </a:spcBef>
              <a:buClr>
                <a:srgbClr val="C80F0F"/>
              </a:buClr>
              <a:buFont typeface="Wingdings" pitchFamily="2" charset="2"/>
              <a:buChar char="§"/>
            </a:pPr>
            <a:r>
              <a:rPr lang="en-GB" sz="1800" dirty="0">
                <a:solidFill>
                  <a:schemeClr val="tx1"/>
                </a:solidFill>
              </a:rPr>
              <a:t>Knowledge management</a:t>
            </a:r>
          </a:p>
          <a:p>
            <a:pPr lvl="1" eaLnBrk="1" hangingPunct="1">
              <a:spcBef>
                <a:spcPts val="900"/>
              </a:spcBef>
              <a:buClr>
                <a:srgbClr val="C80F0F"/>
              </a:buClr>
              <a:buFont typeface="Wingdings" pitchFamily="2" charset="2"/>
              <a:buChar char="§"/>
            </a:pPr>
            <a:r>
              <a:rPr lang="en-GB" sz="1600" b="0" dirty="0">
                <a:solidFill>
                  <a:schemeClr val="tx1"/>
                </a:solidFill>
              </a:rPr>
              <a:t>Connecting M&amp;E results to project management</a:t>
            </a:r>
          </a:p>
          <a:p>
            <a:pPr lvl="1" eaLnBrk="1" hangingPunct="1">
              <a:spcBef>
                <a:spcPts val="900"/>
              </a:spcBef>
              <a:buClr>
                <a:srgbClr val="C80F0F"/>
              </a:buClr>
              <a:buFont typeface="Wingdings" pitchFamily="2" charset="2"/>
              <a:buChar char="§"/>
            </a:pPr>
            <a:r>
              <a:rPr lang="en-GB" sz="1600" b="0" dirty="0">
                <a:solidFill>
                  <a:schemeClr val="tx1"/>
                </a:solidFill>
              </a:rPr>
              <a:t>Disseminating lessons learned beyond individual projects</a:t>
            </a:r>
          </a:p>
          <a:p>
            <a:pPr lvl="1" eaLnBrk="1" hangingPunct="1">
              <a:spcBef>
                <a:spcPts val="900"/>
              </a:spcBef>
              <a:buClr>
                <a:srgbClr val="C80F0F"/>
              </a:buClr>
            </a:pPr>
            <a:endParaRPr lang="en-GB" sz="1600" b="0" dirty="0">
              <a:solidFill>
                <a:schemeClr val="tx1"/>
              </a:solidFill>
            </a:endParaRPr>
          </a:p>
          <a:p>
            <a:pPr lvl="1" eaLnBrk="1" hangingPunct="1">
              <a:spcBef>
                <a:spcPts val="900"/>
              </a:spcBef>
              <a:buClr>
                <a:srgbClr val="C80F0F"/>
              </a:buClr>
            </a:pPr>
            <a:endParaRPr lang="en-GB" sz="1600" b="0" dirty="0">
              <a:solidFill>
                <a:schemeClr val="tx1"/>
              </a:solidFill>
            </a:endParaRPr>
          </a:p>
        </p:txBody>
      </p:sp>
      <p:pic>
        <p:nvPicPr>
          <p:cNvPr id="4" name="Picture 2" descr="C:\Dokumente und Einstellungen\kuenke_nan\Eigene Dateien\1 Nana at GTZ\00_Methodeninventar\CI grasp\Screenshots\6_Diagram.png"/>
          <p:cNvPicPr>
            <a:picLocks noChangeAspect="1" noChangeArrowheads="1"/>
          </p:cNvPicPr>
          <p:nvPr/>
        </p:nvPicPr>
        <p:blipFill>
          <a:blip r:embed="rId3"/>
          <a:srcRect/>
          <a:stretch>
            <a:fillRect/>
          </a:stretch>
        </p:blipFill>
        <p:spPr bwMode="auto">
          <a:xfrm>
            <a:off x="2154238" y="5076825"/>
            <a:ext cx="4899025" cy="1535113"/>
          </a:xfrm>
          <a:prstGeom prst="rect">
            <a:avLst/>
          </a:prstGeom>
          <a:ln>
            <a:solidFill>
              <a:schemeClr val="bg2">
                <a:lumMod val="50000"/>
              </a:schemeClr>
            </a:solidFill>
          </a:ln>
        </p:spPr>
      </p:pic>
      <p:pic>
        <p:nvPicPr>
          <p:cNvPr id="134148" name="gtz-Kirchgessner-Indonesien-25.jpg" descr="/Users/susanneschwan/Desktop/GIZ/cigrasp:Methodeninventar/0_Pos1_Präsentations/PPT_Methodeninventar/Bilder_GIZ_Datenbank/gtz-Kirchgessner-Indonesien-25.jpg"/>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88" y="5072063"/>
            <a:ext cx="2171701" cy="1547812"/>
          </a:xfrm>
          <a:prstGeom prst="rect">
            <a:avLst/>
          </a:prstGeom>
          <a:noFill/>
          <a:ln w="9525">
            <a:solidFill>
              <a:srgbClr val="6D6D6D"/>
            </a:solidFill>
            <a:miter lim="800000"/>
            <a:headEnd/>
            <a:tailEnd/>
          </a:ln>
          <a:extLst>
            <a:ext uri="{909E8E84-426E-40DD-AFC4-6F175D3DCCD1}">
              <a14:hiddenFill xmlns:a14="http://schemas.microsoft.com/office/drawing/2010/main">
                <a:solidFill>
                  <a:srgbClr val="FFFFFF"/>
                </a:solidFill>
              </a14:hiddenFill>
            </a:ext>
          </a:extLst>
        </p:spPr>
      </p:pic>
      <p:pic>
        <p:nvPicPr>
          <p:cNvPr id="6" name="giz-jenkner-philippinen-7.jpg" descr="/Users/susanneschwan/Desktop/GIZ/cigrasp:Methodeninventar/0_Pos1_Präsentations/PPT_Methodeninventar/Bilder_GIZ_Datenbank/giz-jenkner-philippinen-7.jpg"/>
          <p:cNvPicPr>
            <a:picLocks noChangeAspect="1"/>
          </p:cNvPicPr>
          <p:nvPr/>
        </p:nvPicPr>
        <p:blipFill>
          <a:blip r:embed="rId6" r:link="rId7"/>
          <a:stretch>
            <a:fillRect/>
          </a:stretch>
        </p:blipFill>
        <p:spPr>
          <a:xfrm>
            <a:off x="6967538" y="5072063"/>
            <a:ext cx="2176462" cy="1547812"/>
          </a:xfrm>
          <a:prstGeom prst="rect">
            <a:avLst/>
          </a:prstGeom>
          <a:ln>
            <a:solidFill>
              <a:schemeClr val="bg2">
                <a:lumMod val="50000"/>
              </a:schemeClr>
            </a:solidFill>
          </a:ln>
        </p:spPr>
      </p:pic>
      <p:grpSp>
        <p:nvGrpSpPr>
          <p:cNvPr id="134150" name="Gruppieren 7"/>
          <p:cNvGrpSpPr>
            <a:grpSpLocks/>
          </p:cNvGrpSpPr>
          <p:nvPr/>
        </p:nvGrpSpPr>
        <p:grpSpPr bwMode="auto">
          <a:xfrm>
            <a:off x="1031875" y="1174903"/>
            <a:ext cx="7535863" cy="496887"/>
            <a:chOff x="0" y="4329685"/>
            <a:chExt cx="6651171" cy="731596"/>
          </a:xfrm>
        </p:grpSpPr>
        <p:sp>
          <p:nvSpPr>
            <p:cNvPr id="9" name="Rechteck 8"/>
            <p:cNvSpPr/>
            <p:nvPr/>
          </p:nvSpPr>
          <p:spPr>
            <a:xfrm>
              <a:off x="0" y="4329685"/>
              <a:ext cx="6651171" cy="731596"/>
            </a:xfrm>
            <a:prstGeom prst="rect">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Rechteck 9"/>
            <p:cNvSpPr/>
            <p:nvPr/>
          </p:nvSpPr>
          <p:spPr>
            <a:xfrm>
              <a:off x="0" y="4329685"/>
              <a:ext cx="6651171" cy="731596"/>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de-DE" sz="2000" dirty="0"/>
                <a:t>5. Operationalise the M&amp;E system</a:t>
              </a:r>
              <a:endParaRPr lang="de-DE" sz="1800" dirty="0"/>
            </a:p>
          </p:txBody>
        </p:sp>
      </p:grpSp>
      <p:sp>
        <p:nvSpPr>
          <p:cNvPr id="134151" name="Down Arrow 10"/>
          <p:cNvSpPr>
            <a:spLocks noChangeArrowheads="1"/>
          </p:cNvSpPr>
          <p:nvPr/>
        </p:nvSpPr>
        <p:spPr bwMode="auto">
          <a:xfrm>
            <a:off x="4421188" y="1660678"/>
            <a:ext cx="401637" cy="325437"/>
          </a:xfrm>
          <a:prstGeom prst="downArrow">
            <a:avLst>
              <a:gd name="adj1" fmla="val 50000"/>
              <a:gd name="adj2" fmla="val 50000"/>
            </a:avLst>
          </a:prstGeom>
          <a:solidFill>
            <a:srgbClr val="800AF6"/>
          </a:solidFill>
          <a:ln w="9525">
            <a:solidFill>
              <a:srgbClr val="800AF6"/>
            </a:solidFill>
            <a:round/>
            <a:headEnd/>
            <a:tailEnd/>
          </a:ln>
        </p:spPr>
        <p:txBody>
          <a:bodyPr/>
          <a:lstStyle/>
          <a:p>
            <a:pPr algn="ctr"/>
            <a:endParaRPr lang="en-AU" sz="1100" b="0">
              <a:solidFill>
                <a:schemeClr val="tx1"/>
              </a:solidFill>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a:xfrm>
            <a:off x="468313" y="998483"/>
            <a:ext cx="7702550" cy="392167"/>
          </a:xfrm>
        </p:spPr>
        <p:txBody>
          <a:bodyPr anchor="t"/>
          <a:lstStyle/>
          <a:p>
            <a:pPr eaLnBrk="1" hangingPunct="1">
              <a:tabLst>
                <a:tab pos="723900" algn="l"/>
                <a:tab pos="1447800" algn="l"/>
                <a:tab pos="2171700" algn="l"/>
                <a:tab pos="2895600" algn="l"/>
                <a:tab pos="3619500" algn="l"/>
                <a:tab pos="4343400" algn="l"/>
                <a:tab pos="5067300" algn="l"/>
                <a:tab pos="5791200" algn="l"/>
              </a:tabLst>
            </a:pPr>
            <a:r>
              <a:rPr lang="de-DE" dirty="0" smtClean="0">
                <a:solidFill>
                  <a:srgbClr val="669900"/>
                </a:solidFill>
                <a:ea typeface="ＭＳ Ｐゴシック" pitchFamily="34" charset="-128"/>
              </a:rPr>
              <a:t>RECOMMENDATIONS </a:t>
            </a:r>
            <a:r>
              <a:rPr lang="de-DE" dirty="0" err="1" smtClean="0">
                <a:solidFill>
                  <a:srgbClr val="669900"/>
                </a:solidFill>
                <a:ea typeface="ＭＳ Ｐゴシック" pitchFamily="34" charset="-128"/>
              </a:rPr>
              <a:t>from</a:t>
            </a:r>
            <a:r>
              <a:rPr lang="de-DE" dirty="0" smtClean="0">
                <a:solidFill>
                  <a:srgbClr val="669900"/>
                </a:solidFill>
                <a:ea typeface="ＭＳ Ｐゴシック" pitchFamily="34" charset="-128"/>
              </a:rPr>
              <a:t> </a:t>
            </a:r>
            <a:r>
              <a:rPr lang="de-DE" dirty="0" err="1" smtClean="0">
                <a:solidFill>
                  <a:srgbClr val="669900"/>
                </a:solidFill>
                <a:ea typeface="ＭＳ Ｐゴシック" pitchFamily="34" charset="-128"/>
              </a:rPr>
              <a:t>evolving</a:t>
            </a:r>
            <a:r>
              <a:rPr lang="de-DE" dirty="0" smtClean="0">
                <a:solidFill>
                  <a:srgbClr val="669900"/>
                </a:solidFill>
                <a:ea typeface="ＭＳ Ｐゴシック" pitchFamily="34" charset="-128"/>
              </a:rPr>
              <a:t> </a:t>
            </a:r>
            <a:r>
              <a:rPr lang="de-DE" dirty="0" err="1" smtClean="0">
                <a:solidFill>
                  <a:srgbClr val="669900"/>
                </a:solidFill>
                <a:ea typeface="ＭＳ Ｐゴシック" pitchFamily="34" charset="-128"/>
              </a:rPr>
              <a:t>experiences</a:t>
            </a:r>
            <a:r>
              <a:rPr lang="de-DE" dirty="0" smtClean="0">
                <a:solidFill>
                  <a:srgbClr val="669900"/>
                </a:solidFill>
                <a:ea typeface="ＭＳ Ｐゴシック" pitchFamily="34" charset="-128"/>
              </a:rPr>
              <a:t>:</a:t>
            </a:r>
          </a:p>
        </p:txBody>
      </p:sp>
      <p:sp>
        <p:nvSpPr>
          <p:cNvPr id="136195" name="Rectangle 2"/>
          <p:cNvSpPr>
            <a:spLocks noChangeArrowheads="1"/>
          </p:cNvSpPr>
          <p:nvPr/>
        </p:nvSpPr>
        <p:spPr bwMode="auto">
          <a:xfrm>
            <a:off x="468313" y="1587873"/>
            <a:ext cx="8186737" cy="4403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lIns="90000" tIns="55080" rIns="90000" bIns="45000">
            <a:spAutoFit/>
          </a:bodyPr>
          <a:lstStyle/>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err="1">
                <a:solidFill>
                  <a:srgbClr val="000000"/>
                </a:solidFill>
              </a:rPr>
              <a:t>Define</a:t>
            </a:r>
            <a:r>
              <a:rPr lang="de-DE" sz="2000" b="0" dirty="0">
                <a:solidFill>
                  <a:srgbClr val="000000"/>
                </a:solidFill>
              </a:rPr>
              <a:t> </a:t>
            </a:r>
            <a:r>
              <a:rPr lang="de-DE" sz="2000" dirty="0" err="1">
                <a:solidFill>
                  <a:srgbClr val="C00000"/>
                </a:solidFill>
              </a:rPr>
              <a:t>clear</a:t>
            </a:r>
            <a:r>
              <a:rPr lang="de-DE" sz="2000" dirty="0">
                <a:solidFill>
                  <a:srgbClr val="C00000"/>
                </a:solidFill>
              </a:rPr>
              <a:t> </a:t>
            </a:r>
            <a:r>
              <a:rPr lang="de-DE" sz="2000" dirty="0" err="1">
                <a:solidFill>
                  <a:srgbClr val="C00000"/>
                </a:solidFill>
              </a:rPr>
              <a:t>and</a:t>
            </a:r>
            <a:r>
              <a:rPr lang="de-DE" sz="2000" dirty="0">
                <a:solidFill>
                  <a:srgbClr val="C00000"/>
                </a:solidFill>
              </a:rPr>
              <a:t> robust </a:t>
            </a:r>
            <a:r>
              <a:rPr lang="de-DE" sz="2000" dirty="0" err="1" smtClean="0">
                <a:solidFill>
                  <a:srgbClr val="C00000"/>
                </a:solidFill>
              </a:rPr>
              <a:t>results</a:t>
            </a:r>
            <a:r>
              <a:rPr lang="de-DE" sz="2000" dirty="0" smtClean="0">
                <a:solidFill>
                  <a:srgbClr val="C00000"/>
                </a:solidFill>
              </a:rPr>
              <a:t> </a:t>
            </a:r>
            <a:r>
              <a:rPr lang="de-DE" sz="2000" dirty="0" err="1">
                <a:solidFill>
                  <a:srgbClr val="C00000"/>
                </a:solidFill>
              </a:rPr>
              <a:t>chains</a:t>
            </a:r>
            <a:r>
              <a:rPr lang="de-DE" sz="2000" dirty="0">
                <a:solidFill>
                  <a:srgbClr val="C00000"/>
                </a:solidFill>
              </a:rPr>
              <a:t> </a:t>
            </a:r>
            <a:r>
              <a:rPr lang="de-DE" sz="2000" b="0" dirty="0">
                <a:solidFill>
                  <a:srgbClr val="000000"/>
                </a:solidFill>
              </a:rPr>
              <a:t>(</a:t>
            </a:r>
            <a:r>
              <a:rPr lang="de-DE" sz="2000" b="0" dirty="0" err="1">
                <a:solidFill>
                  <a:srgbClr val="000000"/>
                </a:solidFill>
              </a:rPr>
              <a:t>including</a:t>
            </a:r>
            <a:r>
              <a:rPr lang="de-DE" sz="2000" b="0" dirty="0">
                <a:solidFill>
                  <a:srgbClr val="000000"/>
                </a:solidFill>
              </a:rPr>
              <a:t> relevant </a:t>
            </a:r>
            <a:r>
              <a:rPr lang="de-DE" sz="2000" b="0" dirty="0" err="1">
                <a:solidFill>
                  <a:srgbClr val="000000"/>
                </a:solidFill>
              </a:rPr>
              <a:t>assumptions</a:t>
            </a:r>
            <a:r>
              <a:rPr lang="de-DE" sz="2000" b="0" dirty="0">
                <a:solidFill>
                  <a:srgbClr val="000000"/>
                </a:solidFill>
              </a:rPr>
              <a:t>)</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err="1">
                <a:solidFill>
                  <a:srgbClr val="000000"/>
                </a:solidFill>
              </a:rPr>
              <a:t>Reflect</a:t>
            </a:r>
            <a:r>
              <a:rPr lang="de-DE" sz="2000" b="0" dirty="0">
                <a:solidFill>
                  <a:srgbClr val="000000"/>
                </a:solidFill>
              </a:rPr>
              <a:t> on </a:t>
            </a:r>
            <a:r>
              <a:rPr lang="de-DE" sz="2000" i="1" dirty="0" err="1">
                <a:solidFill>
                  <a:srgbClr val="C00000"/>
                </a:solidFill>
              </a:rPr>
              <a:t>how</a:t>
            </a:r>
            <a:r>
              <a:rPr lang="de-DE" sz="2000" b="0" dirty="0">
                <a:solidFill>
                  <a:srgbClr val="000000"/>
                </a:solidFill>
              </a:rPr>
              <a:t> </a:t>
            </a:r>
            <a:r>
              <a:rPr lang="de-DE" sz="2000" b="0" dirty="0" err="1">
                <a:solidFill>
                  <a:srgbClr val="000000"/>
                </a:solidFill>
              </a:rPr>
              <a:t>outcomes</a:t>
            </a:r>
            <a:r>
              <a:rPr lang="de-DE" sz="2000" b="0" dirty="0">
                <a:solidFill>
                  <a:srgbClr val="000000"/>
                </a:solidFill>
              </a:rPr>
              <a:t> </a:t>
            </a:r>
            <a:r>
              <a:rPr lang="de-DE" sz="2000" b="0" dirty="0" err="1">
                <a:solidFill>
                  <a:srgbClr val="000000"/>
                </a:solidFill>
              </a:rPr>
              <a:t>were</a:t>
            </a:r>
            <a:r>
              <a:rPr lang="de-DE" sz="2000" b="0" dirty="0">
                <a:solidFill>
                  <a:srgbClr val="000000"/>
                </a:solidFill>
              </a:rPr>
              <a:t> </a:t>
            </a:r>
            <a:r>
              <a:rPr lang="de-DE" sz="2000" b="0" dirty="0" err="1">
                <a:solidFill>
                  <a:srgbClr val="000000"/>
                </a:solidFill>
              </a:rPr>
              <a:t>really</a:t>
            </a:r>
            <a:r>
              <a:rPr lang="de-DE" sz="2000" b="0" dirty="0">
                <a:solidFill>
                  <a:srgbClr val="000000"/>
                </a:solidFill>
              </a:rPr>
              <a:t> </a:t>
            </a:r>
            <a:r>
              <a:rPr lang="de-DE" sz="2000" b="0" dirty="0" err="1">
                <a:solidFill>
                  <a:srgbClr val="000000"/>
                </a:solidFill>
              </a:rPr>
              <a:t>achieved</a:t>
            </a:r>
            <a:r>
              <a:rPr lang="de-DE" sz="2000" b="0" dirty="0">
                <a:solidFill>
                  <a:srgbClr val="000000"/>
                </a:solidFill>
              </a:rPr>
              <a:t> in </a:t>
            </a:r>
            <a:r>
              <a:rPr lang="de-DE" sz="2000" b="0" dirty="0" err="1">
                <a:solidFill>
                  <a:srgbClr val="000000"/>
                </a:solidFill>
              </a:rPr>
              <a:t>addition</a:t>
            </a:r>
            <a:r>
              <a:rPr lang="de-DE" sz="2000" b="0" dirty="0">
                <a:solidFill>
                  <a:srgbClr val="000000"/>
                </a:solidFill>
              </a:rPr>
              <a:t> </a:t>
            </a:r>
            <a:r>
              <a:rPr lang="de-DE" sz="2000" b="0" dirty="0" err="1">
                <a:solidFill>
                  <a:srgbClr val="000000"/>
                </a:solidFill>
              </a:rPr>
              <a:t>to</a:t>
            </a:r>
            <a:r>
              <a:rPr lang="de-DE" sz="2000" b="0" dirty="0">
                <a:solidFill>
                  <a:srgbClr val="000000"/>
                </a:solidFill>
              </a:rPr>
              <a:t> </a:t>
            </a:r>
            <a:r>
              <a:rPr lang="de-DE" sz="2000" b="0" dirty="0" err="1">
                <a:solidFill>
                  <a:srgbClr val="000000"/>
                </a:solidFill>
              </a:rPr>
              <a:t>looking</a:t>
            </a:r>
            <a:r>
              <a:rPr lang="de-DE" sz="2000" b="0" dirty="0">
                <a:solidFill>
                  <a:srgbClr val="000000"/>
                </a:solidFill>
              </a:rPr>
              <a:t> at </a:t>
            </a:r>
            <a:r>
              <a:rPr lang="de-DE" sz="2000" b="0" dirty="0" err="1">
                <a:solidFill>
                  <a:srgbClr val="000000"/>
                </a:solidFill>
              </a:rPr>
              <a:t>indicators</a:t>
            </a:r>
            <a:r>
              <a:rPr lang="de-DE" sz="2000" b="0" dirty="0">
                <a:solidFill>
                  <a:srgbClr val="000000"/>
                </a:solidFill>
              </a:rPr>
              <a:t> </a:t>
            </a:r>
            <a:r>
              <a:rPr lang="de-DE" sz="2000" b="0" dirty="0" err="1">
                <a:solidFill>
                  <a:srgbClr val="000000"/>
                </a:solidFill>
              </a:rPr>
              <a:t>alone</a:t>
            </a:r>
            <a:endParaRPr lang="de-DE" sz="2000" b="0" dirty="0">
              <a:solidFill>
                <a:srgbClr val="000000"/>
              </a:solidFill>
            </a:endParaRP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err="1">
                <a:solidFill>
                  <a:schemeClr val="tx1"/>
                </a:solidFill>
              </a:rPr>
              <a:t>Ensure</a:t>
            </a:r>
            <a:r>
              <a:rPr lang="de-DE" sz="2000" b="0" dirty="0">
                <a:solidFill>
                  <a:schemeClr val="tx1"/>
                </a:solidFill>
              </a:rPr>
              <a:t> </a:t>
            </a:r>
            <a:r>
              <a:rPr lang="de-DE" sz="2000" b="0" dirty="0" err="1">
                <a:solidFill>
                  <a:schemeClr val="tx1"/>
                </a:solidFill>
              </a:rPr>
              <a:t>that</a:t>
            </a:r>
            <a:r>
              <a:rPr lang="de-DE" sz="2000" b="0" dirty="0">
                <a:solidFill>
                  <a:schemeClr val="tx1"/>
                </a:solidFill>
              </a:rPr>
              <a:t> M&amp;E </a:t>
            </a:r>
            <a:r>
              <a:rPr lang="de-DE" sz="2000" b="0" dirty="0" err="1">
                <a:solidFill>
                  <a:schemeClr val="tx1"/>
                </a:solidFill>
              </a:rPr>
              <a:t>is</a:t>
            </a:r>
            <a:r>
              <a:rPr lang="de-DE" sz="2000" b="0" dirty="0">
                <a:solidFill>
                  <a:schemeClr val="tx1"/>
                </a:solidFill>
              </a:rPr>
              <a:t> </a:t>
            </a:r>
            <a:r>
              <a:rPr lang="de-DE" sz="2000" b="0" dirty="0" err="1">
                <a:solidFill>
                  <a:schemeClr val="tx1"/>
                </a:solidFill>
              </a:rPr>
              <a:t>really</a:t>
            </a:r>
            <a:r>
              <a:rPr lang="de-DE" sz="2000" b="0" dirty="0">
                <a:solidFill>
                  <a:schemeClr val="tx1"/>
                </a:solidFill>
              </a:rPr>
              <a:t> </a:t>
            </a:r>
            <a:r>
              <a:rPr lang="de-DE" sz="2000" b="0" dirty="0" err="1">
                <a:solidFill>
                  <a:schemeClr val="tx1"/>
                </a:solidFill>
              </a:rPr>
              <a:t>used</a:t>
            </a:r>
            <a:r>
              <a:rPr lang="de-DE" sz="2000" b="0" dirty="0">
                <a:solidFill>
                  <a:schemeClr val="tx1"/>
                </a:solidFill>
              </a:rPr>
              <a:t> </a:t>
            </a:r>
            <a:r>
              <a:rPr lang="de-DE" sz="2000" b="0" dirty="0" err="1">
                <a:solidFill>
                  <a:schemeClr val="tx1"/>
                </a:solidFill>
              </a:rPr>
              <a:t>for</a:t>
            </a:r>
            <a:r>
              <a:rPr lang="de-DE" sz="2000" b="0" dirty="0">
                <a:solidFill>
                  <a:schemeClr val="tx1"/>
                </a:solidFill>
              </a:rPr>
              <a:t> </a:t>
            </a:r>
            <a:r>
              <a:rPr lang="de-DE" sz="2000" b="0" dirty="0" err="1">
                <a:solidFill>
                  <a:srgbClr val="C00000"/>
                </a:solidFill>
              </a:rPr>
              <a:t>learning</a:t>
            </a:r>
            <a:r>
              <a:rPr lang="de-DE" sz="2000" b="0" dirty="0">
                <a:solidFill>
                  <a:srgbClr val="C00000"/>
                </a:solidFill>
              </a:rPr>
              <a:t> </a:t>
            </a:r>
            <a:r>
              <a:rPr lang="de-DE" sz="2000" b="0" dirty="0" err="1">
                <a:solidFill>
                  <a:srgbClr val="C00000"/>
                </a:solidFill>
              </a:rPr>
              <a:t>and</a:t>
            </a:r>
            <a:r>
              <a:rPr lang="de-DE" sz="2000" b="0" dirty="0">
                <a:solidFill>
                  <a:srgbClr val="C00000"/>
                </a:solidFill>
              </a:rPr>
              <a:t> </a:t>
            </a:r>
            <a:r>
              <a:rPr lang="de-DE" sz="2000" b="0" dirty="0" err="1">
                <a:solidFill>
                  <a:srgbClr val="C00000"/>
                </a:solidFill>
              </a:rPr>
              <a:t>improvements</a:t>
            </a:r>
            <a:r>
              <a:rPr lang="de-DE" sz="2000" b="0" dirty="0">
                <a:solidFill>
                  <a:schemeClr val="tx1"/>
                </a:solidFill>
              </a:rPr>
              <a:t>.</a:t>
            </a:r>
            <a:endParaRPr lang="de-DE" sz="2000" b="0" dirty="0">
              <a:solidFill>
                <a:srgbClr val="000000"/>
              </a:solidFill>
            </a:endParaRP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err="1" smtClean="0">
                <a:solidFill>
                  <a:srgbClr val="C00000"/>
                </a:solidFill>
              </a:rPr>
              <a:t>Avoid</a:t>
            </a:r>
            <a:r>
              <a:rPr lang="de-DE" sz="2000" b="0" dirty="0" smtClean="0">
                <a:solidFill>
                  <a:srgbClr val="C00000"/>
                </a:solidFill>
              </a:rPr>
              <a:t> </a:t>
            </a:r>
            <a:r>
              <a:rPr lang="de-DE" sz="2000" b="0" dirty="0" err="1">
                <a:solidFill>
                  <a:srgbClr val="C00000"/>
                </a:solidFill>
              </a:rPr>
              <a:t>too</a:t>
            </a:r>
            <a:r>
              <a:rPr lang="de-DE" sz="2000" b="0" dirty="0">
                <a:solidFill>
                  <a:srgbClr val="C00000"/>
                </a:solidFill>
              </a:rPr>
              <a:t> </a:t>
            </a:r>
            <a:r>
              <a:rPr lang="de-DE" sz="2000" b="0" dirty="0" err="1">
                <a:solidFill>
                  <a:srgbClr val="C00000"/>
                </a:solidFill>
              </a:rPr>
              <a:t>many</a:t>
            </a:r>
            <a:r>
              <a:rPr lang="de-DE" sz="2000" b="0" dirty="0">
                <a:solidFill>
                  <a:srgbClr val="C00000"/>
                </a:solidFill>
              </a:rPr>
              <a:t> </a:t>
            </a:r>
            <a:r>
              <a:rPr lang="de-DE" sz="2000" b="0" dirty="0" err="1">
                <a:solidFill>
                  <a:srgbClr val="C00000"/>
                </a:solidFill>
              </a:rPr>
              <a:t>and</a:t>
            </a:r>
            <a:r>
              <a:rPr lang="de-DE" sz="2000" b="0" dirty="0">
                <a:solidFill>
                  <a:srgbClr val="C00000"/>
                </a:solidFill>
              </a:rPr>
              <a:t> </a:t>
            </a:r>
            <a:r>
              <a:rPr lang="de-DE" sz="2000" b="0" dirty="0" err="1">
                <a:solidFill>
                  <a:srgbClr val="C00000"/>
                </a:solidFill>
              </a:rPr>
              <a:t>too</a:t>
            </a:r>
            <a:r>
              <a:rPr lang="de-DE" sz="2000" b="0" dirty="0">
                <a:solidFill>
                  <a:srgbClr val="C00000"/>
                </a:solidFill>
              </a:rPr>
              <a:t> </a:t>
            </a:r>
            <a:r>
              <a:rPr lang="de-DE" sz="2000" b="0" dirty="0" err="1">
                <a:solidFill>
                  <a:srgbClr val="C00000"/>
                </a:solidFill>
              </a:rPr>
              <a:t>complex</a:t>
            </a:r>
            <a:r>
              <a:rPr lang="de-DE" sz="2000" b="0" dirty="0">
                <a:solidFill>
                  <a:srgbClr val="C00000"/>
                </a:solidFill>
              </a:rPr>
              <a:t> </a:t>
            </a:r>
            <a:r>
              <a:rPr lang="de-DE" sz="2000" b="0" dirty="0" err="1">
                <a:solidFill>
                  <a:srgbClr val="C00000"/>
                </a:solidFill>
              </a:rPr>
              <a:t>indicators</a:t>
            </a:r>
            <a:r>
              <a:rPr lang="de-DE" sz="2000" b="0" dirty="0">
                <a:solidFill>
                  <a:srgbClr val="000000"/>
                </a:solidFill>
              </a:rPr>
              <a:t>. </a:t>
            </a:r>
            <a:r>
              <a:rPr lang="de-DE" sz="2000" b="0" dirty="0" err="1">
                <a:solidFill>
                  <a:srgbClr val="000000"/>
                </a:solidFill>
              </a:rPr>
              <a:t>Ensure</a:t>
            </a:r>
            <a:r>
              <a:rPr lang="de-DE" sz="2000" b="0" dirty="0">
                <a:solidFill>
                  <a:srgbClr val="000000"/>
                </a:solidFill>
              </a:rPr>
              <a:t> </a:t>
            </a:r>
            <a:r>
              <a:rPr lang="de-DE" sz="2000" b="0" dirty="0" err="1">
                <a:solidFill>
                  <a:srgbClr val="000000"/>
                </a:solidFill>
              </a:rPr>
              <a:t>that</a:t>
            </a:r>
            <a:r>
              <a:rPr lang="de-DE" sz="2000" b="0" dirty="0">
                <a:solidFill>
                  <a:srgbClr val="000000"/>
                </a:solidFill>
              </a:rPr>
              <a:t> </a:t>
            </a:r>
            <a:r>
              <a:rPr lang="de-DE" sz="2000" b="0" dirty="0" err="1">
                <a:solidFill>
                  <a:srgbClr val="000000"/>
                </a:solidFill>
              </a:rPr>
              <a:t>indicators</a:t>
            </a:r>
            <a:r>
              <a:rPr lang="de-DE" sz="2000" b="0" dirty="0">
                <a:solidFill>
                  <a:srgbClr val="000000"/>
                </a:solidFill>
              </a:rPr>
              <a:t> </a:t>
            </a:r>
            <a:r>
              <a:rPr lang="de-DE" sz="2000" b="0" dirty="0" err="1">
                <a:solidFill>
                  <a:srgbClr val="000000"/>
                </a:solidFill>
              </a:rPr>
              <a:t>can</a:t>
            </a:r>
            <a:r>
              <a:rPr lang="de-DE" sz="2000" b="0" dirty="0">
                <a:solidFill>
                  <a:srgbClr val="000000"/>
                </a:solidFill>
              </a:rPr>
              <a:t> </a:t>
            </a:r>
            <a:r>
              <a:rPr lang="de-DE" sz="2000" b="0" dirty="0" err="1">
                <a:solidFill>
                  <a:srgbClr val="000000"/>
                </a:solidFill>
              </a:rPr>
              <a:t>really</a:t>
            </a:r>
            <a:r>
              <a:rPr lang="de-DE" sz="2000" b="0" dirty="0">
                <a:solidFill>
                  <a:srgbClr val="000000"/>
                </a:solidFill>
              </a:rPr>
              <a:t> </a:t>
            </a:r>
            <a:r>
              <a:rPr lang="de-DE" sz="2000" b="0" dirty="0" err="1">
                <a:solidFill>
                  <a:srgbClr val="000000"/>
                </a:solidFill>
              </a:rPr>
              <a:t>be</a:t>
            </a:r>
            <a:r>
              <a:rPr lang="de-DE" sz="2000" b="0" dirty="0">
                <a:solidFill>
                  <a:srgbClr val="000000"/>
                </a:solidFill>
              </a:rPr>
              <a:t> </a:t>
            </a:r>
            <a:r>
              <a:rPr lang="de-DE" sz="2000" b="0" dirty="0" err="1">
                <a:solidFill>
                  <a:srgbClr val="000000"/>
                </a:solidFill>
              </a:rPr>
              <a:t>measured</a:t>
            </a:r>
            <a:r>
              <a:rPr lang="de-DE" sz="2000" b="0" dirty="0">
                <a:solidFill>
                  <a:srgbClr val="000000"/>
                </a:solidFill>
              </a:rPr>
              <a:t>.</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a:solidFill>
                  <a:srgbClr val="000000"/>
                </a:solidFill>
              </a:rPr>
              <a:t>Clarify </a:t>
            </a:r>
            <a:r>
              <a:rPr lang="de-DE" sz="2000" b="0" dirty="0" err="1">
                <a:solidFill>
                  <a:srgbClr val="C00000"/>
                </a:solidFill>
              </a:rPr>
              <a:t>responsibilities</a:t>
            </a:r>
            <a:r>
              <a:rPr lang="de-DE" sz="2000" b="0" dirty="0">
                <a:solidFill>
                  <a:srgbClr val="000000"/>
                </a:solidFill>
              </a:rPr>
              <a:t> </a:t>
            </a:r>
            <a:r>
              <a:rPr lang="de-DE" sz="2000" b="0" dirty="0" err="1">
                <a:solidFill>
                  <a:srgbClr val="000000"/>
                </a:solidFill>
              </a:rPr>
              <a:t>and</a:t>
            </a:r>
            <a:r>
              <a:rPr lang="de-DE" sz="2000" b="0" dirty="0">
                <a:solidFill>
                  <a:srgbClr val="000000"/>
                </a:solidFill>
              </a:rPr>
              <a:t> </a:t>
            </a:r>
            <a:r>
              <a:rPr lang="de-DE" sz="2000" b="0" dirty="0" err="1">
                <a:solidFill>
                  <a:srgbClr val="000000"/>
                </a:solidFill>
              </a:rPr>
              <a:t>provide</a:t>
            </a:r>
            <a:r>
              <a:rPr lang="de-DE" sz="2000" b="0" dirty="0">
                <a:solidFill>
                  <a:srgbClr val="000000"/>
                </a:solidFill>
              </a:rPr>
              <a:t> </a:t>
            </a:r>
            <a:r>
              <a:rPr lang="de-DE" sz="2000" b="0" dirty="0" err="1">
                <a:solidFill>
                  <a:srgbClr val="C00000"/>
                </a:solidFill>
              </a:rPr>
              <a:t>resources</a:t>
            </a:r>
            <a:r>
              <a:rPr lang="de-DE" sz="2000" b="0" dirty="0">
                <a:solidFill>
                  <a:srgbClr val="000000"/>
                </a:solidFill>
              </a:rPr>
              <a:t> (incl. </a:t>
            </a:r>
            <a:r>
              <a:rPr lang="de-DE" sz="2000" b="0" dirty="0" err="1">
                <a:solidFill>
                  <a:srgbClr val="000000"/>
                </a:solidFill>
              </a:rPr>
              <a:t>finances</a:t>
            </a:r>
            <a:r>
              <a:rPr lang="de-DE" sz="2000" b="0" dirty="0">
                <a:solidFill>
                  <a:srgbClr val="000000"/>
                </a:solidFill>
              </a:rPr>
              <a:t> </a:t>
            </a:r>
            <a:r>
              <a:rPr lang="de-DE" sz="2000" b="0" dirty="0" err="1">
                <a:solidFill>
                  <a:srgbClr val="000000"/>
                </a:solidFill>
              </a:rPr>
              <a:t>and</a:t>
            </a:r>
            <a:r>
              <a:rPr lang="de-DE" sz="2000" b="0" dirty="0">
                <a:solidFill>
                  <a:srgbClr val="000000"/>
                </a:solidFill>
              </a:rPr>
              <a:t> </a:t>
            </a:r>
            <a:r>
              <a:rPr lang="de-DE" sz="2000" b="0" dirty="0" err="1">
                <a:solidFill>
                  <a:srgbClr val="000000"/>
                </a:solidFill>
              </a:rPr>
              <a:t>training</a:t>
            </a:r>
            <a:r>
              <a:rPr lang="de-DE" sz="2000" b="0" dirty="0">
                <a:solidFill>
                  <a:srgbClr val="000000"/>
                </a:solidFill>
              </a:rPr>
              <a:t>) </a:t>
            </a:r>
            <a:r>
              <a:rPr lang="de-DE" sz="2000" b="0" dirty="0" err="1">
                <a:solidFill>
                  <a:srgbClr val="000000"/>
                </a:solidFill>
              </a:rPr>
              <a:t>for</a:t>
            </a:r>
            <a:r>
              <a:rPr lang="de-DE" sz="2000" b="0" dirty="0">
                <a:solidFill>
                  <a:srgbClr val="000000"/>
                </a:solidFill>
              </a:rPr>
              <a:t> </a:t>
            </a:r>
            <a:r>
              <a:rPr lang="de-DE" sz="2000" b="0" dirty="0" err="1">
                <a:solidFill>
                  <a:srgbClr val="000000"/>
                </a:solidFill>
              </a:rPr>
              <a:t>the</a:t>
            </a:r>
            <a:r>
              <a:rPr lang="de-DE" sz="2000" b="0" dirty="0">
                <a:solidFill>
                  <a:srgbClr val="000000"/>
                </a:solidFill>
              </a:rPr>
              <a:t> M&amp;E.</a:t>
            </a: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err="1">
                <a:solidFill>
                  <a:srgbClr val="000000"/>
                </a:solidFill>
              </a:rPr>
              <a:t>Use</a:t>
            </a:r>
            <a:r>
              <a:rPr lang="de-DE" sz="2000" b="0" dirty="0">
                <a:solidFill>
                  <a:srgbClr val="000000"/>
                </a:solidFill>
              </a:rPr>
              <a:t> </a:t>
            </a:r>
            <a:r>
              <a:rPr lang="de-DE" sz="2000" b="0" dirty="0" err="1">
                <a:solidFill>
                  <a:srgbClr val="000000"/>
                </a:solidFill>
              </a:rPr>
              <a:t>as</a:t>
            </a:r>
            <a:r>
              <a:rPr lang="de-DE" sz="2000" b="0" dirty="0">
                <a:solidFill>
                  <a:srgbClr val="000000"/>
                </a:solidFill>
              </a:rPr>
              <a:t> </a:t>
            </a:r>
            <a:r>
              <a:rPr lang="de-DE" sz="2000" b="0" dirty="0" err="1">
                <a:solidFill>
                  <a:srgbClr val="000000"/>
                </a:solidFill>
              </a:rPr>
              <a:t>much</a:t>
            </a:r>
            <a:r>
              <a:rPr lang="de-DE" sz="2000" b="0" dirty="0">
                <a:solidFill>
                  <a:srgbClr val="000000"/>
                </a:solidFill>
              </a:rPr>
              <a:t> </a:t>
            </a:r>
            <a:r>
              <a:rPr lang="de-DE" sz="2000" b="0" dirty="0" err="1">
                <a:solidFill>
                  <a:srgbClr val="000000"/>
                </a:solidFill>
              </a:rPr>
              <a:t>as</a:t>
            </a:r>
            <a:r>
              <a:rPr lang="de-DE" sz="2000" b="0" dirty="0">
                <a:solidFill>
                  <a:srgbClr val="000000"/>
                </a:solidFill>
              </a:rPr>
              <a:t> </a:t>
            </a:r>
            <a:r>
              <a:rPr lang="de-DE" sz="2000" b="0" dirty="0" err="1">
                <a:solidFill>
                  <a:srgbClr val="000000"/>
                </a:solidFill>
              </a:rPr>
              <a:t>possible</a:t>
            </a:r>
            <a:r>
              <a:rPr lang="de-DE" sz="2000" b="0" dirty="0">
                <a:solidFill>
                  <a:srgbClr val="000000"/>
                </a:solidFill>
              </a:rPr>
              <a:t> </a:t>
            </a:r>
            <a:r>
              <a:rPr lang="de-DE" sz="2000" b="0" dirty="0" err="1">
                <a:solidFill>
                  <a:srgbClr val="C00000"/>
                </a:solidFill>
              </a:rPr>
              <a:t>existing</a:t>
            </a:r>
            <a:r>
              <a:rPr lang="de-DE" sz="2000" b="0" dirty="0">
                <a:solidFill>
                  <a:srgbClr val="C00000"/>
                </a:solidFill>
              </a:rPr>
              <a:t> </a:t>
            </a:r>
            <a:r>
              <a:rPr lang="de-DE" sz="2000" b="0" dirty="0" err="1" smtClean="0">
                <a:solidFill>
                  <a:srgbClr val="C00000"/>
                </a:solidFill>
              </a:rPr>
              <a:t>data</a:t>
            </a:r>
            <a:r>
              <a:rPr lang="de-DE" sz="2000" b="0" dirty="0" smtClean="0">
                <a:solidFill>
                  <a:srgbClr val="C00000"/>
                </a:solidFill>
              </a:rPr>
              <a:t> </a:t>
            </a:r>
            <a:r>
              <a:rPr lang="de-DE" sz="2000" b="0" dirty="0" err="1" smtClean="0">
                <a:solidFill>
                  <a:srgbClr val="C00000"/>
                </a:solidFill>
              </a:rPr>
              <a:t>sources</a:t>
            </a:r>
            <a:r>
              <a:rPr lang="de-DE" sz="2000" b="0" dirty="0" smtClean="0">
                <a:solidFill>
                  <a:srgbClr val="C00000"/>
                </a:solidFill>
              </a:rPr>
              <a:t> </a:t>
            </a:r>
            <a:r>
              <a:rPr lang="de-DE" sz="2000" b="0" dirty="0" err="1" smtClean="0">
                <a:solidFill>
                  <a:srgbClr val="C00000"/>
                </a:solidFill>
              </a:rPr>
              <a:t>and</a:t>
            </a:r>
            <a:r>
              <a:rPr lang="de-DE" sz="2000" b="0" dirty="0" smtClean="0">
                <a:solidFill>
                  <a:srgbClr val="C00000"/>
                </a:solidFill>
              </a:rPr>
              <a:t> M&amp;E </a:t>
            </a:r>
            <a:r>
              <a:rPr lang="de-DE" sz="2000" b="0" dirty="0" err="1" smtClean="0">
                <a:solidFill>
                  <a:schemeClr val="tx1"/>
                </a:solidFill>
              </a:rPr>
              <a:t>structures</a:t>
            </a:r>
            <a:r>
              <a:rPr lang="de-DE" sz="2000" b="0" dirty="0" smtClean="0">
                <a:solidFill>
                  <a:schemeClr val="tx1"/>
                </a:solidFill>
              </a:rPr>
              <a:t>.</a:t>
            </a:r>
            <a:endParaRPr lang="de-DE" sz="2000" b="0" dirty="0">
              <a:solidFill>
                <a:schemeClr val="tx1"/>
              </a:solidFill>
            </a:endParaRPr>
          </a:p>
          <a:p>
            <a:pPr marL="342900" indent="-341313" defTabSz="449263">
              <a:lnSpc>
                <a:spcPct val="96000"/>
              </a:lnSpc>
              <a:spcAft>
                <a:spcPts val="600"/>
              </a:spcAft>
              <a:buClr>
                <a:srgbClr val="000000"/>
              </a:buClr>
              <a:buSzPct val="100000"/>
              <a:buFont typeface="Times New Roman" pitchFamily="18" charset="0"/>
              <a:buAutoNum type="arabicPeriod"/>
              <a:tabLst>
                <a:tab pos="723900" algn="l"/>
                <a:tab pos="1447800" algn="l"/>
                <a:tab pos="2171700" algn="l"/>
                <a:tab pos="2895600" algn="l"/>
                <a:tab pos="3619500" algn="l"/>
                <a:tab pos="4343400" algn="l"/>
                <a:tab pos="5067300" algn="l"/>
                <a:tab pos="5791200" algn="l"/>
                <a:tab pos="6515100" algn="l"/>
                <a:tab pos="7239000" algn="l"/>
                <a:tab pos="7962900" algn="l"/>
              </a:tabLst>
            </a:pPr>
            <a:r>
              <a:rPr lang="de-DE" sz="2000" b="0" dirty="0" smtClean="0">
                <a:solidFill>
                  <a:srgbClr val="000000"/>
                </a:solidFill>
              </a:rPr>
              <a:t>In </a:t>
            </a:r>
            <a:r>
              <a:rPr lang="de-DE" sz="2000" b="0" dirty="0" err="1" smtClean="0">
                <a:solidFill>
                  <a:srgbClr val="000000"/>
                </a:solidFill>
              </a:rPr>
              <a:t>order</a:t>
            </a:r>
            <a:r>
              <a:rPr lang="de-DE" sz="2000" b="0" dirty="0" smtClean="0">
                <a:solidFill>
                  <a:srgbClr val="000000"/>
                </a:solidFill>
              </a:rPr>
              <a:t> </a:t>
            </a:r>
            <a:r>
              <a:rPr lang="de-DE" sz="2000" b="0" dirty="0" err="1" smtClean="0">
                <a:solidFill>
                  <a:srgbClr val="000000"/>
                </a:solidFill>
              </a:rPr>
              <a:t>to</a:t>
            </a:r>
            <a:r>
              <a:rPr lang="de-DE" sz="2000" b="0" dirty="0" smtClean="0">
                <a:solidFill>
                  <a:srgbClr val="000000"/>
                </a:solidFill>
              </a:rPr>
              <a:t> </a:t>
            </a:r>
            <a:r>
              <a:rPr lang="de-DE" sz="2000" b="0" dirty="0" err="1" smtClean="0">
                <a:solidFill>
                  <a:srgbClr val="000000"/>
                </a:solidFill>
              </a:rPr>
              <a:t>identify</a:t>
            </a:r>
            <a:r>
              <a:rPr lang="de-DE" sz="2000" b="0" dirty="0" smtClean="0">
                <a:solidFill>
                  <a:srgbClr val="000000"/>
                </a:solidFill>
              </a:rPr>
              <a:t> </a:t>
            </a:r>
            <a:r>
              <a:rPr lang="de-DE" sz="2000" b="0" dirty="0" err="1" smtClean="0">
                <a:solidFill>
                  <a:srgbClr val="000000"/>
                </a:solidFill>
              </a:rPr>
              <a:t>long</a:t>
            </a:r>
            <a:r>
              <a:rPr lang="de-DE" sz="2000" b="0" dirty="0" smtClean="0">
                <a:solidFill>
                  <a:srgbClr val="000000"/>
                </a:solidFill>
              </a:rPr>
              <a:t>-term </a:t>
            </a:r>
            <a:r>
              <a:rPr lang="de-DE" sz="2000" b="0" dirty="0" err="1">
                <a:solidFill>
                  <a:srgbClr val="000000"/>
                </a:solidFill>
              </a:rPr>
              <a:t>and</a:t>
            </a:r>
            <a:r>
              <a:rPr lang="de-DE" sz="2000" b="0" dirty="0">
                <a:solidFill>
                  <a:srgbClr val="000000"/>
                </a:solidFill>
              </a:rPr>
              <a:t> </a:t>
            </a:r>
            <a:r>
              <a:rPr lang="de-DE" sz="2000" b="0" dirty="0" err="1">
                <a:solidFill>
                  <a:srgbClr val="000000"/>
                </a:solidFill>
              </a:rPr>
              <a:t>synergistic</a:t>
            </a:r>
            <a:r>
              <a:rPr lang="de-DE" sz="2000" b="0" dirty="0">
                <a:solidFill>
                  <a:srgbClr val="000000"/>
                </a:solidFill>
              </a:rPr>
              <a:t> </a:t>
            </a:r>
            <a:r>
              <a:rPr lang="de-DE" sz="2000" b="0" dirty="0" err="1">
                <a:solidFill>
                  <a:srgbClr val="000000"/>
                </a:solidFill>
              </a:rPr>
              <a:t>results</a:t>
            </a:r>
            <a:r>
              <a:rPr lang="de-DE" sz="2000" b="0" dirty="0">
                <a:solidFill>
                  <a:srgbClr val="000000"/>
                </a:solidFill>
              </a:rPr>
              <a:t> </a:t>
            </a:r>
            <a:r>
              <a:rPr lang="de-DE" sz="2000" b="0" dirty="0" err="1">
                <a:solidFill>
                  <a:srgbClr val="000000"/>
                </a:solidFill>
              </a:rPr>
              <a:t>of</a:t>
            </a:r>
            <a:r>
              <a:rPr lang="de-DE" sz="2000" b="0" dirty="0">
                <a:solidFill>
                  <a:srgbClr val="000000"/>
                </a:solidFill>
              </a:rPr>
              <a:t> </a:t>
            </a:r>
            <a:r>
              <a:rPr lang="de-DE" sz="2000" b="0" dirty="0" err="1">
                <a:solidFill>
                  <a:srgbClr val="000000"/>
                </a:solidFill>
              </a:rPr>
              <a:t>the</a:t>
            </a:r>
            <a:r>
              <a:rPr lang="de-DE" sz="2000" b="0" dirty="0">
                <a:solidFill>
                  <a:srgbClr val="000000"/>
                </a:solidFill>
              </a:rPr>
              <a:t> </a:t>
            </a:r>
            <a:r>
              <a:rPr lang="de-DE" sz="2000" b="0" dirty="0" err="1">
                <a:solidFill>
                  <a:srgbClr val="000000"/>
                </a:solidFill>
              </a:rPr>
              <a:t>project</a:t>
            </a:r>
            <a:r>
              <a:rPr lang="de-DE" sz="2000" b="0" dirty="0">
                <a:solidFill>
                  <a:srgbClr val="000000"/>
                </a:solidFill>
              </a:rPr>
              <a:t> </a:t>
            </a:r>
            <a:r>
              <a:rPr lang="de-DE" sz="2000" b="0" dirty="0" err="1">
                <a:solidFill>
                  <a:srgbClr val="000000"/>
                </a:solidFill>
              </a:rPr>
              <a:t>try</a:t>
            </a:r>
            <a:r>
              <a:rPr lang="de-DE" sz="2000" b="0" dirty="0">
                <a:solidFill>
                  <a:srgbClr val="000000"/>
                </a:solidFill>
              </a:rPr>
              <a:t> </a:t>
            </a:r>
            <a:r>
              <a:rPr lang="de-DE" sz="2000" b="0" dirty="0" err="1">
                <a:solidFill>
                  <a:srgbClr val="000000"/>
                </a:solidFill>
              </a:rPr>
              <a:t>to</a:t>
            </a:r>
            <a:r>
              <a:rPr lang="de-DE" sz="2000" b="0" dirty="0">
                <a:solidFill>
                  <a:srgbClr val="000000"/>
                </a:solidFill>
              </a:rPr>
              <a:t> link </a:t>
            </a:r>
            <a:r>
              <a:rPr lang="de-DE" sz="2000" b="0" dirty="0" err="1">
                <a:solidFill>
                  <a:srgbClr val="000000"/>
                </a:solidFill>
              </a:rPr>
              <a:t>to</a:t>
            </a:r>
            <a:r>
              <a:rPr lang="de-DE" sz="2000" b="0" dirty="0">
                <a:solidFill>
                  <a:srgbClr val="000000"/>
                </a:solidFill>
              </a:rPr>
              <a:t> national </a:t>
            </a:r>
            <a:r>
              <a:rPr lang="de-DE" sz="2000" b="0" dirty="0" err="1">
                <a:solidFill>
                  <a:srgbClr val="000000"/>
                </a:solidFill>
              </a:rPr>
              <a:t>level</a:t>
            </a:r>
            <a:r>
              <a:rPr lang="de-DE" sz="2000" b="0" dirty="0">
                <a:solidFill>
                  <a:srgbClr val="000000"/>
                </a:solidFill>
              </a:rPr>
              <a:t> M&amp;E </a:t>
            </a:r>
            <a:r>
              <a:rPr lang="de-DE" sz="2000" b="0" dirty="0" err="1" smtClean="0">
                <a:solidFill>
                  <a:srgbClr val="000000"/>
                </a:solidFill>
              </a:rPr>
              <a:t>systems</a:t>
            </a:r>
            <a:r>
              <a:rPr lang="de-DE" sz="2000" b="0" dirty="0" smtClean="0">
                <a:solidFill>
                  <a:srgbClr val="000000"/>
                </a:solidFill>
              </a:rPr>
              <a:t> </a:t>
            </a:r>
            <a:r>
              <a:rPr lang="de-DE" sz="2000" b="0" dirty="0" err="1">
                <a:solidFill>
                  <a:srgbClr val="000000"/>
                </a:solidFill>
              </a:rPr>
              <a:t>that</a:t>
            </a:r>
            <a:r>
              <a:rPr lang="de-DE" sz="2000" b="0" dirty="0">
                <a:solidFill>
                  <a:srgbClr val="000000"/>
                </a:solidFill>
              </a:rPr>
              <a:t> </a:t>
            </a:r>
            <a:r>
              <a:rPr lang="de-DE" sz="2000" b="0" dirty="0" err="1" smtClean="0">
                <a:solidFill>
                  <a:srgbClr val="000000"/>
                </a:solidFill>
              </a:rPr>
              <a:t>reflect</a:t>
            </a:r>
            <a:r>
              <a:rPr lang="de-DE" sz="2000" b="0" dirty="0" smtClean="0">
                <a:solidFill>
                  <a:srgbClr val="000000"/>
                </a:solidFill>
              </a:rPr>
              <a:t> </a:t>
            </a:r>
            <a:r>
              <a:rPr lang="de-DE" sz="2000" b="0" dirty="0" err="1" smtClean="0">
                <a:solidFill>
                  <a:srgbClr val="000000"/>
                </a:solidFill>
              </a:rPr>
              <a:t>the</a:t>
            </a:r>
            <a:r>
              <a:rPr lang="de-DE" sz="2000" b="0" dirty="0" smtClean="0">
                <a:solidFill>
                  <a:srgbClr val="000000"/>
                </a:solidFill>
              </a:rPr>
              <a:t> </a:t>
            </a:r>
            <a:r>
              <a:rPr lang="de-DE" sz="2000" b="0" dirty="0" err="1">
                <a:solidFill>
                  <a:srgbClr val="C00000"/>
                </a:solidFill>
              </a:rPr>
              <a:t>adaptation</a:t>
            </a:r>
            <a:r>
              <a:rPr lang="de-DE" sz="2000" b="0" dirty="0">
                <a:solidFill>
                  <a:srgbClr val="C00000"/>
                </a:solidFill>
              </a:rPr>
              <a:t> </a:t>
            </a:r>
            <a:r>
              <a:rPr lang="de-DE" sz="2000" b="0" dirty="0" err="1">
                <a:solidFill>
                  <a:srgbClr val="C00000"/>
                </a:solidFill>
              </a:rPr>
              <a:t>process</a:t>
            </a:r>
            <a:r>
              <a:rPr lang="de-DE" sz="2000" b="0" dirty="0">
                <a:solidFill>
                  <a:srgbClr val="C00000"/>
                </a:solidFill>
              </a:rPr>
              <a:t> </a:t>
            </a:r>
            <a:r>
              <a:rPr lang="de-DE" sz="2000" b="0" dirty="0" err="1">
                <a:solidFill>
                  <a:srgbClr val="C00000"/>
                </a:solidFill>
              </a:rPr>
              <a:t>over</a:t>
            </a:r>
            <a:r>
              <a:rPr lang="de-DE" sz="2000" b="0" dirty="0">
                <a:solidFill>
                  <a:srgbClr val="C00000"/>
                </a:solidFill>
              </a:rPr>
              <a:t> </a:t>
            </a:r>
            <a:r>
              <a:rPr lang="de-DE" sz="2000" b="0" dirty="0" err="1">
                <a:solidFill>
                  <a:srgbClr val="C00000"/>
                </a:solidFill>
              </a:rPr>
              <a:t>longer</a:t>
            </a:r>
            <a:r>
              <a:rPr lang="de-DE" sz="2000" b="0" dirty="0">
                <a:solidFill>
                  <a:srgbClr val="C00000"/>
                </a:solidFill>
              </a:rPr>
              <a:t> </a:t>
            </a:r>
            <a:r>
              <a:rPr lang="de-DE" sz="2000" b="0" dirty="0" smtClean="0">
                <a:solidFill>
                  <a:srgbClr val="C00000"/>
                </a:solidFill>
              </a:rPr>
              <a:t>time-</a:t>
            </a:r>
            <a:r>
              <a:rPr lang="de-DE" sz="2000" b="0" dirty="0" err="1" smtClean="0">
                <a:solidFill>
                  <a:srgbClr val="C00000"/>
                </a:solidFill>
              </a:rPr>
              <a:t>scales</a:t>
            </a:r>
            <a:r>
              <a:rPr lang="de-DE" sz="2000" b="0" dirty="0" smtClean="0">
                <a:solidFill>
                  <a:srgbClr val="C00000"/>
                </a:solidFill>
              </a:rPr>
              <a:t> </a:t>
            </a:r>
            <a:r>
              <a:rPr lang="de-DE" sz="1400" b="0" dirty="0" smtClean="0">
                <a:solidFill>
                  <a:schemeClr val="tx1"/>
                </a:solidFill>
              </a:rPr>
              <a:t>[</a:t>
            </a:r>
            <a:r>
              <a:rPr lang="de-DE" sz="1400" b="0" dirty="0" err="1" smtClean="0">
                <a:solidFill>
                  <a:schemeClr val="tx1"/>
                </a:solidFill>
              </a:rPr>
              <a:t>if</a:t>
            </a:r>
            <a:r>
              <a:rPr lang="de-DE" sz="1400" b="0" dirty="0" smtClean="0">
                <a:solidFill>
                  <a:schemeClr val="tx1"/>
                </a:solidFill>
              </a:rPr>
              <a:t> such a </a:t>
            </a:r>
            <a:r>
              <a:rPr lang="de-DE" sz="1400" b="0" dirty="0" err="1" smtClean="0">
                <a:solidFill>
                  <a:schemeClr val="tx1"/>
                </a:solidFill>
              </a:rPr>
              <a:t>system</a:t>
            </a:r>
            <a:r>
              <a:rPr lang="de-DE" sz="1400" b="0" dirty="0" smtClean="0">
                <a:solidFill>
                  <a:schemeClr val="tx1"/>
                </a:solidFill>
              </a:rPr>
              <a:t> </a:t>
            </a:r>
            <a:r>
              <a:rPr lang="de-DE" sz="1400" b="0" dirty="0" err="1" smtClean="0">
                <a:solidFill>
                  <a:schemeClr val="tx1"/>
                </a:solidFill>
              </a:rPr>
              <a:t>is</a:t>
            </a:r>
            <a:r>
              <a:rPr lang="de-DE" sz="1400" b="0" dirty="0" smtClean="0">
                <a:solidFill>
                  <a:schemeClr val="tx1"/>
                </a:solidFill>
              </a:rPr>
              <a:t> </a:t>
            </a:r>
            <a:r>
              <a:rPr lang="de-DE" sz="1400" b="0" dirty="0" err="1" smtClean="0">
                <a:solidFill>
                  <a:schemeClr val="tx1"/>
                </a:solidFill>
              </a:rPr>
              <a:t>available</a:t>
            </a:r>
            <a:r>
              <a:rPr lang="de-DE" sz="1400" b="0" dirty="0" smtClean="0">
                <a:solidFill>
                  <a:schemeClr val="tx1"/>
                </a:solidFill>
              </a:rPr>
              <a:t>, </a:t>
            </a:r>
            <a:r>
              <a:rPr lang="de-DE" sz="1400" b="0" dirty="0" err="1" smtClean="0">
                <a:solidFill>
                  <a:schemeClr val="tx1"/>
                </a:solidFill>
              </a:rPr>
              <a:t>compare</a:t>
            </a:r>
            <a:r>
              <a:rPr lang="de-DE" sz="1400" b="0" dirty="0" smtClean="0">
                <a:solidFill>
                  <a:schemeClr val="tx1"/>
                </a:solidFill>
              </a:rPr>
              <a:t> </a:t>
            </a:r>
            <a:r>
              <a:rPr lang="de-DE" sz="1400" b="0" dirty="0" err="1" smtClean="0">
                <a:solidFill>
                  <a:schemeClr val="tx1"/>
                </a:solidFill>
              </a:rPr>
              <a:t>module</a:t>
            </a:r>
            <a:r>
              <a:rPr lang="de-DE" sz="1400" b="0" dirty="0" smtClean="0">
                <a:solidFill>
                  <a:schemeClr val="tx1"/>
                </a:solidFill>
              </a:rPr>
              <a:t> 6a].</a:t>
            </a:r>
            <a:endParaRPr lang="de-DE" sz="1400" b="0" dirty="0">
              <a:solidFill>
                <a:schemeClr val="tx1"/>
              </a:solidFill>
            </a:endParaRPr>
          </a:p>
        </p:txBody>
      </p:sp>
      <p:sp>
        <p:nvSpPr>
          <p:cNvPr id="4" name="TextBox 7"/>
          <p:cNvSpPr txBox="1">
            <a:spLocks noChangeArrowheads="1"/>
          </p:cNvSpPr>
          <p:nvPr/>
        </p:nvSpPr>
        <p:spPr bwMode="auto">
          <a:xfrm>
            <a:off x="3909848" y="6293846"/>
            <a:ext cx="508700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b="0" dirty="0">
                <a:solidFill>
                  <a:schemeClr val="tx1"/>
                </a:solidFill>
              </a:rPr>
              <a:t>Source: </a:t>
            </a:r>
            <a:r>
              <a:rPr lang="de-DE" sz="1100" b="0" dirty="0" smtClean="0">
                <a:solidFill>
                  <a:schemeClr val="tx1"/>
                </a:solidFill>
              </a:rPr>
              <a:t>Workshop Report „Tracking </a:t>
            </a:r>
            <a:r>
              <a:rPr lang="de-DE" sz="1100" b="0" dirty="0" err="1" smtClean="0">
                <a:solidFill>
                  <a:schemeClr val="tx1"/>
                </a:solidFill>
              </a:rPr>
              <a:t>successful</a:t>
            </a:r>
            <a:r>
              <a:rPr lang="de-DE" sz="1100" b="0" dirty="0" smtClean="0">
                <a:solidFill>
                  <a:schemeClr val="tx1"/>
                </a:solidFill>
              </a:rPr>
              <a:t> </a:t>
            </a:r>
            <a:r>
              <a:rPr lang="de-DE" sz="1100" b="0" dirty="0" err="1" smtClean="0">
                <a:solidFill>
                  <a:schemeClr val="tx1"/>
                </a:solidFill>
              </a:rPr>
              <a:t>adaptation</a:t>
            </a:r>
            <a:r>
              <a:rPr lang="de-DE" sz="1100" b="0" dirty="0" smtClean="0">
                <a:solidFill>
                  <a:schemeClr val="tx1"/>
                </a:solidFill>
              </a:rPr>
              <a:t>“ (GIZ</a:t>
            </a:r>
            <a:r>
              <a:rPr lang="de-DE" sz="1100" b="0" dirty="0">
                <a:solidFill>
                  <a:schemeClr val="tx1"/>
                </a:solidFill>
              </a:rPr>
              <a:t>, </a:t>
            </a:r>
            <a:r>
              <a:rPr lang="de-DE" sz="1100" b="0" dirty="0" smtClean="0">
                <a:solidFill>
                  <a:schemeClr val="tx1"/>
                </a:solidFill>
              </a:rPr>
              <a:t>2012).</a:t>
            </a:r>
            <a:endParaRPr lang="en-AU" sz="1100" b="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
        <p:nvSpPr>
          <p:cNvPr id="4" name="Inhaltsplatzhalter 2"/>
          <p:cNvSpPr>
            <a:spLocks noGrp="1"/>
          </p:cNvSpPr>
          <p:nvPr>
            <p:ph idx="1"/>
          </p:nvPr>
        </p:nvSpPr>
        <p:spPr>
          <a:xfrm>
            <a:off x="433387" y="1885895"/>
            <a:ext cx="7526338" cy="4213225"/>
          </a:xfrm>
        </p:spPr>
        <p:txBody>
          <a:bodyPr/>
          <a:lstStyle/>
          <a:p>
            <a:pPr marL="0" indent="0">
              <a:defRPr/>
            </a:pPr>
            <a:r>
              <a:rPr lang="en-GB" dirty="0" smtClean="0">
                <a:solidFill>
                  <a:srgbClr val="C00000"/>
                </a:solidFill>
              </a:rPr>
              <a:t>Context: </a:t>
            </a:r>
          </a:p>
          <a:p>
            <a:pPr marL="285750" indent="-285750">
              <a:buFont typeface="Arial" panose="020B0604020202020204" pitchFamily="34" charset="0"/>
              <a:buChar char="•"/>
              <a:defRPr/>
            </a:pPr>
            <a:r>
              <a:rPr lang="en-US" dirty="0" smtClean="0">
                <a:solidFill>
                  <a:schemeClr val="tx1"/>
                </a:solidFill>
              </a:rPr>
              <a:t>The government of Zanadu wants to take climate change into account when implementing its NDP</a:t>
            </a:r>
          </a:p>
          <a:p>
            <a:pPr marL="285750" indent="-285750">
              <a:buFont typeface="Arial" panose="020B0604020202020204" pitchFamily="34" charset="0"/>
              <a:buChar char="•"/>
              <a:defRPr/>
            </a:pPr>
            <a:r>
              <a:rPr lang="en-US" dirty="0" smtClean="0">
                <a:solidFill>
                  <a:schemeClr val="tx1"/>
                </a:solidFill>
              </a:rPr>
              <a:t>The adaptation </a:t>
            </a:r>
            <a:r>
              <a:rPr lang="en-US" dirty="0">
                <a:solidFill>
                  <a:schemeClr val="tx1"/>
                </a:solidFill>
              </a:rPr>
              <a:t>measure </a:t>
            </a:r>
            <a:r>
              <a:rPr lang="en-US" b="1" dirty="0">
                <a:solidFill>
                  <a:schemeClr val="tx1"/>
                </a:solidFill>
              </a:rPr>
              <a:t>drip irrigation technology </a:t>
            </a:r>
            <a:r>
              <a:rPr lang="en-US" dirty="0" smtClean="0">
                <a:solidFill>
                  <a:schemeClr val="tx1"/>
                </a:solidFill>
              </a:rPr>
              <a:t>is to </a:t>
            </a:r>
            <a:r>
              <a:rPr lang="en-US" dirty="0">
                <a:solidFill>
                  <a:schemeClr val="tx1"/>
                </a:solidFill>
              </a:rPr>
              <a:t>be piloted on cotton farms in the West State of </a:t>
            </a:r>
            <a:r>
              <a:rPr lang="en-US" dirty="0" smtClean="0">
                <a:solidFill>
                  <a:schemeClr val="tx1"/>
                </a:solidFill>
              </a:rPr>
              <a:t>Zanadu</a:t>
            </a:r>
          </a:p>
          <a:p>
            <a:pPr>
              <a:defRPr/>
            </a:pPr>
            <a:r>
              <a:rPr lang="en-US" b="0" dirty="0" smtClean="0">
                <a:solidFill>
                  <a:srgbClr val="C00000"/>
                </a:solidFill>
              </a:rPr>
              <a:t>Your task</a:t>
            </a:r>
          </a:p>
          <a:p>
            <a:pPr marL="641350" lvl="1" indent="-285750">
              <a:defRPr/>
            </a:pPr>
            <a:r>
              <a:rPr lang="en-US" dirty="0">
                <a:solidFill>
                  <a:schemeClr val="tx1"/>
                </a:solidFill>
              </a:rPr>
              <a:t>Based on the information in Exhibit 4 and Exhibit 5</a:t>
            </a:r>
            <a:r>
              <a:rPr lang="en-US" dirty="0" smtClean="0">
                <a:solidFill>
                  <a:schemeClr val="tx1"/>
                </a:solidFill>
              </a:rPr>
              <a:t>, o</a:t>
            </a:r>
            <a:r>
              <a:rPr lang="de-DE" b="0" dirty="0" err="1" smtClean="0">
                <a:solidFill>
                  <a:schemeClr val="tx1"/>
                </a:solidFill>
              </a:rPr>
              <a:t>utline</a:t>
            </a:r>
            <a:r>
              <a:rPr lang="de-DE" b="0" dirty="0" smtClean="0">
                <a:solidFill>
                  <a:schemeClr val="tx1"/>
                </a:solidFill>
              </a:rPr>
              <a:t> an </a:t>
            </a:r>
            <a:r>
              <a:rPr lang="en-US" dirty="0">
                <a:solidFill>
                  <a:srgbClr val="C00000"/>
                </a:solidFill>
              </a:rPr>
              <a:t>implementation plan</a:t>
            </a:r>
            <a:r>
              <a:rPr lang="de-DE" b="0" dirty="0" smtClean="0">
                <a:solidFill>
                  <a:schemeClr val="tx1"/>
                </a:solidFill>
              </a:rPr>
              <a:t> </a:t>
            </a:r>
            <a:r>
              <a:rPr lang="de-DE" b="0" dirty="0" err="1" smtClean="0">
                <a:solidFill>
                  <a:schemeClr val="tx1"/>
                </a:solidFill>
              </a:rPr>
              <a:t>for</a:t>
            </a:r>
            <a:r>
              <a:rPr lang="de-DE" b="0" dirty="0" smtClean="0">
                <a:solidFill>
                  <a:schemeClr val="tx1"/>
                </a:solidFill>
              </a:rPr>
              <a:t> </a:t>
            </a:r>
            <a:r>
              <a:rPr lang="de-DE" b="0" dirty="0" err="1" smtClean="0">
                <a:solidFill>
                  <a:schemeClr val="tx1"/>
                </a:solidFill>
              </a:rPr>
              <a:t>the</a:t>
            </a:r>
            <a:r>
              <a:rPr lang="de-DE" b="0" dirty="0" smtClean="0">
                <a:solidFill>
                  <a:schemeClr val="tx1"/>
                </a:solidFill>
              </a:rPr>
              <a:t> </a:t>
            </a:r>
            <a:r>
              <a:rPr lang="de-DE" b="0" dirty="0" err="1" smtClean="0">
                <a:solidFill>
                  <a:schemeClr val="tx1"/>
                </a:solidFill>
              </a:rPr>
              <a:t>pilot</a:t>
            </a:r>
            <a:r>
              <a:rPr lang="de-DE" b="0" dirty="0" smtClean="0">
                <a:solidFill>
                  <a:schemeClr val="tx1"/>
                </a:solidFill>
              </a:rPr>
              <a:t> </a:t>
            </a:r>
            <a:r>
              <a:rPr lang="de-DE" b="0" dirty="0" err="1" smtClean="0">
                <a:solidFill>
                  <a:schemeClr val="tx1"/>
                </a:solidFill>
              </a:rPr>
              <a:t>measure</a:t>
            </a:r>
            <a:r>
              <a:rPr lang="de-DE" b="0" dirty="0" smtClean="0">
                <a:solidFill>
                  <a:schemeClr val="tx1"/>
                </a:solidFill>
              </a:rPr>
              <a:t> </a:t>
            </a:r>
            <a:r>
              <a:rPr lang="de-DE" b="0" dirty="0" err="1" smtClean="0">
                <a:solidFill>
                  <a:schemeClr val="tx1"/>
                </a:solidFill>
              </a:rPr>
              <a:t>of</a:t>
            </a:r>
            <a:r>
              <a:rPr lang="de-DE" b="0" dirty="0" smtClean="0">
                <a:solidFill>
                  <a:schemeClr val="tx1"/>
                </a:solidFill>
              </a:rPr>
              <a:t> </a:t>
            </a:r>
            <a:r>
              <a:rPr lang="de-DE" b="0" dirty="0" err="1" smtClean="0">
                <a:solidFill>
                  <a:schemeClr val="tx1"/>
                </a:solidFill>
              </a:rPr>
              <a:t>drip</a:t>
            </a:r>
            <a:r>
              <a:rPr lang="de-DE" b="0" dirty="0" smtClean="0">
                <a:solidFill>
                  <a:schemeClr val="tx1"/>
                </a:solidFill>
              </a:rPr>
              <a:t> </a:t>
            </a:r>
            <a:r>
              <a:rPr lang="de-DE" b="0" dirty="0" err="1" smtClean="0">
                <a:solidFill>
                  <a:schemeClr val="tx1"/>
                </a:solidFill>
              </a:rPr>
              <a:t>irrigation</a:t>
            </a:r>
            <a:endParaRPr lang="de-DE" b="0" dirty="0" smtClean="0">
              <a:solidFill>
                <a:schemeClr val="tx1"/>
              </a:solidFill>
            </a:endParaRPr>
          </a:p>
          <a:p>
            <a:pPr marL="641350" lvl="1" indent="-285750">
              <a:defRPr/>
            </a:pPr>
            <a:r>
              <a:rPr lang="en-US" dirty="0" smtClean="0">
                <a:solidFill>
                  <a:schemeClr val="tx1"/>
                </a:solidFill>
              </a:rPr>
              <a:t>Address the questions in </a:t>
            </a:r>
            <a:r>
              <a:rPr lang="en-US" dirty="0" smtClean="0">
                <a:solidFill>
                  <a:srgbClr val="669900"/>
                </a:solidFill>
              </a:rPr>
              <a:t>Matrix 8</a:t>
            </a:r>
            <a:endParaRPr lang="en-GB" b="0" dirty="0" smtClean="0">
              <a:solidFill>
                <a:srgbClr val="669900"/>
              </a:solidFill>
            </a:endParaRP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4915298"/>
            <a:ext cx="2719449" cy="1699656"/>
          </a:xfrm>
          <a:prstGeom prst="rect">
            <a:avLst/>
          </a:prstGeom>
        </p:spPr>
      </p:pic>
    </p:spTree>
    <p:extLst>
      <p:ext uri="{BB962C8B-B14F-4D97-AF65-F5344CB8AC3E}">
        <p14:creationId xmlns:p14="http://schemas.microsoft.com/office/powerpoint/2010/main" val="423123057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10:</a:t>
            </a:r>
            <a:br>
              <a:rPr lang="de-DE" kern="0" dirty="0" smtClean="0"/>
            </a:br>
            <a:r>
              <a:rPr lang="en-US" dirty="0" smtClean="0"/>
              <a:t>Development of a results framework</a:t>
            </a:r>
            <a:r>
              <a:rPr lang="de-DE" kern="0" dirty="0" smtClean="0"/>
              <a:t/>
            </a:r>
            <a:br>
              <a:rPr lang="de-DE" kern="0" dirty="0" smtClean="0"/>
            </a:b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2958371685"/>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14587">
                <a:tc>
                  <a:txBody>
                    <a:bodyPr/>
                    <a:lstStyle/>
                    <a:p>
                      <a:r>
                        <a:rPr lang="de-DE" sz="1800" dirty="0" smtClean="0"/>
                        <a:t>10</a:t>
                      </a:r>
                      <a:endParaRPr lang="de-DE" sz="1800" dirty="0"/>
                    </a:p>
                  </a:txBody>
                  <a:tcPr marL="91426" marR="91426" marT="45723" marB="45723"/>
                </a:tc>
                <a:tc>
                  <a:txBody>
                    <a:bodyPr/>
                    <a:lstStyle/>
                    <a:p>
                      <a:r>
                        <a:rPr lang="de-DE" sz="1800" dirty="0" smtClean="0"/>
                        <a:t>Development </a:t>
                      </a:r>
                      <a:r>
                        <a:rPr lang="de-DE" sz="1800" dirty="0" err="1" smtClean="0"/>
                        <a:t>of</a:t>
                      </a:r>
                      <a:r>
                        <a:rPr lang="de-DE" sz="1800" dirty="0" smtClean="0"/>
                        <a:t> a </a:t>
                      </a:r>
                      <a:r>
                        <a:rPr lang="de-DE" sz="1800" dirty="0" err="1" smtClean="0"/>
                        <a:t>results</a:t>
                      </a:r>
                      <a:r>
                        <a:rPr lang="de-DE" sz="1800" dirty="0" smtClean="0"/>
                        <a:t> </a:t>
                      </a:r>
                      <a:r>
                        <a:rPr lang="de-DE" sz="1800" dirty="0" err="1" smtClean="0"/>
                        <a:t>framework</a:t>
                      </a:r>
                      <a:endParaRPr lang="de-DE" sz="1800" dirty="0"/>
                    </a:p>
                  </a:txBody>
                  <a:tcPr marL="91426" marR="91426" marT="45723" marB="45723"/>
                </a:tc>
                <a:tc>
                  <a:txBody>
                    <a:bodyPr/>
                    <a:lstStyle/>
                    <a:p>
                      <a:pPr marL="285750" indent="-285750">
                        <a:buFont typeface="Arial" pitchFamily="34" charset="0"/>
                        <a:buChar char="•"/>
                      </a:pPr>
                      <a:r>
                        <a:rPr lang="en-US" sz="1600" dirty="0" smtClean="0"/>
                        <a:t>Get to know a results chain</a:t>
                      </a:r>
                    </a:p>
                    <a:p>
                      <a:pPr marL="285750" indent="-285750">
                        <a:buFont typeface="Arial" pitchFamily="34" charset="0"/>
                        <a:buChar char="•"/>
                      </a:pPr>
                      <a:r>
                        <a:rPr lang="en-US" sz="1600" dirty="0" smtClean="0"/>
                        <a:t>Define outputs and outcomes</a:t>
                      </a:r>
                      <a:endParaRPr lang="de-DE" sz="1600" dirty="0"/>
                    </a:p>
                  </a:txBody>
                  <a:tcPr marL="91426" marR="91426" marT="45723" marB="45723"/>
                </a:tc>
              </a:tr>
            </a:tbl>
          </a:graphicData>
        </a:graphic>
      </p:graphicFrame>
    </p:spTree>
    <p:extLst>
      <p:ext uri="{BB962C8B-B14F-4D97-AF65-F5344CB8AC3E}">
        <p14:creationId xmlns:p14="http://schemas.microsoft.com/office/powerpoint/2010/main" val="1918843860"/>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630621" y="1912883"/>
            <a:ext cx="7378262" cy="714703"/>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138242" name="Titel 1"/>
          <p:cNvSpPr>
            <a:spLocks noGrp="1"/>
          </p:cNvSpPr>
          <p:nvPr>
            <p:ph type="title"/>
          </p:nvPr>
        </p:nvSpPr>
        <p:spPr>
          <a:xfrm>
            <a:off x="684000" y="1262490"/>
            <a:ext cx="7776000" cy="524269"/>
          </a:xfrm>
        </p:spPr>
        <p:txBody>
          <a:bodyPr/>
          <a:lstStyle/>
          <a:p>
            <a:r>
              <a:rPr lang="de-DE" b="1" dirty="0" smtClean="0">
                <a:solidFill>
                  <a:srgbClr val="669900"/>
                </a:solidFill>
              </a:rPr>
              <a:t>Different </a:t>
            </a:r>
            <a:r>
              <a:rPr lang="de-DE" b="1" dirty="0" err="1" smtClean="0">
                <a:solidFill>
                  <a:srgbClr val="669900"/>
                </a:solidFill>
              </a:rPr>
              <a:t>types</a:t>
            </a:r>
            <a:r>
              <a:rPr lang="de-DE" b="1" dirty="0" smtClean="0">
                <a:solidFill>
                  <a:srgbClr val="669900"/>
                </a:solidFill>
              </a:rPr>
              <a:t> </a:t>
            </a:r>
            <a:r>
              <a:rPr lang="de-DE" b="1" dirty="0" err="1" smtClean="0">
                <a:solidFill>
                  <a:srgbClr val="669900"/>
                </a:solidFill>
              </a:rPr>
              <a:t>of</a:t>
            </a:r>
            <a:r>
              <a:rPr lang="de-DE" b="1" dirty="0" smtClean="0">
                <a:solidFill>
                  <a:srgbClr val="669900"/>
                </a:solidFill>
              </a:rPr>
              <a:t> </a:t>
            </a:r>
            <a:r>
              <a:rPr lang="de-DE" b="1" dirty="0" err="1" smtClean="0">
                <a:solidFill>
                  <a:srgbClr val="669900"/>
                </a:solidFill>
              </a:rPr>
              <a:t>results</a:t>
            </a:r>
            <a:r>
              <a:rPr lang="de-DE" b="1" dirty="0" smtClean="0">
                <a:solidFill>
                  <a:srgbClr val="669900"/>
                </a:solidFill>
              </a:rPr>
              <a:t> </a:t>
            </a:r>
            <a:r>
              <a:rPr lang="de-DE" b="1" dirty="0" err="1" smtClean="0">
                <a:solidFill>
                  <a:srgbClr val="669900"/>
                </a:solidFill>
              </a:rPr>
              <a:t>models</a:t>
            </a:r>
            <a:r>
              <a:rPr lang="de-DE" b="1" dirty="0" smtClean="0">
                <a:solidFill>
                  <a:srgbClr val="669900"/>
                </a:solidFill>
              </a:rPr>
              <a:t>:</a:t>
            </a:r>
          </a:p>
        </p:txBody>
      </p:sp>
      <p:sp>
        <p:nvSpPr>
          <p:cNvPr id="4" name="Datumsplatzhalter 3"/>
          <p:cNvSpPr>
            <a:spLocks noGrp="1"/>
          </p:cNvSpPr>
          <p:nvPr>
            <p:ph type="dt" sz="half" idx="11"/>
          </p:nvPr>
        </p:nvSpPr>
        <p:spPr/>
        <p:txBody>
          <a:bodyPr/>
          <a:lstStyle/>
          <a:p>
            <a:pPr>
              <a:defRPr/>
            </a:pPr>
            <a:fld id="{5555B588-1361-4872-B914-6E333BDA1671}" type="datetime1">
              <a:rPr lang="de-DE" smtClean="0"/>
              <a:pPr>
                <a:defRPr/>
              </a:pPr>
              <a:t>01.09.2016</a:t>
            </a:fld>
            <a:endParaRPr lang="de-DE" dirty="0"/>
          </a:p>
        </p:txBody>
      </p:sp>
      <p:sp>
        <p:nvSpPr>
          <p:cNvPr id="138243" name="Inhaltsplatzhalter 2"/>
          <p:cNvSpPr>
            <a:spLocks noGrp="1"/>
          </p:cNvSpPr>
          <p:nvPr>
            <p:ph idx="1"/>
          </p:nvPr>
        </p:nvSpPr>
        <p:spPr>
          <a:xfrm>
            <a:off x="630852" y="1932997"/>
            <a:ext cx="7776000" cy="3816000"/>
          </a:xfrm>
        </p:spPr>
        <p:txBody>
          <a:bodyPr/>
          <a:lstStyle/>
          <a:p>
            <a:r>
              <a:rPr lang="de-DE" b="1" dirty="0" err="1" smtClean="0">
                <a:solidFill>
                  <a:schemeClr val="tx1"/>
                </a:solidFill>
              </a:rPr>
              <a:t>Results</a:t>
            </a:r>
            <a:r>
              <a:rPr lang="de-DE" b="1" dirty="0" smtClean="0">
                <a:solidFill>
                  <a:schemeClr val="tx1"/>
                </a:solidFill>
              </a:rPr>
              <a:t> </a:t>
            </a:r>
            <a:r>
              <a:rPr lang="de-DE" b="1" dirty="0" err="1" smtClean="0">
                <a:solidFill>
                  <a:schemeClr val="tx1"/>
                </a:solidFill>
              </a:rPr>
              <a:t>models</a:t>
            </a:r>
            <a:r>
              <a:rPr lang="de-DE" b="1" dirty="0" smtClean="0">
                <a:solidFill>
                  <a:schemeClr val="tx1"/>
                </a:solidFill>
              </a:rPr>
              <a:t> </a:t>
            </a:r>
            <a:r>
              <a:rPr lang="de-DE" dirty="0" err="1" smtClean="0">
                <a:solidFill>
                  <a:schemeClr val="tx1"/>
                </a:solidFill>
              </a:rPr>
              <a:t>describe</a:t>
            </a:r>
            <a:r>
              <a:rPr lang="de-DE" dirty="0" smtClean="0">
                <a:solidFill>
                  <a:schemeClr val="tx1"/>
                </a:solidFill>
              </a:rPr>
              <a:t> a </a:t>
            </a:r>
            <a:r>
              <a:rPr lang="de-DE" dirty="0" err="1" smtClean="0">
                <a:solidFill>
                  <a:schemeClr val="tx1"/>
                </a:solidFill>
              </a:rPr>
              <a:t>way</a:t>
            </a:r>
            <a:r>
              <a:rPr lang="de-DE" dirty="0" smtClean="0">
                <a:solidFill>
                  <a:schemeClr val="tx1"/>
                </a:solidFill>
              </a:rPr>
              <a:t> </a:t>
            </a:r>
            <a:r>
              <a:rPr lang="de-DE" dirty="0" err="1" smtClean="0">
                <a:solidFill>
                  <a:schemeClr val="tx1"/>
                </a:solidFill>
              </a:rPr>
              <a:t>to</a:t>
            </a:r>
            <a:r>
              <a:rPr lang="de-DE" dirty="0" smtClean="0">
                <a:solidFill>
                  <a:schemeClr val="tx1"/>
                </a:solidFill>
              </a:rPr>
              <a:t> </a:t>
            </a:r>
            <a:r>
              <a:rPr lang="de-DE" dirty="0" err="1" smtClean="0">
                <a:solidFill>
                  <a:srgbClr val="C00000"/>
                </a:solidFill>
              </a:rPr>
              <a:t>logically</a:t>
            </a:r>
            <a:r>
              <a:rPr lang="de-DE" dirty="0" smtClean="0">
                <a:solidFill>
                  <a:srgbClr val="C00000"/>
                </a:solidFill>
              </a:rPr>
              <a:t> </a:t>
            </a:r>
            <a:r>
              <a:rPr lang="de-DE" dirty="0" err="1" smtClean="0">
                <a:solidFill>
                  <a:srgbClr val="C00000"/>
                </a:solidFill>
              </a:rPr>
              <a:t>map</a:t>
            </a:r>
            <a:r>
              <a:rPr lang="de-DE" dirty="0" smtClean="0">
                <a:solidFill>
                  <a:srgbClr val="C00000"/>
                </a:solidFill>
              </a:rPr>
              <a:t> </a:t>
            </a:r>
            <a:r>
              <a:rPr lang="de-DE" dirty="0" err="1" smtClean="0">
                <a:solidFill>
                  <a:srgbClr val="C00000"/>
                </a:solidFill>
              </a:rPr>
              <a:t>results</a:t>
            </a:r>
            <a:r>
              <a:rPr lang="de-DE" dirty="0" smtClean="0">
                <a:solidFill>
                  <a:srgbClr val="C00000"/>
                </a:solidFill>
              </a:rPr>
              <a:t> </a:t>
            </a:r>
            <a:r>
              <a:rPr lang="de-DE" dirty="0" err="1" smtClean="0">
                <a:solidFill>
                  <a:srgbClr val="C00000"/>
                </a:solidFill>
              </a:rPr>
              <a:t>of</a:t>
            </a:r>
            <a:r>
              <a:rPr lang="de-DE" dirty="0" smtClean="0">
                <a:solidFill>
                  <a:srgbClr val="C00000"/>
                </a:solidFill>
              </a:rPr>
              <a:t> a </a:t>
            </a:r>
            <a:r>
              <a:rPr lang="de-DE" dirty="0" err="1" smtClean="0">
                <a:solidFill>
                  <a:srgbClr val="C00000"/>
                </a:solidFill>
              </a:rPr>
              <a:t>project</a:t>
            </a:r>
            <a:r>
              <a:rPr lang="de-DE" dirty="0" smtClean="0">
                <a:solidFill>
                  <a:srgbClr val="C00000"/>
                </a:solidFill>
              </a:rPr>
              <a:t> </a:t>
            </a:r>
            <a:r>
              <a:rPr lang="de-DE" dirty="0" err="1" smtClean="0">
                <a:solidFill>
                  <a:schemeClr val="tx1"/>
                </a:solidFill>
              </a:rPr>
              <a:t>to</a:t>
            </a:r>
            <a:r>
              <a:rPr lang="de-DE" dirty="0" smtClean="0">
                <a:solidFill>
                  <a:schemeClr val="tx1"/>
                </a:solidFill>
              </a:rPr>
              <a:t> </a:t>
            </a:r>
            <a:r>
              <a:rPr lang="de-DE" dirty="0" err="1" smtClean="0">
                <a:solidFill>
                  <a:schemeClr val="tx1"/>
                </a:solidFill>
              </a:rPr>
              <a:t>understand</a:t>
            </a:r>
            <a:r>
              <a:rPr lang="de-DE" dirty="0" smtClean="0">
                <a:solidFill>
                  <a:schemeClr val="tx1"/>
                </a:solidFill>
              </a:rPr>
              <a:t> </a:t>
            </a:r>
            <a:r>
              <a:rPr lang="de-DE" dirty="0" err="1" smtClean="0">
                <a:solidFill>
                  <a:schemeClr val="tx1"/>
                </a:solidFill>
              </a:rPr>
              <a:t>how</a:t>
            </a:r>
            <a:r>
              <a:rPr lang="de-DE" dirty="0" smtClean="0">
                <a:solidFill>
                  <a:schemeClr val="tx1"/>
                </a:solidFill>
              </a:rPr>
              <a:t> a </a:t>
            </a:r>
            <a:r>
              <a:rPr lang="de-DE" dirty="0" err="1" smtClean="0">
                <a:solidFill>
                  <a:schemeClr val="tx1"/>
                </a:solidFill>
              </a:rPr>
              <a:t>project</a:t>
            </a:r>
            <a:r>
              <a:rPr lang="de-DE" dirty="0" smtClean="0">
                <a:solidFill>
                  <a:schemeClr val="tx1"/>
                </a:solidFill>
              </a:rPr>
              <a:t> </a:t>
            </a:r>
            <a:r>
              <a:rPr lang="de-DE" dirty="0" err="1" smtClean="0">
                <a:solidFill>
                  <a:schemeClr val="tx1"/>
                </a:solidFill>
              </a:rPr>
              <a:t>can</a:t>
            </a:r>
            <a:r>
              <a:rPr lang="de-DE" dirty="0" smtClean="0">
                <a:solidFill>
                  <a:schemeClr val="tx1"/>
                </a:solidFill>
              </a:rPr>
              <a:t> bring </a:t>
            </a:r>
            <a:r>
              <a:rPr lang="de-DE" dirty="0" err="1" smtClean="0">
                <a:solidFill>
                  <a:schemeClr val="tx1"/>
                </a:solidFill>
              </a:rPr>
              <a:t>about</a:t>
            </a:r>
            <a:r>
              <a:rPr lang="de-DE" dirty="0" smtClean="0">
                <a:solidFill>
                  <a:schemeClr val="tx1"/>
                </a:solidFill>
              </a:rPr>
              <a:t> </a:t>
            </a:r>
            <a:r>
              <a:rPr lang="de-DE" dirty="0" err="1" smtClean="0">
                <a:solidFill>
                  <a:schemeClr val="tx1"/>
                </a:solidFill>
              </a:rPr>
              <a:t>its</a:t>
            </a:r>
            <a:r>
              <a:rPr lang="de-DE" dirty="0" smtClean="0">
                <a:solidFill>
                  <a:schemeClr val="tx1"/>
                </a:solidFill>
              </a:rPr>
              <a:t> </a:t>
            </a:r>
            <a:r>
              <a:rPr lang="de-DE" dirty="0" err="1" smtClean="0">
                <a:solidFill>
                  <a:schemeClr val="tx1"/>
                </a:solidFill>
              </a:rPr>
              <a:t>intended</a:t>
            </a:r>
            <a:r>
              <a:rPr lang="de-DE" dirty="0" smtClean="0">
                <a:solidFill>
                  <a:schemeClr val="tx1"/>
                </a:solidFill>
              </a:rPr>
              <a:t> </a:t>
            </a:r>
            <a:r>
              <a:rPr lang="de-DE" dirty="0" err="1" smtClean="0">
                <a:solidFill>
                  <a:schemeClr val="tx1"/>
                </a:solidFill>
              </a:rPr>
              <a:t>objectives</a:t>
            </a:r>
            <a:r>
              <a:rPr lang="de-DE" dirty="0" smtClean="0">
                <a:solidFill>
                  <a:schemeClr val="tx1"/>
                </a:solidFill>
              </a:rPr>
              <a:t>. </a:t>
            </a:r>
            <a:endParaRPr lang="de-DE" dirty="0">
              <a:solidFill>
                <a:schemeClr val="tx1"/>
              </a:solidFill>
            </a:endParaRPr>
          </a:p>
          <a:p>
            <a:r>
              <a:rPr lang="de-DE" dirty="0" err="1" smtClean="0">
                <a:solidFill>
                  <a:schemeClr val="tx1"/>
                </a:solidFill>
              </a:rPr>
              <a:t>There</a:t>
            </a:r>
            <a:r>
              <a:rPr lang="de-DE" dirty="0" smtClean="0">
                <a:solidFill>
                  <a:schemeClr val="tx1"/>
                </a:solidFill>
              </a:rPr>
              <a:t> </a:t>
            </a:r>
            <a:r>
              <a:rPr lang="de-DE" dirty="0" err="1" smtClean="0">
                <a:solidFill>
                  <a:schemeClr val="tx1"/>
                </a:solidFill>
              </a:rPr>
              <a:t>are</a:t>
            </a:r>
            <a:r>
              <a:rPr lang="de-DE" dirty="0" smtClean="0">
                <a:solidFill>
                  <a:schemeClr val="tx1"/>
                </a:solidFill>
              </a:rPr>
              <a:t> different </a:t>
            </a:r>
            <a:r>
              <a:rPr lang="de-DE" dirty="0" err="1" smtClean="0">
                <a:solidFill>
                  <a:schemeClr val="tx1"/>
                </a:solidFill>
              </a:rPr>
              <a:t>types</a:t>
            </a:r>
            <a:r>
              <a:rPr lang="de-DE" dirty="0" smtClean="0">
                <a:solidFill>
                  <a:schemeClr val="tx1"/>
                </a:solidFill>
              </a:rPr>
              <a:t> </a:t>
            </a:r>
            <a:r>
              <a:rPr lang="de-DE" dirty="0" err="1" smtClean="0">
                <a:solidFill>
                  <a:schemeClr val="tx1"/>
                </a:solidFill>
              </a:rPr>
              <a:t>of</a:t>
            </a:r>
            <a:r>
              <a:rPr lang="de-DE" dirty="0" smtClean="0">
                <a:solidFill>
                  <a:schemeClr val="tx1"/>
                </a:solidFill>
              </a:rPr>
              <a:t> </a:t>
            </a:r>
            <a:r>
              <a:rPr lang="de-DE" dirty="0" err="1" smtClean="0">
                <a:solidFill>
                  <a:schemeClr val="tx1"/>
                </a:solidFill>
              </a:rPr>
              <a:t>results</a:t>
            </a:r>
            <a:r>
              <a:rPr lang="de-DE" dirty="0" smtClean="0">
                <a:solidFill>
                  <a:schemeClr val="tx1"/>
                </a:solidFill>
              </a:rPr>
              <a:t> </a:t>
            </a:r>
            <a:r>
              <a:rPr lang="de-DE" dirty="0" err="1" smtClean="0">
                <a:solidFill>
                  <a:schemeClr val="tx1"/>
                </a:solidFill>
              </a:rPr>
              <a:t>models</a:t>
            </a:r>
            <a:r>
              <a:rPr lang="de-DE" dirty="0" smtClean="0">
                <a:solidFill>
                  <a:schemeClr val="tx1"/>
                </a:solidFill>
              </a:rPr>
              <a:t>:</a:t>
            </a:r>
          </a:p>
          <a:p>
            <a:pPr marL="285750" indent="-285750">
              <a:buFont typeface="Arial" panose="020B0604020202020204" pitchFamily="34" charset="0"/>
              <a:buChar char="•"/>
            </a:pPr>
            <a:r>
              <a:rPr lang="de-DE" b="1" dirty="0" err="1" smtClean="0">
                <a:solidFill>
                  <a:srgbClr val="C00000"/>
                </a:solidFill>
              </a:rPr>
              <a:t>Results</a:t>
            </a:r>
            <a:r>
              <a:rPr lang="de-DE" b="1" dirty="0" smtClean="0">
                <a:solidFill>
                  <a:srgbClr val="C00000"/>
                </a:solidFill>
              </a:rPr>
              <a:t> Chain</a:t>
            </a:r>
            <a:r>
              <a:rPr lang="de-DE" dirty="0" smtClean="0">
                <a:solidFill>
                  <a:srgbClr val="C00000"/>
                </a:solidFill>
              </a:rPr>
              <a:t>: </a:t>
            </a:r>
            <a:r>
              <a:rPr lang="de-DE" dirty="0" smtClean="0">
                <a:solidFill>
                  <a:schemeClr val="tx1"/>
                </a:solidFill>
              </a:rPr>
              <a:t>linear </a:t>
            </a:r>
            <a:r>
              <a:rPr lang="de-DE" dirty="0" err="1" smtClean="0">
                <a:solidFill>
                  <a:schemeClr val="tx1"/>
                </a:solidFill>
              </a:rPr>
              <a:t>chain</a:t>
            </a:r>
            <a:r>
              <a:rPr lang="de-DE" dirty="0" smtClean="0">
                <a:solidFill>
                  <a:schemeClr val="tx1"/>
                </a:solidFill>
              </a:rPr>
              <a:t> </a:t>
            </a:r>
            <a:r>
              <a:rPr lang="de-DE" dirty="0" err="1" smtClean="0">
                <a:solidFill>
                  <a:schemeClr val="tx1"/>
                </a:solidFill>
              </a:rPr>
              <a:t>of</a:t>
            </a:r>
            <a:r>
              <a:rPr lang="de-DE" dirty="0" smtClean="0">
                <a:solidFill>
                  <a:schemeClr val="tx1"/>
                </a:solidFill>
              </a:rPr>
              <a:t> different </a:t>
            </a:r>
            <a:r>
              <a:rPr lang="de-DE" dirty="0" err="1" smtClean="0">
                <a:solidFill>
                  <a:schemeClr val="tx1"/>
                </a:solidFill>
              </a:rPr>
              <a:t>categories</a:t>
            </a:r>
            <a:r>
              <a:rPr lang="de-DE" dirty="0" smtClean="0">
                <a:solidFill>
                  <a:schemeClr val="tx1"/>
                </a:solidFill>
              </a:rPr>
              <a:t>:</a:t>
            </a:r>
          </a:p>
          <a:p>
            <a:pPr marL="285750" indent="-285750">
              <a:buFont typeface="Arial" panose="020B0604020202020204" pitchFamily="34" charset="0"/>
              <a:buChar char="•"/>
            </a:pPr>
            <a:endParaRPr lang="de-DE" dirty="0" smtClean="0">
              <a:solidFill>
                <a:schemeClr val="tx1"/>
              </a:solidFill>
            </a:endParaRPr>
          </a:p>
          <a:p>
            <a:pPr marL="285750" indent="-285750">
              <a:buFont typeface="Arial" panose="020B0604020202020204" pitchFamily="34" charset="0"/>
              <a:buChar char="•"/>
            </a:pPr>
            <a:endParaRPr lang="de-DE" b="1" dirty="0">
              <a:solidFill>
                <a:schemeClr val="tx1"/>
              </a:solidFill>
            </a:endParaRPr>
          </a:p>
          <a:p>
            <a:pPr marL="285750" indent="-285750">
              <a:buFont typeface="Arial" panose="020B0604020202020204" pitchFamily="34" charset="0"/>
              <a:buChar char="•"/>
            </a:pPr>
            <a:endParaRPr lang="de-DE" sz="200" b="1" dirty="0" smtClean="0">
              <a:solidFill>
                <a:schemeClr val="tx1"/>
              </a:solidFill>
            </a:endParaRPr>
          </a:p>
          <a:p>
            <a:pPr marL="285750" indent="-285750">
              <a:buFont typeface="Arial" panose="020B0604020202020204" pitchFamily="34" charset="0"/>
              <a:buChar char="•"/>
            </a:pPr>
            <a:r>
              <a:rPr lang="de-DE" b="1" dirty="0" err="1" smtClean="0">
                <a:solidFill>
                  <a:srgbClr val="C00000"/>
                </a:solidFill>
              </a:rPr>
              <a:t>Theory</a:t>
            </a:r>
            <a:r>
              <a:rPr lang="de-DE" b="1" dirty="0" smtClean="0">
                <a:solidFill>
                  <a:srgbClr val="C00000"/>
                </a:solidFill>
              </a:rPr>
              <a:t> </a:t>
            </a:r>
            <a:r>
              <a:rPr lang="de-DE" b="1" dirty="0" err="1" smtClean="0">
                <a:solidFill>
                  <a:srgbClr val="C00000"/>
                </a:solidFill>
              </a:rPr>
              <a:t>of</a:t>
            </a:r>
            <a:r>
              <a:rPr lang="de-DE" b="1" dirty="0" smtClean="0">
                <a:solidFill>
                  <a:srgbClr val="C00000"/>
                </a:solidFill>
              </a:rPr>
              <a:t> </a:t>
            </a:r>
            <a:r>
              <a:rPr lang="de-DE" b="1" dirty="0" err="1" smtClean="0">
                <a:solidFill>
                  <a:srgbClr val="C00000"/>
                </a:solidFill>
              </a:rPr>
              <a:t>change</a:t>
            </a:r>
            <a:r>
              <a:rPr lang="de-DE" b="1" dirty="0" smtClean="0">
                <a:solidFill>
                  <a:srgbClr val="C00000"/>
                </a:solidFill>
              </a:rPr>
              <a:t>: </a:t>
            </a:r>
          </a:p>
          <a:p>
            <a:pPr lvl="1"/>
            <a:r>
              <a:rPr lang="de-DE" dirty="0" err="1" smtClean="0">
                <a:solidFill>
                  <a:schemeClr val="tx1"/>
                </a:solidFill>
              </a:rPr>
              <a:t>Illustrates</a:t>
            </a:r>
            <a:r>
              <a:rPr lang="de-DE" dirty="0" smtClean="0">
                <a:solidFill>
                  <a:schemeClr val="tx1"/>
                </a:solidFill>
              </a:rPr>
              <a:t> </a:t>
            </a:r>
            <a:r>
              <a:rPr lang="de-DE" dirty="0" err="1" smtClean="0">
                <a:solidFill>
                  <a:schemeClr val="tx1"/>
                </a:solidFill>
              </a:rPr>
              <a:t>the</a:t>
            </a:r>
            <a:r>
              <a:rPr lang="de-DE" dirty="0" smtClean="0">
                <a:solidFill>
                  <a:schemeClr val="tx1"/>
                </a:solidFill>
              </a:rPr>
              <a:t> </a:t>
            </a:r>
            <a:r>
              <a:rPr lang="de-DE" dirty="0" err="1" smtClean="0">
                <a:solidFill>
                  <a:schemeClr val="tx1"/>
                </a:solidFill>
              </a:rPr>
              <a:t>relationship</a:t>
            </a:r>
            <a:r>
              <a:rPr lang="de-DE" dirty="0" smtClean="0">
                <a:solidFill>
                  <a:schemeClr val="tx1"/>
                </a:solidFill>
              </a:rPr>
              <a:t> </a:t>
            </a:r>
            <a:r>
              <a:rPr lang="de-DE" dirty="0" err="1" smtClean="0">
                <a:solidFill>
                  <a:schemeClr val="tx1"/>
                </a:solidFill>
              </a:rPr>
              <a:t>between</a:t>
            </a:r>
            <a:r>
              <a:rPr lang="de-DE" dirty="0" smtClean="0">
                <a:solidFill>
                  <a:schemeClr val="tx1"/>
                </a:solidFill>
              </a:rPr>
              <a:t> </a:t>
            </a:r>
            <a:r>
              <a:rPr lang="de-DE" dirty="0" err="1" smtClean="0">
                <a:solidFill>
                  <a:schemeClr val="tx1"/>
                </a:solidFill>
              </a:rPr>
              <a:t>project</a:t>
            </a:r>
            <a:r>
              <a:rPr lang="de-DE" dirty="0" smtClean="0">
                <a:solidFill>
                  <a:schemeClr val="tx1"/>
                </a:solidFill>
              </a:rPr>
              <a:t> </a:t>
            </a:r>
            <a:r>
              <a:rPr lang="de-DE" dirty="0" err="1" smtClean="0">
                <a:solidFill>
                  <a:schemeClr val="tx1"/>
                </a:solidFill>
              </a:rPr>
              <a:t>activities</a:t>
            </a:r>
            <a:r>
              <a:rPr lang="de-DE" dirty="0" smtClean="0">
                <a:solidFill>
                  <a:schemeClr val="tx1"/>
                </a:solidFill>
              </a:rPr>
              <a:t> </a:t>
            </a:r>
            <a:r>
              <a:rPr lang="de-DE" dirty="0" err="1" smtClean="0">
                <a:solidFill>
                  <a:schemeClr val="tx1"/>
                </a:solidFill>
              </a:rPr>
              <a:t>and</a:t>
            </a:r>
            <a:r>
              <a:rPr lang="de-DE" dirty="0" smtClean="0">
                <a:solidFill>
                  <a:schemeClr val="tx1"/>
                </a:solidFill>
              </a:rPr>
              <a:t> </a:t>
            </a:r>
            <a:r>
              <a:rPr lang="de-DE" dirty="0" err="1" smtClean="0">
                <a:solidFill>
                  <a:schemeClr val="tx1"/>
                </a:solidFill>
              </a:rPr>
              <a:t>results</a:t>
            </a:r>
            <a:r>
              <a:rPr lang="de-DE" dirty="0" smtClean="0">
                <a:solidFill>
                  <a:schemeClr val="tx1"/>
                </a:solidFill>
              </a:rPr>
              <a:t> in a non-linear </a:t>
            </a:r>
            <a:r>
              <a:rPr lang="de-DE" dirty="0" err="1" smtClean="0">
                <a:solidFill>
                  <a:schemeClr val="tx1"/>
                </a:solidFill>
              </a:rPr>
              <a:t>way</a:t>
            </a:r>
            <a:r>
              <a:rPr lang="de-DE" dirty="0" smtClean="0">
                <a:solidFill>
                  <a:schemeClr val="tx1"/>
                </a:solidFill>
              </a:rPr>
              <a:t>. The </a:t>
            </a:r>
            <a:r>
              <a:rPr lang="de-DE" dirty="0" err="1" smtClean="0">
                <a:solidFill>
                  <a:schemeClr val="tx1"/>
                </a:solidFill>
              </a:rPr>
              <a:t>approach</a:t>
            </a:r>
            <a:r>
              <a:rPr lang="de-DE" dirty="0" smtClean="0">
                <a:solidFill>
                  <a:schemeClr val="tx1"/>
                </a:solidFill>
              </a:rPr>
              <a:t> </a:t>
            </a:r>
            <a:r>
              <a:rPr lang="de-DE" dirty="0" err="1" smtClean="0">
                <a:solidFill>
                  <a:schemeClr val="tx1"/>
                </a:solidFill>
              </a:rPr>
              <a:t>is</a:t>
            </a:r>
            <a:r>
              <a:rPr lang="de-DE" dirty="0" smtClean="0">
                <a:solidFill>
                  <a:schemeClr val="tx1"/>
                </a:solidFill>
              </a:rPr>
              <a:t> </a:t>
            </a:r>
            <a:r>
              <a:rPr lang="de-DE" dirty="0" err="1" smtClean="0">
                <a:solidFill>
                  <a:schemeClr val="tx1"/>
                </a:solidFill>
              </a:rPr>
              <a:t>explained</a:t>
            </a:r>
            <a:r>
              <a:rPr lang="de-DE" dirty="0" smtClean="0">
                <a:solidFill>
                  <a:schemeClr val="tx1"/>
                </a:solidFill>
              </a:rPr>
              <a:t> in </a:t>
            </a:r>
            <a:r>
              <a:rPr lang="de-DE" dirty="0" err="1" smtClean="0">
                <a:solidFill>
                  <a:schemeClr val="tx1"/>
                </a:solidFill>
              </a:rPr>
              <a:t>GIZ‘s</a:t>
            </a:r>
            <a:r>
              <a:rPr lang="de-DE" dirty="0" smtClean="0">
                <a:solidFill>
                  <a:schemeClr val="tx1"/>
                </a:solidFill>
              </a:rPr>
              <a:t> </a:t>
            </a:r>
            <a:r>
              <a:rPr lang="de-DE" dirty="0" err="1" smtClean="0">
                <a:solidFill>
                  <a:schemeClr val="tx1"/>
                </a:solidFill>
              </a:rPr>
              <a:t>guidebook</a:t>
            </a:r>
            <a:r>
              <a:rPr lang="de-DE" dirty="0" smtClean="0">
                <a:solidFill>
                  <a:schemeClr val="tx1"/>
                </a:solidFill>
              </a:rPr>
              <a:t> </a:t>
            </a:r>
            <a:r>
              <a:rPr lang="de-DE" i="1" dirty="0" smtClean="0">
                <a:solidFill>
                  <a:schemeClr val="tx1"/>
                </a:solidFill>
              </a:rPr>
              <a:t>Adaptation </a:t>
            </a:r>
            <a:r>
              <a:rPr lang="de-DE" i="1" dirty="0" err="1" smtClean="0">
                <a:solidFill>
                  <a:schemeClr val="tx1"/>
                </a:solidFill>
              </a:rPr>
              <a:t>made</a:t>
            </a:r>
            <a:r>
              <a:rPr lang="de-DE" i="1" dirty="0" smtClean="0">
                <a:solidFill>
                  <a:schemeClr val="tx1"/>
                </a:solidFill>
              </a:rPr>
              <a:t> </a:t>
            </a:r>
            <a:r>
              <a:rPr lang="de-DE" i="1" dirty="0" err="1" smtClean="0">
                <a:solidFill>
                  <a:schemeClr val="tx1"/>
                </a:solidFill>
              </a:rPr>
              <a:t>to</a:t>
            </a:r>
            <a:r>
              <a:rPr lang="de-DE" i="1" dirty="0" smtClean="0">
                <a:solidFill>
                  <a:schemeClr val="tx1"/>
                </a:solidFill>
              </a:rPr>
              <a:t> </a:t>
            </a:r>
            <a:r>
              <a:rPr lang="de-DE" i="1" dirty="0" err="1" smtClean="0">
                <a:solidFill>
                  <a:schemeClr val="tx1"/>
                </a:solidFill>
              </a:rPr>
              <a:t>measure</a:t>
            </a:r>
            <a:r>
              <a:rPr lang="de-DE" dirty="0" smtClean="0">
                <a:solidFill>
                  <a:schemeClr val="tx1"/>
                </a:solidFill>
              </a:rPr>
              <a:t>.</a:t>
            </a:r>
          </a:p>
        </p:txBody>
      </p:sp>
      <p:graphicFrame>
        <p:nvGraphicFramePr>
          <p:cNvPr id="2" name="Diagramm 1"/>
          <p:cNvGraphicFramePr/>
          <p:nvPr>
            <p:extLst>
              <p:ext uri="{D42A27DB-BD31-4B8C-83A1-F6EECF244321}">
                <p14:modId xmlns:p14="http://schemas.microsoft.com/office/powerpoint/2010/main" val="2291939016"/>
              </p:ext>
            </p:extLst>
          </p:nvPr>
        </p:nvGraphicFramePr>
        <p:xfrm>
          <a:off x="1671146" y="3414985"/>
          <a:ext cx="6096000" cy="1072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hteck 12"/>
          <p:cNvSpPr>
            <a:spLocks noChangeArrowheads="1"/>
          </p:cNvSpPr>
          <p:nvPr>
            <p:custDataLst>
              <p:tags r:id="rId1"/>
            </p:custDataLst>
          </p:nvPr>
        </p:nvSpPr>
        <p:spPr bwMode="auto">
          <a:xfrm>
            <a:off x="463549" y="1635125"/>
            <a:ext cx="3413125" cy="4729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179388" lvl="1">
              <a:spcBef>
                <a:spcPct val="20000"/>
              </a:spcBef>
              <a:spcAft>
                <a:spcPts val="800"/>
              </a:spcAft>
              <a:buClr>
                <a:srgbClr val="C00000"/>
              </a:buClr>
              <a:tabLst>
                <a:tab pos="2190750" algn="l"/>
              </a:tabLst>
            </a:pPr>
            <a:r>
              <a:rPr lang="en-GB" sz="2000" dirty="0" smtClean="0">
                <a:solidFill>
                  <a:srgbClr val="669900"/>
                </a:solidFill>
              </a:rPr>
              <a:t>Results model:</a:t>
            </a:r>
            <a:endParaRPr lang="en-GB" sz="2000" dirty="0">
              <a:solidFill>
                <a:srgbClr val="669900"/>
              </a:solidFill>
            </a:endParaRPr>
          </a:p>
          <a:p>
            <a:pPr marL="538163" lvl="1" indent="-358775">
              <a:spcBef>
                <a:spcPct val="20000"/>
              </a:spcBef>
              <a:spcAft>
                <a:spcPts val="800"/>
              </a:spcAft>
              <a:buClr>
                <a:srgbClr val="C00000"/>
              </a:buClr>
              <a:buFont typeface="Wingdings" pitchFamily="2" charset="2"/>
              <a:buChar char="§"/>
              <a:tabLst>
                <a:tab pos="2190750" algn="l"/>
              </a:tabLst>
            </a:pPr>
            <a:r>
              <a:rPr lang="en-GB" sz="2000" b="0" dirty="0" smtClean="0">
                <a:solidFill>
                  <a:schemeClr val="tx1"/>
                </a:solidFill>
              </a:rPr>
              <a:t>Not </a:t>
            </a:r>
            <a:r>
              <a:rPr lang="en-GB" sz="2000" b="0" dirty="0">
                <a:solidFill>
                  <a:schemeClr val="tx1"/>
                </a:solidFill>
              </a:rPr>
              <a:t>a  linear but a </a:t>
            </a:r>
            <a:r>
              <a:rPr lang="en-GB" sz="2000" b="0" dirty="0">
                <a:solidFill>
                  <a:srgbClr val="C00000"/>
                </a:solidFill>
              </a:rPr>
              <a:t>systemic understanding </a:t>
            </a:r>
            <a:r>
              <a:rPr lang="en-GB" sz="2000" b="0" dirty="0">
                <a:solidFill>
                  <a:schemeClr val="tx1"/>
                </a:solidFill>
              </a:rPr>
              <a:t>of development processes</a:t>
            </a:r>
          </a:p>
          <a:p>
            <a:pPr marL="538163" lvl="1" indent="-358775">
              <a:spcBef>
                <a:spcPct val="20000"/>
              </a:spcBef>
              <a:spcAft>
                <a:spcPts val="800"/>
              </a:spcAft>
              <a:buClr>
                <a:srgbClr val="C00000"/>
              </a:buClr>
              <a:buFont typeface="Wingdings" pitchFamily="2" charset="2"/>
              <a:buChar char="§"/>
              <a:tabLst>
                <a:tab pos="2190750" algn="l"/>
              </a:tabLst>
            </a:pPr>
            <a:r>
              <a:rPr lang="en-GB" sz="2000" b="0" dirty="0">
                <a:solidFill>
                  <a:schemeClr val="tx1"/>
                </a:solidFill>
              </a:rPr>
              <a:t>Key is “theory of change” = plausible assumptions about a change </a:t>
            </a:r>
            <a:r>
              <a:rPr lang="en-GB" sz="2000" b="0" dirty="0" smtClean="0">
                <a:solidFill>
                  <a:schemeClr val="tx1"/>
                </a:solidFill>
              </a:rPr>
              <a:t>process</a:t>
            </a:r>
          </a:p>
          <a:p>
            <a:pPr marL="538163" lvl="1" indent="-358775">
              <a:spcBef>
                <a:spcPct val="20000"/>
              </a:spcBef>
              <a:spcAft>
                <a:spcPts val="800"/>
              </a:spcAft>
              <a:buClr>
                <a:srgbClr val="C00000"/>
              </a:buClr>
              <a:buFont typeface="Wingdings" pitchFamily="2" charset="2"/>
              <a:buChar char="§"/>
              <a:tabLst>
                <a:tab pos="2190750" algn="l"/>
              </a:tabLst>
            </a:pPr>
            <a:r>
              <a:rPr lang="en-GB" sz="2000" b="0" dirty="0" smtClean="0">
                <a:solidFill>
                  <a:schemeClr val="tx1"/>
                </a:solidFill>
              </a:rPr>
              <a:t>Only one category: </a:t>
            </a:r>
            <a:r>
              <a:rPr lang="en-GB" sz="2000" b="0" dirty="0" smtClean="0">
                <a:solidFill>
                  <a:srgbClr val="C00000"/>
                </a:solidFill>
              </a:rPr>
              <a:t>results</a:t>
            </a:r>
            <a:r>
              <a:rPr lang="en-GB" sz="2000" b="0" dirty="0" smtClean="0">
                <a:solidFill>
                  <a:schemeClr val="tx1"/>
                </a:solidFill>
              </a:rPr>
              <a:t> (no distinction into outputs or outcomes)</a:t>
            </a:r>
            <a:endParaRPr lang="en-GB" sz="2000" b="0" dirty="0">
              <a:solidFill>
                <a:schemeClr val="tx1"/>
              </a:solidFill>
            </a:endParaRPr>
          </a:p>
          <a:p>
            <a:pPr marL="538163" lvl="1" indent="-358775">
              <a:spcBef>
                <a:spcPct val="20000"/>
              </a:spcBef>
              <a:spcAft>
                <a:spcPts val="800"/>
              </a:spcAft>
              <a:buClr>
                <a:srgbClr val="C00000"/>
              </a:buClr>
              <a:buFont typeface="Wingdings" pitchFamily="2" charset="2"/>
              <a:buChar char="§"/>
              <a:tabLst>
                <a:tab pos="2190750" algn="l"/>
              </a:tabLst>
            </a:pPr>
            <a:endParaRPr lang="en-US" sz="2000" b="0" dirty="0">
              <a:solidFill>
                <a:schemeClr val="tx1"/>
              </a:solidFill>
            </a:endParaRPr>
          </a:p>
          <a:p>
            <a:pPr>
              <a:lnSpc>
                <a:spcPct val="90000"/>
              </a:lnSpc>
              <a:spcAft>
                <a:spcPct val="60000"/>
              </a:spcAft>
              <a:buClr>
                <a:srgbClr val="C00000"/>
              </a:buClr>
              <a:buSzPct val="100000"/>
              <a:tabLst>
                <a:tab pos="2190750" algn="l"/>
              </a:tabLst>
            </a:pPr>
            <a:endParaRPr lang="en-US" sz="2000" dirty="0">
              <a:solidFill>
                <a:schemeClr val="accent2"/>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0243" y="1289331"/>
            <a:ext cx="5046609" cy="5114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620486" y="6188529"/>
            <a:ext cx="2334985" cy="369332"/>
          </a:xfrm>
          <a:prstGeom prst="rect">
            <a:avLst/>
          </a:prstGeom>
          <a:noFill/>
        </p:spPr>
        <p:txBody>
          <a:bodyPr wrap="square" rtlCol="0">
            <a:spAutoFit/>
          </a:bodyPr>
          <a:lstStyle/>
          <a:p>
            <a:r>
              <a:rPr lang="de-DE" sz="1800" b="0" dirty="0" smtClean="0">
                <a:solidFill>
                  <a:schemeClr val="tx2"/>
                </a:solidFill>
              </a:rPr>
              <a:t>Source: GIZ (2013)</a:t>
            </a:r>
          </a:p>
        </p:txBody>
      </p:sp>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el 2"/>
          <p:cNvSpPr>
            <a:spLocks noGrp="1"/>
          </p:cNvSpPr>
          <p:nvPr>
            <p:ph type="title"/>
          </p:nvPr>
        </p:nvSpPr>
        <p:spPr>
          <a:xfrm>
            <a:off x="5388224" y="1052135"/>
            <a:ext cx="3644900" cy="741363"/>
          </a:xfrm>
        </p:spPr>
        <p:txBody>
          <a:bodyPr/>
          <a:lstStyle/>
          <a:p>
            <a:r>
              <a:rPr lang="de-DE" sz="1800" dirty="0" err="1" smtClean="0">
                <a:solidFill>
                  <a:srgbClr val="669900"/>
                </a:solidFill>
              </a:rPr>
              <a:t>GIZ‘s</a:t>
            </a:r>
            <a:r>
              <a:rPr lang="de-DE" sz="1800" dirty="0" smtClean="0">
                <a:solidFill>
                  <a:srgbClr val="669900"/>
                </a:solidFill>
              </a:rPr>
              <a:t> </a:t>
            </a:r>
            <a:r>
              <a:rPr lang="de-DE" sz="1800" dirty="0" err="1" smtClean="0">
                <a:solidFill>
                  <a:srgbClr val="669900"/>
                </a:solidFill>
              </a:rPr>
              <a:t>results</a:t>
            </a:r>
            <a:r>
              <a:rPr lang="de-DE" sz="1800" dirty="0" smtClean="0">
                <a:solidFill>
                  <a:srgbClr val="669900"/>
                </a:solidFill>
              </a:rPr>
              <a:t> </a:t>
            </a:r>
            <a:r>
              <a:rPr lang="de-DE" sz="1800" dirty="0" err="1" smtClean="0">
                <a:solidFill>
                  <a:srgbClr val="669900"/>
                </a:solidFill>
              </a:rPr>
              <a:t>framework</a:t>
            </a:r>
            <a:r>
              <a:rPr lang="de-DE" sz="1800" dirty="0" smtClean="0">
                <a:solidFill>
                  <a:srgbClr val="669900"/>
                </a:solidFill>
              </a:rPr>
              <a:t> </a:t>
            </a:r>
            <a:r>
              <a:rPr lang="de-DE" sz="1800" dirty="0" err="1" smtClean="0">
                <a:solidFill>
                  <a:srgbClr val="669900"/>
                </a:solidFill>
              </a:rPr>
              <a:t>applied</a:t>
            </a:r>
            <a:r>
              <a:rPr lang="de-DE" sz="1800" dirty="0" smtClean="0">
                <a:solidFill>
                  <a:srgbClr val="669900"/>
                </a:solidFill>
              </a:rPr>
              <a:t> </a:t>
            </a:r>
            <a:r>
              <a:rPr lang="de-DE" sz="1800" dirty="0" err="1" smtClean="0">
                <a:solidFill>
                  <a:srgbClr val="669900"/>
                </a:solidFill>
              </a:rPr>
              <a:t>to</a:t>
            </a:r>
            <a:r>
              <a:rPr lang="de-DE" sz="1800" dirty="0" smtClean="0">
                <a:solidFill>
                  <a:srgbClr val="669900"/>
                </a:solidFill>
              </a:rPr>
              <a:t> an </a:t>
            </a:r>
            <a:r>
              <a:rPr lang="de-DE" sz="1800" dirty="0" err="1" smtClean="0">
                <a:solidFill>
                  <a:srgbClr val="669900"/>
                </a:solidFill>
              </a:rPr>
              <a:t>adaptation</a:t>
            </a:r>
            <a:r>
              <a:rPr lang="de-DE" sz="1800" dirty="0" smtClean="0">
                <a:solidFill>
                  <a:srgbClr val="669900"/>
                </a:solidFill>
              </a:rPr>
              <a:t> </a:t>
            </a:r>
            <a:r>
              <a:rPr lang="de-DE" sz="1800" dirty="0" err="1" smtClean="0">
                <a:solidFill>
                  <a:srgbClr val="669900"/>
                </a:solidFill>
              </a:rPr>
              <a:t>project</a:t>
            </a:r>
            <a:r>
              <a:rPr lang="de-DE" sz="1800" dirty="0" smtClean="0">
                <a:solidFill>
                  <a:srgbClr val="669900"/>
                </a:solidFill>
              </a:rPr>
              <a:t> in </a:t>
            </a:r>
            <a:r>
              <a:rPr lang="de-DE" sz="1800" dirty="0" err="1" smtClean="0">
                <a:solidFill>
                  <a:srgbClr val="669900"/>
                </a:solidFill>
              </a:rPr>
              <a:t>India</a:t>
            </a:r>
            <a:r>
              <a:rPr lang="de-DE" sz="1800" dirty="0" smtClean="0">
                <a:solidFill>
                  <a:srgbClr val="669900"/>
                </a:solidFill>
              </a:rPr>
              <a:t>.</a:t>
            </a:r>
            <a:r>
              <a:rPr lang="de-DE" sz="1800" dirty="0" smtClean="0">
                <a:solidFill>
                  <a:schemeClr val="tx1"/>
                </a:solidFill>
              </a:rPr>
              <a:t/>
            </a:r>
            <a:br>
              <a:rPr lang="de-DE" sz="1800" dirty="0" smtClean="0">
                <a:solidFill>
                  <a:schemeClr val="tx1"/>
                </a:solidFill>
              </a:rPr>
            </a:br>
            <a:r>
              <a:rPr lang="de-DE" sz="1800" dirty="0" smtClean="0">
                <a:solidFill>
                  <a:schemeClr val="tx1"/>
                </a:solidFill>
              </a:rPr>
              <a:t/>
            </a:r>
            <a:br>
              <a:rPr lang="de-DE" sz="1800" dirty="0" smtClean="0">
                <a:solidFill>
                  <a:schemeClr val="tx1"/>
                </a:solidFill>
              </a:rPr>
            </a:br>
            <a:endParaRPr lang="de-DE" sz="1800" dirty="0" smtClean="0">
              <a:solidFill>
                <a:schemeClr val="tx1"/>
              </a:solidFill>
            </a:endParaRPr>
          </a:p>
        </p:txBody>
      </p:sp>
      <p:sp>
        <p:nvSpPr>
          <p:cNvPr id="2" name="Datumsplatzhalter 1"/>
          <p:cNvSpPr>
            <a:spLocks noGrp="1"/>
          </p:cNvSpPr>
          <p:nvPr>
            <p:ph type="dt" sz="half" idx="11"/>
          </p:nvPr>
        </p:nvSpPr>
        <p:spPr/>
        <p:txBody>
          <a:bodyPr/>
          <a:lstStyle/>
          <a:p>
            <a:pPr>
              <a:defRPr/>
            </a:pPr>
            <a:fld id="{881A8BB0-9752-48AE-9D69-206A735C0133}" type="datetime1">
              <a:rPr lang="de-DE" smtClean="0"/>
              <a:pPr>
                <a:defRPr/>
              </a:pPr>
              <a:t>01.09.2016</a:t>
            </a:fld>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0091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5423338" y="1852559"/>
            <a:ext cx="3174124" cy="4247317"/>
          </a:xfrm>
          <a:prstGeom prst="rect">
            <a:avLst/>
          </a:prstGeom>
          <a:noFill/>
        </p:spPr>
        <p:txBody>
          <a:bodyPr wrap="square" rtlCol="0">
            <a:spAutoFit/>
          </a:bodyPr>
          <a:lstStyle/>
          <a:p>
            <a:pPr marL="285750" indent="-285750">
              <a:buFont typeface="Arial" panose="020B0604020202020204" pitchFamily="34" charset="0"/>
              <a:buChar char="•"/>
            </a:pPr>
            <a:r>
              <a:rPr lang="de-DE" sz="1800" b="0" dirty="0">
                <a:solidFill>
                  <a:srgbClr val="C00000"/>
                </a:solidFill>
              </a:rPr>
              <a:t>Every box </a:t>
            </a:r>
            <a:r>
              <a:rPr lang="de-DE" sz="1800" b="0" dirty="0" err="1">
                <a:solidFill>
                  <a:srgbClr val="C00000"/>
                </a:solidFill>
              </a:rPr>
              <a:t>describes</a:t>
            </a:r>
            <a:r>
              <a:rPr lang="de-DE" sz="1800" b="0" dirty="0">
                <a:solidFill>
                  <a:srgbClr val="C00000"/>
                </a:solidFill>
              </a:rPr>
              <a:t> a </a:t>
            </a:r>
            <a:r>
              <a:rPr lang="de-DE" sz="1800" b="0" dirty="0" err="1" smtClean="0">
                <a:solidFill>
                  <a:srgbClr val="C00000"/>
                </a:solidFill>
              </a:rPr>
              <a:t>result</a:t>
            </a:r>
            <a:r>
              <a:rPr lang="de-DE" sz="1800" b="0" dirty="0" smtClean="0">
                <a:solidFill>
                  <a:srgbClr val="C00000"/>
                </a:solidFill>
              </a:rPr>
              <a:t> </a:t>
            </a:r>
            <a:r>
              <a:rPr lang="de-DE" sz="1800" b="0" dirty="0">
                <a:solidFill>
                  <a:schemeClr val="tx1"/>
                </a:solidFill>
              </a:rPr>
              <a:t>(</a:t>
            </a:r>
            <a:r>
              <a:rPr lang="de-DE" sz="1800" b="0" dirty="0" err="1">
                <a:solidFill>
                  <a:schemeClr val="tx1"/>
                </a:solidFill>
              </a:rPr>
              <a:t>no</a:t>
            </a:r>
            <a:r>
              <a:rPr lang="de-DE" sz="1800" b="0" dirty="0">
                <a:solidFill>
                  <a:schemeClr val="tx1"/>
                </a:solidFill>
              </a:rPr>
              <a:t> </a:t>
            </a:r>
            <a:r>
              <a:rPr lang="de-DE" sz="1800" b="0" dirty="0" err="1">
                <a:solidFill>
                  <a:schemeClr val="tx1"/>
                </a:solidFill>
              </a:rPr>
              <a:t>distinction</a:t>
            </a:r>
            <a:r>
              <a:rPr lang="de-DE" sz="1800" b="0" dirty="0">
                <a:solidFill>
                  <a:schemeClr val="tx1"/>
                </a:solidFill>
              </a:rPr>
              <a:t> </a:t>
            </a:r>
            <a:r>
              <a:rPr lang="de-DE" sz="1800" b="0" dirty="0" err="1">
                <a:solidFill>
                  <a:schemeClr val="tx1"/>
                </a:solidFill>
              </a:rPr>
              <a:t>is</a:t>
            </a:r>
            <a:r>
              <a:rPr lang="de-DE" sz="1800" b="0" dirty="0">
                <a:solidFill>
                  <a:schemeClr val="tx1"/>
                </a:solidFill>
              </a:rPr>
              <a:t> </a:t>
            </a:r>
            <a:r>
              <a:rPr lang="de-DE" sz="1800" b="0" dirty="0" err="1">
                <a:solidFill>
                  <a:schemeClr val="tx1"/>
                </a:solidFill>
              </a:rPr>
              <a:t>made</a:t>
            </a:r>
            <a:r>
              <a:rPr lang="de-DE" sz="1800" b="0" dirty="0">
                <a:solidFill>
                  <a:schemeClr val="tx1"/>
                </a:solidFill>
              </a:rPr>
              <a:t> </a:t>
            </a:r>
            <a:r>
              <a:rPr lang="de-DE" sz="1800" b="0" dirty="0" err="1">
                <a:solidFill>
                  <a:schemeClr val="tx1"/>
                </a:solidFill>
              </a:rPr>
              <a:t>between</a:t>
            </a:r>
            <a:r>
              <a:rPr lang="de-DE" sz="1800" b="0" dirty="0">
                <a:solidFill>
                  <a:schemeClr val="tx1"/>
                </a:solidFill>
              </a:rPr>
              <a:t> </a:t>
            </a:r>
            <a:r>
              <a:rPr lang="de-DE" sz="1800" b="0" dirty="0" err="1">
                <a:solidFill>
                  <a:schemeClr val="tx1"/>
                </a:solidFill>
              </a:rPr>
              <a:t>outputs</a:t>
            </a:r>
            <a:r>
              <a:rPr lang="de-DE" sz="1800" b="0" dirty="0">
                <a:solidFill>
                  <a:schemeClr val="tx1"/>
                </a:solidFill>
              </a:rPr>
              <a:t> </a:t>
            </a:r>
            <a:r>
              <a:rPr lang="de-DE" sz="1800" b="0" dirty="0" err="1">
                <a:solidFill>
                  <a:schemeClr val="tx1"/>
                </a:solidFill>
              </a:rPr>
              <a:t>and</a:t>
            </a:r>
            <a:r>
              <a:rPr lang="de-DE" sz="1800" b="0" dirty="0">
                <a:solidFill>
                  <a:schemeClr val="tx1"/>
                </a:solidFill>
              </a:rPr>
              <a:t> </a:t>
            </a:r>
            <a:r>
              <a:rPr lang="de-DE" sz="1800" b="0" dirty="0" err="1">
                <a:solidFill>
                  <a:schemeClr val="tx1"/>
                </a:solidFill>
              </a:rPr>
              <a:t>outcomes</a:t>
            </a:r>
            <a:r>
              <a:rPr lang="de-DE" sz="1800" b="0" dirty="0" smtClean="0">
                <a:solidFill>
                  <a:schemeClr val="tx1"/>
                </a:solidFill>
              </a:rPr>
              <a:t>)</a:t>
            </a:r>
          </a:p>
          <a:p>
            <a:pPr marL="285750" indent="-285750">
              <a:buFont typeface="Arial" panose="020B0604020202020204" pitchFamily="34" charset="0"/>
              <a:buChar char="•"/>
            </a:pPr>
            <a:r>
              <a:rPr lang="de-DE" sz="1800" b="0" dirty="0" smtClean="0">
                <a:solidFill>
                  <a:srgbClr val="C00000"/>
                </a:solidFill>
              </a:rPr>
              <a:t>Arrows </a:t>
            </a:r>
            <a:r>
              <a:rPr lang="de-DE" sz="1800" b="0" dirty="0" err="1" smtClean="0">
                <a:solidFill>
                  <a:schemeClr val="tx1"/>
                </a:solidFill>
              </a:rPr>
              <a:t>show</a:t>
            </a:r>
            <a:r>
              <a:rPr lang="de-DE" sz="1800" b="0" dirty="0" smtClean="0">
                <a:solidFill>
                  <a:srgbClr val="C00000"/>
                </a:solidFill>
              </a:rPr>
              <a:t> </a:t>
            </a:r>
            <a:r>
              <a:rPr lang="de-DE" sz="1800" b="0" dirty="0" err="1" smtClean="0">
                <a:solidFill>
                  <a:schemeClr val="tx1"/>
                </a:solidFill>
              </a:rPr>
              <a:t>how</a:t>
            </a:r>
            <a:r>
              <a:rPr lang="de-DE" sz="1800" b="0" dirty="0" smtClean="0">
                <a:solidFill>
                  <a:schemeClr val="tx1"/>
                </a:solidFill>
              </a:rPr>
              <a:t> </a:t>
            </a:r>
            <a:r>
              <a:rPr lang="de-DE" sz="1800" b="0" dirty="0" err="1" smtClean="0">
                <a:solidFill>
                  <a:schemeClr val="tx1"/>
                </a:solidFill>
              </a:rPr>
              <a:t>the</a:t>
            </a:r>
            <a:r>
              <a:rPr lang="de-DE" sz="1800" b="0" dirty="0" smtClean="0">
                <a:solidFill>
                  <a:schemeClr val="tx1"/>
                </a:solidFill>
              </a:rPr>
              <a:t> </a:t>
            </a:r>
            <a:r>
              <a:rPr lang="de-DE" sz="1800" b="0" dirty="0" err="1" smtClean="0">
                <a:solidFill>
                  <a:schemeClr val="tx1"/>
                </a:solidFill>
              </a:rPr>
              <a:t>results</a:t>
            </a:r>
            <a:r>
              <a:rPr lang="de-DE" sz="1800" b="0" dirty="0" smtClean="0">
                <a:solidFill>
                  <a:schemeClr val="tx1"/>
                </a:solidFill>
              </a:rPr>
              <a:t> </a:t>
            </a:r>
            <a:r>
              <a:rPr lang="de-DE" sz="1800" b="0" dirty="0" err="1" smtClean="0">
                <a:solidFill>
                  <a:schemeClr val="tx1"/>
                </a:solidFill>
              </a:rPr>
              <a:t>are</a:t>
            </a:r>
            <a:r>
              <a:rPr lang="de-DE" sz="1800" b="0" dirty="0" smtClean="0">
                <a:solidFill>
                  <a:schemeClr val="tx1"/>
                </a:solidFill>
              </a:rPr>
              <a:t> </a:t>
            </a:r>
            <a:r>
              <a:rPr lang="de-DE" sz="1800" b="0" dirty="0" err="1" smtClean="0">
                <a:solidFill>
                  <a:schemeClr val="tx1"/>
                </a:solidFill>
              </a:rPr>
              <a:t>connected</a:t>
            </a:r>
            <a:endParaRPr lang="de-DE" sz="1800" b="0" dirty="0" smtClean="0">
              <a:solidFill>
                <a:schemeClr val="tx1"/>
              </a:solidFill>
            </a:endParaRPr>
          </a:p>
          <a:p>
            <a:pPr marL="285750" indent="-285750">
              <a:buFont typeface="Arial" panose="020B0604020202020204" pitchFamily="34" charset="0"/>
              <a:buChar char="•"/>
            </a:pPr>
            <a:r>
              <a:rPr lang="de-DE" sz="1800" b="0" dirty="0" smtClean="0">
                <a:solidFill>
                  <a:schemeClr val="tx1"/>
                </a:solidFill>
              </a:rPr>
              <a:t>The </a:t>
            </a:r>
            <a:r>
              <a:rPr lang="de-DE" sz="1800" b="0" dirty="0" err="1" smtClean="0">
                <a:solidFill>
                  <a:srgbClr val="C00000"/>
                </a:solidFill>
              </a:rPr>
              <a:t>blue</a:t>
            </a:r>
            <a:r>
              <a:rPr lang="de-DE" sz="1800" b="0" dirty="0" smtClean="0">
                <a:solidFill>
                  <a:srgbClr val="C00000"/>
                </a:solidFill>
              </a:rPr>
              <a:t> </a:t>
            </a:r>
            <a:r>
              <a:rPr lang="de-DE" sz="1800" b="0" dirty="0" err="1" smtClean="0">
                <a:solidFill>
                  <a:srgbClr val="C00000"/>
                </a:solidFill>
              </a:rPr>
              <a:t>shaded</a:t>
            </a:r>
            <a:r>
              <a:rPr lang="de-DE" sz="1800" b="0" dirty="0" smtClean="0">
                <a:solidFill>
                  <a:srgbClr val="C00000"/>
                </a:solidFill>
              </a:rPr>
              <a:t> </a:t>
            </a:r>
            <a:r>
              <a:rPr lang="de-DE" sz="1800" b="0" dirty="0" err="1" smtClean="0">
                <a:solidFill>
                  <a:srgbClr val="C00000"/>
                </a:solidFill>
              </a:rPr>
              <a:t>area</a:t>
            </a:r>
            <a:r>
              <a:rPr lang="de-DE" sz="1800" b="0" dirty="0" smtClean="0">
                <a:solidFill>
                  <a:srgbClr val="C00000"/>
                </a:solidFill>
              </a:rPr>
              <a:t> </a:t>
            </a:r>
            <a:r>
              <a:rPr lang="de-DE" sz="1800" b="0" dirty="0" err="1" smtClean="0">
                <a:solidFill>
                  <a:schemeClr val="tx1"/>
                </a:solidFill>
              </a:rPr>
              <a:t>denotes</a:t>
            </a:r>
            <a:r>
              <a:rPr lang="de-DE" sz="1800" b="0" dirty="0" smtClean="0">
                <a:solidFill>
                  <a:schemeClr val="tx1"/>
                </a:solidFill>
              </a:rPr>
              <a:t> </a:t>
            </a:r>
            <a:r>
              <a:rPr lang="de-DE" sz="1800" b="0" dirty="0" err="1" smtClean="0">
                <a:solidFill>
                  <a:schemeClr val="tx1"/>
                </a:solidFill>
              </a:rPr>
              <a:t>what</a:t>
            </a:r>
            <a:r>
              <a:rPr lang="de-DE" sz="1800" b="0" dirty="0" smtClean="0">
                <a:solidFill>
                  <a:schemeClr val="tx1"/>
                </a:solidFill>
              </a:rPr>
              <a:t> </a:t>
            </a:r>
            <a:r>
              <a:rPr lang="de-DE" sz="1800" b="0" dirty="0" err="1" smtClean="0">
                <a:solidFill>
                  <a:schemeClr val="tx1"/>
                </a:solidFill>
              </a:rPr>
              <a:t>can</a:t>
            </a:r>
            <a:r>
              <a:rPr lang="de-DE" sz="1800" b="0" dirty="0" smtClean="0">
                <a:solidFill>
                  <a:schemeClr val="tx1"/>
                </a:solidFill>
              </a:rPr>
              <a:t> </a:t>
            </a:r>
            <a:r>
              <a:rPr lang="de-DE" sz="1800" b="0" dirty="0" err="1" smtClean="0">
                <a:solidFill>
                  <a:schemeClr val="tx1"/>
                </a:solidFill>
              </a:rPr>
              <a:t>be</a:t>
            </a:r>
            <a:r>
              <a:rPr lang="de-DE" sz="1800" b="0" dirty="0" smtClean="0">
                <a:solidFill>
                  <a:schemeClr val="tx1"/>
                </a:solidFill>
              </a:rPr>
              <a:t> </a:t>
            </a:r>
            <a:r>
              <a:rPr lang="de-DE" sz="1800" b="0" dirty="0" err="1" smtClean="0">
                <a:solidFill>
                  <a:schemeClr val="tx1"/>
                </a:solidFill>
              </a:rPr>
              <a:t>directly</a:t>
            </a:r>
            <a:r>
              <a:rPr lang="de-DE" sz="1800" b="0" dirty="0" smtClean="0">
                <a:solidFill>
                  <a:schemeClr val="tx1"/>
                </a:solidFill>
              </a:rPr>
              <a:t> </a:t>
            </a:r>
            <a:r>
              <a:rPr lang="de-DE" sz="1800" b="0" dirty="0" err="1" smtClean="0">
                <a:solidFill>
                  <a:schemeClr val="tx1"/>
                </a:solidFill>
              </a:rPr>
              <a:t>influenced</a:t>
            </a:r>
            <a:r>
              <a:rPr lang="de-DE" sz="1800" b="0" dirty="0" smtClean="0">
                <a:solidFill>
                  <a:schemeClr val="tx1"/>
                </a:solidFill>
              </a:rPr>
              <a:t> </a:t>
            </a:r>
            <a:r>
              <a:rPr lang="de-DE" sz="1800" b="0" dirty="0" err="1" smtClean="0">
                <a:solidFill>
                  <a:schemeClr val="tx1"/>
                </a:solidFill>
              </a:rPr>
              <a:t>by</a:t>
            </a:r>
            <a:r>
              <a:rPr lang="de-DE" sz="1800" b="0" dirty="0" smtClean="0">
                <a:solidFill>
                  <a:schemeClr val="tx1"/>
                </a:solidFill>
              </a:rPr>
              <a:t> </a:t>
            </a:r>
            <a:r>
              <a:rPr lang="de-DE" sz="1800" b="0" dirty="0" err="1" smtClean="0">
                <a:solidFill>
                  <a:schemeClr val="tx1"/>
                </a:solidFill>
              </a:rPr>
              <a:t>the</a:t>
            </a:r>
            <a:r>
              <a:rPr lang="de-DE" sz="1800" b="0" dirty="0" smtClean="0">
                <a:solidFill>
                  <a:schemeClr val="tx1"/>
                </a:solidFill>
              </a:rPr>
              <a:t> </a:t>
            </a:r>
            <a:r>
              <a:rPr lang="de-DE" sz="1800" b="0" dirty="0" err="1" smtClean="0">
                <a:solidFill>
                  <a:schemeClr val="tx1"/>
                </a:solidFill>
              </a:rPr>
              <a:t>project</a:t>
            </a:r>
            <a:endParaRPr lang="de-DE" sz="1800" b="0" dirty="0" smtClean="0">
              <a:solidFill>
                <a:schemeClr val="tx1"/>
              </a:solidFill>
            </a:endParaRPr>
          </a:p>
          <a:p>
            <a:pPr marL="285750" indent="-285750">
              <a:buFont typeface="Arial" panose="020B0604020202020204" pitchFamily="34" charset="0"/>
              <a:buChar char="•"/>
            </a:pPr>
            <a:r>
              <a:rPr lang="de-DE" sz="1800" b="0" dirty="0" smtClean="0">
                <a:solidFill>
                  <a:schemeClr val="tx1"/>
                </a:solidFill>
              </a:rPr>
              <a:t>The </a:t>
            </a:r>
            <a:r>
              <a:rPr lang="de-DE" sz="1800" b="0" dirty="0" err="1">
                <a:solidFill>
                  <a:srgbClr val="C00000"/>
                </a:solidFill>
              </a:rPr>
              <a:t>colours</a:t>
            </a:r>
            <a:r>
              <a:rPr lang="de-DE" sz="1800" b="0" dirty="0">
                <a:solidFill>
                  <a:srgbClr val="C00000"/>
                </a:solidFill>
              </a:rPr>
              <a:t> </a:t>
            </a:r>
            <a:r>
              <a:rPr lang="de-DE" sz="1800" b="0" dirty="0" err="1">
                <a:solidFill>
                  <a:srgbClr val="C00000"/>
                </a:solidFill>
              </a:rPr>
              <a:t>correspond</a:t>
            </a:r>
            <a:r>
              <a:rPr lang="de-DE" sz="1800" b="0" dirty="0">
                <a:solidFill>
                  <a:srgbClr val="C00000"/>
                </a:solidFill>
              </a:rPr>
              <a:t> </a:t>
            </a:r>
            <a:r>
              <a:rPr lang="de-DE" sz="1800" b="0" dirty="0" err="1">
                <a:solidFill>
                  <a:srgbClr val="C00000"/>
                </a:solidFill>
              </a:rPr>
              <a:t>to</a:t>
            </a:r>
            <a:r>
              <a:rPr lang="de-DE" sz="1800" b="0" dirty="0">
                <a:solidFill>
                  <a:srgbClr val="C00000"/>
                </a:solidFill>
              </a:rPr>
              <a:t> </a:t>
            </a:r>
            <a:r>
              <a:rPr lang="de-DE" sz="1800" b="0" dirty="0" err="1">
                <a:solidFill>
                  <a:srgbClr val="C00000"/>
                </a:solidFill>
              </a:rPr>
              <a:t>the</a:t>
            </a:r>
            <a:r>
              <a:rPr lang="de-DE" sz="1800" b="0" dirty="0">
                <a:solidFill>
                  <a:srgbClr val="C00000"/>
                </a:solidFill>
              </a:rPr>
              <a:t> </a:t>
            </a:r>
            <a:r>
              <a:rPr lang="de-DE" sz="1800" b="0" dirty="0" err="1">
                <a:solidFill>
                  <a:srgbClr val="C00000"/>
                </a:solidFill>
              </a:rPr>
              <a:t>adaptation</a:t>
            </a:r>
            <a:r>
              <a:rPr lang="de-DE" sz="1800" b="0" dirty="0">
                <a:solidFill>
                  <a:srgbClr val="C00000"/>
                </a:solidFill>
              </a:rPr>
              <a:t> </a:t>
            </a:r>
            <a:r>
              <a:rPr lang="de-DE" sz="1800" b="0" dirty="0" err="1">
                <a:solidFill>
                  <a:srgbClr val="C00000"/>
                </a:solidFill>
              </a:rPr>
              <a:t>dimension</a:t>
            </a:r>
            <a:r>
              <a:rPr lang="de-DE" sz="1800" b="0" dirty="0">
                <a:solidFill>
                  <a:srgbClr val="C00000"/>
                </a:solidFill>
              </a:rPr>
              <a:t> </a:t>
            </a:r>
            <a:r>
              <a:rPr lang="de-DE" sz="1800" b="0" dirty="0">
                <a:solidFill>
                  <a:schemeClr val="tx1"/>
                </a:solidFill>
              </a:rPr>
              <a:t>(adaptive </a:t>
            </a:r>
            <a:r>
              <a:rPr lang="de-DE" sz="1800" b="0" dirty="0" err="1">
                <a:solidFill>
                  <a:schemeClr val="tx1"/>
                </a:solidFill>
              </a:rPr>
              <a:t>capacity</a:t>
            </a:r>
            <a:r>
              <a:rPr lang="de-DE" sz="1800" b="0" dirty="0">
                <a:solidFill>
                  <a:schemeClr val="tx1"/>
                </a:solidFill>
              </a:rPr>
              <a:t>, </a:t>
            </a:r>
            <a:r>
              <a:rPr lang="de-DE" sz="1800" b="0" dirty="0" err="1">
                <a:solidFill>
                  <a:schemeClr val="tx1"/>
                </a:solidFill>
              </a:rPr>
              <a:t>adaptation</a:t>
            </a:r>
            <a:r>
              <a:rPr lang="de-DE" sz="1800" b="0" dirty="0">
                <a:solidFill>
                  <a:schemeClr val="tx1"/>
                </a:solidFill>
              </a:rPr>
              <a:t> </a:t>
            </a:r>
            <a:r>
              <a:rPr lang="de-DE" sz="1800" b="0" dirty="0" err="1">
                <a:solidFill>
                  <a:schemeClr val="tx1"/>
                </a:solidFill>
              </a:rPr>
              <a:t>actions</a:t>
            </a:r>
            <a:r>
              <a:rPr lang="de-DE" sz="1800" b="0" dirty="0">
                <a:solidFill>
                  <a:schemeClr val="tx1"/>
                </a:solidFill>
              </a:rPr>
              <a:t>, </a:t>
            </a:r>
            <a:r>
              <a:rPr lang="de-DE" sz="1800" b="0" dirty="0" err="1">
                <a:solidFill>
                  <a:schemeClr val="tx1"/>
                </a:solidFill>
              </a:rPr>
              <a:t>sustained</a:t>
            </a:r>
            <a:r>
              <a:rPr lang="de-DE" sz="1800" b="0" dirty="0">
                <a:solidFill>
                  <a:schemeClr val="tx1"/>
                </a:solidFill>
              </a:rPr>
              <a:t> </a:t>
            </a:r>
            <a:r>
              <a:rPr lang="de-DE" sz="1800" b="0" dirty="0" err="1">
                <a:solidFill>
                  <a:schemeClr val="tx1"/>
                </a:solidFill>
              </a:rPr>
              <a:t>development</a:t>
            </a:r>
            <a:r>
              <a:rPr lang="de-DE" sz="1800" b="0" dirty="0">
                <a:solidFill>
                  <a:schemeClr val="tx1"/>
                </a:solidFill>
              </a:rPr>
              <a:t>)</a:t>
            </a:r>
            <a:endParaRPr lang="de-DE" sz="1800" b="0" dirty="0" smtClean="0">
              <a:solidFill>
                <a:schemeClr val="tx2"/>
              </a:solidFill>
            </a:endParaRPr>
          </a:p>
        </p:txBody>
      </p:sp>
      <p:sp>
        <p:nvSpPr>
          <p:cNvPr id="8" name="TextBox 7"/>
          <p:cNvSpPr txBox="1">
            <a:spLocks noChangeArrowheads="1"/>
          </p:cNvSpPr>
          <p:nvPr/>
        </p:nvSpPr>
        <p:spPr bwMode="auto">
          <a:xfrm>
            <a:off x="5423338" y="6195192"/>
            <a:ext cx="3720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b="0" dirty="0">
                <a:solidFill>
                  <a:schemeClr val="tx1"/>
                </a:solidFill>
              </a:rPr>
              <a:t>Source: </a:t>
            </a:r>
            <a:r>
              <a:rPr lang="de-DE" sz="1100" b="0" dirty="0" smtClean="0">
                <a:solidFill>
                  <a:schemeClr val="tx1"/>
                </a:solidFill>
              </a:rPr>
              <a:t>Adaptation </a:t>
            </a:r>
            <a:r>
              <a:rPr lang="de-DE" sz="1100" b="0" dirty="0" err="1" smtClean="0">
                <a:solidFill>
                  <a:schemeClr val="tx1"/>
                </a:solidFill>
              </a:rPr>
              <a:t>made</a:t>
            </a:r>
            <a:r>
              <a:rPr lang="de-DE" sz="1100" b="0" dirty="0" smtClean="0">
                <a:solidFill>
                  <a:schemeClr val="tx1"/>
                </a:solidFill>
              </a:rPr>
              <a:t> </a:t>
            </a:r>
            <a:r>
              <a:rPr lang="de-DE" sz="1100" b="0" dirty="0" err="1" smtClean="0">
                <a:solidFill>
                  <a:schemeClr val="tx1"/>
                </a:solidFill>
              </a:rPr>
              <a:t>to</a:t>
            </a:r>
            <a:r>
              <a:rPr lang="de-DE" sz="1100" b="0" dirty="0" smtClean="0">
                <a:solidFill>
                  <a:schemeClr val="tx1"/>
                </a:solidFill>
              </a:rPr>
              <a:t> </a:t>
            </a:r>
            <a:r>
              <a:rPr lang="de-DE" sz="1100" b="0" dirty="0" err="1" smtClean="0">
                <a:solidFill>
                  <a:schemeClr val="tx1"/>
                </a:solidFill>
              </a:rPr>
              <a:t>measure</a:t>
            </a:r>
            <a:r>
              <a:rPr lang="de-DE" sz="1100" b="0" dirty="0" smtClean="0">
                <a:solidFill>
                  <a:schemeClr val="tx1"/>
                </a:solidFill>
              </a:rPr>
              <a:t> (GIZ, 2013) p. 23.</a:t>
            </a:r>
            <a:endParaRPr lang="en-AU" sz="1100" b="0" dirty="0">
              <a:solidFill>
                <a:schemeClr val="tx1"/>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071479"/>
            <a:ext cx="8342312" cy="615109"/>
          </a:xfrm>
        </p:spPr>
        <p:txBody>
          <a:bodyPr/>
          <a:lstStyle/>
          <a:p>
            <a:pPr algn="ctr"/>
            <a:r>
              <a:rPr lang="en-US" b="1" dirty="0" smtClean="0">
                <a:solidFill>
                  <a:srgbClr val="669900"/>
                </a:solidFill>
              </a:rPr>
              <a:t>GIZ Publications and guidebooks</a:t>
            </a:r>
            <a:endParaRPr lang="en-US" b="1" dirty="0">
              <a:solidFill>
                <a:srgbClr val="669900"/>
              </a:solidFill>
            </a:endParaRPr>
          </a:p>
        </p:txBody>
      </p:sp>
      <p:sp>
        <p:nvSpPr>
          <p:cNvPr id="17" name="Textfeld 16"/>
          <p:cNvSpPr txBox="1"/>
          <p:nvPr/>
        </p:nvSpPr>
        <p:spPr>
          <a:xfrm>
            <a:off x="1053840" y="1703025"/>
            <a:ext cx="3168352" cy="400110"/>
          </a:xfrm>
          <a:prstGeom prst="rect">
            <a:avLst/>
          </a:prstGeom>
          <a:solidFill>
            <a:srgbClr val="C0504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M6a: M&amp;E </a:t>
            </a:r>
            <a:r>
              <a:rPr kumimoji="0" lang="de-DE" sz="2000" i="0" u="none" strike="noStrike" kern="0" cap="none" spc="0" normalizeH="0" baseline="0" noProof="0" dirty="0" err="1" smtClean="0">
                <a:ln>
                  <a:noFill/>
                </a:ln>
                <a:solidFill>
                  <a:prstClr val="white"/>
                </a:solidFill>
                <a:effectLst/>
                <a:uLnTx/>
                <a:uFillTx/>
                <a:latin typeface="Calibri"/>
              </a:rPr>
              <a:t>at</a:t>
            </a:r>
            <a:r>
              <a:rPr kumimoji="0" lang="de-DE" sz="2000" i="0" u="none" strike="noStrike" kern="0" cap="none" spc="0" normalizeH="0" baseline="0" noProof="0" dirty="0" smtClean="0">
                <a:ln>
                  <a:noFill/>
                </a:ln>
                <a:solidFill>
                  <a:prstClr val="white"/>
                </a:solidFill>
                <a:effectLst/>
                <a:uLnTx/>
                <a:uFillTx/>
                <a:latin typeface="Calibri"/>
              </a:rPr>
              <a:t> national </a:t>
            </a:r>
            <a:r>
              <a:rPr kumimoji="0" lang="de-DE" sz="2000" i="0" u="none" strike="noStrike" kern="0" cap="none" spc="0" normalizeH="0" baseline="0" noProof="0" dirty="0" err="1" smtClean="0">
                <a:ln>
                  <a:noFill/>
                </a:ln>
                <a:solidFill>
                  <a:prstClr val="white"/>
                </a:solidFill>
                <a:effectLst/>
                <a:uLnTx/>
                <a:uFillTx/>
                <a:latin typeface="Calibri"/>
              </a:rPr>
              <a:t>level</a:t>
            </a:r>
            <a:endParaRPr kumimoji="0" lang="de-DE" sz="2000" i="0" u="none" strike="noStrike" kern="0" cap="none" spc="0" normalizeH="0" baseline="0" noProof="0" dirty="0" smtClean="0">
              <a:ln>
                <a:noFill/>
              </a:ln>
              <a:solidFill>
                <a:prstClr val="white"/>
              </a:solidFill>
              <a:effectLst/>
              <a:uLnTx/>
              <a:uFillTx/>
              <a:latin typeface="Calibri"/>
            </a:endParaRPr>
          </a:p>
        </p:txBody>
      </p:sp>
      <p:sp>
        <p:nvSpPr>
          <p:cNvPr id="18" name="Textfeld 17"/>
          <p:cNvSpPr txBox="1"/>
          <p:nvPr/>
        </p:nvSpPr>
        <p:spPr>
          <a:xfrm>
            <a:off x="5485158" y="1696999"/>
            <a:ext cx="3168352" cy="400110"/>
          </a:xfrm>
          <a:prstGeom prst="rect">
            <a:avLst/>
          </a:prstGeom>
          <a:solidFill>
            <a:srgbClr val="4F81BD"/>
          </a:solidFill>
          <a:ln w="25400" cap="flat" cmpd="sng" algn="ctr">
            <a:noFill/>
            <a:prstDash val="solid"/>
          </a:ln>
          <a:effectLst/>
        </p:spPr>
        <p:txBody>
          <a:bodyPr wrap="square" rtlCol="0">
            <a:spAutoFit/>
          </a:bodyPr>
          <a:lstStyle/>
          <a:p>
            <a:pPr marL="0" marR="0" lvl="0" indent="0" algn="ctr" defTabSz="914400" eaLnBrk="1" fontAlgn="auto" latinLnBrk="0" hangingPunct="1">
              <a:lnSpc>
                <a:spcPct val="100000"/>
              </a:lnSpc>
              <a:spcBef>
                <a:spcPts val="0"/>
              </a:spcBef>
              <a:spcAft>
                <a:spcPts val="600"/>
              </a:spcAft>
              <a:buClrTx/>
              <a:buSzTx/>
              <a:buFontTx/>
              <a:buNone/>
              <a:tabLst/>
              <a:defRPr/>
            </a:pPr>
            <a:r>
              <a:rPr kumimoji="0" lang="de-DE" sz="2000" i="0" u="none" strike="noStrike" kern="0" cap="none" spc="0" normalizeH="0" baseline="0" noProof="0" dirty="0" smtClean="0">
                <a:ln>
                  <a:noFill/>
                </a:ln>
                <a:solidFill>
                  <a:prstClr val="white"/>
                </a:solidFill>
                <a:effectLst/>
                <a:uLnTx/>
                <a:uFillTx/>
                <a:latin typeface="Calibri"/>
              </a:rPr>
              <a:t>M6b: M&amp;E </a:t>
            </a:r>
            <a:r>
              <a:rPr kumimoji="0" lang="de-DE" sz="2000" i="0" u="none" strike="noStrike" kern="0" cap="none" spc="0" normalizeH="0" baseline="0" noProof="0" dirty="0" err="1" smtClean="0">
                <a:ln>
                  <a:noFill/>
                </a:ln>
                <a:solidFill>
                  <a:prstClr val="white"/>
                </a:solidFill>
                <a:effectLst/>
                <a:uLnTx/>
                <a:uFillTx/>
                <a:latin typeface="Calibri"/>
              </a:rPr>
              <a:t>at</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project</a:t>
            </a:r>
            <a:r>
              <a:rPr kumimoji="0" lang="de-DE" sz="2000" i="0" u="none" strike="noStrike" kern="0" cap="none" spc="0" normalizeH="0" baseline="0" noProof="0" dirty="0" smtClean="0">
                <a:ln>
                  <a:noFill/>
                </a:ln>
                <a:solidFill>
                  <a:prstClr val="white"/>
                </a:solidFill>
                <a:effectLst/>
                <a:uLnTx/>
                <a:uFillTx/>
                <a:latin typeface="Calibri"/>
              </a:rPr>
              <a:t> </a:t>
            </a:r>
            <a:r>
              <a:rPr kumimoji="0" lang="de-DE" sz="2000" i="0" u="none" strike="noStrike" kern="0" cap="none" spc="0" normalizeH="0" baseline="0" noProof="0" dirty="0" err="1" smtClean="0">
                <a:ln>
                  <a:noFill/>
                </a:ln>
                <a:solidFill>
                  <a:prstClr val="white"/>
                </a:solidFill>
                <a:effectLst/>
                <a:uLnTx/>
                <a:uFillTx/>
                <a:latin typeface="Calibri"/>
              </a:rPr>
              <a:t>level</a:t>
            </a:r>
            <a:endParaRPr kumimoji="0" lang="de-DE" sz="2000" i="0" u="none" strike="noStrike" kern="0" cap="none" spc="0" normalizeH="0" baseline="0" noProof="0" dirty="0" smtClean="0">
              <a:ln>
                <a:noFill/>
              </a:ln>
              <a:solidFill>
                <a:prstClr val="white"/>
              </a:solidFill>
              <a:effectLst/>
              <a:uLnTx/>
              <a:uFillTx/>
              <a:latin typeface="Calibri"/>
            </a:endParaRPr>
          </a:p>
        </p:txBody>
      </p:sp>
      <p:pic>
        <p:nvPicPr>
          <p:cNvPr id="3" name="Grafik 2"/>
          <p:cNvPicPr>
            <a:picLocks noChangeAspect="1"/>
          </p:cNvPicPr>
          <p:nvPr/>
        </p:nvPicPr>
        <p:blipFill rotWithShape="1">
          <a:blip r:embed="rId3">
            <a:extLst>
              <a:ext uri="{28A0092B-C50C-407E-A947-70E740481C1C}">
                <a14:useLocalDpi xmlns:a14="http://schemas.microsoft.com/office/drawing/2010/main" val="0"/>
              </a:ext>
            </a:extLst>
          </a:blip>
          <a:srcRect b="13182"/>
          <a:stretch/>
        </p:blipFill>
        <p:spPr>
          <a:xfrm>
            <a:off x="5485618" y="2247584"/>
            <a:ext cx="3496084" cy="4300948"/>
          </a:xfrm>
          <a:prstGeom prst="rect">
            <a:avLst/>
          </a:prstGeom>
          <a:ln>
            <a:solidFill>
              <a:schemeClr val="tx1"/>
            </a:solidFill>
          </a:ln>
        </p:spPr>
      </p:pic>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69514"/>
            <a:ext cx="2152372" cy="688586"/>
          </a:xfrm>
          <a:prstGeom prst="rect">
            <a:avLst/>
          </a:prstGeom>
        </p:spPr>
      </p:pic>
      <p:sp>
        <p:nvSpPr>
          <p:cNvPr id="6" name="Textfeld 5"/>
          <p:cNvSpPr txBox="1"/>
          <p:nvPr/>
        </p:nvSpPr>
        <p:spPr>
          <a:xfrm>
            <a:off x="109731" y="5879939"/>
            <a:ext cx="2042641" cy="369332"/>
          </a:xfrm>
          <a:prstGeom prst="rect">
            <a:avLst/>
          </a:prstGeom>
          <a:noFill/>
        </p:spPr>
        <p:txBody>
          <a:bodyPr wrap="square" rtlCol="0">
            <a:spAutoFit/>
          </a:bodyPr>
          <a:lstStyle/>
          <a:p>
            <a:r>
              <a:rPr lang="de-DE" sz="1800" dirty="0" smtClean="0">
                <a:solidFill>
                  <a:srgbClr val="0070C0"/>
                </a:solidFill>
              </a:rPr>
              <a:t>Download at:</a:t>
            </a:r>
          </a:p>
        </p:txBody>
      </p:sp>
      <p:pic>
        <p:nvPicPr>
          <p:cNvPr id="4" name="Grafi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89686" y="2717312"/>
            <a:ext cx="2692800" cy="3831220"/>
          </a:xfrm>
          <a:prstGeom prst="rect">
            <a:avLst/>
          </a:prstGeom>
          <a:ln>
            <a:solidFill>
              <a:schemeClr val="tx1"/>
            </a:solidFill>
          </a:ln>
        </p:spPr>
      </p:pic>
      <p:pic>
        <p:nvPicPr>
          <p:cNvPr id="1026" name="Picture 2" descr="C:\Users\holst_ale\Documents\M&amp;E Adapt\M&amp;E Training Update\M&amp;E Training Grafiken\M&amp;E Guidebook cov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2433850"/>
            <a:ext cx="3086358" cy="30799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552227"/>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2"/>
            <a:ext cx="7526337" cy="3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
        <p:nvSpPr>
          <p:cNvPr id="4" name="Inhaltsplatzhalter 2"/>
          <p:cNvSpPr>
            <a:spLocks noGrp="1"/>
          </p:cNvSpPr>
          <p:nvPr>
            <p:ph idx="1"/>
          </p:nvPr>
        </p:nvSpPr>
        <p:spPr>
          <a:xfrm>
            <a:off x="433386" y="1675695"/>
            <a:ext cx="7911827" cy="4213225"/>
          </a:xfrm>
        </p:spPr>
        <p:txBody>
          <a:bodyPr/>
          <a:lstStyle/>
          <a:p>
            <a:pPr marL="0" indent="0">
              <a:defRPr/>
            </a:pPr>
            <a:r>
              <a:rPr lang="en-GB" dirty="0" smtClean="0">
                <a:solidFill>
                  <a:srgbClr val="C00000"/>
                </a:solidFill>
              </a:rPr>
              <a:t>Context: </a:t>
            </a:r>
          </a:p>
          <a:p>
            <a:pPr marL="285750" indent="-285750">
              <a:buFont typeface="Arial" panose="020B0604020202020204" pitchFamily="34" charset="0"/>
              <a:buChar char="•"/>
              <a:defRPr/>
            </a:pPr>
            <a:r>
              <a:rPr lang="en-US" dirty="0" smtClean="0">
                <a:solidFill>
                  <a:schemeClr val="tx1"/>
                </a:solidFill>
              </a:rPr>
              <a:t>The </a:t>
            </a:r>
            <a:r>
              <a:rPr lang="en-US" dirty="0" err="1" smtClean="0">
                <a:solidFill>
                  <a:schemeClr val="tx1"/>
                </a:solidFill>
              </a:rPr>
              <a:t>MoA</a:t>
            </a:r>
            <a:r>
              <a:rPr lang="en-US" dirty="0" smtClean="0">
                <a:solidFill>
                  <a:schemeClr val="tx1"/>
                </a:solidFill>
              </a:rPr>
              <a:t> has defined </a:t>
            </a:r>
            <a:r>
              <a:rPr lang="en-US" dirty="0" smtClean="0">
                <a:solidFill>
                  <a:srgbClr val="C00000"/>
                </a:solidFill>
              </a:rPr>
              <a:t>three components </a:t>
            </a:r>
            <a:r>
              <a:rPr lang="en-US" dirty="0" smtClean="0">
                <a:solidFill>
                  <a:schemeClr val="tx1"/>
                </a:solidFill>
              </a:rPr>
              <a:t>for the implementation of the pilot project for drip irrigation:</a:t>
            </a:r>
          </a:p>
          <a:p>
            <a:pPr marL="645750" lvl="1" indent="-285750">
              <a:defRPr/>
            </a:pPr>
            <a:r>
              <a:rPr lang="en-US" dirty="0">
                <a:solidFill>
                  <a:schemeClr val="tx1"/>
                </a:solidFill>
              </a:rPr>
              <a:t>1: Awareness raising for the benefits of drip </a:t>
            </a:r>
            <a:r>
              <a:rPr lang="en-US" dirty="0" smtClean="0">
                <a:solidFill>
                  <a:schemeClr val="tx1"/>
                </a:solidFill>
              </a:rPr>
              <a:t>irrigation</a:t>
            </a:r>
          </a:p>
          <a:p>
            <a:pPr marL="645750" lvl="1" indent="-285750">
              <a:defRPr/>
            </a:pPr>
            <a:r>
              <a:rPr lang="en-US" dirty="0">
                <a:solidFill>
                  <a:schemeClr val="tx1"/>
                </a:solidFill>
              </a:rPr>
              <a:t>2: Assistance for farms to participate in the pilot including economic </a:t>
            </a:r>
            <a:r>
              <a:rPr lang="en-US" dirty="0" smtClean="0">
                <a:solidFill>
                  <a:schemeClr val="tx1"/>
                </a:solidFill>
              </a:rPr>
              <a:t>incentives</a:t>
            </a:r>
          </a:p>
          <a:p>
            <a:pPr marL="645750" lvl="1" indent="-285750">
              <a:defRPr/>
            </a:pPr>
            <a:r>
              <a:rPr lang="en-US" dirty="0">
                <a:solidFill>
                  <a:schemeClr val="tx1"/>
                </a:solidFill>
              </a:rPr>
              <a:t>3: Use of drip </a:t>
            </a:r>
            <a:r>
              <a:rPr lang="en-US" dirty="0" smtClean="0">
                <a:solidFill>
                  <a:schemeClr val="tx1"/>
                </a:solidFill>
              </a:rPr>
              <a:t>irrigation </a:t>
            </a:r>
            <a:r>
              <a:rPr lang="en-US" dirty="0">
                <a:solidFill>
                  <a:schemeClr val="tx1"/>
                </a:solidFill>
              </a:rPr>
              <a:t>in 10 pilot farms and ongoing </a:t>
            </a:r>
            <a:r>
              <a:rPr lang="en-US" dirty="0" smtClean="0">
                <a:solidFill>
                  <a:schemeClr val="tx1"/>
                </a:solidFill>
              </a:rPr>
              <a:t>assessment </a:t>
            </a:r>
            <a:r>
              <a:rPr lang="en-US" dirty="0">
                <a:solidFill>
                  <a:schemeClr val="tx1"/>
                </a:solidFill>
              </a:rPr>
              <a:t>of its benefits</a:t>
            </a:r>
            <a:endParaRPr lang="en-US" dirty="0" smtClean="0">
              <a:solidFill>
                <a:schemeClr val="tx1"/>
              </a:solidFill>
            </a:endParaRPr>
          </a:p>
          <a:p>
            <a:pPr>
              <a:defRPr/>
            </a:pPr>
            <a:r>
              <a:rPr lang="en-US" b="0" dirty="0" smtClean="0">
                <a:solidFill>
                  <a:srgbClr val="C00000"/>
                </a:solidFill>
              </a:rPr>
              <a:t>Your task</a:t>
            </a:r>
          </a:p>
          <a:p>
            <a:pPr marL="641350" lvl="1" indent="-285750">
              <a:defRPr/>
            </a:pPr>
            <a:r>
              <a:rPr lang="en-US" dirty="0" smtClean="0">
                <a:solidFill>
                  <a:schemeClr val="tx1"/>
                </a:solidFill>
              </a:rPr>
              <a:t>Formulate </a:t>
            </a:r>
            <a:r>
              <a:rPr lang="en-US" dirty="0">
                <a:solidFill>
                  <a:srgbClr val="C00000"/>
                </a:solidFill>
              </a:rPr>
              <a:t>one </a:t>
            </a:r>
            <a:r>
              <a:rPr lang="en-US" dirty="0" smtClean="0">
                <a:solidFill>
                  <a:srgbClr val="C00000"/>
                </a:solidFill>
              </a:rPr>
              <a:t>outcome </a:t>
            </a:r>
            <a:r>
              <a:rPr lang="en-US" dirty="0">
                <a:solidFill>
                  <a:srgbClr val="C00000"/>
                </a:solidFill>
              </a:rPr>
              <a:t>and two outputs for each component </a:t>
            </a:r>
            <a:r>
              <a:rPr lang="en-US" dirty="0">
                <a:solidFill>
                  <a:schemeClr val="tx1"/>
                </a:solidFill>
              </a:rPr>
              <a:t>using </a:t>
            </a:r>
            <a:r>
              <a:rPr lang="en-US" dirty="0">
                <a:solidFill>
                  <a:srgbClr val="669900"/>
                </a:solidFill>
              </a:rPr>
              <a:t>Matrix 9</a:t>
            </a:r>
            <a:r>
              <a:rPr lang="en-US" dirty="0" smtClean="0">
                <a:solidFill>
                  <a:schemeClr val="tx1"/>
                </a:solidFill>
              </a:rPr>
              <a:t>. </a:t>
            </a:r>
          </a:p>
          <a:p>
            <a:pPr marL="641350" lvl="1" indent="-285750">
              <a:defRPr/>
            </a:pPr>
            <a:r>
              <a:rPr lang="en-US" dirty="0" smtClean="0">
                <a:solidFill>
                  <a:schemeClr val="tx1"/>
                </a:solidFill>
              </a:rPr>
              <a:t>Articulate </a:t>
            </a:r>
            <a:r>
              <a:rPr lang="en-US" dirty="0">
                <a:solidFill>
                  <a:schemeClr val="tx1"/>
                </a:solidFill>
              </a:rPr>
              <a:t>what </a:t>
            </a:r>
            <a:r>
              <a:rPr lang="en-US" dirty="0">
                <a:solidFill>
                  <a:srgbClr val="C00000"/>
                </a:solidFill>
              </a:rPr>
              <a:t>assumptions</a:t>
            </a:r>
            <a:r>
              <a:rPr lang="en-US" dirty="0">
                <a:solidFill>
                  <a:schemeClr val="tx1"/>
                </a:solidFill>
              </a:rPr>
              <a:t> </a:t>
            </a:r>
            <a:r>
              <a:rPr lang="en-US" dirty="0" smtClean="0">
                <a:solidFill>
                  <a:schemeClr val="tx1"/>
                </a:solidFill>
              </a:rPr>
              <a:t>are </a:t>
            </a:r>
            <a:r>
              <a:rPr lang="en-US" dirty="0">
                <a:solidFill>
                  <a:schemeClr val="tx1"/>
                </a:solidFill>
              </a:rPr>
              <a:t>made about how each output leads to the associated outcome</a:t>
            </a:r>
            <a:endParaRPr lang="en-GB" b="0" dirty="0" smtClean="0">
              <a:solidFill>
                <a:srgbClr val="669900"/>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9402" t="10536" r="10598" b="9463"/>
          <a:stretch/>
        </p:blipFill>
        <p:spPr>
          <a:xfrm>
            <a:off x="7087363" y="953815"/>
            <a:ext cx="1891861" cy="1182413"/>
          </a:xfrm>
          <a:prstGeom prst="rect">
            <a:avLst/>
          </a:prstGeom>
        </p:spPr>
      </p:pic>
    </p:spTree>
    <p:extLst>
      <p:ext uri="{BB962C8B-B14F-4D97-AF65-F5344CB8AC3E}">
        <p14:creationId xmlns:p14="http://schemas.microsoft.com/office/powerpoint/2010/main" val="2365858573"/>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11:</a:t>
            </a:r>
            <a:br>
              <a:rPr lang="de-DE" kern="0" dirty="0" smtClean="0"/>
            </a:br>
            <a:r>
              <a:rPr lang="en-US" dirty="0" smtClean="0"/>
              <a:t>Development of indicators</a:t>
            </a:r>
            <a:r>
              <a:rPr lang="de-DE" kern="0" dirty="0" smtClean="0"/>
              <a:t/>
            </a:r>
            <a:br>
              <a:rPr lang="de-DE" kern="0" dirty="0" smtClean="0"/>
            </a:b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553119641"/>
              </p:ext>
            </p:extLst>
          </p:nvPr>
        </p:nvGraphicFramePr>
        <p:xfrm>
          <a:off x="600273" y="3501008"/>
          <a:ext cx="7920881" cy="1432632"/>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14587">
                <a:tc>
                  <a:txBody>
                    <a:bodyPr/>
                    <a:lstStyle/>
                    <a:p>
                      <a:r>
                        <a:rPr lang="de-DE" sz="1800" dirty="0" smtClean="0"/>
                        <a:t>11</a:t>
                      </a:r>
                      <a:endParaRPr lang="de-DE" sz="1800" dirty="0"/>
                    </a:p>
                  </a:txBody>
                  <a:tcPr marL="91426" marR="91426" marT="45723" marB="45723"/>
                </a:tc>
                <a:tc>
                  <a:txBody>
                    <a:bodyPr/>
                    <a:lstStyle/>
                    <a:p>
                      <a:r>
                        <a:rPr lang="de-DE" sz="1800" dirty="0" smtClean="0"/>
                        <a:t>Development </a:t>
                      </a:r>
                      <a:r>
                        <a:rPr lang="de-DE" sz="1800" dirty="0" err="1" smtClean="0"/>
                        <a:t>of</a:t>
                      </a:r>
                      <a:r>
                        <a:rPr lang="de-DE" sz="1800" dirty="0" smtClean="0"/>
                        <a:t> </a:t>
                      </a:r>
                      <a:r>
                        <a:rPr lang="de-DE" sz="1800" dirty="0" err="1" smtClean="0"/>
                        <a:t>indicators</a:t>
                      </a:r>
                      <a:endParaRPr lang="de-DE" sz="1800" dirty="0"/>
                    </a:p>
                  </a:txBody>
                  <a:tcPr marL="91426" marR="91426" marT="45723" marB="45723"/>
                </a:tc>
                <a:tc>
                  <a:txBody>
                    <a:bodyPr/>
                    <a:lstStyle/>
                    <a:p>
                      <a:pPr marL="285750" indent="-285750">
                        <a:buFont typeface="Arial" pitchFamily="34" charset="0"/>
                        <a:buChar char="•"/>
                      </a:pPr>
                      <a:r>
                        <a:rPr lang="en-US" sz="1600" dirty="0" smtClean="0"/>
                        <a:t>Formulate adaptation-specific indicators for project outputs and outcomes</a:t>
                      </a:r>
                    </a:p>
                    <a:p>
                      <a:pPr marL="285750" indent="-285750">
                        <a:buFont typeface="Arial" pitchFamily="34" charset="0"/>
                        <a:buChar char="•"/>
                      </a:pPr>
                      <a:r>
                        <a:rPr lang="en-US" sz="1600" dirty="0" smtClean="0"/>
                        <a:t>Quality check indicators using</a:t>
                      </a:r>
                      <a:r>
                        <a:rPr lang="en-US" sz="1600" baseline="0" dirty="0" smtClean="0"/>
                        <a:t> the SMART rule</a:t>
                      </a:r>
                      <a:endParaRPr lang="de-DE" sz="1600" dirty="0"/>
                    </a:p>
                  </a:txBody>
                  <a:tcPr marL="91426" marR="91426" marT="45723" marB="45723"/>
                </a:tc>
              </a:tr>
            </a:tbl>
          </a:graphicData>
        </a:graphic>
      </p:graphicFrame>
    </p:spTree>
    <p:extLst>
      <p:ext uri="{BB962C8B-B14F-4D97-AF65-F5344CB8AC3E}">
        <p14:creationId xmlns:p14="http://schemas.microsoft.com/office/powerpoint/2010/main" val="2631424630"/>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bwMode="auto">
          <a:xfrm>
            <a:off x="746234" y="1755232"/>
            <a:ext cx="7798595" cy="882869"/>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7" name="Titel 1"/>
          <p:cNvSpPr>
            <a:spLocks noGrp="1"/>
          </p:cNvSpPr>
          <p:nvPr>
            <p:ph type="title"/>
          </p:nvPr>
        </p:nvSpPr>
        <p:spPr>
          <a:xfrm>
            <a:off x="482519" y="1135116"/>
            <a:ext cx="7526337" cy="550863"/>
          </a:xfrm>
        </p:spPr>
        <p:txBody>
          <a:bodyPr/>
          <a:lstStyle/>
          <a:p>
            <a:r>
              <a:rPr lang="de-DE" b="1" dirty="0" err="1" smtClean="0">
                <a:solidFill>
                  <a:srgbClr val="669900"/>
                </a:solidFill>
              </a:rPr>
              <a:t>Developing</a:t>
            </a:r>
            <a:r>
              <a:rPr lang="de-DE" b="1" dirty="0" smtClean="0">
                <a:solidFill>
                  <a:srgbClr val="669900"/>
                </a:solidFill>
              </a:rPr>
              <a:t> high-quality </a:t>
            </a:r>
            <a:r>
              <a:rPr lang="de-DE" b="1" dirty="0" err="1" smtClean="0">
                <a:solidFill>
                  <a:srgbClr val="669900"/>
                </a:solidFill>
              </a:rPr>
              <a:t>indicators</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CE49CDAE-FA7C-4BEB-93CC-4DF93F9F94B2}" type="datetime1">
              <a:rPr lang="de-DE" smtClean="0"/>
              <a:pPr>
                <a:defRPr/>
              </a:pPr>
              <a:t>01.09.2016</a:t>
            </a:fld>
            <a:endParaRPr lang="de-DE" dirty="0"/>
          </a:p>
        </p:txBody>
      </p:sp>
      <p:sp>
        <p:nvSpPr>
          <p:cNvPr id="6" name="Content Placeholder 2"/>
          <p:cNvSpPr txBox="1">
            <a:spLocks/>
          </p:cNvSpPr>
          <p:nvPr/>
        </p:nvSpPr>
        <p:spPr>
          <a:xfrm>
            <a:off x="482519" y="1726930"/>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smtClean="0">
                <a:solidFill>
                  <a:srgbClr val="000000"/>
                </a:solidFill>
                <a:ea typeface="Calibri"/>
              </a:rPr>
              <a:t>Overall, adaptation indicators of a project need to be able to </a:t>
            </a:r>
            <a:r>
              <a:rPr lang="en-US" b="0" kern="0" dirty="0" smtClean="0">
                <a:solidFill>
                  <a:srgbClr val="C00000"/>
                </a:solidFill>
                <a:ea typeface="Calibri"/>
              </a:rPr>
              <a:t>clearly demonstrate the adaptation-specific results</a:t>
            </a:r>
            <a:r>
              <a:rPr lang="en-US" b="0" kern="0" dirty="0" smtClean="0">
                <a:solidFill>
                  <a:srgbClr val="000000"/>
                </a:solidFill>
                <a:ea typeface="Calibri"/>
              </a:rPr>
              <a:t>, i.e. in how far adaptive capacity has been increased or vulnerability been reduced</a:t>
            </a:r>
          </a:p>
          <a:p>
            <a:pPr algn="just">
              <a:spcAft>
                <a:spcPts val="300"/>
              </a:spcAft>
            </a:pPr>
            <a:endParaRPr lang="en-US" sz="1400" b="0" kern="0" dirty="0" smtClean="0">
              <a:solidFill>
                <a:srgbClr val="000000"/>
              </a:solidFill>
              <a:ea typeface="Calibri"/>
            </a:endParaRPr>
          </a:p>
          <a:p>
            <a:pPr algn="just">
              <a:spcAft>
                <a:spcPts val="300"/>
              </a:spcAft>
            </a:pPr>
            <a:r>
              <a:rPr lang="en-US" b="0" kern="0" dirty="0" smtClean="0">
                <a:solidFill>
                  <a:srgbClr val="000000"/>
                </a:solidFill>
                <a:ea typeface="Calibri"/>
              </a:rPr>
              <a:t>Adaptation indicators need to comply with the same </a:t>
            </a:r>
            <a:r>
              <a:rPr lang="en-US" b="0" kern="0" dirty="0" smtClean="0">
                <a:solidFill>
                  <a:srgbClr val="C00000"/>
                </a:solidFill>
                <a:ea typeface="Calibri"/>
              </a:rPr>
              <a:t>quality criteria </a:t>
            </a:r>
            <a:r>
              <a:rPr lang="en-US" b="0" kern="0" dirty="0" smtClean="0">
                <a:solidFill>
                  <a:srgbClr val="000000"/>
                </a:solidFill>
                <a:ea typeface="Calibri"/>
              </a:rPr>
              <a:t>as general development indicators do, e.g. validity and reliability</a:t>
            </a:r>
            <a:endParaRPr lang="en-US" b="0" kern="0" dirty="0">
              <a:solidFill>
                <a:srgbClr val="000000"/>
              </a:solidFill>
              <a:ea typeface="Calibri"/>
            </a:endParaRPr>
          </a:p>
          <a:p>
            <a:pPr algn="just">
              <a:spcAft>
                <a:spcPts val="300"/>
              </a:spcAft>
            </a:pPr>
            <a:r>
              <a:rPr lang="en-US" b="0" kern="0" dirty="0" smtClean="0">
                <a:solidFill>
                  <a:srgbClr val="000000"/>
                </a:solidFill>
              </a:rPr>
              <a:t>During indicator formulation it should </a:t>
            </a:r>
            <a:r>
              <a:rPr lang="en-US" b="0" kern="0" dirty="0" smtClean="0">
                <a:solidFill>
                  <a:srgbClr val="C00000"/>
                </a:solidFill>
              </a:rPr>
              <a:t>already be considered</a:t>
            </a:r>
            <a:r>
              <a:rPr lang="en-US" b="0" kern="0" dirty="0" smtClean="0">
                <a:solidFill>
                  <a:srgbClr val="000000"/>
                </a:solidFill>
              </a:rPr>
              <a:t>:</a:t>
            </a:r>
            <a:endParaRPr lang="en-US" b="0" kern="0" dirty="0">
              <a:solidFill>
                <a:srgbClr val="000000"/>
              </a:solidFill>
            </a:endParaRPr>
          </a:p>
          <a:p>
            <a:pPr lvl="1" algn="just">
              <a:spcAft>
                <a:spcPts val="300"/>
              </a:spcAft>
              <a:buClr>
                <a:srgbClr val="C80F0F"/>
              </a:buClr>
            </a:pPr>
            <a:r>
              <a:rPr lang="en-US" b="0" kern="0" dirty="0" smtClean="0">
                <a:solidFill>
                  <a:srgbClr val="000000"/>
                </a:solidFill>
              </a:rPr>
              <a:t>How the indicator can be </a:t>
            </a:r>
            <a:r>
              <a:rPr lang="en-US" kern="0" dirty="0" smtClean="0">
                <a:solidFill>
                  <a:srgbClr val="000000"/>
                </a:solidFill>
              </a:rPr>
              <a:t>measured</a:t>
            </a:r>
            <a:r>
              <a:rPr lang="en-US" b="0" kern="0" dirty="0" smtClean="0">
                <a:solidFill>
                  <a:srgbClr val="000000"/>
                </a:solidFill>
              </a:rPr>
              <a:t> (calculation and data collection method)</a:t>
            </a:r>
          </a:p>
          <a:p>
            <a:pPr lvl="1" algn="just">
              <a:spcAft>
                <a:spcPts val="300"/>
              </a:spcAft>
              <a:buClr>
                <a:srgbClr val="C80F0F"/>
              </a:buClr>
            </a:pPr>
            <a:r>
              <a:rPr lang="en-US" b="0" kern="0" dirty="0" smtClean="0">
                <a:solidFill>
                  <a:srgbClr val="000000"/>
                </a:solidFill>
              </a:rPr>
              <a:t>If the necessary </a:t>
            </a:r>
            <a:r>
              <a:rPr lang="en-US" kern="0" dirty="0" smtClean="0">
                <a:solidFill>
                  <a:srgbClr val="000000"/>
                </a:solidFill>
              </a:rPr>
              <a:t>data</a:t>
            </a:r>
            <a:r>
              <a:rPr lang="en-US" b="0" kern="0" dirty="0" smtClean="0">
                <a:solidFill>
                  <a:srgbClr val="000000"/>
                </a:solidFill>
              </a:rPr>
              <a:t> is already available (e.g. already gathered by government institutions/bureau of statistics) or if new data collection is necessary</a:t>
            </a:r>
            <a:endParaRPr lang="en-US" b="0" kern="0" dirty="0">
              <a:solidFill>
                <a:srgbClr val="000000"/>
              </a:solidFill>
            </a:endParaRPr>
          </a:p>
          <a:p>
            <a:pPr lvl="1" algn="just">
              <a:spcAft>
                <a:spcPts val="300"/>
              </a:spcAft>
              <a:buClr>
                <a:srgbClr val="C80F0F"/>
              </a:buClr>
            </a:pPr>
            <a:r>
              <a:rPr lang="en-US" b="0" kern="0" dirty="0" smtClean="0">
                <a:solidFill>
                  <a:srgbClr val="000000"/>
                </a:solidFill>
              </a:rPr>
              <a:t>What (financial) </a:t>
            </a:r>
            <a:r>
              <a:rPr lang="en-US" kern="0" dirty="0" smtClean="0">
                <a:solidFill>
                  <a:srgbClr val="000000"/>
                </a:solidFill>
              </a:rPr>
              <a:t>resources</a:t>
            </a:r>
            <a:r>
              <a:rPr lang="en-US" b="0" kern="0" dirty="0" smtClean="0">
                <a:solidFill>
                  <a:srgbClr val="000000"/>
                </a:solidFill>
              </a:rPr>
              <a:t> and </a:t>
            </a:r>
            <a:r>
              <a:rPr lang="en-US" kern="0" dirty="0" smtClean="0">
                <a:solidFill>
                  <a:srgbClr val="000000"/>
                </a:solidFill>
              </a:rPr>
              <a:t>capacities</a:t>
            </a:r>
            <a:r>
              <a:rPr lang="en-US" b="0" kern="0" dirty="0" smtClean="0">
                <a:solidFill>
                  <a:srgbClr val="000000"/>
                </a:solidFill>
              </a:rPr>
              <a:t> are available</a:t>
            </a:r>
            <a:endParaRPr lang="en-US" b="0" kern="0" dirty="0">
              <a:solidFill>
                <a:srgbClr val="000000"/>
              </a:solidFill>
            </a:endParaRPr>
          </a:p>
          <a:p>
            <a:pPr marL="0" indent="0" algn="just">
              <a:spcAft>
                <a:spcPts val="300"/>
              </a:spcAft>
              <a:buFont typeface="Arial" pitchFamily="34" charset="0"/>
              <a:buNone/>
            </a:pPr>
            <a:endParaRPr lang="en-US" b="0" kern="0" dirty="0">
              <a:solidFill>
                <a:srgbClr val="000000"/>
              </a:solidFill>
            </a:endParaRPr>
          </a:p>
        </p:txBody>
      </p:sp>
    </p:spTree>
    <p:extLst>
      <p:ext uri="{BB962C8B-B14F-4D97-AF65-F5344CB8AC3E}">
        <p14:creationId xmlns:p14="http://schemas.microsoft.com/office/powerpoint/2010/main" val="198377428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5555B588-1361-4872-B914-6E333BDA1671}" type="datetime1">
              <a:rPr lang="de-DE" smtClean="0"/>
              <a:pPr>
                <a:defRPr/>
              </a:pPr>
              <a:t>01.09.2016</a:t>
            </a:fld>
            <a:endParaRPr lang="de-DE" dirty="0"/>
          </a:p>
        </p:txBody>
      </p:sp>
      <p:sp>
        <p:nvSpPr>
          <p:cNvPr id="3" name="Inhaltsplatzhalter 2"/>
          <p:cNvSpPr>
            <a:spLocks noGrp="1"/>
          </p:cNvSpPr>
          <p:nvPr>
            <p:ph idx="1"/>
          </p:nvPr>
        </p:nvSpPr>
        <p:spPr>
          <a:xfrm>
            <a:off x="492125" y="1729973"/>
            <a:ext cx="7526338" cy="4213225"/>
          </a:xfrm>
        </p:spPr>
        <p:txBody>
          <a:bodyPr/>
          <a:lstStyle/>
          <a:p>
            <a:pPr marL="285750" indent="-285750">
              <a:buFont typeface="Arial" panose="020B0604020202020204" pitchFamily="34" charset="0"/>
              <a:buChar char="•"/>
              <a:defRPr/>
            </a:pPr>
            <a:r>
              <a:rPr lang="en-US" b="0" dirty="0" smtClean="0"/>
              <a:t>Indicators specify </a:t>
            </a:r>
            <a:r>
              <a:rPr lang="en-US" b="0" dirty="0" smtClean="0">
                <a:solidFill>
                  <a:srgbClr val="C00000"/>
                </a:solidFill>
              </a:rPr>
              <a:t>what </a:t>
            </a:r>
            <a:r>
              <a:rPr lang="en-US" b="0" dirty="0" smtClean="0"/>
              <a:t>to measure </a:t>
            </a:r>
          </a:p>
          <a:p>
            <a:pPr marL="285750" indent="-285750">
              <a:buFont typeface="Arial" panose="020B0604020202020204" pitchFamily="34" charset="0"/>
              <a:buChar char="•"/>
              <a:defRPr/>
            </a:pPr>
            <a:r>
              <a:rPr lang="de-DE" b="0" dirty="0" err="1" smtClean="0"/>
              <a:t>Indicators</a:t>
            </a:r>
            <a:r>
              <a:rPr lang="de-DE" b="0" dirty="0" smtClean="0"/>
              <a:t> </a:t>
            </a:r>
            <a:r>
              <a:rPr lang="de-DE" b="0" dirty="0" err="1" smtClean="0"/>
              <a:t>can</a:t>
            </a:r>
            <a:r>
              <a:rPr lang="de-DE" b="0" dirty="0" smtClean="0"/>
              <a:t> </a:t>
            </a:r>
            <a:r>
              <a:rPr lang="de-DE" b="0" dirty="0" err="1" smtClean="0"/>
              <a:t>be</a:t>
            </a:r>
            <a:r>
              <a:rPr lang="de-DE" b="0" dirty="0" smtClean="0"/>
              <a:t> </a:t>
            </a:r>
            <a:r>
              <a:rPr lang="de-DE" b="0" dirty="0" smtClean="0">
                <a:solidFill>
                  <a:srgbClr val="C00000"/>
                </a:solidFill>
              </a:rPr>
              <a:t>quantitative</a:t>
            </a:r>
            <a:r>
              <a:rPr lang="de-DE" b="0" dirty="0" smtClean="0"/>
              <a:t> </a:t>
            </a:r>
            <a:r>
              <a:rPr lang="de-DE" b="0" dirty="0" err="1" smtClean="0"/>
              <a:t>or</a:t>
            </a:r>
            <a:r>
              <a:rPr lang="de-DE" b="0" dirty="0" smtClean="0"/>
              <a:t> </a:t>
            </a:r>
            <a:r>
              <a:rPr lang="de-DE" b="0" dirty="0" smtClean="0">
                <a:solidFill>
                  <a:srgbClr val="C00000"/>
                </a:solidFill>
              </a:rPr>
              <a:t>qualitative</a:t>
            </a:r>
            <a:endParaRPr lang="de-DE" b="0" dirty="0" smtClean="0"/>
          </a:p>
          <a:p>
            <a:pPr marL="285750" indent="-285750">
              <a:buFont typeface="Arial" panose="020B0604020202020204" pitchFamily="34" charset="0"/>
              <a:buChar char="•"/>
              <a:tabLst>
                <a:tab pos="628650" algn="l"/>
                <a:tab pos="808038" algn="l"/>
                <a:tab pos="2190750" algn="l"/>
              </a:tabLst>
              <a:defRPr/>
            </a:pPr>
            <a:r>
              <a:rPr lang="de-DE" b="0" dirty="0" err="1"/>
              <a:t>Indicators</a:t>
            </a:r>
            <a:r>
              <a:rPr lang="de-DE" b="0" dirty="0"/>
              <a:t> </a:t>
            </a:r>
            <a:r>
              <a:rPr lang="de-DE" b="0" dirty="0" err="1" smtClean="0"/>
              <a:t>should</a:t>
            </a:r>
            <a:r>
              <a:rPr lang="de-DE" b="0" dirty="0" smtClean="0"/>
              <a:t> </a:t>
            </a:r>
            <a:r>
              <a:rPr lang="de-DE" b="0" dirty="0" err="1" smtClean="0"/>
              <a:t>usually</a:t>
            </a:r>
            <a:r>
              <a:rPr lang="de-DE" b="0" dirty="0" smtClean="0"/>
              <a:t> </a:t>
            </a:r>
            <a:r>
              <a:rPr lang="de-DE" b="0" dirty="0" err="1" smtClean="0"/>
              <a:t>include</a:t>
            </a:r>
            <a:r>
              <a:rPr lang="de-DE" b="0" dirty="0" smtClean="0"/>
              <a:t>:</a:t>
            </a:r>
          </a:p>
          <a:p>
            <a:pPr marL="641350" lvl="1" indent="-285750">
              <a:tabLst>
                <a:tab pos="628650" algn="l"/>
                <a:tab pos="808038" algn="l"/>
                <a:tab pos="2190750" algn="l"/>
              </a:tabLst>
              <a:defRPr/>
            </a:pPr>
            <a:r>
              <a:rPr lang="de-DE" b="0" dirty="0"/>
              <a:t>Baseline </a:t>
            </a:r>
            <a:r>
              <a:rPr lang="de-DE" b="0" dirty="0" err="1"/>
              <a:t>value</a:t>
            </a:r>
            <a:r>
              <a:rPr lang="de-DE" b="0" dirty="0"/>
              <a:t> </a:t>
            </a:r>
            <a:r>
              <a:rPr lang="de-DE" b="0" dirty="0" err="1"/>
              <a:t>at</a:t>
            </a:r>
            <a:r>
              <a:rPr lang="de-DE" b="0" dirty="0"/>
              <a:t> </a:t>
            </a:r>
            <a:r>
              <a:rPr lang="de-DE" b="0" dirty="0" err="1"/>
              <a:t>the</a:t>
            </a:r>
            <a:r>
              <a:rPr lang="de-DE" b="0" dirty="0"/>
              <a:t> </a:t>
            </a:r>
            <a:r>
              <a:rPr lang="de-DE" b="0" dirty="0" err="1"/>
              <a:t>beginning</a:t>
            </a:r>
            <a:r>
              <a:rPr lang="de-DE" b="0" dirty="0"/>
              <a:t> </a:t>
            </a:r>
            <a:r>
              <a:rPr lang="de-DE" b="0" dirty="0" err="1"/>
              <a:t>of</a:t>
            </a:r>
            <a:r>
              <a:rPr lang="de-DE" b="0" dirty="0"/>
              <a:t> </a:t>
            </a:r>
            <a:r>
              <a:rPr lang="de-DE" b="0" dirty="0" err="1"/>
              <a:t>the</a:t>
            </a:r>
            <a:r>
              <a:rPr lang="de-DE" b="0" dirty="0"/>
              <a:t> </a:t>
            </a:r>
            <a:r>
              <a:rPr lang="de-DE" b="0" dirty="0" err="1" smtClean="0"/>
              <a:t>project</a:t>
            </a:r>
            <a:endParaRPr lang="de-DE" b="0" dirty="0" smtClean="0"/>
          </a:p>
          <a:p>
            <a:pPr marL="641350" lvl="1" indent="-285750">
              <a:tabLst>
                <a:tab pos="628650" algn="l"/>
                <a:tab pos="808038" algn="l"/>
                <a:tab pos="2190750" algn="l"/>
              </a:tabLst>
              <a:defRPr/>
            </a:pPr>
            <a:r>
              <a:rPr lang="de-DE" b="0" dirty="0" smtClean="0"/>
              <a:t>Target </a:t>
            </a:r>
            <a:r>
              <a:rPr lang="de-DE" b="0" dirty="0" err="1" smtClean="0"/>
              <a:t>value</a:t>
            </a:r>
            <a:endParaRPr lang="de-DE" b="0" dirty="0" smtClean="0"/>
          </a:p>
          <a:p>
            <a:pPr marL="641350" lvl="1" indent="-285750">
              <a:tabLst>
                <a:tab pos="628650" algn="l"/>
                <a:tab pos="808038" algn="l"/>
                <a:tab pos="2190750" algn="l"/>
              </a:tabLst>
              <a:defRPr/>
            </a:pPr>
            <a:r>
              <a:rPr lang="de-DE" b="0" dirty="0" smtClean="0"/>
              <a:t>Time-</a:t>
            </a:r>
            <a:r>
              <a:rPr lang="de-DE" b="0" dirty="0" err="1" smtClean="0"/>
              <a:t>horizon</a:t>
            </a:r>
            <a:endParaRPr lang="de-DE" b="0" dirty="0" smtClean="0"/>
          </a:p>
          <a:p>
            <a:pPr marL="641350" lvl="1" indent="-285750">
              <a:tabLst>
                <a:tab pos="628650" algn="l"/>
                <a:tab pos="808038" algn="l"/>
                <a:tab pos="2190750" algn="l"/>
              </a:tabLst>
              <a:defRPr/>
            </a:pPr>
            <a:r>
              <a:rPr lang="de-DE" b="0" dirty="0" smtClean="0"/>
              <a:t>Regional </a:t>
            </a:r>
            <a:r>
              <a:rPr lang="de-DE" b="0" dirty="0" err="1" smtClean="0"/>
              <a:t>reference</a:t>
            </a:r>
            <a:endParaRPr lang="de-DE" b="0" dirty="0" smtClean="0"/>
          </a:p>
          <a:p>
            <a:pPr marL="641350" lvl="1" indent="-285750">
              <a:tabLst>
                <a:tab pos="628650" algn="l"/>
                <a:tab pos="808038" algn="l"/>
                <a:tab pos="2190750" algn="l"/>
              </a:tabLst>
              <a:defRPr/>
            </a:pPr>
            <a:r>
              <a:rPr lang="de-DE" b="0" dirty="0" err="1" smtClean="0"/>
              <a:t>Means</a:t>
            </a:r>
            <a:r>
              <a:rPr lang="de-DE" b="0" dirty="0" smtClean="0"/>
              <a:t> </a:t>
            </a:r>
            <a:r>
              <a:rPr lang="de-DE" b="0" dirty="0" err="1" smtClean="0"/>
              <a:t>of</a:t>
            </a:r>
            <a:r>
              <a:rPr lang="de-DE" b="0" dirty="0" smtClean="0"/>
              <a:t> </a:t>
            </a:r>
            <a:r>
              <a:rPr lang="de-DE" b="0" dirty="0" err="1" smtClean="0"/>
              <a:t>verification</a:t>
            </a:r>
            <a:endParaRPr lang="de-DE" b="0" dirty="0" smtClean="0"/>
          </a:p>
          <a:p>
            <a:pPr marL="281350" indent="-285750">
              <a:tabLst>
                <a:tab pos="628650" algn="l"/>
                <a:tab pos="808038" algn="l"/>
                <a:tab pos="2190750" algn="l"/>
              </a:tabLst>
              <a:defRPr/>
            </a:pPr>
            <a:r>
              <a:rPr lang="de-DE" b="0" dirty="0" err="1" smtClean="0"/>
              <a:t>Example</a:t>
            </a:r>
            <a:r>
              <a:rPr lang="de-DE" b="0" dirty="0" smtClean="0"/>
              <a:t>: The </a:t>
            </a:r>
            <a:r>
              <a:rPr lang="de-DE" b="0" dirty="0" err="1" smtClean="0"/>
              <a:t>area</a:t>
            </a:r>
            <a:r>
              <a:rPr lang="de-DE" b="0" dirty="0" smtClean="0"/>
              <a:t> </a:t>
            </a:r>
            <a:r>
              <a:rPr lang="de-DE" b="0" dirty="0" err="1" smtClean="0"/>
              <a:t>of</a:t>
            </a:r>
            <a:r>
              <a:rPr lang="de-DE" b="0" dirty="0" smtClean="0"/>
              <a:t> </a:t>
            </a:r>
            <a:r>
              <a:rPr lang="de-DE" b="0" dirty="0" err="1" smtClean="0"/>
              <a:t>irrigated</a:t>
            </a:r>
            <a:r>
              <a:rPr lang="de-DE" b="0" dirty="0" smtClean="0"/>
              <a:t> </a:t>
            </a:r>
            <a:r>
              <a:rPr lang="de-DE" b="0" dirty="0" err="1" smtClean="0"/>
              <a:t>farmland</a:t>
            </a:r>
            <a:r>
              <a:rPr lang="de-DE" b="0" dirty="0" smtClean="0"/>
              <a:t> </a:t>
            </a:r>
            <a:r>
              <a:rPr lang="de-DE" b="0" dirty="0" err="1" smtClean="0"/>
              <a:t>increases</a:t>
            </a:r>
            <a:r>
              <a:rPr lang="de-DE" b="0" dirty="0" smtClean="0"/>
              <a:t> in </a:t>
            </a:r>
            <a:r>
              <a:rPr lang="de-DE" b="0" dirty="0" err="1" smtClean="0"/>
              <a:t>district</a:t>
            </a:r>
            <a:r>
              <a:rPr lang="de-DE" dirty="0" smtClean="0"/>
              <a:t> [</a:t>
            </a:r>
            <a:r>
              <a:rPr lang="de-DE" dirty="0" err="1" smtClean="0"/>
              <a:t>name</a:t>
            </a:r>
            <a:r>
              <a:rPr lang="de-DE" dirty="0" smtClean="0"/>
              <a:t>] </a:t>
            </a:r>
            <a:r>
              <a:rPr lang="de-DE" dirty="0" err="1" smtClean="0"/>
              <a:t>from</a:t>
            </a:r>
            <a:r>
              <a:rPr lang="de-DE" dirty="0" smtClean="0"/>
              <a:t> </a:t>
            </a:r>
            <a:r>
              <a:rPr lang="de-DE" b="0" dirty="0" smtClean="0"/>
              <a:t>10 ha in 2010 </a:t>
            </a:r>
            <a:r>
              <a:rPr lang="de-DE" b="0" dirty="0" err="1" smtClean="0"/>
              <a:t>to</a:t>
            </a:r>
            <a:r>
              <a:rPr lang="de-DE" b="0" dirty="0" smtClean="0"/>
              <a:t> 25 ha in 2015 (</a:t>
            </a:r>
            <a:r>
              <a:rPr lang="de-DE" b="0" dirty="0" err="1" smtClean="0"/>
              <a:t>verification</a:t>
            </a:r>
            <a:r>
              <a:rPr lang="de-DE" b="0" dirty="0" smtClean="0"/>
              <a:t> </a:t>
            </a:r>
            <a:r>
              <a:rPr lang="de-DE" b="0" dirty="0" err="1" smtClean="0"/>
              <a:t>source</a:t>
            </a:r>
            <a:r>
              <a:rPr lang="de-DE" b="0" dirty="0" smtClean="0"/>
              <a:t>: land-survey in </a:t>
            </a:r>
            <a:r>
              <a:rPr lang="de-DE" b="0" dirty="0" err="1" smtClean="0"/>
              <a:t>project</a:t>
            </a:r>
            <a:r>
              <a:rPr lang="de-DE" b="0" dirty="0" smtClean="0"/>
              <a:t> </a:t>
            </a:r>
            <a:r>
              <a:rPr lang="de-DE" b="0" dirty="0" err="1" smtClean="0"/>
              <a:t>area</a:t>
            </a:r>
            <a:r>
              <a:rPr lang="de-DE" b="0" dirty="0" smtClean="0"/>
              <a:t>).</a:t>
            </a:r>
            <a:endParaRPr lang="de-DE" b="0" dirty="0"/>
          </a:p>
        </p:txBody>
      </p:sp>
      <p:sp>
        <p:nvSpPr>
          <p:cNvPr id="7" name="Titel 1"/>
          <p:cNvSpPr txBox="1">
            <a:spLocks/>
          </p:cNvSpPr>
          <p:nvPr/>
        </p:nvSpPr>
        <p:spPr bwMode="auto">
          <a:xfrm>
            <a:off x="54514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pt-PT" kern="0" dirty="0" smtClean="0"/>
              <a:t>Key features of indicators</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664069" y="1920530"/>
            <a:ext cx="7691656" cy="4312103"/>
          </a:xfrm>
          <a:prstGeom prst="roundRect">
            <a:avLst>
              <a:gd name="adj" fmla="val 16667"/>
            </a:avLst>
          </a:prstGeom>
          <a:solidFill>
            <a:srgbClr val="FFFFFF"/>
          </a:solidFill>
          <a:ln w="57150" cmpd="thickThin">
            <a:solidFill>
              <a:srgbClr val="76923C"/>
            </a:solidFill>
            <a:round/>
            <a:headEnd/>
            <a:tailEnd/>
          </a:ln>
        </p:spPr>
        <p:txBody>
          <a:bodyPr vert="horz" wrap="square" lIns="18000" tIns="18000" rIns="18000" bIns="18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Criteria for the selection of good indicators</a:t>
            </a:r>
          </a:p>
          <a:p>
            <a:pPr marL="0" marR="0" lvl="0" indent="0" algn="l" defTabSz="914400" rtl="0" eaLnBrk="1" fontAlgn="base" latinLnBrk="0" hangingPunct="1">
              <a:lnSpc>
                <a:spcPct val="100000"/>
              </a:lnSpc>
              <a:spcBef>
                <a:spcPct val="0"/>
              </a:spcBef>
              <a:spcAft>
                <a:spcPts val="30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S</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Specific</a:t>
            </a:r>
            <a:r>
              <a:rPr kumimoji="0" lang="en-US" sz="2000" b="0" i="0" u="none" strike="noStrike" cap="none" normalizeH="0" baseline="0" dirty="0" smtClean="0">
                <a:ln>
                  <a:noFill/>
                </a:ln>
                <a:solidFill>
                  <a:schemeClr val="tx1"/>
                </a:solidFill>
                <a:effectLst/>
                <a:latin typeface="Arial" pitchFamily="34" charset="0"/>
                <a:cs typeface="Arial" pitchFamily="34" charset="0"/>
              </a:rPr>
              <a:t>: the indicator is valid and describes the 	underlying issue; </a:t>
            </a:r>
            <a:r>
              <a:rPr lang="en-US" sz="2000" b="0" dirty="0" smtClean="0">
                <a:solidFill>
                  <a:schemeClr val="tx1"/>
                </a:solidFill>
                <a:latin typeface="Arial" pitchFamily="34" charset="0"/>
                <a:cs typeface="Arial" pitchFamily="34" charset="0"/>
              </a:rPr>
              <a:t>indicator is precisely formulated</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M</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Measurable </a:t>
            </a:r>
            <a:r>
              <a:rPr kumimoji="0" lang="en-US" sz="2000" b="0" i="0" u="none" strike="noStrike" cap="none" normalizeH="0" baseline="0" dirty="0" smtClean="0">
                <a:ln>
                  <a:noFill/>
                </a:ln>
                <a:solidFill>
                  <a:schemeClr val="tx1"/>
                </a:solidFill>
                <a:effectLst/>
                <a:latin typeface="Arial" pitchFamily="34" charset="0"/>
                <a:cs typeface="Arial" pitchFamily="34" charset="0"/>
              </a:rPr>
              <a:t>(practicability and objectivity): data 	obtained through reproducible methods independent 	from the individual collectors of the information.</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A</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Attainable </a:t>
            </a:r>
            <a:r>
              <a:rPr kumimoji="0" lang="en-US" sz="2000" b="0" i="0" u="none" strike="noStrike" cap="none" normalizeH="0" baseline="0" dirty="0" smtClean="0">
                <a:ln>
                  <a:noFill/>
                </a:ln>
                <a:solidFill>
                  <a:schemeClr val="tx1"/>
                </a:solidFill>
                <a:effectLst/>
                <a:latin typeface="Arial" pitchFamily="34" charset="0"/>
                <a:cs typeface="Arial" pitchFamily="34" charset="0"/>
              </a:rPr>
              <a:t>(referring to targets), </a:t>
            </a:r>
            <a:r>
              <a:rPr kumimoji="0" lang="en-US" sz="2000" i="0" u="none" strike="noStrike" cap="none" normalizeH="0" baseline="0" dirty="0" smtClean="0">
                <a:ln>
                  <a:noFill/>
                </a:ln>
                <a:solidFill>
                  <a:schemeClr val="tx1"/>
                </a:solidFill>
                <a:effectLst/>
                <a:latin typeface="Arial" pitchFamily="34" charset="0"/>
                <a:cs typeface="Arial" pitchFamily="34" charset="0"/>
              </a:rPr>
              <a:t>Agreed</a:t>
            </a:r>
            <a:r>
              <a:rPr kumimoji="0" lang="en-US" sz="2000" b="0" i="0" u="none" strike="noStrike" cap="none" normalizeH="0" baseline="0" dirty="0" smtClean="0">
                <a:ln>
                  <a:noFill/>
                </a:ln>
                <a:solidFill>
                  <a:schemeClr val="tx1"/>
                </a:solidFill>
                <a:effectLst/>
                <a:latin typeface="Arial" pitchFamily="34" charset="0"/>
                <a:cs typeface="Arial" pitchFamily="34" charset="0"/>
              </a:rPr>
              <a:t> by 	stakeholders (referring</a:t>
            </a:r>
            <a:r>
              <a:rPr kumimoji="0" lang="en-US" sz="2000" b="0" i="0" u="none" strike="noStrike" cap="none" normalizeH="0" dirty="0" smtClean="0">
                <a:ln>
                  <a:noFill/>
                </a:ln>
                <a:solidFill>
                  <a:schemeClr val="tx1"/>
                </a:solidFill>
                <a:effectLst/>
                <a:latin typeface="Arial" pitchFamily="34" charset="0"/>
                <a:cs typeface="Arial" pitchFamily="34" charset="0"/>
              </a:rPr>
              <a:t> to indicators)</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R</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Relevant</a:t>
            </a:r>
            <a:r>
              <a:rPr kumimoji="0" lang="en-US" sz="2000" b="0" i="0" u="none" strike="noStrike" cap="none" normalizeH="0" baseline="0" dirty="0" smtClean="0">
                <a:ln>
                  <a:noFill/>
                </a:ln>
                <a:solidFill>
                  <a:schemeClr val="tx1"/>
                </a:solidFill>
                <a:effectLst/>
                <a:latin typeface="Arial" pitchFamily="34" charset="0"/>
                <a:cs typeface="Arial" pitchFamily="34" charset="0"/>
              </a:rPr>
              <a:t>: address an important issue for the users and 	related to the objective of M&amp;E.</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Time-bound</a:t>
            </a:r>
            <a:r>
              <a:rPr kumimoji="0" lang="en-US" sz="2000" b="0" i="0" u="none" strike="noStrike" cap="none" normalizeH="0" baseline="0" dirty="0" smtClean="0">
                <a:ln>
                  <a:noFill/>
                </a:ln>
                <a:solidFill>
                  <a:schemeClr val="tx1"/>
                </a:solidFill>
                <a:effectLst/>
                <a:latin typeface="Arial" pitchFamily="34" charset="0"/>
                <a:cs typeface="Arial" pitchFamily="34" charset="0"/>
              </a:rPr>
              <a:t>: a temporal reference is given so that 	progress can be </a:t>
            </a:r>
            <a:r>
              <a:rPr lang="en-US" sz="2000" b="0" dirty="0" smtClean="0">
                <a:solidFill>
                  <a:schemeClr val="tx1"/>
                </a:solidFill>
                <a:latin typeface="Arial" pitchFamily="34" charset="0"/>
                <a:cs typeface="Arial" pitchFamily="34" charset="0"/>
              </a:rPr>
              <a:t>measured</a:t>
            </a:r>
            <a:r>
              <a:rPr kumimoji="0" lang="en-US" sz="2000" b="0" i="0" u="none" strike="noStrike" cap="none" normalizeH="0" baseline="0" dirty="0" smtClean="0">
                <a:ln>
                  <a:noFill/>
                </a:ln>
                <a:solidFill>
                  <a:schemeClr val="tx1"/>
                </a:solidFill>
                <a:effectLst/>
                <a:latin typeface="Arial" pitchFamily="34" charset="0"/>
                <a:cs typeface="Arial" pitchFamily="34" charset="0"/>
              </a:rPr>
              <a:t> during the course of 	implementation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el 1"/>
          <p:cNvSpPr txBox="1">
            <a:spLocks/>
          </p:cNvSpPr>
          <p:nvPr/>
        </p:nvSpPr>
        <p:spPr bwMode="auto">
          <a:xfrm>
            <a:off x="433388" y="112677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0" cap="none" spc="0" normalizeH="0" baseline="0" noProof="0" dirty="0" smtClean="0">
                <a:ln>
                  <a:noFill/>
                </a:ln>
                <a:solidFill>
                  <a:srgbClr val="669900"/>
                </a:solidFill>
                <a:effectLst/>
                <a:uLnTx/>
                <a:uFillTx/>
                <a:latin typeface="Arial"/>
                <a:ea typeface="+mj-ea"/>
                <a:cs typeface="+mj-cs"/>
              </a:rPr>
              <a:t>The SMART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rule</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for</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indicators</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and</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targets</a:t>
            </a:r>
            <a:endParaRPr kumimoji="0" lang="de-DE" sz="2400" b="1" i="0" u="none" strike="noStrike" kern="0" cap="none" spc="0" normalizeH="0" baseline="0" noProof="0" dirty="0" smtClean="0">
              <a:ln>
                <a:noFill/>
              </a:ln>
              <a:solidFill>
                <a:srgbClr val="669900"/>
              </a:solidFill>
              <a:effectLst/>
              <a:uLnTx/>
              <a:uFillTx/>
              <a:latin typeface="Arial"/>
              <a:ea typeface="+mj-ea"/>
              <a:cs typeface="+mj-cs"/>
            </a:endParaRPr>
          </a:p>
        </p:txBody>
      </p:sp>
    </p:spTree>
    <p:extLst>
      <p:ext uri="{BB962C8B-B14F-4D97-AF65-F5344CB8AC3E}">
        <p14:creationId xmlns:p14="http://schemas.microsoft.com/office/powerpoint/2010/main" val="1728636922"/>
      </p:ext>
    </p:extLst>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p:cNvSpPr>
            <a:spLocks noGrp="1"/>
          </p:cNvSpPr>
          <p:nvPr>
            <p:ph type="title"/>
          </p:nvPr>
        </p:nvSpPr>
        <p:spPr>
          <a:xfrm>
            <a:off x="283618" y="1163570"/>
            <a:ext cx="7034212" cy="476031"/>
          </a:xfrm>
        </p:spPr>
        <p:txBody>
          <a:bodyPr/>
          <a:lstStyle/>
          <a:p>
            <a:pPr eaLnBrk="1" hangingPunct="1"/>
            <a:r>
              <a:rPr lang="de-DE" sz="2400" b="1" dirty="0" err="1" smtClean="0">
                <a:solidFill>
                  <a:srgbClr val="669900"/>
                </a:solidFill>
              </a:rPr>
              <a:t>What</a:t>
            </a:r>
            <a:r>
              <a:rPr lang="de-DE" sz="2400" b="1" dirty="0" smtClean="0">
                <a:solidFill>
                  <a:srgbClr val="669900"/>
                </a:solidFill>
              </a:rPr>
              <a:t> </a:t>
            </a:r>
            <a:r>
              <a:rPr lang="de-DE" sz="2400" b="1" dirty="0" err="1" smtClean="0">
                <a:solidFill>
                  <a:srgbClr val="669900"/>
                </a:solidFill>
              </a:rPr>
              <a:t>makes</a:t>
            </a:r>
            <a:r>
              <a:rPr lang="de-DE" sz="2400" b="1" dirty="0" smtClean="0">
                <a:solidFill>
                  <a:srgbClr val="669900"/>
                </a:solidFill>
              </a:rPr>
              <a:t> a </a:t>
            </a:r>
            <a:r>
              <a:rPr lang="de-DE" sz="2400" b="1" dirty="0" err="1" smtClean="0">
                <a:solidFill>
                  <a:srgbClr val="669900"/>
                </a:solidFill>
              </a:rPr>
              <a:t>good</a:t>
            </a:r>
            <a:r>
              <a:rPr lang="de-DE" sz="2400" b="1" dirty="0" smtClean="0">
                <a:solidFill>
                  <a:srgbClr val="669900"/>
                </a:solidFill>
              </a:rPr>
              <a:t> </a:t>
            </a:r>
            <a:r>
              <a:rPr lang="de-DE" sz="2400" b="1" dirty="0" err="1" smtClean="0">
                <a:solidFill>
                  <a:srgbClr val="669900"/>
                </a:solidFill>
              </a:rPr>
              <a:t>indicator</a:t>
            </a:r>
            <a:r>
              <a:rPr lang="de-DE" sz="2400" b="1" dirty="0" smtClean="0">
                <a:solidFill>
                  <a:srgbClr val="669900"/>
                </a:solidFill>
              </a:rPr>
              <a:t>?</a:t>
            </a:r>
            <a:endParaRPr lang="de-DE" dirty="0" smtClean="0"/>
          </a:p>
        </p:txBody>
      </p:sp>
      <p:sp>
        <p:nvSpPr>
          <p:cNvPr id="150531" name="Datumsplatzhalter 3"/>
          <p:cNvSpPr>
            <a:spLocks noGrp="1"/>
          </p:cNvSpPr>
          <p:nvPr>
            <p:ph type="dt" sz="half"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046B0D7F-D136-4FBE-878B-817E7213B700}" type="datetime1">
              <a:rPr lang="de-DE" sz="1200" b="0" smtClean="0">
                <a:solidFill>
                  <a:srgbClr val="FFFFFF"/>
                </a:solidFill>
              </a:rPr>
              <a:pPr eaLnBrk="1" hangingPunct="1"/>
              <a:t>01.09.2016</a:t>
            </a:fld>
            <a:endParaRPr lang="de-DE" sz="1200" b="0" smtClean="0">
              <a:solidFill>
                <a:srgbClr val="FFFFFF"/>
              </a:solidFill>
            </a:endParaRPr>
          </a:p>
        </p:txBody>
      </p:sp>
      <p:sp>
        <p:nvSpPr>
          <p:cNvPr id="3" name="Rechteck 2"/>
          <p:cNvSpPr/>
          <p:nvPr/>
        </p:nvSpPr>
        <p:spPr>
          <a:xfrm>
            <a:off x="273050" y="1751165"/>
            <a:ext cx="8242300" cy="4832092"/>
          </a:xfrm>
          <a:prstGeom prst="rect">
            <a:avLst/>
          </a:prstGeom>
        </p:spPr>
        <p:txBody>
          <a:bodyPr>
            <a:spAutoFit/>
          </a:bodyPr>
          <a:lstStyle/>
          <a:p>
            <a:pPr eaLnBrk="0" hangingPunct="0">
              <a:defRPr/>
            </a:pPr>
            <a:r>
              <a:rPr lang="en-US" dirty="0">
                <a:solidFill>
                  <a:srgbClr val="C80F0E"/>
                </a:solidFill>
                <a:cs typeface="+mn-cs"/>
              </a:rPr>
              <a:t>SMART rule </a:t>
            </a:r>
            <a:r>
              <a:rPr lang="en-US" dirty="0">
                <a:solidFill>
                  <a:schemeClr val="tx1"/>
                </a:solidFill>
                <a:cs typeface="+mn-cs"/>
              </a:rPr>
              <a:t>for validating quality of </a:t>
            </a:r>
            <a:r>
              <a:rPr lang="en-US" dirty="0">
                <a:solidFill>
                  <a:srgbClr val="000000"/>
                </a:solidFill>
                <a:cs typeface="+mn-cs"/>
              </a:rPr>
              <a:t>indicators: </a:t>
            </a:r>
            <a:br>
              <a:rPr lang="en-US" dirty="0">
                <a:solidFill>
                  <a:srgbClr val="000000"/>
                </a:solidFill>
                <a:cs typeface="+mn-cs"/>
              </a:rPr>
            </a:br>
            <a:r>
              <a:rPr lang="en-US" b="0" i="1" dirty="0">
                <a:solidFill>
                  <a:srgbClr val="000000"/>
                </a:solidFill>
                <a:cs typeface="+mn-cs"/>
              </a:rPr>
              <a:t>Exemplified for goal</a:t>
            </a:r>
            <a:r>
              <a:rPr lang="en-US" b="0" dirty="0">
                <a:solidFill>
                  <a:srgbClr val="000000"/>
                </a:solidFill>
                <a:cs typeface="+mn-cs"/>
              </a:rPr>
              <a:t>: ‘</a:t>
            </a:r>
            <a:r>
              <a:rPr lang="en-US" b="0" dirty="0">
                <a:solidFill>
                  <a:srgbClr val="C00000"/>
                </a:solidFill>
                <a:cs typeface="+mn-cs"/>
              </a:rPr>
              <a:t>food security ensured</a:t>
            </a:r>
            <a:r>
              <a:rPr lang="en-US" b="0" dirty="0">
                <a:solidFill>
                  <a:srgbClr val="000000"/>
                </a:solidFill>
                <a:cs typeface="+mn-cs"/>
              </a:rPr>
              <a:t>’</a:t>
            </a:r>
          </a:p>
          <a:p>
            <a:pPr eaLnBrk="0" hangingPunct="0">
              <a:defRPr/>
            </a:pPr>
            <a:endParaRPr lang="en-US" dirty="0">
              <a:solidFill>
                <a:srgbClr val="000000"/>
              </a:solidFill>
              <a:cs typeface="+mn-cs"/>
            </a:endParaRPr>
          </a:p>
          <a:p>
            <a:pPr marL="342900" indent="-342900" eaLnBrk="0" hangingPunct="0">
              <a:buFont typeface="Wingdings" pitchFamily="2" charset="2"/>
              <a:buChar char="§"/>
              <a:defRPr/>
            </a:pPr>
            <a:r>
              <a:rPr lang="en-US" dirty="0" smtClean="0">
                <a:solidFill>
                  <a:srgbClr val="C80F0E"/>
                </a:solidFill>
                <a:cs typeface="+mn-cs"/>
              </a:rPr>
              <a:t>S</a:t>
            </a:r>
            <a:r>
              <a:rPr lang="en-US" dirty="0" smtClean="0">
                <a:solidFill>
                  <a:srgbClr val="000000"/>
                </a:solidFill>
                <a:cs typeface="+mn-cs"/>
              </a:rPr>
              <a:t>pecific</a:t>
            </a:r>
            <a:r>
              <a:rPr lang="en-US" dirty="0">
                <a:solidFill>
                  <a:srgbClr val="000000"/>
                </a:solidFill>
                <a:cs typeface="+mn-cs"/>
              </a:rPr>
              <a:t>: </a:t>
            </a:r>
            <a:r>
              <a:rPr lang="en-US" b="0" dirty="0">
                <a:solidFill>
                  <a:srgbClr val="000000"/>
                </a:solidFill>
                <a:cs typeface="+mn-cs"/>
              </a:rPr>
              <a:t>Does the indicator measure the </a:t>
            </a:r>
            <a:r>
              <a:rPr lang="en-US" b="0" dirty="0" smtClean="0">
                <a:solidFill>
                  <a:srgbClr val="000000"/>
                </a:solidFill>
                <a:cs typeface="+mn-cs"/>
              </a:rPr>
              <a:t>respective result?</a:t>
            </a:r>
            <a:r>
              <a:rPr lang="en-US" b="0" dirty="0">
                <a:solidFill>
                  <a:srgbClr val="000000"/>
                </a:solidFill>
                <a:cs typeface="+mn-cs"/>
              </a:rPr>
              <a:t/>
            </a:r>
            <a:br>
              <a:rPr lang="en-US" b="0" dirty="0">
                <a:solidFill>
                  <a:srgbClr val="000000"/>
                </a:solidFill>
                <a:cs typeface="+mn-cs"/>
              </a:rPr>
            </a:br>
            <a:r>
              <a:rPr lang="en-US" sz="2000" b="0" i="1" dirty="0">
                <a:solidFill>
                  <a:srgbClr val="000000"/>
                </a:solidFill>
                <a:cs typeface="+mn-cs"/>
              </a:rPr>
              <a:t>Counter example: ‘</a:t>
            </a:r>
            <a:r>
              <a:rPr lang="en-US" sz="2000" b="0" dirty="0">
                <a:solidFill>
                  <a:srgbClr val="000000"/>
                </a:solidFill>
                <a:cs typeface="+mn-cs"/>
              </a:rPr>
              <a:t>Annual yield’  (does not </a:t>
            </a:r>
            <a:r>
              <a:rPr lang="en-US" sz="2000" b="0" dirty="0" smtClean="0">
                <a:solidFill>
                  <a:srgbClr val="000000"/>
                </a:solidFill>
                <a:cs typeface="+mn-cs"/>
              </a:rPr>
              <a:t>necessarily indicate food </a:t>
            </a:r>
            <a:r>
              <a:rPr lang="en-US" sz="2000" b="0" dirty="0">
                <a:solidFill>
                  <a:srgbClr val="000000"/>
                </a:solidFill>
                <a:cs typeface="+mn-cs"/>
              </a:rPr>
              <a:t>security</a:t>
            </a:r>
            <a:r>
              <a:rPr lang="en-US" sz="2000" b="0" dirty="0" smtClean="0">
                <a:solidFill>
                  <a:srgbClr val="000000"/>
                </a:solidFill>
                <a:cs typeface="+mn-cs"/>
              </a:rPr>
              <a:t>)</a:t>
            </a:r>
            <a:endParaRPr lang="en-US" sz="2000" b="0" dirty="0">
              <a:solidFill>
                <a:srgbClr val="000000"/>
              </a:solidFill>
              <a:cs typeface="+mn-cs"/>
            </a:endParaRPr>
          </a:p>
          <a:p>
            <a:pPr marL="342900" indent="-342900" eaLnBrk="0" hangingPunct="0">
              <a:buFont typeface="Wingdings" pitchFamily="2" charset="2"/>
              <a:buChar char="§"/>
              <a:defRPr/>
            </a:pPr>
            <a:r>
              <a:rPr lang="en-US" dirty="0">
                <a:solidFill>
                  <a:srgbClr val="C80F0E"/>
                </a:solidFill>
                <a:cs typeface="+mn-cs"/>
              </a:rPr>
              <a:t>M</a:t>
            </a:r>
            <a:r>
              <a:rPr lang="en-US" dirty="0">
                <a:solidFill>
                  <a:srgbClr val="000000"/>
                </a:solidFill>
                <a:cs typeface="+mn-cs"/>
              </a:rPr>
              <a:t>easurable: </a:t>
            </a:r>
            <a:r>
              <a:rPr lang="en-US" b="0" dirty="0">
                <a:solidFill>
                  <a:srgbClr val="000000"/>
                </a:solidFill>
                <a:cs typeface="+mn-cs"/>
              </a:rPr>
              <a:t>Is it possible to measure the indicator?</a:t>
            </a:r>
            <a:br>
              <a:rPr lang="en-US" b="0" dirty="0">
                <a:solidFill>
                  <a:srgbClr val="000000"/>
                </a:solidFill>
                <a:cs typeface="+mn-cs"/>
              </a:rPr>
            </a:br>
            <a:r>
              <a:rPr lang="en-US" sz="2000" b="0" i="1" dirty="0">
                <a:solidFill>
                  <a:srgbClr val="000000"/>
                </a:solidFill>
                <a:cs typeface="+mn-cs"/>
              </a:rPr>
              <a:t>Counter example: ‘</a:t>
            </a:r>
            <a:r>
              <a:rPr lang="en-US" sz="2000" b="0" dirty="0" smtClean="0">
                <a:solidFill>
                  <a:srgbClr val="000000"/>
                </a:solidFill>
                <a:cs typeface="+mn-cs"/>
              </a:rPr>
              <a:t>Happiness </a:t>
            </a:r>
            <a:r>
              <a:rPr lang="en-US" sz="2000" b="0" dirty="0">
                <a:solidFill>
                  <a:srgbClr val="000000"/>
                </a:solidFill>
                <a:cs typeface="+mn-cs"/>
              </a:rPr>
              <a:t>of people’.</a:t>
            </a:r>
          </a:p>
          <a:p>
            <a:pPr marL="342900" indent="-342900" eaLnBrk="0" hangingPunct="0">
              <a:buFont typeface="Wingdings" pitchFamily="2" charset="2"/>
              <a:buChar char="§"/>
              <a:defRPr/>
            </a:pPr>
            <a:r>
              <a:rPr lang="en-US" dirty="0" smtClean="0">
                <a:solidFill>
                  <a:srgbClr val="C80F0E"/>
                </a:solidFill>
                <a:cs typeface="+mn-cs"/>
              </a:rPr>
              <a:t>A</a:t>
            </a:r>
            <a:r>
              <a:rPr lang="en-US" dirty="0" smtClean="0">
                <a:solidFill>
                  <a:srgbClr val="000000"/>
                </a:solidFill>
                <a:cs typeface="+mn-cs"/>
              </a:rPr>
              <a:t>greed: </a:t>
            </a:r>
            <a:r>
              <a:rPr lang="en-US" b="0" dirty="0">
                <a:solidFill>
                  <a:srgbClr val="000000"/>
                </a:solidFill>
                <a:cs typeface="+mn-cs"/>
              </a:rPr>
              <a:t>Is </a:t>
            </a:r>
            <a:r>
              <a:rPr lang="en-US" b="0" dirty="0" smtClean="0">
                <a:solidFill>
                  <a:srgbClr val="000000"/>
                </a:solidFill>
                <a:cs typeface="+mn-cs"/>
              </a:rPr>
              <a:t>the indicator agreed upon by stakeholders? </a:t>
            </a:r>
            <a:r>
              <a:rPr lang="en-US" b="0" dirty="0">
                <a:solidFill>
                  <a:srgbClr val="000000"/>
                </a:solidFill>
                <a:cs typeface="+mn-cs"/>
              </a:rPr>
              <a:t/>
            </a:r>
            <a:br>
              <a:rPr lang="en-US" b="0" dirty="0">
                <a:solidFill>
                  <a:srgbClr val="000000"/>
                </a:solidFill>
                <a:cs typeface="+mn-cs"/>
              </a:rPr>
            </a:br>
            <a:r>
              <a:rPr lang="en-US" sz="2000" b="0" i="1" dirty="0">
                <a:solidFill>
                  <a:srgbClr val="000000"/>
                </a:solidFill>
                <a:cs typeface="+mn-cs"/>
              </a:rPr>
              <a:t>Counter example: </a:t>
            </a:r>
            <a:r>
              <a:rPr lang="en-US" sz="2000" b="0" i="1" dirty="0" smtClean="0">
                <a:solidFill>
                  <a:srgbClr val="000000"/>
                </a:solidFill>
                <a:cs typeface="+mn-cs"/>
              </a:rPr>
              <a:t>Important stakeholders disagree with an indictor</a:t>
            </a:r>
            <a:endParaRPr lang="en-US" sz="2000" b="0" dirty="0">
              <a:solidFill>
                <a:srgbClr val="000000"/>
              </a:solidFill>
              <a:cs typeface="+mn-cs"/>
            </a:endParaRPr>
          </a:p>
          <a:p>
            <a:pPr marL="342900" indent="-342900" eaLnBrk="0" hangingPunct="0">
              <a:buFont typeface="Wingdings" pitchFamily="2" charset="2"/>
              <a:buChar char="§"/>
              <a:defRPr/>
            </a:pPr>
            <a:r>
              <a:rPr lang="en-US" dirty="0">
                <a:solidFill>
                  <a:srgbClr val="C80F0E"/>
                </a:solidFill>
                <a:cs typeface="+mn-cs"/>
              </a:rPr>
              <a:t>R</a:t>
            </a:r>
            <a:r>
              <a:rPr lang="en-US" dirty="0">
                <a:solidFill>
                  <a:srgbClr val="000000"/>
                </a:solidFill>
                <a:cs typeface="+mn-cs"/>
              </a:rPr>
              <a:t>elevant:</a:t>
            </a:r>
            <a:r>
              <a:rPr lang="en-US" b="0" dirty="0">
                <a:solidFill>
                  <a:srgbClr val="000000"/>
                </a:solidFill>
                <a:cs typeface="+mn-cs"/>
              </a:rPr>
              <a:t> Is </a:t>
            </a:r>
            <a:r>
              <a:rPr lang="en-US" b="0" dirty="0" smtClean="0">
                <a:solidFill>
                  <a:srgbClr val="000000"/>
                </a:solidFill>
                <a:cs typeface="+mn-cs"/>
              </a:rPr>
              <a:t>the indicator closely linked </a:t>
            </a:r>
            <a:r>
              <a:rPr lang="en-US" b="0" dirty="0">
                <a:solidFill>
                  <a:srgbClr val="000000"/>
                </a:solidFill>
                <a:cs typeface="+mn-cs"/>
              </a:rPr>
              <a:t>to </a:t>
            </a:r>
            <a:r>
              <a:rPr lang="en-US" b="0" dirty="0" smtClean="0">
                <a:solidFill>
                  <a:srgbClr val="000000"/>
                </a:solidFill>
                <a:cs typeface="+mn-cs"/>
              </a:rPr>
              <a:t>the goal?</a:t>
            </a:r>
            <a:r>
              <a:rPr lang="en-US" b="0" dirty="0">
                <a:solidFill>
                  <a:srgbClr val="000000"/>
                </a:solidFill>
                <a:cs typeface="+mn-cs"/>
              </a:rPr>
              <a:t/>
            </a:r>
            <a:br>
              <a:rPr lang="en-US" b="0" dirty="0">
                <a:solidFill>
                  <a:srgbClr val="000000"/>
                </a:solidFill>
                <a:cs typeface="+mn-cs"/>
              </a:rPr>
            </a:br>
            <a:r>
              <a:rPr lang="en-US" sz="2000" b="0" i="1" dirty="0">
                <a:solidFill>
                  <a:srgbClr val="000000"/>
                </a:solidFill>
                <a:cs typeface="+mn-cs"/>
              </a:rPr>
              <a:t>Counter example: ‘</a:t>
            </a:r>
            <a:r>
              <a:rPr lang="en-US" sz="2000" b="0" dirty="0">
                <a:solidFill>
                  <a:srgbClr val="000000"/>
                </a:solidFill>
                <a:cs typeface="+mn-cs"/>
              </a:rPr>
              <a:t>No. of flights of international experts’.</a:t>
            </a:r>
            <a:r>
              <a:rPr lang="en-US" dirty="0">
                <a:solidFill>
                  <a:srgbClr val="000000"/>
                </a:solidFill>
                <a:cs typeface="+mn-cs"/>
              </a:rPr>
              <a:t> </a:t>
            </a:r>
          </a:p>
          <a:p>
            <a:pPr marL="342900" indent="-342900" eaLnBrk="0" hangingPunct="0">
              <a:buFont typeface="Wingdings" pitchFamily="2" charset="2"/>
              <a:buChar char="§"/>
              <a:defRPr/>
            </a:pPr>
            <a:r>
              <a:rPr lang="en-US" dirty="0">
                <a:solidFill>
                  <a:srgbClr val="C80F0E"/>
                </a:solidFill>
                <a:cs typeface="+mn-cs"/>
              </a:rPr>
              <a:t>T</a:t>
            </a:r>
            <a:r>
              <a:rPr lang="en-US" dirty="0">
                <a:solidFill>
                  <a:srgbClr val="000000"/>
                </a:solidFill>
                <a:cs typeface="+mn-cs"/>
              </a:rPr>
              <a:t>ime bound: </a:t>
            </a:r>
            <a:r>
              <a:rPr lang="en-US" b="0" dirty="0">
                <a:solidFill>
                  <a:srgbClr val="000000"/>
                </a:solidFill>
                <a:cs typeface="+mn-cs"/>
              </a:rPr>
              <a:t>Is indicator related to </a:t>
            </a:r>
            <a:r>
              <a:rPr lang="en-US" b="0" dirty="0" smtClean="0">
                <a:solidFill>
                  <a:srgbClr val="000000"/>
                </a:solidFill>
                <a:cs typeface="+mn-cs"/>
              </a:rPr>
              <a:t>a time </a:t>
            </a:r>
            <a:r>
              <a:rPr lang="en-US" b="0" dirty="0">
                <a:solidFill>
                  <a:srgbClr val="000000"/>
                </a:solidFill>
                <a:cs typeface="+mn-cs"/>
              </a:rPr>
              <a:t>scale?</a:t>
            </a:r>
            <a:br>
              <a:rPr lang="en-US" b="0" dirty="0">
                <a:solidFill>
                  <a:srgbClr val="000000"/>
                </a:solidFill>
                <a:cs typeface="+mn-cs"/>
              </a:rPr>
            </a:br>
            <a:r>
              <a:rPr lang="en-US" sz="2000" b="0" i="1" dirty="0">
                <a:solidFill>
                  <a:srgbClr val="000000"/>
                </a:solidFill>
                <a:cs typeface="+mn-cs"/>
              </a:rPr>
              <a:t>Counter example: ‘</a:t>
            </a:r>
            <a:r>
              <a:rPr lang="en-US" sz="2000" b="0" dirty="0">
                <a:solidFill>
                  <a:srgbClr val="000000"/>
                </a:solidFill>
                <a:cs typeface="+mn-cs"/>
              </a:rPr>
              <a:t>Hunger crisis </a:t>
            </a:r>
            <a:r>
              <a:rPr lang="en-US" sz="2000" b="0" dirty="0" err="1">
                <a:solidFill>
                  <a:srgbClr val="000000"/>
                </a:solidFill>
                <a:cs typeface="+mn-cs"/>
              </a:rPr>
              <a:t>occuring</a:t>
            </a:r>
            <a:r>
              <a:rPr lang="en-US" sz="2000" b="0" dirty="0">
                <a:solidFill>
                  <a:srgbClr val="000000"/>
                </a:solidFill>
                <a:cs typeface="+mn-cs"/>
              </a:rPr>
              <a:t>’.</a:t>
            </a:r>
            <a:endParaRPr lang="de-DE" sz="2000" b="0" dirty="0">
              <a:solidFill>
                <a:srgbClr val="000000"/>
              </a:solidFill>
              <a:cs typeface="+mn-cs"/>
            </a:endParaRP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43338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pt-PT" kern="0" dirty="0" smtClean="0">
                <a:solidFill>
                  <a:srgbClr val="C00000"/>
                </a:solidFill>
              </a:rPr>
              <a:t>Excercise: </a:t>
            </a:r>
            <a:r>
              <a:rPr lang="pt-PT" kern="0" dirty="0" smtClean="0"/>
              <a:t>Check if the indicators are SMART</a:t>
            </a:r>
          </a:p>
        </p:txBody>
      </p:sp>
      <p:sp>
        <p:nvSpPr>
          <p:cNvPr id="4" name="Inhaltsplatzhalter 2"/>
          <p:cNvSpPr txBox="1">
            <a:spLocks/>
          </p:cNvSpPr>
          <p:nvPr/>
        </p:nvSpPr>
        <p:spPr bwMode="auto">
          <a:xfrm>
            <a:off x="515938" y="1890713"/>
            <a:ext cx="8069262" cy="4213225"/>
          </a:xfrm>
          <a:prstGeom prst="rect">
            <a:avLst/>
          </a:prstGeom>
          <a:noFill/>
          <a:ln>
            <a:noFill/>
          </a:ln>
          <a:extLst/>
        </p:spPr>
        <p:txBody>
          <a:bodyPr lIns="0" tIns="0" rIns="0" bIns="0"/>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a:buFont typeface="Wingdings" pitchFamily="2" charset="2"/>
              <a:buChar char="§"/>
              <a:defRPr/>
            </a:pPr>
            <a:r>
              <a:rPr lang="en-US" sz="1800" b="0" kern="0" dirty="0" smtClean="0">
                <a:solidFill>
                  <a:srgbClr val="000000"/>
                </a:solidFill>
              </a:rPr>
              <a:t>In </a:t>
            </a:r>
            <a:r>
              <a:rPr lang="en-US" sz="1800" b="0" kern="0" dirty="0">
                <a:solidFill>
                  <a:srgbClr val="000000"/>
                </a:solidFill>
              </a:rPr>
              <a:t>6 pilot regions, two of three beneficiary representatives and two of three representatives of different governmental institutions </a:t>
            </a:r>
            <a:r>
              <a:rPr lang="en-US" sz="1800" b="0" kern="0" dirty="0" smtClean="0">
                <a:solidFill>
                  <a:srgbClr val="000000"/>
                </a:solidFill>
              </a:rPr>
              <a:t>confirm </a:t>
            </a:r>
            <a:r>
              <a:rPr lang="en-US" sz="1800" b="0" kern="0" dirty="0">
                <a:solidFill>
                  <a:srgbClr val="000000"/>
                </a:solidFill>
              </a:rPr>
              <a:t>the adequacy of local adaptation measures for dealing with climate stresses and their relevance for </a:t>
            </a:r>
            <a:r>
              <a:rPr lang="en-US" sz="1800" b="0" kern="0" dirty="0" smtClean="0">
                <a:solidFill>
                  <a:srgbClr val="000000"/>
                </a:solidFill>
              </a:rPr>
              <a:t>up-scaling. </a:t>
            </a:r>
            <a:endParaRPr lang="pt-PT" sz="1800" b="0" kern="0" dirty="0" smtClean="0">
              <a:solidFill>
                <a:srgbClr val="000000"/>
              </a:solidFill>
            </a:endParaRPr>
          </a:p>
          <a:p>
            <a:pPr lvl="1">
              <a:defRPr/>
            </a:pPr>
            <a:endParaRPr lang="pt-PT" b="0" kern="0" dirty="0" smtClean="0">
              <a:solidFill>
                <a:srgbClr val="000000"/>
              </a:solidFill>
            </a:endParaRPr>
          </a:p>
          <a:p>
            <a:pPr>
              <a:buFont typeface="Wingdings" pitchFamily="2" charset="2"/>
              <a:buChar char="§"/>
              <a:defRPr/>
            </a:pPr>
            <a:r>
              <a:rPr lang="en-US" sz="1800" b="0" kern="0" dirty="0" smtClean="0">
                <a:solidFill>
                  <a:srgbClr val="000000"/>
                </a:solidFill>
              </a:rPr>
              <a:t>% </a:t>
            </a:r>
            <a:r>
              <a:rPr lang="en-US" sz="1800" b="0" kern="0" dirty="0">
                <a:solidFill>
                  <a:srgbClr val="000000"/>
                </a:solidFill>
              </a:rPr>
              <a:t>increase in people with improved access to clean water </a:t>
            </a:r>
            <a:r>
              <a:rPr lang="en-US" sz="1800" b="0" kern="0" dirty="0" smtClean="0">
                <a:solidFill>
                  <a:srgbClr val="000000"/>
                </a:solidFill>
              </a:rPr>
              <a:t>supplies; and % </a:t>
            </a:r>
            <a:r>
              <a:rPr lang="en-US" sz="1800" b="0" kern="0" dirty="0">
                <a:solidFill>
                  <a:srgbClr val="000000"/>
                </a:solidFill>
              </a:rPr>
              <a:t>increase of which are </a:t>
            </a:r>
            <a:r>
              <a:rPr lang="en-US" sz="1800" b="0" kern="0" dirty="0" smtClean="0">
                <a:solidFill>
                  <a:srgbClr val="000000"/>
                </a:solidFill>
              </a:rPr>
              <a:t>women.</a:t>
            </a:r>
            <a:endParaRPr lang="pt-PT" sz="1800" b="0" kern="0" dirty="0" smtClean="0">
              <a:solidFill>
                <a:srgbClr val="000000"/>
              </a:solidFill>
            </a:endParaRPr>
          </a:p>
          <a:p>
            <a:pPr>
              <a:buFont typeface="Wingdings" pitchFamily="2" charset="2"/>
              <a:buChar char="§"/>
              <a:defRPr/>
            </a:pPr>
            <a:endParaRPr lang="pt-PT" sz="1800" b="0" kern="0" dirty="0" smtClean="0">
              <a:solidFill>
                <a:srgbClr val="000000"/>
              </a:solidFill>
            </a:endParaRPr>
          </a:p>
          <a:p>
            <a:pPr>
              <a:buFont typeface="Wingdings" pitchFamily="2" charset="2"/>
              <a:buChar char="§"/>
              <a:defRPr/>
            </a:pPr>
            <a:r>
              <a:rPr lang="en-US" sz="1800" b="0" kern="0" dirty="0" smtClean="0">
                <a:solidFill>
                  <a:srgbClr val="000000"/>
                </a:solidFill>
              </a:rPr>
              <a:t>% </a:t>
            </a:r>
            <a:r>
              <a:rPr lang="en-US" sz="1800" b="0" kern="0" dirty="0">
                <a:solidFill>
                  <a:srgbClr val="000000"/>
                </a:solidFill>
              </a:rPr>
              <a:t>of people (by gender) in the county permanently displaced from their </a:t>
            </a:r>
            <a:r>
              <a:rPr lang="en-US" sz="1800" b="0" kern="0" dirty="0" smtClean="0">
                <a:solidFill>
                  <a:srgbClr val="000000"/>
                </a:solidFill>
              </a:rPr>
              <a:t>homes as a result of flood, drought or sea-level rise.</a:t>
            </a:r>
            <a:endParaRPr lang="pt-PT" sz="1800" b="0" kern="0" dirty="0" smtClean="0">
              <a:solidFill>
                <a:srgbClr val="000000"/>
              </a:solidFill>
            </a:endParaRPr>
          </a:p>
          <a:p>
            <a:pPr marL="0" indent="0">
              <a:defRPr/>
            </a:pPr>
            <a:endParaRPr lang="pt-PT" sz="1800" kern="0" dirty="0" smtClean="0">
              <a:solidFill>
                <a:srgbClr val="000000"/>
              </a:solidFill>
            </a:endParaRPr>
          </a:p>
          <a:p>
            <a:pPr>
              <a:buFont typeface="Wingdings" pitchFamily="2" charset="2"/>
              <a:buChar char="§"/>
              <a:defRPr/>
            </a:pPr>
            <a:r>
              <a:rPr lang="en-US" sz="1800" b="0" kern="0" dirty="0">
                <a:solidFill>
                  <a:srgbClr val="000000"/>
                </a:solidFill>
              </a:rPr>
              <a:t>% of current delegated public service contracts in which </a:t>
            </a:r>
            <a:r>
              <a:rPr lang="en-US" sz="1800" b="0" kern="0" dirty="0" smtClean="0">
                <a:solidFill>
                  <a:srgbClr val="000000"/>
                </a:solidFill>
              </a:rPr>
              <a:t>vulnerability </a:t>
            </a:r>
            <a:r>
              <a:rPr lang="en-US" sz="1800" b="0" kern="0" dirty="0">
                <a:solidFill>
                  <a:srgbClr val="000000"/>
                </a:solidFill>
              </a:rPr>
              <a:t>to climate change has been </a:t>
            </a:r>
            <a:r>
              <a:rPr lang="en-US" sz="1800" b="0" kern="0" dirty="0" smtClean="0">
                <a:solidFill>
                  <a:srgbClr val="000000"/>
                </a:solidFill>
              </a:rPr>
              <a:t>identified. </a:t>
            </a:r>
            <a:endParaRPr lang="de-DE" sz="1800" b="0" kern="0" dirty="0">
              <a:solidFill>
                <a:srgbClr val="000000"/>
              </a:solidFill>
            </a:endParaRPr>
          </a:p>
        </p:txBody>
      </p:sp>
    </p:spTree>
    <p:extLst>
      <p:ext uri="{BB962C8B-B14F-4D97-AF65-F5344CB8AC3E}">
        <p14:creationId xmlns:p14="http://schemas.microsoft.com/office/powerpoint/2010/main" val="3755102782"/>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el 1"/>
          <p:cNvSpPr>
            <a:spLocks noGrp="1"/>
          </p:cNvSpPr>
          <p:nvPr>
            <p:ph type="title"/>
          </p:nvPr>
        </p:nvSpPr>
        <p:spPr>
          <a:xfrm>
            <a:off x="388554" y="1208251"/>
            <a:ext cx="8339138" cy="741363"/>
          </a:xfrm>
        </p:spPr>
        <p:txBody>
          <a:bodyPr/>
          <a:lstStyle/>
          <a:p>
            <a:r>
              <a:rPr lang="de-DE" dirty="0" err="1" smtClean="0">
                <a:solidFill>
                  <a:srgbClr val="669900"/>
                </a:solidFill>
              </a:rPr>
              <a:t>Indicators</a:t>
            </a:r>
            <a:r>
              <a:rPr lang="de-DE" dirty="0" smtClean="0">
                <a:solidFill>
                  <a:srgbClr val="669900"/>
                </a:solidFill>
              </a:rPr>
              <a:t> </a:t>
            </a:r>
            <a:r>
              <a:rPr lang="de-DE" dirty="0" err="1" smtClean="0">
                <a:solidFill>
                  <a:srgbClr val="669900"/>
                </a:solidFill>
              </a:rPr>
              <a:t>can</a:t>
            </a:r>
            <a:r>
              <a:rPr lang="de-DE" dirty="0" smtClean="0">
                <a:solidFill>
                  <a:srgbClr val="669900"/>
                </a:solidFill>
              </a:rPr>
              <a:t> </a:t>
            </a:r>
            <a:r>
              <a:rPr lang="de-DE" dirty="0" err="1" smtClean="0">
                <a:solidFill>
                  <a:srgbClr val="669900"/>
                </a:solidFill>
              </a:rPr>
              <a:t>address</a:t>
            </a:r>
            <a:r>
              <a:rPr lang="de-DE" dirty="0" smtClean="0">
                <a:solidFill>
                  <a:srgbClr val="669900"/>
                </a:solidFill>
              </a:rPr>
              <a:t> different </a:t>
            </a:r>
            <a:r>
              <a:rPr lang="de-DE" dirty="0" err="1" smtClean="0">
                <a:solidFill>
                  <a:srgbClr val="669900"/>
                </a:solidFill>
              </a:rPr>
              <a:t>elements</a:t>
            </a:r>
            <a:r>
              <a:rPr lang="de-DE" dirty="0" smtClean="0">
                <a:solidFill>
                  <a:srgbClr val="669900"/>
                </a:solidFill>
              </a:rPr>
              <a:t> </a:t>
            </a:r>
            <a:r>
              <a:rPr lang="de-DE" dirty="0" err="1" smtClean="0">
                <a:solidFill>
                  <a:srgbClr val="669900"/>
                </a:solidFill>
              </a:rPr>
              <a:t>of</a:t>
            </a:r>
            <a:r>
              <a:rPr lang="de-DE" dirty="0" smtClean="0">
                <a:solidFill>
                  <a:srgbClr val="669900"/>
                </a:solidFill>
              </a:rPr>
              <a:t> a </a:t>
            </a:r>
            <a:r>
              <a:rPr lang="de-DE" dirty="0" err="1" smtClean="0">
                <a:solidFill>
                  <a:srgbClr val="669900"/>
                </a:solidFill>
              </a:rPr>
              <a:t>results</a:t>
            </a:r>
            <a:r>
              <a:rPr lang="de-DE" dirty="0" smtClean="0">
                <a:solidFill>
                  <a:srgbClr val="669900"/>
                </a:solidFill>
              </a:rPr>
              <a:t> </a:t>
            </a:r>
            <a:r>
              <a:rPr lang="de-DE" dirty="0" err="1" smtClean="0">
                <a:solidFill>
                  <a:srgbClr val="669900"/>
                </a:solidFill>
              </a:rPr>
              <a:t>chain</a:t>
            </a:r>
            <a:r>
              <a:rPr lang="de-DE" dirty="0" smtClean="0">
                <a:solidFill>
                  <a:srgbClr val="669900"/>
                </a:solidFill>
              </a:rPr>
              <a:t>:</a:t>
            </a:r>
          </a:p>
        </p:txBody>
      </p:sp>
      <p:sp>
        <p:nvSpPr>
          <p:cNvPr id="4" name="Datumsplatzhalter 3"/>
          <p:cNvSpPr>
            <a:spLocks noGrp="1"/>
          </p:cNvSpPr>
          <p:nvPr>
            <p:ph type="dt" sz="half" idx="11"/>
          </p:nvPr>
        </p:nvSpPr>
        <p:spPr/>
        <p:txBody>
          <a:bodyPr/>
          <a:lstStyle/>
          <a:p>
            <a:pPr>
              <a:defRPr/>
            </a:pPr>
            <a:fld id="{5555B588-1361-4872-B914-6E333BDA1671}" type="datetime1">
              <a:rPr lang="de-DE" smtClean="0"/>
              <a:pPr>
                <a:defRPr/>
              </a:pPr>
              <a:t>01.09.2016</a:t>
            </a:fld>
            <a:endParaRPr lang="de-DE" dirty="0"/>
          </a:p>
        </p:txBody>
      </p:sp>
      <p:pic>
        <p:nvPicPr>
          <p:cNvPr id="148484" name="Inhaltsplatzhalter 4"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0000" y="1996628"/>
            <a:ext cx="7066210" cy="4141413"/>
          </a:xfrm>
        </p:spPr>
      </p:pic>
      <p:sp>
        <p:nvSpPr>
          <p:cNvPr id="6" name="Rechteckige Legende 5"/>
          <p:cNvSpPr>
            <a:spLocks noChangeArrowheads="1"/>
          </p:cNvSpPr>
          <p:nvPr/>
        </p:nvSpPr>
        <p:spPr bwMode="auto">
          <a:xfrm>
            <a:off x="119063" y="3632200"/>
            <a:ext cx="1150937" cy="1154113"/>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82550" indent="-82550">
              <a:buFont typeface="Arial" charset="0"/>
              <a:buChar char="•"/>
            </a:pPr>
            <a:r>
              <a:rPr lang="en-US" sz="1600" b="0" dirty="0">
                <a:solidFill>
                  <a:schemeClr val="tx1"/>
                </a:solidFill>
              </a:rPr>
              <a:t>Funds provided for training</a:t>
            </a:r>
          </a:p>
        </p:txBody>
      </p:sp>
      <p:sp>
        <p:nvSpPr>
          <p:cNvPr id="7" name="Rechteckige Legende 6"/>
          <p:cNvSpPr>
            <a:spLocks noChangeArrowheads="1"/>
          </p:cNvSpPr>
          <p:nvPr/>
        </p:nvSpPr>
        <p:spPr bwMode="auto">
          <a:xfrm>
            <a:off x="3121025" y="4054475"/>
            <a:ext cx="1152525" cy="1154113"/>
          </a:xfrm>
          <a:prstGeom prst="wedgeRectCallout">
            <a:avLst>
              <a:gd name="adj1" fmla="val 81995"/>
              <a:gd name="adj2" fmla="val -26901"/>
            </a:avLst>
          </a:prstGeom>
          <a:solidFill>
            <a:schemeClr val="bg2"/>
          </a:solidFill>
          <a:ln w="9525" algn="ctr">
            <a:solidFill>
              <a:schemeClr val="tx1"/>
            </a:solidFill>
            <a:round/>
            <a:headEnd/>
            <a:tailEnd/>
          </a:ln>
        </p:spPr>
        <p:txBody>
          <a:bodyPr/>
          <a:lstStyle/>
          <a:p>
            <a:pPr marL="82550" indent="-82550">
              <a:buFont typeface="Arial" charset="0"/>
              <a:buChar char="•"/>
            </a:pPr>
            <a:r>
              <a:rPr lang="en-US" sz="1400" b="0" dirty="0">
                <a:solidFill>
                  <a:schemeClr val="tx1"/>
                </a:solidFill>
              </a:rPr>
              <a:t>No. of small scale dams under operation</a:t>
            </a:r>
          </a:p>
        </p:txBody>
      </p:sp>
      <p:sp>
        <p:nvSpPr>
          <p:cNvPr id="9" name="Rechteckige Legende 8"/>
          <p:cNvSpPr>
            <a:spLocks noChangeArrowheads="1"/>
          </p:cNvSpPr>
          <p:nvPr/>
        </p:nvSpPr>
        <p:spPr bwMode="auto">
          <a:xfrm>
            <a:off x="7841539" y="1902372"/>
            <a:ext cx="1152525" cy="1289160"/>
          </a:xfrm>
          <a:prstGeom prst="wedgeRectCallout">
            <a:avLst>
              <a:gd name="adj1" fmla="val -47501"/>
              <a:gd name="adj2" fmla="val 70542"/>
            </a:avLst>
          </a:prstGeom>
          <a:solidFill>
            <a:schemeClr val="bg2"/>
          </a:solidFill>
          <a:ln w="9525" algn="ctr">
            <a:solidFill>
              <a:schemeClr val="tx1"/>
            </a:solidFill>
            <a:round/>
            <a:headEnd/>
            <a:tailEnd/>
          </a:ln>
        </p:spPr>
        <p:txBody>
          <a:bodyPr/>
          <a:lstStyle/>
          <a:p>
            <a:pPr marL="82550" indent="-82550">
              <a:buFont typeface="Arial" charset="0"/>
              <a:buChar char="•"/>
            </a:pPr>
            <a:r>
              <a:rPr lang="en-US" sz="1600" b="0" dirty="0">
                <a:solidFill>
                  <a:schemeClr val="tx1"/>
                </a:solidFill>
              </a:rPr>
              <a:t>Annual income of small farmers per year.</a:t>
            </a:r>
          </a:p>
        </p:txBody>
      </p:sp>
      <p:sp>
        <p:nvSpPr>
          <p:cNvPr id="10" name="TextBox 4"/>
          <p:cNvSpPr txBox="1">
            <a:spLocks noChangeArrowheads="1"/>
          </p:cNvSpPr>
          <p:nvPr/>
        </p:nvSpPr>
        <p:spPr bwMode="auto">
          <a:xfrm>
            <a:off x="6693158" y="6238875"/>
            <a:ext cx="2293171"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400" b="0" dirty="0" smtClean="0">
                <a:solidFill>
                  <a:schemeClr val="tx1"/>
                </a:solidFill>
              </a:rPr>
              <a:t>Source: WRI </a:t>
            </a:r>
            <a:r>
              <a:rPr lang="de-DE" sz="1400" b="0" dirty="0">
                <a:solidFill>
                  <a:schemeClr val="tx1"/>
                </a:solidFill>
              </a:rPr>
              <a:t>&amp; GIZ (2011)</a:t>
            </a:r>
            <a:endParaRPr lang="en-AU" sz="1400" b="0" dirty="0">
              <a:solidFill>
                <a:schemeClr val="tx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el 1"/>
          <p:cNvSpPr>
            <a:spLocks noGrp="1"/>
          </p:cNvSpPr>
          <p:nvPr>
            <p:ph type="title"/>
          </p:nvPr>
        </p:nvSpPr>
        <p:spPr>
          <a:xfrm>
            <a:off x="5331099" y="1197906"/>
            <a:ext cx="3728818" cy="2480715"/>
          </a:xfrm>
        </p:spPr>
        <p:txBody>
          <a:bodyPr/>
          <a:lstStyle/>
          <a:p>
            <a:pPr eaLnBrk="1" hangingPunct="1"/>
            <a:r>
              <a:rPr lang="de-DE" sz="2400" b="1" dirty="0" smtClean="0">
                <a:solidFill>
                  <a:srgbClr val="669900"/>
                </a:solidFill>
              </a:rPr>
              <a:t>Standard </a:t>
            </a:r>
            <a:r>
              <a:rPr lang="de-DE" sz="2400" b="1" dirty="0" err="1" smtClean="0">
                <a:solidFill>
                  <a:srgbClr val="669900"/>
                </a:solidFill>
              </a:rPr>
              <a:t>indicator</a:t>
            </a:r>
            <a:r>
              <a:rPr lang="de-DE" sz="2400" b="1" dirty="0" smtClean="0">
                <a:solidFill>
                  <a:srgbClr val="669900"/>
                </a:solidFill>
              </a:rPr>
              <a:t> </a:t>
            </a:r>
            <a:r>
              <a:rPr lang="de-DE" sz="2400" b="1" dirty="0" err="1" smtClean="0">
                <a:solidFill>
                  <a:srgbClr val="669900"/>
                </a:solidFill>
              </a:rPr>
              <a:t>lists</a:t>
            </a:r>
            <a:r>
              <a:rPr lang="de-DE" sz="2400" b="1" dirty="0" smtClean="0">
                <a:solidFill>
                  <a:srgbClr val="669900"/>
                </a:solidFill>
              </a:rPr>
              <a:t> </a:t>
            </a:r>
            <a:r>
              <a:rPr lang="de-DE" sz="2000" dirty="0" smtClean="0">
                <a:solidFill>
                  <a:schemeClr val="tx1"/>
                </a:solidFill>
              </a:rPr>
              <a:t>(</a:t>
            </a:r>
            <a:r>
              <a:rPr lang="de-DE" sz="2000" dirty="0" err="1" smtClean="0">
                <a:solidFill>
                  <a:schemeClr val="tx1"/>
                </a:solidFill>
              </a:rPr>
              <a:t>Example</a:t>
            </a:r>
            <a:r>
              <a:rPr lang="de-DE" sz="2000" dirty="0" smtClean="0">
                <a:solidFill>
                  <a:schemeClr val="tx1"/>
                </a:solidFill>
              </a:rPr>
              <a:t> </a:t>
            </a:r>
            <a:r>
              <a:rPr lang="de-DE" sz="2000" dirty="0" err="1" smtClean="0">
                <a:solidFill>
                  <a:schemeClr val="tx1"/>
                </a:solidFill>
              </a:rPr>
              <a:t>from</a:t>
            </a:r>
            <a:r>
              <a:rPr lang="de-DE" sz="2000" dirty="0" smtClean="0">
                <a:solidFill>
                  <a:schemeClr val="tx1"/>
                </a:solidFill>
              </a:rPr>
              <a:t> </a:t>
            </a:r>
            <a:r>
              <a:rPr lang="de-DE" sz="2000" dirty="0" err="1" smtClean="0">
                <a:solidFill>
                  <a:schemeClr val="tx1"/>
                </a:solidFill>
              </a:rPr>
              <a:t>the</a:t>
            </a:r>
            <a:r>
              <a:rPr lang="de-DE" sz="2000" dirty="0" smtClean="0">
                <a:solidFill>
                  <a:schemeClr val="tx1"/>
                </a:solidFill>
              </a:rPr>
              <a:t> Adaptation Fund </a:t>
            </a:r>
            <a:r>
              <a:rPr lang="de-DE" sz="2000" dirty="0" err="1" smtClean="0">
                <a:solidFill>
                  <a:schemeClr val="tx1"/>
                </a:solidFill>
              </a:rPr>
              <a:t>Results</a:t>
            </a:r>
            <a:r>
              <a:rPr lang="de-DE" sz="2000" dirty="0" smtClean="0">
                <a:solidFill>
                  <a:schemeClr val="tx1"/>
                </a:solidFill>
              </a:rPr>
              <a:t> </a:t>
            </a:r>
            <a:r>
              <a:rPr lang="de-DE" sz="2000" dirty="0" err="1" smtClean="0">
                <a:solidFill>
                  <a:schemeClr val="tx1"/>
                </a:solidFill>
              </a:rPr>
              <a:t>framework</a:t>
            </a:r>
            <a:r>
              <a:rPr lang="de-DE" sz="2000" dirty="0" smtClean="0">
                <a:solidFill>
                  <a:schemeClr val="tx1"/>
                </a:solidFill>
              </a:rPr>
              <a:t>)</a:t>
            </a:r>
          </a:p>
        </p:txBody>
      </p:sp>
      <p:sp>
        <p:nvSpPr>
          <p:cNvPr id="151556" name="Datumsplatzhalter 3"/>
          <p:cNvSpPr>
            <a:spLocks noGrp="1"/>
          </p:cNvSpPr>
          <p:nvPr>
            <p:ph type="dt" sz="half"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4B21B22A-3477-41BA-9A62-B52E7A8D488A}" type="datetime1">
              <a:rPr lang="de-DE" sz="1200" b="0" smtClean="0">
                <a:solidFill>
                  <a:schemeClr val="bg1"/>
                </a:solidFill>
              </a:rPr>
              <a:pPr eaLnBrk="1" hangingPunct="1"/>
              <a:t>01.09.2016</a:t>
            </a:fld>
            <a:endParaRPr lang="de-DE" sz="1200" b="0" smtClean="0">
              <a:solidFill>
                <a:schemeClr val="bg1"/>
              </a:solidFill>
            </a:endParaRPr>
          </a:p>
        </p:txBody>
      </p:sp>
      <p:pic>
        <p:nvPicPr>
          <p:cNvPr id="151555" name="Inhaltsplatzhalter 4"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54098" y="1211591"/>
            <a:ext cx="5137193" cy="5399416"/>
          </a:xfrm>
        </p:spPr>
      </p:pic>
      <p:sp>
        <p:nvSpPr>
          <p:cNvPr id="2" name="Textfeld 1"/>
          <p:cNvSpPr txBox="1"/>
          <p:nvPr/>
        </p:nvSpPr>
        <p:spPr>
          <a:xfrm>
            <a:off x="5443045" y="2424441"/>
            <a:ext cx="3050715" cy="2554545"/>
          </a:xfrm>
          <a:prstGeom prst="rect">
            <a:avLst/>
          </a:prstGeom>
          <a:noFill/>
        </p:spPr>
        <p:txBody>
          <a:bodyPr wrap="square">
            <a:spAutoFit/>
          </a:bodyPr>
          <a:lstStyle/>
          <a:p>
            <a:pPr>
              <a:defRPr/>
            </a:pPr>
            <a:r>
              <a:rPr lang="de-DE" sz="2000" b="0" dirty="0">
                <a:solidFill>
                  <a:srgbClr val="C00000"/>
                </a:solidFill>
              </a:rPr>
              <a:t>GIZ </a:t>
            </a:r>
            <a:r>
              <a:rPr lang="de-DE" sz="2000" b="0" dirty="0" err="1">
                <a:solidFill>
                  <a:srgbClr val="C00000"/>
                </a:solidFill>
              </a:rPr>
              <a:t>position</a:t>
            </a:r>
            <a:r>
              <a:rPr lang="de-DE" sz="2000" b="0" dirty="0">
                <a:solidFill>
                  <a:srgbClr val="C00000"/>
                </a:solidFill>
              </a:rPr>
              <a:t>:</a:t>
            </a:r>
          </a:p>
          <a:p>
            <a:pPr marL="342900" indent="-342900">
              <a:buFont typeface="Arial" pitchFamily="34" charset="0"/>
              <a:buChar char="•"/>
              <a:defRPr/>
            </a:pPr>
            <a:r>
              <a:rPr lang="de-DE" sz="2000" b="0" dirty="0" err="1">
                <a:solidFill>
                  <a:schemeClr val="tx1"/>
                </a:solidFill>
              </a:rPr>
              <a:t>Indicator</a:t>
            </a:r>
            <a:r>
              <a:rPr lang="de-DE" sz="2000" b="0" dirty="0">
                <a:solidFill>
                  <a:schemeClr val="tx1"/>
                </a:solidFill>
              </a:rPr>
              <a:t> </a:t>
            </a:r>
            <a:r>
              <a:rPr lang="de-DE" sz="2000" b="0" dirty="0" err="1" smtClean="0">
                <a:solidFill>
                  <a:schemeClr val="tx1"/>
                </a:solidFill>
              </a:rPr>
              <a:t>repositories</a:t>
            </a:r>
            <a:r>
              <a:rPr lang="de-DE" sz="2000" b="0" dirty="0" smtClean="0">
                <a:solidFill>
                  <a:schemeClr val="tx1"/>
                </a:solidFill>
              </a:rPr>
              <a:t> </a:t>
            </a:r>
            <a:r>
              <a:rPr lang="de-DE" sz="2000" b="0" dirty="0" err="1">
                <a:solidFill>
                  <a:schemeClr val="tx1"/>
                </a:solidFill>
              </a:rPr>
              <a:t>useful</a:t>
            </a:r>
            <a:r>
              <a:rPr lang="de-DE" sz="2000" b="0" dirty="0">
                <a:solidFill>
                  <a:schemeClr val="tx1"/>
                </a:solidFill>
              </a:rPr>
              <a:t> </a:t>
            </a:r>
            <a:r>
              <a:rPr lang="de-DE" sz="2000" b="0" dirty="0" err="1">
                <a:solidFill>
                  <a:schemeClr val="tx1"/>
                </a:solidFill>
              </a:rPr>
              <a:t>for</a:t>
            </a:r>
            <a:r>
              <a:rPr lang="de-DE" sz="2000" b="0" dirty="0">
                <a:solidFill>
                  <a:schemeClr val="tx1"/>
                </a:solidFill>
              </a:rPr>
              <a:t> </a:t>
            </a:r>
            <a:r>
              <a:rPr lang="de-DE" sz="2000" b="0" dirty="0">
                <a:solidFill>
                  <a:srgbClr val="C00000"/>
                </a:solidFill>
              </a:rPr>
              <a:t>‚</a:t>
            </a:r>
            <a:r>
              <a:rPr lang="de-DE" sz="2000" b="0" dirty="0" err="1">
                <a:solidFill>
                  <a:srgbClr val="C00000"/>
                </a:solidFill>
              </a:rPr>
              <a:t>inspiration</a:t>
            </a:r>
            <a:r>
              <a:rPr lang="de-DE" sz="2000" b="0" dirty="0">
                <a:solidFill>
                  <a:srgbClr val="C00000"/>
                </a:solidFill>
              </a:rPr>
              <a:t>‘.</a:t>
            </a:r>
          </a:p>
          <a:p>
            <a:pPr marL="342900" indent="-342900">
              <a:buFont typeface="Arial" pitchFamily="34" charset="0"/>
              <a:buChar char="•"/>
              <a:defRPr/>
            </a:pPr>
            <a:r>
              <a:rPr lang="de-DE" sz="2000" b="0" dirty="0">
                <a:solidFill>
                  <a:schemeClr val="tx1"/>
                </a:solidFill>
              </a:rPr>
              <a:t>Standard </a:t>
            </a:r>
            <a:r>
              <a:rPr lang="de-DE" sz="2000" b="0" dirty="0" err="1">
                <a:solidFill>
                  <a:schemeClr val="tx1"/>
                </a:solidFill>
              </a:rPr>
              <a:t>indicators</a:t>
            </a:r>
            <a:r>
              <a:rPr lang="de-DE" sz="2000" b="0" dirty="0">
                <a:solidFill>
                  <a:schemeClr val="tx1"/>
                </a:solidFill>
              </a:rPr>
              <a:t> </a:t>
            </a:r>
            <a:r>
              <a:rPr lang="de-DE" sz="2000" b="0" dirty="0" err="1" smtClean="0">
                <a:solidFill>
                  <a:schemeClr val="tx1"/>
                </a:solidFill>
              </a:rPr>
              <a:t>need</a:t>
            </a:r>
            <a:r>
              <a:rPr lang="de-DE" sz="2000" b="0" dirty="0" smtClean="0">
                <a:solidFill>
                  <a:schemeClr val="tx1"/>
                </a:solidFill>
              </a:rPr>
              <a:t> </a:t>
            </a:r>
            <a:r>
              <a:rPr lang="de-DE" sz="2000" b="0" dirty="0" err="1" smtClean="0">
                <a:solidFill>
                  <a:schemeClr val="tx1"/>
                </a:solidFill>
              </a:rPr>
              <a:t>to</a:t>
            </a:r>
            <a:r>
              <a:rPr lang="de-DE" sz="2000" b="0" dirty="0" smtClean="0">
                <a:solidFill>
                  <a:schemeClr val="tx1"/>
                </a:solidFill>
              </a:rPr>
              <a:t> </a:t>
            </a:r>
            <a:r>
              <a:rPr lang="de-DE" sz="2000" b="0" dirty="0" err="1" smtClean="0">
                <a:solidFill>
                  <a:schemeClr val="tx1"/>
                </a:solidFill>
              </a:rPr>
              <a:t>be</a:t>
            </a:r>
            <a:r>
              <a:rPr lang="de-DE" sz="2000" b="0" dirty="0" smtClean="0">
                <a:solidFill>
                  <a:schemeClr val="tx1"/>
                </a:solidFill>
              </a:rPr>
              <a:t> </a:t>
            </a:r>
            <a:r>
              <a:rPr lang="de-DE" sz="2000" b="0" dirty="0" err="1" smtClean="0">
                <a:solidFill>
                  <a:srgbClr val="C00000"/>
                </a:solidFill>
              </a:rPr>
              <a:t>used</a:t>
            </a:r>
            <a:r>
              <a:rPr lang="de-DE" sz="2000" b="0" dirty="0" smtClean="0">
                <a:solidFill>
                  <a:srgbClr val="C00000"/>
                </a:solidFill>
              </a:rPr>
              <a:t> </a:t>
            </a:r>
            <a:r>
              <a:rPr lang="de-DE" sz="2000" b="0" dirty="0" err="1" smtClean="0">
                <a:solidFill>
                  <a:srgbClr val="C00000"/>
                </a:solidFill>
              </a:rPr>
              <a:t>with</a:t>
            </a:r>
            <a:r>
              <a:rPr lang="de-DE" sz="2000" b="0" dirty="0" smtClean="0">
                <a:solidFill>
                  <a:srgbClr val="C00000"/>
                </a:solidFill>
              </a:rPr>
              <a:t> care </a:t>
            </a:r>
            <a:r>
              <a:rPr lang="de-DE" sz="2000" b="0" dirty="0">
                <a:solidFill>
                  <a:schemeClr val="tx1"/>
                </a:solidFill>
              </a:rPr>
              <a:t>due </a:t>
            </a:r>
            <a:r>
              <a:rPr lang="de-DE" sz="2000" b="0" dirty="0" err="1">
                <a:solidFill>
                  <a:schemeClr val="tx1"/>
                </a:solidFill>
              </a:rPr>
              <a:t>to</a:t>
            </a:r>
            <a:r>
              <a:rPr lang="de-DE" sz="2000" b="0" dirty="0">
                <a:solidFill>
                  <a:schemeClr val="tx1"/>
                </a:solidFill>
              </a:rPr>
              <a:t> </a:t>
            </a:r>
            <a:r>
              <a:rPr lang="de-DE" sz="2000" b="0" dirty="0" err="1">
                <a:solidFill>
                  <a:schemeClr val="tx1"/>
                </a:solidFill>
              </a:rPr>
              <a:t>very</a:t>
            </a:r>
            <a:r>
              <a:rPr lang="de-DE" sz="2000" b="0" dirty="0">
                <a:solidFill>
                  <a:schemeClr val="tx1"/>
                </a:solidFill>
              </a:rPr>
              <a:t> different </a:t>
            </a:r>
            <a:r>
              <a:rPr lang="de-DE" sz="2000" b="0" dirty="0" err="1" smtClean="0">
                <a:solidFill>
                  <a:schemeClr val="tx1"/>
                </a:solidFill>
              </a:rPr>
              <a:t>contexts</a:t>
            </a:r>
            <a:r>
              <a:rPr lang="de-DE" sz="2000" b="0" dirty="0" smtClean="0">
                <a:solidFill>
                  <a:schemeClr val="tx1"/>
                </a:solidFill>
              </a:rPr>
              <a:t> </a:t>
            </a:r>
            <a:r>
              <a:rPr lang="de-DE" sz="2000" b="0" dirty="0" err="1" smtClean="0">
                <a:solidFill>
                  <a:schemeClr val="tx1"/>
                </a:solidFill>
              </a:rPr>
              <a:t>of</a:t>
            </a:r>
            <a:r>
              <a:rPr lang="de-DE" sz="2000" b="0" dirty="0" smtClean="0">
                <a:solidFill>
                  <a:schemeClr val="tx1"/>
                </a:solidFill>
              </a:rPr>
              <a:t> </a:t>
            </a:r>
            <a:r>
              <a:rPr lang="de-DE" sz="2000" b="0" dirty="0" err="1" smtClean="0">
                <a:solidFill>
                  <a:schemeClr val="tx1"/>
                </a:solidFill>
              </a:rPr>
              <a:t>adaptation</a:t>
            </a:r>
            <a:r>
              <a:rPr lang="de-DE" sz="2000" b="0" dirty="0" smtClean="0">
                <a:solidFill>
                  <a:schemeClr val="tx1"/>
                </a:solidFill>
              </a:rPr>
              <a:t> </a:t>
            </a:r>
            <a:r>
              <a:rPr lang="de-DE" sz="2000" b="0" dirty="0" err="1" smtClean="0">
                <a:solidFill>
                  <a:schemeClr val="tx1"/>
                </a:solidFill>
              </a:rPr>
              <a:t>projects</a:t>
            </a:r>
            <a:r>
              <a:rPr lang="de-DE" sz="2000" b="0" dirty="0" smtClean="0">
                <a:solidFill>
                  <a:schemeClr val="tx1"/>
                </a:solidFill>
              </a:rPr>
              <a:t>.</a:t>
            </a:r>
            <a:endParaRPr lang="de-DE" sz="2000" b="0" dirty="0">
              <a:solidFill>
                <a:schemeClr val="tx1"/>
              </a:solidFill>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el 1"/>
          <p:cNvSpPr>
            <a:spLocks noGrp="1"/>
          </p:cNvSpPr>
          <p:nvPr>
            <p:ph type="title"/>
          </p:nvPr>
        </p:nvSpPr>
        <p:spPr>
          <a:xfrm>
            <a:off x="6210465" y="1112454"/>
            <a:ext cx="2523632" cy="2219326"/>
          </a:xfrm>
        </p:spPr>
        <p:txBody>
          <a:bodyPr/>
          <a:lstStyle/>
          <a:p>
            <a:pPr eaLnBrk="1" hangingPunct="1"/>
            <a:r>
              <a:rPr lang="de-DE" sz="2400" b="1" dirty="0" err="1" smtClean="0">
                <a:solidFill>
                  <a:srgbClr val="669900"/>
                </a:solidFill>
              </a:rPr>
              <a:t>Indicator</a:t>
            </a:r>
            <a:r>
              <a:rPr lang="de-DE" sz="2400" b="1" dirty="0" smtClean="0">
                <a:solidFill>
                  <a:srgbClr val="669900"/>
                </a:solidFill>
              </a:rPr>
              <a:t> </a:t>
            </a:r>
            <a:r>
              <a:rPr lang="de-DE" sz="2400" b="1" dirty="0" err="1" smtClean="0">
                <a:solidFill>
                  <a:srgbClr val="669900"/>
                </a:solidFill>
              </a:rPr>
              <a:t>Fact</a:t>
            </a:r>
            <a:r>
              <a:rPr lang="de-DE" b="1" dirty="0" err="1" smtClean="0">
                <a:solidFill>
                  <a:srgbClr val="669900"/>
                </a:solidFill>
              </a:rPr>
              <a:t>s</a:t>
            </a:r>
            <a:r>
              <a:rPr lang="de-DE" sz="2400" b="1" dirty="0" err="1" smtClean="0">
                <a:solidFill>
                  <a:srgbClr val="669900"/>
                </a:solidFill>
              </a:rPr>
              <a:t>heets</a:t>
            </a:r>
            <a:r>
              <a:rPr lang="de-DE" sz="2400" b="1" dirty="0" smtClean="0">
                <a:solidFill>
                  <a:srgbClr val="669900"/>
                </a:solidFill>
              </a:rPr>
              <a:t/>
            </a:r>
            <a:br>
              <a:rPr lang="de-DE" sz="2400" b="1" dirty="0" smtClean="0">
                <a:solidFill>
                  <a:srgbClr val="669900"/>
                </a:solidFill>
              </a:rPr>
            </a:br>
            <a:r>
              <a:rPr lang="de-DE" sz="2000" dirty="0" err="1" smtClean="0">
                <a:solidFill>
                  <a:schemeClr val="tx1"/>
                </a:solidFill>
              </a:rPr>
              <a:t>Example</a:t>
            </a:r>
            <a:r>
              <a:rPr lang="de-DE" sz="2000" dirty="0" smtClean="0">
                <a:solidFill>
                  <a:schemeClr val="tx1"/>
                </a:solidFill>
              </a:rPr>
              <a:t> </a:t>
            </a:r>
            <a:r>
              <a:rPr lang="de-DE" sz="2000" dirty="0" err="1" smtClean="0">
                <a:solidFill>
                  <a:schemeClr val="tx1"/>
                </a:solidFill>
              </a:rPr>
              <a:t>from</a:t>
            </a:r>
            <a:r>
              <a:rPr lang="de-DE" sz="2000" dirty="0" smtClean="0">
                <a:solidFill>
                  <a:schemeClr val="tx1"/>
                </a:solidFill>
              </a:rPr>
              <a:t> Germany</a:t>
            </a:r>
          </a:p>
        </p:txBody>
      </p:sp>
      <p:sp>
        <p:nvSpPr>
          <p:cNvPr id="152579" name="Datumsplatzhalter 3"/>
          <p:cNvSpPr>
            <a:spLocks noGrp="1"/>
          </p:cNvSpPr>
          <p:nvPr>
            <p:ph type="dt" sz="half"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fld id="{15456979-B242-4DEA-98FB-A4B384844573}" type="datetime1">
              <a:rPr lang="de-DE" sz="1200" b="0" smtClean="0">
                <a:solidFill>
                  <a:srgbClr val="FFFFFF"/>
                </a:solidFill>
              </a:rPr>
              <a:pPr eaLnBrk="1" hangingPunct="1"/>
              <a:t>01.09.2016</a:t>
            </a:fld>
            <a:endParaRPr lang="de-DE" sz="1200" b="0" smtClean="0">
              <a:solidFill>
                <a:srgbClr val="FFFFFF"/>
              </a:solidFill>
            </a:endParaRPr>
          </a:p>
        </p:txBody>
      </p:sp>
      <p:pic>
        <p:nvPicPr>
          <p:cNvPr id="152580" name="Inhaltsplatzhalter 4"/>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73572" y="1103586"/>
            <a:ext cx="6096000" cy="5433847"/>
          </a:xfrm>
        </p:spPr>
      </p:pic>
      <p:sp>
        <p:nvSpPr>
          <p:cNvPr id="5" name="Textfeld 4"/>
          <p:cNvSpPr txBox="1"/>
          <p:nvPr/>
        </p:nvSpPr>
        <p:spPr>
          <a:xfrm>
            <a:off x="6295697" y="2651346"/>
            <a:ext cx="2501462" cy="1754326"/>
          </a:xfrm>
          <a:prstGeom prst="rect">
            <a:avLst/>
          </a:prstGeom>
          <a:noFill/>
        </p:spPr>
        <p:txBody>
          <a:bodyPr wrap="square" rtlCol="0">
            <a:spAutoFit/>
          </a:bodyPr>
          <a:lstStyle/>
          <a:p>
            <a:r>
              <a:rPr lang="de-DE" sz="1800" dirty="0" err="1" smtClean="0">
                <a:solidFill>
                  <a:schemeClr val="tx1"/>
                </a:solidFill>
              </a:rPr>
              <a:t>Specifies</a:t>
            </a:r>
            <a:r>
              <a:rPr lang="de-DE" sz="1800" dirty="0" smtClean="0">
                <a:solidFill>
                  <a:schemeClr val="tx1"/>
                </a:solidFill>
              </a:rPr>
              <a:t>:</a:t>
            </a:r>
          </a:p>
          <a:p>
            <a:pPr marL="285750" indent="-285750">
              <a:buFont typeface="Arial" panose="020B0604020202020204" pitchFamily="34" charset="0"/>
              <a:buChar char="•"/>
            </a:pPr>
            <a:r>
              <a:rPr lang="de-DE" sz="1800" b="0" dirty="0" smtClean="0">
                <a:solidFill>
                  <a:schemeClr val="tx1"/>
                </a:solidFill>
              </a:rPr>
              <a:t>Definition</a:t>
            </a:r>
          </a:p>
          <a:p>
            <a:pPr marL="285750" indent="-285750">
              <a:buFont typeface="Arial" panose="020B0604020202020204" pitchFamily="34" charset="0"/>
              <a:buChar char="•"/>
            </a:pPr>
            <a:r>
              <a:rPr lang="de-DE" sz="1800" b="0" dirty="0" err="1" smtClean="0">
                <a:solidFill>
                  <a:schemeClr val="tx1"/>
                </a:solidFill>
              </a:rPr>
              <a:t>Calculation</a:t>
            </a:r>
            <a:endParaRPr lang="de-DE" sz="1800" b="0" dirty="0" smtClean="0">
              <a:solidFill>
                <a:schemeClr val="tx1"/>
              </a:solidFill>
            </a:endParaRPr>
          </a:p>
          <a:p>
            <a:pPr marL="285750" indent="-285750">
              <a:buFont typeface="Arial" panose="020B0604020202020204" pitchFamily="34" charset="0"/>
              <a:buChar char="•"/>
            </a:pPr>
            <a:r>
              <a:rPr lang="de-DE" sz="1800" b="0" dirty="0">
                <a:solidFill>
                  <a:schemeClr val="tx1"/>
                </a:solidFill>
              </a:rPr>
              <a:t>Data </a:t>
            </a:r>
            <a:r>
              <a:rPr lang="de-DE" sz="1800" b="0" dirty="0" err="1">
                <a:solidFill>
                  <a:schemeClr val="tx1"/>
                </a:solidFill>
              </a:rPr>
              <a:t>sources</a:t>
            </a:r>
            <a:endParaRPr lang="de-DE" sz="1800" b="0" dirty="0">
              <a:solidFill>
                <a:schemeClr val="tx1"/>
              </a:solidFill>
            </a:endParaRPr>
          </a:p>
          <a:p>
            <a:pPr marL="285750" indent="-285750">
              <a:buFont typeface="Arial" panose="020B0604020202020204" pitchFamily="34" charset="0"/>
              <a:buChar char="•"/>
            </a:pPr>
            <a:r>
              <a:rPr lang="de-DE" sz="1800" b="0" dirty="0" err="1" smtClean="0">
                <a:solidFill>
                  <a:schemeClr val="tx1"/>
                </a:solidFill>
              </a:rPr>
              <a:t>Guidance</a:t>
            </a:r>
            <a:r>
              <a:rPr lang="de-DE" sz="1800" b="0" dirty="0" smtClean="0">
                <a:solidFill>
                  <a:schemeClr val="tx1"/>
                </a:solidFill>
              </a:rPr>
              <a:t> </a:t>
            </a:r>
            <a:r>
              <a:rPr lang="de-DE" sz="1800" b="0" dirty="0" err="1" smtClean="0">
                <a:solidFill>
                  <a:schemeClr val="tx1"/>
                </a:solidFill>
              </a:rPr>
              <a:t>for</a:t>
            </a:r>
            <a:r>
              <a:rPr lang="de-DE" sz="1800" b="0" dirty="0" smtClean="0">
                <a:solidFill>
                  <a:schemeClr val="tx1"/>
                </a:solidFill>
              </a:rPr>
              <a:t> </a:t>
            </a:r>
            <a:r>
              <a:rPr lang="de-DE" sz="1800" b="0" dirty="0" err="1" smtClean="0">
                <a:solidFill>
                  <a:schemeClr val="tx1"/>
                </a:solidFill>
              </a:rPr>
              <a:t>interpretation</a:t>
            </a:r>
            <a:endParaRPr lang="de-DE" sz="1800" b="0" dirty="0" smtClean="0">
              <a:solidFill>
                <a:schemeClr val="tx1"/>
              </a:solidFill>
            </a:endParaRPr>
          </a:p>
        </p:txBody>
      </p:sp>
      <p:sp>
        <p:nvSpPr>
          <p:cNvPr id="2" name="Textfeld 1"/>
          <p:cNvSpPr txBox="1"/>
          <p:nvPr/>
        </p:nvSpPr>
        <p:spPr>
          <a:xfrm>
            <a:off x="6295697" y="6263918"/>
            <a:ext cx="2706063" cy="276999"/>
          </a:xfrm>
          <a:prstGeom prst="rect">
            <a:avLst/>
          </a:prstGeom>
          <a:noFill/>
        </p:spPr>
        <p:txBody>
          <a:bodyPr wrap="square" rtlCol="0">
            <a:spAutoFit/>
          </a:bodyPr>
          <a:lstStyle/>
          <a:p>
            <a:r>
              <a:rPr lang="de-DE" sz="1200" b="0" dirty="0" smtClean="0">
                <a:solidFill>
                  <a:schemeClr val="tx2"/>
                </a:solidFill>
              </a:rPr>
              <a:t>Source: Schönthaler et al. (2010)</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65146" y="1332371"/>
            <a:ext cx="7776000" cy="617928"/>
          </a:xfrm>
        </p:spPr>
        <p:txBody>
          <a:bodyPr/>
          <a:lstStyle/>
          <a:p>
            <a:r>
              <a:rPr lang="de-DE" dirty="0" smtClean="0"/>
              <a:t>Download </a:t>
            </a:r>
            <a:r>
              <a:rPr lang="de-DE" dirty="0" err="1" smtClean="0"/>
              <a:t>of</a:t>
            </a:r>
            <a:r>
              <a:rPr lang="de-DE" dirty="0" smtClean="0"/>
              <a:t> </a:t>
            </a:r>
            <a:r>
              <a:rPr lang="de-DE" dirty="0" err="1" smtClean="0"/>
              <a:t>publications</a:t>
            </a:r>
            <a:r>
              <a:rPr lang="de-DE" dirty="0" smtClean="0"/>
              <a:t>, </a:t>
            </a:r>
            <a:r>
              <a:rPr lang="de-DE" dirty="0" err="1" smtClean="0"/>
              <a:t>factsheets</a:t>
            </a:r>
            <a:r>
              <a:rPr lang="de-DE" dirty="0" smtClean="0"/>
              <a:t> </a:t>
            </a:r>
            <a:r>
              <a:rPr lang="de-DE" dirty="0" err="1" smtClean="0"/>
              <a:t>and</a:t>
            </a:r>
            <a:r>
              <a:rPr lang="de-DE" dirty="0" smtClean="0"/>
              <a:t> </a:t>
            </a:r>
            <a:r>
              <a:rPr lang="de-DE" dirty="0" err="1" smtClean="0"/>
              <a:t>webinar</a:t>
            </a:r>
            <a:r>
              <a:rPr lang="de-DE" dirty="0" smtClean="0"/>
              <a:t> </a:t>
            </a:r>
            <a:r>
              <a:rPr lang="de-DE" dirty="0" err="1" smtClean="0"/>
              <a:t>recordings</a:t>
            </a:r>
            <a:r>
              <a:rPr lang="de-DE" dirty="0" smtClean="0"/>
              <a:t> on M&amp;E: </a:t>
            </a:r>
            <a:r>
              <a:rPr lang="de-DE" dirty="0" smtClean="0">
                <a:solidFill>
                  <a:srgbClr val="0070C0"/>
                </a:solidFill>
                <a:hlinkClick r:id="rId2"/>
              </a:rPr>
              <a:t>www.AdaptationCommunity.net</a:t>
            </a:r>
            <a:r>
              <a:rPr lang="de-DE" dirty="0" smtClean="0">
                <a:solidFill>
                  <a:srgbClr val="0070C0"/>
                </a:solidFill>
              </a:rPr>
              <a:t> </a:t>
            </a:r>
            <a:endParaRPr lang="de-DE" dirty="0">
              <a:solidFill>
                <a:srgbClr val="0070C0"/>
              </a:solidFill>
            </a:endParaRPr>
          </a:p>
        </p:txBody>
      </p:sp>
      <p:sp>
        <p:nvSpPr>
          <p:cNvPr id="3" name="Datumsplatzhalter 2"/>
          <p:cNvSpPr>
            <a:spLocks noGrp="1"/>
          </p:cNvSpPr>
          <p:nvPr>
            <p:ph type="dt" sz="half" idx="11"/>
          </p:nvPr>
        </p:nvSpPr>
        <p:spPr/>
        <p:txBody>
          <a:bodyPr/>
          <a:lstStyle/>
          <a:p>
            <a:pPr>
              <a:defRPr/>
            </a:pPr>
            <a:fld id="{6B0F0B5A-B566-4E30-A46C-E5B582B509D4}" type="datetime1">
              <a:rPr lang="de-DE" smtClean="0">
                <a:solidFill>
                  <a:srgbClr val="6E6452"/>
                </a:solidFill>
              </a:rPr>
              <a:pPr>
                <a:defRPr/>
              </a:pPr>
              <a:t>01.09.2016</a:t>
            </a:fld>
            <a:endParaRPr lang="de-DE" dirty="0">
              <a:solidFill>
                <a:srgbClr val="6E6452"/>
              </a:solidFill>
            </a:endParaRPr>
          </a:p>
        </p:txBody>
      </p:sp>
      <p:sp>
        <p:nvSpPr>
          <p:cNvPr id="6" name="Textfeld 5"/>
          <p:cNvSpPr txBox="1"/>
          <p:nvPr/>
        </p:nvSpPr>
        <p:spPr>
          <a:xfrm>
            <a:off x="141402" y="2545237"/>
            <a:ext cx="1348033" cy="2031325"/>
          </a:xfrm>
          <a:prstGeom prst="rect">
            <a:avLst/>
          </a:prstGeom>
          <a:noFill/>
        </p:spPr>
        <p:txBody>
          <a:bodyPr wrap="square" rtlCol="0">
            <a:spAutoFit/>
          </a:bodyPr>
          <a:lstStyle/>
          <a:p>
            <a:r>
              <a:rPr lang="de-DE" sz="1800" b="0" dirty="0" smtClean="0">
                <a:solidFill>
                  <a:schemeClr val="tx2"/>
                </a:solidFill>
              </a:rPr>
              <a:t>On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start</a:t>
            </a:r>
            <a:r>
              <a:rPr lang="de-DE" sz="1800" b="0" dirty="0" smtClean="0">
                <a:solidFill>
                  <a:schemeClr val="tx2"/>
                </a:solidFill>
              </a:rPr>
              <a:t> </a:t>
            </a:r>
            <a:r>
              <a:rPr lang="de-DE" sz="1800" b="0" dirty="0" err="1" smtClean="0">
                <a:solidFill>
                  <a:schemeClr val="tx2"/>
                </a:solidFill>
              </a:rPr>
              <a:t>page</a:t>
            </a:r>
            <a:r>
              <a:rPr lang="de-DE" sz="1800" b="0" dirty="0" smtClean="0">
                <a:solidFill>
                  <a:schemeClr val="tx2"/>
                </a:solidFill>
              </a:rPr>
              <a:t> just </a:t>
            </a:r>
            <a:r>
              <a:rPr lang="de-DE" sz="1800" b="0" dirty="0" err="1" smtClean="0">
                <a:solidFill>
                  <a:schemeClr val="tx2"/>
                </a:solidFill>
              </a:rPr>
              <a:t>click</a:t>
            </a:r>
            <a:r>
              <a:rPr lang="de-DE" sz="1800" b="0" dirty="0" smtClean="0">
                <a:solidFill>
                  <a:schemeClr val="tx2"/>
                </a:solidFill>
              </a:rPr>
              <a:t> on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topic</a:t>
            </a:r>
            <a:r>
              <a:rPr lang="de-DE" sz="1800" b="0" dirty="0" smtClean="0">
                <a:solidFill>
                  <a:schemeClr val="tx2"/>
                </a:solidFill>
              </a:rPr>
              <a:t> </a:t>
            </a:r>
            <a:r>
              <a:rPr lang="de-DE" sz="1800" b="0" dirty="0" err="1" smtClean="0">
                <a:solidFill>
                  <a:schemeClr val="tx2"/>
                </a:solidFill>
              </a:rPr>
              <a:t>of</a:t>
            </a:r>
            <a:r>
              <a:rPr lang="de-DE" sz="1800" b="0" dirty="0" smtClean="0">
                <a:solidFill>
                  <a:schemeClr val="tx2"/>
                </a:solidFill>
              </a:rPr>
              <a:t> </a:t>
            </a:r>
            <a:r>
              <a:rPr lang="de-DE" sz="1800" b="0" dirty="0" err="1" smtClean="0">
                <a:solidFill>
                  <a:schemeClr val="tx2"/>
                </a:solidFill>
              </a:rPr>
              <a:t>interest</a:t>
            </a:r>
            <a:r>
              <a:rPr lang="de-DE" sz="1800" b="0" dirty="0" smtClean="0">
                <a:solidFill>
                  <a:schemeClr val="tx2"/>
                </a:solidFill>
              </a:rPr>
              <a:t>, e.g. M&amp;E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270" y="2242617"/>
            <a:ext cx="66294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Pfeil nach rechts 6"/>
          <p:cNvSpPr/>
          <p:nvPr/>
        </p:nvSpPr>
        <p:spPr bwMode="auto">
          <a:xfrm rot="980918">
            <a:off x="5976374" y="4190063"/>
            <a:ext cx="546755" cy="386499"/>
          </a:xfrm>
          <a:prstGeom prst="rightArrow">
            <a:avLst/>
          </a:prstGeom>
          <a:solidFill>
            <a:srgbClr val="C00000"/>
          </a:solidFill>
          <a:ln w="9525" cap="flat" cmpd="sng" algn="ctr">
            <a:solidFill>
              <a:schemeClr val="accent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Tree>
    <p:extLst>
      <p:ext uri="{BB962C8B-B14F-4D97-AF65-F5344CB8AC3E}">
        <p14:creationId xmlns:p14="http://schemas.microsoft.com/office/powerpoint/2010/main" val="3740510506"/>
      </p:ext>
    </p:extLst>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506958" y="1158302"/>
            <a:ext cx="7526337" cy="386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
        <p:nvSpPr>
          <p:cNvPr id="4" name="Inhaltsplatzhalter 2"/>
          <p:cNvSpPr>
            <a:spLocks noGrp="1"/>
          </p:cNvSpPr>
          <p:nvPr>
            <p:ph idx="1"/>
          </p:nvPr>
        </p:nvSpPr>
        <p:spPr>
          <a:xfrm>
            <a:off x="433386" y="1675695"/>
            <a:ext cx="7911827" cy="4213225"/>
          </a:xfrm>
        </p:spPr>
        <p:txBody>
          <a:bodyPr/>
          <a:lstStyle/>
          <a:p>
            <a:pPr marL="0" indent="0">
              <a:defRPr/>
            </a:pPr>
            <a:r>
              <a:rPr lang="en-GB" dirty="0" smtClean="0">
                <a:solidFill>
                  <a:srgbClr val="C00000"/>
                </a:solidFill>
              </a:rPr>
              <a:t>Context: </a:t>
            </a:r>
          </a:p>
          <a:p>
            <a:pPr marL="285750" indent="-285750">
              <a:buFont typeface="Arial" panose="020B0604020202020204" pitchFamily="34" charset="0"/>
              <a:buChar char="•"/>
              <a:defRPr/>
            </a:pPr>
            <a:r>
              <a:rPr lang="en-US" dirty="0">
                <a:solidFill>
                  <a:schemeClr val="tx1"/>
                </a:solidFill>
              </a:rPr>
              <a:t>The </a:t>
            </a:r>
            <a:r>
              <a:rPr lang="en-US" dirty="0" smtClean="0">
                <a:solidFill>
                  <a:schemeClr val="tx1"/>
                </a:solidFill>
              </a:rPr>
              <a:t>intended </a:t>
            </a:r>
            <a:r>
              <a:rPr lang="en-US" dirty="0">
                <a:solidFill>
                  <a:schemeClr val="tx1"/>
                </a:solidFill>
              </a:rPr>
              <a:t>outputs and outcomes of the components defined in Session 10 form the basis for the development of indicators </a:t>
            </a:r>
            <a:endParaRPr lang="en-US" dirty="0" smtClean="0">
              <a:solidFill>
                <a:schemeClr val="tx1"/>
              </a:solidFill>
            </a:endParaRPr>
          </a:p>
          <a:p>
            <a:pPr>
              <a:defRPr/>
            </a:pPr>
            <a:r>
              <a:rPr lang="en-US" b="0" dirty="0" smtClean="0">
                <a:solidFill>
                  <a:srgbClr val="C00000"/>
                </a:solidFill>
              </a:rPr>
              <a:t>Your task</a:t>
            </a:r>
          </a:p>
          <a:p>
            <a:pPr marL="641350" lvl="1" indent="-285750">
              <a:defRPr/>
            </a:pPr>
            <a:r>
              <a:rPr lang="en-US" dirty="0" smtClean="0">
                <a:solidFill>
                  <a:schemeClr val="tx1"/>
                </a:solidFill>
              </a:rPr>
              <a:t>Develop </a:t>
            </a:r>
            <a:r>
              <a:rPr lang="en-US" dirty="0">
                <a:solidFill>
                  <a:schemeClr val="tx1"/>
                </a:solidFill>
              </a:rPr>
              <a:t>for each </a:t>
            </a:r>
            <a:r>
              <a:rPr lang="en-US" dirty="0" smtClean="0">
                <a:solidFill>
                  <a:schemeClr val="tx1"/>
                </a:solidFill>
              </a:rPr>
              <a:t>output and outcome and adequate </a:t>
            </a:r>
            <a:r>
              <a:rPr lang="en-US" dirty="0" smtClean="0">
                <a:solidFill>
                  <a:srgbClr val="C00000"/>
                </a:solidFill>
              </a:rPr>
              <a:t>indicator</a:t>
            </a:r>
            <a:r>
              <a:rPr lang="en-US" dirty="0" smtClean="0">
                <a:solidFill>
                  <a:schemeClr val="tx1"/>
                </a:solidFill>
              </a:rPr>
              <a:t> and record them in </a:t>
            </a:r>
            <a:r>
              <a:rPr lang="en-US" dirty="0" smtClean="0">
                <a:solidFill>
                  <a:srgbClr val="669900"/>
                </a:solidFill>
              </a:rPr>
              <a:t>Matrix 10</a:t>
            </a:r>
          </a:p>
          <a:p>
            <a:pPr marL="641350" lvl="1" indent="-285750">
              <a:defRPr/>
            </a:pPr>
            <a:r>
              <a:rPr lang="en-US" dirty="0" smtClean="0">
                <a:solidFill>
                  <a:schemeClr val="tx1"/>
                </a:solidFill>
              </a:rPr>
              <a:t>Check </a:t>
            </a:r>
            <a:r>
              <a:rPr lang="en-US" dirty="0">
                <a:solidFill>
                  <a:schemeClr val="tx1"/>
                </a:solidFill>
              </a:rPr>
              <a:t>whether your suggested indicators comply with the </a:t>
            </a:r>
            <a:r>
              <a:rPr lang="en-US" dirty="0">
                <a:solidFill>
                  <a:srgbClr val="C00000"/>
                </a:solidFill>
              </a:rPr>
              <a:t>SMART rule </a:t>
            </a:r>
            <a:r>
              <a:rPr lang="en-US" dirty="0">
                <a:solidFill>
                  <a:schemeClr val="tx1"/>
                </a:solidFill>
              </a:rPr>
              <a:t>described in Box 4.</a:t>
            </a:r>
            <a:endParaRPr lang="en-GB" b="0" dirty="0" smtClean="0">
              <a:solidFill>
                <a:schemeClr val="tx1"/>
              </a:solidFill>
            </a:endParaRPr>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l="9402" t="10536" r="10598" b="9463"/>
          <a:stretch/>
        </p:blipFill>
        <p:spPr>
          <a:xfrm>
            <a:off x="6708989" y="5073870"/>
            <a:ext cx="2324885" cy="1453053"/>
          </a:xfrm>
          <a:prstGeom prst="rect">
            <a:avLst/>
          </a:prstGeom>
        </p:spPr>
      </p:pic>
    </p:spTree>
    <p:extLst>
      <p:ext uri="{BB962C8B-B14F-4D97-AF65-F5344CB8AC3E}">
        <p14:creationId xmlns:p14="http://schemas.microsoft.com/office/powerpoint/2010/main" val="3603195072"/>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13:</a:t>
            </a:r>
            <a:br>
              <a:rPr lang="de-DE" kern="0" dirty="0" smtClean="0"/>
            </a:br>
            <a:r>
              <a:rPr lang="en-US" dirty="0" smtClean="0"/>
              <a:t>Roadmap development</a:t>
            </a:r>
            <a:r>
              <a:rPr lang="de-DE" kern="0" dirty="0" smtClean="0"/>
              <a:t/>
            </a:r>
            <a:br>
              <a:rPr lang="de-DE" kern="0" dirty="0" smtClean="0"/>
            </a:b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241663324"/>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14587">
                <a:tc>
                  <a:txBody>
                    <a:bodyPr/>
                    <a:lstStyle/>
                    <a:p>
                      <a:r>
                        <a:rPr lang="de-DE" sz="1800" dirty="0" smtClean="0"/>
                        <a:t>13</a:t>
                      </a:r>
                      <a:endParaRPr lang="de-DE" sz="1800" dirty="0"/>
                    </a:p>
                  </a:txBody>
                  <a:tcPr marL="91426" marR="91426" marT="45723" marB="45723"/>
                </a:tc>
                <a:tc>
                  <a:txBody>
                    <a:bodyPr/>
                    <a:lstStyle/>
                    <a:p>
                      <a:r>
                        <a:rPr lang="de-DE" sz="1800" dirty="0" smtClean="0"/>
                        <a:t>Roadmap </a:t>
                      </a:r>
                      <a:r>
                        <a:rPr lang="de-DE" sz="1800" dirty="0" err="1" smtClean="0"/>
                        <a:t>development</a:t>
                      </a:r>
                      <a:endParaRPr lang="de-DE" sz="1800" dirty="0"/>
                    </a:p>
                  </a:txBody>
                  <a:tcPr marL="91426" marR="91426" marT="45723" marB="45723"/>
                </a:tc>
                <a:tc>
                  <a:txBody>
                    <a:bodyPr/>
                    <a:lstStyle/>
                    <a:p>
                      <a:pPr marL="285750" indent="-285750">
                        <a:buFont typeface="Arial" pitchFamily="34" charset="0"/>
                        <a:buChar char="•"/>
                      </a:pPr>
                      <a:r>
                        <a:rPr lang="en-US" sz="1600" dirty="0" smtClean="0"/>
                        <a:t>Transferring knowledge to real work context</a:t>
                      </a:r>
                    </a:p>
                    <a:p>
                      <a:pPr marL="285750" indent="-285750">
                        <a:buFont typeface="Arial" pitchFamily="34" charset="0"/>
                        <a:buChar char="•"/>
                      </a:pPr>
                      <a:r>
                        <a:rPr lang="en-US" sz="1600" dirty="0" smtClean="0"/>
                        <a:t>Define next steps</a:t>
                      </a:r>
                      <a:endParaRPr lang="de-DE" sz="1600" dirty="0"/>
                    </a:p>
                  </a:txBody>
                  <a:tcPr marL="91426" marR="91426" marT="45723" marB="45723"/>
                </a:tc>
              </a:tr>
            </a:tbl>
          </a:graphicData>
        </a:graphic>
      </p:graphicFrame>
    </p:spTree>
    <p:extLst>
      <p:ext uri="{BB962C8B-B14F-4D97-AF65-F5344CB8AC3E}">
        <p14:creationId xmlns:p14="http://schemas.microsoft.com/office/powerpoint/2010/main" val="3261116487"/>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p:cNvSpPr>
            <a:spLocks noGrp="1"/>
          </p:cNvSpPr>
          <p:nvPr>
            <p:ph idx="1"/>
          </p:nvPr>
        </p:nvSpPr>
        <p:spPr>
          <a:xfrm>
            <a:off x="361950" y="1687513"/>
            <a:ext cx="7677150" cy="4213225"/>
          </a:xfrm>
        </p:spPr>
        <p:txBody>
          <a:bodyPr/>
          <a:lstStyle/>
          <a:p>
            <a:pPr marL="0" indent="0">
              <a:defRPr/>
            </a:pPr>
            <a:r>
              <a:rPr lang="en-GB" dirty="0" smtClean="0">
                <a:solidFill>
                  <a:srgbClr val="C00000"/>
                </a:solidFill>
              </a:rPr>
              <a:t>Context and task</a:t>
            </a:r>
          </a:p>
          <a:p>
            <a:pPr marL="285750" indent="-285750">
              <a:buFont typeface="Arial" panose="020B0604020202020204" pitchFamily="34" charset="0"/>
              <a:buChar char="•"/>
              <a:defRPr/>
            </a:pPr>
            <a:r>
              <a:rPr lang="en-GB" b="0" dirty="0" smtClean="0"/>
              <a:t>The development of a results chain including indicators in practice will be confronted with various </a:t>
            </a:r>
            <a:r>
              <a:rPr lang="en-GB" b="0" dirty="0" smtClean="0">
                <a:solidFill>
                  <a:srgbClr val="C00000"/>
                </a:solidFill>
              </a:rPr>
              <a:t>challenges</a:t>
            </a:r>
            <a:r>
              <a:rPr lang="en-GB" b="0" dirty="0" smtClean="0"/>
              <a:t>.</a:t>
            </a:r>
          </a:p>
          <a:p>
            <a:pPr marL="285750" indent="-285750">
              <a:buFont typeface="Arial" panose="020B0604020202020204" pitchFamily="34" charset="0"/>
              <a:buChar char="•"/>
              <a:defRPr/>
            </a:pPr>
            <a:r>
              <a:rPr lang="en-GB" b="0" dirty="0" smtClean="0"/>
              <a:t>You are not advisor in Zanadu anymore but invited to reflect the situation in </a:t>
            </a:r>
            <a:r>
              <a:rPr lang="en-GB" b="0" dirty="0" smtClean="0">
                <a:solidFill>
                  <a:srgbClr val="C00000"/>
                </a:solidFill>
              </a:rPr>
              <a:t>your real working environment</a:t>
            </a:r>
            <a:r>
              <a:rPr lang="en-GB" b="0" dirty="0" smtClean="0"/>
              <a:t>.</a:t>
            </a:r>
          </a:p>
          <a:p>
            <a:pPr marL="285750" indent="-285750">
              <a:buFont typeface="Arial" panose="020B0604020202020204" pitchFamily="34" charset="0"/>
              <a:buChar char="•"/>
              <a:defRPr/>
            </a:pPr>
            <a:r>
              <a:rPr lang="en-GB" b="0" dirty="0" smtClean="0"/>
              <a:t>Prepare a </a:t>
            </a:r>
            <a:r>
              <a:rPr lang="en-GB" b="0" dirty="0" smtClean="0">
                <a:solidFill>
                  <a:srgbClr val="C00000"/>
                </a:solidFill>
              </a:rPr>
              <a:t>roadmap</a:t>
            </a:r>
            <a:r>
              <a:rPr lang="en-GB" b="0" dirty="0" smtClean="0"/>
              <a:t> on how to </a:t>
            </a:r>
            <a:r>
              <a:rPr lang="en-US" b="0" dirty="0" smtClean="0"/>
              <a:t>enhance </a:t>
            </a:r>
            <a:r>
              <a:rPr lang="en-US" b="0" dirty="0"/>
              <a:t>capacities and conditions for development of the </a:t>
            </a:r>
            <a:r>
              <a:rPr lang="en-US" b="0" dirty="0" smtClean="0"/>
              <a:t>adaptation M&amp;E system.</a:t>
            </a:r>
            <a:endParaRPr lang="de-DE" dirty="0"/>
          </a:p>
        </p:txBody>
      </p:sp>
      <p:pic>
        <p:nvPicPr>
          <p:cNvPr id="158724"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el 1"/>
          <p:cNvSpPr txBox="1">
            <a:spLocks/>
          </p:cNvSpPr>
          <p:nvPr/>
        </p:nvSpPr>
        <p:spPr bwMode="auto">
          <a:xfrm>
            <a:off x="433388" y="1189831"/>
            <a:ext cx="7526337" cy="39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4" name="Datumsplatzhalter 3"/>
          <p:cNvSpPr>
            <a:spLocks noGrp="1"/>
          </p:cNvSpPr>
          <p:nvPr>
            <p:ph type="dt" sz="half" idx="11"/>
          </p:nvPr>
        </p:nvSpPr>
        <p:spPr/>
        <p:txBody>
          <a:bodyPr/>
          <a:lstStyle/>
          <a:p>
            <a:pPr>
              <a:defRPr/>
            </a:pPr>
            <a:fld id="{1F7CA47D-7B07-4756-A696-A0C5C0DAFF46}" type="datetime1">
              <a:rPr lang="de-DE" smtClean="0"/>
              <a:pPr>
                <a:defRPr/>
              </a:pPr>
              <a:t>01.09.2016</a:t>
            </a:fld>
            <a:endParaRPr lang="de-DE" dirty="0"/>
          </a:p>
        </p:txBody>
      </p:sp>
      <p:sp>
        <p:nvSpPr>
          <p:cNvPr id="3" name="Inhaltsplatzhalter 2"/>
          <p:cNvSpPr>
            <a:spLocks noGrp="1"/>
          </p:cNvSpPr>
          <p:nvPr>
            <p:ph idx="1"/>
          </p:nvPr>
        </p:nvSpPr>
        <p:spPr/>
        <p:txBody>
          <a:bodyPr/>
          <a:lstStyle/>
          <a:p>
            <a:endParaRPr lang="de-DE"/>
          </a:p>
        </p:txBody>
      </p:sp>
    </p:spTree>
    <p:extLst>
      <p:ext uri="{BB962C8B-B14F-4D97-AF65-F5344CB8AC3E}">
        <p14:creationId xmlns:p14="http://schemas.microsoft.com/office/powerpoint/2010/main" val="47142566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dirty="0" smtClean="0">
                <a:solidFill>
                  <a:schemeClr val="tx1"/>
                </a:solidFill>
              </a:rPr>
              <a:t>Module 6</a:t>
            </a:r>
          </a:p>
          <a:p>
            <a:endParaRPr lang="en-US" sz="3200" b="1" kern="0" dirty="0" smtClean="0">
              <a:solidFill>
                <a:schemeClr val="tx1"/>
              </a:solidFill>
            </a:endParaRPr>
          </a:p>
          <a:p>
            <a:r>
              <a:rPr lang="en-US" sz="3200" b="1" kern="0" dirty="0" smtClean="0">
                <a:solidFill>
                  <a:srgbClr val="669900"/>
                </a:solidFill>
              </a:rPr>
              <a:t>Introduction to adaptation monitoring and evaluation (M&amp;E)</a:t>
            </a:r>
            <a:endParaRPr lang="en-US" sz="3200" b="1" kern="0" dirty="0">
              <a:solidFill>
                <a:srgbClr val="669900"/>
              </a:solidFill>
            </a:endParaRPr>
          </a:p>
        </p:txBody>
      </p:sp>
    </p:spTree>
    <p:extLst>
      <p:ext uri="{BB962C8B-B14F-4D97-AF65-F5344CB8AC3E}">
        <p14:creationId xmlns:p14="http://schemas.microsoft.com/office/powerpoint/2010/main" val="335993419"/>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el 1"/>
          <p:cNvSpPr>
            <a:spLocks noGrp="1"/>
          </p:cNvSpPr>
          <p:nvPr>
            <p:ph type="title"/>
          </p:nvPr>
        </p:nvSpPr>
        <p:spPr>
          <a:xfrm>
            <a:off x="325438" y="1175654"/>
            <a:ext cx="8342312" cy="615109"/>
          </a:xfrm>
        </p:spPr>
        <p:txBody>
          <a:bodyPr/>
          <a:lstStyle/>
          <a:p>
            <a:pPr algn="ctr"/>
            <a:r>
              <a:rPr lang="en-US" b="1" dirty="0" smtClean="0">
                <a:solidFill>
                  <a:srgbClr val="669900"/>
                </a:solidFill>
              </a:rPr>
              <a:t>Overview of Module 6</a:t>
            </a:r>
            <a:br>
              <a:rPr lang="en-US" b="1" dirty="0" smtClean="0">
                <a:solidFill>
                  <a:srgbClr val="669900"/>
                </a:solidFill>
              </a:rPr>
            </a:br>
            <a:r>
              <a:rPr lang="en-US" b="1" dirty="0" smtClean="0">
                <a:solidFill>
                  <a:srgbClr val="669900"/>
                </a:solidFill>
              </a:rPr>
              <a:t>Introduction to adaptation M&amp;E</a:t>
            </a:r>
            <a:endParaRPr lang="en-US" b="1" dirty="0">
              <a:solidFill>
                <a:srgbClr val="669900"/>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1800618595"/>
              </p:ext>
            </p:extLst>
          </p:nvPr>
        </p:nvGraphicFramePr>
        <p:xfrm>
          <a:off x="684213" y="2470065"/>
          <a:ext cx="7775574" cy="3130135"/>
        </p:xfrm>
        <a:graphic>
          <a:graphicData uri="http://schemas.openxmlformats.org/drawingml/2006/table">
            <a:tbl>
              <a:tblPr firstRow="1" firstCol="1" bandRow="1"/>
              <a:tblGrid>
                <a:gridCol w="1815919"/>
                <a:gridCol w="2893671"/>
                <a:gridCol w="3065984"/>
              </a:tblGrid>
              <a:tr h="263987">
                <a:tc gridSpan="3">
                  <a:txBody>
                    <a:bodyPr/>
                    <a:lstStyle/>
                    <a:p>
                      <a:pPr algn="just">
                        <a:lnSpc>
                          <a:spcPct val="100000"/>
                        </a:lnSpc>
                        <a:spcBef>
                          <a:spcPts val="600"/>
                        </a:spcBef>
                        <a:spcAft>
                          <a:spcPts val="0"/>
                        </a:spcAft>
                      </a:pPr>
                      <a:r>
                        <a:rPr lang="en-GB" sz="1600" b="1" dirty="0">
                          <a:effectLst/>
                          <a:latin typeface="+mn-lt"/>
                          <a:ea typeface="Calibri"/>
                        </a:rPr>
                        <a:t>Introduction to adaptation to climate change</a:t>
                      </a:r>
                      <a:endParaRPr lang="de-DE" sz="16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tr>
              <a:tr h="263987">
                <a:tc>
                  <a:txBody>
                    <a:bodyPr/>
                    <a:lstStyle/>
                    <a:p>
                      <a:pPr algn="just">
                        <a:lnSpc>
                          <a:spcPct val="100000"/>
                        </a:lnSpc>
                        <a:spcBef>
                          <a:spcPts val="600"/>
                        </a:spcBef>
                        <a:spcAft>
                          <a:spcPts val="0"/>
                        </a:spcAft>
                      </a:pPr>
                      <a:r>
                        <a:rPr lang="en-GB" sz="1400" b="1" dirty="0">
                          <a:effectLst/>
                          <a:latin typeface="+mn-lt"/>
                          <a:ea typeface="Calibri"/>
                        </a:rPr>
                        <a:t>Session</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dirty="0">
                          <a:effectLst/>
                          <a:latin typeface="+mn-lt"/>
                          <a:ea typeface="Calibri"/>
                        </a:rPr>
                        <a:t>Title</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a:effectLst/>
                          <a:latin typeface="+mn-lt"/>
                          <a:ea typeface="Calibri"/>
                        </a:rPr>
                        <a:t>Key content</a:t>
                      </a:r>
                      <a:endParaRPr lang="de-DE" sz="140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00">
                <a:tc rowSpan="2">
                  <a:txBody>
                    <a:bodyPr/>
                    <a:lstStyle/>
                    <a:p>
                      <a:pPr algn="ctr">
                        <a:lnSpc>
                          <a:spcPct val="100000"/>
                        </a:lnSpc>
                        <a:spcBef>
                          <a:spcPts val="600"/>
                        </a:spcBef>
                        <a:spcAft>
                          <a:spcPts val="0"/>
                        </a:spcAft>
                      </a:pPr>
                      <a:r>
                        <a:rPr lang="en-GB" sz="1400" b="1" dirty="0" smtClean="0">
                          <a:effectLst/>
                          <a:latin typeface="+mn-lt"/>
                          <a:ea typeface="Calibri"/>
                        </a:rPr>
                        <a:t>1*</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dirty="0">
                          <a:effectLst/>
                          <a:latin typeface="+mn-lt"/>
                          <a:ea typeface="Calibri"/>
                        </a:rPr>
                        <a:t>Introduction to adaptation</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The Greenhouse effect</a:t>
                      </a:r>
                      <a:endParaRPr lang="de-DE" sz="1400" dirty="0">
                        <a:effectLst/>
                        <a:latin typeface="+mn-lt"/>
                        <a:ea typeface="Times New Roman"/>
                        <a:cs typeface="Times New Roman"/>
                      </a:endParaRPr>
                    </a:p>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What is adaptation?</a:t>
                      </a:r>
                      <a:endParaRPr lang="de-DE" sz="1400" dirty="0">
                        <a:effectLst/>
                        <a:latin typeface="+mn-lt"/>
                        <a:ea typeface="Times New Roman"/>
                        <a:cs typeface="Times New Roman"/>
                      </a:endParaRPr>
                    </a:p>
                    <a:p>
                      <a:pPr marL="342900" lvl="0" indent="-342900" algn="just">
                        <a:lnSpc>
                          <a:spcPct val="100000"/>
                        </a:lnSpc>
                        <a:spcBef>
                          <a:spcPts val="600"/>
                        </a:spcBef>
                        <a:spcAft>
                          <a:spcPts val="0"/>
                        </a:spcAft>
                        <a:buFont typeface="Arial"/>
                        <a:buChar char="•"/>
                        <a:tabLst>
                          <a:tab pos="457200" algn="l"/>
                        </a:tabLst>
                      </a:pPr>
                      <a:r>
                        <a:rPr lang="en-GB" sz="1400" dirty="0">
                          <a:effectLst/>
                          <a:latin typeface="+mn-lt"/>
                          <a:ea typeface="Calibri"/>
                          <a:cs typeface="Times New Roman"/>
                        </a:rPr>
                        <a:t>Adaptation and development</a:t>
                      </a:r>
                      <a:endParaRPr lang="de-DE" sz="1400" dirty="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87">
                <a:tc vMerge="1">
                  <a:txBody>
                    <a:bodyPr/>
                    <a:lstStyle/>
                    <a:p>
                      <a:endParaRPr lang="de-DE"/>
                    </a:p>
                  </a:txBody>
                  <a:tcPr/>
                </a:tc>
                <a:tc>
                  <a:txBody>
                    <a:bodyPr/>
                    <a:lstStyle/>
                    <a:p>
                      <a:pPr algn="just">
                        <a:lnSpc>
                          <a:spcPct val="100000"/>
                        </a:lnSpc>
                        <a:spcBef>
                          <a:spcPts val="600"/>
                        </a:spcBef>
                        <a:spcAft>
                          <a:spcPts val="0"/>
                        </a:spcAft>
                      </a:pPr>
                      <a:r>
                        <a:rPr lang="en-GB" sz="1400" b="1">
                          <a:effectLst/>
                          <a:latin typeface="+mn-lt"/>
                          <a:ea typeface="Calibri"/>
                        </a:rPr>
                        <a:t>Action learning</a:t>
                      </a:r>
                      <a:endParaRPr lang="de-DE" sz="140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Adaptation terminology</a:t>
                      </a:r>
                      <a:endParaRPr lang="de-DE" sz="1400" dirty="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987">
                <a:tc gridSpan="3">
                  <a:txBody>
                    <a:bodyPr/>
                    <a:lstStyle/>
                    <a:p>
                      <a:pPr algn="just">
                        <a:lnSpc>
                          <a:spcPct val="100000"/>
                        </a:lnSpc>
                        <a:spcBef>
                          <a:spcPts val="600"/>
                        </a:spcBef>
                        <a:spcAft>
                          <a:spcPts val="0"/>
                        </a:spcAft>
                      </a:pPr>
                      <a:r>
                        <a:rPr lang="en-GB" sz="1600" b="1" dirty="0">
                          <a:effectLst/>
                          <a:latin typeface="+mn-lt"/>
                          <a:ea typeface="Calibri"/>
                        </a:rPr>
                        <a:t>Module 6: Introduction to adaptation M&amp;E</a:t>
                      </a:r>
                      <a:endParaRPr lang="de-DE" sz="16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hMerge="1">
                  <a:txBody>
                    <a:bodyPr/>
                    <a:lstStyle/>
                    <a:p>
                      <a:endParaRPr lang="de-DE"/>
                    </a:p>
                  </a:txBody>
                  <a:tcPr/>
                </a:tc>
                <a:tc hMerge="1">
                  <a:txBody>
                    <a:bodyPr/>
                    <a:lstStyle/>
                    <a:p>
                      <a:endParaRPr lang="de-DE"/>
                    </a:p>
                  </a:txBody>
                  <a:tcPr/>
                </a:tc>
              </a:tr>
              <a:tr h="263987">
                <a:tc>
                  <a:txBody>
                    <a:bodyPr/>
                    <a:lstStyle/>
                    <a:p>
                      <a:pPr algn="just">
                        <a:lnSpc>
                          <a:spcPct val="100000"/>
                        </a:lnSpc>
                        <a:spcBef>
                          <a:spcPts val="600"/>
                        </a:spcBef>
                        <a:spcAft>
                          <a:spcPts val="0"/>
                        </a:spcAft>
                      </a:pPr>
                      <a:r>
                        <a:rPr lang="en-GB" sz="1400" b="1">
                          <a:effectLst/>
                          <a:latin typeface="+mn-lt"/>
                          <a:ea typeface="Calibri"/>
                        </a:rPr>
                        <a:t>Session</a:t>
                      </a:r>
                      <a:endParaRPr lang="de-DE" sz="140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a:effectLst/>
                          <a:latin typeface="+mn-lt"/>
                          <a:ea typeface="Calibri"/>
                        </a:rPr>
                        <a:t>Title</a:t>
                      </a:r>
                      <a:endParaRPr lang="de-DE" sz="140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dirty="0">
                          <a:effectLst/>
                          <a:latin typeface="+mn-lt"/>
                          <a:ea typeface="Calibri"/>
                        </a:rPr>
                        <a:t>Key content</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5100">
                <a:tc>
                  <a:txBody>
                    <a:bodyPr/>
                    <a:lstStyle/>
                    <a:p>
                      <a:pPr algn="ctr">
                        <a:lnSpc>
                          <a:spcPct val="100000"/>
                        </a:lnSpc>
                        <a:spcBef>
                          <a:spcPts val="600"/>
                        </a:spcBef>
                        <a:spcAft>
                          <a:spcPts val="0"/>
                        </a:spcAft>
                      </a:pPr>
                      <a:r>
                        <a:rPr lang="en-GB" sz="1400" b="1">
                          <a:effectLst/>
                          <a:latin typeface="+mn-lt"/>
                          <a:ea typeface="Calibri"/>
                        </a:rPr>
                        <a:t>2</a:t>
                      </a:r>
                      <a:endParaRPr lang="de-DE" sz="140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600"/>
                        </a:spcBef>
                        <a:spcAft>
                          <a:spcPts val="0"/>
                        </a:spcAft>
                      </a:pPr>
                      <a:r>
                        <a:rPr lang="en-GB" sz="1400" b="1" dirty="0">
                          <a:effectLst/>
                          <a:latin typeface="+mn-lt"/>
                          <a:ea typeface="Calibri"/>
                        </a:rPr>
                        <a:t>Introduction to adaptation M&amp;E</a:t>
                      </a:r>
                      <a:endParaRPr lang="de-DE" sz="1400" dirty="0">
                        <a:effectLst/>
                        <a:latin typeface="+mn-lt"/>
                        <a:ea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Rationale of CCA M&amp;E</a:t>
                      </a:r>
                      <a:endParaRPr lang="de-DE" sz="1400" dirty="0">
                        <a:effectLst/>
                        <a:latin typeface="+mn-lt"/>
                        <a:ea typeface="Times New Roman"/>
                        <a:cs typeface="Times New Roman"/>
                      </a:endParaRPr>
                    </a:p>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Levels of application</a:t>
                      </a:r>
                      <a:endParaRPr lang="de-DE" sz="1400" dirty="0">
                        <a:effectLst/>
                        <a:latin typeface="+mn-lt"/>
                        <a:ea typeface="Times New Roman"/>
                        <a:cs typeface="Times New Roman"/>
                      </a:endParaRPr>
                    </a:p>
                    <a:p>
                      <a:pPr marL="342900" lvl="0" indent="-342900" algn="just">
                        <a:lnSpc>
                          <a:spcPct val="100000"/>
                        </a:lnSpc>
                        <a:spcBef>
                          <a:spcPts val="600"/>
                        </a:spcBef>
                        <a:spcAft>
                          <a:spcPts val="0"/>
                        </a:spcAft>
                        <a:buFont typeface="Arial"/>
                        <a:buChar char="•"/>
                        <a:tabLst>
                          <a:tab pos="457200" algn="l"/>
                        </a:tabLst>
                      </a:pPr>
                      <a:r>
                        <a:rPr lang="en-US" sz="1400" dirty="0">
                          <a:effectLst/>
                          <a:latin typeface="+mn-lt"/>
                          <a:ea typeface="Calibri"/>
                          <a:cs typeface="Times New Roman"/>
                        </a:rPr>
                        <a:t>Challenges and opportunities</a:t>
                      </a:r>
                      <a:endParaRPr lang="de-DE" sz="1400" dirty="0">
                        <a:effectLst/>
                        <a:latin typeface="+mn-lt"/>
                        <a:ea typeface="Times New Roman"/>
                        <a:cs typeface="Times New Roman"/>
                      </a:endParaRPr>
                    </a:p>
                  </a:txBody>
                  <a:tcPr marL="63412" marR="6341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 name="Textfeld 1"/>
          <p:cNvSpPr txBox="1"/>
          <p:nvPr/>
        </p:nvSpPr>
        <p:spPr>
          <a:xfrm>
            <a:off x="671332" y="5903091"/>
            <a:ext cx="6886936" cy="338554"/>
          </a:xfrm>
          <a:prstGeom prst="rect">
            <a:avLst/>
          </a:prstGeom>
          <a:noFill/>
        </p:spPr>
        <p:txBody>
          <a:bodyPr wrap="square" rtlCol="0">
            <a:spAutoFit/>
          </a:bodyPr>
          <a:lstStyle/>
          <a:p>
            <a:r>
              <a:rPr lang="de-DE" sz="1600" b="0" dirty="0" smtClean="0">
                <a:solidFill>
                  <a:schemeClr val="tx2"/>
                </a:solidFill>
              </a:rPr>
              <a:t>*Session 1 </a:t>
            </a:r>
            <a:r>
              <a:rPr lang="de-DE" sz="1600" b="0" dirty="0" err="1" smtClean="0">
                <a:solidFill>
                  <a:schemeClr val="tx2"/>
                </a:solidFill>
              </a:rPr>
              <a:t>is</a:t>
            </a:r>
            <a:r>
              <a:rPr lang="de-DE" sz="1600" b="0" dirty="0" smtClean="0">
                <a:solidFill>
                  <a:schemeClr val="tx2"/>
                </a:solidFill>
              </a:rPr>
              <a:t> </a:t>
            </a:r>
            <a:r>
              <a:rPr lang="de-DE" sz="1600" b="0" dirty="0" err="1" smtClean="0">
                <a:solidFill>
                  <a:schemeClr val="tx2"/>
                </a:solidFill>
              </a:rPr>
              <a:t>only</a:t>
            </a:r>
            <a:r>
              <a:rPr lang="de-DE" sz="1600" b="0" dirty="0" smtClean="0">
                <a:solidFill>
                  <a:schemeClr val="tx2"/>
                </a:solidFill>
              </a:rPr>
              <a:t> </a:t>
            </a:r>
            <a:r>
              <a:rPr lang="de-DE" sz="1600" b="0" dirty="0" err="1" smtClean="0">
                <a:solidFill>
                  <a:schemeClr val="tx2"/>
                </a:solidFill>
              </a:rPr>
              <a:t>applicable</a:t>
            </a:r>
            <a:r>
              <a:rPr lang="de-DE" sz="1600" b="0" dirty="0" smtClean="0">
                <a:solidFill>
                  <a:schemeClr val="tx2"/>
                </a:solidFill>
              </a:rPr>
              <a:t> in a stand-</a:t>
            </a:r>
            <a:r>
              <a:rPr lang="de-DE" sz="1600" b="0" dirty="0" err="1" smtClean="0">
                <a:solidFill>
                  <a:schemeClr val="tx2"/>
                </a:solidFill>
              </a:rPr>
              <a:t>alone</a:t>
            </a:r>
            <a:r>
              <a:rPr lang="de-DE" sz="1600" b="0" dirty="0" smtClean="0">
                <a:solidFill>
                  <a:schemeClr val="tx2"/>
                </a:solidFill>
              </a:rPr>
              <a:t> M&amp;E </a:t>
            </a:r>
            <a:r>
              <a:rPr lang="de-DE" sz="1600" b="0" dirty="0" err="1" smtClean="0">
                <a:solidFill>
                  <a:schemeClr val="tx2"/>
                </a:solidFill>
              </a:rPr>
              <a:t>training</a:t>
            </a:r>
            <a:r>
              <a:rPr lang="de-DE" sz="1600" b="0" dirty="0" smtClean="0">
                <a:solidFill>
                  <a:schemeClr val="tx2"/>
                </a:solidFill>
              </a:rPr>
              <a:t> </a:t>
            </a:r>
            <a:r>
              <a:rPr lang="de-DE" sz="1600" b="0" dirty="0" err="1" smtClean="0">
                <a:solidFill>
                  <a:schemeClr val="tx2"/>
                </a:solidFill>
              </a:rPr>
              <a:t>format</a:t>
            </a:r>
            <a:endParaRPr lang="de-DE" sz="1600" b="0" dirty="0" smtClean="0">
              <a:solidFill>
                <a:schemeClr val="tx2"/>
              </a:solidFill>
            </a:endParaRPr>
          </a:p>
        </p:txBody>
      </p:sp>
    </p:spTree>
    <p:extLst>
      <p:ext uri="{BB962C8B-B14F-4D97-AF65-F5344CB8AC3E}">
        <p14:creationId xmlns:p14="http://schemas.microsoft.com/office/powerpoint/2010/main" val="56960794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2173178"/>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dirty="0" smtClean="0">
                <a:solidFill>
                  <a:schemeClr val="tx1"/>
                </a:solidFill>
              </a:rPr>
              <a:t>Module 6: </a:t>
            </a:r>
          </a:p>
          <a:p>
            <a:r>
              <a:rPr lang="en-US" sz="3200" b="1" kern="0" dirty="0" smtClean="0">
                <a:solidFill>
                  <a:schemeClr val="tx1"/>
                </a:solidFill>
              </a:rPr>
              <a:t>Introduction to adaptation M&amp;E</a:t>
            </a:r>
          </a:p>
          <a:p>
            <a:endParaRPr lang="en-US" sz="3200" b="1" kern="0" dirty="0" smtClean="0">
              <a:solidFill>
                <a:schemeClr val="tx1"/>
              </a:solidFill>
            </a:endParaRPr>
          </a:p>
          <a:p>
            <a:r>
              <a:rPr lang="en-US" sz="3200" b="1" kern="0" dirty="0" smtClean="0">
                <a:solidFill>
                  <a:srgbClr val="669900"/>
                </a:solidFill>
              </a:rPr>
              <a:t>Session 1: </a:t>
            </a:r>
          </a:p>
          <a:p>
            <a:r>
              <a:rPr lang="en-GB" sz="3200" kern="0" dirty="0">
                <a:solidFill>
                  <a:srgbClr val="669900"/>
                </a:solidFill>
              </a:rPr>
              <a:t>Background and basic principles of climate change and adaptation</a:t>
            </a:r>
            <a:r>
              <a:rPr lang="de-DE" sz="3200" kern="0" dirty="0">
                <a:solidFill>
                  <a:srgbClr val="669900"/>
                </a:solidFill>
              </a:rPr>
              <a:t> </a:t>
            </a:r>
          </a:p>
          <a:p>
            <a:r>
              <a:rPr lang="en-US" sz="3200" b="1" kern="0" dirty="0" smtClean="0">
                <a:solidFill>
                  <a:srgbClr val="669900"/>
                </a:solidFill>
              </a:rPr>
              <a:t> </a:t>
            </a:r>
            <a:endParaRPr lang="en-US" sz="3200" b="1" kern="0" dirty="0">
              <a:solidFill>
                <a:srgbClr val="669900"/>
              </a:solidFill>
            </a:endParaRPr>
          </a:p>
        </p:txBody>
      </p:sp>
      <p:sp>
        <p:nvSpPr>
          <p:cNvPr id="2" name="Textfeld 1"/>
          <p:cNvSpPr txBox="1"/>
          <p:nvPr/>
        </p:nvSpPr>
        <p:spPr>
          <a:xfrm>
            <a:off x="534390" y="5458211"/>
            <a:ext cx="3954483" cy="954107"/>
          </a:xfrm>
          <a:prstGeom prst="rect">
            <a:avLst/>
          </a:prstGeom>
          <a:noFill/>
        </p:spPr>
        <p:txBody>
          <a:bodyPr wrap="square" rtlCol="0">
            <a:spAutoFit/>
          </a:bodyPr>
          <a:lstStyle/>
          <a:p>
            <a:r>
              <a:rPr lang="de-DE" sz="1400" dirty="0" smtClean="0">
                <a:solidFill>
                  <a:schemeClr val="tx2"/>
                </a:solidFill>
              </a:rPr>
              <a:t>Note:</a:t>
            </a:r>
            <a:r>
              <a:rPr lang="de-DE" sz="1400" b="0" dirty="0" smtClean="0">
                <a:solidFill>
                  <a:schemeClr val="tx2"/>
                </a:solidFill>
              </a:rPr>
              <a:t> </a:t>
            </a:r>
            <a:r>
              <a:rPr lang="de-DE" sz="1400" b="0" dirty="0">
                <a:solidFill>
                  <a:schemeClr val="tx2"/>
                </a:solidFill>
              </a:rPr>
              <a:t>This </a:t>
            </a:r>
            <a:r>
              <a:rPr lang="de-DE" sz="1400" b="0" dirty="0" err="1">
                <a:solidFill>
                  <a:schemeClr val="tx2"/>
                </a:solidFill>
              </a:rPr>
              <a:t>session</a:t>
            </a:r>
            <a:r>
              <a:rPr lang="de-DE" sz="1400" b="0" dirty="0">
                <a:solidFill>
                  <a:schemeClr val="tx2"/>
                </a:solidFill>
              </a:rPr>
              <a:t> </a:t>
            </a:r>
            <a:r>
              <a:rPr lang="de-DE" sz="1400" b="0" dirty="0" err="1">
                <a:solidFill>
                  <a:schemeClr val="tx2"/>
                </a:solidFill>
              </a:rPr>
              <a:t>has</a:t>
            </a:r>
            <a:r>
              <a:rPr lang="de-DE" sz="1400" b="0" dirty="0">
                <a:solidFill>
                  <a:schemeClr val="tx2"/>
                </a:solidFill>
              </a:rPr>
              <a:t> </a:t>
            </a:r>
            <a:r>
              <a:rPr lang="de-DE" sz="1400" b="0" dirty="0" err="1">
                <a:solidFill>
                  <a:schemeClr val="tx2"/>
                </a:solidFill>
              </a:rPr>
              <a:t>been</a:t>
            </a:r>
            <a:r>
              <a:rPr lang="de-DE" sz="1400" b="0" dirty="0">
                <a:solidFill>
                  <a:schemeClr val="tx2"/>
                </a:solidFill>
              </a:rPr>
              <a:t> </a:t>
            </a:r>
            <a:r>
              <a:rPr lang="de-DE" sz="1400" b="0" dirty="0" err="1">
                <a:solidFill>
                  <a:schemeClr val="tx2"/>
                </a:solidFill>
              </a:rPr>
              <a:t>developed</a:t>
            </a:r>
            <a:r>
              <a:rPr lang="de-DE" sz="1400" b="0" dirty="0">
                <a:solidFill>
                  <a:schemeClr val="tx2"/>
                </a:solidFill>
              </a:rPr>
              <a:t> </a:t>
            </a:r>
            <a:r>
              <a:rPr lang="de-DE" sz="1400" b="0" dirty="0" err="1">
                <a:solidFill>
                  <a:schemeClr val="tx2"/>
                </a:solidFill>
              </a:rPr>
              <a:t>for</a:t>
            </a:r>
            <a:r>
              <a:rPr lang="de-DE" sz="1400" b="0" dirty="0">
                <a:solidFill>
                  <a:schemeClr val="tx2"/>
                </a:solidFill>
              </a:rPr>
              <a:t> </a:t>
            </a:r>
            <a:r>
              <a:rPr lang="de-DE" sz="1400" b="0" dirty="0" err="1">
                <a:solidFill>
                  <a:schemeClr val="tx2"/>
                </a:solidFill>
              </a:rPr>
              <a:t>the</a:t>
            </a:r>
            <a:r>
              <a:rPr lang="de-DE" sz="1400" b="0" dirty="0">
                <a:solidFill>
                  <a:schemeClr val="tx2"/>
                </a:solidFill>
              </a:rPr>
              <a:t> </a:t>
            </a:r>
            <a:r>
              <a:rPr lang="de-DE" sz="1400" dirty="0">
                <a:solidFill>
                  <a:schemeClr val="tx2"/>
                </a:solidFill>
              </a:rPr>
              <a:t>stand-</a:t>
            </a:r>
            <a:r>
              <a:rPr lang="de-DE" sz="1400" dirty="0" err="1">
                <a:solidFill>
                  <a:schemeClr val="tx2"/>
                </a:solidFill>
              </a:rPr>
              <a:t>alone</a:t>
            </a:r>
            <a:r>
              <a:rPr lang="de-DE" sz="1400" dirty="0">
                <a:solidFill>
                  <a:schemeClr val="tx2"/>
                </a:solidFill>
              </a:rPr>
              <a:t> </a:t>
            </a:r>
            <a:r>
              <a:rPr lang="de-DE" sz="1400" dirty="0" err="1">
                <a:solidFill>
                  <a:schemeClr val="tx2"/>
                </a:solidFill>
              </a:rPr>
              <a:t>format</a:t>
            </a:r>
            <a:r>
              <a:rPr lang="de-DE" sz="1400" b="0" dirty="0" smtClean="0">
                <a:solidFill>
                  <a:schemeClr val="tx2"/>
                </a:solidFill>
              </a:rPr>
              <a:t>. </a:t>
            </a:r>
            <a:r>
              <a:rPr lang="de-DE" sz="1400" b="0" dirty="0" err="1" smtClean="0">
                <a:solidFill>
                  <a:schemeClr val="tx2"/>
                </a:solidFill>
              </a:rPr>
              <a:t>If</a:t>
            </a:r>
            <a:r>
              <a:rPr lang="de-DE" sz="1400" b="0" dirty="0" smtClean="0">
                <a:solidFill>
                  <a:schemeClr val="tx2"/>
                </a:solidFill>
              </a:rPr>
              <a:t> </a:t>
            </a:r>
            <a:r>
              <a:rPr lang="de-DE" sz="1400" b="0" dirty="0" err="1" smtClean="0">
                <a:solidFill>
                  <a:schemeClr val="tx2"/>
                </a:solidFill>
              </a:rPr>
              <a:t>the</a:t>
            </a:r>
            <a:r>
              <a:rPr lang="de-DE" sz="1400" b="0" dirty="0" smtClean="0">
                <a:solidFill>
                  <a:schemeClr val="tx2"/>
                </a:solidFill>
              </a:rPr>
              <a:t> M&amp;E </a:t>
            </a:r>
            <a:r>
              <a:rPr lang="de-DE" sz="1400" b="0" dirty="0" err="1" smtClean="0">
                <a:solidFill>
                  <a:schemeClr val="tx2"/>
                </a:solidFill>
              </a:rPr>
              <a:t>modules</a:t>
            </a:r>
            <a:r>
              <a:rPr lang="de-DE" sz="1400" b="0" dirty="0" smtClean="0">
                <a:solidFill>
                  <a:schemeClr val="tx2"/>
                </a:solidFill>
              </a:rPr>
              <a:t> </a:t>
            </a:r>
            <a:r>
              <a:rPr lang="de-DE" sz="1400" b="0" dirty="0" err="1" smtClean="0">
                <a:solidFill>
                  <a:schemeClr val="tx2"/>
                </a:solidFill>
              </a:rPr>
              <a:t>are</a:t>
            </a:r>
            <a:r>
              <a:rPr lang="de-DE" sz="1400" b="0" dirty="0" smtClean="0">
                <a:solidFill>
                  <a:schemeClr val="tx2"/>
                </a:solidFill>
              </a:rPr>
              <a:t> </a:t>
            </a:r>
            <a:r>
              <a:rPr lang="de-DE" sz="1400" b="0" dirty="0" err="1" smtClean="0">
                <a:solidFill>
                  <a:schemeClr val="tx2"/>
                </a:solidFill>
              </a:rPr>
              <a:t>conducted</a:t>
            </a:r>
            <a:r>
              <a:rPr lang="de-DE" sz="1400" b="0" dirty="0" smtClean="0">
                <a:solidFill>
                  <a:schemeClr val="tx2"/>
                </a:solidFill>
              </a:rPr>
              <a:t> </a:t>
            </a:r>
            <a:r>
              <a:rPr lang="de-DE" sz="1400" b="0" dirty="0" err="1" smtClean="0">
                <a:solidFill>
                  <a:schemeClr val="tx2"/>
                </a:solidFill>
              </a:rPr>
              <a:t>as</a:t>
            </a:r>
            <a:r>
              <a:rPr lang="de-DE" sz="1400" b="0" dirty="0" smtClean="0">
                <a:solidFill>
                  <a:schemeClr val="tx2"/>
                </a:solidFill>
              </a:rPr>
              <a:t> </a:t>
            </a:r>
            <a:r>
              <a:rPr lang="de-DE" sz="1400" b="0" dirty="0" err="1" smtClean="0">
                <a:solidFill>
                  <a:schemeClr val="tx2"/>
                </a:solidFill>
              </a:rPr>
              <a:t>part</a:t>
            </a:r>
            <a:r>
              <a:rPr lang="de-DE" sz="1400" b="0" dirty="0" smtClean="0">
                <a:solidFill>
                  <a:schemeClr val="tx2"/>
                </a:solidFill>
              </a:rPr>
              <a:t> </a:t>
            </a:r>
            <a:r>
              <a:rPr lang="de-DE" sz="1400" b="0" dirty="0" err="1" smtClean="0">
                <a:solidFill>
                  <a:schemeClr val="tx2"/>
                </a:solidFill>
              </a:rPr>
              <a:t>of</a:t>
            </a:r>
            <a:r>
              <a:rPr lang="de-DE" sz="1400" b="0" dirty="0" smtClean="0">
                <a:solidFill>
                  <a:schemeClr val="tx2"/>
                </a:solidFill>
              </a:rPr>
              <a:t> </a:t>
            </a:r>
            <a:r>
              <a:rPr lang="de-DE" sz="1400" b="0" dirty="0" err="1" smtClean="0">
                <a:solidFill>
                  <a:schemeClr val="tx2"/>
                </a:solidFill>
              </a:rPr>
              <a:t>the</a:t>
            </a:r>
            <a:r>
              <a:rPr lang="de-DE" sz="1400" b="0" dirty="0" smtClean="0">
                <a:solidFill>
                  <a:schemeClr val="tx2"/>
                </a:solidFill>
              </a:rPr>
              <a:t> </a:t>
            </a:r>
            <a:r>
              <a:rPr lang="de-DE" sz="1400" b="0" dirty="0" err="1" smtClean="0">
                <a:solidFill>
                  <a:schemeClr val="tx2"/>
                </a:solidFill>
              </a:rPr>
              <a:t>full</a:t>
            </a:r>
            <a:r>
              <a:rPr lang="de-DE" sz="1400" b="0" dirty="0" smtClean="0">
                <a:solidFill>
                  <a:schemeClr val="tx2"/>
                </a:solidFill>
              </a:rPr>
              <a:t> </a:t>
            </a:r>
            <a:r>
              <a:rPr lang="de-DE" sz="1400" b="0" dirty="0" err="1" smtClean="0">
                <a:solidFill>
                  <a:schemeClr val="tx2"/>
                </a:solidFill>
              </a:rPr>
              <a:t>adaptation</a:t>
            </a:r>
            <a:r>
              <a:rPr lang="de-DE" sz="1400" b="0" dirty="0" smtClean="0">
                <a:solidFill>
                  <a:schemeClr val="tx2"/>
                </a:solidFill>
              </a:rPr>
              <a:t> </a:t>
            </a:r>
            <a:r>
              <a:rPr lang="de-DE" sz="1400" b="0" dirty="0" err="1" smtClean="0">
                <a:solidFill>
                  <a:schemeClr val="tx2"/>
                </a:solidFill>
              </a:rPr>
              <a:t>training</a:t>
            </a:r>
            <a:r>
              <a:rPr lang="de-DE" sz="1400" b="0" dirty="0" smtClean="0">
                <a:solidFill>
                  <a:schemeClr val="tx2"/>
                </a:solidFill>
              </a:rPr>
              <a:t> (</a:t>
            </a:r>
            <a:r>
              <a:rPr lang="de-DE" sz="1400" b="0" dirty="0" err="1" smtClean="0">
                <a:solidFill>
                  <a:schemeClr val="tx2"/>
                </a:solidFill>
              </a:rPr>
              <a:t>modules</a:t>
            </a:r>
            <a:r>
              <a:rPr lang="de-DE" sz="1400" b="0" dirty="0" smtClean="0">
                <a:solidFill>
                  <a:schemeClr val="tx2"/>
                </a:solidFill>
              </a:rPr>
              <a:t> 1-5) </a:t>
            </a:r>
            <a:r>
              <a:rPr lang="de-DE" sz="1400" b="0" dirty="0" err="1" smtClean="0">
                <a:solidFill>
                  <a:schemeClr val="tx2"/>
                </a:solidFill>
              </a:rPr>
              <a:t>this</a:t>
            </a:r>
            <a:r>
              <a:rPr lang="de-DE" sz="1400" b="0" dirty="0" smtClean="0">
                <a:solidFill>
                  <a:schemeClr val="tx2"/>
                </a:solidFill>
              </a:rPr>
              <a:t> </a:t>
            </a:r>
            <a:r>
              <a:rPr lang="de-DE" sz="1400" b="0" dirty="0" err="1" smtClean="0">
                <a:solidFill>
                  <a:schemeClr val="tx2"/>
                </a:solidFill>
              </a:rPr>
              <a:t>session</a:t>
            </a:r>
            <a:r>
              <a:rPr lang="de-DE" sz="1400" b="0" dirty="0" smtClean="0">
                <a:solidFill>
                  <a:schemeClr val="tx2"/>
                </a:solidFill>
              </a:rPr>
              <a:t> </a:t>
            </a:r>
            <a:r>
              <a:rPr lang="de-DE" sz="1400" b="0" dirty="0" err="1" smtClean="0">
                <a:solidFill>
                  <a:schemeClr val="tx2"/>
                </a:solidFill>
              </a:rPr>
              <a:t>does</a:t>
            </a:r>
            <a:r>
              <a:rPr lang="de-DE" sz="1400" b="0" dirty="0" smtClean="0">
                <a:solidFill>
                  <a:schemeClr val="tx2"/>
                </a:solidFill>
              </a:rPr>
              <a:t> not </a:t>
            </a:r>
            <a:r>
              <a:rPr lang="de-DE" sz="1400" b="0" dirty="0" err="1" smtClean="0">
                <a:solidFill>
                  <a:schemeClr val="tx2"/>
                </a:solidFill>
              </a:rPr>
              <a:t>apply</a:t>
            </a:r>
            <a:r>
              <a:rPr lang="de-DE" sz="1400" b="0" dirty="0" smtClean="0">
                <a:solidFill>
                  <a:schemeClr val="tx2"/>
                </a:solidFill>
              </a:rPr>
              <a:t>. </a:t>
            </a:r>
          </a:p>
        </p:txBody>
      </p:sp>
    </p:spTree>
    <p:extLst>
      <p:ext uri="{BB962C8B-B14F-4D97-AF65-F5344CB8AC3E}">
        <p14:creationId xmlns:p14="http://schemas.microsoft.com/office/powerpoint/2010/main" val="2475702267"/>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938" y="4189806"/>
            <a:ext cx="2926725" cy="2258771"/>
          </a:xfrm>
          <a:prstGeom prst="rect">
            <a:avLst/>
          </a:prstGeom>
        </p:spPr>
      </p:pic>
      <p:sp>
        <p:nvSpPr>
          <p:cNvPr id="2" name="Rechteck 1"/>
          <p:cNvSpPr/>
          <p:nvPr/>
        </p:nvSpPr>
        <p:spPr bwMode="auto">
          <a:xfrm>
            <a:off x="1175658" y="2438401"/>
            <a:ext cx="7112000" cy="624114"/>
          </a:xfrm>
          <a:prstGeom prst="rect">
            <a:avLst/>
          </a:prstGeom>
          <a:solidFill>
            <a:srgbClr val="FFFF00"/>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44034" name="Titel 1"/>
          <p:cNvSpPr>
            <a:spLocks noGrp="1"/>
          </p:cNvSpPr>
          <p:nvPr>
            <p:ph type="title"/>
          </p:nvPr>
        </p:nvSpPr>
        <p:spPr>
          <a:xfrm>
            <a:off x="567155" y="1365811"/>
            <a:ext cx="7662441" cy="618896"/>
          </a:xfrm>
        </p:spPr>
        <p:txBody>
          <a:bodyPr/>
          <a:lstStyle/>
          <a:p>
            <a:r>
              <a:rPr lang="en-GB" b="1" kern="1200" dirty="0" smtClean="0">
                <a:solidFill>
                  <a:srgbClr val="C00000"/>
                </a:solidFill>
                <a:latin typeface="Arial"/>
                <a:ea typeface="+mn-ea"/>
                <a:cs typeface="+mn-cs"/>
              </a:rPr>
              <a:t>Notes on session 1: introduction to climate change</a:t>
            </a:r>
            <a:endParaRPr lang="en-GB" b="1" kern="1200" dirty="0">
              <a:solidFill>
                <a:srgbClr val="C00000"/>
              </a:solidFill>
              <a:latin typeface="Arial"/>
              <a:ea typeface="+mn-ea"/>
              <a:cs typeface="+mn-cs"/>
            </a:endParaRPr>
          </a:p>
        </p:txBody>
      </p:sp>
      <p:sp>
        <p:nvSpPr>
          <p:cNvPr id="3" name="Textfeld 2"/>
          <p:cNvSpPr txBox="1"/>
          <p:nvPr/>
        </p:nvSpPr>
        <p:spPr>
          <a:xfrm>
            <a:off x="423080" y="1782004"/>
            <a:ext cx="7721459" cy="2554545"/>
          </a:xfrm>
          <a:prstGeom prst="rect">
            <a:avLst/>
          </a:prstGeom>
          <a:noFill/>
        </p:spPr>
        <p:txBody>
          <a:bodyPr wrap="square" rtlCol="0">
            <a:spAutoFit/>
          </a:bodyPr>
          <a:lstStyle/>
          <a:p>
            <a:pPr marL="800100" lvl="1" indent="-342900" eaLnBrk="0" hangingPunct="0">
              <a:buFont typeface="Arial" pitchFamily="34" charset="0"/>
              <a:buChar char="•"/>
            </a:pPr>
            <a:r>
              <a:rPr lang="de-DE" sz="2000" dirty="0" smtClean="0">
                <a:solidFill>
                  <a:srgbClr val="000000"/>
                </a:solidFill>
                <a:cs typeface="+mn-cs"/>
              </a:rPr>
              <a:t>This </a:t>
            </a:r>
            <a:r>
              <a:rPr lang="de-DE" sz="2000" dirty="0" err="1" smtClean="0">
                <a:solidFill>
                  <a:srgbClr val="000000"/>
                </a:solidFill>
                <a:cs typeface="+mn-cs"/>
              </a:rPr>
              <a:t>part</a:t>
            </a:r>
            <a:r>
              <a:rPr lang="de-DE" sz="2000" dirty="0" smtClean="0">
                <a:solidFill>
                  <a:srgbClr val="000000"/>
                </a:solidFill>
                <a:cs typeface="+mn-cs"/>
              </a:rPr>
              <a:t> </a:t>
            </a:r>
            <a:r>
              <a:rPr lang="de-DE" sz="2000" dirty="0" err="1" smtClean="0">
                <a:solidFill>
                  <a:srgbClr val="000000"/>
                </a:solidFill>
                <a:cs typeface="+mn-cs"/>
              </a:rPr>
              <a:t>is</a:t>
            </a:r>
            <a:r>
              <a:rPr lang="de-DE" sz="2000" dirty="0" smtClean="0">
                <a:solidFill>
                  <a:srgbClr val="000000"/>
                </a:solidFill>
                <a:cs typeface="+mn-cs"/>
              </a:rPr>
              <a:t> </a:t>
            </a:r>
            <a:r>
              <a:rPr lang="de-DE" sz="2000" dirty="0" err="1" smtClean="0">
                <a:solidFill>
                  <a:srgbClr val="000000"/>
                </a:solidFill>
                <a:cs typeface="+mn-cs"/>
              </a:rPr>
              <a:t>only</a:t>
            </a:r>
            <a:r>
              <a:rPr lang="de-DE" sz="2000" dirty="0" smtClean="0">
                <a:solidFill>
                  <a:srgbClr val="000000"/>
                </a:solidFill>
                <a:cs typeface="+mn-cs"/>
              </a:rPr>
              <a:t> relevant in </a:t>
            </a:r>
            <a:r>
              <a:rPr lang="de-DE" sz="2000" dirty="0" err="1" smtClean="0">
                <a:solidFill>
                  <a:srgbClr val="000000"/>
                </a:solidFill>
                <a:cs typeface="+mn-cs"/>
              </a:rPr>
              <a:t>case</a:t>
            </a:r>
            <a:r>
              <a:rPr lang="de-DE" sz="2000" dirty="0" smtClean="0">
                <a:solidFill>
                  <a:srgbClr val="000000"/>
                </a:solidFill>
                <a:cs typeface="+mn-cs"/>
              </a:rPr>
              <a:t> </a:t>
            </a:r>
            <a:r>
              <a:rPr lang="de-DE" sz="2000" dirty="0" err="1" smtClean="0">
                <a:solidFill>
                  <a:srgbClr val="000000"/>
                </a:solidFill>
                <a:cs typeface="+mn-cs"/>
              </a:rPr>
              <a:t>of</a:t>
            </a:r>
            <a:r>
              <a:rPr lang="de-DE" sz="2000" dirty="0" smtClean="0">
                <a:solidFill>
                  <a:srgbClr val="000000"/>
                </a:solidFill>
                <a:cs typeface="+mn-cs"/>
              </a:rPr>
              <a:t> </a:t>
            </a:r>
            <a:r>
              <a:rPr lang="de-DE" sz="2000" dirty="0" err="1" smtClean="0">
                <a:solidFill>
                  <a:srgbClr val="000000"/>
                </a:solidFill>
                <a:cs typeface="+mn-cs"/>
              </a:rPr>
              <a:t>the</a:t>
            </a:r>
            <a:r>
              <a:rPr lang="de-DE" sz="2000" dirty="0" smtClean="0">
                <a:solidFill>
                  <a:srgbClr val="000000"/>
                </a:solidFill>
                <a:cs typeface="+mn-cs"/>
              </a:rPr>
              <a:t> stand </a:t>
            </a:r>
            <a:r>
              <a:rPr lang="de-DE" sz="2000" dirty="0" err="1" smtClean="0">
                <a:solidFill>
                  <a:srgbClr val="000000"/>
                </a:solidFill>
                <a:cs typeface="+mn-cs"/>
              </a:rPr>
              <a:t>alone</a:t>
            </a:r>
            <a:r>
              <a:rPr lang="de-DE" sz="2000" dirty="0" smtClean="0">
                <a:solidFill>
                  <a:srgbClr val="000000"/>
                </a:solidFill>
                <a:cs typeface="+mn-cs"/>
              </a:rPr>
              <a:t> </a:t>
            </a:r>
            <a:r>
              <a:rPr lang="de-DE" sz="2000" dirty="0" err="1" smtClean="0">
                <a:solidFill>
                  <a:srgbClr val="000000"/>
                </a:solidFill>
                <a:cs typeface="+mn-cs"/>
              </a:rPr>
              <a:t>training</a:t>
            </a:r>
            <a:endParaRPr lang="de-DE" sz="2000" dirty="0" smtClean="0">
              <a:solidFill>
                <a:srgbClr val="000000"/>
              </a:solidFill>
              <a:cs typeface="+mn-cs"/>
            </a:endParaRPr>
          </a:p>
          <a:p>
            <a:pPr marL="800100" lvl="1" indent="-342900" eaLnBrk="0" hangingPunct="0">
              <a:buFont typeface="Arial" pitchFamily="34" charset="0"/>
              <a:buChar char="•"/>
            </a:pPr>
            <a:r>
              <a:rPr lang="de-DE" sz="2000" b="0" dirty="0" smtClean="0">
                <a:solidFill>
                  <a:srgbClr val="000000"/>
                </a:solidFill>
                <a:cs typeface="+mn-cs"/>
              </a:rPr>
              <a:t>The </a:t>
            </a:r>
            <a:r>
              <a:rPr lang="de-DE" sz="2000" b="0" dirty="0" err="1" smtClean="0">
                <a:solidFill>
                  <a:srgbClr val="000000"/>
                </a:solidFill>
                <a:cs typeface="+mn-cs"/>
              </a:rPr>
              <a:t>slides</a:t>
            </a:r>
            <a:r>
              <a:rPr lang="de-DE" sz="2000" b="0" dirty="0" smtClean="0">
                <a:solidFill>
                  <a:srgbClr val="000000"/>
                </a:solidFill>
                <a:cs typeface="+mn-cs"/>
              </a:rPr>
              <a:t> do </a:t>
            </a:r>
            <a:r>
              <a:rPr lang="de-DE" sz="2000" b="0" dirty="0" err="1" smtClean="0">
                <a:solidFill>
                  <a:srgbClr val="C00000"/>
                </a:solidFill>
                <a:cs typeface="+mn-cs"/>
              </a:rPr>
              <a:t>only</a:t>
            </a:r>
            <a:r>
              <a:rPr lang="de-DE" sz="2000" b="0" dirty="0" smtClean="0">
                <a:solidFill>
                  <a:srgbClr val="C00000"/>
                </a:solidFill>
                <a:cs typeface="+mn-cs"/>
              </a:rPr>
              <a:t> </a:t>
            </a:r>
            <a:r>
              <a:rPr lang="de-DE" sz="2000" b="0" dirty="0" err="1" smtClean="0">
                <a:solidFill>
                  <a:srgbClr val="C00000"/>
                </a:solidFill>
                <a:cs typeface="+mn-cs"/>
              </a:rPr>
              <a:t>partially</a:t>
            </a:r>
            <a:r>
              <a:rPr lang="de-DE" sz="2000" b="0" dirty="0" smtClean="0">
                <a:solidFill>
                  <a:srgbClr val="C00000"/>
                </a:solidFill>
                <a:cs typeface="+mn-cs"/>
              </a:rPr>
              <a:t> </a:t>
            </a:r>
            <a:r>
              <a:rPr lang="de-DE" sz="2000" b="0" dirty="0" err="1" smtClean="0">
                <a:solidFill>
                  <a:srgbClr val="C00000"/>
                </a:solidFill>
                <a:cs typeface="+mn-cs"/>
              </a:rPr>
              <a:t>consider</a:t>
            </a:r>
            <a:r>
              <a:rPr lang="de-DE" sz="2000" b="0" dirty="0" smtClean="0">
                <a:solidFill>
                  <a:srgbClr val="C00000"/>
                </a:solidFill>
                <a:cs typeface="+mn-cs"/>
              </a:rPr>
              <a:t> </a:t>
            </a:r>
            <a:r>
              <a:rPr lang="de-DE" sz="2000" b="0" dirty="0" err="1" smtClean="0">
                <a:solidFill>
                  <a:srgbClr val="C00000"/>
                </a:solidFill>
                <a:cs typeface="+mn-cs"/>
              </a:rPr>
              <a:t>findings</a:t>
            </a:r>
            <a:r>
              <a:rPr lang="de-DE" sz="2000" b="0" dirty="0" smtClean="0">
                <a:solidFill>
                  <a:srgbClr val="C00000"/>
                </a:solidFill>
                <a:cs typeface="+mn-cs"/>
              </a:rPr>
              <a:t> </a:t>
            </a:r>
            <a:r>
              <a:rPr lang="de-DE" sz="2000" b="0" dirty="0" err="1" smtClean="0">
                <a:solidFill>
                  <a:srgbClr val="C00000"/>
                </a:solidFill>
                <a:cs typeface="+mn-cs"/>
              </a:rPr>
              <a:t>from</a:t>
            </a:r>
            <a:r>
              <a:rPr lang="de-DE" sz="2000" b="0" dirty="0" smtClean="0">
                <a:solidFill>
                  <a:srgbClr val="C00000"/>
                </a:solidFill>
                <a:cs typeface="+mn-cs"/>
              </a:rPr>
              <a:t> </a:t>
            </a:r>
            <a:r>
              <a:rPr lang="de-DE" sz="2000" b="0" dirty="0" err="1" smtClean="0">
                <a:solidFill>
                  <a:srgbClr val="C00000"/>
                </a:solidFill>
                <a:cs typeface="+mn-cs"/>
              </a:rPr>
              <a:t>the</a:t>
            </a:r>
            <a:r>
              <a:rPr lang="de-DE" sz="2000" b="0" dirty="0" smtClean="0">
                <a:solidFill>
                  <a:srgbClr val="C00000"/>
                </a:solidFill>
                <a:cs typeface="+mn-cs"/>
              </a:rPr>
              <a:t> IPCC </a:t>
            </a:r>
            <a:r>
              <a:rPr lang="de-DE" sz="2000" b="0" dirty="0" err="1" smtClean="0">
                <a:solidFill>
                  <a:srgbClr val="C00000"/>
                </a:solidFill>
                <a:cs typeface="+mn-cs"/>
              </a:rPr>
              <a:t>Fifith</a:t>
            </a:r>
            <a:r>
              <a:rPr lang="de-DE" sz="2000" b="0" dirty="0" smtClean="0">
                <a:solidFill>
                  <a:srgbClr val="C00000"/>
                </a:solidFill>
                <a:cs typeface="+mn-cs"/>
              </a:rPr>
              <a:t> Assessment Report </a:t>
            </a:r>
            <a:r>
              <a:rPr lang="de-DE" sz="2000" b="0" dirty="0" err="1" smtClean="0">
                <a:solidFill>
                  <a:srgbClr val="000000"/>
                </a:solidFill>
                <a:cs typeface="+mn-cs"/>
              </a:rPr>
              <a:t>released</a:t>
            </a:r>
            <a:r>
              <a:rPr lang="de-DE" sz="2000" b="0" dirty="0" smtClean="0">
                <a:solidFill>
                  <a:srgbClr val="000000"/>
                </a:solidFill>
                <a:cs typeface="+mn-cs"/>
              </a:rPr>
              <a:t> in 2014 </a:t>
            </a:r>
            <a:r>
              <a:rPr lang="de-DE" sz="2000" b="0" dirty="0" err="1" smtClean="0">
                <a:solidFill>
                  <a:srgbClr val="000000"/>
                </a:solidFill>
                <a:cs typeface="+mn-cs"/>
              </a:rPr>
              <a:t>and</a:t>
            </a:r>
            <a:r>
              <a:rPr lang="de-DE" sz="2000" b="0" dirty="0" smtClean="0">
                <a:solidFill>
                  <a:srgbClr val="000000"/>
                </a:solidFill>
                <a:cs typeface="+mn-cs"/>
              </a:rPr>
              <a:t> 2015</a:t>
            </a:r>
          </a:p>
          <a:p>
            <a:pPr marL="800100" lvl="1" indent="-342900" eaLnBrk="0" hangingPunct="0">
              <a:buFont typeface="Arial" pitchFamily="34" charset="0"/>
              <a:buChar char="•"/>
            </a:pPr>
            <a:r>
              <a:rPr lang="de-DE" sz="2000" b="0" dirty="0" smtClean="0">
                <a:solidFill>
                  <a:srgbClr val="000000"/>
                </a:solidFill>
                <a:cs typeface="+mn-cs"/>
              </a:rPr>
              <a:t>The </a:t>
            </a:r>
            <a:r>
              <a:rPr lang="de-DE" sz="2000" b="0" dirty="0" err="1" smtClean="0">
                <a:solidFill>
                  <a:srgbClr val="000000"/>
                </a:solidFill>
                <a:cs typeface="+mn-cs"/>
              </a:rPr>
              <a:t>introductory</a:t>
            </a:r>
            <a:r>
              <a:rPr lang="de-DE" sz="2000" b="0" dirty="0" smtClean="0">
                <a:solidFill>
                  <a:srgbClr val="000000"/>
                </a:solidFill>
                <a:cs typeface="+mn-cs"/>
              </a:rPr>
              <a:t> </a:t>
            </a:r>
            <a:r>
              <a:rPr lang="de-DE" sz="2000" b="0" dirty="0" err="1" smtClean="0">
                <a:solidFill>
                  <a:srgbClr val="000000"/>
                </a:solidFill>
                <a:cs typeface="+mn-cs"/>
              </a:rPr>
              <a:t>slides</a:t>
            </a:r>
            <a:r>
              <a:rPr lang="de-DE" sz="2000" b="0" dirty="0" smtClean="0">
                <a:solidFill>
                  <a:srgbClr val="000000"/>
                </a:solidFill>
                <a:cs typeface="+mn-cs"/>
              </a:rPr>
              <a:t> </a:t>
            </a:r>
            <a:r>
              <a:rPr lang="de-DE" sz="2000" dirty="0" err="1" smtClean="0">
                <a:solidFill>
                  <a:srgbClr val="000000"/>
                </a:solidFill>
                <a:cs typeface="+mn-cs"/>
              </a:rPr>
              <a:t>may</a:t>
            </a:r>
            <a:r>
              <a:rPr lang="de-DE" sz="2000" dirty="0" smtClean="0">
                <a:solidFill>
                  <a:srgbClr val="000000"/>
                </a:solidFill>
                <a:cs typeface="+mn-cs"/>
              </a:rPr>
              <a:t> </a:t>
            </a:r>
            <a:r>
              <a:rPr lang="de-DE" sz="2000" dirty="0" err="1" smtClean="0">
                <a:solidFill>
                  <a:srgbClr val="000000"/>
                </a:solidFill>
                <a:cs typeface="+mn-cs"/>
              </a:rPr>
              <a:t>be</a:t>
            </a:r>
            <a:r>
              <a:rPr lang="de-DE" sz="2000" dirty="0" smtClean="0">
                <a:solidFill>
                  <a:srgbClr val="000000"/>
                </a:solidFill>
                <a:cs typeface="+mn-cs"/>
              </a:rPr>
              <a:t> </a:t>
            </a:r>
            <a:r>
              <a:rPr lang="de-DE" sz="2000" dirty="0" err="1" smtClean="0">
                <a:solidFill>
                  <a:srgbClr val="000000"/>
                </a:solidFill>
                <a:cs typeface="+mn-cs"/>
              </a:rPr>
              <a:t>adjusted</a:t>
            </a:r>
            <a:r>
              <a:rPr lang="de-DE" sz="2000" dirty="0" smtClean="0">
                <a:solidFill>
                  <a:srgbClr val="000000"/>
                </a:solidFill>
                <a:cs typeface="+mn-cs"/>
              </a:rPr>
              <a:t> </a:t>
            </a:r>
            <a:r>
              <a:rPr lang="de-DE" sz="2000" dirty="0" err="1" smtClean="0">
                <a:solidFill>
                  <a:srgbClr val="000000"/>
                </a:solidFill>
                <a:cs typeface="+mn-cs"/>
              </a:rPr>
              <a:t>to</a:t>
            </a:r>
            <a:r>
              <a:rPr lang="de-DE" sz="2000" dirty="0" smtClean="0">
                <a:solidFill>
                  <a:srgbClr val="000000"/>
                </a:solidFill>
                <a:cs typeface="+mn-cs"/>
              </a:rPr>
              <a:t> </a:t>
            </a:r>
            <a:r>
              <a:rPr lang="de-DE" sz="2000" dirty="0" err="1" smtClean="0">
                <a:solidFill>
                  <a:srgbClr val="000000"/>
                </a:solidFill>
                <a:cs typeface="+mn-cs"/>
              </a:rPr>
              <a:t>reflect</a:t>
            </a:r>
            <a:endParaRPr lang="de-DE" sz="2000" dirty="0" smtClean="0">
              <a:solidFill>
                <a:srgbClr val="000000"/>
              </a:solidFill>
              <a:cs typeface="+mn-cs"/>
            </a:endParaRPr>
          </a:p>
          <a:p>
            <a:pPr marL="1257300" lvl="2" indent="-342900" eaLnBrk="0" hangingPunct="0">
              <a:buFont typeface="Arial" pitchFamily="34" charset="0"/>
              <a:buChar char="•"/>
            </a:pPr>
            <a:r>
              <a:rPr lang="de-DE" sz="2000" b="0" dirty="0" err="1" smtClean="0">
                <a:solidFill>
                  <a:srgbClr val="000000"/>
                </a:solidFill>
                <a:cs typeface="+mn-cs"/>
              </a:rPr>
              <a:t>the</a:t>
            </a:r>
            <a:r>
              <a:rPr lang="de-DE" sz="2000" b="0" dirty="0" smtClean="0">
                <a:solidFill>
                  <a:srgbClr val="000000"/>
                </a:solidFill>
                <a:cs typeface="+mn-cs"/>
              </a:rPr>
              <a:t> </a:t>
            </a:r>
            <a:r>
              <a:rPr lang="de-DE" sz="2000" b="0" dirty="0" err="1" smtClean="0">
                <a:solidFill>
                  <a:srgbClr val="000000"/>
                </a:solidFill>
                <a:cs typeface="+mn-cs"/>
              </a:rPr>
              <a:t>particular</a:t>
            </a:r>
            <a:r>
              <a:rPr lang="de-DE" sz="2000" b="0" dirty="0" smtClean="0">
                <a:solidFill>
                  <a:srgbClr val="000000"/>
                </a:solidFill>
                <a:cs typeface="+mn-cs"/>
              </a:rPr>
              <a:t> </a:t>
            </a:r>
            <a:r>
              <a:rPr lang="de-DE" sz="2000" b="0" dirty="0" err="1" smtClean="0">
                <a:solidFill>
                  <a:srgbClr val="000000"/>
                </a:solidFill>
                <a:cs typeface="+mn-cs"/>
              </a:rPr>
              <a:t>needs</a:t>
            </a:r>
            <a:r>
              <a:rPr lang="de-DE" sz="2000" b="0" dirty="0" smtClean="0">
                <a:solidFill>
                  <a:srgbClr val="000000"/>
                </a:solidFill>
                <a:cs typeface="+mn-cs"/>
              </a:rPr>
              <a:t> </a:t>
            </a:r>
            <a:r>
              <a:rPr lang="de-DE" sz="2000" b="0" dirty="0" err="1" smtClean="0">
                <a:solidFill>
                  <a:srgbClr val="000000"/>
                </a:solidFill>
                <a:cs typeface="+mn-cs"/>
              </a:rPr>
              <a:t>and</a:t>
            </a:r>
            <a:r>
              <a:rPr lang="de-DE" sz="2000" b="0" dirty="0" smtClean="0">
                <a:solidFill>
                  <a:srgbClr val="000000"/>
                </a:solidFill>
                <a:cs typeface="+mn-cs"/>
              </a:rPr>
              <a:t> </a:t>
            </a:r>
            <a:r>
              <a:rPr lang="de-DE" sz="2000" b="0" dirty="0" err="1" smtClean="0">
                <a:solidFill>
                  <a:srgbClr val="000000"/>
                </a:solidFill>
                <a:cs typeface="+mn-cs"/>
              </a:rPr>
              <a:t>knowledge</a:t>
            </a:r>
            <a:r>
              <a:rPr lang="de-DE" sz="2000" b="0" dirty="0" smtClean="0">
                <a:solidFill>
                  <a:srgbClr val="000000"/>
                </a:solidFill>
                <a:cs typeface="+mn-cs"/>
              </a:rPr>
              <a:t> </a:t>
            </a:r>
            <a:r>
              <a:rPr lang="de-DE" sz="2000" b="0" dirty="0" err="1" smtClean="0">
                <a:solidFill>
                  <a:srgbClr val="000000"/>
                </a:solidFill>
                <a:cs typeface="+mn-cs"/>
              </a:rPr>
              <a:t>level</a:t>
            </a:r>
            <a:r>
              <a:rPr lang="de-DE" sz="2000" b="0" dirty="0" smtClean="0">
                <a:solidFill>
                  <a:srgbClr val="000000"/>
                </a:solidFill>
                <a:cs typeface="+mn-cs"/>
              </a:rPr>
              <a:t> </a:t>
            </a:r>
            <a:r>
              <a:rPr lang="de-DE" sz="2000" b="0" dirty="0" err="1" smtClean="0">
                <a:solidFill>
                  <a:srgbClr val="000000"/>
                </a:solidFill>
                <a:cs typeface="+mn-cs"/>
              </a:rPr>
              <a:t>of</a:t>
            </a:r>
            <a:r>
              <a:rPr lang="de-DE" sz="2000" b="0" dirty="0" smtClean="0">
                <a:solidFill>
                  <a:srgbClr val="000000"/>
                </a:solidFill>
                <a:cs typeface="+mn-cs"/>
              </a:rPr>
              <a:t> </a:t>
            </a:r>
            <a:r>
              <a:rPr lang="de-DE" sz="2000" b="0" dirty="0" err="1" smtClean="0">
                <a:solidFill>
                  <a:srgbClr val="000000"/>
                </a:solidFill>
                <a:cs typeface="+mn-cs"/>
              </a:rPr>
              <a:t>participants</a:t>
            </a:r>
            <a:endParaRPr lang="de-DE" sz="2000" b="0" dirty="0" smtClean="0">
              <a:solidFill>
                <a:srgbClr val="000000"/>
              </a:solidFill>
              <a:cs typeface="+mn-cs"/>
            </a:endParaRPr>
          </a:p>
          <a:p>
            <a:pPr marL="1257300" lvl="2" indent="-342900" eaLnBrk="0" hangingPunct="0">
              <a:buFont typeface="Arial" pitchFamily="34" charset="0"/>
              <a:buChar char="•"/>
            </a:pPr>
            <a:r>
              <a:rPr lang="de-DE" sz="2000" b="0" dirty="0" smtClean="0">
                <a:solidFill>
                  <a:srgbClr val="000000"/>
                </a:solidFill>
                <a:cs typeface="+mn-cs"/>
              </a:rPr>
              <a:t>a </a:t>
            </a:r>
            <a:r>
              <a:rPr lang="de-DE" sz="2000" b="0" dirty="0" err="1" smtClean="0">
                <a:solidFill>
                  <a:srgbClr val="000000"/>
                </a:solidFill>
                <a:cs typeface="+mn-cs"/>
              </a:rPr>
              <a:t>particular</a:t>
            </a:r>
            <a:r>
              <a:rPr lang="de-DE" sz="2000" b="0" dirty="0" smtClean="0">
                <a:solidFill>
                  <a:srgbClr val="000000"/>
                </a:solidFill>
                <a:cs typeface="+mn-cs"/>
              </a:rPr>
              <a:t> </a:t>
            </a:r>
            <a:r>
              <a:rPr lang="de-DE" sz="2000" b="0" dirty="0" err="1" smtClean="0">
                <a:solidFill>
                  <a:srgbClr val="000000"/>
                </a:solidFill>
                <a:cs typeface="+mn-cs"/>
              </a:rPr>
              <a:t>geographical</a:t>
            </a:r>
            <a:r>
              <a:rPr lang="de-DE" sz="2000" b="0" dirty="0" smtClean="0">
                <a:solidFill>
                  <a:srgbClr val="000000"/>
                </a:solidFill>
                <a:cs typeface="+mn-cs"/>
              </a:rPr>
              <a:t> </a:t>
            </a:r>
            <a:r>
              <a:rPr lang="de-DE" sz="2000" b="0" dirty="0" err="1" smtClean="0">
                <a:solidFill>
                  <a:srgbClr val="000000"/>
                </a:solidFill>
                <a:cs typeface="+mn-cs"/>
              </a:rPr>
              <a:t>context</a:t>
            </a:r>
            <a:r>
              <a:rPr lang="de-DE" sz="2000" b="0" dirty="0" smtClean="0">
                <a:solidFill>
                  <a:srgbClr val="000000"/>
                </a:solidFill>
                <a:cs typeface="+mn-cs"/>
              </a:rPr>
              <a:t> (e.g. in </a:t>
            </a:r>
            <a:r>
              <a:rPr lang="de-DE" sz="2000" b="0" dirty="0" err="1" smtClean="0">
                <a:solidFill>
                  <a:srgbClr val="000000"/>
                </a:solidFill>
                <a:cs typeface="+mn-cs"/>
              </a:rPr>
              <a:t>terms</a:t>
            </a:r>
            <a:r>
              <a:rPr lang="de-DE" sz="2000" b="0" dirty="0" smtClean="0">
                <a:solidFill>
                  <a:srgbClr val="000000"/>
                </a:solidFill>
                <a:cs typeface="+mn-cs"/>
              </a:rPr>
              <a:t> </a:t>
            </a:r>
            <a:r>
              <a:rPr lang="de-DE" sz="2000" b="0" dirty="0" err="1" smtClean="0">
                <a:solidFill>
                  <a:srgbClr val="000000"/>
                </a:solidFill>
                <a:cs typeface="+mn-cs"/>
              </a:rPr>
              <a:t>of</a:t>
            </a:r>
            <a:r>
              <a:rPr lang="de-DE" sz="2000" b="0" dirty="0" smtClean="0">
                <a:solidFill>
                  <a:srgbClr val="000000"/>
                </a:solidFill>
                <a:cs typeface="+mn-cs"/>
              </a:rPr>
              <a:t> regional </a:t>
            </a:r>
            <a:r>
              <a:rPr lang="de-DE" sz="2000" b="0" dirty="0" err="1" smtClean="0">
                <a:solidFill>
                  <a:srgbClr val="000000"/>
                </a:solidFill>
                <a:cs typeface="+mn-cs"/>
              </a:rPr>
              <a:t>climate</a:t>
            </a:r>
            <a:r>
              <a:rPr lang="de-DE" sz="2000" b="0" dirty="0" smtClean="0">
                <a:solidFill>
                  <a:srgbClr val="000000"/>
                </a:solidFill>
                <a:cs typeface="+mn-cs"/>
              </a:rPr>
              <a:t> </a:t>
            </a:r>
            <a:r>
              <a:rPr lang="de-DE" sz="2000" b="0" dirty="0" err="1" smtClean="0">
                <a:solidFill>
                  <a:srgbClr val="000000"/>
                </a:solidFill>
                <a:cs typeface="+mn-cs"/>
              </a:rPr>
              <a:t>change</a:t>
            </a:r>
            <a:r>
              <a:rPr lang="de-DE" sz="2000" b="0" dirty="0" smtClean="0">
                <a:solidFill>
                  <a:srgbClr val="000000"/>
                </a:solidFill>
                <a:cs typeface="+mn-cs"/>
              </a:rPr>
              <a:t> </a:t>
            </a:r>
            <a:r>
              <a:rPr lang="de-DE" sz="2000" b="0" dirty="0" err="1" smtClean="0">
                <a:solidFill>
                  <a:srgbClr val="000000"/>
                </a:solidFill>
                <a:cs typeface="+mn-cs"/>
              </a:rPr>
              <a:t>impacts</a:t>
            </a:r>
            <a:r>
              <a:rPr lang="de-DE" sz="2000" b="0" dirty="0" smtClean="0">
                <a:solidFill>
                  <a:srgbClr val="000000"/>
                </a:solidFill>
                <a:cs typeface="+mn-cs"/>
              </a:rPr>
              <a:t>)</a:t>
            </a:r>
          </a:p>
        </p:txBody>
      </p:sp>
    </p:spTree>
    <p:extLst>
      <p:ext uri="{BB962C8B-B14F-4D97-AF65-F5344CB8AC3E}">
        <p14:creationId xmlns:p14="http://schemas.microsoft.com/office/powerpoint/2010/main" val="3817367590"/>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567155" y="1365811"/>
            <a:ext cx="7662441" cy="618896"/>
          </a:xfrm>
        </p:spPr>
        <p:txBody>
          <a:bodyPr/>
          <a:lstStyle/>
          <a:p>
            <a:r>
              <a:rPr lang="en-GB" b="1" kern="1200" dirty="0" smtClean="0">
                <a:solidFill>
                  <a:srgbClr val="669900"/>
                </a:solidFill>
                <a:latin typeface="Arial"/>
                <a:ea typeface="+mn-ea"/>
                <a:cs typeface="+mn-cs"/>
              </a:rPr>
              <a:t>Additional resources on climate change</a:t>
            </a:r>
            <a:endParaRPr lang="en-GB" b="1" kern="1200" dirty="0">
              <a:solidFill>
                <a:srgbClr val="669900"/>
              </a:solidFill>
              <a:latin typeface="Arial"/>
              <a:ea typeface="+mn-ea"/>
              <a:cs typeface="+mn-cs"/>
            </a:endParaRPr>
          </a:p>
        </p:txBody>
      </p:sp>
      <p:sp>
        <p:nvSpPr>
          <p:cNvPr id="3" name="Textfeld 2"/>
          <p:cNvSpPr txBox="1"/>
          <p:nvPr/>
        </p:nvSpPr>
        <p:spPr>
          <a:xfrm>
            <a:off x="423081" y="1782004"/>
            <a:ext cx="7533564" cy="1631216"/>
          </a:xfrm>
          <a:prstGeom prst="rect">
            <a:avLst/>
          </a:prstGeom>
          <a:noFill/>
        </p:spPr>
        <p:txBody>
          <a:bodyPr wrap="square" rtlCol="0">
            <a:spAutoFit/>
          </a:bodyPr>
          <a:lstStyle/>
          <a:p>
            <a:pPr marL="800100" lvl="1" indent="-342900" eaLnBrk="0" hangingPunct="0">
              <a:buFont typeface="Arial" pitchFamily="34" charset="0"/>
              <a:buChar char="•"/>
            </a:pPr>
            <a:r>
              <a:rPr lang="de-DE" sz="2000" b="0" dirty="0">
                <a:solidFill>
                  <a:srgbClr val="000000"/>
                </a:solidFill>
                <a:cs typeface="+mn-cs"/>
              </a:rPr>
              <a:t>The </a:t>
            </a:r>
            <a:r>
              <a:rPr lang="de-DE" sz="2000" dirty="0">
                <a:solidFill>
                  <a:srgbClr val="000000"/>
                </a:solidFill>
                <a:cs typeface="+mn-cs"/>
              </a:rPr>
              <a:t>IPCC </a:t>
            </a:r>
            <a:r>
              <a:rPr lang="de-DE" sz="2000" dirty="0" err="1" smtClean="0">
                <a:solidFill>
                  <a:srgbClr val="000000"/>
                </a:solidFill>
                <a:cs typeface="+mn-cs"/>
              </a:rPr>
              <a:t>Fifth</a:t>
            </a:r>
            <a:r>
              <a:rPr lang="de-DE" sz="2000" dirty="0" smtClean="0">
                <a:solidFill>
                  <a:srgbClr val="000000"/>
                </a:solidFill>
                <a:cs typeface="+mn-cs"/>
              </a:rPr>
              <a:t> </a:t>
            </a:r>
            <a:r>
              <a:rPr lang="de-DE" sz="2000" dirty="0">
                <a:solidFill>
                  <a:srgbClr val="000000"/>
                </a:solidFill>
                <a:cs typeface="+mn-cs"/>
              </a:rPr>
              <a:t>Assessment </a:t>
            </a:r>
            <a:r>
              <a:rPr lang="de-DE" sz="2000" dirty="0" smtClean="0">
                <a:solidFill>
                  <a:srgbClr val="000000"/>
                </a:solidFill>
                <a:cs typeface="+mn-cs"/>
              </a:rPr>
              <a:t>Report</a:t>
            </a:r>
            <a:r>
              <a:rPr lang="de-DE" sz="2000" b="0" dirty="0" smtClean="0">
                <a:solidFill>
                  <a:srgbClr val="000000"/>
                </a:solidFill>
                <a:cs typeface="+mn-cs"/>
              </a:rPr>
              <a:t>: </a:t>
            </a:r>
            <a:r>
              <a:rPr lang="de-DE" sz="2000" b="0" dirty="0">
                <a:solidFill>
                  <a:srgbClr val="000000"/>
                </a:solidFill>
                <a:cs typeface="+mn-cs"/>
                <a:hlinkClick r:id="rId3"/>
              </a:rPr>
              <a:t>http://</a:t>
            </a:r>
            <a:r>
              <a:rPr lang="de-DE" sz="2000" b="0" dirty="0" smtClean="0">
                <a:solidFill>
                  <a:srgbClr val="000000"/>
                </a:solidFill>
                <a:cs typeface="+mn-cs"/>
                <a:hlinkClick r:id="rId3"/>
              </a:rPr>
              <a:t>www.ipcc.ch</a:t>
            </a:r>
            <a:r>
              <a:rPr lang="de-DE" sz="2000" b="0" dirty="0" smtClean="0">
                <a:solidFill>
                  <a:srgbClr val="000000"/>
                </a:solidFill>
                <a:cs typeface="+mn-cs"/>
              </a:rPr>
              <a:t> </a:t>
            </a:r>
          </a:p>
          <a:p>
            <a:pPr marL="800100" lvl="1" indent="-342900" eaLnBrk="0" hangingPunct="0">
              <a:buFont typeface="Arial" pitchFamily="34" charset="0"/>
              <a:buChar char="•"/>
            </a:pPr>
            <a:r>
              <a:rPr lang="en-US" sz="2000" b="0" dirty="0">
                <a:solidFill>
                  <a:srgbClr val="000000"/>
                </a:solidFill>
                <a:cs typeface="+mn-cs"/>
              </a:rPr>
              <a:t>The recent </a:t>
            </a:r>
            <a:r>
              <a:rPr lang="en-US" sz="2000" dirty="0">
                <a:solidFill>
                  <a:srgbClr val="000000"/>
                </a:solidFill>
                <a:cs typeface="+mn-cs"/>
              </a:rPr>
              <a:t>World Bank Report </a:t>
            </a:r>
            <a:r>
              <a:rPr lang="en-US" sz="2000" b="0" dirty="0">
                <a:solidFill>
                  <a:srgbClr val="000000"/>
                </a:solidFill>
                <a:cs typeface="+mn-cs"/>
              </a:rPr>
              <a:t>„</a:t>
            </a:r>
            <a:r>
              <a:rPr lang="en-US" sz="2000" b="0" dirty="0">
                <a:solidFill>
                  <a:srgbClr val="000000"/>
                </a:solidFill>
                <a:cs typeface="+mn-cs"/>
                <a:hlinkClick r:id="rId4"/>
              </a:rPr>
              <a:t>Turn Down the Heat</a:t>
            </a:r>
            <a:r>
              <a:rPr lang="en-US" sz="2000" b="0" dirty="0">
                <a:solidFill>
                  <a:srgbClr val="000000"/>
                </a:solidFill>
                <a:cs typeface="+mn-cs"/>
              </a:rPr>
              <a:t>“ and the complementing report on </a:t>
            </a:r>
            <a:r>
              <a:rPr lang="en-US" sz="2000" b="0" dirty="0">
                <a:solidFill>
                  <a:srgbClr val="000000"/>
                </a:solidFill>
                <a:cs typeface="+mn-cs"/>
                <a:hlinkClick r:id="rId5"/>
              </a:rPr>
              <a:t>Regional Impacts </a:t>
            </a:r>
            <a:r>
              <a:rPr lang="en-US" sz="2000" b="0" dirty="0">
                <a:solidFill>
                  <a:srgbClr val="000000"/>
                </a:solidFill>
                <a:cs typeface="+mn-cs"/>
              </a:rPr>
              <a:t>provide a good overview on the consequences of climate </a:t>
            </a:r>
            <a:r>
              <a:rPr lang="en-US" sz="2000" b="0" dirty="0" smtClean="0">
                <a:solidFill>
                  <a:srgbClr val="000000"/>
                </a:solidFill>
                <a:cs typeface="+mn-cs"/>
              </a:rPr>
              <a:t>change</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7767" y="3943652"/>
            <a:ext cx="2868049" cy="2050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feld 1"/>
          <p:cNvSpPr txBox="1"/>
          <p:nvPr/>
        </p:nvSpPr>
        <p:spPr>
          <a:xfrm>
            <a:off x="416680" y="3553423"/>
            <a:ext cx="4872942" cy="2554545"/>
          </a:xfrm>
          <a:prstGeom prst="rect">
            <a:avLst/>
          </a:prstGeom>
          <a:noFill/>
        </p:spPr>
        <p:txBody>
          <a:bodyPr wrap="square" rtlCol="0">
            <a:spAutoFit/>
          </a:bodyPr>
          <a:lstStyle/>
          <a:p>
            <a:pPr marL="800100" lvl="1" indent="-342900" eaLnBrk="0" hangingPunct="0">
              <a:buFont typeface="Arial" pitchFamily="34" charset="0"/>
              <a:buChar char="•"/>
            </a:pPr>
            <a:r>
              <a:rPr lang="en-US" sz="2000" b="0" dirty="0">
                <a:solidFill>
                  <a:srgbClr val="000000"/>
                </a:solidFill>
              </a:rPr>
              <a:t>The </a:t>
            </a:r>
            <a:r>
              <a:rPr lang="en-US" sz="2000" dirty="0">
                <a:solidFill>
                  <a:srgbClr val="000000"/>
                </a:solidFill>
              </a:rPr>
              <a:t>animated movie </a:t>
            </a:r>
            <a:r>
              <a:rPr lang="en-US" sz="2000" b="0" dirty="0">
                <a:solidFill>
                  <a:srgbClr val="000000"/>
                </a:solidFill>
              </a:rPr>
              <a:t>“</a:t>
            </a:r>
            <a:r>
              <a:rPr lang="en-US" sz="2000" b="0" i="1" dirty="0">
                <a:solidFill>
                  <a:srgbClr val="000000"/>
                </a:solidFill>
              </a:rPr>
              <a:t>We know enough about climate change – it’s time for decision now!</a:t>
            </a:r>
            <a:r>
              <a:rPr lang="en-US" sz="2000" b="0" dirty="0">
                <a:solidFill>
                  <a:srgbClr val="000000"/>
                </a:solidFill>
              </a:rPr>
              <a:t>” is a five minute introduction to adaptation. It is available in 12 languages on </a:t>
            </a:r>
            <a:r>
              <a:rPr lang="en-US" sz="2000" b="0" dirty="0">
                <a:solidFill>
                  <a:srgbClr val="000000"/>
                </a:solidFill>
                <a:hlinkClick r:id="rId7"/>
              </a:rPr>
              <a:t>www.AdaptationCommunity.net</a:t>
            </a:r>
            <a:r>
              <a:rPr lang="en-US" sz="2000" b="0" dirty="0">
                <a:solidFill>
                  <a:srgbClr val="000000"/>
                </a:solidFill>
              </a:rPr>
              <a:t> </a:t>
            </a:r>
            <a:r>
              <a:rPr lang="en-US" sz="2000" b="0" dirty="0">
                <a:solidFill>
                  <a:srgbClr val="000000"/>
                </a:solidFill>
                <a:sym typeface="Wingdings 3"/>
              </a:rPr>
              <a:t> Knowledge  5-Minute film about adaptation</a:t>
            </a:r>
            <a:endParaRPr lang="en-US" sz="2000" b="0" dirty="0">
              <a:solidFill>
                <a:srgbClr val="000000"/>
              </a:solidFill>
            </a:endParaRPr>
          </a:p>
        </p:txBody>
      </p:sp>
    </p:spTree>
    <p:extLst>
      <p:ext uri="{BB962C8B-B14F-4D97-AF65-F5344CB8AC3E}">
        <p14:creationId xmlns:p14="http://schemas.microsoft.com/office/powerpoint/2010/main" val="6704885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943768" y="1287422"/>
            <a:ext cx="7199313" cy="690562"/>
          </a:xfrm>
        </p:spPr>
        <p:txBody>
          <a:bodyPr/>
          <a:lstStyle/>
          <a:p>
            <a:r>
              <a:rPr lang="en-US" sz="2800" dirty="0">
                <a:solidFill>
                  <a:srgbClr val="669900"/>
                </a:solidFill>
              </a:rPr>
              <a:t>Climate change knowledge to date</a:t>
            </a:r>
          </a:p>
        </p:txBody>
      </p:sp>
      <p:sp>
        <p:nvSpPr>
          <p:cNvPr id="7" name="Content Placeholder 2"/>
          <p:cNvSpPr>
            <a:spLocks noGrp="1"/>
          </p:cNvSpPr>
          <p:nvPr>
            <p:ph idx="1"/>
          </p:nvPr>
        </p:nvSpPr>
        <p:spPr>
          <a:xfrm>
            <a:off x="1039813" y="2106613"/>
            <a:ext cx="7227887" cy="4114800"/>
          </a:xfrm>
        </p:spPr>
        <p:txBody>
          <a:bodyPr/>
          <a:lstStyle/>
          <a:p>
            <a:pPr marL="285750" indent="-285750">
              <a:buFont typeface="Arial" panose="020B0604020202020204" pitchFamily="34" charset="0"/>
              <a:buChar char="•"/>
              <a:defRPr/>
            </a:pPr>
            <a:r>
              <a:rPr lang="en-US" b="0" kern="1200" dirty="0" smtClean="0">
                <a:latin typeface="+mj-lt"/>
              </a:rPr>
              <a:t>Mean global </a:t>
            </a:r>
            <a:r>
              <a:rPr lang="en-US" kern="1200" dirty="0" smtClean="0">
                <a:latin typeface="+mj-lt"/>
              </a:rPr>
              <a:t>temperature</a:t>
            </a:r>
            <a:r>
              <a:rPr lang="en-US" b="0" kern="1200" dirty="0" smtClean="0">
                <a:latin typeface="+mj-lt"/>
              </a:rPr>
              <a:t> rose </a:t>
            </a:r>
            <a:r>
              <a:rPr lang="en-US" kern="1200" dirty="0" smtClean="0">
                <a:latin typeface="+mj-lt"/>
              </a:rPr>
              <a:t>by </a:t>
            </a:r>
            <a:r>
              <a:rPr lang="en-US" kern="1200" dirty="0">
                <a:latin typeface="+mj-lt"/>
              </a:rPr>
              <a:t>0.85</a:t>
            </a:r>
            <a:r>
              <a:rPr lang="en-US" dirty="0">
                <a:latin typeface="+mj-lt"/>
              </a:rPr>
              <a:t>°C </a:t>
            </a:r>
            <a:r>
              <a:rPr lang="en-US" dirty="0" smtClean="0">
                <a:latin typeface="+mj-lt"/>
              </a:rPr>
              <a:t>between 1880 </a:t>
            </a:r>
            <a:r>
              <a:rPr lang="en-US" dirty="0">
                <a:latin typeface="+mj-lt"/>
              </a:rPr>
              <a:t>and </a:t>
            </a:r>
            <a:r>
              <a:rPr lang="en-US" dirty="0" smtClean="0">
                <a:latin typeface="+mj-lt"/>
              </a:rPr>
              <a:t>2012</a:t>
            </a:r>
          </a:p>
          <a:p>
            <a:pPr marL="285750" indent="-285750">
              <a:buFont typeface="Arial" panose="020B0604020202020204" pitchFamily="34" charset="0"/>
              <a:buChar char="•"/>
              <a:defRPr/>
            </a:pPr>
            <a:r>
              <a:rPr lang="en-US" b="0" kern="1200" dirty="0" smtClean="0">
                <a:latin typeface="+mj-lt"/>
              </a:rPr>
              <a:t>Most warming occurred in </a:t>
            </a:r>
            <a:r>
              <a:rPr lang="en-US" kern="1200" dirty="0" smtClean="0">
                <a:latin typeface="+mj-lt"/>
              </a:rPr>
              <a:t>recent decades </a:t>
            </a:r>
            <a:r>
              <a:rPr lang="en-US" b="0" kern="1200" dirty="0" smtClean="0">
                <a:latin typeface="+mj-lt"/>
              </a:rPr>
              <a:t>following increased GHG emissions since the 1950s</a:t>
            </a:r>
          </a:p>
          <a:p>
            <a:pPr marL="285750" indent="-285750">
              <a:buFont typeface="Arial" panose="020B0604020202020204" pitchFamily="34" charset="0"/>
              <a:buChar char="•"/>
              <a:defRPr/>
            </a:pPr>
            <a:r>
              <a:rPr lang="en-US" b="0" dirty="0" smtClean="0">
                <a:latin typeface="+mj-lt"/>
              </a:rPr>
              <a:t>Based on IPCC estimates, </a:t>
            </a:r>
            <a:r>
              <a:rPr lang="en-US" b="1" dirty="0" smtClean="0">
                <a:latin typeface="+mj-lt"/>
              </a:rPr>
              <a:t>warming</a:t>
            </a:r>
            <a:r>
              <a:rPr lang="en-US" b="0" dirty="0" smtClean="0">
                <a:latin typeface="+mj-lt"/>
              </a:rPr>
              <a:t> </a:t>
            </a:r>
            <a:r>
              <a:rPr lang="en-US" b="0" kern="1200" dirty="0" smtClean="0">
                <a:latin typeface="+mj-lt"/>
              </a:rPr>
              <a:t>between </a:t>
            </a:r>
            <a:r>
              <a:rPr lang="en-US" kern="1200" dirty="0" smtClean="0">
                <a:latin typeface="+mj-lt"/>
              </a:rPr>
              <a:t>+0.3°C </a:t>
            </a:r>
            <a:r>
              <a:rPr lang="en-US" b="0" kern="1200" dirty="0" smtClean="0">
                <a:latin typeface="+mj-lt"/>
              </a:rPr>
              <a:t>and</a:t>
            </a:r>
            <a:r>
              <a:rPr lang="en-US" kern="1200" dirty="0" smtClean="0">
                <a:latin typeface="+mj-lt"/>
              </a:rPr>
              <a:t> +4.8°C </a:t>
            </a:r>
            <a:r>
              <a:rPr lang="en-US" b="0" kern="1200" dirty="0" smtClean="0">
                <a:latin typeface="+mj-lt"/>
              </a:rPr>
              <a:t>by 2100 is possible </a:t>
            </a:r>
            <a:r>
              <a:rPr lang="en-US" kern="1200" dirty="0">
                <a:latin typeface="+mj-lt"/>
              </a:rPr>
              <a:t>(relative to </a:t>
            </a:r>
            <a:r>
              <a:rPr lang="en-US" dirty="0">
                <a:latin typeface="+mj-lt"/>
              </a:rPr>
              <a:t>period 1986-2005) </a:t>
            </a:r>
            <a:endParaRPr lang="en-US" b="0" kern="1200" dirty="0" smtClean="0">
              <a:latin typeface="+mj-lt"/>
            </a:endParaRPr>
          </a:p>
          <a:p>
            <a:pPr marL="285750" indent="-285750">
              <a:buFont typeface="Arial" panose="020B0604020202020204" pitchFamily="34" charset="0"/>
              <a:buChar char="•"/>
              <a:defRPr/>
            </a:pPr>
            <a:r>
              <a:rPr lang="en-US" b="0" kern="1200" dirty="0" smtClean="0">
                <a:latin typeface="+mj-lt"/>
              </a:rPr>
              <a:t>Projections for </a:t>
            </a:r>
            <a:r>
              <a:rPr lang="en-US" b="1" kern="1200" dirty="0" smtClean="0">
                <a:latin typeface="+mj-lt"/>
              </a:rPr>
              <a:t>sea level rise </a:t>
            </a:r>
            <a:r>
              <a:rPr lang="en-US" b="0" kern="1200" dirty="0" smtClean="0">
                <a:latin typeface="+mj-lt"/>
              </a:rPr>
              <a:t>relative to the 1986-2005 period are </a:t>
            </a:r>
            <a:r>
              <a:rPr lang="en-US" kern="1200" dirty="0" smtClean="0">
                <a:latin typeface="+mj-lt"/>
              </a:rPr>
              <a:t>+26 to +82 cm </a:t>
            </a:r>
            <a:r>
              <a:rPr lang="en-US" b="0" kern="1200" dirty="0" smtClean="0">
                <a:latin typeface="+mj-lt"/>
              </a:rPr>
              <a:t>until 2100. Other estimations range up to </a:t>
            </a:r>
            <a:r>
              <a:rPr lang="en-US" kern="1200" dirty="0" smtClean="0">
                <a:latin typeface="+mj-lt"/>
              </a:rPr>
              <a:t>180 cm by 2100.</a:t>
            </a:r>
            <a:endParaRPr lang="en-US" b="0" dirty="0">
              <a:latin typeface="+mj-lt"/>
            </a:endParaRPr>
          </a:p>
        </p:txBody>
      </p:sp>
      <p:sp>
        <p:nvSpPr>
          <p:cNvPr id="8" name="Rectangle 4"/>
          <p:cNvSpPr>
            <a:spLocks noChangeArrowheads="1"/>
          </p:cNvSpPr>
          <p:nvPr/>
        </p:nvSpPr>
        <p:spPr bwMode="auto">
          <a:xfrm>
            <a:off x="19050" y="6155244"/>
            <a:ext cx="90487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de-DE" sz="1600" b="0" dirty="0"/>
              <a:t>Source: </a:t>
            </a:r>
            <a:r>
              <a:rPr lang="de-DE" sz="1600" b="0" dirty="0" smtClean="0"/>
              <a:t>	IPCC </a:t>
            </a:r>
            <a:r>
              <a:rPr lang="de-DE" sz="1600" b="0" dirty="0" err="1" smtClean="0"/>
              <a:t>Fifth</a:t>
            </a:r>
            <a:r>
              <a:rPr lang="de-DE" sz="1600" b="0" dirty="0" smtClean="0"/>
              <a:t> </a:t>
            </a:r>
            <a:r>
              <a:rPr lang="de-DE" sz="1600" b="0" dirty="0"/>
              <a:t>Assessment Report Summary </a:t>
            </a:r>
            <a:r>
              <a:rPr lang="de-DE" sz="1600" b="0" dirty="0" err="1"/>
              <a:t>for</a:t>
            </a:r>
            <a:r>
              <a:rPr lang="de-DE" sz="1600" b="0" dirty="0"/>
              <a:t> </a:t>
            </a:r>
            <a:r>
              <a:rPr lang="de-DE" sz="1600" b="0" dirty="0" err="1"/>
              <a:t>Policymakers</a:t>
            </a:r>
            <a:r>
              <a:rPr lang="de-DE" sz="1600" b="0" dirty="0"/>
              <a:t>:  </a:t>
            </a:r>
            <a:r>
              <a:rPr lang="de-DE" sz="1600" b="0" dirty="0">
                <a:hlinkClick r:id="rId3"/>
              </a:rPr>
              <a:t>http://www.ipcc.ch</a:t>
            </a:r>
            <a:r>
              <a:rPr lang="de-DE" sz="1600" b="0" dirty="0" smtClean="0">
                <a:hlinkClick r:id="rId3"/>
              </a:rPr>
              <a:t>/</a:t>
            </a:r>
            <a:endParaRPr lang="de-DE" sz="1600" b="0" dirty="0" smtClean="0"/>
          </a:p>
          <a:p>
            <a:pPr eaLnBrk="0" hangingPunct="0"/>
            <a:r>
              <a:rPr lang="de-DE" sz="1600" b="0" dirty="0"/>
              <a:t>	</a:t>
            </a:r>
            <a:r>
              <a:rPr lang="en-US" sz="1600" b="0" dirty="0" err="1"/>
              <a:t>Jevrejeva</a:t>
            </a:r>
            <a:r>
              <a:rPr lang="en-US" sz="1600" b="0" dirty="0"/>
              <a:t> et al (2014) “Upper limit for sea level projections by 2100</a:t>
            </a:r>
            <a:r>
              <a:rPr lang="en-US" sz="1600" b="0" dirty="0" smtClean="0"/>
              <a:t>”</a:t>
            </a:r>
            <a:endParaRPr lang="de-DE" sz="1600" b="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lst_ale\Documents\M&amp;E Adapt\M&amp;E Training Update\M&amp;E Training Grafiken\IPCC AR5 global average temp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0" y="1485900"/>
            <a:ext cx="8343900" cy="3886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0" y="6202076"/>
            <a:ext cx="67905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de-DE" sz="1600" b="0" dirty="0"/>
              <a:t>Source: IPCC </a:t>
            </a:r>
            <a:r>
              <a:rPr lang="de-DE" sz="1600" b="0" dirty="0" err="1"/>
              <a:t>Fifth</a:t>
            </a:r>
            <a:r>
              <a:rPr lang="de-DE" sz="1600" b="0" dirty="0"/>
              <a:t> Assessment Report Summary </a:t>
            </a:r>
            <a:r>
              <a:rPr lang="de-DE" sz="1600" b="0" dirty="0" err="1"/>
              <a:t>for</a:t>
            </a:r>
            <a:r>
              <a:rPr lang="de-DE" sz="1600" b="0" dirty="0"/>
              <a:t> </a:t>
            </a:r>
            <a:r>
              <a:rPr lang="de-DE" sz="1600" b="0" dirty="0" err="1"/>
              <a:t>Policymakers</a:t>
            </a:r>
            <a:r>
              <a:rPr lang="de-DE" sz="1600" b="0" dirty="0"/>
              <a:t> </a:t>
            </a:r>
            <a:endParaRPr lang="de-DE" sz="1600" b="0" dirty="0" smtClean="0"/>
          </a:p>
          <a:p>
            <a:pPr eaLnBrk="0" hangingPunct="0"/>
            <a:r>
              <a:rPr lang="en-US" sz="1600" b="0" dirty="0" smtClean="0">
                <a:hlinkClick r:id="rId4"/>
              </a:rPr>
              <a:t>http</a:t>
            </a:r>
            <a:r>
              <a:rPr lang="en-US" sz="1600" b="0" dirty="0">
                <a:hlinkClick r:id="rId4"/>
              </a:rPr>
              <a:t>://www.climatechange2013.org/report/reports-graphic/report-graphics</a:t>
            </a:r>
            <a:endParaRPr lang="de-DE" sz="1600" b="0"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2"/>
          <p:cNvSpPr txBox="1">
            <a:spLocks/>
          </p:cNvSpPr>
          <p:nvPr/>
        </p:nvSpPr>
        <p:spPr>
          <a:xfrm>
            <a:off x="457200" y="2008188"/>
            <a:ext cx="3752850" cy="4213225"/>
          </a:xfrm>
          <a:prstGeom prst="rect">
            <a:avLst/>
          </a:prstGeom>
        </p:spPr>
        <p:txBody>
          <a:bodyPr/>
          <a:lstStyle/>
          <a:p>
            <a:pPr>
              <a:spcBef>
                <a:spcPts val="0"/>
              </a:spcBef>
              <a:spcAft>
                <a:spcPts val="600"/>
              </a:spcAft>
              <a:buClr>
                <a:srgbClr val="C80F0F"/>
              </a:buClr>
              <a:buFont typeface="Wingdings" pitchFamily="2" charset="2"/>
              <a:buNone/>
              <a:defRPr/>
            </a:pPr>
            <a:r>
              <a:rPr lang="en-GB" sz="1100" kern="0" dirty="0">
                <a:solidFill>
                  <a:schemeClr val="tx1"/>
                </a:solidFill>
                <a:latin typeface="+mn-lt"/>
                <a:cs typeface="+mn-cs"/>
              </a:rPr>
              <a:t>As a federally owned enterprise, GIZ supports the German Government in achieving its objectives in </a:t>
            </a:r>
            <a:br>
              <a:rPr lang="en-GB" sz="1100" kern="0" dirty="0">
                <a:solidFill>
                  <a:schemeClr val="tx1"/>
                </a:solidFill>
                <a:latin typeface="+mn-lt"/>
                <a:cs typeface="+mn-cs"/>
              </a:rPr>
            </a:br>
            <a:r>
              <a:rPr lang="en-GB" sz="1100" kern="0" dirty="0">
                <a:solidFill>
                  <a:schemeClr val="tx1"/>
                </a:solidFill>
                <a:latin typeface="+mn-lt"/>
                <a:cs typeface="+mn-cs"/>
              </a:rPr>
              <a:t>the field of international cooperation for sustainable development.</a:t>
            </a:r>
          </a:p>
          <a:p>
            <a:pPr>
              <a:spcBef>
                <a:spcPts val="0"/>
              </a:spcBef>
              <a:spcAft>
                <a:spcPts val="600"/>
              </a:spcAft>
              <a:buClr>
                <a:srgbClr val="C80F0F"/>
              </a:buClr>
              <a:buFont typeface="Wingdings" pitchFamily="2" charset="2"/>
              <a:buNone/>
              <a:defRPr/>
            </a:pPr>
            <a:r>
              <a:rPr lang="en-GB" sz="1100" kern="0" dirty="0">
                <a:solidFill>
                  <a:srgbClr val="C00000"/>
                </a:solidFill>
                <a:latin typeface="+mn-lt"/>
                <a:cs typeface="+mn-cs"/>
              </a:rPr>
              <a:t>Published by</a:t>
            </a:r>
            <a:r>
              <a:rPr lang="en-GB" sz="1100" kern="0" dirty="0">
                <a:solidFill>
                  <a:schemeClr val="tx1">
                    <a:lumMod val="50000"/>
                    <a:lumOff val="50000"/>
                  </a:schemeClr>
                </a:solidFill>
                <a:latin typeface="+mn-lt"/>
                <a:cs typeface="+mn-cs"/>
              </a:rPr>
              <a:t/>
            </a:r>
            <a:br>
              <a:rPr lang="en-GB" sz="1100" kern="0" dirty="0">
                <a:solidFill>
                  <a:schemeClr val="tx1">
                    <a:lumMod val="50000"/>
                    <a:lumOff val="50000"/>
                  </a:schemeClr>
                </a:solidFill>
                <a:latin typeface="+mn-lt"/>
                <a:cs typeface="+mn-cs"/>
              </a:rPr>
            </a:br>
            <a:r>
              <a:rPr lang="en-GB" sz="1100" kern="0" dirty="0">
                <a:solidFill>
                  <a:schemeClr val="tx1"/>
                </a:solidFill>
                <a:latin typeface="+mn-lt"/>
                <a:cs typeface="+mn-cs"/>
              </a:rPr>
              <a:t>Deutsche </a:t>
            </a:r>
            <a:r>
              <a:rPr lang="en-GB" sz="1100" kern="0" dirty="0" err="1">
                <a:solidFill>
                  <a:schemeClr val="tx1"/>
                </a:solidFill>
                <a:latin typeface="+mn-lt"/>
                <a:cs typeface="+mn-cs"/>
              </a:rPr>
              <a:t>Gesellschaft</a:t>
            </a:r>
            <a:r>
              <a:rPr lang="en-GB" sz="1100" kern="0" dirty="0">
                <a:solidFill>
                  <a:schemeClr val="tx1"/>
                </a:solidFill>
                <a:latin typeface="+mn-lt"/>
                <a:cs typeface="+mn-cs"/>
              </a:rPr>
              <a:t> </a:t>
            </a:r>
            <a:r>
              <a:rPr lang="en-GB" sz="1100" kern="0" dirty="0" err="1">
                <a:solidFill>
                  <a:schemeClr val="tx1"/>
                </a:solidFill>
                <a:latin typeface="+mn-lt"/>
                <a:cs typeface="+mn-cs"/>
              </a:rPr>
              <a:t>für</a:t>
            </a:r>
            <a:r>
              <a:rPr lang="en-GB" sz="1100" kern="0" dirty="0">
                <a:solidFill>
                  <a:schemeClr val="tx1"/>
                </a:solidFill>
                <a:latin typeface="+mn-lt"/>
                <a:cs typeface="+mn-cs"/>
              </a:rPr>
              <a:t/>
            </a:r>
            <a:br>
              <a:rPr lang="en-GB" sz="1100" kern="0" dirty="0">
                <a:solidFill>
                  <a:schemeClr val="tx1"/>
                </a:solidFill>
                <a:latin typeface="+mn-lt"/>
                <a:cs typeface="+mn-cs"/>
              </a:rPr>
            </a:br>
            <a:r>
              <a:rPr lang="en-GB" sz="1100" kern="0" dirty="0" err="1">
                <a:solidFill>
                  <a:schemeClr val="tx1"/>
                </a:solidFill>
                <a:latin typeface="+mn-lt"/>
                <a:cs typeface="+mn-cs"/>
              </a:rPr>
              <a:t>Internationale</a:t>
            </a:r>
            <a:r>
              <a:rPr lang="en-GB" sz="1100" kern="0" dirty="0">
                <a:solidFill>
                  <a:schemeClr val="tx1"/>
                </a:solidFill>
                <a:latin typeface="+mn-lt"/>
                <a:cs typeface="+mn-cs"/>
              </a:rPr>
              <a:t> </a:t>
            </a:r>
            <a:r>
              <a:rPr lang="en-GB" sz="1100" kern="0" dirty="0" err="1">
                <a:solidFill>
                  <a:schemeClr val="tx1"/>
                </a:solidFill>
                <a:latin typeface="+mn-lt"/>
                <a:cs typeface="+mn-cs"/>
              </a:rPr>
              <a:t>Zusammenarbeit</a:t>
            </a:r>
            <a:r>
              <a:rPr lang="en-GB" sz="1100" kern="0" dirty="0">
                <a:solidFill>
                  <a:schemeClr val="tx1"/>
                </a:solidFill>
                <a:latin typeface="+mn-lt"/>
                <a:cs typeface="+mn-cs"/>
              </a:rPr>
              <a:t> (GIZ) GmbH</a:t>
            </a:r>
          </a:p>
          <a:p>
            <a:pPr>
              <a:spcBef>
                <a:spcPts val="0"/>
              </a:spcBef>
              <a:spcAft>
                <a:spcPts val="600"/>
              </a:spcAft>
              <a:buClr>
                <a:srgbClr val="C80F0F"/>
              </a:buClr>
              <a:buFont typeface="Wingdings" pitchFamily="2" charset="2"/>
              <a:buNone/>
              <a:tabLst>
                <a:tab pos="180975" algn="l"/>
              </a:tabLst>
              <a:defRPr/>
            </a:pPr>
            <a:r>
              <a:rPr lang="en-GB" sz="1100" kern="0" dirty="0">
                <a:solidFill>
                  <a:schemeClr val="tx1"/>
                </a:solidFill>
                <a:latin typeface="+mn-lt"/>
                <a:cs typeface="+mn-cs"/>
              </a:rPr>
              <a:t>Dag-Hammarskjöld-</a:t>
            </a:r>
            <a:r>
              <a:rPr lang="en-GB" sz="1100" kern="0" dirty="0" err="1">
                <a:solidFill>
                  <a:schemeClr val="tx1"/>
                </a:solidFill>
                <a:latin typeface="+mn-lt"/>
                <a:cs typeface="+mn-cs"/>
              </a:rPr>
              <a:t>Weg</a:t>
            </a:r>
            <a:r>
              <a:rPr lang="en-GB" sz="1100" kern="0" dirty="0">
                <a:solidFill>
                  <a:schemeClr val="tx1"/>
                </a:solidFill>
                <a:latin typeface="+mn-lt"/>
                <a:cs typeface="+mn-cs"/>
              </a:rPr>
              <a:t> 1-5</a:t>
            </a:r>
            <a:br>
              <a:rPr lang="en-GB" sz="1100" kern="0" dirty="0">
                <a:solidFill>
                  <a:schemeClr val="tx1"/>
                </a:solidFill>
                <a:latin typeface="+mn-lt"/>
                <a:cs typeface="+mn-cs"/>
              </a:rPr>
            </a:br>
            <a:r>
              <a:rPr lang="en-GB" sz="1100" kern="0" dirty="0">
                <a:solidFill>
                  <a:schemeClr val="tx1"/>
                </a:solidFill>
                <a:latin typeface="+mn-lt"/>
                <a:cs typeface="+mn-cs"/>
              </a:rPr>
              <a:t>65760 Eschborn, Germany</a:t>
            </a:r>
            <a:br>
              <a:rPr lang="en-GB" sz="1100" kern="0" dirty="0">
                <a:solidFill>
                  <a:schemeClr val="tx1"/>
                </a:solidFill>
                <a:latin typeface="+mn-lt"/>
                <a:cs typeface="+mn-cs"/>
              </a:rPr>
            </a:br>
            <a:r>
              <a:rPr lang="en-GB" sz="1100" kern="0" dirty="0">
                <a:solidFill>
                  <a:schemeClr val="tx1"/>
                </a:solidFill>
                <a:latin typeface="+mn-lt"/>
                <a:cs typeface="+mn-cs"/>
              </a:rPr>
              <a:t>T	+49 61 96 79-0</a:t>
            </a:r>
            <a:br>
              <a:rPr lang="en-GB" sz="1100" kern="0" dirty="0">
                <a:solidFill>
                  <a:schemeClr val="tx1"/>
                </a:solidFill>
                <a:latin typeface="+mn-lt"/>
                <a:cs typeface="+mn-cs"/>
              </a:rPr>
            </a:br>
            <a:r>
              <a:rPr lang="en-GB" sz="1100" kern="0" dirty="0">
                <a:solidFill>
                  <a:schemeClr val="tx1"/>
                </a:solidFill>
                <a:latin typeface="+mn-lt"/>
                <a:cs typeface="+mn-cs"/>
              </a:rPr>
              <a:t>F	+49 61 96 79-1115</a:t>
            </a:r>
          </a:p>
          <a:p>
            <a:pPr>
              <a:spcBef>
                <a:spcPts val="0"/>
              </a:spcBef>
              <a:spcAft>
                <a:spcPts val="600"/>
              </a:spcAft>
              <a:buClr>
                <a:srgbClr val="C80F0F"/>
              </a:buClr>
              <a:buFont typeface="Wingdings" pitchFamily="2" charset="2"/>
              <a:buNone/>
              <a:tabLst>
                <a:tab pos="180975" algn="l"/>
              </a:tabLst>
              <a:defRPr/>
            </a:pPr>
            <a:r>
              <a:rPr lang="en-GB" sz="1100" kern="0" dirty="0">
                <a:solidFill>
                  <a:srgbClr val="C00000"/>
                </a:solidFill>
                <a:latin typeface="+mn-lt"/>
                <a:cs typeface="+mn-cs"/>
              </a:rPr>
              <a:t>Contact</a:t>
            </a:r>
            <a:r>
              <a:rPr lang="en-GB" sz="1100" kern="0" dirty="0">
                <a:solidFill>
                  <a:schemeClr val="tx1"/>
                </a:solidFill>
                <a:latin typeface="+mn-lt"/>
                <a:cs typeface="+mn-cs"/>
              </a:rPr>
              <a:t/>
            </a:r>
            <a:br>
              <a:rPr lang="en-GB" sz="1100" kern="0" dirty="0">
                <a:solidFill>
                  <a:schemeClr val="tx1"/>
                </a:solidFill>
                <a:latin typeface="+mn-lt"/>
                <a:cs typeface="+mn-cs"/>
              </a:rPr>
            </a:br>
            <a:r>
              <a:rPr lang="en-GB" sz="1100" kern="0" dirty="0">
                <a:solidFill>
                  <a:schemeClr val="tx1"/>
                </a:solidFill>
                <a:latin typeface="+mn-lt"/>
                <a:cs typeface="+mn-cs"/>
              </a:rPr>
              <a:t>E	</a:t>
            </a:r>
            <a:r>
              <a:rPr lang="en-GB" sz="1100" u="sng" kern="0" dirty="0">
                <a:solidFill>
                  <a:schemeClr val="tx1"/>
                </a:solidFill>
                <a:latin typeface="+mn-lt"/>
                <a:cs typeface="+mn-cs"/>
                <a:hlinkClick r:id="rId3"/>
              </a:rPr>
              <a:t>climate@giz.de</a:t>
            </a:r>
            <a:r>
              <a:rPr lang="en-GB" sz="1100" kern="0" dirty="0">
                <a:solidFill>
                  <a:schemeClr val="tx1"/>
                </a:solidFill>
                <a:latin typeface="+mn-lt"/>
                <a:cs typeface="+mn-cs"/>
              </a:rPr>
              <a:t/>
            </a:r>
            <a:br>
              <a:rPr lang="en-GB" sz="1100" kern="0" dirty="0">
                <a:solidFill>
                  <a:schemeClr val="tx1"/>
                </a:solidFill>
                <a:latin typeface="+mn-lt"/>
                <a:cs typeface="+mn-cs"/>
              </a:rPr>
            </a:br>
            <a:r>
              <a:rPr lang="en-GB" sz="1100" kern="0" dirty="0">
                <a:solidFill>
                  <a:schemeClr val="tx1"/>
                </a:solidFill>
                <a:latin typeface="+mn-lt"/>
                <a:cs typeface="+mn-cs"/>
              </a:rPr>
              <a:t>I	</a:t>
            </a:r>
            <a:r>
              <a:rPr lang="en-GB" sz="1100" kern="0" dirty="0" smtClean="0">
                <a:solidFill>
                  <a:schemeClr val="tx1"/>
                </a:solidFill>
                <a:latin typeface="+mn-lt"/>
                <a:cs typeface="+mn-cs"/>
                <a:hlinkClick r:id="rId4"/>
              </a:rPr>
              <a:t>www.giz.de/climate</a:t>
            </a:r>
            <a:r>
              <a:rPr lang="en-GB" sz="1100" kern="0" dirty="0" smtClean="0">
                <a:solidFill>
                  <a:schemeClr val="tx1"/>
                </a:solidFill>
                <a:latin typeface="+mn-lt"/>
                <a:cs typeface="+mn-cs"/>
              </a:rPr>
              <a:t> </a:t>
            </a:r>
            <a:endParaRPr lang="en-GB" sz="1100" kern="0" dirty="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en-GB" sz="1200" kern="0" dirty="0">
              <a:solidFill>
                <a:schemeClr val="tx1"/>
              </a:solidFill>
              <a:latin typeface="+mn-lt"/>
              <a:cs typeface="+mn-cs"/>
            </a:endParaRPr>
          </a:p>
          <a:p>
            <a:pPr>
              <a:spcBef>
                <a:spcPts val="0"/>
              </a:spcBef>
              <a:spcAft>
                <a:spcPts val="300"/>
              </a:spcAft>
              <a:buClr>
                <a:srgbClr val="C80F0F"/>
              </a:buClr>
              <a:buFont typeface="Wingdings" pitchFamily="2" charset="2"/>
              <a:buNone/>
              <a:defRPr/>
            </a:pPr>
            <a:endParaRPr lang="en-GB" sz="1200" kern="0" dirty="0">
              <a:solidFill>
                <a:schemeClr val="tx1"/>
              </a:solidFill>
              <a:latin typeface="+mn-lt"/>
              <a:cs typeface="+mn-cs"/>
            </a:endParaRPr>
          </a:p>
        </p:txBody>
      </p:sp>
      <p:sp>
        <p:nvSpPr>
          <p:cNvPr id="9" name="Title 1"/>
          <p:cNvSpPr txBox="1">
            <a:spLocks/>
          </p:cNvSpPr>
          <p:nvPr/>
        </p:nvSpPr>
        <p:spPr>
          <a:xfrm>
            <a:off x="457200" y="1068388"/>
            <a:ext cx="7526338" cy="741362"/>
          </a:xfrm>
          <a:prstGeom prst="rect">
            <a:avLst/>
          </a:prstGeom>
        </p:spPr>
        <p:txBody>
          <a:bodyPr anchor="b"/>
          <a:lstStyle/>
          <a:p>
            <a:pPr>
              <a:defRPr/>
            </a:pPr>
            <a:r>
              <a:rPr lang="en-US" sz="2400" kern="0" dirty="0">
                <a:solidFill>
                  <a:srgbClr val="669900"/>
                </a:solidFill>
                <a:latin typeface="+mj-lt"/>
                <a:ea typeface="+mj-ea"/>
                <a:cs typeface="+mj-cs"/>
              </a:rPr>
              <a:t>Imprint</a:t>
            </a:r>
          </a:p>
        </p:txBody>
      </p:sp>
      <p:sp>
        <p:nvSpPr>
          <p:cNvPr id="11" name="Inhaltsplatzhalter 2"/>
          <p:cNvSpPr txBox="1">
            <a:spLocks/>
          </p:cNvSpPr>
          <p:nvPr/>
        </p:nvSpPr>
        <p:spPr bwMode="auto">
          <a:xfrm>
            <a:off x="4540250" y="2033588"/>
            <a:ext cx="4475163" cy="4576762"/>
          </a:xfrm>
          <a:prstGeom prst="rect">
            <a:avLst/>
          </a:prstGeom>
          <a:noFill/>
          <a:ln w="9525">
            <a:noFill/>
            <a:miter lim="800000"/>
            <a:headEnd/>
            <a:tailEnd/>
          </a:ln>
        </p:spPr>
        <p:txBody>
          <a:bodyPr lIns="0" tIns="0" rIns="0" bIns="0"/>
          <a:lstStyle/>
          <a:p>
            <a:pPr>
              <a:spcBef>
                <a:spcPts val="0"/>
              </a:spcBef>
              <a:spcAft>
                <a:spcPts val="600"/>
              </a:spcAft>
              <a:defRPr/>
            </a:pPr>
            <a:r>
              <a:rPr lang="fr-FR" sz="1100" kern="0" dirty="0" err="1">
                <a:solidFill>
                  <a:srgbClr val="C00000"/>
                </a:solidFill>
              </a:rPr>
              <a:t>Responsible</a:t>
            </a:r>
            <a:r>
              <a:rPr lang="fr-FR" sz="1100" kern="0" dirty="0">
                <a:solidFill>
                  <a:schemeClr val="tx1">
                    <a:lumMod val="50000"/>
                    <a:lumOff val="50000"/>
                  </a:schemeClr>
                </a:solidFill>
              </a:rPr>
              <a:t/>
            </a:r>
            <a:br>
              <a:rPr lang="fr-FR" sz="1100" kern="0" dirty="0">
                <a:solidFill>
                  <a:schemeClr val="tx1">
                    <a:lumMod val="50000"/>
                    <a:lumOff val="50000"/>
                  </a:schemeClr>
                </a:solidFill>
              </a:rPr>
            </a:br>
            <a:r>
              <a:rPr lang="fr-FR" sz="1100" b="0" kern="0" dirty="0" smtClean="0">
                <a:solidFill>
                  <a:schemeClr val="tx1"/>
                </a:solidFill>
              </a:rPr>
              <a:t>Timo Leiter</a:t>
            </a:r>
            <a:endParaRPr lang="fr-FR" sz="1100" b="0" kern="0" dirty="0">
              <a:solidFill>
                <a:schemeClr val="tx1"/>
              </a:solidFill>
            </a:endParaRPr>
          </a:p>
          <a:p>
            <a:pPr>
              <a:spcBef>
                <a:spcPts val="0"/>
              </a:spcBef>
              <a:spcAft>
                <a:spcPts val="0"/>
              </a:spcAft>
              <a:defRPr/>
            </a:pPr>
            <a:r>
              <a:rPr lang="en-US" sz="1100" kern="0" dirty="0" smtClean="0">
                <a:solidFill>
                  <a:srgbClr val="C00000"/>
                </a:solidFill>
              </a:rPr>
              <a:t>Authors</a:t>
            </a:r>
            <a:r>
              <a:rPr lang="en-US" sz="1100" kern="0" dirty="0">
                <a:solidFill>
                  <a:schemeClr val="tx1">
                    <a:lumMod val="50000"/>
                    <a:lumOff val="50000"/>
                  </a:schemeClr>
                </a:solidFill>
              </a:rPr>
              <a:t/>
            </a:r>
            <a:br>
              <a:rPr lang="en-US" sz="1100" kern="0" dirty="0">
                <a:solidFill>
                  <a:schemeClr val="tx1">
                    <a:lumMod val="50000"/>
                    <a:lumOff val="50000"/>
                  </a:schemeClr>
                </a:solidFill>
              </a:rPr>
            </a:br>
            <a:r>
              <a:rPr lang="en-US" sz="1100" b="0" kern="0" dirty="0">
                <a:solidFill>
                  <a:schemeClr val="tx1"/>
                </a:solidFill>
              </a:rPr>
              <a:t>Timo Leiter</a:t>
            </a:r>
          </a:p>
          <a:p>
            <a:pPr>
              <a:spcBef>
                <a:spcPts val="0"/>
              </a:spcBef>
              <a:spcAft>
                <a:spcPts val="0"/>
              </a:spcAft>
              <a:defRPr/>
            </a:pPr>
            <a:r>
              <a:rPr lang="en-US" sz="1100" b="0" kern="0" dirty="0" smtClean="0">
                <a:solidFill>
                  <a:schemeClr val="tx1"/>
                </a:solidFill>
              </a:rPr>
              <a:t>Alfred </a:t>
            </a:r>
            <a:r>
              <a:rPr lang="en-US" sz="1100" b="0" kern="0" dirty="0">
                <a:solidFill>
                  <a:schemeClr val="tx1"/>
                </a:solidFill>
              </a:rPr>
              <a:t>Eberhardt</a:t>
            </a:r>
          </a:p>
          <a:p>
            <a:pPr>
              <a:spcBef>
                <a:spcPts val="0"/>
              </a:spcBef>
              <a:spcAft>
                <a:spcPts val="0"/>
              </a:spcAft>
              <a:defRPr/>
            </a:pPr>
            <a:r>
              <a:rPr lang="en-US" sz="1100" b="0" kern="0" dirty="0" smtClean="0">
                <a:solidFill>
                  <a:schemeClr val="tx1"/>
                </a:solidFill>
              </a:rPr>
              <a:t>Julia Olivier</a:t>
            </a:r>
          </a:p>
          <a:p>
            <a:pPr>
              <a:spcBef>
                <a:spcPts val="0"/>
              </a:spcBef>
              <a:spcAft>
                <a:spcPts val="0"/>
              </a:spcAft>
              <a:defRPr/>
            </a:pPr>
            <a:r>
              <a:rPr lang="en-US" sz="1100" b="0" kern="0" dirty="0" smtClean="0">
                <a:solidFill>
                  <a:schemeClr val="tx1"/>
                </a:solidFill>
              </a:rPr>
              <a:t>Michael Hoppe</a:t>
            </a:r>
            <a:endParaRPr lang="en-US" sz="1100" b="0" kern="0" dirty="0">
              <a:solidFill>
                <a:schemeClr val="tx1"/>
              </a:solidFill>
            </a:endParaRPr>
          </a:p>
          <a:p>
            <a:pPr>
              <a:spcBef>
                <a:spcPts val="0"/>
              </a:spcBef>
              <a:spcAft>
                <a:spcPts val="600"/>
              </a:spcAft>
              <a:defRPr/>
            </a:pPr>
            <a:endParaRPr lang="en-US" sz="1100" kern="0" dirty="0" smtClean="0">
              <a:solidFill>
                <a:srgbClr val="C00000"/>
              </a:solidFill>
            </a:endParaRPr>
          </a:p>
          <a:p>
            <a:pPr>
              <a:spcBef>
                <a:spcPts val="0"/>
              </a:spcBef>
              <a:spcAft>
                <a:spcPts val="600"/>
              </a:spcAft>
              <a:defRPr/>
            </a:pPr>
            <a:r>
              <a:rPr lang="en-US" sz="1100" kern="0" dirty="0" smtClean="0">
                <a:solidFill>
                  <a:srgbClr val="C00000"/>
                </a:solidFill>
              </a:rPr>
              <a:t>Photo </a:t>
            </a:r>
            <a:r>
              <a:rPr lang="en-US" sz="1100" kern="0" dirty="0">
                <a:solidFill>
                  <a:srgbClr val="C00000"/>
                </a:solidFill>
              </a:rPr>
              <a:t>credits</a:t>
            </a:r>
            <a:r>
              <a:rPr lang="en-US" sz="1100" b="0" kern="0" dirty="0">
                <a:solidFill>
                  <a:schemeClr val="tx1">
                    <a:lumMod val="65000"/>
                    <a:lumOff val="35000"/>
                  </a:schemeClr>
                </a:solidFill>
              </a:rPr>
              <a:t/>
            </a:r>
            <a:br>
              <a:rPr lang="en-US" sz="1100" b="0" kern="0" dirty="0">
                <a:solidFill>
                  <a:schemeClr val="tx1">
                    <a:lumMod val="65000"/>
                    <a:lumOff val="35000"/>
                  </a:schemeClr>
                </a:solidFill>
              </a:rPr>
            </a:br>
            <a:r>
              <a:rPr lang="en-US" sz="1100" b="0" kern="0" dirty="0">
                <a:solidFill>
                  <a:schemeClr val="tx1"/>
                </a:solidFill>
              </a:rPr>
              <a:t>© GIZ/Climate Protection </a:t>
            </a:r>
            <a:r>
              <a:rPr lang="en-US" sz="1100" b="0" kern="0" dirty="0" err="1" smtClean="0">
                <a:solidFill>
                  <a:schemeClr val="tx1"/>
                </a:solidFill>
              </a:rPr>
              <a:t>Programme</a:t>
            </a:r>
            <a:r>
              <a:rPr lang="en-US" sz="1100" b="0" kern="0" dirty="0" smtClean="0">
                <a:solidFill>
                  <a:schemeClr val="tx1"/>
                </a:solidFill>
              </a:rPr>
              <a:t> for Developing Countries; Climate Media Factory</a:t>
            </a:r>
            <a:endParaRPr lang="de-DE" sz="1100" b="0" kern="0" dirty="0" smtClean="0">
              <a:solidFill>
                <a:schemeClr val="tx1"/>
              </a:solidFill>
            </a:endParaRPr>
          </a:p>
          <a:p>
            <a:pPr>
              <a:spcBef>
                <a:spcPts val="0"/>
              </a:spcBef>
              <a:spcAft>
                <a:spcPts val="600"/>
              </a:spcAft>
              <a:defRPr/>
            </a:pPr>
            <a:r>
              <a:rPr lang="de-DE" sz="1100" kern="0" dirty="0" smtClean="0">
                <a:solidFill>
                  <a:srgbClr val="C00000"/>
                </a:solidFill>
              </a:rPr>
              <a:t>Design</a:t>
            </a:r>
            <a:r>
              <a:rPr lang="de-DE" sz="1100" b="0" kern="0" dirty="0">
                <a:solidFill>
                  <a:schemeClr val="tx1"/>
                </a:solidFill>
              </a:rPr>
              <a:t/>
            </a:r>
            <a:br>
              <a:rPr lang="de-DE" sz="1100" b="0" kern="0" dirty="0">
                <a:solidFill>
                  <a:schemeClr val="tx1"/>
                </a:solidFill>
              </a:rPr>
            </a:br>
            <a:r>
              <a:rPr lang="de-DE" sz="1100" b="0" kern="0" dirty="0">
                <a:solidFill>
                  <a:schemeClr val="tx1"/>
                </a:solidFill>
              </a:rPr>
              <a:t>Ira Olaleye</a:t>
            </a:r>
            <a:endParaRPr lang="en-US" sz="1100" b="0" kern="0" dirty="0">
              <a:solidFill>
                <a:schemeClr val="tx1"/>
              </a:solidFill>
            </a:endParaRPr>
          </a:p>
          <a:p>
            <a:pPr>
              <a:spcBef>
                <a:spcPts val="0"/>
              </a:spcBef>
              <a:spcAft>
                <a:spcPts val="300"/>
              </a:spcAft>
              <a:defRPr/>
            </a:pPr>
            <a:endParaRPr lang="en-US" sz="1100" b="0" kern="0" dirty="0">
              <a:solidFill>
                <a:schemeClr val="tx1">
                  <a:lumMod val="50000"/>
                  <a:lumOff val="50000"/>
                </a:schemeClr>
              </a:solidFill>
            </a:endParaRPr>
          </a:p>
          <a:p>
            <a:pPr>
              <a:spcBef>
                <a:spcPts val="0"/>
              </a:spcBef>
              <a:spcAft>
                <a:spcPts val="300"/>
              </a:spcAft>
              <a:defRPr/>
            </a:pPr>
            <a:r>
              <a:rPr lang="en-US" sz="1100" b="0" kern="0" dirty="0">
                <a:solidFill>
                  <a:schemeClr val="tx1"/>
                </a:solidFill>
              </a:rPr>
              <a:t>Articles written by named authors do not</a:t>
            </a:r>
            <a:br>
              <a:rPr lang="en-US" sz="1100" b="0" kern="0" dirty="0">
                <a:solidFill>
                  <a:schemeClr val="tx1"/>
                </a:solidFill>
              </a:rPr>
            </a:br>
            <a:r>
              <a:rPr lang="en-US" sz="1100" b="0" kern="0" dirty="0">
                <a:solidFill>
                  <a:schemeClr val="tx1"/>
                </a:solidFill>
              </a:rPr>
              <a:t>necessarily reflect the views of the editors</a:t>
            </a:r>
            <a:r>
              <a:rPr lang="en-US" sz="1100" b="0" kern="0" dirty="0" smtClean="0">
                <a:solidFill>
                  <a:schemeClr val="tx1"/>
                </a:solidFill>
              </a:rPr>
              <a:t>.</a:t>
            </a:r>
          </a:p>
          <a:p>
            <a:pPr>
              <a:spcBef>
                <a:spcPts val="0"/>
              </a:spcBef>
              <a:spcAft>
                <a:spcPts val="300"/>
              </a:spcAft>
              <a:defRPr/>
            </a:pPr>
            <a:endParaRPr lang="en-US" sz="1100" b="0" kern="0" dirty="0">
              <a:solidFill>
                <a:schemeClr val="tx1"/>
              </a:solidFill>
            </a:endParaRPr>
          </a:p>
          <a:p>
            <a:pPr>
              <a:spcBef>
                <a:spcPts val="0"/>
              </a:spcBef>
              <a:spcAft>
                <a:spcPts val="300"/>
              </a:spcAft>
              <a:defRPr/>
            </a:pPr>
            <a:endParaRPr lang="en-US" sz="1100" b="0" kern="0" dirty="0" smtClean="0">
              <a:solidFill>
                <a:schemeClr val="tx1"/>
              </a:solidFill>
            </a:endParaRPr>
          </a:p>
          <a:p>
            <a:pPr>
              <a:spcBef>
                <a:spcPts val="0"/>
              </a:spcBef>
              <a:spcAft>
                <a:spcPts val="300"/>
              </a:spcAft>
              <a:defRPr/>
            </a:pPr>
            <a:endParaRPr lang="en-US" sz="1100" b="0" kern="0" dirty="0">
              <a:solidFill>
                <a:schemeClr val="tx1"/>
              </a:solidFill>
            </a:endParaRPr>
          </a:p>
          <a:p>
            <a:pPr>
              <a:spcBef>
                <a:spcPts val="0"/>
              </a:spcBef>
              <a:spcAft>
                <a:spcPts val="300"/>
              </a:spcAft>
              <a:defRPr/>
            </a:pPr>
            <a:r>
              <a:rPr lang="en-US" sz="1100" b="0" kern="0" dirty="0" smtClean="0">
                <a:solidFill>
                  <a:schemeClr val="tx1"/>
                </a:solidFill>
              </a:rPr>
              <a:t>			</a:t>
            </a:r>
            <a:r>
              <a:rPr lang="en-US" sz="1200" kern="0" dirty="0" smtClean="0">
                <a:solidFill>
                  <a:schemeClr val="tx1"/>
                </a:solidFill>
              </a:rPr>
              <a:t>June 2016</a:t>
            </a:r>
            <a:endParaRPr lang="de-DE" sz="1400" kern="0" dirty="0">
              <a:solidFill>
                <a:schemeClr val="tx1">
                  <a:lumMod val="50000"/>
                  <a:lumOff val="50000"/>
                </a:schemeClr>
              </a:solidFill>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6389" y="5098667"/>
            <a:ext cx="2877074" cy="1511683"/>
          </a:xfrm>
          <a:prstGeom prst="rect">
            <a:avLst/>
          </a:prstGeom>
        </p:spPr>
      </p:pic>
      <p:pic>
        <p:nvPicPr>
          <p:cNvPr id="6" name="Grafik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713" y="5490254"/>
            <a:ext cx="2609328" cy="776008"/>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16050"/>
            <a:ext cx="82296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itel 1"/>
          <p:cNvSpPr txBox="1">
            <a:spLocks/>
          </p:cNvSpPr>
          <p:nvPr/>
        </p:nvSpPr>
        <p:spPr bwMode="auto">
          <a:xfrm>
            <a:off x="250825" y="714375"/>
            <a:ext cx="838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2400" kern="0" dirty="0">
                <a:solidFill>
                  <a:srgbClr val="669900"/>
                </a:solidFill>
                <a:latin typeface="+mj-lt"/>
                <a:ea typeface="+mj-ea"/>
                <a:cs typeface="+mj-cs"/>
              </a:rPr>
              <a:t>The </a:t>
            </a:r>
            <a:r>
              <a:rPr lang="de-DE" sz="2400" kern="0" dirty="0" err="1">
                <a:solidFill>
                  <a:srgbClr val="669900"/>
                </a:solidFill>
                <a:latin typeface="+mj-lt"/>
                <a:ea typeface="+mj-ea"/>
                <a:cs typeface="+mj-cs"/>
              </a:rPr>
              <a:t>Greenhouse</a:t>
            </a:r>
            <a:r>
              <a:rPr lang="de-DE" sz="2400" kern="0" dirty="0">
                <a:solidFill>
                  <a:srgbClr val="669900"/>
                </a:solidFill>
                <a:latin typeface="+mj-lt"/>
                <a:ea typeface="+mj-ea"/>
                <a:cs typeface="+mj-cs"/>
              </a:rPr>
              <a:t> </a:t>
            </a:r>
            <a:r>
              <a:rPr lang="de-DE" sz="2400" kern="0" dirty="0" err="1">
                <a:solidFill>
                  <a:srgbClr val="669900"/>
                </a:solidFill>
                <a:latin typeface="+mj-lt"/>
                <a:ea typeface="+mj-ea"/>
                <a:cs typeface="+mj-cs"/>
              </a:rPr>
              <a:t>Effect</a:t>
            </a:r>
            <a:endParaRPr lang="de-DE" sz="2400" kern="0" dirty="0">
              <a:solidFill>
                <a:srgbClr val="669900"/>
              </a:solidFill>
              <a:latin typeface="+mj-lt"/>
              <a:ea typeface="+mj-ea"/>
              <a:cs typeface="+mj-cs"/>
            </a:endParaRPr>
          </a:p>
        </p:txBody>
      </p:sp>
      <p:sp>
        <p:nvSpPr>
          <p:cNvPr id="28676" name="Textfeld 9"/>
          <p:cNvSpPr txBox="1">
            <a:spLocks noChangeArrowheads="1"/>
          </p:cNvSpPr>
          <p:nvPr/>
        </p:nvSpPr>
        <p:spPr bwMode="auto">
          <a:xfrm>
            <a:off x="0" y="6642100"/>
            <a:ext cx="665956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800">
                <a:solidFill>
                  <a:srgbClr val="000000"/>
                </a:solidFill>
              </a:rPr>
              <a:t>Source | Latif, 2009</a:t>
            </a:r>
          </a:p>
        </p:txBody>
      </p:sp>
      <p:sp>
        <p:nvSpPr>
          <p:cNvPr id="28677" name="Rechteck 11"/>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a:solidFill>
                  <a:schemeClr val="bg1"/>
                </a:solidFill>
              </a:rPr>
              <a:t>M 1 - Climate change background | Extras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a:xfrm>
            <a:off x="285750" y="1058750"/>
            <a:ext cx="8382000" cy="571500"/>
          </a:xfrm>
          <a:prstGeom prst="rect">
            <a:avLst/>
          </a:prstGeom>
        </p:spPr>
        <p:txBody>
          <a:bodyPr>
            <a:normAutofit/>
          </a:bodyPr>
          <a:lstStyle/>
          <a:p>
            <a:pPr fontAlgn="auto">
              <a:spcAft>
                <a:spcPts val="0"/>
              </a:spcAft>
              <a:defRPr/>
            </a:pPr>
            <a:r>
              <a:rPr lang="de-DE" sz="2000" b="0" kern="0" dirty="0" err="1">
                <a:solidFill>
                  <a:srgbClr val="669900"/>
                </a:solidFill>
                <a:latin typeface="+mj-lt"/>
                <a:ea typeface="+mj-ea"/>
                <a:cs typeface="+mj-cs"/>
              </a:rPr>
              <a:t>How</a:t>
            </a:r>
            <a:r>
              <a:rPr lang="de-DE" sz="2000" b="0" kern="0" dirty="0">
                <a:solidFill>
                  <a:srgbClr val="669900"/>
                </a:solidFill>
                <a:latin typeface="+mj-lt"/>
                <a:ea typeface="+mj-ea"/>
                <a:cs typeface="+mj-cs"/>
              </a:rPr>
              <a:t> warm will </a:t>
            </a:r>
            <a:r>
              <a:rPr lang="de-DE" sz="2000" b="0" kern="0" dirty="0" err="1">
                <a:solidFill>
                  <a:srgbClr val="669900"/>
                </a:solidFill>
                <a:latin typeface="+mj-lt"/>
                <a:ea typeface="+mj-ea"/>
                <a:cs typeface="+mj-cs"/>
              </a:rPr>
              <a:t>it</a:t>
            </a:r>
            <a:r>
              <a:rPr lang="de-DE" sz="2000" b="0" kern="0" dirty="0">
                <a:solidFill>
                  <a:srgbClr val="669900"/>
                </a:solidFill>
                <a:latin typeface="+mj-lt"/>
                <a:ea typeface="+mj-ea"/>
                <a:cs typeface="+mj-cs"/>
              </a:rPr>
              <a:t> </a:t>
            </a:r>
            <a:r>
              <a:rPr lang="de-DE" sz="2000" b="0" kern="0" dirty="0" err="1">
                <a:solidFill>
                  <a:srgbClr val="669900"/>
                </a:solidFill>
                <a:latin typeface="+mj-lt"/>
                <a:ea typeface="+mj-ea"/>
                <a:cs typeface="+mj-cs"/>
              </a:rPr>
              <a:t>get</a:t>
            </a:r>
            <a:r>
              <a:rPr lang="de-DE" sz="2000" b="0" kern="0" dirty="0">
                <a:solidFill>
                  <a:srgbClr val="669900"/>
                </a:solidFill>
                <a:latin typeface="+mj-lt"/>
                <a:ea typeface="+mj-ea"/>
                <a:cs typeface="+mj-cs"/>
              </a:rPr>
              <a:t>, </a:t>
            </a:r>
            <a:r>
              <a:rPr lang="de-DE" sz="2000" b="0" kern="0" dirty="0" err="1">
                <a:solidFill>
                  <a:srgbClr val="669900"/>
                </a:solidFill>
                <a:latin typeface="+mj-lt"/>
                <a:ea typeface="+mj-ea"/>
                <a:cs typeface="+mj-cs"/>
              </a:rPr>
              <a:t>and</a:t>
            </a:r>
            <a:r>
              <a:rPr lang="de-DE" sz="2000" b="0" kern="0" dirty="0">
                <a:solidFill>
                  <a:srgbClr val="669900"/>
                </a:solidFill>
                <a:latin typeface="+mj-lt"/>
                <a:ea typeface="+mj-ea"/>
                <a:cs typeface="+mj-cs"/>
              </a:rPr>
              <a:t> </a:t>
            </a:r>
            <a:r>
              <a:rPr lang="de-DE" sz="2000" b="0" kern="0" dirty="0" err="1">
                <a:solidFill>
                  <a:srgbClr val="669900"/>
                </a:solidFill>
                <a:latin typeface="+mj-lt"/>
                <a:ea typeface="+mj-ea"/>
                <a:cs typeface="+mj-cs"/>
              </a:rPr>
              <a:t>how</a:t>
            </a:r>
            <a:r>
              <a:rPr lang="de-DE" sz="2000" b="0" kern="0" dirty="0">
                <a:solidFill>
                  <a:srgbClr val="669900"/>
                </a:solidFill>
                <a:latin typeface="+mj-lt"/>
                <a:ea typeface="+mj-ea"/>
                <a:cs typeface="+mj-cs"/>
              </a:rPr>
              <a:t> </a:t>
            </a:r>
            <a:r>
              <a:rPr lang="de-DE" sz="2000" b="0" kern="0" dirty="0" err="1">
                <a:solidFill>
                  <a:srgbClr val="669900"/>
                </a:solidFill>
                <a:latin typeface="+mj-lt"/>
                <a:ea typeface="+mj-ea"/>
                <a:cs typeface="+mj-cs"/>
              </a:rPr>
              <a:t>bad</a:t>
            </a:r>
            <a:r>
              <a:rPr lang="de-DE" sz="2000" b="0" kern="0" dirty="0">
                <a:solidFill>
                  <a:srgbClr val="669900"/>
                </a:solidFill>
                <a:latin typeface="+mj-lt"/>
                <a:ea typeface="+mj-ea"/>
                <a:cs typeface="+mj-cs"/>
              </a:rPr>
              <a:t> will </a:t>
            </a:r>
            <a:r>
              <a:rPr lang="de-DE" sz="2000" b="0" kern="0" dirty="0" err="1">
                <a:solidFill>
                  <a:srgbClr val="669900"/>
                </a:solidFill>
                <a:latin typeface="+mj-lt"/>
                <a:ea typeface="+mj-ea"/>
                <a:cs typeface="+mj-cs"/>
              </a:rPr>
              <a:t>that</a:t>
            </a:r>
            <a:r>
              <a:rPr lang="de-DE" sz="2000" b="0" kern="0" dirty="0">
                <a:solidFill>
                  <a:srgbClr val="669900"/>
                </a:solidFill>
                <a:latin typeface="+mj-lt"/>
                <a:ea typeface="+mj-ea"/>
                <a:cs typeface="+mj-cs"/>
              </a:rPr>
              <a:t> </a:t>
            </a:r>
            <a:r>
              <a:rPr lang="de-DE" sz="2000" b="0" kern="0" dirty="0" err="1">
                <a:solidFill>
                  <a:srgbClr val="669900"/>
                </a:solidFill>
                <a:latin typeface="+mj-lt"/>
                <a:ea typeface="+mj-ea"/>
                <a:cs typeface="+mj-cs"/>
              </a:rPr>
              <a:t>be</a:t>
            </a:r>
            <a:r>
              <a:rPr lang="de-DE" sz="2000" b="0" kern="0" dirty="0">
                <a:solidFill>
                  <a:srgbClr val="669900"/>
                </a:solidFill>
                <a:latin typeface="+mj-lt"/>
                <a:ea typeface="+mj-ea"/>
                <a:cs typeface="+mj-cs"/>
              </a:rPr>
              <a:t> ?</a:t>
            </a:r>
          </a:p>
          <a:p>
            <a:pPr fontAlgn="auto">
              <a:spcAft>
                <a:spcPts val="0"/>
              </a:spcAft>
              <a:defRPr/>
            </a:pPr>
            <a:endParaRPr lang="de-DE" sz="2800" dirty="0">
              <a:solidFill>
                <a:srgbClr val="140F0F"/>
              </a:solidFill>
              <a:latin typeface="Arial" pitchFamily="34" charset="0"/>
              <a:ea typeface="+mj-ea"/>
              <a:cs typeface="Arial" pitchFamily="34" charset="0"/>
            </a:endParaRPr>
          </a:p>
        </p:txBody>
      </p:sp>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700213"/>
            <a:ext cx="7485062"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feld 9"/>
          <p:cNvSpPr txBox="1">
            <a:spLocks noChangeArrowheads="1"/>
          </p:cNvSpPr>
          <p:nvPr/>
        </p:nvSpPr>
        <p:spPr bwMode="auto">
          <a:xfrm>
            <a:off x="0" y="6642100"/>
            <a:ext cx="29146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800"/>
              <a:t>Source | Shaping Climate Resilient Development. ECA 2009</a:t>
            </a:r>
          </a:p>
        </p:txBody>
      </p:sp>
      <p:sp>
        <p:nvSpPr>
          <p:cNvPr id="29701" name="Rechteck 8"/>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dirty="0">
                <a:solidFill>
                  <a:schemeClr val="bg1"/>
                </a:solidFill>
              </a:rPr>
              <a:t>M 1 - Climate </a:t>
            </a:r>
            <a:r>
              <a:rPr lang="de-DE" sz="900" dirty="0" err="1">
                <a:solidFill>
                  <a:schemeClr val="bg1"/>
                </a:solidFill>
              </a:rPr>
              <a:t>change</a:t>
            </a:r>
            <a:r>
              <a:rPr lang="de-DE" sz="900" dirty="0">
                <a:solidFill>
                  <a:schemeClr val="bg1"/>
                </a:solidFill>
              </a:rPr>
              <a:t> </a:t>
            </a:r>
            <a:r>
              <a:rPr lang="de-DE" sz="900" dirty="0" err="1">
                <a:solidFill>
                  <a:schemeClr val="bg1"/>
                </a:solidFill>
              </a:rPr>
              <a:t>background</a:t>
            </a:r>
            <a:r>
              <a:rPr lang="de-DE" sz="900" dirty="0">
                <a:solidFill>
                  <a:schemeClr val="bg1"/>
                </a:solidFill>
              </a:rPr>
              <a:t> | Page 7</a:t>
            </a:r>
          </a:p>
        </p:txBody>
      </p:sp>
      <p:sp>
        <p:nvSpPr>
          <p:cNvPr id="29703" name="Textfeld 13"/>
          <p:cNvSpPr txBox="1">
            <a:spLocks noChangeArrowheads="1"/>
          </p:cNvSpPr>
          <p:nvPr/>
        </p:nvSpPr>
        <p:spPr bwMode="auto">
          <a:xfrm>
            <a:off x="6491515" y="1291133"/>
            <a:ext cx="1727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r" eaLnBrk="1" hangingPunct="1"/>
            <a:r>
              <a:rPr lang="en-US" sz="1400" dirty="0">
                <a:solidFill>
                  <a:srgbClr val="CC3300"/>
                </a:solidFill>
              </a:rPr>
              <a:t>Projected impacts</a:t>
            </a:r>
          </a:p>
        </p:txBody>
      </p:sp>
      <p:cxnSp>
        <p:nvCxnSpPr>
          <p:cNvPr id="15" name="Gerade Verbindung 14"/>
          <p:cNvCxnSpPr/>
          <p:nvPr/>
        </p:nvCxnSpPr>
        <p:spPr>
          <a:xfrm flipV="1">
            <a:off x="6631215" y="1630250"/>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Rechteck 15"/>
          <p:cNvSpPr/>
          <p:nvPr/>
        </p:nvSpPr>
        <p:spPr>
          <a:xfrm>
            <a:off x="323850" y="1484313"/>
            <a:ext cx="5466561" cy="430887"/>
          </a:xfrm>
          <a:prstGeom prst="rect">
            <a:avLst/>
          </a:prstGeom>
          <a:solidFill>
            <a:schemeClr val="bg1">
              <a:lumMod val="85000"/>
            </a:schemeClr>
          </a:solidFill>
        </p:spPr>
        <p:txBody>
          <a:bodyPr wrap="none">
            <a:spAutoFit/>
          </a:bodyPr>
          <a:lstStyle/>
          <a:p>
            <a:pPr>
              <a:defRPr/>
            </a:pPr>
            <a:r>
              <a:rPr lang="de-DE" dirty="0">
                <a:solidFill>
                  <a:srgbClr val="140F0F"/>
                </a:solidFill>
                <a:latin typeface="Arial" pitchFamily="34" charset="0"/>
                <a:cs typeface="Arial" pitchFamily="34" charset="0"/>
              </a:rPr>
              <a:t>Impacts </a:t>
            </a:r>
            <a:r>
              <a:rPr lang="de-DE" dirty="0" err="1" smtClean="0">
                <a:solidFill>
                  <a:srgbClr val="140F0F"/>
                </a:solidFill>
                <a:latin typeface="Arial" pitchFamily="34" charset="0"/>
                <a:cs typeface="Arial" pitchFamily="34" charset="0"/>
              </a:rPr>
              <a:t>depend</a:t>
            </a:r>
            <a:r>
              <a:rPr lang="de-DE" dirty="0" smtClean="0">
                <a:solidFill>
                  <a:srgbClr val="140F0F"/>
                </a:solidFill>
                <a:latin typeface="Arial" pitchFamily="34" charset="0"/>
                <a:cs typeface="Arial" pitchFamily="34" charset="0"/>
              </a:rPr>
              <a:t> </a:t>
            </a:r>
            <a:r>
              <a:rPr lang="de-DE" dirty="0">
                <a:solidFill>
                  <a:srgbClr val="140F0F"/>
                </a:solidFill>
                <a:latin typeface="Arial" pitchFamily="34" charset="0"/>
                <a:cs typeface="Arial" pitchFamily="34" charset="0"/>
              </a:rPr>
              <a:t>on </a:t>
            </a:r>
            <a:r>
              <a:rPr lang="de-DE" dirty="0" err="1">
                <a:solidFill>
                  <a:srgbClr val="140F0F"/>
                </a:solidFill>
                <a:latin typeface="Arial" pitchFamily="34" charset="0"/>
                <a:cs typeface="Arial" pitchFamily="34" charset="0"/>
              </a:rPr>
              <a:t>the</a:t>
            </a:r>
            <a:r>
              <a:rPr lang="de-DE" dirty="0">
                <a:solidFill>
                  <a:srgbClr val="140F0F"/>
                </a:solidFill>
                <a:latin typeface="Arial" pitchFamily="34" charset="0"/>
                <a:cs typeface="Arial" pitchFamily="34" charset="0"/>
              </a:rPr>
              <a:t> </a:t>
            </a:r>
            <a:r>
              <a:rPr lang="de-DE" dirty="0" err="1">
                <a:solidFill>
                  <a:srgbClr val="140F0F"/>
                </a:solidFill>
                <a:latin typeface="Arial" pitchFamily="34" charset="0"/>
                <a:cs typeface="Arial" pitchFamily="34" charset="0"/>
              </a:rPr>
              <a:t>scale</a:t>
            </a:r>
            <a:r>
              <a:rPr lang="de-DE" dirty="0">
                <a:solidFill>
                  <a:srgbClr val="140F0F"/>
                </a:solidFill>
                <a:latin typeface="Arial" pitchFamily="34" charset="0"/>
                <a:cs typeface="Arial" pitchFamily="34" charset="0"/>
              </a:rPr>
              <a:t> </a:t>
            </a:r>
            <a:r>
              <a:rPr lang="de-DE" dirty="0" err="1">
                <a:solidFill>
                  <a:srgbClr val="140F0F"/>
                </a:solidFill>
                <a:latin typeface="Arial" pitchFamily="34" charset="0"/>
                <a:cs typeface="Arial" pitchFamily="34" charset="0"/>
              </a:rPr>
              <a:t>of</a:t>
            </a:r>
            <a:r>
              <a:rPr lang="de-DE" dirty="0">
                <a:solidFill>
                  <a:srgbClr val="140F0F"/>
                </a:solidFill>
                <a:latin typeface="Arial" pitchFamily="34" charset="0"/>
                <a:cs typeface="Arial" pitchFamily="34" charset="0"/>
              </a:rPr>
              <a:t> </a:t>
            </a:r>
            <a:r>
              <a:rPr lang="de-DE" dirty="0" err="1">
                <a:solidFill>
                  <a:srgbClr val="140F0F"/>
                </a:solidFill>
                <a:latin typeface="Arial" pitchFamily="34" charset="0"/>
                <a:cs typeface="Arial" pitchFamily="34" charset="0"/>
              </a:rPr>
              <a:t>change</a:t>
            </a:r>
            <a:endParaRPr lang="de-DE" dirty="0">
              <a:solidFill>
                <a:srgbClr val="140F0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268288" y="1090238"/>
            <a:ext cx="8462962" cy="690562"/>
          </a:xfrm>
        </p:spPr>
        <p:txBody>
          <a:bodyPr/>
          <a:lstStyle/>
          <a:p>
            <a:pPr algn="ctr"/>
            <a:r>
              <a:rPr lang="en-US" b="1" dirty="0">
                <a:solidFill>
                  <a:srgbClr val="669900"/>
                </a:solidFill>
              </a:rPr>
              <a:t>OECD analysis of DAC donor </a:t>
            </a:r>
            <a:r>
              <a:rPr lang="en-US" b="1" dirty="0" smtClean="0">
                <a:solidFill>
                  <a:srgbClr val="669900"/>
                </a:solidFill>
              </a:rPr>
              <a:t>statistics</a:t>
            </a:r>
            <a:endParaRPr lang="en-US" b="1" dirty="0">
              <a:solidFill>
                <a:srgbClr val="669900"/>
              </a:solidFill>
            </a:endParaRPr>
          </a:p>
        </p:txBody>
      </p:sp>
      <p:pic>
        <p:nvPicPr>
          <p:cNvPr id="31747" name="Picture 4" descr="Aid flows affected by climate 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1814513"/>
            <a:ext cx="5969000" cy="4306887"/>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48" name="Text Box 5"/>
          <p:cNvSpPr txBox="1">
            <a:spLocks noChangeArrowheads="1"/>
          </p:cNvSpPr>
          <p:nvPr/>
        </p:nvSpPr>
        <p:spPr bwMode="auto">
          <a:xfrm>
            <a:off x="3135313" y="5870575"/>
            <a:ext cx="4333875"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4" tIns="45712" rIns="91424" bIns="0">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1200">
                <a:solidFill>
                  <a:schemeClr val="tx1"/>
                </a:solidFill>
              </a:rPr>
              <a:t>Bangladesh  Egypt   Tanzania  Uruguay    Nepal        Fiji</a:t>
            </a:r>
          </a:p>
        </p:txBody>
      </p:sp>
      <p:sp>
        <p:nvSpPr>
          <p:cNvPr id="31749" name="Text Box 6"/>
          <p:cNvSpPr txBox="1">
            <a:spLocks noChangeArrowheads="1"/>
          </p:cNvSpPr>
          <p:nvPr/>
        </p:nvSpPr>
        <p:spPr bwMode="auto">
          <a:xfrm>
            <a:off x="7545388" y="5057775"/>
            <a:ext cx="423862" cy="2905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4" tIns="45712" rIns="91424" bIns="45712">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1300">
                <a:solidFill>
                  <a:schemeClr val="tx1"/>
                </a:solidFill>
              </a:rPr>
              <a:t>Fiji</a:t>
            </a:r>
          </a:p>
        </p:txBody>
      </p:sp>
      <p:sp>
        <p:nvSpPr>
          <p:cNvPr id="9" name="Text Box 8"/>
          <p:cNvSpPr txBox="1">
            <a:spLocks noChangeArrowheads="1"/>
          </p:cNvSpPr>
          <p:nvPr/>
        </p:nvSpPr>
        <p:spPr bwMode="auto">
          <a:xfrm>
            <a:off x="4954588" y="2120900"/>
            <a:ext cx="3578225" cy="850900"/>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91424" tIns="45712" rIns="91424" bIns="45712">
            <a:spAutoFit/>
          </a:bodyPr>
          <a:lstStyle/>
          <a:p>
            <a:pPr eaLnBrk="0" hangingPunct="0">
              <a:defRPr/>
            </a:pPr>
            <a:r>
              <a:rPr lang="en-US" sz="1600" dirty="0"/>
              <a:t>Aid flows affected by climate risk in </a:t>
            </a:r>
            <a:r>
              <a:rPr lang="en-US" sz="1600" dirty="0">
                <a:solidFill>
                  <a:srgbClr val="FF0000"/>
                </a:solidFill>
              </a:rPr>
              <a:t>red</a:t>
            </a:r>
            <a:endParaRPr lang="en-US" sz="1600" dirty="0"/>
          </a:p>
          <a:p>
            <a:pPr eaLnBrk="0" hangingPunct="0">
              <a:defRPr/>
            </a:pPr>
            <a:r>
              <a:rPr lang="en-US" sz="1600" dirty="0"/>
              <a:t>Shaded areas indicate uncertainty.</a:t>
            </a:r>
          </a:p>
        </p:txBody>
      </p:sp>
      <p:sp>
        <p:nvSpPr>
          <p:cNvPr id="8" name="TextBox 7"/>
          <p:cNvSpPr txBox="1"/>
          <p:nvPr/>
        </p:nvSpPr>
        <p:spPr>
          <a:xfrm>
            <a:off x="2806700" y="2374900"/>
            <a:ext cx="221599" cy="3189143"/>
          </a:xfrm>
          <a:prstGeom prst="rect">
            <a:avLst/>
          </a:prstGeom>
          <a:solidFill>
            <a:schemeClr val="bg1"/>
          </a:solidFill>
        </p:spPr>
        <p:txBody>
          <a:bodyPr vert="vert270" lIns="18288" rIns="18288">
            <a:spAutoFit/>
          </a:bodyPr>
          <a:lstStyle/>
          <a:p>
            <a:pPr eaLnBrk="0" hangingPunct="0">
              <a:defRPr/>
            </a:pPr>
            <a:r>
              <a:rPr lang="en-US" sz="1200" dirty="0">
                <a:solidFill>
                  <a:schemeClr val="tx1"/>
                </a:solidFill>
                <a:cs typeface="+mn-cs"/>
              </a:rPr>
              <a:t>Total aid flows in millions USD, 1998-2000 </a:t>
            </a:r>
          </a:p>
        </p:txBody>
      </p:sp>
      <p:sp>
        <p:nvSpPr>
          <p:cNvPr id="31752" name="TextBox 9"/>
          <p:cNvSpPr txBox="1">
            <a:spLocks noChangeArrowheads="1"/>
          </p:cNvSpPr>
          <p:nvPr/>
        </p:nvSpPr>
        <p:spPr bwMode="auto">
          <a:xfrm>
            <a:off x="228600" y="3416300"/>
            <a:ext cx="24638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b="0">
                <a:solidFill>
                  <a:schemeClr val="tx1"/>
                </a:solidFill>
              </a:rPr>
              <a:t>~30-60% of ODA potentially affected by climate change</a:t>
            </a:r>
          </a:p>
        </p:txBody>
      </p:sp>
      <p:sp>
        <p:nvSpPr>
          <p:cNvPr id="31753" name="Rectangle 9"/>
          <p:cNvSpPr>
            <a:spLocks noChangeArrowheads="1"/>
          </p:cNvSpPr>
          <p:nvPr/>
        </p:nvSpPr>
        <p:spPr bwMode="auto">
          <a:xfrm>
            <a:off x="0" y="6297613"/>
            <a:ext cx="9144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r>
              <a:rPr lang="de-DE" sz="1600" b="0"/>
              <a:t>Source: OECD, Bridge Over Troubled Waters (2005)</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Bild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37750"/>
            <a:ext cx="26670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el 1"/>
          <p:cNvSpPr txBox="1">
            <a:spLocks/>
          </p:cNvSpPr>
          <p:nvPr/>
        </p:nvSpPr>
        <p:spPr>
          <a:xfrm>
            <a:off x="285750" y="937650"/>
            <a:ext cx="8382000" cy="571500"/>
          </a:xfrm>
          <a:prstGeom prst="rect">
            <a:avLst/>
          </a:prstGeom>
        </p:spPr>
        <p:txBody>
          <a:bodyPr>
            <a:normAutofit/>
          </a:bodyPr>
          <a:lstStyle/>
          <a:p>
            <a:pPr fontAlgn="auto">
              <a:spcAft>
                <a:spcPts val="0"/>
              </a:spcAft>
              <a:defRPr/>
            </a:pPr>
            <a:r>
              <a:rPr lang="de-DE" sz="2400" dirty="0" err="1" smtClean="0">
                <a:solidFill>
                  <a:srgbClr val="669900"/>
                </a:solidFill>
                <a:latin typeface="+mj-lt"/>
                <a:ea typeface="+mj-ea"/>
                <a:cs typeface="+mj-cs"/>
              </a:rPr>
              <a:t>What</a:t>
            </a:r>
            <a:r>
              <a:rPr lang="de-DE" sz="2400" dirty="0" smtClean="0">
                <a:solidFill>
                  <a:srgbClr val="669900"/>
                </a:solidFill>
                <a:latin typeface="+mj-lt"/>
                <a:ea typeface="+mj-ea"/>
                <a:cs typeface="+mj-cs"/>
              </a:rPr>
              <a:t> </a:t>
            </a:r>
            <a:r>
              <a:rPr lang="de-DE" sz="2400" dirty="0" err="1" smtClean="0">
                <a:solidFill>
                  <a:srgbClr val="669900"/>
                </a:solidFill>
                <a:latin typeface="+mj-lt"/>
                <a:ea typeface="+mj-ea"/>
                <a:cs typeface="+mj-cs"/>
              </a:rPr>
              <a:t>are</a:t>
            </a:r>
            <a:r>
              <a:rPr lang="de-DE" sz="2400" dirty="0" smtClean="0">
                <a:solidFill>
                  <a:srgbClr val="669900"/>
                </a:solidFill>
                <a:latin typeface="+mj-lt"/>
                <a:ea typeface="+mj-ea"/>
                <a:cs typeface="+mj-cs"/>
              </a:rPr>
              <a:t> </a:t>
            </a:r>
            <a:r>
              <a:rPr lang="de-DE" sz="2400" dirty="0" err="1" smtClean="0">
                <a:solidFill>
                  <a:srgbClr val="669900"/>
                </a:solidFill>
                <a:latin typeface="+mj-lt"/>
                <a:ea typeface="+mj-ea"/>
                <a:cs typeface="+mj-cs"/>
              </a:rPr>
              <a:t>the</a:t>
            </a:r>
            <a:r>
              <a:rPr lang="de-DE" sz="2400" dirty="0" smtClean="0">
                <a:solidFill>
                  <a:srgbClr val="669900"/>
                </a:solidFill>
                <a:latin typeface="+mj-lt"/>
                <a:ea typeface="+mj-ea"/>
                <a:cs typeface="+mj-cs"/>
              </a:rPr>
              <a:t> </a:t>
            </a:r>
            <a:r>
              <a:rPr lang="de-DE" sz="2400" dirty="0" err="1" smtClean="0">
                <a:solidFill>
                  <a:srgbClr val="669900"/>
                </a:solidFill>
                <a:latin typeface="+mj-lt"/>
                <a:ea typeface="+mj-ea"/>
                <a:cs typeface="+mj-cs"/>
              </a:rPr>
              <a:t>causes</a:t>
            </a:r>
            <a:r>
              <a:rPr lang="de-DE" sz="2400" dirty="0" smtClean="0">
                <a:solidFill>
                  <a:srgbClr val="669900"/>
                </a:solidFill>
                <a:latin typeface="+mj-lt"/>
                <a:ea typeface="+mj-ea"/>
                <a:cs typeface="+mj-cs"/>
              </a:rPr>
              <a:t>? </a:t>
            </a:r>
            <a:endParaRPr lang="de-DE" sz="2400" dirty="0">
              <a:solidFill>
                <a:srgbClr val="669900"/>
              </a:solidFill>
              <a:latin typeface="+mj-lt"/>
              <a:ea typeface="+mj-ea"/>
              <a:cs typeface="+mj-cs"/>
            </a:endParaRPr>
          </a:p>
        </p:txBody>
      </p:sp>
      <p:pic>
        <p:nvPicPr>
          <p:cNvPr id="32772" name="Bild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280550"/>
            <a:ext cx="2235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Bild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480950"/>
            <a:ext cx="2413000"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Bild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38150"/>
            <a:ext cx="3835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4"/>
          <p:cNvPicPr preferRelativeResize="0">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1509150"/>
            <a:ext cx="1676400"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6" name="Bild 9"/>
          <p:cNvPicPr preferRelativeResize="0">
            <a:picLocks/>
          </p:cNvPicPr>
          <p:nvPr/>
        </p:nvPicPr>
        <p:blipFill>
          <a:blip r:embed="rId8">
            <a:extLst>
              <a:ext uri="{28A0092B-C50C-407E-A947-70E740481C1C}">
                <a14:useLocalDpi xmlns:a14="http://schemas.microsoft.com/office/drawing/2010/main" val="0"/>
              </a:ext>
            </a:extLst>
          </a:blip>
          <a:srcRect t="1466"/>
          <a:stretch>
            <a:fillRect/>
          </a:stretch>
        </p:blipFill>
        <p:spPr bwMode="auto">
          <a:xfrm>
            <a:off x="2667000" y="2823600"/>
            <a:ext cx="240665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7" name="Bild 11"/>
          <p:cNvPicPr preferRelativeResize="0">
            <a:picLocks/>
          </p:cNvPicPr>
          <p:nvPr/>
        </p:nvPicPr>
        <p:blipFill>
          <a:blip r:embed="rId9">
            <a:extLst>
              <a:ext uri="{28A0092B-C50C-407E-A947-70E740481C1C}">
                <a14:useLocalDpi xmlns:a14="http://schemas.microsoft.com/office/drawing/2010/main" val="0"/>
              </a:ext>
            </a:extLst>
          </a:blip>
          <a:srcRect b="1955"/>
          <a:stretch>
            <a:fillRect/>
          </a:stretch>
        </p:blipFill>
        <p:spPr bwMode="auto">
          <a:xfrm>
            <a:off x="4876800" y="3185550"/>
            <a:ext cx="2209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Bild 12"/>
          <p:cNvPicPr preferRelativeResize="0">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7667625" y="3210950"/>
            <a:ext cx="1219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9" name="Bild 13"/>
          <p:cNvPicPr preferRelativeResize="0">
            <a:picLocks/>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2779150"/>
            <a:ext cx="1219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0" name="Bild 23" descr="Bildschirmfoto 2010-04-23 um 14.55.27.png"/>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1042988" y="3714188"/>
            <a:ext cx="1752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Bild 17" descr="gtz-presse-055-abfall-abfallbeseitigung-sri-lanka.jpg"/>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3924300" y="4650813"/>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4" name="Rechteck 23"/>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de-DE" sz="900">
                <a:solidFill>
                  <a:schemeClr val="bg1"/>
                </a:solidFill>
              </a:rPr>
              <a:t>M 1 - Climate change background | Page 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6" descr="File:Greenhouse Gas by Sector.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 y="1196975"/>
            <a:ext cx="4575175" cy="2736850"/>
          </a:xfrm>
          <a:prstGeom prst="rect">
            <a:avLst/>
          </a:prstGeom>
          <a:solidFill>
            <a:schemeClr val="bg2"/>
          </a:solidFill>
          <a:ln w="9525">
            <a:solidFill>
              <a:schemeClr val="bg2"/>
            </a:solidFill>
            <a:miter lim="800000"/>
            <a:headEnd/>
            <a:tailEnd/>
          </a:ln>
        </p:spPr>
      </p:pic>
      <p:sp>
        <p:nvSpPr>
          <p:cNvPr id="15" name="Ellipse 14"/>
          <p:cNvSpPr/>
          <p:nvPr/>
        </p:nvSpPr>
        <p:spPr>
          <a:xfrm>
            <a:off x="5786438" y="4500563"/>
            <a:ext cx="1785937" cy="164306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C80F0F"/>
                </a:solidFill>
                <a:cs typeface="Arial" pitchFamily="34" charset="0"/>
              </a:rPr>
              <a:t>Burning fossil fuel</a:t>
            </a:r>
          </a:p>
        </p:txBody>
      </p:sp>
      <p:grpSp>
        <p:nvGrpSpPr>
          <p:cNvPr id="33796" name="Gruppieren 32"/>
          <p:cNvGrpSpPr>
            <a:grpSpLocks/>
          </p:cNvGrpSpPr>
          <p:nvPr/>
        </p:nvGrpSpPr>
        <p:grpSpPr bwMode="auto">
          <a:xfrm>
            <a:off x="4648200" y="1147763"/>
            <a:ext cx="3883025" cy="2967037"/>
            <a:chOff x="895352" y="2029030"/>
            <a:chExt cx="3882332" cy="2967046"/>
          </a:xfrm>
        </p:grpSpPr>
        <p:sp>
          <p:nvSpPr>
            <p:cNvPr id="10" name="Ellipse 9"/>
            <p:cNvSpPr/>
            <p:nvPr/>
          </p:nvSpPr>
          <p:spPr>
            <a:xfrm>
              <a:off x="1642932" y="2071892"/>
              <a:ext cx="1785618" cy="164306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solidFill>
                    <a:srgbClr val="C80F0F"/>
                  </a:solidFill>
                  <a:cs typeface="Arial" pitchFamily="34" charset="0"/>
                </a:rPr>
                <a:t>Land use change</a:t>
              </a:r>
            </a:p>
          </p:txBody>
        </p:sp>
        <p:sp>
          <p:nvSpPr>
            <p:cNvPr id="13" name="Ellipse 12"/>
            <p:cNvSpPr/>
            <p:nvPr/>
          </p:nvSpPr>
          <p:spPr>
            <a:xfrm>
              <a:off x="895352" y="3091070"/>
              <a:ext cx="1285646" cy="121444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lumMod val="95000"/>
                    <a:lumOff val="5000"/>
                  </a:schemeClr>
                </a:solidFill>
                <a:cs typeface="Arial" pitchFamily="34" charset="0"/>
              </a:endParaRPr>
            </a:p>
          </p:txBody>
        </p:sp>
        <p:sp>
          <p:nvSpPr>
            <p:cNvPr id="16" name="Rechteck 15"/>
            <p:cNvSpPr/>
            <p:nvPr/>
          </p:nvSpPr>
          <p:spPr>
            <a:xfrm>
              <a:off x="895352" y="3305384"/>
              <a:ext cx="1323739" cy="738189"/>
            </a:xfrm>
            <a:prstGeom prst="rect">
              <a:avLst/>
            </a:prstGeom>
          </p:spPr>
          <p:txBody>
            <a:bodyPr>
              <a:spAutoFit/>
            </a:bodyPr>
            <a:lstStyle/>
            <a:p>
              <a:pPr algn="ctr">
                <a:defRPr/>
              </a:pPr>
              <a:r>
                <a:rPr lang="en-US" sz="1400">
                  <a:solidFill>
                    <a:schemeClr val="tx1">
                      <a:lumMod val="95000"/>
                      <a:lumOff val="5000"/>
                    </a:schemeClr>
                  </a:solidFill>
                  <a:latin typeface="Arial" pitchFamily="34" charset="0"/>
                  <a:cs typeface="Arial" pitchFamily="34" charset="0"/>
                </a:rPr>
                <a:t>Land conversion to agriculture</a:t>
              </a:r>
            </a:p>
          </p:txBody>
        </p:sp>
        <p:sp>
          <p:nvSpPr>
            <p:cNvPr id="17" name="Ellipse 16"/>
            <p:cNvSpPr/>
            <p:nvPr/>
          </p:nvSpPr>
          <p:spPr>
            <a:xfrm>
              <a:off x="3411091" y="2029030"/>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lumMod val="95000"/>
                    <a:lumOff val="5000"/>
                  </a:schemeClr>
                </a:solidFill>
                <a:cs typeface="Arial" pitchFamily="34" charset="0"/>
              </a:endParaRPr>
            </a:p>
          </p:txBody>
        </p:sp>
        <p:sp>
          <p:nvSpPr>
            <p:cNvPr id="18" name="Rechteck 17"/>
            <p:cNvSpPr/>
            <p:nvPr/>
          </p:nvSpPr>
          <p:spPr>
            <a:xfrm>
              <a:off x="3339666" y="2341768"/>
              <a:ext cx="1438018" cy="307976"/>
            </a:xfrm>
            <a:prstGeom prst="rect">
              <a:avLst/>
            </a:prstGeom>
          </p:spPr>
          <p:txBody>
            <a:bodyPr>
              <a:spAutoFit/>
            </a:bodyPr>
            <a:lstStyle/>
            <a:p>
              <a:pPr algn="ctr">
                <a:defRPr/>
              </a:pPr>
              <a:r>
                <a:rPr lang="en-US" sz="1400">
                  <a:solidFill>
                    <a:schemeClr val="tx1">
                      <a:lumMod val="95000"/>
                      <a:lumOff val="5000"/>
                    </a:schemeClr>
                  </a:solidFill>
                  <a:latin typeface="Arial" pitchFamily="34" charset="0"/>
                  <a:cs typeface="Arial" pitchFamily="34" charset="0"/>
                </a:rPr>
                <a:t>Deforestation</a:t>
              </a:r>
            </a:p>
          </p:txBody>
        </p:sp>
        <p:sp>
          <p:nvSpPr>
            <p:cNvPr id="19" name="Ellipse 18"/>
            <p:cNvSpPr/>
            <p:nvPr/>
          </p:nvSpPr>
          <p:spPr>
            <a:xfrm>
              <a:off x="2115922" y="3781635"/>
              <a:ext cx="1285646" cy="121444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lumMod val="95000"/>
                    <a:lumOff val="5000"/>
                  </a:schemeClr>
                </a:solidFill>
                <a:cs typeface="Arial" pitchFamily="34" charset="0"/>
              </a:endParaRPr>
            </a:p>
          </p:txBody>
        </p:sp>
        <p:sp>
          <p:nvSpPr>
            <p:cNvPr id="20" name="Rechteck 19"/>
            <p:cNvSpPr/>
            <p:nvPr/>
          </p:nvSpPr>
          <p:spPr>
            <a:xfrm>
              <a:off x="2115922" y="4210262"/>
              <a:ext cx="1285646" cy="307976"/>
            </a:xfrm>
            <a:prstGeom prst="rect">
              <a:avLst/>
            </a:prstGeom>
          </p:spPr>
          <p:txBody>
            <a:bodyPr>
              <a:spAutoFit/>
            </a:bodyPr>
            <a:lstStyle/>
            <a:p>
              <a:pPr algn="ctr">
                <a:defRPr/>
              </a:pPr>
              <a:r>
                <a:rPr lang="en-US" sz="1400">
                  <a:solidFill>
                    <a:schemeClr val="tx1">
                      <a:lumMod val="95000"/>
                      <a:lumOff val="5000"/>
                    </a:schemeClr>
                  </a:solidFill>
                  <a:latin typeface="Arial" pitchFamily="34" charset="0"/>
                  <a:cs typeface="Arial" pitchFamily="34" charset="0"/>
                </a:rPr>
                <a:t>Urbanisation</a:t>
              </a:r>
            </a:p>
          </p:txBody>
        </p:sp>
        <p:sp>
          <p:nvSpPr>
            <p:cNvPr id="21" name="Ellipse 20"/>
            <p:cNvSpPr/>
            <p:nvPr/>
          </p:nvSpPr>
          <p:spPr>
            <a:xfrm>
              <a:off x="3050792" y="3421271"/>
              <a:ext cx="642823" cy="64294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lumMod val="95000"/>
                    <a:lumOff val="5000"/>
                  </a:schemeClr>
                </a:solidFill>
                <a:cs typeface="Arial" pitchFamily="34" charset="0"/>
              </a:endParaRPr>
            </a:p>
          </p:txBody>
        </p:sp>
        <p:sp>
          <p:nvSpPr>
            <p:cNvPr id="22" name="Rechteck 21"/>
            <p:cNvSpPr/>
            <p:nvPr/>
          </p:nvSpPr>
          <p:spPr>
            <a:xfrm>
              <a:off x="2836518" y="3492709"/>
              <a:ext cx="1287232" cy="431801"/>
            </a:xfrm>
            <a:prstGeom prst="rect">
              <a:avLst/>
            </a:prstGeom>
          </p:spPr>
          <p:txBody>
            <a:bodyPr>
              <a:spAutoFit/>
            </a:bodyPr>
            <a:lstStyle/>
            <a:p>
              <a:pPr algn="ctr">
                <a:defRPr/>
              </a:pPr>
              <a:r>
                <a:rPr lang="en-US" sz="1100">
                  <a:solidFill>
                    <a:schemeClr val="tx1">
                      <a:lumMod val="95000"/>
                      <a:lumOff val="5000"/>
                    </a:schemeClr>
                  </a:solidFill>
                  <a:latin typeface="Arial" pitchFamily="34" charset="0"/>
                  <a:cs typeface="Arial" pitchFamily="34" charset="0"/>
                </a:rPr>
                <a:t>Increase in sealed surface</a:t>
              </a:r>
            </a:p>
          </p:txBody>
        </p:sp>
      </p:grpSp>
      <p:sp>
        <p:nvSpPr>
          <p:cNvPr id="23" name="Ellipse 22"/>
          <p:cNvSpPr/>
          <p:nvPr/>
        </p:nvSpPr>
        <p:spPr>
          <a:xfrm>
            <a:off x="3511550" y="3949700"/>
            <a:ext cx="1285875" cy="121602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798" name="Rechteck 23"/>
          <p:cNvSpPr>
            <a:spLocks noChangeArrowheads="1"/>
          </p:cNvSpPr>
          <p:nvPr/>
        </p:nvSpPr>
        <p:spPr bwMode="auto">
          <a:xfrm>
            <a:off x="3455988" y="438308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Agriculture</a:t>
            </a:r>
          </a:p>
        </p:txBody>
      </p:sp>
      <p:sp>
        <p:nvSpPr>
          <p:cNvPr id="25" name="Ellipse 24"/>
          <p:cNvSpPr/>
          <p:nvPr/>
        </p:nvSpPr>
        <p:spPr>
          <a:xfrm>
            <a:off x="2432050" y="4838700"/>
            <a:ext cx="1285875" cy="12144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00" name="Rechteck 25"/>
          <p:cNvSpPr>
            <a:spLocks noChangeArrowheads="1"/>
          </p:cNvSpPr>
          <p:nvPr/>
        </p:nvSpPr>
        <p:spPr bwMode="auto">
          <a:xfrm>
            <a:off x="2447925" y="5257800"/>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Industry</a:t>
            </a:r>
          </a:p>
        </p:txBody>
      </p:sp>
      <p:sp>
        <p:nvSpPr>
          <p:cNvPr id="27" name="Ellipse 26"/>
          <p:cNvSpPr/>
          <p:nvPr/>
        </p:nvSpPr>
        <p:spPr>
          <a:xfrm>
            <a:off x="2862263" y="416718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02" name="Rechteck 27"/>
          <p:cNvSpPr>
            <a:spLocks noChangeArrowheads="1"/>
          </p:cNvSpPr>
          <p:nvPr/>
        </p:nvSpPr>
        <p:spPr bwMode="auto">
          <a:xfrm>
            <a:off x="2519363" y="4310063"/>
            <a:ext cx="12858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Fertilizers</a:t>
            </a:r>
          </a:p>
        </p:txBody>
      </p:sp>
      <p:sp>
        <p:nvSpPr>
          <p:cNvPr id="29" name="Ellipse 28"/>
          <p:cNvSpPr/>
          <p:nvPr/>
        </p:nvSpPr>
        <p:spPr>
          <a:xfrm>
            <a:off x="1639888" y="50546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04" name="Rechteck 29"/>
          <p:cNvSpPr>
            <a:spLocks noChangeArrowheads="1"/>
          </p:cNvSpPr>
          <p:nvPr/>
        </p:nvSpPr>
        <p:spPr bwMode="auto">
          <a:xfrm>
            <a:off x="1581150" y="5197475"/>
            <a:ext cx="8572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Chemicals</a:t>
            </a:r>
          </a:p>
        </p:txBody>
      </p:sp>
      <p:sp>
        <p:nvSpPr>
          <p:cNvPr id="31" name="Ellipse 30"/>
          <p:cNvSpPr/>
          <p:nvPr/>
        </p:nvSpPr>
        <p:spPr>
          <a:xfrm>
            <a:off x="1928813" y="5702300"/>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06" name="Rechteck 31"/>
          <p:cNvSpPr>
            <a:spLocks noChangeArrowheads="1"/>
          </p:cNvSpPr>
          <p:nvPr/>
        </p:nvSpPr>
        <p:spPr bwMode="auto">
          <a:xfrm>
            <a:off x="1824038" y="5845175"/>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Cement</a:t>
            </a:r>
          </a:p>
        </p:txBody>
      </p:sp>
      <p:sp>
        <p:nvSpPr>
          <p:cNvPr id="34" name="Ellipse 33"/>
          <p:cNvSpPr/>
          <p:nvPr/>
        </p:nvSpPr>
        <p:spPr>
          <a:xfrm>
            <a:off x="7000875" y="3500438"/>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08" name="Rechteck 34"/>
          <p:cNvSpPr>
            <a:spLocks noChangeArrowheads="1"/>
          </p:cNvSpPr>
          <p:nvPr/>
        </p:nvSpPr>
        <p:spPr bwMode="auto">
          <a:xfrm>
            <a:off x="7000875" y="3906838"/>
            <a:ext cx="1285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Transport</a:t>
            </a:r>
          </a:p>
        </p:txBody>
      </p:sp>
      <p:sp>
        <p:nvSpPr>
          <p:cNvPr id="36" name="Ellipse 35"/>
          <p:cNvSpPr/>
          <p:nvPr/>
        </p:nvSpPr>
        <p:spPr>
          <a:xfrm>
            <a:off x="8215313" y="3286125"/>
            <a:ext cx="642937"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7" name="Ellipse 36"/>
          <p:cNvSpPr/>
          <p:nvPr/>
        </p:nvSpPr>
        <p:spPr>
          <a:xfrm>
            <a:off x="8358188" y="407193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8" name="Ellipse 37"/>
          <p:cNvSpPr/>
          <p:nvPr/>
        </p:nvSpPr>
        <p:spPr>
          <a:xfrm>
            <a:off x="7643813" y="27860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12" name="Rechteck 38"/>
          <p:cNvSpPr>
            <a:spLocks noChangeArrowheads="1"/>
          </p:cNvSpPr>
          <p:nvPr/>
        </p:nvSpPr>
        <p:spPr bwMode="auto">
          <a:xfrm>
            <a:off x="7620000" y="2971800"/>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Cars</a:t>
            </a:r>
          </a:p>
        </p:txBody>
      </p:sp>
      <p:sp>
        <p:nvSpPr>
          <p:cNvPr id="33813" name="Rechteck 39"/>
          <p:cNvSpPr>
            <a:spLocks noChangeArrowheads="1"/>
          </p:cNvSpPr>
          <p:nvPr/>
        </p:nvSpPr>
        <p:spPr bwMode="auto">
          <a:xfrm>
            <a:off x="8215313" y="3357563"/>
            <a:ext cx="7143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Air traffic</a:t>
            </a:r>
          </a:p>
        </p:txBody>
      </p:sp>
      <p:sp>
        <p:nvSpPr>
          <p:cNvPr id="33814" name="Rechteck 40"/>
          <p:cNvSpPr>
            <a:spLocks noChangeArrowheads="1"/>
          </p:cNvSpPr>
          <p:nvPr/>
        </p:nvSpPr>
        <p:spPr bwMode="auto">
          <a:xfrm>
            <a:off x="8286750" y="4071938"/>
            <a:ext cx="785813"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Freight</a:t>
            </a:r>
          </a:p>
          <a:p>
            <a:pPr algn="ctr"/>
            <a:r>
              <a:rPr lang="en-US" sz="1000"/>
              <a:t>(Shipping/trucking)</a:t>
            </a:r>
          </a:p>
        </p:txBody>
      </p:sp>
      <p:sp>
        <p:nvSpPr>
          <p:cNvPr id="42" name="Ellipse 41"/>
          <p:cNvSpPr/>
          <p:nvPr/>
        </p:nvSpPr>
        <p:spPr>
          <a:xfrm>
            <a:off x="4581525" y="4881563"/>
            <a:ext cx="1285875" cy="12144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16" name="Rechteck 42"/>
          <p:cNvSpPr>
            <a:spLocks noChangeArrowheads="1"/>
          </p:cNvSpPr>
          <p:nvPr/>
        </p:nvSpPr>
        <p:spPr bwMode="auto">
          <a:xfrm>
            <a:off x="4581525" y="5238750"/>
            <a:ext cx="1285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t>Energy production</a:t>
            </a:r>
          </a:p>
        </p:txBody>
      </p:sp>
      <p:sp>
        <p:nvSpPr>
          <p:cNvPr id="44" name="Ellipse 43"/>
          <p:cNvSpPr/>
          <p:nvPr/>
        </p:nvSpPr>
        <p:spPr>
          <a:xfrm>
            <a:off x="3887788" y="5265738"/>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18" name="Rechteck 44"/>
          <p:cNvSpPr>
            <a:spLocks noChangeArrowheads="1"/>
          </p:cNvSpPr>
          <p:nvPr/>
        </p:nvSpPr>
        <p:spPr bwMode="auto">
          <a:xfrm>
            <a:off x="3887788" y="5384800"/>
            <a:ext cx="714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Power</a:t>
            </a:r>
          </a:p>
          <a:p>
            <a:pPr algn="ctr"/>
            <a:r>
              <a:rPr lang="en-US" sz="1100"/>
              <a:t>plants</a:t>
            </a:r>
          </a:p>
        </p:txBody>
      </p:sp>
      <p:sp>
        <p:nvSpPr>
          <p:cNvPr id="46" name="Ellipse 45"/>
          <p:cNvSpPr/>
          <p:nvPr/>
        </p:nvSpPr>
        <p:spPr>
          <a:xfrm>
            <a:off x="3538538" y="6062663"/>
            <a:ext cx="642937"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20" name="Rechteck 46"/>
          <p:cNvSpPr>
            <a:spLocks noChangeArrowheads="1"/>
          </p:cNvSpPr>
          <p:nvPr/>
        </p:nvSpPr>
        <p:spPr bwMode="auto">
          <a:xfrm>
            <a:off x="3538538" y="6229350"/>
            <a:ext cx="7143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Heating</a:t>
            </a:r>
          </a:p>
        </p:txBody>
      </p:sp>
      <p:sp>
        <p:nvSpPr>
          <p:cNvPr id="48" name="Ellipse 47"/>
          <p:cNvSpPr/>
          <p:nvPr/>
        </p:nvSpPr>
        <p:spPr>
          <a:xfrm>
            <a:off x="4319588" y="5984875"/>
            <a:ext cx="785812" cy="71437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22" name="Rechteck 48"/>
          <p:cNvSpPr>
            <a:spLocks noChangeArrowheads="1"/>
          </p:cNvSpPr>
          <p:nvPr/>
        </p:nvSpPr>
        <p:spPr bwMode="auto">
          <a:xfrm>
            <a:off x="4319588" y="6172200"/>
            <a:ext cx="7858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Electricity</a:t>
            </a:r>
          </a:p>
        </p:txBody>
      </p:sp>
      <p:sp>
        <p:nvSpPr>
          <p:cNvPr id="50" name="Ellipse 49"/>
          <p:cNvSpPr/>
          <p:nvPr/>
        </p:nvSpPr>
        <p:spPr>
          <a:xfrm>
            <a:off x="7286625" y="5857875"/>
            <a:ext cx="642938" cy="64293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24" name="Rechteck 50"/>
          <p:cNvSpPr>
            <a:spLocks noChangeArrowheads="1"/>
          </p:cNvSpPr>
          <p:nvPr/>
        </p:nvSpPr>
        <p:spPr bwMode="auto">
          <a:xfrm>
            <a:off x="7215188" y="6000750"/>
            <a:ext cx="785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000" dirty="0"/>
              <a:t>Fugitive </a:t>
            </a:r>
          </a:p>
          <a:p>
            <a:pPr algn="ctr"/>
            <a:r>
              <a:rPr lang="en-US" sz="1000" dirty="0"/>
              <a:t>Emissions</a:t>
            </a:r>
          </a:p>
        </p:txBody>
      </p:sp>
      <p:sp>
        <p:nvSpPr>
          <p:cNvPr id="33825" name="Textfeld 53"/>
          <p:cNvSpPr txBox="1">
            <a:spLocks noChangeArrowheads="1"/>
          </p:cNvSpPr>
          <p:nvPr/>
        </p:nvSpPr>
        <p:spPr bwMode="auto">
          <a:xfrm>
            <a:off x="0" y="6642100"/>
            <a:ext cx="2728913"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800"/>
              <a:t>Souce | Climate in Peril; IPCC</a:t>
            </a:r>
          </a:p>
        </p:txBody>
      </p:sp>
      <p:sp>
        <p:nvSpPr>
          <p:cNvPr id="55" name="Ellipse 54"/>
          <p:cNvSpPr/>
          <p:nvPr/>
        </p:nvSpPr>
        <p:spPr>
          <a:xfrm>
            <a:off x="1130300" y="6008688"/>
            <a:ext cx="642938" cy="642937"/>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schemeClr val="tx1"/>
              </a:solidFill>
              <a:cs typeface="Arial" pitchFamily="34" charset="0"/>
            </a:endParaRPr>
          </a:p>
        </p:txBody>
      </p:sp>
      <p:sp>
        <p:nvSpPr>
          <p:cNvPr id="33827" name="Rechteck 55"/>
          <p:cNvSpPr>
            <a:spLocks noChangeArrowheads="1"/>
          </p:cNvSpPr>
          <p:nvPr/>
        </p:nvSpPr>
        <p:spPr bwMode="auto">
          <a:xfrm>
            <a:off x="1062038" y="6180138"/>
            <a:ext cx="7143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100"/>
              <a:t>Waste</a:t>
            </a:r>
          </a:p>
        </p:txBody>
      </p:sp>
      <p:sp>
        <p:nvSpPr>
          <p:cNvPr id="33828" name="Textfeld 57"/>
          <p:cNvSpPr txBox="1">
            <a:spLocks noChangeArrowheads="1"/>
          </p:cNvSpPr>
          <p:nvPr/>
        </p:nvSpPr>
        <p:spPr bwMode="auto">
          <a:xfrm>
            <a:off x="8320088" y="758825"/>
            <a:ext cx="8239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1400">
                <a:solidFill>
                  <a:srgbClr val="C80F0F"/>
                </a:solidFill>
              </a:rPr>
              <a:t>Causes</a:t>
            </a:r>
          </a:p>
        </p:txBody>
      </p:sp>
      <p:cxnSp>
        <p:nvCxnSpPr>
          <p:cNvPr id="59" name="Gerade Verbindung 58"/>
          <p:cNvCxnSpPr/>
          <p:nvPr/>
        </p:nvCxnSpPr>
        <p:spPr>
          <a:xfrm flipV="1">
            <a:off x="7696200" y="1065213"/>
            <a:ext cx="1447800" cy="15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0" name="Titel 1"/>
          <p:cNvSpPr txBox="1">
            <a:spLocks/>
          </p:cNvSpPr>
          <p:nvPr/>
        </p:nvSpPr>
        <p:spPr>
          <a:xfrm>
            <a:off x="285750" y="714375"/>
            <a:ext cx="8382000" cy="571500"/>
          </a:xfrm>
          <a:prstGeom prst="rect">
            <a:avLst/>
          </a:prstGeom>
        </p:spPr>
        <p:txBody>
          <a:bodyPr>
            <a:normAutofit/>
          </a:bodyPr>
          <a:lstStyle/>
          <a:p>
            <a:pPr>
              <a:defRPr/>
            </a:pPr>
            <a:r>
              <a:rPr lang="en-US" sz="2400" dirty="0">
                <a:solidFill>
                  <a:srgbClr val="669900"/>
                </a:solidFill>
                <a:latin typeface="+mj-lt"/>
                <a:ea typeface="+mj-ea"/>
                <a:cs typeface="+mj-cs"/>
              </a:rPr>
              <a:t>Human activities</a:t>
            </a:r>
          </a:p>
        </p:txBody>
      </p:sp>
      <p:sp>
        <p:nvSpPr>
          <p:cNvPr id="33831" name="Rechteck 61"/>
          <p:cNvSpPr>
            <a:spLocks noChangeArrowheads="1"/>
          </p:cNvSpPr>
          <p:nvPr/>
        </p:nvSpPr>
        <p:spPr bwMode="auto">
          <a:xfrm>
            <a:off x="6096000" y="6611938"/>
            <a:ext cx="3048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en-US" sz="900">
                <a:solidFill>
                  <a:schemeClr val="bg1"/>
                </a:solidFill>
              </a:rPr>
              <a:t>M 1 - Climate change background | Page 4</a:t>
            </a:r>
          </a:p>
        </p:txBody>
      </p:sp>
      <p:sp>
        <p:nvSpPr>
          <p:cNvPr id="33832" name="Textfeld 62"/>
          <p:cNvSpPr txBox="1">
            <a:spLocks noChangeArrowheads="1"/>
          </p:cNvSpPr>
          <p:nvPr/>
        </p:nvSpPr>
        <p:spPr bwMode="auto">
          <a:xfrm>
            <a:off x="76200" y="1143000"/>
            <a:ext cx="914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1200">
                <a:solidFill>
                  <a:srgbClr val="C80F0F"/>
                </a:solidFill>
              </a:rPr>
              <a:t>GHG emission shares by source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down)">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2"/>
          <p:cNvSpPr>
            <a:spLocks noGrp="1" noChangeArrowheads="1"/>
          </p:cNvSpPr>
          <p:nvPr>
            <p:ph type="title"/>
          </p:nvPr>
        </p:nvSpPr>
        <p:spPr>
          <a:xfrm>
            <a:off x="1030288" y="1166188"/>
            <a:ext cx="6961187" cy="690562"/>
          </a:xfrm>
        </p:spPr>
        <p:txBody>
          <a:bodyPr/>
          <a:lstStyle/>
          <a:p>
            <a:pPr algn="ctr" eaLnBrk="1" hangingPunct="1">
              <a:defRPr/>
            </a:pPr>
            <a:r>
              <a:rPr lang="en-US" b="1" kern="1200" dirty="0">
                <a:solidFill>
                  <a:srgbClr val="669900"/>
                </a:solidFill>
              </a:rPr>
              <a:t>Defining adaptation</a:t>
            </a:r>
            <a:endParaRPr lang="de-DE" b="1" kern="1200" dirty="0">
              <a:solidFill>
                <a:srgbClr val="669900"/>
              </a:solidFill>
            </a:endParaRPr>
          </a:p>
        </p:txBody>
      </p:sp>
      <p:sp>
        <p:nvSpPr>
          <p:cNvPr id="57348" name="Text Box 2"/>
          <p:cNvSpPr txBox="1">
            <a:spLocks noChangeArrowheads="1"/>
          </p:cNvSpPr>
          <p:nvPr/>
        </p:nvSpPr>
        <p:spPr bwMode="auto">
          <a:xfrm>
            <a:off x="2463800" y="4303713"/>
            <a:ext cx="1828800" cy="650875"/>
          </a:xfrm>
          <a:prstGeom prst="rect">
            <a:avLst/>
          </a:prstGeom>
          <a:solidFill>
            <a:srgbClr val="FFC000"/>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spcBef>
                <a:spcPct val="50000"/>
              </a:spcBef>
              <a:defRPr/>
            </a:pPr>
            <a:r>
              <a:rPr lang="en-US" sz="1800" b="0" dirty="0">
                <a:solidFill>
                  <a:schemeClr val="tx1"/>
                </a:solidFill>
              </a:rPr>
              <a:t>Greenhouse gas emissions</a:t>
            </a:r>
            <a:endParaRPr lang="en-US" sz="2400" b="0" dirty="0">
              <a:solidFill>
                <a:schemeClr val="tx1"/>
              </a:solidFill>
              <a:latin typeface="Times" pitchFamily="18" charset="0"/>
            </a:endParaRPr>
          </a:p>
        </p:txBody>
      </p:sp>
      <p:sp>
        <p:nvSpPr>
          <p:cNvPr id="57349" name="Text Box 3"/>
          <p:cNvSpPr txBox="1">
            <a:spLocks noChangeArrowheads="1"/>
          </p:cNvSpPr>
          <p:nvPr/>
        </p:nvSpPr>
        <p:spPr bwMode="auto">
          <a:xfrm>
            <a:off x="4978400" y="4303713"/>
            <a:ext cx="1828800" cy="650875"/>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eaLnBrk="0" hangingPunct="0">
              <a:spcBef>
                <a:spcPct val="50000"/>
              </a:spcBef>
              <a:defRPr/>
            </a:pPr>
            <a:r>
              <a:rPr lang="en-US" sz="1800" b="0" dirty="0">
                <a:solidFill>
                  <a:schemeClr val="tx1"/>
                </a:solidFill>
              </a:rPr>
              <a:t>Climate change impacts</a:t>
            </a:r>
            <a:endParaRPr lang="en-US" sz="2400" b="0" dirty="0">
              <a:solidFill>
                <a:schemeClr val="tx1"/>
              </a:solidFill>
              <a:latin typeface="Times" pitchFamily="18" charset="0"/>
            </a:endParaRPr>
          </a:p>
        </p:txBody>
      </p:sp>
      <p:sp>
        <p:nvSpPr>
          <p:cNvPr id="57350" name="Text Box 4"/>
          <p:cNvSpPr txBox="1">
            <a:spLocks noChangeArrowheads="1"/>
          </p:cNvSpPr>
          <p:nvPr/>
        </p:nvSpPr>
        <p:spPr bwMode="auto">
          <a:xfrm>
            <a:off x="1660016" y="2855913"/>
            <a:ext cx="6019800" cy="925512"/>
          </a:xfrm>
          <a:prstGeom prst="rect">
            <a:avLst/>
          </a:prstGeom>
          <a:solidFill>
            <a:srgbClr val="81C076"/>
          </a:solidFill>
          <a:ln>
            <a:headEnd/>
            <a:tailEnd/>
          </a:ln>
        </p:spPr>
        <p:style>
          <a:lnRef idx="0">
            <a:schemeClr val="accent1"/>
          </a:lnRef>
          <a:fillRef idx="3">
            <a:schemeClr val="accent1"/>
          </a:fillRef>
          <a:effectRef idx="3">
            <a:schemeClr val="accent1"/>
          </a:effectRef>
          <a:fontRef idx="minor">
            <a:schemeClr val="lt1"/>
          </a:fontRef>
        </p:style>
        <p:txBody>
          <a:bodyPr>
            <a:spAutoFit/>
          </a:bodyPr>
          <a:lstStyle/>
          <a:p>
            <a:pPr algn="ctr" eaLnBrk="0" hangingPunct="0">
              <a:defRPr/>
            </a:pPr>
            <a:r>
              <a:rPr lang="en-US" sz="1800" dirty="0">
                <a:solidFill>
                  <a:schemeClr val="tx1"/>
                </a:solidFill>
              </a:rPr>
              <a:t>Global climate change</a:t>
            </a:r>
            <a:r>
              <a:rPr lang="en-US" sz="1800" b="0" dirty="0">
                <a:solidFill>
                  <a:schemeClr val="tx1"/>
                </a:solidFill>
              </a:rPr>
              <a:t>: change in mean global temperature, changes in regional temperature, rainfall, pressure, circulation, etc.</a:t>
            </a:r>
            <a:endParaRPr lang="en-US" sz="2400" b="0" dirty="0">
              <a:solidFill>
                <a:schemeClr val="tx1"/>
              </a:solidFill>
              <a:latin typeface="Times" pitchFamily="18" charset="0"/>
            </a:endParaRPr>
          </a:p>
        </p:txBody>
      </p:sp>
      <p:sp>
        <p:nvSpPr>
          <p:cNvPr id="34828" name="Line 5"/>
          <p:cNvSpPr>
            <a:spLocks noChangeShapeType="1"/>
          </p:cNvSpPr>
          <p:nvPr/>
        </p:nvSpPr>
        <p:spPr bwMode="auto">
          <a:xfrm flipV="1">
            <a:off x="3302000" y="3770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sp>
        <p:nvSpPr>
          <p:cNvPr id="34829" name="Line 6"/>
          <p:cNvSpPr>
            <a:spLocks noChangeShapeType="1"/>
          </p:cNvSpPr>
          <p:nvPr/>
        </p:nvSpPr>
        <p:spPr bwMode="auto">
          <a:xfrm>
            <a:off x="5892800" y="3770313"/>
            <a:ext cx="0" cy="5334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de-DE"/>
          </a:p>
        </p:txBody>
      </p:sp>
      <p:grpSp>
        <p:nvGrpSpPr>
          <p:cNvPr id="2" name="Group 7"/>
          <p:cNvGrpSpPr>
            <a:grpSpLocks/>
          </p:cNvGrpSpPr>
          <p:nvPr/>
        </p:nvGrpSpPr>
        <p:grpSpPr bwMode="auto">
          <a:xfrm>
            <a:off x="377825" y="4075113"/>
            <a:ext cx="2057400" cy="1828800"/>
            <a:chOff x="98" y="2652"/>
            <a:chExt cx="1296" cy="1152"/>
          </a:xfrm>
        </p:grpSpPr>
        <p:sp>
          <p:nvSpPr>
            <p:cNvPr id="57358" name="Text Box 8"/>
            <p:cNvSpPr txBox="1">
              <a:spLocks noChangeArrowheads="1"/>
            </p:cNvSpPr>
            <p:nvPr/>
          </p:nvSpPr>
          <p:spPr bwMode="auto">
            <a:xfrm>
              <a:off x="98" y="2652"/>
              <a:ext cx="922" cy="1152"/>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0" hangingPunct="0">
                <a:defRPr/>
              </a:pPr>
              <a:r>
                <a:rPr lang="en-US" sz="1800" dirty="0">
                  <a:solidFill>
                    <a:schemeClr val="tx1"/>
                  </a:solidFill>
                </a:rPr>
                <a:t>Mitigation</a:t>
              </a:r>
              <a:r>
                <a:rPr lang="en-US" sz="1800" b="0" dirty="0">
                  <a:solidFill>
                    <a:schemeClr val="tx1"/>
                  </a:solidFill>
                </a:rPr>
                <a:t>: reduce emissions, reducing magnitude of CC</a:t>
              </a:r>
              <a:endParaRPr lang="en-US" sz="2400" b="0" dirty="0">
                <a:solidFill>
                  <a:schemeClr val="tx1"/>
                </a:solidFill>
                <a:latin typeface="Times" pitchFamily="18" charset="0"/>
              </a:endParaRPr>
            </a:p>
          </p:txBody>
        </p:sp>
        <p:sp>
          <p:nvSpPr>
            <p:cNvPr id="34842" name="Line 9"/>
            <p:cNvSpPr>
              <a:spLocks noChangeShapeType="1"/>
            </p:cNvSpPr>
            <p:nvPr/>
          </p:nvSpPr>
          <p:spPr bwMode="auto">
            <a:xfrm>
              <a:off x="1008" y="2988"/>
              <a:ext cx="386"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de-DE"/>
            </a:p>
          </p:txBody>
        </p:sp>
      </p:grpSp>
      <p:grpSp>
        <p:nvGrpSpPr>
          <p:cNvPr id="3" name="Group 10"/>
          <p:cNvGrpSpPr>
            <a:grpSpLocks/>
          </p:cNvGrpSpPr>
          <p:nvPr/>
        </p:nvGrpSpPr>
        <p:grpSpPr bwMode="auto">
          <a:xfrm>
            <a:off x="6807200" y="4037013"/>
            <a:ext cx="2084388" cy="2032000"/>
            <a:chOff x="4176" y="2628"/>
            <a:chExt cx="1313" cy="1280"/>
          </a:xfrm>
        </p:grpSpPr>
        <p:sp>
          <p:nvSpPr>
            <p:cNvPr id="57356" name="Text Box 11"/>
            <p:cNvSpPr txBox="1">
              <a:spLocks noChangeArrowheads="1"/>
            </p:cNvSpPr>
            <p:nvPr/>
          </p:nvSpPr>
          <p:spPr bwMode="auto">
            <a:xfrm>
              <a:off x="4567" y="2628"/>
              <a:ext cx="922" cy="1280"/>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eaLnBrk="0" hangingPunct="0">
                <a:defRPr/>
              </a:pPr>
              <a:r>
                <a:rPr lang="en-US" sz="1800" dirty="0">
                  <a:solidFill>
                    <a:schemeClr val="tx1"/>
                  </a:solidFill>
                </a:rPr>
                <a:t>Adaptation</a:t>
              </a:r>
              <a:r>
                <a:rPr lang="en-US" sz="1800" b="0" dirty="0">
                  <a:solidFill>
                    <a:schemeClr val="tx1"/>
                  </a:solidFill>
                </a:rPr>
                <a:t>: reduce vulnerability to CC impacts, reduce losses</a:t>
              </a:r>
              <a:endParaRPr lang="en-US" sz="2400" b="0" dirty="0">
                <a:solidFill>
                  <a:schemeClr val="tx1"/>
                </a:solidFill>
                <a:latin typeface="Times" pitchFamily="18" charset="0"/>
              </a:endParaRPr>
            </a:p>
          </p:txBody>
        </p:sp>
        <p:sp>
          <p:nvSpPr>
            <p:cNvPr id="34838" name="Line 12"/>
            <p:cNvSpPr>
              <a:spLocks noChangeShapeType="1"/>
            </p:cNvSpPr>
            <p:nvPr/>
          </p:nvSpPr>
          <p:spPr bwMode="auto">
            <a:xfrm flipH="1">
              <a:off x="4176" y="2988"/>
              <a:ext cx="384" cy="0"/>
            </a:xfrm>
            <a:prstGeom prst="line">
              <a:avLst/>
            </a:prstGeom>
            <a:ln>
              <a:headEnd/>
              <a:tailEnd type="triangle" w="med" len="med"/>
            </a:ln>
            <a:extLst/>
          </p:spPr>
          <p:style>
            <a:lnRef idx="2">
              <a:schemeClr val="accent6">
                <a:shade val="50000"/>
              </a:schemeClr>
            </a:lnRef>
            <a:fillRef idx="1">
              <a:schemeClr val="accent6"/>
            </a:fillRef>
            <a:effectRef idx="0">
              <a:schemeClr val="accent6"/>
            </a:effectRef>
            <a:fontRef idx="minor">
              <a:schemeClr val="lt1"/>
            </a:fontRef>
          </p:style>
          <p:txBody>
            <a:bodyPr wrap="none" anchor="ctr"/>
            <a:lstStyle/>
            <a:p>
              <a:endParaRPr lang="de-DE"/>
            </a:p>
          </p:txBody>
        </p:sp>
      </p:grpSp>
      <p:sp>
        <p:nvSpPr>
          <p:cNvPr id="34832" name="Rectangle 14"/>
          <p:cNvSpPr>
            <a:spLocks noChangeArrowheads="1"/>
          </p:cNvSpPr>
          <p:nvPr/>
        </p:nvSpPr>
        <p:spPr bwMode="auto">
          <a:xfrm>
            <a:off x="206375" y="1701800"/>
            <a:ext cx="8358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2000" b="0" i="1" dirty="0">
                <a:solidFill>
                  <a:srgbClr val="000000"/>
                </a:solidFill>
              </a:rPr>
              <a:t>Adjustments in human and natural systems, in response to actual or expected climate stimuli or their effects, that moderate harm or exploit beneficial </a:t>
            </a:r>
            <a:r>
              <a:rPr lang="en-US" sz="2000" b="0" i="1" dirty="0" smtClean="0">
                <a:solidFill>
                  <a:srgbClr val="000000"/>
                </a:solidFill>
              </a:rPr>
              <a:t>opportunities (IPCC, 2001). </a:t>
            </a:r>
            <a:r>
              <a:rPr lang="en-US" sz="2000" b="0" dirty="0">
                <a:solidFill>
                  <a:srgbClr val="000000"/>
                </a:solidFill>
              </a:rPr>
              <a:t>	</a:t>
            </a:r>
            <a:endParaRPr lang="en-US" sz="2600" b="0" dirty="0">
              <a:solidFill>
                <a:schemeClr val="tx1"/>
              </a:solidFill>
            </a:endParaRPr>
          </a:p>
          <a:p>
            <a:pPr eaLnBrk="0" hangingPunct="0">
              <a:buSzPct val="120000"/>
            </a:pPr>
            <a:endParaRPr lang="en-US" sz="2600" b="0" dirty="0">
              <a:solidFill>
                <a:schemeClr val="tx1"/>
              </a:solidFill>
            </a:endParaRPr>
          </a:p>
        </p:txBody>
      </p:sp>
      <p:sp>
        <p:nvSpPr>
          <p:cNvPr id="16" name="TextBox 15"/>
          <p:cNvSpPr txBox="1">
            <a:spLocks noChangeArrowheads="1"/>
          </p:cNvSpPr>
          <p:nvPr/>
        </p:nvSpPr>
        <p:spPr bwMode="auto">
          <a:xfrm>
            <a:off x="61850" y="6036375"/>
            <a:ext cx="7804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r>
              <a:rPr lang="en-US" sz="2000" b="0" dirty="0" smtClean="0">
                <a:solidFill>
                  <a:schemeClr val="tx1"/>
                </a:solidFill>
                <a:sym typeface="Wingdings 3"/>
              </a:rPr>
              <a:t> </a:t>
            </a:r>
            <a:r>
              <a:rPr lang="en-US" sz="2000" b="0" dirty="0" smtClean="0">
                <a:solidFill>
                  <a:schemeClr val="tx1"/>
                </a:solidFill>
              </a:rPr>
              <a:t>Adaptation </a:t>
            </a:r>
            <a:r>
              <a:rPr lang="en-US" sz="2000" b="0" dirty="0">
                <a:solidFill>
                  <a:schemeClr val="tx1"/>
                </a:solidFill>
              </a:rPr>
              <a:t>and mitigation are complementary strategies</a:t>
            </a:r>
            <a:endParaRPr lang="en-US" sz="2000" dirty="0"/>
          </a:p>
        </p:txBody>
      </p:sp>
      <p:sp>
        <p:nvSpPr>
          <p:cNvPr id="34834" name="Rectangle 5"/>
          <p:cNvSpPr>
            <a:spLocks noChangeArrowheads="1"/>
          </p:cNvSpPr>
          <p:nvPr/>
        </p:nvSpPr>
        <p:spPr bwMode="auto">
          <a:xfrm>
            <a:off x="38100" y="6564313"/>
            <a:ext cx="26860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r>
              <a:rPr lang="de-DE" sz="1600" b="0">
                <a:solidFill>
                  <a:schemeClr val="tx1"/>
                </a:solidFill>
              </a:rPr>
              <a:t>Source: UNDP PowerPoint</a:t>
            </a:r>
            <a:r>
              <a:rPr lang="de-DE" sz="1600">
                <a:solidFill>
                  <a:schemeClr val="tx1"/>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017588" y="1244600"/>
            <a:ext cx="7180262" cy="690563"/>
          </a:xfrm>
        </p:spPr>
        <p:txBody>
          <a:bodyPr/>
          <a:lstStyle/>
          <a:p>
            <a:r>
              <a:rPr lang="en-US" b="1" kern="1200" dirty="0">
                <a:solidFill>
                  <a:srgbClr val="669900"/>
                </a:solidFill>
              </a:rPr>
              <a:t>How a specific location might be </a:t>
            </a:r>
            <a:r>
              <a:rPr lang="en-US" b="1" kern="1200" dirty="0" smtClean="0">
                <a:solidFill>
                  <a:srgbClr val="669900"/>
                </a:solidFill>
              </a:rPr>
              <a:t>affected</a:t>
            </a:r>
            <a:r>
              <a:rPr lang="en-US" b="1" kern="1200" dirty="0">
                <a:solidFill>
                  <a:srgbClr val="669900"/>
                </a:solidFill>
              </a:rPr>
              <a:t/>
            </a:r>
            <a:br>
              <a:rPr lang="en-US" b="1" kern="1200" dirty="0">
                <a:solidFill>
                  <a:srgbClr val="669900"/>
                </a:solidFill>
              </a:rPr>
            </a:br>
            <a:r>
              <a:rPr lang="en-US" kern="1200" dirty="0">
                <a:solidFill>
                  <a:srgbClr val="669900"/>
                </a:solidFill>
              </a:rPr>
              <a:t>Example: Coastal village</a:t>
            </a:r>
          </a:p>
        </p:txBody>
      </p:sp>
      <p:sp>
        <p:nvSpPr>
          <p:cNvPr id="87043" name="Content Placeholder 2"/>
          <p:cNvSpPr>
            <a:spLocks noGrp="1"/>
          </p:cNvSpPr>
          <p:nvPr>
            <p:ph idx="1"/>
          </p:nvPr>
        </p:nvSpPr>
        <p:spPr>
          <a:xfrm>
            <a:off x="1004181" y="2335306"/>
            <a:ext cx="5562600" cy="4114800"/>
          </a:xfrm>
        </p:spPr>
        <p:txBody>
          <a:bodyPr/>
          <a:lstStyle/>
          <a:p>
            <a:pPr marL="285750" indent="-285750">
              <a:buFont typeface="Arial" panose="020B0604020202020204" pitchFamily="34" charset="0"/>
              <a:buChar char="•"/>
              <a:defRPr/>
            </a:pPr>
            <a:r>
              <a:rPr lang="en-US" b="0" kern="1200" dirty="0" smtClean="0"/>
              <a:t>Hurricanes occur seasonally </a:t>
            </a:r>
          </a:p>
          <a:p>
            <a:pPr marL="285750" indent="-285750">
              <a:buFont typeface="Arial" panose="020B0604020202020204" pitchFamily="34" charset="0"/>
              <a:buChar char="•"/>
              <a:defRPr/>
            </a:pPr>
            <a:r>
              <a:rPr lang="en-US" b="0" kern="1200" dirty="0" smtClean="0"/>
              <a:t>Increasing air and sea temperatures, intense rain events</a:t>
            </a:r>
          </a:p>
          <a:p>
            <a:pPr marL="285750" indent="-285750">
              <a:buFont typeface="Arial" panose="020B0604020202020204" pitchFamily="34" charset="0"/>
              <a:buChar char="•"/>
              <a:defRPr/>
            </a:pPr>
            <a:r>
              <a:rPr lang="en-US" b="0" kern="1200" dirty="0" smtClean="0"/>
              <a:t>Some fish populations declining </a:t>
            </a:r>
          </a:p>
          <a:p>
            <a:pPr marL="285750" indent="-285750">
              <a:buFont typeface="Arial" panose="020B0604020202020204" pitchFamily="34" charset="0"/>
              <a:buChar char="•"/>
              <a:defRPr/>
            </a:pPr>
            <a:r>
              <a:rPr lang="en-US" b="0" kern="1200" dirty="0" smtClean="0"/>
              <a:t>Most households involved in fishing</a:t>
            </a:r>
          </a:p>
          <a:p>
            <a:pPr marL="285750" indent="-285750">
              <a:buFont typeface="Arial" panose="020B0604020202020204" pitchFamily="34" charset="0"/>
              <a:buChar char="•"/>
              <a:defRPr/>
            </a:pPr>
            <a:r>
              <a:rPr lang="en-US" b="0" kern="1200" dirty="0" smtClean="0"/>
              <a:t>Some households involved in small-scale farming</a:t>
            </a:r>
          </a:p>
          <a:p>
            <a:pPr marL="285750" indent="-285750">
              <a:buFont typeface="Arial" panose="020B0604020202020204" pitchFamily="34" charset="0"/>
              <a:buChar char="•"/>
              <a:defRPr/>
            </a:pPr>
            <a:r>
              <a:rPr lang="en-US" b="0" kern="1200" dirty="0" smtClean="0"/>
              <a:t>Basic wells provide access to groundwater</a:t>
            </a:r>
            <a:endParaRPr lang="en-US" b="0" dirty="0" smtClean="0"/>
          </a:p>
          <a:p>
            <a:pPr>
              <a:defRPr/>
            </a:pPr>
            <a:endParaRPr lang="en-US" dirty="0" smtClean="0"/>
          </a:p>
        </p:txBody>
      </p:sp>
      <p:sp>
        <p:nvSpPr>
          <p:cNvPr id="4" name="Rectangle 5"/>
          <p:cNvSpPr>
            <a:spLocks noChangeArrowheads="1"/>
          </p:cNvSpPr>
          <p:nvPr/>
        </p:nvSpPr>
        <p:spPr bwMode="auto">
          <a:xfrm>
            <a:off x="0" y="6316663"/>
            <a:ext cx="2613025" cy="338137"/>
          </a:xfrm>
          <a:prstGeom prst="rect">
            <a:avLst/>
          </a:prstGeom>
          <a:noFill/>
          <a:ln w="9525">
            <a:noFill/>
            <a:miter lim="800000"/>
            <a:headEnd/>
            <a:tailEnd/>
          </a:ln>
          <a:effectLst/>
        </p:spPr>
        <p:txBody>
          <a:bodyPr wrap="none" anchor="ctr">
            <a:spAutoFit/>
          </a:bodyPr>
          <a:lstStyle/>
          <a:p>
            <a:pPr eaLnBrk="0" hangingPunct="0">
              <a:defRPr/>
            </a:pPr>
            <a:r>
              <a:rPr lang="de-DE" sz="1600" b="0" dirty="0" err="1">
                <a:solidFill>
                  <a:schemeClr val="bg1">
                    <a:lumMod val="65000"/>
                  </a:schemeClr>
                </a:solidFill>
              </a:rPr>
              <a:t>Adapted</a:t>
            </a:r>
            <a:r>
              <a:rPr lang="de-DE" sz="1600" b="0" dirty="0">
                <a:solidFill>
                  <a:schemeClr val="bg1">
                    <a:lumMod val="65000"/>
                  </a:schemeClr>
                </a:solidFill>
              </a:rPr>
              <a:t> </a:t>
            </a:r>
            <a:r>
              <a:rPr lang="de-DE" sz="1600" b="0" dirty="0" err="1">
                <a:solidFill>
                  <a:schemeClr val="bg1">
                    <a:lumMod val="65000"/>
                  </a:schemeClr>
                </a:solidFill>
              </a:rPr>
              <a:t>from</a:t>
            </a:r>
            <a:r>
              <a:rPr lang="de-DE" sz="1600" b="0" dirty="0">
                <a:solidFill>
                  <a:schemeClr val="bg1">
                    <a:lumMod val="65000"/>
                  </a:schemeClr>
                </a:solidFill>
              </a:rPr>
              <a:t> USAID 2009</a:t>
            </a:r>
            <a:endParaRPr lang="de-DE" sz="1600" dirty="0">
              <a:solidFill>
                <a:schemeClr val="bg1">
                  <a:lumMod val="65000"/>
                </a:schemeClr>
              </a:solidFill>
            </a:endParaRPr>
          </a:p>
        </p:txBody>
      </p:sp>
      <p:pic>
        <p:nvPicPr>
          <p:cNvPr id="358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413" y="3188713"/>
            <a:ext cx="2541587" cy="338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815708" y="1244600"/>
            <a:ext cx="7180262" cy="690563"/>
          </a:xfrm>
        </p:spPr>
        <p:txBody>
          <a:bodyPr/>
          <a:lstStyle/>
          <a:p>
            <a:r>
              <a:rPr lang="en-US" b="1" kern="1200" dirty="0" smtClean="0">
                <a:solidFill>
                  <a:srgbClr val="669900"/>
                </a:solidFill>
              </a:rPr>
              <a:t>Adaptation options </a:t>
            </a:r>
            <a:br>
              <a:rPr lang="en-US" b="1" kern="1200" dirty="0" smtClean="0">
                <a:solidFill>
                  <a:srgbClr val="669900"/>
                </a:solidFill>
              </a:rPr>
            </a:br>
            <a:r>
              <a:rPr lang="en-US" kern="1200" dirty="0" smtClean="0">
                <a:solidFill>
                  <a:srgbClr val="669900"/>
                </a:solidFill>
              </a:rPr>
              <a:t>Example</a:t>
            </a:r>
            <a:r>
              <a:rPr lang="en-US" kern="1200" dirty="0">
                <a:solidFill>
                  <a:srgbClr val="669900"/>
                </a:solidFill>
              </a:rPr>
              <a:t>: Coastal village</a:t>
            </a:r>
          </a:p>
        </p:txBody>
      </p:sp>
      <p:sp>
        <p:nvSpPr>
          <p:cNvPr id="3" name="Content Placeholder 2"/>
          <p:cNvSpPr>
            <a:spLocks noGrp="1"/>
          </p:cNvSpPr>
          <p:nvPr>
            <p:ph idx="1"/>
          </p:nvPr>
        </p:nvSpPr>
        <p:spPr>
          <a:xfrm>
            <a:off x="642938" y="2370859"/>
            <a:ext cx="5648325" cy="4114800"/>
          </a:xfrm>
        </p:spPr>
        <p:txBody>
          <a:bodyPr/>
          <a:lstStyle/>
          <a:p>
            <a:pPr marL="285750" indent="-285750">
              <a:buFont typeface="Arial" panose="020B0604020202020204" pitchFamily="34" charset="0"/>
              <a:buChar char="•"/>
              <a:defRPr/>
            </a:pPr>
            <a:r>
              <a:rPr lang="en-US" kern="1200" dirty="0"/>
              <a:t>Outreach and education to community organizations about preparedness and response </a:t>
            </a:r>
          </a:p>
          <a:p>
            <a:pPr marL="285750" indent="-285750">
              <a:buFont typeface="Arial" panose="020B0604020202020204" pitchFamily="34" charset="0"/>
              <a:buChar char="•"/>
              <a:defRPr/>
            </a:pPr>
            <a:r>
              <a:rPr lang="en-US" b="0" kern="1200" dirty="0" smtClean="0"/>
              <a:t>Natural or physical </a:t>
            </a:r>
            <a:r>
              <a:rPr lang="en-US" kern="1200" dirty="0" smtClean="0"/>
              <a:t>infrastructure</a:t>
            </a:r>
            <a:r>
              <a:rPr lang="en-US" b="0" kern="1200" dirty="0" smtClean="0"/>
              <a:t> to protect settlements</a:t>
            </a:r>
            <a:r>
              <a:rPr lang="en-US" b="0" kern="1200" dirty="0"/>
              <a:t> </a:t>
            </a:r>
            <a:r>
              <a:rPr lang="en-US" b="0" kern="1200" dirty="0" smtClean="0"/>
              <a:t>/  arable land from storm surge</a:t>
            </a:r>
          </a:p>
          <a:p>
            <a:pPr marL="285750" indent="-285750">
              <a:buFont typeface="Arial" panose="020B0604020202020204" pitchFamily="34" charset="0"/>
              <a:buChar char="•"/>
              <a:defRPr/>
            </a:pPr>
            <a:r>
              <a:rPr lang="en-US" b="0" kern="1200" dirty="0" smtClean="0"/>
              <a:t>Evacuation </a:t>
            </a:r>
            <a:r>
              <a:rPr lang="en-US" kern="1200" dirty="0" smtClean="0"/>
              <a:t>planning</a:t>
            </a:r>
            <a:r>
              <a:rPr lang="en-US" b="0" kern="1200" dirty="0" smtClean="0"/>
              <a:t> or construction of </a:t>
            </a:r>
            <a:r>
              <a:rPr lang="en-US" kern="1200" dirty="0" smtClean="0"/>
              <a:t>shelters</a:t>
            </a:r>
            <a:r>
              <a:rPr lang="en-US" b="0" kern="1200" dirty="0" smtClean="0"/>
              <a:t> in the event of hurricanes</a:t>
            </a:r>
          </a:p>
          <a:p>
            <a:pPr marL="285750" indent="-285750">
              <a:buFont typeface="Arial" panose="020B0604020202020204" pitchFamily="34" charset="0"/>
              <a:buChar char="•"/>
              <a:defRPr/>
            </a:pPr>
            <a:r>
              <a:rPr lang="en-US" b="0" kern="1200" dirty="0" smtClean="0"/>
              <a:t>Improving </a:t>
            </a:r>
            <a:r>
              <a:rPr lang="en-US" kern="1200" dirty="0" smtClean="0"/>
              <a:t>fish storage</a:t>
            </a:r>
          </a:p>
          <a:p>
            <a:pPr marL="285750" indent="-285750">
              <a:buFont typeface="Arial" panose="020B0604020202020204" pitchFamily="34" charset="0"/>
              <a:buChar char="•"/>
              <a:defRPr/>
            </a:pPr>
            <a:r>
              <a:rPr lang="en-US" b="0" kern="1200" dirty="0" smtClean="0"/>
              <a:t>Enhanced </a:t>
            </a:r>
            <a:r>
              <a:rPr lang="en-US" kern="1200" dirty="0" smtClean="0"/>
              <a:t>construction standards</a:t>
            </a:r>
            <a:r>
              <a:rPr lang="en-US" b="0" kern="1200" dirty="0" smtClean="0"/>
              <a:t> and training of local carpenters and masons</a:t>
            </a:r>
          </a:p>
          <a:p>
            <a:pPr marL="285750" indent="-285750">
              <a:buFont typeface="Arial" panose="020B0604020202020204" pitchFamily="34" charset="0"/>
              <a:buChar char="•"/>
              <a:defRPr/>
            </a:pPr>
            <a:r>
              <a:rPr lang="en-US" b="0" kern="1200" dirty="0" smtClean="0"/>
              <a:t>Improving </a:t>
            </a:r>
            <a:r>
              <a:rPr lang="en-US" kern="1200" dirty="0" smtClean="0"/>
              <a:t>freshwater resources</a:t>
            </a:r>
            <a:r>
              <a:rPr lang="en-US" b="0" kern="1200" dirty="0" smtClean="0"/>
              <a:t>, through treatment or surface water access</a:t>
            </a:r>
          </a:p>
          <a:p>
            <a:pPr>
              <a:defRPr/>
            </a:pPr>
            <a:endParaRPr lang="en-US" dirty="0"/>
          </a:p>
        </p:txBody>
      </p:sp>
      <p:sp>
        <p:nvSpPr>
          <p:cNvPr id="4" name="Rectangle 5"/>
          <p:cNvSpPr>
            <a:spLocks noChangeArrowheads="1"/>
          </p:cNvSpPr>
          <p:nvPr/>
        </p:nvSpPr>
        <p:spPr bwMode="auto">
          <a:xfrm>
            <a:off x="0" y="6373813"/>
            <a:ext cx="2613025" cy="338137"/>
          </a:xfrm>
          <a:prstGeom prst="rect">
            <a:avLst/>
          </a:prstGeom>
          <a:noFill/>
          <a:ln w="9525">
            <a:noFill/>
            <a:miter lim="800000"/>
            <a:headEnd/>
            <a:tailEnd/>
          </a:ln>
          <a:effectLst/>
        </p:spPr>
        <p:txBody>
          <a:bodyPr wrap="none" anchor="ctr">
            <a:spAutoFit/>
          </a:bodyPr>
          <a:lstStyle/>
          <a:p>
            <a:pPr eaLnBrk="0" hangingPunct="0">
              <a:defRPr/>
            </a:pPr>
            <a:r>
              <a:rPr lang="de-DE" sz="1600" b="0" dirty="0" err="1">
                <a:solidFill>
                  <a:schemeClr val="bg1">
                    <a:lumMod val="65000"/>
                  </a:schemeClr>
                </a:solidFill>
              </a:rPr>
              <a:t>Adapted</a:t>
            </a:r>
            <a:r>
              <a:rPr lang="de-DE" sz="1600" b="0" dirty="0">
                <a:solidFill>
                  <a:schemeClr val="bg1">
                    <a:lumMod val="65000"/>
                  </a:schemeClr>
                </a:solidFill>
              </a:rPr>
              <a:t> </a:t>
            </a:r>
            <a:r>
              <a:rPr lang="de-DE" sz="1600" b="0" dirty="0" err="1">
                <a:solidFill>
                  <a:schemeClr val="bg1">
                    <a:lumMod val="65000"/>
                  </a:schemeClr>
                </a:solidFill>
              </a:rPr>
              <a:t>from</a:t>
            </a:r>
            <a:r>
              <a:rPr lang="de-DE" sz="1600" b="0" dirty="0">
                <a:solidFill>
                  <a:schemeClr val="bg1">
                    <a:lumMod val="65000"/>
                  </a:schemeClr>
                </a:solidFill>
              </a:rPr>
              <a:t> USAID 2009</a:t>
            </a:r>
            <a:endParaRPr lang="de-DE" sz="1600" dirty="0">
              <a:solidFill>
                <a:schemeClr val="bg1">
                  <a:lumMod val="65000"/>
                </a:schemeClr>
              </a:solidFill>
            </a:endParaRPr>
          </a:p>
        </p:txBody>
      </p:sp>
      <p:pic>
        <p:nvPicPr>
          <p:cNvPr id="368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4365790"/>
            <a:ext cx="2852737" cy="190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t="11629"/>
          <a:stretch>
            <a:fillRect/>
          </a:stretch>
        </p:blipFill>
        <p:spPr bwMode="auto">
          <a:xfrm>
            <a:off x="201613" y="3571875"/>
            <a:ext cx="17145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15188" y="2357438"/>
            <a:ext cx="1687512"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Bild 10" descr="Bildschirmfoto 2010-03-14 um 17.24.34.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190625"/>
            <a:ext cx="1695450"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Bild 12" descr="Bildschirmfoto 2010-03-14 um 17.25.51.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00250" y="1214438"/>
            <a:ext cx="1589088"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Bild 13" descr="Bildschirmfoto 2010-03-14 um 17.26.29.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4313" y="2357438"/>
            <a:ext cx="16891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el 1"/>
          <p:cNvSpPr txBox="1">
            <a:spLocks/>
          </p:cNvSpPr>
          <p:nvPr/>
        </p:nvSpPr>
        <p:spPr>
          <a:xfrm>
            <a:off x="3786188" y="2357438"/>
            <a:ext cx="3429000" cy="1071562"/>
          </a:xfrm>
          <a:prstGeom prst="rect">
            <a:avLst/>
          </a:prstGeom>
          <a:effectLst/>
        </p:spPr>
        <p:txBody>
          <a:bodyPr/>
          <a:lstStyle/>
          <a:p>
            <a:pPr fontAlgn="auto">
              <a:spcAft>
                <a:spcPts val="0"/>
              </a:spcAft>
              <a:defRPr/>
            </a:pPr>
            <a:r>
              <a:rPr lang="de-DE" sz="2400" dirty="0" err="1">
                <a:solidFill>
                  <a:srgbClr val="669900"/>
                </a:solidFill>
                <a:latin typeface="+mn-lt"/>
                <a:ea typeface="+mj-ea"/>
                <a:cs typeface="+mj-cs"/>
              </a:rPr>
              <a:t>Possible</a:t>
            </a:r>
            <a:r>
              <a:rPr lang="de-DE" sz="2400" dirty="0">
                <a:solidFill>
                  <a:srgbClr val="669900"/>
                </a:solidFill>
                <a:latin typeface="+mn-lt"/>
                <a:ea typeface="+mj-ea"/>
                <a:cs typeface="+mj-cs"/>
              </a:rPr>
              <a:t> </a:t>
            </a:r>
            <a:r>
              <a:rPr lang="de-DE" sz="2400" dirty="0" err="1">
                <a:solidFill>
                  <a:srgbClr val="669900"/>
                </a:solidFill>
                <a:latin typeface="+mn-lt"/>
                <a:ea typeface="+mj-ea"/>
                <a:cs typeface="+mj-cs"/>
              </a:rPr>
              <a:t>solutions</a:t>
            </a:r>
            <a:r>
              <a:rPr lang="de-DE" sz="2400" dirty="0">
                <a:solidFill>
                  <a:srgbClr val="669900"/>
                </a:solidFill>
                <a:latin typeface="+mn-lt"/>
                <a:ea typeface="+mj-ea"/>
                <a:cs typeface="+mj-cs"/>
              </a:rPr>
              <a:t> </a:t>
            </a:r>
            <a:r>
              <a:rPr lang="de-DE" sz="2400" dirty="0" err="1">
                <a:solidFill>
                  <a:srgbClr val="669900"/>
                </a:solidFill>
                <a:latin typeface="+mn-lt"/>
                <a:ea typeface="+mj-ea"/>
                <a:cs typeface="+mj-cs"/>
              </a:rPr>
              <a:t>for</a:t>
            </a:r>
            <a:r>
              <a:rPr lang="de-DE" sz="2400" dirty="0">
                <a:solidFill>
                  <a:srgbClr val="669900"/>
                </a:solidFill>
                <a:latin typeface="+mn-lt"/>
                <a:ea typeface="+mj-ea"/>
                <a:cs typeface="+mj-cs"/>
              </a:rPr>
              <a:t> </a:t>
            </a:r>
            <a:r>
              <a:rPr lang="de-DE" sz="2400" dirty="0" err="1">
                <a:solidFill>
                  <a:srgbClr val="669900"/>
                </a:solidFill>
                <a:latin typeface="+mn-lt"/>
                <a:ea typeface="+mj-ea"/>
                <a:cs typeface="+mj-cs"/>
              </a:rPr>
              <a:t>adaptation</a:t>
            </a:r>
            <a:r>
              <a:rPr lang="de-DE" sz="2400" dirty="0">
                <a:solidFill>
                  <a:srgbClr val="669900"/>
                </a:solidFill>
                <a:latin typeface="+mn-lt"/>
                <a:ea typeface="+mj-ea"/>
                <a:cs typeface="+mj-cs"/>
              </a:rPr>
              <a:t> </a:t>
            </a:r>
            <a:r>
              <a:rPr lang="de-DE" sz="2400" dirty="0" err="1">
                <a:solidFill>
                  <a:srgbClr val="669900"/>
                </a:solidFill>
                <a:latin typeface="+mn-lt"/>
                <a:ea typeface="+mj-ea"/>
                <a:cs typeface="+mj-cs"/>
              </a:rPr>
              <a:t>are</a:t>
            </a:r>
            <a:r>
              <a:rPr lang="de-DE" sz="2400" dirty="0">
                <a:solidFill>
                  <a:srgbClr val="669900"/>
                </a:solidFill>
                <a:latin typeface="+mn-lt"/>
                <a:ea typeface="+mj-ea"/>
                <a:cs typeface="+mj-cs"/>
              </a:rPr>
              <a:t> </a:t>
            </a:r>
            <a:r>
              <a:rPr lang="de-DE" sz="2400" dirty="0" err="1" smtClean="0">
                <a:solidFill>
                  <a:srgbClr val="669900"/>
                </a:solidFill>
                <a:latin typeface="+mn-lt"/>
                <a:ea typeface="+mj-ea"/>
                <a:cs typeface="+mj-cs"/>
              </a:rPr>
              <a:t>available</a:t>
            </a:r>
            <a:endParaRPr lang="de-DE" sz="2400" dirty="0">
              <a:solidFill>
                <a:srgbClr val="669900"/>
              </a:solidFill>
              <a:latin typeface="+mn-lt"/>
              <a:ea typeface="+mj-ea"/>
              <a:cs typeface="+mj-cs"/>
            </a:endParaRPr>
          </a:p>
        </p:txBody>
      </p:sp>
      <p:sp>
        <p:nvSpPr>
          <p:cNvPr id="16" name="Titel 1"/>
          <p:cNvSpPr txBox="1">
            <a:spLocks/>
          </p:cNvSpPr>
          <p:nvPr/>
        </p:nvSpPr>
        <p:spPr>
          <a:xfrm>
            <a:off x="3886200" y="4879975"/>
            <a:ext cx="5410200" cy="1071563"/>
          </a:xfrm>
          <a:prstGeom prst="rect">
            <a:avLst/>
          </a:prstGeom>
          <a:effectLst/>
        </p:spPr>
        <p:txBody>
          <a:bodyPr>
            <a:normAutofit/>
          </a:bodyPr>
          <a:lstStyle/>
          <a:p>
            <a:pPr fontAlgn="auto">
              <a:spcAft>
                <a:spcPts val="0"/>
              </a:spcAft>
              <a:defRPr/>
            </a:pPr>
            <a:r>
              <a:rPr lang="de-DE" sz="3200" dirty="0" err="1">
                <a:solidFill>
                  <a:srgbClr val="000000"/>
                </a:solidFill>
                <a:latin typeface="Arial" pitchFamily="34" charset="0"/>
                <a:ea typeface="+mj-ea"/>
                <a:cs typeface="Arial" pitchFamily="34" charset="0"/>
              </a:rPr>
              <a:t>It</a:t>
            </a:r>
            <a:r>
              <a:rPr lang="de-DE" sz="3200" dirty="0">
                <a:solidFill>
                  <a:srgbClr val="000000"/>
                </a:solidFill>
                <a:latin typeface="Arial" pitchFamily="34" charset="0"/>
                <a:ea typeface="+mj-ea"/>
                <a:cs typeface="Arial" pitchFamily="34" charset="0"/>
              </a:rPr>
              <a:t> </a:t>
            </a:r>
            <a:r>
              <a:rPr lang="de-DE" sz="3200" dirty="0" err="1">
                <a:solidFill>
                  <a:srgbClr val="000000"/>
                </a:solidFill>
                <a:latin typeface="Arial" pitchFamily="34" charset="0"/>
                <a:ea typeface="+mj-ea"/>
                <a:cs typeface="Arial" pitchFamily="34" charset="0"/>
              </a:rPr>
              <a:t>is</a:t>
            </a:r>
            <a:r>
              <a:rPr lang="de-DE" sz="3200" dirty="0">
                <a:solidFill>
                  <a:srgbClr val="000000"/>
                </a:solidFill>
                <a:latin typeface="Arial" pitchFamily="34" charset="0"/>
                <a:ea typeface="+mj-ea"/>
                <a:cs typeface="Arial" pitchFamily="34" charset="0"/>
              </a:rPr>
              <a:t> </a:t>
            </a:r>
            <a:r>
              <a:rPr lang="de-DE" sz="3200" dirty="0" err="1">
                <a:solidFill>
                  <a:srgbClr val="000000"/>
                </a:solidFill>
                <a:latin typeface="Arial" pitchFamily="34" charset="0"/>
                <a:ea typeface="+mj-ea"/>
                <a:cs typeface="Arial" pitchFamily="34" charset="0"/>
              </a:rPr>
              <a:t>necessary</a:t>
            </a:r>
            <a:r>
              <a:rPr lang="de-DE" sz="3200" dirty="0">
                <a:solidFill>
                  <a:srgbClr val="000000"/>
                </a:solidFill>
                <a:latin typeface="Arial" pitchFamily="34" charset="0"/>
                <a:ea typeface="+mj-ea"/>
                <a:cs typeface="Arial" pitchFamily="34" charset="0"/>
              </a:rPr>
              <a:t> to </a:t>
            </a:r>
            <a:r>
              <a:rPr lang="de-DE" sz="3200" dirty="0" err="1">
                <a:solidFill>
                  <a:srgbClr val="000000"/>
                </a:solidFill>
                <a:latin typeface="Arial" pitchFamily="34" charset="0"/>
                <a:ea typeface="+mj-ea"/>
                <a:cs typeface="Arial" pitchFamily="34" charset="0"/>
              </a:rPr>
              <a:t>enable</a:t>
            </a:r>
            <a:r>
              <a:rPr lang="de-DE" sz="3200" dirty="0">
                <a:solidFill>
                  <a:srgbClr val="000000"/>
                </a:solidFill>
                <a:latin typeface="Arial" pitchFamily="34" charset="0"/>
                <a:ea typeface="+mj-ea"/>
                <a:cs typeface="Arial" pitchFamily="34" charset="0"/>
              </a:rPr>
              <a:t> </a:t>
            </a:r>
          </a:p>
          <a:p>
            <a:pPr fontAlgn="auto">
              <a:spcAft>
                <a:spcPts val="0"/>
              </a:spcAft>
              <a:defRPr/>
            </a:pPr>
            <a:r>
              <a:rPr lang="de-DE" sz="3200" dirty="0" err="1">
                <a:solidFill>
                  <a:srgbClr val="000000"/>
                </a:solidFill>
                <a:latin typeface="Arial" pitchFamily="34" charset="0"/>
                <a:ea typeface="+mj-ea"/>
                <a:cs typeface="Arial" pitchFamily="34" charset="0"/>
              </a:rPr>
              <a:t>them</a:t>
            </a:r>
            <a:r>
              <a:rPr lang="de-DE" sz="3200" dirty="0">
                <a:solidFill>
                  <a:srgbClr val="000000"/>
                </a:solidFill>
                <a:latin typeface="Arial" pitchFamily="34" charset="0"/>
                <a:ea typeface="+mj-ea"/>
                <a:cs typeface="Arial" pitchFamily="34" charset="0"/>
              </a:rPr>
              <a:t> to </a:t>
            </a:r>
            <a:r>
              <a:rPr lang="de-DE" sz="3200" dirty="0" err="1">
                <a:solidFill>
                  <a:srgbClr val="000000"/>
                </a:solidFill>
                <a:latin typeface="Arial" pitchFamily="34" charset="0"/>
                <a:ea typeface="+mj-ea"/>
                <a:cs typeface="Arial" pitchFamily="34" charset="0"/>
              </a:rPr>
              <a:t>happen</a:t>
            </a:r>
            <a:endParaRPr lang="de-DE" sz="3200" dirty="0">
              <a:solidFill>
                <a:srgbClr val="000000"/>
              </a:solidFill>
              <a:latin typeface="Arial" pitchFamily="34" charset="0"/>
              <a:ea typeface="+mj-ea"/>
              <a:cs typeface="Arial" pitchFamily="34" charset="0"/>
            </a:endParaRPr>
          </a:p>
        </p:txBody>
      </p:sp>
      <p:pic>
        <p:nvPicPr>
          <p:cNvPr id="37897" name="Bild 11" descr="Bildschirmfoto 2010-04-23 um 14.53.20.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39000" y="1192213"/>
            <a:ext cx="16383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Bild 19" descr="Bildschirmfoto 2010-04-23 um 15.05.40.pn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215188" y="3571875"/>
            <a:ext cx="17145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Bild 18" descr="Bildschirmfoto 2010-04-23 um 14.50.31.png"/>
          <p:cNvPicPr>
            <a:picLocks/>
          </p:cNvPicPr>
          <p:nvPr/>
        </p:nvPicPr>
        <p:blipFill>
          <a:blip r:embed="rId10">
            <a:extLst>
              <a:ext uri="{28A0092B-C50C-407E-A947-70E740481C1C}">
                <a14:useLocalDpi xmlns:a14="http://schemas.microsoft.com/office/drawing/2010/main" val="0"/>
              </a:ext>
            </a:extLst>
          </a:blip>
          <a:srcRect/>
          <a:stretch>
            <a:fillRect/>
          </a:stretch>
        </p:blipFill>
        <p:spPr bwMode="auto">
          <a:xfrm>
            <a:off x="3714750" y="1214438"/>
            <a:ext cx="1571625"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0" name="Bild 25" descr="Bildschirmfoto 2010-04-23 um 15.10.17.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357813" y="1214438"/>
            <a:ext cx="1714500" cy="107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901" name="Picture 56" descr="Werte-2"/>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4313" y="4786313"/>
            <a:ext cx="17145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itel 1"/>
          <p:cNvSpPr txBox="1">
            <a:spLocks/>
          </p:cNvSpPr>
          <p:nvPr/>
        </p:nvSpPr>
        <p:spPr>
          <a:xfrm>
            <a:off x="3886200" y="4876800"/>
            <a:ext cx="5029200" cy="1071563"/>
          </a:xfrm>
          <a:prstGeom prst="rect">
            <a:avLst/>
          </a:prstGeom>
          <a:effectLst/>
        </p:spPr>
        <p:txBody>
          <a:bodyPr/>
          <a:lstStyle/>
          <a:p>
            <a:pPr fontAlgn="auto">
              <a:spcAft>
                <a:spcPts val="0"/>
              </a:spcAft>
              <a:defRPr/>
            </a:pPr>
            <a:endParaRPr lang="de-DE" sz="2800" dirty="0">
              <a:solidFill>
                <a:srgbClr val="C80F0F"/>
              </a:solidFill>
              <a:latin typeface="Arial" pitchFamily="34" charset="0"/>
              <a:ea typeface="+mj-ea"/>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AFC1EFDB-BC40-478B-9DD0-8049A8193C18}" type="datetime1">
              <a:rPr lang="de-DE" smtClean="0"/>
              <a:pPr>
                <a:defRPr/>
              </a:pPr>
              <a:t>01.09.2016</a:t>
            </a:fld>
            <a:endParaRPr lang="de-DE" dirty="0"/>
          </a:p>
        </p:txBody>
      </p:sp>
      <p:sp>
        <p:nvSpPr>
          <p:cNvPr id="6" name="Titel 1"/>
          <p:cNvSpPr>
            <a:spLocks noGrp="1"/>
          </p:cNvSpPr>
          <p:nvPr>
            <p:ph type="title"/>
          </p:nvPr>
        </p:nvSpPr>
        <p:spPr>
          <a:xfrm>
            <a:off x="567155" y="1365811"/>
            <a:ext cx="7662441" cy="618896"/>
          </a:xfrm>
        </p:spPr>
        <p:txBody>
          <a:bodyPr/>
          <a:lstStyle/>
          <a:p>
            <a:r>
              <a:rPr lang="en-GB" b="1" kern="1200" dirty="0" smtClean="0">
                <a:solidFill>
                  <a:srgbClr val="669900"/>
                </a:solidFill>
                <a:latin typeface="Arial"/>
                <a:ea typeface="+mn-ea"/>
                <a:cs typeface="+mn-cs"/>
              </a:rPr>
              <a:t>The basic adaptation planning process</a:t>
            </a:r>
            <a:endParaRPr lang="en-GB" b="1" kern="1200" dirty="0">
              <a:solidFill>
                <a:srgbClr val="669900"/>
              </a:solidFill>
              <a:latin typeface="Arial"/>
              <a:ea typeface="+mn-ea"/>
              <a:cs typeface="+mn-cs"/>
            </a:endParaRPr>
          </a:p>
        </p:txBody>
      </p:sp>
      <p:sp>
        <p:nvSpPr>
          <p:cNvPr id="2" name="Textfeld 1"/>
          <p:cNvSpPr txBox="1"/>
          <p:nvPr/>
        </p:nvSpPr>
        <p:spPr>
          <a:xfrm>
            <a:off x="712381" y="1935126"/>
            <a:ext cx="7804298" cy="3139321"/>
          </a:xfrm>
          <a:prstGeom prst="rect">
            <a:avLst/>
          </a:prstGeom>
          <a:noFill/>
        </p:spPr>
        <p:txBody>
          <a:bodyPr wrap="square" rtlCol="0">
            <a:spAutoFit/>
          </a:bodyPr>
          <a:lstStyle/>
          <a:p>
            <a:r>
              <a:rPr lang="de-DE" sz="1800" b="0" dirty="0" smtClean="0">
                <a:solidFill>
                  <a:schemeClr val="tx2"/>
                </a:solidFill>
              </a:rPr>
              <a:t>The OECD </a:t>
            </a:r>
            <a:r>
              <a:rPr lang="de-DE" sz="1800" b="0" dirty="0" err="1" smtClean="0">
                <a:solidFill>
                  <a:schemeClr val="tx2"/>
                </a:solidFill>
              </a:rPr>
              <a:t>policy</a:t>
            </a:r>
            <a:r>
              <a:rPr lang="de-DE" sz="1800" b="0" dirty="0" smtClean="0">
                <a:solidFill>
                  <a:schemeClr val="tx2"/>
                </a:solidFill>
              </a:rPr>
              <a:t> </a:t>
            </a:r>
            <a:r>
              <a:rPr lang="de-DE" sz="1800" b="0" dirty="0" err="1" smtClean="0">
                <a:solidFill>
                  <a:schemeClr val="tx2"/>
                </a:solidFill>
              </a:rPr>
              <a:t>guidance</a:t>
            </a:r>
            <a:r>
              <a:rPr lang="de-DE" sz="1800" b="0" dirty="0" smtClean="0">
                <a:solidFill>
                  <a:schemeClr val="tx2"/>
                </a:solidFill>
              </a:rPr>
              <a:t> „</a:t>
            </a:r>
            <a:r>
              <a:rPr lang="de-DE" sz="1800" b="0" dirty="0" err="1" smtClean="0">
                <a:solidFill>
                  <a:schemeClr val="tx2"/>
                </a:solidFill>
              </a:rPr>
              <a:t>Integrating</a:t>
            </a:r>
            <a:r>
              <a:rPr lang="de-DE" sz="1800" b="0" dirty="0" smtClean="0">
                <a:solidFill>
                  <a:schemeClr val="tx2"/>
                </a:solidFill>
              </a:rPr>
              <a:t> </a:t>
            </a:r>
            <a:r>
              <a:rPr lang="de-DE" sz="1800" b="0" dirty="0" err="1" smtClean="0">
                <a:solidFill>
                  <a:schemeClr val="tx2"/>
                </a:solidFill>
              </a:rPr>
              <a:t>climate</a:t>
            </a:r>
            <a:r>
              <a:rPr lang="de-DE" sz="1800" b="0" dirty="0" smtClean="0">
                <a:solidFill>
                  <a:schemeClr val="tx2"/>
                </a:solidFill>
              </a:rPr>
              <a:t> </a:t>
            </a:r>
            <a:r>
              <a:rPr lang="de-DE" sz="1800" b="0" dirty="0" err="1" smtClean="0">
                <a:solidFill>
                  <a:schemeClr val="tx2"/>
                </a:solidFill>
              </a:rPr>
              <a:t>change</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into</a:t>
            </a:r>
            <a:r>
              <a:rPr lang="de-DE" sz="1800" b="0" dirty="0">
                <a:solidFill>
                  <a:schemeClr val="tx2"/>
                </a:solidFill>
              </a:rPr>
              <a:t> </a:t>
            </a:r>
            <a:r>
              <a:rPr lang="de-DE" sz="1800" b="0" dirty="0" err="1" smtClean="0">
                <a:solidFill>
                  <a:schemeClr val="tx2"/>
                </a:solidFill>
              </a:rPr>
              <a:t>development</a:t>
            </a:r>
            <a:r>
              <a:rPr lang="de-DE" sz="1800" b="0" dirty="0" smtClean="0">
                <a:solidFill>
                  <a:schemeClr val="tx2"/>
                </a:solidFill>
              </a:rPr>
              <a:t> </a:t>
            </a:r>
            <a:r>
              <a:rPr lang="de-DE" sz="1800" b="0" dirty="0" err="1" smtClean="0">
                <a:solidFill>
                  <a:schemeClr val="tx2"/>
                </a:solidFill>
              </a:rPr>
              <a:t>co</a:t>
            </a:r>
            <a:r>
              <a:rPr lang="de-DE" sz="1800" b="0" dirty="0" smtClean="0">
                <a:solidFill>
                  <a:schemeClr val="tx2"/>
                </a:solidFill>
              </a:rPr>
              <a:t>-operation“ </a:t>
            </a:r>
            <a:r>
              <a:rPr lang="de-DE" sz="1800" b="0" dirty="0" err="1" smtClean="0">
                <a:solidFill>
                  <a:schemeClr val="tx2"/>
                </a:solidFill>
              </a:rPr>
              <a:t>of</a:t>
            </a:r>
            <a:r>
              <a:rPr lang="de-DE" sz="1800" b="0" dirty="0" smtClean="0">
                <a:solidFill>
                  <a:schemeClr val="tx2"/>
                </a:solidFill>
              </a:rPr>
              <a:t> 2009 </a:t>
            </a:r>
            <a:r>
              <a:rPr lang="de-DE" sz="1800" b="0" dirty="0" err="1" smtClean="0">
                <a:solidFill>
                  <a:schemeClr val="tx2"/>
                </a:solidFill>
              </a:rPr>
              <a:t>suggests</a:t>
            </a:r>
            <a:r>
              <a:rPr lang="de-DE" sz="1800" b="0" dirty="0" smtClean="0">
                <a:solidFill>
                  <a:schemeClr val="tx2"/>
                </a:solidFill>
              </a:rPr>
              <a:t> </a:t>
            </a:r>
            <a:r>
              <a:rPr lang="de-DE" sz="1800" b="0" dirty="0" err="1" smtClean="0">
                <a:solidFill>
                  <a:schemeClr val="tx2"/>
                </a:solidFill>
              </a:rPr>
              <a:t>four</a:t>
            </a:r>
            <a:r>
              <a:rPr lang="de-DE" sz="1800" b="0" dirty="0" smtClean="0">
                <a:solidFill>
                  <a:schemeClr val="tx2"/>
                </a:solidFill>
              </a:rPr>
              <a:t> </a:t>
            </a:r>
            <a:r>
              <a:rPr lang="de-DE" sz="1800" b="0" dirty="0" err="1" smtClean="0">
                <a:solidFill>
                  <a:schemeClr val="tx2"/>
                </a:solidFill>
              </a:rPr>
              <a:t>steps</a:t>
            </a:r>
            <a:r>
              <a:rPr lang="de-DE" sz="1800" b="0" dirty="0" smtClean="0">
                <a:solidFill>
                  <a:schemeClr val="tx2"/>
                </a:solidFill>
              </a:rPr>
              <a:t>:</a:t>
            </a:r>
          </a:p>
          <a:p>
            <a:pPr marL="342900" indent="-342900">
              <a:buFont typeface="+mj-lt"/>
              <a:buAutoNum type="arabicPeriod"/>
            </a:pPr>
            <a:r>
              <a:rPr lang="de-DE" sz="1800" b="0" dirty="0" err="1" smtClean="0">
                <a:solidFill>
                  <a:schemeClr val="tx2"/>
                </a:solidFill>
              </a:rPr>
              <a:t>Assessing</a:t>
            </a:r>
            <a:r>
              <a:rPr lang="de-DE" sz="1800" b="0" dirty="0" smtClean="0">
                <a:solidFill>
                  <a:schemeClr val="tx2"/>
                </a:solidFill>
              </a:rPr>
              <a:t> </a:t>
            </a:r>
            <a:r>
              <a:rPr lang="de-DE" sz="1800" b="0" dirty="0" err="1" smtClean="0">
                <a:solidFill>
                  <a:schemeClr val="tx2"/>
                </a:solidFill>
              </a:rPr>
              <a:t>vulnerability</a:t>
            </a:r>
            <a:endParaRPr lang="de-DE" sz="1800" b="0" dirty="0" smtClean="0">
              <a:solidFill>
                <a:schemeClr val="tx2"/>
              </a:solidFill>
            </a:endParaRPr>
          </a:p>
          <a:p>
            <a:pPr marL="342900" indent="-342900">
              <a:buFont typeface="+mj-lt"/>
              <a:buAutoNum type="arabicPeriod"/>
            </a:pPr>
            <a:r>
              <a:rPr lang="de-DE" sz="1800" b="0" dirty="0" err="1" smtClean="0">
                <a:solidFill>
                  <a:schemeClr val="tx2"/>
                </a:solidFill>
              </a:rPr>
              <a:t>Identifying</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options</a:t>
            </a:r>
            <a:endParaRPr lang="de-DE" sz="1800" b="0" dirty="0" smtClean="0">
              <a:solidFill>
                <a:schemeClr val="tx2"/>
              </a:solidFill>
            </a:endParaRPr>
          </a:p>
          <a:p>
            <a:pPr marL="342900" indent="-342900">
              <a:buFont typeface="+mj-lt"/>
              <a:buAutoNum type="arabicPeriod"/>
            </a:pPr>
            <a:r>
              <a:rPr lang="de-DE" sz="1800" b="0" dirty="0" err="1" smtClean="0">
                <a:solidFill>
                  <a:schemeClr val="tx2"/>
                </a:solidFill>
              </a:rPr>
              <a:t>Appraising</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options</a:t>
            </a:r>
            <a:endParaRPr lang="de-DE" sz="1800" b="0" dirty="0" smtClean="0">
              <a:solidFill>
                <a:schemeClr val="tx2"/>
              </a:solidFill>
            </a:endParaRPr>
          </a:p>
          <a:p>
            <a:pPr marL="342900" indent="-342900">
              <a:buFont typeface="+mj-lt"/>
              <a:buAutoNum type="arabicPeriod"/>
            </a:pPr>
            <a:r>
              <a:rPr lang="de-DE" sz="1800" b="0" dirty="0" err="1" smtClean="0">
                <a:solidFill>
                  <a:schemeClr val="tx2"/>
                </a:solidFill>
              </a:rPr>
              <a:t>Developing</a:t>
            </a:r>
            <a:r>
              <a:rPr lang="de-DE" sz="1800" b="0" dirty="0" smtClean="0">
                <a:solidFill>
                  <a:schemeClr val="tx2"/>
                </a:solidFill>
              </a:rPr>
              <a:t> an M&amp;E </a:t>
            </a:r>
            <a:r>
              <a:rPr lang="de-DE" sz="1800" b="0" dirty="0" err="1" smtClean="0">
                <a:solidFill>
                  <a:schemeClr val="tx2"/>
                </a:solidFill>
              </a:rPr>
              <a:t>framework</a:t>
            </a:r>
            <a:endParaRPr lang="de-DE" sz="1800" b="0" dirty="0" smtClean="0">
              <a:solidFill>
                <a:schemeClr val="tx2"/>
              </a:solidFill>
            </a:endParaRPr>
          </a:p>
          <a:p>
            <a:endParaRPr lang="de-DE" sz="1800" b="0" dirty="0">
              <a:solidFill>
                <a:schemeClr val="tx2"/>
              </a:solidFill>
            </a:endParaRPr>
          </a:p>
          <a:p>
            <a:r>
              <a:rPr lang="de-DE" sz="1800" b="0" dirty="0" smtClean="0">
                <a:solidFill>
                  <a:schemeClr val="tx2"/>
                </a:solidFill>
              </a:rPr>
              <a:t>These </a:t>
            </a:r>
            <a:r>
              <a:rPr lang="de-DE" sz="1800" b="0" dirty="0" err="1" smtClean="0">
                <a:solidFill>
                  <a:schemeClr val="tx2"/>
                </a:solidFill>
              </a:rPr>
              <a:t>four</a:t>
            </a:r>
            <a:r>
              <a:rPr lang="de-DE" sz="1800" b="0" dirty="0" smtClean="0">
                <a:solidFill>
                  <a:schemeClr val="tx2"/>
                </a:solidFill>
              </a:rPr>
              <a:t> </a:t>
            </a:r>
            <a:r>
              <a:rPr lang="de-DE" sz="1800" b="0" dirty="0" err="1" smtClean="0">
                <a:solidFill>
                  <a:schemeClr val="tx2"/>
                </a:solidFill>
              </a:rPr>
              <a:t>steps</a:t>
            </a:r>
            <a:r>
              <a:rPr lang="de-DE" sz="1800" b="0" dirty="0" smtClean="0">
                <a:solidFill>
                  <a:schemeClr val="tx2"/>
                </a:solidFill>
              </a:rPr>
              <a:t> form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basis</a:t>
            </a:r>
            <a:r>
              <a:rPr lang="de-DE" sz="1800" b="0" dirty="0" smtClean="0">
                <a:solidFill>
                  <a:schemeClr val="tx2"/>
                </a:solidFill>
              </a:rPr>
              <a:t> </a:t>
            </a:r>
            <a:r>
              <a:rPr lang="de-DE" sz="1800" b="0" dirty="0" err="1" smtClean="0">
                <a:solidFill>
                  <a:schemeClr val="tx2"/>
                </a:solidFill>
              </a:rPr>
              <a:t>of</a:t>
            </a:r>
            <a:r>
              <a:rPr lang="de-DE" sz="1800" b="0" dirty="0" smtClean="0">
                <a:solidFill>
                  <a:schemeClr val="tx2"/>
                </a:solidFill>
              </a:rPr>
              <a:t>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training</a:t>
            </a:r>
            <a:r>
              <a:rPr lang="de-DE" sz="1800" b="0" dirty="0" smtClean="0">
                <a:solidFill>
                  <a:schemeClr val="tx2"/>
                </a:solidFill>
              </a:rPr>
              <a:t>.</a:t>
            </a:r>
          </a:p>
          <a:p>
            <a:endParaRPr lang="de-DE" sz="1800" b="0" dirty="0">
              <a:solidFill>
                <a:schemeClr val="tx2"/>
              </a:solidFill>
            </a:endParaRPr>
          </a:p>
          <a:p>
            <a:r>
              <a:rPr lang="de-DE" sz="1800" b="0" dirty="0" smtClean="0">
                <a:solidFill>
                  <a:schemeClr val="tx2"/>
                </a:solidFill>
              </a:rPr>
              <a:t>In </a:t>
            </a:r>
            <a:r>
              <a:rPr lang="de-DE" sz="1800" b="0" dirty="0" err="1" smtClean="0">
                <a:solidFill>
                  <a:schemeClr val="tx2"/>
                </a:solidFill>
              </a:rPr>
              <a:t>addition</a:t>
            </a:r>
            <a:r>
              <a:rPr lang="de-DE" sz="1800" b="0" dirty="0" smtClean="0">
                <a:solidFill>
                  <a:schemeClr val="tx2"/>
                </a:solidFill>
              </a:rPr>
              <a:t>, </a:t>
            </a:r>
            <a:r>
              <a:rPr lang="de-DE" sz="1800" b="0" dirty="0" err="1" smtClean="0">
                <a:solidFill>
                  <a:schemeClr val="tx2"/>
                </a:solidFill>
              </a:rPr>
              <a:t>planning</a:t>
            </a:r>
            <a:r>
              <a:rPr lang="de-DE" sz="1800" b="0" dirty="0" smtClean="0">
                <a:solidFill>
                  <a:schemeClr val="tx2"/>
                </a:solidFill>
              </a:rPr>
              <a:t> </a:t>
            </a:r>
            <a:r>
              <a:rPr lang="de-DE" sz="1800" b="0" dirty="0" err="1" smtClean="0">
                <a:solidFill>
                  <a:schemeClr val="tx2"/>
                </a:solidFill>
              </a:rPr>
              <a:t>and</a:t>
            </a:r>
            <a:r>
              <a:rPr lang="de-DE" sz="1800" b="0" dirty="0" smtClean="0">
                <a:solidFill>
                  <a:schemeClr val="tx2"/>
                </a:solidFill>
              </a:rPr>
              <a:t> </a:t>
            </a:r>
            <a:r>
              <a:rPr lang="de-DE" sz="1800" b="0" dirty="0" err="1" smtClean="0">
                <a:solidFill>
                  <a:schemeClr val="tx2"/>
                </a:solidFill>
              </a:rPr>
              <a:t>implementation</a:t>
            </a:r>
            <a:r>
              <a:rPr lang="de-DE" sz="1800" b="0" dirty="0" smtClean="0">
                <a:solidFill>
                  <a:schemeClr val="tx2"/>
                </a:solidFill>
              </a:rPr>
              <a:t> </a:t>
            </a:r>
            <a:r>
              <a:rPr lang="de-DE" sz="1800" b="0" dirty="0" err="1" smtClean="0">
                <a:solidFill>
                  <a:schemeClr val="tx2"/>
                </a:solidFill>
              </a:rPr>
              <a:t>of</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options</a:t>
            </a:r>
            <a:r>
              <a:rPr lang="de-DE" sz="1800" b="0" dirty="0" smtClean="0">
                <a:solidFill>
                  <a:schemeClr val="tx2"/>
                </a:solidFill>
              </a:rPr>
              <a:t> </a:t>
            </a:r>
            <a:r>
              <a:rPr lang="de-DE" sz="1800" b="0" dirty="0" err="1" smtClean="0">
                <a:solidFill>
                  <a:schemeClr val="tx2"/>
                </a:solidFill>
              </a:rPr>
              <a:t>need</a:t>
            </a:r>
            <a:r>
              <a:rPr lang="de-DE" sz="1800" b="0" dirty="0" smtClean="0">
                <a:solidFill>
                  <a:schemeClr val="tx2"/>
                </a:solidFill>
              </a:rPr>
              <a:t> </a:t>
            </a:r>
            <a:r>
              <a:rPr lang="de-DE" sz="1800" b="0" dirty="0" err="1" smtClean="0">
                <a:solidFill>
                  <a:schemeClr val="tx2"/>
                </a:solidFill>
              </a:rPr>
              <a:t>to</a:t>
            </a:r>
            <a:r>
              <a:rPr lang="de-DE" sz="1800" b="0" dirty="0" smtClean="0">
                <a:solidFill>
                  <a:schemeClr val="tx2"/>
                </a:solidFill>
              </a:rPr>
              <a:t> </a:t>
            </a:r>
            <a:r>
              <a:rPr lang="de-DE" sz="1800" b="0" dirty="0" err="1" smtClean="0">
                <a:solidFill>
                  <a:schemeClr val="tx2"/>
                </a:solidFill>
              </a:rPr>
              <a:t>be</a:t>
            </a:r>
            <a:r>
              <a:rPr lang="de-DE" sz="1800" b="0" dirty="0" smtClean="0">
                <a:solidFill>
                  <a:schemeClr val="tx2"/>
                </a:solidFill>
              </a:rPr>
              <a:t> </a:t>
            </a:r>
            <a:r>
              <a:rPr lang="de-DE" sz="1800" b="0" dirty="0" err="1" smtClean="0">
                <a:solidFill>
                  <a:schemeClr val="tx2"/>
                </a:solidFill>
              </a:rPr>
              <a:t>addressed</a:t>
            </a:r>
            <a:r>
              <a:rPr lang="de-DE" sz="1800" b="0" dirty="0" smtClean="0">
                <a:solidFill>
                  <a:schemeClr val="tx2"/>
                </a:solidFill>
              </a:rPr>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Title 1"/>
          <p:cNvSpPr>
            <a:spLocks noGrp="1"/>
          </p:cNvSpPr>
          <p:nvPr>
            <p:ph type="title"/>
          </p:nvPr>
        </p:nvSpPr>
        <p:spPr>
          <a:xfrm>
            <a:off x="684000" y="1269444"/>
            <a:ext cx="7776000" cy="617928"/>
          </a:xfrm>
        </p:spPr>
        <p:txBody>
          <a:bodyPr/>
          <a:lstStyle/>
          <a:p>
            <a:r>
              <a:rPr lang="en-US" dirty="0" smtClean="0">
                <a:solidFill>
                  <a:schemeClr val="tx1"/>
                </a:solidFill>
              </a:rPr>
              <a:t>Terms of use</a:t>
            </a:r>
          </a:p>
        </p:txBody>
      </p:sp>
      <p:sp>
        <p:nvSpPr>
          <p:cNvPr id="19459" name="Content Placeholder 2"/>
          <p:cNvSpPr>
            <a:spLocks noGrp="1"/>
          </p:cNvSpPr>
          <p:nvPr>
            <p:ph idx="1"/>
          </p:nvPr>
        </p:nvSpPr>
        <p:spPr>
          <a:xfrm>
            <a:off x="489280" y="1865684"/>
            <a:ext cx="7634288" cy="4213225"/>
          </a:xfrm>
        </p:spPr>
        <p:txBody>
          <a:bodyPr/>
          <a:lstStyle/>
          <a:p>
            <a:pPr marL="158750" indent="4763"/>
            <a:r>
              <a:rPr lang="en-GB" sz="1800" b="0" dirty="0" smtClean="0"/>
              <a:t>This training module has been developed by GIZ on behalf of BMUB and BMZ.</a:t>
            </a:r>
            <a:br>
              <a:rPr lang="en-GB" sz="1800" b="0" dirty="0" smtClean="0"/>
            </a:br>
            <a:r>
              <a:rPr lang="en-GB" sz="1800" b="0" dirty="0" smtClean="0"/>
              <a:t>If you would like to adapt this presentation to your needs, please respect the following terms of use:</a:t>
            </a:r>
          </a:p>
          <a:p>
            <a:pPr marL="354013" lvl="1" indent="-187325"/>
            <a:r>
              <a:rPr lang="en-GB" b="0" dirty="0" smtClean="0">
                <a:solidFill>
                  <a:srgbClr val="000000"/>
                </a:solidFill>
                <a:cs typeface="Arial" charset="0"/>
                <a:sym typeface="Arial" charset="0"/>
              </a:rPr>
              <a:t>The slide master and imprint are mandatory. They may neither be altered nor removed from the presentation.  </a:t>
            </a:r>
          </a:p>
          <a:p>
            <a:pPr marL="354013" lvl="1" indent="-187325"/>
            <a:r>
              <a:rPr lang="en-GB" b="0" dirty="0" smtClean="0">
                <a:solidFill>
                  <a:srgbClr val="000000"/>
                </a:solidFill>
                <a:cs typeface="Arial" charset="0"/>
                <a:sym typeface="Arial" charset="0"/>
              </a:rPr>
              <a:t>The GIZ logo must not be moved or removed. No other logos or further information may be placed in the header or footer area.</a:t>
            </a:r>
          </a:p>
          <a:p>
            <a:pPr marL="354013" lvl="1" indent="-187325"/>
            <a:r>
              <a:rPr lang="en-GB" b="0" dirty="0" smtClean="0">
                <a:solidFill>
                  <a:srgbClr val="000000"/>
                </a:solidFill>
                <a:cs typeface="Arial" charset="0"/>
                <a:sym typeface="Arial" charset="0"/>
              </a:rPr>
              <a:t>If you wish to add your own content, please use the blank slide at the end of this presentation. (You can copy it to add slides).</a:t>
            </a:r>
          </a:p>
          <a:p>
            <a:pPr marL="354013" lvl="1" indent="-187325"/>
            <a:r>
              <a:rPr lang="en-GB" b="0" dirty="0" smtClean="0">
                <a:solidFill>
                  <a:srgbClr val="000000"/>
                </a:solidFill>
                <a:cs typeface="Arial" charset="0"/>
                <a:sym typeface="Arial" charset="0"/>
              </a:rPr>
              <a:t>If you would like to make substantial changes to the content of this presentation, please contact </a:t>
            </a:r>
            <a:r>
              <a:rPr lang="en-GB" b="0" u="sng" dirty="0" smtClean="0">
                <a:hlinkClick r:id="rId3"/>
              </a:rPr>
              <a:t>climate@giz.de</a:t>
            </a:r>
            <a:r>
              <a:rPr lang="en-GB" b="0" dirty="0" smtClean="0"/>
              <a:t>.</a:t>
            </a:r>
            <a:endParaRPr lang="de-DE" sz="1600" b="0" dirty="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581025"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solidFill>
                  <a:schemeClr val="tx1"/>
                </a:solidFill>
              </a:rPr>
              <a:t>POLITICAL </a:t>
            </a:r>
          </a:p>
          <a:p>
            <a:pPr algn="ctr">
              <a:defRPr/>
            </a:pPr>
            <a:r>
              <a:rPr lang="de-DE" sz="2800" dirty="0">
                <a:solidFill>
                  <a:schemeClr val="tx1"/>
                </a:solidFill>
              </a:rPr>
              <a:t>/INSTITUTIONAL</a:t>
            </a:r>
          </a:p>
        </p:txBody>
      </p:sp>
      <p:sp>
        <p:nvSpPr>
          <p:cNvPr id="8" name="Rechteck 7"/>
          <p:cNvSpPr/>
          <p:nvPr/>
        </p:nvSpPr>
        <p:spPr>
          <a:xfrm>
            <a:off x="4933950" y="41148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solidFill>
                  <a:schemeClr val="tx1"/>
                </a:solidFill>
              </a:rPr>
              <a:t>SOCIAL</a:t>
            </a:r>
          </a:p>
        </p:txBody>
      </p:sp>
      <p:sp>
        <p:nvSpPr>
          <p:cNvPr id="9" name="Rechteck 8"/>
          <p:cNvSpPr/>
          <p:nvPr/>
        </p:nvSpPr>
        <p:spPr>
          <a:xfrm>
            <a:off x="5905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solidFill>
                  <a:schemeClr val="tx1"/>
                </a:solidFill>
              </a:rPr>
              <a:t>ECONOMIC</a:t>
            </a:r>
          </a:p>
          <a:p>
            <a:pPr algn="ctr">
              <a:defRPr/>
            </a:pPr>
            <a:r>
              <a:rPr lang="de-DE" sz="2800" dirty="0">
                <a:solidFill>
                  <a:schemeClr val="tx1"/>
                </a:solidFill>
              </a:rPr>
              <a:t>/FINANCIAL</a:t>
            </a:r>
          </a:p>
        </p:txBody>
      </p:sp>
      <p:sp>
        <p:nvSpPr>
          <p:cNvPr id="10" name="Rechteck 9"/>
          <p:cNvSpPr/>
          <p:nvPr/>
        </p:nvSpPr>
        <p:spPr>
          <a:xfrm>
            <a:off x="4933950" y="5486400"/>
            <a:ext cx="3448050" cy="990600"/>
          </a:xfrm>
          <a:prstGeom prst="rect">
            <a:avLst/>
          </a:prstGeom>
          <a:solidFill>
            <a:schemeClr val="accent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de-DE" sz="2800" dirty="0">
                <a:solidFill>
                  <a:schemeClr val="tx1"/>
                </a:solidFill>
              </a:rPr>
              <a:t>TECHNICAL</a:t>
            </a:r>
          </a:p>
        </p:txBody>
      </p:sp>
      <p:sp>
        <p:nvSpPr>
          <p:cNvPr id="39942" name="Textfeld 12"/>
          <p:cNvSpPr txBox="1">
            <a:spLocks noChangeArrowheads="1"/>
          </p:cNvSpPr>
          <p:nvPr/>
        </p:nvSpPr>
        <p:spPr bwMode="auto">
          <a:xfrm>
            <a:off x="325438" y="1841450"/>
            <a:ext cx="86455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2000" b="0" dirty="0">
                <a:solidFill>
                  <a:schemeClr val="tx1"/>
                </a:solidFill>
              </a:rPr>
              <a:t>Each corner of the room represents one of the categories </a:t>
            </a:r>
            <a:r>
              <a:rPr lang="en-US" sz="2000" b="0" dirty="0" smtClean="0">
                <a:solidFill>
                  <a:schemeClr val="tx1"/>
                </a:solidFill>
              </a:rPr>
              <a:t>of challenges and </a:t>
            </a:r>
            <a:r>
              <a:rPr lang="en-US" sz="2000" b="0" dirty="0">
                <a:solidFill>
                  <a:schemeClr val="tx1"/>
                </a:solidFill>
              </a:rPr>
              <a:t>four groups should be formed -&gt; choose your corner</a:t>
            </a:r>
          </a:p>
          <a:p>
            <a:pPr eaLnBrk="1" hangingPunct="1"/>
            <a:endParaRPr lang="en-US" sz="2000" b="0" dirty="0">
              <a:solidFill>
                <a:schemeClr val="tx1"/>
              </a:solidFill>
            </a:endParaRPr>
          </a:p>
          <a:p>
            <a:pPr eaLnBrk="1" hangingPunct="1"/>
            <a:r>
              <a:rPr lang="en-US" sz="2000" b="0" dirty="0">
                <a:solidFill>
                  <a:schemeClr val="tx1"/>
                </a:solidFill>
              </a:rPr>
              <a:t>What are the main challenges faced when addressing climate change in respect to the issues:</a:t>
            </a:r>
          </a:p>
          <a:p>
            <a:pPr eaLnBrk="1" hangingPunct="1"/>
            <a:endParaRPr lang="de-DE" sz="2000" dirty="0"/>
          </a:p>
        </p:txBody>
      </p:sp>
      <p:sp>
        <p:nvSpPr>
          <p:cNvPr id="39943" name="Titel 1"/>
          <p:cNvSpPr txBox="1">
            <a:spLocks/>
          </p:cNvSpPr>
          <p:nvPr/>
        </p:nvSpPr>
        <p:spPr bwMode="auto">
          <a:xfrm>
            <a:off x="325438" y="1186825"/>
            <a:ext cx="838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en-US" sz="2400" dirty="0">
                <a:solidFill>
                  <a:srgbClr val="669900"/>
                </a:solidFill>
                <a:latin typeface="+mn-lt"/>
                <a:ea typeface="+mj-ea"/>
                <a:cs typeface="+mj-cs"/>
              </a:rPr>
              <a:t>Corner </a:t>
            </a:r>
            <a:r>
              <a:rPr lang="en-US" sz="2400" dirty="0" smtClean="0">
                <a:solidFill>
                  <a:srgbClr val="669900"/>
                </a:solidFill>
                <a:latin typeface="+mn-lt"/>
                <a:ea typeface="+mj-ea"/>
                <a:cs typeface="+mj-cs"/>
              </a:rPr>
              <a:t>Game: Challenges of implementing adaptation</a:t>
            </a:r>
            <a:endParaRPr lang="en-US" sz="2400" dirty="0">
              <a:solidFill>
                <a:srgbClr val="669900"/>
              </a:solidFill>
              <a:latin typeface="+mn-lt"/>
              <a:ea typeface="+mj-ea"/>
              <a:cs typeface="+mj-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2173178"/>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dirty="0" smtClean="0">
                <a:solidFill>
                  <a:schemeClr val="tx1"/>
                </a:solidFill>
              </a:rPr>
              <a:t>Module 6: </a:t>
            </a:r>
          </a:p>
          <a:p>
            <a:r>
              <a:rPr lang="en-US" sz="3200" b="1" kern="0" dirty="0" smtClean="0">
                <a:solidFill>
                  <a:schemeClr val="tx1"/>
                </a:solidFill>
              </a:rPr>
              <a:t>Introduction to adaptation M&amp;E</a:t>
            </a:r>
          </a:p>
          <a:p>
            <a:endParaRPr lang="en-US" sz="3200" b="1" kern="0" dirty="0" smtClean="0">
              <a:solidFill>
                <a:schemeClr val="tx1"/>
              </a:solidFill>
            </a:endParaRPr>
          </a:p>
          <a:p>
            <a:r>
              <a:rPr lang="en-US" sz="3200" b="1" kern="0" dirty="0" smtClean="0">
                <a:solidFill>
                  <a:srgbClr val="669900"/>
                </a:solidFill>
              </a:rPr>
              <a:t>Session 2: </a:t>
            </a:r>
          </a:p>
          <a:p>
            <a:r>
              <a:rPr lang="en-GB" sz="3200" kern="0" dirty="0" smtClean="0">
                <a:solidFill>
                  <a:srgbClr val="669900"/>
                </a:solidFill>
              </a:rPr>
              <a:t>Rationale for and challenges of adaptation M&amp;E</a:t>
            </a:r>
            <a:r>
              <a:rPr lang="de-DE" sz="3200" kern="0" dirty="0" smtClean="0">
                <a:solidFill>
                  <a:srgbClr val="669900"/>
                </a:solidFill>
              </a:rPr>
              <a:t> </a:t>
            </a:r>
            <a:endParaRPr lang="de-DE" sz="3200" kern="0" dirty="0">
              <a:solidFill>
                <a:srgbClr val="669900"/>
              </a:solidFill>
            </a:endParaRPr>
          </a:p>
          <a:p>
            <a:r>
              <a:rPr lang="en-US" sz="3200" b="1" kern="0" dirty="0" smtClean="0">
                <a:solidFill>
                  <a:srgbClr val="669900"/>
                </a:solidFill>
              </a:rPr>
              <a:t> </a:t>
            </a:r>
            <a:endParaRPr lang="en-US" sz="3200" b="1" kern="0" dirty="0">
              <a:solidFill>
                <a:srgbClr val="669900"/>
              </a:solidFill>
            </a:endParaRPr>
          </a:p>
        </p:txBody>
      </p:sp>
    </p:spTree>
    <p:extLst>
      <p:ext uri="{BB962C8B-B14F-4D97-AF65-F5344CB8AC3E}">
        <p14:creationId xmlns:p14="http://schemas.microsoft.com/office/powerpoint/2010/main" val="17520700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692CB778-1684-4820-AE01-A6CF65E48D70}" type="datetime1">
              <a:rPr lang="de-DE" smtClean="0">
                <a:solidFill>
                  <a:srgbClr val="6E6452"/>
                </a:solidFill>
              </a:rPr>
              <a:pPr>
                <a:defRPr/>
              </a:pPr>
              <a:t>01.09.2016</a:t>
            </a:fld>
            <a:endParaRPr lang="de-DE">
              <a:solidFill>
                <a:srgbClr val="6E6452"/>
              </a:solidFill>
            </a:endParaRPr>
          </a:p>
        </p:txBody>
      </p:sp>
      <p:sp>
        <p:nvSpPr>
          <p:cNvPr id="13" name="Rechteck 12"/>
          <p:cNvSpPr/>
          <p:nvPr/>
        </p:nvSpPr>
        <p:spPr>
          <a:xfrm>
            <a:off x="239713" y="5650138"/>
            <a:ext cx="8655050" cy="830997"/>
          </a:xfrm>
          <a:prstGeom prst="rect">
            <a:avLst/>
          </a:prstGeom>
          <a:ln w="31750">
            <a:noFill/>
          </a:ln>
          <a:effectLst>
            <a:outerShdw blurRad="50800" dist="38100" dir="5400000" algn="t" rotWithShape="0">
              <a:prstClr val="black">
                <a:alpha val="40000"/>
              </a:prstClr>
            </a:outerShdw>
          </a:effectLst>
        </p:spPr>
        <p:txBody>
          <a:bodyPr>
            <a:spAutoFit/>
          </a:bodyPr>
          <a:lstStyle/>
          <a:p>
            <a:pPr eaLnBrk="0" hangingPunct="0">
              <a:defRPr/>
            </a:pPr>
            <a:r>
              <a:rPr lang="de-DE" sz="2400" dirty="0">
                <a:solidFill>
                  <a:srgbClr val="000000">
                    <a:lumMod val="75000"/>
                    <a:lumOff val="25000"/>
                  </a:srgbClr>
                </a:solidFill>
                <a:cs typeface="+mn-cs"/>
              </a:rPr>
              <a:t>All </a:t>
            </a:r>
            <a:r>
              <a:rPr lang="de-DE" sz="2400" dirty="0" err="1">
                <a:solidFill>
                  <a:srgbClr val="000000">
                    <a:lumMod val="75000"/>
                    <a:lumOff val="25000"/>
                  </a:srgbClr>
                </a:solidFill>
                <a:cs typeface="+mn-cs"/>
              </a:rPr>
              <a:t>this</a:t>
            </a:r>
            <a:r>
              <a:rPr lang="de-DE" sz="2400" dirty="0">
                <a:solidFill>
                  <a:srgbClr val="000000">
                    <a:lumMod val="75000"/>
                    <a:lumOff val="25000"/>
                  </a:srgbClr>
                </a:solidFill>
                <a:cs typeface="+mn-cs"/>
              </a:rPr>
              <a:t> </a:t>
            </a:r>
            <a:r>
              <a:rPr lang="de-DE" sz="2400" dirty="0" err="1">
                <a:solidFill>
                  <a:srgbClr val="000000">
                    <a:lumMod val="75000"/>
                    <a:lumOff val="25000"/>
                  </a:srgbClr>
                </a:solidFill>
                <a:cs typeface="+mn-cs"/>
              </a:rPr>
              <a:t>is</a:t>
            </a:r>
            <a:r>
              <a:rPr lang="de-DE" sz="2400" dirty="0">
                <a:solidFill>
                  <a:srgbClr val="000000">
                    <a:lumMod val="75000"/>
                    <a:lumOff val="25000"/>
                  </a:srgbClr>
                </a:solidFill>
                <a:cs typeface="+mn-cs"/>
              </a:rPr>
              <a:t> </a:t>
            </a:r>
            <a:r>
              <a:rPr lang="de-DE" sz="2400" dirty="0" err="1">
                <a:solidFill>
                  <a:srgbClr val="000000">
                    <a:lumMod val="75000"/>
                    <a:lumOff val="25000"/>
                  </a:srgbClr>
                </a:solidFill>
                <a:cs typeface="+mn-cs"/>
              </a:rPr>
              <a:t>adaptation</a:t>
            </a:r>
            <a:r>
              <a:rPr lang="de-DE" sz="2400" dirty="0">
                <a:solidFill>
                  <a:srgbClr val="000000">
                    <a:lumMod val="75000"/>
                    <a:lumOff val="25000"/>
                  </a:srgbClr>
                </a:solidFill>
                <a:cs typeface="+mn-cs"/>
              </a:rPr>
              <a:t>, </a:t>
            </a:r>
            <a:r>
              <a:rPr lang="de-DE" sz="2400" dirty="0" err="1" smtClean="0">
                <a:solidFill>
                  <a:srgbClr val="000000">
                    <a:lumMod val="75000"/>
                    <a:lumOff val="25000"/>
                  </a:srgbClr>
                </a:solidFill>
                <a:cs typeface="+mn-cs"/>
              </a:rPr>
              <a:t>if</a:t>
            </a:r>
            <a:r>
              <a:rPr lang="de-DE" sz="2400" dirty="0" smtClean="0">
                <a:solidFill>
                  <a:srgbClr val="000000">
                    <a:lumMod val="75000"/>
                    <a:lumOff val="25000"/>
                  </a:srgbClr>
                </a:solidFill>
                <a:cs typeface="+mn-cs"/>
              </a:rPr>
              <a:t>…</a:t>
            </a:r>
          </a:p>
          <a:p>
            <a:pPr eaLnBrk="0" hangingPunct="0">
              <a:defRPr/>
            </a:pPr>
            <a:r>
              <a:rPr lang="de-DE" sz="2400" dirty="0" smtClean="0">
                <a:solidFill>
                  <a:srgbClr val="000000">
                    <a:lumMod val="75000"/>
                    <a:lumOff val="25000"/>
                  </a:srgbClr>
                </a:solidFill>
                <a:cs typeface="+mn-cs"/>
              </a:rPr>
              <a:t>… </a:t>
            </a:r>
            <a:r>
              <a:rPr lang="de-DE" sz="2400" dirty="0" err="1" smtClean="0">
                <a:solidFill>
                  <a:srgbClr val="000000">
                    <a:lumMod val="75000"/>
                    <a:lumOff val="25000"/>
                  </a:srgbClr>
                </a:solidFill>
                <a:cs typeface="+mn-cs"/>
              </a:rPr>
              <a:t>it</a:t>
            </a:r>
            <a:r>
              <a:rPr lang="de-DE" sz="2400" dirty="0" smtClean="0">
                <a:solidFill>
                  <a:srgbClr val="000000">
                    <a:lumMod val="75000"/>
                    <a:lumOff val="25000"/>
                  </a:srgbClr>
                </a:solidFill>
                <a:cs typeface="+mn-cs"/>
              </a:rPr>
              <a:t> </a:t>
            </a:r>
            <a:r>
              <a:rPr lang="de-DE" sz="2400" dirty="0" err="1" smtClean="0">
                <a:solidFill>
                  <a:srgbClr val="C00000"/>
                </a:solidFill>
                <a:cs typeface="+mn-cs"/>
              </a:rPr>
              <a:t>helps</a:t>
            </a:r>
            <a:r>
              <a:rPr lang="de-DE" sz="2400" dirty="0" smtClean="0">
                <a:solidFill>
                  <a:srgbClr val="C00000"/>
                </a:solidFill>
                <a:cs typeface="+mn-cs"/>
              </a:rPr>
              <a:t> </a:t>
            </a:r>
            <a:r>
              <a:rPr lang="de-DE" sz="2400" dirty="0" err="1" smtClean="0">
                <a:solidFill>
                  <a:srgbClr val="C00000"/>
                </a:solidFill>
                <a:cs typeface="+mn-cs"/>
              </a:rPr>
              <a:t>coping</a:t>
            </a:r>
            <a:r>
              <a:rPr lang="de-DE" sz="2400" dirty="0" smtClean="0">
                <a:solidFill>
                  <a:srgbClr val="C00000"/>
                </a:solidFill>
                <a:cs typeface="+mn-cs"/>
              </a:rPr>
              <a:t> </a:t>
            </a:r>
            <a:r>
              <a:rPr lang="de-DE" sz="2400" dirty="0" err="1" smtClean="0">
                <a:solidFill>
                  <a:srgbClr val="C00000"/>
                </a:solidFill>
                <a:cs typeface="+mn-cs"/>
              </a:rPr>
              <a:t>with</a:t>
            </a:r>
            <a:r>
              <a:rPr lang="de-DE" sz="2400" dirty="0" smtClean="0">
                <a:solidFill>
                  <a:srgbClr val="C00000"/>
                </a:solidFill>
                <a:cs typeface="+mn-cs"/>
              </a:rPr>
              <a:t> </a:t>
            </a:r>
            <a:r>
              <a:rPr lang="de-DE" sz="2400" dirty="0" err="1" smtClean="0">
                <a:solidFill>
                  <a:srgbClr val="C00000"/>
                </a:solidFill>
                <a:cs typeface="+mn-cs"/>
              </a:rPr>
              <a:t>future</a:t>
            </a:r>
            <a:r>
              <a:rPr lang="de-DE" sz="2400" dirty="0" smtClean="0">
                <a:solidFill>
                  <a:srgbClr val="C00000"/>
                </a:solidFill>
                <a:cs typeface="+mn-cs"/>
              </a:rPr>
              <a:t> </a:t>
            </a:r>
            <a:r>
              <a:rPr lang="de-DE" sz="2400" dirty="0" err="1" smtClean="0">
                <a:solidFill>
                  <a:srgbClr val="C00000"/>
                </a:solidFill>
                <a:cs typeface="+mn-cs"/>
              </a:rPr>
              <a:t>climatic</a:t>
            </a:r>
            <a:r>
              <a:rPr lang="de-DE" sz="2400" dirty="0" smtClean="0">
                <a:solidFill>
                  <a:srgbClr val="C00000"/>
                </a:solidFill>
                <a:cs typeface="+mn-cs"/>
              </a:rPr>
              <a:t> </a:t>
            </a:r>
            <a:r>
              <a:rPr lang="de-DE" sz="2400" dirty="0" err="1" smtClean="0">
                <a:solidFill>
                  <a:srgbClr val="C00000"/>
                </a:solidFill>
                <a:cs typeface="+mn-cs"/>
              </a:rPr>
              <a:t>conditions</a:t>
            </a:r>
            <a:endParaRPr lang="de-DE" sz="2400" dirty="0">
              <a:solidFill>
                <a:srgbClr val="C00000"/>
              </a:solidFill>
              <a:cs typeface="+mn-cs"/>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00" y="1802587"/>
            <a:ext cx="13049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975" y="1937525"/>
            <a:ext cx="10541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825" y="2745562"/>
            <a:ext cx="706438" cy="149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59038" y="4074300"/>
            <a:ext cx="2109787"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29150" y="3569475"/>
            <a:ext cx="154781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40288" y="2061350"/>
            <a:ext cx="119538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Ellipse 21"/>
          <p:cNvSpPr>
            <a:spLocks noChangeArrowheads="1"/>
          </p:cNvSpPr>
          <p:nvPr/>
        </p:nvSpPr>
        <p:spPr bwMode="auto">
          <a:xfrm>
            <a:off x="522288" y="1767617"/>
            <a:ext cx="6329362" cy="3670300"/>
          </a:xfrm>
          <a:prstGeom prst="ellipse">
            <a:avLst/>
          </a:prstGeom>
          <a:noFill/>
          <a:ln w="3175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cs typeface="+mn-cs"/>
            </a:endParaRPr>
          </a:p>
        </p:txBody>
      </p:sp>
      <p:pic>
        <p:nvPicPr>
          <p:cNvPr id="2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1150" y="3431362"/>
            <a:ext cx="1395413"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dirty="0" err="1" smtClean="0"/>
              <a:t>What</a:t>
            </a:r>
            <a:r>
              <a:rPr lang="de-DE" kern="0" dirty="0" smtClean="0"/>
              <a:t> </a:t>
            </a:r>
            <a:r>
              <a:rPr lang="de-DE" kern="0" dirty="0" err="1" smtClean="0"/>
              <a:t>is</a:t>
            </a:r>
            <a:r>
              <a:rPr lang="de-DE" kern="0" dirty="0" smtClean="0"/>
              <a:t> Adaptation?</a:t>
            </a:r>
          </a:p>
        </p:txBody>
      </p:sp>
    </p:spTree>
    <p:extLst>
      <p:ext uri="{BB962C8B-B14F-4D97-AF65-F5344CB8AC3E}">
        <p14:creationId xmlns:p14="http://schemas.microsoft.com/office/powerpoint/2010/main" val="41420113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692CB778-1684-4820-AE01-A6CF65E48D70}" type="datetime1">
              <a:rPr lang="de-DE" smtClean="0">
                <a:solidFill>
                  <a:srgbClr val="6E6452"/>
                </a:solidFill>
              </a:rPr>
              <a:pPr>
                <a:defRPr/>
              </a:pPr>
              <a:t>01.09.2016</a:t>
            </a:fld>
            <a:endParaRPr lang="de-DE">
              <a:solidFill>
                <a:srgbClr val="6E6452"/>
              </a:solidFill>
            </a:endParaRPr>
          </a:p>
        </p:txBody>
      </p:sp>
      <p:cxnSp>
        <p:nvCxnSpPr>
          <p:cNvPr id="16" name="Gerade Verbindung mit Pfeil 15"/>
          <p:cNvCxnSpPr/>
          <p:nvPr/>
        </p:nvCxnSpPr>
        <p:spPr bwMode="auto">
          <a:xfrm flipV="1">
            <a:off x="1555750" y="2208213"/>
            <a:ext cx="0" cy="3622675"/>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2700000" algn="tl" rotWithShape="0">
              <a:prstClr val="black">
                <a:alpha val="40000"/>
              </a:prstClr>
            </a:outerShdw>
          </a:effectLst>
        </p:spPr>
      </p:cxnSp>
      <p:cxnSp>
        <p:nvCxnSpPr>
          <p:cNvPr id="18" name="Gerade Verbindung 17"/>
          <p:cNvCxnSpPr>
            <a:cxnSpLocks noChangeShapeType="1"/>
          </p:cNvCxnSpPr>
          <p:nvPr/>
        </p:nvCxnSpPr>
        <p:spPr bwMode="auto">
          <a:xfrm flipV="1">
            <a:off x="1555750" y="2992438"/>
            <a:ext cx="4097338" cy="2825750"/>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cxnSp>
        <p:nvCxnSpPr>
          <p:cNvPr id="19" name="Gerade Verbindung 18"/>
          <p:cNvCxnSpPr>
            <a:cxnSpLocks noChangeShapeType="1"/>
          </p:cNvCxnSpPr>
          <p:nvPr/>
        </p:nvCxnSpPr>
        <p:spPr bwMode="auto">
          <a:xfrm flipV="1">
            <a:off x="1590675" y="4333875"/>
            <a:ext cx="4359275" cy="1484313"/>
          </a:xfrm>
          <a:prstGeom prst="line">
            <a:avLst/>
          </a:prstGeom>
          <a:noFill/>
          <a:ln w="19050" algn="ctr">
            <a:solidFill>
              <a:schemeClr val="tx1"/>
            </a:solidFill>
            <a:prstDash val="sysDash"/>
            <a:round/>
            <a:headEnd/>
            <a:tailEnd/>
          </a:ln>
          <a:extLst>
            <a:ext uri="{909E8E84-426E-40DD-AFC4-6F175D3DCCD1}">
              <a14:hiddenFill xmlns:a14="http://schemas.microsoft.com/office/drawing/2010/main">
                <a:noFill/>
              </a14:hiddenFill>
            </a:ext>
          </a:extLst>
        </p:spPr>
      </p:cxnSp>
      <p:cxnSp>
        <p:nvCxnSpPr>
          <p:cNvPr id="20" name="Gerade Verbindung mit Pfeil 19"/>
          <p:cNvCxnSpPr/>
          <p:nvPr/>
        </p:nvCxnSpPr>
        <p:spPr bwMode="auto">
          <a:xfrm>
            <a:off x="1541463" y="5829300"/>
            <a:ext cx="5524500" cy="1588"/>
          </a:xfrm>
          <a:prstGeom prst="straightConnector1">
            <a:avLst/>
          </a:prstGeom>
          <a:solidFill>
            <a:schemeClr val="accent1"/>
          </a:solidFill>
          <a:ln w="41275" cap="flat" cmpd="sng" algn="ctr">
            <a:solidFill>
              <a:schemeClr val="tx1"/>
            </a:solidFill>
            <a:prstDash val="solid"/>
            <a:round/>
            <a:headEnd type="none" w="med" len="med"/>
            <a:tailEnd type="arrow"/>
          </a:ln>
          <a:effectLst>
            <a:outerShdw blurRad="50800" dist="38100" dir="16200000" rotWithShape="0">
              <a:prstClr val="black">
                <a:alpha val="40000"/>
              </a:prstClr>
            </a:outerShdw>
          </a:effectLst>
        </p:spPr>
      </p:cxnSp>
      <p:sp>
        <p:nvSpPr>
          <p:cNvPr id="21" name="Textfeld 20"/>
          <p:cNvSpPr txBox="1">
            <a:spLocks noChangeArrowheads="1"/>
          </p:cNvSpPr>
          <p:nvPr/>
        </p:nvSpPr>
        <p:spPr bwMode="auto">
          <a:xfrm>
            <a:off x="7029450" y="5545138"/>
            <a:ext cx="103346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time</a:t>
            </a:r>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3625" y="5130800"/>
            <a:ext cx="746125"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bwMode="auto">
          <a:xfrm>
            <a:off x="700088" y="1817688"/>
            <a:ext cx="21859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development</a:t>
            </a:r>
          </a:p>
        </p:txBody>
      </p:sp>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9100" y="2208213"/>
            <a:ext cx="118427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Pfeil nach oben 28"/>
          <p:cNvSpPr>
            <a:spLocks noChangeArrowheads="1"/>
          </p:cNvSpPr>
          <p:nvPr/>
        </p:nvSpPr>
        <p:spPr bwMode="auto">
          <a:xfrm>
            <a:off x="5510213" y="3254375"/>
            <a:ext cx="190500" cy="1116013"/>
          </a:xfrm>
          <a:prstGeom prst="upArrow">
            <a:avLst>
              <a:gd name="adj1" fmla="val 50000"/>
              <a:gd name="adj2" fmla="val 49850"/>
            </a:avLst>
          </a:prstGeom>
          <a:solidFill>
            <a:srgbClr val="C00000"/>
          </a:solidFill>
          <a:ln w="9525" algn="ctr">
            <a:solidFill>
              <a:schemeClr val="tx1"/>
            </a:solidFill>
            <a:round/>
            <a:headEnd/>
            <a:tailEnd/>
          </a:ln>
        </p:spPr>
        <p:txBody>
          <a:bodyPr/>
          <a:lstStyle/>
          <a:p>
            <a:pPr eaLnBrk="0" hangingPunct="0"/>
            <a:endParaRPr lang="de-DE">
              <a:cs typeface="+mn-cs"/>
            </a:endParaRPr>
          </a:p>
        </p:txBody>
      </p:sp>
      <p:sp>
        <p:nvSpPr>
          <p:cNvPr id="30" name="Textfeld 29"/>
          <p:cNvSpPr txBox="1">
            <a:spLocks noChangeArrowheads="1"/>
          </p:cNvSpPr>
          <p:nvPr/>
        </p:nvSpPr>
        <p:spPr bwMode="auto">
          <a:xfrm>
            <a:off x="5724525" y="3217863"/>
            <a:ext cx="21494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adaptation</a:t>
            </a:r>
          </a:p>
        </p:txBody>
      </p:sp>
      <p:sp>
        <p:nvSpPr>
          <p:cNvPr id="37" name="Textfeld 36"/>
          <p:cNvSpPr txBox="1">
            <a:spLocks noChangeArrowheads="1"/>
          </p:cNvSpPr>
          <p:nvPr/>
        </p:nvSpPr>
        <p:spPr bwMode="auto">
          <a:xfrm rot="-2113313">
            <a:off x="3324350" y="3503743"/>
            <a:ext cx="21859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400" b="0" dirty="0" err="1">
                <a:solidFill>
                  <a:schemeClr val="tx1"/>
                </a:solidFill>
              </a:rPr>
              <a:t>without</a:t>
            </a:r>
            <a:r>
              <a:rPr lang="de-DE" sz="1400" b="0" dirty="0">
                <a:solidFill>
                  <a:schemeClr val="tx1"/>
                </a:solidFill>
              </a:rPr>
              <a:t> </a:t>
            </a:r>
            <a:r>
              <a:rPr lang="de-DE" sz="1400" b="0" dirty="0" err="1">
                <a:solidFill>
                  <a:schemeClr val="tx1"/>
                </a:solidFill>
              </a:rPr>
              <a:t>climate</a:t>
            </a:r>
            <a:r>
              <a:rPr lang="de-DE" sz="1400" b="0" dirty="0">
                <a:solidFill>
                  <a:schemeClr val="tx1"/>
                </a:solidFill>
              </a:rPr>
              <a:t> </a:t>
            </a:r>
            <a:r>
              <a:rPr lang="de-DE" sz="1400" b="0" dirty="0" err="1">
                <a:solidFill>
                  <a:schemeClr val="tx1"/>
                </a:solidFill>
              </a:rPr>
              <a:t>change</a:t>
            </a:r>
            <a:endParaRPr lang="de-DE" sz="1400" b="0" dirty="0">
              <a:solidFill>
                <a:schemeClr val="tx1"/>
              </a:solidFill>
            </a:endParaRPr>
          </a:p>
        </p:txBody>
      </p:sp>
      <p:sp>
        <p:nvSpPr>
          <p:cNvPr id="38" name="Textfeld 37"/>
          <p:cNvSpPr txBox="1">
            <a:spLocks noChangeArrowheads="1"/>
          </p:cNvSpPr>
          <p:nvPr/>
        </p:nvSpPr>
        <p:spPr bwMode="auto">
          <a:xfrm rot="-1200657">
            <a:off x="3524250" y="4471780"/>
            <a:ext cx="21859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600" b="0" dirty="0" err="1">
                <a:solidFill>
                  <a:schemeClr val="tx1"/>
                </a:solidFill>
              </a:rPr>
              <a:t>with</a:t>
            </a:r>
            <a:r>
              <a:rPr lang="de-DE" sz="1600" b="0" dirty="0">
                <a:solidFill>
                  <a:schemeClr val="tx1"/>
                </a:solidFill>
              </a:rPr>
              <a:t> </a:t>
            </a:r>
            <a:r>
              <a:rPr lang="de-DE" sz="1600" b="0" dirty="0" err="1">
                <a:solidFill>
                  <a:schemeClr val="tx1"/>
                </a:solidFill>
              </a:rPr>
              <a:t>climate</a:t>
            </a:r>
            <a:r>
              <a:rPr lang="de-DE" sz="1600" b="0" dirty="0">
                <a:solidFill>
                  <a:schemeClr val="tx1"/>
                </a:solidFill>
              </a:rPr>
              <a:t> </a:t>
            </a:r>
            <a:r>
              <a:rPr lang="de-DE" sz="1600" b="0" dirty="0" err="1">
                <a:solidFill>
                  <a:schemeClr val="tx1"/>
                </a:solidFill>
              </a:rPr>
              <a:t>change</a:t>
            </a:r>
            <a:endParaRPr lang="de-DE" sz="1600" b="0" dirty="0">
              <a:solidFill>
                <a:schemeClr val="tx1"/>
              </a:solidFill>
            </a:endParaRPr>
          </a:p>
        </p:txBody>
      </p:sp>
      <p:sp>
        <p:nvSpPr>
          <p:cNvPr id="22" name="Pfeil nach oben 21"/>
          <p:cNvSpPr>
            <a:spLocks noChangeArrowheads="1"/>
          </p:cNvSpPr>
          <p:nvPr/>
        </p:nvSpPr>
        <p:spPr bwMode="auto">
          <a:xfrm>
            <a:off x="8673841" y="3251993"/>
            <a:ext cx="190500" cy="1116013"/>
          </a:xfrm>
          <a:prstGeom prst="upArrow">
            <a:avLst>
              <a:gd name="adj1" fmla="val 50000"/>
              <a:gd name="adj2" fmla="val 49850"/>
            </a:avLst>
          </a:prstGeom>
          <a:solidFill>
            <a:srgbClr val="C00000"/>
          </a:solidFill>
          <a:ln w="9525" algn="ctr">
            <a:solidFill>
              <a:schemeClr val="tx1"/>
            </a:solidFill>
            <a:round/>
            <a:headEnd/>
            <a:tailEnd/>
          </a:ln>
          <a:scene3d>
            <a:camera prst="orthographicFront">
              <a:rot lat="0" lon="0" rev="10800000"/>
            </a:camera>
            <a:lightRig rig="threePt" dir="t"/>
          </a:scene3d>
        </p:spPr>
        <p:txBody>
          <a:bodyPr/>
          <a:lstStyle/>
          <a:p>
            <a:pPr eaLnBrk="0" hangingPunct="0">
              <a:defRPr/>
            </a:pPr>
            <a:endParaRPr lang="de-DE">
              <a:cs typeface="+mn-cs"/>
            </a:endParaRPr>
          </a:p>
        </p:txBody>
      </p:sp>
      <p:sp>
        <p:nvSpPr>
          <p:cNvPr id="23" name="Textfeld 22"/>
          <p:cNvSpPr txBox="1">
            <a:spLocks noChangeArrowheads="1"/>
          </p:cNvSpPr>
          <p:nvPr/>
        </p:nvSpPr>
        <p:spPr bwMode="auto">
          <a:xfrm>
            <a:off x="6799262" y="3810000"/>
            <a:ext cx="19240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dirty="0" err="1">
                <a:solidFill>
                  <a:srgbClr val="C00000"/>
                </a:solidFill>
              </a:rPr>
              <a:t>vulnerability</a:t>
            </a:r>
            <a:endParaRPr lang="de-DE" dirty="0">
              <a:solidFill>
                <a:srgbClr val="C00000"/>
              </a:solidFill>
            </a:endParaRPr>
          </a:p>
        </p:txBody>
      </p:sp>
      <p:sp>
        <p:nvSpPr>
          <p:cNvPr id="3" name="Textfeld 2"/>
          <p:cNvSpPr txBox="1"/>
          <p:nvPr/>
        </p:nvSpPr>
        <p:spPr>
          <a:xfrm>
            <a:off x="6715551" y="3522302"/>
            <a:ext cx="627797" cy="430887"/>
          </a:xfrm>
          <a:prstGeom prst="rect">
            <a:avLst/>
          </a:prstGeom>
          <a:noFill/>
        </p:spPr>
        <p:txBody>
          <a:bodyPr wrap="square" rtlCol="0">
            <a:spAutoFit/>
          </a:bodyPr>
          <a:lstStyle/>
          <a:p>
            <a:pPr algn="ctr" eaLnBrk="0" hangingPunct="0"/>
            <a:r>
              <a:rPr lang="de-DE" b="0" dirty="0" smtClean="0">
                <a:solidFill>
                  <a:srgbClr val="C00000"/>
                </a:solidFill>
                <a:cs typeface="+mn-cs"/>
              </a:rPr>
              <a:t>=</a:t>
            </a:r>
          </a:p>
        </p:txBody>
      </p:sp>
      <p:pic>
        <p:nvPicPr>
          <p:cNvPr id="5" name="Grafik 4"/>
          <p:cNvPicPr>
            <a:picLocks noChangeAspect="1"/>
          </p:cNvPicPr>
          <p:nvPr/>
        </p:nvPicPr>
        <p:blipFill rotWithShape="1">
          <a:blip r:embed="rId5">
            <a:extLst>
              <a:ext uri="{28A0092B-C50C-407E-A947-70E740481C1C}">
                <a14:useLocalDpi xmlns:a14="http://schemas.microsoft.com/office/drawing/2010/main" val="0"/>
              </a:ext>
            </a:extLst>
          </a:blip>
          <a:srcRect l="3339" t="2660" b="4603"/>
          <a:stretch/>
        </p:blipFill>
        <p:spPr>
          <a:xfrm>
            <a:off x="6648567" y="364709"/>
            <a:ext cx="2102061" cy="2257520"/>
          </a:xfrm>
          <a:prstGeom prst="rect">
            <a:avLst/>
          </a:prstGeom>
          <a:ln>
            <a:noFill/>
          </a:ln>
          <a:effectLst>
            <a:outerShdw blurRad="292100" dist="139700" dir="2700000" algn="tl" rotWithShape="0">
              <a:srgbClr val="333333">
                <a:alpha val="65000"/>
              </a:srgbClr>
            </a:outerShdw>
          </a:effectLst>
        </p:spPr>
      </p:pic>
      <p:sp>
        <p:nvSpPr>
          <p:cNvPr id="24" name="Titel 1"/>
          <p:cNvSpPr txBox="1">
            <a:spLocks/>
          </p:cNvSpPr>
          <p:nvPr/>
        </p:nvSpPr>
        <p:spPr bwMode="auto">
          <a:xfrm>
            <a:off x="482519" y="1180069"/>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kern="0" dirty="0" err="1" smtClean="0"/>
              <a:t>What</a:t>
            </a:r>
            <a:r>
              <a:rPr lang="de-DE" kern="0" dirty="0" smtClean="0"/>
              <a:t> do </a:t>
            </a:r>
            <a:r>
              <a:rPr lang="de-DE" kern="0" dirty="0" err="1" smtClean="0"/>
              <a:t>we</a:t>
            </a:r>
            <a:r>
              <a:rPr lang="de-DE" kern="0" dirty="0" smtClean="0"/>
              <a:t> </a:t>
            </a:r>
            <a:r>
              <a:rPr lang="de-DE" kern="0" dirty="0" err="1" smtClean="0"/>
              <a:t>want</a:t>
            </a:r>
            <a:r>
              <a:rPr lang="de-DE" kern="0" dirty="0" smtClean="0"/>
              <a:t> </a:t>
            </a:r>
            <a:r>
              <a:rPr lang="de-DE" kern="0" dirty="0" err="1" smtClean="0"/>
              <a:t>to</a:t>
            </a:r>
            <a:r>
              <a:rPr lang="de-DE" kern="0" dirty="0" smtClean="0"/>
              <a:t> </a:t>
            </a:r>
            <a:r>
              <a:rPr lang="de-DE" kern="0" dirty="0" err="1" smtClean="0"/>
              <a:t>measure</a:t>
            </a:r>
            <a:r>
              <a:rPr lang="de-DE" kern="0" dirty="0" smtClean="0"/>
              <a:t>?</a:t>
            </a:r>
          </a:p>
        </p:txBody>
      </p:sp>
    </p:spTree>
    <p:extLst>
      <p:ext uri="{BB962C8B-B14F-4D97-AF65-F5344CB8AC3E}">
        <p14:creationId xmlns:p14="http://schemas.microsoft.com/office/powerpoint/2010/main" val="2868251989"/>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52" y="283600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406" y="4750164"/>
            <a:ext cx="2824162"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p:cNvSpPr txBox="1"/>
          <p:nvPr/>
        </p:nvSpPr>
        <p:spPr>
          <a:xfrm rot="20816618">
            <a:off x="282927" y="3291615"/>
            <a:ext cx="2352675" cy="708025"/>
          </a:xfrm>
          <a:prstGeom prst="rect">
            <a:avLst/>
          </a:prstGeom>
          <a:solidFill>
            <a:schemeClr val="bg1"/>
          </a:solidFill>
        </p:spPr>
        <p:txBody>
          <a:bodyPr>
            <a:spAutoFit/>
          </a:bodyPr>
          <a:lstStyle/>
          <a:p>
            <a:pPr algn="ctr" eaLnBrk="0" hangingPunct="0">
              <a:defRPr/>
            </a:pPr>
            <a:r>
              <a:rPr lang="de-DE" sz="4000" smtClean="0">
                <a:solidFill>
                  <a:srgbClr val="E20000"/>
                </a:solidFill>
                <a:effectLst>
                  <a:outerShdw blurRad="38100" dist="38100" dir="2700000" algn="tl">
                    <a:srgbClr val="000000">
                      <a:alpha val="43137"/>
                    </a:srgbClr>
                  </a:outerShdw>
                </a:effectLst>
                <a:latin typeface="Arial Narrow" pitchFamily="34" charset="0"/>
                <a:cs typeface="+mn-cs"/>
              </a:rPr>
              <a:t>STEERING</a:t>
            </a:r>
            <a:endParaRPr lang="de-DE" sz="40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0" name="Textfeld 9"/>
          <p:cNvSpPr txBox="1"/>
          <p:nvPr/>
        </p:nvSpPr>
        <p:spPr>
          <a:xfrm rot="20816618">
            <a:off x="369281" y="5261339"/>
            <a:ext cx="2352675" cy="600075"/>
          </a:xfrm>
          <a:prstGeom prst="rect">
            <a:avLst/>
          </a:prstGeom>
          <a:solidFill>
            <a:schemeClr val="bg1"/>
          </a:solidFill>
        </p:spPr>
        <p:txBody>
          <a:bodyPr>
            <a:spAutoFit/>
          </a:bodyPr>
          <a:lstStyle/>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r>
              <a:rPr lang="de-DE" sz="2300" smtClean="0">
                <a:solidFill>
                  <a:srgbClr val="E20000"/>
                </a:solidFill>
                <a:effectLst>
                  <a:outerShdw blurRad="38100" dist="38100" dir="2700000" algn="tl">
                    <a:srgbClr val="000000">
                      <a:alpha val="43137"/>
                    </a:srgbClr>
                  </a:outerShdw>
                </a:effectLst>
                <a:latin typeface="Arial Narrow" pitchFamily="34" charset="0"/>
                <a:cs typeface="+mn-cs"/>
              </a:rPr>
              <a:t>ACCOUNTABILITY</a:t>
            </a:r>
            <a:endParaRPr lang="de-DE" sz="23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p:txBody>
      </p:sp>
      <p:pic>
        <p:nvPicPr>
          <p:cNvPr id="11"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9651" y="4493352"/>
            <a:ext cx="28257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feld 11"/>
          <p:cNvSpPr txBox="1"/>
          <p:nvPr/>
        </p:nvSpPr>
        <p:spPr>
          <a:xfrm rot="20816618">
            <a:off x="3309526" y="4948965"/>
            <a:ext cx="2352675" cy="708025"/>
          </a:xfrm>
          <a:prstGeom prst="rect">
            <a:avLst/>
          </a:prstGeom>
          <a:solidFill>
            <a:schemeClr val="bg1"/>
          </a:solidFill>
        </p:spPr>
        <p:txBody>
          <a:bodyPr>
            <a:spAutoFit/>
          </a:bodyPr>
          <a:lstStyle/>
          <a:p>
            <a:pPr algn="ctr" eaLnBrk="0" hangingPunct="0">
              <a:defRPr/>
            </a:pPr>
            <a:r>
              <a:rPr lang="de-DE" sz="4000" dirty="0" smtClean="0">
                <a:solidFill>
                  <a:srgbClr val="E20000"/>
                </a:solidFill>
                <a:effectLst>
                  <a:outerShdw blurRad="38100" dist="38100" dir="2700000" algn="tl">
                    <a:srgbClr val="000000">
                      <a:alpha val="43137"/>
                    </a:srgbClr>
                  </a:outerShdw>
                </a:effectLst>
                <a:latin typeface="Arial Narrow" pitchFamily="34" charset="0"/>
                <a:cs typeface="+mn-cs"/>
              </a:rPr>
              <a:t>Learning</a:t>
            </a:r>
            <a:endParaRPr lang="de-DE" sz="40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3" name="Titel 1"/>
          <p:cNvSpPr txBox="1">
            <a:spLocks/>
          </p:cNvSpPr>
          <p:nvPr/>
        </p:nvSpPr>
        <p:spPr bwMode="auto">
          <a:xfrm>
            <a:off x="664908" y="1168193"/>
            <a:ext cx="6053199" cy="4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smtClean="0"/>
              <a:t>Rationale </a:t>
            </a:r>
            <a:r>
              <a:rPr lang="de-DE" kern="0" dirty="0" err="1" smtClean="0"/>
              <a:t>for</a:t>
            </a:r>
            <a:r>
              <a:rPr lang="de-DE" kern="0" dirty="0" smtClean="0"/>
              <a:t> Adaptation M&amp;E</a:t>
            </a:r>
          </a:p>
        </p:txBody>
      </p:sp>
      <p:pic>
        <p:nvPicPr>
          <p:cNvPr id="15" name="Picture 2" descr="Stempel Garant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9605" y="4750164"/>
            <a:ext cx="3134395" cy="1839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feld 15"/>
          <p:cNvSpPr txBox="1"/>
          <p:nvPr/>
        </p:nvSpPr>
        <p:spPr>
          <a:xfrm rot="20816618">
            <a:off x="6335333" y="5163851"/>
            <a:ext cx="2567351" cy="954107"/>
          </a:xfrm>
          <a:prstGeom prst="rect">
            <a:avLst/>
          </a:prstGeom>
          <a:solidFill>
            <a:schemeClr val="bg1"/>
          </a:solidFill>
        </p:spPr>
        <p:txBody>
          <a:bodyPr wrap="square">
            <a:spAutoFit/>
          </a:bodyPr>
          <a:lstStyle/>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r>
              <a:rPr lang="de-DE" sz="2300" dirty="0" smtClean="0">
                <a:solidFill>
                  <a:srgbClr val="E20000"/>
                </a:solidFill>
                <a:effectLst>
                  <a:outerShdw blurRad="38100" dist="38100" dir="2700000" algn="tl">
                    <a:srgbClr val="000000">
                      <a:alpha val="43137"/>
                    </a:srgbClr>
                  </a:outerShdw>
                </a:effectLst>
                <a:latin typeface="Arial Narrow" pitchFamily="34" charset="0"/>
                <a:cs typeface="+mn-cs"/>
              </a:rPr>
              <a:t>(</a:t>
            </a:r>
            <a:r>
              <a:rPr lang="de-DE" sz="2300" dirty="0" err="1" smtClean="0">
                <a:solidFill>
                  <a:srgbClr val="E20000"/>
                </a:solidFill>
                <a:effectLst>
                  <a:outerShdw blurRad="38100" dist="38100" dir="2700000" algn="tl">
                    <a:srgbClr val="000000">
                      <a:alpha val="43137"/>
                    </a:srgbClr>
                  </a:outerShdw>
                </a:effectLst>
                <a:latin typeface="Arial Narrow" pitchFamily="34" charset="0"/>
                <a:cs typeface="+mn-cs"/>
              </a:rPr>
              <a:t>Inter</a:t>
            </a:r>
            <a:r>
              <a:rPr lang="de-DE" sz="2300" dirty="0" smtClean="0">
                <a:solidFill>
                  <a:srgbClr val="E20000"/>
                </a:solidFill>
                <a:effectLst>
                  <a:outerShdw blurRad="38100" dist="38100" dir="2700000" algn="tl">
                    <a:srgbClr val="000000">
                      <a:alpha val="43137"/>
                    </a:srgbClr>
                  </a:outerShdw>
                </a:effectLst>
                <a:latin typeface="Arial Narrow" pitchFamily="34" charset="0"/>
                <a:cs typeface="+mn-cs"/>
              </a:rPr>
              <a:t>)national Reporting</a:t>
            </a:r>
            <a:endParaRPr lang="de-DE" sz="2300" dirty="0">
              <a:solidFill>
                <a:srgbClr val="E20000"/>
              </a:solidFill>
              <a:effectLst>
                <a:outerShdw blurRad="38100" dist="38100" dir="2700000" algn="tl">
                  <a:srgbClr val="000000">
                    <a:alpha val="43137"/>
                  </a:srgbClr>
                </a:outerShdw>
              </a:effectLst>
              <a:latin typeface="Arial Narrow" pitchFamily="34" charset="0"/>
              <a:cs typeface="+mn-cs"/>
            </a:endParaRPr>
          </a:p>
          <a:p>
            <a:pPr algn="ctr" eaLnBrk="0" hangingPunct="0">
              <a:defRPr/>
            </a:pPr>
            <a:endParaRPr lang="de-DE" sz="500" dirty="0">
              <a:solidFill>
                <a:srgbClr val="E20000"/>
              </a:solidFill>
              <a:effectLst>
                <a:outerShdw blurRad="38100" dist="38100" dir="2700000" algn="tl">
                  <a:srgbClr val="000000">
                    <a:alpha val="43137"/>
                  </a:srgbClr>
                </a:outerShdw>
              </a:effectLst>
              <a:latin typeface="Arial Narrow" pitchFamily="34" charset="0"/>
              <a:cs typeface="+mn-cs"/>
            </a:endParaRPr>
          </a:p>
        </p:txBody>
      </p:sp>
      <p:sp>
        <p:nvSpPr>
          <p:cNvPr id="17" name="Textfeld 16"/>
          <p:cNvSpPr txBox="1"/>
          <p:nvPr/>
        </p:nvSpPr>
        <p:spPr>
          <a:xfrm>
            <a:off x="3161968" y="1681840"/>
            <a:ext cx="6332550" cy="2308324"/>
          </a:xfrm>
          <a:prstGeom prst="rect">
            <a:avLst/>
          </a:prstGeom>
          <a:noFill/>
        </p:spPr>
        <p:txBody>
          <a:bodyPr wrap="square" rtlCol="0">
            <a:spAutoFit/>
          </a:bodyPr>
          <a:lstStyle/>
          <a:p>
            <a:pPr marL="342900" indent="-342900" eaLnBrk="0" hangingPunct="0">
              <a:lnSpc>
                <a:spcPct val="150000"/>
              </a:lnSpc>
              <a:buFont typeface="Arial" pitchFamily="34" charset="0"/>
              <a:buChar char="•"/>
            </a:pPr>
            <a:r>
              <a:rPr lang="de-DE" sz="2400" b="0" dirty="0" err="1" smtClean="0">
                <a:solidFill>
                  <a:srgbClr val="000000"/>
                </a:solidFill>
                <a:cs typeface="+mn-cs"/>
              </a:rPr>
              <a:t>Understand</a:t>
            </a:r>
            <a:r>
              <a:rPr lang="de-DE" sz="2400" b="0" dirty="0" smtClean="0">
                <a:solidFill>
                  <a:srgbClr val="000000"/>
                </a:solidFill>
                <a:cs typeface="+mn-cs"/>
              </a:rPr>
              <a:t> </a:t>
            </a:r>
            <a:r>
              <a:rPr lang="de-DE" sz="2400" b="0" dirty="0" err="1" smtClean="0">
                <a:solidFill>
                  <a:srgbClr val="000000"/>
                </a:solidFill>
                <a:cs typeface="+mn-cs"/>
              </a:rPr>
              <a:t>what</a:t>
            </a:r>
            <a:r>
              <a:rPr lang="de-DE" sz="2400" b="0" dirty="0" smtClean="0">
                <a:solidFill>
                  <a:srgbClr val="000000"/>
                </a:solidFill>
                <a:cs typeface="+mn-cs"/>
              </a:rPr>
              <a:t> </a:t>
            </a:r>
            <a:r>
              <a:rPr lang="de-DE" sz="2400" b="0" dirty="0" err="1" smtClean="0">
                <a:solidFill>
                  <a:srgbClr val="000000"/>
                </a:solidFill>
                <a:cs typeface="+mn-cs"/>
              </a:rPr>
              <a:t>works</a:t>
            </a:r>
            <a:r>
              <a:rPr lang="de-DE" sz="2400" b="0" dirty="0" smtClean="0">
                <a:solidFill>
                  <a:srgbClr val="000000"/>
                </a:solidFill>
                <a:cs typeface="+mn-cs"/>
              </a:rPr>
              <a:t> </a:t>
            </a:r>
            <a:r>
              <a:rPr lang="de-DE" sz="2400" b="0" dirty="0" err="1" smtClean="0">
                <a:solidFill>
                  <a:srgbClr val="000000"/>
                </a:solidFill>
                <a:cs typeface="+mn-cs"/>
              </a:rPr>
              <a:t>well</a:t>
            </a:r>
            <a:endParaRPr lang="de-DE" sz="2400" b="0" dirty="0" smtClean="0">
              <a:solidFill>
                <a:srgbClr val="000000"/>
              </a:solidFill>
              <a:cs typeface="+mn-cs"/>
            </a:endParaRPr>
          </a:p>
          <a:p>
            <a:pPr marL="342900" indent="-342900" eaLnBrk="0" hangingPunct="0">
              <a:lnSpc>
                <a:spcPct val="150000"/>
              </a:lnSpc>
              <a:buFont typeface="Arial" pitchFamily="34" charset="0"/>
              <a:buChar char="•"/>
            </a:pPr>
            <a:r>
              <a:rPr lang="de-DE" sz="2400" b="0" dirty="0" smtClean="0">
                <a:solidFill>
                  <a:srgbClr val="000000"/>
                </a:solidFill>
                <a:cs typeface="+mn-cs"/>
              </a:rPr>
              <a:t>Support </a:t>
            </a:r>
            <a:r>
              <a:rPr lang="de-DE" sz="2400" b="0" dirty="0" err="1" smtClean="0">
                <a:solidFill>
                  <a:srgbClr val="000000"/>
                </a:solidFill>
                <a:cs typeface="+mn-cs"/>
              </a:rPr>
              <a:t>management</a:t>
            </a:r>
            <a:r>
              <a:rPr lang="de-DE" sz="2400" b="0" dirty="0" smtClean="0">
                <a:solidFill>
                  <a:srgbClr val="000000"/>
                </a:solidFill>
                <a:cs typeface="+mn-cs"/>
              </a:rPr>
              <a:t> </a:t>
            </a:r>
            <a:r>
              <a:rPr lang="de-DE" sz="2400" b="0" dirty="0" err="1" smtClean="0">
                <a:solidFill>
                  <a:srgbClr val="000000"/>
                </a:solidFill>
                <a:cs typeface="+mn-cs"/>
              </a:rPr>
              <a:t>under</a:t>
            </a:r>
            <a:r>
              <a:rPr lang="de-DE" sz="2400" b="0" dirty="0" smtClean="0">
                <a:solidFill>
                  <a:srgbClr val="000000"/>
                </a:solidFill>
                <a:cs typeface="+mn-cs"/>
              </a:rPr>
              <a:t> </a:t>
            </a:r>
            <a:r>
              <a:rPr lang="de-DE" sz="2400" b="0" dirty="0" err="1" smtClean="0">
                <a:solidFill>
                  <a:srgbClr val="000000"/>
                </a:solidFill>
                <a:cs typeface="+mn-cs"/>
              </a:rPr>
              <a:t>uncertainty</a:t>
            </a:r>
            <a:endParaRPr lang="de-DE" sz="2400" b="0" dirty="0" smtClean="0">
              <a:solidFill>
                <a:srgbClr val="000000"/>
              </a:solidFill>
              <a:cs typeface="+mn-cs"/>
            </a:endParaRPr>
          </a:p>
          <a:p>
            <a:pPr marL="342900" indent="-342900" eaLnBrk="0" hangingPunct="0">
              <a:lnSpc>
                <a:spcPct val="150000"/>
              </a:lnSpc>
              <a:buFont typeface="Arial" pitchFamily="34" charset="0"/>
              <a:buChar char="•"/>
            </a:pPr>
            <a:r>
              <a:rPr lang="de-DE" sz="2400" b="0" dirty="0" err="1" smtClean="0">
                <a:solidFill>
                  <a:srgbClr val="000000"/>
                </a:solidFill>
                <a:cs typeface="+mn-cs"/>
              </a:rPr>
              <a:t>Accountability</a:t>
            </a:r>
            <a:r>
              <a:rPr lang="de-DE" sz="2400" b="0" dirty="0" smtClean="0">
                <a:solidFill>
                  <a:srgbClr val="000000"/>
                </a:solidFill>
                <a:cs typeface="+mn-cs"/>
              </a:rPr>
              <a:t> </a:t>
            </a:r>
            <a:r>
              <a:rPr lang="de-DE" sz="2400" b="0" dirty="0" err="1" smtClean="0">
                <a:solidFill>
                  <a:srgbClr val="000000"/>
                </a:solidFill>
                <a:cs typeface="+mn-cs"/>
              </a:rPr>
              <a:t>for</a:t>
            </a:r>
            <a:r>
              <a:rPr lang="de-DE" sz="2400" b="0" dirty="0" smtClean="0">
                <a:solidFill>
                  <a:srgbClr val="000000"/>
                </a:solidFill>
                <a:cs typeface="+mn-cs"/>
              </a:rPr>
              <a:t> </a:t>
            </a:r>
            <a:r>
              <a:rPr lang="de-DE" sz="2400" b="0" dirty="0" err="1" smtClean="0">
                <a:solidFill>
                  <a:srgbClr val="000000"/>
                </a:solidFill>
                <a:cs typeface="+mn-cs"/>
              </a:rPr>
              <a:t>climate</a:t>
            </a:r>
            <a:r>
              <a:rPr lang="de-DE" sz="2400" b="0" dirty="0" smtClean="0">
                <a:solidFill>
                  <a:srgbClr val="000000"/>
                </a:solidFill>
                <a:cs typeface="+mn-cs"/>
              </a:rPr>
              <a:t> </a:t>
            </a:r>
            <a:r>
              <a:rPr lang="de-DE" sz="2400" b="0" dirty="0" err="1" smtClean="0">
                <a:solidFill>
                  <a:srgbClr val="000000"/>
                </a:solidFill>
                <a:cs typeface="+mn-cs"/>
              </a:rPr>
              <a:t>finance</a:t>
            </a:r>
            <a:endParaRPr lang="de-DE" sz="2400" b="0" dirty="0" smtClean="0">
              <a:solidFill>
                <a:srgbClr val="000000"/>
              </a:solidFill>
              <a:cs typeface="+mn-cs"/>
            </a:endParaRPr>
          </a:p>
          <a:p>
            <a:pPr marL="342900" indent="-342900" eaLnBrk="0" hangingPunct="0">
              <a:lnSpc>
                <a:spcPct val="150000"/>
              </a:lnSpc>
              <a:buFont typeface="Arial" pitchFamily="34" charset="0"/>
              <a:buChar char="•"/>
            </a:pPr>
            <a:r>
              <a:rPr lang="de-DE" sz="2400" b="0" dirty="0" err="1" smtClean="0">
                <a:solidFill>
                  <a:srgbClr val="000000"/>
                </a:solidFill>
                <a:cs typeface="+mn-cs"/>
              </a:rPr>
              <a:t>Comply</a:t>
            </a:r>
            <a:r>
              <a:rPr lang="de-DE" sz="2400" b="0" dirty="0" smtClean="0">
                <a:solidFill>
                  <a:srgbClr val="000000"/>
                </a:solidFill>
                <a:cs typeface="+mn-cs"/>
              </a:rPr>
              <a:t> </a:t>
            </a:r>
            <a:r>
              <a:rPr lang="de-DE" sz="2400" b="0" dirty="0" err="1" smtClean="0">
                <a:solidFill>
                  <a:srgbClr val="000000"/>
                </a:solidFill>
                <a:cs typeface="+mn-cs"/>
              </a:rPr>
              <a:t>with</a:t>
            </a:r>
            <a:r>
              <a:rPr lang="de-DE" sz="2400" b="0" dirty="0" smtClean="0">
                <a:solidFill>
                  <a:srgbClr val="000000"/>
                </a:solidFill>
                <a:cs typeface="+mn-cs"/>
              </a:rPr>
              <a:t> (</a:t>
            </a:r>
            <a:r>
              <a:rPr lang="de-DE" sz="2400" b="0" dirty="0" err="1" smtClean="0">
                <a:solidFill>
                  <a:srgbClr val="000000"/>
                </a:solidFill>
                <a:cs typeface="+mn-cs"/>
              </a:rPr>
              <a:t>inter</a:t>
            </a:r>
            <a:r>
              <a:rPr lang="de-DE" sz="2400" b="0" dirty="0" smtClean="0">
                <a:solidFill>
                  <a:srgbClr val="000000"/>
                </a:solidFill>
                <a:cs typeface="+mn-cs"/>
              </a:rPr>
              <a:t>)national </a:t>
            </a:r>
            <a:r>
              <a:rPr lang="de-DE" sz="2400" b="0" dirty="0" err="1" smtClean="0">
                <a:solidFill>
                  <a:srgbClr val="000000"/>
                </a:solidFill>
                <a:cs typeface="+mn-cs"/>
              </a:rPr>
              <a:t>reporting</a:t>
            </a:r>
            <a:endParaRPr lang="de-DE" sz="2400" b="0" dirty="0">
              <a:solidFill>
                <a:srgbClr val="000000"/>
              </a:solidFill>
              <a:cs typeface="+mn-cs"/>
            </a:endParaRPr>
          </a:p>
        </p:txBody>
      </p:sp>
    </p:spTree>
    <p:extLst>
      <p:ext uri="{BB962C8B-B14F-4D97-AF65-F5344CB8AC3E}">
        <p14:creationId xmlns:p14="http://schemas.microsoft.com/office/powerpoint/2010/main" val="4431242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5538" name="Straight Connector 11"/>
          <p:cNvCxnSpPr>
            <a:cxnSpLocks noChangeShapeType="1"/>
          </p:cNvCxnSpPr>
          <p:nvPr/>
        </p:nvCxnSpPr>
        <p:spPr bwMode="auto">
          <a:xfrm flipH="1" flipV="1">
            <a:off x="4627563" y="1395413"/>
            <a:ext cx="4762" cy="4981575"/>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graphicFrame>
        <p:nvGraphicFramePr>
          <p:cNvPr id="6" name="Diagram 5"/>
          <p:cNvGraphicFramePr/>
          <p:nvPr/>
        </p:nvGraphicFramePr>
        <p:xfrm>
          <a:off x="225468" y="1397000"/>
          <a:ext cx="8743168" cy="50789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6037544" y="3093927"/>
            <a:ext cx="3306872" cy="584775"/>
          </a:xfrm>
          <a:prstGeom prst="rect">
            <a:avLst/>
          </a:prstGeom>
          <a:noFill/>
          <a:scene3d>
            <a:camera prst="perspectiveContrastingRightFacing"/>
            <a:lightRig rig="threePt" dir="t"/>
          </a:scene3d>
        </p:spPr>
        <p:txBody>
          <a:bodyPr>
            <a:spAutoFit/>
          </a:bodyPr>
          <a:lstStyle/>
          <a:p>
            <a:pPr eaLnBrk="0" hangingPunct="0">
              <a:defRPr/>
            </a:pPr>
            <a:r>
              <a:rPr lang="de-DE" sz="3200" dirty="0">
                <a:ln w="1905"/>
                <a:solidFill>
                  <a:srgbClr val="C00000"/>
                </a:solidFill>
                <a:effectLst>
                  <a:innerShdw blurRad="69850" dist="43180" dir="5400000">
                    <a:srgbClr val="000000">
                      <a:alpha val="65000"/>
                    </a:srgbClr>
                  </a:innerShdw>
                </a:effectLst>
                <a:cs typeface="+mn-cs"/>
              </a:rPr>
              <a:t>2020 - - - - -2050</a:t>
            </a:r>
            <a:endParaRPr lang="en-AU" sz="3200" dirty="0">
              <a:ln w="1905"/>
              <a:solidFill>
                <a:srgbClr val="C00000"/>
              </a:solidFill>
              <a:effectLst>
                <a:innerShdw blurRad="69850" dist="43180" dir="5400000">
                  <a:srgbClr val="000000">
                    <a:alpha val="65000"/>
                  </a:srgbClr>
                </a:innerShdw>
              </a:effectLst>
              <a:cs typeface="+mn-cs"/>
            </a:endParaRPr>
          </a:p>
        </p:txBody>
      </p:sp>
      <p:sp>
        <p:nvSpPr>
          <p:cNvPr id="2" name="Date Placeholder 1"/>
          <p:cNvSpPr>
            <a:spLocks noGrp="1"/>
          </p:cNvSpPr>
          <p:nvPr>
            <p:ph type="dt" sz="half" idx="11"/>
          </p:nvPr>
        </p:nvSpPr>
        <p:spPr/>
        <p:txBody>
          <a:bodyPr/>
          <a:lstStyle/>
          <a:p>
            <a:pPr>
              <a:defRPr/>
            </a:pPr>
            <a:fld id="{90B70727-BA99-4A8B-B070-898FC5BD9116}" type="datetime1">
              <a:rPr lang="de-DE" smtClean="0">
                <a:solidFill>
                  <a:srgbClr val="6E6452"/>
                </a:solidFill>
              </a:rPr>
              <a:pPr>
                <a:defRPr/>
              </a:pPr>
              <a:t>01.09.2016</a:t>
            </a:fld>
            <a:endParaRPr lang="de-DE">
              <a:solidFill>
                <a:srgbClr val="6E6452"/>
              </a:solidFill>
            </a:endParaRPr>
          </a:p>
        </p:txBody>
      </p:sp>
      <p:sp>
        <p:nvSpPr>
          <p:cNvPr id="3" name="Rectangle 2"/>
          <p:cNvSpPr txBox="1">
            <a:spLocks noChangeArrowheads="1"/>
          </p:cNvSpPr>
          <p:nvPr/>
        </p:nvSpPr>
        <p:spPr bwMode="auto">
          <a:xfrm>
            <a:off x="163513" y="835025"/>
            <a:ext cx="8980487" cy="5508625"/>
          </a:xfrm>
          <a:prstGeom prst="rect">
            <a:avLst/>
          </a:prstGeom>
          <a:noFill/>
          <a:ln w="9525" algn="ctr">
            <a:noFill/>
            <a:miter lim="800000"/>
            <a:headEnd/>
            <a:tailEnd/>
          </a:ln>
          <a:effectLst/>
        </p:spPr>
        <p:txBody>
          <a:bodyPr/>
          <a:lstStyle/>
          <a:p>
            <a:pPr eaLnBrk="0" hangingPunct="0">
              <a:spcBef>
                <a:spcPts val="900"/>
              </a:spcBef>
              <a:buClr>
                <a:srgbClr val="C80F0F"/>
              </a:buClr>
              <a:tabLst>
                <a:tab pos="2190750" algn="l"/>
              </a:tabLst>
              <a:defRPr/>
            </a:pPr>
            <a:endParaRPr lang="en-GB" sz="1600" b="0" i="1" dirty="0">
              <a:solidFill>
                <a:srgbClr val="000000"/>
              </a:solidFill>
              <a:cs typeface="+mn-cs"/>
            </a:endParaRPr>
          </a:p>
          <a:p>
            <a:pPr eaLnBrk="0" hangingPunct="0">
              <a:spcBef>
                <a:spcPts val="900"/>
              </a:spcBef>
              <a:buClr>
                <a:srgbClr val="C80F0F"/>
              </a:buClr>
              <a:tabLst>
                <a:tab pos="2190750" algn="l"/>
              </a:tabLst>
              <a:defRPr/>
            </a:pPr>
            <a:endParaRPr lang="en-GB" sz="1600" dirty="0">
              <a:solidFill>
                <a:srgbClr val="C00000"/>
              </a:solidFill>
              <a:cs typeface="+mn-cs"/>
            </a:endParaRPr>
          </a:p>
          <a:p>
            <a:pPr eaLnBrk="0" hangingPunct="0">
              <a:spcBef>
                <a:spcPts val="900"/>
              </a:spcBef>
              <a:buClr>
                <a:srgbClr val="C80F0F"/>
              </a:buClr>
              <a:tabLst>
                <a:tab pos="2190750" algn="l"/>
              </a:tabLst>
              <a:defRPr/>
            </a:pPr>
            <a:endParaRPr lang="en-GB" sz="1600" dirty="0">
              <a:solidFill>
                <a:srgbClr val="C00000"/>
              </a:solidFill>
              <a:cs typeface="+mn-cs"/>
            </a:endParaRPr>
          </a:p>
          <a:p>
            <a:pPr eaLnBrk="0" hangingPunct="0">
              <a:spcBef>
                <a:spcPts val="900"/>
              </a:spcBef>
              <a:buClr>
                <a:srgbClr val="C80F0F"/>
              </a:buClr>
              <a:tabLst>
                <a:tab pos="2190750" algn="l"/>
              </a:tabLst>
              <a:defRPr/>
            </a:pPr>
            <a:endParaRPr lang="en-GB" sz="1600" dirty="0">
              <a:solidFill>
                <a:srgbClr val="C00000"/>
              </a:solidFill>
              <a:cs typeface="+mn-cs"/>
            </a:endParaRPr>
          </a:p>
          <a:p>
            <a:pPr marL="342900" indent="-342900" eaLnBrk="0" hangingPunct="0">
              <a:spcBef>
                <a:spcPts val="900"/>
              </a:spcBef>
              <a:buClr>
                <a:srgbClr val="C80F0F"/>
              </a:buClr>
              <a:tabLst>
                <a:tab pos="2190750" algn="l"/>
              </a:tabLst>
              <a:defRPr/>
            </a:pPr>
            <a:endParaRPr lang="de-DE" sz="800" b="0" dirty="0">
              <a:solidFill>
                <a:srgbClr val="C00000"/>
              </a:solidFill>
              <a:cs typeface="+mn-cs"/>
            </a:endParaRPr>
          </a:p>
          <a:p>
            <a:pPr marL="342900" indent="-342900" eaLnBrk="0" hangingPunct="0">
              <a:spcBef>
                <a:spcPts val="900"/>
              </a:spcBef>
              <a:buClr>
                <a:srgbClr val="C80F0F"/>
              </a:buClr>
              <a:tabLst>
                <a:tab pos="2190750" algn="l"/>
              </a:tabLst>
              <a:defRPr/>
            </a:pPr>
            <a:endParaRPr lang="de-DE" sz="1600" dirty="0">
              <a:solidFill>
                <a:srgbClr val="C00000"/>
              </a:solidFill>
              <a:cs typeface="+mn-cs"/>
            </a:endParaRPr>
          </a:p>
          <a:p>
            <a:pPr marL="342900" indent="-342900" eaLnBrk="0" hangingPunct="0">
              <a:spcBef>
                <a:spcPts val="900"/>
              </a:spcBef>
              <a:buClr>
                <a:srgbClr val="C80F0F"/>
              </a:buClr>
              <a:tabLst>
                <a:tab pos="2190750" algn="l"/>
              </a:tabLst>
              <a:defRPr/>
            </a:pPr>
            <a:endParaRPr lang="de-DE" sz="1600" dirty="0">
              <a:solidFill>
                <a:srgbClr val="C00000"/>
              </a:solidFill>
              <a:cs typeface="+mn-cs"/>
            </a:endParaRPr>
          </a:p>
        </p:txBody>
      </p:sp>
      <p:cxnSp>
        <p:nvCxnSpPr>
          <p:cNvPr id="65543" name="Straight Connector 9"/>
          <p:cNvCxnSpPr>
            <a:cxnSpLocks noChangeShapeType="1"/>
          </p:cNvCxnSpPr>
          <p:nvPr/>
        </p:nvCxnSpPr>
        <p:spPr bwMode="auto">
          <a:xfrm>
            <a:off x="560388" y="3938588"/>
            <a:ext cx="2719387"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cxnSp>
        <p:nvCxnSpPr>
          <p:cNvPr id="65544" name="Straight Connector 10"/>
          <p:cNvCxnSpPr>
            <a:cxnSpLocks noChangeShapeType="1"/>
          </p:cNvCxnSpPr>
          <p:nvPr/>
        </p:nvCxnSpPr>
        <p:spPr bwMode="auto">
          <a:xfrm>
            <a:off x="5883275" y="3932238"/>
            <a:ext cx="2717800" cy="0"/>
          </a:xfrm>
          <a:prstGeom prst="line">
            <a:avLst/>
          </a:prstGeom>
          <a:noFill/>
          <a:ln w="28575" algn="ctr">
            <a:solidFill>
              <a:schemeClr val="tx1"/>
            </a:solidFill>
            <a:round/>
            <a:headEnd/>
            <a:tailEnd/>
          </a:ln>
          <a:extLst>
            <a:ext uri="{909E8E84-426E-40DD-AFC4-6F175D3DCCD1}">
              <a14:hiddenFill xmlns:a14="http://schemas.microsoft.com/office/drawing/2010/main">
                <a:noFill/>
              </a14:hiddenFill>
            </a:ext>
          </a:extLst>
        </p:spPr>
      </p:cxnSp>
      <p:sp>
        <p:nvSpPr>
          <p:cNvPr id="9" name="Abgerundetes Rechteck 8"/>
          <p:cNvSpPr/>
          <p:nvPr/>
        </p:nvSpPr>
        <p:spPr bwMode="auto">
          <a:xfrm>
            <a:off x="222250" y="981075"/>
            <a:ext cx="8650288" cy="427038"/>
          </a:xfrm>
          <a:prstGeom prst="roundRect">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dirty="0">
                <a:solidFill>
                  <a:srgbClr val="FFFFFF"/>
                </a:solidFill>
              </a:rPr>
              <a:t>Overview: Challenges </a:t>
            </a:r>
            <a:r>
              <a:rPr lang="en-GB" sz="2400" dirty="0" smtClean="0">
                <a:solidFill>
                  <a:srgbClr val="FFFFFF"/>
                </a:solidFill>
              </a:rPr>
              <a:t>of </a:t>
            </a:r>
            <a:r>
              <a:rPr lang="en-GB" sz="2400" dirty="0">
                <a:solidFill>
                  <a:srgbClr val="FFFFFF"/>
                </a:solidFill>
              </a:rPr>
              <a:t>adaptation M&amp;E</a:t>
            </a:r>
            <a:endParaRPr lang="de-DE" sz="2400" dirty="0">
              <a:solidFill>
                <a:srgbClr val="FFFFFF"/>
              </a:solidFill>
            </a:endParaRPr>
          </a:p>
        </p:txBody>
      </p:sp>
      <p:cxnSp>
        <p:nvCxnSpPr>
          <p:cNvPr id="13" name="Gerade Verbindung 12"/>
          <p:cNvCxnSpPr/>
          <p:nvPr/>
        </p:nvCxnSpPr>
        <p:spPr bwMode="auto">
          <a:xfrm>
            <a:off x="4630738" y="1425575"/>
            <a:ext cx="0" cy="495141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15" name="Gerade Verbindung 14"/>
          <p:cNvCxnSpPr/>
          <p:nvPr/>
        </p:nvCxnSpPr>
        <p:spPr bwMode="auto">
          <a:xfrm flipV="1">
            <a:off x="498475" y="3919538"/>
            <a:ext cx="8194675" cy="11112"/>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5548" name="Picture 2" descr="Globus"/>
          <p:cNvPicPr>
            <a:picLocks noChangeAspect="1" noChangeArrowheads="1"/>
          </p:cNvPicPr>
          <p:nvPr/>
        </p:nvPicPr>
        <p:blipFill>
          <a:blip r:embed="rId8">
            <a:lum bright="64000" contrast="-54000"/>
            <a:extLst>
              <a:ext uri="{28A0092B-C50C-407E-A947-70E740481C1C}">
                <a14:useLocalDpi xmlns:a14="http://schemas.microsoft.com/office/drawing/2010/main" val="0"/>
              </a:ext>
            </a:extLst>
          </a:blip>
          <a:srcRect/>
          <a:stretch>
            <a:fillRect/>
          </a:stretch>
        </p:blipFill>
        <p:spPr bwMode="auto">
          <a:xfrm>
            <a:off x="5651500" y="4049713"/>
            <a:ext cx="2554288"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5549" name="Gruppieren 16"/>
          <p:cNvGrpSpPr>
            <a:grpSpLocks/>
          </p:cNvGrpSpPr>
          <p:nvPr/>
        </p:nvGrpSpPr>
        <p:grpSpPr bwMode="auto">
          <a:xfrm>
            <a:off x="3295650" y="3305175"/>
            <a:ext cx="2624138" cy="1270000"/>
            <a:chOff x="3060108" y="1904608"/>
            <a:chExt cx="2622950" cy="1269739"/>
          </a:xfrm>
        </p:grpSpPr>
        <p:sp>
          <p:nvSpPr>
            <p:cNvPr id="21" name="Abgerundetes Rechteck 20"/>
            <p:cNvSpPr/>
            <p:nvPr/>
          </p:nvSpPr>
          <p:spPr>
            <a:xfrm>
              <a:off x="3060108" y="1904608"/>
              <a:ext cx="2622950" cy="1269739"/>
            </a:xfrm>
            <a:prstGeom prst="roundRect">
              <a:avLst/>
            </a:prstGeom>
            <a:solidFill>
              <a:srgbClr val="F1F19D"/>
            </a:solidFill>
          </p:spPr>
          <p:style>
            <a:lnRef idx="2">
              <a:schemeClr val="lt1">
                <a:hueOff val="0"/>
                <a:satOff val="0"/>
                <a:lumOff val="0"/>
                <a:alphaOff val="0"/>
              </a:schemeClr>
            </a:lnRef>
            <a:fillRef idx="1">
              <a:scrgbClr r="0" g="0" b="0"/>
            </a:fillRef>
            <a:effectRef idx="0">
              <a:schemeClr val="dk1">
                <a:tint val="60000"/>
                <a:hueOff val="0"/>
                <a:satOff val="0"/>
                <a:lumOff val="0"/>
                <a:alphaOff val="0"/>
              </a:schemeClr>
            </a:effectRef>
            <a:fontRef idx="minor">
              <a:schemeClr val="dk1">
                <a:hueOff val="0"/>
                <a:satOff val="0"/>
                <a:lumOff val="0"/>
                <a:alphaOff val="0"/>
              </a:schemeClr>
            </a:fontRef>
          </p:style>
        </p:sp>
        <p:sp>
          <p:nvSpPr>
            <p:cNvPr id="22" name="Abgerundetes Rechteck 4"/>
            <p:cNvSpPr/>
            <p:nvPr/>
          </p:nvSpPr>
          <p:spPr>
            <a:xfrm>
              <a:off x="3121993" y="1966508"/>
              <a:ext cx="2499180" cy="114593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0010" tIns="80010" rIns="80010" bIns="80010" spcCol="1270" anchor="ctr"/>
            <a:lstStyle/>
            <a:p>
              <a:pPr algn="ctr" defTabSz="933450" eaLnBrk="0" hangingPunct="0">
                <a:lnSpc>
                  <a:spcPct val="90000"/>
                </a:lnSpc>
                <a:spcAft>
                  <a:spcPct val="35000"/>
                </a:spcAft>
                <a:defRPr/>
              </a:pPr>
              <a:r>
                <a:rPr lang="de-DE" sz="2100" dirty="0" err="1" smtClean="0">
                  <a:solidFill>
                    <a:srgbClr val="000000">
                      <a:hueOff val="0"/>
                      <a:satOff val="0"/>
                      <a:lumOff val="0"/>
                      <a:alphaOff val="0"/>
                    </a:srgbClr>
                  </a:solidFill>
                </a:rPr>
                <a:t>Context-dependent</a:t>
              </a:r>
              <a:endParaRPr lang="de-DE" sz="2100" dirty="0" smtClean="0">
                <a:solidFill>
                  <a:srgbClr val="000000">
                    <a:hueOff val="0"/>
                    <a:satOff val="0"/>
                    <a:lumOff val="0"/>
                    <a:alphaOff val="0"/>
                  </a:srgbClr>
                </a:solidFill>
              </a:endParaRPr>
            </a:p>
          </p:txBody>
        </p:sp>
      </p:grpSp>
      <p:sp>
        <p:nvSpPr>
          <p:cNvPr id="65550" name="Rechteck 22"/>
          <p:cNvSpPr>
            <a:spLocks noChangeArrowheads="1"/>
          </p:cNvSpPr>
          <p:nvPr/>
        </p:nvSpPr>
        <p:spPr bwMode="auto">
          <a:xfrm>
            <a:off x="5194570" y="4465638"/>
            <a:ext cx="3677968" cy="175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33450" eaLnBrk="0" hangingPunct="0">
              <a:lnSpc>
                <a:spcPct val="90000"/>
              </a:lnSpc>
              <a:spcAft>
                <a:spcPct val="35000"/>
              </a:spcAft>
              <a:defRPr/>
            </a:pPr>
            <a:r>
              <a:rPr lang="de-DE" sz="2800" dirty="0" err="1">
                <a:solidFill>
                  <a:srgbClr val="000000">
                    <a:hueOff val="0"/>
                    <a:satOff val="0"/>
                    <a:lumOff val="0"/>
                    <a:alphaOff val="0"/>
                  </a:srgbClr>
                </a:solidFill>
              </a:rPr>
              <a:t>No</a:t>
            </a:r>
            <a:r>
              <a:rPr lang="de-DE" sz="2800" dirty="0">
                <a:solidFill>
                  <a:srgbClr val="000000">
                    <a:hueOff val="0"/>
                    <a:satOff val="0"/>
                    <a:lumOff val="0"/>
                    <a:alphaOff val="0"/>
                  </a:srgbClr>
                </a:solidFill>
              </a:rPr>
              <a:t> universal </a:t>
            </a:r>
            <a:r>
              <a:rPr lang="de-DE" sz="2800" dirty="0" err="1">
                <a:solidFill>
                  <a:srgbClr val="000000">
                    <a:hueOff val="0"/>
                    <a:satOff val="0"/>
                    <a:lumOff val="0"/>
                    <a:alphaOff val="0"/>
                  </a:srgbClr>
                </a:solidFill>
              </a:rPr>
              <a:t>indicator</a:t>
            </a:r>
            <a:endParaRPr lang="en-AU" sz="2800" dirty="0">
              <a:solidFill>
                <a:srgbClr val="000000">
                  <a:hueOff val="0"/>
                  <a:satOff val="0"/>
                  <a:lumOff val="0"/>
                  <a:alphaOff val="0"/>
                </a:srgbClr>
              </a:solidFill>
            </a:endParaRPr>
          </a:p>
          <a:p>
            <a:pPr algn="ctr" eaLnBrk="0" hangingPunct="0"/>
            <a:r>
              <a:rPr lang="de-DE" sz="2400" b="0" dirty="0" err="1" smtClean="0">
                <a:solidFill>
                  <a:srgbClr val="000000"/>
                </a:solidFill>
                <a:cs typeface="+mn-cs"/>
              </a:rPr>
              <a:t>What</a:t>
            </a:r>
            <a:r>
              <a:rPr lang="de-DE" sz="2400" b="0" dirty="0" smtClean="0">
                <a:solidFill>
                  <a:srgbClr val="000000"/>
                </a:solidFill>
                <a:cs typeface="+mn-cs"/>
              </a:rPr>
              <a:t> </a:t>
            </a:r>
            <a:r>
              <a:rPr lang="de-DE" sz="2400" b="0" dirty="0" err="1">
                <a:solidFill>
                  <a:srgbClr val="000000"/>
                </a:solidFill>
                <a:cs typeface="+mn-cs"/>
              </a:rPr>
              <a:t>to</a:t>
            </a:r>
            <a:r>
              <a:rPr lang="de-DE" sz="2400" b="0" dirty="0">
                <a:solidFill>
                  <a:srgbClr val="000000"/>
                </a:solidFill>
                <a:cs typeface="+mn-cs"/>
              </a:rPr>
              <a:t> </a:t>
            </a:r>
            <a:r>
              <a:rPr lang="de-DE" sz="2400" b="0" dirty="0" err="1">
                <a:solidFill>
                  <a:srgbClr val="000000"/>
                </a:solidFill>
                <a:cs typeface="+mn-cs"/>
              </a:rPr>
              <a:t>monitor</a:t>
            </a:r>
            <a:r>
              <a:rPr lang="de-DE" sz="2400" b="0" dirty="0">
                <a:solidFill>
                  <a:srgbClr val="000000"/>
                </a:solidFill>
                <a:cs typeface="+mn-cs"/>
              </a:rPr>
              <a:t>? </a:t>
            </a:r>
            <a:r>
              <a:rPr lang="de-DE" sz="2400" b="0" dirty="0" err="1">
                <a:solidFill>
                  <a:srgbClr val="000000"/>
                </a:solidFill>
                <a:cs typeface="+mn-cs"/>
              </a:rPr>
              <a:t>Which</a:t>
            </a:r>
            <a:r>
              <a:rPr lang="de-DE" sz="2400" b="0" dirty="0">
                <a:solidFill>
                  <a:srgbClr val="000000"/>
                </a:solidFill>
                <a:cs typeface="+mn-cs"/>
              </a:rPr>
              <a:t> </a:t>
            </a:r>
            <a:r>
              <a:rPr lang="de-DE" sz="2400" b="0" dirty="0" err="1">
                <a:solidFill>
                  <a:srgbClr val="000000"/>
                </a:solidFill>
                <a:cs typeface="+mn-cs"/>
              </a:rPr>
              <a:t>indicators</a:t>
            </a:r>
            <a:r>
              <a:rPr lang="de-DE" sz="2400" b="0" dirty="0">
                <a:solidFill>
                  <a:srgbClr val="000000"/>
                </a:solidFill>
                <a:cs typeface="+mn-cs"/>
              </a:rPr>
              <a:t> </a:t>
            </a:r>
            <a:r>
              <a:rPr lang="de-DE" sz="2400" b="0" dirty="0" err="1">
                <a:solidFill>
                  <a:srgbClr val="000000"/>
                </a:solidFill>
                <a:cs typeface="+mn-cs"/>
              </a:rPr>
              <a:t>to</a:t>
            </a:r>
            <a:r>
              <a:rPr lang="de-DE" sz="2400" b="0" dirty="0">
                <a:solidFill>
                  <a:srgbClr val="000000"/>
                </a:solidFill>
                <a:cs typeface="+mn-cs"/>
              </a:rPr>
              <a:t> </a:t>
            </a:r>
            <a:r>
              <a:rPr lang="de-DE" sz="2400" b="0" dirty="0" err="1">
                <a:solidFill>
                  <a:srgbClr val="000000"/>
                </a:solidFill>
                <a:cs typeface="+mn-cs"/>
              </a:rPr>
              <a:t>use</a:t>
            </a:r>
            <a:r>
              <a:rPr lang="de-DE" sz="2400" b="0" dirty="0">
                <a:solidFill>
                  <a:srgbClr val="000000"/>
                </a:solidFill>
                <a:cs typeface="+mn-cs"/>
              </a:rPr>
              <a:t>?</a:t>
            </a:r>
            <a:endParaRPr lang="en-AU" sz="2400" b="0" dirty="0">
              <a:solidFill>
                <a:srgbClr val="000000"/>
              </a:solidFill>
              <a:cs typeface="+mn-cs"/>
            </a:endParaRPr>
          </a:p>
        </p:txBody>
      </p:sp>
    </p:spTree>
    <p:extLst>
      <p:ext uri="{BB962C8B-B14F-4D97-AF65-F5344CB8AC3E}">
        <p14:creationId xmlns:p14="http://schemas.microsoft.com/office/powerpoint/2010/main" val="1241816079"/>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dirty="0" smtClean="0">
                <a:solidFill>
                  <a:srgbClr val="000000"/>
                </a:solidFill>
              </a:rPr>
              <a:t>1- </a:t>
            </a:r>
            <a:r>
              <a:rPr lang="en-GB" sz="2400" dirty="0">
                <a:solidFill>
                  <a:srgbClr val="000000"/>
                </a:solidFill>
              </a:rPr>
              <a:t>No </a:t>
            </a:r>
            <a:r>
              <a:rPr lang="en-GB" sz="2400" dirty="0" smtClean="0">
                <a:solidFill>
                  <a:srgbClr val="000000"/>
                </a:solidFill>
              </a:rPr>
              <a:t>single indicator for adaptation success</a:t>
            </a:r>
            <a:endParaRPr lang="de-DE" sz="2400" dirty="0">
              <a:solidFill>
                <a:srgbClr val="000000"/>
              </a:solidFill>
            </a:endParaRPr>
          </a:p>
        </p:txBody>
      </p:sp>
      <p:cxnSp>
        <p:nvCxnSpPr>
          <p:cNvPr id="7" name="Gerade Verbindung 6"/>
          <p:cNvCxnSpPr/>
          <p:nvPr/>
        </p:nvCxnSpPr>
        <p:spPr bwMode="auto">
          <a:xfrm flipH="1">
            <a:off x="4548188" y="1638300"/>
            <a:ext cx="12700" cy="4691063"/>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cxnSp>
        <p:nvCxnSpPr>
          <p:cNvPr id="9" name="Gerade Verbindung 8"/>
          <p:cNvCxnSpPr/>
          <p:nvPr/>
        </p:nvCxnSpPr>
        <p:spPr bwMode="auto">
          <a:xfrm flipV="1">
            <a:off x="331788" y="3906838"/>
            <a:ext cx="8385175" cy="0"/>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sp>
        <p:nvSpPr>
          <p:cNvPr id="14" name="Textfeld 13"/>
          <p:cNvSpPr txBox="1">
            <a:spLocks noChangeArrowheads="1"/>
          </p:cNvSpPr>
          <p:nvPr/>
        </p:nvSpPr>
        <p:spPr bwMode="auto">
          <a:xfrm>
            <a:off x="534988" y="2517775"/>
            <a:ext cx="21844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Temperature</a:t>
            </a:r>
          </a:p>
        </p:txBody>
      </p:sp>
      <p:sp>
        <p:nvSpPr>
          <p:cNvPr id="15" name="Textfeld 14"/>
          <p:cNvSpPr txBox="1">
            <a:spLocks noChangeArrowheads="1"/>
          </p:cNvSpPr>
          <p:nvPr/>
        </p:nvSpPr>
        <p:spPr bwMode="auto">
          <a:xfrm>
            <a:off x="4868863" y="2516188"/>
            <a:ext cx="205263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Distance</a:t>
            </a:r>
          </a:p>
        </p:txBody>
      </p:sp>
      <p:pic>
        <p:nvPicPr>
          <p:cNvPr id="55300" name="Picture 4" descr="Masse und Gewichte Thailand, Foto pixelio.de">
            <a:hlinkClick r:id="rId3" tooltip="Masse und Gewichte Thailand, Foto pixelio.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0" y="1765300"/>
            <a:ext cx="18161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Das Foto 14 Tage diese Temperatur wurde in Ungarn, Siófok aufgenommen und hat folgende Stichwörter: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3963" y="1770063"/>
            <a:ext cx="1817687"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p:cNvSpPr txBox="1">
            <a:spLocks noChangeArrowheads="1"/>
          </p:cNvSpPr>
          <p:nvPr/>
        </p:nvSpPr>
        <p:spPr bwMode="auto">
          <a:xfrm>
            <a:off x="531813" y="4854575"/>
            <a:ext cx="21859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Mitigation</a:t>
            </a:r>
          </a:p>
        </p:txBody>
      </p:sp>
      <p:sp>
        <p:nvSpPr>
          <p:cNvPr id="19" name="Textfeld 18"/>
          <p:cNvSpPr txBox="1">
            <a:spLocks noChangeArrowheads="1"/>
          </p:cNvSpPr>
          <p:nvPr/>
        </p:nvSpPr>
        <p:spPr bwMode="auto">
          <a:xfrm>
            <a:off x="4867275" y="4848225"/>
            <a:ext cx="20526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t>Adaptation</a:t>
            </a:r>
          </a:p>
        </p:txBody>
      </p:sp>
      <p:pic>
        <p:nvPicPr>
          <p:cNvPr id="55304" name="Picture 8" descr="http://unsdiewelt.com/wp-content/uploads/auspuff.jp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3963" y="4144963"/>
            <a:ext cx="1822450"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hteck 22"/>
          <p:cNvSpPr/>
          <p:nvPr/>
        </p:nvSpPr>
        <p:spPr bwMode="auto">
          <a:xfrm>
            <a:off x="6708775" y="4156075"/>
            <a:ext cx="1817688" cy="1912938"/>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endParaRPr lang="de-DE" sz="3200" dirty="0">
              <a:solidFill>
                <a:srgbClr val="000000"/>
              </a:solidFill>
              <a:effectLst>
                <a:outerShdw blurRad="38100" dist="38100" dir="2700000" algn="tl">
                  <a:srgbClr val="000000">
                    <a:alpha val="43137"/>
                  </a:srgbClr>
                </a:outerShdw>
              </a:effectLst>
              <a:cs typeface="+mn-cs"/>
            </a:endParaRPr>
          </a:p>
          <a:p>
            <a:pPr algn="ctr" eaLnBrk="0" hangingPunct="0">
              <a:defRPr/>
            </a:pPr>
            <a:r>
              <a:rPr lang="de-DE" sz="4800" dirty="0">
                <a:solidFill>
                  <a:srgbClr val="000000"/>
                </a:solidFill>
                <a:effectLst>
                  <a:outerShdw blurRad="38100" dist="38100" dir="2700000" algn="tl">
                    <a:srgbClr val="000000">
                      <a:alpha val="43137"/>
                    </a:srgbClr>
                  </a:outerShdw>
                </a:effectLst>
                <a:cs typeface="+mn-cs"/>
              </a:rPr>
              <a:t>???</a:t>
            </a:r>
          </a:p>
        </p:txBody>
      </p:sp>
    </p:spTree>
    <p:extLst>
      <p:ext uri="{BB962C8B-B14F-4D97-AF65-F5344CB8AC3E}">
        <p14:creationId xmlns:p14="http://schemas.microsoft.com/office/powerpoint/2010/main" val="229409652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298450" y="2359025"/>
            <a:ext cx="7816290" cy="1944122"/>
          </a:xfrm>
          <a:prstGeom prst="rect">
            <a:avLst/>
          </a:prstGeom>
          <a:noFill/>
          <a:ln w="9525">
            <a:noFill/>
            <a:miter lim="800000"/>
            <a:headEnd/>
            <a:tailEnd/>
          </a:ln>
        </p:spPr>
        <p:txBody>
          <a:bodyPr wrap="square" lIns="0" tIns="0" rIns="0" bIns="0">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en-GB" sz="2000" dirty="0" smtClean="0">
                <a:solidFill>
                  <a:srgbClr val="000000"/>
                </a:solidFill>
                <a:cs typeface="+mn-cs"/>
              </a:rPr>
              <a:t>Moving </a:t>
            </a:r>
            <a:r>
              <a:rPr lang="en-GB" sz="2000" dirty="0">
                <a:solidFill>
                  <a:srgbClr val="000000"/>
                </a:solidFill>
                <a:cs typeface="+mn-cs"/>
              </a:rPr>
              <a:t>baselines</a:t>
            </a:r>
          </a:p>
          <a:p>
            <a:pPr marL="801688" lvl="1" indent="-263525" eaLnBrk="0" hangingPunct="0">
              <a:spcBef>
                <a:spcPct val="20000"/>
              </a:spcBef>
              <a:buClr>
                <a:srgbClr val="000000"/>
              </a:buClr>
              <a:buFont typeface="Wingdings" pitchFamily="2" charset="2"/>
              <a:buChar char="§"/>
              <a:tabLst>
                <a:tab pos="2190750" algn="l"/>
              </a:tabLst>
              <a:defRPr/>
            </a:pPr>
            <a:r>
              <a:rPr lang="en-GB" sz="1800" b="0" dirty="0">
                <a:solidFill>
                  <a:srgbClr val="000000"/>
                </a:solidFill>
                <a:cs typeface="+mn-cs"/>
              </a:rPr>
              <a:t>Unknown exact future development of climate parameters</a:t>
            </a:r>
          </a:p>
          <a:p>
            <a:pPr marL="801688" lvl="1" indent="-263525" eaLnBrk="0" hangingPunct="0">
              <a:spcBef>
                <a:spcPct val="20000"/>
              </a:spcBef>
              <a:buClr>
                <a:srgbClr val="000000"/>
              </a:buClr>
              <a:buFont typeface="Wingdings" pitchFamily="2" charset="2"/>
              <a:buChar char="§"/>
              <a:tabLst>
                <a:tab pos="2190750" algn="l"/>
              </a:tabLst>
              <a:defRPr/>
            </a:pPr>
            <a:r>
              <a:rPr lang="en-GB" sz="1800" b="0" dirty="0">
                <a:solidFill>
                  <a:srgbClr val="000000"/>
                </a:solidFill>
                <a:cs typeface="+mn-cs"/>
              </a:rPr>
              <a:t>Relevant framework conditions </a:t>
            </a:r>
            <a:r>
              <a:rPr lang="en-GB" sz="1800" b="0" dirty="0" smtClean="0">
                <a:solidFill>
                  <a:srgbClr val="000000"/>
                </a:solidFill>
                <a:cs typeface="+mn-cs"/>
              </a:rPr>
              <a:t>(socio political) may </a:t>
            </a:r>
            <a:r>
              <a:rPr lang="en-GB" sz="1800" b="0" dirty="0">
                <a:solidFill>
                  <a:srgbClr val="000000"/>
                </a:solidFill>
                <a:cs typeface="+mn-cs"/>
              </a:rPr>
              <a:t>change over time </a:t>
            </a:r>
          </a:p>
          <a:p>
            <a:pPr marL="538163" lvl="1" indent="-358775" eaLnBrk="0" hangingPunct="0">
              <a:spcBef>
                <a:spcPct val="20000"/>
              </a:spcBef>
              <a:buClr>
                <a:srgbClr val="000000"/>
              </a:buClr>
              <a:tabLst>
                <a:tab pos="2190750" algn="l"/>
              </a:tabLst>
              <a:defRPr/>
            </a:pPr>
            <a:endParaRPr lang="en-GB" sz="800" dirty="0">
              <a:solidFill>
                <a:srgbClr val="000000"/>
              </a:solidFill>
              <a:cs typeface="+mn-cs"/>
            </a:endParaRPr>
          </a:p>
          <a:p>
            <a:pPr marL="538163" lvl="1" indent="-358775" eaLnBrk="0" hangingPunct="0">
              <a:spcBef>
                <a:spcPct val="20000"/>
              </a:spcBef>
              <a:spcAft>
                <a:spcPts val="800"/>
              </a:spcAft>
              <a:buClr>
                <a:srgbClr val="C00000"/>
              </a:buClr>
              <a:buFont typeface="Wingdings" pitchFamily="2" charset="2"/>
              <a:buChar char="§"/>
              <a:tabLst>
                <a:tab pos="2190750" algn="l"/>
              </a:tabLst>
              <a:defRPr/>
            </a:pPr>
            <a:r>
              <a:rPr lang="en-GB" sz="2000" dirty="0">
                <a:solidFill>
                  <a:srgbClr val="000000"/>
                </a:solidFill>
                <a:cs typeface="+mn-cs"/>
              </a:rPr>
              <a:t>Unclear reference scenario </a:t>
            </a:r>
          </a:p>
          <a:p>
            <a:pPr eaLnBrk="0" hangingPunct="0">
              <a:lnSpc>
                <a:spcPct val="90000"/>
              </a:lnSpc>
              <a:spcAft>
                <a:spcPct val="60000"/>
              </a:spcAft>
              <a:buClr>
                <a:srgbClr val="C00000"/>
              </a:buClr>
              <a:buSzPct val="100000"/>
              <a:tabLst>
                <a:tab pos="2190750" algn="l"/>
              </a:tabLst>
              <a:defRPr/>
            </a:pPr>
            <a:endParaRPr lang="en-GB" sz="1800" dirty="0">
              <a:solidFill>
                <a:srgbClr val="4B859F"/>
              </a:solidFill>
              <a:cs typeface="+mn-cs"/>
            </a:endParaRPr>
          </a:p>
        </p:txBody>
      </p:sp>
      <p:sp>
        <p:nvSpPr>
          <p:cNvPr id="5" name="Abgerundetes Rechteck 4"/>
          <p:cNvSpPr/>
          <p:nvPr/>
        </p:nvSpPr>
        <p:spPr bwMode="auto">
          <a:xfrm>
            <a:off x="255353" y="117806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dirty="0" smtClean="0">
                <a:solidFill>
                  <a:srgbClr val="000000"/>
                </a:solidFill>
              </a:rPr>
              <a:t>2- </a:t>
            </a:r>
            <a:r>
              <a:rPr lang="en-GB" sz="2400" dirty="0">
                <a:solidFill>
                  <a:srgbClr val="000000"/>
                </a:solidFill>
              </a:rPr>
              <a:t>Uncertainty</a:t>
            </a:r>
            <a:endParaRPr lang="de-DE" sz="2400" dirty="0">
              <a:solidFill>
                <a:srgbClr val="000000"/>
              </a:solidFill>
            </a:endParaRPr>
          </a:p>
        </p:txBody>
      </p:sp>
      <p:pic>
        <p:nvPicPr>
          <p:cNvPr id="66567" name="Picture 2" descr="http://www.epa.gov/climatechange/science/images/ipcc_scenario_predicti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1825" y="4051300"/>
            <a:ext cx="3529013" cy="249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6568" name="Gruppieren 9"/>
          <p:cNvGrpSpPr>
            <a:grpSpLocks/>
          </p:cNvGrpSpPr>
          <p:nvPr/>
        </p:nvGrpSpPr>
        <p:grpSpPr bwMode="auto">
          <a:xfrm>
            <a:off x="8059738" y="4094163"/>
            <a:ext cx="1276350" cy="1582737"/>
            <a:chOff x="6399126" y="383468"/>
            <a:chExt cx="2169948" cy="1954086"/>
          </a:xfrm>
        </p:grpSpPr>
        <p:sp>
          <p:nvSpPr>
            <p:cNvPr id="66573" name="Textfeld 11"/>
            <p:cNvSpPr txBox="1">
              <a:spLocks noChangeArrowheads="1"/>
            </p:cNvSpPr>
            <p:nvPr/>
          </p:nvSpPr>
          <p:spPr bwMode="auto">
            <a:xfrm>
              <a:off x="6810612" y="1598655"/>
              <a:ext cx="1758462" cy="738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a:solidFill>
                    <a:srgbClr val="E25B1E"/>
                  </a:solidFill>
                </a:rPr>
                <a:t>Variabilitiy between scenarios</a:t>
              </a:r>
            </a:p>
          </p:txBody>
        </p:sp>
        <p:sp>
          <p:nvSpPr>
            <p:cNvPr id="66574" name="Geschweifte Klammer rechts 10"/>
            <p:cNvSpPr>
              <a:spLocks/>
            </p:cNvSpPr>
            <p:nvPr/>
          </p:nvSpPr>
          <p:spPr bwMode="auto">
            <a:xfrm>
              <a:off x="6399126" y="383468"/>
              <a:ext cx="351693" cy="1811224"/>
            </a:xfrm>
            <a:prstGeom prst="rightBrace">
              <a:avLst>
                <a:gd name="adj1" fmla="val 0"/>
                <a:gd name="adj2" fmla="val 78486"/>
              </a:avLst>
            </a:prstGeom>
            <a:noFill/>
            <a:ln w="28575" algn="ctr">
              <a:solidFill>
                <a:srgbClr val="E25B1E"/>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sz="1800">
                <a:cs typeface="+mn-cs"/>
              </a:endParaRPr>
            </a:p>
          </p:txBody>
        </p:sp>
      </p:grpSp>
      <p:grpSp>
        <p:nvGrpSpPr>
          <p:cNvPr id="66569" name="Gruppieren 13"/>
          <p:cNvGrpSpPr>
            <a:grpSpLocks/>
          </p:cNvGrpSpPr>
          <p:nvPr/>
        </p:nvGrpSpPr>
        <p:grpSpPr bwMode="auto">
          <a:xfrm>
            <a:off x="7963859" y="3890963"/>
            <a:ext cx="1554163" cy="1108075"/>
            <a:chOff x="6420898" y="1817754"/>
            <a:chExt cx="1989265" cy="1107829"/>
          </a:xfrm>
        </p:grpSpPr>
        <p:sp>
          <p:nvSpPr>
            <p:cNvPr id="66571" name="Textfeld 7"/>
            <p:cNvSpPr txBox="1">
              <a:spLocks noChangeArrowheads="1"/>
            </p:cNvSpPr>
            <p:nvPr/>
          </p:nvSpPr>
          <p:spPr bwMode="auto">
            <a:xfrm>
              <a:off x="6839184" y="1817754"/>
              <a:ext cx="1570979" cy="1107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a:solidFill>
                    <a:srgbClr val="000000"/>
                  </a:solidFill>
                </a:rPr>
                <a:t>Variability between different  </a:t>
              </a:r>
              <a:br>
                <a:rPr lang="de-DE" sz="1100">
                  <a:solidFill>
                    <a:srgbClr val="000000"/>
                  </a:solidFill>
                </a:rPr>
              </a:br>
              <a:r>
                <a:rPr lang="de-DE" sz="1100">
                  <a:solidFill>
                    <a:srgbClr val="000000"/>
                  </a:solidFill>
                </a:rPr>
                <a:t>model </a:t>
              </a:r>
              <a:br>
                <a:rPr lang="de-DE" sz="1100">
                  <a:solidFill>
                    <a:srgbClr val="000000"/>
                  </a:solidFill>
                </a:rPr>
              </a:br>
              <a:r>
                <a:rPr lang="de-DE" sz="1100">
                  <a:solidFill>
                    <a:srgbClr val="000000"/>
                  </a:solidFill>
                </a:rPr>
                <a:t>outputs per scenario</a:t>
              </a:r>
            </a:p>
          </p:txBody>
        </p:sp>
        <p:sp>
          <p:nvSpPr>
            <p:cNvPr id="66572" name="Geschweifte Klammer rechts 12"/>
            <p:cNvSpPr>
              <a:spLocks/>
            </p:cNvSpPr>
            <p:nvPr/>
          </p:nvSpPr>
          <p:spPr bwMode="auto">
            <a:xfrm>
              <a:off x="6420898" y="2008190"/>
              <a:ext cx="331805" cy="467947"/>
            </a:xfrm>
            <a:prstGeom prst="rightBrace">
              <a:avLst>
                <a:gd name="adj1" fmla="val 0"/>
                <a:gd name="adj2" fmla="val 25574"/>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sz="1800">
                <a:cs typeface="+mn-cs"/>
              </a:endParaRPr>
            </a:p>
          </p:txBody>
        </p:sp>
      </p:grpSp>
      <p:sp>
        <p:nvSpPr>
          <p:cNvPr id="2" name="Textfeld 1"/>
          <p:cNvSpPr txBox="1"/>
          <p:nvPr/>
        </p:nvSpPr>
        <p:spPr>
          <a:xfrm>
            <a:off x="235390" y="4104673"/>
            <a:ext cx="3811204" cy="2086725"/>
          </a:xfrm>
          <a:prstGeom prst="rect">
            <a:avLst/>
          </a:prstGeom>
          <a:noFill/>
        </p:spPr>
        <p:txBody>
          <a:bodyPr wrap="square" rtlCol="0">
            <a:spAutoFit/>
          </a:bodyPr>
          <a:lstStyle/>
          <a:p>
            <a:pPr marL="801688" lvl="1" indent="-263525" eaLnBrk="0" hangingPunct="0">
              <a:spcBef>
                <a:spcPct val="20000"/>
              </a:spcBef>
              <a:buClr>
                <a:srgbClr val="000000"/>
              </a:buClr>
              <a:buFont typeface="Wingdings" pitchFamily="2" charset="2"/>
              <a:buChar char="§"/>
              <a:tabLst>
                <a:tab pos="2190750" algn="l"/>
              </a:tabLst>
              <a:defRPr/>
            </a:pPr>
            <a:r>
              <a:rPr lang="en-GB" sz="1800" b="0" dirty="0">
                <a:solidFill>
                  <a:srgbClr val="000000"/>
                </a:solidFill>
              </a:rPr>
              <a:t>Difficult to define a </a:t>
            </a:r>
            <a:r>
              <a:rPr lang="en-GB" sz="1800" b="0" dirty="0" smtClean="0">
                <a:solidFill>
                  <a:srgbClr val="000000"/>
                </a:solidFill>
              </a:rPr>
              <a:t>business-as-usual </a:t>
            </a:r>
            <a:r>
              <a:rPr lang="en-GB" sz="1800" b="0" dirty="0">
                <a:solidFill>
                  <a:srgbClr val="000000"/>
                </a:solidFill>
              </a:rPr>
              <a:t>scenario under uncertainty</a:t>
            </a:r>
          </a:p>
          <a:p>
            <a:pPr marL="801688" lvl="1" indent="-263525" eaLnBrk="0" hangingPunct="0">
              <a:spcBef>
                <a:spcPct val="20000"/>
              </a:spcBef>
              <a:buClr>
                <a:srgbClr val="000000"/>
              </a:buClr>
              <a:buFont typeface="Wingdings" pitchFamily="2" charset="2"/>
              <a:buChar char="§"/>
              <a:tabLst>
                <a:tab pos="2190750" algn="l"/>
              </a:tabLst>
              <a:defRPr/>
            </a:pPr>
            <a:r>
              <a:rPr lang="en-GB" sz="1800" b="0" dirty="0">
                <a:solidFill>
                  <a:srgbClr val="000000"/>
                </a:solidFill>
              </a:rPr>
              <a:t>What would have happened without the intervention</a:t>
            </a:r>
            <a:r>
              <a:rPr lang="en-GB" sz="1800" b="0" dirty="0" smtClean="0">
                <a:solidFill>
                  <a:srgbClr val="000000"/>
                </a:solidFill>
              </a:rPr>
              <a:t>? </a:t>
            </a:r>
            <a:r>
              <a:rPr lang="en-GB" sz="1800" b="0" dirty="0" smtClean="0">
                <a:solidFill>
                  <a:srgbClr val="000000"/>
                </a:solidFill>
                <a:sym typeface="Wingdings 3"/>
              </a:rPr>
              <a:t> need assumptions or scenarios</a:t>
            </a:r>
            <a:endParaRPr lang="en-GB" sz="1800" b="0" dirty="0">
              <a:solidFill>
                <a:srgbClr val="000000"/>
              </a:solidFill>
            </a:endParaRPr>
          </a:p>
        </p:txBody>
      </p:sp>
      <p:sp>
        <p:nvSpPr>
          <p:cNvPr id="3" name="Textfeld 2"/>
          <p:cNvSpPr txBox="1"/>
          <p:nvPr/>
        </p:nvSpPr>
        <p:spPr>
          <a:xfrm>
            <a:off x="235390" y="1765738"/>
            <a:ext cx="8690214" cy="369332"/>
          </a:xfrm>
          <a:prstGeom prst="rect">
            <a:avLst/>
          </a:prstGeom>
          <a:noFill/>
        </p:spPr>
        <p:txBody>
          <a:bodyPr wrap="square" rtlCol="0">
            <a:spAutoFit/>
          </a:bodyPr>
          <a:lstStyle/>
          <a:p>
            <a:pPr eaLnBrk="0" hangingPunct="0">
              <a:spcBef>
                <a:spcPct val="20000"/>
              </a:spcBef>
              <a:buClr>
                <a:srgbClr val="0000FF"/>
              </a:buClr>
              <a:buFont typeface="Wingdings" pitchFamily="2" charset="2"/>
              <a:buNone/>
              <a:tabLst>
                <a:tab pos="2190750" algn="l"/>
              </a:tabLst>
              <a:defRPr/>
            </a:pPr>
            <a:r>
              <a:rPr lang="en-GB" sz="1800" b="0" kern="0" dirty="0">
                <a:solidFill>
                  <a:srgbClr val="000000"/>
                </a:solidFill>
                <a:latin typeface="Arial"/>
              </a:rPr>
              <a:t>In climate change adaptation we have to deal with uncertainties. Two examples: </a:t>
            </a:r>
          </a:p>
        </p:txBody>
      </p:sp>
    </p:spTree>
    <p:extLst>
      <p:ext uri="{BB962C8B-B14F-4D97-AF65-F5344CB8AC3E}">
        <p14:creationId xmlns:p14="http://schemas.microsoft.com/office/powerpoint/2010/main" val="408413480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12"/>
          <p:cNvSpPr>
            <a:spLocks noChangeArrowheads="1"/>
          </p:cNvSpPr>
          <p:nvPr>
            <p:custDataLst>
              <p:tags r:id="rId1"/>
            </p:custDataLst>
          </p:nvPr>
        </p:nvSpPr>
        <p:spPr bwMode="auto">
          <a:xfrm>
            <a:off x="361950" y="2100263"/>
            <a:ext cx="5432425" cy="4681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538163" lvl="1" indent="-358775" eaLnBrk="0" hangingPunct="0">
              <a:spcBef>
                <a:spcPct val="20000"/>
              </a:spcBef>
              <a:spcAft>
                <a:spcPts val="800"/>
              </a:spcAft>
              <a:buClr>
                <a:srgbClr val="C00000"/>
              </a:buClr>
              <a:buFont typeface="Wingdings" pitchFamily="2" charset="2"/>
              <a:buChar char="§"/>
              <a:tabLst>
                <a:tab pos="2190750" algn="l"/>
              </a:tabLst>
            </a:pPr>
            <a:r>
              <a:rPr lang="en-GB" b="0" dirty="0" smtClean="0">
                <a:solidFill>
                  <a:srgbClr val="000000"/>
                </a:solidFill>
                <a:cs typeface="+mn-cs"/>
              </a:rPr>
              <a:t>A climate change impact such as water scarcity can influence numerous sectors: </a:t>
            </a:r>
            <a:r>
              <a:rPr lang="en-GB" dirty="0" smtClean="0">
                <a:solidFill>
                  <a:srgbClr val="000000"/>
                </a:solidFill>
                <a:cs typeface="+mn-cs"/>
              </a:rPr>
              <a:t>cross-cutting</a:t>
            </a:r>
            <a:r>
              <a:rPr lang="en-GB" b="0" dirty="0" smtClean="0">
                <a:solidFill>
                  <a:srgbClr val="000000"/>
                </a:solidFill>
                <a:cs typeface="+mn-cs"/>
              </a:rPr>
              <a:t>, e.g</a:t>
            </a:r>
            <a:r>
              <a:rPr lang="en-GB" b="0" dirty="0">
                <a:solidFill>
                  <a:srgbClr val="000000"/>
                </a:solidFill>
                <a:cs typeface="+mn-cs"/>
              </a:rPr>
              <a:t>. </a:t>
            </a:r>
            <a:r>
              <a:rPr lang="en-GB" b="0" dirty="0" smtClean="0">
                <a:solidFill>
                  <a:srgbClr val="000000"/>
                </a:solidFill>
                <a:cs typeface="+mn-cs"/>
              </a:rPr>
              <a:t>less water affects agriculture</a:t>
            </a:r>
            <a:r>
              <a:rPr lang="en-GB" b="0" dirty="0">
                <a:solidFill>
                  <a:srgbClr val="000000"/>
                </a:solidFill>
                <a:cs typeface="+mn-cs"/>
              </a:rPr>
              <a:t>, forestry, natural resources, </a:t>
            </a:r>
            <a:r>
              <a:rPr lang="en-GB" b="0" dirty="0" smtClean="0">
                <a:solidFill>
                  <a:srgbClr val="000000"/>
                </a:solidFill>
                <a:cs typeface="+mn-cs"/>
              </a:rPr>
              <a:t>energy and the economy</a:t>
            </a:r>
            <a:endParaRPr lang="en-GB" b="0" dirty="0">
              <a:solidFill>
                <a:srgbClr val="000000"/>
              </a:solidFill>
              <a:cs typeface="+mn-cs"/>
            </a:endParaRPr>
          </a:p>
          <a:p>
            <a:pPr marL="538163" lvl="1" indent="-358775" eaLnBrk="0" hangingPunct="0">
              <a:spcBef>
                <a:spcPct val="20000"/>
              </a:spcBef>
              <a:spcAft>
                <a:spcPts val="800"/>
              </a:spcAft>
              <a:buClr>
                <a:srgbClr val="C00000"/>
              </a:buClr>
              <a:buFont typeface="Wingdings" pitchFamily="2" charset="2"/>
              <a:buChar char="§"/>
              <a:tabLst>
                <a:tab pos="2190750" algn="l"/>
              </a:tabLst>
            </a:pPr>
            <a:r>
              <a:rPr lang="en-GB" dirty="0" smtClean="0">
                <a:solidFill>
                  <a:srgbClr val="000000"/>
                </a:solidFill>
                <a:cs typeface="+mn-cs"/>
              </a:rPr>
              <a:t>Climatic </a:t>
            </a:r>
            <a:r>
              <a:rPr lang="en-GB" b="0" dirty="0">
                <a:solidFill>
                  <a:srgbClr val="000000"/>
                </a:solidFill>
                <a:cs typeface="+mn-cs"/>
              </a:rPr>
              <a:t>factors</a:t>
            </a:r>
            <a:r>
              <a:rPr lang="en-GB" dirty="0">
                <a:solidFill>
                  <a:srgbClr val="000000"/>
                </a:solidFill>
                <a:cs typeface="+mn-cs"/>
              </a:rPr>
              <a:t> </a:t>
            </a:r>
            <a:r>
              <a:rPr lang="en-GB" b="0" dirty="0">
                <a:solidFill>
                  <a:srgbClr val="000000"/>
                </a:solidFill>
                <a:cs typeface="+mn-cs"/>
              </a:rPr>
              <a:t>(changes in rainfall patterns) and </a:t>
            </a:r>
            <a:r>
              <a:rPr lang="en-GB" dirty="0">
                <a:solidFill>
                  <a:srgbClr val="000000"/>
                </a:solidFill>
                <a:cs typeface="+mn-cs"/>
              </a:rPr>
              <a:t>non-climatic</a:t>
            </a:r>
            <a:r>
              <a:rPr lang="en-GB" b="0" dirty="0">
                <a:solidFill>
                  <a:srgbClr val="000000"/>
                </a:solidFill>
                <a:cs typeface="+mn-cs"/>
              </a:rPr>
              <a:t> stressors (deforestation, inadequate agricultural practices, etc</a:t>
            </a:r>
            <a:r>
              <a:rPr lang="en-GB" b="0" dirty="0" smtClean="0">
                <a:solidFill>
                  <a:srgbClr val="000000"/>
                </a:solidFill>
                <a:cs typeface="+mn-cs"/>
              </a:rPr>
              <a:t>.) interact</a:t>
            </a:r>
            <a:endParaRPr lang="en-GB" b="0" dirty="0">
              <a:solidFill>
                <a:srgbClr val="000000"/>
              </a:solidFill>
              <a:cs typeface="+mn-cs"/>
            </a:endParaRPr>
          </a:p>
          <a:p>
            <a:pPr marL="538163" lvl="1" indent="-358775" eaLnBrk="0" hangingPunct="0">
              <a:spcBef>
                <a:spcPct val="20000"/>
              </a:spcBef>
              <a:spcAft>
                <a:spcPts val="800"/>
              </a:spcAft>
              <a:buClr>
                <a:srgbClr val="C00000"/>
              </a:buClr>
              <a:tabLst>
                <a:tab pos="2190750" algn="l"/>
              </a:tabLst>
            </a:pPr>
            <a:r>
              <a:rPr lang="en-GB" sz="2000" dirty="0" smtClean="0">
                <a:solidFill>
                  <a:srgbClr val="C00000"/>
                </a:solidFill>
                <a:cs typeface="+mn-cs"/>
                <a:sym typeface="Wingdings" pitchFamily="2" charset="2"/>
              </a:rPr>
              <a:t> </a:t>
            </a:r>
            <a:r>
              <a:rPr lang="en-GB" sz="2000" dirty="0">
                <a:solidFill>
                  <a:srgbClr val="C00000"/>
                </a:solidFill>
                <a:cs typeface="+mn-cs"/>
              </a:rPr>
              <a:t>Complex cross-</a:t>
            </a:r>
            <a:r>
              <a:rPr lang="en-GB" sz="2000" dirty="0" err="1">
                <a:solidFill>
                  <a:srgbClr val="C00000"/>
                </a:solidFill>
                <a:cs typeface="+mn-cs"/>
              </a:rPr>
              <a:t>sectoral</a:t>
            </a:r>
            <a:r>
              <a:rPr lang="en-GB" sz="2000" dirty="0">
                <a:solidFill>
                  <a:srgbClr val="C00000"/>
                </a:solidFill>
                <a:cs typeface="+mn-cs"/>
              </a:rPr>
              <a:t> problems and measures </a:t>
            </a:r>
          </a:p>
          <a:p>
            <a:pPr marL="538163" lvl="1" indent="-358775" eaLnBrk="0" hangingPunct="0">
              <a:spcBef>
                <a:spcPct val="20000"/>
              </a:spcBef>
              <a:buClr>
                <a:srgbClr val="000000"/>
              </a:buClr>
              <a:buFont typeface="Wingdings" pitchFamily="2" charset="2"/>
              <a:buChar char="§"/>
              <a:tabLst>
                <a:tab pos="2190750" algn="l"/>
              </a:tabLst>
            </a:pPr>
            <a:endParaRPr lang="en-GB" sz="1800" b="0" dirty="0">
              <a:solidFill>
                <a:srgbClr val="000000"/>
              </a:solidFill>
              <a:cs typeface="+mn-cs"/>
            </a:endParaRPr>
          </a:p>
          <a:p>
            <a:pPr eaLnBrk="0" hangingPunct="0">
              <a:lnSpc>
                <a:spcPct val="90000"/>
              </a:lnSpc>
              <a:spcAft>
                <a:spcPct val="60000"/>
              </a:spcAft>
              <a:buClr>
                <a:srgbClr val="C00000"/>
              </a:buClr>
              <a:buSzPct val="100000"/>
              <a:tabLst>
                <a:tab pos="2190750" algn="l"/>
              </a:tabLst>
            </a:pPr>
            <a:endParaRPr lang="en-GB" sz="1800" dirty="0">
              <a:solidFill>
                <a:srgbClr val="4B859F"/>
              </a:solidFill>
              <a:cs typeface="+mn-cs"/>
            </a:endParaRPr>
          </a:p>
        </p:txBody>
      </p:sp>
      <p:sp>
        <p:nvSpPr>
          <p:cNvPr id="5" name="Abgerundetes Rechteck 4"/>
          <p:cNvSpPr/>
          <p:nvPr/>
        </p:nvSpPr>
        <p:spPr bwMode="auto">
          <a:xfrm>
            <a:off x="222250" y="113872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dirty="0" smtClean="0">
                <a:solidFill>
                  <a:srgbClr val="000000"/>
                </a:solidFill>
              </a:rPr>
              <a:t>3- </a:t>
            </a:r>
            <a:r>
              <a:rPr lang="en-GB" sz="2400" dirty="0">
                <a:solidFill>
                  <a:srgbClr val="000000"/>
                </a:solidFill>
              </a:rPr>
              <a:t>Complexity</a:t>
            </a:r>
            <a:endParaRPr lang="de-DE" sz="2400" dirty="0">
              <a:solidFill>
                <a:srgbClr val="000000"/>
              </a:solidFill>
            </a:endParaRPr>
          </a:p>
        </p:txBody>
      </p:sp>
      <p:cxnSp>
        <p:nvCxnSpPr>
          <p:cNvPr id="6" name="Gerade Verbindung 5"/>
          <p:cNvCxnSpPr/>
          <p:nvPr/>
        </p:nvCxnSpPr>
        <p:spPr bwMode="auto">
          <a:xfrm flipH="1">
            <a:off x="5842000" y="1722438"/>
            <a:ext cx="12700" cy="4689475"/>
          </a:xfrm>
          <a:prstGeom prst="line">
            <a:avLst/>
          </a:prstGeom>
          <a:solidFill>
            <a:schemeClr val="accent1"/>
          </a:solidFill>
          <a:ln w="31750" cap="flat" cmpd="sng" algn="ctr">
            <a:solidFill>
              <a:schemeClr val="bg1">
                <a:lumMod val="65000"/>
              </a:schemeClr>
            </a:solidFill>
            <a:prstDash val="solid"/>
            <a:round/>
            <a:headEnd type="none" w="med" len="med"/>
            <a:tailEnd type="none" w="med" len="med"/>
          </a:ln>
          <a:effectLst/>
        </p:spPr>
      </p:cxnSp>
      <p:pic>
        <p:nvPicPr>
          <p:cNvPr id="67589" name="Picture 2" descr="Bodeneros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53138" y="4556125"/>
            <a:ext cx="2770187"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feld 6"/>
          <p:cNvSpPr txBox="1">
            <a:spLocks noChangeArrowheads="1"/>
          </p:cNvSpPr>
          <p:nvPr/>
        </p:nvSpPr>
        <p:spPr bwMode="auto">
          <a:xfrm>
            <a:off x="6056313" y="1757363"/>
            <a:ext cx="28733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algn="ctr" eaLnBrk="1" hangingPunct="1"/>
            <a:r>
              <a:rPr lang="de-DE"/>
              <a:t>e.g. soil erosion</a:t>
            </a:r>
          </a:p>
        </p:txBody>
      </p:sp>
      <p:pic>
        <p:nvPicPr>
          <p:cNvPr id="67591" name="Picture 4" descr="File:Rabbit-erosio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5200" y="2552700"/>
            <a:ext cx="2787650"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4602334"/>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hteck 12"/>
          <p:cNvSpPr>
            <a:spLocks noChangeArrowheads="1"/>
          </p:cNvSpPr>
          <p:nvPr>
            <p:custDataLst>
              <p:tags r:id="rId1"/>
            </p:custDataLst>
          </p:nvPr>
        </p:nvSpPr>
        <p:spPr bwMode="auto">
          <a:xfrm>
            <a:off x="52388" y="2151063"/>
            <a:ext cx="23225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538163" lvl="1" indent="-358775" eaLnBrk="0" hangingPunct="0">
              <a:spcBef>
                <a:spcPct val="20000"/>
              </a:spcBef>
              <a:spcAft>
                <a:spcPts val="800"/>
              </a:spcAft>
              <a:buClr>
                <a:srgbClr val="C00000"/>
              </a:buClr>
              <a:tabLst>
                <a:tab pos="2190750" algn="l"/>
              </a:tabLst>
            </a:pPr>
            <a:r>
              <a:rPr lang="en-GB">
                <a:solidFill>
                  <a:srgbClr val="000000"/>
                </a:solidFill>
                <a:cs typeface="+mn-cs"/>
              </a:rPr>
              <a:t>Project lifetime</a:t>
            </a:r>
          </a:p>
        </p:txBody>
      </p:sp>
      <p:sp>
        <p:nvSpPr>
          <p:cNvPr id="5" name="Abgerundetes Rechteck 4"/>
          <p:cNvSpPr/>
          <p:nvPr/>
        </p:nvSpPr>
        <p:spPr bwMode="auto">
          <a:xfrm>
            <a:off x="222250" y="981075"/>
            <a:ext cx="8650288" cy="427038"/>
          </a:xfrm>
          <a:prstGeom prst="roundRect">
            <a:avLst/>
          </a:prstGeom>
          <a:noFill/>
          <a:ln w="25400">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anchor="ctr"/>
          <a:lstStyle/>
          <a:p>
            <a:pPr algn="ctr" eaLnBrk="0" hangingPunct="0">
              <a:defRPr/>
            </a:pPr>
            <a:r>
              <a:rPr lang="en-GB" sz="2400" dirty="0" smtClean="0">
                <a:solidFill>
                  <a:srgbClr val="000000"/>
                </a:solidFill>
              </a:rPr>
              <a:t>4- </a:t>
            </a:r>
            <a:r>
              <a:rPr lang="en-GB" sz="2400" dirty="0">
                <a:solidFill>
                  <a:srgbClr val="000000"/>
                </a:solidFill>
              </a:rPr>
              <a:t>Long time horizons</a:t>
            </a:r>
            <a:endParaRPr lang="de-DE" sz="2400" dirty="0">
              <a:solidFill>
                <a:srgbClr val="000000"/>
              </a:solidFill>
            </a:endParaRPr>
          </a:p>
        </p:txBody>
      </p:sp>
      <p:sp>
        <p:nvSpPr>
          <p:cNvPr id="6" name="Pfeil nach rechts 5"/>
          <p:cNvSpPr/>
          <p:nvPr/>
        </p:nvSpPr>
        <p:spPr bwMode="auto">
          <a:xfrm>
            <a:off x="177800" y="4441825"/>
            <a:ext cx="8728075" cy="8064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lgn="ctr" eaLnBrk="0" hangingPunct="0">
              <a:defRPr/>
            </a:pPr>
            <a:r>
              <a:rPr lang="de-DE" dirty="0" err="1">
                <a:solidFill>
                  <a:schemeClr val="tx1"/>
                </a:solidFill>
                <a:cs typeface="+mn-cs"/>
              </a:rPr>
              <a:t>Climate</a:t>
            </a:r>
            <a:r>
              <a:rPr lang="de-DE" dirty="0">
                <a:solidFill>
                  <a:schemeClr val="tx1"/>
                </a:solidFill>
                <a:cs typeface="+mn-cs"/>
              </a:rPr>
              <a:t> C</a:t>
            </a:r>
            <a:r>
              <a:rPr lang="de-DE" dirty="0" smtClean="0">
                <a:solidFill>
                  <a:schemeClr val="tx1"/>
                </a:solidFill>
                <a:cs typeface="+mn-cs"/>
              </a:rPr>
              <a:t>hange</a:t>
            </a:r>
            <a:endParaRPr lang="de-DE" dirty="0">
              <a:solidFill>
                <a:schemeClr val="tx1"/>
              </a:solidFill>
              <a:cs typeface="+mn-cs"/>
            </a:endParaRPr>
          </a:p>
        </p:txBody>
      </p:sp>
      <p:sp>
        <p:nvSpPr>
          <p:cNvPr id="8" name="Rechteck 7"/>
          <p:cNvSpPr/>
          <p:nvPr/>
        </p:nvSpPr>
        <p:spPr bwMode="auto">
          <a:xfrm>
            <a:off x="593725" y="3336925"/>
            <a:ext cx="163830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dirty="0" err="1">
                <a:solidFill>
                  <a:schemeClr val="tx1"/>
                </a:solidFill>
                <a:cs typeface="+mn-cs"/>
              </a:rPr>
              <a:t>Measure</a:t>
            </a:r>
            <a:r>
              <a:rPr lang="de-DE" sz="1600" dirty="0">
                <a:solidFill>
                  <a:schemeClr val="tx1"/>
                </a:solidFill>
                <a:cs typeface="+mn-cs"/>
              </a:rPr>
              <a:t> Y</a:t>
            </a:r>
          </a:p>
        </p:txBody>
      </p:sp>
      <p:sp>
        <p:nvSpPr>
          <p:cNvPr id="9" name="Rechteck 8"/>
          <p:cNvSpPr/>
          <p:nvPr/>
        </p:nvSpPr>
        <p:spPr bwMode="auto">
          <a:xfrm>
            <a:off x="650875" y="3905250"/>
            <a:ext cx="1225550" cy="392113"/>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dirty="0" err="1">
                <a:solidFill>
                  <a:schemeClr val="tx1"/>
                </a:solidFill>
                <a:cs typeface="+mn-cs"/>
              </a:rPr>
              <a:t>Measure</a:t>
            </a:r>
            <a:r>
              <a:rPr lang="de-DE" sz="1600" dirty="0">
                <a:solidFill>
                  <a:schemeClr val="tx1"/>
                </a:solidFill>
                <a:cs typeface="+mn-cs"/>
              </a:rPr>
              <a:t> Z</a:t>
            </a:r>
          </a:p>
        </p:txBody>
      </p:sp>
      <p:sp>
        <p:nvSpPr>
          <p:cNvPr id="10" name="Rechteck 9"/>
          <p:cNvSpPr/>
          <p:nvPr/>
        </p:nvSpPr>
        <p:spPr bwMode="auto">
          <a:xfrm>
            <a:off x="257175" y="2798763"/>
            <a:ext cx="1333500" cy="39211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eaLnBrk="0" hangingPunct="0">
              <a:defRPr/>
            </a:pPr>
            <a:r>
              <a:rPr lang="de-DE" sz="1600" dirty="0" err="1">
                <a:solidFill>
                  <a:schemeClr val="tx1"/>
                </a:solidFill>
                <a:cs typeface="+mn-cs"/>
              </a:rPr>
              <a:t>Measure</a:t>
            </a:r>
            <a:r>
              <a:rPr lang="de-DE" sz="1600" dirty="0">
                <a:solidFill>
                  <a:schemeClr val="tx1"/>
                </a:solidFill>
                <a:cs typeface="+mn-cs"/>
              </a:rPr>
              <a:t> X</a:t>
            </a:r>
          </a:p>
        </p:txBody>
      </p:sp>
      <p:sp>
        <p:nvSpPr>
          <p:cNvPr id="68616" name="Rechteck 10"/>
          <p:cNvSpPr>
            <a:spLocks noChangeArrowheads="1"/>
          </p:cNvSpPr>
          <p:nvPr/>
        </p:nvSpPr>
        <p:spPr bwMode="auto">
          <a:xfrm>
            <a:off x="201613" y="2576513"/>
            <a:ext cx="2101850" cy="1865312"/>
          </a:xfrm>
          <a:prstGeom prst="rect">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de-DE">
              <a:cs typeface="+mn-cs"/>
            </a:endParaRPr>
          </a:p>
        </p:txBody>
      </p:sp>
      <p:sp>
        <p:nvSpPr>
          <p:cNvPr id="68617" name="Rechteck 12"/>
          <p:cNvSpPr>
            <a:spLocks noChangeArrowheads="1"/>
          </p:cNvSpPr>
          <p:nvPr>
            <p:custDataLst>
              <p:tags r:id="rId2"/>
            </p:custDataLst>
          </p:nvPr>
        </p:nvSpPr>
        <p:spPr bwMode="auto">
          <a:xfrm>
            <a:off x="5640388" y="5510213"/>
            <a:ext cx="365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538163" lvl="1" indent="-358775" eaLnBrk="0" hangingPunct="0">
              <a:spcBef>
                <a:spcPct val="20000"/>
              </a:spcBef>
              <a:spcAft>
                <a:spcPts val="800"/>
              </a:spcAft>
              <a:buClr>
                <a:srgbClr val="C00000"/>
              </a:buClr>
              <a:tabLst>
                <a:tab pos="2190750" algn="l"/>
              </a:tabLst>
            </a:pPr>
            <a:r>
              <a:rPr lang="en-GB">
                <a:solidFill>
                  <a:srgbClr val="000000"/>
                </a:solidFill>
                <a:cs typeface="+mn-cs"/>
              </a:rPr>
              <a:t>Information on success</a:t>
            </a:r>
          </a:p>
        </p:txBody>
      </p:sp>
      <p:sp>
        <p:nvSpPr>
          <p:cNvPr id="68618" name="Textfeld 12"/>
          <p:cNvSpPr txBox="1">
            <a:spLocks noChangeArrowheads="1"/>
          </p:cNvSpPr>
          <p:nvPr/>
        </p:nvSpPr>
        <p:spPr bwMode="auto">
          <a:xfrm>
            <a:off x="511175" y="5592763"/>
            <a:ext cx="15557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3-6 years</a:t>
            </a:r>
          </a:p>
        </p:txBody>
      </p:sp>
      <p:sp>
        <p:nvSpPr>
          <p:cNvPr id="68619" name="Textfeld 13"/>
          <p:cNvSpPr txBox="1">
            <a:spLocks noChangeArrowheads="1"/>
          </p:cNvSpPr>
          <p:nvPr/>
        </p:nvSpPr>
        <p:spPr bwMode="auto">
          <a:xfrm>
            <a:off x="3656013" y="3489325"/>
            <a:ext cx="15557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a:solidFill>
                  <a:srgbClr val="C00000"/>
                </a:solidFill>
              </a:rPr>
              <a:t>20+ years</a:t>
            </a:r>
          </a:p>
        </p:txBody>
      </p:sp>
    </p:spTree>
    <p:extLst>
      <p:ext uri="{BB962C8B-B14F-4D97-AF65-F5344CB8AC3E}">
        <p14:creationId xmlns:p14="http://schemas.microsoft.com/office/powerpoint/2010/main" val="3883775236"/>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fld id="{212108AF-21C3-4F61-B7B8-10DAFDD78C43}" type="datetime1">
              <a:rPr lang="de-DE" smtClean="0"/>
              <a:pPr>
                <a:defRPr/>
              </a:pPr>
              <a:t>01.09.2016</a:t>
            </a:fld>
            <a:endParaRPr lang="de-DE" dirty="0"/>
          </a:p>
        </p:txBody>
      </p:sp>
      <p:sp>
        <p:nvSpPr>
          <p:cNvPr id="5" name="Content Placeholder 2"/>
          <p:cNvSpPr txBox="1">
            <a:spLocks/>
          </p:cNvSpPr>
          <p:nvPr/>
        </p:nvSpPr>
        <p:spPr>
          <a:xfrm>
            <a:off x="482519" y="2021210"/>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smtClean="0">
                <a:solidFill>
                  <a:schemeClr val="tx1"/>
                </a:solidFill>
                <a:ea typeface="Calibri"/>
              </a:rPr>
              <a:t>The training course has been developed by GIZ in cooperation with the OECD and on behalf of BMZ</a:t>
            </a:r>
          </a:p>
          <a:p>
            <a:pPr algn="just">
              <a:spcAft>
                <a:spcPts val="300"/>
              </a:spcAft>
            </a:pPr>
            <a:r>
              <a:rPr lang="en-US" b="0" kern="0" dirty="0" smtClean="0">
                <a:solidFill>
                  <a:schemeClr val="tx1"/>
                </a:solidFill>
                <a:ea typeface="Calibri"/>
              </a:rPr>
              <a:t>It is based on the OECD policy guidance “</a:t>
            </a:r>
            <a:r>
              <a:rPr lang="en-US" b="0" i="1" kern="0" dirty="0" smtClean="0">
                <a:solidFill>
                  <a:schemeClr val="tx1"/>
                </a:solidFill>
                <a:ea typeface="Calibri"/>
              </a:rPr>
              <a:t>Integrating Climate Change Adaptation into Development Co-operation</a:t>
            </a:r>
            <a:r>
              <a:rPr lang="en-US" b="0" kern="0" dirty="0" smtClean="0">
                <a:solidFill>
                  <a:schemeClr val="tx1"/>
                </a:solidFill>
                <a:ea typeface="Calibri"/>
              </a:rPr>
              <a:t>” from 2009</a:t>
            </a:r>
          </a:p>
          <a:p>
            <a:pPr algn="just">
              <a:spcAft>
                <a:spcPts val="300"/>
              </a:spcAft>
            </a:pPr>
            <a:r>
              <a:rPr lang="en-US" b="0" kern="0" dirty="0" smtClean="0">
                <a:solidFill>
                  <a:schemeClr val="tx1"/>
                </a:solidFill>
              </a:rPr>
              <a:t>There are </a:t>
            </a:r>
            <a:r>
              <a:rPr lang="en-US" kern="0" dirty="0" smtClean="0">
                <a:solidFill>
                  <a:schemeClr val="tx1"/>
                </a:solidFill>
              </a:rPr>
              <a:t>ten modules </a:t>
            </a:r>
            <a:r>
              <a:rPr lang="en-US" b="0" kern="0" dirty="0" smtClean="0">
                <a:solidFill>
                  <a:schemeClr val="tx1"/>
                </a:solidFill>
              </a:rPr>
              <a:t>(see next slide)</a:t>
            </a:r>
          </a:p>
          <a:p>
            <a:pPr algn="just">
              <a:spcAft>
                <a:spcPts val="300"/>
              </a:spcAft>
            </a:pPr>
            <a:r>
              <a:rPr lang="en-US" b="0" kern="0" dirty="0" smtClean="0">
                <a:solidFill>
                  <a:schemeClr val="tx1"/>
                </a:solidFill>
              </a:rPr>
              <a:t>New modules have been added / updated on climate information (M2) and M&amp;E (M6) in 2012 and 2013 on behalf of BMUB and BMZ; the M&amp;E modules have been updated again in 2016</a:t>
            </a:r>
          </a:p>
          <a:p>
            <a:pPr algn="just">
              <a:spcAft>
                <a:spcPts val="300"/>
              </a:spcAft>
            </a:pPr>
            <a:r>
              <a:rPr lang="en-US" b="0" kern="0" dirty="0" smtClean="0">
                <a:solidFill>
                  <a:schemeClr val="tx1"/>
                </a:solidFill>
              </a:rPr>
              <a:t>The M&amp;E modules can be used together with the regular training or in a </a:t>
            </a:r>
            <a:r>
              <a:rPr lang="en-US" kern="0" dirty="0" smtClean="0">
                <a:solidFill>
                  <a:schemeClr val="tx1"/>
                </a:solidFill>
              </a:rPr>
              <a:t>stand-alone format</a:t>
            </a:r>
          </a:p>
          <a:p>
            <a:r>
              <a:rPr lang="en-US" b="0" kern="0" dirty="0" smtClean="0">
                <a:solidFill>
                  <a:schemeClr val="tx1"/>
                </a:solidFill>
              </a:rPr>
              <a:t>Further information is available on </a:t>
            </a:r>
            <a:r>
              <a:rPr lang="en-US" b="0" kern="0" dirty="0" smtClean="0">
                <a:hlinkClick r:id="rId3"/>
              </a:rPr>
              <a:t>www.AdaptationCommunity.net</a:t>
            </a:r>
            <a:r>
              <a:rPr lang="en-US" b="0" kern="0" dirty="0" smtClean="0"/>
              <a:t> </a:t>
            </a:r>
            <a:r>
              <a:rPr lang="en-US" b="0" kern="0" dirty="0" smtClean="0">
                <a:solidFill>
                  <a:schemeClr val="tx1"/>
                </a:solidFill>
              </a:rPr>
              <a:t>under Knowledge </a:t>
            </a:r>
            <a:r>
              <a:rPr lang="en-US" b="0" kern="0" dirty="0" smtClean="0">
                <a:solidFill>
                  <a:schemeClr val="tx1"/>
                </a:solidFill>
                <a:sym typeface="Wingdings 3"/>
              </a:rPr>
              <a:t> </a:t>
            </a:r>
            <a:r>
              <a:rPr lang="en-US" b="0" kern="0" dirty="0" smtClean="0">
                <a:solidFill>
                  <a:schemeClr val="tx1"/>
                </a:solidFill>
              </a:rPr>
              <a:t>Adaptation Training</a:t>
            </a:r>
            <a:endParaRPr lang="en-US" b="0" kern="0" dirty="0">
              <a:solidFill>
                <a:schemeClr val="tx1"/>
              </a:solidFill>
            </a:endParaRPr>
          </a:p>
        </p:txBody>
      </p:sp>
      <p:sp>
        <p:nvSpPr>
          <p:cNvPr id="6" name="Titel 1"/>
          <p:cNvSpPr txBox="1">
            <a:spLocks/>
          </p:cNvSpPr>
          <p:nvPr/>
        </p:nvSpPr>
        <p:spPr bwMode="auto">
          <a:xfrm>
            <a:off x="482519" y="1214794"/>
            <a:ext cx="8242381" cy="5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sz="2400" b="0" kern="0" dirty="0" smtClean="0"/>
              <a:t>Training </a:t>
            </a:r>
            <a:r>
              <a:rPr lang="de-DE" sz="2400" b="0" kern="0" dirty="0" err="1" smtClean="0"/>
              <a:t>course</a:t>
            </a:r>
            <a:r>
              <a:rPr lang="de-DE" sz="2400" b="0" kern="0" dirty="0" smtClean="0"/>
              <a:t> „</a:t>
            </a:r>
            <a:r>
              <a:rPr lang="de-DE" sz="2400" b="0" kern="0" dirty="0" err="1" smtClean="0"/>
              <a:t>Integrating</a:t>
            </a:r>
            <a:r>
              <a:rPr lang="de-DE" sz="2400" b="0" kern="0" dirty="0" smtClean="0"/>
              <a:t> Climate Change Adaptation </a:t>
            </a:r>
            <a:r>
              <a:rPr lang="de-DE" sz="2400" b="0" kern="0" dirty="0" err="1" smtClean="0"/>
              <a:t>into</a:t>
            </a:r>
            <a:r>
              <a:rPr lang="de-DE" sz="2400" b="0" kern="0" dirty="0" smtClean="0"/>
              <a:t> Development </a:t>
            </a:r>
            <a:r>
              <a:rPr lang="de-DE" sz="2400" b="0" kern="0" dirty="0" err="1" smtClean="0"/>
              <a:t>Planning</a:t>
            </a:r>
            <a:r>
              <a:rPr lang="de-DE" sz="2400" b="0" kern="0" dirty="0" smtClean="0"/>
              <a:t>“</a:t>
            </a:r>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1118" y="5801749"/>
            <a:ext cx="2133865" cy="682665"/>
          </a:xfrm>
          <a:prstGeom prst="rect">
            <a:avLst/>
          </a:prstGeom>
        </p:spPr>
      </p:pic>
    </p:spTree>
    <p:extLst>
      <p:ext uri="{BB962C8B-B14F-4D97-AF65-F5344CB8AC3E}">
        <p14:creationId xmlns:p14="http://schemas.microsoft.com/office/powerpoint/2010/main" val="408229316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457200" y="1330036"/>
            <a:ext cx="8570068" cy="805395"/>
          </a:xfrm>
        </p:spPr>
        <p:txBody>
          <a:bodyPr/>
          <a:lstStyle/>
          <a:p>
            <a:r>
              <a:rPr lang="de-DE" b="1" kern="1200" dirty="0">
                <a:solidFill>
                  <a:srgbClr val="669900"/>
                </a:solidFill>
                <a:latin typeface="Arial"/>
                <a:ea typeface="+mn-ea"/>
                <a:cs typeface="+mn-cs"/>
              </a:rPr>
              <a:t>So, </a:t>
            </a:r>
            <a:r>
              <a:rPr lang="de-DE" b="1" kern="1200" dirty="0" err="1">
                <a:solidFill>
                  <a:srgbClr val="669900"/>
                </a:solidFill>
                <a:latin typeface="Arial"/>
                <a:ea typeface="+mn-ea"/>
                <a:cs typeface="+mn-cs"/>
              </a:rPr>
              <a:t>how</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can</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adaptation</a:t>
            </a:r>
            <a:r>
              <a:rPr lang="de-DE" b="1" kern="1200" dirty="0">
                <a:solidFill>
                  <a:srgbClr val="669900"/>
                </a:solidFill>
                <a:latin typeface="Arial"/>
                <a:ea typeface="+mn-ea"/>
                <a:cs typeface="+mn-cs"/>
              </a:rPr>
              <a:t> M&amp;E </a:t>
            </a:r>
            <a:r>
              <a:rPr lang="de-DE" b="1" kern="1200" dirty="0" err="1">
                <a:solidFill>
                  <a:srgbClr val="669900"/>
                </a:solidFill>
                <a:latin typeface="Arial"/>
                <a:ea typeface="+mn-ea"/>
                <a:cs typeface="+mn-cs"/>
              </a:rPr>
              <a:t>be</a:t>
            </a:r>
            <a:r>
              <a:rPr lang="de-DE" b="1" kern="1200" dirty="0">
                <a:solidFill>
                  <a:srgbClr val="669900"/>
                </a:solidFill>
                <a:latin typeface="Arial"/>
                <a:ea typeface="+mn-ea"/>
                <a:cs typeface="+mn-cs"/>
              </a:rPr>
              <a:t> </a:t>
            </a:r>
            <a:r>
              <a:rPr lang="de-DE" b="1" kern="1200" dirty="0" err="1" smtClean="0">
                <a:solidFill>
                  <a:srgbClr val="669900"/>
                </a:solidFill>
                <a:latin typeface="Arial"/>
                <a:ea typeface="+mn-ea"/>
                <a:cs typeface="+mn-cs"/>
              </a:rPr>
              <a:t>approached</a:t>
            </a:r>
            <a:r>
              <a:rPr lang="de-DE" b="1" kern="1200" dirty="0" smtClean="0">
                <a:solidFill>
                  <a:srgbClr val="669900"/>
                </a:solidFill>
                <a:latin typeface="Arial"/>
                <a:ea typeface="+mn-ea"/>
                <a:cs typeface="+mn-cs"/>
              </a:rPr>
              <a:t> </a:t>
            </a:r>
            <a:r>
              <a:rPr lang="de-DE" b="1" kern="1200" dirty="0">
                <a:solidFill>
                  <a:srgbClr val="669900"/>
                </a:solidFill>
                <a:latin typeface="Arial"/>
                <a:ea typeface="+mn-ea"/>
                <a:cs typeface="+mn-cs"/>
              </a:rPr>
              <a:t>in </a:t>
            </a:r>
            <a:r>
              <a:rPr lang="de-DE" b="1" kern="1200" dirty="0" err="1">
                <a:solidFill>
                  <a:srgbClr val="669900"/>
                </a:solidFill>
                <a:latin typeface="Arial"/>
                <a:ea typeface="+mn-ea"/>
                <a:cs typeface="+mn-cs"/>
              </a:rPr>
              <a:t>practice</a:t>
            </a:r>
            <a:r>
              <a:rPr lang="de-DE" b="1" kern="1200" dirty="0">
                <a:solidFill>
                  <a:srgbClr val="669900"/>
                </a:solidFill>
                <a:latin typeface="Arial"/>
                <a:ea typeface="+mn-ea"/>
                <a:cs typeface="+mn-cs"/>
              </a:rPr>
              <a:t>?</a:t>
            </a: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01.09.2016</a:t>
            </a:fld>
            <a:endParaRPr lang="de-DE" dirty="0">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157162373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01.09.2016</a:t>
            </a:fld>
            <a:endParaRPr lang="de-DE" dirty="0">
              <a:solidFill>
                <a:srgbClr val="6E6452"/>
              </a:solidFill>
            </a:endParaRPr>
          </a:p>
        </p:txBody>
      </p:sp>
      <p:sp>
        <p:nvSpPr>
          <p:cNvPr id="34819" name="Inhaltsplatzhalter 2"/>
          <p:cNvSpPr>
            <a:spLocks noGrp="1"/>
          </p:cNvSpPr>
          <p:nvPr>
            <p:ph idx="1"/>
          </p:nvPr>
        </p:nvSpPr>
        <p:spPr>
          <a:xfrm>
            <a:off x="455480" y="1585108"/>
            <a:ext cx="7526338" cy="4213225"/>
          </a:xfrm>
        </p:spPr>
        <p:txBody>
          <a:bodyPr/>
          <a:lstStyle/>
          <a:p>
            <a:pPr marL="0" indent="0">
              <a:defRPr/>
            </a:pPr>
            <a:endParaRPr lang="de-DE" sz="1050" b="0" dirty="0" smtClean="0"/>
          </a:p>
          <a:p>
            <a:pPr marL="0" indent="0">
              <a:defRPr/>
            </a:pPr>
            <a:r>
              <a:rPr lang="de-DE" sz="2400" b="0" dirty="0" smtClean="0"/>
              <a:t>Due </a:t>
            </a:r>
            <a:r>
              <a:rPr lang="de-DE" sz="2400" b="0" dirty="0" err="1" smtClean="0"/>
              <a:t>to</a:t>
            </a:r>
            <a:r>
              <a:rPr lang="de-DE" sz="2400" b="0" dirty="0" smtClean="0"/>
              <a:t> </a:t>
            </a:r>
            <a:r>
              <a:rPr lang="de-DE" sz="2400" b="0" dirty="0" err="1" smtClean="0"/>
              <a:t>the</a:t>
            </a:r>
            <a:r>
              <a:rPr lang="de-DE" sz="2400" b="0" dirty="0" smtClean="0"/>
              <a:t> </a:t>
            </a:r>
            <a:r>
              <a:rPr lang="de-DE" sz="2400" b="0" dirty="0" err="1" smtClean="0"/>
              <a:t>diversity</a:t>
            </a:r>
            <a:r>
              <a:rPr lang="de-DE" sz="2400" b="0" dirty="0" smtClean="0"/>
              <a:t> </a:t>
            </a:r>
            <a:r>
              <a:rPr lang="de-DE" sz="2400" b="0" dirty="0" err="1" smtClean="0"/>
              <a:t>of</a:t>
            </a:r>
            <a:r>
              <a:rPr lang="de-DE" sz="2400" b="0" dirty="0" smtClean="0"/>
              <a:t> </a:t>
            </a:r>
            <a:r>
              <a:rPr lang="de-DE" sz="2400" b="0" dirty="0" err="1" smtClean="0"/>
              <a:t>adaptation</a:t>
            </a:r>
            <a:r>
              <a:rPr lang="de-DE" sz="2400" b="0" dirty="0" smtClean="0"/>
              <a:t> </a:t>
            </a:r>
            <a:r>
              <a:rPr lang="de-DE" sz="2400" b="0" dirty="0" err="1" smtClean="0"/>
              <a:t>there</a:t>
            </a:r>
            <a:r>
              <a:rPr lang="de-DE" sz="2400" b="0" dirty="0" smtClean="0"/>
              <a:t> </a:t>
            </a:r>
            <a:r>
              <a:rPr lang="de-DE" sz="2400" b="0" dirty="0" err="1" smtClean="0"/>
              <a:t>is</a:t>
            </a:r>
            <a:r>
              <a:rPr lang="de-DE" sz="2400" b="0" dirty="0" smtClean="0"/>
              <a:t> </a:t>
            </a:r>
          </a:p>
          <a:p>
            <a:pPr marL="0" indent="0">
              <a:defRPr/>
            </a:pPr>
            <a:r>
              <a:rPr lang="de-DE" sz="2400" dirty="0" err="1" smtClean="0">
                <a:solidFill>
                  <a:srgbClr val="C00000"/>
                </a:solidFill>
              </a:rPr>
              <a:t>no</a:t>
            </a:r>
            <a:r>
              <a:rPr lang="de-DE" sz="2400" dirty="0" smtClean="0">
                <a:solidFill>
                  <a:srgbClr val="C00000"/>
                </a:solidFill>
              </a:rPr>
              <a:t> </a:t>
            </a:r>
            <a:r>
              <a:rPr lang="de-DE" sz="2400" dirty="0" err="1" smtClean="0">
                <a:solidFill>
                  <a:srgbClr val="C00000"/>
                </a:solidFill>
              </a:rPr>
              <a:t>one</a:t>
            </a:r>
            <a:r>
              <a:rPr lang="de-DE" sz="2400" dirty="0" smtClean="0">
                <a:solidFill>
                  <a:srgbClr val="C00000"/>
                </a:solidFill>
              </a:rPr>
              <a:t> </a:t>
            </a:r>
            <a:r>
              <a:rPr lang="de-DE" sz="2400" dirty="0" err="1" smtClean="0">
                <a:solidFill>
                  <a:srgbClr val="C00000"/>
                </a:solidFill>
              </a:rPr>
              <a:t>size</a:t>
            </a:r>
            <a:r>
              <a:rPr lang="de-DE" sz="2400" dirty="0" smtClean="0">
                <a:solidFill>
                  <a:srgbClr val="C00000"/>
                </a:solidFill>
              </a:rPr>
              <a:t> </a:t>
            </a:r>
            <a:r>
              <a:rPr lang="de-DE" sz="2400" dirty="0" err="1" smtClean="0">
                <a:solidFill>
                  <a:srgbClr val="C00000"/>
                </a:solidFill>
              </a:rPr>
              <a:t>fits</a:t>
            </a:r>
            <a:r>
              <a:rPr lang="de-DE" sz="2400" dirty="0" smtClean="0">
                <a:solidFill>
                  <a:srgbClr val="C00000"/>
                </a:solidFill>
              </a:rPr>
              <a:t> all </a:t>
            </a:r>
            <a:r>
              <a:rPr lang="de-DE" sz="2400" b="0" dirty="0" err="1" smtClean="0"/>
              <a:t>approach</a:t>
            </a:r>
            <a:r>
              <a:rPr lang="de-DE" sz="2400" b="0" dirty="0" smtClean="0"/>
              <a:t> </a:t>
            </a:r>
            <a:r>
              <a:rPr lang="de-DE" sz="2400" b="0" dirty="0" err="1" smtClean="0"/>
              <a:t>to</a:t>
            </a:r>
            <a:r>
              <a:rPr lang="de-DE" sz="2400" b="0" dirty="0" smtClean="0"/>
              <a:t> </a:t>
            </a:r>
            <a:r>
              <a:rPr lang="de-DE" sz="2400" b="0" dirty="0" err="1" smtClean="0"/>
              <a:t>adaptation</a:t>
            </a:r>
            <a:r>
              <a:rPr lang="de-DE" sz="2400" b="0" dirty="0" smtClean="0"/>
              <a:t> M&amp;E.</a:t>
            </a:r>
            <a:endParaRPr lang="de-DE" sz="2400" b="0" dirty="0" smtClean="0">
              <a:solidFill>
                <a:srgbClr val="669900"/>
              </a:solidFill>
            </a:endParaRPr>
          </a:p>
          <a:p>
            <a:pPr marL="0" indent="0">
              <a:defRPr/>
            </a:pPr>
            <a:endParaRPr lang="de-DE" dirty="0" smtClean="0"/>
          </a:p>
          <a:p>
            <a:pPr marL="0" indent="0">
              <a:defRPr/>
            </a:pPr>
            <a:r>
              <a:rPr lang="de-DE" sz="2400" b="0" dirty="0" err="1" smtClean="0"/>
              <a:t>Appropriate</a:t>
            </a:r>
            <a:r>
              <a:rPr lang="de-DE" sz="2400" b="0" dirty="0" smtClean="0"/>
              <a:t> </a:t>
            </a:r>
            <a:r>
              <a:rPr lang="de-DE" sz="2400" b="0" dirty="0" err="1" smtClean="0"/>
              <a:t>approaches</a:t>
            </a:r>
            <a:r>
              <a:rPr lang="de-DE" sz="2400" b="0" dirty="0" smtClean="0"/>
              <a:t> </a:t>
            </a:r>
            <a:r>
              <a:rPr lang="de-DE" sz="2400" b="0" dirty="0" err="1" smtClean="0"/>
              <a:t>depend</a:t>
            </a:r>
            <a:r>
              <a:rPr lang="de-DE" sz="2400" b="0" dirty="0" smtClean="0"/>
              <a:t> on:</a:t>
            </a:r>
          </a:p>
          <a:p>
            <a:pPr lvl="4">
              <a:lnSpc>
                <a:spcPct val="150000"/>
              </a:lnSpc>
              <a:defRPr/>
            </a:pPr>
            <a:r>
              <a:rPr lang="de-DE" sz="2400" b="0" dirty="0" smtClean="0"/>
              <a:t>The </a:t>
            </a:r>
            <a:r>
              <a:rPr lang="de-DE" sz="2400" b="1" dirty="0" err="1" smtClean="0">
                <a:solidFill>
                  <a:schemeClr val="tx1"/>
                </a:solidFill>
              </a:rPr>
              <a:t>purpose</a:t>
            </a:r>
            <a:r>
              <a:rPr lang="de-DE" sz="2400" b="0" dirty="0" smtClean="0"/>
              <a:t> </a:t>
            </a:r>
            <a:r>
              <a:rPr lang="de-DE" sz="2400" b="0" dirty="0" err="1" smtClean="0"/>
              <a:t>of</a:t>
            </a:r>
            <a:r>
              <a:rPr lang="de-DE" sz="2400" b="0" dirty="0" smtClean="0"/>
              <a:t> M&amp;E </a:t>
            </a:r>
          </a:p>
          <a:p>
            <a:pPr lvl="4">
              <a:lnSpc>
                <a:spcPct val="150000"/>
              </a:lnSpc>
              <a:defRPr/>
            </a:pPr>
            <a:r>
              <a:rPr lang="de-DE" sz="2400" b="0" dirty="0" smtClean="0">
                <a:solidFill>
                  <a:srgbClr val="000000"/>
                </a:solidFill>
              </a:rPr>
              <a:t>The </a:t>
            </a:r>
            <a:r>
              <a:rPr lang="de-DE" sz="2400" b="1" dirty="0" err="1" smtClean="0">
                <a:solidFill>
                  <a:schemeClr val="tx1"/>
                </a:solidFill>
              </a:rPr>
              <a:t>context</a:t>
            </a:r>
            <a:r>
              <a:rPr lang="de-DE" sz="2400" b="0" dirty="0" smtClean="0"/>
              <a:t> </a:t>
            </a:r>
            <a:r>
              <a:rPr lang="de-DE" sz="2400" b="0" dirty="0" err="1" smtClean="0"/>
              <a:t>and</a:t>
            </a:r>
            <a:r>
              <a:rPr lang="de-DE" sz="2400" b="0" dirty="0" smtClean="0"/>
              <a:t> </a:t>
            </a:r>
            <a:r>
              <a:rPr lang="de-DE" sz="2400" b="1" dirty="0" err="1">
                <a:solidFill>
                  <a:schemeClr val="tx1"/>
                </a:solidFill>
              </a:rPr>
              <a:t>content</a:t>
            </a:r>
            <a:r>
              <a:rPr lang="de-DE" sz="2400" b="1" dirty="0">
                <a:solidFill>
                  <a:schemeClr val="tx1"/>
                </a:solidFill>
              </a:rPr>
              <a:t> </a:t>
            </a:r>
            <a:r>
              <a:rPr lang="de-DE" sz="2400" b="0" dirty="0" err="1" smtClean="0"/>
              <a:t>of</a:t>
            </a:r>
            <a:r>
              <a:rPr lang="de-DE" sz="2400" b="0" dirty="0" smtClean="0"/>
              <a:t> M&amp;E</a:t>
            </a:r>
          </a:p>
          <a:p>
            <a:pPr lvl="4">
              <a:lnSpc>
                <a:spcPct val="150000"/>
              </a:lnSpc>
              <a:defRPr/>
            </a:pPr>
            <a:r>
              <a:rPr lang="de-DE" sz="2400" dirty="0" err="1" smtClean="0">
                <a:solidFill>
                  <a:schemeClr val="tx1"/>
                </a:solidFill>
              </a:rPr>
              <a:t>Available</a:t>
            </a:r>
            <a:r>
              <a:rPr lang="de-DE" sz="2400" dirty="0" smtClean="0">
                <a:solidFill>
                  <a:schemeClr val="tx1"/>
                </a:solidFill>
              </a:rPr>
              <a:t> </a:t>
            </a:r>
            <a:r>
              <a:rPr lang="de-DE" sz="2400" b="1" dirty="0" err="1" smtClean="0">
                <a:solidFill>
                  <a:schemeClr val="tx1"/>
                </a:solidFill>
              </a:rPr>
              <a:t>capacities</a:t>
            </a:r>
            <a:r>
              <a:rPr lang="de-DE" sz="2400" b="1" dirty="0" smtClean="0">
                <a:solidFill>
                  <a:schemeClr val="tx1"/>
                </a:solidFill>
              </a:rPr>
              <a:t> </a:t>
            </a:r>
            <a:r>
              <a:rPr lang="de-DE" sz="2400" dirty="0" err="1" smtClean="0">
                <a:solidFill>
                  <a:schemeClr val="tx1"/>
                </a:solidFill>
              </a:rPr>
              <a:t>and</a:t>
            </a:r>
            <a:r>
              <a:rPr lang="de-DE" sz="2400" dirty="0" smtClean="0">
                <a:solidFill>
                  <a:schemeClr val="tx1"/>
                </a:solidFill>
              </a:rPr>
              <a:t> </a:t>
            </a:r>
            <a:r>
              <a:rPr lang="de-DE" sz="2400" b="1" dirty="0" err="1">
                <a:solidFill>
                  <a:schemeClr val="tx1"/>
                </a:solidFill>
              </a:rPr>
              <a:t>resources</a:t>
            </a:r>
            <a:endParaRPr lang="de-DE" sz="2400" b="1" dirty="0">
              <a:solidFill>
                <a:schemeClr val="tx1"/>
              </a:solidFill>
            </a:endParaRPr>
          </a:p>
          <a:p>
            <a:pPr>
              <a:buClr>
                <a:srgbClr val="669900"/>
              </a:buClr>
              <a:buFont typeface="Wingdings" pitchFamily="2" charset="2"/>
              <a:buChar char="§"/>
              <a:defRPr/>
            </a:pPr>
            <a:endParaRPr lang="de-DE" b="0" dirty="0" smtClean="0"/>
          </a:p>
        </p:txBody>
      </p:sp>
      <p:pic>
        <p:nvPicPr>
          <p:cNvPr id="70661" name="Grafik 3" descr="lupe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3613" y="2561075"/>
            <a:ext cx="1830387"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378591" y="1206491"/>
            <a:ext cx="6657194" cy="461665"/>
          </a:xfrm>
          <a:prstGeom prst="rect">
            <a:avLst/>
          </a:prstGeom>
          <a:noFill/>
        </p:spPr>
        <p:txBody>
          <a:bodyPr wrap="square" rtlCol="0">
            <a:spAutoFit/>
          </a:bodyPr>
          <a:lstStyle/>
          <a:p>
            <a:pPr eaLnBrk="0" hangingPunct="0"/>
            <a:r>
              <a:rPr lang="de-DE" sz="2400" dirty="0" smtClean="0">
                <a:solidFill>
                  <a:srgbClr val="669900"/>
                </a:solidFill>
                <a:latin typeface="Arial"/>
                <a:cs typeface="+mn-cs"/>
              </a:rPr>
              <a:t>Adaptation M&amp;E in </a:t>
            </a:r>
            <a:r>
              <a:rPr lang="de-DE" sz="2400" dirty="0" err="1" smtClean="0">
                <a:solidFill>
                  <a:srgbClr val="669900"/>
                </a:solidFill>
                <a:latin typeface="Arial"/>
                <a:cs typeface="+mn-cs"/>
              </a:rPr>
              <a:t>practice</a:t>
            </a:r>
            <a:endParaRPr lang="de-DE" sz="2400" dirty="0">
              <a:solidFill>
                <a:srgbClr val="669900"/>
              </a:solidFill>
              <a:latin typeface="Arial"/>
              <a:cs typeface="+mn-cs"/>
            </a:endParaRPr>
          </a:p>
        </p:txBody>
      </p:sp>
    </p:spTree>
    <p:extLst>
      <p:ext uri="{BB962C8B-B14F-4D97-AF65-F5344CB8AC3E}">
        <p14:creationId xmlns:p14="http://schemas.microsoft.com/office/powerpoint/2010/main" val="124252362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n-GB" b="1" smtClean="0">
                <a:solidFill>
                  <a:srgbClr val="669900"/>
                </a:solidFill>
              </a:rPr>
              <a:t>Purposes </a:t>
            </a:r>
            <a:r>
              <a:rPr lang="en-GB" b="1" dirty="0">
                <a:solidFill>
                  <a:srgbClr val="669900"/>
                </a:solidFill>
              </a:rPr>
              <a:t>of an adaptation M&amp;E system</a:t>
            </a:r>
          </a:p>
        </p:txBody>
      </p:sp>
      <p:graphicFrame>
        <p:nvGraphicFramePr>
          <p:cNvPr id="2" name="Tabelle 1"/>
          <p:cNvGraphicFramePr>
            <a:graphicFrameLocks noGrp="1"/>
          </p:cNvGraphicFramePr>
          <p:nvPr>
            <p:extLst>
              <p:ext uri="{D42A27DB-BD31-4B8C-83A1-F6EECF244321}">
                <p14:modId xmlns:p14="http://schemas.microsoft.com/office/powerpoint/2010/main" val="229770441"/>
              </p:ext>
            </p:extLst>
          </p:nvPr>
        </p:nvGraphicFramePr>
        <p:xfrm>
          <a:off x="392113" y="1822451"/>
          <a:ext cx="8151386" cy="3404841"/>
        </p:xfrm>
        <a:graphic>
          <a:graphicData uri="http://schemas.openxmlformats.org/drawingml/2006/table">
            <a:tbl>
              <a:tblPr firstRow="1" bandRow="1">
                <a:tableStyleId>{72833802-FEF1-4C79-8D5D-14CF1EAF98D9}</a:tableStyleId>
              </a:tblPr>
              <a:tblGrid>
                <a:gridCol w="3722687"/>
                <a:gridCol w="4428699"/>
              </a:tblGrid>
              <a:tr h="370464">
                <a:tc>
                  <a:txBody>
                    <a:bodyPr/>
                    <a:lstStyle/>
                    <a:p>
                      <a:r>
                        <a:rPr lang="de-DE" sz="1800" dirty="0" err="1" smtClean="0"/>
                        <a:t>Purpose</a:t>
                      </a:r>
                      <a:endParaRPr lang="de-DE" sz="1800" dirty="0"/>
                    </a:p>
                  </a:txBody>
                  <a:tcPr marL="91432" marR="91432" marT="45713" marB="45713"/>
                </a:tc>
                <a:tc>
                  <a:txBody>
                    <a:bodyPr/>
                    <a:lstStyle/>
                    <a:p>
                      <a:r>
                        <a:rPr lang="de-DE" sz="1800" smtClean="0"/>
                        <a:t>Related questions</a:t>
                      </a:r>
                      <a:endParaRPr lang="de-DE" sz="1800" dirty="0"/>
                    </a:p>
                  </a:txBody>
                  <a:tcPr marL="91432" marR="91432" marT="45713" marB="45713"/>
                </a:tc>
              </a:tr>
              <a:tr h="93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smtClean="0">
                          <a:solidFill>
                            <a:schemeClr val="tx1"/>
                          </a:solidFill>
                        </a:rPr>
                        <a:t>Learning</a:t>
                      </a:r>
                      <a:r>
                        <a:rPr lang="de-DE" sz="1800" smtClean="0">
                          <a:solidFill>
                            <a:schemeClr val="tx1"/>
                          </a:solidFill>
                        </a:rPr>
                        <a:t>: </a:t>
                      </a:r>
                      <a:r>
                        <a:rPr lang="en-US" sz="1800" smtClean="0">
                          <a:solidFill>
                            <a:schemeClr val="tx1"/>
                          </a:solidFill>
                        </a:rPr>
                        <a:t>producing knowledge about the evolving</a:t>
                      </a:r>
                      <a:r>
                        <a:rPr lang="en-US" sz="1800" baseline="0" smtClean="0">
                          <a:solidFill>
                            <a:schemeClr val="tx1"/>
                          </a:solidFill>
                        </a:rPr>
                        <a:t> </a:t>
                      </a:r>
                      <a:r>
                        <a:rPr lang="en-US" sz="1800" smtClean="0">
                          <a:solidFill>
                            <a:schemeClr val="tx1"/>
                          </a:solidFill>
                        </a:rPr>
                        <a:t>adaptation context, needs, and experiences</a:t>
                      </a:r>
                      <a:endParaRPr lang="de-DE" sz="1800" dirty="0">
                        <a:solidFill>
                          <a:schemeClr val="tx1"/>
                        </a:solidFill>
                      </a:endParaRPr>
                    </a:p>
                  </a:txBody>
                  <a:tcPr marL="91432" marR="91432" marT="45713" marB="45713"/>
                </a:tc>
                <a:tc>
                  <a:txBody>
                    <a:bodyPr/>
                    <a:lstStyle/>
                    <a:p>
                      <a:r>
                        <a:rPr lang="de-DE" sz="1800" smtClean="0">
                          <a:solidFill>
                            <a:schemeClr val="tx1"/>
                          </a:solidFill>
                        </a:rPr>
                        <a:t>Are </a:t>
                      </a:r>
                      <a:r>
                        <a:rPr lang="de-DE" sz="1800" dirty="0" err="1" smtClean="0">
                          <a:solidFill>
                            <a:schemeClr val="tx1"/>
                          </a:solidFill>
                        </a:rPr>
                        <a:t>adaptation</a:t>
                      </a:r>
                      <a:r>
                        <a:rPr lang="de-DE" sz="1800" dirty="0" smtClean="0">
                          <a:solidFill>
                            <a:schemeClr val="tx1"/>
                          </a:solidFill>
                        </a:rPr>
                        <a:t> </a:t>
                      </a:r>
                      <a:r>
                        <a:rPr lang="de-DE" sz="1800" dirty="0" err="1" smtClean="0">
                          <a:solidFill>
                            <a:schemeClr val="tx1"/>
                          </a:solidFill>
                        </a:rPr>
                        <a:t>actions</a:t>
                      </a:r>
                      <a:r>
                        <a:rPr lang="de-DE" sz="1800" dirty="0" smtClean="0">
                          <a:solidFill>
                            <a:schemeClr val="tx1"/>
                          </a:solidFill>
                        </a:rPr>
                        <a:t> </a:t>
                      </a:r>
                      <a:r>
                        <a:rPr lang="de-DE" sz="1800" err="1" smtClean="0">
                          <a:solidFill>
                            <a:schemeClr val="tx1"/>
                          </a:solidFill>
                        </a:rPr>
                        <a:t>effective</a:t>
                      </a:r>
                      <a:r>
                        <a:rPr lang="de-DE" sz="1800" smtClean="0">
                          <a:solidFill>
                            <a:schemeClr val="tx1"/>
                          </a:solidFill>
                        </a:rPr>
                        <a:t>?</a:t>
                      </a:r>
                    </a:p>
                    <a:p>
                      <a:r>
                        <a:rPr lang="de-DE" sz="1800" smtClean="0">
                          <a:solidFill>
                            <a:schemeClr val="tx1"/>
                          </a:solidFill>
                        </a:rPr>
                        <a:t>How can adaptation</a:t>
                      </a:r>
                      <a:r>
                        <a:rPr lang="de-DE" sz="1800" baseline="0" smtClean="0">
                          <a:solidFill>
                            <a:schemeClr val="tx1"/>
                          </a:solidFill>
                        </a:rPr>
                        <a:t> be improved?</a:t>
                      </a:r>
                      <a:endParaRPr lang="de-DE" sz="1800" dirty="0">
                        <a:solidFill>
                          <a:schemeClr val="tx1"/>
                        </a:solidFill>
                      </a:endParaRPr>
                    </a:p>
                  </a:txBody>
                  <a:tcPr marL="91432" marR="91432" marT="45713" marB="45713"/>
                </a:tc>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Accountability</a:t>
                      </a:r>
                      <a:r>
                        <a:rPr lang="en-US" sz="1800" smtClean="0">
                          <a:solidFill>
                            <a:schemeClr val="tx1"/>
                          </a:solidFill>
                        </a:rPr>
                        <a:t>: reporting to</a:t>
                      </a:r>
                      <a:r>
                        <a:rPr lang="en-US" sz="1800" baseline="0" smtClean="0">
                          <a:solidFill>
                            <a:schemeClr val="tx1"/>
                          </a:solidFill>
                        </a:rPr>
                        <a:t> </a:t>
                      </a:r>
                      <a:r>
                        <a:rPr lang="en-US" sz="1800" smtClean="0">
                          <a:solidFill>
                            <a:schemeClr val="tx1"/>
                          </a:solidFill>
                        </a:rPr>
                        <a:t>stakeholders on progress</a:t>
                      </a:r>
                      <a:r>
                        <a:rPr lang="en-US" sz="1800" baseline="0" smtClean="0">
                          <a:solidFill>
                            <a:schemeClr val="tx1"/>
                          </a:solidFill>
                        </a:rPr>
                        <a:t> </a:t>
                      </a:r>
                      <a:r>
                        <a:rPr lang="en-US" sz="1800" smtClean="0">
                          <a:solidFill>
                            <a:schemeClr val="tx1"/>
                          </a:solidFill>
                        </a:rPr>
                        <a:t>and/or results</a:t>
                      </a:r>
                      <a:endParaRPr lang="de-DE" sz="180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smtClean="0">
                          <a:solidFill>
                            <a:schemeClr val="tx1"/>
                          </a:solidFill>
                        </a:rPr>
                        <a:t>How to</a:t>
                      </a:r>
                      <a:r>
                        <a:rPr lang="de-DE" sz="1800" baseline="0" smtClean="0">
                          <a:solidFill>
                            <a:schemeClr val="tx1"/>
                          </a:solidFill>
                        </a:rPr>
                        <a:t> report to international conventions and national frameworks on adaptation?</a:t>
                      </a:r>
                      <a:endParaRPr lang="de-DE" sz="1800" smtClean="0">
                        <a:solidFill>
                          <a:schemeClr val="tx1"/>
                        </a:solidFill>
                      </a:endParaRPr>
                    </a:p>
                    <a:p>
                      <a:endParaRPr lang="de-DE" sz="1800" dirty="0">
                        <a:solidFill>
                          <a:schemeClr val="tx1"/>
                        </a:solidFill>
                      </a:endParaRPr>
                    </a:p>
                  </a:txBody>
                  <a:tcPr marL="91432" marR="91432" marT="45713" marB="45713"/>
                </a:tc>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Adaptive management</a:t>
                      </a:r>
                      <a:r>
                        <a:rPr lang="en-US" sz="1800" smtClean="0">
                          <a:solidFill>
                            <a:schemeClr val="tx1"/>
                          </a:solidFill>
                        </a:rPr>
                        <a:t>: checking whether a policy</a:t>
                      </a:r>
                      <a:r>
                        <a:rPr lang="en-US" sz="1800" baseline="0" smtClean="0">
                          <a:solidFill>
                            <a:schemeClr val="tx1"/>
                          </a:solidFill>
                        </a:rPr>
                        <a:t> or </a:t>
                      </a:r>
                      <a:r>
                        <a:rPr lang="en-US" sz="1800" smtClean="0">
                          <a:solidFill>
                            <a:schemeClr val="tx1"/>
                          </a:solidFill>
                        </a:rPr>
                        <a:t>plan</a:t>
                      </a:r>
                      <a:r>
                        <a:rPr lang="en-US" sz="1800" baseline="0" smtClean="0">
                          <a:solidFill>
                            <a:schemeClr val="tx1"/>
                          </a:solidFill>
                        </a:rPr>
                        <a:t> </a:t>
                      </a:r>
                      <a:r>
                        <a:rPr lang="en-US" sz="1800" smtClean="0">
                          <a:solidFill>
                            <a:schemeClr val="tx1"/>
                          </a:solidFill>
                        </a:rPr>
                        <a:t>is on track and</a:t>
                      </a:r>
                      <a:r>
                        <a:rPr lang="en-US" sz="1800" baseline="0" smtClean="0">
                          <a:solidFill>
                            <a:schemeClr val="tx1"/>
                          </a:solidFill>
                        </a:rPr>
                        <a:t> </a:t>
                      </a:r>
                      <a:r>
                        <a:rPr lang="en-US" sz="1800" smtClean="0">
                          <a:solidFill>
                            <a:schemeClr val="tx1"/>
                          </a:solidFill>
                        </a:rPr>
                        <a:t>adjusting the</a:t>
                      </a:r>
                      <a:r>
                        <a:rPr lang="en-US" sz="1800" baseline="0" smtClean="0">
                          <a:solidFill>
                            <a:schemeClr val="tx1"/>
                          </a:solidFill>
                        </a:rPr>
                        <a:t> </a:t>
                      </a:r>
                      <a:r>
                        <a:rPr lang="en-US" sz="1800" smtClean="0">
                          <a:solidFill>
                            <a:schemeClr val="tx1"/>
                          </a:solidFill>
                        </a:rPr>
                        <a:t>course of action accordingly</a:t>
                      </a:r>
                      <a:endParaRPr lang="de-DE" sz="180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smtClean="0">
                          <a:solidFill>
                            <a:schemeClr val="tx1"/>
                          </a:solidFill>
                        </a:rPr>
                        <a:t>Does implementation follow the intended paths?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smtClean="0">
                        <a:solidFill>
                          <a:schemeClr val="tx1"/>
                        </a:solidFill>
                      </a:endParaRPr>
                    </a:p>
                  </a:txBody>
                  <a:tcPr marL="91432" marR="91432" marT="45713" marB="45713"/>
                </a:tc>
              </a:tr>
            </a:tbl>
          </a:graphicData>
        </a:graphic>
      </p:graphicFrame>
      <p:sp>
        <p:nvSpPr>
          <p:cNvPr id="4" name="Textfeld 3"/>
          <p:cNvSpPr txBox="1"/>
          <p:nvPr/>
        </p:nvSpPr>
        <p:spPr>
          <a:xfrm>
            <a:off x="382136" y="5799194"/>
            <a:ext cx="8188657" cy="430887"/>
          </a:xfrm>
          <a:prstGeom prst="rect">
            <a:avLst/>
          </a:prstGeom>
          <a:noFill/>
        </p:spPr>
        <p:txBody>
          <a:bodyPr wrap="square" rtlCol="0">
            <a:spAutoFit/>
          </a:bodyPr>
          <a:lstStyle/>
          <a:p>
            <a:r>
              <a:rPr lang="de-DE" b="0" dirty="0" smtClean="0">
                <a:solidFill>
                  <a:schemeClr val="tx1"/>
                </a:solidFill>
                <a:sym typeface="Wingdings 3"/>
              </a:rPr>
              <a:t>  </a:t>
            </a:r>
            <a:r>
              <a:rPr lang="de-DE" sz="2000" b="0" err="1" smtClean="0">
                <a:solidFill>
                  <a:schemeClr val="tx1"/>
                </a:solidFill>
              </a:rPr>
              <a:t>Purpose</a:t>
            </a:r>
            <a:r>
              <a:rPr lang="de-DE" sz="2000" b="0" smtClean="0">
                <a:solidFill>
                  <a:schemeClr val="tx1"/>
                </a:solidFill>
              </a:rPr>
              <a:t> of the M&amp;E system determines what should be measured</a:t>
            </a:r>
            <a:endParaRPr lang="de-DE" sz="2000" b="0" dirty="0">
              <a:solidFill>
                <a:schemeClr val="tx1"/>
              </a:solidFill>
            </a:endParaRPr>
          </a:p>
        </p:txBody>
      </p:sp>
    </p:spTree>
    <p:extLst>
      <p:ext uri="{BB962C8B-B14F-4D97-AF65-F5344CB8AC3E}">
        <p14:creationId xmlns:p14="http://schemas.microsoft.com/office/powerpoint/2010/main" val="2885475315"/>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pPr>
              <a:defRPr/>
            </a:pPr>
            <a:fld id="{692CB778-1684-4820-AE01-A6CF65E48D70}" type="datetime1">
              <a:rPr lang="de-DE" smtClean="0">
                <a:solidFill>
                  <a:srgbClr val="6E6452"/>
                </a:solidFill>
              </a:rPr>
              <a:pPr>
                <a:defRPr/>
              </a:pPr>
              <a:t>01.09.2016</a:t>
            </a:fld>
            <a:endParaRPr lang="de-DE">
              <a:solidFill>
                <a:srgbClr val="6E6452"/>
              </a:solidFill>
            </a:endParaRPr>
          </a:p>
        </p:txBody>
      </p:sp>
      <p:graphicFrame>
        <p:nvGraphicFramePr>
          <p:cNvPr id="6" name="Diagram 4"/>
          <p:cNvGraphicFramePr/>
          <p:nvPr>
            <p:extLst>
              <p:ext uri="{D42A27DB-BD31-4B8C-83A1-F6EECF244321}">
                <p14:modId xmlns:p14="http://schemas.microsoft.com/office/powerpoint/2010/main" val="1989363362"/>
              </p:ext>
            </p:extLst>
          </p:nvPr>
        </p:nvGraphicFramePr>
        <p:xfrm>
          <a:off x="1195862" y="1430656"/>
          <a:ext cx="6626432" cy="44769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feld 6"/>
          <p:cNvSpPr txBox="1"/>
          <p:nvPr/>
        </p:nvSpPr>
        <p:spPr>
          <a:xfrm>
            <a:off x="327545" y="887101"/>
            <a:ext cx="6657194" cy="461665"/>
          </a:xfrm>
          <a:prstGeom prst="rect">
            <a:avLst/>
          </a:prstGeom>
          <a:noFill/>
        </p:spPr>
        <p:txBody>
          <a:bodyPr wrap="square" rtlCol="0">
            <a:spAutoFit/>
          </a:bodyPr>
          <a:lstStyle/>
          <a:p>
            <a:pPr eaLnBrk="0" hangingPunct="0"/>
            <a:r>
              <a:rPr lang="de-DE" sz="2400" dirty="0" smtClean="0">
                <a:solidFill>
                  <a:srgbClr val="669900"/>
                </a:solidFill>
                <a:latin typeface="Arial"/>
                <a:cs typeface="+mn-cs"/>
              </a:rPr>
              <a:t>Levels </a:t>
            </a:r>
            <a:r>
              <a:rPr lang="de-DE" sz="2400" dirty="0" err="1" smtClean="0">
                <a:solidFill>
                  <a:srgbClr val="669900"/>
                </a:solidFill>
                <a:latin typeface="Arial"/>
                <a:cs typeface="+mn-cs"/>
              </a:rPr>
              <a:t>of</a:t>
            </a:r>
            <a:r>
              <a:rPr lang="de-DE" sz="2400" dirty="0" smtClean="0">
                <a:solidFill>
                  <a:srgbClr val="669900"/>
                </a:solidFill>
                <a:latin typeface="Arial"/>
                <a:cs typeface="+mn-cs"/>
              </a:rPr>
              <a:t> </a:t>
            </a:r>
            <a:r>
              <a:rPr lang="de-DE" sz="2400" dirty="0" err="1" smtClean="0">
                <a:solidFill>
                  <a:srgbClr val="669900"/>
                </a:solidFill>
                <a:latin typeface="Arial"/>
                <a:cs typeface="+mn-cs"/>
              </a:rPr>
              <a:t>application</a:t>
            </a:r>
            <a:endParaRPr lang="de-DE" sz="2400" dirty="0">
              <a:solidFill>
                <a:srgbClr val="669900"/>
              </a:solidFill>
              <a:latin typeface="Arial"/>
              <a:cs typeface="+mn-cs"/>
            </a:endParaRPr>
          </a:p>
        </p:txBody>
      </p:sp>
      <p:sp>
        <p:nvSpPr>
          <p:cNvPr id="8" name="Textfeld 7"/>
          <p:cNvSpPr txBox="1"/>
          <p:nvPr/>
        </p:nvSpPr>
        <p:spPr>
          <a:xfrm>
            <a:off x="327545" y="6023549"/>
            <a:ext cx="8188657" cy="430887"/>
          </a:xfrm>
          <a:prstGeom prst="rect">
            <a:avLst/>
          </a:prstGeom>
          <a:noFill/>
        </p:spPr>
        <p:txBody>
          <a:bodyPr wrap="square" rtlCol="0">
            <a:spAutoFit/>
          </a:bodyPr>
          <a:lstStyle/>
          <a:p>
            <a:pPr eaLnBrk="0" hangingPunct="0"/>
            <a:r>
              <a:rPr lang="de-DE" b="0" dirty="0" smtClean="0">
                <a:solidFill>
                  <a:srgbClr val="000000"/>
                </a:solidFill>
                <a:cs typeface="+mn-cs"/>
                <a:sym typeface="Wingdings 3"/>
              </a:rPr>
              <a:t>  </a:t>
            </a:r>
            <a:r>
              <a:rPr lang="de-DE" b="0" dirty="0" err="1" smtClean="0">
                <a:solidFill>
                  <a:srgbClr val="000000"/>
                </a:solidFill>
                <a:cs typeface="+mn-cs"/>
              </a:rPr>
              <a:t>Approaches</a:t>
            </a:r>
            <a:r>
              <a:rPr lang="de-DE" b="0" dirty="0" smtClean="0">
                <a:solidFill>
                  <a:srgbClr val="000000"/>
                </a:solidFill>
                <a:cs typeface="+mn-cs"/>
              </a:rPr>
              <a:t> </a:t>
            </a:r>
            <a:r>
              <a:rPr lang="de-DE" b="0" dirty="0" err="1" smtClean="0">
                <a:solidFill>
                  <a:srgbClr val="000000"/>
                </a:solidFill>
                <a:cs typeface="+mn-cs"/>
              </a:rPr>
              <a:t>to</a:t>
            </a:r>
            <a:r>
              <a:rPr lang="de-DE" b="0" dirty="0" smtClean="0">
                <a:solidFill>
                  <a:srgbClr val="000000"/>
                </a:solidFill>
                <a:cs typeface="+mn-cs"/>
              </a:rPr>
              <a:t> </a:t>
            </a:r>
            <a:r>
              <a:rPr lang="de-DE" b="0" dirty="0" err="1" smtClean="0">
                <a:solidFill>
                  <a:srgbClr val="000000"/>
                </a:solidFill>
                <a:cs typeface="+mn-cs"/>
              </a:rPr>
              <a:t>adaptation</a:t>
            </a:r>
            <a:r>
              <a:rPr lang="de-DE" b="0" dirty="0" smtClean="0">
                <a:solidFill>
                  <a:srgbClr val="000000"/>
                </a:solidFill>
                <a:cs typeface="+mn-cs"/>
              </a:rPr>
              <a:t> M&amp;E </a:t>
            </a:r>
            <a:r>
              <a:rPr lang="de-DE" b="0" dirty="0" err="1" smtClean="0">
                <a:solidFill>
                  <a:srgbClr val="000000"/>
                </a:solidFill>
                <a:cs typeface="+mn-cs"/>
              </a:rPr>
              <a:t>differ</a:t>
            </a:r>
            <a:r>
              <a:rPr lang="de-DE" b="0" dirty="0" smtClean="0">
                <a:solidFill>
                  <a:srgbClr val="000000"/>
                </a:solidFill>
                <a:cs typeface="+mn-cs"/>
              </a:rPr>
              <a:t> </a:t>
            </a:r>
            <a:r>
              <a:rPr lang="de-DE" b="0" dirty="0" err="1" smtClean="0">
                <a:solidFill>
                  <a:srgbClr val="000000"/>
                </a:solidFill>
                <a:cs typeface="+mn-cs"/>
              </a:rPr>
              <a:t>between</a:t>
            </a:r>
            <a:r>
              <a:rPr lang="de-DE" b="0" dirty="0" smtClean="0">
                <a:solidFill>
                  <a:srgbClr val="000000"/>
                </a:solidFill>
                <a:cs typeface="+mn-cs"/>
              </a:rPr>
              <a:t> </a:t>
            </a:r>
            <a:r>
              <a:rPr lang="de-DE" b="0" dirty="0" err="1" smtClean="0">
                <a:solidFill>
                  <a:srgbClr val="000000"/>
                </a:solidFill>
                <a:cs typeface="+mn-cs"/>
              </a:rPr>
              <a:t>these</a:t>
            </a:r>
            <a:r>
              <a:rPr lang="de-DE" b="0" dirty="0" smtClean="0">
                <a:solidFill>
                  <a:srgbClr val="000000"/>
                </a:solidFill>
                <a:cs typeface="+mn-cs"/>
              </a:rPr>
              <a:t> </a:t>
            </a:r>
            <a:r>
              <a:rPr lang="de-DE" b="0" dirty="0" err="1" smtClean="0">
                <a:solidFill>
                  <a:srgbClr val="000000"/>
                </a:solidFill>
                <a:cs typeface="+mn-cs"/>
              </a:rPr>
              <a:t>levels</a:t>
            </a:r>
            <a:endParaRPr lang="de-DE" b="0" dirty="0">
              <a:solidFill>
                <a:srgbClr val="000000"/>
              </a:solidFill>
              <a:cs typeface="+mn-cs"/>
            </a:endParaRPr>
          </a:p>
        </p:txBody>
      </p:sp>
    </p:spTree>
    <p:extLst>
      <p:ext uri="{BB962C8B-B14F-4D97-AF65-F5344CB8AC3E}">
        <p14:creationId xmlns:p14="http://schemas.microsoft.com/office/powerpoint/2010/main" val="25510783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4483" y="1289644"/>
            <a:ext cx="7526337" cy="741363"/>
          </a:xfrm>
        </p:spPr>
        <p:txBody>
          <a:bodyPr/>
          <a:lstStyle/>
          <a:p>
            <a:r>
              <a:rPr lang="en-GB" b="1" kern="1200" dirty="0">
                <a:solidFill>
                  <a:srgbClr val="669900"/>
                </a:solidFill>
                <a:latin typeface="Arial"/>
                <a:ea typeface="+mn-ea"/>
                <a:cs typeface="+mn-cs"/>
              </a:rPr>
              <a:t>Context and capacities</a:t>
            </a:r>
          </a:p>
        </p:txBody>
      </p:sp>
      <p:sp>
        <p:nvSpPr>
          <p:cNvPr id="3" name="Textfeld 2"/>
          <p:cNvSpPr txBox="1"/>
          <p:nvPr/>
        </p:nvSpPr>
        <p:spPr>
          <a:xfrm>
            <a:off x="423081" y="1782004"/>
            <a:ext cx="7533564" cy="3139321"/>
          </a:xfrm>
          <a:prstGeom prst="rect">
            <a:avLst/>
          </a:prstGeom>
          <a:noFill/>
        </p:spPr>
        <p:txBody>
          <a:bodyPr wrap="square" rtlCol="0">
            <a:spAutoFit/>
          </a:bodyPr>
          <a:lstStyle/>
          <a:p>
            <a:pPr marL="800100" lvl="1" indent="-342900" eaLnBrk="0" hangingPunct="0">
              <a:lnSpc>
                <a:spcPct val="150000"/>
              </a:lnSpc>
              <a:buFont typeface="Arial" pitchFamily="34" charset="0"/>
              <a:buChar char="•"/>
            </a:pPr>
            <a:r>
              <a:rPr lang="de-DE" b="0" dirty="0" smtClean="0">
                <a:solidFill>
                  <a:srgbClr val="000000"/>
                </a:solidFill>
                <a:cs typeface="+mn-cs"/>
              </a:rPr>
              <a:t>Political </a:t>
            </a:r>
            <a:r>
              <a:rPr lang="de-DE" b="0" dirty="0" err="1" smtClean="0">
                <a:solidFill>
                  <a:srgbClr val="000000"/>
                </a:solidFill>
                <a:cs typeface="+mn-cs"/>
              </a:rPr>
              <a:t>context</a:t>
            </a:r>
            <a:endParaRPr lang="de-DE" b="0" dirty="0" smtClean="0">
              <a:solidFill>
                <a:srgbClr val="000000"/>
              </a:solidFill>
              <a:cs typeface="+mn-cs"/>
            </a:endParaRPr>
          </a:p>
          <a:p>
            <a:pPr marL="1257300" lvl="2" indent="-342900" eaLnBrk="0" hangingPunct="0">
              <a:lnSpc>
                <a:spcPct val="150000"/>
              </a:lnSpc>
              <a:buFont typeface="Arial" pitchFamily="34" charset="0"/>
              <a:buChar char="•"/>
            </a:pPr>
            <a:r>
              <a:rPr lang="de-DE" b="0" dirty="0" err="1" smtClean="0">
                <a:solidFill>
                  <a:srgbClr val="000000"/>
                </a:solidFill>
                <a:cs typeface="+mn-cs"/>
              </a:rPr>
              <a:t>interest</a:t>
            </a:r>
            <a:r>
              <a:rPr lang="de-DE" b="0" dirty="0" smtClean="0">
                <a:solidFill>
                  <a:srgbClr val="000000"/>
                </a:solidFill>
                <a:cs typeface="+mn-cs"/>
              </a:rPr>
              <a:t> </a:t>
            </a:r>
            <a:r>
              <a:rPr lang="de-DE" b="0" dirty="0" err="1" smtClean="0">
                <a:solidFill>
                  <a:srgbClr val="000000"/>
                </a:solidFill>
                <a:cs typeface="+mn-cs"/>
              </a:rPr>
              <a:t>of</a:t>
            </a:r>
            <a:r>
              <a:rPr lang="de-DE" b="0" dirty="0" smtClean="0">
                <a:solidFill>
                  <a:srgbClr val="000000"/>
                </a:solidFill>
                <a:cs typeface="+mn-cs"/>
              </a:rPr>
              <a:t> different </a:t>
            </a:r>
            <a:r>
              <a:rPr lang="de-DE" b="0" dirty="0" err="1" smtClean="0">
                <a:solidFill>
                  <a:srgbClr val="000000"/>
                </a:solidFill>
                <a:cs typeface="+mn-cs"/>
              </a:rPr>
              <a:t>parties</a:t>
            </a:r>
            <a:r>
              <a:rPr lang="de-DE" b="0" dirty="0" smtClean="0">
                <a:solidFill>
                  <a:srgbClr val="000000"/>
                </a:solidFill>
                <a:cs typeface="+mn-cs"/>
              </a:rPr>
              <a:t> </a:t>
            </a:r>
            <a:r>
              <a:rPr lang="de-DE" b="0" dirty="0" err="1" smtClean="0">
                <a:solidFill>
                  <a:srgbClr val="000000"/>
                </a:solidFill>
                <a:cs typeface="+mn-cs"/>
              </a:rPr>
              <a:t>and</a:t>
            </a:r>
            <a:r>
              <a:rPr lang="de-DE" b="0" dirty="0" smtClean="0">
                <a:solidFill>
                  <a:srgbClr val="000000"/>
                </a:solidFill>
                <a:cs typeface="+mn-cs"/>
              </a:rPr>
              <a:t> </a:t>
            </a:r>
            <a:r>
              <a:rPr lang="de-DE" b="0" dirty="0" err="1" smtClean="0">
                <a:solidFill>
                  <a:srgbClr val="000000"/>
                </a:solidFill>
                <a:cs typeface="+mn-cs"/>
              </a:rPr>
              <a:t>stakeholders</a:t>
            </a:r>
            <a:endParaRPr lang="de-DE" b="0" dirty="0" smtClean="0">
              <a:solidFill>
                <a:srgbClr val="000000"/>
              </a:solidFill>
              <a:cs typeface="+mn-cs"/>
            </a:endParaRPr>
          </a:p>
          <a:p>
            <a:pPr marL="800100" lvl="1" indent="-342900" eaLnBrk="0" hangingPunct="0">
              <a:lnSpc>
                <a:spcPct val="150000"/>
              </a:lnSpc>
              <a:buFont typeface="Arial" pitchFamily="34" charset="0"/>
              <a:buChar char="•"/>
            </a:pPr>
            <a:r>
              <a:rPr lang="de-DE" b="0" dirty="0" err="1" smtClean="0">
                <a:solidFill>
                  <a:srgbClr val="000000"/>
                </a:solidFill>
                <a:cs typeface="+mn-cs"/>
              </a:rPr>
              <a:t>Institutional</a:t>
            </a:r>
            <a:r>
              <a:rPr lang="de-DE" b="0" dirty="0" smtClean="0">
                <a:solidFill>
                  <a:srgbClr val="000000"/>
                </a:solidFill>
                <a:cs typeface="+mn-cs"/>
              </a:rPr>
              <a:t> </a:t>
            </a:r>
            <a:r>
              <a:rPr lang="de-DE" b="0" dirty="0" err="1" smtClean="0">
                <a:solidFill>
                  <a:srgbClr val="000000"/>
                </a:solidFill>
                <a:cs typeface="+mn-cs"/>
              </a:rPr>
              <a:t>structures</a:t>
            </a:r>
            <a:endParaRPr lang="de-DE" b="0" dirty="0" smtClean="0">
              <a:solidFill>
                <a:srgbClr val="000000"/>
              </a:solidFill>
              <a:cs typeface="+mn-cs"/>
            </a:endParaRPr>
          </a:p>
          <a:p>
            <a:pPr marL="800100" lvl="1" indent="-342900" eaLnBrk="0" hangingPunct="0">
              <a:lnSpc>
                <a:spcPct val="150000"/>
              </a:lnSpc>
              <a:buFont typeface="Arial" pitchFamily="34" charset="0"/>
              <a:buChar char="•"/>
            </a:pPr>
            <a:r>
              <a:rPr lang="de-DE" b="0" dirty="0" smtClean="0">
                <a:solidFill>
                  <a:srgbClr val="000000"/>
                </a:solidFill>
                <a:cs typeface="+mn-cs"/>
              </a:rPr>
              <a:t>Legal </a:t>
            </a:r>
            <a:r>
              <a:rPr lang="de-DE" b="0" dirty="0" err="1" smtClean="0">
                <a:solidFill>
                  <a:srgbClr val="000000"/>
                </a:solidFill>
                <a:cs typeface="+mn-cs"/>
              </a:rPr>
              <a:t>considerations</a:t>
            </a:r>
            <a:endParaRPr lang="de-DE" b="0" dirty="0" smtClean="0">
              <a:solidFill>
                <a:srgbClr val="000000"/>
              </a:solidFill>
              <a:cs typeface="+mn-cs"/>
            </a:endParaRPr>
          </a:p>
          <a:p>
            <a:pPr marL="800100" lvl="1" indent="-342900" eaLnBrk="0" hangingPunct="0">
              <a:lnSpc>
                <a:spcPct val="150000"/>
              </a:lnSpc>
              <a:buFont typeface="Arial" pitchFamily="34" charset="0"/>
              <a:buChar char="•"/>
            </a:pPr>
            <a:r>
              <a:rPr lang="de-DE" b="0" dirty="0" smtClean="0">
                <a:solidFill>
                  <a:srgbClr val="000000"/>
                </a:solidFill>
                <a:cs typeface="+mn-cs"/>
              </a:rPr>
              <a:t>Access </a:t>
            </a:r>
            <a:r>
              <a:rPr lang="de-DE" b="0" dirty="0" err="1" smtClean="0">
                <a:solidFill>
                  <a:srgbClr val="000000"/>
                </a:solidFill>
                <a:cs typeface="+mn-cs"/>
              </a:rPr>
              <a:t>to</a:t>
            </a:r>
            <a:r>
              <a:rPr lang="de-DE" b="0" dirty="0" smtClean="0">
                <a:solidFill>
                  <a:srgbClr val="000000"/>
                </a:solidFill>
                <a:cs typeface="+mn-cs"/>
              </a:rPr>
              <a:t> </a:t>
            </a:r>
            <a:r>
              <a:rPr lang="de-DE" b="0" dirty="0" err="1" smtClean="0">
                <a:solidFill>
                  <a:srgbClr val="000000"/>
                </a:solidFill>
                <a:cs typeface="+mn-cs"/>
              </a:rPr>
              <a:t>data</a:t>
            </a:r>
            <a:r>
              <a:rPr lang="de-DE" b="0" dirty="0" smtClean="0">
                <a:solidFill>
                  <a:srgbClr val="000000"/>
                </a:solidFill>
                <a:cs typeface="+mn-cs"/>
              </a:rPr>
              <a:t> </a:t>
            </a:r>
            <a:r>
              <a:rPr lang="de-DE" b="0" dirty="0" err="1" smtClean="0">
                <a:solidFill>
                  <a:srgbClr val="000000"/>
                </a:solidFill>
                <a:cs typeface="+mn-cs"/>
              </a:rPr>
              <a:t>and</a:t>
            </a:r>
            <a:r>
              <a:rPr lang="de-DE" b="0" dirty="0" smtClean="0">
                <a:solidFill>
                  <a:srgbClr val="000000"/>
                </a:solidFill>
                <a:cs typeface="+mn-cs"/>
              </a:rPr>
              <a:t> </a:t>
            </a:r>
            <a:r>
              <a:rPr lang="de-DE" b="0" dirty="0" err="1" smtClean="0">
                <a:solidFill>
                  <a:srgbClr val="000000"/>
                </a:solidFill>
                <a:cs typeface="+mn-cs"/>
              </a:rPr>
              <a:t>information</a:t>
            </a:r>
            <a:endParaRPr lang="de-DE" b="0" dirty="0" smtClean="0">
              <a:solidFill>
                <a:srgbClr val="000000"/>
              </a:solidFill>
              <a:cs typeface="+mn-cs"/>
            </a:endParaRPr>
          </a:p>
          <a:p>
            <a:pPr marL="800100" lvl="1" indent="-342900" eaLnBrk="0" hangingPunct="0">
              <a:lnSpc>
                <a:spcPct val="150000"/>
              </a:lnSpc>
              <a:buFont typeface="Arial" pitchFamily="34" charset="0"/>
              <a:buChar char="•"/>
            </a:pPr>
            <a:r>
              <a:rPr lang="de-DE" b="0" dirty="0" smtClean="0">
                <a:solidFill>
                  <a:srgbClr val="000000"/>
                </a:solidFill>
                <a:cs typeface="+mn-cs"/>
              </a:rPr>
              <a:t>Financial </a:t>
            </a:r>
            <a:r>
              <a:rPr lang="de-DE" b="0" dirty="0" err="1" smtClean="0">
                <a:solidFill>
                  <a:srgbClr val="000000"/>
                </a:solidFill>
                <a:cs typeface="+mn-cs"/>
              </a:rPr>
              <a:t>resources</a:t>
            </a:r>
            <a:endParaRPr lang="de-DE" b="0" dirty="0" smtClean="0">
              <a:solidFill>
                <a:srgbClr val="000000"/>
              </a:solidFill>
              <a:cs typeface="+mn-cs"/>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3983" y="3972909"/>
            <a:ext cx="3492871" cy="2440889"/>
          </a:xfrm>
          <a:prstGeom prst="rect">
            <a:avLst/>
          </a:prstGeom>
        </p:spPr>
      </p:pic>
      <p:sp>
        <p:nvSpPr>
          <p:cNvPr id="4" name="Textfeld 3"/>
          <p:cNvSpPr txBox="1"/>
          <p:nvPr/>
        </p:nvSpPr>
        <p:spPr>
          <a:xfrm>
            <a:off x="423082" y="5193353"/>
            <a:ext cx="1745960" cy="1169551"/>
          </a:xfrm>
          <a:prstGeom prst="rect">
            <a:avLst/>
          </a:prstGeom>
          <a:noFill/>
        </p:spPr>
        <p:txBody>
          <a:bodyPr wrap="square" rtlCol="0">
            <a:spAutoFit/>
          </a:bodyPr>
          <a:lstStyle/>
          <a:p>
            <a:r>
              <a:rPr lang="de-DE" sz="1400" b="0" dirty="0" err="1" smtClean="0">
                <a:solidFill>
                  <a:schemeClr val="tx2"/>
                </a:solidFill>
              </a:rPr>
              <a:t>For</a:t>
            </a:r>
            <a:r>
              <a:rPr lang="de-DE" sz="1400" b="0" dirty="0" smtClean="0">
                <a:solidFill>
                  <a:schemeClr val="tx2"/>
                </a:solidFill>
              </a:rPr>
              <a:t> </a:t>
            </a:r>
            <a:r>
              <a:rPr lang="de-DE" sz="1400" b="0" dirty="0" err="1" smtClean="0">
                <a:solidFill>
                  <a:schemeClr val="tx2"/>
                </a:solidFill>
              </a:rPr>
              <a:t>practical</a:t>
            </a:r>
            <a:r>
              <a:rPr lang="de-DE" sz="1400" b="0" dirty="0" smtClean="0">
                <a:solidFill>
                  <a:schemeClr val="tx2"/>
                </a:solidFill>
              </a:rPr>
              <a:t> </a:t>
            </a:r>
            <a:r>
              <a:rPr lang="de-DE" sz="1400" b="0" dirty="0" err="1" smtClean="0">
                <a:solidFill>
                  <a:schemeClr val="tx2"/>
                </a:solidFill>
              </a:rPr>
              <a:t>examples</a:t>
            </a:r>
            <a:r>
              <a:rPr lang="de-DE" sz="1400" b="0" dirty="0" smtClean="0">
                <a:solidFill>
                  <a:schemeClr val="tx2"/>
                </a:solidFill>
              </a:rPr>
              <a:t> </a:t>
            </a:r>
            <a:r>
              <a:rPr lang="de-DE" sz="1400" b="0" dirty="0" err="1" smtClean="0">
                <a:solidFill>
                  <a:schemeClr val="tx2"/>
                </a:solidFill>
              </a:rPr>
              <a:t>please</a:t>
            </a:r>
            <a:r>
              <a:rPr lang="de-DE" sz="1400" b="0" dirty="0" smtClean="0">
                <a:solidFill>
                  <a:schemeClr val="tx2"/>
                </a:solidFill>
              </a:rPr>
              <a:t> </a:t>
            </a:r>
            <a:r>
              <a:rPr lang="de-DE" sz="1400" b="0" dirty="0" err="1" smtClean="0">
                <a:solidFill>
                  <a:schemeClr val="tx2"/>
                </a:solidFill>
              </a:rPr>
              <a:t>see</a:t>
            </a:r>
            <a:r>
              <a:rPr lang="de-DE" sz="1400" b="0" dirty="0" smtClean="0">
                <a:solidFill>
                  <a:schemeClr val="tx2"/>
                </a:solidFill>
              </a:rPr>
              <a:t> </a:t>
            </a:r>
            <a:r>
              <a:rPr lang="de-DE" sz="1400" b="0" dirty="0" err="1" smtClean="0">
                <a:solidFill>
                  <a:schemeClr val="tx2"/>
                </a:solidFill>
              </a:rPr>
              <a:t>the</a:t>
            </a:r>
            <a:r>
              <a:rPr lang="de-DE" sz="1400" b="0" dirty="0" smtClean="0">
                <a:solidFill>
                  <a:schemeClr val="tx2"/>
                </a:solidFill>
              </a:rPr>
              <a:t> M&amp;E </a:t>
            </a:r>
            <a:r>
              <a:rPr lang="de-DE" sz="1400" b="0" dirty="0" err="1" smtClean="0">
                <a:solidFill>
                  <a:schemeClr val="tx2"/>
                </a:solidFill>
              </a:rPr>
              <a:t>country</a:t>
            </a:r>
            <a:r>
              <a:rPr lang="de-DE" sz="1400" b="0" dirty="0" smtClean="0">
                <a:solidFill>
                  <a:schemeClr val="tx2"/>
                </a:solidFill>
              </a:rPr>
              <a:t> </a:t>
            </a:r>
            <a:r>
              <a:rPr lang="de-DE" sz="1400" b="0" dirty="0" err="1" smtClean="0">
                <a:solidFill>
                  <a:schemeClr val="tx2"/>
                </a:solidFill>
              </a:rPr>
              <a:t>factsheets</a:t>
            </a:r>
            <a:r>
              <a:rPr lang="de-DE" sz="1400" b="0" dirty="0" smtClean="0">
                <a:solidFill>
                  <a:schemeClr val="tx2"/>
                </a:solidFill>
              </a:rPr>
              <a:t> </a:t>
            </a:r>
            <a:r>
              <a:rPr lang="de-DE" sz="1400" b="0" dirty="0" err="1" smtClean="0">
                <a:solidFill>
                  <a:schemeClr val="tx2"/>
                </a:solidFill>
              </a:rPr>
              <a:t>of</a:t>
            </a:r>
            <a:r>
              <a:rPr lang="de-DE" sz="1400" b="0" dirty="0" smtClean="0">
                <a:solidFill>
                  <a:schemeClr val="tx2"/>
                </a:solidFill>
              </a:rPr>
              <a:t> </a:t>
            </a:r>
            <a:r>
              <a:rPr lang="de-DE" sz="1400" b="0" dirty="0" err="1" smtClean="0">
                <a:solidFill>
                  <a:schemeClr val="tx2"/>
                </a:solidFill>
              </a:rPr>
              <a:t>the</a:t>
            </a:r>
            <a:r>
              <a:rPr lang="de-DE" sz="1400" b="0" dirty="0" smtClean="0">
                <a:solidFill>
                  <a:schemeClr val="tx2"/>
                </a:solidFill>
              </a:rPr>
              <a:t> </a:t>
            </a:r>
            <a:r>
              <a:rPr lang="de-DE" sz="1400" b="0" dirty="0" err="1" smtClean="0">
                <a:solidFill>
                  <a:schemeClr val="tx2"/>
                </a:solidFill>
              </a:rPr>
              <a:t>study</a:t>
            </a:r>
            <a:endParaRPr lang="de-DE" sz="1400" b="0" dirty="0" smtClean="0">
              <a:solidFill>
                <a:schemeClr val="tx2"/>
              </a:solidFill>
            </a:endParaRPr>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4614" y="4917525"/>
            <a:ext cx="1210915" cy="1721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15816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631778" y="1436909"/>
            <a:ext cx="8089142" cy="1066653"/>
          </a:xfrm>
        </p:spPr>
        <p:txBody>
          <a:bodyPr/>
          <a:lstStyle/>
          <a:p>
            <a:r>
              <a:rPr lang="de-DE" b="1" kern="1200" dirty="0" err="1">
                <a:solidFill>
                  <a:srgbClr val="669900"/>
                </a:solidFill>
                <a:latin typeface="Arial"/>
                <a:ea typeface="+mn-ea"/>
                <a:cs typeface="+mn-cs"/>
              </a:rPr>
              <a:t>What</a:t>
            </a:r>
            <a:r>
              <a:rPr lang="de-DE" b="1" kern="1200" dirty="0">
                <a:solidFill>
                  <a:srgbClr val="669900"/>
                </a:solidFill>
                <a:latin typeface="Arial"/>
                <a:ea typeface="+mn-ea"/>
                <a:cs typeface="+mn-cs"/>
              </a:rPr>
              <a:t> </a:t>
            </a:r>
            <a:r>
              <a:rPr lang="de-DE" b="1" kern="1200" dirty="0" err="1" smtClean="0">
                <a:solidFill>
                  <a:srgbClr val="669900"/>
                </a:solidFill>
                <a:latin typeface="Arial"/>
                <a:ea typeface="+mn-ea"/>
                <a:cs typeface="+mn-cs"/>
              </a:rPr>
              <a:t>approaches</a:t>
            </a:r>
            <a:r>
              <a:rPr lang="de-DE" b="1" kern="1200" dirty="0" smtClean="0">
                <a:solidFill>
                  <a:srgbClr val="669900"/>
                </a:solidFill>
                <a:latin typeface="Arial"/>
                <a:ea typeface="+mn-ea"/>
                <a:cs typeface="+mn-cs"/>
              </a:rPr>
              <a:t> </a:t>
            </a:r>
            <a:r>
              <a:rPr lang="de-DE" b="1" kern="1200" dirty="0" err="1">
                <a:solidFill>
                  <a:srgbClr val="669900"/>
                </a:solidFill>
                <a:latin typeface="Arial"/>
                <a:ea typeface="+mn-ea"/>
                <a:cs typeface="+mn-cs"/>
              </a:rPr>
              <a:t>can</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be</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used</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for</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adaptation</a:t>
            </a:r>
            <a:r>
              <a:rPr lang="de-DE" b="1" kern="1200" dirty="0">
                <a:solidFill>
                  <a:srgbClr val="669900"/>
                </a:solidFill>
                <a:latin typeface="Arial"/>
                <a:ea typeface="+mn-ea"/>
                <a:cs typeface="+mn-cs"/>
              </a:rPr>
              <a:t> M&amp;E?</a:t>
            </a: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01.09.2016</a:t>
            </a:fld>
            <a:endParaRPr lang="de-DE" dirty="0">
              <a:solidFill>
                <a:srgbClr val="6E6452"/>
              </a:solidFill>
            </a:endParaRPr>
          </a:p>
        </p:txBody>
      </p:sp>
      <p:pic>
        <p:nvPicPr>
          <p:cNvPr id="3" name="Grafik 2"/>
          <p:cNvPicPr>
            <a:picLocks noChangeAspect="1"/>
          </p:cNvPicPr>
          <p:nvPr/>
        </p:nvPicPr>
        <p:blipFill rotWithShape="1">
          <a:blip r:embed="rId3" cstate="print">
            <a:extLst>
              <a:ext uri="{28A0092B-C50C-407E-A947-70E740481C1C}">
                <a14:useLocalDpi xmlns:a14="http://schemas.microsoft.com/office/drawing/2010/main" val="0"/>
              </a:ext>
            </a:extLst>
          </a:blip>
          <a:srcRect t="3041" b="2718"/>
          <a:stretch/>
        </p:blipFill>
        <p:spPr>
          <a:xfrm>
            <a:off x="2033516" y="2797790"/>
            <a:ext cx="5073041" cy="3316406"/>
          </a:xfrm>
          <a:prstGeom prst="rect">
            <a:avLst/>
          </a:prstGeom>
        </p:spPr>
      </p:pic>
    </p:spTree>
    <p:extLst>
      <p:ext uri="{BB962C8B-B14F-4D97-AF65-F5344CB8AC3E}">
        <p14:creationId xmlns:p14="http://schemas.microsoft.com/office/powerpoint/2010/main" val="2756233507"/>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el 1"/>
          <p:cNvSpPr>
            <a:spLocks noGrp="1"/>
          </p:cNvSpPr>
          <p:nvPr>
            <p:ph type="title"/>
          </p:nvPr>
        </p:nvSpPr>
        <p:spPr>
          <a:xfrm>
            <a:off x="631778" y="1436909"/>
            <a:ext cx="8089142" cy="1066653"/>
          </a:xfrm>
        </p:spPr>
        <p:txBody>
          <a:bodyPr/>
          <a:lstStyle/>
          <a:p>
            <a:r>
              <a:rPr lang="de-DE" b="1" kern="1200" dirty="0" err="1">
                <a:solidFill>
                  <a:srgbClr val="669900"/>
                </a:solidFill>
                <a:latin typeface="Arial"/>
                <a:ea typeface="+mn-ea"/>
                <a:cs typeface="+mn-cs"/>
              </a:rPr>
              <a:t>What</a:t>
            </a:r>
            <a:r>
              <a:rPr lang="de-DE" b="1" kern="1200" dirty="0">
                <a:solidFill>
                  <a:srgbClr val="669900"/>
                </a:solidFill>
                <a:latin typeface="Arial"/>
                <a:ea typeface="+mn-ea"/>
                <a:cs typeface="+mn-cs"/>
              </a:rPr>
              <a:t> </a:t>
            </a:r>
            <a:r>
              <a:rPr lang="de-DE" b="1" kern="1200" dirty="0" err="1" smtClean="0">
                <a:solidFill>
                  <a:srgbClr val="669900"/>
                </a:solidFill>
                <a:latin typeface="Arial"/>
                <a:ea typeface="+mn-ea"/>
                <a:cs typeface="+mn-cs"/>
              </a:rPr>
              <a:t>approaches</a:t>
            </a:r>
            <a:r>
              <a:rPr lang="de-DE" b="1" kern="1200" dirty="0" smtClean="0">
                <a:solidFill>
                  <a:srgbClr val="669900"/>
                </a:solidFill>
                <a:latin typeface="Arial"/>
                <a:ea typeface="+mn-ea"/>
                <a:cs typeface="+mn-cs"/>
              </a:rPr>
              <a:t> </a:t>
            </a:r>
            <a:r>
              <a:rPr lang="de-DE" b="1" kern="1200" dirty="0" err="1">
                <a:solidFill>
                  <a:srgbClr val="669900"/>
                </a:solidFill>
                <a:latin typeface="Arial"/>
                <a:ea typeface="+mn-ea"/>
                <a:cs typeface="+mn-cs"/>
              </a:rPr>
              <a:t>can</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be</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used</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for</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adaptation</a:t>
            </a:r>
            <a:r>
              <a:rPr lang="de-DE" b="1" kern="1200" dirty="0">
                <a:solidFill>
                  <a:srgbClr val="669900"/>
                </a:solidFill>
                <a:latin typeface="Arial"/>
                <a:ea typeface="+mn-ea"/>
                <a:cs typeface="+mn-cs"/>
              </a:rPr>
              <a:t> M&amp;E?</a:t>
            </a:r>
          </a:p>
        </p:txBody>
      </p:sp>
      <p:sp>
        <p:nvSpPr>
          <p:cNvPr id="4" name="Datumsplatzhalter 3"/>
          <p:cNvSpPr>
            <a:spLocks noGrp="1"/>
          </p:cNvSpPr>
          <p:nvPr>
            <p:ph type="dt" sz="half" idx="11"/>
          </p:nvPr>
        </p:nvSpPr>
        <p:spPr/>
        <p:txBody>
          <a:bodyPr/>
          <a:lstStyle/>
          <a:p>
            <a:pPr>
              <a:defRPr/>
            </a:pPr>
            <a:fld id="{8E4E07AF-AD3E-4569-A21F-3A179DEF766C}" type="datetime1">
              <a:rPr lang="de-DE" smtClean="0">
                <a:solidFill>
                  <a:srgbClr val="6E6452"/>
                </a:solidFill>
              </a:rPr>
              <a:pPr>
                <a:defRPr/>
              </a:pPr>
              <a:t>01.09.2016</a:t>
            </a:fld>
            <a:endParaRPr lang="de-DE" dirty="0">
              <a:solidFill>
                <a:srgbClr val="6E6452"/>
              </a:solidFill>
            </a:endParaRPr>
          </a:p>
        </p:txBody>
      </p:sp>
      <p:sp>
        <p:nvSpPr>
          <p:cNvPr id="2" name="Textfeld 1"/>
          <p:cNvSpPr txBox="1"/>
          <p:nvPr/>
        </p:nvSpPr>
        <p:spPr>
          <a:xfrm>
            <a:off x="744279" y="2083981"/>
            <a:ext cx="7676708" cy="4462760"/>
          </a:xfrm>
          <a:prstGeom prst="rect">
            <a:avLst/>
          </a:prstGeom>
          <a:noFill/>
        </p:spPr>
        <p:txBody>
          <a:bodyPr wrap="square" rtlCol="0">
            <a:spAutoFit/>
          </a:bodyPr>
          <a:lstStyle/>
          <a:p>
            <a:pPr marL="285750" indent="-285750">
              <a:buFont typeface="Arial" panose="020B0604020202020204" pitchFamily="34" charset="0"/>
              <a:buChar char="•"/>
            </a:pPr>
            <a:r>
              <a:rPr lang="de-DE" sz="1800" b="0" dirty="0" smtClean="0">
                <a:solidFill>
                  <a:schemeClr val="tx2"/>
                </a:solidFill>
              </a:rPr>
              <a:t>The </a:t>
            </a:r>
            <a:r>
              <a:rPr lang="de-DE" sz="1800" dirty="0" smtClean="0">
                <a:solidFill>
                  <a:schemeClr val="tx2"/>
                </a:solidFill>
              </a:rPr>
              <a:t>Adaptation M&amp;E Navigator </a:t>
            </a:r>
            <a:r>
              <a:rPr lang="de-DE" sz="1800" b="0" dirty="0" err="1" smtClean="0">
                <a:solidFill>
                  <a:schemeClr val="tx2"/>
                </a:solidFill>
              </a:rPr>
              <a:t>helps</a:t>
            </a:r>
            <a:r>
              <a:rPr lang="de-DE" sz="1800" b="0" dirty="0" smtClean="0">
                <a:solidFill>
                  <a:schemeClr val="tx2"/>
                </a:solidFill>
              </a:rPr>
              <a:t> </a:t>
            </a:r>
            <a:r>
              <a:rPr lang="de-DE" sz="1800" b="0" dirty="0" err="1" smtClean="0">
                <a:solidFill>
                  <a:schemeClr val="tx2"/>
                </a:solidFill>
              </a:rPr>
              <a:t>to</a:t>
            </a:r>
            <a:r>
              <a:rPr lang="de-DE" sz="1800" b="0" dirty="0" smtClean="0">
                <a:solidFill>
                  <a:schemeClr val="tx2"/>
                </a:solidFill>
              </a:rPr>
              <a:t> </a:t>
            </a:r>
            <a:r>
              <a:rPr lang="de-DE" sz="1800" b="0" dirty="0" err="1" smtClean="0">
                <a:solidFill>
                  <a:schemeClr val="tx2"/>
                </a:solidFill>
              </a:rPr>
              <a:t>identify</a:t>
            </a:r>
            <a:r>
              <a:rPr lang="de-DE" sz="1800" b="0" dirty="0" smtClean="0">
                <a:solidFill>
                  <a:schemeClr val="tx2"/>
                </a:solidFill>
              </a:rPr>
              <a:t> </a:t>
            </a:r>
            <a:r>
              <a:rPr lang="de-DE" sz="1800" b="0" dirty="0" err="1" smtClean="0">
                <a:solidFill>
                  <a:schemeClr val="tx2"/>
                </a:solidFill>
              </a:rPr>
              <a:t>suitable</a:t>
            </a:r>
            <a:r>
              <a:rPr lang="de-DE" sz="1800" b="0" dirty="0" smtClean="0">
                <a:solidFill>
                  <a:schemeClr val="tx2"/>
                </a:solidFill>
              </a:rPr>
              <a:t> M&amp;E </a:t>
            </a:r>
            <a:r>
              <a:rPr lang="de-DE" sz="1800" b="0" dirty="0" err="1" smtClean="0">
                <a:solidFill>
                  <a:schemeClr val="tx2"/>
                </a:solidFill>
              </a:rPr>
              <a:t>approaches</a:t>
            </a:r>
            <a:r>
              <a:rPr lang="de-DE" sz="1800" b="0" dirty="0" smtClean="0">
                <a:solidFill>
                  <a:schemeClr val="tx2"/>
                </a:solidFill>
              </a:rPr>
              <a:t> </a:t>
            </a:r>
            <a:r>
              <a:rPr lang="de-DE" sz="1800" b="0" dirty="0" err="1" smtClean="0">
                <a:solidFill>
                  <a:schemeClr val="tx2"/>
                </a:solidFill>
              </a:rPr>
              <a:t>by</a:t>
            </a:r>
            <a:r>
              <a:rPr lang="de-DE" sz="1800" b="0" dirty="0" smtClean="0">
                <a:solidFill>
                  <a:schemeClr val="tx2"/>
                </a:solidFill>
              </a:rPr>
              <a:t> </a:t>
            </a:r>
            <a:r>
              <a:rPr lang="de-DE" sz="1800" b="0" dirty="0" err="1" smtClean="0">
                <a:solidFill>
                  <a:schemeClr val="tx2"/>
                </a:solidFill>
              </a:rPr>
              <a:t>linking</a:t>
            </a:r>
            <a:r>
              <a:rPr lang="de-DE" sz="1800" b="0" dirty="0" smtClean="0">
                <a:solidFill>
                  <a:schemeClr val="tx2"/>
                </a:solidFill>
              </a:rPr>
              <a:t> </a:t>
            </a:r>
            <a:r>
              <a:rPr lang="de-DE" sz="1800" b="0" dirty="0" err="1" smtClean="0">
                <a:solidFill>
                  <a:schemeClr val="tx2"/>
                </a:solidFill>
              </a:rPr>
              <a:t>them</a:t>
            </a:r>
            <a:r>
              <a:rPr lang="de-DE" sz="1800" b="0" dirty="0" smtClean="0">
                <a:solidFill>
                  <a:schemeClr val="tx2"/>
                </a:solidFill>
              </a:rPr>
              <a:t> </a:t>
            </a:r>
            <a:r>
              <a:rPr lang="de-DE" sz="1800" b="0" dirty="0" err="1" smtClean="0">
                <a:solidFill>
                  <a:schemeClr val="tx2"/>
                </a:solidFill>
              </a:rPr>
              <a:t>to</a:t>
            </a:r>
            <a:r>
              <a:rPr lang="de-DE" sz="1800" b="0" dirty="0" smtClean="0">
                <a:solidFill>
                  <a:schemeClr val="tx2"/>
                </a:solidFill>
              </a:rPr>
              <a:t> </a:t>
            </a:r>
            <a:r>
              <a:rPr lang="de-DE" sz="1800" b="0" dirty="0" err="1" smtClean="0">
                <a:solidFill>
                  <a:schemeClr val="tx2"/>
                </a:solidFill>
              </a:rPr>
              <a:t>specific</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M&amp;E </a:t>
            </a:r>
            <a:r>
              <a:rPr lang="de-DE" sz="1800" b="0" dirty="0" err="1" smtClean="0">
                <a:solidFill>
                  <a:schemeClr val="tx2"/>
                </a:solidFill>
              </a:rPr>
              <a:t>purposes</a:t>
            </a:r>
            <a:r>
              <a:rPr lang="de-DE" sz="1800" b="0" dirty="0" smtClean="0">
                <a:solidFill>
                  <a:schemeClr val="tx2"/>
                </a:solidFill>
              </a:rPr>
              <a:t>.</a:t>
            </a:r>
          </a:p>
          <a:p>
            <a:pPr marL="285750" indent="-285750">
              <a:buFont typeface="Arial" panose="020B0604020202020204" pitchFamily="34" charset="0"/>
              <a:buChar char="•"/>
            </a:pPr>
            <a:endParaRPr lang="de-DE" sz="1800" b="0" dirty="0" smtClean="0">
              <a:solidFill>
                <a:schemeClr val="tx2"/>
              </a:solidFill>
            </a:endParaRPr>
          </a:p>
          <a:p>
            <a:pPr marL="285750" indent="-285750">
              <a:buFont typeface="Arial" panose="020B0604020202020204" pitchFamily="34" charset="0"/>
              <a:buChar char="•"/>
            </a:pPr>
            <a:r>
              <a:rPr lang="de-DE" sz="1800" b="0" dirty="0" err="1" smtClean="0">
                <a:solidFill>
                  <a:schemeClr val="tx2"/>
                </a:solidFill>
              </a:rPr>
              <a:t>Each</a:t>
            </a:r>
            <a:r>
              <a:rPr lang="de-DE" sz="1800" b="0" dirty="0" smtClean="0">
                <a:solidFill>
                  <a:schemeClr val="tx2"/>
                </a:solidFill>
              </a:rPr>
              <a:t> M&amp;E </a:t>
            </a:r>
            <a:r>
              <a:rPr lang="de-DE" sz="1800" b="0" dirty="0" err="1" smtClean="0">
                <a:solidFill>
                  <a:schemeClr val="tx2"/>
                </a:solidFill>
              </a:rPr>
              <a:t>approach</a:t>
            </a:r>
            <a:r>
              <a:rPr lang="de-DE" sz="1800" b="0" dirty="0" smtClean="0">
                <a:solidFill>
                  <a:schemeClr val="tx2"/>
                </a:solidFill>
              </a:rPr>
              <a:t> </a:t>
            </a:r>
            <a:r>
              <a:rPr lang="de-DE" sz="1800" b="0" dirty="0" err="1" smtClean="0">
                <a:solidFill>
                  <a:schemeClr val="tx2"/>
                </a:solidFill>
              </a:rPr>
              <a:t>is</a:t>
            </a:r>
            <a:r>
              <a:rPr lang="de-DE" sz="1800" b="0" dirty="0" smtClean="0">
                <a:solidFill>
                  <a:schemeClr val="tx2"/>
                </a:solidFill>
              </a:rPr>
              <a:t> </a:t>
            </a:r>
            <a:r>
              <a:rPr lang="de-DE" sz="1800" b="0" dirty="0" err="1" smtClean="0">
                <a:solidFill>
                  <a:schemeClr val="tx2"/>
                </a:solidFill>
              </a:rPr>
              <a:t>described</a:t>
            </a:r>
            <a:r>
              <a:rPr lang="de-DE" sz="1800" b="0" dirty="0" smtClean="0">
                <a:solidFill>
                  <a:schemeClr val="tx2"/>
                </a:solidFill>
              </a:rPr>
              <a:t> in </a:t>
            </a:r>
            <a:r>
              <a:rPr lang="de-DE" sz="1800" b="0" dirty="0" err="1" smtClean="0">
                <a:solidFill>
                  <a:schemeClr val="tx2"/>
                </a:solidFill>
              </a:rPr>
              <a:t>detail</a:t>
            </a:r>
            <a:r>
              <a:rPr lang="de-DE" sz="1800" b="0" dirty="0" smtClean="0">
                <a:solidFill>
                  <a:schemeClr val="tx2"/>
                </a:solidFill>
              </a:rPr>
              <a:t> </a:t>
            </a:r>
            <a:r>
              <a:rPr lang="de-DE" sz="1800" b="0" dirty="0" err="1" smtClean="0">
                <a:solidFill>
                  <a:schemeClr val="tx2"/>
                </a:solidFill>
              </a:rPr>
              <a:t>including</a:t>
            </a:r>
            <a:r>
              <a:rPr lang="de-DE" sz="1800" b="0" dirty="0" smtClean="0">
                <a:solidFill>
                  <a:schemeClr val="tx2"/>
                </a:solidFill>
              </a:rPr>
              <a:t> </a:t>
            </a:r>
            <a:r>
              <a:rPr lang="de-DE" sz="1800" b="0" dirty="0" err="1" smtClean="0">
                <a:solidFill>
                  <a:schemeClr val="tx2"/>
                </a:solidFill>
              </a:rPr>
              <a:t>limitations</a:t>
            </a:r>
            <a:r>
              <a:rPr lang="de-DE" sz="1800" b="0" dirty="0" smtClean="0">
                <a:solidFill>
                  <a:schemeClr val="tx2"/>
                </a:solidFill>
              </a:rPr>
              <a:t> </a:t>
            </a:r>
            <a:r>
              <a:rPr lang="de-DE" sz="1800" b="0" dirty="0" err="1" smtClean="0">
                <a:solidFill>
                  <a:schemeClr val="tx2"/>
                </a:solidFill>
              </a:rPr>
              <a:t>and</a:t>
            </a:r>
            <a:r>
              <a:rPr lang="de-DE" sz="1800" b="0" dirty="0" smtClean="0">
                <a:solidFill>
                  <a:schemeClr val="tx2"/>
                </a:solidFill>
              </a:rPr>
              <a:t> </a:t>
            </a:r>
            <a:r>
              <a:rPr lang="de-DE" sz="1800" b="0" dirty="0" err="1" smtClean="0">
                <a:solidFill>
                  <a:schemeClr val="tx2"/>
                </a:solidFill>
              </a:rPr>
              <a:t>resources</a:t>
            </a:r>
            <a:r>
              <a:rPr lang="de-DE" sz="1800" b="0" dirty="0" smtClean="0">
                <a:solidFill>
                  <a:schemeClr val="tx2"/>
                </a:solidFill>
              </a:rPr>
              <a:t> </a:t>
            </a:r>
            <a:r>
              <a:rPr lang="de-DE" sz="1800" b="0" dirty="0" err="1" smtClean="0">
                <a:solidFill>
                  <a:schemeClr val="tx2"/>
                </a:solidFill>
              </a:rPr>
              <a:t>needed</a:t>
            </a:r>
            <a:r>
              <a:rPr lang="de-DE" sz="1800" b="0" dirty="0" smtClean="0">
                <a:solidFill>
                  <a:schemeClr val="tx2"/>
                </a:solidFill>
              </a:rPr>
              <a:t> </a:t>
            </a:r>
            <a:r>
              <a:rPr lang="de-DE" sz="1800" b="0" dirty="0" err="1" smtClean="0">
                <a:solidFill>
                  <a:schemeClr val="tx2"/>
                </a:solidFill>
              </a:rPr>
              <a:t>to</a:t>
            </a:r>
            <a:r>
              <a:rPr lang="de-DE" sz="1800" b="0" dirty="0" smtClean="0">
                <a:solidFill>
                  <a:schemeClr val="tx2"/>
                </a:solidFill>
              </a:rPr>
              <a:t> </a:t>
            </a:r>
            <a:r>
              <a:rPr lang="de-DE" sz="1800" b="0" dirty="0" err="1" smtClean="0">
                <a:solidFill>
                  <a:schemeClr val="tx2"/>
                </a:solidFill>
              </a:rPr>
              <a:t>implement</a:t>
            </a:r>
            <a:r>
              <a:rPr lang="de-DE" sz="1800" b="0" dirty="0" smtClean="0">
                <a:solidFill>
                  <a:schemeClr val="tx2"/>
                </a:solidFill>
              </a:rPr>
              <a:t> it.</a:t>
            </a:r>
          </a:p>
          <a:p>
            <a:pPr marL="285750" indent="-285750">
              <a:buFont typeface="Arial" panose="020B0604020202020204" pitchFamily="34" charset="0"/>
              <a:buChar char="•"/>
            </a:pPr>
            <a:endParaRPr lang="de-DE" sz="1800" dirty="0" smtClean="0">
              <a:solidFill>
                <a:schemeClr val="tx2"/>
              </a:solidFill>
            </a:endParaRPr>
          </a:p>
          <a:p>
            <a:pPr marL="285750" indent="-285750">
              <a:buFont typeface="Arial" panose="020B0604020202020204" pitchFamily="34" charset="0"/>
              <a:buChar char="•"/>
            </a:pPr>
            <a:r>
              <a:rPr lang="de-DE" sz="1800" dirty="0" err="1" smtClean="0">
                <a:solidFill>
                  <a:schemeClr val="tx2"/>
                </a:solidFill>
              </a:rPr>
              <a:t>Selection</a:t>
            </a:r>
            <a:r>
              <a:rPr lang="de-DE" sz="1800" dirty="0" smtClean="0">
                <a:solidFill>
                  <a:schemeClr val="tx2"/>
                </a:solidFill>
              </a:rPr>
              <a:t> </a:t>
            </a:r>
            <a:r>
              <a:rPr lang="de-DE" sz="1800" dirty="0" err="1" smtClean="0">
                <a:solidFill>
                  <a:schemeClr val="tx2"/>
                </a:solidFill>
              </a:rPr>
              <a:t>criteria</a:t>
            </a:r>
            <a:r>
              <a:rPr lang="de-DE" sz="1800" dirty="0" smtClean="0">
                <a:solidFill>
                  <a:schemeClr val="tx2"/>
                </a:solidFill>
              </a:rPr>
              <a:t> </a:t>
            </a:r>
            <a:r>
              <a:rPr lang="de-DE" sz="1800" b="0" dirty="0" err="1" smtClean="0">
                <a:solidFill>
                  <a:schemeClr val="tx2"/>
                </a:solidFill>
              </a:rPr>
              <a:t>may</a:t>
            </a:r>
            <a:r>
              <a:rPr lang="de-DE" sz="1800" b="0" dirty="0" smtClean="0">
                <a:solidFill>
                  <a:schemeClr val="tx2"/>
                </a:solidFill>
              </a:rPr>
              <a:t> </a:t>
            </a:r>
            <a:r>
              <a:rPr lang="de-DE" sz="1800" b="0" dirty="0" err="1" smtClean="0">
                <a:solidFill>
                  <a:schemeClr val="tx2"/>
                </a:solidFill>
              </a:rPr>
              <a:t>include</a:t>
            </a:r>
            <a:r>
              <a:rPr lang="de-DE" sz="1800" b="0" dirty="0" smtClean="0">
                <a:solidFill>
                  <a:schemeClr val="tx2"/>
                </a:solidFill>
              </a:rPr>
              <a:t>:</a:t>
            </a:r>
          </a:p>
          <a:p>
            <a:pPr marL="742950" lvl="1" indent="-285750">
              <a:buFont typeface="Arial" panose="020B0604020202020204" pitchFamily="34" charset="0"/>
              <a:buChar char="•"/>
            </a:pPr>
            <a:r>
              <a:rPr lang="en-US" sz="1800" b="0" dirty="0">
                <a:solidFill>
                  <a:schemeClr val="tx2"/>
                </a:solidFill>
              </a:rPr>
              <a:t>Process or outcome orientation</a:t>
            </a:r>
          </a:p>
          <a:p>
            <a:pPr marL="742950" lvl="1" indent="-285750">
              <a:buFont typeface="Arial" panose="020B0604020202020204" pitchFamily="34" charset="0"/>
              <a:buChar char="•"/>
            </a:pPr>
            <a:r>
              <a:rPr lang="en-US" sz="1800" b="0" dirty="0" smtClean="0">
                <a:solidFill>
                  <a:schemeClr val="tx2"/>
                </a:solidFill>
              </a:rPr>
              <a:t>Complexity </a:t>
            </a:r>
            <a:r>
              <a:rPr lang="en-US" sz="1800" b="0" dirty="0">
                <a:solidFill>
                  <a:schemeClr val="tx2"/>
                </a:solidFill>
              </a:rPr>
              <a:t>of implementation</a:t>
            </a:r>
          </a:p>
          <a:p>
            <a:pPr marL="742950" lvl="1" indent="-285750">
              <a:buFont typeface="Arial" panose="020B0604020202020204" pitchFamily="34" charset="0"/>
              <a:buChar char="•"/>
            </a:pPr>
            <a:r>
              <a:rPr lang="en-US" sz="1800" b="0" dirty="0">
                <a:solidFill>
                  <a:schemeClr val="tx2"/>
                </a:solidFill>
              </a:rPr>
              <a:t>Subjectivity of resulting information</a:t>
            </a:r>
          </a:p>
          <a:p>
            <a:pPr marL="742950" lvl="1" indent="-285750">
              <a:buFont typeface="Arial" panose="020B0604020202020204" pitchFamily="34" charset="0"/>
              <a:buChar char="•"/>
            </a:pPr>
            <a:r>
              <a:rPr lang="en-US" sz="1800" b="0" dirty="0">
                <a:solidFill>
                  <a:schemeClr val="tx2"/>
                </a:solidFill>
              </a:rPr>
              <a:t>Application experience to </a:t>
            </a:r>
            <a:r>
              <a:rPr lang="en-US" sz="1800" b="0" dirty="0" smtClean="0">
                <a:solidFill>
                  <a:schemeClr val="tx2"/>
                </a:solidFill>
              </a:rPr>
              <a:t>date</a:t>
            </a:r>
          </a:p>
          <a:p>
            <a:pPr marL="285750" indent="-285750">
              <a:buFont typeface="Arial" panose="020B0604020202020204" pitchFamily="34" charset="0"/>
              <a:buChar char="•"/>
            </a:pPr>
            <a:endParaRPr lang="en-US" sz="1800" b="0" dirty="0" smtClean="0">
              <a:solidFill>
                <a:schemeClr val="tx2"/>
              </a:solidFill>
            </a:endParaRPr>
          </a:p>
          <a:p>
            <a:pPr marL="285750" indent="-285750">
              <a:buFont typeface="Arial" panose="020B0604020202020204" pitchFamily="34" charset="0"/>
              <a:buChar char="•"/>
            </a:pPr>
            <a:r>
              <a:rPr lang="en-US" sz="1800" b="0" dirty="0" smtClean="0">
                <a:solidFill>
                  <a:schemeClr val="tx2"/>
                </a:solidFill>
              </a:rPr>
              <a:t>The Adaptation M&amp;E Navigator is available at </a:t>
            </a:r>
            <a:r>
              <a:rPr lang="en-US" sz="1800" b="0" dirty="0" smtClean="0">
                <a:solidFill>
                  <a:schemeClr val="tx2"/>
                </a:solidFill>
                <a:hlinkClick r:id="rId3"/>
              </a:rPr>
              <a:t>www.AdaptationCommunity.net</a:t>
            </a:r>
            <a:r>
              <a:rPr lang="en-US" sz="1800" b="0" dirty="0" smtClean="0">
                <a:solidFill>
                  <a:schemeClr val="tx2"/>
                </a:solidFill>
              </a:rPr>
              <a:t> under “M&amp;E”</a:t>
            </a:r>
          </a:p>
          <a:p>
            <a:pPr marL="285750" indent="-285750">
              <a:buFont typeface="Arial" panose="020B0604020202020204" pitchFamily="34" charset="0"/>
              <a:buChar char="•"/>
            </a:pPr>
            <a:r>
              <a:rPr lang="en-US" sz="1800" b="0" dirty="0" smtClean="0">
                <a:solidFill>
                  <a:schemeClr val="tx2"/>
                </a:solidFill>
              </a:rPr>
              <a:t>A technical </a:t>
            </a:r>
            <a:r>
              <a:rPr lang="en-US" sz="1800" dirty="0" smtClean="0">
                <a:solidFill>
                  <a:schemeClr val="tx2"/>
                </a:solidFill>
              </a:rPr>
              <a:t>book chapter (open access) </a:t>
            </a:r>
            <a:r>
              <a:rPr lang="en-US" sz="1800" b="0" dirty="0" smtClean="0">
                <a:solidFill>
                  <a:schemeClr val="tx2"/>
                </a:solidFill>
              </a:rPr>
              <a:t>will appear in late 2016 </a:t>
            </a:r>
            <a:r>
              <a:rPr lang="en-US" sz="1400" b="0" dirty="0" smtClean="0">
                <a:solidFill>
                  <a:schemeClr val="tx2"/>
                </a:solidFill>
              </a:rPr>
              <a:t>(book title</a:t>
            </a:r>
            <a:r>
              <a:rPr lang="en-US" sz="1400" b="0" dirty="0">
                <a:solidFill>
                  <a:schemeClr val="tx2"/>
                </a:solidFill>
              </a:rPr>
              <a:t>: Evaluating Climate Change Action for Sustainable </a:t>
            </a:r>
            <a:r>
              <a:rPr lang="en-US" sz="1400" b="0" dirty="0" smtClean="0">
                <a:solidFill>
                  <a:schemeClr val="tx2"/>
                </a:solidFill>
              </a:rPr>
              <a:t>Development, Publisher: Springer)</a:t>
            </a:r>
            <a:endParaRPr lang="en-US" sz="1400" b="0" dirty="0">
              <a:solidFill>
                <a:schemeClr val="tx2"/>
              </a:solidFill>
            </a:endParaRPr>
          </a:p>
        </p:txBody>
      </p:sp>
      <p:pic>
        <p:nvPicPr>
          <p:cNvPr id="5" name="Grafik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20" y="3550831"/>
            <a:ext cx="2095500" cy="2095500"/>
          </a:xfrm>
          <a:prstGeom prst="rect">
            <a:avLst/>
          </a:prstGeom>
        </p:spPr>
      </p:pic>
    </p:spTree>
    <p:extLst>
      <p:ext uri="{BB962C8B-B14F-4D97-AF65-F5344CB8AC3E}">
        <p14:creationId xmlns:p14="http://schemas.microsoft.com/office/powerpoint/2010/main" val="1374902004"/>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6633776" y="2121168"/>
            <a:ext cx="2215415" cy="286232"/>
          </a:xfrm>
          <a:prstGeom prst="rect">
            <a:avLst/>
          </a:prstGeom>
        </p:spPr>
        <p:txBody>
          <a:bodyPr wrap="none">
            <a:spAutoFit/>
          </a:bodyPr>
          <a:lstStyle/>
          <a:p>
            <a:pPr defTabSz="533400" eaLnBrk="0" hangingPunct="0">
              <a:lnSpc>
                <a:spcPct val="90000"/>
              </a:lnSpc>
              <a:spcAft>
                <a:spcPct val="35000"/>
              </a:spcAft>
              <a:buSzPct val="100000"/>
              <a:defRPr/>
            </a:pPr>
            <a:r>
              <a:rPr lang="en-US" sz="1400" dirty="0">
                <a:solidFill>
                  <a:srgbClr val="000000"/>
                </a:solidFill>
                <a:sym typeface="Arial" charset="0"/>
              </a:rPr>
              <a:t>Results            Activities</a:t>
            </a:r>
          </a:p>
        </p:txBody>
      </p:sp>
      <p:sp>
        <p:nvSpPr>
          <p:cNvPr id="55" name="Rechteck 13"/>
          <p:cNvSpPr/>
          <p:nvPr/>
        </p:nvSpPr>
        <p:spPr bwMode="auto">
          <a:xfrm>
            <a:off x="35496" y="1094866"/>
            <a:ext cx="4415318" cy="5478144"/>
          </a:xfrm>
          <a:prstGeom prst="rect">
            <a:avLst/>
          </a:prstGeom>
          <a:solidFill>
            <a:srgbClr val="FF9900">
              <a:alpha val="10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n-US" sz="1400" u="sng" dirty="0" smtClean="0">
                <a:solidFill>
                  <a:srgbClr val="000000"/>
                </a:solidFill>
                <a:cs typeface="Arial" charset="0"/>
                <a:sym typeface="Arial" charset="0"/>
              </a:rPr>
              <a:t>Vulnerability factors</a:t>
            </a:r>
            <a:endParaRPr lang="en-US" sz="1400" u="sng" dirty="0">
              <a:solidFill>
                <a:srgbClr val="000000"/>
              </a:solidFill>
              <a:cs typeface="Arial" charset="0"/>
              <a:sym typeface="Arial" charset="0"/>
            </a:endParaRPr>
          </a:p>
          <a:p>
            <a:pPr defTabSz="533400" eaLnBrk="0" hangingPunct="0">
              <a:lnSpc>
                <a:spcPct val="90000"/>
              </a:lnSpc>
              <a:spcAft>
                <a:spcPct val="35000"/>
              </a:spcAft>
              <a:buSzPct val="100000"/>
              <a:defRPr/>
            </a:pPr>
            <a:r>
              <a:rPr lang="en-US" sz="1400" dirty="0">
                <a:solidFill>
                  <a:srgbClr val="000000"/>
                </a:solidFill>
                <a:cs typeface="Arial" charset="0"/>
                <a:sym typeface="Arial" charset="0"/>
              </a:rPr>
              <a:t> </a:t>
            </a:r>
            <a:r>
              <a:rPr lang="en-US" sz="1400" dirty="0" smtClean="0">
                <a:solidFill>
                  <a:srgbClr val="000000"/>
                </a:solidFill>
                <a:cs typeface="Arial" charset="0"/>
                <a:sym typeface="Arial" charset="0"/>
              </a:rPr>
              <a:t>         </a:t>
            </a:r>
          </a:p>
        </p:txBody>
      </p:sp>
      <p:sp>
        <p:nvSpPr>
          <p:cNvPr id="28" name="Rechteck 13"/>
          <p:cNvSpPr/>
          <p:nvPr/>
        </p:nvSpPr>
        <p:spPr bwMode="auto">
          <a:xfrm>
            <a:off x="4450814" y="1094866"/>
            <a:ext cx="4657690" cy="5478144"/>
          </a:xfrm>
          <a:prstGeom prst="rect">
            <a:avLst/>
          </a:prstGeom>
          <a:solidFill>
            <a:srgbClr val="009900">
              <a:alpha val="5000"/>
            </a:srgbClr>
          </a:solidFill>
          <a:ln w="28575">
            <a:noFill/>
          </a:ln>
        </p:spPr>
        <p:style>
          <a:lnRef idx="2">
            <a:schemeClr val="accent1"/>
          </a:lnRef>
          <a:fillRef idx="1">
            <a:schemeClr val="lt1"/>
          </a:fillRef>
          <a:effectRef idx="0">
            <a:schemeClr val="accent1"/>
          </a:effectRef>
          <a:fontRef idx="minor">
            <a:schemeClr val="dk1"/>
          </a:fontRef>
        </p:style>
        <p:txBody>
          <a:bodyPr lIns="0" tIns="180000" rIns="0" bIns="0" anchor="t" anchorCtr="0"/>
          <a:lstStyle/>
          <a:p>
            <a:pPr algn="ctr" defTabSz="533400" eaLnBrk="0" hangingPunct="0">
              <a:lnSpc>
                <a:spcPct val="90000"/>
              </a:lnSpc>
              <a:spcAft>
                <a:spcPct val="35000"/>
              </a:spcAft>
              <a:buSzPct val="100000"/>
              <a:defRPr/>
            </a:pPr>
            <a:r>
              <a:rPr lang="en-US" sz="1400" u="sng" dirty="0" smtClean="0">
                <a:solidFill>
                  <a:srgbClr val="000000"/>
                </a:solidFill>
                <a:cs typeface="Arial" charset="0"/>
                <a:sym typeface="Arial" charset="0"/>
              </a:rPr>
              <a:t>Adaptation response</a:t>
            </a:r>
            <a:endParaRPr lang="en-US" sz="1400" u="sng" dirty="0">
              <a:solidFill>
                <a:srgbClr val="000000"/>
              </a:solidFill>
              <a:cs typeface="Arial" charset="0"/>
              <a:sym typeface="Arial" charset="0"/>
            </a:endParaRPr>
          </a:p>
          <a:p>
            <a:pPr defTabSz="533400" eaLnBrk="0" hangingPunct="0">
              <a:lnSpc>
                <a:spcPct val="90000"/>
              </a:lnSpc>
              <a:spcAft>
                <a:spcPct val="35000"/>
              </a:spcAft>
              <a:buSzPct val="100000"/>
              <a:defRPr/>
            </a:pPr>
            <a:r>
              <a:rPr lang="en-US" sz="1400" dirty="0">
                <a:solidFill>
                  <a:srgbClr val="000000"/>
                </a:solidFill>
                <a:cs typeface="Arial" charset="0"/>
                <a:sym typeface="Arial" charset="0"/>
              </a:rPr>
              <a:t> </a:t>
            </a:r>
            <a:r>
              <a:rPr lang="en-US" sz="1400" dirty="0" smtClean="0">
                <a:solidFill>
                  <a:srgbClr val="000000"/>
                </a:solidFill>
                <a:cs typeface="Arial" charset="0"/>
                <a:sym typeface="Arial" charset="0"/>
              </a:rPr>
              <a:t>         </a:t>
            </a:r>
          </a:p>
        </p:txBody>
      </p:sp>
      <p:sp>
        <p:nvSpPr>
          <p:cNvPr id="68" name="Geschweifte Klammer links 67"/>
          <p:cNvSpPr/>
          <p:nvPr/>
        </p:nvSpPr>
        <p:spPr bwMode="auto">
          <a:xfrm>
            <a:off x="6057019" y="2684442"/>
            <a:ext cx="294935" cy="3097027"/>
          </a:xfrm>
          <a:prstGeom prst="leftBrace">
            <a:avLst>
              <a:gd name="adj1" fmla="val 8333"/>
              <a:gd name="adj2" fmla="val 68498"/>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p>
        </p:txBody>
      </p:sp>
      <p:grpSp>
        <p:nvGrpSpPr>
          <p:cNvPr id="8" name="Gruppieren 27"/>
          <p:cNvGrpSpPr>
            <a:grpSpLocks/>
          </p:cNvGrpSpPr>
          <p:nvPr/>
        </p:nvGrpSpPr>
        <p:grpSpPr bwMode="auto">
          <a:xfrm>
            <a:off x="204536" y="2378532"/>
            <a:ext cx="4076135" cy="3752603"/>
            <a:chOff x="250824" y="2132551"/>
            <a:chExt cx="4752909" cy="2880930"/>
          </a:xfrm>
        </p:grpSpPr>
        <p:cxnSp>
          <p:nvCxnSpPr>
            <p:cNvPr id="9" name="Gewinkelte Verbindung 8"/>
            <p:cNvCxnSpPr/>
            <p:nvPr/>
          </p:nvCxnSpPr>
          <p:spPr>
            <a:xfrm rot="16200000" flipH="1">
              <a:off x="2328071" y="3609455"/>
              <a:ext cx="525392" cy="1152509"/>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1" name="Gruppieren 1"/>
            <p:cNvGrpSpPr>
              <a:grpSpLocks/>
            </p:cNvGrpSpPr>
            <p:nvPr/>
          </p:nvGrpSpPr>
          <p:grpSpPr bwMode="auto">
            <a:xfrm>
              <a:off x="250824" y="2132551"/>
              <a:ext cx="1368406" cy="565075"/>
              <a:chOff x="948030" y="375387"/>
              <a:chExt cx="1776763" cy="780848"/>
            </a:xfrm>
          </p:grpSpPr>
          <p:sp>
            <p:nvSpPr>
              <p:cNvPr id="26" name="Rechteck 14"/>
              <p:cNvSpPr/>
              <p:nvPr/>
            </p:nvSpPr>
            <p:spPr>
              <a:xfrm>
                <a:off x="948030" y="375387"/>
                <a:ext cx="1776763" cy="780848"/>
              </a:xfrm>
              <a:prstGeom prst="rect">
                <a:avLst/>
              </a:prstGeom>
              <a:solidFill>
                <a:schemeClr val="bg1"/>
              </a:solidFill>
              <a:ln w="31750">
                <a:solidFill>
                  <a:srgbClr val="FF000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7" name="Rechteck 15"/>
              <p:cNvSpPr/>
              <p:nvPr/>
            </p:nvSpPr>
            <p:spPr>
              <a:xfrm>
                <a:off x="948030" y="375387"/>
                <a:ext cx="1776763" cy="780848"/>
              </a:xfrm>
              <a:prstGeom prst="rect">
                <a:avLst/>
              </a:prstGeom>
              <a:ln w="31750">
                <a:solidFill>
                  <a:srgbClr val="8E00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smtClean="0">
                    <a:solidFill>
                      <a:srgbClr val="000000"/>
                    </a:solidFill>
                    <a:cs typeface="Arial" charset="0"/>
                    <a:sym typeface="Arial" charset="0"/>
                  </a:rPr>
                  <a:t>Exposure</a:t>
                </a:r>
                <a:endParaRPr lang="en-US" sz="1400">
                  <a:solidFill>
                    <a:srgbClr val="000000"/>
                  </a:solidFill>
                  <a:cs typeface="Arial" charset="0"/>
                  <a:sym typeface="Arial" charset="0"/>
                </a:endParaRPr>
              </a:p>
            </p:txBody>
          </p:sp>
        </p:grpSp>
        <p:grpSp>
          <p:nvGrpSpPr>
            <p:cNvPr id="12" name="Gruppieren 2"/>
            <p:cNvGrpSpPr>
              <a:grpSpLocks/>
            </p:cNvGrpSpPr>
            <p:nvPr/>
          </p:nvGrpSpPr>
          <p:grpSpPr bwMode="auto">
            <a:xfrm>
              <a:off x="3635327" y="3356351"/>
              <a:ext cx="1368406" cy="566663"/>
              <a:chOff x="3799074" y="1657844"/>
              <a:chExt cx="1776763" cy="783042"/>
            </a:xfrm>
          </p:grpSpPr>
          <p:sp>
            <p:nvSpPr>
              <p:cNvPr id="24" name="Rechteck 12"/>
              <p:cNvSpPr/>
              <p:nvPr/>
            </p:nvSpPr>
            <p:spPr>
              <a:xfrm>
                <a:off x="3799074" y="1657844"/>
                <a:ext cx="1776763" cy="783042"/>
              </a:xfrm>
              <a:prstGeom prst="rect">
                <a:avLst/>
              </a:prstGeom>
              <a:solidFill>
                <a:schemeClr val="bg1"/>
              </a:solidFill>
              <a:ln w="38100">
                <a:solidFill>
                  <a:schemeClr val="accent3">
                    <a:lumMod val="5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5" name="Rechteck 13"/>
              <p:cNvSpPr/>
              <p:nvPr/>
            </p:nvSpPr>
            <p:spPr>
              <a:xfrm>
                <a:off x="3799074" y="1657844"/>
                <a:ext cx="1776763" cy="783042"/>
              </a:xfrm>
              <a:prstGeom prst="rect">
                <a:avLst/>
              </a:prstGeom>
              <a:ln w="31750">
                <a:solidFill>
                  <a:srgbClr val="00B0F0"/>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smtClean="0">
                    <a:solidFill>
                      <a:srgbClr val="000000"/>
                    </a:solidFill>
                    <a:cs typeface="Arial" charset="0"/>
                    <a:sym typeface="Arial" charset="0"/>
                  </a:rPr>
                  <a:t>Adaptative capacity</a:t>
                </a:r>
                <a:endParaRPr lang="en-US" sz="1400">
                  <a:solidFill>
                    <a:srgbClr val="000000"/>
                  </a:solidFill>
                  <a:cs typeface="Arial" charset="0"/>
                  <a:sym typeface="Arial" charset="0"/>
                </a:endParaRPr>
              </a:p>
            </p:txBody>
          </p:sp>
        </p:grpSp>
        <p:grpSp>
          <p:nvGrpSpPr>
            <p:cNvPr id="13" name="Gruppieren 3"/>
            <p:cNvGrpSpPr>
              <a:grpSpLocks/>
            </p:cNvGrpSpPr>
            <p:nvPr/>
          </p:nvGrpSpPr>
          <p:grpSpPr bwMode="auto">
            <a:xfrm>
              <a:off x="2482818" y="4448406"/>
              <a:ext cx="1368406" cy="565075"/>
              <a:chOff x="3687226" y="3280928"/>
              <a:chExt cx="1776763" cy="780848"/>
            </a:xfrm>
          </p:grpSpPr>
          <p:sp>
            <p:nvSpPr>
              <p:cNvPr id="22" name="Rechteck 10"/>
              <p:cNvSpPr/>
              <p:nvPr/>
            </p:nvSpPr>
            <p:spPr>
              <a:xfrm>
                <a:off x="3687226" y="3280928"/>
                <a:ext cx="1776763" cy="780848"/>
              </a:xfrm>
              <a:prstGeom prst="rect">
                <a:avLst/>
              </a:prstGeom>
              <a:solidFill>
                <a:schemeClr val="bg1"/>
              </a:solidFill>
              <a:ln w="38100">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3" name="Rechteck 11"/>
              <p:cNvSpPr/>
              <p:nvPr/>
            </p:nvSpPr>
            <p:spPr>
              <a:xfrm>
                <a:off x="3687226" y="3280928"/>
                <a:ext cx="1776763" cy="780848"/>
              </a:xfrm>
              <a:prstGeom prst="rect">
                <a:avLst/>
              </a:prstGeom>
              <a:ln w="31750">
                <a:solidFill>
                  <a:srgbClr val="FF0000"/>
                </a:solidFill>
              </a:ln>
            </p:spPr>
            <p:style>
              <a:lnRef idx="2">
                <a:schemeClr val="dk1"/>
              </a:lnRef>
              <a:fillRef idx="1">
                <a:schemeClr val="lt1"/>
              </a:fillRef>
              <a:effectRef idx="0">
                <a:schemeClr val="dk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smtClean="0">
                    <a:solidFill>
                      <a:srgbClr val="000000"/>
                    </a:solidFill>
                    <a:cs typeface="Arial" charset="0"/>
                    <a:sym typeface="Arial" charset="0"/>
                  </a:rPr>
                  <a:t>Vulnerability</a:t>
                </a:r>
                <a:endParaRPr lang="en-US" sz="1400">
                  <a:solidFill>
                    <a:srgbClr val="000000"/>
                  </a:solidFill>
                  <a:cs typeface="Arial" charset="0"/>
                  <a:sym typeface="Arial" charset="0"/>
                </a:endParaRPr>
              </a:p>
            </p:txBody>
          </p:sp>
        </p:grpSp>
        <p:grpSp>
          <p:nvGrpSpPr>
            <p:cNvPr id="14" name="Gruppieren 4"/>
            <p:cNvGrpSpPr>
              <a:grpSpLocks/>
            </p:cNvGrpSpPr>
            <p:nvPr/>
          </p:nvGrpSpPr>
          <p:grpSpPr bwMode="auto">
            <a:xfrm>
              <a:off x="1330309" y="3356351"/>
              <a:ext cx="1368406" cy="566663"/>
              <a:chOff x="1290666" y="3278775"/>
              <a:chExt cx="1776763" cy="783042"/>
            </a:xfrm>
          </p:grpSpPr>
          <p:sp>
            <p:nvSpPr>
              <p:cNvPr id="20" name="Rechteck 8"/>
              <p:cNvSpPr/>
              <p:nvPr/>
            </p:nvSpPr>
            <p:spPr>
              <a:xfrm>
                <a:off x="1290666" y="3278775"/>
                <a:ext cx="1776763" cy="783042"/>
              </a:xfrm>
              <a:prstGeom prst="rect">
                <a:avLst/>
              </a:prstGeom>
              <a:solidFill>
                <a:schemeClr val="bg1"/>
              </a:solidFill>
              <a:ln w="38100">
                <a:solidFill>
                  <a:schemeClr val="accent2">
                    <a:lumMod val="75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21" name="Rechteck 9"/>
              <p:cNvSpPr/>
              <p:nvPr/>
            </p:nvSpPr>
            <p:spPr>
              <a:xfrm>
                <a:off x="1290666" y="3278775"/>
                <a:ext cx="1776763" cy="783042"/>
              </a:xfrm>
              <a:prstGeom prst="rect">
                <a:avLst/>
              </a:prstGeom>
              <a:ln w="31750">
                <a:solidFill>
                  <a:srgbClr val="FF6600"/>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
                </a:r>
                <a:br>
                  <a:rPr lang="en-US" sz="1400" dirty="0" smtClean="0">
                    <a:solidFill>
                      <a:srgbClr val="000000"/>
                    </a:solidFill>
                    <a:cs typeface="Arial" charset="0"/>
                    <a:sym typeface="Arial" charset="0"/>
                  </a:rPr>
                </a:br>
                <a:r>
                  <a:rPr lang="en-US" sz="1400" dirty="0" smtClean="0">
                    <a:solidFill>
                      <a:srgbClr val="000000"/>
                    </a:solidFill>
                    <a:cs typeface="Arial" charset="0"/>
                    <a:sym typeface="Arial" charset="0"/>
                  </a:rPr>
                  <a:t>Potential Impact</a:t>
                </a:r>
                <a:br>
                  <a:rPr lang="en-US" sz="1400" dirty="0" smtClean="0">
                    <a:solidFill>
                      <a:srgbClr val="000000"/>
                    </a:solidFill>
                    <a:cs typeface="Arial" charset="0"/>
                    <a:sym typeface="Arial" charset="0"/>
                  </a:rPr>
                </a:br>
                <a:endParaRPr lang="en-US" sz="1400" dirty="0">
                  <a:solidFill>
                    <a:srgbClr val="000000"/>
                  </a:solidFill>
                  <a:cs typeface="Arial" charset="0"/>
                  <a:sym typeface="Arial" charset="0"/>
                </a:endParaRPr>
              </a:p>
            </p:txBody>
          </p:sp>
        </p:grpSp>
        <p:grpSp>
          <p:nvGrpSpPr>
            <p:cNvPr id="15" name="Gruppieren 5"/>
            <p:cNvGrpSpPr>
              <a:grpSpLocks/>
            </p:cNvGrpSpPr>
            <p:nvPr/>
          </p:nvGrpSpPr>
          <p:grpSpPr bwMode="auto">
            <a:xfrm>
              <a:off x="2411378" y="2132551"/>
              <a:ext cx="1368410" cy="565075"/>
              <a:chOff x="3108684" y="375387"/>
              <a:chExt cx="1776770" cy="780848"/>
            </a:xfrm>
          </p:grpSpPr>
          <p:sp>
            <p:nvSpPr>
              <p:cNvPr id="18" name="Rechteck 6"/>
              <p:cNvSpPr/>
              <p:nvPr/>
            </p:nvSpPr>
            <p:spPr>
              <a:xfrm>
                <a:off x="3108684" y="375387"/>
                <a:ext cx="1776763" cy="780848"/>
              </a:xfrm>
              <a:prstGeom prst="rect">
                <a:avLst/>
              </a:prstGeom>
              <a:solidFill>
                <a:schemeClr val="bg1"/>
              </a:solidFill>
              <a:ln w="63500">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9" name="Rechteck 7"/>
              <p:cNvSpPr/>
              <p:nvPr/>
            </p:nvSpPr>
            <p:spPr>
              <a:xfrm>
                <a:off x="3108689" y="375387"/>
                <a:ext cx="1776765" cy="780848"/>
              </a:xfrm>
              <a:prstGeom prst="rect">
                <a:avLst/>
              </a:prstGeom>
              <a:ln w="31750">
                <a:solidFill>
                  <a:srgbClr val="F9DC05"/>
                </a:solidFill>
              </a:ln>
            </p:spPr>
            <p:style>
              <a:lnRef idx="0">
                <a:scrgbClr r="0" g="0" b="0"/>
              </a:lnRef>
              <a:fillRef idx="0">
                <a:scrgbClr r="0" g="0" b="0"/>
              </a:fillRef>
              <a:effectRef idx="0">
                <a:scrgbClr r="0" g="0" b="0"/>
              </a:effectRef>
              <a:fontRef idx="minor">
                <a:schemeClr val="lt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Sensitivity</a:t>
                </a:r>
                <a:endParaRPr lang="en-US" sz="1400" dirty="0">
                  <a:solidFill>
                    <a:srgbClr val="000000"/>
                  </a:solidFill>
                  <a:cs typeface="Arial" charset="0"/>
                  <a:sym typeface="Arial" charset="0"/>
                </a:endParaRPr>
              </a:p>
            </p:txBody>
          </p:sp>
        </p:grpSp>
        <p:cxnSp>
          <p:nvCxnSpPr>
            <p:cNvPr id="16" name="Gewinkelte Verbindung 15"/>
            <p:cNvCxnSpPr>
              <a:stCxn id="26" idx="2"/>
            </p:cNvCxnSpPr>
            <p:nvPr/>
          </p:nvCxnSpPr>
          <p:spPr>
            <a:xfrm rot="16200000" flipH="1">
              <a:off x="1145408" y="2487246"/>
              <a:ext cx="658725" cy="1079485"/>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7" name="Gewinkelte Verbindung 16"/>
            <p:cNvCxnSpPr/>
            <p:nvPr/>
          </p:nvCxnSpPr>
          <p:spPr>
            <a:xfrm rot="5400000">
              <a:off x="2225687" y="2486452"/>
              <a:ext cx="658725" cy="1081072"/>
            </a:xfrm>
            <a:prstGeom prst="bentConnector3">
              <a:avLst>
                <a:gd name="adj1" fmla="val 50000"/>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 name="Gewinkelte Verbindung 9"/>
            <p:cNvCxnSpPr>
              <a:stCxn id="24" idx="2"/>
              <a:endCxn id="22" idx="0"/>
            </p:cNvCxnSpPr>
            <p:nvPr/>
          </p:nvCxnSpPr>
          <p:spPr>
            <a:xfrm rot="5400000">
              <a:off x="3480580" y="3609455"/>
              <a:ext cx="525392" cy="1152509"/>
            </a:xfrm>
            <a:prstGeom prst="bentConnector3">
              <a:avLst>
                <a:gd name="adj1" fmla="val 50000"/>
              </a:avLst>
            </a:prstGeom>
            <a:ln w="3175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9" name="Rechteck 13"/>
          <p:cNvSpPr/>
          <p:nvPr/>
        </p:nvSpPr>
        <p:spPr bwMode="auto">
          <a:xfrm>
            <a:off x="77758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smtClean="0">
                <a:solidFill>
                  <a:srgbClr val="000000"/>
                </a:solidFill>
                <a:cs typeface="Arial" charset="0"/>
                <a:sym typeface="Arial" charset="0"/>
              </a:rPr>
              <a:t>Adaptation Activities</a:t>
            </a:r>
            <a:endParaRPr lang="en-US" sz="1400">
              <a:solidFill>
                <a:srgbClr val="000000"/>
              </a:solidFill>
              <a:cs typeface="Arial" charset="0"/>
              <a:sym typeface="Arial" charset="0"/>
            </a:endParaRPr>
          </a:p>
        </p:txBody>
      </p:sp>
      <p:cxnSp>
        <p:nvCxnSpPr>
          <p:cNvPr id="7" name="Gerade Verbindung mit Pfeil 6"/>
          <p:cNvCxnSpPr>
            <a:stCxn id="29" idx="1"/>
            <a:endCxn id="43" idx="3"/>
          </p:cNvCxnSpPr>
          <p:nvPr/>
        </p:nvCxnSpPr>
        <p:spPr bwMode="auto">
          <a:xfrm flipH="1">
            <a:off x="7530827" y="2745521"/>
            <a:ext cx="245043"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35" name="Gerade Verbindung mit Pfeil 34"/>
          <p:cNvCxnSpPr>
            <a:stCxn id="49" idx="1"/>
            <a:endCxn id="25" idx="3"/>
          </p:cNvCxnSpPr>
          <p:nvPr/>
        </p:nvCxnSpPr>
        <p:spPr bwMode="auto">
          <a:xfrm flipH="1" flipV="1">
            <a:off x="4280671" y="4341671"/>
            <a:ext cx="2087616" cy="405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46" name="Gerade Verbindung mit Pfeil 45"/>
          <p:cNvCxnSpPr>
            <a:stCxn id="43" idx="1"/>
            <a:endCxn id="19" idx="3"/>
          </p:cNvCxnSpPr>
          <p:nvPr/>
        </p:nvCxnSpPr>
        <p:spPr bwMode="auto">
          <a:xfrm flipH="1">
            <a:off x="3231005" y="2745521"/>
            <a:ext cx="3126265" cy="1035"/>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49" name="Rechteck 13"/>
          <p:cNvSpPr/>
          <p:nvPr/>
        </p:nvSpPr>
        <p:spPr bwMode="auto">
          <a:xfrm>
            <a:off x="6368287"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Increasing Adaptive Capacity</a:t>
            </a:r>
            <a:endParaRPr lang="en-US" sz="1400" dirty="0">
              <a:solidFill>
                <a:srgbClr val="000000"/>
              </a:solidFill>
              <a:cs typeface="Arial" charset="0"/>
              <a:sym typeface="Arial" charset="0"/>
            </a:endParaRPr>
          </a:p>
        </p:txBody>
      </p:sp>
      <p:sp>
        <p:nvSpPr>
          <p:cNvPr id="50" name="Rechteck 13"/>
          <p:cNvSpPr/>
          <p:nvPr/>
        </p:nvSpPr>
        <p:spPr bwMode="auto">
          <a:xfrm>
            <a:off x="7764853" y="39766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smtClean="0">
                <a:solidFill>
                  <a:srgbClr val="000000"/>
                </a:solidFill>
                <a:cs typeface="Arial" charset="0"/>
                <a:sym typeface="Arial" charset="0"/>
              </a:rPr>
              <a:t>Adaptation Activities</a:t>
            </a:r>
            <a:endParaRPr lang="en-US" sz="1400">
              <a:solidFill>
                <a:srgbClr val="000000"/>
              </a:solidFill>
              <a:cs typeface="Arial" charset="0"/>
              <a:sym typeface="Arial" charset="0"/>
            </a:endParaRPr>
          </a:p>
        </p:txBody>
      </p:sp>
      <p:cxnSp>
        <p:nvCxnSpPr>
          <p:cNvPr id="51" name="Gerade Verbindung mit Pfeil 50"/>
          <p:cNvCxnSpPr>
            <a:stCxn id="50" idx="1"/>
            <a:endCxn id="49" idx="3"/>
          </p:cNvCxnSpPr>
          <p:nvPr/>
        </p:nvCxnSpPr>
        <p:spPr bwMode="auto">
          <a:xfrm flipH="1">
            <a:off x="7541844" y="4345721"/>
            <a:ext cx="223009" cy="0"/>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cxnSp>
        <p:nvCxnSpPr>
          <p:cNvPr id="56" name="Gerade Verbindung mit Pfeil 55"/>
          <p:cNvCxnSpPr>
            <a:stCxn id="54" idx="1"/>
            <a:endCxn id="22" idx="3"/>
          </p:cNvCxnSpPr>
          <p:nvPr/>
        </p:nvCxnSpPr>
        <p:spPr bwMode="auto">
          <a:xfrm flipH="1">
            <a:off x="3292270" y="5753823"/>
            <a:ext cx="3064999" cy="9288"/>
          </a:xfrm>
          <a:prstGeom prst="straightConnector1">
            <a:avLst/>
          </a:prstGeom>
          <a:solidFill>
            <a:schemeClr val="accent1"/>
          </a:solidFill>
          <a:ln w="28575" cap="flat" cmpd="sng" algn="ctr">
            <a:solidFill>
              <a:srgbClr val="33CC33"/>
            </a:solidFill>
            <a:prstDash val="dash"/>
            <a:round/>
            <a:headEnd type="none" w="med" len="med"/>
            <a:tailEnd type="arrow"/>
          </a:ln>
          <a:effectLst/>
        </p:spPr>
      </p:cxnSp>
      <p:sp>
        <p:nvSpPr>
          <p:cNvPr id="63" name="Rechteck 13"/>
          <p:cNvSpPr/>
          <p:nvPr/>
        </p:nvSpPr>
        <p:spPr bwMode="auto">
          <a:xfrm>
            <a:off x="7739835" y="53863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Development &amp; Adaptation Activities</a:t>
            </a:r>
            <a:endParaRPr lang="en-US" sz="1400" dirty="0">
              <a:solidFill>
                <a:srgbClr val="000000"/>
              </a:solidFill>
              <a:cs typeface="Arial" charset="0"/>
              <a:sym typeface="Arial" charset="0"/>
            </a:endParaRPr>
          </a:p>
        </p:txBody>
      </p:sp>
      <p:cxnSp>
        <p:nvCxnSpPr>
          <p:cNvPr id="64" name="Gerade Verbindung mit Pfeil 63"/>
          <p:cNvCxnSpPr>
            <a:stCxn id="63" idx="1"/>
            <a:endCxn id="54" idx="3"/>
          </p:cNvCxnSpPr>
          <p:nvPr/>
        </p:nvCxnSpPr>
        <p:spPr bwMode="auto">
          <a:xfrm flipH="1" flipV="1">
            <a:off x="7530826" y="5753823"/>
            <a:ext cx="209009" cy="1598"/>
          </a:xfrm>
          <a:prstGeom prst="straightConnector1">
            <a:avLst/>
          </a:prstGeom>
          <a:solidFill>
            <a:schemeClr val="accent1"/>
          </a:solidFill>
          <a:ln w="28575" cap="flat" cmpd="sng" algn="ctr">
            <a:solidFill>
              <a:srgbClr val="33CC33"/>
            </a:solidFill>
            <a:prstDash val="solid"/>
            <a:round/>
            <a:headEnd type="none" w="med" len="med"/>
            <a:tailEnd type="arrow"/>
          </a:ln>
          <a:effectLst/>
        </p:spPr>
      </p:cxnSp>
      <p:sp>
        <p:nvSpPr>
          <p:cNvPr id="67" name="Abgerundetes Rechteck 66"/>
          <p:cNvSpPr/>
          <p:nvPr/>
        </p:nvSpPr>
        <p:spPr bwMode="auto">
          <a:xfrm>
            <a:off x="374033" y="158120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Monitoring of </a:t>
            </a:r>
            <a:br>
              <a:rPr lang="en-US" sz="1200" b="0" dirty="0" smtClean="0">
                <a:solidFill>
                  <a:srgbClr val="000000"/>
                </a:solidFill>
              </a:rPr>
            </a:br>
            <a:r>
              <a:rPr lang="en-US" sz="1200" b="0" dirty="0" smtClean="0">
                <a:solidFill>
                  <a:srgbClr val="000000"/>
                </a:solidFill>
              </a:rPr>
              <a:t>climate parameters</a:t>
            </a:r>
          </a:p>
        </p:txBody>
      </p:sp>
      <p:cxnSp>
        <p:nvCxnSpPr>
          <p:cNvPr id="69" name="Gerade Verbindung mit Pfeil 68"/>
          <p:cNvCxnSpPr/>
          <p:nvPr/>
        </p:nvCxnSpPr>
        <p:spPr bwMode="auto">
          <a:xfrm flipH="1">
            <a:off x="889409" y="2096915"/>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75" name="Abgerundetes Rechteck 74"/>
          <p:cNvSpPr/>
          <p:nvPr/>
        </p:nvSpPr>
        <p:spPr bwMode="auto">
          <a:xfrm>
            <a:off x="149451" y="4887726"/>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Climate Change Impact Monitoring</a:t>
            </a:r>
          </a:p>
        </p:txBody>
      </p:sp>
      <p:cxnSp>
        <p:nvCxnSpPr>
          <p:cNvPr id="76" name="Gerade Verbindung mit Pfeil 75"/>
          <p:cNvCxnSpPr/>
          <p:nvPr/>
        </p:nvCxnSpPr>
        <p:spPr bwMode="auto">
          <a:xfrm flipV="1">
            <a:off x="711870" y="4589893"/>
            <a:ext cx="359363" cy="26370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2" name="Abgerundetes Rechteck 81"/>
          <p:cNvSpPr/>
          <p:nvPr/>
        </p:nvSpPr>
        <p:spPr bwMode="auto">
          <a:xfrm>
            <a:off x="4059893" y="6015441"/>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a:solidFill>
                  <a:srgbClr val="000000"/>
                </a:solidFill>
              </a:rPr>
              <a:t>(</a:t>
            </a:r>
            <a:r>
              <a:rPr lang="en-US" sz="1200" b="0" dirty="0" smtClean="0">
                <a:solidFill>
                  <a:srgbClr val="000000"/>
                </a:solidFill>
              </a:rPr>
              <a:t>Repeated) </a:t>
            </a:r>
            <a:r>
              <a:rPr lang="en-US" sz="1200" b="0" dirty="0" err="1" smtClean="0">
                <a:solidFill>
                  <a:srgbClr val="000000"/>
                </a:solidFill>
              </a:rPr>
              <a:t>Vulner</a:t>
            </a:r>
            <a:r>
              <a:rPr lang="en-US" sz="1200" b="0" dirty="0" smtClean="0">
                <a:solidFill>
                  <a:srgbClr val="000000"/>
                </a:solidFill>
              </a:rPr>
              <a:t>-ability Assessments</a:t>
            </a:r>
          </a:p>
        </p:txBody>
      </p:sp>
      <p:cxnSp>
        <p:nvCxnSpPr>
          <p:cNvPr id="83" name="Gerade Verbindung mit Pfeil 82"/>
          <p:cNvCxnSpPr>
            <a:stCxn id="82" idx="1"/>
          </p:cNvCxnSpPr>
          <p:nvPr/>
        </p:nvCxnSpPr>
        <p:spPr bwMode="auto">
          <a:xfrm flipH="1" flipV="1">
            <a:off x="3347171" y="5996210"/>
            <a:ext cx="712722" cy="26361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88" name="Abgerundetes Rechteck 87"/>
          <p:cNvSpPr/>
          <p:nvPr/>
        </p:nvSpPr>
        <p:spPr bwMode="auto">
          <a:xfrm>
            <a:off x="5108174" y="1581202"/>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Public Expenditure Review</a:t>
            </a:r>
          </a:p>
        </p:txBody>
      </p:sp>
      <p:cxnSp>
        <p:nvCxnSpPr>
          <p:cNvPr id="89" name="Gerade Verbindung mit Pfeil 88"/>
          <p:cNvCxnSpPr/>
          <p:nvPr/>
        </p:nvCxnSpPr>
        <p:spPr bwMode="auto">
          <a:xfrm flipH="1">
            <a:off x="6410809" y="2434844"/>
            <a:ext cx="231444" cy="224467"/>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0" name="Abgerundetes Rechteck 89"/>
          <p:cNvSpPr/>
          <p:nvPr/>
        </p:nvSpPr>
        <p:spPr bwMode="auto">
          <a:xfrm>
            <a:off x="7149124" y="154455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Tracking Adaptation Activities</a:t>
            </a:r>
          </a:p>
        </p:txBody>
      </p:sp>
      <p:cxnSp>
        <p:nvCxnSpPr>
          <p:cNvPr id="91" name="Gerade Verbindung mit Pfeil 90"/>
          <p:cNvCxnSpPr/>
          <p:nvPr/>
        </p:nvCxnSpPr>
        <p:spPr bwMode="auto">
          <a:xfrm>
            <a:off x="7717889" y="1950319"/>
            <a:ext cx="187512" cy="341698"/>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92" name="Abgerundetes Rechteck 91"/>
          <p:cNvSpPr/>
          <p:nvPr/>
        </p:nvSpPr>
        <p:spPr bwMode="auto">
          <a:xfrm>
            <a:off x="4535149" y="3797817"/>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Results-Based Monitoring</a:t>
            </a:r>
          </a:p>
        </p:txBody>
      </p:sp>
      <p:sp>
        <p:nvSpPr>
          <p:cNvPr id="95" name="Abgerundetes Rechteck 94"/>
          <p:cNvSpPr/>
          <p:nvPr/>
        </p:nvSpPr>
        <p:spPr bwMode="auto">
          <a:xfrm>
            <a:off x="4540064" y="4490170"/>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Impact Evaluation</a:t>
            </a:r>
          </a:p>
        </p:txBody>
      </p:sp>
      <p:cxnSp>
        <p:nvCxnSpPr>
          <p:cNvPr id="100" name="Gerade Verbindung mit Pfeil 99"/>
          <p:cNvCxnSpPr>
            <a:stCxn id="82" idx="3"/>
          </p:cNvCxnSpPr>
          <p:nvPr/>
        </p:nvCxnSpPr>
        <p:spPr bwMode="auto">
          <a:xfrm flipV="1">
            <a:off x="5572448" y="5938890"/>
            <a:ext cx="751770" cy="320936"/>
          </a:xfrm>
          <a:prstGeom prst="straightConnector1">
            <a:avLst/>
          </a:prstGeom>
          <a:solidFill>
            <a:schemeClr val="accent1"/>
          </a:solidFill>
          <a:ln w="9525" cap="flat" cmpd="sng" algn="ctr">
            <a:solidFill>
              <a:schemeClr val="bg1">
                <a:lumMod val="50000"/>
              </a:schemeClr>
            </a:solidFill>
            <a:prstDash val="solid"/>
            <a:round/>
            <a:headEnd type="arrow"/>
            <a:tailEnd type="arrow"/>
          </a:ln>
          <a:effectLst/>
        </p:spPr>
      </p:cxnSp>
      <p:sp>
        <p:nvSpPr>
          <p:cNvPr id="57" name="Abgerundetes Rechteck 56"/>
          <p:cNvSpPr/>
          <p:nvPr/>
        </p:nvSpPr>
        <p:spPr bwMode="auto">
          <a:xfrm>
            <a:off x="4535150" y="3226893"/>
            <a:ext cx="1512555" cy="488769"/>
          </a:xfrm>
          <a:prstGeom prst="roundRect">
            <a:avLst/>
          </a:prstGeom>
          <a:solidFill>
            <a:schemeClr val="bg1">
              <a:lumMod val="95000"/>
            </a:schemeClr>
          </a:solidFill>
          <a:ln w="12700" cap="flat" cmpd="sng" algn="ctr">
            <a:solidFill>
              <a:schemeClr val="bg1">
                <a:lumMod val="65000"/>
              </a:schemeClr>
            </a:solid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algn="ctr" eaLnBrk="0" hangingPunct="0"/>
            <a:r>
              <a:rPr lang="en-US" sz="1200" b="0" dirty="0" smtClean="0">
                <a:solidFill>
                  <a:srgbClr val="000000"/>
                </a:solidFill>
              </a:rPr>
              <a:t>Performance Monitoring</a:t>
            </a:r>
          </a:p>
        </p:txBody>
      </p:sp>
      <p:sp>
        <p:nvSpPr>
          <p:cNvPr id="34" name="Geschweifte Klammer links 33"/>
          <p:cNvSpPr/>
          <p:nvPr/>
        </p:nvSpPr>
        <p:spPr bwMode="auto">
          <a:xfrm>
            <a:off x="6060695" y="2677101"/>
            <a:ext cx="294935" cy="3097027"/>
          </a:xfrm>
          <a:prstGeom prst="leftBrace">
            <a:avLst>
              <a:gd name="adj1" fmla="val 8333"/>
              <a:gd name="adj2" fmla="val 26167"/>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p>
        </p:txBody>
      </p:sp>
      <p:sp>
        <p:nvSpPr>
          <p:cNvPr id="66" name="Geschweifte Klammer links 65"/>
          <p:cNvSpPr/>
          <p:nvPr/>
        </p:nvSpPr>
        <p:spPr bwMode="auto">
          <a:xfrm>
            <a:off x="6058857" y="2675263"/>
            <a:ext cx="294935" cy="3097027"/>
          </a:xfrm>
          <a:prstGeom prst="leftBrace">
            <a:avLst>
              <a:gd name="adj1" fmla="val 8333"/>
              <a:gd name="adj2" fmla="val 44309"/>
            </a:avLst>
          </a:prstGeom>
          <a:noFill/>
          <a:ln w="19050" cap="flat" cmpd="sng" algn="ctr">
            <a:solidFill>
              <a:schemeClr val="bg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de-DE" smtClean="0"/>
          </a:p>
        </p:txBody>
      </p:sp>
      <p:sp>
        <p:nvSpPr>
          <p:cNvPr id="43" name="Rechteck 13"/>
          <p:cNvSpPr/>
          <p:nvPr/>
        </p:nvSpPr>
        <p:spPr bwMode="auto">
          <a:xfrm>
            <a:off x="6357270" y="2376463"/>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Decreasing Sensitivity</a:t>
            </a:r>
            <a:endParaRPr lang="en-US" sz="1400" dirty="0">
              <a:solidFill>
                <a:srgbClr val="000000"/>
              </a:solidFill>
              <a:cs typeface="Arial" charset="0"/>
              <a:sym typeface="Arial" charset="0"/>
            </a:endParaRPr>
          </a:p>
        </p:txBody>
      </p:sp>
      <p:sp>
        <p:nvSpPr>
          <p:cNvPr id="54" name="Rechteck 13"/>
          <p:cNvSpPr/>
          <p:nvPr/>
        </p:nvSpPr>
        <p:spPr bwMode="auto">
          <a:xfrm>
            <a:off x="6357269" y="5384765"/>
            <a:ext cx="1173557" cy="738116"/>
          </a:xfrm>
          <a:prstGeom prst="rect">
            <a:avLst/>
          </a:prstGeom>
          <a:ln w="34925">
            <a:solidFill>
              <a:srgbClr val="33CC33"/>
            </a:solidFill>
          </a:ln>
        </p:spPr>
        <p:style>
          <a:lnRef idx="2">
            <a:schemeClr val="accent1"/>
          </a:lnRef>
          <a:fillRef idx="1">
            <a:schemeClr val="lt1"/>
          </a:fillRef>
          <a:effectRef idx="0">
            <a:schemeClr val="accent1"/>
          </a:effectRef>
          <a:fontRef idx="minor">
            <a:schemeClr val="dk1"/>
          </a:fontRef>
        </p:style>
        <p:txBody>
          <a:bodyPr lIns="0" tIns="0" rIns="0" bIns="0" anchor="ctr"/>
          <a:lstStyle/>
          <a:p>
            <a:pPr algn="ctr" defTabSz="533400" eaLnBrk="0" hangingPunct="0">
              <a:lnSpc>
                <a:spcPct val="90000"/>
              </a:lnSpc>
              <a:spcAft>
                <a:spcPct val="35000"/>
              </a:spcAft>
              <a:buSzPct val="100000"/>
              <a:defRPr/>
            </a:pPr>
            <a:r>
              <a:rPr lang="en-US" sz="1400" dirty="0" smtClean="0">
                <a:solidFill>
                  <a:srgbClr val="000000"/>
                </a:solidFill>
                <a:cs typeface="Arial" charset="0"/>
                <a:sym typeface="Arial" charset="0"/>
              </a:rPr>
              <a:t>Decreasing Vulnerability</a:t>
            </a:r>
            <a:endParaRPr lang="en-US" sz="1400" dirty="0">
              <a:solidFill>
                <a:srgbClr val="000000"/>
              </a:solidFill>
              <a:cs typeface="Arial" charset="0"/>
              <a:sym typeface="Arial" charset="0"/>
            </a:endParaRPr>
          </a:p>
        </p:txBody>
      </p:sp>
      <p:cxnSp>
        <p:nvCxnSpPr>
          <p:cNvPr id="52" name="Gerade Verbindung mit Pfeil 51"/>
          <p:cNvCxnSpPr/>
          <p:nvPr/>
        </p:nvCxnSpPr>
        <p:spPr bwMode="auto">
          <a:xfrm flipH="1">
            <a:off x="6208162" y="4282098"/>
            <a:ext cx="156248" cy="0"/>
          </a:xfrm>
          <a:prstGeom prst="straightConnector1">
            <a:avLst/>
          </a:prstGeom>
          <a:solidFill>
            <a:schemeClr val="accent1"/>
          </a:solidFill>
          <a:ln w="28575" cap="flat" cmpd="sng" algn="ctr">
            <a:solidFill>
              <a:schemeClr val="bg1">
                <a:lumMod val="50000"/>
              </a:schemeClr>
            </a:solidFill>
            <a:prstDash val="solid"/>
            <a:round/>
            <a:headEnd type="none" w="med" len="med"/>
            <a:tailEnd type="none"/>
          </a:ln>
          <a:effectLst/>
        </p:spPr>
      </p:cxnSp>
    </p:spTree>
    <p:extLst>
      <p:ext uri="{BB962C8B-B14F-4D97-AF65-F5344CB8AC3E}">
        <p14:creationId xmlns:p14="http://schemas.microsoft.com/office/powerpoint/2010/main" val="155710628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el 1"/>
          <p:cNvSpPr>
            <a:spLocks noGrp="1"/>
          </p:cNvSpPr>
          <p:nvPr>
            <p:ph type="title"/>
          </p:nvPr>
        </p:nvSpPr>
        <p:spPr>
          <a:xfrm>
            <a:off x="397699" y="1169462"/>
            <a:ext cx="8339138" cy="741363"/>
          </a:xfrm>
        </p:spPr>
        <p:txBody>
          <a:bodyPr/>
          <a:lstStyle/>
          <a:p>
            <a:r>
              <a:rPr lang="de-DE" b="1" kern="1200" dirty="0" err="1">
                <a:solidFill>
                  <a:srgbClr val="669900"/>
                </a:solidFill>
                <a:latin typeface="Arial"/>
                <a:ea typeface="+mn-ea"/>
                <a:cs typeface="+mn-cs"/>
              </a:rPr>
              <a:t>Example</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of</a:t>
            </a:r>
            <a:r>
              <a:rPr lang="de-DE" b="1" kern="1200" dirty="0">
                <a:solidFill>
                  <a:srgbClr val="669900"/>
                </a:solidFill>
                <a:latin typeface="Arial"/>
                <a:ea typeface="+mn-ea"/>
                <a:cs typeface="+mn-cs"/>
              </a:rPr>
              <a:t> </a:t>
            </a:r>
            <a:r>
              <a:rPr lang="de-DE" b="1" kern="1200" dirty="0" smtClean="0">
                <a:solidFill>
                  <a:srgbClr val="669900"/>
                </a:solidFill>
                <a:latin typeface="Arial"/>
                <a:ea typeface="+mn-ea"/>
                <a:cs typeface="+mn-cs"/>
              </a:rPr>
              <a:t>a </a:t>
            </a:r>
            <a:r>
              <a:rPr lang="de-DE" b="1" kern="1200" dirty="0" err="1" smtClean="0">
                <a:solidFill>
                  <a:srgbClr val="669900"/>
                </a:solidFill>
                <a:latin typeface="Arial"/>
                <a:ea typeface="+mn-ea"/>
                <a:cs typeface="+mn-cs"/>
              </a:rPr>
              <a:t>method</a:t>
            </a:r>
            <a:r>
              <a:rPr lang="de-DE" b="1" kern="1200" dirty="0" smtClean="0">
                <a:solidFill>
                  <a:srgbClr val="669900"/>
                </a:solidFill>
                <a:latin typeface="Arial"/>
                <a:ea typeface="+mn-ea"/>
                <a:cs typeface="+mn-cs"/>
              </a:rPr>
              <a:t> </a:t>
            </a:r>
            <a:r>
              <a:rPr lang="de-DE" b="1" kern="1200" dirty="0" err="1" smtClean="0">
                <a:solidFill>
                  <a:srgbClr val="669900"/>
                </a:solidFill>
                <a:latin typeface="Arial"/>
                <a:ea typeface="+mn-ea"/>
                <a:cs typeface="+mn-cs"/>
              </a:rPr>
              <a:t>for</a:t>
            </a:r>
            <a:r>
              <a:rPr lang="de-DE" b="1" kern="1200" dirty="0" smtClean="0">
                <a:solidFill>
                  <a:srgbClr val="669900"/>
                </a:solidFill>
                <a:latin typeface="Arial"/>
                <a:ea typeface="+mn-ea"/>
                <a:cs typeface="+mn-cs"/>
              </a:rPr>
              <a:t> </a:t>
            </a:r>
            <a:r>
              <a:rPr lang="de-DE" b="1" kern="1200" dirty="0" err="1" smtClean="0">
                <a:solidFill>
                  <a:srgbClr val="669900"/>
                </a:solidFill>
                <a:latin typeface="Arial"/>
                <a:ea typeface="+mn-ea"/>
                <a:cs typeface="+mn-cs"/>
              </a:rPr>
              <a:t>adaptation</a:t>
            </a:r>
            <a:r>
              <a:rPr lang="de-DE" b="1" kern="1200" dirty="0" smtClean="0">
                <a:solidFill>
                  <a:srgbClr val="669900"/>
                </a:solidFill>
                <a:latin typeface="Arial"/>
                <a:ea typeface="+mn-ea"/>
                <a:cs typeface="+mn-cs"/>
              </a:rPr>
              <a:t> </a:t>
            </a:r>
            <a:r>
              <a:rPr lang="de-DE" b="1" kern="1200" dirty="0">
                <a:solidFill>
                  <a:srgbClr val="669900"/>
                </a:solidFill>
                <a:latin typeface="Arial"/>
                <a:ea typeface="+mn-ea"/>
                <a:cs typeface="+mn-cs"/>
              </a:rPr>
              <a:t>M&amp;E: </a:t>
            </a:r>
            <a:r>
              <a:rPr lang="de-DE" b="1" kern="1200" dirty="0" err="1">
                <a:solidFill>
                  <a:srgbClr val="669900"/>
                </a:solidFill>
                <a:latin typeface="Arial"/>
                <a:ea typeface="+mn-ea"/>
                <a:cs typeface="+mn-cs"/>
              </a:rPr>
              <a:t>results</a:t>
            </a:r>
            <a:r>
              <a:rPr lang="de-DE" b="1" kern="1200" dirty="0">
                <a:solidFill>
                  <a:srgbClr val="669900"/>
                </a:solidFill>
                <a:latin typeface="Arial"/>
                <a:ea typeface="+mn-ea"/>
                <a:cs typeface="+mn-cs"/>
              </a:rPr>
              <a:t> </a:t>
            </a:r>
            <a:r>
              <a:rPr lang="de-DE" b="1" kern="1200" dirty="0" err="1">
                <a:solidFill>
                  <a:srgbClr val="669900"/>
                </a:solidFill>
                <a:latin typeface="Arial"/>
                <a:ea typeface="+mn-ea"/>
                <a:cs typeface="+mn-cs"/>
              </a:rPr>
              <a:t>chain</a:t>
            </a:r>
            <a:endParaRPr lang="de-DE" b="1" kern="1200" dirty="0">
              <a:solidFill>
                <a:srgbClr val="669900"/>
              </a:solidFill>
              <a:latin typeface="Arial"/>
              <a:ea typeface="+mn-ea"/>
              <a:cs typeface="+mn-cs"/>
            </a:endParaRPr>
          </a:p>
        </p:txBody>
      </p:sp>
      <p:sp>
        <p:nvSpPr>
          <p:cNvPr id="4" name="Datumsplatzhalter 3"/>
          <p:cNvSpPr>
            <a:spLocks noGrp="1"/>
          </p:cNvSpPr>
          <p:nvPr>
            <p:ph type="dt" sz="half" idx="11"/>
          </p:nvPr>
        </p:nvSpPr>
        <p:spPr/>
        <p:txBody>
          <a:bodyPr/>
          <a:lstStyle/>
          <a:p>
            <a:pPr>
              <a:defRPr/>
            </a:pPr>
            <a:fld id="{5555B588-1361-4872-B914-6E333BDA1671}" type="datetime1">
              <a:rPr lang="de-DE" smtClean="0">
                <a:solidFill>
                  <a:srgbClr val="6E6452"/>
                </a:solidFill>
              </a:rPr>
              <a:pPr>
                <a:defRPr/>
              </a:pPr>
              <a:t>01.09.2016</a:t>
            </a:fld>
            <a:endParaRPr lang="de-DE" dirty="0">
              <a:solidFill>
                <a:srgbClr val="6E6452"/>
              </a:solidFill>
            </a:endParaRPr>
          </a:p>
        </p:txBody>
      </p:sp>
      <p:pic>
        <p:nvPicPr>
          <p:cNvPr id="46084" name="Inhaltsplatzhalter 4" descr="Bildschirmausschnitt"/>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0000" y="1734043"/>
            <a:ext cx="7820736" cy="4583630"/>
          </a:xfrm>
        </p:spPr>
      </p:pic>
      <p:sp>
        <p:nvSpPr>
          <p:cNvPr id="6" name="Rechteckige Legende 5"/>
          <p:cNvSpPr>
            <a:spLocks noChangeArrowheads="1"/>
          </p:cNvSpPr>
          <p:nvPr/>
        </p:nvSpPr>
        <p:spPr bwMode="auto">
          <a:xfrm>
            <a:off x="119063" y="3632200"/>
            <a:ext cx="1150937" cy="1154113"/>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600" b="0" dirty="0">
                <a:solidFill>
                  <a:schemeClr val="tx1"/>
                </a:solidFill>
                <a:cs typeface="+mn-cs"/>
              </a:rPr>
              <a:t>Funds provided for training</a:t>
            </a:r>
          </a:p>
        </p:txBody>
      </p:sp>
      <p:sp>
        <p:nvSpPr>
          <p:cNvPr id="7" name="Rechteckige Legende 6"/>
          <p:cNvSpPr>
            <a:spLocks noChangeArrowheads="1"/>
          </p:cNvSpPr>
          <p:nvPr/>
        </p:nvSpPr>
        <p:spPr bwMode="auto">
          <a:xfrm>
            <a:off x="3346657" y="4190495"/>
            <a:ext cx="1152525" cy="1569174"/>
          </a:xfrm>
          <a:prstGeom prst="wedgeRectCallout">
            <a:avLst>
              <a:gd name="adj1" fmla="val 77435"/>
              <a:gd name="adj2" fmla="val -40703"/>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600" b="0" dirty="0">
                <a:solidFill>
                  <a:schemeClr val="tx1"/>
                </a:solidFill>
                <a:cs typeface="+mn-cs"/>
              </a:rPr>
              <a:t>No. of small scale dams under operation</a:t>
            </a:r>
          </a:p>
        </p:txBody>
      </p:sp>
      <p:sp>
        <p:nvSpPr>
          <p:cNvPr id="8" name="Rechteckige Legende 7"/>
          <p:cNvSpPr/>
          <p:nvPr/>
        </p:nvSpPr>
        <p:spPr bwMode="auto">
          <a:xfrm rot="16200000">
            <a:off x="5636564" y="4475566"/>
            <a:ext cx="1152525" cy="1154112"/>
          </a:xfrm>
          <a:prstGeom prst="wedgeRectCallout">
            <a:avLst>
              <a:gd name="adj1" fmla="val 81085"/>
              <a:gd name="adj2" fmla="val -13243"/>
            </a:avLst>
          </a:prstGeom>
          <a:solidFill>
            <a:schemeClr val="bg2"/>
          </a:solidFill>
          <a:ln w="9525" cap="flat" cmpd="sng" algn="ctr">
            <a:solidFill>
              <a:schemeClr val="tx1"/>
            </a:solidFill>
            <a:prstDash val="solid"/>
            <a:round/>
            <a:headEnd type="none" w="med" len="med"/>
            <a:tailEnd type="none" w="med" len="med"/>
          </a:ln>
          <a:effectLst/>
        </p:spPr>
        <p:txBody>
          <a:bodyPr vert="vert"/>
          <a:lstStyle/>
          <a:p>
            <a:pPr marL="82550" indent="-82550" eaLnBrk="0" hangingPunct="0">
              <a:buFont typeface="Arial" pitchFamily="34" charset="0"/>
              <a:buChar char="•"/>
              <a:defRPr/>
            </a:pPr>
            <a:r>
              <a:rPr lang="en-US" sz="1400" b="0" dirty="0">
                <a:solidFill>
                  <a:schemeClr val="tx1"/>
                </a:solidFill>
                <a:cs typeface="+mn-cs"/>
              </a:rPr>
              <a:t>Wheat yield of small farmers per year.</a:t>
            </a:r>
          </a:p>
        </p:txBody>
      </p:sp>
      <p:sp>
        <p:nvSpPr>
          <p:cNvPr id="9" name="Rechteckige Legende 8"/>
          <p:cNvSpPr>
            <a:spLocks noChangeArrowheads="1"/>
          </p:cNvSpPr>
          <p:nvPr/>
        </p:nvSpPr>
        <p:spPr bwMode="auto">
          <a:xfrm>
            <a:off x="6540500" y="2746385"/>
            <a:ext cx="1152525" cy="1154112"/>
          </a:xfrm>
          <a:prstGeom prst="wedgeRectCallout">
            <a:avLst>
              <a:gd name="adj1" fmla="val 81083"/>
              <a:gd name="adj2" fmla="val -13241"/>
            </a:avLst>
          </a:prstGeom>
          <a:solidFill>
            <a:schemeClr val="bg2"/>
          </a:solidFill>
          <a:ln w="9525" algn="ctr">
            <a:solidFill>
              <a:schemeClr val="tx1"/>
            </a:solidFill>
            <a:round/>
            <a:headEnd/>
            <a:tailEnd/>
          </a:ln>
        </p:spPr>
        <p:txBody>
          <a:bodyPr/>
          <a:lstStyle/>
          <a:p>
            <a:pPr marL="82550" indent="-82550" eaLnBrk="0" hangingPunct="0">
              <a:buFont typeface="Arial" charset="0"/>
              <a:buChar char="•"/>
            </a:pPr>
            <a:r>
              <a:rPr lang="en-US" sz="1400" b="0" dirty="0">
                <a:solidFill>
                  <a:schemeClr val="tx1"/>
                </a:solidFill>
                <a:cs typeface="+mn-cs"/>
              </a:rPr>
              <a:t>Annual income of small farmers per year.</a:t>
            </a:r>
          </a:p>
        </p:txBody>
      </p:sp>
    </p:spTree>
    <p:extLst>
      <p:ext uri="{BB962C8B-B14F-4D97-AF65-F5344CB8AC3E}">
        <p14:creationId xmlns:p14="http://schemas.microsoft.com/office/powerpoint/2010/main" val="21576675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423081" y="1151906"/>
            <a:ext cx="7526337" cy="499473"/>
          </a:xfrm>
        </p:spPr>
        <p:txBody>
          <a:bodyPr/>
          <a:lstStyle/>
          <a:p>
            <a:r>
              <a:rPr lang="en-GB" b="1" kern="1200" dirty="0" err="1">
                <a:solidFill>
                  <a:srgbClr val="669900"/>
                </a:solidFill>
                <a:latin typeface="Arial"/>
                <a:ea typeface="+mn-ea"/>
                <a:cs typeface="+mn-cs"/>
              </a:rPr>
              <a:t>Excercise</a:t>
            </a:r>
            <a:endParaRPr lang="en-GB" b="1" kern="1200" dirty="0">
              <a:solidFill>
                <a:srgbClr val="669900"/>
              </a:solidFill>
              <a:latin typeface="Arial"/>
              <a:ea typeface="+mn-ea"/>
              <a:cs typeface="+mn-cs"/>
            </a:endParaRPr>
          </a:p>
        </p:txBody>
      </p:sp>
      <p:sp>
        <p:nvSpPr>
          <p:cNvPr id="3" name="Textfeld 2"/>
          <p:cNvSpPr txBox="1"/>
          <p:nvPr/>
        </p:nvSpPr>
        <p:spPr>
          <a:xfrm>
            <a:off x="423081" y="1651379"/>
            <a:ext cx="7533564" cy="4662815"/>
          </a:xfrm>
          <a:prstGeom prst="rect">
            <a:avLst/>
          </a:prstGeom>
          <a:noFill/>
        </p:spPr>
        <p:txBody>
          <a:bodyPr wrap="square" rtlCol="0">
            <a:spAutoFit/>
          </a:bodyPr>
          <a:lstStyle/>
          <a:p>
            <a:pPr marL="800100" lvl="1" indent="-342900" eaLnBrk="0" hangingPunct="0">
              <a:lnSpc>
                <a:spcPct val="150000"/>
              </a:lnSpc>
              <a:buFont typeface="Arial" pitchFamily="34" charset="0"/>
              <a:buChar char="•"/>
            </a:pPr>
            <a:r>
              <a:rPr lang="de-DE" b="0" dirty="0" smtClean="0">
                <a:solidFill>
                  <a:srgbClr val="000000"/>
                </a:solidFill>
                <a:cs typeface="+mn-cs"/>
              </a:rPr>
              <a:t>Recall </a:t>
            </a:r>
            <a:r>
              <a:rPr lang="de-DE" b="0" dirty="0" err="1" smtClean="0">
                <a:solidFill>
                  <a:srgbClr val="000000"/>
                </a:solidFill>
                <a:cs typeface="+mn-cs"/>
              </a:rPr>
              <a:t>the</a:t>
            </a:r>
            <a:r>
              <a:rPr lang="de-DE" b="0" dirty="0" smtClean="0">
                <a:solidFill>
                  <a:srgbClr val="000000"/>
                </a:solidFill>
                <a:cs typeface="+mn-cs"/>
              </a:rPr>
              <a:t> </a:t>
            </a:r>
            <a:r>
              <a:rPr lang="de-DE" b="0" dirty="0" err="1" smtClean="0">
                <a:solidFill>
                  <a:srgbClr val="C00000"/>
                </a:solidFill>
                <a:cs typeface="+mn-cs"/>
              </a:rPr>
              <a:t>challenges</a:t>
            </a:r>
            <a:r>
              <a:rPr lang="de-DE" b="0" dirty="0" smtClean="0">
                <a:solidFill>
                  <a:srgbClr val="000000"/>
                </a:solidFill>
                <a:cs typeface="+mn-cs"/>
              </a:rPr>
              <a:t> </a:t>
            </a:r>
            <a:r>
              <a:rPr lang="de-DE" b="0" dirty="0" err="1" smtClean="0">
                <a:solidFill>
                  <a:srgbClr val="000000"/>
                </a:solidFill>
                <a:cs typeface="+mn-cs"/>
              </a:rPr>
              <a:t>of</a:t>
            </a:r>
            <a:r>
              <a:rPr lang="de-DE" b="0" dirty="0" smtClean="0">
                <a:solidFill>
                  <a:srgbClr val="000000"/>
                </a:solidFill>
                <a:cs typeface="+mn-cs"/>
              </a:rPr>
              <a:t> </a:t>
            </a:r>
            <a:r>
              <a:rPr lang="de-DE" b="0" dirty="0" err="1" smtClean="0">
                <a:solidFill>
                  <a:srgbClr val="000000"/>
                </a:solidFill>
                <a:cs typeface="+mn-cs"/>
              </a:rPr>
              <a:t>adaptation</a:t>
            </a:r>
            <a:r>
              <a:rPr lang="de-DE" b="0" dirty="0" smtClean="0">
                <a:solidFill>
                  <a:srgbClr val="000000"/>
                </a:solidFill>
                <a:cs typeface="+mn-cs"/>
              </a:rPr>
              <a:t> M&amp;E</a:t>
            </a:r>
          </a:p>
          <a:p>
            <a:pPr marL="800100" lvl="1" indent="-342900" eaLnBrk="0" hangingPunct="0">
              <a:lnSpc>
                <a:spcPct val="150000"/>
              </a:lnSpc>
              <a:buFont typeface="Arial" pitchFamily="34" charset="0"/>
              <a:buChar char="•"/>
            </a:pPr>
            <a:r>
              <a:rPr lang="de-DE" b="0" dirty="0" smtClean="0">
                <a:solidFill>
                  <a:srgbClr val="000000"/>
                </a:solidFill>
                <a:cs typeface="+mn-cs"/>
              </a:rPr>
              <a:t>In </a:t>
            </a:r>
            <a:r>
              <a:rPr lang="de-DE" b="0" dirty="0" err="1" smtClean="0">
                <a:solidFill>
                  <a:srgbClr val="000000"/>
                </a:solidFill>
                <a:cs typeface="+mn-cs"/>
              </a:rPr>
              <a:t>pairs</a:t>
            </a:r>
            <a:r>
              <a:rPr lang="de-DE" b="0" dirty="0" smtClean="0">
                <a:solidFill>
                  <a:srgbClr val="000000"/>
                </a:solidFill>
                <a:cs typeface="+mn-cs"/>
              </a:rPr>
              <a:t> </a:t>
            </a:r>
            <a:r>
              <a:rPr lang="de-DE" b="0" dirty="0" err="1" smtClean="0">
                <a:solidFill>
                  <a:srgbClr val="000000"/>
                </a:solidFill>
                <a:cs typeface="+mn-cs"/>
              </a:rPr>
              <a:t>of</a:t>
            </a:r>
            <a:r>
              <a:rPr lang="de-DE" b="0" dirty="0" smtClean="0">
                <a:solidFill>
                  <a:srgbClr val="000000"/>
                </a:solidFill>
                <a:cs typeface="+mn-cs"/>
              </a:rPr>
              <a:t> </a:t>
            </a:r>
            <a:r>
              <a:rPr lang="de-DE" b="0" dirty="0" err="1" smtClean="0">
                <a:solidFill>
                  <a:srgbClr val="000000"/>
                </a:solidFill>
                <a:cs typeface="+mn-cs"/>
              </a:rPr>
              <a:t>two</a:t>
            </a:r>
            <a:r>
              <a:rPr lang="de-DE" b="0" dirty="0" smtClean="0">
                <a:solidFill>
                  <a:srgbClr val="000000"/>
                </a:solidFill>
                <a:cs typeface="+mn-cs"/>
              </a:rPr>
              <a:t>, </a:t>
            </a:r>
            <a:r>
              <a:rPr lang="de-DE" b="0" dirty="0" err="1" smtClean="0">
                <a:solidFill>
                  <a:srgbClr val="000000"/>
                </a:solidFill>
                <a:cs typeface="+mn-cs"/>
              </a:rPr>
              <a:t>reflect</a:t>
            </a:r>
            <a:r>
              <a:rPr lang="de-DE" b="0" dirty="0" smtClean="0">
                <a:solidFill>
                  <a:srgbClr val="000000"/>
                </a:solidFill>
                <a:cs typeface="+mn-cs"/>
              </a:rPr>
              <a:t> in </a:t>
            </a:r>
            <a:r>
              <a:rPr lang="de-DE" b="0" dirty="0" err="1" smtClean="0">
                <a:solidFill>
                  <a:srgbClr val="000000"/>
                </a:solidFill>
                <a:cs typeface="+mn-cs"/>
              </a:rPr>
              <a:t>how</a:t>
            </a:r>
            <a:r>
              <a:rPr lang="de-DE" b="0" dirty="0" smtClean="0">
                <a:solidFill>
                  <a:srgbClr val="000000"/>
                </a:solidFill>
                <a:cs typeface="+mn-cs"/>
              </a:rPr>
              <a:t> </a:t>
            </a:r>
            <a:r>
              <a:rPr lang="de-DE" b="0" dirty="0" err="1" smtClean="0">
                <a:solidFill>
                  <a:srgbClr val="000000"/>
                </a:solidFill>
                <a:cs typeface="+mn-cs"/>
              </a:rPr>
              <a:t>far</a:t>
            </a:r>
            <a:r>
              <a:rPr lang="de-DE" b="0" dirty="0" smtClean="0">
                <a:solidFill>
                  <a:srgbClr val="000000"/>
                </a:solidFill>
                <a:cs typeface="+mn-cs"/>
              </a:rPr>
              <a:t> </a:t>
            </a:r>
            <a:r>
              <a:rPr lang="de-DE" b="0" dirty="0" err="1" smtClean="0">
                <a:solidFill>
                  <a:srgbClr val="000000"/>
                </a:solidFill>
                <a:cs typeface="+mn-cs"/>
              </a:rPr>
              <a:t>you</a:t>
            </a:r>
            <a:r>
              <a:rPr lang="de-DE" b="0" dirty="0" smtClean="0">
                <a:solidFill>
                  <a:srgbClr val="000000"/>
                </a:solidFill>
                <a:cs typeface="+mn-cs"/>
              </a:rPr>
              <a:t>:</a:t>
            </a:r>
          </a:p>
          <a:p>
            <a:pPr marL="1257300" lvl="2" indent="-342900" eaLnBrk="0" hangingPunct="0">
              <a:lnSpc>
                <a:spcPct val="150000"/>
              </a:lnSpc>
              <a:buFont typeface="Arial" pitchFamily="34" charset="0"/>
              <a:buChar char="•"/>
            </a:pPr>
            <a:r>
              <a:rPr lang="de-DE" b="0" dirty="0" err="1" smtClean="0">
                <a:solidFill>
                  <a:srgbClr val="000000"/>
                </a:solidFill>
                <a:cs typeface="+mn-cs"/>
              </a:rPr>
              <a:t>have</a:t>
            </a:r>
            <a:r>
              <a:rPr lang="de-DE" b="0" dirty="0" smtClean="0">
                <a:solidFill>
                  <a:srgbClr val="000000"/>
                </a:solidFill>
                <a:cs typeface="+mn-cs"/>
              </a:rPr>
              <a:t> </a:t>
            </a:r>
            <a:r>
              <a:rPr lang="de-DE" b="0" dirty="0" err="1" smtClean="0">
                <a:solidFill>
                  <a:srgbClr val="000000"/>
                </a:solidFill>
                <a:cs typeface="+mn-cs"/>
              </a:rPr>
              <a:t>already</a:t>
            </a:r>
            <a:r>
              <a:rPr lang="de-DE" b="0" dirty="0" smtClean="0">
                <a:solidFill>
                  <a:srgbClr val="000000"/>
                </a:solidFill>
                <a:cs typeface="+mn-cs"/>
              </a:rPr>
              <a:t> </a:t>
            </a:r>
            <a:r>
              <a:rPr lang="de-DE" b="0" dirty="0" err="1" smtClean="0">
                <a:solidFill>
                  <a:srgbClr val="000000"/>
                </a:solidFill>
                <a:cs typeface="+mn-cs"/>
              </a:rPr>
              <a:t>encountered</a:t>
            </a:r>
            <a:r>
              <a:rPr lang="de-DE" b="0" dirty="0" smtClean="0">
                <a:solidFill>
                  <a:srgbClr val="000000"/>
                </a:solidFill>
                <a:cs typeface="+mn-cs"/>
              </a:rPr>
              <a:t> </a:t>
            </a:r>
            <a:r>
              <a:rPr lang="de-DE" b="0" dirty="0" err="1" smtClean="0">
                <a:solidFill>
                  <a:srgbClr val="000000"/>
                </a:solidFill>
                <a:cs typeface="+mn-cs"/>
              </a:rPr>
              <a:t>these</a:t>
            </a:r>
            <a:r>
              <a:rPr lang="de-DE" b="0" dirty="0" smtClean="0">
                <a:solidFill>
                  <a:srgbClr val="000000"/>
                </a:solidFill>
                <a:cs typeface="+mn-cs"/>
              </a:rPr>
              <a:t> </a:t>
            </a:r>
            <a:r>
              <a:rPr lang="de-DE" b="0" dirty="0" err="1" smtClean="0">
                <a:solidFill>
                  <a:srgbClr val="000000"/>
                </a:solidFill>
                <a:cs typeface="+mn-cs"/>
              </a:rPr>
              <a:t>challenges</a:t>
            </a:r>
            <a:r>
              <a:rPr lang="de-DE" b="0" dirty="0" smtClean="0">
                <a:solidFill>
                  <a:srgbClr val="000000"/>
                </a:solidFill>
                <a:cs typeface="+mn-cs"/>
              </a:rPr>
              <a:t> in </a:t>
            </a:r>
            <a:r>
              <a:rPr lang="de-DE" b="0" dirty="0" err="1" smtClean="0">
                <a:solidFill>
                  <a:srgbClr val="000000"/>
                </a:solidFill>
                <a:cs typeface="+mn-cs"/>
              </a:rPr>
              <a:t>your</a:t>
            </a:r>
            <a:r>
              <a:rPr lang="de-DE" b="0" dirty="0" smtClean="0">
                <a:solidFill>
                  <a:srgbClr val="000000"/>
                </a:solidFill>
                <a:cs typeface="+mn-cs"/>
              </a:rPr>
              <a:t> </a:t>
            </a:r>
            <a:r>
              <a:rPr lang="de-DE" b="0" dirty="0" err="1" smtClean="0">
                <a:solidFill>
                  <a:srgbClr val="000000"/>
                </a:solidFill>
                <a:cs typeface="+mn-cs"/>
              </a:rPr>
              <a:t>work</a:t>
            </a:r>
            <a:r>
              <a:rPr lang="de-DE" b="0" dirty="0" smtClean="0">
                <a:solidFill>
                  <a:srgbClr val="000000"/>
                </a:solidFill>
                <a:cs typeface="+mn-cs"/>
              </a:rPr>
              <a:t> </a:t>
            </a:r>
            <a:r>
              <a:rPr lang="de-DE" b="0" dirty="0" err="1" smtClean="0">
                <a:solidFill>
                  <a:srgbClr val="000000"/>
                </a:solidFill>
                <a:cs typeface="+mn-cs"/>
              </a:rPr>
              <a:t>context</a:t>
            </a:r>
            <a:endParaRPr lang="de-DE" b="0" dirty="0" smtClean="0">
              <a:solidFill>
                <a:srgbClr val="000000"/>
              </a:solidFill>
              <a:cs typeface="+mn-cs"/>
            </a:endParaRPr>
          </a:p>
          <a:p>
            <a:pPr marL="1257300" lvl="2" indent="-342900" eaLnBrk="0" hangingPunct="0">
              <a:lnSpc>
                <a:spcPct val="150000"/>
              </a:lnSpc>
              <a:buFont typeface="Arial" pitchFamily="34" charset="0"/>
              <a:buChar char="•"/>
            </a:pPr>
            <a:r>
              <a:rPr lang="de-DE" b="0" dirty="0" err="1" smtClean="0">
                <a:solidFill>
                  <a:srgbClr val="000000"/>
                </a:solidFill>
                <a:cs typeface="+mn-cs"/>
              </a:rPr>
              <a:t>have</a:t>
            </a:r>
            <a:r>
              <a:rPr lang="de-DE" b="0" dirty="0" smtClean="0">
                <a:solidFill>
                  <a:srgbClr val="000000"/>
                </a:solidFill>
                <a:cs typeface="+mn-cs"/>
              </a:rPr>
              <a:t> </a:t>
            </a:r>
            <a:r>
              <a:rPr lang="de-DE" b="0" dirty="0" err="1" smtClean="0">
                <a:solidFill>
                  <a:srgbClr val="000000"/>
                </a:solidFill>
                <a:cs typeface="+mn-cs"/>
              </a:rPr>
              <a:t>found</a:t>
            </a:r>
            <a:r>
              <a:rPr lang="de-DE" b="0" dirty="0" smtClean="0">
                <a:solidFill>
                  <a:srgbClr val="000000"/>
                </a:solidFill>
                <a:cs typeface="+mn-cs"/>
              </a:rPr>
              <a:t> </a:t>
            </a:r>
            <a:r>
              <a:rPr lang="de-DE" b="0" dirty="0" err="1" smtClean="0">
                <a:solidFill>
                  <a:srgbClr val="000000"/>
                </a:solidFill>
                <a:cs typeface="+mn-cs"/>
              </a:rPr>
              <a:t>ways</a:t>
            </a:r>
            <a:r>
              <a:rPr lang="de-DE" b="0" dirty="0" smtClean="0">
                <a:solidFill>
                  <a:srgbClr val="000000"/>
                </a:solidFill>
                <a:cs typeface="+mn-cs"/>
              </a:rPr>
              <a:t> </a:t>
            </a:r>
            <a:r>
              <a:rPr lang="de-DE" b="0" dirty="0" err="1" smtClean="0">
                <a:solidFill>
                  <a:srgbClr val="000000"/>
                </a:solidFill>
                <a:cs typeface="+mn-cs"/>
              </a:rPr>
              <a:t>to</a:t>
            </a:r>
            <a:r>
              <a:rPr lang="de-DE" b="0" dirty="0" smtClean="0">
                <a:solidFill>
                  <a:srgbClr val="000000"/>
                </a:solidFill>
                <a:cs typeface="+mn-cs"/>
              </a:rPr>
              <a:t> deal </a:t>
            </a:r>
            <a:r>
              <a:rPr lang="de-DE" b="0" dirty="0" err="1" smtClean="0">
                <a:solidFill>
                  <a:srgbClr val="000000"/>
                </a:solidFill>
                <a:cs typeface="+mn-cs"/>
              </a:rPr>
              <a:t>with</a:t>
            </a:r>
            <a:r>
              <a:rPr lang="de-DE" b="0" dirty="0" smtClean="0">
                <a:solidFill>
                  <a:srgbClr val="000000"/>
                </a:solidFill>
                <a:cs typeface="+mn-cs"/>
              </a:rPr>
              <a:t> </a:t>
            </a:r>
            <a:r>
              <a:rPr lang="de-DE" b="0" dirty="0" err="1" smtClean="0">
                <a:solidFill>
                  <a:srgbClr val="000000"/>
                </a:solidFill>
                <a:cs typeface="+mn-cs"/>
              </a:rPr>
              <a:t>them</a:t>
            </a:r>
            <a:r>
              <a:rPr lang="de-DE" b="0" dirty="0" smtClean="0">
                <a:solidFill>
                  <a:srgbClr val="000000"/>
                </a:solidFill>
                <a:cs typeface="+mn-cs"/>
              </a:rPr>
              <a:t>?</a:t>
            </a:r>
          </a:p>
          <a:p>
            <a:pPr marL="800100" lvl="1" indent="-342900" eaLnBrk="0" hangingPunct="0">
              <a:lnSpc>
                <a:spcPct val="150000"/>
              </a:lnSpc>
              <a:buFont typeface="Arial" pitchFamily="34" charset="0"/>
              <a:buChar char="•"/>
            </a:pPr>
            <a:endParaRPr lang="de-DE" b="0" dirty="0">
              <a:solidFill>
                <a:srgbClr val="000000"/>
              </a:solidFill>
              <a:cs typeface="+mn-cs"/>
            </a:endParaRPr>
          </a:p>
          <a:p>
            <a:pPr marL="800100" lvl="1" indent="-342900" eaLnBrk="0" hangingPunct="0">
              <a:lnSpc>
                <a:spcPct val="150000"/>
              </a:lnSpc>
              <a:buFont typeface="Arial" pitchFamily="34" charset="0"/>
              <a:buChar char="•"/>
            </a:pPr>
            <a:r>
              <a:rPr lang="de-DE" b="0" dirty="0" err="1" smtClean="0">
                <a:solidFill>
                  <a:srgbClr val="000000"/>
                </a:solidFill>
                <a:cs typeface="+mn-cs"/>
              </a:rPr>
              <a:t>Refer</a:t>
            </a:r>
            <a:r>
              <a:rPr lang="de-DE" b="0" dirty="0" smtClean="0">
                <a:solidFill>
                  <a:srgbClr val="000000"/>
                </a:solidFill>
                <a:cs typeface="+mn-cs"/>
              </a:rPr>
              <a:t> </a:t>
            </a:r>
            <a:r>
              <a:rPr lang="de-DE" b="0" dirty="0" err="1" smtClean="0">
                <a:solidFill>
                  <a:srgbClr val="000000"/>
                </a:solidFill>
                <a:cs typeface="+mn-cs"/>
              </a:rPr>
              <a:t>to</a:t>
            </a:r>
            <a:r>
              <a:rPr lang="de-DE" b="0" dirty="0" smtClean="0">
                <a:solidFill>
                  <a:srgbClr val="000000"/>
                </a:solidFill>
                <a:cs typeface="+mn-cs"/>
              </a:rPr>
              <a:t> Matrix 1</a:t>
            </a:r>
          </a:p>
          <a:p>
            <a:pPr marL="1257300" lvl="2" indent="-342900" eaLnBrk="0" hangingPunct="0">
              <a:lnSpc>
                <a:spcPct val="150000"/>
              </a:lnSpc>
              <a:buFont typeface="Arial" pitchFamily="34" charset="0"/>
              <a:buChar char="•"/>
            </a:pPr>
            <a:endParaRPr lang="de-DE" b="0" dirty="0" smtClean="0">
              <a:solidFill>
                <a:srgbClr val="000000"/>
              </a:solidFill>
              <a:cs typeface="+mn-cs"/>
            </a:endParaRPr>
          </a:p>
          <a:p>
            <a:pPr marL="800100" lvl="1" indent="-342900" eaLnBrk="0" hangingPunct="0">
              <a:lnSpc>
                <a:spcPct val="150000"/>
              </a:lnSpc>
              <a:buFont typeface="Arial" pitchFamily="34" charset="0"/>
              <a:buChar char="•"/>
            </a:pPr>
            <a:endParaRPr lang="de-DE" b="0" dirty="0" smtClean="0">
              <a:solidFill>
                <a:srgbClr val="000000"/>
              </a:solidFill>
              <a:cs typeface="+mn-cs"/>
            </a:endParaRP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295331" y="4209535"/>
            <a:ext cx="3848669" cy="2405419"/>
          </a:xfrm>
          <a:prstGeom prst="rect">
            <a:avLst/>
          </a:prstGeom>
        </p:spPr>
      </p:pic>
    </p:spTree>
    <p:extLst>
      <p:ext uri="{BB962C8B-B14F-4D97-AF65-F5344CB8AC3E}">
        <p14:creationId xmlns:p14="http://schemas.microsoft.com/office/powerpoint/2010/main" val="369504393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1"/>
          </p:nvPr>
        </p:nvSpPr>
        <p:spPr/>
        <p:txBody>
          <a:bodyPr/>
          <a:lstStyle/>
          <a:p>
            <a:pPr>
              <a:defRPr/>
            </a:pPr>
            <a:fld id="{212108AF-21C3-4F61-B7B8-10DAFDD78C43}" type="datetime1">
              <a:rPr lang="de-DE" smtClean="0"/>
              <a:pPr>
                <a:defRPr/>
              </a:pPr>
              <a:t>01.09.2016</a:t>
            </a:fld>
            <a:endParaRPr lang="de-DE" dirty="0"/>
          </a:p>
        </p:txBody>
      </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03973"/>
            <a:ext cx="5001499" cy="5854027"/>
          </a:xfrm>
          <a:prstGeom prst="rect">
            <a:avLst/>
          </a:prstGeom>
        </p:spPr>
      </p:pic>
      <p:sp>
        <p:nvSpPr>
          <p:cNvPr id="4" name="Titel 1"/>
          <p:cNvSpPr txBox="1">
            <a:spLocks/>
          </p:cNvSpPr>
          <p:nvPr/>
        </p:nvSpPr>
        <p:spPr bwMode="auto">
          <a:xfrm>
            <a:off x="4637830" y="1122197"/>
            <a:ext cx="4124205" cy="567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lgn="l"/>
            <a:r>
              <a:rPr lang="de-DE" sz="2400" kern="0" dirty="0" err="1" smtClean="0"/>
              <a:t>Overview</a:t>
            </a:r>
            <a:r>
              <a:rPr lang="de-DE" sz="2400" kern="0" dirty="0" smtClean="0"/>
              <a:t> </a:t>
            </a:r>
            <a:r>
              <a:rPr lang="de-DE" sz="2400" kern="0" dirty="0" err="1" smtClean="0"/>
              <a:t>of</a:t>
            </a:r>
            <a:r>
              <a:rPr lang="de-DE" sz="2400" kern="0" dirty="0" smtClean="0"/>
              <a:t> </a:t>
            </a:r>
            <a:r>
              <a:rPr lang="de-DE" sz="2400" kern="0" dirty="0" err="1" smtClean="0"/>
              <a:t>the</a:t>
            </a:r>
            <a:r>
              <a:rPr lang="de-DE" sz="2400" kern="0" dirty="0" smtClean="0"/>
              <a:t> 10 </a:t>
            </a:r>
            <a:r>
              <a:rPr lang="de-DE" sz="2400" kern="0" dirty="0" err="1" smtClean="0"/>
              <a:t>modules</a:t>
            </a:r>
            <a:endParaRPr lang="de-DE" sz="2400" kern="0" dirty="0" smtClean="0"/>
          </a:p>
        </p:txBody>
      </p:sp>
      <p:sp>
        <p:nvSpPr>
          <p:cNvPr id="5" name="Geschweifte Klammer rechts 4"/>
          <p:cNvSpPr/>
          <p:nvPr/>
        </p:nvSpPr>
        <p:spPr bwMode="auto">
          <a:xfrm>
            <a:off x="4004844" y="1863524"/>
            <a:ext cx="393539" cy="1030147"/>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6" name="Textfeld 5"/>
          <p:cNvSpPr txBox="1"/>
          <p:nvPr/>
        </p:nvSpPr>
        <p:spPr>
          <a:xfrm>
            <a:off x="4637830" y="2037149"/>
            <a:ext cx="3950585" cy="646331"/>
          </a:xfrm>
          <a:prstGeom prst="rect">
            <a:avLst/>
          </a:prstGeom>
          <a:noFill/>
          <a:ln>
            <a:solidFill>
              <a:srgbClr val="0070C0"/>
            </a:solidFill>
          </a:ln>
        </p:spPr>
        <p:txBody>
          <a:bodyPr wrap="square" rtlCol="0">
            <a:spAutoFit/>
          </a:bodyPr>
          <a:lstStyle/>
          <a:p>
            <a:r>
              <a:rPr lang="de-DE" sz="1800" b="0" dirty="0" err="1" smtClean="0">
                <a:solidFill>
                  <a:schemeClr val="tx2"/>
                </a:solidFill>
              </a:rPr>
              <a:t>Newly</a:t>
            </a:r>
            <a:r>
              <a:rPr lang="de-DE" sz="1800" b="0" dirty="0" smtClean="0">
                <a:solidFill>
                  <a:schemeClr val="tx2"/>
                </a:solidFill>
              </a:rPr>
              <a:t> </a:t>
            </a:r>
            <a:r>
              <a:rPr lang="de-DE" sz="1800" b="0" dirty="0" err="1" smtClean="0">
                <a:solidFill>
                  <a:schemeClr val="tx2"/>
                </a:solidFill>
              </a:rPr>
              <a:t>added</a:t>
            </a:r>
            <a:r>
              <a:rPr lang="de-DE" sz="1800" b="0" dirty="0" smtClean="0">
                <a:solidFill>
                  <a:schemeClr val="tx2"/>
                </a:solidFill>
              </a:rPr>
              <a:t> in 2012; 2b </a:t>
            </a:r>
            <a:r>
              <a:rPr lang="de-DE" sz="1800" b="0" dirty="0" err="1" smtClean="0">
                <a:solidFill>
                  <a:schemeClr val="tx2"/>
                </a:solidFill>
              </a:rPr>
              <a:t>updated</a:t>
            </a:r>
            <a:r>
              <a:rPr lang="de-DE" sz="1800" b="0" dirty="0" smtClean="0">
                <a:solidFill>
                  <a:schemeClr val="tx2"/>
                </a:solidFill>
              </a:rPr>
              <a:t> 2013 </a:t>
            </a:r>
            <a:r>
              <a:rPr lang="de-DE" sz="1800" b="0" dirty="0" err="1" smtClean="0">
                <a:solidFill>
                  <a:schemeClr val="tx2"/>
                </a:solidFill>
              </a:rPr>
              <a:t>to</a:t>
            </a:r>
            <a:r>
              <a:rPr lang="de-DE" sz="1800" b="0" dirty="0" smtClean="0">
                <a:solidFill>
                  <a:schemeClr val="tx2"/>
                </a:solidFill>
              </a:rPr>
              <a:t> </a:t>
            </a:r>
            <a:r>
              <a:rPr lang="de-DE" sz="1800" b="0" dirty="0" err="1" smtClean="0">
                <a:solidFill>
                  <a:schemeClr val="tx2"/>
                </a:solidFill>
              </a:rPr>
              <a:t>comply</a:t>
            </a:r>
            <a:r>
              <a:rPr lang="de-DE" sz="1800" b="0" dirty="0" smtClean="0">
                <a:solidFill>
                  <a:schemeClr val="tx2"/>
                </a:solidFill>
              </a:rPr>
              <a:t> </a:t>
            </a:r>
            <a:r>
              <a:rPr lang="de-DE" sz="1800" b="0" dirty="0" err="1" smtClean="0">
                <a:solidFill>
                  <a:schemeClr val="tx2"/>
                </a:solidFill>
              </a:rPr>
              <a:t>with</a:t>
            </a:r>
            <a:r>
              <a:rPr lang="de-DE" sz="1800" b="0" dirty="0" smtClean="0">
                <a:solidFill>
                  <a:schemeClr val="tx2"/>
                </a:solidFill>
              </a:rPr>
              <a:t> </a:t>
            </a:r>
            <a:r>
              <a:rPr lang="de-DE" sz="1800" b="0" dirty="0" err="1" smtClean="0">
                <a:solidFill>
                  <a:schemeClr val="tx2"/>
                </a:solidFill>
              </a:rPr>
              <a:t>ci:grasp</a:t>
            </a:r>
            <a:r>
              <a:rPr lang="de-DE" sz="1800" b="0" dirty="0" smtClean="0">
                <a:solidFill>
                  <a:schemeClr val="tx2"/>
                </a:solidFill>
              </a:rPr>
              <a:t> 2.0</a:t>
            </a:r>
          </a:p>
        </p:txBody>
      </p:sp>
      <p:sp>
        <p:nvSpPr>
          <p:cNvPr id="9" name="Geschweifte Klammer rechts 8"/>
          <p:cNvSpPr/>
          <p:nvPr/>
        </p:nvSpPr>
        <p:spPr bwMode="auto">
          <a:xfrm>
            <a:off x="4039569" y="4869151"/>
            <a:ext cx="393539" cy="362621"/>
          </a:xfrm>
          <a:prstGeom prst="righ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10" name="Textfeld 9"/>
          <p:cNvSpPr txBox="1"/>
          <p:nvPr/>
        </p:nvSpPr>
        <p:spPr>
          <a:xfrm>
            <a:off x="4651330" y="4724474"/>
            <a:ext cx="3950585" cy="646331"/>
          </a:xfrm>
          <a:prstGeom prst="rect">
            <a:avLst/>
          </a:prstGeom>
          <a:noFill/>
          <a:ln>
            <a:solidFill>
              <a:srgbClr val="0070C0"/>
            </a:solidFill>
          </a:ln>
        </p:spPr>
        <p:txBody>
          <a:bodyPr wrap="square" rtlCol="0">
            <a:spAutoFit/>
          </a:bodyPr>
          <a:lstStyle/>
          <a:p>
            <a:r>
              <a:rPr lang="de-DE" sz="1800" b="0" dirty="0" err="1" smtClean="0">
                <a:solidFill>
                  <a:schemeClr val="tx2"/>
                </a:solidFill>
              </a:rPr>
              <a:t>Revisited</a:t>
            </a:r>
            <a:r>
              <a:rPr lang="de-DE" sz="1800" b="0" dirty="0" smtClean="0">
                <a:solidFill>
                  <a:schemeClr val="tx2"/>
                </a:solidFill>
              </a:rPr>
              <a:t> </a:t>
            </a:r>
            <a:r>
              <a:rPr lang="de-DE" sz="1800" b="0" dirty="0" err="1" smtClean="0">
                <a:solidFill>
                  <a:schemeClr val="tx2"/>
                </a:solidFill>
              </a:rPr>
              <a:t>and</a:t>
            </a:r>
            <a:r>
              <a:rPr lang="de-DE" sz="1800" b="0" dirty="0" smtClean="0">
                <a:solidFill>
                  <a:schemeClr val="tx2"/>
                </a:solidFill>
              </a:rPr>
              <a:t> </a:t>
            </a:r>
            <a:r>
              <a:rPr lang="de-DE" sz="1800" b="0" dirty="0" err="1" smtClean="0">
                <a:solidFill>
                  <a:schemeClr val="tx2"/>
                </a:solidFill>
              </a:rPr>
              <a:t>new</a:t>
            </a:r>
            <a:r>
              <a:rPr lang="de-DE" sz="1800" b="0" dirty="0" smtClean="0">
                <a:solidFill>
                  <a:schemeClr val="tx2"/>
                </a:solidFill>
              </a:rPr>
              <a:t> </a:t>
            </a:r>
            <a:r>
              <a:rPr lang="de-DE" sz="1800" b="0" dirty="0" err="1" smtClean="0">
                <a:solidFill>
                  <a:schemeClr val="tx2"/>
                </a:solidFill>
              </a:rPr>
              <a:t>modules</a:t>
            </a:r>
            <a:r>
              <a:rPr lang="de-DE" sz="1800" b="0" dirty="0" smtClean="0">
                <a:solidFill>
                  <a:schemeClr val="tx2"/>
                </a:solidFill>
              </a:rPr>
              <a:t> 6a </a:t>
            </a:r>
            <a:r>
              <a:rPr lang="de-DE" sz="1800" b="0" dirty="0" err="1" smtClean="0">
                <a:solidFill>
                  <a:schemeClr val="tx2"/>
                </a:solidFill>
              </a:rPr>
              <a:t>and</a:t>
            </a:r>
            <a:r>
              <a:rPr lang="de-DE" sz="1800" b="0" dirty="0" smtClean="0">
                <a:solidFill>
                  <a:schemeClr val="tx2"/>
                </a:solidFill>
              </a:rPr>
              <a:t> 6b </a:t>
            </a:r>
            <a:r>
              <a:rPr lang="de-DE" sz="1800" b="0" dirty="0" err="1" smtClean="0">
                <a:solidFill>
                  <a:schemeClr val="tx2"/>
                </a:solidFill>
              </a:rPr>
              <a:t>added</a:t>
            </a:r>
            <a:r>
              <a:rPr lang="de-DE" sz="1800" b="0" dirty="0" smtClean="0">
                <a:solidFill>
                  <a:schemeClr val="tx2"/>
                </a:solidFill>
              </a:rPr>
              <a:t> in 2013, </a:t>
            </a:r>
            <a:r>
              <a:rPr lang="de-DE" sz="1800" b="0" u="sng" dirty="0" err="1" smtClean="0">
                <a:solidFill>
                  <a:schemeClr val="tx2"/>
                </a:solidFill>
              </a:rPr>
              <a:t>updated</a:t>
            </a:r>
            <a:r>
              <a:rPr lang="de-DE" sz="1800" b="0" u="sng" dirty="0" smtClean="0">
                <a:solidFill>
                  <a:schemeClr val="tx2"/>
                </a:solidFill>
              </a:rPr>
              <a:t> in 2016</a:t>
            </a:r>
          </a:p>
        </p:txBody>
      </p:sp>
      <p:sp>
        <p:nvSpPr>
          <p:cNvPr id="11" name="Rechteck 10"/>
          <p:cNvSpPr/>
          <p:nvPr/>
        </p:nvSpPr>
        <p:spPr bwMode="auto">
          <a:xfrm>
            <a:off x="1250066" y="1863524"/>
            <a:ext cx="2627453" cy="1030147"/>
          </a:xfrm>
          <a:prstGeom prst="rect">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12" name="Rechteck 11"/>
          <p:cNvSpPr/>
          <p:nvPr/>
        </p:nvSpPr>
        <p:spPr bwMode="auto">
          <a:xfrm>
            <a:off x="1250066" y="4776551"/>
            <a:ext cx="2599133" cy="515158"/>
          </a:xfrm>
          <a:prstGeom prst="rect">
            <a:avLst/>
          </a:prstGeom>
          <a:noFill/>
          <a:ln w="19050" cap="flat" cmpd="sng" algn="ctr">
            <a:solidFill>
              <a:schemeClr val="tx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13" name="Rechteck 12"/>
          <p:cNvSpPr/>
          <p:nvPr/>
        </p:nvSpPr>
        <p:spPr bwMode="auto">
          <a:xfrm>
            <a:off x="81023" y="2997842"/>
            <a:ext cx="3391382" cy="2293867"/>
          </a:xfrm>
          <a:prstGeom prst="rect">
            <a:avLst/>
          </a:prstGeom>
          <a:noFill/>
          <a:ln w="28575">
            <a:headEnd type="none" w="med" len="med"/>
            <a:tailEnd type="none" w="med" len="med"/>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2200" b="1" i="0" u="none" strike="noStrike" cap="none" normalizeH="0" baseline="0" smtClean="0">
              <a:ln>
                <a:noFill/>
              </a:ln>
              <a:solidFill>
                <a:srgbClr val="999999"/>
              </a:solidFill>
              <a:effectLst/>
              <a:latin typeface="Arial" charset="0"/>
            </a:endParaRPr>
          </a:p>
        </p:txBody>
      </p:sp>
      <p:sp>
        <p:nvSpPr>
          <p:cNvPr id="14" name="Textfeld 13"/>
          <p:cNvSpPr txBox="1"/>
          <p:nvPr/>
        </p:nvSpPr>
        <p:spPr>
          <a:xfrm>
            <a:off x="4537276" y="3310359"/>
            <a:ext cx="3507129" cy="92333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de-DE" sz="1800" b="0" dirty="0" smtClean="0">
                <a:solidFill>
                  <a:schemeClr val="tx2"/>
                </a:solidFill>
              </a:rPr>
              <a:t>4 </a:t>
            </a:r>
            <a:r>
              <a:rPr lang="de-DE" sz="1800" b="0" dirty="0" err="1" smtClean="0">
                <a:solidFill>
                  <a:schemeClr val="tx2"/>
                </a:solidFill>
              </a:rPr>
              <a:t>core</a:t>
            </a:r>
            <a:r>
              <a:rPr lang="de-DE" sz="1800" b="0" dirty="0" smtClean="0">
                <a:solidFill>
                  <a:schemeClr val="tx2"/>
                </a:solidFill>
              </a:rPr>
              <a:t> </a:t>
            </a:r>
            <a:r>
              <a:rPr lang="de-DE" sz="1800" b="0" dirty="0" err="1" smtClean="0">
                <a:solidFill>
                  <a:schemeClr val="tx2"/>
                </a:solidFill>
              </a:rPr>
              <a:t>modules</a:t>
            </a:r>
            <a:r>
              <a:rPr lang="de-DE" sz="1800" b="0" dirty="0" smtClean="0">
                <a:solidFill>
                  <a:schemeClr val="tx2"/>
                </a:solidFill>
              </a:rPr>
              <a:t> </a:t>
            </a:r>
            <a:r>
              <a:rPr lang="de-DE" sz="1800" b="0" dirty="0" err="1" smtClean="0">
                <a:solidFill>
                  <a:schemeClr val="tx2"/>
                </a:solidFill>
              </a:rPr>
              <a:t>of</a:t>
            </a:r>
            <a:r>
              <a:rPr lang="de-DE" sz="1800" b="0" dirty="0" smtClean="0">
                <a:solidFill>
                  <a:schemeClr val="tx2"/>
                </a:solidFill>
              </a:rPr>
              <a:t> </a:t>
            </a:r>
            <a:r>
              <a:rPr lang="de-DE" sz="1800" b="0" dirty="0" err="1" smtClean="0">
                <a:solidFill>
                  <a:schemeClr val="tx2"/>
                </a:solidFill>
              </a:rPr>
              <a:t>the</a:t>
            </a:r>
            <a:r>
              <a:rPr lang="de-DE" sz="1800" b="0" dirty="0" smtClean="0">
                <a:solidFill>
                  <a:schemeClr val="tx2"/>
                </a:solidFill>
              </a:rPr>
              <a:t> OECD </a:t>
            </a:r>
            <a:r>
              <a:rPr lang="de-DE" sz="1800" b="0" dirty="0" err="1" smtClean="0">
                <a:solidFill>
                  <a:schemeClr val="tx2"/>
                </a:solidFill>
              </a:rPr>
              <a:t>four</a:t>
            </a:r>
            <a:r>
              <a:rPr lang="de-DE" sz="1800" b="0" dirty="0" smtClean="0">
                <a:solidFill>
                  <a:schemeClr val="tx2"/>
                </a:solidFill>
              </a:rPr>
              <a:t> </a:t>
            </a:r>
            <a:r>
              <a:rPr lang="de-DE" sz="1800" b="0" dirty="0" err="1" smtClean="0">
                <a:solidFill>
                  <a:schemeClr val="tx2"/>
                </a:solidFill>
              </a:rPr>
              <a:t>step</a:t>
            </a:r>
            <a:r>
              <a:rPr lang="de-DE" sz="1800" b="0" dirty="0" smtClean="0">
                <a:solidFill>
                  <a:schemeClr val="tx2"/>
                </a:solidFill>
              </a:rPr>
              <a:t> </a:t>
            </a:r>
            <a:r>
              <a:rPr lang="de-DE" sz="1800" b="0" dirty="0" err="1" smtClean="0">
                <a:solidFill>
                  <a:schemeClr val="tx2"/>
                </a:solidFill>
              </a:rPr>
              <a:t>approach</a:t>
            </a:r>
            <a:r>
              <a:rPr lang="de-DE" sz="1800" b="0" dirty="0" smtClean="0">
                <a:solidFill>
                  <a:schemeClr val="tx2"/>
                </a:solidFill>
              </a:rPr>
              <a:t> („</a:t>
            </a:r>
            <a:r>
              <a:rPr lang="de-DE" sz="1800" b="0" dirty="0" err="1" smtClean="0">
                <a:solidFill>
                  <a:schemeClr val="tx2"/>
                </a:solidFill>
              </a:rPr>
              <a:t>climate</a:t>
            </a:r>
            <a:r>
              <a:rPr lang="de-DE" sz="1800" b="0" dirty="0" smtClean="0">
                <a:solidFill>
                  <a:schemeClr val="tx2"/>
                </a:solidFill>
              </a:rPr>
              <a:t> </a:t>
            </a:r>
            <a:r>
              <a:rPr lang="de-DE" sz="1800" b="0" dirty="0" err="1" smtClean="0">
                <a:solidFill>
                  <a:schemeClr val="tx2"/>
                </a:solidFill>
              </a:rPr>
              <a:t>proofing</a:t>
            </a:r>
            <a:r>
              <a:rPr lang="de-DE" sz="1800" b="0" dirty="0" smtClean="0">
                <a:solidFill>
                  <a:schemeClr val="tx2"/>
                </a:solidFill>
              </a:rPr>
              <a:t>“)</a:t>
            </a:r>
          </a:p>
        </p:txBody>
      </p:sp>
      <p:cxnSp>
        <p:nvCxnSpPr>
          <p:cNvPr id="16" name="Gerade Verbindung mit Pfeil 15"/>
          <p:cNvCxnSpPr/>
          <p:nvPr/>
        </p:nvCxnSpPr>
        <p:spPr bwMode="auto">
          <a:xfrm>
            <a:off x="3669174" y="3772024"/>
            <a:ext cx="706059" cy="0"/>
          </a:xfrm>
          <a:prstGeom prst="straightConnector1">
            <a:avLst/>
          </a:prstGeom>
          <a:ln w="28575">
            <a:headEnd type="none" w="med" len="med"/>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66075"/>
      </p:ext>
    </p:ext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b="1" kern="0" dirty="0" smtClean="0">
                <a:solidFill>
                  <a:schemeClr val="tx1"/>
                </a:solidFill>
              </a:rPr>
              <a:t>Module 6a</a:t>
            </a:r>
          </a:p>
          <a:p>
            <a:endParaRPr lang="en-US" sz="3200" b="1" kern="0" dirty="0" smtClean="0">
              <a:solidFill>
                <a:schemeClr val="tx1"/>
              </a:solidFill>
            </a:endParaRPr>
          </a:p>
          <a:p>
            <a:r>
              <a:rPr lang="en-US" sz="3200" b="1" kern="0" dirty="0" smtClean="0">
                <a:solidFill>
                  <a:srgbClr val="669900"/>
                </a:solidFill>
              </a:rPr>
              <a:t>M&amp;E</a:t>
            </a:r>
            <a:r>
              <a:rPr lang="en-US" sz="3200" kern="0" dirty="0">
                <a:solidFill>
                  <a:srgbClr val="669900"/>
                </a:solidFill>
              </a:rPr>
              <a:t> </a:t>
            </a:r>
            <a:r>
              <a:rPr lang="en-US" sz="3200" kern="0" dirty="0" smtClean="0">
                <a:solidFill>
                  <a:srgbClr val="669900"/>
                </a:solidFill>
              </a:rPr>
              <a:t>for adaptation at national / subnational level</a:t>
            </a:r>
            <a:endParaRPr lang="en-US" sz="3200" b="1" kern="0" dirty="0">
              <a:solidFill>
                <a:srgbClr val="669900"/>
              </a:solidFill>
            </a:endParaRPr>
          </a:p>
        </p:txBody>
      </p:sp>
    </p:spTree>
    <p:extLst>
      <p:ext uri="{BB962C8B-B14F-4D97-AF65-F5344CB8AC3E}">
        <p14:creationId xmlns:p14="http://schemas.microsoft.com/office/powerpoint/2010/main" val="328389565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extfeld 5"/>
          <p:cNvSpPr txBox="1"/>
          <p:nvPr/>
        </p:nvSpPr>
        <p:spPr>
          <a:xfrm>
            <a:off x="467544" y="1167135"/>
            <a:ext cx="5328592" cy="461665"/>
          </a:xfrm>
          <a:prstGeom prst="rect">
            <a:avLst/>
          </a:prstGeom>
          <a:noFill/>
        </p:spPr>
        <p:txBody>
          <a:bodyPr wrap="square" rtlCol="0">
            <a:spAutoFit/>
          </a:bodyPr>
          <a:lstStyle/>
          <a:p>
            <a:pPr fontAlgn="auto">
              <a:spcBef>
                <a:spcPts val="0"/>
              </a:spcBef>
              <a:spcAft>
                <a:spcPts val="0"/>
              </a:spcAft>
            </a:pPr>
            <a:r>
              <a:rPr lang="de-DE" sz="2400" kern="0" dirty="0" err="1">
                <a:solidFill>
                  <a:srgbClr val="669900"/>
                </a:solidFill>
                <a:latin typeface="Arial"/>
                <a:cs typeface="+mn-cs"/>
              </a:rPr>
              <a:t>Overview</a:t>
            </a:r>
            <a:r>
              <a:rPr lang="de-DE" sz="2400" kern="0" dirty="0">
                <a:solidFill>
                  <a:srgbClr val="669900"/>
                </a:solidFill>
                <a:latin typeface="Arial"/>
                <a:cs typeface="+mn-cs"/>
              </a:rPr>
              <a:t> </a:t>
            </a:r>
            <a:r>
              <a:rPr lang="de-DE" sz="2400" kern="0" dirty="0" err="1">
                <a:solidFill>
                  <a:srgbClr val="669900"/>
                </a:solidFill>
                <a:latin typeface="Arial"/>
                <a:cs typeface="+mn-cs"/>
              </a:rPr>
              <a:t>of</a:t>
            </a:r>
            <a:r>
              <a:rPr lang="de-DE" sz="2400" kern="0" dirty="0">
                <a:solidFill>
                  <a:srgbClr val="669900"/>
                </a:solidFill>
                <a:latin typeface="Arial"/>
                <a:cs typeface="+mn-cs"/>
              </a:rPr>
              <a:t> Sessions</a:t>
            </a:r>
            <a:endParaRPr lang="de-DE" sz="1400" b="0" dirty="0" smtClean="0">
              <a:solidFill>
                <a:srgbClr val="6E6452"/>
              </a:solidFill>
              <a:latin typeface="Arial"/>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2836431485"/>
              </p:ext>
            </p:extLst>
          </p:nvPr>
        </p:nvGraphicFramePr>
        <p:xfrm>
          <a:off x="467544" y="2276872"/>
          <a:ext cx="7920881" cy="3769086"/>
        </p:xfrm>
        <a:graphic>
          <a:graphicData uri="http://schemas.openxmlformats.org/drawingml/2006/table">
            <a:tbl>
              <a:tblPr firstRow="1" bandRow="1">
                <a:tableStyleId>{72833802-FEF1-4C79-8D5D-14CF1EAF98D9}</a:tableStyleId>
              </a:tblPr>
              <a:tblGrid>
                <a:gridCol w="576064"/>
                <a:gridCol w="2211221"/>
                <a:gridCol w="5133596"/>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537230">
                <a:tc>
                  <a:txBody>
                    <a:bodyPr/>
                    <a:lstStyle/>
                    <a:p>
                      <a:r>
                        <a:rPr lang="de-DE" sz="1800" b="1" dirty="0" smtClean="0">
                          <a:solidFill>
                            <a:schemeClr val="tx1"/>
                          </a:solidFill>
                        </a:rPr>
                        <a:t>3</a:t>
                      </a:r>
                      <a:endParaRPr lang="de-DE" sz="1800" b="1" dirty="0">
                        <a:solidFill>
                          <a:schemeClr val="tx1"/>
                        </a:solidFill>
                      </a:endParaRPr>
                    </a:p>
                  </a:txBody>
                  <a:tcPr marL="91426" marR="91426" marT="45723" marB="45723"/>
                </a:tc>
                <a:tc>
                  <a:txBody>
                    <a:bodyPr/>
                    <a:lstStyle/>
                    <a:p>
                      <a:r>
                        <a:rPr lang="de-DE" sz="1800" b="1" smtClean="0">
                          <a:solidFill>
                            <a:schemeClr val="tx1"/>
                          </a:solidFill>
                        </a:rPr>
                        <a:t>Context</a:t>
                      </a:r>
                      <a:endParaRPr lang="de-DE" sz="1800" b="1" dirty="0">
                        <a:solidFill>
                          <a:schemeClr val="tx1"/>
                        </a:solidFill>
                      </a:endParaRPr>
                    </a:p>
                  </a:txBody>
                  <a:tcPr marL="91426" marR="91426" marT="45723" marB="45723"/>
                </a:tc>
                <a:tc>
                  <a:txBody>
                    <a:bodyPr/>
                    <a:lstStyle/>
                    <a:p>
                      <a:pPr marL="285750" indent="-285750">
                        <a:buFont typeface="Arial" pitchFamily="34" charset="0"/>
                        <a:buChar char="•"/>
                      </a:pPr>
                      <a:r>
                        <a:rPr lang="de-DE" sz="1600" i="0" baseline="0" smtClean="0">
                          <a:solidFill>
                            <a:schemeClr val="tx1"/>
                          </a:solidFill>
                        </a:rPr>
                        <a:t>Policy context</a:t>
                      </a:r>
                    </a:p>
                    <a:p>
                      <a:pPr marL="285750" indent="-285750">
                        <a:buFont typeface="Arial" pitchFamily="34" charset="0"/>
                        <a:buChar char="•"/>
                      </a:pPr>
                      <a:r>
                        <a:rPr lang="de-DE" sz="1600" i="0" baseline="0" smtClean="0">
                          <a:solidFill>
                            <a:schemeClr val="tx1"/>
                          </a:solidFill>
                        </a:rPr>
                        <a:t>Purpose</a:t>
                      </a:r>
                    </a:p>
                    <a:p>
                      <a:pPr marL="285750" indent="-285750">
                        <a:buFont typeface="Arial" pitchFamily="34" charset="0"/>
                        <a:buChar char="•"/>
                      </a:pPr>
                      <a:r>
                        <a:rPr lang="de-DE" sz="1600" i="0" baseline="0" smtClean="0">
                          <a:solidFill>
                            <a:schemeClr val="tx1"/>
                          </a:solidFill>
                        </a:rPr>
                        <a:t>Scale(s)</a:t>
                      </a:r>
                      <a:endParaRPr lang="de-DE" sz="1600" i="0" baseline="0" dirty="0" smtClean="0">
                        <a:solidFill>
                          <a:schemeClr val="tx1"/>
                        </a:solidFill>
                      </a:endParaRPr>
                    </a:p>
                  </a:txBody>
                  <a:tcPr marL="91426" marR="91426" marT="45723" marB="45723">
                    <a:noFill/>
                  </a:tcPr>
                </a:tc>
              </a:tr>
              <a:tr h="914587">
                <a:tc>
                  <a:txBody>
                    <a:bodyPr/>
                    <a:lstStyle/>
                    <a:p>
                      <a:r>
                        <a:rPr lang="de-DE" sz="1800" b="1" smtClean="0">
                          <a:solidFill>
                            <a:schemeClr val="tx1"/>
                          </a:solidFill>
                        </a:rPr>
                        <a:t>4a</a:t>
                      </a:r>
                      <a:endParaRPr lang="de-DE" sz="1800" b="1" dirty="0">
                        <a:solidFill>
                          <a:schemeClr val="tx1"/>
                        </a:solidFill>
                      </a:endParaRPr>
                    </a:p>
                  </a:txBody>
                  <a:tcPr marL="91426" marR="91426" marT="45723" marB="45723"/>
                </a:tc>
                <a:tc>
                  <a:txBody>
                    <a:bodyPr/>
                    <a:lstStyle/>
                    <a:p>
                      <a:r>
                        <a:rPr lang="de-DE" sz="1800" b="1" dirty="0" smtClean="0"/>
                        <a:t>Content (I)</a:t>
                      </a:r>
                      <a:r>
                        <a:rPr lang="de-DE" sz="1800" b="0" baseline="0" dirty="0" smtClean="0"/>
                        <a:t/>
                      </a:r>
                      <a:br>
                        <a:rPr lang="de-DE" sz="1800" b="0" baseline="0" dirty="0" smtClean="0"/>
                      </a:br>
                      <a:endParaRPr lang="de-DE" sz="1800" b="0" dirty="0"/>
                    </a:p>
                  </a:txBody>
                  <a:tcPr marL="91426" marR="91426" marT="45723" marB="45723"/>
                </a:tc>
                <a:tc>
                  <a:txBody>
                    <a:bodyPr/>
                    <a:lstStyle/>
                    <a:p>
                      <a:pPr marL="285750" indent="-285750">
                        <a:buFont typeface="Arial" pitchFamily="34" charset="0"/>
                        <a:buChar char="•"/>
                      </a:pPr>
                      <a:r>
                        <a:rPr lang="de-DE" sz="1600" baseline="0" smtClean="0"/>
                        <a:t>Focus</a:t>
                      </a:r>
                    </a:p>
                    <a:p>
                      <a:pPr marL="285750" indent="-285750">
                        <a:buFont typeface="Arial" pitchFamily="34" charset="0"/>
                        <a:buChar char="•"/>
                      </a:pPr>
                      <a:r>
                        <a:rPr lang="de-DE" sz="1600" baseline="0" smtClean="0"/>
                        <a:t>Data &amp; information</a:t>
                      </a:r>
                    </a:p>
                    <a:p>
                      <a:pPr marL="285750" indent="-285750">
                        <a:buFont typeface="Arial" pitchFamily="34" charset="0"/>
                        <a:buChar char="•"/>
                      </a:pPr>
                      <a:r>
                        <a:rPr lang="de-DE" sz="1600" baseline="0" smtClean="0"/>
                        <a:t>Indicator formulation</a:t>
                      </a:r>
                      <a:endParaRPr lang="de-DE" sz="1600" baseline="0" dirty="0" smtClean="0"/>
                    </a:p>
                  </a:txBody>
                  <a:tcPr marL="91426" marR="91426" marT="45723" marB="45723"/>
                </a:tc>
              </a:tr>
              <a:tr h="492000">
                <a:tc>
                  <a:txBody>
                    <a:bodyPr/>
                    <a:lstStyle/>
                    <a:p>
                      <a:r>
                        <a:rPr lang="de-DE" sz="1800" b="1" smtClean="0">
                          <a:solidFill>
                            <a:schemeClr val="tx1"/>
                          </a:solidFill>
                        </a:rPr>
                        <a:t>4b</a:t>
                      </a:r>
                      <a:endParaRPr lang="de-DE" sz="1800" b="1" dirty="0">
                        <a:solidFill>
                          <a:schemeClr val="tx1"/>
                        </a:solidFill>
                      </a:endParaRPr>
                    </a:p>
                  </a:txBody>
                  <a:tcPr marL="91426" marR="91426" marT="45723" marB="45723"/>
                </a:tc>
                <a:tc>
                  <a:txBody>
                    <a:bodyPr/>
                    <a:lstStyle/>
                    <a:p>
                      <a:r>
                        <a:rPr lang="de-DE" sz="1800" b="1" dirty="0" smtClean="0"/>
                        <a:t>Content (II)</a:t>
                      </a:r>
                      <a:endParaRPr lang="de-DE" sz="1800" b="0" dirty="0"/>
                    </a:p>
                  </a:txBody>
                  <a:tcPr marL="91426" marR="91426" marT="45723" marB="45723"/>
                </a:tc>
                <a:tc>
                  <a:txBody>
                    <a:bodyPr/>
                    <a:lstStyle/>
                    <a:p>
                      <a:pPr marL="285750" indent="-285750">
                        <a:buFont typeface="Arial" pitchFamily="34" charset="0"/>
                        <a:buChar char="•"/>
                      </a:pPr>
                      <a:r>
                        <a:rPr lang="de-DE" sz="1600" smtClean="0">
                          <a:solidFill>
                            <a:schemeClr val="tx1"/>
                          </a:solidFill>
                        </a:rPr>
                        <a:t>Indicator</a:t>
                      </a:r>
                      <a:r>
                        <a:rPr lang="de-DE" sz="1600" baseline="0" smtClean="0">
                          <a:solidFill>
                            <a:schemeClr val="tx1"/>
                          </a:solidFill>
                        </a:rPr>
                        <a:t> review</a:t>
                      </a:r>
                      <a:endParaRPr lang="de-DE" sz="1600" dirty="0">
                        <a:solidFill>
                          <a:schemeClr val="tx1"/>
                        </a:solidFill>
                      </a:endParaRPr>
                    </a:p>
                  </a:txBody>
                  <a:tcPr marL="91426" marR="91426" marT="45723" marB="45723"/>
                </a:tc>
              </a:tr>
              <a:tr h="6734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5</a:t>
                      </a:r>
                      <a:endParaRPr lang="en-US" sz="1800" b="1" dirty="0" smtClean="0">
                        <a:solidFill>
                          <a:schemeClr val="tx1"/>
                        </a:solidFill>
                      </a:endParaRPr>
                    </a:p>
                  </a:txBody>
                  <a:tcPr marL="91426" marR="91426" marT="45723" marB="45723"/>
                </a:tc>
                <a:tc>
                  <a:txBody>
                    <a:bodyPr/>
                    <a:lstStyle/>
                    <a:p>
                      <a:r>
                        <a:rPr lang="en-US" sz="1800" b="1" noProof="0" dirty="0" err="1" smtClean="0"/>
                        <a:t>Operationalisation</a:t>
                      </a:r>
                      <a:endParaRPr lang="en-US" sz="1800" b="1" noProof="0" dirty="0"/>
                    </a:p>
                  </a:txBody>
                  <a:tcPr marL="91426" marR="91426" marT="45723" marB="45723"/>
                </a:tc>
                <a:tc>
                  <a:txBody>
                    <a:bodyPr/>
                    <a:lstStyle/>
                    <a:p>
                      <a:pPr marL="285750" indent="-285750">
                        <a:buFont typeface="Arial" pitchFamily="34" charset="0"/>
                        <a:buChar char="•"/>
                      </a:pPr>
                      <a:r>
                        <a:rPr lang="de-DE" sz="1600" baseline="0" smtClean="0"/>
                        <a:t>Institutional arrangements &amp; resources</a:t>
                      </a:r>
                    </a:p>
                    <a:p>
                      <a:pPr marL="285750" indent="-285750">
                        <a:buFont typeface="Arial" pitchFamily="34" charset="0"/>
                        <a:buChar char="•"/>
                      </a:pPr>
                      <a:r>
                        <a:rPr lang="de-DE" sz="1600" baseline="0" smtClean="0"/>
                        <a:t>Synthesis</a:t>
                      </a:r>
                      <a:endParaRPr lang="de-DE" sz="1600" baseline="0" dirty="0" smtClean="0"/>
                    </a:p>
                  </a:txBody>
                  <a:tcPr marL="91426" marR="91426" marT="45723" marB="45723"/>
                </a:tc>
              </a:tr>
              <a:tr h="5002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6</a:t>
                      </a:r>
                      <a:endParaRPr lang="en-US" sz="1800" b="1" dirty="0" smtClean="0">
                        <a:solidFill>
                          <a:schemeClr val="tx1"/>
                        </a:solidFill>
                      </a:endParaRPr>
                    </a:p>
                  </a:txBody>
                  <a:tcPr marL="91426" marR="91426" marT="45723" marB="45723"/>
                </a:tc>
                <a:tc>
                  <a:txBody>
                    <a:bodyPr/>
                    <a:lstStyle/>
                    <a:p>
                      <a:r>
                        <a:rPr lang="de-DE" sz="1800" b="1" smtClean="0"/>
                        <a:t>Products</a:t>
                      </a:r>
                      <a:endParaRPr lang="de-DE" sz="1800" b="1" dirty="0"/>
                    </a:p>
                  </a:txBody>
                  <a:tcPr marL="91426" marR="91426" marT="45723" marB="45723"/>
                </a:tc>
                <a:tc>
                  <a:txBody>
                    <a:bodyPr/>
                    <a:lstStyle/>
                    <a:p>
                      <a:pPr marL="285750" indent="-285750">
                        <a:buFont typeface="Arial" pitchFamily="34" charset="0"/>
                        <a:buChar char="•"/>
                      </a:pPr>
                      <a:r>
                        <a:rPr lang="de-DE" sz="1600" baseline="0" smtClean="0"/>
                        <a:t>Outputs &amp; reporting</a:t>
                      </a:r>
                      <a:endParaRPr lang="de-DE" sz="1600" baseline="0" dirty="0" smtClean="0"/>
                    </a:p>
                  </a:txBody>
                  <a:tcPr marL="91426" marR="91426" marT="45723" marB="45723"/>
                </a:tc>
              </a:tr>
            </a:tbl>
          </a:graphicData>
        </a:graphic>
      </p:graphicFrame>
      <p:sp>
        <p:nvSpPr>
          <p:cNvPr id="8" name="Textfeld 7"/>
          <p:cNvSpPr txBox="1"/>
          <p:nvPr/>
        </p:nvSpPr>
        <p:spPr>
          <a:xfrm>
            <a:off x="467544" y="1763524"/>
            <a:ext cx="7920880" cy="369332"/>
          </a:xfrm>
          <a:prstGeom prst="rect">
            <a:avLst/>
          </a:prstGeom>
          <a:noFill/>
        </p:spPr>
        <p:txBody>
          <a:bodyPr wrap="square" rtlCol="0">
            <a:spAutoFit/>
          </a:bodyPr>
          <a:lstStyle/>
          <a:p>
            <a:pPr fontAlgn="auto">
              <a:spcBef>
                <a:spcPts val="0"/>
              </a:spcBef>
              <a:spcAft>
                <a:spcPts val="0"/>
              </a:spcAft>
            </a:pPr>
            <a:r>
              <a:rPr lang="de-DE" sz="1800" b="0" smtClean="0">
                <a:solidFill>
                  <a:srgbClr val="6E6452"/>
                </a:solidFill>
                <a:latin typeface="Arial"/>
                <a:cs typeface="+mn-cs"/>
              </a:rPr>
              <a:t>Sequence </a:t>
            </a:r>
            <a:r>
              <a:rPr lang="de-DE" sz="1800" b="0" dirty="0" err="1" smtClean="0">
                <a:solidFill>
                  <a:srgbClr val="6E6452"/>
                </a:solidFill>
                <a:latin typeface="Arial"/>
                <a:cs typeface="+mn-cs"/>
              </a:rPr>
              <a:t>of</a:t>
            </a:r>
            <a:r>
              <a:rPr lang="de-DE" sz="1800" b="0" dirty="0" smtClean="0">
                <a:solidFill>
                  <a:srgbClr val="6E6452"/>
                </a:solidFill>
                <a:latin typeface="Arial"/>
                <a:cs typeface="+mn-cs"/>
              </a:rPr>
              <a:t> </a:t>
            </a:r>
            <a:r>
              <a:rPr lang="de-DE" sz="1800" b="0" dirty="0" err="1" smtClean="0">
                <a:solidFill>
                  <a:srgbClr val="6E6452"/>
                </a:solidFill>
                <a:latin typeface="Arial"/>
                <a:cs typeface="+mn-cs"/>
              </a:rPr>
              <a:t>sessions</a:t>
            </a:r>
            <a:r>
              <a:rPr lang="de-DE" sz="1800" b="0" dirty="0" smtClean="0">
                <a:solidFill>
                  <a:srgbClr val="6E6452"/>
                </a:solidFill>
                <a:latin typeface="Arial"/>
                <a:cs typeface="+mn-cs"/>
              </a:rPr>
              <a:t> </a:t>
            </a:r>
            <a:r>
              <a:rPr lang="de-DE" sz="1800" b="0" dirty="0" err="1" smtClean="0">
                <a:solidFill>
                  <a:srgbClr val="6E6452"/>
                </a:solidFill>
                <a:latin typeface="Arial"/>
                <a:cs typeface="+mn-cs"/>
              </a:rPr>
              <a:t>of</a:t>
            </a:r>
            <a:r>
              <a:rPr lang="de-DE" sz="1800" b="0" dirty="0" smtClean="0">
                <a:solidFill>
                  <a:srgbClr val="6E6452"/>
                </a:solidFill>
                <a:latin typeface="Arial"/>
                <a:cs typeface="+mn-cs"/>
              </a:rPr>
              <a:t> </a:t>
            </a:r>
            <a:r>
              <a:rPr lang="de-DE" sz="1800" b="0" dirty="0" err="1" smtClean="0">
                <a:solidFill>
                  <a:srgbClr val="6E6452"/>
                </a:solidFill>
                <a:latin typeface="Arial"/>
                <a:cs typeface="+mn-cs"/>
              </a:rPr>
              <a:t>module</a:t>
            </a:r>
            <a:r>
              <a:rPr lang="de-DE" sz="1800" b="0" dirty="0" smtClean="0">
                <a:solidFill>
                  <a:srgbClr val="6E6452"/>
                </a:solidFill>
                <a:latin typeface="Arial"/>
                <a:cs typeface="+mn-cs"/>
              </a:rPr>
              <a:t> 6a (national-level M&amp;E)</a:t>
            </a:r>
          </a:p>
        </p:txBody>
      </p:sp>
      <p:sp>
        <p:nvSpPr>
          <p:cNvPr id="9" name="Rechteck 8"/>
          <p:cNvSpPr/>
          <p:nvPr/>
        </p:nvSpPr>
        <p:spPr bwMode="auto">
          <a:xfrm>
            <a:off x="6948264" y="1139552"/>
            <a:ext cx="1440160" cy="43204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r>
              <a:rPr lang="de-DE" sz="2000" dirty="0" smtClean="0">
                <a:solidFill>
                  <a:srgbClr val="6E6452"/>
                </a:solidFill>
              </a:rPr>
              <a:t>Module 6a</a:t>
            </a:r>
          </a:p>
        </p:txBody>
      </p:sp>
    </p:spTree>
    <p:extLst>
      <p:ext uri="{BB962C8B-B14F-4D97-AF65-F5344CB8AC3E}">
        <p14:creationId xmlns:p14="http://schemas.microsoft.com/office/powerpoint/2010/main" val="704824945"/>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grpSp>
        <p:nvGrpSpPr>
          <p:cNvPr id="43" name="Group 42"/>
          <p:cNvGrpSpPr/>
          <p:nvPr/>
        </p:nvGrpSpPr>
        <p:grpSpPr>
          <a:xfrm>
            <a:off x="179513" y="2200275"/>
            <a:ext cx="8784975" cy="4461350"/>
            <a:chOff x="179513" y="2200275"/>
            <a:chExt cx="8784975" cy="4461350"/>
          </a:xfrm>
        </p:grpSpPr>
        <p:grpSp>
          <p:nvGrpSpPr>
            <p:cNvPr id="44" name="Group 43"/>
            <p:cNvGrpSpPr/>
            <p:nvPr/>
          </p:nvGrpSpPr>
          <p:grpSpPr>
            <a:xfrm>
              <a:off x="179513" y="2200275"/>
              <a:ext cx="8784975" cy="4461350"/>
              <a:chOff x="179513" y="2200275"/>
              <a:chExt cx="8784975" cy="4461350"/>
            </a:xfrm>
          </p:grpSpPr>
          <p:pic>
            <p:nvPicPr>
              <p:cNvPr id="4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2200275"/>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Textfeld 21"/>
              <p:cNvSpPr txBox="1"/>
              <p:nvPr/>
            </p:nvSpPr>
            <p:spPr>
              <a:xfrm>
                <a:off x="6615998" y="4798935"/>
                <a:ext cx="2348489" cy="1815882"/>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dirty="0">
                    <a:ln>
                      <a:noFill/>
                    </a:ln>
                    <a:solidFill>
                      <a:srgbClr val="6E6452"/>
                    </a:solidFill>
                    <a:effectLst/>
                    <a:uLnTx/>
                    <a:uFillTx/>
                    <a:latin typeface="Calibri"/>
                    <a:ea typeface="+mn-ea"/>
                    <a:cs typeface="+mn-cs"/>
                  </a:rPr>
                  <a:t>Session </a:t>
                </a:r>
                <a:r>
                  <a:rPr kumimoji="0" lang="pt-PT" sz="1400" b="0" i="0" u="sng" strike="noStrike" kern="0" cap="none" spc="0" normalizeH="0" baseline="0" noProof="0" dirty="0" smtClean="0">
                    <a:ln>
                      <a:noFill/>
                    </a:ln>
                    <a:solidFill>
                      <a:srgbClr val="6E6452"/>
                    </a:solidFill>
                    <a:effectLst/>
                    <a:uLnTx/>
                    <a:uFillTx/>
                    <a:latin typeface="Calibri"/>
                    <a:ea typeface="+mn-ea"/>
                    <a:cs typeface="+mn-cs"/>
                  </a:rPr>
                  <a:t>4</a:t>
                </a:r>
                <a:r>
                  <a:rPr kumimoji="0" lang="pt-PT" sz="1400" b="0" i="0" u="sng" strike="noStrike" kern="0" cap="none" spc="0" normalizeH="0" baseline="0" noProof="0" dirty="0">
                    <a:ln>
                      <a:noFill/>
                    </a:ln>
                    <a:solidFill>
                      <a:srgbClr val="6E6452"/>
                    </a:solidFill>
                    <a:effectLst/>
                    <a:uLnTx/>
                    <a:uFillTx/>
                    <a:latin typeface="Calibri"/>
                    <a:ea typeface="+mn-ea"/>
                    <a:cs typeface="+mn-cs"/>
                  </a:rPr>
                  <a:t>a</a:t>
                </a:r>
                <a:r>
                  <a:rPr kumimoji="0" lang="pt-PT" sz="1400" b="0" i="0" u="sng" strike="noStrike" kern="0" cap="none" spc="0" normalizeH="0" baseline="0" noProof="0" dirty="0" smtClean="0">
                    <a:ln>
                      <a:noFill/>
                    </a:ln>
                    <a:solidFill>
                      <a:srgbClr val="6E6452"/>
                    </a:solidFill>
                    <a:effectLst/>
                    <a:uLnTx/>
                    <a:uFillTx/>
                    <a:latin typeface="Calibri"/>
                    <a:ea typeface="+mn-ea"/>
                    <a:cs typeface="+mn-cs"/>
                  </a:rPr>
                  <a:t> &amp; 4b</a:t>
                </a:r>
                <a:endParaRPr kumimoji="0" lang="pt-PT" sz="1400" b="0" i="0" u="sng" strike="noStrike" kern="0" cap="none" spc="0" normalizeH="0" baseline="0" noProof="0" dirty="0">
                  <a:ln>
                    <a:noFill/>
                  </a:ln>
                  <a:solidFill>
                    <a:srgbClr val="6E6452"/>
                  </a:solidFill>
                  <a:effectLst/>
                  <a:uLnTx/>
                  <a:uFillTx/>
                  <a:latin typeface="Calibri"/>
                  <a:ea typeface="+mn-ea"/>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Decide if your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focus</a:t>
                </a:r>
                <a:r>
                  <a:rPr kumimoji="0" lang="pt-PT" sz="1400" b="0" i="0" u="none" strike="noStrike" kern="0" cap="none" spc="0" normalizeH="0" baseline="0" noProof="0" dirty="0" smtClean="0">
                    <a:ln>
                      <a:noFill/>
                    </a:ln>
                    <a:solidFill>
                      <a:srgbClr val="6E6452"/>
                    </a:solidFill>
                    <a:effectLst/>
                    <a:uLnTx/>
                    <a:uFillTx/>
                    <a:latin typeface="Calibri"/>
                    <a:ea typeface="+mn-ea"/>
                    <a:cs typeface="+mn-cs"/>
                  </a:rPr>
                  <a:t> is on process or outcomes</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Identify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data &amp; information requirements</a:t>
                </a:r>
                <a:endParaRPr kumimoji="0" lang="pt-PT" sz="1400" b="0" i="0" u="none" strike="noStrike" kern="0" cap="none" spc="0" normalizeH="0" baseline="0" noProof="0" dirty="0" smtClean="0">
                  <a:ln>
                    <a:noFill/>
                  </a:ln>
                  <a:solidFill>
                    <a:srgbClr val="6E6452"/>
                  </a:solidFill>
                  <a:effectLst/>
                  <a:uLnTx/>
                  <a:uFillTx/>
                  <a:latin typeface="Calibri"/>
                  <a:ea typeface="+mn-ea"/>
                  <a:cs typeface="+mn-cs"/>
                </a:endParaRP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Define and review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adaptation-specific</a:t>
                </a:r>
                <a:r>
                  <a:rPr kumimoji="0" lang="pt-PT" sz="1400" i="0" u="none" strike="noStrike" kern="0" cap="none" spc="0" normalizeH="0" noProof="0" dirty="0" smtClean="0">
                    <a:ln>
                      <a:noFill/>
                    </a:ln>
                    <a:solidFill>
                      <a:srgbClr val="6E6452"/>
                    </a:solidFill>
                    <a:effectLst/>
                    <a:uLnTx/>
                    <a:uFillTx/>
                    <a:latin typeface="Calibri"/>
                    <a:ea typeface="+mn-ea"/>
                    <a:cs typeface="+mn-cs"/>
                  </a:rPr>
                  <a:t>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indicators</a:t>
                </a:r>
              </a:p>
            </p:txBody>
          </p:sp>
          <p:sp>
            <p:nvSpPr>
              <p:cNvPr id="51" name="Textfeld 21"/>
              <p:cNvSpPr txBox="1"/>
              <p:nvPr/>
            </p:nvSpPr>
            <p:spPr>
              <a:xfrm>
                <a:off x="179513" y="4340553"/>
                <a:ext cx="1512168" cy="2246769"/>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dirty="0" smtClean="0">
                    <a:ln>
                      <a:noFill/>
                    </a:ln>
                    <a:solidFill>
                      <a:srgbClr val="6E6452"/>
                    </a:solidFill>
                    <a:effectLst/>
                    <a:uLnTx/>
                    <a:uFillTx/>
                    <a:latin typeface="Calibri"/>
                    <a:ea typeface="+mn-ea"/>
                    <a:cs typeface="+mn-cs"/>
                  </a:rPr>
                  <a:t>Session 5</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Reflect on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institutions and resources</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Explore how you can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synthesise </a:t>
                </a:r>
                <a:r>
                  <a:rPr kumimoji="0" lang="pt-PT" sz="1400" b="0" i="0" u="none" strike="noStrike" kern="0" cap="none" spc="0" normalizeH="0" baseline="0" noProof="0" dirty="0" smtClean="0">
                    <a:ln>
                      <a:noFill/>
                    </a:ln>
                    <a:solidFill>
                      <a:srgbClr val="6E6452"/>
                    </a:solidFill>
                    <a:effectLst/>
                    <a:uLnTx/>
                    <a:uFillTx/>
                    <a:latin typeface="Calibri"/>
                    <a:ea typeface="+mn-ea"/>
                    <a:cs typeface="+mn-cs"/>
                  </a:rPr>
                  <a:t>information</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Make use of existing M&amp;E systems</a:t>
                </a:r>
                <a:endParaRPr kumimoji="0" lang="pt-PT" sz="1400" b="0" i="0" u="none" strike="noStrike" kern="0" cap="none" spc="0" normalizeH="0" baseline="0" noProof="0" dirty="0">
                  <a:ln>
                    <a:noFill/>
                  </a:ln>
                  <a:solidFill>
                    <a:srgbClr val="6E6452"/>
                  </a:solidFill>
                  <a:effectLst/>
                  <a:uLnTx/>
                  <a:uFillTx/>
                  <a:latin typeface="Calibri"/>
                  <a:ea typeface="+mn-ea"/>
                  <a:cs typeface="+mn-cs"/>
                </a:endParaRPr>
              </a:p>
            </p:txBody>
          </p:sp>
          <p:sp>
            <p:nvSpPr>
              <p:cNvPr id="52" name="Textfeld 21"/>
              <p:cNvSpPr txBox="1"/>
              <p:nvPr/>
            </p:nvSpPr>
            <p:spPr>
              <a:xfrm>
                <a:off x="275427" y="2578695"/>
                <a:ext cx="1848301" cy="954107"/>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dirty="0" smtClean="0">
                    <a:ln>
                      <a:noFill/>
                    </a:ln>
                    <a:solidFill>
                      <a:srgbClr val="6E6452"/>
                    </a:solidFill>
                    <a:effectLst/>
                    <a:uLnTx/>
                    <a:uFillTx/>
                    <a:latin typeface="Calibri"/>
                    <a:ea typeface="+mn-ea"/>
                    <a:cs typeface="+mn-cs"/>
                  </a:rPr>
                  <a:t>Session 6</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Reflect on how you will present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outputs and results</a:t>
                </a:r>
                <a:endParaRPr kumimoji="0" lang="pt-PT" sz="1400" i="0" u="none" strike="noStrike" kern="0" cap="none" spc="0" normalizeH="0" baseline="0" noProof="0" dirty="0">
                  <a:ln>
                    <a:noFill/>
                  </a:ln>
                  <a:solidFill>
                    <a:srgbClr val="6E6452"/>
                  </a:solidFill>
                  <a:effectLst/>
                  <a:uLnTx/>
                  <a:uFillTx/>
                  <a:latin typeface="Calibri"/>
                  <a:ea typeface="+mn-ea"/>
                  <a:cs typeface="+mn-cs"/>
                </a:endParaRPr>
              </a:p>
            </p:txBody>
          </p:sp>
          <p:sp>
            <p:nvSpPr>
              <p:cNvPr id="53" name="Textfeld 21"/>
              <p:cNvSpPr txBox="1"/>
              <p:nvPr/>
            </p:nvSpPr>
            <p:spPr>
              <a:xfrm>
                <a:off x="6528392" y="2924944"/>
                <a:ext cx="2436096" cy="1169551"/>
              </a:xfrm>
              <a:prstGeom prst="rect">
                <a:avLst/>
              </a:prstGeom>
              <a:solidFill>
                <a:sysClr val="window" lastClr="FFFFFF"/>
              </a:solidFill>
              <a:ln w="25400" cap="flat" cmpd="sng" algn="ctr">
                <a:solidFill>
                  <a:srgbClr val="4BACC6"/>
                </a:solidFill>
                <a:prstDash val="solid"/>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t-PT" sz="1400" b="0" i="0" u="sng" strike="noStrike" kern="0" cap="none" spc="0" normalizeH="0" baseline="0" noProof="0" dirty="0" smtClean="0">
                    <a:ln>
                      <a:noFill/>
                    </a:ln>
                    <a:solidFill>
                      <a:srgbClr val="6E6452"/>
                    </a:solidFill>
                    <a:effectLst/>
                    <a:uLnTx/>
                    <a:uFillTx/>
                    <a:latin typeface="Calibri"/>
                    <a:ea typeface="+mn-ea"/>
                    <a:cs typeface="+mn-cs"/>
                  </a:rPr>
                  <a:t>Session 3</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Reflect on the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policy context</a:t>
                </a:r>
              </a:p>
              <a:p>
                <a:pPr marL="108000" marR="0" lvl="0" indent="-1080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pt-PT" sz="1400" b="0" i="0" u="none" strike="noStrike" kern="0" cap="none" spc="0" normalizeH="0" baseline="0" noProof="0" dirty="0" smtClean="0">
                    <a:ln>
                      <a:noFill/>
                    </a:ln>
                    <a:solidFill>
                      <a:srgbClr val="6E6452"/>
                    </a:solidFill>
                    <a:effectLst/>
                    <a:uLnTx/>
                    <a:uFillTx/>
                    <a:latin typeface="Calibri"/>
                    <a:ea typeface="+mn-ea"/>
                    <a:cs typeface="+mn-cs"/>
                  </a:rPr>
                  <a:t>Identifiy the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purpose</a:t>
                </a:r>
                <a:r>
                  <a:rPr kumimoji="0" lang="pt-PT" sz="1400" b="0" i="0" u="none" strike="noStrike" kern="0" cap="none" spc="0" normalizeH="0" baseline="0" noProof="0" dirty="0" smtClean="0">
                    <a:ln>
                      <a:noFill/>
                    </a:ln>
                    <a:solidFill>
                      <a:srgbClr val="6E6452"/>
                    </a:solidFill>
                    <a:effectLst/>
                    <a:uLnTx/>
                    <a:uFillTx/>
                    <a:latin typeface="Calibri"/>
                    <a:ea typeface="+mn-ea"/>
                    <a:cs typeface="+mn-cs"/>
                  </a:rPr>
                  <a:t> and </a:t>
                </a:r>
                <a:r>
                  <a:rPr kumimoji="0" lang="pt-PT" sz="1400" i="0" u="none" strike="noStrike" kern="0" cap="none" spc="0" normalizeH="0" baseline="0" noProof="0" dirty="0" smtClean="0">
                    <a:ln>
                      <a:noFill/>
                    </a:ln>
                    <a:solidFill>
                      <a:srgbClr val="6E6452"/>
                    </a:solidFill>
                    <a:effectLst/>
                    <a:uLnTx/>
                    <a:uFillTx/>
                    <a:latin typeface="Calibri"/>
                    <a:ea typeface="+mn-ea"/>
                    <a:cs typeface="+mn-cs"/>
                  </a:rPr>
                  <a:t>target users </a:t>
                </a:r>
                <a:r>
                  <a:rPr kumimoji="0" lang="pt-PT" sz="1400" b="0" i="0" u="none" strike="noStrike" kern="0" cap="none" spc="0" normalizeH="0" baseline="0" noProof="0" dirty="0" smtClean="0">
                    <a:ln>
                      <a:noFill/>
                    </a:ln>
                    <a:solidFill>
                      <a:srgbClr val="6E6452"/>
                    </a:solidFill>
                    <a:effectLst/>
                    <a:uLnTx/>
                    <a:uFillTx/>
                    <a:latin typeface="Calibri"/>
                    <a:ea typeface="+mn-ea"/>
                    <a:cs typeface="+mn-cs"/>
                  </a:rPr>
                  <a:t>of the</a:t>
                </a:r>
                <a:r>
                  <a:rPr kumimoji="0" lang="pt-PT" sz="1400" b="0" i="0" u="none" strike="noStrike" kern="0" cap="none" spc="0" normalizeH="0" noProof="0" dirty="0" smtClean="0">
                    <a:ln>
                      <a:noFill/>
                    </a:ln>
                    <a:solidFill>
                      <a:srgbClr val="6E6452"/>
                    </a:solidFill>
                    <a:effectLst/>
                    <a:uLnTx/>
                    <a:uFillTx/>
                    <a:latin typeface="Calibri"/>
                    <a:ea typeface="+mn-ea"/>
                    <a:cs typeface="+mn-cs"/>
                  </a:rPr>
                  <a:t> M&amp;E system</a:t>
                </a:r>
                <a:endParaRPr kumimoji="0" lang="pt-PT" sz="1400" b="0" i="0" u="none" strike="noStrike" kern="0" cap="none" spc="0" normalizeH="0" baseline="0" noProof="0" dirty="0" smtClean="0">
                  <a:ln>
                    <a:noFill/>
                  </a:ln>
                  <a:solidFill>
                    <a:srgbClr val="6E6452"/>
                  </a:solidFill>
                  <a:effectLst/>
                  <a:uLnTx/>
                  <a:uFillTx/>
                  <a:latin typeface="Calibri"/>
                  <a:ea typeface="+mn-ea"/>
                  <a:cs typeface="+mn-cs"/>
                </a:endParaRPr>
              </a:p>
            </p:txBody>
          </p:sp>
        </p:grpSp>
        <p:cxnSp>
          <p:nvCxnSpPr>
            <p:cNvPr id="45" name="Gerade Verbindung 5"/>
            <p:cNvCxnSpPr>
              <a:cxnSpLocks noChangeShapeType="1"/>
              <a:stCxn id="51" idx="3"/>
            </p:cNvCxnSpPr>
            <p:nvPr/>
          </p:nvCxnSpPr>
          <p:spPr bwMode="auto">
            <a:xfrm flipV="1">
              <a:off x="1691681" y="5257802"/>
              <a:ext cx="651469" cy="206136"/>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6" name="Gerade Verbindung 5"/>
            <p:cNvCxnSpPr>
              <a:cxnSpLocks noChangeShapeType="1"/>
              <a:stCxn id="52" idx="3"/>
            </p:cNvCxnSpPr>
            <p:nvPr/>
          </p:nvCxnSpPr>
          <p:spPr bwMode="auto">
            <a:xfrm flipV="1">
              <a:off x="2123728" y="2996953"/>
              <a:ext cx="1584176" cy="58796"/>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7" name="Gerade Verbindung 5"/>
            <p:cNvCxnSpPr>
              <a:cxnSpLocks noChangeShapeType="1"/>
              <a:endCxn id="53" idx="1"/>
            </p:cNvCxnSpPr>
            <p:nvPr/>
          </p:nvCxnSpPr>
          <p:spPr bwMode="auto">
            <a:xfrm flipV="1">
              <a:off x="5087612" y="3509720"/>
              <a:ext cx="1440780" cy="830836"/>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cxnSp>
          <p:nvCxnSpPr>
            <p:cNvPr id="48" name="Gerade Verbindung 5"/>
            <p:cNvCxnSpPr>
              <a:cxnSpLocks noChangeShapeType="1"/>
              <a:endCxn id="50" idx="1"/>
            </p:cNvCxnSpPr>
            <p:nvPr/>
          </p:nvCxnSpPr>
          <p:spPr bwMode="auto">
            <a:xfrm>
              <a:off x="6005872" y="5335611"/>
              <a:ext cx="610126" cy="371265"/>
            </a:xfrm>
            <a:prstGeom prst="line">
              <a:avLst/>
            </a:prstGeom>
            <a:noFill/>
            <a:ln w="9525" algn="ctr">
              <a:solidFill>
                <a:sysClr val="windowText" lastClr="000000"/>
              </a:solidFill>
              <a:round/>
              <a:headEnd/>
              <a:tailEn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69649514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3: </a:t>
            </a:r>
          </a:p>
          <a:p>
            <a:pPr>
              <a:defRPr/>
            </a:pPr>
            <a:r>
              <a:rPr lang="de-DE" kern="0" dirty="0" err="1" smtClean="0"/>
              <a:t>Context</a:t>
            </a: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421541393"/>
              </p:ext>
            </p:extLst>
          </p:nvPr>
        </p:nvGraphicFramePr>
        <p:xfrm>
          <a:off x="600273" y="3194463"/>
          <a:ext cx="7732063" cy="2291811"/>
        </p:xfrm>
        <a:graphic>
          <a:graphicData uri="http://schemas.openxmlformats.org/drawingml/2006/table">
            <a:tbl>
              <a:tblPr firstRow="1" bandRow="1">
                <a:tableStyleId>{72833802-FEF1-4C79-8D5D-14CF1EAF98D9}</a:tableStyleId>
              </a:tblPr>
              <a:tblGrid>
                <a:gridCol w="576064"/>
                <a:gridCol w="2160000"/>
                <a:gridCol w="4995999"/>
              </a:tblGrid>
              <a:tr h="491811">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1800000">
                <a:tc>
                  <a:txBody>
                    <a:bodyPr/>
                    <a:lstStyle/>
                    <a:p>
                      <a:r>
                        <a:rPr lang="de-DE" sz="1800" b="1" dirty="0" smtClean="0">
                          <a:solidFill>
                            <a:schemeClr val="tx1"/>
                          </a:solidFill>
                        </a:rPr>
                        <a:t>3</a:t>
                      </a:r>
                      <a:endParaRPr lang="de-DE" sz="1800" b="1" dirty="0">
                        <a:solidFill>
                          <a:schemeClr val="tx1"/>
                        </a:solidFill>
                      </a:endParaRPr>
                    </a:p>
                  </a:txBody>
                  <a:tcPr marL="91426" marR="91426" marT="45723" marB="45723"/>
                </a:tc>
                <a:tc>
                  <a:txBody>
                    <a:bodyPr/>
                    <a:lstStyle/>
                    <a:p>
                      <a:r>
                        <a:rPr lang="de-DE" sz="1800" b="1" kern="0" dirty="0" err="1" smtClean="0"/>
                        <a:t>Context</a:t>
                      </a:r>
                      <a:endParaRPr lang="de-DE" sz="1800" b="1" dirty="0">
                        <a:solidFill>
                          <a:schemeClr val="tx1"/>
                        </a:solidFill>
                      </a:endParaRPr>
                    </a:p>
                  </a:txBody>
                  <a:tcPr marL="91426" marR="91426" marT="45723" marB="45723"/>
                </a:tc>
                <a:tc>
                  <a:txBody>
                    <a:bodyPr/>
                    <a:lstStyle/>
                    <a:p>
                      <a:pPr marL="285750" indent="-285750">
                        <a:buFont typeface="Arial" pitchFamily="34" charset="0"/>
                        <a:buChar char="•"/>
                      </a:pPr>
                      <a:r>
                        <a:rPr lang="en-US" sz="1600" b="0" i="0" baseline="0" dirty="0" smtClean="0">
                          <a:solidFill>
                            <a:schemeClr val="tx1"/>
                          </a:solidFill>
                        </a:rPr>
                        <a:t>Reflect the broader </a:t>
                      </a:r>
                      <a:r>
                        <a:rPr lang="en-US" sz="1600" b="1" i="0" baseline="0" dirty="0" smtClean="0">
                          <a:solidFill>
                            <a:schemeClr val="tx1"/>
                          </a:solidFill>
                        </a:rPr>
                        <a:t>policy context </a:t>
                      </a:r>
                      <a:r>
                        <a:rPr lang="en-US" sz="1600" b="0" i="0" baseline="0" dirty="0" smtClean="0">
                          <a:solidFill>
                            <a:schemeClr val="tx1"/>
                          </a:solidFill>
                        </a:rPr>
                        <a:t>and M&amp;E environment</a:t>
                      </a:r>
                      <a:endParaRPr lang="de-DE" sz="1600" b="0" i="0" baseline="0" dirty="0" smtClean="0">
                        <a:solidFill>
                          <a:schemeClr val="tx1"/>
                        </a:solidFill>
                      </a:endParaRPr>
                    </a:p>
                    <a:p>
                      <a:pPr marL="285750" indent="-285750">
                        <a:buFont typeface="Arial" pitchFamily="34" charset="0"/>
                        <a:buChar char="•"/>
                      </a:pPr>
                      <a:r>
                        <a:rPr lang="de-DE" sz="1600" b="0" i="0" baseline="0" dirty="0" err="1" smtClean="0">
                          <a:solidFill>
                            <a:schemeClr val="tx1"/>
                          </a:solidFill>
                        </a:rPr>
                        <a:t>Identify</a:t>
                      </a:r>
                      <a:r>
                        <a:rPr lang="de-DE" sz="1600" b="0" i="0" baseline="0" dirty="0" smtClean="0">
                          <a:solidFill>
                            <a:schemeClr val="tx1"/>
                          </a:solidFill>
                        </a:rPr>
                        <a:t> </a:t>
                      </a:r>
                      <a:r>
                        <a:rPr lang="de-DE" sz="1600" b="0" i="0" baseline="0" dirty="0" err="1" smtClean="0">
                          <a:solidFill>
                            <a:schemeClr val="tx1"/>
                          </a:solidFill>
                        </a:rPr>
                        <a:t>the</a:t>
                      </a:r>
                      <a:r>
                        <a:rPr lang="de-DE" sz="1600" b="0" i="0" baseline="0" dirty="0" smtClean="0">
                          <a:solidFill>
                            <a:schemeClr val="tx1"/>
                          </a:solidFill>
                        </a:rPr>
                        <a:t> </a:t>
                      </a:r>
                      <a:r>
                        <a:rPr lang="de-DE" sz="1600" b="1" i="0" baseline="0" dirty="0" err="1" smtClean="0">
                          <a:solidFill>
                            <a:schemeClr val="tx1"/>
                          </a:solidFill>
                        </a:rPr>
                        <a:t>purpose</a:t>
                      </a:r>
                      <a:r>
                        <a:rPr lang="de-DE" sz="1600" b="0" i="0" baseline="0" dirty="0" smtClean="0">
                          <a:solidFill>
                            <a:schemeClr val="tx1"/>
                          </a:solidFill>
                        </a:rPr>
                        <a:t> </a:t>
                      </a:r>
                      <a:r>
                        <a:rPr lang="de-DE" sz="1600" b="0" i="0" baseline="0" dirty="0" err="1" smtClean="0">
                          <a:solidFill>
                            <a:schemeClr val="tx1"/>
                          </a:solidFill>
                        </a:rPr>
                        <a:t>of</a:t>
                      </a:r>
                      <a:r>
                        <a:rPr lang="de-DE" sz="1600" b="0" i="0" baseline="0" dirty="0" smtClean="0">
                          <a:solidFill>
                            <a:schemeClr val="tx1"/>
                          </a:solidFill>
                        </a:rPr>
                        <a:t> </a:t>
                      </a:r>
                      <a:r>
                        <a:rPr lang="de-DE" sz="1600" b="0" i="0" baseline="0" dirty="0" err="1" smtClean="0">
                          <a:solidFill>
                            <a:schemeClr val="tx1"/>
                          </a:solidFill>
                        </a:rPr>
                        <a:t>the</a:t>
                      </a:r>
                      <a:r>
                        <a:rPr lang="de-DE" sz="1600" b="0" i="0" baseline="0" dirty="0" smtClean="0">
                          <a:solidFill>
                            <a:schemeClr val="tx1"/>
                          </a:solidFill>
                        </a:rPr>
                        <a:t> M&amp;E </a:t>
                      </a:r>
                      <a:r>
                        <a:rPr lang="de-DE" sz="1600" b="0" i="0" baseline="0" dirty="0" err="1" smtClean="0">
                          <a:solidFill>
                            <a:schemeClr val="tx1"/>
                          </a:solidFill>
                        </a:rPr>
                        <a:t>system</a:t>
                      </a:r>
                      <a:r>
                        <a:rPr lang="de-DE" sz="1600" b="0" i="0" baseline="0" dirty="0" smtClean="0">
                          <a:solidFill>
                            <a:schemeClr val="tx1"/>
                          </a:solidFill>
                        </a:rPr>
                        <a:t> </a:t>
                      </a:r>
                      <a:r>
                        <a:rPr lang="de-DE" sz="1600" b="0" i="0" baseline="0" dirty="0" err="1" smtClean="0">
                          <a:solidFill>
                            <a:schemeClr val="tx1"/>
                          </a:solidFill>
                        </a:rPr>
                        <a:t>and</a:t>
                      </a:r>
                      <a:r>
                        <a:rPr lang="de-DE" sz="1600" b="0" i="0" baseline="0" dirty="0" smtClean="0">
                          <a:solidFill>
                            <a:schemeClr val="tx1"/>
                          </a:solidFill>
                        </a:rPr>
                        <a:t> </a:t>
                      </a:r>
                      <a:r>
                        <a:rPr lang="de-DE" sz="1600" b="0" i="0" baseline="0" dirty="0" err="1" smtClean="0">
                          <a:solidFill>
                            <a:schemeClr val="tx1"/>
                          </a:solidFill>
                        </a:rPr>
                        <a:t>its</a:t>
                      </a:r>
                      <a:r>
                        <a:rPr lang="de-DE" sz="1600" b="0" i="0" baseline="0" dirty="0" smtClean="0">
                          <a:solidFill>
                            <a:schemeClr val="tx1"/>
                          </a:solidFill>
                        </a:rPr>
                        <a:t> </a:t>
                      </a:r>
                      <a:r>
                        <a:rPr lang="de-DE" sz="1600" b="1" i="0" baseline="0" dirty="0" err="1" smtClean="0">
                          <a:solidFill>
                            <a:schemeClr val="tx1"/>
                          </a:solidFill>
                        </a:rPr>
                        <a:t>target</a:t>
                      </a:r>
                      <a:r>
                        <a:rPr lang="de-DE" sz="1600" b="1" i="0" baseline="0" dirty="0" smtClean="0">
                          <a:solidFill>
                            <a:schemeClr val="tx1"/>
                          </a:solidFill>
                        </a:rPr>
                        <a:t> </a:t>
                      </a:r>
                      <a:r>
                        <a:rPr lang="de-DE" sz="1600" b="1" i="0" baseline="0" dirty="0" err="1" smtClean="0">
                          <a:solidFill>
                            <a:schemeClr val="tx1"/>
                          </a:solidFill>
                        </a:rPr>
                        <a:t>users</a:t>
                      </a:r>
                      <a:endParaRPr lang="de-DE" sz="1600" b="1" i="0" baseline="0" dirty="0" smtClean="0">
                        <a:solidFill>
                          <a:schemeClr val="tx1"/>
                        </a:solidFill>
                      </a:endParaRPr>
                    </a:p>
                    <a:p>
                      <a:pPr marL="285750" indent="-285750">
                        <a:buFont typeface="Arial" pitchFamily="34" charset="0"/>
                        <a:buChar char="•"/>
                      </a:pPr>
                      <a:r>
                        <a:rPr lang="de-DE" sz="1600" b="0" i="0" baseline="0" dirty="0" err="1" smtClean="0">
                          <a:solidFill>
                            <a:schemeClr val="tx1"/>
                          </a:solidFill>
                        </a:rPr>
                        <a:t>Determine</a:t>
                      </a:r>
                      <a:r>
                        <a:rPr lang="de-DE" sz="1600" b="0" i="0" baseline="0" dirty="0" smtClean="0">
                          <a:solidFill>
                            <a:schemeClr val="tx1"/>
                          </a:solidFill>
                        </a:rPr>
                        <a:t> </a:t>
                      </a:r>
                      <a:r>
                        <a:rPr lang="de-DE" sz="1600" b="0" i="0" baseline="0" dirty="0" err="1" smtClean="0">
                          <a:solidFill>
                            <a:schemeClr val="tx1"/>
                          </a:solidFill>
                        </a:rPr>
                        <a:t>the</a:t>
                      </a:r>
                      <a:r>
                        <a:rPr lang="de-DE" sz="1600" b="0" i="0" baseline="0" dirty="0" smtClean="0">
                          <a:solidFill>
                            <a:schemeClr val="tx1"/>
                          </a:solidFill>
                        </a:rPr>
                        <a:t> </a:t>
                      </a:r>
                      <a:r>
                        <a:rPr lang="de-DE" sz="1600" b="1" i="0" baseline="0" dirty="0" err="1" smtClean="0">
                          <a:solidFill>
                            <a:schemeClr val="tx1"/>
                          </a:solidFill>
                        </a:rPr>
                        <a:t>levels</a:t>
                      </a:r>
                      <a:r>
                        <a:rPr lang="de-DE" sz="1600" b="1" i="0" baseline="0" dirty="0" smtClean="0">
                          <a:solidFill>
                            <a:schemeClr val="tx1"/>
                          </a:solidFill>
                        </a:rPr>
                        <a:t> </a:t>
                      </a:r>
                      <a:r>
                        <a:rPr lang="de-DE" sz="1600" b="1" i="0" baseline="0" dirty="0" err="1" smtClean="0">
                          <a:solidFill>
                            <a:schemeClr val="tx1"/>
                          </a:solidFill>
                        </a:rPr>
                        <a:t>of</a:t>
                      </a:r>
                      <a:r>
                        <a:rPr lang="de-DE" sz="1600" b="1" i="0" baseline="0" dirty="0" smtClean="0">
                          <a:solidFill>
                            <a:schemeClr val="tx1"/>
                          </a:solidFill>
                        </a:rPr>
                        <a:t> </a:t>
                      </a:r>
                      <a:r>
                        <a:rPr lang="de-DE" sz="1600" b="1" i="0" baseline="0" dirty="0" err="1" smtClean="0">
                          <a:solidFill>
                            <a:schemeClr val="tx1"/>
                          </a:solidFill>
                        </a:rPr>
                        <a:t>application</a:t>
                      </a:r>
                      <a:r>
                        <a:rPr lang="de-DE" sz="1600" b="1" i="0" baseline="0" dirty="0" smtClean="0">
                          <a:solidFill>
                            <a:schemeClr val="tx1"/>
                          </a:solidFill>
                        </a:rPr>
                        <a:t> </a:t>
                      </a:r>
                      <a:r>
                        <a:rPr lang="de-DE" sz="1600" i="0" baseline="0" dirty="0" err="1" smtClean="0">
                          <a:solidFill>
                            <a:schemeClr val="tx1"/>
                          </a:solidFill>
                        </a:rPr>
                        <a:t>and</a:t>
                      </a:r>
                      <a:r>
                        <a:rPr lang="de-DE" sz="1600" i="0" baseline="0" dirty="0" smtClean="0">
                          <a:solidFill>
                            <a:schemeClr val="tx1"/>
                          </a:solidFill>
                        </a:rPr>
                        <a:t>/</a:t>
                      </a:r>
                      <a:r>
                        <a:rPr lang="de-DE" sz="1600" i="0" baseline="0" dirty="0" err="1" smtClean="0">
                          <a:solidFill>
                            <a:schemeClr val="tx1"/>
                          </a:solidFill>
                        </a:rPr>
                        <a:t>or</a:t>
                      </a:r>
                      <a:r>
                        <a:rPr lang="de-DE" sz="1600" i="0" baseline="0" dirty="0" smtClean="0">
                          <a:solidFill>
                            <a:schemeClr val="tx1"/>
                          </a:solidFill>
                        </a:rPr>
                        <a:t> </a:t>
                      </a:r>
                      <a:r>
                        <a:rPr lang="de-DE" sz="1600" i="0" baseline="0" dirty="0" err="1" smtClean="0">
                          <a:solidFill>
                            <a:schemeClr val="tx1"/>
                          </a:solidFill>
                        </a:rPr>
                        <a:t>aggregation</a:t>
                      </a:r>
                      <a:endParaRPr lang="de-DE" sz="1600" b="1" i="0" baseline="0" dirty="0" smtClean="0">
                        <a:solidFill>
                          <a:schemeClr val="tx1"/>
                        </a:solidFill>
                      </a:endParaRPr>
                    </a:p>
                  </a:txBody>
                  <a:tcPr marL="91426" marR="91426" marT="45723" marB="45723"/>
                </a:tc>
              </a:tr>
            </a:tbl>
          </a:graphicData>
        </a:graphic>
      </p:graphicFrame>
    </p:spTree>
    <p:extLst>
      <p:ext uri="{BB962C8B-B14F-4D97-AF65-F5344CB8AC3E}">
        <p14:creationId xmlns:p14="http://schemas.microsoft.com/office/powerpoint/2010/main" val="4168264266"/>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3609975"/>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Focus </a:t>
            </a:r>
            <a:r>
              <a:rPr lang="pt-PT" sz="1800" b="0" smtClean="0">
                <a:solidFill>
                  <a:srgbClr val="6E6452"/>
                </a:solidFill>
              </a:rPr>
              <a:t>of session 3</a:t>
            </a:r>
            <a:endParaRPr lang="pt-PT" sz="1800" b="0" dirty="0">
              <a:solidFill>
                <a:srgbClr val="6E645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2200275"/>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9039" name="Gerade Verbindung 5"/>
          <p:cNvCxnSpPr>
            <a:cxnSpLocks noChangeShapeType="1"/>
            <a:endCxn id="22" idx="1"/>
          </p:cNvCxnSpPr>
          <p:nvPr/>
        </p:nvCxnSpPr>
        <p:spPr bwMode="auto">
          <a:xfrm flipV="1">
            <a:off x="5177642" y="3933141"/>
            <a:ext cx="2056596" cy="32316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602847642"/>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95536" y="1061544"/>
            <a:ext cx="8164513" cy="588537"/>
          </a:xfrm>
        </p:spPr>
        <p:txBody>
          <a:bodyPr/>
          <a:lstStyle/>
          <a:p>
            <a:r>
              <a:rPr lang="de-DE" b="1" dirty="0" err="1">
                <a:solidFill>
                  <a:srgbClr val="669900"/>
                </a:solidFill>
              </a:rPr>
              <a:t>Broad</a:t>
            </a:r>
            <a:r>
              <a:rPr lang="de-DE" b="1" dirty="0">
                <a:solidFill>
                  <a:srgbClr val="669900"/>
                </a:solidFill>
              </a:rPr>
              <a:t> </a:t>
            </a:r>
            <a:r>
              <a:rPr lang="de-DE" b="1" dirty="0" err="1">
                <a:solidFill>
                  <a:srgbClr val="669900"/>
                </a:solidFill>
              </a:rPr>
              <a:t>spectrum</a:t>
            </a:r>
            <a:r>
              <a:rPr lang="de-DE" b="1" dirty="0">
                <a:solidFill>
                  <a:srgbClr val="669900"/>
                </a:solidFill>
              </a:rPr>
              <a:t> </a:t>
            </a:r>
            <a:r>
              <a:rPr lang="de-DE" b="1" dirty="0" err="1">
                <a:solidFill>
                  <a:srgbClr val="669900"/>
                </a:solidFill>
              </a:rPr>
              <a:t>of</a:t>
            </a:r>
            <a:r>
              <a:rPr lang="de-DE" b="1" dirty="0">
                <a:solidFill>
                  <a:srgbClr val="669900"/>
                </a:solidFill>
              </a:rPr>
              <a:t> </a:t>
            </a:r>
            <a:r>
              <a:rPr lang="de-DE" b="1" dirty="0" err="1">
                <a:solidFill>
                  <a:srgbClr val="669900"/>
                </a:solidFill>
              </a:rPr>
              <a:t>purpose</a:t>
            </a:r>
            <a:r>
              <a:rPr lang="de-DE" b="1" dirty="0">
                <a:solidFill>
                  <a:srgbClr val="669900"/>
                </a:solidFill>
              </a:rPr>
              <a:t> &amp; </a:t>
            </a:r>
            <a:r>
              <a:rPr lang="de-DE" b="1" dirty="0" err="1">
                <a:solidFill>
                  <a:srgbClr val="669900"/>
                </a:solidFill>
              </a:rPr>
              <a:t>framework</a:t>
            </a:r>
            <a:r>
              <a:rPr lang="de-DE" b="1" dirty="0">
                <a:solidFill>
                  <a:srgbClr val="669900"/>
                </a:solidFill>
              </a:rPr>
              <a:t> </a:t>
            </a:r>
            <a:r>
              <a:rPr lang="de-DE" b="1" dirty="0" err="1">
                <a:solidFill>
                  <a:srgbClr val="669900"/>
                </a:solidFill>
              </a:rPr>
              <a:t>conditions</a:t>
            </a:r>
            <a:r>
              <a:rPr lang="de-DE" b="1" dirty="0">
                <a:solidFill>
                  <a:srgbClr val="669900"/>
                </a:solidFill>
              </a:rPr>
              <a:t> </a:t>
            </a: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01.09.2016</a:t>
            </a:fld>
            <a:endParaRPr lang="de-DE" dirty="0">
              <a:solidFill>
                <a:srgbClr val="6E6452"/>
              </a:solidFill>
            </a:endParaRPr>
          </a:p>
        </p:txBody>
      </p:sp>
      <p:sp>
        <p:nvSpPr>
          <p:cNvPr id="3" name="Inhaltsplatzhalter 2"/>
          <p:cNvSpPr>
            <a:spLocks noGrp="1"/>
          </p:cNvSpPr>
          <p:nvPr>
            <p:ph idx="1"/>
          </p:nvPr>
        </p:nvSpPr>
        <p:spPr>
          <a:xfrm>
            <a:off x="481014" y="1687513"/>
            <a:ext cx="7033884" cy="4213225"/>
          </a:xfrm>
        </p:spPr>
        <p:txBody>
          <a:bodyPr/>
          <a:lstStyle/>
          <a:p>
            <a:pPr>
              <a:buFont typeface="Wingdings" pitchFamily="2" charset="2"/>
              <a:buNone/>
              <a:defRPr/>
            </a:pPr>
            <a:r>
              <a:rPr lang="de-DE" dirty="0" err="1" smtClean="0"/>
              <a:t>Examples</a:t>
            </a:r>
            <a:r>
              <a:rPr lang="de-DE" dirty="0" smtClean="0"/>
              <a:t>:</a:t>
            </a:r>
          </a:p>
          <a:p>
            <a:pPr lvl="1">
              <a:buFont typeface="Wingdings" pitchFamily="2" charset="2"/>
              <a:buChar char="§"/>
              <a:defRPr/>
            </a:pPr>
            <a:r>
              <a:rPr lang="de-DE" b="0" dirty="0" smtClean="0"/>
              <a:t>Monitoring </a:t>
            </a:r>
            <a:r>
              <a:rPr lang="de-DE" b="0" dirty="0" err="1" smtClean="0"/>
              <a:t>results</a:t>
            </a:r>
            <a:r>
              <a:rPr lang="de-DE" b="0" dirty="0" smtClean="0"/>
              <a:t> </a:t>
            </a:r>
            <a:r>
              <a:rPr lang="de-DE" b="0" dirty="0" err="1" smtClean="0"/>
              <a:t>oriented</a:t>
            </a:r>
            <a:r>
              <a:rPr lang="de-DE" b="0" dirty="0" smtClean="0"/>
              <a:t> </a:t>
            </a:r>
            <a:r>
              <a:rPr lang="de-DE" b="0" dirty="0" err="1" smtClean="0"/>
              <a:t>implementation</a:t>
            </a:r>
            <a:r>
              <a:rPr lang="de-DE" b="0" dirty="0" smtClean="0"/>
              <a:t> </a:t>
            </a:r>
            <a:r>
              <a:rPr lang="de-DE" b="0" dirty="0" err="1" smtClean="0"/>
              <a:t>of</a:t>
            </a:r>
            <a:r>
              <a:rPr lang="de-DE" b="0" dirty="0" smtClean="0"/>
              <a:t> National Climate Change Action Plan</a:t>
            </a:r>
          </a:p>
          <a:p>
            <a:pPr marL="712788" indent="-357188">
              <a:buFont typeface="Wingdings" pitchFamily="2" charset="2"/>
              <a:buChar char="Ø"/>
              <a:defRPr/>
            </a:pPr>
            <a:r>
              <a:rPr lang="de-DE" b="0" dirty="0" err="1"/>
              <a:t>Example</a:t>
            </a:r>
            <a:r>
              <a:rPr lang="de-DE" b="0" dirty="0"/>
              <a:t>: </a:t>
            </a:r>
            <a:r>
              <a:rPr lang="de-DE" dirty="0"/>
              <a:t>Philippines</a:t>
            </a:r>
          </a:p>
          <a:p>
            <a:pPr marL="355600" indent="-273050">
              <a:buFont typeface="Wingdings" pitchFamily="2" charset="2"/>
              <a:buChar char="§"/>
              <a:defRPr/>
            </a:pPr>
            <a:r>
              <a:rPr lang="de-DE" b="0" dirty="0" smtClean="0"/>
              <a:t>Monitoring CC </a:t>
            </a:r>
            <a:r>
              <a:rPr lang="de-DE" b="0" dirty="0" err="1" smtClean="0"/>
              <a:t>impacts</a:t>
            </a:r>
            <a:r>
              <a:rPr lang="de-DE" b="0" dirty="0" smtClean="0"/>
              <a:t> </a:t>
            </a:r>
            <a:r>
              <a:rPr lang="de-DE" b="0" dirty="0" err="1" smtClean="0"/>
              <a:t>and</a:t>
            </a:r>
            <a:r>
              <a:rPr lang="de-DE" b="0" dirty="0" smtClean="0"/>
              <a:t> </a:t>
            </a:r>
            <a:r>
              <a:rPr lang="de-DE" b="0" dirty="0" err="1" smtClean="0"/>
              <a:t>adaptation</a:t>
            </a:r>
            <a:r>
              <a:rPr lang="de-DE" b="0" dirty="0" smtClean="0"/>
              <a:t> </a:t>
            </a:r>
            <a:r>
              <a:rPr lang="de-DE" b="0" dirty="0" err="1" smtClean="0"/>
              <a:t>for</a:t>
            </a:r>
            <a:r>
              <a:rPr lang="de-DE" b="0" dirty="0" smtClean="0"/>
              <a:t> </a:t>
            </a:r>
            <a:r>
              <a:rPr lang="de-DE" b="0" dirty="0" err="1" smtClean="0"/>
              <a:t>priority</a:t>
            </a:r>
            <a:r>
              <a:rPr lang="de-DE" b="0" dirty="0" smtClean="0"/>
              <a:t> </a:t>
            </a:r>
            <a:r>
              <a:rPr lang="de-DE" b="0" dirty="0" err="1" smtClean="0"/>
              <a:t>sectors</a:t>
            </a:r>
            <a:r>
              <a:rPr lang="de-DE" b="0" dirty="0" smtClean="0"/>
              <a:t> at national </a:t>
            </a:r>
            <a:r>
              <a:rPr lang="de-DE" b="0" dirty="0" err="1" smtClean="0"/>
              <a:t>level</a:t>
            </a:r>
            <a:endParaRPr lang="de-DE" b="0" dirty="0" smtClean="0"/>
          </a:p>
          <a:p>
            <a:pPr marL="712788" indent="-357188">
              <a:buFont typeface="Wingdings" pitchFamily="2" charset="2"/>
              <a:buChar char="Ø"/>
              <a:defRPr/>
            </a:pPr>
            <a:r>
              <a:rPr lang="de-DE" b="0" dirty="0" err="1"/>
              <a:t>Example</a:t>
            </a:r>
            <a:r>
              <a:rPr lang="de-DE" b="0" dirty="0"/>
              <a:t>: </a:t>
            </a:r>
            <a:r>
              <a:rPr lang="de-DE" dirty="0" smtClean="0"/>
              <a:t>Germany</a:t>
            </a:r>
            <a:endParaRPr lang="de-DE" dirty="0"/>
          </a:p>
          <a:p>
            <a:pPr marL="355600" indent="-273050">
              <a:buFont typeface="Wingdings" pitchFamily="2" charset="2"/>
              <a:buChar char="§"/>
              <a:defRPr/>
            </a:pPr>
            <a:r>
              <a:rPr lang="de-DE" b="0" dirty="0" smtClean="0"/>
              <a:t>Monitoring </a:t>
            </a:r>
            <a:r>
              <a:rPr lang="de-DE" b="0" dirty="0" err="1" smtClean="0"/>
              <a:t>the</a:t>
            </a:r>
            <a:r>
              <a:rPr lang="de-DE" b="0" dirty="0" smtClean="0"/>
              <a:t> </a:t>
            </a:r>
            <a:r>
              <a:rPr lang="de-DE" b="0" dirty="0" err="1" smtClean="0"/>
              <a:t>mainstreaming</a:t>
            </a:r>
            <a:r>
              <a:rPr lang="de-DE" b="0" dirty="0" smtClean="0"/>
              <a:t> </a:t>
            </a:r>
            <a:r>
              <a:rPr lang="de-DE" b="0" dirty="0" err="1" smtClean="0"/>
              <a:t>of</a:t>
            </a:r>
            <a:r>
              <a:rPr lang="de-DE" b="0" dirty="0" smtClean="0"/>
              <a:t> </a:t>
            </a:r>
            <a:r>
              <a:rPr lang="de-DE" b="0" dirty="0" err="1" smtClean="0"/>
              <a:t>adaptation</a:t>
            </a:r>
            <a:r>
              <a:rPr lang="de-DE" b="0" dirty="0" smtClean="0"/>
              <a:t> </a:t>
            </a:r>
            <a:r>
              <a:rPr lang="de-DE" b="0" dirty="0" err="1" smtClean="0"/>
              <a:t>as</a:t>
            </a:r>
            <a:r>
              <a:rPr lang="de-DE" b="0" dirty="0" smtClean="0"/>
              <a:t> </a:t>
            </a:r>
            <a:r>
              <a:rPr lang="de-DE" b="0" dirty="0" err="1" smtClean="0"/>
              <a:t>wel</a:t>
            </a:r>
            <a:r>
              <a:rPr lang="de-DE" dirty="0" err="1" smtClean="0"/>
              <a:t>l</a:t>
            </a:r>
            <a:r>
              <a:rPr lang="de-DE" dirty="0" smtClean="0"/>
              <a:t> </a:t>
            </a:r>
            <a:r>
              <a:rPr lang="de-DE" dirty="0" err="1" smtClean="0"/>
              <a:t>as</a:t>
            </a:r>
            <a:r>
              <a:rPr lang="de-DE" dirty="0" smtClean="0"/>
              <a:t> </a:t>
            </a:r>
            <a:r>
              <a:rPr lang="de-DE" dirty="0" err="1" smtClean="0"/>
              <a:t>development</a:t>
            </a:r>
            <a:r>
              <a:rPr lang="de-DE" dirty="0" smtClean="0"/>
              <a:t> </a:t>
            </a:r>
            <a:r>
              <a:rPr lang="de-DE" dirty="0" err="1" smtClean="0"/>
              <a:t>outcomes</a:t>
            </a:r>
            <a:r>
              <a:rPr lang="de-DE" b="0" dirty="0" smtClean="0"/>
              <a:t>:</a:t>
            </a:r>
          </a:p>
          <a:p>
            <a:pPr marL="712788" indent="-357188">
              <a:buFont typeface="Wingdings" pitchFamily="2" charset="2"/>
              <a:buChar char="Ø"/>
              <a:defRPr/>
            </a:pPr>
            <a:r>
              <a:rPr lang="de-DE" b="0" dirty="0" err="1"/>
              <a:t>Example</a:t>
            </a:r>
            <a:r>
              <a:rPr lang="de-DE" b="0" dirty="0"/>
              <a:t>: </a:t>
            </a:r>
            <a:r>
              <a:rPr lang="de-DE" dirty="0" err="1" smtClean="0"/>
              <a:t>Kenya</a:t>
            </a:r>
            <a:r>
              <a:rPr lang="de-DE" dirty="0" smtClean="0"/>
              <a:t>	</a:t>
            </a:r>
            <a:br>
              <a:rPr lang="de-DE" dirty="0" smtClean="0"/>
            </a:br>
            <a:r>
              <a:rPr lang="de-DE" dirty="0" smtClean="0"/>
              <a:t>	</a:t>
            </a:r>
            <a:r>
              <a:rPr lang="de-DE" b="0" dirty="0" err="1" smtClean="0"/>
              <a:t>There</a:t>
            </a:r>
            <a:r>
              <a:rPr lang="de-DE" b="0" dirty="0" smtClean="0"/>
              <a:t> </a:t>
            </a:r>
            <a:r>
              <a:rPr lang="de-DE" b="0" dirty="0" err="1" smtClean="0"/>
              <a:t>is</a:t>
            </a:r>
            <a:r>
              <a:rPr lang="de-DE" b="0" dirty="0" smtClean="0"/>
              <a:t> a </a:t>
            </a:r>
            <a:r>
              <a:rPr lang="de-DE" b="0" dirty="0" err="1" smtClean="0"/>
              <a:t>diversity</a:t>
            </a:r>
            <a:r>
              <a:rPr lang="de-DE" b="0" dirty="0" smtClean="0"/>
              <a:t> in national </a:t>
            </a:r>
            <a:r>
              <a:rPr lang="de-DE" b="0" dirty="0" err="1" smtClean="0"/>
              <a:t>contexts</a:t>
            </a:r>
            <a:endParaRPr lang="de-DE" b="0" dirty="0" smtClean="0"/>
          </a:p>
          <a:p>
            <a:pPr marL="355600" indent="0">
              <a:buFont typeface="Wingdings" pitchFamily="2" charset="2"/>
              <a:buNone/>
              <a:defRPr/>
            </a:pPr>
            <a:r>
              <a:rPr lang="de-DE" b="0" dirty="0" smtClean="0"/>
              <a:t>	</a:t>
            </a:r>
            <a:r>
              <a:rPr lang="de-DE" b="0" dirty="0" err="1" smtClean="0"/>
              <a:t>No</a:t>
            </a:r>
            <a:r>
              <a:rPr lang="de-DE" b="0" dirty="0" smtClean="0"/>
              <a:t> </a:t>
            </a:r>
            <a:r>
              <a:rPr lang="de-DE" b="0" dirty="0" err="1" smtClean="0"/>
              <a:t>one</a:t>
            </a:r>
            <a:r>
              <a:rPr lang="de-DE" b="0" dirty="0" smtClean="0"/>
              <a:t>-size-</a:t>
            </a:r>
            <a:r>
              <a:rPr lang="de-DE" b="0" dirty="0" err="1" smtClean="0"/>
              <a:t>fits</a:t>
            </a:r>
            <a:r>
              <a:rPr lang="de-DE" b="0" dirty="0" smtClean="0"/>
              <a:t>-all </a:t>
            </a:r>
            <a:r>
              <a:rPr lang="de-DE" b="0" dirty="0" err="1" smtClean="0"/>
              <a:t>solution</a:t>
            </a:r>
            <a:r>
              <a:rPr lang="de-DE" b="0" dirty="0" smtClean="0"/>
              <a:t> </a:t>
            </a:r>
            <a:r>
              <a:rPr lang="de-DE" b="0" dirty="0" err="1" smtClean="0"/>
              <a:t>for</a:t>
            </a:r>
            <a:r>
              <a:rPr lang="de-DE" b="0" dirty="0" smtClean="0"/>
              <a:t> all </a:t>
            </a:r>
            <a:r>
              <a:rPr lang="de-DE" b="0" dirty="0" err="1" smtClean="0"/>
              <a:t>these</a:t>
            </a:r>
            <a:r>
              <a:rPr lang="de-DE" b="0" dirty="0" smtClean="0"/>
              <a:t> </a:t>
            </a:r>
            <a:r>
              <a:rPr lang="de-DE" b="0" dirty="0" err="1" smtClean="0"/>
              <a:t>cases</a:t>
            </a:r>
            <a:endParaRPr lang="de-DE" b="0" dirty="0"/>
          </a:p>
        </p:txBody>
      </p:sp>
      <p:sp>
        <p:nvSpPr>
          <p:cNvPr id="76805" name="Pfeil nach rechts 4"/>
          <p:cNvSpPr>
            <a:spLocks noChangeArrowheads="1"/>
          </p:cNvSpPr>
          <p:nvPr/>
        </p:nvSpPr>
        <p:spPr bwMode="auto">
          <a:xfrm>
            <a:off x="1952823" y="5539847"/>
            <a:ext cx="628650"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de-DE">
              <a:latin typeface="Arial"/>
              <a:cs typeface="+mn-cs"/>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4328" y="1725705"/>
            <a:ext cx="1678510" cy="2385849"/>
          </a:xfrm>
          <a:prstGeom prst="rect">
            <a:avLst/>
          </a:prstGeom>
          <a:ln>
            <a:solidFill>
              <a:schemeClr val="tx1"/>
            </a:solidFill>
          </a:ln>
        </p:spPr>
      </p:pic>
      <p:sp>
        <p:nvSpPr>
          <p:cNvPr id="5" name="Pfeil nach oben 4"/>
          <p:cNvSpPr/>
          <p:nvPr/>
        </p:nvSpPr>
        <p:spPr bwMode="auto">
          <a:xfrm>
            <a:off x="8075354" y="3973748"/>
            <a:ext cx="626643" cy="612843"/>
          </a:xfrm>
          <a:prstGeom prst="upArrow">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6" name="Textfeld 5"/>
          <p:cNvSpPr txBox="1"/>
          <p:nvPr/>
        </p:nvSpPr>
        <p:spPr>
          <a:xfrm>
            <a:off x="7879404" y="4586591"/>
            <a:ext cx="1035205" cy="1200329"/>
          </a:xfrm>
          <a:prstGeom prst="rect">
            <a:avLst/>
          </a:prstGeom>
          <a:noFill/>
        </p:spPr>
        <p:txBody>
          <a:bodyPr wrap="square" rtlCol="0">
            <a:spAutoFit/>
          </a:bodyPr>
          <a:lstStyle/>
          <a:p>
            <a:pPr algn="ctr"/>
            <a:r>
              <a:rPr lang="de-DE" sz="1800" b="0" dirty="0" smtClean="0">
                <a:solidFill>
                  <a:schemeClr val="tx2"/>
                </a:solidFill>
              </a:rPr>
              <a:t>See </a:t>
            </a:r>
            <a:r>
              <a:rPr lang="de-DE" sz="1800" b="0" dirty="0" err="1" smtClean="0">
                <a:solidFill>
                  <a:schemeClr val="tx2"/>
                </a:solidFill>
              </a:rPr>
              <a:t>details</a:t>
            </a:r>
            <a:r>
              <a:rPr lang="de-DE" sz="1800" b="0" dirty="0" smtClean="0">
                <a:solidFill>
                  <a:schemeClr val="tx2"/>
                </a:solidFill>
              </a:rPr>
              <a:t> in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study</a:t>
            </a:r>
            <a:endParaRPr lang="de-DE" sz="1800" b="0" dirty="0" smtClean="0">
              <a:solidFill>
                <a:schemeClr val="tx2"/>
              </a:solidFill>
            </a:endParaRPr>
          </a:p>
        </p:txBody>
      </p:sp>
    </p:spTree>
    <p:extLst>
      <p:ext uri="{BB962C8B-B14F-4D97-AF65-F5344CB8AC3E}">
        <p14:creationId xmlns:p14="http://schemas.microsoft.com/office/powerpoint/2010/main" val="963054709"/>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el 1"/>
          <p:cNvSpPr>
            <a:spLocks noGrp="1"/>
          </p:cNvSpPr>
          <p:nvPr>
            <p:ph type="title"/>
          </p:nvPr>
        </p:nvSpPr>
        <p:spPr>
          <a:xfrm>
            <a:off x="641960" y="1199430"/>
            <a:ext cx="7776000" cy="617928"/>
          </a:xfrm>
        </p:spPr>
        <p:txBody>
          <a:bodyPr/>
          <a:lstStyle/>
          <a:p>
            <a:r>
              <a:rPr lang="de-DE" b="1" smtClean="0">
                <a:solidFill>
                  <a:srgbClr val="669900"/>
                </a:solidFill>
              </a:rPr>
              <a:t>Policy context</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01.09.2016</a:t>
            </a:fld>
            <a:endParaRPr lang="de-DE" dirty="0">
              <a:solidFill>
                <a:srgbClr val="6E6452"/>
              </a:solidFill>
            </a:endParaRPr>
          </a:p>
        </p:txBody>
      </p:sp>
      <p:sp>
        <p:nvSpPr>
          <p:cNvPr id="3" name="Inhaltsplatzhalter 2"/>
          <p:cNvSpPr>
            <a:spLocks noGrp="1"/>
          </p:cNvSpPr>
          <p:nvPr>
            <p:ph idx="1"/>
          </p:nvPr>
        </p:nvSpPr>
        <p:spPr>
          <a:xfrm>
            <a:off x="611560" y="1769692"/>
            <a:ext cx="7689292" cy="4213225"/>
          </a:xfrm>
        </p:spPr>
        <p:txBody>
          <a:bodyPr/>
          <a:lstStyle/>
          <a:p>
            <a:pPr marL="0" indent="0">
              <a:lnSpc>
                <a:spcPct val="130000"/>
              </a:lnSpc>
              <a:spcAft>
                <a:spcPts val="600"/>
              </a:spcAft>
              <a:buFont typeface="Wingdings" pitchFamily="2" charset="2"/>
              <a:buNone/>
              <a:defRPr/>
            </a:pPr>
            <a:r>
              <a:rPr lang="en-US" u="sng" dirty="0" smtClean="0">
                <a:ea typeface="Calibri"/>
                <a:cs typeface="Times New Roman"/>
              </a:rPr>
              <a:t>Key questions:</a:t>
            </a:r>
          </a:p>
          <a:p>
            <a:pPr>
              <a:lnSpc>
                <a:spcPct val="130000"/>
              </a:lnSpc>
              <a:spcAft>
                <a:spcPts val="600"/>
              </a:spcAft>
              <a:buFont typeface="+mj-lt"/>
              <a:buAutoNum type="arabicPeriod"/>
              <a:defRPr/>
            </a:pPr>
            <a:r>
              <a:rPr lang="en-US" dirty="0">
                <a:ea typeface="Calibri"/>
                <a:cs typeface="Times New Roman"/>
              </a:rPr>
              <a:t> </a:t>
            </a:r>
            <a:r>
              <a:rPr lang="en-US" dirty="0" smtClean="0">
                <a:ea typeface="Calibri"/>
                <a:cs typeface="Times New Roman"/>
              </a:rPr>
              <a:t>What are </a:t>
            </a:r>
            <a:r>
              <a:rPr lang="en-US" dirty="0" smtClean="0">
                <a:solidFill>
                  <a:srgbClr val="C00000"/>
                </a:solidFill>
                <a:ea typeface="Calibri"/>
                <a:cs typeface="Times New Roman"/>
              </a:rPr>
              <a:t>policies</a:t>
            </a:r>
            <a:r>
              <a:rPr lang="en-US" dirty="0" smtClean="0">
                <a:ea typeface="Calibri"/>
                <a:cs typeface="Times New Roman"/>
              </a:rPr>
              <a:t> and priorities related to adaptation and its M&amp;E? </a:t>
            </a:r>
          </a:p>
          <a:p>
            <a:pPr>
              <a:lnSpc>
                <a:spcPct val="130000"/>
              </a:lnSpc>
              <a:spcAft>
                <a:spcPts val="600"/>
              </a:spcAft>
              <a:buFont typeface="+mj-lt"/>
              <a:buAutoNum type="arabicPeriod"/>
              <a:defRPr/>
            </a:pPr>
            <a:r>
              <a:rPr lang="en-US" dirty="0">
                <a:ea typeface="Calibri"/>
                <a:cs typeface="Times New Roman"/>
              </a:rPr>
              <a:t> </a:t>
            </a:r>
            <a:r>
              <a:rPr lang="en-US" dirty="0" smtClean="0">
                <a:ea typeface="Calibri"/>
                <a:cs typeface="Times New Roman"/>
              </a:rPr>
              <a:t>What </a:t>
            </a:r>
            <a:r>
              <a:rPr lang="en-US" dirty="0" smtClean="0">
                <a:solidFill>
                  <a:schemeClr val="accent1"/>
                </a:solidFill>
                <a:ea typeface="Calibri"/>
                <a:cs typeface="Times New Roman"/>
              </a:rPr>
              <a:t>mandate</a:t>
            </a:r>
            <a:r>
              <a:rPr lang="en-US" dirty="0" smtClean="0">
                <a:ea typeface="Calibri"/>
                <a:cs typeface="Times New Roman"/>
              </a:rPr>
              <a:t> prompted the development of the M&amp;E system?</a:t>
            </a:r>
          </a:p>
          <a:p>
            <a:pPr>
              <a:buFont typeface="Wingdings" pitchFamily="2" charset="2"/>
              <a:buNone/>
              <a:defRPr/>
            </a:pPr>
            <a:endParaRPr lang="de-DE" dirty="0" smtClean="0"/>
          </a:p>
          <a:p>
            <a:pPr>
              <a:buFont typeface="Wingdings" pitchFamily="2" charset="2"/>
              <a:buNone/>
              <a:defRPr/>
            </a:pPr>
            <a:r>
              <a:rPr lang="de-DE" u="sng" dirty="0" err="1" smtClean="0">
                <a:solidFill>
                  <a:srgbClr val="CC6600"/>
                </a:solidFill>
              </a:rPr>
              <a:t>Example</a:t>
            </a:r>
            <a:r>
              <a:rPr lang="de-DE" u="sng" dirty="0" smtClean="0">
                <a:solidFill>
                  <a:srgbClr val="CC6600"/>
                </a:solidFill>
              </a:rPr>
              <a:t>: </a:t>
            </a:r>
            <a:r>
              <a:rPr lang="de-DE" u="sng" dirty="0" err="1" smtClean="0">
                <a:solidFill>
                  <a:srgbClr val="CC6600"/>
                </a:solidFill>
              </a:rPr>
              <a:t>Morocco</a:t>
            </a:r>
            <a:endParaRPr lang="de-DE" u="sng" dirty="0" smtClean="0">
              <a:solidFill>
                <a:srgbClr val="CC6600"/>
              </a:solidFill>
            </a:endParaRPr>
          </a:p>
          <a:p>
            <a:pPr marL="285750" indent="-285750">
              <a:buFont typeface="Arial" panose="020B0604020202020204" pitchFamily="34" charset="0"/>
              <a:buChar char="•"/>
              <a:defRPr/>
            </a:pPr>
            <a:r>
              <a:rPr lang="de-DE" dirty="0" err="1" smtClean="0">
                <a:solidFill>
                  <a:srgbClr val="CC6600"/>
                </a:solidFill>
              </a:rPr>
              <a:t>Decentralized</a:t>
            </a:r>
            <a:r>
              <a:rPr lang="de-DE" dirty="0" smtClean="0">
                <a:solidFill>
                  <a:srgbClr val="CC6600"/>
                </a:solidFill>
              </a:rPr>
              <a:t> </a:t>
            </a:r>
            <a:r>
              <a:rPr lang="de-DE" dirty="0" err="1" smtClean="0">
                <a:solidFill>
                  <a:srgbClr val="CC6600"/>
                </a:solidFill>
              </a:rPr>
              <a:t>approach</a:t>
            </a:r>
            <a:r>
              <a:rPr lang="de-DE" dirty="0" smtClean="0">
                <a:solidFill>
                  <a:srgbClr val="CC6600"/>
                </a:solidFill>
              </a:rPr>
              <a:t>: </a:t>
            </a:r>
            <a:r>
              <a:rPr lang="de-DE" dirty="0" err="1" smtClean="0">
                <a:solidFill>
                  <a:srgbClr val="CC6600"/>
                </a:solidFill>
              </a:rPr>
              <a:t>Two</a:t>
            </a:r>
            <a:r>
              <a:rPr lang="de-DE" dirty="0" smtClean="0">
                <a:solidFill>
                  <a:srgbClr val="CC6600"/>
                </a:solidFill>
              </a:rPr>
              <a:t> </a:t>
            </a:r>
            <a:r>
              <a:rPr lang="de-DE" dirty="0" err="1" smtClean="0">
                <a:solidFill>
                  <a:srgbClr val="CC6600"/>
                </a:solidFill>
              </a:rPr>
              <a:t>regions</a:t>
            </a:r>
            <a:r>
              <a:rPr lang="de-DE" dirty="0" smtClean="0">
                <a:solidFill>
                  <a:srgbClr val="CC6600"/>
                </a:solidFill>
              </a:rPr>
              <a:t> </a:t>
            </a:r>
            <a:r>
              <a:rPr lang="de-DE" dirty="0" err="1" smtClean="0">
                <a:solidFill>
                  <a:srgbClr val="CC6600"/>
                </a:solidFill>
              </a:rPr>
              <a:t>have</a:t>
            </a:r>
            <a:r>
              <a:rPr lang="de-DE" dirty="0" smtClean="0">
                <a:solidFill>
                  <a:srgbClr val="CC6600"/>
                </a:solidFill>
              </a:rPr>
              <a:t> </a:t>
            </a:r>
            <a:r>
              <a:rPr lang="de-DE" dirty="0" err="1" smtClean="0">
                <a:solidFill>
                  <a:srgbClr val="CC6600"/>
                </a:solidFill>
              </a:rPr>
              <a:t>already</a:t>
            </a:r>
            <a:r>
              <a:rPr lang="de-DE" dirty="0" smtClean="0">
                <a:solidFill>
                  <a:srgbClr val="CC6600"/>
                </a:solidFill>
              </a:rPr>
              <a:t> </a:t>
            </a:r>
            <a:r>
              <a:rPr lang="de-DE" dirty="0" err="1" smtClean="0">
                <a:solidFill>
                  <a:srgbClr val="CC6600"/>
                </a:solidFill>
              </a:rPr>
              <a:t>set</a:t>
            </a:r>
            <a:r>
              <a:rPr lang="de-DE" dirty="0" smtClean="0">
                <a:solidFill>
                  <a:srgbClr val="CC6600"/>
                </a:solidFill>
              </a:rPr>
              <a:t> </a:t>
            </a:r>
            <a:r>
              <a:rPr lang="de-DE" dirty="0" err="1" smtClean="0">
                <a:solidFill>
                  <a:srgbClr val="CC6600"/>
                </a:solidFill>
              </a:rPr>
              <a:t>up</a:t>
            </a:r>
            <a:r>
              <a:rPr lang="de-DE" dirty="0" smtClean="0">
                <a:solidFill>
                  <a:srgbClr val="CC6600"/>
                </a:solidFill>
              </a:rPr>
              <a:t> </a:t>
            </a:r>
            <a:r>
              <a:rPr lang="de-DE" dirty="0" err="1" smtClean="0">
                <a:solidFill>
                  <a:srgbClr val="CC6600"/>
                </a:solidFill>
              </a:rPr>
              <a:t>adaptation</a:t>
            </a:r>
            <a:r>
              <a:rPr lang="de-DE" dirty="0" smtClean="0">
                <a:solidFill>
                  <a:srgbClr val="CC6600"/>
                </a:solidFill>
              </a:rPr>
              <a:t> M&amp;E </a:t>
            </a:r>
            <a:r>
              <a:rPr lang="de-DE" dirty="0" err="1" smtClean="0">
                <a:solidFill>
                  <a:srgbClr val="CC6600"/>
                </a:solidFill>
              </a:rPr>
              <a:t>systems</a:t>
            </a:r>
            <a:r>
              <a:rPr lang="de-DE" dirty="0" smtClean="0">
                <a:solidFill>
                  <a:srgbClr val="CC6600"/>
                </a:solidFill>
              </a:rPr>
              <a:t> </a:t>
            </a:r>
            <a:r>
              <a:rPr lang="de-DE" dirty="0" err="1" smtClean="0">
                <a:solidFill>
                  <a:srgbClr val="CC6600"/>
                </a:solidFill>
              </a:rPr>
              <a:t>for</a:t>
            </a:r>
            <a:r>
              <a:rPr lang="de-DE" dirty="0" smtClean="0">
                <a:solidFill>
                  <a:srgbClr val="CC6600"/>
                </a:solidFill>
              </a:rPr>
              <a:t> </a:t>
            </a:r>
            <a:r>
              <a:rPr lang="de-DE" dirty="0" err="1" smtClean="0">
                <a:solidFill>
                  <a:srgbClr val="CC6600"/>
                </a:solidFill>
              </a:rPr>
              <a:t>two</a:t>
            </a:r>
            <a:r>
              <a:rPr lang="de-DE" dirty="0" smtClean="0">
                <a:solidFill>
                  <a:srgbClr val="CC6600"/>
                </a:solidFill>
              </a:rPr>
              <a:t> </a:t>
            </a:r>
            <a:r>
              <a:rPr lang="de-DE" dirty="0" err="1" smtClean="0">
                <a:solidFill>
                  <a:srgbClr val="CC6600"/>
                </a:solidFill>
              </a:rPr>
              <a:t>sectors</a:t>
            </a:r>
            <a:r>
              <a:rPr lang="de-DE" dirty="0" smtClean="0">
                <a:solidFill>
                  <a:srgbClr val="CC6600"/>
                </a:solidFill>
              </a:rPr>
              <a:t> </a:t>
            </a:r>
            <a:r>
              <a:rPr lang="de-DE" dirty="0" err="1" smtClean="0">
                <a:solidFill>
                  <a:srgbClr val="CC6600"/>
                </a:solidFill>
              </a:rPr>
              <a:t>by</a:t>
            </a:r>
            <a:r>
              <a:rPr lang="de-DE" dirty="0" smtClean="0">
                <a:solidFill>
                  <a:srgbClr val="CC6600"/>
                </a:solidFill>
              </a:rPr>
              <a:t> 2014 </a:t>
            </a:r>
            <a:r>
              <a:rPr lang="de-DE" dirty="0" smtClean="0">
                <a:solidFill>
                  <a:srgbClr val="CC6600"/>
                </a:solidFill>
                <a:sym typeface="Wingdings" panose="05000000000000000000" pitchFamily="2" charset="2"/>
              </a:rPr>
              <a:t> Further </a:t>
            </a:r>
            <a:r>
              <a:rPr lang="de-DE" dirty="0" err="1" smtClean="0">
                <a:solidFill>
                  <a:srgbClr val="CC6600"/>
                </a:solidFill>
                <a:sym typeface="Wingdings" panose="05000000000000000000" pitchFamily="2" charset="2"/>
              </a:rPr>
              <a:t>regions</a:t>
            </a:r>
            <a:r>
              <a:rPr lang="de-DE" dirty="0" smtClean="0">
                <a:solidFill>
                  <a:srgbClr val="CC6600"/>
                </a:solidFill>
                <a:sym typeface="Wingdings" panose="05000000000000000000" pitchFamily="2" charset="2"/>
              </a:rPr>
              <a:t> will follow</a:t>
            </a:r>
            <a:endParaRPr lang="de-DE" dirty="0" smtClean="0">
              <a:solidFill>
                <a:srgbClr val="CC6600"/>
              </a:solidFill>
            </a:endParaRPr>
          </a:p>
          <a:p>
            <a:pPr marL="285750" indent="-285750">
              <a:buFont typeface="Arial" panose="020B0604020202020204" pitchFamily="34" charset="0"/>
              <a:buChar char="•"/>
              <a:defRPr/>
            </a:pPr>
            <a:r>
              <a:rPr lang="de-DE" dirty="0" smtClean="0">
                <a:solidFill>
                  <a:srgbClr val="CC6600"/>
                </a:solidFill>
              </a:rPr>
              <a:t>National </a:t>
            </a:r>
            <a:r>
              <a:rPr lang="de-DE" dirty="0" err="1" smtClean="0">
                <a:solidFill>
                  <a:srgbClr val="CC6600"/>
                </a:solidFill>
              </a:rPr>
              <a:t>law</a:t>
            </a:r>
            <a:r>
              <a:rPr lang="de-DE" dirty="0" smtClean="0">
                <a:solidFill>
                  <a:srgbClr val="CC6600"/>
                </a:solidFill>
              </a:rPr>
              <a:t> on </a:t>
            </a:r>
            <a:r>
              <a:rPr lang="de-DE" dirty="0" err="1" smtClean="0">
                <a:solidFill>
                  <a:srgbClr val="CC6600"/>
                </a:solidFill>
              </a:rPr>
              <a:t>the</a:t>
            </a:r>
            <a:r>
              <a:rPr lang="de-DE" dirty="0" smtClean="0">
                <a:solidFill>
                  <a:srgbClr val="CC6600"/>
                </a:solidFill>
              </a:rPr>
              <a:t> </a:t>
            </a:r>
            <a:r>
              <a:rPr lang="de-DE" dirty="0" err="1" smtClean="0">
                <a:solidFill>
                  <a:srgbClr val="CC6600"/>
                </a:solidFill>
              </a:rPr>
              <a:t>right</a:t>
            </a:r>
            <a:r>
              <a:rPr lang="de-DE" dirty="0" smtClean="0">
                <a:solidFill>
                  <a:srgbClr val="CC6600"/>
                </a:solidFill>
              </a:rPr>
              <a:t> </a:t>
            </a:r>
            <a:r>
              <a:rPr lang="de-DE" dirty="0" err="1" smtClean="0">
                <a:solidFill>
                  <a:srgbClr val="CC6600"/>
                </a:solidFill>
              </a:rPr>
              <a:t>for</a:t>
            </a:r>
            <a:r>
              <a:rPr lang="de-DE" dirty="0" smtClean="0">
                <a:solidFill>
                  <a:srgbClr val="CC6600"/>
                </a:solidFill>
              </a:rPr>
              <a:t> </a:t>
            </a:r>
            <a:r>
              <a:rPr lang="de-DE" dirty="0" err="1" smtClean="0">
                <a:solidFill>
                  <a:srgbClr val="CC6600"/>
                </a:solidFill>
              </a:rPr>
              <a:t>information</a:t>
            </a:r>
            <a:r>
              <a:rPr lang="de-DE" dirty="0" smtClean="0">
                <a:solidFill>
                  <a:srgbClr val="CC6600"/>
                </a:solidFill>
              </a:rPr>
              <a:t> </a:t>
            </a:r>
            <a:r>
              <a:rPr lang="de-DE" dirty="0" err="1" smtClean="0">
                <a:solidFill>
                  <a:srgbClr val="CC6600"/>
                </a:solidFill>
              </a:rPr>
              <a:t>access</a:t>
            </a:r>
            <a:r>
              <a:rPr lang="de-DE" dirty="0" smtClean="0">
                <a:solidFill>
                  <a:srgbClr val="CC6600"/>
                </a:solidFill>
              </a:rPr>
              <a:t> </a:t>
            </a:r>
            <a:r>
              <a:rPr lang="de-DE" dirty="0" err="1" smtClean="0">
                <a:solidFill>
                  <a:srgbClr val="CC6600"/>
                </a:solidFill>
              </a:rPr>
              <a:t>facilitates</a:t>
            </a:r>
            <a:r>
              <a:rPr lang="de-DE" dirty="0" smtClean="0">
                <a:solidFill>
                  <a:srgbClr val="CC6600"/>
                </a:solidFill>
              </a:rPr>
              <a:t> </a:t>
            </a:r>
            <a:r>
              <a:rPr lang="de-DE" dirty="0" err="1" smtClean="0">
                <a:solidFill>
                  <a:srgbClr val="CC6600"/>
                </a:solidFill>
              </a:rPr>
              <a:t>data</a:t>
            </a:r>
            <a:r>
              <a:rPr lang="de-DE" dirty="0" smtClean="0">
                <a:solidFill>
                  <a:srgbClr val="CC6600"/>
                </a:solidFill>
              </a:rPr>
              <a:t> </a:t>
            </a:r>
            <a:r>
              <a:rPr lang="de-DE" dirty="0" err="1" smtClean="0">
                <a:solidFill>
                  <a:srgbClr val="CC6600"/>
                </a:solidFill>
              </a:rPr>
              <a:t>availability</a:t>
            </a:r>
            <a:endParaRPr lang="de-DE" dirty="0" smtClean="0">
              <a:solidFill>
                <a:srgbClr val="CC6600"/>
              </a:solidFill>
            </a:endParaRPr>
          </a:p>
          <a:p>
            <a:pPr marL="285750" indent="-285750">
              <a:buFont typeface="Arial" panose="020B0604020202020204" pitchFamily="34" charset="0"/>
              <a:buChar char="•"/>
              <a:defRPr/>
            </a:pPr>
            <a:endParaRPr lang="de-DE" dirty="0" smtClean="0"/>
          </a:p>
          <a:p>
            <a:pPr marL="285750" indent="-285750">
              <a:buFont typeface="Arial" panose="020B0604020202020204" pitchFamily="34" charset="0"/>
              <a:buChar char="•"/>
              <a:defRPr/>
            </a:pPr>
            <a:endParaRPr lang="de-DE" dirty="0" smtClean="0"/>
          </a:p>
        </p:txBody>
      </p:sp>
    </p:spTree>
    <p:extLst>
      <p:ext uri="{BB962C8B-B14F-4D97-AF65-F5344CB8AC3E}">
        <p14:creationId xmlns:p14="http://schemas.microsoft.com/office/powerpoint/2010/main" val="2066300595"/>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n-GB" b="1" smtClean="0">
                <a:solidFill>
                  <a:srgbClr val="669900"/>
                </a:solidFill>
              </a:rPr>
              <a:t>Purposes </a:t>
            </a:r>
            <a:r>
              <a:rPr lang="en-GB" b="1" dirty="0">
                <a:solidFill>
                  <a:srgbClr val="669900"/>
                </a:solidFill>
              </a:rPr>
              <a:t>of an adaptation M&amp;E system</a:t>
            </a:r>
          </a:p>
        </p:txBody>
      </p:sp>
      <p:graphicFrame>
        <p:nvGraphicFramePr>
          <p:cNvPr id="2" name="Tabelle 1"/>
          <p:cNvGraphicFramePr>
            <a:graphicFrameLocks noGrp="1"/>
          </p:cNvGraphicFramePr>
          <p:nvPr>
            <p:extLst>
              <p:ext uri="{D42A27DB-BD31-4B8C-83A1-F6EECF244321}">
                <p14:modId xmlns:p14="http://schemas.microsoft.com/office/powerpoint/2010/main" val="1315528941"/>
              </p:ext>
            </p:extLst>
          </p:nvPr>
        </p:nvGraphicFramePr>
        <p:xfrm>
          <a:off x="392113" y="1822451"/>
          <a:ext cx="8151386" cy="3404841"/>
        </p:xfrm>
        <a:graphic>
          <a:graphicData uri="http://schemas.openxmlformats.org/drawingml/2006/table">
            <a:tbl>
              <a:tblPr firstRow="1" bandRow="1">
                <a:tableStyleId>{72833802-FEF1-4C79-8D5D-14CF1EAF98D9}</a:tableStyleId>
              </a:tblPr>
              <a:tblGrid>
                <a:gridCol w="3722687"/>
                <a:gridCol w="4428699"/>
              </a:tblGrid>
              <a:tr h="370464">
                <a:tc>
                  <a:txBody>
                    <a:bodyPr/>
                    <a:lstStyle/>
                    <a:p>
                      <a:r>
                        <a:rPr lang="de-DE" sz="1800" dirty="0" err="1" smtClean="0"/>
                        <a:t>Purpose</a:t>
                      </a:r>
                      <a:endParaRPr lang="de-DE" sz="1800" dirty="0"/>
                    </a:p>
                  </a:txBody>
                  <a:tcPr marL="91432" marR="91432" marT="45713" marB="45713"/>
                </a:tc>
                <a:tc>
                  <a:txBody>
                    <a:bodyPr/>
                    <a:lstStyle/>
                    <a:p>
                      <a:r>
                        <a:rPr lang="de-DE" sz="1800" smtClean="0"/>
                        <a:t>Related questions</a:t>
                      </a:r>
                      <a:endParaRPr lang="de-DE" sz="1800" dirty="0"/>
                    </a:p>
                  </a:txBody>
                  <a:tcPr marL="91432" marR="91432" marT="45713" marB="45713"/>
                </a:tc>
              </a:tr>
              <a:tr h="9312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b="1" smtClean="0">
                          <a:solidFill>
                            <a:schemeClr val="tx1"/>
                          </a:solidFill>
                        </a:rPr>
                        <a:t>Learning</a:t>
                      </a:r>
                      <a:r>
                        <a:rPr lang="de-DE" sz="1800" smtClean="0">
                          <a:solidFill>
                            <a:schemeClr val="tx1"/>
                          </a:solidFill>
                        </a:rPr>
                        <a:t>: </a:t>
                      </a:r>
                      <a:r>
                        <a:rPr lang="en-US" sz="1800" smtClean="0">
                          <a:solidFill>
                            <a:schemeClr val="tx1"/>
                          </a:solidFill>
                        </a:rPr>
                        <a:t>producing knowledge about the evolving</a:t>
                      </a:r>
                      <a:r>
                        <a:rPr lang="en-US" sz="1800" baseline="0" smtClean="0">
                          <a:solidFill>
                            <a:schemeClr val="tx1"/>
                          </a:solidFill>
                        </a:rPr>
                        <a:t> </a:t>
                      </a:r>
                      <a:r>
                        <a:rPr lang="en-US" sz="1800" smtClean="0">
                          <a:solidFill>
                            <a:schemeClr val="tx1"/>
                          </a:solidFill>
                        </a:rPr>
                        <a:t>adaptation context, needs, and experiences</a:t>
                      </a:r>
                      <a:endParaRPr lang="de-DE" sz="1800" dirty="0">
                        <a:solidFill>
                          <a:schemeClr val="tx1"/>
                        </a:solidFill>
                      </a:endParaRPr>
                    </a:p>
                  </a:txBody>
                  <a:tcPr marL="91432" marR="91432" marT="45713" marB="45713"/>
                </a:tc>
                <a:tc>
                  <a:txBody>
                    <a:bodyPr/>
                    <a:lstStyle/>
                    <a:p>
                      <a:r>
                        <a:rPr lang="de-DE" sz="1800" smtClean="0">
                          <a:solidFill>
                            <a:schemeClr val="tx1"/>
                          </a:solidFill>
                        </a:rPr>
                        <a:t>Are </a:t>
                      </a:r>
                      <a:r>
                        <a:rPr lang="de-DE" sz="1800" dirty="0" err="1" smtClean="0">
                          <a:solidFill>
                            <a:schemeClr val="tx1"/>
                          </a:solidFill>
                        </a:rPr>
                        <a:t>adaptation</a:t>
                      </a:r>
                      <a:r>
                        <a:rPr lang="de-DE" sz="1800" dirty="0" smtClean="0">
                          <a:solidFill>
                            <a:schemeClr val="tx1"/>
                          </a:solidFill>
                        </a:rPr>
                        <a:t> </a:t>
                      </a:r>
                      <a:r>
                        <a:rPr lang="de-DE" sz="1800" dirty="0" err="1" smtClean="0">
                          <a:solidFill>
                            <a:schemeClr val="tx1"/>
                          </a:solidFill>
                        </a:rPr>
                        <a:t>actions</a:t>
                      </a:r>
                      <a:r>
                        <a:rPr lang="de-DE" sz="1800" dirty="0" smtClean="0">
                          <a:solidFill>
                            <a:schemeClr val="tx1"/>
                          </a:solidFill>
                        </a:rPr>
                        <a:t> </a:t>
                      </a:r>
                      <a:r>
                        <a:rPr lang="de-DE" sz="1800" err="1" smtClean="0">
                          <a:solidFill>
                            <a:schemeClr val="tx1"/>
                          </a:solidFill>
                        </a:rPr>
                        <a:t>effective</a:t>
                      </a:r>
                      <a:r>
                        <a:rPr lang="de-DE" sz="1800" smtClean="0">
                          <a:solidFill>
                            <a:schemeClr val="tx1"/>
                          </a:solidFill>
                        </a:rPr>
                        <a:t>?</a:t>
                      </a:r>
                    </a:p>
                    <a:p>
                      <a:r>
                        <a:rPr lang="de-DE" sz="1800" smtClean="0">
                          <a:solidFill>
                            <a:schemeClr val="tx1"/>
                          </a:solidFill>
                        </a:rPr>
                        <a:t>How can adaptation</a:t>
                      </a:r>
                      <a:r>
                        <a:rPr lang="de-DE" sz="1800" baseline="0" smtClean="0">
                          <a:solidFill>
                            <a:schemeClr val="tx1"/>
                          </a:solidFill>
                        </a:rPr>
                        <a:t> be improved?</a:t>
                      </a:r>
                      <a:endParaRPr lang="de-DE" sz="1800" dirty="0">
                        <a:solidFill>
                          <a:schemeClr val="tx1"/>
                        </a:solidFill>
                      </a:endParaRPr>
                    </a:p>
                  </a:txBody>
                  <a:tcPr marL="91432" marR="91432" marT="45713" marB="45713"/>
                </a:tc>
              </a:tr>
              <a:tr h="89690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Accountability</a:t>
                      </a:r>
                      <a:r>
                        <a:rPr lang="en-US" sz="1800" smtClean="0">
                          <a:solidFill>
                            <a:schemeClr val="tx1"/>
                          </a:solidFill>
                        </a:rPr>
                        <a:t>: reporting to</a:t>
                      </a:r>
                      <a:r>
                        <a:rPr lang="en-US" sz="1800" baseline="0" smtClean="0">
                          <a:solidFill>
                            <a:schemeClr val="tx1"/>
                          </a:solidFill>
                        </a:rPr>
                        <a:t> </a:t>
                      </a:r>
                      <a:r>
                        <a:rPr lang="en-US" sz="1800" smtClean="0">
                          <a:solidFill>
                            <a:schemeClr val="tx1"/>
                          </a:solidFill>
                        </a:rPr>
                        <a:t>stakeholders on progress</a:t>
                      </a:r>
                      <a:r>
                        <a:rPr lang="en-US" sz="1800" baseline="0" smtClean="0">
                          <a:solidFill>
                            <a:schemeClr val="tx1"/>
                          </a:solidFill>
                        </a:rPr>
                        <a:t> </a:t>
                      </a:r>
                      <a:r>
                        <a:rPr lang="en-US" sz="1800" smtClean="0">
                          <a:solidFill>
                            <a:schemeClr val="tx1"/>
                          </a:solidFill>
                        </a:rPr>
                        <a:t>and/or results</a:t>
                      </a:r>
                      <a:endParaRPr lang="de-DE" sz="180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smtClean="0">
                          <a:solidFill>
                            <a:schemeClr val="tx1"/>
                          </a:solidFill>
                        </a:rPr>
                        <a:t>How to</a:t>
                      </a:r>
                      <a:r>
                        <a:rPr lang="de-DE" sz="1800" baseline="0" smtClean="0">
                          <a:solidFill>
                            <a:schemeClr val="tx1"/>
                          </a:solidFill>
                        </a:rPr>
                        <a:t> report to international conventions and national frameworks on adaptation?</a:t>
                      </a:r>
                      <a:endParaRPr lang="de-DE" sz="1800" smtClean="0">
                        <a:solidFill>
                          <a:schemeClr val="tx1"/>
                        </a:solidFill>
                      </a:endParaRPr>
                    </a:p>
                    <a:p>
                      <a:endParaRPr lang="de-DE" sz="1800" dirty="0">
                        <a:solidFill>
                          <a:schemeClr val="tx1"/>
                        </a:solidFill>
                      </a:endParaRPr>
                    </a:p>
                  </a:txBody>
                  <a:tcPr marL="91432" marR="91432" marT="45713" marB="45713"/>
                </a:tc>
              </a:tr>
              <a:tr h="7366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smtClean="0">
                          <a:solidFill>
                            <a:schemeClr val="tx1"/>
                          </a:solidFill>
                        </a:rPr>
                        <a:t>Adaptive management</a:t>
                      </a:r>
                      <a:r>
                        <a:rPr lang="en-US" sz="1800" smtClean="0">
                          <a:solidFill>
                            <a:schemeClr val="tx1"/>
                          </a:solidFill>
                        </a:rPr>
                        <a:t>: checking whether a policy</a:t>
                      </a:r>
                      <a:r>
                        <a:rPr lang="en-US" sz="1800" baseline="0" smtClean="0">
                          <a:solidFill>
                            <a:schemeClr val="tx1"/>
                          </a:solidFill>
                        </a:rPr>
                        <a:t> or </a:t>
                      </a:r>
                      <a:r>
                        <a:rPr lang="en-US" sz="1800" smtClean="0">
                          <a:solidFill>
                            <a:schemeClr val="tx1"/>
                          </a:solidFill>
                        </a:rPr>
                        <a:t>plan</a:t>
                      </a:r>
                      <a:r>
                        <a:rPr lang="en-US" sz="1800" baseline="0" smtClean="0">
                          <a:solidFill>
                            <a:schemeClr val="tx1"/>
                          </a:solidFill>
                        </a:rPr>
                        <a:t> </a:t>
                      </a:r>
                      <a:r>
                        <a:rPr lang="en-US" sz="1800" smtClean="0">
                          <a:solidFill>
                            <a:schemeClr val="tx1"/>
                          </a:solidFill>
                        </a:rPr>
                        <a:t>is on track and</a:t>
                      </a:r>
                      <a:r>
                        <a:rPr lang="en-US" sz="1800" baseline="0" smtClean="0">
                          <a:solidFill>
                            <a:schemeClr val="tx1"/>
                          </a:solidFill>
                        </a:rPr>
                        <a:t> </a:t>
                      </a:r>
                      <a:r>
                        <a:rPr lang="en-US" sz="1800" smtClean="0">
                          <a:solidFill>
                            <a:schemeClr val="tx1"/>
                          </a:solidFill>
                        </a:rPr>
                        <a:t>adjusting the</a:t>
                      </a:r>
                      <a:r>
                        <a:rPr lang="en-US" sz="1800" baseline="0" smtClean="0">
                          <a:solidFill>
                            <a:schemeClr val="tx1"/>
                          </a:solidFill>
                        </a:rPr>
                        <a:t> </a:t>
                      </a:r>
                      <a:r>
                        <a:rPr lang="en-US" sz="1800" smtClean="0">
                          <a:solidFill>
                            <a:schemeClr val="tx1"/>
                          </a:solidFill>
                        </a:rPr>
                        <a:t>course of action accordingly</a:t>
                      </a:r>
                      <a:endParaRPr lang="de-DE" sz="1800" dirty="0">
                        <a:solidFill>
                          <a:schemeClr val="tx1"/>
                        </a:solidFill>
                      </a:endParaRPr>
                    </a:p>
                  </a:txBody>
                  <a:tcPr marL="91432" marR="91432" marT="45713" marB="45713"/>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800" smtClean="0">
                          <a:solidFill>
                            <a:schemeClr val="tx1"/>
                          </a:solidFill>
                        </a:rPr>
                        <a:t>Does implementation follow the intended paths?</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800" smtClean="0">
                        <a:solidFill>
                          <a:schemeClr val="tx1"/>
                        </a:solidFill>
                      </a:endParaRPr>
                    </a:p>
                  </a:txBody>
                  <a:tcPr marL="91432" marR="91432" marT="45713" marB="45713"/>
                </a:tc>
              </a:tr>
            </a:tbl>
          </a:graphicData>
        </a:graphic>
      </p:graphicFrame>
      <p:sp>
        <p:nvSpPr>
          <p:cNvPr id="4" name="Textfeld 3"/>
          <p:cNvSpPr txBox="1"/>
          <p:nvPr/>
        </p:nvSpPr>
        <p:spPr>
          <a:xfrm>
            <a:off x="382136" y="5799194"/>
            <a:ext cx="8188657" cy="430887"/>
          </a:xfrm>
          <a:prstGeom prst="rect">
            <a:avLst/>
          </a:prstGeom>
          <a:noFill/>
        </p:spPr>
        <p:txBody>
          <a:bodyPr wrap="square" rtlCol="0">
            <a:spAutoFit/>
          </a:bodyPr>
          <a:lstStyle/>
          <a:p>
            <a:r>
              <a:rPr lang="de-DE" b="0" dirty="0" smtClean="0">
                <a:solidFill>
                  <a:schemeClr val="tx1"/>
                </a:solidFill>
                <a:sym typeface="Wingdings 3"/>
              </a:rPr>
              <a:t>  </a:t>
            </a:r>
            <a:r>
              <a:rPr lang="de-DE" sz="2000" b="0" err="1" smtClean="0">
                <a:solidFill>
                  <a:schemeClr val="tx1"/>
                </a:solidFill>
              </a:rPr>
              <a:t>Purpose</a:t>
            </a:r>
            <a:r>
              <a:rPr lang="de-DE" sz="2000" b="0" smtClean="0">
                <a:solidFill>
                  <a:schemeClr val="tx1"/>
                </a:solidFill>
              </a:rPr>
              <a:t> of the M&amp;E system determines what should be measured</a:t>
            </a:r>
            <a:endParaRPr lang="de-DE" sz="2000" b="0" dirty="0">
              <a:solidFill>
                <a:schemeClr val="tx1"/>
              </a:solidFill>
            </a:endParaRPr>
          </a:p>
        </p:txBody>
      </p:sp>
    </p:spTree>
    <p:extLst>
      <p:ext uri="{BB962C8B-B14F-4D97-AF65-F5344CB8AC3E}">
        <p14:creationId xmlns:p14="http://schemas.microsoft.com/office/powerpoint/2010/main" val="1640557888"/>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el 1"/>
          <p:cNvSpPr>
            <a:spLocks noGrp="1"/>
          </p:cNvSpPr>
          <p:nvPr>
            <p:ph type="title"/>
          </p:nvPr>
        </p:nvSpPr>
        <p:spPr>
          <a:xfrm>
            <a:off x="502046" y="1114096"/>
            <a:ext cx="7526338" cy="658719"/>
          </a:xfrm>
        </p:spPr>
        <p:txBody>
          <a:bodyPr/>
          <a:lstStyle/>
          <a:p>
            <a:r>
              <a:rPr lang="de-DE" b="1" dirty="0" smtClean="0">
                <a:solidFill>
                  <a:srgbClr val="669900"/>
                </a:solidFill>
              </a:rPr>
              <a:t>Potential </a:t>
            </a:r>
            <a:r>
              <a:rPr lang="de-DE" b="1" dirty="0" err="1" smtClean="0">
                <a:solidFill>
                  <a:srgbClr val="669900"/>
                </a:solidFill>
              </a:rPr>
              <a:t>users</a:t>
            </a:r>
            <a:r>
              <a:rPr lang="de-DE" b="1" dirty="0" smtClean="0">
                <a:solidFill>
                  <a:srgbClr val="669900"/>
                </a:solidFill>
              </a:rPr>
              <a:t> </a:t>
            </a:r>
            <a:r>
              <a:rPr lang="de-DE" b="1" dirty="0" err="1" smtClean="0">
                <a:solidFill>
                  <a:srgbClr val="669900"/>
                </a:solidFill>
              </a:rPr>
              <a:t>of</a:t>
            </a:r>
            <a:r>
              <a:rPr lang="de-DE" b="1" dirty="0" smtClean="0">
                <a:solidFill>
                  <a:srgbClr val="669900"/>
                </a:solidFill>
              </a:rPr>
              <a:t> M&amp;E </a:t>
            </a:r>
            <a:r>
              <a:rPr lang="de-DE" b="1" dirty="0" err="1" smtClean="0">
                <a:solidFill>
                  <a:srgbClr val="669900"/>
                </a:solidFill>
              </a:rPr>
              <a:t>results</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01.09.2016</a:t>
            </a:fld>
            <a:endParaRPr lang="de-DE" dirty="0">
              <a:solidFill>
                <a:srgbClr val="6E6452"/>
              </a:solidFill>
            </a:endParaRPr>
          </a:p>
        </p:txBody>
      </p:sp>
      <p:graphicFrame>
        <p:nvGraphicFramePr>
          <p:cNvPr id="5" name="Inhaltsplatzhalter 4"/>
          <p:cNvGraphicFramePr>
            <a:graphicFrameLocks noGrp="1"/>
          </p:cNvGraphicFramePr>
          <p:nvPr>
            <p:ph idx="1"/>
            <p:extLst>
              <p:ext uri="{D42A27DB-BD31-4B8C-83A1-F6EECF244321}">
                <p14:modId xmlns:p14="http://schemas.microsoft.com/office/powerpoint/2010/main" val="673271762"/>
              </p:ext>
            </p:extLst>
          </p:nvPr>
        </p:nvGraphicFramePr>
        <p:xfrm>
          <a:off x="642172" y="1796284"/>
          <a:ext cx="7775575" cy="3816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2716718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el 1"/>
          <p:cNvSpPr>
            <a:spLocks noGrp="1"/>
          </p:cNvSpPr>
          <p:nvPr>
            <p:ph type="title"/>
          </p:nvPr>
        </p:nvSpPr>
        <p:spPr>
          <a:xfrm>
            <a:off x="382137" y="1103586"/>
            <a:ext cx="7526337" cy="474489"/>
          </a:xfrm>
        </p:spPr>
        <p:txBody>
          <a:bodyPr/>
          <a:lstStyle/>
          <a:p>
            <a:r>
              <a:rPr lang="en-GB" b="1" smtClean="0">
                <a:solidFill>
                  <a:srgbClr val="669900"/>
                </a:solidFill>
              </a:rPr>
              <a:t>Scale(s): Levels of application and aggregation</a:t>
            </a:r>
            <a:endParaRPr lang="en-GB" b="1" dirty="0">
              <a:solidFill>
                <a:srgbClr val="669900"/>
              </a:solidFill>
            </a:endParaRPr>
          </a:p>
        </p:txBody>
      </p:sp>
      <p:sp>
        <p:nvSpPr>
          <p:cNvPr id="2" name="TextBox 1"/>
          <p:cNvSpPr txBox="1"/>
          <p:nvPr/>
        </p:nvSpPr>
        <p:spPr>
          <a:xfrm>
            <a:off x="567559" y="1818884"/>
            <a:ext cx="7772400" cy="2277547"/>
          </a:xfrm>
          <a:prstGeom prst="rect">
            <a:avLst/>
          </a:prstGeom>
          <a:noFill/>
        </p:spPr>
        <p:txBody>
          <a:bodyPr wrap="square" rtlCol="0">
            <a:spAutoFit/>
          </a:bodyPr>
          <a:lstStyle/>
          <a:p>
            <a:pPr marL="285750" indent="-285750">
              <a:lnSpc>
                <a:spcPct val="130000"/>
              </a:lnSpc>
              <a:spcBef>
                <a:spcPts val="600"/>
              </a:spcBef>
              <a:spcAft>
                <a:spcPts val="400"/>
              </a:spcAft>
              <a:buFont typeface="Arial" panose="020B0604020202020204" pitchFamily="34" charset="0"/>
              <a:buChar char="•"/>
            </a:pPr>
            <a:r>
              <a:rPr lang="en-US" sz="1800" smtClean="0">
                <a:solidFill>
                  <a:schemeClr val="tx2"/>
                </a:solidFill>
              </a:rPr>
              <a:t>Level of application </a:t>
            </a:r>
            <a:r>
              <a:rPr lang="en-US" sz="1800" b="0" smtClean="0">
                <a:solidFill>
                  <a:schemeClr val="tx2"/>
                </a:solidFill>
              </a:rPr>
              <a:t>at </a:t>
            </a:r>
            <a:r>
              <a:rPr lang="en-US" sz="1800" b="0">
                <a:solidFill>
                  <a:schemeClr val="tx2"/>
                </a:solidFill>
              </a:rPr>
              <a:t>which results </a:t>
            </a:r>
            <a:r>
              <a:rPr lang="en-US" sz="1800" b="0" smtClean="0">
                <a:solidFill>
                  <a:schemeClr val="tx2"/>
                </a:solidFill>
              </a:rPr>
              <a:t>of the M&amp;E system are </a:t>
            </a:r>
            <a:r>
              <a:rPr lang="en-US" sz="1800" b="0">
                <a:solidFill>
                  <a:schemeClr val="tx2"/>
                </a:solidFill>
              </a:rPr>
              <a:t>expected to </a:t>
            </a:r>
            <a:r>
              <a:rPr lang="en-US" sz="1800" b="0" smtClean="0">
                <a:solidFill>
                  <a:schemeClr val="tx2"/>
                </a:solidFill>
              </a:rPr>
              <a:t>appear e.g</a:t>
            </a:r>
            <a:r>
              <a:rPr lang="en-US" sz="1800" b="0">
                <a:solidFill>
                  <a:schemeClr val="tx2"/>
                </a:solidFill>
              </a:rPr>
              <a:t>. </a:t>
            </a:r>
            <a:r>
              <a:rPr lang="en-US" sz="1800" b="0" smtClean="0">
                <a:solidFill>
                  <a:schemeClr val="tx2"/>
                </a:solidFill>
              </a:rPr>
              <a:t>at national</a:t>
            </a:r>
            <a:r>
              <a:rPr lang="en-US" sz="1800" b="0">
                <a:solidFill>
                  <a:schemeClr val="tx2"/>
                </a:solidFill>
              </a:rPr>
              <a:t>, sub-national, or local level</a:t>
            </a:r>
            <a:r>
              <a:rPr lang="en-US" sz="1800" b="0" smtClean="0">
                <a:solidFill>
                  <a:schemeClr val="tx2"/>
                </a:solidFill>
              </a:rPr>
              <a:t>.</a:t>
            </a:r>
            <a:endParaRPr lang="de-DE" sz="1800" b="0" smtClean="0">
              <a:solidFill>
                <a:schemeClr val="tx2"/>
              </a:solidFill>
            </a:endParaRPr>
          </a:p>
          <a:p>
            <a:pPr marL="285750" indent="-285750">
              <a:lnSpc>
                <a:spcPct val="130000"/>
              </a:lnSpc>
              <a:spcBef>
                <a:spcPts val="600"/>
              </a:spcBef>
              <a:spcAft>
                <a:spcPts val="400"/>
              </a:spcAft>
              <a:buFont typeface="Arial" panose="020B0604020202020204" pitchFamily="34" charset="0"/>
              <a:buChar char="•"/>
            </a:pPr>
            <a:r>
              <a:rPr lang="de-DE" sz="1800" smtClean="0">
                <a:solidFill>
                  <a:schemeClr val="tx2"/>
                </a:solidFill>
              </a:rPr>
              <a:t>Levels of aggregation </a:t>
            </a:r>
            <a:r>
              <a:rPr lang="de-DE" sz="1800" b="0" smtClean="0">
                <a:solidFill>
                  <a:schemeClr val="tx2"/>
                </a:solidFill>
              </a:rPr>
              <a:t>at which data is collected</a:t>
            </a:r>
            <a:r>
              <a:rPr lang="de-DE" sz="1800" smtClean="0">
                <a:solidFill>
                  <a:schemeClr val="tx2"/>
                </a:solidFill>
              </a:rPr>
              <a:t>:</a:t>
            </a:r>
          </a:p>
          <a:p>
            <a:pPr marL="742950" lvl="1" indent="-285750">
              <a:lnSpc>
                <a:spcPct val="130000"/>
              </a:lnSpc>
              <a:spcBef>
                <a:spcPts val="600"/>
              </a:spcBef>
              <a:spcAft>
                <a:spcPts val="400"/>
              </a:spcAft>
              <a:buFont typeface="Courier New" panose="02070309020205020404" pitchFamily="49" charset="0"/>
              <a:buChar char="o"/>
            </a:pPr>
            <a:r>
              <a:rPr lang="de-DE" sz="1800" smtClean="0">
                <a:solidFill>
                  <a:schemeClr val="tx2"/>
                </a:solidFill>
              </a:rPr>
              <a:t>Horizontally,</a:t>
            </a:r>
            <a:r>
              <a:rPr lang="de-DE" sz="1800" b="0" smtClean="0">
                <a:solidFill>
                  <a:schemeClr val="tx2"/>
                </a:solidFill>
              </a:rPr>
              <a:t> across thematic areas and sectors</a:t>
            </a:r>
          </a:p>
          <a:p>
            <a:pPr marL="742950" lvl="1" indent="-285750">
              <a:lnSpc>
                <a:spcPct val="130000"/>
              </a:lnSpc>
              <a:spcBef>
                <a:spcPts val="600"/>
              </a:spcBef>
              <a:spcAft>
                <a:spcPts val="400"/>
              </a:spcAft>
              <a:buFont typeface="Courier New" panose="02070309020205020404" pitchFamily="49" charset="0"/>
              <a:buChar char="o"/>
            </a:pPr>
            <a:r>
              <a:rPr lang="de-DE" sz="1800" smtClean="0">
                <a:solidFill>
                  <a:schemeClr val="tx2"/>
                </a:solidFill>
              </a:rPr>
              <a:t>Vertically,</a:t>
            </a:r>
            <a:r>
              <a:rPr lang="de-DE" sz="1800" b="0" smtClean="0">
                <a:solidFill>
                  <a:schemeClr val="tx2"/>
                </a:solidFill>
              </a:rPr>
              <a:t>  across geographic scales</a:t>
            </a:r>
            <a:endParaRPr lang="de-DE" sz="1800" b="0" dirty="0" err="1" smtClean="0">
              <a:solidFill>
                <a:schemeClr val="tx2"/>
              </a:solidFill>
            </a:endParaRPr>
          </a:p>
        </p:txBody>
      </p:sp>
      <p:sp>
        <p:nvSpPr>
          <p:cNvPr id="3" name="Rectangle 2"/>
          <p:cNvSpPr/>
          <p:nvPr/>
        </p:nvSpPr>
        <p:spPr>
          <a:xfrm>
            <a:off x="567559" y="4423854"/>
            <a:ext cx="5784111" cy="1877437"/>
          </a:xfrm>
          <a:prstGeom prst="rect">
            <a:avLst/>
          </a:prstGeom>
        </p:spPr>
        <p:txBody>
          <a:bodyPr wrap="square">
            <a:spAutoFit/>
          </a:bodyPr>
          <a:lstStyle/>
          <a:p>
            <a:pPr>
              <a:spcAft>
                <a:spcPts val="1200"/>
              </a:spcAft>
              <a:buFont typeface="Wingdings" pitchFamily="2" charset="2"/>
              <a:buNone/>
              <a:defRPr/>
            </a:pPr>
            <a:r>
              <a:rPr lang="de-DE" sz="1600" b="0" u="sng">
                <a:solidFill>
                  <a:srgbClr val="CC6600"/>
                </a:solidFill>
              </a:rPr>
              <a:t>Example: Morocco</a:t>
            </a:r>
          </a:p>
          <a:p>
            <a:pPr marL="285750" indent="-285750">
              <a:spcAft>
                <a:spcPts val="1200"/>
              </a:spcAft>
              <a:buFont typeface="Arial" panose="020B0604020202020204" pitchFamily="34" charset="0"/>
              <a:buChar char="•"/>
              <a:defRPr/>
            </a:pPr>
            <a:r>
              <a:rPr lang="de-DE" sz="1600" smtClean="0">
                <a:solidFill>
                  <a:srgbClr val="CC6600"/>
                </a:solidFill>
              </a:rPr>
              <a:t>Sub-national application </a:t>
            </a:r>
            <a:r>
              <a:rPr lang="de-DE" sz="1600" b="0" smtClean="0">
                <a:solidFill>
                  <a:srgbClr val="CC6600"/>
                </a:solidFill>
              </a:rPr>
              <a:t/>
            </a:r>
            <a:br>
              <a:rPr lang="de-DE" sz="1600" b="0" smtClean="0">
                <a:solidFill>
                  <a:srgbClr val="CC6600"/>
                </a:solidFill>
              </a:rPr>
            </a:br>
            <a:r>
              <a:rPr lang="de-DE" sz="1600" b="0" smtClean="0">
                <a:solidFill>
                  <a:srgbClr val="CC6600"/>
                </a:solidFill>
              </a:rPr>
              <a:t>The M&amp;E system is piloted in two regions.</a:t>
            </a:r>
            <a:endParaRPr lang="de-DE" sz="1600" b="0">
              <a:solidFill>
                <a:srgbClr val="CC6600"/>
              </a:solidFill>
            </a:endParaRPr>
          </a:p>
          <a:p>
            <a:pPr marL="285750" indent="-285750">
              <a:spcAft>
                <a:spcPts val="1200"/>
              </a:spcAft>
              <a:buFont typeface="Arial" panose="020B0604020202020204" pitchFamily="34" charset="0"/>
              <a:buChar char="•"/>
              <a:defRPr/>
            </a:pPr>
            <a:r>
              <a:rPr lang="de-DE" sz="1600" smtClean="0">
                <a:solidFill>
                  <a:srgbClr val="CC6600"/>
                </a:solidFill>
              </a:rPr>
              <a:t>Horizontal aggregation </a:t>
            </a:r>
            <a:r>
              <a:rPr lang="de-DE" sz="1600" b="0" smtClean="0">
                <a:solidFill>
                  <a:srgbClr val="CC6600"/>
                </a:solidFill>
              </a:rPr>
              <a:t/>
            </a:r>
            <a:br>
              <a:rPr lang="de-DE" sz="1600" b="0" smtClean="0">
                <a:solidFill>
                  <a:srgbClr val="CC6600"/>
                </a:solidFill>
              </a:rPr>
            </a:br>
            <a:r>
              <a:rPr lang="de-DE" sz="1600" b="0" smtClean="0">
                <a:solidFill>
                  <a:srgbClr val="CC6600"/>
                </a:solidFill>
              </a:rPr>
              <a:t>The M&amp;E system draws on data from multiple sectors (water, agriculture, tourism, and biodiversity / forest).</a:t>
            </a:r>
            <a:endParaRPr lang="de-DE" sz="1600" b="0">
              <a:solidFill>
                <a:srgbClr val="CC6600"/>
              </a:solidFill>
            </a:endParaRPr>
          </a:p>
        </p:txBody>
      </p:sp>
    </p:spTree>
    <p:extLst>
      <p:ext uri="{BB962C8B-B14F-4D97-AF65-F5344CB8AC3E}">
        <p14:creationId xmlns:p14="http://schemas.microsoft.com/office/powerpoint/2010/main" val="356890861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030288" y="1374775"/>
            <a:ext cx="6961187" cy="690563"/>
          </a:xfrm>
        </p:spPr>
        <p:txBody>
          <a:bodyPr/>
          <a:lstStyle/>
          <a:p>
            <a:pPr algn="ctr"/>
            <a:r>
              <a:rPr lang="de-DE" sz="3200" dirty="0">
                <a:solidFill>
                  <a:srgbClr val="669900"/>
                </a:solidFill>
              </a:rPr>
              <a:t>Teaching </a:t>
            </a:r>
            <a:r>
              <a:rPr lang="de-DE" sz="3200" dirty="0" err="1" smtClean="0">
                <a:solidFill>
                  <a:srgbClr val="669900"/>
                </a:solidFill>
              </a:rPr>
              <a:t>method</a:t>
            </a:r>
            <a:r>
              <a:rPr lang="de-DE" sz="3200" dirty="0" smtClean="0">
                <a:solidFill>
                  <a:srgbClr val="669900"/>
                </a:solidFill>
              </a:rPr>
              <a:t>: </a:t>
            </a:r>
            <a:r>
              <a:rPr lang="de-DE" sz="3200" dirty="0">
                <a:solidFill>
                  <a:srgbClr val="669900"/>
                </a:solidFill>
              </a:rPr>
              <a:t>Harvard </a:t>
            </a:r>
            <a:r>
              <a:rPr lang="de-DE" sz="3200" dirty="0" err="1" smtClean="0">
                <a:solidFill>
                  <a:srgbClr val="669900"/>
                </a:solidFill>
              </a:rPr>
              <a:t>case</a:t>
            </a:r>
            <a:endParaRPr lang="de-DE" sz="3200" dirty="0">
              <a:solidFill>
                <a:srgbClr val="669900"/>
              </a:solidFill>
            </a:endParaRPr>
          </a:p>
        </p:txBody>
      </p:sp>
      <p:sp>
        <p:nvSpPr>
          <p:cNvPr id="22531" name="Rectangle 3"/>
          <p:cNvSpPr>
            <a:spLocks noGrp="1" noChangeArrowheads="1"/>
          </p:cNvSpPr>
          <p:nvPr>
            <p:ph idx="1"/>
          </p:nvPr>
        </p:nvSpPr>
        <p:spPr>
          <a:xfrm>
            <a:off x="671513" y="2271400"/>
            <a:ext cx="6110287" cy="3519488"/>
          </a:xfrm>
        </p:spPr>
        <p:txBody>
          <a:bodyPr/>
          <a:lstStyle/>
          <a:p>
            <a:pPr marL="285750" indent="-285750" eaLnBrk="1" hangingPunct="1">
              <a:buFont typeface="Arial" panose="020B0604020202020204" pitchFamily="34" charset="0"/>
              <a:buChar char="•"/>
            </a:pPr>
            <a:r>
              <a:rPr lang="de-DE" b="0" dirty="0" smtClean="0"/>
              <a:t>Practice-</a:t>
            </a:r>
            <a:r>
              <a:rPr lang="de-DE" b="0" dirty="0" err="1" smtClean="0"/>
              <a:t>oriented</a:t>
            </a:r>
            <a:r>
              <a:rPr lang="de-DE" b="0" dirty="0" smtClean="0"/>
              <a:t>, </a:t>
            </a:r>
            <a:r>
              <a:rPr lang="de-DE" b="0" dirty="0" err="1" smtClean="0"/>
              <a:t>interactive</a:t>
            </a:r>
            <a:r>
              <a:rPr lang="de-DE" b="0" dirty="0" smtClean="0"/>
              <a:t> </a:t>
            </a:r>
            <a:r>
              <a:rPr lang="de-DE" b="0" dirty="0" err="1" smtClean="0"/>
              <a:t>learning</a:t>
            </a:r>
            <a:endParaRPr lang="de-DE" b="0" dirty="0" smtClean="0"/>
          </a:p>
          <a:p>
            <a:pPr marL="285750" indent="-285750" eaLnBrk="1" hangingPunct="1">
              <a:buFont typeface="Arial" panose="020B0604020202020204" pitchFamily="34" charset="0"/>
              <a:buChar char="•"/>
            </a:pPr>
            <a:r>
              <a:rPr lang="en-GB" b="0" dirty="0" smtClean="0"/>
              <a:t>Based on intensive examination and discussion of case situations of practical relevance to trainees</a:t>
            </a:r>
          </a:p>
          <a:p>
            <a:pPr marL="285750" indent="-285750" eaLnBrk="1" hangingPunct="1">
              <a:buFont typeface="Arial" panose="020B0604020202020204" pitchFamily="34" charset="0"/>
              <a:buChar char="•"/>
            </a:pPr>
            <a:r>
              <a:rPr lang="en-GB" b="0" dirty="0" smtClean="0"/>
              <a:t>Stimulates active exploration and development of conclusions by the trainee, rather than ready-made teaching messages; </a:t>
            </a:r>
            <a:r>
              <a:rPr lang="en-GB" b="0" i="1" dirty="0" smtClean="0"/>
              <a:t>Socratic </a:t>
            </a:r>
            <a:r>
              <a:rPr lang="en-GB" b="0" dirty="0" smtClean="0"/>
              <a:t>method</a:t>
            </a:r>
          </a:p>
          <a:p>
            <a:pPr marL="285750" indent="-285750">
              <a:buFont typeface="Arial" panose="020B0604020202020204" pitchFamily="34" charset="0"/>
              <a:buChar char="•"/>
            </a:pPr>
            <a:r>
              <a:rPr lang="de-DE" b="0" dirty="0" err="1" smtClean="0"/>
              <a:t>Encourages</a:t>
            </a:r>
            <a:r>
              <a:rPr lang="de-DE" b="0" dirty="0" smtClean="0"/>
              <a:t> </a:t>
            </a:r>
            <a:r>
              <a:rPr lang="de-DE" b="0" dirty="0" err="1" smtClean="0"/>
              <a:t>the</a:t>
            </a:r>
            <a:r>
              <a:rPr lang="de-DE" b="0" dirty="0" smtClean="0"/>
              <a:t> </a:t>
            </a:r>
            <a:r>
              <a:rPr lang="de-DE" b="0" dirty="0" err="1" smtClean="0"/>
              <a:t>trainee</a:t>
            </a:r>
            <a:r>
              <a:rPr lang="de-DE" b="0" dirty="0" smtClean="0"/>
              <a:t> </a:t>
            </a:r>
            <a:r>
              <a:rPr lang="de-DE" b="0" dirty="0" err="1" smtClean="0"/>
              <a:t>to</a:t>
            </a:r>
            <a:r>
              <a:rPr lang="de-DE" b="0" dirty="0" smtClean="0"/>
              <a:t> </a:t>
            </a:r>
            <a:r>
              <a:rPr lang="de-DE" b="0" dirty="0" err="1" smtClean="0"/>
              <a:t>act</a:t>
            </a:r>
            <a:r>
              <a:rPr lang="de-DE" b="0" dirty="0" smtClean="0"/>
              <a:t> </a:t>
            </a:r>
            <a:r>
              <a:rPr lang="de-DE" b="0" dirty="0" err="1" smtClean="0"/>
              <a:t>and</a:t>
            </a:r>
            <a:r>
              <a:rPr lang="de-DE" b="0" dirty="0" smtClean="0"/>
              <a:t> </a:t>
            </a:r>
            <a:r>
              <a:rPr lang="de-DE" b="0" dirty="0" err="1" smtClean="0"/>
              <a:t>make</a:t>
            </a:r>
            <a:r>
              <a:rPr lang="de-DE" b="0" dirty="0" smtClean="0"/>
              <a:t> </a:t>
            </a:r>
            <a:r>
              <a:rPr lang="de-DE" b="0" dirty="0" err="1" smtClean="0"/>
              <a:t>decisions</a:t>
            </a:r>
            <a:r>
              <a:rPr lang="de-DE" b="0" dirty="0" smtClean="0"/>
              <a:t> </a:t>
            </a:r>
            <a:r>
              <a:rPr lang="de-DE" b="0" dirty="0" err="1" smtClean="0"/>
              <a:t>under</a:t>
            </a:r>
            <a:r>
              <a:rPr lang="de-DE" b="0" dirty="0" smtClean="0"/>
              <a:t> </a:t>
            </a:r>
            <a:r>
              <a:rPr lang="de-DE" b="0" dirty="0" err="1" smtClean="0"/>
              <a:t>uncertainty</a:t>
            </a:r>
            <a:endParaRPr lang="de-DE" b="0" dirty="0" smtClean="0"/>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9900" y="2762250"/>
            <a:ext cx="2090738"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el 1"/>
          <p:cNvSpPr>
            <a:spLocks noGrp="1"/>
          </p:cNvSpPr>
          <p:nvPr>
            <p:ph type="title"/>
          </p:nvPr>
        </p:nvSpPr>
        <p:spPr>
          <a:xfrm>
            <a:off x="1060450" y="3054800"/>
            <a:ext cx="6961188" cy="690563"/>
          </a:xfrm>
        </p:spPr>
        <p:txBody>
          <a:bodyPr/>
          <a:lstStyle/>
          <a:p>
            <a:pPr algn="ctr"/>
            <a:r>
              <a:rPr lang="de-DE" sz="3200" b="1" dirty="0">
                <a:solidFill>
                  <a:srgbClr val="669900"/>
                </a:solidFill>
              </a:rPr>
              <a:t>Country </a:t>
            </a:r>
            <a:r>
              <a:rPr lang="de-DE" sz="3200" b="1" dirty="0" err="1">
                <a:solidFill>
                  <a:srgbClr val="669900"/>
                </a:solidFill>
              </a:rPr>
              <a:t>Descriptions</a:t>
            </a:r>
            <a:r>
              <a:rPr lang="de-DE" sz="3200" b="1" dirty="0">
                <a:solidFill>
                  <a:srgbClr val="669900"/>
                </a:solidFill>
              </a:rPr>
              <a:t/>
            </a:r>
            <a:br>
              <a:rPr lang="de-DE" sz="3200" b="1" dirty="0">
                <a:solidFill>
                  <a:srgbClr val="669900"/>
                </a:solidFill>
              </a:rPr>
            </a:br>
            <a:r>
              <a:rPr lang="de-DE" sz="3200" b="1" dirty="0" err="1">
                <a:solidFill>
                  <a:srgbClr val="669900"/>
                </a:solidFill>
              </a:rPr>
              <a:t>Zanadu</a:t>
            </a:r>
            <a:r>
              <a:rPr lang="de-DE" sz="3200" b="1" dirty="0">
                <a:solidFill>
                  <a:srgbClr val="669900"/>
                </a:solidFill>
              </a:rPr>
              <a:t> </a:t>
            </a:r>
            <a:r>
              <a:rPr lang="de-DE" sz="3200" b="1" dirty="0" err="1">
                <a:solidFill>
                  <a:srgbClr val="669900"/>
                </a:solidFill>
              </a:rPr>
              <a:t>and</a:t>
            </a:r>
            <a:r>
              <a:rPr lang="de-DE" sz="3200" b="1" dirty="0">
                <a:solidFill>
                  <a:srgbClr val="669900"/>
                </a:solidFill>
              </a:rPr>
              <a:t> </a:t>
            </a:r>
            <a:r>
              <a:rPr lang="de-DE" sz="3200" b="1" dirty="0" err="1">
                <a:solidFill>
                  <a:srgbClr val="669900"/>
                </a:solidFill>
              </a:rPr>
              <a:t>Khoresia</a:t>
            </a:r>
            <a:endParaRPr lang="de-DE" sz="3200" b="1" dirty="0">
              <a:solidFill>
                <a:srgbClr val="669900"/>
              </a:solidFill>
            </a:endParaRPr>
          </a:p>
        </p:txBody>
      </p:sp>
    </p:spTree>
    <p:extLst>
      <p:ext uri="{BB962C8B-B14F-4D97-AF65-F5344CB8AC3E}">
        <p14:creationId xmlns:p14="http://schemas.microsoft.com/office/powerpoint/2010/main" val="182762916"/>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el 1"/>
          <p:cNvSpPr>
            <a:spLocks noGrp="1"/>
          </p:cNvSpPr>
          <p:nvPr>
            <p:ph type="title"/>
          </p:nvPr>
        </p:nvSpPr>
        <p:spPr>
          <a:xfrm>
            <a:off x="467544" y="908720"/>
            <a:ext cx="7526338" cy="741363"/>
          </a:xfrm>
        </p:spPr>
        <p:txBody>
          <a:bodyPr/>
          <a:lstStyle/>
          <a:p>
            <a:r>
              <a:rPr lang="de-DE" b="1" dirty="0" err="1">
                <a:solidFill>
                  <a:srgbClr val="669900"/>
                </a:solidFill>
              </a:rPr>
              <a:t>Map</a:t>
            </a:r>
            <a:r>
              <a:rPr lang="de-DE" b="1" dirty="0">
                <a:solidFill>
                  <a:srgbClr val="669900"/>
                </a:solidFill>
              </a:rPr>
              <a:t> </a:t>
            </a:r>
            <a:r>
              <a:rPr lang="de-DE" b="1" dirty="0" err="1">
                <a:solidFill>
                  <a:srgbClr val="669900"/>
                </a:solidFill>
              </a:rPr>
              <a:t>of</a:t>
            </a:r>
            <a:r>
              <a:rPr lang="de-DE" b="1" dirty="0">
                <a:solidFill>
                  <a:srgbClr val="669900"/>
                </a:solidFill>
              </a:rPr>
              <a:t> </a:t>
            </a:r>
            <a:r>
              <a:rPr lang="de-DE" b="1" dirty="0" err="1">
                <a:solidFill>
                  <a:srgbClr val="669900"/>
                </a:solidFill>
              </a:rPr>
              <a:t>Zanadu</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AF50D70E-D185-47AC-9AA7-E033A290A9EF}" type="datetime1">
              <a:rPr lang="de-DE" smtClean="0">
                <a:solidFill>
                  <a:srgbClr val="6E6452"/>
                </a:solidFill>
              </a:rPr>
              <a:pPr>
                <a:defRPr/>
              </a:pPr>
              <a:t>01.09.2016</a:t>
            </a:fld>
            <a:endParaRPr lang="de-DE" dirty="0">
              <a:solidFill>
                <a:srgbClr val="6E6452"/>
              </a:solidFill>
            </a:endParaRPr>
          </a:p>
        </p:txBody>
      </p:sp>
      <p:pic>
        <p:nvPicPr>
          <p:cNvPr id="95236" name="Bild 3" descr="Zanadu_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b="1372"/>
          <a:stretch>
            <a:fillRect/>
          </a:stretch>
        </p:blipFill>
        <p:spPr>
          <a:xfrm>
            <a:off x="1595437" y="1735910"/>
            <a:ext cx="5886018" cy="4723766"/>
          </a:xfrm>
          <a:noFill/>
        </p:spPr>
      </p:pic>
    </p:spTree>
    <p:extLst>
      <p:ext uri="{BB962C8B-B14F-4D97-AF65-F5344CB8AC3E}">
        <p14:creationId xmlns:p14="http://schemas.microsoft.com/office/powerpoint/2010/main" val="8026625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el 1"/>
          <p:cNvSpPr>
            <a:spLocks noGrp="1"/>
          </p:cNvSpPr>
          <p:nvPr>
            <p:ph type="title"/>
          </p:nvPr>
        </p:nvSpPr>
        <p:spPr>
          <a:xfrm>
            <a:off x="827584" y="1051034"/>
            <a:ext cx="6230194" cy="455032"/>
          </a:xfrm>
        </p:spPr>
        <p:txBody>
          <a:bodyPr/>
          <a:lstStyle/>
          <a:p>
            <a:r>
              <a:rPr lang="en-US" b="1" dirty="0">
                <a:solidFill>
                  <a:srgbClr val="669900"/>
                </a:solidFill>
              </a:rPr>
              <a:t>Introduction to </a:t>
            </a:r>
            <a:r>
              <a:rPr lang="en-US" b="1" dirty="0" err="1">
                <a:solidFill>
                  <a:srgbClr val="669900"/>
                </a:solidFill>
              </a:rPr>
              <a:t>Zanadu</a:t>
            </a:r>
            <a:endParaRPr lang="de-DE" b="1" dirty="0">
              <a:solidFill>
                <a:srgbClr val="669900"/>
              </a:solidFill>
            </a:endParaRPr>
          </a:p>
        </p:txBody>
      </p:sp>
      <p:sp>
        <p:nvSpPr>
          <p:cNvPr id="34819" name="Inhaltsplatzhalter 2"/>
          <p:cNvSpPr>
            <a:spLocks noGrp="1"/>
          </p:cNvSpPr>
          <p:nvPr>
            <p:ph idx="1"/>
          </p:nvPr>
        </p:nvSpPr>
        <p:spPr>
          <a:xfrm>
            <a:off x="827584" y="1556792"/>
            <a:ext cx="6961188" cy="4114800"/>
          </a:xfrm>
        </p:spPr>
        <p:txBody>
          <a:bodyPr/>
          <a:lstStyle/>
          <a:p>
            <a:pPr marL="0" indent="0">
              <a:buFont typeface="Wingdings" pitchFamily="2" charset="2"/>
              <a:buNone/>
              <a:defRPr/>
            </a:pPr>
            <a:r>
              <a:rPr lang="de-DE" dirty="0" err="1" smtClean="0"/>
              <a:t>Projected</a:t>
            </a:r>
            <a:r>
              <a:rPr lang="de-DE" dirty="0" smtClean="0"/>
              <a:t> </a:t>
            </a:r>
            <a:r>
              <a:rPr lang="de-DE" dirty="0" err="1" smtClean="0"/>
              <a:t>climatic</a:t>
            </a:r>
            <a:r>
              <a:rPr lang="de-DE" dirty="0" smtClean="0"/>
              <a:t> </a:t>
            </a:r>
            <a:r>
              <a:rPr lang="de-DE" dirty="0" err="1" smtClean="0"/>
              <a:t>changes</a:t>
            </a:r>
            <a:endParaRPr lang="de-DE" dirty="0" smtClean="0"/>
          </a:p>
          <a:p>
            <a:pPr marL="285750" indent="-285750">
              <a:buFont typeface="Arial" panose="020B0604020202020204" pitchFamily="34" charset="0"/>
              <a:buChar char="•"/>
              <a:defRPr/>
            </a:pPr>
            <a:r>
              <a:rPr lang="de-DE" b="0" dirty="0" smtClean="0"/>
              <a:t>High </a:t>
            </a:r>
            <a:r>
              <a:rPr lang="de-DE" b="0" dirty="0" err="1" smtClean="0"/>
              <a:t>seasonal</a:t>
            </a:r>
            <a:r>
              <a:rPr lang="de-DE" b="0" dirty="0" smtClean="0"/>
              <a:t> </a:t>
            </a:r>
            <a:r>
              <a:rPr lang="de-DE" b="0" dirty="0" err="1" smtClean="0"/>
              <a:t>rainfall</a:t>
            </a:r>
            <a:r>
              <a:rPr lang="de-DE" b="0" dirty="0" smtClean="0"/>
              <a:t> in </a:t>
            </a:r>
            <a:r>
              <a:rPr lang="de-DE" b="0" dirty="0" err="1" smtClean="0"/>
              <a:t>summer</a:t>
            </a:r>
            <a:r>
              <a:rPr lang="de-DE" b="0" dirty="0" smtClean="0"/>
              <a:t>, dry cool </a:t>
            </a:r>
            <a:r>
              <a:rPr lang="de-DE" b="0" dirty="0" err="1" smtClean="0"/>
              <a:t>winter</a:t>
            </a:r>
            <a:r>
              <a:rPr lang="de-DE" b="0" dirty="0" smtClean="0"/>
              <a:t> </a:t>
            </a:r>
            <a:r>
              <a:rPr lang="de-DE" b="0" dirty="0" err="1" smtClean="0"/>
              <a:t>season</a:t>
            </a:r>
            <a:endParaRPr lang="de-DE" b="0" dirty="0" smtClean="0"/>
          </a:p>
          <a:p>
            <a:pPr marL="285750" indent="-285750">
              <a:buFont typeface="Arial" panose="020B0604020202020204" pitchFamily="34" charset="0"/>
              <a:buChar char="•"/>
              <a:defRPr/>
            </a:pPr>
            <a:r>
              <a:rPr lang="de-DE" b="0" dirty="0" err="1" smtClean="0"/>
              <a:t>Rise</a:t>
            </a:r>
            <a:r>
              <a:rPr lang="de-DE" b="0" dirty="0" smtClean="0"/>
              <a:t> in </a:t>
            </a:r>
            <a:r>
              <a:rPr lang="de-DE" b="0" dirty="0" err="1" smtClean="0"/>
              <a:t>temperature</a:t>
            </a:r>
            <a:r>
              <a:rPr lang="de-DE" b="0" dirty="0" smtClean="0"/>
              <a:t> </a:t>
            </a:r>
            <a:r>
              <a:rPr lang="de-DE" b="0" dirty="0" err="1" smtClean="0"/>
              <a:t>by</a:t>
            </a:r>
            <a:r>
              <a:rPr lang="de-DE" b="0" dirty="0" smtClean="0"/>
              <a:t> 2 ° C </a:t>
            </a:r>
            <a:r>
              <a:rPr lang="de-DE" b="0" dirty="0" err="1" smtClean="0"/>
              <a:t>by</a:t>
            </a:r>
            <a:r>
              <a:rPr lang="de-DE" b="0" dirty="0" smtClean="0"/>
              <a:t> 2050</a:t>
            </a:r>
          </a:p>
          <a:p>
            <a:pPr marL="0" indent="0">
              <a:buNone/>
              <a:defRPr/>
            </a:pPr>
            <a:r>
              <a:rPr lang="de-DE" dirty="0" err="1" smtClean="0"/>
              <a:t>Expected</a:t>
            </a:r>
            <a:r>
              <a:rPr lang="de-DE" dirty="0" smtClean="0"/>
              <a:t> </a:t>
            </a:r>
            <a:r>
              <a:rPr lang="de-DE" dirty="0" err="1" smtClean="0"/>
              <a:t>climate</a:t>
            </a:r>
            <a:r>
              <a:rPr lang="de-DE" dirty="0" smtClean="0"/>
              <a:t> </a:t>
            </a:r>
            <a:r>
              <a:rPr lang="de-DE" dirty="0" err="1" smtClean="0"/>
              <a:t>change</a:t>
            </a:r>
            <a:r>
              <a:rPr lang="de-DE" dirty="0" smtClean="0"/>
              <a:t> </a:t>
            </a:r>
            <a:r>
              <a:rPr lang="de-DE" dirty="0" err="1" smtClean="0"/>
              <a:t>impacts</a:t>
            </a:r>
            <a:endParaRPr lang="de-DE" dirty="0" smtClean="0"/>
          </a:p>
          <a:p>
            <a:pPr marL="285750" indent="-285750">
              <a:buFont typeface="Arial" panose="020B0604020202020204" pitchFamily="34" charset="0"/>
              <a:buChar char="•"/>
              <a:defRPr/>
            </a:pPr>
            <a:r>
              <a:rPr lang="de-DE" b="0" dirty="0" err="1" smtClean="0"/>
              <a:t>Increasing</a:t>
            </a:r>
            <a:r>
              <a:rPr lang="de-DE" b="0" dirty="0" smtClean="0"/>
              <a:t> </a:t>
            </a:r>
            <a:r>
              <a:rPr lang="de-DE" b="0" dirty="0" err="1" smtClean="0"/>
              <a:t>incidence</a:t>
            </a:r>
            <a:r>
              <a:rPr lang="de-DE" b="0" dirty="0" smtClean="0"/>
              <a:t> </a:t>
            </a:r>
            <a:r>
              <a:rPr lang="de-DE" b="0" dirty="0" err="1" smtClean="0"/>
              <a:t>of</a:t>
            </a:r>
            <a:r>
              <a:rPr lang="de-DE" b="0" dirty="0" smtClean="0"/>
              <a:t> </a:t>
            </a:r>
            <a:r>
              <a:rPr lang="de-DE" b="0" dirty="0" err="1" smtClean="0"/>
              <a:t>droughts</a:t>
            </a:r>
            <a:r>
              <a:rPr lang="de-DE" b="0" dirty="0" smtClean="0"/>
              <a:t> due </a:t>
            </a:r>
            <a:r>
              <a:rPr lang="de-DE" b="0" dirty="0" err="1" smtClean="0"/>
              <a:t>to</a:t>
            </a:r>
            <a:r>
              <a:rPr lang="de-DE" b="0" dirty="0" smtClean="0"/>
              <a:t> </a:t>
            </a:r>
            <a:r>
              <a:rPr lang="de-DE" b="0" dirty="0" err="1" smtClean="0"/>
              <a:t>shortfall</a:t>
            </a:r>
            <a:r>
              <a:rPr lang="de-DE" b="0" dirty="0" smtClean="0"/>
              <a:t> </a:t>
            </a:r>
            <a:r>
              <a:rPr lang="de-DE" b="0" dirty="0" err="1" smtClean="0"/>
              <a:t>of</a:t>
            </a:r>
            <a:r>
              <a:rPr lang="de-DE" b="0" dirty="0" smtClean="0"/>
              <a:t> rain </a:t>
            </a:r>
          </a:p>
          <a:p>
            <a:pPr marL="285750" indent="-285750">
              <a:buFont typeface="Arial" panose="020B0604020202020204" pitchFamily="34" charset="0"/>
              <a:buChar char="•"/>
              <a:defRPr/>
            </a:pPr>
            <a:r>
              <a:rPr lang="de-DE" b="0" dirty="0" smtClean="0"/>
              <a:t>More </a:t>
            </a:r>
            <a:r>
              <a:rPr lang="de-DE" b="0" dirty="0" err="1" smtClean="0"/>
              <a:t>frequent</a:t>
            </a:r>
            <a:r>
              <a:rPr lang="de-DE" b="0" dirty="0" smtClean="0"/>
              <a:t> </a:t>
            </a:r>
            <a:r>
              <a:rPr lang="de-DE" b="0" dirty="0" err="1" smtClean="0"/>
              <a:t>floods</a:t>
            </a:r>
            <a:r>
              <a:rPr lang="de-DE" b="0" dirty="0" smtClean="0"/>
              <a:t> </a:t>
            </a:r>
            <a:r>
              <a:rPr lang="de-DE" b="0" dirty="0" err="1" smtClean="0"/>
              <a:t>during</a:t>
            </a:r>
            <a:r>
              <a:rPr lang="de-DE" b="0" dirty="0" smtClean="0"/>
              <a:t> </a:t>
            </a:r>
            <a:r>
              <a:rPr lang="de-DE" b="0" dirty="0" err="1" smtClean="0"/>
              <a:t>summer</a:t>
            </a:r>
            <a:endParaRPr lang="de-DE" b="0" dirty="0" smtClean="0"/>
          </a:p>
          <a:p>
            <a:pPr marL="285750" indent="-285750">
              <a:buFont typeface="Arial" panose="020B0604020202020204" pitchFamily="34" charset="0"/>
              <a:buChar char="•"/>
              <a:defRPr/>
            </a:pPr>
            <a:r>
              <a:rPr lang="de-DE" b="0" dirty="0" err="1" smtClean="0"/>
              <a:t>Reduced</a:t>
            </a:r>
            <a:r>
              <a:rPr lang="de-DE" b="0" dirty="0" smtClean="0"/>
              <a:t> </a:t>
            </a:r>
            <a:r>
              <a:rPr lang="de-DE" b="0" dirty="0" err="1" smtClean="0"/>
              <a:t>groundwater</a:t>
            </a:r>
            <a:r>
              <a:rPr lang="de-DE" b="0" dirty="0" smtClean="0"/>
              <a:t> </a:t>
            </a:r>
            <a:r>
              <a:rPr lang="de-DE" b="0" dirty="0" err="1" smtClean="0"/>
              <a:t>recharge</a:t>
            </a:r>
            <a:endParaRPr lang="de-DE" b="0" dirty="0" smtClean="0"/>
          </a:p>
          <a:p>
            <a:pPr marL="285750" indent="-285750">
              <a:buFont typeface="Arial" panose="020B0604020202020204" pitchFamily="34" charset="0"/>
              <a:buChar char="•"/>
              <a:defRPr/>
            </a:pPr>
            <a:r>
              <a:rPr lang="de-DE" b="0" dirty="0" err="1" smtClean="0"/>
              <a:t>Maize</a:t>
            </a:r>
            <a:r>
              <a:rPr lang="de-DE" b="0" dirty="0" smtClean="0"/>
              <a:t> </a:t>
            </a:r>
            <a:r>
              <a:rPr lang="de-DE" b="0" dirty="0" err="1"/>
              <a:t>and</a:t>
            </a:r>
            <a:r>
              <a:rPr lang="de-DE" b="0" dirty="0"/>
              <a:t> </a:t>
            </a:r>
            <a:r>
              <a:rPr lang="de-DE" b="0" dirty="0" err="1"/>
              <a:t>wheat</a:t>
            </a:r>
            <a:r>
              <a:rPr lang="de-DE" b="0" dirty="0"/>
              <a:t> </a:t>
            </a:r>
            <a:r>
              <a:rPr lang="de-DE" b="0" dirty="0" err="1"/>
              <a:t>yields</a:t>
            </a:r>
            <a:r>
              <a:rPr lang="de-DE" b="0" dirty="0"/>
              <a:t> </a:t>
            </a:r>
            <a:r>
              <a:rPr lang="de-DE" b="0" dirty="0" err="1"/>
              <a:t>depressed</a:t>
            </a:r>
            <a:r>
              <a:rPr lang="de-DE" b="0" dirty="0"/>
              <a:t> </a:t>
            </a:r>
            <a:r>
              <a:rPr lang="de-DE" b="0" dirty="0" err="1"/>
              <a:t>by</a:t>
            </a:r>
            <a:r>
              <a:rPr lang="de-DE" b="0" dirty="0"/>
              <a:t> </a:t>
            </a:r>
            <a:r>
              <a:rPr lang="de-DE" b="0" dirty="0" err="1" smtClean="0"/>
              <a:t>temperature</a:t>
            </a:r>
            <a:r>
              <a:rPr lang="de-DE" b="0" dirty="0" smtClean="0"/>
              <a:t> </a:t>
            </a:r>
            <a:r>
              <a:rPr lang="de-DE" b="0" dirty="0" err="1" smtClean="0"/>
              <a:t>rise</a:t>
            </a:r>
            <a:endParaRPr lang="de-DE" b="0" dirty="0" smtClean="0"/>
          </a:p>
          <a:p>
            <a:pPr marL="285750" indent="-285750">
              <a:buFont typeface="Arial" panose="020B0604020202020204" pitchFamily="34" charset="0"/>
              <a:buChar char="•"/>
              <a:defRPr/>
            </a:pPr>
            <a:r>
              <a:rPr lang="de-DE" b="0" dirty="0"/>
              <a:t>Rice </a:t>
            </a:r>
            <a:r>
              <a:rPr lang="de-DE" b="0" dirty="0" err="1"/>
              <a:t>threatened</a:t>
            </a:r>
            <a:r>
              <a:rPr lang="de-DE" b="0" dirty="0"/>
              <a:t> </a:t>
            </a:r>
            <a:r>
              <a:rPr lang="de-DE" b="0" dirty="0" err="1"/>
              <a:t>with</a:t>
            </a:r>
            <a:r>
              <a:rPr lang="de-DE" b="0" dirty="0"/>
              <a:t> </a:t>
            </a:r>
            <a:r>
              <a:rPr lang="de-DE" b="0" dirty="0" err="1"/>
              <a:t>sterility</a:t>
            </a:r>
            <a:r>
              <a:rPr lang="de-DE" b="0" dirty="0"/>
              <a:t> </a:t>
            </a:r>
            <a:r>
              <a:rPr lang="de-DE" b="0" dirty="0" err="1"/>
              <a:t>by</a:t>
            </a:r>
            <a:r>
              <a:rPr lang="de-DE" b="0" dirty="0"/>
              <a:t> </a:t>
            </a:r>
            <a:r>
              <a:rPr lang="de-DE" b="0" dirty="0" err="1"/>
              <a:t>higher</a:t>
            </a:r>
            <a:r>
              <a:rPr lang="de-DE" b="0" dirty="0"/>
              <a:t> </a:t>
            </a:r>
            <a:r>
              <a:rPr lang="de-DE" b="0" dirty="0" err="1" smtClean="0"/>
              <a:t>temperatures</a:t>
            </a:r>
            <a:endParaRPr lang="de-DE" b="0" dirty="0" smtClean="0"/>
          </a:p>
          <a:p>
            <a:pPr>
              <a:buFont typeface="Wingdings" pitchFamily="2" charset="2"/>
              <a:buNone/>
              <a:defRPr/>
            </a:pPr>
            <a:r>
              <a:rPr lang="de-DE" dirty="0" err="1" smtClean="0"/>
              <a:t>Planning</a:t>
            </a:r>
            <a:r>
              <a:rPr lang="de-DE" dirty="0" smtClean="0"/>
              <a:t> </a:t>
            </a:r>
            <a:r>
              <a:rPr lang="de-DE" dirty="0" err="1" smtClean="0"/>
              <a:t>framework</a:t>
            </a:r>
            <a:r>
              <a:rPr lang="de-DE" dirty="0" smtClean="0"/>
              <a:t>:</a:t>
            </a:r>
          </a:p>
          <a:p>
            <a:pPr marL="285750" indent="-285750">
              <a:buFont typeface="Arial" panose="020B0604020202020204" pitchFamily="34" charset="0"/>
              <a:buChar char="•"/>
              <a:defRPr/>
            </a:pPr>
            <a:r>
              <a:rPr lang="de-DE" b="0" dirty="0" smtClean="0"/>
              <a:t>National </a:t>
            </a:r>
            <a:r>
              <a:rPr lang="de-DE" b="0" dirty="0" err="1" smtClean="0"/>
              <a:t>Dev</a:t>
            </a:r>
            <a:r>
              <a:rPr lang="de-DE" b="0" dirty="0" smtClean="0"/>
              <a:t>. Plan </a:t>
            </a:r>
            <a:r>
              <a:rPr lang="de-DE" b="0" dirty="0" err="1" smtClean="0"/>
              <a:t>has</a:t>
            </a:r>
            <a:r>
              <a:rPr lang="de-DE" b="0" dirty="0" smtClean="0"/>
              <a:t> </a:t>
            </a:r>
            <a:r>
              <a:rPr lang="de-DE" b="0" dirty="0" err="1" smtClean="0"/>
              <a:t>been</a:t>
            </a:r>
            <a:r>
              <a:rPr lang="de-DE" b="0" dirty="0" smtClean="0"/>
              <a:t> „</a:t>
            </a:r>
            <a:r>
              <a:rPr lang="de-DE" b="0" dirty="0" err="1" smtClean="0"/>
              <a:t>climate</a:t>
            </a:r>
            <a:r>
              <a:rPr lang="de-DE" b="0" dirty="0" smtClean="0"/>
              <a:t> </a:t>
            </a:r>
            <a:r>
              <a:rPr lang="de-DE" b="0" dirty="0" err="1" smtClean="0"/>
              <a:t>proofed</a:t>
            </a:r>
            <a:r>
              <a:rPr lang="de-DE" b="0" dirty="0" smtClean="0"/>
              <a:t>“</a:t>
            </a:r>
          </a:p>
          <a:p>
            <a:pPr marL="285750" indent="-285750">
              <a:buFont typeface="Arial" panose="020B0604020202020204" pitchFamily="34" charset="0"/>
              <a:buChar char="•"/>
              <a:defRPr/>
            </a:pPr>
            <a:r>
              <a:rPr lang="de-DE" b="0" dirty="0" err="1" smtClean="0"/>
              <a:t>No</a:t>
            </a:r>
            <a:r>
              <a:rPr lang="de-DE" b="0" dirty="0" smtClean="0"/>
              <a:t> </a:t>
            </a:r>
            <a:r>
              <a:rPr lang="de-DE" b="0" dirty="0" err="1" smtClean="0"/>
              <a:t>adaptation</a:t>
            </a:r>
            <a:r>
              <a:rPr lang="de-DE" b="0" dirty="0" smtClean="0"/>
              <a:t> </a:t>
            </a:r>
            <a:r>
              <a:rPr lang="de-DE" b="0" dirty="0" err="1" smtClean="0"/>
              <a:t>strategy</a:t>
            </a:r>
            <a:r>
              <a:rPr lang="de-DE" b="0" dirty="0" smtClean="0"/>
              <a:t> but </a:t>
            </a:r>
            <a:r>
              <a:rPr lang="de-DE" b="0" dirty="0" err="1" smtClean="0"/>
              <a:t>selected</a:t>
            </a:r>
            <a:r>
              <a:rPr lang="de-DE" b="0" dirty="0" smtClean="0"/>
              <a:t> </a:t>
            </a:r>
            <a:r>
              <a:rPr lang="de-DE" b="0" dirty="0" err="1" smtClean="0"/>
              <a:t>adaptation</a:t>
            </a:r>
            <a:r>
              <a:rPr lang="de-DE" b="0" dirty="0" smtClean="0"/>
              <a:t> </a:t>
            </a:r>
            <a:r>
              <a:rPr lang="de-DE" b="0" dirty="0" err="1" smtClean="0"/>
              <a:t>measures</a:t>
            </a:r>
            <a:endParaRPr lang="de-DE" b="0" dirty="0" smtClean="0"/>
          </a:p>
        </p:txBody>
      </p:sp>
    </p:spTree>
    <p:extLst>
      <p:ext uri="{BB962C8B-B14F-4D97-AF65-F5344CB8AC3E}">
        <p14:creationId xmlns:p14="http://schemas.microsoft.com/office/powerpoint/2010/main" val="283967737"/>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683568" y="1052736"/>
            <a:ext cx="3816424" cy="525338"/>
          </a:xfrm>
        </p:spPr>
        <p:txBody>
          <a:bodyPr/>
          <a:lstStyle/>
          <a:p>
            <a:r>
              <a:rPr lang="en-US" b="1" dirty="0">
                <a:solidFill>
                  <a:srgbClr val="669900"/>
                </a:solidFill>
              </a:rPr>
              <a:t>Introduction to </a:t>
            </a:r>
            <a:r>
              <a:rPr lang="en-US" b="1" dirty="0" err="1">
                <a:solidFill>
                  <a:srgbClr val="669900"/>
                </a:solidFill>
              </a:rPr>
              <a:t>Khoresia</a:t>
            </a:r>
            <a:endParaRPr lang="de-DE" b="1" dirty="0">
              <a:solidFill>
                <a:srgbClr val="669900"/>
              </a:solidFill>
            </a:endParaRPr>
          </a:p>
        </p:txBody>
      </p:sp>
      <p:sp>
        <p:nvSpPr>
          <p:cNvPr id="34819" name="Inhaltsplatzhalter 2"/>
          <p:cNvSpPr>
            <a:spLocks noGrp="1"/>
          </p:cNvSpPr>
          <p:nvPr>
            <p:ph idx="1"/>
          </p:nvPr>
        </p:nvSpPr>
        <p:spPr>
          <a:xfrm>
            <a:off x="755576" y="1556792"/>
            <a:ext cx="6961188" cy="4114800"/>
          </a:xfrm>
        </p:spPr>
        <p:txBody>
          <a:bodyPr/>
          <a:lstStyle/>
          <a:p>
            <a:pPr marL="0" indent="0">
              <a:buFont typeface="Wingdings" pitchFamily="2" charset="2"/>
              <a:buNone/>
              <a:defRPr/>
            </a:pPr>
            <a:r>
              <a:rPr lang="de-DE" dirty="0" err="1" smtClean="0"/>
              <a:t>Projected</a:t>
            </a:r>
            <a:r>
              <a:rPr lang="de-DE" dirty="0" smtClean="0"/>
              <a:t> </a:t>
            </a:r>
            <a:r>
              <a:rPr lang="de-DE" dirty="0" err="1" smtClean="0"/>
              <a:t>climatic</a:t>
            </a:r>
            <a:r>
              <a:rPr lang="de-DE" dirty="0" smtClean="0"/>
              <a:t> </a:t>
            </a:r>
            <a:r>
              <a:rPr lang="de-DE" dirty="0" err="1" smtClean="0"/>
              <a:t>changes</a:t>
            </a:r>
            <a:endParaRPr lang="de-DE" dirty="0" smtClean="0"/>
          </a:p>
          <a:p>
            <a:pPr marL="285750" indent="-285750">
              <a:buFont typeface="Arial" panose="020B0604020202020204" pitchFamily="34" charset="0"/>
              <a:buChar char="•"/>
              <a:defRPr/>
            </a:pPr>
            <a:r>
              <a:rPr lang="de-DE" b="0" dirty="0"/>
              <a:t>Higher </a:t>
            </a:r>
            <a:r>
              <a:rPr lang="de-DE" b="0" dirty="0" err="1"/>
              <a:t>number</a:t>
            </a:r>
            <a:r>
              <a:rPr lang="de-DE" b="0" dirty="0"/>
              <a:t> </a:t>
            </a:r>
            <a:r>
              <a:rPr lang="de-DE" b="0" dirty="0" err="1"/>
              <a:t>of</a:t>
            </a:r>
            <a:r>
              <a:rPr lang="de-DE" b="0" dirty="0"/>
              <a:t> </a:t>
            </a:r>
            <a:r>
              <a:rPr lang="de-DE" b="0" dirty="0" err="1"/>
              <a:t>hot</a:t>
            </a:r>
            <a:r>
              <a:rPr lang="de-DE" b="0" dirty="0"/>
              <a:t> </a:t>
            </a:r>
            <a:r>
              <a:rPr lang="de-DE" b="0" dirty="0" err="1"/>
              <a:t>days</a:t>
            </a:r>
            <a:endParaRPr lang="de-DE" b="0" dirty="0"/>
          </a:p>
          <a:p>
            <a:pPr marL="285750" indent="-285750">
              <a:buFont typeface="Arial" panose="020B0604020202020204" pitchFamily="34" charset="0"/>
              <a:buChar char="•"/>
              <a:defRPr/>
            </a:pPr>
            <a:r>
              <a:rPr lang="de-DE" b="0" dirty="0" smtClean="0"/>
              <a:t>Higher rain falls</a:t>
            </a:r>
          </a:p>
          <a:p>
            <a:pPr marL="0" indent="0">
              <a:buNone/>
              <a:defRPr/>
            </a:pPr>
            <a:r>
              <a:rPr lang="de-DE" dirty="0" err="1" smtClean="0"/>
              <a:t>Expected</a:t>
            </a:r>
            <a:r>
              <a:rPr lang="de-DE" dirty="0" smtClean="0"/>
              <a:t> </a:t>
            </a:r>
            <a:r>
              <a:rPr lang="de-DE" dirty="0" err="1" smtClean="0"/>
              <a:t>climate</a:t>
            </a:r>
            <a:r>
              <a:rPr lang="de-DE" dirty="0" smtClean="0"/>
              <a:t> </a:t>
            </a:r>
            <a:r>
              <a:rPr lang="de-DE" dirty="0" err="1" smtClean="0"/>
              <a:t>change</a:t>
            </a:r>
            <a:r>
              <a:rPr lang="de-DE" dirty="0" smtClean="0"/>
              <a:t> </a:t>
            </a:r>
            <a:r>
              <a:rPr lang="de-DE" dirty="0" err="1" smtClean="0"/>
              <a:t>impacts</a:t>
            </a:r>
            <a:endParaRPr lang="de-DE" dirty="0" smtClean="0"/>
          </a:p>
          <a:p>
            <a:pPr marL="285750" indent="-285750">
              <a:buFont typeface="Arial" panose="020B0604020202020204" pitchFamily="34" charset="0"/>
              <a:buChar char="•"/>
              <a:defRPr/>
            </a:pPr>
            <a:r>
              <a:rPr lang="de-DE" b="0" dirty="0" err="1" smtClean="0"/>
              <a:t>Increasing</a:t>
            </a:r>
            <a:r>
              <a:rPr lang="de-DE" b="0" dirty="0" smtClean="0"/>
              <a:t> </a:t>
            </a:r>
            <a:r>
              <a:rPr lang="de-DE" b="0" dirty="0" err="1" smtClean="0"/>
              <a:t>floods</a:t>
            </a:r>
            <a:endParaRPr lang="de-DE" b="0" dirty="0" smtClean="0"/>
          </a:p>
          <a:p>
            <a:pPr marL="285750" indent="-285750">
              <a:buFont typeface="Arial" panose="020B0604020202020204" pitchFamily="34" charset="0"/>
              <a:buChar char="•"/>
              <a:defRPr/>
            </a:pPr>
            <a:r>
              <a:rPr lang="de-DE" b="0" dirty="0" err="1" smtClean="0"/>
              <a:t>Increasing</a:t>
            </a:r>
            <a:r>
              <a:rPr lang="de-DE" b="0" dirty="0" smtClean="0"/>
              <a:t> </a:t>
            </a:r>
            <a:r>
              <a:rPr lang="de-DE" b="0" dirty="0" err="1" smtClean="0"/>
              <a:t>land</a:t>
            </a:r>
            <a:r>
              <a:rPr lang="de-DE" b="0" dirty="0" smtClean="0"/>
              <a:t> </a:t>
            </a:r>
            <a:r>
              <a:rPr lang="de-DE" b="0" dirty="0" err="1" smtClean="0"/>
              <a:t>slides</a:t>
            </a:r>
            <a:endParaRPr lang="de-DE" b="0" dirty="0" smtClean="0"/>
          </a:p>
          <a:p>
            <a:pPr marL="285750" indent="-285750">
              <a:buFont typeface="Arial" panose="020B0604020202020204" pitchFamily="34" charset="0"/>
              <a:buChar char="•"/>
              <a:defRPr/>
            </a:pPr>
            <a:r>
              <a:rPr lang="de-DE" b="0" dirty="0" err="1" smtClean="0"/>
              <a:t>Melting</a:t>
            </a:r>
            <a:r>
              <a:rPr lang="de-DE" b="0" dirty="0" smtClean="0"/>
              <a:t> </a:t>
            </a:r>
            <a:r>
              <a:rPr lang="de-DE" b="0" dirty="0" err="1" smtClean="0"/>
              <a:t>glaciers</a:t>
            </a:r>
            <a:endParaRPr lang="de-DE" b="0" dirty="0" smtClean="0"/>
          </a:p>
          <a:p>
            <a:pPr marL="285750" indent="-285750">
              <a:buFont typeface="Arial" panose="020B0604020202020204" pitchFamily="34" charset="0"/>
              <a:buChar char="•"/>
              <a:defRPr/>
            </a:pPr>
            <a:r>
              <a:rPr lang="de-DE" b="0" dirty="0" err="1" smtClean="0"/>
              <a:t>Changed</a:t>
            </a:r>
            <a:r>
              <a:rPr lang="de-DE" b="0" dirty="0" smtClean="0"/>
              <a:t> </a:t>
            </a:r>
            <a:r>
              <a:rPr lang="de-DE" b="0" dirty="0" err="1" smtClean="0"/>
              <a:t>run</a:t>
            </a:r>
            <a:r>
              <a:rPr lang="de-DE" b="0" dirty="0" smtClean="0"/>
              <a:t>-off form </a:t>
            </a:r>
            <a:r>
              <a:rPr lang="de-DE" b="0" dirty="0" err="1" smtClean="0"/>
              <a:t>snow</a:t>
            </a:r>
            <a:r>
              <a:rPr lang="de-DE" b="0" dirty="0" smtClean="0"/>
              <a:t> </a:t>
            </a:r>
            <a:r>
              <a:rPr lang="de-DE" b="0" dirty="0" err="1" smtClean="0"/>
              <a:t>melt</a:t>
            </a:r>
            <a:endParaRPr lang="de-DE" b="0" dirty="0" smtClean="0"/>
          </a:p>
          <a:p>
            <a:pPr marL="285750" indent="-285750">
              <a:buFont typeface="Arial" panose="020B0604020202020204" pitchFamily="34" charset="0"/>
              <a:buChar char="•"/>
              <a:defRPr/>
            </a:pPr>
            <a:r>
              <a:rPr lang="de-DE" b="0" dirty="0" err="1" smtClean="0"/>
              <a:t>Maize</a:t>
            </a:r>
            <a:r>
              <a:rPr lang="de-DE" b="0" dirty="0" smtClean="0"/>
              <a:t> </a:t>
            </a:r>
            <a:r>
              <a:rPr lang="de-DE" b="0" dirty="0" err="1" smtClean="0"/>
              <a:t>and</a:t>
            </a:r>
            <a:r>
              <a:rPr lang="de-DE" b="0" dirty="0" smtClean="0"/>
              <a:t> </a:t>
            </a:r>
            <a:r>
              <a:rPr lang="de-DE" b="0" dirty="0" err="1" smtClean="0"/>
              <a:t>wheat</a:t>
            </a:r>
            <a:r>
              <a:rPr lang="de-DE" b="0" dirty="0" smtClean="0"/>
              <a:t> </a:t>
            </a:r>
            <a:r>
              <a:rPr lang="de-DE" b="0" dirty="0" err="1" smtClean="0"/>
              <a:t>yields</a:t>
            </a:r>
            <a:r>
              <a:rPr lang="de-DE" b="0" dirty="0" smtClean="0"/>
              <a:t> </a:t>
            </a:r>
            <a:r>
              <a:rPr lang="de-DE" b="0" dirty="0" err="1" smtClean="0"/>
              <a:t>negatively</a:t>
            </a:r>
            <a:r>
              <a:rPr lang="de-DE" b="0" dirty="0" smtClean="0"/>
              <a:t> </a:t>
            </a:r>
            <a:r>
              <a:rPr lang="de-DE" b="0" dirty="0" err="1" smtClean="0"/>
              <a:t>affected</a:t>
            </a:r>
            <a:r>
              <a:rPr lang="de-DE" b="0" dirty="0" smtClean="0"/>
              <a:t> </a:t>
            </a:r>
            <a:r>
              <a:rPr lang="de-DE" b="0" dirty="0" err="1" smtClean="0"/>
              <a:t>by</a:t>
            </a:r>
            <a:r>
              <a:rPr lang="de-DE" b="0" dirty="0" smtClean="0"/>
              <a:t> </a:t>
            </a:r>
            <a:r>
              <a:rPr lang="de-DE" b="0" dirty="0" err="1" smtClean="0"/>
              <a:t>rising</a:t>
            </a:r>
            <a:r>
              <a:rPr lang="de-DE" b="0" dirty="0" smtClean="0"/>
              <a:t> </a:t>
            </a:r>
            <a:r>
              <a:rPr lang="de-DE" b="0" dirty="0" err="1" smtClean="0"/>
              <a:t>temp</a:t>
            </a:r>
            <a:r>
              <a:rPr lang="de-DE" b="0" dirty="0" smtClean="0"/>
              <a:t>.</a:t>
            </a:r>
          </a:p>
          <a:p>
            <a:pPr>
              <a:buFont typeface="Wingdings" pitchFamily="2" charset="2"/>
              <a:buNone/>
              <a:defRPr/>
            </a:pPr>
            <a:r>
              <a:rPr lang="de-DE" dirty="0" err="1" smtClean="0"/>
              <a:t>Planning</a:t>
            </a:r>
            <a:r>
              <a:rPr lang="de-DE" dirty="0" smtClean="0"/>
              <a:t> </a:t>
            </a:r>
            <a:r>
              <a:rPr lang="de-DE" dirty="0" err="1" smtClean="0"/>
              <a:t>framework</a:t>
            </a:r>
            <a:r>
              <a:rPr lang="de-DE" dirty="0" smtClean="0"/>
              <a:t>:</a:t>
            </a:r>
          </a:p>
          <a:p>
            <a:pPr marL="285750" indent="-285750">
              <a:buFont typeface="Arial" panose="020B0604020202020204" pitchFamily="34" charset="0"/>
              <a:buChar char="•"/>
              <a:defRPr/>
            </a:pPr>
            <a:r>
              <a:rPr lang="de-DE" b="0" dirty="0" err="1" smtClean="0"/>
              <a:t>Comprehensive</a:t>
            </a:r>
            <a:r>
              <a:rPr lang="de-DE" b="0" dirty="0" smtClean="0"/>
              <a:t> </a:t>
            </a:r>
            <a:r>
              <a:rPr lang="de-DE" b="0" dirty="0" err="1" smtClean="0"/>
              <a:t>adaptation</a:t>
            </a:r>
            <a:r>
              <a:rPr lang="de-DE" b="0" dirty="0" smtClean="0"/>
              <a:t> plan CCAPAK</a:t>
            </a:r>
          </a:p>
          <a:p>
            <a:pPr marL="285750" indent="-285750">
              <a:buFont typeface="Arial" panose="020B0604020202020204" pitchFamily="34" charset="0"/>
              <a:buChar char="•"/>
              <a:defRPr/>
            </a:pPr>
            <a:r>
              <a:rPr lang="de-DE" b="0" dirty="0" smtClean="0"/>
              <a:t>National CC </a:t>
            </a:r>
            <a:r>
              <a:rPr lang="de-DE" b="0" dirty="0" err="1" smtClean="0"/>
              <a:t>Policy</a:t>
            </a:r>
            <a:r>
              <a:rPr lang="de-DE" b="0" dirty="0" smtClean="0"/>
              <a:t> Board </a:t>
            </a:r>
            <a:r>
              <a:rPr lang="de-DE" b="0" dirty="0" err="1" smtClean="0"/>
              <a:t>established</a:t>
            </a:r>
            <a:r>
              <a:rPr lang="de-DE" b="0" dirty="0" smtClean="0"/>
              <a:t> </a:t>
            </a:r>
            <a:r>
              <a:rPr lang="de-DE" b="0" dirty="0" err="1" smtClean="0"/>
              <a:t>under</a:t>
            </a:r>
            <a:r>
              <a:rPr lang="de-DE" b="0" dirty="0" smtClean="0"/>
              <a:t> </a:t>
            </a:r>
            <a:r>
              <a:rPr lang="de-DE" b="0" dirty="0" err="1" smtClean="0"/>
              <a:t>President‘s</a:t>
            </a:r>
            <a:r>
              <a:rPr lang="de-DE" b="0" dirty="0" smtClean="0"/>
              <a:t> </a:t>
            </a:r>
            <a:r>
              <a:rPr lang="de-DE" b="0" dirty="0" err="1" smtClean="0"/>
              <a:t>office</a:t>
            </a:r>
            <a:endParaRPr lang="de-DE" b="0" dirty="0" smtClean="0"/>
          </a:p>
        </p:txBody>
      </p:sp>
    </p:spTree>
    <p:extLst>
      <p:ext uri="{BB962C8B-B14F-4D97-AF65-F5344CB8AC3E}">
        <p14:creationId xmlns:p14="http://schemas.microsoft.com/office/powerpoint/2010/main" val="3393370329"/>
      </p:ext>
    </p:extLst>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346511" y="1195242"/>
            <a:ext cx="3816424" cy="525338"/>
          </a:xfrm>
        </p:spPr>
        <p:txBody>
          <a:bodyPr/>
          <a:lstStyle/>
          <a:p>
            <a:r>
              <a:rPr lang="en-US" b="1" dirty="0">
                <a:solidFill>
                  <a:srgbClr val="669900"/>
                </a:solidFill>
              </a:rPr>
              <a:t>Introduction to </a:t>
            </a:r>
            <a:r>
              <a:rPr lang="en-US" b="1" dirty="0" err="1">
                <a:solidFill>
                  <a:srgbClr val="669900"/>
                </a:solidFill>
              </a:rPr>
              <a:t>Khoresia</a:t>
            </a:r>
            <a:endParaRPr lang="de-DE" b="1" dirty="0">
              <a:solidFill>
                <a:srgbClr val="669900"/>
              </a:solidFill>
            </a:endParaRPr>
          </a:p>
        </p:txBody>
      </p:sp>
      <p:sp>
        <p:nvSpPr>
          <p:cNvPr id="48131" name="Content Placeholder 2"/>
          <p:cNvSpPr>
            <a:spLocks noGrp="1"/>
          </p:cNvSpPr>
          <p:nvPr>
            <p:ph idx="1"/>
          </p:nvPr>
        </p:nvSpPr>
        <p:spPr>
          <a:xfrm>
            <a:off x="330200" y="1355725"/>
            <a:ext cx="7677150" cy="4213225"/>
          </a:xfrm>
        </p:spPr>
        <p:txBody>
          <a:bodyPr/>
          <a:lstStyle/>
          <a:p>
            <a:pPr marL="0" indent="0">
              <a:buFont typeface="Wingdings" pitchFamily="2" charset="2"/>
              <a:buNone/>
              <a:defRPr/>
            </a:pPr>
            <a:endParaRPr lang="en-GB" dirty="0" smtClean="0">
              <a:solidFill>
                <a:srgbClr val="C00000"/>
              </a:solidFill>
            </a:endParaRPr>
          </a:p>
          <a:p>
            <a:pPr>
              <a:buFont typeface="Wingdings" pitchFamily="2" charset="2"/>
              <a:buNone/>
              <a:defRPr/>
            </a:pPr>
            <a:r>
              <a:rPr lang="en-GB" dirty="0" err="1" smtClean="0"/>
              <a:t>Khoresia</a:t>
            </a:r>
            <a:r>
              <a:rPr lang="en-GB" dirty="0" smtClean="0"/>
              <a:t>:</a:t>
            </a:r>
          </a:p>
          <a:p>
            <a:pPr>
              <a:buFont typeface="Wingdings" pitchFamily="2" charset="2"/>
              <a:buChar char="§"/>
              <a:defRPr/>
            </a:pPr>
            <a:r>
              <a:rPr lang="en-GB" b="0" dirty="0" smtClean="0"/>
              <a:t>Government wants to ensure that </a:t>
            </a:r>
            <a:r>
              <a:rPr lang="en-GB" b="0" dirty="0" smtClean="0">
                <a:solidFill>
                  <a:srgbClr val="C00000"/>
                </a:solidFill>
              </a:rPr>
              <a:t>Climate Change Adaptation Plan of Action for </a:t>
            </a:r>
            <a:r>
              <a:rPr lang="en-GB" b="0" dirty="0" err="1" smtClean="0">
                <a:solidFill>
                  <a:srgbClr val="C00000"/>
                </a:solidFill>
              </a:rPr>
              <a:t>Khoresia</a:t>
            </a:r>
            <a:r>
              <a:rPr lang="en-GB" b="0" dirty="0" smtClean="0">
                <a:solidFill>
                  <a:srgbClr val="C00000"/>
                </a:solidFill>
              </a:rPr>
              <a:t> (CCAPAK)</a:t>
            </a:r>
            <a:r>
              <a:rPr lang="en-GB" b="0" dirty="0" smtClean="0"/>
              <a:t> is implemented in a way that defined results will be achieved.</a:t>
            </a:r>
          </a:p>
          <a:p>
            <a:pPr>
              <a:buFont typeface="Wingdings" pitchFamily="2" charset="2"/>
              <a:buChar char="§"/>
              <a:defRPr/>
            </a:pPr>
            <a:r>
              <a:rPr lang="en-GB" b="0" dirty="0" smtClean="0"/>
              <a:t>This is to be supported by a results-based M&amp;E System. </a:t>
            </a:r>
          </a:p>
          <a:p>
            <a:pPr>
              <a:buFont typeface="Wingdings" pitchFamily="2" charset="2"/>
              <a:buNone/>
              <a:defRPr/>
            </a:pPr>
            <a:r>
              <a:rPr lang="de-DE" dirty="0" err="1" smtClean="0"/>
              <a:t>Zanadu</a:t>
            </a:r>
            <a:r>
              <a:rPr lang="de-DE" dirty="0" smtClean="0"/>
              <a:t>:</a:t>
            </a:r>
          </a:p>
          <a:p>
            <a:pPr>
              <a:buFont typeface="Wingdings" pitchFamily="2" charset="2"/>
              <a:buChar char="§"/>
              <a:defRPr/>
            </a:pPr>
            <a:r>
              <a:rPr lang="en-GB" b="0" dirty="0" smtClean="0"/>
              <a:t>Pilot adaptation measures in agriculture and water management will be launched.</a:t>
            </a:r>
          </a:p>
          <a:p>
            <a:pPr>
              <a:buFont typeface="Wingdings" pitchFamily="2" charset="2"/>
              <a:buChar char="§"/>
              <a:defRPr/>
            </a:pPr>
            <a:r>
              <a:rPr lang="en-GB" b="0" dirty="0" smtClean="0"/>
              <a:t>Government wants to develop pilot M&amp;E systems for these measures to ensure effective implementation.</a:t>
            </a:r>
          </a:p>
          <a:p>
            <a:pPr>
              <a:buFont typeface="Wingdings" pitchFamily="2" charset="2"/>
              <a:buChar char="§"/>
              <a:defRPr/>
            </a:pPr>
            <a:endParaRPr lang="de-DE" dirty="0"/>
          </a:p>
        </p:txBody>
      </p:sp>
      <p:pic>
        <p:nvPicPr>
          <p:cNvPr id="98308" name="Grafik 3" descr="balken5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16900" y="2136775"/>
            <a:ext cx="927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feld 4"/>
          <p:cNvSpPr txBox="1"/>
          <p:nvPr/>
        </p:nvSpPr>
        <p:spPr>
          <a:xfrm>
            <a:off x="382136" y="5799194"/>
            <a:ext cx="8188657" cy="369332"/>
          </a:xfrm>
          <a:prstGeom prst="rect">
            <a:avLst/>
          </a:prstGeom>
          <a:noFill/>
        </p:spPr>
        <p:txBody>
          <a:bodyPr wrap="square" rtlCol="0">
            <a:spAutoFit/>
          </a:bodyPr>
          <a:lstStyle/>
          <a:p>
            <a:pPr fontAlgn="auto">
              <a:spcBef>
                <a:spcPts val="0"/>
              </a:spcBef>
              <a:spcAft>
                <a:spcPts val="0"/>
              </a:spcAft>
            </a:pPr>
            <a:r>
              <a:rPr lang="de-DE" sz="1800" b="0" dirty="0" smtClean="0">
                <a:solidFill>
                  <a:srgbClr val="000000"/>
                </a:solidFill>
                <a:latin typeface="Arial"/>
                <a:cs typeface="+mn-cs"/>
                <a:sym typeface="Wingdings 3"/>
              </a:rPr>
              <a:t> </a:t>
            </a:r>
            <a:r>
              <a:rPr lang="de-DE" sz="1800" b="0" dirty="0">
                <a:solidFill>
                  <a:srgbClr val="000000"/>
                </a:solidFill>
                <a:latin typeface="Arial"/>
                <a:cs typeface="+mn-cs"/>
              </a:rPr>
              <a:t>First </a:t>
            </a:r>
            <a:r>
              <a:rPr lang="de-DE" sz="1800" b="0" dirty="0" err="1">
                <a:solidFill>
                  <a:srgbClr val="000000"/>
                </a:solidFill>
                <a:latin typeface="Arial"/>
                <a:cs typeface="+mn-cs"/>
              </a:rPr>
              <a:t>stage</a:t>
            </a:r>
            <a:r>
              <a:rPr lang="de-DE" sz="1800" b="0" dirty="0">
                <a:solidFill>
                  <a:srgbClr val="000000"/>
                </a:solidFill>
                <a:latin typeface="Arial"/>
                <a:cs typeface="+mn-cs"/>
              </a:rPr>
              <a:t> </a:t>
            </a:r>
            <a:r>
              <a:rPr lang="de-DE" sz="1800" b="0" dirty="0" err="1">
                <a:solidFill>
                  <a:srgbClr val="000000"/>
                </a:solidFill>
                <a:latin typeface="Arial"/>
                <a:cs typeface="+mn-cs"/>
              </a:rPr>
              <a:t>of</a:t>
            </a:r>
            <a:r>
              <a:rPr lang="de-DE" sz="1800" b="0" dirty="0">
                <a:solidFill>
                  <a:srgbClr val="000000"/>
                </a:solidFill>
                <a:latin typeface="Arial"/>
                <a:cs typeface="+mn-cs"/>
              </a:rPr>
              <a:t> M&amp;E </a:t>
            </a:r>
            <a:r>
              <a:rPr lang="de-DE" sz="1800" b="0" dirty="0" err="1">
                <a:solidFill>
                  <a:srgbClr val="000000"/>
                </a:solidFill>
                <a:latin typeface="Arial"/>
                <a:cs typeface="+mn-cs"/>
              </a:rPr>
              <a:t>system</a:t>
            </a:r>
            <a:r>
              <a:rPr lang="de-DE" sz="1800" b="0" dirty="0">
                <a:solidFill>
                  <a:srgbClr val="000000"/>
                </a:solidFill>
                <a:latin typeface="Arial"/>
                <a:cs typeface="+mn-cs"/>
              </a:rPr>
              <a:t> </a:t>
            </a:r>
            <a:r>
              <a:rPr lang="de-DE" sz="1800" b="0" dirty="0" err="1">
                <a:solidFill>
                  <a:srgbClr val="000000"/>
                </a:solidFill>
                <a:latin typeface="Arial"/>
                <a:cs typeface="+mn-cs"/>
              </a:rPr>
              <a:t>development</a:t>
            </a:r>
            <a:r>
              <a:rPr lang="de-DE" sz="1800" b="0" dirty="0">
                <a:solidFill>
                  <a:srgbClr val="000000"/>
                </a:solidFill>
                <a:latin typeface="Arial"/>
                <a:cs typeface="+mn-cs"/>
              </a:rPr>
              <a:t> </a:t>
            </a:r>
            <a:r>
              <a:rPr lang="de-DE" sz="1800" b="0" dirty="0" err="1">
                <a:solidFill>
                  <a:srgbClr val="000000"/>
                </a:solidFill>
                <a:latin typeface="Arial"/>
                <a:cs typeface="+mn-cs"/>
              </a:rPr>
              <a:t>is</a:t>
            </a:r>
            <a:r>
              <a:rPr lang="de-DE" sz="1800" b="0" dirty="0">
                <a:solidFill>
                  <a:srgbClr val="000000"/>
                </a:solidFill>
                <a:latin typeface="Arial"/>
                <a:cs typeface="+mn-cs"/>
              </a:rPr>
              <a:t> </a:t>
            </a:r>
            <a:r>
              <a:rPr lang="de-DE" sz="1800" b="0" dirty="0" err="1">
                <a:solidFill>
                  <a:srgbClr val="000000"/>
                </a:solidFill>
                <a:latin typeface="Arial"/>
                <a:cs typeface="+mn-cs"/>
              </a:rPr>
              <a:t>the</a:t>
            </a:r>
            <a:r>
              <a:rPr lang="de-DE" sz="1800" b="0" dirty="0">
                <a:solidFill>
                  <a:srgbClr val="000000"/>
                </a:solidFill>
                <a:latin typeface="Arial"/>
                <a:cs typeface="+mn-cs"/>
              </a:rPr>
              <a:t> </a:t>
            </a:r>
            <a:r>
              <a:rPr lang="de-DE" sz="1800" b="0" dirty="0" err="1">
                <a:solidFill>
                  <a:srgbClr val="000000"/>
                </a:solidFill>
                <a:latin typeface="Arial"/>
                <a:cs typeface="+mn-cs"/>
              </a:rPr>
              <a:t>description</a:t>
            </a:r>
            <a:r>
              <a:rPr lang="de-DE" sz="1800" b="0" dirty="0">
                <a:solidFill>
                  <a:srgbClr val="000000"/>
                </a:solidFill>
                <a:latin typeface="Arial"/>
                <a:cs typeface="+mn-cs"/>
              </a:rPr>
              <a:t> </a:t>
            </a:r>
            <a:r>
              <a:rPr lang="de-DE" sz="1800" b="0" dirty="0" err="1">
                <a:solidFill>
                  <a:srgbClr val="000000"/>
                </a:solidFill>
                <a:latin typeface="Arial"/>
                <a:cs typeface="+mn-cs"/>
              </a:rPr>
              <a:t>of</a:t>
            </a:r>
            <a:r>
              <a:rPr lang="de-DE" sz="1800" b="0" dirty="0">
                <a:solidFill>
                  <a:srgbClr val="000000"/>
                </a:solidFill>
                <a:latin typeface="Arial"/>
                <a:cs typeface="+mn-cs"/>
              </a:rPr>
              <a:t> </a:t>
            </a:r>
            <a:r>
              <a:rPr lang="de-DE" sz="1800" b="0" dirty="0" err="1">
                <a:solidFill>
                  <a:srgbClr val="000000"/>
                </a:solidFill>
                <a:latin typeface="Arial"/>
                <a:cs typeface="+mn-cs"/>
              </a:rPr>
              <a:t>the</a:t>
            </a:r>
            <a:r>
              <a:rPr lang="de-DE" sz="1800" b="0" dirty="0">
                <a:solidFill>
                  <a:srgbClr val="000000"/>
                </a:solidFill>
                <a:latin typeface="Arial"/>
                <a:cs typeface="+mn-cs"/>
              </a:rPr>
              <a:t> </a:t>
            </a:r>
            <a:r>
              <a:rPr lang="de-DE" sz="1800" b="0" dirty="0" err="1">
                <a:solidFill>
                  <a:srgbClr val="000000"/>
                </a:solidFill>
                <a:latin typeface="Arial"/>
                <a:cs typeface="+mn-cs"/>
              </a:rPr>
              <a:t>context</a:t>
            </a:r>
            <a:endParaRPr lang="de-DE" sz="1800" b="0" dirty="0">
              <a:solidFill>
                <a:srgbClr val="000000"/>
              </a:solidFill>
              <a:latin typeface="Arial"/>
              <a:cs typeface="+mn-cs"/>
            </a:endParaRPr>
          </a:p>
        </p:txBody>
      </p:sp>
    </p:spTree>
    <p:extLst>
      <p:ext uri="{BB962C8B-B14F-4D97-AF65-F5344CB8AC3E}">
        <p14:creationId xmlns:p14="http://schemas.microsoft.com/office/powerpoint/2010/main" val="2644926951"/>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el 1"/>
          <p:cNvSpPr>
            <a:spLocks noGrp="1"/>
          </p:cNvSpPr>
          <p:nvPr>
            <p:ph type="title"/>
          </p:nvPr>
        </p:nvSpPr>
        <p:spPr>
          <a:xfrm>
            <a:off x="433388" y="914400"/>
            <a:ext cx="7526337" cy="550863"/>
          </a:xfrm>
        </p:spPr>
        <p:txBody>
          <a:bodyPr/>
          <a:lstStyle/>
          <a:p>
            <a:r>
              <a:rPr lang="de-DE" b="1" dirty="0" err="1">
                <a:solidFill>
                  <a:srgbClr val="669900"/>
                </a:solidFill>
              </a:rPr>
              <a:t>Exercise</a:t>
            </a:r>
            <a:r>
              <a:rPr lang="de-DE" b="1" dirty="0">
                <a:solidFill>
                  <a:srgbClr val="669900"/>
                </a:solidFill>
              </a:rPr>
              <a:t> S3</a:t>
            </a:r>
          </a:p>
        </p:txBody>
      </p:sp>
      <p:sp>
        <p:nvSpPr>
          <p:cNvPr id="50179" name="Inhaltsplatzhalter 2"/>
          <p:cNvSpPr>
            <a:spLocks noGrp="1"/>
          </p:cNvSpPr>
          <p:nvPr>
            <p:ph idx="1"/>
          </p:nvPr>
        </p:nvSpPr>
        <p:spPr>
          <a:xfrm>
            <a:off x="457200" y="1758950"/>
            <a:ext cx="7526338" cy="4213225"/>
          </a:xfrm>
        </p:spPr>
        <p:txBody>
          <a:bodyPr/>
          <a:lstStyle/>
          <a:p>
            <a:pPr marL="0" indent="0">
              <a:buFont typeface="Wingdings" pitchFamily="2" charset="2"/>
              <a:buNone/>
              <a:defRPr/>
            </a:pPr>
            <a:r>
              <a:rPr lang="en-GB" dirty="0" smtClean="0">
                <a:solidFill>
                  <a:srgbClr val="C00000"/>
                </a:solidFill>
              </a:rPr>
              <a:t>Your task: </a:t>
            </a:r>
          </a:p>
          <a:p>
            <a:pPr marL="285750" indent="-285750">
              <a:buFont typeface="Arial" panose="020B0604020202020204" pitchFamily="34" charset="0"/>
              <a:buChar char="•"/>
              <a:defRPr/>
            </a:pPr>
            <a:r>
              <a:rPr lang="en-GB" b="0" dirty="0"/>
              <a:t>You are </a:t>
            </a:r>
            <a:r>
              <a:rPr lang="en-GB" b="0" dirty="0">
                <a:solidFill>
                  <a:srgbClr val="C00000"/>
                </a:solidFill>
              </a:rPr>
              <a:t>member of the M&amp;E expert group </a:t>
            </a:r>
            <a:r>
              <a:rPr lang="en-GB" b="0" dirty="0" smtClean="0">
                <a:solidFill>
                  <a:srgbClr val="C00000"/>
                </a:solidFill>
              </a:rPr>
              <a:t>/ advisory group </a:t>
            </a:r>
            <a:r>
              <a:rPr lang="en-GB" b="0" dirty="0" smtClean="0"/>
              <a:t>supporting </a:t>
            </a:r>
            <a:r>
              <a:rPr lang="en-GB" b="0" dirty="0"/>
              <a:t>the Government. </a:t>
            </a:r>
            <a:endParaRPr lang="de-DE" b="0" dirty="0"/>
          </a:p>
          <a:p>
            <a:pPr marL="285750" indent="-285750">
              <a:buFont typeface="Arial" panose="020B0604020202020204" pitchFamily="34" charset="0"/>
              <a:buChar char="•"/>
              <a:defRPr/>
            </a:pPr>
            <a:r>
              <a:rPr lang="en-GB" b="0" dirty="0" smtClean="0"/>
              <a:t>Use </a:t>
            </a:r>
            <a:r>
              <a:rPr lang="en-GB" b="0" dirty="0"/>
              <a:t>Matrix </a:t>
            </a:r>
            <a:r>
              <a:rPr lang="en-GB" b="0" dirty="0" smtClean="0"/>
              <a:t>2 </a:t>
            </a:r>
            <a:r>
              <a:rPr lang="en-GB" b="0" dirty="0"/>
              <a:t>to </a:t>
            </a:r>
            <a:r>
              <a:rPr lang="en-GB" b="0" dirty="0" smtClean="0"/>
              <a:t>answer the 4 key questions</a:t>
            </a:r>
          </a:p>
          <a:p>
            <a:pPr marL="285750" indent="-285750">
              <a:buFont typeface="Arial" panose="020B0604020202020204" pitchFamily="34" charset="0"/>
              <a:buChar char="•"/>
              <a:defRPr/>
            </a:pPr>
            <a:r>
              <a:rPr lang="en-GB" b="0" dirty="0" smtClean="0"/>
              <a:t>Refer to exhibits 1a + 1b for key features of the adaptation process in the respective country. </a:t>
            </a:r>
          </a:p>
          <a:p>
            <a:pPr>
              <a:buFont typeface="Wingdings" pitchFamily="2" charset="2"/>
              <a:buChar char="§"/>
              <a:defRPr/>
            </a:pPr>
            <a:endParaRPr lang="de-DE" b="0" dirty="0"/>
          </a:p>
        </p:txBody>
      </p:sp>
      <p:pic>
        <p:nvPicPr>
          <p:cNvPr id="4" name="Grafik 3"/>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5295331" y="4209535"/>
            <a:ext cx="3848669" cy="2405419"/>
          </a:xfrm>
          <a:prstGeom prst="rect">
            <a:avLst/>
          </a:prstGeom>
        </p:spPr>
      </p:pic>
    </p:spTree>
    <p:extLst>
      <p:ext uri="{BB962C8B-B14F-4D97-AF65-F5344CB8AC3E}">
        <p14:creationId xmlns:p14="http://schemas.microsoft.com/office/powerpoint/2010/main" val="1335290250"/>
      </p:ext>
    </p:extLst>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7"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4a: Content (I)</a:t>
            </a:r>
            <a:endParaRPr lang="de-DE"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660891825"/>
              </p:ext>
            </p:extLst>
          </p:nvPr>
        </p:nvGraphicFramePr>
        <p:xfrm>
          <a:off x="600273" y="3501008"/>
          <a:ext cx="7732864" cy="2165826"/>
        </p:xfrm>
        <a:graphic>
          <a:graphicData uri="http://schemas.openxmlformats.org/drawingml/2006/table">
            <a:tbl>
              <a:tblPr firstRow="1" bandRow="1">
                <a:tableStyleId>{72833802-FEF1-4C79-8D5D-14CF1EAF98D9}</a:tableStyleId>
              </a:tblPr>
              <a:tblGrid>
                <a:gridCol w="576064"/>
                <a:gridCol w="2160000"/>
                <a:gridCol w="4996800"/>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1800000">
                <a:tc>
                  <a:txBody>
                    <a:bodyPr/>
                    <a:lstStyle/>
                    <a:p>
                      <a:r>
                        <a:rPr lang="de-DE" sz="1800" b="1" smtClean="0"/>
                        <a:t>4a</a:t>
                      </a:r>
                      <a:endParaRPr lang="de-DE" sz="1800" b="1" dirty="0"/>
                    </a:p>
                  </a:txBody>
                  <a:tcPr marL="91426" marR="91426" marT="45723" marB="45723"/>
                </a:tc>
                <a:tc>
                  <a:txBody>
                    <a:bodyPr/>
                    <a:lstStyle/>
                    <a:p>
                      <a:r>
                        <a:rPr lang="de-DE" sz="1800" b="1" dirty="0" smtClean="0"/>
                        <a:t>Content (I)</a:t>
                      </a:r>
                      <a:endParaRPr lang="de-DE" sz="1800" dirty="0"/>
                    </a:p>
                  </a:txBody>
                  <a:tcPr marL="91426" marR="91426" marT="45723" marB="45723"/>
                </a:tc>
                <a:tc>
                  <a:txBody>
                    <a:bodyPr/>
                    <a:lstStyle/>
                    <a:p>
                      <a:pPr marL="285750" indent="-285750">
                        <a:buFont typeface="Arial" pitchFamily="34" charset="0"/>
                        <a:buChar char="•"/>
                      </a:pPr>
                      <a:r>
                        <a:rPr lang="en-GB" sz="1600" kern="1200" baseline="0" smtClean="0">
                          <a:solidFill>
                            <a:schemeClr val="tx1"/>
                          </a:solidFill>
                          <a:effectLst/>
                          <a:latin typeface="+mn-lt"/>
                          <a:ea typeface="+mn-ea"/>
                          <a:cs typeface="+mn-cs"/>
                        </a:rPr>
                        <a:t>Decide if your </a:t>
                      </a:r>
                      <a:r>
                        <a:rPr lang="en-GB" sz="1600" b="1" kern="1200" baseline="0" smtClean="0">
                          <a:solidFill>
                            <a:schemeClr val="tx1"/>
                          </a:solidFill>
                          <a:effectLst/>
                          <a:latin typeface="+mn-lt"/>
                          <a:ea typeface="+mn-ea"/>
                          <a:cs typeface="+mn-cs"/>
                        </a:rPr>
                        <a:t>focus</a:t>
                      </a:r>
                      <a:r>
                        <a:rPr lang="en-GB" sz="1600" kern="1200" baseline="0" smtClean="0">
                          <a:solidFill>
                            <a:schemeClr val="tx1"/>
                          </a:solidFill>
                          <a:effectLst/>
                          <a:latin typeface="+mn-lt"/>
                          <a:ea typeface="+mn-ea"/>
                          <a:cs typeface="+mn-cs"/>
                        </a:rPr>
                        <a:t> is on monitoring process or outcomes (or both)</a:t>
                      </a:r>
                      <a:endParaRPr lang="en-GB" sz="1600" kern="1200" smtClean="0">
                        <a:solidFill>
                          <a:schemeClr val="tx1"/>
                        </a:solidFill>
                        <a:effectLst/>
                        <a:latin typeface="+mn-lt"/>
                        <a:ea typeface="+mn-ea"/>
                        <a:cs typeface="+mn-cs"/>
                      </a:endParaRPr>
                    </a:p>
                    <a:p>
                      <a:pPr marL="285750" indent="-285750">
                        <a:buFont typeface="Arial" pitchFamily="34" charset="0"/>
                        <a:buChar char="•"/>
                      </a:pPr>
                      <a:r>
                        <a:rPr lang="en-GB" sz="1600" b="0" kern="1200" smtClean="0">
                          <a:solidFill>
                            <a:schemeClr val="tx1"/>
                          </a:solidFill>
                          <a:effectLst/>
                          <a:latin typeface="+mn-lt"/>
                          <a:ea typeface="+mn-ea"/>
                          <a:cs typeface="+mn-cs"/>
                        </a:rPr>
                        <a:t>Identify what</a:t>
                      </a:r>
                      <a:r>
                        <a:rPr lang="en-GB" sz="1600" b="0" kern="1200" baseline="0" smtClean="0">
                          <a:solidFill>
                            <a:schemeClr val="tx1"/>
                          </a:solidFill>
                          <a:effectLst/>
                          <a:latin typeface="+mn-lt"/>
                          <a:ea typeface="+mn-ea"/>
                          <a:cs typeface="+mn-cs"/>
                        </a:rPr>
                        <a:t> type of </a:t>
                      </a:r>
                      <a:r>
                        <a:rPr lang="en-GB" sz="1600" b="1" kern="1200" baseline="0" smtClean="0">
                          <a:solidFill>
                            <a:schemeClr val="tx1"/>
                          </a:solidFill>
                          <a:effectLst/>
                          <a:latin typeface="+mn-lt"/>
                          <a:ea typeface="+mn-ea"/>
                          <a:cs typeface="+mn-cs"/>
                        </a:rPr>
                        <a:t>data and information </a:t>
                      </a:r>
                      <a:r>
                        <a:rPr lang="en-GB" sz="1600" b="0" kern="1200" baseline="0" smtClean="0">
                          <a:solidFill>
                            <a:schemeClr val="tx1"/>
                          </a:solidFill>
                          <a:effectLst/>
                          <a:latin typeface="+mn-lt"/>
                          <a:ea typeface="+mn-ea"/>
                          <a:cs typeface="+mn-cs"/>
                        </a:rPr>
                        <a:t>you require to fullfil the purpose of the M&amp;E system</a:t>
                      </a:r>
                      <a:endParaRPr lang="en-GB" sz="1600" b="0" kern="1200" smtClean="0">
                        <a:solidFill>
                          <a:schemeClr val="tx1"/>
                        </a:solidFill>
                        <a:effectLst/>
                        <a:latin typeface="+mn-lt"/>
                        <a:ea typeface="+mn-ea"/>
                        <a:cs typeface="+mn-cs"/>
                      </a:endParaRPr>
                    </a:p>
                    <a:p>
                      <a:pPr marL="285750" indent="-285750">
                        <a:buFont typeface="Arial" pitchFamily="34" charset="0"/>
                        <a:buChar char="•"/>
                      </a:pPr>
                      <a:r>
                        <a:rPr lang="en-GB" sz="1600" kern="1200" smtClean="0">
                          <a:solidFill>
                            <a:schemeClr val="tx1"/>
                          </a:solidFill>
                          <a:effectLst/>
                          <a:latin typeface="+mn-lt"/>
                          <a:ea typeface="+mn-ea"/>
                          <a:cs typeface="+mn-cs"/>
                        </a:rPr>
                        <a:t>Define </a:t>
                      </a:r>
                      <a:r>
                        <a:rPr lang="en-GB" sz="1600" b="1" kern="1200" dirty="0" smtClean="0">
                          <a:solidFill>
                            <a:schemeClr val="tx1"/>
                          </a:solidFill>
                          <a:effectLst/>
                          <a:latin typeface="+mn-lt"/>
                          <a:ea typeface="+mn-ea"/>
                          <a:cs typeface="+mn-cs"/>
                        </a:rPr>
                        <a:t>indicators</a:t>
                      </a:r>
                      <a:r>
                        <a:rPr lang="en-GB" sz="1600" kern="1200" dirty="0" smtClean="0">
                          <a:solidFill>
                            <a:schemeClr val="tx1"/>
                          </a:solidFill>
                          <a:effectLst/>
                          <a:latin typeface="+mn-lt"/>
                          <a:ea typeface="+mn-ea"/>
                          <a:cs typeface="+mn-cs"/>
                        </a:rPr>
                        <a:t> for adaptation responses and climate change impacts</a:t>
                      </a:r>
                      <a:endParaRPr lang="de-DE" sz="1600" baseline="0" dirty="0" smtClean="0"/>
                    </a:p>
                  </a:txBody>
                  <a:tcPr marL="91426" marR="91426" marT="45723" marB="45723"/>
                </a:tc>
              </a:tr>
            </a:tbl>
          </a:graphicData>
        </a:graphic>
      </p:graphicFrame>
    </p:spTree>
    <p:extLst>
      <p:ext uri="{BB962C8B-B14F-4D97-AF65-F5344CB8AC3E}">
        <p14:creationId xmlns:p14="http://schemas.microsoft.com/office/powerpoint/2010/main" val="444128574"/>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4551670"/>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Focus of this session</a:t>
            </a:r>
            <a:endParaRPr lang="pt-PT" sz="1800" b="0" dirty="0">
              <a:solidFill>
                <a:srgbClr val="6E645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2200275"/>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9039" name="Gerade Verbindung 5"/>
          <p:cNvCxnSpPr>
            <a:cxnSpLocks noChangeShapeType="1"/>
            <a:endCxn id="22" idx="1"/>
          </p:cNvCxnSpPr>
          <p:nvPr/>
        </p:nvCxnSpPr>
        <p:spPr bwMode="auto">
          <a:xfrm flipV="1">
            <a:off x="6086901" y="4874836"/>
            <a:ext cx="1147337" cy="625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84159549"/>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lst_ale\Documents\M&amp;E Adapt\M&amp;E Training Update\M&amp;E Training Grafiken\Process and Outcomes_slim1.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07160" y="1809582"/>
            <a:ext cx="8268350" cy="4727695"/>
          </a:xfrm>
          <a:prstGeom prst="rect">
            <a:avLst/>
          </a:prstGeom>
          <a:noFill/>
          <a:extLst>
            <a:ext uri="{909E8E84-426E-40DD-AFC4-6F175D3DCCD1}">
              <a14:hiddenFill xmlns:a14="http://schemas.microsoft.com/office/drawing/2010/main">
                <a:solidFill>
                  <a:srgbClr val="FFFFFF"/>
                </a:solidFill>
              </a14:hiddenFill>
            </a:ext>
          </a:extLst>
        </p:spPr>
      </p:pic>
      <p:sp>
        <p:nvSpPr>
          <p:cNvPr id="80898" name="Titel 1"/>
          <p:cNvSpPr>
            <a:spLocks noGrp="1"/>
          </p:cNvSpPr>
          <p:nvPr>
            <p:ph type="title"/>
          </p:nvPr>
        </p:nvSpPr>
        <p:spPr>
          <a:xfrm>
            <a:off x="467544" y="1052736"/>
            <a:ext cx="7526338" cy="540990"/>
          </a:xfrm>
        </p:spPr>
        <p:txBody>
          <a:bodyPr/>
          <a:lstStyle/>
          <a:p>
            <a:r>
              <a:rPr lang="de-DE" b="1" dirty="0" smtClean="0">
                <a:solidFill>
                  <a:srgbClr val="669900"/>
                </a:solidFill>
              </a:rPr>
              <a:t>Focus: </a:t>
            </a:r>
            <a:r>
              <a:rPr lang="de-DE" b="1" dirty="0" err="1" smtClean="0">
                <a:solidFill>
                  <a:srgbClr val="669900"/>
                </a:solidFill>
              </a:rPr>
              <a:t>What</a:t>
            </a:r>
            <a:r>
              <a:rPr lang="de-DE" b="1" dirty="0" smtClean="0">
                <a:solidFill>
                  <a:srgbClr val="669900"/>
                </a:solidFill>
              </a:rPr>
              <a:t> </a:t>
            </a:r>
            <a:r>
              <a:rPr lang="de-DE" b="1" dirty="0" err="1" smtClean="0">
                <a:solidFill>
                  <a:srgbClr val="669900"/>
                </a:solidFill>
              </a:rPr>
              <a:t>should</a:t>
            </a:r>
            <a:r>
              <a:rPr lang="de-DE" b="1" dirty="0" smtClean="0">
                <a:solidFill>
                  <a:srgbClr val="669900"/>
                </a:solidFill>
              </a:rPr>
              <a:t> </a:t>
            </a:r>
            <a:r>
              <a:rPr lang="de-DE" b="1" dirty="0" err="1" smtClean="0">
                <a:solidFill>
                  <a:srgbClr val="669900"/>
                </a:solidFill>
              </a:rPr>
              <a:t>be</a:t>
            </a:r>
            <a:r>
              <a:rPr lang="de-DE" b="1" dirty="0" smtClean="0">
                <a:solidFill>
                  <a:srgbClr val="669900"/>
                </a:solidFill>
              </a:rPr>
              <a:t> </a:t>
            </a:r>
            <a:r>
              <a:rPr lang="de-DE" b="1" dirty="0" err="1" smtClean="0">
                <a:solidFill>
                  <a:srgbClr val="669900"/>
                </a:solidFill>
              </a:rPr>
              <a:t>monitored</a:t>
            </a:r>
            <a:r>
              <a:rPr lang="de-DE" b="1" dirty="0" smtClean="0">
                <a:solidFill>
                  <a:srgbClr val="669900"/>
                </a:solidFill>
              </a:rPr>
              <a:t>?</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01.09.2016</a:t>
            </a:fld>
            <a:endParaRPr lang="de-DE" dirty="0">
              <a:solidFill>
                <a:srgbClr val="6E6452"/>
              </a:solidFill>
            </a:endParaRPr>
          </a:p>
        </p:txBody>
      </p:sp>
      <p:sp>
        <p:nvSpPr>
          <p:cNvPr id="2" name="Rechteck 1"/>
          <p:cNvSpPr/>
          <p:nvPr/>
        </p:nvSpPr>
        <p:spPr bwMode="auto">
          <a:xfrm>
            <a:off x="4644008" y="5949280"/>
            <a:ext cx="792088" cy="21602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eaLnBrk="0" hangingPunct="0"/>
            <a:endParaRPr lang="de-DE" sz="1800" b="0" dirty="0" err="1" smtClean="0">
              <a:solidFill>
                <a:srgbClr val="6E6452"/>
              </a:solidFill>
              <a:cs typeface="+mn-cs"/>
            </a:endParaRPr>
          </a:p>
        </p:txBody>
      </p:sp>
      <p:sp>
        <p:nvSpPr>
          <p:cNvPr id="3" name="Oval 2"/>
          <p:cNvSpPr/>
          <p:nvPr/>
        </p:nvSpPr>
        <p:spPr bwMode="auto">
          <a:xfrm>
            <a:off x="2156344" y="3725840"/>
            <a:ext cx="2129051" cy="1937982"/>
          </a:xfrm>
          <a:prstGeom prst="ellipse">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8" name="Oval 7"/>
          <p:cNvSpPr/>
          <p:nvPr/>
        </p:nvSpPr>
        <p:spPr bwMode="auto">
          <a:xfrm>
            <a:off x="6239299" y="3441511"/>
            <a:ext cx="2129051" cy="1937982"/>
          </a:xfrm>
          <a:prstGeom prst="ellipse">
            <a:avLst/>
          </a:prstGeom>
          <a:noFill/>
          <a:ln w="38100" cap="flat" cmpd="sng" algn="ctr">
            <a:solidFill>
              <a:srgbClr val="FF0000"/>
            </a:solid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Tree>
    <p:extLst>
      <p:ext uri="{BB962C8B-B14F-4D97-AF65-F5344CB8AC3E}">
        <p14:creationId xmlns:p14="http://schemas.microsoft.com/office/powerpoint/2010/main" val="1796583743"/>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9013" y="908720"/>
            <a:ext cx="7776000" cy="505191"/>
          </a:xfrm>
        </p:spPr>
        <p:txBody>
          <a:bodyPr/>
          <a:lstStyle/>
          <a:p>
            <a:r>
              <a:rPr lang="de-DE" sz="2800" b="1" dirty="0">
                <a:solidFill>
                  <a:srgbClr val="669900"/>
                </a:solidFill>
              </a:rPr>
              <a:t>Focus: </a:t>
            </a:r>
            <a:r>
              <a:rPr lang="de-DE" sz="2800" b="1" dirty="0" err="1">
                <a:solidFill>
                  <a:srgbClr val="669900"/>
                </a:solidFill>
              </a:rPr>
              <a:t>What</a:t>
            </a:r>
            <a:r>
              <a:rPr lang="de-DE" sz="2800" b="1" dirty="0">
                <a:solidFill>
                  <a:srgbClr val="669900"/>
                </a:solidFill>
              </a:rPr>
              <a:t> </a:t>
            </a:r>
            <a:r>
              <a:rPr lang="de-DE" sz="2800" b="1" dirty="0" err="1">
                <a:solidFill>
                  <a:srgbClr val="669900"/>
                </a:solidFill>
              </a:rPr>
              <a:t>should</a:t>
            </a:r>
            <a:r>
              <a:rPr lang="de-DE" sz="2800" b="1" dirty="0">
                <a:solidFill>
                  <a:srgbClr val="669900"/>
                </a:solidFill>
              </a:rPr>
              <a:t> </a:t>
            </a:r>
            <a:r>
              <a:rPr lang="de-DE" sz="2800" b="1" dirty="0" err="1">
                <a:solidFill>
                  <a:srgbClr val="669900"/>
                </a:solidFill>
              </a:rPr>
              <a:t>be</a:t>
            </a:r>
            <a:r>
              <a:rPr lang="de-DE" sz="2800" b="1" dirty="0">
                <a:solidFill>
                  <a:srgbClr val="669900"/>
                </a:solidFill>
              </a:rPr>
              <a:t> </a:t>
            </a:r>
            <a:r>
              <a:rPr lang="de-DE" sz="2800" b="1" dirty="0" err="1">
                <a:solidFill>
                  <a:srgbClr val="669900"/>
                </a:solidFill>
              </a:rPr>
              <a:t>monitored</a:t>
            </a:r>
            <a:r>
              <a:rPr lang="de-DE" sz="2800" b="1" dirty="0" smtClean="0">
                <a:solidFill>
                  <a:srgbClr val="669900"/>
                </a:solidFill>
              </a:rPr>
              <a:t>?</a:t>
            </a:r>
            <a:endParaRPr lang="en-US" sz="2800" dirty="0"/>
          </a:p>
        </p:txBody>
      </p:sp>
      <p:sp>
        <p:nvSpPr>
          <p:cNvPr id="4" name="Datumsplatzhalter 3"/>
          <p:cNvSpPr>
            <a:spLocks noGrp="1"/>
          </p:cNvSpPr>
          <p:nvPr>
            <p:ph type="dt" sz="half" idx="11"/>
          </p:nvPr>
        </p:nvSpPr>
        <p:spPr/>
        <p:txBody>
          <a:bodyPr/>
          <a:lstStyle/>
          <a:p>
            <a:pPr>
              <a:defRPr/>
            </a:pPr>
            <a:fld id="{12E44C94-8673-44B1-B997-2666052F0658}" type="datetime1">
              <a:rPr lang="en-GB" noProof="0" smtClean="0"/>
              <a:pPr>
                <a:defRPr/>
              </a:pPr>
              <a:t>01/09/2016</a:t>
            </a:fld>
            <a:endParaRPr lang="en-GB" noProof="0" dirty="0"/>
          </a:p>
        </p:txBody>
      </p:sp>
      <p:grpSp>
        <p:nvGrpSpPr>
          <p:cNvPr id="7" name="Gruppieren 6"/>
          <p:cNvGrpSpPr>
            <a:grpSpLocks/>
          </p:cNvGrpSpPr>
          <p:nvPr/>
        </p:nvGrpSpPr>
        <p:grpSpPr>
          <a:xfrm>
            <a:off x="1624944" y="2294119"/>
            <a:ext cx="4268722" cy="2189337"/>
            <a:chOff x="0" y="0"/>
            <a:chExt cx="5770464" cy="3239559"/>
          </a:xfrm>
        </p:grpSpPr>
        <p:cxnSp>
          <p:nvCxnSpPr>
            <p:cNvPr id="8" name="Gerade Verbindung mit Pfeil 7"/>
            <p:cNvCxnSpPr/>
            <p:nvPr/>
          </p:nvCxnSpPr>
          <p:spPr>
            <a:xfrm>
              <a:off x="2142699" y="2046838"/>
              <a:ext cx="0" cy="416193"/>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9" name="Gerade Verbindung mit Pfeil 8"/>
            <p:cNvCxnSpPr/>
            <p:nvPr/>
          </p:nvCxnSpPr>
          <p:spPr>
            <a:xfrm>
              <a:off x="3657600" y="921224"/>
              <a:ext cx="0" cy="252095"/>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grpSp>
          <p:nvGrpSpPr>
            <p:cNvPr id="10" name="Gruppieren 9"/>
            <p:cNvGrpSpPr/>
            <p:nvPr/>
          </p:nvGrpSpPr>
          <p:grpSpPr>
            <a:xfrm>
              <a:off x="0" y="0"/>
              <a:ext cx="5770464" cy="3239559"/>
              <a:chOff x="0" y="0"/>
              <a:chExt cx="5770464" cy="3239559"/>
            </a:xfrm>
          </p:grpSpPr>
          <p:sp>
            <p:nvSpPr>
              <p:cNvPr id="11" name="Rechteck 10"/>
              <p:cNvSpPr/>
              <p:nvPr/>
            </p:nvSpPr>
            <p:spPr>
              <a:xfrm>
                <a:off x="0" y="1289713"/>
                <a:ext cx="1262380" cy="668655"/>
              </a:xfrm>
              <a:prstGeom prst="rect">
                <a:avLst/>
              </a:prstGeom>
              <a:solidFill>
                <a:schemeClr val="accent5">
                  <a:lumMod val="20000"/>
                  <a:lumOff val="80000"/>
                </a:schemeClr>
              </a:solidFill>
              <a:ln>
                <a:solidFill>
                  <a:schemeClr val="tx1"/>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dirty="0">
                    <a:solidFill>
                      <a:srgbClr val="000000"/>
                    </a:solidFill>
                    <a:effectLst/>
                    <a:latin typeface="Arial"/>
                    <a:ea typeface="Times New Roman"/>
                    <a:cs typeface="Times New Roman"/>
                  </a:rPr>
                  <a:t>Hazard</a:t>
                </a:r>
                <a:endParaRPr lang="en-US" b="1" dirty="0">
                  <a:solidFill>
                    <a:srgbClr val="000000"/>
                  </a:solidFill>
                  <a:effectLst/>
                  <a:latin typeface="Arial"/>
                  <a:ea typeface="Times New Roman"/>
                  <a:cs typeface="Times New Roman"/>
                </a:endParaRPr>
              </a:p>
            </p:txBody>
          </p:sp>
          <p:sp>
            <p:nvSpPr>
              <p:cNvPr id="12" name="Rechteck 11"/>
              <p:cNvSpPr/>
              <p:nvPr/>
            </p:nvSpPr>
            <p:spPr>
              <a:xfrm>
                <a:off x="1494429" y="1289713"/>
                <a:ext cx="1508078" cy="668655"/>
              </a:xfrm>
              <a:prstGeom prst="rect">
                <a:avLst/>
              </a:prstGeom>
              <a:solidFill>
                <a:srgbClr val="FFFF99"/>
              </a:solidFill>
              <a:ln>
                <a:solidFill>
                  <a:schemeClr val="tx1"/>
                </a:solidFill>
              </a:ln>
            </p:spPr>
            <p:style>
              <a:lnRef idx="1">
                <a:schemeClr val="accent6"/>
              </a:lnRef>
              <a:fillRef idx="2">
                <a:schemeClr val="accent6"/>
              </a:fillRef>
              <a:effectRef idx="1">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dirty="0">
                    <a:solidFill>
                      <a:srgbClr val="000000"/>
                    </a:solidFill>
                    <a:latin typeface="Arial"/>
                    <a:ea typeface="Times New Roman"/>
                    <a:cs typeface="Times New Roman"/>
                  </a:rPr>
                  <a:t>Exposure</a:t>
                </a:r>
                <a:endParaRPr lang="en-US" sz="1400" b="1" dirty="0">
                  <a:solidFill>
                    <a:srgbClr val="000000"/>
                  </a:solidFill>
                  <a:latin typeface="Arial"/>
                  <a:ea typeface="Times New Roman"/>
                  <a:cs typeface="Times New Roman"/>
                </a:endParaRPr>
              </a:p>
            </p:txBody>
          </p:sp>
          <p:sp>
            <p:nvSpPr>
              <p:cNvPr id="13" name="Rechteck 12"/>
              <p:cNvSpPr/>
              <p:nvPr/>
            </p:nvSpPr>
            <p:spPr>
              <a:xfrm>
                <a:off x="3114191" y="1289713"/>
                <a:ext cx="1940389" cy="668655"/>
              </a:xfrm>
              <a:prstGeom prst="rect">
                <a:avLst/>
              </a:prstGeom>
              <a:solidFill>
                <a:srgbClr val="C0504D">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600" b="1" dirty="0">
                    <a:solidFill>
                      <a:srgbClr val="000000"/>
                    </a:solidFill>
                    <a:effectLst/>
                    <a:latin typeface="Arial"/>
                    <a:ea typeface="Times New Roman"/>
                    <a:cs typeface="Times New Roman"/>
                  </a:rPr>
                  <a:t>Vulnerability</a:t>
                </a:r>
                <a:endParaRPr lang="en-US" b="1" dirty="0">
                  <a:solidFill>
                    <a:srgbClr val="000000"/>
                  </a:solidFill>
                  <a:effectLst/>
                  <a:latin typeface="Arial"/>
                  <a:ea typeface="Times New Roman"/>
                  <a:cs typeface="Times New Roman"/>
                </a:endParaRPr>
              </a:p>
            </p:txBody>
          </p:sp>
          <p:sp>
            <p:nvSpPr>
              <p:cNvPr id="14" name="Rechteck 13"/>
              <p:cNvSpPr/>
              <p:nvPr/>
            </p:nvSpPr>
            <p:spPr>
              <a:xfrm>
                <a:off x="1500985" y="2570904"/>
                <a:ext cx="1262380" cy="668655"/>
              </a:xfrm>
              <a:prstGeom prst="rect">
                <a:avLst/>
              </a:prstGeom>
              <a:solidFill>
                <a:sysClr val="window" lastClr="FFFFFF"/>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US" b="1" dirty="0">
                    <a:solidFill>
                      <a:srgbClr val="000000"/>
                    </a:solidFill>
                    <a:effectLst/>
                    <a:latin typeface="Arial"/>
                    <a:ea typeface="Times New Roman"/>
                    <a:cs typeface="Times New Roman"/>
                  </a:rPr>
                  <a:t>Risk</a:t>
                </a:r>
                <a:endParaRPr lang="en-US" sz="2000" dirty="0">
                  <a:solidFill>
                    <a:srgbClr val="000000"/>
                  </a:solidFill>
                  <a:effectLst/>
                  <a:latin typeface="Arial"/>
                  <a:ea typeface="Times New Roman"/>
                  <a:cs typeface="Times New Roman"/>
                </a:endParaRPr>
              </a:p>
            </p:txBody>
          </p:sp>
          <p:sp>
            <p:nvSpPr>
              <p:cNvPr id="15" name="Rechteck 14"/>
              <p:cNvSpPr/>
              <p:nvPr/>
            </p:nvSpPr>
            <p:spPr>
              <a:xfrm>
                <a:off x="3636223" y="0"/>
                <a:ext cx="2134241" cy="668655"/>
              </a:xfrm>
              <a:prstGeom prst="rect">
                <a:avLst/>
              </a:prstGeom>
              <a:solidFill>
                <a:srgbClr val="F79646">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Bef>
                    <a:spcPts val="600"/>
                  </a:spcBef>
                  <a:spcAft>
                    <a:spcPts val="600"/>
                  </a:spcAft>
                </a:pPr>
                <a:r>
                  <a:rPr lang="de-DE" sz="1200" b="1" dirty="0">
                    <a:solidFill>
                      <a:srgbClr val="000000"/>
                    </a:solidFill>
                    <a:effectLst/>
                    <a:latin typeface="Arial"/>
                    <a:ea typeface="Times New Roman"/>
                    <a:cs typeface="Times New Roman"/>
                  </a:rPr>
                  <a:t>Coping</a:t>
                </a:r>
                <a:r>
                  <a:rPr lang="de-DE" sz="1200" b="1" dirty="0">
                    <a:solidFill>
                      <a:srgbClr val="000000"/>
                    </a:solidFill>
                    <a:latin typeface="Arial"/>
                    <a:ea typeface="Times New Roman"/>
                    <a:cs typeface="Times New Roman"/>
                  </a:rPr>
                  <a:t> &amp; a</a:t>
                </a:r>
                <a:r>
                  <a:rPr lang="de-DE" sz="1200" b="1" dirty="0">
                    <a:solidFill>
                      <a:srgbClr val="000000"/>
                    </a:solidFill>
                    <a:effectLst/>
                    <a:latin typeface="Arial"/>
                    <a:ea typeface="Times New Roman"/>
                    <a:cs typeface="Times New Roman"/>
                  </a:rPr>
                  <a:t>daptive </a:t>
                </a:r>
                <a:r>
                  <a:rPr lang="de-DE" sz="1200" b="1" dirty="0">
                    <a:solidFill>
                      <a:srgbClr val="000000"/>
                    </a:solidFill>
                    <a:latin typeface="Arial"/>
                    <a:ea typeface="Times New Roman"/>
                    <a:cs typeface="Times New Roman"/>
                  </a:rPr>
                  <a:t>c</a:t>
                </a:r>
                <a:r>
                  <a:rPr lang="en-GB" sz="1200" b="1" dirty="0" err="1">
                    <a:solidFill>
                      <a:srgbClr val="000000"/>
                    </a:solidFill>
                    <a:effectLst/>
                    <a:latin typeface="Arial"/>
                    <a:ea typeface="Times New Roman"/>
                    <a:cs typeface="Times New Roman"/>
                  </a:rPr>
                  <a:t>apacity</a:t>
                </a:r>
                <a:endParaRPr lang="en-US" sz="1200" b="1" dirty="0">
                  <a:solidFill>
                    <a:srgbClr val="000000"/>
                  </a:solidFill>
                  <a:effectLst/>
                  <a:latin typeface="Arial"/>
                  <a:ea typeface="Times New Roman"/>
                  <a:cs typeface="Times New Roman"/>
                </a:endParaRPr>
              </a:p>
            </p:txBody>
          </p:sp>
          <p:sp>
            <p:nvSpPr>
              <p:cNvPr id="16" name="Rechteck 15"/>
              <p:cNvSpPr/>
              <p:nvPr/>
            </p:nvSpPr>
            <p:spPr>
              <a:xfrm>
                <a:off x="1914855" y="0"/>
                <a:ext cx="1599405" cy="668655"/>
              </a:xfrm>
              <a:prstGeom prst="rect">
                <a:avLst/>
              </a:prstGeom>
              <a:solidFill>
                <a:srgbClr val="9BBB59">
                  <a:lumMod val="60000"/>
                  <a:lumOff val="40000"/>
                </a:srgbClr>
              </a:solidFill>
              <a:ln w="12700" cap="flat" cmpd="sng" algn="ctr">
                <a:solidFill>
                  <a:schemeClr val="tx1"/>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50000"/>
                  </a:lnSpc>
                  <a:spcBef>
                    <a:spcPts val="600"/>
                  </a:spcBef>
                  <a:spcAft>
                    <a:spcPts val="600"/>
                  </a:spcAft>
                </a:pPr>
                <a:r>
                  <a:rPr lang="en-GB" sz="1400" b="1" dirty="0">
                    <a:solidFill>
                      <a:srgbClr val="000000"/>
                    </a:solidFill>
                    <a:effectLst/>
                    <a:latin typeface="Arial"/>
                    <a:ea typeface="Times New Roman"/>
                    <a:cs typeface="Times New Roman"/>
                  </a:rPr>
                  <a:t>Sensitivity</a:t>
                </a:r>
                <a:endParaRPr lang="en-US" sz="1600" b="1" dirty="0">
                  <a:solidFill>
                    <a:srgbClr val="000000"/>
                  </a:solidFill>
                  <a:effectLst/>
                  <a:latin typeface="Arial"/>
                  <a:ea typeface="Times New Roman"/>
                  <a:cs typeface="Times New Roman"/>
                </a:endParaRPr>
              </a:p>
            </p:txBody>
          </p:sp>
          <p:sp>
            <p:nvSpPr>
              <p:cNvPr id="17" name="Runde Klammer links 16"/>
              <p:cNvSpPr/>
              <p:nvPr/>
            </p:nvSpPr>
            <p:spPr>
              <a:xfrm rot="16200000" flipV="1">
                <a:off x="2050576" y="624385"/>
                <a:ext cx="163196" cy="300810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Runde Klammer links 17"/>
              <p:cNvSpPr/>
              <p:nvPr/>
            </p:nvSpPr>
            <p:spPr>
              <a:xfrm rot="16200000" flipV="1">
                <a:off x="3558654" y="3411"/>
                <a:ext cx="163196" cy="1671254"/>
              </a:xfrm>
              <a:prstGeom prst="leftBracket">
                <a:avLst/>
              </a:prstGeom>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9" name="Rechteck 18"/>
          <p:cNvSpPr/>
          <p:nvPr/>
        </p:nvSpPr>
        <p:spPr>
          <a:xfrm>
            <a:off x="3318546" y="1543321"/>
            <a:ext cx="2212291" cy="306125"/>
          </a:xfrm>
          <a:prstGeom prst="rect">
            <a:avLst/>
          </a:prstGeom>
          <a:ln>
            <a:solidFill>
              <a:schemeClr val="tx1"/>
            </a:solidFill>
          </a:ln>
        </p:spPr>
        <p:style>
          <a:lnRef idx="2">
            <a:schemeClr val="accent5"/>
          </a:lnRef>
          <a:fillRef idx="1">
            <a:schemeClr val="lt1"/>
          </a:fillRef>
          <a:effectRef idx="0">
            <a:schemeClr val="accent5"/>
          </a:effectRef>
          <a:fontRef idx="minor">
            <a:schemeClr val="dk1"/>
          </a:fontRef>
        </p:style>
        <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fr-FR" sz="1400" b="1" kern="1200" baseline="0" dirty="0">
                <a:solidFill>
                  <a:schemeClr val="tx1"/>
                </a:solidFill>
              </a:rPr>
              <a:t>Adaptation </a:t>
            </a:r>
            <a:r>
              <a:rPr lang="fr-FR" sz="1400" b="1" kern="1200" baseline="0" dirty="0" err="1">
                <a:solidFill>
                  <a:schemeClr val="tx1"/>
                </a:solidFill>
              </a:rPr>
              <a:t>measures</a:t>
            </a:r>
            <a:endParaRPr lang="fr-FR" sz="1400" b="1" kern="1200" dirty="0">
              <a:solidFill>
                <a:schemeClr val="tx1"/>
              </a:solidFill>
            </a:endParaRPr>
          </a:p>
        </p:txBody>
      </p:sp>
      <p:sp>
        <p:nvSpPr>
          <p:cNvPr id="20" name="Textfeld 19"/>
          <p:cNvSpPr txBox="1"/>
          <p:nvPr/>
        </p:nvSpPr>
        <p:spPr>
          <a:xfrm>
            <a:off x="3895245" y="1844824"/>
            <a:ext cx="172699" cy="461665"/>
          </a:xfrm>
          <a:prstGeom prst="rect">
            <a:avLst/>
          </a:prstGeom>
          <a:noFill/>
        </p:spPr>
        <p:txBody>
          <a:bodyPr wrap="square" rtlCol="0">
            <a:spAutoFit/>
          </a:bodyPr>
          <a:lstStyle/>
          <a:p>
            <a:r>
              <a:rPr lang="de-DE" sz="2400" b="1" dirty="0"/>
              <a:t>-</a:t>
            </a:r>
          </a:p>
        </p:txBody>
      </p:sp>
      <p:sp>
        <p:nvSpPr>
          <p:cNvPr id="21" name="Textfeld 20"/>
          <p:cNvSpPr txBox="1"/>
          <p:nvPr/>
        </p:nvSpPr>
        <p:spPr>
          <a:xfrm rot="16200000">
            <a:off x="4945698" y="1945575"/>
            <a:ext cx="184080" cy="461665"/>
          </a:xfrm>
          <a:prstGeom prst="rect">
            <a:avLst/>
          </a:prstGeom>
          <a:noFill/>
        </p:spPr>
        <p:txBody>
          <a:bodyPr wrap="square" rtlCol="0">
            <a:spAutoFit/>
          </a:bodyPr>
          <a:lstStyle/>
          <a:p>
            <a:r>
              <a:rPr lang="de-DE" sz="2400" b="1" dirty="0"/>
              <a:t>+</a:t>
            </a:r>
          </a:p>
        </p:txBody>
      </p:sp>
      <p:cxnSp>
        <p:nvCxnSpPr>
          <p:cNvPr id="22" name="Gerade Verbindung mit Pfeil 21"/>
          <p:cNvCxnSpPr/>
          <p:nvPr/>
        </p:nvCxnSpPr>
        <p:spPr>
          <a:xfrm>
            <a:off x="2915816" y="1772816"/>
            <a:ext cx="0" cy="1187176"/>
          </a:xfrm>
          <a:prstGeom prst="straightConnector1">
            <a:avLst/>
          </a:prstGeom>
          <a:ln>
            <a:prstDash val="dash"/>
            <a:tailEnd type="arrow"/>
          </a:ln>
        </p:spPr>
        <p:style>
          <a:lnRef idx="1">
            <a:schemeClr val="accent2"/>
          </a:lnRef>
          <a:fillRef idx="0">
            <a:schemeClr val="accent2"/>
          </a:fillRef>
          <a:effectRef idx="0">
            <a:schemeClr val="accent2"/>
          </a:effectRef>
          <a:fontRef idx="minor">
            <a:schemeClr val="tx1"/>
          </a:fontRef>
        </p:style>
      </p:cxnSp>
      <p:cxnSp>
        <p:nvCxnSpPr>
          <p:cNvPr id="23" name="Gerade Verbindung 22"/>
          <p:cNvCxnSpPr>
            <a:stCxn id="19" idx="1"/>
          </p:cNvCxnSpPr>
          <p:nvPr/>
        </p:nvCxnSpPr>
        <p:spPr bwMode="auto">
          <a:xfrm flipH="1">
            <a:off x="2915816" y="1696384"/>
            <a:ext cx="402730" cy="32373"/>
          </a:xfrm>
          <a:prstGeom prst="line">
            <a:avLst/>
          </a:prstGeom>
          <a:ln>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4" name="Textfeld 23"/>
          <p:cNvSpPr txBox="1"/>
          <p:nvPr/>
        </p:nvSpPr>
        <p:spPr>
          <a:xfrm>
            <a:off x="2887133" y="1887215"/>
            <a:ext cx="172699" cy="461665"/>
          </a:xfrm>
          <a:prstGeom prst="rect">
            <a:avLst/>
          </a:prstGeom>
          <a:noFill/>
        </p:spPr>
        <p:txBody>
          <a:bodyPr wrap="square" rtlCol="0">
            <a:spAutoFit/>
          </a:bodyPr>
          <a:lstStyle/>
          <a:p>
            <a:r>
              <a:rPr lang="de-DE" sz="2400" b="1" dirty="0"/>
              <a:t>-</a:t>
            </a:r>
            <a:endParaRPr lang="de-DE" sz="1600" b="1" dirty="0"/>
          </a:p>
        </p:txBody>
      </p:sp>
      <p:cxnSp>
        <p:nvCxnSpPr>
          <p:cNvPr id="25" name="Gerade Verbindung mit Pfeil 24"/>
          <p:cNvCxnSpPr/>
          <p:nvPr/>
        </p:nvCxnSpPr>
        <p:spPr>
          <a:xfrm>
            <a:off x="3701666" y="1924338"/>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cxnSp>
        <p:nvCxnSpPr>
          <p:cNvPr id="37" name="Gerade Verbindung mit Pfeil 36"/>
          <p:cNvCxnSpPr/>
          <p:nvPr/>
        </p:nvCxnSpPr>
        <p:spPr>
          <a:xfrm>
            <a:off x="5198954" y="1937947"/>
            <a:ext cx="0" cy="324388"/>
          </a:xfrm>
          <a:prstGeom prst="straightConnector1">
            <a:avLst/>
          </a:prstGeom>
          <a:ln w="28575">
            <a:tailEnd type="arrow"/>
          </a:ln>
        </p:spPr>
        <p:style>
          <a:lnRef idx="1">
            <a:schemeClr val="accent2"/>
          </a:lnRef>
          <a:fillRef idx="0">
            <a:schemeClr val="accent2"/>
          </a:fillRef>
          <a:effectRef idx="0">
            <a:schemeClr val="accent2"/>
          </a:effectRef>
          <a:fontRef idx="minor">
            <a:schemeClr val="tx1"/>
          </a:fontRef>
        </p:style>
      </p:cxnSp>
      <p:sp>
        <p:nvSpPr>
          <p:cNvPr id="38" name="Textfeld 37"/>
          <p:cNvSpPr txBox="1"/>
          <p:nvPr/>
        </p:nvSpPr>
        <p:spPr>
          <a:xfrm>
            <a:off x="6428536" y="1772816"/>
            <a:ext cx="2520280" cy="3477875"/>
          </a:xfrm>
          <a:prstGeom prst="rect">
            <a:avLst/>
          </a:prstGeom>
          <a:noFill/>
        </p:spPr>
        <p:txBody>
          <a:bodyPr wrap="square" rtlCol="0">
            <a:spAutoFit/>
          </a:bodyPr>
          <a:lstStyle/>
          <a:p>
            <a:r>
              <a:rPr lang="de-DE" sz="2000" b="0" dirty="0" err="1" smtClean="0">
                <a:solidFill>
                  <a:schemeClr val="tx2"/>
                </a:solidFill>
              </a:rPr>
              <a:t>Graphic</a:t>
            </a:r>
            <a:r>
              <a:rPr lang="de-DE" sz="2000" b="0" dirty="0" smtClean="0">
                <a:solidFill>
                  <a:schemeClr val="tx2"/>
                </a:solidFill>
              </a:rPr>
              <a:t> </a:t>
            </a:r>
            <a:r>
              <a:rPr lang="de-DE" sz="2000" b="0" dirty="0" err="1" smtClean="0">
                <a:solidFill>
                  <a:schemeClr val="tx2"/>
                </a:solidFill>
              </a:rPr>
              <a:t>shows</a:t>
            </a:r>
            <a:r>
              <a:rPr lang="de-DE" sz="2000" b="0" dirty="0" smtClean="0">
                <a:solidFill>
                  <a:schemeClr val="tx2"/>
                </a:solidFill>
              </a:rPr>
              <a:t> </a:t>
            </a:r>
            <a:r>
              <a:rPr lang="de-DE" sz="2000" b="0" dirty="0" err="1" smtClean="0">
                <a:solidFill>
                  <a:schemeClr val="tx2"/>
                </a:solidFill>
              </a:rPr>
              <a:t>adaptation</a:t>
            </a:r>
            <a:r>
              <a:rPr lang="de-DE" sz="2000" b="0" dirty="0" smtClean="0">
                <a:solidFill>
                  <a:schemeClr val="tx2"/>
                </a:solidFill>
              </a:rPr>
              <a:t> </a:t>
            </a:r>
            <a:r>
              <a:rPr lang="de-DE" sz="2000" b="0" dirty="0" err="1" smtClean="0">
                <a:solidFill>
                  <a:schemeClr val="tx2"/>
                </a:solidFill>
              </a:rPr>
              <a:t>components</a:t>
            </a:r>
            <a:r>
              <a:rPr lang="de-DE" sz="2000" b="0" dirty="0" smtClean="0">
                <a:solidFill>
                  <a:schemeClr val="tx2"/>
                </a:solidFill>
              </a:rPr>
              <a:t> </a:t>
            </a:r>
            <a:r>
              <a:rPr lang="de-DE" sz="2000" b="0" dirty="0" err="1" smtClean="0">
                <a:solidFill>
                  <a:schemeClr val="tx2"/>
                </a:solidFill>
              </a:rPr>
              <a:t>according</a:t>
            </a:r>
            <a:r>
              <a:rPr lang="de-DE" sz="2000" b="0" dirty="0" smtClean="0">
                <a:solidFill>
                  <a:schemeClr val="tx2"/>
                </a:solidFill>
              </a:rPr>
              <a:t> </a:t>
            </a:r>
            <a:r>
              <a:rPr lang="de-DE" sz="2000" b="0" dirty="0" err="1" smtClean="0">
                <a:solidFill>
                  <a:schemeClr val="tx2"/>
                </a:solidFill>
              </a:rPr>
              <a:t>to</a:t>
            </a:r>
            <a:r>
              <a:rPr lang="de-DE" sz="2000" b="0" dirty="0" smtClean="0">
                <a:solidFill>
                  <a:schemeClr val="tx2"/>
                </a:solidFill>
              </a:rPr>
              <a:t> </a:t>
            </a:r>
            <a:r>
              <a:rPr lang="de-DE" sz="2000" b="0" dirty="0" err="1" smtClean="0">
                <a:solidFill>
                  <a:schemeClr val="tx2"/>
                </a:solidFill>
              </a:rPr>
              <a:t>the</a:t>
            </a:r>
            <a:r>
              <a:rPr lang="de-DE" sz="2000" b="0" dirty="0" smtClean="0">
                <a:solidFill>
                  <a:schemeClr val="tx2"/>
                </a:solidFill>
              </a:rPr>
              <a:t> IPCC (2014)</a:t>
            </a:r>
          </a:p>
          <a:p>
            <a:endParaRPr lang="de-DE" sz="2000" dirty="0">
              <a:solidFill>
                <a:schemeClr val="tx2"/>
              </a:solidFill>
            </a:endParaRPr>
          </a:p>
          <a:p>
            <a:r>
              <a:rPr lang="de-DE" sz="2000" b="0" dirty="0" smtClean="0">
                <a:solidFill>
                  <a:schemeClr val="tx2"/>
                </a:solidFill>
              </a:rPr>
              <a:t>Monitoring </a:t>
            </a:r>
            <a:r>
              <a:rPr lang="de-DE" sz="2000" b="0" dirty="0" err="1" smtClean="0">
                <a:solidFill>
                  <a:schemeClr val="tx2"/>
                </a:solidFill>
              </a:rPr>
              <a:t>can</a:t>
            </a:r>
            <a:r>
              <a:rPr lang="de-DE" sz="2000" b="0" dirty="0" smtClean="0">
                <a:solidFill>
                  <a:schemeClr val="tx2"/>
                </a:solidFill>
              </a:rPr>
              <a:t> </a:t>
            </a:r>
            <a:r>
              <a:rPr lang="de-DE" sz="2000" b="0" dirty="0" err="1" smtClean="0">
                <a:solidFill>
                  <a:schemeClr val="tx2"/>
                </a:solidFill>
              </a:rPr>
              <a:t>focus</a:t>
            </a:r>
            <a:r>
              <a:rPr lang="de-DE" sz="2000" b="0" dirty="0" smtClean="0">
                <a:solidFill>
                  <a:schemeClr val="tx2"/>
                </a:solidFill>
              </a:rPr>
              <a:t> on different </a:t>
            </a:r>
            <a:r>
              <a:rPr lang="de-DE" sz="2000" b="0" dirty="0" err="1" smtClean="0">
                <a:solidFill>
                  <a:schemeClr val="tx2"/>
                </a:solidFill>
              </a:rPr>
              <a:t>components</a:t>
            </a:r>
            <a:r>
              <a:rPr lang="de-DE" sz="2000" b="0" dirty="0" smtClean="0">
                <a:solidFill>
                  <a:schemeClr val="tx2"/>
                </a:solidFill>
              </a:rPr>
              <a:t>, e.g. on </a:t>
            </a:r>
            <a:r>
              <a:rPr lang="de-DE" sz="2000" b="0" dirty="0" err="1" smtClean="0">
                <a:solidFill>
                  <a:schemeClr val="tx2"/>
                </a:solidFill>
              </a:rPr>
              <a:t>adaptation</a:t>
            </a:r>
            <a:r>
              <a:rPr lang="de-DE" sz="2000" b="0" dirty="0" smtClean="0">
                <a:solidFill>
                  <a:schemeClr val="tx2"/>
                </a:solidFill>
              </a:rPr>
              <a:t> </a:t>
            </a:r>
            <a:r>
              <a:rPr lang="de-DE" sz="2000" b="0" dirty="0" err="1" smtClean="0">
                <a:solidFill>
                  <a:schemeClr val="tx2"/>
                </a:solidFill>
              </a:rPr>
              <a:t>response</a:t>
            </a:r>
            <a:r>
              <a:rPr lang="de-DE" sz="2000" b="0" dirty="0" smtClean="0">
                <a:solidFill>
                  <a:schemeClr val="tx2"/>
                </a:solidFill>
              </a:rPr>
              <a:t> </a:t>
            </a:r>
            <a:r>
              <a:rPr lang="de-DE" sz="2000" b="0" dirty="0" err="1" smtClean="0">
                <a:solidFill>
                  <a:schemeClr val="tx2"/>
                </a:solidFill>
              </a:rPr>
              <a:t>or</a:t>
            </a:r>
            <a:r>
              <a:rPr lang="de-DE" sz="2000" b="0" dirty="0" smtClean="0">
                <a:solidFill>
                  <a:schemeClr val="tx2"/>
                </a:solidFill>
              </a:rPr>
              <a:t> </a:t>
            </a:r>
            <a:r>
              <a:rPr lang="de-DE" sz="2000" b="0" dirty="0" err="1" smtClean="0">
                <a:solidFill>
                  <a:schemeClr val="tx2"/>
                </a:solidFill>
              </a:rPr>
              <a:t>vulnerbility</a:t>
            </a:r>
            <a:endParaRPr lang="de-DE" sz="2000" b="0" dirty="0">
              <a:solidFill>
                <a:schemeClr val="tx2"/>
              </a:solidFill>
            </a:endParaRPr>
          </a:p>
        </p:txBody>
      </p:sp>
      <p:sp>
        <p:nvSpPr>
          <p:cNvPr id="36" name="Ellipse 6"/>
          <p:cNvSpPr>
            <a:spLocks noChangeArrowheads="1"/>
          </p:cNvSpPr>
          <p:nvPr/>
        </p:nvSpPr>
        <p:spPr bwMode="auto">
          <a:xfrm>
            <a:off x="1230716" y="4771723"/>
            <a:ext cx="3913467" cy="1609605"/>
          </a:xfrm>
          <a:prstGeom prst="ellipse">
            <a:avLst/>
          </a:prstGeom>
          <a:solidFill>
            <a:srgbClr val="FFFF00">
              <a:alpha val="16862"/>
            </a:srgbClr>
          </a:solidFill>
          <a:ln w="9525" algn="ctr">
            <a:solidFill>
              <a:schemeClr val="tx1"/>
            </a:solidFill>
            <a:round/>
            <a:headEnd/>
            <a:tailEnd/>
          </a:ln>
        </p:spPr>
        <p:txBody>
          <a:bodyPr/>
          <a:lstStyle/>
          <a:p>
            <a:pPr eaLnBrk="0" hangingPunct="0"/>
            <a:endParaRPr lang="de-DE">
              <a:latin typeface="Arial"/>
              <a:cs typeface="+mn-cs"/>
            </a:endParaRPr>
          </a:p>
        </p:txBody>
      </p:sp>
      <p:cxnSp>
        <p:nvCxnSpPr>
          <p:cNvPr id="30" name="Gerade Verbindung mit Pfeil 29"/>
          <p:cNvCxnSpPr/>
          <p:nvPr/>
        </p:nvCxnSpPr>
        <p:spPr bwMode="auto">
          <a:xfrm flipH="1">
            <a:off x="3217570" y="4487761"/>
            <a:ext cx="4116" cy="473204"/>
          </a:xfrm>
          <a:prstGeom prst="straightConnector1">
            <a:avLst/>
          </a:prstGeom>
          <a:solidFill>
            <a:schemeClr val="accent1"/>
          </a:solidFill>
          <a:ln w="38100" cap="flat" cmpd="sng" algn="ctr">
            <a:solidFill>
              <a:schemeClr val="tx1"/>
            </a:solidFill>
            <a:prstDash val="solid"/>
            <a:round/>
            <a:headEnd type="arrow"/>
            <a:tailEnd type="arrow"/>
          </a:ln>
          <a:effectLst/>
        </p:spPr>
      </p:cxn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150" y="5050879"/>
            <a:ext cx="3162300" cy="111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06829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n-US" dirty="0">
                <a:solidFill>
                  <a:srgbClr val="669900"/>
                </a:solidFill>
              </a:rPr>
              <a:t>Integrating </a:t>
            </a:r>
            <a:r>
              <a:rPr lang="en-US" dirty="0" smtClean="0">
                <a:solidFill>
                  <a:srgbClr val="669900"/>
                </a:solidFill>
              </a:rPr>
              <a:t>CC </a:t>
            </a:r>
            <a:r>
              <a:rPr lang="en-US" dirty="0">
                <a:solidFill>
                  <a:srgbClr val="669900"/>
                </a:solidFill>
              </a:rPr>
              <a:t>adaptation into development </a:t>
            </a:r>
            <a:r>
              <a:rPr lang="en-US" dirty="0" smtClean="0">
                <a:solidFill>
                  <a:srgbClr val="669900"/>
                </a:solidFill>
              </a:rPr>
              <a:t>planning –</a:t>
            </a:r>
            <a:r>
              <a:rPr lang="en-US" b="1" dirty="0" smtClean="0">
                <a:solidFill>
                  <a:srgbClr val="669900"/>
                </a:solidFill>
              </a:rPr>
              <a:t>modules on monitoring and evaluation (M&amp;E)</a:t>
            </a:r>
            <a:endParaRPr lang="en-US" b="1" dirty="0">
              <a:solidFill>
                <a:srgbClr val="669900"/>
              </a:solidFill>
            </a:endParaRPr>
          </a:p>
        </p:txBody>
      </p:sp>
      <p:sp>
        <p:nvSpPr>
          <p:cNvPr id="21507" name="Content Placeholder 2"/>
          <p:cNvSpPr>
            <a:spLocks noGrp="1"/>
          </p:cNvSpPr>
          <p:nvPr>
            <p:ph idx="1"/>
          </p:nvPr>
        </p:nvSpPr>
        <p:spPr>
          <a:xfrm>
            <a:off x="673100" y="2161309"/>
            <a:ext cx="8051800" cy="4463203"/>
          </a:xfrm>
        </p:spPr>
        <p:txBody>
          <a:bodyPr>
            <a:normAutofit fontScale="92500" lnSpcReduction="10000"/>
          </a:bodyPr>
          <a:lstStyle/>
          <a:p>
            <a:pPr algn="just">
              <a:spcAft>
                <a:spcPts val="300"/>
              </a:spcAft>
            </a:pPr>
            <a:r>
              <a:rPr lang="de-DE" b="1" dirty="0"/>
              <a:t>Traget </a:t>
            </a:r>
            <a:r>
              <a:rPr lang="de-DE" b="1" dirty="0" err="1"/>
              <a:t>group</a:t>
            </a:r>
            <a:endParaRPr lang="de-DE" b="1" dirty="0"/>
          </a:p>
          <a:p>
            <a:pPr marL="285750" indent="-285750">
              <a:buFont typeface="Arial" panose="020B0604020202020204" pitchFamily="34" charset="0"/>
              <a:buChar char="•"/>
            </a:pPr>
            <a:r>
              <a:rPr lang="en-GB" dirty="0" smtClean="0"/>
              <a:t>individuals </a:t>
            </a:r>
            <a:r>
              <a:rPr lang="en-GB" dirty="0"/>
              <a:t>who are involved in designing monitoring and evaluation systems for adaptation at (sub)national level (Module 6a) or project/programme level (Module 6b</a:t>
            </a:r>
            <a:r>
              <a:rPr lang="en-GB" dirty="0" smtClean="0"/>
              <a:t>)</a:t>
            </a:r>
          </a:p>
          <a:p>
            <a:endParaRPr lang="de-DE" sz="1200" dirty="0" smtClean="0"/>
          </a:p>
          <a:p>
            <a:r>
              <a:rPr lang="de-DE" b="1" dirty="0" smtClean="0"/>
              <a:t>Training </a:t>
            </a:r>
            <a:r>
              <a:rPr lang="de-DE" b="1" dirty="0" err="1" smtClean="0"/>
              <a:t>materials</a:t>
            </a:r>
            <a:endParaRPr lang="de-DE" b="1" dirty="0"/>
          </a:p>
          <a:p>
            <a:pPr marL="285750" lvl="0" indent="-285750">
              <a:buFont typeface="Arial" panose="020B0604020202020204" pitchFamily="34" charset="0"/>
              <a:buChar char="•"/>
            </a:pPr>
            <a:r>
              <a:rPr lang="de-DE" dirty="0" smtClean="0">
                <a:solidFill>
                  <a:srgbClr val="C00000"/>
                </a:solidFill>
              </a:rPr>
              <a:t>Training </a:t>
            </a:r>
            <a:r>
              <a:rPr lang="de-DE" dirty="0" err="1" smtClean="0">
                <a:solidFill>
                  <a:srgbClr val="C00000"/>
                </a:solidFill>
              </a:rPr>
              <a:t>manual</a:t>
            </a:r>
            <a:r>
              <a:rPr lang="de-DE" dirty="0" smtClean="0"/>
              <a:t>: </a:t>
            </a:r>
            <a:r>
              <a:rPr lang="de-DE" dirty="0" err="1" smtClean="0"/>
              <a:t>describes</a:t>
            </a:r>
            <a:r>
              <a:rPr lang="de-DE" dirty="0" smtClean="0"/>
              <a:t> </a:t>
            </a:r>
            <a:r>
              <a:rPr lang="de-DE" dirty="0" err="1" smtClean="0"/>
              <a:t>the</a:t>
            </a:r>
            <a:r>
              <a:rPr lang="de-DE" dirty="0" smtClean="0"/>
              <a:t> </a:t>
            </a:r>
            <a:r>
              <a:rPr lang="de-DE" dirty="0" err="1" smtClean="0"/>
              <a:t>excercises</a:t>
            </a:r>
            <a:r>
              <a:rPr lang="de-DE" dirty="0" smtClean="0"/>
              <a:t> </a:t>
            </a:r>
            <a:r>
              <a:rPr lang="de-DE" dirty="0" err="1" smtClean="0"/>
              <a:t>for</a:t>
            </a:r>
            <a:r>
              <a:rPr lang="de-DE" dirty="0" smtClean="0"/>
              <a:t> </a:t>
            </a:r>
            <a:r>
              <a:rPr lang="de-DE" dirty="0" err="1" smtClean="0"/>
              <a:t>participants</a:t>
            </a:r>
            <a:endParaRPr lang="de-DE" dirty="0"/>
          </a:p>
          <a:p>
            <a:pPr marL="285750" lvl="0" indent="-285750">
              <a:buFont typeface="Arial" panose="020B0604020202020204" pitchFamily="34" charset="0"/>
              <a:buChar char="•"/>
            </a:pPr>
            <a:r>
              <a:rPr lang="en-GB" dirty="0" smtClean="0">
                <a:solidFill>
                  <a:srgbClr val="C00000"/>
                </a:solidFill>
              </a:rPr>
              <a:t>Presentation slides</a:t>
            </a:r>
            <a:r>
              <a:rPr lang="en-GB" dirty="0" smtClean="0"/>
              <a:t>: all slides of the introductory presentations</a:t>
            </a:r>
          </a:p>
          <a:p>
            <a:pPr marL="285750" lvl="0" indent="-285750">
              <a:buFont typeface="Arial" panose="020B0604020202020204" pitchFamily="34" charset="0"/>
              <a:buChar char="•"/>
            </a:pPr>
            <a:r>
              <a:rPr lang="en-GB" dirty="0" smtClean="0">
                <a:solidFill>
                  <a:srgbClr val="C00000"/>
                </a:solidFill>
              </a:rPr>
              <a:t>Trainer’s handbook</a:t>
            </a:r>
            <a:r>
              <a:rPr lang="en-GB" dirty="0" smtClean="0"/>
              <a:t>: suggestions on how to run the sessions,</a:t>
            </a:r>
          </a:p>
          <a:p>
            <a:pPr marL="285750" lvl="0" indent="-285750">
              <a:buFont typeface="Arial" panose="020B0604020202020204" pitchFamily="34" charset="0"/>
              <a:buChar char="•"/>
            </a:pPr>
            <a:r>
              <a:rPr lang="en-GB" dirty="0" err="1" smtClean="0">
                <a:solidFill>
                  <a:srgbClr val="C00000"/>
                </a:solidFill>
              </a:rPr>
              <a:t>Handouts</a:t>
            </a:r>
            <a:r>
              <a:rPr lang="en-GB" dirty="0" smtClean="0"/>
              <a:t> for every sessions</a:t>
            </a:r>
            <a:endParaRPr lang="en-US" dirty="0"/>
          </a:p>
          <a:p>
            <a:pPr lvl="0"/>
            <a:r>
              <a:rPr lang="en-US" dirty="0" smtClean="0"/>
              <a:t>All materials can be downloaded at the OECD Environment and Development website. Additional materials are available on </a:t>
            </a:r>
            <a:r>
              <a:rPr lang="en-US" dirty="0" smtClean="0">
                <a:solidFill>
                  <a:srgbClr val="0070C0"/>
                </a:solidFill>
              </a:rPr>
              <a:t>AdaptationCommunit.net</a:t>
            </a:r>
            <a:r>
              <a:rPr lang="en-US" dirty="0" smtClean="0"/>
              <a:t> under Knowledge </a:t>
            </a:r>
            <a:r>
              <a:rPr lang="en-US" dirty="0" smtClean="0">
                <a:sym typeface="Wingdings 3"/>
              </a:rPr>
              <a:t> </a:t>
            </a:r>
            <a:r>
              <a:rPr lang="en-US" dirty="0" smtClean="0"/>
              <a:t>Monitoring and Evaluation and/or </a:t>
            </a:r>
            <a:r>
              <a:rPr lang="en-US" dirty="0" smtClean="0">
                <a:sym typeface="Wingdings 3"/>
              </a:rPr>
              <a:t> Adaptation Training</a:t>
            </a:r>
            <a:r>
              <a:rPr lang="en-US" dirty="0" smtClean="0"/>
              <a:t>.</a:t>
            </a:r>
          </a:p>
          <a:p>
            <a:pPr lvl="0"/>
            <a:endParaRPr lang="de-DE" dirty="0"/>
          </a:p>
        </p:txBody>
      </p:sp>
    </p:spTree>
    <p:extLst>
      <p:ext uri="{BB962C8B-B14F-4D97-AF65-F5344CB8AC3E}">
        <p14:creationId xmlns:p14="http://schemas.microsoft.com/office/powerpoint/2010/main" val="367588453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a:spLocks noGrp="1"/>
          </p:cNvSpPr>
          <p:nvPr>
            <p:ph type="title"/>
          </p:nvPr>
        </p:nvSpPr>
        <p:spPr>
          <a:xfrm>
            <a:off x="482519" y="1135116"/>
            <a:ext cx="7526337" cy="550863"/>
          </a:xfrm>
        </p:spPr>
        <p:txBody>
          <a:bodyPr/>
          <a:lstStyle/>
          <a:p>
            <a:r>
              <a:rPr lang="de-DE" b="1" dirty="0" smtClean="0">
                <a:solidFill>
                  <a:srgbClr val="669900"/>
                </a:solidFill>
              </a:rPr>
              <a:t>Information</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CE49CDAE-FA7C-4BEB-93CC-4DF93F9F94B2}" type="datetime1">
              <a:rPr lang="de-DE" smtClean="0"/>
              <a:pPr>
                <a:defRPr/>
              </a:pPr>
              <a:t>01.09.2016</a:t>
            </a:fld>
            <a:endParaRPr lang="de-DE" dirty="0"/>
          </a:p>
        </p:txBody>
      </p:sp>
      <p:sp>
        <p:nvSpPr>
          <p:cNvPr id="6" name="Content Placeholder 2"/>
          <p:cNvSpPr txBox="1">
            <a:spLocks/>
          </p:cNvSpPr>
          <p:nvPr/>
        </p:nvSpPr>
        <p:spPr>
          <a:xfrm>
            <a:off x="482519" y="1712853"/>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smtClean="0">
                <a:ea typeface="Calibri"/>
              </a:rPr>
              <a:t>Most M&amp;E systems use </a:t>
            </a:r>
            <a:r>
              <a:rPr lang="en-US" kern="0" dirty="0" smtClean="0">
                <a:ea typeface="Calibri"/>
              </a:rPr>
              <a:t>indicators</a:t>
            </a:r>
            <a:r>
              <a:rPr lang="en-US" b="0" kern="0" dirty="0" smtClean="0">
                <a:ea typeface="Calibri"/>
              </a:rPr>
              <a:t> to define what to measure</a:t>
            </a:r>
          </a:p>
          <a:p>
            <a:pPr marL="720000" lvl="2" algn="just">
              <a:spcAft>
                <a:spcPts val="300"/>
              </a:spcAft>
              <a:buClr>
                <a:srgbClr val="C80F0F"/>
              </a:buClr>
            </a:pPr>
            <a:r>
              <a:rPr lang="en-US" b="0" kern="0" dirty="0">
                <a:ea typeface="Calibri"/>
              </a:rPr>
              <a:t>but they are not compulsory for an M&amp;E system</a:t>
            </a:r>
          </a:p>
          <a:p>
            <a:pPr algn="just">
              <a:spcAft>
                <a:spcPts val="300"/>
              </a:spcAft>
            </a:pPr>
            <a:endParaRPr lang="en-US" b="0" kern="0" dirty="0">
              <a:ea typeface="Calibri"/>
            </a:endParaRPr>
          </a:p>
          <a:p>
            <a:pPr algn="just">
              <a:spcAft>
                <a:spcPts val="300"/>
              </a:spcAft>
            </a:pPr>
            <a:r>
              <a:rPr lang="en-US" b="0" kern="0" dirty="0" smtClean="0"/>
              <a:t>Indicators help to: </a:t>
            </a:r>
          </a:p>
          <a:p>
            <a:pPr lvl="1" algn="just">
              <a:spcAft>
                <a:spcPts val="300"/>
              </a:spcAft>
            </a:pPr>
            <a:r>
              <a:rPr lang="en-US" b="0" kern="0" dirty="0" smtClean="0"/>
              <a:t>describe an existing situation </a:t>
            </a:r>
          </a:p>
          <a:p>
            <a:pPr lvl="1" algn="just">
              <a:spcAft>
                <a:spcPts val="300"/>
              </a:spcAft>
            </a:pPr>
            <a:r>
              <a:rPr lang="en-US" b="0" kern="0" dirty="0" smtClean="0"/>
              <a:t>track changes over time</a:t>
            </a:r>
          </a:p>
          <a:p>
            <a:pPr algn="just">
              <a:spcAft>
                <a:spcPts val="300"/>
              </a:spcAft>
            </a:pPr>
            <a:endParaRPr lang="en-US" b="0" kern="0" dirty="0"/>
          </a:p>
          <a:p>
            <a:pPr algn="just">
              <a:spcAft>
                <a:spcPts val="300"/>
              </a:spcAft>
            </a:pPr>
            <a:r>
              <a:rPr lang="en-US" b="0" kern="0" dirty="0" smtClean="0"/>
              <a:t>Every </a:t>
            </a:r>
            <a:r>
              <a:rPr lang="en-US" b="0" kern="0" dirty="0"/>
              <a:t>indicator </a:t>
            </a:r>
            <a:r>
              <a:rPr lang="en-US" b="0" kern="0" dirty="0" smtClean="0"/>
              <a:t>needs:</a:t>
            </a:r>
          </a:p>
          <a:p>
            <a:pPr lvl="1" algn="just">
              <a:spcAft>
                <a:spcPts val="300"/>
              </a:spcAft>
            </a:pPr>
            <a:r>
              <a:rPr lang="en-US" b="0" kern="0" dirty="0" smtClean="0"/>
              <a:t>To fulfill quality criteria (valid, relevant, measurable </a:t>
            </a:r>
            <a:r>
              <a:rPr lang="en-US" b="0" kern="0" dirty="0" err="1" smtClean="0"/>
              <a:t>etc</a:t>
            </a:r>
            <a:r>
              <a:rPr lang="en-US" b="0" kern="0" dirty="0" smtClean="0"/>
              <a:t> – </a:t>
            </a:r>
            <a:r>
              <a:rPr lang="en-US" b="0" i="1" kern="0" dirty="0" smtClean="0"/>
              <a:t>this will be the focus of session 5</a:t>
            </a:r>
            <a:r>
              <a:rPr lang="en-US" b="0" kern="0" dirty="0" smtClean="0"/>
              <a:t>)</a:t>
            </a:r>
          </a:p>
          <a:p>
            <a:pPr lvl="1" algn="just">
              <a:spcAft>
                <a:spcPts val="300"/>
              </a:spcAft>
            </a:pPr>
            <a:r>
              <a:rPr lang="en-US" b="0" kern="0" dirty="0" smtClean="0"/>
              <a:t>A </a:t>
            </a:r>
            <a:r>
              <a:rPr lang="en-US" b="0" kern="0" dirty="0"/>
              <a:t>precise numerical baseline and target values</a:t>
            </a:r>
            <a:r>
              <a:rPr lang="en-US" b="0" kern="0" dirty="0" smtClean="0"/>
              <a:t>.</a:t>
            </a:r>
          </a:p>
          <a:p>
            <a:pPr lvl="1" algn="just">
              <a:spcAft>
                <a:spcPts val="300"/>
              </a:spcAft>
            </a:pPr>
            <a:r>
              <a:rPr lang="en-US" b="0" kern="0" dirty="0" smtClean="0"/>
              <a:t>An objective way to verify its (quantitative) value</a:t>
            </a:r>
            <a:endParaRPr lang="en-US" b="0" kern="0" dirty="0"/>
          </a:p>
          <a:p>
            <a:pPr marL="0" indent="0" algn="just">
              <a:spcAft>
                <a:spcPts val="300"/>
              </a:spcAft>
              <a:buNone/>
            </a:pPr>
            <a:endParaRPr lang="en-US" b="0" kern="0" dirty="0">
              <a:solidFill>
                <a:schemeClr val="tx1"/>
              </a:solidFill>
            </a:endParaRPr>
          </a:p>
        </p:txBody>
      </p:sp>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304903" y="3646814"/>
            <a:ext cx="1681441" cy="2529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509452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itel 1"/>
          <p:cNvSpPr>
            <a:spLocks noGrp="1"/>
          </p:cNvSpPr>
          <p:nvPr>
            <p:ph type="title"/>
          </p:nvPr>
        </p:nvSpPr>
        <p:spPr>
          <a:xfrm>
            <a:off x="352425" y="1235075"/>
            <a:ext cx="8421688" cy="619125"/>
          </a:xfrm>
        </p:spPr>
        <p:txBody>
          <a:bodyPr/>
          <a:lstStyle/>
          <a:p>
            <a:r>
              <a:rPr lang="de-CH" altLang="de-DE" smtClean="0"/>
              <a:t/>
            </a:r>
            <a:br>
              <a:rPr lang="de-CH" altLang="de-DE" smtClean="0"/>
            </a:br>
            <a:endParaRPr lang="de-DE" altLang="de-DE" smtClean="0"/>
          </a:p>
        </p:txBody>
      </p:sp>
      <p:sp>
        <p:nvSpPr>
          <p:cNvPr id="3" name="Inhaltsplatzhalter 2"/>
          <p:cNvSpPr>
            <a:spLocks noGrp="1"/>
          </p:cNvSpPr>
          <p:nvPr>
            <p:ph idx="1"/>
          </p:nvPr>
        </p:nvSpPr>
        <p:spPr>
          <a:xfrm>
            <a:off x="433388" y="2222500"/>
            <a:ext cx="8066087" cy="3816350"/>
          </a:xfrm>
        </p:spPr>
        <p:txBody>
          <a:bodyPr/>
          <a:lstStyle/>
          <a:p>
            <a:pPr marL="457200" indent="-457200">
              <a:spcBef>
                <a:spcPct val="0"/>
              </a:spcBef>
              <a:spcAft>
                <a:spcPts val="600"/>
              </a:spcAft>
              <a:buFont typeface="+mj-lt"/>
              <a:buAutoNum type="alphaLcParenR"/>
            </a:pPr>
            <a:r>
              <a:rPr lang="pt-BR" altLang="de-DE" sz="2000" b="1" dirty="0" err="1" smtClean="0"/>
              <a:t>Context</a:t>
            </a:r>
            <a:r>
              <a:rPr lang="pt-BR" altLang="de-DE" sz="2000" b="1" dirty="0" smtClean="0"/>
              <a:t>: </a:t>
            </a:r>
            <a:r>
              <a:rPr lang="pt-BR" altLang="de-DE" sz="2000" dirty="0" smtClean="0"/>
              <a:t>Does </a:t>
            </a:r>
            <a:r>
              <a:rPr lang="pt-BR" altLang="de-DE" sz="2000" dirty="0" err="1" smtClean="0"/>
              <a:t>the</a:t>
            </a:r>
            <a:r>
              <a:rPr lang="pt-BR" altLang="de-DE" sz="2000" dirty="0" smtClean="0"/>
              <a:t> </a:t>
            </a:r>
            <a:r>
              <a:rPr lang="pt-BR" altLang="de-DE" sz="2000" dirty="0" err="1" smtClean="0"/>
              <a:t>indicator</a:t>
            </a:r>
            <a:r>
              <a:rPr lang="pt-BR" altLang="de-DE" sz="2000" dirty="0" smtClean="0"/>
              <a:t> </a:t>
            </a:r>
            <a:r>
              <a:rPr lang="pt-BR" altLang="de-DE" sz="2000" dirty="0" err="1" smtClean="0"/>
              <a:t>inform</a:t>
            </a:r>
            <a:r>
              <a:rPr lang="pt-BR" altLang="de-DE" sz="2000" dirty="0" smtClean="0"/>
              <a:t> </a:t>
            </a:r>
            <a:r>
              <a:rPr lang="pt-BR" altLang="de-DE" sz="2000" dirty="0" err="1" smtClean="0"/>
              <a:t>the</a:t>
            </a:r>
            <a:r>
              <a:rPr lang="pt-BR" altLang="de-DE" sz="2000" dirty="0" smtClean="0"/>
              <a:t> </a:t>
            </a:r>
            <a:r>
              <a:rPr lang="pt-BR" altLang="de-DE" sz="2000" dirty="0" err="1" smtClean="0"/>
              <a:t>purpose</a:t>
            </a:r>
            <a:r>
              <a:rPr lang="pt-BR" altLang="de-DE" sz="2000" dirty="0" smtClean="0"/>
              <a:t> </a:t>
            </a:r>
            <a:r>
              <a:rPr lang="pt-BR" altLang="de-DE" sz="2000" dirty="0" err="1" smtClean="0"/>
              <a:t>and</a:t>
            </a:r>
            <a:r>
              <a:rPr lang="pt-BR" altLang="de-DE" sz="2000" dirty="0" smtClean="0"/>
              <a:t> </a:t>
            </a:r>
            <a:r>
              <a:rPr lang="pt-BR" altLang="de-DE" sz="2000" dirty="0" err="1" smtClean="0"/>
              <a:t>support</a:t>
            </a:r>
            <a:r>
              <a:rPr lang="pt-BR" altLang="de-DE" sz="2000" dirty="0" smtClean="0"/>
              <a:t> </a:t>
            </a:r>
            <a:r>
              <a:rPr lang="pt-BR" altLang="de-DE" sz="2000" dirty="0" err="1" smtClean="0"/>
              <a:t>the</a:t>
            </a:r>
            <a:r>
              <a:rPr lang="pt-BR" altLang="de-DE" sz="2000" dirty="0" smtClean="0"/>
              <a:t> </a:t>
            </a:r>
            <a:r>
              <a:rPr lang="pt-BR" altLang="de-DE" sz="2000" dirty="0" err="1" smtClean="0"/>
              <a:t>intended</a:t>
            </a:r>
            <a:r>
              <a:rPr lang="pt-BR" altLang="de-DE" sz="2000" dirty="0" smtClean="0"/>
              <a:t> use?</a:t>
            </a:r>
          </a:p>
          <a:p>
            <a:pPr marL="457200" indent="-457200">
              <a:spcBef>
                <a:spcPct val="0"/>
              </a:spcBef>
              <a:spcAft>
                <a:spcPts val="600"/>
              </a:spcAft>
              <a:buFont typeface="+mj-lt"/>
              <a:buAutoNum type="alphaLcParenR"/>
            </a:pPr>
            <a:r>
              <a:rPr lang="pt-BR" altLang="de-DE" sz="2000" b="1" dirty="0" smtClean="0"/>
              <a:t>Focus</a:t>
            </a:r>
            <a:r>
              <a:rPr lang="pt-BR" altLang="de-DE" sz="2000" b="0" dirty="0" smtClean="0"/>
              <a:t>: Does </a:t>
            </a:r>
            <a:r>
              <a:rPr lang="pt-BR" altLang="de-DE" sz="2000" b="0" dirty="0" err="1" smtClean="0"/>
              <a:t>the</a:t>
            </a:r>
            <a:r>
              <a:rPr lang="pt-BR" altLang="de-DE" sz="2000" b="0" dirty="0" smtClean="0"/>
              <a:t> </a:t>
            </a:r>
            <a:r>
              <a:rPr lang="pt-BR" altLang="de-DE" sz="2000" b="0" dirty="0" err="1" smtClean="0"/>
              <a:t>indicator</a:t>
            </a:r>
            <a:r>
              <a:rPr lang="pt-BR" altLang="de-DE" sz="2000" b="0" dirty="0" smtClean="0"/>
              <a:t> </a:t>
            </a:r>
            <a:r>
              <a:rPr lang="pt-BR" altLang="de-DE" sz="2000" b="0" dirty="0" err="1" smtClean="0"/>
              <a:t>track</a:t>
            </a:r>
            <a:r>
              <a:rPr lang="pt-BR" altLang="de-DE" sz="2000" b="0" dirty="0" smtClean="0"/>
              <a:t> </a:t>
            </a:r>
            <a:r>
              <a:rPr lang="pt-BR" altLang="de-DE" sz="2000" b="0" dirty="0" err="1" smtClean="0"/>
              <a:t>process</a:t>
            </a:r>
            <a:r>
              <a:rPr lang="pt-BR" altLang="de-DE" sz="2000" b="0" dirty="0" smtClean="0"/>
              <a:t> </a:t>
            </a:r>
            <a:r>
              <a:rPr lang="pt-BR" altLang="de-DE" sz="2000" b="0" dirty="0" err="1" smtClean="0"/>
              <a:t>and</a:t>
            </a:r>
            <a:r>
              <a:rPr lang="pt-BR" altLang="de-DE" sz="2000" b="0" dirty="0" smtClean="0"/>
              <a:t>/</a:t>
            </a:r>
            <a:r>
              <a:rPr lang="pt-BR" altLang="de-DE" sz="2000" b="0" dirty="0" err="1" smtClean="0"/>
              <a:t>or</a:t>
            </a:r>
            <a:r>
              <a:rPr lang="pt-BR" altLang="de-DE" sz="2000" b="0" dirty="0" smtClean="0"/>
              <a:t> </a:t>
            </a:r>
            <a:r>
              <a:rPr lang="pt-BR" altLang="de-DE" sz="2000" b="0" dirty="0" err="1" smtClean="0"/>
              <a:t>outcomes</a:t>
            </a:r>
            <a:r>
              <a:rPr lang="pt-BR" altLang="de-DE" sz="2000" b="0" dirty="0" smtClean="0"/>
              <a:t>?</a:t>
            </a:r>
          </a:p>
          <a:p>
            <a:pPr marL="457200" indent="-457200">
              <a:spcBef>
                <a:spcPct val="0"/>
              </a:spcBef>
              <a:spcAft>
                <a:spcPts val="600"/>
              </a:spcAft>
              <a:buFont typeface="+mj-lt"/>
              <a:buAutoNum type="alphaLcParenR"/>
            </a:pPr>
            <a:r>
              <a:rPr lang="pt-BR" altLang="de-DE" sz="2000" b="1" dirty="0" err="1" smtClean="0"/>
              <a:t>Baseline</a:t>
            </a:r>
            <a:r>
              <a:rPr lang="pt-BR" altLang="de-DE" sz="2000" b="1" dirty="0" smtClean="0"/>
              <a:t> </a:t>
            </a:r>
            <a:r>
              <a:rPr lang="pt-BR" altLang="de-DE" sz="2000" b="1" dirty="0" err="1" smtClean="0"/>
              <a:t>and</a:t>
            </a:r>
            <a:r>
              <a:rPr lang="pt-BR" altLang="de-DE" sz="2000" b="1" dirty="0" smtClean="0"/>
              <a:t> </a:t>
            </a:r>
            <a:r>
              <a:rPr lang="pt-BR" altLang="de-DE" sz="2000" b="1" dirty="0" err="1" smtClean="0"/>
              <a:t>targets</a:t>
            </a:r>
            <a:r>
              <a:rPr lang="pt-BR" altLang="de-DE" sz="2000" b="0" dirty="0" smtClean="0"/>
              <a:t>: </a:t>
            </a:r>
            <a:r>
              <a:rPr lang="pt-BR" altLang="de-DE" sz="2000" b="0" dirty="0" err="1" smtClean="0"/>
              <a:t>Has</a:t>
            </a:r>
            <a:r>
              <a:rPr lang="pt-BR" altLang="de-DE" sz="2000" b="0" dirty="0" smtClean="0"/>
              <a:t> </a:t>
            </a:r>
            <a:r>
              <a:rPr lang="pt-BR" altLang="de-DE" sz="2000" b="0" dirty="0" err="1" smtClean="0"/>
              <a:t>the</a:t>
            </a:r>
            <a:r>
              <a:rPr lang="pt-BR" altLang="de-DE" sz="2000" b="0" dirty="0" smtClean="0"/>
              <a:t> </a:t>
            </a:r>
            <a:r>
              <a:rPr lang="pt-BR" altLang="de-DE" sz="2000" b="0" dirty="0" err="1" smtClean="0"/>
              <a:t>baseline</a:t>
            </a:r>
            <a:r>
              <a:rPr lang="pt-BR" altLang="de-DE" sz="2000" b="0" dirty="0" smtClean="0"/>
              <a:t> </a:t>
            </a:r>
            <a:r>
              <a:rPr lang="pt-BR" altLang="de-DE" sz="2000" b="0" dirty="0" err="1" smtClean="0"/>
              <a:t>been</a:t>
            </a:r>
            <a:r>
              <a:rPr lang="pt-BR" altLang="de-DE" sz="2000" b="0" dirty="0" smtClean="0"/>
              <a:t> </a:t>
            </a:r>
            <a:r>
              <a:rPr lang="pt-BR" altLang="de-DE" sz="2000" b="0" dirty="0" err="1" smtClean="0"/>
              <a:t>determined</a:t>
            </a:r>
            <a:r>
              <a:rPr lang="pt-BR" altLang="de-DE" sz="2000" b="0" dirty="0" smtClean="0"/>
              <a:t> </a:t>
            </a:r>
            <a:r>
              <a:rPr lang="pt-BR" altLang="de-DE" sz="2000" b="0" dirty="0" err="1" smtClean="0"/>
              <a:t>and</a:t>
            </a:r>
            <a:r>
              <a:rPr lang="pt-BR" altLang="de-DE" sz="2000" b="0" dirty="0" smtClean="0"/>
              <a:t> </a:t>
            </a:r>
            <a:r>
              <a:rPr lang="pt-BR" altLang="de-DE" sz="2000" b="0" dirty="0" err="1" smtClean="0"/>
              <a:t>appropriate</a:t>
            </a:r>
            <a:r>
              <a:rPr lang="pt-BR" altLang="de-DE" sz="2000" b="0" dirty="0" smtClean="0"/>
              <a:t> </a:t>
            </a:r>
            <a:r>
              <a:rPr lang="pt-BR" altLang="de-DE" sz="2000" b="0" dirty="0" err="1" smtClean="0"/>
              <a:t>targets</a:t>
            </a:r>
            <a:r>
              <a:rPr lang="pt-BR" altLang="de-DE" sz="2000" b="0" dirty="0" smtClean="0"/>
              <a:t> </a:t>
            </a:r>
            <a:r>
              <a:rPr lang="pt-BR" altLang="de-DE" sz="2000" b="0" dirty="0" err="1" smtClean="0"/>
              <a:t>been</a:t>
            </a:r>
            <a:r>
              <a:rPr lang="pt-BR" altLang="de-DE" sz="2000" b="0" dirty="0" smtClean="0"/>
              <a:t> set?</a:t>
            </a:r>
          </a:p>
          <a:p>
            <a:pPr marL="457200" indent="-457200">
              <a:spcBef>
                <a:spcPct val="0"/>
              </a:spcBef>
              <a:spcAft>
                <a:spcPts val="600"/>
              </a:spcAft>
              <a:buFont typeface="+mj-lt"/>
              <a:buAutoNum type="alphaLcParenR"/>
            </a:pPr>
            <a:r>
              <a:rPr lang="pt-BR" altLang="de-DE" sz="2000" b="1" dirty="0" err="1" smtClean="0"/>
              <a:t>Sources</a:t>
            </a:r>
            <a:r>
              <a:rPr lang="pt-BR" altLang="de-DE" sz="2000" b="1" dirty="0" smtClean="0"/>
              <a:t> </a:t>
            </a:r>
            <a:r>
              <a:rPr lang="pt-BR" altLang="de-DE" sz="2000" b="1" dirty="0" err="1" smtClean="0"/>
              <a:t>of</a:t>
            </a:r>
            <a:r>
              <a:rPr lang="pt-BR" altLang="de-DE" sz="2000" b="1" dirty="0" smtClean="0"/>
              <a:t> </a:t>
            </a:r>
            <a:r>
              <a:rPr lang="pt-BR" altLang="de-DE" sz="2000" b="1" dirty="0" err="1" smtClean="0"/>
              <a:t>verification</a:t>
            </a:r>
            <a:r>
              <a:rPr lang="pt-BR" altLang="de-DE" sz="2000" b="0" dirty="0" smtClean="0"/>
              <a:t>: Are </a:t>
            </a:r>
            <a:r>
              <a:rPr lang="pt-BR" altLang="de-DE" sz="2000" b="0" dirty="0" err="1" smtClean="0"/>
              <a:t>they</a:t>
            </a:r>
            <a:r>
              <a:rPr lang="pt-BR" altLang="de-DE" sz="2000" b="0" dirty="0" smtClean="0"/>
              <a:t> </a:t>
            </a:r>
            <a:r>
              <a:rPr lang="pt-BR" altLang="de-DE" sz="2000" b="0" dirty="0" err="1" smtClean="0"/>
              <a:t>specified</a:t>
            </a:r>
            <a:r>
              <a:rPr lang="pt-BR" altLang="de-DE" sz="2000" b="0" dirty="0" smtClean="0"/>
              <a:t>? </a:t>
            </a:r>
          </a:p>
          <a:p>
            <a:pPr marL="457200" indent="-457200">
              <a:spcBef>
                <a:spcPct val="0"/>
              </a:spcBef>
              <a:spcAft>
                <a:spcPts val="600"/>
              </a:spcAft>
              <a:buFont typeface="+mj-lt"/>
              <a:buAutoNum type="alphaLcParenR"/>
            </a:pPr>
            <a:r>
              <a:rPr lang="pt-BR" altLang="de-DE" sz="2000" b="1" dirty="0" smtClean="0"/>
              <a:t>Data </a:t>
            </a:r>
            <a:r>
              <a:rPr lang="pt-BR" altLang="de-DE" sz="2000" b="1" dirty="0" err="1" smtClean="0"/>
              <a:t>collection</a:t>
            </a:r>
            <a:r>
              <a:rPr lang="pt-BR" altLang="de-DE" sz="2000" b="1" dirty="0" smtClean="0"/>
              <a:t> </a:t>
            </a:r>
            <a:r>
              <a:rPr lang="pt-BR" altLang="de-DE" sz="2000" b="1" dirty="0" err="1" smtClean="0"/>
              <a:t>and</a:t>
            </a:r>
            <a:r>
              <a:rPr lang="pt-BR" altLang="de-DE" sz="2000" b="1" dirty="0" smtClean="0"/>
              <a:t> </a:t>
            </a:r>
            <a:r>
              <a:rPr lang="pt-BR" altLang="de-DE" sz="2000" b="1" dirty="0" err="1" smtClean="0"/>
              <a:t>analysis</a:t>
            </a:r>
            <a:r>
              <a:rPr lang="pt-BR" altLang="de-DE" sz="2000" b="0" dirty="0" smtClean="0"/>
              <a:t>: </a:t>
            </a:r>
            <a:r>
              <a:rPr lang="pt-BR" altLang="de-DE" sz="2000" b="0" dirty="0" err="1" smtClean="0"/>
              <a:t>What</a:t>
            </a:r>
            <a:r>
              <a:rPr lang="pt-BR" altLang="de-DE" sz="2000" b="0" dirty="0" smtClean="0"/>
              <a:t> </a:t>
            </a:r>
            <a:r>
              <a:rPr lang="pt-BR" altLang="de-DE" sz="2000" b="0" dirty="0" err="1" smtClean="0"/>
              <a:t>methods</a:t>
            </a:r>
            <a:r>
              <a:rPr lang="pt-BR" altLang="de-DE" sz="2000" b="0" dirty="0" smtClean="0"/>
              <a:t> are </a:t>
            </a:r>
            <a:r>
              <a:rPr lang="pt-BR" altLang="de-DE" sz="2000" b="0" dirty="0" err="1" smtClean="0"/>
              <a:t>used</a:t>
            </a:r>
            <a:r>
              <a:rPr lang="pt-BR" altLang="de-DE" sz="2000" b="0" dirty="0" smtClean="0"/>
              <a:t> </a:t>
            </a:r>
            <a:r>
              <a:rPr lang="pt-BR" altLang="de-DE" sz="2000" b="0" dirty="0" err="1" smtClean="0"/>
              <a:t>to</a:t>
            </a:r>
            <a:r>
              <a:rPr lang="pt-BR" altLang="de-DE" sz="2000" b="0" dirty="0" smtClean="0"/>
              <a:t> </a:t>
            </a:r>
            <a:r>
              <a:rPr lang="pt-BR" altLang="de-DE" sz="2000" b="0" dirty="0" err="1" smtClean="0"/>
              <a:t>acquire</a:t>
            </a:r>
            <a:r>
              <a:rPr lang="pt-BR" altLang="de-DE" sz="2000" b="0" dirty="0" smtClean="0"/>
              <a:t> </a:t>
            </a:r>
            <a:r>
              <a:rPr lang="pt-BR" altLang="de-DE" sz="2000" b="0" dirty="0" err="1" smtClean="0"/>
              <a:t>and</a:t>
            </a:r>
            <a:r>
              <a:rPr lang="pt-BR" altLang="de-DE" sz="2000" b="0" dirty="0" smtClean="0"/>
              <a:t> </a:t>
            </a:r>
            <a:r>
              <a:rPr lang="pt-BR" altLang="de-DE" sz="2000" b="0" dirty="0" err="1" smtClean="0"/>
              <a:t>process</a:t>
            </a:r>
            <a:r>
              <a:rPr lang="pt-BR" altLang="de-DE" sz="2000" b="0" dirty="0" smtClean="0"/>
              <a:t> </a:t>
            </a:r>
            <a:r>
              <a:rPr lang="pt-BR" altLang="de-DE" sz="2000" b="0" dirty="0" err="1" smtClean="0"/>
              <a:t>the</a:t>
            </a:r>
            <a:r>
              <a:rPr lang="pt-BR" altLang="de-DE" sz="2000" b="0" dirty="0" smtClean="0"/>
              <a:t> </a:t>
            </a:r>
            <a:r>
              <a:rPr lang="pt-BR" altLang="de-DE" sz="2000" b="0" dirty="0" err="1" smtClean="0"/>
              <a:t>necessary</a:t>
            </a:r>
            <a:r>
              <a:rPr lang="pt-BR" altLang="de-DE" sz="2000" b="0" dirty="0" smtClean="0"/>
              <a:t> data / </a:t>
            </a:r>
            <a:r>
              <a:rPr lang="pt-BR" altLang="de-DE" sz="2000" b="0" dirty="0" err="1" smtClean="0"/>
              <a:t>information</a:t>
            </a:r>
            <a:r>
              <a:rPr lang="pt-BR" altLang="de-DE" sz="2000" b="0" dirty="0" smtClean="0"/>
              <a:t>? </a:t>
            </a:r>
          </a:p>
        </p:txBody>
      </p:sp>
      <p:sp>
        <p:nvSpPr>
          <p:cNvPr id="6" name="Titel 1"/>
          <p:cNvSpPr txBox="1">
            <a:spLocks/>
          </p:cNvSpPr>
          <p:nvPr/>
        </p:nvSpPr>
        <p:spPr bwMode="auto">
          <a:xfrm>
            <a:off x="433388" y="1206500"/>
            <a:ext cx="844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defRPr>
            </a:lvl2pPr>
            <a:lvl3pPr algn="l" rtl="0" eaLnBrk="0" fontAlgn="base" hangingPunct="0">
              <a:spcBef>
                <a:spcPct val="0"/>
              </a:spcBef>
              <a:spcAft>
                <a:spcPct val="0"/>
              </a:spcAft>
              <a:defRPr sz="2400">
                <a:solidFill>
                  <a:schemeClr val="tx2"/>
                </a:solidFill>
                <a:latin typeface="Arial" charset="0"/>
              </a:defRPr>
            </a:lvl3pPr>
            <a:lvl4pPr algn="l" rtl="0" eaLnBrk="0" fontAlgn="base" hangingPunct="0">
              <a:spcBef>
                <a:spcPct val="0"/>
              </a:spcBef>
              <a:spcAft>
                <a:spcPct val="0"/>
              </a:spcAft>
              <a:defRPr sz="2400">
                <a:solidFill>
                  <a:schemeClr val="tx2"/>
                </a:solidFill>
                <a:latin typeface="Arial" charset="0"/>
              </a:defRPr>
            </a:lvl4pPr>
            <a:lvl5pPr algn="l" rtl="0" eaLnBrk="0" fontAlgn="base" hangingPunct="0">
              <a:spcBef>
                <a:spcPct val="0"/>
              </a:spcBef>
              <a:spcAft>
                <a:spcPct val="0"/>
              </a:spcAft>
              <a:defRPr sz="2400">
                <a:solidFill>
                  <a:schemeClr val="tx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eaLnBrk="1" hangingPunct="1">
              <a:defRPr/>
            </a:pPr>
            <a:r>
              <a:rPr lang="pt-PT" altLang="de-DE" kern="0" dirty="0" smtClean="0">
                <a:solidFill>
                  <a:srgbClr val="669900"/>
                </a:solidFill>
              </a:rPr>
              <a:t>What to pay attention to when formulating an indicator</a:t>
            </a:r>
          </a:p>
        </p:txBody>
      </p:sp>
      <p:sp>
        <p:nvSpPr>
          <p:cNvPr id="2" name="Textfeld 1"/>
          <p:cNvSpPr txBox="1"/>
          <p:nvPr/>
        </p:nvSpPr>
        <p:spPr>
          <a:xfrm>
            <a:off x="294290" y="5213131"/>
            <a:ext cx="8587773" cy="830997"/>
          </a:xfrm>
          <a:prstGeom prst="rect">
            <a:avLst/>
          </a:prstGeom>
          <a:noFill/>
        </p:spPr>
        <p:txBody>
          <a:bodyPr wrap="square" rtlCol="0">
            <a:spAutoFit/>
          </a:bodyPr>
          <a:lstStyle/>
          <a:p>
            <a:r>
              <a:rPr lang="en-US" sz="1600" b="0" u="sng" dirty="0">
                <a:solidFill>
                  <a:schemeClr val="tx1"/>
                </a:solidFill>
              </a:rPr>
              <a:t>Example of a specific and precise indicator</a:t>
            </a:r>
            <a:r>
              <a:rPr lang="en-US" sz="1600" b="0" dirty="0">
                <a:solidFill>
                  <a:schemeClr val="tx1"/>
                </a:solidFill>
              </a:rPr>
              <a:t>: </a:t>
            </a:r>
          </a:p>
          <a:p>
            <a:r>
              <a:rPr lang="en-US" sz="1600" b="0" dirty="0">
                <a:solidFill>
                  <a:schemeClr val="tx1"/>
                </a:solidFill>
              </a:rPr>
              <a:t>The percentage of communities in the provinces X, Y and Z that have integrated into their community development plans measures to adapt to climate change is 50% in year 2017.</a:t>
            </a:r>
            <a:endParaRPr lang="de-DE" sz="1600" b="0" dirty="0" err="1" smtClean="0">
              <a:solidFill>
                <a:schemeClr val="tx1"/>
              </a:solidFill>
            </a:endParaRPr>
          </a:p>
        </p:txBody>
      </p:sp>
    </p:spTree>
    <p:extLst>
      <p:ext uri="{BB962C8B-B14F-4D97-AF65-F5344CB8AC3E}">
        <p14:creationId xmlns:p14="http://schemas.microsoft.com/office/powerpoint/2010/main" val="1535173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bwMode="auto">
          <a:xfrm>
            <a:off x="587767" y="2032082"/>
            <a:ext cx="7526338"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80F0F"/>
              </a:buClr>
              <a:buSzTx/>
              <a:buFont typeface="Wingdings" pitchFamily="2" charset="2"/>
              <a:buNone/>
              <a:tabLst/>
              <a:defRPr/>
            </a:pPr>
            <a:r>
              <a:rPr kumimoji="0" lang="en-GB" sz="2000" b="1" i="0" u="none" strike="noStrike" kern="0" cap="none" spc="0" normalizeH="0" baseline="0" noProof="0" dirty="0" smtClean="0">
                <a:ln>
                  <a:noFill/>
                </a:ln>
                <a:solidFill>
                  <a:srgbClr val="C00000"/>
                </a:solidFill>
                <a:effectLst/>
                <a:uLnTx/>
                <a:uFillTx/>
                <a:latin typeface="Arial"/>
                <a:ea typeface="+mn-ea"/>
                <a:cs typeface="+mn-cs"/>
              </a:rPr>
              <a:t>Your task: </a:t>
            </a:r>
          </a:p>
          <a:p>
            <a:pPr lvl="0">
              <a:buFont typeface="Wingdings" pitchFamily="2" charset="2"/>
              <a:buChar char="§"/>
              <a:defRPr/>
            </a:pPr>
            <a:r>
              <a:rPr kumimoji="0" lang="en-GB" sz="2000" b="0" i="0" u="none" strike="noStrike" kern="0" cap="none" spc="0" normalizeH="0" baseline="0" noProof="0" dirty="0" smtClean="0">
                <a:ln>
                  <a:noFill/>
                </a:ln>
                <a:solidFill>
                  <a:schemeClr val="tx2"/>
                </a:solidFill>
                <a:effectLst/>
                <a:uLnTx/>
                <a:uFillTx/>
                <a:latin typeface="Arial"/>
                <a:ea typeface="+mn-ea"/>
                <a:cs typeface="+mn-cs"/>
              </a:rPr>
              <a:t>You are </a:t>
            </a:r>
            <a:r>
              <a:rPr kumimoji="0" lang="en-GB" sz="2000" b="0" i="0" u="none" strike="noStrike" kern="0" cap="none" spc="0" normalizeH="0" baseline="0" noProof="0" dirty="0" smtClean="0">
                <a:ln>
                  <a:noFill/>
                </a:ln>
                <a:solidFill>
                  <a:srgbClr val="C00000"/>
                </a:solidFill>
                <a:effectLst/>
                <a:uLnTx/>
                <a:uFillTx/>
                <a:latin typeface="Arial"/>
                <a:ea typeface="+mn-ea"/>
                <a:cs typeface="+mn-cs"/>
              </a:rPr>
              <a:t>member of the M&amp;E expert </a:t>
            </a:r>
            <a:r>
              <a:rPr lang="en-GB" b="0" kern="0" dirty="0">
                <a:solidFill>
                  <a:srgbClr val="C00000"/>
                </a:solidFill>
              </a:rPr>
              <a:t>group (</a:t>
            </a:r>
            <a:r>
              <a:rPr lang="en-GB" b="0" kern="0" dirty="0" err="1" smtClean="0">
                <a:solidFill>
                  <a:srgbClr val="C00000"/>
                </a:solidFill>
              </a:rPr>
              <a:t>Khoresia</a:t>
            </a:r>
            <a:r>
              <a:rPr kumimoji="0" lang="en-GB" sz="2000" b="0" i="0" u="none" strike="noStrike" kern="0" cap="none" spc="0" normalizeH="0" baseline="0" noProof="0" dirty="0" smtClean="0">
                <a:ln>
                  <a:noFill/>
                </a:ln>
                <a:solidFill>
                  <a:srgbClr val="C00000"/>
                </a:solidFill>
                <a:effectLst/>
                <a:uLnTx/>
                <a:uFillTx/>
                <a:latin typeface="Arial"/>
                <a:ea typeface="+mn-ea"/>
                <a:cs typeface="+mn-cs"/>
              </a:rPr>
              <a:t>) or advisory group (</a:t>
            </a:r>
            <a:r>
              <a:rPr lang="en-GB" b="0" kern="0" dirty="0" err="1">
                <a:solidFill>
                  <a:srgbClr val="C00000"/>
                </a:solidFill>
              </a:rPr>
              <a:t>Zanadu</a:t>
            </a:r>
            <a:r>
              <a:rPr kumimoji="0" lang="en-GB" sz="2000" b="0" i="0" u="none" strike="noStrike" kern="0" cap="none" spc="0" normalizeH="0" baseline="0" noProof="0" dirty="0" smtClean="0">
                <a:ln>
                  <a:noFill/>
                </a:ln>
                <a:solidFill>
                  <a:srgbClr val="C00000"/>
                </a:solidFill>
                <a:effectLst/>
                <a:uLnTx/>
                <a:uFillTx/>
                <a:latin typeface="Arial"/>
                <a:ea typeface="+mn-ea"/>
                <a:cs typeface="+mn-cs"/>
              </a:rPr>
              <a:t>) </a:t>
            </a:r>
            <a:r>
              <a:rPr kumimoji="0" lang="en-GB" sz="2000" b="0" i="0" u="none" strike="noStrike" kern="0" cap="none" spc="0" normalizeH="0" baseline="0" noProof="0" dirty="0" smtClean="0">
                <a:ln>
                  <a:noFill/>
                </a:ln>
                <a:solidFill>
                  <a:schemeClr val="tx2"/>
                </a:solidFill>
                <a:effectLst/>
                <a:uLnTx/>
                <a:uFillTx/>
                <a:latin typeface="Arial"/>
                <a:ea typeface="+mn-ea"/>
                <a:cs typeface="+mn-cs"/>
              </a:rPr>
              <a:t>supporting the Government. </a:t>
            </a:r>
          </a:p>
          <a:p>
            <a:pPr lvl="0">
              <a:buFont typeface="Wingdings" pitchFamily="2" charset="2"/>
              <a:buChar char="§"/>
              <a:defRPr/>
            </a:pPr>
            <a:endParaRPr lang="en-GB" b="0" kern="0" dirty="0">
              <a:solidFill>
                <a:schemeClr val="tx2"/>
              </a:solidFill>
              <a:latin typeface="Arial"/>
            </a:endParaRPr>
          </a:p>
          <a:p>
            <a:pPr lvl="0">
              <a:buFont typeface="Wingdings" pitchFamily="2" charset="2"/>
              <a:buChar char="§"/>
              <a:defRPr/>
            </a:pPr>
            <a:r>
              <a:rPr kumimoji="0" lang="en-GB" sz="2000" b="0" i="0" u="none" strike="noStrike" kern="0" cap="none" spc="0" normalizeH="0" baseline="0" noProof="0" dirty="0" smtClean="0">
                <a:ln>
                  <a:noFill/>
                </a:ln>
                <a:solidFill>
                  <a:schemeClr val="tx2"/>
                </a:solidFill>
                <a:effectLst/>
                <a:uLnTx/>
                <a:uFillTx/>
                <a:latin typeface="Arial"/>
                <a:ea typeface="+mn-ea"/>
                <a:cs typeface="+mn-cs"/>
              </a:rPr>
              <a:t>Use Matrix 3a</a:t>
            </a:r>
            <a:r>
              <a:rPr kumimoji="0" lang="en-GB" sz="2000" b="0" i="0" u="none" strike="noStrike" kern="0" cap="none" spc="0" normalizeH="0" noProof="0" dirty="0" smtClean="0">
                <a:ln>
                  <a:noFill/>
                </a:ln>
                <a:solidFill>
                  <a:schemeClr val="tx2"/>
                </a:solidFill>
                <a:effectLst/>
                <a:uLnTx/>
                <a:uFillTx/>
                <a:latin typeface="Arial"/>
                <a:ea typeface="+mn-ea"/>
                <a:cs typeface="+mn-cs"/>
              </a:rPr>
              <a:t> to identify the </a:t>
            </a:r>
            <a:r>
              <a:rPr kumimoji="0" lang="en-GB" sz="2000" b="0" i="0" u="none" strike="noStrike" kern="0" cap="none" spc="0" normalizeH="0" noProof="0" dirty="0" smtClean="0">
                <a:ln>
                  <a:noFill/>
                </a:ln>
                <a:solidFill>
                  <a:srgbClr val="C00000"/>
                </a:solidFill>
                <a:effectLst/>
                <a:uLnTx/>
                <a:uFillTx/>
                <a:latin typeface="Arial"/>
                <a:ea typeface="+mn-ea"/>
                <a:cs typeface="+mn-cs"/>
              </a:rPr>
              <a:t>focus</a:t>
            </a:r>
            <a:r>
              <a:rPr kumimoji="0" lang="en-GB" sz="2000" b="0" i="0" u="none" strike="noStrike" kern="0" cap="none" spc="0" normalizeH="0" noProof="0" dirty="0" smtClean="0">
                <a:ln>
                  <a:noFill/>
                </a:ln>
                <a:solidFill>
                  <a:schemeClr val="tx2"/>
                </a:solidFill>
                <a:effectLst/>
                <a:uLnTx/>
                <a:uFillTx/>
                <a:latin typeface="Arial"/>
                <a:ea typeface="+mn-ea"/>
                <a:cs typeface="+mn-cs"/>
              </a:rPr>
              <a:t> of the M&amp;E system in your country. Refer back to your ideas on purpose from Session 3.</a:t>
            </a:r>
            <a:endParaRPr kumimoji="0" lang="de-DE" sz="2000" b="0" i="0" u="none" strike="noStrike" kern="0" cap="none" spc="0" normalizeH="0" baseline="0" noProof="0" dirty="0" smtClean="0">
              <a:ln>
                <a:noFill/>
              </a:ln>
              <a:solidFill>
                <a:schemeClr val="tx2"/>
              </a:solidFill>
              <a:effectLst/>
              <a:uLnTx/>
              <a:uFillTx/>
              <a:latin typeface="Arial"/>
              <a:ea typeface="+mn-ea"/>
              <a:cs typeface="+mn-cs"/>
            </a:endParaRPr>
          </a:p>
          <a:p>
            <a:pPr marL="0" marR="0" lvl="0" indent="0" algn="l" defTabSz="914400" rtl="0" eaLnBrk="0" fontAlgn="base" latinLnBrk="0" hangingPunct="0">
              <a:lnSpc>
                <a:spcPct val="100000"/>
              </a:lnSpc>
              <a:spcBef>
                <a:spcPct val="20000"/>
              </a:spcBef>
              <a:spcAft>
                <a:spcPct val="0"/>
              </a:spcAft>
              <a:buClr>
                <a:srgbClr val="C80F0F"/>
              </a:buClr>
              <a:buSzTx/>
              <a:tabLst/>
              <a:defRPr/>
            </a:pPr>
            <a:endParaRPr kumimoji="0" lang="en-GB" sz="20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r>
              <a:rPr kumimoji="0" lang="en-GB" sz="2000" b="0" i="0" u="none" strike="noStrike" kern="0" cap="none" spc="0" normalizeH="0" baseline="0" noProof="0" dirty="0" smtClean="0">
                <a:ln>
                  <a:noFill/>
                </a:ln>
                <a:solidFill>
                  <a:schemeClr val="tx2"/>
                </a:solidFill>
                <a:effectLst/>
                <a:uLnTx/>
                <a:uFillTx/>
                <a:latin typeface="Arial"/>
                <a:ea typeface="+mn-ea"/>
                <a:cs typeface="+mn-cs"/>
              </a:rPr>
              <a:t>Use Matrix 3b or 3c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to</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rgbClr val="C00000"/>
                </a:solidFill>
                <a:effectLst/>
                <a:uLnTx/>
                <a:uFillTx/>
                <a:latin typeface="Arial"/>
                <a:ea typeface="+mn-ea"/>
                <a:cs typeface="+mn-cs"/>
              </a:rPr>
              <a:t>formulate</a:t>
            </a:r>
            <a:r>
              <a:rPr kumimoji="0" lang="de-DE" sz="2000" b="0" i="0" u="none" strike="noStrike" kern="0" cap="none" spc="0" normalizeH="0" baseline="0" noProof="0" dirty="0" smtClean="0">
                <a:ln>
                  <a:noFill/>
                </a:ln>
                <a:solidFill>
                  <a:srgbClr val="C00000"/>
                </a:solidFill>
                <a:effectLst/>
                <a:uLnTx/>
                <a:uFillTx/>
                <a:latin typeface="Arial"/>
                <a:ea typeface="+mn-ea"/>
                <a:cs typeface="+mn-cs"/>
              </a:rPr>
              <a:t> </a:t>
            </a:r>
            <a:r>
              <a:rPr kumimoji="0" lang="de-DE" sz="2000" b="0" i="0" u="none" strike="noStrike" kern="0" cap="none" spc="0" normalizeH="0" baseline="0" noProof="0" dirty="0" err="1" smtClean="0">
                <a:ln>
                  <a:noFill/>
                </a:ln>
                <a:solidFill>
                  <a:srgbClr val="C00000"/>
                </a:solidFill>
                <a:effectLst/>
                <a:uLnTx/>
                <a:uFillTx/>
                <a:latin typeface="Arial"/>
                <a:ea typeface="+mn-ea"/>
                <a:cs typeface="+mn-cs"/>
              </a:rPr>
              <a:t>possible</a:t>
            </a:r>
            <a:r>
              <a:rPr kumimoji="0" lang="de-DE" sz="2000" b="0" i="0" u="none" strike="noStrike" kern="0" cap="none" spc="0" normalizeH="0" baseline="0" noProof="0" dirty="0" smtClean="0">
                <a:ln>
                  <a:noFill/>
                </a:ln>
                <a:solidFill>
                  <a:srgbClr val="C00000"/>
                </a:solidFill>
                <a:effectLst/>
                <a:uLnTx/>
                <a:uFillTx/>
                <a:latin typeface="Arial"/>
                <a:ea typeface="+mn-ea"/>
                <a:cs typeface="+mn-cs"/>
              </a:rPr>
              <a:t> </a:t>
            </a:r>
            <a:r>
              <a:rPr kumimoji="0" lang="de-DE" sz="2000" b="0" i="0" u="none" strike="noStrike" kern="0" cap="none" spc="0" normalizeH="0" baseline="0" noProof="0" dirty="0" err="1" smtClean="0">
                <a:ln>
                  <a:noFill/>
                </a:ln>
                <a:solidFill>
                  <a:srgbClr val="C00000"/>
                </a:solidFill>
                <a:effectLst/>
                <a:uLnTx/>
                <a:uFillTx/>
                <a:latin typeface="Arial"/>
                <a:ea typeface="+mn-ea"/>
                <a:cs typeface="+mn-cs"/>
              </a:rPr>
              <a:t>indicators</a:t>
            </a:r>
            <a:r>
              <a:rPr kumimoji="0" lang="de-DE" sz="2000" b="0" i="0" u="none" strike="noStrike" kern="0" cap="none" spc="0" normalizeH="0" baseline="0" noProof="0" dirty="0" smtClean="0">
                <a:ln>
                  <a:noFill/>
                </a:ln>
                <a:solidFill>
                  <a:srgbClr val="C00000"/>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for</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the</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denoted</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climate</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change</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imapcts</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and</a:t>
            </a:r>
            <a:r>
              <a:rPr kumimoji="0" lang="de-DE" sz="2000" b="0" i="0" u="none" strike="noStrike" kern="0" cap="none" spc="0" normalizeH="0" baseline="0" noProof="0" dirty="0" smtClean="0">
                <a:ln>
                  <a:noFill/>
                </a:ln>
                <a:solidFill>
                  <a:schemeClr val="tx2"/>
                </a:solidFill>
                <a:effectLst/>
                <a:uLnTx/>
                <a:uFillTx/>
                <a:latin typeface="Arial"/>
                <a:ea typeface="+mn-ea"/>
                <a:cs typeface="+mn-cs"/>
              </a:rPr>
              <a:t> </a:t>
            </a:r>
            <a:r>
              <a:rPr kumimoji="0" lang="de-DE" sz="2000" b="0" i="0" u="none" strike="noStrike" kern="0" cap="none" spc="0" normalizeH="0" baseline="0" noProof="0" dirty="0" err="1" smtClean="0">
                <a:ln>
                  <a:noFill/>
                </a:ln>
                <a:solidFill>
                  <a:schemeClr val="tx2"/>
                </a:solidFill>
                <a:effectLst/>
                <a:uLnTx/>
                <a:uFillTx/>
                <a:latin typeface="Arial"/>
                <a:ea typeface="+mn-ea"/>
                <a:cs typeface="+mn-cs"/>
              </a:rPr>
              <a:t>responses</a:t>
            </a:r>
            <a:endParaRPr kumimoji="0" lang="en-GB" sz="2000" b="0" i="0" u="none" strike="noStrike" kern="0" cap="none" spc="0" normalizeH="0" baseline="0" noProof="0" dirty="0" smtClean="0">
              <a:ln>
                <a:noFill/>
              </a:ln>
              <a:solidFill>
                <a:schemeClr val="tx2"/>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endParaRPr kumimoji="0" lang="en-GB" sz="2000" b="0" i="0" u="none" strike="noStrike" kern="0" cap="none" spc="0" normalizeH="0" baseline="0" noProof="0" dirty="0" smtClean="0">
              <a:ln>
                <a:noFill/>
              </a:ln>
              <a:solidFill>
                <a:srgbClr val="000000"/>
              </a:solidFill>
              <a:effectLst/>
              <a:uLnTx/>
              <a:uFillTx/>
              <a:latin typeface="Arial"/>
              <a:ea typeface="+mn-ea"/>
              <a:cs typeface="+mn-cs"/>
            </a:endParaRPr>
          </a:p>
          <a:p>
            <a:pPr marL="342900" marR="0" lvl="0" indent="-342900" algn="l" defTabSz="914400" rtl="0" eaLnBrk="0" fontAlgn="base" latinLnBrk="0" hangingPunct="0">
              <a:lnSpc>
                <a:spcPct val="100000"/>
              </a:lnSpc>
              <a:spcBef>
                <a:spcPct val="20000"/>
              </a:spcBef>
              <a:spcAft>
                <a:spcPct val="0"/>
              </a:spcAft>
              <a:buClr>
                <a:srgbClr val="C80F0F"/>
              </a:buClr>
              <a:buSzTx/>
              <a:buFont typeface="Wingdings" pitchFamily="2" charset="2"/>
              <a:buChar char="§"/>
              <a:tabLst/>
              <a:defRPr/>
            </a:pPr>
            <a:r>
              <a:rPr kumimoji="0" lang="en-GB" sz="2000" b="0" i="0" u="none" strike="noStrike" kern="0" cap="none" spc="0" normalizeH="0" baseline="0" noProof="0" dirty="0" smtClean="0">
                <a:ln>
                  <a:noFill/>
                </a:ln>
                <a:solidFill>
                  <a:schemeClr val="tx2"/>
                </a:solidFill>
                <a:effectLst/>
                <a:uLnTx/>
                <a:uFillTx/>
                <a:latin typeface="Arial"/>
                <a:ea typeface="+mn-ea"/>
                <a:cs typeface="+mn-cs"/>
              </a:rPr>
              <a:t>Further details on climate change impacts and </a:t>
            </a:r>
            <a:br>
              <a:rPr kumimoji="0" lang="en-GB" sz="2000" b="0" i="0" u="none" strike="noStrike" kern="0" cap="none" spc="0" normalizeH="0" baseline="0" noProof="0" dirty="0" smtClean="0">
                <a:ln>
                  <a:noFill/>
                </a:ln>
                <a:solidFill>
                  <a:schemeClr val="tx2"/>
                </a:solidFill>
                <a:effectLst/>
                <a:uLnTx/>
                <a:uFillTx/>
                <a:latin typeface="Arial"/>
                <a:ea typeface="+mn-ea"/>
                <a:cs typeface="+mn-cs"/>
              </a:rPr>
            </a:br>
            <a:r>
              <a:rPr kumimoji="0" lang="en-GB" sz="2000" b="0" i="0" u="none" strike="noStrike" kern="0" cap="none" spc="0" normalizeH="0" baseline="0" noProof="0" dirty="0" smtClean="0">
                <a:ln>
                  <a:noFill/>
                </a:ln>
                <a:solidFill>
                  <a:schemeClr val="tx2"/>
                </a:solidFill>
                <a:effectLst/>
                <a:uLnTx/>
                <a:uFillTx/>
                <a:latin typeface="Arial"/>
                <a:ea typeface="+mn-ea"/>
                <a:cs typeface="+mn-cs"/>
              </a:rPr>
              <a:t>responses are shown in Exhibit 2a (Zanadu) </a:t>
            </a:r>
            <a:br>
              <a:rPr kumimoji="0" lang="en-GB" sz="2000" b="0" i="0" u="none" strike="noStrike" kern="0" cap="none" spc="0" normalizeH="0" baseline="0" noProof="0" dirty="0" smtClean="0">
                <a:ln>
                  <a:noFill/>
                </a:ln>
                <a:solidFill>
                  <a:schemeClr val="tx2"/>
                </a:solidFill>
                <a:effectLst/>
                <a:uLnTx/>
                <a:uFillTx/>
                <a:latin typeface="Arial"/>
                <a:ea typeface="+mn-ea"/>
                <a:cs typeface="+mn-cs"/>
              </a:rPr>
            </a:br>
            <a:r>
              <a:rPr kumimoji="0" lang="en-GB" sz="2000" b="0" i="0" u="none" strike="noStrike" kern="0" cap="none" spc="0" normalizeH="0" baseline="0" noProof="0" dirty="0" smtClean="0">
                <a:ln>
                  <a:noFill/>
                </a:ln>
                <a:solidFill>
                  <a:schemeClr val="tx2"/>
                </a:solidFill>
                <a:effectLst/>
                <a:uLnTx/>
                <a:uFillTx/>
                <a:latin typeface="Arial"/>
                <a:ea typeface="+mn-ea"/>
                <a:cs typeface="+mn-cs"/>
              </a:rPr>
              <a:t>and 2b (Khoresia).</a:t>
            </a:r>
            <a:endParaRPr kumimoji="0" lang="de-DE" sz="2000" b="0" i="0" u="none" strike="noStrike" kern="0" cap="none" spc="0" normalizeH="0" baseline="0" noProof="0" dirty="0">
              <a:ln>
                <a:noFill/>
              </a:ln>
              <a:solidFill>
                <a:schemeClr val="tx2"/>
              </a:solidFill>
              <a:effectLst/>
              <a:uLnTx/>
              <a:uFillTx/>
              <a:latin typeface="Arial"/>
              <a:ea typeface="+mn-ea"/>
              <a:cs typeface="+mn-cs"/>
            </a:endParaRPr>
          </a:p>
        </p:txBody>
      </p:sp>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Exercise</a:t>
            </a:r>
            <a:endParaRPr kumimoji="0" lang="de-DE" sz="2400" b="1" i="0" u="none" strike="noStrike" kern="0" cap="none" spc="0" normalizeH="0" baseline="0" noProof="0" dirty="0" smtClean="0">
              <a:ln>
                <a:noFill/>
              </a:ln>
              <a:solidFill>
                <a:srgbClr val="669900"/>
              </a:solidFill>
              <a:effectLst/>
              <a:uLnTx/>
              <a:uFillTx/>
              <a:latin typeface="Arial"/>
              <a:ea typeface="+mj-ea"/>
              <a:cs typeface="+mj-cs"/>
            </a:endParaRPr>
          </a:p>
        </p:txBody>
      </p:sp>
      <p:pic>
        <p:nvPicPr>
          <p:cNvPr id="4" name="Grafik 3"/>
          <p:cNvPicPr>
            <a:picLocks noChangeAspect="1"/>
          </p:cNvPicPr>
          <p:nvPr/>
        </p:nvPicPr>
        <p:blipFill>
          <a:blip r:embed="rId3" cstate="print">
            <a:extLst>
              <a:ext uri="{28A0092B-C50C-407E-A947-70E740481C1C}">
                <a14:useLocalDpi xmlns:a14="http://schemas.microsoft.com/office/drawing/2010/main" val="0"/>
              </a:ext>
            </a:extLst>
          </a:blip>
          <a:srcRect l="9402" t="10536" r="10599" b="9464"/>
          <a:stretch>
            <a:fillRect/>
          </a:stretch>
        </p:blipFill>
        <p:spPr bwMode="auto">
          <a:xfrm>
            <a:off x="6600496" y="4967669"/>
            <a:ext cx="2427890" cy="1517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715198"/>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4b: Content (II)</a:t>
            </a:r>
            <a:endParaRPr lang="de-DE"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2788907600"/>
              </p:ext>
            </p:extLst>
          </p:nvPr>
        </p:nvGraphicFramePr>
        <p:xfrm>
          <a:off x="600273" y="3501008"/>
          <a:ext cx="7876801" cy="1344225"/>
        </p:xfrm>
        <a:graphic>
          <a:graphicData uri="http://schemas.openxmlformats.org/drawingml/2006/table">
            <a:tbl>
              <a:tblPr firstRow="1" bandRow="1">
                <a:tableStyleId>{72833802-FEF1-4C79-8D5D-14CF1EAF98D9}</a:tableStyleId>
              </a:tblPr>
              <a:tblGrid>
                <a:gridCol w="656423"/>
                <a:gridCol w="2461312"/>
                <a:gridCol w="4759066"/>
              </a:tblGrid>
              <a:tr h="198859">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78459">
                <a:tc>
                  <a:txBody>
                    <a:bodyPr/>
                    <a:lstStyle/>
                    <a:p>
                      <a:r>
                        <a:rPr lang="de-DE" sz="1800" b="1" smtClean="0"/>
                        <a:t>4b</a:t>
                      </a:r>
                      <a:endParaRPr lang="de-DE" sz="1800" b="1" dirty="0"/>
                    </a:p>
                  </a:txBody>
                  <a:tcPr marL="91426" marR="91426" marT="45723" marB="45723"/>
                </a:tc>
                <a:tc>
                  <a:txBody>
                    <a:bodyPr/>
                    <a:lstStyle/>
                    <a:p>
                      <a:r>
                        <a:rPr lang="de-DE" sz="1800" b="1" dirty="0" smtClean="0"/>
                        <a:t>Content (II)</a:t>
                      </a:r>
                      <a:endParaRPr lang="de-DE" sz="1800" b="0" dirty="0"/>
                    </a:p>
                  </a:txBody>
                  <a:tcPr marL="91426" marR="91426" marT="45723" marB="45723"/>
                </a:tc>
                <a:tc>
                  <a:txBody>
                    <a:bodyPr/>
                    <a:lstStyle/>
                    <a:p>
                      <a:pPr marL="285750" indent="-285750">
                        <a:buFont typeface="Arial" pitchFamily="34" charset="0"/>
                        <a:buChar char="•"/>
                      </a:pPr>
                      <a:r>
                        <a:rPr lang="en-GB" sz="1600" kern="1200" dirty="0" smtClean="0">
                          <a:solidFill>
                            <a:schemeClr val="tx1"/>
                          </a:solidFill>
                          <a:effectLst/>
                          <a:latin typeface="+mn-lt"/>
                          <a:ea typeface="+mn-ea"/>
                          <a:cs typeface="+mn-cs"/>
                        </a:rPr>
                        <a:t>Review and</a:t>
                      </a:r>
                      <a:r>
                        <a:rPr lang="en-GB" sz="1600" kern="1200" baseline="0" dirty="0" smtClean="0">
                          <a:solidFill>
                            <a:schemeClr val="tx1"/>
                          </a:solidFill>
                          <a:effectLst/>
                          <a:latin typeface="+mn-lt"/>
                          <a:ea typeface="+mn-ea"/>
                          <a:cs typeface="+mn-cs"/>
                        </a:rPr>
                        <a:t> quality-check of adaptation-specific indicators</a:t>
                      </a:r>
                      <a:endParaRPr lang="de-DE" sz="1600" b="1" baseline="0" dirty="0" smtClean="0"/>
                    </a:p>
                  </a:txBody>
                  <a:tcPr marL="91426" marR="91426" marT="45723" marB="45723"/>
                </a:tc>
              </a:tr>
            </a:tbl>
          </a:graphicData>
        </a:graphic>
      </p:graphicFrame>
    </p:spTree>
    <p:extLst>
      <p:ext uri="{BB962C8B-B14F-4D97-AF65-F5344CB8AC3E}">
        <p14:creationId xmlns:p14="http://schemas.microsoft.com/office/powerpoint/2010/main" val="2397920182"/>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sp>
        <p:nvSpPr>
          <p:cNvPr id="22" name="Textfeld 21"/>
          <p:cNvSpPr txBox="1"/>
          <p:nvPr/>
        </p:nvSpPr>
        <p:spPr>
          <a:xfrm>
            <a:off x="7234238" y="4551670"/>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Focus of this session</a:t>
            </a:r>
            <a:endParaRPr lang="pt-PT" sz="1800" b="0" dirty="0">
              <a:solidFill>
                <a:srgbClr val="6E645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2200275"/>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9039" name="Gerade Verbindung 5"/>
          <p:cNvCxnSpPr>
            <a:cxnSpLocks noChangeShapeType="1"/>
            <a:endCxn id="22" idx="1"/>
          </p:cNvCxnSpPr>
          <p:nvPr/>
        </p:nvCxnSpPr>
        <p:spPr bwMode="auto">
          <a:xfrm flipV="1">
            <a:off x="6086901" y="4874836"/>
            <a:ext cx="1147337" cy="62521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914588466"/>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thumbs.dreamstime.com/z/vector-indicator-383651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1350" b="10377"/>
          <a:stretch/>
        </p:blipFill>
        <p:spPr bwMode="auto">
          <a:xfrm>
            <a:off x="7388983" y="3949161"/>
            <a:ext cx="1681441" cy="2529243"/>
          </a:xfrm>
          <a:prstGeom prst="rect">
            <a:avLst/>
          </a:prstGeom>
          <a:noFill/>
          <a:extLst>
            <a:ext uri="{909E8E84-426E-40DD-AFC4-6F175D3DCCD1}">
              <a14:hiddenFill xmlns:a14="http://schemas.microsoft.com/office/drawing/2010/main">
                <a:solidFill>
                  <a:srgbClr val="FFFFFF"/>
                </a:solidFill>
              </a14:hiddenFill>
            </a:ext>
          </a:extLst>
        </p:spPr>
      </p:pic>
      <p:sp>
        <p:nvSpPr>
          <p:cNvPr id="7" name="Titel 1"/>
          <p:cNvSpPr>
            <a:spLocks noGrp="1"/>
          </p:cNvSpPr>
          <p:nvPr>
            <p:ph type="title"/>
          </p:nvPr>
        </p:nvSpPr>
        <p:spPr>
          <a:xfrm>
            <a:off x="482519" y="1135116"/>
            <a:ext cx="7526337" cy="550863"/>
          </a:xfrm>
        </p:spPr>
        <p:txBody>
          <a:bodyPr/>
          <a:lstStyle/>
          <a:p>
            <a:r>
              <a:rPr lang="de-DE" b="1" smtClean="0">
                <a:solidFill>
                  <a:srgbClr val="669900"/>
                </a:solidFill>
              </a:rPr>
              <a:t>Developing high-quality indicators</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CE49CDAE-FA7C-4BEB-93CC-4DF93F9F94B2}" type="datetime1">
              <a:rPr lang="de-DE" smtClean="0"/>
              <a:pPr>
                <a:defRPr/>
              </a:pPr>
              <a:t>01.09.2016</a:t>
            </a:fld>
            <a:endParaRPr lang="de-DE" dirty="0"/>
          </a:p>
        </p:txBody>
      </p:sp>
      <p:sp>
        <p:nvSpPr>
          <p:cNvPr id="6" name="Content Placeholder 2"/>
          <p:cNvSpPr txBox="1">
            <a:spLocks/>
          </p:cNvSpPr>
          <p:nvPr/>
        </p:nvSpPr>
        <p:spPr>
          <a:xfrm>
            <a:off x="482519" y="1717559"/>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algn="just">
              <a:spcAft>
                <a:spcPts val="300"/>
              </a:spcAft>
            </a:pPr>
            <a:r>
              <a:rPr lang="en-US" b="0" kern="0" dirty="0" smtClean="0">
                <a:ea typeface="Calibri"/>
              </a:rPr>
              <a:t>Adaptation </a:t>
            </a:r>
            <a:r>
              <a:rPr lang="en-US" b="0" kern="0" dirty="0">
                <a:ea typeface="Calibri"/>
              </a:rPr>
              <a:t>indicators </a:t>
            </a:r>
            <a:r>
              <a:rPr lang="en-US" b="0" kern="0" dirty="0" smtClean="0">
                <a:ea typeface="Calibri"/>
              </a:rPr>
              <a:t>need </a:t>
            </a:r>
            <a:r>
              <a:rPr lang="en-US" b="0" kern="0" dirty="0">
                <a:ea typeface="Calibri"/>
              </a:rPr>
              <a:t>to be able to clearly </a:t>
            </a:r>
            <a:r>
              <a:rPr lang="en-US" b="0" kern="0">
                <a:ea typeface="Calibri"/>
              </a:rPr>
              <a:t>demonstrate </a:t>
            </a:r>
            <a:r>
              <a:rPr lang="en-US" b="0" kern="0" smtClean="0">
                <a:ea typeface="Calibri"/>
              </a:rPr>
              <a:t/>
            </a:r>
            <a:br>
              <a:rPr lang="en-US" b="0" kern="0" smtClean="0">
                <a:ea typeface="Calibri"/>
              </a:rPr>
            </a:br>
            <a:r>
              <a:rPr lang="en-US" b="0" kern="0" smtClean="0">
                <a:solidFill>
                  <a:srgbClr val="C00000"/>
                </a:solidFill>
                <a:ea typeface="Calibri"/>
              </a:rPr>
              <a:t>adaptation-specific </a:t>
            </a:r>
            <a:r>
              <a:rPr lang="en-US" b="0" kern="0" dirty="0">
                <a:solidFill>
                  <a:srgbClr val="C00000"/>
                </a:solidFill>
                <a:ea typeface="Calibri"/>
              </a:rPr>
              <a:t>results</a:t>
            </a:r>
            <a:r>
              <a:rPr lang="en-US" b="0" kern="0" dirty="0">
                <a:ea typeface="Calibri"/>
              </a:rPr>
              <a:t>, i.e. </a:t>
            </a:r>
            <a:r>
              <a:rPr lang="en-US" b="0" kern="0" dirty="0" smtClean="0">
                <a:ea typeface="Calibri"/>
              </a:rPr>
              <a:t>the benefits of adaptation</a:t>
            </a:r>
            <a:endParaRPr lang="en-US" b="0" kern="0" dirty="0">
              <a:ea typeface="Calibri"/>
            </a:endParaRPr>
          </a:p>
          <a:p>
            <a:pPr algn="just">
              <a:spcAft>
                <a:spcPts val="300"/>
              </a:spcAft>
            </a:pPr>
            <a:r>
              <a:rPr lang="en-US" b="0" kern="0" dirty="0" smtClean="0">
                <a:ea typeface="Calibri"/>
              </a:rPr>
              <a:t>Adaptation indicators need to comply with the same </a:t>
            </a:r>
            <a:r>
              <a:rPr lang="en-US" b="0" kern="0" dirty="0" smtClean="0">
                <a:solidFill>
                  <a:srgbClr val="C00000"/>
                </a:solidFill>
                <a:ea typeface="Calibri"/>
              </a:rPr>
              <a:t>quality criteria </a:t>
            </a:r>
            <a:r>
              <a:rPr lang="en-US" b="0" kern="0" dirty="0" smtClean="0">
                <a:ea typeface="Calibri"/>
              </a:rPr>
              <a:t>as general development indicators do, e.g. validity and reliability</a:t>
            </a:r>
            <a:endParaRPr lang="en-US" b="0" kern="0" dirty="0">
              <a:ea typeface="Calibri"/>
            </a:endParaRPr>
          </a:p>
          <a:p>
            <a:pPr algn="just">
              <a:spcAft>
                <a:spcPts val="300"/>
              </a:spcAft>
            </a:pPr>
            <a:r>
              <a:rPr lang="en-US" b="0" kern="0" dirty="0" smtClean="0"/>
              <a:t>During indicator formulation it should already be considered</a:t>
            </a:r>
            <a:r>
              <a:rPr lang="en-US" b="0" kern="0" dirty="0" smtClean="0">
                <a:solidFill>
                  <a:srgbClr val="000000"/>
                </a:solidFill>
              </a:rPr>
              <a:t>:</a:t>
            </a:r>
            <a:endParaRPr lang="en-US" b="0" kern="0" dirty="0">
              <a:solidFill>
                <a:srgbClr val="000000"/>
              </a:solidFill>
            </a:endParaRPr>
          </a:p>
          <a:p>
            <a:pPr lvl="1">
              <a:spcAft>
                <a:spcPts val="300"/>
              </a:spcAft>
              <a:buClr>
                <a:srgbClr val="C80F0F"/>
              </a:buClr>
            </a:pPr>
            <a:r>
              <a:rPr lang="en-US" b="0" kern="0" dirty="0" smtClean="0"/>
              <a:t>How the indicator can be </a:t>
            </a:r>
            <a:r>
              <a:rPr lang="en-US" kern="0" dirty="0" smtClean="0"/>
              <a:t>measured</a:t>
            </a:r>
            <a:r>
              <a:rPr lang="en-US" b="0" kern="0" dirty="0" smtClean="0"/>
              <a:t> (calculation and data collection method</a:t>
            </a:r>
            <a:r>
              <a:rPr lang="en-US" b="0" kern="0" dirty="0" smtClean="0">
                <a:solidFill>
                  <a:srgbClr val="000000"/>
                </a:solidFill>
              </a:rPr>
              <a:t>)</a:t>
            </a:r>
          </a:p>
          <a:p>
            <a:pPr lvl="1">
              <a:spcAft>
                <a:spcPts val="300"/>
              </a:spcAft>
              <a:buClr>
                <a:srgbClr val="C80F0F"/>
              </a:buClr>
            </a:pPr>
            <a:r>
              <a:rPr lang="en-US" b="0" kern="0" dirty="0" smtClean="0"/>
              <a:t>If the necessary </a:t>
            </a:r>
            <a:r>
              <a:rPr lang="en-US" kern="0" dirty="0" smtClean="0"/>
              <a:t>data</a:t>
            </a:r>
            <a:r>
              <a:rPr lang="en-US" b="0" kern="0" dirty="0" smtClean="0"/>
              <a:t> is already </a:t>
            </a:r>
            <a:r>
              <a:rPr lang="en-US" b="0" kern="0" smtClean="0"/>
              <a:t>available (e.g. already gathered </a:t>
            </a:r>
            <a:br>
              <a:rPr lang="en-US" b="0" kern="0" smtClean="0"/>
            </a:br>
            <a:r>
              <a:rPr lang="en-US" b="0" kern="0" smtClean="0"/>
              <a:t>by government institutions/bureau of statistics) or </a:t>
            </a:r>
            <a:r>
              <a:rPr lang="en-US" b="0" kern="0" dirty="0" smtClean="0"/>
              <a:t>if new </a:t>
            </a:r>
            <a:r>
              <a:rPr lang="en-US" b="0" kern="0" smtClean="0"/>
              <a:t>data </a:t>
            </a:r>
            <a:br>
              <a:rPr lang="en-US" b="0" kern="0" smtClean="0"/>
            </a:br>
            <a:r>
              <a:rPr lang="en-US" b="0" kern="0" smtClean="0"/>
              <a:t>collection </a:t>
            </a:r>
            <a:r>
              <a:rPr lang="en-US" b="0" kern="0" dirty="0" smtClean="0"/>
              <a:t>is necessary</a:t>
            </a:r>
            <a:endParaRPr lang="en-US" b="0" kern="0" dirty="0"/>
          </a:p>
          <a:p>
            <a:pPr lvl="1">
              <a:spcAft>
                <a:spcPts val="300"/>
              </a:spcAft>
              <a:buClr>
                <a:srgbClr val="C80F0F"/>
              </a:buClr>
            </a:pPr>
            <a:r>
              <a:rPr lang="en-US" b="0" kern="0" smtClean="0"/>
              <a:t>What (financial) </a:t>
            </a:r>
            <a:r>
              <a:rPr lang="en-US" kern="0" smtClean="0"/>
              <a:t>resources</a:t>
            </a:r>
            <a:r>
              <a:rPr lang="en-US" b="0" kern="0" smtClean="0"/>
              <a:t> and </a:t>
            </a:r>
            <a:r>
              <a:rPr lang="en-US" kern="0" smtClean="0"/>
              <a:t>capacities</a:t>
            </a:r>
            <a:r>
              <a:rPr lang="en-US" b="0" kern="0" smtClean="0"/>
              <a:t> are available</a:t>
            </a:r>
          </a:p>
          <a:p>
            <a:pPr marL="0" indent="0" algn="just">
              <a:spcAft>
                <a:spcPts val="300"/>
              </a:spcAft>
              <a:buFont typeface="Arial" pitchFamily="34" charset="0"/>
              <a:buNone/>
            </a:pPr>
            <a:endParaRPr lang="en-US" b="0" kern="0" dirty="0">
              <a:solidFill>
                <a:srgbClr val="000000"/>
              </a:solidFill>
            </a:endParaRPr>
          </a:p>
        </p:txBody>
      </p:sp>
    </p:spTree>
    <p:extLst>
      <p:ext uri="{BB962C8B-B14F-4D97-AF65-F5344CB8AC3E}">
        <p14:creationId xmlns:p14="http://schemas.microsoft.com/office/powerpoint/2010/main" val="3176165343"/>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3"/>
          <p:cNvSpPr>
            <a:spLocks noChangeArrowheads="1"/>
          </p:cNvSpPr>
          <p:nvPr/>
        </p:nvSpPr>
        <p:spPr bwMode="auto">
          <a:xfrm>
            <a:off x="664069" y="1920530"/>
            <a:ext cx="7691656" cy="4312103"/>
          </a:xfrm>
          <a:prstGeom prst="roundRect">
            <a:avLst>
              <a:gd name="adj" fmla="val 16667"/>
            </a:avLst>
          </a:prstGeom>
          <a:solidFill>
            <a:srgbClr val="FFFFFF"/>
          </a:solidFill>
          <a:ln w="57150" cmpd="thickThin">
            <a:solidFill>
              <a:srgbClr val="76923C"/>
            </a:solidFill>
            <a:round/>
            <a:headEnd/>
            <a:tailEnd/>
          </a:ln>
        </p:spPr>
        <p:txBody>
          <a:bodyPr vert="horz" wrap="square" lIns="18000" tIns="18000" rIns="18000" bIns="1800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300"/>
              </a:spcAft>
              <a:buClrTx/>
              <a:buSzTx/>
              <a:buFontTx/>
              <a:buNone/>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Criteria for the selection of good indicators</a:t>
            </a:r>
          </a:p>
          <a:p>
            <a:pPr marL="0" marR="0" lvl="0" indent="0" algn="l" defTabSz="914400" rtl="0" eaLnBrk="1" fontAlgn="base" latinLnBrk="0" hangingPunct="1">
              <a:lnSpc>
                <a:spcPct val="100000"/>
              </a:lnSpc>
              <a:spcBef>
                <a:spcPct val="0"/>
              </a:spcBef>
              <a:spcAft>
                <a:spcPts val="30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S</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Specific</a:t>
            </a:r>
            <a:r>
              <a:rPr kumimoji="0" lang="en-US" sz="2000" b="0" i="0" u="none" strike="noStrike" cap="none" normalizeH="0" baseline="0" dirty="0" smtClean="0">
                <a:ln>
                  <a:noFill/>
                </a:ln>
                <a:solidFill>
                  <a:schemeClr val="tx1"/>
                </a:solidFill>
                <a:effectLst/>
                <a:latin typeface="Arial" pitchFamily="34" charset="0"/>
                <a:cs typeface="Arial" pitchFamily="34" charset="0"/>
              </a:rPr>
              <a:t>: the indicator is valid and describes the 	underlying issue; </a:t>
            </a:r>
            <a:r>
              <a:rPr lang="en-US" sz="2000" b="0" dirty="0" smtClean="0">
                <a:solidFill>
                  <a:schemeClr val="tx1"/>
                </a:solidFill>
                <a:latin typeface="Arial" pitchFamily="34" charset="0"/>
                <a:cs typeface="Arial" pitchFamily="34" charset="0"/>
              </a:rPr>
              <a:t>indicator is precisely formulated</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M</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Measurable </a:t>
            </a:r>
            <a:r>
              <a:rPr kumimoji="0" lang="en-US" sz="2000" b="0" i="0" u="none" strike="noStrike" cap="none" normalizeH="0" baseline="0" dirty="0" smtClean="0">
                <a:ln>
                  <a:noFill/>
                </a:ln>
                <a:solidFill>
                  <a:schemeClr val="tx1"/>
                </a:solidFill>
                <a:effectLst/>
                <a:latin typeface="Arial" pitchFamily="34" charset="0"/>
                <a:cs typeface="Arial" pitchFamily="34" charset="0"/>
              </a:rPr>
              <a:t>(practicability and objectivity): data 	obtained through reproducible methods independent 	from the individual collectors of the information.</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A</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Attainable </a:t>
            </a:r>
            <a:r>
              <a:rPr kumimoji="0" lang="en-US" sz="2000" b="0" i="0" u="none" strike="noStrike" cap="none" normalizeH="0" baseline="0" dirty="0" smtClean="0">
                <a:ln>
                  <a:noFill/>
                </a:ln>
                <a:solidFill>
                  <a:schemeClr val="tx1"/>
                </a:solidFill>
                <a:effectLst/>
                <a:latin typeface="Arial" pitchFamily="34" charset="0"/>
                <a:cs typeface="Arial" pitchFamily="34" charset="0"/>
              </a:rPr>
              <a:t>(referring to targets), </a:t>
            </a:r>
            <a:r>
              <a:rPr kumimoji="0" lang="en-US" sz="2000" i="0" u="none" strike="noStrike" cap="none" normalizeH="0" baseline="0" dirty="0" smtClean="0">
                <a:ln>
                  <a:noFill/>
                </a:ln>
                <a:solidFill>
                  <a:schemeClr val="tx1"/>
                </a:solidFill>
                <a:effectLst/>
                <a:latin typeface="Arial" pitchFamily="34" charset="0"/>
                <a:cs typeface="Arial" pitchFamily="34" charset="0"/>
              </a:rPr>
              <a:t>Agreed</a:t>
            </a:r>
            <a:r>
              <a:rPr kumimoji="0" lang="en-US" sz="2000" b="0" i="0" u="none" strike="noStrike" cap="none" normalizeH="0" baseline="0" dirty="0" smtClean="0">
                <a:ln>
                  <a:noFill/>
                </a:ln>
                <a:solidFill>
                  <a:schemeClr val="tx1"/>
                </a:solidFill>
                <a:effectLst/>
                <a:latin typeface="Arial" pitchFamily="34" charset="0"/>
                <a:cs typeface="Arial" pitchFamily="34" charset="0"/>
              </a:rPr>
              <a:t> by 	stakeholders (referring</a:t>
            </a:r>
            <a:r>
              <a:rPr kumimoji="0" lang="en-US" sz="2000" b="0" i="0" u="none" strike="noStrike" cap="none" normalizeH="0" dirty="0" smtClean="0">
                <a:ln>
                  <a:noFill/>
                </a:ln>
                <a:solidFill>
                  <a:schemeClr val="tx1"/>
                </a:solidFill>
                <a:effectLst/>
                <a:latin typeface="Arial" pitchFamily="34" charset="0"/>
                <a:cs typeface="Arial" pitchFamily="34" charset="0"/>
              </a:rPr>
              <a:t> to indicators)</a:t>
            </a:r>
            <a:r>
              <a:rPr kumimoji="0" lang="en-US" sz="2000" b="0"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R</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Relevant</a:t>
            </a:r>
            <a:r>
              <a:rPr kumimoji="0" lang="en-US" sz="2000" b="0" i="0" u="none" strike="noStrike" cap="none" normalizeH="0" baseline="0" dirty="0" smtClean="0">
                <a:ln>
                  <a:noFill/>
                </a:ln>
                <a:solidFill>
                  <a:schemeClr val="tx1"/>
                </a:solidFill>
                <a:effectLst/>
                <a:latin typeface="Arial" pitchFamily="34" charset="0"/>
                <a:cs typeface="Arial" pitchFamily="34" charset="0"/>
              </a:rPr>
              <a:t>: address an important issue for the users and 	related to the objective of M&amp;E.</a:t>
            </a:r>
          </a:p>
          <a:p>
            <a:pPr marL="0" marR="0" lvl="0" indent="0" algn="l" defTabSz="914400" rtl="0" eaLnBrk="1" fontAlgn="base" latinLnBrk="0" hangingPunct="1">
              <a:lnSpc>
                <a:spcPct val="100000"/>
              </a:lnSpc>
              <a:spcBef>
                <a:spcPct val="0"/>
              </a:spcBef>
              <a:spcAft>
                <a:spcPct val="0"/>
              </a:spcAft>
              <a:buClrTx/>
              <a:buSzTx/>
              <a:tabLst/>
            </a:pPr>
            <a:r>
              <a:rPr kumimoji="0" lang="en-US" sz="2000" b="1" i="0" u="none" strike="noStrike" cap="none" normalizeH="0" baseline="0" dirty="0" smtClean="0">
                <a:ln>
                  <a:noFill/>
                </a:ln>
                <a:solidFill>
                  <a:schemeClr val="tx1"/>
                </a:solidFill>
                <a:effectLst/>
                <a:latin typeface="Arial" pitchFamily="34" charset="0"/>
                <a:cs typeface="Arial" pitchFamily="34" charset="0"/>
              </a:rPr>
              <a:t>T</a:t>
            </a:r>
            <a:r>
              <a:rPr kumimoji="0" lang="en-US" sz="2000" b="0" i="0" u="none" strike="noStrike" cap="none" normalizeH="0" baseline="0" dirty="0" smtClean="0">
                <a:ln>
                  <a:noFill/>
                </a:ln>
                <a:solidFill>
                  <a:schemeClr val="tx1"/>
                </a:solidFill>
                <a:effectLst/>
                <a:latin typeface="Arial" pitchFamily="34" charset="0"/>
                <a:cs typeface="Arial" pitchFamily="34" charset="0"/>
              </a:rPr>
              <a:t>	</a:t>
            </a:r>
            <a:r>
              <a:rPr kumimoji="0" lang="en-US" sz="2000" i="0" u="none" strike="noStrike" cap="none" normalizeH="0" baseline="0" dirty="0" smtClean="0">
                <a:ln>
                  <a:noFill/>
                </a:ln>
                <a:solidFill>
                  <a:schemeClr val="tx1"/>
                </a:solidFill>
                <a:effectLst/>
                <a:latin typeface="Arial" pitchFamily="34" charset="0"/>
                <a:cs typeface="Arial" pitchFamily="34" charset="0"/>
              </a:rPr>
              <a:t>Time-bound</a:t>
            </a:r>
            <a:r>
              <a:rPr kumimoji="0" lang="en-US" sz="2000" b="0" i="0" u="none" strike="noStrike" cap="none" normalizeH="0" baseline="0" dirty="0" smtClean="0">
                <a:ln>
                  <a:noFill/>
                </a:ln>
                <a:solidFill>
                  <a:schemeClr val="tx1"/>
                </a:solidFill>
                <a:effectLst/>
                <a:latin typeface="Arial" pitchFamily="34" charset="0"/>
                <a:cs typeface="Arial" pitchFamily="34" charset="0"/>
              </a:rPr>
              <a:t>: a temporal reference is given so that 	progress can be </a:t>
            </a:r>
            <a:r>
              <a:rPr lang="en-US" sz="2000" b="0" dirty="0" smtClean="0">
                <a:solidFill>
                  <a:schemeClr val="tx1"/>
                </a:solidFill>
                <a:latin typeface="Arial" pitchFamily="34" charset="0"/>
                <a:cs typeface="Arial" pitchFamily="34" charset="0"/>
              </a:rPr>
              <a:t>measured</a:t>
            </a:r>
            <a:r>
              <a:rPr kumimoji="0" lang="en-US" sz="2000" b="0" i="0" u="none" strike="noStrike" cap="none" normalizeH="0" baseline="0" dirty="0" smtClean="0">
                <a:ln>
                  <a:noFill/>
                </a:ln>
                <a:solidFill>
                  <a:schemeClr val="tx1"/>
                </a:solidFill>
                <a:effectLst/>
                <a:latin typeface="Arial" pitchFamily="34" charset="0"/>
                <a:cs typeface="Arial" pitchFamily="34" charset="0"/>
              </a:rPr>
              <a:t> during the course of 	implementation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de-DE"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itel 1"/>
          <p:cNvSpPr txBox="1">
            <a:spLocks/>
          </p:cNvSpPr>
          <p:nvPr/>
        </p:nvSpPr>
        <p:spPr bwMode="auto">
          <a:xfrm>
            <a:off x="433388" y="112677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DE" sz="2400" b="1" i="0" u="none" strike="noStrike" kern="0" cap="none" spc="0" normalizeH="0" baseline="0" noProof="0" dirty="0" smtClean="0">
                <a:ln>
                  <a:noFill/>
                </a:ln>
                <a:solidFill>
                  <a:srgbClr val="669900"/>
                </a:solidFill>
                <a:effectLst/>
                <a:uLnTx/>
                <a:uFillTx/>
                <a:latin typeface="Arial"/>
                <a:ea typeface="+mj-ea"/>
                <a:cs typeface="+mj-cs"/>
              </a:rPr>
              <a:t>The SMART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rule</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for</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indicators</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and</a:t>
            </a:r>
            <a:r>
              <a:rPr kumimoji="0" lang="de-DE" sz="2400" b="1" i="0" u="none" strike="noStrike" kern="0" cap="none" spc="0" normalizeH="0" baseline="0" noProof="0" dirty="0" smtClean="0">
                <a:ln>
                  <a:noFill/>
                </a:ln>
                <a:solidFill>
                  <a:srgbClr val="669900"/>
                </a:solidFill>
                <a:effectLst/>
                <a:uLnTx/>
                <a:uFillTx/>
                <a:latin typeface="Arial"/>
                <a:ea typeface="+mj-ea"/>
                <a:cs typeface="+mj-cs"/>
              </a:rPr>
              <a:t> </a:t>
            </a:r>
            <a:r>
              <a:rPr kumimoji="0" lang="de-DE" sz="2400" b="1" i="0" u="none" strike="noStrike" kern="0" cap="none" spc="0" normalizeH="0" baseline="0" noProof="0" dirty="0" err="1" smtClean="0">
                <a:ln>
                  <a:noFill/>
                </a:ln>
                <a:solidFill>
                  <a:srgbClr val="669900"/>
                </a:solidFill>
                <a:effectLst/>
                <a:uLnTx/>
                <a:uFillTx/>
                <a:latin typeface="Arial"/>
                <a:ea typeface="+mj-ea"/>
                <a:cs typeface="+mj-cs"/>
              </a:rPr>
              <a:t>targets</a:t>
            </a:r>
            <a:endParaRPr kumimoji="0" lang="de-DE" sz="2400" b="1" i="0" u="none" strike="noStrike" kern="0" cap="none" spc="0" normalizeH="0" baseline="0" noProof="0" dirty="0" smtClean="0">
              <a:ln>
                <a:noFill/>
              </a:ln>
              <a:solidFill>
                <a:srgbClr val="669900"/>
              </a:solidFill>
              <a:effectLst/>
              <a:uLnTx/>
              <a:uFillTx/>
              <a:latin typeface="Arial"/>
              <a:ea typeface="+mj-ea"/>
              <a:cs typeface="+mj-cs"/>
            </a:endParaRPr>
          </a:p>
        </p:txBody>
      </p:sp>
    </p:spTree>
    <p:extLst>
      <p:ext uri="{BB962C8B-B14F-4D97-AF65-F5344CB8AC3E}">
        <p14:creationId xmlns:p14="http://schemas.microsoft.com/office/powerpoint/2010/main" val="928379839"/>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bwMode="auto">
          <a:xfrm>
            <a:off x="433388" y="1082675"/>
            <a:ext cx="7526337" cy="552450"/>
          </a:xfrm>
          <a:prstGeom prst="rect">
            <a:avLst/>
          </a:prstGeom>
          <a:noFill/>
          <a:ln>
            <a:noFill/>
          </a:ln>
          <a:extLst/>
        </p:spPr>
        <p:txBody>
          <a:bodyPr lIns="0" tIns="0" rIns="0" bIns="0" anchor="b"/>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pt-PT" kern="0" smtClean="0"/>
              <a:t>Exercise</a:t>
            </a:r>
            <a:r>
              <a:rPr lang="pt-PT" kern="0" dirty="0" smtClean="0"/>
              <a:t>:</a:t>
            </a:r>
            <a:r>
              <a:rPr lang="pt-PT" kern="0" dirty="0" smtClean="0">
                <a:solidFill>
                  <a:srgbClr val="C00000"/>
                </a:solidFill>
              </a:rPr>
              <a:t> </a:t>
            </a:r>
            <a:r>
              <a:rPr lang="pt-PT" kern="0" dirty="0" smtClean="0"/>
              <a:t>Check if the indicators are SMART</a:t>
            </a:r>
          </a:p>
        </p:txBody>
      </p:sp>
      <p:sp>
        <p:nvSpPr>
          <p:cNvPr id="4" name="Inhaltsplatzhalter 2"/>
          <p:cNvSpPr txBox="1">
            <a:spLocks/>
          </p:cNvSpPr>
          <p:nvPr/>
        </p:nvSpPr>
        <p:spPr bwMode="auto">
          <a:xfrm>
            <a:off x="515938" y="1890713"/>
            <a:ext cx="8069262" cy="4213225"/>
          </a:xfrm>
          <a:prstGeom prst="rect">
            <a:avLst/>
          </a:prstGeom>
          <a:noFill/>
          <a:ln>
            <a:noFill/>
          </a:ln>
          <a:extLst/>
        </p:spPr>
        <p:txBody>
          <a:bodyPr lIns="0" tIns="0" rIns="0" bIns="0"/>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a:buFont typeface="Wingdings" pitchFamily="2" charset="2"/>
              <a:buChar char="§"/>
              <a:defRPr/>
            </a:pPr>
            <a:r>
              <a:rPr lang="en-US" sz="1800" b="0" kern="0" dirty="0" smtClean="0">
                <a:solidFill>
                  <a:schemeClr val="tx2"/>
                </a:solidFill>
              </a:rPr>
              <a:t>In </a:t>
            </a:r>
            <a:r>
              <a:rPr lang="en-US" sz="1800" b="0" kern="0" dirty="0">
                <a:solidFill>
                  <a:schemeClr val="tx2"/>
                </a:solidFill>
              </a:rPr>
              <a:t>6 pilot regions, two of three beneficiary representatives and two of three representatives of different governmental institutions </a:t>
            </a:r>
            <a:r>
              <a:rPr lang="en-US" sz="1800" b="0" kern="0" dirty="0" smtClean="0">
                <a:solidFill>
                  <a:schemeClr val="tx2"/>
                </a:solidFill>
              </a:rPr>
              <a:t>confirm </a:t>
            </a:r>
            <a:r>
              <a:rPr lang="en-US" sz="1800" b="0" kern="0" dirty="0">
                <a:solidFill>
                  <a:schemeClr val="tx2"/>
                </a:solidFill>
              </a:rPr>
              <a:t>the adequacy of local adaptation measures for dealing with climate stresses and their relevance for </a:t>
            </a:r>
            <a:r>
              <a:rPr lang="en-US" sz="1800" b="0" kern="0" dirty="0" smtClean="0">
                <a:solidFill>
                  <a:schemeClr val="tx2"/>
                </a:solidFill>
              </a:rPr>
              <a:t>up-scaling. </a:t>
            </a:r>
            <a:endParaRPr lang="pt-PT" sz="1800" b="0" kern="0" dirty="0" smtClean="0">
              <a:solidFill>
                <a:schemeClr val="tx2"/>
              </a:solidFill>
            </a:endParaRPr>
          </a:p>
          <a:p>
            <a:pPr lvl="1">
              <a:defRPr/>
            </a:pPr>
            <a:endParaRPr lang="pt-PT" b="0" kern="0" dirty="0" smtClean="0">
              <a:solidFill>
                <a:schemeClr val="tx2"/>
              </a:solidFill>
            </a:endParaRPr>
          </a:p>
          <a:p>
            <a:pPr>
              <a:buFont typeface="Wingdings" pitchFamily="2" charset="2"/>
              <a:buChar char="§"/>
              <a:defRPr/>
            </a:pPr>
            <a:r>
              <a:rPr lang="en-US" sz="1800" b="0" kern="0" dirty="0" smtClean="0">
                <a:solidFill>
                  <a:schemeClr val="tx2"/>
                </a:solidFill>
              </a:rPr>
              <a:t>% </a:t>
            </a:r>
            <a:r>
              <a:rPr lang="en-US" sz="1800" b="0" kern="0" dirty="0">
                <a:solidFill>
                  <a:schemeClr val="tx2"/>
                </a:solidFill>
              </a:rPr>
              <a:t>increase in people with improved access to clean water </a:t>
            </a:r>
            <a:r>
              <a:rPr lang="en-US" sz="1800" b="0" kern="0" dirty="0" smtClean="0">
                <a:solidFill>
                  <a:schemeClr val="tx2"/>
                </a:solidFill>
              </a:rPr>
              <a:t>supplies; and % </a:t>
            </a:r>
            <a:r>
              <a:rPr lang="en-US" sz="1800" b="0" kern="0" dirty="0">
                <a:solidFill>
                  <a:schemeClr val="tx2"/>
                </a:solidFill>
              </a:rPr>
              <a:t>increase of which are </a:t>
            </a:r>
            <a:r>
              <a:rPr lang="en-US" sz="1800" b="0" kern="0" dirty="0" smtClean="0">
                <a:solidFill>
                  <a:schemeClr val="tx2"/>
                </a:solidFill>
              </a:rPr>
              <a:t>women.</a:t>
            </a:r>
            <a:endParaRPr lang="pt-PT" sz="1800" b="0" kern="0" dirty="0" smtClean="0">
              <a:solidFill>
                <a:schemeClr val="tx2"/>
              </a:solidFill>
            </a:endParaRPr>
          </a:p>
          <a:p>
            <a:pPr>
              <a:buFont typeface="Wingdings" pitchFamily="2" charset="2"/>
              <a:buChar char="§"/>
              <a:defRPr/>
            </a:pPr>
            <a:endParaRPr lang="pt-PT" sz="1800" b="0" kern="0" dirty="0" smtClean="0">
              <a:solidFill>
                <a:schemeClr val="tx2"/>
              </a:solidFill>
            </a:endParaRPr>
          </a:p>
          <a:p>
            <a:pPr>
              <a:buFont typeface="Wingdings" pitchFamily="2" charset="2"/>
              <a:buChar char="§"/>
              <a:defRPr/>
            </a:pPr>
            <a:r>
              <a:rPr lang="en-US" sz="1800" b="0" kern="0" dirty="0" smtClean="0">
                <a:solidFill>
                  <a:schemeClr val="tx2"/>
                </a:solidFill>
              </a:rPr>
              <a:t>% </a:t>
            </a:r>
            <a:r>
              <a:rPr lang="en-US" sz="1800" b="0" kern="0" dirty="0">
                <a:solidFill>
                  <a:schemeClr val="tx2"/>
                </a:solidFill>
              </a:rPr>
              <a:t>of people (by gender) in the county permanently displaced from their </a:t>
            </a:r>
            <a:r>
              <a:rPr lang="en-US" sz="1800" b="0" kern="0" dirty="0" smtClean="0">
                <a:solidFill>
                  <a:schemeClr val="tx2"/>
                </a:solidFill>
              </a:rPr>
              <a:t>homes as a result of flood, drought or sea-level rise.</a:t>
            </a:r>
            <a:endParaRPr lang="pt-PT" sz="1800" b="0" kern="0" dirty="0" smtClean="0">
              <a:solidFill>
                <a:schemeClr val="tx2"/>
              </a:solidFill>
            </a:endParaRPr>
          </a:p>
          <a:p>
            <a:pPr marL="0" indent="0">
              <a:defRPr/>
            </a:pPr>
            <a:endParaRPr lang="pt-PT" sz="1800" kern="0" dirty="0" smtClean="0">
              <a:solidFill>
                <a:schemeClr val="tx2"/>
              </a:solidFill>
            </a:endParaRPr>
          </a:p>
          <a:p>
            <a:pPr>
              <a:buFont typeface="Wingdings" pitchFamily="2" charset="2"/>
              <a:buChar char="§"/>
              <a:defRPr/>
            </a:pPr>
            <a:r>
              <a:rPr lang="en-US" sz="1800" b="0" kern="0" dirty="0">
                <a:solidFill>
                  <a:schemeClr val="tx2"/>
                </a:solidFill>
              </a:rPr>
              <a:t>% of current delegated public service contracts in which </a:t>
            </a:r>
            <a:r>
              <a:rPr lang="en-US" sz="1800" b="0" kern="0" dirty="0" smtClean="0">
                <a:solidFill>
                  <a:schemeClr val="tx2"/>
                </a:solidFill>
              </a:rPr>
              <a:t>vulnerability </a:t>
            </a:r>
            <a:r>
              <a:rPr lang="en-US" sz="1800" b="0" kern="0" dirty="0">
                <a:solidFill>
                  <a:schemeClr val="tx2"/>
                </a:solidFill>
              </a:rPr>
              <a:t>to climate change has been </a:t>
            </a:r>
            <a:r>
              <a:rPr lang="en-US" sz="1800" b="0" kern="0" dirty="0" smtClean="0">
                <a:solidFill>
                  <a:schemeClr val="tx2"/>
                </a:solidFill>
              </a:rPr>
              <a:t>identified. </a:t>
            </a:r>
            <a:endParaRPr lang="de-DE" sz="1800" b="0" kern="0" dirty="0">
              <a:solidFill>
                <a:schemeClr val="tx2"/>
              </a:solidFill>
            </a:endParaRPr>
          </a:p>
        </p:txBody>
      </p:sp>
    </p:spTree>
    <p:extLst>
      <p:ext uri="{BB962C8B-B14F-4D97-AF65-F5344CB8AC3E}">
        <p14:creationId xmlns:p14="http://schemas.microsoft.com/office/powerpoint/2010/main" val="284859935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2"/>
          <p:cNvSpPr txBox="1">
            <a:spLocks/>
          </p:cNvSpPr>
          <p:nvPr/>
        </p:nvSpPr>
        <p:spPr bwMode="auto">
          <a:xfrm>
            <a:off x="587767" y="1821875"/>
            <a:ext cx="7978164" cy="421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rgbClr val="C80F0F"/>
              </a:buClr>
              <a:buFont typeface="Wingdings" pitchFamily="2" charset="2"/>
              <a:defRPr sz="2000" b="1">
                <a:solidFill>
                  <a:schemeClr val="tx1"/>
                </a:solidFill>
                <a:latin typeface="+mn-lt"/>
                <a:ea typeface="+mn-ea"/>
                <a:cs typeface="+mn-cs"/>
              </a:defRPr>
            </a:lvl1pPr>
            <a:lvl2pPr marL="179388" indent="-179388" algn="l" rtl="0" eaLnBrk="0" fontAlgn="base" hangingPunct="0">
              <a:spcBef>
                <a:spcPct val="20000"/>
              </a:spcBef>
              <a:spcAft>
                <a:spcPct val="0"/>
              </a:spcAft>
              <a:buClr>
                <a:srgbClr val="669900"/>
              </a:buClr>
              <a:buFont typeface="Wingdings" pitchFamily="2" charset="2"/>
              <a:buChar char="§"/>
              <a:tabLst>
                <a:tab pos="2190750" algn="l"/>
              </a:tabLst>
              <a:defRPr sz="1800" b="1" baseline="0">
                <a:solidFill>
                  <a:schemeClr val="tx1"/>
                </a:solidFill>
                <a:latin typeface="+mn-lt"/>
              </a:defRPr>
            </a:lvl2pPr>
            <a:lvl3pPr marL="358775" indent="-179388" algn="l" rtl="0" eaLnBrk="0" fontAlgn="base" hangingPunct="0">
              <a:spcBef>
                <a:spcPct val="20000"/>
              </a:spcBef>
              <a:spcAft>
                <a:spcPct val="0"/>
              </a:spcAft>
              <a:buClr>
                <a:srgbClr val="999999"/>
              </a:buClr>
              <a:buFont typeface="Wingdings" pitchFamily="2" charset="2"/>
              <a:buChar char="§"/>
              <a:tabLst>
                <a:tab pos="2190750" algn="l"/>
              </a:tabLst>
              <a:defRPr sz="1800" baseline="0">
                <a:solidFill>
                  <a:schemeClr val="tx1"/>
                </a:solidFill>
                <a:latin typeface="+mn-lt"/>
              </a:defRPr>
            </a:lvl3pPr>
            <a:lvl4pPr marL="538163" indent="-179388" algn="l" rtl="0" eaLnBrk="0" fontAlgn="base" hangingPunct="0">
              <a:spcBef>
                <a:spcPct val="20000"/>
              </a:spcBef>
              <a:spcAft>
                <a:spcPct val="0"/>
              </a:spcAft>
              <a:buClr>
                <a:srgbClr val="C80F0F"/>
              </a:buClr>
              <a:buChar char="-"/>
              <a:tabLst>
                <a:tab pos="2190750" algn="l"/>
              </a:tabLst>
              <a:defRPr sz="1600" baseline="0">
                <a:solidFill>
                  <a:schemeClr val="tx1"/>
                </a:solidFill>
                <a:latin typeface="+mn-lt"/>
              </a:defRPr>
            </a:lvl4pPr>
            <a:lvl5pPr marL="717550" indent="-179388" algn="l" rtl="0" eaLnBrk="0" fontAlgn="base" hangingPunct="0">
              <a:spcBef>
                <a:spcPct val="20000"/>
              </a:spcBef>
              <a:spcAft>
                <a:spcPct val="0"/>
              </a:spcAft>
              <a:buClr>
                <a:schemeClr val="tx1"/>
              </a:buClr>
              <a:buChar char="-"/>
              <a:defRPr sz="1600" baseline="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a:lstStyle>
          <a:p>
            <a:pPr marL="0" indent="0">
              <a:defRPr/>
            </a:pPr>
            <a:r>
              <a:rPr lang="en-GB" kern="0" dirty="0" smtClean="0">
                <a:solidFill>
                  <a:srgbClr val="C00000"/>
                </a:solidFill>
              </a:rPr>
              <a:t>Your task: </a:t>
            </a:r>
          </a:p>
          <a:p>
            <a:pPr>
              <a:buFont typeface="Wingdings" pitchFamily="2" charset="2"/>
              <a:buChar char="§"/>
              <a:defRPr/>
            </a:pPr>
            <a:r>
              <a:rPr lang="en-GB" b="0" kern="0" dirty="0" smtClean="0">
                <a:solidFill>
                  <a:schemeClr val="tx2"/>
                </a:solidFill>
              </a:rPr>
              <a:t>As a </a:t>
            </a:r>
            <a:r>
              <a:rPr lang="en-GB" b="0" kern="0" dirty="0">
                <a:solidFill>
                  <a:schemeClr val="tx2"/>
                </a:solidFill>
              </a:rPr>
              <a:t>member of the M&amp;E expert group (Khoresia) you are invited to </a:t>
            </a:r>
            <a:r>
              <a:rPr lang="en-GB" b="0" kern="0" dirty="0">
                <a:solidFill>
                  <a:srgbClr val="C00000"/>
                </a:solidFill>
              </a:rPr>
              <a:t>reflect the indicator proposals of the CCAPAK </a:t>
            </a:r>
            <a:r>
              <a:rPr lang="en-GB" b="0" kern="0" dirty="0">
                <a:solidFill>
                  <a:schemeClr val="tx2"/>
                </a:solidFill>
              </a:rPr>
              <a:t>shown in matrix </a:t>
            </a:r>
            <a:r>
              <a:rPr lang="en-GB" b="0" kern="0" dirty="0" smtClean="0">
                <a:solidFill>
                  <a:schemeClr val="tx2"/>
                </a:solidFill>
              </a:rPr>
              <a:t>4. </a:t>
            </a:r>
          </a:p>
          <a:p>
            <a:pPr>
              <a:buFont typeface="Wingdings" pitchFamily="2" charset="2"/>
              <a:buChar char="§"/>
              <a:defRPr/>
            </a:pPr>
            <a:r>
              <a:rPr lang="en-GB" b="0" kern="0" dirty="0" smtClean="0">
                <a:solidFill>
                  <a:schemeClr val="tx2"/>
                </a:solidFill>
              </a:rPr>
              <a:t>As </a:t>
            </a:r>
            <a:r>
              <a:rPr lang="en-GB" b="0" kern="0" dirty="0">
                <a:solidFill>
                  <a:schemeClr val="tx2"/>
                </a:solidFill>
              </a:rPr>
              <a:t>a </a:t>
            </a:r>
            <a:r>
              <a:rPr lang="en-GB" b="0" kern="0" dirty="0" smtClean="0">
                <a:solidFill>
                  <a:schemeClr val="tx2"/>
                </a:solidFill>
              </a:rPr>
              <a:t>member </a:t>
            </a:r>
            <a:r>
              <a:rPr lang="en-GB" b="0" kern="0" dirty="0">
                <a:solidFill>
                  <a:schemeClr val="tx2"/>
                </a:solidFill>
              </a:rPr>
              <a:t>of the M&amp;E </a:t>
            </a:r>
            <a:r>
              <a:rPr lang="en-GB" b="0" kern="0" dirty="0" smtClean="0">
                <a:solidFill>
                  <a:schemeClr val="tx2"/>
                </a:solidFill>
              </a:rPr>
              <a:t>advisory </a:t>
            </a:r>
            <a:r>
              <a:rPr lang="en-GB" b="0" kern="0" dirty="0">
                <a:solidFill>
                  <a:schemeClr val="tx2"/>
                </a:solidFill>
              </a:rPr>
              <a:t>group </a:t>
            </a:r>
            <a:r>
              <a:rPr lang="en-GB" b="0" kern="0" dirty="0" smtClean="0">
                <a:solidFill>
                  <a:schemeClr val="tx2"/>
                </a:solidFill>
              </a:rPr>
              <a:t>(Zanadu) </a:t>
            </a:r>
            <a:r>
              <a:rPr lang="en-GB" b="0" kern="0" dirty="0">
                <a:solidFill>
                  <a:schemeClr val="tx2"/>
                </a:solidFill>
              </a:rPr>
              <a:t>you are invited to </a:t>
            </a:r>
            <a:r>
              <a:rPr lang="en-GB" b="0" kern="0" dirty="0">
                <a:solidFill>
                  <a:srgbClr val="C00000"/>
                </a:solidFill>
              </a:rPr>
              <a:t>reflect the </a:t>
            </a:r>
            <a:r>
              <a:rPr lang="en-GB" b="0" kern="0" dirty="0" smtClean="0">
                <a:solidFill>
                  <a:srgbClr val="C00000"/>
                </a:solidFill>
              </a:rPr>
              <a:t>indicators which you developed in session 4 in </a:t>
            </a:r>
            <a:r>
              <a:rPr lang="en-GB" b="0" kern="0" smtClean="0">
                <a:solidFill>
                  <a:srgbClr val="C00000"/>
                </a:solidFill>
              </a:rPr>
              <a:t>matrix 3b</a:t>
            </a:r>
            <a:r>
              <a:rPr lang="en-GB" b="0" kern="0" smtClean="0">
                <a:solidFill>
                  <a:srgbClr val="000000"/>
                </a:solidFill>
              </a:rPr>
              <a:t>. </a:t>
            </a:r>
            <a:endParaRPr lang="de-DE" b="0" kern="0" dirty="0">
              <a:solidFill>
                <a:srgbClr val="000000"/>
              </a:solidFill>
            </a:endParaRPr>
          </a:p>
          <a:p>
            <a:pPr>
              <a:buFont typeface="Wingdings" pitchFamily="2" charset="2"/>
              <a:buChar char="§"/>
              <a:defRPr/>
            </a:pPr>
            <a:r>
              <a:rPr lang="en-GB" b="0" kern="0" dirty="0" smtClean="0">
                <a:solidFill>
                  <a:schemeClr val="tx2"/>
                </a:solidFill>
              </a:rPr>
              <a:t>Evaluate the quality of the indicators against the </a:t>
            </a:r>
            <a:r>
              <a:rPr lang="en-GB" kern="0" dirty="0" smtClean="0">
                <a:solidFill>
                  <a:schemeClr val="tx2"/>
                </a:solidFill>
              </a:rPr>
              <a:t>SMART criteria</a:t>
            </a:r>
          </a:p>
          <a:p>
            <a:pPr>
              <a:buFont typeface="Wingdings" pitchFamily="2" charset="2"/>
              <a:buChar char="§"/>
              <a:defRPr/>
            </a:pPr>
            <a:r>
              <a:rPr lang="en-GB" b="0" kern="0" dirty="0" smtClean="0">
                <a:solidFill>
                  <a:schemeClr val="tx2"/>
                </a:solidFill>
              </a:rPr>
              <a:t>In how far can these indicators be </a:t>
            </a:r>
            <a:r>
              <a:rPr lang="en-GB" kern="0" dirty="0" smtClean="0">
                <a:solidFill>
                  <a:schemeClr val="tx2"/>
                </a:solidFill>
              </a:rPr>
              <a:t>improved to become SMART</a:t>
            </a:r>
            <a:r>
              <a:rPr lang="en-GB" b="0" kern="0" dirty="0" smtClean="0">
                <a:solidFill>
                  <a:schemeClr val="tx2"/>
                </a:solidFill>
              </a:rPr>
              <a:t>?</a:t>
            </a:r>
          </a:p>
          <a:p>
            <a:pPr>
              <a:buFont typeface="Wingdings" pitchFamily="2" charset="2"/>
              <a:buChar char="§"/>
              <a:defRPr/>
            </a:pPr>
            <a:r>
              <a:rPr lang="en-GB" b="0" kern="0" dirty="0" smtClean="0">
                <a:solidFill>
                  <a:schemeClr val="tx2"/>
                </a:solidFill>
              </a:rPr>
              <a:t>Uses</a:t>
            </a:r>
            <a:r>
              <a:rPr lang="en-GB" b="0" kern="0" dirty="0" smtClean="0">
                <a:solidFill>
                  <a:srgbClr val="000000"/>
                </a:solidFill>
              </a:rPr>
              <a:t> </a:t>
            </a:r>
            <a:r>
              <a:rPr lang="en-GB" b="0" kern="0" dirty="0" smtClean="0">
                <a:solidFill>
                  <a:srgbClr val="C00000"/>
                </a:solidFill>
              </a:rPr>
              <a:t>Matrix 4</a:t>
            </a:r>
            <a:r>
              <a:rPr lang="en-GB" b="0" kern="0" dirty="0" smtClean="0">
                <a:solidFill>
                  <a:srgbClr val="000000"/>
                </a:solidFill>
              </a:rPr>
              <a:t> </a:t>
            </a:r>
            <a:r>
              <a:rPr lang="en-GB" b="0" kern="0" dirty="0" smtClean="0">
                <a:solidFill>
                  <a:schemeClr val="tx2"/>
                </a:solidFill>
              </a:rPr>
              <a:t>(Khoresia) or </a:t>
            </a:r>
            <a:r>
              <a:rPr lang="en-GB" b="0" kern="0" dirty="0" smtClean="0">
                <a:solidFill>
                  <a:srgbClr val="C00000"/>
                </a:solidFill>
              </a:rPr>
              <a:t>Matrix 5</a:t>
            </a:r>
            <a:r>
              <a:rPr lang="en-GB" b="0" kern="0" dirty="0" smtClean="0">
                <a:solidFill>
                  <a:srgbClr val="000000"/>
                </a:solidFill>
              </a:rPr>
              <a:t> </a:t>
            </a:r>
            <a:r>
              <a:rPr lang="en-GB" b="0" kern="0" dirty="0" smtClean="0">
                <a:solidFill>
                  <a:schemeClr val="tx2"/>
                </a:solidFill>
              </a:rPr>
              <a:t>(Zanadu) to record your results</a:t>
            </a:r>
            <a:endParaRPr lang="de-DE" b="0" kern="0" dirty="0">
              <a:solidFill>
                <a:schemeClr val="tx2"/>
              </a:solidFill>
            </a:endParaRPr>
          </a:p>
        </p:txBody>
      </p:sp>
      <p:sp>
        <p:nvSpPr>
          <p:cNvPr id="8" name="Titel 1"/>
          <p:cNvSpPr txBox="1">
            <a:spLocks/>
          </p:cNvSpPr>
          <p:nvPr/>
        </p:nvSpPr>
        <p:spPr bwMode="auto">
          <a:xfrm>
            <a:off x="433388" y="1189831"/>
            <a:ext cx="7526337" cy="407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smtClean="0"/>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2745" y="5038823"/>
            <a:ext cx="2159000" cy="1354532"/>
          </a:xfrm>
          <a:prstGeom prst="rect">
            <a:avLst/>
          </a:prstGeom>
        </p:spPr>
      </p:pic>
    </p:spTree>
    <p:extLst>
      <p:ext uri="{BB962C8B-B14F-4D97-AF65-F5344CB8AC3E}">
        <p14:creationId xmlns:p14="http://schemas.microsoft.com/office/powerpoint/2010/main" val="2877615744"/>
      </p:ext>
    </p:extLst>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el 1"/>
          <p:cNvSpPr>
            <a:spLocks noGrp="1"/>
          </p:cNvSpPr>
          <p:nvPr>
            <p:ph type="title"/>
          </p:nvPr>
        </p:nvSpPr>
        <p:spPr>
          <a:xfrm>
            <a:off x="395536" y="1108679"/>
            <a:ext cx="8164513" cy="588537"/>
          </a:xfrm>
        </p:spPr>
        <p:txBody>
          <a:bodyPr/>
          <a:lstStyle/>
          <a:p>
            <a:r>
              <a:rPr lang="de-DE" b="1" dirty="0" smtClean="0">
                <a:solidFill>
                  <a:srgbClr val="669900"/>
                </a:solidFill>
              </a:rPr>
              <a:t>Repository </a:t>
            </a:r>
            <a:r>
              <a:rPr lang="de-DE" b="1" dirty="0" err="1" smtClean="0">
                <a:solidFill>
                  <a:srgbClr val="669900"/>
                </a:solidFill>
              </a:rPr>
              <a:t>of</a:t>
            </a:r>
            <a:r>
              <a:rPr lang="de-DE" b="1" dirty="0" smtClean="0">
                <a:solidFill>
                  <a:srgbClr val="669900"/>
                </a:solidFill>
              </a:rPr>
              <a:t> </a:t>
            </a:r>
            <a:r>
              <a:rPr lang="de-DE" b="1" dirty="0" err="1" smtClean="0">
                <a:solidFill>
                  <a:srgbClr val="669900"/>
                </a:solidFill>
              </a:rPr>
              <a:t>adaptation</a:t>
            </a:r>
            <a:r>
              <a:rPr lang="de-DE" b="1" dirty="0" smtClean="0">
                <a:solidFill>
                  <a:srgbClr val="669900"/>
                </a:solidFill>
              </a:rPr>
              <a:t> </a:t>
            </a:r>
            <a:r>
              <a:rPr lang="de-DE" b="1" dirty="0" err="1" smtClean="0">
                <a:solidFill>
                  <a:srgbClr val="669900"/>
                </a:solidFill>
              </a:rPr>
              <a:t>indicators</a:t>
            </a:r>
            <a:r>
              <a:rPr lang="de-DE" b="1" dirty="0" smtClean="0">
                <a:solidFill>
                  <a:srgbClr val="669900"/>
                </a:solidFill>
              </a:rPr>
              <a:t> at national </a:t>
            </a:r>
            <a:r>
              <a:rPr lang="de-DE" b="1" dirty="0" err="1" smtClean="0">
                <a:solidFill>
                  <a:srgbClr val="669900"/>
                </a:solidFill>
              </a:rPr>
              <a:t>level</a:t>
            </a:r>
            <a:endParaRPr lang="de-DE" b="1" dirty="0">
              <a:solidFill>
                <a:srgbClr val="669900"/>
              </a:solidFill>
            </a:endParaRPr>
          </a:p>
        </p:txBody>
      </p:sp>
      <p:sp>
        <p:nvSpPr>
          <p:cNvPr id="4" name="Datumsplatzhalter 3"/>
          <p:cNvSpPr>
            <a:spLocks noGrp="1"/>
          </p:cNvSpPr>
          <p:nvPr>
            <p:ph type="dt" sz="half" idx="11"/>
          </p:nvPr>
        </p:nvSpPr>
        <p:spPr/>
        <p:txBody>
          <a:bodyPr/>
          <a:lstStyle/>
          <a:p>
            <a:pPr>
              <a:defRPr/>
            </a:pPr>
            <a:fld id="{035E4D47-5064-44EE-8BE0-02351B14DD13}" type="datetime1">
              <a:rPr lang="de-DE" smtClean="0">
                <a:solidFill>
                  <a:srgbClr val="6E6452"/>
                </a:solidFill>
              </a:rPr>
              <a:pPr>
                <a:defRPr/>
              </a:pPr>
              <a:t>01.09.2016</a:t>
            </a:fld>
            <a:endParaRPr lang="de-DE" dirty="0">
              <a:solidFill>
                <a:srgbClr val="6E6452"/>
              </a:solidFill>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148" y="4028739"/>
            <a:ext cx="1678510" cy="2385849"/>
          </a:xfrm>
          <a:prstGeom prst="rect">
            <a:avLst/>
          </a:prstGeom>
          <a:ln>
            <a:solidFill>
              <a:schemeClr val="tx1"/>
            </a:solidFill>
          </a:ln>
        </p:spPr>
      </p:pic>
      <p:sp>
        <p:nvSpPr>
          <p:cNvPr id="6" name="Textfeld 5"/>
          <p:cNvSpPr txBox="1"/>
          <p:nvPr/>
        </p:nvSpPr>
        <p:spPr>
          <a:xfrm>
            <a:off x="4062956" y="1659117"/>
            <a:ext cx="4581427" cy="2862322"/>
          </a:xfrm>
          <a:prstGeom prst="rect">
            <a:avLst/>
          </a:prstGeom>
          <a:noFill/>
        </p:spPr>
        <p:txBody>
          <a:bodyPr wrap="square" rtlCol="0">
            <a:spAutoFit/>
          </a:bodyPr>
          <a:lstStyle/>
          <a:p>
            <a:r>
              <a:rPr lang="de-DE" sz="1800" b="0" dirty="0" smtClean="0">
                <a:solidFill>
                  <a:schemeClr val="tx2"/>
                </a:solidFill>
              </a:rPr>
              <a:t>Repository </a:t>
            </a:r>
            <a:r>
              <a:rPr lang="de-DE" sz="1800" b="0" dirty="0" err="1" smtClean="0">
                <a:solidFill>
                  <a:schemeClr val="tx2"/>
                </a:solidFill>
              </a:rPr>
              <a:t>of</a:t>
            </a:r>
            <a:r>
              <a:rPr lang="de-DE" sz="1800" b="0" dirty="0" smtClean="0">
                <a:solidFill>
                  <a:schemeClr val="tx2"/>
                </a:solidFill>
              </a:rPr>
              <a:t> </a:t>
            </a:r>
            <a:r>
              <a:rPr lang="de-DE" sz="1800" b="0" dirty="0" err="1" smtClean="0">
                <a:solidFill>
                  <a:schemeClr val="tx2"/>
                </a:solidFill>
              </a:rPr>
              <a:t>indicators</a:t>
            </a:r>
            <a:r>
              <a:rPr lang="de-DE" sz="1800" b="0" dirty="0" smtClean="0">
                <a:solidFill>
                  <a:schemeClr val="tx2"/>
                </a:solidFill>
              </a:rPr>
              <a:t> </a:t>
            </a:r>
            <a:r>
              <a:rPr lang="de-DE" sz="1800" b="0" dirty="0" err="1" smtClean="0">
                <a:solidFill>
                  <a:schemeClr val="tx2"/>
                </a:solidFill>
              </a:rPr>
              <a:t>used</a:t>
            </a:r>
            <a:r>
              <a:rPr lang="de-DE" sz="1800" b="0" dirty="0" smtClean="0">
                <a:solidFill>
                  <a:schemeClr val="tx2"/>
                </a:solidFill>
              </a:rPr>
              <a:t> in national </a:t>
            </a:r>
            <a:r>
              <a:rPr lang="de-DE" sz="1800" b="0" dirty="0" err="1" smtClean="0">
                <a:solidFill>
                  <a:schemeClr val="tx2"/>
                </a:solidFill>
              </a:rPr>
              <a:t>adaptation</a:t>
            </a:r>
            <a:r>
              <a:rPr lang="de-DE" sz="1800" b="0" dirty="0" smtClean="0">
                <a:solidFill>
                  <a:schemeClr val="tx2"/>
                </a:solidFill>
              </a:rPr>
              <a:t> M&amp;E </a:t>
            </a:r>
            <a:r>
              <a:rPr lang="de-DE" sz="1800" b="0" dirty="0" err="1" smtClean="0">
                <a:solidFill>
                  <a:schemeClr val="tx2"/>
                </a:solidFill>
              </a:rPr>
              <a:t>systems</a:t>
            </a:r>
            <a:r>
              <a:rPr lang="de-DE" sz="1800" b="0" dirty="0" smtClean="0">
                <a:solidFill>
                  <a:schemeClr val="tx2"/>
                </a:solidFill>
              </a:rPr>
              <a:t>:</a:t>
            </a:r>
          </a:p>
          <a:p>
            <a:pPr marL="285750" indent="-285750">
              <a:buFont typeface="Arial" panose="020B0604020202020204" pitchFamily="34" charset="0"/>
              <a:buChar char="•"/>
            </a:pPr>
            <a:r>
              <a:rPr lang="de-DE" sz="1800" b="0" dirty="0" smtClean="0">
                <a:solidFill>
                  <a:schemeClr val="tx2"/>
                </a:solidFill>
              </a:rPr>
              <a:t>Focus: </a:t>
            </a:r>
            <a:r>
              <a:rPr lang="de-DE" sz="1800" b="0" dirty="0" err="1" smtClean="0">
                <a:solidFill>
                  <a:schemeClr val="tx2"/>
                </a:solidFill>
              </a:rPr>
              <a:t>climate</a:t>
            </a:r>
            <a:r>
              <a:rPr lang="de-DE" sz="1800" b="0" dirty="0" smtClean="0">
                <a:solidFill>
                  <a:schemeClr val="tx2"/>
                </a:solidFill>
              </a:rPr>
              <a:t> </a:t>
            </a:r>
            <a:r>
              <a:rPr lang="de-DE" sz="1800" b="0" dirty="0" err="1" smtClean="0">
                <a:solidFill>
                  <a:schemeClr val="tx2"/>
                </a:solidFill>
              </a:rPr>
              <a:t>parameters</a:t>
            </a:r>
            <a:r>
              <a:rPr lang="de-DE" sz="1800" b="0" dirty="0" smtClean="0">
                <a:solidFill>
                  <a:schemeClr val="tx2"/>
                </a:solidFill>
              </a:rPr>
              <a:t>, </a:t>
            </a:r>
            <a:r>
              <a:rPr lang="de-DE" sz="1800" b="0" dirty="0" err="1" smtClean="0">
                <a:solidFill>
                  <a:schemeClr val="tx2"/>
                </a:solidFill>
              </a:rPr>
              <a:t>climate</a:t>
            </a:r>
            <a:r>
              <a:rPr lang="de-DE" sz="1800" b="0" dirty="0" smtClean="0">
                <a:solidFill>
                  <a:schemeClr val="tx2"/>
                </a:solidFill>
              </a:rPr>
              <a:t> </a:t>
            </a:r>
            <a:r>
              <a:rPr lang="de-DE" sz="1800" b="0" dirty="0" err="1" smtClean="0">
                <a:solidFill>
                  <a:schemeClr val="tx2"/>
                </a:solidFill>
              </a:rPr>
              <a:t>impacts</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action</a:t>
            </a:r>
            <a:r>
              <a:rPr lang="de-DE" sz="1800" b="0" dirty="0" smtClean="0">
                <a:solidFill>
                  <a:schemeClr val="tx2"/>
                </a:solidFill>
              </a:rPr>
              <a:t>, </a:t>
            </a:r>
            <a:r>
              <a:rPr lang="de-DE" sz="1800" b="0" dirty="0" err="1" smtClean="0">
                <a:solidFill>
                  <a:schemeClr val="tx2"/>
                </a:solidFill>
              </a:rPr>
              <a:t>adaptation</a:t>
            </a:r>
            <a:r>
              <a:rPr lang="de-DE" sz="1800" b="0" dirty="0" smtClean="0">
                <a:solidFill>
                  <a:schemeClr val="tx2"/>
                </a:solidFill>
              </a:rPr>
              <a:t> </a:t>
            </a:r>
            <a:r>
              <a:rPr lang="de-DE" sz="1800" b="0" dirty="0" err="1" smtClean="0">
                <a:solidFill>
                  <a:schemeClr val="tx2"/>
                </a:solidFill>
              </a:rPr>
              <a:t>result</a:t>
            </a:r>
            <a:endParaRPr lang="de-DE" sz="1800" b="0" dirty="0" smtClean="0">
              <a:solidFill>
                <a:schemeClr val="tx2"/>
              </a:solidFill>
            </a:endParaRPr>
          </a:p>
          <a:p>
            <a:pPr marL="285750" indent="-285750">
              <a:buFont typeface="Arial" panose="020B0604020202020204" pitchFamily="34" charset="0"/>
              <a:buChar char="•"/>
            </a:pPr>
            <a:r>
              <a:rPr lang="de-DE" sz="1800" b="0" dirty="0" smtClean="0">
                <a:solidFill>
                  <a:schemeClr val="tx2"/>
                </a:solidFill>
              </a:rPr>
              <a:t>Adaptation </a:t>
            </a:r>
            <a:r>
              <a:rPr lang="de-DE" sz="1800" b="0" dirty="0" err="1" smtClean="0">
                <a:solidFill>
                  <a:schemeClr val="tx2"/>
                </a:solidFill>
              </a:rPr>
              <a:t>relevance</a:t>
            </a:r>
            <a:endParaRPr lang="de-DE" sz="1800" b="0" dirty="0" smtClean="0">
              <a:solidFill>
                <a:schemeClr val="tx2"/>
              </a:solidFill>
            </a:endParaRPr>
          </a:p>
          <a:p>
            <a:pPr marL="285750" indent="-285750">
              <a:buFont typeface="Arial" panose="020B0604020202020204" pitchFamily="34" charset="0"/>
              <a:buChar char="•"/>
            </a:pPr>
            <a:r>
              <a:rPr lang="de-DE" sz="1800" b="0" dirty="0" err="1" smtClean="0">
                <a:solidFill>
                  <a:schemeClr val="tx2"/>
                </a:solidFill>
              </a:rPr>
              <a:t>Application</a:t>
            </a:r>
            <a:r>
              <a:rPr lang="de-DE" sz="1800" b="0" dirty="0" smtClean="0">
                <a:solidFill>
                  <a:schemeClr val="tx2"/>
                </a:solidFill>
              </a:rPr>
              <a:t> </a:t>
            </a:r>
            <a:r>
              <a:rPr lang="de-DE" sz="1800" b="0" dirty="0" err="1" smtClean="0">
                <a:solidFill>
                  <a:schemeClr val="tx2"/>
                </a:solidFill>
              </a:rPr>
              <a:t>example</a:t>
            </a:r>
            <a:endParaRPr lang="de-DE" sz="1800" b="0" dirty="0" smtClean="0">
              <a:solidFill>
                <a:schemeClr val="tx2"/>
              </a:solidFill>
            </a:endParaRPr>
          </a:p>
          <a:p>
            <a:pPr marL="285750" indent="-285750">
              <a:buFont typeface="Arial" panose="020B0604020202020204" pitchFamily="34" charset="0"/>
              <a:buChar char="•"/>
            </a:pPr>
            <a:r>
              <a:rPr lang="de-DE" sz="1800" b="0" dirty="0" smtClean="0">
                <a:solidFill>
                  <a:schemeClr val="tx2"/>
                </a:solidFill>
              </a:rPr>
              <a:t>Data </a:t>
            </a:r>
            <a:r>
              <a:rPr lang="de-DE" sz="1800" b="0" dirty="0" err="1" smtClean="0">
                <a:solidFill>
                  <a:schemeClr val="tx2"/>
                </a:solidFill>
              </a:rPr>
              <a:t>needs</a:t>
            </a:r>
            <a:r>
              <a:rPr lang="de-DE" sz="1800" b="0" dirty="0" smtClean="0">
                <a:solidFill>
                  <a:schemeClr val="tx2"/>
                </a:solidFill>
              </a:rPr>
              <a:t> &amp; </a:t>
            </a:r>
            <a:r>
              <a:rPr lang="de-DE" sz="1800" b="0" dirty="0" err="1" smtClean="0">
                <a:solidFill>
                  <a:schemeClr val="tx2"/>
                </a:solidFill>
              </a:rPr>
              <a:t>sources</a:t>
            </a:r>
            <a:endParaRPr lang="de-DE" sz="1800" b="0" dirty="0" smtClean="0">
              <a:solidFill>
                <a:schemeClr val="tx2"/>
              </a:solidFill>
            </a:endParaRPr>
          </a:p>
          <a:p>
            <a:pPr marL="285750" indent="-285750">
              <a:buFont typeface="Arial" panose="020B0604020202020204" pitchFamily="34" charset="0"/>
              <a:buChar char="•"/>
            </a:pPr>
            <a:r>
              <a:rPr lang="de-DE" sz="1800" b="0" dirty="0" err="1" smtClean="0">
                <a:solidFill>
                  <a:schemeClr val="tx2"/>
                </a:solidFill>
              </a:rPr>
              <a:t>Calculation</a:t>
            </a:r>
            <a:r>
              <a:rPr lang="de-DE" sz="1800" b="0" dirty="0" smtClean="0">
                <a:solidFill>
                  <a:schemeClr val="tx2"/>
                </a:solidFill>
              </a:rPr>
              <a:t> </a:t>
            </a:r>
          </a:p>
          <a:p>
            <a:pPr marL="285750" indent="-285750">
              <a:buFont typeface="Arial" panose="020B0604020202020204" pitchFamily="34" charset="0"/>
              <a:buChar char="•"/>
            </a:pPr>
            <a:r>
              <a:rPr lang="de-DE" sz="1800" b="0" dirty="0" smtClean="0">
                <a:solidFill>
                  <a:schemeClr val="tx2"/>
                </a:solidFill>
              </a:rPr>
              <a:t>References</a:t>
            </a:r>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2804" y="6114702"/>
            <a:ext cx="2082496" cy="666231"/>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851" y="1609661"/>
            <a:ext cx="3508992" cy="48381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feld 9"/>
          <p:cNvSpPr txBox="1"/>
          <p:nvPr/>
        </p:nvSpPr>
        <p:spPr>
          <a:xfrm>
            <a:off x="4036242" y="4704276"/>
            <a:ext cx="3156409" cy="1477328"/>
          </a:xfrm>
          <a:prstGeom prst="rect">
            <a:avLst/>
          </a:prstGeom>
          <a:noFill/>
        </p:spPr>
        <p:txBody>
          <a:bodyPr wrap="square" rtlCol="0">
            <a:spAutoFit/>
          </a:bodyPr>
          <a:lstStyle/>
          <a:p>
            <a:r>
              <a:rPr lang="de-DE" sz="1800" b="0" dirty="0" smtClean="0">
                <a:solidFill>
                  <a:schemeClr val="tx2"/>
                </a:solidFill>
              </a:rPr>
              <a:t>Illustrative </a:t>
            </a:r>
            <a:r>
              <a:rPr lang="de-DE" sz="1800" b="0" dirty="0" err="1" smtClean="0">
                <a:solidFill>
                  <a:schemeClr val="tx2"/>
                </a:solidFill>
              </a:rPr>
              <a:t>rather</a:t>
            </a:r>
            <a:r>
              <a:rPr lang="de-DE" sz="1800" b="0" dirty="0" smtClean="0">
                <a:solidFill>
                  <a:schemeClr val="tx2"/>
                </a:solidFill>
              </a:rPr>
              <a:t> </a:t>
            </a:r>
            <a:r>
              <a:rPr lang="de-DE" sz="1800" b="0" dirty="0" err="1" smtClean="0">
                <a:solidFill>
                  <a:schemeClr val="tx2"/>
                </a:solidFill>
              </a:rPr>
              <a:t>than</a:t>
            </a:r>
            <a:r>
              <a:rPr lang="de-DE" sz="1800" b="0" dirty="0" smtClean="0">
                <a:solidFill>
                  <a:schemeClr val="tx2"/>
                </a:solidFill>
              </a:rPr>
              <a:t> </a:t>
            </a:r>
            <a:r>
              <a:rPr lang="de-DE" sz="1800" b="0" dirty="0" err="1" smtClean="0">
                <a:solidFill>
                  <a:schemeClr val="tx2"/>
                </a:solidFill>
              </a:rPr>
              <a:t>prescriptive</a:t>
            </a:r>
            <a:r>
              <a:rPr lang="de-DE" sz="1800" b="0" dirty="0" smtClean="0">
                <a:solidFill>
                  <a:schemeClr val="tx2"/>
                </a:solidFill>
              </a:rPr>
              <a:t>: </a:t>
            </a:r>
            <a:r>
              <a:rPr lang="de-DE" sz="1800" b="0" dirty="0" err="1" smtClean="0">
                <a:solidFill>
                  <a:schemeClr val="tx2"/>
                </a:solidFill>
              </a:rPr>
              <a:t>indicators</a:t>
            </a:r>
            <a:r>
              <a:rPr lang="de-DE" sz="1800" b="0" dirty="0" smtClean="0">
                <a:solidFill>
                  <a:schemeClr val="tx2"/>
                </a:solidFill>
              </a:rPr>
              <a:t> </a:t>
            </a:r>
            <a:r>
              <a:rPr lang="de-DE" sz="1800" b="0" dirty="0" err="1" smtClean="0">
                <a:solidFill>
                  <a:schemeClr val="tx2"/>
                </a:solidFill>
              </a:rPr>
              <a:t>need</a:t>
            </a:r>
            <a:r>
              <a:rPr lang="de-DE" sz="1800" b="0" dirty="0" smtClean="0">
                <a:solidFill>
                  <a:schemeClr val="tx2"/>
                </a:solidFill>
              </a:rPr>
              <a:t> </a:t>
            </a:r>
            <a:r>
              <a:rPr lang="de-DE" sz="1800" b="0" dirty="0" err="1" smtClean="0">
                <a:solidFill>
                  <a:schemeClr val="tx2"/>
                </a:solidFill>
              </a:rPr>
              <a:t>to</a:t>
            </a:r>
            <a:r>
              <a:rPr lang="de-DE" sz="1800" b="0" dirty="0" smtClean="0">
                <a:solidFill>
                  <a:schemeClr val="tx2"/>
                </a:solidFill>
              </a:rPr>
              <a:t> fit </a:t>
            </a:r>
            <a:r>
              <a:rPr lang="de-DE" sz="1800" b="0" dirty="0" err="1" smtClean="0">
                <a:solidFill>
                  <a:schemeClr val="tx2"/>
                </a:solidFill>
              </a:rPr>
              <a:t>the</a:t>
            </a:r>
            <a:r>
              <a:rPr lang="de-DE" sz="1800" b="0" dirty="0" smtClean="0">
                <a:solidFill>
                  <a:schemeClr val="tx2"/>
                </a:solidFill>
              </a:rPr>
              <a:t> </a:t>
            </a:r>
            <a:r>
              <a:rPr lang="de-DE" sz="1800" b="0" dirty="0" err="1" smtClean="0">
                <a:solidFill>
                  <a:schemeClr val="tx2"/>
                </a:solidFill>
              </a:rPr>
              <a:t>context</a:t>
            </a:r>
            <a:r>
              <a:rPr lang="de-DE" sz="1800" b="0" dirty="0" smtClean="0">
                <a:solidFill>
                  <a:schemeClr val="tx2"/>
                </a:solidFill>
              </a:rPr>
              <a:t>!</a:t>
            </a:r>
          </a:p>
          <a:p>
            <a:endParaRPr lang="de-DE" sz="1800" b="0" dirty="0">
              <a:solidFill>
                <a:schemeClr val="tx2"/>
              </a:solidFill>
            </a:endParaRPr>
          </a:p>
          <a:p>
            <a:r>
              <a:rPr lang="de-DE" sz="1800" b="0" dirty="0" err="1" smtClean="0">
                <a:solidFill>
                  <a:schemeClr val="tx2"/>
                </a:solidFill>
              </a:rPr>
              <a:t>Available</a:t>
            </a:r>
            <a:r>
              <a:rPr lang="de-DE" sz="1800" b="0" dirty="0" smtClean="0">
                <a:solidFill>
                  <a:schemeClr val="tx2"/>
                </a:solidFill>
              </a:rPr>
              <a:t> on:</a:t>
            </a:r>
          </a:p>
        </p:txBody>
      </p:sp>
    </p:spTree>
    <p:extLst>
      <p:ext uri="{BB962C8B-B14F-4D97-AF65-F5344CB8AC3E}">
        <p14:creationId xmlns:p14="http://schemas.microsoft.com/office/powerpoint/2010/main" val="4141371576"/>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n-US" dirty="0">
                <a:solidFill>
                  <a:srgbClr val="669900"/>
                </a:solidFill>
              </a:rPr>
              <a:t>Integrating </a:t>
            </a:r>
            <a:r>
              <a:rPr lang="en-US" dirty="0" smtClean="0">
                <a:solidFill>
                  <a:srgbClr val="669900"/>
                </a:solidFill>
              </a:rPr>
              <a:t>CC </a:t>
            </a:r>
            <a:r>
              <a:rPr lang="en-US" dirty="0">
                <a:solidFill>
                  <a:srgbClr val="669900"/>
                </a:solidFill>
              </a:rPr>
              <a:t>adaptation into development </a:t>
            </a:r>
            <a:r>
              <a:rPr lang="en-US" dirty="0" smtClean="0">
                <a:solidFill>
                  <a:srgbClr val="669900"/>
                </a:solidFill>
              </a:rPr>
              <a:t>planning –</a:t>
            </a:r>
            <a:r>
              <a:rPr lang="en-US" b="1" dirty="0" smtClean="0">
                <a:solidFill>
                  <a:srgbClr val="669900"/>
                </a:solidFill>
              </a:rPr>
              <a:t>modules on monitoring and evaluation (M&amp;E)</a:t>
            </a:r>
            <a:endParaRPr lang="en-US" b="1" dirty="0">
              <a:solidFill>
                <a:srgbClr val="669900"/>
              </a:solidFill>
            </a:endParaRPr>
          </a:p>
        </p:txBody>
      </p:sp>
      <p:sp>
        <p:nvSpPr>
          <p:cNvPr id="21507" name="Content Placeholder 2"/>
          <p:cNvSpPr>
            <a:spLocks noGrp="1"/>
          </p:cNvSpPr>
          <p:nvPr>
            <p:ph idx="1"/>
          </p:nvPr>
        </p:nvSpPr>
        <p:spPr>
          <a:xfrm>
            <a:off x="673100" y="2113808"/>
            <a:ext cx="8051800" cy="4463204"/>
          </a:xfrm>
        </p:spPr>
        <p:txBody>
          <a:bodyPr>
            <a:normAutofit/>
          </a:bodyPr>
          <a:lstStyle/>
          <a:p>
            <a:pPr algn="just">
              <a:spcAft>
                <a:spcPts val="300"/>
              </a:spcAft>
            </a:pPr>
            <a:r>
              <a:rPr lang="en-GB" dirty="0">
                <a:ea typeface="Calibri"/>
              </a:rPr>
              <a:t>The </a:t>
            </a:r>
            <a:r>
              <a:rPr lang="en-GB" dirty="0" smtClean="0">
                <a:ea typeface="Calibri"/>
              </a:rPr>
              <a:t>modules </a:t>
            </a:r>
            <a:r>
              <a:rPr lang="en-GB" dirty="0">
                <a:ea typeface="Calibri"/>
              </a:rPr>
              <a:t>on adaptation M&amp;E are:</a:t>
            </a:r>
            <a:endParaRPr lang="de-DE" sz="2400" dirty="0">
              <a:latin typeface="Times New Roman"/>
              <a:ea typeface="Times New Roman"/>
            </a:endParaRPr>
          </a:p>
          <a:p>
            <a:pPr marL="342900" lvl="0" indent="-342900" algn="just">
              <a:spcAft>
                <a:spcPts val="300"/>
              </a:spcAft>
              <a:buFont typeface="Symbol"/>
              <a:buChar char=""/>
            </a:pPr>
            <a:r>
              <a:rPr lang="en-GB" dirty="0">
                <a:ea typeface="Calibri"/>
                <a:cs typeface="Times New Roman"/>
              </a:rPr>
              <a:t>Module 6:   </a:t>
            </a:r>
            <a:r>
              <a:rPr lang="en-GB" b="1" dirty="0">
                <a:ea typeface="Calibri"/>
                <a:cs typeface="Times New Roman"/>
              </a:rPr>
              <a:t>Introduction to adaptation M&amp;E</a:t>
            </a:r>
            <a:endParaRPr lang="de-DE" sz="2400" dirty="0">
              <a:latin typeface="Times New Roman"/>
              <a:ea typeface="Times New Roman"/>
            </a:endParaRPr>
          </a:p>
          <a:p>
            <a:pPr marL="342900" lvl="0" indent="-342900" algn="just">
              <a:spcAft>
                <a:spcPts val="300"/>
              </a:spcAft>
              <a:buFont typeface="Symbol"/>
              <a:buChar char=""/>
            </a:pPr>
            <a:r>
              <a:rPr lang="en-GB" dirty="0">
                <a:ea typeface="Calibri"/>
                <a:cs typeface="Times New Roman"/>
              </a:rPr>
              <a:t>Module 6a: M&amp;E for adaptation at the </a:t>
            </a:r>
            <a:r>
              <a:rPr lang="en-GB" b="1" dirty="0">
                <a:ea typeface="Calibri"/>
                <a:cs typeface="Times New Roman"/>
              </a:rPr>
              <a:t>national/subnational</a:t>
            </a:r>
            <a:r>
              <a:rPr lang="en-GB" dirty="0">
                <a:ea typeface="Calibri"/>
                <a:cs typeface="Times New Roman"/>
              </a:rPr>
              <a:t> level</a:t>
            </a:r>
            <a:endParaRPr lang="de-DE" sz="2400" dirty="0">
              <a:latin typeface="Times New Roman"/>
              <a:ea typeface="Times New Roman"/>
            </a:endParaRPr>
          </a:p>
          <a:p>
            <a:pPr marL="342900" lvl="0" indent="-342900" algn="just">
              <a:spcAft>
                <a:spcPts val="300"/>
              </a:spcAft>
              <a:buFont typeface="Symbol"/>
              <a:buChar char=""/>
            </a:pPr>
            <a:r>
              <a:rPr lang="en-GB" dirty="0">
                <a:ea typeface="Calibri"/>
                <a:cs typeface="Times New Roman"/>
              </a:rPr>
              <a:t>Module 6b: M&amp;E for adaptation at the </a:t>
            </a:r>
            <a:r>
              <a:rPr lang="en-GB" b="1" dirty="0">
                <a:ea typeface="Calibri"/>
                <a:cs typeface="Times New Roman"/>
              </a:rPr>
              <a:t>project/</a:t>
            </a:r>
            <a:r>
              <a:rPr lang="en-GB" b="1" dirty="0" err="1">
                <a:ea typeface="Calibri"/>
                <a:cs typeface="Times New Roman"/>
              </a:rPr>
              <a:t>progamme</a:t>
            </a:r>
            <a:r>
              <a:rPr lang="en-GB" dirty="0">
                <a:ea typeface="Calibri"/>
                <a:cs typeface="Times New Roman"/>
              </a:rPr>
              <a:t> level</a:t>
            </a:r>
            <a:endParaRPr lang="de-DE" sz="2400" dirty="0">
              <a:latin typeface="Times New Roman"/>
              <a:ea typeface="Times New Roman"/>
            </a:endParaRPr>
          </a:p>
          <a:p>
            <a:endParaRPr lang="en-GB" dirty="0"/>
          </a:p>
          <a:p>
            <a:r>
              <a:rPr lang="en-GB" dirty="0" smtClean="0"/>
              <a:t>The M&amp;E Modules </a:t>
            </a:r>
            <a:r>
              <a:rPr lang="en-GB" dirty="0"/>
              <a:t>will </a:t>
            </a:r>
            <a:r>
              <a:rPr lang="en-GB" b="1" dirty="0"/>
              <a:t>make the trainees familiar </a:t>
            </a:r>
            <a:r>
              <a:rPr lang="en-GB" b="1" dirty="0" smtClean="0"/>
              <a:t>with:</a:t>
            </a:r>
            <a:endParaRPr lang="de-DE" b="1" dirty="0"/>
          </a:p>
          <a:p>
            <a:pPr marL="285750" lvl="0" indent="-285750">
              <a:buFont typeface="Arial" panose="020B0604020202020204" pitchFamily="34" charset="0"/>
              <a:buChar char="•"/>
            </a:pPr>
            <a:r>
              <a:rPr lang="en-GB" dirty="0"/>
              <a:t>rationale, potential and challenges of M&amp;E for adaptation,</a:t>
            </a:r>
            <a:endParaRPr lang="de-DE" dirty="0"/>
          </a:p>
          <a:p>
            <a:pPr marL="285750" lvl="0" indent="-285750">
              <a:buFont typeface="Arial" panose="020B0604020202020204" pitchFamily="34" charset="0"/>
              <a:buChar char="•"/>
            </a:pPr>
            <a:r>
              <a:rPr lang="en-GB" dirty="0"/>
              <a:t>processes to develop an effective M&amp;E system as part of adaptation planning,</a:t>
            </a:r>
            <a:endParaRPr lang="de-DE" dirty="0"/>
          </a:p>
          <a:p>
            <a:pPr marL="285750" lvl="0" indent="-285750">
              <a:buFont typeface="Arial" panose="020B0604020202020204" pitchFamily="34" charset="0"/>
              <a:buChar char="•"/>
            </a:pPr>
            <a:r>
              <a:rPr lang="en-GB" dirty="0"/>
              <a:t>specific approaches for M&amp;E at the national or project </a:t>
            </a:r>
            <a:r>
              <a:rPr lang="en-GB" dirty="0" smtClean="0"/>
              <a:t>level,</a:t>
            </a:r>
            <a:endParaRPr lang="de-DE" dirty="0"/>
          </a:p>
          <a:p>
            <a:pPr marL="285750" lvl="0" indent="-285750">
              <a:buFont typeface="Arial" panose="020B0604020202020204" pitchFamily="34" charset="0"/>
              <a:buChar char="•"/>
            </a:pPr>
            <a:r>
              <a:rPr lang="en-GB" dirty="0" smtClean="0"/>
              <a:t>developing </a:t>
            </a:r>
            <a:r>
              <a:rPr lang="en-GB" dirty="0"/>
              <a:t>adaptation-specific indicators.</a:t>
            </a:r>
            <a:endParaRPr lang="de-DE" dirty="0"/>
          </a:p>
          <a:p>
            <a:endParaRPr lang="en-US" dirty="0" smtClean="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smtClean="0"/>
              <a:t>Session 5: </a:t>
            </a:r>
          </a:p>
          <a:p>
            <a:pPr>
              <a:defRPr/>
            </a:pPr>
            <a:r>
              <a:rPr lang="de-DE" kern="0" smtClean="0"/>
              <a:t>Operationalisation</a:t>
            </a:r>
            <a:br>
              <a:rPr lang="de-DE" kern="0" smtClean="0"/>
            </a:br>
            <a:endParaRPr lang="de-DE" b="0" kern="0" dirty="0" smtClean="0"/>
          </a:p>
        </p:txBody>
      </p:sp>
      <p:graphicFrame>
        <p:nvGraphicFramePr>
          <p:cNvPr id="8" name="Tabelle 7"/>
          <p:cNvGraphicFramePr>
            <a:graphicFrameLocks noGrp="1"/>
          </p:cNvGraphicFramePr>
          <p:nvPr>
            <p:extLst>
              <p:ext uri="{D42A27DB-BD31-4B8C-83A1-F6EECF244321}">
                <p14:modId xmlns:p14="http://schemas.microsoft.com/office/powerpoint/2010/main" val="3106479499"/>
              </p:ext>
            </p:extLst>
          </p:nvPr>
        </p:nvGraphicFramePr>
        <p:xfrm>
          <a:off x="600273" y="3501008"/>
          <a:ext cx="7876801" cy="2165826"/>
        </p:xfrm>
        <a:graphic>
          <a:graphicData uri="http://schemas.openxmlformats.org/drawingml/2006/table">
            <a:tbl>
              <a:tblPr firstRow="1" bandRow="1">
                <a:tableStyleId>{72833802-FEF1-4C79-8D5D-14CF1EAF98D9}</a:tableStyleId>
              </a:tblPr>
              <a:tblGrid>
                <a:gridCol w="656423"/>
                <a:gridCol w="2461312"/>
                <a:gridCol w="4759066"/>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1800000">
                <a:tc>
                  <a:txBody>
                    <a:bodyPr/>
                    <a:lstStyle/>
                    <a:p>
                      <a:r>
                        <a:rPr lang="de-DE" sz="1800" b="1" dirty="0" smtClean="0"/>
                        <a:t>5</a:t>
                      </a:r>
                      <a:endParaRPr lang="de-DE" sz="1800" b="1" dirty="0"/>
                    </a:p>
                  </a:txBody>
                  <a:tcPr marL="91426" marR="91426" marT="45723" marB="45723"/>
                </a:tc>
                <a:tc>
                  <a:txBody>
                    <a:bodyPr/>
                    <a:lstStyle/>
                    <a:p>
                      <a:r>
                        <a:rPr lang="de-DE" sz="1800" b="1" smtClean="0"/>
                        <a:t>Operationalisation</a:t>
                      </a:r>
                      <a:endParaRPr lang="de-DE" sz="1800" dirty="0"/>
                    </a:p>
                  </a:txBody>
                  <a:tcPr marL="91426" marR="91426" marT="45723" marB="45723"/>
                </a:tc>
                <a:tc>
                  <a:txBody>
                    <a:bodyPr/>
                    <a:lstStyle/>
                    <a:p>
                      <a:pPr marL="285750" indent="-285750">
                        <a:buFont typeface="Arial" pitchFamily="34" charset="0"/>
                        <a:buChar char="•"/>
                      </a:pPr>
                      <a:r>
                        <a:rPr lang="en-GB" sz="1600" kern="1200" smtClean="0">
                          <a:solidFill>
                            <a:schemeClr val="tx1"/>
                          </a:solidFill>
                          <a:effectLst/>
                          <a:latin typeface="+mn-lt"/>
                          <a:ea typeface="+mn-ea"/>
                          <a:cs typeface="+mn-cs"/>
                        </a:rPr>
                        <a:t>Reflect on</a:t>
                      </a:r>
                      <a:r>
                        <a:rPr lang="en-GB" sz="1600" kern="1200" baseline="0" smtClean="0">
                          <a:solidFill>
                            <a:schemeClr val="tx1"/>
                          </a:solidFill>
                          <a:effectLst/>
                          <a:latin typeface="+mn-lt"/>
                          <a:ea typeface="+mn-ea"/>
                          <a:cs typeface="+mn-cs"/>
                        </a:rPr>
                        <a:t> </a:t>
                      </a:r>
                      <a:r>
                        <a:rPr lang="en-GB" sz="1600" b="1" kern="1200" baseline="0" smtClean="0">
                          <a:solidFill>
                            <a:schemeClr val="tx1"/>
                          </a:solidFill>
                          <a:effectLst/>
                          <a:latin typeface="+mn-lt"/>
                          <a:ea typeface="+mn-ea"/>
                          <a:cs typeface="+mn-cs"/>
                        </a:rPr>
                        <a:t>i</a:t>
                      </a:r>
                      <a:r>
                        <a:rPr lang="en-GB" sz="1600" b="1" kern="1200" smtClean="0">
                          <a:solidFill>
                            <a:schemeClr val="tx1"/>
                          </a:solidFill>
                          <a:effectLst/>
                          <a:latin typeface="+mn-lt"/>
                          <a:ea typeface="+mn-ea"/>
                          <a:cs typeface="+mn-cs"/>
                        </a:rPr>
                        <a:t>nstitutions</a:t>
                      </a:r>
                      <a:r>
                        <a:rPr lang="en-GB" sz="1600" b="1" kern="1200" baseline="0" smtClean="0">
                          <a:solidFill>
                            <a:schemeClr val="tx1"/>
                          </a:solidFill>
                          <a:effectLst/>
                          <a:latin typeface="+mn-lt"/>
                          <a:ea typeface="+mn-ea"/>
                          <a:cs typeface="+mn-cs"/>
                        </a:rPr>
                        <a:t> and resources </a:t>
                      </a:r>
                      <a:r>
                        <a:rPr lang="en-GB" sz="1600" kern="1200" baseline="0" smtClean="0">
                          <a:solidFill>
                            <a:schemeClr val="tx1"/>
                          </a:solidFill>
                          <a:effectLst/>
                          <a:latin typeface="+mn-lt"/>
                          <a:ea typeface="+mn-ea"/>
                          <a:cs typeface="+mn-cs"/>
                        </a:rPr>
                        <a:t>you will work with</a:t>
                      </a:r>
                    </a:p>
                    <a:p>
                      <a:pPr marL="285750" indent="-285750">
                        <a:buFont typeface="Arial" pitchFamily="34" charset="0"/>
                        <a:buChar char="•"/>
                      </a:pPr>
                      <a:r>
                        <a:rPr lang="en-GB" sz="1600" kern="1200" smtClean="0">
                          <a:solidFill>
                            <a:schemeClr val="tx1"/>
                          </a:solidFill>
                          <a:effectLst/>
                          <a:latin typeface="+mn-lt"/>
                          <a:ea typeface="+mn-ea"/>
                          <a:cs typeface="+mn-cs"/>
                        </a:rPr>
                        <a:t>Explore how you can </a:t>
                      </a:r>
                      <a:r>
                        <a:rPr lang="en-GB" sz="1600" b="1" kern="1200" smtClean="0">
                          <a:solidFill>
                            <a:schemeClr val="tx1"/>
                          </a:solidFill>
                          <a:effectLst/>
                          <a:latin typeface="+mn-lt"/>
                          <a:ea typeface="+mn-ea"/>
                          <a:cs typeface="+mn-cs"/>
                        </a:rPr>
                        <a:t>synthesise</a:t>
                      </a:r>
                      <a:r>
                        <a:rPr lang="en-GB" sz="1600" kern="1200" baseline="0" smtClean="0">
                          <a:solidFill>
                            <a:schemeClr val="tx1"/>
                          </a:solidFill>
                          <a:effectLst/>
                          <a:latin typeface="+mn-lt"/>
                          <a:ea typeface="+mn-ea"/>
                          <a:cs typeface="+mn-cs"/>
                        </a:rPr>
                        <a:t> data and information</a:t>
                      </a:r>
                    </a:p>
                    <a:p>
                      <a:pPr marL="285750" indent="-285750">
                        <a:buFont typeface="Arial" pitchFamily="34" charset="0"/>
                        <a:buChar char="•"/>
                      </a:pPr>
                      <a:r>
                        <a:rPr lang="en-GB" sz="1600" kern="1200" smtClean="0">
                          <a:solidFill>
                            <a:schemeClr val="tx1"/>
                          </a:solidFill>
                          <a:effectLst/>
                          <a:latin typeface="+mn-lt"/>
                          <a:ea typeface="+mn-ea"/>
                          <a:cs typeface="+mn-cs"/>
                        </a:rPr>
                        <a:t>Make use</a:t>
                      </a:r>
                      <a:r>
                        <a:rPr lang="en-GB" sz="1600" kern="1200" baseline="0" smtClean="0">
                          <a:solidFill>
                            <a:schemeClr val="tx1"/>
                          </a:solidFill>
                          <a:effectLst/>
                          <a:latin typeface="+mn-lt"/>
                          <a:ea typeface="+mn-ea"/>
                          <a:cs typeface="+mn-cs"/>
                        </a:rPr>
                        <a:t> of</a:t>
                      </a:r>
                      <a:r>
                        <a:rPr lang="en-GB" sz="1600" kern="1200" smtClean="0">
                          <a:solidFill>
                            <a:schemeClr val="tx1"/>
                          </a:solidFill>
                          <a:effectLst/>
                          <a:latin typeface="+mn-lt"/>
                          <a:ea typeface="+mn-ea"/>
                          <a:cs typeface="+mn-cs"/>
                        </a:rPr>
                        <a:t> existing</a:t>
                      </a:r>
                      <a:r>
                        <a:rPr lang="en-GB" sz="1600" kern="1200" baseline="0" smtClean="0">
                          <a:solidFill>
                            <a:schemeClr val="tx1"/>
                          </a:solidFill>
                          <a:effectLst/>
                          <a:latin typeface="+mn-lt"/>
                          <a:ea typeface="+mn-ea"/>
                          <a:cs typeface="+mn-cs"/>
                        </a:rPr>
                        <a:t> M&amp;E systems, if suitable</a:t>
                      </a:r>
                      <a:endParaRPr lang="de-DE" sz="1600" baseline="0" dirty="0" smtClean="0"/>
                    </a:p>
                  </a:txBody>
                  <a:tcPr marL="91426" marR="91426" marT="45723" marB="45723"/>
                </a:tc>
              </a:tr>
            </a:tbl>
          </a:graphicData>
        </a:graphic>
      </p:graphicFrame>
    </p:spTree>
    <p:extLst>
      <p:ext uri="{BB962C8B-B14F-4D97-AF65-F5344CB8AC3E}">
        <p14:creationId xmlns:p14="http://schemas.microsoft.com/office/powerpoint/2010/main" val="400852604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22" name="Textfeld 21"/>
          <p:cNvSpPr txBox="1"/>
          <p:nvPr/>
        </p:nvSpPr>
        <p:spPr>
          <a:xfrm>
            <a:off x="228016" y="4196324"/>
            <a:ext cx="1497209"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Focus of this session</a:t>
            </a:r>
            <a:endParaRPr lang="pt-PT" sz="1800" b="0" dirty="0">
              <a:solidFill>
                <a:srgbClr val="6E6452"/>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1981907"/>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29039" name="Gerade Verbindung 5"/>
          <p:cNvCxnSpPr>
            <a:cxnSpLocks noChangeShapeType="1"/>
            <a:endCxn id="22" idx="2"/>
          </p:cNvCxnSpPr>
          <p:nvPr/>
        </p:nvCxnSpPr>
        <p:spPr bwMode="auto">
          <a:xfrm flipH="1" flipV="1">
            <a:off x="976621" y="4842655"/>
            <a:ext cx="1352922" cy="328059"/>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8767436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de-DE" b="1" smtClean="0">
                <a:solidFill>
                  <a:srgbClr val="669900"/>
                </a:solidFill>
                <a:latin typeface="Arial"/>
              </a:rPr>
              <a:t>Institutional arrangements and resources</a:t>
            </a:r>
            <a:endParaRPr lang="de-DE"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01.09.2016</a:t>
            </a:fld>
            <a:endParaRPr lang="de-DE" dirty="0"/>
          </a:p>
        </p:txBody>
      </p:sp>
      <p:sp>
        <p:nvSpPr>
          <p:cNvPr id="3" name="Inhaltsplatzhalter 2"/>
          <p:cNvSpPr>
            <a:spLocks noGrp="1"/>
          </p:cNvSpPr>
          <p:nvPr>
            <p:ph idx="1"/>
          </p:nvPr>
        </p:nvSpPr>
        <p:spPr>
          <a:xfrm>
            <a:off x="424542" y="1839686"/>
            <a:ext cx="8109857" cy="4049939"/>
          </a:xfrm>
        </p:spPr>
        <p:txBody>
          <a:bodyPr/>
          <a:lstStyle/>
          <a:p>
            <a:pPr marL="285750" indent="-285750">
              <a:buFont typeface="Arial" panose="020B0604020202020204" pitchFamily="34" charset="0"/>
              <a:buChar char="•"/>
              <a:defRPr/>
            </a:pPr>
            <a:r>
              <a:rPr lang="de-DE" b="1" dirty="0" smtClean="0"/>
              <a:t>Multiple </a:t>
            </a:r>
            <a:r>
              <a:rPr lang="de-DE" b="1" dirty="0" err="1" smtClean="0"/>
              <a:t>institutions</a:t>
            </a:r>
            <a:r>
              <a:rPr lang="de-DE" b="1" dirty="0" smtClean="0"/>
              <a:t> </a:t>
            </a:r>
            <a:r>
              <a:rPr lang="de-DE" b="1" dirty="0" err="1" smtClean="0"/>
              <a:t>are</a:t>
            </a:r>
            <a:r>
              <a:rPr lang="de-DE" b="1" dirty="0" smtClean="0"/>
              <a:t> </a:t>
            </a:r>
            <a:r>
              <a:rPr lang="de-DE" b="1" dirty="0" err="1" smtClean="0"/>
              <a:t>involved</a:t>
            </a:r>
            <a:r>
              <a:rPr lang="de-DE" b="1" dirty="0" smtClean="0"/>
              <a:t> in </a:t>
            </a:r>
            <a:r>
              <a:rPr lang="de-DE" b="1" dirty="0" err="1" smtClean="0"/>
              <a:t>operationalization</a:t>
            </a:r>
            <a:endParaRPr lang="de-DE" b="1" dirty="0" smtClean="0"/>
          </a:p>
          <a:p>
            <a:pPr marL="645750" lvl="1" indent="-285750">
              <a:defRPr/>
            </a:pPr>
            <a:r>
              <a:rPr lang="de-DE" dirty="0" err="1" smtClean="0"/>
              <a:t>Communicate</a:t>
            </a:r>
            <a:r>
              <a:rPr lang="de-DE" dirty="0" smtClean="0"/>
              <a:t> </a:t>
            </a:r>
            <a:r>
              <a:rPr lang="de-DE" dirty="0" err="1" smtClean="0"/>
              <a:t>the</a:t>
            </a:r>
            <a:r>
              <a:rPr lang="de-DE" dirty="0" smtClean="0"/>
              <a:t> </a:t>
            </a:r>
            <a:r>
              <a:rPr lang="de-DE" dirty="0" err="1" smtClean="0"/>
              <a:t>benefits</a:t>
            </a:r>
            <a:r>
              <a:rPr lang="de-DE" dirty="0" smtClean="0"/>
              <a:t> </a:t>
            </a:r>
            <a:r>
              <a:rPr lang="de-DE" dirty="0" err="1" smtClean="0"/>
              <a:t>of</a:t>
            </a:r>
            <a:r>
              <a:rPr lang="de-DE" dirty="0" smtClean="0"/>
              <a:t> </a:t>
            </a:r>
            <a:r>
              <a:rPr lang="de-DE" dirty="0" err="1" smtClean="0"/>
              <a:t>the</a:t>
            </a:r>
            <a:r>
              <a:rPr lang="de-DE" dirty="0" smtClean="0"/>
              <a:t> M&amp;E </a:t>
            </a:r>
            <a:r>
              <a:rPr lang="de-DE" dirty="0" err="1" smtClean="0"/>
              <a:t>system</a:t>
            </a:r>
            <a:r>
              <a:rPr lang="de-DE" dirty="0" smtClean="0"/>
              <a:t> </a:t>
            </a:r>
            <a:r>
              <a:rPr lang="de-DE" dirty="0" err="1" smtClean="0"/>
              <a:t>and</a:t>
            </a:r>
            <a:r>
              <a:rPr lang="de-DE" dirty="0" smtClean="0"/>
              <a:t> </a:t>
            </a:r>
            <a:r>
              <a:rPr lang="de-DE" dirty="0" err="1" smtClean="0"/>
              <a:t>secure</a:t>
            </a:r>
            <a:r>
              <a:rPr lang="de-DE" dirty="0" smtClean="0"/>
              <a:t> </a:t>
            </a:r>
            <a:r>
              <a:rPr lang="de-DE" dirty="0" err="1" smtClean="0"/>
              <a:t>buy</a:t>
            </a:r>
            <a:r>
              <a:rPr lang="de-DE" dirty="0" smtClean="0"/>
              <a:t>-in </a:t>
            </a:r>
            <a:r>
              <a:rPr lang="de-DE" dirty="0" err="1" smtClean="0"/>
              <a:t>from</a:t>
            </a:r>
            <a:r>
              <a:rPr lang="de-DE" dirty="0" smtClean="0"/>
              <a:t>  </a:t>
            </a:r>
            <a:r>
              <a:rPr lang="de-DE" dirty="0" err="1" smtClean="0"/>
              <a:t>institutions</a:t>
            </a:r>
            <a:r>
              <a:rPr lang="de-DE" dirty="0" smtClean="0"/>
              <a:t> </a:t>
            </a:r>
          </a:p>
          <a:p>
            <a:pPr marL="645750" lvl="1" indent="-285750">
              <a:defRPr/>
            </a:pPr>
            <a:r>
              <a:rPr lang="de-DE" dirty="0" smtClean="0">
                <a:sym typeface="Wingdings" panose="05000000000000000000" pitchFamily="2" charset="2"/>
              </a:rPr>
              <a:t>C</a:t>
            </a:r>
            <a:r>
              <a:rPr lang="en-US" dirty="0" err="1" smtClean="0">
                <a:sym typeface="Wingdings" panose="05000000000000000000" pitchFamily="2" charset="2"/>
              </a:rPr>
              <a:t>learly</a:t>
            </a:r>
            <a:r>
              <a:rPr lang="en-US" dirty="0" smtClean="0">
                <a:sym typeface="Wingdings" panose="05000000000000000000" pitchFamily="2" charset="2"/>
              </a:rPr>
              <a:t> </a:t>
            </a:r>
            <a:r>
              <a:rPr lang="en-US" dirty="0">
                <a:sym typeface="Wingdings" panose="05000000000000000000" pitchFamily="2" charset="2"/>
              </a:rPr>
              <a:t>define and </a:t>
            </a:r>
            <a:r>
              <a:rPr lang="en-US" dirty="0" smtClean="0">
                <a:sym typeface="Wingdings" panose="05000000000000000000" pitchFamily="2" charset="2"/>
              </a:rPr>
              <a:t>communicate the </a:t>
            </a:r>
            <a:r>
              <a:rPr lang="en-US" dirty="0">
                <a:sym typeface="Wingdings" panose="05000000000000000000" pitchFamily="2" charset="2"/>
              </a:rPr>
              <a:t>roles and responsibilities of each </a:t>
            </a:r>
            <a:r>
              <a:rPr lang="en-US" dirty="0" smtClean="0">
                <a:sym typeface="Wingdings" panose="05000000000000000000" pitchFamily="2" charset="2"/>
              </a:rPr>
              <a:t>institution</a:t>
            </a:r>
          </a:p>
          <a:p>
            <a:pPr marL="645750" lvl="1" indent="-285750">
              <a:buBlip>
                <a:blip r:embed="rId3"/>
              </a:buBlip>
              <a:defRPr/>
            </a:pPr>
            <a:endParaRPr lang="en-US" dirty="0">
              <a:sym typeface="Wingdings" panose="05000000000000000000" pitchFamily="2" charset="2"/>
            </a:endParaRPr>
          </a:p>
          <a:p>
            <a:pPr marL="285750" indent="-285750">
              <a:buFont typeface="Arial" panose="020B0604020202020204" pitchFamily="34" charset="0"/>
              <a:buChar char="•"/>
              <a:defRPr/>
            </a:pPr>
            <a:r>
              <a:rPr lang="de-DE" b="1" dirty="0" smtClean="0"/>
              <a:t>Resources (</a:t>
            </a:r>
            <a:r>
              <a:rPr lang="de-DE" b="1" dirty="0" err="1" smtClean="0"/>
              <a:t>financial</a:t>
            </a:r>
            <a:r>
              <a:rPr lang="de-DE" b="1" dirty="0" smtClean="0"/>
              <a:t>, human) </a:t>
            </a:r>
            <a:r>
              <a:rPr lang="de-DE" b="1" dirty="0" err="1" smtClean="0"/>
              <a:t>needed</a:t>
            </a:r>
            <a:r>
              <a:rPr lang="de-DE" b="1" dirty="0" smtClean="0"/>
              <a:t> </a:t>
            </a:r>
            <a:r>
              <a:rPr lang="de-DE" b="1" dirty="0" err="1" smtClean="0"/>
              <a:t>for</a:t>
            </a:r>
            <a:r>
              <a:rPr lang="de-DE" b="1" dirty="0" smtClean="0"/>
              <a:t> </a:t>
            </a:r>
            <a:r>
              <a:rPr lang="de-DE" b="1" dirty="0" err="1" smtClean="0"/>
              <a:t>data</a:t>
            </a:r>
            <a:r>
              <a:rPr lang="de-DE" b="1" dirty="0" smtClean="0"/>
              <a:t> </a:t>
            </a:r>
            <a:r>
              <a:rPr lang="de-DE" b="1" dirty="0" err="1" smtClean="0"/>
              <a:t>collection</a:t>
            </a:r>
            <a:r>
              <a:rPr lang="de-DE" b="1" dirty="0" smtClean="0"/>
              <a:t> </a:t>
            </a:r>
            <a:r>
              <a:rPr lang="de-DE" b="1" dirty="0" err="1" smtClean="0"/>
              <a:t>and</a:t>
            </a:r>
            <a:r>
              <a:rPr lang="de-DE" b="1" dirty="0" smtClean="0"/>
              <a:t> </a:t>
            </a:r>
            <a:r>
              <a:rPr lang="de-DE" b="1" dirty="0" err="1" smtClean="0"/>
              <a:t>processing</a:t>
            </a:r>
            <a:endParaRPr lang="de-DE" b="1" dirty="0" smtClean="0"/>
          </a:p>
          <a:p>
            <a:pPr marL="645750" lvl="1" indent="-285750">
              <a:defRPr/>
            </a:pPr>
            <a:r>
              <a:rPr lang="de-DE" dirty="0" err="1"/>
              <a:t>What</a:t>
            </a:r>
            <a:r>
              <a:rPr lang="de-DE" dirty="0"/>
              <a:t> </a:t>
            </a:r>
            <a:r>
              <a:rPr lang="de-DE" dirty="0" err="1"/>
              <a:t>resources</a:t>
            </a:r>
            <a:r>
              <a:rPr lang="de-DE" dirty="0"/>
              <a:t> </a:t>
            </a:r>
            <a:r>
              <a:rPr lang="de-DE" dirty="0" err="1"/>
              <a:t>and</a:t>
            </a:r>
            <a:r>
              <a:rPr lang="de-DE" dirty="0"/>
              <a:t> </a:t>
            </a:r>
            <a:r>
              <a:rPr lang="de-DE" dirty="0" err="1"/>
              <a:t>capacities</a:t>
            </a:r>
            <a:r>
              <a:rPr lang="de-DE" dirty="0"/>
              <a:t> </a:t>
            </a:r>
            <a:r>
              <a:rPr lang="de-DE" dirty="0" err="1"/>
              <a:t>are</a:t>
            </a:r>
            <a:r>
              <a:rPr lang="de-DE" dirty="0"/>
              <a:t> </a:t>
            </a:r>
            <a:r>
              <a:rPr lang="de-DE" dirty="0" err="1"/>
              <a:t>available</a:t>
            </a:r>
            <a:r>
              <a:rPr lang="de-DE" dirty="0"/>
              <a:t>?</a:t>
            </a:r>
          </a:p>
          <a:p>
            <a:pPr marL="645750" lvl="1" indent="-285750">
              <a:defRPr/>
            </a:pPr>
            <a:r>
              <a:rPr lang="de-DE" dirty="0" err="1" smtClean="0"/>
              <a:t>Is</a:t>
            </a:r>
            <a:r>
              <a:rPr lang="de-DE" dirty="0" smtClean="0"/>
              <a:t> </a:t>
            </a:r>
            <a:r>
              <a:rPr lang="de-DE" dirty="0" err="1" smtClean="0"/>
              <a:t>operationalisation</a:t>
            </a:r>
            <a:r>
              <a:rPr lang="de-DE" dirty="0" smtClean="0"/>
              <a:t> </a:t>
            </a:r>
            <a:r>
              <a:rPr lang="de-DE" dirty="0" err="1" smtClean="0"/>
              <a:t>feasable</a:t>
            </a:r>
            <a:r>
              <a:rPr lang="de-DE" dirty="0" smtClean="0"/>
              <a:t> in light </a:t>
            </a:r>
            <a:r>
              <a:rPr lang="de-DE" dirty="0" err="1" smtClean="0"/>
              <a:t>of</a:t>
            </a:r>
            <a:r>
              <a:rPr lang="de-DE" dirty="0" smtClean="0"/>
              <a:t> </a:t>
            </a:r>
            <a:r>
              <a:rPr lang="de-DE" dirty="0" err="1" smtClean="0"/>
              <a:t>this</a:t>
            </a:r>
            <a:r>
              <a:rPr lang="de-DE" dirty="0" smtClean="0"/>
              <a:t>?</a:t>
            </a:r>
            <a:endParaRPr lang="de-DE" dirty="0"/>
          </a:p>
        </p:txBody>
      </p:sp>
    </p:spTree>
    <p:extLst>
      <p:ext uri="{BB962C8B-B14F-4D97-AF65-F5344CB8AC3E}">
        <p14:creationId xmlns:p14="http://schemas.microsoft.com/office/powerpoint/2010/main" val="3788596891"/>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de-DE" b="1" dirty="0" err="1" smtClean="0">
                <a:solidFill>
                  <a:srgbClr val="669900"/>
                </a:solidFill>
                <a:latin typeface="Arial"/>
              </a:rPr>
              <a:t>Compiling</a:t>
            </a:r>
            <a:r>
              <a:rPr lang="de-DE" b="1" dirty="0" smtClean="0">
                <a:solidFill>
                  <a:srgbClr val="669900"/>
                </a:solidFill>
                <a:latin typeface="Arial"/>
              </a:rPr>
              <a:t> </a:t>
            </a:r>
            <a:r>
              <a:rPr lang="de-DE" b="1" dirty="0" err="1" smtClean="0">
                <a:solidFill>
                  <a:srgbClr val="669900"/>
                </a:solidFill>
                <a:latin typeface="Arial"/>
              </a:rPr>
              <a:t>and</a:t>
            </a:r>
            <a:r>
              <a:rPr lang="de-DE" b="1" dirty="0" smtClean="0">
                <a:solidFill>
                  <a:srgbClr val="669900"/>
                </a:solidFill>
                <a:latin typeface="Arial"/>
              </a:rPr>
              <a:t> </a:t>
            </a:r>
            <a:r>
              <a:rPr lang="de-DE" b="1" dirty="0" err="1" smtClean="0">
                <a:solidFill>
                  <a:srgbClr val="669900"/>
                </a:solidFill>
                <a:latin typeface="Arial"/>
              </a:rPr>
              <a:t>processing</a:t>
            </a:r>
            <a:r>
              <a:rPr lang="de-DE" b="1" dirty="0" smtClean="0">
                <a:solidFill>
                  <a:srgbClr val="669900"/>
                </a:solidFill>
                <a:latin typeface="Arial"/>
              </a:rPr>
              <a:t> </a:t>
            </a:r>
            <a:r>
              <a:rPr lang="de-DE" b="1" dirty="0" err="1" smtClean="0">
                <a:solidFill>
                  <a:srgbClr val="669900"/>
                </a:solidFill>
                <a:latin typeface="Arial"/>
              </a:rPr>
              <a:t>data&amp;information</a:t>
            </a:r>
            <a:endParaRPr lang="de-DE"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01.09.2016</a:t>
            </a:fld>
            <a:endParaRPr lang="de-DE" dirty="0"/>
          </a:p>
        </p:txBody>
      </p:sp>
      <p:sp>
        <p:nvSpPr>
          <p:cNvPr id="3" name="Inhaltsplatzhalter 2"/>
          <p:cNvSpPr>
            <a:spLocks noGrp="1"/>
          </p:cNvSpPr>
          <p:nvPr>
            <p:ph idx="1"/>
          </p:nvPr>
        </p:nvSpPr>
        <p:spPr>
          <a:xfrm>
            <a:off x="457200" y="1676400"/>
            <a:ext cx="7526338" cy="4213225"/>
          </a:xfrm>
        </p:spPr>
        <p:txBody>
          <a:bodyPr/>
          <a:lstStyle/>
          <a:p>
            <a:pPr marL="285750" indent="-285750">
              <a:buFont typeface="Arial" panose="020B0604020202020204" pitchFamily="34" charset="0"/>
              <a:buChar char="•"/>
              <a:defRPr/>
            </a:pPr>
            <a:r>
              <a:rPr lang="de-DE" b="1" dirty="0" err="1" smtClean="0"/>
              <a:t>How</a:t>
            </a:r>
            <a:r>
              <a:rPr lang="de-DE" b="1" dirty="0" smtClean="0"/>
              <a:t> will </a:t>
            </a:r>
            <a:r>
              <a:rPr lang="de-DE" b="1" dirty="0" err="1" smtClean="0"/>
              <a:t>data</a:t>
            </a:r>
            <a:r>
              <a:rPr lang="de-DE" b="1" dirty="0" smtClean="0"/>
              <a:t> </a:t>
            </a:r>
            <a:r>
              <a:rPr lang="de-DE" b="1" dirty="0" err="1" smtClean="0"/>
              <a:t>be</a:t>
            </a:r>
            <a:r>
              <a:rPr lang="de-DE" b="1" dirty="0" smtClean="0"/>
              <a:t> </a:t>
            </a:r>
            <a:r>
              <a:rPr lang="de-DE" b="1" dirty="0" err="1" smtClean="0"/>
              <a:t>collected</a:t>
            </a:r>
            <a:r>
              <a:rPr lang="de-DE" b="1" dirty="0" smtClean="0"/>
              <a:t> </a:t>
            </a:r>
            <a:r>
              <a:rPr lang="de-DE" b="1" dirty="0" err="1" smtClean="0"/>
              <a:t>and</a:t>
            </a:r>
            <a:r>
              <a:rPr lang="de-DE" b="1" dirty="0" smtClean="0"/>
              <a:t> </a:t>
            </a:r>
            <a:r>
              <a:rPr lang="de-DE" b="1" dirty="0" err="1" smtClean="0"/>
              <a:t>put</a:t>
            </a:r>
            <a:r>
              <a:rPr lang="de-DE" b="1" dirty="0" smtClean="0"/>
              <a:t> </a:t>
            </a:r>
            <a:r>
              <a:rPr lang="de-DE" b="1" dirty="0" err="1" smtClean="0"/>
              <a:t>together</a:t>
            </a:r>
            <a:r>
              <a:rPr lang="de-DE" b="1" dirty="0" smtClean="0"/>
              <a:t>?</a:t>
            </a:r>
          </a:p>
          <a:p>
            <a:pPr marL="645750" lvl="1" indent="-285750">
              <a:defRPr/>
            </a:pPr>
            <a:r>
              <a:rPr lang="de-DE" dirty="0" smtClean="0"/>
              <a:t>Data </a:t>
            </a:r>
            <a:r>
              <a:rPr lang="de-DE" dirty="0" err="1" smtClean="0"/>
              <a:t>sharing</a:t>
            </a:r>
            <a:r>
              <a:rPr lang="de-DE" dirty="0" smtClean="0"/>
              <a:t> </a:t>
            </a:r>
            <a:r>
              <a:rPr lang="de-DE" dirty="0" err="1" smtClean="0"/>
              <a:t>arrangements</a:t>
            </a:r>
            <a:r>
              <a:rPr lang="de-DE" dirty="0" smtClean="0"/>
              <a:t> </a:t>
            </a:r>
            <a:r>
              <a:rPr lang="de-DE" dirty="0" err="1" smtClean="0"/>
              <a:t>need</a:t>
            </a:r>
            <a:r>
              <a:rPr lang="de-DE" dirty="0" smtClean="0"/>
              <a:t> </a:t>
            </a:r>
            <a:r>
              <a:rPr lang="de-DE" dirty="0" err="1" smtClean="0"/>
              <a:t>to</a:t>
            </a:r>
            <a:r>
              <a:rPr lang="de-DE" dirty="0" smtClean="0"/>
              <a:t> </a:t>
            </a:r>
            <a:r>
              <a:rPr lang="de-DE" dirty="0" err="1" smtClean="0"/>
              <a:t>be</a:t>
            </a:r>
            <a:r>
              <a:rPr lang="de-DE" dirty="0" smtClean="0"/>
              <a:t> </a:t>
            </a:r>
            <a:r>
              <a:rPr lang="de-DE" dirty="0" err="1" smtClean="0"/>
              <a:t>made</a:t>
            </a:r>
            <a:endParaRPr lang="de-DE" dirty="0" smtClean="0"/>
          </a:p>
          <a:p>
            <a:pPr marL="645750" lvl="1" indent="-285750">
              <a:defRPr/>
            </a:pPr>
            <a:r>
              <a:rPr lang="de-DE" dirty="0" err="1" smtClean="0"/>
              <a:t>Is</a:t>
            </a:r>
            <a:r>
              <a:rPr lang="de-DE" dirty="0" smtClean="0"/>
              <a:t> </a:t>
            </a:r>
            <a:r>
              <a:rPr lang="de-DE" dirty="0" err="1" smtClean="0"/>
              <a:t>quality</a:t>
            </a:r>
            <a:r>
              <a:rPr lang="de-DE" dirty="0" smtClean="0"/>
              <a:t> </a:t>
            </a:r>
            <a:r>
              <a:rPr lang="de-DE" dirty="0" err="1" smtClean="0"/>
              <a:t>assurance</a:t>
            </a:r>
            <a:r>
              <a:rPr lang="de-DE" dirty="0" smtClean="0"/>
              <a:t> </a:t>
            </a:r>
            <a:r>
              <a:rPr lang="de-DE" dirty="0" err="1" smtClean="0"/>
              <a:t>of</a:t>
            </a:r>
            <a:r>
              <a:rPr lang="de-DE" dirty="0" smtClean="0"/>
              <a:t> </a:t>
            </a:r>
            <a:r>
              <a:rPr lang="de-DE" dirty="0" err="1" smtClean="0"/>
              <a:t>data</a:t>
            </a:r>
            <a:r>
              <a:rPr lang="de-DE" dirty="0" smtClean="0"/>
              <a:t> </a:t>
            </a:r>
            <a:r>
              <a:rPr lang="de-DE" dirty="0" err="1" smtClean="0"/>
              <a:t>needed</a:t>
            </a:r>
            <a:r>
              <a:rPr lang="de-DE" dirty="0" smtClean="0"/>
              <a:t>? </a:t>
            </a:r>
            <a:r>
              <a:rPr lang="de-DE" dirty="0" err="1" smtClean="0"/>
              <a:t>Does</a:t>
            </a:r>
            <a:r>
              <a:rPr lang="de-DE" dirty="0" smtClean="0"/>
              <a:t> </a:t>
            </a:r>
            <a:r>
              <a:rPr lang="de-DE" dirty="0" err="1" smtClean="0"/>
              <a:t>data</a:t>
            </a:r>
            <a:r>
              <a:rPr lang="de-DE" dirty="0" smtClean="0"/>
              <a:t> </a:t>
            </a:r>
            <a:r>
              <a:rPr lang="de-DE" dirty="0" err="1" smtClean="0"/>
              <a:t>need</a:t>
            </a:r>
            <a:r>
              <a:rPr lang="de-DE" dirty="0" smtClean="0"/>
              <a:t> </a:t>
            </a:r>
            <a:r>
              <a:rPr lang="de-DE" dirty="0" err="1" smtClean="0"/>
              <a:t>to</a:t>
            </a:r>
            <a:r>
              <a:rPr lang="de-DE" dirty="0" smtClean="0"/>
              <a:t> </a:t>
            </a:r>
            <a:r>
              <a:rPr lang="de-DE" dirty="0" err="1" smtClean="0"/>
              <a:t>be</a:t>
            </a:r>
            <a:r>
              <a:rPr lang="de-DE" dirty="0" smtClean="0"/>
              <a:t> </a:t>
            </a:r>
            <a:r>
              <a:rPr lang="de-DE" dirty="0" err="1" smtClean="0"/>
              <a:t>processed</a:t>
            </a:r>
            <a:r>
              <a:rPr lang="de-DE" dirty="0" smtClean="0"/>
              <a:t> </a:t>
            </a:r>
            <a:r>
              <a:rPr lang="de-DE" dirty="0" err="1" smtClean="0"/>
              <a:t>or</a:t>
            </a:r>
            <a:r>
              <a:rPr lang="de-DE" dirty="0" smtClean="0"/>
              <a:t> </a:t>
            </a:r>
            <a:r>
              <a:rPr lang="de-DE" dirty="0" err="1" smtClean="0"/>
              <a:t>combined</a:t>
            </a:r>
            <a:r>
              <a:rPr lang="de-DE" dirty="0"/>
              <a:t>?</a:t>
            </a:r>
            <a:endParaRPr lang="de-DE" dirty="0" smtClean="0"/>
          </a:p>
          <a:p>
            <a:pPr marL="645750" lvl="1" indent="-285750">
              <a:defRPr/>
            </a:pPr>
            <a:r>
              <a:rPr lang="de-DE" dirty="0" smtClean="0"/>
              <a:t>The </a:t>
            </a:r>
            <a:r>
              <a:rPr lang="de-DE" dirty="0" err="1" smtClean="0"/>
              <a:t>process</a:t>
            </a:r>
            <a:r>
              <a:rPr lang="de-DE" dirty="0" smtClean="0"/>
              <a:t> </a:t>
            </a:r>
            <a:r>
              <a:rPr lang="de-DE" dirty="0" err="1" smtClean="0"/>
              <a:t>is</a:t>
            </a:r>
            <a:r>
              <a:rPr lang="de-DE" dirty="0" smtClean="0"/>
              <a:t> </a:t>
            </a:r>
            <a:r>
              <a:rPr lang="de-DE" dirty="0" err="1" smtClean="0"/>
              <a:t>typically</a:t>
            </a:r>
            <a:r>
              <a:rPr lang="de-DE" dirty="0" smtClean="0"/>
              <a:t> </a:t>
            </a:r>
            <a:r>
              <a:rPr lang="de-DE" dirty="0" err="1" smtClean="0"/>
              <a:t>managed</a:t>
            </a:r>
            <a:r>
              <a:rPr lang="de-DE" dirty="0" smtClean="0"/>
              <a:t> </a:t>
            </a:r>
            <a:r>
              <a:rPr lang="de-DE" dirty="0" err="1" smtClean="0"/>
              <a:t>by</a:t>
            </a:r>
            <a:r>
              <a:rPr lang="de-DE" dirty="0" smtClean="0"/>
              <a:t> a </a:t>
            </a:r>
            <a:r>
              <a:rPr lang="de-DE" dirty="0" err="1" smtClean="0"/>
              <a:t>particular</a:t>
            </a:r>
            <a:r>
              <a:rPr lang="de-DE" dirty="0" smtClean="0"/>
              <a:t> </a:t>
            </a:r>
            <a:r>
              <a:rPr lang="de-DE" dirty="0" err="1" smtClean="0"/>
              <a:t>unit</a:t>
            </a:r>
            <a:r>
              <a:rPr lang="de-DE" dirty="0" smtClean="0"/>
              <a:t> in </a:t>
            </a:r>
            <a:r>
              <a:rPr lang="de-DE" dirty="0" err="1" smtClean="0"/>
              <a:t>charge</a:t>
            </a:r>
            <a:r>
              <a:rPr lang="de-DE" dirty="0" smtClean="0"/>
              <a:t> </a:t>
            </a:r>
            <a:r>
              <a:rPr lang="de-DE" dirty="0" err="1" smtClean="0"/>
              <a:t>of</a:t>
            </a:r>
            <a:r>
              <a:rPr lang="de-DE" dirty="0" smtClean="0"/>
              <a:t> </a:t>
            </a:r>
            <a:r>
              <a:rPr lang="de-DE" dirty="0" err="1" smtClean="0"/>
              <a:t>the</a:t>
            </a:r>
            <a:r>
              <a:rPr lang="de-DE" dirty="0" smtClean="0"/>
              <a:t> </a:t>
            </a:r>
            <a:r>
              <a:rPr lang="de-DE" dirty="0" err="1" smtClean="0"/>
              <a:t>adaptation</a:t>
            </a:r>
            <a:r>
              <a:rPr lang="de-DE" dirty="0" smtClean="0"/>
              <a:t> M&amp;E </a:t>
            </a:r>
            <a:r>
              <a:rPr lang="de-DE" dirty="0" err="1" smtClean="0"/>
              <a:t>system</a:t>
            </a:r>
            <a:endParaRPr lang="de-DE" dirty="0" smtClean="0"/>
          </a:p>
          <a:p>
            <a:pPr marL="1005750" lvl="2" indent="-285750">
              <a:defRPr/>
            </a:pPr>
            <a:r>
              <a:rPr lang="de-DE" dirty="0" smtClean="0"/>
              <a:t>In </a:t>
            </a:r>
            <a:r>
              <a:rPr lang="de-DE" dirty="0" err="1" smtClean="0"/>
              <a:t>the</a:t>
            </a:r>
            <a:r>
              <a:rPr lang="de-DE" dirty="0" smtClean="0"/>
              <a:t> Philippines </a:t>
            </a:r>
            <a:r>
              <a:rPr lang="de-DE" dirty="0" err="1" smtClean="0"/>
              <a:t>for</a:t>
            </a:r>
            <a:r>
              <a:rPr lang="de-DE" dirty="0" smtClean="0"/>
              <a:t> </a:t>
            </a:r>
            <a:r>
              <a:rPr lang="de-DE" dirty="0" err="1" smtClean="0"/>
              <a:t>example</a:t>
            </a:r>
            <a:r>
              <a:rPr lang="de-DE" dirty="0" smtClean="0"/>
              <a:t> </a:t>
            </a:r>
            <a:r>
              <a:rPr lang="de-DE" dirty="0" err="1" smtClean="0"/>
              <a:t>this</a:t>
            </a:r>
            <a:r>
              <a:rPr lang="de-DE" dirty="0" smtClean="0"/>
              <a:t> </a:t>
            </a:r>
            <a:r>
              <a:rPr lang="de-DE" dirty="0" err="1" smtClean="0"/>
              <a:t>is</a:t>
            </a:r>
            <a:r>
              <a:rPr lang="de-DE" dirty="0" smtClean="0"/>
              <a:t> </a:t>
            </a:r>
            <a:r>
              <a:rPr lang="de-DE" dirty="0" err="1" smtClean="0"/>
              <a:t>done</a:t>
            </a:r>
            <a:r>
              <a:rPr lang="de-DE" dirty="0" smtClean="0"/>
              <a:t> </a:t>
            </a:r>
            <a:r>
              <a:rPr lang="de-DE" dirty="0" err="1" smtClean="0"/>
              <a:t>by</a:t>
            </a:r>
            <a:r>
              <a:rPr lang="de-DE" dirty="0" smtClean="0"/>
              <a:t> </a:t>
            </a:r>
            <a:r>
              <a:rPr lang="de-DE" dirty="0" err="1" smtClean="0"/>
              <a:t>the</a:t>
            </a:r>
            <a:r>
              <a:rPr lang="de-DE" dirty="0" smtClean="0"/>
              <a:t> Climate Change </a:t>
            </a:r>
            <a:r>
              <a:rPr lang="de-DE" dirty="0" err="1" smtClean="0"/>
              <a:t>Commission</a:t>
            </a:r>
            <a:endParaRPr lang="de-DE" dirty="0"/>
          </a:p>
          <a:p>
            <a:pPr marL="285750" indent="-285750">
              <a:buFont typeface="Arial" panose="020B0604020202020204" pitchFamily="34" charset="0"/>
              <a:buChar char="•"/>
              <a:defRPr/>
            </a:pPr>
            <a:r>
              <a:rPr lang="de-DE" b="1" dirty="0" smtClean="0"/>
              <a:t>Who </a:t>
            </a:r>
            <a:r>
              <a:rPr lang="de-DE" b="1" dirty="0" err="1" smtClean="0"/>
              <a:t>is</a:t>
            </a:r>
            <a:r>
              <a:rPr lang="de-DE" b="1" dirty="0" smtClean="0"/>
              <a:t> </a:t>
            </a:r>
            <a:r>
              <a:rPr lang="de-DE" b="1" dirty="0" err="1" smtClean="0"/>
              <a:t>intepreting</a:t>
            </a:r>
            <a:r>
              <a:rPr lang="de-DE" b="1" dirty="0" smtClean="0"/>
              <a:t> </a:t>
            </a:r>
            <a:r>
              <a:rPr lang="de-DE" b="1" dirty="0" err="1" smtClean="0"/>
              <a:t>the</a:t>
            </a:r>
            <a:r>
              <a:rPr lang="de-DE" b="1" dirty="0" smtClean="0"/>
              <a:t> </a:t>
            </a:r>
            <a:r>
              <a:rPr lang="de-DE" b="1" dirty="0" err="1" smtClean="0"/>
              <a:t>data</a:t>
            </a:r>
            <a:r>
              <a:rPr lang="de-DE" b="1" dirty="0" smtClean="0"/>
              <a:t> </a:t>
            </a:r>
            <a:r>
              <a:rPr lang="de-DE" b="1" dirty="0" err="1" smtClean="0"/>
              <a:t>and</a:t>
            </a:r>
            <a:r>
              <a:rPr lang="de-DE" b="1" dirty="0" smtClean="0"/>
              <a:t> </a:t>
            </a:r>
            <a:r>
              <a:rPr lang="de-DE" b="1" dirty="0" err="1" smtClean="0"/>
              <a:t>producing</a:t>
            </a:r>
            <a:r>
              <a:rPr lang="de-DE" b="1" dirty="0" smtClean="0"/>
              <a:t> </a:t>
            </a:r>
            <a:r>
              <a:rPr lang="de-DE" b="1" dirty="0" err="1" smtClean="0"/>
              <a:t>knowlegde</a:t>
            </a:r>
            <a:r>
              <a:rPr lang="de-DE" b="1" dirty="0" smtClean="0"/>
              <a:t> </a:t>
            </a:r>
            <a:r>
              <a:rPr lang="de-DE" b="1" dirty="0" err="1" smtClean="0"/>
              <a:t>products</a:t>
            </a:r>
            <a:r>
              <a:rPr lang="de-DE" b="1" dirty="0" smtClean="0"/>
              <a:t>?</a:t>
            </a:r>
          </a:p>
          <a:p>
            <a:pPr marL="645750" lvl="1" indent="-285750">
              <a:defRPr/>
            </a:pPr>
            <a:r>
              <a:rPr lang="de-DE" dirty="0" smtClean="0"/>
              <a:t>Building block 4 „Products“ </a:t>
            </a:r>
            <a:r>
              <a:rPr lang="de-DE" dirty="0" err="1" smtClean="0"/>
              <a:t>deals</a:t>
            </a:r>
            <a:r>
              <a:rPr lang="de-DE" dirty="0" smtClean="0"/>
              <a:t> </a:t>
            </a:r>
            <a:r>
              <a:rPr lang="de-DE" dirty="0" err="1" smtClean="0"/>
              <a:t>with</a:t>
            </a:r>
            <a:r>
              <a:rPr lang="de-DE" dirty="0" smtClean="0"/>
              <a:t> </a:t>
            </a:r>
            <a:r>
              <a:rPr lang="de-DE" dirty="0" err="1" smtClean="0"/>
              <a:t>dissemination</a:t>
            </a:r>
            <a:r>
              <a:rPr lang="de-DE" dirty="0" smtClean="0"/>
              <a:t> </a:t>
            </a:r>
            <a:r>
              <a:rPr lang="de-DE" dirty="0" err="1" smtClean="0"/>
              <a:t>of</a:t>
            </a:r>
            <a:r>
              <a:rPr lang="de-DE" dirty="0" smtClean="0"/>
              <a:t> </a:t>
            </a:r>
            <a:r>
              <a:rPr lang="de-DE" dirty="0" err="1" smtClean="0"/>
              <a:t>the</a:t>
            </a:r>
            <a:r>
              <a:rPr lang="de-DE" dirty="0" smtClean="0"/>
              <a:t> </a:t>
            </a:r>
            <a:r>
              <a:rPr lang="de-DE" dirty="0" err="1" smtClean="0"/>
              <a:t>information</a:t>
            </a:r>
            <a:endParaRPr lang="de-DE" dirty="0" smtClean="0"/>
          </a:p>
        </p:txBody>
      </p:sp>
    </p:spTree>
    <p:extLst>
      <p:ext uri="{BB962C8B-B14F-4D97-AF65-F5344CB8AC3E}">
        <p14:creationId xmlns:p14="http://schemas.microsoft.com/office/powerpoint/2010/main" val="2390598594"/>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de-DE" b="1" dirty="0" smtClean="0">
                <a:solidFill>
                  <a:srgbClr val="669900"/>
                </a:solidFill>
                <a:latin typeface="Arial"/>
              </a:rPr>
              <a:t>Synthesis </a:t>
            </a:r>
            <a:r>
              <a:rPr lang="de-DE" b="1" dirty="0" err="1" smtClean="0">
                <a:solidFill>
                  <a:srgbClr val="669900"/>
                </a:solidFill>
                <a:latin typeface="Arial"/>
              </a:rPr>
              <a:t>across</a:t>
            </a:r>
            <a:r>
              <a:rPr lang="de-DE" b="1" dirty="0" smtClean="0">
                <a:solidFill>
                  <a:srgbClr val="669900"/>
                </a:solidFill>
                <a:latin typeface="Arial"/>
              </a:rPr>
              <a:t> </a:t>
            </a:r>
            <a:r>
              <a:rPr lang="de-DE" b="1" dirty="0" err="1" smtClean="0">
                <a:solidFill>
                  <a:srgbClr val="669900"/>
                </a:solidFill>
                <a:latin typeface="Arial"/>
              </a:rPr>
              <a:t>scales</a:t>
            </a:r>
            <a:endParaRPr lang="de-DE"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01.09.2016</a:t>
            </a:fld>
            <a:endParaRPr lang="de-DE" dirty="0"/>
          </a:p>
        </p:txBody>
      </p:sp>
      <p:sp>
        <p:nvSpPr>
          <p:cNvPr id="3" name="Inhaltsplatzhalter 2"/>
          <p:cNvSpPr>
            <a:spLocks noGrp="1"/>
          </p:cNvSpPr>
          <p:nvPr>
            <p:ph idx="1"/>
          </p:nvPr>
        </p:nvSpPr>
        <p:spPr>
          <a:xfrm>
            <a:off x="457200" y="1676400"/>
            <a:ext cx="7526338" cy="4213225"/>
          </a:xfrm>
        </p:spPr>
        <p:txBody>
          <a:bodyPr/>
          <a:lstStyle/>
          <a:p>
            <a:pPr marL="285750" indent="-285750">
              <a:buFont typeface="Arial" panose="020B0604020202020204" pitchFamily="34" charset="0"/>
              <a:buChar char="•"/>
              <a:defRPr/>
            </a:pPr>
            <a:r>
              <a:rPr lang="de-DE" dirty="0" smtClean="0"/>
              <a:t>The M&amp;E </a:t>
            </a:r>
            <a:r>
              <a:rPr lang="de-DE" dirty="0" err="1" smtClean="0"/>
              <a:t>system</a:t>
            </a:r>
            <a:r>
              <a:rPr lang="de-DE" dirty="0" smtClean="0"/>
              <a:t> </a:t>
            </a:r>
            <a:r>
              <a:rPr lang="de-DE" dirty="0" err="1" smtClean="0"/>
              <a:t>may</a:t>
            </a:r>
            <a:r>
              <a:rPr lang="de-DE" dirty="0" smtClean="0"/>
              <a:t> </a:t>
            </a:r>
            <a:r>
              <a:rPr lang="de-DE" dirty="0" err="1" smtClean="0"/>
              <a:t>involve</a:t>
            </a:r>
            <a:r>
              <a:rPr lang="de-DE" dirty="0" smtClean="0"/>
              <a:t> </a:t>
            </a:r>
            <a:r>
              <a:rPr lang="de-DE" dirty="0" err="1" smtClean="0"/>
              <a:t>combining</a:t>
            </a:r>
            <a:r>
              <a:rPr lang="de-DE" dirty="0" smtClean="0"/>
              <a:t> </a:t>
            </a:r>
            <a:r>
              <a:rPr lang="de-DE" dirty="0" err="1" smtClean="0"/>
              <a:t>information</a:t>
            </a:r>
            <a:r>
              <a:rPr lang="de-DE" dirty="0" smtClean="0"/>
              <a:t> </a:t>
            </a:r>
            <a:r>
              <a:rPr lang="de-DE" dirty="0" err="1" smtClean="0"/>
              <a:t>from</a:t>
            </a:r>
            <a:r>
              <a:rPr lang="de-DE" dirty="0" smtClean="0"/>
              <a:t> multiple </a:t>
            </a:r>
            <a:r>
              <a:rPr lang="de-DE" dirty="0" err="1" smtClean="0"/>
              <a:t>geographical</a:t>
            </a:r>
            <a:r>
              <a:rPr lang="de-DE" dirty="0" smtClean="0"/>
              <a:t> </a:t>
            </a:r>
            <a:r>
              <a:rPr lang="de-DE" dirty="0" err="1" smtClean="0"/>
              <a:t>levels</a:t>
            </a:r>
            <a:r>
              <a:rPr lang="de-DE" dirty="0" smtClean="0"/>
              <a:t> (national, subnational, </a:t>
            </a:r>
            <a:r>
              <a:rPr lang="de-DE" dirty="0" err="1" smtClean="0"/>
              <a:t>local</a:t>
            </a:r>
            <a:r>
              <a:rPr lang="de-DE" dirty="0" smtClean="0"/>
              <a:t>)</a:t>
            </a:r>
            <a:endParaRPr lang="de-DE" dirty="0"/>
          </a:p>
          <a:p>
            <a:pPr marL="285750" indent="-285750">
              <a:buFont typeface="Arial" panose="020B0604020202020204" pitchFamily="34" charset="0"/>
              <a:buChar char="•"/>
              <a:defRPr/>
            </a:pPr>
            <a:r>
              <a:rPr lang="de-DE" dirty="0" err="1" smtClean="0"/>
              <a:t>Three</a:t>
            </a:r>
            <a:r>
              <a:rPr lang="de-DE" dirty="0" smtClean="0"/>
              <a:t> </a:t>
            </a:r>
            <a:r>
              <a:rPr lang="de-DE" dirty="0" err="1" smtClean="0"/>
              <a:t>practical</a:t>
            </a:r>
            <a:r>
              <a:rPr lang="de-DE" dirty="0" smtClean="0"/>
              <a:t> </a:t>
            </a:r>
            <a:r>
              <a:rPr lang="de-DE" dirty="0" err="1" smtClean="0"/>
              <a:t>approaches</a:t>
            </a:r>
            <a:r>
              <a:rPr lang="de-DE" dirty="0" smtClean="0"/>
              <a:t>:</a:t>
            </a:r>
          </a:p>
          <a:p>
            <a:pPr marL="645750" lvl="1" indent="-285750">
              <a:defRPr/>
            </a:pPr>
            <a:r>
              <a:rPr lang="de-DE" dirty="0" err="1" smtClean="0"/>
              <a:t>Use</a:t>
            </a:r>
            <a:r>
              <a:rPr lang="de-DE" dirty="0" smtClean="0"/>
              <a:t> </a:t>
            </a:r>
            <a:r>
              <a:rPr lang="de-DE" b="1" dirty="0" err="1" smtClean="0"/>
              <a:t>standardized</a:t>
            </a:r>
            <a:r>
              <a:rPr lang="de-DE" dirty="0" smtClean="0"/>
              <a:t> (i.e. </a:t>
            </a:r>
            <a:r>
              <a:rPr lang="de-DE" dirty="0" err="1" smtClean="0"/>
              <a:t>the</a:t>
            </a:r>
            <a:r>
              <a:rPr lang="de-DE" dirty="0" smtClean="0"/>
              <a:t> same) </a:t>
            </a:r>
            <a:r>
              <a:rPr lang="de-DE" b="1" dirty="0" err="1" smtClean="0"/>
              <a:t>indicators</a:t>
            </a:r>
            <a:r>
              <a:rPr lang="de-DE" dirty="0" smtClean="0"/>
              <a:t> at all </a:t>
            </a:r>
            <a:r>
              <a:rPr lang="de-DE" dirty="0" err="1" smtClean="0"/>
              <a:t>levels</a:t>
            </a:r>
            <a:r>
              <a:rPr lang="de-DE" dirty="0" smtClean="0"/>
              <a:t> </a:t>
            </a:r>
            <a:br>
              <a:rPr lang="de-DE" dirty="0" smtClean="0"/>
            </a:br>
            <a:r>
              <a:rPr lang="de-DE" dirty="0" smtClean="0">
                <a:sym typeface="Wingdings" panose="05000000000000000000" pitchFamily="2" charset="2"/>
              </a:rPr>
              <a:t> easy </a:t>
            </a:r>
            <a:r>
              <a:rPr lang="de-DE" dirty="0" err="1" smtClean="0">
                <a:sym typeface="Wingdings" panose="05000000000000000000" pitchFamily="2" charset="2"/>
              </a:rPr>
              <a:t>to</a:t>
            </a:r>
            <a:r>
              <a:rPr lang="de-DE" dirty="0" smtClean="0">
                <a:sym typeface="Wingdings" panose="05000000000000000000" pitchFamily="2" charset="2"/>
              </a:rPr>
              <a:t> </a:t>
            </a:r>
            <a:r>
              <a:rPr lang="de-DE" dirty="0" err="1" smtClean="0">
                <a:sym typeface="Wingdings" panose="05000000000000000000" pitchFamily="2" charset="2"/>
              </a:rPr>
              <a:t>aggregate</a:t>
            </a:r>
            <a:r>
              <a:rPr lang="de-DE" dirty="0" smtClean="0">
                <a:sym typeface="Wingdings" panose="05000000000000000000" pitchFamily="2" charset="2"/>
              </a:rPr>
              <a:t>, but limited </a:t>
            </a:r>
            <a:r>
              <a:rPr lang="de-DE" dirty="0" err="1" smtClean="0">
                <a:sym typeface="Wingdings" panose="05000000000000000000" pitchFamily="2" charset="2"/>
              </a:rPr>
              <a:t>meaningfulness</a:t>
            </a:r>
            <a:r>
              <a:rPr lang="de-DE" dirty="0" smtClean="0">
                <a:sym typeface="Wingdings" panose="05000000000000000000" pitchFamily="2" charset="2"/>
              </a:rPr>
              <a:t> </a:t>
            </a:r>
            <a:r>
              <a:rPr lang="de-DE" dirty="0" err="1" smtClean="0">
                <a:sym typeface="Wingdings" panose="05000000000000000000" pitchFamily="2" charset="2"/>
              </a:rPr>
              <a:t>because</a:t>
            </a:r>
            <a:r>
              <a:rPr lang="de-DE" dirty="0" smtClean="0">
                <a:sym typeface="Wingdings" panose="05000000000000000000" pitchFamily="2" charset="2"/>
              </a:rPr>
              <a:t> </a:t>
            </a:r>
            <a:r>
              <a:rPr lang="de-DE" dirty="0" err="1" smtClean="0">
                <a:sym typeface="Wingdings" panose="05000000000000000000" pitchFamily="2" charset="2"/>
              </a:rPr>
              <a:t>standardized</a:t>
            </a:r>
            <a:r>
              <a:rPr lang="de-DE" dirty="0" smtClean="0">
                <a:sym typeface="Wingdings" panose="05000000000000000000" pitchFamily="2" charset="2"/>
              </a:rPr>
              <a:t> </a:t>
            </a:r>
            <a:r>
              <a:rPr lang="de-DE" dirty="0" err="1" smtClean="0">
                <a:sym typeface="Wingdings" panose="05000000000000000000" pitchFamily="2" charset="2"/>
              </a:rPr>
              <a:t>indicators</a:t>
            </a:r>
            <a:r>
              <a:rPr lang="de-DE" dirty="0" smtClean="0">
                <a:sym typeface="Wingdings" panose="05000000000000000000" pitchFamily="2" charset="2"/>
              </a:rPr>
              <a:t> </a:t>
            </a:r>
            <a:r>
              <a:rPr lang="de-DE" dirty="0" err="1" smtClean="0">
                <a:sym typeface="Wingdings" panose="05000000000000000000" pitchFamily="2" charset="2"/>
              </a:rPr>
              <a:t>are</a:t>
            </a:r>
            <a:r>
              <a:rPr lang="de-DE" dirty="0" smtClean="0">
                <a:sym typeface="Wingdings" panose="05000000000000000000" pitchFamily="2" charset="2"/>
              </a:rPr>
              <a:t> not </a:t>
            </a:r>
            <a:r>
              <a:rPr lang="de-DE" dirty="0" err="1" smtClean="0">
                <a:sym typeface="Wingdings" panose="05000000000000000000" pitchFamily="2" charset="2"/>
              </a:rPr>
              <a:t>context-specific</a:t>
            </a:r>
            <a:r>
              <a:rPr lang="de-DE" dirty="0">
                <a:sym typeface="Wingdings" panose="05000000000000000000" pitchFamily="2" charset="2"/>
              </a:rPr>
              <a:t> </a:t>
            </a:r>
            <a:r>
              <a:rPr lang="de-DE" dirty="0" smtClean="0">
                <a:sym typeface="Wingdings" panose="05000000000000000000" pitchFamily="2" charset="2"/>
              </a:rPr>
              <a:t>                           </a:t>
            </a:r>
            <a:r>
              <a:rPr lang="de-DE" dirty="0" err="1" smtClean="0">
                <a:sym typeface="Wingdings" panose="05000000000000000000" pitchFamily="2" charset="2"/>
              </a:rPr>
              <a:t>Examples</a:t>
            </a:r>
            <a:r>
              <a:rPr lang="de-DE" dirty="0" smtClean="0">
                <a:sym typeface="Wingdings" panose="05000000000000000000" pitchFamily="2" charset="2"/>
              </a:rPr>
              <a:t>: Adaptation Fund, GCF, PPCR</a:t>
            </a:r>
          </a:p>
          <a:p>
            <a:pPr marL="645750" lvl="1" indent="-285750">
              <a:defRPr/>
            </a:pPr>
            <a:r>
              <a:rPr lang="de-DE" dirty="0" err="1" smtClean="0">
                <a:sym typeface="Wingdings" panose="05000000000000000000" pitchFamily="2" charset="2"/>
              </a:rPr>
              <a:t>Use</a:t>
            </a:r>
            <a:r>
              <a:rPr lang="de-DE" dirty="0" smtClean="0">
                <a:sym typeface="Wingdings" panose="05000000000000000000" pitchFamily="2" charset="2"/>
              </a:rPr>
              <a:t> </a:t>
            </a:r>
            <a:r>
              <a:rPr lang="de-DE" b="1" dirty="0" smtClean="0">
                <a:sym typeface="Wingdings" panose="05000000000000000000" pitchFamily="2" charset="2"/>
              </a:rPr>
              <a:t>different </a:t>
            </a:r>
            <a:r>
              <a:rPr lang="de-DE" b="1" dirty="0" err="1" smtClean="0">
                <a:sym typeface="Wingdings" panose="05000000000000000000" pitchFamily="2" charset="2"/>
              </a:rPr>
              <a:t>indicators</a:t>
            </a:r>
            <a:r>
              <a:rPr lang="de-DE" b="1" dirty="0" smtClean="0">
                <a:sym typeface="Wingdings" panose="05000000000000000000" pitchFamily="2" charset="2"/>
              </a:rPr>
              <a:t> at </a:t>
            </a:r>
            <a:r>
              <a:rPr lang="de-DE" b="1" dirty="0" err="1" smtClean="0">
                <a:sym typeface="Wingdings" panose="05000000000000000000" pitchFamily="2" charset="2"/>
              </a:rPr>
              <a:t>every</a:t>
            </a:r>
            <a:r>
              <a:rPr lang="de-DE" b="1" dirty="0" smtClean="0">
                <a:sym typeface="Wingdings" panose="05000000000000000000" pitchFamily="2" charset="2"/>
              </a:rPr>
              <a:t> </a:t>
            </a:r>
            <a:r>
              <a:rPr lang="de-DE" b="1" dirty="0" err="1" smtClean="0">
                <a:sym typeface="Wingdings" panose="05000000000000000000" pitchFamily="2" charset="2"/>
              </a:rPr>
              <a:t>level</a:t>
            </a:r>
            <a:r>
              <a:rPr lang="de-DE" b="1" dirty="0" smtClean="0">
                <a:sym typeface="Wingdings" panose="05000000000000000000" pitchFamily="2" charset="2"/>
              </a:rPr>
              <a:t> </a:t>
            </a:r>
            <a:r>
              <a:rPr lang="de-DE" dirty="0" err="1" smtClean="0">
                <a:sym typeface="Wingdings" panose="05000000000000000000" pitchFamily="2" charset="2"/>
              </a:rPr>
              <a:t>which</a:t>
            </a:r>
            <a:r>
              <a:rPr lang="de-DE" dirty="0" smtClean="0">
                <a:sym typeface="Wingdings" panose="05000000000000000000" pitchFamily="2" charset="2"/>
              </a:rPr>
              <a:t> </a:t>
            </a:r>
            <a:r>
              <a:rPr lang="de-DE" dirty="0" err="1" smtClean="0">
                <a:sym typeface="Wingdings" panose="05000000000000000000" pitchFamily="2" charset="2"/>
              </a:rPr>
              <a:t>refer</a:t>
            </a:r>
            <a:r>
              <a:rPr lang="de-DE" dirty="0" smtClean="0">
                <a:sym typeface="Wingdings" panose="05000000000000000000" pitchFamily="2" charset="2"/>
              </a:rPr>
              <a:t> </a:t>
            </a:r>
            <a:r>
              <a:rPr lang="de-DE" dirty="0" err="1" smtClean="0">
                <a:sym typeface="Wingdings" panose="05000000000000000000" pitchFamily="2" charset="2"/>
              </a:rPr>
              <a:t>to</a:t>
            </a:r>
            <a:r>
              <a:rPr lang="de-DE" dirty="0" smtClean="0">
                <a:sym typeface="Wingdings" panose="05000000000000000000" pitchFamily="2" charset="2"/>
              </a:rPr>
              <a:t> </a:t>
            </a:r>
            <a:r>
              <a:rPr lang="de-DE" dirty="0" err="1" smtClean="0">
                <a:sym typeface="Wingdings" panose="05000000000000000000" pitchFamily="2" charset="2"/>
              </a:rPr>
              <a:t>predefined</a:t>
            </a:r>
            <a:r>
              <a:rPr lang="de-DE" dirty="0" smtClean="0">
                <a:sym typeface="Wingdings" panose="05000000000000000000" pitchFamily="2" charset="2"/>
              </a:rPr>
              <a:t> </a:t>
            </a:r>
            <a:r>
              <a:rPr lang="de-DE" dirty="0" err="1" smtClean="0">
                <a:sym typeface="Wingdings" panose="05000000000000000000" pitchFamily="2" charset="2"/>
              </a:rPr>
              <a:t>themes</a:t>
            </a:r>
            <a:r>
              <a:rPr lang="de-DE" dirty="0" smtClean="0">
                <a:sym typeface="Wingdings" panose="05000000000000000000" pitchFamily="2" charset="2"/>
              </a:rPr>
              <a:t/>
            </a:r>
            <a:br>
              <a:rPr lang="de-DE" dirty="0" smtClean="0">
                <a:sym typeface="Wingdings" panose="05000000000000000000" pitchFamily="2" charset="2"/>
              </a:rPr>
            </a:br>
            <a:r>
              <a:rPr lang="de-DE" dirty="0" smtClean="0">
                <a:sym typeface="Wingdings" panose="05000000000000000000" pitchFamily="2" charset="2"/>
              </a:rPr>
              <a:t> </a:t>
            </a:r>
            <a:r>
              <a:rPr lang="de-DE" dirty="0" err="1" smtClean="0">
                <a:sym typeface="Wingdings" panose="05000000000000000000" pitchFamily="2" charset="2"/>
              </a:rPr>
              <a:t>Provides</a:t>
            </a:r>
            <a:r>
              <a:rPr lang="de-DE" dirty="0" smtClean="0">
                <a:sym typeface="Wingdings" panose="05000000000000000000" pitchFamily="2" charset="2"/>
              </a:rPr>
              <a:t> </a:t>
            </a:r>
            <a:r>
              <a:rPr lang="de-DE" dirty="0" err="1" smtClean="0">
                <a:sym typeface="Wingdings" panose="05000000000000000000" pitchFamily="2" charset="2"/>
              </a:rPr>
              <a:t>flexibility</a:t>
            </a:r>
            <a:r>
              <a:rPr lang="de-DE" dirty="0" smtClean="0">
                <a:sym typeface="Wingdings" panose="05000000000000000000" pitchFamily="2" charset="2"/>
              </a:rPr>
              <a:t> </a:t>
            </a:r>
            <a:r>
              <a:rPr lang="de-DE" dirty="0" err="1" smtClean="0">
                <a:sym typeface="Wingdings" panose="05000000000000000000" pitchFamily="2" charset="2"/>
              </a:rPr>
              <a:t>whilst</a:t>
            </a:r>
            <a:r>
              <a:rPr lang="de-DE" dirty="0" smtClean="0">
                <a:sym typeface="Wingdings" panose="05000000000000000000" pitchFamily="2" charset="2"/>
              </a:rPr>
              <a:t> still </a:t>
            </a:r>
            <a:r>
              <a:rPr lang="de-DE" dirty="0" err="1" smtClean="0">
                <a:sym typeface="Wingdings" panose="05000000000000000000" pitchFamily="2" charset="2"/>
              </a:rPr>
              <a:t>having</a:t>
            </a:r>
            <a:r>
              <a:rPr lang="de-DE" dirty="0" smtClean="0">
                <a:sym typeface="Wingdings" panose="05000000000000000000" pitchFamily="2" charset="2"/>
              </a:rPr>
              <a:t> a </a:t>
            </a:r>
            <a:r>
              <a:rPr lang="de-DE" dirty="0" err="1" smtClean="0">
                <a:sym typeface="Wingdings" panose="05000000000000000000" pitchFamily="2" charset="2"/>
              </a:rPr>
              <a:t>common</a:t>
            </a:r>
            <a:r>
              <a:rPr lang="de-DE" dirty="0" smtClean="0">
                <a:sym typeface="Wingdings" panose="05000000000000000000" pitchFamily="2" charset="2"/>
              </a:rPr>
              <a:t> </a:t>
            </a:r>
            <a:r>
              <a:rPr lang="de-DE" dirty="0" err="1" smtClean="0">
                <a:sym typeface="Wingdings" panose="05000000000000000000" pitchFamily="2" charset="2"/>
              </a:rPr>
              <a:t>framework</a:t>
            </a:r>
            <a:r>
              <a:rPr lang="de-DE" dirty="0">
                <a:sym typeface="Wingdings" panose="05000000000000000000" pitchFamily="2" charset="2"/>
              </a:rPr>
              <a:t> </a:t>
            </a:r>
            <a:r>
              <a:rPr lang="de-DE" dirty="0" smtClean="0">
                <a:sym typeface="Wingdings" panose="05000000000000000000" pitchFamily="2" charset="2"/>
              </a:rPr>
              <a:t>      </a:t>
            </a:r>
            <a:r>
              <a:rPr lang="de-DE" dirty="0" err="1" smtClean="0">
                <a:sym typeface="Wingdings" panose="05000000000000000000" pitchFamily="2" charset="2"/>
              </a:rPr>
              <a:t>Examples</a:t>
            </a:r>
            <a:r>
              <a:rPr lang="de-DE" dirty="0" smtClean="0">
                <a:sym typeface="Wingdings" panose="05000000000000000000" pitchFamily="2" charset="2"/>
              </a:rPr>
              <a:t>: Mexico, South </a:t>
            </a:r>
            <a:r>
              <a:rPr lang="de-DE" dirty="0" err="1" smtClean="0">
                <a:sym typeface="Wingdings" panose="05000000000000000000" pitchFamily="2" charset="2"/>
              </a:rPr>
              <a:t>Africa</a:t>
            </a:r>
            <a:endParaRPr lang="de-DE" dirty="0">
              <a:sym typeface="Wingdings" panose="05000000000000000000" pitchFamily="2" charset="2"/>
            </a:endParaRPr>
          </a:p>
          <a:p>
            <a:pPr marL="645750" lvl="1" indent="-285750">
              <a:defRPr/>
            </a:pPr>
            <a:r>
              <a:rPr lang="de-DE" dirty="0" err="1" smtClean="0">
                <a:sym typeface="Wingdings" panose="05000000000000000000" pitchFamily="2" charset="2"/>
              </a:rPr>
              <a:t>No</a:t>
            </a:r>
            <a:r>
              <a:rPr lang="de-DE" dirty="0" smtClean="0">
                <a:sym typeface="Wingdings" panose="05000000000000000000" pitchFamily="2" charset="2"/>
              </a:rPr>
              <a:t> formal </a:t>
            </a:r>
            <a:r>
              <a:rPr lang="de-DE" dirty="0" err="1" smtClean="0">
                <a:sym typeface="Wingdings" panose="05000000000000000000" pitchFamily="2" charset="2"/>
              </a:rPr>
              <a:t>linkages</a:t>
            </a:r>
            <a:r>
              <a:rPr lang="de-DE" dirty="0" smtClean="0">
                <a:sym typeface="Wingdings" panose="05000000000000000000" pitchFamily="2" charset="2"/>
              </a:rPr>
              <a:t> at all, just </a:t>
            </a:r>
            <a:r>
              <a:rPr lang="de-DE" dirty="0" err="1" smtClean="0">
                <a:sym typeface="Wingdings" panose="05000000000000000000" pitchFamily="2" charset="2"/>
              </a:rPr>
              <a:t>synthesize</a:t>
            </a:r>
            <a:r>
              <a:rPr lang="de-DE" dirty="0" smtClean="0">
                <a:sym typeface="Wingdings" panose="05000000000000000000" pitchFamily="2" charset="2"/>
              </a:rPr>
              <a:t> </a:t>
            </a:r>
            <a:r>
              <a:rPr lang="de-DE" dirty="0" err="1" smtClean="0">
                <a:sym typeface="Wingdings" panose="05000000000000000000" pitchFamily="2" charset="2"/>
              </a:rPr>
              <a:t>any</a:t>
            </a:r>
            <a:r>
              <a:rPr lang="de-DE" dirty="0" smtClean="0">
                <a:sym typeface="Wingdings" panose="05000000000000000000" pitchFamily="2" charset="2"/>
              </a:rPr>
              <a:t> </a:t>
            </a:r>
            <a:r>
              <a:rPr lang="de-DE" dirty="0" err="1" smtClean="0">
                <a:sym typeface="Wingdings" panose="05000000000000000000" pitchFamily="2" charset="2"/>
              </a:rPr>
              <a:t>available</a:t>
            </a:r>
            <a:r>
              <a:rPr lang="de-DE" dirty="0" smtClean="0">
                <a:sym typeface="Wingdings" panose="05000000000000000000" pitchFamily="2" charset="2"/>
              </a:rPr>
              <a:t> </a:t>
            </a:r>
            <a:r>
              <a:rPr lang="de-DE" dirty="0" err="1" smtClean="0">
                <a:sym typeface="Wingdings" panose="05000000000000000000" pitchFamily="2" charset="2"/>
              </a:rPr>
              <a:t>information</a:t>
            </a:r>
            <a:r>
              <a:rPr lang="de-DE" dirty="0" smtClean="0">
                <a:sym typeface="Wingdings" panose="05000000000000000000" pitchFamily="2" charset="2"/>
              </a:rPr>
              <a:t>  </a:t>
            </a:r>
            <a:r>
              <a:rPr lang="de-DE" dirty="0" err="1" smtClean="0">
                <a:sym typeface="Wingdings" panose="05000000000000000000" pitchFamily="2" charset="2"/>
              </a:rPr>
              <a:t>Provides</a:t>
            </a:r>
            <a:r>
              <a:rPr lang="de-DE" dirty="0" smtClean="0">
                <a:sym typeface="Wingdings" panose="05000000000000000000" pitchFamily="2" charset="2"/>
              </a:rPr>
              <a:t> </a:t>
            </a:r>
            <a:r>
              <a:rPr lang="de-DE" dirty="0" err="1" smtClean="0">
                <a:sym typeface="Wingdings" panose="05000000000000000000" pitchFamily="2" charset="2"/>
              </a:rPr>
              <a:t>highest</a:t>
            </a:r>
            <a:r>
              <a:rPr lang="de-DE" dirty="0" smtClean="0">
                <a:sym typeface="Wingdings" panose="05000000000000000000" pitchFamily="2" charset="2"/>
              </a:rPr>
              <a:t> </a:t>
            </a:r>
            <a:r>
              <a:rPr lang="de-DE" dirty="0" err="1" smtClean="0">
                <a:sym typeface="Wingdings" panose="05000000000000000000" pitchFamily="2" charset="2"/>
              </a:rPr>
              <a:t>flexibility</a:t>
            </a:r>
            <a:r>
              <a:rPr lang="de-DE" dirty="0" smtClean="0">
                <a:sym typeface="Wingdings" panose="05000000000000000000" pitchFamily="2" charset="2"/>
              </a:rPr>
              <a:t>, </a:t>
            </a:r>
            <a:r>
              <a:rPr lang="de-DE" dirty="0" err="1" smtClean="0">
                <a:sym typeface="Wingdings" panose="05000000000000000000" pitchFamily="2" charset="2"/>
              </a:rPr>
              <a:t>suitable</a:t>
            </a:r>
            <a:r>
              <a:rPr lang="de-DE" dirty="0" smtClean="0">
                <a:sym typeface="Wingdings" panose="05000000000000000000" pitchFamily="2" charset="2"/>
              </a:rPr>
              <a:t> </a:t>
            </a:r>
            <a:r>
              <a:rPr lang="de-DE" dirty="0" err="1" smtClean="0">
                <a:sym typeface="Wingdings" panose="05000000000000000000" pitchFamily="2" charset="2"/>
              </a:rPr>
              <a:t>to</a:t>
            </a:r>
            <a:r>
              <a:rPr lang="de-DE" dirty="0" smtClean="0">
                <a:sym typeface="Wingdings" panose="05000000000000000000" pitchFamily="2" charset="2"/>
              </a:rPr>
              <a:t> </a:t>
            </a:r>
            <a:r>
              <a:rPr lang="de-DE" dirty="0" err="1" smtClean="0">
                <a:sym typeface="Wingdings" panose="05000000000000000000" pitchFamily="2" charset="2"/>
              </a:rPr>
              <a:t>facilitate</a:t>
            </a:r>
            <a:r>
              <a:rPr lang="de-DE" dirty="0" smtClean="0">
                <a:sym typeface="Wingdings" panose="05000000000000000000" pitchFamily="2" charset="2"/>
              </a:rPr>
              <a:t> </a:t>
            </a:r>
            <a:r>
              <a:rPr lang="de-DE" dirty="0" err="1" smtClean="0">
                <a:sym typeface="Wingdings" panose="05000000000000000000" pitchFamily="2" charset="2"/>
              </a:rPr>
              <a:t>learning</a:t>
            </a:r>
            <a:r>
              <a:rPr lang="de-DE" dirty="0" smtClean="0">
                <a:sym typeface="Wingdings" panose="05000000000000000000" pitchFamily="2" charset="2"/>
              </a:rPr>
              <a:t> </a:t>
            </a:r>
          </a:p>
        </p:txBody>
      </p:sp>
      <p:sp>
        <p:nvSpPr>
          <p:cNvPr id="2" name="Textfeld 1"/>
          <p:cNvSpPr txBox="1"/>
          <p:nvPr/>
        </p:nvSpPr>
        <p:spPr>
          <a:xfrm>
            <a:off x="563526" y="6039293"/>
            <a:ext cx="8346558" cy="461665"/>
          </a:xfrm>
          <a:prstGeom prst="rect">
            <a:avLst/>
          </a:prstGeom>
          <a:noFill/>
        </p:spPr>
        <p:txBody>
          <a:bodyPr wrap="square" rtlCol="0">
            <a:spAutoFit/>
          </a:bodyPr>
          <a:lstStyle/>
          <a:p>
            <a:r>
              <a:rPr lang="de-DE" sz="1200" b="0" dirty="0" smtClean="0">
                <a:solidFill>
                  <a:schemeClr val="tx2"/>
                </a:solidFill>
              </a:rPr>
              <a:t>Source </a:t>
            </a:r>
            <a:r>
              <a:rPr lang="de-DE" sz="1200" b="0" dirty="0" err="1" smtClean="0">
                <a:solidFill>
                  <a:schemeClr val="tx2"/>
                </a:solidFill>
              </a:rPr>
              <a:t>and</a:t>
            </a:r>
            <a:r>
              <a:rPr lang="de-DE" sz="1200" b="0" dirty="0" smtClean="0">
                <a:solidFill>
                  <a:schemeClr val="tx2"/>
                </a:solidFill>
              </a:rPr>
              <a:t> </a:t>
            </a:r>
            <a:r>
              <a:rPr lang="de-DE" sz="1200" b="0" dirty="0" err="1" smtClean="0">
                <a:solidFill>
                  <a:schemeClr val="tx2"/>
                </a:solidFill>
              </a:rPr>
              <a:t>further</a:t>
            </a:r>
            <a:r>
              <a:rPr lang="de-DE" sz="1200" b="0" dirty="0" smtClean="0">
                <a:solidFill>
                  <a:schemeClr val="tx2"/>
                </a:solidFill>
              </a:rPr>
              <a:t> </a:t>
            </a:r>
            <a:r>
              <a:rPr lang="de-DE" sz="1200" b="0" dirty="0" err="1" smtClean="0">
                <a:solidFill>
                  <a:schemeClr val="tx2"/>
                </a:solidFill>
              </a:rPr>
              <a:t>details</a:t>
            </a:r>
            <a:r>
              <a:rPr lang="de-DE" sz="1200" b="0" dirty="0" smtClean="0">
                <a:solidFill>
                  <a:schemeClr val="tx2"/>
                </a:solidFill>
              </a:rPr>
              <a:t>: Leiter, T. (2015): </a:t>
            </a:r>
            <a:r>
              <a:rPr lang="en-US" sz="1200" b="0" dirty="0" smtClean="0">
                <a:solidFill>
                  <a:schemeClr val="tx2"/>
                </a:solidFill>
              </a:rPr>
              <a:t>Linking </a:t>
            </a:r>
            <a:r>
              <a:rPr lang="en-US" sz="1200" b="0" dirty="0">
                <a:solidFill>
                  <a:schemeClr val="tx2"/>
                </a:solidFill>
              </a:rPr>
              <a:t>Monitoring and Evaluation </a:t>
            </a:r>
            <a:r>
              <a:rPr lang="en-US" sz="1200" b="0" dirty="0" smtClean="0">
                <a:solidFill>
                  <a:schemeClr val="tx2"/>
                </a:solidFill>
              </a:rPr>
              <a:t>of Adaptation </a:t>
            </a:r>
            <a:r>
              <a:rPr lang="en-US" sz="1200" b="0" dirty="0">
                <a:solidFill>
                  <a:schemeClr val="tx2"/>
                </a:solidFill>
              </a:rPr>
              <a:t>to Climate Change across Scales: Avenues </a:t>
            </a:r>
            <a:r>
              <a:rPr lang="en-US" sz="1200" b="0" dirty="0" smtClean="0">
                <a:solidFill>
                  <a:schemeClr val="tx2"/>
                </a:solidFill>
              </a:rPr>
              <a:t>and Practical </a:t>
            </a:r>
            <a:r>
              <a:rPr lang="en-US" sz="1200" b="0" dirty="0">
                <a:solidFill>
                  <a:schemeClr val="tx2"/>
                </a:solidFill>
              </a:rPr>
              <a:t>Approaches. </a:t>
            </a:r>
            <a:r>
              <a:rPr lang="en-US" sz="1200" b="0" i="1" dirty="0" smtClean="0">
                <a:solidFill>
                  <a:schemeClr val="tx2"/>
                </a:solidFill>
              </a:rPr>
              <a:t>New </a:t>
            </a:r>
            <a:r>
              <a:rPr lang="en-US" sz="1200" b="0" i="1" dirty="0">
                <a:solidFill>
                  <a:schemeClr val="tx2"/>
                </a:solidFill>
              </a:rPr>
              <a:t>Directions </a:t>
            </a:r>
            <a:r>
              <a:rPr lang="en-US" sz="1200" b="0" i="1" dirty="0" smtClean="0">
                <a:solidFill>
                  <a:schemeClr val="tx2"/>
                </a:solidFill>
              </a:rPr>
              <a:t>for Evaluation</a:t>
            </a:r>
            <a:r>
              <a:rPr lang="en-US" sz="1200" b="0" dirty="0">
                <a:solidFill>
                  <a:schemeClr val="tx2"/>
                </a:solidFill>
              </a:rPr>
              <a:t>, 147.</a:t>
            </a:r>
            <a:endParaRPr lang="de-DE" sz="1200" b="0" dirty="0" err="1" smtClean="0">
              <a:solidFill>
                <a:schemeClr val="tx2"/>
              </a:solidFill>
            </a:endParaRPr>
          </a:p>
        </p:txBody>
      </p:sp>
    </p:spTree>
    <p:extLst>
      <p:ext uri="{BB962C8B-B14F-4D97-AF65-F5344CB8AC3E}">
        <p14:creationId xmlns:p14="http://schemas.microsoft.com/office/powerpoint/2010/main" val="536152077"/>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el 1"/>
          <p:cNvSpPr>
            <a:spLocks noGrp="1"/>
          </p:cNvSpPr>
          <p:nvPr>
            <p:ph type="title"/>
          </p:nvPr>
        </p:nvSpPr>
        <p:spPr>
          <a:xfrm>
            <a:off x="450913" y="1186520"/>
            <a:ext cx="7526337" cy="741362"/>
          </a:xfrm>
        </p:spPr>
        <p:txBody>
          <a:bodyPr/>
          <a:lstStyle/>
          <a:p>
            <a:r>
              <a:rPr lang="de-DE" b="1" dirty="0" err="1">
                <a:solidFill>
                  <a:srgbClr val="669900"/>
                </a:solidFill>
                <a:latin typeface="Arial"/>
              </a:rPr>
              <a:t>Make</a:t>
            </a:r>
            <a:r>
              <a:rPr lang="de-DE" b="1" dirty="0">
                <a:solidFill>
                  <a:srgbClr val="669900"/>
                </a:solidFill>
                <a:latin typeface="Arial"/>
              </a:rPr>
              <a:t> </a:t>
            </a:r>
            <a:r>
              <a:rPr lang="de-DE" b="1" dirty="0" err="1">
                <a:solidFill>
                  <a:srgbClr val="669900"/>
                </a:solidFill>
                <a:latin typeface="Arial"/>
              </a:rPr>
              <a:t>use</a:t>
            </a:r>
            <a:r>
              <a:rPr lang="de-DE" b="1" dirty="0">
                <a:solidFill>
                  <a:srgbClr val="669900"/>
                </a:solidFill>
                <a:latin typeface="Arial"/>
              </a:rPr>
              <a:t> </a:t>
            </a:r>
            <a:r>
              <a:rPr lang="de-DE" b="1" dirty="0" err="1">
                <a:solidFill>
                  <a:srgbClr val="669900"/>
                </a:solidFill>
                <a:latin typeface="Arial"/>
              </a:rPr>
              <a:t>of</a:t>
            </a:r>
            <a:r>
              <a:rPr lang="de-DE" b="1" dirty="0">
                <a:solidFill>
                  <a:srgbClr val="669900"/>
                </a:solidFill>
                <a:latin typeface="Arial"/>
              </a:rPr>
              <a:t> </a:t>
            </a:r>
            <a:r>
              <a:rPr lang="de-DE" b="1" dirty="0" err="1">
                <a:solidFill>
                  <a:srgbClr val="669900"/>
                </a:solidFill>
                <a:latin typeface="Arial"/>
              </a:rPr>
              <a:t>existing</a:t>
            </a:r>
            <a:r>
              <a:rPr lang="de-DE" b="1" dirty="0">
                <a:solidFill>
                  <a:srgbClr val="669900"/>
                </a:solidFill>
                <a:latin typeface="Arial"/>
              </a:rPr>
              <a:t> M&amp;E </a:t>
            </a:r>
            <a:r>
              <a:rPr lang="de-DE" b="1" dirty="0" err="1">
                <a:solidFill>
                  <a:srgbClr val="669900"/>
                </a:solidFill>
                <a:latin typeface="Arial"/>
              </a:rPr>
              <a:t>systems</a:t>
            </a:r>
            <a:endParaRPr lang="de-DE" b="1" dirty="0">
              <a:solidFill>
                <a:srgbClr val="669900"/>
              </a:solidFill>
              <a:latin typeface="Arial"/>
            </a:endParaRPr>
          </a:p>
        </p:txBody>
      </p:sp>
      <p:sp>
        <p:nvSpPr>
          <p:cNvPr id="4" name="Datumsplatzhalter 3"/>
          <p:cNvSpPr>
            <a:spLocks noGrp="1"/>
          </p:cNvSpPr>
          <p:nvPr>
            <p:ph type="dt" sz="half" idx="11"/>
          </p:nvPr>
        </p:nvSpPr>
        <p:spPr/>
        <p:txBody>
          <a:bodyPr/>
          <a:lstStyle/>
          <a:p>
            <a:pPr>
              <a:defRPr/>
            </a:pPr>
            <a:fld id="{EDFA0034-7E19-4F0F-9490-656DA4AFBDB7}" type="datetime1">
              <a:rPr lang="de-DE" smtClean="0"/>
              <a:pPr>
                <a:defRPr/>
              </a:pPr>
              <a:t>01.09.2016</a:t>
            </a:fld>
            <a:endParaRPr lang="de-DE" dirty="0"/>
          </a:p>
        </p:txBody>
      </p:sp>
      <p:sp>
        <p:nvSpPr>
          <p:cNvPr id="3" name="Inhaltsplatzhalter 2"/>
          <p:cNvSpPr>
            <a:spLocks noGrp="1"/>
          </p:cNvSpPr>
          <p:nvPr>
            <p:ph idx="1"/>
          </p:nvPr>
        </p:nvSpPr>
        <p:spPr>
          <a:xfrm>
            <a:off x="457200" y="1676400"/>
            <a:ext cx="7526338" cy="4213225"/>
          </a:xfrm>
        </p:spPr>
        <p:txBody>
          <a:bodyPr/>
          <a:lstStyle/>
          <a:p>
            <a:pPr marL="0" indent="0">
              <a:defRPr/>
            </a:pPr>
            <a:r>
              <a:rPr lang="en-US" dirty="0" smtClean="0"/>
              <a:t>Rationale:</a:t>
            </a:r>
          </a:p>
          <a:p>
            <a:pPr marL="285750" indent="-285750">
              <a:buFont typeface="Arial" panose="020B0604020202020204" pitchFamily="34" charset="0"/>
              <a:buChar char="•"/>
              <a:defRPr/>
            </a:pPr>
            <a:r>
              <a:rPr lang="en-US" b="0" dirty="0" smtClean="0"/>
              <a:t>Resources </a:t>
            </a:r>
            <a:r>
              <a:rPr lang="en-US" b="0" dirty="0"/>
              <a:t>and capacities to collect data are </a:t>
            </a:r>
            <a:r>
              <a:rPr lang="en-US" b="0" dirty="0" smtClean="0"/>
              <a:t>limited</a:t>
            </a:r>
          </a:p>
          <a:p>
            <a:pPr marL="285750" indent="-285750">
              <a:buFont typeface="Arial" panose="020B0604020202020204" pitchFamily="34" charset="0"/>
              <a:buChar char="•"/>
              <a:defRPr/>
            </a:pPr>
            <a:r>
              <a:rPr lang="en-US" b="0" dirty="0" smtClean="0"/>
              <a:t>Unwillingness by some actors to launch new monitoring activities</a:t>
            </a:r>
          </a:p>
          <a:p>
            <a:pPr marL="645750" lvl="1" indent="-285750">
              <a:defRPr/>
            </a:pPr>
            <a:r>
              <a:rPr lang="en-US" b="0" dirty="0" smtClean="0"/>
              <a:t>The use of existing data sources and/or M&amp;E systems should be considered</a:t>
            </a:r>
          </a:p>
          <a:p>
            <a:pPr>
              <a:defRPr/>
            </a:pPr>
            <a:r>
              <a:rPr lang="en-US" dirty="0" smtClean="0"/>
              <a:t>Relevant questions:</a:t>
            </a:r>
            <a:endParaRPr lang="de-DE" dirty="0"/>
          </a:p>
          <a:p>
            <a:pPr marL="285750" indent="-285750">
              <a:buFont typeface="Arial" panose="020B0604020202020204" pitchFamily="34" charset="0"/>
              <a:buChar char="•"/>
              <a:defRPr/>
            </a:pPr>
            <a:r>
              <a:rPr lang="en-US" b="0" dirty="0" smtClean="0"/>
              <a:t>What data and information are </a:t>
            </a:r>
            <a:r>
              <a:rPr lang="en-US" b="0" dirty="0"/>
              <a:t>being </a:t>
            </a:r>
            <a:r>
              <a:rPr lang="en-US" b="0" dirty="0" smtClean="0"/>
              <a:t>already collected are </a:t>
            </a:r>
            <a:r>
              <a:rPr lang="en-US" b="0" dirty="0"/>
              <a:t>relevant for </a:t>
            </a:r>
            <a:r>
              <a:rPr lang="en-US" b="0" dirty="0" smtClean="0"/>
              <a:t>M&amp;E of adaptation?</a:t>
            </a:r>
            <a:endParaRPr lang="de-DE" b="0" dirty="0"/>
          </a:p>
          <a:p>
            <a:pPr marL="285750" indent="-285750">
              <a:buFont typeface="Arial" panose="020B0604020202020204" pitchFamily="34" charset="0"/>
              <a:buChar char="•"/>
              <a:defRPr/>
            </a:pPr>
            <a:r>
              <a:rPr lang="en-US" b="0" dirty="0"/>
              <a:t>Which already existing data sources </a:t>
            </a:r>
            <a:r>
              <a:rPr lang="en-US" b="0" dirty="0" smtClean="0"/>
              <a:t>refer </a:t>
            </a:r>
            <a:r>
              <a:rPr lang="en-US" b="0" dirty="0"/>
              <a:t>to vulnerabilities, adaptation strategies, response measures, etc.?</a:t>
            </a:r>
            <a:endParaRPr lang="de-DE" b="0" dirty="0"/>
          </a:p>
          <a:p>
            <a:pPr marL="285750" indent="-285750">
              <a:buFont typeface="Arial" panose="020B0604020202020204" pitchFamily="34" charset="0"/>
              <a:buChar char="•"/>
              <a:defRPr/>
            </a:pPr>
            <a:r>
              <a:rPr lang="en-US" b="0" dirty="0" smtClean="0"/>
              <a:t>What could be done to make other data relevant for adaptation M&amp;E – potentially through adjustments or combinations?</a:t>
            </a:r>
            <a:endParaRPr lang="de-DE" dirty="0"/>
          </a:p>
        </p:txBody>
      </p:sp>
      <p:sp>
        <p:nvSpPr>
          <p:cNvPr id="111621" name="Pfeil nach rechts 4"/>
          <p:cNvSpPr>
            <a:spLocks noChangeArrowheads="1"/>
          </p:cNvSpPr>
          <p:nvPr/>
        </p:nvSpPr>
        <p:spPr bwMode="auto">
          <a:xfrm>
            <a:off x="595423" y="3022442"/>
            <a:ext cx="466342" cy="320675"/>
          </a:xfrm>
          <a:prstGeom prst="rightArrow">
            <a:avLst>
              <a:gd name="adj1" fmla="val 50000"/>
              <a:gd name="adj2" fmla="val 49936"/>
            </a:avLst>
          </a:prstGeom>
          <a:solidFill>
            <a:schemeClr val="accent1"/>
          </a:solidFill>
          <a:ln w="9525" algn="ctr">
            <a:solidFill>
              <a:schemeClr val="tx1"/>
            </a:solidFill>
            <a:round/>
            <a:headEnd/>
            <a:tailEnd/>
          </a:ln>
        </p:spPr>
        <p:txBody>
          <a:bodyPr/>
          <a:lstStyle/>
          <a:p>
            <a:pPr eaLnBrk="0" hangingPunct="0"/>
            <a:endParaRPr lang="de-DE"/>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
        <p:nvSpPr>
          <p:cNvPr id="4" name="Inhaltsplatzhalter 2"/>
          <p:cNvSpPr>
            <a:spLocks noGrp="1"/>
          </p:cNvSpPr>
          <p:nvPr>
            <p:ph idx="1"/>
          </p:nvPr>
        </p:nvSpPr>
        <p:spPr>
          <a:xfrm>
            <a:off x="433387" y="1948955"/>
            <a:ext cx="7526338" cy="4213225"/>
          </a:xfrm>
        </p:spPr>
        <p:txBody>
          <a:bodyPr/>
          <a:lstStyle/>
          <a:p>
            <a:pPr marL="0" indent="0">
              <a:defRPr/>
            </a:pPr>
            <a:r>
              <a:rPr lang="en-GB" sz="2000" b="1" dirty="0" smtClean="0">
                <a:solidFill>
                  <a:srgbClr val="C00000"/>
                </a:solidFill>
              </a:rPr>
              <a:t>Your task: </a:t>
            </a:r>
          </a:p>
          <a:p>
            <a:pPr marL="285750" indent="-285750">
              <a:buFont typeface="Arial" panose="020B0604020202020204" pitchFamily="34" charset="0"/>
              <a:buChar char="•"/>
              <a:defRPr/>
            </a:pPr>
            <a:r>
              <a:rPr lang="en-GB" sz="2000" b="0" dirty="0" smtClean="0"/>
              <a:t>Explore the Inventory of existing data and monitoring systems as shown in Exhibit 3. </a:t>
            </a:r>
            <a:endParaRPr lang="de-DE" sz="2000" b="0" dirty="0"/>
          </a:p>
          <a:p>
            <a:pPr marL="285750" indent="-285750">
              <a:buFont typeface="Arial" panose="020B0604020202020204" pitchFamily="34" charset="0"/>
              <a:buChar char="•"/>
              <a:defRPr/>
            </a:pPr>
            <a:r>
              <a:rPr lang="en-GB" sz="2000" b="0" dirty="0" smtClean="0"/>
              <a:t>Use </a:t>
            </a:r>
            <a:r>
              <a:rPr lang="en-GB" sz="2000" b="0" dirty="0"/>
              <a:t>Matrix </a:t>
            </a:r>
            <a:r>
              <a:rPr lang="en-GB" sz="2000" b="0" dirty="0" smtClean="0"/>
              <a:t>6 to answer the following 2 questions:</a:t>
            </a:r>
          </a:p>
          <a:p>
            <a:pPr marL="641350" lvl="1" indent="-285750">
              <a:defRPr/>
            </a:pPr>
            <a:r>
              <a:rPr lang="de-DE" sz="2000" b="0" dirty="0" err="1" smtClean="0"/>
              <a:t>Which</a:t>
            </a:r>
            <a:r>
              <a:rPr lang="de-DE" sz="2000" b="0" dirty="0" smtClean="0"/>
              <a:t> </a:t>
            </a:r>
            <a:r>
              <a:rPr lang="de-DE" sz="2000" b="0" dirty="0" err="1" smtClean="0"/>
              <a:t>monitoring</a:t>
            </a:r>
            <a:r>
              <a:rPr lang="de-DE" sz="2000" b="0" dirty="0" smtClean="0"/>
              <a:t> / </a:t>
            </a:r>
            <a:r>
              <a:rPr lang="de-DE" sz="2000" b="0" dirty="0" err="1" smtClean="0"/>
              <a:t>data</a:t>
            </a:r>
            <a:r>
              <a:rPr lang="de-DE" sz="2000" b="0" dirty="0" smtClean="0"/>
              <a:t> </a:t>
            </a:r>
            <a:r>
              <a:rPr lang="de-DE" sz="2000" b="0" dirty="0" err="1" smtClean="0"/>
              <a:t>system</a:t>
            </a:r>
            <a:r>
              <a:rPr lang="de-DE" sz="2000" b="0" dirty="0" smtClean="0"/>
              <a:t> </a:t>
            </a:r>
            <a:r>
              <a:rPr lang="de-DE" sz="2000" b="0" dirty="0" err="1" smtClean="0"/>
              <a:t>are</a:t>
            </a:r>
            <a:r>
              <a:rPr lang="de-DE" sz="2000" b="0" dirty="0" smtClean="0"/>
              <a:t> </a:t>
            </a:r>
            <a:r>
              <a:rPr lang="de-DE" sz="2000" b="0" dirty="0" err="1" smtClean="0"/>
              <a:t>of</a:t>
            </a:r>
            <a:r>
              <a:rPr lang="de-DE" sz="2000" b="0" dirty="0" smtClean="0"/>
              <a:t> </a:t>
            </a:r>
            <a:r>
              <a:rPr lang="de-DE" sz="2000" b="0" dirty="0" err="1" smtClean="0"/>
              <a:t>thematic</a:t>
            </a:r>
            <a:r>
              <a:rPr lang="de-DE" sz="2000" b="0" dirty="0" smtClean="0"/>
              <a:t> </a:t>
            </a:r>
            <a:r>
              <a:rPr lang="de-DE" sz="2000" b="0" dirty="0" err="1" smtClean="0"/>
              <a:t>relevance</a:t>
            </a:r>
            <a:r>
              <a:rPr lang="de-DE" sz="2000" b="0" dirty="0" smtClean="0"/>
              <a:t> </a:t>
            </a:r>
            <a:r>
              <a:rPr lang="de-DE" sz="2000" b="0" dirty="0" err="1" smtClean="0"/>
              <a:t>for</a:t>
            </a:r>
            <a:r>
              <a:rPr lang="de-DE" sz="2000" b="0" dirty="0" smtClean="0"/>
              <a:t> </a:t>
            </a:r>
            <a:r>
              <a:rPr lang="de-DE" sz="2000" b="0" dirty="0" err="1" smtClean="0"/>
              <a:t>adaptation</a:t>
            </a:r>
            <a:r>
              <a:rPr lang="de-DE" sz="2000" b="0" dirty="0" smtClean="0"/>
              <a:t> M&amp;E? In </a:t>
            </a:r>
            <a:r>
              <a:rPr lang="de-DE" sz="2000" b="0" dirty="0" err="1" smtClean="0"/>
              <a:t>what</a:t>
            </a:r>
            <a:r>
              <a:rPr lang="de-DE" sz="2000" b="0" dirty="0" smtClean="0"/>
              <a:t> </a:t>
            </a:r>
            <a:r>
              <a:rPr lang="de-DE" sz="2000" b="0" dirty="0" err="1" smtClean="0"/>
              <a:t>regard</a:t>
            </a:r>
            <a:r>
              <a:rPr lang="de-DE" sz="2000" b="0" dirty="0" smtClean="0"/>
              <a:t> </a:t>
            </a:r>
            <a:r>
              <a:rPr lang="de-DE" sz="2000" b="0" dirty="0" err="1" smtClean="0"/>
              <a:t>are</a:t>
            </a:r>
            <a:r>
              <a:rPr lang="de-DE" sz="2000" b="0" dirty="0" smtClean="0"/>
              <a:t> </a:t>
            </a:r>
            <a:r>
              <a:rPr lang="de-DE" sz="2000" b="0" dirty="0" err="1" smtClean="0"/>
              <a:t>they</a:t>
            </a:r>
            <a:r>
              <a:rPr lang="de-DE" sz="2000" b="0" dirty="0" smtClean="0"/>
              <a:t> relevant?</a:t>
            </a:r>
          </a:p>
          <a:p>
            <a:pPr marL="641350" lvl="1" indent="-285750">
              <a:defRPr/>
            </a:pPr>
            <a:r>
              <a:rPr lang="de-DE" sz="2000" b="0" dirty="0" err="1" smtClean="0"/>
              <a:t>Is</a:t>
            </a:r>
            <a:r>
              <a:rPr lang="de-DE" sz="2000" b="0" dirty="0" smtClean="0"/>
              <a:t> </a:t>
            </a:r>
            <a:r>
              <a:rPr lang="de-DE" sz="2000" b="0" dirty="0" err="1" smtClean="0"/>
              <a:t>it</a:t>
            </a:r>
            <a:r>
              <a:rPr lang="de-DE" sz="2000" b="0" dirty="0" smtClean="0"/>
              <a:t> </a:t>
            </a:r>
            <a:r>
              <a:rPr lang="de-DE" sz="2000" b="0" dirty="0" err="1" smtClean="0"/>
              <a:t>possible</a:t>
            </a:r>
            <a:r>
              <a:rPr lang="de-DE" sz="2000" b="0" dirty="0" smtClean="0"/>
              <a:t> </a:t>
            </a:r>
            <a:r>
              <a:rPr lang="de-DE" sz="2000" b="0" dirty="0" err="1" smtClean="0"/>
              <a:t>to</a:t>
            </a:r>
            <a:r>
              <a:rPr lang="de-DE" sz="2000" b="0" dirty="0" smtClean="0"/>
              <a:t> </a:t>
            </a:r>
            <a:r>
              <a:rPr lang="de-DE" sz="2000" b="0" dirty="0" err="1" smtClean="0"/>
              <a:t>make</a:t>
            </a:r>
            <a:r>
              <a:rPr lang="de-DE" sz="2000" b="0" dirty="0" smtClean="0"/>
              <a:t> </a:t>
            </a:r>
            <a:r>
              <a:rPr lang="de-DE" sz="2000" b="0" dirty="0" err="1" smtClean="0"/>
              <a:t>the</a:t>
            </a:r>
            <a:r>
              <a:rPr lang="de-DE" sz="2000" b="0" dirty="0" smtClean="0"/>
              <a:t> </a:t>
            </a:r>
            <a:r>
              <a:rPr lang="de-DE" sz="2000" b="0" dirty="0" err="1" smtClean="0"/>
              <a:t>monitoring</a:t>
            </a:r>
            <a:r>
              <a:rPr lang="de-DE" sz="2000" b="0" dirty="0" smtClean="0"/>
              <a:t> / </a:t>
            </a:r>
            <a:r>
              <a:rPr lang="de-DE" sz="2000" b="0" dirty="0" err="1" smtClean="0"/>
              <a:t>data</a:t>
            </a:r>
            <a:r>
              <a:rPr lang="de-DE" sz="2000" b="0" dirty="0" smtClean="0"/>
              <a:t> </a:t>
            </a:r>
            <a:r>
              <a:rPr lang="de-DE" sz="2000" b="0" dirty="0" err="1" smtClean="0"/>
              <a:t>systems</a:t>
            </a:r>
            <a:r>
              <a:rPr lang="de-DE" sz="2000" b="0" dirty="0" smtClean="0"/>
              <a:t> </a:t>
            </a:r>
            <a:r>
              <a:rPr lang="de-DE" sz="2000" b="0" dirty="0" err="1" smtClean="0"/>
              <a:t>potentially</a:t>
            </a:r>
            <a:r>
              <a:rPr lang="de-DE" sz="2000" b="0" dirty="0" smtClean="0"/>
              <a:t> </a:t>
            </a:r>
            <a:r>
              <a:rPr lang="de-DE" sz="2000" b="0" dirty="0" err="1" smtClean="0"/>
              <a:t>more</a:t>
            </a:r>
            <a:r>
              <a:rPr lang="de-DE" sz="2000" b="0" dirty="0" smtClean="0"/>
              <a:t> </a:t>
            </a:r>
            <a:r>
              <a:rPr lang="de-DE" sz="2000" b="0" dirty="0" err="1" smtClean="0"/>
              <a:t>useable</a:t>
            </a:r>
            <a:r>
              <a:rPr lang="de-DE" sz="2000" b="0" dirty="0" smtClean="0"/>
              <a:t> / </a:t>
            </a:r>
            <a:r>
              <a:rPr lang="de-DE" sz="2000" b="0" dirty="0" err="1" smtClean="0"/>
              <a:t>more</a:t>
            </a:r>
            <a:r>
              <a:rPr lang="de-DE" sz="2000" b="0" dirty="0" smtClean="0"/>
              <a:t> relevant </a:t>
            </a:r>
            <a:r>
              <a:rPr lang="de-DE" sz="2000" b="0" dirty="0" err="1" smtClean="0"/>
              <a:t>for</a:t>
            </a:r>
            <a:r>
              <a:rPr lang="de-DE" sz="2000" b="0" dirty="0" smtClean="0"/>
              <a:t> </a:t>
            </a:r>
            <a:r>
              <a:rPr lang="de-DE" sz="2000" b="0" dirty="0" err="1" smtClean="0"/>
              <a:t>adaptation</a:t>
            </a:r>
            <a:r>
              <a:rPr lang="de-DE" sz="2000" b="0" dirty="0" smtClean="0"/>
              <a:t> M&amp;E </a:t>
            </a:r>
            <a:r>
              <a:rPr lang="de-DE" sz="2000" b="0" dirty="0" err="1" smtClean="0"/>
              <a:t>through</a:t>
            </a:r>
            <a:r>
              <a:rPr lang="de-DE" sz="2000" b="0" dirty="0" smtClean="0"/>
              <a:t> </a:t>
            </a:r>
            <a:r>
              <a:rPr lang="de-DE" sz="2000" b="0" dirty="0" err="1" smtClean="0"/>
              <a:t>some</a:t>
            </a:r>
            <a:r>
              <a:rPr lang="de-DE" sz="2000" b="0" dirty="0" smtClean="0"/>
              <a:t> </a:t>
            </a:r>
            <a:r>
              <a:rPr lang="de-DE" sz="2000" b="0" dirty="0" err="1" smtClean="0"/>
              <a:t>changes</a:t>
            </a:r>
            <a:r>
              <a:rPr lang="de-DE" sz="2000" b="0" dirty="0" smtClean="0"/>
              <a:t>/</a:t>
            </a:r>
            <a:r>
              <a:rPr lang="de-DE" sz="2000" b="0" dirty="0" err="1" smtClean="0"/>
              <a:t>adjustments</a:t>
            </a:r>
            <a:r>
              <a:rPr lang="de-DE" sz="2000" b="0" dirty="0" smtClean="0"/>
              <a:t>?</a:t>
            </a:r>
            <a:endParaRPr lang="en-GB" sz="2000" b="0" dirty="0" smtClean="0"/>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5024482"/>
            <a:ext cx="2719449" cy="1699656"/>
          </a:xfrm>
          <a:prstGeom prst="rect">
            <a:avLst/>
          </a:prstGeom>
        </p:spPr>
      </p:pic>
    </p:spTree>
    <p:extLst>
      <p:ext uri="{BB962C8B-B14F-4D97-AF65-F5344CB8AC3E}">
        <p14:creationId xmlns:p14="http://schemas.microsoft.com/office/powerpoint/2010/main" val="2284923892"/>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smtClean="0"/>
              <a:t>Session 6: Products</a:t>
            </a: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3388737644"/>
              </p:ext>
            </p:extLst>
          </p:nvPr>
        </p:nvGraphicFramePr>
        <p:xfrm>
          <a:off x="600273" y="3194464"/>
          <a:ext cx="7876800" cy="1519645"/>
        </p:xfrm>
        <a:graphic>
          <a:graphicData uri="http://schemas.openxmlformats.org/drawingml/2006/table">
            <a:tbl>
              <a:tblPr firstRow="1" bandRow="1">
                <a:tableStyleId>{72833802-FEF1-4C79-8D5D-14CF1EAF98D9}</a:tableStyleId>
              </a:tblPr>
              <a:tblGrid>
                <a:gridCol w="577374"/>
                <a:gridCol w="2164913"/>
                <a:gridCol w="5134513"/>
              </a:tblGrid>
              <a:tr h="452839">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1047527">
                <a:tc>
                  <a:txBody>
                    <a:bodyPr/>
                    <a:lstStyle/>
                    <a:p>
                      <a:r>
                        <a:rPr lang="de-DE" sz="1800" b="1" smtClean="0">
                          <a:solidFill>
                            <a:schemeClr val="tx1"/>
                          </a:solidFill>
                        </a:rPr>
                        <a:t>6</a:t>
                      </a:r>
                      <a:endParaRPr lang="de-DE" sz="1800" b="1" dirty="0">
                        <a:solidFill>
                          <a:schemeClr val="tx1"/>
                        </a:solidFill>
                      </a:endParaRPr>
                    </a:p>
                  </a:txBody>
                  <a:tcPr marL="91426" marR="91426" marT="45723" marB="45723"/>
                </a:tc>
                <a:tc>
                  <a:txBody>
                    <a:bodyPr/>
                    <a:lstStyle/>
                    <a:p>
                      <a:r>
                        <a:rPr lang="de-DE" b="1" kern="0" smtClean="0"/>
                        <a:t>Products</a:t>
                      </a:r>
                      <a:endParaRPr lang="de-DE" sz="1800" b="1" dirty="0">
                        <a:solidFill>
                          <a:schemeClr val="tx1"/>
                        </a:solidFill>
                      </a:endParaRPr>
                    </a:p>
                  </a:txBody>
                  <a:tcPr marL="91426" marR="91426" marT="45723" marB="45723"/>
                </a:tc>
                <a:tc>
                  <a:txBody>
                    <a:bodyPr/>
                    <a:lstStyle/>
                    <a:p>
                      <a:pPr marL="285750" indent="-285750">
                        <a:buFont typeface="Arial" pitchFamily="34" charset="0"/>
                        <a:buChar char="•"/>
                      </a:pPr>
                      <a:r>
                        <a:rPr lang="en-US" sz="1600" b="0" i="0" baseline="0" dirty="0" smtClean="0">
                          <a:solidFill>
                            <a:schemeClr val="tx1"/>
                          </a:solidFill>
                        </a:rPr>
                        <a:t>Reflect on how you will present </a:t>
                      </a:r>
                      <a:r>
                        <a:rPr lang="en-US" sz="1600" b="1" i="0" baseline="0" dirty="0" smtClean="0">
                          <a:solidFill>
                            <a:schemeClr val="tx1"/>
                          </a:solidFill>
                        </a:rPr>
                        <a:t>outputs and results</a:t>
                      </a:r>
                      <a:r>
                        <a:rPr lang="en-US" sz="1600" b="0" i="0" baseline="0" dirty="0" smtClean="0">
                          <a:solidFill>
                            <a:schemeClr val="tx1"/>
                          </a:solidFill>
                        </a:rPr>
                        <a:t> of the M&amp;E system</a:t>
                      </a:r>
                    </a:p>
                    <a:p>
                      <a:pPr marL="285750" indent="-285750">
                        <a:buFont typeface="Arial" pitchFamily="34" charset="0"/>
                        <a:buChar char="•"/>
                      </a:pPr>
                      <a:r>
                        <a:rPr lang="en-US" sz="1600" b="0" i="0" baseline="0" dirty="0" smtClean="0">
                          <a:solidFill>
                            <a:schemeClr val="tx1"/>
                          </a:solidFill>
                        </a:rPr>
                        <a:t>Which formats are most appropriate for the target audience(s)</a:t>
                      </a:r>
                      <a:endParaRPr lang="de-DE" sz="1600" b="0" i="0" baseline="0" dirty="0" smtClean="0">
                        <a:solidFill>
                          <a:schemeClr val="tx1"/>
                        </a:solidFill>
                      </a:endParaRPr>
                    </a:p>
                  </a:txBody>
                  <a:tcPr marL="91426" marR="91426" marT="45723" marB="45723"/>
                </a:tc>
              </a:tr>
            </a:tbl>
          </a:graphicData>
        </a:graphic>
      </p:graphicFrame>
    </p:spTree>
    <p:extLst>
      <p:ext uri="{BB962C8B-B14F-4D97-AF65-F5344CB8AC3E}">
        <p14:creationId xmlns:p14="http://schemas.microsoft.com/office/powerpoint/2010/main" val="2277967593"/>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35" name="Titel 1"/>
          <p:cNvSpPr>
            <a:spLocks noGrp="1"/>
          </p:cNvSpPr>
          <p:nvPr>
            <p:ph type="title"/>
          </p:nvPr>
        </p:nvSpPr>
        <p:spPr>
          <a:xfrm>
            <a:off x="457200" y="1173163"/>
            <a:ext cx="8212138" cy="403389"/>
          </a:xfrm>
        </p:spPr>
        <p:txBody>
          <a:bodyPr/>
          <a:lstStyle/>
          <a:p>
            <a:pPr eaLnBrk="1" hangingPunct="1"/>
            <a:r>
              <a:rPr lang="pt-PT" altLang="de-DE" b="1" smtClean="0">
                <a:solidFill>
                  <a:srgbClr val="669900"/>
                </a:solidFill>
              </a:rPr>
              <a:t>Four building blocks for setting up a </a:t>
            </a:r>
            <a:r>
              <a:rPr lang="pt-PT" altLang="de-DE" b="1" dirty="0" smtClean="0">
                <a:solidFill>
                  <a:srgbClr val="669900"/>
                </a:solidFill>
              </a:rPr>
              <a:t>national adaptation M&amp;E system</a:t>
            </a:r>
          </a:p>
        </p:txBody>
      </p:sp>
      <p:sp>
        <p:nvSpPr>
          <p:cNvPr id="120834" name="Datumsplatzhalter 3"/>
          <p:cNvSpPr>
            <a:spLocks noGrp="1"/>
          </p:cNvSpPr>
          <p:nvPr>
            <p:ph type="dt" sz="half" idx="11"/>
          </p:nvPr>
        </p:nvSpPr>
        <p:spPr>
          <a:xfrm>
            <a:off x="2862263" y="6581775"/>
            <a:ext cx="3419475" cy="246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200" b="1">
                <a:solidFill>
                  <a:srgbClr val="999999"/>
                </a:solidFill>
                <a:latin typeface="Arial" pitchFamily="34" charset="0"/>
                <a:cs typeface="Arial" pitchFamily="34" charset="0"/>
              </a:defRPr>
            </a:lvl1pPr>
            <a:lvl2pPr marL="742950" indent="-285750" eaLnBrk="0" hangingPunct="0">
              <a:defRPr sz="2200" b="1">
                <a:solidFill>
                  <a:srgbClr val="999999"/>
                </a:solidFill>
                <a:latin typeface="Arial" pitchFamily="34" charset="0"/>
                <a:cs typeface="Arial" pitchFamily="34" charset="0"/>
              </a:defRPr>
            </a:lvl2pPr>
            <a:lvl3pPr marL="1143000" indent="-228600" eaLnBrk="0" hangingPunct="0">
              <a:defRPr sz="2200" b="1">
                <a:solidFill>
                  <a:srgbClr val="999999"/>
                </a:solidFill>
                <a:latin typeface="Arial" pitchFamily="34" charset="0"/>
                <a:cs typeface="Arial" pitchFamily="34" charset="0"/>
              </a:defRPr>
            </a:lvl3pPr>
            <a:lvl4pPr marL="1600200" indent="-228600" eaLnBrk="0" hangingPunct="0">
              <a:defRPr sz="2200" b="1">
                <a:solidFill>
                  <a:srgbClr val="999999"/>
                </a:solidFill>
                <a:latin typeface="Arial" pitchFamily="34" charset="0"/>
                <a:cs typeface="Arial" pitchFamily="34" charset="0"/>
              </a:defRPr>
            </a:lvl4pPr>
            <a:lvl5pPr marL="2057400" indent="-228600" eaLnBrk="0" hangingPunct="0">
              <a:defRPr sz="2200" b="1">
                <a:solidFill>
                  <a:srgbClr val="999999"/>
                </a:solidFill>
                <a:latin typeface="Arial" pitchFamily="34" charset="0"/>
                <a:cs typeface="Arial" pitchFamily="34" charset="0"/>
              </a:defRPr>
            </a:lvl5pPr>
            <a:lvl6pPr marL="2514600" indent="-228600" eaLnBrk="0" fontAlgn="base" hangingPunct="0">
              <a:spcBef>
                <a:spcPct val="0"/>
              </a:spcBef>
              <a:spcAft>
                <a:spcPct val="0"/>
              </a:spcAft>
              <a:defRPr sz="2200" b="1">
                <a:solidFill>
                  <a:srgbClr val="999999"/>
                </a:solidFill>
                <a:latin typeface="Arial" pitchFamily="34" charset="0"/>
                <a:cs typeface="Arial" pitchFamily="34" charset="0"/>
              </a:defRPr>
            </a:lvl6pPr>
            <a:lvl7pPr marL="2971800" indent="-228600" eaLnBrk="0" fontAlgn="base" hangingPunct="0">
              <a:spcBef>
                <a:spcPct val="0"/>
              </a:spcBef>
              <a:spcAft>
                <a:spcPct val="0"/>
              </a:spcAft>
              <a:defRPr sz="2200" b="1">
                <a:solidFill>
                  <a:srgbClr val="999999"/>
                </a:solidFill>
                <a:latin typeface="Arial" pitchFamily="34" charset="0"/>
                <a:cs typeface="Arial" pitchFamily="34" charset="0"/>
              </a:defRPr>
            </a:lvl7pPr>
            <a:lvl8pPr marL="3429000" indent="-228600" eaLnBrk="0" fontAlgn="base" hangingPunct="0">
              <a:spcBef>
                <a:spcPct val="0"/>
              </a:spcBef>
              <a:spcAft>
                <a:spcPct val="0"/>
              </a:spcAft>
              <a:defRPr sz="2200" b="1">
                <a:solidFill>
                  <a:srgbClr val="999999"/>
                </a:solidFill>
                <a:latin typeface="Arial" pitchFamily="34" charset="0"/>
                <a:cs typeface="Arial" pitchFamily="34" charset="0"/>
              </a:defRPr>
            </a:lvl8pPr>
            <a:lvl9pPr marL="3886200" indent="-228600" eaLnBrk="0" fontAlgn="base" hangingPunct="0">
              <a:spcBef>
                <a:spcPct val="0"/>
              </a:spcBef>
              <a:spcAft>
                <a:spcPct val="0"/>
              </a:spcAft>
              <a:defRPr sz="2200" b="1">
                <a:solidFill>
                  <a:srgbClr val="999999"/>
                </a:solidFill>
                <a:latin typeface="Arial" pitchFamily="34" charset="0"/>
                <a:cs typeface="Arial" pitchFamily="34" charset="0"/>
              </a:defRPr>
            </a:lvl9pPr>
          </a:lstStyle>
          <a:p>
            <a:pPr algn="ctr" eaLnBrk="1" hangingPunct="1">
              <a:defRPr/>
            </a:pPr>
            <a:fld id="{BFBCCC3F-9F47-4B1B-84E9-5D68C8374F8C}" type="datetime1">
              <a:rPr lang="de-DE" altLang="de-DE" sz="1000" b="0" spc="70" smtClean="0">
                <a:solidFill>
                  <a:srgbClr val="6E6452"/>
                </a:solidFill>
                <a:latin typeface="Arial Narrow" pitchFamily="34" charset="0"/>
              </a:rPr>
              <a:pPr algn="ctr" eaLnBrk="1" hangingPunct="1">
                <a:defRPr/>
              </a:pPr>
              <a:t>01.09.2016</a:t>
            </a:fld>
            <a:endParaRPr lang="de-DE" altLang="de-DE" sz="1000" b="0" spc="70" smtClean="0">
              <a:solidFill>
                <a:srgbClr val="6E6452"/>
              </a:solidFill>
              <a:latin typeface="Arial Narrow" pitchFamily="34" charset="0"/>
            </a:endParaRPr>
          </a:p>
        </p:txBody>
      </p:sp>
      <p:sp>
        <p:nvSpPr>
          <p:cNvPr id="129033" name="Rechteck 15"/>
          <p:cNvSpPr>
            <a:spLocks noChangeArrowheads="1"/>
          </p:cNvSpPr>
          <p:nvPr/>
        </p:nvSpPr>
        <p:spPr bwMode="auto">
          <a:xfrm>
            <a:off x="2430463" y="1912938"/>
            <a:ext cx="668337" cy="28416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4" name="Rechteck 16"/>
          <p:cNvSpPr>
            <a:spLocks noChangeArrowheads="1"/>
          </p:cNvSpPr>
          <p:nvPr/>
        </p:nvSpPr>
        <p:spPr bwMode="auto">
          <a:xfrm>
            <a:off x="0" y="6275550"/>
            <a:ext cx="6350000" cy="5461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200" smtClean="0">
              <a:solidFill>
                <a:srgbClr val="000000"/>
              </a:solidFill>
              <a:cs typeface="Arial" pitchFamily="34" charset="0"/>
            </a:endParaRPr>
          </a:p>
        </p:txBody>
      </p:sp>
      <p:sp>
        <p:nvSpPr>
          <p:cNvPr id="129036" name="Rechteck 4"/>
          <p:cNvSpPr>
            <a:spLocks noChangeArrowheads="1"/>
          </p:cNvSpPr>
          <p:nvPr/>
        </p:nvSpPr>
        <p:spPr bwMode="auto">
          <a:xfrm>
            <a:off x="4067175" y="1917700"/>
            <a:ext cx="558800" cy="2825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spcBef>
                <a:spcPts val="400"/>
              </a:spcBef>
              <a:spcAft>
                <a:spcPts val="800"/>
              </a:spcAft>
              <a:buClr>
                <a:srgbClr val="C80F0F"/>
              </a:buClr>
              <a:buFont typeface="Arial" pitchFamily="34" charset="0"/>
              <a:buChar char="•"/>
              <a:defRPr>
                <a:solidFill>
                  <a:schemeClr val="tx2"/>
                </a:solidFill>
                <a:latin typeface="Arial" pitchFamily="34" charset="0"/>
              </a:defRPr>
            </a:lvl1pPr>
            <a:lvl2pPr marL="742950" indent="-285750" eaLnBrk="0" hangingPunct="0">
              <a:spcBef>
                <a:spcPts val="400"/>
              </a:spcBef>
              <a:spcAft>
                <a:spcPts val="800"/>
              </a:spcAft>
              <a:buClr>
                <a:schemeClr val="accent1"/>
              </a:buClr>
              <a:buFont typeface="Arial" pitchFamily="34" charset="0"/>
              <a:buChar char="•"/>
              <a:defRPr>
                <a:solidFill>
                  <a:schemeClr val="tx2"/>
                </a:solidFill>
                <a:latin typeface="Arial" pitchFamily="34" charset="0"/>
              </a:defRPr>
            </a:lvl2pPr>
            <a:lvl3pPr marL="11430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3pPr>
            <a:lvl4pPr marL="1600200" indent="-228600" eaLnBrk="0" hangingPunct="0">
              <a:spcBef>
                <a:spcPts val="400"/>
              </a:spcBef>
              <a:spcAft>
                <a:spcPts val="800"/>
              </a:spcAft>
              <a:buClr>
                <a:schemeClr val="tx2"/>
              </a:buClr>
              <a:buFont typeface="Arial" pitchFamily="34" charset="0"/>
              <a:buChar char="•"/>
              <a:defRPr>
                <a:solidFill>
                  <a:schemeClr val="tx2"/>
                </a:solidFill>
                <a:latin typeface="Arial" pitchFamily="34" charset="0"/>
              </a:defRPr>
            </a:lvl4pPr>
            <a:lvl5pPr marL="2057400" indent="-228600" eaLnBrk="0" hangingPunct="0">
              <a:spcBef>
                <a:spcPts val="400"/>
              </a:spcBef>
              <a:spcAft>
                <a:spcPts val="800"/>
              </a:spcAft>
              <a:buClr>
                <a:srgbClr val="6E6452"/>
              </a:buClr>
              <a:buFont typeface="Arial" pitchFamily="34" charset="0"/>
              <a:buChar char="•"/>
              <a:defRPr>
                <a:solidFill>
                  <a:srgbClr val="6E6452"/>
                </a:solidFill>
                <a:latin typeface="Arial" pitchFamily="34" charset="0"/>
              </a:defRPr>
            </a:lvl5pPr>
            <a:lvl6pPr marL="25146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6pPr>
            <a:lvl7pPr marL="29718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7pPr>
            <a:lvl8pPr marL="34290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8pPr>
            <a:lvl9pPr marL="3886200" indent="-228600" eaLnBrk="0" fontAlgn="base" hangingPunct="0">
              <a:spcBef>
                <a:spcPts val="400"/>
              </a:spcBef>
              <a:spcAft>
                <a:spcPts val="800"/>
              </a:spcAft>
              <a:buClr>
                <a:srgbClr val="6E6452"/>
              </a:buClr>
              <a:buFont typeface="Arial" pitchFamily="34" charset="0"/>
              <a:buChar char="•"/>
              <a:defRPr>
                <a:solidFill>
                  <a:srgbClr val="6E6452"/>
                </a:solidFill>
                <a:latin typeface="Arial" pitchFamily="34" charset="0"/>
              </a:defRPr>
            </a:lvl9pPr>
          </a:lstStyle>
          <a:p>
            <a:pPr>
              <a:spcBef>
                <a:spcPct val="0"/>
              </a:spcBef>
              <a:spcAft>
                <a:spcPct val="0"/>
              </a:spcAft>
              <a:buClrTx/>
              <a:buFontTx/>
              <a:buNone/>
            </a:pPr>
            <a:endParaRPr lang="de-DE" altLang="de-DE" sz="1800" b="0" smtClean="0">
              <a:solidFill>
                <a:srgbClr val="6E6452"/>
              </a:solidFill>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957" y="2200275"/>
            <a:ext cx="4804042" cy="446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feld 21"/>
          <p:cNvSpPr txBox="1"/>
          <p:nvPr/>
        </p:nvSpPr>
        <p:spPr>
          <a:xfrm>
            <a:off x="5698139" y="2058987"/>
            <a:ext cx="1583941" cy="646331"/>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fontAlgn="auto">
              <a:spcBef>
                <a:spcPts val="0"/>
              </a:spcBef>
              <a:spcAft>
                <a:spcPts val="0"/>
              </a:spcAft>
              <a:defRPr/>
            </a:pPr>
            <a:r>
              <a:rPr lang="pt-PT" sz="1800" b="0" dirty="0" smtClean="0">
                <a:solidFill>
                  <a:srgbClr val="6E6452"/>
                </a:solidFill>
              </a:rPr>
              <a:t>Focus of this session</a:t>
            </a:r>
            <a:endParaRPr lang="pt-PT" sz="1800" b="0" dirty="0">
              <a:solidFill>
                <a:srgbClr val="6E6452"/>
              </a:solidFill>
            </a:endParaRPr>
          </a:p>
        </p:txBody>
      </p:sp>
      <p:cxnSp>
        <p:nvCxnSpPr>
          <p:cNvPr id="129039" name="Gerade Verbindung 5"/>
          <p:cNvCxnSpPr>
            <a:cxnSpLocks noChangeShapeType="1"/>
            <a:endCxn id="22" idx="1"/>
          </p:cNvCxnSpPr>
          <p:nvPr/>
        </p:nvCxnSpPr>
        <p:spPr bwMode="auto">
          <a:xfrm flipV="1">
            <a:off x="4394417" y="2382153"/>
            <a:ext cx="1303722" cy="454425"/>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443948930"/>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6B0F0B5A-B566-4E30-A46C-E5B582B509D4}" type="datetime1">
              <a:rPr lang="de-DE" smtClean="0">
                <a:solidFill>
                  <a:srgbClr val="6E6452"/>
                </a:solidFill>
              </a:rPr>
              <a:pPr>
                <a:defRPr/>
              </a:pPr>
              <a:t>01.09.2016</a:t>
            </a:fld>
            <a:endParaRPr lang="de-DE" dirty="0">
              <a:solidFill>
                <a:srgbClr val="6E6452"/>
              </a:solidFill>
            </a:endParaRPr>
          </a:p>
        </p:txBody>
      </p:sp>
      <p:sp>
        <p:nvSpPr>
          <p:cNvPr id="5" name="Titel 1"/>
          <p:cNvSpPr txBox="1">
            <a:spLocks/>
          </p:cNvSpPr>
          <p:nvPr/>
        </p:nvSpPr>
        <p:spPr bwMode="auto">
          <a:xfrm>
            <a:off x="482519" y="1135116"/>
            <a:ext cx="7526337" cy="5508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1" kern="0" smtClean="0">
                <a:solidFill>
                  <a:srgbClr val="669900"/>
                </a:solidFill>
              </a:rPr>
              <a:t>Outputs and Reporting</a:t>
            </a:r>
            <a:endParaRPr lang="de-DE" b="1" kern="0" dirty="0">
              <a:solidFill>
                <a:srgbClr val="669900"/>
              </a:solidFill>
            </a:endParaRPr>
          </a:p>
        </p:txBody>
      </p:sp>
      <p:sp>
        <p:nvSpPr>
          <p:cNvPr id="7" name="Content Placeholder 2"/>
          <p:cNvSpPr txBox="1">
            <a:spLocks/>
          </p:cNvSpPr>
          <p:nvPr/>
        </p:nvSpPr>
        <p:spPr>
          <a:xfrm>
            <a:off x="482519" y="1717559"/>
            <a:ext cx="5290960" cy="1642329"/>
          </a:xfrm>
          <a:prstGeom prst="rect">
            <a:avLst/>
          </a:prstGeom>
        </p:spPr>
        <p:txBody>
          <a:bodyPr>
            <a:normAutofit lnSpcReduction="10000"/>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lgn="just">
              <a:spcAft>
                <a:spcPts val="300"/>
              </a:spcAft>
              <a:buClr>
                <a:srgbClr val="C80F0F"/>
              </a:buClr>
            </a:pPr>
            <a:r>
              <a:rPr lang="en-US" b="0" kern="0" dirty="0" smtClean="0"/>
              <a:t>How are information presented in a way </a:t>
            </a:r>
            <a:r>
              <a:rPr lang="en-US" b="0" kern="0" dirty="0"/>
              <a:t>that best meets the intended purpose</a:t>
            </a:r>
            <a:r>
              <a:rPr lang="en-US" b="0" kern="0" dirty="0" smtClean="0"/>
              <a:t>?</a:t>
            </a:r>
            <a:endParaRPr lang="en-US" b="0" kern="0" dirty="0"/>
          </a:p>
          <a:p>
            <a:pPr marL="360000" lvl="1" algn="just">
              <a:spcAft>
                <a:spcPts val="300"/>
              </a:spcAft>
              <a:buClr>
                <a:srgbClr val="C80F0F"/>
              </a:buClr>
            </a:pPr>
            <a:r>
              <a:rPr lang="en-US" b="0" kern="0" dirty="0" smtClean="0"/>
              <a:t>Appropriate </a:t>
            </a:r>
            <a:r>
              <a:rPr lang="en-US" kern="0" dirty="0" smtClean="0"/>
              <a:t>presentation of results </a:t>
            </a:r>
            <a:r>
              <a:rPr lang="en-US" b="0" kern="0" dirty="0" smtClean="0"/>
              <a:t>is crucial!</a:t>
            </a:r>
          </a:p>
          <a:p>
            <a:pPr algn="just">
              <a:spcAft>
                <a:spcPts val="300"/>
              </a:spcAft>
            </a:pPr>
            <a:r>
              <a:rPr lang="en-US" kern="0" dirty="0"/>
              <a:t>Frequency and timing </a:t>
            </a:r>
            <a:r>
              <a:rPr lang="en-US" b="0" kern="0" dirty="0" smtClean="0"/>
              <a:t>of outputs may depend </a:t>
            </a:r>
            <a:r>
              <a:rPr lang="en-US" b="0" kern="0" dirty="0"/>
              <a:t>on data </a:t>
            </a:r>
            <a:r>
              <a:rPr lang="en-US" b="0" kern="0" dirty="0" smtClean="0"/>
              <a:t>availability.</a:t>
            </a:r>
            <a:endParaRPr lang="en-US" b="0" kern="0" dirty="0"/>
          </a:p>
          <a:p>
            <a:pPr marL="360000" lvl="1" algn="just">
              <a:spcAft>
                <a:spcPts val="300"/>
              </a:spcAft>
              <a:buClr>
                <a:srgbClr val="C80F0F"/>
              </a:buClr>
            </a:pPr>
            <a:endParaRPr lang="en-US" b="0" kern="0" dirty="0"/>
          </a:p>
          <a:p>
            <a:pPr algn="just">
              <a:spcAft>
                <a:spcPts val="300"/>
              </a:spcAft>
            </a:pPr>
            <a:endParaRPr lang="en-US" b="0" kern="0" dirty="0" smtClean="0"/>
          </a:p>
          <a:p>
            <a:pPr algn="just">
              <a:spcAft>
                <a:spcPts val="300"/>
              </a:spcAft>
            </a:pPr>
            <a:endParaRPr lang="en-US" b="0" kern="0" dirty="0">
              <a:solidFill>
                <a:srgbClr val="000000"/>
              </a:solidFill>
            </a:endParaRPr>
          </a:p>
          <a:p>
            <a:pPr algn="just">
              <a:spcAft>
                <a:spcPts val="300"/>
              </a:spcAft>
            </a:pPr>
            <a:endParaRPr lang="en-US" b="0" kern="0" dirty="0">
              <a:solidFill>
                <a:srgbClr val="000000"/>
              </a:solidFill>
            </a:endParaRPr>
          </a:p>
        </p:txBody>
      </p:sp>
      <p:pic>
        <p:nvPicPr>
          <p:cNvPr id="1026" name="Picture 2" descr="C:\Users\holst_ale\Documents\M&amp;E Adapt\M&amp;E Training Update\M&amp;E Training Grafiken\Kenya Natco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9121" y="2123000"/>
            <a:ext cx="2970962" cy="418431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olst_ale\Documents\M&amp;E Adapt\M&amp;E Training Update\Products examples\UK website for adaptation indicato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7685" y="3657600"/>
            <a:ext cx="4720628" cy="295805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685" y="3317081"/>
            <a:ext cx="4304045" cy="307777"/>
          </a:xfrm>
          <a:prstGeom prst="rect">
            <a:avLst/>
          </a:prstGeom>
          <a:noFill/>
        </p:spPr>
        <p:txBody>
          <a:bodyPr wrap="square" rtlCol="0">
            <a:spAutoFit/>
          </a:bodyPr>
          <a:lstStyle/>
          <a:p>
            <a:r>
              <a:rPr lang="de-DE" sz="1400" b="0" dirty="0" err="1" smtClean="0">
                <a:solidFill>
                  <a:schemeClr val="tx1"/>
                </a:solidFill>
              </a:rPr>
              <a:t>Example</a:t>
            </a:r>
            <a:r>
              <a:rPr lang="de-DE" sz="1400" b="0" dirty="0" smtClean="0">
                <a:solidFill>
                  <a:schemeClr val="tx1"/>
                </a:solidFill>
              </a:rPr>
              <a:t>: </a:t>
            </a:r>
            <a:r>
              <a:rPr lang="de-DE" sz="1400" b="0" dirty="0" err="1" smtClean="0">
                <a:solidFill>
                  <a:schemeClr val="tx1"/>
                </a:solidFill>
              </a:rPr>
              <a:t>UK‘s</a:t>
            </a:r>
            <a:r>
              <a:rPr lang="de-DE" sz="1400" b="0" dirty="0" smtClean="0">
                <a:solidFill>
                  <a:schemeClr val="tx1"/>
                </a:solidFill>
              </a:rPr>
              <a:t> web </a:t>
            </a:r>
            <a:r>
              <a:rPr lang="de-DE" sz="1400" b="0" dirty="0" err="1" smtClean="0">
                <a:solidFill>
                  <a:schemeClr val="tx1"/>
                </a:solidFill>
              </a:rPr>
              <a:t>portal</a:t>
            </a:r>
            <a:r>
              <a:rPr lang="de-DE" sz="1400" b="0" dirty="0" smtClean="0">
                <a:solidFill>
                  <a:schemeClr val="tx1"/>
                </a:solidFill>
              </a:rPr>
              <a:t> </a:t>
            </a:r>
            <a:r>
              <a:rPr lang="de-DE" sz="1400" b="0" dirty="0" err="1" smtClean="0">
                <a:solidFill>
                  <a:schemeClr val="tx1"/>
                </a:solidFill>
              </a:rPr>
              <a:t>with</a:t>
            </a:r>
            <a:r>
              <a:rPr lang="de-DE" sz="1400" b="0" dirty="0" smtClean="0">
                <a:solidFill>
                  <a:schemeClr val="tx1"/>
                </a:solidFill>
              </a:rPr>
              <a:t> </a:t>
            </a:r>
            <a:r>
              <a:rPr lang="de-DE" sz="1400" b="0" dirty="0" err="1" smtClean="0">
                <a:solidFill>
                  <a:schemeClr val="tx1"/>
                </a:solidFill>
              </a:rPr>
              <a:t>adaptation</a:t>
            </a:r>
            <a:r>
              <a:rPr lang="de-DE" sz="1400" b="0" dirty="0" smtClean="0">
                <a:solidFill>
                  <a:schemeClr val="tx1"/>
                </a:solidFill>
              </a:rPr>
              <a:t> </a:t>
            </a:r>
            <a:r>
              <a:rPr lang="de-DE" sz="1400" b="0" dirty="0" err="1" smtClean="0">
                <a:solidFill>
                  <a:schemeClr val="tx1"/>
                </a:solidFill>
              </a:rPr>
              <a:t>indicators</a:t>
            </a:r>
            <a:endParaRPr lang="de-DE" sz="1400" b="0" dirty="0" smtClean="0">
              <a:solidFill>
                <a:schemeClr val="tx1"/>
              </a:solidFill>
            </a:endParaRPr>
          </a:p>
        </p:txBody>
      </p:sp>
      <p:sp>
        <p:nvSpPr>
          <p:cNvPr id="8" name="TextBox 7"/>
          <p:cNvSpPr txBox="1"/>
          <p:nvPr/>
        </p:nvSpPr>
        <p:spPr>
          <a:xfrm>
            <a:off x="5939121" y="1486726"/>
            <a:ext cx="3317359" cy="523220"/>
          </a:xfrm>
          <a:prstGeom prst="rect">
            <a:avLst/>
          </a:prstGeom>
          <a:noFill/>
        </p:spPr>
        <p:txBody>
          <a:bodyPr wrap="square" rtlCol="0">
            <a:spAutoFit/>
          </a:bodyPr>
          <a:lstStyle/>
          <a:p>
            <a:r>
              <a:rPr lang="de-DE" sz="1400" b="0" dirty="0" err="1" smtClean="0">
                <a:solidFill>
                  <a:schemeClr val="tx1"/>
                </a:solidFill>
              </a:rPr>
              <a:t>Kenya‘s</a:t>
            </a:r>
            <a:r>
              <a:rPr lang="de-DE" sz="1400" b="0" dirty="0" smtClean="0">
                <a:solidFill>
                  <a:schemeClr val="tx1"/>
                </a:solidFill>
              </a:rPr>
              <a:t> National Communication </a:t>
            </a:r>
            <a:r>
              <a:rPr lang="de-DE" sz="1400" b="0" dirty="0" err="1" smtClean="0">
                <a:solidFill>
                  <a:schemeClr val="tx1"/>
                </a:solidFill>
              </a:rPr>
              <a:t>to</a:t>
            </a:r>
            <a:r>
              <a:rPr lang="de-DE" sz="1400" b="0" dirty="0" smtClean="0">
                <a:solidFill>
                  <a:schemeClr val="tx1"/>
                </a:solidFill>
              </a:rPr>
              <a:t> UNFCCC </a:t>
            </a:r>
            <a:r>
              <a:rPr lang="de-DE" sz="1400" b="0" dirty="0" err="1" smtClean="0">
                <a:solidFill>
                  <a:schemeClr val="tx1"/>
                </a:solidFill>
              </a:rPr>
              <a:t>with</a:t>
            </a:r>
            <a:r>
              <a:rPr lang="de-DE" sz="1400" b="0" dirty="0" smtClean="0">
                <a:solidFill>
                  <a:schemeClr val="tx1"/>
                </a:solidFill>
              </a:rPr>
              <a:t> </a:t>
            </a:r>
            <a:r>
              <a:rPr lang="de-DE" sz="1400" b="0" dirty="0" err="1" smtClean="0">
                <a:solidFill>
                  <a:schemeClr val="tx1"/>
                </a:solidFill>
              </a:rPr>
              <a:t>adaptation</a:t>
            </a:r>
            <a:r>
              <a:rPr lang="de-DE" sz="1400" b="0" dirty="0" smtClean="0">
                <a:solidFill>
                  <a:schemeClr val="tx1"/>
                </a:solidFill>
              </a:rPr>
              <a:t> </a:t>
            </a:r>
            <a:r>
              <a:rPr lang="de-DE" sz="1400" b="0" dirty="0" err="1" smtClean="0">
                <a:solidFill>
                  <a:schemeClr val="tx1"/>
                </a:solidFill>
              </a:rPr>
              <a:t>component</a:t>
            </a:r>
            <a:endParaRPr lang="de-DE" sz="1400" b="0" dirty="0" smtClean="0">
              <a:solidFill>
                <a:schemeClr val="tx1"/>
              </a:solidFill>
            </a:endParaRPr>
          </a:p>
        </p:txBody>
      </p:sp>
    </p:spTree>
    <p:extLst>
      <p:ext uri="{BB962C8B-B14F-4D97-AF65-F5344CB8AC3E}">
        <p14:creationId xmlns:p14="http://schemas.microsoft.com/office/powerpoint/2010/main" val="193263533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44488" y="1100013"/>
            <a:ext cx="8420100" cy="690562"/>
          </a:xfrm>
        </p:spPr>
        <p:txBody>
          <a:bodyPr/>
          <a:lstStyle/>
          <a:p>
            <a:pPr algn="ctr"/>
            <a:r>
              <a:rPr lang="en-US" dirty="0">
                <a:solidFill>
                  <a:srgbClr val="669900"/>
                </a:solidFill>
              </a:rPr>
              <a:t>Integrating </a:t>
            </a:r>
            <a:r>
              <a:rPr lang="en-US" dirty="0" smtClean="0">
                <a:solidFill>
                  <a:srgbClr val="669900"/>
                </a:solidFill>
              </a:rPr>
              <a:t>CC </a:t>
            </a:r>
            <a:r>
              <a:rPr lang="en-US" dirty="0">
                <a:solidFill>
                  <a:srgbClr val="669900"/>
                </a:solidFill>
              </a:rPr>
              <a:t>adaptation into development </a:t>
            </a:r>
            <a:r>
              <a:rPr lang="en-US" dirty="0" smtClean="0">
                <a:solidFill>
                  <a:srgbClr val="669900"/>
                </a:solidFill>
              </a:rPr>
              <a:t>planning –</a:t>
            </a:r>
            <a:r>
              <a:rPr lang="en-US" b="1" dirty="0" smtClean="0">
                <a:solidFill>
                  <a:srgbClr val="669900"/>
                </a:solidFill>
              </a:rPr>
              <a:t>modules on monitoring and evaluation (M&amp;E)</a:t>
            </a:r>
            <a:endParaRPr lang="en-US" b="1" dirty="0">
              <a:solidFill>
                <a:srgbClr val="669900"/>
              </a:solidFill>
            </a:endParaRPr>
          </a:p>
        </p:txBody>
      </p:sp>
      <p:sp>
        <p:nvSpPr>
          <p:cNvPr id="21507" name="Content Placeholder 2"/>
          <p:cNvSpPr>
            <a:spLocks noGrp="1"/>
          </p:cNvSpPr>
          <p:nvPr>
            <p:ph idx="1"/>
          </p:nvPr>
        </p:nvSpPr>
        <p:spPr>
          <a:xfrm>
            <a:off x="673100" y="2090055"/>
            <a:ext cx="8051800" cy="4534457"/>
          </a:xfrm>
        </p:spPr>
        <p:txBody>
          <a:bodyPr>
            <a:normAutofit/>
          </a:bodyPr>
          <a:lstStyle/>
          <a:p>
            <a:r>
              <a:rPr lang="de-DE" b="1" dirty="0" smtClean="0"/>
              <a:t>Training </a:t>
            </a:r>
            <a:r>
              <a:rPr lang="de-DE" b="1" dirty="0" err="1" smtClean="0"/>
              <a:t>format</a:t>
            </a:r>
            <a:endParaRPr lang="de-DE" b="1" dirty="0"/>
          </a:p>
          <a:p>
            <a:pPr lvl="0"/>
            <a:r>
              <a:rPr lang="en-GB" dirty="0" smtClean="0"/>
              <a:t>The M&amp;E modules can be run:</a:t>
            </a:r>
            <a:endParaRPr lang="de-DE" dirty="0"/>
          </a:p>
          <a:p>
            <a:pPr marL="285750" lvl="0" indent="-285750">
              <a:buFont typeface="Arial" panose="020B0604020202020204" pitchFamily="34" charset="0"/>
              <a:buChar char="•"/>
            </a:pPr>
            <a:r>
              <a:rPr lang="en-GB" dirty="0" smtClean="0"/>
              <a:t>As </a:t>
            </a:r>
            <a:r>
              <a:rPr lang="en-GB" b="1" dirty="0" smtClean="0"/>
              <a:t>part of the full training course </a:t>
            </a:r>
            <a:r>
              <a:rPr lang="en-GB" dirty="0" smtClean="0"/>
              <a:t>(as module 6) or</a:t>
            </a:r>
            <a:endParaRPr lang="de-DE" dirty="0"/>
          </a:p>
          <a:p>
            <a:pPr marL="285750" lvl="0" indent="-285750">
              <a:buFont typeface="Arial" panose="020B0604020202020204" pitchFamily="34" charset="0"/>
              <a:buChar char="•"/>
            </a:pPr>
            <a:r>
              <a:rPr lang="en-GB" dirty="0" smtClean="0"/>
              <a:t>In a </a:t>
            </a:r>
            <a:r>
              <a:rPr lang="en-GB" b="1" dirty="0" smtClean="0"/>
              <a:t>stand-alone format </a:t>
            </a:r>
            <a:r>
              <a:rPr lang="en-GB" dirty="0" smtClean="0"/>
              <a:t>with an introduction to adaptation,</a:t>
            </a:r>
            <a:endParaRPr lang="en-US" dirty="0"/>
          </a:p>
          <a:p>
            <a:pPr lvl="0"/>
            <a:r>
              <a:rPr lang="en-US" dirty="0" smtClean="0"/>
              <a:t>Modules 6a (national-level) and 6b (project-level) can be run independent of each other. Often times a course would focus on only one of the two.</a:t>
            </a:r>
          </a:p>
          <a:p>
            <a:pPr lvl="0"/>
            <a:endParaRPr lang="en-US" dirty="0"/>
          </a:p>
          <a:p>
            <a:pPr lvl="0"/>
            <a:endParaRPr lang="en-US" dirty="0" smtClean="0"/>
          </a:p>
          <a:p>
            <a:pPr lvl="0"/>
            <a:endParaRPr lang="en-US" dirty="0" smtClean="0"/>
          </a:p>
          <a:p>
            <a:pPr lvl="0"/>
            <a:r>
              <a:rPr lang="en-US" dirty="0" smtClean="0">
                <a:solidFill>
                  <a:schemeClr val="accent1"/>
                </a:solidFill>
              </a:rPr>
              <a:t>The stand-alone format requires background knowledge on adaptation and preferably also on monitoring and evaluation.</a:t>
            </a:r>
          </a:p>
          <a:p>
            <a:pPr lvl="0"/>
            <a:endParaRPr lang="de-DE" dirty="0"/>
          </a:p>
        </p:txBody>
      </p:sp>
      <p:graphicFrame>
        <p:nvGraphicFramePr>
          <p:cNvPr id="2" name="Tabelle 1"/>
          <p:cNvGraphicFramePr>
            <a:graphicFrameLocks noGrp="1"/>
          </p:cNvGraphicFramePr>
          <p:nvPr>
            <p:extLst>
              <p:ext uri="{D42A27DB-BD31-4B8C-83A1-F6EECF244321}">
                <p14:modId xmlns:p14="http://schemas.microsoft.com/office/powerpoint/2010/main" val="752170955"/>
              </p:ext>
            </p:extLst>
          </p:nvPr>
        </p:nvGraphicFramePr>
        <p:xfrm>
          <a:off x="1157872" y="4547395"/>
          <a:ext cx="6770787" cy="1145098"/>
        </p:xfrm>
        <a:graphic>
          <a:graphicData uri="http://schemas.openxmlformats.org/drawingml/2006/table">
            <a:tbl>
              <a:tblPr firstRow="1" firstCol="1" bandRow="1">
                <a:tableStyleId>{5C22544A-7EE6-4342-B048-85BDC9FD1C3A}</a:tableStyleId>
              </a:tblPr>
              <a:tblGrid>
                <a:gridCol w="1858597"/>
                <a:gridCol w="2142400"/>
                <a:gridCol w="2769790"/>
              </a:tblGrid>
              <a:tr h="256098">
                <a:tc>
                  <a:txBody>
                    <a:bodyPr/>
                    <a:lstStyle/>
                    <a:p>
                      <a:pPr algn="just">
                        <a:lnSpc>
                          <a:spcPts val="1400"/>
                        </a:lnSpc>
                        <a:spcAft>
                          <a:spcPts val="300"/>
                        </a:spcAft>
                      </a:pPr>
                      <a:r>
                        <a:rPr lang="en-GB" sz="1400" dirty="0">
                          <a:effectLst/>
                        </a:rPr>
                        <a:t>Format</a:t>
                      </a:r>
                      <a:endParaRPr lang="de-DE" sz="1400" dirty="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n-GB" sz="1400" dirty="0">
                          <a:effectLst/>
                        </a:rPr>
                        <a:t>Modules</a:t>
                      </a:r>
                      <a:endParaRPr lang="de-DE" sz="1400" dirty="0">
                        <a:effectLst/>
                        <a:latin typeface="Arial"/>
                        <a:ea typeface="Times New Roman"/>
                        <a:cs typeface="Times New Roman"/>
                      </a:endParaRPr>
                    </a:p>
                  </a:txBody>
                  <a:tcPr marL="68580" marR="68580" marT="0" marB="0" anchor="ctr"/>
                </a:tc>
                <a:tc>
                  <a:txBody>
                    <a:bodyPr/>
                    <a:lstStyle/>
                    <a:p>
                      <a:pPr algn="ctr">
                        <a:lnSpc>
                          <a:spcPts val="1400"/>
                        </a:lnSpc>
                        <a:spcAft>
                          <a:spcPts val="300"/>
                        </a:spcAft>
                      </a:pPr>
                      <a:r>
                        <a:rPr lang="en-GB" sz="1400" dirty="0">
                          <a:effectLst/>
                        </a:rPr>
                        <a:t>Time required</a:t>
                      </a:r>
                      <a:endParaRPr lang="de-DE" sz="1400" dirty="0">
                        <a:effectLst/>
                        <a:latin typeface="Arial"/>
                        <a:ea typeface="Times New Roman"/>
                        <a:cs typeface="Times New Roman"/>
                      </a:endParaRPr>
                    </a:p>
                  </a:txBody>
                  <a:tcPr marL="68580" marR="68580" marT="0" marB="0" anchor="ctr"/>
                </a:tc>
              </a:tr>
              <a:tr h="0">
                <a:tc rowSpan="3">
                  <a:txBody>
                    <a:bodyPr/>
                    <a:lstStyle/>
                    <a:p>
                      <a:pPr algn="l">
                        <a:lnSpc>
                          <a:spcPts val="1400"/>
                        </a:lnSpc>
                        <a:spcAft>
                          <a:spcPts val="300"/>
                        </a:spcAft>
                      </a:pPr>
                      <a:r>
                        <a:rPr lang="en-US" sz="1400" dirty="0">
                          <a:effectLst/>
                        </a:rPr>
                        <a:t>Stand alone </a:t>
                      </a:r>
                      <a:endParaRPr lang="de-DE" sz="1400" dirty="0">
                        <a:effectLst/>
                      </a:endParaRPr>
                    </a:p>
                    <a:p>
                      <a:pPr algn="l">
                        <a:lnSpc>
                          <a:spcPts val="1400"/>
                        </a:lnSpc>
                        <a:spcAft>
                          <a:spcPts val="300"/>
                        </a:spcAft>
                      </a:pPr>
                      <a:r>
                        <a:rPr lang="en-US" sz="1400" dirty="0">
                          <a:effectLst/>
                        </a:rPr>
                        <a:t>M&amp;E training</a:t>
                      </a:r>
                      <a:endParaRPr lang="de-DE" sz="1400" dirty="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n-GB" sz="1400" dirty="0">
                          <a:effectLst/>
                        </a:rPr>
                        <a:t>6, 6a</a:t>
                      </a:r>
                      <a:endParaRPr lang="de-DE" sz="140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dirty="0" smtClean="0">
                          <a:effectLst/>
                        </a:rPr>
                        <a:t>2 </a:t>
                      </a:r>
                      <a:r>
                        <a:rPr lang="en-GB" sz="1400" dirty="0">
                          <a:effectLst/>
                        </a:rPr>
                        <a:t>days</a:t>
                      </a:r>
                      <a:endParaRPr lang="de-DE" sz="1400" dirty="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n-GB" sz="1400" dirty="0">
                          <a:effectLst/>
                        </a:rPr>
                        <a:t>6, 6b</a:t>
                      </a:r>
                      <a:endParaRPr lang="de-DE" sz="140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dirty="0" smtClean="0">
                          <a:effectLst/>
                        </a:rPr>
                        <a:t>2 </a:t>
                      </a:r>
                      <a:r>
                        <a:rPr lang="en-GB" sz="1400" dirty="0">
                          <a:effectLst/>
                        </a:rPr>
                        <a:t>days</a:t>
                      </a:r>
                      <a:endParaRPr lang="de-DE" sz="1400" dirty="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n-GB" sz="1400" dirty="0">
                          <a:effectLst/>
                        </a:rPr>
                        <a:t>6, 6a, 6b</a:t>
                      </a:r>
                      <a:endParaRPr lang="de-DE" sz="140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dirty="0" smtClean="0">
                          <a:effectLst/>
                        </a:rPr>
                        <a:t>3 </a:t>
                      </a:r>
                      <a:r>
                        <a:rPr lang="en-GB" sz="1400" dirty="0">
                          <a:effectLst/>
                        </a:rPr>
                        <a:t>days</a:t>
                      </a:r>
                      <a:endParaRPr lang="de-DE" sz="1400" dirty="0">
                        <a:effectLst/>
                        <a:latin typeface="Arial"/>
                        <a:ea typeface="Times New Roman"/>
                        <a:cs typeface="Times New Roman"/>
                      </a:endParaRPr>
                    </a:p>
                  </a:txBody>
                  <a:tcPr marL="68580" marR="68580" marT="0" marB="0"/>
                </a:tc>
              </a:tr>
              <a:tr h="0">
                <a:tc rowSpan="2">
                  <a:txBody>
                    <a:bodyPr/>
                    <a:lstStyle/>
                    <a:p>
                      <a:pPr algn="l">
                        <a:lnSpc>
                          <a:spcPts val="1400"/>
                        </a:lnSpc>
                        <a:spcAft>
                          <a:spcPts val="300"/>
                        </a:spcAft>
                      </a:pPr>
                      <a:r>
                        <a:rPr lang="en-GB" sz="1400" dirty="0">
                          <a:effectLst/>
                        </a:rPr>
                        <a:t>As part of </a:t>
                      </a:r>
                      <a:br>
                        <a:rPr lang="en-GB" sz="1400" dirty="0">
                          <a:effectLst/>
                        </a:rPr>
                      </a:br>
                      <a:r>
                        <a:rPr lang="en-GB" sz="1400" dirty="0">
                          <a:effectLst/>
                        </a:rPr>
                        <a:t>OECD course</a:t>
                      </a:r>
                      <a:endParaRPr lang="de-DE" sz="1400" dirty="0">
                        <a:effectLst/>
                        <a:latin typeface="Arial"/>
                        <a:ea typeface="Times New Roman"/>
                        <a:cs typeface="Times New Roman"/>
                      </a:endParaRPr>
                    </a:p>
                  </a:txBody>
                  <a:tcPr marL="68580" marR="68580" marT="0" marB="0" anchor="ctr"/>
                </a:tc>
                <a:tc>
                  <a:txBody>
                    <a:bodyPr/>
                    <a:lstStyle/>
                    <a:p>
                      <a:pPr algn="just">
                        <a:lnSpc>
                          <a:spcPts val="1400"/>
                        </a:lnSpc>
                        <a:spcAft>
                          <a:spcPts val="300"/>
                        </a:spcAft>
                      </a:pPr>
                      <a:r>
                        <a:rPr lang="en-GB" sz="1400" dirty="0" smtClean="0">
                          <a:effectLst/>
                        </a:rPr>
                        <a:t>1, 3-5</a:t>
                      </a:r>
                      <a:r>
                        <a:rPr lang="en-GB" sz="1400" dirty="0">
                          <a:effectLst/>
                        </a:rPr>
                        <a:t>, 6, 6a </a:t>
                      </a:r>
                      <a:r>
                        <a:rPr lang="en-GB" sz="1400" b="1" dirty="0">
                          <a:effectLst/>
                        </a:rPr>
                        <a:t>or</a:t>
                      </a:r>
                      <a:r>
                        <a:rPr lang="en-GB" sz="1400" dirty="0">
                          <a:effectLst/>
                        </a:rPr>
                        <a:t> b</a:t>
                      </a:r>
                      <a:endParaRPr lang="de-DE" sz="140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dirty="0" smtClean="0">
                          <a:effectLst/>
                        </a:rPr>
                        <a:t>4.5 </a:t>
                      </a:r>
                      <a:r>
                        <a:rPr lang="en-GB" sz="1400" dirty="0">
                          <a:effectLst/>
                        </a:rPr>
                        <a:t>days</a:t>
                      </a:r>
                      <a:endParaRPr lang="de-DE" sz="1400" dirty="0">
                        <a:effectLst/>
                        <a:latin typeface="Arial"/>
                        <a:ea typeface="Times New Roman"/>
                        <a:cs typeface="Times New Roman"/>
                      </a:endParaRPr>
                    </a:p>
                  </a:txBody>
                  <a:tcPr marL="68580" marR="68580" marT="0" marB="0"/>
                </a:tc>
              </a:tr>
              <a:tr h="0">
                <a:tc vMerge="1">
                  <a:txBody>
                    <a:bodyPr/>
                    <a:lstStyle/>
                    <a:p>
                      <a:endParaRPr lang="de-DE"/>
                    </a:p>
                  </a:txBody>
                  <a:tcPr/>
                </a:tc>
                <a:tc>
                  <a:txBody>
                    <a:bodyPr/>
                    <a:lstStyle/>
                    <a:p>
                      <a:pPr algn="just">
                        <a:lnSpc>
                          <a:spcPts val="1400"/>
                        </a:lnSpc>
                        <a:spcAft>
                          <a:spcPts val="300"/>
                        </a:spcAft>
                      </a:pPr>
                      <a:r>
                        <a:rPr lang="en-GB" sz="1400" dirty="0" smtClean="0">
                          <a:effectLst/>
                        </a:rPr>
                        <a:t>1, 3-5</a:t>
                      </a:r>
                      <a:r>
                        <a:rPr lang="en-GB" sz="1400" dirty="0">
                          <a:effectLst/>
                        </a:rPr>
                        <a:t>, 6, 6a </a:t>
                      </a:r>
                      <a:r>
                        <a:rPr lang="en-GB" sz="1400" b="1" dirty="0">
                          <a:effectLst/>
                        </a:rPr>
                        <a:t>&amp;</a:t>
                      </a:r>
                      <a:r>
                        <a:rPr lang="en-GB" sz="1400" dirty="0">
                          <a:effectLst/>
                        </a:rPr>
                        <a:t> 6b</a:t>
                      </a:r>
                      <a:endParaRPr lang="de-DE" sz="1400" dirty="0">
                        <a:effectLst/>
                        <a:latin typeface="Arial"/>
                        <a:ea typeface="Times New Roman"/>
                        <a:cs typeface="Times New Roman"/>
                      </a:endParaRPr>
                    </a:p>
                  </a:txBody>
                  <a:tcPr marL="68580" marR="68580" marT="0" marB="0"/>
                </a:tc>
                <a:tc>
                  <a:txBody>
                    <a:bodyPr/>
                    <a:lstStyle/>
                    <a:p>
                      <a:pPr algn="ctr">
                        <a:lnSpc>
                          <a:spcPts val="1400"/>
                        </a:lnSpc>
                        <a:spcAft>
                          <a:spcPts val="300"/>
                        </a:spcAft>
                      </a:pPr>
                      <a:r>
                        <a:rPr lang="en-GB" sz="1400" dirty="0" smtClean="0">
                          <a:effectLst/>
                        </a:rPr>
                        <a:t>5 </a:t>
                      </a:r>
                      <a:r>
                        <a:rPr lang="en-GB" sz="1400" dirty="0">
                          <a:effectLst/>
                        </a:rPr>
                        <a:t>days</a:t>
                      </a:r>
                      <a:endParaRPr lang="de-DE" sz="1400" dirty="0">
                        <a:effectLst/>
                        <a:latin typeface="Arial"/>
                        <a:ea typeface="Times New Roman"/>
                        <a:cs typeface="Times New Roman"/>
                      </a:endParaRPr>
                    </a:p>
                  </a:txBody>
                  <a:tcPr marL="68580" marR="68580" marT="0" marB="0"/>
                </a:tc>
              </a:tr>
            </a:tbl>
          </a:graphicData>
        </a:graphic>
      </p:graphicFrame>
    </p:spTree>
    <p:extLst>
      <p:ext uri="{BB962C8B-B14F-4D97-AF65-F5344CB8AC3E}">
        <p14:creationId xmlns:p14="http://schemas.microsoft.com/office/powerpoint/2010/main" val="259503120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1"/>
          </p:nvPr>
        </p:nvSpPr>
        <p:spPr/>
        <p:txBody>
          <a:bodyPr/>
          <a:lstStyle/>
          <a:p>
            <a:pPr>
              <a:defRPr/>
            </a:pPr>
            <a:fld id="{6B0F0B5A-B566-4E30-A46C-E5B582B509D4}" type="datetime1">
              <a:rPr lang="de-DE" smtClean="0">
                <a:solidFill>
                  <a:srgbClr val="6E6452"/>
                </a:solidFill>
              </a:rPr>
              <a:pPr>
                <a:defRPr/>
              </a:pPr>
              <a:t>01.09.2016</a:t>
            </a:fld>
            <a:endParaRPr lang="de-DE" dirty="0">
              <a:solidFill>
                <a:srgbClr val="6E6452"/>
              </a:solidFill>
            </a:endParaRPr>
          </a:p>
        </p:txBody>
      </p:sp>
      <p:sp>
        <p:nvSpPr>
          <p:cNvPr id="5" name="Titel 1"/>
          <p:cNvSpPr txBox="1">
            <a:spLocks/>
          </p:cNvSpPr>
          <p:nvPr/>
        </p:nvSpPr>
        <p:spPr bwMode="auto">
          <a:xfrm>
            <a:off x="482519" y="1135116"/>
            <a:ext cx="7526337" cy="5508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b="1" kern="0" smtClean="0">
                <a:solidFill>
                  <a:srgbClr val="669900"/>
                </a:solidFill>
              </a:rPr>
              <a:t>Outputs and Reporting</a:t>
            </a:r>
            <a:endParaRPr lang="de-DE" b="1" kern="0" dirty="0">
              <a:solidFill>
                <a:srgbClr val="669900"/>
              </a:solidFill>
            </a:endParaRPr>
          </a:p>
        </p:txBody>
      </p:sp>
      <p:sp>
        <p:nvSpPr>
          <p:cNvPr id="7" name="Content Placeholder 2"/>
          <p:cNvSpPr txBox="1">
            <a:spLocks/>
          </p:cNvSpPr>
          <p:nvPr/>
        </p:nvSpPr>
        <p:spPr>
          <a:xfrm>
            <a:off x="482519" y="1717559"/>
            <a:ext cx="8051800" cy="4463204"/>
          </a:xfrm>
          <a:prstGeom prst="rect">
            <a:avLst/>
          </a:prstGeom>
        </p:spPr>
        <p:txBody>
          <a:bodyPr>
            <a:normAutofit/>
          </a:bodyPr>
          <a:lstStyle>
            <a:lvl1pPr marL="360000" indent="-360000" algn="l" rtl="0" eaLnBrk="1" fontAlgn="base" hangingPunct="1">
              <a:spcBef>
                <a:spcPts val="400"/>
              </a:spcBef>
              <a:spcAft>
                <a:spcPts val="800"/>
              </a:spcAft>
              <a:buClr>
                <a:srgbClr val="C80F0F"/>
              </a:buClr>
              <a:buFont typeface="Arial" pitchFamily="34" charset="0"/>
              <a:buChar char="•"/>
              <a:tabLst>
                <a:tab pos="2190750" algn="l"/>
              </a:tabLst>
              <a:defRPr lang="de-DE" sz="1800" baseline="0" noProof="0" smtClean="0">
                <a:solidFill>
                  <a:schemeClr val="tx2"/>
                </a:solidFill>
                <a:latin typeface="+mn-lt"/>
                <a:ea typeface="+mn-ea"/>
                <a:cs typeface="+mn-cs"/>
              </a:defRPr>
            </a:lvl1pPr>
            <a:lvl2pPr marL="720000" indent="-360000" algn="l" rtl="0" eaLnBrk="1" fontAlgn="base" hangingPunct="1">
              <a:spcBef>
                <a:spcPts val="400"/>
              </a:spcBef>
              <a:spcAft>
                <a:spcPts val="800"/>
              </a:spcAft>
              <a:buClr>
                <a:schemeClr val="accent1"/>
              </a:buClr>
              <a:buFont typeface="Arial" pitchFamily="34" charset="0"/>
              <a:buChar char="•"/>
              <a:tabLst>
                <a:tab pos="2190750" algn="l"/>
              </a:tabLst>
              <a:defRPr lang="de-DE" sz="1800" noProof="0" smtClean="0">
                <a:solidFill>
                  <a:schemeClr val="tx2"/>
                </a:solidFill>
                <a:latin typeface="+mn-lt"/>
              </a:defRPr>
            </a:lvl2pPr>
            <a:lvl3pPr marL="1080000" indent="-360000" algn="l" rtl="0" eaLnBrk="1" fontAlgn="base" hangingPunct="1">
              <a:spcBef>
                <a:spcPts val="400"/>
              </a:spcBef>
              <a:spcAft>
                <a:spcPts val="800"/>
              </a:spcAft>
              <a:buClr>
                <a:schemeClr val="tx2"/>
              </a:buClr>
              <a:buFont typeface="Arial" pitchFamily="34" charset="0"/>
              <a:buChar char="•"/>
              <a:tabLst>
                <a:tab pos="2190750" algn="l"/>
              </a:tabLst>
              <a:defRPr lang="de-DE" sz="1800" noProof="0" smtClean="0">
                <a:solidFill>
                  <a:schemeClr val="tx2"/>
                </a:solidFill>
                <a:latin typeface="+mn-lt"/>
              </a:defRPr>
            </a:lvl3pPr>
            <a:lvl4pPr marL="1440000" indent="-360000" algn="l" rtl="0" eaLnBrk="1" fontAlgn="base" hangingPunct="1">
              <a:spcBef>
                <a:spcPts val="400"/>
              </a:spcBef>
              <a:spcAft>
                <a:spcPts val="800"/>
              </a:spcAft>
              <a:buClr>
                <a:schemeClr val="tx2"/>
              </a:buClr>
              <a:buFont typeface="Arial" pitchFamily="34" charset="0"/>
              <a:buChar char="•"/>
              <a:tabLst>
                <a:tab pos="2190750" algn="l"/>
              </a:tabLst>
              <a:defRPr lang="de-DE" sz="1800" baseline="0" noProof="0" smtClean="0">
                <a:solidFill>
                  <a:schemeClr val="tx2"/>
                </a:solidFill>
                <a:latin typeface="+mn-lt"/>
              </a:defRPr>
            </a:lvl4pPr>
            <a:lvl5pPr marL="180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a:lstStyle>
          <a:p>
            <a:pPr marL="360000" lvl="1">
              <a:spcAft>
                <a:spcPts val="300"/>
              </a:spcAft>
              <a:buClr>
                <a:srgbClr val="C80F0F"/>
              </a:buClr>
            </a:pPr>
            <a:r>
              <a:rPr lang="en-US" b="0" kern="0" dirty="0" smtClean="0">
                <a:solidFill>
                  <a:schemeClr val="accent1"/>
                </a:solidFill>
              </a:rPr>
              <a:t>M&amp;E purpose</a:t>
            </a:r>
            <a:r>
              <a:rPr lang="en-US" b="0" kern="0" dirty="0" smtClean="0"/>
              <a:t> and </a:t>
            </a:r>
            <a:r>
              <a:rPr lang="en-US" b="0" kern="0" dirty="0" smtClean="0">
                <a:solidFill>
                  <a:schemeClr val="accent1"/>
                </a:solidFill>
              </a:rPr>
              <a:t>target users</a:t>
            </a:r>
            <a:r>
              <a:rPr lang="en-US" kern="0" dirty="0" smtClean="0"/>
              <a:t> </a:t>
            </a:r>
            <a:r>
              <a:rPr lang="en-US" b="0" kern="0" dirty="0" smtClean="0"/>
              <a:t>determine </a:t>
            </a:r>
            <a:r>
              <a:rPr lang="en-US" b="0" kern="0" dirty="0"/>
              <a:t>how results </a:t>
            </a:r>
            <a:r>
              <a:rPr lang="en-US" b="0" kern="0" dirty="0" smtClean="0"/>
              <a:t>should be presented.</a:t>
            </a:r>
          </a:p>
          <a:p>
            <a:pPr marL="0" lvl="1" indent="0" algn="just">
              <a:spcAft>
                <a:spcPts val="300"/>
              </a:spcAft>
              <a:buClr>
                <a:srgbClr val="C80F0F"/>
              </a:buClr>
              <a:buNone/>
            </a:pPr>
            <a:endParaRPr lang="en-US" b="0" kern="0" dirty="0" smtClean="0"/>
          </a:p>
          <a:p>
            <a:pPr marL="360000" lvl="1" algn="just">
              <a:spcAft>
                <a:spcPts val="300"/>
              </a:spcAft>
              <a:buClr>
                <a:srgbClr val="C80F0F"/>
              </a:buClr>
            </a:pPr>
            <a:r>
              <a:rPr lang="en-US" b="0" kern="0" dirty="0" smtClean="0">
                <a:solidFill>
                  <a:schemeClr val="accent1"/>
                </a:solidFill>
              </a:rPr>
              <a:t>Timing </a:t>
            </a:r>
            <a:r>
              <a:rPr lang="en-US" b="0" kern="0" dirty="0"/>
              <a:t>and</a:t>
            </a:r>
            <a:r>
              <a:rPr lang="en-US" b="0" kern="0" dirty="0" smtClean="0">
                <a:solidFill>
                  <a:schemeClr val="accent1"/>
                </a:solidFill>
              </a:rPr>
              <a:t> frequency </a:t>
            </a:r>
            <a:r>
              <a:rPr lang="en-US" b="0" kern="0" dirty="0"/>
              <a:t>of outputs </a:t>
            </a:r>
            <a:r>
              <a:rPr lang="en-US" b="0" kern="0" dirty="0" smtClean="0"/>
              <a:t>should correspond to relevant decision making processes.</a:t>
            </a:r>
            <a:endParaRPr lang="en-US" b="0" kern="0" dirty="0"/>
          </a:p>
          <a:p>
            <a:pPr marL="360000" lvl="1" algn="just">
              <a:spcAft>
                <a:spcPts val="300"/>
              </a:spcAft>
              <a:buClr>
                <a:srgbClr val="C80F0F"/>
              </a:buClr>
            </a:pPr>
            <a:endParaRPr lang="en-US" b="0" kern="0" dirty="0"/>
          </a:p>
          <a:p>
            <a:pPr marL="360000" lvl="2" indent="0" algn="just">
              <a:spcAft>
                <a:spcPts val="300"/>
              </a:spcAft>
              <a:buClr>
                <a:srgbClr val="C80F0F"/>
              </a:buClr>
              <a:buNone/>
            </a:pPr>
            <a:r>
              <a:rPr lang="en-US" sz="1600" b="0" u="sng" kern="0" dirty="0" smtClean="0"/>
              <a:t>Example: The Philippines</a:t>
            </a:r>
          </a:p>
          <a:p>
            <a:pPr marL="720000" lvl="2" algn="just">
              <a:spcAft>
                <a:spcPts val="300"/>
              </a:spcAft>
              <a:buClr>
                <a:srgbClr val="C80F0F"/>
              </a:buClr>
            </a:pPr>
            <a:r>
              <a:rPr lang="en-US" sz="1600" b="0" kern="0" dirty="0" smtClean="0"/>
              <a:t>For </a:t>
            </a:r>
            <a:r>
              <a:rPr lang="en-US" sz="1600" kern="0" dirty="0" smtClean="0"/>
              <a:t>adaptive management </a:t>
            </a:r>
            <a:r>
              <a:rPr lang="en-US" sz="1600" b="0" kern="0" dirty="0" smtClean="0"/>
              <a:t>purposes </a:t>
            </a:r>
            <a:r>
              <a:rPr lang="en-US" sz="1600" kern="0" dirty="0" smtClean="0"/>
              <a:t>annual monitoring reports </a:t>
            </a:r>
            <a:r>
              <a:rPr lang="en-US" sz="1600" b="0" kern="0" dirty="0" smtClean="0"/>
              <a:t>on the progress of the National Climate Change Action Plan are produced, which </a:t>
            </a:r>
            <a:r>
              <a:rPr lang="en-US" sz="1600" kern="0" dirty="0" smtClean="0"/>
              <a:t>serve as a basis for government agencies </a:t>
            </a:r>
            <a:r>
              <a:rPr lang="en-US" sz="1600" b="0" kern="0" dirty="0" smtClean="0"/>
              <a:t>to set their priorities and </a:t>
            </a:r>
            <a:r>
              <a:rPr lang="en-US" sz="1600" kern="0" dirty="0" smtClean="0"/>
              <a:t>annual budgets.</a:t>
            </a:r>
          </a:p>
          <a:p>
            <a:pPr marL="720000" lvl="2" algn="just">
              <a:spcAft>
                <a:spcPts val="300"/>
              </a:spcAft>
              <a:buClr>
                <a:srgbClr val="C80F0F"/>
              </a:buClr>
            </a:pPr>
            <a:r>
              <a:rPr lang="en-US" sz="1600" b="0" kern="0" dirty="0" smtClean="0"/>
              <a:t>In addition, the release of </a:t>
            </a:r>
            <a:r>
              <a:rPr lang="en-US" sz="1600" kern="0" dirty="0" smtClean="0"/>
              <a:t>evaluation reports</a:t>
            </a:r>
            <a:r>
              <a:rPr lang="en-US" sz="1600" b="0" kern="0" dirty="0" smtClean="0"/>
              <a:t> (published every three years) is </a:t>
            </a:r>
            <a:r>
              <a:rPr lang="en-US" sz="1600" kern="0" dirty="0" smtClean="0"/>
              <a:t>aligned</a:t>
            </a:r>
            <a:r>
              <a:rPr lang="en-US" sz="1600" b="0" kern="0" dirty="0" smtClean="0"/>
              <a:t> with the consultation process for </a:t>
            </a:r>
            <a:r>
              <a:rPr lang="en-US" sz="1600" kern="0" dirty="0"/>
              <a:t>updating the National Development Plan</a:t>
            </a:r>
            <a:r>
              <a:rPr lang="en-US" sz="1600" b="0" kern="0" dirty="0"/>
              <a:t>.</a:t>
            </a:r>
          </a:p>
          <a:p>
            <a:pPr marL="720000" lvl="2" algn="just">
              <a:spcAft>
                <a:spcPts val="300"/>
              </a:spcAft>
              <a:buClr>
                <a:srgbClr val="C80F0F"/>
              </a:buClr>
            </a:pPr>
            <a:endParaRPr lang="en-US" b="0" kern="0" dirty="0"/>
          </a:p>
          <a:p>
            <a:pPr marL="360000" lvl="1" indent="0" algn="just">
              <a:spcAft>
                <a:spcPts val="300"/>
              </a:spcAft>
              <a:buNone/>
            </a:pPr>
            <a:endParaRPr lang="en-US" b="0" kern="0" dirty="0" smtClean="0"/>
          </a:p>
          <a:p>
            <a:pPr lvl="1" algn="just">
              <a:spcAft>
                <a:spcPts val="300"/>
              </a:spcAft>
            </a:pPr>
            <a:endParaRPr lang="en-US" b="0" kern="0" dirty="0"/>
          </a:p>
          <a:p>
            <a:pPr algn="just">
              <a:spcAft>
                <a:spcPts val="300"/>
              </a:spcAft>
            </a:pPr>
            <a:endParaRPr lang="en-US" b="0" kern="0" dirty="0" smtClean="0"/>
          </a:p>
          <a:p>
            <a:pPr algn="just">
              <a:spcAft>
                <a:spcPts val="300"/>
              </a:spcAft>
            </a:pPr>
            <a:endParaRPr lang="en-US" b="0" kern="0" dirty="0">
              <a:solidFill>
                <a:srgbClr val="000000"/>
              </a:solidFill>
            </a:endParaRPr>
          </a:p>
          <a:p>
            <a:pPr algn="just">
              <a:spcAft>
                <a:spcPts val="300"/>
              </a:spcAft>
            </a:pPr>
            <a:endParaRPr lang="en-US" b="0" kern="0" dirty="0">
              <a:solidFill>
                <a:srgbClr val="000000"/>
              </a:solidFill>
            </a:endParaRPr>
          </a:p>
        </p:txBody>
      </p:sp>
    </p:spTree>
    <p:extLst>
      <p:ext uri="{BB962C8B-B14F-4D97-AF65-F5344CB8AC3E}">
        <p14:creationId xmlns:p14="http://schemas.microsoft.com/office/powerpoint/2010/main" val="2398611951"/>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txBox="1">
            <a:spLocks/>
          </p:cNvSpPr>
          <p:nvPr/>
        </p:nvSpPr>
        <p:spPr bwMode="auto">
          <a:xfrm>
            <a:off x="433388" y="1189831"/>
            <a:ext cx="7526337"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lvl1pPr algn="l" rtl="0" eaLnBrk="0" fontAlgn="base" hangingPunct="0">
              <a:spcBef>
                <a:spcPct val="0"/>
              </a:spcBef>
              <a:spcAft>
                <a:spcPct val="0"/>
              </a:spcAft>
              <a:defRPr sz="24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de-DE" kern="0" dirty="0" err="1" smtClean="0"/>
              <a:t>Exercise</a:t>
            </a:r>
            <a:endParaRPr lang="de-DE" kern="0" dirty="0"/>
          </a:p>
        </p:txBody>
      </p:sp>
      <p:sp>
        <p:nvSpPr>
          <p:cNvPr id="4" name="Inhaltsplatzhalter 2"/>
          <p:cNvSpPr>
            <a:spLocks noGrp="1"/>
          </p:cNvSpPr>
          <p:nvPr>
            <p:ph idx="1"/>
          </p:nvPr>
        </p:nvSpPr>
        <p:spPr>
          <a:xfrm>
            <a:off x="433387" y="1948955"/>
            <a:ext cx="7526338" cy="4213225"/>
          </a:xfrm>
        </p:spPr>
        <p:txBody>
          <a:bodyPr/>
          <a:lstStyle/>
          <a:p>
            <a:pPr marL="0" indent="0">
              <a:defRPr/>
            </a:pPr>
            <a:r>
              <a:rPr lang="en-GB" sz="2000" b="1" dirty="0" smtClean="0">
                <a:solidFill>
                  <a:srgbClr val="C00000"/>
                </a:solidFill>
              </a:rPr>
              <a:t>Your task:</a:t>
            </a:r>
          </a:p>
          <a:p>
            <a:pPr marL="342900" lvl="0" indent="-342900">
              <a:buFont typeface="Arial" panose="020B0604020202020204" pitchFamily="34" charset="0"/>
              <a:buChar char="•"/>
              <a:defRPr/>
            </a:pPr>
            <a:r>
              <a:rPr lang="en-US" dirty="0" smtClean="0"/>
              <a:t>You </a:t>
            </a:r>
            <a:r>
              <a:rPr lang="en-US" dirty="0"/>
              <a:t>are asked to suggest specific outputs and reporting formats for the M&amp;E </a:t>
            </a:r>
            <a:r>
              <a:rPr lang="en-US" dirty="0" smtClean="0"/>
              <a:t>systems </a:t>
            </a:r>
            <a:r>
              <a:rPr lang="en-US" dirty="0"/>
              <a:t>in </a:t>
            </a:r>
            <a:r>
              <a:rPr lang="en-US" dirty="0" err="1"/>
              <a:t>Khoresia</a:t>
            </a:r>
            <a:r>
              <a:rPr lang="en-US" dirty="0"/>
              <a:t> and </a:t>
            </a:r>
            <a:r>
              <a:rPr lang="en-US" dirty="0" err="1"/>
              <a:t>Zanadu</a:t>
            </a:r>
            <a:r>
              <a:rPr lang="en-US" dirty="0"/>
              <a:t> </a:t>
            </a:r>
            <a:endParaRPr lang="en-US" dirty="0" smtClean="0"/>
          </a:p>
          <a:p>
            <a:pPr marL="342900" indent="-342900">
              <a:buFont typeface="Arial" panose="020B0604020202020204" pitchFamily="34" charset="0"/>
              <a:buChar char="•"/>
              <a:defRPr/>
            </a:pPr>
            <a:r>
              <a:rPr lang="en-US" dirty="0"/>
              <a:t>Review examples of different output formats (Exhibit 4) as a basis for your suggestions.</a:t>
            </a:r>
          </a:p>
          <a:p>
            <a:pPr marL="342900" lvl="0" indent="-342900">
              <a:buFont typeface="Arial" panose="020B0604020202020204" pitchFamily="34" charset="0"/>
              <a:buChar char="•"/>
              <a:defRPr/>
            </a:pPr>
            <a:r>
              <a:rPr lang="en-GB" dirty="0" smtClean="0"/>
              <a:t>Refer </a:t>
            </a:r>
            <a:r>
              <a:rPr lang="en-GB" dirty="0"/>
              <a:t>back to the </a:t>
            </a:r>
            <a:r>
              <a:rPr lang="en-GB" dirty="0" smtClean="0"/>
              <a:t>purpose </a:t>
            </a:r>
            <a:r>
              <a:rPr lang="en-GB" dirty="0"/>
              <a:t>and target users of the M&amp;E systems you identified in Session 3 and make sure the suggested outputs are appropriate. </a:t>
            </a:r>
            <a:endParaRPr lang="en-GB" dirty="0" smtClean="0"/>
          </a:p>
          <a:p>
            <a:pPr marL="342900" indent="-342900">
              <a:buFont typeface="Arial" panose="020B0604020202020204" pitchFamily="34" charset="0"/>
              <a:buChar char="•"/>
              <a:defRPr/>
            </a:pPr>
            <a:r>
              <a:rPr lang="en-US" dirty="0" smtClean="0"/>
              <a:t>Use Matrix 7 for this task.</a:t>
            </a:r>
          </a:p>
        </p:txBody>
      </p:sp>
      <p:pic>
        <p:nvPicPr>
          <p:cNvPr id="5" name="Grafik 4"/>
          <p:cNvPicPr>
            <a:picLocks noChangeAspect="1"/>
          </p:cNvPicPr>
          <p:nvPr/>
        </p:nvPicPr>
        <p:blipFill rotWithShape="1">
          <a:blip r:embed="rId3">
            <a:extLst>
              <a:ext uri="{28A0092B-C50C-407E-A947-70E740481C1C}">
                <a14:useLocalDpi xmlns:a14="http://schemas.microsoft.com/office/drawing/2010/main" val="0"/>
              </a:ext>
            </a:extLst>
          </a:blip>
          <a:srcRect l="9402" t="10536" r="10598" b="9463"/>
          <a:stretch/>
        </p:blipFill>
        <p:spPr>
          <a:xfrm>
            <a:off x="6424550" y="5024482"/>
            <a:ext cx="2719449" cy="1699656"/>
          </a:xfrm>
          <a:prstGeom prst="rect">
            <a:avLst/>
          </a:prstGeom>
        </p:spPr>
      </p:pic>
    </p:spTree>
    <p:extLst>
      <p:ext uri="{BB962C8B-B14F-4D97-AF65-F5344CB8AC3E}">
        <p14:creationId xmlns:p14="http://schemas.microsoft.com/office/powerpoint/2010/main" val="660259524"/>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Grafik 4" descr="titelbars.tif"/>
          <p:cNvPicPr>
            <a:picLocks noChangeAspect="1"/>
          </p:cNvPicPr>
          <p:nvPr/>
        </p:nvPicPr>
        <p:blipFill>
          <a:blip r:embed="rId3">
            <a:extLst>
              <a:ext uri="{28A0092B-C50C-407E-A947-70E740481C1C}">
                <a14:useLocalDpi xmlns:a14="http://schemas.microsoft.com/office/drawing/2010/main" val="0"/>
              </a:ext>
            </a:extLst>
          </a:blip>
          <a:srcRect l="-2812" r="8638" b="45680"/>
          <a:stretch>
            <a:fillRect/>
          </a:stretch>
        </p:blipFill>
        <p:spPr bwMode="auto">
          <a:xfrm>
            <a:off x="4722813" y="3132138"/>
            <a:ext cx="4567237"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el 1"/>
          <p:cNvSpPr txBox="1">
            <a:spLocks/>
          </p:cNvSpPr>
          <p:nvPr/>
        </p:nvSpPr>
        <p:spPr bwMode="auto">
          <a:xfrm>
            <a:off x="688770" y="1923803"/>
            <a:ext cx="7968342" cy="18885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3600">
                <a:solidFill>
                  <a:schemeClr val="tx2"/>
                </a:solidFill>
                <a:latin typeface="+mj-lt"/>
                <a:ea typeface="+mj-ea"/>
                <a:cs typeface="+mj-cs"/>
              </a:defRPr>
            </a:lvl1pPr>
            <a:lvl2pPr algn="l" rtl="0" eaLnBrk="1" fontAlgn="base" hangingPunct="1">
              <a:spcBef>
                <a:spcPct val="0"/>
              </a:spcBef>
              <a:spcAft>
                <a:spcPct val="0"/>
              </a:spcAft>
              <a:defRPr sz="3600">
                <a:solidFill>
                  <a:schemeClr val="tx1"/>
                </a:solidFill>
                <a:latin typeface="Arial" charset="0"/>
              </a:defRPr>
            </a:lvl2pPr>
            <a:lvl3pPr algn="l" rtl="0" eaLnBrk="1" fontAlgn="base" hangingPunct="1">
              <a:spcBef>
                <a:spcPct val="0"/>
              </a:spcBef>
              <a:spcAft>
                <a:spcPct val="0"/>
              </a:spcAft>
              <a:defRPr sz="3600">
                <a:solidFill>
                  <a:schemeClr val="tx1"/>
                </a:solidFill>
                <a:latin typeface="Arial" charset="0"/>
              </a:defRPr>
            </a:lvl3pPr>
            <a:lvl4pPr algn="l" rtl="0" eaLnBrk="1" fontAlgn="base" hangingPunct="1">
              <a:spcBef>
                <a:spcPct val="0"/>
              </a:spcBef>
              <a:spcAft>
                <a:spcPct val="0"/>
              </a:spcAft>
              <a:defRPr sz="3600">
                <a:solidFill>
                  <a:schemeClr val="tx1"/>
                </a:solidFill>
                <a:latin typeface="Arial" charset="0"/>
              </a:defRPr>
            </a:lvl4pPr>
            <a:lvl5pPr algn="l" rtl="0" eaLnBrk="1" fontAlgn="base" hangingPunct="1">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r>
              <a:rPr lang="en-US" sz="3200" kern="0" dirty="0" smtClean="0">
                <a:solidFill>
                  <a:srgbClr val="000000"/>
                </a:solidFill>
              </a:rPr>
              <a:t>Module 6b</a:t>
            </a:r>
          </a:p>
          <a:p>
            <a:endParaRPr lang="en-US" sz="3200" kern="0" dirty="0" smtClean="0">
              <a:solidFill>
                <a:srgbClr val="000000"/>
              </a:solidFill>
            </a:endParaRPr>
          </a:p>
          <a:p>
            <a:r>
              <a:rPr lang="en-US" sz="3200" kern="0" dirty="0" smtClean="0">
                <a:solidFill>
                  <a:srgbClr val="669900"/>
                </a:solidFill>
              </a:rPr>
              <a:t>M&amp;E</a:t>
            </a:r>
            <a:r>
              <a:rPr lang="en-US" sz="3200" kern="0" dirty="0">
                <a:solidFill>
                  <a:srgbClr val="669900"/>
                </a:solidFill>
              </a:rPr>
              <a:t> </a:t>
            </a:r>
            <a:r>
              <a:rPr lang="en-US" sz="3200" kern="0" dirty="0" smtClean="0">
                <a:solidFill>
                  <a:srgbClr val="669900"/>
                </a:solidFill>
              </a:rPr>
              <a:t>for adaptation at project / </a:t>
            </a:r>
            <a:r>
              <a:rPr lang="en-US" sz="3200" kern="0" dirty="0" err="1" smtClean="0">
                <a:solidFill>
                  <a:srgbClr val="669900"/>
                </a:solidFill>
              </a:rPr>
              <a:t>programme</a:t>
            </a:r>
            <a:r>
              <a:rPr lang="en-US" sz="3200" kern="0" dirty="0" smtClean="0">
                <a:solidFill>
                  <a:srgbClr val="669900"/>
                </a:solidFill>
              </a:rPr>
              <a:t> level</a:t>
            </a:r>
            <a:endParaRPr lang="en-US" sz="3200" kern="0" dirty="0">
              <a:solidFill>
                <a:srgbClr val="669900"/>
              </a:solidFill>
            </a:endParaRPr>
          </a:p>
        </p:txBody>
      </p:sp>
    </p:spTree>
    <p:extLst>
      <p:ext uri="{BB962C8B-B14F-4D97-AF65-F5344CB8AC3E}">
        <p14:creationId xmlns:p14="http://schemas.microsoft.com/office/powerpoint/2010/main" val="1076298759"/>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extfeld 5"/>
          <p:cNvSpPr txBox="1"/>
          <p:nvPr/>
        </p:nvSpPr>
        <p:spPr>
          <a:xfrm>
            <a:off x="467544" y="1167135"/>
            <a:ext cx="5328592" cy="461665"/>
          </a:xfrm>
          <a:prstGeom prst="rect">
            <a:avLst/>
          </a:prstGeom>
          <a:noFill/>
        </p:spPr>
        <p:txBody>
          <a:bodyPr wrap="square" rtlCol="0">
            <a:spAutoFit/>
          </a:bodyPr>
          <a:lstStyle/>
          <a:p>
            <a:pPr fontAlgn="auto">
              <a:spcBef>
                <a:spcPts val="0"/>
              </a:spcBef>
              <a:spcAft>
                <a:spcPts val="0"/>
              </a:spcAft>
            </a:pPr>
            <a:r>
              <a:rPr lang="de-DE" sz="2400" kern="0" dirty="0" err="1">
                <a:solidFill>
                  <a:srgbClr val="669900"/>
                </a:solidFill>
                <a:latin typeface="Arial"/>
                <a:cs typeface="+mn-cs"/>
              </a:rPr>
              <a:t>Overview</a:t>
            </a:r>
            <a:r>
              <a:rPr lang="de-DE" sz="2400" kern="0" dirty="0">
                <a:solidFill>
                  <a:srgbClr val="669900"/>
                </a:solidFill>
                <a:latin typeface="Arial"/>
                <a:cs typeface="+mn-cs"/>
              </a:rPr>
              <a:t> </a:t>
            </a:r>
            <a:r>
              <a:rPr lang="de-DE" sz="2400" kern="0" dirty="0" err="1">
                <a:solidFill>
                  <a:srgbClr val="669900"/>
                </a:solidFill>
                <a:latin typeface="Arial"/>
                <a:cs typeface="+mn-cs"/>
              </a:rPr>
              <a:t>of</a:t>
            </a:r>
            <a:r>
              <a:rPr lang="de-DE" sz="2400" kern="0" dirty="0">
                <a:solidFill>
                  <a:srgbClr val="669900"/>
                </a:solidFill>
                <a:latin typeface="Arial"/>
                <a:cs typeface="+mn-cs"/>
              </a:rPr>
              <a:t> Sessions</a:t>
            </a:r>
            <a:endParaRPr lang="de-DE" sz="1400" b="0" dirty="0" smtClean="0">
              <a:solidFill>
                <a:srgbClr val="6E6452"/>
              </a:solidFill>
              <a:latin typeface="Arial"/>
              <a:cs typeface="+mn-cs"/>
            </a:endParaRPr>
          </a:p>
        </p:txBody>
      </p:sp>
      <p:graphicFrame>
        <p:nvGraphicFramePr>
          <p:cNvPr id="7" name="Tabelle 6"/>
          <p:cNvGraphicFramePr>
            <a:graphicFrameLocks noGrp="1"/>
          </p:cNvGraphicFramePr>
          <p:nvPr>
            <p:extLst>
              <p:ext uri="{D42A27DB-BD31-4B8C-83A1-F6EECF244321}">
                <p14:modId xmlns:p14="http://schemas.microsoft.com/office/powerpoint/2010/main" val="3666963412"/>
              </p:ext>
            </p:extLst>
          </p:nvPr>
        </p:nvGraphicFramePr>
        <p:xfrm>
          <a:off x="467544" y="2276872"/>
          <a:ext cx="7920881" cy="3200846"/>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14587">
                <a:tc>
                  <a:txBody>
                    <a:bodyPr/>
                    <a:lstStyle/>
                    <a:p>
                      <a:r>
                        <a:rPr lang="de-DE" sz="1800" dirty="0" smtClean="0"/>
                        <a:t>9</a:t>
                      </a:r>
                      <a:endParaRPr lang="de-DE" sz="1800" dirty="0"/>
                    </a:p>
                  </a:txBody>
                  <a:tcPr marL="91426" marR="91426" marT="45723" marB="45723"/>
                </a:tc>
                <a:tc>
                  <a:txBody>
                    <a:bodyPr/>
                    <a:lstStyle/>
                    <a:p>
                      <a:r>
                        <a:rPr lang="de-DE" sz="1800" dirty="0" err="1" smtClean="0"/>
                        <a:t>Planning</a:t>
                      </a:r>
                      <a:r>
                        <a:rPr lang="de-DE" sz="1800" dirty="0" smtClean="0"/>
                        <a:t> </a:t>
                      </a:r>
                      <a:r>
                        <a:rPr lang="de-DE" sz="1800" dirty="0" err="1" smtClean="0"/>
                        <a:t>implementation</a:t>
                      </a:r>
                      <a:endParaRPr lang="de-DE" sz="1800" dirty="0"/>
                    </a:p>
                  </a:txBody>
                  <a:tcPr marL="91426" marR="91426" marT="45723" marB="45723"/>
                </a:tc>
                <a:tc>
                  <a:txBody>
                    <a:bodyPr/>
                    <a:lstStyle/>
                    <a:p>
                      <a:pPr marL="285750" indent="-285750">
                        <a:buFont typeface="Arial" pitchFamily="34" charset="0"/>
                        <a:buChar char="•"/>
                      </a:pPr>
                      <a:r>
                        <a:rPr lang="en-US" sz="1500" dirty="0" err="1" smtClean="0"/>
                        <a:t>Analysing</a:t>
                      </a:r>
                      <a:r>
                        <a:rPr lang="en-US" sz="1500" dirty="0" smtClean="0"/>
                        <a:t> the adaptation context</a:t>
                      </a:r>
                    </a:p>
                    <a:p>
                      <a:pPr marL="285750" indent="-285750">
                        <a:buFont typeface="Arial" pitchFamily="34" charset="0"/>
                        <a:buChar char="•"/>
                      </a:pPr>
                      <a:r>
                        <a:rPr lang="en-US" sz="1500" dirty="0" smtClean="0"/>
                        <a:t>Defining goals and objectives</a:t>
                      </a:r>
                    </a:p>
                    <a:p>
                      <a:pPr marL="285750" indent="-285750">
                        <a:buFont typeface="Arial" pitchFamily="34" charset="0"/>
                        <a:buChar char="•"/>
                      </a:pPr>
                      <a:r>
                        <a:rPr lang="en-US" sz="1500" dirty="0" smtClean="0"/>
                        <a:t>Identifying steps for implementation</a:t>
                      </a:r>
                      <a:endParaRPr lang="de-DE" sz="1500" baseline="0" dirty="0" smtClean="0"/>
                    </a:p>
                  </a:txBody>
                  <a:tcPr marL="91426" marR="91426" marT="45723" marB="45723"/>
                </a:tc>
              </a:tr>
              <a:tr h="914587">
                <a:tc>
                  <a:txBody>
                    <a:bodyPr/>
                    <a:lstStyle/>
                    <a:p>
                      <a:r>
                        <a:rPr lang="de-DE" sz="1800" dirty="0" smtClean="0"/>
                        <a:t>10</a:t>
                      </a:r>
                      <a:endParaRPr lang="de-DE" sz="1800" dirty="0"/>
                    </a:p>
                  </a:txBody>
                  <a:tcPr marL="91426" marR="91426" marT="45723" marB="45723"/>
                </a:tc>
                <a:tc>
                  <a:txBody>
                    <a:bodyPr/>
                    <a:lstStyle/>
                    <a:p>
                      <a:r>
                        <a:rPr lang="de-DE" sz="1800" dirty="0" smtClean="0"/>
                        <a:t>Development </a:t>
                      </a:r>
                      <a:r>
                        <a:rPr lang="de-DE" sz="1800" dirty="0" err="1" smtClean="0"/>
                        <a:t>of</a:t>
                      </a:r>
                      <a:r>
                        <a:rPr lang="de-DE" sz="1800" dirty="0" smtClean="0"/>
                        <a:t> a </a:t>
                      </a:r>
                      <a:r>
                        <a:rPr lang="de-DE" sz="1800" dirty="0" err="1" smtClean="0"/>
                        <a:t>results</a:t>
                      </a:r>
                      <a:r>
                        <a:rPr lang="de-DE" sz="1800" dirty="0" smtClean="0"/>
                        <a:t> </a:t>
                      </a:r>
                      <a:r>
                        <a:rPr lang="de-DE" sz="1800" dirty="0" err="1" smtClean="0"/>
                        <a:t>framework</a:t>
                      </a:r>
                      <a:endParaRPr lang="de-DE" sz="1800" dirty="0"/>
                    </a:p>
                  </a:txBody>
                  <a:tcPr marL="91426" marR="91426" marT="45723" marB="45723"/>
                </a:tc>
                <a:tc>
                  <a:txBody>
                    <a:bodyPr/>
                    <a:lstStyle/>
                    <a:p>
                      <a:pPr marL="285750" indent="-285750">
                        <a:buFont typeface="Arial" pitchFamily="34" charset="0"/>
                        <a:buChar char="•"/>
                      </a:pPr>
                      <a:r>
                        <a:rPr lang="en-US" sz="1500" dirty="0" smtClean="0"/>
                        <a:t>Get to know a results framework</a:t>
                      </a:r>
                    </a:p>
                    <a:p>
                      <a:pPr marL="285750" indent="-285750">
                        <a:buFont typeface="Arial" pitchFamily="34" charset="0"/>
                        <a:buChar char="•"/>
                      </a:pPr>
                      <a:r>
                        <a:rPr lang="en-US" sz="1500" dirty="0" smtClean="0"/>
                        <a:t>Define outputs and outcomes</a:t>
                      </a:r>
                      <a:endParaRPr lang="de-DE" sz="1500" dirty="0"/>
                    </a:p>
                  </a:txBody>
                  <a:tcPr marL="91426" marR="91426" marT="45723" marB="45723"/>
                </a:tc>
              </a:tr>
              <a:tr h="914587">
                <a:tc>
                  <a:txBody>
                    <a:bodyPr/>
                    <a:lstStyle/>
                    <a:p>
                      <a:r>
                        <a:rPr lang="de-DE" sz="1800" dirty="0" smtClean="0"/>
                        <a:t>11</a:t>
                      </a:r>
                      <a:endParaRPr lang="de-DE" sz="1800" dirty="0"/>
                    </a:p>
                  </a:txBody>
                  <a:tcPr marL="91426" marR="91426" marT="45723" marB="45723"/>
                </a:tc>
                <a:tc>
                  <a:txBody>
                    <a:bodyPr/>
                    <a:lstStyle/>
                    <a:p>
                      <a:r>
                        <a:rPr lang="de-DE" sz="1800" dirty="0" smtClean="0"/>
                        <a:t>Development</a:t>
                      </a:r>
                      <a:r>
                        <a:rPr lang="de-DE" sz="1800" baseline="0" dirty="0" smtClean="0"/>
                        <a:t> </a:t>
                      </a:r>
                      <a:r>
                        <a:rPr lang="de-DE" sz="1800" baseline="0" dirty="0" err="1" smtClean="0"/>
                        <a:t>of</a:t>
                      </a:r>
                      <a:r>
                        <a:rPr lang="de-DE" sz="1800" baseline="0" dirty="0" smtClean="0"/>
                        <a:t> </a:t>
                      </a:r>
                      <a:r>
                        <a:rPr lang="de-DE" sz="1800" baseline="0" dirty="0" err="1" smtClean="0"/>
                        <a:t>indicators</a:t>
                      </a:r>
                      <a:endParaRPr lang="de-DE" sz="1800" dirty="0"/>
                    </a:p>
                  </a:txBody>
                  <a:tcPr marL="91426" marR="91426" marT="45723" marB="45723"/>
                </a:tc>
                <a:tc>
                  <a:txBody>
                    <a:bodyPr/>
                    <a:lstStyle/>
                    <a:p>
                      <a:pPr marL="285750" indent="-285750">
                        <a:buFont typeface="Arial" pitchFamily="34" charset="0"/>
                        <a:buChar char="•"/>
                      </a:pPr>
                      <a:r>
                        <a:rPr lang="en-US" sz="1500" dirty="0" smtClean="0"/>
                        <a:t>Formulate adaptation-specific indicators for project outputs and outcomes</a:t>
                      </a:r>
                    </a:p>
                    <a:p>
                      <a:pPr marL="285750" indent="-285750">
                        <a:buFont typeface="Arial" pitchFamily="34" charset="0"/>
                        <a:buChar char="•"/>
                      </a:pPr>
                      <a:r>
                        <a:rPr lang="en-US" sz="1500" dirty="0" smtClean="0"/>
                        <a:t>Quality check indicators using</a:t>
                      </a:r>
                      <a:r>
                        <a:rPr lang="en-US" sz="1500" baseline="0" dirty="0" smtClean="0"/>
                        <a:t> the SMART rule</a:t>
                      </a:r>
                      <a:endParaRPr lang="de-DE" sz="1500" dirty="0"/>
                    </a:p>
                  </a:txBody>
                  <a:tcPr marL="91426" marR="91426" marT="45723" marB="45723"/>
                </a:tc>
              </a:tr>
            </a:tbl>
          </a:graphicData>
        </a:graphic>
      </p:graphicFrame>
      <p:sp>
        <p:nvSpPr>
          <p:cNvPr id="8" name="Textfeld 7"/>
          <p:cNvSpPr txBox="1"/>
          <p:nvPr/>
        </p:nvSpPr>
        <p:spPr>
          <a:xfrm>
            <a:off x="467544" y="1763524"/>
            <a:ext cx="7920880" cy="369332"/>
          </a:xfrm>
          <a:prstGeom prst="rect">
            <a:avLst/>
          </a:prstGeom>
          <a:noFill/>
        </p:spPr>
        <p:txBody>
          <a:bodyPr wrap="square" rtlCol="0">
            <a:spAutoFit/>
          </a:bodyPr>
          <a:lstStyle/>
          <a:p>
            <a:pPr fontAlgn="auto">
              <a:spcBef>
                <a:spcPts val="0"/>
              </a:spcBef>
              <a:spcAft>
                <a:spcPts val="0"/>
              </a:spcAft>
            </a:pPr>
            <a:r>
              <a:rPr lang="de-DE" sz="1800" b="0" dirty="0" err="1" smtClean="0">
                <a:solidFill>
                  <a:srgbClr val="6E6452"/>
                </a:solidFill>
                <a:latin typeface="Arial"/>
                <a:cs typeface="+mn-cs"/>
              </a:rPr>
              <a:t>Secquence</a:t>
            </a:r>
            <a:r>
              <a:rPr lang="de-DE" sz="1800" b="0" dirty="0" smtClean="0">
                <a:solidFill>
                  <a:srgbClr val="6E6452"/>
                </a:solidFill>
                <a:latin typeface="Arial"/>
                <a:cs typeface="+mn-cs"/>
              </a:rPr>
              <a:t> </a:t>
            </a:r>
            <a:r>
              <a:rPr lang="de-DE" sz="1800" b="0" dirty="0" err="1" smtClean="0">
                <a:solidFill>
                  <a:srgbClr val="6E6452"/>
                </a:solidFill>
                <a:latin typeface="Arial"/>
                <a:cs typeface="+mn-cs"/>
              </a:rPr>
              <a:t>of</a:t>
            </a:r>
            <a:r>
              <a:rPr lang="de-DE" sz="1800" b="0" dirty="0" smtClean="0">
                <a:solidFill>
                  <a:srgbClr val="6E6452"/>
                </a:solidFill>
                <a:latin typeface="Arial"/>
                <a:cs typeface="+mn-cs"/>
              </a:rPr>
              <a:t> </a:t>
            </a:r>
            <a:r>
              <a:rPr lang="de-DE" sz="1800" b="0" dirty="0" err="1" smtClean="0">
                <a:solidFill>
                  <a:srgbClr val="6E6452"/>
                </a:solidFill>
                <a:latin typeface="Arial"/>
                <a:cs typeface="+mn-cs"/>
              </a:rPr>
              <a:t>sessions</a:t>
            </a:r>
            <a:r>
              <a:rPr lang="de-DE" sz="1800" b="0" dirty="0" smtClean="0">
                <a:solidFill>
                  <a:srgbClr val="6E6452"/>
                </a:solidFill>
                <a:latin typeface="Arial"/>
                <a:cs typeface="+mn-cs"/>
              </a:rPr>
              <a:t> </a:t>
            </a:r>
            <a:r>
              <a:rPr lang="de-DE" sz="1800" b="0" dirty="0" err="1" smtClean="0">
                <a:solidFill>
                  <a:srgbClr val="6E6452"/>
                </a:solidFill>
                <a:latin typeface="Arial"/>
                <a:cs typeface="+mn-cs"/>
              </a:rPr>
              <a:t>of</a:t>
            </a:r>
            <a:r>
              <a:rPr lang="de-DE" sz="1800" b="0" dirty="0" smtClean="0">
                <a:solidFill>
                  <a:srgbClr val="6E6452"/>
                </a:solidFill>
                <a:latin typeface="Arial"/>
                <a:cs typeface="+mn-cs"/>
              </a:rPr>
              <a:t> </a:t>
            </a:r>
            <a:r>
              <a:rPr lang="de-DE" sz="1800" b="0" dirty="0" err="1" smtClean="0">
                <a:solidFill>
                  <a:srgbClr val="6E6452"/>
                </a:solidFill>
                <a:latin typeface="Arial"/>
                <a:cs typeface="+mn-cs"/>
              </a:rPr>
              <a:t>module</a:t>
            </a:r>
            <a:r>
              <a:rPr lang="de-DE" sz="1800" b="0" dirty="0" smtClean="0">
                <a:solidFill>
                  <a:srgbClr val="6E6452"/>
                </a:solidFill>
                <a:latin typeface="Arial"/>
                <a:cs typeface="+mn-cs"/>
              </a:rPr>
              <a:t> 6b (</a:t>
            </a:r>
            <a:r>
              <a:rPr lang="de-DE" sz="1800" b="0" dirty="0" err="1" smtClean="0">
                <a:solidFill>
                  <a:srgbClr val="6E6452"/>
                </a:solidFill>
                <a:latin typeface="Arial"/>
                <a:cs typeface="+mn-cs"/>
              </a:rPr>
              <a:t>project</a:t>
            </a:r>
            <a:r>
              <a:rPr lang="de-DE" sz="1800" b="0" dirty="0" smtClean="0">
                <a:solidFill>
                  <a:srgbClr val="6E6452"/>
                </a:solidFill>
                <a:latin typeface="Arial"/>
                <a:cs typeface="+mn-cs"/>
              </a:rPr>
              <a:t> </a:t>
            </a:r>
            <a:r>
              <a:rPr lang="de-DE" sz="1800" b="0" dirty="0" err="1" smtClean="0">
                <a:solidFill>
                  <a:srgbClr val="6E6452"/>
                </a:solidFill>
                <a:latin typeface="Arial"/>
                <a:cs typeface="+mn-cs"/>
              </a:rPr>
              <a:t>level</a:t>
            </a:r>
            <a:r>
              <a:rPr lang="de-DE" sz="1800" b="0" dirty="0" smtClean="0">
                <a:solidFill>
                  <a:srgbClr val="6E6452"/>
                </a:solidFill>
                <a:latin typeface="Arial"/>
                <a:cs typeface="+mn-cs"/>
              </a:rPr>
              <a:t> M&amp;E)</a:t>
            </a:r>
          </a:p>
        </p:txBody>
      </p:sp>
      <p:sp>
        <p:nvSpPr>
          <p:cNvPr id="9" name="Rechteck 8"/>
          <p:cNvSpPr/>
          <p:nvPr/>
        </p:nvSpPr>
        <p:spPr bwMode="auto">
          <a:xfrm>
            <a:off x="6948264" y="1139552"/>
            <a:ext cx="1440160" cy="43204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eaLnBrk="0" hangingPunct="0"/>
            <a:r>
              <a:rPr lang="de-DE" sz="2000" dirty="0" smtClean="0">
                <a:solidFill>
                  <a:srgbClr val="6E6452"/>
                </a:solidFill>
              </a:rPr>
              <a:t>Module 6b</a:t>
            </a:r>
          </a:p>
        </p:txBody>
      </p:sp>
    </p:spTree>
    <p:extLst>
      <p:ext uri="{BB962C8B-B14F-4D97-AF65-F5344CB8AC3E}">
        <p14:creationId xmlns:p14="http://schemas.microsoft.com/office/powerpoint/2010/main" val="2156492414"/>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1"/>
          </p:nvPr>
        </p:nvSpPr>
        <p:spPr/>
        <p:txBody>
          <a:bodyPr/>
          <a:lstStyle/>
          <a:p>
            <a:fld id="{AB12F191-653A-4885-BC0E-0B1AAE7AC675}" type="datetime1">
              <a:rPr lang="en-GB" smtClean="0">
                <a:solidFill>
                  <a:srgbClr val="6E6452"/>
                </a:solidFill>
              </a:rPr>
              <a:pPr/>
              <a:t>01/09/2016</a:t>
            </a:fld>
            <a:endParaRPr lang="de-DE">
              <a:solidFill>
                <a:srgbClr val="6E6452"/>
              </a:solidFill>
            </a:endParaRPr>
          </a:p>
        </p:txBody>
      </p:sp>
      <p:sp>
        <p:nvSpPr>
          <p:cNvPr id="6" name="Titel 4"/>
          <p:cNvSpPr txBox="1">
            <a:spLocks/>
          </p:cNvSpPr>
          <p:nvPr/>
        </p:nvSpPr>
        <p:spPr bwMode="auto">
          <a:xfrm>
            <a:off x="1043608" y="1844824"/>
            <a:ext cx="70342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3200" b="1">
                <a:solidFill>
                  <a:srgbClr val="669900"/>
                </a:solidFill>
                <a:latin typeface="+mj-lt"/>
                <a:ea typeface="+mj-ea"/>
                <a:cs typeface="+mj-cs"/>
              </a:defRPr>
            </a:lvl1pPr>
            <a:lvl2pPr algn="l" rtl="0" eaLnBrk="0" fontAlgn="base" hangingPunct="0">
              <a:spcBef>
                <a:spcPct val="0"/>
              </a:spcBef>
              <a:spcAft>
                <a:spcPct val="0"/>
              </a:spcAft>
              <a:defRPr sz="2400" b="1">
                <a:solidFill>
                  <a:srgbClr val="669900"/>
                </a:solidFill>
                <a:latin typeface="Arial" charset="0"/>
              </a:defRPr>
            </a:lvl2pPr>
            <a:lvl3pPr algn="l" rtl="0" eaLnBrk="0" fontAlgn="base" hangingPunct="0">
              <a:spcBef>
                <a:spcPct val="0"/>
              </a:spcBef>
              <a:spcAft>
                <a:spcPct val="0"/>
              </a:spcAft>
              <a:defRPr sz="2400" b="1">
                <a:solidFill>
                  <a:srgbClr val="669900"/>
                </a:solidFill>
                <a:latin typeface="Arial" charset="0"/>
              </a:defRPr>
            </a:lvl3pPr>
            <a:lvl4pPr algn="l" rtl="0" eaLnBrk="0" fontAlgn="base" hangingPunct="0">
              <a:spcBef>
                <a:spcPct val="0"/>
              </a:spcBef>
              <a:spcAft>
                <a:spcPct val="0"/>
              </a:spcAft>
              <a:defRPr sz="2400" b="1">
                <a:solidFill>
                  <a:srgbClr val="669900"/>
                </a:solidFill>
                <a:latin typeface="Arial" charset="0"/>
              </a:defRPr>
            </a:lvl4pPr>
            <a:lvl5pPr algn="l" rtl="0" eaLnBrk="0" fontAlgn="base" hangingPunct="0">
              <a:spcBef>
                <a:spcPct val="0"/>
              </a:spcBef>
              <a:spcAft>
                <a:spcPct val="0"/>
              </a:spcAft>
              <a:defRPr sz="2400" b="1">
                <a:solidFill>
                  <a:srgbClr val="669900"/>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a:lstStyle>
          <a:p>
            <a:pPr>
              <a:defRPr/>
            </a:pPr>
            <a:r>
              <a:rPr lang="de-DE" kern="0" dirty="0" smtClean="0"/>
              <a:t>Session 9:</a:t>
            </a:r>
            <a:br>
              <a:rPr lang="de-DE" kern="0" dirty="0" smtClean="0"/>
            </a:br>
            <a:r>
              <a:rPr lang="en-US" dirty="0"/>
              <a:t>Planning the implementation of </a:t>
            </a:r>
            <a:r>
              <a:rPr lang="en-US" dirty="0" smtClean="0"/>
              <a:t>adaptation measures</a:t>
            </a:r>
            <a:r>
              <a:rPr lang="de-DE" kern="0" dirty="0" smtClean="0"/>
              <a:t/>
            </a:r>
            <a:br>
              <a:rPr lang="de-DE" kern="0" dirty="0" smtClean="0"/>
            </a:br>
            <a:endParaRPr lang="de-DE" kern="0" dirty="0" smtClean="0"/>
          </a:p>
        </p:txBody>
      </p:sp>
      <p:graphicFrame>
        <p:nvGraphicFramePr>
          <p:cNvPr id="7" name="Tabelle 6"/>
          <p:cNvGraphicFramePr>
            <a:graphicFrameLocks noGrp="1"/>
          </p:cNvGraphicFramePr>
          <p:nvPr>
            <p:extLst>
              <p:ext uri="{D42A27DB-BD31-4B8C-83A1-F6EECF244321}">
                <p14:modId xmlns:p14="http://schemas.microsoft.com/office/powerpoint/2010/main" val="1525419905"/>
              </p:ext>
            </p:extLst>
          </p:nvPr>
        </p:nvGraphicFramePr>
        <p:xfrm>
          <a:off x="600273" y="3501008"/>
          <a:ext cx="7920881" cy="1280413"/>
        </p:xfrm>
        <a:graphic>
          <a:graphicData uri="http://schemas.openxmlformats.org/drawingml/2006/table">
            <a:tbl>
              <a:tblPr firstRow="1" bandRow="1">
                <a:tableStyleId>{72833802-FEF1-4C79-8D5D-14CF1EAF98D9}</a:tableStyleId>
              </a:tblPr>
              <a:tblGrid>
                <a:gridCol w="576064"/>
                <a:gridCol w="3168352"/>
                <a:gridCol w="4176465"/>
              </a:tblGrid>
              <a:tr h="365826">
                <a:tc>
                  <a:txBody>
                    <a:bodyPr/>
                    <a:lstStyle/>
                    <a:p>
                      <a:r>
                        <a:rPr lang="de-DE" sz="1800" dirty="0" err="1" smtClean="0"/>
                        <a:t>No</a:t>
                      </a:r>
                      <a:r>
                        <a:rPr lang="de-DE" sz="1800" dirty="0" smtClean="0"/>
                        <a:t>.</a:t>
                      </a:r>
                      <a:endParaRPr lang="de-DE" sz="1800" dirty="0"/>
                    </a:p>
                  </a:txBody>
                  <a:tcPr marL="91426" marR="91426" marT="45723" marB="45723"/>
                </a:tc>
                <a:tc>
                  <a:txBody>
                    <a:bodyPr/>
                    <a:lstStyle/>
                    <a:p>
                      <a:r>
                        <a:rPr lang="de-DE" sz="1800" dirty="0" smtClean="0"/>
                        <a:t>Title</a:t>
                      </a:r>
                      <a:endParaRPr lang="de-DE" sz="1800" dirty="0"/>
                    </a:p>
                  </a:txBody>
                  <a:tcPr marL="91426" marR="91426" marT="45723" marB="45723"/>
                </a:tc>
                <a:tc>
                  <a:txBody>
                    <a:bodyPr/>
                    <a:lstStyle/>
                    <a:p>
                      <a:r>
                        <a:rPr lang="de-DE" sz="1800" dirty="0" smtClean="0"/>
                        <a:t>Key </a:t>
                      </a:r>
                      <a:r>
                        <a:rPr lang="de-DE" sz="1800" dirty="0" err="1" smtClean="0"/>
                        <a:t>content</a:t>
                      </a:r>
                      <a:endParaRPr lang="de-DE" sz="1800" dirty="0"/>
                    </a:p>
                  </a:txBody>
                  <a:tcPr marL="91426" marR="91426" marT="45723" marB="45723"/>
                </a:tc>
              </a:tr>
              <a:tr h="914587">
                <a:tc>
                  <a:txBody>
                    <a:bodyPr/>
                    <a:lstStyle/>
                    <a:p>
                      <a:r>
                        <a:rPr lang="de-DE" sz="1800" dirty="0" smtClean="0"/>
                        <a:t>9</a:t>
                      </a:r>
                      <a:endParaRPr lang="de-DE" sz="1800" dirty="0"/>
                    </a:p>
                  </a:txBody>
                  <a:tcPr marL="91426" marR="91426" marT="45723" marB="45723"/>
                </a:tc>
                <a:tc>
                  <a:txBody>
                    <a:bodyPr/>
                    <a:lstStyle/>
                    <a:p>
                      <a:r>
                        <a:rPr lang="de-DE" sz="1800" dirty="0" err="1" smtClean="0"/>
                        <a:t>Planning</a:t>
                      </a:r>
                      <a:r>
                        <a:rPr lang="de-DE" sz="1800" dirty="0" smtClean="0"/>
                        <a:t> </a:t>
                      </a:r>
                      <a:r>
                        <a:rPr lang="de-DE" sz="1800" dirty="0" err="1" smtClean="0"/>
                        <a:t>the</a:t>
                      </a:r>
                      <a:r>
                        <a:rPr lang="de-DE" sz="1800" dirty="0" smtClean="0"/>
                        <a:t> </a:t>
                      </a:r>
                      <a:r>
                        <a:rPr lang="de-DE" sz="1800" dirty="0" err="1" smtClean="0"/>
                        <a:t>implementation</a:t>
                      </a:r>
                      <a:r>
                        <a:rPr lang="de-DE" sz="1800" dirty="0" smtClean="0"/>
                        <a:t> </a:t>
                      </a:r>
                      <a:r>
                        <a:rPr lang="de-DE" sz="1800" dirty="0" err="1" smtClean="0"/>
                        <a:t>of</a:t>
                      </a:r>
                      <a:r>
                        <a:rPr lang="de-DE" sz="1800" dirty="0" smtClean="0"/>
                        <a:t> </a:t>
                      </a:r>
                      <a:r>
                        <a:rPr lang="de-DE" sz="1800" dirty="0" err="1" smtClean="0"/>
                        <a:t>adaptation</a:t>
                      </a:r>
                      <a:r>
                        <a:rPr lang="de-DE" sz="1800" baseline="0" dirty="0" smtClean="0"/>
                        <a:t> </a:t>
                      </a:r>
                      <a:r>
                        <a:rPr lang="de-DE" sz="1800" baseline="0" dirty="0" err="1" smtClean="0"/>
                        <a:t>measures</a:t>
                      </a:r>
                      <a:endParaRPr lang="de-DE" sz="1800" dirty="0"/>
                    </a:p>
                  </a:txBody>
                  <a:tcPr marL="91426" marR="91426" marT="45723" marB="45723"/>
                </a:tc>
                <a:tc>
                  <a:txBody>
                    <a:bodyPr/>
                    <a:lstStyle/>
                    <a:p>
                      <a:pPr marL="285750" indent="-285750">
                        <a:buFont typeface="Arial" pitchFamily="34" charset="0"/>
                        <a:buChar char="•"/>
                      </a:pPr>
                      <a:r>
                        <a:rPr lang="en-US" sz="1600" dirty="0" err="1" smtClean="0"/>
                        <a:t>Analysing</a:t>
                      </a:r>
                      <a:r>
                        <a:rPr lang="en-US" sz="1600" dirty="0" smtClean="0"/>
                        <a:t> the adaptation context</a:t>
                      </a:r>
                    </a:p>
                    <a:p>
                      <a:pPr marL="285750" indent="-285750">
                        <a:buFont typeface="Arial" pitchFamily="34" charset="0"/>
                        <a:buChar char="•"/>
                      </a:pPr>
                      <a:r>
                        <a:rPr lang="en-US" sz="1600" dirty="0" smtClean="0"/>
                        <a:t>Defining goals and objectives</a:t>
                      </a:r>
                    </a:p>
                    <a:p>
                      <a:pPr marL="285750" indent="-285750">
                        <a:buFont typeface="Arial" pitchFamily="34" charset="0"/>
                        <a:buChar char="•"/>
                      </a:pPr>
                      <a:r>
                        <a:rPr lang="en-US" sz="1600" dirty="0" smtClean="0"/>
                        <a:t>Identifying steps for implementation</a:t>
                      </a:r>
                    </a:p>
                  </a:txBody>
                  <a:tcPr marL="91426" marR="91426" marT="45723" marB="45723"/>
                </a:tc>
              </a:tr>
            </a:tbl>
          </a:graphicData>
        </a:graphic>
      </p:graphicFrame>
    </p:spTree>
    <p:extLst>
      <p:ext uri="{BB962C8B-B14F-4D97-AF65-F5344CB8AC3E}">
        <p14:creationId xmlns:p14="http://schemas.microsoft.com/office/powerpoint/2010/main" val="372494969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bwMode="auto">
          <a:xfrm>
            <a:off x="735727" y="1709642"/>
            <a:ext cx="8250620" cy="487030"/>
          </a:xfrm>
          <a:prstGeom prst="rect">
            <a:avLst/>
          </a:prstGeom>
          <a:solidFill>
            <a:schemeClr val="bg2"/>
          </a:solidFill>
          <a:ln w="9525" cap="flat" cmpd="sng" algn="ctr">
            <a:noFill/>
            <a:prstDash val="solid"/>
            <a:round/>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DE" sz="1800" b="0" i="0" u="none" strike="noStrike" cap="none" normalizeH="0" baseline="0" dirty="0" err="1" smtClean="0">
              <a:ln>
                <a:noFill/>
              </a:ln>
              <a:solidFill>
                <a:schemeClr val="tx2"/>
              </a:solidFill>
              <a:effectLst/>
              <a:latin typeface="Arial" charset="0"/>
            </a:endParaRPr>
          </a:p>
        </p:txBody>
      </p:sp>
      <p:sp>
        <p:nvSpPr>
          <p:cNvPr id="2" name="Date Placeholder 1"/>
          <p:cNvSpPr>
            <a:spLocks noGrp="1"/>
          </p:cNvSpPr>
          <p:nvPr>
            <p:ph type="dt" sz="half" idx="11"/>
          </p:nvPr>
        </p:nvSpPr>
        <p:spPr/>
        <p:txBody>
          <a:bodyPr/>
          <a:lstStyle/>
          <a:p>
            <a:pPr>
              <a:defRPr/>
            </a:pPr>
            <a:fld id="{90B70727-BA99-4A8B-B070-898FC5BD9116}" type="datetime1">
              <a:rPr lang="de-DE" smtClean="0"/>
              <a:pPr>
                <a:defRPr/>
              </a:pPr>
              <a:t>01.09.2016</a:t>
            </a:fld>
            <a:endParaRPr lang="de-DE"/>
          </a:p>
        </p:txBody>
      </p:sp>
      <p:sp>
        <p:nvSpPr>
          <p:cNvPr id="4" name="Rectangle 2"/>
          <p:cNvSpPr txBox="1">
            <a:spLocks noChangeArrowheads="1"/>
          </p:cNvSpPr>
          <p:nvPr/>
        </p:nvSpPr>
        <p:spPr bwMode="auto">
          <a:xfrm>
            <a:off x="378371" y="1082577"/>
            <a:ext cx="8607976" cy="4652525"/>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r>
              <a:rPr lang="en-GB" sz="2400" dirty="0">
                <a:solidFill>
                  <a:srgbClr val="669900"/>
                </a:solidFill>
              </a:rPr>
              <a:t>Overview: M&amp;E at project level</a:t>
            </a:r>
          </a:p>
          <a:p>
            <a:pPr marL="285750" indent="-285750">
              <a:spcBef>
                <a:spcPts val="900"/>
              </a:spcBef>
              <a:buClr>
                <a:srgbClr val="C80F0F"/>
              </a:buClr>
              <a:buFont typeface="Wingdings" pitchFamily="2" charset="2"/>
              <a:buChar char="§"/>
              <a:tabLst>
                <a:tab pos="2190750" algn="l"/>
              </a:tabLst>
              <a:defRPr/>
            </a:pPr>
            <a:r>
              <a:rPr lang="en-GB" sz="2000" b="0" dirty="0">
                <a:solidFill>
                  <a:schemeClr val="tx1"/>
                </a:solidFill>
                <a:sym typeface="Wingdings 3"/>
              </a:rPr>
              <a:t>The principal </a:t>
            </a:r>
            <a:r>
              <a:rPr lang="en-GB" sz="2000" dirty="0">
                <a:solidFill>
                  <a:schemeClr val="tx1"/>
                </a:solidFill>
                <a:sym typeface="Wingdings 3"/>
              </a:rPr>
              <a:t>aim of M&amp;E </a:t>
            </a:r>
            <a:r>
              <a:rPr lang="en-GB" sz="2000" b="0" dirty="0">
                <a:solidFill>
                  <a:schemeClr val="tx1"/>
                </a:solidFill>
                <a:sym typeface="Wingdings 3"/>
              </a:rPr>
              <a:t>is to demonstrate the </a:t>
            </a:r>
            <a:r>
              <a:rPr lang="en-GB" sz="2000" dirty="0">
                <a:solidFill>
                  <a:srgbClr val="C00000"/>
                </a:solidFill>
                <a:sym typeface="Wingdings 3"/>
              </a:rPr>
              <a:t>benefits of adaptation</a:t>
            </a:r>
            <a:r>
              <a:rPr lang="en-GB" sz="2000" b="0" dirty="0">
                <a:solidFill>
                  <a:srgbClr val="C00000"/>
                </a:solidFill>
                <a:sym typeface="Wingdings 3"/>
              </a:rPr>
              <a:t>.</a:t>
            </a:r>
            <a:endParaRPr lang="en-GB" sz="1600" b="0" dirty="0">
              <a:solidFill>
                <a:srgbClr val="C00000"/>
              </a:solidFill>
            </a:endParaRPr>
          </a:p>
          <a:p>
            <a:pPr marL="285750" indent="-285750">
              <a:spcBef>
                <a:spcPts val="900"/>
              </a:spcBef>
              <a:buClr>
                <a:srgbClr val="C80F0F"/>
              </a:buClr>
              <a:buFont typeface="Wingdings" pitchFamily="2" charset="2"/>
              <a:buChar char="§"/>
              <a:tabLst>
                <a:tab pos="2190750" algn="l"/>
              </a:tabLst>
              <a:defRPr/>
            </a:pPr>
            <a:r>
              <a:rPr lang="en-GB" sz="2000" b="0" dirty="0" smtClean="0">
                <a:solidFill>
                  <a:schemeClr val="tx1"/>
                </a:solidFill>
              </a:rPr>
              <a:t>M&amp;E needs to </a:t>
            </a:r>
            <a:r>
              <a:rPr lang="en-GB" sz="2000" b="0" dirty="0">
                <a:solidFill>
                  <a:schemeClr val="tx1"/>
                </a:solidFill>
              </a:rPr>
              <a:t>be </a:t>
            </a:r>
            <a:r>
              <a:rPr lang="en-GB" sz="2000" b="0" dirty="0" smtClean="0">
                <a:solidFill>
                  <a:schemeClr val="tx1"/>
                </a:solidFill>
              </a:rPr>
              <a:t>already considered during the planning and design phase of a project</a:t>
            </a:r>
          </a:p>
          <a:p>
            <a:pPr marL="285750" indent="-285750">
              <a:spcBef>
                <a:spcPts val="900"/>
              </a:spcBef>
              <a:buClr>
                <a:srgbClr val="C80F0F"/>
              </a:buClr>
              <a:buFont typeface="Wingdings" pitchFamily="2" charset="2"/>
              <a:buChar char="§"/>
              <a:tabLst>
                <a:tab pos="2190750" algn="l"/>
              </a:tabLst>
              <a:defRPr/>
            </a:pPr>
            <a:r>
              <a:rPr lang="en-GB" sz="2000" dirty="0" smtClean="0">
                <a:solidFill>
                  <a:schemeClr val="tx1"/>
                </a:solidFill>
              </a:rPr>
              <a:t>Adaptation </a:t>
            </a:r>
            <a:r>
              <a:rPr lang="en-GB" sz="2000" dirty="0">
                <a:solidFill>
                  <a:schemeClr val="tx1"/>
                </a:solidFill>
              </a:rPr>
              <a:t>M&amp;E </a:t>
            </a:r>
            <a:r>
              <a:rPr lang="en-GB" sz="2000" b="0" dirty="0">
                <a:solidFill>
                  <a:schemeClr val="tx1"/>
                </a:solidFill>
              </a:rPr>
              <a:t>at the project level </a:t>
            </a:r>
            <a:r>
              <a:rPr lang="en-GB" sz="2000" b="0" dirty="0">
                <a:solidFill>
                  <a:srgbClr val="C00000"/>
                </a:solidFill>
              </a:rPr>
              <a:t>does not require a completely different M&amp;E system</a:t>
            </a:r>
            <a:r>
              <a:rPr lang="en-GB" sz="2000" b="0" dirty="0">
                <a:solidFill>
                  <a:schemeClr val="tx1"/>
                </a:solidFill>
              </a:rPr>
              <a:t>, but some adjustments to fit its characteristics.</a:t>
            </a:r>
          </a:p>
          <a:p>
            <a:pPr marL="285750" indent="-285750">
              <a:spcBef>
                <a:spcPts val="900"/>
              </a:spcBef>
              <a:buClr>
                <a:srgbClr val="C80F0F"/>
              </a:buClr>
              <a:buFont typeface="Wingdings" pitchFamily="2" charset="2"/>
              <a:buChar char="§"/>
              <a:tabLst>
                <a:tab pos="2190750" algn="l"/>
              </a:tabLst>
              <a:defRPr/>
            </a:pPr>
            <a:r>
              <a:rPr lang="en-GB" sz="2000" dirty="0">
                <a:solidFill>
                  <a:schemeClr val="tx1"/>
                </a:solidFill>
                <a:sym typeface="Wingdings 3"/>
              </a:rPr>
              <a:t>Particular challenges </a:t>
            </a:r>
            <a:r>
              <a:rPr lang="en-GB" sz="2000" b="0" dirty="0">
                <a:solidFill>
                  <a:schemeClr val="tx1"/>
                </a:solidFill>
                <a:sym typeface="Wingdings 3"/>
              </a:rPr>
              <a:t>for adaptation M&amp;E at the </a:t>
            </a:r>
            <a:r>
              <a:rPr lang="en-GB" sz="2000" dirty="0">
                <a:solidFill>
                  <a:schemeClr val="tx1"/>
                </a:solidFill>
                <a:sym typeface="Wingdings 3"/>
              </a:rPr>
              <a:t>project level </a:t>
            </a:r>
            <a:r>
              <a:rPr lang="en-GB" sz="2000" b="0" dirty="0">
                <a:solidFill>
                  <a:schemeClr val="tx1"/>
                </a:solidFill>
                <a:sym typeface="Wingdings 3"/>
              </a:rPr>
              <a:t>are, among others:</a:t>
            </a:r>
          </a:p>
          <a:p>
            <a:pPr marL="723900" lvl="1" indent="-266700">
              <a:spcBef>
                <a:spcPts val="900"/>
              </a:spcBef>
              <a:buClr>
                <a:srgbClr val="C80F0F"/>
              </a:buClr>
              <a:buFont typeface="Arial" pitchFamily="34" charset="0"/>
              <a:buChar char="•"/>
              <a:tabLst>
                <a:tab pos="2190750" algn="l"/>
              </a:tabLst>
              <a:defRPr/>
            </a:pPr>
            <a:r>
              <a:rPr lang="en-GB" sz="2000" b="0" dirty="0">
                <a:solidFill>
                  <a:schemeClr val="tx1"/>
                </a:solidFill>
                <a:sym typeface="Wingdings 3"/>
              </a:rPr>
              <a:t>Designing </a:t>
            </a:r>
            <a:r>
              <a:rPr lang="en-GB" sz="2000" dirty="0">
                <a:solidFill>
                  <a:schemeClr val="tx1"/>
                </a:solidFill>
                <a:sym typeface="Wingdings 3"/>
              </a:rPr>
              <a:t>meaningful adaptation indicators </a:t>
            </a:r>
            <a:r>
              <a:rPr lang="en-GB" sz="2000" b="0" dirty="0">
                <a:solidFill>
                  <a:schemeClr val="tx1"/>
                </a:solidFill>
                <a:sym typeface="Wingdings 3"/>
              </a:rPr>
              <a:t>beyond the output level.</a:t>
            </a:r>
          </a:p>
          <a:p>
            <a:pPr marL="723900" lvl="1" indent="-266700">
              <a:spcBef>
                <a:spcPts val="900"/>
              </a:spcBef>
              <a:buClr>
                <a:srgbClr val="C80F0F"/>
              </a:buClr>
              <a:buFont typeface="Arial" pitchFamily="34" charset="0"/>
              <a:buChar char="•"/>
              <a:tabLst>
                <a:tab pos="2190750" algn="l"/>
              </a:tabLst>
              <a:defRPr/>
            </a:pPr>
            <a:r>
              <a:rPr lang="en-GB" sz="2000" b="0" dirty="0">
                <a:solidFill>
                  <a:schemeClr val="tx1"/>
                </a:solidFill>
                <a:sym typeface="Wingdings 3"/>
              </a:rPr>
              <a:t>Dealing with the </a:t>
            </a:r>
            <a:r>
              <a:rPr lang="en-GB" sz="2000" dirty="0">
                <a:solidFill>
                  <a:schemeClr val="tx1"/>
                </a:solidFill>
                <a:sym typeface="Wingdings 3"/>
              </a:rPr>
              <a:t>uncertainty</a:t>
            </a:r>
            <a:r>
              <a:rPr lang="en-GB" sz="2000" b="0" dirty="0">
                <a:solidFill>
                  <a:schemeClr val="tx1"/>
                </a:solidFill>
                <a:sym typeface="Wingdings 3"/>
              </a:rPr>
              <a:t> in climate and socio-economic development.</a:t>
            </a:r>
          </a:p>
          <a:p>
            <a:pPr marL="723900" lvl="1" indent="-266700">
              <a:spcBef>
                <a:spcPts val="900"/>
              </a:spcBef>
              <a:buClr>
                <a:srgbClr val="C80F0F"/>
              </a:buClr>
              <a:buFont typeface="Arial" pitchFamily="34" charset="0"/>
              <a:buChar char="•"/>
              <a:tabLst>
                <a:tab pos="2190750" algn="l"/>
              </a:tabLst>
              <a:defRPr/>
            </a:pPr>
            <a:r>
              <a:rPr lang="en-GB" sz="2000" b="0" dirty="0">
                <a:solidFill>
                  <a:schemeClr val="tx1"/>
                </a:solidFill>
                <a:sym typeface="Wingdings 3"/>
              </a:rPr>
              <a:t>Evaluating project </a:t>
            </a:r>
            <a:r>
              <a:rPr lang="en-GB" sz="2000" dirty="0">
                <a:solidFill>
                  <a:schemeClr val="tx1"/>
                </a:solidFill>
                <a:sym typeface="Wingdings 3"/>
              </a:rPr>
              <a:t>results after the project lifetime</a:t>
            </a:r>
            <a:r>
              <a:rPr lang="en-GB" sz="2000" dirty="0" smtClean="0">
                <a:solidFill>
                  <a:schemeClr val="tx1"/>
                </a:solidFill>
                <a:sym typeface="Wingdings 3"/>
              </a:rPr>
              <a:t>.</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txBox="1">
            <a:spLocks noChangeArrowheads="1"/>
          </p:cNvSpPr>
          <p:nvPr/>
        </p:nvSpPr>
        <p:spPr bwMode="auto">
          <a:xfrm>
            <a:off x="287338" y="1277993"/>
            <a:ext cx="8431212" cy="495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42950" indent="-28575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algn="ctr" eaLnBrk="1" hangingPunct="1">
              <a:spcBef>
                <a:spcPts val="900"/>
              </a:spcBef>
              <a:buClr>
                <a:srgbClr val="C80F0F"/>
              </a:buClr>
            </a:pPr>
            <a:r>
              <a:rPr lang="en-GB" sz="1800" dirty="0" smtClean="0">
                <a:solidFill>
                  <a:srgbClr val="C00000"/>
                </a:solidFill>
              </a:rPr>
              <a:t>GIZ’s Adaptation made to measure: Five-step </a:t>
            </a:r>
            <a:r>
              <a:rPr lang="en-GB" sz="1800" dirty="0">
                <a:solidFill>
                  <a:srgbClr val="C00000"/>
                </a:solidFill>
              </a:rPr>
              <a:t>model:</a:t>
            </a:r>
          </a:p>
          <a:p>
            <a:pPr eaLnBrk="1" hangingPunct="1">
              <a:lnSpc>
                <a:spcPct val="150000"/>
              </a:lnSpc>
              <a:spcBef>
                <a:spcPts val="900"/>
              </a:spcBef>
              <a:buClr>
                <a:srgbClr val="C80F0F"/>
              </a:buClr>
            </a:pPr>
            <a:endParaRPr lang="en-GB" sz="1800" dirty="0">
              <a:solidFill>
                <a:srgbClr val="C00000"/>
              </a:solidFill>
            </a:endParaRPr>
          </a:p>
        </p:txBody>
      </p:sp>
      <p:graphicFrame>
        <p:nvGraphicFramePr>
          <p:cNvPr id="4" name="Diagramm 3"/>
          <p:cNvGraphicFramePr/>
          <p:nvPr>
            <p:extLst>
              <p:ext uri="{D42A27DB-BD31-4B8C-83A1-F6EECF244321}">
                <p14:modId xmlns:p14="http://schemas.microsoft.com/office/powerpoint/2010/main" val="469995396"/>
              </p:ext>
            </p:extLst>
          </p:nvPr>
        </p:nvGraphicFramePr>
        <p:xfrm>
          <a:off x="1427817" y="1760254"/>
          <a:ext cx="6137903" cy="42898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125413" y="1662055"/>
            <a:ext cx="9018587" cy="5013325"/>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endParaRPr lang="en-GB" sz="200" b="0" dirty="0">
              <a:solidFill>
                <a:srgbClr val="C00000"/>
              </a:solidFill>
            </a:endParaRPr>
          </a:p>
          <a:p>
            <a:pPr marL="266700" indent="-266700">
              <a:spcBef>
                <a:spcPts val="600"/>
              </a:spcBef>
              <a:buClr>
                <a:srgbClr val="C80F0F"/>
              </a:buClr>
              <a:buFont typeface="Wingdings" pitchFamily="2" charset="2"/>
              <a:buChar char="§"/>
              <a:tabLst>
                <a:tab pos="2190750" algn="l"/>
              </a:tabLst>
              <a:defRPr/>
            </a:pPr>
            <a:r>
              <a:rPr lang="de-DE" sz="1800" dirty="0" err="1">
                <a:solidFill>
                  <a:schemeClr val="tx1"/>
                </a:solidFill>
              </a:rPr>
              <a:t>Analysing</a:t>
            </a:r>
            <a:r>
              <a:rPr lang="de-DE" sz="1800" dirty="0">
                <a:solidFill>
                  <a:schemeClr val="tx1"/>
                </a:solidFill>
              </a:rPr>
              <a:t> the context: </a:t>
            </a:r>
            <a:r>
              <a:rPr lang="de-DE" sz="1800" dirty="0" err="1">
                <a:solidFill>
                  <a:schemeClr val="tx1"/>
                </a:solidFill>
              </a:rPr>
              <a:t>What</a:t>
            </a:r>
            <a:r>
              <a:rPr lang="de-DE" sz="1800" dirty="0">
                <a:solidFill>
                  <a:schemeClr val="tx1"/>
                </a:solidFill>
              </a:rPr>
              <a:t> do </a:t>
            </a:r>
            <a:r>
              <a:rPr lang="de-DE" sz="1800" dirty="0" err="1">
                <a:solidFill>
                  <a:schemeClr val="tx1"/>
                </a:solidFill>
              </a:rPr>
              <a:t>we</a:t>
            </a:r>
            <a:r>
              <a:rPr lang="de-DE" sz="1800" dirty="0">
                <a:solidFill>
                  <a:schemeClr val="tx1"/>
                </a:solidFill>
              </a:rPr>
              <a:t> </a:t>
            </a:r>
            <a:r>
              <a:rPr lang="de-DE" sz="1800" dirty="0" err="1">
                <a:solidFill>
                  <a:schemeClr val="tx1"/>
                </a:solidFill>
              </a:rPr>
              <a:t>know</a:t>
            </a:r>
            <a:r>
              <a:rPr lang="de-DE" sz="1800" dirty="0">
                <a:solidFill>
                  <a:schemeClr val="tx1"/>
                </a:solidFill>
              </a:rPr>
              <a:t> </a:t>
            </a:r>
            <a:r>
              <a:rPr lang="de-DE" sz="1800" dirty="0" err="1">
                <a:solidFill>
                  <a:schemeClr val="tx1"/>
                </a:solidFill>
              </a:rPr>
              <a:t>about</a:t>
            </a:r>
            <a:r>
              <a:rPr lang="de-DE" sz="1800" dirty="0">
                <a:solidFill>
                  <a:schemeClr val="tx1"/>
                </a:solidFill>
              </a:rPr>
              <a:t> vulnerability? </a:t>
            </a:r>
            <a:endParaRPr lang="en-GB" sz="1800" b="0" dirty="0">
              <a:solidFill>
                <a:schemeClr val="tx1"/>
              </a:solidFill>
            </a:endParaRPr>
          </a:p>
          <a:p>
            <a:pPr marL="723900" lvl="1" indent="-266700">
              <a:spcBef>
                <a:spcPts val="600"/>
              </a:spcBef>
              <a:buClr>
                <a:srgbClr val="C80F0F"/>
              </a:buClr>
              <a:buFont typeface="Wingdings" pitchFamily="2" charset="2"/>
              <a:buChar char="§"/>
              <a:tabLst>
                <a:tab pos="2190750" algn="l"/>
              </a:tabLst>
              <a:defRPr/>
            </a:pPr>
            <a:r>
              <a:rPr lang="en-US" sz="1800" b="0" dirty="0">
                <a:solidFill>
                  <a:schemeClr val="tx1"/>
                </a:solidFill>
              </a:rPr>
              <a:t>Which factors drive vulnerability?</a:t>
            </a:r>
          </a:p>
          <a:p>
            <a:pPr marL="723900" lvl="1" indent="-266700">
              <a:spcBef>
                <a:spcPts val="600"/>
              </a:spcBef>
              <a:buClr>
                <a:srgbClr val="C80F0F"/>
              </a:buClr>
              <a:buFont typeface="Wingdings" pitchFamily="2" charset="2"/>
              <a:buChar char="§"/>
              <a:tabLst>
                <a:tab pos="2190750" algn="l"/>
              </a:tabLst>
              <a:defRPr/>
            </a:pPr>
            <a:r>
              <a:rPr lang="en-US" sz="1800" b="0" dirty="0">
                <a:solidFill>
                  <a:schemeClr val="tx1"/>
                </a:solidFill>
              </a:rPr>
              <a:t>Who or what is most at risk</a:t>
            </a:r>
            <a:r>
              <a:rPr lang="en-US" sz="1800" b="0" dirty="0" smtClean="0">
                <a:solidFill>
                  <a:schemeClr val="tx1"/>
                </a:solidFill>
              </a:rPr>
              <a:t>?</a:t>
            </a:r>
          </a:p>
          <a:p>
            <a:pPr marL="723900" lvl="1" indent="-266700">
              <a:spcBef>
                <a:spcPts val="600"/>
              </a:spcBef>
              <a:buClr>
                <a:srgbClr val="C80F0F"/>
              </a:buClr>
              <a:buFont typeface="Wingdings" pitchFamily="2" charset="2"/>
              <a:buChar char="§"/>
              <a:tabLst>
                <a:tab pos="2190750" algn="l"/>
              </a:tabLst>
              <a:defRPr/>
            </a:pPr>
            <a:r>
              <a:rPr lang="en-US" sz="1800" b="0" dirty="0" smtClean="0">
                <a:solidFill>
                  <a:schemeClr val="tx1"/>
                </a:solidFill>
              </a:rPr>
              <a:t>How do climate and non-climatic factors interact?</a:t>
            </a:r>
            <a:endParaRPr lang="en-US" sz="1800" b="0" dirty="0">
              <a:solidFill>
                <a:schemeClr val="tx1"/>
              </a:solidFill>
            </a:endParaRPr>
          </a:p>
          <a:p>
            <a:pPr marL="723900" lvl="1" indent="-266700">
              <a:spcBef>
                <a:spcPts val="600"/>
              </a:spcBef>
              <a:buClr>
                <a:srgbClr val="C80F0F"/>
              </a:buClr>
              <a:buFont typeface="Wingdings" pitchFamily="2" charset="2"/>
              <a:buChar char="§"/>
              <a:tabLst>
                <a:tab pos="2190750" algn="l"/>
              </a:tabLst>
              <a:defRPr/>
            </a:pPr>
            <a:endParaRPr lang="en-US" sz="1000" b="0" dirty="0">
              <a:solidFill>
                <a:schemeClr val="tx1"/>
              </a:solidFill>
            </a:endParaRPr>
          </a:p>
          <a:p>
            <a:pPr marL="266700" indent="-266700">
              <a:spcBef>
                <a:spcPts val="600"/>
              </a:spcBef>
              <a:buClr>
                <a:srgbClr val="C80F0F"/>
              </a:buClr>
              <a:buFont typeface="Wingdings" pitchFamily="2" charset="2"/>
              <a:buChar char="§"/>
              <a:tabLst>
                <a:tab pos="2190750" algn="l"/>
              </a:tabLst>
              <a:defRPr/>
            </a:pPr>
            <a:r>
              <a:rPr lang="en-GB" sz="1800" dirty="0">
                <a:solidFill>
                  <a:schemeClr val="tx1"/>
                </a:solidFill>
              </a:rPr>
              <a:t>What do we know about climatic factors?</a:t>
            </a:r>
          </a:p>
          <a:p>
            <a:pPr marL="723900" lvl="1" indent="-266700">
              <a:spcBef>
                <a:spcPts val="600"/>
              </a:spcBef>
              <a:buClr>
                <a:srgbClr val="C80F0F"/>
              </a:buClr>
              <a:buFont typeface="Wingdings" pitchFamily="2" charset="2"/>
              <a:buChar char="§"/>
              <a:tabLst>
                <a:tab pos="2190750" algn="l"/>
              </a:tabLst>
              <a:defRPr/>
            </a:pPr>
            <a:r>
              <a:rPr lang="en-GB" sz="1800" b="0" dirty="0" smtClean="0">
                <a:solidFill>
                  <a:schemeClr val="tx1"/>
                </a:solidFill>
              </a:rPr>
              <a:t>Are historic records and projections available for key parameters like temperature and </a:t>
            </a:r>
            <a:r>
              <a:rPr lang="en-GB" sz="1800" b="0" dirty="0">
                <a:solidFill>
                  <a:schemeClr val="tx1"/>
                </a:solidFill>
              </a:rPr>
              <a:t>precipitation?</a:t>
            </a:r>
          </a:p>
          <a:p>
            <a:pPr marL="723900" lvl="1" indent="-266700">
              <a:spcBef>
                <a:spcPts val="600"/>
              </a:spcBef>
              <a:buClr>
                <a:srgbClr val="C80F0F"/>
              </a:buClr>
              <a:buFont typeface="Wingdings" pitchFamily="2" charset="2"/>
              <a:buChar char="§"/>
              <a:tabLst>
                <a:tab pos="2190750" algn="l"/>
              </a:tabLst>
              <a:defRPr/>
            </a:pPr>
            <a:r>
              <a:rPr lang="en-GB" sz="1800" b="0" dirty="0" smtClean="0">
                <a:solidFill>
                  <a:schemeClr val="tx1"/>
                </a:solidFill>
              </a:rPr>
              <a:t>Can </a:t>
            </a:r>
            <a:r>
              <a:rPr lang="en-GB" sz="1800" b="0" dirty="0">
                <a:solidFill>
                  <a:schemeClr val="tx1"/>
                </a:solidFill>
              </a:rPr>
              <a:t>we obtain further information on climatic development</a:t>
            </a:r>
            <a:br>
              <a:rPr lang="en-GB" sz="1800" b="0" dirty="0">
                <a:solidFill>
                  <a:schemeClr val="tx1"/>
                </a:solidFill>
              </a:rPr>
            </a:br>
            <a:r>
              <a:rPr lang="en-GB" sz="1800" b="0" dirty="0">
                <a:solidFill>
                  <a:schemeClr val="tx1"/>
                </a:solidFill>
              </a:rPr>
              <a:t>e.g. through online platforms like </a:t>
            </a:r>
            <a:r>
              <a:rPr lang="en-GB" sz="1800" b="0" dirty="0" smtClean="0">
                <a:solidFill>
                  <a:schemeClr val="tx1"/>
                </a:solidFill>
              </a:rPr>
              <a:t>cigrasp.org </a:t>
            </a:r>
            <a:endParaRPr lang="en-GB" sz="1800" b="0" dirty="0">
              <a:solidFill>
                <a:schemeClr val="tx1"/>
              </a:solidFill>
            </a:endParaRPr>
          </a:p>
          <a:p>
            <a:pPr marL="723900" lvl="1" indent="-266700">
              <a:spcBef>
                <a:spcPts val="600"/>
              </a:spcBef>
              <a:buClr>
                <a:srgbClr val="C80F0F"/>
              </a:buClr>
              <a:buFont typeface="Wingdings" pitchFamily="2" charset="2"/>
              <a:buChar char="§"/>
              <a:tabLst>
                <a:tab pos="2190750" algn="l"/>
              </a:tabLst>
              <a:defRPr/>
            </a:pPr>
            <a:endParaRPr lang="en-GB" sz="200" b="0" dirty="0">
              <a:solidFill>
                <a:schemeClr val="tx1"/>
              </a:solidFill>
            </a:endParaRPr>
          </a:p>
          <a:p>
            <a:pPr marL="273050" lvl="1" indent="-273050">
              <a:spcBef>
                <a:spcPts val="600"/>
              </a:spcBef>
              <a:buClr>
                <a:srgbClr val="C80F0F"/>
              </a:buClr>
              <a:buFont typeface="Wingdings" pitchFamily="2" charset="2"/>
              <a:buChar char="Ø"/>
              <a:tabLst>
                <a:tab pos="450850" algn="l"/>
                <a:tab pos="2190750" algn="l"/>
              </a:tabLst>
              <a:defRPr/>
            </a:pPr>
            <a:endParaRPr lang="de-DE" sz="1800" b="0" kern="0" dirty="0">
              <a:solidFill>
                <a:schemeClr val="tx1"/>
              </a:solidFill>
            </a:endParaRPr>
          </a:p>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a:solidFill>
                  <a:schemeClr val="tx1"/>
                </a:solidFill>
              </a:rPr>
              <a:t>Provides</a:t>
            </a:r>
            <a:r>
              <a:rPr lang="de-DE" sz="1800" b="0" kern="0" dirty="0">
                <a:solidFill>
                  <a:schemeClr val="tx1"/>
                </a:solidFill>
              </a:rPr>
              <a:t> a </a:t>
            </a:r>
            <a:r>
              <a:rPr lang="de-DE" sz="1800" b="0" kern="0" dirty="0" err="1">
                <a:solidFill>
                  <a:schemeClr val="tx1"/>
                </a:solidFill>
              </a:rPr>
              <a:t>feeling</a:t>
            </a:r>
            <a:r>
              <a:rPr lang="de-DE" sz="1800" b="0" kern="0" dirty="0">
                <a:solidFill>
                  <a:schemeClr val="tx1"/>
                </a:solidFill>
              </a:rPr>
              <a:t> </a:t>
            </a:r>
            <a:r>
              <a:rPr lang="de-DE" sz="1800" b="0" kern="0" dirty="0" err="1" smtClean="0">
                <a:solidFill>
                  <a:schemeClr val="tx1"/>
                </a:solidFill>
              </a:rPr>
              <a:t>for</a:t>
            </a:r>
            <a:r>
              <a:rPr lang="de-DE" sz="1800" b="0" kern="0" dirty="0" smtClean="0">
                <a:solidFill>
                  <a:schemeClr val="tx1"/>
                </a:solidFill>
              </a:rPr>
              <a:t> </a:t>
            </a:r>
            <a:r>
              <a:rPr lang="de-DE" sz="1800" b="0" kern="0" dirty="0" err="1" smtClean="0">
                <a:solidFill>
                  <a:srgbClr val="C00000"/>
                </a:solidFill>
              </a:rPr>
              <a:t>adaptation</a:t>
            </a:r>
            <a:r>
              <a:rPr lang="de-DE" sz="1800" b="0" kern="0" dirty="0" smtClean="0">
                <a:solidFill>
                  <a:srgbClr val="C00000"/>
                </a:solidFill>
              </a:rPr>
              <a:t> </a:t>
            </a:r>
            <a:r>
              <a:rPr lang="de-DE" sz="1800" b="0" kern="0" dirty="0" err="1" smtClean="0">
                <a:solidFill>
                  <a:srgbClr val="C00000"/>
                </a:solidFill>
              </a:rPr>
              <a:t>needs</a:t>
            </a:r>
            <a:endParaRPr lang="de-DE" sz="1800" b="0" kern="0" baseline="30000" dirty="0">
              <a:solidFill>
                <a:srgbClr val="C00000"/>
              </a:solidFill>
            </a:endParaRPr>
          </a:p>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a:solidFill>
                  <a:schemeClr val="tx1"/>
                </a:solidFill>
              </a:rPr>
              <a:t>Helps</a:t>
            </a:r>
            <a:r>
              <a:rPr lang="de-DE" sz="1800" b="0" kern="0" dirty="0">
                <a:solidFill>
                  <a:schemeClr val="tx1"/>
                </a:solidFill>
              </a:rPr>
              <a:t> </a:t>
            </a:r>
            <a:r>
              <a:rPr lang="de-DE" sz="1800" b="0" kern="0" dirty="0" err="1">
                <a:solidFill>
                  <a:schemeClr val="tx1"/>
                </a:solidFill>
              </a:rPr>
              <a:t>determining</a:t>
            </a:r>
            <a:r>
              <a:rPr lang="de-DE" sz="1800" b="0" kern="0" dirty="0">
                <a:solidFill>
                  <a:schemeClr val="tx1"/>
                </a:solidFill>
              </a:rPr>
              <a:t> </a:t>
            </a:r>
            <a:r>
              <a:rPr lang="de-DE" sz="1800" b="0" kern="0" dirty="0" err="1" smtClean="0">
                <a:solidFill>
                  <a:srgbClr val="C00000"/>
                </a:solidFill>
              </a:rPr>
              <a:t>what</a:t>
            </a:r>
            <a:r>
              <a:rPr lang="de-DE" sz="1800" b="0" kern="0" dirty="0" smtClean="0">
                <a:solidFill>
                  <a:srgbClr val="C00000"/>
                </a:solidFill>
              </a:rPr>
              <a:t> </a:t>
            </a:r>
            <a:r>
              <a:rPr lang="de-DE" sz="1800" b="0" kern="0" dirty="0" err="1" smtClean="0">
                <a:solidFill>
                  <a:srgbClr val="C00000"/>
                </a:solidFill>
              </a:rPr>
              <a:t>to</a:t>
            </a:r>
            <a:r>
              <a:rPr lang="de-DE" sz="1800" b="0" kern="0" dirty="0" smtClean="0">
                <a:solidFill>
                  <a:srgbClr val="C00000"/>
                </a:solidFill>
              </a:rPr>
              <a:t> do</a:t>
            </a:r>
            <a:endParaRPr lang="de-DE" sz="1800" b="0" kern="0" dirty="0">
              <a:solidFill>
                <a:srgbClr val="C00000"/>
              </a:solidFill>
            </a:endParaRPr>
          </a:p>
          <a:p>
            <a:pPr marL="723900" lvl="1" indent="-266700">
              <a:spcBef>
                <a:spcPts val="900"/>
              </a:spcBef>
              <a:buClr>
                <a:srgbClr val="C80F0F"/>
              </a:buClr>
              <a:buFont typeface="Wingdings" pitchFamily="2" charset="2"/>
              <a:buChar char="§"/>
              <a:tabLst>
                <a:tab pos="2190750" algn="l"/>
              </a:tabLst>
              <a:defRPr/>
            </a:pPr>
            <a:endParaRPr lang="de-DE" sz="1800" b="0" dirty="0">
              <a:solidFill>
                <a:schemeClr val="tx1"/>
              </a:solidFill>
            </a:endParaRPr>
          </a:p>
          <a:p>
            <a:pPr marL="266700" indent="-266700">
              <a:spcBef>
                <a:spcPts val="900"/>
              </a:spcBef>
              <a:buClr>
                <a:srgbClr val="C80F0F"/>
              </a:buClr>
              <a:tabLst>
                <a:tab pos="2190750" algn="l"/>
              </a:tabLst>
              <a:defRPr/>
            </a:pPr>
            <a:endParaRPr lang="de-DE" sz="1600" b="0" dirty="0">
              <a:solidFill>
                <a:schemeClr val="tx1"/>
              </a:solidFill>
            </a:endParaRPr>
          </a:p>
          <a:p>
            <a:pPr marL="266700" indent="-266700" algn="r">
              <a:spcBef>
                <a:spcPts val="900"/>
              </a:spcBef>
              <a:buClr>
                <a:srgbClr val="C80F0F"/>
              </a:buClr>
              <a:tabLst>
                <a:tab pos="2190750" algn="l"/>
              </a:tabLst>
              <a:defRPr/>
            </a:pPr>
            <a:r>
              <a:rPr lang="de-DE" sz="1800" b="0" i="1" dirty="0">
                <a:solidFill>
                  <a:schemeClr val="tx1"/>
                </a:solidFill>
              </a:rPr>
              <a:t> 	</a:t>
            </a:r>
            <a:endParaRPr lang="de-DE" sz="1200" b="0" kern="0" dirty="0">
              <a:solidFill>
                <a:schemeClr val="tx1"/>
              </a:solidFill>
            </a:endParaRPr>
          </a:p>
          <a:p>
            <a:pPr marL="266700" indent="-266700">
              <a:spcBef>
                <a:spcPts val="900"/>
              </a:spcBef>
              <a:buClr>
                <a:srgbClr val="C80F0F"/>
              </a:buClr>
              <a:buFont typeface="Wingdings" pitchFamily="2" charset="2"/>
              <a:buChar char="Ø"/>
              <a:tabLst>
                <a:tab pos="2190750" algn="l"/>
              </a:tabLst>
              <a:defRPr/>
            </a:pPr>
            <a:endParaRPr lang="de-DE" sz="1800" b="0" kern="0" baseline="30000" dirty="0">
              <a:solidFill>
                <a:schemeClr val="tx1"/>
              </a:solidFill>
            </a:endParaRPr>
          </a:p>
        </p:txBody>
      </p:sp>
      <p:pic>
        <p:nvPicPr>
          <p:cNvPr id="126979" name="Grafik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6216" y="4624511"/>
            <a:ext cx="1986972" cy="180330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4"/>
          <a:srcRect/>
          <a:stretch>
            <a:fillRect/>
          </a:stretch>
        </p:blipFill>
        <p:spPr bwMode="auto">
          <a:xfrm>
            <a:off x="6964201" y="2366963"/>
            <a:ext cx="1677987" cy="1009650"/>
          </a:xfrm>
          <a:prstGeom prst="rect">
            <a:avLst/>
          </a:prstGeom>
          <a:noFill/>
          <a:ln w="12700" cap="flat" cmpd="sng" algn="ctr">
            <a:solidFill>
              <a:schemeClr val="bg1">
                <a:lumMod val="50000"/>
              </a:schemeClr>
            </a:solidFill>
            <a:prstDash val="solid"/>
            <a:miter lim="800000"/>
            <a:headEnd type="none" w="med" len="med"/>
            <a:tailEnd type="none" w="med" len="med"/>
          </a:ln>
        </p:spPr>
      </p:pic>
      <p:grpSp>
        <p:nvGrpSpPr>
          <p:cNvPr id="126982" name="Gruppieren 7"/>
          <p:cNvGrpSpPr>
            <a:grpSpLocks/>
          </p:cNvGrpSpPr>
          <p:nvPr/>
        </p:nvGrpSpPr>
        <p:grpSpPr bwMode="auto">
          <a:xfrm>
            <a:off x="995200" y="1057160"/>
            <a:ext cx="7646988" cy="768350"/>
            <a:chOff x="0" y="575"/>
            <a:chExt cx="6651171" cy="1226339"/>
          </a:xfrm>
        </p:grpSpPr>
        <p:sp>
          <p:nvSpPr>
            <p:cNvPr id="9" name="Legende mit Pfeil nach oben 8"/>
            <p:cNvSpPr/>
            <p:nvPr/>
          </p:nvSpPr>
          <p:spPr>
            <a:xfrm rot="10800000">
              <a:off x="0" y="575"/>
              <a:ext cx="6651171" cy="1226339"/>
            </a:xfrm>
            <a:prstGeom prst="upArrowCallou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Legende mit Pfeil nach oben 4"/>
            <p:cNvSpPr/>
            <p:nvPr/>
          </p:nvSpPr>
          <p:spPr>
            <a:xfrm rot="21600000">
              <a:off x="0" y="575"/>
              <a:ext cx="6651171" cy="795600"/>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de-DE" sz="2000" dirty="0"/>
                <a:t>1. Describe the adaptation context</a:t>
              </a:r>
              <a:endParaRPr lang="de-DE" sz="1800" dirty="0"/>
            </a:p>
          </p:txBody>
        </p:sp>
      </p:gr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Grafik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1850" y="1974850"/>
            <a:ext cx="4427538" cy="310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49213" y="965190"/>
            <a:ext cx="9020175" cy="5570538"/>
          </a:xfrm>
          <a:prstGeom prst="rect">
            <a:avLst/>
          </a:prstGeom>
          <a:noFill/>
          <a:ln w="9525" algn="ctr">
            <a:noFill/>
            <a:miter lim="800000"/>
            <a:headEnd/>
            <a:tailEnd/>
          </a:ln>
          <a:effectLst/>
        </p:spPr>
        <p:txBody>
          <a:bodyPr/>
          <a:lstStyle/>
          <a:p>
            <a:pPr marL="266700" indent="-266700">
              <a:lnSpc>
                <a:spcPct val="150000"/>
              </a:lnSpc>
              <a:spcBef>
                <a:spcPts val="900"/>
              </a:spcBef>
              <a:buClr>
                <a:srgbClr val="C80F0F"/>
              </a:buClr>
              <a:tabLst>
                <a:tab pos="2190750" algn="l"/>
              </a:tabLst>
              <a:defRPr/>
            </a:pPr>
            <a:endParaRPr lang="en-GB" sz="1800" dirty="0">
              <a:solidFill>
                <a:srgbClr val="C00000"/>
              </a:solidFill>
            </a:endParaRPr>
          </a:p>
          <a:p>
            <a:pPr marL="266700" indent="-266700">
              <a:spcBef>
                <a:spcPts val="900"/>
              </a:spcBef>
              <a:buClr>
                <a:srgbClr val="C80F0F"/>
              </a:buClr>
              <a:tabLst>
                <a:tab pos="2190750" algn="l"/>
              </a:tabLst>
              <a:defRPr/>
            </a:pPr>
            <a:endParaRPr lang="de-DE" sz="1800" b="0" dirty="0">
              <a:solidFill>
                <a:schemeClr val="tx1"/>
              </a:solidFill>
            </a:endParaRPr>
          </a:p>
          <a:p>
            <a:pPr marL="266700" indent="-266700">
              <a:spcBef>
                <a:spcPts val="900"/>
              </a:spcBef>
              <a:buClr>
                <a:srgbClr val="C80F0F"/>
              </a:buClr>
              <a:tabLst>
                <a:tab pos="2190750" algn="l"/>
              </a:tabLst>
              <a:defRPr/>
            </a:pPr>
            <a:r>
              <a:rPr lang="de-DE" sz="1600" b="0" dirty="0" err="1">
                <a:solidFill>
                  <a:schemeClr val="tx1"/>
                </a:solidFill>
              </a:rPr>
              <a:t>Three</a:t>
            </a:r>
            <a:r>
              <a:rPr lang="de-DE" sz="1600" b="0" dirty="0">
                <a:solidFill>
                  <a:schemeClr val="tx1"/>
                </a:solidFill>
              </a:rPr>
              <a:t> dimensions of adaptation which build on each other: </a:t>
            </a:r>
          </a:p>
          <a:p>
            <a:pPr marL="266700" indent="-266700">
              <a:spcBef>
                <a:spcPts val="900"/>
              </a:spcBef>
              <a:buClr>
                <a:srgbClr val="C80F0F"/>
              </a:buClr>
              <a:buFont typeface="Wingdings" pitchFamily="2" charset="2"/>
              <a:buChar char="§"/>
              <a:tabLst>
                <a:tab pos="2190750" algn="l"/>
              </a:tabLst>
              <a:defRPr/>
            </a:pPr>
            <a:r>
              <a:rPr lang="de-DE" sz="1800" dirty="0" smtClean="0">
                <a:solidFill>
                  <a:schemeClr val="tx1"/>
                </a:solidFill>
              </a:rPr>
              <a:t>Adaptive </a:t>
            </a:r>
            <a:r>
              <a:rPr lang="de-DE" sz="1800" dirty="0">
                <a:solidFill>
                  <a:schemeClr val="tx1"/>
                </a:solidFill>
              </a:rPr>
              <a:t>capacity</a:t>
            </a:r>
            <a:endParaRPr lang="en-GB" sz="1800" dirty="0">
              <a:solidFill>
                <a:schemeClr val="tx1"/>
              </a:solidFill>
            </a:endParaRPr>
          </a:p>
          <a:p>
            <a:pPr marL="723900" lvl="1" indent="-266700">
              <a:spcBef>
                <a:spcPts val="900"/>
              </a:spcBef>
              <a:buClr>
                <a:srgbClr val="C80F0F"/>
              </a:buClr>
              <a:buFont typeface="Wingdings" pitchFamily="2" charset="2"/>
              <a:buChar char="§"/>
              <a:tabLst>
                <a:tab pos="2190750" algn="l"/>
              </a:tabLst>
              <a:defRPr/>
            </a:pPr>
            <a:r>
              <a:rPr lang="en-US" sz="1600" b="0" dirty="0">
                <a:solidFill>
                  <a:schemeClr val="tx1"/>
                </a:solidFill>
              </a:rPr>
              <a:t>Building the capacity to adequately </a:t>
            </a:r>
            <a:br>
              <a:rPr lang="en-US" sz="1600" b="0" dirty="0">
                <a:solidFill>
                  <a:schemeClr val="tx1"/>
                </a:solidFill>
              </a:rPr>
            </a:br>
            <a:r>
              <a:rPr lang="en-US" sz="1600" b="0" dirty="0">
                <a:solidFill>
                  <a:schemeClr val="tx1"/>
                </a:solidFill>
              </a:rPr>
              <a:t>address climate change</a:t>
            </a:r>
          </a:p>
          <a:p>
            <a:pPr marL="723900" lvl="1" indent="-266700">
              <a:spcBef>
                <a:spcPts val="900"/>
              </a:spcBef>
              <a:buClr>
                <a:srgbClr val="C80F0F"/>
              </a:buClr>
              <a:tabLst>
                <a:tab pos="2190750" algn="l"/>
              </a:tabLst>
              <a:defRPr/>
            </a:pPr>
            <a:endParaRPr lang="en-US" sz="200" b="0" dirty="0">
              <a:solidFill>
                <a:schemeClr val="tx1"/>
              </a:solidFill>
            </a:endParaRPr>
          </a:p>
          <a:p>
            <a:pPr marL="266700" indent="-266700">
              <a:spcBef>
                <a:spcPts val="900"/>
              </a:spcBef>
              <a:buClr>
                <a:srgbClr val="C80F0F"/>
              </a:buClr>
              <a:buFont typeface="Wingdings" pitchFamily="2" charset="2"/>
              <a:buChar char="§"/>
              <a:tabLst>
                <a:tab pos="2190750" algn="l"/>
              </a:tabLst>
              <a:defRPr/>
            </a:pPr>
            <a:r>
              <a:rPr lang="en-GB" sz="1800" dirty="0">
                <a:solidFill>
                  <a:schemeClr val="tx1"/>
                </a:solidFill>
              </a:rPr>
              <a:t>Adaptation actions</a:t>
            </a:r>
          </a:p>
          <a:p>
            <a:pPr marL="723900" lvl="1" indent="-266700">
              <a:spcBef>
                <a:spcPts val="900"/>
              </a:spcBef>
              <a:buClr>
                <a:srgbClr val="C80F0F"/>
              </a:buClr>
              <a:buFont typeface="Wingdings" pitchFamily="2" charset="2"/>
              <a:buChar char="§"/>
              <a:tabLst>
                <a:tab pos="2190750" algn="l"/>
              </a:tabLst>
              <a:defRPr/>
            </a:pPr>
            <a:r>
              <a:rPr lang="en-GB" sz="1600" b="0" dirty="0">
                <a:solidFill>
                  <a:schemeClr val="tx1"/>
                </a:solidFill>
              </a:rPr>
              <a:t>Reducing vulnerability to climate change</a:t>
            </a:r>
          </a:p>
          <a:p>
            <a:pPr marL="723900" lvl="1" indent="-266700">
              <a:spcBef>
                <a:spcPts val="900"/>
              </a:spcBef>
              <a:buClr>
                <a:srgbClr val="C80F0F"/>
              </a:buClr>
              <a:buFont typeface="Wingdings" pitchFamily="2" charset="2"/>
              <a:buChar char="§"/>
              <a:tabLst>
                <a:tab pos="2190750" algn="l"/>
              </a:tabLst>
              <a:defRPr/>
            </a:pPr>
            <a:endParaRPr lang="en-GB" sz="200" b="0" dirty="0">
              <a:solidFill>
                <a:schemeClr val="tx1"/>
              </a:solidFill>
            </a:endParaRPr>
          </a:p>
          <a:p>
            <a:pPr marL="266700" indent="-266700">
              <a:spcBef>
                <a:spcPts val="900"/>
              </a:spcBef>
              <a:buClr>
                <a:srgbClr val="C80F0F"/>
              </a:buClr>
              <a:buFont typeface="Wingdings" pitchFamily="2" charset="2"/>
              <a:buChar char="§"/>
              <a:tabLst>
                <a:tab pos="2190750" algn="l"/>
              </a:tabLst>
              <a:defRPr/>
            </a:pPr>
            <a:r>
              <a:rPr lang="en-GB" sz="1800" dirty="0">
                <a:solidFill>
                  <a:schemeClr val="tx1"/>
                </a:solidFill>
              </a:rPr>
              <a:t>Sustainable development</a:t>
            </a:r>
          </a:p>
          <a:p>
            <a:pPr marL="723900" lvl="1" indent="-266700">
              <a:spcBef>
                <a:spcPts val="900"/>
              </a:spcBef>
              <a:buClr>
                <a:srgbClr val="C80F0F"/>
              </a:buClr>
              <a:buFont typeface="Wingdings" pitchFamily="2" charset="2"/>
              <a:buChar char="§"/>
              <a:tabLst>
                <a:tab pos="2190750" algn="l"/>
              </a:tabLst>
              <a:defRPr/>
            </a:pPr>
            <a:r>
              <a:rPr lang="de-DE" sz="1600" b="0" dirty="0">
                <a:solidFill>
                  <a:schemeClr val="tx1"/>
                </a:solidFill>
              </a:rPr>
              <a:t>Securing development successes</a:t>
            </a:r>
            <a:endParaRPr lang="en-GB" sz="1600" b="0" dirty="0">
              <a:solidFill>
                <a:schemeClr val="tx1"/>
              </a:solidFill>
            </a:endParaRPr>
          </a:p>
          <a:p>
            <a:pPr marL="266700" indent="-266700">
              <a:spcBef>
                <a:spcPts val="900"/>
              </a:spcBef>
              <a:buClr>
                <a:srgbClr val="C80F0F"/>
              </a:buClr>
              <a:buFont typeface="Wingdings" pitchFamily="2" charset="2"/>
              <a:buChar char="Ø"/>
              <a:tabLst>
                <a:tab pos="2190750" algn="l"/>
              </a:tabLst>
              <a:defRPr/>
            </a:pPr>
            <a:endParaRPr lang="de-DE" sz="1200" b="0" kern="0" dirty="0">
              <a:solidFill>
                <a:schemeClr val="tx1"/>
              </a:solidFill>
            </a:endParaRPr>
          </a:p>
          <a:p>
            <a:pPr marL="723900" lvl="1" indent="-266700">
              <a:spcBef>
                <a:spcPts val="900"/>
              </a:spcBef>
              <a:buClr>
                <a:srgbClr val="C80F0F"/>
              </a:buClr>
              <a:buFont typeface="Wingdings" pitchFamily="2" charset="2"/>
              <a:buChar char="Ø"/>
              <a:tabLst>
                <a:tab pos="2190750" algn="l"/>
              </a:tabLst>
              <a:defRPr/>
            </a:pPr>
            <a:r>
              <a:rPr lang="de-DE" sz="1800" b="0" kern="0" dirty="0" err="1">
                <a:solidFill>
                  <a:schemeClr val="tx1"/>
                </a:solidFill>
              </a:rPr>
              <a:t>Helps</a:t>
            </a:r>
            <a:r>
              <a:rPr lang="de-DE" sz="1800" b="0" kern="0" dirty="0">
                <a:solidFill>
                  <a:schemeClr val="tx1"/>
                </a:solidFill>
              </a:rPr>
              <a:t> determining the </a:t>
            </a:r>
            <a:r>
              <a:rPr lang="de-DE" sz="1800" b="0" kern="0" dirty="0">
                <a:solidFill>
                  <a:srgbClr val="C00000"/>
                </a:solidFill>
              </a:rPr>
              <a:t>project focus</a:t>
            </a:r>
          </a:p>
          <a:p>
            <a:pPr marL="723900" lvl="1" indent="-266700">
              <a:spcBef>
                <a:spcPts val="900"/>
              </a:spcBef>
              <a:buClr>
                <a:srgbClr val="C80F0F"/>
              </a:buClr>
              <a:buFont typeface="Wingdings" pitchFamily="2" charset="2"/>
              <a:buChar char="Ø"/>
              <a:tabLst>
                <a:tab pos="2190750" algn="l"/>
              </a:tabLst>
              <a:defRPr/>
            </a:pPr>
            <a:r>
              <a:rPr lang="de-DE" sz="1800" b="0" kern="0" dirty="0" err="1">
                <a:solidFill>
                  <a:schemeClr val="tx1"/>
                </a:solidFill>
              </a:rPr>
              <a:t>Illustrates</a:t>
            </a:r>
            <a:r>
              <a:rPr lang="de-DE" sz="1800" b="0" kern="0" dirty="0">
                <a:solidFill>
                  <a:schemeClr val="tx1"/>
                </a:solidFill>
              </a:rPr>
              <a:t> </a:t>
            </a:r>
            <a:r>
              <a:rPr lang="de-DE" sz="1800" b="0" kern="0" dirty="0" err="1">
                <a:solidFill>
                  <a:srgbClr val="C00000"/>
                </a:solidFill>
              </a:rPr>
              <a:t>what</a:t>
            </a:r>
            <a:r>
              <a:rPr lang="de-DE" sz="1800" b="0" kern="0" dirty="0">
                <a:solidFill>
                  <a:srgbClr val="C00000"/>
                </a:solidFill>
              </a:rPr>
              <a:t> </a:t>
            </a:r>
            <a:r>
              <a:rPr lang="de-DE" sz="1800" b="0" kern="0" dirty="0" err="1" smtClean="0">
                <a:solidFill>
                  <a:srgbClr val="C00000"/>
                </a:solidFill>
              </a:rPr>
              <a:t>can</a:t>
            </a:r>
            <a:r>
              <a:rPr lang="de-DE" sz="1800" b="0" kern="0" dirty="0" smtClean="0">
                <a:solidFill>
                  <a:srgbClr val="C00000"/>
                </a:solidFill>
              </a:rPr>
              <a:t> </a:t>
            </a:r>
            <a:r>
              <a:rPr lang="de-DE" sz="1800" b="0" kern="0" dirty="0" err="1">
                <a:solidFill>
                  <a:srgbClr val="C00000"/>
                </a:solidFill>
              </a:rPr>
              <a:t>be</a:t>
            </a:r>
            <a:r>
              <a:rPr lang="de-DE" sz="1800" b="0" kern="0" dirty="0">
                <a:solidFill>
                  <a:srgbClr val="C00000"/>
                </a:solidFill>
              </a:rPr>
              <a:t> </a:t>
            </a:r>
            <a:r>
              <a:rPr lang="de-DE" sz="1800" b="0" kern="0" dirty="0" err="1" smtClean="0">
                <a:solidFill>
                  <a:srgbClr val="C00000"/>
                </a:solidFill>
              </a:rPr>
              <a:t>monitored</a:t>
            </a:r>
            <a:endParaRPr lang="de-DE" sz="1800" b="0" kern="0" dirty="0">
              <a:solidFill>
                <a:srgbClr val="C00000"/>
              </a:solidFill>
            </a:endParaRPr>
          </a:p>
          <a:p>
            <a:pPr marL="723900" lvl="1" indent="-266700">
              <a:spcBef>
                <a:spcPts val="900"/>
              </a:spcBef>
              <a:buClr>
                <a:srgbClr val="C80F0F"/>
              </a:buClr>
              <a:buFont typeface="Wingdings" pitchFamily="2" charset="2"/>
              <a:buChar char="Ø"/>
              <a:tabLst>
                <a:tab pos="2190750" algn="l"/>
              </a:tabLst>
              <a:defRPr/>
            </a:pPr>
            <a:r>
              <a:rPr lang="de-DE" sz="1800" b="0" kern="0" dirty="0">
                <a:solidFill>
                  <a:schemeClr val="tx1"/>
                </a:solidFill>
              </a:rPr>
              <a:t>Supports </a:t>
            </a:r>
            <a:r>
              <a:rPr lang="de-DE" sz="1800" b="0" kern="0" dirty="0" err="1">
                <a:solidFill>
                  <a:srgbClr val="C00000"/>
                </a:solidFill>
              </a:rPr>
              <a:t>identifying</a:t>
            </a:r>
            <a:r>
              <a:rPr lang="de-DE" sz="1800" b="0" kern="0" dirty="0">
                <a:solidFill>
                  <a:srgbClr val="C00000"/>
                </a:solidFill>
              </a:rPr>
              <a:t> </a:t>
            </a:r>
            <a:r>
              <a:rPr lang="de-DE" sz="1800" b="0" kern="0" dirty="0" err="1">
                <a:solidFill>
                  <a:srgbClr val="C00000"/>
                </a:solidFill>
              </a:rPr>
              <a:t>the</a:t>
            </a:r>
            <a:r>
              <a:rPr lang="de-DE" sz="1800" b="0" kern="0" dirty="0">
                <a:solidFill>
                  <a:srgbClr val="C00000"/>
                </a:solidFill>
              </a:rPr>
              <a:t> </a:t>
            </a:r>
            <a:r>
              <a:rPr lang="de-DE" sz="1800" b="0" kern="0" dirty="0" err="1" smtClean="0">
                <a:solidFill>
                  <a:srgbClr val="C00000"/>
                </a:solidFill>
              </a:rPr>
              <a:t>indicators</a:t>
            </a:r>
            <a:r>
              <a:rPr lang="de-DE" sz="1800" b="0" kern="0" dirty="0" smtClean="0">
                <a:solidFill>
                  <a:srgbClr val="C00000"/>
                </a:solidFill>
              </a:rPr>
              <a:t> </a:t>
            </a:r>
            <a:r>
              <a:rPr lang="de-DE" sz="1800" b="0" kern="0" dirty="0">
                <a:solidFill>
                  <a:schemeClr val="tx1"/>
                </a:solidFill>
              </a:rPr>
              <a:t>in </a:t>
            </a:r>
            <a:r>
              <a:rPr lang="de-DE" sz="1800" b="0" kern="0" dirty="0" err="1">
                <a:solidFill>
                  <a:schemeClr val="tx1"/>
                </a:solidFill>
              </a:rPr>
              <a:t>step</a:t>
            </a:r>
            <a:r>
              <a:rPr lang="de-DE" sz="1800" b="0" kern="0" dirty="0">
                <a:solidFill>
                  <a:schemeClr val="tx1"/>
                </a:solidFill>
              </a:rPr>
              <a:t> 4</a:t>
            </a:r>
          </a:p>
          <a:p>
            <a:pPr marL="723900" lvl="1" indent="-266700">
              <a:spcBef>
                <a:spcPts val="900"/>
              </a:spcBef>
              <a:buClr>
                <a:srgbClr val="C80F0F"/>
              </a:buClr>
              <a:buFont typeface="Wingdings" pitchFamily="2" charset="2"/>
              <a:buChar char="Ø"/>
              <a:tabLst>
                <a:tab pos="2190750" algn="l"/>
              </a:tabLst>
              <a:defRPr/>
            </a:pPr>
            <a:endParaRPr lang="de-DE" sz="1800" b="0" kern="0" baseline="30000" dirty="0">
              <a:solidFill>
                <a:srgbClr val="C00000"/>
              </a:solidFill>
            </a:endParaRPr>
          </a:p>
        </p:txBody>
      </p:sp>
      <p:grpSp>
        <p:nvGrpSpPr>
          <p:cNvPr id="128004" name="Gruppieren 3"/>
          <p:cNvGrpSpPr>
            <a:grpSpLocks/>
          </p:cNvGrpSpPr>
          <p:nvPr/>
        </p:nvGrpSpPr>
        <p:grpSpPr bwMode="auto">
          <a:xfrm>
            <a:off x="1052513" y="1086883"/>
            <a:ext cx="7581900" cy="839787"/>
            <a:chOff x="0" y="1215941"/>
            <a:chExt cx="6651171" cy="873343"/>
          </a:xfrm>
        </p:grpSpPr>
        <p:sp>
          <p:nvSpPr>
            <p:cNvPr id="5" name="Legende mit Pfeil nach oben 4"/>
            <p:cNvSpPr/>
            <p:nvPr/>
          </p:nvSpPr>
          <p:spPr>
            <a:xfrm rot="10800000">
              <a:off x="0" y="1215941"/>
              <a:ext cx="6651171" cy="873343"/>
            </a:xfrm>
            <a:prstGeom prst="upArrowCallout">
              <a:avLst/>
            </a:prstGeom>
            <a:solidFill>
              <a:srgbClr val="FFC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Legende mit Pfeil nach oben 4"/>
            <p:cNvSpPr/>
            <p:nvPr/>
          </p:nvSpPr>
          <p:spPr>
            <a:xfrm rot="21600000">
              <a:off x="0" y="1215941"/>
              <a:ext cx="6651171" cy="567921"/>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de-DE" sz="2000" dirty="0"/>
                <a:t>2. Identify the contribution to adaptation</a:t>
              </a:r>
            </a:p>
          </p:txBody>
        </p:sp>
      </p:grpSp>
      <p:sp>
        <p:nvSpPr>
          <p:cNvPr id="128005" name="TextBox 7"/>
          <p:cNvSpPr txBox="1">
            <a:spLocks noChangeArrowheads="1"/>
          </p:cNvSpPr>
          <p:nvPr/>
        </p:nvSpPr>
        <p:spPr bwMode="auto">
          <a:xfrm>
            <a:off x="7189788" y="5210175"/>
            <a:ext cx="18034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999999"/>
                </a:solidFill>
                <a:latin typeface="Arial" charset="0"/>
                <a:cs typeface="Arial" charset="0"/>
              </a:defRPr>
            </a:lvl1pPr>
            <a:lvl2pPr marL="742950" indent="-285750" eaLnBrk="0" hangingPunct="0">
              <a:defRPr sz="2200" b="1">
                <a:solidFill>
                  <a:srgbClr val="999999"/>
                </a:solidFill>
                <a:latin typeface="Arial" charset="0"/>
                <a:cs typeface="Arial" charset="0"/>
              </a:defRPr>
            </a:lvl2pPr>
            <a:lvl3pPr marL="1143000" indent="-228600" eaLnBrk="0" hangingPunct="0">
              <a:defRPr sz="2200" b="1">
                <a:solidFill>
                  <a:srgbClr val="999999"/>
                </a:solidFill>
                <a:latin typeface="Arial" charset="0"/>
                <a:cs typeface="Arial" charset="0"/>
              </a:defRPr>
            </a:lvl3pPr>
            <a:lvl4pPr marL="1600200" indent="-228600" eaLnBrk="0" hangingPunct="0">
              <a:defRPr sz="2200" b="1">
                <a:solidFill>
                  <a:srgbClr val="999999"/>
                </a:solidFill>
                <a:latin typeface="Arial" charset="0"/>
                <a:cs typeface="Arial" charset="0"/>
              </a:defRPr>
            </a:lvl4pPr>
            <a:lvl5pPr marL="2057400" indent="-228600" eaLnBrk="0" hangingPunct="0">
              <a:defRPr sz="2200" b="1">
                <a:solidFill>
                  <a:srgbClr val="999999"/>
                </a:solidFill>
                <a:latin typeface="Arial" charset="0"/>
                <a:cs typeface="Arial" charset="0"/>
              </a:defRPr>
            </a:lvl5pPr>
            <a:lvl6pPr marL="2514600" indent="-228600" eaLnBrk="0" fontAlgn="base" hangingPunct="0">
              <a:spcBef>
                <a:spcPct val="0"/>
              </a:spcBef>
              <a:spcAft>
                <a:spcPct val="0"/>
              </a:spcAft>
              <a:defRPr sz="2200" b="1">
                <a:solidFill>
                  <a:srgbClr val="999999"/>
                </a:solidFill>
                <a:latin typeface="Arial" charset="0"/>
                <a:cs typeface="Arial" charset="0"/>
              </a:defRPr>
            </a:lvl6pPr>
            <a:lvl7pPr marL="2971800" indent="-228600" eaLnBrk="0" fontAlgn="base" hangingPunct="0">
              <a:spcBef>
                <a:spcPct val="0"/>
              </a:spcBef>
              <a:spcAft>
                <a:spcPct val="0"/>
              </a:spcAft>
              <a:defRPr sz="2200" b="1">
                <a:solidFill>
                  <a:srgbClr val="999999"/>
                </a:solidFill>
                <a:latin typeface="Arial" charset="0"/>
                <a:cs typeface="Arial" charset="0"/>
              </a:defRPr>
            </a:lvl7pPr>
            <a:lvl8pPr marL="3429000" indent="-228600" eaLnBrk="0" fontAlgn="base" hangingPunct="0">
              <a:spcBef>
                <a:spcPct val="0"/>
              </a:spcBef>
              <a:spcAft>
                <a:spcPct val="0"/>
              </a:spcAft>
              <a:defRPr sz="2200" b="1">
                <a:solidFill>
                  <a:srgbClr val="999999"/>
                </a:solidFill>
                <a:latin typeface="Arial" charset="0"/>
                <a:cs typeface="Arial" charset="0"/>
              </a:defRPr>
            </a:lvl8pPr>
            <a:lvl9pPr marL="3886200" indent="-228600" eaLnBrk="0" fontAlgn="base" hangingPunct="0">
              <a:spcBef>
                <a:spcPct val="0"/>
              </a:spcBef>
              <a:spcAft>
                <a:spcPct val="0"/>
              </a:spcAft>
              <a:defRPr sz="2200" b="1">
                <a:solidFill>
                  <a:srgbClr val="999999"/>
                </a:solidFill>
                <a:latin typeface="Arial" charset="0"/>
                <a:cs typeface="Arial" charset="0"/>
              </a:defRPr>
            </a:lvl9pPr>
          </a:lstStyle>
          <a:p>
            <a:pPr eaLnBrk="1" hangingPunct="1"/>
            <a:r>
              <a:rPr lang="de-DE" sz="1100" b="0" dirty="0">
                <a:solidFill>
                  <a:schemeClr val="tx1"/>
                </a:solidFill>
              </a:rPr>
              <a:t>Source: WRI &amp; GIZ, 2011</a:t>
            </a:r>
            <a:endParaRPr lang="en-AU" sz="1100" b="0" dirty="0">
              <a:solidFill>
                <a:schemeClr val="tx1"/>
              </a:solidFill>
            </a:endParaRP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txBox="1">
            <a:spLocks noChangeArrowheads="1"/>
          </p:cNvSpPr>
          <p:nvPr/>
        </p:nvSpPr>
        <p:spPr bwMode="auto">
          <a:xfrm>
            <a:off x="125413" y="1674630"/>
            <a:ext cx="9018587"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marL="266700" indent="-266700" eaLnBrk="0" hangingPunct="0">
              <a:tabLst>
                <a:tab pos="2190750" algn="l"/>
              </a:tabLst>
              <a:defRPr sz="2200" b="1">
                <a:solidFill>
                  <a:srgbClr val="999999"/>
                </a:solidFill>
                <a:latin typeface="Arial" charset="0"/>
                <a:cs typeface="Arial" charset="0"/>
              </a:defRPr>
            </a:lvl1pPr>
            <a:lvl2pPr marL="723900" indent="-266700" eaLnBrk="0" hangingPunct="0">
              <a:tabLst>
                <a:tab pos="2190750" algn="l"/>
              </a:tabLst>
              <a:defRPr sz="2200" b="1">
                <a:solidFill>
                  <a:srgbClr val="999999"/>
                </a:solidFill>
                <a:latin typeface="Arial" charset="0"/>
                <a:cs typeface="Arial" charset="0"/>
              </a:defRPr>
            </a:lvl2pPr>
            <a:lvl3pPr marL="1143000" indent="-228600" eaLnBrk="0" hangingPunct="0">
              <a:tabLst>
                <a:tab pos="2190750" algn="l"/>
              </a:tabLst>
              <a:defRPr sz="2200" b="1">
                <a:solidFill>
                  <a:srgbClr val="999999"/>
                </a:solidFill>
                <a:latin typeface="Arial" charset="0"/>
                <a:cs typeface="Arial" charset="0"/>
              </a:defRPr>
            </a:lvl3pPr>
            <a:lvl4pPr marL="1600200" indent="-228600" eaLnBrk="0" hangingPunct="0">
              <a:tabLst>
                <a:tab pos="2190750" algn="l"/>
              </a:tabLst>
              <a:defRPr sz="2200" b="1">
                <a:solidFill>
                  <a:srgbClr val="999999"/>
                </a:solidFill>
                <a:latin typeface="Arial" charset="0"/>
                <a:cs typeface="Arial" charset="0"/>
              </a:defRPr>
            </a:lvl4pPr>
            <a:lvl5pPr marL="2057400" indent="-228600" eaLnBrk="0" hangingPunct="0">
              <a:tabLst>
                <a:tab pos="2190750" algn="l"/>
              </a:tabLst>
              <a:defRPr sz="2200" b="1">
                <a:solidFill>
                  <a:srgbClr val="999999"/>
                </a:solidFill>
                <a:latin typeface="Arial" charset="0"/>
                <a:cs typeface="Arial" charset="0"/>
              </a:defRPr>
            </a:lvl5pPr>
            <a:lvl6pPr marL="2514600" indent="-228600" eaLnBrk="0" fontAlgn="base" hangingPunct="0">
              <a:spcBef>
                <a:spcPct val="0"/>
              </a:spcBef>
              <a:spcAft>
                <a:spcPct val="0"/>
              </a:spcAft>
              <a:tabLst>
                <a:tab pos="2190750" algn="l"/>
              </a:tabLst>
              <a:defRPr sz="2200" b="1">
                <a:solidFill>
                  <a:srgbClr val="999999"/>
                </a:solidFill>
                <a:latin typeface="Arial" charset="0"/>
                <a:cs typeface="Arial" charset="0"/>
              </a:defRPr>
            </a:lvl6pPr>
            <a:lvl7pPr marL="2971800" indent="-228600" eaLnBrk="0" fontAlgn="base" hangingPunct="0">
              <a:spcBef>
                <a:spcPct val="0"/>
              </a:spcBef>
              <a:spcAft>
                <a:spcPct val="0"/>
              </a:spcAft>
              <a:tabLst>
                <a:tab pos="2190750" algn="l"/>
              </a:tabLst>
              <a:defRPr sz="2200" b="1">
                <a:solidFill>
                  <a:srgbClr val="999999"/>
                </a:solidFill>
                <a:latin typeface="Arial" charset="0"/>
                <a:cs typeface="Arial" charset="0"/>
              </a:defRPr>
            </a:lvl7pPr>
            <a:lvl8pPr marL="3429000" indent="-228600" eaLnBrk="0" fontAlgn="base" hangingPunct="0">
              <a:spcBef>
                <a:spcPct val="0"/>
              </a:spcBef>
              <a:spcAft>
                <a:spcPct val="0"/>
              </a:spcAft>
              <a:tabLst>
                <a:tab pos="2190750" algn="l"/>
              </a:tabLst>
              <a:defRPr sz="2200" b="1">
                <a:solidFill>
                  <a:srgbClr val="999999"/>
                </a:solidFill>
                <a:latin typeface="Arial" charset="0"/>
                <a:cs typeface="Arial" charset="0"/>
              </a:defRPr>
            </a:lvl8pPr>
            <a:lvl9pPr marL="3886200" indent="-228600" eaLnBrk="0" fontAlgn="base" hangingPunct="0">
              <a:spcBef>
                <a:spcPct val="0"/>
              </a:spcBef>
              <a:spcAft>
                <a:spcPct val="0"/>
              </a:spcAft>
              <a:tabLst>
                <a:tab pos="2190750" algn="l"/>
              </a:tabLst>
              <a:defRPr sz="2200" b="1">
                <a:solidFill>
                  <a:srgbClr val="999999"/>
                </a:solidFill>
                <a:latin typeface="Arial" charset="0"/>
                <a:cs typeface="Arial" charset="0"/>
              </a:defRPr>
            </a:lvl9pPr>
          </a:lstStyle>
          <a:p>
            <a:pPr eaLnBrk="1" hangingPunct="1">
              <a:lnSpc>
                <a:spcPct val="150000"/>
              </a:lnSpc>
              <a:spcBef>
                <a:spcPts val="900"/>
              </a:spcBef>
              <a:buClr>
                <a:srgbClr val="C80F0F"/>
              </a:buClr>
            </a:pPr>
            <a:endParaRPr lang="en-GB" sz="200" b="0" dirty="0">
              <a:solidFill>
                <a:srgbClr val="C00000"/>
              </a:solidFill>
            </a:endParaRPr>
          </a:p>
          <a:p>
            <a:pPr eaLnBrk="1" hangingPunct="1">
              <a:spcBef>
                <a:spcPts val="900"/>
              </a:spcBef>
              <a:buClr>
                <a:srgbClr val="C80F0F"/>
              </a:buClr>
              <a:buFont typeface="Wingdings" pitchFamily="2" charset="2"/>
              <a:buChar char="§"/>
            </a:pPr>
            <a:r>
              <a:rPr lang="de-DE" sz="1800" dirty="0" err="1" smtClean="0">
                <a:solidFill>
                  <a:schemeClr val="tx1"/>
                </a:solidFill>
              </a:rPr>
              <a:t>Define</a:t>
            </a:r>
            <a:r>
              <a:rPr lang="de-DE" sz="1800" dirty="0" smtClean="0">
                <a:solidFill>
                  <a:schemeClr val="tx1"/>
                </a:solidFill>
              </a:rPr>
              <a:t>:</a:t>
            </a:r>
            <a:endParaRPr lang="de-DE" sz="1800" dirty="0">
              <a:solidFill>
                <a:schemeClr val="tx1"/>
              </a:solidFill>
            </a:endParaRPr>
          </a:p>
          <a:p>
            <a:pPr lvl="1" eaLnBrk="1" hangingPunct="1">
              <a:spcBef>
                <a:spcPts val="900"/>
              </a:spcBef>
              <a:buClr>
                <a:srgbClr val="C80F0F"/>
              </a:buClr>
              <a:buFont typeface="Wingdings" pitchFamily="2" charset="2"/>
              <a:buChar char="§"/>
            </a:pPr>
            <a:r>
              <a:rPr lang="en-GB" sz="1800" b="0" dirty="0">
                <a:solidFill>
                  <a:schemeClr val="tx1"/>
                </a:solidFill>
              </a:rPr>
              <a:t>Based on steps 1 and 2, what are </a:t>
            </a:r>
            <a:r>
              <a:rPr lang="de-DE" sz="1800" b="0" dirty="0" err="1">
                <a:solidFill>
                  <a:schemeClr val="tx1"/>
                </a:solidFill>
              </a:rPr>
              <a:t>the</a:t>
            </a:r>
            <a:r>
              <a:rPr lang="de-DE" sz="1800" b="0" dirty="0">
                <a:solidFill>
                  <a:schemeClr val="tx1"/>
                </a:solidFill>
              </a:rPr>
              <a:t> </a:t>
            </a:r>
            <a:r>
              <a:rPr lang="de-DE" sz="1800" b="0" dirty="0" err="1">
                <a:solidFill>
                  <a:schemeClr val="tx1"/>
                </a:solidFill>
              </a:rPr>
              <a:t>anticipated</a:t>
            </a:r>
            <a:r>
              <a:rPr lang="de-DE" sz="1800" b="0" dirty="0">
                <a:solidFill>
                  <a:schemeClr val="tx1"/>
                </a:solidFill>
              </a:rPr>
              <a:t> </a:t>
            </a:r>
            <a:r>
              <a:rPr lang="de-DE" sz="1800" dirty="0" err="1">
                <a:solidFill>
                  <a:srgbClr val="C00000"/>
                </a:solidFill>
              </a:rPr>
              <a:t>results</a:t>
            </a:r>
            <a:r>
              <a:rPr lang="de-DE" sz="1800" b="0" dirty="0">
                <a:solidFill>
                  <a:schemeClr val="tx1"/>
                </a:solidFill>
              </a:rPr>
              <a:t> </a:t>
            </a:r>
            <a:r>
              <a:rPr lang="de-DE" sz="1800" b="0" dirty="0" err="1">
                <a:solidFill>
                  <a:schemeClr val="tx1"/>
                </a:solidFill>
              </a:rPr>
              <a:t>of</a:t>
            </a:r>
            <a:r>
              <a:rPr lang="de-DE" sz="1800" b="0" dirty="0">
                <a:solidFill>
                  <a:schemeClr val="tx1"/>
                </a:solidFill>
              </a:rPr>
              <a:t> </a:t>
            </a:r>
            <a:r>
              <a:rPr lang="de-DE" sz="1800" b="0" dirty="0" err="1">
                <a:solidFill>
                  <a:schemeClr val="tx1"/>
                </a:solidFill>
              </a:rPr>
              <a:t>the</a:t>
            </a:r>
            <a:r>
              <a:rPr lang="de-DE" sz="1800" b="0" dirty="0">
                <a:solidFill>
                  <a:schemeClr val="tx1"/>
                </a:solidFill>
              </a:rPr>
              <a:t> </a:t>
            </a:r>
            <a:r>
              <a:rPr lang="de-DE" sz="1800" b="0" dirty="0" err="1">
                <a:solidFill>
                  <a:schemeClr val="tx1"/>
                </a:solidFill>
              </a:rPr>
              <a:t>project</a:t>
            </a:r>
            <a:r>
              <a:rPr lang="de-DE" sz="1800" b="0" dirty="0">
                <a:solidFill>
                  <a:schemeClr val="tx1"/>
                </a:solidFill>
              </a:rPr>
              <a:t>?</a:t>
            </a:r>
            <a:endParaRPr lang="en-GB" sz="1800" b="0" dirty="0">
              <a:solidFill>
                <a:schemeClr val="tx1"/>
              </a:solidFill>
            </a:endParaRPr>
          </a:p>
          <a:p>
            <a:pPr lvl="1" eaLnBrk="1" hangingPunct="1">
              <a:spcBef>
                <a:spcPts val="900"/>
              </a:spcBef>
              <a:buClr>
                <a:srgbClr val="C80F0F"/>
              </a:buClr>
              <a:buFont typeface="Wingdings" pitchFamily="2" charset="2"/>
              <a:buChar char="§"/>
            </a:pPr>
            <a:endParaRPr lang="en-GB" sz="1800" dirty="0">
              <a:solidFill>
                <a:schemeClr val="tx1"/>
              </a:solidFill>
            </a:endParaRPr>
          </a:p>
          <a:p>
            <a:pPr eaLnBrk="1" hangingPunct="1">
              <a:spcBef>
                <a:spcPts val="900"/>
              </a:spcBef>
              <a:buClr>
                <a:srgbClr val="C80F0F"/>
              </a:buClr>
              <a:buFont typeface="Wingdings" pitchFamily="2" charset="2"/>
              <a:buChar char="§"/>
            </a:pPr>
            <a:r>
              <a:rPr lang="de-DE" sz="1800" dirty="0">
                <a:solidFill>
                  <a:schemeClr val="tx1"/>
                </a:solidFill>
              </a:rPr>
              <a:t>Create a </a:t>
            </a:r>
            <a:r>
              <a:rPr lang="de-DE" sz="1800" dirty="0" smtClean="0">
                <a:solidFill>
                  <a:schemeClr val="tx1"/>
                </a:solidFill>
              </a:rPr>
              <a:t>‚</a:t>
            </a:r>
            <a:r>
              <a:rPr lang="de-DE" sz="1800" dirty="0" err="1" smtClean="0">
                <a:solidFill>
                  <a:schemeClr val="tx1"/>
                </a:solidFill>
              </a:rPr>
              <a:t>theory</a:t>
            </a:r>
            <a:r>
              <a:rPr lang="de-DE" sz="1800" dirty="0" smtClean="0">
                <a:solidFill>
                  <a:schemeClr val="tx1"/>
                </a:solidFill>
              </a:rPr>
              <a:t> </a:t>
            </a:r>
            <a:r>
              <a:rPr lang="de-DE" sz="1800" dirty="0" err="1" smtClean="0">
                <a:solidFill>
                  <a:schemeClr val="tx1"/>
                </a:solidFill>
              </a:rPr>
              <a:t>of</a:t>
            </a:r>
            <a:r>
              <a:rPr lang="de-DE" sz="1800" dirty="0" smtClean="0">
                <a:solidFill>
                  <a:schemeClr val="tx1"/>
                </a:solidFill>
              </a:rPr>
              <a:t> </a:t>
            </a:r>
            <a:r>
              <a:rPr lang="de-DE" sz="1800" dirty="0" err="1" smtClean="0">
                <a:solidFill>
                  <a:schemeClr val="tx1"/>
                </a:solidFill>
              </a:rPr>
              <a:t>change</a:t>
            </a:r>
            <a:r>
              <a:rPr lang="de-DE" sz="1800" dirty="0" smtClean="0">
                <a:solidFill>
                  <a:schemeClr val="tx1"/>
                </a:solidFill>
              </a:rPr>
              <a:t>‘</a:t>
            </a:r>
            <a:endParaRPr lang="en-GB" sz="1800" b="0" dirty="0">
              <a:solidFill>
                <a:schemeClr val="tx1"/>
              </a:solidFill>
            </a:endParaRPr>
          </a:p>
          <a:p>
            <a:pPr lvl="1" eaLnBrk="1" hangingPunct="1">
              <a:spcBef>
                <a:spcPts val="900"/>
              </a:spcBef>
              <a:buClr>
                <a:srgbClr val="C80F0F"/>
              </a:buClr>
              <a:buFont typeface="Wingdings" pitchFamily="2" charset="2"/>
              <a:buChar char="§"/>
            </a:pPr>
            <a:r>
              <a:rPr lang="en-US" sz="1800" b="0" dirty="0">
                <a:solidFill>
                  <a:schemeClr val="tx1"/>
                </a:solidFill>
              </a:rPr>
              <a:t>Map how change is intended to be achieved</a:t>
            </a:r>
          </a:p>
          <a:p>
            <a:pPr lvl="1" eaLnBrk="1" hangingPunct="1">
              <a:spcBef>
                <a:spcPts val="900"/>
              </a:spcBef>
              <a:buClr>
                <a:srgbClr val="C80F0F"/>
              </a:buClr>
              <a:buFont typeface="Wingdings" pitchFamily="2" charset="2"/>
              <a:buChar char="§"/>
            </a:pPr>
            <a:r>
              <a:rPr lang="en-US" sz="1800" b="0" dirty="0">
                <a:solidFill>
                  <a:schemeClr val="tx1"/>
                </a:solidFill>
              </a:rPr>
              <a:t>Most commonly used</a:t>
            </a:r>
            <a:r>
              <a:rPr lang="en-US" sz="1800" b="0" dirty="0">
                <a:solidFill>
                  <a:srgbClr val="C00000"/>
                </a:solidFill>
              </a:rPr>
              <a:t>: results chain </a:t>
            </a:r>
            <a:r>
              <a:rPr lang="en-US" sz="1800" b="0" dirty="0">
                <a:solidFill>
                  <a:schemeClr val="tx1"/>
                </a:solidFill>
              </a:rPr>
              <a:t>or </a:t>
            </a:r>
            <a:r>
              <a:rPr lang="en-US" sz="1800" b="0" dirty="0" smtClean="0">
                <a:solidFill>
                  <a:srgbClr val="C00000"/>
                </a:solidFill>
              </a:rPr>
              <a:t>theory of change</a:t>
            </a:r>
            <a:endParaRPr lang="en-US" sz="1800" b="0" dirty="0">
              <a:solidFill>
                <a:srgbClr val="C00000"/>
              </a:solidFill>
            </a:endParaRPr>
          </a:p>
          <a:p>
            <a:pPr lvl="1" eaLnBrk="1" hangingPunct="1">
              <a:spcBef>
                <a:spcPts val="900"/>
              </a:spcBef>
              <a:buClr>
                <a:srgbClr val="C80F0F"/>
              </a:buClr>
              <a:buFont typeface="Wingdings" pitchFamily="2" charset="2"/>
              <a:buChar char="§"/>
            </a:pPr>
            <a:r>
              <a:rPr lang="en-US" sz="1800" b="0" dirty="0">
                <a:solidFill>
                  <a:schemeClr val="tx1"/>
                </a:solidFill>
              </a:rPr>
              <a:t>Make </a:t>
            </a:r>
            <a:r>
              <a:rPr lang="en-US" sz="1800" b="0" dirty="0">
                <a:solidFill>
                  <a:srgbClr val="C00000"/>
                </a:solidFill>
              </a:rPr>
              <a:t>assumptions</a:t>
            </a:r>
            <a:r>
              <a:rPr lang="en-US" sz="1800" b="0" dirty="0">
                <a:solidFill>
                  <a:schemeClr val="tx1"/>
                </a:solidFill>
              </a:rPr>
              <a:t> explicit</a:t>
            </a:r>
          </a:p>
          <a:p>
            <a:pPr lvl="1" eaLnBrk="1" hangingPunct="1">
              <a:spcBef>
                <a:spcPts val="900"/>
              </a:spcBef>
              <a:buClr>
                <a:srgbClr val="C80F0F"/>
              </a:buClr>
            </a:pPr>
            <a:endParaRPr lang="en-US" sz="200" b="0" dirty="0">
              <a:solidFill>
                <a:schemeClr val="tx1"/>
              </a:solidFill>
            </a:endParaRPr>
          </a:p>
        </p:txBody>
      </p:sp>
      <p:grpSp>
        <p:nvGrpSpPr>
          <p:cNvPr id="129027" name="Gruppieren 3"/>
          <p:cNvGrpSpPr>
            <a:grpSpLocks/>
          </p:cNvGrpSpPr>
          <p:nvPr/>
        </p:nvGrpSpPr>
        <p:grpSpPr bwMode="auto">
          <a:xfrm>
            <a:off x="989013" y="1138008"/>
            <a:ext cx="7629525" cy="863600"/>
            <a:chOff x="0" y="2063505"/>
            <a:chExt cx="6651171" cy="1140000"/>
          </a:xfrm>
        </p:grpSpPr>
        <p:sp>
          <p:nvSpPr>
            <p:cNvPr id="5" name="Legende mit Pfeil nach oben 4"/>
            <p:cNvSpPr/>
            <p:nvPr/>
          </p:nvSpPr>
          <p:spPr>
            <a:xfrm rot="10800000">
              <a:off x="0" y="2078173"/>
              <a:ext cx="6651171" cy="1125332"/>
            </a:xfrm>
            <a:prstGeom prst="upArrowCallout">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Legende mit Pfeil nach oben 4"/>
            <p:cNvSpPr/>
            <p:nvPr/>
          </p:nvSpPr>
          <p:spPr>
            <a:xfrm>
              <a:off x="0" y="2063505"/>
              <a:ext cx="6651171" cy="746029"/>
            </a:xfrm>
            <a:prstGeom prst="rect">
              <a:avLst/>
            </a:prstGeom>
          </p:spPr>
          <p:style>
            <a:lnRef idx="0">
              <a:scrgbClr r="0" g="0" b="0"/>
            </a:lnRef>
            <a:fillRef idx="0">
              <a:scrgbClr r="0" g="0" b="0"/>
            </a:fillRef>
            <a:effectRef idx="0">
              <a:scrgbClr r="0" g="0" b="0"/>
            </a:effectRef>
            <a:fontRef idx="minor">
              <a:schemeClr val="lt1"/>
            </a:fontRef>
          </p:style>
          <p:txBody>
            <a:bodyPr lIns="142240" tIns="142240" rIns="142240" bIns="142240" spcCol="1270" anchor="ctr"/>
            <a:lstStyle/>
            <a:p>
              <a:pPr algn="ctr" defTabSz="889000">
                <a:lnSpc>
                  <a:spcPct val="90000"/>
                </a:lnSpc>
                <a:spcAft>
                  <a:spcPct val="35000"/>
                </a:spcAft>
                <a:defRPr/>
              </a:pPr>
              <a:r>
                <a:rPr lang="de-DE" sz="2000" dirty="0"/>
                <a:t>3. </a:t>
              </a:r>
              <a:r>
                <a:rPr lang="de-DE" sz="2000" dirty="0" err="1" smtClean="0"/>
                <a:t>Develop</a:t>
              </a:r>
              <a:r>
                <a:rPr lang="de-DE" sz="2000" dirty="0" smtClean="0"/>
                <a:t> a </a:t>
              </a:r>
              <a:r>
                <a:rPr lang="de-DE" sz="2000" dirty="0" err="1" smtClean="0"/>
                <a:t>results</a:t>
              </a:r>
              <a:r>
                <a:rPr lang="de-DE" sz="2000" dirty="0" smtClean="0"/>
                <a:t> </a:t>
              </a:r>
              <a:r>
                <a:rPr lang="de-DE" sz="2000" dirty="0" err="1" smtClean="0"/>
                <a:t>framework</a:t>
              </a:r>
              <a:endParaRPr lang="de-DE" sz="1800" dirty="0"/>
            </a:p>
          </p:txBody>
        </p:sp>
      </p:grpSp>
      <p:sp>
        <p:nvSpPr>
          <p:cNvPr id="3" name="Rechteck 2"/>
          <p:cNvSpPr/>
          <p:nvPr/>
        </p:nvSpPr>
        <p:spPr>
          <a:xfrm>
            <a:off x="374650" y="4772293"/>
            <a:ext cx="8464550" cy="1277273"/>
          </a:xfrm>
          <a:prstGeom prst="rect">
            <a:avLst/>
          </a:prstGeom>
        </p:spPr>
        <p:txBody>
          <a:bodyPr wrap="square">
            <a:spAutoFit/>
          </a:bodyPr>
          <a:lstStyle/>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smtClean="0">
                <a:solidFill>
                  <a:schemeClr val="tx1"/>
                </a:solidFill>
              </a:rPr>
              <a:t>Defines</a:t>
            </a:r>
            <a:r>
              <a:rPr lang="de-DE" sz="1800" b="0" kern="0" dirty="0" smtClean="0">
                <a:solidFill>
                  <a:schemeClr val="tx1"/>
                </a:solidFill>
              </a:rPr>
              <a:t> </a:t>
            </a:r>
            <a:r>
              <a:rPr lang="de-DE" sz="1800" b="0" kern="0" dirty="0" err="1" smtClean="0">
                <a:solidFill>
                  <a:schemeClr val="tx1"/>
                </a:solidFill>
              </a:rPr>
              <a:t>the</a:t>
            </a:r>
            <a:r>
              <a:rPr lang="de-DE" sz="1800" b="0" kern="0" dirty="0" smtClean="0">
                <a:solidFill>
                  <a:schemeClr val="tx1"/>
                </a:solidFill>
              </a:rPr>
              <a:t> </a:t>
            </a:r>
            <a:r>
              <a:rPr lang="de-DE" sz="1800" b="0" kern="0" dirty="0" err="1">
                <a:solidFill>
                  <a:schemeClr val="tx1"/>
                </a:solidFill>
              </a:rPr>
              <a:t>logical</a:t>
            </a:r>
            <a:r>
              <a:rPr lang="de-DE" sz="1800" b="0" kern="0" dirty="0">
                <a:solidFill>
                  <a:schemeClr val="tx1"/>
                </a:solidFill>
              </a:rPr>
              <a:t> </a:t>
            </a:r>
            <a:r>
              <a:rPr lang="de-DE" sz="1800" b="0" kern="0" dirty="0" err="1">
                <a:solidFill>
                  <a:schemeClr val="tx1"/>
                </a:solidFill>
              </a:rPr>
              <a:t>connection</a:t>
            </a:r>
            <a:r>
              <a:rPr lang="de-DE" sz="1800" b="0" kern="0" dirty="0">
                <a:solidFill>
                  <a:schemeClr val="tx1"/>
                </a:solidFill>
              </a:rPr>
              <a:t> </a:t>
            </a:r>
            <a:r>
              <a:rPr lang="de-DE" sz="1800" b="0" kern="0" dirty="0" err="1">
                <a:solidFill>
                  <a:schemeClr val="tx1"/>
                </a:solidFill>
              </a:rPr>
              <a:t>of</a:t>
            </a:r>
            <a:r>
              <a:rPr lang="de-DE" sz="1800" b="0" kern="0" dirty="0">
                <a:solidFill>
                  <a:schemeClr val="tx1"/>
                </a:solidFill>
              </a:rPr>
              <a:t> </a:t>
            </a:r>
            <a:r>
              <a:rPr lang="de-DE" sz="1800" b="0" kern="0" dirty="0" err="1">
                <a:solidFill>
                  <a:schemeClr val="tx1"/>
                </a:solidFill>
              </a:rPr>
              <a:t>project</a:t>
            </a:r>
            <a:r>
              <a:rPr lang="de-DE" sz="1800" b="0" kern="0" dirty="0">
                <a:solidFill>
                  <a:schemeClr val="tx1"/>
                </a:solidFill>
              </a:rPr>
              <a:t> </a:t>
            </a:r>
            <a:r>
              <a:rPr lang="de-DE" sz="1800" b="0" kern="0" dirty="0" err="1">
                <a:solidFill>
                  <a:schemeClr val="tx1"/>
                </a:solidFill>
              </a:rPr>
              <a:t>activities</a:t>
            </a:r>
            <a:r>
              <a:rPr lang="de-DE" sz="1800" b="0" kern="0" dirty="0">
                <a:solidFill>
                  <a:schemeClr val="tx1"/>
                </a:solidFill>
              </a:rPr>
              <a:t>, </a:t>
            </a:r>
            <a:r>
              <a:rPr lang="de-DE" sz="1800" b="0" kern="0" dirty="0" err="1" smtClean="0">
                <a:solidFill>
                  <a:schemeClr val="tx1"/>
                </a:solidFill>
              </a:rPr>
              <a:t>outputs</a:t>
            </a:r>
            <a:r>
              <a:rPr lang="de-DE" sz="1800" b="0" kern="0" dirty="0" smtClean="0">
                <a:solidFill>
                  <a:schemeClr val="tx1"/>
                </a:solidFill>
              </a:rPr>
              <a:t>, </a:t>
            </a:r>
            <a:r>
              <a:rPr lang="de-DE" sz="1800" b="0" kern="0" dirty="0" err="1">
                <a:solidFill>
                  <a:schemeClr val="tx1"/>
                </a:solidFill>
              </a:rPr>
              <a:t>outcomes</a:t>
            </a:r>
            <a:r>
              <a:rPr lang="de-DE" sz="1800" b="0" kern="0" dirty="0">
                <a:solidFill>
                  <a:schemeClr val="tx1"/>
                </a:solidFill>
              </a:rPr>
              <a:t> </a:t>
            </a:r>
            <a:r>
              <a:rPr lang="de-DE" sz="1800" b="0" kern="0" dirty="0" err="1">
                <a:solidFill>
                  <a:schemeClr val="tx1"/>
                </a:solidFill>
              </a:rPr>
              <a:t>and</a:t>
            </a:r>
            <a:r>
              <a:rPr lang="de-DE" sz="1800" b="0" kern="0" dirty="0">
                <a:solidFill>
                  <a:schemeClr val="tx1"/>
                </a:solidFill>
              </a:rPr>
              <a:t> </a:t>
            </a:r>
            <a:r>
              <a:rPr lang="de-DE" sz="1800" b="0" kern="0" dirty="0" err="1" smtClean="0">
                <a:solidFill>
                  <a:schemeClr val="tx1"/>
                </a:solidFill>
              </a:rPr>
              <a:t>objectives</a:t>
            </a:r>
            <a:r>
              <a:rPr lang="de-DE" sz="1800" b="0" kern="0" dirty="0" smtClean="0">
                <a:solidFill>
                  <a:schemeClr val="tx1"/>
                </a:solidFill>
              </a:rPr>
              <a:t>.</a:t>
            </a:r>
            <a:endParaRPr lang="de-DE" sz="1800" b="0" kern="0" baseline="30000" dirty="0">
              <a:solidFill>
                <a:srgbClr val="C00000"/>
              </a:solidFill>
            </a:endParaRPr>
          </a:p>
          <a:p>
            <a:pPr marL="273050" lvl="1" indent="-273050">
              <a:spcBef>
                <a:spcPts val="600"/>
              </a:spcBef>
              <a:buClr>
                <a:srgbClr val="C80F0F"/>
              </a:buClr>
              <a:buFont typeface="Wingdings" pitchFamily="2" charset="2"/>
              <a:buChar char="Ø"/>
              <a:tabLst>
                <a:tab pos="450850" algn="l"/>
                <a:tab pos="2190750" algn="l"/>
              </a:tabLst>
              <a:defRPr/>
            </a:pPr>
            <a:r>
              <a:rPr lang="de-DE" sz="1800" b="0" kern="0" dirty="0" err="1">
                <a:solidFill>
                  <a:schemeClr val="tx1"/>
                </a:solidFill>
              </a:rPr>
              <a:t>Helps</a:t>
            </a:r>
            <a:r>
              <a:rPr lang="de-DE" sz="1800" b="0" kern="0" dirty="0">
                <a:solidFill>
                  <a:schemeClr val="tx1"/>
                </a:solidFill>
              </a:rPr>
              <a:t> </a:t>
            </a:r>
            <a:r>
              <a:rPr lang="de-DE" sz="1800" b="0" kern="0" dirty="0" err="1">
                <a:solidFill>
                  <a:schemeClr val="tx1"/>
                </a:solidFill>
              </a:rPr>
              <a:t>determining</a:t>
            </a:r>
            <a:r>
              <a:rPr lang="de-DE" sz="1800" b="0" kern="0" dirty="0">
                <a:solidFill>
                  <a:schemeClr val="tx1"/>
                </a:solidFill>
              </a:rPr>
              <a:t> </a:t>
            </a:r>
            <a:r>
              <a:rPr lang="de-DE" sz="1800" b="0" kern="0" dirty="0" smtClean="0">
                <a:solidFill>
                  <a:srgbClr val="C00000"/>
                </a:solidFill>
              </a:rPr>
              <a:t>at </a:t>
            </a:r>
            <a:r>
              <a:rPr lang="de-DE" sz="1800" b="0" kern="0" dirty="0" err="1" smtClean="0">
                <a:solidFill>
                  <a:srgbClr val="C00000"/>
                </a:solidFill>
              </a:rPr>
              <a:t>which</a:t>
            </a:r>
            <a:r>
              <a:rPr lang="de-DE" sz="1800" b="0" kern="0" dirty="0" smtClean="0">
                <a:solidFill>
                  <a:srgbClr val="C00000"/>
                </a:solidFill>
              </a:rPr>
              <a:t> </a:t>
            </a:r>
            <a:r>
              <a:rPr lang="de-DE" sz="1800" b="0" kern="0" dirty="0" err="1" smtClean="0">
                <a:solidFill>
                  <a:srgbClr val="C00000"/>
                </a:solidFill>
              </a:rPr>
              <a:t>point</a:t>
            </a:r>
            <a:r>
              <a:rPr lang="de-DE" sz="1800" b="0" kern="0" dirty="0" smtClean="0">
                <a:solidFill>
                  <a:srgbClr val="C00000"/>
                </a:solidFill>
              </a:rPr>
              <a:t> </a:t>
            </a:r>
            <a:r>
              <a:rPr lang="de-DE" sz="1800" b="0" kern="0" dirty="0" err="1">
                <a:solidFill>
                  <a:schemeClr val="tx1"/>
                </a:solidFill>
              </a:rPr>
              <a:t>within</a:t>
            </a:r>
            <a:r>
              <a:rPr lang="de-DE" sz="1800" b="0" kern="0" dirty="0">
                <a:solidFill>
                  <a:schemeClr val="tx1"/>
                </a:solidFill>
              </a:rPr>
              <a:t> </a:t>
            </a:r>
            <a:r>
              <a:rPr lang="de-DE" sz="1800" b="0" kern="0" dirty="0" err="1">
                <a:solidFill>
                  <a:schemeClr val="tx1"/>
                </a:solidFill>
              </a:rPr>
              <a:t>the</a:t>
            </a:r>
            <a:r>
              <a:rPr lang="de-DE" sz="1800" b="0" kern="0" dirty="0">
                <a:solidFill>
                  <a:schemeClr val="tx1"/>
                </a:solidFill>
              </a:rPr>
              <a:t> </a:t>
            </a:r>
            <a:r>
              <a:rPr lang="de-DE" sz="1800" b="0" kern="0" dirty="0" err="1">
                <a:solidFill>
                  <a:schemeClr val="tx1"/>
                </a:solidFill>
              </a:rPr>
              <a:t>results</a:t>
            </a:r>
            <a:r>
              <a:rPr lang="de-DE" sz="1800" b="0" kern="0" dirty="0">
                <a:solidFill>
                  <a:schemeClr val="tx1"/>
                </a:solidFill>
              </a:rPr>
              <a:t> </a:t>
            </a:r>
            <a:r>
              <a:rPr lang="de-DE" sz="1800" b="0" kern="0" dirty="0" err="1" smtClean="0">
                <a:solidFill>
                  <a:schemeClr val="tx1"/>
                </a:solidFill>
              </a:rPr>
              <a:t>framework</a:t>
            </a:r>
            <a:r>
              <a:rPr lang="de-DE" sz="1800" b="0" kern="0" dirty="0" smtClean="0">
                <a:solidFill>
                  <a:schemeClr val="tx1"/>
                </a:solidFill>
              </a:rPr>
              <a:t> </a:t>
            </a:r>
            <a:r>
              <a:rPr lang="de-DE" sz="1800" b="0" kern="0" dirty="0" err="1" smtClean="0">
                <a:solidFill>
                  <a:schemeClr val="tx1"/>
                </a:solidFill>
              </a:rPr>
              <a:t>adaptation</a:t>
            </a:r>
            <a:r>
              <a:rPr lang="de-DE" sz="1800" b="0" kern="0" dirty="0" smtClean="0">
                <a:solidFill>
                  <a:schemeClr val="tx1"/>
                </a:solidFill>
              </a:rPr>
              <a:t> </a:t>
            </a:r>
            <a:r>
              <a:rPr lang="de-DE" sz="1800" b="0" kern="0" dirty="0" err="1" smtClean="0">
                <a:solidFill>
                  <a:schemeClr val="tx1"/>
                </a:solidFill>
              </a:rPr>
              <a:t>actiivties</a:t>
            </a:r>
            <a:r>
              <a:rPr lang="de-DE" sz="1800" b="0" kern="0" dirty="0" smtClean="0">
                <a:solidFill>
                  <a:schemeClr val="tx1"/>
                </a:solidFill>
              </a:rPr>
              <a:t> </a:t>
            </a:r>
            <a:r>
              <a:rPr lang="de-DE" sz="1800" b="0" kern="0" dirty="0" err="1" smtClean="0">
                <a:solidFill>
                  <a:schemeClr val="tx1"/>
                </a:solidFill>
              </a:rPr>
              <a:t>and</a:t>
            </a:r>
            <a:r>
              <a:rPr lang="de-DE" sz="1800" b="0" kern="0" dirty="0" smtClean="0">
                <a:solidFill>
                  <a:schemeClr val="tx1"/>
                </a:solidFill>
              </a:rPr>
              <a:t> </a:t>
            </a:r>
            <a:r>
              <a:rPr lang="de-DE" sz="1800" b="0" kern="0" dirty="0" err="1" smtClean="0">
                <a:solidFill>
                  <a:schemeClr val="tx1"/>
                </a:solidFill>
              </a:rPr>
              <a:t>reults</a:t>
            </a:r>
            <a:r>
              <a:rPr lang="de-DE" sz="1800" b="0" kern="0" dirty="0" smtClean="0">
                <a:solidFill>
                  <a:schemeClr val="tx1"/>
                </a:solidFill>
              </a:rPr>
              <a:t> </a:t>
            </a:r>
            <a:r>
              <a:rPr lang="de-DE" sz="1800" b="0" kern="0" dirty="0" err="1" smtClean="0">
                <a:solidFill>
                  <a:schemeClr val="tx1"/>
                </a:solidFill>
              </a:rPr>
              <a:t>of</a:t>
            </a:r>
            <a:r>
              <a:rPr lang="de-DE" sz="1800" b="0" kern="0" dirty="0" smtClean="0">
                <a:solidFill>
                  <a:schemeClr val="tx1"/>
                </a:solidFill>
              </a:rPr>
              <a:t> </a:t>
            </a:r>
            <a:r>
              <a:rPr lang="de-DE" sz="1800" b="0" kern="0" dirty="0" err="1">
                <a:solidFill>
                  <a:schemeClr val="tx1"/>
                </a:solidFill>
              </a:rPr>
              <a:t>the</a:t>
            </a:r>
            <a:r>
              <a:rPr lang="de-DE" sz="1800" b="0" kern="0" dirty="0">
                <a:solidFill>
                  <a:schemeClr val="tx1"/>
                </a:solidFill>
              </a:rPr>
              <a:t> </a:t>
            </a:r>
            <a:r>
              <a:rPr lang="de-DE" sz="1800" b="0" kern="0" dirty="0" err="1">
                <a:solidFill>
                  <a:schemeClr val="tx1"/>
                </a:solidFill>
              </a:rPr>
              <a:t>project</a:t>
            </a:r>
            <a:r>
              <a:rPr lang="de-DE" sz="1800" b="0" kern="0" dirty="0">
                <a:solidFill>
                  <a:schemeClr val="tx1"/>
                </a:solidFill>
              </a:rPr>
              <a:t> </a:t>
            </a:r>
            <a:r>
              <a:rPr lang="de-DE" sz="1800" b="0" kern="0" dirty="0" err="1">
                <a:solidFill>
                  <a:schemeClr val="tx1"/>
                </a:solidFill>
              </a:rPr>
              <a:t>should</a:t>
            </a:r>
            <a:r>
              <a:rPr lang="de-DE" sz="1800" b="0" kern="0" dirty="0">
                <a:solidFill>
                  <a:schemeClr val="tx1"/>
                </a:solidFill>
              </a:rPr>
              <a:t> </a:t>
            </a:r>
            <a:r>
              <a:rPr lang="de-DE" sz="1800" b="0" kern="0" dirty="0" err="1">
                <a:solidFill>
                  <a:schemeClr val="tx1"/>
                </a:solidFill>
              </a:rPr>
              <a:t>be</a:t>
            </a:r>
            <a:r>
              <a:rPr lang="de-DE" sz="1800" b="0" kern="0" dirty="0">
                <a:solidFill>
                  <a:schemeClr val="tx1"/>
                </a:solidFill>
              </a:rPr>
              <a:t> </a:t>
            </a:r>
            <a:r>
              <a:rPr lang="de-DE" sz="1800" b="0" kern="0" dirty="0" err="1">
                <a:solidFill>
                  <a:schemeClr val="tx1"/>
                </a:solidFill>
              </a:rPr>
              <a:t>monitored</a:t>
            </a:r>
            <a:r>
              <a:rPr lang="de-DE" sz="1800" b="0" kern="0" dirty="0">
                <a:solidFill>
                  <a:schemeClr val="tx1"/>
                </a:solidFill>
              </a:rPr>
              <a:t>.</a:t>
            </a: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s3boaa2cmEKQNgMR9CvSUg"/>
</p:tagLst>
</file>

<file path=ppt/theme/theme1.xml><?xml version="1.0" encoding="utf-8"?>
<a:theme xmlns:a="http://schemas.openxmlformats.org/drawingml/2006/main" name="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GIZ-DE">
  <a:themeElements>
    <a:clrScheme name="GTZ-DE">
      <a:dk1>
        <a:srgbClr val="000000"/>
      </a:dk1>
      <a:lt1>
        <a:srgbClr val="FFFFFF"/>
      </a:lt1>
      <a:dk2>
        <a:srgbClr val="727272"/>
      </a:dk2>
      <a:lt2>
        <a:srgbClr val="D9D9D9"/>
      </a:lt2>
      <a:accent1>
        <a:srgbClr val="4B859F"/>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3.xml><?xml version="1.0" encoding="utf-8"?>
<a:theme xmlns:a="http://schemas.openxmlformats.org/drawingml/2006/main" name="1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TZ-EN">
  <a:themeElements>
    <a:clrScheme name="Benutzerdefiniert 11">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950B0A"/>
      </a:hlink>
      <a:folHlink>
        <a:srgbClr val="950B0A"/>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IZ_Powerpoint_DE">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txDef>
      <a:spPr>
        <a:noFill/>
      </a:spPr>
      <a:bodyPr wrap="square" rtlCol="0">
        <a:spAutoFit/>
      </a:bodyPr>
      <a:lstStyle>
        <a:defPPr>
          <a:defRPr sz="1800" b="0" dirty="0" err="1" smtClean="0">
            <a:solidFill>
              <a:schemeClr val="tx2"/>
            </a:solidFill>
          </a:defRPr>
        </a:defPPr>
      </a:lstStyle>
    </a:txDef>
  </a:objectDefaults>
  <a:extraClrSchemeLst/>
</a:theme>
</file>

<file path=ppt/theme/theme6.xml><?xml version="1.0" encoding="utf-8"?>
<a:theme xmlns:a="http://schemas.openxmlformats.org/drawingml/2006/main" name="1_giz-powerpoint-leerfolie-en">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cap="flat" cmpd="sng" algn="ctr">
          <a:noFill/>
          <a:prstDash val="solid"/>
          <a:round/>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1800" b="0" i="0" u="none" strike="noStrike" cap="none" normalizeH="0" baseline="0" dirty="0" err="1" smtClean="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txDef>
      <a:spPr>
        <a:noFill/>
      </a:spPr>
      <a:bodyPr wrap="square" rtlCol="0">
        <a:spAutoFit/>
      </a:bodyPr>
      <a:lstStyle>
        <a:defPPr>
          <a:defRPr sz="1800" b="0" dirty="0" err="1" smtClean="0">
            <a:solidFill>
              <a:schemeClr val="tx2"/>
            </a:solidFill>
          </a:defRPr>
        </a:defPPr>
      </a:lstStyle>
    </a:txDef>
  </a:objectDefaults>
  <a:extraClrSchemeLst/>
</a:theme>
</file>

<file path=ppt/theme/theme7.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8875</Words>
  <Application>Microsoft Office PowerPoint</Application>
  <PresentationFormat>Bildschirmpräsentation (4:3)</PresentationFormat>
  <Paragraphs>1307</Paragraphs>
  <Slides>123</Slides>
  <Notes>110</Notes>
  <HiddenSlides>0</HiddenSlides>
  <MMClips>0</MMClips>
  <ScaleCrop>false</ScaleCrop>
  <HeadingPairs>
    <vt:vector size="4" baseType="variant">
      <vt:variant>
        <vt:lpstr>Design</vt:lpstr>
      </vt:variant>
      <vt:variant>
        <vt:i4>6</vt:i4>
      </vt:variant>
      <vt:variant>
        <vt:lpstr>Folientitel</vt:lpstr>
      </vt:variant>
      <vt:variant>
        <vt:i4>123</vt:i4>
      </vt:variant>
    </vt:vector>
  </HeadingPairs>
  <TitlesOfParts>
    <vt:vector size="129" baseType="lpstr">
      <vt:lpstr>GTZ-EN</vt:lpstr>
      <vt:lpstr>GIZ-DE</vt:lpstr>
      <vt:lpstr>1_GTZ-EN</vt:lpstr>
      <vt:lpstr>2_GTZ-EN</vt:lpstr>
      <vt:lpstr>1_GIZ_Powerpoint_DE</vt:lpstr>
      <vt:lpstr>1_giz-powerpoint-leerfolie-en</vt:lpstr>
      <vt:lpstr>Integrating climate change adaptation into development planning</vt:lpstr>
      <vt:lpstr>PowerPoint-Präsentation</vt:lpstr>
      <vt:lpstr>Terms of use</vt:lpstr>
      <vt:lpstr>PowerPoint-Präsentation</vt:lpstr>
      <vt:lpstr>PowerPoint-Präsentation</vt:lpstr>
      <vt:lpstr>Teaching method: Harvard case</vt:lpstr>
      <vt:lpstr>Integrating CC adaptation into development planning –modules on monitoring and evaluation (M&amp;E)</vt:lpstr>
      <vt:lpstr>Integrating CC adaptation into development planning –modules on monitoring and evaluation (M&amp;E)</vt:lpstr>
      <vt:lpstr>Integrating CC adaptation into development planning –modules on monitoring and evaluation (M&amp;E)</vt:lpstr>
      <vt:lpstr>Overview of the M&amp;E modules</vt:lpstr>
      <vt:lpstr>GIZ Publications and guidebooks</vt:lpstr>
      <vt:lpstr>Download of publications, factsheets and webinar recordings on M&amp;E: www.AdaptationCommunity.net </vt:lpstr>
      <vt:lpstr>PowerPoint-Präsentation</vt:lpstr>
      <vt:lpstr>Overview of Module 6 Introduction to adaptation M&amp;E</vt:lpstr>
      <vt:lpstr>PowerPoint-Präsentation</vt:lpstr>
      <vt:lpstr>Notes on session 1: introduction to climate change</vt:lpstr>
      <vt:lpstr>Additional resources on climate change</vt:lpstr>
      <vt:lpstr>Climate change knowledge to date</vt:lpstr>
      <vt:lpstr>PowerPoint-Präsentation</vt:lpstr>
      <vt:lpstr>PowerPoint-Präsentation</vt:lpstr>
      <vt:lpstr>PowerPoint-Präsentation</vt:lpstr>
      <vt:lpstr>OECD analysis of DAC donor statistics</vt:lpstr>
      <vt:lpstr>PowerPoint-Präsentation</vt:lpstr>
      <vt:lpstr>PowerPoint-Präsentation</vt:lpstr>
      <vt:lpstr>Defining adaptation</vt:lpstr>
      <vt:lpstr>How a specific location might be affected Example: Coastal village</vt:lpstr>
      <vt:lpstr>Adaptation options  Example: Coastal village</vt:lpstr>
      <vt:lpstr>PowerPoint-Präsentation</vt:lpstr>
      <vt:lpstr>The basic adaptation planning process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So, how can adaptation M&amp;E be approached in practice?</vt:lpstr>
      <vt:lpstr>PowerPoint-Präsentation</vt:lpstr>
      <vt:lpstr>Purposes of an adaptation M&amp;E system</vt:lpstr>
      <vt:lpstr>PowerPoint-Präsentation</vt:lpstr>
      <vt:lpstr>Context and capacities</vt:lpstr>
      <vt:lpstr>What approaches can be used for adaptation M&amp;E?</vt:lpstr>
      <vt:lpstr>What approaches can be used for adaptation M&amp;E?</vt:lpstr>
      <vt:lpstr>PowerPoint-Präsentation</vt:lpstr>
      <vt:lpstr>Example of a method for adaptation M&amp;E: results chain</vt:lpstr>
      <vt:lpstr>Excercise</vt:lpstr>
      <vt:lpstr>PowerPoint-Präsentation</vt:lpstr>
      <vt:lpstr>PowerPoint-Präsentation</vt:lpstr>
      <vt:lpstr>Four building blocks for setting up a national adaptation M&amp;E system</vt:lpstr>
      <vt:lpstr>PowerPoint-Präsentation</vt:lpstr>
      <vt:lpstr>Four building blocks for setting up a national adaptation M&amp;E system</vt:lpstr>
      <vt:lpstr>Broad spectrum of purpose &amp; framework conditions </vt:lpstr>
      <vt:lpstr>Policy context</vt:lpstr>
      <vt:lpstr>Purposes of an adaptation M&amp;E system</vt:lpstr>
      <vt:lpstr>Potential users of M&amp;E results</vt:lpstr>
      <vt:lpstr>Scale(s): Levels of application and aggregation</vt:lpstr>
      <vt:lpstr>Country Descriptions Zanadu and Khoresia</vt:lpstr>
      <vt:lpstr>Map of Zanadu</vt:lpstr>
      <vt:lpstr>Introduction to Zanadu</vt:lpstr>
      <vt:lpstr>Introduction to Khoresia</vt:lpstr>
      <vt:lpstr>Introduction to Khoresia</vt:lpstr>
      <vt:lpstr>Exercise S3</vt:lpstr>
      <vt:lpstr>PowerPoint-Präsentation</vt:lpstr>
      <vt:lpstr>Four building blocks for setting up a national adaptation M&amp;E system</vt:lpstr>
      <vt:lpstr>Focus: What should be monitored?</vt:lpstr>
      <vt:lpstr>Focus: What should be monitored?</vt:lpstr>
      <vt:lpstr>Information</vt:lpstr>
      <vt:lpstr> </vt:lpstr>
      <vt:lpstr>PowerPoint-Präsentation</vt:lpstr>
      <vt:lpstr>PowerPoint-Präsentation</vt:lpstr>
      <vt:lpstr>Four building blocks for setting up a national adaptation M&amp;E system</vt:lpstr>
      <vt:lpstr>Developing high-quality indicators</vt:lpstr>
      <vt:lpstr>PowerPoint-Präsentation</vt:lpstr>
      <vt:lpstr>PowerPoint-Präsentation</vt:lpstr>
      <vt:lpstr>PowerPoint-Präsentation</vt:lpstr>
      <vt:lpstr>Repository of adaptation indicators at national level</vt:lpstr>
      <vt:lpstr>PowerPoint-Präsentation</vt:lpstr>
      <vt:lpstr>Four building blocks for setting up a national adaptation M&amp;E system</vt:lpstr>
      <vt:lpstr>Institutional arrangements and resources</vt:lpstr>
      <vt:lpstr>Compiling and processing data&amp;information</vt:lpstr>
      <vt:lpstr>Synthesis across scales</vt:lpstr>
      <vt:lpstr>Make use of existing M&amp;E systems</vt:lpstr>
      <vt:lpstr>PowerPoint-Präsentation</vt:lpstr>
      <vt:lpstr>PowerPoint-Präsentation</vt:lpstr>
      <vt:lpstr>Four building blocks for setting up a national adaptation M&amp;E system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Example of a results chain:  Village facing drought and soil degradation</vt:lpstr>
      <vt:lpstr>PowerPoint-Präsentation</vt:lpstr>
      <vt:lpstr>Example: Indicators for the 3 dimensions:</vt:lpstr>
      <vt:lpstr>PowerPoint-Präsentation</vt:lpstr>
      <vt:lpstr>RECOMMENDATIONS from evolving experiences:</vt:lpstr>
      <vt:lpstr>PowerPoint-Präsentation</vt:lpstr>
      <vt:lpstr>PowerPoint-Präsentation</vt:lpstr>
      <vt:lpstr>Different types of results models:</vt:lpstr>
      <vt:lpstr>PowerPoint-Präsentation</vt:lpstr>
      <vt:lpstr>GIZ‘s results framework applied to an adaptation project in India.  </vt:lpstr>
      <vt:lpstr>PowerPoint-Präsentation</vt:lpstr>
      <vt:lpstr>PowerPoint-Präsentation</vt:lpstr>
      <vt:lpstr>Developing high-quality indicators</vt:lpstr>
      <vt:lpstr>PowerPoint-Präsentation</vt:lpstr>
      <vt:lpstr>PowerPoint-Präsentation</vt:lpstr>
      <vt:lpstr>What makes a good indicator?</vt:lpstr>
      <vt:lpstr>PowerPoint-Präsentation</vt:lpstr>
      <vt:lpstr>Indicators can address different elements of a results chain:</vt:lpstr>
      <vt:lpstr>Standard indicator lists (Example from the Adaptation Fund Results framework)</vt:lpstr>
      <vt:lpstr>Indicator Factsheets Example from Germany</vt:lpstr>
      <vt:lpstr>PowerPoint-Präsentation</vt:lpstr>
      <vt:lpstr>PowerPoint-Präsentation</vt:lpstr>
      <vt:lpstr>PowerPoint-Präsentation</vt:lpstr>
      <vt:lpstr>PowerPoint-Präsentation</vt:lpstr>
    </vt:vector>
  </TitlesOfParts>
  <Company>Deutsche Gesellschaft für Internationale Zusammenarbeit (GIZ) GmbH</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Climate Change Adaptation into Development Planning. A Practice-Oriented Training based on the OECD Policy Guidance</dc:title>
  <dc:subject>Climate Change</dc:subject>
  <dc:creator>timo.leiter@giz.de</dc:creator>
  <cp:keywords>Climate Change, development cooperation</cp:keywords>
  <cp:lastModifiedBy>Sonja Taheri Rizi</cp:lastModifiedBy>
  <cp:revision>804</cp:revision>
  <cp:lastPrinted>2005-12-21T12:33:01Z</cp:lastPrinted>
  <dcterms:created xsi:type="dcterms:W3CDTF">2009-01-02T12:52:23Z</dcterms:created>
  <dcterms:modified xsi:type="dcterms:W3CDTF">2016-09-01T15:56:19Z</dcterms:modified>
</cp:coreProperties>
</file>