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42"/>
  </p:notesMasterIdLst>
  <p:handoutMasterIdLst>
    <p:handoutMasterId r:id="rId43"/>
  </p:handoutMasterIdLst>
  <p:sldIdLst>
    <p:sldId id="274" r:id="rId2"/>
    <p:sldId id="275" r:id="rId3"/>
    <p:sldId id="332" r:id="rId4"/>
    <p:sldId id="276" r:id="rId5"/>
    <p:sldId id="277" r:id="rId6"/>
    <p:sldId id="292" r:id="rId7"/>
    <p:sldId id="301" r:id="rId8"/>
    <p:sldId id="331" r:id="rId9"/>
    <p:sldId id="302" r:id="rId10"/>
    <p:sldId id="304" r:id="rId11"/>
    <p:sldId id="310" r:id="rId12"/>
    <p:sldId id="303" r:id="rId13"/>
    <p:sldId id="317" r:id="rId14"/>
    <p:sldId id="326" r:id="rId15"/>
    <p:sldId id="295" r:id="rId16"/>
    <p:sldId id="278" r:id="rId17"/>
    <p:sldId id="279" r:id="rId18"/>
    <p:sldId id="325" r:id="rId19"/>
    <p:sldId id="312" r:id="rId20"/>
    <p:sldId id="281" r:id="rId21"/>
    <p:sldId id="313" r:id="rId22"/>
    <p:sldId id="282" r:id="rId23"/>
    <p:sldId id="284" r:id="rId24"/>
    <p:sldId id="283" r:id="rId25"/>
    <p:sldId id="314" r:id="rId26"/>
    <p:sldId id="324" r:id="rId27"/>
    <p:sldId id="328" r:id="rId28"/>
    <p:sldId id="329" r:id="rId29"/>
    <p:sldId id="330" r:id="rId30"/>
    <p:sldId id="327" r:id="rId31"/>
    <p:sldId id="280" r:id="rId32"/>
    <p:sldId id="318" r:id="rId33"/>
    <p:sldId id="299" r:id="rId34"/>
    <p:sldId id="319" r:id="rId35"/>
    <p:sldId id="323" r:id="rId36"/>
    <p:sldId id="320" r:id="rId37"/>
    <p:sldId id="321" r:id="rId38"/>
    <p:sldId id="322" r:id="rId39"/>
    <p:sldId id="307" r:id="rId40"/>
    <p:sldId id="333" r:id="rId41"/>
  </p:sldIdLst>
  <p:sldSz cx="9144000" cy="6858000" type="screen4x3"/>
  <p:notesSz cx="6662738"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669900"/>
    <a:srgbClr val="646464"/>
    <a:srgbClr val="595959"/>
    <a:srgbClr val="CC3300"/>
    <a:srgbClr val="E25B1E"/>
    <a:srgbClr val="E5DBA1"/>
    <a:srgbClr val="BAB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67308" autoAdjust="0"/>
  </p:normalViewPr>
  <p:slideViewPr>
    <p:cSldViewPr snapToGrid="0">
      <p:cViewPr>
        <p:scale>
          <a:sx n="80" d="100"/>
          <a:sy n="80" d="100"/>
        </p:scale>
        <p:origin x="-1794" y="-72"/>
      </p:cViewPr>
      <p:guideLst>
        <p:guide orient="horz" pos="3935"/>
        <p:guide orient="horz"/>
        <p:guide orient="horz" pos="151"/>
        <p:guide orient="horz" pos="2705"/>
        <p:guide orient="horz" pos="1140"/>
        <p:guide orient="horz" pos="1265"/>
        <p:guide pos="5029"/>
        <p:guide pos="28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748" y="2346"/>
      </p:cViewPr>
      <p:guideLst>
        <p:guide orient="horz" pos="3126"/>
        <p:guide pos="122"/>
        <p:guide pos="40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775075" y="0"/>
            <a:ext cx="2887663" cy="495300"/>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887663" cy="495300"/>
          </a:xfrm>
          <a:prstGeom prst="rect">
            <a:avLst/>
          </a:prstGeom>
          <a:noFill/>
          <a:ln w="9525">
            <a:noFill/>
            <a:miter lim="800000"/>
            <a:headEnd/>
            <a:tailEnd/>
          </a:ln>
          <a:effectLst/>
        </p:spPr>
        <p:txBody>
          <a:bodyPr vert="horz" wrap="square" lIns="90270" tIns="45135" rIns="90270" bIns="45135" numCol="1" anchor="b"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775075" y="9431338"/>
            <a:ext cx="2887663" cy="495300"/>
          </a:xfrm>
          <a:prstGeom prst="rect">
            <a:avLst/>
          </a:prstGeom>
          <a:noFill/>
          <a:ln w="9525">
            <a:noFill/>
            <a:miter lim="800000"/>
            <a:headEnd/>
            <a:tailEnd/>
          </a:ln>
          <a:effectLst/>
        </p:spPr>
        <p:txBody>
          <a:bodyPr vert="horz" wrap="square" lIns="90270" tIns="45135" rIns="90270" bIns="45135" numCol="1" anchor="b"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fld id="{C0CC4563-8DF7-4959-882C-CF043D92AD37}" type="slidenum">
              <a:rPr lang="de-DE"/>
              <a:pPr>
                <a:defRPr/>
              </a:pPr>
              <a:t>‹Nr.›</a:t>
            </a:fld>
            <a:endParaRPr lang="de-DE"/>
          </a:p>
        </p:txBody>
      </p:sp>
    </p:spTree>
    <p:extLst>
      <p:ext uri="{BB962C8B-B14F-4D97-AF65-F5344CB8AC3E}">
        <p14:creationId xmlns:p14="http://schemas.microsoft.com/office/powerpoint/2010/main" val="1283779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bwMode="auto">
          <a:xfrm>
            <a:off x="0" y="9686925"/>
            <a:ext cx="6662738" cy="230188"/>
          </a:xfrm>
          <a:prstGeom prst="rect">
            <a:avLst/>
          </a:prstGeom>
          <a:solidFill>
            <a:srgbClr val="669900"/>
          </a:solidFill>
          <a:ln w="9525">
            <a:noFill/>
            <a:miter lim="800000"/>
            <a:headEnd/>
            <a:tailEnd/>
          </a:ln>
          <a:effectLst/>
        </p:spPr>
        <p:txBody>
          <a:bodyPr vert="horz" wrap="square" lIns="90270" tIns="45135" rIns="90270" bIns="45135" numCol="1" anchor="b" anchorCtr="0" compatLnSpc="1">
            <a:prstTxWarp prst="textNoShape">
              <a:avLst/>
            </a:prstTxWarp>
          </a:bodyPr>
          <a:lstStyle>
            <a:lvl1pPr algn="r" eaLnBrk="0" hangingPunct="0">
              <a:defRPr lang="de-DE" sz="1000" b="1" kern="1200">
                <a:solidFill>
                  <a:schemeClr val="bg1"/>
                </a:solidFill>
                <a:latin typeface="Arial" pitchFamily="34" charset="0"/>
                <a:ea typeface="+mn-ea"/>
                <a:cs typeface="Arial" pitchFamily="34" charset="0"/>
              </a:defRPr>
            </a:lvl1pPr>
          </a:lstStyle>
          <a:p>
            <a:pPr>
              <a:defRPr/>
            </a:pPr>
            <a:fld id="{9F582258-7CE0-4652-B5A1-56AE17258D09}" type="slidenum">
              <a:rPr/>
              <a:pPr>
                <a:defRPr/>
              </a:pPr>
              <a:t>‹Nr.›</a:t>
            </a:fld>
            <a:endParaRPr dirty="0"/>
          </a:p>
        </p:txBody>
      </p:sp>
      <p:sp>
        <p:nvSpPr>
          <p:cNvPr id="8194" name="Rectangle 2"/>
          <p:cNvSpPr>
            <a:spLocks noGrp="1" noChangeArrowheads="1"/>
          </p:cNvSpPr>
          <p:nvPr>
            <p:ph type="hdr" sz="quarter"/>
          </p:nvPr>
        </p:nvSpPr>
        <p:spPr bwMode="auto">
          <a:xfrm>
            <a:off x="0" y="0"/>
            <a:ext cx="2887663" cy="263525"/>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eaLnBrk="0" hangingPunct="0">
              <a:defRPr sz="1000" b="1">
                <a:solidFill>
                  <a:schemeClr val="tx1"/>
                </a:solidFill>
                <a:latin typeface="Arial" pitchFamily="34" charset="0"/>
                <a:cs typeface="Arial" pitchFamily="34" charset="0"/>
              </a:defRPr>
            </a:lvl1pPr>
          </a:lstStyle>
          <a:p>
            <a:pPr>
              <a:defRPr/>
            </a:pPr>
            <a:endParaRPr lang="de-DE"/>
          </a:p>
        </p:txBody>
      </p:sp>
      <p:sp>
        <p:nvSpPr>
          <p:cNvPr id="8195" name="Rectangle 3"/>
          <p:cNvSpPr>
            <a:spLocks noGrp="1" noChangeArrowheads="1"/>
          </p:cNvSpPr>
          <p:nvPr>
            <p:ph type="dt" idx="1"/>
          </p:nvPr>
        </p:nvSpPr>
        <p:spPr bwMode="auto">
          <a:xfrm>
            <a:off x="3775075" y="0"/>
            <a:ext cx="2887663" cy="263525"/>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lvl1pPr algn="r" eaLnBrk="0" hangingPunct="0">
              <a:defRPr sz="1000" b="1">
                <a:solidFill>
                  <a:schemeClr val="tx1"/>
                </a:solidFill>
                <a:latin typeface="Arial" pitchFamily="34" charset="0"/>
                <a:cs typeface="Arial" pitchFamily="34" charset="0"/>
              </a:defRPr>
            </a:lvl1pPr>
          </a:lstStyle>
          <a:p>
            <a:pPr>
              <a:defRPr/>
            </a:pPr>
            <a:endParaRPr lang="de-DE"/>
          </a:p>
        </p:txBody>
      </p:sp>
      <p:sp>
        <p:nvSpPr>
          <p:cNvPr id="45061" name="Rectangle 4"/>
          <p:cNvSpPr>
            <a:spLocks noGrp="1" noRot="1" noChangeAspect="1" noChangeArrowheads="1" noTextEdit="1"/>
          </p:cNvSpPr>
          <p:nvPr>
            <p:ph type="sldImg" idx="2"/>
          </p:nvPr>
        </p:nvSpPr>
        <p:spPr bwMode="auto">
          <a:xfrm>
            <a:off x="455613" y="312738"/>
            <a:ext cx="5716587" cy="428783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206375" y="4714875"/>
            <a:ext cx="6230938" cy="4935538"/>
          </a:xfrm>
          <a:prstGeom prst="rect">
            <a:avLst/>
          </a:prstGeom>
          <a:noFill/>
          <a:ln w="9525">
            <a:noFill/>
            <a:miter lim="800000"/>
            <a:headEnd/>
            <a:tailEnd/>
          </a:ln>
          <a:effectLst/>
        </p:spPr>
        <p:txBody>
          <a:bodyPr vert="horz" wrap="square" lIns="90270" tIns="45135" rIns="90270" bIns="45135"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9" name="Rectangle 6"/>
          <p:cNvSpPr>
            <a:spLocks noGrp="1" noChangeArrowheads="1"/>
          </p:cNvSpPr>
          <p:nvPr>
            <p:ph type="ftr" sz="quarter" idx="4"/>
          </p:nvPr>
        </p:nvSpPr>
        <p:spPr bwMode="auto">
          <a:xfrm>
            <a:off x="0" y="9686925"/>
            <a:ext cx="5969000" cy="230188"/>
          </a:xfrm>
          <a:prstGeom prst="rect">
            <a:avLst/>
          </a:prstGeom>
          <a:solidFill>
            <a:srgbClr val="669900"/>
          </a:solidFill>
          <a:ln w="9525">
            <a:noFill/>
            <a:miter lim="800000"/>
            <a:headEnd/>
            <a:tailEnd/>
          </a:ln>
          <a:effectLst/>
        </p:spPr>
        <p:txBody>
          <a:bodyPr vert="horz" wrap="square" lIns="90270" tIns="45135" rIns="90270" bIns="45135" numCol="1" anchor="b" anchorCtr="0" compatLnSpc="1">
            <a:prstTxWarp prst="textNoShape">
              <a:avLst/>
            </a:prstTxWarp>
          </a:bodyPr>
          <a:lstStyle>
            <a:lvl1pPr eaLnBrk="0" hangingPunct="0">
              <a:defRPr lang="de-DE" sz="1000" b="1" kern="1200">
                <a:solidFill>
                  <a:schemeClr val="bg1"/>
                </a:solidFill>
                <a:latin typeface="Arial" pitchFamily="34" charset="0"/>
                <a:ea typeface="+mn-ea"/>
                <a:cs typeface="Arial" pitchFamily="34" charset="0"/>
              </a:defRPr>
            </a:lvl1pPr>
          </a:lstStyle>
          <a:p>
            <a:pPr>
              <a:defRPr/>
            </a:pPr>
            <a:endParaRPr/>
          </a:p>
        </p:txBody>
      </p:sp>
    </p:spTree>
    <p:extLst>
      <p:ext uri="{BB962C8B-B14F-4D97-AF65-F5344CB8AC3E}">
        <p14:creationId xmlns:p14="http://schemas.microsoft.com/office/powerpoint/2010/main" val="1407927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mn-ea"/>
        <a:cs typeface="Arial" pitchFamily="34" charset="0"/>
      </a:defRPr>
    </a:lvl1pPr>
    <a:lvl2pPr marL="180975" indent="-180975" algn="l" rtl="0" eaLnBrk="0" fontAlgn="base" hangingPunct="0">
      <a:spcBef>
        <a:spcPct val="30000"/>
      </a:spcBef>
      <a:spcAft>
        <a:spcPct val="0"/>
      </a:spcAft>
      <a:buClr>
        <a:srgbClr val="669900"/>
      </a:buClr>
      <a:buFont typeface="Wingdings" pitchFamily="2" charset="2"/>
      <a:buChar char="§"/>
      <a:defRPr sz="1200" kern="1200">
        <a:solidFill>
          <a:schemeClr val="tx1"/>
        </a:solidFill>
        <a:latin typeface="Arial" pitchFamily="34" charset="0"/>
        <a:ea typeface="Adobe Fangsong Std R" pitchFamily="18" charset="-128"/>
        <a:cs typeface="Arial" pitchFamily="34" charset="0"/>
      </a:defRPr>
    </a:lvl2pPr>
    <a:lvl3pPr marL="266700" indent="-90488" algn="l" rtl="0" eaLnBrk="0" fontAlgn="base" hangingPunct="0">
      <a:spcBef>
        <a:spcPct val="30000"/>
      </a:spcBef>
      <a:spcAft>
        <a:spcPct val="0"/>
      </a:spcAft>
      <a:buClr>
        <a:srgbClr val="669900"/>
      </a:buClr>
      <a:buFont typeface="Wingdings" pitchFamily="2" charset="2"/>
      <a:buChar char="§"/>
      <a:defRPr sz="1000" kern="1200">
        <a:solidFill>
          <a:schemeClr val="tx1"/>
        </a:solidFill>
        <a:latin typeface="Arial" pitchFamily="34" charset="0"/>
        <a:ea typeface="Adobe Fangsong Std R" pitchFamily="18" charset="-128"/>
        <a:cs typeface="Arial" charset="0"/>
      </a:defRPr>
    </a:lvl3pPr>
    <a:lvl4pPr marL="447675" indent="-90488" algn="l" rtl="0" eaLnBrk="0" fontAlgn="base" hangingPunct="0">
      <a:spcBef>
        <a:spcPct val="30000"/>
      </a:spcBef>
      <a:spcAft>
        <a:spcPct val="0"/>
      </a:spcAft>
      <a:buClr>
        <a:srgbClr val="669900"/>
      </a:buClr>
      <a:buFont typeface="Wingdings" pitchFamily="2" charset="2"/>
      <a:buChar char="§"/>
      <a:defRPr sz="800" kern="1200">
        <a:solidFill>
          <a:schemeClr val="tx1"/>
        </a:solidFill>
        <a:latin typeface="Arial" pitchFamily="34" charset="0"/>
        <a:ea typeface="Adobe Fangsong Std R" pitchFamily="18" charset="-128"/>
        <a:cs typeface="Arial" charset="0"/>
      </a:defRPr>
    </a:lvl4pPr>
    <a:lvl5pPr marL="719138" indent="-95250" algn="l" rtl="0" eaLnBrk="0" fontAlgn="base" hangingPunct="0">
      <a:spcBef>
        <a:spcPct val="30000"/>
      </a:spcBef>
      <a:spcAft>
        <a:spcPct val="0"/>
      </a:spcAft>
      <a:buClr>
        <a:srgbClr val="669900"/>
      </a:buClr>
      <a:buFont typeface="Wingdings" pitchFamily="2" charset="2"/>
      <a:buChar char="§"/>
      <a:defRPr sz="800" b="1" kern="1200">
        <a:solidFill>
          <a:srgbClr val="669900"/>
        </a:solidFill>
        <a:latin typeface="Arial" pitchFamily="34" charset="0"/>
        <a:ea typeface="Adobe Fangsong Std R" pitchFamily="18"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nummernplatzhalter 3"/>
          <p:cNvSpPr>
            <a:spLocks noGrp="1"/>
          </p:cNvSpPr>
          <p:nvPr>
            <p:ph type="sldNum" sz="quarter" idx="5"/>
          </p:nvPr>
        </p:nvSpPr>
        <p:spPr/>
        <p:txBody>
          <a:bodyPr/>
          <a:lstStyle/>
          <a:p>
            <a:fld id="{833B0350-BD31-42E9-8E54-1A95B8F5E069}" type="slidenum">
              <a:rPr smtClean="0">
                <a:latin typeface="Arial" charset="0"/>
                <a:cs typeface="Arial" charset="0"/>
              </a:rPr>
              <a:pPr/>
              <a:t>1</a:t>
            </a:fld>
            <a:endParaRPr smtClean="0">
              <a:latin typeface="Arial" charset="0"/>
              <a:cs typeface="Arial" charset="0"/>
            </a:endParaRPr>
          </a:p>
        </p:txBody>
      </p:sp>
      <p:sp>
        <p:nvSpPr>
          <p:cNvPr id="46083" name="Folienbildplatzhalter 5"/>
          <p:cNvSpPr>
            <a:spLocks noGrp="1" noRot="1" noChangeAspect="1" noTextEdit="1"/>
          </p:cNvSpPr>
          <p:nvPr>
            <p:ph type="sldImg"/>
          </p:nvPr>
        </p:nvSpPr>
        <p:spPr>
          <a:ln/>
        </p:spPr>
      </p:sp>
      <p:sp>
        <p:nvSpPr>
          <p:cNvPr id="46084" name="Notizenplatzhalter 6"/>
          <p:cNvSpPr>
            <a:spLocks noGrp="1"/>
          </p:cNvSpPr>
          <p:nvPr>
            <p:ph type="body" idx="1"/>
          </p:nvPr>
        </p:nvSpPr>
        <p:spPr>
          <a:noFill/>
          <a:ln/>
        </p:spPr>
        <p:txBody>
          <a:bodyPr/>
          <a:lstStyle/>
          <a:p>
            <a:r>
              <a:rPr lang="de-DE" b="0" i="1" dirty="0" err="1" smtClean="0">
                <a:latin typeface="Arial" charset="0"/>
                <a:cs typeface="Arial" charset="0"/>
              </a:rPr>
              <a:t>Hints</a:t>
            </a:r>
            <a:endParaRPr lang="de-DE" b="0" i="1" dirty="0" smtClean="0">
              <a:latin typeface="Arial" charset="0"/>
              <a:cs typeface="Arial" charset="0"/>
            </a:endParaRPr>
          </a:p>
          <a:p>
            <a:endParaRPr lang="de-DE" b="0" u="sng" dirty="0" smtClean="0">
              <a:latin typeface="Arial" charset="0"/>
              <a:cs typeface="Arial" charset="0"/>
            </a:endParaRPr>
          </a:p>
          <a:p>
            <a:r>
              <a:rPr lang="en-GB" b="0" i="1" u="sng" dirty="0" smtClean="0">
                <a:latin typeface="Arial" charset="0"/>
                <a:cs typeface="Arial" charset="0"/>
              </a:rPr>
              <a:t>For a start</a:t>
            </a:r>
          </a:p>
          <a:p>
            <a:r>
              <a:rPr lang="en-GB" b="0" i="1" dirty="0" smtClean="0">
                <a:latin typeface="Arial" charset="0"/>
                <a:cs typeface="Arial" charset="0"/>
              </a:rPr>
              <a:t>Ask the participants when in their normal working life  they need climate information. Do this as a brainstorming on flip chart or cards.</a:t>
            </a:r>
          </a:p>
          <a:p>
            <a:r>
              <a:rPr lang="en-GB" b="0" i="1" dirty="0" smtClean="0">
                <a:latin typeface="Arial" charset="0"/>
                <a:cs typeface="Arial" charset="0"/>
              </a:rPr>
              <a:t>The main message is that we need climate information in three areas: to define key challenges as well as strategic options and when selecting technical measures.</a:t>
            </a:r>
          </a:p>
          <a:p>
            <a:endParaRPr lang="en-GB" b="0" i="1" u="sng" dirty="0" smtClean="0">
              <a:latin typeface="Arial" charset="0"/>
              <a:cs typeface="Arial" charset="0"/>
            </a:endParaRPr>
          </a:p>
          <a:p>
            <a:r>
              <a:rPr lang="en-GB" b="0" i="1" u="sng" dirty="0" smtClean="0">
                <a:latin typeface="Arial" charset="0"/>
                <a:cs typeface="Arial" charset="0"/>
              </a:rPr>
              <a:t>A quote to start</a:t>
            </a:r>
          </a:p>
          <a:p>
            <a:r>
              <a:rPr lang="en-GB" b="0" i="1" dirty="0" smtClean="0">
                <a:latin typeface="Arial" charset="0"/>
                <a:cs typeface="Arial" charset="0"/>
              </a:rPr>
              <a:t>Climate changes do not occur without reason. Climate Science offers explanations for past changes which  allow for conclusions about</a:t>
            </a:r>
            <a:r>
              <a:rPr lang="en-GB" b="0" i="1" baseline="0" dirty="0" smtClean="0">
                <a:latin typeface="Arial" charset="0"/>
                <a:cs typeface="Arial" charset="0"/>
              </a:rPr>
              <a:t> the</a:t>
            </a:r>
            <a:r>
              <a:rPr lang="en-GB" b="0" i="1" dirty="0" smtClean="0">
                <a:latin typeface="Arial" charset="0"/>
                <a:cs typeface="Arial" charset="0"/>
              </a:rPr>
              <a:t> consequences that future climate changes can have. It is important to understand causes and effects, to be able to estimate how human impacts influence the climate system.  </a:t>
            </a:r>
          </a:p>
          <a:p>
            <a:r>
              <a:rPr lang="en-GB" b="0" i="1" dirty="0" smtClean="0">
                <a:latin typeface="Arial" charset="0"/>
                <a:cs typeface="Arial" charset="0"/>
              </a:rPr>
              <a:t>(own translation from </a:t>
            </a:r>
            <a:r>
              <a:rPr lang="en-GB" b="0" i="1" dirty="0" err="1" smtClean="0">
                <a:latin typeface="Arial" charset="0"/>
                <a:cs typeface="Arial" charset="0"/>
              </a:rPr>
              <a:t>Rahmstorf</a:t>
            </a:r>
            <a:r>
              <a:rPr lang="en-GB" b="0" i="1" dirty="0" smtClean="0">
                <a:latin typeface="Arial" charset="0"/>
                <a:cs typeface="Arial" charset="0"/>
              </a:rPr>
              <a:t>/ </a:t>
            </a:r>
            <a:r>
              <a:rPr lang="en-GB" b="0" i="1" dirty="0" err="1" smtClean="0">
                <a:latin typeface="Arial" charset="0"/>
                <a:cs typeface="Arial" charset="0"/>
              </a:rPr>
              <a:t>Schellnhuber</a:t>
            </a:r>
            <a:r>
              <a:rPr lang="en-GB" b="0" i="1" dirty="0" smtClean="0">
                <a:latin typeface="Arial" charset="0"/>
                <a:cs typeface="Arial" charset="0"/>
              </a:rPr>
              <a:t> 2007).</a:t>
            </a:r>
            <a:endParaRPr lang="en-GB" b="0" i="1"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3"/>
          <p:cNvSpPr>
            <a:spLocks noGrp="1" noRot="1" noChangeAspect="1" noTextEdit="1"/>
          </p:cNvSpPr>
          <p:nvPr>
            <p:ph type="sldImg"/>
          </p:nvPr>
        </p:nvSpPr>
        <p:spPr>
          <a:ln/>
        </p:spPr>
      </p:sp>
      <p:sp>
        <p:nvSpPr>
          <p:cNvPr id="55299" name="Notizenplatzhalter 4"/>
          <p:cNvSpPr>
            <a:spLocks noGrp="1"/>
          </p:cNvSpPr>
          <p:nvPr>
            <p:ph type="body" idx="1"/>
          </p:nvPr>
        </p:nvSpPr>
        <p:spPr>
          <a:noFill/>
          <a:ln/>
        </p:spPr>
        <p:txBody>
          <a:bodyPr/>
          <a:lstStyle/>
          <a:p>
            <a:r>
              <a:rPr lang="en-GB" b="0" u="sng" dirty="0" smtClean="0">
                <a:latin typeface="Arial" charset="0"/>
                <a:cs typeface="Arial" charset="0"/>
              </a:rPr>
              <a:t>Main message </a:t>
            </a:r>
          </a:p>
          <a:p>
            <a:pPr>
              <a:buFontTx/>
              <a:buChar char="•"/>
            </a:pPr>
            <a:r>
              <a:rPr lang="en-GB" b="0" dirty="0" smtClean="0">
                <a:latin typeface="Arial" charset="0"/>
                <a:cs typeface="Arial" charset="0"/>
              </a:rPr>
              <a:t> </a:t>
            </a:r>
            <a:r>
              <a:rPr lang="en-US" b="0" dirty="0" smtClean="0">
                <a:latin typeface="Arial" charset="0"/>
                <a:cs typeface="Arial" charset="0"/>
              </a:rPr>
              <a:t>CO2 concentrations in the atmosphere increase: </a:t>
            </a:r>
          </a:p>
          <a:p>
            <a:r>
              <a:rPr lang="en-US" b="0" u="sng" dirty="0" smtClean="0">
                <a:latin typeface="Arial" charset="0"/>
                <a:cs typeface="Arial" charset="0"/>
              </a:rPr>
              <a:t>Explain</a:t>
            </a:r>
          </a:p>
          <a:p>
            <a:pPr>
              <a:buFontTx/>
              <a:buChar char="•"/>
            </a:pPr>
            <a:r>
              <a:rPr lang="en-GB" b="0" dirty="0" smtClean="0">
                <a:latin typeface="Arial" charset="0"/>
                <a:cs typeface="Arial" charset="0"/>
              </a:rPr>
              <a:t> Co2 concentration increased </a:t>
            </a:r>
            <a:r>
              <a:rPr lang="en-US" b="0" dirty="0" smtClean="0">
                <a:latin typeface="Arial" charset="0"/>
                <a:cs typeface="Arial" charset="0"/>
              </a:rPr>
              <a:t>from approximately 280 parts per million (ppm) in pre-industrial times to close to 394 ppm today (National Oceanic and Atmospheric Administration's (NOAA) Earth Systems Research Laboratory). </a:t>
            </a:r>
          </a:p>
          <a:p>
            <a:pPr>
              <a:buFontTx/>
              <a:buChar char="•"/>
            </a:pPr>
            <a:r>
              <a:rPr lang="en-US" b="0" dirty="0" smtClean="0">
                <a:latin typeface="Arial" charset="0"/>
                <a:cs typeface="Arial" charset="0"/>
              </a:rPr>
              <a:t>Present CO2 concentrations are higher than any time in at least the last 650,000 years (IPCC 2007)</a:t>
            </a:r>
            <a:endParaRPr lang="en-GB" b="0" dirty="0" smtClean="0">
              <a:latin typeface="Arial" charset="0"/>
              <a:cs typeface="Arial" charset="0"/>
            </a:endParaRPr>
          </a:p>
          <a:p>
            <a:pPr>
              <a:buFontTx/>
              <a:buChar char="•"/>
            </a:pPr>
            <a:r>
              <a:rPr lang="en-GB" b="0" dirty="0" smtClean="0">
                <a:latin typeface="Arial" charset="0"/>
                <a:cs typeface="Arial" charset="0"/>
              </a:rPr>
              <a:t>All other GHG increase as well</a:t>
            </a:r>
            <a:endParaRPr lang="en-GB" b="0" dirty="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3"/>
          <p:cNvSpPr>
            <a:spLocks noGrp="1" noRot="1" noChangeAspect="1" noTextEdit="1"/>
          </p:cNvSpPr>
          <p:nvPr>
            <p:ph type="sldImg"/>
          </p:nvPr>
        </p:nvSpPr>
        <p:spPr>
          <a:ln/>
        </p:spPr>
      </p:sp>
      <p:sp>
        <p:nvSpPr>
          <p:cNvPr id="56323" name="Notizenplatzhalter 4"/>
          <p:cNvSpPr>
            <a:spLocks noGrp="1"/>
          </p:cNvSpPr>
          <p:nvPr>
            <p:ph type="body" idx="1"/>
          </p:nvPr>
        </p:nvSpPr>
        <p:spPr>
          <a:noFill/>
          <a:ln/>
        </p:spPr>
        <p:txBody>
          <a:bodyPr/>
          <a:lstStyle/>
          <a:p>
            <a:r>
              <a:rPr lang="en-GB" b="0" u="sng" dirty="0" smtClean="0">
                <a:latin typeface="Arial" charset="0"/>
                <a:cs typeface="Arial" charset="0"/>
              </a:rPr>
              <a:t>Main message</a:t>
            </a:r>
          </a:p>
          <a:p>
            <a:pPr>
              <a:buFontTx/>
              <a:buChar char="•"/>
            </a:pPr>
            <a:r>
              <a:rPr lang="en-GB" b="0" dirty="0" smtClean="0">
                <a:latin typeface="Arial" charset="0"/>
                <a:cs typeface="Arial" charset="0"/>
              </a:rPr>
              <a:t> Recent climate change is due anthropogenic resource use, </a:t>
            </a:r>
          </a:p>
          <a:p>
            <a:pPr>
              <a:buFontTx/>
              <a:buChar char="•"/>
            </a:pPr>
            <a:r>
              <a:rPr lang="en-GB" b="0" dirty="0" smtClean="0">
                <a:latin typeface="Arial" charset="0"/>
                <a:cs typeface="Arial" charset="0"/>
              </a:rPr>
              <a:t> This resource is linked with our choice of lifestyle</a:t>
            </a:r>
          </a:p>
          <a:p>
            <a:endParaRPr lang="en-GB" b="0" u="sng" dirty="0" smtClean="0">
              <a:latin typeface="Arial" charset="0"/>
              <a:cs typeface="Arial" charset="0"/>
            </a:endParaRPr>
          </a:p>
          <a:p>
            <a:r>
              <a:rPr lang="en-GB" b="0" u="sng" dirty="0" smtClean="0">
                <a:latin typeface="Arial" charset="0"/>
                <a:cs typeface="Arial" charset="0"/>
              </a:rPr>
              <a:t>Explain</a:t>
            </a:r>
          </a:p>
          <a:p>
            <a:pPr>
              <a:buFontTx/>
              <a:buChar char="•"/>
            </a:pPr>
            <a:r>
              <a:rPr lang="en-GB" dirty="0" smtClean="0">
                <a:latin typeface="Arial" charset="0"/>
                <a:cs typeface="Arial" charset="0"/>
              </a:rPr>
              <a:t> </a:t>
            </a:r>
            <a:r>
              <a:rPr lang="en-GB" b="0" dirty="0" smtClean="0">
                <a:latin typeface="Arial" charset="0"/>
                <a:cs typeface="Arial" charset="0"/>
              </a:rPr>
              <a:t>Different sources of emissions, </a:t>
            </a:r>
          </a:p>
          <a:p>
            <a:pPr>
              <a:buFontTx/>
              <a:buChar char="•"/>
            </a:pPr>
            <a:r>
              <a:rPr lang="en-GB" b="0" dirty="0" smtClean="0">
                <a:latin typeface="Arial" charset="0"/>
                <a:cs typeface="Arial" charset="0"/>
              </a:rPr>
              <a:t> Apart from energy use a vast part comes from land use change and logging (LUC is often due to an extension of agricultural land) – to compare: </a:t>
            </a:r>
            <a:r>
              <a:rPr lang="de-DE" b="0" dirty="0" smtClean="0">
                <a:latin typeface="Arial" charset="0"/>
                <a:cs typeface="Arial" charset="0"/>
              </a:rPr>
              <a:t>More </a:t>
            </a:r>
            <a:r>
              <a:rPr lang="de-DE" b="0" dirty="0" err="1" smtClean="0">
                <a:latin typeface="Arial" charset="0"/>
                <a:cs typeface="Arial" charset="0"/>
              </a:rPr>
              <a:t>than</a:t>
            </a:r>
            <a:r>
              <a:rPr lang="de-DE" b="0" dirty="0" smtClean="0">
                <a:latin typeface="Arial" charset="0"/>
                <a:cs typeface="Arial" charset="0"/>
              </a:rPr>
              <a:t> </a:t>
            </a:r>
            <a:r>
              <a:rPr lang="de-DE" b="0" dirty="0" err="1" smtClean="0">
                <a:latin typeface="Arial" charset="0"/>
                <a:cs typeface="Arial" charset="0"/>
              </a:rPr>
              <a:t>the</a:t>
            </a:r>
            <a:r>
              <a:rPr lang="de-DE" b="0" dirty="0" smtClean="0">
                <a:latin typeface="Arial" charset="0"/>
                <a:cs typeface="Arial" charset="0"/>
              </a:rPr>
              <a:t> </a:t>
            </a:r>
            <a:r>
              <a:rPr lang="de-DE" b="0" dirty="0" err="1" smtClean="0">
                <a:latin typeface="Arial" charset="0"/>
                <a:cs typeface="Arial" charset="0"/>
              </a:rPr>
              <a:t>annual</a:t>
            </a:r>
            <a:r>
              <a:rPr lang="de-DE" b="0" dirty="0" smtClean="0">
                <a:latin typeface="Arial" charset="0"/>
                <a:cs typeface="Arial" charset="0"/>
              </a:rPr>
              <a:t> </a:t>
            </a:r>
            <a:r>
              <a:rPr lang="en-US" b="0" dirty="0" smtClean="0">
                <a:latin typeface="Arial" charset="0"/>
                <a:cs typeface="Arial" charset="0"/>
              </a:rPr>
              <a:t>emissions of the world’s entire </a:t>
            </a:r>
            <a:r>
              <a:rPr lang="de-DE" b="0" dirty="0" err="1" smtClean="0">
                <a:latin typeface="Arial" charset="0"/>
                <a:cs typeface="Arial" charset="0"/>
              </a:rPr>
              <a:t>transportation</a:t>
            </a:r>
            <a:r>
              <a:rPr lang="de-DE" b="0" dirty="0" smtClean="0">
                <a:latin typeface="Arial" charset="0"/>
                <a:cs typeface="Arial" charset="0"/>
              </a:rPr>
              <a:t> </a:t>
            </a:r>
            <a:r>
              <a:rPr lang="de-DE" b="0" dirty="0" err="1" smtClean="0">
                <a:latin typeface="Arial" charset="0"/>
                <a:cs typeface="Arial" charset="0"/>
              </a:rPr>
              <a:t>sector</a:t>
            </a:r>
            <a:endParaRPr lang="de-DE" b="0" dirty="0" smtClean="0">
              <a:latin typeface="Arial" charset="0"/>
              <a:cs typeface="Arial" charset="0"/>
            </a:endParaRPr>
          </a:p>
          <a:p>
            <a:pPr>
              <a:buFontTx/>
              <a:buChar char="•"/>
            </a:pPr>
            <a:r>
              <a:rPr lang="de-DE" b="0" dirty="0" smtClean="0">
                <a:latin typeface="Arial" charset="0"/>
                <a:cs typeface="Arial" charset="0"/>
              </a:rPr>
              <a:t> Draw </a:t>
            </a:r>
            <a:r>
              <a:rPr lang="de-DE" b="0" dirty="0" err="1" smtClean="0">
                <a:latin typeface="Arial" charset="0"/>
                <a:cs typeface="Arial" charset="0"/>
              </a:rPr>
              <a:t>attention</a:t>
            </a:r>
            <a:r>
              <a:rPr lang="de-DE" b="0" dirty="0" smtClean="0">
                <a:latin typeface="Arial" charset="0"/>
                <a:cs typeface="Arial" charset="0"/>
              </a:rPr>
              <a:t> </a:t>
            </a:r>
            <a:r>
              <a:rPr lang="de-DE" b="0" dirty="0" err="1" smtClean="0">
                <a:latin typeface="Arial" charset="0"/>
                <a:cs typeface="Arial" charset="0"/>
              </a:rPr>
              <a:t>to</a:t>
            </a:r>
            <a:r>
              <a:rPr lang="de-DE" b="0" dirty="0" smtClean="0">
                <a:latin typeface="Arial" charset="0"/>
                <a:cs typeface="Arial" charset="0"/>
              </a:rPr>
              <a:t> different GHG (</a:t>
            </a:r>
            <a:r>
              <a:rPr lang="de-DE" b="0" dirty="0" err="1" smtClean="0">
                <a:latin typeface="Arial" charset="0"/>
                <a:cs typeface="Arial" charset="0"/>
              </a:rPr>
              <a:t>main</a:t>
            </a:r>
            <a:r>
              <a:rPr lang="de-DE" b="0" dirty="0" smtClean="0">
                <a:latin typeface="Arial" charset="0"/>
                <a:cs typeface="Arial" charset="0"/>
              </a:rPr>
              <a:t> </a:t>
            </a:r>
            <a:r>
              <a:rPr lang="de-DE" b="0" dirty="0" err="1" smtClean="0">
                <a:latin typeface="Arial" charset="0"/>
                <a:cs typeface="Arial" charset="0"/>
              </a:rPr>
              <a:t>influence</a:t>
            </a:r>
            <a:r>
              <a:rPr lang="de-DE" b="0" dirty="0" smtClean="0">
                <a:latin typeface="Arial" charset="0"/>
                <a:cs typeface="Arial" charset="0"/>
              </a:rPr>
              <a:t>: CO2, CH4, N2O). </a:t>
            </a:r>
            <a:r>
              <a:rPr lang="de-DE" b="0" dirty="0" err="1" smtClean="0">
                <a:latin typeface="Arial" charset="0"/>
                <a:cs typeface="Arial" charset="0"/>
              </a:rPr>
              <a:t>Explain</a:t>
            </a:r>
            <a:r>
              <a:rPr lang="de-DE" b="0" dirty="0" smtClean="0">
                <a:latin typeface="Arial" charset="0"/>
                <a:cs typeface="Arial" charset="0"/>
              </a:rPr>
              <a:t> </a:t>
            </a:r>
            <a:r>
              <a:rPr lang="de-DE" b="0" dirty="0" err="1" smtClean="0">
                <a:latin typeface="Arial" charset="0"/>
                <a:cs typeface="Arial" charset="0"/>
              </a:rPr>
              <a:t>that</a:t>
            </a:r>
            <a:r>
              <a:rPr lang="de-DE" b="0" dirty="0" smtClean="0">
                <a:latin typeface="Arial" charset="0"/>
                <a:cs typeface="Arial" charset="0"/>
              </a:rPr>
              <a:t> </a:t>
            </a:r>
            <a:r>
              <a:rPr lang="de-DE" b="0" dirty="0" err="1" smtClean="0">
                <a:latin typeface="Arial" charset="0"/>
                <a:cs typeface="Arial" charset="0"/>
              </a:rPr>
              <a:t>they</a:t>
            </a:r>
            <a:r>
              <a:rPr lang="de-DE" b="0" dirty="0" smtClean="0">
                <a:latin typeface="Arial" charset="0"/>
                <a:cs typeface="Arial" charset="0"/>
              </a:rPr>
              <a:t> </a:t>
            </a:r>
            <a:r>
              <a:rPr lang="de-DE" b="0" dirty="0" err="1" smtClean="0">
                <a:latin typeface="Arial" charset="0"/>
                <a:cs typeface="Arial" charset="0"/>
              </a:rPr>
              <a:t>have</a:t>
            </a:r>
            <a:r>
              <a:rPr lang="de-DE" b="0" dirty="0" smtClean="0">
                <a:latin typeface="Arial" charset="0"/>
                <a:cs typeface="Arial" charset="0"/>
              </a:rPr>
              <a:t> a </a:t>
            </a:r>
            <a:r>
              <a:rPr lang="en-GB" b="0" dirty="0" smtClean="0">
                <a:latin typeface="Arial" charset="0"/>
                <a:cs typeface="Arial" charset="0"/>
              </a:rPr>
              <a:t>different lifespan in the atmosphere and for comparison reasons are calculated in CO2 equivalents </a:t>
            </a:r>
          </a:p>
          <a:p>
            <a:pPr>
              <a:buFontTx/>
              <a:buChar char="•"/>
            </a:pPr>
            <a:r>
              <a:rPr lang="en-GB" b="0" dirty="0" smtClean="0">
                <a:latin typeface="Arial" charset="0"/>
                <a:cs typeface="Arial" charset="0"/>
              </a:rPr>
              <a:t> Data from 2000: not because we are too lazy to find recent data but data availability is a big issue</a:t>
            </a:r>
          </a:p>
          <a:p>
            <a:pPr>
              <a:buFontTx/>
              <a:buChar char="•"/>
            </a:pPr>
            <a:endParaRPr lang="en-GB" b="0" dirty="0" smtClean="0">
              <a:latin typeface="Arial" charset="0"/>
              <a:cs typeface="Arial" charset="0"/>
            </a:endParaRPr>
          </a:p>
          <a:p>
            <a:r>
              <a:rPr lang="en-GB" b="0" i="1" u="sng" dirty="0" smtClean="0">
                <a:latin typeface="Arial" charset="0"/>
                <a:cs typeface="Arial" charset="0"/>
              </a:rPr>
              <a:t>Hint</a:t>
            </a:r>
          </a:p>
          <a:p>
            <a:pPr>
              <a:buFontTx/>
              <a:buChar char="•"/>
            </a:pPr>
            <a:r>
              <a:rPr lang="en-GB" b="0" i="1" dirty="0" smtClean="0">
                <a:latin typeface="Arial" charset="0"/>
                <a:cs typeface="Arial" charset="0"/>
              </a:rPr>
              <a:t> Highlight sectors of specific interest to your participants</a:t>
            </a:r>
          </a:p>
          <a:p>
            <a:pPr>
              <a:buFontTx/>
              <a:buNone/>
            </a:pPr>
            <a:endParaRPr lang="en-GB" b="0"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ln/>
        </p:spPr>
        <p:txBody>
          <a:bodyPr/>
          <a:lstStyle/>
          <a:p>
            <a:pPr>
              <a:defRPr/>
            </a:pPr>
            <a:r>
              <a:rPr lang="de-DE" dirty="0" err="1" smtClean="0">
                <a:latin typeface="Arial" charset="0"/>
                <a:cs typeface="Arial" charset="0"/>
              </a:rPr>
              <a:t>ONLY</a:t>
            </a:r>
            <a:r>
              <a:rPr lang="de-DE" dirty="0" smtClean="0">
                <a:latin typeface="Arial" charset="0"/>
                <a:cs typeface="Arial" charset="0"/>
              </a:rPr>
              <a:t> </a:t>
            </a:r>
            <a:r>
              <a:rPr lang="de-DE" dirty="0" err="1" smtClean="0">
                <a:latin typeface="Arial" charset="0"/>
                <a:cs typeface="Arial" charset="0"/>
              </a:rPr>
              <a:t>if</a:t>
            </a:r>
            <a:r>
              <a:rPr lang="de-DE" dirty="0" smtClean="0">
                <a:latin typeface="Arial" charset="0"/>
                <a:cs typeface="Arial" charset="0"/>
              </a:rPr>
              <a:t> time</a:t>
            </a:r>
          </a:p>
          <a:p>
            <a:pPr>
              <a:defRPr/>
            </a:pPr>
            <a:endParaRPr lang="de-DE" dirty="0" smtClean="0">
              <a:latin typeface="Arial" charset="0"/>
              <a:cs typeface="Arial" charset="0"/>
            </a:endParaRPr>
          </a:p>
          <a:p>
            <a:pPr>
              <a:defRPr/>
            </a:pPr>
            <a:r>
              <a:rPr lang="en-GB" noProof="0" dirty="0" smtClean="0">
                <a:latin typeface="Arial" charset="0"/>
                <a:cs typeface="Arial" charset="0"/>
              </a:rPr>
              <a:t>NOTE: when you use this slide in the frame of the 10 CCA-training modules, please replace 'Climate stimuli' by 'Climate signals' and 'Impacts' by 'Effects' – the meaning is the same but participants might be confused</a:t>
            </a:r>
          </a:p>
          <a:p>
            <a:pPr>
              <a:defRPr/>
            </a:pPr>
            <a:endParaRPr lang="en-GB" b="0" u="sng" noProof="0" dirty="0" smtClean="0">
              <a:latin typeface="Arial" charset="0"/>
              <a:cs typeface="Arial" charset="0"/>
            </a:endParaRPr>
          </a:p>
          <a:p>
            <a:pPr>
              <a:defRPr/>
            </a:pPr>
            <a:r>
              <a:rPr lang="en-GB" b="0" u="sng" noProof="0" dirty="0" smtClean="0">
                <a:latin typeface="Arial" charset="0"/>
                <a:cs typeface="Arial" charset="0"/>
              </a:rPr>
              <a:t>Main message</a:t>
            </a:r>
          </a:p>
          <a:p>
            <a:pPr>
              <a:buFontTx/>
              <a:buChar char="•"/>
              <a:defRPr/>
            </a:pPr>
            <a:r>
              <a:rPr lang="en-GB" b="0" noProof="0" dirty="0" smtClean="0">
                <a:latin typeface="Arial" charset="0"/>
                <a:cs typeface="Arial" charset="0"/>
              </a:rPr>
              <a:t> There is a logical chain from climate stimulus to impact</a:t>
            </a:r>
          </a:p>
          <a:p>
            <a:pPr>
              <a:defRPr/>
            </a:pPr>
            <a:endParaRPr lang="en-GB" noProof="0" dirty="0" smtClean="0">
              <a:latin typeface="Arial" charset="0"/>
              <a:cs typeface="Arial" charset="0"/>
            </a:endParaRPr>
          </a:p>
          <a:p>
            <a:pPr>
              <a:defRPr/>
            </a:pPr>
            <a:r>
              <a:rPr lang="en-GB" b="0" u="sng" noProof="0" dirty="0" smtClean="0">
                <a:latin typeface="Arial" charset="0"/>
                <a:cs typeface="Arial" charset="0"/>
              </a:rPr>
              <a:t>Explain</a:t>
            </a:r>
          </a:p>
          <a:p>
            <a:pPr>
              <a:buFontTx/>
              <a:buChar char="•"/>
              <a:defRPr/>
            </a:pPr>
            <a:r>
              <a:rPr lang="en-GB" b="0" noProof="0" dirty="0" smtClean="0">
                <a:latin typeface="Arial" charset="0"/>
                <a:cs typeface="Arial" charset="0"/>
              </a:rPr>
              <a:t> In a logical chain things are not clearly distinguishable, e.g. some see drought as a climate stimulus, others as impact </a:t>
            </a:r>
          </a:p>
          <a:p>
            <a:pPr>
              <a:buFontTx/>
              <a:buChar char="•"/>
              <a:defRPr/>
            </a:pPr>
            <a:r>
              <a:rPr lang="en-GB" b="0" noProof="0" dirty="0" smtClean="0">
                <a:latin typeface="Arial" charset="0"/>
                <a:cs typeface="Arial" charset="0"/>
              </a:rPr>
              <a:t> There are direct and indirect impacts e.g. increase in heat and reduced water availability in the growing season lead to harvest loss and subsequent food insecurity, loss of income…</a:t>
            </a:r>
          </a:p>
          <a:p>
            <a:pPr>
              <a:buFontTx/>
              <a:buChar char="•"/>
              <a:defRPr/>
            </a:pPr>
            <a:r>
              <a:rPr lang="en-GB" b="0" noProof="0" dirty="0" smtClean="0">
                <a:latin typeface="Arial" charset="0"/>
                <a:cs typeface="Arial" charset="0"/>
              </a:rPr>
              <a:t> Make sure that participants see how CC adds to existing development challenges, and which challenges are new</a:t>
            </a:r>
          </a:p>
          <a:p>
            <a:pPr>
              <a:buFontTx/>
              <a:buChar char="•"/>
              <a:defRPr/>
            </a:pPr>
            <a:endParaRPr lang="en-GB" noProof="0" dirty="0" smtClean="0">
              <a:latin typeface="Arial" charset="0"/>
              <a:cs typeface="Arial" charset="0"/>
            </a:endParaRPr>
          </a:p>
          <a:p>
            <a:pPr>
              <a:defRPr/>
            </a:pPr>
            <a:r>
              <a:rPr lang="en-GB" b="0" i="1" u="sng" noProof="0" dirty="0" smtClean="0">
                <a:latin typeface="Arial" charset="0"/>
                <a:cs typeface="Arial" charset="0"/>
              </a:rPr>
              <a:t>Hint</a:t>
            </a:r>
            <a:r>
              <a:rPr lang="en-GB" b="0" i="1" noProof="0" dirty="0" smtClean="0">
                <a:latin typeface="Arial" charset="0"/>
                <a:cs typeface="Arial" charset="0"/>
              </a:rPr>
              <a:t>:</a:t>
            </a:r>
          </a:p>
          <a:p>
            <a:pPr>
              <a:defRPr/>
            </a:pPr>
            <a:r>
              <a:rPr lang="en-GB" b="0" i="1" noProof="0" dirty="0" smtClean="0">
                <a:latin typeface="Arial" charset="0"/>
                <a:cs typeface="Arial" charset="0"/>
              </a:rPr>
              <a:t>Select one example to explain</a:t>
            </a:r>
          </a:p>
          <a:p>
            <a:pPr>
              <a:defRPr/>
            </a:pPr>
            <a:r>
              <a:rPr lang="en-GB" b="0" i="1" noProof="0" dirty="0" smtClean="0">
                <a:latin typeface="Arial" charset="0"/>
                <a:cs typeface="Arial" charset="0"/>
              </a:rPr>
              <a:t>e.g. increase in extreme rains -&gt; washes away rural infrastructure -&gt; people can no longer transport their goods to the market: loss of income and increase in poverty</a:t>
            </a:r>
          </a:p>
          <a:p>
            <a:pPr>
              <a:defRPr/>
            </a:pPr>
            <a:r>
              <a:rPr lang="en-GB" b="0" i="1" noProof="0" dirty="0" smtClean="0">
                <a:latin typeface="Arial" charset="0"/>
                <a:cs typeface="Arial" charset="0"/>
              </a:rPr>
              <a:t>e.g. hotter temperatures and less rain = increase in droughts -&gt; higher risk of forest fires -&gt; damage of forest value, threat to livelihoods…</a:t>
            </a:r>
            <a:endParaRPr lang="en-GB" sz="1800" b="1" i="1" kern="1200" noProof="0" dirty="0" smtClean="0">
              <a:solidFill>
                <a:schemeClr val="tx1"/>
              </a:solidFill>
              <a:latin typeface="Arial" pitchFamily="34" charset="0"/>
              <a:ea typeface="+mn-ea"/>
              <a:cs typeface="Arial" charset="0"/>
            </a:endParaRPr>
          </a:p>
          <a:p>
            <a:pPr>
              <a:defRPr/>
            </a:pPr>
            <a:endParaRPr lang="en-GB" sz="1800" b="1" i="1" kern="1200" noProof="0" dirty="0" smtClean="0">
              <a:solidFill>
                <a:schemeClr val="tx1"/>
              </a:solidFill>
              <a:latin typeface="Arial" pitchFamily="34" charset="0"/>
              <a:ea typeface="+mn-ea"/>
              <a:cs typeface="Arial" charset="0"/>
            </a:endParaRPr>
          </a:p>
          <a:p>
            <a:pPr>
              <a:defRPr/>
            </a:pPr>
            <a:r>
              <a:rPr lang="en-GB" sz="1800" b="0" i="1" u="sng" kern="1200" noProof="0" dirty="0" smtClean="0">
                <a:solidFill>
                  <a:schemeClr val="tx1"/>
                </a:solidFill>
                <a:latin typeface="Arial" pitchFamily="34" charset="0"/>
                <a:ea typeface="+mn-ea"/>
                <a:cs typeface="Arial" charset="0"/>
              </a:rPr>
              <a:t>Add. Info</a:t>
            </a:r>
            <a:endParaRPr lang="en-GB" b="0" i="1" u="sng" noProof="0" dirty="0" smtClean="0">
              <a:latin typeface="Arial" charset="0"/>
              <a:cs typeface="Arial" charset="0"/>
            </a:endParaRPr>
          </a:p>
          <a:p>
            <a:pPr>
              <a:defRPr/>
            </a:pPr>
            <a:r>
              <a:rPr lang="en-GB" b="0" i="1" noProof="0" dirty="0" smtClean="0">
                <a:latin typeface="Arial" charset="0"/>
                <a:cs typeface="Arial" charset="0"/>
              </a:rPr>
              <a:t>For more detailed information on selected climate change effects and their likelihood see page 51ff in http://www2.gtz.de/dokumente/bib-2009/gtz2009-0175en-climate-change-information.pdf</a:t>
            </a:r>
          </a:p>
          <a:p>
            <a:pPr>
              <a:defRPr/>
            </a:pPr>
            <a:endParaRPr lang="en-GB" noProof="0" dirty="0" smtClean="0">
              <a:latin typeface="Arial" charset="0"/>
              <a:cs typeface="Arial" charset="0"/>
            </a:endParaRPr>
          </a:p>
        </p:txBody>
      </p:sp>
      <p:sp>
        <p:nvSpPr>
          <p:cNvPr id="57348" name="Foliennummernplatzhalter 3"/>
          <p:cNvSpPr>
            <a:spLocks noGrp="1"/>
          </p:cNvSpPr>
          <p:nvPr>
            <p:ph type="sldNum" sz="quarter" idx="5"/>
          </p:nvPr>
        </p:nvSpPr>
        <p:spPr/>
        <p:txBody>
          <a:bodyPr/>
          <a:lstStyle/>
          <a:p>
            <a:fld id="{6D2538A7-65F5-42A4-9A13-6599FD68EFF5}" type="slidenum">
              <a:rPr smtClean="0">
                <a:latin typeface="Arial" charset="0"/>
                <a:cs typeface="Arial" charset="0"/>
              </a:rPr>
              <a:pPr/>
              <a:t>13</a:t>
            </a:fld>
            <a:endParaRPr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p:spPr>
        <p:txBody>
          <a:bodyPr/>
          <a:lstStyle/>
          <a:p>
            <a:r>
              <a:rPr lang="en-GB" b="0" u="sng" noProof="0" dirty="0" smtClean="0">
                <a:latin typeface="Arial" charset="0"/>
                <a:cs typeface="Arial" charset="0"/>
              </a:rPr>
              <a:t>Main message</a:t>
            </a:r>
          </a:p>
          <a:p>
            <a:pPr>
              <a:buFontTx/>
              <a:buChar char="•"/>
            </a:pPr>
            <a:r>
              <a:rPr lang="en-GB" b="0" noProof="0" dirty="0" smtClean="0">
                <a:latin typeface="Arial" charset="0"/>
                <a:cs typeface="Arial" charset="0"/>
              </a:rPr>
              <a:t> There is a logical chain from climate stimulus to impact</a:t>
            </a:r>
          </a:p>
          <a:p>
            <a:endParaRPr lang="en-GB" noProof="0" dirty="0" smtClean="0">
              <a:latin typeface="Arial" charset="0"/>
              <a:cs typeface="Arial" charset="0"/>
            </a:endParaRPr>
          </a:p>
          <a:p>
            <a:r>
              <a:rPr lang="en-GB" b="0" u="sng" noProof="0" dirty="0" smtClean="0">
                <a:latin typeface="Arial" charset="0"/>
                <a:cs typeface="Arial" charset="0"/>
              </a:rPr>
              <a:t>Explain</a:t>
            </a:r>
          </a:p>
          <a:p>
            <a:pPr>
              <a:buFontTx/>
              <a:buChar char="•"/>
            </a:pPr>
            <a:r>
              <a:rPr lang="en-GB" b="0" noProof="0" dirty="0" smtClean="0">
                <a:latin typeface="Arial" charset="0"/>
                <a:cs typeface="Arial" charset="0"/>
              </a:rPr>
              <a:t> Impact chains support the analysis of climate change impacts</a:t>
            </a:r>
          </a:p>
          <a:p>
            <a:pPr>
              <a:buFontTx/>
              <a:buChar char="•"/>
            </a:pPr>
            <a:r>
              <a:rPr lang="en-GB" b="0" noProof="0" dirty="0" smtClean="0">
                <a:latin typeface="Arial" charset="0"/>
                <a:cs typeface="Arial" charset="0"/>
              </a:rPr>
              <a:t> </a:t>
            </a:r>
            <a:r>
              <a:rPr lang="en-GB" b="0" noProof="0" dirty="0" err="1" smtClean="0">
                <a:latin typeface="Arial" charset="0"/>
                <a:cs typeface="Arial" charset="0"/>
              </a:rPr>
              <a:t>ci:grasp</a:t>
            </a:r>
            <a:r>
              <a:rPr lang="en-GB" b="0" noProof="0" dirty="0" smtClean="0">
                <a:latin typeface="Arial" charset="0"/>
                <a:cs typeface="Arial" charset="0"/>
              </a:rPr>
              <a:t> provides various impact chains</a:t>
            </a:r>
          </a:p>
          <a:p>
            <a:pPr>
              <a:buFontTx/>
              <a:buChar char="•"/>
            </a:pPr>
            <a:r>
              <a:rPr lang="en-GB" b="0" noProof="0" dirty="0" smtClean="0">
                <a:latin typeface="Arial" charset="0"/>
                <a:cs typeface="Arial" charset="0"/>
              </a:rPr>
              <a:t> However, most impact chains are not </a:t>
            </a:r>
            <a:r>
              <a:rPr lang="en-GB" b="0" noProof="0" dirty="0" err="1" smtClean="0">
                <a:latin typeface="Arial" charset="0"/>
                <a:cs typeface="Arial" charset="0"/>
              </a:rPr>
              <a:t>unilinear</a:t>
            </a:r>
            <a:r>
              <a:rPr lang="en-GB" b="0" noProof="0" dirty="0" smtClean="0">
                <a:latin typeface="Arial" charset="0"/>
                <a:cs typeface="Arial" charset="0"/>
              </a:rPr>
              <a:t> but complex (show graph on click). It is therefore important to determine entry points for action precisely within the objectives of your analysis </a:t>
            </a:r>
            <a:endParaRPr lang="en-GB" b="0" noProof="0" dirty="0" smtClean="0">
              <a:latin typeface="Arial" charset="0"/>
              <a:cs typeface="Arial" charset="0"/>
            </a:endParaRPr>
          </a:p>
        </p:txBody>
      </p:sp>
      <p:sp>
        <p:nvSpPr>
          <p:cNvPr id="58372" name="Foliennummernplatzhalter 3"/>
          <p:cNvSpPr>
            <a:spLocks noGrp="1"/>
          </p:cNvSpPr>
          <p:nvPr>
            <p:ph type="sldNum" sz="quarter" idx="5"/>
          </p:nvPr>
        </p:nvSpPr>
        <p:spPr/>
        <p:txBody>
          <a:bodyPr/>
          <a:lstStyle/>
          <a:p>
            <a:fld id="{C58C00AE-B153-4570-AA2D-464EF3609ABE}" type="slidenum">
              <a:rPr smtClean="0">
                <a:latin typeface="Arial" charset="0"/>
                <a:cs typeface="Arial" charset="0"/>
              </a:rPr>
              <a:pPr/>
              <a:t>14</a:t>
            </a:fld>
            <a:endParaRPr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otizenplatzhalter 2"/>
          <p:cNvSpPr>
            <a:spLocks noGrp="1"/>
          </p:cNvSpPr>
          <p:nvPr>
            <p:ph type="body" idx="1"/>
          </p:nvPr>
        </p:nvSpPr>
        <p:spPr>
          <a:noFill/>
          <a:ln/>
        </p:spPr>
        <p:txBody>
          <a:bodyPr/>
          <a:lstStyle/>
          <a:p>
            <a:pPr lvl="1">
              <a:buFont typeface="Wingdings" pitchFamily="2" charset="2"/>
              <a:buNone/>
            </a:pPr>
            <a:r>
              <a:rPr lang="en-GB" u="sng" dirty="0" smtClean="0">
                <a:latin typeface="Arial" charset="0"/>
                <a:cs typeface="Arial" charset="0"/>
              </a:rPr>
              <a:t>Main message</a:t>
            </a:r>
          </a:p>
          <a:p>
            <a:pPr lvl="1"/>
            <a:r>
              <a:rPr lang="en-GB" dirty="0" smtClean="0">
                <a:latin typeface="Arial" charset="0"/>
                <a:cs typeface="Arial" charset="0"/>
              </a:rPr>
              <a:t>Scientific analysis happens at different levels</a:t>
            </a:r>
          </a:p>
          <a:p>
            <a:pPr lvl="1">
              <a:buFont typeface="Wingdings" pitchFamily="2" charset="2"/>
              <a:buNone/>
            </a:pPr>
            <a:r>
              <a:rPr lang="en-GB" u="sng" dirty="0" smtClean="0">
                <a:latin typeface="Arial" charset="0"/>
                <a:cs typeface="Arial" charset="0"/>
              </a:rPr>
              <a:t>Explain</a:t>
            </a:r>
          </a:p>
          <a:p>
            <a:pPr lvl="1"/>
            <a:r>
              <a:rPr lang="en-GB" dirty="0" smtClean="0">
                <a:latin typeface="Arial" charset="0"/>
                <a:cs typeface="Arial" charset="0"/>
              </a:rPr>
              <a:t>Different steps</a:t>
            </a:r>
          </a:p>
          <a:p>
            <a:pPr lvl="2"/>
            <a:r>
              <a:rPr lang="en-GB" b="1" dirty="0" smtClean="0">
                <a:latin typeface="Arial" charset="0"/>
              </a:rPr>
              <a:t>Emissions scenarios </a:t>
            </a:r>
            <a:r>
              <a:rPr lang="en-GB" dirty="0" smtClean="0">
                <a:latin typeface="Arial" charset="0"/>
              </a:rPr>
              <a:t>are based on narrative storylines describing how the socio-economic future might unfold and calculate how these development paths would influence future emissions of GHGs (IPPC, SRES 2000).</a:t>
            </a:r>
          </a:p>
          <a:p>
            <a:pPr lvl="2"/>
            <a:r>
              <a:rPr lang="en-GB" b="1" dirty="0" smtClean="0">
                <a:latin typeface="Arial" charset="0"/>
              </a:rPr>
              <a:t>Global Climate Models </a:t>
            </a:r>
            <a:r>
              <a:rPr lang="en-GB" dirty="0" smtClean="0">
                <a:latin typeface="Arial" charset="0"/>
              </a:rPr>
              <a:t>(GCMs) represent the interrelations between the elements of the earth system (surface, ocean, atmosphere, </a:t>
            </a:r>
            <a:r>
              <a:rPr lang="en-GB" dirty="0" err="1" smtClean="0">
                <a:latin typeface="Arial" charset="0"/>
              </a:rPr>
              <a:t>cryosphere</a:t>
            </a:r>
            <a:r>
              <a:rPr lang="en-GB" dirty="0" smtClean="0">
                <a:latin typeface="Arial" charset="0"/>
              </a:rPr>
              <a:t>). </a:t>
            </a:r>
          </a:p>
          <a:p>
            <a:pPr lvl="2"/>
            <a:r>
              <a:rPr lang="en-GB" b="1" dirty="0" smtClean="0">
                <a:latin typeface="Arial" charset="0"/>
              </a:rPr>
              <a:t>Regional Climate Models </a:t>
            </a:r>
            <a:r>
              <a:rPr lang="en-GB" dirty="0" smtClean="0">
                <a:latin typeface="Arial" charset="0"/>
              </a:rPr>
              <a:t>(RCM) build on the results of GCMs and work at a higher geographical resolution. </a:t>
            </a:r>
          </a:p>
          <a:p>
            <a:pPr lvl="2"/>
            <a:r>
              <a:rPr lang="en-GB" dirty="0" smtClean="0">
                <a:latin typeface="Arial" charset="0"/>
              </a:rPr>
              <a:t>The result of GCMs and RCMs running information from the emission scenarios are </a:t>
            </a:r>
            <a:r>
              <a:rPr lang="en-GB" b="1" dirty="0" smtClean="0">
                <a:latin typeface="Arial" charset="0"/>
              </a:rPr>
              <a:t>climate scenarios</a:t>
            </a:r>
            <a:r>
              <a:rPr lang="en-GB" dirty="0" smtClean="0">
                <a:latin typeface="Arial" charset="0"/>
              </a:rPr>
              <a:t> (not emission scenarios!). This are plausible representations of how e.g. temperature, precipitation or other climatic parameters are expected to change in the investigation area. </a:t>
            </a:r>
          </a:p>
          <a:p>
            <a:pPr lvl="2"/>
            <a:r>
              <a:rPr lang="en-GB" dirty="0" smtClean="0">
                <a:latin typeface="Arial" charset="0"/>
              </a:rPr>
              <a:t>The effects such climate scenarios could have on societies and ecosystems are further investigated in </a:t>
            </a:r>
            <a:r>
              <a:rPr lang="en-GB" b="1" dirty="0" smtClean="0">
                <a:latin typeface="Arial" charset="0"/>
              </a:rPr>
              <a:t>impact or vulnerability analysis</a:t>
            </a:r>
            <a:r>
              <a:rPr lang="en-GB" dirty="0" smtClean="0">
                <a:latin typeface="Arial" charset="0"/>
              </a:rPr>
              <a:t>. </a:t>
            </a:r>
            <a:endParaRPr lang="de-DE" dirty="0" smtClean="0">
              <a:latin typeface="Arial" charset="0"/>
            </a:endParaRPr>
          </a:p>
          <a:p>
            <a:pPr lvl="1"/>
            <a:r>
              <a:rPr lang="en-GB" dirty="0" smtClean="0">
                <a:latin typeface="Arial" charset="0"/>
                <a:cs typeface="Arial" charset="0"/>
              </a:rPr>
              <a:t>Besides the scientific approach there also is a large amount of </a:t>
            </a:r>
            <a:r>
              <a:rPr lang="en-GB" b="1" dirty="0" smtClean="0">
                <a:latin typeface="Arial" charset="0"/>
                <a:cs typeface="Arial" charset="0"/>
              </a:rPr>
              <a:t>local knowledge </a:t>
            </a:r>
            <a:r>
              <a:rPr lang="en-GB" dirty="0" smtClean="0">
                <a:latin typeface="Arial" charset="0"/>
                <a:cs typeface="Arial" charset="0"/>
              </a:rPr>
              <a:t>available in regard to climate variability and adaptation to it. This bottom up information is an important complement, especially in impact . </a:t>
            </a:r>
          </a:p>
          <a:p>
            <a:pPr lvl="1"/>
            <a:endParaRPr lang="en-GB" dirty="0" smtClean="0">
              <a:latin typeface="Arial" charset="0"/>
              <a:cs typeface="Arial" charset="0"/>
            </a:endParaRPr>
          </a:p>
          <a:p>
            <a:pPr lvl="1"/>
            <a:r>
              <a:rPr lang="en-GB" dirty="0" smtClean="0">
                <a:latin typeface="Arial" charset="0"/>
                <a:cs typeface="Arial" charset="0"/>
              </a:rPr>
              <a:t>The next slides will focus on scientific approach</a:t>
            </a:r>
            <a:endParaRPr lang="de-DE" dirty="0" smtClean="0">
              <a:latin typeface="Arial" charset="0"/>
              <a:cs typeface="Arial" charset="0"/>
            </a:endParaRPr>
          </a:p>
          <a:p>
            <a:endParaRPr lang="de-DE" dirty="0" smtClean="0">
              <a:latin typeface="Arial" charset="0"/>
              <a:cs typeface="Arial" charset="0"/>
            </a:endParaRPr>
          </a:p>
          <a:p>
            <a:r>
              <a:rPr lang="de-DE" b="0" i="1" dirty="0" err="1" smtClean="0">
                <a:latin typeface="Arial" charset="0"/>
                <a:cs typeface="Arial" charset="0"/>
              </a:rPr>
              <a:t>Hint</a:t>
            </a:r>
            <a:r>
              <a:rPr lang="de-DE" b="0" i="1" dirty="0" smtClean="0">
                <a:latin typeface="Arial" charset="0"/>
                <a:cs typeface="Arial" charset="0"/>
              </a:rPr>
              <a:t>:</a:t>
            </a:r>
          </a:p>
          <a:p>
            <a:pPr>
              <a:buFontTx/>
              <a:buChar char="•"/>
            </a:pPr>
            <a:r>
              <a:rPr lang="de-DE" b="0" i="1" dirty="0" smtClean="0">
                <a:latin typeface="Arial" charset="0"/>
                <a:cs typeface="Arial" charset="0"/>
              </a:rPr>
              <a:t> </a:t>
            </a:r>
            <a:r>
              <a:rPr lang="de-DE" b="0" i="1" dirty="0" err="1" smtClean="0">
                <a:latin typeface="Arial" charset="0"/>
                <a:cs typeface="Arial" charset="0"/>
              </a:rPr>
              <a:t>Use</a:t>
            </a:r>
            <a:r>
              <a:rPr lang="de-DE" b="0" i="1" dirty="0" smtClean="0">
                <a:latin typeface="Arial" charset="0"/>
                <a:cs typeface="Arial" charset="0"/>
              </a:rPr>
              <a:t> </a:t>
            </a:r>
            <a:r>
              <a:rPr lang="de-DE" b="0" i="1" dirty="0" err="1" smtClean="0">
                <a:latin typeface="Arial" charset="0"/>
                <a:cs typeface="Arial" charset="0"/>
              </a:rPr>
              <a:t>this</a:t>
            </a:r>
            <a:r>
              <a:rPr lang="de-DE" b="0" i="1" dirty="0" smtClean="0">
                <a:latin typeface="Arial" charset="0"/>
                <a:cs typeface="Arial" charset="0"/>
              </a:rPr>
              <a:t> </a:t>
            </a:r>
            <a:r>
              <a:rPr lang="de-DE" b="0" i="1" dirty="0" err="1" smtClean="0">
                <a:latin typeface="Arial" charset="0"/>
                <a:cs typeface="Arial" charset="0"/>
              </a:rPr>
              <a:t>slide</a:t>
            </a:r>
            <a:r>
              <a:rPr lang="de-DE" b="0" i="1" dirty="0" smtClean="0">
                <a:latin typeface="Arial" charset="0"/>
                <a:cs typeface="Arial" charset="0"/>
              </a:rPr>
              <a:t> </a:t>
            </a:r>
            <a:r>
              <a:rPr lang="de-DE" b="0" i="1" dirty="0" err="1" smtClean="0">
                <a:latin typeface="Arial" charset="0"/>
                <a:cs typeface="Arial" charset="0"/>
              </a:rPr>
              <a:t>as</a:t>
            </a:r>
            <a:r>
              <a:rPr lang="de-DE" b="0" i="1" dirty="0" smtClean="0">
                <a:latin typeface="Arial" charset="0"/>
                <a:cs typeface="Arial" charset="0"/>
              </a:rPr>
              <a:t> an </a:t>
            </a:r>
            <a:r>
              <a:rPr lang="de-DE" b="0" i="1" dirty="0" err="1" smtClean="0">
                <a:latin typeface="Arial" charset="0"/>
                <a:cs typeface="Arial" charset="0"/>
              </a:rPr>
              <a:t>overview</a:t>
            </a:r>
            <a:r>
              <a:rPr lang="de-DE" b="0" i="1" dirty="0" smtClean="0">
                <a:latin typeface="Arial" charset="0"/>
                <a:cs typeface="Arial" charset="0"/>
              </a:rPr>
              <a:t> , </a:t>
            </a:r>
            <a:r>
              <a:rPr lang="de-DE" b="0" i="1" dirty="0" err="1" smtClean="0">
                <a:latin typeface="Arial" charset="0"/>
                <a:cs typeface="Arial" charset="0"/>
              </a:rPr>
              <a:t>and</a:t>
            </a:r>
            <a:r>
              <a:rPr lang="de-DE" b="0" i="1" dirty="0" smtClean="0">
                <a:latin typeface="Arial" charset="0"/>
                <a:cs typeface="Arial" charset="0"/>
              </a:rPr>
              <a:t> </a:t>
            </a:r>
            <a:r>
              <a:rPr lang="de-DE" b="0" i="1" dirty="0" err="1" smtClean="0">
                <a:latin typeface="Arial" charset="0"/>
                <a:cs typeface="Arial" charset="0"/>
              </a:rPr>
              <a:t>go</a:t>
            </a:r>
            <a:r>
              <a:rPr lang="de-DE" b="0" i="1" dirty="0" smtClean="0">
                <a:latin typeface="Arial" charset="0"/>
                <a:cs typeface="Arial" charset="0"/>
              </a:rPr>
              <a:t> </a:t>
            </a:r>
            <a:r>
              <a:rPr lang="de-DE" b="0" i="1" dirty="0" err="1" smtClean="0">
                <a:latin typeface="Arial" charset="0"/>
                <a:cs typeface="Arial" charset="0"/>
              </a:rPr>
              <a:t>into</a:t>
            </a:r>
            <a:r>
              <a:rPr lang="de-DE" b="0" i="1" dirty="0" smtClean="0">
                <a:latin typeface="Arial" charset="0"/>
                <a:cs typeface="Arial" charset="0"/>
              </a:rPr>
              <a:t> </a:t>
            </a:r>
            <a:r>
              <a:rPr lang="de-DE" b="0" i="1" dirty="0" err="1" smtClean="0">
                <a:latin typeface="Arial" charset="0"/>
                <a:cs typeface="Arial" charset="0"/>
              </a:rPr>
              <a:t>more</a:t>
            </a:r>
            <a:r>
              <a:rPr lang="de-DE" b="0" i="1" dirty="0" smtClean="0">
                <a:latin typeface="Arial" charset="0"/>
                <a:cs typeface="Arial" charset="0"/>
              </a:rPr>
              <a:t> </a:t>
            </a:r>
            <a:r>
              <a:rPr lang="de-DE" b="0" i="1" dirty="0" err="1" smtClean="0">
                <a:latin typeface="Arial" charset="0"/>
                <a:cs typeface="Arial" charset="0"/>
              </a:rPr>
              <a:t>detail</a:t>
            </a:r>
            <a:r>
              <a:rPr lang="de-DE" b="0" i="1" dirty="0" smtClean="0">
                <a:latin typeface="Arial" charset="0"/>
                <a:cs typeface="Arial" charset="0"/>
              </a:rPr>
              <a:t> </a:t>
            </a:r>
            <a:r>
              <a:rPr lang="de-DE" b="0" i="1" dirty="0" err="1" smtClean="0">
                <a:latin typeface="Arial" charset="0"/>
                <a:cs typeface="Arial" charset="0"/>
              </a:rPr>
              <a:t>with</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next</a:t>
            </a:r>
            <a:r>
              <a:rPr lang="de-DE" b="0" i="1" dirty="0" smtClean="0">
                <a:latin typeface="Arial" charset="0"/>
                <a:cs typeface="Arial" charset="0"/>
              </a:rPr>
              <a:t> </a:t>
            </a:r>
            <a:r>
              <a:rPr lang="de-DE" b="0" i="1" dirty="0" err="1" smtClean="0">
                <a:latin typeface="Arial" charset="0"/>
                <a:cs typeface="Arial" charset="0"/>
              </a:rPr>
              <a:t>slides</a:t>
            </a:r>
            <a:endParaRPr lang="de-DE" b="0" i="1" dirty="0" smtClean="0">
              <a:latin typeface="Arial" charset="0"/>
              <a:cs typeface="Arial" charset="0"/>
            </a:endParaRPr>
          </a:p>
        </p:txBody>
      </p:sp>
      <p:sp>
        <p:nvSpPr>
          <p:cNvPr id="59395" name="Foliennummernplatzhalter 3"/>
          <p:cNvSpPr>
            <a:spLocks noGrp="1"/>
          </p:cNvSpPr>
          <p:nvPr>
            <p:ph type="sldNum" sz="quarter" idx="5"/>
          </p:nvPr>
        </p:nvSpPr>
        <p:spPr/>
        <p:txBody>
          <a:bodyPr/>
          <a:lstStyle/>
          <a:p>
            <a:fld id="{B6DBEADC-95D4-4A56-9DF9-01972EEB1DCA}" type="slidenum">
              <a:rPr smtClean="0">
                <a:latin typeface="Arial" charset="0"/>
                <a:cs typeface="Arial" charset="0"/>
              </a:rPr>
              <a:pPr/>
              <a:t>16</a:t>
            </a:fld>
            <a:endParaRPr smtClean="0">
              <a:latin typeface="Arial" charset="0"/>
              <a:cs typeface="Arial" charset="0"/>
            </a:endParaRPr>
          </a:p>
        </p:txBody>
      </p:sp>
      <p:sp>
        <p:nvSpPr>
          <p:cNvPr id="59396" name="Folienbildplatzhalter 10"/>
          <p:cNvSpPr>
            <a:spLocks noGrp="1" noRot="1" noChangeAspect="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fontScale="85000" lnSpcReduction="10000"/>
          </a:bodyPr>
          <a:lstStyle/>
          <a:p>
            <a:pPr lvl="1">
              <a:buFont typeface="Wingdings" pitchFamily="2" charset="2"/>
              <a:buNone/>
              <a:defRPr/>
            </a:pPr>
            <a:r>
              <a:rPr lang="en-GB" u="sng" noProof="0" dirty="0" smtClean="0"/>
              <a:t>Main message</a:t>
            </a:r>
          </a:p>
          <a:p>
            <a:pPr lvl="1">
              <a:defRPr/>
            </a:pPr>
            <a:r>
              <a:rPr lang="en-GB" noProof="0" dirty="0" smtClean="0"/>
              <a:t>There are different possible futures.</a:t>
            </a:r>
          </a:p>
          <a:p>
            <a:pPr lvl="1">
              <a:defRPr/>
            </a:pPr>
            <a:r>
              <a:rPr lang="en-GB" noProof="0" dirty="0" smtClean="0"/>
              <a:t>The decisions on the pathway are taken today. </a:t>
            </a:r>
          </a:p>
          <a:p>
            <a:pPr lvl="1">
              <a:defRPr/>
            </a:pPr>
            <a:endParaRPr lang="en-GB" noProof="0" dirty="0" smtClean="0"/>
          </a:p>
          <a:p>
            <a:pPr lvl="1">
              <a:buFont typeface="Wingdings" pitchFamily="2" charset="2"/>
              <a:buNone/>
              <a:defRPr/>
            </a:pPr>
            <a:r>
              <a:rPr lang="en-GB" u="sng" noProof="0" dirty="0" smtClean="0"/>
              <a:t>Explain</a:t>
            </a:r>
          </a:p>
          <a:p>
            <a:pPr lvl="1">
              <a:defRPr/>
            </a:pPr>
            <a:r>
              <a:rPr lang="en-GB" noProof="0" dirty="0" smtClean="0"/>
              <a:t> Emission scenarios are alternative images of how the future might unfold. </a:t>
            </a:r>
          </a:p>
          <a:p>
            <a:pPr lvl="1">
              <a:defRPr/>
            </a:pPr>
            <a:r>
              <a:rPr lang="en-GB" noProof="0" dirty="0" smtClean="0"/>
              <a:t>Each scenario is quantification of the underlying storyline – a consistent set of assumptions of driving forces, e.g. economic and environmental development, technological change and population growth in the long-run (for a selection of primary driving forces see table right). The storylines include scientific information (year 2000) but do not assume activities under UNFCCC. </a:t>
            </a:r>
          </a:p>
          <a:p>
            <a:pPr lvl="1">
              <a:defRPr/>
            </a:pPr>
            <a:r>
              <a:rPr lang="en-GB" noProof="0" dirty="0" smtClean="0"/>
              <a:t>It is very unlikely that the future occur as described in one of the scenarios – they are rather mental models/guard rails that help us to get a better understanding of the range of possibilities.</a:t>
            </a:r>
          </a:p>
          <a:p>
            <a:pPr lvl="1">
              <a:defRPr/>
            </a:pPr>
            <a:r>
              <a:rPr lang="en-GB" noProof="0" dirty="0" smtClean="0"/>
              <a:t>Applied in climate change research, scenarios help to</a:t>
            </a:r>
          </a:p>
          <a:p>
            <a:pPr lvl="2" indent="-178659">
              <a:defRPr/>
            </a:pPr>
            <a:r>
              <a:rPr lang="en-GB" noProof="0" dirty="0" smtClean="0">
                <a:cs typeface="Arial" pitchFamily="34" charset="0"/>
              </a:rPr>
              <a:t>analyse the response of the Earth system to human activities (climate models) </a:t>
            </a:r>
          </a:p>
          <a:p>
            <a:pPr lvl="2" indent="-178659">
              <a:defRPr/>
            </a:pPr>
            <a:r>
              <a:rPr lang="en-GB" noProof="0" dirty="0" smtClean="0">
                <a:cs typeface="Arial" pitchFamily="34" charset="0"/>
              </a:rPr>
              <a:t>explore what changes in policy, technology etc. would be required to keep emissions at a certain level.</a:t>
            </a:r>
          </a:p>
          <a:p>
            <a:pPr lvl="1">
              <a:defRPr/>
            </a:pPr>
            <a:r>
              <a:rPr lang="en-GB" noProof="0" dirty="0" smtClean="0"/>
              <a:t>There are 40 scenarios grouped in families (with A1 having 3 sub-sets according to different energy uses) developed in the IPCC Special report on Emission Scenarios 2001. </a:t>
            </a:r>
          </a:p>
          <a:p>
            <a:pPr lvl="2">
              <a:defRPr/>
            </a:pPr>
            <a:r>
              <a:rPr lang="en-GB" noProof="0" dirty="0" smtClean="0"/>
              <a:t>In 2000, all were considered equally sound</a:t>
            </a:r>
          </a:p>
          <a:p>
            <a:pPr lvl="2">
              <a:defRPr/>
            </a:pPr>
            <a:r>
              <a:rPr lang="en-GB" noProof="0" dirty="0" smtClean="0"/>
              <a:t>They have been used in the 4</a:t>
            </a:r>
            <a:r>
              <a:rPr lang="en-GB" baseline="30000" noProof="0" dirty="0" smtClean="0"/>
              <a:t>th</a:t>
            </a:r>
            <a:r>
              <a:rPr lang="en-GB" noProof="0" dirty="0" smtClean="0"/>
              <a:t>  IPCC AR. </a:t>
            </a:r>
          </a:p>
          <a:p>
            <a:pPr lvl="1">
              <a:defRPr/>
            </a:pPr>
            <a:r>
              <a:rPr lang="en-GB" noProof="0" dirty="0" smtClean="0"/>
              <a:t>The 5</a:t>
            </a:r>
            <a:r>
              <a:rPr lang="en-GB" baseline="30000" noProof="0" dirty="0" smtClean="0"/>
              <a:t>th</a:t>
            </a:r>
            <a:r>
              <a:rPr lang="en-GB" noProof="0" dirty="0" smtClean="0"/>
              <a:t> IPCC AR will be based on new scenarios in order to reflect new insights, information and observations. The new scenarios, called RCPs (Representative Concentration Pathways), are not based on CO2 emissions but on changes in the </a:t>
            </a:r>
            <a:r>
              <a:rPr lang="en-GB" noProof="0" dirty="0" err="1" smtClean="0"/>
              <a:t>radiative</a:t>
            </a:r>
            <a:r>
              <a:rPr lang="en-GB" noProof="0" dirty="0" smtClean="0"/>
              <a:t> forcing, which means that effects of climate change as well as human activities leading to relevant changes (e.g. land cover) are also included. The information given by the scenarios will by dynamic (projection for different time horizons) and not static as in AR 4 (changes by 2100). </a:t>
            </a:r>
          </a:p>
          <a:p>
            <a:pPr>
              <a:defRPr/>
            </a:pPr>
            <a:endParaRPr lang="en-GB" noProof="0" dirty="0" smtClean="0"/>
          </a:p>
          <a:p>
            <a:pPr>
              <a:defRPr/>
            </a:pPr>
            <a:r>
              <a:rPr lang="en-GB" b="0" i="1" noProof="0" dirty="0" smtClean="0"/>
              <a:t>Hint</a:t>
            </a:r>
          </a:p>
          <a:p>
            <a:pPr>
              <a:defRPr/>
            </a:pPr>
            <a:r>
              <a:rPr lang="en-GB" b="0" i="1" noProof="0" dirty="0" smtClean="0"/>
              <a:t>If you don‘t do the following exercise, ask participants to read the scenario descriptions from the glossary</a:t>
            </a:r>
            <a:endParaRPr lang="en-GB" b="0" i="1" noProof="0" dirty="0"/>
          </a:p>
        </p:txBody>
      </p:sp>
      <p:sp>
        <p:nvSpPr>
          <p:cNvPr id="60419" name="Foliennummernplatzhalter 3"/>
          <p:cNvSpPr>
            <a:spLocks noGrp="1"/>
          </p:cNvSpPr>
          <p:nvPr>
            <p:ph type="sldNum" sz="quarter" idx="5"/>
          </p:nvPr>
        </p:nvSpPr>
        <p:spPr/>
        <p:txBody>
          <a:bodyPr/>
          <a:lstStyle/>
          <a:p>
            <a:fld id="{5A049E27-79ED-4610-8F7C-79FE11A4DD5E}" type="slidenum">
              <a:rPr smtClean="0">
                <a:latin typeface="Arial" charset="0"/>
                <a:cs typeface="Arial" charset="0"/>
              </a:rPr>
              <a:pPr/>
              <a:t>17</a:t>
            </a:fld>
            <a:endParaRPr smtClean="0">
              <a:latin typeface="Arial" charset="0"/>
              <a:cs typeface="Arial" charset="0"/>
            </a:endParaRPr>
          </a:p>
        </p:txBody>
      </p:sp>
      <p:sp>
        <p:nvSpPr>
          <p:cNvPr id="60420" name="Folienbildplatzhalter 13"/>
          <p:cNvSpPr>
            <a:spLocks noGrp="1" noRot="1" noChangeAspect="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a:ln/>
        </p:spPr>
        <p:txBody>
          <a:bodyPr/>
          <a:lstStyle/>
          <a:p>
            <a:pPr lvl="1">
              <a:buFont typeface="Wingdings" pitchFamily="2" charset="2"/>
              <a:buNone/>
            </a:pPr>
            <a:r>
              <a:rPr lang="en-GB" b="1" dirty="0" smtClean="0">
                <a:latin typeface="Arial" charset="0"/>
                <a:cs typeface="Arial" charset="0"/>
              </a:rPr>
              <a:t>If you also show slide 36 make reference</a:t>
            </a:r>
          </a:p>
          <a:p>
            <a:pPr lvl="1">
              <a:buFont typeface="Wingdings" pitchFamily="2" charset="2"/>
              <a:buNone/>
            </a:pPr>
            <a:endParaRPr lang="en-GB" u="sng" dirty="0" smtClean="0">
              <a:latin typeface="Arial" charset="0"/>
              <a:cs typeface="Arial" charset="0"/>
            </a:endParaRPr>
          </a:p>
          <a:p>
            <a:pPr lvl="1">
              <a:buFont typeface="Wingdings" pitchFamily="2" charset="2"/>
              <a:buNone/>
            </a:pPr>
            <a:r>
              <a:rPr lang="en-GB" u="sng" dirty="0" smtClean="0">
                <a:latin typeface="Arial" charset="0"/>
                <a:cs typeface="Arial" charset="0"/>
              </a:rPr>
              <a:t>Main message</a:t>
            </a:r>
          </a:p>
          <a:p>
            <a:pPr lvl="1"/>
            <a:r>
              <a:rPr lang="en-GB" dirty="0" smtClean="0">
                <a:latin typeface="Arial" charset="0"/>
                <a:cs typeface="Arial" charset="0"/>
              </a:rPr>
              <a:t>There are different possible futures.</a:t>
            </a:r>
          </a:p>
          <a:p>
            <a:pPr lvl="1"/>
            <a:r>
              <a:rPr lang="en-GB" dirty="0" smtClean="0">
                <a:latin typeface="Arial" charset="0"/>
                <a:cs typeface="Arial" charset="0"/>
              </a:rPr>
              <a:t>The decisions on the pathway are taken today. </a:t>
            </a:r>
          </a:p>
          <a:p>
            <a:pPr lvl="1"/>
            <a:endParaRPr lang="en-GB" dirty="0" smtClean="0">
              <a:latin typeface="Arial" charset="0"/>
              <a:cs typeface="Arial" charset="0"/>
            </a:endParaRPr>
          </a:p>
          <a:p>
            <a:pPr lvl="1">
              <a:buFont typeface="Wingdings" pitchFamily="2" charset="2"/>
              <a:buNone/>
            </a:pPr>
            <a:r>
              <a:rPr lang="en-GB" u="sng" dirty="0" smtClean="0">
                <a:latin typeface="Arial" charset="0"/>
                <a:cs typeface="Arial" charset="0"/>
              </a:rPr>
              <a:t>Explain</a:t>
            </a:r>
          </a:p>
          <a:p>
            <a:pPr lvl="1"/>
            <a:r>
              <a:rPr lang="en-GB" dirty="0" smtClean="0">
                <a:latin typeface="Arial" charset="0"/>
                <a:cs typeface="Arial" charset="0"/>
              </a:rPr>
              <a:t> Emission scenarios are alternative images of how the future might unfold</a:t>
            </a:r>
            <a:r>
              <a:rPr lang="de-DE" dirty="0" smtClean="0">
                <a:latin typeface="Arial" charset="0"/>
                <a:cs typeface="Arial" charset="0"/>
              </a:rPr>
              <a:t>. </a:t>
            </a:r>
          </a:p>
          <a:p>
            <a:pPr lvl="1"/>
            <a:r>
              <a:rPr lang="de-DE" dirty="0" smtClean="0">
                <a:latin typeface="Arial" charset="0"/>
                <a:cs typeface="Arial" charset="0"/>
              </a:rPr>
              <a:t>The </a:t>
            </a:r>
            <a:r>
              <a:rPr lang="de-DE" dirty="0" err="1" smtClean="0">
                <a:latin typeface="Arial" charset="0"/>
                <a:cs typeface="Arial" charset="0"/>
              </a:rPr>
              <a:t>major</a:t>
            </a:r>
            <a:r>
              <a:rPr lang="de-DE" dirty="0" smtClean="0">
                <a:latin typeface="Arial" charset="0"/>
                <a:cs typeface="Arial" charset="0"/>
              </a:rPr>
              <a:t> </a:t>
            </a:r>
            <a:r>
              <a:rPr lang="de-DE" dirty="0" err="1" smtClean="0">
                <a:latin typeface="Arial" charset="0"/>
                <a:cs typeface="Arial" charset="0"/>
              </a:rPr>
              <a:t>part</a:t>
            </a:r>
            <a:r>
              <a:rPr lang="de-DE" dirty="0" smtClean="0">
                <a:latin typeface="Arial" charset="0"/>
                <a:cs typeface="Arial" charset="0"/>
              </a:rPr>
              <a:t> </a:t>
            </a:r>
            <a:r>
              <a:rPr lang="de-DE" dirty="0" err="1" smtClean="0">
                <a:latin typeface="Arial" charset="0"/>
                <a:cs typeface="Arial" charset="0"/>
              </a:rPr>
              <a:t>of</a:t>
            </a:r>
            <a:r>
              <a:rPr lang="de-DE" dirty="0" smtClean="0">
                <a:latin typeface="Arial" charset="0"/>
                <a:cs typeface="Arial" charset="0"/>
              </a:rPr>
              <a:t> </a:t>
            </a:r>
            <a:r>
              <a:rPr lang="de-DE" dirty="0" err="1" smtClean="0">
                <a:latin typeface="Arial" charset="0"/>
                <a:cs typeface="Arial" charset="0"/>
              </a:rPr>
              <a:t>the</a:t>
            </a:r>
            <a:r>
              <a:rPr lang="de-DE" dirty="0" smtClean="0">
                <a:latin typeface="Arial" charset="0"/>
                <a:cs typeface="Arial" charset="0"/>
              </a:rPr>
              <a:t> </a:t>
            </a:r>
            <a:r>
              <a:rPr lang="de-DE" dirty="0" err="1" smtClean="0">
                <a:latin typeface="Arial" charset="0"/>
                <a:cs typeface="Arial" charset="0"/>
              </a:rPr>
              <a:t>variability</a:t>
            </a:r>
            <a:r>
              <a:rPr lang="de-DE" dirty="0" smtClean="0">
                <a:latin typeface="Arial" charset="0"/>
                <a:cs typeface="Arial" charset="0"/>
              </a:rPr>
              <a:t> </a:t>
            </a:r>
            <a:r>
              <a:rPr lang="de-DE" dirty="0" err="1" smtClean="0">
                <a:latin typeface="Arial" charset="0"/>
                <a:cs typeface="Arial" charset="0"/>
              </a:rPr>
              <a:t>shown</a:t>
            </a:r>
            <a:r>
              <a:rPr lang="de-DE" dirty="0" smtClean="0">
                <a:latin typeface="Arial" charset="0"/>
                <a:cs typeface="Arial" charset="0"/>
              </a:rPr>
              <a:t> in </a:t>
            </a:r>
            <a:r>
              <a:rPr lang="de-DE" dirty="0" err="1" smtClean="0">
                <a:latin typeface="Arial" charset="0"/>
                <a:cs typeface="Arial" charset="0"/>
              </a:rPr>
              <a:t>the</a:t>
            </a:r>
            <a:r>
              <a:rPr lang="de-DE" dirty="0" smtClean="0">
                <a:latin typeface="Arial" charset="0"/>
                <a:cs typeface="Arial" charset="0"/>
              </a:rPr>
              <a:t> </a:t>
            </a:r>
            <a:r>
              <a:rPr lang="de-DE" dirty="0" err="1" smtClean="0">
                <a:latin typeface="Arial" charset="0"/>
                <a:cs typeface="Arial" charset="0"/>
              </a:rPr>
              <a:t>graph</a:t>
            </a:r>
            <a:r>
              <a:rPr lang="de-DE" dirty="0" smtClean="0">
                <a:latin typeface="Arial" charset="0"/>
                <a:cs typeface="Arial" charset="0"/>
              </a:rPr>
              <a:t> </a:t>
            </a:r>
            <a:r>
              <a:rPr lang="de-DE" dirty="0" err="1" smtClean="0">
                <a:latin typeface="Arial" charset="0"/>
                <a:cs typeface="Arial" charset="0"/>
              </a:rPr>
              <a:t>stems</a:t>
            </a:r>
            <a:r>
              <a:rPr lang="de-DE" dirty="0" smtClean="0">
                <a:latin typeface="Arial" charset="0"/>
                <a:cs typeface="Arial" charset="0"/>
              </a:rPr>
              <a:t> </a:t>
            </a:r>
            <a:r>
              <a:rPr lang="de-DE" dirty="0" err="1" smtClean="0">
                <a:latin typeface="Arial" charset="0"/>
                <a:cs typeface="Arial" charset="0"/>
              </a:rPr>
              <a:t>from</a:t>
            </a:r>
            <a:r>
              <a:rPr lang="de-DE" dirty="0" smtClean="0">
                <a:latin typeface="Arial" charset="0"/>
                <a:cs typeface="Arial" charset="0"/>
              </a:rPr>
              <a:t> </a:t>
            </a:r>
            <a:r>
              <a:rPr lang="de-DE" dirty="0" err="1" smtClean="0">
                <a:latin typeface="Arial" charset="0"/>
                <a:cs typeface="Arial" charset="0"/>
              </a:rPr>
              <a:t>the</a:t>
            </a:r>
            <a:r>
              <a:rPr lang="de-DE" dirty="0" smtClean="0">
                <a:latin typeface="Arial" charset="0"/>
                <a:cs typeface="Arial" charset="0"/>
              </a:rPr>
              <a:t> different </a:t>
            </a:r>
            <a:r>
              <a:rPr lang="de-DE" dirty="0" err="1" smtClean="0">
                <a:latin typeface="Arial" charset="0"/>
                <a:cs typeface="Arial" charset="0"/>
              </a:rPr>
              <a:t>underlying</a:t>
            </a:r>
            <a:r>
              <a:rPr lang="de-DE" dirty="0" smtClean="0">
                <a:latin typeface="Arial" charset="0"/>
                <a:cs typeface="Arial" charset="0"/>
              </a:rPr>
              <a:t> </a:t>
            </a:r>
            <a:r>
              <a:rPr lang="de-DE" dirty="0" err="1" smtClean="0">
                <a:latin typeface="Arial" charset="0"/>
                <a:cs typeface="Arial" charset="0"/>
              </a:rPr>
              <a:t>emission</a:t>
            </a:r>
            <a:r>
              <a:rPr lang="de-DE" dirty="0" smtClean="0">
                <a:latin typeface="Arial" charset="0"/>
                <a:cs typeface="Arial" charset="0"/>
              </a:rPr>
              <a:t> </a:t>
            </a:r>
            <a:r>
              <a:rPr lang="de-DE" dirty="0" err="1" smtClean="0">
                <a:latin typeface="Arial" charset="0"/>
                <a:cs typeface="Arial" charset="0"/>
              </a:rPr>
              <a:t>pathways</a:t>
            </a:r>
            <a:r>
              <a:rPr lang="de-DE" dirty="0" smtClean="0">
                <a:latin typeface="Arial" charset="0"/>
                <a:cs typeface="Arial" charset="0"/>
              </a:rPr>
              <a:t> </a:t>
            </a:r>
            <a:r>
              <a:rPr lang="de-DE" dirty="0" err="1" smtClean="0">
                <a:latin typeface="Arial" charset="0"/>
                <a:cs typeface="Arial" charset="0"/>
              </a:rPr>
              <a:t>and</a:t>
            </a:r>
            <a:r>
              <a:rPr lang="de-DE" dirty="0" smtClean="0">
                <a:latin typeface="Arial" charset="0"/>
                <a:cs typeface="Arial" charset="0"/>
              </a:rPr>
              <a:t> not </a:t>
            </a:r>
            <a:r>
              <a:rPr lang="de-DE" dirty="0" err="1" smtClean="0">
                <a:latin typeface="Arial" charset="0"/>
                <a:cs typeface="Arial" charset="0"/>
              </a:rPr>
              <a:t>from</a:t>
            </a:r>
            <a:r>
              <a:rPr lang="de-DE" dirty="0" smtClean="0">
                <a:latin typeface="Arial" charset="0"/>
                <a:cs typeface="Arial" charset="0"/>
              </a:rPr>
              <a:t> </a:t>
            </a:r>
            <a:r>
              <a:rPr lang="de-DE" dirty="0" err="1" smtClean="0">
                <a:latin typeface="Arial" charset="0"/>
                <a:cs typeface="Arial" charset="0"/>
              </a:rPr>
              <a:t>differences</a:t>
            </a:r>
            <a:r>
              <a:rPr lang="de-DE" dirty="0" smtClean="0">
                <a:latin typeface="Arial" charset="0"/>
                <a:cs typeface="Arial" charset="0"/>
              </a:rPr>
              <a:t> </a:t>
            </a:r>
            <a:r>
              <a:rPr lang="de-DE" dirty="0" err="1" smtClean="0">
                <a:latin typeface="Arial" charset="0"/>
                <a:cs typeface="Arial" charset="0"/>
              </a:rPr>
              <a:t>between</a:t>
            </a:r>
            <a:r>
              <a:rPr lang="de-DE" dirty="0" smtClean="0">
                <a:latin typeface="Arial" charset="0"/>
                <a:cs typeface="Arial" charset="0"/>
              </a:rPr>
              <a:t> </a:t>
            </a:r>
            <a:r>
              <a:rPr lang="de-DE" dirty="0" err="1" smtClean="0">
                <a:latin typeface="Arial" charset="0"/>
                <a:cs typeface="Arial" charset="0"/>
              </a:rPr>
              <a:t>models</a:t>
            </a:r>
            <a:endParaRPr lang="de-DE" dirty="0" smtClean="0">
              <a:latin typeface="Arial" charset="0"/>
              <a:cs typeface="Arial" charset="0"/>
            </a:endParaRPr>
          </a:p>
          <a:p>
            <a:endParaRPr lang="de-DE" dirty="0" smtClean="0">
              <a:latin typeface="Arial" charset="0"/>
              <a:cs typeface="Arial" charset="0"/>
            </a:endParaRPr>
          </a:p>
        </p:txBody>
      </p:sp>
      <p:sp>
        <p:nvSpPr>
          <p:cNvPr id="61444" name="Foliennummernplatzhalter 3"/>
          <p:cNvSpPr>
            <a:spLocks noGrp="1"/>
          </p:cNvSpPr>
          <p:nvPr>
            <p:ph type="sldNum" sz="quarter" idx="5"/>
          </p:nvPr>
        </p:nvSpPr>
        <p:spPr/>
        <p:txBody>
          <a:bodyPr/>
          <a:lstStyle/>
          <a:p>
            <a:fld id="{838F141A-039F-4FAF-B1D4-C0381A8D486F}" type="slidenum">
              <a:rPr smtClean="0">
                <a:latin typeface="Arial" charset="0"/>
                <a:cs typeface="Arial" charset="0"/>
              </a:rPr>
              <a:pPr/>
              <a:t>18</a:t>
            </a:fld>
            <a:endParaRPr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lnSpcReduction="10000"/>
          </a:bodyPr>
          <a:lstStyle/>
          <a:p>
            <a:pPr>
              <a:defRPr/>
            </a:pPr>
            <a:r>
              <a:rPr lang="de-DE" dirty="0" err="1" smtClean="0"/>
              <a:t>ONLY</a:t>
            </a:r>
            <a:r>
              <a:rPr lang="de-DE" dirty="0" smtClean="0"/>
              <a:t> </a:t>
            </a:r>
            <a:r>
              <a:rPr lang="de-DE" dirty="0" err="1" smtClean="0"/>
              <a:t>if</a:t>
            </a:r>
            <a:r>
              <a:rPr lang="de-DE" dirty="0" smtClean="0"/>
              <a:t> time</a:t>
            </a:r>
          </a:p>
          <a:p>
            <a:pPr>
              <a:defRPr/>
            </a:pPr>
            <a:endParaRPr lang="de-DE" b="0" u="sng" dirty="0" smtClean="0"/>
          </a:p>
          <a:p>
            <a:pPr>
              <a:defRPr/>
            </a:pPr>
            <a:r>
              <a:rPr lang="en-GB" b="0" u="sng" dirty="0" smtClean="0"/>
              <a:t>Main message</a:t>
            </a:r>
          </a:p>
          <a:p>
            <a:pPr>
              <a:buFont typeface="Arial" pitchFamily="34" charset="0"/>
              <a:buChar char="•"/>
              <a:defRPr/>
            </a:pPr>
            <a:r>
              <a:rPr lang="en-GB" b="0" dirty="0" smtClean="0"/>
              <a:t> The RCP (representative concentration pathways) constitute the beginning of the process of developing new scenarios for the 5th IPCC AR</a:t>
            </a:r>
          </a:p>
          <a:p>
            <a:pPr>
              <a:buFont typeface="Arial" pitchFamily="34" charset="0"/>
              <a:buChar char="•"/>
              <a:defRPr/>
            </a:pPr>
            <a:r>
              <a:rPr lang="en-GB" b="0" dirty="0" smtClean="0"/>
              <a:t> The question to explore is 'what are the ways in which the world could develop in order to reach a particular RCP?'</a:t>
            </a:r>
          </a:p>
          <a:p>
            <a:pPr>
              <a:buFont typeface="Arial" pitchFamily="34" charset="0"/>
              <a:buNone/>
              <a:defRPr/>
            </a:pPr>
            <a:endParaRPr lang="en-GB" b="0" u="sng" dirty="0" smtClean="0"/>
          </a:p>
          <a:p>
            <a:pPr>
              <a:buFont typeface="Arial" pitchFamily="34" charset="0"/>
              <a:buNone/>
              <a:defRPr/>
            </a:pPr>
            <a:r>
              <a:rPr lang="en-GB" b="0" u="sng" dirty="0" smtClean="0"/>
              <a:t>Explain</a:t>
            </a:r>
            <a:r>
              <a:rPr lang="en-GB" dirty="0" smtClean="0"/>
              <a:t> </a:t>
            </a:r>
          </a:p>
          <a:p>
            <a:pPr>
              <a:buFont typeface="Arial" pitchFamily="34" charset="0"/>
              <a:buChar char="•"/>
              <a:defRPr/>
            </a:pPr>
            <a:r>
              <a:rPr lang="en-GB" b="0" dirty="0" smtClean="0"/>
              <a:t> There are four main RCPs by different working groups</a:t>
            </a:r>
          </a:p>
          <a:p>
            <a:pPr>
              <a:buFont typeface="Arial" pitchFamily="34" charset="0"/>
              <a:buChar char="•"/>
              <a:defRPr/>
            </a:pPr>
            <a:r>
              <a:rPr lang="en-GB" b="0" dirty="0" smtClean="0"/>
              <a:t> The RCPs are not new fully integrated scenarios but focus on the key factors influencing </a:t>
            </a:r>
            <a:r>
              <a:rPr lang="en-GB" b="0" dirty="0" err="1" smtClean="0"/>
              <a:t>radiative</a:t>
            </a:r>
            <a:r>
              <a:rPr lang="en-GB" b="0" dirty="0" smtClean="0"/>
              <a:t> forcing (not land-use change and mineral dust), i.e. the change in the balance between incoming and outgoing radiation to the atmosphere caused by changes in atmospheric constituents, such as carbon dioxide</a:t>
            </a:r>
          </a:p>
          <a:p>
            <a:pPr>
              <a:buFont typeface="Arial" pitchFamily="34" charset="0"/>
              <a:buChar char="•"/>
              <a:defRPr/>
            </a:pPr>
            <a:r>
              <a:rPr lang="en-GB" b="0" dirty="0" smtClean="0"/>
              <a:t> In a parallel process socioeconomic concepts are being developed to complement the RCPs. The Integration is planned for 2012</a:t>
            </a:r>
          </a:p>
          <a:p>
            <a:pPr>
              <a:buFont typeface="Arial" pitchFamily="34" charset="0"/>
              <a:buChar char="•"/>
              <a:defRPr/>
            </a:pPr>
            <a:r>
              <a:rPr lang="en-GB" b="0" dirty="0" smtClean="0"/>
              <a:t> NEW: RCPs also consider human responses (mitigation, adaptation) instead of the traditional 'no climate policy' scenarios.</a:t>
            </a:r>
          </a:p>
          <a:p>
            <a:pPr>
              <a:buFont typeface="Arial" pitchFamily="34" charset="0"/>
              <a:buChar char="•"/>
              <a:defRPr/>
            </a:pPr>
            <a:endParaRPr lang="en-GB" b="0" dirty="0" smtClean="0"/>
          </a:p>
          <a:p>
            <a:pPr>
              <a:buFont typeface="Arial" pitchFamily="34" charset="0"/>
              <a:buNone/>
              <a:defRPr/>
            </a:pPr>
            <a:r>
              <a:rPr lang="en-GB" b="0" i="1" u="sng" dirty="0" smtClean="0"/>
              <a:t>Add. Info</a:t>
            </a:r>
          </a:p>
          <a:p>
            <a:pPr>
              <a:buFont typeface="Arial" pitchFamily="34" charset="0"/>
              <a:buChar char="•"/>
              <a:defRPr/>
            </a:pPr>
            <a:r>
              <a:rPr lang="en-GB" b="0" i="1" dirty="0" smtClean="0"/>
              <a:t> Since 2001 climate models have become more comprehensive, incorporating the oceanic and terrestrial carbon cycle, aerosols, atmospheric chemistry, ice sheets, dynamic vegetation. As physical processes can be modelled more precisely, more detailed information  is required on emission scenarios, along with higher resolution data. </a:t>
            </a:r>
          </a:p>
          <a:p>
            <a:pPr>
              <a:buFont typeface="Arial" pitchFamily="34" charset="0"/>
              <a:buChar char="•"/>
              <a:defRPr/>
            </a:pPr>
            <a:r>
              <a:rPr lang="en-GB" i="1" dirty="0" smtClean="0"/>
              <a:t>  (a) </a:t>
            </a:r>
            <a:r>
              <a:rPr lang="en-GB" b="0" i="1" dirty="0" smtClean="0"/>
              <a:t>Bold coloured lines show the four RCPs; thin lines show individual scenarios from approximately 30 candidate RCP scenarios that provide information on all key factors affecting </a:t>
            </a:r>
            <a:r>
              <a:rPr lang="en-GB" b="0" i="1" dirty="0" err="1" smtClean="0"/>
              <a:t>radiative</a:t>
            </a:r>
            <a:r>
              <a:rPr lang="en-GB" b="0" i="1" dirty="0" smtClean="0"/>
              <a:t> forcing and the larger set analysed by IPCC Working Group III during development of the Fourth Assessment Report</a:t>
            </a:r>
            <a:endParaRPr lang="en-GB" b="0" i="1" u="sng" dirty="0" smtClean="0"/>
          </a:p>
          <a:p>
            <a:pPr>
              <a:buFont typeface="Arial" pitchFamily="34" charset="0"/>
              <a:buChar char="•"/>
              <a:defRPr/>
            </a:pPr>
            <a:r>
              <a:rPr lang="en-GB" b="0" dirty="0" smtClean="0"/>
              <a:t> </a:t>
            </a:r>
            <a:r>
              <a:rPr lang="en-GB" i="1" dirty="0" smtClean="0"/>
              <a:t>(b) </a:t>
            </a:r>
            <a:r>
              <a:rPr lang="en-GB" b="0" i="1" dirty="0" smtClean="0"/>
              <a:t>The range of emissions in the post-SRES literature is presented for the maximum and minimum (thick dashed curve) and 10th to 90th percentile (shaded area). The blue shaded area corresponds to mitigation scenarios; grey shaded area corresponds to reference scenarios; the pink area represents the overlap between reference and mitigation scenarios.</a:t>
            </a:r>
          </a:p>
          <a:p>
            <a:pPr>
              <a:buFont typeface="Arial" pitchFamily="34" charset="0"/>
              <a:buNone/>
              <a:defRPr/>
            </a:pPr>
            <a:endParaRPr lang="en-GB" b="0" dirty="0" smtClean="0"/>
          </a:p>
        </p:txBody>
      </p:sp>
      <p:sp>
        <p:nvSpPr>
          <p:cNvPr id="62468" name="Foliennummernplatzhalter 3"/>
          <p:cNvSpPr>
            <a:spLocks noGrp="1"/>
          </p:cNvSpPr>
          <p:nvPr>
            <p:ph type="sldNum" sz="quarter" idx="5"/>
          </p:nvPr>
        </p:nvSpPr>
        <p:spPr/>
        <p:txBody>
          <a:bodyPr/>
          <a:lstStyle/>
          <a:p>
            <a:fld id="{2F9CB6FE-BA3A-44BF-8A5E-74F3ED692679}" type="slidenum">
              <a:rPr smtClean="0">
                <a:latin typeface="Arial" charset="0"/>
                <a:cs typeface="Arial" charset="0"/>
              </a:rPr>
              <a:pPr/>
              <a:t>19</a:t>
            </a:fld>
            <a:endParaRPr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Notizenplatzhalter 2"/>
          <p:cNvSpPr>
            <a:spLocks noGrp="1"/>
          </p:cNvSpPr>
          <p:nvPr>
            <p:ph type="body" idx="1"/>
          </p:nvPr>
        </p:nvSpPr>
        <p:spPr/>
        <p:txBody>
          <a:bodyPr>
            <a:normAutofit lnSpcReduction="10000"/>
          </a:bodyPr>
          <a:lstStyle/>
          <a:p>
            <a:pPr>
              <a:defRPr/>
            </a:pPr>
            <a:r>
              <a:rPr lang="en-US" b="0" u="sng" dirty="0" smtClean="0"/>
              <a:t>Main message</a:t>
            </a:r>
          </a:p>
          <a:p>
            <a:pPr>
              <a:buFont typeface="Arial" pitchFamily="34" charset="0"/>
              <a:buChar char="•"/>
              <a:defRPr/>
            </a:pPr>
            <a:r>
              <a:rPr lang="en-US" b="0" dirty="0" smtClean="0"/>
              <a:t> GCM are representations of the Earth’s system – not portrait pictures</a:t>
            </a:r>
          </a:p>
          <a:p>
            <a:pPr>
              <a:buFont typeface="Arial" pitchFamily="34" charset="0"/>
              <a:buChar char="•"/>
              <a:defRPr/>
            </a:pPr>
            <a:r>
              <a:rPr lang="en-US" b="0" dirty="0" smtClean="0"/>
              <a:t> Different outputs are not because scientists have made mistakes but because of the complexity and dynamic of the Earth’s system. The different modeling approaches lead to different results. </a:t>
            </a:r>
          </a:p>
          <a:p>
            <a:pPr>
              <a:buFont typeface="Arial" pitchFamily="34" charset="0"/>
              <a:buChar char="•"/>
              <a:defRPr/>
            </a:pPr>
            <a:endParaRPr lang="en-US" b="0" dirty="0" smtClean="0"/>
          </a:p>
          <a:p>
            <a:pPr>
              <a:buFont typeface="Arial" pitchFamily="34" charset="0"/>
              <a:buNone/>
              <a:defRPr/>
            </a:pPr>
            <a:r>
              <a:rPr lang="en-US" b="0" u="sng" dirty="0" smtClean="0"/>
              <a:t>Explain</a:t>
            </a:r>
          </a:p>
          <a:p>
            <a:pPr>
              <a:buFont typeface="Arial" pitchFamily="34" charset="0"/>
              <a:buChar char="•"/>
              <a:defRPr/>
            </a:pPr>
            <a:r>
              <a:rPr lang="en-US" b="0" dirty="0" smtClean="0"/>
              <a:t> A climate model aims to describe climate behavior by integrating a variety of fluid-dynamical, chemical, or even biological equations in the atmosphere, oceans, land and </a:t>
            </a:r>
            <a:r>
              <a:rPr lang="en-US" b="0" dirty="0" err="1" smtClean="0"/>
              <a:t>cryosphere</a:t>
            </a:r>
            <a:r>
              <a:rPr lang="en-US" b="0" dirty="0" smtClean="0"/>
              <a:t>. </a:t>
            </a:r>
          </a:p>
          <a:p>
            <a:pPr>
              <a:buFont typeface="Arial" pitchFamily="34" charset="0"/>
              <a:buChar char="•"/>
              <a:defRPr/>
            </a:pPr>
            <a:r>
              <a:rPr lang="en-US" b="0" dirty="0" smtClean="0"/>
              <a:t> Information on those processes are either derived directly from physical laws (e.g. Newton's law) or constructed by more empirical means (e.g. mathematical </a:t>
            </a:r>
            <a:r>
              <a:rPr lang="en-US" b="0" dirty="0" err="1" smtClean="0"/>
              <a:t>discretisation</a:t>
            </a:r>
            <a:r>
              <a:rPr lang="en-US" b="0" dirty="0" smtClean="0"/>
              <a:t>). </a:t>
            </a:r>
          </a:p>
          <a:p>
            <a:pPr>
              <a:buFont typeface="Arial" pitchFamily="34" charset="0"/>
              <a:buChar char="•"/>
              <a:defRPr/>
            </a:pPr>
            <a:r>
              <a:rPr lang="en-US" b="0" dirty="0" smtClean="0"/>
              <a:t> To 'run' a model, scientists divide the planet into a 3-dimensional grid, apply the basic equations, and evaluate the results (graph left). Depending on computer power, the analysis has been constantly refined (graph right)</a:t>
            </a:r>
          </a:p>
          <a:p>
            <a:pPr>
              <a:buFont typeface="Arial" pitchFamily="34" charset="0"/>
              <a:buChar char="•"/>
              <a:defRPr/>
            </a:pPr>
            <a:r>
              <a:rPr lang="en-US" b="0" dirty="0" smtClean="0"/>
              <a:t> General circulation models depict components. Atmosphere-ocean coupled general circulation models (AOGCM) with the addition of other components (such as a sea ice model or a land model) are the basis for a full climate model. However, they are often nearly as hard to </a:t>
            </a:r>
            <a:r>
              <a:rPr lang="en-US" b="0" dirty="0" err="1" smtClean="0"/>
              <a:t>analyse</a:t>
            </a:r>
            <a:r>
              <a:rPr lang="en-US" b="0" dirty="0" smtClean="0"/>
              <a:t> as the real climate system.</a:t>
            </a:r>
          </a:p>
          <a:p>
            <a:pPr lvl="1">
              <a:defRPr/>
            </a:pPr>
            <a:r>
              <a:rPr lang="en-US" dirty="0" smtClean="0"/>
              <a:t>23 different models were taken into consideration for the latest IPCC assessment reports. These vary according to the accentuation of the physical processes represented, and in terms of the grid resolutions. </a:t>
            </a:r>
          </a:p>
          <a:p>
            <a:pPr lvl="1">
              <a:defRPr/>
            </a:pPr>
            <a:r>
              <a:rPr lang="en-US" dirty="0" smtClean="0"/>
              <a:t>Global Climate models provide information on changes in quantities averaged over long periods of time (30 years) – GCM forecasts for short periods have no real meaning.</a:t>
            </a:r>
          </a:p>
          <a:p>
            <a:pPr>
              <a:buFont typeface="Arial" pitchFamily="34" charset="0"/>
              <a:buChar char="•"/>
              <a:defRPr/>
            </a:pPr>
            <a:r>
              <a:rPr lang="en-US" b="0" dirty="0" smtClean="0"/>
              <a:t>Challenges in modeling</a:t>
            </a:r>
          </a:p>
          <a:p>
            <a:pPr lvl="2">
              <a:defRPr/>
            </a:pPr>
            <a:r>
              <a:rPr lang="en-US" dirty="0" smtClean="0"/>
              <a:t>Computational constraints </a:t>
            </a:r>
          </a:p>
          <a:p>
            <a:pPr lvl="2">
              <a:defRPr/>
            </a:pPr>
            <a:r>
              <a:rPr lang="en-US" dirty="0" smtClean="0"/>
              <a:t>physical processes, such as those related to clouds, also occur at smaller scales and cannot be properly modeled. Instead, their known properties must be averaged over the larger scale in a technique known as </a:t>
            </a:r>
            <a:r>
              <a:rPr lang="en-US" dirty="0" err="1" smtClean="0"/>
              <a:t>parameterisation</a:t>
            </a:r>
            <a:r>
              <a:rPr lang="en-US" dirty="0" smtClean="0"/>
              <a:t>. </a:t>
            </a:r>
          </a:p>
          <a:p>
            <a:pPr lvl="2">
              <a:defRPr/>
            </a:pPr>
            <a:r>
              <a:rPr lang="en-US" dirty="0" smtClean="0"/>
              <a:t>Difficulties of modeling feedback mechanisms (e.g. clouds and radiation, ocean circulation and ice and snow albedo)</a:t>
            </a:r>
          </a:p>
          <a:p>
            <a:pPr lvl="2">
              <a:defRPr/>
            </a:pPr>
            <a:r>
              <a:rPr lang="en-US" dirty="0" smtClean="0"/>
              <a:t>Unreliable projections at smaller scale </a:t>
            </a:r>
          </a:p>
          <a:p>
            <a:pPr>
              <a:defRPr/>
            </a:pPr>
            <a:endParaRPr lang="en-US" b="0" i="1" dirty="0" smtClean="0"/>
          </a:p>
          <a:p>
            <a:pPr>
              <a:defRPr/>
            </a:pPr>
            <a:r>
              <a:rPr lang="en-US" b="0" i="1" u="sng" dirty="0" smtClean="0"/>
              <a:t>Add. Info</a:t>
            </a:r>
          </a:p>
          <a:p>
            <a:pPr>
              <a:buFont typeface="Arial" pitchFamily="34" charset="0"/>
              <a:buChar char="•"/>
              <a:defRPr/>
            </a:pPr>
            <a:r>
              <a:rPr lang="en-US" b="0" i="1" dirty="0" smtClean="0"/>
              <a:t>A recent trend in GCMs </a:t>
            </a:r>
          </a:p>
          <a:p>
            <a:pPr lvl="1">
              <a:buFont typeface="Arial" pitchFamily="34" charset="0"/>
              <a:buChar char="•"/>
              <a:defRPr/>
            </a:pPr>
            <a:r>
              <a:rPr lang="en-US" i="1" dirty="0" smtClean="0"/>
              <a:t>is to extend them to become Earth system models, that include such things as </a:t>
            </a:r>
            <a:r>
              <a:rPr lang="en-US" i="1" dirty="0" err="1" smtClean="0"/>
              <a:t>submodels</a:t>
            </a:r>
            <a:r>
              <a:rPr lang="en-US" i="1" dirty="0" smtClean="0"/>
              <a:t> for atmospheric chemistry or a carbon cycle model to better predict changes in carbon dioxide concentrations resulting from changes in emissions.</a:t>
            </a:r>
          </a:p>
          <a:p>
            <a:pPr>
              <a:buFont typeface="Arial" pitchFamily="34" charset="0"/>
              <a:buChar char="•"/>
              <a:defRPr/>
            </a:pPr>
            <a:r>
              <a:rPr lang="en-US" b="0" i="1" dirty="0" smtClean="0"/>
              <a:t> Resolution </a:t>
            </a:r>
          </a:p>
          <a:p>
            <a:pPr lvl="1">
              <a:buFont typeface="Arial" pitchFamily="34" charset="0"/>
              <a:buChar char="•"/>
              <a:defRPr/>
            </a:pPr>
            <a:r>
              <a:rPr lang="en-US" i="1" dirty="0" smtClean="0"/>
              <a:t>Models typically have a horizontal resolution of between 250 and 600 km, 10 to 20 vertical layers in the atmosphere and sometimes as many as 30 layers in the oceans</a:t>
            </a:r>
          </a:p>
          <a:p>
            <a:pPr lvl="1">
              <a:buFont typeface="Arial" pitchFamily="34" charset="0"/>
              <a:buChar char="•"/>
              <a:defRPr/>
            </a:pPr>
            <a:r>
              <a:rPr lang="en-US" i="1" dirty="0" smtClean="0"/>
              <a:t>Model components</a:t>
            </a:r>
          </a:p>
          <a:p>
            <a:pPr lvl="2">
              <a:defRPr/>
            </a:pPr>
            <a:r>
              <a:rPr lang="en-US" i="1" dirty="0" smtClean="0"/>
              <a:t>AGCMs consist of a dynamical core which integrates the equations of fluid motion, typically for: </a:t>
            </a:r>
          </a:p>
          <a:p>
            <a:pPr lvl="3">
              <a:defRPr/>
            </a:pPr>
            <a:r>
              <a:rPr lang="en-US" i="1" dirty="0" smtClean="0"/>
              <a:t>surface pressure</a:t>
            </a:r>
          </a:p>
          <a:p>
            <a:pPr lvl="3">
              <a:defRPr/>
            </a:pPr>
            <a:r>
              <a:rPr lang="en-US" i="1" dirty="0" smtClean="0"/>
              <a:t>horizontal components of velocity in layers</a:t>
            </a:r>
          </a:p>
          <a:p>
            <a:pPr lvl="3">
              <a:defRPr/>
            </a:pPr>
            <a:r>
              <a:rPr lang="en-US" i="1" dirty="0" smtClean="0"/>
              <a:t>temperature and water vapor in layers</a:t>
            </a:r>
          </a:p>
          <a:p>
            <a:pPr lvl="2">
              <a:defRPr/>
            </a:pPr>
            <a:r>
              <a:rPr lang="en-US" i="1" dirty="0" smtClean="0"/>
              <a:t>Oceanic GCMs (OGCMs) model the ocean (with fluxes from the atmosphere imposed) and may or may not contain a sea ice model. </a:t>
            </a:r>
          </a:p>
          <a:p>
            <a:pPr lvl="1">
              <a:defRPr/>
            </a:pPr>
            <a:r>
              <a:rPr lang="en-US" i="1" dirty="0" smtClean="0"/>
              <a:t>Reliability: </a:t>
            </a:r>
          </a:p>
          <a:p>
            <a:pPr lvl="2">
              <a:defRPr/>
            </a:pPr>
            <a:r>
              <a:rPr lang="en-US" i="1" dirty="0" smtClean="0"/>
              <a:t> Models are based on established physical laws</a:t>
            </a:r>
          </a:p>
          <a:p>
            <a:pPr lvl="2">
              <a:defRPr/>
            </a:pPr>
            <a:r>
              <a:rPr lang="en-US" i="1" dirty="0" smtClean="0"/>
              <a:t> Models are routinely and extensively assessed by comparing their simulations with observations of the atmosphere, ocean, </a:t>
            </a:r>
            <a:r>
              <a:rPr lang="en-US" i="1" dirty="0" err="1" smtClean="0"/>
              <a:t>cryosphere</a:t>
            </a:r>
            <a:r>
              <a:rPr lang="en-US" i="1" dirty="0" smtClean="0"/>
              <a:t> and land surface</a:t>
            </a:r>
          </a:p>
          <a:p>
            <a:pPr lvl="2">
              <a:defRPr/>
            </a:pPr>
            <a:r>
              <a:rPr lang="en-US" i="1" dirty="0" smtClean="0"/>
              <a:t> Models are able to reproduce features of past climates and climate changes</a:t>
            </a:r>
          </a:p>
          <a:p>
            <a:pPr lvl="2">
              <a:defRPr/>
            </a:pPr>
            <a:r>
              <a:rPr lang="en-US" i="1" dirty="0" smtClean="0"/>
              <a:t>The results of all the models are generally consistent, which enormously increased their apparent trustworthiness, as shown in the latest IPCC (2007) report.</a:t>
            </a:r>
          </a:p>
          <a:p>
            <a:pPr lvl="1">
              <a:defRPr/>
            </a:pPr>
            <a:endParaRPr lang="en-US" i="1" dirty="0" smtClean="0"/>
          </a:p>
          <a:p>
            <a:pPr>
              <a:buFont typeface="Arial" pitchFamily="34" charset="0"/>
              <a:buChar char="•"/>
              <a:defRPr/>
            </a:pPr>
            <a:endParaRPr lang="en-US" b="0" i="1" dirty="0" smtClean="0"/>
          </a:p>
        </p:txBody>
      </p:sp>
      <p:sp>
        <p:nvSpPr>
          <p:cNvPr id="63491" name="Foliennummernplatzhalter 3"/>
          <p:cNvSpPr>
            <a:spLocks noGrp="1"/>
          </p:cNvSpPr>
          <p:nvPr>
            <p:ph type="sldNum" sz="quarter" idx="5"/>
          </p:nvPr>
        </p:nvSpPr>
        <p:spPr/>
        <p:txBody>
          <a:bodyPr/>
          <a:lstStyle/>
          <a:p>
            <a:fld id="{DC55DD30-FF96-4977-AA97-8133328E6CCC}" type="slidenum">
              <a:rPr smtClean="0">
                <a:latin typeface="Arial" charset="0"/>
                <a:cs typeface="Arial" charset="0"/>
              </a:rPr>
              <a:pPr/>
              <a:t>20</a:t>
            </a:fld>
            <a:endParaRPr smtClean="0">
              <a:latin typeface="Arial" charset="0"/>
              <a:cs typeface="Arial" charset="0"/>
            </a:endParaRPr>
          </a:p>
        </p:txBody>
      </p:sp>
      <p:sp>
        <p:nvSpPr>
          <p:cNvPr id="63492" name="Folienbildplatzhalter 9"/>
          <p:cNvSpPr>
            <a:spLocks noGrp="1" noRot="1" noChangeAspect="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lnSpcReduction="10000"/>
          </a:bodyPr>
          <a:lstStyle/>
          <a:p>
            <a:pPr>
              <a:defRPr/>
            </a:pPr>
            <a:r>
              <a:rPr lang="de-DE" dirty="0" err="1" smtClean="0"/>
              <a:t>ONLY</a:t>
            </a:r>
            <a:r>
              <a:rPr lang="de-DE" dirty="0" smtClean="0"/>
              <a:t> </a:t>
            </a:r>
            <a:r>
              <a:rPr lang="de-DE" dirty="0" err="1" smtClean="0"/>
              <a:t>if</a:t>
            </a:r>
            <a:r>
              <a:rPr lang="de-DE" dirty="0" smtClean="0"/>
              <a:t> time</a:t>
            </a:r>
          </a:p>
          <a:p>
            <a:pPr>
              <a:defRPr/>
            </a:pPr>
            <a:endParaRPr lang="de-DE" dirty="0" smtClean="0"/>
          </a:p>
          <a:p>
            <a:pPr>
              <a:defRPr/>
            </a:pPr>
            <a:r>
              <a:rPr lang="de-DE" b="0" u="sng" dirty="0" smtClean="0"/>
              <a:t>Main </a:t>
            </a:r>
            <a:r>
              <a:rPr lang="de-DE" b="0" u="sng" dirty="0" err="1" smtClean="0"/>
              <a:t>message</a:t>
            </a:r>
            <a:endParaRPr lang="de-DE" b="0" u="sng" dirty="0" smtClean="0"/>
          </a:p>
          <a:p>
            <a:pPr>
              <a:defRPr/>
            </a:pPr>
            <a:r>
              <a:rPr lang="de-DE" b="0" dirty="0" smtClean="0"/>
              <a:t>The </a:t>
            </a:r>
            <a:r>
              <a:rPr lang="de-DE" b="0" dirty="0" err="1" smtClean="0"/>
              <a:t>Earth‘s</a:t>
            </a:r>
            <a:r>
              <a:rPr lang="de-DE" b="0" dirty="0" smtClean="0"/>
              <a:t> </a:t>
            </a:r>
            <a:r>
              <a:rPr lang="de-DE" b="0" dirty="0" err="1" smtClean="0"/>
              <a:t>system</a:t>
            </a:r>
            <a:r>
              <a:rPr lang="de-DE" b="0" dirty="0" smtClean="0"/>
              <a:t> </a:t>
            </a:r>
            <a:r>
              <a:rPr lang="de-DE" b="0" dirty="0" err="1" smtClean="0"/>
              <a:t>is</a:t>
            </a:r>
            <a:r>
              <a:rPr lang="de-DE" b="0" dirty="0" smtClean="0"/>
              <a:t> </a:t>
            </a:r>
            <a:r>
              <a:rPr lang="de-DE" b="0" dirty="0" err="1" smtClean="0"/>
              <a:t>highly</a:t>
            </a:r>
            <a:r>
              <a:rPr lang="de-DE" b="0" dirty="0" smtClean="0"/>
              <a:t> </a:t>
            </a:r>
            <a:r>
              <a:rPr lang="de-DE" b="0" dirty="0" err="1" smtClean="0"/>
              <a:t>complex</a:t>
            </a:r>
            <a:r>
              <a:rPr lang="de-DE" b="0" dirty="0" smtClean="0"/>
              <a:t> </a:t>
            </a:r>
            <a:r>
              <a:rPr lang="de-DE" b="0" dirty="0" err="1" smtClean="0"/>
              <a:t>and</a:t>
            </a:r>
            <a:r>
              <a:rPr lang="de-DE" b="0" dirty="0" smtClean="0"/>
              <a:t> </a:t>
            </a:r>
            <a:r>
              <a:rPr lang="de-DE" b="0" dirty="0" err="1" smtClean="0"/>
              <a:t>therefore</a:t>
            </a:r>
            <a:r>
              <a:rPr lang="de-DE" b="0" dirty="0" smtClean="0"/>
              <a:t> </a:t>
            </a:r>
            <a:r>
              <a:rPr lang="de-DE" b="0" dirty="0" err="1" smtClean="0"/>
              <a:t>difficult</a:t>
            </a:r>
            <a:r>
              <a:rPr lang="de-DE" b="0" dirty="0" smtClean="0"/>
              <a:t> </a:t>
            </a:r>
            <a:r>
              <a:rPr lang="de-DE" b="0" dirty="0" err="1" smtClean="0"/>
              <a:t>to</a:t>
            </a:r>
            <a:r>
              <a:rPr lang="de-DE" b="0" dirty="0" smtClean="0"/>
              <a:t> </a:t>
            </a:r>
            <a:r>
              <a:rPr lang="de-DE" b="0" dirty="0" err="1" smtClean="0"/>
              <a:t>represent</a:t>
            </a:r>
            <a:r>
              <a:rPr lang="de-DE" b="0" dirty="0" smtClean="0"/>
              <a:t> in </a:t>
            </a:r>
            <a:r>
              <a:rPr lang="de-DE" b="0" dirty="0" err="1" smtClean="0"/>
              <a:t>one</a:t>
            </a:r>
            <a:r>
              <a:rPr lang="de-DE" b="0" dirty="0" smtClean="0"/>
              <a:t> </a:t>
            </a:r>
            <a:r>
              <a:rPr lang="de-DE" b="0" dirty="0" err="1" smtClean="0"/>
              <a:t>model</a:t>
            </a:r>
            <a:endParaRPr lang="de-DE" b="0" dirty="0" smtClean="0"/>
          </a:p>
          <a:p>
            <a:pPr>
              <a:defRPr/>
            </a:pPr>
            <a:endParaRPr lang="de-DE" b="0" dirty="0" smtClean="0"/>
          </a:p>
          <a:p>
            <a:pPr>
              <a:defRPr/>
            </a:pPr>
            <a:r>
              <a:rPr lang="de-DE" b="0" u="sng" dirty="0" err="1" smtClean="0"/>
              <a:t>Explain</a:t>
            </a:r>
            <a:endParaRPr lang="de-DE" b="0" u="sng" dirty="0" smtClean="0"/>
          </a:p>
          <a:p>
            <a:pPr>
              <a:buFont typeface="Arial" pitchFamily="34" charset="0"/>
              <a:buChar char="•"/>
              <a:defRPr/>
            </a:pPr>
            <a:r>
              <a:rPr lang="en-US" b="0" dirty="0" smtClean="0"/>
              <a:t>The climate system consists of five interacting components: the atmosphere, the hydrosphere, the </a:t>
            </a:r>
            <a:r>
              <a:rPr lang="en-US" b="0" dirty="0" err="1" smtClean="0"/>
              <a:t>cryosphere</a:t>
            </a:r>
            <a:r>
              <a:rPr lang="en-US" b="0" dirty="0" smtClean="0"/>
              <a:t>, the land surface and the biosphere. </a:t>
            </a:r>
          </a:p>
          <a:p>
            <a:pPr>
              <a:buFont typeface="Arial" pitchFamily="34" charset="0"/>
              <a:buChar char="•"/>
              <a:defRPr/>
            </a:pPr>
            <a:r>
              <a:rPr lang="en-US" b="0" dirty="0" smtClean="0"/>
              <a:t>Scenarios of emissions and other drivers are used to assess the impact of a range of human activities on these components. </a:t>
            </a:r>
            <a:endParaRPr lang="de-DE" b="0" dirty="0" smtClean="0"/>
          </a:p>
          <a:p>
            <a:pPr>
              <a:buFont typeface="Arial" pitchFamily="34" charset="0"/>
              <a:buNone/>
              <a:defRPr/>
            </a:pPr>
            <a:endParaRPr lang="de-DE" b="0" dirty="0" smtClean="0"/>
          </a:p>
        </p:txBody>
      </p:sp>
      <p:sp>
        <p:nvSpPr>
          <p:cNvPr id="64516" name="Foliennummernplatzhalter 3"/>
          <p:cNvSpPr>
            <a:spLocks noGrp="1"/>
          </p:cNvSpPr>
          <p:nvPr>
            <p:ph type="sldNum" sz="quarter" idx="5"/>
          </p:nvPr>
        </p:nvSpPr>
        <p:spPr/>
        <p:txBody>
          <a:bodyPr/>
          <a:lstStyle/>
          <a:p>
            <a:fld id="{67446DEA-CC16-4B3A-BFF1-275B7AE7F76E}" type="slidenum">
              <a:rPr smtClean="0">
                <a:latin typeface="Arial" charset="0"/>
                <a:cs typeface="Arial" charset="0"/>
              </a:rPr>
              <a:pPr/>
              <a:t>21</a:t>
            </a:fld>
            <a:endParaRP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nummernplatzhalter 3"/>
          <p:cNvSpPr>
            <a:spLocks noGrp="1"/>
          </p:cNvSpPr>
          <p:nvPr>
            <p:ph type="sldNum" sz="quarter" idx="5"/>
          </p:nvPr>
        </p:nvSpPr>
        <p:spPr/>
        <p:txBody>
          <a:bodyPr/>
          <a:lstStyle/>
          <a:p>
            <a:fld id="{06B5166C-775C-4900-92FA-8617EF57F0AE}" type="slidenum">
              <a:rPr smtClean="0">
                <a:latin typeface="Arial" charset="0"/>
                <a:cs typeface="Arial" charset="0"/>
              </a:rPr>
              <a:pPr/>
              <a:t>2</a:t>
            </a:fld>
            <a:endParaRPr smtClean="0">
              <a:latin typeface="Arial" charset="0"/>
              <a:cs typeface="Arial" charset="0"/>
            </a:endParaRPr>
          </a:p>
        </p:txBody>
      </p:sp>
      <p:sp>
        <p:nvSpPr>
          <p:cNvPr id="47107" name="Folienbildplatzhalter 5"/>
          <p:cNvSpPr>
            <a:spLocks noGrp="1" noRot="1" noChangeAspect="1" noTextEdit="1"/>
          </p:cNvSpPr>
          <p:nvPr>
            <p:ph type="sldImg"/>
          </p:nvPr>
        </p:nvSpPr>
        <p:spPr>
          <a:ln/>
        </p:spPr>
      </p:sp>
      <p:sp>
        <p:nvSpPr>
          <p:cNvPr id="47108" name="Notizenplatzhalter 6"/>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otizenplatzhalter 2"/>
          <p:cNvSpPr>
            <a:spLocks noGrp="1"/>
          </p:cNvSpPr>
          <p:nvPr>
            <p:ph type="body" idx="1"/>
          </p:nvPr>
        </p:nvSpPr>
        <p:spPr>
          <a:noFill/>
          <a:ln/>
        </p:spPr>
        <p:txBody>
          <a:bodyPr/>
          <a:lstStyle/>
          <a:p>
            <a:pPr lvl="1">
              <a:buFont typeface="Wingdings" pitchFamily="2" charset="2"/>
              <a:buNone/>
            </a:pPr>
            <a:r>
              <a:rPr lang="en-US" u="sng" dirty="0" smtClean="0">
                <a:latin typeface="Arial" charset="0"/>
                <a:cs typeface="Arial" charset="0"/>
              </a:rPr>
              <a:t>Main message</a:t>
            </a:r>
          </a:p>
          <a:p>
            <a:pPr lvl="1"/>
            <a:r>
              <a:rPr lang="en-US" dirty="0" smtClean="0">
                <a:latin typeface="Arial" charset="0"/>
                <a:cs typeface="Arial" charset="0"/>
              </a:rPr>
              <a:t> Regional climate models have been developed to include relevant local features and to give information at the requires scale.</a:t>
            </a:r>
          </a:p>
          <a:p>
            <a:pPr lvl="1"/>
            <a:endParaRPr lang="en-US" dirty="0" smtClean="0">
              <a:latin typeface="Arial" charset="0"/>
              <a:cs typeface="Arial" charset="0"/>
            </a:endParaRPr>
          </a:p>
          <a:p>
            <a:pPr lvl="1">
              <a:buFont typeface="Wingdings" pitchFamily="2" charset="2"/>
              <a:buNone/>
            </a:pPr>
            <a:r>
              <a:rPr lang="en-US" u="sng" dirty="0" smtClean="0">
                <a:latin typeface="Arial" charset="0"/>
                <a:cs typeface="Arial" charset="0"/>
              </a:rPr>
              <a:t>Explain</a:t>
            </a:r>
          </a:p>
          <a:p>
            <a:pPr lvl="1"/>
            <a:r>
              <a:rPr lang="en-US" dirty="0" smtClean="0">
                <a:latin typeface="Arial" charset="0"/>
                <a:cs typeface="Arial" charset="0"/>
              </a:rPr>
              <a:t>Local assessment require more detailed information than available from GCM. </a:t>
            </a:r>
          </a:p>
          <a:p>
            <a:pPr lvl="1"/>
            <a:r>
              <a:rPr lang="en-US" dirty="0" smtClean="0">
                <a:latin typeface="Arial" charset="0"/>
                <a:cs typeface="Arial" charset="0"/>
              </a:rPr>
              <a:t>Local climates are influenced significantly by smaller-scale features and processes, such as mountains, forests or lakes, the heat-island effect of large cities, etc. These features are not represented in detail in global climate models. </a:t>
            </a:r>
          </a:p>
          <a:p>
            <a:pPr lvl="1"/>
            <a:r>
              <a:rPr lang="en-US" dirty="0" smtClean="0">
                <a:latin typeface="Arial" charset="0"/>
                <a:cs typeface="Arial" charset="0"/>
              </a:rPr>
              <a:t>For this reason, regional climate models have been developed. There are two main types of regional climate models: statistical and dynamic. </a:t>
            </a:r>
          </a:p>
          <a:p>
            <a:pPr lvl="2"/>
            <a:r>
              <a:rPr lang="en-US" dirty="0" smtClean="0">
                <a:latin typeface="Arial" charset="0"/>
              </a:rPr>
              <a:t>Statistical models </a:t>
            </a:r>
            <a:r>
              <a:rPr lang="en-US" dirty="0" err="1" smtClean="0">
                <a:latin typeface="Arial" charset="0"/>
              </a:rPr>
              <a:t>analyse</a:t>
            </a:r>
            <a:r>
              <a:rPr lang="en-US" dirty="0" smtClean="0">
                <a:latin typeface="Arial" charset="0"/>
              </a:rPr>
              <a:t> empirical climate statistics and extrapolate the results into the future by using climatic trends taken from the GCMs. </a:t>
            </a:r>
          </a:p>
          <a:p>
            <a:pPr lvl="3"/>
            <a:r>
              <a:rPr lang="en-US" dirty="0" smtClean="0">
                <a:latin typeface="Arial" charset="0"/>
              </a:rPr>
              <a:t> Advantage: partly based on empirical local climatic knowledge. </a:t>
            </a:r>
          </a:p>
          <a:p>
            <a:pPr lvl="3"/>
            <a:r>
              <a:rPr lang="en-US" dirty="0" smtClean="0">
                <a:latin typeface="Arial" charset="0"/>
              </a:rPr>
              <a:t>Disadvantage:  in developing countries, empirical climate data are often not available for long periods without gaps, due to a lack of observational coverage</a:t>
            </a:r>
          </a:p>
          <a:p>
            <a:pPr lvl="2"/>
            <a:r>
              <a:rPr lang="en-US" dirty="0" smtClean="0">
                <a:latin typeface="Arial" charset="0"/>
              </a:rPr>
              <a:t>Dynamic models (e.g. PRECIS, CCLM, REMO), work in a similar way to the GCM. </a:t>
            </a:r>
          </a:p>
          <a:p>
            <a:pPr lvl="3"/>
            <a:r>
              <a:rPr lang="en-US" dirty="0" smtClean="0">
                <a:latin typeface="Arial" charset="0"/>
              </a:rPr>
              <a:t>Advantage: take info account regional specifics</a:t>
            </a:r>
          </a:p>
          <a:p>
            <a:pPr lvl="3"/>
            <a:r>
              <a:rPr lang="en-US" dirty="0" smtClean="0">
                <a:latin typeface="Arial" charset="0"/>
              </a:rPr>
              <a:t>Disadvantage: The simulation time needed because of the additional processes being represented in more detail; require significant computing skills.</a:t>
            </a:r>
          </a:p>
          <a:p>
            <a:endParaRPr lang="de-DE" dirty="0" smtClean="0">
              <a:latin typeface="Arial" charset="0"/>
              <a:cs typeface="Arial" charset="0"/>
            </a:endParaRPr>
          </a:p>
          <a:p>
            <a:r>
              <a:rPr lang="de-DE" b="0" i="1" u="sng" dirty="0" smtClean="0">
                <a:latin typeface="Arial" charset="0"/>
                <a:cs typeface="Arial" charset="0"/>
              </a:rPr>
              <a:t>Add. Info</a:t>
            </a:r>
          </a:p>
          <a:p>
            <a:pPr>
              <a:buFontTx/>
              <a:buChar char="•"/>
            </a:pPr>
            <a:r>
              <a:rPr lang="en-US" b="0" i="1" dirty="0" smtClean="0">
                <a:latin typeface="Arial" charset="0"/>
                <a:cs typeface="Arial" charset="0"/>
              </a:rPr>
              <a:t> The most relevant advance in nested regional climate modeling activities was the production of continuous RCM multi-year climate simulations. </a:t>
            </a:r>
          </a:p>
          <a:p>
            <a:pPr>
              <a:buFontTx/>
              <a:buChar char="•"/>
            </a:pPr>
            <a:r>
              <a:rPr lang="en-US" b="0" i="1" dirty="0" smtClean="0">
                <a:latin typeface="Arial" charset="0"/>
                <a:cs typeface="Arial" charset="0"/>
              </a:rPr>
              <a:t> The primary improvement represented by continuous long-term simulations consists of equilibration of model climate with surface hydrology and simulation of the full seasonal cycle for use in impact models. </a:t>
            </a:r>
          </a:p>
          <a:p>
            <a:pPr>
              <a:buFontTx/>
              <a:buChar char="•"/>
            </a:pPr>
            <a:r>
              <a:rPr lang="en-US" b="0" i="1" dirty="0" smtClean="0">
                <a:latin typeface="Arial" charset="0"/>
                <a:cs typeface="Arial" charset="0"/>
              </a:rPr>
              <a:t>In addition, the capability of producing long-term runs facilitates the coupling of RCMs to other regional process models, such as lake models, dynamical sea ice models, and possibly regional ocean (or coastal) and ecosystem models. </a:t>
            </a:r>
          </a:p>
          <a:p>
            <a:pPr>
              <a:buFontTx/>
              <a:buChar char="•"/>
            </a:pPr>
            <a:r>
              <a:rPr lang="en-US" b="0" i="1" dirty="0" smtClean="0">
                <a:latin typeface="Arial" charset="0"/>
                <a:cs typeface="Arial" charset="0"/>
              </a:rPr>
              <a:t> The model horizontal grid point spacing varied in the range of 15 to 125 km s. </a:t>
            </a:r>
          </a:p>
          <a:p>
            <a:pPr>
              <a:buFontTx/>
              <a:buChar char="•"/>
            </a:pPr>
            <a:endParaRPr lang="en-US" b="0" dirty="0" smtClean="0">
              <a:latin typeface="Arial" charset="0"/>
              <a:cs typeface="Arial" charset="0"/>
            </a:endParaRPr>
          </a:p>
          <a:p>
            <a:endParaRPr lang="de-DE" dirty="0" smtClean="0">
              <a:latin typeface="Arial" charset="0"/>
              <a:cs typeface="Arial" charset="0"/>
            </a:endParaRPr>
          </a:p>
        </p:txBody>
      </p:sp>
      <p:sp>
        <p:nvSpPr>
          <p:cNvPr id="65539" name="Foliennummernplatzhalter 3"/>
          <p:cNvSpPr>
            <a:spLocks noGrp="1"/>
          </p:cNvSpPr>
          <p:nvPr>
            <p:ph type="sldNum" sz="quarter" idx="5"/>
          </p:nvPr>
        </p:nvSpPr>
        <p:spPr/>
        <p:txBody>
          <a:bodyPr/>
          <a:lstStyle/>
          <a:p>
            <a:fld id="{115D952D-F491-4BE3-A3E8-8B7205769E32}" type="slidenum">
              <a:rPr smtClean="0">
                <a:latin typeface="Arial" charset="0"/>
                <a:cs typeface="Arial" charset="0"/>
              </a:rPr>
              <a:pPr/>
              <a:t>22</a:t>
            </a:fld>
            <a:endParaRPr smtClean="0">
              <a:latin typeface="Arial" charset="0"/>
              <a:cs typeface="Arial" charset="0"/>
            </a:endParaRPr>
          </a:p>
        </p:txBody>
      </p:sp>
      <p:sp>
        <p:nvSpPr>
          <p:cNvPr id="65540" name="Folienbildplatzhalter 6"/>
          <p:cNvSpPr>
            <a:spLocks noGrp="1" noRot="1" noChangeAspect="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otizenplatzhalter 2"/>
          <p:cNvSpPr>
            <a:spLocks noGrp="1"/>
          </p:cNvSpPr>
          <p:nvPr>
            <p:ph type="body" idx="1"/>
          </p:nvPr>
        </p:nvSpPr>
        <p:spPr>
          <a:noFill/>
          <a:ln/>
        </p:spPr>
        <p:txBody>
          <a:bodyPr/>
          <a:lstStyle/>
          <a:p>
            <a:pPr lvl="1">
              <a:buFont typeface="Wingdings" pitchFamily="2" charset="2"/>
              <a:buNone/>
            </a:pPr>
            <a:r>
              <a:rPr lang="en-GB" b="1" dirty="0" smtClean="0">
                <a:latin typeface="Arial" charset="0"/>
                <a:cs typeface="Arial" charset="0"/>
              </a:rPr>
              <a:t>ONLY if time </a:t>
            </a:r>
          </a:p>
          <a:p>
            <a:pPr lvl="1">
              <a:buFont typeface="Wingdings" pitchFamily="2" charset="2"/>
              <a:buNone/>
            </a:pPr>
            <a:endParaRPr lang="en-GB" dirty="0" smtClean="0">
              <a:latin typeface="Arial" charset="0"/>
              <a:cs typeface="Arial" charset="0"/>
            </a:endParaRPr>
          </a:p>
          <a:p>
            <a:pPr lvl="1">
              <a:buFont typeface="Wingdings" pitchFamily="2" charset="2"/>
              <a:buNone/>
            </a:pPr>
            <a:r>
              <a:rPr lang="en-GB" u="sng" dirty="0" smtClean="0">
                <a:latin typeface="Arial" charset="0"/>
                <a:cs typeface="Arial" charset="0"/>
              </a:rPr>
              <a:t>Main message </a:t>
            </a:r>
          </a:p>
          <a:p>
            <a:pPr lvl="1"/>
            <a:r>
              <a:rPr lang="en-GB" dirty="0" smtClean="0">
                <a:latin typeface="Arial" charset="0"/>
                <a:cs typeface="Arial" charset="0"/>
              </a:rPr>
              <a:t>Climate scenarios cannot predict future climate changes.</a:t>
            </a:r>
          </a:p>
          <a:p>
            <a:pPr lvl="1"/>
            <a:r>
              <a:rPr lang="en-GB" dirty="0" smtClean="0">
                <a:latin typeface="Arial" charset="0"/>
                <a:cs typeface="Arial" charset="0"/>
              </a:rPr>
              <a:t>They can at best give trends.</a:t>
            </a:r>
          </a:p>
          <a:p>
            <a:pPr lvl="1"/>
            <a:endParaRPr lang="en-GB" dirty="0" smtClean="0">
              <a:latin typeface="Arial" charset="0"/>
              <a:cs typeface="Arial" charset="0"/>
            </a:endParaRPr>
          </a:p>
          <a:p>
            <a:pPr lvl="1">
              <a:buFont typeface="Wingdings" pitchFamily="2" charset="2"/>
              <a:buNone/>
            </a:pPr>
            <a:r>
              <a:rPr lang="en-GB" u="sng" dirty="0" smtClean="0">
                <a:latin typeface="Arial" charset="0"/>
                <a:cs typeface="Arial" charset="0"/>
              </a:rPr>
              <a:t>Explain</a:t>
            </a:r>
          </a:p>
          <a:p>
            <a:pPr lvl="1"/>
            <a:r>
              <a:rPr lang="en-US" dirty="0" smtClean="0">
                <a:latin typeface="Arial" charset="0"/>
                <a:cs typeface="Arial" charset="0"/>
              </a:rPr>
              <a:t>The graph shows a multi-model mean of annual mean surface warming (surface air temperature change, °C) for the scenarios B1 (top), A1B (middle) and A2 (bottom), and three time periods, 2011 to 2030 (left), 2046 to 2065 (middle) and 2080 to 2099 (right). Anomalies are relative to the average of the period 1980 to 1999. </a:t>
            </a:r>
            <a:endParaRPr lang="en-GB" dirty="0" smtClean="0">
              <a:latin typeface="Arial" charset="0"/>
              <a:cs typeface="Arial" charset="0"/>
            </a:endParaRPr>
          </a:p>
          <a:p>
            <a:pPr lvl="1"/>
            <a:r>
              <a:rPr lang="en-GB" dirty="0" smtClean="0">
                <a:latin typeface="Arial" charset="0"/>
                <a:cs typeface="Arial" charset="0"/>
              </a:rPr>
              <a:t>The effects of climate change on societies and ecosystems are further investigated in impact, vulnerability or adaptation analysis. </a:t>
            </a:r>
            <a:endParaRPr lang="en-US" dirty="0" smtClean="0">
              <a:latin typeface="Arial" charset="0"/>
              <a:cs typeface="Arial" charset="0"/>
            </a:endParaRPr>
          </a:p>
        </p:txBody>
      </p:sp>
      <p:sp>
        <p:nvSpPr>
          <p:cNvPr id="66563" name="Foliennummernplatzhalter 3"/>
          <p:cNvSpPr>
            <a:spLocks noGrp="1"/>
          </p:cNvSpPr>
          <p:nvPr>
            <p:ph type="sldNum" sz="quarter" idx="5"/>
          </p:nvPr>
        </p:nvSpPr>
        <p:spPr/>
        <p:txBody>
          <a:bodyPr/>
          <a:lstStyle/>
          <a:p>
            <a:fld id="{AD40B829-8581-4FA0-956F-5B3BFDFC4F58}" type="slidenum">
              <a:rPr smtClean="0">
                <a:latin typeface="Arial" charset="0"/>
                <a:cs typeface="Arial" charset="0"/>
              </a:rPr>
              <a:pPr/>
              <a:t>23</a:t>
            </a:fld>
            <a:endParaRPr smtClean="0">
              <a:latin typeface="Arial" charset="0"/>
              <a:cs typeface="Arial" charset="0"/>
            </a:endParaRPr>
          </a:p>
        </p:txBody>
      </p:sp>
      <p:sp>
        <p:nvSpPr>
          <p:cNvPr id="66564" name="Folienbildplatzhalter 9"/>
          <p:cNvSpPr>
            <a:spLocks noGrp="1" noRot="1" noChangeAspect="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lnSpcReduction="10000"/>
          </a:bodyPr>
          <a:lstStyle/>
          <a:p>
            <a:pPr lvl="1">
              <a:buFont typeface="Wingdings" pitchFamily="2" charset="2"/>
              <a:buNone/>
              <a:defRPr/>
            </a:pPr>
            <a:r>
              <a:rPr lang="en-US" b="1" dirty="0" smtClean="0"/>
              <a:t>ONLY if time</a:t>
            </a:r>
          </a:p>
          <a:p>
            <a:pPr lvl="1">
              <a:buFont typeface="Wingdings" pitchFamily="2" charset="2"/>
              <a:buNone/>
              <a:defRPr/>
            </a:pPr>
            <a:r>
              <a:rPr lang="en-US" u="sng" dirty="0" smtClean="0"/>
              <a:t>Main message</a:t>
            </a:r>
          </a:p>
          <a:p>
            <a:pPr lvl="1">
              <a:defRPr/>
            </a:pPr>
            <a:r>
              <a:rPr lang="en-US" dirty="0" smtClean="0"/>
              <a:t>An important source of information but often neglected. </a:t>
            </a:r>
          </a:p>
          <a:p>
            <a:pPr lvl="1">
              <a:defRPr/>
            </a:pPr>
            <a:endParaRPr lang="en-US" dirty="0" smtClean="0"/>
          </a:p>
          <a:p>
            <a:pPr lvl="1">
              <a:buFont typeface="Wingdings" pitchFamily="2" charset="2"/>
              <a:buNone/>
              <a:defRPr/>
            </a:pPr>
            <a:r>
              <a:rPr lang="en-US" u="sng" dirty="0" smtClean="0"/>
              <a:t>Explain</a:t>
            </a:r>
          </a:p>
          <a:p>
            <a:pPr lvl="1">
              <a:defRPr/>
            </a:pPr>
            <a:r>
              <a:rPr lang="en-US" dirty="0" smtClean="0"/>
              <a:t>Worldwide, over a period of millennia, humankind has responded to catastrophic weather events and changing climatic conditions. </a:t>
            </a:r>
          </a:p>
          <a:p>
            <a:pPr lvl="1">
              <a:defRPr/>
            </a:pPr>
            <a:r>
              <a:rPr lang="en-US" dirty="0" smtClean="0"/>
              <a:t>This kind of knowledge has the advantage of being locally and regionally specific and comprehensive. </a:t>
            </a:r>
          </a:p>
          <a:p>
            <a:pPr lvl="1">
              <a:defRPr/>
            </a:pPr>
            <a:r>
              <a:rPr lang="en-US" dirty="0" smtClean="0"/>
              <a:t>Especially for defining adaptation options, local knowledge is very useful.  Examples: </a:t>
            </a:r>
          </a:p>
          <a:p>
            <a:pPr lvl="2">
              <a:defRPr/>
            </a:pPr>
            <a:r>
              <a:rPr lang="en-US" dirty="0" smtClean="0"/>
              <a:t>in Mozambique people had been able to successfully predict floods by observing ants, so when groundwater rise, they leave their ant nests – and people know the water is rising. </a:t>
            </a:r>
          </a:p>
          <a:p>
            <a:pPr lvl="2">
              <a:defRPr/>
            </a:pPr>
            <a:r>
              <a:rPr lang="en-US" dirty="0" smtClean="0"/>
              <a:t>Traditional weather forecasting in the Andes: Farmers in some Peruvian and Bolivian communities use observations of the Pleiades star constellation to forecast rainfall during the growing season. Farmers observe the overall brightness, the size and the date of first appearance and position of the brightest star to access when to plant for a successful potato harvest. Scientists have found that the visibility of the constellation is associated with the warm phase of El Niño. Andean farmers have in effect been ‘forecasting’ El Nino for at least 400 years. </a:t>
            </a:r>
          </a:p>
          <a:p>
            <a:pPr>
              <a:buFont typeface="Arial" pitchFamily="34" charset="0"/>
              <a:buChar char="•"/>
              <a:defRPr/>
            </a:pPr>
            <a:r>
              <a:rPr lang="en-US" b="0" dirty="0" smtClean="0"/>
              <a:t> However, due to the speed of climate change, traditional forecasts sometimes do not work anymore – traditional knowledge has been tried and tested over hundreds of years but cannot develop in the pace the situation is changing. </a:t>
            </a:r>
          </a:p>
          <a:p>
            <a:pPr>
              <a:defRPr/>
            </a:pPr>
            <a:endParaRPr lang="en-US" dirty="0" smtClean="0"/>
          </a:p>
          <a:p>
            <a:pPr>
              <a:defRPr/>
            </a:pPr>
            <a:endParaRPr lang="de-DE" dirty="0" smtClean="0"/>
          </a:p>
          <a:p>
            <a:pPr>
              <a:defRPr/>
            </a:pPr>
            <a:endParaRPr lang="en-US" dirty="0" smtClean="0"/>
          </a:p>
          <a:p>
            <a:pPr>
              <a:defRPr/>
            </a:pPr>
            <a:endParaRPr lang="de-DE" dirty="0"/>
          </a:p>
        </p:txBody>
      </p:sp>
      <p:sp>
        <p:nvSpPr>
          <p:cNvPr id="67587" name="Foliennummernplatzhalter 3"/>
          <p:cNvSpPr>
            <a:spLocks noGrp="1"/>
          </p:cNvSpPr>
          <p:nvPr>
            <p:ph type="sldNum" sz="quarter" idx="5"/>
          </p:nvPr>
        </p:nvSpPr>
        <p:spPr/>
        <p:txBody>
          <a:bodyPr/>
          <a:lstStyle/>
          <a:p>
            <a:fld id="{33C8D85C-10C2-4E1C-A52A-3F392173DF29}" type="slidenum">
              <a:rPr smtClean="0">
                <a:latin typeface="Arial" charset="0"/>
                <a:cs typeface="Arial" charset="0"/>
              </a:rPr>
              <a:pPr/>
              <a:t>24</a:t>
            </a:fld>
            <a:endParaRPr smtClean="0">
              <a:latin typeface="Arial" charset="0"/>
              <a:cs typeface="Arial" charset="0"/>
            </a:endParaRPr>
          </a:p>
        </p:txBody>
      </p:sp>
      <p:sp>
        <p:nvSpPr>
          <p:cNvPr id="67588" name="Folienbildplatzhalter 9"/>
          <p:cNvSpPr>
            <a:spLocks noGrp="1" noRot="1" noChangeAspect="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a:ln/>
        </p:spPr>
        <p:txBody>
          <a:bodyPr/>
          <a:lstStyle/>
          <a:p>
            <a:r>
              <a:rPr lang="de-DE" b="0" u="sng" dirty="0" smtClean="0">
                <a:latin typeface="Arial" charset="0"/>
                <a:cs typeface="Arial" charset="0"/>
              </a:rPr>
              <a:t>Main </a:t>
            </a:r>
            <a:r>
              <a:rPr lang="de-DE" b="0" u="sng" dirty="0" err="1" smtClean="0">
                <a:latin typeface="Arial" charset="0"/>
                <a:cs typeface="Arial" charset="0"/>
              </a:rPr>
              <a:t>message</a:t>
            </a:r>
            <a:endParaRPr lang="de-DE" b="0" u="sng" dirty="0" smtClean="0">
              <a:latin typeface="Arial" charset="0"/>
              <a:cs typeface="Arial" charset="0"/>
            </a:endParaRPr>
          </a:p>
          <a:p>
            <a:pPr>
              <a:buFontTx/>
              <a:buChar char="•"/>
            </a:pPr>
            <a:r>
              <a:rPr lang="de-DE" b="0" dirty="0" smtClean="0">
                <a:latin typeface="Arial" charset="0"/>
                <a:cs typeface="Arial" charset="0"/>
              </a:rPr>
              <a:t> </a:t>
            </a:r>
            <a:r>
              <a:rPr lang="de-DE" b="0" dirty="0" err="1" smtClean="0">
                <a:latin typeface="Arial" charset="0"/>
                <a:cs typeface="Arial" charset="0"/>
              </a:rPr>
              <a:t>Important</a:t>
            </a:r>
            <a:r>
              <a:rPr lang="de-DE" b="0" dirty="0" smtClean="0">
                <a:latin typeface="Arial" charset="0"/>
                <a:cs typeface="Arial" charset="0"/>
              </a:rPr>
              <a:t> </a:t>
            </a:r>
            <a:r>
              <a:rPr lang="de-DE" b="0" dirty="0" err="1" smtClean="0">
                <a:latin typeface="Arial" charset="0"/>
                <a:cs typeface="Arial" charset="0"/>
              </a:rPr>
              <a:t>to</a:t>
            </a:r>
            <a:r>
              <a:rPr lang="de-DE" b="0" dirty="0" smtClean="0">
                <a:latin typeface="Arial" charset="0"/>
                <a:cs typeface="Arial" charset="0"/>
              </a:rPr>
              <a:t> </a:t>
            </a:r>
            <a:r>
              <a:rPr lang="de-DE" b="0" dirty="0" err="1" smtClean="0">
                <a:latin typeface="Arial" charset="0"/>
                <a:cs typeface="Arial" charset="0"/>
              </a:rPr>
              <a:t>know</a:t>
            </a:r>
            <a:r>
              <a:rPr lang="de-DE" b="0" dirty="0" smtClean="0">
                <a:latin typeface="Arial" charset="0"/>
                <a:cs typeface="Arial" charset="0"/>
              </a:rPr>
              <a:t> </a:t>
            </a:r>
            <a:r>
              <a:rPr lang="de-DE" b="0" dirty="0" err="1" smtClean="0">
                <a:latin typeface="Arial" charset="0"/>
                <a:cs typeface="Arial" charset="0"/>
              </a:rPr>
              <a:t>what</a:t>
            </a:r>
            <a:r>
              <a:rPr lang="de-DE" b="0" dirty="0" smtClean="0">
                <a:latin typeface="Arial" charset="0"/>
                <a:cs typeface="Arial" charset="0"/>
              </a:rPr>
              <a:t> </a:t>
            </a:r>
            <a:r>
              <a:rPr lang="de-DE" b="0" dirty="0" err="1" smtClean="0">
                <a:latin typeface="Arial" charset="0"/>
                <a:cs typeface="Arial" charset="0"/>
              </a:rPr>
              <a:t>policy</a:t>
            </a:r>
            <a:r>
              <a:rPr lang="de-DE" b="0" dirty="0" smtClean="0">
                <a:latin typeface="Arial" charset="0"/>
                <a:cs typeface="Arial" charset="0"/>
              </a:rPr>
              <a:t> </a:t>
            </a:r>
            <a:r>
              <a:rPr lang="de-DE" b="0" dirty="0" err="1" smtClean="0">
                <a:latin typeface="Arial" charset="0"/>
                <a:cs typeface="Arial" charset="0"/>
              </a:rPr>
              <a:t>makers</a:t>
            </a:r>
            <a:r>
              <a:rPr lang="de-DE" b="0" dirty="0" smtClean="0">
                <a:latin typeface="Arial" charset="0"/>
                <a:cs typeface="Arial" charset="0"/>
              </a:rPr>
              <a:t> </a:t>
            </a:r>
            <a:r>
              <a:rPr lang="de-DE" b="0" dirty="0" err="1" smtClean="0">
                <a:latin typeface="Arial" charset="0"/>
                <a:cs typeface="Arial" charset="0"/>
              </a:rPr>
              <a:t>need</a:t>
            </a:r>
            <a:r>
              <a:rPr lang="de-DE" b="0" dirty="0" smtClean="0">
                <a:latin typeface="Arial" charset="0"/>
                <a:cs typeface="Arial" charset="0"/>
              </a:rPr>
              <a:t> </a:t>
            </a:r>
            <a:r>
              <a:rPr lang="de-DE" b="0" dirty="0" err="1" smtClean="0">
                <a:latin typeface="Arial" charset="0"/>
                <a:cs typeface="Arial" charset="0"/>
              </a:rPr>
              <a:t>to</a:t>
            </a:r>
            <a:r>
              <a:rPr lang="de-DE" b="0" dirty="0" smtClean="0">
                <a:latin typeface="Arial" charset="0"/>
                <a:cs typeface="Arial" charset="0"/>
              </a:rPr>
              <a:t> </a:t>
            </a:r>
            <a:r>
              <a:rPr lang="de-DE" b="0" dirty="0" err="1" smtClean="0">
                <a:latin typeface="Arial" charset="0"/>
                <a:cs typeface="Arial" charset="0"/>
              </a:rPr>
              <a:t>know</a:t>
            </a:r>
            <a:r>
              <a:rPr lang="de-DE" b="0" dirty="0" smtClean="0">
                <a:latin typeface="Arial" charset="0"/>
                <a:cs typeface="Arial" charset="0"/>
              </a:rPr>
              <a:t>: </a:t>
            </a:r>
            <a:r>
              <a:rPr lang="de-DE" b="0" dirty="0" err="1" smtClean="0">
                <a:latin typeface="Arial" charset="0"/>
                <a:cs typeface="Arial" charset="0"/>
              </a:rPr>
              <a:t>targeted</a:t>
            </a:r>
            <a:r>
              <a:rPr lang="de-DE" b="0" dirty="0" smtClean="0">
                <a:latin typeface="Arial" charset="0"/>
                <a:cs typeface="Arial" charset="0"/>
              </a:rPr>
              <a:t> </a:t>
            </a:r>
            <a:r>
              <a:rPr lang="de-DE" b="0" dirty="0" err="1" smtClean="0">
                <a:latin typeface="Arial" charset="0"/>
                <a:cs typeface="Arial" charset="0"/>
              </a:rPr>
              <a:t>communication</a:t>
            </a:r>
            <a:endParaRPr lang="de-DE" b="0" dirty="0" smtClean="0">
              <a:latin typeface="Arial" charset="0"/>
              <a:cs typeface="Arial" charset="0"/>
            </a:endParaRPr>
          </a:p>
          <a:p>
            <a:pPr>
              <a:buFontTx/>
              <a:buChar char="•"/>
            </a:pPr>
            <a:r>
              <a:rPr lang="de-DE" b="0" dirty="0" smtClean="0">
                <a:latin typeface="Arial" charset="0"/>
                <a:cs typeface="Arial" charset="0"/>
              </a:rPr>
              <a:t> Keep in </a:t>
            </a:r>
            <a:r>
              <a:rPr lang="de-DE" b="0" dirty="0" err="1" smtClean="0">
                <a:latin typeface="Arial" charset="0"/>
                <a:cs typeface="Arial" charset="0"/>
              </a:rPr>
              <a:t>mind</a:t>
            </a:r>
            <a:r>
              <a:rPr lang="de-DE" b="0" dirty="0" smtClean="0">
                <a:latin typeface="Arial" charset="0"/>
                <a:cs typeface="Arial" charset="0"/>
              </a:rPr>
              <a:t>: </a:t>
            </a:r>
            <a:r>
              <a:rPr lang="de-DE" b="0" dirty="0" err="1" smtClean="0">
                <a:latin typeface="Arial" charset="0"/>
                <a:cs typeface="Arial" charset="0"/>
              </a:rPr>
              <a:t>the</a:t>
            </a:r>
            <a:r>
              <a:rPr lang="de-DE" b="0" dirty="0" smtClean="0">
                <a:latin typeface="Arial" charset="0"/>
                <a:cs typeface="Arial" charset="0"/>
              </a:rPr>
              <a:t> </a:t>
            </a:r>
            <a:r>
              <a:rPr lang="de-DE" b="0" dirty="0" err="1" smtClean="0">
                <a:latin typeface="Arial" charset="0"/>
                <a:cs typeface="Arial" charset="0"/>
              </a:rPr>
              <a:t>best</a:t>
            </a:r>
            <a:r>
              <a:rPr lang="de-DE" b="0" dirty="0" smtClean="0">
                <a:latin typeface="Arial" charset="0"/>
                <a:cs typeface="Arial" charset="0"/>
              </a:rPr>
              <a:t> </a:t>
            </a:r>
            <a:r>
              <a:rPr lang="de-DE" b="0" dirty="0" err="1" smtClean="0">
                <a:latin typeface="Arial" charset="0"/>
                <a:cs typeface="Arial" charset="0"/>
              </a:rPr>
              <a:t>information</a:t>
            </a:r>
            <a:r>
              <a:rPr lang="de-DE" b="0" dirty="0" smtClean="0">
                <a:latin typeface="Arial" charset="0"/>
                <a:cs typeface="Arial" charset="0"/>
              </a:rPr>
              <a:t> </a:t>
            </a:r>
            <a:r>
              <a:rPr lang="de-DE" b="0" dirty="0" err="1" smtClean="0">
                <a:latin typeface="Arial" charset="0"/>
                <a:cs typeface="Arial" charset="0"/>
              </a:rPr>
              <a:t>basis</a:t>
            </a:r>
            <a:r>
              <a:rPr lang="de-DE" b="0" dirty="0" smtClean="0">
                <a:latin typeface="Arial" charset="0"/>
                <a:cs typeface="Arial" charset="0"/>
              </a:rPr>
              <a:t> </a:t>
            </a:r>
            <a:r>
              <a:rPr lang="de-DE" b="0" dirty="0" err="1" smtClean="0">
                <a:latin typeface="Arial" charset="0"/>
                <a:cs typeface="Arial" charset="0"/>
              </a:rPr>
              <a:t>does</a:t>
            </a:r>
            <a:r>
              <a:rPr lang="de-DE" b="0" dirty="0" smtClean="0">
                <a:latin typeface="Arial" charset="0"/>
                <a:cs typeface="Arial" charset="0"/>
              </a:rPr>
              <a:t> not </a:t>
            </a:r>
            <a:r>
              <a:rPr lang="de-DE" b="0" dirty="0" err="1" smtClean="0">
                <a:latin typeface="Arial" charset="0"/>
                <a:cs typeface="Arial" charset="0"/>
              </a:rPr>
              <a:t>equal</a:t>
            </a:r>
            <a:r>
              <a:rPr lang="de-DE" b="0" dirty="0" smtClean="0">
                <a:latin typeface="Arial" charset="0"/>
                <a:cs typeface="Arial" charset="0"/>
              </a:rPr>
              <a:t> a </a:t>
            </a:r>
            <a:r>
              <a:rPr lang="de-DE" b="0" dirty="0" err="1" smtClean="0">
                <a:latin typeface="Arial" charset="0"/>
                <a:cs typeface="Arial" charset="0"/>
              </a:rPr>
              <a:t>decision</a:t>
            </a:r>
            <a:r>
              <a:rPr lang="de-DE" b="0" dirty="0" smtClean="0">
                <a:latin typeface="Arial" charset="0"/>
                <a:cs typeface="Arial" charset="0"/>
              </a:rPr>
              <a:t>!</a:t>
            </a:r>
          </a:p>
          <a:p>
            <a:pPr>
              <a:buFontTx/>
              <a:buChar char="•"/>
            </a:pPr>
            <a:endParaRPr lang="de-DE" b="0" dirty="0" smtClean="0">
              <a:latin typeface="Arial" charset="0"/>
              <a:cs typeface="Arial" charset="0"/>
            </a:endParaRPr>
          </a:p>
          <a:p>
            <a:r>
              <a:rPr lang="de-DE" b="0" i="1" u="sng" dirty="0" err="1" smtClean="0">
                <a:latin typeface="Arial" charset="0"/>
                <a:cs typeface="Arial" charset="0"/>
              </a:rPr>
              <a:t>If</a:t>
            </a:r>
            <a:r>
              <a:rPr lang="de-DE" b="0" i="1" u="sng" dirty="0" smtClean="0">
                <a:latin typeface="Arial" charset="0"/>
                <a:cs typeface="Arial" charset="0"/>
              </a:rPr>
              <a:t> time </a:t>
            </a:r>
            <a:r>
              <a:rPr lang="de-DE" b="0" i="1" u="sng" dirty="0" err="1" smtClean="0">
                <a:latin typeface="Arial" charset="0"/>
                <a:cs typeface="Arial" charset="0"/>
              </a:rPr>
              <a:t>allows</a:t>
            </a:r>
            <a:endParaRPr lang="de-DE" b="0" i="1" u="sng" dirty="0" smtClean="0">
              <a:latin typeface="Arial" charset="0"/>
              <a:cs typeface="Arial" charset="0"/>
            </a:endParaRPr>
          </a:p>
          <a:p>
            <a:pPr>
              <a:buFontTx/>
              <a:buChar char="•"/>
            </a:pPr>
            <a:r>
              <a:rPr lang="de-DE" b="0" i="1" u="sng" dirty="0" smtClean="0">
                <a:latin typeface="Arial" charset="0"/>
                <a:cs typeface="Arial" charset="0"/>
              </a:rPr>
              <a:t> </a:t>
            </a:r>
            <a:r>
              <a:rPr lang="de-DE" b="0" i="1" dirty="0" err="1" smtClean="0">
                <a:latin typeface="Arial" charset="0"/>
                <a:cs typeface="Arial" charset="0"/>
              </a:rPr>
              <a:t>You</a:t>
            </a:r>
            <a:r>
              <a:rPr lang="de-DE" b="0" i="1" dirty="0" smtClean="0">
                <a:latin typeface="Arial" charset="0"/>
                <a:cs typeface="Arial" charset="0"/>
              </a:rPr>
              <a:t> </a:t>
            </a:r>
            <a:r>
              <a:rPr lang="de-DE" b="0" i="1" dirty="0" err="1" smtClean="0">
                <a:latin typeface="Arial" charset="0"/>
                <a:cs typeface="Arial" charset="0"/>
              </a:rPr>
              <a:t>could</a:t>
            </a:r>
            <a:r>
              <a:rPr lang="de-DE" b="0" i="1" dirty="0" smtClean="0">
                <a:latin typeface="Arial" charset="0"/>
                <a:cs typeface="Arial" charset="0"/>
              </a:rPr>
              <a:t> </a:t>
            </a:r>
            <a:r>
              <a:rPr lang="de-DE" b="0" i="1" dirty="0" err="1" smtClean="0">
                <a:latin typeface="Arial" charset="0"/>
                <a:cs typeface="Arial" charset="0"/>
              </a:rPr>
              <a:t>discuss</a:t>
            </a:r>
            <a:r>
              <a:rPr lang="de-DE" b="0" i="1" dirty="0" smtClean="0">
                <a:latin typeface="Arial" charset="0"/>
                <a:cs typeface="Arial" charset="0"/>
              </a:rPr>
              <a:t> </a:t>
            </a:r>
            <a:r>
              <a:rPr lang="de-DE" b="0" i="1" dirty="0" err="1" smtClean="0">
                <a:latin typeface="Arial" charset="0"/>
                <a:cs typeface="Arial" charset="0"/>
              </a:rPr>
              <a:t>with</a:t>
            </a:r>
            <a:r>
              <a:rPr lang="de-DE" b="0" i="1" dirty="0" smtClean="0">
                <a:latin typeface="Arial" charset="0"/>
                <a:cs typeface="Arial" charset="0"/>
              </a:rPr>
              <a:t> </a:t>
            </a:r>
            <a:r>
              <a:rPr lang="de-DE" b="0" i="1" dirty="0" err="1" smtClean="0">
                <a:latin typeface="Arial" charset="0"/>
                <a:cs typeface="Arial" charset="0"/>
              </a:rPr>
              <a:t>participants</a:t>
            </a:r>
            <a:r>
              <a:rPr lang="de-DE" b="0" i="1" dirty="0" smtClean="0">
                <a:latin typeface="Arial" charset="0"/>
                <a:cs typeface="Arial" charset="0"/>
              </a:rPr>
              <a:t> </a:t>
            </a:r>
            <a:r>
              <a:rPr lang="de-DE" b="0" i="1" dirty="0" err="1" smtClean="0">
                <a:latin typeface="Arial" charset="0"/>
                <a:cs typeface="Arial" charset="0"/>
              </a:rPr>
              <a:t>about</a:t>
            </a:r>
            <a:r>
              <a:rPr lang="de-DE" b="0" i="1" dirty="0" smtClean="0">
                <a:latin typeface="Arial" charset="0"/>
                <a:cs typeface="Arial" charset="0"/>
              </a:rPr>
              <a:t> </a:t>
            </a:r>
            <a:r>
              <a:rPr lang="de-DE" b="0" i="1" dirty="0" err="1" smtClean="0">
                <a:latin typeface="Arial" charset="0"/>
                <a:cs typeface="Arial" charset="0"/>
              </a:rPr>
              <a:t>their</a:t>
            </a:r>
            <a:r>
              <a:rPr lang="de-DE" b="0" i="1" dirty="0" smtClean="0">
                <a:latin typeface="Arial" charset="0"/>
                <a:cs typeface="Arial" charset="0"/>
              </a:rPr>
              <a:t> </a:t>
            </a:r>
            <a:r>
              <a:rPr lang="de-DE" b="0" i="1" dirty="0" err="1" smtClean="0">
                <a:latin typeface="Arial" charset="0"/>
                <a:cs typeface="Arial" charset="0"/>
              </a:rPr>
              <a:t>cultural</a:t>
            </a:r>
            <a:r>
              <a:rPr lang="de-DE" b="0" i="1" dirty="0" smtClean="0">
                <a:latin typeface="Arial" charset="0"/>
                <a:cs typeface="Arial" charset="0"/>
              </a:rPr>
              <a:t> </a:t>
            </a:r>
            <a:r>
              <a:rPr lang="de-DE" b="0" i="1" dirty="0" err="1" smtClean="0">
                <a:latin typeface="Arial" charset="0"/>
                <a:cs typeface="Arial" charset="0"/>
              </a:rPr>
              <a:t>background</a:t>
            </a:r>
            <a:r>
              <a:rPr lang="de-DE" b="0" i="1" dirty="0" smtClean="0">
                <a:latin typeface="Arial" charset="0"/>
                <a:cs typeface="Arial" charset="0"/>
              </a:rPr>
              <a:t>, </a:t>
            </a:r>
            <a:r>
              <a:rPr lang="de-DE" b="0" i="1" dirty="0" err="1" smtClean="0">
                <a:latin typeface="Arial" charset="0"/>
                <a:cs typeface="Arial" charset="0"/>
              </a:rPr>
              <a:t>if</a:t>
            </a:r>
            <a:r>
              <a:rPr lang="de-DE" b="0" i="1" dirty="0" smtClean="0">
                <a:latin typeface="Arial" charset="0"/>
                <a:cs typeface="Arial" charset="0"/>
              </a:rPr>
              <a:t> </a:t>
            </a:r>
            <a:r>
              <a:rPr lang="de-DE" b="0" i="1" dirty="0" err="1" smtClean="0">
                <a:latin typeface="Arial" charset="0"/>
                <a:cs typeface="Arial" charset="0"/>
              </a:rPr>
              <a:t>they</a:t>
            </a:r>
            <a:r>
              <a:rPr lang="de-DE" b="0" i="1" dirty="0" smtClean="0">
                <a:latin typeface="Arial" charset="0"/>
                <a:cs typeface="Arial" charset="0"/>
              </a:rPr>
              <a:t> </a:t>
            </a:r>
            <a:r>
              <a:rPr lang="de-DE" b="0" i="1" dirty="0" err="1" smtClean="0">
                <a:latin typeface="Arial" charset="0"/>
                <a:cs typeface="Arial" charset="0"/>
              </a:rPr>
              <a:t>feel</a:t>
            </a:r>
            <a:r>
              <a:rPr lang="de-DE" b="0" i="1" dirty="0" smtClean="0">
                <a:latin typeface="Arial" charset="0"/>
                <a:cs typeface="Arial" charset="0"/>
              </a:rPr>
              <a:t> </a:t>
            </a:r>
            <a:r>
              <a:rPr lang="de-DE" b="0" i="1" dirty="0" err="1" smtClean="0">
                <a:latin typeface="Arial" charset="0"/>
                <a:cs typeface="Arial" charset="0"/>
              </a:rPr>
              <a:t>to</a:t>
            </a:r>
            <a:r>
              <a:rPr lang="de-DE" b="0" i="1" dirty="0" smtClean="0">
                <a:latin typeface="Arial" charset="0"/>
                <a:cs typeface="Arial" charset="0"/>
              </a:rPr>
              <a:t> live in a </a:t>
            </a:r>
            <a:r>
              <a:rPr lang="de-DE" b="0" i="1" dirty="0" err="1" smtClean="0">
                <a:latin typeface="Arial" charset="0"/>
                <a:cs typeface="Arial" charset="0"/>
              </a:rPr>
              <a:t>very</a:t>
            </a:r>
            <a:r>
              <a:rPr lang="de-DE" b="0" i="1" dirty="0" smtClean="0">
                <a:latin typeface="Arial" charset="0"/>
                <a:cs typeface="Arial" charset="0"/>
              </a:rPr>
              <a:t> </a:t>
            </a:r>
            <a:r>
              <a:rPr lang="de-DE" b="0" i="1" dirty="0" err="1" smtClean="0">
                <a:latin typeface="Arial" charset="0"/>
                <a:cs typeface="Arial" charset="0"/>
              </a:rPr>
              <a:t>uncertainty</a:t>
            </a:r>
            <a:r>
              <a:rPr lang="de-DE" b="0" i="1" dirty="0" smtClean="0">
                <a:latin typeface="Arial" charset="0"/>
                <a:cs typeface="Arial" charset="0"/>
              </a:rPr>
              <a:t>-averse </a:t>
            </a:r>
            <a:r>
              <a:rPr lang="de-DE" b="0" i="1" dirty="0" err="1" smtClean="0">
                <a:latin typeface="Arial" charset="0"/>
                <a:cs typeface="Arial" charset="0"/>
              </a:rPr>
              <a:t>society</a:t>
            </a:r>
            <a:r>
              <a:rPr lang="de-DE" b="0" i="1" dirty="0" smtClean="0">
                <a:latin typeface="Arial" charset="0"/>
                <a:cs typeface="Arial" charset="0"/>
              </a:rPr>
              <a:t> (</a:t>
            </a:r>
            <a:r>
              <a:rPr lang="de-DE" b="0" i="1" dirty="0" err="1" smtClean="0">
                <a:latin typeface="Arial" charset="0"/>
                <a:cs typeface="Arial" charset="0"/>
              </a:rPr>
              <a:t>characterised</a:t>
            </a:r>
            <a:r>
              <a:rPr lang="de-DE" b="0" i="1" dirty="0" smtClean="0">
                <a:latin typeface="Arial" charset="0"/>
                <a:cs typeface="Arial" charset="0"/>
              </a:rPr>
              <a:t> </a:t>
            </a:r>
            <a:r>
              <a:rPr lang="de-DE" b="0" i="1" dirty="0" err="1" smtClean="0">
                <a:latin typeface="Arial" charset="0"/>
                <a:cs typeface="Arial" charset="0"/>
              </a:rPr>
              <a:t>by</a:t>
            </a:r>
            <a:r>
              <a:rPr lang="de-DE" b="0" i="1" dirty="0" smtClean="0">
                <a:latin typeface="Arial" charset="0"/>
                <a:cs typeface="Arial" charset="0"/>
              </a:rPr>
              <a:t> </a:t>
            </a:r>
            <a:r>
              <a:rPr lang="de-DE" b="0" i="1" dirty="0" err="1" smtClean="0">
                <a:latin typeface="Arial" charset="0"/>
                <a:cs typeface="Arial" charset="0"/>
              </a:rPr>
              <a:t>many</a:t>
            </a:r>
            <a:r>
              <a:rPr lang="de-DE" b="0" i="1" dirty="0" smtClean="0">
                <a:latin typeface="Arial" charset="0"/>
                <a:cs typeface="Arial" charset="0"/>
              </a:rPr>
              <a:t> </a:t>
            </a:r>
            <a:r>
              <a:rPr lang="de-DE" b="0" i="1" dirty="0" err="1" smtClean="0">
                <a:latin typeface="Arial" charset="0"/>
                <a:cs typeface="Arial" charset="0"/>
              </a:rPr>
              <a:t>rules</a:t>
            </a:r>
            <a:r>
              <a:rPr lang="de-DE" b="0" i="1" dirty="0" smtClean="0">
                <a:latin typeface="Arial" charset="0"/>
                <a:cs typeface="Arial" charset="0"/>
              </a:rPr>
              <a:t>) </a:t>
            </a:r>
            <a:r>
              <a:rPr lang="de-DE" b="0" i="1" dirty="0" err="1" smtClean="0">
                <a:latin typeface="Arial" charset="0"/>
                <a:cs typeface="Arial" charset="0"/>
              </a:rPr>
              <a:t>or</a:t>
            </a:r>
            <a:r>
              <a:rPr lang="de-DE" b="0" i="1" dirty="0" smtClean="0">
                <a:latin typeface="Arial" charset="0"/>
                <a:cs typeface="Arial" charset="0"/>
              </a:rPr>
              <a:t>  </a:t>
            </a:r>
            <a:r>
              <a:rPr lang="de-DE" b="0" i="1" dirty="0" err="1" smtClean="0">
                <a:latin typeface="Arial" charset="0"/>
                <a:cs typeface="Arial" charset="0"/>
              </a:rPr>
              <a:t>rather</a:t>
            </a:r>
            <a:r>
              <a:rPr lang="de-DE" b="0" i="1" dirty="0" smtClean="0">
                <a:latin typeface="Arial" charset="0"/>
                <a:cs typeface="Arial" charset="0"/>
              </a:rPr>
              <a:t> an </a:t>
            </a:r>
            <a:r>
              <a:rPr lang="de-DE" b="0" i="1" dirty="0" err="1" smtClean="0">
                <a:latin typeface="Arial" charset="0"/>
                <a:cs typeface="Arial" charset="0"/>
              </a:rPr>
              <a:t>uncertainty</a:t>
            </a:r>
            <a:r>
              <a:rPr lang="de-DE" b="0" i="1" dirty="0" smtClean="0">
                <a:latin typeface="Arial" charset="0"/>
                <a:cs typeface="Arial" charset="0"/>
              </a:rPr>
              <a:t>-tolerant </a:t>
            </a:r>
            <a:r>
              <a:rPr lang="de-DE" b="0" i="1" dirty="0" err="1" smtClean="0">
                <a:latin typeface="Arial" charset="0"/>
                <a:cs typeface="Arial" charset="0"/>
              </a:rPr>
              <a:t>society</a:t>
            </a:r>
            <a:r>
              <a:rPr lang="de-DE" b="0" i="1" dirty="0" smtClean="0">
                <a:latin typeface="Arial" charset="0"/>
                <a:cs typeface="Arial" charset="0"/>
              </a:rPr>
              <a:t> ('</a:t>
            </a:r>
            <a:r>
              <a:rPr lang="de-DE" b="0" i="1" dirty="0" err="1" smtClean="0">
                <a:latin typeface="Arial" charset="0"/>
                <a:cs typeface="Arial" charset="0"/>
              </a:rPr>
              <a:t>go</a:t>
            </a:r>
            <a:r>
              <a:rPr lang="de-DE" b="0" i="1" dirty="0" smtClean="0">
                <a:latin typeface="Arial" charset="0"/>
                <a:cs typeface="Arial" charset="0"/>
              </a:rPr>
              <a:t> </a:t>
            </a:r>
            <a:r>
              <a:rPr lang="de-DE" b="0" i="1" dirty="0" err="1" smtClean="0">
                <a:latin typeface="Arial" charset="0"/>
                <a:cs typeface="Arial" charset="0"/>
              </a:rPr>
              <a:t>with</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flow</a:t>
            </a:r>
            <a:r>
              <a:rPr lang="de-DE" b="0" i="1" dirty="0" smtClean="0">
                <a:latin typeface="Arial" charset="0"/>
                <a:cs typeface="Arial" charset="0"/>
              </a:rPr>
              <a:t>') </a:t>
            </a:r>
            <a:r>
              <a:rPr lang="de-DE" b="0" i="1" dirty="0" err="1" smtClean="0">
                <a:latin typeface="Arial" charset="0"/>
                <a:cs typeface="Arial" charset="0"/>
              </a:rPr>
              <a:t>and</a:t>
            </a:r>
            <a:r>
              <a:rPr lang="de-DE" b="0" i="1" dirty="0" smtClean="0">
                <a:latin typeface="Arial" charset="0"/>
                <a:cs typeface="Arial" charset="0"/>
              </a:rPr>
              <a:t> </a:t>
            </a:r>
            <a:r>
              <a:rPr lang="de-DE" b="0" i="1" dirty="0" err="1" smtClean="0">
                <a:latin typeface="Arial" charset="0"/>
                <a:cs typeface="Arial" charset="0"/>
              </a:rPr>
              <a:t>how</a:t>
            </a:r>
            <a:r>
              <a:rPr lang="de-DE" b="0" i="1" dirty="0" smtClean="0">
                <a:latin typeface="Arial" charset="0"/>
                <a:cs typeface="Arial" charset="0"/>
              </a:rPr>
              <a:t> </a:t>
            </a:r>
            <a:r>
              <a:rPr lang="de-DE" b="0" i="1" dirty="0" err="1" smtClean="0">
                <a:latin typeface="Arial" charset="0"/>
                <a:cs typeface="Arial" charset="0"/>
              </a:rPr>
              <a:t>this</a:t>
            </a:r>
            <a:r>
              <a:rPr lang="de-DE" b="0" i="1" dirty="0" smtClean="0">
                <a:latin typeface="Arial" charset="0"/>
                <a:cs typeface="Arial" charset="0"/>
              </a:rPr>
              <a:t> </a:t>
            </a:r>
            <a:r>
              <a:rPr lang="de-DE" b="0" i="1" dirty="0" err="1" smtClean="0">
                <a:latin typeface="Arial" charset="0"/>
                <a:cs typeface="Arial" charset="0"/>
              </a:rPr>
              <a:t>is</a:t>
            </a:r>
            <a:r>
              <a:rPr lang="de-DE" b="0" i="1" dirty="0" smtClean="0">
                <a:latin typeface="Arial" charset="0"/>
                <a:cs typeface="Arial" charset="0"/>
              </a:rPr>
              <a:t> </a:t>
            </a:r>
            <a:r>
              <a:rPr lang="de-DE" b="0" i="1" dirty="0" err="1" smtClean="0">
                <a:latin typeface="Arial" charset="0"/>
                <a:cs typeface="Arial" charset="0"/>
              </a:rPr>
              <a:t>reflected</a:t>
            </a:r>
            <a:r>
              <a:rPr lang="de-DE" b="0" i="1" dirty="0" smtClean="0">
                <a:latin typeface="Arial" charset="0"/>
                <a:cs typeface="Arial" charset="0"/>
              </a:rPr>
              <a:t> in individual </a:t>
            </a:r>
            <a:r>
              <a:rPr lang="de-DE" b="0" i="1" dirty="0" err="1" smtClean="0">
                <a:latin typeface="Arial" charset="0"/>
                <a:cs typeface="Arial" charset="0"/>
              </a:rPr>
              <a:t>and</a:t>
            </a:r>
            <a:r>
              <a:rPr lang="de-DE" b="0" i="1" dirty="0" smtClean="0">
                <a:latin typeface="Arial" charset="0"/>
                <a:cs typeface="Arial" charset="0"/>
              </a:rPr>
              <a:t> </a:t>
            </a:r>
            <a:r>
              <a:rPr lang="de-DE" b="0" i="1" dirty="0" err="1" smtClean="0">
                <a:latin typeface="Arial" charset="0"/>
                <a:cs typeface="Arial" charset="0"/>
              </a:rPr>
              <a:t>political</a:t>
            </a:r>
            <a:r>
              <a:rPr lang="de-DE" b="0" i="1" dirty="0" smtClean="0">
                <a:latin typeface="Arial" charset="0"/>
                <a:cs typeface="Arial" charset="0"/>
              </a:rPr>
              <a:t> </a:t>
            </a:r>
            <a:r>
              <a:rPr lang="de-DE" b="0" i="1" dirty="0" err="1" smtClean="0">
                <a:latin typeface="Arial" charset="0"/>
                <a:cs typeface="Arial" charset="0"/>
              </a:rPr>
              <a:t>decisions</a:t>
            </a:r>
            <a:endParaRPr lang="de-DE" b="0" i="1" dirty="0" smtClean="0">
              <a:latin typeface="Arial" charset="0"/>
              <a:cs typeface="Arial" charset="0"/>
            </a:endParaRPr>
          </a:p>
        </p:txBody>
      </p:sp>
      <p:sp>
        <p:nvSpPr>
          <p:cNvPr id="68612" name="Foliennummernplatzhalter 3"/>
          <p:cNvSpPr>
            <a:spLocks noGrp="1"/>
          </p:cNvSpPr>
          <p:nvPr>
            <p:ph type="sldNum" sz="quarter" idx="5"/>
          </p:nvPr>
        </p:nvSpPr>
        <p:spPr/>
        <p:txBody>
          <a:bodyPr/>
          <a:lstStyle/>
          <a:p>
            <a:fld id="{3A897FBC-BEA4-4246-9229-C4D871A37249}" type="slidenum">
              <a:rPr smtClean="0">
                <a:latin typeface="Arial" charset="0"/>
                <a:cs typeface="Arial" charset="0"/>
              </a:rPr>
              <a:pPr/>
              <a:t>26</a:t>
            </a:fld>
            <a:endParaRPr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ln/>
        </p:spPr>
      </p:sp>
      <p:sp>
        <p:nvSpPr>
          <p:cNvPr id="69635" name="Notizenplatzhalter 2"/>
          <p:cNvSpPr>
            <a:spLocks noGrp="1"/>
          </p:cNvSpPr>
          <p:nvPr>
            <p:ph type="body" idx="1"/>
          </p:nvPr>
        </p:nvSpPr>
        <p:spPr>
          <a:noFill/>
          <a:ln/>
        </p:spPr>
        <p:txBody>
          <a:bodyPr/>
          <a:lstStyle/>
          <a:p>
            <a:r>
              <a:rPr lang="de-DE" b="0" i="1" u="sng" dirty="0" smtClean="0">
                <a:latin typeface="Arial" charset="0"/>
                <a:cs typeface="Arial" charset="0"/>
              </a:rPr>
              <a:t>Add.info</a:t>
            </a:r>
          </a:p>
          <a:p>
            <a:r>
              <a:rPr lang="en-US" b="0" i="1" dirty="0" smtClean="0">
                <a:latin typeface="Arial" charset="0"/>
                <a:cs typeface="Arial" charset="0"/>
              </a:rPr>
              <a:t>The National Snow and Ice Data Center, Colorado, United States </a:t>
            </a:r>
            <a:r>
              <a:rPr lang="de-DE" b="0" i="1" dirty="0" smtClean="0">
                <a:latin typeface="Arial" charset="0"/>
                <a:cs typeface="Arial" charset="0"/>
              </a:rPr>
              <a:t>http://nsidc.org/data/glacier_photo/special_high_res_muir.html </a:t>
            </a:r>
          </a:p>
        </p:txBody>
      </p:sp>
      <p:sp>
        <p:nvSpPr>
          <p:cNvPr id="69636" name="Foliennummernplatzhalter 3"/>
          <p:cNvSpPr>
            <a:spLocks noGrp="1"/>
          </p:cNvSpPr>
          <p:nvPr>
            <p:ph type="sldNum" sz="quarter" idx="5"/>
          </p:nvPr>
        </p:nvSpPr>
        <p:spPr/>
        <p:txBody>
          <a:bodyPr/>
          <a:lstStyle/>
          <a:p>
            <a:fld id="{67B5987F-5908-46CC-9E43-77BFC4D2D0C5}" type="slidenum">
              <a:rPr smtClean="0">
                <a:latin typeface="Arial" charset="0"/>
                <a:cs typeface="Arial" charset="0"/>
              </a:rPr>
              <a:pPr/>
              <a:t>28</a:t>
            </a:fld>
            <a:endParaRPr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noFill/>
          <a:ln/>
        </p:spPr>
        <p:txBody>
          <a:bodyPr/>
          <a:lstStyle/>
          <a:p>
            <a:endParaRPr lang="de-DE" b="0" i="1" smtClean="0">
              <a:latin typeface="Arial" charset="0"/>
              <a:cs typeface="Arial" charset="0"/>
            </a:endParaRPr>
          </a:p>
        </p:txBody>
      </p:sp>
      <p:sp>
        <p:nvSpPr>
          <p:cNvPr id="70660" name="Foliennummernplatzhalter 3"/>
          <p:cNvSpPr>
            <a:spLocks noGrp="1"/>
          </p:cNvSpPr>
          <p:nvPr>
            <p:ph type="sldNum" sz="quarter" idx="5"/>
          </p:nvPr>
        </p:nvSpPr>
        <p:spPr/>
        <p:txBody>
          <a:bodyPr/>
          <a:lstStyle/>
          <a:p>
            <a:fld id="{7C6D590C-9DEC-4DB1-A73B-256EDE1BE0F4}" type="slidenum">
              <a:rPr smtClean="0">
                <a:latin typeface="Arial" charset="0"/>
                <a:cs typeface="Arial" charset="0"/>
              </a:rPr>
              <a:pPr/>
              <a:t>29</a:t>
            </a:fld>
            <a:endParaRPr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3"/>
          <p:cNvSpPr>
            <a:spLocks noGrp="1" noRot="1" noChangeAspect="1" noTextEdit="1"/>
          </p:cNvSpPr>
          <p:nvPr>
            <p:ph type="sldImg"/>
          </p:nvPr>
        </p:nvSpPr>
        <p:spPr>
          <a:ln/>
        </p:spPr>
      </p:sp>
      <p:sp>
        <p:nvSpPr>
          <p:cNvPr id="71683" name="Notizenplatzhalter 4"/>
          <p:cNvSpPr>
            <a:spLocks noGrp="1"/>
          </p:cNvSpPr>
          <p:nvPr>
            <p:ph type="body" idx="1"/>
          </p:nvPr>
        </p:nvSpPr>
        <p:spPr>
          <a:noFill/>
          <a:ln/>
        </p:spPr>
        <p:txBody>
          <a:bodyPr/>
          <a:lstStyle/>
          <a:p>
            <a:r>
              <a:rPr lang="en-GB" b="0" u="sng" dirty="0" smtClean="0">
                <a:latin typeface="Arial" charset="0"/>
                <a:cs typeface="Arial" charset="0"/>
              </a:rPr>
              <a:t>Main message</a:t>
            </a:r>
          </a:p>
          <a:p>
            <a:pPr>
              <a:buFontTx/>
              <a:buChar char="•"/>
            </a:pPr>
            <a:r>
              <a:rPr lang="en-GB" b="0" dirty="0" smtClean="0">
                <a:latin typeface="Arial" charset="0"/>
                <a:cs typeface="Arial" charset="0"/>
              </a:rPr>
              <a:t> Yes, there are uncertainties</a:t>
            </a:r>
          </a:p>
          <a:p>
            <a:pPr>
              <a:buFontTx/>
              <a:buChar char="•"/>
            </a:pPr>
            <a:r>
              <a:rPr lang="en-GB" b="0" dirty="0" smtClean="0">
                <a:latin typeface="Arial" charset="0"/>
                <a:cs typeface="Arial" charset="0"/>
              </a:rPr>
              <a:t> Science provides all the proof required</a:t>
            </a:r>
          </a:p>
          <a:p>
            <a:pPr>
              <a:buFontTx/>
              <a:buChar char="•"/>
            </a:pPr>
            <a:endParaRPr lang="en-GB" b="0" dirty="0" smtClean="0">
              <a:latin typeface="Arial" charset="0"/>
              <a:cs typeface="Arial" charset="0"/>
            </a:endParaRPr>
          </a:p>
          <a:p>
            <a:r>
              <a:rPr lang="en-GB" b="0" u="sng" dirty="0" smtClean="0">
                <a:latin typeface="Arial" charset="0"/>
                <a:cs typeface="Arial" charset="0"/>
              </a:rPr>
              <a:t>Explain</a:t>
            </a:r>
          </a:p>
          <a:p>
            <a:pPr>
              <a:buFontTx/>
              <a:buChar char="•"/>
            </a:pPr>
            <a:r>
              <a:rPr lang="en-GB" b="0" dirty="0" smtClean="0">
                <a:latin typeface="Arial" charset="0"/>
                <a:cs typeface="Arial" charset="0"/>
              </a:rPr>
              <a:t> Model restrictions: e.g. computational memory limitations</a:t>
            </a:r>
          </a:p>
          <a:p>
            <a:pPr>
              <a:buFontTx/>
              <a:buChar char="•"/>
            </a:pPr>
            <a:r>
              <a:rPr lang="en-GB" b="0" dirty="0" smtClean="0">
                <a:latin typeface="Arial" charset="0"/>
                <a:cs typeface="Arial" charset="0"/>
              </a:rPr>
              <a:t> Lack of understanding: e.g. feedback mechanisms, tipping elements</a:t>
            </a:r>
          </a:p>
          <a:p>
            <a:pPr>
              <a:buFontTx/>
              <a:buChar char="•"/>
            </a:pPr>
            <a:r>
              <a:rPr lang="en-GB" b="0" dirty="0" smtClean="0">
                <a:latin typeface="Arial" charset="0"/>
                <a:cs typeface="Arial" charset="0"/>
              </a:rPr>
              <a:t> Data availability: e.g. Small scale data for RCM, observational data to verify model outputs especially in developing countries</a:t>
            </a:r>
          </a:p>
          <a:p>
            <a:pPr>
              <a:buFontTx/>
              <a:buChar char="•"/>
            </a:pPr>
            <a:r>
              <a:rPr lang="en-GB" b="0" dirty="0" smtClean="0">
                <a:latin typeface="Arial" charset="0"/>
                <a:cs typeface="Arial" charset="0"/>
              </a:rPr>
              <a:t> Data quality: validity</a:t>
            </a:r>
          </a:p>
          <a:p>
            <a:pPr>
              <a:buFontTx/>
              <a:buChar char="•"/>
            </a:pPr>
            <a:endParaRPr lang="en-GB" b="0" dirty="0" smtClean="0">
              <a:latin typeface="Arial" charset="0"/>
              <a:cs typeface="Arial" charset="0"/>
            </a:endParaRPr>
          </a:p>
          <a:p>
            <a:pPr>
              <a:buFontTx/>
              <a:buChar char="•"/>
            </a:pPr>
            <a:r>
              <a:rPr lang="en-GB" b="0" dirty="0" smtClean="0">
                <a:latin typeface="Arial" charset="0"/>
                <a:cs typeface="Arial" charset="0"/>
              </a:rPr>
              <a:t> Loopholes: discuss again all assumptions made to find out if that would change the result</a:t>
            </a:r>
          </a:p>
          <a:p>
            <a:pPr>
              <a:buFontTx/>
              <a:buChar char="•"/>
            </a:pPr>
            <a:r>
              <a:rPr lang="en-GB" b="0" dirty="0" smtClean="0">
                <a:latin typeface="Arial" charset="0"/>
                <a:cs typeface="Arial" charset="0"/>
              </a:rPr>
              <a:t> Validity assessment: IPCC assesses all data used by criteria such as probability, agreement and determines the confidence level of a statement</a:t>
            </a:r>
          </a:p>
          <a:p>
            <a:pPr>
              <a:buFontTx/>
              <a:buChar char="•"/>
            </a:pPr>
            <a:r>
              <a:rPr lang="en-GB" b="0" dirty="0" smtClean="0">
                <a:latin typeface="Arial" charset="0"/>
                <a:cs typeface="Arial" charset="0"/>
              </a:rPr>
              <a:t> Ensembles: cross-check findings between singular models and the average to see if there could be significantly different results </a:t>
            </a:r>
          </a:p>
          <a:p>
            <a:pPr>
              <a:buFontTx/>
              <a:buChar char="•"/>
            </a:pPr>
            <a:endParaRPr lang="en-GB" b="0" dirty="0" smtClean="0">
              <a:latin typeface="Arial" charset="0"/>
              <a:cs typeface="Arial" charset="0"/>
            </a:endParaRPr>
          </a:p>
          <a:p>
            <a:pPr>
              <a:buFontTx/>
              <a:buNone/>
            </a:pPr>
            <a:endParaRPr lang="en-GB" b="0" dirty="0"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otizenplatzhalter 2"/>
          <p:cNvSpPr>
            <a:spLocks noGrp="1"/>
          </p:cNvSpPr>
          <p:nvPr>
            <p:ph type="body" idx="1"/>
          </p:nvPr>
        </p:nvSpPr>
        <p:spPr>
          <a:noFill/>
          <a:ln/>
        </p:spPr>
        <p:txBody>
          <a:bodyPr/>
          <a:lstStyle/>
          <a:p>
            <a:pPr lvl="1">
              <a:buFont typeface="Wingdings" pitchFamily="2" charset="2"/>
              <a:buNone/>
            </a:pPr>
            <a:r>
              <a:rPr lang="en-US" u="sng" dirty="0" smtClean="0">
                <a:latin typeface="Arial" charset="0"/>
                <a:cs typeface="Arial" charset="0"/>
              </a:rPr>
              <a:t>Main message</a:t>
            </a:r>
          </a:p>
          <a:p>
            <a:pPr lvl="1"/>
            <a:r>
              <a:rPr lang="en-US" dirty="0" smtClean="0">
                <a:latin typeface="Arial" charset="0"/>
                <a:cs typeface="Arial" charset="0"/>
              </a:rPr>
              <a:t>The major uncertainty stems from the development of emissions</a:t>
            </a:r>
          </a:p>
          <a:p>
            <a:pPr lvl="1"/>
            <a:r>
              <a:rPr lang="en-US" dirty="0" smtClean="0">
                <a:latin typeface="Arial" charset="0"/>
                <a:cs typeface="Arial" charset="0"/>
              </a:rPr>
              <a:t>These are influenced by decisions today</a:t>
            </a:r>
          </a:p>
          <a:p>
            <a:pPr lvl="1"/>
            <a:endParaRPr lang="en-US" dirty="0" smtClean="0">
              <a:latin typeface="Arial" charset="0"/>
              <a:cs typeface="Arial" charset="0"/>
            </a:endParaRPr>
          </a:p>
          <a:p>
            <a:pPr lvl="1">
              <a:buFont typeface="Wingdings" pitchFamily="2" charset="2"/>
              <a:buNone/>
            </a:pPr>
            <a:r>
              <a:rPr lang="en-US" u="sng" dirty="0" smtClean="0">
                <a:latin typeface="Arial" charset="0"/>
                <a:cs typeface="Arial" charset="0"/>
              </a:rPr>
              <a:t>Explain</a:t>
            </a:r>
          </a:p>
          <a:p>
            <a:pPr lvl="1"/>
            <a:r>
              <a:rPr lang="en-US" dirty="0" smtClean="0">
                <a:latin typeface="Arial" charset="0"/>
                <a:cs typeface="Arial" charset="0"/>
              </a:rPr>
              <a:t>The </a:t>
            </a:r>
            <a:r>
              <a:rPr lang="en-US" dirty="0" err="1" smtClean="0">
                <a:latin typeface="Arial" charset="0"/>
                <a:cs typeface="Arial" charset="0"/>
              </a:rPr>
              <a:t>colour</a:t>
            </a:r>
            <a:r>
              <a:rPr lang="en-US" dirty="0" smtClean="0">
                <a:latin typeface="Arial" charset="0"/>
                <a:cs typeface="Arial" charset="0"/>
              </a:rPr>
              <a:t> lines are different model outputs for surface warming </a:t>
            </a:r>
          </a:p>
          <a:p>
            <a:pPr lvl="1"/>
            <a:r>
              <a:rPr lang="en-US" dirty="0" smtClean="0">
                <a:latin typeface="Arial" charset="0"/>
                <a:cs typeface="Arial" charset="0"/>
              </a:rPr>
              <a:t>The variation  of model outputs per scenario is less than the variation between the scenarios</a:t>
            </a:r>
          </a:p>
          <a:p>
            <a:pPr lvl="1"/>
            <a:r>
              <a:rPr lang="en-US" dirty="0" smtClean="0">
                <a:latin typeface="Arial" charset="0"/>
                <a:cs typeface="Arial" charset="0"/>
              </a:rPr>
              <a:t>For some areas of the world, as well as some climate signals, the model outputs hardly show any difference. </a:t>
            </a:r>
          </a:p>
          <a:p>
            <a:pPr lvl="1"/>
            <a:r>
              <a:rPr lang="en-US" dirty="0" smtClean="0">
                <a:latin typeface="Arial" charset="0"/>
                <a:cs typeface="Arial" charset="0"/>
              </a:rPr>
              <a:t>Emissions are determined by driving forces such as demographic and socioeconomic development, and technological change. </a:t>
            </a:r>
          </a:p>
          <a:p>
            <a:pPr lvl="2"/>
            <a:r>
              <a:rPr lang="en-US" dirty="0" smtClean="0">
                <a:latin typeface="Arial" charset="0"/>
              </a:rPr>
              <a:t>A global population of 15 billion people; a mainly fossil fuel-based economy; an adjustment of income levels to match those in developed countries by 2050: all these things would boost GHG emissions. </a:t>
            </a:r>
          </a:p>
          <a:p>
            <a:pPr lvl="2"/>
            <a:r>
              <a:rPr lang="en-US" dirty="0" smtClean="0">
                <a:latin typeface="Arial" charset="0"/>
              </a:rPr>
              <a:t>By contrast, a transformation to a low-carbon economy with seven billion people and moderate increases in income would </a:t>
            </a:r>
            <a:r>
              <a:rPr lang="en-US" dirty="0" err="1" smtClean="0">
                <a:latin typeface="Arial" charset="0"/>
              </a:rPr>
              <a:t>stabilise</a:t>
            </a:r>
            <a:r>
              <a:rPr lang="en-US" dirty="0" smtClean="0">
                <a:latin typeface="Arial" charset="0"/>
              </a:rPr>
              <a:t> GHG emissions. </a:t>
            </a:r>
          </a:p>
          <a:p>
            <a:endParaRPr lang="de-DE" dirty="0" smtClean="0">
              <a:latin typeface="Arial" charset="0"/>
              <a:cs typeface="Arial" charset="0"/>
            </a:endParaRPr>
          </a:p>
          <a:p>
            <a:endParaRPr lang="de-DE" dirty="0" smtClean="0">
              <a:latin typeface="Arial" charset="0"/>
              <a:cs typeface="Arial" charset="0"/>
            </a:endParaRPr>
          </a:p>
        </p:txBody>
      </p:sp>
      <p:sp>
        <p:nvSpPr>
          <p:cNvPr id="72707" name="Foliennummernplatzhalter 3"/>
          <p:cNvSpPr>
            <a:spLocks noGrp="1"/>
          </p:cNvSpPr>
          <p:nvPr>
            <p:ph type="sldNum" sz="quarter" idx="5"/>
          </p:nvPr>
        </p:nvSpPr>
        <p:spPr/>
        <p:txBody>
          <a:bodyPr/>
          <a:lstStyle/>
          <a:p>
            <a:fld id="{40AD7795-8B15-421F-91E6-BF9F9DD28DA7}" type="slidenum">
              <a:rPr smtClean="0">
                <a:latin typeface="Arial" charset="0"/>
                <a:cs typeface="Arial" charset="0"/>
              </a:rPr>
              <a:pPr/>
              <a:t>31</a:t>
            </a:fld>
            <a:endParaRPr smtClean="0">
              <a:latin typeface="Arial" charset="0"/>
              <a:cs typeface="Arial" charset="0"/>
            </a:endParaRPr>
          </a:p>
        </p:txBody>
      </p:sp>
      <p:sp>
        <p:nvSpPr>
          <p:cNvPr id="72708" name="Folienbildplatzhalter 9"/>
          <p:cNvSpPr>
            <a:spLocks noGrp="1" noRot="1" noChangeAspect="1" noTextEdit="1"/>
          </p:cNvSpPr>
          <p:nvPr>
            <p:ph type="sldImg"/>
          </p:nvPr>
        </p:nvSpPr>
        <p:spPr>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fontScale="92500"/>
          </a:bodyPr>
          <a:lstStyle/>
          <a:p>
            <a:pPr>
              <a:defRPr/>
            </a:pPr>
            <a:endParaRPr lang="de-DE" dirty="0"/>
          </a:p>
        </p:txBody>
      </p:sp>
      <p:sp>
        <p:nvSpPr>
          <p:cNvPr id="73732" name="Foliennummernplatzhalter 3"/>
          <p:cNvSpPr>
            <a:spLocks noGrp="1"/>
          </p:cNvSpPr>
          <p:nvPr>
            <p:ph type="sldNum" sz="quarter" idx="5"/>
          </p:nvPr>
        </p:nvSpPr>
        <p:spPr/>
        <p:txBody>
          <a:bodyPr/>
          <a:lstStyle/>
          <a:p>
            <a:fld id="{D0256D42-F5E7-420A-88DC-52AC40DBCFBF}" type="slidenum">
              <a:rPr smtClean="0">
                <a:latin typeface="Arial" charset="0"/>
                <a:cs typeface="Arial" charset="0"/>
              </a:rPr>
              <a:pPr/>
              <a:t>32</a:t>
            </a:fld>
            <a:endParaRPr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3"/>
          <p:cNvSpPr>
            <a:spLocks noGrp="1" noRot="1" noChangeAspect="1" noTextEdit="1"/>
          </p:cNvSpPr>
          <p:nvPr>
            <p:ph type="sldImg"/>
          </p:nvPr>
        </p:nvSpPr>
        <p:spPr>
          <a:ln/>
        </p:spPr>
      </p:sp>
      <p:sp>
        <p:nvSpPr>
          <p:cNvPr id="74755" name="Notizenplatzhalter 4"/>
          <p:cNvSpPr>
            <a:spLocks noGrp="1"/>
          </p:cNvSpPr>
          <p:nvPr>
            <p:ph type="body" idx="1"/>
          </p:nvPr>
        </p:nvSpPr>
        <p:spPr>
          <a:noFill/>
          <a:ln/>
        </p:spPr>
        <p:txBody>
          <a:bodyPr/>
          <a:lstStyle/>
          <a:p>
            <a:r>
              <a:rPr lang="en-GB" i="1" dirty="0" smtClean="0">
                <a:latin typeface="Arial" charset="0"/>
                <a:cs typeface="Arial" charset="0"/>
              </a:rPr>
              <a:t>How to run the exercise</a:t>
            </a:r>
          </a:p>
          <a:p>
            <a:pPr>
              <a:buFontTx/>
              <a:buChar char="•"/>
            </a:pPr>
            <a:r>
              <a:rPr lang="en-GB" b="0" i="1" dirty="0" smtClean="0">
                <a:latin typeface="Arial" charset="0"/>
                <a:cs typeface="Arial" charset="0"/>
              </a:rPr>
              <a:t> Prepare information sets (copy and cut the prepared sheets, fold over symbol) </a:t>
            </a:r>
          </a:p>
          <a:p>
            <a:pPr>
              <a:buFontTx/>
              <a:buChar char="•"/>
            </a:pPr>
            <a:r>
              <a:rPr lang="en-GB" b="0" i="1" dirty="0" smtClean="0">
                <a:latin typeface="Arial" charset="0"/>
                <a:cs typeface="Arial" charset="0"/>
              </a:rPr>
              <a:t> Explain by using this slide</a:t>
            </a:r>
          </a:p>
          <a:p>
            <a:pPr>
              <a:buFontTx/>
              <a:buChar char="•"/>
            </a:pPr>
            <a:r>
              <a:rPr lang="en-GB" b="0" i="1" dirty="0" smtClean="0">
                <a:latin typeface="Arial" charset="0"/>
                <a:cs typeface="Arial" charset="0"/>
              </a:rPr>
              <a:t> Say you are there to help but you won’t intervene</a:t>
            </a:r>
          </a:p>
          <a:p>
            <a:pPr>
              <a:buFontTx/>
              <a:buChar char="•"/>
            </a:pPr>
            <a:r>
              <a:rPr lang="en-GB" b="0" i="1" dirty="0" smtClean="0">
                <a:latin typeface="Arial" charset="0"/>
                <a:cs typeface="Arial" charset="0"/>
              </a:rPr>
              <a:t>Say you will give a should when there are 2’ left for work</a:t>
            </a:r>
          </a:p>
          <a:p>
            <a:pPr>
              <a:buFontTx/>
              <a:buChar char="•"/>
            </a:pPr>
            <a:r>
              <a:rPr lang="en-GB" b="0" i="1" dirty="0" smtClean="0">
                <a:latin typeface="Arial" charset="0"/>
                <a:cs typeface="Arial" charset="0"/>
              </a:rPr>
              <a:t> Show the two different sets of information </a:t>
            </a:r>
          </a:p>
          <a:p>
            <a:pPr lvl="2">
              <a:buFont typeface="Arial" charset="0"/>
              <a:buChar char="•"/>
            </a:pPr>
            <a:r>
              <a:rPr lang="en-GB" i="1" dirty="0" smtClean="0">
                <a:latin typeface="Arial" charset="0"/>
              </a:rPr>
              <a:t>Bold and italic: statement of climate sceptics</a:t>
            </a:r>
          </a:p>
          <a:p>
            <a:pPr lvl="2">
              <a:buFont typeface="Arial" charset="0"/>
              <a:buChar char="•"/>
            </a:pPr>
            <a:r>
              <a:rPr lang="en-GB" i="1" dirty="0" smtClean="0">
                <a:latin typeface="Arial" charset="0"/>
              </a:rPr>
              <a:t>Normal font: arguments by climate change scientists/practitioners</a:t>
            </a:r>
          </a:p>
          <a:p>
            <a:pPr lvl="1">
              <a:buFont typeface="Arial" charset="0"/>
              <a:buChar char="•"/>
            </a:pPr>
            <a:r>
              <a:rPr lang="en-GB" i="1" dirty="0" smtClean="0">
                <a:latin typeface="Arial" charset="0"/>
                <a:cs typeface="Arial" charset="0"/>
              </a:rPr>
              <a:t>Distribute the information</a:t>
            </a:r>
          </a:p>
          <a:p>
            <a:pPr lvl="1">
              <a:buFont typeface="Arial" charset="0"/>
              <a:buChar char="•"/>
            </a:pPr>
            <a:r>
              <a:rPr lang="en-GB" i="1" dirty="0" smtClean="0">
                <a:latin typeface="Arial" charset="0"/>
                <a:cs typeface="Arial" charset="0"/>
              </a:rPr>
              <a:t>Once pairing starts, ask people to cross-check by using the (folded ) symbols if they have found the right partner</a:t>
            </a:r>
          </a:p>
          <a:p>
            <a:pPr lvl="1">
              <a:buFont typeface="Arial" charset="0"/>
              <a:buChar char="•"/>
            </a:pPr>
            <a:r>
              <a:rPr lang="en-GB" i="1" dirty="0" smtClean="0">
                <a:latin typeface="Arial" charset="0"/>
                <a:cs typeface="Arial" charset="0"/>
              </a:rPr>
              <a:t>Let people work on their own but stay present in the room in case of questions</a:t>
            </a:r>
          </a:p>
          <a:p>
            <a:pPr lvl="1">
              <a:buFont typeface="Arial" charset="0"/>
              <a:buChar char="•"/>
            </a:pPr>
            <a:r>
              <a:rPr lang="en-GB" i="1" dirty="0" smtClean="0">
                <a:latin typeface="Arial" charset="0"/>
                <a:cs typeface="Arial" charset="0"/>
              </a:rPr>
              <a:t>Announce ‘two minutes!’ 2 </a:t>
            </a:r>
            <a:r>
              <a:rPr lang="en-GB" i="1" dirty="0" err="1" smtClean="0">
                <a:latin typeface="Arial" charset="0"/>
                <a:cs typeface="Arial" charset="0"/>
              </a:rPr>
              <a:t>mins</a:t>
            </a:r>
            <a:r>
              <a:rPr lang="en-GB" i="1" dirty="0" smtClean="0">
                <a:latin typeface="Arial" charset="0"/>
                <a:cs typeface="Arial" charset="0"/>
              </a:rPr>
              <a:t> before time is over</a:t>
            </a:r>
          </a:p>
          <a:p>
            <a:pPr lvl="1">
              <a:buFont typeface="Arial" charset="0"/>
              <a:buChar char="•"/>
            </a:pPr>
            <a:endParaRPr lang="en-GB" i="1" dirty="0" smtClean="0">
              <a:latin typeface="Arial" charset="0"/>
              <a:cs typeface="Arial" charset="0"/>
            </a:endParaRPr>
          </a:p>
          <a:p>
            <a:pPr lvl="1">
              <a:buFont typeface="Arial" charset="0"/>
              <a:buChar char="•"/>
            </a:pPr>
            <a:endParaRPr lang="en-GB" i="1"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3"/>
          <p:cNvSpPr>
            <a:spLocks noGrp="1" noRot="1" noChangeAspect="1" noTextEdit="1"/>
          </p:cNvSpPr>
          <p:nvPr>
            <p:ph type="sldImg"/>
          </p:nvPr>
        </p:nvSpPr>
        <p:spPr>
          <a:xfrm>
            <a:off x="455613" y="311150"/>
            <a:ext cx="5716587" cy="4289425"/>
          </a:xfrm>
          <a:ln/>
        </p:spPr>
      </p:sp>
      <p:sp>
        <p:nvSpPr>
          <p:cNvPr id="48131" name="Notizenplatzhalter 4"/>
          <p:cNvSpPr>
            <a:spLocks noGrp="1"/>
          </p:cNvSpPr>
          <p:nvPr>
            <p:ph type="body" idx="1"/>
          </p:nvPr>
        </p:nvSpPr>
        <p:spPr>
          <a:noFill/>
          <a:ln/>
        </p:spPr>
        <p:txBody>
          <a:bodyPr/>
          <a:lstStyle/>
          <a:p>
            <a:endParaRPr lang="en-GB" b="0" i="1" smtClean="0">
              <a:solidFill>
                <a:srgbClr val="000000"/>
              </a:solidFill>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a:bodyPr>
          <a:lstStyle/>
          <a:p>
            <a:pPr>
              <a:defRPr/>
            </a:pPr>
            <a:r>
              <a:rPr lang="de-DE" i="1" dirty="0" err="1" smtClean="0"/>
              <a:t>How</a:t>
            </a:r>
            <a:r>
              <a:rPr lang="de-DE" i="1" dirty="0" smtClean="0"/>
              <a:t> </a:t>
            </a:r>
            <a:r>
              <a:rPr lang="de-DE" i="1" dirty="0" err="1" smtClean="0"/>
              <a:t>to</a:t>
            </a:r>
            <a:r>
              <a:rPr lang="de-DE" i="1" dirty="0" smtClean="0"/>
              <a:t> </a:t>
            </a:r>
            <a:r>
              <a:rPr lang="de-DE" i="1" dirty="0" err="1" smtClean="0"/>
              <a:t>run</a:t>
            </a:r>
            <a:r>
              <a:rPr lang="de-DE" i="1" dirty="0" smtClean="0"/>
              <a:t> </a:t>
            </a:r>
            <a:r>
              <a:rPr lang="de-DE" i="1" dirty="0" err="1" smtClean="0"/>
              <a:t>this</a:t>
            </a:r>
            <a:r>
              <a:rPr lang="de-DE" i="1" dirty="0" smtClean="0"/>
              <a:t> </a:t>
            </a:r>
            <a:r>
              <a:rPr lang="de-DE" i="1" dirty="0" err="1" smtClean="0"/>
              <a:t>exercise</a:t>
            </a:r>
            <a:endParaRPr lang="de-DE" i="1" dirty="0" smtClean="0"/>
          </a:p>
          <a:p>
            <a:pPr>
              <a:defRPr/>
            </a:pPr>
            <a:r>
              <a:rPr lang="de-DE" b="0" i="1" dirty="0" smtClean="0"/>
              <a:t>- </a:t>
            </a:r>
            <a:r>
              <a:rPr lang="de-DE" b="0" i="1" dirty="0" err="1" smtClean="0"/>
              <a:t>Prepare</a:t>
            </a:r>
            <a:r>
              <a:rPr lang="de-DE" b="0" i="1" dirty="0" smtClean="0"/>
              <a:t> </a:t>
            </a:r>
            <a:r>
              <a:rPr lang="de-DE" b="0" i="1" dirty="0" err="1" smtClean="0"/>
              <a:t>the</a:t>
            </a:r>
            <a:r>
              <a:rPr lang="de-DE" b="0" i="1" dirty="0" smtClean="0"/>
              <a:t> </a:t>
            </a:r>
            <a:r>
              <a:rPr lang="de-DE" b="0" i="1" dirty="0" err="1" smtClean="0"/>
              <a:t>exhibts</a:t>
            </a:r>
            <a:r>
              <a:rPr lang="de-DE" b="0" i="1" dirty="0" smtClean="0"/>
              <a:t> on </a:t>
            </a:r>
            <a:r>
              <a:rPr lang="de-DE" b="0" i="1" dirty="0" err="1" smtClean="0"/>
              <a:t>boards</a:t>
            </a:r>
            <a:r>
              <a:rPr lang="de-DE" b="0" i="1" dirty="0" smtClean="0"/>
              <a:t> (</a:t>
            </a:r>
            <a:r>
              <a:rPr lang="de-DE" b="0" i="1" dirty="0" err="1" smtClean="0"/>
              <a:t>depending</a:t>
            </a:r>
            <a:r>
              <a:rPr lang="de-DE" b="0" i="1" dirty="0" smtClean="0"/>
              <a:t> on </a:t>
            </a:r>
            <a:r>
              <a:rPr lang="de-DE" b="0" i="1" dirty="0" err="1" smtClean="0"/>
              <a:t>the</a:t>
            </a:r>
            <a:r>
              <a:rPr lang="de-DE" b="0" i="1" dirty="0" smtClean="0"/>
              <a:t> </a:t>
            </a:r>
            <a:r>
              <a:rPr lang="de-DE" b="0" i="1" dirty="0" err="1" smtClean="0"/>
              <a:t>group</a:t>
            </a:r>
            <a:r>
              <a:rPr lang="de-DE" b="0" i="1" dirty="0" smtClean="0"/>
              <a:t> </a:t>
            </a:r>
            <a:r>
              <a:rPr lang="de-DE" b="0" i="1" dirty="0" err="1" smtClean="0"/>
              <a:t>size</a:t>
            </a:r>
            <a:r>
              <a:rPr lang="de-DE" b="0" i="1" dirty="0" smtClean="0"/>
              <a:t> </a:t>
            </a:r>
            <a:r>
              <a:rPr lang="de-DE" b="0" i="1" dirty="0" err="1" smtClean="0"/>
              <a:t>you</a:t>
            </a:r>
            <a:r>
              <a:rPr lang="de-DE" b="0" i="1" dirty="0" smtClean="0"/>
              <a:t> will </a:t>
            </a:r>
            <a:r>
              <a:rPr lang="de-DE" b="0" i="1" dirty="0" err="1" smtClean="0"/>
              <a:t>need</a:t>
            </a:r>
            <a:r>
              <a:rPr lang="de-DE" b="0" i="1" dirty="0" smtClean="0"/>
              <a:t> 1 </a:t>
            </a:r>
            <a:r>
              <a:rPr lang="de-DE" b="0" i="1" dirty="0" err="1" smtClean="0"/>
              <a:t>or</a:t>
            </a:r>
            <a:r>
              <a:rPr lang="de-DE" b="0" i="1" dirty="0" smtClean="0"/>
              <a:t> 2 </a:t>
            </a:r>
            <a:r>
              <a:rPr lang="de-DE" b="0" i="1" dirty="0" err="1" smtClean="0"/>
              <a:t>sets</a:t>
            </a:r>
            <a:r>
              <a:rPr lang="de-DE" b="0" i="1" dirty="0" smtClean="0"/>
              <a:t> </a:t>
            </a:r>
            <a:r>
              <a:rPr lang="de-DE" b="0" i="1" dirty="0" err="1" smtClean="0"/>
              <a:t>of</a:t>
            </a:r>
            <a:r>
              <a:rPr lang="de-DE" b="0" i="1" dirty="0" smtClean="0"/>
              <a:t> </a:t>
            </a:r>
            <a:r>
              <a:rPr lang="de-DE" b="0" i="1" dirty="0" err="1" smtClean="0"/>
              <a:t>the</a:t>
            </a:r>
            <a:r>
              <a:rPr lang="de-DE" b="0" i="1" dirty="0" smtClean="0"/>
              <a:t> </a:t>
            </a:r>
            <a:r>
              <a:rPr lang="de-DE" b="0" i="1" dirty="0" err="1" smtClean="0"/>
              <a:t>three</a:t>
            </a:r>
            <a:r>
              <a:rPr lang="de-DE" b="0" i="1" dirty="0" smtClean="0"/>
              <a:t> </a:t>
            </a:r>
            <a:r>
              <a:rPr lang="de-DE" b="0" i="1" dirty="0" err="1" smtClean="0"/>
              <a:t>exhibits</a:t>
            </a:r>
            <a:r>
              <a:rPr lang="de-DE" b="0" i="1" dirty="0" smtClean="0"/>
              <a:t>, i.e. 3 </a:t>
            </a:r>
            <a:r>
              <a:rPr lang="de-DE" b="0" i="1" dirty="0" err="1" smtClean="0"/>
              <a:t>or</a:t>
            </a:r>
            <a:r>
              <a:rPr lang="de-DE" b="0" i="1" dirty="0" smtClean="0"/>
              <a:t> 6 </a:t>
            </a:r>
            <a:r>
              <a:rPr lang="de-DE" b="0" i="1" dirty="0" err="1" smtClean="0"/>
              <a:t>boards</a:t>
            </a:r>
            <a:r>
              <a:rPr lang="de-DE" b="0" i="1" dirty="0" smtClean="0"/>
              <a:t>)</a:t>
            </a:r>
          </a:p>
          <a:p>
            <a:pPr marL="169255" indent="-169255">
              <a:buFont typeface="Arial" pitchFamily="34" charset="0"/>
              <a:buChar char="•"/>
              <a:defRPr/>
            </a:pPr>
            <a:r>
              <a:rPr lang="en-GB" b="0" i="1" dirty="0" smtClean="0"/>
              <a:t>Depending on the overall group size, divide participants in subgroups of 6-12  people each.</a:t>
            </a:r>
          </a:p>
          <a:p>
            <a:pPr marL="169255" indent="-169255">
              <a:buFont typeface="Arial" pitchFamily="34" charset="0"/>
              <a:buChar char="•"/>
              <a:defRPr/>
            </a:pPr>
            <a:r>
              <a:rPr lang="en-GB" b="0" i="1" dirty="0" smtClean="0"/>
              <a:t>Divide each subgroup in 3 working groups (1,2,3) -&gt; each working group should now consist of 2-4 people</a:t>
            </a:r>
            <a:endParaRPr lang="de-DE" b="0" i="1" dirty="0" smtClean="0"/>
          </a:p>
          <a:p>
            <a:pPr marL="169255" indent="-169255">
              <a:buFont typeface="Arial" pitchFamily="34" charset="0"/>
              <a:buChar char="•"/>
              <a:defRPr/>
            </a:pPr>
            <a:r>
              <a:rPr lang="en-GB" b="0" i="1" dirty="0" smtClean="0"/>
              <a:t>Explain that in order to give everybody more room for contribution, the two subgroups (</a:t>
            </a:r>
            <a:r>
              <a:rPr lang="en-GB" b="0" i="1" dirty="0" err="1" smtClean="0"/>
              <a:t>a,b</a:t>
            </a:r>
            <a:r>
              <a:rPr lang="en-GB" b="0" i="1" dirty="0" smtClean="0"/>
              <a:t>) will do the same 3 tasks, but in two separate circles (</a:t>
            </a:r>
            <a:r>
              <a:rPr lang="en-GB" b="0" i="1" dirty="0" err="1" smtClean="0"/>
              <a:t>a,b</a:t>
            </a:r>
            <a:r>
              <a:rPr lang="en-GB" b="0" i="1" dirty="0" smtClean="0"/>
              <a:t>). </a:t>
            </a:r>
            <a:endParaRPr lang="de-DE" b="0" i="1" dirty="0" smtClean="0"/>
          </a:p>
          <a:p>
            <a:pPr marL="169255" indent="-169255">
              <a:buFont typeface="Arial" pitchFamily="34" charset="0"/>
              <a:buChar char="•"/>
              <a:defRPr/>
            </a:pPr>
            <a:r>
              <a:rPr lang="en-GB" b="0" i="1" dirty="0" smtClean="0"/>
              <a:t>Give detailed instructions:</a:t>
            </a:r>
            <a:endParaRPr lang="de-DE" b="0" i="1" dirty="0" smtClean="0"/>
          </a:p>
          <a:p>
            <a:pPr lvl="2" indent="-178659">
              <a:defRPr/>
            </a:pPr>
            <a:r>
              <a:rPr lang="en-GB" i="1" dirty="0" smtClean="0">
                <a:cs typeface="Arial" pitchFamily="34" charset="0"/>
              </a:rPr>
              <a:t>The case work is done while standing in front of the boards.</a:t>
            </a:r>
            <a:endParaRPr lang="de-DE" i="1" dirty="0" smtClean="0">
              <a:cs typeface="Arial" pitchFamily="34" charset="0"/>
            </a:endParaRPr>
          </a:p>
          <a:p>
            <a:pPr lvl="2" indent="-178659">
              <a:defRPr/>
            </a:pPr>
            <a:r>
              <a:rPr lang="en-GB" i="1" dirty="0" smtClean="0">
                <a:cs typeface="Arial" pitchFamily="34" charset="0"/>
              </a:rPr>
              <a:t>Each group (1,2,3) starts means interpreting the respective exhibit (1,2,3), i.e. groups a1 and b1 start with exhibits 1, a2 and b2 start with exhibits 2, and a3 and b3 start with exhibits 3.</a:t>
            </a:r>
            <a:endParaRPr lang="de-DE" i="1" dirty="0" smtClean="0">
              <a:cs typeface="Arial" pitchFamily="34" charset="0"/>
            </a:endParaRPr>
          </a:p>
          <a:p>
            <a:pPr lvl="2" indent="-178659">
              <a:defRPr/>
            </a:pPr>
            <a:r>
              <a:rPr lang="en-GB" i="1" dirty="0" smtClean="0">
                <a:cs typeface="Arial" pitchFamily="34" charset="0"/>
              </a:rPr>
              <a:t>Groups rotate (per subgroup in their circle) from one exhibit to the next after 10 min (group a1 goes to exhibit 2, group a2 goes to exhibit 3, etc.). There they comment on findings from the previous group(s) and add their own ideas. </a:t>
            </a:r>
            <a:endParaRPr lang="de-DE" i="1" dirty="0" smtClean="0">
              <a:cs typeface="Arial" pitchFamily="34" charset="0"/>
            </a:endParaRPr>
          </a:p>
          <a:p>
            <a:pPr marL="169255" indent="-169255">
              <a:buFont typeface="Arial" pitchFamily="34" charset="0"/>
              <a:buChar char="•"/>
              <a:defRPr/>
            </a:pPr>
            <a:r>
              <a:rPr lang="en-GB" b="0" i="1" dirty="0" smtClean="0"/>
              <a:t>After 30 min, groups go back to their initial board, and both groups of same topic join (a1 and b1 present exhibit 1) and review cards in order to highlight major common insights, but also discrepancies in interpretation. </a:t>
            </a:r>
            <a:endParaRPr lang="de-DE" b="0" i="1" dirty="0" smtClean="0"/>
          </a:p>
          <a:p>
            <a:pPr>
              <a:defRPr/>
            </a:pPr>
            <a:endParaRPr lang="de-DE" i="1" dirty="0" smtClean="0"/>
          </a:p>
          <a:p>
            <a:pPr>
              <a:defRPr/>
            </a:pPr>
            <a:r>
              <a:rPr lang="de-DE" b="0" i="1" dirty="0" smtClean="0"/>
              <a:t>See Trainer Handbook </a:t>
            </a:r>
            <a:r>
              <a:rPr lang="de-DE" b="0" i="1" dirty="0" err="1" smtClean="0"/>
              <a:t>for</a:t>
            </a:r>
            <a:r>
              <a:rPr lang="de-DE" b="0" i="1" dirty="0" smtClean="0"/>
              <a:t> </a:t>
            </a:r>
            <a:r>
              <a:rPr lang="de-DE" b="0" i="1" dirty="0" err="1" smtClean="0"/>
              <a:t>more</a:t>
            </a:r>
            <a:r>
              <a:rPr lang="de-DE" b="0" i="1" dirty="0" smtClean="0"/>
              <a:t> </a:t>
            </a:r>
            <a:r>
              <a:rPr lang="de-DE" b="0" i="1" dirty="0" err="1" smtClean="0"/>
              <a:t>details</a:t>
            </a:r>
            <a:endParaRPr lang="de-DE" b="0" i="1" dirty="0"/>
          </a:p>
        </p:txBody>
      </p:sp>
      <p:sp>
        <p:nvSpPr>
          <p:cNvPr id="75780" name="Foliennummernplatzhalter 3"/>
          <p:cNvSpPr>
            <a:spLocks noGrp="1"/>
          </p:cNvSpPr>
          <p:nvPr>
            <p:ph type="sldNum" sz="quarter" idx="5"/>
          </p:nvPr>
        </p:nvSpPr>
        <p:spPr/>
        <p:txBody>
          <a:bodyPr/>
          <a:lstStyle/>
          <a:p>
            <a:fld id="{89A6DAB5-F92B-4768-9681-93B02159A39F}" type="slidenum">
              <a:rPr smtClean="0">
                <a:latin typeface="Arial" charset="0"/>
                <a:cs typeface="Arial" charset="0"/>
              </a:rPr>
              <a:pPr/>
              <a:t>34</a:t>
            </a:fld>
            <a:endParaRPr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ln/>
        </p:spPr>
      </p:sp>
      <p:sp>
        <p:nvSpPr>
          <p:cNvPr id="76803" name="Notizenplatzhalter 2"/>
          <p:cNvSpPr>
            <a:spLocks noGrp="1"/>
          </p:cNvSpPr>
          <p:nvPr>
            <p:ph type="body" idx="1"/>
          </p:nvPr>
        </p:nvSpPr>
        <p:spPr>
          <a:noFill/>
          <a:ln/>
        </p:spPr>
        <p:txBody>
          <a:bodyPr/>
          <a:lstStyle/>
          <a:p>
            <a:r>
              <a:rPr lang="de-DE" i="1" dirty="0" err="1" smtClean="0">
                <a:latin typeface="Arial" charset="0"/>
                <a:cs typeface="Arial" charset="0"/>
              </a:rPr>
              <a:t>How</a:t>
            </a:r>
            <a:r>
              <a:rPr lang="de-DE" i="1" dirty="0" smtClean="0">
                <a:latin typeface="Arial" charset="0"/>
                <a:cs typeface="Arial" charset="0"/>
              </a:rPr>
              <a:t> </a:t>
            </a:r>
            <a:r>
              <a:rPr lang="de-DE" i="1" dirty="0" err="1" smtClean="0">
                <a:latin typeface="Arial" charset="0"/>
                <a:cs typeface="Arial" charset="0"/>
              </a:rPr>
              <a:t>to</a:t>
            </a:r>
            <a:r>
              <a:rPr lang="de-DE" i="1" dirty="0" smtClean="0">
                <a:latin typeface="Arial" charset="0"/>
                <a:cs typeface="Arial" charset="0"/>
              </a:rPr>
              <a:t> </a:t>
            </a:r>
            <a:r>
              <a:rPr lang="de-DE" i="1" dirty="0" err="1" smtClean="0">
                <a:latin typeface="Arial" charset="0"/>
                <a:cs typeface="Arial" charset="0"/>
              </a:rPr>
              <a:t>run</a:t>
            </a:r>
            <a:r>
              <a:rPr lang="de-DE" i="1" dirty="0" smtClean="0">
                <a:latin typeface="Arial" charset="0"/>
                <a:cs typeface="Arial" charset="0"/>
              </a:rPr>
              <a:t> </a:t>
            </a:r>
            <a:r>
              <a:rPr lang="de-DE" i="1" dirty="0" err="1" smtClean="0">
                <a:latin typeface="Arial" charset="0"/>
                <a:cs typeface="Arial" charset="0"/>
              </a:rPr>
              <a:t>the</a:t>
            </a:r>
            <a:r>
              <a:rPr lang="de-DE" i="1" dirty="0" smtClean="0">
                <a:latin typeface="Arial" charset="0"/>
                <a:cs typeface="Arial" charset="0"/>
              </a:rPr>
              <a:t> </a:t>
            </a:r>
            <a:r>
              <a:rPr lang="de-DE" i="1" dirty="0" err="1" smtClean="0">
                <a:latin typeface="Arial" charset="0"/>
                <a:cs typeface="Arial" charset="0"/>
              </a:rPr>
              <a:t>exercise</a:t>
            </a:r>
            <a:endParaRPr lang="de-DE" i="1" dirty="0" smtClean="0">
              <a:latin typeface="Arial" charset="0"/>
              <a:cs typeface="Arial" charset="0"/>
            </a:endParaRPr>
          </a:p>
          <a:p>
            <a:pPr>
              <a:buFontTx/>
              <a:buChar char="•"/>
            </a:pPr>
            <a:r>
              <a:rPr lang="de-DE" dirty="0" smtClean="0">
                <a:latin typeface="Arial" charset="0"/>
                <a:cs typeface="Arial" charset="0"/>
              </a:rPr>
              <a:t> </a:t>
            </a:r>
            <a:r>
              <a:rPr lang="de-DE" b="0" i="1" dirty="0" err="1" smtClean="0">
                <a:latin typeface="Arial" charset="0"/>
                <a:cs typeface="Arial" charset="0"/>
              </a:rPr>
              <a:t>Prepare</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exhibits</a:t>
            </a:r>
            <a:r>
              <a:rPr lang="de-DE" b="0" i="1" dirty="0" smtClean="0">
                <a:latin typeface="Arial" charset="0"/>
                <a:cs typeface="Arial" charset="0"/>
              </a:rPr>
              <a:t> on </a:t>
            </a:r>
            <a:r>
              <a:rPr lang="de-DE" b="0" i="1" dirty="0" err="1" smtClean="0">
                <a:latin typeface="Arial" charset="0"/>
                <a:cs typeface="Arial" charset="0"/>
              </a:rPr>
              <a:t>boards</a:t>
            </a:r>
            <a:r>
              <a:rPr lang="de-DE" b="0" i="1" dirty="0" smtClean="0">
                <a:latin typeface="Arial" charset="0"/>
                <a:cs typeface="Arial" charset="0"/>
              </a:rPr>
              <a:t> (in </a:t>
            </a:r>
            <a:r>
              <a:rPr lang="de-DE" b="0" i="1" dirty="0" err="1" smtClean="0">
                <a:latin typeface="Arial" charset="0"/>
                <a:cs typeface="Arial" charset="0"/>
              </a:rPr>
              <a:t>case</a:t>
            </a:r>
            <a:r>
              <a:rPr lang="de-DE" b="0" i="1" dirty="0" smtClean="0">
                <a:latin typeface="Arial" charset="0"/>
                <a:cs typeface="Arial" charset="0"/>
              </a:rPr>
              <a:t> </a:t>
            </a:r>
            <a:r>
              <a:rPr lang="de-DE" b="0" i="1" dirty="0" err="1" smtClean="0">
                <a:latin typeface="Arial" charset="0"/>
                <a:cs typeface="Arial" charset="0"/>
              </a:rPr>
              <a:t>your</a:t>
            </a:r>
            <a:r>
              <a:rPr lang="de-DE" b="0" i="1" dirty="0" smtClean="0">
                <a:latin typeface="Arial" charset="0"/>
                <a:cs typeface="Arial" charset="0"/>
              </a:rPr>
              <a:t> </a:t>
            </a:r>
            <a:r>
              <a:rPr lang="de-DE" b="0" i="1" dirty="0" err="1" smtClean="0">
                <a:latin typeface="Arial" charset="0"/>
                <a:cs typeface="Arial" charset="0"/>
              </a:rPr>
              <a:t>group</a:t>
            </a:r>
            <a:r>
              <a:rPr lang="de-DE" b="0" i="1" dirty="0" smtClean="0">
                <a:latin typeface="Arial" charset="0"/>
                <a:cs typeface="Arial" charset="0"/>
              </a:rPr>
              <a:t> </a:t>
            </a:r>
            <a:r>
              <a:rPr lang="de-DE" b="0" i="1" dirty="0" err="1" smtClean="0">
                <a:latin typeface="Arial" charset="0"/>
                <a:cs typeface="Arial" charset="0"/>
              </a:rPr>
              <a:t>is</a:t>
            </a:r>
            <a:r>
              <a:rPr lang="de-DE" b="0" i="1" dirty="0" smtClean="0">
                <a:latin typeface="Arial" charset="0"/>
                <a:cs typeface="Arial" charset="0"/>
              </a:rPr>
              <a:t> </a:t>
            </a:r>
            <a:r>
              <a:rPr lang="de-DE" b="0" i="1" dirty="0" err="1" smtClean="0">
                <a:latin typeface="Arial" charset="0"/>
                <a:cs typeface="Arial" charset="0"/>
              </a:rPr>
              <a:t>bigger</a:t>
            </a:r>
            <a:r>
              <a:rPr lang="de-DE" b="0" i="1" dirty="0" smtClean="0">
                <a:latin typeface="Arial" charset="0"/>
                <a:cs typeface="Arial" charset="0"/>
              </a:rPr>
              <a:t> </a:t>
            </a:r>
            <a:r>
              <a:rPr lang="de-DE" b="0" i="1" dirty="0" err="1" smtClean="0">
                <a:latin typeface="Arial" charset="0"/>
                <a:cs typeface="Arial" charset="0"/>
              </a:rPr>
              <a:t>than</a:t>
            </a:r>
            <a:r>
              <a:rPr lang="de-DE" b="0" i="1" dirty="0" smtClean="0">
                <a:latin typeface="Arial" charset="0"/>
                <a:cs typeface="Arial" charset="0"/>
              </a:rPr>
              <a:t> 12 </a:t>
            </a:r>
            <a:r>
              <a:rPr lang="de-DE" b="0" i="1" dirty="0" err="1" smtClean="0">
                <a:latin typeface="Arial" charset="0"/>
                <a:cs typeface="Arial" charset="0"/>
              </a:rPr>
              <a:t>people</a:t>
            </a:r>
            <a:r>
              <a:rPr lang="de-DE" b="0" i="1" dirty="0" smtClean="0">
                <a:latin typeface="Arial" charset="0"/>
                <a:cs typeface="Arial" charset="0"/>
              </a:rPr>
              <a:t> double </a:t>
            </a:r>
            <a:r>
              <a:rPr lang="de-DE" b="0" i="1" dirty="0" err="1" smtClean="0">
                <a:latin typeface="Arial" charset="0"/>
                <a:cs typeface="Arial" charset="0"/>
              </a:rPr>
              <a:t>up</a:t>
            </a:r>
            <a:r>
              <a:rPr lang="de-DE" b="0" i="1" dirty="0" smtClean="0">
                <a:latin typeface="Arial" charset="0"/>
                <a:cs typeface="Arial" charset="0"/>
              </a:rPr>
              <a:t> </a:t>
            </a:r>
            <a:r>
              <a:rPr lang="de-DE" b="0" i="1" dirty="0" err="1" smtClean="0">
                <a:latin typeface="Arial" charset="0"/>
                <a:cs typeface="Arial" charset="0"/>
              </a:rPr>
              <a:t>and</a:t>
            </a:r>
            <a:r>
              <a:rPr lang="de-DE" b="0" i="1" dirty="0" smtClean="0">
                <a:latin typeface="Arial" charset="0"/>
                <a:cs typeface="Arial" charset="0"/>
              </a:rPr>
              <a:t>  </a:t>
            </a:r>
            <a:r>
              <a:rPr lang="de-DE" b="0" i="1" dirty="0" err="1" smtClean="0">
                <a:latin typeface="Arial" charset="0"/>
                <a:cs typeface="Arial" charset="0"/>
              </a:rPr>
              <a:t>pin</a:t>
            </a:r>
            <a:r>
              <a:rPr lang="de-DE" b="0" i="1" dirty="0" smtClean="0">
                <a:latin typeface="Arial" charset="0"/>
                <a:cs typeface="Arial" charset="0"/>
              </a:rPr>
              <a:t> </a:t>
            </a:r>
            <a:r>
              <a:rPr lang="de-DE" b="0" i="1" dirty="0" err="1" smtClean="0">
                <a:latin typeface="Arial" charset="0"/>
                <a:cs typeface="Arial" charset="0"/>
              </a:rPr>
              <a:t>each</a:t>
            </a:r>
            <a:r>
              <a:rPr lang="de-DE" b="0" i="1" dirty="0" smtClean="0">
                <a:latin typeface="Arial" charset="0"/>
                <a:cs typeface="Arial" charset="0"/>
              </a:rPr>
              <a:t> </a:t>
            </a:r>
            <a:r>
              <a:rPr lang="de-DE" b="0" i="1" dirty="0" err="1" smtClean="0">
                <a:latin typeface="Arial" charset="0"/>
                <a:cs typeface="Arial" charset="0"/>
              </a:rPr>
              <a:t>exhibit</a:t>
            </a:r>
            <a:r>
              <a:rPr lang="de-DE" b="0" i="1" dirty="0" smtClean="0">
                <a:latin typeface="Arial" charset="0"/>
                <a:cs typeface="Arial" charset="0"/>
              </a:rPr>
              <a:t> on </a:t>
            </a:r>
            <a:r>
              <a:rPr lang="de-DE" b="0" i="1" dirty="0" err="1" smtClean="0">
                <a:latin typeface="Arial" charset="0"/>
                <a:cs typeface="Arial" charset="0"/>
              </a:rPr>
              <a:t>both</a:t>
            </a:r>
            <a:r>
              <a:rPr lang="de-DE" b="0" i="1" dirty="0" smtClean="0">
                <a:latin typeface="Arial" charset="0"/>
                <a:cs typeface="Arial" charset="0"/>
              </a:rPr>
              <a:t> </a:t>
            </a:r>
            <a:r>
              <a:rPr lang="de-DE" b="0" i="1" dirty="0" err="1" smtClean="0">
                <a:latin typeface="Arial" charset="0"/>
                <a:cs typeface="Arial" charset="0"/>
              </a:rPr>
              <a:t>sides</a:t>
            </a:r>
            <a:r>
              <a:rPr lang="de-DE" b="0" i="1" dirty="0" smtClean="0">
                <a:latin typeface="Arial" charset="0"/>
                <a:cs typeface="Arial" charset="0"/>
              </a:rPr>
              <a:t> </a:t>
            </a:r>
            <a:r>
              <a:rPr lang="de-DE" b="0" i="1" dirty="0" err="1" smtClean="0">
                <a:latin typeface="Arial" charset="0"/>
                <a:cs typeface="Arial" charset="0"/>
              </a:rPr>
              <a:t>of</a:t>
            </a:r>
            <a:r>
              <a:rPr lang="de-DE" b="0" i="1" dirty="0" smtClean="0">
                <a:latin typeface="Arial" charset="0"/>
                <a:cs typeface="Arial" charset="0"/>
              </a:rPr>
              <a:t> a </a:t>
            </a:r>
            <a:r>
              <a:rPr lang="de-DE" b="0" i="1" dirty="0" err="1" smtClean="0">
                <a:latin typeface="Arial" charset="0"/>
                <a:cs typeface="Arial" charset="0"/>
              </a:rPr>
              <a:t>board</a:t>
            </a:r>
            <a:r>
              <a:rPr lang="de-DE" b="0" i="1" dirty="0" smtClean="0">
                <a:latin typeface="Arial" charset="0"/>
                <a:cs typeface="Arial" charset="0"/>
              </a:rPr>
              <a:t>)</a:t>
            </a:r>
          </a:p>
          <a:p>
            <a:pPr>
              <a:buFontTx/>
              <a:buChar char="•"/>
            </a:pPr>
            <a:r>
              <a:rPr lang="de-DE" b="0" i="1" dirty="0" smtClean="0">
                <a:latin typeface="Arial" charset="0"/>
                <a:cs typeface="Arial" charset="0"/>
              </a:rPr>
              <a:t> </a:t>
            </a:r>
            <a:r>
              <a:rPr lang="de-DE" b="0" i="1" dirty="0" err="1" smtClean="0">
                <a:latin typeface="Arial" charset="0"/>
                <a:cs typeface="Arial" charset="0"/>
              </a:rPr>
              <a:t>Divide</a:t>
            </a:r>
            <a:r>
              <a:rPr lang="de-DE" b="0" i="1" dirty="0" smtClean="0">
                <a:latin typeface="Arial" charset="0"/>
                <a:cs typeface="Arial" charset="0"/>
              </a:rPr>
              <a:t> </a:t>
            </a:r>
            <a:r>
              <a:rPr lang="de-DE" b="0" i="1" dirty="0" err="1" smtClean="0">
                <a:latin typeface="Arial" charset="0"/>
                <a:cs typeface="Arial" charset="0"/>
              </a:rPr>
              <a:t>group</a:t>
            </a:r>
            <a:r>
              <a:rPr lang="de-DE" b="0" i="1" dirty="0" smtClean="0">
                <a:latin typeface="Arial" charset="0"/>
                <a:cs typeface="Arial" charset="0"/>
              </a:rPr>
              <a:t> in </a:t>
            </a:r>
            <a:r>
              <a:rPr lang="de-DE" b="0" i="1" dirty="0" err="1" smtClean="0">
                <a:latin typeface="Arial" charset="0"/>
                <a:cs typeface="Arial" charset="0"/>
              </a:rPr>
              <a:t>as</a:t>
            </a:r>
            <a:r>
              <a:rPr lang="de-DE" b="0" i="1" dirty="0" smtClean="0">
                <a:latin typeface="Arial" charset="0"/>
                <a:cs typeface="Arial" charset="0"/>
              </a:rPr>
              <a:t> </a:t>
            </a:r>
            <a:r>
              <a:rPr lang="de-DE" b="0" i="1" dirty="0" err="1" smtClean="0">
                <a:latin typeface="Arial" charset="0"/>
                <a:cs typeface="Arial" charset="0"/>
              </a:rPr>
              <a:t>many</a:t>
            </a:r>
            <a:r>
              <a:rPr lang="de-DE" b="0" i="1" dirty="0" smtClean="0">
                <a:latin typeface="Arial" charset="0"/>
                <a:cs typeface="Arial" charset="0"/>
              </a:rPr>
              <a:t> sub-groups </a:t>
            </a:r>
            <a:r>
              <a:rPr lang="de-DE" b="0" i="1" dirty="0" err="1" smtClean="0">
                <a:latin typeface="Arial" charset="0"/>
                <a:cs typeface="Arial" charset="0"/>
              </a:rPr>
              <a:t>as</a:t>
            </a:r>
            <a:r>
              <a:rPr lang="de-DE" b="0" i="1" dirty="0" smtClean="0">
                <a:latin typeface="Arial" charset="0"/>
                <a:cs typeface="Arial" charset="0"/>
              </a:rPr>
              <a:t> </a:t>
            </a:r>
            <a:r>
              <a:rPr lang="de-DE" b="0" i="1" dirty="0" err="1" smtClean="0">
                <a:latin typeface="Arial" charset="0"/>
                <a:cs typeface="Arial" charset="0"/>
              </a:rPr>
              <a:t>you</a:t>
            </a:r>
            <a:r>
              <a:rPr lang="de-DE" b="0" i="1" dirty="0" smtClean="0">
                <a:latin typeface="Arial" charset="0"/>
                <a:cs typeface="Arial" charset="0"/>
              </a:rPr>
              <a:t> </a:t>
            </a:r>
            <a:r>
              <a:rPr lang="de-DE" b="0" i="1" dirty="0" err="1" smtClean="0">
                <a:latin typeface="Arial" charset="0"/>
                <a:cs typeface="Arial" charset="0"/>
              </a:rPr>
              <a:t>have</a:t>
            </a:r>
            <a:r>
              <a:rPr lang="de-DE" b="0" i="1" dirty="0" smtClean="0">
                <a:latin typeface="Arial" charset="0"/>
                <a:cs typeface="Arial" charset="0"/>
              </a:rPr>
              <a:t> </a:t>
            </a:r>
            <a:r>
              <a:rPr lang="de-DE" b="0" i="1" dirty="0" err="1" smtClean="0">
                <a:latin typeface="Arial" charset="0"/>
                <a:cs typeface="Arial" charset="0"/>
              </a:rPr>
              <a:t>exhibits</a:t>
            </a:r>
            <a:r>
              <a:rPr lang="de-DE" b="0" i="1" dirty="0" smtClean="0">
                <a:latin typeface="Arial" charset="0"/>
                <a:cs typeface="Arial" charset="0"/>
              </a:rPr>
              <a:t> on </a:t>
            </a:r>
            <a:r>
              <a:rPr lang="de-DE" b="0" i="1" dirty="0" err="1" smtClean="0">
                <a:latin typeface="Arial" charset="0"/>
                <a:cs typeface="Arial" charset="0"/>
              </a:rPr>
              <a:t>display</a:t>
            </a:r>
            <a:r>
              <a:rPr lang="de-DE" b="0" i="1" dirty="0" smtClean="0">
                <a:latin typeface="Arial" charset="0"/>
                <a:cs typeface="Arial" charset="0"/>
              </a:rPr>
              <a:t> (3 </a:t>
            </a:r>
            <a:r>
              <a:rPr lang="de-DE" b="0" i="1" dirty="0" err="1" smtClean="0">
                <a:latin typeface="Arial" charset="0"/>
                <a:cs typeface="Arial" charset="0"/>
              </a:rPr>
              <a:t>or</a:t>
            </a:r>
            <a:r>
              <a:rPr lang="de-DE" b="0" i="1" dirty="0" smtClean="0">
                <a:latin typeface="Arial" charset="0"/>
                <a:cs typeface="Arial" charset="0"/>
              </a:rPr>
              <a:t> 6)</a:t>
            </a:r>
          </a:p>
          <a:p>
            <a:pPr>
              <a:buFontTx/>
              <a:buChar char="•"/>
            </a:pPr>
            <a:r>
              <a:rPr lang="de-DE" b="0" i="1" dirty="0" smtClean="0">
                <a:latin typeface="Arial" charset="0"/>
                <a:cs typeface="Arial" charset="0"/>
              </a:rPr>
              <a:t> Case </a:t>
            </a:r>
            <a:r>
              <a:rPr lang="de-DE" b="0" i="1" dirty="0" err="1" smtClean="0">
                <a:latin typeface="Arial" charset="0"/>
                <a:cs typeface="Arial" charset="0"/>
              </a:rPr>
              <a:t>work</a:t>
            </a:r>
            <a:r>
              <a:rPr lang="de-DE" b="0" i="1" dirty="0" smtClean="0">
                <a:latin typeface="Arial" charset="0"/>
                <a:cs typeface="Arial" charset="0"/>
              </a:rPr>
              <a:t> </a:t>
            </a:r>
            <a:r>
              <a:rPr lang="de-DE" b="0" i="1" dirty="0" err="1" smtClean="0">
                <a:latin typeface="Arial" charset="0"/>
                <a:cs typeface="Arial" charset="0"/>
              </a:rPr>
              <a:t>is</a:t>
            </a:r>
            <a:r>
              <a:rPr lang="de-DE" b="0" i="1" dirty="0" smtClean="0">
                <a:latin typeface="Arial" charset="0"/>
                <a:cs typeface="Arial" charset="0"/>
              </a:rPr>
              <a:t> </a:t>
            </a:r>
            <a:r>
              <a:rPr lang="de-DE" b="0" i="1" dirty="0" err="1" smtClean="0">
                <a:latin typeface="Arial" charset="0"/>
                <a:cs typeface="Arial" charset="0"/>
              </a:rPr>
              <a:t>done</a:t>
            </a:r>
            <a:r>
              <a:rPr lang="de-DE" b="0" i="1" dirty="0" smtClean="0">
                <a:latin typeface="Arial" charset="0"/>
                <a:cs typeface="Arial" charset="0"/>
              </a:rPr>
              <a:t> </a:t>
            </a:r>
            <a:r>
              <a:rPr lang="de-DE" b="0" i="1" dirty="0" err="1" smtClean="0">
                <a:latin typeface="Arial" charset="0"/>
                <a:cs typeface="Arial" charset="0"/>
              </a:rPr>
              <a:t>while</a:t>
            </a:r>
            <a:r>
              <a:rPr lang="de-DE" b="0" i="1" dirty="0" smtClean="0">
                <a:latin typeface="Arial" charset="0"/>
                <a:cs typeface="Arial" charset="0"/>
              </a:rPr>
              <a:t> </a:t>
            </a:r>
            <a:r>
              <a:rPr lang="de-DE" b="0" i="1" dirty="0" err="1" smtClean="0">
                <a:latin typeface="Arial" charset="0"/>
                <a:cs typeface="Arial" charset="0"/>
              </a:rPr>
              <a:t>standing</a:t>
            </a:r>
            <a:r>
              <a:rPr lang="de-DE" b="0" i="1" dirty="0" smtClean="0">
                <a:latin typeface="Arial" charset="0"/>
                <a:cs typeface="Arial" charset="0"/>
              </a:rPr>
              <a:t> in front </a:t>
            </a:r>
            <a:r>
              <a:rPr lang="de-DE" b="0" i="1" dirty="0" err="1" smtClean="0">
                <a:latin typeface="Arial" charset="0"/>
                <a:cs typeface="Arial" charset="0"/>
              </a:rPr>
              <a:t>of</a:t>
            </a:r>
            <a:r>
              <a:rPr lang="de-DE" b="0" i="1" dirty="0" smtClean="0">
                <a:latin typeface="Arial" charset="0"/>
                <a:cs typeface="Arial" charset="0"/>
              </a:rPr>
              <a:t> </a:t>
            </a:r>
            <a:r>
              <a:rPr lang="de-DE" b="0" i="1" dirty="0" err="1" smtClean="0">
                <a:latin typeface="Arial" charset="0"/>
                <a:cs typeface="Arial" charset="0"/>
              </a:rPr>
              <a:t>boards</a:t>
            </a:r>
            <a:endParaRPr lang="de-DE" b="0" i="1" dirty="0" smtClean="0">
              <a:latin typeface="Arial" charset="0"/>
              <a:cs typeface="Arial" charset="0"/>
            </a:endParaRPr>
          </a:p>
          <a:p>
            <a:pPr>
              <a:buFontTx/>
              <a:buChar char="•"/>
            </a:pPr>
            <a:r>
              <a:rPr lang="de-DE" b="0" i="1" dirty="0" smtClean="0">
                <a:latin typeface="Arial" charset="0"/>
                <a:cs typeface="Arial" charset="0"/>
              </a:rPr>
              <a:t> </a:t>
            </a:r>
            <a:r>
              <a:rPr lang="de-DE" b="0" i="1" dirty="0" err="1" smtClean="0">
                <a:latin typeface="Arial" charset="0"/>
                <a:cs typeface="Arial" charset="0"/>
              </a:rPr>
              <a:t>Each</a:t>
            </a:r>
            <a:r>
              <a:rPr lang="de-DE" b="0" i="1" dirty="0" smtClean="0">
                <a:latin typeface="Arial" charset="0"/>
                <a:cs typeface="Arial" charset="0"/>
              </a:rPr>
              <a:t> </a:t>
            </a:r>
            <a:r>
              <a:rPr lang="de-DE" b="0" i="1" dirty="0" err="1" smtClean="0">
                <a:latin typeface="Arial" charset="0"/>
                <a:cs typeface="Arial" charset="0"/>
              </a:rPr>
              <a:t>group</a:t>
            </a:r>
            <a:r>
              <a:rPr lang="de-DE" b="0" i="1" dirty="0" smtClean="0">
                <a:latin typeface="Arial" charset="0"/>
                <a:cs typeface="Arial" charset="0"/>
              </a:rPr>
              <a:t> </a:t>
            </a:r>
            <a:r>
              <a:rPr lang="de-DE" b="0" i="1" dirty="0" err="1" smtClean="0">
                <a:latin typeface="Arial" charset="0"/>
                <a:cs typeface="Arial" charset="0"/>
              </a:rPr>
              <a:t>starts</a:t>
            </a:r>
            <a:r>
              <a:rPr lang="de-DE" b="0" i="1" dirty="0" smtClean="0">
                <a:latin typeface="Arial" charset="0"/>
                <a:cs typeface="Arial" charset="0"/>
              </a:rPr>
              <a:t> </a:t>
            </a:r>
            <a:r>
              <a:rPr lang="de-DE" b="0" i="1" dirty="0" err="1" smtClean="0">
                <a:latin typeface="Arial" charset="0"/>
                <a:cs typeface="Arial" charset="0"/>
              </a:rPr>
              <a:t>at</a:t>
            </a:r>
            <a:r>
              <a:rPr lang="de-DE" b="0" i="1" dirty="0" smtClean="0">
                <a:latin typeface="Arial" charset="0"/>
                <a:cs typeface="Arial" charset="0"/>
              </a:rPr>
              <a:t> </a:t>
            </a:r>
            <a:r>
              <a:rPr lang="de-DE" b="0" i="1" dirty="0" err="1" smtClean="0">
                <a:latin typeface="Arial" charset="0"/>
                <a:cs typeface="Arial" charset="0"/>
              </a:rPr>
              <a:t>one</a:t>
            </a:r>
            <a:r>
              <a:rPr lang="de-DE" b="0" i="1" dirty="0" smtClean="0">
                <a:latin typeface="Arial" charset="0"/>
                <a:cs typeface="Arial" charset="0"/>
              </a:rPr>
              <a:t> </a:t>
            </a:r>
            <a:r>
              <a:rPr lang="de-DE" b="0" i="1" dirty="0" err="1" smtClean="0">
                <a:latin typeface="Arial" charset="0"/>
                <a:cs typeface="Arial" charset="0"/>
              </a:rPr>
              <a:t>display</a:t>
            </a:r>
            <a:r>
              <a:rPr lang="de-DE" b="0" i="1" dirty="0" smtClean="0">
                <a:latin typeface="Arial" charset="0"/>
                <a:cs typeface="Arial" charset="0"/>
              </a:rPr>
              <a:t>, </a:t>
            </a:r>
            <a:r>
              <a:rPr lang="de-DE" b="0" i="1" dirty="0" err="1" smtClean="0">
                <a:latin typeface="Arial" charset="0"/>
                <a:cs typeface="Arial" charset="0"/>
              </a:rPr>
              <a:t>examines</a:t>
            </a:r>
            <a:r>
              <a:rPr lang="de-DE" b="0" i="1" dirty="0" smtClean="0">
                <a:latin typeface="Arial" charset="0"/>
                <a:cs typeface="Arial" charset="0"/>
              </a:rPr>
              <a:t> </a:t>
            </a:r>
            <a:r>
              <a:rPr lang="de-DE" b="0" i="1" dirty="0" err="1" smtClean="0">
                <a:latin typeface="Arial" charset="0"/>
                <a:cs typeface="Arial" charset="0"/>
              </a:rPr>
              <a:t>it</a:t>
            </a:r>
            <a:r>
              <a:rPr lang="de-DE" b="0" i="1" dirty="0" smtClean="0">
                <a:latin typeface="Arial" charset="0"/>
                <a:cs typeface="Arial" charset="0"/>
              </a:rPr>
              <a:t> </a:t>
            </a:r>
            <a:r>
              <a:rPr lang="de-DE" b="0" i="1" dirty="0" err="1" smtClean="0">
                <a:latin typeface="Arial" charset="0"/>
                <a:cs typeface="Arial" charset="0"/>
              </a:rPr>
              <a:t>for</a:t>
            </a:r>
            <a:r>
              <a:rPr lang="de-DE" b="0" i="1" dirty="0" smtClean="0">
                <a:latin typeface="Arial" charset="0"/>
                <a:cs typeface="Arial" charset="0"/>
              </a:rPr>
              <a:t> 10‘  </a:t>
            </a:r>
            <a:r>
              <a:rPr lang="de-DE" b="0" i="1" dirty="0" err="1" smtClean="0">
                <a:latin typeface="Arial" charset="0"/>
                <a:cs typeface="Arial" charset="0"/>
              </a:rPr>
              <a:t>and</a:t>
            </a:r>
            <a:r>
              <a:rPr lang="de-DE" b="0" i="1" dirty="0" smtClean="0">
                <a:latin typeface="Arial" charset="0"/>
                <a:cs typeface="Arial" charset="0"/>
              </a:rPr>
              <a:t> </a:t>
            </a:r>
            <a:r>
              <a:rPr lang="de-DE" b="0" i="1" dirty="0" err="1" smtClean="0">
                <a:latin typeface="Arial" charset="0"/>
                <a:cs typeface="Arial" charset="0"/>
              </a:rPr>
              <a:t>notes</a:t>
            </a:r>
            <a:r>
              <a:rPr lang="de-DE" b="0" i="1" dirty="0" smtClean="0">
                <a:latin typeface="Arial" charset="0"/>
                <a:cs typeface="Arial" charset="0"/>
              </a:rPr>
              <a:t> down </a:t>
            </a:r>
            <a:r>
              <a:rPr lang="de-DE" b="0" i="1" dirty="0" err="1" smtClean="0">
                <a:latin typeface="Arial" charset="0"/>
                <a:cs typeface="Arial" charset="0"/>
              </a:rPr>
              <a:t>findings</a:t>
            </a:r>
            <a:r>
              <a:rPr lang="de-DE" b="0" i="1" dirty="0" smtClean="0">
                <a:latin typeface="Arial" charset="0"/>
                <a:cs typeface="Arial" charset="0"/>
              </a:rPr>
              <a:t> on </a:t>
            </a:r>
            <a:r>
              <a:rPr lang="de-DE" b="0" i="1" dirty="0" err="1" smtClean="0">
                <a:latin typeface="Arial" charset="0"/>
                <a:cs typeface="Arial" charset="0"/>
              </a:rPr>
              <a:t>cards</a:t>
            </a:r>
            <a:endParaRPr lang="de-DE" b="0" i="1" dirty="0" smtClean="0">
              <a:latin typeface="Arial" charset="0"/>
              <a:cs typeface="Arial" charset="0"/>
            </a:endParaRPr>
          </a:p>
          <a:p>
            <a:pPr>
              <a:buFontTx/>
              <a:buChar char="•"/>
            </a:pPr>
            <a:r>
              <a:rPr lang="de-DE" b="0" i="1" dirty="0" smtClean="0">
                <a:latin typeface="Arial" charset="0"/>
                <a:cs typeface="Arial" charset="0"/>
              </a:rPr>
              <a:t> After 10 </a:t>
            </a:r>
            <a:r>
              <a:rPr lang="de-DE" b="0" i="1" dirty="0" err="1" smtClean="0">
                <a:latin typeface="Arial" charset="0"/>
                <a:cs typeface="Arial" charset="0"/>
              </a:rPr>
              <a:t>mins</a:t>
            </a:r>
            <a:r>
              <a:rPr lang="de-DE" b="0" i="1" dirty="0" smtClean="0">
                <a:latin typeface="Arial" charset="0"/>
                <a:cs typeface="Arial" charset="0"/>
              </a:rPr>
              <a:t> </a:t>
            </a:r>
            <a:r>
              <a:rPr lang="de-DE" b="0" i="1" dirty="0" err="1" smtClean="0">
                <a:latin typeface="Arial" charset="0"/>
                <a:cs typeface="Arial" charset="0"/>
              </a:rPr>
              <a:t>ask</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groups</a:t>
            </a:r>
            <a:r>
              <a:rPr lang="de-DE" b="0" i="1" dirty="0" smtClean="0">
                <a:latin typeface="Arial" charset="0"/>
                <a:cs typeface="Arial" charset="0"/>
              </a:rPr>
              <a:t>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rotate</a:t>
            </a:r>
            <a:r>
              <a:rPr lang="de-DE" b="0" i="1" dirty="0" smtClean="0">
                <a:latin typeface="Arial" charset="0"/>
                <a:cs typeface="Arial" charset="0"/>
              </a:rPr>
              <a:t>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next</a:t>
            </a:r>
            <a:r>
              <a:rPr lang="de-DE" b="0" i="1" dirty="0" smtClean="0">
                <a:latin typeface="Arial" charset="0"/>
                <a:cs typeface="Arial" charset="0"/>
              </a:rPr>
              <a:t> </a:t>
            </a:r>
            <a:r>
              <a:rPr lang="de-DE" b="0" i="1" dirty="0" err="1" smtClean="0">
                <a:latin typeface="Arial" charset="0"/>
                <a:cs typeface="Arial" charset="0"/>
              </a:rPr>
              <a:t>display</a:t>
            </a:r>
            <a:r>
              <a:rPr lang="de-DE" b="0" i="1" dirty="0" smtClean="0">
                <a:latin typeface="Arial" charset="0"/>
                <a:cs typeface="Arial" charset="0"/>
              </a:rPr>
              <a:t>, </a:t>
            </a:r>
            <a:r>
              <a:rPr lang="de-DE" b="0" i="1" dirty="0" err="1" smtClean="0">
                <a:latin typeface="Arial" charset="0"/>
                <a:cs typeface="Arial" charset="0"/>
              </a:rPr>
              <a:t>review</a:t>
            </a:r>
            <a:r>
              <a:rPr lang="de-DE" b="0" i="1" dirty="0" smtClean="0">
                <a:latin typeface="Arial" charset="0"/>
                <a:cs typeface="Arial" charset="0"/>
              </a:rPr>
              <a:t> </a:t>
            </a:r>
            <a:r>
              <a:rPr lang="de-DE" b="0" i="1" dirty="0" err="1" smtClean="0">
                <a:latin typeface="Arial" charset="0"/>
                <a:cs typeface="Arial" charset="0"/>
              </a:rPr>
              <a:t>their</a:t>
            </a:r>
            <a:r>
              <a:rPr lang="de-DE" b="0" i="1" dirty="0" smtClean="0">
                <a:latin typeface="Arial" charset="0"/>
                <a:cs typeface="Arial" charset="0"/>
              </a:rPr>
              <a:t> </a:t>
            </a:r>
            <a:r>
              <a:rPr lang="de-DE" b="0" i="1" dirty="0" err="1" smtClean="0">
                <a:latin typeface="Arial" charset="0"/>
                <a:cs typeface="Arial" charset="0"/>
              </a:rPr>
              <a:t>predecessors</a:t>
            </a:r>
            <a:r>
              <a:rPr lang="de-DE" b="0" i="1" dirty="0" smtClean="0">
                <a:latin typeface="Arial" charset="0"/>
                <a:cs typeface="Arial" charset="0"/>
              </a:rPr>
              <a:t>‘ </a:t>
            </a:r>
            <a:r>
              <a:rPr lang="de-DE" b="0" i="1" dirty="0" err="1" smtClean="0">
                <a:latin typeface="Arial" charset="0"/>
                <a:cs typeface="Arial" charset="0"/>
              </a:rPr>
              <a:t>findings</a:t>
            </a:r>
            <a:r>
              <a:rPr lang="de-DE" b="0" i="1" dirty="0" smtClean="0">
                <a:latin typeface="Arial" charset="0"/>
                <a:cs typeface="Arial" charset="0"/>
              </a:rPr>
              <a:t> </a:t>
            </a:r>
            <a:r>
              <a:rPr lang="de-DE" b="0" i="1" dirty="0" err="1" smtClean="0">
                <a:latin typeface="Arial" charset="0"/>
                <a:cs typeface="Arial" charset="0"/>
              </a:rPr>
              <a:t>and</a:t>
            </a:r>
            <a:r>
              <a:rPr lang="de-DE" b="0" i="1" dirty="0" smtClean="0">
                <a:latin typeface="Arial" charset="0"/>
                <a:cs typeface="Arial" charset="0"/>
              </a:rPr>
              <a:t>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add</a:t>
            </a:r>
            <a:r>
              <a:rPr lang="de-DE" b="0" i="1" dirty="0" smtClean="0">
                <a:latin typeface="Arial" charset="0"/>
                <a:cs typeface="Arial" charset="0"/>
              </a:rPr>
              <a:t> </a:t>
            </a:r>
            <a:r>
              <a:rPr lang="de-DE" b="0" i="1" dirty="0" err="1" smtClean="0">
                <a:latin typeface="Arial" charset="0"/>
                <a:cs typeface="Arial" charset="0"/>
              </a:rPr>
              <a:t>information</a:t>
            </a:r>
            <a:r>
              <a:rPr lang="de-DE" b="0" i="1" dirty="0" smtClean="0">
                <a:latin typeface="Arial" charset="0"/>
                <a:cs typeface="Arial" charset="0"/>
              </a:rPr>
              <a:t> </a:t>
            </a:r>
            <a:r>
              <a:rPr lang="de-DE" b="0" i="1" dirty="0" err="1" smtClean="0">
                <a:latin typeface="Arial" charset="0"/>
                <a:cs typeface="Arial" charset="0"/>
              </a:rPr>
              <a:t>where</a:t>
            </a:r>
            <a:r>
              <a:rPr lang="de-DE" b="0" i="1" dirty="0" smtClean="0">
                <a:latin typeface="Arial" charset="0"/>
                <a:cs typeface="Arial" charset="0"/>
              </a:rPr>
              <a:t> </a:t>
            </a:r>
            <a:r>
              <a:rPr lang="de-DE" b="0" i="1" dirty="0" err="1" smtClean="0">
                <a:latin typeface="Arial" charset="0"/>
                <a:cs typeface="Arial" charset="0"/>
              </a:rPr>
              <a:t>necessary</a:t>
            </a:r>
            <a:endParaRPr lang="de-DE" b="0" i="1" dirty="0" smtClean="0">
              <a:latin typeface="Arial" charset="0"/>
              <a:cs typeface="Arial" charset="0"/>
            </a:endParaRPr>
          </a:p>
          <a:p>
            <a:pPr>
              <a:buFontTx/>
              <a:buChar char="•"/>
            </a:pPr>
            <a:r>
              <a:rPr lang="de-DE" b="0" i="1" dirty="0" smtClean="0">
                <a:latin typeface="Arial" charset="0"/>
                <a:cs typeface="Arial" charset="0"/>
              </a:rPr>
              <a:t> Repeat after </a:t>
            </a:r>
            <a:r>
              <a:rPr lang="de-DE" b="0" i="1" dirty="0" err="1" smtClean="0">
                <a:latin typeface="Arial" charset="0"/>
                <a:cs typeface="Arial" charset="0"/>
              </a:rPr>
              <a:t>another</a:t>
            </a:r>
            <a:r>
              <a:rPr lang="de-DE" b="0" i="1" dirty="0" smtClean="0">
                <a:latin typeface="Arial" charset="0"/>
                <a:cs typeface="Arial" charset="0"/>
              </a:rPr>
              <a:t> 10‘</a:t>
            </a:r>
          </a:p>
          <a:p>
            <a:pPr>
              <a:buFontTx/>
              <a:buChar char="•"/>
            </a:pPr>
            <a:r>
              <a:rPr lang="de-DE" b="0" i="1" dirty="0" err="1" smtClean="0">
                <a:latin typeface="Arial" charset="0"/>
                <a:cs typeface="Arial" charset="0"/>
              </a:rPr>
              <a:t>At</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end </a:t>
            </a:r>
            <a:r>
              <a:rPr lang="de-DE" b="0" i="1" dirty="0" err="1" smtClean="0">
                <a:latin typeface="Arial" charset="0"/>
                <a:cs typeface="Arial" charset="0"/>
              </a:rPr>
              <a:t>of</a:t>
            </a:r>
            <a:r>
              <a:rPr lang="de-DE" b="0" i="1" dirty="0" smtClean="0">
                <a:latin typeface="Arial" charset="0"/>
                <a:cs typeface="Arial" charset="0"/>
              </a:rPr>
              <a:t> 30‘ </a:t>
            </a:r>
            <a:r>
              <a:rPr lang="de-DE" b="0" i="1" dirty="0" err="1" smtClean="0">
                <a:latin typeface="Arial" charset="0"/>
                <a:cs typeface="Arial" charset="0"/>
              </a:rPr>
              <a:t>ask</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sub-groups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go</a:t>
            </a:r>
            <a:r>
              <a:rPr lang="de-DE" b="0" i="1" dirty="0" smtClean="0">
                <a:latin typeface="Arial" charset="0"/>
                <a:cs typeface="Arial" charset="0"/>
              </a:rPr>
              <a:t> back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their</a:t>
            </a:r>
            <a:r>
              <a:rPr lang="de-DE" b="0" i="1" dirty="0" smtClean="0">
                <a:latin typeface="Arial" charset="0"/>
                <a:cs typeface="Arial" charset="0"/>
              </a:rPr>
              <a:t> </a:t>
            </a:r>
            <a:r>
              <a:rPr lang="de-DE" b="0" i="1" dirty="0" err="1" smtClean="0">
                <a:latin typeface="Arial" charset="0"/>
                <a:cs typeface="Arial" charset="0"/>
              </a:rPr>
              <a:t>first</a:t>
            </a:r>
            <a:r>
              <a:rPr lang="de-DE" b="0" i="1" dirty="0" smtClean="0">
                <a:latin typeface="Arial" charset="0"/>
                <a:cs typeface="Arial" charset="0"/>
              </a:rPr>
              <a:t> </a:t>
            </a:r>
            <a:r>
              <a:rPr lang="de-DE" b="0" i="1" dirty="0" err="1" smtClean="0">
                <a:latin typeface="Arial" charset="0"/>
                <a:cs typeface="Arial" charset="0"/>
              </a:rPr>
              <a:t>board</a:t>
            </a:r>
            <a:r>
              <a:rPr lang="de-DE" b="0" i="1" dirty="0" smtClean="0">
                <a:latin typeface="Arial" charset="0"/>
                <a:cs typeface="Arial" charset="0"/>
              </a:rPr>
              <a:t> (in </a:t>
            </a:r>
            <a:r>
              <a:rPr lang="de-DE" b="0" i="1" dirty="0" err="1" smtClean="0">
                <a:latin typeface="Arial" charset="0"/>
                <a:cs typeface="Arial" charset="0"/>
              </a:rPr>
              <a:t>case</a:t>
            </a:r>
            <a:r>
              <a:rPr lang="de-DE" b="0" i="1" dirty="0" smtClean="0">
                <a:latin typeface="Arial" charset="0"/>
                <a:cs typeface="Arial" charset="0"/>
              </a:rPr>
              <a:t> </a:t>
            </a:r>
            <a:r>
              <a:rPr lang="de-DE" b="0" i="1" dirty="0" err="1" smtClean="0">
                <a:latin typeface="Arial" charset="0"/>
                <a:cs typeface="Arial" charset="0"/>
              </a:rPr>
              <a:t>you</a:t>
            </a:r>
            <a:r>
              <a:rPr lang="de-DE" b="0" i="1" dirty="0" smtClean="0">
                <a:latin typeface="Arial" charset="0"/>
                <a:cs typeface="Arial" charset="0"/>
              </a:rPr>
              <a:t> </a:t>
            </a:r>
            <a:r>
              <a:rPr lang="de-DE" b="0" i="1" dirty="0" err="1" smtClean="0">
                <a:latin typeface="Arial" charset="0"/>
                <a:cs typeface="Arial" charset="0"/>
              </a:rPr>
              <a:t>have</a:t>
            </a:r>
            <a:r>
              <a:rPr lang="de-DE" b="0" i="1" dirty="0" smtClean="0">
                <a:latin typeface="Arial" charset="0"/>
                <a:cs typeface="Arial" charset="0"/>
              </a:rPr>
              <a:t> </a:t>
            </a:r>
            <a:r>
              <a:rPr lang="de-DE" b="0" i="1" dirty="0" err="1" smtClean="0">
                <a:latin typeface="Arial" charset="0"/>
                <a:cs typeface="Arial" charset="0"/>
              </a:rPr>
              <a:t>doubled</a:t>
            </a:r>
            <a:r>
              <a:rPr lang="de-DE" b="0" i="1" dirty="0" smtClean="0">
                <a:latin typeface="Arial" charset="0"/>
                <a:cs typeface="Arial" charset="0"/>
              </a:rPr>
              <a:t> </a:t>
            </a:r>
            <a:r>
              <a:rPr lang="de-DE" b="0" i="1" dirty="0" err="1" smtClean="0">
                <a:latin typeface="Arial" charset="0"/>
                <a:cs typeface="Arial" charset="0"/>
              </a:rPr>
              <a:t>up</a:t>
            </a:r>
            <a:r>
              <a:rPr lang="de-DE" b="0" i="1" dirty="0" smtClean="0">
                <a:latin typeface="Arial" charset="0"/>
                <a:cs typeface="Arial" charset="0"/>
              </a:rPr>
              <a:t>, </a:t>
            </a:r>
            <a:r>
              <a:rPr lang="de-DE" b="0" i="1" dirty="0" err="1" smtClean="0">
                <a:latin typeface="Arial" charset="0"/>
                <a:cs typeface="Arial" charset="0"/>
              </a:rPr>
              <a:t>ask</a:t>
            </a:r>
            <a:r>
              <a:rPr lang="de-DE" b="0" i="1" dirty="0" smtClean="0">
                <a:latin typeface="Arial" charset="0"/>
                <a:cs typeface="Arial" charset="0"/>
              </a:rPr>
              <a:t> </a:t>
            </a:r>
            <a:r>
              <a:rPr lang="de-DE" b="0" i="1" dirty="0" err="1" smtClean="0">
                <a:latin typeface="Arial" charset="0"/>
                <a:cs typeface="Arial" charset="0"/>
              </a:rPr>
              <a:t>groups</a:t>
            </a:r>
            <a:r>
              <a:rPr lang="de-DE" b="0" i="1" dirty="0" smtClean="0">
                <a:latin typeface="Arial" charset="0"/>
                <a:cs typeface="Arial" charset="0"/>
              </a:rPr>
              <a:t>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join</a:t>
            </a:r>
            <a:r>
              <a:rPr lang="de-DE" b="0" i="1" dirty="0" smtClean="0">
                <a:latin typeface="Arial" charset="0"/>
                <a:cs typeface="Arial" charset="0"/>
              </a:rPr>
              <a:t> </a:t>
            </a:r>
            <a:r>
              <a:rPr lang="de-DE" b="0" i="1" dirty="0" err="1" smtClean="0">
                <a:latin typeface="Arial" charset="0"/>
                <a:cs typeface="Arial" charset="0"/>
              </a:rPr>
              <a:t>with</a:t>
            </a:r>
            <a:r>
              <a:rPr lang="de-DE" b="0" i="1" dirty="0" smtClean="0">
                <a:latin typeface="Arial" charset="0"/>
                <a:cs typeface="Arial" charset="0"/>
              </a:rPr>
              <a:t>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twin</a:t>
            </a:r>
            <a:r>
              <a:rPr lang="de-DE" b="0" i="1" dirty="0" smtClean="0">
                <a:latin typeface="Arial" charset="0"/>
                <a:cs typeface="Arial" charset="0"/>
              </a:rPr>
              <a:t> </a:t>
            </a:r>
            <a:r>
              <a:rPr lang="de-DE" b="0" i="1" dirty="0" err="1" smtClean="0">
                <a:latin typeface="Arial" charset="0"/>
                <a:cs typeface="Arial" charset="0"/>
              </a:rPr>
              <a:t>group</a:t>
            </a:r>
            <a:r>
              <a:rPr lang="de-DE" b="0" i="1" dirty="0" smtClean="0">
                <a:latin typeface="Arial" charset="0"/>
                <a:cs typeface="Arial" charset="0"/>
              </a:rPr>
              <a:t>) </a:t>
            </a:r>
            <a:r>
              <a:rPr lang="de-DE" b="0" i="1" dirty="0" err="1" smtClean="0">
                <a:latin typeface="Arial" charset="0"/>
                <a:cs typeface="Arial" charset="0"/>
              </a:rPr>
              <a:t>and</a:t>
            </a:r>
            <a:r>
              <a:rPr lang="de-DE" b="0" i="1" dirty="0" smtClean="0">
                <a:latin typeface="Arial" charset="0"/>
                <a:cs typeface="Arial" charset="0"/>
              </a:rPr>
              <a:t>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prepare</a:t>
            </a:r>
            <a:r>
              <a:rPr lang="de-DE" b="0" i="1" dirty="0" smtClean="0">
                <a:latin typeface="Arial" charset="0"/>
                <a:cs typeface="Arial" charset="0"/>
              </a:rPr>
              <a:t> a </a:t>
            </a:r>
            <a:r>
              <a:rPr lang="de-DE" b="0" i="1" dirty="0" err="1" smtClean="0">
                <a:latin typeface="Arial" charset="0"/>
                <a:cs typeface="Arial" charset="0"/>
              </a:rPr>
              <a:t>presentation</a:t>
            </a:r>
            <a:r>
              <a:rPr lang="de-DE" b="0" i="1" dirty="0" smtClean="0">
                <a:latin typeface="Arial" charset="0"/>
                <a:cs typeface="Arial" charset="0"/>
              </a:rPr>
              <a:t> </a:t>
            </a:r>
            <a:r>
              <a:rPr lang="de-DE" b="0" i="1" dirty="0" err="1" smtClean="0">
                <a:latin typeface="Arial" charset="0"/>
                <a:cs typeface="Arial" charset="0"/>
              </a:rPr>
              <a:t>to</a:t>
            </a:r>
            <a:r>
              <a:rPr lang="de-DE" b="0" i="1" dirty="0" smtClean="0">
                <a:latin typeface="Arial" charset="0"/>
                <a:cs typeface="Arial" charset="0"/>
              </a:rPr>
              <a:t> </a:t>
            </a:r>
            <a:r>
              <a:rPr lang="de-DE" b="0" i="1" dirty="0" err="1" smtClean="0">
                <a:latin typeface="Arial" charset="0"/>
                <a:cs typeface="Arial" charset="0"/>
              </a:rPr>
              <a:t>plenary</a:t>
            </a:r>
            <a:endParaRPr lang="de-DE" b="0" i="1" dirty="0" smtClean="0">
              <a:latin typeface="Arial" charset="0"/>
              <a:cs typeface="Arial" charset="0"/>
            </a:endParaRPr>
          </a:p>
          <a:p>
            <a:r>
              <a:rPr lang="de-DE" i="1" dirty="0" err="1" smtClean="0">
                <a:latin typeface="Arial" charset="0"/>
                <a:cs typeface="Arial" charset="0"/>
              </a:rPr>
              <a:t>If</a:t>
            </a:r>
            <a:r>
              <a:rPr lang="de-DE" i="1" dirty="0" smtClean="0">
                <a:latin typeface="Arial" charset="0"/>
                <a:cs typeface="Arial" charset="0"/>
              </a:rPr>
              <a:t> time </a:t>
            </a:r>
            <a:r>
              <a:rPr lang="de-DE" i="1" dirty="0" err="1" smtClean="0">
                <a:latin typeface="Arial" charset="0"/>
                <a:cs typeface="Arial" charset="0"/>
              </a:rPr>
              <a:t>allows</a:t>
            </a:r>
            <a:r>
              <a:rPr lang="de-DE" i="1" dirty="0" smtClean="0">
                <a:latin typeface="Arial" charset="0"/>
                <a:cs typeface="Arial" charset="0"/>
              </a:rPr>
              <a:t> </a:t>
            </a:r>
          </a:p>
          <a:p>
            <a:pPr>
              <a:buFontTx/>
              <a:buChar char="•"/>
            </a:pPr>
            <a:r>
              <a:rPr lang="de-DE" i="1" dirty="0" smtClean="0">
                <a:latin typeface="Arial" charset="0"/>
                <a:cs typeface="Arial" charset="0"/>
              </a:rPr>
              <a:t> </a:t>
            </a:r>
            <a:r>
              <a:rPr lang="de-DE" b="0" i="1" dirty="0" err="1" smtClean="0">
                <a:latin typeface="Arial" charset="0"/>
                <a:cs typeface="Arial" charset="0"/>
              </a:rPr>
              <a:t>Ask</a:t>
            </a:r>
            <a:r>
              <a:rPr lang="de-DE" b="0" i="1" dirty="0" smtClean="0">
                <a:latin typeface="Arial" charset="0"/>
                <a:cs typeface="Arial" charset="0"/>
              </a:rPr>
              <a:t> </a:t>
            </a:r>
            <a:r>
              <a:rPr lang="de-DE" b="0" i="1" dirty="0" err="1" smtClean="0">
                <a:latin typeface="Arial" charset="0"/>
                <a:cs typeface="Arial" charset="0"/>
              </a:rPr>
              <a:t>for</a:t>
            </a:r>
            <a:r>
              <a:rPr lang="de-DE" b="0" i="1" dirty="0" smtClean="0">
                <a:latin typeface="Arial" charset="0"/>
                <a:cs typeface="Arial" charset="0"/>
              </a:rPr>
              <a:t> </a:t>
            </a:r>
            <a:r>
              <a:rPr lang="de-DE" b="0" i="1" dirty="0" err="1" smtClean="0">
                <a:latin typeface="Arial" charset="0"/>
                <a:cs typeface="Arial" charset="0"/>
              </a:rPr>
              <a:t>judgements</a:t>
            </a:r>
            <a:r>
              <a:rPr lang="de-DE" b="0" i="1" dirty="0" smtClean="0">
                <a:latin typeface="Arial" charset="0"/>
                <a:cs typeface="Arial" charset="0"/>
              </a:rPr>
              <a:t> on </a:t>
            </a:r>
            <a:r>
              <a:rPr lang="de-DE" b="0" i="1" dirty="0" err="1" smtClean="0">
                <a:latin typeface="Arial" charset="0"/>
                <a:cs typeface="Arial" charset="0"/>
              </a:rPr>
              <a:t>the</a:t>
            </a:r>
            <a:r>
              <a:rPr lang="de-DE" b="0" i="1" dirty="0" smtClean="0">
                <a:latin typeface="Arial" charset="0"/>
                <a:cs typeface="Arial" charset="0"/>
              </a:rPr>
              <a:t> </a:t>
            </a:r>
            <a:r>
              <a:rPr lang="de-DE" b="0" i="1" dirty="0" err="1" smtClean="0">
                <a:latin typeface="Arial" charset="0"/>
                <a:cs typeface="Arial" charset="0"/>
              </a:rPr>
              <a:t>following</a:t>
            </a:r>
            <a:r>
              <a:rPr lang="de-DE" b="0" i="1" dirty="0" smtClean="0">
                <a:latin typeface="Arial" charset="0"/>
                <a:cs typeface="Arial" charset="0"/>
              </a:rPr>
              <a:t> </a:t>
            </a:r>
            <a:r>
              <a:rPr lang="de-DE" b="0" i="1" dirty="0" err="1" smtClean="0">
                <a:latin typeface="Arial" charset="0"/>
                <a:cs typeface="Arial" charset="0"/>
              </a:rPr>
              <a:t>aspects</a:t>
            </a:r>
            <a:endParaRPr lang="de-DE" b="0" i="1" dirty="0" smtClean="0">
              <a:latin typeface="Arial" charset="0"/>
              <a:cs typeface="Arial" charset="0"/>
            </a:endParaRPr>
          </a:p>
          <a:p>
            <a:pPr lvl="1">
              <a:buFontTx/>
              <a:buChar char="•"/>
            </a:pPr>
            <a:r>
              <a:rPr lang="de-DE" i="1" dirty="0" smtClean="0">
                <a:latin typeface="Arial" charset="0"/>
                <a:cs typeface="Arial" charset="0"/>
              </a:rPr>
              <a:t>Impacts on </a:t>
            </a:r>
            <a:r>
              <a:rPr lang="de-DE" i="1" dirty="0" err="1" smtClean="0">
                <a:latin typeface="Arial" charset="0"/>
                <a:cs typeface="Arial" charset="0"/>
              </a:rPr>
              <a:t>agriculture</a:t>
            </a:r>
            <a:r>
              <a:rPr lang="de-DE" i="1" dirty="0" smtClean="0">
                <a:latin typeface="Arial" charset="0"/>
                <a:cs typeface="Arial" charset="0"/>
              </a:rPr>
              <a:t> </a:t>
            </a:r>
            <a:r>
              <a:rPr lang="de-DE" i="1" dirty="0" err="1" smtClean="0">
                <a:latin typeface="Arial" charset="0"/>
                <a:cs typeface="Arial" charset="0"/>
              </a:rPr>
              <a:t>and</a:t>
            </a:r>
            <a:r>
              <a:rPr lang="de-DE" i="1" dirty="0" smtClean="0">
                <a:latin typeface="Arial" charset="0"/>
                <a:cs typeface="Arial" charset="0"/>
              </a:rPr>
              <a:t> </a:t>
            </a:r>
            <a:r>
              <a:rPr lang="de-DE" i="1" dirty="0" err="1" smtClean="0">
                <a:latin typeface="Arial" charset="0"/>
                <a:cs typeface="Arial" charset="0"/>
              </a:rPr>
              <a:t>water</a:t>
            </a:r>
            <a:r>
              <a:rPr lang="de-DE" i="1" dirty="0" smtClean="0">
                <a:latin typeface="Arial" charset="0"/>
                <a:cs typeface="Arial" charset="0"/>
              </a:rPr>
              <a:t> </a:t>
            </a:r>
            <a:r>
              <a:rPr lang="de-DE" i="1" dirty="0" err="1" smtClean="0">
                <a:latin typeface="Arial" charset="0"/>
                <a:cs typeface="Arial" charset="0"/>
              </a:rPr>
              <a:t>sector</a:t>
            </a:r>
            <a:endParaRPr lang="de-DE" i="1" dirty="0" smtClean="0">
              <a:latin typeface="Arial" charset="0"/>
              <a:cs typeface="Arial" charset="0"/>
            </a:endParaRPr>
          </a:p>
          <a:p>
            <a:pPr lvl="1">
              <a:buFontTx/>
              <a:buChar char="•"/>
            </a:pPr>
            <a:r>
              <a:rPr lang="de-DE" i="1" dirty="0" err="1" smtClean="0">
                <a:latin typeface="Arial" charset="0"/>
                <a:cs typeface="Arial" charset="0"/>
              </a:rPr>
              <a:t>confidence</a:t>
            </a:r>
            <a:r>
              <a:rPr lang="de-DE" i="1" dirty="0" smtClean="0">
                <a:latin typeface="Arial" charset="0"/>
                <a:cs typeface="Arial" charset="0"/>
              </a:rPr>
              <a:t> </a:t>
            </a:r>
            <a:r>
              <a:rPr lang="de-DE" i="1" dirty="0" err="1" smtClean="0">
                <a:latin typeface="Arial" charset="0"/>
                <a:cs typeface="Arial" charset="0"/>
              </a:rPr>
              <a:t>level</a:t>
            </a:r>
            <a:r>
              <a:rPr lang="de-DE" i="1" dirty="0" smtClean="0">
                <a:latin typeface="Arial" charset="0"/>
                <a:cs typeface="Arial" charset="0"/>
              </a:rPr>
              <a:t> </a:t>
            </a:r>
            <a:r>
              <a:rPr lang="de-DE" i="1" dirty="0" err="1" smtClean="0">
                <a:latin typeface="Arial" charset="0"/>
                <a:cs typeface="Arial" charset="0"/>
              </a:rPr>
              <a:t>of</a:t>
            </a:r>
            <a:r>
              <a:rPr lang="de-DE" i="1" dirty="0" smtClean="0">
                <a:latin typeface="Arial" charset="0"/>
                <a:cs typeface="Arial" charset="0"/>
              </a:rPr>
              <a:t> </a:t>
            </a:r>
            <a:r>
              <a:rPr lang="de-DE" i="1" dirty="0" err="1" smtClean="0">
                <a:latin typeface="Arial" charset="0"/>
                <a:cs typeface="Arial" charset="0"/>
              </a:rPr>
              <a:t>information</a:t>
            </a:r>
            <a:endParaRPr lang="de-DE" i="1" dirty="0" smtClean="0">
              <a:latin typeface="Arial" charset="0"/>
              <a:cs typeface="Arial" charset="0"/>
            </a:endParaRPr>
          </a:p>
          <a:p>
            <a:pPr>
              <a:buFontTx/>
              <a:buChar char="•"/>
            </a:pPr>
            <a:endParaRPr lang="de-DE" b="0" i="1" dirty="0" smtClean="0">
              <a:latin typeface="Arial" charset="0"/>
              <a:cs typeface="Arial" charset="0"/>
            </a:endParaRPr>
          </a:p>
          <a:p>
            <a:endParaRPr lang="de-DE" b="0" i="1" dirty="0" smtClean="0">
              <a:latin typeface="Arial" charset="0"/>
              <a:cs typeface="Arial" charset="0"/>
            </a:endParaRPr>
          </a:p>
          <a:p>
            <a:r>
              <a:rPr lang="de-DE" b="0" i="1" u="sng" dirty="0" smtClean="0">
                <a:latin typeface="Arial" charset="0"/>
                <a:cs typeface="Arial" charset="0"/>
              </a:rPr>
              <a:t>Add.info</a:t>
            </a:r>
          </a:p>
          <a:p>
            <a:r>
              <a:rPr lang="de-DE" b="0" i="1" dirty="0" err="1" smtClean="0">
                <a:latin typeface="Arial" charset="0"/>
                <a:cs typeface="Arial" charset="0"/>
              </a:rPr>
              <a:t>For</a:t>
            </a:r>
            <a:r>
              <a:rPr lang="de-DE" b="0" i="1" dirty="0" smtClean="0">
                <a:latin typeface="Arial" charset="0"/>
                <a:cs typeface="Arial" charset="0"/>
              </a:rPr>
              <a:t> a </a:t>
            </a:r>
            <a:r>
              <a:rPr lang="de-DE" b="0" i="1" dirty="0" err="1" smtClean="0">
                <a:latin typeface="Arial" charset="0"/>
                <a:cs typeface="Arial" charset="0"/>
              </a:rPr>
              <a:t>summary</a:t>
            </a:r>
            <a:r>
              <a:rPr lang="de-DE" b="0" i="1" dirty="0" smtClean="0">
                <a:latin typeface="Arial" charset="0"/>
                <a:cs typeface="Arial" charset="0"/>
              </a:rPr>
              <a:t> </a:t>
            </a:r>
            <a:r>
              <a:rPr lang="de-DE" b="0" i="1" dirty="0" err="1" smtClean="0">
                <a:latin typeface="Arial" charset="0"/>
                <a:cs typeface="Arial" charset="0"/>
              </a:rPr>
              <a:t>of</a:t>
            </a:r>
            <a:r>
              <a:rPr lang="de-DE" b="0" i="1" dirty="0" smtClean="0">
                <a:latin typeface="Arial" charset="0"/>
                <a:cs typeface="Arial" charset="0"/>
              </a:rPr>
              <a:t> </a:t>
            </a:r>
            <a:r>
              <a:rPr lang="de-DE" b="0" i="1" dirty="0" err="1" smtClean="0">
                <a:latin typeface="Arial" charset="0"/>
                <a:cs typeface="Arial" charset="0"/>
              </a:rPr>
              <a:t>possible</a:t>
            </a:r>
            <a:r>
              <a:rPr lang="de-DE" b="0" i="1" dirty="0" smtClean="0">
                <a:latin typeface="Arial" charset="0"/>
                <a:cs typeface="Arial" charset="0"/>
              </a:rPr>
              <a:t> </a:t>
            </a:r>
            <a:r>
              <a:rPr lang="de-DE" b="0" i="1" dirty="0" err="1" smtClean="0">
                <a:latin typeface="Arial" charset="0"/>
                <a:cs typeface="Arial" charset="0"/>
              </a:rPr>
              <a:t>correct</a:t>
            </a:r>
            <a:r>
              <a:rPr lang="de-DE" b="0" i="1" dirty="0" smtClean="0">
                <a:latin typeface="Arial" charset="0"/>
                <a:cs typeface="Arial" charset="0"/>
              </a:rPr>
              <a:t> </a:t>
            </a:r>
            <a:r>
              <a:rPr lang="de-DE" b="0" i="1" dirty="0" err="1" smtClean="0">
                <a:latin typeface="Arial" charset="0"/>
                <a:cs typeface="Arial" charset="0"/>
              </a:rPr>
              <a:t>findings</a:t>
            </a:r>
            <a:r>
              <a:rPr lang="de-DE" b="0" i="1" dirty="0" smtClean="0">
                <a:latin typeface="Arial" charset="0"/>
                <a:cs typeface="Arial" charset="0"/>
              </a:rPr>
              <a:t> </a:t>
            </a:r>
            <a:r>
              <a:rPr lang="de-DE" b="0" i="1" dirty="0" err="1" smtClean="0">
                <a:latin typeface="Arial" charset="0"/>
                <a:cs typeface="Arial" charset="0"/>
              </a:rPr>
              <a:t>see</a:t>
            </a:r>
            <a:r>
              <a:rPr lang="de-DE" b="0" i="1" dirty="0" smtClean="0">
                <a:latin typeface="Arial" charset="0"/>
                <a:cs typeface="Arial" charset="0"/>
              </a:rPr>
              <a:t> extra </a:t>
            </a:r>
            <a:r>
              <a:rPr lang="de-DE" b="0" i="1" dirty="0" err="1" smtClean="0">
                <a:latin typeface="Arial" charset="0"/>
                <a:cs typeface="Arial" charset="0"/>
              </a:rPr>
              <a:t>sheet</a:t>
            </a:r>
            <a:endParaRPr lang="de-DE" b="0" i="1" dirty="0" smtClean="0">
              <a:latin typeface="Arial" charset="0"/>
              <a:cs typeface="Arial" charset="0"/>
            </a:endParaRPr>
          </a:p>
          <a:p>
            <a:endParaRPr lang="de-DE" b="0" i="1" dirty="0" smtClean="0">
              <a:latin typeface="Arial" charset="0"/>
              <a:cs typeface="Arial" charset="0"/>
            </a:endParaRPr>
          </a:p>
        </p:txBody>
      </p:sp>
      <p:sp>
        <p:nvSpPr>
          <p:cNvPr id="76804" name="Foliennummernplatzhalter 3"/>
          <p:cNvSpPr>
            <a:spLocks noGrp="1"/>
          </p:cNvSpPr>
          <p:nvPr>
            <p:ph type="sldNum" sz="quarter" idx="5"/>
          </p:nvPr>
        </p:nvSpPr>
        <p:spPr/>
        <p:txBody>
          <a:bodyPr/>
          <a:lstStyle/>
          <a:p>
            <a:fld id="{844D18B3-54E0-4085-A61A-F77DE936E13E}" type="slidenum">
              <a:rPr smtClean="0">
                <a:latin typeface="Arial" charset="0"/>
                <a:cs typeface="Arial" charset="0"/>
              </a:rPr>
              <a:pPr/>
              <a:t>35</a:t>
            </a:fld>
            <a:endParaRPr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otes Placeholder 2"/>
          <p:cNvSpPr>
            <a:spLocks noGrp="1"/>
          </p:cNvSpPr>
          <p:nvPr>
            <p:ph type="body" idx="1"/>
          </p:nvPr>
        </p:nvSpPr>
        <p:spPr>
          <a:noFill/>
          <a:ln/>
        </p:spPr>
        <p:txBody>
          <a:bodyPr/>
          <a:lstStyle/>
          <a:p>
            <a:r>
              <a:rPr lang="en-US" b="0" i="1" u="sng" smtClean="0">
                <a:latin typeface="Arial" charset="0"/>
                <a:cs typeface="Arial" charset="0"/>
              </a:rPr>
              <a:t>Add.info</a:t>
            </a:r>
          </a:p>
          <a:p>
            <a:r>
              <a:rPr lang="en-US" b="0" i="1" smtClean="0">
                <a:latin typeface="Arial" charset="0"/>
                <a:cs typeface="Arial" charset="0"/>
              </a:rPr>
              <a:t>Historic precipitation data shows the amount of precipitation (mm) for each seasonal 3-month period (March-May, June-August, September-November, and December-February) based on observations at a meteorological station outside of Maja from 1970 (left) – 2000 (right). </a:t>
            </a:r>
          </a:p>
          <a:p>
            <a:endParaRPr lang="en-US" smtClean="0">
              <a:latin typeface="Arial" charset="0"/>
              <a:cs typeface="Arial" charset="0"/>
            </a:endParaRPr>
          </a:p>
          <a:p>
            <a:endParaRPr lang="en-US" smtClean="0">
              <a:latin typeface="Arial" charset="0"/>
              <a:cs typeface="Arial" charset="0"/>
            </a:endParaRPr>
          </a:p>
        </p:txBody>
      </p:sp>
      <p:sp>
        <p:nvSpPr>
          <p:cNvPr id="77827" name="Slide Number Placeholder 3"/>
          <p:cNvSpPr>
            <a:spLocks noGrp="1"/>
          </p:cNvSpPr>
          <p:nvPr>
            <p:ph type="sldNum" sz="quarter" idx="5"/>
          </p:nvPr>
        </p:nvSpPr>
        <p:spPr/>
        <p:txBody>
          <a:bodyPr/>
          <a:lstStyle/>
          <a:p>
            <a:fld id="{5C5E2636-86BD-46FC-88A6-40C9D54DECDE}" type="slidenum">
              <a:rPr smtClean="0">
                <a:latin typeface="Arial" charset="0"/>
                <a:cs typeface="Arial" charset="0"/>
              </a:rPr>
              <a:pPr/>
              <a:t>36</a:t>
            </a:fld>
            <a:endParaRPr smtClean="0">
              <a:latin typeface="Arial" charset="0"/>
              <a:cs typeface="Arial" charset="0"/>
            </a:endParaRPr>
          </a:p>
        </p:txBody>
      </p:sp>
      <p:sp>
        <p:nvSpPr>
          <p:cNvPr id="77828" name="Folienbildplatzhalter 6"/>
          <p:cNvSpPr>
            <a:spLocks noGrp="1" noRot="1" noChangeAspect="1" noTextEdit="1"/>
          </p:cNvSpPr>
          <p:nvPr>
            <p:ph type="sldImg"/>
          </p:nvPr>
        </p:nvSpPr>
        <p:spPr>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otes Placeholder 2"/>
          <p:cNvSpPr>
            <a:spLocks noGrp="1"/>
          </p:cNvSpPr>
          <p:nvPr>
            <p:ph type="body" idx="1"/>
          </p:nvPr>
        </p:nvSpPr>
        <p:spPr>
          <a:noFill/>
          <a:ln/>
        </p:spPr>
        <p:txBody>
          <a:bodyPr/>
          <a:lstStyle/>
          <a:p>
            <a:pPr lvl="1">
              <a:buFont typeface="Wingdings" pitchFamily="2" charset="2"/>
              <a:buNone/>
            </a:pPr>
            <a:r>
              <a:rPr lang="en-US" i="1" u="sng" dirty="0" smtClean="0">
                <a:latin typeface="Arial" charset="0"/>
                <a:cs typeface="Arial" charset="0"/>
              </a:rPr>
              <a:t>Add.info</a:t>
            </a:r>
          </a:p>
          <a:p>
            <a:pPr lvl="1"/>
            <a:r>
              <a:rPr lang="en-US" i="1" dirty="0" smtClean="0">
                <a:latin typeface="Arial" charset="0"/>
                <a:cs typeface="Arial" charset="0"/>
              </a:rPr>
              <a:t>The map shows the spatial pattern of change in mean annual temperature for the 2060s as projected by different available climate models. It is based on the A2 scenario by IPCC. </a:t>
            </a:r>
            <a:r>
              <a:rPr lang="en-US" b="1" i="1" dirty="0" smtClean="0">
                <a:solidFill>
                  <a:srgbClr val="669900"/>
                </a:solidFill>
                <a:latin typeface="Arial" charset="0"/>
                <a:cs typeface="Arial" charset="0"/>
                <a:sym typeface="Wingdings" pitchFamily="2" charset="2"/>
              </a:rPr>
              <a:t></a:t>
            </a:r>
            <a:r>
              <a:rPr lang="en-US" i="1" dirty="0" smtClean="0">
                <a:latin typeface="Arial" charset="0"/>
                <a:cs typeface="Arial" charset="0"/>
              </a:rPr>
              <a:t> glossary</a:t>
            </a:r>
          </a:p>
          <a:p>
            <a:pPr lvl="1"/>
            <a:r>
              <a:rPr lang="en-US" i="1" dirty="0" smtClean="0">
                <a:latin typeface="Arial" charset="0"/>
                <a:cs typeface="Arial" charset="0"/>
              </a:rPr>
              <a:t>The values in the grid boxes are anomalies (changes in temperature) relative to the mean climate of 1970 – 1999. </a:t>
            </a:r>
          </a:p>
          <a:p>
            <a:pPr lvl="1"/>
            <a:r>
              <a:rPr lang="en-US" i="1" dirty="0" smtClean="0">
                <a:latin typeface="Arial" charset="0"/>
                <a:cs typeface="Arial" charset="0"/>
              </a:rPr>
              <a:t>The map is developed as for each grid box and each time slice, each season, the minimum, maximum and median anomaly values are taken from across the ensemble of models. </a:t>
            </a:r>
          </a:p>
          <a:p>
            <a:pPr lvl="1"/>
            <a:r>
              <a:rPr lang="en-US" i="1" dirty="0" smtClean="0">
                <a:latin typeface="Arial" charset="0"/>
                <a:cs typeface="Arial" charset="0"/>
              </a:rPr>
              <a:t>In each grid box, the central value gives the median and the values in the upper and lower corners give the maximum and minimum of the range of projections by climate models. </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p:txBody>
      </p:sp>
      <p:sp>
        <p:nvSpPr>
          <p:cNvPr id="78851" name="Slide Number Placeholder 3"/>
          <p:cNvSpPr>
            <a:spLocks noGrp="1"/>
          </p:cNvSpPr>
          <p:nvPr>
            <p:ph type="sldNum" sz="quarter" idx="5"/>
          </p:nvPr>
        </p:nvSpPr>
        <p:spPr/>
        <p:txBody>
          <a:bodyPr/>
          <a:lstStyle/>
          <a:p>
            <a:fld id="{3B6FE1B1-1B29-4958-881B-5551BB33A671}" type="slidenum">
              <a:rPr smtClean="0">
                <a:latin typeface="Arial" charset="0"/>
                <a:cs typeface="Arial" charset="0"/>
              </a:rPr>
              <a:pPr/>
              <a:t>37</a:t>
            </a:fld>
            <a:endParaRPr smtClean="0">
              <a:latin typeface="Arial" charset="0"/>
              <a:cs typeface="Arial" charset="0"/>
            </a:endParaRPr>
          </a:p>
        </p:txBody>
      </p:sp>
      <p:sp>
        <p:nvSpPr>
          <p:cNvPr id="78852" name="Folienbildplatzhalter 9"/>
          <p:cNvSpPr>
            <a:spLocks noGrp="1" noRot="1" noChangeAspect="1" noTextEdit="1"/>
          </p:cNvSpPr>
          <p:nvPr>
            <p:ph type="sldImg"/>
          </p:nvPr>
        </p:nvSpPr>
        <p:spPr>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Notes Placeholder 2"/>
          <p:cNvSpPr>
            <a:spLocks noGrp="1"/>
          </p:cNvSpPr>
          <p:nvPr>
            <p:ph type="body" idx="1"/>
          </p:nvPr>
        </p:nvSpPr>
        <p:spPr/>
        <p:txBody>
          <a:bodyPr>
            <a:normAutofit fontScale="92500" lnSpcReduction="20000"/>
          </a:bodyPr>
          <a:lstStyle/>
          <a:p>
            <a:pPr>
              <a:defRPr/>
            </a:pPr>
            <a:endParaRPr lang="en-US" dirty="0" smtClean="0"/>
          </a:p>
          <a:p>
            <a:pPr>
              <a:defRPr/>
            </a:pPr>
            <a:r>
              <a:rPr lang="en-US" b="0" i="1" u="sng" dirty="0" smtClean="0"/>
              <a:t>Add.info</a:t>
            </a:r>
          </a:p>
          <a:p>
            <a:pPr>
              <a:defRPr/>
            </a:pPr>
            <a:r>
              <a:rPr lang="en-US" b="0" i="1" dirty="0" smtClean="0"/>
              <a:t>Average projected data for 2040 – 2069 in June, July and August, December, January, February respectively. </a:t>
            </a:r>
            <a:br>
              <a:rPr lang="en-US" b="0" i="1" dirty="0" smtClean="0"/>
            </a:br>
            <a:r>
              <a:rPr lang="en-US" b="0" i="1" dirty="0" smtClean="0"/>
              <a:t>Temperature is projected on the x axis and precipitation percentage change along the y axis.</a:t>
            </a:r>
            <a:endParaRPr lang="de-DE" b="0" i="1" dirty="0" smtClean="0"/>
          </a:p>
          <a:p>
            <a:pPr lvl="1">
              <a:defRPr/>
            </a:pPr>
            <a:r>
              <a:rPr lang="en-US" i="1" dirty="0" smtClean="0"/>
              <a:t>The scatterplots present the data of seven different global climate models (different symbols see legend at the top left in scatter plot b). </a:t>
            </a:r>
            <a:endParaRPr lang="de-DE" i="1" dirty="0" smtClean="0"/>
          </a:p>
          <a:p>
            <a:pPr lvl="1">
              <a:defRPr/>
            </a:pPr>
            <a:r>
              <a:rPr lang="en-US" i="1" dirty="0" smtClean="0"/>
              <a:t>The models are based on the four emission scenarios. </a:t>
            </a:r>
          </a:p>
          <a:p>
            <a:pPr lvl="1">
              <a:defRPr/>
            </a:pPr>
            <a:r>
              <a:rPr lang="en-US" i="1" dirty="0" smtClean="0"/>
              <a:t>The ellipses </a:t>
            </a:r>
            <a:r>
              <a:rPr lang="en-US" i="1" dirty="0" err="1" smtClean="0"/>
              <a:t>centred</a:t>
            </a:r>
            <a:r>
              <a:rPr lang="en-US" i="1" dirty="0" smtClean="0"/>
              <a:t> on the origin indicate natural variability of temperature and precipitation based on two historic model outputs. </a:t>
            </a:r>
            <a:endParaRPr lang="de-DE" i="1" dirty="0" smtClean="0"/>
          </a:p>
          <a:p>
            <a:pPr lvl="1">
              <a:defRPr/>
            </a:pPr>
            <a:r>
              <a:rPr lang="en-US" i="1" dirty="0" smtClean="0"/>
              <a:t>Each point indicates projected by a specific scenario and model combination (averaged over 2040 – 2069). </a:t>
            </a:r>
          </a:p>
          <a:p>
            <a:pPr lvl="2">
              <a:defRPr/>
            </a:pPr>
            <a:r>
              <a:rPr lang="en-US" i="1" dirty="0" smtClean="0"/>
              <a:t>the temperature (along the x axis in ºC) and </a:t>
            </a:r>
          </a:p>
          <a:p>
            <a:pPr lvl="2">
              <a:defRPr/>
            </a:pPr>
            <a:r>
              <a:rPr lang="en-US" i="1" dirty="0" smtClean="0"/>
              <a:t>precipitation (along the y axis as a % change from the historic average)</a:t>
            </a:r>
          </a:p>
          <a:p>
            <a:pPr lvl="1">
              <a:defRPr/>
            </a:pPr>
            <a:r>
              <a:rPr lang="en-US" i="1" dirty="0" smtClean="0"/>
              <a:t> If a point falls distinctly outside the ellipses, it is significantly different from the historic range of variability. </a:t>
            </a:r>
          </a:p>
          <a:p>
            <a:pPr>
              <a:defRPr/>
            </a:pPr>
            <a:endParaRPr lang="en-US" dirty="0" smtClean="0"/>
          </a:p>
          <a:p>
            <a:pPr>
              <a:defRPr/>
            </a:pPr>
            <a:endParaRPr lang="en-US" dirty="0" smtClean="0"/>
          </a:p>
        </p:txBody>
      </p:sp>
      <p:sp>
        <p:nvSpPr>
          <p:cNvPr id="79875" name="Slide Number Placeholder 3"/>
          <p:cNvSpPr>
            <a:spLocks noGrp="1"/>
          </p:cNvSpPr>
          <p:nvPr>
            <p:ph type="sldNum" sz="quarter" idx="5"/>
          </p:nvPr>
        </p:nvSpPr>
        <p:spPr/>
        <p:txBody>
          <a:bodyPr/>
          <a:lstStyle/>
          <a:p>
            <a:fld id="{50E72E60-E15C-4FCC-B7FF-58F55881C881}" type="slidenum">
              <a:rPr smtClean="0">
                <a:latin typeface="Arial" charset="0"/>
                <a:cs typeface="Arial" charset="0"/>
              </a:rPr>
              <a:pPr/>
              <a:t>38</a:t>
            </a:fld>
            <a:endParaRPr smtClean="0">
              <a:latin typeface="Arial" charset="0"/>
              <a:cs typeface="Arial" charset="0"/>
            </a:endParaRPr>
          </a:p>
        </p:txBody>
      </p:sp>
      <p:sp>
        <p:nvSpPr>
          <p:cNvPr id="79876" name="Folienbildplatzhalter 6"/>
          <p:cNvSpPr>
            <a:spLocks noGrp="1" noRot="1" noChangeAspect="1" noTextEdit="1"/>
          </p:cNvSpPr>
          <p:nvPr>
            <p:ph type="sldImg"/>
          </p:nvPr>
        </p:nvSpPr>
        <p:spPr>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3"/>
          <p:cNvSpPr>
            <a:spLocks noGrp="1" noRot="1" noChangeAspect="1" noTextEdit="1"/>
          </p:cNvSpPr>
          <p:nvPr>
            <p:ph type="sldImg"/>
          </p:nvPr>
        </p:nvSpPr>
        <p:spPr>
          <a:ln/>
        </p:spPr>
      </p:sp>
      <p:sp>
        <p:nvSpPr>
          <p:cNvPr id="80899" name="Notizenplatzhalter 4"/>
          <p:cNvSpPr>
            <a:spLocks noGrp="1"/>
          </p:cNvSpPr>
          <p:nvPr>
            <p:ph type="body" idx="1"/>
          </p:nvPr>
        </p:nvSpPr>
        <p:spPr>
          <a:noFill/>
          <a:ln/>
        </p:spPr>
        <p:txBody>
          <a:bodyPr/>
          <a:lstStyle/>
          <a:p>
            <a:r>
              <a:rPr lang="en-GB" b="0" i="1" u="sng" dirty="0" smtClean="0">
                <a:latin typeface="Arial" charset="0"/>
                <a:cs typeface="Arial" charset="0"/>
              </a:rPr>
              <a:t>Hint</a:t>
            </a:r>
          </a:p>
          <a:p>
            <a:pPr>
              <a:buFontTx/>
              <a:buChar char="•"/>
            </a:pPr>
            <a:r>
              <a:rPr lang="en-GB" b="0" i="1" dirty="0" smtClean="0">
                <a:latin typeface="Arial" charset="0"/>
                <a:cs typeface="Arial" charset="0"/>
              </a:rPr>
              <a:t> Do this last part without showing the slide</a:t>
            </a:r>
          </a:p>
          <a:p>
            <a:pPr>
              <a:buFontTx/>
              <a:buChar char="•"/>
            </a:pPr>
            <a:r>
              <a:rPr lang="en-GB" b="0" i="1" dirty="0" smtClean="0">
                <a:latin typeface="Arial" charset="0"/>
                <a:cs typeface="Arial" charset="0"/>
              </a:rPr>
              <a:t> Begin with a small recap on all the things discussed in the module (e.g. overview slide)</a:t>
            </a:r>
          </a:p>
          <a:p>
            <a:pPr>
              <a:buFontTx/>
              <a:buChar char="•"/>
            </a:pPr>
            <a:r>
              <a:rPr lang="en-GB" b="0" i="1" dirty="0" smtClean="0">
                <a:latin typeface="Arial" charset="0"/>
                <a:cs typeface="Arial" charset="0"/>
              </a:rPr>
              <a:t> Discuss in plenary</a:t>
            </a:r>
          </a:p>
          <a:p>
            <a:pPr>
              <a:buFontTx/>
              <a:buChar char="•"/>
            </a:pPr>
            <a:r>
              <a:rPr lang="en-GB" b="0" i="1" dirty="0" smtClean="0">
                <a:latin typeface="Arial" charset="0"/>
                <a:cs typeface="Arial" charset="0"/>
              </a:rPr>
              <a:t>Present this discussion visually</a:t>
            </a:r>
          </a:p>
          <a:p>
            <a:endParaRPr lang="en-GB" b="0" i="1" dirty="0" smtClean="0">
              <a:latin typeface="Arial" charset="0"/>
              <a:cs typeface="Arial" charset="0"/>
            </a:endParaRPr>
          </a:p>
          <a:p>
            <a:pPr>
              <a:buFontTx/>
              <a:buChar char="•"/>
            </a:pPr>
            <a:r>
              <a:rPr lang="en-GB" b="0" i="1" dirty="0" smtClean="0">
                <a:latin typeface="Arial" charset="0"/>
                <a:cs typeface="Arial" charset="0"/>
              </a:rPr>
              <a:t> The main messages that should come across in this module are</a:t>
            </a:r>
          </a:p>
          <a:p>
            <a:pPr lvl="2">
              <a:buFont typeface="Arial" charset="0"/>
              <a:buChar char="•"/>
            </a:pPr>
            <a:r>
              <a:rPr lang="en-GB" i="1" dirty="0" smtClean="0">
                <a:latin typeface="Arial" charset="0"/>
              </a:rPr>
              <a:t>Even as non-climate scientists we can understand the basics of climate science </a:t>
            </a:r>
          </a:p>
          <a:p>
            <a:pPr lvl="2">
              <a:buFont typeface="Arial" charset="0"/>
              <a:buChar char="•"/>
            </a:pPr>
            <a:r>
              <a:rPr lang="en-GB" i="1" dirty="0" smtClean="0">
                <a:latin typeface="Arial" charset="0"/>
              </a:rPr>
              <a:t>This gives us basic orientation  in our decisions</a:t>
            </a:r>
          </a:p>
          <a:p>
            <a:pPr lvl="2">
              <a:buFont typeface="Arial" charset="0"/>
              <a:buChar char="•"/>
            </a:pPr>
            <a:r>
              <a:rPr lang="en-GB" i="1" dirty="0" smtClean="0">
                <a:latin typeface="Arial" charset="0"/>
              </a:rPr>
              <a:t>It helps us work with climate experts (e.g. acknowledge the information they bring and critically question their findings)</a:t>
            </a:r>
          </a:p>
          <a:p>
            <a:pPr lvl="2">
              <a:buFont typeface="Arial" charset="0"/>
              <a:buChar char="•"/>
            </a:pPr>
            <a:r>
              <a:rPr lang="en-GB" i="1" dirty="0" smtClean="0">
                <a:latin typeface="Arial" charset="0"/>
              </a:rPr>
              <a:t>Climate information does not equal a decision but prepares the ground to take action. </a:t>
            </a:r>
          </a:p>
          <a:p>
            <a:endParaRPr lang="en-GB" dirty="0" smtClean="0">
              <a:latin typeface="Arial" charset="0"/>
              <a:cs typeface="Arial" charset="0"/>
            </a:endParaRPr>
          </a:p>
          <a:p>
            <a:pPr lvl="2">
              <a:buFont typeface="Arial" charset="0"/>
              <a:buChar char="•"/>
            </a:pPr>
            <a:endParaRPr lang="en-GB" i="1" dirty="0" smtClean="0">
              <a:latin typeface="Arial" charset="0"/>
            </a:endParaRPr>
          </a:p>
          <a:p>
            <a:pPr lvl="2">
              <a:buFont typeface="Arial" charset="0"/>
              <a:buChar char="•"/>
            </a:pPr>
            <a:endParaRPr lang="en-GB" i="1" dirty="0" smtClean="0">
              <a:latin typeface="Arial" charset="0"/>
            </a:endParaRPr>
          </a:p>
          <a:p>
            <a:endParaRPr lang="en-GB" dirty="0" smtClean="0">
              <a:latin typeface="Arial" charset="0"/>
              <a:cs typeface="Arial" charset="0"/>
            </a:endParaRPr>
          </a:p>
          <a:p>
            <a:pPr lvl="2">
              <a:buFont typeface="Arial" charset="0"/>
              <a:buChar char="•"/>
            </a:pPr>
            <a:endParaRPr lang="en-GB" i="1" dirty="0" smtClean="0">
              <a:latin typeface="Arial" charset="0"/>
            </a:endParaRPr>
          </a:p>
          <a:p>
            <a:pPr lvl="2">
              <a:buFont typeface="Arial" charset="0"/>
              <a:buChar char="•"/>
            </a:pPr>
            <a:endParaRPr lang="en-GB" i="1"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3"/>
          <p:cNvSpPr>
            <a:spLocks noGrp="1" noRot="1" noChangeAspect="1" noTextEdit="1"/>
          </p:cNvSpPr>
          <p:nvPr>
            <p:ph type="sldImg"/>
          </p:nvPr>
        </p:nvSpPr>
        <p:spPr>
          <a:ln/>
        </p:spPr>
      </p:sp>
      <p:sp>
        <p:nvSpPr>
          <p:cNvPr id="49155" name="Notizenplatzhalter 4"/>
          <p:cNvSpPr>
            <a:spLocks noGrp="1"/>
          </p:cNvSpPr>
          <p:nvPr>
            <p:ph type="body" idx="1"/>
          </p:nvPr>
        </p:nvSpPr>
        <p:spPr>
          <a:noFill/>
          <a:ln/>
        </p:spPr>
        <p:txBody>
          <a:bodyPr/>
          <a:lstStyle/>
          <a:p>
            <a:r>
              <a:rPr lang="en-GB" b="0" i="1" dirty="0" smtClean="0">
                <a:latin typeface="Arial" charset="0"/>
                <a:cs typeface="Arial" charset="0"/>
              </a:rPr>
              <a:t>Hint</a:t>
            </a:r>
          </a:p>
          <a:p>
            <a:r>
              <a:rPr lang="en-GB" b="0" i="1" dirty="0" smtClean="0">
                <a:latin typeface="Arial" charset="0"/>
                <a:cs typeface="Arial" charset="0"/>
              </a:rPr>
              <a:t>Modify this slide to suit the selected contents you will work on. This version includes all possible slides and exercises.</a:t>
            </a:r>
            <a:endParaRPr lang="en-GB" b="0" i="1" dirty="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nummernplatzhalter 3"/>
          <p:cNvSpPr>
            <a:spLocks noGrp="1"/>
          </p:cNvSpPr>
          <p:nvPr>
            <p:ph type="sldNum" sz="quarter" idx="5"/>
          </p:nvPr>
        </p:nvSpPr>
        <p:spPr/>
        <p:txBody>
          <a:bodyPr/>
          <a:lstStyle/>
          <a:p>
            <a:fld id="{B545AA52-76F1-4D6D-AFAA-121D2283A578}" type="slidenum">
              <a:rPr smtClean="0">
                <a:latin typeface="Arial" charset="0"/>
                <a:cs typeface="Arial" charset="0"/>
              </a:rPr>
              <a:pPr/>
              <a:t>5</a:t>
            </a:fld>
            <a:endParaRPr smtClean="0">
              <a:latin typeface="Arial" charset="0"/>
              <a:cs typeface="Arial" charset="0"/>
            </a:endParaRPr>
          </a:p>
        </p:txBody>
      </p:sp>
      <p:sp>
        <p:nvSpPr>
          <p:cNvPr id="50179" name="Folienbildplatzhalter 5"/>
          <p:cNvSpPr>
            <a:spLocks noGrp="1" noRot="1" noChangeAspect="1" noTextEdit="1"/>
          </p:cNvSpPr>
          <p:nvPr>
            <p:ph type="sldImg"/>
          </p:nvPr>
        </p:nvSpPr>
        <p:spPr>
          <a:ln/>
        </p:spPr>
      </p:sp>
      <p:sp>
        <p:nvSpPr>
          <p:cNvPr id="50180" name="Notizenplatzhalter 6"/>
          <p:cNvSpPr>
            <a:spLocks noGrp="1"/>
          </p:cNvSpPr>
          <p:nvPr>
            <p:ph type="body" idx="1"/>
          </p:nvPr>
        </p:nvSpPr>
        <p:spPr>
          <a:noFill/>
          <a:ln/>
        </p:spPr>
        <p:txBody>
          <a:bodyPr/>
          <a:lstStyle/>
          <a:p>
            <a:r>
              <a:rPr lang="en-GB" b="0" i="1" u="sng" dirty="0" smtClean="0">
                <a:latin typeface="Arial" charset="0"/>
                <a:cs typeface="Arial" charset="0"/>
              </a:rPr>
              <a:t>Hint</a:t>
            </a:r>
          </a:p>
          <a:p>
            <a:r>
              <a:rPr lang="en-GB" b="0" i="1" dirty="0" smtClean="0">
                <a:latin typeface="Arial" charset="0"/>
                <a:cs typeface="Arial" charset="0"/>
              </a:rPr>
              <a:t>Do these definitions together with participants: ask them first and then reveal</a:t>
            </a:r>
          </a:p>
          <a:p>
            <a:endParaRPr lang="en-GB" b="0" i="1" dirty="0" smtClean="0">
              <a:latin typeface="Arial" charset="0"/>
              <a:cs typeface="Arial" charset="0"/>
            </a:endParaRPr>
          </a:p>
          <a:p>
            <a:r>
              <a:rPr lang="en-GB" b="0" i="1" u="sng" dirty="0" smtClean="0">
                <a:latin typeface="Arial" charset="0"/>
                <a:cs typeface="Arial" charset="0"/>
              </a:rPr>
              <a:t>Add.info:</a:t>
            </a:r>
          </a:p>
          <a:p>
            <a:r>
              <a:rPr lang="en-GB" b="0" i="1" dirty="0" smtClean="0">
                <a:latin typeface="Arial" charset="0"/>
                <a:cs typeface="Arial" charset="0"/>
              </a:rPr>
              <a:t>To compare weather forecasting and climate projection you can use a nice example:</a:t>
            </a:r>
          </a:p>
          <a:p>
            <a:r>
              <a:rPr lang="en-GB" b="0" i="1" dirty="0" smtClean="0">
                <a:latin typeface="Arial" charset="0"/>
                <a:cs typeface="Arial" charset="0"/>
              </a:rPr>
              <a:t>Imagine a pot with boiling water. Weather forecasting would give indications on where the next bubble will  appear. In comparison, a climate statement would be 'the mean temperature of boiling water under normal pressure conditions is 100°C. In high altitudes (with lower air pressure) water boils  with 90°C'. </a:t>
            </a:r>
          </a:p>
          <a:p>
            <a:r>
              <a:rPr lang="en-GB" b="0" i="1" dirty="0" smtClean="0">
                <a:latin typeface="Arial" charset="0"/>
                <a:cs typeface="Arial" charset="0"/>
              </a:rPr>
              <a:t>(cf. </a:t>
            </a:r>
            <a:r>
              <a:rPr lang="en-GB" b="0" i="1" dirty="0" err="1" smtClean="0">
                <a:latin typeface="Arial" charset="0"/>
                <a:cs typeface="Arial" charset="0"/>
              </a:rPr>
              <a:t>Rahmstorf</a:t>
            </a:r>
            <a:r>
              <a:rPr lang="en-GB" b="0" i="1" dirty="0" smtClean="0">
                <a:latin typeface="Arial" charset="0"/>
                <a:cs typeface="Arial" charset="0"/>
              </a:rPr>
              <a:t>/</a:t>
            </a:r>
            <a:r>
              <a:rPr lang="en-GB" b="0" i="1" dirty="0" err="1" smtClean="0">
                <a:latin typeface="Arial" charset="0"/>
                <a:cs typeface="Arial" charset="0"/>
              </a:rPr>
              <a:t>Schellnhuber</a:t>
            </a:r>
            <a:r>
              <a:rPr lang="en-GB" b="0" i="1" dirty="0" smtClean="0">
                <a:latin typeface="Arial" charset="0"/>
                <a:cs typeface="Arial" charset="0"/>
              </a:rPr>
              <a:t>: Der </a:t>
            </a:r>
            <a:r>
              <a:rPr lang="en-GB" b="0" i="1" dirty="0" err="1" smtClean="0">
                <a:latin typeface="Arial" charset="0"/>
                <a:cs typeface="Arial" charset="0"/>
              </a:rPr>
              <a:t>Klimawandel</a:t>
            </a:r>
            <a:r>
              <a:rPr lang="en-GB" b="0" i="1" dirty="0" smtClean="0">
                <a:latin typeface="Arial" charset="0"/>
                <a:cs typeface="Arial" charset="0"/>
              </a:rPr>
              <a:t>. 2007) </a:t>
            </a:r>
          </a:p>
          <a:p>
            <a:endParaRPr lang="en-GB" b="0" i="1"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3"/>
          <p:cNvSpPr>
            <a:spLocks noGrp="1" noRot="1" noChangeAspect="1" noTextEdit="1"/>
          </p:cNvSpPr>
          <p:nvPr>
            <p:ph type="sldImg"/>
          </p:nvPr>
        </p:nvSpPr>
        <p:spPr>
          <a:ln/>
        </p:spPr>
      </p:sp>
      <p:sp>
        <p:nvSpPr>
          <p:cNvPr id="51203" name="Notizenplatzhalter 4"/>
          <p:cNvSpPr>
            <a:spLocks noGrp="1"/>
          </p:cNvSpPr>
          <p:nvPr>
            <p:ph type="body" idx="1"/>
          </p:nvPr>
        </p:nvSpPr>
        <p:spPr>
          <a:noFill/>
          <a:ln/>
        </p:spPr>
        <p:txBody>
          <a:bodyPr/>
          <a:lstStyle/>
          <a:p>
            <a:r>
              <a:rPr lang="en-GB" b="0" u="sng" dirty="0" smtClean="0">
                <a:latin typeface="Arial" charset="0"/>
                <a:cs typeface="Arial" charset="0"/>
              </a:rPr>
              <a:t>Main message:</a:t>
            </a:r>
          </a:p>
          <a:p>
            <a:pPr>
              <a:buFontTx/>
              <a:buChar char="•"/>
            </a:pPr>
            <a:r>
              <a:rPr lang="en-GB" b="0" dirty="0" smtClean="0">
                <a:latin typeface="Arial" charset="0"/>
                <a:cs typeface="Arial" charset="0"/>
              </a:rPr>
              <a:t> GH effect by the Earth’s atmosphere is natural effect and necessary for life on Earth</a:t>
            </a:r>
          </a:p>
          <a:p>
            <a:pPr>
              <a:buFontTx/>
              <a:buChar char="•"/>
            </a:pPr>
            <a:r>
              <a:rPr lang="en-GB" b="0" dirty="0" smtClean="0">
                <a:latin typeface="Arial" charset="0"/>
                <a:cs typeface="Arial" charset="0"/>
              </a:rPr>
              <a:t> Additional GHG emissions change the atmosphere’s composition and lead to global warming</a:t>
            </a:r>
          </a:p>
          <a:p>
            <a:endParaRPr lang="en-GB" b="0" dirty="0" smtClean="0">
              <a:latin typeface="Arial" charset="0"/>
              <a:cs typeface="Arial" charset="0"/>
            </a:endParaRPr>
          </a:p>
          <a:p>
            <a:r>
              <a:rPr lang="en-GB" b="0" u="sng" dirty="0" smtClean="0">
                <a:latin typeface="Arial" charset="0"/>
                <a:cs typeface="Arial" charset="0"/>
              </a:rPr>
              <a:t>Explain</a:t>
            </a:r>
          </a:p>
          <a:p>
            <a:pPr>
              <a:buFontTx/>
              <a:buChar char="•"/>
            </a:pPr>
            <a:r>
              <a:rPr lang="en-GB" b="0" dirty="0" smtClean="0">
                <a:latin typeface="Arial" charset="0"/>
                <a:cs typeface="Arial" charset="0"/>
              </a:rPr>
              <a:t> Radiation in and out as described on the graph</a:t>
            </a:r>
          </a:p>
          <a:p>
            <a:pPr>
              <a:buFontTx/>
              <a:buChar char="•"/>
            </a:pPr>
            <a:r>
              <a:rPr lang="en-GB" b="0" dirty="0" smtClean="0">
                <a:latin typeface="Arial" charset="0"/>
                <a:cs typeface="Arial" charset="0"/>
              </a:rPr>
              <a:t> GH consists of the GHG which work like a shield</a:t>
            </a:r>
          </a:p>
          <a:p>
            <a:pPr>
              <a:buFontTx/>
              <a:buChar char="•"/>
            </a:pPr>
            <a:r>
              <a:rPr lang="en-GB" b="0" dirty="0" smtClean="0">
                <a:latin typeface="Arial" charset="0"/>
                <a:cs typeface="Arial" charset="0"/>
              </a:rPr>
              <a:t> Without the GH temperatures on Earth would be -18°C in mean (based on the </a:t>
            </a:r>
            <a:r>
              <a:rPr lang="en-GB" b="0" dirty="0" err="1" smtClean="0">
                <a:latin typeface="Arial" charset="0"/>
                <a:cs typeface="Arial" charset="0"/>
              </a:rPr>
              <a:t>radiative</a:t>
            </a:r>
            <a:r>
              <a:rPr lang="en-GB" b="0" dirty="0" smtClean="0">
                <a:latin typeface="Arial" charset="0"/>
                <a:cs typeface="Arial" charset="0"/>
              </a:rPr>
              <a:t> balance, calculated by the Stefan-Boltzmann-Law </a:t>
            </a:r>
            <a:r>
              <a:rPr lang="en-GB" b="0" i="1" dirty="0" smtClean="0">
                <a:latin typeface="Arial" charset="0"/>
                <a:cs typeface="Arial" charset="0"/>
              </a:rPr>
              <a:t>for more information see next slide</a:t>
            </a:r>
            <a:r>
              <a:rPr lang="en-GB" b="0" dirty="0" smtClean="0">
                <a:latin typeface="Arial" charset="0"/>
                <a:cs typeface="Arial" charset="0"/>
              </a:rPr>
              <a:t>)</a:t>
            </a:r>
          </a:p>
          <a:p>
            <a:pPr>
              <a:buFontTx/>
              <a:buChar char="•"/>
            </a:pPr>
            <a:r>
              <a:rPr lang="en-GB" b="0" dirty="0" smtClean="0">
                <a:latin typeface="Arial" charset="0"/>
                <a:cs typeface="Arial" charset="0"/>
              </a:rPr>
              <a:t> Warming beyond </a:t>
            </a:r>
            <a:r>
              <a:rPr lang="en-GB" b="0" dirty="0" err="1" smtClean="0">
                <a:latin typeface="Arial" charset="0"/>
                <a:cs typeface="Arial" charset="0"/>
              </a:rPr>
              <a:t>radiative</a:t>
            </a:r>
            <a:r>
              <a:rPr lang="en-GB" b="0" dirty="0" smtClean="0">
                <a:latin typeface="Arial" charset="0"/>
                <a:cs typeface="Arial" charset="0"/>
              </a:rPr>
              <a:t> balance due to GH: +33°C – which mean that average temperatures on Earth are around 15°C</a:t>
            </a:r>
          </a:p>
          <a:p>
            <a:pPr>
              <a:buFontTx/>
              <a:buChar char="•"/>
            </a:pPr>
            <a:r>
              <a:rPr lang="en-GB" b="0" dirty="0" smtClean="0">
                <a:latin typeface="Arial" charset="0"/>
                <a:cs typeface="Arial" charset="0"/>
              </a:rPr>
              <a:t> Changes in the atmosphere= increase in warming</a:t>
            </a:r>
          </a:p>
          <a:p>
            <a:pPr>
              <a:buFontTx/>
              <a:buChar char="•"/>
            </a:pPr>
            <a:endParaRPr lang="en-GB" b="0" dirty="0" smtClean="0">
              <a:latin typeface="Arial" charset="0"/>
              <a:cs typeface="Arial" charset="0"/>
            </a:endParaRPr>
          </a:p>
          <a:p>
            <a:r>
              <a:rPr lang="en-GB" b="0" i="1" u="sng" dirty="0" smtClean="0">
                <a:latin typeface="Arial" charset="0"/>
                <a:cs typeface="Arial" charset="0"/>
              </a:rPr>
              <a:t>Hints</a:t>
            </a:r>
          </a:p>
          <a:p>
            <a:pPr>
              <a:buFontTx/>
              <a:buChar char="•"/>
            </a:pPr>
            <a:r>
              <a:rPr lang="en-GB" b="0" i="1" dirty="0" smtClean="0">
                <a:latin typeface="Arial" charset="0"/>
                <a:cs typeface="Arial" charset="0"/>
              </a:rPr>
              <a:t>Give example for 'greenhouse' from real life, e.g. sitting in a overland bus behind the window with the inside heating up </a:t>
            </a:r>
            <a:endParaRPr lang="en-GB" b="0" i="1"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err="1" smtClean="0"/>
              <a:t>ONLY</a:t>
            </a:r>
            <a:r>
              <a:rPr lang="de-DE" dirty="0" smtClean="0"/>
              <a:t> </a:t>
            </a:r>
            <a:r>
              <a:rPr lang="de-DE" dirty="0" err="1" smtClean="0"/>
              <a:t>if</a:t>
            </a:r>
            <a:r>
              <a:rPr lang="de-DE" dirty="0" smtClean="0"/>
              <a:t> time – </a:t>
            </a:r>
            <a:r>
              <a:rPr lang="de-DE" dirty="0" err="1" smtClean="0"/>
              <a:t>advanced</a:t>
            </a:r>
            <a:endParaRPr lang="de-DE" dirty="0" smtClean="0"/>
          </a:p>
          <a:p>
            <a:pPr>
              <a:defRPr/>
            </a:pPr>
            <a:endParaRPr lang="de-DE" b="0" u="sng" dirty="0" smtClean="0"/>
          </a:p>
          <a:p>
            <a:pPr>
              <a:defRPr/>
            </a:pPr>
            <a:r>
              <a:rPr lang="de-DE" b="0" u="sng" dirty="0" smtClean="0"/>
              <a:t>Main </a:t>
            </a:r>
            <a:r>
              <a:rPr lang="de-DE" b="0" u="sng" dirty="0" err="1" smtClean="0"/>
              <a:t>message</a:t>
            </a:r>
            <a:endParaRPr lang="de-DE" b="0" u="sng" dirty="0" smtClean="0"/>
          </a:p>
          <a:p>
            <a:pPr marL="169255" indent="-169255">
              <a:buFont typeface="Arial" pitchFamily="34" charset="0"/>
              <a:buChar char="•"/>
              <a:defRPr/>
            </a:pPr>
            <a:r>
              <a:rPr lang="de-DE" b="0" dirty="0" err="1" smtClean="0"/>
              <a:t>Climate</a:t>
            </a:r>
            <a:r>
              <a:rPr lang="de-DE" b="0" dirty="0" smtClean="0"/>
              <a:t> on Earth </a:t>
            </a:r>
            <a:r>
              <a:rPr lang="de-DE" b="0" dirty="0" err="1" smtClean="0"/>
              <a:t>is</a:t>
            </a:r>
            <a:r>
              <a:rPr lang="de-DE" b="0" dirty="0" smtClean="0"/>
              <a:t> a </a:t>
            </a:r>
            <a:r>
              <a:rPr lang="de-DE" b="0" dirty="0" err="1" smtClean="0"/>
              <a:t>physical</a:t>
            </a:r>
            <a:r>
              <a:rPr lang="de-DE" b="0" dirty="0" smtClean="0"/>
              <a:t> </a:t>
            </a:r>
            <a:r>
              <a:rPr lang="de-DE" b="0" dirty="0" err="1" smtClean="0"/>
              <a:t>process</a:t>
            </a:r>
            <a:endParaRPr lang="de-DE" b="0" dirty="0" smtClean="0"/>
          </a:p>
          <a:p>
            <a:pPr>
              <a:defRPr/>
            </a:pPr>
            <a:endParaRPr lang="de-DE" b="0" dirty="0" smtClean="0"/>
          </a:p>
          <a:p>
            <a:pPr>
              <a:defRPr/>
            </a:pPr>
            <a:r>
              <a:rPr lang="de-DE" b="0" u="sng" dirty="0" err="1" smtClean="0"/>
              <a:t>Explain</a:t>
            </a:r>
            <a:endParaRPr lang="de-DE" b="0" u="sng" dirty="0" smtClean="0"/>
          </a:p>
          <a:p>
            <a:pPr>
              <a:buFont typeface="Arial" pitchFamily="34" charset="0"/>
              <a:buNone/>
              <a:defRPr/>
            </a:pPr>
            <a:r>
              <a:rPr lang="en-US" b="0" dirty="0" smtClean="0"/>
              <a:t>The following factors have an influence on the Earth’s climate. </a:t>
            </a:r>
          </a:p>
          <a:p>
            <a:pPr marL="169255" indent="-169255">
              <a:buFont typeface="Arial" pitchFamily="34" charset="0"/>
              <a:buChar char="•"/>
              <a:defRPr/>
            </a:pPr>
            <a:r>
              <a:rPr lang="en-US" b="0" dirty="0" smtClean="0"/>
              <a:t>The radiation comes from the sun. Changes in the sun’s own processes or the orbital movements have an influence in the long-term perspective but do not account for the recent climate changes (see </a:t>
            </a:r>
            <a:r>
              <a:rPr lang="en-US" b="0" i="1" dirty="0" smtClean="0"/>
              <a:t>add.info </a:t>
            </a:r>
            <a:r>
              <a:rPr lang="en-US" b="0" dirty="0" smtClean="0"/>
              <a:t>below).</a:t>
            </a:r>
          </a:p>
          <a:p>
            <a:pPr marL="169255" indent="-169255">
              <a:buFont typeface="Arial" pitchFamily="34" charset="0"/>
              <a:buChar char="•"/>
              <a:defRPr/>
            </a:pPr>
            <a:r>
              <a:rPr lang="en-US" b="0" dirty="0" smtClean="0"/>
              <a:t>Part of the radiation is directly reflected back without absorption, this is called albedo. The Earth’s albedo is influenced by cloud cover as well as the surface </a:t>
            </a:r>
            <a:r>
              <a:rPr lang="en-US" b="0" dirty="0" err="1" smtClean="0"/>
              <a:t>colour</a:t>
            </a:r>
            <a:r>
              <a:rPr lang="en-US" b="0" dirty="0" smtClean="0"/>
              <a:t>. Dark </a:t>
            </a:r>
            <a:r>
              <a:rPr lang="en-US" b="0" dirty="0" err="1" smtClean="0"/>
              <a:t>colours</a:t>
            </a:r>
            <a:r>
              <a:rPr lang="en-US" b="0" dirty="0" smtClean="0"/>
              <a:t> (e.g. forest, bare land) reflect less than light </a:t>
            </a:r>
            <a:r>
              <a:rPr lang="en-US" b="0" dirty="0" err="1" smtClean="0"/>
              <a:t>colours</a:t>
            </a:r>
            <a:r>
              <a:rPr lang="en-US" b="0" dirty="0" smtClean="0"/>
              <a:t> (e.g. ice). Example: agricultural land reflects 10%; ice cover reflects 90%.</a:t>
            </a:r>
          </a:p>
          <a:p>
            <a:pPr marL="169255" indent="-169255">
              <a:buFont typeface="Arial" pitchFamily="34" charset="0"/>
              <a:buChar char="•"/>
              <a:defRPr/>
            </a:pPr>
            <a:r>
              <a:rPr lang="en-US" b="0" dirty="0" smtClean="0"/>
              <a:t>The Earth’s re-radiation is proportional to the Earth’s temperature (the </a:t>
            </a:r>
            <a:r>
              <a:rPr lang="en-US" b="0" dirty="0" err="1" smtClean="0"/>
              <a:t>radiative</a:t>
            </a:r>
            <a:r>
              <a:rPr lang="en-US" b="0" dirty="0" smtClean="0"/>
              <a:t> balance). </a:t>
            </a:r>
          </a:p>
          <a:p>
            <a:pPr marL="169255" indent="-169255">
              <a:buFont typeface="Arial" pitchFamily="34" charset="0"/>
              <a:buChar char="•"/>
              <a:defRPr/>
            </a:pPr>
            <a:r>
              <a:rPr lang="de-DE" b="0" dirty="0" smtClean="0"/>
              <a:t>The </a:t>
            </a:r>
            <a:r>
              <a:rPr lang="de-DE" b="0" dirty="0" err="1" smtClean="0"/>
              <a:t>radiative</a:t>
            </a:r>
            <a:r>
              <a:rPr lang="de-DE" b="0" dirty="0" smtClean="0"/>
              <a:t> </a:t>
            </a:r>
            <a:r>
              <a:rPr lang="de-DE" b="0" dirty="0" err="1" smtClean="0"/>
              <a:t>balance</a:t>
            </a:r>
            <a:r>
              <a:rPr lang="de-DE" b="0" dirty="0" smtClean="0"/>
              <a:t> </a:t>
            </a:r>
            <a:r>
              <a:rPr lang="de-DE" b="0" dirty="0" err="1" smtClean="0"/>
              <a:t>of</a:t>
            </a:r>
            <a:r>
              <a:rPr lang="de-DE" b="0" dirty="0" smtClean="0"/>
              <a:t> a </a:t>
            </a:r>
            <a:r>
              <a:rPr lang="de-DE" b="0" dirty="0" err="1" smtClean="0"/>
              <a:t>body</a:t>
            </a:r>
            <a:r>
              <a:rPr lang="de-DE" b="0" dirty="0" smtClean="0"/>
              <a:t> (e.g. </a:t>
            </a:r>
            <a:r>
              <a:rPr lang="de-DE" b="0" dirty="0" err="1" smtClean="0"/>
              <a:t>the</a:t>
            </a:r>
            <a:r>
              <a:rPr lang="de-DE" b="0" dirty="0" smtClean="0"/>
              <a:t> Earth) </a:t>
            </a:r>
            <a:r>
              <a:rPr lang="en-GB" b="0" dirty="0" smtClean="0">
                <a:latin typeface="Arial" charset="0"/>
                <a:cs typeface="Arial" charset="0"/>
              </a:rPr>
              <a:t>relates to a physical law called Stefan-Boltzmann (also called Stefan’s law). </a:t>
            </a:r>
            <a:r>
              <a:rPr lang="en-US" b="0" dirty="0" smtClean="0"/>
              <a:t>(for more info see </a:t>
            </a:r>
            <a:r>
              <a:rPr lang="en-US" b="0" i="1" dirty="0" smtClean="0"/>
              <a:t>add.info </a:t>
            </a:r>
            <a:r>
              <a:rPr lang="en-US" b="0" dirty="0" smtClean="0"/>
              <a:t>below)</a:t>
            </a:r>
            <a:r>
              <a:rPr lang="en-US" b="0" dirty="0" smtClean="0">
                <a:latin typeface="Arial" charset="0"/>
                <a:cs typeface="Arial" charset="0"/>
              </a:rPr>
              <a:t>  </a:t>
            </a:r>
            <a:br>
              <a:rPr lang="en-US" b="0" dirty="0" smtClean="0">
                <a:latin typeface="Arial" charset="0"/>
                <a:cs typeface="Arial" charset="0"/>
              </a:rPr>
            </a:br>
            <a:r>
              <a:rPr lang="en-US" b="0" dirty="0" err="1" smtClean="0">
                <a:latin typeface="Arial" charset="0"/>
                <a:cs typeface="Arial" charset="0"/>
              </a:rPr>
              <a:t>Radiative</a:t>
            </a:r>
            <a:r>
              <a:rPr lang="en-US" b="0" dirty="0" smtClean="0">
                <a:latin typeface="Arial" charset="0"/>
                <a:cs typeface="Arial" charset="0"/>
              </a:rPr>
              <a:t> forcing = the change in the balance between solar radiation entering the atmosphere and the Earth's radiation going out. Positive </a:t>
            </a:r>
            <a:r>
              <a:rPr lang="en-US" b="0" dirty="0" err="1" smtClean="0">
                <a:latin typeface="Arial" charset="0"/>
                <a:cs typeface="Arial" charset="0"/>
              </a:rPr>
              <a:t>radiative</a:t>
            </a:r>
            <a:r>
              <a:rPr lang="en-US" b="0" dirty="0" smtClean="0">
                <a:latin typeface="Arial" charset="0"/>
                <a:cs typeface="Arial" charset="0"/>
              </a:rPr>
              <a:t> forcing tends to warm the surface of the Earth while negative forcing tends to cool the surface. GHG emissions lead to positive </a:t>
            </a:r>
            <a:r>
              <a:rPr lang="en-US" b="0" dirty="0" err="1" smtClean="0">
                <a:latin typeface="Arial" charset="0"/>
                <a:cs typeface="Arial" charset="0"/>
              </a:rPr>
              <a:t>radiative</a:t>
            </a:r>
            <a:r>
              <a:rPr lang="en-US" b="0" dirty="0" smtClean="0">
                <a:latin typeface="Arial" charset="0"/>
                <a:cs typeface="Arial" charset="0"/>
              </a:rPr>
              <a:t> forcing. </a:t>
            </a:r>
          </a:p>
          <a:p>
            <a:pPr marL="169255" indent="-169255">
              <a:buFont typeface="Arial" pitchFamily="34" charset="0"/>
              <a:buChar char="•"/>
              <a:defRPr/>
            </a:pPr>
            <a:r>
              <a:rPr lang="en-US" b="0" dirty="0" smtClean="0">
                <a:latin typeface="Arial" charset="0"/>
                <a:cs typeface="Arial" charset="0"/>
              </a:rPr>
              <a:t>T</a:t>
            </a:r>
            <a:r>
              <a:rPr lang="en-US" b="0" dirty="0" smtClean="0"/>
              <a:t>he Earth’s greenhouse (gas shield made from greenhouse gases) absorbs and reflects the Earth’s re-radiation. </a:t>
            </a:r>
            <a:r>
              <a:rPr lang="en-GB" b="0" dirty="0" smtClean="0">
                <a:latin typeface="Arial" charset="0"/>
                <a:cs typeface="Arial" charset="0"/>
              </a:rPr>
              <a:t>Without the GH temperatures on Earth would be -18°C in mean (based on the </a:t>
            </a:r>
            <a:r>
              <a:rPr lang="en-GB" b="0" dirty="0" err="1" smtClean="0">
                <a:latin typeface="Arial" charset="0"/>
                <a:cs typeface="Arial" charset="0"/>
              </a:rPr>
              <a:t>radiative</a:t>
            </a:r>
            <a:r>
              <a:rPr lang="en-GB" b="0" dirty="0" smtClean="0">
                <a:latin typeface="Arial" charset="0"/>
                <a:cs typeface="Arial" charset="0"/>
              </a:rPr>
              <a:t> balance), temperatures increase due to GH by 33°C – which means that average temperatures on Earth are around 15°C.</a:t>
            </a:r>
          </a:p>
          <a:p>
            <a:pPr marL="169255" indent="-169255">
              <a:buFont typeface="Arial" pitchFamily="34" charset="0"/>
              <a:buChar char="•"/>
              <a:defRPr/>
            </a:pPr>
            <a:r>
              <a:rPr lang="en-US" b="0" dirty="0" smtClean="0"/>
              <a:t>The atmospheric and oceanic circulations distribute the absorbed energy. </a:t>
            </a:r>
          </a:p>
          <a:p>
            <a:pPr marL="169255" indent="-169255">
              <a:buFont typeface="Arial" pitchFamily="34" charset="0"/>
              <a:buChar char="•"/>
              <a:defRPr/>
            </a:pPr>
            <a:endParaRPr lang="en-US" b="0" dirty="0" smtClean="0"/>
          </a:p>
          <a:p>
            <a:pPr marL="169255" indent="-169255">
              <a:buFont typeface="Arial" pitchFamily="34" charset="0"/>
              <a:buChar char="•"/>
              <a:defRPr/>
            </a:pPr>
            <a:endParaRPr lang="en-US" b="0" dirty="0" smtClean="0">
              <a:latin typeface="Arial" charset="0"/>
              <a:cs typeface="Arial" charset="0"/>
            </a:endParaRPr>
          </a:p>
          <a:p>
            <a:pPr marL="169255" indent="-169255">
              <a:buFont typeface="Arial" pitchFamily="34" charset="0"/>
              <a:buChar char="•"/>
              <a:defRPr/>
            </a:pPr>
            <a:endParaRPr lang="en-GB" b="0" dirty="0" smtClean="0">
              <a:latin typeface="Arial" charset="0"/>
              <a:cs typeface="Arial" charset="0"/>
            </a:endParaRPr>
          </a:p>
          <a:p>
            <a:pPr>
              <a:defRPr/>
            </a:pPr>
            <a:r>
              <a:rPr lang="en-US" b="0" i="1" u="sng" dirty="0" smtClean="0">
                <a:latin typeface="Arial" charset="0"/>
                <a:cs typeface="Arial" charset="0"/>
              </a:rPr>
              <a:t>Add.info</a:t>
            </a:r>
            <a:r>
              <a:rPr lang="en-US" b="0" i="1" dirty="0" smtClean="0">
                <a:latin typeface="Arial" charset="0"/>
                <a:cs typeface="Arial" charset="0"/>
              </a:rPr>
              <a:t> </a:t>
            </a:r>
          </a:p>
          <a:p>
            <a:pPr>
              <a:defRPr/>
            </a:pPr>
            <a:r>
              <a:rPr lang="en-US" b="0" i="1" dirty="0" smtClean="0">
                <a:latin typeface="Arial" charset="0"/>
                <a:cs typeface="Arial" charset="0"/>
              </a:rPr>
              <a:t>@ </a:t>
            </a:r>
            <a:r>
              <a:rPr lang="en-US" b="0" i="1" dirty="0" err="1" smtClean="0">
                <a:latin typeface="Arial" charset="0"/>
                <a:cs typeface="Arial" charset="0"/>
              </a:rPr>
              <a:t>stefan-boltzmann</a:t>
            </a:r>
            <a:r>
              <a:rPr lang="en-US" b="0" i="1" dirty="0" smtClean="0">
                <a:latin typeface="Arial" charset="0"/>
                <a:cs typeface="Arial" charset="0"/>
              </a:rPr>
              <a:t> law: </a:t>
            </a:r>
            <a:r>
              <a:rPr lang="en-GB" b="0" i="1" dirty="0" smtClean="0">
                <a:latin typeface="Arial" charset="0"/>
                <a:cs typeface="Arial" charset="0"/>
              </a:rPr>
              <a:t>This law was detected by the end of the 19</a:t>
            </a:r>
            <a:r>
              <a:rPr lang="en-GB" b="0" i="1" baseline="30000" dirty="0" smtClean="0">
                <a:latin typeface="Arial" charset="0"/>
                <a:cs typeface="Arial" charset="0"/>
              </a:rPr>
              <a:t>th</a:t>
            </a:r>
            <a:r>
              <a:rPr lang="en-GB" b="0" i="1" dirty="0" smtClean="0">
                <a:latin typeface="Arial" charset="0"/>
                <a:cs typeface="Arial" charset="0"/>
              </a:rPr>
              <a:t> century by two physicians Stefan and Boltzmann. It </a:t>
            </a:r>
            <a:r>
              <a:rPr lang="en-US" b="0" i="1" dirty="0" smtClean="0"/>
              <a:t>states that the total energy radiated by a body is directly proportional to the body's own temperature. </a:t>
            </a:r>
            <a:br>
              <a:rPr lang="en-US" b="0" i="1" dirty="0" smtClean="0"/>
            </a:br>
            <a:r>
              <a:rPr lang="en-US" b="0" i="1" dirty="0" smtClean="0"/>
              <a:t>Applied to the case of the planet Earth: When you enter the solar radiation  arriving on Earth (-30% for the albedo, how much of the solar radiation that hits the planet gets scattered back into space without absorption ) into the Stefan-</a:t>
            </a:r>
            <a:r>
              <a:rPr lang="en-US" b="0" i="1" dirty="0" err="1" smtClean="0"/>
              <a:t>Boltzman</a:t>
            </a:r>
            <a:r>
              <a:rPr lang="en-US" b="0" i="1" dirty="0" smtClean="0"/>
              <a:t> equation, the Earth’s temperature can be calculated as, theoretically, -18 °C. </a:t>
            </a:r>
          </a:p>
          <a:p>
            <a:pPr>
              <a:defRPr/>
            </a:pPr>
            <a:r>
              <a:rPr lang="en-US" b="0" i="1" dirty="0" smtClean="0"/>
              <a:t>However, radiation from the surface of the Earth is partially absorbed by GHG in the atmosphere and re-radiated in all directions, part of it back to the Earth’s surface. The Earth’s surface is thus hit by (a) solar radiation and (b) long-wave re-radiation. More radiation arrives at the Earth’s surface, and the surface has to emit more radiation to achieve the </a:t>
            </a:r>
            <a:r>
              <a:rPr lang="en-US" b="0" i="1" dirty="0" err="1" smtClean="0"/>
              <a:t>radiative</a:t>
            </a:r>
            <a:r>
              <a:rPr lang="en-US" b="0" i="1" dirty="0" smtClean="0"/>
              <a:t> balance. As a result, the Earth's actual average surface temperature is about 15 °C.  The natural greenhouse effect is thus responsible for the difference of 33°C.  (cf. </a:t>
            </a:r>
            <a:r>
              <a:rPr lang="en-US" b="0" i="1" dirty="0" err="1" smtClean="0"/>
              <a:t>Rahmstorf</a:t>
            </a:r>
            <a:r>
              <a:rPr lang="en-US" b="0" i="1" dirty="0" smtClean="0"/>
              <a:t> 2002: http://www.pik-potsdam.de/~stefan/leser_antworten.html)</a:t>
            </a:r>
          </a:p>
          <a:p>
            <a:pPr>
              <a:defRPr/>
            </a:pPr>
            <a:endParaRPr lang="en-US" b="0" i="1" dirty="0" smtClean="0"/>
          </a:p>
          <a:p>
            <a:pPr>
              <a:defRPr/>
            </a:pPr>
            <a:r>
              <a:rPr lang="en-US" b="0" i="1" dirty="0" smtClean="0"/>
              <a:t>@ sun: The Earth is tumbling around the sun. Its exposition towards the sun is changing according to the so called </a:t>
            </a:r>
            <a:r>
              <a:rPr lang="en-US" b="0" i="1" dirty="0" err="1" smtClean="0"/>
              <a:t>Milankovitch</a:t>
            </a:r>
            <a:r>
              <a:rPr lang="en-US" b="0" i="1" dirty="0" smtClean="0"/>
              <a:t> Cycles. These, however, in the short term, will have a major impact  not on the global climate but on seasons. In the long term, these changes in the Earth’s exposition towards the sun, influence the alternation of ice ages and </a:t>
            </a:r>
            <a:r>
              <a:rPr lang="en-US" b="0" i="1" dirty="0" err="1" smtClean="0"/>
              <a:t>interglacials</a:t>
            </a:r>
            <a:r>
              <a:rPr lang="en-US" b="0" i="1" dirty="0" smtClean="0"/>
              <a:t>.</a:t>
            </a:r>
            <a:endParaRPr lang="de-DE" b="0" dirty="0"/>
          </a:p>
        </p:txBody>
      </p:sp>
      <p:sp>
        <p:nvSpPr>
          <p:cNvPr id="52228" name="Foliennummernplatzhalter 3"/>
          <p:cNvSpPr>
            <a:spLocks noGrp="1"/>
          </p:cNvSpPr>
          <p:nvPr>
            <p:ph type="sldNum" sz="quarter" idx="5"/>
          </p:nvPr>
        </p:nvSpPr>
        <p:spPr/>
        <p:txBody>
          <a:bodyPr/>
          <a:lstStyle/>
          <a:p>
            <a:fld id="{F6E6197C-6D94-4165-BFA2-393F4FF6E9CA}" type="slidenum">
              <a:rPr smtClean="0">
                <a:latin typeface="Arial" charset="0"/>
                <a:cs typeface="Arial" charset="0"/>
              </a:rPr>
              <a:pPr/>
              <a:t>8</a:t>
            </a:fld>
            <a:endParaRPr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3"/>
          <p:cNvSpPr>
            <a:spLocks noGrp="1" noRot="1" noChangeAspect="1" noTextEdit="1"/>
          </p:cNvSpPr>
          <p:nvPr>
            <p:ph type="sldImg"/>
          </p:nvPr>
        </p:nvSpPr>
        <p:spPr>
          <a:ln/>
        </p:spPr>
      </p:sp>
      <p:sp>
        <p:nvSpPr>
          <p:cNvPr id="53251" name="Notizenplatzhalter 4"/>
          <p:cNvSpPr>
            <a:spLocks noGrp="1"/>
          </p:cNvSpPr>
          <p:nvPr>
            <p:ph type="body" idx="1"/>
          </p:nvPr>
        </p:nvSpPr>
        <p:spPr>
          <a:noFill/>
          <a:ln/>
        </p:spPr>
        <p:txBody>
          <a:bodyPr/>
          <a:lstStyle/>
          <a:p>
            <a:r>
              <a:rPr lang="en-GB" b="0" u="sng" dirty="0" smtClean="0">
                <a:latin typeface="Arial" charset="0"/>
                <a:cs typeface="Arial" charset="0"/>
              </a:rPr>
              <a:t>Main message</a:t>
            </a:r>
          </a:p>
          <a:p>
            <a:pPr>
              <a:buFontTx/>
              <a:buChar char="•"/>
            </a:pPr>
            <a:r>
              <a:rPr lang="en-GB" b="0" dirty="0" smtClean="0">
                <a:latin typeface="Arial" charset="0"/>
                <a:cs typeface="Arial" charset="0"/>
              </a:rPr>
              <a:t> The carbon cycle is one of the key processes in the Earth’s system (others are e.g. the water cycle)</a:t>
            </a:r>
          </a:p>
          <a:p>
            <a:pPr>
              <a:buFontTx/>
              <a:buChar char="•"/>
            </a:pPr>
            <a:endParaRPr lang="en-GB" b="0" dirty="0" smtClean="0">
              <a:latin typeface="Arial" charset="0"/>
              <a:cs typeface="Arial" charset="0"/>
            </a:endParaRPr>
          </a:p>
          <a:p>
            <a:r>
              <a:rPr lang="en-GB" b="0" u="sng" dirty="0" smtClean="0">
                <a:latin typeface="Arial" charset="0"/>
                <a:cs typeface="Arial" charset="0"/>
              </a:rPr>
              <a:t>Explain</a:t>
            </a:r>
          </a:p>
          <a:p>
            <a:pPr>
              <a:buFontTx/>
              <a:buChar char="•"/>
            </a:pPr>
            <a:r>
              <a:rPr lang="en-GB" b="0" dirty="0" smtClean="0">
                <a:latin typeface="Arial" charset="0"/>
                <a:cs typeface="Arial" charset="0"/>
              </a:rPr>
              <a:t>  Sources: Fossil fuel burning and deforestation add previously stored carbon to the system (see below </a:t>
            </a:r>
            <a:r>
              <a:rPr lang="en-GB" b="0" i="1" dirty="0" smtClean="0">
                <a:latin typeface="Arial" charset="0"/>
                <a:cs typeface="Arial" charset="0"/>
              </a:rPr>
              <a:t>if time</a:t>
            </a:r>
            <a:r>
              <a:rPr lang="en-GB" b="0" dirty="0" smtClean="0">
                <a:latin typeface="Arial" charset="0"/>
                <a:cs typeface="Arial" charset="0"/>
              </a:rPr>
              <a:t>)</a:t>
            </a:r>
          </a:p>
          <a:p>
            <a:pPr>
              <a:buFontTx/>
              <a:buChar char="•"/>
            </a:pPr>
            <a:r>
              <a:rPr lang="en-GB" b="0" dirty="0" smtClean="0">
                <a:latin typeface="Arial" charset="0"/>
                <a:cs typeface="Arial" charset="0"/>
              </a:rPr>
              <a:t>  Sinks: Biomass, oceans (see below </a:t>
            </a:r>
            <a:r>
              <a:rPr lang="en-GB" b="0" i="1" dirty="0" smtClean="0">
                <a:latin typeface="Arial" charset="0"/>
                <a:cs typeface="Arial" charset="0"/>
              </a:rPr>
              <a:t>if time</a:t>
            </a:r>
            <a:r>
              <a:rPr lang="en-GB" b="0" dirty="0" smtClean="0">
                <a:latin typeface="Arial" charset="0"/>
                <a:cs typeface="Arial" charset="0"/>
              </a:rPr>
              <a:t>)</a:t>
            </a:r>
          </a:p>
          <a:p>
            <a:pPr>
              <a:buFontTx/>
              <a:buChar char="•"/>
            </a:pPr>
            <a:endParaRPr lang="en-GB" b="0" dirty="0" smtClean="0">
              <a:latin typeface="Arial" charset="0"/>
              <a:cs typeface="Arial" charset="0"/>
            </a:endParaRPr>
          </a:p>
          <a:p>
            <a:r>
              <a:rPr lang="en-GB" b="0" i="1" dirty="0" smtClean="0">
                <a:latin typeface="Arial" charset="0"/>
                <a:cs typeface="Arial" charset="0"/>
              </a:rPr>
              <a:t>If time</a:t>
            </a:r>
          </a:p>
          <a:p>
            <a:pPr>
              <a:buFontTx/>
              <a:buChar char="•"/>
            </a:pPr>
            <a:r>
              <a:rPr lang="en-GB" b="0" dirty="0" smtClean="0">
                <a:latin typeface="Arial" charset="0"/>
                <a:cs typeface="Arial" charset="0"/>
              </a:rPr>
              <a:t> </a:t>
            </a:r>
            <a:r>
              <a:rPr lang="en-GB" b="0" dirty="0" smtClean="0">
                <a:latin typeface="Arial" charset="0"/>
                <a:cs typeface="Arial" charset="0"/>
              </a:rPr>
              <a:t> Elaborate on the capacity of oceans to sequester carbon, however, if they are warming up they will turn into sources leading to a vicious circle of global warming: e.g. changes in the atmosphere &gt; higher temperatures &gt; ocean warming &gt; release of more CO2</a:t>
            </a:r>
          </a:p>
          <a:p>
            <a:pPr>
              <a:buFontTx/>
              <a:buNone/>
            </a:pPr>
            <a:endParaRPr lang="en-GB" b="0"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3"/>
          <p:cNvSpPr>
            <a:spLocks noGrp="1" noRot="1" noChangeAspect="1" noTextEdit="1"/>
          </p:cNvSpPr>
          <p:nvPr>
            <p:ph type="sldImg"/>
          </p:nvPr>
        </p:nvSpPr>
        <p:spPr>
          <a:ln/>
        </p:spPr>
      </p:sp>
      <p:sp>
        <p:nvSpPr>
          <p:cNvPr id="54275" name="Notizenplatzhalter 4"/>
          <p:cNvSpPr>
            <a:spLocks noGrp="1"/>
          </p:cNvSpPr>
          <p:nvPr>
            <p:ph type="body" idx="1"/>
          </p:nvPr>
        </p:nvSpPr>
        <p:spPr>
          <a:noFill/>
          <a:ln/>
        </p:spPr>
        <p:txBody>
          <a:bodyPr/>
          <a:lstStyle/>
          <a:p>
            <a:r>
              <a:rPr lang="en-GB" b="0" u="sng" dirty="0" smtClean="0">
                <a:latin typeface="Arial" charset="0"/>
                <a:cs typeface="Arial" charset="0"/>
              </a:rPr>
              <a:t>Main message</a:t>
            </a:r>
          </a:p>
          <a:p>
            <a:pPr>
              <a:buFontTx/>
              <a:buChar char="•"/>
            </a:pPr>
            <a:r>
              <a:rPr lang="en-GB" dirty="0" smtClean="0">
                <a:latin typeface="Arial" charset="0"/>
                <a:cs typeface="Arial" charset="0"/>
              </a:rPr>
              <a:t> </a:t>
            </a:r>
            <a:r>
              <a:rPr lang="en-GB" b="0" dirty="0" smtClean="0">
                <a:latin typeface="Arial" charset="0"/>
                <a:cs typeface="Arial" charset="0"/>
              </a:rPr>
              <a:t>Warming correlates with CO2-concentration in the atmosphere</a:t>
            </a:r>
          </a:p>
          <a:p>
            <a:r>
              <a:rPr lang="en-GB" b="0" u="sng" dirty="0" smtClean="0">
                <a:latin typeface="Arial" charset="0"/>
                <a:cs typeface="Arial" charset="0"/>
              </a:rPr>
              <a:t>Explain</a:t>
            </a:r>
          </a:p>
          <a:p>
            <a:pPr>
              <a:buFontTx/>
              <a:buChar char="•"/>
            </a:pPr>
            <a:r>
              <a:rPr lang="en-GB" b="0" dirty="0" smtClean="0">
                <a:latin typeface="Arial" charset="0"/>
                <a:cs typeface="Arial" charset="0"/>
              </a:rPr>
              <a:t> CO2 and temperature are interrelated: changing temperatures influence the CO2 concentration, changing CO2 concentration influence the temperature</a:t>
            </a:r>
          </a:p>
          <a:p>
            <a:pPr>
              <a:buFontTx/>
              <a:buChar char="•"/>
            </a:pPr>
            <a:r>
              <a:rPr lang="en-GB" b="0" dirty="0" smtClean="0">
                <a:latin typeface="Arial" charset="0"/>
                <a:cs typeface="Arial" charset="0"/>
              </a:rPr>
              <a:t> The CO2-temperature-correlation relates to a physical law called Stefan-Boltzmann (also Stefan’s law) which explains the </a:t>
            </a:r>
            <a:r>
              <a:rPr lang="en-GB" b="0" dirty="0" err="1" smtClean="0">
                <a:latin typeface="Arial" charset="0"/>
                <a:cs typeface="Arial" charset="0"/>
              </a:rPr>
              <a:t>radiative</a:t>
            </a:r>
            <a:r>
              <a:rPr lang="en-GB" b="0" dirty="0" smtClean="0">
                <a:latin typeface="Arial" charset="0"/>
                <a:cs typeface="Arial" charset="0"/>
              </a:rPr>
              <a:t> balance. </a:t>
            </a:r>
            <a:r>
              <a:rPr lang="en-US" b="0" dirty="0" smtClean="0">
                <a:latin typeface="Arial" charset="0"/>
                <a:cs typeface="Arial" charset="0"/>
              </a:rPr>
              <a:t>(for more info see </a:t>
            </a:r>
            <a:r>
              <a:rPr lang="en-US" b="0" i="1" dirty="0" smtClean="0">
                <a:latin typeface="Arial" charset="0"/>
                <a:cs typeface="Arial" charset="0"/>
              </a:rPr>
              <a:t>add.info  </a:t>
            </a:r>
            <a:r>
              <a:rPr lang="en-US" b="0" dirty="0" smtClean="0">
                <a:latin typeface="Arial" charset="0"/>
                <a:cs typeface="Arial" charset="0"/>
              </a:rPr>
              <a:t>note page slide '</a:t>
            </a:r>
            <a:r>
              <a:rPr lang="en-US" b="0" dirty="0" err="1" smtClean="0">
                <a:latin typeface="Arial" charset="0"/>
                <a:cs typeface="Arial" charset="0"/>
              </a:rPr>
              <a:t>radiative</a:t>
            </a:r>
            <a:r>
              <a:rPr lang="en-US" b="0" dirty="0" smtClean="0">
                <a:latin typeface="Arial" charset="0"/>
                <a:cs typeface="Arial" charset="0"/>
              </a:rPr>
              <a:t> balance')</a:t>
            </a:r>
          </a:p>
          <a:p>
            <a:pPr>
              <a:buFontTx/>
              <a:buChar char="•"/>
            </a:pPr>
            <a:r>
              <a:rPr lang="en-US" b="0" dirty="0" smtClean="0">
                <a:latin typeface="Arial" charset="0"/>
                <a:cs typeface="Arial" charset="0"/>
              </a:rPr>
              <a:t>The changes between ice ages (cold periods) and </a:t>
            </a:r>
            <a:r>
              <a:rPr lang="en-US" b="0" dirty="0" err="1" smtClean="0">
                <a:latin typeface="Arial" charset="0"/>
                <a:cs typeface="Arial" charset="0"/>
              </a:rPr>
              <a:t>interglacials</a:t>
            </a:r>
            <a:r>
              <a:rPr lang="en-US" b="0" dirty="0" smtClean="0">
                <a:latin typeface="Arial" charset="0"/>
                <a:cs typeface="Arial" charset="0"/>
              </a:rPr>
              <a:t> (warm periods) relate to the changes in the Earth’s orbital movements (the so-called </a:t>
            </a:r>
            <a:r>
              <a:rPr lang="en-US" b="0" dirty="0" err="1" smtClean="0">
                <a:latin typeface="Arial" charset="0"/>
                <a:cs typeface="Arial" charset="0"/>
              </a:rPr>
              <a:t>Milancovitch</a:t>
            </a:r>
            <a:r>
              <a:rPr lang="en-US" b="0" dirty="0" smtClean="0">
                <a:latin typeface="Arial" charset="0"/>
                <a:cs typeface="Arial" charset="0"/>
              </a:rPr>
              <a:t> Cycles, for more info see </a:t>
            </a:r>
            <a:r>
              <a:rPr lang="en-US" b="0" i="1" dirty="0" smtClean="0">
                <a:latin typeface="Arial" charset="0"/>
                <a:cs typeface="Arial" charset="0"/>
              </a:rPr>
              <a:t>add.info  </a:t>
            </a:r>
            <a:r>
              <a:rPr lang="en-US" b="0" dirty="0" smtClean="0">
                <a:latin typeface="Arial" charset="0"/>
                <a:cs typeface="Arial" charset="0"/>
              </a:rPr>
              <a:t>note page slide '</a:t>
            </a:r>
            <a:r>
              <a:rPr lang="en-US" b="0" dirty="0" err="1" smtClean="0">
                <a:latin typeface="Arial" charset="0"/>
                <a:cs typeface="Arial" charset="0"/>
              </a:rPr>
              <a:t>radiative</a:t>
            </a:r>
            <a:r>
              <a:rPr lang="en-US" b="0" dirty="0" smtClean="0">
                <a:latin typeface="Arial" charset="0"/>
                <a:cs typeface="Arial" charset="0"/>
              </a:rPr>
              <a:t> balance')</a:t>
            </a:r>
            <a:endParaRPr lang="en-GB" b="0" dirty="0" smtClean="0">
              <a:latin typeface="Arial" charset="0"/>
              <a:cs typeface="Arial" charset="0"/>
            </a:endParaRPr>
          </a:p>
          <a:p>
            <a:pPr>
              <a:buFontTx/>
              <a:buChar char="•"/>
            </a:pPr>
            <a:r>
              <a:rPr lang="en-GB" b="0" dirty="0" smtClean="0">
                <a:latin typeface="Arial" charset="0"/>
                <a:cs typeface="Arial" charset="0"/>
              </a:rPr>
              <a:t> Ice core drills in the Antarctica are</a:t>
            </a:r>
            <a:r>
              <a:rPr lang="en-GB" b="0" baseline="0" dirty="0" smtClean="0">
                <a:latin typeface="Arial" charset="0"/>
                <a:cs typeface="Arial" charset="0"/>
              </a:rPr>
              <a:t> the s</a:t>
            </a:r>
            <a:r>
              <a:rPr lang="en-GB" b="0" dirty="0" smtClean="0">
                <a:latin typeface="Arial" charset="0"/>
                <a:cs typeface="Arial" charset="0"/>
              </a:rPr>
              <a:t>ource of information are (see </a:t>
            </a:r>
            <a:r>
              <a:rPr lang="en-GB" b="0" i="1" dirty="0" smtClean="0">
                <a:latin typeface="Arial" charset="0"/>
                <a:cs typeface="Arial" charset="0"/>
              </a:rPr>
              <a:t>add.info </a:t>
            </a:r>
            <a:r>
              <a:rPr lang="en-GB" b="0" dirty="0" smtClean="0">
                <a:latin typeface="Arial" charset="0"/>
                <a:cs typeface="Arial" charset="0"/>
              </a:rPr>
              <a:t>below)</a:t>
            </a:r>
          </a:p>
          <a:p>
            <a:endParaRPr lang="en-GB" b="0" dirty="0" smtClean="0">
              <a:latin typeface="Arial" charset="0"/>
              <a:cs typeface="Arial" charset="0"/>
            </a:endParaRPr>
          </a:p>
          <a:p>
            <a:endParaRPr lang="en-GB" b="0" dirty="0" smtClean="0">
              <a:latin typeface="Arial" charset="0"/>
              <a:cs typeface="Arial" charset="0"/>
            </a:endParaRPr>
          </a:p>
          <a:p>
            <a:r>
              <a:rPr lang="en-GB" b="0" i="1" u="sng" dirty="0" smtClean="0">
                <a:latin typeface="Arial" charset="0"/>
                <a:cs typeface="Arial" charset="0"/>
              </a:rPr>
              <a:t>Hint</a:t>
            </a:r>
          </a:p>
          <a:p>
            <a:pPr>
              <a:buFontTx/>
              <a:buChar char="•"/>
            </a:pPr>
            <a:r>
              <a:rPr lang="en-GB" b="0" i="1" dirty="0" smtClean="0">
                <a:latin typeface="Arial" charset="0"/>
                <a:cs typeface="Arial" charset="0"/>
              </a:rPr>
              <a:t> Note that this graph shows the time line from right (past) to left (recent). The next slide shows it the other way round. </a:t>
            </a:r>
          </a:p>
          <a:p>
            <a:pPr>
              <a:buFontTx/>
              <a:buChar char="•"/>
            </a:pPr>
            <a:endParaRPr lang="en-GB" b="0" dirty="0" smtClean="0">
              <a:latin typeface="Arial" charset="0"/>
              <a:cs typeface="Arial" charset="0"/>
            </a:endParaRPr>
          </a:p>
          <a:p>
            <a:r>
              <a:rPr lang="en-GB" b="0" i="1" u="sng" dirty="0" smtClean="0">
                <a:latin typeface="Arial" charset="0"/>
                <a:cs typeface="Arial" charset="0"/>
              </a:rPr>
              <a:t>Add info</a:t>
            </a:r>
          </a:p>
          <a:p>
            <a:r>
              <a:rPr lang="en-US" b="0" i="1" dirty="0" smtClean="0">
                <a:latin typeface="Arial" charset="0"/>
                <a:cs typeface="Arial" charset="0"/>
              </a:rPr>
              <a:t>@ the ice cores: contain air bubbles , i.e. snapshots of the composition of the atmosphere at the time the ice accumulated. Through analysis, concentrations of greenhouse gases (dating back thousands of years) can be obtained with a high level of confidence.</a:t>
            </a:r>
          </a:p>
          <a:p>
            <a:r>
              <a:rPr lang="en-US" b="0" i="1" dirty="0" smtClean="0">
                <a:latin typeface="Arial" charset="0"/>
                <a:cs typeface="Arial" charset="0"/>
              </a:rPr>
              <a:t> </a:t>
            </a:r>
            <a:br>
              <a:rPr lang="en-US" b="0" i="1" dirty="0" smtClean="0">
                <a:latin typeface="Arial" charset="0"/>
                <a:cs typeface="Arial" charset="0"/>
              </a:rPr>
            </a:br>
            <a:r>
              <a:rPr lang="en-US" b="0" i="1" dirty="0" smtClean="0">
                <a:latin typeface="Arial" charset="0"/>
                <a:cs typeface="Arial" charset="0"/>
              </a:rPr>
              <a:t>@ </a:t>
            </a:r>
            <a:r>
              <a:rPr lang="en-US" b="0" i="1" dirty="0" err="1" smtClean="0">
                <a:latin typeface="Arial" charset="0"/>
                <a:cs typeface="Arial" charset="0"/>
              </a:rPr>
              <a:t>radiative</a:t>
            </a:r>
            <a:r>
              <a:rPr lang="en-US" b="0" i="1" dirty="0" smtClean="0">
                <a:latin typeface="Arial" charset="0"/>
                <a:cs typeface="Arial" charset="0"/>
              </a:rPr>
              <a:t> balance: For a detailed graph on the Earth’s </a:t>
            </a:r>
            <a:r>
              <a:rPr lang="en-US" b="0" i="1" dirty="0" err="1" smtClean="0">
                <a:latin typeface="Arial" charset="0"/>
                <a:cs typeface="Arial" charset="0"/>
              </a:rPr>
              <a:t>radiative</a:t>
            </a:r>
            <a:r>
              <a:rPr lang="en-US" b="0" i="1" dirty="0" smtClean="0">
                <a:latin typeface="Arial" charset="0"/>
                <a:cs typeface="Arial" charset="0"/>
              </a:rPr>
              <a:t> balance see http://www.grida.no/publications/other/ipcc_tar/?src=/climate/ipcc_tar/wg1/fig1-2.htm </a:t>
            </a:r>
          </a:p>
          <a:p>
            <a:pPr>
              <a:buFontTx/>
              <a:buNone/>
            </a:pPr>
            <a:endParaRPr lang="en-GB" b="0" i="1"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defRPr/>
            </a:pPr>
            <a:endParaRPr lang="de-DE"/>
          </a:p>
        </p:txBody>
      </p:sp>
      <p:sp>
        <p:nvSpPr>
          <p:cNvPr id="5" name="Text Box 3"/>
          <p:cNvSpPr txBox="1">
            <a:spLocks noChangeArrowheads="1"/>
          </p:cNvSpPr>
          <p:nvPr/>
        </p:nvSpPr>
        <p:spPr bwMode="auto">
          <a:xfrm>
            <a:off x="6934200" y="6596063"/>
            <a:ext cx="1981200" cy="274637"/>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fld id="{850F484D-CF79-4B42-85A2-D6FCDE9EFDFC}" type="datetime1">
              <a:rPr lang="de-DE" sz="1200" b="0" smtClean="0">
                <a:solidFill>
                  <a:schemeClr val="bg1"/>
                </a:solidFill>
              </a:rPr>
              <a:pPr>
                <a:defRPr/>
              </a:pPr>
              <a:t>11.02.2013</a:t>
            </a:fld>
            <a:r>
              <a:rPr lang="de-DE" sz="1200" b="0" smtClean="0">
                <a:solidFill>
                  <a:schemeClr val="bg1"/>
                </a:solidFill>
              </a:rPr>
              <a:t>     Seite </a:t>
            </a:r>
            <a:fld id="{319EA958-9A14-49EF-B9B9-D5D7B92C5B0C}" type="slidenum">
              <a:rPr lang="de-DE" sz="1200" b="0" smtClean="0">
                <a:solidFill>
                  <a:schemeClr val="bg1"/>
                </a:solidFill>
              </a:rPr>
              <a:pPr>
                <a:defRPr/>
              </a:pPr>
              <a:t>‹Nr.›</a:t>
            </a:fld>
            <a:endParaRPr lang="de-DE" sz="1200" b="0" smtClean="0">
              <a:solidFill>
                <a:schemeClr val="bg1"/>
              </a:solidFill>
            </a:endParaRPr>
          </a:p>
        </p:txBody>
      </p:sp>
      <p:sp>
        <p:nvSpPr>
          <p:cNvPr id="6"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defRPr/>
            </a:pPr>
            <a:endParaRPr lang="en-BZ" sz="2400" b="0">
              <a:solidFill>
                <a:schemeClr val="tx1"/>
              </a:solidFill>
              <a:latin typeface="Times" pitchFamily="18" charset="0"/>
            </a:endParaRPr>
          </a:p>
        </p:txBody>
      </p:sp>
      <p:sp>
        <p:nvSpPr>
          <p:cNvPr id="7" name="Line 6"/>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pPr>
              <a:defRPr/>
            </a:pPr>
            <a:endParaRPr lang="de-DE"/>
          </a:p>
        </p:txBody>
      </p:sp>
      <p:pic>
        <p:nvPicPr>
          <p:cNvPr id="8" name="Picture 7"/>
          <p:cNvPicPr>
            <a:picLocks noChangeAspect="1" noChangeArrowheads="1"/>
          </p:cNvPicPr>
          <p:nvPr/>
        </p:nvPicPr>
        <p:blipFill>
          <a:blip r:embed="rId2"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9"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defRPr/>
            </a:pPr>
            <a:endParaRPr lang="de-DE"/>
          </a:p>
        </p:txBody>
      </p:sp>
      <p:sp>
        <p:nvSpPr>
          <p:cNvPr id="10"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defRPr/>
            </a:pPr>
            <a:endParaRPr lang="en-BZ" sz="2400" b="0">
              <a:solidFill>
                <a:schemeClr val="tx1"/>
              </a:solidFill>
              <a:latin typeface="Times" pitchFamily="18" charset="0"/>
            </a:endParaRPr>
          </a:p>
        </p:txBody>
      </p:sp>
      <p:sp>
        <p:nvSpPr>
          <p:cNvPr id="11" name="Line 12"/>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pPr>
              <a:defRPr/>
            </a:pPr>
            <a:endParaRPr lang="de-DE"/>
          </a:p>
        </p:txBody>
      </p:sp>
      <p:sp>
        <p:nvSpPr>
          <p:cNvPr id="12" name="Line 18"/>
          <p:cNvSpPr>
            <a:spLocks noChangeShapeType="1"/>
          </p:cNvSpPr>
          <p:nvPr/>
        </p:nvSpPr>
        <p:spPr bwMode="auto">
          <a:xfrm flipH="1">
            <a:off x="0" y="762000"/>
            <a:ext cx="9144000" cy="0"/>
          </a:xfrm>
          <a:prstGeom prst="line">
            <a:avLst/>
          </a:prstGeom>
          <a:noFill/>
          <a:ln w="3175">
            <a:solidFill>
              <a:srgbClr val="D9D9D9"/>
            </a:solidFill>
            <a:round/>
            <a:headEnd/>
            <a:tailEnd/>
          </a:ln>
        </p:spPr>
        <p:txBody>
          <a:bodyPr/>
          <a:lstStyle/>
          <a:p>
            <a:pPr>
              <a:defRPr/>
            </a:pPr>
            <a:endParaRPr lang="de-DE"/>
          </a:p>
        </p:txBody>
      </p:sp>
      <p:pic>
        <p:nvPicPr>
          <p:cNvPr id="13" name="Picture 20" descr="Weltkugel_klein_neu.gif                                        0005A183jeany                          BB53F533:"/>
          <p:cNvPicPr>
            <a:picLocks noChangeAspect="1" noChangeArrowheads="1"/>
          </p:cNvPicPr>
          <p:nvPr/>
        </p:nvPicPr>
        <p:blipFill>
          <a:blip r:embed="rId3" cstate="print"/>
          <a:srcRect/>
          <a:stretch>
            <a:fillRect/>
          </a:stretch>
        </p:blipFill>
        <p:spPr bwMode="auto">
          <a:xfrm>
            <a:off x="7996238" y="0"/>
            <a:ext cx="1147762" cy="762000"/>
          </a:xfrm>
          <a:prstGeom prst="rect">
            <a:avLst/>
          </a:prstGeom>
          <a:noFill/>
          <a:ln w="9525">
            <a:noFill/>
            <a:miter lim="800000"/>
            <a:headEnd/>
            <a:tailEnd/>
          </a:ln>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sz="3200"/>
            </a:lvl1pPr>
          </a:lstStyle>
          <a:p>
            <a:r>
              <a:rPr lang="de-DE" dirty="0" smtClean="0"/>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smtClean="0"/>
              <a:t>Formatvorlage des Untertitelmasters durch Klicken bearbeiten</a:t>
            </a:r>
            <a:endParaRPr lang="de-DE" dirty="0"/>
          </a:p>
        </p:txBody>
      </p:sp>
      <p:pic>
        <p:nvPicPr>
          <p:cNvPr id="1026" name="Picture 2" descr="c:\prisma\methodeninventar\OECD-training modul\Imprint-logo-termsofuse-letztfolie\gizlogo-unternehmen-de-rgb.gif"/>
          <p:cNvPicPr>
            <a:picLocks noChangeAspect="1" noChangeArrowheads="1"/>
          </p:cNvPicPr>
          <p:nvPr userDrawn="1"/>
        </p:nvPicPr>
        <p:blipFill>
          <a:blip r:embed="rId4" cstate="print"/>
          <a:srcRect t="18870" r="10112" b="21825"/>
          <a:stretch>
            <a:fillRect/>
          </a:stretch>
        </p:blipFill>
        <p:spPr bwMode="auto">
          <a:xfrm>
            <a:off x="166282" y="154379"/>
            <a:ext cx="1943237" cy="534390"/>
          </a:xfrm>
          <a:prstGeom prst="rect">
            <a:avLst/>
          </a:prstGeom>
          <a:noFill/>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8388"/>
            <a:ext cx="7526338" cy="741362"/>
          </a:xfrm>
        </p:spPr>
        <p:txBody>
          <a:bodyPr anchor="b"/>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2008188"/>
            <a:ext cx="7526338" cy="4213225"/>
          </a:xfrm>
        </p:spPr>
        <p:txBody>
          <a:bodyPr/>
          <a:lstStyle>
            <a:lvl1pPr>
              <a:defRPr b="1">
                <a:solidFill>
                  <a:schemeClr val="tx1"/>
                </a:solidFill>
              </a:defRPr>
            </a:lvl1pPr>
            <a:lvl2pPr>
              <a:buClr>
                <a:srgbClr val="669900"/>
              </a:buClr>
              <a:defRPr sz="1800" b="1" baseline="0">
                <a:solidFill>
                  <a:schemeClr val="tx1"/>
                </a:solidFill>
              </a:defRPr>
            </a:lvl2pPr>
            <a:lvl3pPr>
              <a:defRPr sz="1800" baseline="0">
                <a:solidFill>
                  <a:schemeClr val="tx1"/>
                </a:solidFill>
              </a:defRPr>
            </a:lvl3pPr>
            <a:lvl4pPr>
              <a:defRPr sz="1600" baseline="0">
                <a:solidFill>
                  <a:schemeClr val="tx1"/>
                </a:solidFill>
              </a:defRPr>
            </a:lvl4pPr>
            <a:lvl5pPr>
              <a:defRPr sz="1600" baseline="0">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25"/>
          <p:cNvSpPr>
            <a:spLocks noGrp="1" noChangeArrowheads="1"/>
          </p:cNvSpPr>
          <p:nvPr>
            <p:ph type="ftr" sz="quarter" idx="10"/>
          </p:nvPr>
        </p:nvSpPr>
        <p:spPr/>
        <p:txBody>
          <a:bodyPr/>
          <a:lstStyle>
            <a:lvl1pPr>
              <a:defRPr/>
            </a:lvl1pPr>
          </a:lstStyle>
          <a:p>
            <a:pPr>
              <a:defRPr/>
            </a:pPr>
            <a:endParaRPr lang="en-BZ"/>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608C75B9-68BC-491F-AA54-9DA2F75A2C71}" type="datetime1">
              <a:rPr lang="de-DE"/>
              <a:pPr>
                <a:defRPr/>
              </a:pPr>
              <a:t>11.02.2013</a:t>
            </a:fld>
            <a:endParaRPr lang="de-DE"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defRPr/>
            </a:pPr>
            <a:endParaRPr lang="de-DE"/>
          </a:p>
        </p:txBody>
      </p:sp>
      <p:sp>
        <p:nvSpPr>
          <p:cNvPr id="1027" name="Text Box 3"/>
          <p:cNvSpPr txBox="1">
            <a:spLocks noChangeArrowheads="1"/>
          </p:cNvSpPr>
          <p:nvPr/>
        </p:nvSpPr>
        <p:spPr bwMode="auto">
          <a:xfrm>
            <a:off x="6934200" y="6596063"/>
            <a:ext cx="1981200" cy="274637"/>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fld id="{72E482EB-D02F-4C51-997D-F2FF81D55FDA}" type="datetime1">
              <a:rPr lang="de-DE" sz="1200" b="0" smtClean="0">
                <a:solidFill>
                  <a:schemeClr val="bg1"/>
                </a:solidFill>
              </a:rPr>
              <a:pPr>
                <a:defRPr/>
              </a:pPr>
              <a:t>11.02.2013</a:t>
            </a:fld>
            <a:r>
              <a:rPr lang="de-DE" sz="1200" b="0" smtClean="0">
                <a:solidFill>
                  <a:schemeClr val="bg1"/>
                </a:solidFill>
              </a:rPr>
              <a:t>     Seite </a:t>
            </a:r>
            <a:fld id="{CC062404-82C8-421B-9FEA-96D14EC76D22}" type="slidenum">
              <a:rPr lang="de-DE" sz="1200" b="0" smtClean="0">
                <a:solidFill>
                  <a:schemeClr val="bg1"/>
                </a:solidFill>
              </a:rPr>
              <a:pPr>
                <a:defRPr/>
              </a:pPr>
              <a:t>‹Nr.›</a:t>
            </a:fld>
            <a:endParaRPr lang="de-DE" sz="1200" b="0" smtClean="0">
              <a:solidFill>
                <a:schemeClr val="bg1"/>
              </a:solidFill>
            </a:endParaRPr>
          </a:p>
        </p:txBody>
      </p:sp>
      <p:sp>
        <p:nvSpPr>
          <p:cNvPr id="1028"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defRPr/>
            </a:pPr>
            <a:endParaRPr lang="en-BZ" sz="2400" b="0">
              <a:solidFill>
                <a:schemeClr val="tx1"/>
              </a:solidFill>
              <a:latin typeface="Times" pitchFamily="18" charset="0"/>
            </a:endParaRPr>
          </a:p>
        </p:txBody>
      </p:sp>
      <p:sp>
        <p:nvSpPr>
          <p:cNvPr id="1029" name="Line 6"/>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pPr>
              <a:defRPr/>
            </a:pPr>
            <a:endParaRPr lang="de-DE"/>
          </a:p>
        </p:txBody>
      </p:sp>
      <p:pic>
        <p:nvPicPr>
          <p:cNvPr id="1030" name="Picture 7"/>
          <p:cNvPicPr>
            <a:picLocks noChangeAspect="1" noChangeArrowheads="1"/>
          </p:cNvPicPr>
          <p:nvPr/>
        </p:nvPicPr>
        <p:blipFill>
          <a:blip r:embed="rId5"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1031"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defRPr/>
            </a:pPr>
            <a:endParaRPr lang="de-DE"/>
          </a:p>
        </p:txBody>
      </p:sp>
      <p:sp>
        <p:nvSpPr>
          <p:cNvPr id="1032"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defRPr/>
            </a:pPr>
            <a:endParaRPr lang="en-BZ" sz="2400" b="0">
              <a:solidFill>
                <a:schemeClr val="tx1"/>
              </a:solidFill>
              <a:latin typeface="Times" pitchFamily="18" charset="0"/>
            </a:endParaRPr>
          </a:p>
        </p:txBody>
      </p:sp>
      <p:sp>
        <p:nvSpPr>
          <p:cNvPr id="1033" name="Rectangle 15"/>
          <p:cNvSpPr>
            <a:spLocks noGrp="1" noChangeArrowheads="1"/>
          </p:cNvSpPr>
          <p:nvPr>
            <p:ph type="title"/>
          </p:nvPr>
        </p:nvSpPr>
        <p:spPr bwMode="auto">
          <a:xfrm>
            <a:off x="457200" y="1069975"/>
            <a:ext cx="7526338" cy="72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here to add title</a:t>
            </a:r>
            <a:br>
              <a:rPr lang="de-DE" smtClean="0"/>
            </a:br>
            <a:r>
              <a:rPr lang="de-DE" smtClean="0"/>
              <a:t>sd</a:t>
            </a:r>
          </a:p>
        </p:txBody>
      </p:sp>
      <p:sp>
        <p:nvSpPr>
          <p:cNvPr id="1034" name="Rectangle 16"/>
          <p:cNvSpPr>
            <a:spLocks noGrp="1" noChangeArrowheads="1"/>
          </p:cNvSpPr>
          <p:nvPr>
            <p:ph type="body" idx="1"/>
          </p:nvPr>
        </p:nvSpPr>
        <p:spPr bwMode="auto">
          <a:xfrm>
            <a:off x="457200" y="2008188"/>
            <a:ext cx="7526338" cy="4213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Erster satz hier</a:t>
            </a:r>
          </a:p>
          <a:p>
            <a:pPr lvl="1"/>
            <a:r>
              <a:rPr lang="de-DE" smtClean="0"/>
              <a:t>Click here to add text</a:t>
            </a:r>
          </a:p>
          <a:p>
            <a:pPr lvl="2"/>
            <a:r>
              <a:rPr lang="de-DE" smtClean="0"/>
              <a:t>Second layer</a:t>
            </a:r>
          </a:p>
          <a:p>
            <a:pPr lvl="3"/>
            <a:r>
              <a:rPr lang="de-DE" smtClean="0"/>
              <a:t>Third layer</a:t>
            </a:r>
          </a:p>
          <a:p>
            <a:pPr lvl="4"/>
            <a:r>
              <a:rPr lang="de-DE" smtClean="0"/>
              <a:t>Fourth layer</a:t>
            </a:r>
          </a:p>
        </p:txBody>
      </p:sp>
      <p:sp>
        <p:nvSpPr>
          <p:cNvPr id="75793" name="Rectangle 17"/>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fld id="{140C3993-C9D3-41B8-B977-0174DF3C50D7}" type="datetime1">
              <a:rPr lang="de-DE"/>
              <a:pPr>
                <a:defRPr/>
              </a:pPr>
              <a:t>11.02.2013</a:t>
            </a:fld>
            <a:endParaRPr lang="de-DE" dirty="0"/>
          </a:p>
        </p:txBody>
      </p:sp>
      <p:sp>
        <p:nvSpPr>
          <p:cNvPr id="1036" name="Text Box 19"/>
          <p:cNvSpPr txBox="1">
            <a:spLocks noChangeArrowheads="1"/>
          </p:cNvSpPr>
          <p:nvPr/>
        </p:nvSpPr>
        <p:spPr bwMode="auto">
          <a:xfrm>
            <a:off x="7893050" y="6602413"/>
            <a:ext cx="927100" cy="277812"/>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de-DE" sz="1200" b="0" smtClean="0">
                <a:solidFill>
                  <a:schemeClr val="bg1"/>
                </a:solidFill>
              </a:rPr>
              <a:t>Page </a:t>
            </a:r>
            <a:fld id="{9BE20908-3040-4A6C-97EF-A093A7C9A715}" type="slidenum">
              <a:rPr lang="de-DE" sz="1200" b="0" smtClean="0">
                <a:solidFill>
                  <a:schemeClr val="bg1"/>
                </a:solidFill>
              </a:rPr>
              <a:pPr>
                <a:defRPr/>
              </a:pPr>
              <a:t>‹Nr.›</a:t>
            </a:fld>
            <a:endParaRPr lang="de-DE" sz="1200" b="0" smtClean="0">
              <a:solidFill>
                <a:schemeClr val="bg1"/>
              </a:solidFill>
            </a:endParaRPr>
          </a:p>
        </p:txBody>
      </p:sp>
      <p:sp>
        <p:nvSpPr>
          <p:cNvPr id="1037" name="Line 12"/>
          <p:cNvSpPr>
            <a:spLocks noChangeShapeType="1"/>
          </p:cNvSpPr>
          <p:nvPr/>
        </p:nvSpPr>
        <p:spPr bwMode="auto">
          <a:xfrm flipH="1">
            <a:off x="0" y="762000"/>
            <a:ext cx="9144000" cy="0"/>
          </a:xfrm>
          <a:prstGeom prst="line">
            <a:avLst/>
          </a:prstGeom>
          <a:noFill/>
          <a:ln w="3175">
            <a:solidFill>
              <a:srgbClr val="D9D9D9"/>
            </a:solidFill>
            <a:round/>
            <a:headEnd/>
            <a:tailEnd/>
          </a:ln>
        </p:spPr>
        <p:txBody>
          <a:bodyPr/>
          <a:lstStyle/>
          <a:p>
            <a:pPr>
              <a:defRPr/>
            </a:pPr>
            <a:endParaRPr lang="de-DE"/>
          </a:p>
        </p:txBody>
      </p:sp>
      <p:pic>
        <p:nvPicPr>
          <p:cNvPr id="1038" name="Picture 23" descr="Weltkugel_klein_neu.gif                                        0005A183jeany                          BB53F533:"/>
          <p:cNvPicPr>
            <a:picLocks noChangeAspect="1" noChangeArrowheads="1"/>
          </p:cNvPicPr>
          <p:nvPr/>
        </p:nvPicPr>
        <p:blipFill>
          <a:blip r:embed="rId6" cstate="print"/>
          <a:srcRect/>
          <a:stretch>
            <a:fillRect/>
          </a:stretch>
        </p:blipFill>
        <p:spPr bwMode="auto">
          <a:xfrm>
            <a:off x="7996238" y="0"/>
            <a:ext cx="1147762" cy="762000"/>
          </a:xfrm>
          <a:prstGeom prst="rect">
            <a:avLst/>
          </a:prstGeom>
          <a:noFill/>
          <a:ln w="9525">
            <a:noFill/>
            <a:miter lim="800000"/>
            <a:headEnd/>
            <a:tailEnd/>
          </a:ln>
        </p:spPr>
      </p:pic>
      <p:sp>
        <p:nvSpPr>
          <p:cNvPr id="75801" name="Rectangle 25"/>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endParaRPr lang="en-BZ"/>
          </a:p>
        </p:txBody>
      </p:sp>
      <p:pic>
        <p:nvPicPr>
          <p:cNvPr id="17" name="Picture 2" descr="c:\prisma\methodeninventar\OECD-training modul\Imprint-logo-termsofuse-letztfolie\gizlogo-unternehmen-de-rgb.gif"/>
          <p:cNvPicPr>
            <a:picLocks noChangeAspect="1" noChangeArrowheads="1"/>
          </p:cNvPicPr>
          <p:nvPr userDrawn="1"/>
        </p:nvPicPr>
        <p:blipFill>
          <a:blip r:embed="rId7" cstate="print"/>
          <a:srcRect t="18870" r="10112" b="21825"/>
          <a:stretch>
            <a:fillRect/>
          </a:stretch>
        </p:blipFill>
        <p:spPr bwMode="auto">
          <a:xfrm>
            <a:off x="166282" y="154379"/>
            <a:ext cx="1943237" cy="534390"/>
          </a:xfrm>
          <a:prstGeom prst="rect">
            <a:avLst/>
          </a:prstGeom>
          <a:noFill/>
        </p:spPr>
      </p:pic>
    </p:spTree>
  </p:cSld>
  <p:clrMap bg1="lt1" tx1="dk1" bg2="lt2" tx2="dk2" accent1="accent1" accent2="accent2" accent3="accent3" accent4="accent4" accent5="accent5" accent6="accent6" hlink="hlink" folHlink="folHlink"/>
  <p:sldLayoutIdLst>
    <p:sldLayoutId id="2147484012" r:id="rId1"/>
    <p:sldLayoutId id="2147484013" r:id="rId2"/>
    <p:sldLayoutId id="2147484011" r:id="rId3"/>
  </p:sldLayoutIdLst>
  <p:transition/>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rgbClr val="669900"/>
          </a:solidFill>
          <a:latin typeface="+mj-lt"/>
          <a:ea typeface="+mj-ea"/>
          <a:cs typeface="+mj-cs"/>
        </a:defRPr>
      </a:lvl1pPr>
      <a:lvl2pPr algn="l" rtl="0" eaLnBrk="0" fontAlgn="base" hangingPunct="0">
        <a:spcBef>
          <a:spcPct val="0"/>
        </a:spcBef>
        <a:spcAft>
          <a:spcPct val="0"/>
        </a:spcAft>
        <a:defRPr sz="2400" b="1">
          <a:solidFill>
            <a:srgbClr val="669900"/>
          </a:solidFill>
          <a:latin typeface="Arial" charset="0"/>
        </a:defRPr>
      </a:lvl2pPr>
      <a:lvl3pPr algn="l" rtl="0" eaLnBrk="0" fontAlgn="base" hangingPunct="0">
        <a:spcBef>
          <a:spcPct val="0"/>
        </a:spcBef>
        <a:spcAft>
          <a:spcPct val="0"/>
        </a:spcAft>
        <a:defRPr sz="2400" b="1">
          <a:solidFill>
            <a:srgbClr val="669900"/>
          </a:solidFill>
          <a:latin typeface="Arial" charset="0"/>
        </a:defRPr>
      </a:lvl3pPr>
      <a:lvl4pPr algn="l" rtl="0" eaLnBrk="0" fontAlgn="base" hangingPunct="0">
        <a:spcBef>
          <a:spcPct val="0"/>
        </a:spcBef>
        <a:spcAft>
          <a:spcPct val="0"/>
        </a:spcAft>
        <a:defRPr sz="2400" b="1">
          <a:solidFill>
            <a:srgbClr val="669900"/>
          </a:solidFill>
          <a:latin typeface="Arial" charset="0"/>
        </a:defRPr>
      </a:lvl4pPr>
      <a:lvl5pPr algn="l" rtl="0" eaLnBrk="0" fontAlgn="base" hangingPunct="0">
        <a:spcBef>
          <a:spcPct val="0"/>
        </a:spcBef>
        <a:spcAft>
          <a:spcPct val="0"/>
        </a:spcAft>
        <a:defRPr sz="2400" b="1">
          <a:solidFill>
            <a:srgbClr val="669900"/>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rgbClr val="C80F0F"/>
        </a:buClr>
        <a:buFont typeface="Wingdings" pitchFamily="2" charset="2"/>
        <a:defRPr sz="2000" b="1">
          <a:solidFill>
            <a:schemeClr val="tx1"/>
          </a:solidFill>
          <a:latin typeface="+mn-lt"/>
          <a:ea typeface="+mn-ea"/>
          <a:cs typeface="+mn-cs"/>
        </a:defRPr>
      </a:lvl1pPr>
      <a:lvl2pPr marL="179388" indent="-179388" algn="l" rtl="0" eaLnBrk="0" fontAlgn="base" hangingPunct="0">
        <a:spcBef>
          <a:spcPct val="20000"/>
        </a:spcBef>
        <a:spcAft>
          <a:spcPct val="0"/>
        </a:spcAft>
        <a:buClr>
          <a:srgbClr val="669900"/>
        </a:buClr>
        <a:buFont typeface="Wingdings" pitchFamily="2" charset="2"/>
        <a:buChar char="§"/>
        <a:tabLst>
          <a:tab pos="2190750" algn="l"/>
        </a:tabLst>
        <a:defRPr b="1">
          <a:solidFill>
            <a:schemeClr val="tx1"/>
          </a:solidFill>
          <a:latin typeface="+mn-lt"/>
        </a:defRPr>
      </a:lvl2pPr>
      <a:lvl3pPr marL="358775" indent="-179388" algn="l" rtl="0" eaLnBrk="0" fontAlgn="base" hangingPunct="0">
        <a:spcBef>
          <a:spcPct val="20000"/>
        </a:spcBef>
        <a:spcAft>
          <a:spcPct val="0"/>
        </a:spcAft>
        <a:buClr>
          <a:srgbClr val="999999"/>
        </a:buClr>
        <a:buFont typeface="Wingdings" pitchFamily="2" charset="2"/>
        <a:buChar char="§"/>
        <a:tabLst>
          <a:tab pos="2190750" algn="l"/>
        </a:tabLst>
        <a:defRPr>
          <a:solidFill>
            <a:schemeClr val="tx1"/>
          </a:solidFill>
          <a:latin typeface="+mn-lt"/>
        </a:defRPr>
      </a:lvl3pPr>
      <a:lvl4pPr marL="538163" indent="-179388" algn="l" rtl="0" eaLnBrk="0" fontAlgn="base" hangingPunct="0">
        <a:spcBef>
          <a:spcPct val="20000"/>
        </a:spcBef>
        <a:spcAft>
          <a:spcPct val="0"/>
        </a:spcAft>
        <a:buClr>
          <a:srgbClr val="C80F0F"/>
        </a:buClr>
        <a:buChar char="-"/>
        <a:tabLst>
          <a:tab pos="2190750" algn="l"/>
        </a:tabLst>
        <a:defRPr sz="1600">
          <a:solidFill>
            <a:schemeClr val="tx1"/>
          </a:solidFill>
          <a:latin typeface="+mn-lt"/>
        </a:defRPr>
      </a:lvl4pPr>
      <a:lvl5pPr marL="717550" indent="-179388" algn="l" rtl="0" eaLnBrk="0" fontAlgn="base" hangingPunct="0">
        <a:spcBef>
          <a:spcPct val="20000"/>
        </a:spcBef>
        <a:spcAft>
          <a:spcPct val="0"/>
        </a:spcAft>
        <a:buClr>
          <a:schemeClr val="tx1"/>
        </a:buClr>
        <a:buChar char="-"/>
        <a:defRPr sz="16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ema.bonn.de/klima/bilder/800px-Vostok_Petit_data_svg.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esrl.noaa.gov/gmd/ccgg/trend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maps.grida.no/go/graphic/world-greenhouse-gas-emissions-by-sector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0.png"/><Relationship Id="rId7" Type="http://schemas.openxmlformats.org/officeDocument/2006/relationships/hyperlink" Target="http://www.dkrz.de/bilder/bilder-klimaforschung/T2M_A1B_2030_2060_2085ano1961-1990_globe_en.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wmo.int/pages/themes/climate/images/figures/ClimateModelnesting.jpg" TargetMode="External"/><Relationship Id="rId11" Type="http://schemas.openxmlformats.org/officeDocument/2006/relationships/image" Target="../media/image24.jpeg"/><Relationship Id="rId5" Type="http://schemas.openxmlformats.org/officeDocument/2006/relationships/hyperlink" Target="http://upload.wikimedia.org/wikipedia/commons/thumb/4/4a/Global_Atmospheric_Model.jpg/350px-Global_Atmospheric_Model.jpg" TargetMode="External"/><Relationship Id="rId10" Type="http://schemas.openxmlformats.org/officeDocument/2006/relationships/image" Target="../media/image23.jpeg"/><Relationship Id="rId4" Type="http://schemas.openxmlformats.org/officeDocument/2006/relationships/hyperlink" Target="http://upload.wikimedia.org/wikipedia/commons/a/ad/Global_Warming_Predictions_Map.jpg" TargetMode="External"/><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http://www.bom.gov.au/info/climate/change/gallery/images/74.gi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5.jpeg"/><Relationship Id="rId4" Type="http://schemas.openxmlformats.org/officeDocument/2006/relationships/hyperlink" Target="http://www.grida.no/publications/other/ipcc_sr/?src=/climate/ipcc/emission/008.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giz.d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wmo.int/pages/themes/climate/images/figures/Climatemodelresolutions.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www.ipcc-data.org/ddc_gcm_guide.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wmo.int/pages/themes/climate/images/figures/ClimateModelnesting.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artholomewmaps.com/fragileearthnew/inside_the_book.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hyperlink" Target="http://ocrl.kordi.re.kr/directory/20021224e.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1"/>
          <p:cNvSpPr>
            <a:spLocks noGrp="1"/>
          </p:cNvSpPr>
          <p:nvPr>
            <p:ph type="ctrTitle" sz="quarter"/>
          </p:nvPr>
        </p:nvSpPr>
        <p:spPr>
          <a:xfrm>
            <a:off x="1039813" y="1993900"/>
            <a:ext cx="7034212" cy="1143000"/>
          </a:xfrm>
        </p:spPr>
        <p:txBody>
          <a:bodyPr/>
          <a:lstStyle/>
          <a:p>
            <a:r>
              <a:rPr lang="en-GB" dirty="0" smtClean="0"/>
              <a:t>Understanding </a:t>
            </a:r>
            <a:r>
              <a:rPr lang="en-GB" dirty="0" smtClean="0"/>
              <a:t>Climate Science</a:t>
            </a:r>
            <a:endParaRPr lang="de-DE" dirty="0" smtClean="0"/>
          </a:p>
        </p:txBody>
      </p:sp>
      <p:pic>
        <p:nvPicPr>
          <p:cNvPr id="4100" name="Grafik 9" descr="balken2.tif"/>
          <p:cNvPicPr>
            <a:picLocks noChangeAspect="1"/>
          </p:cNvPicPr>
          <p:nvPr/>
        </p:nvPicPr>
        <p:blipFill>
          <a:blip r:embed="rId3" cstate="print"/>
          <a:srcRect/>
          <a:stretch>
            <a:fillRect/>
          </a:stretch>
        </p:blipFill>
        <p:spPr bwMode="auto">
          <a:xfrm>
            <a:off x="7931150" y="4981575"/>
            <a:ext cx="563563" cy="1735138"/>
          </a:xfrm>
          <a:prstGeom prst="rect">
            <a:avLst/>
          </a:prstGeom>
          <a:noFill/>
          <a:ln w="9525">
            <a:noFill/>
            <a:miter lim="800000"/>
            <a:headEnd/>
            <a:tailEnd/>
          </a:ln>
        </p:spPr>
      </p:pic>
      <p:pic>
        <p:nvPicPr>
          <p:cNvPr id="4101" name="Grafik 14" descr="balken8.tif"/>
          <p:cNvPicPr>
            <a:picLocks noChangeAspect="1"/>
          </p:cNvPicPr>
          <p:nvPr/>
        </p:nvPicPr>
        <p:blipFill>
          <a:blip r:embed="rId4" cstate="print"/>
          <a:srcRect/>
          <a:stretch>
            <a:fillRect/>
          </a:stretch>
        </p:blipFill>
        <p:spPr bwMode="auto">
          <a:xfrm>
            <a:off x="8566150" y="2360613"/>
            <a:ext cx="577850" cy="4356100"/>
          </a:xfrm>
          <a:prstGeom prst="rect">
            <a:avLst/>
          </a:prstGeom>
          <a:noFill/>
          <a:ln w="9525">
            <a:noFill/>
            <a:miter lim="800000"/>
            <a:headEnd/>
            <a:tailEnd/>
          </a:ln>
        </p:spPr>
      </p:pic>
      <p:pic>
        <p:nvPicPr>
          <p:cNvPr id="4102" name="Grafik 15" descr="balken13.tif"/>
          <p:cNvPicPr>
            <a:picLocks noChangeAspect="1"/>
          </p:cNvPicPr>
          <p:nvPr/>
        </p:nvPicPr>
        <p:blipFill>
          <a:blip r:embed="rId5" cstate="print"/>
          <a:srcRect/>
          <a:stretch>
            <a:fillRect/>
          </a:stretch>
        </p:blipFill>
        <p:spPr bwMode="auto">
          <a:xfrm>
            <a:off x="7127875" y="2792413"/>
            <a:ext cx="701675" cy="3924300"/>
          </a:xfrm>
          <a:prstGeom prst="rect">
            <a:avLst/>
          </a:prstGeom>
          <a:noFill/>
          <a:ln w="9525">
            <a:noFill/>
            <a:miter lim="800000"/>
            <a:headEnd/>
            <a:tailEnd/>
          </a:ln>
        </p:spPr>
      </p:pic>
      <p:pic>
        <p:nvPicPr>
          <p:cNvPr id="4103" name="Grafik 16" descr="balken14.tif"/>
          <p:cNvPicPr>
            <a:picLocks noChangeAspect="1"/>
          </p:cNvPicPr>
          <p:nvPr/>
        </p:nvPicPr>
        <p:blipFill>
          <a:blip r:embed="rId6" cstate="print"/>
          <a:srcRect/>
          <a:stretch>
            <a:fillRect/>
          </a:stretch>
        </p:blipFill>
        <p:spPr bwMode="auto">
          <a:xfrm>
            <a:off x="6407150" y="4392613"/>
            <a:ext cx="860425" cy="2324100"/>
          </a:xfrm>
          <a:prstGeom prst="rect">
            <a:avLst/>
          </a:prstGeom>
          <a:noFill/>
          <a:ln w="9525">
            <a:noFill/>
            <a:miter lim="800000"/>
            <a:headEnd/>
            <a:tailEnd/>
          </a:ln>
        </p:spPr>
      </p:pic>
      <p:pic>
        <p:nvPicPr>
          <p:cNvPr id="8" name="Picture 9" descr="C:\Dokumente und Einstellungen\barbara.thierfelder.ECO\Eigene Dateien\4 ECO PR\5 CD Partner, AG\BMU\foerderzusatz-bmu-en-auftrag\BMU_Office_Farbe_en_auftrag.jpg"/>
          <p:cNvPicPr>
            <a:picLocks noChangeAspect="1" noChangeArrowheads="1"/>
          </p:cNvPicPr>
          <p:nvPr/>
        </p:nvPicPr>
        <p:blipFill>
          <a:blip r:embed="rId7" cstate="print"/>
          <a:srcRect/>
          <a:stretch>
            <a:fillRect/>
          </a:stretch>
        </p:blipFill>
        <p:spPr bwMode="auto">
          <a:xfrm>
            <a:off x="1563688" y="4962525"/>
            <a:ext cx="2794000" cy="1643063"/>
          </a:xfrm>
          <a:prstGeom prst="rect">
            <a:avLst/>
          </a:prstGeom>
          <a:noFill/>
          <a:ln w="9525">
            <a:noFill/>
            <a:miter lim="800000"/>
            <a:headEnd/>
            <a:tailEnd/>
          </a:ln>
        </p:spPr>
      </p:pic>
      <p:pic>
        <p:nvPicPr>
          <p:cNvPr id="9" name="Grafik 30" descr="bmz-en-4c.wmf"/>
          <p:cNvPicPr>
            <a:picLocks noChangeAspect="1"/>
          </p:cNvPicPr>
          <p:nvPr/>
        </p:nvPicPr>
        <p:blipFill>
          <a:blip r:embed="rId8" cstate="print"/>
          <a:srcRect/>
          <a:stretch>
            <a:fillRect/>
          </a:stretch>
        </p:blipFill>
        <p:spPr bwMode="auto">
          <a:xfrm>
            <a:off x="249238" y="5132388"/>
            <a:ext cx="2379662" cy="109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de-DE" smtClean="0"/>
              <a:t>Dealing with scepticism: is the recent climate change natural or anthopogenic? 		-I</a:t>
            </a:r>
            <a:endParaRPr lang="en-US" smtClean="0"/>
          </a:p>
        </p:txBody>
      </p:sp>
      <p:sp>
        <p:nvSpPr>
          <p:cNvPr id="5" name="Rectangle 3"/>
          <p:cNvSpPr>
            <a:spLocks noChangeArrowheads="1"/>
          </p:cNvSpPr>
          <p:nvPr/>
        </p:nvSpPr>
        <p:spPr bwMode="auto">
          <a:xfrm rot="16200000">
            <a:off x="6057107" y="3445669"/>
            <a:ext cx="5365750" cy="236537"/>
          </a:xfrm>
          <a:prstGeom prst="rect">
            <a:avLst/>
          </a:prstGeom>
          <a:noFill/>
          <a:ln w="9525">
            <a:noFill/>
            <a:miter lim="800000"/>
            <a:headEnd/>
            <a:tailEnd/>
          </a:ln>
          <a:effectLst/>
        </p:spPr>
        <p:txBody>
          <a:bodyPr anchor="ctr">
            <a:spAutoFit/>
          </a:bodyPr>
          <a:lstStyle/>
          <a:p>
            <a:pPr lvl="1">
              <a:defRPr/>
            </a:pPr>
            <a:r>
              <a:rPr lang="en-US" sz="900" i="1" dirty="0">
                <a:solidFill>
                  <a:schemeClr val="bg1">
                    <a:lumMod val="50000"/>
                  </a:schemeClr>
                </a:solidFill>
                <a:latin typeface="+mj-lt"/>
              </a:rPr>
              <a:t>Source: </a:t>
            </a:r>
            <a:r>
              <a:rPr lang="en-US" sz="900" i="1" dirty="0">
                <a:solidFill>
                  <a:schemeClr val="bg1">
                    <a:lumMod val="50000"/>
                  </a:schemeClr>
                </a:solidFill>
                <a:latin typeface="+mj-lt"/>
                <a:hlinkClick r:id="rId3"/>
              </a:rPr>
              <a:t>http://ema.bonn.de/klima/bilder/800px-Vostok_Petit_data_svg.png</a:t>
            </a:r>
            <a:r>
              <a:rPr lang="en-US" sz="900" i="1" dirty="0">
                <a:solidFill>
                  <a:schemeClr val="bg1">
                    <a:lumMod val="50000"/>
                  </a:schemeClr>
                </a:solidFill>
                <a:latin typeface="+mj-lt"/>
              </a:rPr>
              <a:t> </a:t>
            </a:r>
          </a:p>
        </p:txBody>
      </p:sp>
      <p:grpSp>
        <p:nvGrpSpPr>
          <p:cNvPr id="13316" name="Gruppieren 9"/>
          <p:cNvGrpSpPr>
            <a:grpSpLocks/>
          </p:cNvGrpSpPr>
          <p:nvPr/>
        </p:nvGrpSpPr>
        <p:grpSpPr bwMode="auto">
          <a:xfrm>
            <a:off x="171450" y="2014538"/>
            <a:ext cx="7812088" cy="3957637"/>
            <a:chOff x="171201" y="2014538"/>
            <a:chExt cx="7812337" cy="3957769"/>
          </a:xfrm>
        </p:grpSpPr>
        <p:pic>
          <p:nvPicPr>
            <p:cNvPr id="13317" name="Grafik 5" descr="ice core drills_2.png"/>
            <p:cNvPicPr>
              <a:picLocks noChangeAspect="1"/>
            </p:cNvPicPr>
            <p:nvPr/>
          </p:nvPicPr>
          <p:blipFill>
            <a:blip r:embed="rId4" cstate="print"/>
            <a:srcRect/>
            <a:stretch>
              <a:fillRect/>
            </a:stretch>
          </p:blipFill>
          <p:spPr bwMode="auto">
            <a:xfrm>
              <a:off x="676904" y="2014538"/>
              <a:ext cx="7306634" cy="3707629"/>
            </a:xfrm>
            <a:prstGeom prst="rect">
              <a:avLst/>
            </a:prstGeom>
            <a:noFill/>
            <a:ln w="9525">
              <a:noFill/>
              <a:miter lim="800000"/>
              <a:headEnd/>
              <a:tailEnd/>
            </a:ln>
          </p:spPr>
        </p:pic>
        <p:sp>
          <p:nvSpPr>
            <p:cNvPr id="13318" name="Textfeld 6"/>
            <p:cNvSpPr txBox="1">
              <a:spLocks noChangeArrowheads="1"/>
            </p:cNvSpPr>
            <p:nvPr/>
          </p:nvSpPr>
          <p:spPr bwMode="auto">
            <a:xfrm>
              <a:off x="1056681" y="5664530"/>
              <a:ext cx="6127892" cy="307777"/>
            </a:xfrm>
            <a:prstGeom prst="rect">
              <a:avLst/>
            </a:prstGeom>
            <a:solidFill>
              <a:schemeClr val="bg1"/>
            </a:solidFill>
            <a:ln w="9525">
              <a:noFill/>
              <a:miter lim="800000"/>
              <a:headEnd/>
              <a:tailEnd/>
            </a:ln>
          </p:spPr>
          <p:txBody>
            <a:bodyPr>
              <a:spAutoFit/>
            </a:bodyPr>
            <a:lstStyle/>
            <a:p>
              <a:r>
                <a:rPr lang="de-DE" sz="1400">
                  <a:solidFill>
                    <a:schemeClr val="tx1"/>
                  </a:solidFill>
                </a:rPr>
                <a:t>today          -&gt;          tousands of years ago</a:t>
              </a:r>
              <a:endParaRPr lang="de-DE">
                <a:solidFill>
                  <a:schemeClr val="tx1"/>
                </a:solidFill>
              </a:endParaRPr>
            </a:p>
          </p:txBody>
        </p:sp>
        <p:sp>
          <p:nvSpPr>
            <p:cNvPr id="13319" name="Textfeld 7"/>
            <p:cNvSpPr txBox="1">
              <a:spLocks noChangeArrowheads="1"/>
            </p:cNvSpPr>
            <p:nvPr/>
          </p:nvSpPr>
          <p:spPr bwMode="auto">
            <a:xfrm>
              <a:off x="171201" y="4558146"/>
              <a:ext cx="666997" cy="307777"/>
            </a:xfrm>
            <a:prstGeom prst="rect">
              <a:avLst/>
            </a:prstGeom>
            <a:solidFill>
              <a:schemeClr val="bg1"/>
            </a:solidFill>
            <a:ln w="9525">
              <a:noFill/>
              <a:miter lim="800000"/>
              <a:headEnd/>
              <a:tailEnd/>
            </a:ln>
          </p:spPr>
          <p:txBody>
            <a:bodyPr>
              <a:spAutoFit/>
            </a:bodyPr>
            <a:lstStyle/>
            <a:p>
              <a:r>
                <a:rPr lang="de-DE" sz="1400">
                  <a:solidFill>
                    <a:schemeClr val="tx1"/>
                  </a:solidFill>
                </a:rPr>
                <a:t>ppmv</a:t>
              </a:r>
              <a:endParaRPr lang="de-DE">
                <a:solidFill>
                  <a:schemeClr val="tx1"/>
                </a:solidFill>
              </a:endParaRPr>
            </a:p>
          </p:txBody>
        </p:sp>
        <p:sp>
          <p:nvSpPr>
            <p:cNvPr id="13320" name="Textfeld 8"/>
            <p:cNvSpPr txBox="1">
              <a:spLocks noChangeArrowheads="1"/>
            </p:cNvSpPr>
            <p:nvPr/>
          </p:nvSpPr>
          <p:spPr bwMode="auto">
            <a:xfrm>
              <a:off x="457200" y="2643847"/>
              <a:ext cx="443345" cy="307777"/>
            </a:xfrm>
            <a:prstGeom prst="rect">
              <a:avLst/>
            </a:prstGeom>
            <a:solidFill>
              <a:schemeClr val="bg1"/>
            </a:solidFill>
            <a:ln w="9525">
              <a:noFill/>
              <a:miter lim="800000"/>
              <a:headEnd/>
              <a:tailEnd/>
            </a:ln>
          </p:spPr>
          <p:txBody>
            <a:bodyPr>
              <a:spAutoFit/>
            </a:bodyPr>
            <a:lstStyle/>
            <a:p>
              <a:r>
                <a:rPr lang="de-DE" sz="1400">
                  <a:solidFill>
                    <a:schemeClr val="tx1"/>
                  </a:solidFill>
                </a:rPr>
                <a:t>°C</a:t>
              </a:r>
              <a:endParaRPr lang="de-DE">
                <a:solidFill>
                  <a:schemeClr val="tx1"/>
                </a:solidFill>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de-DE" smtClean="0"/>
              <a:t>Dealing with scepticism: is the recent climate change natural or anthopogenic?		-II</a:t>
            </a:r>
            <a:endParaRPr lang="en-US" smtClean="0"/>
          </a:p>
        </p:txBody>
      </p:sp>
      <p:grpSp>
        <p:nvGrpSpPr>
          <p:cNvPr id="14339" name="Gruppieren 9"/>
          <p:cNvGrpSpPr>
            <a:grpSpLocks/>
          </p:cNvGrpSpPr>
          <p:nvPr/>
        </p:nvGrpSpPr>
        <p:grpSpPr bwMode="auto">
          <a:xfrm>
            <a:off x="379413" y="2085975"/>
            <a:ext cx="7102475" cy="4006850"/>
            <a:chOff x="457200" y="1820715"/>
            <a:chExt cx="7943850" cy="4865780"/>
          </a:xfrm>
        </p:grpSpPr>
        <p:pic>
          <p:nvPicPr>
            <p:cNvPr id="14342" name="Picture 2" descr="ftp://ftp.worldbank.org/Stephen%20McGroarty/WDR10_figures/WDR10_JPGs/WDR10_OVJPGs/WDR10_FOV04.jpg"/>
            <p:cNvPicPr>
              <a:picLocks noChangeAspect="1" noChangeArrowheads="1"/>
            </p:cNvPicPr>
            <p:nvPr/>
          </p:nvPicPr>
          <p:blipFill>
            <a:blip r:embed="rId3" cstate="print"/>
            <a:srcRect/>
            <a:stretch>
              <a:fillRect/>
            </a:stretch>
          </p:blipFill>
          <p:spPr bwMode="auto">
            <a:xfrm>
              <a:off x="703833" y="1820715"/>
              <a:ext cx="6871329" cy="4865780"/>
            </a:xfrm>
            <a:prstGeom prst="rect">
              <a:avLst/>
            </a:prstGeom>
            <a:noFill/>
            <a:ln w="9525">
              <a:noFill/>
              <a:miter lim="800000"/>
              <a:headEnd/>
              <a:tailEnd/>
            </a:ln>
          </p:spPr>
        </p:pic>
        <p:grpSp>
          <p:nvGrpSpPr>
            <p:cNvPr id="14343" name="Gruppieren 13"/>
            <p:cNvGrpSpPr>
              <a:grpSpLocks/>
            </p:cNvGrpSpPr>
            <p:nvPr/>
          </p:nvGrpSpPr>
          <p:grpSpPr bwMode="auto">
            <a:xfrm>
              <a:off x="457200" y="3688758"/>
              <a:ext cx="7943850" cy="890800"/>
              <a:chOff x="209550" y="3502121"/>
              <a:chExt cx="7943850" cy="890800"/>
            </a:xfrm>
          </p:grpSpPr>
          <p:cxnSp>
            <p:nvCxnSpPr>
              <p:cNvPr id="14344" name="Gerade Verbindung 8"/>
              <p:cNvCxnSpPr>
                <a:cxnSpLocks noChangeShapeType="1"/>
              </p:cNvCxnSpPr>
              <p:nvPr/>
            </p:nvCxnSpPr>
            <p:spPr bwMode="auto">
              <a:xfrm flipV="1">
                <a:off x="209550" y="4316722"/>
                <a:ext cx="7943850" cy="76199"/>
              </a:xfrm>
              <a:prstGeom prst="line">
                <a:avLst/>
              </a:prstGeom>
              <a:noFill/>
              <a:ln w="38100" algn="ctr">
                <a:solidFill>
                  <a:srgbClr val="FFC000"/>
                </a:solidFill>
                <a:prstDash val="lgDash"/>
                <a:round/>
                <a:headEnd/>
                <a:tailEnd/>
              </a:ln>
            </p:spPr>
          </p:cxnSp>
          <p:sp>
            <p:nvSpPr>
              <p:cNvPr id="13" name="Textfeld 12"/>
              <p:cNvSpPr txBox="1"/>
              <p:nvPr/>
            </p:nvSpPr>
            <p:spPr>
              <a:xfrm>
                <a:off x="1028082" y="3502122"/>
                <a:ext cx="2453822" cy="784616"/>
              </a:xfrm>
              <a:prstGeom prst="rect">
                <a:avLst/>
              </a:prstGeom>
              <a:solidFill>
                <a:schemeClr val="bg1">
                  <a:lumMod val="50000"/>
                </a:schemeClr>
              </a:solidFill>
            </p:spPr>
            <p:txBody>
              <a:bodyPr>
                <a:spAutoFit/>
              </a:bodyPr>
              <a:lstStyle/>
              <a:p>
                <a:pPr defTabSz="1280160" fontAlgn="auto">
                  <a:spcBef>
                    <a:spcPts val="0"/>
                  </a:spcBef>
                  <a:spcAft>
                    <a:spcPts val="0"/>
                  </a:spcAft>
                  <a:defRPr/>
                </a:pPr>
                <a:r>
                  <a:rPr lang="de-DE" sz="1800" dirty="0">
                    <a:solidFill>
                      <a:srgbClr val="FFC000"/>
                    </a:solidFill>
                    <a:latin typeface="Arial" pitchFamily="34" charset="0"/>
                    <a:cs typeface="Arial" pitchFamily="34" charset="0"/>
                  </a:rPr>
                  <a:t>02/2012: </a:t>
                </a:r>
                <a:br>
                  <a:rPr lang="de-DE" sz="1800" dirty="0">
                    <a:solidFill>
                      <a:srgbClr val="FFC000"/>
                    </a:solidFill>
                    <a:latin typeface="Arial" pitchFamily="34" charset="0"/>
                    <a:cs typeface="Arial" pitchFamily="34" charset="0"/>
                  </a:rPr>
                </a:br>
                <a:r>
                  <a:rPr lang="de-DE" sz="1800" dirty="0">
                    <a:solidFill>
                      <a:srgbClr val="FFC000"/>
                    </a:solidFill>
                    <a:latin typeface="Arial" pitchFamily="34" charset="0"/>
                    <a:cs typeface="Arial" pitchFamily="34" charset="0"/>
                  </a:rPr>
                  <a:t>393,65 ppm</a:t>
                </a:r>
              </a:p>
            </p:txBody>
          </p:sp>
        </p:grpSp>
      </p:grpSp>
      <p:sp>
        <p:nvSpPr>
          <p:cNvPr id="15" name="Rectangle 2"/>
          <p:cNvSpPr>
            <a:spLocks noChangeArrowheads="1"/>
          </p:cNvSpPr>
          <p:nvPr/>
        </p:nvSpPr>
        <p:spPr bwMode="auto">
          <a:xfrm>
            <a:off x="6218238" y="6246813"/>
            <a:ext cx="2724150" cy="368300"/>
          </a:xfrm>
          <a:prstGeom prst="rect">
            <a:avLst/>
          </a:prstGeom>
          <a:noFill/>
          <a:ln w="9525">
            <a:noFill/>
            <a:miter lim="800000"/>
            <a:headEnd/>
            <a:tailEnd/>
          </a:ln>
          <a:effectLst/>
        </p:spPr>
        <p:txBody>
          <a:bodyPr anchor="ctr">
            <a:spAutoFit/>
          </a:bodyPr>
          <a:lstStyle/>
          <a:p>
            <a:pPr algn="r" defTabSz="1280160" eaLnBrk="0" fontAlgn="auto" hangingPunct="0">
              <a:spcBef>
                <a:spcPts val="0"/>
              </a:spcBef>
              <a:spcAft>
                <a:spcPts val="0"/>
              </a:spcAft>
              <a:defRPr/>
            </a:pPr>
            <a:r>
              <a:rPr lang="en-GB" sz="900" i="1" dirty="0">
                <a:solidFill>
                  <a:schemeClr val="bg1">
                    <a:lumMod val="50000"/>
                  </a:schemeClr>
                </a:solidFill>
                <a:latin typeface="+mj-lt"/>
              </a:rPr>
              <a:t>Sources: World Development report 2010. p 4; </a:t>
            </a:r>
          </a:p>
          <a:p>
            <a:pPr algn="r" defTabSz="1280160" eaLnBrk="0" fontAlgn="auto" hangingPunct="0">
              <a:spcBef>
                <a:spcPts val="0"/>
              </a:spcBef>
              <a:spcAft>
                <a:spcPts val="0"/>
              </a:spcAft>
              <a:defRPr/>
            </a:pPr>
            <a:r>
              <a:rPr lang="en-GB" sz="900" i="1" dirty="0">
                <a:solidFill>
                  <a:schemeClr val="bg1">
                    <a:lumMod val="50000"/>
                  </a:schemeClr>
                </a:solidFill>
                <a:latin typeface="+mn-lt"/>
                <a:hlinkClick r:id="rId4"/>
              </a:rPr>
              <a:t>http://www.esrl.noaa.gov/gmd/ccgg/trends/</a:t>
            </a:r>
            <a:r>
              <a:rPr lang="en-GB" sz="900" i="1" dirty="0">
                <a:solidFill>
                  <a:schemeClr val="bg1">
                    <a:lumMod val="50000"/>
                  </a:schemeClr>
                </a:solidFill>
                <a:latin typeface="+mn-lt"/>
              </a:rPr>
              <a:t> </a:t>
            </a:r>
          </a:p>
        </p:txBody>
      </p:sp>
      <p:sp>
        <p:nvSpPr>
          <p:cNvPr id="14341" name="Textfeld 6"/>
          <p:cNvSpPr txBox="1">
            <a:spLocks noChangeArrowheads="1"/>
          </p:cNvSpPr>
          <p:nvPr/>
        </p:nvSpPr>
        <p:spPr bwMode="auto">
          <a:xfrm>
            <a:off x="711200" y="5922963"/>
            <a:ext cx="6127750" cy="307975"/>
          </a:xfrm>
          <a:prstGeom prst="rect">
            <a:avLst/>
          </a:prstGeom>
          <a:solidFill>
            <a:schemeClr val="bg1"/>
          </a:solidFill>
          <a:ln w="9525">
            <a:noFill/>
            <a:miter lim="800000"/>
            <a:headEnd/>
            <a:tailEnd/>
          </a:ln>
        </p:spPr>
        <p:txBody>
          <a:bodyPr>
            <a:spAutoFit/>
          </a:bodyPr>
          <a:lstStyle/>
          <a:p>
            <a:pPr algn="r"/>
            <a:r>
              <a:rPr lang="de-DE" sz="1400">
                <a:solidFill>
                  <a:schemeClr val="tx1"/>
                </a:solidFill>
              </a:rPr>
              <a:t>tousands of years ago       &lt;-            today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de-DE" smtClean="0"/>
              <a:t>Drivers of global warming: Emissions</a:t>
            </a:r>
            <a:endParaRPr lang="en-US" smtClean="0"/>
          </a:p>
        </p:txBody>
      </p:sp>
      <p:sp>
        <p:nvSpPr>
          <p:cNvPr id="5" name="Rectangle 3"/>
          <p:cNvSpPr>
            <a:spLocks noChangeArrowheads="1"/>
          </p:cNvSpPr>
          <p:nvPr/>
        </p:nvSpPr>
        <p:spPr bwMode="auto">
          <a:xfrm rot="16200000">
            <a:off x="6057107" y="3445669"/>
            <a:ext cx="5365750" cy="236537"/>
          </a:xfrm>
          <a:prstGeom prst="rect">
            <a:avLst/>
          </a:prstGeom>
          <a:noFill/>
          <a:ln w="9525">
            <a:noFill/>
            <a:miter lim="800000"/>
            <a:headEnd/>
            <a:tailEnd/>
          </a:ln>
          <a:effectLst/>
        </p:spPr>
        <p:txBody>
          <a:bodyPr anchor="ctr">
            <a:spAutoFit/>
          </a:bodyPr>
          <a:lstStyle/>
          <a:p>
            <a:pPr lvl="1">
              <a:defRPr/>
            </a:pPr>
            <a:r>
              <a:rPr lang="en-US" sz="900" i="1" dirty="0">
                <a:solidFill>
                  <a:schemeClr val="bg1">
                    <a:lumMod val="50000"/>
                  </a:schemeClr>
                </a:solidFill>
                <a:latin typeface="+mj-lt"/>
              </a:rPr>
              <a:t>Source: </a:t>
            </a:r>
            <a:r>
              <a:rPr lang="en-US" sz="900" i="1" dirty="0">
                <a:solidFill>
                  <a:schemeClr val="bg1">
                    <a:lumMod val="50000"/>
                  </a:schemeClr>
                </a:solidFill>
                <a:latin typeface="+mj-lt"/>
                <a:hlinkClick r:id="rId3"/>
              </a:rPr>
              <a:t>http://maps.grida.no/go/graphic/world-greenhouse-gas-emissions-by-sector1</a:t>
            </a:r>
            <a:r>
              <a:rPr lang="en-US" sz="900" i="1" dirty="0">
                <a:solidFill>
                  <a:schemeClr val="bg1">
                    <a:lumMod val="50000"/>
                  </a:schemeClr>
                </a:solidFill>
                <a:latin typeface="+mj-lt"/>
              </a:rPr>
              <a:t> </a:t>
            </a:r>
          </a:p>
        </p:txBody>
      </p:sp>
      <p:pic>
        <p:nvPicPr>
          <p:cNvPr id="15364" name="Grafik 6" descr="world_greenhouse_gas_bysector[1].jpg"/>
          <p:cNvPicPr>
            <a:picLocks noChangeAspect="1"/>
          </p:cNvPicPr>
          <p:nvPr/>
        </p:nvPicPr>
        <p:blipFill>
          <a:blip r:embed="rId4" cstate="print"/>
          <a:srcRect/>
          <a:stretch>
            <a:fillRect/>
          </a:stretch>
        </p:blipFill>
        <p:spPr bwMode="auto">
          <a:xfrm>
            <a:off x="457200" y="1038225"/>
            <a:ext cx="6073775" cy="5819775"/>
          </a:xfrm>
          <a:prstGeom prst="rect">
            <a:avLst/>
          </a:prstGeom>
          <a:noFill/>
          <a:ln w="9525">
            <a:noFill/>
            <a:miter lim="800000"/>
            <a:headEnd/>
            <a:tailEnd/>
          </a:ln>
        </p:spPr>
      </p:pic>
      <p:sp>
        <p:nvSpPr>
          <p:cNvPr id="15365" name="Textfeld 5"/>
          <p:cNvSpPr txBox="1">
            <a:spLocks noChangeArrowheads="1"/>
          </p:cNvSpPr>
          <p:nvPr/>
        </p:nvSpPr>
        <p:spPr bwMode="auto">
          <a:xfrm>
            <a:off x="58738" y="2600325"/>
            <a:ext cx="725487" cy="600075"/>
          </a:xfrm>
          <a:prstGeom prst="rect">
            <a:avLst/>
          </a:prstGeom>
          <a:solidFill>
            <a:schemeClr val="bg1"/>
          </a:solidFill>
          <a:ln w="9525">
            <a:noFill/>
            <a:miter lim="800000"/>
            <a:headEnd/>
            <a:tailEnd/>
          </a:ln>
        </p:spPr>
        <p:txBody>
          <a:bodyPr>
            <a:spAutoFit/>
          </a:bodyPr>
          <a:lstStyle/>
          <a:p>
            <a:r>
              <a:rPr lang="de-DE" sz="1100">
                <a:solidFill>
                  <a:schemeClr val="tx1"/>
                </a:solidFill>
              </a:rPr>
              <a:t>Energy total: 61,4%</a:t>
            </a:r>
          </a:p>
        </p:txBody>
      </p:sp>
      <p:sp>
        <p:nvSpPr>
          <p:cNvPr id="6" name="Title 1"/>
          <p:cNvSpPr txBox="1">
            <a:spLocks/>
          </p:cNvSpPr>
          <p:nvPr/>
        </p:nvSpPr>
        <p:spPr bwMode="auto">
          <a:xfrm>
            <a:off x="457200" y="815975"/>
            <a:ext cx="7526338" cy="741363"/>
          </a:xfrm>
          <a:prstGeom prst="rect">
            <a:avLst/>
          </a:prstGeom>
          <a:solidFill>
            <a:schemeClr val="bg1"/>
          </a:solidFill>
          <a:ln w="9525">
            <a:noFill/>
            <a:miter lim="800000"/>
            <a:headEnd/>
            <a:tailEnd/>
          </a:ln>
        </p:spPr>
        <p:txBody>
          <a:bodyPr lIns="0" tIns="0" rIns="0" bIns="0" anchor="b"/>
          <a:lstStyle/>
          <a:p>
            <a:pPr eaLnBrk="0" hangingPunct="0">
              <a:defRPr/>
            </a:pPr>
            <a:r>
              <a:rPr lang="de-DE" sz="2400" kern="0" dirty="0">
                <a:solidFill>
                  <a:srgbClr val="669900"/>
                </a:solidFill>
                <a:latin typeface="+mj-lt"/>
                <a:ea typeface="+mj-ea"/>
                <a:cs typeface="+mj-cs"/>
              </a:rPr>
              <a:t>World </a:t>
            </a:r>
            <a:r>
              <a:rPr lang="de-DE" sz="2400" kern="0" dirty="0" err="1">
                <a:solidFill>
                  <a:srgbClr val="669900"/>
                </a:solidFill>
                <a:latin typeface="+mj-lt"/>
                <a:ea typeface="+mj-ea"/>
                <a:cs typeface="+mj-cs"/>
              </a:rPr>
              <a:t>G</a:t>
            </a:r>
            <a:r>
              <a:rPr lang="de-DE" sz="2400" kern="0" dirty="0">
                <a:solidFill>
                  <a:srgbClr val="669900"/>
                </a:solidFill>
                <a:latin typeface="+mj-lt"/>
                <a:ea typeface="+mj-ea"/>
                <a:cs typeface="+mj-cs"/>
              </a:rPr>
              <a:t>HG </a:t>
            </a:r>
            <a:r>
              <a:rPr lang="de-DE" sz="2400" kern="0" dirty="0" err="1">
                <a:solidFill>
                  <a:srgbClr val="669900"/>
                </a:solidFill>
                <a:latin typeface="+mj-lt"/>
                <a:ea typeface="+mj-ea"/>
                <a:cs typeface="+mj-cs"/>
              </a:rPr>
              <a:t>emissions</a:t>
            </a:r>
            <a:r>
              <a:rPr lang="de-DE" sz="2400" kern="0" dirty="0">
                <a:solidFill>
                  <a:srgbClr val="669900"/>
                </a:solidFill>
                <a:latin typeface="+mj-lt"/>
                <a:ea typeface="+mj-ea"/>
                <a:cs typeface="+mj-cs"/>
              </a:rPr>
              <a:t> </a:t>
            </a:r>
            <a:r>
              <a:rPr lang="de-DE" sz="2400" kern="0" dirty="0" err="1">
                <a:solidFill>
                  <a:srgbClr val="669900"/>
                </a:solidFill>
                <a:latin typeface="+mj-lt"/>
                <a:ea typeface="+mj-ea"/>
                <a:cs typeface="+mj-cs"/>
              </a:rPr>
              <a:t>by</a:t>
            </a:r>
            <a:r>
              <a:rPr lang="de-DE" sz="2400" kern="0" dirty="0">
                <a:solidFill>
                  <a:srgbClr val="669900"/>
                </a:solidFill>
                <a:latin typeface="+mj-lt"/>
                <a:ea typeface="+mj-ea"/>
                <a:cs typeface="+mj-cs"/>
              </a:rPr>
              <a:t> </a:t>
            </a:r>
            <a:r>
              <a:rPr lang="de-DE" sz="2400" kern="0" dirty="0" err="1">
                <a:solidFill>
                  <a:srgbClr val="669900"/>
                </a:solidFill>
                <a:latin typeface="+mj-lt"/>
                <a:ea typeface="+mj-ea"/>
                <a:cs typeface="+mj-cs"/>
              </a:rPr>
              <a:t>sector</a:t>
            </a:r>
            <a:r>
              <a:rPr lang="de-DE" sz="2400" kern="0" dirty="0">
                <a:solidFill>
                  <a:srgbClr val="669900"/>
                </a:solidFill>
                <a:latin typeface="+mj-lt"/>
                <a:ea typeface="+mj-ea"/>
                <a:cs typeface="+mj-cs"/>
              </a:rPr>
              <a:t> (2000, CO</a:t>
            </a:r>
            <a:r>
              <a:rPr lang="de-DE" sz="2400" kern="0" baseline="-25000" dirty="0">
                <a:solidFill>
                  <a:srgbClr val="669900"/>
                </a:solidFill>
                <a:latin typeface="+mj-lt"/>
                <a:ea typeface="+mj-ea"/>
                <a:cs typeface="+mj-cs"/>
              </a:rPr>
              <a:t>2</a:t>
            </a:r>
            <a:r>
              <a:rPr lang="de-DE" sz="2400" kern="0" dirty="0">
                <a:solidFill>
                  <a:srgbClr val="669900"/>
                </a:solidFill>
                <a:latin typeface="+mj-lt"/>
                <a:ea typeface="+mj-ea"/>
                <a:cs typeface="+mj-cs"/>
              </a:rPr>
              <a:t> </a:t>
            </a:r>
            <a:r>
              <a:rPr lang="de-DE" sz="2400" kern="0" dirty="0" err="1">
                <a:solidFill>
                  <a:srgbClr val="669900"/>
                </a:solidFill>
                <a:latin typeface="+mj-lt"/>
                <a:ea typeface="+mj-ea"/>
                <a:cs typeface="+mj-cs"/>
              </a:rPr>
              <a:t>eq</a:t>
            </a:r>
            <a:r>
              <a:rPr lang="de-DE" sz="2400" kern="0" dirty="0">
                <a:solidFill>
                  <a:srgbClr val="669900"/>
                </a:solidFill>
                <a:latin typeface="+mj-lt"/>
                <a:ea typeface="+mj-ea"/>
                <a:cs typeface="+mj-cs"/>
              </a:rPr>
              <a:t>.)</a:t>
            </a:r>
            <a:endParaRPr lang="en-US" sz="2400" kern="0" dirty="0">
              <a:solidFill>
                <a:srgbClr val="66990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574675" y="1154113"/>
            <a:ext cx="8215313" cy="1077912"/>
          </a:xfrm>
        </p:spPr>
        <p:txBody>
          <a:bodyPr/>
          <a:lstStyle/>
          <a:p>
            <a:r>
              <a:rPr lang="en-GB" smtClean="0"/>
              <a:t>Effects of climate change: overview  </a:t>
            </a:r>
            <a:r>
              <a:rPr lang="de-DE" smtClean="0"/>
              <a:t/>
            </a:r>
            <a:br>
              <a:rPr lang="de-DE" smtClean="0"/>
            </a:br>
            <a:endParaRPr lang="de-DE" smtClean="0"/>
          </a:p>
        </p:txBody>
      </p:sp>
      <p:sp>
        <p:nvSpPr>
          <p:cNvPr id="16387" name="Inhaltsplatzhalter 2"/>
          <p:cNvSpPr>
            <a:spLocks noGrp="1"/>
          </p:cNvSpPr>
          <p:nvPr/>
        </p:nvSpPr>
        <p:spPr bwMode="auto">
          <a:xfrm>
            <a:off x="176213" y="2181225"/>
            <a:ext cx="8967787" cy="4065588"/>
          </a:xfrm>
          <a:prstGeom prst="rect">
            <a:avLst/>
          </a:prstGeom>
          <a:solidFill>
            <a:srgbClr val="FFFF99"/>
          </a:solidFill>
          <a:ln w="9525">
            <a:noFill/>
            <a:miter lim="800000"/>
            <a:headEnd/>
            <a:tailEnd/>
          </a:ln>
        </p:spPr>
        <p:txBody>
          <a:bodyPr lIns="288000" rIns="0"/>
          <a:lstStyle/>
          <a:p>
            <a:pPr marL="742950" lvl="1" indent="-285750" eaLnBrk="0" hangingPunct="0">
              <a:spcBef>
                <a:spcPct val="20000"/>
              </a:spcBef>
              <a:buFont typeface="Wingdings" pitchFamily="2" charset="2"/>
              <a:buChar char="§"/>
            </a:pPr>
            <a:endParaRPr lang="en-GB" sz="2400">
              <a:solidFill>
                <a:schemeClr val="tx1"/>
              </a:solidFill>
            </a:endParaRPr>
          </a:p>
        </p:txBody>
      </p:sp>
      <p:sp>
        <p:nvSpPr>
          <p:cNvPr id="12" name="Inhaltsplatzhalter 2"/>
          <p:cNvSpPr txBox="1">
            <a:spLocks/>
          </p:cNvSpPr>
          <p:nvPr/>
        </p:nvSpPr>
        <p:spPr bwMode="auto">
          <a:xfrm>
            <a:off x="212725" y="2606675"/>
            <a:ext cx="3889375" cy="3479800"/>
          </a:xfrm>
          <a:prstGeom prst="rect">
            <a:avLst/>
          </a:prstGeom>
          <a:solidFill>
            <a:srgbClr val="FFFF66"/>
          </a:solidFill>
          <a:ln w="9525">
            <a:noFill/>
            <a:miter lim="800000"/>
            <a:headEnd/>
            <a:tailEnd/>
          </a:ln>
        </p:spPr>
        <p:txBody>
          <a:bodyPr lIns="0" rIns="0"/>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742950" lvl="1" indent="-285750">
              <a:spcBef>
                <a:spcPct val="20000"/>
              </a:spcBef>
              <a:buFont typeface="Wingdings" pitchFamily="2" charset="2"/>
              <a:buChar char="§"/>
              <a:defRPr/>
            </a:pPr>
            <a:r>
              <a:rPr lang="en-GB" sz="1800" kern="0" dirty="0" smtClean="0">
                <a:latin typeface="Arial" charset="0"/>
                <a:cs typeface="Arial" charset="0"/>
              </a:rPr>
              <a:t>change in temperature patterns</a:t>
            </a:r>
          </a:p>
          <a:p>
            <a:pPr marL="742950" lvl="1" indent="-285750">
              <a:spcBef>
                <a:spcPct val="20000"/>
              </a:spcBef>
              <a:buFont typeface="Wingdings" pitchFamily="2" charset="2"/>
              <a:buChar char="§"/>
              <a:defRPr/>
            </a:pPr>
            <a:r>
              <a:rPr lang="en-GB" sz="1800" kern="0" dirty="0" smtClean="0">
                <a:latin typeface="Arial" charset="0"/>
                <a:cs typeface="Arial" charset="0"/>
              </a:rPr>
              <a:t>change in precipitation patterns</a:t>
            </a:r>
          </a:p>
          <a:p>
            <a:pPr marL="742950" lvl="1" indent="-285750">
              <a:spcBef>
                <a:spcPct val="20000"/>
              </a:spcBef>
              <a:buFont typeface="Wingdings" pitchFamily="2" charset="2"/>
              <a:buChar char="§"/>
              <a:defRPr/>
            </a:pPr>
            <a:r>
              <a:rPr lang="en-GB" sz="1800" kern="0" dirty="0" smtClean="0">
                <a:latin typeface="Arial" charset="0"/>
                <a:cs typeface="Arial" charset="0"/>
              </a:rPr>
              <a:t>increase in extreme weather events (storms, heat waves...)</a:t>
            </a:r>
          </a:p>
          <a:p>
            <a:pPr marL="742950" lvl="1" indent="-285750">
              <a:spcBef>
                <a:spcPct val="20000"/>
              </a:spcBef>
              <a:buFont typeface="Wingdings" pitchFamily="2" charset="2"/>
              <a:buChar char="§"/>
              <a:defRPr/>
            </a:pPr>
            <a:r>
              <a:rPr lang="en-GB" sz="1800" kern="0" dirty="0" smtClean="0">
                <a:latin typeface="Arial" charset="0"/>
                <a:cs typeface="Arial" charset="0"/>
              </a:rPr>
              <a:t>melting of pole caps, glaciers and permafrost</a:t>
            </a:r>
          </a:p>
          <a:p>
            <a:pPr marL="742950" lvl="1" indent="-285750">
              <a:spcBef>
                <a:spcPct val="20000"/>
              </a:spcBef>
              <a:buFont typeface="Wingdings" pitchFamily="2" charset="2"/>
              <a:buChar char="§"/>
              <a:defRPr/>
            </a:pPr>
            <a:r>
              <a:rPr lang="en-GB" sz="1800" kern="0" dirty="0" smtClean="0">
                <a:latin typeface="Arial" charset="0"/>
                <a:cs typeface="Arial" charset="0"/>
              </a:rPr>
              <a:t>sea-level rise </a:t>
            </a:r>
          </a:p>
          <a:p>
            <a:pPr marL="742950" lvl="1" indent="-285750">
              <a:spcBef>
                <a:spcPct val="20000"/>
              </a:spcBef>
              <a:buFont typeface="Wingdings" pitchFamily="2" charset="2"/>
              <a:buChar char="§"/>
              <a:defRPr/>
            </a:pPr>
            <a:r>
              <a:rPr lang="en-GB" sz="1800" kern="0" dirty="0" smtClean="0">
                <a:latin typeface="Arial" charset="0"/>
                <a:cs typeface="Arial" charset="0"/>
              </a:rPr>
              <a:t>droughts</a:t>
            </a:r>
          </a:p>
          <a:p>
            <a:pPr marL="742950" lvl="1" indent="-285750">
              <a:spcBef>
                <a:spcPct val="20000"/>
              </a:spcBef>
              <a:buFont typeface="Wingdings" pitchFamily="2" charset="2"/>
              <a:buChar char="§"/>
              <a:defRPr/>
            </a:pPr>
            <a:endParaRPr lang="en-GB" sz="1800" kern="0" dirty="0">
              <a:latin typeface="Arial" charset="0"/>
              <a:cs typeface="Arial" charset="0"/>
            </a:endParaRPr>
          </a:p>
        </p:txBody>
      </p:sp>
      <p:sp>
        <p:nvSpPr>
          <p:cNvPr id="13" name="Inhaltsplatzhalter 2"/>
          <p:cNvSpPr txBox="1">
            <a:spLocks/>
          </p:cNvSpPr>
          <p:nvPr/>
        </p:nvSpPr>
        <p:spPr bwMode="auto">
          <a:xfrm>
            <a:off x="4822825" y="2627313"/>
            <a:ext cx="4321175" cy="3135312"/>
          </a:xfrm>
          <a:prstGeom prst="rect">
            <a:avLst/>
          </a:prstGeom>
          <a:solidFill>
            <a:srgbClr val="FF9900"/>
          </a:solidFill>
          <a:ln w="9525">
            <a:noFill/>
            <a:miter lim="800000"/>
            <a:headEnd/>
            <a:tailEnd/>
          </a:ln>
        </p:spPr>
        <p:txBody>
          <a:bodyPr lIns="0" rIns="0"/>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685800" lvl="1" indent="-228600">
              <a:spcBef>
                <a:spcPct val="20000"/>
              </a:spcBef>
              <a:buFont typeface="Wingdings" pitchFamily="2" charset="2"/>
              <a:buChar char="§"/>
              <a:defRPr/>
            </a:pPr>
            <a:r>
              <a:rPr lang="en-GB" sz="1800" kern="0" dirty="0" smtClean="0">
                <a:latin typeface="Arial" charset="0"/>
                <a:cs typeface="Arial" charset="0"/>
              </a:rPr>
              <a:t>droughts</a:t>
            </a:r>
          </a:p>
          <a:p>
            <a:pPr marL="685800" lvl="1" indent="-228600">
              <a:spcBef>
                <a:spcPct val="20000"/>
              </a:spcBef>
              <a:buFont typeface="Wingdings" pitchFamily="2" charset="2"/>
              <a:buChar char="§"/>
              <a:defRPr/>
            </a:pPr>
            <a:r>
              <a:rPr lang="en-GB" sz="1800" kern="0" dirty="0" smtClean="0">
                <a:latin typeface="Arial" charset="0"/>
                <a:cs typeface="Arial" charset="0"/>
              </a:rPr>
              <a:t>change of natural systems’ productivity</a:t>
            </a:r>
          </a:p>
          <a:p>
            <a:pPr marL="685800" lvl="1" indent="-228600">
              <a:spcBef>
                <a:spcPct val="20000"/>
              </a:spcBef>
              <a:buFont typeface="Wingdings" pitchFamily="2" charset="2"/>
              <a:buChar char="§"/>
              <a:defRPr/>
            </a:pPr>
            <a:r>
              <a:rPr lang="en-GB" sz="1800" kern="0" dirty="0" smtClean="0">
                <a:latin typeface="Arial" charset="0"/>
                <a:cs typeface="Arial" charset="0"/>
              </a:rPr>
              <a:t>increase in forest fires</a:t>
            </a:r>
          </a:p>
          <a:p>
            <a:pPr marL="685800" lvl="1" indent="-228600">
              <a:spcBef>
                <a:spcPct val="20000"/>
              </a:spcBef>
              <a:buFont typeface="Wingdings" pitchFamily="2" charset="2"/>
              <a:buChar char="§"/>
              <a:defRPr/>
            </a:pPr>
            <a:r>
              <a:rPr lang="en-GB" sz="1800" kern="0" dirty="0" smtClean="0">
                <a:latin typeface="Arial" charset="0"/>
                <a:cs typeface="Arial" charset="0"/>
              </a:rPr>
              <a:t>exceptional floods</a:t>
            </a:r>
          </a:p>
          <a:p>
            <a:pPr marL="685800" lvl="1" indent="-228600">
              <a:spcBef>
                <a:spcPct val="20000"/>
              </a:spcBef>
              <a:buFont typeface="Wingdings" pitchFamily="2" charset="2"/>
              <a:buChar char="§"/>
              <a:defRPr/>
            </a:pPr>
            <a:r>
              <a:rPr lang="en-GB" sz="1800" kern="0" dirty="0" smtClean="0">
                <a:latin typeface="Arial" charset="0"/>
                <a:cs typeface="Arial" charset="0"/>
              </a:rPr>
              <a:t>loss of land</a:t>
            </a:r>
          </a:p>
          <a:p>
            <a:pPr marL="685800" lvl="1" indent="-228600">
              <a:spcBef>
                <a:spcPct val="20000"/>
              </a:spcBef>
              <a:buFont typeface="Wingdings" pitchFamily="2" charset="2"/>
              <a:buChar char="§"/>
              <a:defRPr/>
            </a:pPr>
            <a:r>
              <a:rPr lang="en-GB" sz="1800" kern="0" dirty="0" smtClean="0">
                <a:latin typeface="Arial" charset="0"/>
                <a:cs typeface="Arial" charset="0"/>
              </a:rPr>
              <a:t>health issues</a:t>
            </a:r>
          </a:p>
          <a:p>
            <a:pPr marL="685800" lvl="1" indent="-228600" eaLnBrk="0" hangingPunct="0">
              <a:spcBef>
                <a:spcPct val="20000"/>
              </a:spcBef>
              <a:buFont typeface="Wingdings" pitchFamily="2" charset="2"/>
              <a:buChar char="§"/>
              <a:defRPr/>
            </a:pPr>
            <a:r>
              <a:rPr lang="en-GB" sz="1800" kern="0" dirty="0" smtClean="0">
                <a:latin typeface="Arial" charset="0"/>
                <a:cs typeface="Arial" charset="0"/>
              </a:rPr>
              <a:t>...</a:t>
            </a:r>
            <a:endParaRPr lang="en-GB" sz="1800" kern="0" dirty="0">
              <a:latin typeface="Arial" charset="0"/>
              <a:cs typeface="Arial" charset="0"/>
            </a:endParaRPr>
          </a:p>
          <a:p>
            <a:pPr marL="685800" lvl="1" indent="-228600" eaLnBrk="0" hangingPunct="0">
              <a:spcBef>
                <a:spcPct val="20000"/>
              </a:spcBef>
              <a:buFont typeface="Wingdings" pitchFamily="2" charset="2"/>
              <a:buChar char="§"/>
              <a:defRPr/>
            </a:pPr>
            <a:endParaRPr lang="en-GB" sz="1800" kern="0" dirty="0">
              <a:latin typeface="Arial" charset="0"/>
              <a:cs typeface="Arial" charset="0"/>
            </a:endParaRPr>
          </a:p>
          <a:p>
            <a:pPr marL="685800" lvl="1" indent="-228600" eaLnBrk="0" hangingPunct="0">
              <a:spcBef>
                <a:spcPct val="20000"/>
              </a:spcBef>
              <a:buFont typeface="Wingdings" pitchFamily="2" charset="2"/>
              <a:buChar char="§"/>
              <a:defRPr/>
            </a:pPr>
            <a:endParaRPr lang="en-GB" sz="1800" kern="0" dirty="0">
              <a:latin typeface="Arial" charset="0"/>
              <a:cs typeface="Arial" charset="0"/>
            </a:endParaRPr>
          </a:p>
          <a:p>
            <a:pPr marL="1143000" lvl="2" indent="-228600" eaLnBrk="0" hangingPunct="0">
              <a:spcBef>
                <a:spcPct val="20000"/>
              </a:spcBef>
              <a:buFont typeface="Wingdings" pitchFamily="2" charset="2"/>
              <a:buChar char="§"/>
              <a:defRPr/>
            </a:pPr>
            <a:endParaRPr lang="en-GB" sz="1800" kern="0" dirty="0">
              <a:latin typeface="Arial" charset="0"/>
              <a:cs typeface="Arial" charset="0"/>
            </a:endParaRPr>
          </a:p>
          <a:p>
            <a:pPr marL="742950" lvl="1" indent="-285750" eaLnBrk="0" hangingPunct="0">
              <a:spcBef>
                <a:spcPct val="20000"/>
              </a:spcBef>
              <a:buFont typeface="Wingdings" pitchFamily="2" charset="2"/>
              <a:buChar char="§"/>
              <a:defRPr/>
            </a:pPr>
            <a:endParaRPr lang="en-GB" sz="1800" kern="0" dirty="0">
              <a:latin typeface="Arial" charset="0"/>
              <a:cs typeface="Arial" charset="0"/>
            </a:endParaRPr>
          </a:p>
        </p:txBody>
      </p:sp>
      <p:sp>
        <p:nvSpPr>
          <p:cNvPr id="14" name="Textfeld 16"/>
          <p:cNvSpPr txBox="1">
            <a:spLocks noChangeArrowheads="1"/>
          </p:cNvSpPr>
          <p:nvPr/>
        </p:nvSpPr>
        <p:spPr bwMode="auto">
          <a:xfrm>
            <a:off x="185738" y="2206625"/>
            <a:ext cx="3917950" cy="400050"/>
          </a:xfrm>
          <a:prstGeom prst="rect">
            <a:avLst/>
          </a:prstGeom>
          <a:solidFill>
            <a:srgbClr val="FFFF66"/>
          </a:solidFill>
          <a:ln w="9525">
            <a:noFill/>
            <a:miter lim="800000"/>
            <a:headEnd/>
            <a:tailEnd/>
          </a:ln>
        </p:spPr>
        <p:txBody>
          <a:bodyPr>
            <a:spAutoFit/>
          </a:bodyPr>
          <a:lstStyle/>
          <a:p>
            <a:r>
              <a:rPr lang="de-DE" sz="2000">
                <a:solidFill>
                  <a:schemeClr val="tx1"/>
                </a:solidFill>
              </a:rPr>
              <a:t>Climate stimuli</a:t>
            </a:r>
          </a:p>
        </p:txBody>
      </p:sp>
      <p:sp>
        <p:nvSpPr>
          <p:cNvPr id="15" name="Textfeld 17"/>
          <p:cNvSpPr txBox="1">
            <a:spLocks noChangeArrowheads="1"/>
          </p:cNvSpPr>
          <p:nvPr/>
        </p:nvSpPr>
        <p:spPr bwMode="auto">
          <a:xfrm>
            <a:off x="4827588" y="2225675"/>
            <a:ext cx="4337050" cy="400050"/>
          </a:xfrm>
          <a:prstGeom prst="rect">
            <a:avLst/>
          </a:prstGeom>
          <a:solidFill>
            <a:srgbClr val="FF9900"/>
          </a:solidFill>
          <a:ln w="9525">
            <a:noFill/>
            <a:miter lim="800000"/>
            <a:headEnd/>
            <a:tailEnd/>
          </a:ln>
        </p:spPr>
        <p:txBody>
          <a:bodyPr>
            <a:spAutoFit/>
          </a:bodyPr>
          <a:lstStyle/>
          <a:p>
            <a:r>
              <a:rPr lang="de-DE" sz="2000">
                <a:solidFill>
                  <a:schemeClr val="tx1"/>
                </a:solidFill>
              </a:rPr>
              <a:t>Impacts </a:t>
            </a:r>
          </a:p>
        </p:txBody>
      </p:sp>
      <p:sp>
        <p:nvSpPr>
          <p:cNvPr id="10" name="Inhaltsplatzhalter 2"/>
          <p:cNvSpPr txBox="1">
            <a:spLocks/>
          </p:cNvSpPr>
          <p:nvPr/>
        </p:nvSpPr>
        <p:spPr bwMode="auto">
          <a:xfrm>
            <a:off x="5780088" y="4921250"/>
            <a:ext cx="4321175" cy="1709738"/>
          </a:xfrm>
          <a:prstGeom prst="rect">
            <a:avLst/>
          </a:prstGeom>
          <a:solidFill>
            <a:srgbClr val="FF6600"/>
          </a:solidFill>
          <a:ln w="9525">
            <a:noFill/>
            <a:miter lim="800000"/>
            <a:headEnd/>
            <a:tailEnd/>
          </a:ln>
        </p:spPr>
        <p:txBody>
          <a:bodyPr lIns="0" rIns="0"/>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685800" lvl="1" indent="-228600">
              <a:spcBef>
                <a:spcPct val="20000"/>
              </a:spcBef>
              <a:buFont typeface="Wingdings" pitchFamily="2" charset="2"/>
              <a:buChar char="§"/>
              <a:defRPr/>
            </a:pPr>
            <a:r>
              <a:rPr lang="en-GB" sz="1800" kern="0" dirty="0" smtClean="0">
                <a:latin typeface="Arial" charset="0"/>
                <a:cs typeface="Arial" charset="0"/>
              </a:rPr>
              <a:t>food insecurity</a:t>
            </a:r>
          </a:p>
          <a:p>
            <a:pPr marL="685800" lvl="1" indent="-228600">
              <a:spcBef>
                <a:spcPct val="20000"/>
              </a:spcBef>
              <a:buFont typeface="Wingdings" pitchFamily="2" charset="2"/>
              <a:buChar char="§"/>
              <a:defRPr/>
            </a:pPr>
            <a:r>
              <a:rPr lang="en-GB" sz="1800" kern="0" dirty="0" smtClean="0">
                <a:latin typeface="Arial" charset="0"/>
                <a:cs typeface="Arial" charset="0"/>
              </a:rPr>
              <a:t>loss of income</a:t>
            </a:r>
          </a:p>
          <a:p>
            <a:pPr marL="685800" lvl="1" indent="-228600">
              <a:spcBef>
                <a:spcPct val="20000"/>
              </a:spcBef>
              <a:buFont typeface="Wingdings" pitchFamily="2" charset="2"/>
              <a:buChar char="§"/>
              <a:defRPr/>
            </a:pPr>
            <a:r>
              <a:rPr lang="en-GB" sz="1800" kern="0" dirty="0" smtClean="0">
                <a:latin typeface="Arial" charset="0"/>
                <a:cs typeface="Arial" charset="0"/>
              </a:rPr>
              <a:t>...</a:t>
            </a:r>
          </a:p>
          <a:p>
            <a:pPr marL="228600" indent="-228600">
              <a:spcBef>
                <a:spcPct val="20000"/>
              </a:spcBef>
              <a:defRPr/>
            </a:pPr>
            <a:r>
              <a:rPr lang="en-GB" sz="1800" kern="0" dirty="0" smtClean="0">
                <a:latin typeface="Arial" charset="0"/>
                <a:cs typeface="Arial" charset="0"/>
              </a:rPr>
              <a:t>-&gt; </a:t>
            </a:r>
            <a:r>
              <a:rPr lang="en-GB" sz="1800" kern="0" dirty="0" smtClean="0">
                <a:latin typeface="Arial" charset="0"/>
                <a:cs typeface="Arial" charset="0"/>
              </a:rPr>
              <a:t>vulnerable </a:t>
            </a:r>
            <a:r>
              <a:rPr lang="en-GB" sz="1800" kern="0" dirty="0" smtClean="0">
                <a:latin typeface="Arial" charset="0"/>
                <a:cs typeface="Arial" charset="0"/>
              </a:rPr>
              <a:t>livelihoods</a:t>
            </a:r>
          </a:p>
          <a:p>
            <a:pPr marL="228600" indent="-228600">
              <a:spcBef>
                <a:spcPct val="20000"/>
              </a:spcBef>
              <a:defRPr/>
            </a:pPr>
            <a:r>
              <a:rPr lang="en-GB" sz="1800" kern="0" dirty="0" smtClean="0">
                <a:latin typeface="Arial" charset="0"/>
                <a:cs typeface="Arial" charset="0"/>
              </a:rPr>
              <a:t>-&gt; </a:t>
            </a:r>
            <a:r>
              <a:rPr lang="en-GB" sz="1800" kern="0" dirty="0" smtClean="0">
                <a:latin typeface="Arial" charset="0"/>
                <a:cs typeface="Arial" charset="0"/>
              </a:rPr>
              <a:t>economic </a:t>
            </a:r>
            <a:r>
              <a:rPr lang="en-GB" sz="1800" kern="0" dirty="0" smtClean="0">
                <a:latin typeface="Arial" charset="0"/>
                <a:cs typeface="Arial" charset="0"/>
              </a:rPr>
              <a:t>damages</a:t>
            </a:r>
          </a:p>
        </p:txBody>
      </p:sp>
      <p:sp>
        <p:nvSpPr>
          <p:cNvPr id="16" name="Pfeil nach unten 15"/>
          <p:cNvSpPr>
            <a:spLocks noChangeArrowheads="1"/>
          </p:cNvSpPr>
          <p:nvPr/>
        </p:nvSpPr>
        <p:spPr bwMode="auto">
          <a:xfrm rot="-5400000">
            <a:off x="4154487" y="2255838"/>
            <a:ext cx="517525" cy="482600"/>
          </a:xfrm>
          <a:prstGeom prst="downArrow">
            <a:avLst>
              <a:gd name="adj1" fmla="val 50000"/>
              <a:gd name="adj2" fmla="val 50000"/>
            </a:avLst>
          </a:prstGeom>
          <a:solidFill>
            <a:schemeClr val="tx1"/>
          </a:solidFill>
          <a:ln w="9525" algn="ctr">
            <a:solidFill>
              <a:schemeClr val="tx1"/>
            </a:solidFill>
            <a:round/>
            <a:headEnd/>
            <a:tailEnd/>
          </a:ln>
        </p:spPr>
        <p:txBody>
          <a:bodyPr/>
          <a:lstStyle/>
          <a:p>
            <a:pPr eaLnBrk="0" hangingPunct="0"/>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0"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smtClean="0"/>
              <a:t>Effects of climate change: impact chains</a:t>
            </a:r>
          </a:p>
        </p:txBody>
      </p:sp>
      <p:pic>
        <p:nvPicPr>
          <p:cNvPr id="17411" name="Inhaltsplatzhalter 3" descr="climate impact chain.jpg"/>
          <p:cNvPicPr>
            <a:picLocks noGrp="1" noChangeAspect="1"/>
          </p:cNvPicPr>
          <p:nvPr>
            <p:ph idx="1"/>
          </p:nvPr>
        </p:nvPicPr>
        <p:blipFill>
          <a:blip r:embed="rId3" cstate="print"/>
          <a:srcRect/>
          <a:stretch>
            <a:fillRect/>
          </a:stretch>
        </p:blipFill>
        <p:spPr>
          <a:xfrm>
            <a:off x="639763" y="2212975"/>
            <a:ext cx="7799387" cy="3600450"/>
          </a:xfrm>
        </p:spPr>
      </p:pic>
      <p:pic>
        <p:nvPicPr>
          <p:cNvPr id="5" name="Grafik 4" descr="climate impact chain_sea level rise.jpg"/>
          <p:cNvPicPr>
            <a:picLocks noChangeAspect="1"/>
          </p:cNvPicPr>
          <p:nvPr/>
        </p:nvPicPr>
        <p:blipFill>
          <a:blip r:embed="rId4" cstate="print"/>
          <a:srcRect/>
          <a:stretch>
            <a:fillRect/>
          </a:stretch>
        </p:blipFill>
        <p:spPr bwMode="auto">
          <a:xfrm>
            <a:off x="674688" y="2216150"/>
            <a:ext cx="8220075" cy="3952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ctrTitle" sz="quarter"/>
          </p:nvPr>
        </p:nvSpPr>
        <p:spPr>
          <a:xfrm>
            <a:off x="1039813" y="1993900"/>
            <a:ext cx="7034212" cy="1143000"/>
          </a:xfrm>
        </p:spPr>
        <p:txBody>
          <a:bodyPr/>
          <a:lstStyle/>
          <a:p>
            <a:r>
              <a:rPr lang="de-DE" smtClean="0"/>
              <a:t>Scientific analyses</a:t>
            </a:r>
          </a:p>
        </p:txBody>
      </p:sp>
      <p:sp>
        <p:nvSpPr>
          <p:cNvPr id="18435" name="Untertitel 2"/>
          <p:cNvSpPr>
            <a:spLocks noGrp="1"/>
          </p:cNvSpPr>
          <p:nvPr>
            <p:ph type="subTitle" sz="quarter" idx="1"/>
          </p:nvPr>
        </p:nvSpPr>
        <p:spPr>
          <a:xfrm>
            <a:off x="1039813" y="3238500"/>
            <a:ext cx="7034212" cy="1752600"/>
          </a:xfrm>
        </p:spPr>
        <p:txBody>
          <a:bodyPr/>
          <a:lstStyle/>
          <a:p>
            <a:endParaRPr lang="de-DE"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6"/>
          <p:cNvGrpSpPr>
            <a:grpSpLocks/>
          </p:cNvGrpSpPr>
          <p:nvPr/>
        </p:nvGrpSpPr>
        <p:grpSpPr bwMode="auto">
          <a:xfrm>
            <a:off x="150813" y="2014538"/>
            <a:ext cx="2009775" cy="1816100"/>
            <a:chOff x="15329" y="1643698"/>
            <a:chExt cx="2480925" cy="2115766"/>
          </a:xfrm>
        </p:grpSpPr>
        <p:sp>
          <p:nvSpPr>
            <p:cNvPr id="6169" name="Text Box 17"/>
            <p:cNvSpPr txBox="1">
              <a:spLocks noChangeArrowheads="1"/>
            </p:cNvSpPr>
            <p:nvPr/>
          </p:nvSpPr>
          <p:spPr bwMode="auto">
            <a:xfrm>
              <a:off x="15329" y="1643698"/>
              <a:ext cx="2480925" cy="2115766"/>
            </a:xfrm>
            <a:prstGeom prst="rect">
              <a:avLst/>
            </a:prstGeom>
            <a:solidFill>
              <a:schemeClr val="bg1">
                <a:lumMod val="95000"/>
              </a:schemeClr>
            </a:solidFill>
            <a:ln w="9525">
              <a:noFill/>
              <a:miter lim="800000"/>
              <a:headEnd/>
              <a:tailEnd/>
            </a:ln>
          </p:spPr>
          <p:txBody>
            <a:bodyPr lIns="36000" rIns="36000">
              <a:spAutoFit/>
            </a:bodyPr>
            <a:lstStyle/>
            <a:p>
              <a:pPr>
                <a:defRPr/>
              </a:pPr>
              <a:r>
                <a:rPr lang="en-US" sz="1400" dirty="0">
                  <a:solidFill>
                    <a:schemeClr val="tx1"/>
                  </a:solidFill>
                  <a:latin typeface="Arial" pitchFamily="34" charset="0"/>
                  <a:cs typeface="Arial" pitchFamily="34" charset="0"/>
                </a:rPr>
                <a:t>Emission scenarios</a:t>
              </a: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p:txBody>
        </p:sp>
        <p:pic>
          <p:nvPicPr>
            <p:cNvPr id="19485" name="Picture 19" descr="SRES Emissions Scenario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299" y="1936365"/>
              <a:ext cx="1979607" cy="1751309"/>
            </a:xfrm>
            <a:prstGeom prst="rect">
              <a:avLst/>
            </a:prstGeom>
            <a:noFill/>
            <a:ln w="9525">
              <a:noFill/>
              <a:miter lim="800000"/>
              <a:headEnd/>
              <a:tailEnd/>
            </a:ln>
          </p:spPr>
        </p:pic>
      </p:grpSp>
      <p:sp>
        <p:nvSpPr>
          <p:cNvPr id="19459" name="Titel 1"/>
          <p:cNvSpPr>
            <a:spLocks noGrp="1"/>
          </p:cNvSpPr>
          <p:nvPr>
            <p:ph type="title"/>
          </p:nvPr>
        </p:nvSpPr>
        <p:spPr/>
        <p:txBody>
          <a:bodyPr/>
          <a:lstStyle/>
          <a:p>
            <a:r>
              <a:rPr lang="en-GB" smtClean="0"/>
              <a:t>Scientific approach</a:t>
            </a:r>
          </a:p>
        </p:txBody>
      </p:sp>
      <p:sp>
        <p:nvSpPr>
          <p:cNvPr id="19460" name="AutoShape 23" descr="File:Global Warming Predictions Map.jpg">
            <a:hlinkClick r:id="rId4"/>
          </p:cNvPr>
          <p:cNvSpPr>
            <a:spLocks noChangeAspect="1" noChangeArrowheads="1"/>
          </p:cNvSpPr>
          <p:nvPr/>
        </p:nvSpPr>
        <p:spPr bwMode="auto">
          <a:xfrm>
            <a:off x="169863" y="-1858963"/>
            <a:ext cx="5324475" cy="3886201"/>
          </a:xfrm>
          <a:prstGeom prst="rect">
            <a:avLst/>
          </a:prstGeom>
          <a:noFill/>
          <a:ln w="9525">
            <a:noFill/>
            <a:miter lim="800000"/>
            <a:headEnd/>
            <a:tailEnd/>
          </a:ln>
        </p:spPr>
        <p:txBody>
          <a:bodyPr/>
          <a:lstStyle/>
          <a:p>
            <a:endParaRPr lang="en-GB"/>
          </a:p>
        </p:txBody>
      </p:sp>
      <p:sp>
        <p:nvSpPr>
          <p:cNvPr id="29" name="Textfeld 28"/>
          <p:cNvSpPr txBox="1"/>
          <p:nvPr/>
        </p:nvSpPr>
        <p:spPr>
          <a:xfrm>
            <a:off x="2101850" y="6167438"/>
            <a:ext cx="7032625" cy="508000"/>
          </a:xfrm>
          <a:prstGeom prst="rect">
            <a:avLst/>
          </a:prstGeom>
          <a:noFill/>
        </p:spPr>
        <p:txBody>
          <a:bodyPr>
            <a:spAutoFit/>
          </a:bodyPr>
          <a:lstStyle/>
          <a:p>
            <a:pPr algn="r">
              <a:defRPr/>
            </a:pPr>
            <a:r>
              <a:rPr lang="en-GB" sz="900" i="1" dirty="0">
                <a:solidFill>
                  <a:schemeClr val="tx1">
                    <a:lumMod val="50000"/>
                    <a:lumOff val="50000"/>
                  </a:schemeClr>
                </a:solidFill>
              </a:rPr>
              <a:t>Source:</a:t>
            </a:r>
            <a:r>
              <a:rPr lang="de-DE" sz="900" i="1" u="sng" dirty="0"/>
              <a:t> </a:t>
            </a:r>
            <a:r>
              <a:rPr lang="de-DE" sz="900" i="1" u="sng" dirty="0">
                <a:hlinkClick r:id="rId5"/>
              </a:rPr>
              <a:t>http://upload.wikimedia.org/wikipedia/commons/thumb/4/4a/Global_Atmospheric_Model.jpg/350px-Global_Atmospheric_Model.jpg</a:t>
            </a:r>
            <a:r>
              <a:rPr lang="de-DE" sz="900" i="1" u="sng" dirty="0"/>
              <a:t> ; </a:t>
            </a:r>
            <a:r>
              <a:rPr lang="de-DE" sz="900" i="1" u="sng" dirty="0">
                <a:hlinkClick r:id="rId6"/>
              </a:rPr>
              <a:t>http://www.wmo.int/pages/themes/climate/images/figures/ClimateModelnesting.jpg</a:t>
            </a:r>
            <a:r>
              <a:rPr lang="de-DE" sz="900" i="1" u="sng" dirty="0"/>
              <a:t/>
            </a:r>
            <a:br>
              <a:rPr lang="de-DE" sz="900" i="1" u="sng" dirty="0"/>
            </a:br>
            <a:r>
              <a:rPr lang="de-DE" sz="900" i="1" u="sng" dirty="0"/>
              <a:t> </a:t>
            </a:r>
            <a:r>
              <a:rPr lang="de-DE" sz="900" i="1" u="sng" dirty="0">
                <a:hlinkClick r:id="rId7"/>
              </a:rPr>
              <a:t>http://www.dkrz.de/bilder/bilder-klimaforschung/T2M_A1B_2030_2060_2085ano1961-1990_globe_en.jpg</a:t>
            </a:r>
            <a:r>
              <a:rPr lang="de-DE" sz="900" i="1" u="sng" dirty="0"/>
              <a:t> </a:t>
            </a:r>
            <a:endParaRPr lang="en-GB" sz="900" i="1" dirty="0"/>
          </a:p>
        </p:txBody>
      </p:sp>
      <p:grpSp>
        <p:nvGrpSpPr>
          <p:cNvPr id="3" name="Gruppieren 42"/>
          <p:cNvGrpSpPr>
            <a:grpSpLocks/>
          </p:cNvGrpSpPr>
          <p:nvPr/>
        </p:nvGrpSpPr>
        <p:grpSpPr bwMode="auto">
          <a:xfrm>
            <a:off x="525463" y="4198938"/>
            <a:ext cx="2693987" cy="2032000"/>
            <a:chOff x="525463" y="4198938"/>
            <a:chExt cx="2693987" cy="2032000"/>
          </a:xfrm>
        </p:grpSpPr>
        <p:grpSp>
          <p:nvGrpSpPr>
            <p:cNvPr id="19480" name="Gruppieren 33"/>
            <p:cNvGrpSpPr>
              <a:grpSpLocks/>
            </p:cNvGrpSpPr>
            <p:nvPr/>
          </p:nvGrpSpPr>
          <p:grpSpPr bwMode="auto">
            <a:xfrm>
              <a:off x="525463" y="4198938"/>
              <a:ext cx="1916553" cy="2032000"/>
              <a:chOff x="525463" y="4323425"/>
              <a:chExt cx="1916112" cy="2031325"/>
            </a:xfrm>
          </p:grpSpPr>
          <p:sp>
            <p:nvSpPr>
              <p:cNvPr id="6160" name="Text Box 34"/>
              <p:cNvSpPr txBox="1">
                <a:spLocks noChangeArrowheads="1"/>
              </p:cNvSpPr>
              <p:nvPr/>
            </p:nvSpPr>
            <p:spPr bwMode="auto">
              <a:xfrm>
                <a:off x="525463" y="4323425"/>
                <a:ext cx="1915671" cy="2031325"/>
              </a:xfrm>
              <a:prstGeom prst="rect">
                <a:avLst/>
              </a:prstGeom>
              <a:solidFill>
                <a:schemeClr val="accent3">
                  <a:lumMod val="75000"/>
                </a:schemeClr>
              </a:solidFill>
              <a:ln w="9525">
                <a:noFill/>
                <a:miter lim="800000"/>
                <a:headEnd/>
                <a:tailEnd/>
              </a:ln>
            </p:spPr>
            <p:txBody>
              <a:bodyPr>
                <a:spAutoFit/>
              </a:bodyPr>
              <a:lstStyle/>
              <a:p>
                <a:pPr>
                  <a:defRPr/>
                </a:pPr>
                <a:endParaRPr lang="en-US" sz="1400" i="1" dirty="0">
                  <a:solidFill>
                    <a:schemeClr val="tx1"/>
                  </a:solidFill>
                  <a:latin typeface="Arial" pitchFamily="34" charset="0"/>
                  <a:cs typeface="Arial" pitchFamily="34" charset="0"/>
                </a:endParaRPr>
              </a:p>
              <a:p>
                <a:pPr>
                  <a:defRPr/>
                </a:pPr>
                <a:endParaRPr lang="en-US" sz="1400" i="1" dirty="0">
                  <a:solidFill>
                    <a:schemeClr val="tx1"/>
                  </a:solidFill>
                  <a:latin typeface="Arial" pitchFamily="34" charset="0"/>
                  <a:cs typeface="Arial" pitchFamily="34" charset="0"/>
                </a:endParaRPr>
              </a:p>
              <a:p>
                <a:pPr>
                  <a:defRPr/>
                </a:pPr>
                <a:endParaRPr lang="en-US" sz="1400" i="1" dirty="0">
                  <a:solidFill>
                    <a:schemeClr val="tx1"/>
                  </a:solidFill>
                  <a:latin typeface="Arial" pitchFamily="34" charset="0"/>
                  <a:cs typeface="Arial" pitchFamily="34" charset="0"/>
                </a:endParaRPr>
              </a:p>
              <a:p>
                <a:pPr>
                  <a:defRPr/>
                </a:pPr>
                <a:endParaRPr lang="en-US" sz="1400" i="1" dirty="0">
                  <a:solidFill>
                    <a:schemeClr val="tx1"/>
                  </a:solidFill>
                  <a:latin typeface="Arial" pitchFamily="34" charset="0"/>
                  <a:cs typeface="Arial" pitchFamily="34" charset="0"/>
                </a:endParaRPr>
              </a:p>
              <a:p>
                <a:pPr>
                  <a:defRPr/>
                </a:pPr>
                <a:endParaRPr lang="en-US" sz="1400" i="1" dirty="0">
                  <a:solidFill>
                    <a:schemeClr val="tx1"/>
                  </a:solidFill>
                  <a:latin typeface="Arial" pitchFamily="34" charset="0"/>
                  <a:cs typeface="Arial" pitchFamily="34" charset="0"/>
                </a:endParaRPr>
              </a:p>
              <a:p>
                <a:pPr>
                  <a:defRPr/>
                </a:pPr>
                <a:endParaRPr lang="en-US" sz="1400" i="1" dirty="0">
                  <a:solidFill>
                    <a:schemeClr val="tx1"/>
                  </a:solidFill>
                  <a:latin typeface="Arial" pitchFamily="34" charset="0"/>
                  <a:cs typeface="Arial" pitchFamily="34" charset="0"/>
                </a:endParaRPr>
              </a:p>
              <a:p>
                <a:pPr>
                  <a:defRPr/>
                </a:pPr>
                <a:endParaRPr lang="en-US" sz="1400" i="1" dirty="0">
                  <a:solidFill>
                    <a:schemeClr val="tx1"/>
                  </a:solidFill>
                  <a:latin typeface="Arial" pitchFamily="34" charset="0"/>
                  <a:cs typeface="Arial" pitchFamily="34" charset="0"/>
                </a:endParaRPr>
              </a:p>
              <a:p>
                <a:pPr>
                  <a:defRPr/>
                </a:pPr>
                <a:r>
                  <a:rPr lang="en-US" sz="1400" i="1" dirty="0">
                    <a:solidFill>
                      <a:schemeClr val="tx1"/>
                    </a:solidFill>
                    <a:latin typeface="Arial" pitchFamily="34" charset="0"/>
                    <a:cs typeface="Arial" pitchFamily="34" charset="0"/>
                  </a:rPr>
                  <a:t>Local knowledge </a:t>
                </a:r>
                <a:br>
                  <a:rPr lang="en-US" sz="1400" i="1" dirty="0">
                    <a:solidFill>
                      <a:schemeClr val="tx1"/>
                    </a:solidFill>
                    <a:latin typeface="Arial" pitchFamily="34" charset="0"/>
                    <a:cs typeface="Arial" pitchFamily="34" charset="0"/>
                  </a:rPr>
                </a:br>
                <a:r>
                  <a:rPr lang="en-US" sz="1400" i="1" dirty="0">
                    <a:solidFill>
                      <a:schemeClr val="tx1"/>
                    </a:solidFill>
                    <a:latin typeface="Arial" pitchFamily="34" charset="0"/>
                    <a:cs typeface="Arial" pitchFamily="34" charset="0"/>
                  </a:rPr>
                  <a:t>and experience </a:t>
                </a:r>
              </a:p>
            </p:txBody>
          </p:sp>
          <p:pic>
            <p:nvPicPr>
              <p:cNvPr id="19483" name="Grafik 9" descr="DSCN3466.JPG"/>
              <p:cNvPicPr>
                <a:picLocks noChangeAspect="1"/>
              </p:cNvPicPr>
              <p:nvPr/>
            </p:nvPicPr>
            <p:blipFill>
              <a:blip r:embed="rId8" cstate="print"/>
              <a:srcRect/>
              <a:stretch>
                <a:fillRect/>
              </a:stretch>
            </p:blipFill>
            <p:spPr bwMode="auto">
              <a:xfrm flipH="1">
                <a:off x="597177" y="4370852"/>
                <a:ext cx="1725873" cy="1444022"/>
              </a:xfrm>
              <a:prstGeom prst="rect">
                <a:avLst/>
              </a:prstGeom>
              <a:noFill/>
              <a:ln w="9525">
                <a:noFill/>
                <a:miter lim="800000"/>
                <a:headEnd/>
                <a:tailEnd/>
              </a:ln>
            </p:spPr>
          </p:pic>
        </p:grpSp>
        <p:sp>
          <p:nvSpPr>
            <p:cNvPr id="18458" name="Pfeil nach rechts 23"/>
            <p:cNvSpPr>
              <a:spLocks noChangeArrowheads="1"/>
            </p:cNvSpPr>
            <p:nvPr/>
          </p:nvSpPr>
          <p:spPr bwMode="auto">
            <a:xfrm>
              <a:off x="2527300" y="4732338"/>
              <a:ext cx="692150" cy="650875"/>
            </a:xfrm>
            <a:prstGeom prst="rightArrow">
              <a:avLst>
                <a:gd name="adj1" fmla="val 50000"/>
                <a:gd name="adj2" fmla="val 50001"/>
              </a:avLst>
            </a:prstGeom>
            <a:solidFill>
              <a:schemeClr val="accent3">
                <a:lumMod val="75000"/>
              </a:schemeClr>
            </a:solidFill>
            <a:ln>
              <a:noFill/>
            </a:ln>
            <a:extLst/>
          </p:spPr>
          <p:txBody>
            <a:bodyPr/>
            <a:lstStyle/>
            <a:p>
              <a:pPr eaLnBrk="0" hangingPunct="0">
                <a:defRPr/>
              </a:pPr>
              <a:endParaRPr lang="de-DE"/>
            </a:p>
          </p:txBody>
        </p:sp>
      </p:grpSp>
      <p:grpSp>
        <p:nvGrpSpPr>
          <p:cNvPr id="6" name="Gruppieren 41"/>
          <p:cNvGrpSpPr>
            <a:grpSpLocks/>
          </p:cNvGrpSpPr>
          <p:nvPr/>
        </p:nvGrpSpPr>
        <p:grpSpPr bwMode="auto">
          <a:xfrm>
            <a:off x="3398838" y="4110038"/>
            <a:ext cx="3087687" cy="1984375"/>
            <a:chOff x="3398200" y="4110038"/>
            <a:chExt cx="3088325" cy="1984375"/>
          </a:xfrm>
        </p:grpSpPr>
        <p:grpSp>
          <p:nvGrpSpPr>
            <p:cNvPr id="19476" name="Gruppieren 15"/>
            <p:cNvGrpSpPr>
              <a:grpSpLocks/>
            </p:cNvGrpSpPr>
            <p:nvPr/>
          </p:nvGrpSpPr>
          <p:grpSpPr bwMode="auto">
            <a:xfrm>
              <a:off x="3398200" y="4110038"/>
              <a:ext cx="2345378" cy="1984375"/>
              <a:chOff x="4424967" y="4219461"/>
              <a:chExt cx="2345550" cy="2023098"/>
            </a:xfrm>
          </p:grpSpPr>
          <p:sp>
            <p:nvSpPr>
              <p:cNvPr id="18455" name="Rechteck 14"/>
              <p:cNvSpPr>
                <a:spLocks noChangeArrowheads="1"/>
              </p:cNvSpPr>
              <p:nvPr/>
            </p:nvSpPr>
            <p:spPr bwMode="auto">
              <a:xfrm>
                <a:off x="4428143" y="4219461"/>
                <a:ext cx="2342218" cy="2023098"/>
              </a:xfrm>
              <a:prstGeom prst="rect">
                <a:avLst/>
              </a:prstGeom>
              <a:pattFill prst="wdDnDiag">
                <a:fgClr>
                  <a:schemeClr val="accent3">
                    <a:lumMod val="50000"/>
                  </a:schemeClr>
                </a:fgClr>
                <a:bgClr>
                  <a:schemeClr val="bg1">
                    <a:lumMod val="50000"/>
                  </a:schemeClr>
                </a:bgClr>
              </a:pattFill>
              <a:ln>
                <a:noFill/>
              </a:ln>
              <a:extLst/>
            </p:spPr>
            <p:txBody>
              <a:bodyPr/>
              <a:lstStyle/>
              <a:p>
                <a:pPr eaLnBrk="0" hangingPunct="0">
                  <a:defRPr/>
                </a:pPr>
                <a:endParaRPr lang="de-DE"/>
              </a:p>
            </p:txBody>
          </p:sp>
          <p:sp>
            <p:nvSpPr>
              <p:cNvPr id="19479" name="Text Box 25"/>
              <p:cNvSpPr txBox="1">
                <a:spLocks noChangeArrowheads="1"/>
              </p:cNvSpPr>
              <p:nvPr/>
            </p:nvSpPr>
            <p:spPr bwMode="auto">
              <a:xfrm>
                <a:off x="4424967" y="4709106"/>
                <a:ext cx="2305218" cy="1192374"/>
              </a:xfrm>
              <a:prstGeom prst="rect">
                <a:avLst/>
              </a:prstGeom>
              <a:noFill/>
              <a:ln w="9525">
                <a:noFill/>
                <a:miter lim="800000"/>
                <a:headEnd/>
                <a:tailEnd/>
              </a:ln>
            </p:spPr>
            <p:txBody>
              <a:bodyPr anchor="ctr">
                <a:spAutoFit/>
              </a:bodyPr>
              <a:lstStyle/>
              <a:p>
                <a:pPr algn="ctr"/>
                <a:r>
                  <a:rPr lang="en-US" sz="1800">
                    <a:solidFill>
                      <a:schemeClr val="bg1"/>
                    </a:solidFill>
                  </a:rPr>
                  <a:t>Impact / vulnerability </a:t>
                </a:r>
                <a:br>
                  <a:rPr lang="en-US" sz="1800">
                    <a:solidFill>
                      <a:schemeClr val="bg1"/>
                    </a:solidFill>
                  </a:rPr>
                </a:br>
                <a:r>
                  <a:rPr lang="en-US" sz="1800">
                    <a:solidFill>
                      <a:schemeClr val="bg1"/>
                    </a:solidFill>
                  </a:rPr>
                  <a:t>analysis</a:t>
                </a:r>
                <a:r>
                  <a:rPr lang="en-US" sz="1600">
                    <a:solidFill>
                      <a:schemeClr val="bg1"/>
                    </a:solidFill>
                  </a:rPr>
                  <a:t/>
                </a:r>
                <a:br>
                  <a:rPr lang="en-US" sz="1600">
                    <a:solidFill>
                      <a:schemeClr val="bg1"/>
                    </a:solidFill>
                  </a:rPr>
                </a:br>
                <a:endParaRPr lang="en-US" sz="1600">
                  <a:solidFill>
                    <a:schemeClr val="bg1"/>
                  </a:solidFill>
                </a:endParaRPr>
              </a:p>
            </p:txBody>
          </p:sp>
        </p:grpSp>
        <p:sp>
          <p:nvSpPr>
            <p:cNvPr id="18454" name="Pfeil nach rechts 23"/>
            <p:cNvSpPr>
              <a:spLocks noChangeArrowheads="1"/>
            </p:cNvSpPr>
            <p:nvPr/>
          </p:nvSpPr>
          <p:spPr bwMode="auto">
            <a:xfrm rot="10800000">
              <a:off x="5794232" y="4741863"/>
              <a:ext cx="692293" cy="650875"/>
            </a:xfrm>
            <a:prstGeom prst="rightArrow">
              <a:avLst>
                <a:gd name="adj1" fmla="val 50000"/>
                <a:gd name="adj2" fmla="val 50001"/>
              </a:avLst>
            </a:prstGeom>
            <a:solidFill>
              <a:schemeClr val="bg1">
                <a:lumMod val="65000"/>
              </a:schemeClr>
            </a:solidFill>
            <a:ln>
              <a:noFill/>
            </a:ln>
            <a:extLst/>
          </p:spPr>
          <p:txBody>
            <a:bodyPr/>
            <a:lstStyle/>
            <a:p>
              <a:pPr eaLnBrk="0" hangingPunct="0">
                <a:defRPr/>
              </a:pPr>
              <a:endParaRPr lang="de-DE"/>
            </a:p>
          </p:txBody>
        </p:sp>
      </p:grpSp>
      <p:grpSp>
        <p:nvGrpSpPr>
          <p:cNvPr id="8" name="Gruppieren 37"/>
          <p:cNvGrpSpPr>
            <a:grpSpLocks/>
          </p:cNvGrpSpPr>
          <p:nvPr/>
        </p:nvGrpSpPr>
        <p:grpSpPr bwMode="auto">
          <a:xfrm>
            <a:off x="6608763" y="2822575"/>
            <a:ext cx="2389187" cy="3227388"/>
            <a:chOff x="6618289" y="2584753"/>
            <a:chExt cx="2388985" cy="3226577"/>
          </a:xfrm>
        </p:grpSpPr>
        <p:grpSp>
          <p:nvGrpSpPr>
            <p:cNvPr id="9" name="Gruppieren 25"/>
            <p:cNvGrpSpPr>
              <a:grpSpLocks/>
            </p:cNvGrpSpPr>
            <p:nvPr/>
          </p:nvGrpSpPr>
          <p:grpSpPr bwMode="auto">
            <a:xfrm>
              <a:off x="8294640" y="2584753"/>
              <a:ext cx="712634" cy="1083018"/>
              <a:chOff x="8272307" y="2181340"/>
              <a:chExt cx="712625" cy="520832"/>
            </a:xfrm>
            <a:solidFill>
              <a:srgbClr val="669900"/>
            </a:solidFill>
          </p:grpSpPr>
          <p:sp>
            <p:nvSpPr>
              <p:cNvPr id="6157" name="Pfeil nach rechts 21"/>
              <p:cNvSpPr>
                <a:spLocks noChangeArrowheads="1"/>
              </p:cNvSpPr>
              <p:nvPr/>
            </p:nvSpPr>
            <p:spPr bwMode="auto">
              <a:xfrm rot="5400000">
                <a:off x="8477181" y="2194421"/>
                <a:ext cx="365506" cy="649996"/>
              </a:xfrm>
              <a:prstGeom prst="rightArrow">
                <a:avLst>
                  <a:gd name="adj1" fmla="val 50000"/>
                  <a:gd name="adj2" fmla="val 50000"/>
                </a:avLst>
              </a:prstGeom>
              <a:solidFill>
                <a:schemeClr val="bg1">
                  <a:lumMod val="65000"/>
                </a:schemeClr>
              </a:solidFill>
              <a:ln w="9525" algn="ctr">
                <a:noFill/>
                <a:round/>
                <a:headEnd/>
                <a:tailEnd/>
              </a:ln>
            </p:spPr>
            <p:txBody>
              <a:bodyPr/>
              <a:lstStyle/>
              <a:p>
                <a:pPr eaLnBrk="0" hangingPunct="0">
                  <a:defRPr/>
                </a:pPr>
                <a:endParaRPr lang="de-DE">
                  <a:latin typeface="Arial" pitchFamily="34" charset="0"/>
                  <a:cs typeface="Arial" pitchFamily="34" charset="0"/>
                </a:endParaRPr>
              </a:p>
            </p:txBody>
          </p:sp>
          <p:sp>
            <p:nvSpPr>
              <p:cNvPr id="6158" name="Rechteck 24"/>
              <p:cNvSpPr>
                <a:spLocks noChangeArrowheads="1"/>
              </p:cNvSpPr>
              <p:nvPr/>
            </p:nvSpPr>
            <p:spPr bwMode="auto">
              <a:xfrm>
                <a:off x="8272307" y="2181340"/>
                <a:ext cx="550845" cy="164213"/>
              </a:xfrm>
              <a:prstGeom prst="rect">
                <a:avLst/>
              </a:prstGeom>
              <a:solidFill>
                <a:schemeClr val="bg1">
                  <a:lumMod val="65000"/>
                </a:schemeClr>
              </a:solidFill>
              <a:ln w="9525" algn="ctr">
                <a:noFill/>
                <a:round/>
                <a:headEnd/>
                <a:tailEnd/>
              </a:ln>
            </p:spPr>
            <p:txBody>
              <a:bodyPr/>
              <a:lstStyle/>
              <a:p>
                <a:pPr eaLnBrk="0" hangingPunct="0">
                  <a:defRPr/>
                </a:pPr>
                <a:endParaRPr lang="de-DE">
                  <a:latin typeface="Arial" pitchFamily="34" charset="0"/>
                  <a:cs typeface="Arial" pitchFamily="34" charset="0"/>
                </a:endParaRPr>
              </a:p>
            </p:txBody>
          </p:sp>
        </p:grpSp>
        <p:grpSp>
          <p:nvGrpSpPr>
            <p:cNvPr id="19473" name="Gruppieren 35"/>
            <p:cNvGrpSpPr>
              <a:grpSpLocks/>
            </p:cNvGrpSpPr>
            <p:nvPr/>
          </p:nvGrpSpPr>
          <p:grpSpPr bwMode="auto">
            <a:xfrm>
              <a:off x="6618289" y="4005263"/>
              <a:ext cx="2287586" cy="1806067"/>
              <a:chOff x="6618289" y="4005263"/>
              <a:chExt cx="2287586" cy="1806067"/>
            </a:xfrm>
          </p:grpSpPr>
          <p:sp>
            <p:nvSpPr>
              <p:cNvPr id="32" name="Text Box 21"/>
              <p:cNvSpPr txBox="1">
                <a:spLocks noChangeArrowheads="1"/>
              </p:cNvSpPr>
              <p:nvPr/>
            </p:nvSpPr>
            <p:spPr bwMode="auto">
              <a:xfrm>
                <a:off x="6618289" y="4005209"/>
                <a:ext cx="2287394" cy="1806121"/>
              </a:xfrm>
              <a:prstGeom prst="rect">
                <a:avLst/>
              </a:prstGeom>
              <a:solidFill>
                <a:schemeClr val="bg1">
                  <a:lumMod val="95000"/>
                </a:schemeClr>
              </a:solidFill>
              <a:ln w="9525">
                <a:noFill/>
                <a:miter lim="800000"/>
                <a:headEnd/>
                <a:tailEnd/>
              </a:ln>
            </p:spPr>
            <p:txBody>
              <a:bodyPr lIns="36000" tIns="36000" rIns="36000">
                <a:spAutoFit/>
              </a:bodyPr>
              <a:lstStyle/>
              <a:p>
                <a:pPr>
                  <a:defRPr/>
                </a:pPr>
                <a:r>
                  <a:rPr lang="en-US" sz="1400" dirty="0">
                    <a:solidFill>
                      <a:schemeClr val="tx1"/>
                    </a:solidFill>
                    <a:latin typeface="Arial" pitchFamily="34" charset="0"/>
                    <a:cs typeface="Arial" pitchFamily="34" charset="0"/>
                  </a:rPr>
                  <a:t>Climate scenarios</a:t>
                </a:r>
              </a:p>
              <a:p>
                <a:pP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p:txBody>
          </p:sp>
          <p:pic>
            <p:nvPicPr>
              <p:cNvPr id="19475" name="Picture 31" descr="Simulated Development of future Temperature Changes for Scenario A1B">
                <a:hlinkClick r:id="rId7" tooltip="IPCC AR4 Temperature Change simulated with ECHAM5/MPI-OM"/>
              </p:cNvPr>
              <p:cNvPicPr>
                <a:picLocks noChangeAspect="1" noChangeArrowheads="1"/>
              </p:cNvPicPr>
              <p:nvPr/>
            </p:nvPicPr>
            <p:blipFill>
              <a:blip r:embed="rId9" cstate="print"/>
              <a:srcRect/>
              <a:stretch>
                <a:fillRect/>
              </a:stretch>
            </p:blipFill>
            <p:spPr bwMode="auto">
              <a:xfrm>
                <a:off x="6704013" y="4332287"/>
                <a:ext cx="2121864" cy="792163"/>
              </a:xfrm>
              <a:prstGeom prst="rect">
                <a:avLst/>
              </a:prstGeom>
              <a:noFill/>
              <a:ln w="9525">
                <a:noFill/>
                <a:miter lim="800000"/>
                <a:headEnd/>
                <a:tailEnd/>
              </a:ln>
            </p:spPr>
          </p:pic>
        </p:grpSp>
      </p:grpSp>
      <p:grpSp>
        <p:nvGrpSpPr>
          <p:cNvPr id="11" name="Gruppieren 39"/>
          <p:cNvGrpSpPr>
            <a:grpSpLocks/>
          </p:cNvGrpSpPr>
          <p:nvPr/>
        </p:nvGrpSpPr>
        <p:grpSpPr bwMode="auto">
          <a:xfrm>
            <a:off x="2224088" y="2014538"/>
            <a:ext cx="5986462" cy="2020887"/>
            <a:chOff x="2223713" y="2014538"/>
            <a:chExt cx="5986862" cy="2021510"/>
          </a:xfrm>
        </p:grpSpPr>
        <p:grpSp>
          <p:nvGrpSpPr>
            <p:cNvPr id="19466" name="Gruppieren 30"/>
            <p:cNvGrpSpPr>
              <a:grpSpLocks/>
            </p:cNvGrpSpPr>
            <p:nvPr/>
          </p:nvGrpSpPr>
          <p:grpSpPr bwMode="auto">
            <a:xfrm>
              <a:off x="2223713" y="2014538"/>
              <a:ext cx="5986862" cy="2021510"/>
              <a:chOff x="2223637" y="2014538"/>
              <a:chExt cx="5986586" cy="2020838"/>
            </a:xfrm>
          </p:grpSpPr>
          <p:grpSp>
            <p:nvGrpSpPr>
              <p:cNvPr id="19468" name="Gruppieren 29"/>
              <p:cNvGrpSpPr>
                <a:grpSpLocks/>
              </p:cNvGrpSpPr>
              <p:nvPr/>
            </p:nvGrpSpPr>
            <p:grpSpPr bwMode="auto">
              <a:xfrm>
                <a:off x="2223637" y="2014538"/>
                <a:ext cx="5986586" cy="2020838"/>
                <a:chOff x="2156775" y="2014538"/>
                <a:chExt cx="5473051" cy="2020167"/>
              </a:xfrm>
            </p:grpSpPr>
            <p:sp>
              <p:nvSpPr>
                <p:cNvPr id="6167" name="Text Box 21"/>
                <p:cNvSpPr txBox="1">
                  <a:spLocks noChangeArrowheads="1"/>
                </p:cNvSpPr>
                <p:nvPr/>
              </p:nvSpPr>
              <p:spPr bwMode="auto">
                <a:xfrm>
                  <a:off x="2734413" y="2014538"/>
                  <a:ext cx="4895413" cy="2020167"/>
                </a:xfrm>
                <a:prstGeom prst="rect">
                  <a:avLst/>
                </a:prstGeom>
                <a:solidFill>
                  <a:schemeClr val="bg1">
                    <a:lumMod val="95000"/>
                  </a:schemeClr>
                </a:solidFill>
                <a:ln w="9525">
                  <a:noFill/>
                  <a:miter lim="800000"/>
                  <a:headEnd/>
                  <a:tailEnd/>
                </a:ln>
              </p:spPr>
              <p:txBody>
                <a:bodyPr lIns="36000" tIns="36000" rIns="36000">
                  <a:spAutoFit/>
                </a:bodyPr>
                <a:lstStyle/>
                <a:p>
                  <a:pPr>
                    <a:defRPr/>
                  </a:pPr>
                  <a:r>
                    <a:rPr lang="en-US" sz="1400" dirty="0">
                      <a:solidFill>
                        <a:schemeClr val="tx1"/>
                      </a:solidFill>
                      <a:latin typeface="Arial" pitchFamily="34" charset="0"/>
                      <a:cs typeface="Arial" pitchFamily="34" charset="0"/>
                    </a:rPr>
                    <a:t>Climate models </a:t>
                  </a:r>
                  <a:br>
                    <a:rPr lang="en-US" sz="1400" dirty="0">
                      <a:solidFill>
                        <a:schemeClr val="tx1"/>
                      </a:solidFill>
                      <a:latin typeface="Arial" pitchFamily="34" charset="0"/>
                      <a:cs typeface="Arial" pitchFamily="34" charset="0"/>
                    </a:rPr>
                  </a:br>
                  <a:r>
                    <a:rPr lang="en-US" sz="1400" dirty="0">
                      <a:solidFill>
                        <a:schemeClr val="tx1"/>
                      </a:solidFill>
                      <a:latin typeface="Arial" pitchFamily="34" charset="0"/>
                      <a:cs typeface="Arial" pitchFamily="34" charset="0"/>
                    </a:rPr>
                    <a:t>23 </a:t>
                  </a:r>
                  <a:r>
                    <a:rPr lang="en-US" sz="1400" dirty="0" err="1">
                      <a:solidFill>
                        <a:schemeClr val="tx1"/>
                      </a:solidFill>
                      <a:latin typeface="Arial" pitchFamily="34" charset="0"/>
                      <a:cs typeface="Arial" pitchFamily="34" charset="0"/>
                    </a:rPr>
                    <a:t>GCM</a:t>
                  </a:r>
                  <a:r>
                    <a:rPr lang="en-US" sz="1400" dirty="0">
                      <a:solidFill>
                        <a:schemeClr val="tx1"/>
                      </a:solidFill>
                      <a:latin typeface="Arial" pitchFamily="34" charset="0"/>
                      <a:cs typeface="Arial" pitchFamily="34" charset="0"/>
                    </a:rPr>
                    <a:t> in IPCC 		Downscaling</a:t>
                  </a:r>
                </a:p>
                <a:p>
                  <a:pP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a:p>
                  <a:pPr algn="ctr">
                    <a:defRPr/>
                  </a:pPr>
                  <a:endParaRPr lang="en-US" sz="1400" dirty="0">
                    <a:solidFill>
                      <a:schemeClr val="tx1"/>
                    </a:solidFill>
                    <a:latin typeface="Arial" pitchFamily="34" charset="0"/>
                    <a:cs typeface="Arial" pitchFamily="34" charset="0"/>
                  </a:endParaRPr>
                </a:p>
              </p:txBody>
            </p:sp>
            <p:sp>
              <p:nvSpPr>
                <p:cNvPr id="14351" name="Pfeil nach rechts 20"/>
                <p:cNvSpPr>
                  <a:spLocks noChangeArrowheads="1"/>
                </p:cNvSpPr>
                <p:nvPr/>
              </p:nvSpPr>
              <p:spPr bwMode="auto">
                <a:xfrm>
                  <a:off x="2156775" y="2630269"/>
                  <a:ext cx="467336" cy="649056"/>
                </a:xfrm>
                <a:prstGeom prst="mathPlus">
                  <a:avLst/>
                </a:prstGeom>
                <a:solidFill>
                  <a:schemeClr val="bg1">
                    <a:lumMod val="65000"/>
                  </a:schemeClr>
                </a:solidFill>
                <a:ln w="9525" algn="ctr">
                  <a:noFill/>
                  <a:round/>
                  <a:headEnd/>
                  <a:tailEnd/>
                </a:ln>
              </p:spPr>
              <p:txBody>
                <a:bodyPr/>
                <a:lstStyle/>
                <a:p>
                  <a:pPr eaLnBrk="0" hangingPunct="0">
                    <a:defRPr/>
                  </a:pPr>
                  <a:endParaRPr lang="de-DE"/>
                </a:p>
              </p:txBody>
            </p:sp>
          </p:grpSp>
          <p:pic>
            <p:nvPicPr>
              <p:cNvPr id="19469" name="Grafik 29" descr="Global_Atmospheric_Model.jpg"/>
              <p:cNvPicPr>
                <a:picLocks noChangeAspect="1"/>
              </p:cNvPicPr>
              <p:nvPr/>
            </p:nvPicPr>
            <p:blipFill>
              <a:blip r:embed="rId10" cstate="print"/>
              <a:srcRect/>
              <a:stretch>
                <a:fillRect/>
              </a:stretch>
            </p:blipFill>
            <p:spPr bwMode="auto">
              <a:xfrm>
                <a:off x="2920398" y="2458193"/>
                <a:ext cx="2229658" cy="1505877"/>
              </a:xfrm>
              <a:prstGeom prst="rect">
                <a:avLst/>
              </a:prstGeom>
              <a:noFill/>
              <a:ln w="9525">
                <a:noFill/>
                <a:miter lim="800000"/>
                <a:headEnd/>
                <a:tailEnd/>
              </a:ln>
            </p:spPr>
          </p:pic>
        </p:grpSp>
        <p:pic>
          <p:nvPicPr>
            <p:cNvPr id="19467" name="Picture 27" descr="http://www.wmo.int/pages/themes/climate/images/figures/ClimateModelnesting.jpg"/>
            <p:cNvPicPr>
              <a:picLocks noChangeAspect="1" noChangeArrowheads="1"/>
            </p:cNvPicPr>
            <p:nvPr/>
          </p:nvPicPr>
          <p:blipFill>
            <a:blip r:embed="rId11" cstate="print"/>
            <a:srcRect/>
            <a:stretch>
              <a:fillRect/>
            </a:stretch>
          </p:blipFill>
          <p:spPr bwMode="auto">
            <a:xfrm>
              <a:off x="5603875" y="2482850"/>
              <a:ext cx="2239963" cy="1179513"/>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US" smtClean="0"/>
              <a:t>Emissions scenarios </a:t>
            </a:r>
            <a:br>
              <a:rPr lang="en-US" smtClean="0"/>
            </a:br>
            <a:r>
              <a:rPr lang="en-US" i="1" smtClean="0"/>
              <a:t>–  different storylines for our future </a:t>
            </a:r>
          </a:p>
        </p:txBody>
      </p:sp>
      <p:sp>
        <p:nvSpPr>
          <p:cNvPr id="4" name="Textfeld 3"/>
          <p:cNvSpPr txBox="1"/>
          <p:nvPr/>
        </p:nvSpPr>
        <p:spPr>
          <a:xfrm>
            <a:off x="4343400" y="6218238"/>
            <a:ext cx="4791075" cy="369887"/>
          </a:xfrm>
          <a:prstGeom prst="rect">
            <a:avLst/>
          </a:prstGeom>
          <a:noFill/>
        </p:spPr>
        <p:txBody>
          <a:bodyPr>
            <a:spAutoFit/>
          </a:bodyPr>
          <a:lstStyle/>
          <a:p>
            <a:pPr algn="r">
              <a:defRPr/>
            </a:pPr>
            <a:r>
              <a:rPr lang="en-GB" sz="900" i="1" dirty="0">
                <a:solidFill>
                  <a:schemeClr val="tx1">
                    <a:lumMod val="50000"/>
                    <a:lumOff val="50000"/>
                  </a:schemeClr>
                </a:solidFill>
              </a:rPr>
              <a:t>Source: </a:t>
            </a:r>
            <a:r>
              <a:rPr lang="de-DE" sz="900" i="1" u="sng" dirty="0">
                <a:hlinkClick r:id="rId3"/>
              </a:rPr>
              <a:t>www.bom.gov.au/info/climate/change/gallery/images/74.gif</a:t>
            </a:r>
            <a:r>
              <a:rPr lang="de-DE" sz="900" i="1" u="sng" dirty="0"/>
              <a:t/>
            </a:r>
            <a:br>
              <a:rPr lang="de-DE" sz="900" i="1" u="sng" dirty="0"/>
            </a:br>
            <a:r>
              <a:rPr lang="de-DE" sz="900" i="1" u="sng" dirty="0">
                <a:hlinkClick r:id="rId4"/>
              </a:rPr>
              <a:t>http://www.grida.no/publications/other/ipcc_sr/?src=/climate/ipcc/emission/008.htm</a:t>
            </a:r>
            <a:r>
              <a:rPr lang="de-DE" sz="900" i="1" u="sng" dirty="0"/>
              <a:t> </a:t>
            </a:r>
            <a:endParaRPr lang="en-GB" sz="900" i="1" dirty="0"/>
          </a:p>
        </p:txBody>
      </p:sp>
      <p:grpSp>
        <p:nvGrpSpPr>
          <p:cNvPr id="20484" name="Gruppieren 6"/>
          <p:cNvGrpSpPr>
            <a:grpSpLocks/>
          </p:cNvGrpSpPr>
          <p:nvPr/>
        </p:nvGrpSpPr>
        <p:grpSpPr bwMode="auto">
          <a:xfrm>
            <a:off x="4856163" y="2008188"/>
            <a:ext cx="4321175" cy="3225800"/>
            <a:chOff x="4856163" y="2008186"/>
            <a:chExt cx="4321174" cy="3225801"/>
          </a:xfrm>
        </p:grpSpPr>
        <p:sp>
          <p:nvSpPr>
            <p:cNvPr id="6" name="Text Box 17"/>
            <p:cNvSpPr txBox="1">
              <a:spLocks noChangeArrowheads="1"/>
            </p:cNvSpPr>
            <p:nvPr/>
          </p:nvSpPr>
          <p:spPr bwMode="auto">
            <a:xfrm>
              <a:off x="4856163" y="2008186"/>
              <a:ext cx="4287836" cy="1816101"/>
            </a:xfrm>
            <a:prstGeom prst="rect">
              <a:avLst/>
            </a:prstGeom>
            <a:solidFill>
              <a:schemeClr val="bg1">
                <a:lumMod val="95000"/>
              </a:schemeClr>
            </a:solidFill>
            <a:ln w="9525">
              <a:noFill/>
              <a:miter lim="800000"/>
              <a:headEnd/>
              <a:tailEnd/>
            </a:ln>
          </p:spPr>
          <p:txBody>
            <a:bodyPr lIns="36000" rIns="36000">
              <a:spAutoFit/>
            </a:bodyPr>
            <a:lstStyle/>
            <a:p>
              <a:pPr>
                <a:defRPr/>
              </a:pPr>
              <a:r>
                <a:rPr lang="en-US" sz="1400" dirty="0">
                  <a:solidFill>
                    <a:schemeClr val="tx1"/>
                  </a:solidFill>
                  <a:latin typeface="Arial" pitchFamily="34" charset="0"/>
                  <a:cs typeface="Arial" pitchFamily="34" charset="0"/>
                </a:rPr>
                <a:t>Underlying assumptions (IPCC </a:t>
              </a:r>
              <a:r>
                <a:rPr lang="en-US" sz="1400" dirty="0" err="1">
                  <a:solidFill>
                    <a:schemeClr val="tx1"/>
                  </a:solidFill>
                  <a:latin typeface="Arial" pitchFamily="34" charset="0"/>
                  <a:cs typeface="Arial" pitchFamily="34" charset="0"/>
                </a:rPr>
                <a:t>SRES</a:t>
              </a:r>
              <a:r>
                <a:rPr lang="en-US" sz="1400" dirty="0">
                  <a:solidFill>
                    <a:schemeClr val="tx1"/>
                  </a:solidFill>
                  <a:latin typeface="Arial" pitchFamily="34" charset="0"/>
                  <a:cs typeface="Arial" pitchFamily="34" charset="0"/>
                </a:rPr>
                <a:t> 2001)</a:t>
              </a: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a:p>
              <a:pPr>
                <a:defRPr/>
              </a:pPr>
              <a:endParaRPr lang="en-US" sz="1400" dirty="0">
                <a:solidFill>
                  <a:schemeClr val="tx1"/>
                </a:solidFill>
                <a:latin typeface="Arial" pitchFamily="34" charset="0"/>
                <a:cs typeface="Arial" pitchFamily="34" charset="0"/>
              </a:endParaRPr>
            </a:p>
          </p:txBody>
        </p:sp>
        <p:pic>
          <p:nvPicPr>
            <p:cNvPr id="20491" name="Grafik 4" descr="IPCC_SRES_primary driving forces_2000.jpg"/>
            <p:cNvPicPr>
              <a:picLocks noChangeAspect="1"/>
            </p:cNvPicPr>
            <p:nvPr/>
          </p:nvPicPr>
          <p:blipFill>
            <a:blip r:embed="rId5" cstate="print"/>
            <a:srcRect/>
            <a:stretch>
              <a:fillRect/>
            </a:stretch>
          </p:blipFill>
          <p:spPr bwMode="auto">
            <a:xfrm>
              <a:off x="4988921" y="2352675"/>
              <a:ext cx="4188416" cy="2881312"/>
            </a:xfrm>
            <a:prstGeom prst="rect">
              <a:avLst/>
            </a:prstGeom>
            <a:noFill/>
            <a:ln w="9525">
              <a:noFill/>
              <a:miter lim="800000"/>
              <a:headEnd/>
              <a:tailEnd/>
            </a:ln>
          </p:spPr>
        </p:pic>
      </p:grpSp>
      <p:grpSp>
        <p:nvGrpSpPr>
          <p:cNvPr id="20485" name="Gruppieren 10"/>
          <p:cNvGrpSpPr>
            <a:grpSpLocks/>
          </p:cNvGrpSpPr>
          <p:nvPr/>
        </p:nvGrpSpPr>
        <p:grpSpPr bwMode="auto">
          <a:xfrm>
            <a:off x="4763" y="2014538"/>
            <a:ext cx="4900612" cy="4386262"/>
            <a:chOff x="4764" y="2014538"/>
            <a:chExt cx="4900612" cy="4386262"/>
          </a:xfrm>
        </p:grpSpPr>
        <p:pic>
          <p:nvPicPr>
            <p:cNvPr id="20486" name="Picture 1" descr="SRES Emissions Scenarios"/>
            <p:cNvPicPr>
              <a:picLocks noChangeAspect="1" noChangeArrowheads="1"/>
            </p:cNvPicPr>
            <p:nvPr/>
          </p:nvPicPr>
          <p:blipFill>
            <a:blip r:embed="rId6" cstate="print"/>
            <a:srcRect/>
            <a:stretch>
              <a:fillRect/>
            </a:stretch>
          </p:blipFill>
          <p:spPr bwMode="auto">
            <a:xfrm>
              <a:off x="4764" y="2014538"/>
              <a:ext cx="4900612" cy="4386262"/>
            </a:xfrm>
            <a:prstGeom prst="rect">
              <a:avLst/>
            </a:prstGeom>
            <a:noFill/>
            <a:ln w="9525">
              <a:noFill/>
              <a:miter lim="800000"/>
              <a:headEnd/>
              <a:tailEnd/>
            </a:ln>
          </p:spPr>
        </p:pic>
        <p:sp>
          <p:nvSpPr>
            <p:cNvPr id="20487" name="Textfeld 7"/>
            <p:cNvSpPr txBox="1">
              <a:spLocks noChangeArrowheads="1"/>
            </p:cNvSpPr>
            <p:nvPr/>
          </p:nvSpPr>
          <p:spPr bwMode="auto">
            <a:xfrm>
              <a:off x="247650" y="2295525"/>
              <a:ext cx="723900" cy="338554"/>
            </a:xfrm>
            <a:prstGeom prst="rect">
              <a:avLst/>
            </a:prstGeom>
            <a:solidFill>
              <a:srgbClr val="0070C0"/>
            </a:solidFill>
            <a:ln w="9525">
              <a:noFill/>
              <a:miter lim="800000"/>
              <a:headEnd/>
              <a:tailEnd/>
            </a:ln>
          </p:spPr>
          <p:txBody>
            <a:bodyPr>
              <a:spAutoFit/>
            </a:bodyPr>
            <a:lstStyle/>
            <a:p>
              <a:r>
                <a:rPr lang="de-DE" sz="1600">
                  <a:solidFill>
                    <a:schemeClr val="bg1"/>
                  </a:solidFill>
                </a:rPr>
                <a:t>A1 Fl</a:t>
              </a:r>
            </a:p>
          </p:txBody>
        </p:sp>
        <p:sp>
          <p:nvSpPr>
            <p:cNvPr id="20488" name="Textfeld 8"/>
            <p:cNvSpPr txBox="1">
              <a:spLocks noChangeArrowheads="1"/>
            </p:cNvSpPr>
            <p:nvPr/>
          </p:nvSpPr>
          <p:spPr bwMode="auto">
            <a:xfrm>
              <a:off x="247650" y="3086100"/>
              <a:ext cx="723900" cy="338554"/>
            </a:xfrm>
            <a:prstGeom prst="rect">
              <a:avLst/>
            </a:prstGeom>
            <a:solidFill>
              <a:srgbClr val="0070C0"/>
            </a:solidFill>
            <a:ln w="9525">
              <a:noFill/>
              <a:miter lim="800000"/>
              <a:headEnd/>
              <a:tailEnd/>
            </a:ln>
          </p:spPr>
          <p:txBody>
            <a:bodyPr>
              <a:spAutoFit/>
            </a:bodyPr>
            <a:lstStyle/>
            <a:p>
              <a:r>
                <a:rPr lang="de-DE" sz="1600">
                  <a:solidFill>
                    <a:schemeClr val="bg1"/>
                  </a:solidFill>
                </a:rPr>
                <a:t>A1 T</a:t>
              </a:r>
            </a:p>
          </p:txBody>
        </p:sp>
        <p:sp>
          <p:nvSpPr>
            <p:cNvPr id="20489" name="Textfeld 9"/>
            <p:cNvSpPr txBox="1">
              <a:spLocks noChangeArrowheads="1"/>
            </p:cNvSpPr>
            <p:nvPr/>
          </p:nvSpPr>
          <p:spPr bwMode="auto">
            <a:xfrm>
              <a:off x="238125" y="2695575"/>
              <a:ext cx="723900" cy="338554"/>
            </a:xfrm>
            <a:prstGeom prst="rect">
              <a:avLst/>
            </a:prstGeom>
            <a:solidFill>
              <a:srgbClr val="0070C0"/>
            </a:solidFill>
            <a:ln w="9525">
              <a:noFill/>
              <a:miter lim="800000"/>
              <a:headEnd/>
              <a:tailEnd/>
            </a:ln>
          </p:spPr>
          <p:txBody>
            <a:bodyPr>
              <a:spAutoFit/>
            </a:bodyPr>
            <a:lstStyle/>
            <a:p>
              <a:r>
                <a:rPr lang="de-DE" sz="1600">
                  <a:solidFill>
                    <a:schemeClr val="bg1"/>
                  </a:solidFill>
                </a:rPr>
                <a:t>A1 B</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en-US" smtClean="0"/>
              <a:t>Emissions scenarios </a:t>
            </a:r>
            <a:br>
              <a:rPr lang="en-US" smtClean="0"/>
            </a:br>
            <a:r>
              <a:rPr lang="en-US" i="1" smtClean="0"/>
              <a:t>–  different storylines for our future </a:t>
            </a:r>
            <a:endParaRPr lang="de-DE" i="1" smtClean="0"/>
          </a:p>
        </p:txBody>
      </p:sp>
      <p:sp>
        <p:nvSpPr>
          <p:cNvPr id="21507" name="Inhaltsplatzhalter 5"/>
          <p:cNvSpPr>
            <a:spLocks noGrp="1"/>
          </p:cNvSpPr>
          <p:nvPr>
            <p:ph idx="1"/>
          </p:nvPr>
        </p:nvSpPr>
        <p:spPr/>
        <p:txBody>
          <a:bodyPr/>
          <a:lstStyle/>
          <a:p>
            <a:pPr marL="0" indent="0"/>
            <a:endParaRPr lang="de-DE" smtClean="0"/>
          </a:p>
        </p:txBody>
      </p:sp>
      <p:sp>
        <p:nvSpPr>
          <p:cNvPr id="7" name="Textfeld 6"/>
          <p:cNvSpPr txBox="1"/>
          <p:nvPr/>
        </p:nvSpPr>
        <p:spPr>
          <a:xfrm>
            <a:off x="4132263" y="6100763"/>
            <a:ext cx="4791075" cy="230187"/>
          </a:xfrm>
          <a:prstGeom prst="rect">
            <a:avLst/>
          </a:prstGeom>
          <a:noFill/>
        </p:spPr>
        <p:txBody>
          <a:bodyPr>
            <a:spAutoFit/>
          </a:bodyPr>
          <a:lstStyle/>
          <a:p>
            <a:pPr algn="r">
              <a:defRPr/>
            </a:pPr>
            <a:r>
              <a:rPr lang="en-GB" sz="900" i="1" dirty="0">
                <a:solidFill>
                  <a:schemeClr val="tx1">
                    <a:lumMod val="50000"/>
                    <a:lumOff val="50000"/>
                  </a:schemeClr>
                </a:solidFill>
              </a:rPr>
              <a:t>Source: </a:t>
            </a:r>
            <a:r>
              <a:rPr lang="de-DE" sz="900" i="1" dirty="0"/>
              <a:t>IPCC 2007</a:t>
            </a:r>
            <a:r>
              <a:rPr lang="de-DE" sz="900" i="1" u="sng" dirty="0"/>
              <a:t> </a:t>
            </a:r>
            <a:endParaRPr lang="en-GB" sz="900" i="1" dirty="0"/>
          </a:p>
        </p:txBody>
      </p:sp>
      <p:pic>
        <p:nvPicPr>
          <p:cNvPr id="21509" name="Grafik 3" descr="IPCC_ranges of surface warming_2007.jpg"/>
          <p:cNvPicPr>
            <a:picLocks noChangeAspect="1"/>
          </p:cNvPicPr>
          <p:nvPr/>
        </p:nvPicPr>
        <p:blipFill>
          <a:blip r:embed="rId3" cstate="print"/>
          <a:srcRect/>
          <a:stretch>
            <a:fillRect/>
          </a:stretch>
        </p:blipFill>
        <p:spPr bwMode="auto">
          <a:xfrm>
            <a:off x="842963" y="1811338"/>
            <a:ext cx="5786437" cy="4814887"/>
          </a:xfrm>
          <a:prstGeom prst="rect">
            <a:avLst/>
          </a:prstGeom>
          <a:noFill/>
          <a:ln w="9525">
            <a:noFill/>
            <a:miter lim="800000"/>
            <a:headEnd/>
            <a:tailEnd/>
          </a:ln>
        </p:spPr>
      </p:pic>
      <p:sp>
        <p:nvSpPr>
          <p:cNvPr id="22536" name="Textfeld 7"/>
          <p:cNvSpPr txBox="1">
            <a:spLocks noChangeArrowheads="1"/>
          </p:cNvSpPr>
          <p:nvPr/>
        </p:nvSpPr>
        <p:spPr bwMode="auto">
          <a:xfrm>
            <a:off x="6723063" y="2279650"/>
            <a:ext cx="2325687" cy="923925"/>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eaLnBrk="1" hangingPunct="1">
              <a:defRPr/>
            </a:pPr>
            <a:r>
              <a:rPr lang="de-DE" sz="1800" dirty="0" err="1" smtClean="0">
                <a:solidFill>
                  <a:schemeClr val="bg1">
                    <a:lumMod val="50000"/>
                  </a:schemeClr>
                </a:solidFill>
              </a:rPr>
              <a:t>Variability</a:t>
            </a:r>
            <a:r>
              <a:rPr lang="de-DE" sz="1800" dirty="0" smtClean="0">
                <a:solidFill>
                  <a:schemeClr val="bg1">
                    <a:lumMod val="50000"/>
                  </a:schemeClr>
                </a:solidFill>
              </a:rPr>
              <a:t> </a:t>
            </a:r>
            <a:r>
              <a:rPr lang="de-DE" sz="1800" dirty="0" err="1" smtClean="0">
                <a:solidFill>
                  <a:schemeClr val="bg1">
                    <a:lumMod val="50000"/>
                  </a:schemeClr>
                </a:solidFill>
              </a:rPr>
              <a:t>between</a:t>
            </a:r>
            <a:r>
              <a:rPr lang="de-DE" sz="1800" dirty="0" smtClean="0">
                <a:solidFill>
                  <a:schemeClr val="bg1">
                    <a:lumMod val="50000"/>
                  </a:schemeClr>
                </a:solidFill>
              </a:rPr>
              <a:t> individual model </a:t>
            </a:r>
            <a:r>
              <a:rPr lang="de-DE" sz="1800" dirty="0" err="1" smtClean="0">
                <a:solidFill>
                  <a:schemeClr val="bg1">
                    <a:lumMod val="50000"/>
                  </a:schemeClr>
                </a:solidFill>
              </a:rPr>
              <a:t>outputs</a:t>
            </a:r>
            <a:r>
              <a:rPr lang="de-DE" sz="1800" dirty="0" smtClean="0">
                <a:solidFill>
                  <a:schemeClr val="bg1">
                    <a:lumMod val="50000"/>
                  </a:schemeClr>
                </a:solidFill>
              </a:rPr>
              <a:t>/</a:t>
            </a:r>
            <a:r>
              <a:rPr lang="de-DE" sz="1800" dirty="0" err="1" smtClean="0">
                <a:solidFill>
                  <a:schemeClr val="bg1">
                    <a:lumMod val="50000"/>
                  </a:schemeClr>
                </a:solidFill>
              </a:rPr>
              <a:t>scenario</a:t>
            </a:r>
            <a:endParaRPr lang="de-DE" sz="1800" dirty="0" smtClean="0">
              <a:solidFill>
                <a:schemeClr val="bg1">
                  <a:lumMod val="50000"/>
                </a:schemeClr>
              </a:solidFill>
            </a:endParaRPr>
          </a:p>
        </p:txBody>
      </p:sp>
      <p:grpSp>
        <p:nvGrpSpPr>
          <p:cNvPr id="2" name="Gruppieren 9"/>
          <p:cNvGrpSpPr>
            <a:grpSpLocks/>
          </p:cNvGrpSpPr>
          <p:nvPr/>
        </p:nvGrpSpPr>
        <p:grpSpPr bwMode="auto">
          <a:xfrm>
            <a:off x="6261100" y="2254250"/>
            <a:ext cx="2289175" cy="2284413"/>
            <a:chOff x="6220194" y="594830"/>
            <a:chExt cx="2289085" cy="2285383"/>
          </a:xfrm>
        </p:grpSpPr>
        <p:sp>
          <p:nvSpPr>
            <p:cNvPr id="21512" name="Geschweifte Klammer rechts 10"/>
            <p:cNvSpPr>
              <a:spLocks/>
            </p:cNvSpPr>
            <p:nvPr/>
          </p:nvSpPr>
          <p:spPr bwMode="auto">
            <a:xfrm>
              <a:off x="6220194" y="594830"/>
              <a:ext cx="351693" cy="2045504"/>
            </a:xfrm>
            <a:prstGeom prst="rightBrace">
              <a:avLst>
                <a:gd name="adj1" fmla="val 0"/>
                <a:gd name="adj2" fmla="val 78486"/>
              </a:avLst>
            </a:prstGeom>
            <a:noFill/>
            <a:ln w="28575" algn="ctr">
              <a:solidFill>
                <a:srgbClr val="E25B1E"/>
              </a:solidFill>
              <a:round/>
              <a:headEnd/>
              <a:tailEnd/>
            </a:ln>
          </p:spPr>
          <p:txBody>
            <a:bodyPr/>
            <a:lstStyle/>
            <a:p>
              <a:pPr eaLnBrk="0" hangingPunct="0"/>
              <a:endParaRPr lang="de-DE"/>
            </a:p>
          </p:txBody>
        </p:sp>
        <p:sp>
          <p:nvSpPr>
            <p:cNvPr id="21513" name="Textfeld 11"/>
            <p:cNvSpPr txBox="1">
              <a:spLocks noChangeArrowheads="1"/>
            </p:cNvSpPr>
            <p:nvPr/>
          </p:nvSpPr>
          <p:spPr bwMode="auto">
            <a:xfrm>
              <a:off x="6750817" y="1956585"/>
              <a:ext cx="1758462" cy="923628"/>
            </a:xfrm>
            <a:prstGeom prst="rect">
              <a:avLst/>
            </a:prstGeom>
            <a:noFill/>
            <a:ln w="9525">
              <a:noFill/>
              <a:miter lim="800000"/>
              <a:headEnd/>
              <a:tailEnd/>
            </a:ln>
          </p:spPr>
          <p:txBody>
            <a:bodyPr>
              <a:spAutoFit/>
            </a:bodyPr>
            <a:lstStyle/>
            <a:p>
              <a:r>
                <a:rPr lang="de-DE" sz="1800">
                  <a:solidFill>
                    <a:srgbClr val="E25B1E"/>
                  </a:solidFill>
                </a:rPr>
                <a:t>Variabilitiy between scenarios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en-US" smtClean="0"/>
              <a:t>Representative Concentration Pathways </a:t>
            </a:r>
            <a:br>
              <a:rPr lang="en-US" smtClean="0"/>
            </a:br>
            <a:r>
              <a:rPr lang="en-US" smtClean="0"/>
              <a:t>- </a:t>
            </a:r>
            <a:r>
              <a:rPr lang="en-US" i="1" smtClean="0"/>
              <a:t>part of the development of new scenarios</a:t>
            </a:r>
            <a:endParaRPr lang="de-DE" i="1" smtClean="0"/>
          </a:p>
        </p:txBody>
      </p:sp>
      <p:sp>
        <p:nvSpPr>
          <p:cNvPr id="4" name="Datumsplatzhalter 3"/>
          <p:cNvSpPr>
            <a:spLocks noGrp="1"/>
          </p:cNvSpPr>
          <p:nvPr>
            <p:ph type="dt" sz="quarter" idx="4294967295"/>
          </p:nvPr>
        </p:nvSpPr>
        <p:spPr/>
        <p:txBody>
          <a:bodyPr/>
          <a:lstStyle/>
          <a:p>
            <a:pPr>
              <a:defRPr/>
            </a:pPr>
            <a:fld id="{1AC21BFB-3667-46FD-B7D1-365EF2875EFB}" type="datetime1">
              <a:rPr lang="de-DE" smtClean="0"/>
              <a:pPr>
                <a:defRPr/>
              </a:pPr>
              <a:t>11.02.2013</a:t>
            </a:fld>
            <a:endParaRPr lang="de-DE" dirty="0"/>
          </a:p>
        </p:txBody>
      </p:sp>
      <p:sp>
        <p:nvSpPr>
          <p:cNvPr id="6" name="Rectangle 3"/>
          <p:cNvSpPr>
            <a:spLocks noChangeArrowheads="1"/>
          </p:cNvSpPr>
          <p:nvPr/>
        </p:nvSpPr>
        <p:spPr bwMode="auto">
          <a:xfrm rot="16200000">
            <a:off x="6057107" y="3448844"/>
            <a:ext cx="5365750" cy="230187"/>
          </a:xfrm>
          <a:prstGeom prst="rect">
            <a:avLst/>
          </a:prstGeom>
          <a:noFill/>
          <a:ln w="9525">
            <a:noFill/>
            <a:miter lim="800000"/>
            <a:headEnd/>
            <a:tailEnd/>
          </a:ln>
          <a:effectLst/>
        </p:spPr>
        <p:txBody>
          <a:bodyPr anchor="ctr">
            <a:spAutoFit/>
          </a:bodyPr>
          <a:lstStyle/>
          <a:p>
            <a:pPr lvl="1">
              <a:defRPr/>
            </a:pPr>
            <a:r>
              <a:rPr lang="en-US" sz="900" i="1" dirty="0">
                <a:solidFill>
                  <a:schemeClr val="bg1">
                    <a:lumMod val="50000"/>
                  </a:schemeClr>
                </a:solidFill>
                <a:latin typeface="+mj-lt"/>
              </a:rPr>
              <a:t>Source: </a:t>
            </a:r>
            <a:r>
              <a:rPr lang="en-GB" sz="900" dirty="0"/>
              <a:t>RH Moss </a:t>
            </a:r>
            <a:r>
              <a:rPr lang="en-GB" sz="900" i="1" dirty="0"/>
              <a:t>et al.</a:t>
            </a:r>
            <a:r>
              <a:rPr lang="en-GB" sz="900" dirty="0"/>
              <a:t> </a:t>
            </a:r>
            <a:r>
              <a:rPr lang="en-GB" sz="900" i="1" dirty="0"/>
              <a:t>Nature</a:t>
            </a:r>
            <a:r>
              <a:rPr lang="en-GB" sz="900" dirty="0"/>
              <a:t> 463, 747-756 (2010)</a:t>
            </a:r>
          </a:p>
        </p:txBody>
      </p:sp>
      <p:pic>
        <p:nvPicPr>
          <p:cNvPr id="22533" name="Picture 130" descr="nature08823-f5"/>
          <p:cNvPicPr>
            <a:picLocks noChangeAspect="1" noChangeArrowheads="1"/>
          </p:cNvPicPr>
          <p:nvPr/>
        </p:nvPicPr>
        <p:blipFill>
          <a:blip r:embed="rId3" cstate="print"/>
          <a:srcRect/>
          <a:stretch>
            <a:fillRect/>
          </a:stretch>
        </p:blipFill>
        <p:spPr bwMode="auto">
          <a:xfrm>
            <a:off x="457200" y="2733675"/>
            <a:ext cx="8034338" cy="3775075"/>
          </a:xfrm>
          <a:prstGeom prst="rect">
            <a:avLst/>
          </a:prstGeom>
          <a:noFill/>
          <a:ln w="9525">
            <a:noFill/>
            <a:miter lim="800000"/>
            <a:headEnd/>
            <a:tailEnd/>
          </a:ln>
        </p:spPr>
      </p:pic>
      <p:sp>
        <p:nvSpPr>
          <p:cNvPr id="9" name="Text Box 17"/>
          <p:cNvSpPr txBox="1">
            <a:spLocks noChangeArrowheads="1"/>
          </p:cNvSpPr>
          <p:nvPr/>
        </p:nvSpPr>
        <p:spPr bwMode="auto">
          <a:xfrm>
            <a:off x="898525" y="2014538"/>
            <a:ext cx="2782888" cy="738187"/>
          </a:xfrm>
          <a:prstGeom prst="rect">
            <a:avLst/>
          </a:prstGeom>
          <a:solidFill>
            <a:schemeClr val="bg1">
              <a:lumMod val="95000"/>
            </a:schemeClr>
          </a:solidFill>
          <a:ln w="9525">
            <a:noFill/>
            <a:miter lim="800000"/>
            <a:headEnd/>
            <a:tailEnd/>
          </a:ln>
        </p:spPr>
        <p:txBody>
          <a:bodyPr lIns="36000" rIns="36000">
            <a:spAutoFit/>
          </a:bodyPr>
          <a:lstStyle/>
          <a:p>
            <a:pPr>
              <a:defRPr/>
            </a:pPr>
            <a:r>
              <a:rPr lang="en-US" sz="1400" dirty="0">
                <a:solidFill>
                  <a:schemeClr val="tx1"/>
                </a:solidFill>
              </a:rPr>
              <a:t>(a) Changes in </a:t>
            </a:r>
            <a:r>
              <a:rPr lang="en-US" sz="1400" dirty="0" err="1">
                <a:solidFill>
                  <a:schemeClr val="tx1"/>
                </a:solidFill>
              </a:rPr>
              <a:t>radiative</a:t>
            </a:r>
            <a:r>
              <a:rPr lang="en-US" sz="1400" dirty="0">
                <a:solidFill>
                  <a:schemeClr val="tx1"/>
                </a:solidFill>
              </a:rPr>
              <a:t> forcing (relative to pre-industrial conditions)</a:t>
            </a:r>
            <a:endParaRPr lang="en-US" sz="1400" dirty="0">
              <a:solidFill>
                <a:schemeClr val="tx1"/>
              </a:solidFill>
              <a:latin typeface="Arial" pitchFamily="34" charset="0"/>
              <a:cs typeface="Arial" pitchFamily="34" charset="0"/>
            </a:endParaRPr>
          </a:p>
        </p:txBody>
      </p:sp>
      <p:sp>
        <p:nvSpPr>
          <p:cNvPr id="11" name="Text Box 17"/>
          <p:cNvSpPr txBox="1">
            <a:spLocks noChangeArrowheads="1"/>
          </p:cNvSpPr>
          <p:nvPr/>
        </p:nvSpPr>
        <p:spPr bwMode="auto">
          <a:xfrm>
            <a:off x="4899025" y="2008188"/>
            <a:ext cx="2782888" cy="738187"/>
          </a:xfrm>
          <a:prstGeom prst="rect">
            <a:avLst/>
          </a:prstGeom>
          <a:solidFill>
            <a:schemeClr val="bg1">
              <a:lumMod val="95000"/>
            </a:schemeClr>
          </a:solidFill>
          <a:ln w="9525">
            <a:noFill/>
            <a:miter lim="800000"/>
            <a:headEnd/>
            <a:tailEnd/>
          </a:ln>
        </p:spPr>
        <p:txBody>
          <a:bodyPr lIns="36000" rIns="36000">
            <a:spAutoFit/>
          </a:bodyPr>
          <a:lstStyle/>
          <a:p>
            <a:pPr>
              <a:defRPr/>
            </a:pPr>
            <a:r>
              <a:rPr lang="en-US" sz="1400" dirty="0">
                <a:solidFill>
                  <a:schemeClr val="tx1"/>
                </a:solidFill>
              </a:rPr>
              <a:t>(b) Energy and industry CO</a:t>
            </a:r>
            <a:r>
              <a:rPr lang="en-US" sz="1400" baseline="-25000" dirty="0">
                <a:solidFill>
                  <a:schemeClr val="tx1"/>
                </a:solidFill>
              </a:rPr>
              <a:t>2</a:t>
            </a:r>
            <a:r>
              <a:rPr lang="en-US" sz="1400" dirty="0">
                <a:solidFill>
                  <a:schemeClr val="tx1"/>
                </a:solidFill>
              </a:rPr>
              <a:t> emissions for the </a:t>
            </a:r>
            <a:r>
              <a:rPr lang="en-US" sz="1400" dirty="0" err="1">
                <a:solidFill>
                  <a:schemeClr val="tx1"/>
                </a:solidFill>
              </a:rPr>
              <a:t>RCP</a:t>
            </a:r>
            <a:r>
              <a:rPr lang="en-US" sz="1400" dirty="0">
                <a:solidFill>
                  <a:schemeClr val="tx1"/>
                </a:solidFill>
              </a:rPr>
              <a:t> candidates</a:t>
            </a:r>
            <a:endParaRPr lang="en-US" sz="1400"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txBox="1">
            <a:spLocks/>
          </p:cNvSpPr>
          <p:nvPr/>
        </p:nvSpPr>
        <p:spPr bwMode="auto">
          <a:xfrm>
            <a:off x="428625" y="1068388"/>
            <a:ext cx="7526338" cy="593725"/>
          </a:xfrm>
          <a:prstGeom prst="rect">
            <a:avLst/>
          </a:prstGeom>
          <a:noFill/>
          <a:ln>
            <a:noFill/>
          </a:ln>
          <a:extLst/>
        </p:spPr>
        <p:txBody>
          <a:bodyPr anchor="b"/>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eaLnBrk="1" hangingPunct="1">
              <a:defRPr/>
            </a:pPr>
            <a:r>
              <a:rPr lang="fr-FR" sz="2400" kern="0" dirty="0" err="1" smtClean="0">
                <a:solidFill>
                  <a:srgbClr val="669900"/>
                </a:solidFill>
                <a:latin typeface="Arial"/>
              </a:rPr>
              <a:t>Imprint</a:t>
            </a:r>
            <a:endParaRPr lang="fr-FR" sz="2400" kern="0" dirty="0">
              <a:solidFill>
                <a:srgbClr val="669900"/>
              </a:solidFill>
              <a:latin typeface="Arial"/>
            </a:endParaRPr>
          </a:p>
        </p:txBody>
      </p:sp>
      <p:sp>
        <p:nvSpPr>
          <p:cNvPr id="77" name="Inhaltsplatzhalter 2"/>
          <p:cNvSpPr txBox="1">
            <a:spLocks/>
          </p:cNvSpPr>
          <p:nvPr/>
        </p:nvSpPr>
        <p:spPr>
          <a:xfrm>
            <a:off x="520700" y="1776413"/>
            <a:ext cx="3792538" cy="4835525"/>
          </a:xfrm>
          <a:prstGeom prst="rect">
            <a:avLst/>
          </a:prstGeom>
        </p:spPr>
        <p:txBody>
          <a:bodyPr lIns="0" tIns="0" rIns="0" bIns="0"/>
          <a:lstStyle/>
          <a:p>
            <a:pPr>
              <a:spcBef>
                <a:spcPts val="0"/>
              </a:spcBef>
              <a:spcAft>
                <a:spcPts val="600"/>
              </a:spcAft>
              <a:buClr>
                <a:srgbClr val="C80F0F"/>
              </a:buClr>
              <a:buFont typeface="Wingdings" pitchFamily="2" charset="2"/>
              <a:buNone/>
              <a:defRPr/>
            </a:pPr>
            <a:r>
              <a:rPr lang="en-GB" sz="1050" kern="0" dirty="0">
                <a:solidFill>
                  <a:schemeClr val="tx1"/>
                </a:solidFill>
              </a:rPr>
              <a:t>As a federally owned enterprise, GIZ supports the German Government in achieving its objectives in the field of international cooperation for sustainable development.</a:t>
            </a:r>
          </a:p>
          <a:p>
            <a:pPr>
              <a:spcBef>
                <a:spcPts val="0"/>
              </a:spcBef>
              <a:spcAft>
                <a:spcPts val="600"/>
              </a:spcAft>
              <a:buClr>
                <a:srgbClr val="C80F0F"/>
              </a:buClr>
              <a:buFont typeface="Wingdings" pitchFamily="2" charset="2"/>
              <a:buNone/>
              <a:defRPr/>
            </a:pPr>
            <a:r>
              <a:rPr lang="en-GB" sz="1050" kern="0" dirty="0">
                <a:solidFill>
                  <a:srgbClr val="C00000"/>
                </a:solidFill>
              </a:rPr>
              <a:t>Published by</a:t>
            </a:r>
            <a:r>
              <a:rPr lang="en-GB" sz="1050" kern="0" dirty="0">
                <a:solidFill>
                  <a:schemeClr val="tx1">
                    <a:lumMod val="50000"/>
                    <a:lumOff val="50000"/>
                  </a:schemeClr>
                </a:solidFill>
              </a:rPr>
              <a:t/>
            </a:r>
            <a:br>
              <a:rPr lang="en-GB" sz="1050" kern="0" dirty="0">
                <a:solidFill>
                  <a:schemeClr val="tx1">
                    <a:lumMod val="50000"/>
                    <a:lumOff val="50000"/>
                  </a:schemeClr>
                </a:solidFill>
              </a:rPr>
            </a:br>
            <a:r>
              <a:rPr lang="en-GB" sz="1050" kern="0" dirty="0">
                <a:solidFill>
                  <a:schemeClr val="tx1"/>
                </a:solidFill>
              </a:rPr>
              <a:t>Deutsche </a:t>
            </a:r>
            <a:r>
              <a:rPr lang="en-GB" sz="1050" kern="0" dirty="0" err="1">
                <a:solidFill>
                  <a:schemeClr val="tx1"/>
                </a:solidFill>
              </a:rPr>
              <a:t>Gesellschaft</a:t>
            </a:r>
            <a:r>
              <a:rPr lang="en-GB" sz="1050" kern="0" dirty="0">
                <a:solidFill>
                  <a:schemeClr val="tx1"/>
                </a:solidFill>
              </a:rPr>
              <a:t> </a:t>
            </a:r>
            <a:r>
              <a:rPr lang="en-GB" sz="1050" kern="0" dirty="0" err="1">
                <a:solidFill>
                  <a:schemeClr val="tx1"/>
                </a:solidFill>
              </a:rPr>
              <a:t>für</a:t>
            </a:r>
            <a:r>
              <a:rPr lang="en-GB" sz="1050" kern="0" dirty="0">
                <a:solidFill>
                  <a:schemeClr val="tx1"/>
                </a:solidFill>
              </a:rPr>
              <a:t/>
            </a:r>
            <a:br>
              <a:rPr lang="en-GB" sz="1050" kern="0" dirty="0">
                <a:solidFill>
                  <a:schemeClr val="tx1"/>
                </a:solidFill>
              </a:rPr>
            </a:br>
            <a:r>
              <a:rPr lang="en-GB" sz="1050" kern="0" dirty="0" err="1">
                <a:solidFill>
                  <a:schemeClr val="tx1"/>
                </a:solidFill>
              </a:rPr>
              <a:t>Internationale</a:t>
            </a:r>
            <a:r>
              <a:rPr lang="en-GB" sz="1050" kern="0" dirty="0">
                <a:solidFill>
                  <a:schemeClr val="tx1"/>
                </a:solidFill>
              </a:rPr>
              <a:t> </a:t>
            </a:r>
            <a:r>
              <a:rPr lang="en-GB" sz="1050" kern="0" dirty="0" err="1">
                <a:solidFill>
                  <a:schemeClr val="tx1"/>
                </a:solidFill>
              </a:rPr>
              <a:t>Zusammenarbeit</a:t>
            </a:r>
            <a:r>
              <a:rPr lang="en-GB" sz="1050" kern="0" dirty="0">
                <a:solidFill>
                  <a:schemeClr val="tx1"/>
                </a:solidFill>
              </a:rPr>
              <a:t> (GIZ) GmbH</a:t>
            </a:r>
          </a:p>
          <a:p>
            <a:pPr>
              <a:spcBef>
                <a:spcPts val="0"/>
              </a:spcBef>
              <a:spcAft>
                <a:spcPts val="300"/>
              </a:spcAft>
              <a:buClr>
                <a:srgbClr val="C80F0F"/>
              </a:buClr>
              <a:tabLst>
                <a:tab pos="180975" algn="l"/>
              </a:tabLst>
              <a:defRPr/>
            </a:pPr>
            <a:r>
              <a:rPr lang="fr-FR" sz="1050" kern="0" dirty="0">
                <a:solidFill>
                  <a:srgbClr val="000000"/>
                </a:solidFill>
                <a:latin typeface="Arial"/>
              </a:rPr>
              <a:t>Dag-Hammarskjöld-</a:t>
            </a:r>
            <a:r>
              <a:rPr lang="fr-FR" sz="1050" kern="0" dirty="0" err="1">
                <a:solidFill>
                  <a:srgbClr val="000000"/>
                </a:solidFill>
                <a:latin typeface="Arial"/>
              </a:rPr>
              <a:t>Weg</a:t>
            </a:r>
            <a:r>
              <a:rPr lang="fr-FR" sz="1050" kern="0" dirty="0">
                <a:solidFill>
                  <a:srgbClr val="000000"/>
                </a:solidFill>
                <a:latin typeface="Arial"/>
              </a:rPr>
              <a:t> 1-5</a:t>
            </a:r>
            <a:br>
              <a:rPr lang="fr-FR" sz="1050" kern="0" dirty="0">
                <a:solidFill>
                  <a:srgbClr val="000000"/>
                </a:solidFill>
                <a:latin typeface="Arial"/>
              </a:rPr>
            </a:br>
            <a:r>
              <a:rPr lang="fr-FR" sz="1050" kern="0" dirty="0">
                <a:solidFill>
                  <a:srgbClr val="000000"/>
                </a:solidFill>
                <a:latin typeface="Arial"/>
              </a:rPr>
              <a:t>65760 Eschborn, </a:t>
            </a:r>
            <a:r>
              <a:rPr lang="fr-FR" sz="1050" kern="0" dirty="0" smtClean="0">
                <a:solidFill>
                  <a:srgbClr val="000000"/>
                </a:solidFill>
                <a:latin typeface="Arial"/>
              </a:rPr>
              <a:t>Germany</a:t>
            </a:r>
            <a:r>
              <a:rPr lang="fr-FR" sz="1050" kern="0" dirty="0">
                <a:solidFill>
                  <a:srgbClr val="000000"/>
                </a:solidFill>
                <a:latin typeface="Arial"/>
              </a:rPr>
              <a:t/>
            </a:r>
            <a:br>
              <a:rPr lang="fr-FR" sz="1050" kern="0" dirty="0">
                <a:solidFill>
                  <a:srgbClr val="000000"/>
                </a:solidFill>
                <a:latin typeface="Arial"/>
              </a:rPr>
            </a:br>
            <a:r>
              <a:rPr lang="fr-FR" sz="1050" kern="0" dirty="0">
                <a:solidFill>
                  <a:srgbClr val="000000"/>
                </a:solidFill>
                <a:latin typeface="Arial"/>
              </a:rPr>
              <a:t>T	+49 61 96 79-0</a:t>
            </a:r>
            <a:br>
              <a:rPr lang="fr-FR" sz="1050" kern="0" dirty="0">
                <a:solidFill>
                  <a:srgbClr val="000000"/>
                </a:solidFill>
                <a:latin typeface="Arial"/>
              </a:rPr>
            </a:br>
            <a:r>
              <a:rPr lang="fr-FR" sz="1050" kern="0" dirty="0">
                <a:solidFill>
                  <a:srgbClr val="000000"/>
                </a:solidFill>
                <a:latin typeface="Arial"/>
              </a:rPr>
              <a:t>F	+49 61 96 79-1115</a:t>
            </a:r>
          </a:p>
          <a:p>
            <a:pPr>
              <a:spcBef>
                <a:spcPts val="0"/>
              </a:spcBef>
              <a:spcAft>
                <a:spcPts val="300"/>
              </a:spcAft>
              <a:buClr>
                <a:srgbClr val="C80F0F"/>
              </a:buClr>
              <a:tabLst>
                <a:tab pos="180975" algn="l"/>
              </a:tabLst>
              <a:defRPr/>
            </a:pPr>
            <a:r>
              <a:rPr lang="en-GB" sz="1050" kern="0" dirty="0">
                <a:solidFill>
                  <a:srgbClr val="C00000"/>
                </a:solidFill>
              </a:rPr>
              <a:t>Contact</a:t>
            </a:r>
            <a:r>
              <a:rPr lang="en-GB" sz="1050" kern="0" dirty="0">
                <a:solidFill>
                  <a:schemeClr val="tx1"/>
                </a:solidFill>
              </a:rPr>
              <a:t/>
            </a:r>
            <a:br>
              <a:rPr lang="en-GB" sz="1050" kern="0" dirty="0">
                <a:solidFill>
                  <a:schemeClr val="tx1"/>
                </a:solidFill>
              </a:rPr>
            </a:br>
            <a:r>
              <a:rPr lang="en-GB" sz="1050" kern="0" dirty="0">
                <a:solidFill>
                  <a:schemeClr val="tx1"/>
                </a:solidFill>
              </a:rPr>
              <a:t>E	</a:t>
            </a:r>
            <a:r>
              <a:rPr lang="en-GB" sz="1050" u="sng" kern="0" dirty="0">
                <a:solidFill>
                  <a:schemeClr val="tx1"/>
                </a:solidFill>
                <a:hlinkClick r:id="rId3"/>
              </a:rPr>
              <a:t>climate@giz.de</a:t>
            </a:r>
            <a:r>
              <a:rPr lang="en-GB" sz="1050" kern="0" dirty="0">
                <a:solidFill>
                  <a:schemeClr val="tx1"/>
                </a:solidFill>
              </a:rPr>
              <a:t/>
            </a:r>
            <a:br>
              <a:rPr lang="en-GB" sz="1050" kern="0" dirty="0">
                <a:solidFill>
                  <a:schemeClr val="tx1"/>
                </a:solidFill>
              </a:rPr>
            </a:br>
            <a:r>
              <a:rPr lang="en-GB" sz="1050" kern="0" dirty="0">
                <a:solidFill>
                  <a:schemeClr val="tx1"/>
                </a:solidFill>
              </a:rPr>
              <a:t>I	</a:t>
            </a:r>
            <a:r>
              <a:rPr lang="en-GB" sz="1050" kern="0" dirty="0">
                <a:solidFill>
                  <a:schemeClr val="tx1"/>
                </a:solidFill>
                <a:hlinkClick r:id="rId4"/>
              </a:rPr>
              <a:t>www.giz.de</a:t>
            </a:r>
            <a:endParaRPr lang="en-GB" sz="1050" kern="0" dirty="0">
              <a:solidFill>
                <a:schemeClr val="tx1"/>
              </a:solidFill>
            </a:endParaRPr>
          </a:p>
          <a:p>
            <a:pPr>
              <a:spcBef>
                <a:spcPts val="0"/>
              </a:spcBef>
              <a:spcAft>
                <a:spcPts val="300"/>
              </a:spcAft>
              <a:buClr>
                <a:srgbClr val="C80F0F"/>
              </a:buClr>
              <a:tabLst>
                <a:tab pos="180975" algn="l"/>
              </a:tabLst>
              <a:defRPr/>
            </a:pPr>
            <a:endParaRPr lang="fr-FR" sz="1050" kern="0" dirty="0">
              <a:solidFill>
                <a:srgbClr val="000000"/>
              </a:solidFill>
              <a:latin typeface="Arial"/>
            </a:endParaRPr>
          </a:p>
          <a:p>
            <a:pPr>
              <a:spcBef>
                <a:spcPts val="0"/>
              </a:spcBef>
              <a:spcAft>
                <a:spcPts val="600"/>
              </a:spcAft>
              <a:defRPr/>
            </a:pPr>
            <a:r>
              <a:rPr lang="fr-FR" sz="1050" kern="0" dirty="0" err="1">
                <a:solidFill>
                  <a:srgbClr val="C00000"/>
                </a:solidFill>
                <a:latin typeface="Arial"/>
                <a:cs typeface="Arial"/>
              </a:rPr>
              <a:t>Responsible</a:t>
            </a:r>
            <a:r>
              <a:rPr lang="fr-FR" sz="1050" kern="0" dirty="0">
                <a:solidFill>
                  <a:srgbClr val="C00000"/>
                </a:solidFill>
                <a:latin typeface="Arial"/>
                <a:cs typeface="Arial"/>
              </a:rPr>
              <a:t> </a:t>
            </a:r>
            <a:r>
              <a:rPr lang="fr-FR" sz="1050" b="0" kern="0" dirty="0">
                <a:solidFill>
                  <a:srgbClr val="000000"/>
                </a:solidFill>
                <a:latin typeface="Arial"/>
                <a:cs typeface="Arial"/>
              </a:rPr>
              <a:t>Michael Hoppe, GIZ</a:t>
            </a:r>
          </a:p>
          <a:p>
            <a:pPr>
              <a:spcBef>
                <a:spcPts val="0"/>
              </a:spcBef>
              <a:spcAft>
                <a:spcPts val="600"/>
              </a:spcAft>
              <a:defRPr/>
            </a:pPr>
            <a:r>
              <a:rPr lang="fr-FR" sz="1050" kern="0" dirty="0" err="1">
                <a:solidFill>
                  <a:srgbClr val="C00000"/>
                </a:solidFill>
                <a:latin typeface="Arial"/>
                <a:cs typeface="Arial"/>
              </a:rPr>
              <a:t>Author</a:t>
            </a:r>
            <a:r>
              <a:rPr lang="fr-FR" sz="1050" kern="0" dirty="0">
                <a:solidFill>
                  <a:srgbClr val="C00000"/>
                </a:solidFill>
                <a:latin typeface="Arial"/>
                <a:cs typeface="Arial"/>
              </a:rPr>
              <a:t> </a:t>
            </a:r>
            <a:r>
              <a:rPr lang="fr-FR" sz="1050" b="0" kern="0" dirty="0">
                <a:solidFill>
                  <a:srgbClr val="000000"/>
                </a:solidFill>
                <a:latin typeface="Arial"/>
                <a:cs typeface="Arial"/>
              </a:rPr>
              <a:t>Barbara </a:t>
            </a:r>
            <a:r>
              <a:rPr lang="fr-FR" sz="1050" b="0" kern="0" dirty="0" err="1">
                <a:solidFill>
                  <a:srgbClr val="000000"/>
                </a:solidFill>
                <a:latin typeface="Arial"/>
                <a:cs typeface="Arial"/>
              </a:rPr>
              <a:t>Fröde</a:t>
            </a:r>
            <a:r>
              <a:rPr lang="fr-FR" sz="1050" b="0" kern="0" dirty="0">
                <a:solidFill>
                  <a:srgbClr val="000000"/>
                </a:solidFill>
                <a:latin typeface="Arial"/>
                <a:cs typeface="Arial"/>
              </a:rPr>
              <a:t>-</a:t>
            </a:r>
            <a:r>
              <a:rPr lang="fr-FR" sz="1050" b="0" kern="0" dirty="0" err="1">
                <a:solidFill>
                  <a:srgbClr val="000000"/>
                </a:solidFill>
                <a:latin typeface="Arial"/>
                <a:cs typeface="Arial"/>
              </a:rPr>
              <a:t>Thierfelder</a:t>
            </a:r>
            <a:endParaRPr lang="fr-FR" sz="1050" b="0" kern="0" dirty="0">
              <a:solidFill>
                <a:srgbClr val="000000"/>
              </a:solidFill>
              <a:latin typeface="Arial"/>
              <a:cs typeface="Arial"/>
            </a:endParaRPr>
          </a:p>
          <a:p>
            <a:pPr>
              <a:spcBef>
                <a:spcPts val="0"/>
              </a:spcBef>
              <a:spcAft>
                <a:spcPts val="600"/>
              </a:spcAft>
              <a:defRPr/>
            </a:pPr>
            <a:r>
              <a:rPr lang="fr-FR" sz="1050" kern="0" dirty="0">
                <a:solidFill>
                  <a:srgbClr val="C00000"/>
                </a:solidFill>
                <a:latin typeface="Arial"/>
                <a:cs typeface="Arial"/>
              </a:rPr>
              <a:t>Coordination </a:t>
            </a:r>
            <a:r>
              <a:rPr lang="fr-FR" sz="1050" b="0" kern="0" dirty="0">
                <a:solidFill>
                  <a:srgbClr val="000000"/>
                </a:solidFill>
                <a:latin typeface="Arial"/>
                <a:cs typeface="Arial"/>
              </a:rPr>
              <a:t>Barbara </a:t>
            </a:r>
            <a:r>
              <a:rPr lang="fr-FR" sz="1050" b="0" kern="0" dirty="0" err="1">
                <a:solidFill>
                  <a:srgbClr val="000000"/>
                </a:solidFill>
                <a:latin typeface="Arial"/>
                <a:cs typeface="Arial"/>
              </a:rPr>
              <a:t>Fröde</a:t>
            </a:r>
            <a:r>
              <a:rPr lang="fr-FR" sz="1050" b="0" kern="0" dirty="0">
                <a:solidFill>
                  <a:srgbClr val="000000"/>
                </a:solidFill>
                <a:latin typeface="Arial"/>
                <a:cs typeface="Arial"/>
              </a:rPr>
              <a:t>-</a:t>
            </a:r>
            <a:r>
              <a:rPr lang="fr-FR" sz="1050" b="0" kern="0" dirty="0" err="1">
                <a:solidFill>
                  <a:srgbClr val="000000"/>
                </a:solidFill>
                <a:latin typeface="Arial"/>
                <a:cs typeface="Arial"/>
              </a:rPr>
              <a:t>Thierfelder</a:t>
            </a:r>
            <a:endParaRPr lang="fr-FR" sz="1050" dirty="0">
              <a:solidFill>
                <a:schemeClr val="tx1"/>
              </a:solidFill>
            </a:endParaRPr>
          </a:p>
          <a:p>
            <a:pPr>
              <a:spcBef>
                <a:spcPts val="0"/>
              </a:spcBef>
              <a:spcAft>
                <a:spcPts val="600"/>
              </a:spcAft>
              <a:defRPr/>
            </a:pPr>
            <a:r>
              <a:rPr lang="en-US" sz="1050" kern="0" dirty="0">
                <a:solidFill>
                  <a:srgbClr val="C00000"/>
                </a:solidFill>
              </a:rPr>
              <a:t>Photo credits</a:t>
            </a:r>
            <a:r>
              <a:rPr lang="en-US" sz="1050" b="0" kern="0" dirty="0">
                <a:solidFill>
                  <a:schemeClr val="tx1">
                    <a:lumMod val="65000"/>
                    <a:lumOff val="35000"/>
                  </a:schemeClr>
                </a:solidFill>
              </a:rPr>
              <a:t/>
            </a:r>
            <a:br>
              <a:rPr lang="en-US" sz="1050" b="0" kern="0" dirty="0">
                <a:solidFill>
                  <a:schemeClr val="tx1">
                    <a:lumMod val="65000"/>
                    <a:lumOff val="35000"/>
                  </a:schemeClr>
                </a:solidFill>
              </a:rPr>
            </a:br>
            <a:r>
              <a:rPr lang="en-US" sz="1050" b="0" kern="0" dirty="0">
                <a:solidFill>
                  <a:schemeClr val="tx1"/>
                </a:solidFill>
              </a:rPr>
              <a:t>© GIZ/Climate Protection </a:t>
            </a:r>
            <a:r>
              <a:rPr lang="en-US" sz="1050" b="0" kern="0" dirty="0" err="1">
                <a:solidFill>
                  <a:schemeClr val="tx1"/>
                </a:solidFill>
              </a:rPr>
              <a:t>Programme</a:t>
            </a:r>
            <a:r>
              <a:rPr lang="en-US" sz="1050" b="0" kern="0" dirty="0">
                <a:solidFill>
                  <a:schemeClr val="tx1"/>
                </a:solidFill>
              </a:rPr>
              <a:t> and </a:t>
            </a:r>
            <a:r>
              <a:rPr lang="de-DE" sz="1050" b="0" kern="0" dirty="0">
                <a:solidFill>
                  <a:schemeClr val="tx1"/>
                </a:solidFill>
              </a:rPr>
              <a:t>Claudia Altmann, </a:t>
            </a:r>
            <a:br>
              <a:rPr lang="de-DE" sz="1050" b="0" kern="0" dirty="0">
                <a:solidFill>
                  <a:schemeClr val="tx1"/>
                </a:solidFill>
              </a:rPr>
            </a:br>
            <a:r>
              <a:rPr lang="de-DE" sz="1050" b="0" kern="0" dirty="0">
                <a:solidFill>
                  <a:schemeClr val="tx1"/>
                </a:solidFill>
              </a:rPr>
              <a:t>Dirk Ostermeier, Florian Kopp, Georg Buchholz, Ira </a:t>
            </a:r>
            <a:r>
              <a:rPr lang="de-DE" sz="1050" b="0" kern="0" dirty="0" err="1">
                <a:solidFill>
                  <a:schemeClr val="tx1"/>
                </a:solidFill>
              </a:rPr>
              <a:t>Olaleye</a:t>
            </a:r>
            <a:r>
              <a:rPr lang="de-DE" sz="1050" b="0" kern="0" dirty="0">
                <a:solidFill>
                  <a:schemeClr val="tx1"/>
                </a:solidFill>
              </a:rPr>
              <a:t>, </a:t>
            </a:r>
            <a:br>
              <a:rPr lang="de-DE" sz="1050" b="0" kern="0" dirty="0">
                <a:solidFill>
                  <a:schemeClr val="tx1"/>
                </a:solidFill>
              </a:rPr>
            </a:br>
            <a:r>
              <a:rPr lang="de-DE" sz="1050" b="0" kern="0" dirty="0">
                <a:solidFill>
                  <a:schemeClr val="tx1"/>
                </a:solidFill>
              </a:rPr>
              <a:t>Jörg </a:t>
            </a:r>
            <a:r>
              <a:rPr lang="de-DE" sz="1050" b="0" kern="0" dirty="0" err="1">
                <a:solidFill>
                  <a:schemeClr val="tx1"/>
                </a:solidFill>
              </a:rPr>
              <a:t>Böthling</a:t>
            </a:r>
            <a:r>
              <a:rPr lang="de-DE" sz="1050" b="0" kern="0" dirty="0">
                <a:solidFill>
                  <a:schemeClr val="tx1"/>
                </a:solidFill>
              </a:rPr>
              <a:t>, Manuel Hauptmann, Markus Kirchgessner, </a:t>
            </a:r>
            <a:br>
              <a:rPr lang="de-DE" sz="1050" b="0" kern="0" dirty="0">
                <a:solidFill>
                  <a:schemeClr val="tx1"/>
                </a:solidFill>
              </a:rPr>
            </a:br>
            <a:r>
              <a:rPr lang="de-DE" sz="1050" b="0" kern="0" dirty="0">
                <a:solidFill>
                  <a:schemeClr val="tx1"/>
                </a:solidFill>
              </a:rPr>
              <a:t>Michael </a:t>
            </a:r>
            <a:r>
              <a:rPr lang="de-DE" sz="1050" b="0" kern="0" dirty="0" err="1">
                <a:solidFill>
                  <a:schemeClr val="tx1"/>
                </a:solidFill>
              </a:rPr>
              <a:t>Gajo</a:t>
            </a:r>
            <a:r>
              <a:rPr lang="de-DE" sz="1050" b="0" kern="0" dirty="0">
                <a:solidFill>
                  <a:schemeClr val="tx1"/>
                </a:solidFill>
              </a:rPr>
              <a:t>, Michael Netzhammer, Nicole Herzog, Peter </a:t>
            </a:r>
            <a:r>
              <a:rPr lang="de-DE" sz="1050" b="0" kern="0" dirty="0" err="1">
                <a:solidFill>
                  <a:schemeClr val="tx1"/>
                </a:solidFill>
              </a:rPr>
              <a:t>Korneffel</a:t>
            </a:r>
            <a:r>
              <a:rPr lang="de-DE" sz="1050" b="0" kern="0" dirty="0">
                <a:solidFill>
                  <a:schemeClr val="tx1"/>
                </a:solidFill>
              </a:rPr>
              <a:t>, Richard Lord, Robert Heine, Rüdiger Behrens, Ulrich </a:t>
            </a:r>
            <a:r>
              <a:rPr lang="de-DE" sz="1050" b="0" kern="0" dirty="0" err="1">
                <a:solidFill>
                  <a:schemeClr val="tx1"/>
                </a:solidFill>
              </a:rPr>
              <a:t>Scholz,Ursula</a:t>
            </a:r>
            <a:r>
              <a:rPr lang="de-DE" sz="1050" b="0" kern="0" dirty="0">
                <a:solidFill>
                  <a:schemeClr val="tx1"/>
                </a:solidFill>
              </a:rPr>
              <a:t> Meissner, Uwe Rau</a:t>
            </a:r>
          </a:p>
          <a:p>
            <a:pPr>
              <a:spcBef>
                <a:spcPts val="0"/>
              </a:spcBef>
              <a:spcAft>
                <a:spcPts val="600"/>
              </a:spcAft>
              <a:defRPr/>
            </a:pPr>
            <a:r>
              <a:rPr lang="fr-FR" sz="1050" kern="0" dirty="0">
                <a:solidFill>
                  <a:srgbClr val="C00000"/>
                </a:solidFill>
                <a:latin typeface="Arial"/>
                <a:cs typeface="Arial"/>
              </a:rPr>
              <a:t>Design </a:t>
            </a:r>
            <a:r>
              <a:rPr lang="fr-FR" sz="1050" b="0" kern="0" dirty="0">
                <a:solidFill>
                  <a:srgbClr val="000000"/>
                </a:solidFill>
                <a:latin typeface="Arial"/>
                <a:cs typeface="Arial"/>
              </a:rPr>
              <a:t>Ira </a:t>
            </a:r>
            <a:r>
              <a:rPr lang="fr-FR" sz="1050" b="0" kern="0" dirty="0" err="1">
                <a:solidFill>
                  <a:srgbClr val="000000"/>
                </a:solidFill>
                <a:latin typeface="Arial"/>
                <a:cs typeface="Arial"/>
              </a:rPr>
              <a:t>Olaleye</a:t>
            </a:r>
            <a:endParaRPr lang="fr-FR" sz="1050" dirty="0">
              <a:solidFill>
                <a:schemeClr val="tx1"/>
              </a:solidFill>
            </a:endParaRPr>
          </a:p>
          <a:p>
            <a:pPr>
              <a:spcBef>
                <a:spcPts val="0"/>
              </a:spcBef>
              <a:spcAft>
                <a:spcPts val="300"/>
              </a:spcAft>
              <a:buClr>
                <a:srgbClr val="C80F0F"/>
              </a:buClr>
              <a:tabLst>
                <a:tab pos="180975" algn="l"/>
              </a:tabLst>
              <a:defRPr/>
            </a:pPr>
            <a:endParaRPr lang="fr-FR" sz="1050" kern="0" dirty="0">
              <a:solidFill>
                <a:srgbClr val="000000"/>
              </a:solidFill>
              <a:latin typeface="Arial"/>
            </a:endParaRPr>
          </a:p>
          <a:p>
            <a:pPr>
              <a:spcBef>
                <a:spcPts val="0"/>
              </a:spcBef>
              <a:spcAft>
                <a:spcPts val="0"/>
              </a:spcAft>
              <a:defRPr/>
            </a:pPr>
            <a:endParaRPr sz="1200" dirty="0">
              <a:solidFill>
                <a:schemeClr val="tx1"/>
              </a:solidFill>
              <a:latin typeface="+mn-lt"/>
              <a:cs typeface="+mn-cs"/>
            </a:endParaRPr>
          </a:p>
          <a:p>
            <a:pPr>
              <a:spcBef>
                <a:spcPts val="0"/>
              </a:spcBef>
              <a:spcAft>
                <a:spcPts val="300"/>
              </a:spcAft>
              <a:defRPr/>
            </a:pPr>
            <a:endParaRPr sz="1050" dirty="0">
              <a:solidFill>
                <a:schemeClr val="tx1"/>
              </a:solidFill>
              <a:latin typeface="+mn-lt"/>
              <a:cs typeface="+mn-cs"/>
            </a:endParaRPr>
          </a:p>
        </p:txBody>
      </p:sp>
      <p:sp>
        <p:nvSpPr>
          <p:cNvPr id="79" name="Inhaltsplatzhalter 2"/>
          <p:cNvSpPr txBox="1">
            <a:spLocks/>
          </p:cNvSpPr>
          <p:nvPr/>
        </p:nvSpPr>
        <p:spPr bwMode="auto">
          <a:xfrm>
            <a:off x="4559300" y="1776413"/>
            <a:ext cx="4140200" cy="4576762"/>
          </a:xfrm>
          <a:prstGeom prst="rect">
            <a:avLst/>
          </a:prstGeom>
          <a:noFill/>
          <a:ln w="9525">
            <a:noFill/>
            <a:miter lim="800000"/>
            <a:headEnd/>
            <a:tailEnd/>
          </a:ln>
        </p:spPr>
        <p:txBody>
          <a:bodyPr lIns="0" tIns="0" rIns="0" bIns="0"/>
          <a:lstStyle/>
          <a:p>
            <a:pPr>
              <a:spcBef>
                <a:spcPts val="0"/>
              </a:spcBef>
              <a:spcAft>
                <a:spcPts val="300"/>
              </a:spcAft>
              <a:defRPr/>
            </a:pPr>
            <a:r>
              <a:rPr lang="en-US" sz="1000" b="0" kern="0" dirty="0">
                <a:solidFill>
                  <a:schemeClr val="tx1"/>
                </a:solidFill>
              </a:rPr>
              <a:t>Articles written by named authors do not necessarily reflect the views of the editors.</a:t>
            </a:r>
            <a:endParaRPr lang="en-US"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cs typeface="Arial"/>
            </a:endParaRPr>
          </a:p>
          <a:p>
            <a:pPr>
              <a:spcBef>
                <a:spcPts val="0"/>
              </a:spcBef>
              <a:spcAft>
                <a:spcPts val="300"/>
              </a:spcAft>
              <a:defRPr/>
            </a:pPr>
            <a:r>
              <a:rPr lang="fr-FR" sz="1000" kern="0" dirty="0">
                <a:solidFill>
                  <a:schemeClr val="tx1"/>
                </a:solidFill>
                <a:latin typeface="Arial"/>
                <a:cs typeface="Arial"/>
              </a:rPr>
              <a:t>The Training «  </a:t>
            </a:r>
            <a:r>
              <a:rPr lang="fr-FR" sz="1000" kern="0" dirty="0" err="1">
                <a:solidFill>
                  <a:schemeClr val="tx1"/>
                </a:solidFill>
                <a:latin typeface="Arial"/>
                <a:cs typeface="Arial"/>
              </a:rPr>
              <a:t>Integrating</a:t>
            </a:r>
            <a:r>
              <a:rPr lang="fr-FR" sz="1000" kern="0" dirty="0">
                <a:solidFill>
                  <a:schemeClr val="tx1"/>
                </a:solidFill>
                <a:latin typeface="Arial"/>
                <a:cs typeface="Arial"/>
              </a:rPr>
              <a:t> </a:t>
            </a:r>
            <a:r>
              <a:rPr lang="fr-FR" sz="1000" kern="0" dirty="0" err="1">
                <a:solidFill>
                  <a:schemeClr val="tx1"/>
                </a:solidFill>
                <a:latin typeface="Arial"/>
                <a:cs typeface="Arial"/>
              </a:rPr>
              <a:t>climate</a:t>
            </a:r>
            <a:r>
              <a:rPr lang="fr-FR" sz="1000" kern="0" dirty="0">
                <a:solidFill>
                  <a:schemeClr val="tx1"/>
                </a:solidFill>
                <a:latin typeface="Arial"/>
                <a:cs typeface="Arial"/>
              </a:rPr>
              <a:t> change adaptation </a:t>
            </a:r>
            <a:r>
              <a:rPr lang="fr-FR" sz="1000" kern="0" dirty="0" err="1">
                <a:solidFill>
                  <a:schemeClr val="tx1"/>
                </a:solidFill>
                <a:latin typeface="Arial"/>
                <a:cs typeface="Arial"/>
              </a:rPr>
              <a:t>into</a:t>
            </a:r>
            <a:r>
              <a:rPr lang="fr-FR" sz="1000" kern="0" dirty="0">
                <a:solidFill>
                  <a:schemeClr val="tx1"/>
                </a:solidFill>
                <a:latin typeface="Arial"/>
                <a:cs typeface="Arial"/>
              </a:rPr>
              <a:t> </a:t>
            </a:r>
            <a:r>
              <a:rPr lang="fr-FR" sz="1000" kern="0" dirty="0" err="1">
                <a:solidFill>
                  <a:schemeClr val="tx1"/>
                </a:solidFill>
                <a:latin typeface="Arial"/>
                <a:cs typeface="Arial"/>
              </a:rPr>
              <a:t>development</a:t>
            </a:r>
            <a:r>
              <a:rPr lang="fr-FR" sz="1000" kern="0" dirty="0">
                <a:solidFill>
                  <a:schemeClr val="tx1"/>
                </a:solidFill>
                <a:latin typeface="Arial"/>
                <a:cs typeface="Arial"/>
              </a:rPr>
              <a:t> planning»</a:t>
            </a:r>
            <a:r>
              <a:rPr lang="fr-FR" sz="1000" b="0" kern="0" dirty="0">
                <a:solidFill>
                  <a:schemeClr val="tx1"/>
                </a:solidFill>
                <a:latin typeface="Arial"/>
                <a:cs typeface="Arial"/>
              </a:rPr>
              <a:t> </a:t>
            </a:r>
            <a:r>
              <a:rPr lang="fr-FR" sz="1000" kern="0" dirty="0">
                <a:solidFill>
                  <a:schemeClr val="tx1"/>
                </a:solidFill>
                <a:latin typeface="Arial"/>
                <a:cs typeface="Arial"/>
              </a:rPr>
              <a:t>has been </a:t>
            </a:r>
            <a:r>
              <a:rPr lang="fr-FR" sz="1000" kern="0" dirty="0" err="1">
                <a:solidFill>
                  <a:schemeClr val="tx1"/>
                </a:solidFill>
                <a:latin typeface="Arial"/>
                <a:cs typeface="Arial"/>
              </a:rPr>
              <a:t>developed</a:t>
            </a:r>
            <a:r>
              <a:rPr lang="fr-FR" sz="1000" kern="0" dirty="0">
                <a:solidFill>
                  <a:schemeClr val="tx1"/>
                </a:solidFill>
                <a:latin typeface="Arial"/>
                <a:cs typeface="Arial"/>
              </a:rPr>
              <a:t> by the GIZ </a:t>
            </a:r>
            <a:r>
              <a:rPr lang="fr-FR" sz="1000" kern="0" dirty="0" err="1">
                <a:solidFill>
                  <a:schemeClr val="tx1"/>
                </a:solidFill>
                <a:latin typeface="Arial"/>
                <a:cs typeface="Arial"/>
              </a:rPr>
              <a:t>Climate</a:t>
            </a:r>
            <a:r>
              <a:rPr lang="fr-FR" sz="1000" kern="0" dirty="0">
                <a:solidFill>
                  <a:schemeClr val="tx1"/>
                </a:solidFill>
                <a:latin typeface="Arial"/>
                <a:cs typeface="Arial"/>
              </a:rPr>
              <a:t> Protection Program, on </a:t>
            </a:r>
            <a:r>
              <a:rPr lang="fr-FR" sz="1000" kern="0" dirty="0" err="1">
                <a:solidFill>
                  <a:schemeClr val="tx1"/>
                </a:solidFill>
                <a:latin typeface="Arial"/>
                <a:cs typeface="Arial"/>
              </a:rPr>
              <a:t>behalf</a:t>
            </a:r>
            <a:r>
              <a:rPr lang="fr-FR" sz="1000" kern="0" dirty="0">
                <a:solidFill>
                  <a:schemeClr val="tx1"/>
                </a:solidFill>
                <a:latin typeface="Arial"/>
                <a:cs typeface="Arial"/>
              </a:rPr>
              <a:t> of the </a:t>
            </a:r>
            <a:r>
              <a:rPr lang="fr-FR" sz="1000" kern="0" dirty="0" err="1">
                <a:solidFill>
                  <a:schemeClr val="tx1"/>
                </a:solidFill>
                <a:latin typeface="Arial"/>
                <a:cs typeface="Arial"/>
              </a:rPr>
              <a:t>Federal</a:t>
            </a:r>
            <a:r>
              <a:rPr lang="fr-FR" sz="1000" kern="0" dirty="0">
                <a:solidFill>
                  <a:schemeClr val="tx1"/>
                </a:solidFill>
                <a:latin typeface="Arial"/>
                <a:cs typeface="Arial"/>
              </a:rPr>
              <a:t> </a:t>
            </a:r>
            <a:r>
              <a:rPr lang="fr-FR" sz="1000" kern="0" dirty="0" err="1">
                <a:solidFill>
                  <a:schemeClr val="tx1"/>
                </a:solidFill>
                <a:latin typeface="Arial"/>
                <a:cs typeface="Arial"/>
              </a:rPr>
              <a:t>Ministry</a:t>
            </a:r>
            <a:r>
              <a:rPr lang="fr-FR" sz="1000" kern="0" dirty="0">
                <a:solidFill>
                  <a:schemeClr val="tx1"/>
                </a:solidFill>
                <a:latin typeface="Arial"/>
                <a:cs typeface="Arial"/>
              </a:rPr>
              <a:t> for </a:t>
            </a:r>
            <a:r>
              <a:rPr lang="fr-FR" sz="1000" kern="0" dirty="0" err="1">
                <a:solidFill>
                  <a:schemeClr val="tx1"/>
                </a:solidFill>
                <a:latin typeface="Arial"/>
                <a:cs typeface="Arial"/>
              </a:rPr>
              <a:t>Economic</a:t>
            </a:r>
            <a:r>
              <a:rPr lang="fr-FR" sz="1000" kern="0" dirty="0">
                <a:solidFill>
                  <a:schemeClr val="tx1"/>
                </a:solidFill>
                <a:latin typeface="Arial"/>
                <a:cs typeface="Arial"/>
              </a:rPr>
              <a:t> </a:t>
            </a:r>
            <a:r>
              <a:rPr lang="fr-FR" sz="1000" kern="0" dirty="0" err="1">
                <a:solidFill>
                  <a:schemeClr val="tx1"/>
                </a:solidFill>
                <a:latin typeface="Arial"/>
                <a:cs typeface="Arial"/>
              </a:rPr>
              <a:t>Cooperation</a:t>
            </a:r>
            <a:r>
              <a:rPr lang="fr-FR" sz="1000" kern="0" dirty="0">
                <a:solidFill>
                  <a:schemeClr val="tx1"/>
                </a:solidFill>
                <a:latin typeface="Arial"/>
                <a:cs typeface="Arial"/>
              </a:rPr>
              <a:t> and </a:t>
            </a:r>
            <a:r>
              <a:rPr lang="fr-FR" sz="1000" kern="0" dirty="0" err="1">
                <a:solidFill>
                  <a:schemeClr val="tx1"/>
                </a:solidFill>
                <a:latin typeface="Arial"/>
                <a:cs typeface="Arial"/>
              </a:rPr>
              <a:t>Development</a:t>
            </a:r>
            <a:r>
              <a:rPr lang="fr-FR" sz="1000" kern="0" dirty="0">
                <a:solidFill>
                  <a:schemeClr val="tx1"/>
                </a:solidFill>
                <a:latin typeface="Arial"/>
                <a:cs typeface="Arial"/>
              </a:rPr>
              <a:t> (BMZ)</a:t>
            </a: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defRPr/>
            </a:pPr>
            <a:endParaRPr lang="en-US" sz="1000" kern="0" dirty="0">
              <a:solidFill>
                <a:schemeClr val="tx1"/>
              </a:solidFill>
              <a:latin typeface="Arial"/>
            </a:endParaRPr>
          </a:p>
          <a:p>
            <a:pPr>
              <a:defRPr/>
            </a:pPr>
            <a:endParaRPr lang="en-US" sz="1000" kern="0" dirty="0">
              <a:solidFill>
                <a:schemeClr val="tx1"/>
              </a:solidFill>
              <a:latin typeface="Arial"/>
            </a:endParaRPr>
          </a:p>
          <a:p>
            <a:pPr>
              <a:defRPr/>
            </a:pPr>
            <a:r>
              <a:rPr lang="en-US" sz="1000" kern="0" dirty="0">
                <a:solidFill>
                  <a:schemeClr val="tx1"/>
                </a:solidFill>
                <a:latin typeface="Arial"/>
              </a:rPr>
              <a:t>This module, part of the existing training “Integrating Climate Change Adaptation into Development Planning”, has been revised with additional financing from BMU. </a:t>
            </a:r>
            <a:endParaRPr sz="1000" kern="0" dirty="0">
              <a:solidFill>
                <a:srgbClr val="C00000"/>
              </a:solidFill>
              <a:latin typeface="Arial"/>
              <a:cs typeface="Arial"/>
            </a:endParaRPr>
          </a:p>
        </p:txBody>
      </p:sp>
      <p:pic>
        <p:nvPicPr>
          <p:cNvPr id="5125" name="Grafik 81" descr="BMZ.JPG"/>
          <p:cNvPicPr>
            <a:picLocks noChangeAspect="1"/>
          </p:cNvPicPr>
          <p:nvPr/>
        </p:nvPicPr>
        <p:blipFill>
          <a:blip r:embed="rId5" cstate="print"/>
          <a:srcRect l="14651" t="7597" r="14261" b="10234"/>
          <a:stretch>
            <a:fillRect/>
          </a:stretch>
        </p:blipFill>
        <p:spPr bwMode="auto">
          <a:xfrm>
            <a:off x="4540250" y="3076575"/>
            <a:ext cx="2576513" cy="1041400"/>
          </a:xfrm>
          <a:prstGeom prst="rect">
            <a:avLst/>
          </a:prstGeom>
          <a:noFill/>
          <a:ln w="9525">
            <a:noFill/>
            <a:miter lim="800000"/>
            <a:headEnd/>
            <a:tailEnd/>
          </a:ln>
        </p:spPr>
      </p:pic>
      <p:pic>
        <p:nvPicPr>
          <p:cNvPr id="5126" name="Picture 9" descr="C:\Dokumente und Einstellungen\barbara.thierfelder.ECO\Eigene Dateien\4 ECO PR\5 CD Partner, AG\BMU\foerderzusatz-bmu-en-auftrag\BMU_Office_Farbe_en_auftrag.jpg"/>
          <p:cNvPicPr>
            <a:picLocks noChangeAspect="1" noChangeArrowheads="1"/>
          </p:cNvPicPr>
          <p:nvPr/>
        </p:nvPicPr>
        <p:blipFill>
          <a:blip r:embed="rId6" cstate="print"/>
          <a:srcRect/>
          <a:stretch>
            <a:fillRect/>
          </a:stretch>
        </p:blipFill>
        <p:spPr bwMode="auto">
          <a:xfrm>
            <a:off x="4403725" y="4951413"/>
            <a:ext cx="2482850" cy="146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smtClean="0"/>
              <a:t>Global climate models/  general circulation models</a:t>
            </a:r>
          </a:p>
        </p:txBody>
      </p:sp>
      <p:sp>
        <p:nvSpPr>
          <p:cNvPr id="5" name="Textfeld 4"/>
          <p:cNvSpPr txBox="1"/>
          <p:nvPr/>
        </p:nvSpPr>
        <p:spPr>
          <a:xfrm>
            <a:off x="239713" y="6281738"/>
            <a:ext cx="8894762" cy="369887"/>
          </a:xfrm>
          <a:prstGeom prst="rect">
            <a:avLst/>
          </a:prstGeom>
          <a:noFill/>
        </p:spPr>
        <p:txBody>
          <a:bodyPr>
            <a:spAutoFit/>
          </a:bodyPr>
          <a:lstStyle/>
          <a:p>
            <a:pPr algn="r">
              <a:defRPr/>
            </a:pPr>
            <a:r>
              <a:rPr lang="en-GB" sz="900" i="1" dirty="0">
                <a:solidFill>
                  <a:schemeClr val="tx1">
                    <a:lumMod val="50000"/>
                    <a:lumOff val="50000"/>
                  </a:schemeClr>
                </a:solidFill>
              </a:rPr>
              <a:t>Sources: </a:t>
            </a:r>
            <a:r>
              <a:rPr lang="de-DE" sz="900" i="1" u="sng" dirty="0">
                <a:hlinkClick r:id="rId3"/>
              </a:rPr>
              <a:t>www.wmo.int/pages/themes/climate/images/figures/Climatemodelresolutions.jpg</a:t>
            </a:r>
            <a:r>
              <a:rPr lang="de-DE" sz="900" i="1" u="sng" dirty="0"/>
              <a:t/>
            </a:r>
            <a:br>
              <a:rPr lang="de-DE" sz="900" i="1" u="sng" dirty="0"/>
            </a:br>
            <a:r>
              <a:rPr lang="de-DE" sz="900" i="1" u="sng" dirty="0">
                <a:hlinkClick r:id="rId4"/>
              </a:rPr>
              <a:t>ttp://www.ipcc-data.org/ddc_gcm_guide.html</a:t>
            </a:r>
            <a:r>
              <a:rPr lang="de-DE" sz="900" i="1" u="sng" dirty="0"/>
              <a:t> , </a:t>
            </a:r>
            <a:endParaRPr lang="en-GB" sz="900" i="1" dirty="0"/>
          </a:p>
        </p:txBody>
      </p:sp>
      <p:pic>
        <p:nvPicPr>
          <p:cNvPr id="23556" name="Grafik 5" descr="gcm.jpg"/>
          <p:cNvPicPr>
            <a:picLocks noChangeAspect="1"/>
          </p:cNvPicPr>
          <p:nvPr/>
        </p:nvPicPr>
        <p:blipFill>
          <a:blip r:embed="rId5" cstate="print"/>
          <a:srcRect/>
          <a:stretch>
            <a:fillRect/>
          </a:stretch>
        </p:blipFill>
        <p:spPr bwMode="auto">
          <a:xfrm>
            <a:off x="0" y="1809750"/>
            <a:ext cx="5381625" cy="4381500"/>
          </a:xfrm>
          <a:prstGeom prst="rect">
            <a:avLst/>
          </a:prstGeom>
          <a:noFill/>
          <a:ln w="9525">
            <a:noFill/>
            <a:miter lim="800000"/>
            <a:headEnd/>
            <a:tailEnd/>
          </a:ln>
        </p:spPr>
      </p:pic>
      <p:pic>
        <p:nvPicPr>
          <p:cNvPr id="23557" name="Grafik 6" descr="GTZ_model scale 1990-now_2009.jpg"/>
          <p:cNvPicPr>
            <a:picLocks noChangeAspect="1"/>
          </p:cNvPicPr>
          <p:nvPr/>
        </p:nvPicPr>
        <p:blipFill>
          <a:blip r:embed="rId6" cstate="print"/>
          <a:srcRect/>
          <a:stretch>
            <a:fillRect/>
          </a:stretch>
        </p:blipFill>
        <p:spPr bwMode="auto">
          <a:xfrm>
            <a:off x="5307013" y="2447925"/>
            <a:ext cx="3551237" cy="3100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en-US" smtClean="0"/>
              <a:t>Major processes addressed in climate models</a:t>
            </a:r>
            <a:endParaRPr lang="de-DE" smtClean="0"/>
          </a:p>
        </p:txBody>
      </p:sp>
      <p:sp>
        <p:nvSpPr>
          <p:cNvPr id="6" name="Rectangle 3"/>
          <p:cNvSpPr>
            <a:spLocks noChangeArrowheads="1"/>
          </p:cNvSpPr>
          <p:nvPr/>
        </p:nvSpPr>
        <p:spPr bwMode="auto">
          <a:xfrm rot="16200000">
            <a:off x="6057107" y="3448844"/>
            <a:ext cx="5365750" cy="230187"/>
          </a:xfrm>
          <a:prstGeom prst="rect">
            <a:avLst/>
          </a:prstGeom>
          <a:noFill/>
          <a:ln w="9525">
            <a:noFill/>
            <a:miter lim="800000"/>
            <a:headEnd/>
            <a:tailEnd/>
          </a:ln>
          <a:effectLst/>
        </p:spPr>
        <p:txBody>
          <a:bodyPr anchor="ctr">
            <a:spAutoFit/>
          </a:bodyPr>
          <a:lstStyle/>
          <a:p>
            <a:pPr lvl="1">
              <a:defRPr/>
            </a:pPr>
            <a:r>
              <a:rPr lang="en-US" sz="900" i="1" dirty="0">
                <a:solidFill>
                  <a:schemeClr val="bg1">
                    <a:lumMod val="50000"/>
                  </a:schemeClr>
                </a:solidFill>
                <a:latin typeface="+mj-lt"/>
              </a:rPr>
              <a:t>Source: </a:t>
            </a:r>
            <a:r>
              <a:rPr lang="en-GB" sz="900" dirty="0"/>
              <a:t>RH Moss </a:t>
            </a:r>
            <a:r>
              <a:rPr lang="en-GB" sz="900" i="1" dirty="0"/>
              <a:t>et al.</a:t>
            </a:r>
            <a:r>
              <a:rPr lang="en-GB" sz="900" dirty="0"/>
              <a:t> </a:t>
            </a:r>
            <a:r>
              <a:rPr lang="en-GB" sz="900" i="1" dirty="0"/>
              <a:t>Nature</a:t>
            </a:r>
            <a:r>
              <a:rPr lang="en-GB" sz="900" dirty="0"/>
              <a:t> 463, 747-756 (2010)</a:t>
            </a:r>
          </a:p>
        </p:txBody>
      </p:sp>
      <p:pic>
        <p:nvPicPr>
          <p:cNvPr id="24580" name="Grafik 9" descr="moss et al_next generation of scenarios_2010 - major climate processes.jpg"/>
          <p:cNvPicPr>
            <a:picLocks noChangeAspect="1"/>
          </p:cNvPicPr>
          <p:nvPr/>
        </p:nvPicPr>
        <p:blipFill>
          <a:blip r:embed="rId3" cstate="print"/>
          <a:srcRect/>
          <a:stretch>
            <a:fillRect/>
          </a:stretch>
        </p:blipFill>
        <p:spPr bwMode="auto">
          <a:xfrm>
            <a:off x="666750" y="2014538"/>
            <a:ext cx="7507288" cy="4649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de-DE" smtClean="0"/>
              <a:t>Regional climate models</a:t>
            </a:r>
          </a:p>
        </p:txBody>
      </p:sp>
      <p:pic>
        <p:nvPicPr>
          <p:cNvPr id="25603" name="Picture 5" descr="http://www.wmo.int/pages/themes/climate/images/figures/ClimateModelnesting.jpg"/>
          <p:cNvPicPr>
            <a:picLocks noChangeAspect="1" noChangeArrowheads="1"/>
          </p:cNvPicPr>
          <p:nvPr/>
        </p:nvPicPr>
        <p:blipFill>
          <a:blip r:embed="rId3" cstate="print"/>
          <a:srcRect/>
          <a:stretch>
            <a:fillRect/>
          </a:stretch>
        </p:blipFill>
        <p:spPr bwMode="auto">
          <a:xfrm>
            <a:off x="849313" y="2014538"/>
            <a:ext cx="7380287" cy="3884612"/>
          </a:xfrm>
          <a:prstGeom prst="rect">
            <a:avLst/>
          </a:prstGeom>
          <a:noFill/>
          <a:ln w="9525">
            <a:noFill/>
            <a:miter lim="800000"/>
            <a:headEnd/>
            <a:tailEnd/>
          </a:ln>
        </p:spPr>
      </p:pic>
      <p:sp>
        <p:nvSpPr>
          <p:cNvPr id="5" name="Textfeld 4"/>
          <p:cNvSpPr txBox="1"/>
          <p:nvPr/>
        </p:nvSpPr>
        <p:spPr>
          <a:xfrm>
            <a:off x="3284538" y="6408738"/>
            <a:ext cx="5849937" cy="230187"/>
          </a:xfrm>
          <a:prstGeom prst="rect">
            <a:avLst/>
          </a:prstGeom>
          <a:noFill/>
        </p:spPr>
        <p:txBody>
          <a:bodyPr>
            <a:spAutoFit/>
          </a:bodyPr>
          <a:lstStyle/>
          <a:p>
            <a:pPr algn="r">
              <a:defRPr/>
            </a:pPr>
            <a:r>
              <a:rPr lang="en-GB" sz="900" i="1" dirty="0">
                <a:solidFill>
                  <a:schemeClr val="tx1">
                    <a:lumMod val="50000"/>
                    <a:lumOff val="50000"/>
                  </a:schemeClr>
                </a:solidFill>
              </a:rPr>
              <a:t>Source: </a:t>
            </a:r>
            <a:r>
              <a:rPr lang="de-DE" sz="900" i="1" u="sng" dirty="0">
                <a:hlinkClick r:id="rId4"/>
              </a:rPr>
              <a:t>http://www.wmo.int/pages/themes/climate/images/figures/ClimateModelnesting.jpg</a:t>
            </a:r>
            <a:endParaRPr lang="en-GB" sz="900" i="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en-US" smtClean="0"/>
              <a:t>Climate Scenarios</a:t>
            </a:r>
          </a:p>
        </p:txBody>
      </p:sp>
      <p:sp>
        <p:nvSpPr>
          <p:cNvPr id="26627" name="Textfeld 4"/>
          <p:cNvSpPr txBox="1">
            <a:spLocks noChangeArrowheads="1"/>
          </p:cNvSpPr>
          <p:nvPr/>
        </p:nvSpPr>
        <p:spPr bwMode="auto">
          <a:xfrm>
            <a:off x="7400925" y="6408738"/>
            <a:ext cx="1211263" cy="230187"/>
          </a:xfrm>
          <a:prstGeom prst="rect">
            <a:avLst/>
          </a:prstGeom>
          <a:noFill/>
          <a:ln w="9525">
            <a:noFill/>
            <a:miter lim="800000"/>
            <a:headEnd/>
            <a:tailEnd/>
          </a:ln>
        </p:spPr>
        <p:txBody>
          <a:bodyPr wrap="none">
            <a:spAutoFit/>
          </a:bodyPr>
          <a:lstStyle/>
          <a:p>
            <a:r>
              <a:rPr lang="de-DE" sz="900" i="1"/>
              <a:t>Source: IPCC 2007</a:t>
            </a:r>
          </a:p>
        </p:txBody>
      </p:sp>
      <p:pic>
        <p:nvPicPr>
          <p:cNvPr id="26628" name="Picture 6"/>
          <p:cNvPicPr>
            <a:picLocks noChangeAspect="1" noChangeArrowheads="1"/>
          </p:cNvPicPr>
          <p:nvPr/>
        </p:nvPicPr>
        <p:blipFill>
          <a:blip r:embed="rId3" cstate="print"/>
          <a:srcRect t="14043" b="13521"/>
          <a:stretch>
            <a:fillRect/>
          </a:stretch>
        </p:blipFill>
        <p:spPr bwMode="auto">
          <a:xfrm>
            <a:off x="917575" y="1966913"/>
            <a:ext cx="6667500" cy="4067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de-DE" smtClean="0"/>
              <a:t>Local climate knowledge</a:t>
            </a:r>
          </a:p>
        </p:txBody>
      </p:sp>
      <p:grpSp>
        <p:nvGrpSpPr>
          <p:cNvPr id="27651" name="Gruppieren 9"/>
          <p:cNvGrpSpPr>
            <a:grpSpLocks/>
          </p:cNvGrpSpPr>
          <p:nvPr/>
        </p:nvGrpSpPr>
        <p:grpSpPr bwMode="auto">
          <a:xfrm>
            <a:off x="0" y="2008188"/>
            <a:ext cx="9144000" cy="4256087"/>
            <a:chOff x="0" y="2008188"/>
            <a:chExt cx="9144000" cy="4256087"/>
          </a:xfrm>
        </p:grpSpPr>
        <p:pic>
          <p:nvPicPr>
            <p:cNvPr id="27652" name="Grafik 9" descr="DSCN3466.JPG"/>
            <p:cNvPicPr>
              <a:picLocks noChangeAspect="1"/>
            </p:cNvPicPr>
            <p:nvPr/>
          </p:nvPicPr>
          <p:blipFill>
            <a:blip r:embed="rId3" cstate="print"/>
            <a:srcRect/>
            <a:stretch>
              <a:fillRect/>
            </a:stretch>
          </p:blipFill>
          <p:spPr bwMode="auto">
            <a:xfrm>
              <a:off x="6291263" y="4124325"/>
              <a:ext cx="2852737" cy="2139950"/>
            </a:xfrm>
            <a:prstGeom prst="rect">
              <a:avLst/>
            </a:prstGeom>
            <a:noFill/>
            <a:ln w="9525">
              <a:noFill/>
              <a:miter lim="800000"/>
              <a:headEnd/>
              <a:tailEnd/>
            </a:ln>
          </p:spPr>
        </p:pic>
        <p:pic>
          <p:nvPicPr>
            <p:cNvPr id="27653" name="Grafik 11" descr="IMG_0866.JPG"/>
            <p:cNvPicPr>
              <a:picLocks noChangeAspect="1"/>
            </p:cNvPicPr>
            <p:nvPr/>
          </p:nvPicPr>
          <p:blipFill>
            <a:blip r:embed="rId4" cstate="print"/>
            <a:srcRect/>
            <a:stretch>
              <a:fillRect/>
            </a:stretch>
          </p:blipFill>
          <p:spPr bwMode="auto">
            <a:xfrm>
              <a:off x="557213" y="4124325"/>
              <a:ext cx="2854325" cy="2139950"/>
            </a:xfrm>
            <a:prstGeom prst="rect">
              <a:avLst/>
            </a:prstGeom>
            <a:noFill/>
            <a:ln w="9525">
              <a:noFill/>
              <a:miter lim="800000"/>
              <a:headEnd/>
              <a:tailEnd/>
            </a:ln>
          </p:spPr>
        </p:pic>
        <p:pic>
          <p:nvPicPr>
            <p:cNvPr id="27654" name="Grafik 12" descr="DSCN3072.JPG"/>
            <p:cNvPicPr>
              <a:picLocks noChangeAspect="1"/>
            </p:cNvPicPr>
            <p:nvPr/>
          </p:nvPicPr>
          <p:blipFill>
            <a:blip r:embed="rId5" cstate="print"/>
            <a:srcRect/>
            <a:stretch>
              <a:fillRect/>
            </a:stretch>
          </p:blipFill>
          <p:spPr bwMode="auto">
            <a:xfrm>
              <a:off x="3429000" y="4124325"/>
              <a:ext cx="2852738" cy="2139950"/>
            </a:xfrm>
            <a:prstGeom prst="rect">
              <a:avLst/>
            </a:prstGeom>
            <a:noFill/>
            <a:ln w="9525">
              <a:noFill/>
              <a:miter lim="800000"/>
              <a:headEnd/>
              <a:tailEnd/>
            </a:ln>
          </p:spPr>
        </p:pic>
        <p:pic>
          <p:nvPicPr>
            <p:cNvPr id="27655" name="Grafik 13" descr="Präsentation in Hütte 2.JPG"/>
            <p:cNvPicPr>
              <a:picLocks noChangeAspect="1"/>
            </p:cNvPicPr>
            <p:nvPr/>
          </p:nvPicPr>
          <p:blipFill>
            <a:blip r:embed="rId6" cstate="print"/>
            <a:srcRect/>
            <a:stretch>
              <a:fillRect/>
            </a:stretch>
          </p:blipFill>
          <p:spPr bwMode="auto">
            <a:xfrm>
              <a:off x="5985423" y="2008188"/>
              <a:ext cx="2802977" cy="2101850"/>
            </a:xfrm>
            <a:prstGeom prst="rect">
              <a:avLst/>
            </a:prstGeom>
            <a:noFill/>
            <a:ln w="9525">
              <a:noFill/>
              <a:miter lim="800000"/>
              <a:headEnd/>
              <a:tailEnd/>
            </a:ln>
          </p:spPr>
        </p:pic>
        <p:pic>
          <p:nvPicPr>
            <p:cNvPr id="27656" name="Grafik 14" descr="abmessen.jpg"/>
            <p:cNvPicPr>
              <a:picLocks noChangeAspect="1"/>
            </p:cNvPicPr>
            <p:nvPr/>
          </p:nvPicPr>
          <p:blipFill>
            <a:blip r:embed="rId7" cstate="print"/>
            <a:srcRect/>
            <a:stretch>
              <a:fillRect/>
            </a:stretch>
          </p:blipFill>
          <p:spPr bwMode="auto">
            <a:xfrm>
              <a:off x="3167897" y="2008188"/>
              <a:ext cx="2802977" cy="2101850"/>
            </a:xfrm>
            <a:prstGeom prst="rect">
              <a:avLst/>
            </a:prstGeom>
            <a:noFill/>
            <a:ln w="9525">
              <a:noFill/>
              <a:miter lim="800000"/>
              <a:headEnd/>
              <a:tailEnd/>
            </a:ln>
          </p:spPr>
        </p:pic>
        <p:pic>
          <p:nvPicPr>
            <p:cNvPr id="27657" name="Grafik 15" descr="IMG_0520.JPG"/>
            <p:cNvPicPr>
              <a:picLocks noChangeAspect="1"/>
            </p:cNvPicPr>
            <p:nvPr/>
          </p:nvPicPr>
          <p:blipFill>
            <a:blip r:embed="rId8" cstate="print"/>
            <a:srcRect/>
            <a:stretch>
              <a:fillRect/>
            </a:stretch>
          </p:blipFill>
          <p:spPr bwMode="auto">
            <a:xfrm>
              <a:off x="0" y="2008188"/>
              <a:ext cx="3153350" cy="210185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ctrTitle" sz="quarter"/>
          </p:nvPr>
        </p:nvSpPr>
        <p:spPr>
          <a:xfrm>
            <a:off x="1039813" y="1993900"/>
            <a:ext cx="7034212" cy="1143000"/>
          </a:xfrm>
        </p:spPr>
        <p:txBody>
          <a:bodyPr/>
          <a:lstStyle/>
          <a:p>
            <a:r>
              <a:rPr lang="de-DE" dirty="0" err="1" smtClean="0"/>
              <a:t>Dealing</a:t>
            </a:r>
            <a:r>
              <a:rPr lang="de-DE" dirty="0" smtClean="0"/>
              <a:t> </a:t>
            </a:r>
            <a:r>
              <a:rPr lang="de-DE" dirty="0" err="1" smtClean="0"/>
              <a:t>with</a:t>
            </a:r>
            <a:r>
              <a:rPr lang="de-DE" dirty="0" smtClean="0"/>
              <a:t> </a:t>
            </a:r>
            <a:r>
              <a:rPr lang="de-DE" dirty="0" err="1" smtClean="0"/>
              <a:t>uncertainty</a:t>
            </a:r>
            <a:r>
              <a:rPr lang="de-DE" dirty="0" smtClean="0"/>
              <a:t/>
            </a:r>
            <a:br>
              <a:rPr lang="de-DE" dirty="0" smtClean="0"/>
            </a:br>
            <a:r>
              <a:rPr lang="de-DE" dirty="0" smtClean="0"/>
              <a:t/>
            </a:r>
            <a:br>
              <a:rPr lang="de-DE" dirty="0" smtClean="0"/>
            </a:br>
            <a:r>
              <a:rPr lang="de-DE" dirty="0" smtClean="0"/>
              <a:t>Part 1: </a:t>
            </a:r>
            <a:r>
              <a:rPr lang="de-DE" dirty="0" err="1" smtClean="0"/>
              <a:t>understanding</a:t>
            </a:r>
            <a:r>
              <a:rPr lang="de-DE" dirty="0" smtClean="0"/>
              <a:t> </a:t>
            </a:r>
            <a:r>
              <a:rPr lang="de-DE" dirty="0" err="1" smtClean="0"/>
              <a:t>the</a:t>
            </a:r>
            <a:r>
              <a:rPr lang="de-DE" dirty="0" smtClean="0"/>
              <a:t> fundamental </a:t>
            </a:r>
            <a:r>
              <a:rPr lang="de-DE" dirty="0" err="1" smtClean="0"/>
              <a:t>limitations</a:t>
            </a:r>
            <a:r>
              <a:rPr lang="de-DE" dirty="0" smtClean="0"/>
              <a:t> </a:t>
            </a:r>
            <a:r>
              <a:rPr lang="de-DE" dirty="0" err="1" smtClean="0"/>
              <a:t>of</a:t>
            </a:r>
            <a:r>
              <a:rPr lang="de-DE" dirty="0" smtClean="0"/>
              <a:t> </a:t>
            </a:r>
            <a:r>
              <a:rPr lang="de-DE" dirty="0" err="1" smtClean="0"/>
              <a:t>decision-making</a:t>
            </a:r>
            <a:endParaRPr lang="de-DE" dirty="0" smtClean="0"/>
          </a:p>
        </p:txBody>
      </p:sp>
      <p:sp>
        <p:nvSpPr>
          <p:cNvPr id="28675" name="Untertitel 2"/>
          <p:cNvSpPr>
            <a:spLocks noGrp="1"/>
          </p:cNvSpPr>
          <p:nvPr>
            <p:ph type="subTitle" sz="quarter" idx="1"/>
          </p:nvPr>
        </p:nvSpPr>
        <p:spPr>
          <a:xfrm>
            <a:off x="1039813" y="4248150"/>
            <a:ext cx="7034212" cy="1752600"/>
          </a:xfrm>
        </p:spPr>
        <p:txBody>
          <a:bodyPr/>
          <a:lstStyle/>
          <a:p>
            <a:r>
              <a:rPr lang="de-DE" dirty="0" smtClean="0"/>
              <a:t>Part 2: </a:t>
            </a:r>
            <a:r>
              <a:rPr lang="de-DE" dirty="0"/>
              <a:t>M</a:t>
            </a:r>
            <a:r>
              <a:rPr lang="de-DE" dirty="0" smtClean="0"/>
              <a:t>anaging </a:t>
            </a:r>
            <a:r>
              <a:rPr lang="de-DE" dirty="0" err="1" smtClean="0"/>
              <a:t>uncertainty</a:t>
            </a:r>
            <a:r>
              <a:rPr lang="de-DE" dirty="0" smtClean="0"/>
              <a:t/>
            </a:r>
            <a:br>
              <a:rPr lang="de-DE" dirty="0" smtClean="0"/>
            </a:br>
            <a:r>
              <a:rPr lang="de-DE" dirty="0" smtClean="0"/>
              <a:t>-&gt; </a:t>
            </a:r>
            <a:r>
              <a:rPr lang="de-DE" dirty="0" smtClean="0"/>
              <a:t>will </a:t>
            </a:r>
            <a:r>
              <a:rPr lang="de-DE" dirty="0" err="1" smtClean="0"/>
              <a:t>be</a:t>
            </a:r>
            <a:r>
              <a:rPr lang="de-DE" dirty="0" smtClean="0"/>
              <a:t> </a:t>
            </a:r>
            <a:r>
              <a:rPr lang="de-DE" dirty="0" err="1" smtClean="0"/>
              <a:t>discussed</a:t>
            </a:r>
            <a:r>
              <a:rPr lang="de-DE" dirty="0" smtClean="0"/>
              <a:t> in Module C</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de-DE" smtClean="0"/>
              <a:t>Information needs for decision making</a:t>
            </a:r>
          </a:p>
        </p:txBody>
      </p:sp>
      <p:sp>
        <p:nvSpPr>
          <p:cNvPr id="29699" name="Inhaltsplatzhalter 2"/>
          <p:cNvSpPr>
            <a:spLocks noGrp="1"/>
          </p:cNvSpPr>
          <p:nvPr>
            <p:ph idx="1"/>
          </p:nvPr>
        </p:nvSpPr>
        <p:spPr/>
        <p:txBody>
          <a:bodyPr/>
          <a:lstStyle/>
          <a:p>
            <a:pPr marL="0" indent="0"/>
            <a:endParaRPr lang="de-DE" smtClean="0"/>
          </a:p>
        </p:txBody>
      </p:sp>
      <p:graphicFrame>
        <p:nvGraphicFramePr>
          <p:cNvPr id="4" name="Table 6"/>
          <p:cNvGraphicFramePr>
            <a:graphicFrameLocks noGrp="1"/>
          </p:cNvGraphicFramePr>
          <p:nvPr/>
        </p:nvGraphicFramePr>
        <p:xfrm>
          <a:off x="461963" y="1992313"/>
          <a:ext cx="7521575" cy="3749674"/>
        </p:xfrm>
        <a:graphic>
          <a:graphicData uri="http://schemas.openxmlformats.org/drawingml/2006/table">
            <a:tbl>
              <a:tblPr firstRow="1" bandRow="1">
                <a:tableStyleId>{5C22544A-7EE6-4342-B048-85BDC9FD1C3A}</a:tableStyleId>
              </a:tblPr>
              <a:tblGrid>
                <a:gridCol w="3350524"/>
                <a:gridCol w="4171051"/>
              </a:tblGrid>
              <a:tr h="640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Policy makers want</a:t>
                      </a:r>
                      <a:br>
                        <a:rPr lang="en-US" sz="1800" dirty="0" smtClean="0">
                          <a:solidFill>
                            <a:schemeClr val="bg1"/>
                          </a:solidFill>
                        </a:rPr>
                      </a:br>
                      <a:r>
                        <a:rPr lang="en-US" sz="1800" dirty="0" smtClean="0">
                          <a:solidFill>
                            <a:schemeClr val="bg1"/>
                          </a:solidFill>
                        </a:rPr>
                        <a:t>to know…</a:t>
                      </a:r>
                      <a:endParaRPr lang="en-US" sz="1800" dirty="0">
                        <a:solidFill>
                          <a:schemeClr val="bg1"/>
                        </a:solidFill>
                      </a:endParaRPr>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Information we can provide</a:t>
                      </a:r>
                      <a:br>
                        <a:rPr lang="en-US" sz="1800" dirty="0" smtClean="0">
                          <a:solidFill>
                            <a:schemeClr val="bg1"/>
                          </a:solidFill>
                        </a:rPr>
                      </a:br>
                      <a:r>
                        <a:rPr lang="en-US" sz="1800" dirty="0" smtClean="0">
                          <a:solidFill>
                            <a:schemeClr val="bg1"/>
                          </a:solidFill>
                        </a:rPr>
                        <a:t>(within certain limits) …</a:t>
                      </a:r>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00"/>
                    </a:solidFill>
                  </a:tcPr>
                </a:tc>
              </a:tr>
              <a:tr h="640188">
                <a:tc>
                  <a:txBody>
                    <a:bodyPr/>
                    <a:lstStyle/>
                    <a:p>
                      <a:pPr>
                        <a:spcAft>
                          <a:spcPts val="600"/>
                        </a:spcAft>
                        <a:buFont typeface="Arial" charset="0"/>
                        <a:buNone/>
                      </a:pPr>
                      <a:r>
                        <a:rPr lang="en-US" sz="1800" b="1" dirty="0" smtClean="0"/>
                        <a:t>What will happen?</a:t>
                      </a:r>
                      <a:endParaRPr lang="en-US" sz="1800" dirty="0" smtClean="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800" dirty="0" smtClean="0"/>
                        <a:t>Trends for specific climate stimuli </a:t>
                      </a:r>
                      <a:br>
                        <a:rPr lang="en-US" sz="1800" dirty="0" smtClean="0"/>
                      </a:br>
                      <a:r>
                        <a:rPr lang="en-US" sz="1800" dirty="0" smtClean="0"/>
                        <a:t>(-&gt; be</a:t>
                      </a:r>
                      <a:r>
                        <a:rPr lang="en-US" sz="1800" baseline="0" dirty="0" smtClean="0"/>
                        <a:t> careful about details)</a:t>
                      </a:r>
                      <a:endParaRPr lang="en-US" sz="1800" dirty="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640188">
                <a:tc>
                  <a:txBody>
                    <a:bodyPr/>
                    <a:lstStyle/>
                    <a:p>
                      <a:r>
                        <a:rPr lang="en-US" sz="1800" b="1" dirty="0" smtClean="0"/>
                        <a:t>Where? </a:t>
                      </a:r>
                      <a:endParaRPr lang="en-US" sz="1800" dirty="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en-US" sz="1800" dirty="0" smtClean="0"/>
                        <a:t>Geographic extent and</a:t>
                      </a:r>
                      <a:r>
                        <a:rPr lang="en-US" sz="1800" baseline="0" dirty="0" smtClean="0"/>
                        <a:t> </a:t>
                      </a:r>
                      <a:r>
                        <a:rPr lang="en-US" sz="1800" dirty="0" smtClean="0"/>
                        <a:t>resolution </a:t>
                      </a:r>
                      <a:br>
                        <a:rPr lang="en-US" sz="1800" dirty="0" smtClean="0"/>
                      </a:br>
                      <a:r>
                        <a:rPr lang="en-US" sz="1800" dirty="0" smtClean="0"/>
                        <a:t>(-&gt; difficult</a:t>
                      </a:r>
                      <a:r>
                        <a:rPr lang="en-US" sz="1800" baseline="0" dirty="0" smtClean="0"/>
                        <a:t> for smaller scales)</a:t>
                      </a:r>
                      <a:endParaRPr lang="en-US" sz="1800" dirty="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914555">
                <a:tc>
                  <a:txBody>
                    <a:bodyPr/>
                    <a:lstStyle/>
                    <a:p>
                      <a:pPr marL="0" algn="l" defTabSz="914400" rtl="0" eaLnBrk="1" latinLnBrk="0" hangingPunct="1">
                        <a:spcAft>
                          <a:spcPts val="600"/>
                        </a:spcAft>
                        <a:buFont typeface="Arial" charset="0"/>
                        <a:buNone/>
                      </a:pPr>
                      <a:r>
                        <a:rPr lang="en-US" sz="1800" b="1" kern="1200" dirty="0" smtClean="0">
                          <a:solidFill>
                            <a:schemeClr val="dk1"/>
                          </a:solidFill>
                          <a:latin typeface="+mn-lt"/>
                          <a:ea typeface="+mn-ea"/>
                          <a:cs typeface="+mn-cs"/>
                        </a:rPr>
                        <a:t>When? 	</a:t>
                      </a:r>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latinLnBrk="0" hangingPunct="1"/>
                      <a:r>
                        <a:rPr lang="en-US" sz="1800" kern="1200" dirty="0" smtClean="0">
                          <a:solidFill>
                            <a:schemeClr val="dk1"/>
                          </a:solidFill>
                          <a:latin typeface="+mn-lt"/>
                          <a:ea typeface="+mn-ea"/>
                          <a:cs typeface="+mn-cs"/>
                        </a:rPr>
                        <a:t>Time frame </a:t>
                      </a:r>
                      <a:br>
                        <a:rPr lang="en-US" sz="1800" kern="1200" dirty="0" smtClean="0">
                          <a:solidFill>
                            <a:schemeClr val="dk1"/>
                          </a:solidFill>
                          <a:latin typeface="+mn-lt"/>
                          <a:ea typeface="+mn-ea"/>
                          <a:cs typeface="+mn-cs"/>
                        </a:rPr>
                      </a:br>
                      <a:r>
                        <a:rPr lang="en-US" sz="1800" kern="1200" dirty="0" smtClean="0">
                          <a:solidFill>
                            <a:schemeClr val="dk1"/>
                          </a:solidFill>
                          <a:latin typeface="+mn-lt"/>
                          <a:ea typeface="+mn-ea"/>
                          <a:cs typeface="+mn-cs"/>
                        </a:rPr>
                        <a:t>(-&gt; makes</a:t>
                      </a:r>
                      <a:r>
                        <a:rPr lang="en-US" sz="1800" kern="1200" baseline="0" dirty="0" smtClean="0">
                          <a:solidFill>
                            <a:schemeClr val="dk1"/>
                          </a:solidFill>
                          <a:latin typeface="+mn-lt"/>
                          <a:ea typeface="+mn-ea"/>
                          <a:cs typeface="+mn-cs"/>
                        </a:rPr>
                        <a:t> a big difference whether by 2020 or 2100)</a:t>
                      </a:r>
                      <a:endParaRPr lang="en-US" sz="1800" kern="1200" dirty="0">
                        <a:solidFill>
                          <a:schemeClr val="dk1"/>
                        </a:solidFill>
                        <a:latin typeface="+mn-lt"/>
                        <a:ea typeface="+mn-ea"/>
                        <a:cs typeface="+mn-cs"/>
                      </a:endParaRPr>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914555">
                <a:tc>
                  <a:txBody>
                    <a:bodyPr/>
                    <a:lstStyle/>
                    <a:p>
                      <a:r>
                        <a:rPr lang="en-US" sz="1800" b="1" dirty="0" smtClean="0"/>
                        <a:t>How certain? </a:t>
                      </a:r>
                      <a:endParaRPr lang="en-US" sz="1800" dirty="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en-US" sz="1800" dirty="0" smtClean="0"/>
                        <a:t>Confidence level, i.e. validity of data, agreement</a:t>
                      </a:r>
                      <a:r>
                        <a:rPr lang="en-US" sz="1800" baseline="0" dirty="0" smtClean="0"/>
                        <a:t> in analysis, probability of results</a:t>
                      </a:r>
                      <a:endParaRPr lang="en-US" sz="1800" dirty="0"/>
                    </a:p>
                  </a:txBody>
                  <a:tcPr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smtClean="0"/>
              <a:t>What we know: climate change is real</a:t>
            </a:r>
            <a:br>
              <a:rPr lang="de-DE" smtClean="0"/>
            </a:br>
            <a:r>
              <a:rPr lang="de-DE" i="1" smtClean="0"/>
              <a:t>Example: Rapid Arctic Sea-Ice Decline</a:t>
            </a:r>
          </a:p>
        </p:txBody>
      </p:sp>
      <p:pic>
        <p:nvPicPr>
          <p:cNvPr id="30723" name="Picture 8"/>
          <p:cNvPicPr>
            <a:picLocks noChangeAspect="1" noChangeArrowheads="1"/>
          </p:cNvPicPr>
          <p:nvPr/>
        </p:nvPicPr>
        <p:blipFill>
          <a:blip r:embed="rId2" cstate="print"/>
          <a:srcRect/>
          <a:stretch>
            <a:fillRect/>
          </a:stretch>
        </p:blipFill>
        <p:spPr bwMode="auto">
          <a:xfrm>
            <a:off x="1098550" y="2008188"/>
            <a:ext cx="5908675" cy="3924300"/>
          </a:xfrm>
          <a:prstGeom prst="rect">
            <a:avLst/>
          </a:prstGeom>
          <a:noFill/>
          <a:ln w="9525">
            <a:noFill/>
            <a:miter lim="800000"/>
            <a:headEnd/>
            <a:tailEnd/>
          </a:ln>
        </p:spPr>
      </p:pic>
      <p:sp>
        <p:nvSpPr>
          <p:cNvPr id="30724" name="Text Box 5"/>
          <p:cNvSpPr txBox="1">
            <a:spLocks noChangeArrowheads="1"/>
          </p:cNvSpPr>
          <p:nvPr/>
        </p:nvSpPr>
        <p:spPr bwMode="auto">
          <a:xfrm>
            <a:off x="4575175" y="6237288"/>
            <a:ext cx="4568825" cy="230187"/>
          </a:xfrm>
          <a:prstGeom prst="rect">
            <a:avLst/>
          </a:prstGeom>
          <a:noFill/>
          <a:ln w="9525">
            <a:noFill/>
            <a:miter lim="800000"/>
            <a:headEnd/>
            <a:tailEnd/>
          </a:ln>
        </p:spPr>
        <p:txBody>
          <a:bodyPr>
            <a:spAutoFit/>
          </a:bodyPr>
          <a:lstStyle/>
          <a:p>
            <a:pPr>
              <a:spcBef>
                <a:spcPct val="50000"/>
              </a:spcBef>
            </a:pPr>
            <a:r>
              <a:rPr lang="de-DE" sz="900" i="1"/>
              <a:t>(Notz 2010 after Stroeve et al. 2007 GRL</a:t>
            </a:r>
            <a:r>
              <a:rPr lang="de-DE" sz="900">
                <a:latin typeface="Calibri" pitchFamily="34" charset="0"/>
              </a:rPr>
              <a:t>)</a:t>
            </a:r>
            <a:endParaRPr lang="en-US" sz="900" i="1"/>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smtClean="0"/>
              <a:t>What we know: climate change is real</a:t>
            </a:r>
            <a:br>
              <a:rPr lang="de-DE" smtClean="0"/>
            </a:br>
            <a:r>
              <a:rPr lang="de-DE" i="1" smtClean="0"/>
              <a:t>Example: Muir glacier, Alaska</a:t>
            </a:r>
          </a:p>
        </p:txBody>
      </p:sp>
      <p:sp>
        <p:nvSpPr>
          <p:cNvPr id="31747" name="Text Box 5"/>
          <p:cNvSpPr txBox="1">
            <a:spLocks noChangeArrowheads="1"/>
          </p:cNvSpPr>
          <p:nvPr/>
        </p:nvSpPr>
        <p:spPr bwMode="auto">
          <a:xfrm>
            <a:off x="4575175" y="6237288"/>
            <a:ext cx="4568825" cy="369887"/>
          </a:xfrm>
          <a:prstGeom prst="rect">
            <a:avLst/>
          </a:prstGeom>
          <a:noFill/>
          <a:ln w="9525">
            <a:noFill/>
            <a:miter lim="800000"/>
            <a:headEnd/>
            <a:tailEnd/>
          </a:ln>
        </p:spPr>
        <p:txBody>
          <a:bodyPr>
            <a:spAutoFit/>
          </a:bodyPr>
          <a:lstStyle/>
          <a:p>
            <a:pPr>
              <a:spcBef>
                <a:spcPct val="50000"/>
              </a:spcBef>
            </a:pPr>
            <a:r>
              <a:rPr lang="de-DE" sz="900" i="1"/>
              <a:t>Source: Fragile Earth. Views of a changing world. </a:t>
            </a:r>
            <a:r>
              <a:rPr lang="de-DE" sz="900" i="1">
                <a:hlinkClick r:id="rId3"/>
              </a:rPr>
              <a:t>http://www.bartholomewmaps.com/fragileearthnew/inside_the_book.htm</a:t>
            </a:r>
            <a:r>
              <a:rPr lang="de-DE" sz="900" i="1"/>
              <a:t> </a:t>
            </a:r>
            <a:endParaRPr lang="en-US" sz="900" i="1"/>
          </a:p>
        </p:txBody>
      </p:sp>
      <p:pic>
        <p:nvPicPr>
          <p:cNvPr id="31748" name="Grafik 2"/>
          <p:cNvPicPr>
            <a:picLocks noChangeAspect="1"/>
          </p:cNvPicPr>
          <p:nvPr/>
        </p:nvPicPr>
        <p:blipFill>
          <a:blip r:embed="rId4" cstate="print"/>
          <a:srcRect/>
          <a:stretch>
            <a:fillRect/>
          </a:stretch>
        </p:blipFill>
        <p:spPr bwMode="auto">
          <a:xfrm>
            <a:off x="828675" y="1952625"/>
            <a:ext cx="7493000" cy="4200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de-DE" smtClean="0"/>
              <a:t>What we know: climate change is real</a:t>
            </a:r>
            <a:br>
              <a:rPr lang="de-DE" smtClean="0"/>
            </a:br>
            <a:r>
              <a:rPr lang="de-DE" i="1" smtClean="0"/>
              <a:t>Example: Kilimanjaro snow cover, Tansania</a:t>
            </a:r>
          </a:p>
        </p:txBody>
      </p:sp>
      <p:sp>
        <p:nvSpPr>
          <p:cNvPr id="32771" name="Text Box 5"/>
          <p:cNvSpPr txBox="1">
            <a:spLocks noChangeArrowheads="1"/>
          </p:cNvSpPr>
          <p:nvPr/>
        </p:nvSpPr>
        <p:spPr bwMode="auto">
          <a:xfrm>
            <a:off x="4575175" y="6237288"/>
            <a:ext cx="4568825" cy="369887"/>
          </a:xfrm>
          <a:prstGeom prst="rect">
            <a:avLst/>
          </a:prstGeom>
          <a:noFill/>
          <a:ln w="9525">
            <a:noFill/>
            <a:miter lim="800000"/>
            <a:headEnd/>
            <a:tailEnd/>
          </a:ln>
        </p:spPr>
        <p:txBody>
          <a:bodyPr>
            <a:spAutoFit/>
          </a:bodyPr>
          <a:lstStyle/>
          <a:p>
            <a:pPr>
              <a:spcBef>
                <a:spcPct val="50000"/>
              </a:spcBef>
            </a:pPr>
            <a:r>
              <a:rPr lang="de-DE" sz="900" i="1"/>
              <a:t>Source: NASA Earth Observatory </a:t>
            </a:r>
            <a:br>
              <a:rPr lang="de-DE" sz="900" i="1"/>
            </a:br>
            <a:r>
              <a:rPr lang="de-DE" sz="900" i="1">
                <a:hlinkClick r:id="rId3"/>
              </a:rPr>
              <a:t>http://ocrl.kordi.re.kr/directory/20021224e.html</a:t>
            </a:r>
            <a:r>
              <a:rPr lang="de-DE" sz="900" i="1"/>
              <a:t> </a:t>
            </a:r>
            <a:endParaRPr lang="en-US" sz="900" i="1"/>
          </a:p>
        </p:txBody>
      </p:sp>
      <p:pic>
        <p:nvPicPr>
          <p:cNvPr id="32772" name="Grafik 1"/>
          <p:cNvPicPr>
            <a:picLocks noChangeAspect="1"/>
          </p:cNvPicPr>
          <p:nvPr/>
        </p:nvPicPr>
        <p:blipFill>
          <a:blip r:embed="rId4" cstate="print"/>
          <a:srcRect/>
          <a:stretch>
            <a:fillRect/>
          </a:stretch>
        </p:blipFill>
        <p:spPr bwMode="auto">
          <a:xfrm>
            <a:off x="4575175" y="1995488"/>
            <a:ext cx="4467225" cy="3371850"/>
          </a:xfrm>
          <a:prstGeom prst="rect">
            <a:avLst/>
          </a:prstGeom>
          <a:noFill/>
          <a:ln w="9525">
            <a:noFill/>
            <a:miter lim="800000"/>
            <a:headEnd/>
            <a:tailEnd/>
          </a:ln>
        </p:spPr>
      </p:pic>
      <p:pic>
        <p:nvPicPr>
          <p:cNvPr id="32773" name="Grafik 3"/>
          <p:cNvPicPr>
            <a:picLocks noChangeAspect="1"/>
          </p:cNvPicPr>
          <p:nvPr/>
        </p:nvPicPr>
        <p:blipFill>
          <a:blip r:embed="rId5" cstate="print"/>
          <a:srcRect/>
          <a:stretch>
            <a:fillRect/>
          </a:stretch>
        </p:blipFill>
        <p:spPr bwMode="auto">
          <a:xfrm>
            <a:off x="85725" y="2005013"/>
            <a:ext cx="4465638" cy="3362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Terms of use</a:t>
            </a:r>
          </a:p>
        </p:txBody>
      </p:sp>
      <p:sp>
        <p:nvSpPr>
          <p:cNvPr id="6147" name="Content Placeholder 2"/>
          <p:cNvSpPr>
            <a:spLocks noGrp="1"/>
          </p:cNvSpPr>
          <p:nvPr>
            <p:ph idx="1"/>
          </p:nvPr>
        </p:nvSpPr>
        <p:spPr>
          <a:xfrm>
            <a:off x="311150" y="2008188"/>
            <a:ext cx="7634288" cy="4213225"/>
          </a:xfrm>
        </p:spPr>
        <p:txBody>
          <a:bodyPr/>
          <a:lstStyle/>
          <a:p>
            <a:pPr marL="158750" indent="4763"/>
            <a:r>
              <a:rPr lang="en-GB" sz="1800" dirty="0" smtClean="0"/>
              <a:t>This training module has been developed by GIZ on behalf of BMZ and BMU. </a:t>
            </a:r>
            <a:br>
              <a:rPr lang="en-GB" sz="1800" dirty="0" smtClean="0"/>
            </a:br>
            <a:r>
              <a:rPr lang="en-GB" sz="1800" dirty="0" smtClean="0"/>
              <a:t>If you would like to adapt this presentation to your needs, please respect the following terms of use:</a:t>
            </a:r>
          </a:p>
          <a:p>
            <a:pPr marL="354013" lvl="1" indent="-187325"/>
            <a:r>
              <a:rPr lang="en-GB" dirty="0" smtClean="0">
                <a:solidFill>
                  <a:srgbClr val="000000"/>
                </a:solidFill>
                <a:cs typeface="Arial" charset="0"/>
                <a:sym typeface="Arial" charset="0"/>
              </a:rPr>
              <a:t>The slide master and imprint are mandatory. They may neither be altered nor removed from the presentation.  </a:t>
            </a:r>
          </a:p>
          <a:p>
            <a:pPr marL="354013" lvl="1" indent="-187325"/>
            <a:r>
              <a:rPr lang="en-GB" dirty="0" smtClean="0">
                <a:solidFill>
                  <a:srgbClr val="000000"/>
                </a:solidFill>
                <a:cs typeface="Arial" charset="0"/>
                <a:sym typeface="Arial" charset="0"/>
              </a:rPr>
              <a:t>The GIZ logo must not be moved or removed. No other logos or further information may be placed in the header or footer area.</a:t>
            </a:r>
          </a:p>
          <a:p>
            <a:pPr marL="354013" lvl="1" indent="-187325"/>
            <a:r>
              <a:rPr lang="en-GB" dirty="0" smtClean="0">
                <a:solidFill>
                  <a:srgbClr val="000000"/>
                </a:solidFill>
                <a:cs typeface="Arial" charset="0"/>
                <a:sym typeface="Arial" charset="0"/>
              </a:rPr>
              <a:t>If you wish to add your own content, please use the blank slide at the end of this presentation. (You can copy it to add slides.)</a:t>
            </a:r>
          </a:p>
          <a:p>
            <a:pPr marL="354013" lvl="1" indent="-187325"/>
            <a:r>
              <a:rPr lang="en-GB" dirty="0" smtClean="0">
                <a:solidFill>
                  <a:srgbClr val="000000"/>
                </a:solidFill>
                <a:cs typeface="Arial" charset="0"/>
                <a:sym typeface="Arial" charset="0"/>
              </a:rPr>
              <a:t>If you would like to make substantial changes to the content of this presentation, please contact </a:t>
            </a:r>
            <a:r>
              <a:rPr lang="en-GB" u="sng" dirty="0" smtClean="0">
                <a:hlinkClick r:id="rId3"/>
              </a:rPr>
              <a:t>climate@giz.de</a:t>
            </a:r>
            <a:r>
              <a:rPr lang="en-GB" dirty="0" smtClean="0"/>
              <a:t>.</a:t>
            </a:r>
            <a:endParaRPr lang="de-DE" sz="16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What is uncertain:</a:t>
            </a:r>
            <a:br>
              <a:rPr lang="en-US" smtClean="0"/>
            </a:br>
            <a:r>
              <a:rPr lang="en-US" smtClean="0"/>
              <a:t>the complex background for decision-making</a:t>
            </a:r>
          </a:p>
        </p:txBody>
      </p:sp>
      <p:sp>
        <p:nvSpPr>
          <p:cNvPr id="4099" name="Content Placeholder 2"/>
          <p:cNvSpPr>
            <a:spLocks noGrp="1"/>
          </p:cNvSpPr>
          <p:nvPr>
            <p:ph idx="1"/>
          </p:nvPr>
        </p:nvSpPr>
        <p:spPr>
          <a:xfrm>
            <a:off x="457200" y="2008188"/>
            <a:ext cx="7526338" cy="4238625"/>
          </a:xfrm>
        </p:spPr>
        <p:txBody>
          <a:bodyPr/>
          <a:lstStyle/>
          <a:p>
            <a:pPr lvl="1">
              <a:buFont typeface="Wingdings" pitchFamily="2" charset="2"/>
              <a:buNone/>
            </a:pPr>
            <a:r>
              <a:rPr lang="en-US" u="sng" dirty="0" smtClean="0"/>
              <a:t>Basis of understanding</a:t>
            </a:r>
          </a:p>
          <a:p>
            <a:pPr lvl="1"/>
            <a:r>
              <a:rPr lang="en-US" dirty="0" smtClean="0"/>
              <a:t>Models are representations of the Earth’s system, not portrait pictures</a:t>
            </a:r>
            <a:endParaRPr lang="en-US" b="0" dirty="0" smtClean="0"/>
          </a:p>
          <a:p>
            <a:pPr lvl="1"/>
            <a:r>
              <a:rPr lang="en-US" dirty="0" smtClean="0"/>
              <a:t>Limited data availability, esp. at regional/local scale</a:t>
            </a:r>
            <a:endParaRPr lang="en-US" b="0" dirty="0" smtClean="0"/>
          </a:p>
          <a:p>
            <a:pPr lvl="1"/>
            <a:r>
              <a:rPr lang="en-US" dirty="0" smtClean="0"/>
              <a:t>Limited data quality, esp. at regional/local scale</a:t>
            </a:r>
          </a:p>
          <a:p>
            <a:pPr lvl="1"/>
            <a:r>
              <a:rPr lang="en-US" dirty="0" smtClean="0"/>
              <a:t>Confidence levels of projections – </a:t>
            </a:r>
            <a:r>
              <a:rPr lang="en-US" i="1" dirty="0" smtClean="0"/>
              <a:t>inherent </a:t>
            </a:r>
            <a:r>
              <a:rPr lang="en-US" dirty="0" smtClean="0"/>
              <a:t>uncertainty</a:t>
            </a:r>
          </a:p>
          <a:p>
            <a:pPr lvl="1"/>
            <a:endParaRPr lang="en-US" b="0" dirty="0" smtClean="0"/>
          </a:p>
          <a:p>
            <a:pPr lvl="1">
              <a:buFont typeface="Wingdings" pitchFamily="2" charset="2"/>
              <a:buNone/>
            </a:pPr>
            <a:r>
              <a:rPr lang="en-US" u="sng" dirty="0" smtClean="0"/>
              <a:t>Development of GHG emissions</a:t>
            </a:r>
          </a:p>
          <a:p>
            <a:pPr lvl="1"/>
            <a:r>
              <a:rPr lang="en-US" dirty="0"/>
              <a:t>D</a:t>
            </a:r>
            <a:r>
              <a:rPr lang="en-US" dirty="0" smtClean="0"/>
              <a:t>epends </a:t>
            </a:r>
            <a:r>
              <a:rPr lang="en-US" dirty="0" smtClean="0"/>
              <a:t>on decisions today</a:t>
            </a:r>
          </a:p>
          <a:p>
            <a:pPr lvl="1">
              <a:buFont typeface="Wingdings" pitchFamily="2" charset="2"/>
              <a:buNone/>
            </a:pPr>
            <a:endParaRPr lang="en-US" dirty="0" smtClean="0"/>
          </a:p>
          <a:p>
            <a:pPr lvl="1">
              <a:buFont typeface="Wingdings" pitchFamily="2" charset="2"/>
              <a:buNone/>
            </a:pPr>
            <a:r>
              <a:rPr lang="en-US" u="sng" dirty="0" smtClean="0"/>
              <a:t>Extent of change and vulnerability</a:t>
            </a:r>
          </a:p>
          <a:p>
            <a:pPr lvl="1"/>
            <a:r>
              <a:rPr lang="en-US" dirty="0"/>
              <a:t>I</a:t>
            </a:r>
            <a:r>
              <a:rPr lang="en-US" dirty="0" smtClean="0"/>
              <a:t>nfluenced </a:t>
            </a:r>
            <a:r>
              <a:rPr lang="en-US" dirty="0" smtClean="0"/>
              <a:t>by the socio-economic and ecological state (sensitivity and adaptive capacity) AND</a:t>
            </a:r>
          </a:p>
          <a:p>
            <a:pPr lvl="1"/>
            <a:r>
              <a:rPr lang="en-US" dirty="0"/>
              <a:t>C</a:t>
            </a:r>
            <a:r>
              <a:rPr lang="en-US" dirty="0" smtClean="0"/>
              <a:t>limate </a:t>
            </a:r>
            <a:r>
              <a:rPr lang="en-US" dirty="0" smtClean="0"/>
              <a:t>trends (exposure) </a:t>
            </a:r>
          </a:p>
          <a:p>
            <a:pPr lvl="1">
              <a:buFont typeface="Wingdings" pitchFamily="2" charset="2"/>
              <a:buNone/>
            </a:pPr>
            <a:endParaRPr lang="en-US" dirty="0" smtClean="0"/>
          </a:p>
          <a:p>
            <a:pPr lvl="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en-GB" smtClean="0"/>
              <a:t>Sources of uncertainty:</a:t>
            </a:r>
            <a:br>
              <a:rPr lang="en-GB" smtClean="0"/>
            </a:br>
            <a:r>
              <a:rPr lang="en-GB" smtClean="0"/>
              <a:t>Emission scenarios versus model outputs</a:t>
            </a:r>
          </a:p>
        </p:txBody>
      </p:sp>
      <p:sp>
        <p:nvSpPr>
          <p:cNvPr id="5" name="Textfeld 4"/>
          <p:cNvSpPr txBox="1"/>
          <p:nvPr/>
        </p:nvSpPr>
        <p:spPr>
          <a:xfrm>
            <a:off x="239713" y="6281738"/>
            <a:ext cx="8894762" cy="230187"/>
          </a:xfrm>
          <a:prstGeom prst="rect">
            <a:avLst/>
          </a:prstGeom>
          <a:noFill/>
        </p:spPr>
        <p:txBody>
          <a:bodyPr>
            <a:spAutoFit/>
          </a:bodyPr>
          <a:lstStyle/>
          <a:p>
            <a:pPr algn="r">
              <a:defRPr/>
            </a:pPr>
            <a:r>
              <a:rPr lang="en-GB" sz="900" i="1" dirty="0">
                <a:solidFill>
                  <a:schemeClr val="tx1">
                    <a:lumMod val="50000"/>
                    <a:lumOff val="50000"/>
                  </a:schemeClr>
                </a:solidFill>
              </a:rPr>
              <a:t>Source: </a:t>
            </a:r>
            <a:r>
              <a:rPr lang="de-DE" sz="900" i="1" dirty="0"/>
              <a:t>IPCC 2007 </a:t>
            </a:r>
            <a:endParaRPr lang="en-GB" sz="900" i="1" dirty="0"/>
          </a:p>
        </p:txBody>
      </p:sp>
      <p:pic>
        <p:nvPicPr>
          <p:cNvPr id="34820" name="Grafik 5" descr="IPCC_AR4_scenarios and projected impacts.jpg"/>
          <p:cNvPicPr>
            <a:picLocks noChangeAspect="1"/>
          </p:cNvPicPr>
          <p:nvPr/>
        </p:nvPicPr>
        <p:blipFill>
          <a:blip r:embed="rId3" cstate="print"/>
          <a:srcRect/>
          <a:stretch>
            <a:fillRect/>
          </a:stretch>
        </p:blipFill>
        <p:spPr bwMode="auto">
          <a:xfrm>
            <a:off x="0" y="1997075"/>
            <a:ext cx="9144000" cy="3757613"/>
          </a:xfrm>
          <a:prstGeom prst="rect">
            <a:avLst/>
          </a:prstGeom>
          <a:noFill/>
          <a:ln w="9525">
            <a:noFill/>
            <a:miter lim="800000"/>
            <a:headEnd/>
            <a:tailEnd/>
          </a:ln>
        </p:spPr>
      </p:pic>
      <p:pic>
        <p:nvPicPr>
          <p:cNvPr id="34821" name="Grafik 3" descr="IPCC_ranges of surface warming_2007.jpg"/>
          <p:cNvPicPr>
            <a:picLocks noChangeAspect="1"/>
          </p:cNvPicPr>
          <p:nvPr/>
        </p:nvPicPr>
        <p:blipFill>
          <a:blip r:embed="rId4" cstate="print"/>
          <a:srcRect/>
          <a:stretch>
            <a:fillRect/>
          </a:stretch>
        </p:blipFill>
        <p:spPr bwMode="auto">
          <a:xfrm>
            <a:off x="0" y="1809750"/>
            <a:ext cx="4845050" cy="403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ctrTitle" sz="quarter"/>
          </p:nvPr>
        </p:nvSpPr>
        <p:spPr>
          <a:xfrm>
            <a:off x="1039813" y="1993900"/>
            <a:ext cx="7034212" cy="1143000"/>
          </a:xfrm>
        </p:spPr>
        <p:txBody>
          <a:bodyPr/>
          <a:lstStyle/>
          <a:p>
            <a:r>
              <a:rPr lang="en-US" dirty="0" smtClean="0">
                <a:solidFill>
                  <a:srgbClr val="C00000"/>
                </a:solidFill>
              </a:rPr>
              <a:t>Exercise</a:t>
            </a:r>
            <a:br>
              <a:rPr lang="en-US" dirty="0" smtClean="0">
                <a:solidFill>
                  <a:srgbClr val="C00000"/>
                </a:solidFill>
              </a:rPr>
            </a:br>
            <a:r>
              <a:rPr lang="en-US" dirty="0" smtClean="0">
                <a:solidFill>
                  <a:srgbClr val="C00000"/>
                </a:solidFill>
              </a:rPr>
              <a:t>“</a:t>
            </a:r>
            <a:r>
              <a:rPr lang="en-US" dirty="0" smtClean="0">
                <a:solidFill>
                  <a:srgbClr val="C00000"/>
                </a:solidFill>
              </a:rPr>
              <a:t>Dealing </a:t>
            </a:r>
            <a:r>
              <a:rPr lang="en-US" dirty="0" smtClean="0">
                <a:solidFill>
                  <a:srgbClr val="C00000"/>
                </a:solidFill>
              </a:rPr>
              <a:t>with </a:t>
            </a:r>
            <a:r>
              <a:rPr lang="en-US" dirty="0" err="1" smtClean="0">
                <a:solidFill>
                  <a:srgbClr val="C00000"/>
                </a:solidFill>
              </a:rPr>
              <a:t>scepticism</a:t>
            </a:r>
            <a:r>
              <a:rPr lang="en-US" dirty="0" smtClean="0">
                <a:solidFill>
                  <a:srgbClr val="C00000"/>
                </a:solidFill>
              </a:rPr>
              <a:t>”</a:t>
            </a:r>
          </a:p>
        </p:txBody>
      </p:sp>
      <p:sp>
        <p:nvSpPr>
          <p:cNvPr id="35843" name="Untertitel 2"/>
          <p:cNvSpPr>
            <a:spLocks noGrp="1"/>
          </p:cNvSpPr>
          <p:nvPr>
            <p:ph type="subTitle" sz="quarter" idx="1"/>
          </p:nvPr>
        </p:nvSpPr>
        <p:spPr>
          <a:xfrm>
            <a:off x="1039813" y="3238500"/>
            <a:ext cx="7034212" cy="1752600"/>
          </a:xfrm>
        </p:spPr>
        <p:txBody>
          <a:bodyPr/>
          <a:lstStyle/>
          <a:p>
            <a:endParaRPr lang="de-DE"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de-DE" smtClean="0"/>
              <a:t>Introduction to the exercise</a:t>
            </a:r>
            <a:endParaRPr lang="en-US" smtClean="0"/>
          </a:p>
        </p:txBody>
      </p:sp>
      <p:sp>
        <p:nvSpPr>
          <p:cNvPr id="4099" name="Content Placeholder 2"/>
          <p:cNvSpPr>
            <a:spLocks noGrp="1"/>
          </p:cNvSpPr>
          <p:nvPr>
            <p:ph idx="1"/>
          </p:nvPr>
        </p:nvSpPr>
        <p:spPr/>
        <p:txBody>
          <a:bodyPr/>
          <a:lstStyle/>
          <a:p>
            <a:pPr lvl="1"/>
            <a:r>
              <a:rPr lang="en-US" dirty="0" smtClean="0"/>
              <a:t>Everybody receives one set of information </a:t>
            </a:r>
          </a:p>
          <a:p>
            <a:pPr lvl="2"/>
            <a:r>
              <a:rPr lang="en-US" dirty="0" smtClean="0"/>
              <a:t>Statement by a climate change </a:t>
            </a:r>
            <a:r>
              <a:rPr lang="en-US" dirty="0" err="1" smtClean="0"/>
              <a:t>sceptic</a:t>
            </a:r>
            <a:r>
              <a:rPr lang="en-US" dirty="0" smtClean="0"/>
              <a:t> </a:t>
            </a:r>
          </a:p>
          <a:p>
            <a:pPr lvl="2">
              <a:buFont typeface="Wingdings" pitchFamily="2" charset="2"/>
              <a:buNone/>
            </a:pPr>
            <a:r>
              <a:rPr lang="en-US" dirty="0" smtClean="0"/>
              <a:t>OR</a:t>
            </a:r>
          </a:p>
          <a:p>
            <a:pPr lvl="2"/>
            <a:r>
              <a:rPr lang="en-US" dirty="0" smtClean="0"/>
              <a:t>Possible answer by a climate change expert</a:t>
            </a:r>
          </a:p>
          <a:p>
            <a:pPr lvl="1"/>
            <a:r>
              <a:rPr lang="en-US" dirty="0" smtClean="0"/>
              <a:t>Find together in the matching pairs</a:t>
            </a:r>
          </a:p>
          <a:p>
            <a:pPr lvl="1"/>
            <a:r>
              <a:rPr lang="en-US" dirty="0" smtClean="0"/>
              <a:t>Discuss the statement, and together develop arguments for a climate change “defender”</a:t>
            </a:r>
          </a:p>
          <a:p>
            <a:pPr lvl="1"/>
            <a:r>
              <a:rPr lang="en-US" dirty="0" smtClean="0"/>
              <a:t>Prepare a very short presentation to the plenary 	</a:t>
            </a:r>
            <a:r>
              <a:rPr lang="en-US" dirty="0" smtClean="0">
                <a:solidFill>
                  <a:srgbClr val="C00000"/>
                </a:solidFill>
              </a:rPr>
              <a:t>&lt;1 min</a:t>
            </a:r>
          </a:p>
          <a:p>
            <a:pPr lvl="1">
              <a:buFont typeface="Wingdings" pitchFamily="2" charset="2"/>
              <a:buNone/>
            </a:pPr>
            <a:endParaRPr lang="en-US" dirty="0" smtClean="0"/>
          </a:p>
        </p:txBody>
      </p:sp>
      <p:sp>
        <p:nvSpPr>
          <p:cNvPr id="4" name="Abgerundetes Rechteck 3"/>
          <p:cNvSpPr/>
          <p:nvPr/>
        </p:nvSpPr>
        <p:spPr>
          <a:xfrm>
            <a:off x="5724525" y="771525"/>
            <a:ext cx="3419475" cy="1727200"/>
          </a:xfrm>
          <a:prstGeom prst="roundRect">
            <a:avLst/>
          </a:prstGeom>
          <a:solidFill>
            <a:srgbClr val="FFCC00"/>
          </a:solidFill>
          <a:ln w="57150">
            <a:solidFill>
              <a:srgbClr val="FFA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800" dirty="0">
                <a:solidFill>
                  <a:schemeClr val="tx1"/>
                </a:solidFill>
              </a:rPr>
              <a:t>Working time:</a:t>
            </a:r>
            <a:br>
              <a:rPr lang="de-DE" sz="2800" dirty="0">
                <a:solidFill>
                  <a:schemeClr val="tx1"/>
                </a:solidFill>
              </a:rPr>
            </a:br>
            <a:r>
              <a:rPr lang="de-DE" sz="2800" dirty="0">
                <a:solidFill>
                  <a:schemeClr val="tx1"/>
                </a:solidFill>
              </a:rPr>
              <a:t>10 min in total!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ctrTitle" sz="quarter"/>
          </p:nvPr>
        </p:nvSpPr>
        <p:spPr>
          <a:xfrm>
            <a:off x="1039813" y="1993900"/>
            <a:ext cx="7034212" cy="1143000"/>
          </a:xfrm>
        </p:spPr>
        <p:txBody>
          <a:bodyPr/>
          <a:lstStyle/>
          <a:p>
            <a:r>
              <a:rPr lang="en-US" dirty="0" smtClean="0">
                <a:solidFill>
                  <a:srgbClr val="C00000"/>
                </a:solidFill>
              </a:rPr>
              <a:t>Case work</a:t>
            </a:r>
            <a:br>
              <a:rPr lang="en-US" dirty="0" smtClean="0">
                <a:solidFill>
                  <a:srgbClr val="C00000"/>
                </a:solidFill>
              </a:rPr>
            </a:br>
            <a:r>
              <a:rPr lang="en-US" dirty="0" smtClean="0">
                <a:solidFill>
                  <a:srgbClr val="C00000"/>
                </a:solidFill>
              </a:rPr>
              <a:t>“</a:t>
            </a:r>
            <a:r>
              <a:rPr lang="en-US" dirty="0" smtClean="0">
                <a:solidFill>
                  <a:srgbClr val="C00000"/>
                </a:solidFill>
              </a:rPr>
              <a:t>Interpreting </a:t>
            </a:r>
            <a:r>
              <a:rPr lang="en-US" dirty="0" smtClean="0">
                <a:solidFill>
                  <a:srgbClr val="C00000"/>
                </a:solidFill>
              </a:rPr>
              <a:t>climate information”</a:t>
            </a:r>
          </a:p>
        </p:txBody>
      </p:sp>
      <p:sp>
        <p:nvSpPr>
          <p:cNvPr id="37891" name="Untertitel 2"/>
          <p:cNvSpPr>
            <a:spLocks noGrp="1"/>
          </p:cNvSpPr>
          <p:nvPr>
            <p:ph type="subTitle" sz="quarter" idx="1"/>
          </p:nvPr>
        </p:nvSpPr>
        <p:spPr>
          <a:xfrm>
            <a:off x="1039813" y="3238500"/>
            <a:ext cx="7034212" cy="1752600"/>
          </a:xfrm>
        </p:spPr>
        <p:txBody>
          <a:bodyPr/>
          <a:lstStyle/>
          <a:p>
            <a:endParaRPr lang="de-DE"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de-DE" smtClean="0"/>
              <a:t>Introduction to the case work</a:t>
            </a:r>
          </a:p>
        </p:txBody>
      </p:sp>
      <p:sp>
        <p:nvSpPr>
          <p:cNvPr id="38915" name="Inhaltsplatzhalter 2"/>
          <p:cNvSpPr>
            <a:spLocks noGrp="1"/>
          </p:cNvSpPr>
          <p:nvPr>
            <p:ph idx="1"/>
          </p:nvPr>
        </p:nvSpPr>
        <p:spPr/>
        <p:txBody>
          <a:bodyPr/>
          <a:lstStyle/>
          <a:p>
            <a:pPr marL="0" indent="0"/>
            <a:r>
              <a:rPr lang="en-GB" dirty="0" smtClean="0">
                <a:solidFill>
                  <a:srgbClr val="C00000"/>
                </a:solidFill>
              </a:rPr>
              <a:t>Context </a:t>
            </a:r>
          </a:p>
          <a:p>
            <a:pPr lvl="1"/>
            <a:r>
              <a:rPr lang="en-GB" dirty="0" smtClean="0"/>
              <a:t>Government of </a:t>
            </a:r>
            <a:r>
              <a:rPr lang="en-GB" dirty="0" err="1" smtClean="0"/>
              <a:t>Zanadu</a:t>
            </a:r>
            <a:r>
              <a:rPr lang="en-GB" dirty="0" smtClean="0"/>
              <a:t>: NDP should reflect climate change adaptation priorities</a:t>
            </a:r>
          </a:p>
          <a:p>
            <a:pPr lvl="1"/>
            <a:r>
              <a:rPr lang="en-GB" dirty="0" smtClean="0"/>
              <a:t>Government has established a climate change advisory group</a:t>
            </a:r>
            <a:br>
              <a:rPr lang="en-GB" dirty="0" smtClean="0"/>
            </a:br>
            <a:r>
              <a:rPr lang="en-GB" dirty="0" smtClean="0">
                <a:solidFill>
                  <a:srgbClr val="C00000"/>
                </a:solidFill>
                <a:sym typeface="Wingdings" pitchFamily="2" charset="2"/>
              </a:rPr>
              <a:t> </a:t>
            </a:r>
            <a:r>
              <a:rPr lang="en-GB" dirty="0" smtClean="0"/>
              <a:t> your working group</a:t>
            </a:r>
          </a:p>
          <a:p>
            <a:pPr marL="0" indent="0"/>
            <a:r>
              <a:rPr lang="en-GB" dirty="0" smtClean="0">
                <a:solidFill>
                  <a:srgbClr val="C00000"/>
                </a:solidFill>
              </a:rPr>
              <a:t>Your task</a:t>
            </a:r>
          </a:p>
          <a:p>
            <a:pPr lvl="1"/>
            <a:r>
              <a:rPr lang="en-GB" dirty="0" smtClean="0"/>
              <a:t>Examine exhibits</a:t>
            </a:r>
          </a:p>
          <a:p>
            <a:pPr lvl="2"/>
            <a:r>
              <a:rPr lang="en-GB" dirty="0" smtClean="0"/>
              <a:t>What does this specific information tell you about rainfall and temperature – what not?</a:t>
            </a:r>
          </a:p>
          <a:p>
            <a:pPr lvl="1"/>
            <a:r>
              <a:rPr lang="en-GB" dirty="0" smtClean="0"/>
              <a:t>Summary </a:t>
            </a:r>
          </a:p>
          <a:p>
            <a:pPr lvl="2"/>
            <a:r>
              <a:rPr lang="en-GB" dirty="0" smtClean="0"/>
              <a:t>Go back to your first board</a:t>
            </a:r>
          </a:p>
          <a:p>
            <a:pPr lvl="2"/>
            <a:r>
              <a:rPr lang="en-GB" dirty="0"/>
              <a:t>S</a:t>
            </a:r>
            <a:r>
              <a:rPr lang="en-GB" dirty="0" smtClean="0"/>
              <a:t>ummarise </a:t>
            </a:r>
            <a:r>
              <a:rPr lang="en-GB" dirty="0" smtClean="0"/>
              <a:t>findings (overlaps and different opinions)  and discuss implications of your findings on agriculture and water sector</a:t>
            </a:r>
          </a:p>
          <a:p>
            <a:pPr lvl="1"/>
            <a:r>
              <a:rPr lang="en-GB" dirty="0" smtClean="0"/>
              <a:t>Prepare a presentation to the plenary </a:t>
            </a:r>
            <a:r>
              <a:rPr lang="en-US" dirty="0" smtClean="0">
                <a:solidFill>
                  <a:srgbClr val="C00000"/>
                </a:solidFill>
              </a:rPr>
              <a:t>&lt;5 min</a:t>
            </a:r>
            <a:endParaRPr lang="en-GB" dirty="0" smtClean="0"/>
          </a:p>
          <a:p>
            <a:pPr lvl="2"/>
            <a:endParaRPr lang="en-GB" dirty="0" smtClean="0"/>
          </a:p>
          <a:p>
            <a:pPr lvl="2"/>
            <a:endParaRPr lang="en-GB" dirty="0" smtClean="0"/>
          </a:p>
          <a:p>
            <a:pPr lvl="1"/>
            <a:endParaRPr lang="en-GB" dirty="0" smtClean="0"/>
          </a:p>
          <a:p>
            <a:pPr marL="0" indent="0"/>
            <a:endParaRPr lang="de-DE" dirty="0" smtClean="0"/>
          </a:p>
        </p:txBody>
      </p:sp>
      <p:sp>
        <p:nvSpPr>
          <p:cNvPr id="4" name="Abgerundetes Rechteck 3"/>
          <p:cNvSpPr/>
          <p:nvPr/>
        </p:nvSpPr>
        <p:spPr>
          <a:xfrm>
            <a:off x="5724525" y="752475"/>
            <a:ext cx="3419475" cy="1577975"/>
          </a:xfrm>
          <a:prstGeom prst="roundRect">
            <a:avLst/>
          </a:prstGeom>
          <a:solidFill>
            <a:srgbClr val="FFCC00"/>
          </a:solidFill>
          <a:ln w="57150">
            <a:solidFill>
              <a:srgbClr val="FFA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800" dirty="0">
                <a:solidFill>
                  <a:schemeClr val="tx1"/>
                </a:solidFill>
              </a:rPr>
              <a:t>Working time:</a:t>
            </a:r>
          </a:p>
          <a:p>
            <a:pPr>
              <a:buFont typeface="Arial" pitchFamily="34" charset="0"/>
              <a:buChar char="•"/>
              <a:defRPr/>
            </a:pPr>
            <a:r>
              <a:rPr lang="de-DE" sz="2800" dirty="0">
                <a:solidFill>
                  <a:schemeClr val="tx1"/>
                </a:solidFill>
              </a:rPr>
              <a:t> 3x10 min/</a:t>
            </a:r>
            <a:r>
              <a:rPr lang="de-DE" sz="2800" dirty="0" err="1">
                <a:solidFill>
                  <a:schemeClr val="tx1"/>
                </a:solidFill>
              </a:rPr>
              <a:t>exhibit</a:t>
            </a:r>
            <a:endParaRPr lang="de-DE" sz="2800" dirty="0">
              <a:solidFill>
                <a:schemeClr val="tx1"/>
              </a:solidFill>
            </a:endParaRPr>
          </a:p>
          <a:p>
            <a:pPr>
              <a:buFont typeface="Arial" pitchFamily="34" charset="0"/>
              <a:buChar char="•"/>
              <a:defRPr/>
            </a:pPr>
            <a:r>
              <a:rPr lang="de-DE" sz="2800" dirty="0">
                <a:solidFill>
                  <a:schemeClr val="tx1"/>
                </a:solidFill>
              </a:rPr>
              <a:t>10 min/</a:t>
            </a:r>
            <a:r>
              <a:rPr lang="de-DE" sz="2800" dirty="0" err="1">
                <a:solidFill>
                  <a:schemeClr val="tx1"/>
                </a:solidFill>
              </a:rPr>
              <a:t>summary</a:t>
            </a:r>
            <a:endParaRPr lang="de-DE" sz="28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Historic </a:t>
            </a:r>
            <a:r>
              <a:rPr lang="en-US" dirty="0" smtClean="0"/>
              <a:t>data </a:t>
            </a:r>
          </a:p>
        </p:txBody>
      </p:sp>
      <p:pic>
        <p:nvPicPr>
          <p:cNvPr id="39939" name="Chart 3"/>
          <p:cNvPicPr>
            <a:picLocks noChangeArrowheads="1"/>
          </p:cNvPicPr>
          <p:nvPr/>
        </p:nvPicPr>
        <p:blipFill>
          <a:blip r:embed="rId3" cstate="print"/>
          <a:srcRect b="-21"/>
          <a:stretch>
            <a:fillRect/>
          </a:stretch>
        </p:blipFill>
        <p:spPr bwMode="auto">
          <a:xfrm>
            <a:off x="962025" y="2076450"/>
            <a:ext cx="7172325" cy="4362450"/>
          </a:xfrm>
          <a:prstGeom prst="rect">
            <a:avLst/>
          </a:prstGeom>
          <a:noFill/>
          <a:ln w="9525">
            <a:noFill/>
            <a:miter lim="800000"/>
            <a:headEnd/>
            <a:tailEnd/>
          </a:ln>
        </p:spPr>
      </p:pic>
      <p:sp>
        <p:nvSpPr>
          <p:cNvPr id="4" name="Textfeld 3"/>
          <p:cNvSpPr txBox="1"/>
          <p:nvPr/>
        </p:nvSpPr>
        <p:spPr>
          <a:xfrm>
            <a:off x="7431088" y="6380163"/>
            <a:ext cx="1712912" cy="230187"/>
          </a:xfrm>
          <a:prstGeom prst="rect">
            <a:avLst/>
          </a:prstGeom>
          <a:noFill/>
        </p:spPr>
        <p:txBody>
          <a:bodyPr>
            <a:spAutoFit/>
          </a:bodyPr>
          <a:lstStyle/>
          <a:p>
            <a:pPr algn="r">
              <a:defRPr/>
            </a:pPr>
            <a:r>
              <a:rPr lang="en-GB" sz="900" i="1" dirty="0">
                <a:solidFill>
                  <a:schemeClr val="tx1">
                    <a:lumMod val="50000"/>
                    <a:lumOff val="50000"/>
                  </a:schemeClr>
                </a:solidFill>
              </a:rPr>
              <a:t>Source: GIZ</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Downscaled model temperature projections</a:t>
            </a:r>
          </a:p>
        </p:txBody>
      </p:sp>
      <p:pic>
        <p:nvPicPr>
          <p:cNvPr id="40963" name="Picture 4" descr="Zanadu_TempMap2.jpg"/>
          <p:cNvPicPr>
            <a:picLocks noChangeAspect="1"/>
          </p:cNvPicPr>
          <p:nvPr/>
        </p:nvPicPr>
        <p:blipFill>
          <a:blip r:embed="rId3" cstate="print"/>
          <a:srcRect/>
          <a:stretch>
            <a:fillRect/>
          </a:stretch>
        </p:blipFill>
        <p:spPr bwMode="auto">
          <a:xfrm>
            <a:off x="1181100" y="1971675"/>
            <a:ext cx="6824663" cy="4614863"/>
          </a:xfrm>
          <a:prstGeom prst="rect">
            <a:avLst/>
          </a:prstGeom>
          <a:noFill/>
          <a:ln w="9525">
            <a:noFill/>
            <a:miter lim="800000"/>
            <a:headEnd/>
            <a:tailEnd/>
          </a:ln>
        </p:spPr>
      </p:pic>
      <p:sp>
        <p:nvSpPr>
          <p:cNvPr id="4" name="Textfeld 3"/>
          <p:cNvSpPr txBox="1"/>
          <p:nvPr/>
        </p:nvSpPr>
        <p:spPr>
          <a:xfrm>
            <a:off x="7431088" y="6380163"/>
            <a:ext cx="1712912" cy="230187"/>
          </a:xfrm>
          <a:prstGeom prst="rect">
            <a:avLst/>
          </a:prstGeom>
          <a:noFill/>
        </p:spPr>
        <p:txBody>
          <a:bodyPr>
            <a:spAutoFit/>
          </a:bodyPr>
          <a:lstStyle/>
          <a:p>
            <a:pPr algn="r">
              <a:defRPr/>
            </a:pPr>
            <a:r>
              <a:rPr lang="en-GB" sz="900" i="1" dirty="0">
                <a:solidFill>
                  <a:schemeClr val="tx1">
                    <a:lumMod val="50000"/>
                    <a:lumOff val="50000"/>
                  </a:schemeClr>
                </a:solidFill>
              </a:rPr>
              <a:t>Source: GIZ</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Regional </a:t>
            </a:r>
            <a:r>
              <a:rPr lang="en-US" dirty="0" smtClean="0"/>
              <a:t>scatter plots</a:t>
            </a:r>
            <a:endParaRPr lang="en-US" dirty="0" smtClean="0"/>
          </a:p>
        </p:txBody>
      </p:sp>
      <p:pic>
        <p:nvPicPr>
          <p:cNvPr id="41987" name="Picture 4" descr="C:\Documents and Settings\JFR\Desktop\scat plots\scatterd-reg23_SouthAsia-2040-2069.png"/>
          <p:cNvPicPr>
            <a:picLocks noChangeAspect="1" noChangeArrowheads="1"/>
          </p:cNvPicPr>
          <p:nvPr/>
        </p:nvPicPr>
        <p:blipFill>
          <a:blip r:embed="rId3" cstate="print"/>
          <a:srcRect l="6030" t="49355" r="53282" b="4417"/>
          <a:stretch>
            <a:fillRect/>
          </a:stretch>
        </p:blipFill>
        <p:spPr bwMode="auto">
          <a:xfrm>
            <a:off x="179388" y="2300288"/>
            <a:ext cx="4525962" cy="3922712"/>
          </a:xfrm>
          <a:prstGeom prst="rect">
            <a:avLst/>
          </a:prstGeom>
          <a:noFill/>
          <a:ln w="9525">
            <a:noFill/>
            <a:miter lim="800000"/>
            <a:headEnd/>
            <a:tailEnd/>
          </a:ln>
        </p:spPr>
      </p:pic>
      <p:pic>
        <p:nvPicPr>
          <p:cNvPr id="41988" name="Picture 5" descr="C:\Documents and Settings\JFR\Desktop\scat plots\scatterd-reg23_SouthAsia-2040-2069.png"/>
          <p:cNvPicPr>
            <a:picLocks noChangeAspect="1" noChangeArrowheads="1"/>
          </p:cNvPicPr>
          <p:nvPr/>
        </p:nvPicPr>
        <p:blipFill>
          <a:blip r:embed="rId3" cstate="print"/>
          <a:srcRect l="5721" t="4794" r="53976" b="49814"/>
          <a:stretch>
            <a:fillRect/>
          </a:stretch>
        </p:blipFill>
        <p:spPr bwMode="auto">
          <a:xfrm>
            <a:off x="4329113" y="2359025"/>
            <a:ext cx="4387850" cy="3908425"/>
          </a:xfrm>
          <a:prstGeom prst="rect">
            <a:avLst/>
          </a:prstGeom>
          <a:noFill/>
          <a:ln w="9525">
            <a:noFill/>
            <a:miter lim="800000"/>
            <a:headEnd/>
            <a:tailEnd/>
          </a:ln>
        </p:spPr>
      </p:pic>
      <p:grpSp>
        <p:nvGrpSpPr>
          <p:cNvPr id="2" name="Gruppieren 7"/>
          <p:cNvGrpSpPr>
            <a:grpSpLocks/>
          </p:cNvGrpSpPr>
          <p:nvPr/>
        </p:nvGrpSpPr>
        <p:grpSpPr bwMode="auto">
          <a:xfrm>
            <a:off x="2225675" y="2266950"/>
            <a:ext cx="5143500" cy="641350"/>
            <a:chOff x="2225407" y="2267639"/>
            <a:chExt cx="5143041" cy="640814"/>
          </a:xfrm>
        </p:grpSpPr>
        <p:sp>
          <p:nvSpPr>
            <p:cNvPr id="41991" name="Ellipse 5"/>
            <p:cNvSpPr>
              <a:spLocks noChangeArrowheads="1"/>
            </p:cNvSpPr>
            <p:nvPr/>
          </p:nvSpPr>
          <p:spPr bwMode="auto">
            <a:xfrm>
              <a:off x="2225407" y="2280492"/>
              <a:ext cx="1035586" cy="627961"/>
            </a:xfrm>
            <a:prstGeom prst="ellipse">
              <a:avLst/>
            </a:prstGeom>
            <a:noFill/>
            <a:ln w="28575" algn="ctr">
              <a:solidFill>
                <a:srgbClr val="FFD347"/>
              </a:solidFill>
              <a:round/>
              <a:headEnd/>
              <a:tailEnd/>
            </a:ln>
          </p:spPr>
          <p:txBody>
            <a:bodyPr/>
            <a:lstStyle/>
            <a:p>
              <a:pPr eaLnBrk="0" hangingPunct="0"/>
              <a:endParaRPr lang="de-DE"/>
            </a:p>
          </p:txBody>
        </p:sp>
        <p:sp>
          <p:nvSpPr>
            <p:cNvPr id="41992" name="Ellipse 6"/>
            <p:cNvSpPr>
              <a:spLocks noChangeArrowheads="1"/>
            </p:cNvSpPr>
            <p:nvPr/>
          </p:nvSpPr>
          <p:spPr bwMode="auto">
            <a:xfrm>
              <a:off x="6332862" y="2267639"/>
              <a:ext cx="1035586" cy="627961"/>
            </a:xfrm>
            <a:prstGeom prst="ellipse">
              <a:avLst/>
            </a:prstGeom>
            <a:noFill/>
            <a:ln w="28575" algn="ctr">
              <a:solidFill>
                <a:srgbClr val="FFD347"/>
              </a:solidFill>
              <a:round/>
              <a:headEnd/>
              <a:tailEnd/>
            </a:ln>
          </p:spPr>
          <p:txBody>
            <a:bodyPr/>
            <a:lstStyle/>
            <a:p>
              <a:pPr eaLnBrk="0" hangingPunct="0"/>
              <a:endParaRPr lang="de-DE"/>
            </a:p>
          </p:txBody>
        </p:sp>
      </p:grpSp>
      <p:sp>
        <p:nvSpPr>
          <p:cNvPr id="14" name="Textfeld 13"/>
          <p:cNvSpPr txBox="1"/>
          <p:nvPr/>
        </p:nvSpPr>
        <p:spPr>
          <a:xfrm>
            <a:off x="7431088" y="6380163"/>
            <a:ext cx="1712912" cy="230187"/>
          </a:xfrm>
          <a:prstGeom prst="rect">
            <a:avLst/>
          </a:prstGeom>
          <a:noFill/>
        </p:spPr>
        <p:txBody>
          <a:bodyPr>
            <a:spAutoFit/>
          </a:bodyPr>
          <a:lstStyle/>
          <a:p>
            <a:pPr algn="r">
              <a:defRPr/>
            </a:pPr>
            <a:r>
              <a:rPr lang="en-GB" sz="900" i="1" dirty="0">
                <a:solidFill>
                  <a:schemeClr val="tx1">
                    <a:lumMod val="50000"/>
                    <a:lumOff val="50000"/>
                  </a:schemeClr>
                </a:solidFill>
              </a:rPr>
              <a:t>Source: GIZ</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de-DE" smtClean="0"/>
              <a:t>Reflection</a:t>
            </a:r>
            <a:endParaRPr lang="en-US" smtClean="0"/>
          </a:p>
        </p:txBody>
      </p:sp>
      <p:sp>
        <p:nvSpPr>
          <p:cNvPr id="43011" name="Content Placeholder 2"/>
          <p:cNvSpPr>
            <a:spLocks noGrp="1"/>
          </p:cNvSpPr>
          <p:nvPr>
            <p:ph idx="1"/>
          </p:nvPr>
        </p:nvSpPr>
        <p:spPr/>
        <p:txBody>
          <a:bodyPr/>
          <a:lstStyle/>
          <a:p>
            <a:pPr lvl="1" eaLnBrk="1" hangingPunct="1"/>
            <a:r>
              <a:rPr lang="en-GB" dirty="0" smtClean="0">
                <a:solidFill>
                  <a:srgbClr val="C00000"/>
                </a:solidFill>
              </a:rPr>
              <a:t>1</a:t>
            </a:r>
            <a:r>
              <a:rPr lang="en-GB" baseline="30000" dirty="0" smtClean="0">
                <a:solidFill>
                  <a:srgbClr val="C00000"/>
                </a:solidFill>
              </a:rPr>
              <a:t>st</a:t>
            </a:r>
            <a:r>
              <a:rPr lang="en-GB" dirty="0" smtClean="0">
                <a:solidFill>
                  <a:srgbClr val="C00000"/>
                </a:solidFill>
              </a:rPr>
              <a:t> round</a:t>
            </a:r>
          </a:p>
          <a:p>
            <a:pPr lvl="2"/>
            <a:r>
              <a:rPr lang="en-US" dirty="0" smtClean="0"/>
              <a:t>What is my </a:t>
            </a:r>
            <a:r>
              <a:rPr lang="en-US" dirty="0" smtClean="0"/>
              <a:t>take-home </a:t>
            </a:r>
            <a:r>
              <a:rPr lang="en-US" dirty="0" smtClean="0"/>
              <a:t>message?</a:t>
            </a:r>
          </a:p>
          <a:p>
            <a:pPr lvl="1" eaLnBrk="1" hangingPunct="1"/>
            <a:r>
              <a:rPr lang="en-US" dirty="0" smtClean="0">
                <a:solidFill>
                  <a:srgbClr val="C00000"/>
                </a:solidFill>
              </a:rPr>
              <a:t>2nd round</a:t>
            </a:r>
          </a:p>
          <a:p>
            <a:pPr lvl="2" eaLnBrk="1" hangingPunct="1"/>
            <a:r>
              <a:rPr lang="en-US" dirty="0" smtClean="0"/>
              <a:t>How can I improve my daily work through the newly acquired knowledge?</a:t>
            </a:r>
          </a:p>
          <a:p>
            <a:pPr lvl="1" eaLnBrk="1" hangingPunct="1"/>
            <a:endParaRPr lang="en-US" dirty="0" smtClean="0"/>
          </a:p>
          <a:p>
            <a:pPr lvl="2" eaLnBrk="1" hangingPunct="1"/>
            <a:endParaRPr lang="en-US" dirty="0" smtClean="0"/>
          </a:p>
          <a:p>
            <a:pPr lvl="1"/>
            <a:endParaRPr lang="en-US" dirty="0" smtClean="0"/>
          </a:p>
          <a:p>
            <a:pPr lvl="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Overview</a:t>
            </a:r>
          </a:p>
        </p:txBody>
      </p:sp>
      <p:sp>
        <p:nvSpPr>
          <p:cNvPr id="4099" name="Content Placeholder 2"/>
          <p:cNvSpPr>
            <a:spLocks noGrp="1"/>
          </p:cNvSpPr>
          <p:nvPr>
            <p:ph idx="1"/>
          </p:nvPr>
        </p:nvSpPr>
        <p:spPr/>
        <p:txBody>
          <a:bodyPr/>
          <a:lstStyle/>
          <a:p>
            <a:pPr lvl="1"/>
            <a:r>
              <a:rPr lang="en-US" sz="1600" smtClean="0"/>
              <a:t>Definitions</a:t>
            </a:r>
          </a:p>
          <a:p>
            <a:pPr lvl="1"/>
            <a:r>
              <a:rPr lang="en-US" sz="1600" smtClean="0"/>
              <a:t>Recap on the basics</a:t>
            </a:r>
          </a:p>
          <a:p>
            <a:pPr lvl="2"/>
            <a:r>
              <a:rPr lang="en-US" sz="1600" smtClean="0"/>
              <a:t>Greenhouse effect</a:t>
            </a:r>
          </a:p>
          <a:p>
            <a:pPr lvl="2"/>
            <a:r>
              <a:rPr lang="en-US" sz="1600" smtClean="0"/>
              <a:t>Carbon cycle</a:t>
            </a:r>
          </a:p>
          <a:p>
            <a:pPr lvl="2"/>
            <a:r>
              <a:rPr lang="en-US" sz="1600" smtClean="0"/>
              <a:t>Emissions – sources of the anthropogenic climate change</a:t>
            </a:r>
          </a:p>
          <a:p>
            <a:pPr lvl="1"/>
            <a:r>
              <a:rPr lang="en-US" sz="1600" smtClean="0"/>
              <a:t>Scientific analyses</a:t>
            </a:r>
          </a:p>
          <a:p>
            <a:pPr lvl="2"/>
            <a:r>
              <a:rPr lang="en-US" sz="1600" smtClean="0"/>
              <a:t>Emission scenarios (IPCC SRES 2001 – IPCC AR5)</a:t>
            </a:r>
          </a:p>
          <a:p>
            <a:pPr lvl="2"/>
            <a:r>
              <a:rPr lang="en-US" sz="1600" smtClean="0"/>
              <a:t>Global climate models</a:t>
            </a:r>
          </a:p>
          <a:p>
            <a:pPr lvl="2"/>
            <a:r>
              <a:rPr lang="en-US" sz="1600" smtClean="0"/>
              <a:t>Regional climate models</a:t>
            </a:r>
          </a:p>
          <a:p>
            <a:pPr lvl="1"/>
            <a:r>
              <a:rPr lang="en-US" sz="1600" smtClean="0"/>
              <a:t>Information needs for decision-making</a:t>
            </a:r>
          </a:p>
          <a:p>
            <a:pPr lvl="1"/>
            <a:r>
              <a:rPr lang="en-US" sz="1600" smtClean="0"/>
              <a:t>Sources of uncertainty </a:t>
            </a:r>
          </a:p>
          <a:p>
            <a:pPr lvl="1"/>
            <a:r>
              <a:rPr lang="en-US" sz="1600" smtClean="0"/>
              <a:t>Dealing with scepticism</a:t>
            </a:r>
          </a:p>
          <a:p>
            <a:pPr lvl="1"/>
            <a:r>
              <a:rPr lang="en-US" sz="1600" smtClean="0"/>
              <a:t>Interpret climate information</a:t>
            </a:r>
          </a:p>
          <a:p>
            <a:pPr lvl="1"/>
            <a:r>
              <a:rPr lang="en-US" sz="1600" smtClean="0"/>
              <a:t>Reflection</a:t>
            </a:r>
          </a:p>
          <a:p>
            <a:pPr lvl="1">
              <a:buFont typeface="Wingdings" pitchFamily="2" charset="2"/>
              <a:buNone/>
            </a:pPr>
            <a:endParaRPr lang="en-US" sz="1600" smtClean="0"/>
          </a:p>
        </p:txBody>
      </p:sp>
      <p:grpSp>
        <p:nvGrpSpPr>
          <p:cNvPr id="2" name="Gruppieren 8"/>
          <p:cNvGrpSpPr>
            <a:grpSpLocks/>
          </p:cNvGrpSpPr>
          <p:nvPr/>
        </p:nvGrpSpPr>
        <p:grpSpPr bwMode="auto">
          <a:xfrm>
            <a:off x="636588" y="5140325"/>
            <a:ext cx="4521200" cy="400050"/>
            <a:chOff x="3376468" y="3413757"/>
            <a:chExt cx="4520657" cy="400110"/>
          </a:xfrm>
        </p:grpSpPr>
        <p:sp>
          <p:nvSpPr>
            <p:cNvPr id="7176" name="Textfeld 9"/>
            <p:cNvSpPr txBox="1">
              <a:spLocks noChangeArrowheads="1"/>
            </p:cNvSpPr>
            <p:nvPr/>
          </p:nvSpPr>
          <p:spPr bwMode="auto">
            <a:xfrm>
              <a:off x="5860503" y="3413757"/>
              <a:ext cx="2036622" cy="400110"/>
            </a:xfrm>
            <a:prstGeom prst="rect">
              <a:avLst/>
            </a:prstGeom>
            <a:noFill/>
            <a:ln w="9525">
              <a:noFill/>
              <a:miter lim="800000"/>
              <a:headEnd/>
              <a:tailEnd/>
            </a:ln>
          </p:spPr>
          <p:txBody>
            <a:bodyPr>
              <a:spAutoFit/>
            </a:bodyPr>
            <a:lstStyle/>
            <a:p>
              <a:r>
                <a:rPr lang="en-US" sz="2000">
                  <a:solidFill>
                    <a:srgbClr val="C00000"/>
                  </a:solidFill>
                </a:rPr>
                <a:t>Exercise</a:t>
              </a:r>
              <a:endParaRPr lang="de-DE" sz="2000"/>
            </a:p>
          </p:txBody>
        </p:sp>
        <p:cxnSp>
          <p:nvCxnSpPr>
            <p:cNvPr id="7177" name="Gerade Verbindung 10"/>
            <p:cNvCxnSpPr>
              <a:cxnSpLocks noChangeShapeType="1"/>
            </p:cNvCxnSpPr>
            <p:nvPr/>
          </p:nvCxnSpPr>
          <p:spPr bwMode="auto">
            <a:xfrm flipV="1">
              <a:off x="3376468" y="3761055"/>
              <a:ext cx="2248846" cy="14512"/>
            </a:xfrm>
            <a:prstGeom prst="line">
              <a:avLst/>
            </a:prstGeom>
            <a:noFill/>
            <a:ln w="28575" algn="ctr">
              <a:solidFill>
                <a:srgbClr val="C00000"/>
              </a:solidFill>
              <a:round/>
              <a:headEnd/>
              <a:tailEnd/>
            </a:ln>
          </p:spPr>
        </p:cxnSp>
      </p:grpSp>
      <p:grpSp>
        <p:nvGrpSpPr>
          <p:cNvPr id="7173" name="Gruppieren 8"/>
          <p:cNvGrpSpPr>
            <a:grpSpLocks/>
          </p:cNvGrpSpPr>
          <p:nvPr/>
        </p:nvGrpSpPr>
        <p:grpSpPr bwMode="auto">
          <a:xfrm>
            <a:off x="627063" y="5435600"/>
            <a:ext cx="4932362" cy="400050"/>
            <a:chOff x="3376468" y="3451862"/>
            <a:chExt cx="4931027" cy="400110"/>
          </a:xfrm>
        </p:grpSpPr>
        <p:sp>
          <p:nvSpPr>
            <p:cNvPr id="7174" name="Textfeld 9"/>
            <p:cNvSpPr txBox="1">
              <a:spLocks noChangeArrowheads="1"/>
            </p:cNvSpPr>
            <p:nvPr/>
          </p:nvSpPr>
          <p:spPr bwMode="auto">
            <a:xfrm>
              <a:off x="6271342" y="3451862"/>
              <a:ext cx="2036252" cy="400110"/>
            </a:xfrm>
            <a:prstGeom prst="rect">
              <a:avLst/>
            </a:prstGeom>
            <a:noFill/>
            <a:ln w="9525">
              <a:noFill/>
              <a:miter lim="800000"/>
              <a:headEnd/>
              <a:tailEnd/>
            </a:ln>
          </p:spPr>
          <p:txBody>
            <a:bodyPr>
              <a:spAutoFit/>
            </a:bodyPr>
            <a:lstStyle/>
            <a:p>
              <a:r>
                <a:rPr lang="en-US" sz="2000">
                  <a:solidFill>
                    <a:srgbClr val="C00000"/>
                  </a:solidFill>
                </a:rPr>
                <a:t>Case work</a:t>
              </a:r>
              <a:endParaRPr lang="de-DE" sz="2000">
                <a:solidFill>
                  <a:srgbClr val="C00000"/>
                </a:solidFill>
              </a:endParaRPr>
            </a:p>
          </p:txBody>
        </p:sp>
        <p:cxnSp>
          <p:nvCxnSpPr>
            <p:cNvPr id="7175" name="Gerade Verbindung 10"/>
            <p:cNvCxnSpPr>
              <a:cxnSpLocks noChangeShapeType="1"/>
            </p:cNvCxnSpPr>
            <p:nvPr/>
          </p:nvCxnSpPr>
          <p:spPr bwMode="auto">
            <a:xfrm flipV="1">
              <a:off x="3376468" y="3769410"/>
              <a:ext cx="2734577" cy="6351"/>
            </a:xfrm>
            <a:prstGeom prst="line">
              <a:avLst/>
            </a:prstGeom>
            <a:noFill/>
            <a:ln w="28575" algn="ctr">
              <a:solidFill>
                <a:srgbClr val="C00000"/>
              </a:solidFill>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0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0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09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9">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9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099">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099">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2" end="12"/>
                                            </p:txEl>
                                          </p:spTgt>
                                        </p:tgtEl>
                                        <p:attrNameLst>
                                          <p:attrName>ppt_c</p:attrName>
                                        </p:attrNameLst>
                                      </p:cBhvr>
                                      <p:to>
                                        <a:srgbClr val="969696"/>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099">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de-DE" smtClean="0"/>
              <a:t>Title</a:t>
            </a:r>
          </a:p>
        </p:txBody>
      </p:sp>
      <p:sp>
        <p:nvSpPr>
          <p:cNvPr id="44035" name="Inhaltsplatzhalter 2"/>
          <p:cNvSpPr>
            <a:spLocks noGrp="1"/>
          </p:cNvSpPr>
          <p:nvPr>
            <p:ph idx="1"/>
          </p:nvPr>
        </p:nvSpPr>
        <p:spPr/>
        <p:txBody>
          <a:bodyPr/>
          <a:lstStyle/>
          <a:p>
            <a:r>
              <a:rPr lang="de-DE" smtClean="0"/>
              <a:t>Text</a:t>
            </a:r>
          </a:p>
        </p:txBody>
      </p:sp>
      <p:sp>
        <p:nvSpPr>
          <p:cNvPr id="44036" name="Rechteck 4"/>
          <p:cNvSpPr>
            <a:spLocks noChangeArrowheads="1"/>
          </p:cNvSpPr>
          <p:nvPr/>
        </p:nvSpPr>
        <p:spPr bwMode="auto">
          <a:xfrm>
            <a:off x="371475" y="6303963"/>
            <a:ext cx="8496300" cy="276225"/>
          </a:xfrm>
          <a:prstGeom prst="rect">
            <a:avLst/>
          </a:prstGeom>
          <a:noFill/>
          <a:ln w="9525">
            <a:noFill/>
            <a:miter lim="800000"/>
            <a:headEnd/>
            <a:tailEnd/>
          </a:ln>
        </p:spPr>
        <p:txBody>
          <a:bodyPr>
            <a:spAutoFit/>
          </a:bodyPr>
          <a:lstStyle/>
          <a:p>
            <a:r>
              <a:rPr lang="fr-FR" sz="1200">
                <a:solidFill>
                  <a:schemeClr val="tx1"/>
                </a:solidFill>
              </a:rPr>
              <a:t>This slide is not part of the original version of the training material. It was added by </a:t>
            </a:r>
            <a:r>
              <a:rPr lang="fr-FR" sz="1200" i="1">
                <a:solidFill>
                  <a:schemeClr val="tx1"/>
                </a:solidFill>
              </a:rPr>
              <a:t>[please insert institution]</a:t>
            </a:r>
            <a:r>
              <a:rPr lang="fr-FR" sz="1200">
                <a:solidFill>
                  <a:schemeClr val="tx1"/>
                </a:solidFill>
              </a:rPr>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p:cNvSpPr txBox="1">
            <a:spLocks/>
          </p:cNvSpPr>
          <p:nvPr/>
        </p:nvSpPr>
        <p:spPr bwMode="auto">
          <a:xfrm>
            <a:off x="2801938" y="2008188"/>
            <a:ext cx="5413375" cy="4213225"/>
          </a:xfrm>
          <a:prstGeom prst="rect">
            <a:avLst/>
          </a:prstGeom>
          <a:noFill/>
          <a:ln w="9525">
            <a:noFill/>
            <a:miter lim="800000"/>
            <a:headEnd/>
            <a:tailEnd/>
          </a:ln>
        </p:spPr>
        <p:txBody>
          <a:bodyPr lIns="0" tIns="0" rIns="0" bIns="0"/>
          <a:lstStyle/>
          <a:p>
            <a:pPr marL="179388" lvl="1" indent="-179388" eaLnBrk="0" hangingPunct="0">
              <a:spcBef>
                <a:spcPct val="20000"/>
              </a:spcBef>
              <a:buClr>
                <a:srgbClr val="669900"/>
              </a:buClr>
              <a:tabLst>
                <a:tab pos="2190750" algn="l"/>
              </a:tabLst>
              <a:defRPr/>
            </a:pPr>
            <a:r>
              <a:rPr lang="en-GB" sz="1800" kern="0" dirty="0">
                <a:solidFill>
                  <a:srgbClr val="C00000"/>
                </a:solidFill>
                <a:latin typeface="+mn-lt"/>
              </a:rPr>
              <a:t>	</a:t>
            </a:r>
            <a:r>
              <a:rPr lang="en-GB" sz="1800" kern="0" dirty="0">
                <a:solidFill>
                  <a:schemeClr val="tx1"/>
                </a:solidFill>
                <a:latin typeface="+mn-lt"/>
              </a:rPr>
              <a:t>the state of the atmosphere at a given time with regard to temperature, rainfall, wind, etc.</a:t>
            </a:r>
          </a:p>
          <a:p>
            <a:pPr marL="179388" lvl="1" indent="-179388" eaLnBrk="0" hangingPunct="0">
              <a:spcBef>
                <a:spcPct val="20000"/>
              </a:spcBef>
              <a:buClr>
                <a:srgbClr val="669900"/>
              </a:buClr>
              <a:tabLst>
                <a:tab pos="2190750" algn="l"/>
              </a:tabLst>
              <a:defRPr/>
            </a:pPr>
            <a:r>
              <a:rPr lang="en-GB" sz="1800" kern="0" dirty="0">
                <a:solidFill>
                  <a:schemeClr val="tx1"/>
                </a:solidFill>
                <a:latin typeface="+mn-lt"/>
              </a:rPr>
              <a:t>	the average weather over a period of time (e.g. 30 years) in a region</a:t>
            </a:r>
          </a:p>
          <a:p>
            <a:pPr marL="179388" lvl="1" indent="-179388" eaLnBrk="0" hangingPunct="0">
              <a:spcBef>
                <a:spcPct val="20000"/>
              </a:spcBef>
              <a:buClr>
                <a:srgbClr val="669900"/>
              </a:buClr>
              <a:tabLst>
                <a:tab pos="2190750" algn="l"/>
              </a:tabLst>
              <a:defRPr/>
            </a:pPr>
            <a:r>
              <a:rPr lang="en-GB" sz="1800" kern="0" dirty="0">
                <a:solidFill>
                  <a:srgbClr val="C00000"/>
                </a:solidFill>
                <a:latin typeface="+mn-lt"/>
              </a:rPr>
              <a:t> </a:t>
            </a:r>
            <a:r>
              <a:rPr lang="en-GB" sz="1800" kern="0" dirty="0">
                <a:solidFill>
                  <a:schemeClr val="tx1"/>
                </a:solidFill>
                <a:latin typeface="+mn-lt"/>
              </a:rPr>
              <a:t>variations in the mean state of the climate, generally natural/historic</a:t>
            </a:r>
          </a:p>
          <a:p>
            <a:pPr marL="179388" lvl="1" indent="-179388" eaLnBrk="0" hangingPunct="0">
              <a:spcBef>
                <a:spcPct val="20000"/>
              </a:spcBef>
              <a:buClr>
                <a:srgbClr val="669900"/>
              </a:buClr>
              <a:tabLst>
                <a:tab pos="2190750" algn="l"/>
              </a:tabLst>
              <a:defRPr/>
            </a:pPr>
            <a:r>
              <a:rPr lang="en-GB" sz="1800" kern="0" dirty="0">
                <a:solidFill>
                  <a:schemeClr val="tx1"/>
                </a:solidFill>
                <a:latin typeface="+mn-lt"/>
              </a:rPr>
              <a:t>(IPCC 2007): change in climate over time, whether due to natural variability or human activity (</a:t>
            </a:r>
            <a:r>
              <a:rPr lang="en-GB" sz="1800" kern="0" dirty="0" err="1">
                <a:solidFill>
                  <a:schemeClr val="tx1"/>
                </a:solidFill>
                <a:latin typeface="+mn-lt"/>
              </a:rPr>
              <a:t>UNFCCC</a:t>
            </a:r>
            <a:r>
              <a:rPr lang="en-GB" sz="1800" kern="0" dirty="0">
                <a:solidFill>
                  <a:schemeClr val="tx1"/>
                </a:solidFill>
                <a:latin typeface="+mn-lt"/>
              </a:rPr>
              <a:t>):  a change of climate which is attributed directly or indirectly to human activity that alters the 	composition of the global atmosphere and which is in addition to natural climate variability observed over comparable time periods.</a:t>
            </a:r>
          </a:p>
          <a:p>
            <a:pPr eaLnBrk="0" hangingPunct="0">
              <a:spcBef>
                <a:spcPct val="20000"/>
              </a:spcBef>
              <a:buClr>
                <a:srgbClr val="C80F0F"/>
              </a:buClr>
              <a:buFont typeface="Wingdings" pitchFamily="2" charset="2"/>
              <a:buNone/>
              <a:tabLst>
                <a:tab pos="2190750" algn="l"/>
              </a:tabLst>
              <a:defRPr/>
            </a:pPr>
            <a:endParaRPr lang="en-GB" sz="2000" kern="0" dirty="0">
              <a:solidFill>
                <a:schemeClr val="tx1"/>
              </a:solidFill>
              <a:latin typeface="+mn-lt"/>
              <a:cs typeface="+mn-cs"/>
            </a:endParaRPr>
          </a:p>
        </p:txBody>
      </p:sp>
      <p:sp>
        <p:nvSpPr>
          <p:cNvPr id="8195" name="Titel 1"/>
          <p:cNvSpPr>
            <a:spLocks noGrp="1"/>
          </p:cNvSpPr>
          <p:nvPr>
            <p:ph type="title"/>
          </p:nvPr>
        </p:nvSpPr>
        <p:spPr/>
        <p:txBody>
          <a:bodyPr/>
          <a:lstStyle/>
          <a:p>
            <a:r>
              <a:rPr lang="de-DE" smtClean="0"/>
              <a:t>Definitions</a:t>
            </a:r>
          </a:p>
        </p:txBody>
      </p:sp>
      <p:sp>
        <p:nvSpPr>
          <p:cNvPr id="8196" name="Inhaltsplatzhalter 2"/>
          <p:cNvSpPr>
            <a:spLocks noGrp="1"/>
          </p:cNvSpPr>
          <p:nvPr>
            <p:ph idx="1"/>
          </p:nvPr>
        </p:nvSpPr>
        <p:spPr>
          <a:xfrm>
            <a:off x="457200" y="2008188"/>
            <a:ext cx="8140700" cy="4213225"/>
          </a:xfrm>
        </p:spPr>
        <p:txBody>
          <a:bodyPr/>
          <a:lstStyle/>
          <a:p>
            <a:pPr lvl="1"/>
            <a:r>
              <a:rPr lang="en-GB" smtClean="0">
                <a:solidFill>
                  <a:srgbClr val="C00000"/>
                </a:solidFill>
              </a:rPr>
              <a:t>Weather 	</a:t>
            </a:r>
            <a:r>
              <a:rPr lang="en-GB" smtClean="0"/>
              <a:t/>
            </a:r>
            <a:br>
              <a:rPr lang="en-GB" smtClean="0"/>
            </a:br>
            <a:endParaRPr lang="en-GB" smtClean="0"/>
          </a:p>
          <a:p>
            <a:pPr lvl="1"/>
            <a:r>
              <a:rPr lang="en-GB" smtClean="0">
                <a:solidFill>
                  <a:srgbClr val="C00000"/>
                </a:solidFill>
              </a:rPr>
              <a:t>Climate</a:t>
            </a:r>
            <a:r>
              <a:rPr lang="en-GB" smtClean="0"/>
              <a:t> </a:t>
            </a:r>
            <a:br>
              <a:rPr lang="en-GB" smtClean="0"/>
            </a:br>
            <a:r>
              <a:rPr lang="en-GB" smtClean="0"/>
              <a:t>	</a:t>
            </a:r>
          </a:p>
          <a:p>
            <a:pPr lvl="1"/>
            <a:r>
              <a:rPr lang="en-GB" smtClean="0">
                <a:solidFill>
                  <a:srgbClr val="C00000"/>
                </a:solidFill>
              </a:rPr>
              <a:t>Climate variability</a:t>
            </a:r>
            <a:br>
              <a:rPr lang="en-GB" smtClean="0">
                <a:solidFill>
                  <a:srgbClr val="C00000"/>
                </a:solidFill>
              </a:rPr>
            </a:br>
            <a:endParaRPr lang="en-GB" smtClean="0"/>
          </a:p>
          <a:p>
            <a:pPr lvl="1"/>
            <a:r>
              <a:rPr lang="en-GB" smtClean="0">
                <a:solidFill>
                  <a:srgbClr val="C00000"/>
                </a:solidFill>
              </a:rPr>
              <a:t>Climate change 	</a:t>
            </a:r>
            <a:endParaRPr lang="en-GB" smtClean="0"/>
          </a:p>
          <a:p>
            <a:pPr marL="0" indent="0">
              <a:tabLst>
                <a:tab pos="2190750" algn="l"/>
              </a:tabLst>
            </a:pPr>
            <a:endParaRPr lang="en-GB" smtClean="0"/>
          </a:p>
        </p:txBody>
      </p:sp>
      <p:sp>
        <p:nvSpPr>
          <p:cNvPr id="4" name="Rechteck 3"/>
          <p:cNvSpPr>
            <a:spLocks noChangeArrowheads="1"/>
          </p:cNvSpPr>
          <p:nvPr/>
        </p:nvSpPr>
        <p:spPr bwMode="auto">
          <a:xfrm>
            <a:off x="2814638" y="2014538"/>
            <a:ext cx="6329362" cy="592137"/>
          </a:xfrm>
          <a:prstGeom prst="rect">
            <a:avLst/>
          </a:prstGeom>
          <a:solidFill>
            <a:schemeClr val="accent1"/>
          </a:solidFill>
          <a:ln w="9525" algn="ctr">
            <a:noFill/>
            <a:round/>
            <a:headEnd/>
            <a:tailEnd/>
          </a:ln>
        </p:spPr>
        <p:txBody>
          <a:bodyPr/>
          <a:lstStyle/>
          <a:p>
            <a:pPr eaLnBrk="0" hangingPunct="0"/>
            <a:endParaRPr lang="de-DE"/>
          </a:p>
        </p:txBody>
      </p:sp>
      <p:sp>
        <p:nvSpPr>
          <p:cNvPr id="5" name="Rechteck 4"/>
          <p:cNvSpPr>
            <a:spLocks noChangeArrowheads="1"/>
          </p:cNvSpPr>
          <p:nvPr/>
        </p:nvSpPr>
        <p:spPr bwMode="auto">
          <a:xfrm>
            <a:off x="2814638" y="2582863"/>
            <a:ext cx="6329362" cy="592137"/>
          </a:xfrm>
          <a:prstGeom prst="rect">
            <a:avLst/>
          </a:prstGeom>
          <a:solidFill>
            <a:schemeClr val="accent1"/>
          </a:solidFill>
          <a:ln w="9525" algn="ctr">
            <a:noFill/>
            <a:round/>
            <a:headEnd/>
            <a:tailEnd/>
          </a:ln>
        </p:spPr>
        <p:txBody>
          <a:bodyPr/>
          <a:lstStyle/>
          <a:p>
            <a:pPr eaLnBrk="0" hangingPunct="0"/>
            <a:endParaRPr lang="de-DE"/>
          </a:p>
        </p:txBody>
      </p:sp>
      <p:sp>
        <p:nvSpPr>
          <p:cNvPr id="6" name="Rechteck 5"/>
          <p:cNvSpPr>
            <a:spLocks noChangeArrowheads="1"/>
          </p:cNvSpPr>
          <p:nvPr/>
        </p:nvSpPr>
        <p:spPr bwMode="auto">
          <a:xfrm>
            <a:off x="2814638" y="3187700"/>
            <a:ext cx="6329362" cy="593725"/>
          </a:xfrm>
          <a:prstGeom prst="rect">
            <a:avLst/>
          </a:prstGeom>
          <a:solidFill>
            <a:schemeClr val="accent1"/>
          </a:solidFill>
          <a:ln w="9525" algn="ctr">
            <a:noFill/>
            <a:round/>
            <a:headEnd/>
            <a:tailEnd/>
          </a:ln>
        </p:spPr>
        <p:txBody>
          <a:bodyPr/>
          <a:lstStyle/>
          <a:p>
            <a:pPr eaLnBrk="0" hangingPunct="0"/>
            <a:endParaRPr lang="de-DE"/>
          </a:p>
        </p:txBody>
      </p:sp>
      <p:sp>
        <p:nvSpPr>
          <p:cNvPr id="7" name="Rechteck 6"/>
          <p:cNvSpPr>
            <a:spLocks noChangeArrowheads="1"/>
          </p:cNvSpPr>
          <p:nvPr/>
        </p:nvSpPr>
        <p:spPr bwMode="auto">
          <a:xfrm>
            <a:off x="2814638" y="3757613"/>
            <a:ext cx="6329362" cy="2495550"/>
          </a:xfrm>
          <a:prstGeom prst="rect">
            <a:avLst/>
          </a:prstGeom>
          <a:solidFill>
            <a:schemeClr val="accent1"/>
          </a:solidFill>
          <a:ln w="9525" algn="ctr">
            <a:noFill/>
            <a:round/>
            <a:headEnd/>
            <a:tailEnd/>
          </a:ln>
        </p:spPr>
        <p:txBody>
          <a:bodyPr/>
          <a:lstStyle/>
          <a:p>
            <a:pPr eaLnBrk="0" hangingPunct="0"/>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sz="quarter"/>
          </p:nvPr>
        </p:nvSpPr>
        <p:spPr>
          <a:xfrm>
            <a:off x="1039813" y="1993900"/>
            <a:ext cx="7034212" cy="1143000"/>
          </a:xfrm>
        </p:spPr>
        <p:txBody>
          <a:bodyPr/>
          <a:lstStyle/>
          <a:p>
            <a:r>
              <a:rPr lang="de-DE" smtClean="0"/>
              <a:t>Recap on the basics</a:t>
            </a:r>
          </a:p>
        </p:txBody>
      </p:sp>
      <p:sp>
        <p:nvSpPr>
          <p:cNvPr id="9219" name="Untertitel 2"/>
          <p:cNvSpPr>
            <a:spLocks noGrp="1"/>
          </p:cNvSpPr>
          <p:nvPr>
            <p:ph type="subTitle" sz="quarter" idx="1"/>
          </p:nvPr>
        </p:nvSpPr>
        <p:spPr>
          <a:xfrm>
            <a:off x="1039813" y="3238500"/>
            <a:ext cx="7034212" cy="1752600"/>
          </a:xfrm>
        </p:spPr>
        <p:txBody>
          <a:bodyPr/>
          <a:lstStyle/>
          <a:p>
            <a:endParaRPr lang="de-DE"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The greenhouse effect</a:t>
            </a:r>
          </a:p>
        </p:txBody>
      </p:sp>
      <p:sp>
        <p:nvSpPr>
          <p:cNvPr id="4099" name="Content Placeholder 2"/>
          <p:cNvSpPr>
            <a:spLocks noGrp="1"/>
          </p:cNvSpPr>
          <p:nvPr>
            <p:ph idx="1"/>
          </p:nvPr>
        </p:nvSpPr>
        <p:spPr/>
        <p:txBody>
          <a:bodyPr/>
          <a:lstStyle/>
          <a:p>
            <a:pPr lvl="1"/>
            <a:endParaRPr lang="en-US" smtClean="0"/>
          </a:p>
        </p:txBody>
      </p:sp>
      <p:sp>
        <p:nvSpPr>
          <p:cNvPr id="4" name="Rectangle 3"/>
          <p:cNvSpPr>
            <a:spLocks noChangeArrowheads="1"/>
          </p:cNvSpPr>
          <p:nvPr/>
        </p:nvSpPr>
        <p:spPr bwMode="auto">
          <a:xfrm>
            <a:off x="1979613" y="6408738"/>
            <a:ext cx="7164387" cy="231775"/>
          </a:xfrm>
          <a:prstGeom prst="rect">
            <a:avLst/>
          </a:prstGeom>
          <a:noFill/>
          <a:ln w="9525">
            <a:noFill/>
            <a:miter lim="800000"/>
            <a:headEnd/>
            <a:tailEnd/>
          </a:ln>
          <a:effectLst/>
        </p:spPr>
        <p:txBody>
          <a:bodyPr anchor="ctr">
            <a:spAutoFit/>
          </a:bodyPr>
          <a:lstStyle/>
          <a:p>
            <a:pPr algn="r" eaLnBrk="0" hangingPunct="0">
              <a:defRPr/>
            </a:pPr>
            <a:r>
              <a:rPr lang="en-GB" sz="900" i="1" dirty="0">
                <a:solidFill>
                  <a:schemeClr val="bg1">
                    <a:lumMod val="50000"/>
                  </a:schemeClr>
                </a:solidFill>
                <a:latin typeface="+mj-lt"/>
              </a:rPr>
              <a:t>Source: Climate Change 2007. The Physical Science Basis. IPCC Working Group 1. Contribution to AR4</a:t>
            </a:r>
          </a:p>
        </p:txBody>
      </p:sp>
      <p:pic>
        <p:nvPicPr>
          <p:cNvPr id="10245" name="Picture 4"/>
          <p:cNvPicPr>
            <a:picLocks noChangeAspect="1" noChangeArrowheads="1"/>
          </p:cNvPicPr>
          <p:nvPr/>
        </p:nvPicPr>
        <p:blipFill>
          <a:blip r:embed="rId3" cstate="print"/>
          <a:srcRect l="10625" t="4283" r="9045" b="12849"/>
          <a:stretch>
            <a:fillRect/>
          </a:stretch>
        </p:blipFill>
        <p:spPr bwMode="auto">
          <a:xfrm>
            <a:off x="0" y="765175"/>
            <a:ext cx="9144000" cy="56880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smtClean="0"/>
              <a:t>The radiative balance</a:t>
            </a:r>
          </a:p>
        </p:txBody>
      </p:sp>
      <p:pic>
        <p:nvPicPr>
          <p:cNvPr id="11267" name="Picture 6" descr="C:\Dokumente und Einstellungen\barbara.thierfelder.ECO\Eigene Dateien\Eigene Bilder\klima\ipcc_radaitive balance_2001.gif"/>
          <p:cNvPicPr>
            <a:picLocks noChangeAspect="1" noChangeArrowheads="1"/>
          </p:cNvPicPr>
          <p:nvPr/>
        </p:nvPicPr>
        <p:blipFill>
          <a:blip r:embed="rId3" cstate="print"/>
          <a:srcRect/>
          <a:stretch>
            <a:fillRect/>
          </a:stretch>
        </p:blipFill>
        <p:spPr bwMode="auto">
          <a:xfrm>
            <a:off x="560388" y="1919288"/>
            <a:ext cx="7620000" cy="4467225"/>
          </a:xfrm>
          <a:prstGeom prst="rect">
            <a:avLst/>
          </a:prstGeom>
          <a:noFill/>
          <a:ln w="9525">
            <a:noFill/>
            <a:miter lim="800000"/>
            <a:headEnd/>
            <a:tailEnd/>
          </a:ln>
        </p:spPr>
      </p:pic>
      <p:sp>
        <p:nvSpPr>
          <p:cNvPr id="5" name="Rectangle 3"/>
          <p:cNvSpPr>
            <a:spLocks noChangeArrowheads="1"/>
          </p:cNvSpPr>
          <p:nvPr/>
        </p:nvSpPr>
        <p:spPr bwMode="auto">
          <a:xfrm>
            <a:off x="2720975" y="6408738"/>
            <a:ext cx="6423025" cy="230187"/>
          </a:xfrm>
          <a:prstGeom prst="rect">
            <a:avLst/>
          </a:prstGeom>
          <a:noFill/>
          <a:ln w="9525">
            <a:noFill/>
            <a:miter lim="800000"/>
            <a:headEnd/>
            <a:tailEnd/>
          </a:ln>
          <a:effectLst/>
        </p:spPr>
        <p:txBody>
          <a:bodyPr anchor="ctr">
            <a:spAutoFit/>
          </a:bodyPr>
          <a:lstStyle/>
          <a:p>
            <a:pPr algn="r" eaLnBrk="0" hangingPunct="0">
              <a:defRPr/>
            </a:pPr>
            <a:r>
              <a:rPr lang="en-GB" sz="900" i="1" dirty="0">
                <a:solidFill>
                  <a:schemeClr val="bg1">
                    <a:lumMod val="50000"/>
                  </a:schemeClr>
                </a:solidFill>
                <a:latin typeface="+mj-lt"/>
              </a:rPr>
              <a:t>Source:  IPCC. 2001</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The carbon cycle: </a:t>
            </a:r>
            <a:r>
              <a:rPr lang="en-US" dirty="0" smtClean="0"/>
              <a:t>stocks </a:t>
            </a:r>
            <a:r>
              <a:rPr lang="en-US" dirty="0" smtClean="0"/>
              <a:t>and flows</a:t>
            </a:r>
          </a:p>
        </p:txBody>
      </p:sp>
      <p:sp>
        <p:nvSpPr>
          <p:cNvPr id="12291" name="Content Placeholder 2"/>
          <p:cNvSpPr>
            <a:spLocks noGrp="1"/>
          </p:cNvSpPr>
          <p:nvPr>
            <p:ph idx="1"/>
          </p:nvPr>
        </p:nvSpPr>
        <p:spPr/>
        <p:txBody>
          <a:bodyPr/>
          <a:lstStyle/>
          <a:p>
            <a:pPr lvl="1"/>
            <a:endParaRPr lang="en-US" smtClean="0"/>
          </a:p>
        </p:txBody>
      </p:sp>
      <p:pic>
        <p:nvPicPr>
          <p:cNvPr id="12292" name="Picture 2" descr="ftp://ftp.worldbank.org/Stephen%20McGroarty/WDR10_figures/WDR10_JPGs/WDR10_FAJPGs/WDR10_BXFA01.jpg"/>
          <p:cNvPicPr>
            <a:picLocks noChangeAspect="1" noChangeArrowheads="1"/>
          </p:cNvPicPr>
          <p:nvPr/>
        </p:nvPicPr>
        <p:blipFill>
          <a:blip r:embed="rId3" cstate="print"/>
          <a:srcRect/>
          <a:stretch>
            <a:fillRect/>
          </a:stretch>
        </p:blipFill>
        <p:spPr bwMode="auto">
          <a:xfrm>
            <a:off x="457200" y="1993900"/>
            <a:ext cx="6878638" cy="4303713"/>
          </a:xfrm>
          <a:prstGeom prst="rect">
            <a:avLst/>
          </a:prstGeom>
          <a:noFill/>
          <a:ln w="9525">
            <a:noFill/>
            <a:miter lim="800000"/>
            <a:headEnd/>
            <a:tailEnd/>
          </a:ln>
        </p:spPr>
      </p:pic>
      <p:sp>
        <p:nvSpPr>
          <p:cNvPr id="5" name="Rectangle 3"/>
          <p:cNvSpPr>
            <a:spLocks noChangeArrowheads="1"/>
          </p:cNvSpPr>
          <p:nvPr/>
        </p:nvSpPr>
        <p:spPr bwMode="auto">
          <a:xfrm>
            <a:off x="2720975" y="6408738"/>
            <a:ext cx="6423025" cy="230187"/>
          </a:xfrm>
          <a:prstGeom prst="rect">
            <a:avLst/>
          </a:prstGeom>
          <a:noFill/>
          <a:ln w="9525">
            <a:noFill/>
            <a:miter lim="800000"/>
            <a:headEnd/>
            <a:tailEnd/>
          </a:ln>
          <a:effectLst/>
        </p:spPr>
        <p:txBody>
          <a:bodyPr anchor="ctr">
            <a:spAutoFit/>
          </a:bodyPr>
          <a:lstStyle/>
          <a:p>
            <a:pPr algn="r" eaLnBrk="0" hangingPunct="0">
              <a:defRPr/>
            </a:pPr>
            <a:r>
              <a:rPr lang="en-GB" sz="900" i="1" dirty="0">
                <a:solidFill>
                  <a:schemeClr val="bg1">
                    <a:lumMod val="50000"/>
                  </a:schemeClr>
                </a:solidFill>
                <a:latin typeface="+mj-lt"/>
              </a:rPr>
              <a:t>Source: World Development report. 2010. Focus A: The science of climate change. Adapted from IPCC. 2007</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TZ-EN">
  <a:themeElements>
    <a:clrScheme name="Benutzerdefiniert 11">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950B0A"/>
      </a:hlink>
      <a:folHlink>
        <a:srgbClr val="950B0A"/>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5723</Words>
  <Application>Microsoft Office PowerPoint</Application>
  <PresentationFormat>Bildschirmpräsentation (4:3)</PresentationFormat>
  <Paragraphs>628</Paragraphs>
  <Slides>40</Slides>
  <Notes>35</Notes>
  <HiddenSlides>0</HiddenSlides>
  <MMClips>0</MMClips>
  <ScaleCrop>false</ScaleCrop>
  <HeadingPairs>
    <vt:vector size="4" baseType="variant">
      <vt:variant>
        <vt:lpstr>Design</vt:lpstr>
      </vt:variant>
      <vt:variant>
        <vt:i4>1</vt:i4>
      </vt:variant>
      <vt:variant>
        <vt:lpstr>Folientitel</vt:lpstr>
      </vt:variant>
      <vt:variant>
        <vt:i4>40</vt:i4>
      </vt:variant>
    </vt:vector>
  </HeadingPairs>
  <TitlesOfParts>
    <vt:vector size="41" baseType="lpstr">
      <vt:lpstr>GTZ-EN</vt:lpstr>
      <vt:lpstr>Understanding Climate Science</vt:lpstr>
      <vt:lpstr>PowerPoint-Präsentation</vt:lpstr>
      <vt:lpstr>Terms of use</vt:lpstr>
      <vt:lpstr>Overview</vt:lpstr>
      <vt:lpstr>Definitions</vt:lpstr>
      <vt:lpstr>Recap on the basics</vt:lpstr>
      <vt:lpstr>The greenhouse effect</vt:lpstr>
      <vt:lpstr>The radiative balance</vt:lpstr>
      <vt:lpstr>The carbon cycle: stocks and flows</vt:lpstr>
      <vt:lpstr>Dealing with scepticism: is the recent climate change natural or anthopogenic?   -I</vt:lpstr>
      <vt:lpstr>Dealing with scepticism: is the recent climate change natural or anthopogenic?  -II</vt:lpstr>
      <vt:lpstr>Drivers of global warming: Emissions</vt:lpstr>
      <vt:lpstr>Effects of climate change: overview   </vt:lpstr>
      <vt:lpstr>Effects of climate change: impact chains</vt:lpstr>
      <vt:lpstr>Scientific analyses</vt:lpstr>
      <vt:lpstr>Scientific approach</vt:lpstr>
      <vt:lpstr>Emissions scenarios  –  different storylines for our future </vt:lpstr>
      <vt:lpstr>Emissions scenarios  –  different storylines for our future </vt:lpstr>
      <vt:lpstr>Representative Concentration Pathways  - part of the development of new scenarios</vt:lpstr>
      <vt:lpstr>Global climate models/  general circulation models</vt:lpstr>
      <vt:lpstr>Major processes addressed in climate models</vt:lpstr>
      <vt:lpstr>Regional climate models</vt:lpstr>
      <vt:lpstr>Climate Scenarios</vt:lpstr>
      <vt:lpstr>Local climate knowledge</vt:lpstr>
      <vt:lpstr>Dealing with uncertainty  Part 1: understanding the fundamental limitations of decision-making</vt:lpstr>
      <vt:lpstr>Information needs for decision making</vt:lpstr>
      <vt:lpstr>What we know: climate change is real Example: Rapid Arctic Sea-Ice Decline</vt:lpstr>
      <vt:lpstr>What we know: climate change is real Example: Muir glacier, Alaska</vt:lpstr>
      <vt:lpstr>What we know: climate change is real Example: Kilimanjaro snow cover, Tansania</vt:lpstr>
      <vt:lpstr>What is uncertain: the complex background for decision-making</vt:lpstr>
      <vt:lpstr>Sources of uncertainty: Emission scenarios versus model outputs</vt:lpstr>
      <vt:lpstr>Exercise “Dealing with scepticism”</vt:lpstr>
      <vt:lpstr>Introduction to the exercise</vt:lpstr>
      <vt:lpstr>Case work “Interpreting climate information”</vt:lpstr>
      <vt:lpstr>Introduction to the case work</vt:lpstr>
      <vt:lpstr>Historic data </vt:lpstr>
      <vt:lpstr>Downscaled model temperature projections</vt:lpstr>
      <vt:lpstr>Regional scatter plots</vt:lpstr>
      <vt:lpstr>Reflection</vt:lpstr>
      <vt:lpstr>Title</vt:lpstr>
    </vt:vector>
  </TitlesOfParts>
  <Company>Deutsche Gesellschaft für Internationale Zusammenarbeit (GIZ)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Climate Change Adaptation into Development Planning. A Practice-Oriented Training based on the OECD Policy Guidance</dc:title>
  <dc:subject>Climate Change</dc:subject>
  <dc:creator>GIZ</dc:creator>
  <cp:keywords>Climate Change, development cooperation</cp:keywords>
  <cp:lastModifiedBy>Johanna Chalfoun</cp:lastModifiedBy>
  <cp:revision>456</cp:revision>
  <cp:lastPrinted>2005-12-21T12:33:01Z</cp:lastPrinted>
  <dcterms:created xsi:type="dcterms:W3CDTF">2009-01-02T12:52:23Z</dcterms:created>
  <dcterms:modified xsi:type="dcterms:W3CDTF">2013-02-11T11:07:32Z</dcterms:modified>
</cp:coreProperties>
</file>