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9" r:id="rId1"/>
  </p:sldMasterIdLst>
  <p:notesMasterIdLst>
    <p:notesMasterId r:id="rId34"/>
  </p:notesMasterIdLst>
  <p:handoutMasterIdLst>
    <p:handoutMasterId r:id="rId35"/>
  </p:handoutMasterIdLst>
  <p:sldIdLst>
    <p:sldId id="274" r:id="rId2"/>
    <p:sldId id="344" r:id="rId3"/>
    <p:sldId id="343" r:id="rId4"/>
    <p:sldId id="276" r:id="rId5"/>
    <p:sldId id="312" r:id="rId6"/>
    <p:sldId id="307" r:id="rId7"/>
    <p:sldId id="333" r:id="rId8"/>
    <p:sldId id="334" r:id="rId9"/>
    <p:sldId id="335" r:id="rId10"/>
    <p:sldId id="328" r:id="rId11"/>
    <p:sldId id="326" r:id="rId12"/>
    <p:sldId id="327" r:id="rId13"/>
    <p:sldId id="323" r:id="rId14"/>
    <p:sldId id="330" r:id="rId15"/>
    <p:sldId id="309" r:id="rId16"/>
    <p:sldId id="314" r:id="rId17"/>
    <p:sldId id="325" r:id="rId18"/>
    <p:sldId id="311" r:id="rId19"/>
    <p:sldId id="331" r:id="rId20"/>
    <p:sldId id="306" r:id="rId21"/>
    <p:sldId id="337" r:id="rId22"/>
    <p:sldId id="316" r:id="rId23"/>
    <p:sldId id="339" r:id="rId24"/>
    <p:sldId id="338" r:id="rId25"/>
    <p:sldId id="321" r:id="rId26"/>
    <p:sldId id="315" r:id="rId27"/>
    <p:sldId id="332" r:id="rId28"/>
    <p:sldId id="319" r:id="rId29"/>
    <p:sldId id="317" r:id="rId30"/>
    <p:sldId id="318" r:id="rId31"/>
    <p:sldId id="320" r:id="rId32"/>
    <p:sldId id="342" r:id="rId33"/>
  </p:sldIdLst>
  <p:sldSz cx="9144000" cy="6858000" type="screen4x3"/>
  <p:notesSz cx="6858000" cy="9945688"/>
  <p:defaultTextStyle>
    <a:defPPr>
      <a:defRPr lang="de-DE"/>
    </a:defPPr>
    <a:lvl1pPr algn="l" rtl="0" fontAlgn="base">
      <a:spcBef>
        <a:spcPct val="0"/>
      </a:spcBef>
      <a:spcAft>
        <a:spcPct val="0"/>
      </a:spcAft>
      <a:defRPr sz="2200" b="1" kern="1200">
        <a:solidFill>
          <a:srgbClr val="999999"/>
        </a:solidFill>
        <a:latin typeface="Arial" pitchFamily="34" charset="0"/>
        <a:ea typeface="+mn-ea"/>
        <a:cs typeface="Arial" pitchFamily="34" charset="0"/>
      </a:defRPr>
    </a:lvl1pPr>
    <a:lvl2pPr marL="457200" algn="l" rtl="0" fontAlgn="base">
      <a:spcBef>
        <a:spcPct val="0"/>
      </a:spcBef>
      <a:spcAft>
        <a:spcPct val="0"/>
      </a:spcAft>
      <a:defRPr sz="2200" b="1" kern="1200">
        <a:solidFill>
          <a:srgbClr val="999999"/>
        </a:solidFill>
        <a:latin typeface="Arial" pitchFamily="34" charset="0"/>
        <a:ea typeface="+mn-ea"/>
        <a:cs typeface="Arial" pitchFamily="34" charset="0"/>
      </a:defRPr>
    </a:lvl2pPr>
    <a:lvl3pPr marL="914400" algn="l" rtl="0" fontAlgn="base">
      <a:spcBef>
        <a:spcPct val="0"/>
      </a:spcBef>
      <a:spcAft>
        <a:spcPct val="0"/>
      </a:spcAft>
      <a:defRPr sz="2200" b="1" kern="1200">
        <a:solidFill>
          <a:srgbClr val="999999"/>
        </a:solidFill>
        <a:latin typeface="Arial" pitchFamily="34" charset="0"/>
        <a:ea typeface="+mn-ea"/>
        <a:cs typeface="Arial" pitchFamily="34" charset="0"/>
      </a:defRPr>
    </a:lvl3pPr>
    <a:lvl4pPr marL="1371600" algn="l" rtl="0" fontAlgn="base">
      <a:spcBef>
        <a:spcPct val="0"/>
      </a:spcBef>
      <a:spcAft>
        <a:spcPct val="0"/>
      </a:spcAft>
      <a:defRPr sz="2200" b="1" kern="1200">
        <a:solidFill>
          <a:srgbClr val="999999"/>
        </a:solidFill>
        <a:latin typeface="Arial" pitchFamily="34" charset="0"/>
        <a:ea typeface="+mn-ea"/>
        <a:cs typeface="Arial" pitchFamily="34" charset="0"/>
      </a:defRPr>
    </a:lvl4pPr>
    <a:lvl5pPr marL="1828800" algn="l" rtl="0" fontAlgn="base">
      <a:spcBef>
        <a:spcPct val="0"/>
      </a:spcBef>
      <a:spcAft>
        <a:spcPct val="0"/>
      </a:spcAft>
      <a:defRPr sz="2200" b="1" kern="1200">
        <a:solidFill>
          <a:srgbClr val="999999"/>
        </a:solidFill>
        <a:latin typeface="Arial" pitchFamily="34" charset="0"/>
        <a:ea typeface="+mn-ea"/>
        <a:cs typeface="Arial" pitchFamily="34" charset="0"/>
      </a:defRPr>
    </a:lvl5pPr>
    <a:lvl6pPr marL="2286000" algn="l" defTabSz="914400" rtl="0" eaLnBrk="1" latinLnBrk="0" hangingPunct="1">
      <a:defRPr sz="2200" b="1" kern="1200">
        <a:solidFill>
          <a:srgbClr val="999999"/>
        </a:solidFill>
        <a:latin typeface="Arial" pitchFamily="34" charset="0"/>
        <a:ea typeface="+mn-ea"/>
        <a:cs typeface="Arial" pitchFamily="34" charset="0"/>
      </a:defRPr>
    </a:lvl6pPr>
    <a:lvl7pPr marL="2743200" algn="l" defTabSz="914400" rtl="0" eaLnBrk="1" latinLnBrk="0" hangingPunct="1">
      <a:defRPr sz="2200" b="1" kern="1200">
        <a:solidFill>
          <a:srgbClr val="999999"/>
        </a:solidFill>
        <a:latin typeface="Arial" pitchFamily="34" charset="0"/>
        <a:ea typeface="+mn-ea"/>
        <a:cs typeface="Arial" pitchFamily="34" charset="0"/>
      </a:defRPr>
    </a:lvl7pPr>
    <a:lvl8pPr marL="3200400" algn="l" defTabSz="914400" rtl="0" eaLnBrk="1" latinLnBrk="0" hangingPunct="1">
      <a:defRPr sz="2200" b="1" kern="1200">
        <a:solidFill>
          <a:srgbClr val="999999"/>
        </a:solidFill>
        <a:latin typeface="Arial" pitchFamily="34" charset="0"/>
        <a:ea typeface="+mn-ea"/>
        <a:cs typeface="Arial" pitchFamily="34" charset="0"/>
      </a:defRPr>
    </a:lvl8pPr>
    <a:lvl9pPr marL="3657600" algn="l" defTabSz="914400" rtl="0" eaLnBrk="1" latinLnBrk="0" hangingPunct="1">
      <a:defRPr sz="2200" b="1" kern="1200">
        <a:solidFill>
          <a:srgbClr val="999999"/>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3843"/>
    <a:srgbClr val="633E4A"/>
    <a:srgbClr val="794958"/>
    <a:srgbClr val="EAB781"/>
    <a:srgbClr val="804000"/>
    <a:srgbClr val="FADBB9"/>
    <a:srgbClr val="DCBEB7"/>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168" autoAdjust="0"/>
  </p:normalViewPr>
  <p:slideViewPr>
    <p:cSldViewPr snapToGrid="0">
      <p:cViewPr>
        <p:scale>
          <a:sx n="80" d="100"/>
          <a:sy n="80" d="100"/>
        </p:scale>
        <p:origin x="-306" y="168"/>
      </p:cViewPr>
      <p:guideLst>
        <p:guide orient="horz" pos="3935"/>
        <p:guide orient="horz"/>
        <p:guide orient="horz" pos="151"/>
        <p:guide orient="horz" pos="2373"/>
        <p:guide orient="horz" pos="1289"/>
        <p:guide orient="horz" pos="1265"/>
        <p:guide orient="horz" pos="2367"/>
        <p:guide pos="288"/>
        <p:guide pos="5029"/>
        <p:guide pos="28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p:scale>
          <a:sx n="100" d="100"/>
          <a:sy n="100" d="100"/>
        </p:scale>
        <p:origin x="-2748" y="2346"/>
      </p:cViewPr>
      <p:guideLst>
        <p:guide orient="horz" pos="3132"/>
        <p:guide pos="126"/>
        <p:guide pos="4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b="0">
                <a:solidFill>
                  <a:schemeClr val="tx1"/>
                </a:solidFill>
                <a:latin typeface="Times" pitchFamily="-101" charset="0"/>
                <a:cs typeface="Arial" charset="0"/>
              </a:defRPr>
            </a:lvl1pPr>
          </a:lstStyle>
          <a:p>
            <a:pPr>
              <a:defRPr/>
            </a:pPr>
            <a:endParaRPr lang="en-US"/>
          </a:p>
        </p:txBody>
      </p:sp>
      <p:sp>
        <p:nvSpPr>
          <p:cNvPr id="66563" name="Rectangle 3"/>
          <p:cNvSpPr>
            <a:spLocks noGrp="1" noChangeArrowheads="1"/>
          </p:cNvSpPr>
          <p:nvPr>
            <p:ph type="dt" sz="quarter" idx="1"/>
          </p:nvPr>
        </p:nvSpPr>
        <p:spPr bwMode="auto">
          <a:xfrm>
            <a:off x="388620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b="0">
                <a:solidFill>
                  <a:schemeClr val="tx1"/>
                </a:solidFill>
                <a:latin typeface="Times" pitchFamily="-101" charset="0"/>
                <a:cs typeface="Arial" charset="0"/>
              </a:defRPr>
            </a:lvl1pPr>
          </a:lstStyle>
          <a:p>
            <a:pPr>
              <a:defRPr/>
            </a:pPr>
            <a:endParaRPr lang="en-US"/>
          </a:p>
        </p:txBody>
      </p:sp>
      <p:sp>
        <p:nvSpPr>
          <p:cNvPr id="66564" name="Rectangle 4"/>
          <p:cNvSpPr>
            <a:spLocks noGrp="1" noChangeArrowheads="1"/>
          </p:cNvSpPr>
          <p:nvPr>
            <p:ph type="ftr" sz="quarter" idx="2"/>
          </p:nvPr>
        </p:nvSpPr>
        <p:spPr bwMode="auto">
          <a:xfrm>
            <a:off x="0" y="9448800"/>
            <a:ext cx="29718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b="0">
                <a:solidFill>
                  <a:schemeClr val="tx1"/>
                </a:solidFill>
                <a:latin typeface="Times" pitchFamily="-101" charset="0"/>
                <a:cs typeface="Arial" charset="0"/>
              </a:defRPr>
            </a:lvl1pPr>
          </a:lstStyle>
          <a:p>
            <a:pPr>
              <a:defRPr/>
            </a:pPr>
            <a:endParaRPr lang="en-US"/>
          </a:p>
        </p:txBody>
      </p:sp>
      <p:sp>
        <p:nvSpPr>
          <p:cNvPr id="66565" name="Rectangle 5"/>
          <p:cNvSpPr>
            <a:spLocks noGrp="1" noChangeArrowheads="1"/>
          </p:cNvSpPr>
          <p:nvPr>
            <p:ph type="sldNum" sz="quarter" idx="3"/>
          </p:nvPr>
        </p:nvSpPr>
        <p:spPr bwMode="auto">
          <a:xfrm>
            <a:off x="3886200" y="9448800"/>
            <a:ext cx="29718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b="0">
                <a:solidFill>
                  <a:schemeClr val="tx1"/>
                </a:solidFill>
                <a:latin typeface="Times" pitchFamily="-101" charset="0"/>
                <a:cs typeface="Arial" charset="0"/>
              </a:defRPr>
            </a:lvl1pPr>
          </a:lstStyle>
          <a:p>
            <a:pPr>
              <a:defRPr/>
            </a:pPr>
            <a:fld id="{C7EF7559-5FD6-40B6-BE3E-D2808E084437}" type="slidenum">
              <a:rPr lang="de-DE"/>
              <a:pPr>
                <a:defRPr/>
              </a:pPr>
              <a:t>‹#›</a:t>
            </a:fld>
            <a:endParaRPr lang="de-DE"/>
          </a:p>
        </p:txBody>
      </p:sp>
    </p:spTree>
    <p:extLst>
      <p:ext uri="{BB962C8B-B14F-4D97-AF65-F5344CB8AC3E}">
        <p14:creationId xmlns:p14="http://schemas.microsoft.com/office/powerpoint/2010/main" val="21281952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7"/>
          <p:cNvSpPr>
            <a:spLocks noGrp="1" noChangeArrowheads="1"/>
          </p:cNvSpPr>
          <p:nvPr>
            <p:ph type="sldNum" sz="quarter" idx="5"/>
          </p:nvPr>
        </p:nvSpPr>
        <p:spPr bwMode="auto">
          <a:xfrm>
            <a:off x="0" y="9705975"/>
            <a:ext cx="6858000" cy="230188"/>
          </a:xfrm>
          <a:prstGeom prst="rect">
            <a:avLst/>
          </a:prstGeom>
          <a:solidFill>
            <a:srgbClr val="669900"/>
          </a:solid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000">
                <a:solidFill>
                  <a:schemeClr val="bg1"/>
                </a:solidFill>
                <a:latin typeface="Arial" charset="0"/>
                <a:cs typeface="Arial" charset="0"/>
              </a:defRPr>
            </a:lvl1pPr>
          </a:lstStyle>
          <a:p>
            <a:pPr>
              <a:defRPr/>
            </a:pPr>
            <a:fld id="{FB0BA883-C273-4B79-A265-C567A8922474}" type="slidenum">
              <a:rPr lang="de-DE"/>
              <a:pPr>
                <a:defRPr/>
              </a:pPr>
              <a:t>‹#›</a:t>
            </a:fld>
            <a:endParaRPr lang="de-DE"/>
          </a:p>
        </p:txBody>
      </p:sp>
      <p:sp>
        <p:nvSpPr>
          <p:cNvPr id="8194" name="Rectangle 2"/>
          <p:cNvSpPr>
            <a:spLocks noGrp="1" noChangeArrowheads="1"/>
          </p:cNvSpPr>
          <p:nvPr>
            <p:ph type="hdr" sz="quarter"/>
          </p:nvPr>
        </p:nvSpPr>
        <p:spPr bwMode="auto">
          <a:xfrm>
            <a:off x="0" y="0"/>
            <a:ext cx="2971800"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000">
                <a:solidFill>
                  <a:schemeClr val="tx1"/>
                </a:solidFill>
                <a:latin typeface="Arial" charset="0"/>
                <a:cs typeface="Arial" charset="0"/>
              </a:defRPr>
            </a:lvl1pPr>
          </a:lstStyle>
          <a:p>
            <a:pPr>
              <a:defRPr/>
            </a:pPr>
            <a:endParaRPr lang="en-US"/>
          </a:p>
        </p:txBody>
      </p:sp>
      <p:sp>
        <p:nvSpPr>
          <p:cNvPr id="8195" name="Rectangle 3"/>
          <p:cNvSpPr>
            <a:spLocks noGrp="1" noChangeArrowheads="1"/>
          </p:cNvSpPr>
          <p:nvPr>
            <p:ph type="dt" idx="1"/>
          </p:nvPr>
        </p:nvSpPr>
        <p:spPr bwMode="auto">
          <a:xfrm>
            <a:off x="3886200" y="0"/>
            <a:ext cx="2971800"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000">
                <a:solidFill>
                  <a:schemeClr val="tx1"/>
                </a:solidFill>
                <a:latin typeface="Arial" charset="0"/>
                <a:cs typeface="Arial" charset="0"/>
              </a:defRPr>
            </a:lvl1pPr>
          </a:lstStyle>
          <a:p>
            <a:pPr>
              <a:defRPr/>
            </a:pPr>
            <a:endParaRPr lang="en-US"/>
          </a:p>
        </p:txBody>
      </p:sp>
      <p:sp>
        <p:nvSpPr>
          <p:cNvPr id="35845" name="Rectangle 4"/>
          <p:cNvSpPr>
            <a:spLocks noGrp="1" noRot="1" noChangeAspect="1" noChangeArrowheads="1" noTextEdit="1"/>
          </p:cNvSpPr>
          <p:nvPr>
            <p:ph type="sldImg" idx="2"/>
          </p:nvPr>
        </p:nvSpPr>
        <p:spPr bwMode="auto">
          <a:xfrm>
            <a:off x="209550" y="312738"/>
            <a:ext cx="6403975" cy="4297362"/>
          </a:xfrm>
          <a:prstGeom prst="rect">
            <a:avLst/>
          </a:prstGeom>
          <a:noFill/>
          <a:ln w="9525">
            <a:solidFill>
              <a:srgbClr val="000000"/>
            </a:solidFill>
            <a:miter lim="800000"/>
            <a:headEnd/>
            <a:tailEnd/>
          </a:ln>
        </p:spPr>
      </p:sp>
      <p:sp>
        <p:nvSpPr>
          <p:cNvPr id="2" name="Rectangle 5"/>
          <p:cNvSpPr>
            <a:spLocks noGrp="1" noChangeArrowheads="1"/>
          </p:cNvSpPr>
          <p:nvPr>
            <p:ph type="body" sz="quarter" idx="3"/>
          </p:nvPr>
        </p:nvSpPr>
        <p:spPr bwMode="auto">
          <a:xfrm>
            <a:off x="212725" y="4724400"/>
            <a:ext cx="6413500" cy="4945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smtClean="0"/>
              <a:t>Klicken Sie, um die Formate des Vorlagentextes zu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9" name="Rectangle 6"/>
          <p:cNvSpPr>
            <a:spLocks noGrp="1" noChangeArrowheads="1"/>
          </p:cNvSpPr>
          <p:nvPr>
            <p:ph type="ftr" sz="quarter" idx="4"/>
          </p:nvPr>
        </p:nvSpPr>
        <p:spPr bwMode="auto">
          <a:xfrm>
            <a:off x="0" y="9705975"/>
            <a:ext cx="6143625" cy="230188"/>
          </a:xfrm>
          <a:prstGeom prst="rect">
            <a:avLst/>
          </a:prstGeom>
          <a:solidFill>
            <a:srgbClr val="669900"/>
          </a:solid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000">
                <a:solidFill>
                  <a:schemeClr val="bg1"/>
                </a:solidFill>
                <a:latin typeface="Arial" charset="0"/>
                <a:cs typeface="Arial" charset="0"/>
              </a:defRPr>
            </a:lvl1pPr>
          </a:lstStyle>
          <a:p>
            <a:pPr>
              <a:defRPr/>
            </a:pPr>
            <a:endParaRPr lang="en-US"/>
          </a:p>
        </p:txBody>
      </p:sp>
    </p:spTree>
    <p:extLst>
      <p:ext uri="{BB962C8B-B14F-4D97-AF65-F5344CB8AC3E}">
        <p14:creationId xmlns:p14="http://schemas.microsoft.com/office/powerpoint/2010/main" val="42419399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b="1" kern="1200">
        <a:solidFill>
          <a:schemeClr val="tx1"/>
        </a:solidFill>
        <a:latin typeface="Arial" pitchFamily="34" charset="0"/>
        <a:ea typeface="Arial" pitchFamily="-101" charset="0"/>
        <a:cs typeface="Arial" pitchFamily="34" charset="0"/>
      </a:defRPr>
    </a:lvl1pPr>
    <a:lvl2pPr marL="180975" indent="-180975" algn="l" rtl="0" eaLnBrk="0" fontAlgn="base" hangingPunct="0">
      <a:spcBef>
        <a:spcPct val="30000"/>
      </a:spcBef>
      <a:spcAft>
        <a:spcPct val="0"/>
      </a:spcAft>
      <a:buClr>
        <a:srgbClr val="669900"/>
      </a:buClr>
      <a:buFont typeface="Wingdings" pitchFamily="2" charset="2"/>
      <a:buChar char="§"/>
      <a:defRPr sz="1200" kern="1200">
        <a:solidFill>
          <a:schemeClr val="tx1"/>
        </a:solidFill>
        <a:latin typeface="Arial" pitchFamily="34" charset="0"/>
        <a:ea typeface="Adobe Fangsong Std R" pitchFamily="18" charset="-128"/>
        <a:cs typeface="Arial" pitchFamily="34" charset="0"/>
      </a:defRPr>
    </a:lvl2pPr>
    <a:lvl3pPr marL="266700" indent="-90488" algn="l" rtl="0" eaLnBrk="0" fontAlgn="base" hangingPunct="0">
      <a:spcBef>
        <a:spcPct val="30000"/>
      </a:spcBef>
      <a:spcAft>
        <a:spcPct val="0"/>
      </a:spcAft>
      <a:buClr>
        <a:srgbClr val="669900"/>
      </a:buClr>
      <a:buFont typeface="Wingdings" pitchFamily="2" charset="2"/>
      <a:buChar char="§"/>
      <a:defRPr sz="1000" kern="1200">
        <a:solidFill>
          <a:schemeClr val="tx1"/>
        </a:solidFill>
        <a:latin typeface="Arial" pitchFamily="34" charset="0"/>
        <a:ea typeface="Adobe Fangsong Std R" pitchFamily="18" charset="-128"/>
        <a:cs typeface="Arial" charset="0"/>
      </a:defRPr>
    </a:lvl3pPr>
    <a:lvl4pPr marL="447675" indent="-90488" algn="l" rtl="0" eaLnBrk="0" fontAlgn="base" hangingPunct="0">
      <a:spcBef>
        <a:spcPct val="30000"/>
      </a:spcBef>
      <a:spcAft>
        <a:spcPct val="0"/>
      </a:spcAft>
      <a:buClr>
        <a:srgbClr val="669900"/>
      </a:buClr>
      <a:buFont typeface="Wingdings" pitchFamily="2" charset="2"/>
      <a:buChar char="§"/>
      <a:defRPr sz="800" kern="1200">
        <a:solidFill>
          <a:schemeClr val="tx1"/>
        </a:solidFill>
        <a:latin typeface="Arial" pitchFamily="34" charset="0"/>
        <a:ea typeface="Adobe Fangsong Std R" pitchFamily="18" charset="-128"/>
        <a:cs typeface="Arial" charset="0"/>
      </a:defRPr>
    </a:lvl4pPr>
    <a:lvl5pPr marL="719138" indent="-95250" algn="l" rtl="0" eaLnBrk="0" fontAlgn="base" hangingPunct="0">
      <a:spcBef>
        <a:spcPct val="30000"/>
      </a:spcBef>
      <a:spcAft>
        <a:spcPct val="0"/>
      </a:spcAft>
      <a:buClr>
        <a:srgbClr val="669900"/>
      </a:buClr>
      <a:buFont typeface="Wingdings" pitchFamily="2" charset="2"/>
      <a:buChar char="§"/>
      <a:defRPr sz="800" b="1" kern="1200">
        <a:solidFill>
          <a:srgbClr val="669900"/>
        </a:solidFill>
        <a:latin typeface="Arial" pitchFamily="34" charset="0"/>
        <a:ea typeface="Adobe Fangsong Std R" pitchFamily="18" charset="-128"/>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Foliennummernplatzhalter 3"/>
          <p:cNvSpPr>
            <a:spLocks noGrp="1"/>
          </p:cNvSpPr>
          <p:nvPr>
            <p:ph type="sldNum" sz="quarter" idx="5"/>
          </p:nvPr>
        </p:nvSpPr>
        <p:spPr/>
        <p:txBody>
          <a:bodyPr/>
          <a:lstStyle/>
          <a:p>
            <a:fld id="{A4AFA8C3-EF52-42D1-B2CE-AC78E4745839}" type="slidenum">
              <a:rPr lang="de-DE" smtClean="0">
                <a:latin typeface="Arial" pitchFamily="34" charset="0"/>
                <a:cs typeface="Arial" pitchFamily="34" charset="0"/>
              </a:rPr>
              <a:pPr/>
              <a:t>1</a:t>
            </a:fld>
            <a:endParaRPr lang="de-DE" smtClean="0">
              <a:latin typeface="Arial" pitchFamily="34" charset="0"/>
              <a:cs typeface="Arial" pitchFamily="34" charset="0"/>
            </a:endParaRPr>
          </a:p>
        </p:txBody>
      </p:sp>
      <p:sp>
        <p:nvSpPr>
          <p:cNvPr id="36867" name="Folienbildplatzhalter 5"/>
          <p:cNvSpPr>
            <a:spLocks noGrp="1" noRot="1" noChangeAspect="1" noTextEdit="1"/>
          </p:cNvSpPr>
          <p:nvPr>
            <p:ph type="sldImg"/>
          </p:nvPr>
        </p:nvSpPr>
        <p:spPr>
          <a:xfrm>
            <a:off x="546100" y="312738"/>
            <a:ext cx="5730875" cy="4297362"/>
          </a:xfrm>
          <a:ln/>
        </p:spPr>
      </p:sp>
      <p:sp>
        <p:nvSpPr>
          <p:cNvPr id="36868" name="Notizenplatzhalter 6"/>
          <p:cNvSpPr>
            <a:spLocks noGrp="1"/>
          </p:cNvSpPr>
          <p:nvPr>
            <p:ph type="body" idx="1"/>
          </p:nvPr>
        </p:nvSpPr>
        <p:spPr>
          <a:noFill/>
          <a:ln/>
        </p:spPr>
        <p:txBody>
          <a:bodyPr/>
          <a:lstStyle/>
          <a:p>
            <a:r>
              <a:rPr lang="es-ES_tradnl" b="0" u="sng" smtClean="0">
                <a:ea typeface="Arial" pitchFamily="34" charset="0"/>
              </a:rPr>
              <a:t>Mensaje principal</a:t>
            </a:r>
          </a:p>
          <a:p>
            <a:pPr lvl="1" eaLnBrk="1" hangingPunct="1"/>
            <a:r>
              <a:rPr lang="es-ES_tradnl" sz="2000" smtClean="0">
                <a:ea typeface="Adobe Fangsong Std R" charset="0"/>
              </a:rPr>
              <a:t>Hay espacio y necesidad de acción:</a:t>
            </a:r>
          </a:p>
          <a:p>
            <a:pPr lvl="1" eaLnBrk="1" hangingPunct="1">
              <a:spcBef>
                <a:spcPts val="600"/>
              </a:spcBef>
              <a:buClr>
                <a:srgbClr val="C80F0F"/>
              </a:buClr>
              <a:buFont typeface="Wingdings" pitchFamily="2" charset="2"/>
              <a:buChar char="à"/>
            </a:pPr>
            <a:r>
              <a:rPr lang="es-ES_tradnl" sz="2000" smtClean="0">
                <a:ea typeface="Adobe Fangsong Std R" charset="0"/>
              </a:rPr>
              <a:t>Las acciones de hoy (adaptación temprana así como mitigación) influyen en la futura necesidad de adaptación </a:t>
            </a:r>
          </a:p>
          <a:p>
            <a:pPr lvl="1" eaLnBrk="1" hangingPunct="1"/>
            <a:r>
              <a:rPr lang="es-ES_tradnl" sz="2000" smtClean="0">
                <a:ea typeface="Adobe Fangsong Std R" charset="0"/>
              </a:rPr>
              <a:t>Sabemos lo suficiente para comenzar: </a:t>
            </a:r>
          </a:p>
          <a:p>
            <a:pPr lvl="1" eaLnBrk="1" hangingPunct="1">
              <a:spcBef>
                <a:spcPts val="600"/>
              </a:spcBef>
              <a:buClr>
                <a:srgbClr val="C80F0F"/>
              </a:buClr>
              <a:buFont typeface="Wingdings" pitchFamily="2" charset="2"/>
              <a:buChar char="à"/>
            </a:pPr>
            <a:r>
              <a:rPr lang="es-ES_tradnl" sz="2000" smtClean="0">
                <a:ea typeface="Adobe Fangsong Std R" charset="0"/>
              </a:rPr>
              <a:t>La incertidumbre no es un argumento para esperar “tiempos mejores” para la toma de decisiones</a:t>
            </a:r>
          </a:p>
          <a:p>
            <a:endParaRPr lang="es-ES_tradnl" b="0" smtClean="0">
              <a:ea typeface="Arial" pitchFamily="34" charset="0"/>
            </a:endParaRPr>
          </a:p>
          <a:p>
            <a:r>
              <a:rPr lang="es-ES_tradnl" b="0" u="sng" smtClean="0">
                <a:ea typeface="Arial" pitchFamily="34" charset="0"/>
              </a:rPr>
              <a:t>Citas posibles para comenzar este módulo</a:t>
            </a:r>
          </a:p>
          <a:p>
            <a:r>
              <a:rPr lang="es-ES_tradnl" b="0" smtClean="0">
                <a:ea typeface="Arial" pitchFamily="34" charset="0"/>
              </a:rPr>
              <a:t>“La ciencia no da pronósticos exactos o certeros sobre el futuro del clima, y nunca será capaz hacerlo. […] el desafío que afrontan los profesionales de la adaptación es ¡manejar mas no vencer a la incertidumbre!” (Kropp/Scholze 2009)</a:t>
            </a:r>
          </a:p>
          <a:p>
            <a:r>
              <a:rPr lang="es-ES_tradnl" b="0" smtClean="0">
                <a:ea typeface="Arial" pitchFamily="34" charset="0"/>
              </a:rPr>
              <a:t>“El diseño de políticas requiere casi siempre de un criterio en lo que se refiere a∫∫ la incertidumbre y el cambio climático no es diferente” (Schneider 2011) </a:t>
            </a:r>
          </a:p>
          <a:p>
            <a:r>
              <a:rPr lang="es-ES_tradnl" b="0" smtClean="0">
                <a:ea typeface="Arial" pitchFamily="34" charset="0"/>
              </a:rPr>
              <a:t>“No deje que lo perfecto sea enemigo de lo bueno”</a:t>
            </a:r>
          </a:p>
          <a:p>
            <a:endParaRPr lang="es-ES_tradnl" b="0" smtClean="0">
              <a:ea typeface="Arial" pitchFamily="34" charset="0"/>
            </a:endParaRPr>
          </a:p>
          <a:p>
            <a:r>
              <a:rPr lang="es-ES_tradnl" b="0" u="sng" smtClean="0">
                <a:ea typeface="Arial" pitchFamily="34" charset="0"/>
              </a:rPr>
              <a:t>Sugerencia</a:t>
            </a:r>
            <a:r>
              <a:rPr lang="es-ES_tradnl" b="0" smtClean="0">
                <a:ea typeface="Arial" pitchFamily="34" charset="0"/>
              </a:rPr>
              <a:t> si hay tiempo</a:t>
            </a:r>
          </a:p>
          <a:p>
            <a:r>
              <a:rPr lang="es-ES_tradnl" b="0" smtClean="0">
                <a:ea typeface="Arial" pitchFamily="34" charset="0"/>
              </a:rPr>
              <a:t> Pregunte a los participantes qué técnica utilizan para tomar decisiones, ya sea en la vida profesional o privada,</a:t>
            </a:r>
          </a:p>
          <a:p>
            <a:r>
              <a:rPr lang="es-ES_tradnl" b="0" smtClean="0">
                <a:ea typeface="Arial" pitchFamily="34" charset="0"/>
              </a:rPr>
              <a:t> por ejemplo: lanzar una moneda al aire, un listado de pros y contras, consultar a su madre/padre/amigo.</a:t>
            </a:r>
          </a:p>
          <a:p>
            <a:endParaRPr lang="es-ES_tradnl" b="0" smtClean="0">
              <a:ea typeface="Arial" pitchFamily="34" charset="0"/>
            </a:endParaRPr>
          </a:p>
          <a:p>
            <a:endParaRPr lang="es-ES_tradnl" b="0" smtClean="0">
              <a:ea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lienbildplatzhalter 3"/>
          <p:cNvSpPr>
            <a:spLocks noGrp="1" noRot="1" noChangeAspect="1" noTextEdit="1"/>
          </p:cNvSpPr>
          <p:nvPr>
            <p:ph type="sldImg"/>
          </p:nvPr>
        </p:nvSpPr>
        <p:spPr>
          <a:xfrm>
            <a:off x="546100" y="312738"/>
            <a:ext cx="5730875" cy="4297362"/>
          </a:xfrm>
          <a:ln/>
        </p:spPr>
      </p:sp>
      <p:sp>
        <p:nvSpPr>
          <p:cNvPr id="46083" name="Notizenplatzhalter 4"/>
          <p:cNvSpPr>
            <a:spLocks noGrp="1"/>
          </p:cNvSpPr>
          <p:nvPr>
            <p:ph type="body" idx="1"/>
          </p:nvPr>
        </p:nvSpPr>
        <p:spPr>
          <a:noFill/>
          <a:ln/>
        </p:spPr>
        <p:txBody>
          <a:bodyPr/>
          <a:lstStyle/>
          <a:p>
            <a:r>
              <a:rPr lang="es-ES_tradnl" b="0" u="sng" smtClean="0">
                <a:ea typeface="Arial" pitchFamily="34" charset="0"/>
              </a:rPr>
              <a:t>Mensaje principal</a:t>
            </a:r>
          </a:p>
          <a:p>
            <a:pPr>
              <a:buFontTx/>
              <a:buChar char="•"/>
            </a:pPr>
            <a:r>
              <a:rPr lang="es-ES_tradnl" b="0" smtClean="0">
                <a:ea typeface="Arial" pitchFamily="34" charset="0"/>
              </a:rPr>
              <a:t> Sí, existen las incertidumbres, sin embargo, es imposible no actuar (p. ej., crisis económica)</a:t>
            </a:r>
          </a:p>
          <a:p>
            <a:pPr>
              <a:buFontTx/>
              <a:buChar char="•"/>
            </a:pPr>
            <a:r>
              <a:rPr lang="es-ES_tradnl" b="0" smtClean="0">
                <a:ea typeface="Arial" pitchFamily="34" charset="0"/>
              </a:rPr>
              <a:t> Por lo tanto, es importante saber más acerca de las incertidumbres y de lo que se puede hacer al respecto</a:t>
            </a:r>
          </a:p>
          <a:p>
            <a:endParaRPr lang="es-ES_tradnl" b="0" u="sng" smtClean="0">
              <a:ea typeface="Arial" pitchFamily="34" charset="0"/>
            </a:endParaRPr>
          </a:p>
          <a:p>
            <a:r>
              <a:rPr lang="es-ES_tradnl" b="0" u="sng" smtClean="0">
                <a:ea typeface="Arial" pitchFamily="34" charset="0"/>
              </a:rPr>
              <a:t>Explicar</a:t>
            </a:r>
          </a:p>
          <a:p>
            <a:pPr>
              <a:buFontTx/>
              <a:buChar char="•"/>
            </a:pPr>
            <a:r>
              <a:rPr lang="es-ES_tradnl" b="0" smtClean="0">
                <a:ea typeface="Arial" pitchFamily="34" charset="0"/>
              </a:rPr>
              <a:t>Evolución de las emisiones: son decisiones políticas actuales; la estabilización del nivel de emisión no es suficiente – la reducción significativa (del 80 % hasta el 2050) es necesaria.</a:t>
            </a:r>
          </a:p>
          <a:p>
            <a:pPr>
              <a:buFontTx/>
              <a:buChar char="•"/>
            </a:pPr>
            <a:r>
              <a:rPr lang="es-ES_tradnl" b="0" smtClean="0">
                <a:ea typeface="Arial" pitchFamily="34" charset="0"/>
              </a:rPr>
              <a:t>-&gt; lo que los asesores técnicos pueden hacer: tener en cuenta la mitigación a la hora de planificar la adaptación, buscar siempre soluciones de bajas emisiones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Folienbildplatzhalter 3"/>
          <p:cNvSpPr>
            <a:spLocks noGrp="1" noRot="1" noChangeAspect="1" noTextEdit="1"/>
          </p:cNvSpPr>
          <p:nvPr>
            <p:ph type="sldImg"/>
          </p:nvPr>
        </p:nvSpPr>
        <p:spPr>
          <a:xfrm>
            <a:off x="546100" y="312738"/>
            <a:ext cx="5730875" cy="4297362"/>
          </a:xfrm>
          <a:ln/>
        </p:spPr>
      </p:sp>
      <p:sp>
        <p:nvSpPr>
          <p:cNvPr id="47107" name="Notizenplatzhalter 4"/>
          <p:cNvSpPr>
            <a:spLocks noGrp="1"/>
          </p:cNvSpPr>
          <p:nvPr>
            <p:ph type="body" idx="1"/>
          </p:nvPr>
        </p:nvSpPr>
        <p:spPr>
          <a:noFill/>
          <a:ln/>
        </p:spPr>
        <p:txBody>
          <a:bodyPr/>
          <a:lstStyle/>
          <a:p>
            <a:r>
              <a:rPr lang="es-ES_tradnl" b="0" u="sng" smtClean="0">
                <a:ea typeface="Arial" pitchFamily="34" charset="0"/>
              </a:rPr>
              <a:t>Mensaje principal</a:t>
            </a:r>
          </a:p>
          <a:p>
            <a:pPr>
              <a:buFontTx/>
              <a:buChar char="•"/>
            </a:pPr>
            <a:r>
              <a:rPr lang="es-ES_tradnl" b="0" smtClean="0">
                <a:ea typeface="Arial" pitchFamily="34" charset="0"/>
              </a:rPr>
              <a:t> Sí, existen las incertidumbres, sin embargo, es imposible no actuar (p. ej., crisis económica)</a:t>
            </a:r>
          </a:p>
          <a:p>
            <a:pPr>
              <a:buFontTx/>
              <a:buChar char="•"/>
            </a:pPr>
            <a:r>
              <a:rPr lang="es-ES_tradnl" b="0" smtClean="0">
                <a:ea typeface="Arial" pitchFamily="34" charset="0"/>
              </a:rPr>
              <a:t> Por lo tanto, es importante saber más acerca de las incertidumbres y de lo que se puede hacer al respecto</a:t>
            </a:r>
          </a:p>
          <a:p>
            <a:endParaRPr lang="es-ES_tradnl" b="0" u="sng" smtClean="0">
              <a:ea typeface="Arial" pitchFamily="34" charset="0"/>
            </a:endParaRPr>
          </a:p>
          <a:p>
            <a:r>
              <a:rPr lang="es-ES_tradnl" b="0" u="sng" smtClean="0">
                <a:ea typeface="Arial" pitchFamily="34" charset="0"/>
              </a:rPr>
              <a:t>Explicar</a:t>
            </a:r>
          </a:p>
          <a:p>
            <a:pPr>
              <a:buFontTx/>
              <a:buChar char="•"/>
            </a:pPr>
            <a:r>
              <a:rPr lang="es-ES_tradnl" b="0" smtClean="0">
                <a:ea typeface="Arial" pitchFamily="34" charset="0"/>
              </a:rPr>
              <a:t> Los impactos son una realidad que los políticos necesitan manejar actualmente y en el futuro:</a:t>
            </a:r>
          </a:p>
          <a:p>
            <a:pPr lvl="2"/>
            <a:r>
              <a:rPr lang="es-ES_tradnl" smtClean="0">
                <a:ea typeface="Adobe Fangsong Std R" charset="0"/>
                <a:cs typeface="Arial" pitchFamily="34" charset="0"/>
              </a:rPr>
              <a:t>Algunas señales climáticas son claras (esp. señales relacionadas con la temperatura), para algunas regiones las tendencias de precipitación no lo están del todo: podrían incrementar o disminuir</a:t>
            </a:r>
          </a:p>
          <a:p>
            <a:pPr lvl="2"/>
            <a:r>
              <a:rPr lang="es-ES_tradnl" smtClean="0">
                <a:ea typeface="Adobe Fangsong Std R" charset="0"/>
                <a:cs typeface="Arial" pitchFamily="34" charset="0"/>
              </a:rPr>
              <a:t>Algunas regiones estarán más afectadas que otras, </a:t>
            </a:r>
          </a:p>
          <a:p>
            <a:pPr lvl="2"/>
            <a:r>
              <a:rPr lang="es-ES_tradnl" smtClean="0">
                <a:ea typeface="Adobe Fangsong Std R" charset="0"/>
                <a:cs typeface="Arial" pitchFamily="34" charset="0"/>
              </a:rPr>
              <a:t>algunas regiones ya son vulnerables – tienen menos capacidad de adaptación – que otras (p.ej., Ciclones en Australia o Bangladesh) – ¡El impacto del cambio climático está relacionado con la situación de desarrollo actual!</a:t>
            </a:r>
            <a:br>
              <a:rPr lang="es-ES_tradnl" smtClean="0">
                <a:ea typeface="Adobe Fangsong Std R" charset="0"/>
                <a:cs typeface="Arial" pitchFamily="34" charset="0"/>
              </a:rPr>
            </a:br>
            <a:r>
              <a:rPr lang="es-ES_tradnl" i="1" smtClean="0">
                <a:ea typeface="Adobe Fangsong Std R" charset="0"/>
                <a:cs typeface="Arial" pitchFamily="34" charset="0"/>
              </a:rPr>
              <a:t>-&gt; </a:t>
            </a:r>
            <a:r>
              <a:rPr lang="es-ES_tradnl" smtClean="0">
                <a:ea typeface="Adobe Fangsong Std R" charset="0"/>
                <a:cs typeface="Arial" pitchFamily="34" charset="0"/>
              </a:rPr>
              <a:t>lo que los asesores técnicos pueden hacer: ser más precisos en lo que están hablando (p. ej., marco de la región y tiempo) y nombrar claramente las incertidumbres restantes (probabilidad estadística), utilizar las herramientas de manejo adecuadas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lienbildplatzhalter 3"/>
          <p:cNvSpPr>
            <a:spLocks noGrp="1" noRot="1" noChangeAspect="1" noTextEdit="1"/>
          </p:cNvSpPr>
          <p:nvPr>
            <p:ph type="sldImg"/>
          </p:nvPr>
        </p:nvSpPr>
        <p:spPr>
          <a:xfrm>
            <a:off x="546100" y="312738"/>
            <a:ext cx="5730875" cy="4297362"/>
          </a:xfrm>
          <a:ln/>
        </p:spPr>
      </p:sp>
      <p:sp>
        <p:nvSpPr>
          <p:cNvPr id="48131" name="Notizenplatzhalter 4"/>
          <p:cNvSpPr>
            <a:spLocks noGrp="1"/>
          </p:cNvSpPr>
          <p:nvPr>
            <p:ph type="body" idx="1"/>
          </p:nvPr>
        </p:nvSpPr>
        <p:spPr>
          <a:noFill/>
          <a:ln/>
        </p:spPr>
        <p:txBody>
          <a:bodyPr/>
          <a:lstStyle/>
          <a:p>
            <a:r>
              <a:rPr lang="es-ES_tradnl" smtClean="0">
                <a:ea typeface="Arial" pitchFamily="34" charset="0"/>
              </a:rPr>
              <a:t>SÓLO si hay tiempo</a:t>
            </a:r>
          </a:p>
          <a:p>
            <a:endParaRPr lang="es-ES_tradnl" b="0" u="sng" smtClean="0">
              <a:ea typeface="Arial" pitchFamily="34" charset="0"/>
            </a:endParaRPr>
          </a:p>
          <a:p>
            <a:r>
              <a:rPr lang="es-ES_tradnl" b="0" u="sng" smtClean="0">
                <a:ea typeface="Arial" pitchFamily="34" charset="0"/>
              </a:rPr>
              <a:t>Mensaje principal</a:t>
            </a:r>
          </a:p>
          <a:p>
            <a:pPr>
              <a:buFontTx/>
              <a:buChar char="•"/>
            </a:pPr>
            <a:r>
              <a:rPr lang="es-ES_tradnl" b="0" smtClean="0">
                <a:ea typeface="Arial" pitchFamily="34" charset="0"/>
              </a:rPr>
              <a:t> Sí, existen las incertidumbres, sin embargo, es imposible no actuar (p. ej., crisis económica)</a:t>
            </a:r>
          </a:p>
          <a:p>
            <a:pPr>
              <a:buFontTx/>
              <a:buChar char="•"/>
            </a:pPr>
            <a:r>
              <a:rPr lang="es-ES_tradnl" b="0" smtClean="0">
                <a:ea typeface="Arial" pitchFamily="34" charset="0"/>
              </a:rPr>
              <a:t> Por lo tanto, es importante saber más acerca de las incertidumbres y de lo que se puede hacer al respecto</a:t>
            </a:r>
          </a:p>
          <a:p>
            <a:endParaRPr lang="es-ES_tradnl" b="0" u="sng" smtClean="0">
              <a:ea typeface="Arial" pitchFamily="34" charset="0"/>
            </a:endParaRPr>
          </a:p>
          <a:p>
            <a:r>
              <a:rPr lang="es-ES_tradnl" b="0" u="sng" smtClean="0">
                <a:ea typeface="Arial" pitchFamily="34" charset="0"/>
              </a:rPr>
              <a:t>Explicar</a:t>
            </a:r>
          </a:p>
          <a:p>
            <a:pPr>
              <a:buFontTx/>
              <a:buChar char="•"/>
            </a:pPr>
            <a:r>
              <a:rPr lang="es-ES_tradnl" b="0" smtClean="0">
                <a:ea typeface="Arial" pitchFamily="34" charset="0"/>
              </a:rPr>
              <a:t>Vamos a enfocarnos en lo que pueden hacer quienes toman las decisiones.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olienbildplatzhalter 1"/>
          <p:cNvSpPr>
            <a:spLocks noGrp="1" noRot="1" noChangeAspect="1" noTextEdit="1"/>
          </p:cNvSpPr>
          <p:nvPr>
            <p:ph type="sldImg"/>
          </p:nvPr>
        </p:nvSpPr>
        <p:spPr>
          <a:xfrm>
            <a:off x="546100" y="312738"/>
            <a:ext cx="5730875" cy="4297362"/>
          </a:xfrm>
          <a:ln/>
        </p:spPr>
      </p:sp>
      <p:sp>
        <p:nvSpPr>
          <p:cNvPr id="49155" name="Notizenplatzhalter 2"/>
          <p:cNvSpPr>
            <a:spLocks noGrp="1"/>
          </p:cNvSpPr>
          <p:nvPr>
            <p:ph type="body" idx="1"/>
          </p:nvPr>
        </p:nvSpPr>
        <p:spPr>
          <a:noFill/>
          <a:ln/>
        </p:spPr>
        <p:txBody>
          <a:bodyPr/>
          <a:lstStyle/>
          <a:p>
            <a:endParaRPr lang="de-DE" b="0" u="sng" smtClean="0">
              <a:ea typeface="Arial" pitchFamily="34" charset="0"/>
            </a:endParaRPr>
          </a:p>
          <a:p>
            <a:r>
              <a:rPr lang="de-DE" b="0" u="sng" smtClean="0">
                <a:ea typeface="Arial" pitchFamily="34" charset="0"/>
              </a:rPr>
              <a:t>Mensaje principal</a:t>
            </a:r>
          </a:p>
          <a:p>
            <a:pPr>
              <a:buFontTx/>
              <a:buChar char="•"/>
            </a:pPr>
            <a:r>
              <a:rPr lang="de-DE" b="0" smtClean="0">
                <a:ea typeface="Arial" pitchFamily="34" charset="0"/>
              </a:rPr>
              <a:t> Con datos limitados y resultados de modelo, algunas proyecciones implican mayor probabilidad que otros</a:t>
            </a:r>
          </a:p>
          <a:p>
            <a:pPr>
              <a:buFontTx/>
              <a:buChar char="•"/>
            </a:pPr>
            <a:endParaRPr lang="de-DE" b="0" smtClean="0">
              <a:ea typeface="Arial" pitchFamily="34" charset="0"/>
            </a:endParaRPr>
          </a:p>
          <a:p>
            <a:r>
              <a:rPr lang="de-DE" b="0" u="sng" smtClean="0">
                <a:ea typeface="Arial" pitchFamily="34" charset="0"/>
              </a:rPr>
              <a:t>Explicar</a:t>
            </a:r>
          </a:p>
          <a:p>
            <a:pPr>
              <a:buFontTx/>
              <a:buChar char="•"/>
            </a:pPr>
            <a:r>
              <a:rPr lang="de-DE" b="0" smtClean="0">
                <a:ea typeface="Arial" pitchFamily="34" charset="0"/>
              </a:rPr>
              <a:t> La tabla</a:t>
            </a:r>
          </a:p>
          <a:p>
            <a:pPr>
              <a:buFontTx/>
              <a:buChar char="•"/>
            </a:pPr>
            <a:endParaRPr lang="de-DE" b="0" smtClean="0">
              <a:ea typeface="Arial" pitchFamily="34" charset="0"/>
            </a:endParaRPr>
          </a:p>
          <a:p>
            <a:r>
              <a:rPr lang="de-DE" b="0" i="1" u="sng" smtClean="0">
                <a:ea typeface="Arial" pitchFamily="34" charset="0"/>
              </a:rPr>
              <a:t>Sugerencia</a:t>
            </a:r>
            <a:endParaRPr lang="de-DE" b="0" i="1" smtClean="0">
              <a:ea typeface="Arial" pitchFamily="34" charset="0"/>
            </a:endParaRPr>
          </a:p>
          <a:p>
            <a:pPr>
              <a:buFontTx/>
              <a:buChar char="•"/>
            </a:pPr>
            <a:r>
              <a:rPr lang="de-DE" b="0" i="1" smtClean="0">
                <a:ea typeface="Arial" pitchFamily="34" charset="0"/>
              </a:rPr>
              <a:t> Busque ejemplos conjuntamente con los participantes</a:t>
            </a:r>
          </a:p>
        </p:txBody>
      </p:sp>
      <p:sp>
        <p:nvSpPr>
          <p:cNvPr id="49156" name="Foliennummernplatzhalter 3"/>
          <p:cNvSpPr>
            <a:spLocks noGrp="1"/>
          </p:cNvSpPr>
          <p:nvPr>
            <p:ph type="sldNum" sz="quarter" idx="5"/>
          </p:nvPr>
        </p:nvSpPr>
        <p:spPr/>
        <p:txBody>
          <a:bodyPr/>
          <a:lstStyle/>
          <a:p>
            <a:fld id="{835A0380-3E0E-46BA-A685-847209A0E7DF}" type="slidenum">
              <a:rPr lang="de-DE" smtClean="0">
                <a:latin typeface="Arial" pitchFamily="34" charset="0"/>
                <a:cs typeface="Arial" pitchFamily="34" charset="0"/>
              </a:rPr>
              <a:pPr/>
              <a:t>13</a:t>
            </a:fld>
            <a:endParaRPr lang="de-DE" smtClean="0">
              <a:latin typeface="Arial" pitchFamily="34" charset="0"/>
              <a:cs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lienbildplatzhalter 1"/>
          <p:cNvSpPr>
            <a:spLocks noGrp="1" noRot="1" noChangeAspect="1" noTextEdit="1"/>
          </p:cNvSpPr>
          <p:nvPr>
            <p:ph type="sldImg"/>
          </p:nvPr>
        </p:nvSpPr>
        <p:spPr>
          <a:xfrm>
            <a:off x="546100" y="312738"/>
            <a:ext cx="5730875" cy="4297362"/>
          </a:xfrm>
          <a:ln/>
        </p:spPr>
      </p:sp>
      <p:sp>
        <p:nvSpPr>
          <p:cNvPr id="50179" name="Notizenplatzhalter 2"/>
          <p:cNvSpPr>
            <a:spLocks noGrp="1"/>
          </p:cNvSpPr>
          <p:nvPr>
            <p:ph type="body" idx="1"/>
          </p:nvPr>
        </p:nvSpPr>
        <p:spPr>
          <a:noFill/>
          <a:ln/>
        </p:spPr>
        <p:txBody>
          <a:bodyPr/>
          <a:lstStyle/>
          <a:p>
            <a:r>
              <a:rPr lang="de-DE" b="0" i="1" smtClean="0">
                <a:ea typeface="Arial" pitchFamily="34" charset="0"/>
              </a:rPr>
              <a:t>Sugerencia</a:t>
            </a:r>
          </a:p>
          <a:p>
            <a:r>
              <a:rPr lang="de-DE" b="0" i="1" smtClean="0">
                <a:ea typeface="Arial" pitchFamily="34" charset="0"/>
              </a:rPr>
              <a:t>Usted puede realizar esta diapositiva como un ejercicio de lluvias de ideas conjuntamente con los participantes, si lo hace en un rotafolio, tenga en mente los puntos mencionados en esta diapositiva, o hágalo en un tablero con tarjetas y tenga las tarjetas hechas previamente</a:t>
            </a:r>
          </a:p>
          <a:p>
            <a:endParaRPr lang="de-DE" b="0" u="sng" smtClean="0">
              <a:ea typeface="Arial" pitchFamily="34" charset="0"/>
            </a:endParaRPr>
          </a:p>
          <a:p>
            <a:r>
              <a:rPr lang="de-DE" b="0" u="sng" smtClean="0">
                <a:ea typeface="Arial" pitchFamily="34" charset="0"/>
              </a:rPr>
              <a:t>Mensaje principal</a:t>
            </a:r>
          </a:p>
          <a:p>
            <a:pPr>
              <a:buFontTx/>
              <a:buChar char="•"/>
            </a:pPr>
            <a:r>
              <a:rPr lang="de-DE" b="0" smtClean="0">
                <a:ea typeface="Arial" pitchFamily="34" charset="0"/>
              </a:rPr>
              <a:t>para la mayoría de los seres humanos, quitando a los científicos probablemente, la incertidumbre es casi insoportable. Esto lleva a cualquiera a tener que confiar de más en hechos inciertos o a omitir factores que son inciertos para tomar decisiones.</a:t>
            </a:r>
          </a:p>
          <a:p>
            <a:pPr>
              <a:buFontTx/>
              <a:buChar char="•"/>
            </a:pPr>
            <a:r>
              <a:rPr lang="de-DE" b="0" smtClean="0">
                <a:ea typeface="Arial" pitchFamily="34" charset="0"/>
              </a:rPr>
              <a:t> Especialmente los políticos y el público en general perciben a la incertidumbre no sólo como algo inaceptable sino también como si fuera culpa de alguien</a:t>
            </a:r>
          </a:p>
          <a:p>
            <a:endParaRPr lang="de-DE" b="0" smtClean="0">
              <a:ea typeface="Arial" pitchFamily="34" charset="0"/>
            </a:endParaRPr>
          </a:p>
          <a:p>
            <a:endParaRPr lang="de-DE" b="0" smtClean="0">
              <a:ea typeface="Arial" pitchFamily="34" charset="0"/>
            </a:endParaRPr>
          </a:p>
        </p:txBody>
      </p:sp>
      <p:sp>
        <p:nvSpPr>
          <p:cNvPr id="50180" name="Foliennummernplatzhalter 3"/>
          <p:cNvSpPr>
            <a:spLocks noGrp="1"/>
          </p:cNvSpPr>
          <p:nvPr>
            <p:ph type="sldNum" sz="quarter" idx="5"/>
          </p:nvPr>
        </p:nvSpPr>
        <p:spPr/>
        <p:txBody>
          <a:bodyPr/>
          <a:lstStyle/>
          <a:p>
            <a:fld id="{48624908-7873-4D73-ACDD-3494AFF52A78}" type="slidenum">
              <a:rPr lang="de-DE" smtClean="0">
                <a:latin typeface="Arial" pitchFamily="34" charset="0"/>
                <a:cs typeface="Arial" pitchFamily="34" charset="0"/>
              </a:rPr>
              <a:pPr/>
              <a:t>14</a:t>
            </a:fld>
            <a:endParaRPr lang="de-DE" smtClean="0">
              <a:latin typeface="Arial" pitchFamily="34" charset="0"/>
              <a:cs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Notizenplatzhalter 2"/>
          <p:cNvSpPr>
            <a:spLocks noGrp="1"/>
          </p:cNvSpPr>
          <p:nvPr>
            <p:ph type="body" idx="1"/>
          </p:nvPr>
        </p:nvSpPr>
        <p:spPr>
          <a:noFill/>
          <a:ln/>
        </p:spPr>
        <p:txBody>
          <a:bodyPr/>
          <a:lstStyle/>
          <a:p>
            <a:r>
              <a:rPr lang="de-DE" smtClean="0">
                <a:ea typeface="Arial" pitchFamily="34" charset="0"/>
              </a:rPr>
              <a:t>SÓLO si hay tiempo</a:t>
            </a:r>
          </a:p>
          <a:p>
            <a:endParaRPr lang="de-DE" smtClean="0">
              <a:ea typeface="Arial" pitchFamily="34" charset="0"/>
            </a:endParaRPr>
          </a:p>
          <a:p>
            <a:r>
              <a:rPr lang="de-DE" b="0" u="sng" smtClean="0">
                <a:ea typeface="Arial" pitchFamily="34" charset="0"/>
              </a:rPr>
              <a:t>Mensaje principal</a:t>
            </a:r>
          </a:p>
          <a:p>
            <a:pPr>
              <a:buFontTx/>
              <a:buChar char="•"/>
            </a:pPr>
            <a:r>
              <a:rPr lang="de-DE" b="0" smtClean="0">
                <a:ea typeface="Arial" pitchFamily="34" charset="0"/>
              </a:rPr>
              <a:t> el cambio climático es un reto adicional para la planificación, pero no es el único.</a:t>
            </a:r>
          </a:p>
          <a:p>
            <a:pPr>
              <a:buFontTx/>
              <a:buChar char="•"/>
            </a:pPr>
            <a:r>
              <a:rPr lang="de-DE" b="0" smtClean="0">
                <a:ea typeface="Arial" pitchFamily="34" charset="0"/>
              </a:rPr>
              <a:t> Tener en cuenta el cambio climático de manera sistemática es esencial para asegurar el desarrollo</a:t>
            </a:r>
          </a:p>
          <a:p>
            <a:endParaRPr lang="de-DE" b="0" smtClean="0">
              <a:ea typeface="Arial" pitchFamily="34" charset="0"/>
            </a:endParaRPr>
          </a:p>
          <a:p>
            <a:r>
              <a:rPr lang="de-DE" b="0" u="sng" smtClean="0">
                <a:ea typeface="Arial" pitchFamily="34" charset="0"/>
              </a:rPr>
              <a:t>Explicar</a:t>
            </a:r>
          </a:p>
          <a:p>
            <a:pPr>
              <a:buFontTx/>
              <a:buChar char="•"/>
            </a:pPr>
            <a:r>
              <a:rPr lang="de-DE" b="0" smtClean="0">
                <a:ea typeface="Arial" pitchFamily="34" charset="0"/>
              </a:rPr>
              <a:t> Muestre diferentes inversiones (mejor: si está enfocado a los intereses de su audiencia)</a:t>
            </a:r>
          </a:p>
          <a:p>
            <a:pPr>
              <a:buFontTx/>
              <a:buChar char="•"/>
            </a:pPr>
            <a:r>
              <a:rPr lang="de-DE" b="0" smtClean="0">
                <a:ea typeface="Arial" pitchFamily="34" charset="0"/>
              </a:rPr>
              <a:t> Explique el periodo de tiempo de las inversiones: especialmente las inversiones caras y a largo plazo, tales como la infraesctructura con alcance hacia el futuro. </a:t>
            </a:r>
          </a:p>
          <a:p>
            <a:pPr>
              <a:buFontTx/>
              <a:buChar char="•"/>
            </a:pPr>
            <a:r>
              <a:rPr lang="de-DE" b="0" smtClean="0">
                <a:ea typeface="Arial" pitchFamily="34" charset="0"/>
              </a:rPr>
              <a:t> Ellos, sobre todo, deben tomar en cuenta los impactos del cambio climático. </a:t>
            </a:r>
            <a:endParaRPr lang="de-DE" b="0" u="sng" smtClean="0">
              <a:solidFill>
                <a:srgbClr val="FFFF00"/>
              </a:solidFill>
              <a:ea typeface="Arial" pitchFamily="34" charset="0"/>
            </a:endParaRPr>
          </a:p>
          <a:p>
            <a:pPr>
              <a:buFontTx/>
              <a:buChar char="•"/>
            </a:pPr>
            <a:r>
              <a:rPr lang="de-DE" b="0" smtClean="0">
                <a:ea typeface="Arial" pitchFamily="34" charset="0"/>
              </a:rPr>
              <a:t> Reto: sobre todo se basa en proyecciones plausibles, pero a menudo el nivel de información no es adecuada</a:t>
            </a:r>
          </a:p>
        </p:txBody>
      </p:sp>
      <p:sp>
        <p:nvSpPr>
          <p:cNvPr id="51203" name="Foliennummernplatzhalter 3"/>
          <p:cNvSpPr>
            <a:spLocks noGrp="1"/>
          </p:cNvSpPr>
          <p:nvPr>
            <p:ph type="sldNum" sz="quarter" idx="5"/>
          </p:nvPr>
        </p:nvSpPr>
        <p:spPr/>
        <p:txBody>
          <a:bodyPr/>
          <a:lstStyle/>
          <a:p>
            <a:fld id="{38AE187E-8823-4F82-8B1E-F83E98471C68}" type="slidenum">
              <a:rPr lang="de-DE" smtClean="0">
                <a:latin typeface="Arial" pitchFamily="34" charset="0"/>
                <a:cs typeface="Arial" pitchFamily="34" charset="0"/>
              </a:rPr>
              <a:pPr/>
              <a:t>15</a:t>
            </a:fld>
            <a:endParaRPr lang="de-DE" smtClean="0">
              <a:latin typeface="Arial" pitchFamily="34" charset="0"/>
              <a:cs typeface="Arial" pitchFamily="34" charset="0"/>
            </a:endParaRPr>
          </a:p>
        </p:txBody>
      </p:sp>
      <p:sp>
        <p:nvSpPr>
          <p:cNvPr id="51204" name="Folienbildplatzhalter 6"/>
          <p:cNvSpPr>
            <a:spLocks noGrp="1" noRot="1" noChangeAspect="1" noTextEdit="1"/>
          </p:cNvSpPr>
          <p:nvPr>
            <p:ph type="sldImg"/>
          </p:nvPr>
        </p:nvSpPr>
        <p:spPr>
          <a:xfrm>
            <a:off x="546100" y="312738"/>
            <a:ext cx="5730875" cy="4297362"/>
          </a:xfr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lienbildplatzhalter 3"/>
          <p:cNvSpPr>
            <a:spLocks noGrp="1" noRot="1" noChangeAspect="1" noTextEdit="1"/>
          </p:cNvSpPr>
          <p:nvPr>
            <p:ph type="sldImg"/>
          </p:nvPr>
        </p:nvSpPr>
        <p:spPr>
          <a:xfrm>
            <a:off x="546100" y="312738"/>
            <a:ext cx="5730875" cy="4297362"/>
          </a:xfrm>
          <a:ln/>
        </p:spPr>
      </p:sp>
      <p:sp>
        <p:nvSpPr>
          <p:cNvPr id="52227" name="Notizenplatzhalter 4"/>
          <p:cNvSpPr>
            <a:spLocks noGrp="1"/>
          </p:cNvSpPr>
          <p:nvPr>
            <p:ph type="body" idx="1"/>
          </p:nvPr>
        </p:nvSpPr>
        <p:spPr>
          <a:noFill/>
          <a:ln/>
        </p:spPr>
        <p:txBody>
          <a:bodyPr/>
          <a:lstStyle/>
          <a:p>
            <a:r>
              <a:rPr lang="es-ES_tradnl" i="1" smtClean="0">
                <a:ea typeface="Arial" pitchFamily="34" charset="0"/>
              </a:rPr>
              <a:t>SÓLO si hay tiempo</a:t>
            </a:r>
          </a:p>
          <a:p>
            <a:endParaRPr lang="es-ES_tradnl" b="0" u="sng" smtClean="0">
              <a:ea typeface="Arial" pitchFamily="34" charset="0"/>
            </a:endParaRPr>
          </a:p>
          <a:p>
            <a:r>
              <a:rPr lang="es-ES_tradnl" b="0" u="sng" smtClean="0">
                <a:ea typeface="Arial" pitchFamily="34" charset="0"/>
              </a:rPr>
              <a:t>Mensaje Principal</a:t>
            </a:r>
          </a:p>
          <a:p>
            <a:pPr>
              <a:buFontTx/>
              <a:buChar char="•"/>
            </a:pPr>
            <a:r>
              <a:rPr lang="es-ES_tradnl" b="0" smtClean="0">
                <a:ea typeface="Arial" pitchFamily="34" charset="0"/>
              </a:rPr>
              <a:t> El cambio climático exige nuevas formas o adaptaciones en la de toma de decisiones</a:t>
            </a:r>
          </a:p>
          <a:p>
            <a:pPr>
              <a:buFontTx/>
              <a:buChar char="•"/>
            </a:pPr>
            <a:endParaRPr lang="es-ES_tradnl" b="0" smtClean="0">
              <a:ea typeface="Arial" pitchFamily="34" charset="0"/>
            </a:endParaRPr>
          </a:p>
          <a:p>
            <a:r>
              <a:rPr lang="es-ES_tradnl" b="0" u="sng" smtClean="0">
                <a:ea typeface="Arial" pitchFamily="34" charset="0"/>
              </a:rPr>
              <a:t>Explicar</a:t>
            </a:r>
          </a:p>
          <a:p>
            <a:pPr>
              <a:buFontTx/>
              <a:buChar char="•"/>
            </a:pPr>
            <a:r>
              <a:rPr lang="es-ES_tradnl" b="0" smtClean="0">
                <a:ea typeface="Arial" pitchFamily="34" charset="0"/>
              </a:rPr>
              <a:t> receptiva: mejorar el tiempo de reacción tras un incidente de Cambio Climático -como sucedió, por ejemplo, en la reducción de desastres</a:t>
            </a:r>
          </a:p>
          <a:p>
            <a:pPr>
              <a:buFontTx/>
              <a:buChar char="•"/>
            </a:pPr>
            <a:r>
              <a:rPr lang="es-ES_tradnl" b="0" smtClean="0">
                <a:ea typeface="Arial" pitchFamily="34" charset="0"/>
              </a:rPr>
              <a:t> proactiva: anticipar situaciones extremas, la variabilidad y los cambios a largo plazo, así como sus consecuencias para alcanzar los objetivos de desarrollo, por ejemplo, inversiones para la protección climática</a:t>
            </a:r>
          </a:p>
          <a:p>
            <a:pPr>
              <a:buFontTx/>
              <a:buChar char="•"/>
            </a:pPr>
            <a:r>
              <a:rPr lang="es-ES_tradnl" b="0" smtClean="0">
                <a:ea typeface="Arial" pitchFamily="34" charset="0"/>
              </a:rPr>
              <a:t> flexible: tenga en cuenta nueva información y experiencias, por ejemplo, revise estrategias importantes de forma regular </a:t>
            </a:r>
          </a:p>
          <a:p>
            <a:pPr>
              <a:buFontTx/>
              <a:buChar char="•"/>
            </a:pPr>
            <a:r>
              <a:rPr lang="es-ES_tradnl" b="0" smtClean="0">
                <a:ea typeface="Arial" pitchFamily="34" charset="0"/>
              </a:rPr>
              <a:t> durable: Incluya perspectivas a largo plazo en la elaboración de políticas, más allá de los períodos electorales, proyecte fases de compromiso, por ejemplo, haga un plan duradero e invierta en las revisiones en lugar de en perspectivas a corto plazo</a:t>
            </a:r>
          </a:p>
          <a:p>
            <a:pPr>
              <a:buFontTx/>
              <a:buChar char="•"/>
            </a:pPr>
            <a:r>
              <a:rPr lang="es-ES_tradnl" b="0" smtClean="0">
                <a:ea typeface="Arial" pitchFamily="34" charset="0"/>
              </a:rPr>
              <a:t> Sólida: ser eficaz en múltiples escenarios climáticos, por ejemplo, un amplio conjunto de proveedores de electricidad en lugar de una gran hidroeléctrica</a:t>
            </a:r>
          </a:p>
          <a:p>
            <a:endParaRPr lang="es-ES_tradnl" b="0" i="1" u="sng" smtClean="0">
              <a:ea typeface="Arial" pitchFamily="34" charset="0"/>
            </a:endParaRPr>
          </a:p>
          <a:p>
            <a:r>
              <a:rPr lang="es-ES_tradnl" b="0" i="1" u="sng" smtClean="0">
                <a:ea typeface="Arial" pitchFamily="34" charset="0"/>
              </a:rPr>
              <a:t>Agregue información:</a:t>
            </a:r>
          </a:p>
          <a:p>
            <a:pPr>
              <a:buFontTx/>
              <a:buChar char="•"/>
            </a:pPr>
            <a:r>
              <a:rPr lang="es-ES_tradnl" b="0" i="1" smtClean="0">
                <a:ea typeface="Arial" pitchFamily="34" charset="0"/>
              </a:rPr>
              <a:t>Ver Informe Mundial de Recursos (2011)</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Folienbildplatzhalter 3"/>
          <p:cNvSpPr>
            <a:spLocks noGrp="1" noRot="1" noChangeAspect="1" noTextEdit="1"/>
          </p:cNvSpPr>
          <p:nvPr>
            <p:ph type="sldImg"/>
          </p:nvPr>
        </p:nvSpPr>
        <p:spPr>
          <a:xfrm>
            <a:off x="546100" y="312738"/>
            <a:ext cx="5730875" cy="4297362"/>
          </a:xfrm>
          <a:ln/>
        </p:spPr>
      </p:sp>
      <p:sp>
        <p:nvSpPr>
          <p:cNvPr id="53251" name="Notizenplatzhalter 4"/>
          <p:cNvSpPr>
            <a:spLocks noGrp="1"/>
          </p:cNvSpPr>
          <p:nvPr>
            <p:ph type="body" idx="1"/>
          </p:nvPr>
        </p:nvSpPr>
        <p:spPr>
          <a:noFill/>
          <a:ln/>
        </p:spPr>
        <p:txBody>
          <a:bodyPr/>
          <a:lstStyle/>
          <a:p>
            <a:r>
              <a:rPr lang="es-ES_tradnl" smtClean="0">
                <a:ea typeface="Arial" pitchFamily="34" charset="0"/>
              </a:rPr>
              <a:t>SÓLO si hay tiempo</a:t>
            </a:r>
          </a:p>
          <a:p>
            <a:endParaRPr lang="es-ES_tradnl" b="0" u="sng" smtClean="0">
              <a:ea typeface="Arial" pitchFamily="34" charset="0"/>
            </a:endParaRPr>
          </a:p>
          <a:p>
            <a:r>
              <a:rPr lang="es-ES_tradnl" b="0" u="sng" smtClean="0">
                <a:ea typeface="Arial" pitchFamily="34" charset="0"/>
              </a:rPr>
              <a:t>Mensaje principal</a:t>
            </a:r>
          </a:p>
          <a:p>
            <a:pPr>
              <a:buFontTx/>
              <a:buChar char="•"/>
            </a:pPr>
            <a:r>
              <a:rPr lang="es-ES_tradnl" b="0" smtClean="0">
                <a:ea typeface="Arial" pitchFamily="34" charset="0"/>
              </a:rPr>
              <a:t> La investigación nos ofrece una selección de factores relevantes para tomar decisiones de adaptación - la mayoría de estos factores ya se conocen y son válidos para todas las decisiones de desarrollo</a:t>
            </a:r>
          </a:p>
          <a:p>
            <a:pPr>
              <a:buFontTx/>
              <a:buChar char="•"/>
            </a:pPr>
            <a:r>
              <a:rPr lang="es-ES_tradnl" b="0" smtClean="0">
                <a:ea typeface="Arial" pitchFamily="34" charset="0"/>
              </a:rPr>
              <a:t> El enfrentar a la incertidumbre es un asunto influenciado por cuestiones culturales - ser consciente a la vez que determinado.</a:t>
            </a:r>
          </a:p>
          <a:p>
            <a:pPr>
              <a:buFontTx/>
              <a:buChar char="•"/>
            </a:pPr>
            <a:r>
              <a:rPr lang="es-ES_tradnl" b="0" smtClean="0">
                <a:ea typeface="Arial" pitchFamily="34" charset="0"/>
              </a:rPr>
              <a:t> En este módulo nos enfocamos en un elemento específico  &gt; herramientas &gt; escenarios</a:t>
            </a:r>
          </a:p>
          <a:p>
            <a:pPr>
              <a:buFontTx/>
              <a:buChar char="•"/>
            </a:pPr>
            <a:endParaRPr lang="es-ES_tradnl" b="0" smtClean="0">
              <a:ea typeface="Arial" pitchFamily="34" charset="0"/>
            </a:endParaRPr>
          </a:p>
          <a:p>
            <a:r>
              <a:rPr lang="es-ES_tradnl" b="0" u="sng" smtClean="0">
                <a:ea typeface="Arial" pitchFamily="34" charset="0"/>
              </a:rPr>
              <a:t>Explicar</a:t>
            </a:r>
          </a:p>
          <a:p>
            <a:pPr>
              <a:buFontTx/>
              <a:buChar char="•"/>
            </a:pPr>
            <a:r>
              <a:rPr lang="es-ES_tradnl" b="0" smtClean="0">
                <a:ea typeface="Arial" pitchFamily="34" charset="0"/>
              </a:rPr>
              <a:t> herramientas: La evaluación prepara la toma de decisiones </a:t>
            </a:r>
          </a:p>
          <a:p>
            <a:r>
              <a:rPr lang="es-ES_tradnl" smtClean="0">
                <a:ea typeface="Arial" pitchFamily="34" charset="0"/>
              </a:rPr>
              <a:t>Si hay tiempo</a:t>
            </a:r>
          </a:p>
          <a:p>
            <a:pPr>
              <a:buFontTx/>
              <a:buChar char="•"/>
            </a:pPr>
            <a:r>
              <a:rPr lang="es-ES_tradnl" b="0" smtClean="0">
                <a:ea typeface="Arial" pitchFamily="34" charset="0"/>
              </a:rPr>
              <a:t> Compromiso público – Cómo</a:t>
            </a:r>
          </a:p>
          <a:p>
            <a:pPr lvl="2"/>
            <a:r>
              <a:rPr lang="es-ES_tradnl" smtClean="0">
                <a:ea typeface="Adobe Fangsong Std R" charset="0"/>
                <a:cs typeface="Arial" pitchFamily="34" charset="0"/>
              </a:rPr>
              <a:t>Informe al público acerca de los riesgos del cambio climático, incluir las incertidumbres a fin de generar apoyo para tomar decisiones, actividades.</a:t>
            </a:r>
          </a:p>
          <a:p>
            <a:pPr lvl="2"/>
            <a:r>
              <a:rPr lang="es-ES_tradnl" smtClean="0">
                <a:ea typeface="Adobe Fangsong Std R" charset="0"/>
                <a:cs typeface="Arial" pitchFamily="34" charset="0"/>
              </a:rPr>
              <a:t>Incluya experiencia pública para tomar decisiones, mejorar las actividades </a:t>
            </a:r>
          </a:p>
          <a:p>
            <a:pPr lvl="2"/>
            <a:r>
              <a:rPr lang="es-ES_tradnl" smtClean="0">
                <a:ea typeface="Adobe Fangsong Std R" charset="0"/>
                <a:cs typeface="Arial" pitchFamily="34" charset="0"/>
              </a:rPr>
              <a:t>Incluya puntos de vista de comunidades afectadas, incluya probabilidades de elegir actividades aceptables y relevantes</a:t>
            </a:r>
          </a:p>
          <a:p>
            <a:pPr lvl="1"/>
            <a:r>
              <a:rPr lang="es-ES_tradnl" smtClean="0">
                <a:ea typeface="Adobe Fangsong Std R" charset="0"/>
              </a:rPr>
              <a:t>Decisión-información relevante – Cómo</a:t>
            </a:r>
          </a:p>
          <a:p>
            <a:pPr lvl="2"/>
            <a:r>
              <a:rPr lang="es-ES_tradnl" smtClean="0">
                <a:ea typeface="Adobe Fangsong Std R" charset="0"/>
                <a:cs typeface="Arial" pitchFamily="34" charset="0"/>
              </a:rPr>
              <a:t> Interactúe con los usuarios para definir las necesidades de información </a:t>
            </a:r>
          </a:p>
          <a:p>
            <a:pPr lvl="2"/>
            <a:r>
              <a:rPr lang="es-ES_tradnl" smtClean="0">
                <a:ea typeface="Adobe Fangsong Std R" charset="0"/>
                <a:cs typeface="Arial" pitchFamily="34" charset="0"/>
              </a:rPr>
              <a:t>También incluya información económica y social – la adaptación al cambio climático requiere de mucho más que datos sobre el clima</a:t>
            </a:r>
          </a:p>
          <a:p>
            <a:pPr lvl="1"/>
            <a:r>
              <a:rPr lang="es-ES_tradnl" smtClean="0">
                <a:ea typeface="Adobe Fangsong Std R" charset="0"/>
              </a:rPr>
              <a:t>diseño institucional – Cómo</a:t>
            </a:r>
          </a:p>
          <a:p>
            <a:pPr lvl="2"/>
            <a:r>
              <a:rPr lang="es-ES_tradnl" smtClean="0">
                <a:ea typeface="Adobe Fangsong Std R" charset="0"/>
                <a:cs typeface="Arial" pitchFamily="34" charset="0"/>
              </a:rPr>
              <a:t>Principales cambios climáticos en los Ministerios competentes (esp. Finanzas y Planificación)</a:t>
            </a:r>
          </a:p>
          <a:p>
            <a:pPr lvl="2">
              <a:buFont typeface="Wingdings" pitchFamily="2" charset="2"/>
              <a:buNone/>
            </a:pPr>
            <a:r>
              <a:rPr lang="es-ES_tradnl" smtClean="0">
                <a:ea typeface="Adobe Fangsong Std R" charset="0"/>
                <a:cs typeface="Arial" pitchFamily="34" charset="0"/>
              </a:rPr>
              <a:t>Construya una agencia central especializada para coordinar esfuerzos</a:t>
            </a:r>
          </a:p>
          <a:p>
            <a:pPr lvl="2"/>
            <a:r>
              <a:rPr lang="es-ES_tradnl" smtClean="0">
                <a:ea typeface="Adobe Fangsong Std R" charset="0"/>
                <a:cs typeface="Arial" pitchFamily="34" charset="0"/>
              </a:rPr>
              <a:t>Mandatos de revisión </a:t>
            </a:r>
          </a:p>
          <a:p>
            <a:pPr lvl="2"/>
            <a:r>
              <a:rPr lang="es-ES_tradnl" smtClean="0">
                <a:ea typeface="Adobe Fangsong Std R" charset="0"/>
                <a:cs typeface="Arial" pitchFamily="34" charset="0"/>
              </a:rPr>
              <a:t>Herramientas – Cómo</a:t>
            </a:r>
          </a:p>
          <a:p>
            <a:pPr lvl="2"/>
            <a:r>
              <a:rPr lang="es-ES_tradnl" smtClean="0">
                <a:ea typeface="Adobe Fangsong Std R" charset="0"/>
                <a:cs typeface="Arial" pitchFamily="34" charset="0"/>
              </a:rPr>
              <a:t>Integre la dirección de riesgo climático en herramientas que ya existan (p. ej., evaluaciones de impacto ambiental)</a:t>
            </a:r>
          </a:p>
          <a:p>
            <a:pPr lvl="2"/>
            <a:r>
              <a:rPr lang="es-ES_tradnl" smtClean="0">
                <a:ea typeface="Adobe Fangsong Std R" charset="0"/>
                <a:cs typeface="Arial" pitchFamily="34" charset="0"/>
              </a:rPr>
              <a:t>Incluya nuevos herramientas siempre que sea necesario, p.ej planificación de escenarios y ejercicios de simulacros</a:t>
            </a:r>
          </a:p>
          <a:p>
            <a:pPr lvl="2"/>
            <a:r>
              <a:rPr lang="es-ES_tradnl" smtClean="0">
                <a:ea typeface="Adobe Fangsong Std R" charset="0"/>
                <a:cs typeface="Arial" pitchFamily="34" charset="0"/>
              </a:rPr>
              <a:t>Desarrolle capacidades para utilizar estas herramientas</a:t>
            </a:r>
          </a:p>
          <a:p>
            <a:pPr lvl="2"/>
            <a:r>
              <a:rPr lang="es-ES_tradnl" smtClean="0">
                <a:ea typeface="Adobe Fangsong Std R" charset="0"/>
                <a:cs typeface="Arial" pitchFamily="34" charset="0"/>
              </a:rPr>
              <a:t>Recursos – Cómo</a:t>
            </a:r>
          </a:p>
          <a:p>
            <a:pPr lvl="2"/>
            <a:r>
              <a:rPr lang="es-ES_tradnl" smtClean="0">
                <a:ea typeface="Adobe Fangsong Std R" charset="0"/>
                <a:cs typeface="Arial" pitchFamily="34" charset="0"/>
              </a:rPr>
              <a:t> financiación específica y sostenida; mecanismos adecuados para los objetivos</a:t>
            </a:r>
          </a:p>
          <a:p>
            <a:pPr lvl="2"/>
            <a:r>
              <a:rPr lang="es-ES_tradnl" smtClean="0">
                <a:ea typeface="Adobe Fangsong Std R" charset="0"/>
                <a:cs typeface="Arial" pitchFamily="34" charset="0"/>
              </a:rPr>
              <a:t>Entrene capacidades humanas para crear, poner en práctica, manejar, supervisar y hacer cumplir las estrategias de adaptación</a:t>
            </a:r>
          </a:p>
          <a:p>
            <a:pPr lvl="2"/>
            <a:r>
              <a:rPr lang="es-ES_tradnl" smtClean="0">
                <a:ea typeface="Adobe Fangsong Std R" charset="0"/>
                <a:cs typeface="Arial" pitchFamily="34" charset="0"/>
              </a:rPr>
              <a:t>Proteja y mantenga a los servicios de ecosistema como un amortiguador y servicio de adaptación</a:t>
            </a:r>
          </a:p>
          <a:p>
            <a:pPr lvl="2">
              <a:buFont typeface="Wingdings" pitchFamily="2" charset="2"/>
              <a:buNone/>
            </a:pPr>
            <a:endParaRPr lang="es-ES_tradnl" smtClean="0">
              <a:ea typeface="Adobe Fangsong Std R" charset="0"/>
              <a:cs typeface="Arial" pitchFamily="34" charset="0"/>
            </a:endParaRPr>
          </a:p>
          <a:p>
            <a:pPr>
              <a:buClr>
                <a:srgbClr val="669900"/>
              </a:buClr>
              <a:buFont typeface="Wingdings" pitchFamily="2" charset="2"/>
              <a:buChar char="§"/>
            </a:pPr>
            <a:r>
              <a:rPr lang="es-ES_tradnl" b="0" smtClean="0">
                <a:ea typeface="Arial" pitchFamily="34" charset="0"/>
              </a:rPr>
              <a:t> En este módulo nos enfocaremos en un solo elemento &gt; herramientas&gt; escenarios</a:t>
            </a:r>
          </a:p>
          <a:p>
            <a:pPr lvl="2"/>
            <a:endParaRPr lang="en-GB" smtClean="0">
              <a:ea typeface="Adobe Fangsong Std R" charset="0"/>
              <a:cs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Folienbildplatzhalter 3"/>
          <p:cNvSpPr>
            <a:spLocks noGrp="1" noRot="1" noChangeAspect="1" noTextEdit="1"/>
          </p:cNvSpPr>
          <p:nvPr>
            <p:ph type="sldImg"/>
          </p:nvPr>
        </p:nvSpPr>
        <p:spPr>
          <a:xfrm>
            <a:off x="546100" y="312738"/>
            <a:ext cx="5730875" cy="4297362"/>
          </a:xfrm>
          <a:ln/>
        </p:spPr>
      </p:sp>
      <p:sp>
        <p:nvSpPr>
          <p:cNvPr id="54275" name="Notizenplatzhalter 4"/>
          <p:cNvSpPr>
            <a:spLocks noGrp="1"/>
          </p:cNvSpPr>
          <p:nvPr>
            <p:ph type="body" idx="1"/>
          </p:nvPr>
        </p:nvSpPr>
        <p:spPr>
          <a:noFill/>
          <a:ln/>
        </p:spPr>
        <p:txBody>
          <a:bodyPr/>
          <a:lstStyle/>
          <a:p>
            <a:r>
              <a:rPr lang="es-ES_tradnl" b="0" u="sng" smtClean="0">
                <a:ea typeface="Arial" pitchFamily="34" charset="0"/>
              </a:rPr>
              <a:t>Mensaje principal</a:t>
            </a:r>
          </a:p>
          <a:p>
            <a:pPr>
              <a:buFontTx/>
              <a:buChar char="•"/>
            </a:pPr>
            <a:r>
              <a:rPr lang="es-ES_tradnl" b="0" smtClean="0">
                <a:ea typeface="Arial" pitchFamily="34" charset="0"/>
              </a:rPr>
              <a:t> Aun si toda la información estuviera ahí: la tarea principal seguiría siendo analizarla y procesarla y tomar una decisión</a:t>
            </a:r>
          </a:p>
          <a:p>
            <a:endParaRPr lang="es-ES_tradnl" b="0" smtClean="0">
              <a:ea typeface="Arial" pitchFamily="34" charset="0"/>
            </a:endParaRPr>
          </a:p>
          <a:p>
            <a:r>
              <a:rPr lang="es-ES_tradnl" b="0" u="sng" smtClean="0">
                <a:ea typeface="Arial" pitchFamily="34" charset="0"/>
              </a:rPr>
              <a:t>Explicar</a:t>
            </a:r>
          </a:p>
          <a:p>
            <a:r>
              <a:rPr lang="es-ES_tradnl" b="0" smtClean="0">
                <a:ea typeface="Arial" pitchFamily="34" charset="0"/>
              </a:rPr>
              <a:t>Existen diversos tipos de decisiones que requieren herramientas diferentes, especialmente dependiendo si la decisión es estratégica u operativa en escencia.</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Folienbildplatzhalter 3"/>
          <p:cNvSpPr>
            <a:spLocks noGrp="1" noRot="1" noChangeAspect="1" noTextEdit="1"/>
          </p:cNvSpPr>
          <p:nvPr>
            <p:ph type="sldImg"/>
          </p:nvPr>
        </p:nvSpPr>
        <p:spPr>
          <a:xfrm>
            <a:off x="546100" y="312738"/>
            <a:ext cx="5730875" cy="4297362"/>
          </a:xfrm>
          <a:ln/>
        </p:spPr>
      </p:sp>
      <p:sp>
        <p:nvSpPr>
          <p:cNvPr id="55299" name="Notizenplatzhalter 4"/>
          <p:cNvSpPr>
            <a:spLocks noGrp="1"/>
          </p:cNvSpPr>
          <p:nvPr>
            <p:ph type="body" idx="1"/>
          </p:nvPr>
        </p:nvSpPr>
        <p:spPr>
          <a:noFill/>
          <a:ln/>
        </p:spPr>
        <p:txBody>
          <a:bodyPr/>
          <a:lstStyle/>
          <a:p>
            <a:r>
              <a:rPr lang="es-ES_tradnl" b="0" i="1" smtClean="0">
                <a:ea typeface="Arial" pitchFamily="34" charset="0"/>
              </a:rPr>
              <a:t>Sugerencia:</a:t>
            </a:r>
          </a:p>
          <a:p>
            <a:pPr>
              <a:buFontTx/>
              <a:buChar char="•"/>
            </a:pPr>
            <a:r>
              <a:rPr lang="es-ES_tradnl" b="0" i="1" smtClean="0">
                <a:ea typeface="Arial" pitchFamily="34" charset="0"/>
              </a:rPr>
              <a:t> para hacerlo más interactivo y beneficiarse de la experiencia del grupo, podría escribir las principales preguntas en tablas y pedirle a los participantes que pasen y pongan en tarjetas las sugerencias de las herramientas que ellos utilizan al tratar ciertas dudas en el trabajo o en la vida privada – tenga algunas tarjetas preparadas (con el contenido de esta diapositiva) para añadirlas a las ideas de los participantes.</a:t>
            </a:r>
          </a:p>
          <a:p>
            <a:pPr>
              <a:buFontTx/>
              <a:buChar char="•"/>
            </a:pPr>
            <a:r>
              <a:rPr lang="es-ES_tradnl" b="0" i="1" smtClean="0">
                <a:ea typeface="Arial" pitchFamily="34" charset="0"/>
              </a:rPr>
              <a:t> Si las preguntas no son claras, trate de encontrar junto con los participantes ejemplos de la vida laboral y privada. Escriba los ejemplos en la tabla respectiva</a:t>
            </a:r>
          </a:p>
          <a:p>
            <a:pPr>
              <a:buFontTx/>
              <a:buChar char="•"/>
            </a:pPr>
            <a:r>
              <a:rPr lang="es-ES_tradnl" b="0" i="1" smtClean="0">
                <a:ea typeface="Arial" pitchFamily="34" charset="0"/>
              </a:rPr>
              <a:t> pida a los participantes que expliquen sus propuestas en sesión plenaria</a:t>
            </a:r>
          </a:p>
          <a:p>
            <a:endParaRPr lang="es-ES_tradnl" b="0" i="1" smtClean="0">
              <a:ea typeface="Arial" pitchFamily="34" charset="0"/>
            </a:endParaRPr>
          </a:p>
          <a:p>
            <a:endParaRPr lang="es-ES_tradnl" b="0" u="sng" smtClean="0">
              <a:ea typeface="Arial" pitchFamily="34" charset="0"/>
            </a:endParaRPr>
          </a:p>
          <a:p>
            <a:r>
              <a:rPr lang="es-ES_tradnl" b="0" u="sng" smtClean="0">
                <a:ea typeface="Arial" pitchFamily="34" charset="0"/>
              </a:rPr>
              <a:t>Mensaje principal</a:t>
            </a:r>
          </a:p>
          <a:p>
            <a:pPr>
              <a:buFontTx/>
              <a:buChar char="•"/>
            </a:pPr>
            <a:r>
              <a:rPr lang="es-ES_tradnl" b="0" smtClean="0">
                <a:ea typeface="Arial" pitchFamily="34" charset="0"/>
              </a:rPr>
              <a:t> Aun si toda la información estuviera allí: la tarea principal sería analizarla y procesarla, y tomar una decisión</a:t>
            </a:r>
          </a:p>
          <a:p>
            <a:pPr>
              <a:buFontTx/>
              <a:buChar char="•"/>
            </a:pPr>
            <a:r>
              <a:rPr lang="es-ES_tradnl" b="0" smtClean="0">
                <a:ea typeface="Arial" pitchFamily="34" charset="0"/>
              </a:rPr>
              <a:t> Por lo general hay varias respuestas correctas cuando uno se enfrentan a una decisión compleja. Cuando haya encontrado la mejor solución, siga adelante con ella, haga que funcione, y lo más probable es que así será.</a:t>
            </a:r>
          </a:p>
          <a:p>
            <a:pPr>
              <a:buFontTx/>
              <a:buChar char="•"/>
            </a:pPr>
            <a:r>
              <a:rPr lang="es-ES_tradnl" b="0" smtClean="0">
                <a:ea typeface="Arial" pitchFamily="34" charset="0"/>
              </a:rPr>
              <a:t> ¡evite la parálisis analítica y siga adelante!</a:t>
            </a:r>
          </a:p>
          <a:p>
            <a:endParaRPr lang="es-ES_tradnl" b="0" smtClean="0">
              <a:ea typeface="Arial" pitchFamily="34" charset="0"/>
            </a:endParaRPr>
          </a:p>
          <a:p>
            <a:r>
              <a:rPr lang="es-ES_tradnl" b="0" u="sng" smtClean="0">
                <a:ea typeface="Arial" pitchFamily="34" charset="0"/>
              </a:rPr>
              <a:t>Explicar</a:t>
            </a:r>
          </a:p>
          <a:p>
            <a:r>
              <a:rPr lang="es-ES_tradnl" b="0" smtClean="0">
                <a:ea typeface="Arial" pitchFamily="34" charset="0"/>
              </a:rPr>
              <a:t>Preguntas diferentes requieren diferentes herramientas, p. ej. </a:t>
            </a:r>
          </a:p>
          <a:p>
            <a:pPr>
              <a:buFontTx/>
              <a:buChar char="•"/>
            </a:pPr>
            <a:r>
              <a:rPr lang="es-ES_tradnl" b="0" smtClean="0">
                <a:ea typeface="Arial" pitchFamily="34" charset="0"/>
              </a:rPr>
              <a:t>  La adaptación sistemática necesita evaluación: consulte la protección climática de GIT y otras herramientas similares, explique su funcionamiento según la cadena de impacto (véase el M3-5)</a:t>
            </a:r>
          </a:p>
          <a:p>
            <a:pPr>
              <a:buFontTx/>
              <a:buChar char="•"/>
            </a:pPr>
            <a:r>
              <a:rPr lang="es-ES_tradnl" b="0" smtClean="0">
                <a:ea typeface="Arial" pitchFamily="34" charset="0"/>
              </a:rPr>
              <a:t> Estadísticas: ¿comprende lo que significa el 30% de probabilidad de un determinado evento?, comprender la necesidad de utilizar valores promedio como extremos para tomar decisiones</a:t>
            </a:r>
          </a:p>
          <a:p>
            <a:pPr>
              <a:buFontTx/>
              <a:buChar char="•"/>
            </a:pPr>
            <a:r>
              <a:rPr lang="es-ES_tradnl" b="0" smtClean="0">
                <a:ea typeface="Arial" pitchFamily="34" charset="0"/>
              </a:rPr>
              <a:t> Triangulación: tome datos de otro lado, opinión de expertos </a:t>
            </a:r>
          </a:p>
          <a:p>
            <a:pPr>
              <a:buFontTx/>
              <a:buChar char="•"/>
            </a:pPr>
            <a:r>
              <a:rPr lang="es-ES_tradnl" b="0" smtClean="0">
                <a:ea typeface="Arial" pitchFamily="34" charset="0"/>
              </a:rPr>
              <a:t> Rangos de posibilidad: evaluar diferentes futuros posibles, por ejemplo, tome la estimación más alta y la más baja para la elevación del nivel del mar y compruebe si la cifra exacta haría una diferencia grande para su decisión en este momento</a:t>
            </a:r>
          </a:p>
          <a:p>
            <a:r>
              <a:rPr lang="es-ES_tradnl" b="0" smtClean="0">
                <a:ea typeface="Arial" pitchFamily="34" charset="0"/>
              </a:rPr>
              <a:t>¿No hay suficiente información?</a:t>
            </a:r>
          </a:p>
          <a:p>
            <a:pPr>
              <a:buFontTx/>
              <a:buChar char="•"/>
            </a:pPr>
            <a:r>
              <a:rPr lang="es-ES_tradnl" b="0" smtClean="0">
                <a:ea typeface="Arial" pitchFamily="34" charset="0"/>
              </a:rPr>
              <a:t> Reconsidere la necesidad de tomar una decisión ahora: ¿Cuándo debe decidir? Se toman mejor las decisiones sobre adaptación cuando un plan de proyecto está bajo revisión.</a:t>
            </a:r>
          </a:p>
          <a:p>
            <a:pPr>
              <a:buFontTx/>
              <a:buChar char="•"/>
            </a:pPr>
            <a:r>
              <a:rPr lang="es-ES_tradnl" b="0" smtClean="0">
                <a:ea typeface="Arial" pitchFamily="34" charset="0"/>
              </a:rPr>
              <a:t> Vaya paso a paso: comenzar con soluciones sin pesar que apuntan en la dirección correcta, pero dejan espacio para correcciones. No es adecuado para inversiones a largo plazo.</a:t>
            </a:r>
          </a:p>
          <a:p>
            <a:pPr>
              <a:buFontTx/>
              <a:buChar char="•"/>
            </a:pPr>
            <a:r>
              <a:rPr lang="es-ES_tradnl" b="0" smtClean="0">
                <a:ea typeface="Arial" pitchFamily="34" charset="0"/>
              </a:rPr>
              <a:t> Estrategias flexibles: Manejo por objetivo por objetivos y ruta -&gt; incluya opciones sin o bajo riesgo y asegúrese dejar ventanas abiertas para hacer frente a futuros riesgos</a:t>
            </a:r>
          </a:p>
          <a:p>
            <a:pPr>
              <a:buFontTx/>
              <a:buChar char="•"/>
            </a:pPr>
            <a:r>
              <a:rPr lang="es-ES_tradnl" b="0" smtClean="0">
                <a:ea typeface="Arial" pitchFamily="34" charset="0"/>
              </a:rPr>
              <a:t> Manejo adaptativo: mejore su base de conocimiento continuamente y adáptese conforme lo vaya necesitando (necesita apoyo de monitoreo y evaluación)</a:t>
            </a:r>
          </a:p>
          <a:p>
            <a:pPr>
              <a:buFontTx/>
              <a:buChar char="•"/>
            </a:pPr>
            <a:r>
              <a:rPr lang="es-ES_tradnl" b="0" smtClean="0">
                <a:ea typeface="Arial" pitchFamily="34" charset="0"/>
              </a:rPr>
              <a:t> Planificación de contingencia: explorar y planear para el peor de los escenarios, aunque sea muy improbable </a:t>
            </a:r>
          </a:p>
          <a:p>
            <a:endParaRPr lang="es-ES_tradnl" b="0" smtClean="0">
              <a:ea typeface="Arial" pitchFamily="34" charset="0"/>
            </a:endParaRPr>
          </a:p>
          <a:p>
            <a:r>
              <a:rPr lang="es-ES_tradnl" b="0" smtClean="0">
                <a:ea typeface="Arial" pitchFamily="34" charset="0"/>
              </a:rPr>
              <a:t>Los escenarios son una herramienta para apoyar la toma de decisiones estratégicas; consideran los diversos futuros, al tiempo que son precisos en cuanto a las rutas que han de seguir para llegar ahí</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Foliennummernplatzhalter 3"/>
          <p:cNvSpPr>
            <a:spLocks noGrp="1"/>
          </p:cNvSpPr>
          <p:nvPr>
            <p:ph type="sldNum" sz="quarter" idx="5"/>
          </p:nvPr>
        </p:nvSpPr>
        <p:spPr/>
        <p:txBody>
          <a:bodyPr/>
          <a:lstStyle/>
          <a:p>
            <a:fld id="{06B5166C-775C-4900-92FA-8617EF57F0AE}" type="slidenum">
              <a:rPr smtClean="0">
                <a:latin typeface="Arial" charset="0"/>
                <a:cs typeface="Arial" charset="0"/>
              </a:rPr>
              <a:pPr/>
              <a:t>2</a:t>
            </a:fld>
            <a:endParaRPr smtClean="0">
              <a:latin typeface="Arial" charset="0"/>
              <a:cs typeface="Arial" charset="0"/>
            </a:endParaRPr>
          </a:p>
        </p:txBody>
      </p:sp>
      <p:sp>
        <p:nvSpPr>
          <p:cNvPr id="47107" name="Folienbildplatzhalter 5"/>
          <p:cNvSpPr>
            <a:spLocks noGrp="1" noRot="1" noChangeAspect="1" noTextEdit="1"/>
          </p:cNvSpPr>
          <p:nvPr>
            <p:ph type="sldImg"/>
          </p:nvPr>
        </p:nvSpPr>
        <p:spPr>
          <a:xfrm>
            <a:off x="546100" y="312738"/>
            <a:ext cx="5730875" cy="4297362"/>
          </a:xfrm>
          <a:ln/>
        </p:spPr>
      </p:sp>
      <p:sp>
        <p:nvSpPr>
          <p:cNvPr id="47108" name="Notizenplatzhalter 6"/>
          <p:cNvSpPr>
            <a:spLocks noGrp="1"/>
          </p:cNvSpPr>
          <p:nvPr>
            <p:ph type="body" idx="1"/>
          </p:nvPr>
        </p:nvSpPr>
        <p:spPr>
          <a:noFill/>
          <a:ln/>
        </p:spPr>
        <p:txBody>
          <a:bodyPr/>
          <a:lstStyle/>
          <a:p>
            <a:endParaRPr lang="en-GB" smtClean="0">
              <a:latin typeface="Arial" charset="0"/>
              <a:cs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Folienbildplatzhalter 3"/>
          <p:cNvSpPr>
            <a:spLocks noGrp="1" noRot="1" noChangeAspect="1" noTextEdit="1"/>
          </p:cNvSpPr>
          <p:nvPr>
            <p:ph type="sldImg"/>
          </p:nvPr>
        </p:nvSpPr>
        <p:spPr>
          <a:xfrm>
            <a:off x="546100" y="312738"/>
            <a:ext cx="5730875" cy="4297362"/>
          </a:xfrm>
          <a:ln/>
        </p:spPr>
      </p:sp>
      <p:sp>
        <p:nvSpPr>
          <p:cNvPr id="56323" name="Notizenplatzhalter 4"/>
          <p:cNvSpPr>
            <a:spLocks noGrp="1"/>
          </p:cNvSpPr>
          <p:nvPr>
            <p:ph type="body" idx="1"/>
          </p:nvPr>
        </p:nvSpPr>
        <p:spPr>
          <a:noFill/>
          <a:ln/>
        </p:spPr>
        <p:txBody>
          <a:bodyPr/>
          <a:lstStyle/>
          <a:p>
            <a:r>
              <a:rPr lang="es-ES_tradnl" b="0" u="sng" smtClean="0">
                <a:ea typeface="Arial" pitchFamily="34" charset="0"/>
              </a:rPr>
              <a:t>Mensaje principal</a:t>
            </a:r>
          </a:p>
          <a:p>
            <a:pPr>
              <a:buFontTx/>
              <a:buChar char="•"/>
            </a:pPr>
            <a:r>
              <a:rPr lang="es-ES_tradnl" b="0" smtClean="0">
                <a:ea typeface="Arial" pitchFamily="34" charset="0"/>
              </a:rPr>
              <a:t> Al enfrentar el futuro de manera transparente extiende sus posibilidades de acción</a:t>
            </a:r>
          </a:p>
          <a:p>
            <a:pPr>
              <a:buFontTx/>
              <a:buChar char="•"/>
            </a:pPr>
            <a:r>
              <a:rPr lang="es-ES_tradnl" b="0" smtClean="0">
                <a:ea typeface="Arial" pitchFamily="34" charset="0"/>
              </a:rPr>
              <a:t> es como jugar al ajedrez – intente averiguar qué es lo mejor en una determinada situación con el fin de lograr su objetivo </a:t>
            </a:r>
          </a:p>
          <a:p>
            <a:pPr>
              <a:buFontTx/>
              <a:buChar char="•"/>
            </a:pPr>
            <a:endParaRPr lang="es-ES_tradnl" b="0" smtClean="0">
              <a:ea typeface="Arial" pitchFamily="34" charset="0"/>
            </a:endParaRPr>
          </a:p>
          <a:p>
            <a:r>
              <a:rPr lang="es-ES_tradnl" b="0" u="sng" smtClean="0">
                <a:ea typeface="Arial" pitchFamily="34" charset="0"/>
              </a:rPr>
              <a:t>Explicar</a:t>
            </a:r>
          </a:p>
          <a:p>
            <a:pPr>
              <a:buFontTx/>
              <a:buChar char="•"/>
            </a:pPr>
            <a:r>
              <a:rPr lang="en-GB" b="0" smtClean="0">
                <a:ea typeface="Arial" pitchFamily="34" charset="0"/>
              </a:rPr>
              <a:t> </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Folienbildplatzhalter 1"/>
          <p:cNvSpPr>
            <a:spLocks noGrp="1" noRot="1" noChangeAspect="1" noTextEdit="1"/>
          </p:cNvSpPr>
          <p:nvPr>
            <p:ph type="sldImg"/>
          </p:nvPr>
        </p:nvSpPr>
        <p:spPr>
          <a:xfrm>
            <a:off x="546100" y="312738"/>
            <a:ext cx="5730875" cy="4297362"/>
          </a:xfrm>
          <a:ln/>
        </p:spPr>
      </p:sp>
      <p:sp>
        <p:nvSpPr>
          <p:cNvPr id="57347" name="Notizenplatzhalter 2"/>
          <p:cNvSpPr>
            <a:spLocks noGrp="1"/>
          </p:cNvSpPr>
          <p:nvPr>
            <p:ph type="body" idx="1"/>
          </p:nvPr>
        </p:nvSpPr>
        <p:spPr>
          <a:noFill/>
          <a:ln/>
        </p:spPr>
        <p:txBody>
          <a:bodyPr/>
          <a:lstStyle/>
          <a:p>
            <a:r>
              <a:rPr lang="de-DE" sz="1100" smtClean="0">
                <a:ea typeface="Arial" pitchFamily="34" charset="0"/>
              </a:rPr>
              <a:t>SÓLO si hay tiempo</a:t>
            </a:r>
          </a:p>
          <a:p>
            <a:endParaRPr lang="de-DE" sz="1100" i="1" u="sng" smtClean="0">
              <a:ea typeface="Arial" pitchFamily="34" charset="0"/>
            </a:endParaRPr>
          </a:p>
          <a:p>
            <a:r>
              <a:rPr lang="es-ES_tradnl" sz="1100" i="1" u="sng" smtClean="0">
                <a:ea typeface="Arial" pitchFamily="34" charset="0"/>
              </a:rPr>
              <a:t>Cómo ejecutar el ejercicio</a:t>
            </a:r>
          </a:p>
          <a:p>
            <a:pPr>
              <a:buFontTx/>
              <a:buChar char="•"/>
            </a:pPr>
            <a:r>
              <a:rPr lang="es-ES_tradnl" sz="1100" b="0" i="1" smtClean="0">
                <a:ea typeface="Arial" pitchFamily="34" charset="0"/>
              </a:rPr>
              <a:t>Observe los diferentes pasos de cómo desarrollar escenarios (siguiente diapositiva) en una tabla y cubra todos menos el primero de ellos </a:t>
            </a:r>
          </a:p>
          <a:p>
            <a:pPr>
              <a:buFontTx/>
              <a:buChar char="•"/>
            </a:pPr>
            <a:r>
              <a:rPr lang="es-ES_tradnl" sz="1100" b="0" i="1" smtClean="0">
                <a:ea typeface="Arial" pitchFamily="34" charset="0"/>
              </a:rPr>
              <a:t> Con el primer paso (pregunta) pregunte a los participantes qué situaciones de su vida profesional o privada pueden describir en las que tuvieron que tomar una decisión que afecte su futuro, p. ej., cuando tuvieron que definir qué estudiar después de la preparatoria o cambiarse de casa o irse de vacaciones. Anote esa situación en la tabla (Puede pedir a todos los participantes que trabajen una pregunta o dejarles que definan su propio ejemplo) </a:t>
            </a:r>
          </a:p>
          <a:p>
            <a:pPr>
              <a:buFontTx/>
              <a:buChar char="•"/>
            </a:pPr>
            <a:r>
              <a:rPr lang="es-ES_tradnl" sz="1100" b="0" i="1" smtClean="0">
                <a:ea typeface="Arial" pitchFamily="34" charset="0"/>
              </a:rPr>
              <a:t> Explique los pasos 2 - 4  y pida a los participantes que determinen factores y valores y descubran cómo afectó eso en su decisión</a:t>
            </a:r>
          </a:p>
          <a:p>
            <a:pPr>
              <a:buFontTx/>
              <a:buChar char="•"/>
            </a:pPr>
            <a:r>
              <a:rPr lang="es-ES_tradnl" sz="1100" b="0" i="1" smtClean="0">
                <a:ea typeface="Arial" pitchFamily="34" charset="0"/>
              </a:rPr>
              <a:t> Muestre la diapositiva que explica la tarea</a:t>
            </a:r>
          </a:p>
          <a:p>
            <a:pPr>
              <a:buFontTx/>
              <a:buChar char="•"/>
            </a:pPr>
            <a:r>
              <a:rPr lang="es-ES_tradnl" sz="1100" b="0" i="1" smtClean="0">
                <a:ea typeface="Arial" pitchFamily="34" charset="0"/>
              </a:rPr>
              <a:t> Dé un pequeño aviso cuando les queden dos minutos para terminar</a:t>
            </a:r>
          </a:p>
        </p:txBody>
      </p:sp>
      <p:sp>
        <p:nvSpPr>
          <p:cNvPr id="57348" name="Foliennummernplatzhalter 3"/>
          <p:cNvSpPr>
            <a:spLocks noGrp="1"/>
          </p:cNvSpPr>
          <p:nvPr>
            <p:ph type="sldNum" sz="quarter" idx="5"/>
          </p:nvPr>
        </p:nvSpPr>
        <p:spPr/>
        <p:txBody>
          <a:bodyPr/>
          <a:lstStyle/>
          <a:p>
            <a:fld id="{D4FD0ED1-1165-4799-A6B5-BFAF59E5D49B}" type="slidenum">
              <a:rPr lang="de-DE" smtClean="0">
                <a:latin typeface="Arial" pitchFamily="34" charset="0"/>
                <a:cs typeface="Arial" pitchFamily="34" charset="0"/>
              </a:rPr>
              <a:pPr/>
              <a:t>21</a:t>
            </a:fld>
            <a:endParaRPr lang="de-DE" smtClean="0">
              <a:latin typeface="Arial" pitchFamily="34" charset="0"/>
              <a:cs typeface="Arial"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Folienbildplatzhalter 3"/>
          <p:cNvSpPr>
            <a:spLocks noGrp="1" noRot="1" noChangeAspect="1" noTextEdit="1"/>
          </p:cNvSpPr>
          <p:nvPr>
            <p:ph type="sldImg"/>
          </p:nvPr>
        </p:nvSpPr>
        <p:spPr>
          <a:xfrm>
            <a:off x="546100" y="312738"/>
            <a:ext cx="5730875" cy="4297362"/>
          </a:xfrm>
          <a:ln/>
        </p:spPr>
      </p:sp>
      <p:sp>
        <p:nvSpPr>
          <p:cNvPr id="58371" name="Notizenplatzhalter 4"/>
          <p:cNvSpPr>
            <a:spLocks noGrp="1"/>
          </p:cNvSpPr>
          <p:nvPr>
            <p:ph type="body" idx="1"/>
          </p:nvPr>
        </p:nvSpPr>
        <p:spPr>
          <a:noFill/>
          <a:ln/>
        </p:spPr>
        <p:txBody>
          <a:bodyPr/>
          <a:lstStyle/>
          <a:p>
            <a:r>
              <a:rPr lang="es-ES_tradnl" b="0" i="1" u="sng" smtClean="0">
                <a:ea typeface="Arial" pitchFamily="34" charset="0"/>
              </a:rPr>
              <a:t>Sugerencia </a:t>
            </a:r>
          </a:p>
          <a:p>
            <a:r>
              <a:rPr lang="es-ES_tradnl" b="0" i="1" smtClean="0">
                <a:ea typeface="Arial" pitchFamily="34" charset="0"/>
              </a:rPr>
              <a:t>Es mejor hacer esto en un pizarrón. </a:t>
            </a:r>
          </a:p>
          <a:p>
            <a:r>
              <a:rPr lang="es-ES_tradnl" b="0" i="1" smtClean="0">
                <a:ea typeface="Arial" pitchFamily="34" charset="0"/>
              </a:rPr>
              <a:t>Mostrar los pasos uno a uno mientras explica cómo desarrollar los escenarios </a:t>
            </a:r>
          </a:p>
          <a:p>
            <a:r>
              <a:rPr lang="es-ES_tradnl" b="0" i="1" smtClean="0">
                <a:ea typeface="Arial" pitchFamily="34" charset="0"/>
              </a:rPr>
              <a:t>El gráfico pertenece al paso (4)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Folienbildplatzhalter 3"/>
          <p:cNvSpPr>
            <a:spLocks noGrp="1" noRot="1" noChangeAspect="1" noTextEdit="1"/>
          </p:cNvSpPr>
          <p:nvPr>
            <p:ph type="sldImg"/>
          </p:nvPr>
        </p:nvSpPr>
        <p:spPr>
          <a:xfrm>
            <a:off x="546100" y="312738"/>
            <a:ext cx="5730875" cy="4297362"/>
          </a:xfrm>
          <a:ln/>
        </p:spPr>
      </p:sp>
      <p:sp>
        <p:nvSpPr>
          <p:cNvPr id="59395" name="Notizenplatzhalter 4"/>
          <p:cNvSpPr>
            <a:spLocks noGrp="1"/>
          </p:cNvSpPr>
          <p:nvPr>
            <p:ph type="body" idx="1"/>
          </p:nvPr>
        </p:nvSpPr>
        <p:spPr>
          <a:noFill/>
          <a:ln/>
        </p:spPr>
        <p:txBody>
          <a:bodyPr/>
          <a:lstStyle/>
          <a:p>
            <a:pPr lvl="1">
              <a:buFont typeface="Arial" pitchFamily="34" charset="0"/>
              <a:buChar char="•"/>
            </a:pPr>
            <a:endParaRPr lang="en-GB" i="1" smtClean="0">
              <a:ea typeface="Adobe Fangsong Std R" charset="0"/>
            </a:endParaRPr>
          </a:p>
          <a:p>
            <a:pPr lvl="1">
              <a:buFont typeface="Arial" pitchFamily="34" charset="0"/>
              <a:buChar char="•"/>
            </a:pPr>
            <a:endParaRPr lang="en-GB" i="1" smtClean="0">
              <a:ea typeface="Adobe Fangsong Std R"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Folienbildplatzhalter 3"/>
          <p:cNvSpPr>
            <a:spLocks noGrp="1" noRot="1" noChangeAspect="1" noTextEdit="1"/>
          </p:cNvSpPr>
          <p:nvPr>
            <p:ph type="sldImg"/>
          </p:nvPr>
        </p:nvSpPr>
        <p:spPr>
          <a:xfrm>
            <a:off x="546100" y="312738"/>
            <a:ext cx="5730875" cy="4297362"/>
          </a:xfrm>
          <a:ln/>
        </p:spPr>
      </p:sp>
      <p:sp>
        <p:nvSpPr>
          <p:cNvPr id="60419" name="Notizenplatzhalter 4"/>
          <p:cNvSpPr>
            <a:spLocks noGrp="1"/>
          </p:cNvSpPr>
          <p:nvPr>
            <p:ph type="body" idx="1"/>
          </p:nvPr>
        </p:nvSpPr>
        <p:spPr>
          <a:noFill/>
          <a:ln/>
        </p:spPr>
        <p:txBody>
          <a:bodyPr/>
          <a:lstStyle/>
          <a:p>
            <a:r>
              <a:rPr lang="es-ES_tradnl" b="0" u="sng" smtClean="0">
                <a:ea typeface="Arial" pitchFamily="34" charset="0"/>
              </a:rPr>
              <a:t>Explicar</a:t>
            </a:r>
          </a:p>
          <a:p>
            <a:pPr>
              <a:buFontTx/>
              <a:buChar char="•"/>
            </a:pPr>
            <a:r>
              <a:rPr lang="es-ES_tradnl" b="0" smtClean="0">
                <a:ea typeface="Arial" pitchFamily="34" charset="0"/>
              </a:rPr>
              <a:t> @ factores: en otras circunstancias, especialmente cuando las tendencias climáticas no están claras, también puede tomar tendencias climáticas diferentes como factor. En este caso, ya que las tendencias para Zanadu son claras, pero no así el grado del cambio, decidimos saltarnos este factor.</a:t>
            </a:r>
          </a:p>
          <a:p>
            <a:pPr>
              <a:buFontTx/>
              <a:buChar char="•"/>
            </a:pPr>
            <a:r>
              <a:rPr lang="es-ES_tradnl" b="0" smtClean="0">
                <a:ea typeface="Arial" pitchFamily="34" charset="0"/>
              </a:rPr>
              <a:t>  Los factores seleccionados para este análisis de caso es más del tipo "político"</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Folienbildplatzhalter 3"/>
          <p:cNvSpPr>
            <a:spLocks noGrp="1" noRot="1" noChangeAspect="1" noTextEdit="1"/>
          </p:cNvSpPr>
          <p:nvPr>
            <p:ph type="sldImg"/>
          </p:nvPr>
        </p:nvSpPr>
        <p:spPr>
          <a:xfrm>
            <a:off x="546100" y="312738"/>
            <a:ext cx="5730875" cy="4297362"/>
          </a:xfrm>
          <a:ln/>
        </p:spPr>
      </p:sp>
      <p:sp>
        <p:nvSpPr>
          <p:cNvPr id="61443" name="Notizenplatzhalter 4"/>
          <p:cNvSpPr>
            <a:spLocks noGrp="1"/>
          </p:cNvSpPr>
          <p:nvPr>
            <p:ph type="body" idx="1"/>
          </p:nvPr>
        </p:nvSpPr>
        <p:spPr>
          <a:noFill/>
          <a:ln/>
        </p:spPr>
        <p:txBody>
          <a:bodyPr/>
          <a:lstStyle/>
          <a:p>
            <a:r>
              <a:rPr lang="es-ES_tradnl" b="0" i="1" smtClean="0">
                <a:ea typeface="Arial" pitchFamily="34" charset="0"/>
              </a:rPr>
              <a:t>Sugerencia</a:t>
            </a:r>
          </a:p>
          <a:p>
            <a:r>
              <a:rPr lang="es-ES_tradnl" b="0" i="1" smtClean="0">
                <a:ea typeface="Arial" pitchFamily="34" charset="0"/>
              </a:rPr>
              <a:t>Haga esta diapositiva por medio de tarjetas en un pizarrón o en un rotafolio y déjelo a la vista durante el trabajo en grupo.</a:t>
            </a:r>
          </a:p>
          <a:p>
            <a:r>
              <a:rPr lang="es-ES_tradnl" b="0" i="1" smtClean="0">
                <a:ea typeface="Arial" pitchFamily="34" charset="0"/>
              </a:rPr>
              <a:t>Pídale a los participantes ejemplos</a:t>
            </a:r>
          </a:p>
          <a:p>
            <a:endParaRPr lang="es-ES_tradnl" b="0" smtClean="0">
              <a:ea typeface="Arial" pitchFamily="34" charset="0"/>
            </a:endParaRPr>
          </a:p>
          <a:p>
            <a:r>
              <a:rPr lang="es-ES_tradnl" b="0" u="sng" smtClean="0">
                <a:ea typeface="Arial" pitchFamily="34" charset="0"/>
              </a:rPr>
              <a:t>Mensaje principal</a:t>
            </a:r>
          </a:p>
          <a:p>
            <a:pPr>
              <a:buFontTx/>
              <a:buChar char="•"/>
            </a:pPr>
            <a:r>
              <a:rPr lang="es-ES_tradnl" b="0" smtClean="0">
                <a:ea typeface="Arial" pitchFamily="34" charset="0"/>
              </a:rPr>
              <a:t> la fórmula de energía le ayuda a descubrir elementos ausentes en su argumentación</a:t>
            </a:r>
          </a:p>
          <a:p>
            <a:pPr>
              <a:buFontTx/>
              <a:buChar char="•"/>
            </a:pPr>
            <a:endParaRPr lang="es-ES_tradnl" b="0" smtClean="0">
              <a:ea typeface="Arial" pitchFamily="34" charset="0"/>
            </a:endParaRPr>
          </a:p>
          <a:p>
            <a:r>
              <a:rPr lang="es-ES_tradnl" b="0" u="sng" smtClean="0">
                <a:ea typeface="Arial" pitchFamily="34" charset="0"/>
              </a:rPr>
              <a:t>Explicar</a:t>
            </a:r>
          </a:p>
          <a:p>
            <a:pPr>
              <a:buFontTx/>
              <a:buChar char="•"/>
            </a:pPr>
            <a:r>
              <a:rPr lang="es-ES_tradnl" b="0" smtClean="0">
                <a:ea typeface="Arial" pitchFamily="34" charset="0"/>
              </a:rPr>
              <a:t> El cambio sólo será posible: si el descontento con cierta situación (por lo general: una situación actual) es suficientemente grande, la gente tiene una visión clara de cómo quieren que sea el futuro (“la catedral que estamos construyendo”), y lo que ellos pueden hacer para lograrlo (primeros pasos). Estos tres factores tienen que ser suficientemente fuertes para compensar los costos del cambio.</a:t>
            </a:r>
          </a:p>
          <a:p>
            <a:pPr lvl="1">
              <a:buFontTx/>
              <a:buNone/>
            </a:pPr>
            <a:endParaRPr lang="es-ES_tradnl" smtClean="0">
              <a:ea typeface="Adobe Fangsong Std R" charset="0"/>
            </a:endParaRPr>
          </a:p>
          <a:p>
            <a:pPr>
              <a:buFontTx/>
              <a:buChar char="•"/>
            </a:pPr>
            <a:endParaRPr lang="es-ES_tradnl" b="0" smtClean="0">
              <a:ea typeface="Arial" pitchFamily="34" charset="0"/>
            </a:endParaRPr>
          </a:p>
          <a:p>
            <a:r>
              <a:rPr lang="es-ES_tradnl" b="0" i="1" u="sng" smtClean="0">
                <a:ea typeface="Arial" pitchFamily="34" charset="0"/>
              </a:rPr>
              <a:t>Información adicional</a:t>
            </a:r>
          </a:p>
          <a:p>
            <a:r>
              <a:rPr lang="es-ES_tradnl" b="0" i="1" smtClean="0">
                <a:ea typeface="Arial" pitchFamily="34" charset="0"/>
              </a:rPr>
              <a:t>http://en.wikipedia.org/wiki/Formula_for_Change </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Folienbildplatzhalter 1"/>
          <p:cNvSpPr>
            <a:spLocks noGrp="1" noRot="1" noChangeAspect="1" noTextEdit="1"/>
          </p:cNvSpPr>
          <p:nvPr>
            <p:ph type="sldImg"/>
          </p:nvPr>
        </p:nvSpPr>
        <p:spPr>
          <a:xfrm>
            <a:off x="546100" y="312738"/>
            <a:ext cx="5730875" cy="4297362"/>
          </a:xfrm>
          <a:ln/>
        </p:spPr>
      </p:sp>
      <p:sp>
        <p:nvSpPr>
          <p:cNvPr id="62467" name="Notizenplatzhalter 2"/>
          <p:cNvSpPr>
            <a:spLocks noGrp="1"/>
          </p:cNvSpPr>
          <p:nvPr>
            <p:ph type="body" idx="1"/>
          </p:nvPr>
        </p:nvSpPr>
        <p:spPr>
          <a:noFill/>
          <a:ln/>
        </p:spPr>
        <p:txBody>
          <a:bodyPr/>
          <a:lstStyle/>
          <a:p>
            <a:r>
              <a:rPr lang="de-DE" sz="1100" i="1" u="sng" smtClean="0">
                <a:ea typeface="Arial" pitchFamily="34" charset="0"/>
              </a:rPr>
              <a:t>Cómo ejecutar este ejercicio</a:t>
            </a:r>
          </a:p>
          <a:p>
            <a:r>
              <a:rPr lang="de-DE" sz="1100" b="0" i="1" smtClean="0">
                <a:ea typeface="Arial" pitchFamily="34" charset="0"/>
              </a:rPr>
              <a:t>Ver la información del capacitador</a:t>
            </a:r>
          </a:p>
        </p:txBody>
      </p:sp>
      <p:sp>
        <p:nvSpPr>
          <p:cNvPr id="62468" name="Foliennummernplatzhalter 3"/>
          <p:cNvSpPr>
            <a:spLocks noGrp="1"/>
          </p:cNvSpPr>
          <p:nvPr>
            <p:ph type="sldNum" sz="quarter" idx="5"/>
          </p:nvPr>
        </p:nvSpPr>
        <p:spPr/>
        <p:txBody>
          <a:bodyPr/>
          <a:lstStyle/>
          <a:p>
            <a:fld id="{DC861AF9-36B5-4382-850D-4D9A706744B1}" type="slidenum">
              <a:rPr lang="de-DE" smtClean="0">
                <a:latin typeface="Arial" pitchFamily="34" charset="0"/>
                <a:cs typeface="Arial" pitchFamily="34" charset="0"/>
              </a:rPr>
              <a:pPr/>
              <a:t>26</a:t>
            </a:fld>
            <a:endParaRPr lang="de-DE" smtClean="0">
              <a:latin typeface="Arial" pitchFamily="34" charset="0"/>
              <a:cs typeface="Arial"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Notizenplatzhalter 2"/>
          <p:cNvSpPr>
            <a:spLocks noGrp="1"/>
          </p:cNvSpPr>
          <p:nvPr>
            <p:ph type="body" idx="1"/>
          </p:nvPr>
        </p:nvSpPr>
        <p:spPr>
          <a:noFill/>
          <a:ln/>
        </p:spPr>
        <p:txBody>
          <a:bodyPr/>
          <a:lstStyle/>
          <a:p>
            <a:endParaRPr lang="es-ES_tradnl" smtClean="0">
              <a:ea typeface="Arial" pitchFamily="34" charset="0"/>
            </a:endParaRPr>
          </a:p>
          <a:p>
            <a:pPr lvl="1"/>
            <a:r>
              <a:rPr lang="es-ES_tradnl" smtClean="0">
                <a:ea typeface="Adobe Fangsong Std R" charset="0"/>
              </a:rPr>
              <a:t>Zanadu es un país ficticio basado en condiciones reales de vida*.</a:t>
            </a:r>
          </a:p>
          <a:p>
            <a:pPr lvl="1"/>
            <a:r>
              <a:rPr lang="es-ES_tradnl" smtClean="0">
                <a:ea typeface="Adobe Fangsong Std R" charset="0"/>
              </a:rPr>
              <a:t>El manual de capacitación proporciona toda la información relevante, pero no todos los detalles.</a:t>
            </a:r>
          </a:p>
          <a:p>
            <a:pPr lvl="1"/>
            <a:r>
              <a:rPr lang="es-ES_tradnl" smtClean="0">
                <a:ea typeface="Adobe Fangsong Std R" charset="0"/>
              </a:rPr>
              <a:t>Enfatizar que incluso en países conocidos, no se tienen todos los datos a la mano.</a:t>
            </a:r>
          </a:p>
          <a:p>
            <a:pPr lvl="1">
              <a:buFont typeface="Wingdings" pitchFamily="2" charset="2"/>
              <a:buNone/>
            </a:pPr>
            <a:endParaRPr lang="es-ES_tradnl" smtClean="0">
              <a:ea typeface="Adobe Fangsong Std R" charset="0"/>
            </a:endParaRPr>
          </a:p>
          <a:p>
            <a:r>
              <a:rPr lang="es-ES_tradnl" smtClean="0">
                <a:ea typeface="Arial" pitchFamily="34" charset="0"/>
              </a:rPr>
              <a:t>» Para los debates sobre el caso ficticio vea el manual de capacitador, capítulo 3.2.</a:t>
            </a:r>
          </a:p>
          <a:p>
            <a:endParaRPr lang="es-ES_tradnl" smtClean="0">
              <a:ea typeface="Arial" pitchFamily="34" charset="0"/>
            </a:endParaRPr>
          </a:p>
        </p:txBody>
      </p:sp>
      <p:sp>
        <p:nvSpPr>
          <p:cNvPr id="63491" name="Foliennummernplatzhalter 3"/>
          <p:cNvSpPr>
            <a:spLocks noGrp="1"/>
          </p:cNvSpPr>
          <p:nvPr>
            <p:ph type="sldNum" sz="quarter" idx="5"/>
          </p:nvPr>
        </p:nvSpPr>
        <p:spPr/>
        <p:txBody>
          <a:bodyPr/>
          <a:lstStyle/>
          <a:p>
            <a:fld id="{E9F02BA7-E10B-469C-985D-3295FEB77D3F}" type="slidenum">
              <a:rPr lang="de-DE" smtClean="0">
                <a:latin typeface="Arial" pitchFamily="34" charset="0"/>
                <a:cs typeface="Arial" pitchFamily="34" charset="0"/>
              </a:rPr>
              <a:pPr/>
              <a:t>27</a:t>
            </a:fld>
            <a:endParaRPr lang="de-DE" smtClean="0">
              <a:latin typeface="Arial" pitchFamily="34" charset="0"/>
              <a:cs typeface="Arial" pitchFamily="34" charset="0"/>
            </a:endParaRPr>
          </a:p>
        </p:txBody>
      </p:sp>
      <p:sp>
        <p:nvSpPr>
          <p:cNvPr id="63492" name="Folienbildplatzhalter 6"/>
          <p:cNvSpPr>
            <a:spLocks noGrp="1" noRot="1" noChangeAspect="1" noTextEdit="1"/>
          </p:cNvSpPr>
          <p:nvPr>
            <p:ph type="sldImg"/>
          </p:nvPr>
        </p:nvSpPr>
        <p:spPr>
          <a:xfrm>
            <a:off x="554038" y="307975"/>
            <a:ext cx="5749925" cy="4311650"/>
          </a:xfrm>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Folienbildplatzhalter 3"/>
          <p:cNvSpPr>
            <a:spLocks noGrp="1" noRot="1" noChangeAspect="1" noTextEdit="1"/>
          </p:cNvSpPr>
          <p:nvPr>
            <p:ph type="sldImg"/>
          </p:nvPr>
        </p:nvSpPr>
        <p:spPr>
          <a:xfrm>
            <a:off x="546100" y="312738"/>
            <a:ext cx="5730875" cy="4297362"/>
          </a:xfrm>
          <a:ln/>
        </p:spPr>
      </p:sp>
      <p:sp>
        <p:nvSpPr>
          <p:cNvPr id="64515" name="Notizenplatzhalter 4"/>
          <p:cNvSpPr>
            <a:spLocks noGrp="1"/>
          </p:cNvSpPr>
          <p:nvPr>
            <p:ph type="body" idx="1"/>
          </p:nvPr>
        </p:nvSpPr>
        <p:spPr>
          <a:noFill/>
          <a:ln/>
        </p:spPr>
        <p:txBody>
          <a:bodyPr/>
          <a:lstStyle/>
          <a:p>
            <a:endParaRPr lang="en-GB" smtClean="0">
              <a:ea typeface="Arial"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Folienbildplatzhalter 3"/>
          <p:cNvSpPr>
            <a:spLocks noGrp="1" noRot="1" noChangeAspect="1" noTextEdit="1"/>
          </p:cNvSpPr>
          <p:nvPr>
            <p:ph type="sldImg"/>
          </p:nvPr>
        </p:nvSpPr>
        <p:spPr>
          <a:xfrm>
            <a:off x="546100" y="312738"/>
            <a:ext cx="5730875" cy="4297362"/>
          </a:xfrm>
          <a:ln/>
        </p:spPr>
      </p:sp>
      <p:sp>
        <p:nvSpPr>
          <p:cNvPr id="65539" name="Notizenplatzhalter 4"/>
          <p:cNvSpPr>
            <a:spLocks noGrp="1"/>
          </p:cNvSpPr>
          <p:nvPr>
            <p:ph type="body" idx="1"/>
          </p:nvPr>
        </p:nvSpPr>
        <p:spPr>
          <a:noFill/>
          <a:ln/>
        </p:spPr>
        <p:txBody>
          <a:bodyPr/>
          <a:lstStyle/>
          <a:p>
            <a:endParaRPr lang="en-GB" smtClean="0">
              <a:ea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lienbildplatzhalter 3"/>
          <p:cNvSpPr>
            <a:spLocks noGrp="1" noRot="1" noChangeAspect="1" noTextEdit="1"/>
          </p:cNvSpPr>
          <p:nvPr>
            <p:ph type="sldImg"/>
          </p:nvPr>
        </p:nvSpPr>
        <p:spPr>
          <a:xfrm>
            <a:off x="547688" y="312738"/>
            <a:ext cx="5726112" cy="4295775"/>
          </a:xfrm>
          <a:ln/>
        </p:spPr>
      </p:sp>
      <p:sp>
        <p:nvSpPr>
          <p:cNvPr id="38915" name="Notizenplatzhalter 4"/>
          <p:cNvSpPr>
            <a:spLocks noGrp="1"/>
          </p:cNvSpPr>
          <p:nvPr>
            <p:ph type="body" idx="1"/>
          </p:nvPr>
        </p:nvSpPr>
        <p:spPr>
          <a:noFill/>
          <a:ln/>
        </p:spPr>
        <p:txBody>
          <a:bodyPr/>
          <a:lstStyle/>
          <a:p>
            <a:endParaRPr lang="en-GB" b="0" i="1" smtClean="0">
              <a:solidFill>
                <a:srgbClr val="000000"/>
              </a:solidFill>
              <a:ea typeface="Arial"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Foliennummernplatzhalter 3"/>
          <p:cNvSpPr>
            <a:spLocks noGrp="1"/>
          </p:cNvSpPr>
          <p:nvPr>
            <p:ph type="sldNum" sz="quarter" idx="5"/>
          </p:nvPr>
        </p:nvSpPr>
        <p:spPr/>
        <p:txBody>
          <a:bodyPr/>
          <a:lstStyle/>
          <a:p>
            <a:fld id="{9916FFA4-E846-4D2C-AC6A-EBA3E507D6F4}" type="slidenum">
              <a:rPr lang="de-DE" smtClean="0">
                <a:latin typeface="Arial" pitchFamily="34" charset="0"/>
                <a:cs typeface="Arial" pitchFamily="34" charset="0"/>
              </a:rPr>
              <a:pPr/>
              <a:t>30</a:t>
            </a:fld>
            <a:endParaRPr lang="de-DE" smtClean="0">
              <a:latin typeface="Arial" pitchFamily="34" charset="0"/>
              <a:cs typeface="Arial" pitchFamily="34" charset="0"/>
            </a:endParaRPr>
          </a:p>
        </p:txBody>
      </p:sp>
      <p:sp>
        <p:nvSpPr>
          <p:cNvPr id="66563" name="Folienbildplatzhalter 5"/>
          <p:cNvSpPr>
            <a:spLocks noGrp="1" noRot="1" noChangeAspect="1" noTextEdit="1"/>
          </p:cNvSpPr>
          <p:nvPr>
            <p:ph type="sldImg"/>
          </p:nvPr>
        </p:nvSpPr>
        <p:spPr>
          <a:xfrm>
            <a:off x="546100" y="312738"/>
            <a:ext cx="5730875" cy="4297362"/>
          </a:xfrm>
          <a:ln/>
        </p:spPr>
      </p:sp>
      <p:sp>
        <p:nvSpPr>
          <p:cNvPr id="66564" name="Notizenplatzhalter 6"/>
          <p:cNvSpPr>
            <a:spLocks noGrp="1"/>
          </p:cNvSpPr>
          <p:nvPr>
            <p:ph type="body" idx="1"/>
          </p:nvPr>
        </p:nvSpPr>
        <p:spPr>
          <a:noFill/>
          <a:ln/>
        </p:spPr>
        <p:txBody>
          <a:bodyPr/>
          <a:lstStyle/>
          <a:p>
            <a:endParaRPr lang="en-GB" smtClean="0">
              <a:ea typeface="Arial"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Foliennummernplatzhalter 3"/>
          <p:cNvSpPr>
            <a:spLocks noGrp="1"/>
          </p:cNvSpPr>
          <p:nvPr>
            <p:ph type="sldNum" sz="quarter" idx="5"/>
          </p:nvPr>
        </p:nvSpPr>
        <p:spPr/>
        <p:txBody>
          <a:bodyPr/>
          <a:lstStyle/>
          <a:p>
            <a:fld id="{1D569C3D-AC5C-42DB-811C-35618F965C6E}" type="slidenum">
              <a:rPr lang="de-DE" smtClean="0">
                <a:latin typeface="Arial" pitchFamily="34" charset="0"/>
                <a:cs typeface="Arial" pitchFamily="34" charset="0"/>
              </a:rPr>
              <a:pPr/>
              <a:t>31</a:t>
            </a:fld>
            <a:endParaRPr lang="de-DE" smtClean="0">
              <a:latin typeface="Arial" pitchFamily="34" charset="0"/>
              <a:cs typeface="Arial" pitchFamily="34" charset="0"/>
            </a:endParaRPr>
          </a:p>
        </p:txBody>
      </p:sp>
      <p:sp>
        <p:nvSpPr>
          <p:cNvPr id="67587" name="Folienbildplatzhalter 5"/>
          <p:cNvSpPr>
            <a:spLocks noGrp="1" noRot="1" noChangeAspect="1" noTextEdit="1"/>
          </p:cNvSpPr>
          <p:nvPr>
            <p:ph type="sldImg"/>
          </p:nvPr>
        </p:nvSpPr>
        <p:spPr>
          <a:xfrm>
            <a:off x="546100" y="312738"/>
            <a:ext cx="5730875" cy="4297362"/>
          </a:xfrm>
          <a:ln/>
        </p:spPr>
      </p:sp>
      <p:sp>
        <p:nvSpPr>
          <p:cNvPr id="67588" name="Notizenplatzhalter 6"/>
          <p:cNvSpPr>
            <a:spLocks noGrp="1"/>
          </p:cNvSpPr>
          <p:nvPr>
            <p:ph type="body" idx="1"/>
          </p:nvPr>
        </p:nvSpPr>
        <p:spPr>
          <a:noFill/>
          <a:ln/>
        </p:spPr>
        <p:txBody>
          <a:bodyPr/>
          <a:lstStyle/>
          <a:p>
            <a:r>
              <a:rPr lang="es-ES_tradnl" b="0" i="1" u="sng" smtClean="0">
                <a:ea typeface="Arial" pitchFamily="34" charset="0"/>
              </a:rPr>
              <a:t>Sugerencia</a:t>
            </a:r>
          </a:p>
          <a:p>
            <a:pPr>
              <a:buFontTx/>
              <a:buChar char="•"/>
            </a:pPr>
            <a:r>
              <a:rPr lang="es-ES_tradnl" b="0" i="1" smtClean="0">
                <a:ea typeface="Arial" pitchFamily="34" charset="0"/>
              </a:rPr>
              <a:t> haga esta última parte sin mostrar la diapositiva.</a:t>
            </a:r>
          </a:p>
          <a:p>
            <a:pPr>
              <a:buFontTx/>
              <a:buChar char="•"/>
            </a:pPr>
            <a:r>
              <a:rPr lang="es-ES_tradnl" b="0" i="1" smtClean="0">
                <a:ea typeface="Arial" pitchFamily="34" charset="0"/>
              </a:rPr>
              <a:t> haga primero una pequeña recapitulación sobre todo lo visto en el módulo (p.ej., diapositiva de información general)</a:t>
            </a:r>
          </a:p>
          <a:p>
            <a:pPr>
              <a:buFontTx/>
              <a:buChar char="•"/>
            </a:pPr>
            <a:r>
              <a:rPr lang="es-ES_tradnl" b="0" i="1" smtClean="0">
                <a:ea typeface="Arial" pitchFamily="34" charset="0"/>
              </a:rPr>
              <a:t> debatir en discusión plenaria (p.ej., utilice el “bastón de la palabra” en la 1era y  2da ronda; deje tiempo para poder discutir los siguientes puntos que vienen abajo); asegúrese de visualizar este debate,</a:t>
            </a:r>
          </a:p>
          <a:p>
            <a:pPr>
              <a:buFontTx/>
              <a:buChar char="•"/>
            </a:pPr>
            <a:r>
              <a:rPr lang="es-ES_tradnl" b="0" i="1" smtClean="0">
                <a:ea typeface="Arial" pitchFamily="34" charset="0"/>
              </a:rPr>
              <a:t> pida a los participantes una lluvia de ideas en grupos de difusión para la tercera ronda. Después recoja las tarjetas y colóquelas en la plenaria – (sería mucho mejor si tiene algunas tarjetas preparadas basadas en el folleto previamente preparado para añadirlo a las ideas de los participantes.</a:t>
            </a:r>
          </a:p>
          <a:p>
            <a:pPr>
              <a:buFontTx/>
              <a:buChar char="•"/>
            </a:pPr>
            <a:r>
              <a:rPr lang="es-ES_tradnl" b="0" i="1" smtClean="0">
                <a:ea typeface="Arial" pitchFamily="34" charset="0"/>
              </a:rPr>
              <a:t> Los principales mensajes que deben de salir de este módulo son:</a:t>
            </a:r>
          </a:p>
          <a:p>
            <a:pPr lvl="2">
              <a:buFont typeface="Arial" pitchFamily="34" charset="0"/>
              <a:buChar char="•"/>
            </a:pPr>
            <a:r>
              <a:rPr lang="es-ES_tradnl" i="1" smtClean="0">
                <a:ea typeface="Adobe Fangsong Std R" charset="0"/>
                <a:cs typeface="Arial" pitchFamily="34" charset="0"/>
              </a:rPr>
              <a:t>Existen herramientas para manejar las incertidumbres y lograr hacer sus respectivos marcos transparentes, p. ej., escenarios. Esto motiva la acción (¡usted puede elegir!).</a:t>
            </a:r>
          </a:p>
          <a:p>
            <a:pPr lvl="2">
              <a:buFont typeface="Arial" pitchFamily="34" charset="0"/>
              <a:buChar char="•"/>
            </a:pPr>
            <a:r>
              <a:rPr lang="es-ES_tradnl" i="1" smtClean="0">
                <a:ea typeface="Adobe Fangsong Std R" charset="0"/>
                <a:cs typeface="Arial" pitchFamily="34" charset="0"/>
              </a:rPr>
              <a:t>No hay ninguna forma neutra de comunicación, sea claro acerca de sus objetivos</a:t>
            </a:r>
          </a:p>
          <a:p>
            <a:pPr lvl="2">
              <a:buFont typeface="Arial" pitchFamily="34" charset="0"/>
              <a:buChar char="•"/>
            </a:pPr>
            <a:r>
              <a:rPr lang="es-ES_tradnl" i="1" smtClean="0">
                <a:ea typeface="Adobe Fangsong Std R" charset="0"/>
                <a:cs typeface="Arial" pitchFamily="34" charset="0"/>
              </a:rPr>
              <a:t>Usted desea cambiar la opinión de su público NO la propia, ellos pueden escuchar argumentos diferentes. Trate de encontrar su “punto de entrada”</a:t>
            </a:r>
            <a:r>
              <a:rPr lang="en-GB" i="1" smtClean="0">
                <a:ea typeface="Adobe Fangsong Std R" charset="0"/>
                <a:cs typeface="Arial" pitchFamily="34" charset="0"/>
              </a:rPr>
              <a:t>.</a:t>
            </a:r>
          </a:p>
          <a:p>
            <a:endParaRPr lang="en-GB" b="0" i="1" u="sng" smtClean="0">
              <a:ea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lienbildplatzhalter 3"/>
          <p:cNvSpPr>
            <a:spLocks noGrp="1" noRot="1" noChangeAspect="1" noTextEdit="1"/>
          </p:cNvSpPr>
          <p:nvPr>
            <p:ph type="sldImg"/>
          </p:nvPr>
        </p:nvSpPr>
        <p:spPr>
          <a:xfrm>
            <a:off x="546100" y="312738"/>
            <a:ext cx="5730875" cy="4297362"/>
          </a:xfrm>
          <a:ln/>
        </p:spPr>
      </p:sp>
      <p:sp>
        <p:nvSpPr>
          <p:cNvPr id="39939" name="Notizenplatzhalter 4"/>
          <p:cNvSpPr>
            <a:spLocks noGrp="1"/>
          </p:cNvSpPr>
          <p:nvPr>
            <p:ph type="body" idx="1"/>
          </p:nvPr>
        </p:nvSpPr>
        <p:spPr>
          <a:noFill/>
          <a:ln/>
        </p:spPr>
        <p:txBody>
          <a:bodyPr/>
          <a:lstStyle/>
          <a:p>
            <a:endParaRPr lang="en-GB" smtClean="0">
              <a:ea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lienbildplatzhalter 3"/>
          <p:cNvSpPr>
            <a:spLocks noGrp="1" noRot="1" noChangeAspect="1" noTextEdit="1"/>
          </p:cNvSpPr>
          <p:nvPr>
            <p:ph type="sldImg"/>
          </p:nvPr>
        </p:nvSpPr>
        <p:spPr>
          <a:xfrm>
            <a:off x="546100" y="312738"/>
            <a:ext cx="5730875" cy="4297362"/>
          </a:xfrm>
          <a:ln/>
        </p:spPr>
      </p:sp>
      <p:sp>
        <p:nvSpPr>
          <p:cNvPr id="40963" name="Notizenplatzhalter 4"/>
          <p:cNvSpPr>
            <a:spLocks noGrp="1"/>
          </p:cNvSpPr>
          <p:nvPr>
            <p:ph type="body" idx="1"/>
          </p:nvPr>
        </p:nvSpPr>
        <p:spPr>
          <a:noFill/>
          <a:ln/>
        </p:spPr>
        <p:txBody>
          <a:bodyPr/>
          <a:lstStyle/>
          <a:p>
            <a:r>
              <a:rPr lang="es-ES_tradnl" b="0" u="sng" smtClean="0">
                <a:ea typeface="Arial" pitchFamily="34" charset="0"/>
              </a:rPr>
              <a:t>Mensaje principal</a:t>
            </a:r>
          </a:p>
          <a:p>
            <a:pPr>
              <a:buFontTx/>
              <a:buChar char="•"/>
            </a:pPr>
            <a:r>
              <a:rPr lang="es-ES_tradnl" b="0" smtClean="0">
                <a:ea typeface="Arial" pitchFamily="34" charset="0"/>
              </a:rPr>
              <a:t> La toma de decisiones políticas se debe adaptar</a:t>
            </a:r>
          </a:p>
          <a:p>
            <a:pPr>
              <a:buFontTx/>
              <a:buChar char="•"/>
            </a:pPr>
            <a:endParaRPr lang="es-ES_tradnl" b="0" smtClean="0">
              <a:ea typeface="Arial" pitchFamily="34" charset="0"/>
            </a:endParaRPr>
          </a:p>
          <a:p>
            <a:r>
              <a:rPr lang="es-ES_tradnl" b="0" u="sng" smtClean="0">
                <a:ea typeface="Arial" pitchFamily="34" charset="0"/>
              </a:rPr>
              <a:t>Explicar</a:t>
            </a:r>
          </a:p>
          <a:p>
            <a:pPr>
              <a:buFontTx/>
              <a:buChar char="•"/>
            </a:pPr>
            <a:r>
              <a:rPr lang="es-ES_tradnl" b="0" smtClean="0">
                <a:ea typeface="Arial" pitchFamily="34" charset="0"/>
              </a:rPr>
              <a:t> Todos vemos un reto en la toma de decisiones proactiva y vanguardista</a:t>
            </a:r>
          </a:p>
          <a:p>
            <a:pPr>
              <a:buFontTx/>
              <a:buChar char="•"/>
            </a:pPr>
            <a:r>
              <a:rPr lang="es-ES_tradnl" b="0" smtClean="0">
                <a:ea typeface="Arial" pitchFamily="34" charset="0"/>
              </a:rPr>
              <a:t> los sistemas políticos son a menudo lentos para reaccionar, aprender y prever cambios</a:t>
            </a:r>
          </a:p>
          <a:p>
            <a:pPr>
              <a:buFontTx/>
              <a:buChar char="•"/>
            </a:pPr>
            <a:r>
              <a:rPr lang="es-ES_tradnl" b="0" smtClean="0">
                <a:ea typeface="Arial" pitchFamily="34" charset="0"/>
              </a:rPr>
              <a:t> los procesos de planificación que ya existen, tienden a priorizar los riesgos actuales (suelen descartar el futuro, es decir, los costos y beneficios de las amenazas futuras son menos importantes)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lienbildplatzhalter 3"/>
          <p:cNvSpPr>
            <a:spLocks noGrp="1" noRot="1" noChangeAspect="1" noTextEdit="1"/>
          </p:cNvSpPr>
          <p:nvPr>
            <p:ph type="sldImg"/>
          </p:nvPr>
        </p:nvSpPr>
        <p:spPr>
          <a:xfrm>
            <a:off x="546100" y="312738"/>
            <a:ext cx="5730875" cy="4297362"/>
          </a:xfrm>
          <a:ln/>
        </p:spPr>
      </p:sp>
      <p:sp>
        <p:nvSpPr>
          <p:cNvPr id="41987" name="Notizenplatzhalter 4"/>
          <p:cNvSpPr>
            <a:spLocks noGrp="1"/>
          </p:cNvSpPr>
          <p:nvPr>
            <p:ph type="body" idx="1"/>
          </p:nvPr>
        </p:nvSpPr>
        <p:spPr>
          <a:noFill/>
          <a:ln/>
        </p:spPr>
        <p:txBody>
          <a:bodyPr/>
          <a:lstStyle/>
          <a:p>
            <a:r>
              <a:rPr lang="es-ES_tradnl" b="0" u="sng" smtClean="0">
                <a:ea typeface="Arial" pitchFamily="34" charset="0"/>
              </a:rPr>
              <a:t>Mensaje principal</a:t>
            </a:r>
          </a:p>
          <a:p>
            <a:pPr>
              <a:buFontTx/>
              <a:buChar char="•"/>
            </a:pPr>
            <a:r>
              <a:rPr lang="es-ES_tradnl" b="0" smtClean="0">
                <a:ea typeface="Arial" pitchFamily="34" charset="0"/>
              </a:rPr>
              <a:t> Sí, existen incertidumbres, sin embargo, es imposible no actuar (p. ej., crisis económica)</a:t>
            </a:r>
          </a:p>
          <a:p>
            <a:pPr>
              <a:buFontTx/>
              <a:buChar char="•"/>
            </a:pPr>
            <a:r>
              <a:rPr lang="es-ES_tradnl" b="0" smtClean="0">
                <a:ea typeface="Arial" pitchFamily="34" charset="0"/>
              </a:rPr>
              <a:t> Por lo tanto, es importante saber más acerca de las incertidumbres y de lo que se puede hacer al respecto</a:t>
            </a:r>
            <a:endParaRPr lang="es-ES_tradnl" b="0" u="sng" smtClean="0">
              <a:ea typeface="Arial" pitchFamily="34" charset="0"/>
            </a:endParaRPr>
          </a:p>
          <a:p>
            <a:r>
              <a:rPr lang="es-ES_tradnl" b="0" u="sng" smtClean="0">
                <a:ea typeface="Arial" pitchFamily="34" charset="0"/>
              </a:rPr>
              <a:t>Explicar</a:t>
            </a:r>
          </a:p>
          <a:p>
            <a:pPr>
              <a:buFontTx/>
              <a:buChar char="•"/>
            </a:pPr>
            <a:r>
              <a:rPr lang="es-ES_tradnl" b="0" smtClean="0">
                <a:ea typeface="Arial" pitchFamily="34" charset="0"/>
              </a:rPr>
              <a:t> La imagen muestra los principales procesos dirigidos por los modelos climáticos (en diferentes grados).</a:t>
            </a:r>
          </a:p>
          <a:p>
            <a:r>
              <a:rPr lang="es-ES_tradnl" b="0" i="1" smtClean="0">
                <a:ea typeface="Arial" pitchFamily="34" charset="0"/>
              </a:rPr>
              <a:t>Lo que los asesores pueden hacer: especificar el sistema de interés o la unidad de exposición para las respectivas preguntas. (Recuerde: usted puede hacer un retrato detallado o una imagen del amplio paisaje, pero no ambos a la vez)</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lienbildplatzhalter 3"/>
          <p:cNvSpPr>
            <a:spLocks noGrp="1" noRot="1" noChangeAspect="1" noTextEdit="1"/>
          </p:cNvSpPr>
          <p:nvPr>
            <p:ph type="sldImg"/>
          </p:nvPr>
        </p:nvSpPr>
        <p:spPr>
          <a:xfrm>
            <a:off x="546100" y="312738"/>
            <a:ext cx="5730875" cy="4297362"/>
          </a:xfrm>
          <a:ln/>
        </p:spPr>
      </p:sp>
      <p:sp>
        <p:nvSpPr>
          <p:cNvPr id="43011" name="Notizenplatzhalter 4"/>
          <p:cNvSpPr>
            <a:spLocks noGrp="1"/>
          </p:cNvSpPr>
          <p:nvPr>
            <p:ph type="body" idx="1"/>
          </p:nvPr>
        </p:nvSpPr>
        <p:spPr>
          <a:noFill/>
          <a:ln/>
        </p:spPr>
        <p:txBody>
          <a:bodyPr/>
          <a:lstStyle/>
          <a:p>
            <a:r>
              <a:rPr lang="es-ES_tradnl" b="0" u="sng" smtClean="0">
                <a:ea typeface="Arial" pitchFamily="34" charset="0"/>
              </a:rPr>
              <a:t>Mensaje principal</a:t>
            </a:r>
          </a:p>
          <a:p>
            <a:pPr>
              <a:buFontTx/>
              <a:buChar char="•"/>
            </a:pPr>
            <a:r>
              <a:rPr lang="es-ES_tradnl" b="0" smtClean="0">
                <a:ea typeface="Arial" pitchFamily="34" charset="0"/>
              </a:rPr>
              <a:t> Sí, existe las incertidumbres, sin embargo, es imposible no actuar (p. ej., crisis económica)</a:t>
            </a:r>
          </a:p>
          <a:p>
            <a:pPr>
              <a:buFontTx/>
              <a:buChar char="•"/>
            </a:pPr>
            <a:r>
              <a:rPr lang="es-ES_tradnl" b="0" smtClean="0">
                <a:ea typeface="Arial" pitchFamily="34" charset="0"/>
              </a:rPr>
              <a:t> Por lo tanto, es importante saber más acerca de las incertidumbres y de lo que se puede hacer al respecto</a:t>
            </a:r>
          </a:p>
          <a:p>
            <a:endParaRPr lang="es-ES_tradnl" b="0" u="sng" smtClean="0">
              <a:ea typeface="Arial" pitchFamily="34" charset="0"/>
            </a:endParaRPr>
          </a:p>
          <a:p>
            <a:r>
              <a:rPr lang="es-ES_tradnl" b="0" u="sng" smtClean="0">
                <a:ea typeface="Arial" pitchFamily="34" charset="0"/>
              </a:rPr>
              <a:t>Explicar</a:t>
            </a:r>
          </a:p>
          <a:p>
            <a:pPr>
              <a:buFontTx/>
              <a:buChar char="•"/>
            </a:pPr>
            <a:r>
              <a:rPr lang="es-ES_tradnl" b="0" smtClean="0">
                <a:ea typeface="Arial" pitchFamily="34" charset="0"/>
              </a:rPr>
              <a:t>El análisis científico proporciona la base para las decisiones políticas: el IPCC ha establecido un proceso de revisión riguroso y transparente para asegurar que los datos utilizados, así como las conclusiones, sean válidas. </a:t>
            </a:r>
            <a:br>
              <a:rPr lang="es-ES_tradnl" b="0" smtClean="0">
                <a:ea typeface="Arial" pitchFamily="34" charset="0"/>
              </a:rPr>
            </a:br>
            <a:r>
              <a:rPr lang="es-ES_tradnl" b="0" smtClean="0">
                <a:ea typeface="Arial" pitchFamily="34" charset="0"/>
              </a:rPr>
              <a:t>La guía del IPCC ofrece una lista detallada de criterios para la evaluación de los resultados</a:t>
            </a:r>
          </a:p>
          <a:p>
            <a:pPr>
              <a:buFontTx/>
              <a:buChar char="•"/>
            </a:pPr>
            <a:r>
              <a:rPr lang="es-ES_tradnl" b="0" i="1" smtClean="0">
                <a:ea typeface="Arial" pitchFamily="34" charset="0"/>
              </a:rPr>
              <a:t> </a:t>
            </a:r>
            <a:r>
              <a:rPr lang="es-ES_tradnl" b="0" smtClean="0">
                <a:ea typeface="Arial" pitchFamily="34" charset="0"/>
              </a:rPr>
              <a:t>La</a:t>
            </a:r>
            <a:r>
              <a:rPr lang="es-ES_tradnl" b="0" i="1" smtClean="0">
                <a:ea typeface="Arial" pitchFamily="34" charset="0"/>
              </a:rPr>
              <a:t> confianza </a:t>
            </a:r>
            <a:r>
              <a:rPr lang="es-ES_tradnl" b="0" smtClean="0">
                <a:ea typeface="Arial" pitchFamily="34" charset="0"/>
              </a:rPr>
              <a:t>es una función relativa de las </a:t>
            </a:r>
            <a:r>
              <a:rPr lang="es-ES_tradnl" b="0" i="1" smtClean="0">
                <a:ea typeface="Arial" pitchFamily="34" charset="0"/>
              </a:rPr>
              <a:t>evidencias </a:t>
            </a:r>
            <a:r>
              <a:rPr lang="es-ES_tradnl" b="0" smtClean="0">
                <a:ea typeface="Arial" pitchFamily="34" charset="0"/>
              </a:rPr>
              <a:t>(relacionado con el tipo, cantidad, calidad y consistencia de un resultado) y los </a:t>
            </a:r>
            <a:r>
              <a:rPr lang="es-ES_tradnl" b="0" i="1" smtClean="0">
                <a:ea typeface="Arial" pitchFamily="34" charset="0"/>
              </a:rPr>
              <a:t>acuerdos</a:t>
            </a:r>
            <a:r>
              <a:rPr lang="es-ES_tradnl" b="0" smtClean="0">
                <a:ea typeface="Arial" pitchFamily="34" charset="0"/>
              </a:rPr>
              <a:t> en los resultados. Este es un criterio cualitativo. </a:t>
            </a:r>
          </a:p>
          <a:p>
            <a:pPr lvl="1">
              <a:buFont typeface="Wingdings" pitchFamily="2" charset="2"/>
              <a:buNone/>
            </a:pPr>
            <a:r>
              <a:rPr lang="es-ES_tradnl" i="1" smtClean="0">
                <a:ea typeface="Adobe Fangsong Std R" charset="0"/>
              </a:rPr>
              <a:t>-&gt; Lo que los asesores técnicos pueden hacer: asegurar que la información con que trabajan haya sido validada</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lienbildplatzhalter 3"/>
          <p:cNvSpPr>
            <a:spLocks noGrp="1" noRot="1" noChangeAspect="1" noTextEdit="1"/>
          </p:cNvSpPr>
          <p:nvPr>
            <p:ph type="sldImg"/>
          </p:nvPr>
        </p:nvSpPr>
        <p:spPr>
          <a:xfrm>
            <a:off x="546100" y="312738"/>
            <a:ext cx="5730875" cy="4297362"/>
          </a:xfrm>
          <a:ln/>
        </p:spPr>
      </p:sp>
      <p:sp>
        <p:nvSpPr>
          <p:cNvPr id="44035" name="Notizenplatzhalter 4"/>
          <p:cNvSpPr>
            <a:spLocks noGrp="1"/>
          </p:cNvSpPr>
          <p:nvPr>
            <p:ph type="body" idx="1"/>
          </p:nvPr>
        </p:nvSpPr>
        <p:spPr>
          <a:noFill/>
          <a:ln/>
        </p:spPr>
        <p:txBody>
          <a:bodyPr/>
          <a:lstStyle/>
          <a:p>
            <a:r>
              <a:rPr lang="es-ES_tradnl" b="0" u="sng" smtClean="0">
                <a:ea typeface="Arial" pitchFamily="34" charset="0"/>
              </a:rPr>
              <a:t>Mensaje principal</a:t>
            </a:r>
          </a:p>
          <a:p>
            <a:pPr>
              <a:buFontTx/>
              <a:buChar char="•"/>
            </a:pPr>
            <a:r>
              <a:rPr lang="es-ES_tradnl" b="0" smtClean="0">
                <a:ea typeface="Arial" pitchFamily="34" charset="0"/>
              </a:rPr>
              <a:t> Sí, existen las incertidumbres, sin embargo, es imposible no actuar (p. ej., crisis económica)</a:t>
            </a:r>
          </a:p>
          <a:p>
            <a:pPr>
              <a:buFontTx/>
              <a:buChar char="•"/>
            </a:pPr>
            <a:r>
              <a:rPr lang="es-ES_tradnl" b="0" smtClean="0">
                <a:ea typeface="Arial" pitchFamily="34" charset="0"/>
              </a:rPr>
              <a:t> Por lo tanto, es importante saber más acerca de las incertidumbres y de lo que se puede hacer al respecto</a:t>
            </a:r>
          </a:p>
          <a:p>
            <a:endParaRPr lang="es-ES_tradnl" b="0" u="sng" smtClean="0">
              <a:ea typeface="Arial" pitchFamily="34" charset="0"/>
            </a:endParaRPr>
          </a:p>
          <a:p>
            <a:r>
              <a:rPr lang="es-ES_tradnl" b="0" u="sng" smtClean="0">
                <a:ea typeface="Arial" pitchFamily="34" charset="0"/>
              </a:rPr>
              <a:t>Explicar</a:t>
            </a:r>
          </a:p>
          <a:p>
            <a:pPr>
              <a:buFontTx/>
              <a:buChar char="•"/>
            </a:pPr>
            <a:r>
              <a:rPr lang="es-ES_tradnl" b="0" smtClean="0">
                <a:ea typeface="Arial" pitchFamily="34" charset="0"/>
              </a:rPr>
              <a:t>El análisis científico proporciona la base para las decisiones políticas: el IPCC ha establecido un proceso de revisión riguroso y transparente para asegurar que los datos utilizados, así como las conclusiones sean válidas. </a:t>
            </a:r>
            <a:br>
              <a:rPr lang="es-ES_tradnl" b="0" smtClean="0">
                <a:ea typeface="Arial" pitchFamily="34" charset="0"/>
              </a:rPr>
            </a:br>
            <a:r>
              <a:rPr lang="es-ES_tradnl" b="0" smtClean="0">
                <a:ea typeface="Arial" pitchFamily="34" charset="0"/>
              </a:rPr>
              <a:t>La guía del IPCC ofrece una lista detallada de criterios para la evaluación de los resultados</a:t>
            </a:r>
          </a:p>
          <a:p>
            <a:pPr lvl="2"/>
            <a:r>
              <a:rPr lang="es-ES_tradnl" i="1" smtClean="0">
                <a:ea typeface="Adobe Fangsong Std R" charset="0"/>
                <a:cs typeface="Arial" pitchFamily="34" charset="0"/>
              </a:rPr>
              <a:t>La probabilidad </a:t>
            </a:r>
            <a:r>
              <a:rPr lang="es-ES_tradnl" smtClean="0">
                <a:ea typeface="Adobe Fangsong Std R" charset="0"/>
                <a:cs typeface="Arial" pitchFamily="34" charset="0"/>
              </a:rPr>
              <a:t>expresa un estimado probable de lo que puede ocurrir en un determinado evento, p.ej., un cambio proyectado dentro de una variedad. Este es el resultado de un análisis cuantitativo.</a:t>
            </a:r>
          </a:p>
          <a:p>
            <a:pPr lvl="1">
              <a:buFont typeface="Wingdings" pitchFamily="2" charset="2"/>
              <a:buNone/>
            </a:pPr>
            <a:r>
              <a:rPr lang="es-ES_tradnl" i="1" smtClean="0">
                <a:ea typeface="Adobe Fangsong Std R" charset="0"/>
              </a:rPr>
              <a:t>-&gt; Lo que los asesores técnicos pueden hacer: asegurarse que la información con que trabajan ha sido validada</a:t>
            </a:r>
          </a:p>
          <a:p>
            <a:endParaRPr lang="en-GB" i="1" smtClean="0">
              <a:ea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lienbildplatzhalter 3"/>
          <p:cNvSpPr>
            <a:spLocks noGrp="1" noRot="1" noChangeAspect="1" noTextEdit="1"/>
          </p:cNvSpPr>
          <p:nvPr>
            <p:ph type="sldImg"/>
          </p:nvPr>
        </p:nvSpPr>
        <p:spPr>
          <a:xfrm>
            <a:off x="546100" y="312738"/>
            <a:ext cx="5730875" cy="4297362"/>
          </a:xfrm>
          <a:ln/>
        </p:spPr>
      </p:sp>
      <p:sp>
        <p:nvSpPr>
          <p:cNvPr id="45059" name="Notizenplatzhalter 4"/>
          <p:cNvSpPr>
            <a:spLocks noGrp="1"/>
          </p:cNvSpPr>
          <p:nvPr>
            <p:ph type="body" idx="1"/>
          </p:nvPr>
        </p:nvSpPr>
        <p:spPr>
          <a:noFill/>
          <a:ln/>
        </p:spPr>
        <p:txBody>
          <a:bodyPr/>
          <a:lstStyle/>
          <a:p>
            <a:r>
              <a:rPr lang="es-ES_tradnl" b="0" u="sng" smtClean="0">
                <a:ea typeface="Arial" pitchFamily="34" charset="0"/>
              </a:rPr>
              <a:t>Mensaje principal</a:t>
            </a:r>
          </a:p>
          <a:p>
            <a:pPr>
              <a:buFontTx/>
              <a:buChar char="•"/>
            </a:pPr>
            <a:r>
              <a:rPr lang="es-ES_tradnl" b="0" smtClean="0">
                <a:ea typeface="Arial" pitchFamily="34" charset="0"/>
              </a:rPr>
              <a:t> Sí, existen incertidumbres, sin embargo, es imposible no actuar (p. ej., crisis económica)</a:t>
            </a:r>
          </a:p>
          <a:p>
            <a:pPr>
              <a:buFontTx/>
              <a:buChar char="•"/>
            </a:pPr>
            <a:r>
              <a:rPr lang="es-ES_tradnl" b="0" smtClean="0">
                <a:ea typeface="Arial" pitchFamily="34" charset="0"/>
              </a:rPr>
              <a:t> Por lo tanto, es importante saber más acerca de las incertidumbres y de lo que se puede hacer al respecto</a:t>
            </a:r>
          </a:p>
          <a:p>
            <a:endParaRPr lang="es-ES_tradnl" b="0" u="sng" smtClean="0">
              <a:ea typeface="Arial" pitchFamily="34" charset="0"/>
            </a:endParaRPr>
          </a:p>
          <a:p>
            <a:r>
              <a:rPr lang="es-ES_tradnl" b="0" u="sng" smtClean="0">
                <a:ea typeface="Arial" pitchFamily="34" charset="0"/>
              </a:rPr>
              <a:t>Explicar</a:t>
            </a:r>
          </a:p>
          <a:p>
            <a:pPr>
              <a:buFontTx/>
              <a:buChar char="•"/>
            </a:pPr>
            <a:r>
              <a:rPr lang="es-ES_tradnl" b="0" smtClean="0">
                <a:ea typeface="Arial" pitchFamily="34" charset="0"/>
              </a:rPr>
              <a:t>La combinación de gráficos muestra la complejidad del sistema así como los desafíos científicos. Ninguna investigación en la Tierra clarificará alguna vez todos los procesos relacionados con este sistema, un poco de incertidumbre siempre permanecerá, son parte del juego. Esto se llama incertidumbre inherente.</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gi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6624638"/>
            <a:ext cx="9144000" cy="233362"/>
          </a:xfrm>
          <a:prstGeom prst="rect">
            <a:avLst/>
          </a:prstGeom>
          <a:solidFill>
            <a:srgbClr val="939393"/>
          </a:solidFill>
          <a:ln w="9525">
            <a:noFill/>
            <a:miter lim="800000"/>
            <a:headEnd/>
            <a:tailEnd/>
          </a:ln>
        </p:spPr>
        <p:txBody>
          <a:bodyPr wrap="none" anchor="ctr"/>
          <a:lstStyle/>
          <a:p>
            <a:pPr eaLnBrk="0" hangingPunct="0"/>
            <a:endParaRPr lang="en-US"/>
          </a:p>
        </p:txBody>
      </p:sp>
      <p:sp>
        <p:nvSpPr>
          <p:cNvPr id="5" name="Text Box 3"/>
          <p:cNvSpPr txBox="1">
            <a:spLocks noChangeArrowheads="1"/>
          </p:cNvSpPr>
          <p:nvPr/>
        </p:nvSpPr>
        <p:spPr bwMode="auto">
          <a:xfrm>
            <a:off x="6934200" y="6596063"/>
            <a:ext cx="1981200" cy="274637"/>
          </a:xfrm>
          <a:prstGeom prst="rect">
            <a:avLst/>
          </a:prstGeom>
          <a:noFill/>
          <a:ln>
            <a:noFill/>
          </a:ln>
          <a:extLst/>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defRPr/>
            </a:pPr>
            <a:fld id="{F7E4E7A9-172F-45FF-B20E-5F0460BACB87}" type="datetime1">
              <a:rPr lang="de-DE" sz="1200" b="0" smtClean="0">
                <a:solidFill>
                  <a:schemeClr val="bg1"/>
                </a:solidFill>
              </a:rPr>
              <a:pPr>
                <a:defRPr/>
              </a:pPr>
              <a:t>11.11.2013</a:t>
            </a:fld>
            <a:r>
              <a:rPr lang="de-DE" sz="1200" b="0" smtClean="0">
                <a:solidFill>
                  <a:schemeClr val="bg1"/>
                </a:solidFill>
              </a:rPr>
              <a:t>     Seite </a:t>
            </a:r>
            <a:fld id="{013C0B7A-1816-42B7-8875-D775606ED51C}" type="slidenum">
              <a:rPr lang="de-DE" sz="1200" b="0" smtClean="0">
                <a:solidFill>
                  <a:schemeClr val="bg1"/>
                </a:solidFill>
              </a:rPr>
              <a:pPr>
                <a:defRPr/>
              </a:pPr>
              <a:t>‹#›</a:t>
            </a:fld>
            <a:endParaRPr lang="de-DE" sz="1200" b="0" smtClean="0">
              <a:solidFill>
                <a:schemeClr val="bg1"/>
              </a:solidFill>
            </a:endParaRPr>
          </a:p>
        </p:txBody>
      </p:sp>
      <p:sp>
        <p:nvSpPr>
          <p:cNvPr id="6" name="Rectangle 4"/>
          <p:cNvSpPr>
            <a:spLocks noChangeArrowheads="1"/>
          </p:cNvSpPr>
          <p:nvPr/>
        </p:nvSpPr>
        <p:spPr bwMode="auto">
          <a:xfrm>
            <a:off x="2133600" y="0"/>
            <a:ext cx="7010400" cy="762000"/>
          </a:xfrm>
          <a:prstGeom prst="rect">
            <a:avLst/>
          </a:prstGeom>
          <a:gradFill rotWithShape="0">
            <a:gsLst>
              <a:gs pos="0">
                <a:srgbClr val="FFFFFF"/>
              </a:gs>
              <a:gs pos="100000">
                <a:srgbClr val="939393"/>
              </a:gs>
            </a:gsLst>
            <a:lin ang="0" scaled="1"/>
          </a:gradFill>
          <a:ln w="9525">
            <a:noFill/>
            <a:miter lim="800000"/>
            <a:headEnd/>
            <a:tailEnd/>
          </a:ln>
        </p:spPr>
        <p:txBody>
          <a:bodyPr wrap="none" anchor="ctr"/>
          <a:lstStyle/>
          <a:p>
            <a:pPr algn="ctr" eaLnBrk="0" hangingPunct="0"/>
            <a:endParaRPr lang="en-BZ" sz="2400" b="0">
              <a:solidFill>
                <a:schemeClr val="tx1"/>
              </a:solidFill>
              <a:latin typeface="Times" pitchFamily="-101" charset="0"/>
            </a:endParaRPr>
          </a:p>
        </p:txBody>
      </p:sp>
      <p:sp>
        <p:nvSpPr>
          <p:cNvPr id="7" name="Line 6"/>
          <p:cNvSpPr>
            <a:spLocks noChangeShapeType="1"/>
          </p:cNvSpPr>
          <p:nvPr/>
        </p:nvSpPr>
        <p:spPr bwMode="auto">
          <a:xfrm flipH="1">
            <a:off x="0" y="762000"/>
            <a:ext cx="9144000" cy="0"/>
          </a:xfrm>
          <a:prstGeom prst="line">
            <a:avLst/>
          </a:prstGeom>
          <a:noFill/>
          <a:ln w="3175">
            <a:solidFill>
              <a:srgbClr val="E6E6E6"/>
            </a:solidFill>
            <a:round/>
            <a:headEnd/>
            <a:tailEnd/>
          </a:ln>
        </p:spPr>
        <p:txBody>
          <a:bodyPr/>
          <a:lstStyle/>
          <a:p>
            <a:endParaRPr lang="de-DE"/>
          </a:p>
        </p:txBody>
      </p:sp>
      <p:pic>
        <p:nvPicPr>
          <p:cNvPr id="8" name="Picture 20"/>
          <p:cNvPicPr>
            <a:picLocks noChangeAspect="1" noChangeArrowheads="1"/>
          </p:cNvPicPr>
          <p:nvPr/>
        </p:nvPicPr>
        <p:blipFill>
          <a:blip r:embed="rId2" cstate="print">
            <a:lum contrast="-20000"/>
          </a:blip>
          <a:srcRect/>
          <a:stretch>
            <a:fillRect/>
          </a:stretch>
        </p:blipFill>
        <p:spPr bwMode="auto">
          <a:xfrm>
            <a:off x="7999413" y="0"/>
            <a:ext cx="1144587" cy="762000"/>
          </a:xfrm>
          <a:prstGeom prst="rect">
            <a:avLst/>
          </a:prstGeom>
          <a:noFill/>
          <a:ln w="9525">
            <a:noFill/>
            <a:miter lim="800000"/>
            <a:headEnd/>
            <a:tailEnd/>
          </a:ln>
        </p:spPr>
      </p:pic>
      <p:sp>
        <p:nvSpPr>
          <p:cNvPr id="9" name="Rectangle 9"/>
          <p:cNvSpPr>
            <a:spLocks noChangeArrowheads="1"/>
          </p:cNvSpPr>
          <p:nvPr/>
        </p:nvSpPr>
        <p:spPr bwMode="auto">
          <a:xfrm>
            <a:off x="0" y="6624638"/>
            <a:ext cx="9144000" cy="233362"/>
          </a:xfrm>
          <a:prstGeom prst="rect">
            <a:avLst/>
          </a:prstGeom>
          <a:solidFill>
            <a:srgbClr val="939393"/>
          </a:solidFill>
          <a:ln w="9525">
            <a:noFill/>
            <a:miter lim="800000"/>
            <a:headEnd/>
            <a:tailEnd/>
          </a:ln>
        </p:spPr>
        <p:txBody>
          <a:bodyPr wrap="none" anchor="ctr"/>
          <a:lstStyle/>
          <a:p>
            <a:pPr eaLnBrk="0" hangingPunct="0"/>
            <a:endParaRPr lang="en-US"/>
          </a:p>
        </p:txBody>
      </p:sp>
      <p:sp>
        <p:nvSpPr>
          <p:cNvPr id="10" name="Rectangle 11"/>
          <p:cNvSpPr>
            <a:spLocks noChangeArrowheads="1"/>
          </p:cNvSpPr>
          <p:nvPr/>
        </p:nvSpPr>
        <p:spPr bwMode="auto">
          <a:xfrm>
            <a:off x="2133600" y="0"/>
            <a:ext cx="7010400" cy="762000"/>
          </a:xfrm>
          <a:prstGeom prst="rect">
            <a:avLst/>
          </a:prstGeom>
          <a:gradFill rotWithShape="0">
            <a:gsLst>
              <a:gs pos="0">
                <a:srgbClr val="FFFFFF"/>
              </a:gs>
              <a:gs pos="100000">
                <a:srgbClr val="939393"/>
              </a:gs>
            </a:gsLst>
            <a:lin ang="0" scaled="1"/>
          </a:gradFill>
          <a:ln w="9525">
            <a:noFill/>
            <a:miter lim="800000"/>
            <a:headEnd/>
            <a:tailEnd/>
          </a:ln>
        </p:spPr>
        <p:txBody>
          <a:bodyPr wrap="none" anchor="ctr"/>
          <a:lstStyle/>
          <a:p>
            <a:pPr algn="ctr" eaLnBrk="0" hangingPunct="0"/>
            <a:endParaRPr lang="en-BZ" sz="2400" b="0">
              <a:solidFill>
                <a:schemeClr val="tx1"/>
              </a:solidFill>
              <a:latin typeface="Times" pitchFamily="-101" charset="0"/>
            </a:endParaRPr>
          </a:p>
        </p:txBody>
      </p:sp>
      <p:sp>
        <p:nvSpPr>
          <p:cNvPr id="11" name="Line 12"/>
          <p:cNvSpPr>
            <a:spLocks noChangeShapeType="1"/>
          </p:cNvSpPr>
          <p:nvPr/>
        </p:nvSpPr>
        <p:spPr bwMode="auto">
          <a:xfrm flipH="1">
            <a:off x="0" y="762000"/>
            <a:ext cx="9144000" cy="0"/>
          </a:xfrm>
          <a:prstGeom prst="line">
            <a:avLst/>
          </a:prstGeom>
          <a:noFill/>
          <a:ln w="3175">
            <a:solidFill>
              <a:srgbClr val="E6E6E6"/>
            </a:solidFill>
            <a:round/>
            <a:headEnd/>
            <a:tailEnd/>
          </a:ln>
        </p:spPr>
        <p:txBody>
          <a:bodyPr/>
          <a:lstStyle/>
          <a:p>
            <a:endParaRPr lang="de-DE"/>
          </a:p>
        </p:txBody>
      </p:sp>
      <p:sp>
        <p:nvSpPr>
          <p:cNvPr id="12" name="Line 18"/>
          <p:cNvSpPr>
            <a:spLocks noChangeShapeType="1"/>
          </p:cNvSpPr>
          <p:nvPr/>
        </p:nvSpPr>
        <p:spPr bwMode="auto">
          <a:xfrm flipH="1">
            <a:off x="0" y="762000"/>
            <a:ext cx="9144000" cy="0"/>
          </a:xfrm>
          <a:prstGeom prst="line">
            <a:avLst/>
          </a:prstGeom>
          <a:noFill/>
          <a:ln w="3175">
            <a:solidFill>
              <a:srgbClr val="D9D9D9"/>
            </a:solidFill>
            <a:round/>
            <a:headEnd/>
            <a:tailEnd/>
          </a:ln>
        </p:spPr>
        <p:txBody>
          <a:bodyPr/>
          <a:lstStyle/>
          <a:p>
            <a:endParaRPr lang="de-DE"/>
          </a:p>
        </p:txBody>
      </p:sp>
      <p:pic>
        <p:nvPicPr>
          <p:cNvPr id="13" name="Picture 20" descr="Weltkugel_klein_neu.gif                                        0005A183jeany                          BB53F533:"/>
          <p:cNvPicPr>
            <a:picLocks noChangeAspect="1" noChangeArrowheads="1"/>
          </p:cNvPicPr>
          <p:nvPr/>
        </p:nvPicPr>
        <p:blipFill>
          <a:blip r:embed="rId3" cstate="print"/>
          <a:srcRect/>
          <a:stretch>
            <a:fillRect/>
          </a:stretch>
        </p:blipFill>
        <p:spPr bwMode="auto">
          <a:xfrm>
            <a:off x="7996238" y="0"/>
            <a:ext cx="1147762" cy="762000"/>
          </a:xfrm>
          <a:prstGeom prst="rect">
            <a:avLst/>
          </a:prstGeom>
          <a:noFill/>
          <a:ln w="9525">
            <a:noFill/>
            <a:miter lim="800000"/>
            <a:headEnd/>
            <a:tailEnd/>
          </a:ln>
        </p:spPr>
      </p:pic>
      <p:sp>
        <p:nvSpPr>
          <p:cNvPr id="93199" name="Rectangle 15"/>
          <p:cNvSpPr>
            <a:spLocks noGrp="1" noChangeArrowheads="1"/>
          </p:cNvSpPr>
          <p:nvPr>
            <p:ph type="ctrTitle" sz="quarter"/>
          </p:nvPr>
        </p:nvSpPr>
        <p:spPr>
          <a:xfrm>
            <a:off x="1040400" y="1993726"/>
            <a:ext cx="7034400" cy="1143000"/>
          </a:xfrm>
        </p:spPr>
        <p:txBody>
          <a:bodyPr anchor="ctr"/>
          <a:lstStyle>
            <a:lvl1pPr algn="ctr">
              <a:defRPr sz="3200"/>
            </a:lvl1pPr>
          </a:lstStyle>
          <a:p>
            <a:r>
              <a:rPr lang="de-DE" dirty="0" smtClean="0"/>
              <a:t>Titelmasterformat durch Klicken bearbeiten</a:t>
            </a:r>
            <a:endParaRPr lang="de-DE" dirty="0"/>
          </a:p>
        </p:txBody>
      </p:sp>
      <p:sp>
        <p:nvSpPr>
          <p:cNvPr id="93200" name="Rectangle 16"/>
          <p:cNvSpPr>
            <a:spLocks noGrp="1" noChangeArrowheads="1"/>
          </p:cNvSpPr>
          <p:nvPr>
            <p:ph type="subTitle" sz="quarter" idx="1"/>
          </p:nvPr>
        </p:nvSpPr>
        <p:spPr>
          <a:xfrm>
            <a:off x="1040400" y="3239022"/>
            <a:ext cx="7034400" cy="1752600"/>
          </a:xfrm>
        </p:spPr>
        <p:txBody>
          <a:bodyPr/>
          <a:lstStyle>
            <a:lvl1pPr marL="0" indent="0" algn="ctr">
              <a:buFont typeface="Wingdings" pitchFamily="2" charset="2"/>
              <a:buNone/>
              <a:defRPr sz="2800"/>
            </a:lvl1pPr>
          </a:lstStyle>
          <a:p>
            <a:r>
              <a:rPr lang="de-DE" smtClean="0"/>
              <a:t>Formatvorlage des Untertitelmasters durch Klicken bearbeiten</a:t>
            </a:r>
            <a:endParaRPr lang="de-DE" dirty="0"/>
          </a:p>
        </p:txBody>
      </p:sp>
      <p:pic>
        <p:nvPicPr>
          <p:cNvPr id="15" name="Grafik 14" descr="gizlogo-unternehmen-de-rgb.gif"/>
          <p:cNvPicPr>
            <a:picLocks noChangeAspect="1"/>
          </p:cNvPicPr>
          <p:nvPr userDrawn="1"/>
        </p:nvPicPr>
        <p:blipFill>
          <a:blip r:embed="rId4" cstate="print"/>
          <a:srcRect t="2126" b="15388"/>
          <a:stretch>
            <a:fillRect/>
          </a:stretch>
        </p:blipFill>
        <p:spPr>
          <a:xfrm>
            <a:off x="267855" y="0"/>
            <a:ext cx="2159238" cy="742384"/>
          </a:xfrm>
          <a:prstGeom prst="rect">
            <a:avLst/>
          </a:prstGeom>
        </p:spPr>
      </p:pic>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1068388"/>
            <a:ext cx="7526338" cy="741362"/>
          </a:xfrm>
        </p:spPr>
        <p:txBody>
          <a:bodyPr anchor="b"/>
          <a:lstStyle>
            <a:lvl1pPr>
              <a:defRPr/>
            </a:lvl1pPr>
          </a:lstStyle>
          <a:p>
            <a:r>
              <a:rPr lang="de-DE" smtClean="0"/>
              <a:t>Titelmasterformat durch Klicken bearbeiten</a:t>
            </a:r>
            <a:endParaRPr lang="de-DE" dirty="0"/>
          </a:p>
        </p:txBody>
      </p:sp>
      <p:sp>
        <p:nvSpPr>
          <p:cNvPr id="3" name="Inhaltsplatzhalter 2"/>
          <p:cNvSpPr>
            <a:spLocks noGrp="1"/>
          </p:cNvSpPr>
          <p:nvPr>
            <p:ph idx="1"/>
          </p:nvPr>
        </p:nvSpPr>
        <p:spPr>
          <a:xfrm>
            <a:off x="457200" y="2008188"/>
            <a:ext cx="7526338" cy="4213225"/>
          </a:xfrm>
        </p:spPr>
        <p:txBody>
          <a:bodyPr/>
          <a:lstStyle>
            <a:lvl1pPr>
              <a:defRPr b="1">
                <a:solidFill>
                  <a:schemeClr val="tx1"/>
                </a:solidFill>
              </a:defRPr>
            </a:lvl1pPr>
            <a:lvl2pPr>
              <a:buClr>
                <a:srgbClr val="669900"/>
              </a:buClr>
              <a:defRPr sz="1800" b="1" baseline="0">
                <a:solidFill>
                  <a:schemeClr val="tx1"/>
                </a:solidFill>
              </a:defRPr>
            </a:lvl2pPr>
            <a:lvl3pPr>
              <a:defRPr sz="1800" baseline="0">
                <a:solidFill>
                  <a:schemeClr val="tx1"/>
                </a:solidFill>
              </a:defRPr>
            </a:lvl3pPr>
            <a:lvl4pPr>
              <a:defRPr sz="1600" baseline="0">
                <a:solidFill>
                  <a:schemeClr val="tx1"/>
                </a:solidFill>
              </a:defRPr>
            </a:lvl4pPr>
            <a:lvl5pPr>
              <a:defRPr sz="1600" baseline="0">
                <a:solidFill>
                  <a:schemeClr val="tx1"/>
                </a:solidFill>
              </a:defRPr>
            </a:lvl5p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4" name="Rectangle 17"/>
          <p:cNvSpPr>
            <a:spLocks noGrp="1" noChangeArrowheads="1"/>
          </p:cNvSpPr>
          <p:nvPr>
            <p:ph type="dt" sz="half" idx="10"/>
          </p:nvPr>
        </p:nvSpPr>
        <p:spPr>
          <a:ln/>
        </p:spPr>
        <p:txBody>
          <a:bodyPr/>
          <a:lstStyle>
            <a:lvl1pPr>
              <a:defRPr/>
            </a:lvl1pPr>
          </a:lstStyle>
          <a:p>
            <a:pPr>
              <a:defRPr/>
            </a:pPr>
            <a:fld id="{F438D6D7-F7F3-40A5-9096-F76ADDE9C93D}" type="datetime1">
              <a:rPr lang="de-DE"/>
              <a:pPr>
                <a:defRPr/>
              </a:pPr>
              <a:t>11.11.2013</a:t>
            </a:fld>
            <a:endParaRPr lang="de-DE"/>
          </a:p>
        </p:txBody>
      </p:sp>
      <p:sp>
        <p:nvSpPr>
          <p:cNvPr id="5" name="Rectangle 25"/>
          <p:cNvSpPr>
            <a:spLocks noGrp="1" noChangeArrowheads="1"/>
          </p:cNvSpPr>
          <p:nvPr>
            <p:ph type="ftr" sz="quarter" idx="11"/>
          </p:nvPr>
        </p:nvSpPr>
        <p:spPr>
          <a:ln/>
        </p:spPr>
        <p:txBody>
          <a:bodyPr/>
          <a:lstStyle>
            <a:lvl1pPr>
              <a:defRPr/>
            </a:lvl1pPr>
          </a:lstStyle>
          <a:p>
            <a:pPr>
              <a:defRPr/>
            </a:pPr>
            <a:endParaRPr lang="en-BZ"/>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fld id="{B2B0D448-C17F-48C9-BD4D-603DCD8C0CD7}" type="datetime1">
              <a:rPr lang="de-DE"/>
              <a:pPr>
                <a:defRPr/>
              </a:pPr>
              <a:t>11.11.2013</a:t>
            </a:fld>
            <a:endParaRPr lang="de-DE"/>
          </a:p>
        </p:txBody>
      </p:sp>
      <p:sp>
        <p:nvSpPr>
          <p:cNvPr id="3" name="Rectangle 25"/>
          <p:cNvSpPr>
            <a:spLocks noGrp="1" noChangeArrowheads="1"/>
          </p:cNvSpPr>
          <p:nvPr>
            <p:ph type="ftr" sz="quarter" idx="11"/>
          </p:nvPr>
        </p:nvSpPr>
        <p:spPr>
          <a:ln/>
        </p:spPr>
        <p:txBody>
          <a:bodyPr/>
          <a:lstStyle>
            <a:lvl1pPr>
              <a:defRPr/>
            </a:lvl1pPr>
          </a:lstStyle>
          <a:p>
            <a:pPr>
              <a:defRPr/>
            </a:pPr>
            <a:endParaRPr lang="en-BZ"/>
          </a:p>
        </p:txBody>
      </p:sp>
    </p:spTree>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3.gi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6624638"/>
            <a:ext cx="9144000" cy="233362"/>
          </a:xfrm>
          <a:prstGeom prst="rect">
            <a:avLst/>
          </a:prstGeom>
          <a:solidFill>
            <a:srgbClr val="939393"/>
          </a:solidFill>
          <a:ln w="9525">
            <a:noFill/>
            <a:miter lim="800000"/>
            <a:headEnd/>
            <a:tailEnd/>
          </a:ln>
        </p:spPr>
        <p:txBody>
          <a:bodyPr wrap="none" anchor="ctr"/>
          <a:lstStyle/>
          <a:p>
            <a:pPr eaLnBrk="0" hangingPunct="0"/>
            <a:endParaRPr lang="en-US"/>
          </a:p>
        </p:txBody>
      </p:sp>
      <p:sp>
        <p:nvSpPr>
          <p:cNvPr id="1027" name="Text Box 3"/>
          <p:cNvSpPr txBox="1">
            <a:spLocks noChangeArrowheads="1"/>
          </p:cNvSpPr>
          <p:nvPr/>
        </p:nvSpPr>
        <p:spPr bwMode="auto">
          <a:xfrm>
            <a:off x="6934200" y="6596063"/>
            <a:ext cx="1981200" cy="274637"/>
          </a:xfrm>
          <a:prstGeom prst="rect">
            <a:avLst/>
          </a:prstGeom>
          <a:noFill/>
          <a:ln>
            <a:noFill/>
          </a:ln>
          <a:extLst/>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defRPr/>
            </a:pPr>
            <a:fld id="{BE70B732-7361-4692-A3D2-9B2B77CE0362}" type="datetime1">
              <a:rPr lang="de-DE" sz="1200" b="0" smtClean="0">
                <a:solidFill>
                  <a:schemeClr val="bg1"/>
                </a:solidFill>
              </a:rPr>
              <a:pPr>
                <a:defRPr/>
              </a:pPr>
              <a:t>11.11.2013</a:t>
            </a:fld>
            <a:r>
              <a:rPr lang="de-DE" sz="1200" b="0" smtClean="0">
                <a:solidFill>
                  <a:schemeClr val="bg1"/>
                </a:solidFill>
              </a:rPr>
              <a:t>     Seite </a:t>
            </a:r>
            <a:fld id="{B239C254-2B60-4BB8-AF9E-0728CAE3CA97}" type="slidenum">
              <a:rPr lang="de-DE" sz="1200" b="0" smtClean="0">
                <a:solidFill>
                  <a:schemeClr val="bg1"/>
                </a:solidFill>
              </a:rPr>
              <a:pPr>
                <a:defRPr/>
              </a:pPr>
              <a:t>‹#›</a:t>
            </a:fld>
            <a:endParaRPr lang="de-DE" sz="1200" b="0" smtClean="0">
              <a:solidFill>
                <a:schemeClr val="bg1"/>
              </a:solidFill>
            </a:endParaRPr>
          </a:p>
        </p:txBody>
      </p:sp>
      <p:sp>
        <p:nvSpPr>
          <p:cNvPr id="1028" name="Rectangle 4"/>
          <p:cNvSpPr>
            <a:spLocks noChangeArrowheads="1"/>
          </p:cNvSpPr>
          <p:nvPr/>
        </p:nvSpPr>
        <p:spPr bwMode="auto">
          <a:xfrm>
            <a:off x="2133600" y="0"/>
            <a:ext cx="7010400" cy="762000"/>
          </a:xfrm>
          <a:prstGeom prst="rect">
            <a:avLst/>
          </a:prstGeom>
          <a:gradFill rotWithShape="0">
            <a:gsLst>
              <a:gs pos="0">
                <a:srgbClr val="FFFFFF"/>
              </a:gs>
              <a:gs pos="100000">
                <a:srgbClr val="939393"/>
              </a:gs>
            </a:gsLst>
            <a:lin ang="0" scaled="1"/>
          </a:gradFill>
          <a:ln w="9525">
            <a:noFill/>
            <a:miter lim="800000"/>
            <a:headEnd/>
            <a:tailEnd/>
          </a:ln>
        </p:spPr>
        <p:txBody>
          <a:bodyPr wrap="none" anchor="ctr"/>
          <a:lstStyle/>
          <a:p>
            <a:pPr algn="ctr" eaLnBrk="0" hangingPunct="0"/>
            <a:endParaRPr lang="en-BZ" sz="2400" b="0">
              <a:solidFill>
                <a:schemeClr val="tx1"/>
              </a:solidFill>
              <a:latin typeface="Times" pitchFamily="-101" charset="0"/>
            </a:endParaRPr>
          </a:p>
        </p:txBody>
      </p:sp>
      <p:sp>
        <p:nvSpPr>
          <p:cNvPr id="1029" name="Line 6"/>
          <p:cNvSpPr>
            <a:spLocks noChangeShapeType="1"/>
          </p:cNvSpPr>
          <p:nvPr/>
        </p:nvSpPr>
        <p:spPr bwMode="auto">
          <a:xfrm flipH="1">
            <a:off x="0" y="762000"/>
            <a:ext cx="9144000" cy="0"/>
          </a:xfrm>
          <a:prstGeom prst="line">
            <a:avLst/>
          </a:prstGeom>
          <a:noFill/>
          <a:ln w="3175">
            <a:solidFill>
              <a:srgbClr val="E6E6E6"/>
            </a:solidFill>
            <a:round/>
            <a:headEnd/>
            <a:tailEnd/>
          </a:ln>
        </p:spPr>
        <p:txBody>
          <a:bodyPr/>
          <a:lstStyle/>
          <a:p>
            <a:endParaRPr lang="de-DE"/>
          </a:p>
        </p:txBody>
      </p:sp>
      <p:pic>
        <p:nvPicPr>
          <p:cNvPr id="1030" name="Picture 7"/>
          <p:cNvPicPr>
            <a:picLocks noChangeAspect="1" noChangeArrowheads="1"/>
          </p:cNvPicPr>
          <p:nvPr/>
        </p:nvPicPr>
        <p:blipFill>
          <a:blip r:embed="rId5" cstate="print">
            <a:lum contrast="-20000"/>
          </a:blip>
          <a:srcRect/>
          <a:stretch>
            <a:fillRect/>
          </a:stretch>
        </p:blipFill>
        <p:spPr bwMode="auto">
          <a:xfrm>
            <a:off x="7999413" y="0"/>
            <a:ext cx="1144587" cy="762000"/>
          </a:xfrm>
          <a:prstGeom prst="rect">
            <a:avLst/>
          </a:prstGeom>
          <a:noFill/>
          <a:ln w="9525">
            <a:noFill/>
            <a:miter lim="800000"/>
            <a:headEnd/>
            <a:tailEnd/>
          </a:ln>
        </p:spPr>
      </p:pic>
      <p:sp>
        <p:nvSpPr>
          <p:cNvPr id="1031" name="Rectangle 9"/>
          <p:cNvSpPr>
            <a:spLocks noChangeArrowheads="1"/>
          </p:cNvSpPr>
          <p:nvPr/>
        </p:nvSpPr>
        <p:spPr bwMode="auto">
          <a:xfrm>
            <a:off x="0" y="6624638"/>
            <a:ext cx="9144000" cy="233362"/>
          </a:xfrm>
          <a:prstGeom prst="rect">
            <a:avLst/>
          </a:prstGeom>
          <a:solidFill>
            <a:srgbClr val="939393"/>
          </a:solidFill>
          <a:ln w="9525">
            <a:noFill/>
            <a:miter lim="800000"/>
            <a:headEnd/>
            <a:tailEnd/>
          </a:ln>
        </p:spPr>
        <p:txBody>
          <a:bodyPr wrap="none" anchor="ctr"/>
          <a:lstStyle/>
          <a:p>
            <a:pPr eaLnBrk="0" hangingPunct="0"/>
            <a:endParaRPr lang="en-US"/>
          </a:p>
        </p:txBody>
      </p:sp>
      <p:sp>
        <p:nvSpPr>
          <p:cNvPr id="1032" name="Rectangle 11"/>
          <p:cNvSpPr>
            <a:spLocks noChangeArrowheads="1"/>
          </p:cNvSpPr>
          <p:nvPr/>
        </p:nvSpPr>
        <p:spPr bwMode="auto">
          <a:xfrm>
            <a:off x="2133600" y="0"/>
            <a:ext cx="7010400" cy="762000"/>
          </a:xfrm>
          <a:prstGeom prst="rect">
            <a:avLst/>
          </a:prstGeom>
          <a:gradFill rotWithShape="0">
            <a:gsLst>
              <a:gs pos="0">
                <a:srgbClr val="FFFFFF"/>
              </a:gs>
              <a:gs pos="100000">
                <a:srgbClr val="939393"/>
              </a:gs>
            </a:gsLst>
            <a:lin ang="0" scaled="1"/>
          </a:gradFill>
          <a:ln w="9525">
            <a:noFill/>
            <a:miter lim="800000"/>
            <a:headEnd/>
            <a:tailEnd/>
          </a:ln>
        </p:spPr>
        <p:txBody>
          <a:bodyPr wrap="none" anchor="ctr"/>
          <a:lstStyle/>
          <a:p>
            <a:pPr algn="ctr" eaLnBrk="0" hangingPunct="0"/>
            <a:endParaRPr lang="en-BZ" sz="2400" b="0">
              <a:solidFill>
                <a:schemeClr val="tx1"/>
              </a:solidFill>
              <a:latin typeface="Times" pitchFamily="-101" charset="0"/>
            </a:endParaRPr>
          </a:p>
        </p:txBody>
      </p:sp>
      <p:sp>
        <p:nvSpPr>
          <p:cNvPr id="1033" name="Rectangle 15"/>
          <p:cNvSpPr>
            <a:spLocks noGrp="1" noChangeArrowheads="1"/>
          </p:cNvSpPr>
          <p:nvPr>
            <p:ph type="title"/>
          </p:nvPr>
        </p:nvSpPr>
        <p:spPr bwMode="auto">
          <a:xfrm>
            <a:off x="457200" y="1069975"/>
            <a:ext cx="7526338" cy="7239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e-DE" smtClean="0"/>
              <a:t>Click here to add title</a:t>
            </a:r>
            <a:br>
              <a:rPr lang="de-DE" smtClean="0"/>
            </a:br>
            <a:r>
              <a:rPr lang="de-DE" smtClean="0"/>
              <a:t>sd</a:t>
            </a:r>
          </a:p>
        </p:txBody>
      </p:sp>
      <p:sp>
        <p:nvSpPr>
          <p:cNvPr id="1034" name="Rectangle 16"/>
          <p:cNvSpPr>
            <a:spLocks noGrp="1" noChangeArrowheads="1"/>
          </p:cNvSpPr>
          <p:nvPr>
            <p:ph type="body" idx="1"/>
          </p:nvPr>
        </p:nvSpPr>
        <p:spPr bwMode="auto">
          <a:xfrm>
            <a:off x="457200" y="2008188"/>
            <a:ext cx="7526338" cy="42132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e-DE" smtClean="0"/>
              <a:t>Erster satz hier</a:t>
            </a:r>
          </a:p>
          <a:p>
            <a:pPr lvl="1"/>
            <a:r>
              <a:rPr lang="de-DE" smtClean="0"/>
              <a:t>Click here to add text</a:t>
            </a:r>
          </a:p>
          <a:p>
            <a:pPr lvl="2"/>
            <a:r>
              <a:rPr lang="de-DE" smtClean="0"/>
              <a:t>Second layer</a:t>
            </a:r>
          </a:p>
          <a:p>
            <a:pPr lvl="3"/>
            <a:r>
              <a:rPr lang="de-DE" smtClean="0"/>
              <a:t>Third layer</a:t>
            </a:r>
          </a:p>
          <a:p>
            <a:pPr lvl="4"/>
            <a:r>
              <a:rPr lang="de-DE" smtClean="0"/>
              <a:t>Fourth layer</a:t>
            </a:r>
          </a:p>
        </p:txBody>
      </p:sp>
      <p:sp>
        <p:nvSpPr>
          <p:cNvPr id="75793" name="Rectangle 17"/>
          <p:cNvSpPr>
            <a:spLocks noGrp="1" noChangeArrowheads="1"/>
          </p:cNvSpPr>
          <p:nvPr>
            <p:ph type="dt" sz="half" idx="2"/>
          </p:nvPr>
        </p:nvSpPr>
        <p:spPr bwMode="auto">
          <a:xfrm>
            <a:off x="6756400" y="6602413"/>
            <a:ext cx="1295400" cy="276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eaLnBrk="0" hangingPunct="0">
              <a:defRPr sz="1200" b="0">
                <a:solidFill>
                  <a:schemeClr val="bg1"/>
                </a:solidFill>
                <a:latin typeface="Arial" charset="0"/>
                <a:cs typeface="Arial" charset="0"/>
              </a:defRPr>
            </a:lvl1pPr>
          </a:lstStyle>
          <a:p>
            <a:pPr>
              <a:defRPr/>
            </a:pPr>
            <a:fld id="{BA1EBA88-BA2A-43C5-8032-7129C2810043}" type="datetime1">
              <a:rPr lang="de-DE"/>
              <a:pPr>
                <a:defRPr/>
              </a:pPr>
              <a:t>11.11.2013</a:t>
            </a:fld>
            <a:endParaRPr lang="de-DE"/>
          </a:p>
        </p:txBody>
      </p:sp>
      <p:sp>
        <p:nvSpPr>
          <p:cNvPr id="1036" name="Text Box 19"/>
          <p:cNvSpPr txBox="1">
            <a:spLocks noChangeArrowheads="1"/>
          </p:cNvSpPr>
          <p:nvPr/>
        </p:nvSpPr>
        <p:spPr bwMode="auto">
          <a:xfrm>
            <a:off x="7893050" y="6602413"/>
            <a:ext cx="927100" cy="277812"/>
          </a:xfrm>
          <a:prstGeom prst="rect">
            <a:avLst/>
          </a:prstGeom>
          <a:noFill/>
          <a:ln>
            <a:noFill/>
          </a:ln>
          <a:extLst/>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defRPr/>
            </a:pPr>
            <a:r>
              <a:rPr lang="de-DE" sz="1200" b="0" smtClean="0">
                <a:solidFill>
                  <a:schemeClr val="bg1"/>
                </a:solidFill>
              </a:rPr>
              <a:t>Page </a:t>
            </a:r>
            <a:fld id="{BA4E5CAD-13D1-430C-9373-FE83C384992D}" type="slidenum">
              <a:rPr lang="de-DE" sz="1200" b="0" smtClean="0">
                <a:solidFill>
                  <a:schemeClr val="bg1"/>
                </a:solidFill>
              </a:rPr>
              <a:pPr>
                <a:defRPr/>
              </a:pPr>
              <a:t>‹#›</a:t>
            </a:fld>
            <a:endParaRPr lang="de-DE" sz="1200" b="0" smtClean="0">
              <a:solidFill>
                <a:schemeClr val="bg1"/>
              </a:solidFill>
            </a:endParaRPr>
          </a:p>
        </p:txBody>
      </p:sp>
      <p:sp>
        <p:nvSpPr>
          <p:cNvPr id="1037" name="Line 12"/>
          <p:cNvSpPr>
            <a:spLocks noChangeShapeType="1"/>
          </p:cNvSpPr>
          <p:nvPr/>
        </p:nvSpPr>
        <p:spPr bwMode="auto">
          <a:xfrm flipH="1">
            <a:off x="0" y="762000"/>
            <a:ext cx="9144000" cy="0"/>
          </a:xfrm>
          <a:prstGeom prst="line">
            <a:avLst/>
          </a:prstGeom>
          <a:noFill/>
          <a:ln w="3175">
            <a:solidFill>
              <a:srgbClr val="D9D9D9"/>
            </a:solidFill>
            <a:round/>
            <a:headEnd/>
            <a:tailEnd/>
          </a:ln>
        </p:spPr>
        <p:txBody>
          <a:bodyPr/>
          <a:lstStyle/>
          <a:p>
            <a:endParaRPr lang="de-DE"/>
          </a:p>
        </p:txBody>
      </p:sp>
      <p:pic>
        <p:nvPicPr>
          <p:cNvPr id="1038" name="Picture 23" descr="Weltkugel_klein_neu.gif                                        0005A183jeany                          BB53F533:"/>
          <p:cNvPicPr>
            <a:picLocks noChangeAspect="1" noChangeArrowheads="1"/>
          </p:cNvPicPr>
          <p:nvPr/>
        </p:nvPicPr>
        <p:blipFill>
          <a:blip r:embed="rId6" cstate="print"/>
          <a:srcRect/>
          <a:stretch>
            <a:fillRect/>
          </a:stretch>
        </p:blipFill>
        <p:spPr bwMode="auto">
          <a:xfrm>
            <a:off x="7996238" y="0"/>
            <a:ext cx="1147762" cy="762000"/>
          </a:xfrm>
          <a:prstGeom prst="rect">
            <a:avLst/>
          </a:prstGeom>
          <a:noFill/>
          <a:ln w="9525">
            <a:noFill/>
            <a:miter lim="800000"/>
            <a:headEnd/>
            <a:tailEnd/>
          </a:ln>
        </p:spPr>
      </p:pic>
      <p:sp>
        <p:nvSpPr>
          <p:cNvPr id="75801" name="Rectangle 25"/>
          <p:cNvSpPr>
            <a:spLocks noGrp="1" noChangeArrowheads="1"/>
          </p:cNvSpPr>
          <p:nvPr>
            <p:ph type="ftr" sz="quarter" idx="3"/>
          </p:nvPr>
        </p:nvSpPr>
        <p:spPr bwMode="auto">
          <a:xfrm>
            <a:off x="365125" y="6600825"/>
            <a:ext cx="2895600" cy="2778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eaLnBrk="0" hangingPunct="0">
              <a:defRPr sz="1200" b="0">
                <a:solidFill>
                  <a:schemeClr val="bg1"/>
                </a:solidFill>
                <a:latin typeface="Arial" charset="0"/>
                <a:cs typeface="Arial" charset="0"/>
              </a:defRPr>
            </a:lvl1pPr>
          </a:lstStyle>
          <a:p>
            <a:pPr>
              <a:defRPr/>
            </a:pPr>
            <a:endParaRPr lang="en-BZ"/>
          </a:p>
        </p:txBody>
      </p:sp>
      <p:pic>
        <p:nvPicPr>
          <p:cNvPr id="17" name="Grafik 16" descr="gizlogo-unternehmen-de-rgb.gif"/>
          <p:cNvPicPr>
            <a:picLocks noChangeAspect="1"/>
          </p:cNvPicPr>
          <p:nvPr userDrawn="1"/>
        </p:nvPicPr>
        <p:blipFill>
          <a:blip r:embed="rId7" cstate="print"/>
          <a:srcRect t="2126" b="15388"/>
          <a:stretch>
            <a:fillRect/>
          </a:stretch>
        </p:blipFill>
        <p:spPr>
          <a:xfrm>
            <a:off x="267855" y="0"/>
            <a:ext cx="2159238" cy="742384"/>
          </a:xfrm>
          <a:prstGeom prst="rect">
            <a:avLst/>
          </a:prstGeom>
        </p:spPr>
      </p:pic>
    </p:spTree>
  </p:cSld>
  <p:clrMap bg1="lt1" tx1="dk1" bg2="lt2" tx2="dk2" accent1="accent1" accent2="accent2" accent3="accent3" accent4="accent4" accent5="accent5" accent6="accent6" hlink="hlink" folHlink="folHlink"/>
  <p:sldLayoutIdLst>
    <p:sldLayoutId id="2147484058" r:id="rId1"/>
    <p:sldLayoutId id="2147484056" r:id="rId2"/>
    <p:sldLayoutId id="2147484057" r:id="rId3"/>
  </p:sldLayoutIdLst>
  <p:transition/>
  <p:timing>
    <p:tnLst>
      <p:par>
        <p:cTn id="1" dur="indefinite" restart="never" nodeType="tmRoot"/>
      </p:par>
    </p:tnLst>
  </p:timing>
  <p:hf sldNum="0" hdr="0" ftr="0"/>
  <p:txStyles>
    <p:titleStyle>
      <a:lvl1pPr algn="l" rtl="0" eaLnBrk="0" fontAlgn="base" hangingPunct="0">
        <a:spcBef>
          <a:spcPct val="0"/>
        </a:spcBef>
        <a:spcAft>
          <a:spcPct val="0"/>
        </a:spcAft>
        <a:defRPr sz="2400" b="1">
          <a:solidFill>
            <a:srgbClr val="669900"/>
          </a:solidFill>
          <a:latin typeface="+mj-lt"/>
          <a:ea typeface="ＭＳ Ｐゴシック" pitchFamily="-101" charset="-128"/>
          <a:cs typeface="ＭＳ Ｐゴシック" pitchFamily="-101" charset="-128"/>
        </a:defRPr>
      </a:lvl1pPr>
      <a:lvl2pPr algn="l" rtl="0" eaLnBrk="0" fontAlgn="base" hangingPunct="0">
        <a:spcBef>
          <a:spcPct val="0"/>
        </a:spcBef>
        <a:spcAft>
          <a:spcPct val="0"/>
        </a:spcAft>
        <a:defRPr sz="2400" b="1">
          <a:solidFill>
            <a:srgbClr val="669900"/>
          </a:solidFill>
          <a:latin typeface="Arial" charset="0"/>
          <a:ea typeface="ＭＳ Ｐゴシック" pitchFamily="-101" charset="-128"/>
          <a:cs typeface="ＭＳ Ｐゴシック" pitchFamily="-101" charset="-128"/>
        </a:defRPr>
      </a:lvl2pPr>
      <a:lvl3pPr algn="l" rtl="0" eaLnBrk="0" fontAlgn="base" hangingPunct="0">
        <a:spcBef>
          <a:spcPct val="0"/>
        </a:spcBef>
        <a:spcAft>
          <a:spcPct val="0"/>
        </a:spcAft>
        <a:defRPr sz="2400" b="1">
          <a:solidFill>
            <a:srgbClr val="669900"/>
          </a:solidFill>
          <a:latin typeface="Arial" charset="0"/>
          <a:ea typeface="ＭＳ Ｐゴシック" pitchFamily="-101" charset="-128"/>
          <a:cs typeface="ＭＳ Ｐゴシック" pitchFamily="-101" charset="-128"/>
        </a:defRPr>
      </a:lvl3pPr>
      <a:lvl4pPr algn="l" rtl="0" eaLnBrk="0" fontAlgn="base" hangingPunct="0">
        <a:spcBef>
          <a:spcPct val="0"/>
        </a:spcBef>
        <a:spcAft>
          <a:spcPct val="0"/>
        </a:spcAft>
        <a:defRPr sz="2400" b="1">
          <a:solidFill>
            <a:srgbClr val="669900"/>
          </a:solidFill>
          <a:latin typeface="Arial" charset="0"/>
          <a:ea typeface="ＭＳ Ｐゴシック" pitchFamily="-101" charset="-128"/>
          <a:cs typeface="ＭＳ Ｐゴシック" pitchFamily="-101" charset="-128"/>
        </a:defRPr>
      </a:lvl4pPr>
      <a:lvl5pPr algn="l" rtl="0" eaLnBrk="0" fontAlgn="base" hangingPunct="0">
        <a:spcBef>
          <a:spcPct val="0"/>
        </a:spcBef>
        <a:spcAft>
          <a:spcPct val="0"/>
        </a:spcAft>
        <a:defRPr sz="2400" b="1">
          <a:solidFill>
            <a:srgbClr val="669900"/>
          </a:solidFill>
          <a:latin typeface="Arial" charset="0"/>
          <a:ea typeface="ＭＳ Ｐゴシック" pitchFamily="-101" charset="-128"/>
          <a:cs typeface="ＭＳ Ｐゴシック" pitchFamily="-101" charset="-128"/>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42900" indent="-342900" algn="l" rtl="0" eaLnBrk="0" fontAlgn="base" hangingPunct="0">
        <a:spcBef>
          <a:spcPct val="20000"/>
        </a:spcBef>
        <a:spcAft>
          <a:spcPct val="0"/>
        </a:spcAft>
        <a:buClr>
          <a:srgbClr val="C80F0F"/>
        </a:buClr>
        <a:buFont typeface="Wingdings" pitchFamily="2" charset="2"/>
        <a:buChar char="•"/>
        <a:defRPr sz="2000" b="1">
          <a:solidFill>
            <a:schemeClr val="tx1"/>
          </a:solidFill>
          <a:latin typeface="+mn-lt"/>
          <a:ea typeface="ＭＳ Ｐゴシック" pitchFamily="-101" charset="-128"/>
          <a:cs typeface="ＭＳ Ｐゴシック" pitchFamily="-101" charset="-128"/>
        </a:defRPr>
      </a:lvl1pPr>
      <a:lvl2pPr marL="179388" indent="-179388" algn="l" rtl="0" eaLnBrk="0" fontAlgn="base" hangingPunct="0">
        <a:spcBef>
          <a:spcPct val="20000"/>
        </a:spcBef>
        <a:spcAft>
          <a:spcPct val="0"/>
        </a:spcAft>
        <a:buClr>
          <a:srgbClr val="669900"/>
        </a:buClr>
        <a:buFont typeface="Wingdings" pitchFamily="2" charset="2"/>
        <a:buChar char="§"/>
        <a:tabLst>
          <a:tab pos="2190750" algn="l"/>
        </a:tabLst>
        <a:defRPr sz="2800" b="1">
          <a:solidFill>
            <a:schemeClr val="tx1"/>
          </a:solidFill>
          <a:latin typeface="+mn-lt"/>
          <a:ea typeface="ＭＳ Ｐゴシック" pitchFamily="-101" charset="-128"/>
        </a:defRPr>
      </a:lvl2pPr>
      <a:lvl3pPr marL="358775" indent="-179388" algn="l" rtl="0" eaLnBrk="0" fontAlgn="base" hangingPunct="0">
        <a:spcBef>
          <a:spcPct val="20000"/>
        </a:spcBef>
        <a:spcAft>
          <a:spcPct val="0"/>
        </a:spcAft>
        <a:buClr>
          <a:srgbClr val="999999"/>
        </a:buClr>
        <a:buFont typeface="Wingdings" pitchFamily="2" charset="2"/>
        <a:buChar char="§"/>
        <a:tabLst>
          <a:tab pos="2190750" algn="l"/>
        </a:tabLst>
        <a:defRPr sz="2400">
          <a:solidFill>
            <a:schemeClr val="tx1"/>
          </a:solidFill>
          <a:latin typeface="+mn-lt"/>
          <a:ea typeface="ＭＳ Ｐゴシック" pitchFamily="-101" charset="-128"/>
        </a:defRPr>
      </a:lvl3pPr>
      <a:lvl4pPr marL="538163" indent="-179388" algn="l" rtl="0" eaLnBrk="0" fontAlgn="base" hangingPunct="0">
        <a:spcBef>
          <a:spcPct val="20000"/>
        </a:spcBef>
        <a:spcAft>
          <a:spcPct val="0"/>
        </a:spcAft>
        <a:buClr>
          <a:srgbClr val="C80F0F"/>
        </a:buClr>
        <a:buChar char="-"/>
        <a:tabLst>
          <a:tab pos="2190750" algn="l"/>
        </a:tabLst>
        <a:defRPr sz="1600">
          <a:solidFill>
            <a:schemeClr val="tx1"/>
          </a:solidFill>
          <a:latin typeface="+mn-lt"/>
          <a:ea typeface="ＭＳ Ｐゴシック" pitchFamily="-101" charset="-128"/>
        </a:defRPr>
      </a:lvl4pPr>
      <a:lvl5pPr marL="717550" indent="-179388" algn="l" rtl="0" eaLnBrk="0" fontAlgn="base" hangingPunct="0">
        <a:spcBef>
          <a:spcPct val="20000"/>
        </a:spcBef>
        <a:spcAft>
          <a:spcPct val="0"/>
        </a:spcAft>
        <a:buClr>
          <a:schemeClr val="tx1"/>
        </a:buClr>
        <a:buChar char="-"/>
        <a:defRPr sz="1600">
          <a:solidFill>
            <a:schemeClr val="tx1"/>
          </a:solidFill>
          <a:latin typeface="+mn-lt"/>
          <a:ea typeface="ＭＳ Ｐゴシック" pitchFamily="-101" charset="-128"/>
        </a:defRPr>
      </a:lvl5pPr>
      <a:lvl6pPr marL="2647950" indent="-260350" algn="l" rtl="0" eaLnBrk="1" fontAlgn="base" hangingPunct="1">
        <a:spcBef>
          <a:spcPct val="20000"/>
        </a:spcBef>
        <a:spcAft>
          <a:spcPct val="0"/>
        </a:spcAft>
        <a:buClr>
          <a:schemeClr val="tx1"/>
        </a:buClr>
        <a:buChar char="-"/>
        <a:tabLst>
          <a:tab pos="2190750" algn="l"/>
        </a:tabLst>
        <a:defRPr sz="2400">
          <a:solidFill>
            <a:schemeClr val="tx1"/>
          </a:solidFill>
          <a:latin typeface="+mn-lt"/>
        </a:defRPr>
      </a:lvl6pPr>
      <a:lvl7pPr marL="3105150" indent="-260350" algn="l" rtl="0" eaLnBrk="1" fontAlgn="base" hangingPunct="1">
        <a:spcBef>
          <a:spcPct val="20000"/>
        </a:spcBef>
        <a:spcAft>
          <a:spcPct val="0"/>
        </a:spcAft>
        <a:buClr>
          <a:schemeClr val="tx1"/>
        </a:buClr>
        <a:buChar char="-"/>
        <a:tabLst>
          <a:tab pos="2190750" algn="l"/>
        </a:tabLst>
        <a:defRPr sz="2400">
          <a:solidFill>
            <a:schemeClr val="tx1"/>
          </a:solidFill>
          <a:latin typeface="+mn-lt"/>
        </a:defRPr>
      </a:lvl7pPr>
      <a:lvl8pPr marL="3562350" indent="-260350" algn="l" rtl="0" eaLnBrk="1" fontAlgn="base" hangingPunct="1">
        <a:spcBef>
          <a:spcPct val="20000"/>
        </a:spcBef>
        <a:spcAft>
          <a:spcPct val="0"/>
        </a:spcAft>
        <a:buClr>
          <a:schemeClr val="tx1"/>
        </a:buClr>
        <a:buChar char="-"/>
        <a:tabLst>
          <a:tab pos="2190750" algn="l"/>
        </a:tabLst>
        <a:defRPr sz="2400">
          <a:solidFill>
            <a:schemeClr val="tx1"/>
          </a:solidFill>
          <a:latin typeface="+mn-lt"/>
        </a:defRPr>
      </a:lvl8pPr>
      <a:lvl9pPr marL="4019550" indent="-260350" algn="l" rtl="0" eaLnBrk="1" fontAlgn="base" hangingPunct="1">
        <a:spcBef>
          <a:spcPct val="20000"/>
        </a:spcBef>
        <a:spcAft>
          <a:spcPct val="0"/>
        </a:spcAft>
        <a:buClr>
          <a:schemeClr val="tx1"/>
        </a:buClr>
        <a:buChar char="-"/>
        <a:tabLst>
          <a:tab pos="2190750" algn="l"/>
        </a:tabLst>
        <a:defRPr sz="24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www.epa.gov/climatechange/science/images/ipcc_scenario_prediction.gif"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climate@giz.de"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hyperlink" Target="http://www.giz.de/"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21.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climate@giz.d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a:spLocks noGrp="1"/>
          </p:cNvSpPr>
          <p:nvPr>
            <p:ph type="ctrTitle" sz="quarter"/>
          </p:nvPr>
        </p:nvSpPr>
        <p:spPr>
          <a:xfrm>
            <a:off x="1039813" y="1993900"/>
            <a:ext cx="7034212" cy="1143000"/>
          </a:xfrm>
        </p:spPr>
        <p:txBody>
          <a:bodyPr/>
          <a:lstStyle/>
          <a:p>
            <a:r>
              <a:rPr lang="es-ES_tradnl" dirty="0" smtClean="0">
                <a:ea typeface="ＭＳ Ｐゴシック" pitchFamily="34" charset="-128"/>
              </a:rPr>
              <a:t>Manejo de la incertidumbre en la toma de decisiones </a:t>
            </a:r>
          </a:p>
        </p:txBody>
      </p:sp>
      <p:pic>
        <p:nvPicPr>
          <p:cNvPr id="3075" name="Grafik 9" descr="balken2.tif"/>
          <p:cNvPicPr>
            <a:picLocks noChangeAspect="1"/>
          </p:cNvPicPr>
          <p:nvPr/>
        </p:nvPicPr>
        <p:blipFill>
          <a:blip r:embed="rId3" cstate="print"/>
          <a:srcRect/>
          <a:stretch>
            <a:fillRect/>
          </a:stretch>
        </p:blipFill>
        <p:spPr bwMode="auto">
          <a:xfrm>
            <a:off x="7931150" y="4981575"/>
            <a:ext cx="563563" cy="1735138"/>
          </a:xfrm>
          <a:prstGeom prst="rect">
            <a:avLst/>
          </a:prstGeom>
          <a:noFill/>
          <a:ln w="9525">
            <a:noFill/>
            <a:miter lim="800000"/>
            <a:headEnd/>
            <a:tailEnd/>
          </a:ln>
        </p:spPr>
      </p:pic>
      <p:pic>
        <p:nvPicPr>
          <p:cNvPr id="3076" name="Grafik 14" descr="balken8.tif"/>
          <p:cNvPicPr>
            <a:picLocks noChangeAspect="1"/>
          </p:cNvPicPr>
          <p:nvPr/>
        </p:nvPicPr>
        <p:blipFill>
          <a:blip r:embed="rId4" cstate="print"/>
          <a:srcRect/>
          <a:stretch>
            <a:fillRect/>
          </a:stretch>
        </p:blipFill>
        <p:spPr bwMode="auto">
          <a:xfrm>
            <a:off x="8566150" y="2360613"/>
            <a:ext cx="577850" cy="4356100"/>
          </a:xfrm>
          <a:prstGeom prst="rect">
            <a:avLst/>
          </a:prstGeom>
          <a:noFill/>
          <a:ln w="9525">
            <a:noFill/>
            <a:miter lim="800000"/>
            <a:headEnd/>
            <a:tailEnd/>
          </a:ln>
        </p:spPr>
      </p:pic>
      <p:pic>
        <p:nvPicPr>
          <p:cNvPr id="3077" name="Grafik 15" descr="balken13.tif"/>
          <p:cNvPicPr>
            <a:picLocks noChangeAspect="1"/>
          </p:cNvPicPr>
          <p:nvPr/>
        </p:nvPicPr>
        <p:blipFill>
          <a:blip r:embed="rId5" cstate="print"/>
          <a:srcRect/>
          <a:stretch>
            <a:fillRect/>
          </a:stretch>
        </p:blipFill>
        <p:spPr bwMode="auto">
          <a:xfrm>
            <a:off x="7127875" y="2792413"/>
            <a:ext cx="701675" cy="3924300"/>
          </a:xfrm>
          <a:prstGeom prst="rect">
            <a:avLst/>
          </a:prstGeom>
          <a:noFill/>
          <a:ln w="9525">
            <a:noFill/>
            <a:miter lim="800000"/>
            <a:headEnd/>
            <a:tailEnd/>
          </a:ln>
        </p:spPr>
      </p:pic>
      <p:pic>
        <p:nvPicPr>
          <p:cNvPr id="3078" name="Grafik 16" descr="balken14.tif"/>
          <p:cNvPicPr>
            <a:picLocks noChangeAspect="1"/>
          </p:cNvPicPr>
          <p:nvPr/>
        </p:nvPicPr>
        <p:blipFill>
          <a:blip r:embed="rId6" cstate="print"/>
          <a:srcRect/>
          <a:stretch>
            <a:fillRect/>
          </a:stretch>
        </p:blipFill>
        <p:spPr bwMode="auto">
          <a:xfrm>
            <a:off x="6407150" y="4392613"/>
            <a:ext cx="860425" cy="2324100"/>
          </a:xfrm>
          <a:prstGeom prst="rect">
            <a:avLst/>
          </a:prstGeom>
          <a:noFill/>
          <a:ln w="9525">
            <a:noFill/>
            <a:miter lim="800000"/>
            <a:headEnd/>
            <a:tailEnd/>
          </a:ln>
        </p:spPr>
      </p:pic>
      <p:grpSp>
        <p:nvGrpSpPr>
          <p:cNvPr id="10" name="Group 9"/>
          <p:cNvGrpSpPr/>
          <p:nvPr/>
        </p:nvGrpSpPr>
        <p:grpSpPr>
          <a:xfrm>
            <a:off x="166260" y="5085184"/>
            <a:ext cx="6062765" cy="1517493"/>
            <a:chOff x="344385" y="4954559"/>
            <a:chExt cx="6062765" cy="1517493"/>
          </a:xfrm>
        </p:grpSpPr>
        <p:pic>
          <p:nvPicPr>
            <p:cNvPr id="11" name="Grafik 30"/>
            <p:cNvPicPr>
              <a:picLocks noChangeAspect="1"/>
            </p:cNvPicPr>
            <p:nvPr/>
          </p:nvPicPr>
          <p:blipFill rotWithShape="1">
            <a:blip r:embed="rId7" cstate="print">
              <a:extLst>
                <a:ext uri="{28A0092B-C50C-407E-A947-70E740481C1C}">
                  <a14:useLocalDpi xmlns:a14="http://schemas.microsoft.com/office/drawing/2010/main" val="0"/>
                </a:ext>
              </a:extLst>
            </a:blip>
            <a:srcRect l="9742" r="2241" b="11460"/>
            <a:stretch/>
          </p:blipFill>
          <p:spPr bwMode="auto">
            <a:xfrm>
              <a:off x="344385" y="5076575"/>
              <a:ext cx="3111330" cy="1086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p:cNvPicPr>
              <a:picLocks noChangeAspect="1"/>
            </p:cNvPicPr>
            <p:nvPr/>
          </p:nvPicPr>
          <p:blipFill rotWithShape="1">
            <a:blip r:embed="rId8" cstate="print">
              <a:extLst>
                <a:ext uri="{28A0092B-C50C-407E-A947-70E740481C1C}">
                  <a14:useLocalDpi xmlns:a14="http://schemas.microsoft.com/office/drawing/2010/main" val="0"/>
                </a:ext>
              </a:extLst>
            </a:blip>
            <a:srcRect b="8197"/>
            <a:stretch/>
          </p:blipFill>
          <p:spPr>
            <a:xfrm>
              <a:off x="3308120" y="4954559"/>
              <a:ext cx="3099030" cy="1517493"/>
            </a:xfrm>
            <a:prstGeom prst="rect">
              <a:avLst/>
            </a:prstGeom>
          </p:spPr>
        </p:pic>
      </p:gr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Title 1"/>
          <p:cNvSpPr>
            <a:spLocks noGrp="1"/>
          </p:cNvSpPr>
          <p:nvPr>
            <p:ph type="title"/>
          </p:nvPr>
        </p:nvSpPr>
        <p:spPr>
          <a:solidFill>
            <a:schemeClr val="bg1"/>
          </a:solidFill>
        </p:spPr>
        <p:txBody>
          <a:bodyPr/>
          <a:lstStyle/>
          <a:p>
            <a:r>
              <a:rPr lang="es-ES_tradnl" smtClean="0">
                <a:ea typeface="ＭＳ Ｐゴシック" pitchFamily="34" charset="-128"/>
              </a:rPr>
              <a:t>Dimensiones de la incertidumbre -2</a:t>
            </a:r>
          </a:p>
        </p:txBody>
      </p:sp>
      <p:sp>
        <p:nvSpPr>
          <p:cNvPr id="12291" name="Content Placeholder 2"/>
          <p:cNvSpPr>
            <a:spLocks noGrp="1"/>
          </p:cNvSpPr>
          <p:nvPr>
            <p:ph idx="1"/>
          </p:nvPr>
        </p:nvSpPr>
        <p:spPr>
          <a:xfrm>
            <a:off x="457200" y="2008188"/>
            <a:ext cx="2752725" cy="4213225"/>
          </a:xfrm>
        </p:spPr>
        <p:txBody>
          <a:bodyPr/>
          <a:lstStyle/>
          <a:p>
            <a:pPr lvl="1"/>
            <a:r>
              <a:rPr lang="es-ES_tradnl" smtClean="0">
                <a:solidFill>
                  <a:srgbClr val="7F7F7F"/>
                </a:solidFill>
                <a:ea typeface="ＭＳ Ｐゴシック" pitchFamily="34" charset="-128"/>
              </a:rPr>
              <a:t>Bases del entendimiento</a:t>
            </a:r>
            <a:br>
              <a:rPr lang="es-ES_tradnl" smtClean="0">
                <a:solidFill>
                  <a:srgbClr val="7F7F7F"/>
                </a:solidFill>
                <a:ea typeface="ＭＳ Ｐゴシック" pitchFamily="34" charset="-128"/>
              </a:rPr>
            </a:br>
            <a:r>
              <a:rPr lang="es-ES_tradnl" b="0" smtClean="0">
                <a:solidFill>
                  <a:srgbClr val="7F7F7F"/>
                </a:solidFill>
                <a:ea typeface="ＭＳ Ｐゴシック" pitchFamily="34" charset="-128"/>
              </a:rPr>
              <a:t> – entendimiento limitado de los sistemas complejos</a:t>
            </a:r>
          </a:p>
          <a:p>
            <a:pPr lvl="1">
              <a:buFont typeface="Wingdings" pitchFamily="2" charset="2"/>
              <a:buNone/>
            </a:pPr>
            <a:r>
              <a:rPr lang="es-ES_tradnl" b="0" smtClean="0">
                <a:solidFill>
                  <a:srgbClr val="7F7F7F"/>
                </a:solidFill>
                <a:ea typeface="ＭＳ Ｐゴシック" pitchFamily="34" charset="-128"/>
              </a:rPr>
              <a:t>   – validación de los datos ingresados y las interpretaciones</a:t>
            </a:r>
            <a:endParaRPr lang="es-ES_tradnl" smtClean="0">
              <a:solidFill>
                <a:srgbClr val="7F7F7F"/>
              </a:solidFill>
              <a:ea typeface="ＭＳ Ｐゴシック" pitchFamily="34" charset="-128"/>
            </a:endParaRPr>
          </a:p>
          <a:p>
            <a:pPr lvl="1"/>
            <a:r>
              <a:rPr lang="es-ES_tradnl" smtClean="0">
                <a:ea typeface="ＭＳ Ｐゴシック" pitchFamily="34" charset="-128"/>
              </a:rPr>
              <a:t>Evolución de las emisiones</a:t>
            </a:r>
            <a:br>
              <a:rPr lang="es-ES_tradnl" smtClean="0">
                <a:ea typeface="ＭＳ Ｐゴシック" pitchFamily="34" charset="-128"/>
              </a:rPr>
            </a:br>
            <a:r>
              <a:rPr lang="es-ES_tradnl" b="0" smtClean="0">
                <a:ea typeface="ＭＳ Ｐゴシック" pitchFamily="34" charset="-128"/>
              </a:rPr>
              <a:t>– magnitud del cambio en la atmósfera</a:t>
            </a:r>
          </a:p>
        </p:txBody>
      </p:sp>
      <p:grpSp>
        <p:nvGrpSpPr>
          <p:cNvPr id="2" name="Gruppieren 13"/>
          <p:cNvGrpSpPr>
            <a:grpSpLocks/>
          </p:cNvGrpSpPr>
          <p:nvPr/>
        </p:nvGrpSpPr>
        <p:grpSpPr bwMode="auto">
          <a:xfrm>
            <a:off x="7507288" y="1884363"/>
            <a:ext cx="1760537" cy="1384300"/>
            <a:chOff x="6420898" y="1817752"/>
            <a:chExt cx="1760630" cy="1385481"/>
          </a:xfrm>
        </p:grpSpPr>
        <p:sp>
          <p:nvSpPr>
            <p:cNvPr id="12307" name="Textfeld 7"/>
            <p:cNvSpPr txBox="1">
              <a:spLocks noChangeArrowheads="1"/>
            </p:cNvSpPr>
            <p:nvPr/>
          </p:nvSpPr>
          <p:spPr bwMode="auto">
            <a:xfrm>
              <a:off x="6610553" y="1817752"/>
              <a:ext cx="1570975" cy="1385481"/>
            </a:xfrm>
            <a:prstGeom prst="rect">
              <a:avLst/>
            </a:prstGeom>
            <a:noFill/>
            <a:ln w="9525">
              <a:noFill/>
              <a:miter lim="800000"/>
              <a:headEnd/>
              <a:tailEnd/>
            </a:ln>
          </p:spPr>
          <p:txBody>
            <a:bodyPr>
              <a:spAutoFit/>
            </a:bodyPr>
            <a:lstStyle/>
            <a:p>
              <a:r>
                <a:rPr lang="de-DE" sz="1400">
                  <a:solidFill>
                    <a:schemeClr val="tx1"/>
                  </a:solidFill>
                </a:rPr>
                <a:t>Variabilidad entre los diferentes resultados del modelo por escenario</a:t>
              </a:r>
            </a:p>
          </p:txBody>
        </p:sp>
        <p:sp>
          <p:nvSpPr>
            <p:cNvPr id="12308" name="Geschweifte Klammer rechts 12"/>
            <p:cNvSpPr>
              <a:spLocks/>
            </p:cNvSpPr>
            <p:nvPr/>
          </p:nvSpPr>
          <p:spPr bwMode="auto">
            <a:xfrm>
              <a:off x="6420898" y="2008190"/>
              <a:ext cx="331805" cy="467947"/>
            </a:xfrm>
            <a:prstGeom prst="rightBrace">
              <a:avLst>
                <a:gd name="adj1" fmla="val 0"/>
                <a:gd name="adj2" fmla="val 25574"/>
              </a:avLst>
            </a:prstGeom>
            <a:noFill/>
            <a:ln w="28575">
              <a:solidFill>
                <a:schemeClr val="tx1"/>
              </a:solidFill>
              <a:round/>
              <a:headEnd/>
              <a:tailEnd/>
            </a:ln>
          </p:spPr>
          <p:txBody>
            <a:bodyPr/>
            <a:lstStyle/>
            <a:p>
              <a:pPr eaLnBrk="0" hangingPunct="0"/>
              <a:endParaRPr lang="en-US" sz="1800"/>
            </a:p>
          </p:txBody>
        </p:sp>
      </p:grpSp>
      <p:pic>
        <p:nvPicPr>
          <p:cNvPr id="13" name="Picture 2" descr="http://www.epa.gov/climatechange/science/images/ipcc_scenario_prediction.gif"/>
          <p:cNvPicPr>
            <a:picLocks noChangeAspect="1" noChangeArrowheads="1"/>
          </p:cNvPicPr>
          <p:nvPr/>
        </p:nvPicPr>
        <p:blipFill>
          <a:blip r:embed="rId3" cstate="print"/>
          <a:srcRect/>
          <a:stretch>
            <a:fillRect/>
          </a:stretch>
        </p:blipFill>
        <p:spPr bwMode="auto">
          <a:xfrm>
            <a:off x="3359150" y="2046288"/>
            <a:ext cx="4117975" cy="2906712"/>
          </a:xfrm>
          <a:prstGeom prst="rect">
            <a:avLst/>
          </a:prstGeom>
          <a:noFill/>
          <a:ln w="9525">
            <a:solidFill>
              <a:schemeClr val="tx1"/>
            </a:solidFill>
            <a:miter lim="800000"/>
            <a:headEnd/>
            <a:tailEnd/>
          </a:ln>
        </p:spPr>
      </p:pic>
      <p:grpSp>
        <p:nvGrpSpPr>
          <p:cNvPr id="3" name="Gruppieren 9"/>
          <p:cNvGrpSpPr>
            <a:grpSpLocks/>
          </p:cNvGrpSpPr>
          <p:nvPr/>
        </p:nvGrpSpPr>
        <p:grpSpPr bwMode="auto">
          <a:xfrm>
            <a:off x="7488238" y="2074863"/>
            <a:ext cx="1544637" cy="2384425"/>
            <a:chOff x="6399126" y="383469"/>
            <a:chExt cx="2036033" cy="2384492"/>
          </a:xfrm>
        </p:grpSpPr>
        <p:sp>
          <p:nvSpPr>
            <p:cNvPr id="12305" name="Textfeld 11"/>
            <p:cNvSpPr txBox="1">
              <a:spLocks noChangeArrowheads="1"/>
            </p:cNvSpPr>
            <p:nvPr/>
          </p:nvSpPr>
          <p:spPr bwMode="auto">
            <a:xfrm>
              <a:off x="6676695" y="1598655"/>
              <a:ext cx="1758464" cy="1169306"/>
            </a:xfrm>
            <a:prstGeom prst="rect">
              <a:avLst/>
            </a:prstGeom>
            <a:noFill/>
            <a:ln w="9525">
              <a:noFill/>
              <a:miter lim="800000"/>
              <a:headEnd/>
              <a:tailEnd/>
            </a:ln>
          </p:spPr>
          <p:txBody>
            <a:bodyPr>
              <a:spAutoFit/>
            </a:bodyPr>
            <a:lstStyle/>
            <a:p>
              <a:r>
                <a:rPr lang="de-DE" sz="1400">
                  <a:solidFill>
                    <a:srgbClr val="E25B1E"/>
                  </a:solidFill>
                </a:rPr>
                <a:t>Variabilidad entre escenarios de emisionnes</a:t>
              </a:r>
            </a:p>
          </p:txBody>
        </p:sp>
        <p:sp>
          <p:nvSpPr>
            <p:cNvPr id="12306" name="Geschweifte Klammer rechts 10"/>
            <p:cNvSpPr>
              <a:spLocks/>
            </p:cNvSpPr>
            <p:nvPr/>
          </p:nvSpPr>
          <p:spPr bwMode="auto">
            <a:xfrm>
              <a:off x="6399126" y="383469"/>
              <a:ext cx="350807" cy="1584636"/>
            </a:xfrm>
            <a:prstGeom prst="rightBrace">
              <a:avLst>
                <a:gd name="adj1" fmla="val 0"/>
                <a:gd name="adj2" fmla="val 78486"/>
              </a:avLst>
            </a:prstGeom>
            <a:noFill/>
            <a:ln w="28575">
              <a:solidFill>
                <a:srgbClr val="E25B1E"/>
              </a:solidFill>
              <a:round/>
              <a:headEnd/>
              <a:tailEnd/>
            </a:ln>
          </p:spPr>
          <p:txBody>
            <a:bodyPr/>
            <a:lstStyle/>
            <a:p>
              <a:pPr eaLnBrk="0" hangingPunct="0"/>
              <a:endParaRPr lang="en-US" sz="1800"/>
            </a:p>
          </p:txBody>
        </p:sp>
      </p:grpSp>
      <p:sp>
        <p:nvSpPr>
          <p:cNvPr id="12295" name="Textfeld 10"/>
          <p:cNvSpPr txBox="1">
            <a:spLocks noChangeArrowheads="1"/>
          </p:cNvSpPr>
          <p:nvPr/>
        </p:nvSpPr>
        <p:spPr bwMode="auto">
          <a:xfrm>
            <a:off x="4343400" y="6218238"/>
            <a:ext cx="4791075" cy="369887"/>
          </a:xfrm>
          <a:prstGeom prst="rect">
            <a:avLst/>
          </a:prstGeom>
          <a:noFill/>
          <a:ln w="9525">
            <a:noFill/>
            <a:miter lim="800000"/>
            <a:headEnd/>
            <a:tailEnd/>
          </a:ln>
        </p:spPr>
        <p:txBody>
          <a:bodyPr>
            <a:spAutoFit/>
          </a:bodyPr>
          <a:lstStyle/>
          <a:p>
            <a:pPr algn="r"/>
            <a:r>
              <a:rPr lang="en-GB" sz="900" i="1">
                <a:solidFill>
                  <a:srgbClr val="7F7F7F"/>
                </a:solidFill>
              </a:rPr>
              <a:t>Fuente: </a:t>
            </a:r>
            <a:r>
              <a:rPr lang="de-DE" sz="900" i="1" u="sng">
                <a:hlinkClick r:id="rId4"/>
              </a:rPr>
              <a:t>http://www.epa.gov/climatechange/science/images/ipcc_scenario_prediction.gif</a:t>
            </a:r>
            <a:r>
              <a:rPr lang="de-DE" sz="900" i="1" u="sng"/>
              <a:t> </a:t>
            </a:r>
            <a:endParaRPr lang="en-GB" sz="900" i="1"/>
          </a:p>
        </p:txBody>
      </p:sp>
      <p:sp>
        <p:nvSpPr>
          <p:cNvPr id="12" name="TextBox 11"/>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10</a:t>
            </a:r>
          </a:p>
        </p:txBody>
      </p:sp>
      <p:sp>
        <p:nvSpPr>
          <p:cNvPr id="14" name="TextBox 13"/>
          <p:cNvSpPr txBox="1">
            <a:spLocks/>
          </p:cNvSpPr>
          <p:nvPr/>
        </p:nvSpPr>
        <p:spPr>
          <a:xfrm>
            <a:off x="3416288" y="2666982"/>
            <a:ext cx="172355" cy="2102400"/>
          </a:xfrm>
          <a:prstGeom prst="rect">
            <a:avLst/>
          </a:prstGeom>
          <a:solidFill>
            <a:schemeClr val="bg1"/>
          </a:solidFill>
        </p:spPr>
        <p:txBody>
          <a:bodyPr vert="vert270">
            <a:spAutoFit/>
          </a:bodyPr>
          <a:lstStyle/>
          <a:p>
            <a:pPr algn="ctr">
              <a:defRPr/>
            </a:pPr>
            <a:r>
              <a:rPr lang="es-ES_tradnl" sz="800" dirty="0">
                <a:latin typeface="Arial" pitchFamily="-101" charset="0"/>
                <a:ea typeface="Arial" pitchFamily="-101" charset="0"/>
                <a:cs typeface="Arial" pitchFamily="-101" charset="0"/>
              </a:rPr>
              <a:t>Calentamiento de la superficie global</a:t>
            </a:r>
          </a:p>
        </p:txBody>
      </p:sp>
      <p:sp>
        <p:nvSpPr>
          <p:cNvPr id="12298" name="TextBox 14"/>
          <p:cNvSpPr txBox="1">
            <a:spLocks noChangeArrowheads="1"/>
          </p:cNvSpPr>
          <p:nvPr/>
        </p:nvSpPr>
        <p:spPr bwMode="auto">
          <a:xfrm>
            <a:off x="5422900" y="4654550"/>
            <a:ext cx="430213" cy="292100"/>
          </a:xfrm>
          <a:prstGeom prst="rect">
            <a:avLst/>
          </a:prstGeom>
          <a:solidFill>
            <a:schemeClr val="bg1"/>
          </a:solidFill>
          <a:ln w="9525">
            <a:noFill/>
            <a:miter lim="800000"/>
            <a:headEnd/>
            <a:tailEnd/>
          </a:ln>
        </p:spPr>
        <p:txBody>
          <a:bodyPr rIns="108000" bIns="0">
            <a:spAutoFit/>
          </a:bodyPr>
          <a:lstStyle/>
          <a:p>
            <a:r>
              <a:rPr lang="es-ES_tradnl" sz="800"/>
              <a:t>2000</a:t>
            </a:r>
          </a:p>
          <a:p>
            <a:r>
              <a:rPr lang="es-ES_tradnl" sz="800"/>
              <a:t>Año</a:t>
            </a:r>
          </a:p>
        </p:txBody>
      </p:sp>
      <p:sp>
        <p:nvSpPr>
          <p:cNvPr id="12299" name="TextBox 15"/>
          <p:cNvSpPr txBox="1">
            <a:spLocks noChangeArrowheads="1"/>
          </p:cNvSpPr>
          <p:nvPr/>
        </p:nvSpPr>
        <p:spPr bwMode="auto">
          <a:xfrm>
            <a:off x="4260850" y="2686050"/>
            <a:ext cx="800100" cy="369888"/>
          </a:xfrm>
          <a:prstGeom prst="rect">
            <a:avLst/>
          </a:prstGeom>
          <a:solidFill>
            <a:schemeClr val="bg1"/>
          </a:solidFill>
          <a:ln w="9525">
            <a:noFill/>
            <a:miter lim="800000"/>
            <a:headEnd/>
            <a:tailEnd/>
          </a:ln>
        </p:spPr>
        <p:txBody>
          <a:bodyPr wrap="none">
            <a:spAutoFit/>
          </a:bodyPr>
          <a:lstStyle/>
          <a:p>
            <a:r>
              <a:rPr lang="es-ES_tradnl" sz="900">
                <a:solidFill>
                  <a:schemeClr val="tx1"/>
                </a:solidFill>
              </a:rPr>
              <a:t>Escenarios</a:t>
            </a:r>
          </a:p>
          <a:p>
            <a:r>
              <a:rPr lang="es-ES_tradnl" sz="900">
                <a:solidFill>
                  <a:schemeClr val="tx1"/>
                </a:solidFill>
              </a:rPr>
              <a:t>de emisión </a:t>
            </a:r>
          </a:p>
        </p:txBody>
      </p:sp>
      <p:sp>
        <p:nvSpPr>
          <p:cNvPr id="12300" name="TextBox 16"/>
          <p:cNvSpPr txBox="1">
            <a:spLocks noChangeArrowheads="1"/>
          </p:cNvSpPr>
          <p:nvPr/>
        </p:nvSpPr>
        <p:spPr bwMode="auto">
          <a:xfrm>
            <a:off x="5524500" y="2463800"/>
            <a:ext cx="1377950" cy="200025"/>
          </a:xfrm>
          <a:prstGeom prst="rect">
            <a:avLst/>
          </a:prstGeom>
          <a:solidFill>
            <a:schemeClr val="bg1"/>
          </a:solidFill>
          <a:ln w="9525">
            <a:noFill/>
            <a:miter lim="800000"/>
            <a:headEnd/>
            <a:tailEnd/>
          </a:ln>
        </p:spPr>
        <p:txBody>
          <a:bodyPr>
            <a:spAutoFit/>
          </a:bodyPr>
          <a:lstStyle/>
          <a:p>
            <a:r>
              <a:rPr lang="es-ES_tradnl" sz="700">
                <a:solidFill>
                  <a:schemeClr val="tx1"/>
                </a:solidFill>
              </a:rPr>
              <a:t>crecimiento alto  (A2)</a:t>
            </a:r>
          </a:p>
        </p:txBody>
      </p:sp>
      <p:sp>
        <p:nvSpPr>
          <p:cNvPr id="12301" name="TextBox 17"/>
          <p:cNvSpPr txBox="1">
            <a:spLocks noChangeArrowheads="1"/>
          </p:cNvSpPr>
          <p:nvPr/>
        </p:nvSpPr>
        <p:spPr bwMode="auto">
          <a:xfrm>
            <a:off x="5257800" y="2647950"/>
            <a:ext cx="1473200" cy="200025"/>
          </a:xfrm>
          <a:prstGeom prst="rect">
            <a:avLst/>
          </a:prstGeom>
          <a:solidFill>
            <a:schemeClr val="bg1"/>
          </a:solidFill>
          <a:ln w="9525">
            <a:noFill/>
            <a:miter lim="800000"/>
            <a:headEnd/>
            <a:tailEnd/>
          </a:ln>
        </p:spPr>
        <p:txBody>
          <a:bodyPr>
            <a:spAutoFit/>
          </a:bodyPr>
          <a:lstStyle/>
          <a:p>
            <a:r>
              <a:rPr lang="es-ES_tradnl" sz="700">
                <a:solidFill>
                  <a:schemeClr val="tx1"/>
                </a:solidFill>
              </a:rPr>
              <a:t>crecimiento moderado (A1B)</a:t>
            </a:r>
          </a:p>
        </p:txBody>
      </p:sp>
      <p:sp>
        <p:nvSpPr>
          <p:cNvPr id="12302" name="TextBox 18"/>
          <p:cNvSpPr txBox="1">
            <a:spLocks noChangeArrowheads="1"/>
          </p:cNvSpPr>
          <p:nvPr/>
        </p:nvSpPr>
        <p:spPr bwMode="auto">
          <a:xfrm>
            <a:off x="5245100" y="3073400"/>
            <a:ext cx="1104900" cy="200025"/>
          </a:xfrm>
          <a:prstGeom prst="rect">
            <a:avLst/>
          </a:prstGeom>
          <a:solidFill>
            <a:schemeClr val="bg1"/>
          </a:solidFill>
          <a:ln w="9525">
            <a:noFill/>
            <a:miter lim="800000"/>
            <a:headEnd/>
            <a:tailEnd/>
          </a:ln>
        </p:spPr>
        <p:txBody>
          <a:bodyPr>
            <a:spAutoFit/>
          </a:bodyPr>
          <a:lstStyle/>
          <a:p>
            <a:r>
              <a:rPr lang="es-ES_tradnl" sz="700">
                <a:solidFill>
                  <a:schemeClr val="tx1"/>
                </a:solidFill>
              </a:rPr>
              <a:t>crecimiento bajo (B1)</a:t>
            </a:r>
          </a:p>
        </p:txBody>
      </p:sp>
      <p:sp>
        <p:nvSpPr>
          <p:cNvPr id="12303" name="TextBox 19"/>
          <p:cNvSpPr txBox="1">
            <a:spLocks noChangeArrowheads="1"/>
          </p:cNvSpPr>
          <p:nvPr/>
        </p:nvSpPr>
        <p:spPr bwMode="auto">
          <a:xfrm>
            <a:off x="5632450" y="4057650"/>
            <a:ext cx="1104900" cy="246063"/>
          </a:xfrm>
          <a:prstGeom prst="rect">
            <a:avLst/>
          </a:prstGeom>
          <a:solidFill>
            <a:schemeClr val="bg1"/>
          </a:solidFill>
          <a:ln w="9525">
            <a:noFill/>
            <a:miter lim="800000"/>
            <a:headEnd/>
            <a:tailEnd/>
          </a:ln>
        </p:spPr>
        <p:txBody>
          <a:bodyPr>
            <a:spAutoFit/>
          </a:bodyPr>
          <a:lstStyle/>
          <a:p>
            <a:r>
              <a:rPr lang="es-ES_tradnl" sz="700">
                <a:solidFill>
                  <a:schemeClr val="tx1"/>
                </a:solidFill>
              </a:rPr>
              <a:t>Constante de </a:t>
            </a:r>
            <a:r>
              <a:rPr lang="es-ES_tradnl" sz="1000">
                <a:solidFill>
                  <a:schemeClr val="tx1"/>
                </a:solidFill>
              </a:rPr>
              <a:t>CO</a:t>
            </a:r>
            <a:r>
              <a:rPr lang="es-ES_tradnl" sz="1000" baseline="-25000">
                <a:solidFill>
                  <a:schemeClr val="tx1"/>
                </a:solidFill>
              </a:rPr>
              <a:t>2</a:t>
            </a:r>
          </a:p>
        </p:txBody>
      </p:sp>
      <p:sp>
        <p:nvSpPr>
          <p:cNvPr id="12304" name="TextBox 20"/>
          <p:cNvSpPr txBox="1">
            <a:spLocks noChangeArrowheads="1"/>
          </p:cNvSpPr>
          <p:nvPr/>
        </p:nvSpPr>
        <p:spPr bwMode="auto">
          <a:xfrm>
            <a:off x="5797550" y="2127250"/>
            <a:ext cx="1473200" cy="200025"/>
          </a:xfrm>
          <a:prstGeom prst="rect">
            <a:avLst/>
          </a:prstGeom>
          <a:solidFill>
            <a:schemeClr val="bg1"/>
          </a:solidFill>
          <a:ln w="9525">
            <a:noFill/>
            <a:miter lim="800000"/>
            <a:headEnd/>
            <a:tailEnd/>
          </a:ln>
        </p:spPr>
        <p:txBody>
          <a:bodyPr>
            <a:spAutoFit/>
          </a:bodyPr>
          <a:lstStyle/>
          <a:p>
            <a:r>
              <a:rPr lang="es-ES_tradnl" sz="700">
                <a:solidFill>
                  <a:schemeClr val="tx1"/>
                </a:solidFill>
              </a:rPr>
              <a:t>Variabilidad entre los modelos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863600"/>
            <a:ext cx="7526338" cy="514350"/>
          </a:xfrm>
          <a:solidFill>
            <a:schemeClr val="bg1"/>
          </a:solidFill>
        </p:spPr>
        <p:txBody>
          <a:bodyPr/>
          <a:lstStyle/>
          <a:p>
            <a:r>
              <a:rPr lang="es-ES_tradnl" smtClean="0">
                <a:ea typeface="ＭＳ Ｐゴシック" pitchFamily="34" charset="-128"/>
              </a:rPr>
              <a:t>Dimensiones de la incertidumbre -3</a:t>
            </a:r>
          </a:p>
        </p:txBody>
      </p:sp>
      <p:sp>
        <p:nvSpPr>
          <p:cNvPr id="4099" name="Content Placeholder 2"/>
          <p:cNvSpPr>
            <a:spLocks noGrp="1"/>
          </p:cNvSpPr>
          <p:nvPr>
            <p:ph idx="1"/>
          </p:nvPr>
        </p:nvSpPr>
        <p:spPr>
          <a:xfrm>
            <a:off x="457200" y="1538288"/>
            <a:ext cx="2995613" cy="4984750"/>
          </a:xfrm>
        </p:spPr>
        <p:txBody>
          <a:bodyPr/>
          <a:lstStyle/>
          <a:p>
            <a:pPr lvl="1"/>
            <a:r>
              <a:rPr lang="es-ES_tradnl" sz="1700" smtClean="0">
                <a:solidFill>
                  <a:srgbClr val="7F7F7F"/>
                </a:solidFill>
                <a:ea typeface="ＭＳ Ｐゴシック" pitchFamily="34" charset="-128"/>
              </a:rPr>
              <a:t>Bases del entendimiento</a:t>
            </a:r>
            <a:br>
              <a:rPr lang="es-ES_tradnl" sz="1700" smtClean="0">
                <a:solidFill>
                  <a:srgbClr val="7F7F7F"/>
                </a:solidFill>
                <a:ea typeface="ＭＳ Ｐゴシック" pitchFamily="34" charset="-128"/>
              </a:rPr>
            </a:br>
            <a:r>
              <a:rPr lang="es-ES_tradnl" sz="1700" b="0" smtClean="0">
                <a:solidFill>
                  <a:srgbClr val="7F7F7F"/>
                </a:solidFill>
                <a:ea typeface="ＭＳ Ｐゴシック" pitchFamily="34" charset="-128"/>
              </a:rPr>
              <a:t> – entendimiento limitado de los sistemas complejos; validación de los datos ingresados y las interpretaciones</a:t>
            </a:r>
            <a:endParaRPr lang="es-ES_tradnl" sz="1700" smtClean="0">
              <a:solidFill>
                <a:srgbClr val="7F7F7F"/>
              </a:solidFill>
              <a:ea typeface="ＭＳ Ｐゴシック" pitchFamily="34" charset="-128"/>
            </a:endParaRPr>
          </a:p>
          <a:p>
            <a:pPr lvl="1"/>
            <a:r>
              <a:rPr lang="es-ES_tradnl" sz="1700" smtClean="0">
                <a:solidFill>
                  <a:srgbClr val="7F7F7F"/>
                </a:solidFill>
                <a:ea typeface="ＭＳ Ｐゴシック" pitchFamily="34" charset="-128"/>
              </a:rPr>
              <a:t>Evolución de las emisiones </a:t>
            </a:r>
            <a:r>
              <a:rPr lang="es-ES_tradnl" sz="1700" b="0" smtClean="0">
                <a:solidFill>
                  <a:srgbClr val="7F7F7F"/>
                </a:solidFill>
                <a:ea typeface="ＭＳ Ｐゴシック" pitchFamily="34" charset="-128"/>
              </a:rPr>
              <a:t>– la magnitud del cambio en la atmósfera</a:t>
            </a:r>
          </a:p>
          <a:p>
            <a:pPr lvl="1"/>
            <a:r>
              <a:rPr lang="es-ES_tradnl" sz="1700" smtClean="0">
                <a:ea typeface="ＭＳ Ｐゴシック" pitchFamily="34" charset="-128"/>
              </a:rPr>
              <a:t>Impactos y vulnerabilidad</a:t>
            </a:r>
            <a:br>
              <a:rPr lang="es-ES_tradnl" sz="1700" smtClean="0">
                <a:ea typeface="ＭＳ Ｐゴシック" pitchFamily="34" charset="-128"/>
              </a:rPr>
            </a:br>
            <a:r>
              <a:rPr lang="es-ES_tradnl" sz="1700" b="0" smtClean="0">
                <a:ea typeface="ＭＳ Ｐゴシック" pitchFamily="34" charset="-128"/>
              </a:rPr>
              <a:t>– Efectos del cambio climático</a:t>
            </a:r>
            <a:br>
              <a:rPr lang="es-ES_tradnl" sz="1700" b="0" smtClean="0">
                <a:ea typeface="ＭＳ Ｐゴシック" pitchFamily="34" charset="-128"/>
              </a:rPr>
            </a:br>
            <a:r>
              <a:rPr lang="es-ES_tradnl" sz="1700" b="0" smtClean="0">
                <a:ea typeface="ＭＳ Ｐゴシック" pitchFamily="34" charset="-128"/>
              </a:rPr>
              <a:t>– cuáles son las medidas eficaces para prevenir la creciente vulnerabilidad</a:t>
            </a:r>
          </a:p>
        </p:txBody>
      </p:sp>
      <p:sp>
        <p:nvSpPr>
          <p:cNvPr id="9" name="TextBox 8"/>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11</a:t>
            </a:r>
          </a:p>
        </p:txBody>
      </p:sp>
      <p:graphicFrame>
        <p:nvGraphicFramePr>
          <p:cNvPr id="10" name="Table 9"/>
          <p:cNvGraphicFramePr>
            <a:graphicFrameLocks noGrp="1"/>
          </p:cNvGraphicFramePr>
          <p:nvPr/>
        </p:nvGraphicFramePr>
        <p:xfrm>
          <a:off x="3963988" y="1482725"/>
          <a:ext cx="4702175" cy="5323389"/>
        </p:xfrm>
        <a:graphic>
          <a:graphicData uri="http://schemas.openxmlformats.org/drawingml/2006/table">
            <a:tbl>
              <a:tblPr/>
              <a:tblGrid>
                <a:gridCol w="1566862"/>
                <a:gridCol w="1566863"/>
                <a:gridCol w="1568450"/>
              </a:tblGrid>
              <a:tr h="70095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FFFFFF"/>
                          </a:solidFill>
                          <a:effectLst/>
                          <a:latin typeface="Arial" charset="0"/>
                          <a:cs typeface="Arial" charset="0"/>
                        </a:rPr>
                        <a:t>Fenómeno</a:t>
                      </a:r>
                      <a:r>
                        <a:rPr kumimoji="0" lang="es-ES_tradnl" sz="800" b="0" i="0" u="none" strike="noStrike" cap="none" normalizeH="0" baseline="30000" smtClean="0">
                          <a:ln>
                            <a:noFill/>
                          </a:ln>
                          <a:solidFill>
                            <a:srgbClr val="FFFFFF"/>
                          </a:solidFill>
                          <a:effectLst/>
                          <a:latin typeface="Arial" charset="0"/>
                          <a:cs typeface="Arial" charset="0"/>
                        </a:rPr>
                        <a:t>a</a:t>
                      </a:r>
                      <a:r>
                        <a:rPr kumimoji="0" lang="es-ES_tradnl" sz="800" b="0" i="0" u="none" strike="noStrike" cap="none" normalizeH="0" baseline="0" smtClean="0">
                          <a:ln>
                            <a:noFill/>
                          </a:ln>
                          <a:solidFill>
                            <a:srgbClr val="FFFFFF"/>
                          </a:solidFill>
                          <a:effectLst/>
                          <a:latin typeface="Arial" charset="0"/>
                          <a:cs typeface="Arial" charset="0"/>
                        </a:rPr>
                        <a:t> y dirección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FFFFFF"/>
                          </a:solidFill>
                          <a:effectLst/>
                          <a:latin typeface="Arial" charset="0"/>
                          <a:cs typeface="Arial" charset="0"/>
                        </a:rPr>
                        <a:t> de la tendencia</a:t>
                      </a: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solidFill>
                      <a:srgbClr val="5E334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FFFFFF"/>
                          </a:solidFill>
                          <a:effectLst/>
                          <a:latin typeface="Arial" charset="0"/>
                          <a:cs typeface="Arial" charset="0"/>
                        </a:rPr>
                        <a:t>Probabilidad de que la tendencia ocurriera a finales del siglo XX (habitualmente después de 1960)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ES_tradnl" sz="800" b="0" i="0" u="none" strike="noStrike" cap="none" normalizeH="0" baseline="0" smtClean="0">
                        <a:ln>
                          <a:noFill/>
                        </a:ln>
                        <a:solidFill>
                          <a:srgbClr val="FFFFFF"/>
                        </a:solidFill>
                        <a:effectLst/>
                        <a:latin typeface="Arial" charset="0"/>
                        <a:cs typeface="Arial" charset="0"/>
                      </a:endParaRP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solidFill>
                      <a:srgbClr val="5E334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FFFFFF"/>
                          </a:solidFill>
                          <a:effectLst/>
                          <a:latin typeface="Arial" charset="0"/>
                          <a:cs typeface="Arial" charset="0"/>
                        </a:rPr>
                        <a:t>Probabilidad de futuras tendencias basadas en proyecciones para el siglo XXI utilizando escenarios de SRES</a:t>
                      </a: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solidFill>
                      <a:srgbClr val="5E3344"/>
                    </a:solidFill>
                  </a:tcPr>
                </a:tc>
              </a:tr>
              <a:tr h="57905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417289"/>
                          </a:solidFill>
                          <a:effectLst/>
                          <a:latin typeface="Arial" charset="0"/>
                          <a:cs typeface="Arial" charset="0"/>
                        </a:rPr>
                        <a:t>Días y noches más cálidos y menos fríos en la mayoría de las zonas terrestres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sz="800" b="0" i="0" u="none" strike="noStrike" cap="none" normalizeH="0" baseline="0" smtClean="0">
                        <a:ln>
                          <a:noFill/>
                        </a:ln>
                        <a:solidFill>
                          <a:srgbClr val="417289"/>
                        </a:solidFill>
                        <a:effectLst/>
                        <a:latin typeface="Arial" charset="0"/>
                        <a:cs typeface="Arial" charset="0"/>
                      </a:endParaRP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solidFill>
                      <a:srgbClr val="D4E3E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417289"/>
                          </a:solidFill>
                          <a:effectLst/>
                          <a:latin typeface="Arial" charset="0"/>
                          <a:cs typeface="Arial" charset="0"/>
                        </a:rPr>
                        <a:t>Muy probable</a:t>
                      </a:r>
                      <a:r>
                        <a:rPr kumimoji="0" lang="es-ES_tradnl" sz="800" b="0" i="0" u="none" strike="noStrike" cap="none" normalizeH="0" baseline="30000" smtClean="0">
                          <a:ln>
                            <a:noFill/>
                          </a:ln>
                          <a:solidFill>
                            <a:srgbClr val="417289"/>
                          </a:solidFill>
                          <a:effectLst/>
                          <a:latin typeface="Arial" charset="0"/>
                          <a:cs typeface="Arial" charset="0"/>
                        </a:rPr>
                        <a:t>c</a:t>
                      </a: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417289"/>
                          </a:solidFill>
                          <a:effectLst/>
                          <a:latin typeface="Arial" charset="0"/>
                          <a:cs typeface="Arial" charset="0"/>
                        </a:rPr>
                        <a:t>Prácticamente seguro</a:t>
                      </a:r>
                      <a:r>
                        <a:rPr kumimoji="0" lang="es-ES_tradnl" sz="800" b="0" i="0" u="none" strike="noStrike" cap="none" normalizeH="0" baseline="30000" smtClean="0">
                          <a:ln>
                            <a:noFill/>
                          </a:ln>
                          <a:solidFill>
                            <a:srgbClr val="417289"/>
                          </a:solidFill>
                          <a:effectLst/>
                          <a:latin typeface="Arial" charset="0"/>
                          <a:cs typeface="Arial" charset="0"/>
                        </a:rPr>
                        <a:t>d</a:t>
                      </a: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noFill/>
                  </a:tcPr>
                </a:tc>
              </a:tr>
              <a:tr h="70095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417289"/>
                          </a:solidFill>
                          <a:effectLst/>
                          <a:latin typeface="Arial" charset="0"/>
                          <a:cs typeface="Arial" charset="0"/>
                        </a:rPr>
                        <a:t>Días y noche más cálidos y frecuentemente calientes en la mayoría de las zonas terrestres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sz="800" b="0" i="0" u="none" strike="noStrike" cap="none" normalizeH="0" baseline="0" smtClean="0">
                        <a:ln>
                          <a:noFill/>
                        </a:ln>
                        <a:solidFill>
                          <a:srgbClr val="800000"/>
                        </a:solidFill>
                        <a:effectLst/>
                        <a:latin typeface="Arial" charset="0"/>
                        <a:cs typeface="Arial" charset="0"/>
                      </a:endParaRP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solidFill>
                      <a:srgbClr val="D4E3E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417289"/>
                          </a:solidFill>
                          <a:effectLst/>
                          <a:latin typeface="Arial" charset="0"/>
                          <a:cs typeface="Arial" charset="0"/>
                        </a:rPr>
                        <a:t>Muy probable</a:t>
                      </a:r>
                      <a:r>
                        <a:rPr kumimoji="0" lang="es-ES_tradnl" sz="800" b="0" i="0" u="none" strike="noStrike" cap="none" normalizeH="0" baseline="30000" smtClean="0">
                          <a:ln>
                            <a:noFill/>
                          </a:ln>
                          <a:solidFill>
                            <a:srgbClr val="417289"/>
                          </a:solidFill>
                          <a:effectLst/>
                          <a:latin typeface="Arial" charset="0"/>
                          <a:cs typeface="Arial" charset="0"/>
                        </a:rPr>
                        <a:t>e</a:t>
                      </a:r>
                      <a:r>
                        <a:rPr kumimoji="0" lang="es-ES_tradnl" sz="800" b="0" i="0" u="none" strike="noStrike" cap="none" normalizeH="0" baseline="0" smtClean="0">
                          <a:ln>
                            <a:noFill/>
                          </a:ln>
                          <a:solidFill>
                            <a:srgbClr val="417289"/>
                          </a:solidFill>
                          <a:effectLst/>
                          <a:latin typeface="Arial" charset="0"/>
                          <a:cs typeface="Arial" charset="0"/>
                        </a:rPr>
                        <a:t> </a:t>
                      </a: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417289"/>
                          </a:solidFill>
                          <a:effectLst/>
                          <a:latin typeface="Arial" charset="0"/>
                          <a:cs typeface="Arial" charset="0"/>
                        </a:rPr>
                        <a:t>Prácticamente seguro</a:t>
                      </a:r>
                      <a:r>
                        <a:rPr kumimoji="0" lang="es-ES_tradnl" sz="800" b="0" i="0" u="none" strike="noStrike" cap="none" normalizeH="0" baseline="30000" smtClean="0">
                          <a:ln>
                            <a:noFill/>
                          </a:ln>
                          <a:solidFill>
                            <a:srgbClr val="417289"/>
                          </a:solidFill>
                          <a:effectLst/>
                          <a:latin typeface="Arial" charset="0"/>
                          <a:cs typeface="Arial" charset="0"/>
                        </a:rPr>
                        <a:t>d</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ES_tradnl" sz="800" b="0" i="0" u="none" strike="noStrike" cap="none" normalizeH="0" baseline="30000" smtClean="0">
                        <a:ln>
                          <a:noFill/>
                        </a:ln>
                        <a:solidFill>
                          <a:srgbClr val="417289"/>
                        </a:solidFill>
                        <a:effectLst/>
                        <a:latin typeface="Arial"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ES_tradnl" sz="800" b="0" i="0" u="none" strike="noStrike" cap="none" normalizeH="0" baseline="0" smtClean="0">
                        <a:ln>
                          <a:noFill/>
                        </a:ln>
                        <a:solidFill>
                          <a:srgbClr val="417289"/>
                        </a:solidFill>
                        <a:effectLst/>
                        <a:latin typeface="Arial" charset="0"/>
                        <a:cs typeface="Arial" charset="0"/>
                      </a:endParaRP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noFill/>
                  </a:tcPr>
                </a:tc>
              </a:tr>
              <a:tr h="82286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417289"/>
                          </a:solidFill>
                          <a:effectLst/>
                          <a:latin typeface="Arial" charset="0"/>
                          <a:cs typeface="Arial" charset="0"/>
                        </a:rPr>
                        <a:t>Periodos cálidos y olas de calor. Con frecuencia aumenta a lo largo en la mayoría de las zonas terrestres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sz="800" b="0" i="0" u="none" strike="noStrike" cap="none" normalizeH="0" baseline="0" smtClean="0">
                        <a:ln>
                          <a:noFill/>
                        </a:ln>
                        <a:solidFill>
                          <a:srgbClr val="417289"/>
                        </a:solidFill>
                        <a:effectLst/>
                        <a:latin typeface="Arial" charset="0"/>
                        <a:cs typeface="Arial" charset="0"/>
                      </a:endParaRP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solidFill>
                      <a:srgbClr val="D4E3E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417289"/>
                          </a:solidFill>
                          <a:effectLst/>
                          <a:latin typeface="Arial" charset="0"/>
                          <a:cs typeface="Arial" charset="0"/>
                        </a:rPr>
                        <a:t>Probable</a:t>
                      </a: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417289"/>
                          </a:solidFill>
                          <a:effectLst/>
                          <a:latin typeface="Arial" charset="0"/>
                          <a:cs typeface="Arial" charset="0"/>
                        </a:rPr>
                        <a:t>Muy probable</a:t>
                      </a: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noFill/>
                  </a:tcPr>
                </a:tc>
              </a:tr>
              <a:tr h="106667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417289"/>
                          </a:solidFill>
                          <a:effectLst/>
                          <a:latin typeface="Arial" charset="0"/>
                          <a:cs typeface="Arial" charset="0"/>
                        </a:rPr>
                        <a:t>Eventos de fuertes precipitaciones. La frecuencia (o la proporción de las lluvias totales derivadas de fuertes precipitaciones) de incrementa en la mayoría de las zonas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sz="800" b="0" i="0" u="none" strike="noStrike" cap="none" normalizeH="0" baseline="0" smtClean="0">
                        <a:ln>
                          <a:noFill/>
                        </a:ln>
                        <a:solidFill>
                          <a:srgbClr val="800000"/>
                        </a:solidFill>
                        <a:effectLst/>
                        <a:latin typeface="Arial" charset="0"/>
                        <a:cs typeface="Arial" charset="0"/>
                      </a:endParaRP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solidFill>
                      <a:srgbClr val="D4E3E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417289"/>
                          </a:solidFill>
                          <a:effectLst/>
                          <a:latin typeface="Arial" charset="0"/>
                          <a:cs typeface="Arial" charset="0"/>
                        </a:rPr>
                        <a:t>Probable</a:t>
                      </a: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417289"/>
                          </a:solidFill>
                          <a:effectLst/>
                          <a:latin typeface="Arial" charset="0"/>
                          <a:cs typeface="Arial" charset="0"/>
                        </a:rPr>
                        <a:t>Muy probable</a:t>
                      </a: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noFill/>
                  </a:tcPr>
                </a:tc>
              </a:tr>
              <a:tr h="45714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417289"/>
                          </a:solidFill>
                          <a:effectLst/>
                          <a:latin typeface="Arial" charset="0"/>
                          <a:cs typeface="Arial" charset="0"/>
                        </a:rPr>
                        <a:t>Se incrementan las áreas afectadas por sequías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sz="800" b="0" i="0" u="none" strike="noStrike" cap="none" normalizeH="0" baseline="0" smtClean="0">
                        <a:ln>
                          <a:noFill/>
                        </a:ln>
                        <a:solidFill>
                          <a:srgbClr val="417289"/>
                        </a:solidFill>
                        <a:effectLst/>
                        <a:latin typeface="Arial" charset="0"/>
                        <a:cs typeface="Arial" charset="0"/>
                      </a:endParaRP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solidFill>
                      <a:srgbClr val="D4E3E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417289"/>
                          </a:solidFill>
                          <a:effectLst/>
                          <a:latin typeface="Arial" charset="0"/>
                          <a:cs typeface="Arial" charset="0"/>
                        </a:rPr>
                        <a:t>Probable en muchas regiones desde la década de los 70</a:t>
                      </a: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417289"/>
                          </a:solidFill>
                          <a:effectLst/>
                          <a:latin typeface="Arial" charset="0"/>
                          <a:cs typeface="Arial" charset="0"/>
                        </a:rPr>
                        <a:t>Probable</a:t>
                      </a: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noFill/>
                  </a:tcPr>
                </a:tc>
              </a:tr>
              <a:tr h="45714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417289"/>
                          </a:solidFill>
                          <a:effectLst/>
                          <a:latin typeface="Arial" charset="0"/>
                          <a:cs typeface="Arial" charset="0"/>
                        </a:rPr>
                        <a:t>Incremento en la actividad de ciclones tropicales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sz="800" b="0" i="0" u="none" strike="noStrike" cap="none" normalizeH="0" baseline="0" smtClean="0">
                        <a:ln>
                          <a:noFill/>
                        </a:ln>
                        <a:solidFill>
                          <a:srgbClr val="800000"/>
                        </a:solidFill>
                        <a:effectLst/>
                        <a:latin typeface="Arial" charset="0"/>
                        <a:cs typeface="Arial" charset="0"/>
                      </a:endParaRP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solidFill>
                      <a:srgbClr val="D4E3E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417289"/>
                          </a:solidFill>
                          <a:effectLst/>
                          <a:latin typeface="Arial" charset="0"/>
                          <a:cs typeface="Arial" charset="0"/>
                        </a:rPr>
                        <a:t>Probable en muchas regiones desde la década de los 70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ES_tradnl" sz="800" b="1" i="0" u="none" strike="noStrike" cap="none" normalizeH="0" baseline="0" smtClean="0">
                        <a:ln>
                          <a:noFill/>
                        </a:ln>
                        <a:solidFill>
                          <a:srgbClr val="417289"/>
                        </a:solidFill>
                        <a:effectLst/>
                        <a:latin typeface="Arial" charset="0"/>
                        <a:cs typeface="Arial" charset="0"/>
                      </a:endParaRP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417289"/>
                          </a:solidFill>
                          <a:effectLst/>
                          <a:latin typeface="Arial" charset="0"/>
                          <a:cs typeface="Arial" charset="0"/>
                        </a:rPr>
                        <a:t>Probable</a:t>
                      </a: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noFill/>
                  </a:tcPr>
                </a:tc>
              </a:tr>
              <a:tr h="53809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417289"/>
                          </a:solidFill>
                          <a:effectLst/>
                          <a:latin typeface="Arial" charset="0"/>
                          <a:cs typeface="Arial" charset="0"/>
                        </a:rPr>
                        <a:t>Aumento en la incidencia del nivel de alta mar extremo (excluyendo tsunamis)</a:t>
                      </a:r>
                      <a:r>
                        <a:rPr kumimoji="0" lang="es-ES_tradnl" sz="800" b="0" i="0" u="none" strike="noStrike" cap="none" normalizeH="0" baseline="30000" smtClean="0">
                          <a:ln>
                            <a:noFill/>
                          </a:ln>
                          <a:solidFill>
                            <a:srgbClr val="417289"/>
                          </a:solidFill>
                          <a:effectLst/>
                          <a:latin typeface="Arial" charset="0"/>
                          <a:cs typeface="Arial" charset="0"/>
                        </a:rPr>
                        <a:t>g</a:t>
                      </a:r>
                      <a:r>
                        <a:rPr kumimoji="0" lang="es-ES_tradnl" sz="800" b="0" i="0" u="none" strike="noStrike" cap="none" normalizeH="0" baseline="0" smtClean="0">
                          <a:ln>
                            <a:noFill/>
                          </a:ln>
                          <a:solidFill>
                            <a:srgbClr val="800000"/>
                          </a:solidFill>
                          <a:effectLst/>
                          <a:latin typeface="Arial" charset="0"/>
                          <a:cs typeface="Arial" charset="0"/>
                        </a:rPr>
                        <a:t> </a:t>
                      </a: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solidFill>
                      <a:srgbClr val="D4E3EB"/>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smtClean="0">
                          <a:ln>
                            <a:noFill/>
                          </a:ln>
                          <a:solidFill>
                            <a:srgbClr val="417289"/>
                          </a:solidFill>
                          <a:effectLst/>
                          <a:latin typeface="Arial" charset="0"/>
                          <a:cs typeface="Arial" charset="0"/>
                        </a:rPr>
                        <a:t>Probable</a:t>
                      </a: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800" b="0" i="0" u="none" strike="noStrike" cap="none" normalizeH="0" baseline="0" dirty="0" smtClean="0">
                          <a:ln>
                            <a:noFill/>
                          </a:ln>
                          <a:solidFill>
                            <a:srgbClr val="417289"/>
                          </a:solidFill>
                          <a:effectLst/>
                          <a:latin typeface="Arial" charset="0"/>
                          <a:cs typeface="Arial" charset="0"/>
                        </a:rPr>
                        <a:t>Probable</a:t>
                      </a:r>
                    </a:p>
                  </a:txBody>
                  <a:tcPr marT="45715" marB="45715" horzOverflow="overflow">
                    <a:lnL w="3175" cap="flat" cmpd="sng" algn="ctr">
                      <a:solidFill>
                        <a:srgbClr val="800000"/>
                      </a:solidFill>
                      <a:prstDash val="solid"/>
                      <a:round/>
                      <a:headEnd type="none" w="med" len="med"/>
                      <a:tailEnd type="none" w="med" len="med"/>
                    </a:lnL>
                    <a:lnR w="3175" cap="flat" cmpd="sng" algn="ctr">
                      <a:solidFill>
                        <a:srgbClr val="800000"/>
                      </a:solidFill>
                      <a:prstDash val="solid"/>
                      <a:round/>
                      <a:headEnd type="none" w="med" len="med"/>
                      <a:tailEnd type="none" w="med" len="med"/>
                    </a:lnR>
                    <a:lnT w="3175" cap="flat" cmpd="sng" algn="ctr">
                      <a:solidFill>
                        <a:srgbClr val="800000"/>
                      </a:solidFill>
                      <a:prstDash val="solid"/>
                      <a:round/>
                      <a:headEnd type="none" w="med" len="med"/>
                      <a:tailEnd type="none" w="med" len="med"/>
                    </a:lnT>
                    <a:lnB w="3175" cap="flat" cmpd="sng" algn="ctr">
                      <a:solidFill>
                        <a:srgbClr val="800000"/>
                      </a:solidFill>
                      <a:prstDash val="solid"/>
                      <a:round/>
                      <a:headEnd type="none" w="med" len="med"/>
                      <a:tailEnd type="none" w="med" len="med"/>
                    </a:lnB>
                    <a:lnTlToBr>
                      <a:noFill/>
                    </a:lnTlToBr>
                    <a:lnBlToTr>
                      <a:noFill/>
                    </a:lnBlToTr>
                    <a:noFill/>
                  </a:tcPr>
                </a:tc>
              </a:tr>
            </a:tbl>
          </a:graphicData>
        </a:graphic>
      </p:graphicFrame>
      <p:sp>
        <p:nvSpPr>
          <p:cNvPr id="13355" name="Rectangle 11"/>
          <p:cNvSpPr>
            <a:spLocks noChangeArrowheads="1"/>
          </p:cNvSpPr>
          <p:nvPr/>
        </p:nvSpPr>
        <p:spPr bwMode="auto">
          <a:xfrm>
            <a:off x="3994150" y="6408738"/>
            <a:ext cx="5149850" cy="230187"/>
          </a:xfrm>
          <a:prstGeom prst="rect">
            <a:avLst/>
          </a:prstGeom>
          <a:noFill/>
          <a:ln w="9525">
            <a:noFill/>
            <a:miter lim="800000"/>
            <a:headEnd/>
            <a:tailEnd/>
          </a:ln>
        </p:spPr>
        <p:txBody>
          <a:bodyPr anchor="ctr">
            <a:spAutoFit/>
          </a:bodyPr>
          <a:lstStyle/>
          <a:p>
            <a:pPr algn="r" eaLnBrk="0" hangingPunct="0"/>
            <a:r>
              <a:rPr lang="es-ES_tradnl" sz="900" i="1"/>
              <a:t>Fuente: IPCC 2007</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14338" name="Group 9"/>
          <p:cNvGrpSpPr>
            <a:grpSpLocks/>
          </p:cNvGrpSpPr>
          <p:nvPr/>
        </p:nvGrpSpPr>
        <p:grpSpPr bwMode="auto">
          <a:xfrm>
            <a:off x="3594100" y="1943100"/>
            <a:ext cx="5295900" cy="4135438"/>
            <a:chOff x="2976141" y="1524000"/>
            <a:chExt cx="5393159" cy="5063924"/>
          </a:xfrm>
        </p:grpSpPr>
        <p:grpSp>
          <p:nvGrpSpPr>
            <p:cNvPr id="14346" name="Group 15"/>
            <p:cNvGrpSpPr>
              <a:grpSpLocks/>
            </p:cNvGrpSpPr>
            <p:nvPr/>
          </p:nvGrpSpPr>
          <p:grpSpPr bwMode="auto">
            <a:xfrm>
              <a:off x="3077174" y="1524000"/>
              <a:ext cx="5292126" cy="3530600"/>
              <a:chOff x="3077174" y="1524000"/>
              <a:chExt cx="5292126" cy="3530600"/>
            </a:xfrm>
          </p:grpSpPr>
          <p:sp>
            <p:nvSpPr>
              <p:cNvPr id="14348" name="Rectangle 12"/>
              <p:cNvSpPr>
                <a:spLocks noChangeArrowheads="1"/>
              </p:cNvSpPr>
              <p:nvPr/>
            </p:nvSpPr>
            <p:spPr bwMode="auto">
              <a:xfrm>
                <a:off x="3187701" y="1524000"/>
                <a:ext cx="4991100" cy="406400"/>
              </a:xfrm>
              <a:prstGeom prst="rect">
                <a:avLst/>
              </a:prstGeom>
              <a:solidFill>
                <a:srgbClr val="5E3344"/>
              </a:solidFill>
              <a:ln w="9525">
                <a:noFill/>
                <a:round/>
                <a:headEnd/>
                <a:tailEnd/>
              </a:ln>
            </p:spPr>
            <p:txBody>
              <a:bodyPr/>
              <a:lstStyle/>
              <a:p>
                <a:pPr eaLnBrk="0" hangingPunct="0"/>
                <a:r>
                  <a:rPr lang="es-ES_tradnl" sz="1200">
                    <a:solidFill>
                      <a:schemeClr val="bg1"/>
                    </a:solidFill>
                  </a:rPr>
                  <a:t>Figura 2.1 Incertidumbre en cascada</a:t>
                </a:r>
              </a:p>
            </p:txBody>
          </p:sp>
          <p:sp>
            <p:nvSpPr>
              <p:cNvPr id="14349" name="Rectangle 13"/>
              <p:cNvSpPr>
                <a:spLocks noChangeArrowheads="1"/>
              </p:cNvSpPr>
              <p:nvPr/>
            </p:nvSpPr>
            <p:spPr bwMode="auto">
              <a:xfrm>
                <a:off x="3077174" y="2120900"/>
                <a:ext cx="914400" cy="914400"/>
              </a:xfrm>
              <a:prstGeom prst="rect">
                <a:avLst/>
              </a:prstGeom>
              <a:solidFill>
                <a:srgbClr val="B06478"/>
              </a:solidFill>
              <a:ln w="9525">
                <a:noFill/>
                <a:round/>
                <a:headEnd/>
                <a:tailEnd/>
              </a:ln>
            </p:spPr>
            <p:txBody>
              <a:bodyPr/>
              <a:lstStyle/>
              <a:p>
                <a:pPr algn="ctr" eaLnBrk="0" hangingPunct="0"/>
                <a:r>
                  <a:rPr lang="es-ES_tradnl" sz="1000">
                    <a:solidFill>
                      <a:schemeClr val="tx1"/>
                    </a:solidFill>
                  </a:rPr>
                  <a:t>Emisiones globales de CO</a:t>
                </a:r>
                <a:r>
                  <a:rPr lang="es-ES_tradnl" sz="1000" baseline="-25000">
                    <a:solidFill>
                      <a:schemeClr val="tx1"/>
                    </a:solidFill>
                  </a:rPr>
                  <a:t>2</a:t>
                </a:r>
              </a:p>
            </p:txBody>
          </p:sp>
          <p:sp>
            <p:nvSpPr>
              <p:cNvPr id="14350" name="Rectangle 14"/>
              <p:cNvSpPr>
                <a:spLocks noChangeArrowheads="1"/>
              </p:cNvSpPr>
              <p:nvPr/>
            </p:nvSpPr>
            <p:spPr bwMode="auto">
              <a:xfrm>
                <a:off x="4065119" y="2616200"/>
                <a:ext cx="1127777" cy="914400"/>
              </a:xfrm>
              <a:prstGeom prst="rect">
                <a:avLst/>
              </a:prstGeom>
              <a:solidFill>
                <a:srgbClr val="935668"/>
              </a:solidFill>
              <a:ln w="9525">
                <a:noFill/>
                <a:round/>
                <a:headEnd/>
                <a:tailEnd/>
              </a:ln>
            </p:spPr>
            <p:txBody>
              <a:bodyPr/>
              <a:lstStyle/>
              <a:p>
                <a:pPr algn="ctr" eaLnBrk="0" hangingPunct="0"/>
                <a:r>
                  <a:rPr lang="es-ES_tradnl" sz="900">
                    <a:solidFill>
                      <a:schemeClr val="tx1"/>
                    </a:solidFill>
                  </a:rPr>
                  <a:t>Concentraciones atmosféricas de CO</a:t>
                </a:r>
                <a:r>
                  <a:rPr lang="es-ES_tradnl" sz="900" baseline="-25000">
                    <a:solidFill>
                      <a:schemeClr val="tx1"/>
                    </a:solidFill>
                  </a:rPr>
                  <a:t>2</a:t>
                </a:r>
              </a:p>
            </p:txBody>
          </p:sp>
          <p:sp>
            <p:nvSpPr>
              <p:cNvPr id="14351" name="Rectangle 15"/>
              <p:cNvSpPr>
                <a:spLocks noChangeArrowheads="1"/>
              </p:cNvSpPr>
              <p:nvPr/>
            </p:nvSpPr>
            <p:spPr bwMode="auto">
              <a:xfrm>
                <a:off x="5315173" y="3111500"/>
                <a:ext cx="984810" cy="914400"/>
              </a:xfrm>
              <a:prstGeom prst="rect">
                <a:avLst/>
              </a:prstGeom>
              <a:solidFill>
                <a:srgbClr val="794958"/>
              </a:solidFill>
              <a:ln w="9525">
                <a:noFill/>
                <a:round/>
                <a:headEnd/>
                <a:tailEnd/>
              </a:ln>
            </p:spPr>
            <p:txBody>
              <a:bodyPr/>
              <a:lstStyle/>
              <a:p>
                <a:pPr algn="ctr" eaLnBrk="0" hangingPunct="0"/>
                <a:r>
                  <a:rPr lang="es-ES_tradnl" sz="900">
                    <a:solidFill>
                      <a:schemeClr val="tx1"/>
                    </a:solidFill>
                  </a:rPr>
                  <a:t>Calentamiento Global</a:t>
                </a:r>
                <a:endParaRPr lang="es-ES_tradnl" sz="900" baseline="-25000">
                  <a:solidFill>
                    <a:schemeClr val="tx1"/>
                  </a:solidFill>
                </a:endParaRPr>
              </a:p>
            </p:txBody>
          </p:sp>
          <p:sp>
            <p:nvSpPr>
              <p:cNvPr id="14352" name="Rectangle 16"/>
              <p:cNvSpPr>
                <a:spLocks noChangeArrowheads="1"/>
              </p:cNvSpPr>
              <p:nvPr/>
            </p:nvSpPr>
            <p:spPr bwMode="auto">
              <a:xfrm>
                <a:off x="6362213" y="3594100"/>
                <a:ext cx="914400" cy="914400"/>
              </a:xfrm>
              <a:prstGeom prst="rect">
                <a:avLst/>
              </a:prstGeom>
              <a:solidFill>
                <a:srgbClr val="633E4A"/>
              </a:solidFill>
              <a:ln w="9525">
                <a:noFill/>
                <a:round/>
                <a:headEnd/>
                <a:tailEnd/>
              </a:ln>
            </p:spPr>
            <p:txBody>
              <a:bodyPr/>
              <a:lstStyle/>
              <a:p>
                <a:pPr algn="ctr" eaLnBrk="0" hangingPunct="0"/>
                <a:r>
                  <a:rPr lang="es-ES_tradnl" sz="900">
                    <a:solidFill>
                      <a:schemeClr val="tx1"/>
                    </a:solidFill>
                  </a:rPr>
                  <a:t>Temperatura Regional y Cambios de precipitación</a:t>
                </a:r>
                <a:endParaRPr lang="es-ES_tradnl" sz="900" baseline="-25000">
                  <a:solidFill>
                    <a:schemeClr val="tx1"/>
                  </a:solidFill>
                </a:endParaRPr>
              </a:p>
            </p:txBody>
          </p:sp>
          <p:sp>
            <p:nvSpPr>
              <p:cNvPr id="14353" name="Rectangle 17"/>
              <p:cNvSpPr>
                <a:spLocks noChangeArrowheads="1"/>
              </p:cNvSpPr>
              <p:nvPr/>
            </p:nvSpPr>
            <p:spPr bwMode="auto">
              <a:xfrm>
                <a:off x="7302500" y="4025900"/>
                <a:ext cx="1066800" cy="1028700"/>
              </a:xfrm>
              <a:prstGeom prst="rect">
                <a:avLst/>
              </a:prstGeom>
              <a:solidFill>
                <a:srgbClr val="563843"/>
              </a:solidFill>
              <a:ln w="9525">
                <a:noFill/>
                <a:round/>
                <a:headEnd/>
                <a:tailEnd/>
              </a:ln>
            </p:spPr>
            <p:txBody>
              <a:bodyPr/>
              <a:lstStyle/>
              <a:p>
                <a:pPr algn="ctr" eaLnBrk="0" hangingPunct="0"/>
                <a:r>
                  <a:rPr lang="es-ES_tradnl" sz="700">
                    <a:solidFill>
                      <a:schemeClr val="tx1"/>
                    </a:solidFill>
                  </a:rPr>
                  <a:t>Respuestas del sistema de a la combinación de CO2, temperatura, precipitación y e cambios en el manejjo</a:t>
                </a:r>
                <a:endParaRPr lang="es-ES_tradnl" sz="700" baseline="-25000">
                  <a:solidFill>
                    <a:schemeClr val="tx1"/>
                  </a:solidFill>
                </a:endParaRPr>
              </a:p>
            </p:txBody>
          </p:sp>
          <p:sp>
            <p:nvSpPr>
              <p:cNvPr id="19" name="Bent Arrow 18"/>
              <p:cNvSpPr/>
              <p:nvPr/>
            </p:nvSpPr>
            <p:spPr bwMode="auto">
              <a:xfrm rot="5400000">
                <a:off x="4037264" y="2190287"/>
                <a:ext cx="367401" cy="484996"/>
              </a:xfrm>
              <a:prstGeom prst="bentArrow">
                <a:avLst>
                  <a:gd name="adj1" fmla="val 9395"/>
                  <a:gd name="adj2" fmla="val 25000"/>
                  <a:gd name="adj3" fmla="val 17197"/>
                  <a:gd name="adj4" fmla="val 45311"/>
                </a:avLst>
              </a:prstGeom>
              <a:solidFill>
                <a:srgbClr val="935668"/>
              </a:solidFill>
              <a:ln w="9525" cap="flat" cmpd="sng" algn="ctr">
                <a:solidFill>
                  <a:srgbClr val="794958"/>
                </a:solidFill>
                <a:prstDash val="solid"/>
                <a:round/>
                <a:headEnd type="none" w="med" len="med"/>
                <a:tailEnd type="none" w="med" len="med"/>
              </a:ln>
              <a:effectLst/>
            </p:spPr>
            <p:txBody>
              <a:bodyPr/>
              <a:lstStyle/>
              <a:p>
                <a:pPr eaLnBrk="0" hangingPunct="0">
                  <a:defRPr/>
                </a:pPr>
                <a:endParaRPr lang="en-US">
                  <a:latin typeface="Arial" charset="0"/>
                  <a:cs typeface="Arial" charset="0"/>
                </a:endParaRPr>
              </a:p>
            </p:txBody>
          </p:sp>
          <p:sp>
            <p:nvSpPr>
              <p:cNvPr id="20" name="Bent Arrow 19"/>
              <p:cNvSpPr/>
              <p:nvPr/>
            </p:nvSpPr>
            <p:spPr bwMode="auto">
              <a:xfrm rot="5400000">
                <a:off x="5253153" y="2684206"/>
                <a:ext cx="365458" cy="486612"/>
              </a:xfrm>
              <a:prstGeom prst="bentArrow">
                <a:avLst>
                  <a:gd name="adj1" fmla="val 9395"/>
                  <a:gd name="adj2" fmla="val 25000"/>
                  <a:gd name="adj3" fmla="val 17197"/>
                  <a:gd name="adj4" fmla="val 45311"/>
                </a:avLst>
              </a:prstGeom>
              <a:solidFill>
                <a:srgbClr val="935668"/>
              </a:solidFill>
              <a:ln w="9525" cap="flat" cmpd="sng" algn="ctr">
                <a:solidFill>
                  <a:srgbClr val="794958"/>
                </a:solidFill>
                <a:prstDash val="solid"/>
                <a:round/>
                <a:headEnd type="none" w="med" len="med"/>
                <a:tailEnd type="none" w="med" len="med"/>
              </a:ln>
              <a:effectLst/>
            </p:spPr>
            <p:txBody>
              <a:bodyPr/>
              <a:lstStyle/>
              <a:p>
                <a:pPr eaLnBrk="0" hangingPunct="0">
                  <a:defRPr/>
                </a:pPr>
                <a:endParaRPr lang="en-US">
                  <a:latin typeface="Arial" charset="0"/>
                  <a:cs typeface="Arial" charset="0"/>
                </a:endParaRPr>
              </a:p>
            </p:txBody>
          </p:sp>
          <p:sp>
            <p:nvSpPr>
              <p:cNvPr id="21" name="Bent Arrow 20"/>
              <p:cNvSpPr/>
              <p:nvPr/>
            </p:nvSpPr>
            <p:spPr bwMode="auto">
              <a:xfrm rot="5400000">
                <a:off x="6355546" y="3168081"/>
                <a:ext cx="367402" cy="484996"/>
              </a:xfrm>
              <a:prstGeom prst="bentArrow">
                <a:avLst>
                  <a:gd name="adj1" fmla="val 9395"/>
                  <a:gd name="adj2" fmla="val 25000"/>
                  <a:gd name="adj3" fmla="val 17197"/>
                  <a:gd name="adj4" fmla="val 45311"/>
                </a:avLst>
              </a:prstGeom>
              <a:solidFill>
                <a:srgbClr val="935668"/>
              </a:solidFill>
              <a:ln w="9525" cap="flat" cmpd="sng" algn="ctr">
                <a:solidFill>
                  <a:srgbClr val="794958"/>
                </a:solidFill>
                <a:prstDash val="solid"/>
                <a:round/>
                <a:headEnd type="none" w="med" len="med"/>
                <a:tailEnd type="none" w="med" len="med"/>
              </a:ln>
              <a:effectLst/>
            </p:spPr>
            <p:txBody>
              <a:bodyPr/>
              <a:lstStyle/>
              <a:p>
                <a:pPr eaLnBrk="0" hangingPunct="0">
                  <a:defRPr/>
                </a:pPr>
                <a:endParaRPr lang="en-US">
                  <a:latin typeface="Arial" charset="0"/>
                  <a:cs typeface="Arial" charset="0"/>
                </a:endParaRPr>
              </a:p>
            </p:txBody>
          </p:sp>
          <p:sp>
            <p:nvSpPr>
              <p:cNvPr id="22" name="Bent Arrow 21"/>
              <p:cNvSpPr/>
              <p:nvPr/>
            </p:nvSpPr>
            <p:spPr bwMode="auto">
              <a:xfrm rot="5400000">
                <a:off x="7335239" y="3599632"/>
                <a:ext cx="367402" cy="484996"/>
              </a:xfrm>
              <a:prstGeom prst="bentArrow">
                <a:avLst>
                  <a:gd name="adj1" fmla="val 9395"/>
                  <a:gd name="adj2" fmla="val 25000"/>
                  <a:gd name="adj3" fmla="val 17197"/>
                  <a:gd name="adj4" fmla="val 45311"/>
                </a:avLst>
              </a:prstGeom>
              <a:solidFill>
                <a:srgbClr val="935668"/>
              </a:solidFill>
              <a:ln w="9525" cap="flat" cmpd="sng" algn="ctr">
                <a:solidFill>
                  <a:srgbClr val="794958"/>
                </a:solidFill>
                <a:prstDash val="solid"/>
                <a:round/>
                <a:headEnd type="none" w="med" len="med"/>
                <a:tailEnd type="none" w="med" len="med"/>
              </a:ln>
              <a:effectLst/>
            </p:spPr>
            <p:txBody>
              <a:bodyPr/>
              <a:lstStyle/>
              <a:p>
                <a:pPr eaLnBrk="0" hangingPunct="0">
                  <a:defRPr/>
                </a:pPr>
                <a:endParaRPr lang="en-US">
                  <a:latin typeface="Arial" charset="0"/>
                  <a:cs typeface="Arial" charset="0"/>
                </a:endParaRPr>
              </a:p>
            </p:txBody>
          </p:sp>
        </p:grpSp>
        <p:sp>
          <p:nvSpPr>
            <p:cNvPr id="14347" name="TextBox 11"/>
            <p:cNvSpPr txBox="1">
              <a:spLocks noChangeArrowheads="1"/>
            </p:cNvSpPr>
            <p:nvPr/>
          </p:nvSpPr>
          <p:spPr bwMode="auto">
            <a:xfrm>
              <a:off x="2976141" y="5344347"/>
              <a:ext cx="4343412" cy="1243577"/>
            </a:xfrm>
            <a:prstGeom prst="rect">
              <a:avLst/>
            </a:prstGeom>
            <a:noFill/>
            <a:ln w="9525">
              <a:noFill/>
              <a:miter lim="800000"/>
              <a:headEnd/>
              <a:tailEnd/>
            </a:ln>
          </p:spPr>
          <p:txBody>
            <a:bodyPr>
              <a:spAutoFit/>
            </a:bodyPr>
            <a:lstStyle/>
            <a:p>
              <a:r>
                <a:rPr lang="es-ES_tradnl" sz="1200" b="0">
                  <a:solidFill>
                    <a:srgbClr val="000000"/>
                  </a:solidFill>
                </a:rPr>
                <a:t>Aunque el diagrama se enfoca en las emisiones del dióxido de carbono, esto también es válido para otros gases de efecto invernadero, también es importante señalar que la respuesta del sistema impactará las emisiones globales, creando así un ciclo de retroalimentación. </a:t>
              </a:r>
              <a:r>
                <a:rPr lang="es-ES_tradnl" sz="1200" b="0" baseline="30000">
                  <a:solidFill>
                    <a:srgbClr val="000000"/>
                  </a:solidFill>
                </a:rPr>
                <a:t>25</a:t>
              </a:r>
            </a:p>
            <a:p>
              <a:endParaRPr lang="es-ES_tradnl" sz="1200">
                <a:solidFill>
                  <a:srgbClr val="000000"/>
                </a:solidFill>
              </a:endParaRPr>
            </a:p>
          </p:txBody>
        </p:sp>
      </p:grpSp>
      <p:sp>
        <p:nvSpPr>
          <p:cNvPr id="14339" name="Title 1"/>
          <p:cNvSpPr>
            <a:spLocks noGrp="1"/>
          </p:cNvSpPr>
          <p:nvPr>
            <p:ph type="title"/>
          </p:nvPr>
        </p:nvSpPr>
        <p:spPr>
          <a:solidFill>
            <a:schemeClr val="bg1"/>
          </a:solidFill>
        </p:spPr>
        <p:txBody>
          <a:bodyPr/>
          <a:lstStyle/>
          <a:p>
            <a:r>
              <a:rPr lang="es-ES_tradnl" smtClean="0">
                <a:ea typeface="ＭＳ Ｐゴシック" pitchFamily="34" charset="-128"/>
              </a:rPr>
              <a:t>Incertidumbres:</a:t>
            </a:r>
            <a:br>
              <a:rPr lang="es-ES_tradnl" smtClean="0">
                <a:ea typeface="ＭＳ Ｐゴシック" pitchFamily="34" charset="-128"/>
              </a:rPr>
            </a:br>
            <a:r>
              <a:rPr lang="es-ES_tradnl" smtClean="0">
                <a:ea typeface="ＭＳ Ｐゴシック" pitchFamily="34" charset="-128"/>
              </a:rPr>
              <a:t>el complejo trasfondo para la toma de decisiones</a:t>
            </a:r>
          </a:p>
        </p:txBody>
      </p:sp>
      <p:sp>
        <p:nvSpPr>
          <p:cNvPr id="14340" name="Content Placeholder 2"/>
          <p:cNvSpPr>
            <a:spLocks noGrp="1"/>
          </p:cNvSpPr>
          <p:nvPr>
            <p:ph idx="1"/>
          </p:nvPr>
        </p:nvSpPr>
        <p:spPr>
          <a:xfrm>
            <a:off x="457200" y="2008188"/>
            <a:ext cx="2690813" cy="4213225"/>
          </a:xfrm>
        </p:spPr>
        <p:txBody>
          <a:bodyPr/>
          <a:lstStyle/>
          <a:p>
            <a:pPr lvl="1"/>
            <a:r>
              <a:rPr lang="es-ES_tradnl" smtClean="0">
                <a:ea typeface="ＭＳ Ｐゴシック" pitchFamily="34" charset="-128"/>
              </a:rPr>
              <a:t>Análisis Científicos</a:t>
            </a:r>
            <a:br>
              <a:rPr lang="es-ES_tradnl" smtClean="0">
                <a:ea typeface="ＭＳ Ｐゴシック" pitchFamily="34" charset="-128"/>
              </a:rPr>
            </a:br>
            <a:r>
              <a:rPr lang="es-ES_tradnl" b="0" smtClean="0">
                <a:ea typeface="ＭＳ Ｐゴシック" pitchFamily="34" charset="-128"/>
              </a:rPr>
              <a:t>– la validación de los datos ingresados y las interpretaciones como base para las decisiones</a:t>
            </a:r>
            <a:endParaRPr lang="es-ES_tradnl" smtClean="0">
              <a:ea typeface="ＭＳ Ｐゴシック" pitchFamily="34" charset="-128"/>
            </a:endParaRPr>
          </a:p>
          <a:p>
            <a:pPr lvl="1"/>
            <a:r>
              <a:rPr lang="es-ES_tradnl" smtClean="0">
                <a:ea typeface="ＭＳ Ｐゴシック" pitchFamily="34" charset="-128"/>
              </a:rPr>
              <a:t>Desarrollo de emisión </a:t>
            </a:r>
            <a:r>
              <a:rPr lang="es-ES_tradnl" b="0" smtClean="0">
                <a:ea typeface="ＭＳ Ｐゴシック" pitchFamily="34" charset="-128"/>
              </a:rPr>
              <a:t>– La magnitud del cambio en la atmósfera </a:t>
            </a:r>
          </a:p>
          <a:p>
            <a:pPr lvl="1"/>
            <a:r>
              <a:rPr lang="es-ES_tradnl" smtClean="0">
                <a:ea typeface="ＭＳ Ｐゴシック" pitchFamily="34" charset="-128"/>
              </a:rPr>
              <a:t>Impactos y vulnerabilidad</a:t>
            </a:r>
            <a:br>
              <a:rPr lang="es-ES_tradnl" smtClean="0">
                <a:ea typeface="ＭＳ Ｐゴシック" pitchFamily="34" charset="-128"/>
              </a:rPr>
            </a:br>
            <a:r>
              <a:rPr lang="es-ES_tradnl" b="0" smtClean="0">
                <a:ea typeface="ＭＳ Ｐゴシック" pitchFamily="34" charset="-128"/>
              </a:rPr>
              <a:t>– efectos del cambio climático</a:t>
            </a:r>
            <a:br>
              <a:rPr lang="es-ES_tradnl" b="0" smtClean="0">
                <a:ea typeface="ＭＳ Ｐゴシック" pitchFamily="34" charset="-128"/>
              </a:rPr>
            </a:br>
            <a:r>
              <a:rPr lang="es-ES_tradnl" b="0" smtClean="0">
                <a:ea typeface="ＭＳ Ｐゴシック" pitchFamily="34" charset="-128"/>
              </a:rPr>
              <a:t>– Cuáles son las medidas eficaces para prevenir una mayor vulnerabilidad </a:t>
            </a:r>
          </a:p>
        </p:txBody>
      </p:sp>
      <p:sp>
        <p:nvSpPr>
          <p:cNvPr id="14341" name="Rectangle 11"/>
          <p:cNvSpPr>
            <a:spLocks noChangeArrowheads="1"/>
          </p:cNvSpPr>
          <p:nvPr/>
        </p:nvSpPr>
        <p:spPr bwMode="auto">
          <a:xfrm>
            <a:off x="3994150" y="6408738"/>
            <a:ext cx="5149850" cy="230187"/>
          </a:xfrm>
          <a:prstGeom prst="rect">
            <a:avLst/>
          </a:prstGeom>
          <a:noFill/>
          <a:ln w="9525">
            <a:noFill/>
            <a:miter lim="800000"/>
            <a:headEnd/>
            <a:tailEnd/>
          </a:ln>
        </p:spPr>
        <p:txBody>
          <a:bodyPr anchor="ctr">
            <a:spAutoFit/>
          </a:bodyPr>
          <a:lstStyle/>
          <a:p>
            <a:pPr algn="r" eaLnBrk="0" hangingPunct="0"/>
            <a:r>
              <a:rPr lang="es-ES_tradnl" sz="900" i="1"/>
              <a:t>Fuente: Informe Mundial de Recursos (2011)</a:t>
            </a:r>
          </a:p>
        </p:txBody>
      </p:sp>
      <p:grpSp>
        <p:nvGrpSpPr>
          <p:cNvPr id="4" name="Gruppieren 36"/>
          <p:cNvGrpSpPr>
            <a:grpSpLocks/>
          </p:cNvGrpSpPr>
          <p:nvPr/>
        </p:nvGrpSpPr>
        <p:grpSpPr bwMode="auto">
          <a:xfrm>
            <a:off x="193675" y="3868738"/>
            <a:ext cx="8848725" cy="2654300"/>
            <a:chOff x="257175" y="3431541"/>
            <a:chExt cx="8849360" cy="2654934"/>
          </a:xfrm>
        </p:grpSpPr>
        <p:sp>
          <p:nvSpPr>
            <p:cNvPr id="14344" name="Rechteck 35"/>
            <p:cNvSpPr>
              <a:spLocks noChangeArrowheads="1"/>
            </p:cNvSpPr>
            <p:nvPr/>
          </p:nvSpPr>
          <p:spPr bwMode="auto">
            <a:xfrm>
              <a:off x="7620635" y="3431541"/>
              <a:ext cx="1485900" cy="1085850"/>
            </a:xfrm>
            <a:prstGeom prst="rect">
              <a:avLst/>
            </a:prstGeom>
            <a:noFill/>
            <a:ln w="57150">
              <a:solidFill>
                <a:srgbClr val="FFC000"/>
              </a:solidFill>
              <a:round/>
              <a:headEnd/>
              <a:tailEnd/>
            </a:ln>
          </p:spPr>
          <p:txBody>
            <a:bodyPr/>
            <a:lstStyle/>
            <a:p>
              <a:pPr eaLnBrk="0" hangingPunct="0"/>
              <a:endParaRPr lang="en-US"/>
            </a:p>
          </p:txBody>
        </p:sp>
        <p:sp>
          <p:nvSpPr>
            <p:cNvPr id="14345" name="Rechteck 20"/>
            <p:cNvSpPr>
              <a:spLocks noChangeArrowheads="1"/>
            </p:cNvSpPr>
            <p:nvPr/>
          </p:nvSpPr>
          <p:spPr bwMode="auto">
            <a:xfrm>
              <a:off x="257175" y="3886200"/>
              <a:ext cx="3028950" cy="2200275"/>
            </a:xfrm>
            <a:prstGeom prst="rect">
              <a:avLst/>
            </a:prstGeom>
            <a:noFill/>
            <a:ln w="57150">
              <a:solidFill>
                <a:srgbClr val="FFC000"/>
              </a:solidFill>
              <a:round/>
              <a:headEnd/>
              <a:tailEnd/>
            </a:ln>
          </p:spPr>
          <p:txBody>
            <a:bodyPr/>
            <a:lstStyle/>
            <a:p>
              <a:pPr eaLnBrk="0" hangingPunct="0"/>
              <a:endParaRPr lang="en-US"/>
            </a:p>
          </p:txBody>
        </p:sp>
      </p:grpSp>
      <p:sp>
        <p:nvSpPr>
          <p:cNvPr id="9" name="TextBox 8"/>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12</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p:cNvSpPr>
            <a:spLocks noGrp="1"/>
          </p:cNvSpPr>
          <p:nvPr>
            <p:ph type="title"/>
          </p:nvPr>
        </p:nvSpPr>
        <p:spPr/>
        <p:txBody>
          <a:bodyPr/>
          <a:lstStyle/>
          <a:p>
            <a:r>
              <a:rPr lang="de-DE" smtClean="0">
                <a:ea typeface="ＭＳ Ｐゴシック" pitchFamily="34" charset="-128"/>
              </a:rPr>
              <a:t> Nivel de fiabilidad de las proyecciones </a:t>
            </a:r>
          </a:p>
        </p:txBody>
      </p:sp>
      <p:graphicFrame>
        <p:nvGraphicFramePr>
          <p:cNvPr id="4" name="Tabelle 3"/>
          <p:cNvGraphicFramePr>
            <a:graphicFrameLocks noGrp="1"/>
          </p:cNvGraphicFramePr>
          <p:nvPr/>
        </p:nvGraphicFramePr>
        <p:xfrm>
          <a:off x="457200" y="1997075"/>
          <a:ext cx="7561263" cy="4662810"/>
        </p:xfrm>
        <a:graphic>
          <a:graphicData uri="http://schemas.openxmlformats.org/drawingml/2006/table">
            <a:tbl>
              <a:tblPr/>
              <a:tblGrid>
                <a:gridCol w="1616075"/>
                <a:gridCol w="2971800"/>
                <a:gridCol w="2973388"/>
              </a:tblGrid>
              <a:tr h="63994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cs typeface="Arial" charset="0"/>
                      </a:endParaRPr>
                    </a:p>
                  </a:txBody>
                  <a:tcPr marL="91445" marR="91445" marT="45675" marB="45675" horzOverflow="overflow">
                    <a:lnL>
                      <a:noFill/>
                    </a:lnL>
                    <a:lnR>
                      <a:noFill/>
                    </a:lnR>
                    <a:lnT w="25400" cap="flat" cmpd="sng" algn="ctr">
                      <a:solidFill>
                        <a:schemeClr val="tx1"/>
                      </a:solidFill>
                      <a:prstDash val="solid"/>
                      <a:round/>
                      <a:headEnd type="none" w="med" len="med"/>
                      <a:tailEnd type="none" w="med" len="med"/>
                    </a:lnT>
                    <a:lnB w="254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1" i="0" u="none" strike="noStrike" cap="none" normalizeH="0" baseline="0" smtClean="0">
                          <a:ln>
                            <a:noFill/>
                          </a:ln>
                          <a:solidFill>
                            <a:srgbClr val="00B050"/>
                          </a:solidFill>
                          <a:effectLst/>
                          <a:latin typeface="Arial" charset="0"/>
                          <a:cs typeface="Arial" charset="0"/>
                        </a:rPr>
                        <a:t>Más alta</a:t>
                      </a:r>
                      <a:r>
                        <a:rPr kumimoji="0" lang="de-DE" sz="1800" b="1" i="0" u="none" strike="noStrike" cap="none" normalizeH="0" baseline="0" smtClean="0">
                          <a:ln>
                            <a:noFill/>
                          </a:ln>
                          <a:solidFill>
                            <a:srgbClr val="FFFFFF"/>
                          </a:solidFill>
                          <a:effectLst/>
                          <a:latin typeface="Arial" charset="0"/>
                          <a:cs typeface="Arial" charset="0"/>
                        </a:rPr>
                        <a:t>&gt;&gt;   &gt;&gt;   &gt;&gt; </a:t>
                      </a:r>
                    </a:p>
                  </a:txBody>
                  <a:tcPr marL="91445" marR="91445" marT="45675" marB="45675" horzOverflow="overflow">
                    <a:lnL>
                      <a:noFill/>
                    </a:lnL>
                    <a:lnR>
                      <a:noFill/>
                    </a:lnR>
                    <a:lnT w="25400" cap="flat" cmpd="sng" algn="ctr">
                      <a:solidFill>
                        <a:schemeClr val="tx1"/>
                      </a:solidFill>
                      <a:prstDash val="solid"/>
                      <a:round/>
                      <a:headEnd type="none" w="med" len="med"/>
                      <a:tailEnd type="none" w="med" len="med"/>
                    </a:lnT>
                    <a:lnB w="254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1" i="0" u="none" strike="noStrike" cap="none" normalizeH="0" baseline="0" smtClean="0">
                          <a:ln>
                            <a:noFill/>
                          </a:ln>
                          <a:solidFill>
                            <a:srgbClr val="FFFFFF"/>
                          </a:solidFill>
                          <a:effectLst/>
                          <a:latin typeface="Arial" charset="0"/>
                          <a:cs typeface="Arial" charset="0"/>
                        </a:rPr>
                        <a:t>&gt;&gt;   &gt;&gt;  &gt;&gt; </a:t>
                      </a:r>
                      <a:r>
                        <a:rPr kumimoji="0" lang="de-DE" sz="1800" b="1" i="0" u="none" strike="noStrike" cap="none" normalizeH="0" baseline="0" smtClean="0">
                          <a:ln>
                            <a:noFill/>
                          </a:ln>
                          <a:solidFill>
                            <a:srgbClr val="FF0000"/>
                          </a:solidFill>
                          <a:effectLst/>
                          <a:latin typeface="Arial" charset="0"/>
                          <a:cs typeface="Arial" charset="0"/>
                        </a:rPr>
                        <a:t>Más baja</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de-DE" sz="1800" b="1" i="0" u="none" strike="noStrike" cap="none" normalizeH="0" baseline="0" smtClean="0">
                        <a:ln>
                          <a:noFill/>
                        </a:ln>
                        <a:solidFill>
                          <a:srgbClr val="FFFFFF"/>
                        </a:solidFill>
                        <a:effectLst/>
                        <a:latin typeface="Arial" charset="0"/>
                        <a:cs typeface="Arial" charset="0"/>
                      </a:endParaRPr>
                    </a:p>
                  </a:txBody>
                  <a:tcPr marL="91445" marR="91445" marT="45675" marB="45675" horzOverflow="overflow">
                    <a:lnL>
                      <a:noFill/>
                    </a:lnL>
                    <a:lnR>
                      <a:noFill/>
                    </a:lnR>
                    <a:lnT w="25400" cap="flat" cmpd="sng" algn="ctr">
                      <a:solidFill>
                        <a:schemeClr val="tx1"/>
                      </a:solidFill>
                      <a:prstDash val="solid"/>
                      <a:round/>
                      <a:headEnd type="none" w="med" len="med"/>
                      <a:tailEnd type="none" w="med" len="med"/>
                    </a:lnT>
                    <a:lnB w="25400" cap="flat" cmpd="sng" algn="ctr">
                      <a:solidFill>
                        <a:schemeClr val="tx1"/>
                      </a:solidFill>
                      <a:prstDash val="solid"/>
                      <a:round/>
                      <a:headEnd type="none" w="med" len="med"/>
                      <a:tailEnd type="none" w="med" len="med"/>
                    </a:lnB>
                    <a:lnTlToBr>
                      <a:noFill/>
                    </a:lnTlToBr>
                    <a:lnBlToTr>
                      <a:noFill/>
                    </a:lnBlToTr>
                    <a:solidFill>
                      <a:schemeClr val="bg1"/>
                    </a:solidFill>
                  </a:tcPr>
                </a:tc>
              </a:tr>
              <a:tr h="63994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cs typeface="Arial" charset="0"/>
                        </a:rPr>
                        <a:t>Señal climática</a:t>
                      </a:r>
                      <a:endParaRPr kumimoji="0" lang="de-DE" sz="1800" b="1" i="0" u="none" strike="noStrike" cap="none" normalizeH="0" baseline="0" smtClean="0">
                        <a:ln>
                          <a:noFill/>
                        </a:ln>
                        <a:solidFill>
                          <a:srgbClr val="000000"/>
                        </a:solidFill>
                        <a:effectLst/>
                        <a:latin typeface="Arial" charset="0"/>
                        <a:cs typeface="Arial" charset="0"/>
                      </a:endParaRPr>
                    </a:p>
                  </a:txBody>
                  <a:tcPr marL="91445" marR="91445" marT="45675" marB="45675" horzOverflow="overflow">
                    <a:lnL>
                      <a:noFill/>
                    </a:lnL>
                    <a:lnR>
                      <a:noFill/>
                    </a:lnR>
                    <a:lnT w="25400" cap="flat" cmpd="sng" algn="ctr">
                      <a:solidFill>
                        <a:schemeClr val="tx1"/>
                      </a:solidFill>
                      <a:prstDash val="solid"/>
                      <a:round/>
                      <a:headEnd type="none" w="med" len="med"/>
                      <a:tailEnd type="none" w="med" len="med"/>
                    </a:lnT>
                    <a:lnB>
                      <a:noFill/>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cs typeface="Arial" charset="0"/>
                        </a:rPr>
                        <a:t>Temperatura</a:t>
                      </a:r>
                      <a:endParaRPr kumimoji="0" lang="de-DE" sz="1800" b="1" i="0" u="none" strike="noStrike" cap="none" normalizeH="0" baseline="0" smtClean="0">
                        <a:ln>
                          <a:noFill/>
                        </a:ln>
                        <a:solidFill>
                          <a:srgbClr val="000000"/>
                        </a:solidFill>
                        <a:effectLst/>
                        <a:latin typeface="Arial" charset="0"/>
                        <a:cs typeface="Arial" charset="0"/>
                      </a:endParaRPr>
                    </a:p>
                  </a:txBody>
                  <a:tcPr marL="91445" marR="91445" marT="45675" marB="45675" horzOverflow="overflow">
                    <a:lnL>
                      <a:noFill/>
                    </a:lnL>
                    <a:lnR>
                      <a:noFill/>
                    </a:lnR>
                    <a:lnT w="25400" cap="flat" cmpd="sng" algn="ctr">
                      <a:solidFill>
                        <a:schemeClr val="tx1"/>
                      </a:solidFill>
                      <a:prstDash val="solid"/>
                      <a:round/>
                      <a:headEnd type="none" w="med" len="med"/>
                      <a:tailEnd type="none" w="med" len="med"/>
                    </a:lnT>
                    <a:lnB>
                      <a:noFill/>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cs typeface="Arial" charset="0"/>
                        </a:rPr>
                        <a:t>Precipitación</a:t>
                      </a:r>
                      <a:endParaRPr kumimoji="0" lang="de-DE" sz="1800" b="1" i="0" u="none" strike="noStrike" cap="none" normalizeH="0" baseline="0" smtClean="0">
                        <a:ln>
                          <a:noFill/>
                        </a:ln>
                        <a:solidFill>
                          <a:srgbClr val="000000"/>
                        </a:solidFill>
                        <a:effectLst/>
                        <a:latin typeface="Arial" charset="0"/>
                        <a:cs typeface="Arial" charset="0"/>
                      </a:endParaRPr>
                    </a:p>
                  </a:txBody>
                  <a:tcPr marL="91445" marR="91445" marT="45675" marB="45675" horzOverflow="overflow">
                    <a:lnL>
                      <a:noFill/>
                    </a:lnL>
                    <a:lnR>
                      <a:noFill/>
                    </a:lnR>
                    <a:lnT w="25400" cap="flat" cmpd="sng" algn="ctr">
                      <a:solidFill>
                        <a:schemeClr val="tx1"/>
                      </a:solidFill>
                      <a:prstDash val="solid"/>
                      <a:round/>
                      <a:headEnd type="none" w="med" len="med"/>
                      <a:tailEnd type="none" w="med" len="med"/>
                    </a:lnT>
                    <a:lnB>
                      <a:noFill/>
                    </a:lnB>
                    <a:lnTlToBr>
                      <a:noFill/>
                    </a:lnTlToBr>
                    <a:lnBlToTr>
                      <a:noFill/>
                    </a:lnBlToTr>
                    <a:solidFill>
                      <a:srgbClr val="E7E7E7"/>
                    </a:solidFill>
                  </a:tcPr>
                </a:tc>
              </a:tr>
              <a:tr h="63994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cs typeface="Arial" charset="0"/>
                        </a:rPr>
                        <a:t>General</a:t>
                      </a:r>
                      <a:br>
                        <a:rPr kumimoji="0" lang="de-DE" sz="1800" b="0" i="0" u="none" strike="noStrike" cap="none" normalizeH="0" baseline="0" smtClean="0">
                          <a:ln>
                            <a:noFill/>
                          </a:ln>
                          <a:solidFill>
                            <a:srgbClr val="000000"/>
                          </a:solidFill>
                          <a:effectLst/>
                          <a:latin typeface="Arial" charset="0"/>
                          <a:cs typeface="Arial" charset="0"/>
                        </a:rPr>
                      </a:br>
                      <a:endParaRPr kumimoji="0" lang="de-DE" sz="1800" b="1" i="0" u="none" strike="noStrike" cap="none" normalizeH="0" baseline="0" smtClean="0">
                        <a:ln>
                          <a:noFill/>
                        </a:ln>
                        <a:solidFill>
                          <a:srgbClr val="000000"/>
                        </a:solidFill>
                        <a:effectLst/>
                        <a:latin typeface="Arial" charset="0"/>
                        <a:cs typeface="Arial" charset="0"/>
                      </a:endParaRPr>
                    </a:p>
                  </a:txBody>
                  <a:tcPr marL="91445" marR="91445" marT="45675" marB="45675"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cs typeface="Arial" charset="0"/>
                        </a:rPr>
                        <a:t>Tendencia del cambio</a:t>
                      </a:r>
                      <a:endParaRPr kumimoji="0" lang="de-DE" sz="1800" b="1" i="0" u="none" strike="noStrike" cap="none" normalizeH="0" baseline="0" smtClean="0">
                        <a:ln>
                          <a:noFill/>
                        </a:ln>
                        <a:solidFill>
                          <a:srgbClr val="000000"/>
                        </a:solidFill>
                        <a:effectLst/>
                        <a:latin typeface="Arial" charset="0"/>
                        <a:cs typeface="Arial" charset="0"/>
                      </a:endParaRPr>
                    </a:p>
                  </a:txBody>
                  <a:tcPr marL="91445" marR="91445" marT="45675" marB="45675"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cs typeface="Arial" charset="0"/>
                        </a:rPr>
                        <a:t>Magnitud del cambio</a:t>
                      </a:r>
                      <a:endParaRPr kumimoji="0" lang="de-DE" sz="1800" b="1" i="0" u="none" strike="noStrike" cap="none" normalizeH="0" baseline="0" smtClean="0">
                        <a:ln>
                          <a:noFill/>
                        </a:ln>
                        <a:solidFill>
                          <a:srgbClr val="000000"/>
                        </a:solidFill>
                        <a:effectLst/>
                        <a:latin typeface="Arial" charset="0"/>
                        <a:cs typeface="Arial" charset="0"/>
                      </a:endParaRPr>
                    </a:p>
                  </a:txBody>
                  <a:tcPr marL="91445" marR="91445" marT="45675" marB="45675" horzOverflow="overflow">
                    <a:lnL>
                      <a:noFill/>
                    </a:lnL>
                    <a:lnR>
                      <a:noFill/>
                    </a:lnR>
                    <a:lnT>
                      <a:noFill/>
                    </a:lnT>
                    <a:lnB>
                      <a:noFill/>
                    </a:lnB>
                    <a:lnTlToBr>
                      <a:noFill/>
                    </a:lnTlToBr>
                    <a:lnBlToTr>
                      <a:noFill/>
                    </a:lnBlToTr>
                    <a:solidFill>
                      <a:schemeClr val="bg1"/>
                    </a:solidFill>
                  </a:tcPr>
                </a:tc>
              </a:tr>
              <a:tr h="63994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cs typeface="Arial" charset="0"/>
                        </a:rPr>
                        <a:t>Alcance</a:t>
                      </a:r>
                      <a:br>
                        <a:rPr kumimoji="0" lang="de-DE" sz="1800" b="0" i="0" u="none" strike="noStrike" cap="none" normalizeH="0" baseline="0" smtClean="0">
                          <a:ln>
                            <a:noFill/>
                          </a:ln>
                          <a:solidFill>
                            <a:srgbClr val="000000"/>
                          </a:solidFill>
                          <a:effectLst/>
                          <a:latin typeface="Arial" charset="0"/>
                          <a:cs typeface="Arial" charset="0"/>
                        </a:rPr>
                      </a:br>
                      <a:endParaRPr kumimoji="0" lang="de-DE" sz="1800" b="1" i="0" u="none" strike="noStrike" cap="none" normalizeH="0" baseline="0" smtClean="0">
                        <a:ln>
                          <a:noFill/>
                        </a:ln>
                        <a:solidFill>
                          <a:srgbClr val="000000"/>
                        </a:solidFill>
                        <a:effectLst/>
                        <a:latin typeface="Arial" charset="0"/>
                        <a:cs typeface="Arial" charset="0"/>
                      </a:endParaRPr>
                    </a:p>
                  </a:txBody>
                  <a:tcPr marL="91445" marR="91445" marT="45675" marB="45675" horzOverflow="overflow">
                    <a:lnL>
                      <a:noFill/>
                    </a:lnL>
                    <a:lnR>
                      <a:noFill/>
                    </a:lnR>
                    <a:lnT>
                      <a:noFill/>
                    </a:lnT>
                    <a:lnB>
                      <a:noFill/>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cs typeface="Arial" charset="0"/>
                        </a:rPr>
                        <a:t>Valores promedio</a:t>
                      </a:r>
                      <a:endParaRPr kumimoji="0" lang="de-DE" sz="1800" b="1" i="0" u="none" strike="noStrike" cap="none" normalizeH="0" baseline="0" smtClean="0">
                        <a:ln>
                          <a:noFill/>
                        </a:ln>
                        <a:solidFill>
                          <a:srgbClr val="000000"/>
                        </a:solidFill>
                        <a:effectLst/>
                        <a:latin typeface="Arial" charset="0"/>
                        <a:cs typeface="Arial" charset="0"/>
                      </a:endParaRPr>
                    </a:p>
                  </a:txBody>
                  <a:tcPr marL="91445" marR="91445" marT="45675" marB="45675" horzOverflow="overflow">
                    <a:lnL>
                      <a:noFill/>
                    </a:lnL>
                    <a:lnR>
                      <a:noFill/>
                    </a:lnR>
                    <a:lnT>
                      <a:noFill/>
                    </a:lnT>
                    <a:lnB>
                      <a:noFill/>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cs typeface="Arial" charset="0"/>
                        </a:rPr>
                        <a:t>Variabilidad</a:t>
                      </a:r>
                    </a:p>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cs typeface="Arial" charset="0"/>
                        </a:rPr>
                        <a:t>Eventos extremos</a:t>
                      </a:r>
                      <a:endParaRPr kumimoji="0" lang="de-DE" sz="1800" b="1" i="0" u="none" strike="noStrike" cap="none" normalizeH="0" baseline="0" smtClean="0">
                        <a:ln>
                          <a:noFill/>
                        </a:ln>
                        <a:solidFill>
                          <a:srgbClr val="000000"/>
                        </a:solidFill>
                        <a:effectLst/>
                        <a:latin typeface="Arial" charset="0"/>
                        <a:cs typeface="Arial" charset="0"/>
                      </a:endParaRPr>
                    </a:p>
                  </a:txBody>
                  <a:tcPr marL="91445" marR="91445" marT="45675" marB="45675" horzOverflow="overflow">
                    <a:lnL>
                      <a:noFill/>
                    </a:lnL>
                    <a:lnR>
                      <a:noFill/>
                    </a:lnR>
                    <a:lnT>
                      <a:noFill/>
                    </a:lnT>
                    <a:lnB>
                      <a:noFill/>
                    </a:lnB>
                    <a:lnTlToBr>
                      <a:noFill/>
                    </a:lnTlToBr>
                    <a:lnBlToTr>
                      <a:noFill/>
                    </a:lnBlToTr>
                    <a:solidFill>
                      <a:srgbClr val="E7E7E7"/>
                    </a:solidFill>
                  </a:tcPr>
                </a:tc>
              </a:tr>
              <a:tr h="63994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cs typeface="Arial" charset="0"/>
                        </a:rPr>
                        <a:t>Tiempo</a:t>
                      </a:r>
                      <a:br>
                        <a:rPr kumimoji="0" lang="de-DE" sz="1800" b="0" i="0" u="none" strike="noStrike" cap="none" normalizeH="0" baseline="0" smtClean="0">
                          <a:ln>
                            <a:noFill/>
                          </a:ln>
                          <a:solidFill>
                            <a:srgbClr val="000000"/>
                          </a:solidFill>
                          <a:effectLst/>
                          <a:latin typeface="Arial" charset="0"/>
                          <a:cs typeface="Arial" charset="0"/>
                        </a:rPr>
                      </a:br>
                      <a:endParaRPr kumimoji="0" lang="de-DE" sz="1800" b="1" i="0" u="none" strike="noStrike" cap="none" normalizeH="0" baseline="0" smtClean="0">
                        <a:ln>
                          <a:noFill/>
                        </a:ln>
                        <a:solidFill>
                          <a:srgbClr val="000000"/>
                        </a:solidFill>
                        <a:effectLst/>
                        <a:latin typeface="Arial" charset="0"/>
                        <a:cs typeface="Arial" charset="0"/>
                      </a:endParaRPr>
                    </a:p>
                  </a:txBody>
                  <a:tcPr marL="91445" marR="91445" marT="45675" marB="45675"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cs typeface="Arial" charset="0"/>
                        </a:rPr>
                        <a:t>Anual</a:t>
                      </a:r>
                    </a:p>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cs typeface="Arial" charset="0"/>
                        </a:rPr>
                        <a:t>A largo plazo</a:t>
                      </a:r>
                      <a:endParaRPr kumimoji="0" lang="de-DE" sz="1800" b="1" i="0" u="none" strike="noStrike" cap="none" normalizeH="0" baseline="0" smtClean="0">
                        <a:ln>
                          <a:noFill/>
                        </a:ln>
                        <a:solidFill>
                          <a:srgbClr val="000000"/>
                        </a:solidFill>
                        <a:effectLst/>
                        <a:latin typeface="Arial" charset="0"/>
                        <a:cs typeface="Arial" charset="0"/>
                      </a:endParaRPr>
                    </a:p>
                  </a:txBody>
                  <a:tcPr marL="91445" marR="91445" marT="45675" marB="45675" horzOverflow="overflow">
                    <a:lnL>
                      <a:noFill/>
                    </a:lnL>
                    <a:lnR>
                      <a:noFill/>
                    </a:lnR>
                    <a:lnT>
                      <a:noFill/>
                    </a:lnT>
                    <a:lnB>
                      <a:noFill/>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cs typeface="Arial" charset="0"/>
                        </a:rPr>
                        <a:t>Estacional</a:t>
                      </a:r>
                      <a:br>
                        <a:rPr kumimoji="0" lang="de-DE" sz="1800" b="0" i="0" u="none" strike="noStrike" cap="none" normalizeH="0" baseline="0" smtClean="0">
                          <a:ln>
                            <a:noFill/>
                          </a:ln>
                          <a:solidFill>
                            <a:srgbClr val="000000"/>
                          </a:solidFill>
                          <a:effectLst/>
                          <a:latin typeface="Arial" charset="0"/>
                          <a:cs typeface="Arial" charset="0"/>
                        </a:rPr>
                      </a:br>
                      <a:r>
                        <a:rPr kumimoji="0" lang="de-DE" sz="1800" b="0" i="0" u="none" strike="noStrike" cap="none" normalizeH="0" baseline="0" smtClean="0">
                          <a:ln>
                            <a:noFill/>
                          </a:ln>
                          <a:solidFill>
                            <a:srgbClr val="000000"/>
                          </a:solidFill>
                          <a:effectLst/>
                          <a:latin typeface="Arial" charset="0"/>
                          <a:cs typeface="Arial" charset="0"/>
                        </a:rPr>
                        <a:t>A corto plazo</a:t>
                      </a:r>
                      <a:endParaRPr kumimoji="0" lang="de-DE" sz="1800" b="1" i="0" u="none" strike="noStrike" cap="none" normalizeH="0" baseline="0" smtClean="0">
                        <a:ln>
                          <a:noFill/>
                        </a:ln>
                        <a:solidFill>
                          <a:srgbClr val="000000"/>
                        </a:solidFill>
                        <a:effectLst/>
                        <a:latin typeface="Arial" charset="0"/>
                        <a:cs typeface="Arial" charset="0"/>
                      </a:endParaRPr>
                    </a:p>
                  </a:txBody>
                  <a:tcPr marL="91445" marR="91445" marT="45675" marB="45675" horzOverflow="overflow">
                    <a:lnL>
                      <a:noFill/>
                    </a:lnL>
                    <a:lnR>
                      <a:noFill/>
                    </a:lnR>
                    <a:lnT>
                      <a:noFill/>
                    </a:lnT>
                    <a:lnB>
                      <a:noFill/>
                    </a:lnB>
                    <a:lnTlToBr>
                      <a:noFill/>
                    </a:lnTlToBr>
                    <a:lnBlToTr>
                      <a:noFill/>
                    </a:lnBlToTr>
                    <a:solidFill>
                      <a:schemeClr val="bg1"/>
                    </a:solidFill>
                  </a:tcPr>
                </a:tc>
              </a:tr>
              <a:tr h="63994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cs typeface="Arial" charset="0"/>
                        </a:rPr>
                        <a:t>Escala</a:t>
                      </a:r>
                      <a:br>
                        <a:rPr kumimoji="0" lang="de-DE" sz="1800" b="0" i="0" u="none" strike="noStrike" cap="none" normalizeH="0" baseline="0" smtClean="0">
                          <a:ln>
                            <a:noFill/>
                          </a:ln>
                          <a:solidFill>
                            <a:srgbClr val="000000"/>
                          </a:solidFill>
                          <a:effectLst/>
                          <a:latin typeface="Arial" charset="0"/>
                          <a:cs typeface="Arial" charset="0"/>
                        </a:rPr>
                      </a:br>
                      <a:endParaRPr kumimoji="0" lang="de-DE" sz="1800" b="1" i="0" u="none" strike="noStrike" cap="none" normalizeH="0" baseline="0" smtClean="0">
                        <a:ln>
                          <a:noFill/>
                        </a:ln>
                        <a:solidFill>
                          <a:srgbClr val="000000"/>
                        </a:solidFill>
                        <a:effectLst/>
                        <a:latin typeface="Arial" charset="0"/>
                        <a:cs typeface="Arial" charset="0"/>
                      </a:endParaRPr>
                    </a:p>
                  </a:txBody>
                  <a:tcPr marL="91445" marR="91445" marT="45675" marB="45675" horzOverflow="overflow">
                    <a:lnL>
                      <a:noFill/>
                    </a:lnL>
                    <a:lnR>
                      <a:noFill/>
                    </a:lnR>
                    <a:lnT>
                      <a:noFill/>
                    </a:lnT>
                    <a:lnB>
                      <a:noFill/>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cs typeface="Arial" charset="0"/>
                        </a:rPr>
                        <a:t>Global</a:t>
                      </a:r>
                      <a:endParaRPr kumimoji="0" lang="de-DE" sz="1800" b="1" i="0" u="none" strike="noStrike" cap="none" normalizeH="0" baseline="0" smtClean="0">
                        <a:ln>
                          <a:noFill/>
                        </a:ln>
                        <a:solidFill>
                          <a:srgbClr val="000000"/>
                        </a:solidFill>
                        <a:effectLst/>
                        <a:latin typeface="Arial" charset="0"/>
                        <a:cs typeface="Arial" charset="0"/>
                      </a:endParaRPr>
                    </a:p>
                  </a:txBody>
                  <a:tcPr marL="91445" marR="91445" marT="45675" marB="45675" horzOverflow="overflow">
                    <a:lnL>
                      <a:noFill/>
                    </a:lnL>
                    <a:lnR>
                      <a:noFill/>
                    </a:lnR>
                    <a:lnT>
                      <a:noFill/>
                    </a:lnT>
                    <a:lnB>
                      <a:noFill/>
                    </a:lnB>
                    <a:lnTlToBr>
                      <a:noFill/>
                    </a:lnTlToBr>
                    <a:lnBlToTr>
                      <a:noFill/>
                    </a:lnBlToTr>
                    <a:solidFill>
                      <a:srgbClr val="E7E7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cs typeface="Arial" charset="0"/>
                        </a:rPr>
                        <a:t>Local</a:t>
                      </a:r>
                      <a:endParaRPr kumimoji="0" lang="de-DE" sz="1800" b="1" i="0" u="none" strike="noStrike" cap="none" normalizeH="0" baseline="0" smtClean="0">
                        <a:ln>
                          <a:noFill/>
                        </a:ln>
                        <a:solidFill>
                          <a:srgbClr val="000000"/>
                        </a:solidFill>
                        <a:effectLst/>
                        <a:latin typeface="Arial" charset="0"/>
                        <a:cs typeface="Arial" charset="0"/>
                      </a:endParaRPr>
                    </a:p>
                  </a:txBody>
                  <a:tcPr marL="91445" marR="91445" marT="45675" marB="45675" horzOverflow="overflow">
                    <a:lnL>
                      <a:noFill/>
                    </a:lnL>
                    <a:lnR>
                      <a:noFill/>
                    </a:lnR>
                    <a:lnT>
                      <a:noFill/>
                    </a:lnT>
                    <a:lnB>
                      <a:noFill/>
                    </a:lnB>
                    <a:lnTlToBr>
                      <a:noFill/>
                    </a:lnTlToBr>
                    <a:lnBlToTr>
                      <a:noFill/>
                    </a:lnBlToTr>
                    <a:solidFill>
                      <a:srgbClr val="E7E7E7"/>
                    </a:solidFill>
                  </a:tcPr>
                </a:tc>
              </a:tr>
              <a:tr h="8228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1" u="none" strike="noStrike" cap="none" normalizeH="0" baseline="0" smtClean="0">
                          <a:ln>
                            <a:noFill/>
                          </a:ln>
                          <a:solidFill>
                            <a:srgbClr val="000000"/>
                          </a:solidFill>
                          <a:effectLst/>
                          <a:latin typeface="Arial" charset="0"/>
                          <a:cs typeface="Arial" charset="0"/>
                        </a:rPr>
                        <a:t>Ejemplo</a:t>
                      </a:r>
                      <a:endParaRPr kumimoji="0" lang="de-DE" sz="1800" b="1" i="1" u="none" strike="noStrike" cap="none" normalizeH="0" baseline="0" smtClean="0">
                        <a:ln>
                          <a:noFill/>
                        </a:ln>
                        <a:solidFill>
                          <a:srgbClr val="000000"/>
                        </a:solidFill>
                        <a:effectLst/>
                        <a:latin typeface="Arial" charset="0"/>
                        <a:cs typeface="Arial" charset="0"/>
                      </a:endParaRPr>
                    </a:p>
                  </a:txBody>
                  <a:tcPr marL="91445" marR="91445" marT="45675" marB="45675" horzOverflow="overflow">
                    <a:lnL>
                      <a:noFill/>
                    </a:lnL>
                    <a:lnR>
                      <a:noFill/>
                    </a:lnR>
                    <a:lnT>
                      <a:noFill/>
                    </a:lnT>
                    <a:lnB w="254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1" u="none" strike="noStrike" cap="none" normalizeH="0" baseline="0" smtClean="0">
                          <a:ln>
                            <a:noFill/>
                          </a:ln>
                          <a:solidFill>
                            <a:srgbClr val="000000"/>
                          </a:solidFill>
                          <a:effectLst/>
                          <a:latin typeface="Arial" charset="0"/>
                          <a:cs typeface="Arial" charset="0"/>
                        </a:rPr>
                        <a:t>Temperatura global media anual</a:t>
                      </a:r>
                      <a:endParaRPr kumimoji="0" lang="de-DE" sz="1800" b="1" i="1" u="none" strike="noStrike" cap="none" normalizeH="0" baseline="0" smtClean="0">
                        <a:ln>
                          <a:noFill/>
                        </a:ln>
                        <a:solidFill>
                          <a:srgbClr val="000000"/>
                        </a:solidFill>
                        <a:effectLst/>
                        <a:latin typeface="Arial" charset="0"/>
                        <a:cs typeface="Arial" charset="0"/>
                      </a:endParaRPr>
                    </a:p>
                  </a:txBody>
                  <a:tcPr marL="91445" marR="91445" marT="45675" marB="45675" horzOverflow="overflow">
                    <a:lnL>
                      <a:noFill/>
                    </a:lnL>
                    <a:lnR>
                      <a:noFill/>
                    </a:lnR>
                    <a:lnT>
                      <a:noFill/>
                    </a:lnT>
                    <a:lnB w="254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600" b="0" i="1" u="none" strike="noStrike" cap="none" normalizeH="0" baseline="0" smtClean="0">
                          <a:ln>
                            <a:noFill/>
                          </a:ln>
                          <a:solidFill>
                            <a:srgbClr val="000000"/>
                          </a:solidFill>
                          <a:effectLst/>
                          <a:latin typeface="Arial" charset="0"/>
                          <a:cs typeface="Arial" charset="0"/>
                        </a:rPr>
                        <a:t>Precipitaciones locales durante la temporada de la próxima cosecha</a:t>
                      </a:r>
                      <a:endParaRPr kumimoji="0" lang="de-DE" sz="1600" b="1" i="1" u="none" strike="noStrike" cap="none" normalizeH="0" baseline="0" smtClean="0">
                        <a:ln>
                          <a:noFill/>
                        </a:ln>
                        <a:solidFill>
                          <a:srgbClr val="000000"/>
                        </a:solidFill>
                        <a:effectLst/>
                        <a:latin typeface="Arial" charset="0"/>
                        <a:cs typeface="Arial" charset="0"/>
                      </a:endParaRPr>
                    </a:p>
                  </a:txBody>
                  <a:tcPr marL="91445" marR="91445" marT="45675" marB="45675" horzOverflow="overflow">
                    <a:lnL>
                      <a:noFill/>
                    </a:lnL>
                    <a:lnR>
                      <a:noFill/>
                    </a:lnR>
                    <a:lnT>
                      <a:noFill/>
                    </a:lnT>
                    <a:lnB w="254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15388" name="Textfeld 5"/>
          <p:cNvSpPr txBox="1">
            <a:spLocks noChangeArrowheads="1"/>
          </p:cNvSpPr>
          <p:nvPr/>
        </p:nvSpPr>
        <p:spPr bwMode="auto">
          <a:xfrm>
            <a:off x="1947863" y="1150938"/>
            <a:ext cx="5976937" cy="830262"/>
          </a:xfrm>
          <a:prstGeom prst="rect">
            <a:avLst/>
          </a:prstGeom>
          <a:noFill/>
          <a:ln w="9525">
            <a:noFill/>
            <a:miter lim="800000"/>
            <a:headEnd/>
            <a:tailEnd/>
          </a:ln>
        </p:spPr>
        <p:txBody>
          <a:bodyPr>
            <a:spAutoFit/>
          </a:bodyPr>
          <a:lstStyle/>
          <a:p>
            <a:r>
              <a:rPr lang="de-DE" sz="2400">
                <a:solidFill>
                  <a:srgbClr val="FF0000"/>
                </a:solidFill>
              </a:rPr>
              <a:t/>
            </a:r>
            <a:br>
              <a:rPr lang="de-DE" sz="2400">
                <a:solidFill>
                  <a:srgbClr val="FF0000"/>
                </a:solidFill>
              </a:rPr>
            </a:br>
            <a:endParaRPr lang="de-DE" sz="2400">
              <a:solidFill>
                <a:srgbClr val="FF0000"/>
              </a:solidFill>
            </a:endParaRPr>
          </a:p>
        </p:txBody>
      </p:sp>
      <p:sp>
        <p:nvSpPr>
          <p:cNvPr id="15389" name="Textfeld 7"/>
          <p:cNvSpPr txBox="1">
            <a:spLocks noChangeArrowheads="1"/>
          </p:cNvSpPr>
          <p:nvPr/>
        </p:nvSpPr>
        <p:spPr bwMode="auto">
          <a:xfrm rot="-5400000">
            <a:off x="6165851" y="3862387"/>
            <a:ext cx="5040312" cy="430213"/>
          </a:xfrm>
          <a:prstGeom prst="rect">
            <a:avLst/>
          </a:prstGeom>
          <a:noFill/>
          <a:ln w="9525">
            <a:noFill/>
            <a:miter lim="800000"/>
            <a:headEnd/>
            <a:tailEnd/>
          </a:ln>
        </p:spPr>
        <p:txBody>
          <a:bodyPr>
            <a:spAutoFit/>
          </a:bodyPr>
          <a:lstStyle/>
          <a:p>
            <a:r>
              <a:rPr lang="de-DE" sz="1100" i="1"/>
              <a:t>Fuente: basado en UKCIP (2003): Adaptación al cambio climático: Riesgo, incertidumbre, toma de decisiones.</a:t>
            </a:r>
          </a:p>
        </p:txBody>
      </p:sp>
      <p:sp>
        <p:nvSpPr>
          <p:cNvPr id="10" name="Ellipse 9"/>
          <p:cNvSpPr/>
          <p:nvPr/>
        </p:nvSpPr>
        <p:spPr>
          <a:xfrm>
            <a:off x="1782763" y="1819275"/>
            <a:ext cx="1800225" cy="828675"/>
          </a:xfrm>
          <a:prstGeom prst="ellipse">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cs typeface="Arial" charset="0"/>
            </a:endParaRPr>
          </a:p>
        </p:txBody>
      </p:sp>
      <p:cxnSp>
        <p:nvCxnSpPr>
          <p:cNvPr id="12" name="Gerade Verbindung 11"/>
          <p:cNvCxnSpPr>
            <a:stCxn id="10" idx="7"/>
            <a:endCxn id="13" idx="1"/>
          </p:cNvCxnSpPr>
          <p:nvPr/>
        </p:nvCxnSpPr>
        <p:spPr>
          <a:xfrm rot="5400000" flipH="1" flipV="1">
            <a:off x="2865438" y="1306513"/>
            <a:ext cx="1087437" cy="179387"/>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13" name="Rechteck 12"/>
          <p:cNvSpPr/>
          <p:nvPr/>
        </p:nvSpPr>
        <p:spPr>
          <a:xfrm>
            <a:off x="3498850" y="239713"/>
            <a:ext cx="2736850" cy="1223962"/>
          </a:xfrm>
          <a:prstGeom prst="rect">
            <a:avLst/>
          </a:prstGeom>
          <a:solidFill>
            <a:schemeClr val="bg1">
              <a:lumMod val="95000"/>
            </a:schemeClr>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sz="2000">
                <a:solidFill>
                  <a:schemeClr val="tx1"/>
                </a:solidFill>
                <a:cs typeface="Arial" charset="0"/>
              </a:rPr>
              <a:t>Alta fiabilidad</a:t>
            </a:r>
            <a:br>
              <a:rPr lang="de-DE" sz="2000">
                <a:solidFill>
                  <a:schemeClr val="tx1"/>
                </a:solidFill>
                <a:cs typeface="Arial" charset="0"/>
              </a:rPr>
            </a:br>
            <a:r>
              <a:rPr lang="de-DE" sz="2000">
                <a:solidFill>
                  <a:schemeClr val="tx1"/>
                </a:solidFill>
                <a:cs typeface="Arial" charset="0"/>
              </a:rPr>
              <a:t>= baja incertidumbre</a:t>
            </a:r>
          </a:p>
        </p:txBody>
      </p:sp>
      <p:sp>
        <p:nvSpPr>
          <p:cNvPr id="9" name="TextBox 8"/>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13</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14</a:t>
            </a:r>
          </a:p>
        </p:txBody>
      </p:sp>
      <p:sp>
        <p:nvSpPr>
          <p:cNvPr id="16387" name="Titel 1"/>
          <p:cNvSpPr>
            <a:spLocks noGrp="1"/>
          </p:cNvSpPr>
          <p:nvPr>
            <p:ph type="title"/>
          </p:nvPr>
        </p:nvSpPr>
        <p:spPr/>
        <p:txBody>
          <a:bodyPr/>
          <a:lstStyle/>
          <a:p>
            <a:r>
              <a:rPr lang="de-DE" smtClean="0">
                <a:ea typeface="ＭＳ Ｐゴシック" pitchFamily="34" charset="-128"/>
              </a:rPr>
              <a:t>Incertidumbre:</a:t>
            </a:r>
            <a:br>
              <a:rPr lang="de-DE" smtClean="0">
                <a:ea typeface="ＭＳ Ｐゴシック" pitchFamily="34" charset="-128"/>
              </a:rPr>
            </a:br>
            <a:r>
              <a:rPr lang="de-DE" smtClean="0">
                <a:ea typeface="ＭＳ Ｐゴシック" pitchFamily="34" charset="-128"/>
              </a:rPr>
              <a:t>Consecuencias para la toma de decisiónes</a:t>
            </a:r>
          </a:p>
        </p:txBody>
      </p:sp>
      <p:sp>
        <p:nvSpPr>
          <p:cNvPr id="16388" name="Datumsplatzhalter 3"/>
          <p:cNvSpPr>
            <a:spLocks noGrp="1"/>
          </p:cNvSpPr>
          <p:nvPr>
            <p:ph type="dt" sz="quarter" idx="10"/>
          </p:nvPr>
        </p:nvSpPr>
        <p:spPr>
          <a:xfrm>
            <a:off x="5981700" y="6615113"/>
            <a:ext cx="2247900" cy="255587"/>
          </a:xfrm>
          <a:noFill/>
        </p:spPr>
        <p:txBody>
          <a:bodyPr/>
          <a:lstStyle/>
          <a:p>
            <a:fld id="{018B24E9-62B3-49AB-80FC-FE2F450849E5}" type="datetime1">
              <a:rPr lang="de-DE" smtClean="0">
                <a:latin typeface="Arial" pitchFamily="34" charset="0"/>
                <a:cs typeface="Arial" pitchFamily="34" charset="0"/>
              </a:rPr>
              <a:pPr/>
              <a:t>11.11.2013</a:t>
            </a:fld>
            <a:endParaRPr lang="de-DE" smtClean="0">
              <a:latin typeface="Arial" pitchFamily="34" charset="0"/>
              <a:cs typeface="Arial" pitchFamily="34" charset="0"/>
            </a:endParaRPr>
          </a:p>
        </p:txBody>
      </p:sp>
      <p:sp>
        <p:nvSpPr>
          <p:cNvPr id="13316" name="Rechteck 4"/>
          <p:cNvSpPr>
            <a:spLocks noChangeArrowheads="1"/>
          </p:cNvSpPr>
          <p:nvPr/>
        </p:nvSpPr>
        <p:spPr bwMode="auto">
          <a:xfrm>
            <a:off x="457200" y="2008188"/>
            <a:ext cx="2640013" cy="1187450"/>
          </a:xfrm>
          <a:prstGeom prst="rect">
            <a:avLst/>
          </a:prstGeom>
          <a:solidFill>
            <a:schemeClr val="accent1"/>
          </a:solidFill>
          <a:ln w="9525">
            <a:noFill/>
            <a:round/>
            <a:headEnd/>
            <a:tailEnd/>
          </a:ln>
        </p:spPr>
        <p:txBody>
          <a:bodyPr anchor="ctr" anchorCtr="1"/>
          <a:lstStyle/>
          <a:p>
            <a:pPr marL="0" lvl="1" algn="ctr" eaLnBrk="0" hangingPunct="0"/>
            <a:r>
              <a:rPr lang="de-DE" sz="2000">
                <a:solidFill>
                  <a:schemeClr val="tx1"/>
                </a:solidFill>
              </a:rPr>
              <a:t>Falta de voluntad para decidir y actuar</a:t>
            </a:r>
            <a:endParaRPr lang="de-DE"/>
          </a:p>
        </p:txBody>
      </p:sp>
      <p:sp>
        <p:nvSpPr>
          <p:cNvPr id="13317" name="Rechteck 5"/>
          <p:cNvSpPr>
            <a:spLocks noChangeArrowheads="1"/>
          </p:cNvSpPr>
          <p:nvPr/>
        </p:nvSpPr>
        <p:spPr bwMode="auto">
          <a:xfrm>
            <a:off x="5343525" y="2014538"/>
            <a:ext cx="2640013" cy="1187450"/>
          </a:xfrm>
          <a:prstGeom prst="rect">
            <a:avLst/>
          </a:prstGeom>
          <a:solidFill>
            <a:schemeClr val="accent1"/>
          </a:solidFill>
          <a:ln w="9525">
            <a:noFill/>
            <a:round/>
            <a:headEnd/>
            <a:tailEnd/>
          </a:ln>
        </p:spPr>
        <p:txBody>
          <a:bodyPr anchor="ctr" anchorCtr="1"/>
          <a:lstStyle/>
          <a:p>
            <a:pPr marL="0" lvl="1" algn="ctr" eaLnBrk="0" hangingPunct="0"/>
            <a:r>
              <a:rPr lang="de-DE" sz="2000">
                <a:solidFill>
                  <a:schemeClr val="tx1"/>
                </a:solidFill>
              </a:rPr>
              <a:t>Exceso de confianza en información poco fiable</a:t>
            </a:r>
            <a:endParaRPr lang="de-DE"/>
          </a:p>
        </p:txBody>
      </p:sp>
      <p:sp>
        <p:nvSpPr>
          <p:cNvPr id="13318" name="Ellipse 6"/>
          <p:cNvSpPr>
            <a:spLocks noChangeArrowheads="1"/>
          </p:cNvSpPr>
          <p:nvPr/>
        </p:nvSpPr>
        <p:spPr bwMode="auto">
          <a:xfrm>
            <a:off x="457200" y="3582988"/>
            <a:ext cx="2428875" cy="1560512"/>
          </a:xfrm>
          <a:prstGeom prst="ellipse">
            <a:avLst/>
          </a:prstGeom>
          <a:solidFill>
            <a:srgbClr val="92D050"/>
          </a:solidFill>
          <a:ln w="9525">
            <a:noFill/>
            <a:round/>
            <a:headEnd/>
            <a:tailEnd/>
          </a:ln>
        </p:spPr>
        <p:txBody>
          <a:bodyPr lIns="36000" rIns="36000" anchor="ctr" anchorCtr="1"/>
          <a:lstStyle/>
          <a:p>
            <a:pPr marL="0" lvl="1" algn="ctr" eaLnBrk="0" hangingPunct="0"/>
            <a:r>
              <a:rPr lang="de-DE" sz="2000">
                <a:solidFill>
                  <a:schemeClr val="tx1"/>
                </a:solidFill>
              </a:rPr>
              <a:t>Acción ineficaz y poco sistemática</a:t>
            </a:r>
          </a:p>
        </p:txBody>
      </p:sp>
      <p:sp>
        <p:nvSpPr>
          <p:cNvPr id="13319" name="Ellipse 7"/>
          <p:cNvSpPr>
            <a:spLocks noChangeArrowheads="1"/>
          </p:cNvSpPr>
          <p:nvPr/>
        </p:nvSpPr>
        <p:spPr bwMode="auto">
          <a:xfrm>
            <a:off x="5554663" y="3573463"/>
            <a:ext cx="2428875" cy="1560512"/>
          </a:xfrm>
          <a:prstGeom prst="ellipse">
            <a:avLst/>
          </a:prstGeom>
          <a:solidFill>
            <a:srgbClr val="92D050"/>
          </a:solidFill>
          <a:ln w="9525">
            <a:noFill/>
            <a:round/>
            <a:headEnd/>
            <a:tailEnd/>
          </a:ln>
        </p:spPr>
        <p:txBody>
          <a:bodyPr lIns="36000" rIns="36000" anchor="ctr" anchorCtr="1"/>
          <a:lstStyle/>
          <a:p>
            <a:pPr marL="0" lvl="1" algn="ctr" eaLnBrk="0" hangingPunct="0"/>
            <a:r>
              <a:rPr lang="de-DE" sz="2000">
                <a:solidFill>
                  <a:schemeClr val="tx1"/>
                </a:solidFill>
              </a:rPr>
              <a:t>Malas inversiones</a:t>
            </a:r>
            <a:endParaRPr lang="de-DE">
              <a:solidFill>
                <a:schemeClr val="tx1"/>
              </a:solidFill>
            </a:endParaRPr>
          </a:p>
        </p:txBody>
      </p:sp>
      <p:sp>
        <p:nvSpPr>
          <p:cNvPr id="13320" name="Ellipse 9"/>
          <p:cNvSpPr>
            <a:spLocks noChangeArrowheads="1"/>
          </p:cNvSpPr>
          <p:nvPr/>
        </p:nvSpPr>
        <p:spPr bwMode="auto">
          <a:xfrm>
            <a:off x="2992438" y="3562350"/>
            <a:ext cx="2428875" cy="1560513"/>
          </a:xfrm>
          <a:prstGeom prst="ellipse">
            <a:avLst/>
          </a:prstGeom>
          <a:solidFill>
            <a:srgbClr val="92D050"/>
          </a:solidFill>
          <a:ln w="9525">
            <a:noFill/>
            <a:round/>
            <a:headEnd/>
            <a:tailEnd/>
          </a:ln>
        </p:spPr>
        <p:txBody>
          <a:bodyPr lIns="36000" rIns="36000" anchor="ctr" anchorCtr="1"/>
          <a:lstStyle/>
          <a:p>
            <a:pPr marL="0" lvl="1" algn="ctr" eaLnBrk="0" hangingPunct="0"/>
            <a:r>
              <a:rPr lang="de-DE" sz="2000">
                <a:solidFill>
                  <a:schemeClr val="tx1"/>
                </a:solidFill>
              </a:rPr>
              <a:t>Mala adaptación</a:t>
            </a:r>
            <a:endParaRPr lang="de-DE">
              <a:solidFill>
                <a:schemeClr val="tx1"/>
              </a:solidFill>
            </a:endParaRPr>
          </a:p>
        </p:txBody>
      </p:sp>
      <p:sp>
        <p:nvSpPr>
          <p:cNvPr id="13321" name="Ellipse 10"/>
          <p:cNvSpPr>
            <a:spLocks noChangeArrowheads="1"/>
          </p:cNvSpPr>
          <p:nvPr/>
        </p:nvSpPr>
        <p:spPr bwMode="auto">
          <a:xfrm>
            <a:off x="3001963" y="5362575"/>
            <a:ext cx="2428875" cy="1174750"/>
          </a:xfrm>
          <a:prstGeom prst="ellipse">
            <a:avLst/>
          </a:prstGeom>
          <a:solidFill>
            <a:srgbClr val="FFC000"/>
          </a:solidFill>
          <a:ln w="9525">
            <a:noFill/>
            <a:round/>
            <a:headEnd/>
            <a:tailEnd/>
          </a:ln>
        </p:spPr>
        <p:txBody>
          <a:bodyPr lIns="36000" rIns="36000" anchor="ctr" anchorCtr="1"/>
          <a:lstStyle/>
          <a:p>
            <a:pPr marL="0" lvl="1" algn="ctr" eaLnBrk="0" hangingPunct="0"/>
            <a:r>
              <a:rPr lang="de-DE" sz="2000">
                <a:solidFill>
                  <a:schemeClr val="tx1"/>
                </a:solidFill>
              </a:rPr>
              <a:t>Conflictos</a:t>
            </a:r>
            <a:endParaRPr lang="de-DE">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31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32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31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3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animBg="1"/>
      <p:bldP spid="13317" grpId="0" animBg="1"/>
      <p:bldP spid="13318" grpId="0" animBg="1"/>
      <p:bldP spid="13319" grpId="0" animBg="1"/>
      <p:bldP spid="13320" grpId="0" animBg="1"/>
      <p:bldP spid="1332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el 1"/>
          <p:cNvSpPr>
            <a:spLocks noGrp="1"/>
          </p:cNvSpPr>
          <p:nvPr>
            <p:ph type="title"/>
          </p:nvPr>
        </p:nvSpPr>
        <p:spPr/>
        <p:txBody>
          <a:bodyPr/>
          <a:lstStyle/>
          <a:p>
            <a:r>
              <a:rPr lang="es-ES" smtClean="0">
                <a:ea typeface="ＭＳ Ｐゴシック" pitchFamily="34" charset="-128"/>
              </a:rPr>
              <a:t>Las decisiones de hoy dan forma al futuro</a:t>
            </a:r>
            <a:endParaRPr lang="en-US" smtClean="0">
              <a:ea typeface="ＭＳ Ｐゴシック" pitchFamily="34" charset="-128"/>
            </a:endParaRPr>
          </a:p>
        </p:txBody>
      </p:sp>
      <p:sp>
        <p:nvSpPr>
          <p:cNvPr id="17411" name="Rectangle 11"/>
          <p:cNvSpPr>
            <a:spLocks noChangeArrowheads="1"/>
          </p:cNvSpPr>
          <p:nvPr/>
        </p:nvSpPr>
        <p:spPr bwMode="auto">
          <a:xfrm>
            <a:off x="3994150" y="6408738"/>
            <a:ext cx="5149850" cy="230187"/>
          </a:xfrm>
          <a:prstGeom prst="rect">
            <a:avLst/>
          </a:prstGeom>
          <a:noFill/>
          <a:ln w="9525">
            <a:noFill/>
            <a:miter lim="800000"/>
            <a:headEnd/>
            <a:tailEnd/>
          </a:ln>
        </p:spPr>
        <p:txBody>
          <a:bodyPr anchor="ctr">
            <a:spAutoFit/>
          </a:bodyPr>
          <a:lstStyle/>
          <a:p>
            <a:pPr algn="r" eaLnBrk="0" hangingPunct="0"/>
            <a:r>
              <a:rPr lang="en-US" sz="900" i="1"/>
              <a:t>Fuente: Stafford Smith et al. (2010)</a:t>
            </a:r>
            <a:endParaRPr lang="de-DE" sz="900" i="1"/>
          </a:p>
        </p:txBody>
      </p:sp>
      <p:sp>
        <p:nvSpPr>
          <p:cNvPr id="5" name="TextBox 4"/>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15</a:t>
            </a:r>
          </a:p>
        </p:txBody>
      </p:sp>
      <p:sp>
        <p:nvSpPr>
          <p:cNvPr id="17413" name="TextBox 6"/>
          <p:cNvSpPr txBox="1">
            <a:spLocks noChangeArrowheads="1"/>
          </p:cNvSpPr>
          <p:nvPr/>
        </p:nvSpPr>
        <p:spPr bwMode="auto">
          <a:xfrm>
            <a:off x="381000" y="2781300"/>
            <a:ext cx="6799263" cy="246063"/>
          </a:xfrm>
          <a:prstGeom prst="rect">
            <a:avLst/>
          </a:prstGeom>
          <a:noFill/>
          <a:ln w="9525">
            <a:noFill/>
            <a:miter lim="800000"/>
            <a:headEnd/>
            <a:tailEnd/>
          </a:ln>
        </p:spPr>
        <p:txBody>
          <a:bodyPr wrap="none">
            <a:spAutoFit/>
          </a:bodyPr>
          <a:lstStyle/>
          <a:p>
            <a:r>
              <a:rPr lang="es-ES_tradnl" sz="1000">
                <a:solidFill>
                  <a:srgbClr val="000000"/>
                </a:solidFill>
              </a:rPr>
              <a:t>Balance de opciones para cambios de acción de "autónomo y en aumento" a "planificada y transformadora"</a:t>
            </a:r>
          </a:p>
        </p:txBody>
      </p:sp>
      <p:grpSp>
        <p:nvGrpSpPr>
          <p:cNvPr id="17414" name="Group 60"/>
          <p:cNvGrpSpPr>
            <a:grpSpLocks/>
          </p:cNvGrpSpPr>
          <p:nvPr/>
        </p:nvGrpSpPr>
        <p:grpSpPr bwMode="auto">
          <a:xfrm>
            <a:off x="0" y="2032000"/>
            <a:ext cx="8940800" cy="3259138"/>
            <a:chOff x="0" y="2032000"/>
            <a:chExt cx="8940800" cy="3259098"/>
          </a:xfrm>
        </p:grpSpPr>
        <p:grpSp>
          <p:nvGrpSpPr>
            <p:cNvPr id="17427" name="Group 28"/>
            <p:cNvGrpSpPr>
              <a:grpSpLocks/>
            </p:cNvGrpSpPr>
            <p:nvPr/>
          </p:nvGrpSpPr>
          <p:grpSpPr bwMode="auto">
            <a:xfrm>
              <a:off x="0" y="2032000"/>
              <a:ext cx="8940800" cy="3259098"/>
              <a:chOff x="0" y="2032000"/>
              <a:chExt cx="8940800" cy="3259098"/>
            </a:xfrm>
          </p:grpSpPr>
          <p:sp>
            <p:nvSpPr>
              <p:cNvPr id="17445" name="Rectangle 5"/>
              <p:cNvSpPr>
                <a:spLocks noChangeArrowheads="1"/>
              </p:cNvSpPr>
              <p:nvPr/>
            </p:nvSpPr>
            <p:spPr bwMode="auto">
              <a:xfrm>
                <a:off x="469900" y="2032000"/>
                <a:ext cx="8470900" cy="419100"/>
              </a:xfrm>
              <a:prstGeom prst="rect">
                <a:avLst/>
              </a:prstGeom>
              <a:solidFill>
                <a:srgbClr val="FF0000"/>
              </a:solidFill>
              <a:ln w="9525">
                <a:solidFill>
                  <a:srgbClr val="FF0000"/>
                </a:solidFill>
                <a:round/>
                <a:headEnd/>
                <a:tailEnd/>
              </a:ln>
            </p:spPr>
            <p:txBody>
              <a:bodyPr/>
              <a:lstStyle/>
              <a:p>
                <a:pPr eaLnBrk="0" hangingPunct="0"/>
                <a:endParaRPr lang="en-US"/>
              </a:p>
            </p:txBody>
          </p:sp>
          <p:cxnSp>
            <p:nvCxnSpPr>
              <p:cNvPr id="17446" name="Straight Arrow Connector 8"/>
              <p:cNvCxnSpPr>
                <a:cxnSpLocks noChangeShapeType="1"/>
              </p:cNvCxnSpPr>
              <p:nvPr/>
            </p:nvCxnSpPr>
            <p:spPr bwMode="auto">
              <a:xfrm>
                <a:off x="419100" y="3022600"/>
                <a:ext cx="8496300" cy="25400"/>
              </a:xfrm>
              <a:prstGeom prst="straightConnector1">
                <a:avLst/>
              </a:prstGeom>
              <a:noFill/>
              <a:ln w="9525">
                <a:solidFill>
                  <a:srgbClr val="FF0000"/>
                </a:solidFill>
                <a:round/>
                <a:headEnd/>
                <a:tailEnd type="arrow" w="med" len="med"/>
              </a:ln>
            </p:spPr>
          </p:cxnSp>
          <p:grpSp>
            <p:nvGrpSpPr>
              <p:cNvPr id="17447" name="Group 24"/>
              <p:cNvGrpSpPr>
                <a:grpSpLocks/>
              </p:cNvGrpSpPr>
              <p:nvPr/>
            </p:nvGrpSpPr>
            <p:grpSpPr bwMode="auto">
              <a:xfrm>
                <a:off x="1117610" y="2921127"/>
                <a:ext cx="6151775" cy="2111968"/>
                <a:chOff x="1117610" y="2921127"/>
                <a:chExt cx="6151775" cy="2111968"/>
              </a:xfrm>
            </p:grpSpPr>
            <p:sp>
              <p:nvSpPr>
                <p:cNvPr id="17449" name="TextBox 9"/>
                <p:cNvSpPr txBox="1">
                  <a:spLocks noChangeArrowheads="1"/>
                </p:cNvSpPr>
                <p:nvPr/>
              </p:nvSpPr>
              <p:spPr bwMode="auto">
                <a:xfrm rot="-3655801">
                  <a:off x="649484" y="4003932"/>
                  <a:ext cx="1182473" cy="246221"/>
                </a:xfrm>
                <a:prstGeom prst="rect">
                  <a:avLst/>
                </a:prstGeom>
                <a:noFill/>
                <a:ln w="9525">
                  <a:noFill/>
                  <a:miter lim="800000"/>
                  <a:headEnd/>
                  <a:tailEnd/>
                </a:ln>
              </p:spPr>
              <p:txBody>
                <a:bodyPr wrap="none">
                  <a:spAutoFit/>
                </a:bodyPr>
                <a:lstStyle/>
                <a:p>
                  <a:r>
                    <a:rPr lang="es-ES_tradnl" sz="1000">
                      <a:solidFill>
                        <a:srgbClr val="000000"/>
                      </a:solidFill>
                    </a:rPr>
                    <a:t>cultivos anuales</a:t>
                  </a:r>
                </a:p>
              </p:txBody>
            </p:sp>
            <p:sp>
              <p:nvSpPr>
                <p:cNvPr id="17450" name="TextBox 10"/>
                <p:cNvSpPr txBox="1">
                  <a:spLocks noChangeArrowheads="1"/>
                </p:cNvSpPr>
                <p:nvPr/>
              </p:nvSpPr>
              <p:spPr bwMode="auto">
                <a:xfrm rot="-3655801">
                  <a:off x="784108" y="3803420"/>
                  <a:ext cx="1980029" cy="215444"/>
                </a:xfrm>
                <a:prstGeom prst="rect">
                  <a:avLst/>
                </a:prstGeom>
                <a:noFill/>
                <a:ln w="9525">
                  <a:noFill/>
                  <a:miter lim="800000"/>
                  <a:headEnd/>
                  <a:tailEnd/>
                </a:ln>
              </p:spPr>
              <p:txBody>
                <a:bodyPr wrap="none">
                  <a:spAutoFit/>
                </a:bodyPr>
                <a:lstStyle/>
                <a:p>
                  <a:r>
                    <a:rPr lang="es-ES_tradnl" sz="800">
                      <a:solidFill>
                        <a:srgbClr val="000000"/>
                      </a:solidFill>
                    </a:rPr>
                    <a:t>Planificación agropecuaria completa  </a:t>
                  </a:r>
                </a:p>
              </p:txBody>
            </p:sp>
            <p:sp>
              <p:nvSpPr>
                <p:cNvPr id="17451" name="TextBox 11"/>
                <p:cNvSpPr txBox="1">
                  <a:spLocks noChangeArrowheads="1"/>
                </p:cNvSpPr>
                <p:nvPr/>
              </p:nvSpPr>
              <p:spPr bwMode="auto">
                <a:xfrm rot="-3655801">
                  <a:off x="1407636" y="3788032"/>
                  <a:ext cx="1545778" cy="246221"/>
                </a:xfrm>
                <a:prstGeom prst="rect">
                  <a:avLst/>
                </a:prstGeom>
                <a:noFill/>
                <a:ln w="9525">
                  <a:noFill/>
                  <a:miter lim="800000"/>
                  <a:headEnd/>
                  <a:tailEnd/>
                </a:ln>
              </p:spPr>
              <p:txBody>
                <a:bodyPr wrap="none">
                  <a:spAutoFit/>
                </a:bodyPr>
                <a:lstStyle/>
                <a:p>
                  <a:r>
                    <a:rPr lang="es-ES_tradnl" sz="1000">
                      <a:solidFill>
                        <a:srgbClr val="000000"/>
                      </a:solidFill>
                    </a:rPr>
                    <a:t>Desarrollo del turismo</a:t>
                  </a:r>
                </a:p>
              </p:txBody>
            </p:sp>
            <p:sp>
              <p:nvSpPr>
                <p:cNvPr id="17452" name="TextBox 12"/>
                <p:cNvSpPr txBox="1">
                  <a:spLocks noChangeArrowheads="1"/>
                </p:cNvSpPr>
                <p:nvPr/>
              </p:nvSpPr>
              <p:spPr bwMode="auto">
                <a:xfrm rot="-3655801">
                  <a:off x="1938772" y="3800732"/>
                  <a:ext cx="1296311" cy="246221"/>
                </a:xfrm>
                <a:prstGeom prst="rect">
                  <a:avLst/>
                </a:prstGeom>
                <a:noFill/>
                <a:ln w="9525">
                  <a:noFill/>
                  <a:miter lim="800000"/>
                  <a:headEnd/>
                  <a:tailEnd/>
                </a:ln>
              </p:spPr>
              <p:txBody>
                <a:bodyPr wrap="none">
                  <a:spAutoFit/>
                </a:bodyPr>
                <a:lstStyle/>
                <a:p>
                  <a:r>
                    <a:rPr lang="es-ES_tradnl" sz="1000">
                      <a:solidFill>
                        <a:srgbClr val="000000"/>
                      </a:solidFill>
                    </a:rPr>
                    <a:t>Cultivo de árboles</a:t>
                  </a:r>
                </a:p>
              </p:txBody>
            </p:sp>
            <p:sp>
              <p:nvSpPr>
                <p:cNvPr id="17453" name="TextBox 13"/>
                <p:cNvSpPr txBox="1">
                  <a:spLocks noChangeArrowheads="1"/>
                </p:cNvSpPr>
                <p:nvPr/>
              </p:nvSpPr>
              <p:spPr bwMode="auto">
                <a:xfrm rot="-3655801">
                  <a:off x="1947583" y="3859150"/>
                  <a:ext cx="2101669" cy="246221"/>
                </a:xfrm>
                <a:prstGeom prst="rect">
                  <a:avLst/>
                </a:prstGeom>
                <a:noFill/>
                <a:ln w="9525">
                  <a:noFill/>
                  <a:miter lim="800000"/>
                  <a:headEnd/>
                  <a:tailEnd/>
                </a:ln>
              </p:spPr>
              <p:txBody>
                <a:bodyPr wrap="none">
                  <a:spAutoFit/>
                </a:bodyPr>
                <a:lstStyle/>
                <a:p>
                  <a:r>
                    <a:rPr lang="es-ES_tradnl" sz="1000">
                      <a:solidFill>
                        <a:srgbClr val="000000"/>
                      </a:solidFill>
                    </a:rPr>
                    <a:t>Nuevos proyectos de irrigación</a:t>
                  </a:r>
                </a:p>
              </p:txBody>
            </p:sp>
            <p:sp>
              <p:nvSpPr>
                <p:cNvPr id="17454" name="TextBox 14"/>
                <p:cNvSpPr txBox="1">
                  <a:spLocks noChangeArrowheads="1"/>
                </p:cNvSpPr>
                <p:nvPr/>
              </p:nvSpPr>
              <p:spPr bwMode="auto">
                <a:xfrm rot="-3655801">
                  <a:off x="2503487" y="3800731"/>
                  <a:ext cx="1980468" cy="246221"/>
                </a:xfrm>
                <a:prstGeom prst="rect">
                  <a:avLst/>
                </a:prstGeom>
                <a:noFill/>
                <a:ln w="9525">
                  <a:noFill/>
                  <a:miter lim="800000"/>
                  <a:headEnd/>
                  <a:tailEnd/>
                </a:ln>
              </p:spPr>
              <p:txBody>
                <a:bodyPr wrap="none">
                  <a:spAutoFit/>
                </a:bodyPr>
                <a:lstStyle/>
                <a:p>
                  <a:r>
                    <a:rPr lang="es-ES_tradnl" sz="1000">
                      <a:solidFill>
                        <a:srgbClr val="000000"/>
                      </a:solidFill>
                    </a:rPr>
                    <a:t>Infraestructura del transporte</a:t>
                  </a:r>
                </a:p>
              </p:txBody>
            </p:sp>
            <p:sp>
              <p:nvSpPr>
                <p:cNvPr id="17455" name="TextBox 15"/>
                <p:cNvSpPr txBox="1">
                  <a:spLocks noChangeArrowheads="1"/>
                </p:cNvSpPr>
                <p:nvPr/>
              </p:nvSpPr>
              <p:spPr bwMode="auto">
                <a:xfrm rot="-3655801">
                  <a:off x="3016984" y="3851532"/>
                  <a:ext cx="1552917" cy="246221"/>
                </a:xfrm>
                <a:prstGeom prst="rect">
                  <a:avLst/>
                </a:prstGeom>
                <a:noFill/>
                <a:ln w="9525">
                  <a:noFill/>
                  <a:miter lim="800000"/>
                  <a:headEnd/>
                  <a:tailEnd/>
                </a:ln>
              </p:spPr>
              <p:txBody>
                <a:bodyPr wrap="none">
                  <a:spAutoFit/>
                </a:bodyPr>
                <a:lstStyle/>
                <a:p>
                  <a:r>
                    <a:rPr lang="es-ES_tradnl" sz="1000">
                      <a:solidFill>
                        <a:srgbClr val="000000"/>
                      </a:solidFill>
                    </a:rPr>
                    <a:t>Infraestructura urbana</a:t>
                  </a:r>
                </a:p>
              </p:txBody>
            </p:sp>
            <p:sp>
              <p:nvSpPr>
                <p:cNvPr id="17456" name="TextBox 16"/>
                <p:cNvSpPr txBox="1">
                  <a:spLocks noChangeArrowheads="1"/>
                </p:cNvSpPr>
                <p:nvPr/>
              </p:nvSpPr>
              <p:spPr bwMode="auto">
                <a:xfrm rot="-3655801">
                  <a:off x="3456136" y="3737233"/>
                  <a:ext cx="1766817" cy="246221"/>
                </a:xfrm>
                <a:prstGeom prst="rect">
                  <a:avLst/>
                </a:prstGeom>
                <a:noFill/>
                <a:ln w="9525">
                  <a:noFill/>
                  <a:miter lim="800000"/>
                  <a:headEnd/>
                  <a:tailEnd/>
                </a:ln>
              </p:spPr>
              <p:txBody>
                <a:bodyPr wrap="none">
                  <a:spAutoFit/>
                </a:bodyPr>
                <a:lstStyle/>
                <a:p>
                  <a:r>
                    <a:rPr lang="es-ES_tradnl" sz="1000">
                      <a:solidFill>
                        <a:srgbClr val="000000"/>
                      </a:solidFill>
                    </a:rPr>
                    <a:t>Infraestructura de energía</a:t>
                  </a:r>
                </a:p>
              </p:txBody>
            </p:sp>
            <p:sp>
              <p:nvSpPr>
                <p:cNvPr id="17457" name="TextBox 17"/>
                <p:cNvSpPr txBox="1">
                  <a:spLocks noChangeArrowheads="1"/>
                </p:cNvSpPr>
                <p:nvPr/>
              </p:nvSpPr>
              <p:spPr bwMode="auto">
                <a:xfrm rot="-3655801">
                  <a:off x="4091703" y="3889633"/>
                  <a:ext cx="1232301" cy="246221"/>
                </a:xfrm>
                <a:prstGeom prst="rect">
                  <a:avLst/>
                </a:prstGeom>
                <a:noFill/>
                <a:ln w="9525">
                  <a:noFill/>
                  <a:miter lim="800000"/>
                  <a:headEnd/>
                  <a:tailEnd/>
                </a:ln>
              </p:spPr>
              <p:txBody>
                <a:bodyPr wrap="none">
                  <a:spAutoFit/>
                </a:bodyPr>
                <a:lstStyle/>
                <a:p>
                  <a:r>
                    <a:rPr lang="es-ES_tradnl" sz="1000">
                      <a:solidFill>
                        <a:srgbClr val="000000"/>
                      </a:solidFill>
                    </a:rPr>
                    <a:t>Áreas protegidas</a:t>
                  </a:r>
                </a:p>
              </p:txBody>
            </p:sp>
            <p:sp>
              <p:nvSpPr>
                <p:cNvPr id="17458" name="TextBox 18"/>
                <p:cNvSpPr txBox="1">
                  <a:spLocks noChangeArrowheads="1"/>
                </p:cNvSpPr>
                <p:nvPr/>
              </p:nvSpPr>
              <p:spPr bwMode="auto">
                <a:xfrm rot="-3655801">
                  <a:off x="4343743" y="3813432"/>
                  <a:ext cx="1617225" cy="246221"/>
                </a:xfrm>
                <a:prstGeom prst="rect">
                  <a:avLst/>
                </a:prstGeom>
                <a:noFill/>
                <a:ln w="9525">
                  <a:noFill/>
                  <a:miter lim="800000"/>
                  <a:headEnd/>
                  <a:tailEnd/>
                </a:ln>
              </p:spPr>
              <p:txBody>
                <a:bodyPr wrap="none">
                  <a:spAutoFit/>
                </a:bodyPr>
                <a:lstStyle/>
                <a:p>
                  <a:r>
                    <a:rPr lang="es-ES_tradnl" sz="1000">
                      <a:solidFill>
                        <a:srgbClr val="000000"/>
                      </a:solidFill>
                    </a:rPr>
                    <a:t>Defensa de los litorales</a:t>
                  </a:r>
                </a:p>
              </p:txBody>
            </p:sp>
            <p:sp>
              <p:nvSpPr>
                <p:cNvPr id="17459" name="TextBox 19"/>
                <p:cNvSpPr txBox="1">
                  <a:spLocks noChangeArrowheads="1"/>
                </p:cNvSpPr>
                <p:nvPr/>
              </p:nvSpPr>
              <p:spPr bwMode="auto">
                <a:xfrm rot="-3655801">
                  <a:off x="4867406" y="3965833"/>
                  <a:ext cx="1154107" cy="246221"/>
                </a:xfrm>
                <a:prstGeom prst="rect">
                  <a:avLst/>
                </a:prstGeom>
                <a:noFill/>
                <a:ln w="9525">
                  <a:noFill/>
                  <a:miter lim="800000"/>
                  <a:headEnd/>
                  <a:tailEnd/>
                </a:ln>
              </p:spPr>
              <p:txBody>
                <a:bodyPr wrap="none">
                  <a:spAutoFit/>
                </a:bodyPr>
                <a:lstStyle/>
                <a:p>
                  <a:r>
                    <a:rPr lang="es-ES_tradnl" sz="1000">
                      <a:solidFill>
                        <a:srgbClr val="000000"/>
                      </a:solidFill>
                    </a:rPr>
                    <a:t>Grandes presas</a:t>
                  </a:r>
                </a:p>
              </p:txBody>
            </p:sp>
            <p:sp>
              <p:nvSpPr>
                <p:cNvPr id="17460" name="TextBox 20"/>
                <p:cNvSpPr txBox="1">
                  <a:spLocks noChangeArrowheads="1"/>
                </p:cNvSpPr>
                <p:nvPr/>
              </p:nvSpPr>
              <p:spPr bwMode="auto">
                <a:xfrm rot="-3655801">
                  <a:off x="5093502" y="3864233"/>
                  <a:ext cx="1667131" cy="246221"/>
                </a:xfrm>
                <a:prstGeom prst="rect">
                  <a:avLst/>
                </a:prstGeom>
                <a:noFill/>
                <a:ln w="9525">
                  <a:noFill/>
                  <a:miter lim="800000"/>
                  <a:headEnd/>
                  <a:tailEnd/>
                </a:ln>
              </p:spPr>
              <p:txBody>
                <a:bodyPr wrap="none">
                  <a:spAutoFit/>
                </a:bodyPr>
                <a:lstStyle/>
                <a:p>
                  <a:r>
                    <a:rPr lang="es-ES_tradnl" sz="1000">
                      <a:solidFill>
                        <a:srgbClr val="000000"/>
                      </a:solidFill>
                    </a:rPr>
                    <a:t>Planificación del paisaje</a:t>
                  </a:r>
                </a:p>
              </p:txBody>
            </p:sp>
            <p:sp>
              <p:nvSpPr>
                <p:cNvPr id="17461" name="TextBox 21"/>
                <p:cNvSpPr txBox="1">
                  <a:spLocks noChangeArrowheads="1"/>
                </p:cNvSpPr>
                <p:nvPr/>
              </p:nvSpPr>
              <p:spPr bwMode="auto">
                <a:xfrm rot="-3655801">
                  <a:off x="5713745" y="3876932"/>
                  <a:ext cx="1239454" cy="246221"/>
                </a:xfrm>
                <a:prstGeom prst="rect">
                  <a:avLst/>
                </a:prstGeom>
                <a:noFill/>
                <a:ln w="9525">
                  <a:noFill/>
                  <a:miter lim="800000"/>
                  <a:headEnd/>
                  <a:tailEnd/>
                </a:ln>
              </p:spPr>
              <p:txBody>
                <a:bodyPr wrap="none">
                  <a:spAutoFit/>
                </a:bodyPr>
                <a:lstStyle/>
                <a:p>
                  <a:r>
                    <a:rPr lang="es-ES_tradnl" sz="1000">
                      <a:solidFill>
                        <a:srgbClr val="000000"/>
                      </a:solidFill>
                    </a:rPr>
                    <a:t>sucesión forestal</a:t>
                  </a:r>
                </a:p>
              </p:txBody>
            </p:sp>
            <p:sp>
              <p:nvSpPr>
                <p:cNvPr id="17462" name="TextBox 22"/>
                <p:cNvSpPr txBox="1">
                  <a:spLocks noChangeArrowheads="1"/>
                </p:cNvSpPr>
                <p:nvPr/>
              </p:nvSpPr>
              <p:spPr bwMode="auto">
                <a:xfrm rot="-3655801">
                  <a:off x="5919899" y="3927732"/>
                  <a:ext cx="1614575" cy="246221"/>
                </a:xfrm>
                <a:prstGeom prst="rect">
                  <a:avLst/>
                </a:prstGeom>
                <a:noFill/>
                <a:ln w="9525">
                  <a:noFill/>
                  <a:miter lim="800000"/>
                  <a:headEnd/>
                  <a:tailEnd/>
                </a:ln>
              </p:spPr>
              <p:txBody>
                <a:bodyPr wrap="none">
                  <a:spAutoFit/>
                </a:bodyPr>
                <a:lstStyle/>
                <a:p>
                  <a:r>
                    <a:rPr lang="es-ES_tradnl" sz="1000">
                      <a:solidFill>
                        <a:srgbClr val="000000"/>
                      </a:solidFill>
                    </a:rPr>
                    <a:t>Vida útil de los puentes</a:t>
                  </a:r>
                </a:p>
              </p:txBody>
            </p:sp>
            <p:sp>
              <p:nvSpPr>
                <p:cNvPr id="17463" name="TextBox 23"/>
                <p:cNvSpPr txBox="1">
                  <a:spLocks noChangeArrowheads="1"/>
                </p:cNvSpPr>
                <p:nvPr/>
              </p:nvSpPr>
              <p:spPr bwMode="auto">
                <a:xfrm rot="-3655801">
                  <a:off x="6327143" y="3838832"/>
                  <a:ext cx="1638264" cy="246221"/>
                </a:xfrm>
                <a:prstGeom prst="rect">
                  <a:avLst/>
                </a:prstGeom>
                <a:noFill/>
                <a:ln w="9525">
                  <a:noFill/>
                  <a:miter lim="800000"/>
                  <a:headEnd/>
                  <a:tailEnd/>
                </a:ln>
              </p:spPr>
              <p:txBody>
                <a:bodyPr wrap="none">
                  <a:spAutoFit/>
                </a:bodyPr>
                <a:lstStyle/>
                <a:p>
                  <a:r>
                    <a:rPr lang="es-ES_tradnl" sz="1000">
                      <a:solidFill>
                        <a:srgbClr val="000000"/>
                      </a:solidFill>
                    </a:rPr>
                    <a:t>Ubicación de suburbios</a:t>
                  </a:r>
                </a:p>
              </p:txBody>
            </p:sp>
          </p:grpSp>
          <p:sp>
            <p:nvSpPr>
              <p:cNvPr id="17448" name="TextBox 25"/>
              <p:cNvSpPr txBox="1">
                <a:spLocks noChangeArrowheads="1"/>
              </p:cNvSpPr>
              <p:nvPr/>
            </p:nvSpPr>
            <p:spPr bwMode="auto">
              <a:xfrm>
                <a:off x="0" y="4737100"/>
                <a:ext cx="711199" cy="553998"/>
              </a:xfrm>
              <a:prstGeom prst="rect">
                <a:avLst/>
              </a:prstGeom>
              <a:noFill/>
              <a:ln w="9525">
                <a:noFill/>
                <a:miter lim="800000"/>
                <a:headEnd/>
                <a:tailEnd/>
              </a:ln>
            </p:spPr>
            <p:txBody>
              <a:bodyPr>
                <a:spAutoFit/>
              </a:bodyPr>
              <a:lstStyle/>
              <a:p>
                <a:r>
                  <a:rPr lang="es-ES_tradnl" sz="1000">
                    <a:solidFill>
                      <a:schemeClr val="tx1"/>
                    </a:solidFill>
                  </a:rPr>
                  <a:t>Años a partir de ahora</a:t>
                </a:r>
              </a:p>
            </p:txBody>
          </p:sp>
        </p:grpSp>
        <p:cxnSp>
          <p:nvCxnSpPr>
            <p:cNvPr id="17428" name="Straight Connector 30"/>
            <p:cNvCxnSpPr>
              <a:cxnSpLocks noChangeShapeType="1"/>
              <a:stCxn id="17448" idx="3"/>
            </p:cNvCxnSpPr>
            <p:nvPr/>
          </p:nvCxnSpPr>
          <p:spPr bwMode="auto">
            <a:xfrm>
              <a:off x="711199" y="5014099"/>
              <a:ext cx="8229601" cy="15101"/>
            </a:xfrm>
            <a:prstGeom prst="line">
              <a:avLst/>
            </a:prstGeom>
            <a:noFill/>
            <a:ln w="9525">
              <a:solidFill>
                <a:schemeClr val="tx1"/>
              </a:solidFill>
              <a:round/>
              <a:headEnd/>
              <a:tailEnd/>
            </a:ln>
          </p:spPr>
        </p:cxnSp>
        <p:grpSp>
          <p:nvGrpSpPr>
            <p:cNvPr id="17429" name="Group 59"/>
            <p:cNvGrpSpPr>
              <a:grpSpLocks/>
            </p:cNvGrpSpPr>
            <p:nvPr/>
          </p:nvGrpSpPr>
          <p:grpSpPr bwMode="auto">
            <a:xfrm>
              <a:off x="952500" y="3022600"/>
              <a:ext cx="6921500" cy="2006600"/>
              <a:chOff x="952500" y="3022600"/>
              <a:chExt cx="6921500" cy="2006600"/>
            </a:xfrm>
          </p:grpSpPr>
          <p:cxnSp>
            <p:nvCxnSpPr>
              <p:cNvPr id="17430" name="Straight Connector 44"/>
              <p:cNvCxnSpPr>
                <a:cxnSpLocks noChangeShapeType="1"/>
              </p:cNvCxnSpPr>
              <p:nvPr/>
            </p:nvCxnSpPr>
            <p:spPr bwMode="auto">
              <a:xfrm rot="5400000">
                <a:off x="476250" y="3498850"/>
                <a:ext cx="1993900" cy="1041400"/>
              </a:xfrm>
              <a:prstGeom prst="line">
                <a:avLst/>
              </a:prstGeom>
              <a:noFill/>
              <a:ln w="9525">
                <a:solidFill>
                  <a:srgbClr val="FF0000"/>
                </a:solidFill>
                <a:round/>
                <a:headEnd/>
                <a:tailEnd/>
              </a:ln>
            </p:spPr>
          </p:cxnSp>
          <p:cxnSp>
            <p:nvCxnSpPr>
              <p:cNvPr id="17431" name="Straight Connector 45"/>
              <p:cNvCxnSpPr>
                <a:cxnSpLocks noChangeShapeType="1"/>
              </p:cNvCxnSpPr>
              <p:nvPr/>
            </p:nvCxnSpPr>
            <p:spPr bwMode="auto">
              <a:xfrm rot="5400000">
                <a:off x="920750" y="3498850"/>
                <a:ext cx="1993900" cy="1041400"/>
              </a:xfrm>
              <a:prstGeom prst="line">
                <a:avLst/>
              </a:prstGeom>
              <a:noFill/>
              <a:ln w="9525">
                <a:solidFill>
                  <a:srgbClr val="FF0000"/>
                </a:solidFill>
                <a:round/>
                <a:headEnd/>
                <a:tailEnd/>
              </a:ln>
            </p:spPr>
          </p:cxnSp>
          <p:cxnSp>
            <p:nvCxnSpPr>
              <p:cNvPr id="17432" name="Straight Connector 46"/>
              <p:cNvCxnSpPr>
                <a:cxnSpLocks noChangeShapeType="1"/>
              </p:cNvCxnSpPr>
              <p:nvPr/>
            </p:nvCxnSpPr>
            <p:spPr bwMode="auto">
              <a:xfrm rot="5400000">
                <a:off x="1365250" y="3498850"/>
                <a:ext cx="1993900" cy="1041400"/>
              </a:xfrm>
              <a:prstGeom prst="line">
                <a:avLst/>
              </a:prstGeom>
              <a:noFill/>
              <a:ln w="9525">
                <a:solidFill>
                  <a:srgbClr val="FF0000"/>
                </a:solidFill>
                <a:round/>
                <a:headEnd/>
                <a:tailEnd/>
              </a:ln>
            </p:spPr>
          </p:cxnSp>
          <p:cxnSp>
            <p:nvCxnSpPr>
              <p:cNvPr id="17433" name="Straight Connector 47"/>
              <p:cNvCxnSpPr>
                <a:cxnSpLocks noChangeShapeType="1"/>
              </p:cNvCxnSpPr>
              <p:nvPr/>
            </p:nvCxnSpPr>
            <p:spPr bwMode="auto">
              <a:xfrm rot="5400000">
                <a:off x="1758950" y="3498850"/>
                <a:ext cx="1993900" cy="1041400"/>
              </a:xfrm>
              <a:prstGeom prst="line">
                <a:avLst/>
              </a:prstGeom>
              <a:noFill/>
              <a:ln w="9525">
                <a:solidFill>
                  <a:srgbClr val="FF0000"/>
                </a:solidFill>
                <a:round/>
                <a:headEnd/>
                <a:tailEnd/>
              </a:ln>
            </p:spPr>
          </p:cxnSp>
          <p:cxnSp>
            <p:nvCxnSpPr>
              <p:cNvPr id="17434" name="Straight Connector 48"/>
              <p:cNvCxnSpPr>
                <a:cxnSpLocks noChangeShapeType="1"/>
              </p:cNvCxnSpPr>
              <p:nvPr/>
            </p:nvCxnSpPr>
            <p:spPr bwMode="auto">
              <a:xfrm rot="5400000">
                <a:off x="2216150" y="3498850"/>
                <a:ext cx="1993900" cy="1041400"/>
              </a:xfrm>
              <a:prstGeom prst="line">
                <a:avLst/>
              </a:prstGeom>
              <a:noFill/>
              <a:ln w="9525">
                <a:solidFill>
                  <a:srgbClr val="FF0000"/>
                </a:solidFill>
                <a:round/>
                <a:headEnd/>
                <a:tailEnd/>
              </a:ln>
            </p:spPr>
          </p:cxnSp>
          <p:cxnSp>
            <p:nvCxnSpPr>
              <p:cNvPr id="17435" name="Straight Connector 49"/>
              <p:cNvCxnSpPr>
                <a:cxnSpLocks noChangeShapeType="1"/>
              </p:cNvCxnSpPr>
              <p:nvPr/>
            </p:nvCxnSpPr>
            <p:spPr bwMode="auto">
              <a:xfrm rot="5400000">
                <a:off x="2609850" y="3498850"/>
                <a:ext cx="1993900" cy="1041400"/>
              </a:xfrm>
              <a:prstGeom prst="line">
                <a:avLst/>
              </a:prstGeom>
              <a:noFill/>
              <a:ln w="9525">
                <a:solidFill>
                  <a:srgbClr val="FF0000"/>
                </a:solidFill>
                <a:round/>
                <a:headEnd/>
                <a:tailEnd/>
              </a:ln>
            </p:spPr>
          </p:cxnSp>
          <p:cxnSp>
            <p:nvCxnSpPr>
              <p:cNvPr id="17436" name="Straight Connector 50"/>
              <p:cNvCxnSpPr>
                <a:cxnSpLocks noChangeShapeType="1"/>
              </p:cNvCxnSpPr>
              <p:nvPr/>
            </p:nvCxnSpPr>
            <p:spPr bwMode="auto">
              <a:xfrm rot="5400000">
                <a:off x="2990850" y="3511550"/>
                <a:ext cx="1993900" cy="1041400"/>
              </a:xfrm>
              <a:prstGeom prst="line">
                <a:avLst/>
              </a:prstGeom>
              <a:noFill/>
              <a:ln w="9525">
                <a:solidFill>
                  <a:srgbClr val="FF0000"/>
                </a:solidFill>
                <a:round/>
                <a:headEnd/>
                <a:tailEnd/>
              </a:ln>
            </p:spPr>
          </p:cxnSp>
          <p:cxnSp>
            <p:nvCxnSpPr>
              <p:cNvPr id="17437" name="Straight Connector 51"/>
              <p:cNvCxnSpPr>
                <a:cxnSpLocks noChangeShapeType="1"/>
              </p:cNvCxnSpPr>
              <p:nvPr/>
            </p:nvCxnSpPr>
            <p:spPr bwMode="auto">
              <a:xfrm rot="5400000">
                <a:off x="3460750" y="3511550"/>
                <a:ext cx="1993900" cy="1041400"/>
              </a:xfrm>
              <a:prstGeom prst="line">
                <a:avLst/>
              </a:prstGeom>
              <a:noFill/>
              <a:ln w="9525">
                <a:solidFill>
                  <a:srgbClr val="FF0000"/>
                </a:solidFill>
                <a:round/>
                <a:headEnd/>
                <a:tailEnd/>
              </a:ln>
            </p:spPr>
          </p:cxnSp>
          <p:cxnSp>
            <p:nvCxnSpPr>
              <p:cNvPr id="17438" name="Straight Connector 52"/>
              <p:cNvCxnSpPr>
                <a:cxnSpLocks noChangeShapeType="1"/>
              </p:cNvCxnSpPr>
              <p:nvPr/>
            </p:nvCxnSpPr>
            <p:spPr bwMode="auto">
              <a:xfrm rot="5400000">
                <a:off x="3917950" y="3498850"/>
                <a:ext cx="1993900" cy="1041400"/>
              </a:xfrm>
              <a:prstGeom prst="line">
                <a:avLst/>
              </a:prstGeom>
              <a:noFill/>
              <a:ln w="9525">
                <a:solidFill>
                  <a:srgbClr val="FF0000"/>
                </a:solidFill>
                <a:round/>
                <a:headEnd/>
                <a:tailEnd/>
              </a:ln>
            </p:spPr>
          </p:cxnSp>
          <p:cxnSp>
            <p:nvCxnSpPr>
              <p:cNvPr id="17439" name="Straight Connector 53"/>
              <p:cNvCxnSpPr>
                <a:cxnSpLocks noChangeShapeType="1"/>
              </p:cNvCxnSpPr>
              <p:nvPr/>
            </p:nvCxnSpPr>
            <p:spPr bwMode="auto">
              <a:xfrm rot="5400000">
                <a:off x="4286250" y="3511550"/>
                <a:ext cx="1993900" cy="1041400"/>
              </a:xfrm>
              <a:prstGeom prst="line">
                <a:avLst/>
              </a:prstGeom>
              <a:noFill/>
              <a:ln w="9525">
                <a:solidFill>
                  <a:srgbClr val="FF0000"/>
                </a:solidFill>
                <a:round/>
                <a:headEnd/>
                <a:tailEnd/>
              </a:ln>
            </p:spPr>
          </p:cxnSp>
          <p:cxnSp>
            <p:nvCxnSpPr>
              <p:cNvPr id="17440" name="Straight Connector 54"/>
              <p:cNvCxnSpPr>
                <a:cxnSpLocks noChangeShapeType="1"/>
              </p:cNvCxnSpPr>
              <p:nvPr/>
            </p:nvCxnSpPr>
            <p:spPr bwMode="auto">
              <a:xfrm rot="5400000">
                <a:off x="4667250" y="3498850"/>
                <a:ext cx="1993900" cy="1041400"/>
              </a:xfrm>
              <a:prstGeom prst="line">
                <a:avLst/>
              </a:prstGeom>
              <a:noFill/>
              <a:ln w="9525">
                <a:solidFill>
                  <a:srgbClr val="FF0000"/>
                </a:solidFill>
                <a:round/>
                <a:headEnd/>
                <a:tailEnd/>
              </a:ln>
            </p:spPr>
          </p:cxnSp>
          <p:cxnSp>
            <p:nvCxnSpPr>
              <p:cNvPr id="17441" name="Straight Connector 55"/>
              <p:cNvCxnSpPr>
                <a:cxnSpLocks noChangeShapeType="1"/>
              </p:cNvCxnSpPr>
              <p:nvPr/>
            </p:nvCxnSpPr>
            <p:spPr bwMode="auto">
              <a:xfrm rot="5400000">
                <a:off x="5137150" y="3511550"/>
                <a:ext cx="1993900" cy="1041400"/>
              </a:xfrm>
              <a:prstGeom prst="line">
                <a:avLst/>
              </a:prstGeom>
              <a:noFill/>
              <a:ln w="9525">
                <a:solidFill>
                  <a:srgbClr val="FF0000"/>
                </a:solidFill>
                <a:round/>
                <a:headEnd/>
                <a:tailEnd/>
              </a:ln>
            </p:spPr>
          </p:cxnSp>
          <p:cxnSp>
            <p:nvCxnSpPr>
              <p:cNvPr id="17442" name="Straight Connector 56"/>
              <p:cNvCxnSpPr>
                <a:cxnSpLocks noChangeShapeType="1"/>
              </p:cNvCxnSpPr>
              <p:nvPr/>
            </p:nvCxnSpPr>
            <p:spPr bwMode="auto">
              <a:xfrm rot="5400000">
                <a:off x="5556250" y="3498850"/>
                <a:ext cx="1993900" cy="1041400"/>
              </a:xfrm>
              <a:prstGeom prst="line">
                <a:avLst/>
              </a:prstGeom>
              <a:noFill/>
              <a:ln w="9525">
                <a:solidFill>
                  <a:srgbClr val="FF0000"/>
                </a:solidFill>
                <a:round/>
                <a:headEnd/>
                <a:tailEnd/>
              </a:ln>
            </p:spPr>
          </p:cxnSp>
          <p:cxnSp>
            <p:nvCxnSpPr>
              <p:cNvPr id="17443" name="Straight Connector 57"/>
              <p:cNvCxnSpPr>
                <a:cxnSpLocks noChangeShapeType="1"/>
              </p:cNvCxnSpPr>
              <p:nvPr/>
            </p:nvCxnSpPr>
            <p:spPr bwMode="auto">
              <a:xfrm rot="5400000">
                <a:off x="5937250" y="3511550"/>
                <a:ext cx="1993900" cy="1041400"/>
              </a:xfrm>
              <a:prstGeom prst="line">
                <a:avLst/>
              </a:prstGeom>
              <a:noFill/>
              <a:ln w="9525">
                <a:solidFill>
                  <a:srgbClr val="FF0000"/>
                </a:solidFill>
                <a:round/>
                <a:headEnd/>
                <a:tailEnd/>
              </a:ln>
            </p:spPr>
          </p:cxnSp>
          <p:cxnSp>
            <p:nvCxnSpPr>
              <p:cNvPr id="17444" name="Straight Connector 58"/>
              <p:cNvCxnSpPr>
                <a:cxnSpLocks noChangeShapeType="1"/>
              </p:cNvCxnSpPr>
              <p:nvPr/>
            </p:nvCxnSpPr>
            <p:spPr bwMode="auto">
              <a:xfrm rot="5400000">
                <a:off x="6356350" y="3511550"/>
                <a:ext cx="1993900" cy="1041400"/>
              </a:xfrm>
              <a:prstGeom prst="line">
                <a:avLst/>
              </a:prstGeom>
              <a:noFill/>
              <a:ln w="9525">
                <a:solidFill>
                  <a:srgbClr val="FF0000"/>
                </a:solidFill>
                <a:round/>
                <a:headEnd/>
                <a:tailEnd/>
              </a:ln>
            </p:spPr>
          </p:cxnSp>
        </p:grpSp>
      </p:grpSp>
      <p:sp>
        <p:nvSpPr>
          <p:cNvPr id="17415" name="TextBox 61"/>
          <p:cNvSpPr txBox="1">
            <a:spLocks noChangeArrowheads="1"/>
          </p:cNvSpPr>
          <p:nvPr/>
        </p:nvSpPr>
        <p:spPr bwMode="auto">
          <a:xfrm>
            <a:off x="736600" y="5054600"/>
            <a:ext cx="6375400" cy="323850"/>
          </a:xfrm>
          <a:prstGeom prst="rect">
            <a:avLst/>
          </a:prstGeom>
          <a:noFill/>
          <a:ln w="9525">
            <a:noFill/>
            <a:miter lim="800000"/>
            <a:headEnd/>
            <a:tailEnd/>
          </a:ln>
        </p:spPr>
        <p:txBody>
          <a:bodyPr>
            <a:spAutoFit/>
          </a:bodyPr>
          <a:lstStyle/>
          <a:p>
            <a:r>
              <a:rPr lang="en-US" sz="1500">
                <a:solidFill>
                  <a:srgbClr val="000000"/>
                </a:solidFill>
              </a:rPr>
              <a:t>0         10      20          30      40      50        60     70       80         90       100</a:t>
            </a:r>
          </a:p>
        </p:txBody>
      </p:sp>
      <p:cxnSp>
        <p:nvCxnSpPr>
          <p:cNvPr id="17416" name="Straight Connector 45"/>
          <p:cNvCxnSpPr>
            <a:cxnSpLocks noChangeShapeType="1"/>
          </p:cNvCxnSpPr>
          <p:nvPr/>
        </p:nvCxnSpPr>
        <p:spPr bwMode="auto">
          <a:xfrm rot="5400000">
            <a:off x="844551" y="5010150"/>
            <a:ext cx="114300" cy="3175"/>
          </a:xfrm>
          <a:prstGeom prst="line">
            <a:avLst/>
          </a:prstGeom>
          <a:noFill/>
          <a:ln w="9525">
            <a:solidFill>
              <a:schemeClr val="tx1"/>
            </a:solidFill>
            <a:round/>
            <a:headEnd/>
            <a:tailEnd/>
          </a:ln>
        </p:spPr>
      </p:cxnSp>
      <p:cxnSp>
        <p:nvCxnSpPr>
          <p:cNvPr id="17417" name="Straight Connector 46"/>
          <p:cNvCxnSpPr>
            <a:cxnSpLocks noChangeShapeType="1"/>
          </p:cNvCxnSpPr>
          <p:nvPr/>
        </p:nvCxnSpPr>
        <p:spPr bwMode="auto">
          <a:xfrm rot="5400000">
            <a:off x="1454151" y="5022850"/>
            <a:ext cx="114300" cy="3175"/>
          </a:xfrm>
          <a:prstGeom prst="line">
            <a:avLst/>
          </a:prstGeom>
          <a:noFill/>
          <a:ln w="9525">
            <a:solidFill>
              <a:schemeClr val="tx1"/>
            </a:solidFill>
            <a:round/>
            <a:headEnd/>
            <a:tailEnd/>
          </a:ln>
        </p:spPr>
      </p:cxnSp>
      <p:cxnSp>
        <p:nvCxnSpPr>
          <p:cNvPr id="17418" name="Straight Connector 47"/>
          <p:cNvCxnSpPr>
            <a:cxnSpLocks noChangeShapeType="1"/>
          </p:cNvCxnSpPr>
          <p:nvPr/>
        </p:nvCxnSpPr>
        <p:spPr bwMode="auto">
          <a:xfrm rot="5400000">
            <a:off x="1962151" y="5022850"/>
            <a:ext cx="114300" cy="3175"/>
          </a:xfrm>
          <a:prstGeom prst="line">
            <a:avLst/>
          </a:prstGeom>
          <a:noFill/>
          <a:ln w="9525">
            <a:solidFill>
              <a:schemeClr val="tx1"/>
            </a:solidFill>
            <a:round/>
            <a:headEnd/>
            <a:tailEnd/>
          </a:ln>
        </p:spPr>
      </p:cxnSp>
      <p:cxnSp>
        <p:nvCxnSpPr>
          <p:cNvPr id="17419" name="Straight Connector 48"/>
          <p:cNvCxnSpPr>
            <a:cxnSpLocks noChangeShapeType="1"/>
          </p:cNvCxnSpPr>
          <p:nvPr/>
        </p:nvCxnSpPr>
        <p:spPr bwMode="auto">
          <a:xfrm rot="5400000">
            <a:off x="2736851" y="5022850"/>
            <a:ext cx="114300" cy="3175"/>
          </a:xfrm>
          <a:prstGeom prst="line">
            <a:avLst/>
          </a:prstGeom>
          <a:noFill/>
          <a:ln w="9525">
            <a:solidFill>
              <a:schemeClr val="tx1"/>
            </a:solidFill>
            <a:round/>
            <a:headEnd/>
            <a:tailEnd/>
          </a:ln>
        </p:spPr>
      </p:cxnSp>
      <p:cxnSp>
        <p:nvCxnSpPr>
          <p:cNvPr id="17420" name="Straight Connector 49"/>
          <p:cNvCxnSpPr>
            <a:cxnSpLocks noChangeShapeType="1"/>
          </p:cNvCxnSpPr>
          <p:nvPr/>
        </p:nvCxnSpPr>
        <p:spPr bwMode="auto">
          <a:xfrm rot="5400000">
            <a:off x="3270251" y="5022850"/>
            <a:ext cx="114300" cy="3175"/>
          </a:xfrm>
          <a:prstGeom prst="line">
            <a:avLst/>
          </a:prstGeom>
          <a:noFill/>
          <a:ln w="9525">
            <a:solidFill>
              <a:schemeClr val="tx1"/>
            </a:solidFill>
            <a:round/>
            <a:headEnd/>
            <a:tailEnd/>
          </a:ln>
        </p:spPr>
      </p:cxnSp>
      <p:cxnSp>
        <p:nvCxnSpPr>
          <p:cNvPr id="17421" name="Straight Connector 50"/>
          <p:cNvCxnSpPr>
            <a:cxnSpLocks noChangeShapeType="1"/>
          </p:cNvCxnSpPr>
          <p:nvPr/>
        </p:nvCxnSpPr>
        <p:spPr bwMode="auto">
          <a:xfrm rot="5400000">
            <a:off x="3816351" y="5010150"/>
            <a:ext cx="114300" cy="3175"/>
          </a:xfrm>
          <a:prstGeom prst="line">
            <a:avLst/>
          </a:prstGeom>
          <a:noFill/>
          <a:ln w="9525">
            <a:solidFill>
              <a:schemeClr val="tx1"/>
            </a:solidFill>
            <a:round/>
            <a:headEnd/>
            <a:tailEnd/>
          </a:ln>
        </p:spPr>
      </p:cxnSp>
      <p:cxnSp>
        <p:nvCxnSpPr>
          <p:cNvPr id="17422" name="Straight Connector 51"/>
          <p:cNvCxnSpPr>
            <a:cxnSpLocks noChangeShapeType="1"/>
          </p:cNvCxnSpPr>
          <p:nvPr/>
        </p:nvCxnSpPr>
        <p:spPr bwMode="auto">
          <a:xfrm rot="5400000">
            <a:off x="4451351" y="5022850"/>
            <a:ext cx="114300" cy="3175"/>
          </a:xfrm>
          <a:prstGeom prst="line">
            <a:avLst/>
          </a:prstGeom>
          <a:noFill/>
          <a:ln w="9525">
            <a:solidFill>
              <a:schemeClr val="tx1"/>
            </a:solidFill>
            <a:round/>
            <a:headEnd/>
            <a:tailEnd/>
          </a:ln>
        </p:spPr>
      </p:cxnSp>
      <p:cxnSp>
        <p:nvCxnSpPr>
          <p:cNvPr id="17423" name="Straight Connector 52"/>
          <p:cNvCxnSpPr>
            <a:cxnSpLocks noChangeShapeType="1"/>
          </p:cNvCxnSpPr>
          <p:nvPr/>
        </p:nvCxnSpPr>
        <p:spPr bwMode="auto">
          <a:xfrm rot="5400000">
            <a:off x="4921251" y="5010150"/>
            <a:ext cx="114300" cy="3175"/>
          </a:xfrm>
          <a:prstGeom prst="line">
            <a:avLst/>
          </a:prstGeom>
          <a:noFill/>
          <a:ln w="9525">
            <a:solidFill>
              <a:schemeClr val="tx1"/>
            </a:solidFill>
            <a:round/>
            <a:headEnd/>
            <a:tailEnd/>
          </a:ln>
        </p:spPr>
      </p:cxnSp>
      <p:cxnSp>
        <p:nvCxnSpPr>
          <p:cNvPr id="17424" name="Straight Connector 53"/>
          <p:cNvCxnSpPr>
            <a:cxnSpLocks noChangeShapeType="1"/>
          </p:cNvCxnSpPr>
          <p:nvPr/>
        </p:nvCxnSpPr>
        <p:spPr bwMode="auto">
          <a:xfrm rot="5400000">
            <a:off x="5543551" y="5022850"/>
            <a:ext cx="114300" cy="3175"/>
          </a:xfrm>
          <a:prstGeom prst="line">
            <a:avLst/>
          </a:prstGeom>
          <a:noFill/>
          <a:ln w="9525">
            <a:solidFill>
              <a:schemeClr val="tx1"/>
            </a:solidFill>
            <a:round/>
            <a:headEnd/>
            <a:tailEnd/>
          </a:ln>
        </p:spPr>
      </p:cxnSp>
      <p:cxnSp>
        <p:nvCxnSpPr>
          <p:cNvPr id="17425" name="Straight Connector 54"/>
          <p:cNvCxnSpPr>
            <a:cxnSpLocks noChangeShapeType="1"/>
          </p:cNvCxnSpPr>
          <p:nvPr/>
        </p:nvCxnSpPr>
        <p:spPr bwMode="auto">
          <a:xfrm rot="5400000">
            <a:off x="6153151" y="5010150"/>
            <a:ext cx="114300" cy="3175"/>
          </a:xfrm>
          <a:prstGeom prst="line">
            <a:avLst/>
          </a:prstGeom>
          <a:noFill/>
          <a:ln w="9525">
            <a:solidFill>
              <a:schemeClr val="tx1"/>
            </a:solidFill>
            <a:round/>
            <a:headEnd/>
            <a:tailEnd/>
          </a:ln>
        </p:spPr>
      </p:cxnSp>
      <p:cxnSp>
        <p:nvCxnSpPr>
          <p:cNvPr id="17426" name="Straight Connector 55"/>
          <p:cNvCxnSpPr>
            <a:cxnSpLocks noChangeShapeType="1"/>
          </p:cNvCxnSpPr>
          <p:nvPr/>
        </p:nvCxnSpPr>
        <p:spPr bwMode="auto">
          <a:xfrm rot="5400000">
            <a:off x="6750051" y="5010150"/>
            <a:ext cx="114300" cy="3175"/>
          </a:xfrm>
          <a:prstGeom prst="line">
            <a:avLst/>
          </a:prstGeom>
          <a:noFill/>
          <a:ln w="9525">
            <a:solidFill>
              <a:schemeClr val="tx1"/>
            </a:solidFill>
            <a:round/>
            <a:headEnd/>
            <a:tailEnd/>
          </a:ln>
        </p:spPr>
      </p:cxn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s-ES_tradnl" smtClean="0">
                <a:ea typeface="ＭＳ Ｐゴシック" pitchFamily="34" charset="-128"/>
              </a:rPr>
              <a:t>Características de los enfoques para una efectiva toma de decisiones</a:t>
            </a:r>
          </a:p>
        </p:txBody>
      </p:sp>
      <p:sp>
        <p:nvSpPr>
          <p:cNvPr id="18435" name="Content Placeholder 2"/>
          <p:cNvSpPr>
            <a:spLocks noGrp="1"/>
          </p:cNvSpPr>
          <p:nvPr>
            <p:ph idx="1"/>
          </p:nvPr>
        </p:nvSpPr>
        <p:spPr>
          <a:xfrm>
            <a:off x="457200" y="2008188"/>
            <a:ext cx="4083050" cy="4213225"/>
          </a:xfrm>
        </p:spPr>
        <p:txBody>
          <a:bodyPr/>
          <a:lstStyle/>
          <a:p>
            <a:pPr lvl="1"/>
            <a:r>
              <a:rPr lang="es-ES_tradnl" sz="2000" smtClean="0">
                <a:ea typeface="ＭＳ Ｐゴシック" pitchFamily="34" charset="-128"/>
              </a:rPr>
              <a:t>Receptiva: </a:t>
            </a:r>
            <a:r>
              <a:rPr lang="es-ES_tradnl" sz="2000" b="0" smtClean="0">
                <a:ea typeface="ＭＳ Ｐゴシック" pitchFamily="34" charset="-128"/>
              </a:rPr>
              <a:t>reaccionar rápidamente</a:t>
            </a:r>
          </a:p>
          <a:p>
            <a:pPr lvl="1"/>
            <a:r>
              <a:rPr lang="es-ES_tradnl" sz="2000" smtClean="0">
                <a:ea typeface="ＭＳ Ｐゴシック" pitchFamily="34" charset="-128"/>
              </a:rPr>
              <a:t>Proactiva: </a:t>
            </a:r>
            <a:r>
              <a:rPr lang="es-ES_tradnl" sz="2000" b="0" smtClean="0">
                <a:ea typeface="ＭＳ Ｐゴシック" pitchFamily="34" charset="-128"/>
              </a:rPr>
              <a:t>se prepara para los impactos</a:t>
            </a:r>
          </a:p>
          <a:p>
            <a:pPr lvl="1"/>
            <a:r>
              <a:rPr lang="es-ES_tradnl" sz="2000" smtClean="0">
                <a:ea typeface="ＭＳ Ｐゴシック" pitchFamily="34" charset="-128"/>
              </a:rPr>
              <a:t>Flexible: </a:t>
            </a:r>
            <a:r>
              <a:rPr lang="es-ES_tradnl" sz="2000" b="0" smtClean="0">
                <a:ea typeface="ＭＳ Ｐゴシック" pitchFamily="34" charset="-128"/>
              </a:rPr>
              <a:t>aprender y reajustar</a:t>
            </a:r>
          </a:p>
          <a:p>
            <a:pPr lvl="1"/>
            <a:r>
              <a:rPr lang="es-ES_tradnl" sz="2000" smtClean="0">
                <a:ea typeface="ＭＳ Ｐゴシック" pitchFamily="34" charset="-128"/>
              </a:rPr>
              <a:t>Durable: </a:t>
            </a:r>
            <a:r>
              <a:rPr lang="es-ES_tradnl" sz="2000" b="0" smtClean="0">
                <a:ea typeface="ＭＳ Ｐゴシック" pitchFamily="34" charset="-128"/>
              </a:rPr>
              <a:t>abarcar horizontes a largo plazo</a:t>
            </a:r>
          </a:p>
          <a:p>
            <a:pPr lvl="1"/>
            <a:r>
              <a:rPr lang="es-ES_tradnl" sz="2000" smtClean="0">
                <a:ea typeface="ＭＳ Ｐゴシック" pitchFamily="34" charset="-128"/>
              </a:rPr>
              <a:t>Sólida: </a:t>
            </a:r>
            <a:r>
              <a:rPr lang="es-ES_tradnl" sz="2000" b="0" smtClean="0">
                <a:ea typeface="ＭＳ Ｐゴシック" pitchFamily="34" charset="-128"/>
              </a:rPr>
              <a:t>aplicable a futuros diferentes</a:t>
            </a:r>
          </a:p>
          <a:p>
            <a:pPr lvl="1"/>
            <a:endParaRPr lang="es-ES_tradnl" sz="2000" b="0" smtClean="0">
              <a:ea typeface="ＭＳ Ｐゴシック" pitchFamily="34" charset="-128"/>
            </a:endParaRPr>
          </a:p>
          <a:p>
            <a:pPr lvl="1"/>
            <a:endParaRPr lang="es-ES_tradnl" sz="2000" b="0" smtClean="0">
              <a:ea typeface="ＭＳ Ｐゴシック" pitchFamily="34" charset="-128"/>
            </a:endParaRPr>
          </a:p>
          <a:p>
            <a:pPr lvl="1"/>
            <a:endParaRPr lang="es-ES_tradnl" sz="2000" b="0" smtClean="0">
              <a:ea typeface="ＭＳ Ｐゴシック" pitchFamily="34" charset="-128"/>
            </a:endParaRPr>
          </a:p>
        </p:txBody>
      </p:sp>
      <p:sp>
        <p:nvSpPr>
          <p:cNvPr id="18436" name="Rectangle 11"/>
          <p:cNvSpPr>
            <a:spLocks noChangeArrowheads="1"/>
          </p:cNvSpPr>
          <p:nvPr/>
        </p:nvSpPr>
        <p:spPr bwMode="auto">
          <a:xfrm>
            <a:off x="3994150" y="6408738"/>
            <a:ext cx="5149850" cy="230187"/>
          </a:xfrm>
          <a:prstGeom prst="rect">
            <a:avLst/>
          </a:prstGeom>
          <a:noFill/>
          <a:ln w="9525">
            <a:noFill/>
            <a:miter lim="800000"/>
            <a:headEnd/>
            <a:tailEnd/>
          </a:ln>
        </p:spPr>
        <p:txBody>
          <a:bodyPr anchor="ctr">
            <a:spAutoFit/>
          </a:bodyPr>
          <a:lstStyle/>
          <a:p>
            <a:pPr algn="r" eaLnBrk="0" hangingPunct="0"/>
            <a:r>
              <a:rPr lang="es-ES_tradnl" sz="900" i="1"/>
              <a:t>Fuente: Informe Mundial de Recursos (2011))</a:t>
            </a:r>
          </a:p>
        </p:txBody>
      </p:sp>
      <p:pic>
        <p:nvPicPr>
          <p:cNvPr id="18437" name="Picture 7"/>
          <p:cNvPicPr>
            <a:picLocks noChangeAspect="1" noChangeArrowheads="1"/>
          </p:cNvPicPr>
          <p:nvPr/>
        </p:nvPicPr>
        <p:blipFill>
          <a:blip r:embed="rId3" cstate="print"/>
          <a:srcRect/>
          <a:stretch>
            <a:fillRect/>
          </a:stretch>
        </p:blipFill>
        <p:spPr bwMode="auto">
          <a:xfrm>
            <a:off x="5186363" y="2046288"/>
            <a:ext cx="3724275" cy="3267075"/>
          </a:xfrm>
          <a:prstGeom prst="rect">
            <a:avLst/>
          </a:prstGeom>
          <a:noFill/>
          <a:ln w="9525">
            <a:noFill/>
            <a:miter lim="800000"/>
            <a:headEnd/>
            <a:tailEnd/>
          </a:ln>
        </p:spPr>
      </p:pic>
      <p:sp>
        <p:nvSpPr>
          <p:cNvPr id="6" name="TextBox 5"/>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16</a:t>
            </a:r>
          </a:p>
        </p:txBody>
      </p:sp>
      <p:grpSp>
        <p:nvGrpSpPr>
          <p:cNvPr id="18439" name="Group 15"/>
          <p:cNvGrpSpPr>
            <a:grpSpLocks/>
          </p:cNvGrpSpPr>
          <p:nvPr/>
        </p:nvGrpSpPr>
        <p:grpSpPr bwMode="auto">
          <a:xfrm>
            <a:off x="5118100" y="2133600"/>
            <a:ext cx="3657600" cy="3111500"/>
            <a:chOff x="5118100" y="2133600"/>
            <a:chExt cx="3657600" cy="3111012"/>
          </a:xfrm>
        </p:grpSpPr>
        <p:sp>
          <p:nvSpPr>
            <p:cNvPr id="18440" name="Rectangle 6"/>
            <p:cNvSpPr>
              <a:spLocks noChangeArrowheads="1"/>
            </p:cNvSpPr>
            <p:nvPr/>
          </p:nvSpPr>
          <p:spPr bwMode="auto">
            <a:xfrm>
              <a:off x="5270500" y="2133600"/>
              <a:ext cx="3505200" cy="558800"/>
            </a:xfrm>
            <a:prstGeom prst="rect">
              <a:avLst/>
            </a:prstGeom>
            <a:solidFill>
              <a:srgbClr val="46113A"/>
            </a:solidFill>
            <a:ln w="9525">
              <a:noFill/>
              <a:round/>
              <a:headEnd/>
              <a:tailEnd/>
            </a:ln>
          </p:spPr>
          <p:txBody>
            <a:bodyPr/>
            <a:lstStyle/>
            <a:p>
              <a:pPr algn="ctr" eaLnBrk="0" hangingPunct="0"/>
              <a:r>
                <a:rPr lang="es-ES_tradnl" sz="1000">
                  <a:solidFill>
                    <a:schemeClr val="bg1"/>
                  </a:solidFill>
                </a:rPr>
                <a:t>Figura 2.5 Cinco Atributos para la Efectiva Tomar Decisiones para un Clima Cambiante</a:t>
              </a:r>
            </a:p>
          </p:txBody>
        </p:sp>
        <p:sp>
          <p:nvSpPr>
            <p:cNvPr id="18441" name="TextBox 7"/>
            <p:cNvSpPr txBox="1">
              <a:spLocks noChangeArrowheads="1"/>
            </p:cNvSpPr>
            <p:nvPr/>
          </p:nvSpPr>
          <p:spPr bwMode="auto">
            <a:xfrm>
              <a:off x="5207000" y="2781300"/>
              <a:ext cx="790551" cy="246185"/>
            </a:xfrm>
            <a:prstGeom prst="rect">
              <a:avLst/>
            </a:prstGeom>
            <a:solidFill>
              <a:schemeClr val="bg1"/>
            </a:solidFill>
            <a:ln w="9525">
              <a:noFill/>
              <a:miter lim="800000"/>
              <a:headEnd/>
              <a:tailEnd/>
            </a:ln>
          </p:spPr>
          <p:txBody>
            <a:bodyPr wrap="none">
              <a:spAutoFit/>
            </a:bodyPr>
            <a:lstStyle/>
            <a:p>
              <a:r>
                <a:rPr lang="es-ES_tradnl" sz="1000">
                  <a:solidFill>
                    <a:schemeClr val="tx1"/>
                  </a:solidFill>
                </a:rPr>
                <a:t>Receptiva</a:t>
              </a:r>
            </a:p>
          </p:txBody>
        </p:sp>
        <p:sp>
          <p:nvSpPr>
            <p:cNvPr id="18442" name="TextBox 8"/>
            <p:cNvSpPr txBox="1">
              <a:spLocks noChangeArrowheads="1"/>
            </p:cNvSpPr>
            <p:nvPr/>
          </p:nvSpPr>
          <p:spPr bwMode="auto">
            <a:xfrm>
              <a:off x="5118100" y="3213100"/>
              <a:ext cx="928459" cy="246221"/>
            </a:xfrm>
            <a:prstGeom prst="rect">
              <a:avLst/>
            </a:prstGeom>
            <a:solidFill>
              <a:schemeClr val="bg1"/>
            </a:solidFill>
            <a:ln w="9525">
              <a:noFill/>
              <a:miter lim="800000"/>
              <a:headEnd/>
              <a:tailEnd/>
            </a:ln>
          </p:spPr>
          <p:txBody>
            <a:bodyPr wrap="none">
              <a:spAutoFit/>
            </a:bodyPr>
            <a:lstStyle/>
            <a:p>
              <a:r>
                <a:rPr lang="en-US" sz="1000">
                  <a:solidFill>
                    <a:schemeClr val="tx1"/>
                  </a:solidFill>
                </a:rPr>
                <a:t>PROACTIVA</a:t>
              </a:r>
            </a:p>
          </p:txBody>
        </p:sp>
        <p:sp>
          <p:nvSpPr>
            <p:cNvPr id="18443" name="TextBox 9"/>
            <p:cNvSpPr txBox="1">
              <a:spLocks noChangeArrowheads="1"/>
            </p:cNvSpPr>
            <p:nvPr/>
          </p:nvSpPr>
          <p:spPr bwMode="auto">
            <a:xfrm>
              <a:off x="5232400" y="3644900"/>
              <a:ext cx="726180" cy="246221"/>
            </a:xfrm>
            <a:prstGeom prst="rect">
              <a:avLst/>
            </a:prstGeom>
            <a:solidFill>
              <a:schemeClr val="bg1"/>
            </a:solidFill>
            <a:ln w="9525">
              <a:noFill/>
              <a:miter lim="800000"/>
              <a:headEnd/>
              <a:tailEnd/>
            </a:ln>
          </p:spPr>
          <p:txBody>
            <a:bodyPr wrap="none">
              <a:spAutoFit/>
            </a:bodyPr>
            <a:lstStyle/>
            <a:p>
              <a:r>
                <a:rPr lang="en-US" sz="1000">
                  <a:solidFill>
                    <a:schemeClr val="tx1"/>
                  </a:solidFill>
                </a:rPr>
                <a:t>FEXIBLE</a:t>
              </a:r>
            </a:p>
          </p:txBody>
        </p:sp>
        <p:sp>
          <p:nvSpPr>
            <p:cNvPr id="18444" name="TextBox 10"/>
            <p:cNvSpPr txBox="1">
              <a:spLocks noChangeArrowheads="1"/>
            </p:cNvSpPr>
            <p:nvPr/>
          </p:nvSpPr>
          <p:spPr bwMode="auto">
            <a:xfrm>
              <a:off x="5257800" y="4102100"/>
              <a:ext cx="811590" cy="246221"/>
            </a:xfrm>
            <a:prstGeom prst="rect">
              <a:avLst/>
            </a:prstGeom>
            <a:solidFill>
              <a:schemeClr val="bg1"/>
            </a:solidFill>
            <a:ln w="9525">
              <a:noFill/>
              <a:miter lim="800000"/>
              <a:headEnd/>
              <a:tailEnd/>
            </a:ln>
          </p:spPr>
          <p:txBody>
            <a:bodyPr wrap="none">
              <a:spAutoFit/>
            </a:bodyPr>
            <a:lstStyle/>
            <a:p>
              <a:r>
                <a:rPr lang="en-US" sz="1000">
                  <a:solidFill>
                    <a:schemeClr val="tx1"/>
                  </a:solidFill>
                </a:rPr>
                <a:t>DURABLE</a:t>
              </a:r>
            </a:p>
          </p:txBody>
        </p:sp>
        <p:sp>
          <p:nvSpPr>
            <p:cNvPr id="18445" name="TextBox 11"/>
            <p:cNvSpPr txBox="1">
              <a:spLocks noChangeArrowheads="1"/>
            </p:cNvSpPr>
            <p:nvPr/>
          </p:nvSpPr>
          <p:spPr bwMode="auto">
            <a:xfrm>
              <a:off x="5245100" y="4508500"/>
              <a:ext cx="671979" cy="246221"/>
            </a:xfrm>
            <a:prstGeom prst="rect">
              <a:avLst/>
            </a:prstGeom>
            <a:solidFill>
              <a:schemeClr val="bg1"/>
            </a:solidFill>
            <a:ln w="9525">
              <a:noFill/>
              <a:miter lim="800000"/>
              <a:headEnd/>
              <a:tailEnd/>
            </a:ln>
          </p:spPr>
          <p:txBody>
            <a:bodyPr wrap="none">
              <a:spAutoFit/>
            </a:bodyPr>
            <a:lstStyle/>
            <a:p>
              <a:r>
                <a:rPr lang="en-US" sz="1000">
                  <a:solidFill>
                    <a:schemeClr val="tx1"/>
                  </a:solidFill>
                </a:rPr>
                <a:t>SÓLIDA</a:t>
              </a:r>
            </a:p>
          </p:txBody>
        </p:sp>
        <p:sp>
          <p:nvSpPr>
            <p:cNvPr id="18446" name="TextBox 12"/>
            <p:cNvSpPr txBox="1">
              <a:spLocks noChangeArrowheads="1"/>
            </p:cNvSpPr>
            <p:nvPr/>
          </p:nvSpPr>
          <p:spPr bwMode="auto">
            <a:xfrm>
              <a:off x="7048500" y="4724400"/>
              <a:ext cx="676274" cy="246221"/>
            </a:xfrm>
            <a:prstGeom prst="rect">
              <a:avLst/>
            </a:prstGeom>
            <a:solidFill>
              <a:schemeClr val="bg1"/>
            </a:solidFill>
            <a:ln w="9525">
              <a:noFill/>
              <a:miter lim="800000"/>
              <a:headEnd/>
              <a:tailEnd/>
            </a:ln>
          </p:spPr>
          <p:txBody>
            <a:bodyPr wrap="none">
              <a:spAutoFit/>
            </a:bodyPr>
            <a:lstStyle/>
            <a:p>
              <a:r>
                <a:rPr lang="en-US" sz="1000">
                  <a:solidFill>
                    <a:schemeClr val="tx1"/>
                  </a:solidFill>
                </a:rPr>
                <a:t>TIEMPO</a:t>
              </a:r>
            </a:p>
          </p:txBody>
        </p:sp>
        <p:sp>
          <p:nvSpPr>
            <p:cNvPr id="18447" name="TextBox 13"/>
            <p:cNvSpPr txBox="1">
              <a:spLocks noChangeArrowheads="1"/>
            </p:cNvSpPr>
            <p:nvPr/>
          </p:nvSpPr>
          <p:spPr bwMode="auto">
            <a:xfrm>
              <a:off x="5384800" y="5016500"/>
              <a:ext cx="1199066" cy="215444"/>
            </a:xfrm>
            <a:prstGeom prst="rect">
              <a:avLst/>
            </a:prstGeom>
            <a:solidFill>
              <a:schemeClr val="bg1"/>
            </a:solidFill>
            <a:ln w="9525">
              <a:noFill/>
              <a:miter lim="800000"/>
              <a:headEnd/>
              <a:tailEnd/>
            </a:ln>
          </p:spPr>
          <p:txBody>
            <a:bodyPr wrap="none">
              <a:spAutoFit/>
            </a:bodyPr>
            <a:lstStyle/>
            <a:p>
              <a:r>
                <a:rPr lang="en-US" sz="800">
                  <a:solidFill>
                    <a:srgbClr val="FF6600"/>
                  </a:solidFill>
                </a:rPr>
                <a:t>CAMBIO CLIMÁTICO</a:t>
              </a:r>
            </a:p>
          </p:txBody>
        </p:sp>
        <p:sp>
          <p:nvSpPr>
            <p:cNvPr id="18448" name="TextBox 14"/>
            <p:cNvSpPr txBox="1">
              <a:spLocks noChangeArrowheads="1"/>
            </p:cNvSpPr>
            <p:nvPr/>
          </p:nvSpPr>
          <p:spPr bwMode="auto">
            <a:xfrm>
              <a:off x="6896100" y="5029200"/>
              <a:ext cx="1056700" cy="215412"/>
            </a:xfrm>
            <a:prstGeom prst="rect">
              <a:avLst/>
            </a:prstGeom>
            <a:solidFill>
              <a:schemeClr val="bg1"/>
            </a:solidFill>
            <a:ln w="9525">
              <a:noFill/>
              <a:miter lim="800000"/>
              <a:headEnd/>
              <a:tailEnd/>
            </a:ln>
          </p:spPr>
          <p:txBody>
            <a:bodyPr wrap="none">
              <a:spAutoFit/>
            </a:bodyPr>
            <a:lstStyle/>
            <a:p>
              <a:r>
                <a:rPr lang="en-US" sz="800">
                  <a:solidFill>
                    <a:srgbClr val="3366FF"/>
                  </a:solidFill>
                </a:rPr>
                <a:t>POLÍTICA y PLAN</a:t>
              </a:r>
            </a:p>
          </p:txBody>
        </p:sp>
      </p:gr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855663"/>
            <a:ext cx="8229600" cy="741362"/>
          </a:xfrm>
        </p:spPr>
        <p:txBody>
          <a:bodyPr/>
          <a:lstStyle/>
          <a:p>
            <a:r>
              <a:rPr lang="es-ES_tradnl" sz="2200" smtClean="0">
                <a:ea typeface="ＭＳ Ｐゴシック" pitchFamily="34" charset="-128"/>
              </a:rPr>
              <a:t>Elementos clave para el fortalecimiento de las capacidades gubernamentales para las decisiones de adaptación </a:t>
            </a:r>
          </a:p>
        </p:txBody>
      </p:sp>
      <p:sp>
        <p:nvSpPr>
          <p:cNvPr id="4099" name="Content Placeholder 2"/>
          <p:cNvSpPr>
            <a:spLocks noGrp="1"/>
          </p:cNvSpPr>
          <p:nvPr>
            <p:ph idx="1"/>
          </p:nvPr>
        </p:nvSpPr>
        <p:spPr>
          <a:xfrm>
            <a:off x="457200" y="2008188"/>
            <a:ext cx="4083050" cy="4213225"/>
          </a:xfrm>
        </p:spPr>
        <p:txBody>
          <a:bodyPr/>
          <a:lstStyle/>
          <a:p>
            <a:pPr lvl="1"/>
            <a:r>
              <a:rPr lang="es-ES_tradnl" smtClean="0">
                <a:ea typeface="ＭＳ Ｐゴシック" pitchFamily="34" charset="-128"/>
              </a:rPr>
              <a:t>Compromiso público </a:t>
            </a:r>
            <a:r>
              <a:rPr lang="es-ES_tradnl" b="0" smtClean="0">
                <a:ea typeface="ＭＳ Ｐゴシック" pitchFamily="34" charset="-128"/>
              </a:rPr>
              <a:t>para</a:t>
            </a:r>
            <a:r>
              <a:rPr lang="es-ES_tradnl" smtClean="0">
                <a:ea typeface="ＭＳ Ｐゴシック" pitchFamily="34" charset="-128"/>
              </a:rPr>
              <a:t>:</a:t>
            </a:r>
            <a:endParaRPr lang="es-ES_tradnl" b="0" smtClean="0">
              <a:ea typeface="ＭＳ Ｐゴシック" pitchFamily="34" charset="-128"/>
            </a:endParaRPr>
          </a:p>
          <a:p>
            <a:pPr lvl="2"/>
            <a:r>
              <a:rPr lang="es-ES_tradnl" sz="1600" smtClean="0">
                <a:ea typeface="ＭＳ Ｐゴシック" pitchFamily="34" charset="-128"/>
              </a:rPr>
              <a:t>Definir las necesidades de adaptación</a:t>
            </a:r>
          </a:p>
          <a:p>
            <a:pPr lvl="2"/>
            <a:r>
              <a:rPr lang="es-ES_tradnl" sz="1600" smtClean="0">
                <a:ea typeface="ＭＳ Ｐゴシック" pitchFamily="34" charset="-128"/>
              </a:rPr>
              <a:t>Priorizar y escoger opciones</a:t>
            </a:r>
          </a:p>
          <a:p>
            <a:pPr lvl="2"/>
            <a:r>
              <a:rPr lang="es-ES_tradnl" sz="1600" smtClean="0">
                <a:ea typeface="ＭＳ Ｐゴシック" pitchFamily="34" charset="-128"/>
              </a:rPr>
              <a:t>Definir niveles aceptables del riesgo</a:t>
            </a:r>
          </a:p>
          <a:p>
            <a:pPr lvl="1"/>
            <a:r>
              <a:rPr lang="es-ES_tradnl" smtClean="0">
                <a:ea typeface="ＭＳ Ｐゴシック" pitchFamily="34" charset="-128"/>
              </a:rPr>
              <a:t>Información relevante para la decisión</a:t>
            </a:r>
            <a:r>
              <a:rPr lang="es-ES_tradnl" b="0" smtClean="0">
                <a:ea typeface="ＭＳ Ｐゴシック" pitchFamily="34" charset="-128"/>
              </a:rPr>
              <a:t>, es decir,</a:t>
            </a:r>
          </a:p>
          <a:p>
            <a:pPr lvl="2"/>
            <a:r>
              <a:rPr lang="es-ES_tradnl" sz="1600" smtClean="0">
                <a:ea typeface="ＭＳ Ｐゴシック" pitchFamily="34" charset="-128"/>
              </a:rPr>
              <a:t>Exacto, accesible, actualizado, rentable</a:t>
            </a:r>
          </a:p>
          <a:p>
            <a:pPr lvl="2"/>
            <a:r>
              <a:rPr lang="es-ES_tradnl" sz="1600" smtClean="0">
                <a:ea typeface="ＭＳ Ｐゴシック" pitchFamily="34" charset="-128"/>
              </a:rPr>
              <a:t>Disponible = Recolectada y distribuida</a:t>
            </a:r>
          </a:p>
          <a:p>
            <a:pPr lvl="1"/>
            <a:r>
              <a:rPr lang="es-ES_tradnl" smtClean="0">
                <a:ea typeface="ＭＳ Ｐゴシック" pitchFamily="34" charset="-128"/>
              </a:rPr>
              <a:t>Diseño institucional</a:t>
            </a:r>
            <a:r>
              <a:rPr lang="es-ES_tradnl" b="0" smtClean="0">
                <a:ea typeface="ＭＳ Ｐゴシック" pitchFamily="34" charset="-128"/>
              </a:rPr>
              <a:t>, es decir,</a:t>
            </a:r>
          </a:p>
          <a:p>
            <a:pPr lvl="2"/>
            <a:r>
              <a:rPr lang="es-ES_tradnl" sz="1600" smtClean="0">
                <a:ea typeface="ＭＳ Ｐゴシック" pitchFamily="34" charset="-128"/>
              </a:rPr>
              <a:t>Coordinación: vertical y horizontal</a:t>
            </a:r>
          </a:p>
          <a:p>
            <a:pPr lvl="2"/>
            <a:r>
              <a:rPr lang="es-ES_tradnl" sz="1600" smtClean="0">
                <a:ea typeface="ＭＳ Ｐゴシック" pitchFamily="34" charset="-128"/>
              </a:rPr>
              <a:t>Liderazgo</a:t>
            </a:r>
          </a:p>
          <a:p>
            <a:pPr lvl="2"/>
            <a:r>
              <a:rPr lang="es-ES_tradnl" sz="1600" smtClean="0">
                <a:ea typeface="ＭＳ Ｐゴシック" pitchFamily="34" charset="-128"/>
              </a:rPr>
              <a:t>Mandatos claros</a:t>
            </a:r>
          </a:p>
          <a:p>
            <a:pPr lvl="2"/>
            <a:r>
              <a:rPr lang="es-ES_tradnl" sz="1600" smtClean="0">
                <a:ea typeface="ＭＳ Ｐゴシック" pitchFamily="34" charset="-128"/>
              </a:rPr>
              <a:t>Integración de procesos en marcha</a:t>
            </a:r>
          </a:p>
        </p:txBody>
      </p:sp>
      <p:sp>
        <p:nvSpPr>
          <p:cNvPr id="5" name="Content Placeholder 2"/>
          <p:cNvSpPr txBox="1">
            <a:spLocks/>
          </p:cNvSpPr>
          <p:nvPr/>
        </p:nvSpPr>
        <p:spPr bwMode="auto">
          <a:xfrm>
            <a:off x="4540250" y="1992313"/>
            <a:ext cx="4083050" cy="4213225"/>
          </a:xfrm>
          <a:prstGeom prst="rect">
            <a:avLst/>
          </a:prstGeom>
          <a:noFill/>
          <a:ln w="9525">
            <a:noFill/>
            <a:miter lim="800000"/>
            <a:headEnd/>
            <a:tailEnd/>
          </a:ln>
        </p:spPr>
        <p:txBody>
          <a:bodyPr lIns="0" tIns="0" rIns="0" bIns="0"/>
          <a:lstStyle/>
          <a:p>
            <a:pPr marL="179388" lvl="1" indent="-179388" eaLnBrk="0" hangingPunct="0">
              <a:spcBef>
                <a:spcPct val="20000"/>
              </a:spcBef>
              <a:buClr>
                <a:srgbClr val="669900"/>
              </a:buClr>
              <a:buFont typeface="Wingdings" pitchFamily="2" charset="2"/>
              <a:buChar char="§"/>
              <a:tabLst>
                <a:tab pos="2190750" algn="l"/>
              </a:tabLst>
            </a:pPr>
            <a:r>
              <a:rPr lang="es-ES_tradnl" sz="1800">
                <a:solidFill>
                  <a:schemeClr val="tx1"/>
                </a:solidFill>
              </a:rPr>
              <a:t>Herramientas para la planificación y elaboración de políticas, </a:t>
            </a:r>
            <a:r>
              <a:rPr lang="es-ES_tradnl" sz="1800" b="0">
                <a:solidFill>
                  <a:schemeClr val="tx1"/>
                </a:solidFill>
              </a:rPr>
              <a:t>es decir,</a:t>
            </a:r>
          </a:p>
          <a:p>
            <a:pPr marL="358775" lvl="2" indent="-179388" eaLnBrk="0" hangingPunct="0">
              <a:spcBef>
                <a:spcPct val="20000"/>
              </a:spcBef>
              <a:buClr>
                <a:srgbClr val="999999"/>
              </a:buClr>
              <a:buFont typeface="Wingdings" pitchFamily="2" charset="2"/>
              <a:buChar char="§"/>
              <a:tabLst>
                <a:tab pos="2190750" algn="l"/>
              </a:tabLst>
            </a:pPr>
            <a:r>
              <a:rPr lang="es-ES_tradnl" sz="1600" b="0">
                <a:solidFill>
                  <a:schemeClr val="tx1"/>
                </a:solidFill>
              </a:rPr>
              <a:t>Evaluaciones de riesgo y vulnerabilidad</a:t>
            </a:r>
          </a:p>
          <a:p>
            <a:pPr marL="358775" lvl="2" indent="-179388" eaLnBrk="0" hangingPunct="0">
              <a:spcBef>
                <a:spcPct val="20000"/>
              </a:spcBef>
              <a:buClr>
                <a:srgbClr val="999999"/>
              </a:buClr>
              <a:buFont typeface="Wingdings" pitchFamily="2" charset="2"/>
              <a:buChar char="§"/>
              <a:tabLst>
                <a:tab pos="2190750" algn="l"/>
              </a:tabLst>
            </a:pPr>
            <a:endParaRPr lang="es-ES_tradnl" sz="1600" b="0">
              <a:solidFill>
                <a:schemeClr val="tx1"/>
              </a:solidFill>
            </a:endParaRPr>
          </a:p>
          <a:p>
            <a:pPr marL="358775" lvl="2" indent="-179388" eaLnBrk="0" hangingPunct="0">
              <a:spcBef>
                <a:spcPct val="20000"/>
              </a:spcBef>
              <a:buClr>
                <a:srgbClr val="999999"/>
              </a:buClr>
              <a:buFont typeface="Wingdings" pitchFamily="2" charset="2"/>
              <a:buChar char="§"/>
              <a:tabLst>
                <a:tab pos="2190750" algn="l"/>
              </a:tabLst>
            </a:pPr>
            <a:endParaRPr lang="es-ES_tradnl" sz="1600" b="0">
              <a:solidFill>
                <a:schemeClr val="tx1"/>
              </a:solidFill>
            </a:endParaRPr>
          </a:p>
          <a:p>
            <a:pPr marL="179388" lvl="1" indent="-179388" eaLnBrk="0" hangingPunct="0">
              <a:spcBef>
                <a:spcPct val="20000"/>
              </a:spcBef>
              <a:buClr>
                <a:srgbClr val="669900"/>
              </a:buClr>
              <a:buFont typeface="Wingdings" pitchFamily="2" charset="2"/>
              <a:buChar char="§"/>
              <a:tabLst>
                <a:tab pos="2190750" algn="l"/>
              </a:tabLst>
            </a:pPr>
            <a:r>
              <a:rPr lang="es-ES_tradnl" sz="1800">
                <a:solidFill>
                  <a:schemeClr val="tx1"/>
                </a:solidFill>
              </a:rPr>
              <a:t>Recursos</a:t>
            </a:r>
            <a:r>
              <a:rPr lang="es-ES_tradnl" sz="1800" b="0">
                <a:solidFill>
                  <a:schemeClr val="tx1"/>
                </a:solidFill>
              </a:rPr>
              <a:t>, es decir,</a:t>
            </a:r>
            <a:endParaRPr lang="es-ES_tradnl" sz="1800">
              <a:solidFill>
                <a:schemeClr val="tx1"/>
              </a:solidFill>
            </a:endParaRPr>
          </a:p>
          <a:p>
            <a:pPr marL="358775" lvl="2" indent="-179388" eaLnBrk="0" hangingPunct="0">
              <a:spcBef>
                <a:spcPct val="20000"/>
              </a:spcBef>
              <a:buClr>
                <a:srgbClr val="999999"/>
              </a:buClr>
              <a:buFont typeface="Wingdings" pitchFamily="2" charset="2"/>
              <a:buChar char="§"/>
              <a:tabLst>
                <a:tab pos="2190750" algn="l"/>
              </a:tabLst>
            </a:pPr>
            <a:r>
              <a:rPr lang="es-ES_tradnl" sz="1600" b="0">
                <a:solidFill>
                  <a:schemeClr val="tx1"/>
                </a:solidFill>
              </a:rPr>
              <a:t>Financiero</a:t>
            </a:r>
          </a:p>
          <a:p>
            <a:pPr marL="358775" lvl="2" indent="-179388" eaLnBrk="0" hangingPunct="0">
              <a:spcBef>
                <a:spcPct val="20000"/>
              </a:spcBef>
              <a:buClr>
                <a:srgbClr val="999999"/>
              </a:buClr>
              <a:buFont typeface="Wingdings" pitchFamily="2" charset="2"/>
              <a:buChar char="§"/>
              <a:tabLst>
                <a:tab pos="2190750" algn="l"/>
              </a:tabLst>
            </a:pPr>
            <a:r>
              <a:rPr lang="es-ES_tradnl" sz="1600" b="0">
                <a:solidFill>
                  <a:schemeClr val="tx1"/>
                </a:solidFill>
              </a:rPr>
              <a:t>Humano</a:t>
            </a:r>
          </a:p>
          <a:p>
            <a:pPr marL="358775" lvl="2" indent="-179388" eaLnBrk="0" hangingPunct="0">
              <a:spcBef>
                <a:spcPct val="20000"/>
              </a:spcBef>
              <a:buClr>
                <a:srgbClr val="999999"/>
              </a:buClr>
              <a:buFont typeface="Wingdings" pitchFamily="2" charset="2"/>
              <a:buChar char="§"/>
              <a:tabLst>
                <a:tab pos="2190750" algn="l"/>
              </a:tabLst>
            </a:pPr>
            <a:r>
              <a:rPr lang="es-ES_tradnl" sz="1600" b="0">
                <a:solidFill>
                  <a:schemeClr val="tx1"/>
                </a:solidFill>
              </a:rPr>
              <a:t>Ecológico </a:t>
            </a:r>
          </a:p>
          <a:p>
            <a:pPr marL="358775" lvl="2" indent="-179388" eaLnBrk="0" hangingPunct="0">
              <a:spcBef>
                <a:spcPct val="20000"/>
              </a:spcBef>
              <a:buClr>
                <a:srgbClr val="999999"/>
              </a:buClr>
              <a:buFont typeface="Wingdings" pitchFamily="2" charset="2"/>
              <a:buChar char="§"/>
              <a:tabLst>
                <a:tab pos="2190750" algn="l"/>
              </a:tabLst>
            </a:pPr>
            <a:endParaRPr lang="es-ES_tradnl" sz="1600" b="0">
              <a:solidFill>
                <a:schemeClr val="tx1"/>
              </a:solidFill>
            </a:endParaRPr>
          </a:p>
        </p:txBody>
      </p:sp>
      <p:sp>
        <p:nvSpPr>
          <p:cNvPr id="19461" name="Rectangle 11"/>
          <p:cNvSpPr>
            <a:spLocks noChangeArrowheads="1"/>
          </p:cNvSpPr>
          <p:nvPr/>
        </p:nvSpPr>
        <p:spPr bwMode="auto">
          <a:xfrm>
            <a:off x="3994150" y="6408738"/>
            <a:ext cx="5149850" cy="230187"/>
          </a:xfrm>
          <a:prstGeom prst="rect">
            <a:avLst/>
          </a:prstGeom>
          <a:noFill/>
          <a:ln w="9525">
            <a:noFill/>
            <a:miter lim="800000"/>
            <a:headEnd/>
            <a:tailEnd/>
          </a:ln>
        </p:spPr>
        <p:txBody>
          <a:bodyPr anchor="ctr">
            <a:spAutoFit/>
          </a:bodyPr>
          <a:lstStyle/>
          <a:p>
            <a:pPr algn="r" eaLnBrk="0" hangingPunct="0"/>
            <a:r>
              <a:rPr lang="es-ES_tradnl" sz="900" i="1"/>
              <a:t>Fuente</a:t>
            </a:r>
            <a:r>
              <a:rPr lang="en-US" sz="900" i="1"/>
              <a:t>: </a:t>
            </a:r>
            <a:r>
              <a:rPr lang="es-ES_tradnl" sz="900" i="1"/>
              <a:t>Informe Mundial de Recursos (2011)</a:t>
            </a:r>
            <a:endParaRPr lang="de-DE" sz="900" i="1"/>
          </a:p>
        </p:txBody>
      </p:sp>
      <p:sp>
        <p:nvSpPr>
          <p:cNvPr id="8" name="Ellipse 7"/>
          <p:cNvSpPr>
            <a:spLocks noChangeArrowheads="1"/>
          </p:cNvSpPr>
          <p:nvPr/>
        </p:nvSpPr>
        <p:spPr bwMode="auto">
          <a:xfrm>
            <a:off x="4549775" y="2832100"/>
            <a:ext cx="3305175" cy="698500"/>
          </a:xfrm>
          <a:prstGeom prst="ellipse">
            <a:avLst/>
          </a:prstGeom>
          <a:solidFill>
            <a:schemeClr val="bg1"/>
          </a:solidFill>
          <a:ln w="38100">
            <a:solidFill>
              <a:srgbClr val="FFC000"/>
            </a:solidFill>
            <a:round/>
            <a:headEnd/>
            <a:tailEnd/>
          </a:ln>
        </p:spPr>
        <p:txBody>
          <a:bodyPr lIns="36000" rIns="36000"/>
          <a:lstStyle/>
          <a:p>
            <a:pPr marL="0" lvl="2" algn="ctr" eaLnBrk="0" hangingPunct="0"/>
            <a:r>
              <a:rPr lang="es-ES_tradnl" sz="1600">
                <a:solidFill>
                  <a:schemeClr val="tx1"/>
                </a:solidFill>
              </a:rPr>
              <a:t>Herramientas de apoyo</a:t>
            </a:r>
          </a:p>
          <a:p>
            <a:pPr marL="0" lvl="2" algn="ctr" eaLnBrk="0" hangingPunct="0"/>
            <a:r>
              <a:rPr lang="es-ES_tradnl" sz="1600">
                <a:solidFill>
                  <a:schemeClr val="tx1"/>
                </a:solidFill>
              </a:rPr>
              <a:t>de decisión</a:t>
            </a:r>
          </a:p>
          <a:p>
            <a:pPr algn="ctr" eaLnBrk="0" hangingPunct="0"/>
            <a:endParaRPr lang="es-ES_tradnl"/>
          </a:p>
        </p:txBody>
      </p:sp>
      <p:sp>
        <p:nvSpPr>
          <p:cNvPr id="7" name="TextBox 6"/>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17</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099">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099">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099">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099">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099">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099">
                                            <p:txEl>
                                              <p:pRg st="10" end="1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
                                            <p:txEl>
                                              <p:pRg st="4" end="4"/>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
                                            <p:txEl>
                                              <p:pRg st="5" end="5"/>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
                                            <p:txEl>
                                              <p:pRg st="6" end="6"/>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P spid="5" grpId="0" build="p" bldLvl="2"/>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573088"/>
            <a:ext cx="7526338" cy="741362"/>
          </a:xfrm>
        </p:spPr>
        <p:txBody>
          <a:bodyPr/>
          <a:lstStyle/>
          <a:p>
            <a:r>
              <a:rPr lang="es-ES_tradnl" smtClean="0">
                <a:ea typeface="ＭＳ Ｐゴシック" pitchFamily="34" charset="-128"/>
              </a:rPr>
              <a:t>Pasos en la toma de decisiones</a:t>
            </a:r>
          </a:p>
        </p:txBody>
      </p:sp>
      <p:grpSp>
        <p:nvGrpSpPr>
          <p:cNvPr id="2" name="Gruppieren 22"/>
          <p:cNvGrpSpPr/>
          <p:nvPr/>
        </p:nvGrpSpPr>
        <p:grpSpPr>
          <a:xfrm>
            <a:off x="1752600" y="4138613"/>
            <a:ext cx="2935471" cy="1241521"/>
            <a:chOff x="5676900" y="4531768"/>
            <a:chExt cx="2935471" cy="1241521"/>
          </a:xfrm>
          <a:solidFill>
            <a:schemeClr val="accent5">
              <a:lumMod val="75000"/>
            </a:schemeClr>
          </a:solidFill>
        </p:grpSpPr>
        <p:sp>
          <p:nvSpPr>
            <p:cNvPr id="16" name="Rechteck 15"/>
            <p:cNvSpPr/>
            <p:nvPr/>
          </p:nvSpPr>
          <p:spPr bwMode="auto">
            <a:xfrm>
              <a:off x="5676900" y="4948786"/>
              <a:ext cx="2935471" cy="824503"/>
            </a:xfrm>
            <a:prstGeom prst="rect">
              <a:avLst/>
            </a:prstGeom>
            <a:grpFill/>
            <a:ln w="9525" cap="flat" cmpd="sng" algn="ctr">
              <a:noFill/>
              <a:prstDash val="solid"/>
              <a:round/>
              <a:headEnd type="none" w="med" len="med"/>
              <a:tailEnd type="none" w="med" len="med"/>
            </a:ln>
            <a:effectLst/>
          </p:spPr>
          <p:txBody>
            <a:bodyPr lIns="36000" tIns="36000" rIns="36000" bIns="36000" anchor="ctr" anchorCtr="1"/>
            <a:lstStyle/>
            <a:p>
              <a:pPr eaLnBrk="0" hangingPunct="0">
                <a:defRPr/>
              </a:pPr>
              <a:r>
                <a:rPr lang="de-DE" sz="2000" dirty="0">
                  <a:solidFill>
                    <a:schemeClr val="tx1"/>
                  </a:solidFill>
                  <a:latin typeface="Arial" charset="0"/>
                  <a:cs typeface="Arial" charset="0"/>
                </a:rPr>
                <a:t>¿Cómo lo podemos hacer?</a:t>
              </a:r>
            </a:p>
          </p:txBody>
        </p:sp>
        <p:cxnSp>
          <p:nvCxnSpPr>
            <p:cNvPr id="19" name="Gerade Verbindung mit Pfeil 18"/>
            <p:cNvCxnSpPr>
              <a:stCxn id="15" idx="2"/>
              <a:endCxn id="16" idx="0"/>
            </p:cNvCxnSpPr>
            <p:nvPr/>
          </p:nvCxnSpPr>
          <p:spPr bwMode="auto">
            <a:xfrm rot="16200000" flipH="1">
              <a:off x="6933700" y="4737850"/>
              <a:ext cx="417018" cy="4854"/>
            </a:xfrm>
            <a:prstGeom prst="straightConnector1">
              <a:avLst/>
            </a:prstGeom>
            <a:grpFill/>
            <a:ln w="57150" cap="flat" cmpd="sng" algn="ctr">
              <a:solidFill>
                <a:schemeClr val="tx1"/>
              </a:solidFill>
              <a:prstDash val="solid"/>
              <a:round/>
              <a:headEnd type="none" w="med" len="med"/>
              <a:tailEnd type="arrow"/>
            </a:ln>
            <a:effectLst/>
          </p:spPr>
        </p:cxnSp>
      </p:grpSp>
      <p:grpSp>
        <p:nvGrpSpPr>
          <p:cNvPr id="3" name="Gruppieren 23"/>
          <p:cNvGrpSpPr>
            <a:grpSpLocks/>
          </p:cNvGrpSpPr>
          <p:nvPr/>
        </p:nvGrpSpPr>
        <p:grpSpPr bwMode="auto">
          <a:xfrm>
            <a:off x="1938338" y="5380038"/>
            <a:ext cx="2763837" cy="1169987"/>
            <a:chOff x="5794741" y="4199523"/>
            <a:chExt cx="2764465" cy="1297541"/>
          </a:xfrm>
        </p:grpSpPr>
        <p:sp>
          <p:nvSpPr>
            <p:cNvPr id="25" name="Rechteck 24"/>
            <p:cNvSpPr/>
            <p:nvPr/>
          </p:nvSpPr>
          <p:spPr bwMode="auto">
            <a:xfrm>
              <a:off x="5794741" y="4673116"/>
              <a:ext cx="2764465" cy="823948"/>
            </a:xfrm>
            <a:prstGeom prst="rect">
              <a:avLst/>
            </a:prstGeom>
            <a:solidFill>
              <a:schemeClr val="accent5">
                <a:lumMod val="50000"/>
              </a:schemeClr>
            </a:solidFill>
            <a:ln w="9525" cap="flat" cmpd="sng" algn="ctr">
              <a:noFill/>
              <a:prstDash val="solid"/>
              <a:round/>
              <a:headEnd type="none" w="med" len="med"/>
              <a:tailEnd type="none" w="med" len="med"/>
            </a:ln>
            <a:effectLst/>
          </p:spPr>
          <p:txBody>
            <a:bodyPr lIns="36000" tIns="36000" rIns="36000" bIns="36000" anchor="ctr" anchorCtr="1"/>
            <a:lstStyle/>
            <a:p>
              <a:pPr eaLnBrk="0" hangingPunct="0">
                <a:defRPr/>
              </a:pPr>
              <a:r>
                <a:rPr lang="de-DE" sz="2000">
                  <a:solidFill>
                    <a:schemeClr val="tx1"/>
                  </a:solidFill>
                  <a:latin typeface="Arial" charset="0"/>
                  <a:cs typeface="Arial" charset="0"/>
                </a:rPr>
                <a:t>¿Quién? ¿Cuándo? ¿Financiado? Etc...</a:t>
              </a:r>
            </a:p>
          </p:txBody>
        </p:sp>
        <p:cxnSp>
          <p:nvCxnSpPr>
            <p:cNvPr id="20497" name="Gerade Verbindung mit Pfeil 25"/>
            <p:cNvCxnSpPr>
              <a:cxnSpLocks noChangeShapeType="1"/>
              <a:endCxn id="25" idx="0"/>
            </p:cNvCxnSpPr>
            <p:nvPr/>
          </p:nvCxnSpPr>
          <p:spPr bwMode="auto">
            <a:xfrm>
              <a:off x="7162553" y="4199523"/>
              <a:ext cx="14421" cy="473357"/>
            </a:xfrm>
            <a:prstGeom prst="straightConnector1">
              <a:avLst/>
            </a:prstGeom>
            <a:noFill/>
            <a:ln w="57150">
              <a:solidFill>
                <a:schemeClr val="tx1"/>
              </a:solidFill>
              <a:round/>
              <a:headEnd/>
              <a:tailEnd type="arrow" w="med" len="med"/>
            </a:ln>
          </p:spPr>
        </p:cxnSp>
      </p:grpSp>
      <p:sp>
        <p:nvSpPr>
          <p:cNvPr id="20" name="Rechteck 19"/>
          <p:cNvSpPr/>
          <p:nvPr/>
        </p:nvSpPr>
        <p:spPr bwMode="auto">
          <a:xfrm>
            <a:off x="1727200" y="1663700"/>
            <a:ext cx="2974975" cy="1168400"/>
          </a:xfrm>
          <a:prstGeom prst="rect">
            <a:avLst/>
          </a:prstGeom>
          <a:solidFill>
            <a:schemeClr val="accent1">
              <a:lumMod val="20000"/>
              <a:lumOff val="80000"/>
            </a:schemeClr>
          </a:solidFill>
          <a:ln w="9525" cap="flat" cmpd="sng" algn="ctr">
            <a:noFill/>
            <a:prstDash val="solid"/>
            <a:round/>
            <a:headEnd type="none" w="med" len="med"/>
            <a:tailEnd type="none" w="med" len="med"/>
          </a:ln>
          <a:effectLst/>
        </p:spPr>
        <p:txBody>
          <a:bodyPr lIns="36000" tIns="36000" rIns="36000" bIns="36000" anchor="ctr" anchorCtr="1"/>
          <a:lstStyle/>
          <a:p>
            <a:pPr eaLnBrk="0" hangingPunct="0">
              <a:defRPr/>
            </a:pPr>
            <a:r>
              <a:rPr lang="de-DE" sz="2000">
                <a:solidFill>
                  <a:schemeClr val="tx1"/>
                </a:solidFill>
                <a:latin typeface="Arial" charset="0"/>
                <a:cs typeface="Arial" charset="0"/>
              </a:rPr>
              <a:t>¿Es XXX (el cambio climático o los efectos) algo que debemos enfrentar?</a:t>
            </a:r>
          </a:p>
        </p:txBody>
      </p:sp>
      <p:grpSp>
        <p:nvGrpSpPr>
          <p:cNvPr id="4" name="Gruppieren 9"/>
          <p:cNvGrpSpPr>
            <a:grpSpLocks/>
          </p:cNvGrpSpPr>
          <p:nvPr/>
        </p:nvGrpSpPr>
        <p:grpSpPr bwMode="auto">
          <a:xfrm>
            <a:off x="1739900" y="2832100"/>
            <a:ext cx="2951163" cy="1306513"/>
            <a:chOff x="1739900" y="2832100"/>
            <a:chExt cx="2951163" cy="1306513"/>
          </a:xfrm>
        </p:grpSpPr>
        <p:sp>
          <p:nvSpPr>
            <p:cNvPr id="15" name="Rechteck 14"/>
            <p:cNvSpPr/>
            <p:nvPr/>
          </p:nvSpPr>
          <p:spPr bwMode="auto">
            <a:xfrm>
              <a:off x="1739900" y="3314700"/>
              <a:ext cx="2951163" cy="823913"/>
            </a:xfrm>
            <a:prstGeom prst="rect">
              <a:avLst/>
            </a:prstGeom>
            <a:solidFill>
              <a:schemeClr val="accent5">
                <a:lumMod val="60000"/>
                <a:lumOff val="40000"/>
              </a:schemeClr>
            </a:solidFill>
            <a:ln w="9525" cap="flat" cmpd="sng" algn="ctr">
              <a:noFill/>
              <a:prstDash val="solid"/>
              <a:round/>
              <a:headEnd type="none" w="med" len="med"/>
              <a:tailEnd type="none" w="med" len="med"/>
            </a:ln>
            <a:effectLst/>
          </p:spPr>
          <p:txBody>
            <a:bodyPr lIns="36000" tIns="36000" rIns="36000" bIns="36000" anchor="ctr" anchorCtr="1"/>
            <a:lstStyle/>
            <a:p>
              <a:pPr eaLnBrk="0" hangingPunct="0">
                <a:defRPr/>
              </a:pPr>
              <a:r>
                <a:rPr lang="de-DE" sz="2000">
                  <a:solidFill>
                    <a:schemeClr val="tx1"/>
                  </a:solidFill>
                  <a:latin typeface="Arial" charset="0"/>
                  <a:cs typeface="Arial" charset="0"/>
                </a:rPr>
                <a:t>¿Qué debemos hacer?</a:t>
              </a:r>
            </a:p>
          </p:txBody>
        </p:sp>
        <p:cxnSp>
          <p:nvCxnSpPr>
            <p:cNvPr id="21" name="Gerade Verbindung mit Pfeil 20"/>
            <p:cNvCxnSpPr>
              <a:endCxn id="15" idx="0"/>
            </p:cNvCxnSpPr>
            <p:nvPr/>
          </p:nvCxnSpPr>
          <p:spPr bwMode="auto">
            <a:xfrm rot="5400000">
              <a:off x="3019425" y="3028950"/>
              <a:ext cx="482600" cy="88900"/>
            </a:xfrm>
            <a:prstGeom prst="straightConnector1">
              <a:avLst/>
            </a:prstGeom>
            <a:solidFill>
              <a:schemeClr val="accent5">
                <a:lumMod val="75000"/>
              </a:schemeClr>
            </a:solidFill>
            <a:ln w="57150" cap="flat" cmpd="sng" algn="ctr">
              <a:solidFill>
                <a:schemeClr val="tx1"/>
              </a:solidFill>
              <a:prstDash val="solid"/>
              <a:round/>
              <a:headEnd type="none" w="med" len="med"/>
              <a:tailEnd type="arrow"/>
            </a:ln>
            <a:effectLst/>
          </p:spPr>
        </p:cxnSp>
      </p:grpSp>
      <p:grpSp>
        <p:nvGrpSpPr>
          <p:cNvPr id="5" name="Gruppieren 13"/>
          <p:cNvGrpSpPr>
            <a:grpSpLocks/>
          </p:cNvGrpSpPr>
          <p:nvPr/>
        </p:nvGrpSpPr>
        <p:grpSpPr bwMode="auto">
          <a:xfrm>
            <a:off x="4702175" y="2041525"/>
            <a:ext cx="2735263" cy="2925763"/>
            <a:chOff x="6420898" y="2008189"/>
            <a:chExt cx="2735914" cy="2926279"/>
          </a:xfrm>
        </p:grpSpPr>
        <p:sp>
          <p:nvSpPr>
            <p:cNvPr id="20492" name="Textfeld 7"/>
            <p:cNvSpPr txBox="1">
              <a:spLocks noChangeArrowheads="1"/>
            </p:cNvSpPr>
            <p:nvPr/>
          </p:nvSpPr>
          <p:spPr bwMode="auto">
            <a:xfrm>
              <a:off x="7370449" y="2274180"/>
              <a:ext cx="1786363" cy="461746"/>
            </a:xfrm>
            <a:prstGeom prst="rect">
              <a:avLst/>
            </a:prstGeom>
            <a:noFill/>
            <a:ln w="9525">
              <a:noFill/>
              <a:miter lim="800000"/>
              <a:headEnd/>
              <a:tailEnd/>
            </a:ln>
          </p:spPr>
          <p:txBody>
            <a:bodyPr>
              <a:spAutoFit/>
            </a:bodyPr>
            <a:lstStyle/>
            <a:p>
              <a:r>
                <a:rPr lang="de-DE" sz="2400">
                  <a:solidFill>
                    <a:schemeClr val="tx1"/>
                  </a:solidFill>
                </a:rPr>
                <a:t>Estrategia</a:t>
              </a:r>
            </a:p>
          </p:txBody>
        </p:sp>
        <p:sp>
          <p:nvSpPr>
            <p:cNvPr id="20493" name="Geschweifte Klammer rechts 12"/>
            <p:cNvSpPr>
              <a:spLocks/>
            </p:cNvSpPr>
            <p:nvPr/>
          </p:nvSpPr>
          <p:spPr bwMode="auto">
            <a:xfrm>
              <a:off x="6420898" y="2008189"/>
              <a:ext cx="973472" cy="2926279"/>
            </a:xfrm>
            <a:prstGeom prst="rightBrace">
              <a:avLst>
                <a:gd name="adj1" fmla="val 0"/>
                <a:gd name="adj2" fmla="val 25574"/>
              </a:avLst>
            </a:prstGeom>
            <a:noFill/>
            <a:ln w="28575">
              <a:solidFill>
                <a:schemeClr val="tx1"/>
              </a:solidFill>
              <a:round/>
              <a:headEnd/>
              <a:tailEnd/>
            </a:ln>
          </p:spPr>
          <p:txBody>
            <a:bodyPr/>
            <a:lstStyle/>
            <a:p>
              <a:pPr eaLnBrk="0" hangingPunct="0"/>
              <a:endParaRPr lang="en-US" sz="1800"/>
            </a:p>
          </p:txBody>
        </p:sp>
      </p:grpSp>
      <p:grpSp>
        <p:nvGrpSpPr>
          <p:cNvPr id="6" name="Gruppieren 9"/>
          <p:cNvGrpSpPr>
            <a:grpSpLocks/>
          </p:cNvGrpSpPr>
          <p:nvPr/>
        </p:nvGrpSpPr>
        <p:grpSpPr bwMode="auto">
          <a:xfrm>
            <a:off x="4676775" y="4649788"/>
            <a:ext cx="3543300" cy="1811337"/>
            <a:chOff x="6399125" y="383468"/>
            <a:chExt cx="3542968" cy="1811224"/>
          </a:xfrm>
        </p:grpSpPr>
        <p:sp>
          <p:nvSpPr>
            <p:cNvPr id="20490" name="Textfeld 11"/>
            <p:cNvSpPr txBox="1">
              <a:spLocks noChangeArrowheads="1"/>
            </p:cNvSpPr>
            <p:nvPr/>
          </p:nvSpPr>
          <p:spPr bwMode="auto">
            <a:xfrm>
              <a:off x="7415857" y="1372382"/>
              <a:ext cx="2526236" cy="461635"/>
            </a:xfrm>
            <a:prstGeom prst="rect">
              <a:avLst/>
            </a:prstGeom>
            <a:noFill/>
            <a:ln w="9525">
              <a:noFill/>
              <a:miter lim="800000"/>
              <a:headEnd/>
              <a:tailEnd/>
            </a:ln>
          </p:spPr>
          <p:txBody>
            <a:bodyPr>
              <a:spAutoFit/>
            </a:bodyPr>
            <a:lstStyle/>
            <a:p>
              <a:r>
                <a:rPr lang="de-DE" sz="2400">
                  <a:solidFill>
                    <a:srgbClr val="E25B1E"/>
                  </a:solidFill>
                </a:rPr>
                <a:t>Operacional </a:t>
              </a:r>
            </a:p>
          </p:txBody>
        </p:sp>
        <p:sp>
          <p:nvSpPr>
            <p:cNvPr id="20491" name="Geschweifte Klammer rechts 10"/>
            <p:cNvSpPr>
              <a:spLocks/>
            </p:cNvSpPr>
            <p:nvPr/>
          </p:nvSpPr>
          <p:spPr bwMode="auto">
            <a:xfrm>
              <a:off x="6399125" y="383468"/>
              <a:ext cx="714951" cy="1811224"/>
            </a:xfrm>
            <a:prstGeom prst="rightBrace">
              <a:avLst>
                <a:gd name="adj1" fmla="val 0"/>
                <a:gd name="adj2" fmla="val 78486"/>
              </a:avLst>
            </a:prstGeom>
            <a:noFill/>
            <a:ln w="28575">
              <a:solidFill>
                <a:srgbClr val="E25B1E"/>
              </a:solidFill>
              <a:round/>
              <a:headEnd/>
              <a:tailEnd/>
            </a:ln>
          </p:spPr>
          <p:txBody>
            <a:bodyPr/>
            <a:lstStyle/>
            <a:p>
              <a:pPr eaLnBrk="0" hangingPunct="0"/>
              <a:endParaRPr lang="en-US" sz="1800"/>
            </a:p>
          </p:txBody>
        </p:sp>
      </p:grpSp>
      <p:sp>
        <p:nvSpPr>
          <p:cNvPr id="22" name="TextBox 21"/>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18</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s-ES_tradnl" smtClean="0">
                <a:ea typeface="ＭＳ Ｐゴシック" pitchFamily="34" charset="-128"/>
              </a:rPr>
              <a:t>Herramientas para manejar la incertidumbre al tomar decisiones y resolver problemas</a:t>
            </a:r>
          </a:p>
        </p:txBody>
      </p:sp>
      <p:sp>
        <p:nvSpPr>
          <p:cNvPr id="4099" name="Content Placeholder 2"/>
          <p:cNvSpPr>
            <a:spLocks noGrp="1"/>
          </p:cNvSpPr>
          <p:nvPr>
            <p:ph idx="1"/>
          </p:nvPr>
        </p:nvSpPr>
        <p:spPr/>
        <p:txBody>
          <a:bodyPr/>
          <a:lstStyle/>
          <a:p>
            <a:pPr lvl="1"/>
            <a:r>
              <a:rPr lang="es-ES_tradnl" sz="1600" b="0" i="1" smtClean="0">
                <a:ea typeface="ＭＳ Ｐゴシック" pitchFamily="34" charset="-128"/>
              </a:rPr>
              <a:t>Todo se relaciona con todo: ¿perdido entre causas y efectos?</a:t>
            </a:r>
            <a:r>
              <a:rPr lang="es-ES_tradnl" sz="1600" smtClean="0">
                <a:ea typeface="ＭＳ Ｐゴシック" pitchFamily="34" charset="-128"/>
              </a:rPr>
              <a:t/>
            </a:r>
            <a:br>
              <a:rPr lang="es-ES_tradnl" sz="1600" smtClean="0">
                <a:ea typeface="ＭＳ Ｐゴシック" pitchFamily="34" charset="-128"/>
              </a:rPr>
            </a:br>
            <a:r>
              <a:rPr lang="es-ES_tradnl" sz="1600" smtClean="0">
                <a:ea typeface="ＭＳ Ｐゴシック" pitchFamily="34" charset="-128"/>
              </a:rPr>
              <a:t>-&gt; La adaptación sistemática (necesita) evaluación</a:t>
            </a:r>
          </a:p>
          <a:p>
            <a:pPr lvl="1"/>
            <a:r>
              <a:rPr lang="es-ES_tradnl" sz="1600" b="0" i="1" smtClean="0">
                <a:ea typeface="ＭＳ Ｐゴシック" pitchFamily="34" charset="-128"/>
              </a:rPr>
              <a:t>¿Base de decisión confusa? </a:t>
            </a:r>
            <a:r>
              <a:rPr lang="es-ES_tradnl" sz="1600" smtClean="0">
                <a:ea typeface="ＭＳ Ｐゴシック" pitchFamily="34" charset="-128"/>
              </a:rPr>
              <a:t/>
            </a:r>
            <a:br>
              <a:rPr lang="es-ES_tradnl" sz="1600" smtClean="0">
                <a:ea typeface="ＭＳ Ｐゴシック" pitchFamily="34" charset="-128"/>
              </a:rPr>
            </a:br>
            <a:r>
              <a:rPr lang="es-ES_tradnl" sz="1600" smtClean="0">
                <a:ea typeface="ＭＳ Ｐゴシック" pitchFamily="34" charset="-128"/>
              </a:rPr>
              <a:t>-&gt; Estadísticas</a:t>
            </a:r>
            <a:br>
              <a:rPr lang="es-ES_tradnl" sz="1600" smtClean="0">
                <a:ea typeface="ＭＳ Ｐゴシック" pitchFamily="34" charset="-128"/>
              </a:rPr>
            </a:br>
            <a:r>
              <a:rPr lang="es-ES_tradnl" sz="1600" smtClean="0">
                <a:ea typeface="ＭＳ Ｐゴシック" pitchFamily="34" charset="-128"/>
              </a:rPr>
              <a:t>-&gt; Triangulación</a:t>
            </a:r>
            <a:br>
              <a:rPr lang="es-ES_tradnl" sz="1600" smtClean="0">
                <a:ea typeface="ＭＳ Ｐゴシック" pitchFamily="34" charset="-128"/>
              </a:rPr>
            </a:br>
            <a:r>
              <a:rPr lang="es-ES_tradnl" sz="1600" smtClean="0">
                <a:ea typeface="ＭＳ Ｐゴシック" pitchFamily="34" charset="-128"/>
              </a:rPr>
              <a:t>-&gt; Rangos de posibilidad</a:t>
            </a:r>
            <a:endParaRPr lang="es-ES_tradnl" sz="1600" b="0" smtClean="0">
              <a:ea typeface="ＭＳ Ｐゴシック" pitchFamily="34" charset="-128"/>
            </a:endParaRPr>
          </a:p>
          <a:p>
            <a:pPr lvl="1"/>
            <a:r>
              <a:rPr lang="es-ES_tradnl" sz="1600" b="0" i="1" smtClean="0">
                <a:ea typeface="ＭＳ Ｐゴシック" pitchFamily="34" charset="-128"/>
              </a:rPr>
              <a:t>¿No hay suficiente información para tomar decisiones de actividades de adaptación? </a:t>
            </a:r>
            <a:r>
              <a:rPr lang="es-ES_tradnl" sz="1600" smtClean="0">
                <a:ea typeface="ＭＳ Ｐゴシック" pitchFamily="34" charset="-128"/>
              </a:rPr>
              <a:t/>
            </a:r>
            <a:br>
              <a:rPr lang="es-ES_tradnl" sz="1600" smtClean="0">
                <a:ea typeface="ＭＳ Ｐゴシック" pitchFamily="34" charset="-128"/>
              </a:rPr>
            </a:br>
            <a:r>
              <a:rPr lang="es-ES_tradnl" sz="1600" smtClean="0">
                <a:ea typeface="ＭＳ Ｐゴシック" pitchFamily="34" charset="-128"/>
              </a:rPr>
              <a:t>-&gt; Trabajar en decisiones que son necesarias ahora, ir paso a paso </a:t>
            </a:r>
            <a:br>
              <a:rPr lang="es-ES_tradnl" sz="1600" smtClean="0">
                <a:ea typeface="ＭＳ Ｐゴシック" pitchFamily="34" charset="-128"/>
              </a:rPr>
            </a:br>
            <a:r>
              <a:rPr lang="es-ES_tradnl" sz="1600" smtClean="0">
                <a:ea typeface="ＭＳ Ｐゴシック" pitchFamily="34" charset="-128"/>
              </a:rPr>
              <a:t>-&gt; Estrategias y rutas flexibles, manejo adaptable,</a:t>
            </a:r>
            <a:r>
              <a:rPr lang="es-ES_tradnl" sz="1600" smtClean="0">
                <a:ea typeface="ＭＳ Ｐゴシック" pitchFamily="34" charset="-128"/>
                <a:cs typeface="Arial" pitchFamily="34" charset="0"/>
              </a:rPr>
              <a:t> monitoreo y evaluación</a:t>
            </a:r>
            <a:endParaRPr lang="es-ES_tradnl" sz="1600" smtClean="0">
              <a:ea typeface="ＭＳ Ｐゴシック" pitchFamily="34" charset="-128"/>
            </a:endParaRPr>
          </a:p>
          <a:p>
            <a:pPr lvl="1"/>
            <a:r>
              <a:rPr lang="es-ES_tradnl" sz="1600" b="0" i="1" smtClean="0">
                <a:ea typeface="ＭＳ Ｐゴシック" pitchFamily="34" charset="-128"/>
              </a:rPr>
              <a:t>Las proyecciones muestran desastres con enormes efectos, pero ¿poco probables? </a:t>
            </a:r>
            <a:r>
              <a:rPr lang="es-ES_tradnl" sz="1600" smtClean="0">
                <a:ea typeface="ＭＳ Ｐゴシック" pitchFamily="34" charset="-128"/>
              </a:rPr>
              <a:t/>
            </a:r>
            <a:br>
              <a:rPr lang="es-ES_tradnl" sz="1600" smtClean="0">
                <a:ea typeface="ＭＳ Ｐゴシック" pitchFamily="34" charset="-128"/>
              </a:rPr>
            </a:br>
            <a:r>
              <a:rPr lang="es-ES_tradnl" sz="1600" smtClean="0">
                <a:ea typeface="ＭＳ Ｐゴシック" pitchFamily="34" charset="-128"/>
              </a:rPr>
              <a:t>-&gt;Planificación de contingencia</a:t>
            </a:r>
          </a:p>
          <a:p>
            <a:pPr lvl="1"/>
            <a:endParaRPr lang="es-ES_tradnl" sz="1600" smtClean="0">
              <a:ea typeface="ＭＳ Ｐゴシック" pitchFamily="34" charset="-128"/>
            </a:endParaRPr>
          </a:p>
        </p:txBody>
      </p:sp>
      <p:grpSp>
        <p:nvGrpSpPr>
          <p:cNvPr id="2" name="Gruppieren 17"/>
          <p:cNvGrpSpPr>
            <a:grpSpLocks/>
          </p:cNvGrpSpPr>
          <p:nvPr/>
        </p:nvGrpSpPr>
        <p:grpSpPr bwMode="auto">
          <a:xfrm>
            <a:off x="863600" y="2724150"/>
            <a:ext cx="7758113" cy="1598613"/>
            <a:chOff x="863600" y="2782892"/>
            <a:chExt cx="7758113" cy="1598608"/>
          </a:xfrm>
        </p:grpSpPr>
        <p:grpSp>
          <p:nvGrpSpPr>
            <p:cNvPr id="21510" name="Gruppieren 10"/>
            <p:cNvGrpSpPr>
              <a:grpSpLocks/>
            </p:cNvGrpSpPr>
            <p:nvPr/>
          </p:nvGrpSpPr>
          <p:grpSpPr bwMode="auto">
            <a:xfrm>
              <a:off x="863600" y="2782892"/>
              <a:ext cx="7758113" cy="800083"/>
              <a:chOff x="863268" y="2782498"/>
              <a:chExt cx="7759142" cy="800285"/>
            </a:xfrm>
          </p:grpSpPr>
          <p:cxnSp>
            <p:nvCxnSpPr>
              <p:cNvPr id="21512" name="Gerade Verbindung 5"/>
              <p:cNvCxnSpPr>
                <a:cxnSpLocks noChangeShapeType="1"/>
              </p:cNvCxnSpPr>
              <p:nvPr/>
            </p:nvCxnSpPr>
            <p:spPr bwMode="auto">
              <a:xfrm flipV="1">
                <a:off x="863268" y="3553580"/>
                <a:ext cx="2225335" cy="29203"/>
              </a:xfrm>
              <a:prstGeom prst="line">
                <a:avLst/>
              </a:prstGeom>
              <a:noFill/>
              <a:ln w="38100">
                <a:solidFill>
                  <a:srgbClr val="FFC000"/>
                </a:solidFill>
                <a:round/>
                <a:headEnd/>
                <a:tailEnd/>
              </a:ln>
            </p:spPr>
          </p:cxnSp>
          <p:sp>
            <p:nvSpPr>
              <p:cNvPr id="21513" name="Ellipse 3"/>
              <p:cNvSpPr>
                <a:spLocks noChangeArrowheads="1"/>
              </p:cNvSpPr>
              <p:nvPr/>
            </p:nvSpPr>
            <p:spPr bwMode="auto">
              <a:xfrm>
                <a:off x="5317533" y="2782498"/>
                <a:ext cx="3304877" cy="626839"/>
              </a:xfrm>
              <a:prstGeom prst="ellipse">
                <a:avLst/>
              </a:prstGeom>
              <a:solidFill>
                <a:schemeClr val="bg1"/>
              </a:solidFill>
              <a:ln w="38100">
                <a:solidFill>
                  <a:srgbClr val="FFC000"/>
                </a:solidFill>
                <a:round/>
                <a:headEnd/>
                <a:tailEnd/>
              </a:ln>
            </p:spPr>
            <p:txBody>
              <a:bodyPr lIns="36000" rIns="36000"/>
              <a:lstStyle/>
              <a:p>
                <a:pPr marL="0" lvl="2" algn="ctr" eaLnBrk="0" hangingPunct="0"/>
                <a:r>
                  <a:rPr lang="es-ES_tradnl" sz="2000">
                    <a:solidFill>
                      <a:schemeClr val="tx1"/>
                    </a:solidFill>
                  </a:rPr>
                  <a:t>Escenarios</a:t>
                </a:r>
              </a:p>
              <a:p>
                <a:pPr algn="ctr" eaLnBrk="0" hangingPunct="0"/>
                <a:endParaRPr lang="es-ES_tradnl" sz="2800"/>
              </a:p>
            </p:txBody>
          </p:sp>
        </p:grpSp>
        <p:cxnSp>
          <p:nvCxnSpPr>
            <p:cNvPr id="21511" name="Gerade Verbindung 5"/>
            <p:cNvCxnSpPr>
              <a:cxnSpLocks noChangeShapeType="1"/>
            </p:cNvCxnSpPr>
            <p:nvPr/>
          </p:nvCxnSpPr>
          <p:spPr bwMode="auto">
            <a:xfrm flipV="1">
              <a:off x="3105150" y="4368434"/>
              <a:ext cx="869316" cy="13066"/>
            </a:xfrm>
            <a:prstGeom prst="line">
              <a:avLst/>
            </a:prstGeom>
            <a:noFill/>
            <a:ln w="38100">
              <a:solidFill>
                <a:srgbClr val="FFC000"/>
              </a:solidFill>
              <a:round/>
              <a:headEnd/>
              <a:tailEnd/>
            </a:ln>
          </p:spPr>
        </p:cxnSp>
      </p:grpSp>
      <p:sp>
        <p:nvSpPr>
          <p:cNvPr id="9" name="TextBox 8"/>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19</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p:cNvSpPr txBox="1">
            <a:spLocks/>
          </p:cNvSpPr>
          <p:nvPr/>
        </p:nvSpPr>
        <p:spPr bwMode="auto">
          <a:xfrm>
            <a:off x="428625" y="1064524"/>
            <a:ext cx="7526338" cy="518615"/>
          </a:xfrm>
          <a:prstGeom prst="rect">
            <a:avLst/>
          </a:prstGeom>
          <a:noFill/>
          <a:ln>
            <a:noFill/>
          </a:ln>
          <a:extLst/>
        </p:spPr>
        <p:txBody>
          <a:bodyPr anchor="b"/>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pPr eaLnBrk="1" hangingPunct="1">
              <a:defRPr/>
            </a:pPr>
            <a:r>
              <a:rPr lang="fr-FR" sz="2400" kern="0" dirty="0" smtClean="0">
                <a:solidFill>
                  <a:srgbClr val="669900"/>
                </a:solidFill>
                <a:latin typeface="Arial"/>
              </a:rPr>
              <a:t>Editorial</a:t>
            </a:r>
          </a:p>
        </p:txBody>
      </p:sp>
      <p:sp>
        <p:nvSpPr>
          <p:cNvPr id="77" name="Inhaltsplatzhalter 2"/>
          <p:cNvSpPr txBox="1">
            <a:spLocks/>
          </p:cNvSpPr>
          <p:nvPr/>
        </p:nvSpPr>
        <p:spPr>
          <a:xfrm>
            <a:off x="520700" y="1776413"/>
            <a:ext cx="3792538" cy="4835525"/>
          </a:xfrm>
          <a:prstGeom prst="rect">
            <a:avLst/>
          </a:prstGeom>
        </p:spPr>
        <p:txBody>
          <a:bodyPr lIns="0" tIns="0" rIns="0" bIns="0"/>
          <a:lstStyle/>
          <a:p>
            <a:pPr>
              <a:spcAft>
                <a:spcPts val="600"/>
              </a:spcAft>
              <a:buClr>
                <a:srgbClr val="C80F0F"/>
              </a:buClr>
              <a:buFont typeface="Wingdings" pitchFamily="2" charset="2"/>
              <a:buNone/>
            </a:pPr>
            <a:r>
              <a:rPr lang="es-MX" sz="1050" dirty="0" smtClean="0">
                <a:solidFill>
                  <a:schemeClr val="tx1"/>
                </a:solidFill>
              </a:rPr>
              <a:t>Como empresa del gobierno federal, GIZ apoya al Gobierno alemán en la ejecución de sus objetivos en el campo de la cooperación internacional para el desarrollo sustentable.</a:t>
            </a:r>
          </a:p>
          <a:p>
            <a:pPr>
              <a:spcBef>
                <a:spcPts val="0"/>
              </a:spcBef>
              <a:spcAft>
                <a:spcPts val="600"/>
              </a:spcAft>
              <a:buClr>
                <a:srgbClr val="C80F0F"/>
              </a:buClr>
              <a:buFont typeface="Wingdings" pitchFamily="2" charset="2"/>
              <a:buNone/>
              <a:defRPr/>
            </a:pPr>
            <a:r>
              <a:rPr lang="es-MX" sz="1050" dirty="0">
                <a:solidFill>
                  <a:srgbClr val="C00000"/>
                </a:solidFill>
              </a:rPr>
              <a:t>Publicado por </a:t>
            </a:r>
            <a:r>
              <a:rPr lang="en-GB" sz="1050" kern="0" dirty="0">
                <a:solidFill>
                  <a:schemeClr val="tx1">
                    <a:lumMod val="50000"/>
                    <a:lumOff val="50000"/>
                  </a:schemeClr>
                </a:solidFill>
              </a:rPr>
              <a:t/>
            </a:r>
            <a:br>
              <a:rPr lang="en-GB" sz="1050" kern="0" dirty="0">
                <a:solidFill>
                  <a:schemeClr val="tx1">
                    <a:lumMod val="50000"/>
                    <a:lumOff val="50000"/>
                  </a:schemeClr>
                </a:solidFill>
              </a:rPr>
            </a:br>
            <a:r>
              <a:rPr lang="en-GB" sz="1050" kern="0" dirty="0">
                <a:solidFill>
                  <a:schemeClr val="tx1"/>
                </a:solidFill>
              </a:rPr>
              <a:t>Deutsche </a:t>
            </a:r>
            <a:r>
              <a:rPr lang="en-GB" sz="1050" kern="0" dirty="0" err="1">
                <a:solidFill>
                  <a:schemeClr val="tx1"/>
                </a:solidFill>
              </a:rPr>
              <a:t>Gesellschaft</a:t>
            </a:r>
            <a:r>
              <a:rPr lang="en-GB" sz="1050" kern="0" dirty="0">
                <a:solidFill>
                  <a:schemeClr val="tx1"/>
                </a:solidFill>
              </a:rPr>
              <a:t> </a:t>
            </a:r>
            <a:r>
              <a:rPr lang="en-GB" sz="1050" kern="0" dirty="0" err="1">
                <a:solidFill>
                  <a:schemeClr val="tx1"/>
                </a:solidFill>
              </a:rPr>
              <a:t>für</a:t>
            </a:r>
            <a:r>
              <a:rPr lang="en-GB" sz="1050" kern="0" dirty="0">
                <a:solidFill>
                  <a:schemeClr val="tx1"/>
                </a:solidFill>
              </a:rPr>
              <a:t/>
            </a:r>
            <a:br>
              <a:rPr lang="en-GB" sz="1050" kern="0" dirty="0">
                <a:solidFill>
                  <a:schemeClr val="tx1"/>
                </a:solidFill>
              </a:rPr>
            </a:br>
            <a:r>
              <a:rPr lang="en-GB" sz="1050" kern="0" dirty="0" err="1">
                <a:solidFill>
                  <a:schemeClr val="tx1"/>
                </a:solidFill>
              </a:rPr>
              <a:t>Internationale</a:t>
            </a:r>
            <a:r>
              <a:rPr lang="en-GB" sz="1050" kern="0" dirty="0">
                <a:solidFill>
                  <a:schemeClr val="tx1"/>
                </a:solidFill>
              </a:rPr>
              <a:t> </a:t>
            </a:r>
            <a:r>
              <a:rPr lang="en-GB" sz="1050" kern="0" dirty="0" err="1">
                <a:solidFill>
                  <a:schemeClr val="tx1"/>
                </a:solidFill>
              </a:rPr>
              <a:t>Zusammenarbeit</a:t>
            </a:r>
            <a:r>
              <a:rPr lang="en-GB" sz="1050" kern="0" dirty="0">
                <a:solidFill>
                  <a:schemeClr val="tx1"/>
                </a:solidFill>
              </a:rPr>
              <a:t> (GIZ) GmbH</a:t>
            </a:r>
          </a:p>
          <a:p>
            <a:pPr>
              <a:spcBef>
                <a:spcPts val="0"/>
              </a:spcBef>
              <a:spcAft>
                <a:spcPts val="300"/>
              </a:spcAft>
              <a:buClr>
                <a:srgbClr val="C80F0F"/>
              </a:buClr>
              <a:tabLst>
                <a:tab pos="180975" algn="l"/>
              </a:tabLst>
              <a:defRPr/>
            </a:pPr>
            <a:r>
              <a:rPr lang="fr-FR" sz="1050" kern="0" dirty="0">
                <a:solidFill>
                  <a:srgbClr val="000000"/>
                </a:solidFill>
                <a:latin typeface="Arial"/>
              </a:rPr>
              <a:t>Dag-Hammarskjöld-</a:t>
            </a:r>
            <a:r>
              <a:rPr lang="fr-FR" sz="1050" kern="0" dirty="0" err="1">
                <a:solidFill>
                  <a:srgbClr val="000000"/>
                </a:solidFill>
                <a:latin typeface="Arial"/>
              </a:rPr>
              <a:t>Weg</a:t>
            </a:r>
            <a:r>
              <a:rPr lang="fr-FR" sz="1050" kern="0" dirty="0">
                <a:solidFill>
                  <a:srgbClr val="000000"/>
                </a:solidFill>
                <a:latin typeface="Arial"/>
              </a:rPr>
              <a:t> 1-5</a:t>
            </a:r>
            <a:br>
              <a:rPr lang="fr-FR" sz="1050" kern="0" dirty="0">
                <a:solidFill>
                  <a:srgbClr val="000000"/>
                </a:solidFill>
                <a:latin typeface="Arial"/>
              </a:rPr>
            </a:br>
            <a:r>
              <a:rPr lang="fr-FR" sz="1050" kern="0" dirty="0">
                <a:solidFill>
                  <a:srgbClr val="000000"/>
                </a:solidFill>
                <a:latin typeface="Arial"/>
              </a:rPr>
              <a:t>65760 Eschborn, </a:t>
            </a:r>
            <a:r>
              <a:rPr lang="es-MX" sz="1050" dirty="0">
                <a:solidFill>
                  <a:schemeClr val="tx1"/>
                </a:solidFill>
              </a:rPr>
              <a:t>Alemania </a:t>
            </a:r>
            <a:r>
              <a:rPr lang="fr-FR" sz="1050" kern="0" dirty="0">
                <a:solidFill>
                  <a:srgbClr val="000000"/>
                </a:solidFill>
                <a:latin typeface="Arial"/>
              </a:rPr>
              <a:t/>
            </a:r>
            <a:br>
              <a:rPr lang="fr-FR" sz="1050" kern="0" dirty="0">
                <a:solidFill>
                  <a:srgbClr val="000000"/>
                </a:solidFill>
                <a:latin typeface="Arial"/>
              </a:rPr>
            </a:br>
            <a:r>
              <a:rPr lang="fr-FR" sz="1050" kern="0" dirty="0">
                <a:solidFill>
                  <a:srgbClr val="000000"/>
                </a:solidFill>
                <a:latin typeface="Arial"/>
              </a:rPr>
              <a:t>T	+49 61 96 79-0</a:t>
            </a:r>
            <a:br>
              <a:rPr lang="fr-FR" sz="1050" kern="0" dirty="0">
                <a:solidFill>
                  <a:srgbClr val="000000"/>
                </a:solidFill>
                <a:latin typeface="Arial"/>
              </a:rPr>
            </a:br>
            <a:r>
              <a:rPr lang="fr-FR" sz="1050" kern="0" dirty="0">
                <a:solidFill>
                  <a:srgbClr val="000000"/>
                </a:solidFill>
                <a:latin typeface="Arial"/>
              </a:rPr>
              <a:t>F	+49 61 96 79-1115</a:t>
            </a:r>
          </a:p>
          <a:p>
            <a:pPr>
              <a:spcBef>
                <a:spcPts val="0"/>
              </a:spcBef>
              <a:spcAft>
                <a:spcPts val="300"/>
              </a:spcAft>
              <a:buClr>
                <a:srgbClr val="C80F0F"/>
              </a:buClr>
              <a:tabLst>
                <a:tab pos="180975" algn="l"/>
              </a:tabLst>
              <a:defRPr/>
            </a:pPr>
            <a:r>
              <a:rPr lang="es-MX" sz="1050" dirty="0">
                <a:solidFill>
                  <a:srgbClr val="C00000"/>
                </a:solidFill>
              </a:rPr>
              <a:t>Contacto </a:t>
            </a:r>
            <a:r>
              <a:rPr lang="en-GB" sz="1050" kern="0" dirty="0">
                <a:solidFill>
                  <a:schemeClr val="tx1"/>
                </a:solidFill>
              </a:rPr>
              <a:t/>
            </a:r>
            <a:br>
              <a:rPr lang="en-GB" sz="1050" kern="0" dirty="0">
                <a:solidFill>
                  <a:schemeClr val="tx1"/>
                </a:solidFill>
              </a:rPr>
            </a:br>
            <a:r>
              <a:rPr lang="en-GB" sz="1050" kern="0" dirty="0">
                <a:solidFill>
                  <a:schemeClr val="tx1"/>
                </a:solidFill>
              </a:rPr>
              <a:t>E	</a:t>
            </a:r>
            <a:r>
              <a:rPr lang="en-GB" sz="1050" u="sng" kern="0" dirty="0">
                <a:solidFill>
                  <a:schemeClr val="tx1"/>
                </a:solidFill>
                <a:hlinkClick r:id="rId3"/>
              </a:rPr>
              <a:t>climate@giz.de</a:t>
            </a:r>
            <a:r>
              <a:rPr lang="en-GB" sz="1050" kern="0" dirty="0">
                <a:solidFill>
                  <a:schemeClr val="tx1"/>
                </a:solidFill>
              </a:rPr>
              <a:t/>
            </a:r>
            <a:br>
              <a:rPr lang="en-GB" sz="1050" kern="0" dirty="0">
                <a:solidFill>
                  <a:schemeClr val="tx1"/>
                </a:solidFill>
              </a:rPr>
            </a:br>
            <a:r>
              <a:rPr lang="en-GB" sz="1050" kern="0" dirty="0">
                <a:solidFill>
                  <a:schemeClr val="tx1"/>
                </a:solidFill>
              </a:rPr>
              <a:t>I	</a:t>
            </a:r>
            <a:r>
              <a:rPr lang="en-GB" sz="1050" kern="0" dirty="0">
                <a:solidFill>
                  <a:schemeClr val="tx1"/>
                </a:solidFill>
                <a:hlinkClick r:id="rId4"/>
              </a:rPr>
              <a:t>www.giz.de</a:t>
            </a:r>
            <a:endParaRPr lang="en-GB" sz="1050" kern="0" dirty="0">
              <a:solidFill>
                <a:schemeClr val="tx1"/>
              </a:solidFill>
            </a:endParaRPr>
          </a:p>
          <a:p>
            <a:pPr>
              <a:spcBef>
                <a:spcPts val="0"/>
              </a:spcBef>
              <a:spcAft>
                <a:spcPts val="300"/>
              </a:spcAft>
              <a:buClr>
                <a:srgbClr val="C80F0F"/>
              </a:buClr>
              <a:tabLst>
                <a:tab pos="180975" algn="l"/>
              </a:tabLst>
              <a:defRPr/>
            </a:pPr>
            <a:endParaRPr lang="fr-FR" sz="1050" kern="0" dirty="0">
              <a:solidFill>
                <a:srgbClr val="000000"/>
              </a:solidFill>
              <a:latin typeface="Arial"/>
            </a:endParaRPr>
          </a:p>
          <a:p>
            <a:pPr>
              <a:spcBef>
                <a:spcPts val="0"/>
              </a:spcBef>
              <a:spcAft>
                <a:spcPts val="600"/>
              </a:spcAft>
              <a:defRPr/>
            </a:pPr>
            <a:r>
              <a:rPr lang="fr-FR" sz="1050" kern="0" dirty="0" smtClean="0">
                <a:solidFill>
                  <a:srgbClr val="C00000"/>
                </a:solidFill>
                <a:latin typeface="Arial"/>
                <a:cs typeface="Arial"/>
              </a:rPr>
              <a:t>Responsable </a:t>
            </a:r>
            <a:r>
              <a:rPr lang="fr-FR" sz="1050" b="0" kern="0" dirty="0">
                <a:solidFill>
                  <a:srgbClr val="000000"/>
                </a:solidFill>
                <a:latin typeface="Arial"/>
                <a:cs typeface="Arial"/>
              </a:rPr>
              <a:t>Michael Hoppe, GIZ</a:t>
            </a:r>
          </a:p>
          <a:p>
            <a:pPr>
              <a:spcBef>
                <a:spcPts val="0"/>
              </a:spcBef>
              <a:spcAft>
                <a:spcPts val="600"/>
              </a:spcAft>
              <a:defRPr/>
            </a:pPr>
            <a:r>
              <a:rPr lang="fr-FR" sz="1050" kern="0" dirty="0" err="1" smtClean="0">
                <a:solidFill>
                  <a:srgbClr val="C00000"/>
                </a:solidFill>
                <a:latin typeface="Arial"/>
                <a:cs typeface="Arial"/>
              </a:rPr>
              <a:t>Autor</a:t>
            </a:r>
            <a:r>
              <a:rPr lang="fr-FR" sz="1050" kern="0" dirty="0" smtClean="0">
                <a:solidFill>
                  <a:srgbClr val="C00000"/>
                </a:solidFill>
                <a:latin typeface="Arial"/>
                <a:cs typeface="Arial"/>
              </a:rPr>
              <a:t> </a:t>
            </a:r>
            <a:r>
              <a:rPr lang="fr-FR" sz="1050" b="0" kern="0" dirty="0">
                <a:solidFill>
                  <a:srgbClr val="000000"/>
                </a:solidFill>
                <a:latin typeface="Arial"/>
                <a:cs typeface="Arial"/>
              </a:rPr>
              <a:t>Barbara </a:t>
            </a:r>
            <a:r>
              <a:rPr lang="fr-FR" sz="1050" b="0" kern="0" dirty="0" err="1">
                <a:solidFill>
                  <a:srgbClr val="000000"/>
                </a:solidFill>
                <a:latin typeface="Arial"/>
                <a:cs typeface="Arial"/>
              </a:rPr>
              <a:t>Fröde</a:t>
            </a:r>
            <a:r>
              <a:rPr lang="fr-FR" sz="1050" b="0" kern="0" dirty="0">
                <a:solidFill>
                  <a:srgbClr val="000000"/>
                </a:solidFill>
                <a:latin typeface="Arial"/>
                <a:cs typeface="Arial"/>
              </a:rPr>
              <a:t>-</a:t>
            </a:r>
            <a:r>
              <a:rPr lang="fr-FR" sz="1050" b="0" kern="0" dirty="0" err="1">
                <a:solidFill>
                  <a:srgbClr val="000000"/>
                </a:solidFill>
                <a:latin typeface="Arial"/>
                <a:cs typeface="Arial"/>
              </a:rPr>
              <a:t>Thierfelder</a:t>
            </a:r>
            <a:endParaRPr lang="fr-FR" sz="1050" b="0" kern="0" dirty="0">
              <a:solidFill>
                <a:srgbClr val="000000"/>
              </a:solidFill>
              <a:latin typeface="Arial"/>
              <a:cs typeface="Arial"/>
            </a:endParaRPr>
          </a:p>
          <a:p>
            <a:pPr>
              <a:spcBef>
                <a:spcPts val="0"/>
              </a:spcBef>
              <a:spcAft>
                <a:spcPts val="600"/>
              </a:spcAft>
              <a:defRPr/>
            </a:pPr>
            <a:r>
              <a:rPr lang="es-MX" sz="1050" dirty="0">
                <a:solidFill>
                  <a:srgbClr val="C00000"/>
                </a:solidFill>
              </a:rPr>
              <a:t>Coordinación</a:t>
            </a:r>
            <a:r>
              <a:rPr lang="fr-FR" sz="1050" kern="0" dirty="0" smtClean="0">
                <a:solidFill>
                  <a:srgbClr val="C00000"/>
                </a:solidFill>
                <a:latin typeface="Arial"/>
                <a:cs typeface="Arial"/>
              </a:rPr>
              <a:t> </a:t>
            </a:r>
            <a:r>
              <a:rPr lang="fr-FR" sz="1050" b="0" kern="0" dirty="0">
                <a:solidFill>
                  <a:srgbClr val="000000"/>
                </a:solidFill>
                <a:latin typeface="Arial"/>
                <a:cs typeface="Arial"/>
              </a:rPr>
              <a:t>Barbara </a:t>
            </a:r>
            <a:r>
              <a:rPr lang="fr-FR" sz="1050" b="0" kern="0" dirty="0" err="1">
                <a:solidFill>
                  <a:srgbClr val="000000"/>
                </a:solidFill>
                <a:latin typeface="Arial"/>
                <a:cs typeface="Arial"/>
              </a:rPr>
              <a:t>Fröde</a:t>
            </a:r>
            <a:r>
              <a:rPr lang="fr-FR" sz="1050" b="0" kern="0" dirty="0">
                <a:solidFill>
                  <a:srgbClr val="000000"/>
                </a:solidFill>
                <a:latin typeface="Arial"/>
                <a:cs typeface="Arial"/>
              </a:rPr>
              <a:t>-</a:t>
            </a:r>
            <a:r>
              <a:rPr lang="fr-FR" sz="1050" b="0" kern="0" dirty="0" err="1">
                <a:solidFill>
                  <a:srgbClr val="000000"/>
                </a:solidFill>
                <a:latin typeface="Arial"/>
                <a:cs typeface="Arial"/>
              </a:rPr>
              <a:t>Thierfelder</a:t>
            </a:r>
            <a:endParaRPr lang="fr-FR" sz="1050" dirty="0">
              <a:solidFill>
                <a:schemeClr val="tx1"/>
              </a:solidFill>
            </a:endParaRPr>
          </a:p>
          <a:p>
            <a:pPr>
              <a:spcBef>
                <a:spcPts val="0"/>
              </a:spcBef>
              <a:spcAft>
                <a:spcPts val="600"/>
              </a:spcAft>
              <a:defRPr/>
            </a:pPr>
            <a:r>
              <a:rPr lang="es-MX" sz="1050" dirty="0">
                <a:solidFill>
                  <a:srgbClr val="C00000"/>
                </a:solidFill>
              </a:rPr>
              <a:t>Créditos de las Fotografías </a:t>
            </a:r>
            <a:r>
              <a:rPr lang="en-US" sz="1050" b="0" kern="0" dirty="0">
                <a:solidFill>
                  <a:schemeClr val="tx1">
                    <a:lumMod val="65000"/>
                    <a:lumOff val="35000"/>
                  </a:schemeClr>
                </a:solidFill>
              </a:rPr>
              <a:t/>
            </a:r>
            <a:br>
              <a:rPr lang="en-US" sz="1050" b="0" kern="0" dirty="0">
                <a:solidFill>
                  <a:schemeClr val="tx1">
                    <a:lumMod val="65000"/>
                    <a:lumOff val="35000"/>
                  </a:schemeClr>
                </a:solidFill>
              </a:rPr>
            </a:br>
            <a:r>
              <a:rPr lang="en-US" sz="1050" b="0" kern="0" dirty="0">
                <a:solidFill>
                  <a:schemeClr val="tx1"/>
                </a:solidFill>
              </a:rPr>
              <a:t>© GIZ/Climate Protection </a:t>
            </a:r>
            <a:r>
              <a:rPr lang="en-US" sz="1050" b="0" kern="0" dirty="0" err="1">
                <a:solidFill>
                  <a:schemeClr val="tx1"/>
                </a:solidFill>
              </a:rPr>
              <a:t>Programme</a:t>
            </a:r>
            <a:r>
              <a:rPr lang="en-US" sz="1050" b="0" kern="0" dirty="0">
                <a:solidFill>
                  <a:schemeClr val="tx1"/>
                </a:solidFill>
              </a:rPr>
              <a:t> and </a:t>
            </a:r>
            <a:r>
              <a:rPr lang="de-DE" sz="1050" b="0" kern="0" dirty="0">
                <a:solidFill>
                  <a:schemeClr val="tx1"/>
                </a:solidFill>
              </a:rPr>
              <a:t>Claudia Altmann, </a:t>
            </a:r>
            <a:br>
              <a:rPr lang="de-DE" sz="1050" b="0" kern="0" dirty="0">
                <a:solidFill>
                  <a:schemeClr val="tx1"/>
                </a:solidFill>
              </a:rPr>
            </a:br>
            <a:r>
              <a:rPr lang="de-DE" sz="1050" b="0" kern="0" dirty="0">
                <a:solidFill>
                  <a:schemeClr val="tx1"/>
                </a:solidFill>
              </a:rPr>
              <a:t>Dirk Ostermeier, Florian Kopp, Georg Buchholz, Ira </a:t>
            </a:r>
            <a:r>
              <a:rPr lang="de-DE" sz="1050" b="0" kern="0" dirty="0" err="1">
                <a:solidFill>
                  <a:schemeClr val="tx1"/>
                </a:solidFill>
              </a:rPr>
              <a:t>Olaleye</a:t>
            </a:r>
            <a:r>
              <a:rPr lang="de-DE" sz="1050" b="0" kern="0" dirty="0">
                <a:solidFill>
                  <a:schemeClr val="tx1"/>
                </a:solidFill>
              </a:rPr>
              <a:t>, </a:t>
            </a:r>
            <a:br>
              <a:rPr lang="de-DE" sz="1050" b="0" kern="0" dirty="0">
                <a:solidFill>
                  <a:schemeClr val="tx1"/>
                </a:solidFill>
              </a:rPr>
            </a:br>
            <a:r>
              <a:rPr lang="de-DE" sz="1050" b="0" kern="0" dirty="0">
                <a:solidFill>
                  <a:schemeClr val="tx1"/>
                </a:solidFill>
              </a:rPr>
              <a:t>Jörg </a:t>
            </a:r>
            <a:r>
              <a:rPr lang="de-DE" sz="1050" b="0" kern="0" dirty="0" err="1">
                <a:solidFill>
                  <a:schemeClr val="tx1"/>
                </a:solidFill>
              </a:rPr>
              <a:t>Böthling</a:t>
            </a:r>
            <a:r>
              <a:rPr lang="de-DE" sz="1050" b="0" kern="0" dirty="0">
                <a:solidFill>
                  <a:schemeClr val="tx1"/>
                </a:solidFill>
              </a:rPr>
              <a:t>, Manuel Hauptmann, Markus Kirchgessner, </a:t>
            </a:r>
            <a:br>
              <a:rPr lang="de-DE" sz="1050" b="0" kern="0" dirty="0">
                <a:solidFill>
                  <a:schemeClr val="tx1"/>
                </a:solidFill>
              </a:rPr>
            </a:br>
            <a:r>
              <a:rPr lang="de-DE" sz="1050" b="0" kern="0" dirty="0">
                <a:solidFill>
                  <a:schemeClr val="tx1"/>
                </a:solidFill>
              </a:rPr>
              <a:t>Michael </a:t>
            </a:r>
            <a:r>
              <a:rPr lang="de-DE" sz="1050" b="0" kern="0" dirty="0" err="1">
                <a:solidFill>
                  <a:schemeClr val="tx1"/>
                </a:solidFill>
              </a:rPr>
              <a:t>Gajo</a:t>
            </a:r>
            <a:r>
              <a:rPr lang="de-DE" sz="1050" b="0" kern="0" dirty="0">
                <a:solidFill>
                  <a:schemeClr val="tx1"/>
                </a:solidFill>
              </a:rPr>
              <a:t>, Michael Netzhammer, Nicole Herzog, Peter </a:t>
            </a:r>
            <a:r>
              <a:rPr lang="de-DE" sz="1050" b="0" kern="0" dirty="0" err="1">
                <a:solidFill>
                  <a:schemeClr val="tx1"/>
                </a:solidFill>
              </a:rPr>
              <a:t>Korneffel</a:t>
            </a:r>
            <a:r>
              <a:rPr lang="de-DE" sz="1050" b="0" kern="0" dirty="0">
                <a:solidFill>
                  <a:schemeClr val="tx1"/>
                </a:solidFill>
              </a:rPr>
              <a:t>, Richard Lord, Robert Heine, Rüdiger Behrens, Ulrich </a:t>
            </a:r>
            <a:r>
              <a:rPr lang="de-DE" sz="1050" b="0" kern="0" dirty="0" err="1">
                <a:solidFill>
                  <a:schemeClr val="tx1"/>
                </a:solidFill>
              </a:rPr>
              <a:t>Scholz,Ursula</a:t>
            </a:r>
            <a:r>
              <a:rPr lang="de-DE" sz="1050" b="0" kern="0" dirty="0">
                <a:solidFill>
                  <a:schemeClr val="tx1"/>
                </a:solidFill>
              </a:rPr>
              <a:t> Meissner, Uwe Rau</a:t>
            </a:r>
          </a:p>
          <a:p>
            <a:pPr>
              <a:spcBef>
                <a:spcPts val="0"/>
              </a:spcBef>
              <a:spcAft>
                <a:spcPts val="600"/>
              </a:spcAft>
              <a:defRPr/>
            </a:pPr>
            <a:r>
              <a:rPr lang="es-MX" sz="1050" dirty="0">
                <a:solidFill>
                  <a:srgbClr val="C00000"/>
                </a:solidFill>
              </a:rPr>
              <a:t>Diseño</a:t>
            </a:r>
            <a:r>
              <a:rPr lang="fr-FR" sz="1050" kern="0" dirty="0" smtClean="0">
                <a:solidFill>
                  <a:srgbClr val="C00000"/>
                </a:solidFill>
                <a:latin typeface="Arial"/>
                <a:cs typeface="Arial"/>
              </a:rPr>
              <a:t> </a:t>
            </a:r>
            <a:r>
              <a:rPr lang="fr-FR" sz="1050" b="0" kern="0" dirty="0">
                <a:solidFill>
                  <a:srgbClr val="000000"/>
                </a:solidFill>
                <a:latin typeface="Arial"/>
                <a:cs typeface="Arial"/>
              </a:rPr>
              <a:t>Ira </a:t>
            </a:r>
            <a:r>
              <a:rPr lang="fr-FR" sz="1050" b="0" kern="0" dirty="0" err="1">
                <a:solidFill>
                  <a:srgbClr val="000000"/>
                </a:solidFill>
                <a:latin typeface="Arial"/>
                <a:cs typeface="Arial"/>
              </a:rPr>
              <a:t>Olaleye</a:t>
            </a:r>
            <a:endParaRPr lang="fr-FR" sz="1050" dirty="0">
              <a:solidFill>
                <a:schemeClr val="tx1"/>
              </a:solidFill>
            </a:endParaRPr>
          </a:p>
          <a:p>
            <a:pPr>
              <a:spcBef>
                <a:spcPts val="0"/>
              </a:spcBef>
              <a:spcAft>
                <a:spcPts val="300"/>
              </a:spcAft>
              <a:buClr>
                <a:srgbClr val="C80F0F"/>
              </a:buClr>
              <a:tabLst>
                <a:tab pos="180975" algn="l"/>
              </a:tabLst>
              <a:defRPr/>
            </a:pPr>
            <a:endParaRPr lang="fr-FR" sz="1050" kern="0" dirty="0">
              <a:solidFill>
                <a:srgbClr val="000000"/>
              </a:solidFill>
              <a:latin typeface="Arial"/>
            </a:endParaRPr>
          </a:p>
          <a:p>
            <a:pPr>
              <a:spcBef>
                <a:spcPts val="0"/>
              </a:spcBef>
              <a:spcAft>
                <a:spcPts val="0"/>
              </a:spcAft>
              <a:defRPr/>
            </a:pPr>
            <a:endParaRPr sz="1200" dirty="0">
              <a:solidFill>
                <a:schemeClr val="tx1"/>
              </a:solidFill>
              <a:latin typeface="+mn-lt"/>
              <a:cs typeface="+mn-cs"/>
            </a:endParaRPr>
          </a:p>
          <a:p>
            <a:pPr>
              <a:spcBef>
                <a:spcPts val="0"/>
              </a:spcBef>
              <a:spcAft>
                <a:spcPts val="300"/>
              </a:spcAft>
              <a:defRPr/>
            </a:pPr>
            <a:endParaRPr sz="1050" dirty="0">
              <a:solidFill>
                <a:schemeClr val="tx1"/>
              </a:solidFill>
              <a:latin typeface="+mn-lt"/>
              <a:cs typeface="+mn-cs"/>
            </a:endParaRPr>
          </a:p>
        </p:txBody>
      </p:sp>
      <p:sp>
        <p:nvSpPr>
          <p:cNvPr id="79" name="Inhaltsplatzhalter 2"/>
          <p:cNvSpPr txBox="1">
            <a:spLocks/>
          </p:cNvSpPr>
          <p:nvPr/>
        </p:nvSpPr>
        <p:spPr bwMode="auto">
          <a:xfrm>
            <a:off x="4559300" y="1776413"/>
            <a:ext cx="4140200" cy="4576762"/>
          </a:xfrm>
          <a:prstGeom prst="rect">
            <a:avLst/>
          </a:prstGeom>
          <a:noFill/>
          <a:ln w="9525">
            <a:noFill/>
            <a:miter lim="800000"/>
            <a:headEnd/>
            <a:tailEnd/>
          </a:ln>
        </p:spPr>
        <p:txBody>
          <a:bodyPr lIns="0" tIns="0" rIns="0" bIns="0"/>
          <a:lstStyle/>
          <a:p>
            <a:pPr>
              <a:spcAft>
                <a:spcPts val="300"/>
              </a:spcAft>
            </a:pPr>
            <a:r>
              <a:rPr lang="es-MX" sz="1000" b="0" dirty="0" smtClean="0">
                <a:solidFill>
                  <a:schemeClr val="tx1"/>
                </a:solidFill>
              </a:rPr>
              <a:t>Los artículos escritos por los autores citados no reflejan necesariamente la opinión de los editores.</a:t>
            </a:r>
          </a:p>
          <a:p>
            <a:pPr>
              <a:spcBef>
                <a:spcPts val="0"/>
              </a:spcBef>
              <a:spcAft>
                <a:spcPts val="300"/>
              </a:spcAft>
              <a:defRPr/>
            </a:pPr>
            <a:endParaRPr lang="fr-FR" sz="1000" kern="0" dirty="0">
              <a:solidFill>
                <a:schemeClr val="tx1"/>
              </a:solidFill>
              <a:latin typeface="Arial"/>
              <a:cs typeface="Arial"/>
            </a:endParaRPr>
          </a:p>
          <a:p>
            <a:pPr>
              <a:spcBef>
                <a:spcPts val="0"/>
              </a:spcBef>
              <a:spcAft>
                <a:spcPts val="300"/>
              </a:spcAft>
              <a:defRPr/>
            </a:pPr>
            <a:r>
              <a:rPr lang="es-MX" sz="1000" dirty="0" smtClean="0">
                <a:solidFill>
                  <a:schemeClr val="tx1"/>
                </a:solidFill>
              </a:rPr>
              <a:t>La capacitación</a:t>
            </a:r>
            <a:r>
              <a:rPr lang="fr-FR" sz="1000" kern="0" dirty="0" smtClean="0">
                <a:solidFill>
                  <a:schemeClr val="tx1"/>
                </a:solidFill>
                <a:latin typeface="Arial"/>
                <a:cs typeface="Arial"/>
              </a:rPr>
              <a:t> </a:t>
            </a:r>
            <a:r>
              <a:rPr lang="es-MX" sz="1000" dirty="0">
                <a:solidFill>
                  <a:schemeClr val="tx1"/>
                </a:solidFill>
              </a:rPr>
              <a:t> </a:t>
            </a:r>
            <a:r>
              <a:rPr lang="es-MX" sz="1000" dirty="0" smtClean="0">
                <a:solidFill>
                  <a:schemeClr val="tx1"/>
                </a:solidFill>
              </a:rPr>
              <a:t>“Integración </a:t>
            </a:r>
            <a:r>
              <a:rPr lang="es-MX" sz="1000" dirty="0">
                <a:solidFill>
                  <a:schemeClr val="tx1"/>
                </a:solidFill>
              </a:rPr>
              <a:t>de la adaptación del cambio climático en la planificación del </a:t>
            </a:r>
            <a:r>
              <a:rPr lang="es-MX" sz="1000" dirty="0" smtClean="0">
                <a:solidFill>
                  <a:schemeClr val="tx1"/>
                </a:solidFill>
              </a:rPr>
              <a:t>desarrollo</a:t>
            </a:r>
            <a:r>
              <a:rPr lang="es-MX" sz="1000" dirty="0">
                <a:solidFill>
                  <a:schemeClr val="tx1"/>
                </a:solidFill>
              </a:rPr>
              <a:t> </a:t>
            </a:r>
            <a:r>
              <a:rPr lang="es-MX" sz="1000" dirty="0" smtClean="0">
                <a:solidFill>
                  <a:schemeClr val="tx1"/>
                </a:solidFill>
              </a:rPr>
              <a:t>“ </a:t>
            </a:r>
            <a:r>
              <a:rPr lang="fr-FR" sz="1000" kern="0" dirty="0" smtClean="0">
                <a:solidFill>
                  <a:schemeClr val="tx1"/>
                </a:solidFill>
                <a:latin typeface="Arial"/>
                <a:cs typeface="Arial"/>
              </a:rPr>
              <a:t>ha </a:t>
            </a:r>
            <a:r>
              <a:rPr lang="fr-FR" sz="1000" kern="0" dirty="0" err="1" smtClean="0">
                <a:solidFill>
                  <a:schemeClr val="tx1"/>
                </a:solidFill>
                <a:latin typeface="Arial"/>
                <a:cs typeface="Arial"/>
              </a:rPr>
              <a:t>sido</a:t>
            </a:r>
            <a:r>
              <a:rPr lang="fr-FR" sz="1000" kern="0" dirty="0" smtClean="0">
                <a:solidFill>
                  <a:schemeClr val="tx1"/>
                </a:solidFill>
                <a:latin typeface="Arial"/>
                <a:cs typeface="Arial"/>
              </a:rPr>
              <a:t> </a:t>
            </a:r>
            <a:r>
              <a:rPr lang="fr-FR" sz="1000" kern="0" dirty="0" err="1" smtClean="0">
                <a:solidFill>
                  <a:schemeClr val="tx1"/>
                </a:solidFill>
                <a:latin typeface="Arial"/>
                <a:cs typeface="Arial"/>
              </a:rPr>
              <a:t>desarrollado</a:t>
            </a:r>
            <a:r>
              <a:rPr lang="fr-FR" sz="1000" kern="0" dirty="0" smtClean="0">
                <a:solidFill>
                  <a:schemeClr val="tx1"/>
                </a:solidFill>
                <a:latin typeface="Arial"/>
                <a:cs typeface="Arial"/>
              </a:rPr>
              <a:t> </a:t>
            </a:r>
            <a:r>
              <a:rPr lang="fr-FR" sz="1000" kern="0" dirty="0" err="1" smtClean="0">
                <a:solidFill>
                  <a:schemeClr val="tx1"/>
                </a:solidFill>
                <a:latin typeface="Arial"/>
                <a:cs typeface="Arial"/>
              </a:rPr>
              <a:t>por</a:t>
            </a:r>
            <a:r>
              <a:rPr lang="fr-FR" sz="1000" kern="0" dirty="0" smtClean="0">
                <a:solidFill>
                  <a:schemeClr val="tx1"/>
                </a:solidFill>
                <a:latin typeface="Arial"/>
                <a:cs typeface="Arial"/>
              </a:rPr>
              <a:t>  el </a:t>
            </a:r>
            <a:r>
              <a:rPr lang="es-ES" sz="1000" kern="0" dirty="0">
                <a:solidFill>
                  <a:schemeClr val="tx1"/>
                </a:solidFill>
                <a:latin typeface="Arial"/>
                <a:cs typeface="Arial"/>
              </a:rPr>
              <a:t>GIZ Programa de Protección Climática</a:t>
            </a:r>
            <a:r>
              <a:rPr lang="fr-FR" sz="1000" kern="0" dirty="0" smtClean="0">
                <a:solidFill>
                  <a:schemeClr val="tx1"/>
                </a:solidFill>
                <a:latin typeface="Arial"/>
                <a:cs typeface="Arial"/>
              </a:rPr>
              <a:t>, en nombre </a:t>
            </a:r>
            <a:r>
              <a:rPr lang="fr-FR" sz="1000" kern="0" dirty="0" err="1" smtClean="0">
                <a:solidFill>
                  <a:schemeClr val="tx1"/>
                </a:solidFill>
                <a:latin typeface="Arial"/>
                <a:cs typeface="Arial"/>
              </a:rPr>
              <a:t>del</a:t>
            </a:r>
            <a:r>
              <a:rPr lang="fr-FR" sz="1000" kern="0" dirty="0" smtClean="0">
                <a:solidFill>
                  <a:schemeClr val="tx1"/>
                </a:solidFill>
                <a:latin typeface="Arial"/>
                <a:cs typeface="Arial"/>
              </a:rPr>
              <a:t> </a:t>
            </a:r>
            <a:r>
              <a:rPr lang="fr-FR" sz="1000" kern="0" dirty="0" err="1" smtClean="0">
                <a:solidFill>
                  <a:schemeClr val="tx1"/>
                </a:solidFill>
                <a:latin typeface="Arial"/>
                <a:cs typeface="Arial"/>
              </a:rPr>
              <a:t>Ministerio</a:t>
            </a:r>
            <a:r>
              <a:rPr lang="fr-FR" sz="1000" kern="0" dirty="0" smtClean="0">
                <a:solidFill>
                  <a:schemeClr val="tx1"/>
                </a:solidFill>
                <a:latin typeface="Arial"/>
                <a:cs typeface="Arial"/>
              </a:rPr>
              <a:t> </a:t>
            </a:r>
            <a:r>
              <a:rPr lang="fr-FR" sz="1000" kern="0" dirty="0" err="1" smtClean="0">
                <a:solidFill>
                  <a:schemeClr val="tx1"/>
                </a:solidFill>
                <a:latin typeface="Arial"/>
                <a:cs typeface="Arial"/>
              </a:rPr>
              <a:t>Federal</a:t>
            </a:r>
            <a:r>
              <a:rPr lang="fr-FR" sz="1000" kern="0" dirty="0" smtClean="0">
                <a:solidFill>
                  <a:schemeClr val="tx1"/>
                </a:solidFill>
                <a:latin typeface="Arial"/>
                <a:cs typeface="Arial"/>
              </a:rPr>
              <a:t> de </a:t>
            </a:r>
            <a:r>
              <a:rPr lang="fr-FR" sz="1000" kern="0" dirty="0" err="1" smtClean="0">
                <a:solidFill>
                  <a:schemeClr val="tx1"/>
                </a:solidFill>
                <a:latin typeface="Arial"/>
                <a:cs typeface="Arial"/>
              </a:rPr>
              <a:t>Cooperación</a:t>
            </a:r>
            <a:r>
              <a:rPr lang="fr-FR" sz="1000" kern="0" dirty="0" smtClean="0">
                <a:solidFill>
                  <a:schemeClr val="tx1"/>
                </a:solidFill>
                <a:latin typeface="Arial"/>
                <a:cs typeface="Arial"/>
              </a:rPr>
              <a:t> </a:t>
            </a:r>
            <a:r>
              <a:rPr lang="fr-FR" sz="1000" kern="0" dirty="0" err="1" smtClean="0">
                <a:solidFill>
                  <a:schemeClr val="tx1"/>
                </a:solidFill>
                <a:latin typeface="Arial"/>
                <a:cs typeface="Arial"/>
              </a:rPr>
              <a:t>Económica</a:t>
            </a:r>
            <a:r>
              <a:rPr lang="fr-FR" sz="1000" kern="0" dirty="0" smtClean="0">
                <a:solidFill>
                  <a:schemeClr val="tx1"/>
                </a:solidFill>
                <a:latin typeface="Arial"/>
                <a:cs typeface="Arial"/>
              </a:rPr>
              <a:t> y </a:t>
            </a:r>
            <a:r>
              <a:rPr lang="fr-FR" sz="1000" kern="0" dirty="0" err="1" smtClean="0">
                <a:solidFill>
                  <a:schemeClr val="tx1"/>
                </a:solidFill>
                <a:latin typeface="Arial"/>
                <a:cs typeface="Arial"/>
              </a:rPr>
              <a:t>Desarrollo</a:t>
            </a:r>
            <a:r>
              <a:rPr lang="fr-FR" sz="1000" kern="0" dirty="0" smtClean="0">
                <a:solidFill>
                  <a:schemeClr val="tx1"/>
                </a:solidFill>
                <a:latin typeface="Arial"/>
                <a:cs typeface="Arial"/>
              </a:rPr>
              <a:t> (BMZ</a:t>
            </a:r>
            <a:r>
              <a:rPr lang="fr-FR" sz="1000" kern="0" dirty="0">
                <a:solidFill>
                  <a:schemeClr val="tx1"/>
                </a:solidFill>
                <a:latin typeface="Arial"/>
                <a:cs typeface="Arial"/>
              </a:rPr>
              <a:t>)</a:t>
            </a:r>
            <a:endParaRPr lang="fr-FR" sz="1000" kern="0" dirty="0">
              <a:solidFill>
                <a:schemeClr val="tx1"/>
              </a:solidFill>
              <a:latin typeface="Arial"/>
            </a:endParaRPr>
          </a:p>
          <a:p>
            <a:pPr>
              <a:spcBef>
                <a:spcPts val="0"/>
              </a:spcBef>
              <a:spcAft>
                <a:spcPts val="300"/>
              </a:spcAft>
              <a:defRPr/>
            </a:pPr>
            <a:endParaRPr lang="fr-FR" sz="1000" kern="0" dirty="0">
              <a:solidFill>
                <a:schemeClr val="tx1"/>
              </a:solidFill>
              <a:latin typeface="Arial"/>
            </a:endParaRPr>
          </a:p>
          <a:p>
            <a:pPr>
              <a:spcBef>
                <a:spcPts val="0"/>
              </a:spcBef>
              <a:spcAft>
                <a:spcPts val="300"/>
              </a:spcAft>
              <a:defRPr/>
            </a:pPr>
            <a:r>
              <a:rPr lang="es-ES_tradnl" sz="1000" b="0" dirty="0">
                <a:solidFill>
                  <a:schemeClr val="tx1"/>
                </a:solidFill>
                <a:latin typeface="Times New Roman" pitchFamily="18" charset="0"/>
                <a:cs typeface="Times New Roman" pitchFamily="18" charset="0"/>
              </a:rPr>
              <a:t> </a:t>
            </a:r>
          </a:p>
          <a:p>
            <a:pPr>
              <a:spcBef>
                <a:spcPts val="0"/>
              </a:spcBef>
              <a:spcAft>
                <a:spcPts val="300"/>
              </a:spcAft>
              <a:defRPr/>
            </a:pPr>
            <a:endParaRPr lang="fr-FR" sz="1000" kern="0" dirty="0">
              <a:solidFill>
                <a:schemeClr val="tx1"/>
              </a:solidFill>
              <a:latin typeface="Arial"/>
            </a:endParaRPr>
          </a:p>
          <a:p>
            <a:pPr>
              <a:spcBef>
                <a:spcPts val="0"/>
              </a:spcBef>
              <a:spcAft>
                <a:spcPts val="300"/>
              </a:spcAft>
              <a:defRPr/>
            </a:pPr>
            <a:endParaRPr lang="fr-FR" sz="1000" kern="0" dirty="0">
              <a:solidFill>
                <a:schemeClr val="tx1"/>
              </a:solidFill>
              <a:latin typeface="Arial"/>
            </a:endParaRPr>
          </a:p>
          <a:p>
            <a:pPr>
              <a:spcBef>
                <a:spcPts val="0"/>
              </a:spcBef>
              <a:spcAft>
                <a:spcPts val="300"/>
              </a:spcAft>
              <a:defRPr/>
            </a:pPr>
            <a:endParaRPr lang="fr-FR" sz="1000" kern="0" dirty="0">
              <a:solidFill>
                <a:schemeClr val="tx1"/>
              </a:solidFill>
              <a:latin typeface="Arial"/>
            </a:endParaRPr>
          </a:p>
          <a:p>
            <a:pPr>
              <a:spcBef>
                <a:spcPts val="0"/>
              </a:spcBef>
              <a:spcAft>
                <a:spcPts val="300"/>
              </a:spcAft>
              <a:defRPr/>
            </a:pPr>
            <a:endParaRPr lang="fr-FR" sz="1000" kern="0" dirty="0">
              <a:solidFill>
                <a:schemeClr val="tx1"/>
              </a:solidFill>
              <a:latin typeface="Arial"/>
            </a:endParaRPr>
          </a:p>
          <a:p>
            <a:pPr>
              <a:defRPr/>
            </a:pPr>
            <a:endParaRPr lang="en-US" sz="1000" kern="0" dirty="0">
              <a:solidFill>
                <a:schemeClr val="tx1"/>
              </a:solidFill>
              <a:latin typeface="Arial"/>
            </a:endParaRPr>
          </a:p>
          <a:p>
            <a:pPr>
              <a:defRPr/>
            </a:pPr>
            <a:endParaRPr lang="en-US" sz="1000" kern="0" dirty="0">
              <a:solidFill>
                <a:schemeClr val="tx1"/>
              </a:solidFill>
              <a:latin typeface="Arial"/>
            </a:endParaRPr>
          </a:p>
          <a:p>
            <a:pPr>
              <a:spcAft>
                <a:spcPts val="300"/>
              </a:spcAft>
            </a:pPr>
            <a:r>
              <a:rPr lang="es-MX" sz="1000" dirty="0" smtClean="0">
                <a:solidFill>
                  <a:schemeClr val="tx1"/>
                </a:solidFill>
              </a:rPr>
              <a:t>Este módulo ha sido elaborado como anexo a la capacitación existente </a:t>
            </a:r>
            <a:r>
              <a:rPr lang="es-ES" sz="1000" dirty="0" smtClean="0">
                <a:solidFill>
                  <a:schemeClr val="tx1"/>
                </a:solidFill>
              </a:rPr>
              <a:t>“Integrar la Adaptación al Cambio Climático en la Planeación </a:t>
            </a:r>
            <a:r>
              <a:rPr lang="es-ES" sz="1000" dirty="0" smtClean="0">
                <a:solidFill>
                  <a:schemeClr val="tx1"/>
                </a:solidFill>
              </a:rPr>
              <a:t>del Desarrollo</a:t>
            </a:r>
            <a:r>
              <a:rPr lang="es-ES" sz="1000" dirty="0" smtClean="0">
                <a:solidFill>
                  <a:schemeClr val="tx1"/>
                </a:solidFill>
              </a:rPr>
              <a:t>” con financiamiento adicional de BMU.</a:t>
            </a:r>
            <a:endParaRPr lang="es-MX" sz="1000" b="0" dirty="0">
              <a:solidFill>
                <a:schemeClr val="tx1"/>
              </a:solidFill>
            </a:endParaRPr>
          </a:p>
        </p:txBody>
      </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429496" y="3099138"/>
            <a:ext cx="3239338" cy="1124739"/>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69006" y="5013131"/>
            <a:ext cx="2997456" cy="1598808"/>
          </a:xfrm>
          <a:prstGeom prst="rect">
            <a:avLst/>
          </a:prstGeom>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Title 1"/>
          <p:cNvSpPr>
            <a:spLocks noGrp="1"/>
          </p:cNvSpPr>
          <p:nvPr>
            <p:ph type="title"/>
          </p:nvPr>
        </p:nvSpPr>
        <p:spPr>
          <a:xfrm>
            <a:off x="292100" y="1068388"/>
            <a:ext cx="7526338" cy="741362"/>
          </a:xfrm>
        </p:spPr>
        <p:txBody>
          <a:bodyPr/>
          <a:lstStyle/>
          <a:p>
            <a:r>
              <a:rPr lang="es-ES_tradnl" smtClean="0">
                <a:ea typeface="ＭＳ Ｐゴシック" pitchFamily="34" charset="-128"/>
              </a:rPr>
              <a:t>Introducción: Qué son los escenarios</a:t>
            </a:r>
          </a:p>
        </p:txBody>
      </p:sp>
      <p:sp>
        <p:nvSpPr>
          <p:cNvPr id="4099" name="Content Placeholder 2"/>
          <p:cNvSpPr>
            <a:spLocks noGrp="1"/>
          </p:cNvSpPr>
          <p:nvPr>
            <p:ph idx="1"/>
          </p:nvPr>
        </p:nvSpPr>
        <p:spPr>
          <a:xfrm>
            <a:off x="457200" y="2008188"/>
            <a:ext cx="5210175" cy="4213225"/>
          </a:xfrm>
        </p:spPr>
        <p:txBody>
          <a:bodyPr/>
          <a:lstStyle/>
          <a:p>
            <a:pPr lvl="1"/>
            <a:r>
              <a:rPr lang="es-ES_tradnl" smtClean="0">
                <a:ea typeface="ＭＳ Ｐゴシック" pitchFamily="34" charset="-128"/>
              </a:rPr>
              <a:t>Los escenarios son diferentes combinaciones posibles de un conjunto de circunstancias que describen diversas situaciones futuras </a:t>
            </a:r>
          </a:p>
          <a:p>
            <a:pPr lvl="1"/>
            <a:r>
              <a:rPr lang="es-ES_tradnl" smtClean="0">
                <a:ea typeface="ＭＳ Ｐゴシック" pitchFamily="34" charset="-128"/>
              </a:rPr>
              <a:t>Los escenarios NO son predicciones</a:t>
            </a:r>
          </a:p>
          <a:p>
            <a:pPr lvl="1"/>
            <a:r>
              <a:rPr lang="es-ES_tradnl" smtClean="0">
                <a:ea typeface="ＭＳ Ｐゴシック" pitchFamily="34" charset="-128"/>
              </a:rPr>
              <a:t>Ellos ayudan a</a:t>
            </a:r>
          </a:p>
          <a:p>
            <a:pPr lvl="2"/>
            <a:r>
              <a:rPr lang="es-ES_tradnl" sz="1600" smtClean="0">
                <a:ea typeface="ＭＳ Ｐゴシック" pitchFamily="34" charset="-128"/>
              </a:rPr>
              <a:t>sensibilizar a los encargados de tomar decisiones con respecto a los factores que influyen el desarrollo futuro</a:t>
            </a:r>
          </a:p>
          <a:p>
            <a:pPr lvl="2"/>
            <a:r>
              <a:rPr lang="es-ES_tradnl" sz="1600" smtClean="0">
                <a:ea typeface="ＭＳ Ｐゴシック" pitchFamily="34" charset="-128"/>
              </a:rPr>
              <a:t>anticipar futuras amenazas y oportunidades para el desarrollo </a:t>
            </a:r>
          </a:p>
          <a:p>
            <a:pPr lvl="2"/>
            <a:r>
              <a:rPr lang="es-ES_tradnl" sz="1600" smtClean="0">
                <a:ea typeface="ＭＳ Ｐゴシック" pitchFamily="34" charset="-128"/>
              </a:rPr>
              <a:t>mejorar el aprendizaje colectivo y el intercambio</a:t>
            </a:r>
          </a:p>
          <a:p>
            <a:pPr lvl="2"/>
            <a:r>
              <a:rPr lang="es-ES_tradnl" sz="1600" smtClean="0">
                <a:ea typeface="ＭＳ Ｐゴシック" pitchFamily="34" charset="-128"/>
              </a:rPr>
              <a:t>que a su debido tiempo se tomen decisiones para realizar actividades (limitar las amenazas, proteger contra los efectos negativos, potencializar las oportunidades)</a:t>
            </a:r>
          </a:p>
          <a:p>
            <a:pPr lvl="1"/>
            <a:endParaRPr lang="es-ES_tradnl" smtClean="0">
              <a:ea typeface="ＭＳ Ｐゴシック" pitchFamily="34" charset="-128"/>
            </a:endParaRPr>
          </a:p>
          <a:p>
            <a:pPr lvl="1">
              <a:buFont typeface="Wingdings" pitchFamily="2" charset="2"/>
              <a:buNone/>
            </a:pPr>
            <a:endParaRPr lang="es-ES_tradnl" smtClean="0">
              <a:ea typeface="ＭＳ Ｐゴシック" pitchFamily="34" charset="-128"/>
            </a:endParaRPr>
          </a:p>
        </p:txBody>
      </p:sp>
      <p:grpSp>
        <p:nvGrpSpPr>
          <p:cNvPr id="22532" name="Gruppieren 22"/>
          <p:cNvGrpSpPr>
            <a:grpSpLocks/>
          </p:cNvGrpSpPr>
          <p:nvPr/>
        </p:nvGrpSpPr>
        <p:grpSpPr bwMode="auto">
          <a:xfrm>
            <a:off x="5553075" y="1076325"/>
            <a:ext cx="3476625" cy="3000375"/>
            <a:chOff x="5553075" y="1076325"/>
            <a:chExt cx="3476625" cy="3000375"/>
          </a:xfrm>
        </p:grpSpPr>
        <p:grpSp>
          <p:nvGrpSpPr>
            <p:cNvPr id="22534" name="Gruppieren 9"/>
            <p:cNvGrpSpPr>
              <a:grpSpLocks/>
            </p:cNvGrpSpPr>
            <p:nvPr/>
          </p:nvGrpSpPr>
          <p:grpSpPr bwMode="auto">
            <a:xfrm>
              <a:off x="5924550" y="3590925"/>
              <a:ext cx="2962275" cy="485775"/>
              <a:chOff x="5924550" y="3590925"/>
              <a:chExt cx="2962275" cy="485775"/>
            </a:xfrm>
          </p:grpSpPr>
          <p:grpSp>
            <p:nvGrpSpPr>
              <p:cNvPr id="22542" name="Gruppieren 7"/>
              <p:cNvGrpSpPr>
                <a:grpSpLocks/>
              </p:cNvGrpSpPr>
              <p:nvPr/>
            </p:nvGrpSpPr>
            <p:grpSpPr bwMode="auto">
              <a:xfrm>
                <a:off x="5924550" y="3590925"/>
                <a:ext cx="2962275" cy="485775"/>
                <a:chOff x="5924550" y="3590925"/>
                <a:chExt cx="2962275" cy="485775"/>
              </a:xfrm>
            </p:grpSpPr>
            <p:sp>
              <p:nvSpPr>
                <p:cNvPr id="7" name="Pfeil nach rechts 6"/>
                <p:cNvSpPr/>
                <p:nvPr/>
              </p:nvSpPr>
              <p:spPr bwMode="auto">
                <a:xfrm>
                  <a:off x="6019800" y="3590925"/>
                  <a:ext cx="2867025" cy="485775"/>
                </a:xfrm>
                <a:prstGeom prst="rightArrow">
                  <a:avLst/>
                </a:prstGeom>
                <a:gradFill flip="none" rotWithShape="1">
                  <a:gsLst>
                    <a:gs pos="0">
                      <a:schemeClr val="accent5">
                        <a:lumMod val="75000"/>
                      </a:schemeClr>
                    </a:gs>
                    <a:gs pos="50000">
                      <a:schemeClr val="accent1">
                        <a:tint val="44500"/>
                        <a:satMod val="160000"/>
                      </a:schemeClr>
                    </a:gs>
                    <a:gs pos="100000">
                      <a:schemeClr val="accent1">
                        <a:tint val="23500"/>
                        <a:satMod val="160000"/>
                      </a:schemeClr>
                    </a:gs>
                  </a:gsLst>
                  <a:lin ang="0" scaled="1"/>
                  <a:tileRect/>
                </a:gradFill>
                <a:ln w="9525" cap="flat" cmpd="sng" algn="ctr">
                  <a:noFill/>
                  <a:prstDash val="solid"/>
                  <a:round/>
                  <a:headEnd type="none" w="med" len="med"/>
                  <a:tailEnd type="none" w="med" len="med"/>
                </a:ln>
                <a:effectLst/>
              </p:spPr>
              <p:txBody>
                <a:bodyPr/>
                <a:lstStyle/>
                <a:p>
                  <a:pPr eaLnBrk="0" hangingPunct="0">
                    <a:defRPr/>
                  </a:pPr>
                  <a:endParaRPr lang="en-US">
                    <a:latin typeface="Arial" charset="0"/>
                    <a:cs typeface="Arial" charset="0"/>
                  </a:endParaRPr>
                </a:p>
              </p:txBody>
            </p:sp>
            <p:sp>
              <p:nvSpPr>
                <p:cNvPr id="22545" name="Textfeld 5"/>
                <p:cNvSpPr txBox="1">
                  <a:spLocks noChangeArrowheads="1"/>
                </p:cNvSpPr>
                <p:nvPr/>
              </p:nvSpPr>
              <p:spPr bwMode="auto">
                <a:xfrm>
                  <a:off x="5924550" y="3609975"/>
                  <a:ext cx="1171575" cy="430887"/>
                </a:xfrm>
                <a:prstGeom prst="rect">
                  <a:avLst/>
                </a:prstGeom>
                <a:noFill/>
                <a:ln w="9525">
                  <a:noFill/>
                  <a:miter lim="800000"/>
                  <a:headEnd/>
                  <a:tailEnd/>
                </a:ln>
              </p:spPr>
              <p:txBody>
                <a:bodyPr>
                  <a:spAutoFit/>
                </a:bodyPr>
                <a:lstStyle/>
                <a:p>
                  <a:r>
                    <a:rPr lang="de-DE">
                      <a:solidFill>
                        <a:schemeClr val="tx1"/>
                      </a:solidFill>
                    </a:rPr>
                    <a:t>Ahora</a:t>
                  </a:r>
                </a:p>
              </p:txBody>
            </p:sp>
          </p:grpSp>
          <p:sp>
            <p:nvSpPr>
              <p:cNvPr id="22543" name="Textfeld 8"/>
              <p:cNvSpPr txBox="1">
                <a:spLocks noChangeArrowheads="1"/>
              </p:cNvSpPr>
              <p:nvPr/>
            </p:nvSpPr>
            <p:spPr bwMode="auto">
              <a:xfrm>
                <a:off x="7416800" y="3600450"/>
                <a:ext cx="1450975" cy="430887"/>
              </a:xfrm>
              <a:prstGeom prst="rect">
                <a:avLst/>
              </a:prstGeom>
              <a:noFill/>
              <a:ln w="9525">
                <a:noFill/>
                <a:miter lim="800000"/>
                <a:headEnd/>
                <a:tailEnd/>
              </a:ln>
            </p:spPr>
            <p:txBody>
              <a:bodyPr>
                <a:spAutoFit/>
              </a:bodyPr>
              <a:lstStyle/>
              <a:p>
                <a:r>
                  <a:rPr lang="de-DE" i="1">
                    <a:solidFill>
                      <a:schemeClr val="tx1"/>
                    </a:solidFill>
                  </a:rPr>
                  <a:t>Después</a:t>
                </a:r>
              </a:p>
            </p:txBody>
          </p:sp>
        </p:grpSp>
        <p:cxnSp>
          <p:nvCxnSpPr>
            <p:cNvPr id="22535" name="Gerade Verbindung mit Pfeil 11"/>
            <p:cNvCxnSpPr>
              <a:cxnSpLocks noChangeShapeType="1"/>
            </p:cNvCxnSpPr>
            <p:nvPr/>
          </p:nvCxnSpPr>
          <p:spPr bwMode="auto">
            <a:xfrm flipV="1">
              <a:off x="6991350" y="1200150"/>
              <a:ext cx="1981200" cy="695325"/>
            </a:xfrm>
            <a:prstGeom prst="straightConnector1">
              <a:avLst/>
            </a:prstGeom>
            <a:noFill/>
            <a:ln w="57150">
              <a:solidFill>
                <a:srgbClr val="C00000"/>
              </a:solidFill>
              <a:round/>
              <a:headEnd/>
              <a:tailEnd type="arrow" w="med" len="med"/>
            </a:ln>
          </p:spPr>
        </p:cxnSp>
        <p:grpSp>
          <p:nvGrpSpPr>
            <p:cNvPr id="22536" name="Gruppieren 13"/>
            <p:cNvGrpSpPr>
              <a:grpSpLocks/>
            </p:cNvGrpSpPr>
            <p:nvPr/>
          </p:nvGrpSpPr>
          <p:grpSpPr bwMode="auto">
            <a:xfrm>
              <a:off x="5553075" y="1076325"/>
              <a:ext cx="1163638" cy="2628900"/>
              <a:chOff x="5553075" y="1076325"/>
              <a:chExt cx="1163638" cy="2628900"/>
            </a:xfrm>
          </p:grpSpPr>
          <p:pic>
            <p:nvPicPr>
              <p:cNvPr id="22540" name="Picture 8" descr="C:\Dokumente und Einstellungen\barbara.thierfelder.ECO\Lokale Einstellungen\Temporary Internet Files\Content.IE5\1B8FG6K0\MC900078711[1].wmf"/>
              <p:cNvPicPr>
                <a:picLocks noChangeAspect="1" noChangeArrowheads="1"/>
              </p:cNvPicPr>
              <p:nvPr/>
            </p:nvPicPr>
            <p:blipFill>
              <a:blip r:embed="rId3" cstate="print"/>
              <a:srcRect/>
              <a:stretch>
                <a:fillRect/>
              </a:stretch>
            </p:blipFill>
            <p:spPr bwMode="auto">
              <a:xfrm flipH="1">
                <a:off x="5657850" y="1138238"/>
                <a:ext cx="1058863" cy="2566987"/>
              </a:xfrm>
              <a:prstGeom prst="rect">
                <a:avLst/>
              </a:prstGeom>
              <a:noFill/>
              <a:ln w="9525">
                <a:noFill/>
                <a:miter lim="800000"/>
                <a:headEnd/>
                <a:tailEnd/>
              </a:ln>
            </p:spPr>
          </p:pic>
          <p:sp>
            <p:nvSpPr>
              <p:cNvPr id="22541" name="Rechteck 12"/>
              <p:cNvSpPr>
                <a:spLocks noChangeArrowheads="1"/>
              </p:cNvSpPr>
              <p:nvPr/>
            </p:nvSpPr>
            <p:spPr bwMode="auto">
              <a:xfrm>
                <a:off x="5553075" y="1076325"/>
                <a:ext cx="419100" cy="361950"/>
              </a:xfrm>
              <a:prstGeom prst="rect">
                <a:avLst/>
              </a:prstGeom>
              <a:solidFill>
                <a:schemeClr val="bg1"/>
              </a:solidFill>
              <a:ln w="9525">
                <a:noFill/>
                <a:round/>
                <a:headEnd/>
                <a:tailEnd/>
              </a:ln>
            </p:spPr>
            <p:txBody>
              <a:bodyPr/>
              <a:lstStyle/>
              <a:p>
                <a:pPr eaLnBrk="0" hangingPunct="0"/>
                <a:endParaRPr lang="en-US"/>
              </a:p>
            </p:txBody>
          </p:sp>
        </p:grpSp>
        <p:cxnSp>
          <p:nvCxnSpPr>
            <p:cNvPr id="22537" name="Gerade Verbindung mit Pfeil 14"/>
            <p:cNvCxnSpPr>
              <a:cxnSpLocks noChangeShapeType="1"/>
            </p:cNvCxnSpPr>
            <p:nvPr/>
          </p:nvCxnSpPr>
          <p:spPr bwMode="auto">
            <a:xfrm>
              <a:off x="7019925" y="1924051"/>
              <a:ext cx="2009775" cy="122237"/>
            </a:xfrm>
            <a:prstGeom prst="straightConnector1">
              <a:avLst/>
            </a:prstGeom>
            <a:noFill/>
            <a:ln w="57150">
              <a:solidFill>
                <a:srgbClr val="00B050"/>
              </a:solidFill>
              <a:round/>
              <a:headEnd/>
              <a:tailEnd type="arrow" w="med" len="med"/>
            </a:ln>
          </p:spPr>
        </p:cxnSp>
        <p:cxnSp>
          <p:nvCxnSpPr>
            <p:cNvPr id="18" name="Gerade Verbindung mit Pfeil 17"/>
            <p:cNvCxnSpPr/>
            <p:nvPr/>
          </p:nvCxnSpPr>
          <p:spPr bwMode="auto">
            <a:xfrm>
              <a:off x="6962775" y="1914525"/>
              <a:ext cx="1952625" cy="866775"/>
            </a:xfrm>
            <a:prstGeom prst="straightConnector1">
              <a:avLst/>
            </a:prstGeom>
            <a:solidFill>
              <a:schemeClr val="accent1"/>
            </a:solidFill>
            <a:ln w="57150" cap="flat" cmpd="sng" algn="ctr">
              <a:solidFill>
                <a:schemeClr val="accent1">
                  <a:lumMod val="50000"/>
                </a:schemeClr>
              </a:solidFill>
              <a:prstDash val="solid"/>
              <a:round/>
              <a:headEnd type="none" w="med" len="med"/>
              <a:tailEnd type="arrow"/>
            </a:ln>
            <a:effectLst/>
          </p:spPr>
        </p:cxnSp>
        <p:sp>
          <p:nvSpPr>
            <p:cNvPr id="22539" name="Textfeld 21"/>
            <p:cNvSpPr txBox="1">
              <a:spLocks noChangeArrowheads="1"/>
            </p:cNvSpPr>
            <p:nvPr/>
          </p:nvSpPr>
          <p:spPr bwMode="auto">
            <a:xfrm>
              <a:off x="6734175" y="1285875"/>
              <a:ext cx="266700" cy="1107996"/>
            </a:xfrm>
            <a:prstGeom prst="rect">
              <a:avLst/>
            </a:prstGeom>
            <a:solidFill>
              <a:schemeClr val="bg1"/>
            </a:solidFill>
            <a:ln w="9525">
              <a:noFill/>
              <a:miter lim="800000"/>
              <a:headEnd/>
              <a:tailEnd/>
            </a:ln>
          </p:spPr>
          <p:txBody>
            <a:bodyPr>
              <a:spAutoFit/>
            </a:bodyPr>
            <a:lstStyle/>
            <a:p>
              <a:r>
                <a:rPr lang="de-DE">
                  <a:solidFill>
                    <a:schemeClr val="tx1"/>
                  </a:solidFill>
                </a:rPr>
                <a:t>???</a:t>
              </a:r>
            </a:p>
          </p:txBody>
        </p:sp>
      </p:grpSp>
      <p:sp>
        <p:nvSpPr>
          <p:cNvPr id="17" name="TextBox 16"/>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20</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09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4099">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4099">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4099">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409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el 1"/>
          <p:cNvSpPr>
            <a:spLocks noGrp="1"/>
          </p:cNvSpPr>
          <p:nvPr>
            <p:ph type="ctrTitle" sz="quarter"/>
          </p:nvPr>
        </p:nvSpPr>
        <p:spPr>
          <a:xfrm>
            <a:off x="1039813" y="1993900"/>
            <a:ext cx="7034212" cy="1143000"/>
          </a:xfrm>
        </p:spPr>
        <p:txBody>
          <a:bodyPr/>
          <a:lstStyle/>
          <a:p>
            <a:r>
              <a:rPr lang="es-ES_tradnl" smtClean="0">
                <a:solidFill>
                  <a:srgbClr val="C00000"/>
                </a:solidFill>
                <a:ea typeface="ＭＳ Ｐゴシック" pitchFamily="34" charset="-128"/>
              </a:rPr>
              <a:t>Ejercicio “Diseñar Escenarios”</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s-ES_tradnl" smtClean="0">
                <a:ea typeface="ＭＳ Ｐゴシック" pitchFamily="34" charset="-128"/>
              </a:rPr>
              <a:t>Introducción: cómo desarrollar escenarios (lineal)</a:t>
            </a:r>
          </a:p>
        </p:txBody>
      </p:sp>
      <p:sp>
        <p:nvSpPr>
          <p:cNvPr id="4099" name="Content Placeholder 2"/>
          <p:cNvSpPr>
            <a:spLocks noGrp="1"/>
          </p:cNvSpPr>
          <p:nvPr>
            <p:ph idx="1"/>
          </p:nvPr>
        </p:nvSpPr>
        <p:spPr>
          <a:xfrm>
            <a:off x="457200" y="2008188"/>
            <a:ext cx="4402138" cy="4213225"/>
          </a:xfrm>
        </p:spPr>
        <p:txBody>
          <a:bodyPr/>
          <a:lstStyle/>
          <a:p>
            <a:pPr marL="342900" lvl="1" indent="-342900">
              <a:buFont typeface="Arial" pitchFamily="34" charset="0"/>
              <a:buAutoNum type="arabicParenBoth"/>
            </a:pPr>
            <a:r>
              <a:rPr lang="es-ES_tradnl" smtClean="0">
                <a:ea typeface="ＭＳ Ｐゴシック" pitchFamily="34" charset="-128"/>
              </a:rPr>
              <a:t>Determine la </a:t>
            </a:r>
            <a:r>
              <a:rPr lang="es-ES_tradnl" u="sng" smtClean="0">
                <a:ea typeface="ＭＳ Ｐゴシック" pitchFamily="34" charset="-128"/>
              </a:rPr>
              <a:t>pregunta</a:t>
            </a:r>
            <a:r>
              <a:rPr lang="es-ES_tradnl" smtClean="0">
                <a:ea typeface="ＭＳ Ｐゴシック" pitchFamily="34" charset="-128"/>
              </a:rPr>
              <a:t> con la que quiere trabajar, </a:t>
            </a:r>
            <a:br>
              <a:rPr lang="es-ES_tradnl" smtClean="0">
                <a:ea typeface="ＭＳ Ｐゴシック" pitchFamily="34" charset="-128"/>
              </a:rPr>
            </a:br>
            <a:endParaRPr lang="es-ES_tradnl" b="0" i="1" smtClean="0">
              <a:ea typeface="ＭＳ Ｐゴシック" pitchFamily="34" charset="-128"/>
            </a:endParaRPr>
          </a:p>
          <a:p>
            <a:pPr marL="342900" lvl="1" indent="-342900">
              <a:buFont typeface="Arial" pitchFamily="34" charset="0"/>
              <a:buAutoNum type="arabicParenBoth"/>
            </a:pPr>
            <a:r>
              <a:rPr lang="es-ES_tradnl" smtClean="0">
                <a:ea typeface="ＭＳ Ｐゴシック" pitchFamily="34" charset="-128"/>
              </a:rPr>
              <a:t>Determine los </a:t>
            </a:r>
            <a:r>
              <a:rPr lang="es-ES_tradnl" u="sng" smtClean="0">
                <a:ea typeface="ＭＳ Ｐゴシック" pitchFamily="34" charset="-128"/>
              </a:rPr>
              <a:t>factores</a:t>
            </a:r>
            <a:r>
              <a:rPr lang="es-ES_tradnl" smtClean="0">
                <a:ea typeface="ＭＳ Ｐゴシック" pitchFamily="34" charset="-128"/>
              </a:rPr>
              <a:t> influyentes que difieren según sus decisiones,</a:t>
            </a:r>
            <a:br>
              <a:rPr lang="es-ES_tradnl" smtClean="0">
                <a:ea typeface="ＭＳ Ｐゴシック" pitchFamily="34" charset="-128"/>
              </a:rPr>
            </a:br>
            <a:endParaRPr lang="es-ES_tradnl" b="0" i="1" smtClean="0">
              <a:ea typeface="ＭＳ Ｐゴシック" pitchFamily="34" charset="-128"/>
            </a:endParaRPr>
          </a:p>
          <a:p>
            <a:pPr marL="342900" lvl="1" indent="-342900">
              <a:buFont typeface="Arial" pitchFamily="34" charset="0"/>
              <a:buAutoNum type="arabicParenBoth"/>
            </a:pPr>
            <a:r>
              <a:rPr lang="es-ES_tradnl" smtClean="0">
                <a:ea typeface="ＭＳ Ｐゴシック" pitchFamily="34" charset="-128"/>
              </a:rPr>
              <a:t>Defina diferentes </a:t>
            </a:r>
            <a:r>
              <a:rPr lang="es-ES_tradnl" u="sng" smtClean="0">
                <a:ea typeface="ＭＳ Ｐゴシック" pitchFamily="34" charset="-128"/>
              </a:rPr>
              <a:t>valores</a:t>
            </a:r>
            <a:r>
              <a:rPr lang="es-ES_tradnl" smtClean="0">
                <a:ea typeface="ＭＳ Ｐゴシック" pitchFamily="34" charset="-128"/>
              </a:rPr>
              <a:t> para los factores, </a:t>
            </a:r>
            <a:br>
              <a:rPr lang="es-ES_tradnl" smtClean="0">
                <a:ea typeface="ＭＳ Ｐゴシック" pitchFamily="34" charset="-128"/>
              </a:rPr>
            </a:br>
            <a:endParaRPr lang="es-ES_tradnl" smtClean="0">
              <a:ea typeface="ＭＳ Ｐゴシック" pitchFamily="34" charset="-128"/>
            </a:endParaRPr>
          </a:p>
          <a:p>
            <a:pPr marL="342900" lvl="1" indent="-342900">
              <a:buFont typeface="Arial" pitchFamily="34" charset="0"/>
              <a:buAutoNum type="arabicParenBoth"/>
            </a:pPr>
            <a:r>
              <a:rPr lang="es-ES_tradnl" smtClean="0">
                <a:ea typeface="ＭＳ Ｐゴシック" pitchFamily="34" charset="-128"/>
              </a:rPr>
              <a:t>Combine factores y valores</a:t>
            </a:r>
            <a:br>
              <a:rPr lang="es-ES_tradnl" smtClean="0">
                <a:ea typeface="ＭＳ Ｐゴシック" pitchFamily="34" charset="-128"/>
              </a:rPr>
            </a:br>
            <a:endParaRPr lang="es-ES_tradnl" smtClean="0">
              <a:ea typeface="ＭＳ Ｐゴシック" pitchFamily="34" charset="-128"/>
            </a:endParaRPr>
          </a:p>
          <a:p>
            <a:pPr marL="342900" lvl="1" indent="-342900">
              <a:buFont typeface="Arial" pitchFamily="34" charset="0"/>
              <a:buAutoNum type="arabicParenBoth"/>
            </a:pPr>
            <a:r>
              <a:rPr lang="es-ES_tradnl" smtClean="0">
                <a:ea typeface="ＭＳ Ｐゴシック" pitchFamily="34" charset="-128"/>
              </a:rPr>
              <a:t>Describa argumentos plausibles </a:t>
            </a:r>
          </a:p>
        </p:txBody>
      </p:sp>
      <p:sp>
        <p:nvSpPr>
          <p:cNvPr id="5" name="TextBox 4"/>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22</a:t>
            </a:r>
          </a:p>
        </p:txBody>
      </p:sp>
      <p:grpSp>
        <p:nvGrpSpPr>
          <p:cNvPr id="24581" name="Group 5"/>
          <p:cNvGrpSpPr>
            <a:grpSpLocks/>
          </p:cNvGrpSpPr>
          <p:nvPr/>
        </p:nvGrpSpPr>
        <p:grpSpPr bwMode="auto">
          <a:xfrm>
            <a:off x="4826000" y="2540000"/>
            <a:ext cx="3810000" cy="2120900"/>
            <a:chOff x="0" y="673100"/>
            <a:chExt cx="7099300" cy="4851400"/>
          </a:xfrm>
        </p:grpSpPr>
        <p:grpSp>
          <p:nvGrpSpPr>
            <p:cNvPr id="24582" name="Group 30"/>
            <p:cNvGrpSpPr>
              <a:grpSpLocks/>
            </p:cNvGrpSpPr>
            <p:nvPr/>
          </p:nvGrpSpPr>
          <p:grpSpPr bwMode="auto">
            <a:xfrm>
              <a:off x="177800" y="774700"/>
              <a:ext cx="6910536" cy="4597400"/>
              <a:chOff x="177800" y="774700"/>
              <a:chExt cx="6910536" cy="4597400"/>
            </a:xfrm>
          </p:grpSpPr>
          <p:grpSp>
            <p:nvGrpSpPr>
              <p:cNvPr id="24584" name="Group 19"/>
              <p:cNvGrpSpPr>
                <a:grpSpLocks/>
              </p:cNvGrpSpPr>
              <p:nvPr/>
            </p:nvGrpSpPr>
            <p:grpSpPr bwMode="auto">
              <a:xfrm>
                <a:off x="177800" y="913768"/>
                <a:ext cx="4038600" cy="4388797"/>
                <a:chOff x="2489200" y="761368"/>
                <a:chExt cx="4038600" cy="4388797"/>
              </a:xfrm>
            </p:grpSpPr>
            <p:sp>
              <p:nvSpPr>
                <p:cNvPr id="24591" name="Rectangle 15"/>
                <p:cNvSpPr>
                  <a:spLocks noChangeArrowheads="1"/>
                </p:cNvSpPr>
                <p:nvPr/>
              </p:nvSpPr>
              <p:spPr bwMode="auto">
                <a:xfrm>
                  <a:off x="3911600" y="1231900"/>
                  <a:ext cx="2603500" cy="381000"/>
                </a:xfrm>
                <a:prstGeom prst="rect">
                  <a:avLst/>
                </a:prstGeom>
                <a:noFill/>
                <a:ln w="19050">
                  <a:solidFill>
                    <a:srgbClr val="000090"/>
                  </a:solidFill>
                  <a:round/>
                  <a:headEnd/>
                  <a:tailEnd/>
                </a:ln>
              </p:spPr>
              <p:txBody>
                <a:bodyPr anchor="ctr"/>
                <a:lstStyle/>
                <a:p>
                  <a:pPr algn="ctr" eaLnBrk="0" hangingPunct="0"/>
                  <a:r>
                    <a:rPr lang="en-US" sz="600">
                      <a:solidFill>
                        <a:srgbClr val="000000"/>
                      </a:solidFill>
                    </a:rPr>
                    <a:t>Valor 1B</a:t>
                  </a:r>
                </a:p>
              </p:txBody>
            </p:sp>
            <p:sp>
              <p:nvSpPr>
                <p:cNvPr id="24592" name="Rectangle 16"/>
                <p:cNvSpPr>
                  <a:spLocks noChangeArrowheads="1"/>
                </p:cNvSpPr>
                <p:nvPr/>
              </p:nvSpPr>
              <p:spPr bwMode="auto">
                <a:xfrm>
                  <a:off x="2489200" y="787400"/>
                  <a:ext cx="1219200" cy="1270000"/>
                </a:xfrm>
                <a:prstGeom prst="rect">
                  <a:avLst/>
                </a:prstGeom>
                <a:noFill/>
                <a:ln w="19050">
                  <a:solidFill>
                    <a:srgbClr val="000090"/>
                  </a:solidFill>
                  <a:round/>
                  <a:headEnd/>
                  <a:tailEnd/>
                </a:ln>
              </p:spPr>
              <p:txBody>
                <a:bodyPr anchor="ctr"/>
                <a:lstStyle/>
                <a:p>
                  <a:pPr algn="ctr" eaLnBrk="0" hangingPunct="0"/>
                  <a:r>
                    <a:rPr lang="en-US" sz="600">
                      <a:solidFill>
                        <a:srgbClr val="000000"/>
                      </a:solidFill>
                    </a:rPr>
                    <a:t>Factor 1</a:t>
                  </a:r>
                </a:p>
              </p:txBody>
            </p:sp>
            <p:sp>
              <p:nvSpPr>
                <p:cNvPr id="24593" name="Rectangle 17"/>
                <p:cNvSpPr>
                  <a:spLocks noChangeArrowheads="1"/>
                </p:cNvSpPr>
                <p:nvPr/>
              </p:nvSpPr>
              <p:spPr bwMode="auto">
                <a:xfrm>
                  <a:off x="3898899" y="1705448"/>
                  <a:ext cx="2628901" cy="381000"/>
                </a:xfrm>
                <a:prstGeom prst="rect">
                  <a:avLst/>
                </a:prstGeom>
                <a:noFill/>
                <a:ln w="19050">
                  <a:solidFill>
                    <a:srgbClr val="000090"/>
                  </a:solidFill>
                  <a:round/>
                  <a:headEnd/>
                  <a:tailEnd/>
                </a:ln>
              </p:spPr>
              <p:txBody>
                <a:bodyPr anchor="ctr"/>
                <a:lstStyle/>
                <a:p>
                  <a:pPr algn="ctr" eaLnBrk="0" hangingPunct="0"/>
                  <a:r>
                    <a:rPr lang="en-US" sz="600">
                      <a:solidFill>
                        <a:srgbClr val="000000"/>
                      </a:solidFill>
                    </a:rPr>
                    <a:t>Valor 1C</a:t>
                  </a:r>
                </a:p>
              </p:txBody>
            </p:sp>
            <p:sp>
              <p:nvSpPr>
                <p:cNvPr id="24594" name="Rectangle 18"/>
                <p:cNvSpPr>
                  <a:spLocks noChangeArrowheads="1"/>
                </p:cNvSpPr>
                <p:nvPr/>
              </p:nvSpPr>
              <p:spPr bwMode="auto">
                <a:xfrm>
                  <a:off x="3911600" y="761368"/>
                  <a:ext cx="2603500" cy="381001"/>
                </a:xfrm>
                <a:prstGeom prst="rect">
                  <a:avLst/>
                </a:prstGeom>
                <a:noFill/>
                <a:ln w="19050">
                  <a:solidFill>
                    <a:srgbClr val="000090"/>
                  </a:solidFill>
                  <a:round/>
                  <a:headEnd/>
                  <a:tailEnd/>
                </a:ln>
              </p:spPr>
              <p:txBody>
                <a:bodyPr anchor="ctr"/>
                <a:lstStyle/>
                <a:p>
                  <a:pPr algn="ctr" eaLnBrk="0" hangingPunct="0"/>
                  <a:r>
                    <a:rPr lang="en-US" sz="600">
                      <a:solidFill>
                        <a:srgbClr val="000000"/>
                      </a:solidFill>
                    </a:rPr>
                    <a:t>Valor 1A</a:t>
                  </a:r>
                </a:p>
              </p:txBody>
            </p:sp>
            <p:sp>
              <p:nvSpPr>
                <p:cNvPr id="24595" name="Rectangle 19"/>
                <p:cNvSpPr>
                  <a:spLocks noChangeArrowheads="1"/>
                </p:cNvSpPr>
                <p:nvPr/>
              </p:nvSpPr>
              <p:spPr bwMode="auto">
                <a:xfrm>
                  <a:off x="3911600" y="2781300"/>
                  <a:ext cx="2616200" cy="381000"/>
                </a:xfrm>
                <a:prstGeom prst="rect">
                  <a:avLst/>
                </a:prstGeom>
                <a:noFill/>
                <a:ln w="19050">
                  <a:solidFill>
                    <a:srgbClr val="FFFF00"/>
                  </a:solidFill>
                  <a:round/>
                  <a:headEnd/>
                  <a:tailEnd/>
                </a:ln>
              </p:spPr>
              <p:txBody>
                <a:bodyPr anchor="ctr"/>
                <a:lstStyle/>
                <a:p>
                  <a:pPr algn="ctr" eaLnBrk="0" hangingPunct="0"/>
                  <a:r>
                    <a:rPr lang="en-US" sz="600">
                      <a:solidFill>
                        <a:srgbClr val="000000"/>
                      </a:solidFill>
                    </a:rPr>
                    <a:t>Valor 2B</a:t>
                  </a:r>
                </a:p>
              </p:txBody>
            </p:sp>
            <p:sp>
              <p:nvSpPr>
                <p:cNvPr id="24596" name="Rectangle 20"/>
                <p:cNvSpPr>
                  <a:spLocks noChangeArrowheads="1"/>
                </p:cNvSpPr>
                <p:nvPr/>
              </p:nvSpPr>
              <p:spPr bwMode="auto">
                <a:xfrm>
                  <a:off x="2489200" y="2336800"/>
                  <a:ext cx="1219200" cy="1270000"/>
                </a:xfrm>
                <a:prstGeom prst="rect">
                  <a:avLst/>
                </a:prstGeom>
                <a:noFill/>
                <a:ln w="19050">
                  <a:solidFill>
                    <a:srgbClr val="FFFF00"/>
                  </a:solidFill>
                  <a:round/>
                  <a:headEnd/>
                  <a:tailEnd/>
                </a:ln>
              </p:spPr>
              <p:txBody>
                <a:bodyPr anchor="ctr"/>
                <a:lstStyle/>
                <a:p>
                  <a:pPr algn="ctr" eaLnBrk="0" hangingPunct="0"/>
                  <a:r>
                    <a:rPr lang="en-US" sz="600">
                      <a:solidFill>
                        <a:srgbClr val="000000"/>
                      </a:solidFill>
                    </a:rPr>
                    <a:t>Factor 2</a:t>
                  </a:r>
                </a:p>
              </p:txBody>
            </p:sp>
            <p:sp>
              <p:nvSpPr>
                <p:cNvPr id="24597" name="Rectangle 21"/>
                <p:cNvSpPr>
                  <a:spLocks noChangeArrowheads="1"/>
                </p:cNvSpPr>
                <p:nvPr/>
              </p:nvSpPr>
              <p:spPr bwMode="auto">
                <a:xfrm>
                  <a:off x="3898899" y="3254846"/>
                  <a:ext cx="2628901" cy="381000"/>
                </a:xfrm>
                <a:prstGeom prst="rect">
                  <a:avLst/>
                </a:prstGeom>
                <a:noFill/>
                <a:ln w="19050">
                  <a:solidFill>
                    <a:srgbClr val="FFFF00"/>
                  </a:solidFill>
                  <a:round/>
                  <a:headEnd/>
                  <a:tailEnd/>
                </a:ln>
              </p:spPr>
              <p:txBody>
                <a:bodyPr anchor="ctr"/>
                <a:lstStyle/>
                <a:p>
                  <a:pPr algn="ctr" eaLnBrk="0" hangingPunct="0"/>
                  <a:r>
                    <a:rPr lang="en-US" sz="600">
                      <a:solidFill>
                        <a:srgbClr val="000000"/>
                      </a:solidFill>
                    </a:rPr>
                    <a:t>Valor 2C</a:t>
                  </a:r>
                </a:p>
              </p:txBody>
            </p:sp>
            <p:sp>
              <p:nvSpPr>
                <p:cNvPr id="24598" name="Rectangle 22"/>
                <p:cNvSpPr>
                  <a:spLocks noChangeArrowheads="1"/>
                </p:cNvSpPr>
                <p:nvPr/>
              </p:nvSpPr>
              <p:spPr bwMode="auto">
                <a:xfrm>
                  <a:off x="3911600" y="2310769"/>
                  <a:ext cx="2603500" cy="381000"/>
                </a:xfrm>
                <a:prstGeom prst="rect">
                  <a:avLst/>
                </a:prstGeom>
                <a:noFill/>
                <a:ln w="19050">
                  <a:solidFill>
                    <a:srgbClr val="FFFF00"/>
                  </a:solidFill>
                  <a:round/>
                  <a:headEnd/>
                  <a:tailEnd/>
                </a:ln>
              </p:spPr>
              <p:txBody>
                <a:bodyPr anchor="ctr"/>
                <a:lstStyle/>
                <a:p>
                  <a:pPr algn="ctr" eaLnBrk="0" hangingPunct="0"/>
                  <a:r>
                    <a:rPr lang="en-US" sz="600">
                      <a:solidFill>
                        <a:srgbClr val="000000"/>
                      </a:solidFill>
                    </a:rPr>
                    <a:t>Valor 2A</a:t>
                  </a:r>
                </a:p>
              </p:txBody>
            </p:sp>
            <p:sp>
              <p:nvSpPr>
                <p:cNvPr id="24599" name="Rectangle 23"/>
                <p:cNvSpPr>
                  <a:spLocks noChangeArrowheads="1"/>
                </p:cNvSpPr>
                <p:nvPr/>
              </p:nvSpPr>
              <p:spPr bwMode="auto">
                <a:xfrm>
                  <a:off x="3911600" y="4305300"/>
                  <a:ext cx="2603500" cy="381000"/>
                </a:xfrm>
                <a:prstGeom prst="rect">
                  <a:avLst/>
                </a:prstGeom>
                <a:noFill/>
                <a:ln w="19050">
                  <a:solidFill>
                    <a:srgbClr val="007B34"/>
                  </a:solidFill>
                  <a:round/>
                  <a:headEnd/>
                  <a:tailEnd/>
                </a:ln>
              </p:spPr>
              <p:txBody>
                <a:bodyPr anchor="ctr"/>
                <a:lstStyle/>
                <a:p>
                  <a:pPr algn="ctr" eaLnBrk="0" hangingPunct="0"/>
                  <a:r>
                    <a:rPr lang="en-US" sz="600">
                      <a:solidFill>
                        <a:srgbClr val="000000"/>
                      </a:solidFill>
                    </a:rPr>
                    <a:t>Valor 3B</a:t>
                  </a:r>
                </a:p>
              </p:txBody>
            </p:sp>
            <p:sp>
              <p:nvSpPr>
                <p:cNvPr id="24600" name="Rectangle 24"/>
                <p:cNvSpPr>
                  <a:spLocks noChangeArrowheads="1"/>
                </p:cNvSpPr>
                <p:nvPr/>
              </p:nvSpPr>
              <p:spPr bwMode="auto">
                <a:xfrm>
                  <a:off x="2489200" y="3860800"/>
                  <a:ext cx="1219200" cy="1270000"/>
                </a:xfrm>
                <a:prstGeom prst="rect">
                  <a:avLst/>
                </a:prstGeom>
                <a:noFill/>
                <a:ln w="19050">
                  <a:solidFill>
                    <a:srgbClr val="007B34"/>
                  </a:solidFill>
                  <a:round/>
                  <a:headEnd/>
                  <a:tailEnd/>
                </a:ln>
              </p:spPr>
              <p:txBody>
                <a:bodyPr anchor="ctr"/>
                <a:lstStyle/>
                <a:p>
                  <a:pPr algn="ctr" eaLnBrk="0" hangingPunct="0"/>
                  <a:r>
                    <a:rPr lang="en-US" sz="600">
                      <a:solidFill>
                        <a:srgbClr val="000000"/>
                      </a:solidFill>
                    </a:rPr>
                    <a:t>Factor 3</a:t>
                  </a:r>
                </a:p>
              </p:txBody>
            </p:sp>
            <p:sp>
              <p:nvSpPr>
                <p:cNvPr id="24601" name="Rectangle 25"/>
                <p:cNvSpPr>
                  <a:spLocks noChangeArrowheads="1"/>
                </p:cNvSpPr>
                <p:nvPr/>
              </p:nvSpPr>
              <p:spPr bwMode="auto">
                <a:xfrm>
                  <a:off x="3898899" y="4769164"/>
                  <a:ext cx="2628901" cy="381001"/>
                </a:xfrm>
                <a:prstGeom prst="rect">
                  <a:avLst/>
                </a:prstGeom>
                <a:noFill/>
                <a:ln w="19050">
                  <a:solidFill>
                    <a:srgbClr val="007B34"/>
                  </a:solidFill>
                  <a:round/>
                  <a:headEnd/>
                  <a:tailEnd/>
                </a:ln>
              </p:spPr>
              <p:txBody>
                <a:bodyPr anchor="ctr"/>
                <a:lstStyle/>
                <a:p>
                  <a:pPr algn="ctr" eaLnBrk="0" hangingPunct="0"/>
                  <a:r>
                    <a:rPr lang="en-US" sz="600">
                      <a:solidFill>
                        <a:srgbClr val="000000"/>
                      </a:solidFill>
                    </a:rPr>
                    <a:t>Valor 3C</a:t>
                  </a:r>
                </a:p>
              </p:txBody>
            </p:sp>
            <p:sp>
              <p:nvSpPr>
                <p:cNvPr id="24602" name="Rectangle 26"/>
                <p:cNvSpPr>
                  <a:spLocks noChangeArrowheads="1"/>
                </p:cNvSpPr>
                <p:nvPr/>
              </p:nvSpPr>
              <p:spPr bwMode="auto">
                <a:xfrm>
                  <a:off x="3911600" y="3834768"/>
                  <a:ext cx="2603500" cy="381000"/>
                </a:xfrm>
                <a:prstGeom prst="rect">
                  <a:avLst/>
                </a:prstGeom>
                <a:noFill/>
                <a:ln w="19050">
                  <a:solidFill>
                    <a:srgbClr val="007B34"/>
                  </a:solidFill>
                  <a:round/>
                  <a:headEnd/>
                  <a:tailEnd/>
                </a:ln>
              </p:spPr>
              <p:txBody>
                <a:bodyPr anchor="ctr"/>
                <a:lstStyle/>
                <a:p>
                  <a:pPr algn="ctr" eaLnBrk="0" hangingPunct="0"/>
                  <a:r>
                    <a:rPr lang="en-US" sz="600">
                      <a:solidFill>
                        <a:srgbClr val="000000"/>
                      </a:solidFill>
                    </a:rPr>
                    <a:t>Valor 3A</a:t>
                  </a:r>
                </a:p>
              </p:txBody>
            </p:sp>
          </p:grpSp>
          <p:sp>
            <p:nvSpPr>
              <p:cNvPr id="24585" name="Oval 9"/>
              <p:cNvSpPr>
                <a:spLocks noChangeArrowheads="1"/>
              </p:cNvSpPr>
              <p:nvPr/>
            </p:nvSpPr>
            <p:spPr bwMode="auto">
              <a:xfrm>
                <a:off x="5245100" y="774700"/>
                <a:ext cx="1767036" cy="1511300"/>
              </a:xfrm>
              <a:prstGeom prst="ellipse">
                <a:avLst/>
              </a:prstGeom>
              <a:solidFill>
                <a:srgbClr val="660066"/>
              </a:solidFill>
              <a:ln w="9525">
                <a:noFill/>
                <a:round/>
                <a:headEnd/>
                <a:tailEnd/>
              </a:ln>
            </p:spPr>
            <p:txBody>
              <a:bodyPr anchor="ctr"/>
              <a:lstStyle/>
              <a:p>
                <a:pPr eaLnBrk="0" hangingPunct="0"/>
                <a:r>
                  <a:rPr lang="es-ES_tradnl" sz="600">
                    <a:solidFill>
                      <a:schemeClr val="bg1"/>
                    </a:solidFill>
                  </a:rPr>
                  <a:t>Escenario 1</a:t>
                </a:r>
              </a:p>
            </p:txBody>
          </p:sp>
          <p:sp>
            <p:nvSpPr>
              <p:cNvPr id="24586" name="Oval 10"/>
              <p:cNvSpPr>
                <a:spLocks noChangeArrowheads="1"/>
              </p:cNvSpPr>
              <p:nvPr/>
            </p:nvSpPr>
            <p:spPr bwMode="auto">
              <a:xfrm>
                <a:off x="5308600" y="2311399"/>
                <a:ext cx="1767036" cy="1511300"/>
              </a:xfrm>
              <a:prstGeom prst="ellipse">
                <a:avLst/>
              </a:prstGeom>
              <a:solidFill>
                <a:srgbClr val="660066"/>
              </a:solidFill>
              <a:ln w="9525">
                <a:noFill/>
                <a:round/>
                <a:headEnd/>
                <a:tailEnd/>
              </a:ln>
            </p:spPr>
            <p:txBody>
              <a:bodyPr anchor="ctr"/>
              <a:lstStyle/>
              <a:p>
                <a:pPr eaLnBrk="0" hangingPunct="0"/>
                <a:r>
                  <a:rPr lang="es-ES_tradnl" sz="600">
                    <a:solidFill>
                      <a:schemeClr val="bg1"/>
                    </a:solidFill>
                  </a:rPr>
                  <a:t>Escenario 2</a:t>
                </a:r>
              </a:p>
            </p:txBody>
          </p:sp>
          <p:sp>
            <p:nvSpPr>
              <p:cNvPr id="24587" name="Oval 11"/>
              <p:cNvSpPr>
                <a:spLocks noChangeArrowheads="1"/>
              </p:cNvSpPr>
              <p:nvPr/>
            </p:nvSpPr>
            <p:spPr bwMode="auto">
              <a:xfrm>
                <a:off x="5321300" y="3860800"/>
                <a:ext cx="1767036" cy="1511300"/>
              </a:xfrm>
              <a:prstGeom prst="ellipse">
                <a:avLst/>
              </a:prstGeom>
              <a:solidFill>
                <a:srgbClr val="660066"/>
              </a:solidFill>
              <a:ln w="9525">
                <a:noFill/>
                <a:round/>
                <a:headEnd/>
                <a:tailEnd/>
              </a:ln>
            </p:spPr>
            <p:txBody>
              <a:bodyPr anchor="ctr"/>
              <a:lstStyle/>
              <a:p>
                <a:pPr eaLnBrk="0" hangingPunct="0"/>
                <a:r>
                  <a:rPr lang="es-ES_tradnl" sz="600">
                    <a:solidFill>
                      <a:schemeClr val="bg1"/>
                    </a:solidFill>
                  </a:rPr>
                  <a:t>Escenario 3</a:t>
                </a:r>
              </a:p>
            </p:txBody>
          </p:sp>
          <p:cxnSp>
            <p:nvCxnSpPr>
              <p:cNvPr id="24588" name="Straight Connector 12"/>
              <p:cNvCxnSpPr>
                <a:cxnSpLocks noChangeShapeType="1"/>
                <a:stCxn id="24594" idx="3"/>
                <a:endCxn id="24585" idx="2"/>
              </p:cNvCxnSpPr>
              <p:nvPr/>
            </p:nvCxnSpPr>
            <p:spPr bwMode="auto">
              <a:xfrm>
                <a:off x="4203699" y="1104270"/>
                <a:ext cx="1041402" cy="426081"/>
              </a:xfrm>
              <a:prstGeom prst="line">
                <a:avLst/>
              </a:prstGeom>
              <a:noFill/>
              <a:ln w="9525">
                <a:solidFill>
                  <a:srgbClr val="0080FF"/>
                </a:solidFill>
                <a:prstDash val="sysDash"/>
                <a:round/>
                <a:headEnd/>
                <a:tailEnd/>
              </a:ln>
            </p:spPr>
          </p:cxnSp>
          <p:cxnSp>
            <p:nvCxnSpPr>
              <p:cNvPr id="24589" name="Straight Connector 13"/>
              <p:cNvCxnSpPr>
                <a:cxnSpLocks noChangeShapeType="1"/>
                <a:stCxn id="24595" idx="3"/>
              </p:cNvCxnSpPr>
              <p:nvPr/>
            </p:nvCxnSpPr>
            <p:spPr bwMode="auto">
              <a:xfrm flipV="1">
                <a:off x="4216400" y="1562100"/>
                <a:ext cx="1016000" cy="1562100"/>
              </a:xfrm>
              <a:prstGeom prst="line">
                <a:avLst/>
              </a:prstGeom>
              <a:noFill/>
              <a:ln w="9525">
                <a:solidFill>
                  <a:srgbClr val="0080FF"/>
                </a:solidFill>
                <a:prstDash val="sysDash"/>
                <a:round/>
                <a:headEnd/>
                <a:tailEnd/>
              </a:ln>
            </p:spPr>
          </p:cxnSp>
          <p:cxnSp>
            <p:nvCxnSpPr>
              <p:cNvPr id="24590" name="Straight Connector 14"/>
              <p:cNvCxnSpPr>
                <a:cxnSpLocks noChangeShapeType="1"/>
                <a:stCxn id="24601" idx="3"/>
                <a:endCxn id="24585" idx="2"/>
              </p:cNvCxnSpPr>
              <p:nvPr/>
            </p:nvCxnSpPr>
            <p:spPr bwMode="auto">
              <a:xfrm flipV="1">
                <a:off x="4216399" y="1530351"/>
                <a:ext cx="1028701" cy="3581715"/>
              </a:xfrm>
              <a:prstGeom prst="line">
                <a:avLst/>
              </a:prstGeom>
              <a:noFill/>
              <a:ln w="9525">
                <a:solidFill>
                  <a:srgbClr val="0080FF"/>
                </a:solidFill>
                <a:prstDash val="sysDash"/>
                <a:round/>
                <a:headEnd/>
                <a:tailEnd/>
              </a:ln>
            </p:spPr>
          </p:cxnSp>
        </p:grpSp>
        <p:sp>
          <p:nvSpPr>
            <p:cNvPr id="8" name="Rectangle 7"/>
            <p:cNvSpPr/>
            <p:nvPr/>
          </p:nvSpPr>
          <p:spPr bwMode="auto">
            <a:xfrm>
              <a:off x="0" y="673100"/>
              <a:ext cx="7099300" cy="4851400"/>
            </a:xfrm>
            <a:prstGeom prst="rect">
              <a:avLst/>
            </a:prstGeom>
            <a:noFill/>
            <a:ln w="28575" cap="flat" cmpd="sng" algn="ctr">
              <a:solidFill>
                <a:schemeClr val="bg1">
                  <a:lumMod val="50000"/>
                </a:schemeClr>
              </a:solidFill>
              <a:prstDash val="solid"/>
              <a:round/>
              <a:headEnd type="none" w="med" len="med"/>
              <a:tailEnd type="none" w="med" len="med"/>
            </a:ln>
            <a:effectLst/>
          </p:spPr>
          <p:txBody>
            <a:bodyPr/>
            <a:lstStyle/>
            <a:p>
              <a:pPr eaLnBrk="0" hangingPunct="0">
                <a:defRPr/>
              </a:pPr>
              <a:endParaRPr lang="en-US">
                <a:latin typeface="Arial" charset="0"/>
                <a:cs typeface="Arial" charset="0"/>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de-DE" smtClean="0">
                <a:ea typeface="ＭＳ Ｐゴシック" pitchFamily="34" charset="-128"/>
              </a:rPr>
              <a:t>Introducción al ejercicio</a:t>
            </a:r>
            <a:endParaRPr lang="en-US" smtClean="0">
              <a:ea typeface="ＭＳ Ｐゴシック" pitchFamily="34" charset="-128"/>
            </a:endParaRPr>
          </a:p>
        </p:txBody>
      </p:sp>
      <p:sp>
        <p:nvSpPr>
          <p:cNvPr id="4099" name="Content Placeholder 2"/>
          <p:cNvSpPr>
            <a:spLocks noGrp="1"/>
          </p:cNvSpPr>
          <p:nvPr>
            <p:ph idx="1"/>
          </p:nvPr>
        </p:nvSpPr>
        <p:spPr>
          <a:xfrm>
            <a:off x="457200" y="2351088"/>
            <a:ext cx="7526338" cy="4213225"/>
          </a:xfrm>
        </p:spPr>
        <p:txBody>
          <a:bodyPr/>
          <a:lstStyle/>
          <a:p>
            <a:pPr lvl="1"/>
            <a:endParaRPr lang="es-ES_tradnl" smtClean="0">
              <a:ea typeface="ＭＳ Ｐゴシック" pitchFamily="34" charset="-128"/>
            </a:endParaRPr>
          </a:p>
          <a:p>
            <a:pPr lvl="1"/>
            <a:r>
              <a:rPr lang="es-ES_tradnl" smtClean="0">
                <a:ea typeface="ＭＳ Ｐゴシック" pitchFamily="34" charset="-128"/>
              </a:rPr>
              <a:t>Formar grupos de discusión de 3 ó 4 personas con sus vecinos.</a:t>
            </a:r>
          </a:p>
          <a:p>
            <a:pPr lvl="1"/>
            <a:r>
              <a:rPr lang="es-ES_tradnl" smtClean="0">
                <a:ea typeface="ＭＳ Ｐゴシック" pitchFamily="34" charset="-128"/>
              </a:rPr>
              <a:t> Discutir los pasos 2 a 4 para la pregunta dada </a:t>
            </a:r>
          </a:p>
          <a:p>
            <a:pPr lvl="2"/>
            <a:r>
              <a:rPr lang="es-ES_tradnl" smtClean="0">
                <a:ea typeface="ＭＳ Ｐゴシック" pitchFamily="34" charset="-128"/>
              </a:rPr>
              <a:t>Factores</a:t>
            </a:r>
          </a:p>
          <a:p>
            <a:pPr lvl="2"/>
            <a:r>
              <a:rPr lang="es-ES_tradnl" smtClean="0">
                <a:ea typeface="ＭＳ Ｐゴシック" pitchFamily="34" charset="-128"/>
              </a:rPr>
              <a:t>Valores</a:t>
            </a:r>
          </a:p>
          <a:p>
            <a:pPr lvl="2"/>
            <a:r>
              <a:rPr lang="es-ES_tradnl" smtClean="0">
                <a:ea typeface="ＭＳ Ｐゴシック" pitchFamily="34" charset="-128"/>
              </a:rPr>
              <a:t>Combinación</a:t>
            </a:r>
          </a:p>
          <a:p>
            <a:pPr lvl="1"/>
            <a:r>
              <a:rPr lang="es-ES_tradnl" smtClean="0">
                <a:ea typeface="ＭＳ Ｐゴシック" pitchFamily="34" charset="-128"/>
              </a:rPr>
              <a:t>Preparar una presentación muy breve sobre su enfoque para la sesión plenaria</a:t>
            </a:r>
          </a:p>
          <a:p>
            <a:pPr lvl="1">
              <a:buFont typeface="Wingdings" pitchFamily="2" charset="2"/>
              <a:buNone/>
            </a:pPr>
            <a:r>
              <a:rPr lang="es-ES_tradnl" smtClean="0">
                <a:solidFill>
                  <a:srgbClr val="C00000"/>
                </a:solidFill>
                <a:ea typeface="ＭＳ Ｐゴシック" pitchFamily="34" charset="-128"/>
              </a:rPr>
              <a:t>   &lt; 2 min.</a:t>
            </a:r>
          </a:p>
          <a:p>
            <a:pPr lvl="1">
              <a:buFont typeface="Wingdings" pitchFamily="2" charset="2"/>
              <a:buNone/>
            </a:pPr>
            <a:endParaRPr lang="es-ES_tradnl" smtClean="0">
              <a:ea typeface="ＭＳ Ｐゴシック" pitchFamily="34" charset="-128"/>
            </a:endParaRPr>
          </a:p>
        </p:txBody>
      </p:sp>
      <p:sp>
        <p:nvSpPr>
          <p:cNvPr id="4" name="Abgerundetes Rechteck 3"/>
          <p:cNvSpPr/>
          <p:nvPr/>
        </p:nvSpPr>
        <p:spPr>
          <a:xfrm>
            <a:off x="5537200" y="771525"/>
            <a:ext cx="3606800" cy="1727200"/>
          </a:xfrm>
          <a:prstGeom prst="roundRect">
            <a:avLst/>
          </a:prstGeom>
          <a:solidFill>
            <a:srgbClr val="FFCC00"/>
          </a:solidFill>
          <a:ln w="57150">
            <a:solidFill>
              <a:srgbClr val="FFA70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de-DE" sz="2800">
                <a:solidFill>
                  <a:schemeClr val="tx1"/>
                </a:solidFill>
                <a:cs typeface="Arial" charset="0"/>
              </a:rPr>
              <a:t>Tiempo de Trabajo:</a:t>
            </a:r>
            <a:br>
              <a:rPr lang="de-DE" sz="2800">
                <a:solidFill>
                  <a:schemeClr val="tx1"/>
                </a:solidFill>
                <a:cs typeface="Arial" charset="0"/>
              </a:rPr>
            </a:br>
            <a:r>
              <a:rPr lang="de-DE" sz="2800">
                <a:solidFill>
                  <a:schemeClr val="tx1"/>
                </a:solidFill>
                <a:cs typeface="Arial" charset="0"/>
              </a:rPr>
              <a:t>¡20 min. en total!</a:t>
            </a:r>
          </a:p>
        </p:txBody>
      </p:sp>
      <p:sp>
        <p:nvSpPr>
          <p:cNvPr id="5" name="TextBox 4"/>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23</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099">
                                            <p:txEl>
                                              <p:pRg st="5" end="5"/>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099">
                                            <p:txEl>
                                              <p:pRg st="7" end="7"/>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s-ES_tradnl" smtClean="0">
                <a:ea typeface="ＭＳ Ｐゴシック" pitchFamily="34" charset="-128"/>
              </a:rPr>
              <a:t>Introducción: Cómo desarrollar escenarios (lineal): Ejemplo: Desarrollo agrícola de Zanadu</a:t>
            </a:r>
          </a:p>
        </p:txBody>
      </p:sp>
      <p:sp>
        <p:nvSpPr>
          <p:cNvPr id="4099" name="Content Placeholder 2"/>
          <p:cNvSpPr>
            <a:spLocks noGrp="1"/>
          </p:cNvSpPr>
          <p:nvPr>
            <p:ph idx="1"/>
          </p:nvPr>
        </p:nvSpPr>
        <p:spPr>
          <a:xfrm>
            <a:off x="457200" y="2008188"/>
            <a:ext cx="4402138" cy="4213225"/>
          </a:xfrm>
        </p:spPr>
        <p:txBody>
          <a:bodyPr/>
          <a:lstStyle/>
          <a:p>
            <a:pPr marL="342900" lvl="1" indent="-342900">
              <a:buFont typeface="Arial" pitchFamily="34" charset="0"/>
              <a:buAutoNum type="arabicParenBoth"/>
            </a:pPr>
            <a:r>
              <a:rPr lang="es-ES_tradnl" sz="1700" smtClean="0">
                <a:ea typeface="ＭＳ Ｐゴシック" pitchFamily="34" charset="-128"/>
              </a:rPr>
              <a:t>Determine la pregunta con la que quiere trabajar, </a:t>
            </a:r>
            <a:br>
              <a:rPr lang="es-ES_tradnl" sz="1700" smtClean="0">
                <a:ea typeface="ＭＳ Ｐゴシック" pitchFamily="34" charset="-128"/>
              </a:rPr>
            </a:br>
            <a:r>
              <a:rPr lang="es-ES_tradnl" sz="1500" b="0" i="1" smtClean="0">
                <a:ea typeface="ＭＳ Ｐゴシック" pitchFamily="34" charset="-128"/>
              </a:rPr>
              <a:t>p.ej., posibles futuros para la agricultura en Zanadu </a:t>
            </a:r>
            <a:endParaRPr lang="es-ES_tradnl" sz="1700" b="0" i="1" smtClean="0">
              <a:ea typeface="ＭＳ Ｐゴシック" pitchFamily="34" charset="-128"/>
            </a:endParaRPr>
          </a:p>
          <a:p>
            <a:pPr marL="342900" lvl="1" indent="-342900">
              <a:buFont typeface="Arial" pitchFamily="34" charset="0"/>
              <a:buAutoNum type="arabicParenBoth"/>
            </a:pPr>
            <a:r>
              <a:rPr lang="es-ES_tradnl" sz="1700" smtClean="0">
                <a:ea typeface="ＭＳ Ｐゴシック" pitchFamily="34" charset="-128"/>
              </a:rPr>
              <a:t>Determine los factores que influyentes que difieren según sus decisiones</a:t>
            </a:r>
            <a:br>
              <a:rPr lang="es-ES_tradnl" sz="1700" smtClean="0">
                <a:ea typeface="ＭＳ Ｐゴシック" pitchFamily="34" charset="-128"/>
              </a:rPr>
            </a:br>
            <a:r>
              <a:rPr lang="es-ES_tradnl" sz="1500" b="0" i="1" smtClean="0">
                <a:ea typeface="ＭＳ Ｐゴシック" pitchFamily="34" charset="-128"/>
              </a:rPr>
              <a:t>p.ej., inversiones, orientación política</a:t>
            </a:r>
            <a:endParaRPr lang="es-ES_tradnl" sz="1700" b="0" i="1" smtClean="0">
              <a:ea typeface="ＭＳ Ｐゴシック" pitchFamily="34" charset="-128"/>
            </a:endParaRPr>
          </a:p>
          <a:p>
            <a:pPr marL="342900" lvl="1" indent="-342900">
              <a:buFont typeface="Arial" pitchFamily="34" charset="0"/>
              <a:buAutoNum type="arabicParenBoth"/>
            </a:pPr>
            <a:r>
              <a:rPr lang="es-ES_tradnl" sz="1700" smtClean="0">
                <a:ea typeface="ＭＳ Ｐゴシック" pitchFamily="34" charset="-128"/>
              </a:rPr>
              <a:t>Defina valores diferentes para los factores,</a:t>
            </a:r>
            <a:br>
              <a:rPr lang="es-ES_tradnl" sz="1700" smtClean="0">
                <a:ea typeface="ＭＳ Ｐゴシック" pitchFamily="34" charset="-128"/>
              </a:rPr>
            </a:br>
            <a:r>
              <a:rPr lang="es-ES_tradnl" sz="1500" b="0" i="1" smtClean="0">
                <a:ea typeface="ＭＳ Ｐゴシック" pitchFamily="34" charset="-128"/>
              </a:rPr>
              <a:t>p.ej., grandes inversiones por parte de los actores de los negocios agrícolas a nivel global, apoyo de cooperación al desarrollo en combinación con los esfuerzos eficaces en los gobiernos e impuestos locales.</a:t>
            </a:r>
            <a:endParaRPr lang="es-ES_tradnl" sz="1700" b="0" i="1" smtClean="0">
              <a:ea typeface="ＭＳ Ｐゴシック" pitchFamily="34" charset="-128"/>
            </a:endParaRPr>
          </a:p>
          <a:p>
            <a:pPr marL="342900" lvl="1" indent="-342900">
              <a:buFont typeface="Arial" pitchFamily="34" charset="0"/>
              <a:buAutoNum type="arabicParenBoth"/>
            </a:pPr>
            <a:r>
              <a:rPr lang="es-ES_tradnl" sz="1700" smtClean="0">
                <a:ea typeface="ＭＳ Ｐゴシック" pitchFamily="34" charset="-128"/>
              </a:rPr>
              <a:t>Combine factores y valores</a:t>
            </a:r>
          </a:p>
          <a:p>
            <a:pPr marL="342900" lvl="1" indent="-342900">
              <a:buFont typeface="Arial" pitchFamily="34" charset="0"/>
              <a:buAutoNum type="arabicParenBoth"/>
            </a:pPr>
            <a:r>
              <a:rPr lang="es-ES_tradnl" sz="1700" smtClean="0">
                <a:ea typeface="ＭＳ Ｐゴシック" pitchFamily="34" charset="-128"/>
              </a:rPr>
              <a:t>Describa argumentos plausibles </a:t>
            </a:r>
          </a:p>
        </p:txBody>
      </p:sp>
      <p:sp>
        <p:nvSpPr>
          <p:cNvPr id="33" name="TextBox 32"/>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24</a:t>
            </a:r>
          </a:p>
        </p:txBody>
      </p:sp>
      <p:grpSp>
        <p:nvGrpSpPr>
          <p:cNvPr id="26629" name="Group 81"/>
          <p:cNvGrpSpPr>
            <a:grpSpLocks/>
          </p:cNvGrpSpPr>
          <p:nvPr/>
        </p:nvGrpSpPr>
        <p:grpSpPr bwMode="auto">
          <a:xfrm>
            <a:off x="4857750" y="2476500"/>
            <a:ext cx="4025900" cy="2120900"/>
            <a:chOff x="4883150" y="4737100"/>
            <a:chExt cx="4025900" cy="2120900"/>
          </a:xfrm>
        </p:grpSpPr>
        <p:cxnSp>
          <p:nvCxnSpPr>
            <p:cNvPr id="26630" name="Straight Connector 13"/>
            <p:cNvCxnSpPr>
              <a:cxnSpLocks noChangeShapeType="1"/>
              <a:stCxn id="26643" idx="2"/>
              <a:endCxn id="26652" idx="3"/>
            </p:cNvCxnSpPr>
            <p:nvPr/>
          </p:nvCxnSpPr>
          <p:spPr bwMode="auto">
            <a:xfrm rot="10800000" flipV="1">
              <a:off x="7272978" y="5783669"/>
              <a:ext cx="586153" cy="24985"/>
            </a:xfrm>
            <a:prstGeom prst="line">
              <a:avLst/>
            </a:prstGeom>
            <a:noFill/>
            <a:ln w="9525">
              <a:solidFill>
                <a:srgbClr val="0080FF"/>
              </a:solidFill>
              <a:prstDash val="sysDash"/>
              <a:round/>
              <a:headEnd/>
              <a:tailEnd/>
            </a:ln>
          </p:spPr>
        </p:cxnSp>
        <p:grpSp>
          <p:nvGrpSpPr>
            <p:cNvPr id="26631" name="Group 80"/>
            <p:cNvGrpSpPr>
              <a:grpSpLocks/>
            </p:cNvGrpSpPr>
            <p:nvPr/>
          </p:nvGrpSpPr>
          <p:grpSpPr bwMode="auto">
            <a:xfrm>
              <a:off x="4883150" y="4737100"/>
              <a:ext cx="4025900" cy="2120900"/>
              <a:chOff x="4889500" y="4737100"/>
              <a:chExt cx="4025900" cy="2120900"/>
            </a:xfrm>
          </p:grpSpPr>
          <p:grpSp>
            <p:nvGrpSpPr>
              <p:cNvPr id="26632" name="Group 5"/>
              <p:cNvGrpSpPr>
                <a:grpSpLocks/>
              </p:cNvGrpSpPr>
              <p:nvPr/>
            </p:nvGrpSpPr>
            <p:grpSpPr bwMode="auto">
              <a:xfrm>
                <a:off x="4889500" y="4737100"/>
                <a:ext cx="4025900" cy="2120900"/>
                <a:chOff x="-236644" y="673100"/>
                <a:chExt cx="7501594" cy="4851400"/>
              </a:xfrm>
            </p:grpSpPr>
            <p:grpSp>
              <p:nvGrpSpPr>
                <p:cNvPr id="26639" name="Group 30"/>
                <p:cNvGrpSpPr>
                  <a:grpSpLocks/>
                </p:cNvGrpSpPr>
                <p:nvPr/>
              </p:nvGrpSpPr>
              <p:grpSpPr bwMode="auto">
                <a:xfrm>
                  <a:off x="-47329" y="774700"/>
                  <a:ext cx="7135665" cy="4597400"/>
                  <a:chOff x="-47329" y="774700"/>
                  <a:chExt cx="7135665" cy="4597400"/>
                </a:xfrm>
              </p:grpSpPr>
              <p:grpSp>
                <p:nvGrpSpPr>
                  <p:cNvPr id="26641" name="Group 19"/>
                  <p:cNvGrpSpPr>
                    <a:grpSpLocks/>
                  </p:cNvGrpSpPr>
                  <p:nvPr/>
                </p:nvGrpSpPr>
                <p:grpSpPr bwMode="auto">
                  <a:xfrm>
                    <a:off x="-47329" y="913768"/>
                    <a:ext cx="4263729" cy="4388797"/>
                    <a:chOff x="2264071" y="761368"/>
                    <a:chExt cx="4263729" cy="4388797"/>
                  </a:xfrm>
                </p:grpSpPr>
                <p:sp>
                  <p:nvSpPr>
                    <p:cNvPr id="26648" name="Rectangle 15"/>
                    <p:cNvSpPr>
                      <a:spLocks noChangeArrowheads="1"/>
                    </p:cNvSpPr>
                    <p:nvPr/>
                  </p:nvSpPr>
                  <p:spPr bwMode="auto">
                    <a:xfrm>
                      <a:off x="3911600" y="1231900"/>
                      <a:ext cx="2603500" cy="381000"/>
                    </a:xfrm>
                    <a:prstGeom prst="rect">
                      <a:avLst/>
                    </a:prstGeom>
                    <a:noFill/>
                    <a:ln w="19050">
                      <a:solidFill>
                        <a:srgbClr val="000090"/>
                      </a:solidFill>
                      <a:round/>
                      <a:headEnd/>
                      <a:tailEnd/>
                    </a:ln>
                  </p:spPr>
                  <p:txBody>
                    <a:bodyPr anchor="ctr"/>
                    <a:lstStyle/>
                    <a:p>
                      <a:pPr algn="ctr" eaLnBrk="0" hangingPunct="0"/>
                      <a:r>
                        <a:rPr lang="es-ES_tradnl" sz="600">
                          <a:solidFill>
                            <a:srgbClr val="000000"/>
                          </a:solidFill>
                        </a:rPr>
                        <a:t>medio</a:t>
                      </a:r>
                    </a:p>
                  </p:txBody>
                </p:sp>
                <p:sp>
                  <p:nvSpPr>
                    <p:cNvPr id="26649" name="Rectangle 16"/>
                    <p:cNvSpPr>
                      <a:spLocks noChangeArrowheads="1"/>
                    </p:cNvSpPr>
                    <p:nvPr/>
                  </p:nvSpPr>
                  <p:spPr bwMode="auto">
                    <a:xfrm>
                      <a:off x="2287735" y="787399"/>
                      <a:ext cx="1420663" cy="1269999"/>
                    </a:xfrm>
                    <a:prstGeom prst="rect">
                      <a:avLst/>
                    </a:prstGeom>
                    <a:noFill/>
                    <a:ln w="19050">
                      <a:solidFill>
                        <a:srgbClr val="000090"/>
                      </a:solidFill>
                      <a:round/>
                      <a:headEnd/>
                      <a:tailEnd/>
                    </a:ln>
                  </p:spPr>
                  <p:txBody>
                    <a:bodyPr anchor="ctr"/>
                    <a:lstStyle/>
                    <a:p>
                      <a:pPr algn="ctr" eaLnBrk="0" hangingPunct="0"/>
                      <a:r>
                        <a:rPr lang="es-ES_tradnl" sz="600">
                          <a:solidFill>
                            <a:srgbClr val="000000"/>
                          </a:solidFill>
                        </a:rPr>
                        <a:t>Inversiones en ACC </a:t>
                      </a:r>
                    </a:p>
                  </p:txBody>
                </p:sp>
                <p:sp>
                  <p:nvSpPr>
                    <p:cNvPr id="26650" name="Rectangle 17"/>
                    <p:cNvSpPr>
                      <a:spLocks noChangeArrowheads="1"/>
                    </p:cNvSpPr>
                    <p:nvPr/>
                  </p:nvSpPr>
                  <p:spPr bwMode="auto">
                    <a:xfrm>
                      <a:off x="3898899" y="1705448"/>
                      <a:ext cx="2628901" cy="381000"/>
                    </a:xfrm>
                    <a:prstGeom prst="rect">
                      <a:avLst/>
                    </a:prstGeom>
                    <a:noFill/>
                    <a:ln w="19050">
                      <a:solidFill>
                        <a:srgbClr val="000090"/>
                      </a:solidFill>
                      <a:round/>
                      <a:headEnd/>
                      <a:tailEnd/>
                    </a:ln>
                  </p:spPr>
                  <p:txBody>
                    <a:bodyPr anchor="ctr"/>
                    <a:lstStyle/>
                    <a:p>
                      <a:pPr algn="ctr" eaLnBrk="0" hangingPunct="0"/>
                      <a:r>
                        <a:rPr lang="es-ES_tradnl" sz="600">
                          <a:solidFill>
                            <a:srgbClr val="000000"/>
                          </a:solidFill>
                        </a:rPr>
                        <a:t>alto </a:t>
                      </a:r>
                    </a:p>
                  </p:txBody>
                </p:sp>
                <p:sp>
                  <p:nvSpPr>
                    <p:cNvPr id="26651" name="Rectangle 18"/>
                    <p:cNvSpPr>
                      <a:spLocks noChangeArrowheads="1"/>
                    </p:cNvSpPr>
                    <p:nvPr/>
                  </p:nvSpPr>
                  <p:spPr bwMode="auto">
                    <a:xfrm>
                      <a:off x="3911600" y="761368"/>
                      <a:ext cx="2603500" cy="381001"/>
                    </a:xfrm>
                    <a:prstGeom prst="rect">
                      <a:avLst/>
                    </a:prstGeom>
                    <a:noFill/>
                    <a:ln w="19050">
                      <a:solidFill>
                        <a:srgbClr val="000090"/>
                      </a:solidFill>
                      <a:round/>
                      <a:headEnd/>
                      <a:tailEnd/>
                    </a:ln>
                  </p:spPr>
                  <p:txBody>
                    <a:bodyPr anchor="ctr"/>
                    <a:lstStyle/>
                    <a:p>
                      <a:pPr algn="ctr" eaLnBrk="0" hangingPunct="0"/>
                      <a:r>
                        <a:rPr lang="es-ES_tradnl" sz="600">
                          <a:solidFill>
                            <a:srgbClr val="000000"/>
                          </a:solidFill>
                        </a:rPr>
                        <a:t>bajo</a:t>
                      </a:r>
                    </a:p>
                  </p:txBody>
                </p:sp>
                <p:sp>
                  <p:nvSpPr>
                    <p:cNvPr id="26652" name="Rectangle 19"/>
                    <p:cNvSpPr>
                      <a:spLocks noChangeArrowheads="1"/>
                    </p:cNvSpPr>
                    <p:nvPr/>
                  </p:nvSpPr>
                  <p:spPr bwMode="auto">
                    <a:xfrm>
                      <a:off x="3911600" y="2781300"/>
                      <a:ext cx="2616200" cy="381000"/>
                    </a:xfrm>
                    <a:prstGeom prst="rect">
                      <a:avLst/>
                    </a:prstGeom>
                    <a:noFill/>
                    <a:ln w="19050">
                      <a:solidFill>
                        <a:srgbClr val="FFFF00"/>
                      </a:solidFill>
                      <a:round/>
                      <a:headEnd/>
                      <a:tailEnd/>
                    </a:ln>
                  </p:spPr>
                  <p:txBody>
                    <a:bodyPr anchor="ctr"/>
                    <a:lstStyle/>
                    <a:p>
                      <a:pPr algn="ctr" eaLnBrk="0" hangingPunct="0"/>
                      <a:r>
                        <a:rPr lang="es-ES_tradnl" sz="600">
                          <a:solidFill>
                            <a:srgbClr val="000000"/>
                          </a:solidFill>
                        </a:rPr>
                        <a:t>crecimiento equilibrado con resistencia</a:t>
                      </a:r>
                    </a:p>
                  </p:txBody>
                </p:sp>
                <p:sp>
                  <p:nvSpPr>
                    <p:cNvPr id="26653" name="Rectangle 20"/>
                    <p:cNvSpPr>
                      <a:spLocks noChangeArrowheads="1"/>
                    </p:cNvSpPr>
                    <p:nvPr/>
                  </p:nvSpPr>
                  <p:spPr bwMode="auto">
                    <a:xfrm>
                      <a:off x="2264071" y="2336801"/>
                      <a:ext cx="1444327" cy="1269999"/>
                    </a:xfrm>
                    <a:prstGeom prst="rect">
                      <a:avLst/>
                    </a:prstGeom>
                    <a:noFill/>
                    <a:ln w="19050">
                      <a:solidFill>
                        <a:srgbClr val="FFFF00"/>
                      </a:solidFill>
                      <a:round/>
                      <a:headEnd/>
                      <a:tailEnd/>
                    </a:ln>
                  </p:spPr>
                  <p:txBody>
                    <a:bodyPr anchor="ctr"/>
                    <a:lstStyle/>
                    <a:p>
                      <a:pPr algn="ctr" eaLnBrk="0" hangingPunct="0"/>
                      <a:r>
                        <a:rPr lang="es-ES_tradnl" sz="600">
                          <a:solidFill>
                            <a:srgbClr val="000000"/>
                          </a:solidFill>
                        </a:rPr>
                        <a:t>Perspectiva de desarrollo</a:t>
                      </a:r>
                    </a:p>
                  </p:txBody>
                </p:sp>
                <p:sp>
                  <p:nvSpPr>
                    <p:cNvPr id="26654" name="Rectangle 21"/>
                    <p:cNvSpPr>
                      <a:spLocks noChangeArrowheads="1"/>
                    </p:cNvSpPr>
                    <p:nvPr/>
                  </p:nvSpPr>
                  <p:spPr bwMode="auto">
                    <a:xfrm>
                      <a:off x="3898899" y="3254846"/>
                      <a:ext cx="2628901" cy="381000"/>
                    </a:xfrm>
                    <a:prstGeom prst="rect">
                      <a:avLst/>
                    </a:prstGeom>
                    <a:noFill/>
                    <a:ln w="19050">
                      <a:solidFill>
                        <a:srgbClr val="FFFF00"/>
                      </a:solidFill>
                      <a:round/>
                      <a:headEnd/>
                      <a:tailEnd/>
                    </a:ln>
                  </p:spPr>
                  <p:txBody>
                    <a:bodyPr anchor="ctr"/>
                    <a:lstStyle/>
                    <a:p>
                      <a:pPr algn="ctr" eaLnBrk="0" hangingPunct="0"/>
                      <a:r>
                        <a:rPr lang="es-ES_tradnl" sz="600">
                          <a:solidFill>
                            <a:srgbClr val="000000"/>
                          </a:solidFill>
                        </a:rPr>
                        <a:t>protección climática</a:t>
                      </a:r>
                    </a:p>
                  </p:txBody>
                </p:sp>
                <p:sp>
                  <p:nvSpPr>
                    <p:cNvPr id="26655" name="Rectangle 22"/>
                    <p:cNvSpPr>
                      <a:spLocks noChangeArrowheads="1"/>
                    </p:cNvSpPr>
                    <p:nvPr/>
                  </p:nvSpPr>
                  <p:spPr bwMode="auto">
                    <a:xfrm>
                      <a:off x="3911600" y="2310769"/>
                      <a:ext cx="2603500" cy="381000"/>
                    </a:xfrm>
                    <a:prstGeom prst="rect">
                      <a:avLst/>
                    </a:prstGeom>
                    <a:noFill/>
                    <a:ln w="19050">
                      <a:solidFill>
                        <a:srgbClr val="FFFF00"/>
                      </a:solidFill>
                      <a:round/>
                      <a:headEnd/>
                      <a:tailEnd/>
                    </a:ln>
                  </p:spPr>
                  <p:txBody>
                    <a:bodyPr anchor="ctr"/>
                    <a:lstStyle/>
                    <a:p>
                      <a:pPr algn="ctr" eaLnBrk="0" hangingPunct="0"/>
                      <a:r>
                        <a:rPr lang="es-ES_tradnl" sz="600">
                          <a:solidFill>
                            <a:srgbClr val="000000"/>
                          </a:solidFill>
                        </a:rPr>
                        <a:t>crecimiento</a:t>
                      </a:r>
                    </a:p>
                  </p:txBody>
                </p:sp>
                <p:sp>
                  <p:nvSpPr>
                    <p:cNvPr id="26656" name="Rectangle 23"/>
                    <p:cNvSpPr>
                      <a:spLocks noChangeArrowheads="1"/>
                    </p:cNvSpPr>
                    <p:nvPr/>
                  </p:nvSpPr>
                  <p:spPr bwMode="auto">
                    <a:xfrm>
                      <a:off x="3911600" y="4305300"/>
                      <a:ext cx="2603500" cy="381000"/>
                    </a:xfrm>
                    <a:prstGeom prst="rect">
                      <a:avLst/>
                    </a:prstGeom>
                    <a:noFill/>
                    <a:ln w="19050">
                      <a:solidFill>
                        <a:srgbClr val="007B34"/>
                      </a:solidFill>
                      <a:round/>
                      <a:headEnd/>
                      <a:tailEnd/>
                    </a:ln>
                  </p:spPr>
                  <p:txBody>
                    <a:bodyPr anchor="ctr"/>
                    <a:lstStyle/>
                    <a:p>
                      <a:pPr algn="ctr" eaLnBrk="0" hangingPunct="0"/>
                      <a:r>
                        <a:rPr lang="es-ES_tradnl" sz="600">
                          <a:solidFill>
                            <a:srgbClr val="000000"/>
                          </a:solidFill>
                        </a:rPr>
                        <a:t>iniciativa</a:t>
                      </a:r>
                    </a:p>
                  </p:txBody>
                </p:sp>
                <p:sp>
                  <p:nvSpPr>
                    <p:cNvPr id="26657" name="Rectangle 24"/>
                    <p:cNvSpPr>
                      <a:spLocks noChangeArrowheads="1"/>
                    </p:cNvSpPr>
                    <p:nvPr/>
                  </p:nvSpPr>
                  <p:spPr bwMode="auto">
                    <a:xfrm>
                      <a:off x="2287735" y="3860800"/>
                      <a:ext cx="1420663" cy="1269999"/>
                    </a:xfrm>
                    <a:prstGeom prst="rect">
                      <a:avLst/>
                    </a:prstGeom>
                    <a:noFill/>
                    <a:ln w="19050">
                      <a:solidFill>
                        <a:srgbClr val="007B34"/>
                      </a:solidFill>
                      <a:round/>
                      <a:headEnd/>
                      <a:tailEnd/>
                    </a:ln>
                  </p:spPr>
                  <p:txBody>
                    <a:bodyPr anchor="ctr"/>
                    <a:lstStyle/>
                    <a:p>
                      <a:pPr algn="ctr" eaLnBrk="0" hangingPunct="0"/>
                      <a:r>
                        <a:rPr lang="es-ES_tradnl" sz="600">
                          <a:solidFill>
                            <a:srgbClr val="000000"/>
                          </a:solidFill>
                        </a:rPr>
                        <a:t>Orientación política</a:t>
                      </a:r>
                    </a:p>
                  </p:txBody>
                </p:sp>
                <p:sp>
                  <p:nvSpPr>
                    <p:cNvPr id="26658" name="Rectangle 25"/>
                    <p:cNvSpPr>
                      <a:spLocks noChangeArrowheads="1"/>
                    </p:cNvSpPr>
                    <p:nvPr/>
                  </p:nvSpPr>
                  <p:spPr bwMode="auto">
                    <a:xfrm>
                      <a:off x="3898899" y="4769164"/>
                      <a:ext cx="2628901" cy="381001"/>
                    </a:xfrm>
                    <a:prstGeom prst="rect">
                      <a:avLst/>
                    </a:prstGeom>
                    <a:noFill/>
                    <a:ln w="19050">
                      <a:solidFill>
                        <a:srgbClr val="007B34"/>
                      </a:solidFill>
                      <a:round/>
                      <a:headEnd/>
                      <a:tailEnd/>
                    </a:ln>
                  </p:spPr>
                  <p:txBody>
                    <a:bodyPr anchor="ctr"/>
                    <a:lstStyle/>
                    <a:p>
                      <a:pPr algn="ctr" eaLnBrk="0" hangingPunct="0"/>
                      <a:r>
                        <a:rPr lang="es-ES_tradnl" sz="600">
                          <a:solidFill>
                            <a:srgbClr val="000000"/>
                          </a:solidFill>
                        </a:rPr>
                        <a:t>proactiva</a:t>
                      </a:r>
                    </a:p>
                  </p:txBody>
                </p:sp>
                <p:sp>
                  <p:nvSpPr>
                    <p:cNvPr id="26659" name="Rectangle 26"/>
                    <p:cNvSpPr>
                      <a:spLocks noChangeArrowheads="1"/>
                    </p:cNvSpPr>
                    <p:nvPr/>
                  </p:nvSpPr>
                  <p:spPr bwMode="auto">
                    <a:xfrm>
                      <a:off x="3911600" y="3834768"/>
                      <a:ext cx="2603500" cy="381000"/>
                    </a:xfrm>
                    <a:prstGeom prst="rect">
                      <a:avLst/>
                    </a:prstGeom>
                    <a:noFill/>
                    <a:ln w="19050">
                      <a:solidFill>
                        <a:srgbClr val="007B34"/>
                      </a:solidFill>
                      <a:round/>
                      <a:headEnd/>
                      <a:tailEnd/>
                    </a:ln>
                  </p:spPr>
                  <p:txBody>
                    <a:bodyPr anchor="ctr"/>
                    <a:lstStyle/>
                    <a:p>
                      <a:pPr algn="ctr" eaLnBrk="0" hangingPunct="0"/>
                      <a:r>
                        <a:rPr lang="es-ES_tradnl" sz="600">
                          <a:solidFill>
                            <a:srgbClr val="000000"/>
                          </a:solidFill>
                        </a:rPr>
                        <a:t>reactiva</a:t>
                      </a:r>
                    </a:p>
                  </p:txBody>
                </p:sp>
              </p:grpSp>
              <p:sp>
                <p:nvSpPr>
                  <p:cNvPr id="26642" name="Oval 9"/>
                  <p:cNvSpPr>
                    <a:spLocks noChangeArrowheads="1"/>
                  </p:cNvSpPr>
                  <p:nvPr/>
                </p:nvSpPr>
                <p:spPr bwMode="auto">
                  <a:xfrm>
                    <a:off x="5245100" y="774700"/>
                    <a:ext cx="1767036" cy="1511300"/>
                  </a:xfrm>
                  <a:prstGeom prst="ellipse">
                    <a:avLst/>
                  </a:prstGeom>
                  <a:solidFill>
                    <a:srgbClr val="660066"/>
                  </a:solidFill>
                  <a:ln w="9525">
                    <a:noFill/>
                    <a:round/>
                    <a:headEnd/>
                    <a:tailEnd/>
                  </a:ln>
                </p:spPr>
                <p:txBody>
                  <a:bodyPr anchor="ctr"/>
                  <a:lstStyle/>
                  <a:p>
                    <a:pPr algn="ctr" eaLnBrk="0" hangingPunct="0"/>
                    <a:r>
                      <a:rPr lang="es-ES_tradnl" sz="600">
                        <a:solidFill>
                          <a:schemeClr val="bg1"/>
                        </a:solidFill>
                      </a:rPr>
                      <a:t>S1: “Crecimiento y tecnología" </a:t>
                    </a:r>
                  </a:p>
                </p:txBody>
              </p:sp>
              <p:sp>
                <p:nvSpPr>
                  <p:cNvPr id="26643" name="Oval 10"/>
                  <p:cNvSpPr>
                    <a:spLocks noChangeArrowheads="1"/>
                  </p:cNvSpPr>
                  <p:nvPr/>
                </p:nvSpPr>
                <p:spPr bwMode="auto">
                  <a:xfrm>
                    <a:off x="5308600" y="2311399"/>
                    <a:ext cx="1767036" cy="1511300"/>
                  </a:xfrm>
                  <a:prstGeom prst="ellipse">
                    <a:avLst/>
                  </a:prstGeom>
                  <a:solidFill>
                    <a:srgbClr val="660066"/>
                  </a:solidFill>
                  <a:ln w="9525">
                    <a:noFill/>
                    <a:round/>
                    <a:headEnd/>
                    <a:tailEnd/>
                  </a:ln>
                </p:spPr>
                <p:txBody>
                  <a:bodyPr anchor="ctr"/>
                  <a:lstStyle/>
                  <a:p>
                    <a:pPr algn="ctr" eaLnBrk="0" hangingPunct="0"/>
                    <a:r>
                      <a:rPr lang="es-ES_tradnl" sz="600">
                        <a:solidFill>
                          <a:schemeClr val="bg1"/>
                        </a:solidFill>
                      </a:rPr>
                      <a:t>S2:</a:t>
                    </a:r>
                  </a:p>
                  <a:p>
                    <a:pPr algn="ctr" eaLnBrk="0" hangingPunct="0"/>
                    <a:r>
                      <a:rPr lang="es-ES_tradnl" sz="600">
                        <a:solidFill>
                          <a:schemeClr val="bg1"/>
                        </a:solidFill>
                      </a:rPr>
                      <a:t>“Equilibrio entre crecimiento y resistencia”</a:t>
                    </a:r>
                  </a:p>
                </p:txBody>
              </p:sp>
              <p:sp>
                <p:nvSpPr>
                  <p:cNvPr id="26644" name="Oval 11"/>
                  <p:cNvSpPr>
                    <a:spLocks noChangeArrowheads="1"/>
                  </p:cNvSpPr>
                  <p:nvPr/>
                </p:nvSpPr>
                <p:spPr bwMode="auto">
                  <a:xfrm>
                    <a:off x="5321300" y="3860800"/>
                    <a:ext cx="1767036" cy="1511300"/>
                  </a:xfrm>
                  <a:prstGeom prst="ellipse">
                    <a:avLst/>
                  </a:prstGeom>
                  <a:solidFill>
                    <a:srgbClr val="660066"/>
                  </a:solidFill>
                  <a:ln w="9525">
                    <a:noFill/>
                    <a:round/>
                    <a:headEnd/>
                    <a:tailEnd/>
                  </a:ln>
                </p:spPr>
                <p:txBody>
                  <a:bodyPr anchor="ctr"/>
                  <a:lstStyle/>
                  <a:p>
                    <a:pPr algn="ctr" eaLnBrk="0" hangingPunct="0"/>
                    <a:r>
                      <a:rPr lang="es-ES_tradnl" sz="600">
                        <a:solidFill>
                          <a:schemeClr val="bg1"/>
                        </a:solidFill>
                      </a:rPr>
                      <a:t>S3:</a:t>
                    </a:r>
                  </a:p>
                  <a:p>
                    <a:pPr algn="ctr" eaLnBrk="0" hangingPunct="0"/>
                    <a:r>
                      <a:rPr lang="es-ES_tradnl" sz="600">
                        <a:solidFill>
                          <a:schemeClr val="bg1"/>
                        </a:solidFill>
                      </a:rPr>
                      <a:t>protección climática</a:t>
                    </a:r>
                  </a:p>
                </p:txBody>
              </p:sp>
              <p:cxnSp>
                <p:nvCxnSpPr>
                  <p:cNvPr id="26645" name="Straight Connector 12"/>
                  <p:cNvCxnSpPr>
                    <a:cxnSpLocks noChangeShapeType="1"/>
                    <a:stCxn id="26659" idx="3"/>
                    <a:endCxn id="26642" idx="2"/>
                  </p:cNvCxnSpPr>
                  <p:nvPr/>
                </p:nvCxnSpPr>
                <p:spPr bwMode="auto">
                  <a:xfrm flipV="1">
                    <a:off x="4203700" y="1530351"/>
                    <a:ext cx="1041400" cy="2647317"/>
                  </a:xfrm>
                  <a:prstGeom prst="line">
                    <a:avLst/>
                  </a:prstGeom>
                  <a:noFill/>
                  <a:ln w="9525">
                    <a:solidFill>
                      <a:srgbClr val="0080FF"/>
                    </a:solidFill>
                    <a:prstDash val="sysDash"/>
                    <a:round/>
                    <a:headEnd/>
                    <a:tailEnd/>
                  </a:ln>
                </p:spPr>
              </p:cxnSp>
              <p:cxnSp>
                <p:nvCxnSpPr>
                  <p:cNvPr id="26646" name="Straight Connector 13"/>
                  <p:cNvCxnSpPr>
                    <a:cxnSpLocks noChangeShapeType="1"/>
                    <a:endCxn id="26643" idx="2"/>
                  </p:cNvCxnSpPr>
                  <p:nvPr/>
                </p:nvCxnSpPr>
                <p:spPr bwMode="auto">
                  <a:xfrm rot="5400000" flipH="1" flipV="1">
                    <a:off x="3964091" y="3319362"/>
                    <a:ext cx="1596817" cy="1092198"/>
                  </a:xfrm>
                  <a:prstGeom prst="line">
                    <a:avLst/>
                  </a:prstGeom>
                  <a:noFill/>
                  <a:ln w="9525">
                    <a:solidFill>
                      <a:srgbClr val="0080FF"/>
                    </a:solidFill>
                    <a:prstDash val="sysDash"/>
                    <a:round/>
                    <a:headEnd/>
                    <a:tailEnd/>
                  </a:ln>
                </p:spPr>
              </p:cxnSp>
              <p:cxnSp>
                <p:nvCxnSpPr>
                  <p:cNvPr id="26647" name="Straight Connector 14"/>
                  <p:cNvCxnSpPr>
                    <a:cxnSpLocks noChangeShapeType="1"/>
                    <a:stCxn id="26658" idx="3"/>
                    <a:endCxn id="26644" idx="2"/>
                  </p:cNvCxnSpPr>
                  <p:nvPr/>
                </p:nvCxnSpPr>
                <p:spPr bwMode="auto">
                  <a:xfrm flipV="1">
                    <a:off x="4216401" y="4616451"/>
                    <a:ext cx="1104899" cy="495614"/>
                  </a:xfrm>
                  <a:prstGeom prst="line">
                    <a:avLst/>
                  </a:prstGeom>
                  <a:noFill/>
                  <a:ln w="9525">
                    <a:solidFill>
                      <a:srgbClr val="0080FF"/>
                    </a:solidFill>
                    <a:prstDash val="sysDash"/>
                    <a:round/>
                    <a:headEnd/>
                    <a:tailEnd/>
                  </a:ln>
                </p:spPr>
              </p:cxnSp>
            </p:grpSp>
            <p:sp>
              <p:nvSpPr>
                <p:cNvPr id="36" name="Rectangle 35"/>
                <p:cNvSpPr/>
                <p:nvPr/>
              </p:nvSpPr>
              <p:spPr bwMode="auto">
                <a:xfrm>
                  <a:off x="-236644" y="673100"/>
                  <a:ext cx="7501594" cy="4851400"/>
                </a:xfrm>
                <a:prstGeom prst="rect">
                  <a:avLst/>
                </a:prstGeom>
                <a:noFill/>
                <a:ln w="28575" cap="flat" cmpd="sng" algn="ctr">
                  <a:solidFill>
                    <a:schemeClr val="bg1">
                      <a:lumMod val="50000"/>
                    </a:schemeClr>
                  </a:solidFill>
                  <a:prstDash val="solid"/>
                  <a:round/>
                  <a:headEnd type="none" w="med" len="med"/>
                  <a:tailEnd type="none" w="med" len="med"/>
                </a:ln>
                <a:effectLst/>
              </p:spPr>
              <p:txBody>
                <a:bodyPr/>
                <a:lstStyle/>
                <a:p>
                  <a:pPr eaLnBrk="0" hangingPunct="0">
                    <a:defRPr/>
                  </a:pPr>
                  <a:endParaRPr lang="es-ES_tradnl">
                    <a:latin typeface="Arial" charset="0"/>
                    <a:cs typeface="Arial" charset="0"/>
                  </a:endParaRPr>
                </a:p>
              </p:txBody>
            </p:sp>
          </p:grpSp>
          <p:grpSp>
            <p:nvGrpSpPr>
              <p:cNvPr id="26633" name="Group 79"/>
              <p:cNvGrpSpPr>
                <a:grpSpLocks/>
              </p:cNvGrpSpPr>
              <p:nvPr/>
            </p:nvGrpSpPr>
            <p:grpSpPr bwMode="auto">
              <a:xfrm>
                <a:off x="7272512" y="4925597"/>
                <a:ext cx="599785" cy="1535429"/>
                <a:chOff x="7272512" y="4925597"/>
                <a:chExt cx="599785" cy="1535429"/>
              </a:xfrm>
            </p:grpSpPr>
            <p:cxnSp>
              <p:nvCxnSpPr>
                <p:cNvPr id="26634" name="Straight Connector 13"/>
                <p:cNvCxnSpPr>
                  <a:cxnSpLocks noChangeShapeType="1"/>
                  <a:stCxn id="26644" idx="2"/>
                  <a:endCxn id="26654" idx="3"/>
                </p:cNvCxnSpPr>
                <p:nvPr/>
              </p:nvCxnSpPr>
              <p:spPr bwMode="auto">
                <a:xfrm rot="10800000">
                  <a:off x="7279328" y="6015676"/>
                  <a:ext cx="592969" cy="445350"/>
                </a:xfrm>
                <a:prstGeom prst="line">
                  <a:avLst/>
                </a:prstGeom>
                <a:noFill/>
                <a:ln w="9525">
                  <a:solidFill>
                    <a:srgbClr val="0080FF"/>
                  </a:solidFill>
                  <a:prstDash val="sysDash"/>
                  <a:round/>
                  <a:headEnd/>
                  <a:tailEnd/>
                </a:ln>
              </p:spPr>
            </p:cxnSp>
            <p:cxnSp>
              <p:nvCxnSpPr>
                <p:cNvPr id="26635" name="Straight Connector 13"/>
                <p:cNvCxnSpPr>
                  <a:cxnSpLocks noChangeShapeType="1"/>
                  <a:stCxn id="26644" idx="2"/>
                  <a:endCxn id="26650" idx="3"/>
                </p:cNvCxnSpPr>
                <p:nvPr/>
              </p:nvCxnSpPr>
              <p:spPr bwMode="auto">
                <a:xfrm rot="10800000">
                  <a:off x="7279328" y="5338322"/>
                  <a:ext cx="592969" cy="1122704"/>
                </a:xfrm>
                <a:prstGeom prst="line">
                  <a:avLst/>
                </a:prstGeom>
                <a:noFill/>
                <a:ln w="9525">
                  <a:solidFill>
                    <a:srgbClr val="0080FF"/>
                  </a:solidFill>
                  <a:prstDash val="sysDash"/>
                  <a:round/>
                  <a:headEnd/>
                  <a:tailEnd/>
                </a:ln>
              </p:spPr>
            </p:cxnSp>
            <p:cxnSp>
              <p:nvCxnSpPr>
                <p:cNvPr id="26636" name="Straight Connector 13"/>
                <p:cNvCxnSpPr>
                  <a:cxnSpLocks noChangeShapeType="1"/>
                  <a:stCxn id="26643" idx="2"/>
                  <a:endCxn id="26648" idx="3"/>
                </p:cNvCxnSpPr>
                <p:nvPr/>
              </p:nvCxnSpPr>
              <p:spPr bwMode="auto">
                <a:xfrm rot="10800000">
                  <a:off x="7272512" y="5131300"/>
                  <a:ext cx="592969" cy="652370"/>
                </a:xfrm>
                <a:prstGeom prst="line">
                  <a:avLst/>
                </a:prstGeom>
                <a:noFill/>
                <a:ln w="9525">
                  <a:solidFill>
                    <a:srgbClr val="0080FF"/>
                  </a:solidFill>
                  <a:prstDash val="sysDash"/>
                  <a:round/>
                  <a:headEnd/>
                  <a:tailEnd/>
                </a:ln>
              </p:spPr>
            </p:cxnSp>
            <p:cxnSp>
              <p:nvCxnSpPr>
                <p:cNvPr id="26637" name="Straight Connector 13"/>
                <p:cNvCxnSpPr>
                  <a:cxnSpLocks noChangeShapeType="1"/>
                  <a:stCxn id="26642" idx="2"/>
                  <a:endCxn id="26651" idx="3"/>
                </p:cNvCxnSpPr>
                <p:nvPr/>
              </p:nvCxnSpPr>
              <p:spPr bwMode="auto">
                <a:xfrm rot="10800000">
                  <a:off x="7272512" y="4925597"/>
                  <a:ext cx="558891" cy="186271"/>
                </a:xfrm>
                <a:prstGeom prst="line">
                  <a:avLst/>
                </a:prstGeom>
                <a:noFill/>
                <a:ln w="9525">
                  <a:solidFill>
                    <a:srgbClr val="0080FF"/>
                  </a:solidFill>
                  <a:prstDash val="sysDash"/>
                  <a:round/>
                  <a:headEnd/>
                  <a:tailEnd/>
                </a:ln>
              </p:spPr>
            </p:cxnSp>
            <p:cxnSp>
              <p:nvCxnSpPr>
                <p:cNvPr id="26638" name="Straight Connector 13"/>
                <p:cNvCxnSpPr>
                  <a:cxnSpLocks noChangeShapeType="1"/>
                  <a:stCxn id="26642" idx="2"/>
                  <a:endCxn id="26655" idx="3"/>
                </p:cNvCxnSpPr>
                <p:nvPr/>
              </p:nvCxnSpPr>
              <p:spPr bwMode="auto">
                <a:xfrm rot="10800000" flipV="1">
                  <a:off x="7272512" y="5111866"/>
                  <a:ext cx="558891" cy="491085"/>
                </a:xfrm>
                <a:prstGeom prst="line">
                  <a:avLst/>
                </a:prstGeom>
                <a:noFill/>
                <a:ln w="9525">
                  <a:solidFill>
                    <a:srgbClr val="0080FF"/>
                  </a:solidFill>
                  <a:prstDash val="sysDash"/>
                  <a:round/>
                  <a:headEnd/>
                  <a:tailEnd/>
                </a:ln>
              </p:spPr>
            </p:cxnSp>
          </p:grpSp>
        </p:gr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457200" y="827088"/>
            <a:ext cx="8166100" cy="741362"/>
          </a:xfrm>
        </p:spPr>
        <p:txBody>
          <a:bodyPr/>
          <a:lstStyle/>
          <a:p>
            <a:r>
              <a:rPr lang="es-ES_tradnl" smtClean="0">
                <a:ea typeface="ＭＳ Ｐゴシック" pitchFamily="34" charset="-128"/>
              </a:rPr>
              <a:t>Motivar la toma de decisiones - fórmula para el cambio </a:t>
            </a:r>
          </a:p>
        </p:txBody>
      </p:sp>
      <p:grpSp>
        <p:nvGrpSpPr>
          <p:cNvPr id="27651" name="Gruppieren 15"/>
          <p:cNvGrpSpPr>
            <a:grpSpLocks/>
          </p:cNvGrpSpPr>
          <p:nvPr/>
        </p:nvGrpSpPr>
        <p:grpSpPr bwMode="auto">
          <a:xfrm>
            <a:off x="319088" y="1701800"/>
            <a:ext cx="8612187" cy="4922838"/>
            <a:chOff x="318977" y="1701800"/>
            <a:chExt cx="8612372" cy="4922284"/>
          </a:xfrm>
        </p:grpSpPr>
        <p:sp>
          <p:nvSpPr>
            <p:cNvPr id="27653" name="Ellipse 6"/>
            <p:cNvSpPr>
              <a:spLocks noChangeArrowheads="1"/>
            </p:cNvSpPr>
            <p:nvPr/>
          </p:nvSpPr>
          <p:spPr bwMode="auto">
            <a:xfrm>
              <a:off x="701675" y="3849688"/>
              <a:ext cx="3306763" cy="1158875"/>
            </a:xfrm>
            <a:prstGeom prst="ellipse">
              <a:avLst/>
            </a:prstGeom>
            <a:solidFill>
              <a:srgbClr val="FFC000"/>
            </a:solidFill>
            <a:ln w="76200">
              <a:solidFill>
                <a:srgbClr val="E25B1E"/>
              </a:solidFill>
              <a:prstDash val="sysDot"/>
              <a:round/>
              <a:headEnd/>
              <a:tailEnd/>
            </a:ln>
          </p:spPr>
          <p:txBody>
            <a:bodyPr lIns="36000" tIns="36000" rIns="36000" bIns="36000"/>
            <a:lstStyle/>
            <a:p>
              <a:pPr algn="ctr" eaLnBrk="0" hangingPunct="0"/>
              <a:r>
                <a:rPr lang="de-DE" sz="1800">
                  <a:solidFill>
                    <a:srgbClr val="E25B1E"/>
                  </a:solidFill>
                </a:rPr>
                <a:t>Visión = </a:t>
              </a:r>
              <a:br>
                <a:rPr lang="de-DE" sz="1800">
                  <a:solidFill>
                    <a:srgbClr val="E25B1E"/>
                  </a:solidFill>
                </a:rPr>
              </a:br>
              <a:r>
                <a:rPr lang="de-DE" sz="1800">
                  <a:solidFill>
                    <a:srgbClr val="E25B1E"/>
                  </a:solidFill>
                </a:rPr>
                <a:t>futuro deseable</a:t>
              </a:r>
            </a:p>
            <a:p>
              <a:pPr eaLnBrk="0" hangingPunct="0"/>
              <a:endParaRPr lang="de-DE" sz="1800">
                <a:solidFill>
                  <a:srgbClr val="E25B1E"/>
                </a:solidFill>
              </a:endParaRPr>
            </a:p>
          </p:txBody>
        </p:sp>
        <p:sp>
          <p:nvSpPr>
            <p:cNvPr id="9" name="Plus 8"/>
            <p:cNvSpPr/>
            <p:nvPr/>
          </p:nvSpPr>
          <p:spPr bwMode="auto">
            <a:xfrm>
              <a:off x="1955724" y="3189121"/>
              <a:ext cx="669939" cy="606357"/>
            </a:xfrm>
            <a:prstGeom prst="mathPlus">
              <a:avLst/>
            </a:prstGeom>
            <a:solidFill>
              <a:srgbClr val="669900"/>
            </a:solidFill>
            <a:ln w="9525" cap="flat" cmpd="sng" algn="ctr">
              <a:noFill/>
              <a:prstDash val="solid"/>
              <a:round/>
              <a:headEnd type="none" w="med" len="med"/>
              <a:tailEnd type="none" w="med" len="med"/>
            </a:ln>
            <a:effectLst/>
          </p:spPr>
          <p:txBody>
            <a:bodyPr/>
            <a:lstStyle/>
            <a:p>
              <a:pPr eaLnBrk="0" hangingPunct="0">
                <a:defRPr/>
              </a:pPr>
              <a:endParaRPr lang="es-MX">
                <a:latin typeface="Arial" charset="0"/>
                <a:cs typeface="Arial" charset="0"/>
              </a:endParaRPr>
            </a:p>
          </p:txBody>
        </p:sp>
        <p:sp>
          <p:nvSpPr>
            <p:cNvPr id="10" name="Wolke 9"/>
            <p:cNvSpPr/>
            <p:nvPr/>
          </p:nvSpPr>
          <p:spPr bwMode="auto">
            <a:xfrm>
              <a:off x="744436" y="5538356"/>
              <a:ext cx="3456061" cy="1015886"/>
            </a:xfrm>
            <a:prstGeom prst="cloud">
              <a:avLst/>
            </a:prstGeom>
            <a:solidFill>
              <a:srgbClr val="00B0F0"/>
            </a:solidFill>
            <a:ln w="28575" cap="flat" cmpd="sng" algn="ctr">
              <a:solidFill>
                <a:schemeClr val="accent5">
                  <a:lumMod val="50000"/>
                </a:schemeClr>
              </a:solidFill>
              <a:prstDash val="solid"/>
              <a:round/>
              <a:headEnd type="none" w="med" len="med"/>
              <a:tailEnd type="none" w="med" len="med"/>
            </a:ln>
            <a:effectLst/>
          </p:spPr>
          <p:txBody>
            <a:bodyPr lIns="36000" tIns="36000" rIns="36000" bIns="36000"/>
            <a:lstStyle/>
            <a:p>
              <a:pPr algn="ctr" eaLnBrk="0" hangingPunct="0">
                <a:defRPr/>
              </a:pPr>
              <a:r>
                <a:rPr lang="de-DE" sz="1800">
                  <a:solidFill>
                    <a:srgbClr val="F2F2F2"/>
                  </a:solidFill>
                  <a:latin typeface="Arial" charset="0"/>
                  <a:cs typeface="Arial" charset="0"/>
                </a:rPr>
                <a:t>Medidas Concretas para llegar</a:t>
              </a:r>
            </a:p>
          </p:txBody>
        </p:sp>
        <p:sp>
          <p:nvSpPr>
            <p:cNvPr id="11" name="Plus 10"/>
            <p:cNvSpPr/>
            <p:nvPr/>
          </p:nvSpPr>
          <p:spPr bwMode="auto">
            <a:xfrm>
              <a:off x="1938262" y="5022476"/>
              <a:ext cx="669939" cy="604770"/>
            </a:xfrm>
            <a:prstGeom prst="mathPlus">
              <a:avLst/>
            </a:prstGeom>
            <a:solidFill>
              <a:srgbClr val="669900"/>
            </a:solidFill>
            <a:ln w="9525" cap="flat" cmpd="sng" algn="ctr">
              <a:noFill/>
              <a:prstDash val="solid"/>
              <a:round/>
              <a:headEnd type="none" w="med" len="med"/>
              <a:tailEnd type="none" w="med" len="med"/>
            </a:ln>
            <a:effectLst/>
          </p:spPr>
          <p:txBody>
            <a:bodyPr/>
            <a:lstStyle/>
            <a:p>
              <a:pPr eaLnBrk="0" hangingPunct="0">
                <a:defRPr/>
              </a:pPr>
              <a:endParaRPr lang="es-MX">
                <a:latin typeface="Arial" charset="0"/>
                <a:cs typeface="Arial" charset="0"/>
              </a:endParaRPr>
            </a:p>
          </p:txBody>
        </p:sp>
        <p:sp>
          <p:nvSpPr>
            <p:cNvPr id="12" name="Explosion 1 11"/>
            <p:cNvSpPr/>
            <p:nvPr/>
          </p:nvSpPr>
          <p:spPr bwMode="auto">
            <a:xfrm>
              <a:off x="404704" y="1701800"/>
              <a:ext cx="3902159" cy="1828594"/>
            </a:xfrm>
            <a:prstGeom prst="irregularSeal1">
              <a:avLst/>
            </a:prstGeom>
            <a:solidFill>
              <a:schemeClr val="bg2">
                <a:lumMod val="50000"/>
              </a:schemeClr>
            </a:solidFill>
            <a:ln w="9525" cap="flat" cmpd="sng" algn="ctr">
              <a:solidFill>
                <a:schemeClr val="tx1"/>
              </a:solidFill>
              <a:prstDash val="lgDash"/>
              <a:round/>
              <a:headEnd type="none" w="med" len="med"/>
              <a:tailEnd type="none" w="med" len="med"/>
            </a:ln>
            <a:effectLst/>
          </p:spPr>
          <p:txBody>
            <a:bodyPr lIns="36000" tIns="36000" rIns="36000" bIns="36000"/>
            <a:lstStyle/>
            <a:p>
              <a:pPr algn="ctr" eaLnBrk="0" hangingPunct="0">
                <a:defRPr/>
              </a:pPr>
              <a:r>
                <a:rPr lang="de-DE" sz="1800">
                  <a:solidFill>
                    <a:schemeClr val="bg1"/>
                  </a:solidFill>
                  <a:latin typeface="Arial" charset="0"/>
                  <a:cs typeface="Arial" charset="0"/>
                </a:rPr>
                <a:t>Insatisfacción con la situación </a:t>
              </a:r>
            </a:p>
          </p:txBody>
        </p:sp>
        <p:grpSp>
          <p:nvGrpSpPr>
            <p:cNvPr id="3" name="Gruppieren 14"/>
            <p:cNvGrpSpPr/>
            <p:nvPr/>
          </p:nvGrpSpPr>
          <p:grpSpPr>
            <a:xfrm>
              <a:off x="3076552" y="2945230"/>
              <a:ext cx="2537512" cy="2310804"/>
              <a:chOff x="3076552" y="2945230"/>
              <a:chExt cx="2537512" cy="2310804"/>
            </a:xfrm>
            <a:solidFill>
              <a:srgbClr val="669900"/>
            </a:solidFill>
          </p:grpSpPr>
          <p:sp>
            <p:nvSpPr>
              <p:cNvPr id="13" name="Rechtwinkliges Dreieck 12"/>
              <p:cNvSpPr/>
              <p:nvPr/>
            </p:nvSpPr>
            <p:spPr bwMode="auto">
              <a:xfrm rot="13403723">
                <a:off x="3466435" y="2945230"/>
                <a:ext cx="2147629" cy="2286000"/>
              </a:xfrm>
              <a:prstGeom prst="rtTriangle">
                <a:avLst/>
              </a:prstGeom>
              <a:grpFill/>
              <a:ln w="9525" cap="flat" cmpd="sng" algn="ctr">
                <a:noFill/>
                <a:prstDash val="solid"/>
                <a:round/>
                <a:headEnd type="none" w="med" len="med"/>
                <a:tailEnd type="none" w="med" len="med"/>
              </a:ln>
              <a:effectLst/>
            </p:spPr>
            <p:txBody>
              <a:bodyPr/>
              <a:lstStyle/>
              <a:p>
                <a:pPr eaLnBrk="0" hangingPunct="0">
                  <a:defRPr/>
                </a:pPr>
                <a:endParaRPr lang="de-DE">
                  <a:latin typeface="Arial" charset="0"/>
                  <a:cs typeface="Arial" charset="0"/>
                </a:endParaRPr>
              </a:p>
            </p:txBody>
          </p:sp>
          <p:sp>
            <p:nvSpPr>
              <p:cNvPr id="14" name="Rechtwinkliges Dreieck 13"/>
              <p:cNvSpPr/>
              <p:nvPr/>
            </p:nvSpPr>
            <p:spPr bwMode="auto">
              <a:xfrm rot="13403723">
                <a:off x="3076552" y="2970034"/>
                <a:ext cx="2147629" cy="2286000"/>
              </a:xfrm>
              <a:prstGeom prst="rtTriangle">
                <a:avLst/>
              </a:prstGeom>
              <a:solidFill>
                <a:schemeClr val="bg1"/>
              </a:solidFill>
              <a:ln w="9525" cap="flat" cmpd="sng" algn="ctr">
                <a:noFill/>
                <a:prstDash val="solid"/>
                <a:round/>
                <a:headEnd type="none" w="med" len="med"/>
                <a:tailEnd type="none" w="med" len="med"/>
              </a:ln>
              <a:effectLst/>
            </p:spPr>
            <p:txBody>
              <a:bodyPr/>
              <a:lstStyle/>
              <a:p>
                <a:pPr eaLnBrk="0" hangingPunct="0">
                  <a:defRPr/>
                </a:pPr>
                <a:endParaRPr lang="de-DE">
                  <a:latin typeface="Arial" charset="0"/>
                  <a:cs typeface="Arial" charset="0"/>
                </a:endParaRPr>
              </a:p>
            </p:txBody>
          </p:sp>
        </p:grpSp>
        <p:sp>
          <p:nvSpPr>
            <p:cNvPr id="17" name="Abgerundetes Rechteck 16"/>
            <p:cNvSpPr/>
            <p:nvPr/>
          </p:nvSpPr>
          <p:spPr bwMode="auto">
            <a:xfrm>
              <a:off x="6389707" y="3189121"/>
              <a:ext cx="2467028" cy="1339699"/>
            </a:xfrm>
            <a:prstGeom prst="roundRect">
              <a:avLst/>
            </a:prstGeom>
            <a:solidFill>
              <a:schemeClr val="bg2">
                <a:lumMod val="90000"/>
              </a:schemeClr>
            </a:solidFill>
            <a:ln w="9525" cap="flat" cmpd="sng" algn="ctr">
              <a:solidFill>
                <a:schemeClr val="tx1">
                  <a:lumMod val="50000"/>
                  <a:lumOff val="50000"/>
                </a:schemeClr>
              </a:solidFill>
              <a:prstDash val="solid"/>
              <a:round/>
              <a:headEnd type="none" w="med" len="med"/>
              <a:tailEnd type="none" w="med" len="med"/>
            </a:ln>
            <a:effectLst/>
          </p:spPr>
          <p:txBody>
            <a:bodyPr anchor="ctr" anchorCtr="1"/>
            <a:lstStyle/>
            <a:p>
              <a:pPr algn="ctr" eaLnBrk="0" hangingPunct="0">
                <a:defRPr/>
              </a:pPr>
              <a:r>
                <a:rPr lang="de-DE">
                  <a:solidFill>
                    <a:schemeClr val="tx1"/>
                  </a:solidFill>
                  <a:latin typeface="Arial" charset="0"/>
                  <a:cs typeface="Arial" charset="0"/>
                </a:rPr>
                <a:t>COSTO DEL CAMBIO y RESISTENCIA</a:t>
              </a:r>
            </a:p>
          </p:txBody>
        </p:sp>
        <p:sp>
          <p:nvSpPr>
            <p:cNvPr id="27660" name="Rechteck 14"/>
            <p:cNvSpPr>
              <a:spLocks noChangeArrowheads="1"/>
            </p:cNvSpPr>
            <p:nvPr/>
          </p:nvSpPr>
          <p:spPr bwMode="auto">
            <a:xfrm>
              <a:off x="318977" y="1722436"/>
              <a:ext cx="8612372" cy="4901648"/>
            </a:xfrm>
            <a:prstGeom prst="rect">
              <a:avLst/>
            </a:prstGeom>
            <a:noFill/>
            <a:ln w="9525">
              <a:noFill/>
              <a:round/>
              <a:headEnd/>
              <a:tailEnd/>
            </a:ln>
          </p:spPr>
          <p:txBody>
            <a:bodyPr/>
            <a:lstStyle/>
            <a:p>
              <a:pPr eaLnBrk="0" hangingPunct="0"/>
              <a:endParaRPr lang="en-US"/>
            </a:p>
          </p:txBody>
        </p:sp>
      </p:grpSp>
      <p:sp>
        <p:nvSpPr>
          <p:cNvPr id="15" name="TextBox 14"/>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25</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el 1"/>
          <p:cNvSpPr>
            <a:spLocks noGrp="1"/>
          </p:cNvSpPr>
          <p:nvPr>
            <p:ph type="ctrTitle" sz="quarter"/>
          </p:nvPr>
        </p:nvSpPr>
        <p:spPr>
          <a:xfrm>
            <a:off x="1039813" y="1993900"/>
            <a:ext cx="7034212" cy="1143000"/>
          </a:xfrm>
        </p:spPr>
        <p:txBody>
          <a:bodyPr/>
          <a:lstStyle/>
          <a:p>
            <a:r>
              <a:rPr lang="es-ES_tradnl" smtClean="0">
                <a:solidFill>
                  <a:srgbClr val="C00000"/>
                </a:solidFill>
                <a:ea typeface="ＭＳ Ｐゴシック" pitchFamily="34" charset="-128"/>
              </a:rPr>
              <a:t>Análisis del Caso</a:t>
            </a:r>
            <a:br>
              <a:rPr lang="es-ES_tradnl" smtClean="0">
                <a:solidFill>
                  <a:srgbClr val="C00000"/>
                </a:solidFill>
                <a:ea typeface="ＭＳ Ｐゴシック" pitchFamily="34" charset="-128"/>
              </a:rPr>
            </a:br>
            <a:r>
              <a:rPr lang="es-ES_tradnl" smtClean="0">
                <a:solidFill>
                  <a:srgbClr val="C00000"/>
                </a:solidFill>
                <a:ea typeface="ＭＳ Ｐゴシック" pitchFamily="34" charset="-128"/>
              </a:rPr>
              <a:t>“Prepare una decisión sobre el futuro agrícola de Zanadu”</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Inhaltsplatzhalter 2"/>
          <p:cNvSpPr>
            <a:spLocks noGrp="1"/>
          </p:cNvSpPr>
          <p:nvPr>
            <p:ph idx="1"/>
          </p:nvPr>
        </p:nvSpPr>
        <p:spPr>
          <a:xfrm>
            <a:off x="5705475" y="6435725"/>
            <a:ext cx="3438525" cy="188913"/>
          </a:xfrm>
        </p:spPr>
        <p:txBody>
          <a:bodyPr rIns="108000"/>
          <a:lstStyle/>
          <a:p>
            <a:pPr algn="r" eaLnBrk="1" hangingPunct="1">
              <a:buFont typeface="Wingdings" pitchFamily="2" charset="2"/>
              <a:buNone/>
            </a:pPr>
            <a:r>
              <a:rPr lang="de-DE" sz="900" i="1" smtClean="0">
                <a:solidFill>
                  <a:srgbClr val="7F7F7F"/>
                </a:solidFill>
                <a:ea typeface="ＭＳ Ｐゴシック" pitchFamily="34" charset="-128"/>
              </a:rPr>
              <a:t>Fuente: GIZ</a:t>
            </a:r>
          </a:p>
        </p:txBody>
      </p:sp>
      <p:sp>
        <p:nvSpPr>
          <p:cNvPr id="4" name="TextBox 3"/>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27</a:t>
            </a:r>
          </a:p>
        </p:txBody>
      </p:sp>
      <p:grpSp>
        <p:nvGrpSpPr>
          <p:cNvPr id="29700" name="Group 17"/>
          <p:cNvGrpSpPr>
            <a:grpSpLocks/>
          </p:cNvGrpSpPr>
          <p:nvPr/>
        </p:nvGrpSpPr>
        <p:grpSpPr bwMode="auto">
          <a:xfrm>
            <a:off x="1384300" y="993775"/>
            <a:ext cx="7683500" cy="5400675"/>
            <a:chOff x="1460500" y="1069354"/>
            <a:chExt cx="7683500" cy="5401296"/>
          </a:xfrm>
        </p:grpSpPr>
        <p:pic>
          <p:nvPicPr>
            <p:cNvPr id="29701" name="Grafik 4" descr="Zanadu Maps.png"/>
            <p:cNvPicPr>
              <a:picLocks noChangeAspect="1"/>
            </p:cNvPicPr>
            <p:nvPr/>
          </p:nvPicPr>
          <p:blipFill>
            <a:blip r:embed="rId3" cstate="print"/>
            <a:srcRect b="6570"/>
            <a:stretch>
              <a:fillRect/>
            </a:stretch>
          </p:blipFill>
          <p:spPr bwMode="auto">
            <a:xfrm>
              <a:off x="1460500" y="1069354"/>
              <a:ext cx="7683500" cy="5382246"/>
            </a:xfrm>
            <a:prstGeom prst="rect">
              <a:avLst/>
            </a:prstGeom>
            <a:noFill/>
            <a:ln w="9525">
              <a:noFill/>
              <a:miter lim="800000"/>
              <a:headEnd/>
              <a:tailEnd/>
            </a:ln>
          </p:spPr>
        </p:pic>
        <p:pic>
          <p:nvPicPr>
            <p:cNvPr id="29702" name="Picture 11" descr="Screen Shot 2012-07-30 at 3.57.06 PM.png"/>
            <p:cNvPicPr>
              <a:picLocks noChangeAspect="1"/>
            </p:cNvPicPr>
            <p:nvPr/>
          </p:nvPicPr>
          <p:blipFill>
            <a:blip r:embed="rId4" cstate="print"/>
            <a:srcRect/>
            <a:stretch>
              <a:fillRect/>
            </a:stretch>
          </p:blipFill>
          <p:spPr bwMode="auto">
            <a:xfrm>
              <a:off x="1676400" y="3593937"/>
              <a:ext cx="533400" cy="584362"/>
            </a:xfrm>
            <a:prstGeom prst="rect">
              <a:avLst/>
            </a:prstGeom>
            <a:noFill/>
            <a:ln w="9525">
              <a:noFill/>
              <a:miter lim="800000"/>
              <a:headEnd/>
              <a:tailEnd/>
            </a:ln>
          </p:spPr>
        </p:pic>
        <p:pic>
          <p:nvPicPr>
            <p:cNvPr id="29703" name="Picture 6" descr="Screen Shot 2012-07-30 at 3.23.59 PM.png"/>
            <p:cNvPicPr>
              <a:picLocks noChangeAspect="1"/>
            </p:cNvPicPr>
            <p:nvPr/>
          </p:nvPicPr>
          <p:blipFill>
            <a:blip r:embed="rId5" cstate="print"/>
            <a:srcRect/>
            <a:stretch>
              <a:fillRect/>
            </a:stretch>
          </p:blipFill>
          <p:spPr bwMode="auto">
            <a:xfrm>
              <a:off x="1727200" y="4213601"/>
              <a:ext cx="2628900" cy="2257049"/>
            </a:xfrm>
            <a:prstGeom prst="rect">
              <a:avLst/>
            </a:prstGeom>
            <a:noFill/>
            <a:ln w="9525">
              <a:noFill/>
              <a:miter lim="800000"/>
              <a:headEnd/>
              <a:tailEnd/>
            </a:ln>
          </p:spPr>
        </p:pic>
        <p:sp>
          <p:nvSpPr>
            <p:cNvPr id="29704" name="TextBox 9"/>
            <p:cNvSpPr txBox="1">
              <a:spLocks noChangeArrowheads="1"/>
            </p:cNvSpPr>
            <p:nvPr/>
          </p:nvSpPr>
          <p:spPr bwMode="auto">
            <a:xfrm rot="329114">
              <a:off x="4626491" y="2043342"/>
              <a:ext cx="684991" cy="230859"/>
            </a:xfrm>
            <a:prstGeom prst="rect">
              <a:avLst/>
            </a:prstGeom>
            <a:solidFill>
              <a:srgbClr val="FADBB9"/>
            </a:solidFill>
            <a:ln w="9525">
              <a:noFill/>
              <a:miter lim="800000"/>
              <a:headEnd/>
              <a:tailEnd/>
            </a:ln>
          </p:spPr>
          <p:txBody>
            <a:bodyPr wrap="none">
              <a:spAutoFit/>
            </a:bodyPr>
            <a:lstStyle/>
            <a:p>
              <a:r>
                <a:rPr lang="es-ES_tradnl" sz="900" b="0">
                  <a:solidFill>
                    <a:srgbClr val="000000"/>
                  </a:solidFill>
                </a:rPr>
                <a:t>Río Trans</a:t>
              </a:r>
            </a:p>
          </p:txBody>
        </p:sp>
        <p:sp>
          <p:nvSpPr>
            <p:cNvPr id="29705" name="TextBox 8"/>
            <p:cNvSpPr txBox="1">
              <a:spLocks noChangeArrowheads="1"/>
            </p:cNvSpPr>
            <p:nvPr/>
          </p:nvSpPr>
          <p:spPr bwMode="auto">
            <a:xfrm>
              <a:off x="5721350" y="1174750"/>
              <a:ext cx="1289611" cy="246221"/>
            </a:xfrm>
            <a:prstGeom prst="rect">
              <a:avLst/>
            </a:prstGeom>
            <a:solidFill>
              <a:srgbClr val="FADBB9"/>
            </a:solidFill>
            <a:ln w="9525">
              <a:noFill/>
              <a:miter lim="800000"/>
              <a:headEnd/>
              <a:tailEnd/>
            </a:ln>
          </p:spPr>
          <p:txBody>
            <a:bodyPr wrap="none">
              <a:spAutoFit/>
            </a:bodyPr>
            <a:lstStyle/>
            <a:p>
              <a:r>
                <a:rPr lang="es-ES_tradnl" sz="1000" b="0">
                  <a:solidFill>
                    <a:srgbClr val="000000"/>
                  </a:solidFill>
                </a:rPr>
                <a:t>Montañas Khoresia</a:t>
              </a:r>
            </a:p>
          </p:txBody>
        </p:sp>
        <p:sp>
          <p:nvSpPr>
            <p:cNvPr id="29706" name="TextBox 10"/>
            <p:cNvSpPr txBox="1">
              <a:spLocks noChangeArrowheads="1"/>
            </p:cNvSpPr>
            <p:nvPr/>
          </p:nvSpPr>
          <p:spPr bwMode="auto">
            <a:xfrm rot="3591096">
              <a:off x="5595260" y="2719283"/>
              <a:ext cx="678778" cy="246221"/>
            </a:xfrm>
            <a:prstGeom prst="rect">
              <a:avLst/>
            </a:prstGeom>
            <a:solidFill>
              <a:srgbClr val="FADBB9"/>
            </a:solidFill>
            <a:ln w="9525">
              <a:noFill/>
              <a:miter lim="800000"/>
              <a:headEnd/>
              <a:tailEnd/>
            </a:ln>
          </p:spPr>
          <p:txBody>
            <a:bodyPr>
              <a:spAutoFit/>
            </a:bodyPr>
            <a:lstStyle/>
            <a:p>
              <a:r>
                <a:rPr lang="es-ES_tradnl" sz="1000" b="0">
                  <a:solidFill>
                    <a:srgbClr val="000000"/>
                  </a:solidFill>
                </a:rPr>
                <a:t>Río Alfh</a:t>
              </a:r>
            </a:p>
          </p:txBody>
        </p:sp>
        <p:sp>
          <p:nvSpPr>
            <p:cNvPr id="29707" name="TextBox 14"/>
            <p:cNvSpPr txBox="1">
              <a:spLocks noChangeArrowheads="1"/>
            </p:cNvSpPr>
            <p:nvPr/>
          </p:nvSpPr>
          <p:spPr bwMode="auto">
            <a:xfrm>
              <a:off x="4774463" y="1687755"/>
              <a:ext cx="1044370" cy="230832"/>
            </a:xfrm>
            <a:prstGeom prst="rect">
              <a:avLst/>
            </a:prstGeom>
            <a:solidFill>
              <a:srgbClr val="FADBB9"/>
            </a:solidFill>
            <a:ln w="9525">
              <a:noFill/>
              <a:miter lim="800000"/>
              <a:headEnd/>
              <a:tailEnd/>
            </a:ln>
          </p:spPr>
          <p:txBody>
            <a:bodyPr wrap="none">
              <a:spAutoFit/>
            </a:bodyPr>
            <a:lstStyle/>
            <a:p>
              <a:r>
                <a:rPr lang="es-ES_tradnl" sz="900" b="0">
                  <a:solidFill>
                    <a:srgbClr val="000000"/>
                  </a:solidFill>
                </a:rPr>
                <a:t>Estado del Norte</a:t>
              </a:r>
            </a:p>
          </p:txBody>
        </p:sp>
        <p:sp>
          <p:nvSpPr>
            <p:cNvPr id="29708" name="TextBox 15"/>
            <p:cNvSpPr txBox="1">
              <a:spLocks noChangeArrowheads="1"/>
            </p:cNvSpPr>
            <p:nvPr/>
          </p:nvSpPr>
          <p:spPr bwMode="auto">
            <a:xfrm>
              <a:off x="4698263" y="3795955"/>
              <a:ext cx="1131037" cy="229945"/>
            </a:xfrm>
            <a:prstGeom prst="rect">
              <a:avLst/>
            </a:prstGeom>
            <a:solidFill>
              <a:srgbClr val="FADBB9"/>
            </a:solidFill>
            <a:ln w="9525">
              <a:noFill/>
              <a:miter lim="800000"/>
              <a:headEnd/>
              <a:tailEnd/>
            </a:ln>
          </p:spPr>
          <p:txBody>
            <a:bodyPr>
              <a:spAutoFit/>
            </a:bodyPr>
            <a:lstStyle/>
            <a:p>
              <a:r>
                <a:rPr lang="es-ES_tradnl" sz="900" b="0">
                  <a:solidFill>
                    <a:srgbClr val="000000"/>
                  </a:solidFill>
                </a:rPr>
                <a:t>Estado del Sur</a:t>
              </a:r>
            </a:p>
          </p:txBody>
        </p:sp>
        <p:sp>
          <p:nvSpPr>
            <p:cNvPr id="29709" name="TextBox 16"/>
            <p:cNvSpPr txBox="1">
              <a:spLocks noChangeArrowheads="1"/>
            </p:cNvSpPr>
            <p:nvPr/>
          </p:nvSpPr>
          <p:spPr bwMode="auto">
            <a:xfrm>
              <a:off x="3098063" y="3414955"/>
              <a:ext cx="1070068" cy="230832"/>
            </a:xfrm>
            <a:prstGeom prst="rect">
              <a:avLst/>
            </a:prstGeom>
            <a:solidFill>
              <a:srgbClr val="FADBB9"/>
            </a:solidFill>
            <a:ln w="9525">
              <a:noFill/>
              <a:miter lim="800000"/>
              <a:headEnd/>
              <a:tailEnd/>
            </a:ln>
          </p:spPr>
          <p:txBody>
            <a:bodyPr wrap="none">
              <a:spAutoFit/>
            </a:bodyPr>
            <a:lstStyle/>
            <a:p>
              <a:r>
                <a:rPr lang="es-ES_tradnl" sz="900" b="0">
                  <a:solidFill>
                    <a:srgbClr val="000000"/>
                  </a:solidFill>
                </a:rPr>
                <a:t>Estado del Oeste</a:t>
              </a:r>
            </a:p>
          </p:txBody>
        </p:sp>
      </p:gr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s-ES_tradnl" smtClean="0">
                <a:ea typeface="ＭＳ Ｐゴシック" pitchFamily="34" charset="-128"/>
              </a:rPr>
              <a:t>Ejercicio (1)</a:t>
            </a:r>
          </a:p>
        </p:txBody>
      </p:sp>
      <p:sp>
        <p:nvSpPr>
          <p:cNvPr id="4099" name="Content Placeholder 2"/>
          <p:cNvSpPr>
            <a:spLocks noGrp="1"/>
          </p:cNvSpPr>
          <p:nvPr>
            <p:ph idx="1"/>
          </p:nvPr>
        </p:nvSpPr>
        <p:spPr/>
        <p:txBody>
          <a:bodyPr/>
          <a:lstStyle/>
          <a:p>
            <a:pPr lvl="1">
              <a:lnSpc>
                <a:spcPct val="90000"/>
              </a:lnSpc>
              <a:buFont typeface="Wingdings" pitchFamily="2" charset="2"/>
              <a:buNone/>
            </a:pPr>
            <a:r>
              <a:rPr lang="es-ES_tradnl" sz="2000" smtClean="0">
                <a:solidFill>
                  <a:srgbClr val="C00000"/>
                </a:solidFill>
                <a:ea typeface="ＭＳ Ｐゴシック" pitchFamily="34" charset="-128"/>
              </a:rPr>
              <a:t>Contexto</a:t>
            </a:r>
          </a:p>
          <a:p>
            <a:pPr lvl="1">
              <a:lnSpc>
                <a:spcPct val="90000"/>
              </a:lnSpc>
            </a:pPr>
            <a:r>
              <a:rPr lang="es-ES_tradnl" smtClean="0">
                <a:ea typeface="ＭＳ Ｐゴシック" pitchFamily="34" charset="-128"/>
              </a:rPr>
              <a:t>El Ministerio de Agricultura tiene conocimiento sobre el cambio climático en Zanadu - especialmente en lo que se refiere a los impactos en la agricultura. Sin embargo, los directores tienen problemas para decidir las políticas y la actividades que deben favorecer.</a:t>
            </a:r>
          </a:p>
          <a:p>
            <a:pPr lvl="1">
              <a:lnSpc>
                <a:spcPct val="90000"/>
              </a:lnSpc>
            </a:pPr>
            <a:r>
              <a:rPr lang="es-ES_tradnl" smtClean="0">
                <a:ea typeface="ＭＳ Ｐゴシック" pitchFamily="34" charset="-128"/>
              </a:rPr>
              <a:t>Han formado un fuerza de tarea de expertos (su grupo) para ayudarlos a tomar la decisión sobre la vía de desarrollo para planificar.</a:t>
            </a:r>
          </a:p>
          <a:p>
            <a:pPr lvl="1">
              <a:lnSpc>
                <a:spcPct val="90000"/>
              </a:lnSpc>
            </a:pPr>
            <a:r>
              <a:rPr lang="es-ES_tradnl" smtClean="0">
                <a:ea typeface="ＭＳ Ｐゴシック" pitchFamily="34" charset="-128"/>
              </a:rPr>
              <a:t>En un primer paso, usted tiene preparado tres escenarios. Ahora usted tiene que evaluarlos en relación con una serie de criterios dados por el Ministerio de Agricultura</a:t>
            </a:r>
          </a:p>
          <a:p>
            <a:pPr lvl="1">
              <a:lnSpc>
                <a:spcPct val="90000"/>
              </a:lnSpc>
              <a:buFont typeface="Wingdings" pitchFamily="2" charset="2"/>
              <a:buNone/>
            </a:pPr>
            <a:r>
              <a:rPr lang="es-ES_tradnl" sz="2000" smtClean="0">
                <a:solidFill>
                  <a:srgbClr val="C00000"/>
                </a:solidFill>
                <a:ea typeface="ＭＳ Ｐゴシック" pitchFamily="34" charset="-128"/>
              </a:rPr>
              <a:t>Exposiciones</a:t>
            </a:r>
          </a:p>
          <a:p>
            <a:pPr lvl="1">
              <a:lnSpc>
                <a:spcPct val="90000"/>
              </a:lnSpc>
            </a:pPr>
            <a:r>
              <a:rPr lang="es-ES_tradnl" smtClean="0">
                <a:ea typeface="ＭＳ Ｐゴシック" pitchFamily="34" charset="-128"/>
              </a:rPr>
              <a:t>Información climática para la agricultura en Zanadu</a:t>
            </a:r>
          </a:p>
          <a:p>
            <a:pPr lvl="1">
              <a:lnSpc>
                <a:spcPct val="90000"/>
              </a:lnSpc>
            </a:pPr>
            <a:r>
              <a:rPr lang="es-ES_tradnl" smtClean="0">
                <a:ea typeface="ＭＳ Ｐゴシック" pitchFamily="34" charset="-128"/>
              </a:rPr>
              <a:t>3 Escenarios</a:t>
            </a:r>
          </a:p>
          <a:p>
            <a:pPr lvl="1">
              <a:lnSpc>
                <a:spcPct val="90000"/>
              </a:lnSpc>
            </a:pPr>
            <a:endParaRPr lang="es-ES_tradnl" smtClean="0">
              <a:ea typeface="ＭＳ Ｐゴシック" pitchFamily="34" charset="-128"/>
            </a:endParaRPr>
          </a:p>
        </p:txBody>
      </p:sp>
      <p:sp>
        <p:nvSpPr>
          <p:cNvPr id="4" name="TextBox 3"/>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28</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099">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s-ES_tradnl" smtClean="0">
                <a:ea typeface="ＭＳ Ｐゴシック" pitchFamily="34" charset="-128"/>
              </a:rPr>
              <a:t>Ejercicio (2)</a:t>
            </a:r>
          </a:p>
        </p:txBody>
      </p:sp>
      <p:sp>
        <p:nvSpPr>
          <p:cNvPr id="4099" name="Content Placeholder 2"/>
          <p:cNvSpPr>
            <a:spLocks noGrp="1"/>
          </p:cNvSpPr>
          <p:nvPr>
            <p:ph idx="1"/>
          </p:nvPr>
        </p:nvSpPr>
        <p:spPr>
          <a:xfrm>
            <a:off x="457200" y="2008188"/>
            <a:ext cx="7654925" cy="4213225"/>
          </a:xfrm>
        </p:spPr>
        <p:txBody>
          <a:bodyPr/>
          <a:lstStyle/>
          <a:p>
            <a:pPr lvl="1">
              <a:buFont typeface="Wingdings" pitchFamily="2" charset="2"/>
              <a:buNone/>
            </a:pPr>
            <a:r>
              <a:rPr lang="es-ES_tradnl" sz="2000" smtClean="0">
                <a:solidFill>
                  <a:srgbClr val="C00000"/>
                </a:solidFill>
                <a:ea typeface="ＭＳ Ｐゴシック" pitchFamily="34" charset="-128"/>
              </a:rPr>
              <a:t>Su tarea</a:t>
            </a:r>
          </a:p>
          <a:p>
            <a:pPr lvl="1"/>
            <a:r>
              <a:rPr lang="es-ES_tradnl" smtClean="0">
                <a:ea typeface="ＭＳ Ｐゴシック" pitchFamily="34" charset="-128"/>
              </a:rPr>
              <a:t>Lea atentamente las participaciones</a:t>
            </a:r>
          </a:p>
          <a:p>
            <a:pPr lvl="1"/>
            <a:r>
              <a:rPr lang="es-ES_tradnl" smtClean="0">
                <a:ea typeface="ＭＳ Ｐゴシック" pitchFamily="34" charset="-128"/>
              </a:rPr>
              <a:t>Evaluar los 3 escenarios contra un conjunto de criterios (tabla 1) </a:t>
            </a:r>
          </a:p>
          <a:p>
            <a:pPr lvl="2"/>
            <a:r>
              <a:rPr lang="es-ES_tradnl" smtClean="0">
                <a:ea typeface="ＭＳ Ｐゴシック" pitchFamily="34" charset="-128"/>
              </a:rPr>
              <a:t>Tiene la oportunidad de agregar un cuarto criterio – Comentar y elegir</a:t>
            </a:r>
          </a:p>
          <a:p>
            <a:pPr lvl="2"/>
            <a:r>
              <a:rPr lang="es-ES_tradnl" smtClean="0">
                <a:ea typeface="ＭＳ Ｐゴシック" pitchFamily="34" charset="-128"/>
              </a:rPr>
              <a:t>Discutan sobre la manera en que quieren que se haga la evaluación</a:t>
            </a:r>
          </a:p>
          <a:p>
            <a:pPr lvl="2"/>
            <a:r>
              <a:rPr lang="es-ES_tradnl" smtClean="0">
                <a:ea typeface="ＭＳ Ｐゴシック" pitchFamily="34" charset="-128"/>
              </a:rPr>
              <a:t>Dirija y documente la evaluación</a:t>
            </a:r>
          </a:p>
          <a:p>
            <a:pPr lvl="1"/>
            <a:r>
              <a:rPr lang="es-ES_tradnl" smtClean="0">
                <a:ea typeface="ＭＳ Ｐゴシック" pitchFamily="34" charset="-128"/>
              </a:rPr>
              <a:t>Prepare su presentación ante el Ministerio (p. ej., un cartel)</a:t>
            </a:r>
          </a:p>
          <a:p>
            <a:pPr lvl="1"/>
            <a:r>
              <a:rPr lang="es-ES_tradnl" smtClean="0">
                <a:ea typeface="ＭＳ Ｐゴシック" pitchFamily="34" charset="-128"/>
              </a:rPr>
              <a:t>Prepare una argumentación convincente sobre su decisión</a:t>
            </a:r>
          </a:p>
          <a:p>
            <a:pPr lvl="2"/>
            <a:r>
              <a:rPr lang="es-ES_tradnl" smtClean="0">
                <a:ea typeface="ＭＳ Ｐゴシック" pitchFamily="34" charset="-128"/>
              </a:rPr>
              <a:t>Recuerde el objetivo, criterios y proceso de selección</a:t>
            </a:r>
          </a:p>
          <a:p>
            <a:pPr lvl="2"/>
            <a:r>
              <a:rPr lang="es-ES_tradnl" smtClean="0">
                <a:ea typeface="ＭＳ Ｐゴシック" pitchFamily="34" charset="-128"/>
              </a:rPr>
              <a:t>Explique porqué seleccionó el escenario X (por qué razón los otros no correspondían) </a:t>
            </a:r>
          </a:p>
          <a:p>
            <a:pPr lvl="2"/>
            <a:r>
              <a:rPr lang="es-ES_tradnl" smtClean="0">
                <a:ea typeface="ＭＳ Ｐゴシック" pitchFamily="34" charset="-128"/>
              </a:rPr>
              <a:t>Si es posible, dé ejemplos de qué tipo de actividades y/o decisiones se requerirían por parte del Ministerio</a:t>
            </a:r>
          </a:p>
          <a:p>
            <a:pPr lvl="2"/>
            <a:endParaRPr lang="es-ES_tradnl" smtClean="0">
              <a:ea typeface="ＭＳ Ｐゴシック" pitchFamily="34" charset="-128"/>
            </a:endParaRPr>
          </a:p>
          <a:p>
            <a:pPr lvl="2"/>
            <a:endParaRPr lang="es-ES_tradnl" smtClean="0">
              <a:ea typeface="ＭＳ Ｐゴシック" pitchFamily="34" charset="-128"/>
            </a:endParaRPr>
          </a:p>
          <a:p>
            <a:pPr lvl="1"/>
            <a:endParaRPr lang="es-ES_tradnl" smtClean="0">
              <a:ea typeface="ＭＳ Ｐゴシック" pitchFamily="34" charset="-128"/>
            </a:endParaRPr>
          </a:p>
          <a:p>
            <a:pPr lvl="1"/>
            <a:endParaRPr lang="es-ES_tradnl" smtClean="0">
              <a:ea typeface="ＭＳ Ｐゴシック" pitchFamily="34" charset="-128"/>
            </a:endParaRPr>
          </a:p>
          <a:p>
            <a:pPr lvl="1"/>
            <a:endParaRPr lang="es-ES_tradnl" smtClean="0">
              <a:ea typeface="ＭＳ Ｐゴシック" pitchFamily="34" charset="-128"/>
            </a:endParaRPr>
          </a:p>
        </p:txBody>
      </p:sp>
      <p:sp>
        <p:nvSpPr>
          <p:cNvPr id="4" name="TextBox 3"/>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29</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9">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099">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09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s-ES_tradnl" smtClean="0">
                <a:ea typeface="ＭＳ Ｐゴシック" pitchFamily="34" charset="-128"/>
              </a:rPr>
              <a:t>Condiciones de Uso</a:t>
            </a:r>
          </a:p>
        </p:txBody>
      </p:sp>
      <p:sp>
        <p:nvSpPr>
          <p:cNvPr id="5123" name="Content Placeholder 2"/>
          <p:cNvSpPr>
            <a:spLocks noGrp="1"/>
          </p:cNvSpPr>
          <p:nvPr>
            <p:ph idx="1"/>
          </p:nvPr>
        </p:nvSpPr>
        <p:spPr>
          <a:xfrm>
            <a:off x="311150" y="2008188"/>
            <a:ext cx="7634288" cy="4213225"/>
          </a:xfrm>
        </p:spPr>
        <p:txBody>
          <a:bodyPr/>
          <a:lstStyle/>
          <a:p>
            <a:pPr marL="158750" indent="4763">
              <a:buFont typeface="Wingdings" pitchFamily="2" charset="2"/>
              <a:buNone/>
            </a:pPr>
            <a:r>
              <a:rPr lang="es-ES_tradnl" sz="1800" dirty="0" smtClean="0">
                <a:ea typeface="ＭＳ Ｐゴシック" pitchFamily="34" charset="-128"/>
              </a:rPr>
              <a:t>Este módulo de capacitación ha sido desarrollado por GIZ a nombre de BMU. Si usted desea adaptar esta presentación a sus necesidades, por favor, respete las siguientes condiciones de uso:</a:t>
            </a:r>
          </a:p>
          <a:p>
            <a:pPr marL="158750" indent="4763">
              <a:buFont typeface="Wingdings" pitchFamily="2" charset="2"/>
              <a:buNone/>
            </a:pPr>
            <a:r>
              <a:rPr lang="es-ES_tradnl" dirty="0" smtClean="0">
                <a:solidFill>
                  <a:srgbClr val="000000"/>
                </a:solidFill>
                <a:ea typeface="ＭＳ Ｐゴシック" pitchFamily="34" charset="-128"/>
                <a:cs typeface="Arial" pitchFamily="34" charset="0"/>
                <a:sym typeface="Arial" pitchFamily="34" charset="0"/>
              </a:rPr>
              <a:t>El patrón de diapositivas y la editorial son obligatorios. No pueden ser alterados ni extraídos de la presentación.</a:t>
            </a:r>
          </a:p>
          <a:p>
            <a:pPr marL="354013" lvl="1" indent="-187325"/>
            <a:r>
              <a:rPr lang="es-ES_tradnl" dirty="0" smtClean="0">
                <a:solidFill>
                  <a:srgbClr val="000000"/>
                </a:solidFill>
                <a:ea typeface="ＭＳ Ｐゴシック" pitchFamily="34" charset="-128"/>
                <a:cs typeface="Arial" pitchFamily="34" charset="0"/>
                <a:sym typeface="Arial" pitchFamily="34" charset="0"/>
              </a:rPr>
              <a:t>El logo de GIZ no puede ser movido o retirado. Ningún otro logo o información adicional se puede poner en el encabezado o en el pié de página.</a:t>
            </a:r>
          </a:p>
          <a:p>
            <a:pPr marL="354013" lvl="1" indent="-187325"/>
            <a:r>
              <a:rPr lang="es-ES_tradnl" dirty="0" smtClean="0">
                <a:solidFill>
                  <a:srgbClr val="000000"/>
                </a:solidFill>
                <a:ea typeface="ＭＳ Ｐゴシック" pitchFamily="34" charset="-128"/>
                <a:cs typeface="Arial" pitchFamily="34" charset="0"/>
                <a:sym typeface="Arial" pitchFamily="34" charset="0"/>
              </a:rPr>
              <a:t>Si usted desea añadir su propio contenido, por favor utilice la diapositiva en blanco al final de esta presentación. (Puede copiarla para añadir diapositivas.)</a:t>
            </a:r>
          </a:p>
          <a:p>
            <a:pPr marL="354013" lvl="1" indent="-187325"/>
            <a:r>
              <a:rPr lang="es-ES_tradnl" dirty="0" smtClean="0">
                <a:solidFill>
                  <a:srgbClr val="000000"/>
                </a:solidFill>
                <a:ea typeface="ＭＳ Ｐゴシック" pitchFamily="34" charset="-128"/>
                <a:cs typeface="Arial" pitchFamily="34" charset="0"/>
                <a:sym typeface="Arial" pitchFamily="34" charset="0"/>
              </a:rPr>
              <a:t>Si quiere hacer cambios sustanciales en el contenido de esta presentación, por favor póngase en contacto con </a:t>
            </a:r>
            <a:r>
              <a:rPr lang="es-ES_tradnl" u="sng" dirty="0" smtClean="0">
                <a:ea typeface="ＭＳ Ｐゴシック" pitchFamily="34" charset="-128"/>
                <a:hlinkClick r:id="rId3"/>
              </a:rPr>
              <a:t>climate@giz.de</a:t>
            </a:r>
            <a:r>
              <a:rPr lang="es-ES_tradnl" dirty="0" smtClean="0">
                <a:ea typeface="ＭＳ Ｐゴシック" pitchFamily="34" charset="-128"/>
              </a:rPr>
              <a:t>.</a:t>
            </a:r>
            <a:endParaRPr lang="es-ES_tradnl" sz="1600" dirty="0" smtClean="0">
              <a:ea typeface="ＭＳ Ｐゴシック" pitchFamily="34" charset="-128"/>
            </a:endParaRPr>
          </a:p>
        </p:txBody>
      </p:sp>
      <p:sp>
        <p:nvSpPr>
          <p:cNvPr id="4" name="TextBox 3"/>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3</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el 1"/>
          <p:cNvSpPr>
            <a:spLocks noGrp="1"/>
          </p:cNvSpPr>
          <p:nvPr>
            <p:ph type="title"/>
          </p:nvPr>
        </p:nvSpPr>
        <p:spPr/>
        <p:txBody>
          <a:bodyPr/>
          <a:lstStyle/>
          <a:p>
            <a:r>
              <a:rPr lang="es-ES_tradnl" smtClean="0">
                <a:ea typeface="ＭＳ Ｐゴシック" pitchFamily="34" charset="-128"/>
              </a:rPr>
              <a:t>Ejercicio (3)</a:t>
            </a:r>
          </a:p>
        </p:txBody>
      </p:sp>
      <p:sp>
        <p:nvSpPr>
          <p:cNvPr id="32771" name="Inhaltsplatzhalter 2"/>
          <p:cNvSpPr>
            <a:spLocks noGrp="1"/>
          </p:cNvSpPr>
          <p:nvPr>
            <p:ph idx="1"/>
          </p:nvPr>
        </p:nvSpPr>
        <p:spPr>
          <a:xfrm>
            <a:off x="457200" y="2008188"/>
            <a:ext cx="7966075" cy="4213225"/>
          </a:xfrm>
        </p:spPr>
        <p:txBody>
          <a:bodyPr/>
          <a:lstStyle/>
          <a:p>
            <a:pPr marL="0" indent="0">
              <a:buFont typeface="Wingdings" pitchFamily="2" charset="2"/>
              <a:buNone/>
            </a:pPr>
            <a:r>
              <a:rPr lang="es-ES_tradnl" smtClean="0">
                <a:solidFill>
                  <a:srgbClr val="C00000"/>
                </a:solidFill>
                <a:ea typeface="ＭＳ Ｐゴシック" pitchFamily="34" charset="-128"/>
              </a:rPr>
              <a:t>Resultados</a:t>
            </a:r>
          </a:p>
          <a:p>
            <a:pPr lvl="1" eaLnBrk="1" hangingPunct="1"/>
            <a:r>
              <a:rPr lang="es-ES_tradnl" smtClean="0">
                <a:ea typeface="ＭＳ Ｐゴシック" pitchFamily="34" charset="-128"/>
              </a:rPr>
              <a:t>Evaluación de 3 escenarios</a:t>
            </a:r>
          </a:p>
          <a:p>
            <a:pPr lvl="1" eaLnBrk="1" hangingPunct="1"/>
            <a:r>
              <a:rPr lang="es-ES_tradnl" smtClean="0">
                <a:ea typeface="ＭＳ Ｐゴシック" pitchFamily="34" charset="-128"/>
              </a:rPr>
              <a:t>Presentación de los resultados </a:t>
            </a:r>
          </a:p>
          <a:p>
            <a:pPr lvl="1" eaLnBrk="1" hangingPunct="1">
              <a:buFont typeface="Wingdings" pitchFamily="2" charset="2"/>
              <a:buNone/>
            </a:pPr>
            <a:endParaRPr lang="es-ES_tradnl" smtClean="0">
              <a:ea typeface="ＭＳ Ｐゴシック" pitchFamily="34" charset="-128"/>
            </a:endParaRPr>
          </a:p>
          <a:p>
            <a:pPr marL="0" indent="0">
              <a:buFont typeface="Wingdings" pitchFamily="2" charset="2"/>
              <a:buNone/>
            </a:pPr>
            <a:r>
              <a:rPr lang="es-ES_tradnl" smtClean="0">
                <a:solidFill>
                  <a:srgbClr val="C00000"/>
                </a:solidFill>
                <a:ea typeface="ＭＳ Ｐゴシック" pitchFamily="34" charset="-128"/>
              </a:rPr>
              <a:t>Logística</a:t>
            </a:r>
          </a:p>
          <a:p>
            <a:pPr lvl="1" eaLnBrk="1" hangingPunct="1"/>
            <a:r>
              <a:rPr lang="es-ES_tradnl" smtClean="0">
                <a:ea typeface="ＭＳ Ｐゴシック" pitchFamily="34" charset="-128"/>
              </a:rPr>
              <a:t>Análisis del Caso (incluyendo tiempo de lectura) </a:t>
            </a:r>
            <a:r>
              <a:rPr lang="es-ES_tradnl" smtClean="0">
                <a:solidFill>
                  <a:srgbClr val="C00000"/>
                </a:solidFill>
                <a:ea typeface="ＭＳ Ｐゴシック" pitchFamily="34" charset="-128"/>
              </a:rPr>
              <a:t>– 80min.</a:t>
            </a:r>
          </a:p>
          <a:p>
            <a:pPr lvl="1" eaLnBrk="1" hangingPunct="1"/>
            <a:r>
              <a:rPr lang="es-ES_tradnl" smtClean="0">
                <a:ea typeface="ＭＳ Ｐゴシック" pitchFamily="34" charset="-128"/>
              </a:rPr>
              <a:t>Presentación de los resultados (ante el Ministerio)</a:t>
            </a:r>
            <a:r>
              <a:rPr lang="es-ES_tradnl" smtClean="0">
                <a:solidFill>
                  <a:srgbClr val="C00000"/>
                </a:solidFill>
                <a:ea typeface="ＭＳ Ｐゴシック" pitchFamily="34" charset="-128"/>
              </a:rPr>
              <a:t> – 10 min. por grupo</a:t>
            </a:r>
          </a:p>
          <a:p>
            <a:pPr lvl="1" eaLnBrk="1" hangingPunct="1">
              <a:buFont typeface="Wingdings" pitchFamily="2" charset="2"/>
              <a:buNone/>
            </a:pPr>
            <a:endParaRPr lang="es-ES_tradnl" smtClean="0">
              <a:solidFill>
                <a:srgbClr val="C00000"/>
              </a:solidFill>
              <a:ea typeface="ＭＳ Ｐゴシック" pitchFamily="34" charset="-128"/>
            </a:endParaRPr>
          </a:p>
          <a:p>
            <a:pPr lvl="1" eaLnBrk="1" hangingPunct="1"/>
            <a:endParaRPr lang="es-ES_tradnl" smtClean="0">
              <a:solidFill>
                <a:srgbClr val="C00000"/>
              </a:solidFill>
              <a:ea typeface="ＭＳ Ｐゴシック" pitchFamily="34" charset="-128"/>
            </a:endParaRPr>
          </a:p>
          <a:p>
            <a:pPr lvl="1" eaLnBrk="1" hangingPunct="1"/>
            <a:endParaRPr lang="es-ES_tradnl" smtClean="0">
              <a:solidFill>
                <a:srgbClr val="C00000"/>
              </a:solidFill>
              <a:ea typeface="ＭＳ Ｐゴシック" pitchFamily="34" charset="-128"/>
            </a:endParaRPr>
          </a:p>
          <a:p>
            <a:pPr lvl="1" eaLnBrk="1" hangingPunct="1"/>
            <a:endParaRPr lang="es-ES_tradnl" smtClean="0">
              <a:solidFill>
                <a:srgbClr val="C00000"/>
              </a:solidFill>
              <a:ea typeface="ＭＳ Ｐゴシック" pitchFamily="34" charset="-128"/>
            </a:endParaRPr>
          </a:p>
          <a:p>
            <a:pPr lvl="1" eaLnBrk="1" hangingPunct="1"/>
            <a:endParaRPr lang="es-ES_tradnl" smtClean="0">
              <a:solidFill>
                <a:srgbClr val="C00000"/>
              </a:solidFill>
              <a:ea typeface="ＭＳ Ｐゴシック" pitchFamily="34" charset="-128"/>
            </a:endParaRPr>
          </a:p>
        </p:txBody>
      </p:sp>
      <p:sp>
        <p:nvSpPr>
          <p:cNvPr id="4" name="TextBox 3"/>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30</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el 1"/>
          <p:cNvSpPr>
            <a:spLocks noGrp="1"/>
          </p:cNvSpPr>
          <p:nvPr>
            <p:ph type="title"/>
          </p:nvPr>
        </p:nvSpPr>
        <p:spPr/>
        <p:txBody>
          <a:bodyPr/>
          <a:lstStyle/>
          <a:p>
            <a:r>
              <a:rPr lang="es-ES_tradnl" smtClean="0">
                <a:ea typeface="ＭＳ Ｐゴシック" pitchFamily="34" charset="-128"/>
              </a:rPr>
              <a:t>Reflexión</a:t>
            </a:r>
          </a:p>
        </p:txBody>
      </p:sp>
      <p:sp>
        <p:nvSpPr>
          <p:cNvPr id="33795" name="Inhaltsplatzhalter 2"/>
          <p:cNvSpPr>
            <a:spLocks noGrp="1"/>
          </p:cNvSpPr>
          <p:nvPr>
            <p:ph idx="1"/>
          </p:nvPr>
        </p:nvSpPr>
        <p:spPr/>
        <p:txBody>
          <a:bodyPr/>
          <a:lstStyle/>
          <a:p>
            <a:pPr lvl="1" eaLnBrk="1" hangingPunct="1"/>
            <a:r>
              <a:rPr lang="es-ES_tradnl" smtClean="0">
                <a:solidFill>
                  <a:srgbClr val="C00000"/>
                </a:solidFill>
                <a:ea typeface="ＭＳ Ｐゴシック" pitchFamily="34" charset="-128"/>
              </a:rPr>
              <a:t>1</a:t>
            </a:r>
            <a:r>
              <a:rPr lang="es-ES_tradnl" baseline="30000" smtClean="0">
                <a:solidFill>
                  <a:srgbClr val="C00000"/>
                </a:solidFill>
                <a:ea typeface="ＭＳ Ｐゴシック" pitchFamily="34" charset="-128"/>
              </a:rPr>
              <a:t>era</a:t>
            </a:r>
            <a:r>
              <a:rPr lang="es-ES_tradnl" smtClean="0">
                <a:solidFill>
                  <a:srgbClr val="C00000"/>
                </a:solidFill>
                <a:ea typeface="ＭＳ Ｐゴシック" pitchFamily="34" charset="-128"/>
              </a:rPr>
              <a:t> ronda</a:t>
            </a:r>
          </a:p>
          <a:p>
            <a:pPr lvl="2"/>
            <a:r>
              <a:rPr lang="es-ES_tradnl" smtClean="0">
                <a:ea typeface="ＭＳ Ｐゴシック" pitchFamily="34" charset="-128"/>
              </a:rPr>
              <a:t>¿Qué mensaje me llevo a casa?</a:t>
            </a:r>
          </a:p>
          <a:p>
            <a:pPr lvl="1" eaLnBrk="1" hangingPunct="1"/>
            <a:r>
              <a:rPr lang="es-ES_tradnl" smtClean="0">
                <a:solidFill>
                  <a:srgbClr val="C00000"/>
                </a:solidFill>
                <a:ea typeface="ＭＳ Ｐゴシック" pitchFamily="34" charset="-128"/>
              </a:rPr>
              <a:t>2</a:t>
            </a:r>
            <a:r>
              <a:rPr lang="es-ES_tradnl" baseline="30000" smtClean="0">
                <a:solidFill>
                  <a:srgbClr val="C00000"/>
                </a:solidFill>
                <a:ea typeface="ＭＳ Ｐゴシック" pitchFamily="34" charset="-128"/>
              </a:rPr>
              <a:t>da</a:t>
            </a:r>
            <a:r>
              <a:rPr lang="es-ES_tradnl" smtClean="0">
                <a:solidFill>
                  <a:srgbClr val="C00000"/>
                </a:solidFill>
                <a:ea typeface="ＭＳ Ｐゴシック" pitchFamily="34" charset="-128"/>
              </a:rPr>
              <a:t> ronda</a:t>
            </a:r>
          </a:p>
          <a:p>
            <a:pPr lvl="2" eaLnBrk="1" hangingPunct="1"/>
            <a:r>
              <a:rPr lang="es-ES_tradnl" smtClean="0">
                <a:ea typeface="ＭＳ Ｐゴシック" pitchFamily="34" charset="-128"/>
              </a:rPr>
              <a:t>¿Cómo puedo mejorar mi trabajo diario con el conocimiento recién adquirido?</a:t>
            </a:r>
          </a:p>
          <a:p>
            <a:pPr lvl="1" eaLnBrk="1" hangingPunct="1"/>
            <a:r>
              <a:rPr lang="es-ES_tradnl" smtClean="0">
                <a:solidFill>
                  <a:srgbClr val="C00000"/>
                </a:solidFill>
                <a:ea typeface="ＭＳ Ｐゴシック" pitchFamily="34" charset="-128"/>
              </a:rPr>
              <a:t>3</a:t>
            </a:r>
            <a:r>
              <a:rPr lang="es-ES_tradnl" baseline="30000" smtClean="0">
                <a:solidFill>
                  <a:srgbClr val="C00000"/>
                </a:solidFill>
                <a:ea typeface="ＭＳ Ｐゴシック" pitchFamily="34" charset="-128"/>
              </a:rPr>
              <a:t>era</a:t>
            </a:r>
            <a:r>
              <a:rPr lang="es-ES_tradnl" smtClean="0">
                <a:solidFill>
                  <a:srgbClr val="C00000"/>
                </a:solidFill>
                <a:ea typeface="ＭＳ Ｐゴシック" pitchFamily="34" charset="-128"/>
              </a:rPr>
              <a:t> ronda</a:t>
            </a:r>
          </a:p>
          <a:p>
            <a:pPr lvl="2" eaLnBrk="1" hangingPunct="1"/>
            <a:r>
              <a:rPr lang="es-ES_tradnl" smtClean="0">
                <a:ea typeface="ＭＳ Ｐゴシック" pitchFamily="34" charset="-128"/>
              </a:rPr>
              <a:t>¿Cuáles son las reglas para comunicar el cambio climático a fin de motivar la acción?</a:t>
            </a:r>
          </a:p>
          <a:p>
            <a:pPr lvl="2" eaLnBrk="1" hangingPunct="1"/>
            <a:endParaRPr lang="es-ES_tradnl" smtClean="0">
              <a:solidFill>
                <a:srgbClr val="C00000"/>
              </a:solidFill>
              <a:ea typeface="ＭＳ Ｐゴシック" pitchFamily="34" charset="-128"/>
            </a:endParaRPr>
          </a:p>
          <a:p>
            <a:pPr lvl="1" eaLnBrk="1" hangingPunct="1"/>
            <a:endParaRPr lang="es-ES_tradnl" smtClean="0">
              <a:solidFill>
                <a:srgbClr val="C00000"/>
              </a:solidFill>
              <a:ea typeface="ＭＳ Ｐゴシック" pitchFamily="34" charset="-128"/>
            </a:endParaRPr>
          </a:p>
          <a:p>
            <a:pPr lvl="1" eaLnBrk="1" hangingPunct="1"/>
            <a:endParaRPr lang="es-ES_tradnl" smtClean="0">
              <a:solidFill>
                <a:srgbClr val="C00000"/>
              </a:solidFill>
              <a:ea typeface="ＭＳ Ｐゴシック" pitchFamily="34" charset="-128"/>
            </a:endParaRPr>
          </a:p>
        </p:txBody>
      </p:sp>
      <p:sp>
        <p:nvSpPr>
          <p:cNvPr id="4" name="TextBox 3"/>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31</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32</a:t>
            </a:r>
          </a:p>
        </p:txBody>
      </p:sp>
      <p:sp>
        <p:nvSpPr>
          <p:cNvPr id="34819" name="Titel 1"/>
          <p:cNvSpPr>
            <a:spLocks noGrp="1"/>
          </p:cNvSpPr>
          <p:nvPr>
            <p:ph type="title"/>
          </p:nvPr>
        </p:nvSpPr>
        <p:spPr/>
        <p:txBody>
          <a:bodyPr/>
          <a:lstStyle/>
          <a:p>
            <a:r>
              <a:rPr lang="de-DE" smtClean="0">
                <a:ea typeface="ＭＳ Ｐゴシック" pitchFamily="34" charset="-128"/>
              </a:rPr>
              <a:t>Título</a:t>
            </a:r>
          </a:p>
        </p:txBody>
      </p:sp>
      <p:sp>
        <p:nvSpPr>
          <p:cNvPr id="34820" name="Inhaltsplatzhalter 2"/>
          <p:cNvSpPr>
            <a:spLocks noGrp="1"/>
          </p:cNvSpPr>
          <p:nvPr>
            <p:ph idx="1"/>
          </p:nvPr>
        </p:nvSpPr>
        <p:spPr/>
        <p:txBody>
          <a:bodyPr/>
          <a:lstStyle/>
          <a:p>
            <a:pPr>
              <a:buFont typeface="Wingdings" pitchFamily="2" charset="2"/>
              <a:buNone/>
            </a:pPr>
            <a:r>
              <a:rPr lang="de-DE" smtClean="0">
                <a:ea typeface="ＭＳ Ｐゴシック" pitchFamily="34" charset="-128"/>
              </a:rPr>
              <a:t>Texto</a:t>
            </a:r>
          </a:p>
        </p:txBody>
      </p:sp>
      <p:sp>
        <p:nvSpPr>
          <p:cNvPr id="34821" name="Datumsplatzhalter 3"/>
          <p:cNvSpPr>
            <a:spLocks noGrp="1"/>
          </p:cNvSpPr>
          <p:nvPr>
            <p:ph type="dt" sz="quarter" idx="10"/>
          </p:nvPr>
        </p:nvSpPr>
        <p:spPr>
          <a:noFill/>
        </p:spPr>
        <p:txBody>
          <a:bodyPr/>
          <a:lstStyle/>
          <a:p>
            <a:fld id="{E0C893AB-2CE4-4641-8145-BEE82473F018}" type="datetime1">
              <a:rPr lang="de-DE" smtClean="0">
                <a:latin typeface="Arial" pitchFamily="34" charset="0"/>
                <a:cs typeface="Arial" pitchFamily="34" charset="0"/>
              </a:rPr>
              <a:pPr/>
              <a:t>11.11.2013</a:t>
            </a:fld>
            <a:endParaRPr lang="de-DE" smtClean="0">
              <a:latin typeface="Arial" pitchFamily="34" charset="0"/>
              <a:cs typeface="Arial" pitchFamily="34" charset="0"/>
            </a:endParaRPr>
          </a:p>
        </p:txBody>
      </p:sp>
      <p:sp>
        <p:nvSpPr>
          <p:cNvPr id="34822" name="Rechteck 4"/>
          <p:cNvSpPr>
            <a:spLocks noChangeArrowheads="1"/>
          </p:cNvSpPr>
          <p:nvPr/>
        </p:nvSpPr>
        <p:spPr bwMode="auto">
          <a:xfrm>
            <a:off x="371475" y="6202363"/>
            <a:ext cx="8496300" cy="461962"/>
          </a:xfrm>
          <a:prstGeom prst="rect">
            <a:avLst/>
          </a:prstGeom>
          <a:noFill/>
          <a:ln w="9525">
            <a:noFill/>
            <a:miter lim="800000"/>
            <a:headEnd/>
            <a:tailEnd/>
          </a:ln>
        </p:spPr>
        <p:txBody>
          <a:bodyPr>
            <a:spAutoFit/>
          </a:bodyPr>
          <a:lstStyle/>
          <a:p>
            <a:r>
              <a:rPr lang="fr-FR" sz="1200">
                <a:solidFill>
                  <a:schemeClr val="tx1"/>
                </a:solidFill>
              </a:rPr>
              <a:t>Esta diapositiva no es parte del la versión original del material de capacitación. Fue adregada por (favor de insertar la institución). </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s-ES_tradnl" smtClean="0">
                <a:ea typeface="ＭＳ Ｐゴシック" pitchFamily="34" charset="-128"/>
              </a:rPr>
              <a:t>Descripción</a:t>
            </a:r>
          </a:p>
        </p:txBody>
      </p:sp>
      <p:sp>
        <p:nvSpPr>
          <p:cNvPr id="4099" name="Content Placeholder 2"/>
          <p:cNvSpPr>
            <a:spLocks noGrp="1"/>
          </p:cNvSpPr>
          <p:nvPr>
            <p:ph idx="1"/>
          </p:nvPr>
        </p:nvSpPr>
        <p:spPr/>
        <p:txBody>
          <a:bodyPr/>
          <a:lstStyle/>
          <a:p>
            <a:pPr lvl="1"/>
            <a:r>
              <a:rPr lang="es-ES_tradnl" smtClean="0">
                <a:ea typeface="ＭＳ Ｐゴシック" pitchFamily="34" charset="-128"/>
              </a:rPr>
              <a:t>Cambio climático: un desafío para la gestión pública </a:t>
            </a:r>
          </a:p>
          <a:p>
            <a:pPr lvl="1"/>
            <a:r>
              <a:rPr lang="es-ES_tradnl" smtClean="0">
                <a:ea typeface="ＭＳ Ｐゴシック" pitchFamily="34" charset="-128"/>
              </a:rPr>
              <a:t>Incertidumbres: la complejidad detrás de la toma de decisiones</a:t>
            </a:r>
          </a:p>
          <a:p>
            <a:pPr lvl="1"/>
            <a:r>
              <a:rPr lang="es-ES_tradnl" smtClean="0">
                <a:ea typeface="ＭＳ Ｐゴシック" pitchFamily="34" charset="-128"/>
              </a:rPr>
              <a:t>Los elementos clave que fortalecen las capacidades gubernamentales para tomar decisiones de adaptación</a:t>
            </a:r>
          </a:p>
          <a:p>
            <a:pPr lvl="1"/>
            <a:r>
              <a:rPr lang="es-ES_tradnl" smtClean="0">
                <a:ea typeface="ＭＳ Ｐゴシック" pitchFamily="34" charset="-128"/>
              </a:rPr>
              <a:t>Herramientas para manejar la incertidumbre</a:t>
            </a:r>
          </a:p>
          <a:p>
            <a:pPr lvl="1"/>
            <a:r>
              <a:rPr lang="es-ES_tradnl" smtClean="0">
                <a:ea typeface="ＭＳ Ｐゴシック" pitchFamily="34" charset="-128"/>
              </a:rPr>
              <a:t>Utilizar escenarios en la toma de decisiones</a:t>
            </a:r>
          </a:p>
          <a:p>
            <a:pPr lvl="1"/>
            <a:r>
              <a:rPr lang="es-ES_tradnl" smtClean="0">
                <a:ea typeface="ＭＳ Ｐゴシック" pitchFamily="34" charset="-128"/>
              </a:rPr>
              <a:t>Reflexión</a:t>
            </a:r>
          </a:p>
          <a:p>
            <a:pPr lvl="1"/>
            <a:endParaRPr lang="es-ES_tradnl" smtClean="0">
              <a:ea typeface="ＭＳ Ｐゴシック" pitchFamily="34" charset="-128"/>
            </a:endParaRPr>
          </a:p>
          <a:p>
            <a:pPr lvl="1"/>
            <a:endParaRPr lang="es-ES_tradnl" smtClean="0">
              <a:ea typeface="ＭＳ Ｐゴシック" pitchFamily="34" charset="-128"/>
            </a:endParaRPr>
          </a:p>
          <a:p>
            <a:pPr lvl="1"/>
            <a:endParaRPr lang="es-ES_tradnl" smtClean="0">
              <a:ea typeface="ＭＳ Ｐゴシック" pitchFamily="34" charset="-128"/>
            </a:endParaRPr>
          </a:p>
          <a:p>
            <a:pPr lvl="1">
              <a:buFont typeface="Wingdings" pitchFamily="2" charset="2"/>
              <a:buNone/>
            </a:pPr>
            <a:endParaRPr lang="es-ES_tradnl" smtClean="0">
              <a:ea typeface="ＭＳ Ｐゴシック" pitchFamily="34" charset="-128"/>
            </a:endParaRPr>
          </a:p>
        </p:txBody>
      </p:sp>
      <p:grpSp>
        <p:nvGrpSpPr>
          <p:cNvPr id="2" name="Gruppieren 8"/>
          <p:cNvGrpSpPr>
            <a:grpSpLocks/>
          </p:cNvGrpSpPr>
          <p:nvPr/>
        </p:nvGrpSpPr>
        <p:grpSpPr bwMode="auto">
          <a:xfrm>
            <a:off x="690563" y="3548063"/>
            <a:ext cx="7831137" cy="400050"/>
            <a:chOff x="-1538304" y="4040218"/>
            <a:chExt cx="5888844" cy="400169"/>
          </a:xfrm>
        </p:grpSpPr>
        <p:sp>
          <p:nvSpPr>
            <p:cNvPr id="6150" name="Textfeld 9"/>
            <p:cNvSpPr txBox="1">
              <a:spLocks noChangeArrowheads="1"/>
            </p:cNvSpPr>
            <p:nvPr/>
          </p:nvSpPr>
          <p:spPr bwMode="auto">
            <a:xfrm>
              <a:off x="2194642" y="4040218"/>
              <a:ext cx="2155898" cy="400169"/>
            </a:xfrm>
            <a:prstGeom prst="rect">
              <a:avLst/>
            </a:prstGeom>
            <a:noFill/>
            <a:ln w="9525">
              <a:noFill/>
              <a:miter lim="800000"/>
              <a:headEnd/>
              <a:tailEnd/>
            </a:ln>
          </p:spPr>
          <p:txBody>
            <a:bodyPr>
              <a:spAutoFit/>
            </a:bodyPr>
            <a:lstStyle/>
            <a:p>
              <a:r>
                <a:rPr lang="es-ES_tradnl" sz="2000">
                  <a:solidFill>
                    <a:srgbClr val="C00000"/>
                  </a:solidFill>
                </a:rPr>
                <a:t>Análisis del Caso</a:t>
              </a:r>
              <a:endParaRPr lang="es-ES_tradnl" sz="2000"/>
            </a:p>
          </p:txBody>
        </p:sp>
        <p:cxnSp>
          <p:nvCxnSpPr>
            <p:cNvPr id="6151" name="Gerade Verbindung 10"/>
            <p:cNvCxnSpPr>
              <a:cxnSpLocks noChangeShapeType="1"/>
            </p:cNvCxnSpPr>
            <p:nvPr/>
          </p:nvCxnSpPr>
          <p:spPr bwMode="auto">
            <a:xfrm flipV="1">
              <a:off x="-1538304" y="4378456"/>
              <a:ext cx="3568162" cy="4728"/>
            </a:xfrm>
            <a:prstGeom prst="line">
              <a:avLst/>
            </a:prstGeom>
            <a:noFill/>
            <a:ln w="28575">
              <a:solidFill>
                <a:srgbClr val="C00000"/>
              </a:solidFill>
              <a:round/>
              <a:headEnd/>
              <a:tailEnd/>
            </a:ln>
          </p:spPr>
        </p:cxnSp>
      </p:grpSp>
      <p:sp>
        <p:nvSpPr>
          <p:cNvPr id="7" name="TextBox 6"/>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4</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099">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1068388"/>
            <a:ext cx="8513763" cy="741362"/>
          </a:xfrm>
        </p:spPr>
        <p:txBody>
          <a:bodyPr/>
          <a:lstStyle/>
          <a:p>
            <a:pPr marL="24161750" indent="-24161750"/>
            <a:r>
              <a:rPr lang="es-ES_tradnl" smtClean="0">
                <a:ea typeface="ＭＳ Ｐゴシック" pitchFamily="34" charset="-128"/>
              </a:rPr>
              <a:t>Cambio climático: un desafío para la gestión pública</a:t>
            </a:r>
          </a:p>
        </p:txBody>
      </p:sp>
      <p:sp>
        <p:nvSpPr>
          <p:cNvPr id="4099" name="Content Placeholder 2"/>
          <p:cNvSpPr>
            <a:spLocks noGrp="1"/>
          </p:cNvSpPr>
          <p:nvPr>
            <p:ph idx="1"/>
          </p:nvPr>
        </p:nvSpPr>
        <p:spPr>
          <a:xfrm>
            <a:off x="457200" y="2046288"/>
            <a:ext cx="7526338" cy="3802062"/>
          </a:xfrm>
        </p:spPr>
        <p:txBody>
          <a:bodyPr/>
          <a:lstStyle/>
          <a:p>
            <a:pPr lvl="1"/>
            <a:r>
              <a:rPr lang="es-ES_tradnl" b="0" smtClean="0">
                <a:ea typeface="ＭＳ Ｐゴシック" pitchFamily="34" charset="-128"/>
              </a:rPr>
              <a:t>Responder a los impactos del cambio climático […] va a </a:t>
            </a:r>
            <a:r>
              <a:rPr lang="es-ES_tradnl" smtClean="0">
                <a:ea typeface="ＭＳ Ｐゴシック" pitchFamily="34" charset="-128"/>
              </a:rPr>
              <a:t>desafiar a los tomadores de decisiones a cualquier nivel del gobierno y en cada sector.</a:t>
            </a:r>
          </a:p>
          <a:p>
            <a:pPr lvl="1"/>
            <a:r>
              <a:rPr lang="es-ES_tradnl" b="0" smtClean="0">
                <a:ea typeface="ＭＳ Ｐゴシック" pitchFamily="34" charset="-128"/>
              </a:rPr>
              <a:t>En las elecciones de los responsables de las políticas públicas, </a:t>
            </a:r>
            <a:r>
              <a:rPr lang="es-ES_tradnl" smtClean="0">
                <a:ea typeface="ＭＳ Ｐゴシック" pitchFamily="34" charset="-128"/>
              </a:rPr>
              <a:t>será necesario decidir entre la urgencia de los problemas actuales y la necesidad de prepararse para futuros riesgos.</a:t>
            </a:r>
          </a:p>
          <a:p>
            <a:pPr lvl="1"/>
            <a:r>
              <a:rPr lang="es-ES_tradnl" smtClean="0">
                <a:ea typeface="ＭＳ Ｐゴシック" pitchFamily="34" charset="-128"/>
              </a:rPr>
              <a:t>Integrar los riesgos climáticos en la toma de decisiones gubernamentales será esencial </a:t>
            </a:r>
            <a:r>
              <a:rPr lang="es-ES_tradnl" b="0" smtClean="0">
                <a:ea typeface="ＭＳ Ｐゴシック" pitchFamily="34" charset="-128"/>
              </a:rPr>
              <a:t>si el desarrollo y otros objetivos se han a cumplir. </a:t>
            </a:r>
          </a:p>
          <a:p>
            <a:pPr lvl="1"/>
            <a:r>
              <a:rPr lang="es-ES_tradnl" smtClean="0">
                <a:ea typeface="ＭＳ Ｐゴシック" pitchFamily="34" charset="-128"/>
              </a:rPr>
              <a:t>Las decisiones a nivel nacional desempeñan un papel clave </a:t>
            </a:r>
            <a:r>
              <a:rPr lang="es-ES_tradnl" b="0" smtClean="0">
                <a:ea typeface="ＭＳ Ｐゴシック" pitchFamily="34" charset="-128"/>
              </a:rPr>
              <a:t>para habilitar esfuerzos de adaptación locales y de sector privado, especialmente mediante el suministro de información y orientación.</a:t>
            </a:r>
          </a:p>
        </p:txBody>
      </p:sp>
      <p:sp>
        <p:nvSpPr>
          <p:cNvPr id="7172" name="Rectangle 11"/>
          <p:cNvSpPr>
            <a:spLocks noChangeArrowheads="1"/>
          </p:cNvSpPr>
          <p:nvPr/>
        </p:nvSpPr>
        <p:spPr bwMode="auto">
          <a:xfrm>
            <a:off x="3994150" y="6408738"/>
            <a:ext cx="5149850" cy="230187"/>
          </a:xfrm>
          <a:prstGeom prst="rect">
            <a:avLst/>
          </a:prstGeom>
          <a:noFill/>
          <a:ln w="9525">
            <a:noFill/>
            <a:miter lim="800000"/>
            <a:headEnd/>
            <a:tailEnd/>
          </a:ln>
        </p:spPr>
        <p:txBody>
          <a:bodyPr anchor="ctr">
            <a:spAutoFit/>
          </a:bodyPr>
          <a:lstStyle/>
          <a:p>
            <a:pPr algn="r" eaLnBrk="0" hangingPunct="0"/>
            <a:r>
              <a:rPr lang="es-ES_tradnl" sz="900" i="1"/>
              <a:t>Fuente: Informe Mundial de Recursos (2011)</a:t>
            </a:r>
          </a:p>
        </p:txBody>
      </p:sp>
      <p:sp>
        <p:nvSpPr>
          <p:cNvPr id="5" name="TextBox 4"/>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5</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Title 1"/>
          <p:cNvSpPr>
            <a:spLocks noGrp="1"/>
          </p:cNvSpPr>
          <p:nvPr>
            <p:ph type="title"/>
          </p:nvPr>
        </p:nvSpPr>
        <p:spPr>
          <a:solidFill>
            <a:schemeClr val="bg1"/>
          </a:solidFill>
        </p:spPr>
        <p:txBody>
          <a:bodyPr/>
          <a:lstStyle/>
          <a:p>
            <a:r>
              <a:rPr lang="es-ES_tradnl" smtClean="0">
                <a:ea typeface="ＭＳ Ｐゴシック" pitchFamily="34" charset="-128"/>
              </a:rPr>
              <a:t>Dimensiones de la incertidumbre -1a</a:t>
            </a:r>
          </a:p>
        </p:txBody>
      </p:sp>
      <p:sp>
        <p:nvSpPr>
          <p:cNvPr id="4099" name="Content Placeholder 2"/>
          <p:cNvSpPr>
            <a:spLocks noGrp="1"/>
          </p:cNvSpPr>
          <p:nvPr>
            <p:ph idx="1"/>
          </p:nvPr>
        </p:nvSpPr>
        <p:spPr>
          <a:xfrm>
            <a:off x="244475" y="2008188"/>
            <a:ext cx="2828925" cy="3668712"/>
          </a:xfrm>
        </p:spPr>
        <p:txBody>
          <a:bodyPr/>
          <a:lstStyle/>
          <a:p>
            <a:pPr lvl="1"/>
            <a:r>
              <a:rPr lang="es-ES_tradnl" smtClean="0">
                <a:ea typeface="ＭＳ Ｐゴシック" pitchFamily="34" charset="-128"/>
              </a:rPr>
              <a:t>Bases del entendimiento</a:t>
            </a:r>
          </a:p>
          <a:p>
            <a:pPr lvl="1">
              <a:buFont typeface="Wingdings" pitchFamily="2" charset="2"/>
              <a:buNone/>
            </a:pPr>
            <a:r>
              <a:rPr lang="es-ES_tradnl" b="0" smtClean="0">
                <a:ea typeface="ＭＳ Ｐゴシック" pitchFamily="34" charset="-128"/>
              </a:rPr>
              <a:t>– entendimiento limitado de los sistemas complejos</a:t>
            </a:r>
          </a:p>
        </p:txBody>
      </p:sp>
      <p:sp>
        <p:nvSpPr>
          <p:cNvPr id="8196" name="Rectangle 3"/>
          <p:cNvSpPr>
            <a:spLocks noChangeArrowheads="1"/>
          </p:cNvSpPr>
          <p:nvPr/>
        </p:nvSpPr>
        <p:spPr bwMode="auto">
          <a:xfrm>
            <a:off x="4983163" y="6291263"/>
            <a:ext cx="5365750" cy="230187"/>
          </a:xfrm>
          <a:prstGeom prst="rect">
            <a:avLst/>
          </a:prstGeom>
          <a:noFill/>
          <a:ln w="9525">
            <a:noFill/>
            <a:miter lim="800000"/>
            <a:headEnd/>
            <a:tailEnd/>
          </a:ln>
        </p:spPr>
        <p:txBody>
          <a:bodyPr anchor="ctr">
            <a:spAutoFit/>
          </a:bodyPr>
          <a:lstStyle/>
          <a:p>
            <a:pPr lvl="1"/>
            <a:r>
              <a:rPr lang="en-US" sz="900" i="1">
                <a:solidFill>
                  <a:srgbClr val="7F7F7F"/>
                </a:solidFill>
              </a:rPr>
              <a:t>Fuente: </a:t>
            </a:r>
            <a:r>
              <a:rPr lang="en-GB" sz="900"/>
              <a:t>RH Moss </a:t>
            </a:r>
            <a:r>
              <a:rPr lang="en-GB" sz="900" i="1"/>
              <a:t>et al.</a:t>
            </a:r>
            <a:r>
              <a:rPr lang="en-GB" sz="900"/>
              <a:t> </a:t>
            </a:r>
            <a:r>
              <a:rPr lang="en-GB" sz="900" i="1"/>
              <a:t>Nature</a:t>
            </a:r>
            <a:r>
              <a:rPr lang="en-GB" sz="900"/>
              <a:t> 463, 747-756 (2010)</a:t>
            </a:r>
          </a:p>
        </p:txBody>
      </p:sp>
      <p:sp>
        <p:nvSpPr>
          <p:cNvPr id="6" name="TextBox 5"/>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6</a:t>
            </a:r>
          </a:p>
        </p:txBody>
      </p:sp>
      <p:sp>
        <p:nvSpPr>
          <p:cNvPr id="8198" name="TextBox 8"/>
          <p:cNvSpPr txBox="1">
            <a:spLocks noChangeArrowheads="1"/>
          </p:cNvSpPr>
          <p:nvPr/>
        </p:nvSpPr>
        <p:spPr bwMode="auto">
          <a:xfrm>
            <a:off x="3917950" y="4114800"/>
            <a:ext cx="825500" cy="292100"/>
          </a:xfrm>
          <a:prstGeom prst="rect">
            <a:avLst/>
          </a:prstGeom>
          <a:solidFill>
            <a:srgbClr val="B2D8DE"/>
          </a:solidFill>
          <a:ln w="9525">
            <a:noFill/>
            <a:miter lim="800000"/>
            <a:headEnd/>
            <a:tailEnd/>
          </a:ln>
        </p:spPr>
        <p:txBody>
          <a:bodyPr>
            <a:spAutoFit/>
          </a:bodyPr>
          <a:lstStyle/>
          <a:p>
            <a:pPr algn="ctr"/>
            <a:r>
              <a:rPr lang="es-ES_tradnl" sz="600">
                <a:solidFill>
                  <a:srgbClr val="000000"/>
                </a:solidFill>
              </a:rPr>
              <a:t>evaporación</a:t>
            </a:r>
          </a:p>
          <a:p>
            <a:pPr algn="ctr"/>
            <a:r>
              <a:rPr lang="es-ES_tradnl" sz="600">
                <a:solidFill>
                  <a:srgbClr val="000000"/>
                </a:solidFill>
              </a:rPr>
              <a:t>precipitación</a:t>
            </a:r>
          </a:p>
        </p:txBody>
      </p:sp>
      <p:grpSp>
        <p:nvGrpSpPr>
          <p:cNvPr id="8199" name="Group 37"/>
          <p:cNvGrpSpPr>
            <a:grpSpLocks/>
          </p:cNvGrpSpPr>
          <p:nvPr/>
        </p:nvGrpSpPr>
        <p:grpSpPr bwMode="auto">
          <a:xfrm>
            <a:off x="3248025" y="2051050"/>
            <a:ext cx="5903913" cy="3656013"/>
            <a:chOff x="3248025" y="2051050"/>
            <a:chExt cx="5903913" cy="3656013"/>
          </a:xfrm>
        </p:grpSpPr>
        <p:grpSp>
          <p:nvGrpSpPr>
            <p:cNvPr id="8200" name="Group 39"/>
            <p:cNvGrpSpPr>
              <a:grpSpLocks/>
            </p:cNvGrpSpPr>
            <p:nvPr/>
          </p:nvGrpSpPr>
          <p:grpSpPr bwMode="auto">
            <a:xfrm>
              <a:off x="3248025" y="2051050"/>
              <a:ext cx="5903913" cy="3656013"/>
              <a:chOff x="3248025" y="2051050"/>
              <a:chExt cx="5903913" cy="3656013"/>
            </a:xfrm>
          </p:grpSpPr>
          <p:pic>
            <p:nvPicPr>
              <p:cNvPr id="8202" name="Grafik 9" descr="moss et al_next generation of scenarios_2010 - major climate processes.jpg"/>
              <p:cNvPicPr>
                <a:picLocks noChangeAspect="1"/>
              </p:cNvPicPr>
              <p:nvPr/>
            </p:nvPicPr>
            <p:blipFill>
              <a:blip r:embed="rId3" cstate="print"/>
              <a:srcRect/>
              <a:stretch>
                <a:fillRect/>
              </a:stretch>
            </p:blipFill>
            <p:spPr bwMode="auto">
              <a:xfrm>
                <a:off x="3248025" y="2051050"/>
                <a:ext cx="5903913" cy="3656013"/>
              </a:xfrm>
              <a:prstGeom prst="rect">
                <a:avLst/>
              </a:prstGeom>
              <a:noFill/>
              <a:ln w="9525">
                <a:noFill/>
                <a:miter lim="800000"/>
                <a:headEnd/>
                <a:tailEnd/>
              </a:ln>
            </p:spPr>
          </p:pic>
          <p:sp>
            <p:nvSpPr>
              <p:cNvPr id="7" name="Oval 6"/>
              <p:cNvSpPr/>
              <p:nvPr/>
            </p:nvSpPr>
            <p:spPr bwMode="auto">
              <a:xfrm>
                <a:off x="3352800" y="2171700"/>
                <a:ext cx="793750" cy="679450"/>
              </a:xfrm>
              <a:prstGeom prst="ellipse">
                <a:avLst/>
              </a:prstGeom>
              <a:solidFill>
                <a:srgbClr val="FFFF00"/>
              </a:solidFill>
              <a:ln w="9525" cap="flat" cmpd="sng" algn="ctr">
                <a:solidFill>
                  <a:srgbClr val="FF6600"/>
                </a:solidFill>
                <a:prstDash val="solid"/>
                <a:round/>
                <a:headEnd type="none" w="med" len="med"/>
                <a:tailEnd type="none" w="med" len="med"/>
              </a:ln>
              <a:effectLst>
                <a:glow rad="190500">
                  <a:srgbClr val="FF6600">
                    <a:alpha val="64000"/>
                  </a:srgbClr>
                </a:glow>
                <a:softEdge rad="38100"/>
              </a:effectLst>
            </p:spPr>
            <p:txBody>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ctr">
                  <a:defRPr/>
                </a:pPr>
                <a:endParaRPr lang="es-ES_tradnl" sz="600" smtClean="0">
                  <a:solidFill>
                    <a:schemeClr val="tx1"/>
                  </a:solidFill>
                </a:endParaRPr>
              </a:p>
              <a:p>
                <a:pPr algn="ctr">
                  <a:defRPr/>
                </a:pPr>
                <a:r>
                  <a:rPr lang="es-ES_tradnl" sz="600" smtClean="0">
                    <a:solidFill>
                      <a:schemeClr val="tx1"/>
                    </a:solidFill>
                  </a:rPr>
                  <a:t>Radiación</a:t>
                </a:r>
              </a:p>
              <a:p>
                <a:pPr algn="ctr">
                  <a:defRPr/>
                </a:pPr>
                <a:r>
                  <a:rPr lang="es-ES_tradnl" sz="600" smtClean="0">
                    <a:solidFill>
                      <a:schemeClr val="tx1"/>
                    </a:solidFill>
                  </a:rPr>
                  <a:t>solar</a:t>
                </a:r>
              </a:p>
            </p:txBody>
          </p:sp>
          <p:sp>
            <p:nvSpPr>
              <p:cNvPr id="8" name="Cloud 7"/>
              <p:cNvSpPr/>
              <p:nvPr/>
            </p:nvSpPr>
            <p:spPr bwMode="auto">
              <a:xfrm>
                <a:off x="3886200" y="3035300"/>
                <a:ext cx="920750" cy="330200"/>
              </a:xfrm>
              <a:prstGeom prst="cloud">
                <a:avLst/>
              </a:prstGeom>
              <a:solidFill>
                <a:schemeClr val="tx2">
                  <a:lumMod val="20000"/>
                  <a:lumOff val="80000"/>
                </a:schemeClr>
              </a:solidFill>
              <a:ln w="9525" cap="flat" cmpd="sng" algn="ctr">
                <a:solidFill>
                  <a:schemeClr val="tx2">
                    <a:lumMod val="20000"/>
                    <a:lumOff val="80000"/>
                  </a:schemeClr>
                </a:solidFill>
                <a:prstDash val="solid"/>
                <a:round/>
                <a:headEnd type="none" w="med" len="med"/>
                <a:tailEnd type="none" w="med" len="med"/>
              </a:ln>
              <a:effectLst>
                <a:glow rad="50800">
                  <a:schemeClr val="bg2">
                    <a:alpha val="75000"/>
                  </a:schemeClr>
                </a:glow>
              </a:effectLst>
            </p:spPr>
            <p:txBody>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ctr">
                  <a:defRPr/>
                </a:pPr>
                <a:r>
                  <a:rPr lang="es-ES_tradnl" sz="800" smtClean="0">
                    <a:solidFill>
                      <a:srgbClr val="000000"/>
                    </a:solidFill>
                  </a:rPr>
                  <a:t>nubes</a:t>
                </a:r>
              </a:p>
            </p:txBody>
          </p:sp>
          <p:sp>
            <p:nvSpPr>
              <p:cNvPr id="8209" name="TextBox 8"/>
              <p:cNvSpPr txBox="1">
                <a:spLocks noChangeArrowheads="1"/>
              </p:cNvSpPr>
              <p:nvPr/>
            </p:nvSpPr>
            <p:spPr bwMode="auto">
              <a:xfrm>
                <a:off x="3854450" y="3644900"/>
                <a:ext cx="527050" cy="461963"/>
              </a:xfrm>
              <a:prstGeom prst="rect">
                <a:avLst/>
              </a:prstGeom>
              <a:solidFill>
                <a:schemeClr val="bg1"/>
              </a:solidFill>
              <a:ln w="9525">
                <a:solidFill>
                  <a:schemeClr val="tx1"/>
                </a:solidFill>
                <a:miter lim="800000"/>
                <a:headEnd/>
                <a:tailEnd/>
              </a:ln>
            </p:spPr>
            <p:txBody>
              <a:bodyPr>
                <a:spAutoFit/>
              </a:bodyPr>
              <a:lstStyle/>
              <a:p>
                <a:pPr algn="ctr"/>
                <a:r>
                  <a:rPr lang="es-ES_tradnl" sz="800">
                    <a:solidFill>
                      <a:srgbClr val="000000"/>
                    </a:solidFill>
                  </a:rPr>
                  <a:t>Ciclo</a:t>
                </a:r>
              </a:p>
              <a:p>
                <a:pPr algn="ctr"/>
                <a:r>
                  <a:rPr lang="es-ES_tradnl" sz="800">
                    <a:solidFill>
                      <a:srgbClr val="000000"/>
                    </a:solidFill>
                  </a:rPr>
                  <a:t>del</a:t>
                </a:r>
              </a:p>
              <a:p>
                <a:pPr algn="ctr"/>
                <a:r>
                  <a:rPr lang="es-ES_tradnl" sz="800">
                    <a:solidFill>
                      <a:srgbClr val="000000"/>
                    </a:solidFill>
                  </a:rPr>
                  <a:t>agua</a:t>
                </a:r>
              </a:p>
            </p:txBody>
          </p:sp>
          <p:sp>
            <p:nvSpPr>
              <p:cNvPr id="8210" name="TextBox 8"/>
              <p:cNvSpPr txBox="1">
                <a:spLocks noChangeArrowheads="1"/>
              </p:cNvSpPr>
              <p:nvPr/>
            </p:nvSpPr>
            <p:spPr bwMode="auto">
              <a:xfrm>
                <a:off x="4330700" y="2438401"/>
                <a:ext cx="889000" cy="276999"/>
              </a:xfrm>
              <a:prstGeom prst="rect">
                <a:avLst/>
              </a:prstGeom>
              <a:solidFill>
                <a:schemeClr val="bg1"/>
              </a:solidFill>
              <a:ln w="9525">
                <a:solidFill>
                  <a:schemeClr val="tx1"/>
                </a:solidFill>
                <a:miter lim="800000"/>
                <a:headEnd/>
                <a:tailEnd/>
              </a:ln>
            </p:spPr>
            <p:txBody>
              <a:bodyPr>
                <a:spAutoFit/>
              </a:bodyPr>
              <a:lstStyle/>
              <a:p>
                <a:pPr algn="ctr"/>
                <a:r>
                  <a:rPr lang="es-ES_tradnl" sz="600">
                    <a:solidFill>
                      <a:srgbClr val="000000"/>
                    </a:solidFill>
                  </a:rPr>
                  <a:t>Variabilidad y cambio climático</a:t>
                </a:r>
              </a:p>
            </p:txBody>
          </p:sp>
          <p:sp>
            <p:nvSpPr>
              <p:cNvPr id="8211" name="TextBox 8"/>
              <p:cNvSpPr txBox="1">
                <a:spLocks noChangeArrowheads="1"/>
              </p:cNvSpPr>
              <p:nvPr/>
            </p:nvSpPr>
            <p:spPr bwMode="auto">
              <a:xfrm>
                <a:off x="6616700" y="2197101"/>
                <a:ext cx="711200" cy="276999"/>
              </a:xfrm>
              <a:prstGeom prst="rect">
                <a:avLst/>
              </a:prstGeom>
              <a:solidFill>
                <a:schemeClr val="bg1"/>
              </a:solidFill>
              <a:ln w="9525">
                <a:solidFill>
                  <a:schemeClr val="tx1"/>
                </a:solidFill>
                <a:miter lim="800000"/>
                <a:headEnd/>
                <a:tailEnd/>
              </a:ln>
            </p:spPr>
            <p:txBody>
              <a:bodyPr>
                <a:spAutoFit/>
              </a:bodyPr>
              <a:lstStyle/>
              <a:p>
                <a:pPr algn="ctr"/>
                <a:r>
                  <a:rPr lang="es-ES_tradnl" sz="600">
                    <a:solidFill>
                      <a:srgbClr val="000000"/>
                    </a:solidFill>
                  </a:rPr>
                  <a:t>Composición atmosférica</a:t>
                </a:r>
              </a:p>
            </p:txBody>
          </p:sp>
          <p:sp>
            <p:nvSpPr>
              <p:cNvPr id="8212" name="TextBox 8"/>
              <p:cNvSpPr txBox="1">
                <a:spLocks noChangeArrowheads="1"/>
              </p:cNvSpPr>
              <p:nvPr/>
            </p:nvSpPr>
            <p:spPr bwMode="auto">
              <a:xfrm>
                <a:off x="7486650" y="3841750"/>
                <a:ext cx="711200" cy="192088"/>
              </a:xfrm>
              <a:prstGeom prst="rect">
                <a:avLst/>
              </a:prstGeom>
              <a:solidFill>
                <a:schemeClr val="bg1"/>
              </a:solidFill>
              <a:ln w="9525">
                <a:solidFill>
                  <a:schemeClr val="tx1"/>
                </a:solidFill>
                <a:miter lim="800000"/>
                <a:headEnd/>
                <a:tailEnd/>
              </a:ln>
            </p:spPr>
            <p:txBody>
              <a:bodyPr>
                <a:spAutoFit/>
              </a:bodyPr>
              <a:lstStyle/>
              <a:p>
                <a:pPr algn="ctr"/>
                <a:r>
                  <a:rPr lang="es-ES_tradnl" sz="600">
                    <a:solidFill>
                      <a:srgbClr val="000000"/>
                    </a:solidFill>
                  </a:rPr>
                  <a:t>Ecosistemas</a:t>
                </a:r>
              </a:p>
            </p:txBody>
          </p:sp>
          <p:sp>
            <p:nvSpPr>
              <p:cNvPr id="8213" name="TextBox 8"/>
              <p:cNvSpPr txBox="1">
                <a:spLocks noChangeArrowheads="1"/>
              </p:cNvSpPr>
              <p:nvPr/>
            </p:nvSpPr>
            <p:spPr bwMode="auto">
              <a:xfrm>
                <a:off x="5448300" y="3765551"/>
                <a:ext cx="742950" cy="369332"/>
              </a:xfrm>
              <a:prstGeom prst="rect">
                <a:avLst/>
              </a:prstGeom>
              <a:solidFill>
                <a:schemeClr val="bg1"/>
              </a:solidFill>
              <a:ln w="9525">
                <a:solidFill>
                  <a:schemeClr val="tx1"/>
                </a:solidFill>
                <a:miter lim="800000"/>
                <a:headEnd/>
                <a:tailEnd/>
              </a:ln>
            </p:spPr>
            <p:txBody>
              <a:bodyPr>
                <a:spAutoFit/>
              </a:bodyPr>
              <a:lstStyle/>
              <a:p>
                <a:pPr algn="ctr"/>
                <a:r>
                  <a:rPr lang="es-ES_tradnl" sz="600">
                    <a:solidFill>
                      <a:srgbClr val="000000"/>
                    </a:solidFill>
                  </a:rPr>
                  <a:t>Contribuciones y respuestas humanas</a:t>
                </a:r>
              </a:p>
            </p:txBody>
          </p:sp>
          <p:sp>
            <p:nvSpPr>
              <p:cNvPr id="8214" name="TextBox 8"/>
              <p:cNvSpPr txBox="1">
                <a:spLocks noChangeArrowheads="1"/>
              </p:cNvSpPr>
              <p:nvPr/>
            </p:nvSpPr>
            <p:spPr bwMode="auto">
              <a:xfrm>
                <a:off x="8496300" y="3683000"/>
                <a:ext cx="514350" cy="392113"/>
              </a:xfrm>
              <a:prstGeom prst="rect">
                <a:avLst/>
              </a:prstGeom>
              <a:solidFill>
                <a:schemeClr val="bg1"/>
              </a:solidFill>
              <a:ln w="9525">
                <a:solidFill>
                  <a:schemeClr val="tx1"/>
                </a:solidFill>
                <a:miter lim="800000"/>
                <a:headEnd/>
                <a:tailEnd/>
              </a:ln>
            </p:spPr>
            <p:txBody>
              <a:bodyPr>
                <a:spAutoFit/>
              </a:bodyPr>
              <a:lstStyle/>
              <a:p>
                <a:pPr algn="ctr"/>
                <a:r>
                  <a:rPr lang="es-ES_tradnl" sz="600">
                    <a:solidFill>
                      <a:srgbClr val="000000"/>
                    </a:solidFill>
                  </a:rPr>
                  <a:t>Ciclo del carbono</a:t>
                </a:r>
              </a:p>
            </p:txBody>
          </p:sp>
          <p:sp>
            <p:nvSpPr>
              <p:cNvPr id="8215" name="TextBox 8"/>
              <p:cNvSpPr txBox="1">
                <a:spLocks noChangeArrowheads="1"/>
              </p:cNvSpPr>
              <p:nvPr/>
            </p:nvSpPr>
            <p:spPr bwMode="auto">
              <a:xfrm>
                <a:off x="5861050" y="5321300"/>
                <a:ext cx="1981200" cy="192088"/>
              </a:xfrm>
              <a:prstGeom prst="rect">
                <a:avLst/>
              </a:prstGeom>
              <a:solidFill>
                <a:schemeClr val="bg1"/>
              </a:solidFill>
              <a:ln w="9525">
                <a:solidFill>
                  <a:schemeClr val="tx1"/>
                </a:solidFill>
                <a:miter lim="800000"/>
                <a:headEnd/>
                <a:tailEnd/>
              </a:ln>
            </p:spPr>
            <p:txBody>
              <a:bodyPr>
                <a:spAutoFit/>
              </a:bodyPr>
              <a:lstStyle/>
              <a:p>
                <a:pPr algn="ctr"/>
                <a:r>
                  <a:rPr lang="es-ES_tradnl" sz="600">
                    <a:solidFill>
                      <a:srgbClr val="000000"/>
                    </a:solidFill>
                  </a:rPr>
                  <a:t>Uso de suelo/Cambio en la cubierta terrestre</a:t>
                </a:r>
              </a:p>
            </p:txBody>
          </p:sp>
          <p:sp>
            <p:nvSpPr>
              <p:cNvPr id="17" name="TextBox 8"/>
              <p:cNvSpPr txBox="1">
                <a:spLocks noChangeArrowheads="1"/>
              </p:cNvSpPr>
              <p:nvPr/>
            </p:nvSpPr>
            <p:spPr bwMode="auto">
              <a:xfrm>
                <a:off x="7219950" y="4318000"/>
                <a:ext cx="565150" cy="192088"/>
              </a:xfrm>
              <a:prstGeom prst="rect">
                <a:avLst/>
              </a:prstGeom>
              <a:solidFill>
                <a:schemeClr val="bg1">
                  <a:lumMod val="85000"/>
                </a:schemeClr>
              </a:solidFill>
              <a:ln w="9525">
                <a:noFill/>
                <a:miter lim="800000"/>
                <a:headEnd/>
                <a:tailEnd/>
              </a:ln>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ctr" eaLnBrk="1" hangingPunct="1">
                  <a:defRPr/>
                </a:pPr>
                <a:r>
                  <a:rPr lang="es-ES_tradnl" sz="600" smtClean="0">
                    <a:solidFill>
                      <a:srgbClr val="000000"/>
                    </a:solidFill>
                  </a:rPr>
                  <a:t>glaciares</a:t>
                </a:r>
              </a:p>
            </p:txBody>
          </p:sp>
          <p:sp>
            <p:nvSpPr>
              <p:cNvPr id="18" name="TextBox 8"/>
              <p:cNvSpPr txBox="1">
                <a:spLocks noChangeArrowheads="1"/>
              </p:cNvSpPr>
              <p:nvPr/>
            </p:nvSpPr>
            <p:spPr bwMode="auto">
              <a:xfrm>
                <a:off x="8769350" y="4191000"/>
                <a:ext cx="374650" cy="323850"/>
              </a:xfrm>
              <a:prstGeom prst="rect">
                <a:avLst/>
              </a:prstGeom>
              <a:solidFill>
                <a:schemeClr val="bg1">
                  <a:lumMod val="85000"/>
                </a:schemeClr>
              </a:solidFill>
              <a:ln w="9525">
                <a:noFill/>
                <a:miter lim="800000"/>
                <a:headEnd/>
                <a:tailEnd/>
              </a:ln>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ctr" eaLnBrk="1" hangingPunct="1">
                  <a:defRPr/>
                </a:pPr>
                <a:r>
                  <a:rPr lang="es-ES_tradnl" sz="500" smtClean="0">
                    <a:solidFill>
                      <a:srgbClr val="000000"/>
                    </a:solidFill>
                  </a:rPr>
                  <a:t>capa de hielo</a:t>
                </a:r>
              </a:p>
            </p:txBody>
          </p:sp>
          <p:sp>
            <p:nvSpPr>
              <p:cNvPr id="8218" name="TextBox 8"/>
              <p:cNvSpPr txBox="1">
                <a:spLocks noChangeArrowheads="1"/>
              </p:cNvSpPr>
              <p:nvPr/>
            </p:nvSpPr>
            <p:spPr bwMode="auto">
              <a:xfrm>
                <a:off x="8077200" y="4603750"/>
                <a:ext cx="660400" cy="192088"/>
              </a:xfrm>
              <a:prstGeom prst="rect">
                <a:avLst/>
              </a:prstGeom>
              <a:solidFill>
                <a:srgbClr val="8DA167"/>
              </a:solidFill>
              <a:ln w="9525">
                <a:noFill/>
                <a:miter lim="800000"/>
                <a:headEnd/>
                <a:tailEnd/>
              </a:ln>
            </p:spPr>
            <p:txBody>
              <a:bodyPr>
                <a:spAutoFit/>
              </a:bodyPr>
              <a:lstStyle/>
              <a:p>
                <a:pPr algn="ctr"/>
                <a:r>
                  <a:rPr lang="es-ES_tradnl" sz="600">
                    <a:solidFill>
                      <a:srgbClr val="000000"/>
                    </a:solidFill>
                  </a:rPr>
                  <a:t>Vegetación</a:t>
                </a:r>
              </a:p>
            </p:txBody>
          </p:sp>
          <p:sp>
            <p:nvSpPr>
              <p:cNvPr id="8219" name="TextBox 8"/>
              <p:cNvSpPr txBox="1">
                <a:spLocks noChangeArrowheads="1"/>
              </p:cNvSpPr>
              <p:nvPr/>
            </p:nvSpPr>
            <p:spPr bwMode="auto">
              <a:xfrm>
                <a:off x="8305800" y="5264150"/>
                <a:ext cx="660400" cy="292100"/>
              </a:xfrm>
              <a:prstGeom prst="rect">
                <a:avLst/>
              </a:prstGeom>
              <a:solidFill>
                <a:srgbClr val="8DA167"/>
              </a:solidFill>
              <a:ln w="9525">
                <a:noFill/>
                <a:miter lim="800000"/>
                <a:headEnd/>
                <a:tailEnd/>
              </a:ln>
            </p:spPr>
            <p:txBody>
              <a:bodyPr>
                <a:spAutoFit/>
              </a:bodyPr>
              <a:lstStyle/>
              <a:p>
                <a:pPr algn="ctr"/>
                <a:r>
                  <a:rPr lang="es-ES_tradnl" sz="600">
                    <a:solidFill>
                      <a:srgbClr val="000000"/>
                    </a:solidFill>
                  </a:rPr>
                  <a:t>Superficie terrestre</a:t>
                </a:r>
              </a:p>
            </p:txBody>
          </p:sp>
          <p:sp>
            <p:nvSpPr>
              <p:cNvPr id="8220" name="TextBox 8"/>
              <p:cNvSpPr txBox="1">
                <a:spLocks noChangeArrowheads="1"/>
              </p:cNvSpPr>
              <p:nvPr/>
            </p:nvSpPr>
            <p:spPr bwMode="auto">
              <a:xfrm>
                <a:off x="4895850" y="5143500"/>
                <a:ext cx="400050" cy="192088"/>
              </a:xfrm>
              <a:prstGeom prst="rect">
                <a:avLst/>
              </a:prstGeom>
              <a:solidFill>
                <a:srgbClr val="8DA167"/>
              </a:solidFill>
              <a:ln w="9525">
                <a:noFill/>
                <a:miter lim="800000"/>
                <a:headEnd/>
                <a:tailEnd/>
              </a:ln>
            </p:spPr>
            <p:txBody>
              <a:bodyPr>
                <a:spAutoFit/>
              </a:bodyPr>
              <a:lstStyle/>
              <a:p>
                <a:pPr algn="ctr"/>
                <a:r>
                  <a:rPr lang="es-ES_tradnl" sz="600">
                    <a:solidFill>
                      <a:srgbClr val="000000"/>
                    </a:solidFill>
                  </a:rPr>
                  <a:t>Ríos</a:t>
                </a:r>
              </a:p>
            </p:txBody>
          </p:sp>
          <p:sp>
            <p:nvSpPr>
              <p:cNvPr id="8221" name="TextBox 8"/>
              <p:cNvSpPr txBox="1">
                <a:spLocks noChangeArrowheads="1"/>
              </p:cNvSpPr>
              <p:nvPr/>
            </p:nvSpPr>
            <p:spPr bwMode="auto">
              <a:xfrm>
                <a:off x="7543800" y="4921250"/>
                <a:ext cx="901700" cy="292100"/>
              </a:xfrm>
              <a:prstGeom prst="rect">
                <a:avLst/>
              </a:prstGeom>
              <a:solidFill>
                <a:srgbClr val="8DA167"/>
              </a:solidFill>
              <a:ln w="9525">
                <a:noFill/>
                <a:miter lim="800000"/>
                <a:headEnd/>
                <a:tailEnd/>
              </a:ln>
            </p:spPr>
            <p:txBody>
              <a:bodyPr>
                <a:spAutoFit/>
              </a:bodyPr>
              <a:lstStyle/>
              <a:p>
                <a:pPr algn="ctr"/>
                <a:r>
                  <a:rPr lang="es-ES_tradnl" sz="600">
                    <a:solidFill>
                      <a:srgbClr val="000000"/>
                    </a:solidFill>
                  </a:rPr>
                  <a:t>Interacción vegetación-suelo</a:t>
                </a:r>
              </a:p>
            </p:txBody>
          </p:sp>
          <p:sp>
            <p:nvSpPr>
              <p:cNvPr id="8222" name="TextBox 8"/>
              <p:cNvSpPr txBox="1">
                <a:spLocks noChangeArrowheads="1"/>
              </p:cNvSpPr>
              <p:nvPr/>
            </p:nvSpPr>
            <p:spPr bwMode="auto">
              <a:xfrm>
                <a:off x="3276600" y="4762501"/>
                <a:ext cx="514350" cy="246221"/>
              </a:xfrm>
              <a:prstGeom prst="rect">
                <a:avLst/>
              </a:prstGeom>
              <a:blipFill dpi="0" rotWithShape="1">
                <a:blip r:embed="rId4" cstate="print"/>
                <a:srcRect/>
                <a:tile tx="0" ty="0" sx="100000" sy="100000" flip="none" algn="tl"/>
              </a:blipFill>
              <a:ln w="9525">
                <a:noFill/>
                <a:miter lim="800000"/>
                <a:headEnd/>
                <a:tailEnd/>
              </a:ln>
            </p:spPr>
            <p:txBody>
              <a:bodyPr>
                <a:spAutoFit/>
              </a:bodyPr>
              <a:lstStyle/>
              <a:p>
                <a:pPr algn="ctr"/>
                <a:r>
                  <a:rPr lang="es-ES_tradnl" sz="500">
                    <a:solidFill>
                      <a:srgbClr val="000000"/>
                    </a:solidFill>
                  </a:rPr>
                  <a:t>hielo marino</a:t>
                </a:r>
              </a:p>
            </p:txBody>
          </p:sp>
          <p:sp>
            <p:nvSpPr>
              <p:cNvPr id="24" name="TextBox 8"/>
              <p:cNvSpPr txBox="1">
                <a:spLocks noChangeArrowheads="1"/>
              </p:cNvSpPr>
              <p:nvPr/>
            </p:nvSpPr>
            <p:spPr bwMode="auto">
              <a:xfrm>
                <a:off x="6705600" y="2622550"/>
                <a:ext cx="628650" cy="192088"/>
              </a:xfrm>
              <a:prstGeom prst="rect">
                <a:avLst/>
              </a:prstGeom>
              <a:solidFill>
                <a:schemeClr val="accent1">
                  <a:lumMod val="75000"/>
                </a:schemeClr>
              </a:solidFill>
              <a:ln w="9525">
                <a:noFill/>
                <a:miter lim="800000"/>
                <a:headEnd/>
                <a:tailEnd/>
              </a:ln>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ctr" eaLnBrk="1" hangingPunct="1">
                  <a:defRPr/>
                </a:pPr>
                <a:r>
                  <a:rPr lang="es-ES_tradnl" sz="600" smtClean="0">
                    <a:solidFill>
                      <a:srgbClr val="000000"/>
                    </a:solidFill>
                  </a:rPr>
                  <a:t>Aerosoles</a:t>
                </a:r>
              </a:p>
            </p:txBody>
          </p:sp>
          <p:sp>
            <p:nvSpPr>
              <p:cNvPr id="27" name="TextBox 8"/>
              <p:cNvSpPr txBox="1">
                <a:spLocks noChangeArrowheads="1"/>
              </p:cNvSpPr>
              <p:nvPr/>
            </p:nvSpPr>
            <p:spPr bwMode="auto">
              <a:xfrm>
                <a:off x="6489700" y="2844800"/>
                <a:ext cx="628650" cy="192088"/>
              </a:xfrm>
              <a:prstGeom prst="rect">
                <a:avLst/>
              </a:prstGeom>
              <a:solidFill>
                <a:schemeClr val="accent1">
                  <a:lumMod val="75000"/>
                </a:schemeClr>
              </a:solidFill>
              <a:ln w="9525">
                <a:noFill/>
                <a:miter lim="800000"/>
                <a:headEnd/>
                <a:tailEnd/>
              </a:ln>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ctr" eaLnBrk="1" hangingPunct="1">
                  <a:defRPr/>
                </a:pPr>
                <a:r>
                  <a:rPr lang="es-ES_tradnl" sz="600" smtClean="0">
                    <a:solidFill>
                      <a:srgbClr val="000000"/>
                    </a:solidFill>
                  </a:rPr>
                  <a:t>Volcanes</a:t>
                </a:r>
              </a:p>
            </p:txBody>
          </p:sp>
          <p:sp>
            <p:nvSpPr>
              <p:cNvPr id="28" name="TextBox 8"/>
              <p:cNvSpPr txBox="1">
                <a:spLocks noChangeArrowheads="1"/>
              </p:cNvSpPr>
              <p:nvPr/>
            </p:nvSpPr>
            <p:spPr bwMode="auto">
              <a:xfrm>
                <a:off x="7956550" y="3289300"/>
                <a:ext cx="628650" cy="392113"/>
              </a:xfrm>
              <a:prstGeom prst="rect">
                <a:avLst/>
              </a:prstGeom>
              <a:solidFill>
                <a:schemeClr val="accent1">
                  <a:lumMod val="75000"/>
                </a:schemeClr>
              </a:solidFill>
              <a:ln w="9525">
                <a:noFill/>
                <a:miter lim="800000"/>
                <a:headEnd/>
                <a:tailEnd/>
              </a:ln>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ctr" eaLnBrk="1" hangingPunct="1">
                  <a:defRPr/>
                </a:pPr>
                <a:r>
                  <a:rPr lang="es-ES_tradnl" sz="600" smtClean="0">
                    <a:solidFill>
                      <a:srgbClr val="000000"/>
                    </a:solidFill>
                  </a:rPr>
                  <a:t>Interacción</a:t>
                </a:r>
              </a:p>
              <a:p>
                <a:pPr algn="ctr" eaLnBrk="1" hangingPunct="1">
                  <a:defRPr/>
                </a:pPr>
                <a:r>
                  <a:rPr lang="es-ES_tradnl" sz="600" smtClean="0">
                    <a:solidFill>
                      <a:srgbClr val="000000"/>
                    </a:solidFill>
                  </a:rPr>
                  <a:t>atmósfera-biósfera</a:t>
                </a:r>
              </a:p>
            </p:txBody>
          </p:sp>
          <p:sp>
            <p:nvSpPr>
              <p:cNvPr id="29" name="TextBox 8"/>
              <p:cNvSpPr txBox="1">
                <a:spLocks noChangeArrowheads="1"/>
              </p:cNvSpPr>
              <p:nvPr/>
            </p:nvSpPr>
            <p:spPr bwMode="auto">
              <a:xfrm>
                <a:off x="5080000" y="3321050"/>
                <a:ext cx="628650" cy="292100"/>
              </a:xfrm>
              <a:prstGeom prst="rect">
                <a:avLst/>
              </a:prstGeom>
              <a:solidFill>
                <a:schemeClr val="accent1">
                  <a:lumMod val="75000"/>
                </a:schemeClr>
              </a:solidFill>
              <a:ln w="9525">
                <a:noFill/>
                <a:miter lim="800000"/>
                <a:headEnd/>
                <a:tailEnd/>
              </a:ln>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ctr" eaLnBrk="1" hangingPunct="1">
                  <a:defRPr/>
                </a:pPr>
                <a:r>
                  <a:rPr lang="es-ES_tradnl" sz="600" smtClean="0">
                    <a:solidFill>
                      <a:srgbClr val="000000"/>
                    </a:solidFill>
                  </a:rPr>
                  <a:t>Radiación terrestre</a:t>
                </a:r>
              </a:p>
            </p:txBody>
          </p:sp>
          <p:sp>
            <p:nvSpPr>
              <p:cNvPr id="8227" name="TextBox 8"/>
              <p:cNvSpPr txBox="1">
                <a:spLocks noChangeArrowheads="1"/>
              </p:cNvSpPr>
              <p:nvPr/>
            </p:nvSpPr>
            <p:spPr bwMode="auto">
              <a:xfrm>
                <a:off x="4711700" y="4013200"/>
                <a:ext cx="628650" cy="192088"/>
              </a:xfrm>
              <a:prstGeom prst="rect">
                <a:avLst/>
              </a:prstGeom>
              <a:solidFill>
                <a:srgbClr val="B2D8DE"/>
              </a:solidFill>
              <a:ln w="9525">
                <a:noFill/>
                <a:miter lim="800000"/>
                <a:headEnd/>
                <a:tailEnd/>
              </a:ln>
            </p:spPr>
            <p:txBody>
              <a:bodyPr>
                <a:spAutoFit/>
              </a:bodyPr>
              <a:lstStyle/>
              <a:p>
                <a:pPr algn="ctr"/>
                <a:r>
                  <a:rPr lang="es-ES_tradnl" sz="600">
                    <a:solidFill>
                      <a:srgbClr val="000000"/>
                    </a:solidFill>
                  </a:rPr>
                  <a:t>Industrias</a:t>
                </a:r>
              </a:p>
            </p:txBody>
          </p:sp>
          <p:sp>
            <p:nvSpPr>
              <p:cNvPr id="8228" name="TextBox 8"/>
              <p:cNvSpPr txBox="1">
                <a:spLocks noChangeArrowheads="1"/>
              </p:cNvSpPr>
              <p:nvPr/>
            </p:nvSpPr>
            <p:spPr bwMode="auto">
              <a:xfrm>
                <a:off x="3651250" y="4381501"/>
                <a:ext cx="628650" cy="246221"/>
              </a:xfrm>
              <a:prstGeom prst="rect">
                <a:avLst/>
              </a:prstGeom>
              <a:solidFill>
                <a:srgbClr val="B2D8DE"/>
              </a:solidFill>
              <a:ln w="9525">
                <a:noFill/>
                <a:miter lim="800000"/>
                <a:headEnd/>
                <a:tailEnd/>
              </a:ln>
            </p:spPr>
            <p:txBody>
              <a:bodyPr>
                <a:spAutoFit/>
              </a:bodyPr>
              <a:lstStyle/>
              <a:p>
                <a:pPr algn="ctr"/>
                <a:r>
                  <a:rPr lang="es-ES_tradnl" sz="500">
                    <a:solidFill>
                      <a:srgbClr val="000000"/>
                    </a:solidFill>
                  </a:rPr>
                  <a:t>Intercambio de calor</a:t>
                </a:r>
              </a:p>
            </p:txBody>
          </p:sp>
          <p:sp>
            <p:nvSpPr>
              <p:cNvPr id="8229" name="TextBox 8"/>
              <p:cNvSpPr txBox="1">
                <a:spLocks noChangeArrowheads="1"/>
              </p:cNvSpPr>
              <p:nvPr/>
            </p:nvSpPr>
            <p:spPr bwMode="auto">
              <a:xfrm>
                <a:off x="3251200" y="4121151"/>
                <a:ext cx="666750" cy="246221"/>
              </a:xfrm>
              <a:prstGeom prst="rect">
                <a:avLst/>
              </a:prstGeom>
              <a:solidFill>
                <a:srgbClr val="B2D8DE"/>
              </a:solidFill>
              <a:ln w="9525">
                <a:noFill/>
                <a:miter lim="800000"/>
                <a:headEnd/>
                <a:tailEnd/>
              </a:ln>
            </p:spPr>
            <p:txBody>
              <a:bodyPr>
                <a:spAutoFit/>
              </a:bodyPr>
              <a:lstStyle/>
              <a:p>
                <a:pPr algn="ctr"/>
                <a:r>
                  <a:rPr lang="es-ES_tradnl" sz="500">
                    <a:solidFill>
                      <a:srgbClr val="000000"/>
                    </a:solidFill>
                  </a:rPr>
                  <a:t>Interacción</a:t>
                </a:r>
              </a:p>
              <a:p>
                <a:pPr algn="ctr"/>
                <a:r>
                  <a:rPr lang="es-ES_tradnl" sz="500">
                    <a:solidFill>
                      <a:srgbClr val="000000"/>
                    </a:solidFill>
                  </a:rPr>
                  <a:t>atmósfera-hielo</a:t>
                </a:r>
              </a:p>
            </p:txBody>
          </p:sp>
          <p:sp>
            <p:nvSpPr>
              <p:cNvPr id="8230" name="TextBox 8"/>
              <p:cNvSpPr txBox="1">
                <a:spLocks noChangeArrowheads="1"/>
              </p:cNvSpPr>
              <p:nvPr/>
            </p:nvSpPr>
            <p:spPr bwMode="auto">
              <a:xfrm>
                <a:off x="3263900" y="5016501"/>
                <a:ext cx="1289050" cy="246221"/>
              </a:xfrm>
              <a:prstGeom prst="rect">
                <a:avLst/>
              </a:prstGeom>
              <a:gradFill rotWithShape="1">
                <a:gsLst>
                  <a:gs pos="0">
                    <a:srgbClr val="B2D8DE"/>
                  </a:gs>
                  <a:gs pos="19000">
                    <a:srgbClr val="8DC5D3"/>
                  </a:gs>
                  <a:gs pos="80000">
                    <a:srgbClr val="33668A"/>
                  </a:gs>
                  <a:gs pos="100000">
                    <a:srgbClr val="33668A"/>
                  </a:gs>
                </a:gsLst>
                <a:lin ang="5400000"/>
              </a:gradFill>
              <a:ln w="9525">
                <a:noFill/>
                <a:miter lim="800000"/>
                <a:headEnd/>
                <a:tailEnd/>
              </a:ln>
            </p:spPr>
            <p:txBody>
              <a:bodyPr>
                <a:spAutoFit/>
              </a:bodyPr>
              <a:lstStyle/>
              <a:p>
                <a:pPr algn="ctr"/>
                <a:r>
                  <a:rPr lang="es-ES_tradnl" sz="500">
                    <a:solidFill>
                      <a:srgbClr val="000000"/>
                    </a:solidFill>
                  </a:rPr>
                  <a:t>Circulación oceánica, nivel del mar, biogeoquímica</a:t>
                </a:r>
              </a:p>
            </p:txBody>
          </p:sp>
          <p:sp>
            <p:nvSpPr>
              <p:cNvPr id="36" name="TextBox 8"/>
              <p:cNvSpPr txBox="1">
                <a:spLocks noChangeArrowheads="1"/>
              </p:cNvSpPr>
              <p:nvPr/>
            </p:nvSpPr>
            <p:spPr bwMode="auto">
              <a:xfrm>
                <a:off x="3867150" y="4851400"/>
                <a:ext cx="571500" cy="200025"/>
              </a:xfrm>
              <a:prstGeom prst="rect">
                <a:avLst/>
              </a:prstGeom>
              <a:gradFill flip="none" rotWithShape="1">
                <a:gsLst>
                  <a:gs pos="69000">
                    <a:schemeClr val="accent1">
                      <a:lumMod val="60000"/>
                      <a:lumOff val="40000"/>
                    </a:schemeClr>
                  </a:gs>
                  <a:gs pos="24000">
                    <a:srgbClr val="8DC5D3"/>
                  </a:gs>
                </a:gsLst>
                <a:lin ang="16200000" scaled="0"/>
                <a:tileRect/>
              </a:gradFill>
              <a:ln w="9525">
                <a:noFill/>
                <a:miter lim="800000"/>
                <a:headEnd/>
                <a:tailEnd/>
              </a:ln>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ctr" eaLnBrk="1" hangingPunct="1">
                  <a:defRPr/>
                </a:pPr>
                <a:r>
                  <a:rPr lang="es-ES_tradnl" sz="700" smtClean="0">
                    <a:solidFill>
                      <a:srgbClr val="000000"/>
                    </a:solidFill>
                  </a:rPr>
                  <a:t>Océanos</a:t>
                </a:r>
              </a:p>
            </p:txBody>
          </p:sp>
          <p:sp>
            <p:nvSpPr>
              <p:cNvPr id="8232" name="TextBox 8"/>
              <p:cNvSpPr txBox="1">
                <a:spLocks noChangeArrowheads="1"/>
              </p:cNvSpPr>
              <p:nvPr/>
            </p:nvSpPr>
            <p:spPr bwMode="auto">
              <a:xfrm>
                <a:off x="5645150" y="4997451"/>
                <a:ext cx="520700" cy="169277"/>
              </a:xfrm>
              <a:prstGeom prst="rect">
                <a:avLst/>
              </a:prstGeom>
              <a:solidFill>
                <a:srgbClr val="A78C2D"/>
              </a:solidFill>
              <a:ln w="9525">
                <a:noFill/>
                <a:miter lim="800000"/>
                <a:headEnd/>
                <a:tailEnd/>
              </a:ln>
            </p:spPr>
            <p:txBody>
              <a:bodyPr>
                <a:spAutoFit/>
              </a:bodyPr>
              <a:lstStyle/>
              <a:p>
                <a:pPr algn="ctr"/>
                <a:r>
                  <a:rPr lang="es-ES_tradnl" sz="500">
                    <a:solidFill>
                      <a:srgbClr val="000000"/>
                    </a:solidFill>
                  </a:rPr>
                  <a:t>Agricultura</a:t>
                </a:r>
              </a:p>
            </p:txBody>
          </p:sp>
          <p:sp>
            <p:nvSpPr>
              <p:cNvPr id="8233" name="TextBox 8"/>
              <p:cNvSpPr txBox="1">
                <a:spLocks noChangeArrowheads="1"/>
              </p:cNvSpPr>
              <p:nvPr/>
            </p:nvSpPr>
            <p:spPr bwMode="auto">
              <a:xfrm>
                <a:off x="6108700" y="4457701"/>
                <a:ext cx="596900" cy="184666"/>
              </a:xfrm>
              <a:prstGeom prst="rect">
                <a:avLst/>
              </a:prstGeom>
              <a:solidFill>
                <a:srgbClr val="A78C2D"/>
              </a:solidFill>
              <a:ln w="9525">
                <a:noFill/>
                <a:miter lim="800000"/>
                <a:headEnd/>
                <a:tailEnd/>
              </a:ln>
            </p:spPr>
            <p:txBody>
              <a:bodyPr>
                <a:spAutoFit/>
              </a:bodyPr>
              <a:lstStyle/>
              <a:p>
                <a:pPr algn="ctr"/>
                <a:r>
                  <a:rPr lang="es-ES_tradnl" sz="600">
                    <a:solidFill>
                      <a:srgbClr val="000000"/>
                    </a:solidFill>
                  </a:rPr>
                  <a:t>Transporte</a:t>
                </a:r>
              </a:p>
            </p:txBody>
          </p:sp>
          <p:sp>
            <p:nvSpPr>
              <p:cNvPr id="8234" name="TextBox 8"/>
              <p:cNvSpPr txBox="1">
                <a:spLocks noChangeArrowheads="1"/>
              </p:cNvSpPr>
              <p:nvPr/>
            </p:nvSpPr>
            <p:spPr bwMode="auto">
              <a:xfrm>
                <a:off x="5924550" y="4140201"/>
                <a:ext cx="558800" cy="184666"/>
              </a:xfrm>
              <a:prstGeom prst="rect">
                <a:avLst/>
              </a:prstGeom>
              <a:solidFill>
                <a:srgbClr val="A78C2D"/>
              </a:solidFill>
              <a:ln w="9525">
                <a:noFill/>
                <a:miter lim="800000"/>
                <a:headEnd/>
                <a:tailEnd/>
              </a:ln>
            </p:spPr>
            <p:txBody>
              <a:bodyPr>
                <a:spAutoFit/>
              </a:bodyPr>
              <a:lstStyle/>
              <a:p>
                <a:pPr algn="ctr"/>
                <a:r>
                  <a:rPr lang="es-ES_tradnl" sz="600">
                    <a:solidFill>
                      <a:srgbClr val="000000"/>
                    </a:solidFill>
                  </a:rPr>
                  <a:t>Ciudades</a:t>
                </a:r>
              </a:p>
            </p:txBody>
          </p:sp>
        </p:grpSp>
        <p:sp>
          <p:nvSpPr>
            <p:cNvPr id="8201" name="TextBox 8"/>
            <p:cNvSpPr txBox="1">
              <a:spLocks noChangeArrowheads="1"/>
            </p:cNvSpPr>
            <p:nvPr/>
          </p:nvSpPr>
          <p:spPr bwMode="auto">
            <a:xfrm>
              <a:off x="4044950" y="4140200"/>
              <a:ext cx="628650" cy="246063"/>
            </a:xfrm>
            <a:prstGeom prst="rect">
              <a:avLst/>
            </a:prstGeom>
            <a:solidFill>
              <a:srgbClr val="B2D8DE"/>
            </a:solidFill>
            <a:ln w="9525">
              <a:noFill/>
              <a:miter lim="800000"/>
              <a:headEnd/>
              <a:tailEnd/>
            </a:ln>
          </p:spPr>
          <p:txBody>
            <a:bodyPr>
              <a:spAutoFit/>
            </a:bodyPr>
            <a:lstStyle/>
            <a:p>
              <a:pPr algn="ctr"/>
              <a:r>
                <a:rPr lang="es-ES_tradnl" sz="500">
                  <a:solidFill>
                    <a:srgbClr val="000000"/>
                  </a:solidFill>
                </a:rPr>
                <a:t>Evaporación precipitación</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 name="Rectangle 17"/>
          <p:cNvSpPr/>
          <p:nvPr/>
        </p:nvSpPr>
        <p:spPr bwMode="auto">
          <a:xfrm>
            <a:off x="4191000" y="2184400"/>
            <a:ext cx="4406900" cy="2044700"/>
          </a:xfrm>
          <a:prstGeom prst="rect">
            <a:avLst/>
          </a:prstGeom>
          <a:gradFill flip="none" rotWithShape="1">
            <a:gsLst>
              <a:gs pos="0">
                <a:schemeClr val="bg2">
                  <a:lumMod val="25000"/>
                </a:schemeClr>
              </a:gs>
              <a:gs pos="52000">
                <a:schemeClr val="bg1">
                  <a:lumMod val="85000"/>
                </a:schemeClr>
              </a:gs>
              <a:gs pos="73000">
                <a:schemeClr val="bg1">
                  <a:lumMod val="95000"/>
                </a:schemeClr>
              </a:gs>
            </a:gsLst>
            <a:lin ang="6960000" scaled="0"/>
            <a:tileRect/>
          </a:gradFill>
          <a:ln w="9525" cap="flat" cmpd="sng" algn="ctr">
            <a:solidFill>
              <a:schemeClr val="tx1"/>
            </a:solidFill>
            <a:prstDash val="solid"/>
            <a:round/>
            <a:headEnd type="none" w="med" len="med"/>
            <a:tailEnd type="none" w="med" len="med"/>
          </a:ln>
          <a:effectLst/>
        </p:spPr>
        <p:txBody>
          <a:bodyPr/>
          <a:lstStyle/>
          <a:p>
            <a:pPr eaLnBrk="0" hangingPunct="0">
              <a:defRPr/>
            </a:pPr>
            <a:endParaRPr lang="en-US">
              <a:latin typeface="Arial" charset="0"/>
              <a:cs typeface="Arial" charset="0"/>
            </a:endParaRPr>
          </a:p>
        </p:txBody>
      </p:sp>
      <p:sp>
        <p:nvSpPr>
          <p:cNvPr id="9219" name="Content Placeholder 2"/>
          <p:cNvSpPr>
            <a:spLocks noGrp="1"/>
          </p:cNvSpPr>
          <p:nvPr>
            <p:ph idx="1"/>
          </p:nvPr>
        </p:nvSpPr>
        <p:spPr>
          <a:xfrm>
            <a:off x="457200" y="2008188"/>
            <a:ext cx="2828925" cy="4213225"/>
          </a:xfrm>
        </p:spPr>
        <p:txBody>
          <a:bodyPr/>
          <a:lstStyle/>
          <a:p>
            <a:pPr lvl="1"/>
            <a:r>
              <a:rPr lang="es-ES_tradnl" smtClean="0">
                <a:ea typeface="ＭＳ Ｐゴシック" pitchFamily="34" charset="-128"/>
              </a:rPr>
              <a:t>Bases del entendimiento</a:t>
            </a:r>
          </a:p>
          <a:p>
            <a:pPr lvl="1">
              <a:buFont typeface="Wingdings" pitchFamily="2" charset="2"/>
              <a:buNone/>
            </a:pPr>
            <a:r>
              <a:rPr lang="es-ES_tradnl" b="0" smtClean="0">
                <a:solidFill>
                  <a:srgbClr val="7F7F7F"/>
                </a:solidFill>
                <a:ea typeface="ＭＳ Ｐゴシック" pitchFamily="34" charset="-128"/>
              </a:rPr>
              <a:t>– Entendimiento limitado de los sistemas complejos </a:t>
            </a:r>
          </a:p>
          <a:p>
            <a:pPr lvl="1">
              <a:buFont typeface="Wingdings" pitchFamily="2" charset="2"/>
              <a:buNone/>
            </a:pPr>
            <a:r>
              <a:rPr lang="es-ES_tradnl" b="0" smtClean="0">
                <a:ea typeface="ＭＳ Ｐゴシック" pitchFamily="34" charset="-128"/>
              </a:rPr>
              <a:t>– validación de los datos ingresados y las interpretaciones</a:t>
            </a:r>
          </a:p>
        </p:txBody>
      </p:sp>
      <p:sp>
        <p:nvSpPr>
          <p:cNvPr id="25" name="Rechteck 24"/>
          <p:cNvSpPr>
            <a:spLocks noChangeArrowheads="1"/>
          </p:cNvSpPr>
          <p:nvPr/>
        </p:nvSpPr>
        <p:spPr bwMode="auto">
          <a:xfrm>
            <a:off x="314325" y="4151313"/>
            <a:ext cx="3027363" cy="2052637"/>
          </a:xfrm>
          <a:prstGeom prst="rect">
            <a:avLst/>
          </a:prstGeom>
          <a:solidFill>
            <a:schemeClr val="accent5">
              <a:lumMod val="60000"/>
              <a:lumOff val="40000"/>
            </a:schemeClr>
          </a:solidFill>
          <a:ln w="9525" algn="ctr">
            <a:noFill/>
            <a:round/>
            <a:headEnd/>
            <a:tailEnd/>
          </a:ln>
        </p:spPr>
        <p:txBody>
          <a:bodyPr lIns="72000" tIns="72000" rIns="72000" bIns="72000"/>
          <a:lstStyle/>
          <a:p>
            <a:pPr eaLnBrk="0" hangingPunct="0">
              <a:defRPr/>
            </a:pPr>
            <a:r>
              <a:rPr lang="de-DE" sz="1800" b="0" i="1">
                <a:solidFill>
                  <a:schemeClr val="tx1"/>
                </a:solidFill>
                <a:latin typeface="Arial" charset="0"/>
                <a:cs typeface="Arial" charset="0"/>
              </a:rPr>
              <a:t>Directrices del IPCC para la constante evaluación y comunicación de las incertidumbres:</a:t>
            </a:r>
          </a:p>
          <a:p>
            <a:pPr eaLnBrk="0" hangingPunct="0">
              <a:defRPr/>
            </a:pPr>
            <a:r>
              <a:rPr lang="de-DE" sz="1800">
                <a:solidFill>
                  <a:schemeClr val="tx1"/>
                </a:solidFill>
                <a:latin typeface="Arial" charset="0"/>
                <a:cs typeface="Arial" charset="0"/>
              </a:rPr>
              <a:t>Confianza </a:t>
            </a:r>
            <a:r>
              <a:rPr lang="de-DE" sz="1800" b="0">
                <a:solidFill>
                  <a:schemeClr val="tx1"/>
                </a:solidFill>
                <a:latin typeface="Arial" charset="0"/>
                <a:cs typeface="Arial" charset="0"/>
              </a:rPr>
              <a:t>en un resultado= </a:t>
            </a:r>
            <a:br>
              <a:rPr lang="de-DE" sz="1800" b="0">
                <a:solidFill>
                  <a:schemeClr val="tx1"/>
                </a:solidFill>
                <a:latin typeface="Arial" charset="0"/>
                <a:cs typeface="Arial" charset="0"/>
              </a:rPr>
            </a:br>
            <a:r>
              <a:rPr lang="de-DE" sz="1800" b="0">
                <a:solidFill>
                  <a:schemeClr val="tx1"/>
                </a:solidFill>
                <a:latin typeface="Arial" charset="0"/>
                <a:cs typeface="Arial" charset="0"/>
              </a:rPr>
              <a:t>evidencia + acuerdo</a:t>
            </a:r>
          </a:p>
        </p:txBody>
      </p:sp>
      <p:sp>
        <p:nvSpPr>
          <p:cNvPr id="9221" name="Titel 3"/>
          <p:cNvSpPr>
            <a:spLocks noGrp="1"/>
          </p:cNvSpPr>
          <p:nvPr>
            <p:ph type="title"/>
          </p:nvPr>
        </p:nvSpPr>
        <p:spPr/>
        <p:txBody>
          <a:bodyPr/>
          <a:lstStyle/>
          <a:p>
            <a:r>
              <a:rPr lang="es-ES_tradnl" smtClean="0">
                <a:ea typeface="ＭＳ Ｐゴシック" pitchFamily="34" charset="-128"/>
              </a:rPr>
              <a:t>Dimensiones de la incertidumbre -1b</a:t>
            </a:r>
          </a:p>
        </p:txBody>
      </p:sp>
      <p:sp>
        <p:nvSpPr>
          <p:cNvPr id="9222" name="Textfeld 12"/>
          <p:cNvSpPr txBox="1">
            <a:spLocks noChangeArrowheads="1"/>
          </p:cNvSpPr>
          <p:nvPr/>
        </p:nvSpPr>
        <p:spPr bwMode="auto">
          <a:xfrm>
            <a:off x="4343400" y="6218238"/>
            <a:ext cx="4791075" cy="230187"/>
          </a:xfrm>
          <a:prstGeom prst="rect">
            <a:avLst/>
          </a:prstGeom>
          <a:noFill/>
          <a:ln w="9525">
            <a:noFill/>
            <a:miter lim="800000"/>
            <a:headEnd/>
            <a:tailEnd/>
          </a:ln>
        </p:spPr>
        <p:txBody>
          <a:bodyPr>
            <a:spAutoFit/>
          </a:bodyPr>
          <a:lstStyle/>
          <a:p>
            <a:pPr algn="r"/>
            <a:r>
              <a:rPr lang="en-GB" sz="900" i="1">
                <a:solidFill>
                  <a:srgbClr val="7F7F7F"/>
                </a:solidFill>
              </a:rPr>
              <a:t>Fuente: </a:t>
            </a:r>
            <a:r>
              <a:rPr lang="en-US" sz="900"/>
              <a:t>Maestrandrea M et al (2011)</a:t>
            </a:r>
            <a:endParaRPr lang="en-GB" sz="900" i="1"/>
          </a:p>
        </p:txBody>
      </p:sp>
      <p:sp>
        <p:nvSpPr>
          <p:cNvPr id="7" name="TextBox 6"/>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7</a:t>
            </a:r>
          </a:p>
        </p:txBody>
      </p:sp>
      <p:grpSp>
        <p:nvGrpSpPr>
          <p:cNvPr id="9224" name="Group 7"/>
          <p:cNvGrpSpPr>
            <a:grpSpLocks/>
          </p:cNvGrpSpPr>
          <p:nvPr/>
        </p:nvGrpSpPr>
        <p:grpSpPr bwMode="auto">
          <a:xfrm>
            <a:off x="4191000" y="2184400"/>
            <a:ext cx="4430713" cy="1928813"/>
            <a:chOff x="495300" y="2171700"/>
            <a:chExt cx="4430961" cy="1929487"/>
          </a:xfrm>
        </p:grpSpPr>
        <p:sp>
          <p:nvSpPr>
            <p:cNvPr id="9238" name="TextBox 8"/>
            <p:cNvSpPr txBox="1">
              <a:spLocks noChangeArrowheads="1"/>
            </p:cNvSpPr>
            <p:nvPr/>
          </p:nvSpPr>
          <p:spPr bwMode="auto">
            <a:xfrm>
              <a:off x="495300" y="2209800"/>
              <a:ext cx="1415534" cy="430887"/>
            </a:xfrm>
            <a:prstGeom prst="rect">
              <a:avLst/>
            </a:prstGeom>
            <a:noFill/>
            <a:ln w="9525">
              <a:noFill/>
              <a:miter lim="800000"/>
              <a:headEnd/>
              <a:tailEnd/>
            </a:ln>
          </p:spPr>
          <p:txBody>
            <a:bodyPr wrap="none">
              <a:spAutoFit/>
            </a:bodyPr>
            <a:lstStyle/>
            <a:p>
              <a:pPr algn="ctr"/>
              <a:r>
                <a:rPr lang="es-ES_tradnl" sz="1100">
                  <a:solidFill>
                    <a:srgbClr val="000000"/>
                  </a:solidFill>
                </a:rPr>
                <a:t>Acuerdo alto</a:t>
              </a:r>
            </a:p>
            <a:p>
              <a:pPr algn="ctr"/>
              <a:r>
                <a:rPr lang="es-ES_tradnl" sz="1100">
                  <a:solidFill>
                    <a:schemeClr val="tx1"/>
                  </a:solidFill>
                </a:rPr>
                <a:t>Evidencia limitada</a:t>
              </a:r>
            </a:p>
          </p:txBody>
        </p:sp>
        <p:sp>
          <p:nvSpPr>
            <p:cNvPr id="9239" name="TextBox 9"/>
            <p:cNvSpPr txBox="1">
              <a:spLocks noChangeArrowheads="1"/>
            </p:cNvSpPr>
            <p:nvPr/>
          </p:nvSpPr>
          <p:spPr bwMode="auto">
            <a:xfrm>
              <a:off x="1930400" y="2197100"/>
              <a:ext cx="1371600" cy="430887"/>
            </a:xfrm>
            <a:prstGeom prst="rect">
              <a:avLst/>
            </a:prstGeom>
            <a:noFill/>
            <a:ln w="9525">
              <a:noFill/>
              <a:miter lim="800000"/>
              <a:headEnd/>
              <a:tailEnd/>
            </a:ln>
          </p:spPr>
          <p:txBody>
            <a:bodyPr>
              <a:spAutoFit/>
            </a:bodyPr>
            <a:lstStyle/>
            <a:p>
              <a:pPr algn="ctr"/>
              <a:r>
                <a:rPr lang="es-ES_tradnl" sz="1100">
                  <a:solidFill>
                    <a:srgbClr val="000000"/>
                  </a:solidFill>
                </a:rPr>
                <a:t>Acuerdo alto</a:t>
              </a:r>
            </a:p>
            <a:p>
              <a:pPr algn="ctr"/>
              <a:r>
                <a:rPr lang="es-ES_tradnl" sz="1100">
                  <a:solidFill>
                    <a:srgbClr val="000000"/>
                  </a:solidFill>
                </a:rPr>
                <a:t>Evidencia media</a:t>
              </a:r>
            </a:p>
          </p:txBody>
        </p:sp>
        <p:sp>
          <p:nvSpPr>
            <p:cNvPr id="9240" name="TextBox 10"/>
            <p:cNvSpPr txBox="1">
              <a:spLocks noChangeArrowheads="1"/>
            </p:cNvSpPr>
            <p:nvPr/>
          </p:nvSpPr>
          <p:spPr bwMode="auto">
            <a:xfrm>
              <a:off x="3200400" y="2171700"/>
              <a:ext cx="1713161" cy="430887"/>
            </a:xfrm>
            <a:prstGeom prst="rect">
              <a:avLst/>
            </a:prstGeom>
            <a:noFill/>
            <a:ln w="9525">
              <a:noFill/>
              <a:miter lim="800000"/>
              <a:headEnd/>
              <a:tailEnd/>
            </a:ln>
          </p:spPr>
          <p:txBody>
            <a:bodyPr wrap="none">
              <a:spAutoFit/>
            </a:bodyPr>
            <a:lstStyle/>
            <a:p>
              <a:pPr algn="ctr"/>
              <a:r>
                <a:rPr lang="es-ES_tradnl" sz="1100">
                  <a:solidFill>
                    <a:srgbClr val="000000"/>
                  </a:solidFill>
                </a:rPr>
                <a:t>Acuerdo alto</a:t>
              </a:r>
            </a:p>
            <a:p>
              <a:pPr algn="ctr"/>
              <a:r>
                <a:rPr lang="es-ES_tradnl" sz="1100">
                  <a:solidFill>
                    <a:srgbClr val="000000"/>
                  </a:solidFill>
                </a:rPr>
                <a:t>Evidencia contundente</a:t>
              </a:r>
            </a:p>
          </p:txBody>
        </p:sp>
        <p:sp>
          <p:nvSpPr>
            <p:cNvPr id="9241" name="TextBox 11"/>
            <p:cNvSpPr txBox="1">
              <a:spLocks noChangeArrowheads="1"/>
            </p:cNvSpPr>
            <p:nvPr/>
          </p:nvSpPr>
          <p:spPr bwMode="auto">
            <a:xfrm>
              <a:off x="3200400" y="2946400"/>
              <a:ext cx="1713161" cy="430887"/>
            </a:xfrm>
            <a:prstGeom prst="rect">
              <a:avLst/>
            </a:prstGeom>
            <a:noFill/>
            <a:ln w="9525">
              <a:noFill/>
              <a:miter lim="800000"/>
              <a:headEnd/>
              <a:tailEnd/>
            </a:ln>
          </p:spPr>
          <p:txBody>
            <a:bodyPr wrap="none">
              <a:spAutoFit/>
            </a:bodyPr>
            <a:lstStyle/>
            <a:p>
              <a:pPr algn="ctr"/>
              <a:r>
                <a:rPr lang="es-ES_tradnl" sz="1100">
                  <a:solidFill>
                    <a:srgbClr val="000000"/>
                  </a:solidFill>
                </a:rPr>
                <a:t>Acuerdo medio</a:t>
              </a:r>
            </a:p>
            <a:p>
              <a:pPr algn="ctr"/>
              <a:r>
                <a:rPr lang="es-ES_tradnl" sz="1100">
                  <a:solidFill>
                    <a:srgbClr val="000000"/>
                  </a:solidFill>
                </a:rPr>
                <a:t>Evidencia contundente</a:t>
              </a:r>
            </a:p>
          </p:txBody>
        </p:sp>
        <p:sp>
          <p:nvSpPr>
            <p:cNvPr id="9242" name="TextBox 12"/>
            <p:cNvSpPr txBox="1">
              <a:spLocks noChangeArrowheads="1"/>
            </p:cNvSpPr>
            <p:nvPr/>
          </p:nvSpPr>
          <p:spPr bwMode="auto">
            <a:xfrm>
              <a:off x="1930400" y="2933700"/>
              <a:ext cx="1371600" cy="430887"/>
            </a:xfrm>
            <a:prstGeom prst="rect">
              <a:avLst/>
            </a:prstGeom>
            <a:noFill/>
            <a:ln w="9525">
              <a:noFill/>
              <a:miter lim="800000"/>
              <a:headEnd/>
              <a:tailEnd/>
            </a:ln>
          </p:spPr>
          <p:txBody>
            <a:bodyPr>
              <a:spAutoFit/>
            </a:bodyPr>
            <a:lstStyle/>
            <a:p>
              <a:pPr algn="ctr"/>
              <a:r>
                <a:rPr lang="es-ES_tradnl" sz="1100">
                  <a:solidFill>
                    <a:srgbClr val="000000"/>
                  </a:solidFill>
                </a:rPr>
                <a:t>Acuerdo medio</a:t>
              </a:r>
            </a:p>
            <a:p>
              <a:pPr algn="ctr"/>
              <a:r>
                <a:rPr lang="es-ES_tradnl" sz="1100">
                  <a:solidFill>
                    <a:srgbClr val="000000"/>
                  </a:solidFill>
                </a:rPr>
                <a:t>Evidencia media</a:t>
              </a:r>
            </a:p>
          </p:txBody>
        </p:sp>
        <p:sp>
          <p:nvSpPr>
            <p:cNvPr id="9243" name="TextBox 13"/>
            <p:cNvSpPr txBox="1">
              <a:spLocks noChangeArrowheads="1"/>
            </p:cNvSpPr>
            <p:nvPr/>
          </p:nvSpPr>
          <p:spPr bwMode="auto">
            <a:xfrm>
              <a:off x="508000" y="2933700"/>
              <a:ext cx="1415534" cy="430887"/>
            </a:xfrm>
            <a:prstGeom prst="rect">
              <a:avLst/>
            </a:prstGeom>
            <a:noFill/>
            <a:ln w="9525">
              <a:noFill/>
              <a:miter lim="800000"/>
              <a:headEnd/>
              <a:tailEnd/>
            </a:ln>
          </p:spPr>
          <p:txBody>
            <a:bodyPr wrap="none">
              <a:spAutoFit/>
            </a:bodyPr>
            <a:lstStyle/>
            <a:p>
              <a:pPr algn="ctr"/>
              <a:r>
                <a:rPr lang="es-ES_tradnl" sz="1100">
                  <a:solidFill>
                    <a:srgbClr val="000000"/>
                  </a:solidFill>
                </a:rPr>
                <a:t>Acuerdo medio</a:t>
              </a:r>
            </a:p>
            <a:p>
              <a:pPr algn="ctr"/>
              <a:r>
                <a:rPr lang="es-ES_tradnl" sz="1100">
                  <a:solidFill>
                    <a:schemeClr val="tx1"/>
                  </a:solidFill>
                </a:rPr>
                <a:t>Evidencia limitada</a:t>
              </a:r>
            </a:p>
          </p:txBody>
        </p:sp>
        <p:sp>
          <p:nvSpPr>
            <p:cNvPr id="9244" name="TextBox 14"/>
            <p:cNvSpPr txBox="1">
              <a:spLocks noChangeArrowheads="1"/>
            </p:cNvSpPr>
            <p:nvPr/>
          </p:nvSpPr>
          <p:spPr bwMode="auto">
            <a:xfrm>
              <a:off x="3213100" y="3670300"/>
              <a:ext cx="1713161" cy="430887"/>
            </a:xfrm>
            <a:prstGeom prst="rect">
              <a:avLst/>
            </a:prstGeom>
            <a:noFill/>
            <a:ln w="9525">
              <a:noFill/>
              <a:miter lim="800000"/>
              <a:headEnd/>
              <a:tailEnd/>
            </a:ln>
          </p:spPr>
          <p:txBody>
            <a:bodyPr wrap="none">
              <a:spAutoFit/>
            </a:bodyPr>
            <a:lstStyle/>
            <a:p>
              <a:pPr algn="ctr"/>
              <a:r>
                <a:rPr lang="es-ES_tradnl" sz="1100">
                  <a:solidFill>
                    <a:srgbClr val="000000"/>
                  </a:solidFill>
                </a:rPr>
                <a:t>Acuerdo bajo</a:t>
              </a:r>
            </a:p>
            <a:p>
              <a:pPr algn="ctr"/>
              <a:r>
                <a:rPr lang="es-ES_tradnl" sz="1100">
                  <a:solidFill>
                    <a:srgbClr val="000000"/>
                  </a:solidFill>
                </a:rPr>
                <a:t>Evidencia contundente</a:t>
              </a:r>
            </a:p>
          </p:txBody>
        </p:sp>
        <p:sp>
          <p:nvSpPr>
            <p:cNvPr id="9245" name="TextBox 15"/>
            <p:cNvSpPr txBox="1">
              <a:spLocks noChangeArrowheads="1"/>
            </p:cNvSpPr>
            <p:nvPr/>
          </p:nvSpPr>
          <p:spPr bwMode="auto">
            <a:xfrm>
              <a:off x="1943100" y="3657600"/>
              <a:ext cx="1371600" cy="430887"/>
            </a:xfrm>
            <a:prstGeom prst="rect">
              <a:avLst/>
            </a:prstGeom>
            <a:noFill/>
            <a:ln w="9525">
              <a:noFill/>
              <a:miter lim="800000"/>
              <a:headEnd/>
              <a:tailEnd/>
            </a:ln>
          </p:spPr>
          <p:txBody>
            <a:bodyPr>
              <a:spAutoFit/>
            </a:bodyPr>
            <a:lstStyle/>
            <a:p>
              <a:pPr algn="ctr"/>
              <a:r>
                <a:rPr lang="es-ES_tradnl" sz="1100">
                  <a:solidFill>
                    <a:srgbClr val="000000"/>
                  </a:solidFill>
                </a:rPr>
                <a:t>Acuerdo bajo</a:t>
              </a:r>
            </a:p>
            <a:p>
              <a:pPr algn="ctr"/>
              <a:r>
                <a:rPr lang="es-ES_tradnl" sz="1100">
                  <a:solidFill>
                    <a:srgbClr val="000000"/>
                  </a:solidFill>
                </a:rPr>
                <a:t>Evidencia media</a:t>
              </a:r>
            </a:p>
          </p:txBody>
        </p:sp>
        <p:sp>
          <p:nvSpPr>
            <p:cNvPr id="9246" name="TextBox 16"/>
            <p:cNvSpPr txBox="1">
              <a:spLocks noChangeArrowheads="1"/>
            </p:cNvSpPr>
            <p:nvPr/>
          </p:nvSpPr>
          <p:spPr bwMode="auto">
            <a:xfrm>
              <a:off x="520700" y="3657600"/>
              <a:ext cx="1415534" cy="430887"/>
            </a:xfrm>
            <a:prstGeom prst="rect">
              <a:avLst/>
            </a:prstGeom>
            <a:noFill/>
            <a:ln w="9525">
              <a:noFill/>
              <a:miter lim="800000"/>
              <a:headEnd/>
              <a:tailEnd/>
            </a:ln>
          </p:spPr>
          <p:txBody>
            <a:bodyPr wrap="none">
              <a:spAutoFit/>
            </a:bodyPr>
            <a:lstStyle/>
            <a:p>
              <a:pPr algn="ctr"/>
              <a:r>
                <a:rPr lang="es-ES_tradnl" sz="1100">
                  <a:solidFill>
                    <a:srgbClr val="000000"/>
                  </a:solidFill>
                </a:rPr>
                <a:t>Acuerdo bajo</a:t>
              </a:r>
            </a:p>
            <a:p>
              <a:pPr algn="ctr"/>
              <a:r>
                <a:rPr lang="es-ES_tradnl" sz="1100">
                  <a:solidFill>
                    <a:schemeClr val="tx1"/>
                  </a:solidFill>
                </a:rPr>
                <a:t>Evidencia limitada</a:t>
              </a:r>
            </a:p>
          </p:txBody>
        </p:sp>
      </p:grpSp>
      <p:cxnSp>
        <p:nvCxnSpPr>
          <p:cNvPr id="9225" name="Straight Connector 18"/>
          <p:cNvCxnSpPr>
            <a:cxnSpLocks noChangeShapeType="1"/>
          </p:cNvCxnSpPr>
          <p:nvPr/>
        </p:nvCxnSpPr>
        <p:spPr bwMode="auto">
          <a:xfrm rot="16200000" flipH="1">
            <a:off x="4572000" y="3213100"/>
            <a:ext cx="2057400" cy="25400"/>
          </a:xfrm>
          <a:prstGeom prst="line">
            <a:avLst/>
          </a:prstGeom>
          <a:noFill/>
          <a:ln w="9525">
            <a:solidFill>
              <a:schemeClr val="tx1"/>
            </a:solidFill>
            <a:round/>
            <a:headEnd/>
            <a:tailEnd/>
          </a:ln>
        </p:spPr>
      </p:cxnSp>
      <p:cxnSp>
        <p:nvCxnSpPr>
          <p:cNvPr id="9226" name="Straight Connector 19"/>
          <p:cNvCxnSpPr>
            <a:cxnSpLocks noChangeShapeType="1"/>
          </p:cNvCxnSpPr>
          <p:nvPr/>
        </p:nvCxnSpPr>
        <p:spPr bwMode="auto">
          <a:xfrm rot="5400000">
            <a:off x="5905501" y="3225800"/>
            <a:ext cx="2082800" cy="3175"/>
          </a:xfrm>
          <a:prstGeom prst="line">
            <a:avLst/>
          </a:prstGeom>
          <a:noFill/>
          <a:ln w="9525">
            <a:solidFill>
              <a:schemeClr val="tx1"/>
            </a:solidFill>
            <a:round/>
            <a:headEnd/>
            <a:tailEnd/>
          </a:ln>
        </p:spPr>
      </p:cxnSp>
      <p:cxnSp>
        <p:nvCxnSpPr>
          <p:cNvPr id="9227" name="Straight Connector 20"/>
          <p:cNvCxnSpPr>
            <a:cxnSpLocks noChangeShapeType="1"/>
          </p:cNvCxnSpPr>
          <p:nvPr/>
        </p:nvCxnSpPr>
        <p:spPr bwMode="auto">
          <a:xfrm>
            <a:off x="4203700" y="2870200"/>
            <a:ext cx="4368800" cy="1588"/>
          </a:xfrm>
          <a:prstGeom prst="line">
            <a:avLst/>
          </a:prstGeom>
          <a:noFill/>
          <a:ln w="9525">
            <a:solidFill>
              <a:schemeClr val="tx1"/>
            </a:solidFill>
            <a:round/>
            <a:headEnd/>
            <a:tailEnd/>
          </a:ln>
        </p:spPr>
      </p:cxnSp>
      <p:cxnSp>
        <p:nvCxnSpPr>
          <p:cNvPr id="9228" name="Straight Connector 21"/>
          <p:cNvCxnSpPr>
            <a:cxnSpLocks noChangeShapeType="1"/>
          </p:cNvCxnSpPr>
          <p:nvPr/>
        </p:nvCxnSpPr>
        <p:spPr bwMode="auto">
          <a:xfrm>
            <a:off x="4178300" y="3568700"/>
            <a:ext cx="4432300" cy="1588"/>
          </a:xfrm>
          <a:prstGeom prst="line">
            <a:avLst/>
          </a:prstGeom>
          <a:noFill/>
          <a:ln w="9525">
            <a:solidFill>
              <a:schemeClr val="tx1"/>
            </a:solidFill>
            <a:round/>
            <a:headEnd/>
            <a:tailEnd/>
          </a:ln>
        </p:spPr>
      </p:cxnSp>
      <p:grpSp>
        <p:nvGrpSpPr>
          <p:cNvPr id="9229" name="Group 31"/>
          <p:cNvGrpSpPr>
            <a:grpSpLocks/>
          </p:cNvGrpSpPr>
          <p:nvPr/>
        </p:nvGrpSpPr>
        <p:grpSpPr bwMode="auto">
          <a:xfrm>
            <a:off x="3695700" y="2171700"/>
            <a:ext cx="5524500" cy="2324100"/>
            <a:chOff x="3695700" y="2171700"/>
            <a:chExt cx="5524501" cy="2324100"/>
          </a:xfrm>
        </p:grpSpPr>
        <p:sp>
          <p:nvSpPr>
            <p:cNvPr id="23" name="Rectangle 22"/>
            <p:cNvSpPr/>
            <p:nvPr/>
          </p:nvSpPr>
          <p:spPr bwMode="auto">
            <a:xfrm>
              <a:off x="8750301" y="2171700"/>
              <a:ext cx="241300" cy="1600200"/>
            </a:xfrm>
            <a:prstGeom prst="rect">
              <a:avLst/>
            </a:prstGeom>
            <a:gradFill flip="none" rotWithShape="1">
              <a:gsLst>
                <a:gs pos="0">
                  <a:schemeClr val="bg2">
                    <a:lumMod val="25000"/>
                  </a:schemeClr>
                </a:gs>
                <a:gs pos="52000">
                  <a:schemeClr val="bg1">
                    <a:lumMod val="85000"/>
                  </a:schemeClr>
                </a:gs>
                <a:gs pos="73000">
                  <a:schemeClr val="bg1">
                    <a:lumMod val="95000"/>
                  </a:schemeClr>
                </a:gs>
              </a:gsLst>
              <a:lin ang="6960000" scaled="0"/>
              <a:tileRect/>
            </a:gradFill>
            <a:ln w="9525" cap="flat" cmpd="sng" algn="ctr">
              <a:solidFill>
                <a:schemeClr val="tx1"/>
              </a:solidFill>
              <a:prstDash val="solid"/>
              <a:round/>
              <a:headEnd type="none" w="med" len="med"/>
              <a:tailEnd type="none" w="med" len="med"/>
            </a:ln>
            <a:effectLst/>
          </p:spPr>
          <p:txBody>
            <a:bodyPr/>
            <a:lstStyle/>
            <a:p>
              <a:pPr eaLnBrk="0" hangingPunct="0">
                <a:defRPr/>
              </a:pPr>
              <a:endParaRPr lang="en-US">
                <a:latin typeface="Arial" charset="0"/>
                <a:cs typeface="Arial" charset="0"/>
              </a:endParaRPr>
            </a:p>
          </p:txBody>
        </p:sp>
        <p:sp>
          <p:nvSpPr>
            <p:cNvPr id="9232" name="TextBox 23"/>
            <p:cNvSpPr txBox="1">
              <a:spLocks noChangeArrowheads="1"/>
            </p:cNvSpPr>
            <p:nvPr/>
          </p:nvSpPr>
          <p:spPr bwMode="auto">
            <a:xfrm>
              <a:off x="8561046" y="3733800"/>
              <a:ext cx="659155" cy="461665"/>
            </a:xfrm>
            <a:prstGeom prst="rect">
              <a:avLst/>
            </a:prstGeom>
            <a:noFill/>
            <a:ln w="9525">
              <a:noFill/>
              <a:miter lim="800000"/>
              <a:headEnd/>
              <a:tailEnd/>
            </a:ln>
          </p:spPr>
          <p:txBody>
            <a:bodyPr wrap="none">
              <a:spAutoFit/>
            </a:bodyPr>
            <a:lstStyle/>
            <a:p>
              <a:pPr algn="ctr"/>
              <a:r>
                <a:rPr lang="es-ES_tradnl" sz="800">
                  <a:solidFill>
                    <a:srgbClr val="000000"/>
                  </a:solidFill>
                </a:rPr>
                <a:t>escala</a:t>
              </a:r>
            </a:p>
            <a:p>
              <a:pPr algn="ctr"/>
              <a:r>
                <a:rPr lang="es-ES_tradnl" sz="800">
                  <a:solidFill>
                    <a:srgbClr val="000000"/>
                  </a:solidFill>
                </a:rPr>
                <a:t>de </a:t>
              </a:r>
            </a:p>
            <a:p>
              <a:pPr algn="ctr"/>
              <a:r>
                <a:rPr lang="es-ES_tradnl" sz="800">
                  <a:solidFill>
                    <a:srgbClr val="000000"/>
                  </a:solidFill>
                </a:rPr>
                <a:t>confianza</a:t>
              </a:r>
            </a:p>
          </p:txBody>
        </p:sp>
        <p:sp>
          <p:nvSpPr>
            <p:cNvPr id="27" name="Rectangle 26"/>
            <p:cNvSpPr/>
            <p:nvPr/>
          </p:nvSpPr>
          <p:spPr bwMode="auto">
            <a:xfrm>
              <a:off x="3695700" y="2184400"/>
              <a:ext cx="241300" cy="1600200"/>
            </a:xfrm>
            <a:prstGeom prst="rect">
              <a:avLst/>
            </a:prstGeom>
            <a:gradFill flip="none" rotWithShape="1">
              <a:gsLst>
                <a:gs pos="0">
                  <a:schemeClr val="bg2">
                    <a:lumMod val="25000"/>
                  </a:schemeClr>
                </a:gs>
                <a:gs pos="52000">
                  <a:schemeClr val="bg1">
                    <a:lumMod val="85000"/>
                  </a:schemeClr>
                </a:gs>
                <a:gs pos="73000">
                  <a:schemeClr val="bg1">
                    <a:lumMod val="95000"/>
                  </a:schemeClr>
                </a:gs>
              </a:gsLst>
              <a:lin ang="6960000" scaled="0"/>
              <a:tileRect/>
            </a:gradFill>
            <a:ln w="9525" cap="flat" cmpd="sng" algn="ctr">
              <a:solidFill>
                <a:schemeClr val="tx1"/>
              </a:solidFill>
              <a:prstDash val="solid"/>
              <a:round/>
              <a:headEnd type="none" w="med" len="med"/>
              <a:tailEnd type="none" w="med" len="med"/>
            </a:ln>
            <a:effectLst/>
          </p:spPr>
          <p:txBody>
            <a:bodyPr/>
            <a:lstStyle/>
            <a:p>
              <a:pPr eaLnBrk="0" hangingPunct="0">
                <a:defRPr/>
              </a:pPr>
              <a:endParaRPr lang="en-US">
                <a:latin typeface="Arial" charset="0"/>
                <a:cs typeface="Arial" charset="0"/>
              </a:endParaRPr>
            </a:p>
          </p:txBody>
        </p:sp>
        <p:sp>
          <p:nvSpPr>
            <p:cNvPr id="9234" name="Up Arrow 27"/>
            <p:cNvSpPr>
              <a:spLocks noChangeArrowheads="1"/>
            </p:cNvSpPr>
            <p:nvPr/>
          </p:nvSpPr>
          <p:spPr bwMode="auto">
            <a:xfrm>
              <a:off x="3975100" y="2387600"/>
              <a:ext cx="139700" cy="419100"/>
            </a:xfrm>
            <a:prstGeom prst="upArrow">
              <a:avLst>
                <a:gd name="adj1" fmla="val 17861"/>
                <a:gd name="adj2" fmla="val 51792"/>
              </a:avLst>
            </a:prstGeom>
            <a:solidFill>
              <a:schemeClr val="tx1"/>
            </a:solidFill>
            <a:ln w="9525">
              <a:solidFill>
                <a:schemeClr val="tx1"/>
              </a:solidFill>
              <a:round/>
              <a:headEnd/>
              <a:tailEnd/>
            </a:ln>
          </p:spPr>
          <p:txBody>
            <a:bodyPr/>
            <a:lstStyle/>
            <a:p>
              <a:pPr eaLnBrk="0" hangingPunct="0"/>
              <a:endParaRPr lang="en-US" sz="900"/>
            </a:p>
          </p:txBody>
        </p:sp>
        <p:sp>
          <p:nvSpPr>
            <p:cNvPr id="29" name="TextBox 28"/>
            <p:cNvSpPr txBox="1"/>
            <p:nvPr/>
          </p:nvSpPr>
          <p:spPr>
            <a:xfrm>
              <a:off x="3891902" y="3073400"/>
              <a:ext cx="338554" cy="612495"/>
            </a:xfrm>
            <a:prstGeom prst="rect">
              <a:avLst/>
            </a:prstGeom>
            <a:noFill/>
          </p:spPr>
          <p:txBody>
            <a:bodyPr vert="vert270" wrap="none" anchor="ctr" anchorCtr="1">
              <a:spAutoFit/>
            </a:bodyPr>
            <a:lstStyle/>
            <a:p>
              <a:pPr>
                <a:defRPr/>
              </a:pPr>
              <a:r>
                <a:rPr lang="es-ES_tradnl" sz="1000" dirty="0">
                  <a:solidFill>
                    <a:srgbClr val="000000"/>
                  </a:solidFill>
                  <a:latin typeface="Arial" pitchFamily="-101" charset="0"/>
                  <a:ea typeface="Arial" pitchFamily="-101" charset="0"/>
                  <a:cs typeface="Arial" pitchFamily="-101" charset="0"/>
                </a:rPr>
                <a:t>Acuerdo</a:t>
              </a:r>
            </a:p>
          </p:txBody>
        </p:sp>
        <p:sp>
          <p:nvSpPr>
            <p:cNvPr id="9236" name="TextBox 29"/>
            <p:cNvSpPr txBox="1">
              <a:spLocks noChangeArrowheads="1"/>
            </p:cNvSpPr>
            <p:nvPr/>
          </p:nvSpPr>
          <p:spPr bwMode="auto">
            <a:xfrm>
              <a:off x="4572000" y="4254500"/>
              <a:ext cx="2813591" cy="230832"/>
            </a:xfrm>
            <a:prstGeom prst="rect">
              <a:avLst/>
            </a:prstGeom>
            <a:noFill/>
            <a:ln w="9525">
              <a:noFill/>
              <a:miter lim="800000"/>
              <a:headEnd/>
              <a:tailEnd/>
            </a:ln>
          </p:spPr>
          <p:txBody>
            <a:bodyPr wrap="none">
              <a:spAutoFit/>
            </a:bodyPr>
            <a:lstStyle/>
            <a:p>
              <a:r>
                <a:rPr lang="es-ES_tradnl" sz="900">
                  <a:solidFill>
                    <a:srgbClr val="000000"/>
                  </a:solidFill>
                </a:rPr>
                <a:t>Evidencia (tipo, cantidad, calidad, consistencia)</a:t>
              </a:r>
            </a:p>
          </p:txBody>
        </p:sp>
        <p:sp>
          <p:nvSpPr>
            <p:cNvPr id="9237" name="Right Arrow 30"/>
            <p:cNvSpPr>
              <a:spLocks noChangeArrowheads="1"/>
            </p:cNvSpPr>
            <p:nvPr/>
          </p:nvSpPr>
          <p:spPr bwMode="auto">
            <a:xfrm>
              <a:off x="7416800" y="4305300"/>
              <a:ext cx="342900" cy="190500"/>
            </a:xfrm>
            <a:prstGeom prst="rightArrow">
              <a:avLst>
                <a:gd name="adj1" fmla="val 3574"/>
                <a:gd name="adj2" fmla="val 55242"/>
              </a:avLst>
            </a:prstGeom>
            <a:solidFill>
              <a:schemeClr val="tx1"/>
            </a:solidFill>
            <a:ln w="9525">
              <a:solidFill>
                <a:schemeClr val="tx1"/>
              </a:solidFill>
              <a:round/>
              <a:headEnd/>
              <a:tailEnd/>
            </a:ln>
          </p:spPr>
          <p:txBody>
            <a:bodyPr/>
            <a:lstStyle/>
            <a:p>
              <a:pPr eaLnBrk="0" hangingPunct="0"/>
              <a:endParaRPr lang="en-US"/>
            </a:p>
          </p:txBody>
        </p:sp>
      </p:grpSp>
      <p:sp>
        <p:nvSpPr>
          <p:cNvPr id="9230" name="TextBox 32"/>
          <p:cNvSpPr txBox="1">
            <a:spLocks noChangeArrowheads="1"/>
          </p:cNvSpPr>
          <p:nvPr/>
        </p:nvSpPr>
        <p:spPr bwMode="auto">
          <a:xfrm>
            <a:off x="3644900" y="4546600"/>
            <a:ext cx="5499100" cy="1016000"/>
          </a:xfrm>
          <a:prstGeom prst="rect">
            <a:avLst/>
          </a:prstGeom>
          <a:noFill/>
          <a:ln w="9525">
            <a:noFill/>
            <a:miter lim="800000"/>
            <a:headEnd/>
            <a:tailEnd/>
          </a:ln>
        </p:spPr>
        <p:txBody>
          <a:bodyPr>
            <a:spAutoFit/>
          </a:bodyPr>
          <a:lstStyle/>
          <a:p>
            <a:r>
              <a:rPr lang="es-ES_tradnl" sz="1200">
                <a:solidFill>
                  <a:srgbClr val="000000"/>
                </a:solidFill>
              </a:rPr>
              <a:t>Figura 1</a:t>
            </a:r>
            <a:r>
              <a:rPr lang="es-ES_tradnl" sz="1200" b="0">
                <a:solidFill>
                  <a:srgbClr val="000000"/>
                </a:solidFill>
              </a:rPr>
              <a:t>: Una representación de declaraciones de acuerdo y evidencia y su relación de confianza. La confianza aumenta hacia la esquina superior derecha como lo apunta la fuerza creciente del sombreado. Generalmente, la evidencia es más confiable cuando existen múltiples y consistentes líneas independientes de pruebas de alta calidad.</a:t>
            </a:r>
          </a:p>
          <a:p>
            <a:endParaRPr lang="es-ES_tradnl" sz="1200" b="0">
              <a:solidFill>
                <a:srgbClr val="0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5">
                                            <p:bg/>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5">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build="p" bldLvl="2"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Title 1"/>
          <p:cNvSpPr>
            <a:spLocks noGrp="1"/>
          </p:cNvSpPr>
          <p:nvPr>
            <p:ph type="title"/>
          </p:nvPr>
        </p:nvSpPr>
        <p:spPr>
          <a:solidFill>
            <a:schemeClr val="bg1"/>
          </a:solidFill>
        </p:spPr>
        <p:txBody>
          <a:bodyPr/>
          <a:lstStyle/>
          <a:p>
            <a:r>
              <a:rPr lang="es-ES_tradnl" smtClean="0">
                <a:ea typeface="ＭＳ Ｐゴシック" pitchFamily="34" charset="-128"/>
              </a:rPr>
              <a:t>Dimensiones de la incertidumbre -1c</a:t>
            </a:r>
          </a:p>
        </p:txBody>
      </p:sp>
      <p:sp>
        <p:nvSpPr>
          <p:cNvPr id="10243" name="Content Placeholder 2"/>
          <p:cNvSpPr>
            <a:spLocks noGrp="1"/>
          </p:cNvSpPr>
          <p:nvPr>
            <p:ph idx="1"/>
          </p:nvPr>
        </p:nvSpPr>
        <p:spPr>
          <a:xfrm>
            <a:off x="457200" y="2008188"/>
            <a:ext cx="2828925" cy="4418012"/>
          </a:xfrm>
        </p:spPr>
        <p:txBody>
          <a:bodyPr/>
          <a:lstStyle/>
          <a:p>
            <a:pPr lvl="1"/>
            <a:r>
              <a:rPr lang="es-ES_tradnl" smtClean="0">
                <a:ea typeface="ＭＳ Ｐゴシック" pitchFamily="34" charset="-128"/>
              </a:rPr>
              <a:t>Bases del entendimiento</a:t>
            </a:r>
          </a:p>
          <a:p>
            <a:pPr lvl="1">
              <a:buFont typeface="Wingdings" pitchFamily="2" charset="2"/>
              <a:buNone/>
            </a:pPr>
            <a:r>
              <a:rPr lang="es-ES_tradnl" b="0" smtClean="0">
                <a:solidFill>
                  <a:srgbClr val="7F7F7F"/>
                </a:solidFill>
                <a:ea typeface="ＭＳ Ｐゴシック" pitchFamily="34" charset="-128"/>
              </a:rPr>
              <a:t>– Entendimiento limitado de los sistemas complejos</a:t>
            </a:r>
          </a:p>
          <a:p>
            <a:pPr lvl="1">
              <a:buFont typeface="Wingdings" pitchFamily="2" charset="2"/>
              <a:buNone/>
            </a:pPr>
            <a:r>
              <a:rPr lang="es-ES_tradnl" b="0" smtClean="0">
                <a:ea typeface="ＭＳ Ｐゴシック" pitchFamily="34" charset="-128"/>
              </a:rPr>
              <a:t>– validación de los datos ingresados y las interpretaciones</a:t>
            </a:r>
          </a:p>
        </p:txBody>
      </p:sp>
      <p:sp>
        <p:nvSpPr>
          <p:cNvPr id="25" name="Rechteck 24"/>
          <p:cNvSpPr>
            <a:spLocks noChangeArrowheads="1"/>
          </p:cNvSpPr>
          <p:nvPr/>
        </p:nvSpPr>
        <p:spPr bwMode="auto">
          <a:xfrm>
            <a:off x="314325" y="4151313"/>
            <a:ext cx="3027363" cy="2052637"/>
          </a:xfrm>
          <a:prstGeom prst="rect">
            <a:avLst/>
          </a:prstGeom>
          <a:solidFill>
            <a:schemeClr val="accent5">
              <a:lumMod val="60000"/>
              <a:lumOff val="40000"/>
            </a:schemeClr>
          </a:solidFill>
          <a:ln w="9525" algn="ctr">
            <a:noFill/>
            <a:round/>
            <a:headEnd/>
            <a:tailEnd/>
          </a:ln>
        </p:spPr>
        <p:txBody>
          <a:bodyPr lIns="72000" tIns="72000" rIns="72000" bIns="72000"/>
          <a:lstStyle/>
          <a:p>
            <a:pPr eaLnBrk="0" hangingPunct="0">
              <a:defRPr/>
            </a:pPr>
            <a:r>
              <a:rPr lang="de-DE" sz="1800" b="0" i="1">
                <a:solidFill>
                  <a:schemeClr val="tx1"/>
                </a:solidFill>
                <a:latin typeface="Arial" charset="0"/>
                <a:cs typeface="Arial" charset="0"/>
              </a:rPr>
              <a:t>Directrices del IPCC para la constante evaluación y comunicación de las incertidumbres:</a:t>
            </a:r>
          </a:p>
          <a:p>
            <a:pPr eaLnBrk="0" hangingPunct="0">
              <a:defRPr/>
            </a:pPr>
            <a:r>
              <a:rPr lang="de-DE" sz="1800">
                <a:solidFill>
                  <a:schemeClr val="tx1"/>
                </a:solidFill>
                <a:latin typeface="Arial" charset="0"/>
                <a:cs typeface="Arial" charset="0"/>
              </a:rPr>
              <a:t>Confianza </a:t>
            </a:r>
            <a:r>
              <a:rPr lang="de-DE" sz="1800" b="0">
                <a:solidFill>
                  <a:schemeClr val="tx1"/>
                </a:solidFill>
                <a:latin typeface="Arial" charset="0"/>
                <a:cs typeface="Arial" charset="0"/>
              </a:rPr>
              <a:t>en un resultado= </a:t>
            </a:r>
            <a:br>
              <a:rPr lang="de-DE" sz="1800" b="0">
                <a:solidFill>
                  <a:schemeClr val="tx1"/>
                </a:solidFill>
                <a:latin typeface="Arial" charset="0"/>
                <a:cs typeface="Arial" charset="0"/>
              </a:rPr>
            </a:br>
            <a:r>
              <a:rPr lang="de-DE" sz="1800" b="0">
                <a:solidFill>
                  <a:schemeClr val="tx1"/>
                </a:solidFill>
                <a:latin typeface="Arial" charset="0"/>
                <a:cs typeface="Arial" charset="0"/>
              </a:rPr>
              <a:t>evidencia + acuerdo</a:t>
            </a:r>
          </a:p>
          <a:p>
            <a:pPr eaLnBrk="0" hangingPunct="0">
              <a:defRPr/>
            </a:pPr>
            <a:r>
              <a:rPr lang="de-DE" sz="1800">
                <a:solidFill>
                  <a:schemeClr val="tx1"/>
                </a:solidFill>
                <a:latin typeface="Arial" charset="0"/>
                <a:cs typeface="Arial" charset="0"/>
              </a:rPr>
              <a:t>Probabilidad</a:t>
            </a:r>
          </a:p>
        </p:txBody>
      </p:sp>
      <p:sp>
        <p:nvSpPr>
          <p:cNvPr id="10245" name="Textfeld 11"/>
          <p:cNvSpPr txBox="1">
            <a:spLocks noChangeArrowheads="1"/>
          </p:cNvSpPr>
          <p:nvPr/>
        </p:nvSpPr>
        <p:spPr bwMode="auto">
          <a:xfrm>
            <a:off x="4343400" y="6400800"/>
            <a:ext cx="4791075" cy="230188"/>
          </a:xfrm>
          <a:prstGeom prst="rect">
            <a:avLst/>
          </a:prstGeom>
          <a:noFill/>
          <a:ln w="9525">
            <a:noFill/>
            <a:miter lim="800000"/>
            <a:headEnd/>
            <a:tailEnd/>
          </a:ln>
        </p:spPr>
        <p:txBody>
          <a:bodyPr>
            <a:spAutoFit/>
          </a:bodyPr>
          <a:lstStyle/>
          <a:p>
            <a:pPr algn="r"/>
            <a:r>
              <a:rPr lang="en-GB" sz="900" i="1">
                <a:solidFill>
                  <a:srgbClr val="7F7F7F"/>
                </a:solidFill>
              </a:rPr>
              <a:t>Fuente: </a:t>
            </a:r>
            <a:r>
              <a:rPr lang="en-US" sz="900"/>
              <a:t>Maestrandrea M et al (2011)</a:t>
            </a:r>
            <a:endParaRPr lang="en-GB" sz="900" i="1"/>
          </a:p>
        </p:txBody>
      </p:sp>
      <p:sp>
        <p:nvSpPr>
          <p:cNvPr id="7" name="TextBox 6"/>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8</a:t>
            </a:r>
          </a:p>
        </p:txBody>
      </p:sp>
      <p:graphicFrame>
        <p:nvGraphicFramePr>
          <p:cNvPr id="11" name="Table 10"/>
          <p:cNvGraphicFramePr>
            <a:graphicFrameLocks noGrp="1"/>
          </p:cNvGraphicFramePr>
          <p:nvPr/>
        </p:nvGraphicFramePr>
        <p:xfrm>
          <a:off x="3746500" y="2171700"/>
          <a:ext cx="4800600" cy="3348038"/>
        </p:xfrm>
        <a:graphic>
          <a:graphicData uri="http://schemas.openxmlformats.org/drawingml/2006/table">
            <a:tbl>
              <a:tblPr/>
              <a:tblGrid>
                <a:gridCol w="2400300"/>
                <a:gridCol w="2400300"/>
              </a:tblGrid>
              <a:tr h="309563">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200" b="0" i="0" u="none" strike="noStrike" cap="none" normalizeH="0" baseline="0" smtClean="0">
                          <a:ln>
                            <a:noFill/>
                          </a:ln>
                          <a:solidFill>
                            <a:schemeClr val="bg1"/>
                          </a:solidFill>
                          <a:effectLst/>
                          <a:latin typeface="Arial" charset="0"/>
                          <a:cs typeface="Arial" charset="0"/>
                        </a:rPr>
                        <a:t>Tabla 1. Escala de Probabilidades</a:t>
                      </a:r>
                    </a:p>
                  </a:txBody>
                  <a:tcPr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solidFill>
                      <a:srgbClr val="5E3344"/>
                    </a:solidFill>
                  </a:tcPr>
                </a:tc>
                <a:tc hMerge="1">
                  <a:txBody>
                    <a:bodyPr/>
                    <a:lstStyle/>
                    <a:p>
                      <a:endParaRPr lang="es-MX"/>
                    </a:p>
                  </a:txBody>
                  <a:tcPr/>
                </a:tc>
              </a:tr>
              <a:tr h="3333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1200" b="1" i="0" u="none" strike="noStrike" cap="none" normalizeH="0" baseline="0" smtClean="0">
                          <a:ln>
                            <a:noFill/>
                          </a:ln>
                          <a:solidFill>
                            <a:schemeClr val="tx1"/>
                          </a:solidFill>
                          <a:effectLst/>
                          <a:latin typeface="Arial" charset="0"/>
                          <a:cs typeface="Arial" charset="0"/>
                        </a:rPr>
                        <a:t>Términos *</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1200" b="1" i="0" u="none" strike="noStrike" cap="none" normalizeH="0" baseline="0" smtClean="0">
                          <a:ln>
                            <a:noFill/>
                          </a:ln>
                          <a:solidFill>
                            <a:srgbClr val="000000"/>
                          </a:solidFill>
                          <a:effectLst/>
                          <a:latin typeface="Arial" charset="0"/>
                          <a:cs typeface="Arial" charset="0"/>
                        </a:rPr>
                        <a:t>Probabilidad del Resultado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33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1200" b="0" i="0" u="none" strike="noStrike" cap="none" normalizeH="0" baseline="0" smtClean="0">
                          <a:ln>
                            <a:noFill/>
                          </a:ln>
                          <a:solidFill>
                            <a:srgbClr val="000000"/>
                          </a:solidFill>
                          <a:effectLst/>
                          <a:latin typeface="Arial" charset="0"/>
                          <a:cs typeface="Arial" charset="0"/>
                        </a:rPr>
                        <a:t>Prácticamente cierto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1200" b="0" i="0" u="none" strike="noStrike" cap="none" normalizeH="0" baseline="0" smtClean="0">
                          <a:ln>
                            <a:noFill/>
                          </a:ln>
                          <a:solidFill>
                            <a:srgbClr val="000000"/>
                          </a:solidFill>
                          <a:effectLst/>
                          <a:latin typeface="Arial" charset="0"/>
                          <a:cs typeface="Arial" charset="0"/>
                        </a:rPr>
                        <a:t>99-100% de probabilidad</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33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1200" b="0" i="0" u="none" strike="noStrike" cap="none" normalizeH="0" baseline="0" smtClean="0">
                          <a:ln>
                            <a:noFill/>
                          </a:ln>
                          <a:solidFill>
                            <a:srgbClr val="000000"/>
                          </a:solidFill>
                          <a:effectLst/>
                          <a:latin typeface="Arial" charset="0"/>
                          <a:cs typeface="Arial" charset="0"/>
                        </a:rPr>
                        <a:t>Muy probable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1200" b="0" i="0" u="none" strike="noStrike" cap="none" normalizeH="0" baseline="0" smtClean="0">
                          <a:ln>
                            <a:noFill/>
                          </a:ln>
                          <a:solidFill>
                            <a:srgbClr val="000000"/>
                          </a:solidFill>
                          <a:effectLst/>
                          <a:latin typeface="Arial" charset="0"/>
                          <a:cs typeface="Arial" charset="0"/>
                        </a:rPr>
                        <a:t>99-100% de probabilidad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sz="1200" b="0" i="0" u="none" strike="noStrike" cap="none" normalizeH="0" baseline="0" smtClean="0">
                        <a:ln>
                          <a:noFill/>
                        </a:ln>
                        <a:solidFill>
                          <a:srgbClr val="000000"/>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33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1200" b="0" i="0" u="none" strike="noStrike" cap="none" normalizeH="0" baseline="0" smtClean="0">
                          <a:ln>
                            <a:noFill/>
                          </a:ln>
                          <a:solidFill>
                            <a:srgbClr val="000000"/>
                          </a:solidFill>
                          <a:effectLst/>
                          <a:latin typeface="Arial" charset="0"/>
                          <a:cs typeface="Arial" charset="0"/>
                        </a:rPr>
                        <a:t>Probable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1200" b="0" i="0" u="none" strike="noStrike" cap="none" normalizeH="0" baseline="0" smtClean="0">
                          <a:ln>
                            <a:noFill/>
                          </a:ln>
                          <a:solidFill>
                            <a:srgbClr val="000000"/>
                          </a:solidFill>
                          <a:effectLst/>
                          <a:latin typeface="Arial" charset="0"/>
                          <a:cs typeface="Arial" charset="0"/>
                        </a:rPr>
                        <a:t>66-100% de probabilidad</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33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1200" b="0" i="0" u="none" strike="noStrike" cap="none" normalizeH="0" baseline="0" smtClean="0">
                          <a:ln>
                            <a:noFill/>
                          </a:ln>
                          <a:solidFill>
                            <a:srgbClr val="000000"/>
                          </a:solidFill>
                          <a:effectLst/>
                          <a:latin typeface="Arial" charset="0"/>
                          <a:cs typeface="Arial" charset="0"/>
                        </a:rPr>
                        <a:t>Tan probable como 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1200" b="0" i="0" u="none" strike="noStrike" cap="none" normalizeH="0" baseline="0" smtClean="0">
                          <a:ln>
                            <a:noFill/>
                          </a:ln>
                          <a:solidFill>
                            <a:srgbClr val="000000"/>
                          </a:solidFill>
                          <a:effectLst/>
                          <a:latin typeface="Arial" charset="0"/>
                          <a:cs typeface="Arial" charset="0"/>
                        </a:rPr>
                        <a:t>33-66% de probabilidad</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33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1200" b="0" i="0" u="none" strike="noStrike" cap="none" normalizeH="0" baseline="0" smtClean="0">
                          <a:ln>
                            <a:noFill/>
                          </a:ln>
                          <a:solidFill>
                            <a:srgbClr val="000000"/>
                          </a:solidFill>
                          <a:effectLst/>
                          <a:latin typeface="Arial" charset="0"/>
                          <a:cs typeface="Arial" charset="0"/>
                        </a:rPr>
                        <a:t>Improbable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1200" b="0" i="0" u="none" strike="noStrike" cap="none" normalizeH="0" baseline="0" smtClean="0">
                          <a:ln>
                            <a:noFill/>
                          </a:ln>
                          <a:solidFill>
                            <a:srgbClr val="000000"/>
                          </a:solidFill>
                          <a:effectLst/>
                          <a:latin typeface="Arial" charset="0"/>
                          <a:cs typeface="Arial" charset="0"/>
                        </a:rPr>
                        <a:t>0-33% de probabilidad</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33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1200" b="0" i="0" u="none" strike="noStrike" cap="none" normalizeH="0" baseline="0" smtClean="0">
                          <a:ln>
                            <a:noFill/>
                          </a:ln>
                          <a:solidFill>
                            <a:srgbClr val="000000"/>
                          </a:solidFill>
                          <a:effectLst/>
                          <a:latin typeface="Arial" charset="0"/>
                          <a:cs typeface="Arial" charset="0"/>
                        </a:rPr>
                        <a:t>Muy improbable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sz="1200" b="0" i="0" u="none" strike="noStrike" cap="none" normalizeH="0" baseline="0" smtClean="0">
                        <a:ln>
                          <a:noFill/>
                        </a:ln>
                        <a:solidFill>
                          <a:srgbClr val="000000"/>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1200" b="0" i="0" u="none" strike="noStrike" cap="none" normalizeH="0" baseline="0" smtClean="0">
                          <a:ln>
                            <a:noFill/>
                          </a:ln>
                          <a:solidFill>
                            <a:srgbClr val="000000"/>
                          </a:solidFill>
                          <a:effectLst/>
                          <a:latin typeface="Arial" charset="0"/>
                          <a:cs typeface="Arial" charset="0"/>
                        </a:rPr>
                        <a:t>1-10% de probabilidad</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33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1200" b="0" i="0" u="none" strike="noStrike" cap="none" normalizeH="0" baseline="0" smtClean="0">
                          <a:ln>
                            <a:noFill/>
                          </a:ln>
                          <a:solidFill>
                            <a:srgbClr val="000000"/>
                          </a:solidFill>
                          <a:effectLst/>
                          <a:latin typeface="Arial" charset="0"/>
                          <a:cs typeface="Arial" charset="0"/>
                        </a:rPr>
                        <a:t>Extraordinariamente improbable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_tradnl" sz="1200" b="0" i="0" u="none" strike="noStrike" cap="none" normalizeH="0" baseline="0" smtClean="0">
                        <a:ln>
                          <a:noFill/>
                        </a:ln>
                        <a:solidFill>
                          <a:srgbClr val="000000"/>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1200" b="0" i="0" u="none" strike="noStrike" cap="none" normalizeH="0" baseline="0" smtClean="0">
                          <a:ln>
                            <a:noFill/>
                          </a:ln>
                          <a:solidFill>
                            <a:srgbClr val="000000"/>
                          </a:solidFill>
                          <a:effectLst/>
                          <a:latin typeface="Arial" charset="0"/>
                          <a:cs typeface="Arial" charset="0"/>
                        </a:rPr>
                        <a:t>0-1% de probabilidad</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0277" name="TextBox 11"/>
          <p:cNvSpPr txBox="1">
            <a:spLocks noChangeArrowheads="1"/>
          </p:cNvSpPr>
          <p:nvPr/>
        </p:nvSpPr>
        <p:spPr bwMode="auto">
          <a:xfrm>
            <a:off x="3783013" y="5543550"/>
            <a:ext cx="4856162" cy="938213"/>
          </a:xfrm>
          <a:prstGeom prst="rect">
            <a:avLst/>
          </a:prstGeom>
          <a:noFill/>
          <a:ln w="9525">
            <a:noFill/>
            <a:miter lim="800000"/>
            <a:headEnd/>
            <a:tailEnd/>
          </a:ln>
        </p:spPr>
        <p:txBody>
          <a:bodyPr>
            <a:spAutoFit/>
          </a:bodyPr>
          <a:lstStyle/>
          <a:p>
            <a:r>
              <a:rPr lang="es-ES_tradnl" sz="1100" b="0">
                <a:solidFill>
                  <a:srgbClr val="000000"/>
                </a:solidFill>
              </a:rPr>
              <a:t>Términos adicionales que se utilizaron en circunstancias limitadas en el IE4 (extremadamente probable 95-100%, más probable que no -&gt; 50-100% de probabilidad y extremadamente improbable -0-5%) se puede también utilizar en el AR5 cuando sea apropiado</a:t>
            </a:r>
            <a:endParaRPr lang="en-US" sz="1100" b="0">
              <a:solidFill>
                <a:srgbClr val="000000"/>
              </a:solidFill>
            </a:endParaRPr>
          </a:p>
          <a:p>
            <a:endParaRPr lang="en-US" sz="1100" b="0">
              <a:solidFill>
                <a:srgbClr val="0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build="p" bldLvl="2"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Title 1"/>
          <p:cNvSpPr>
            <a:spLocks noGrp="1"/>
          </p:cNvSpPr>
          <p:nvPr>
            <p:ph type="title"/>
          </p:nvPr>
        </p:nvSpPr>
        <p:spPr>
          <a:solidFill>
            <a:schemeClr val="bg1"/>
          </a:solidFill>
        </p:spPr>
        <p:txBody>
          <a:bodyPr/>
          <a:lstStyle/>
          <a:p>
            <a:r>
              <a:rPr lang="es-ES_tradnl" smtClean="0">
                <a:ea typeface="ＭＳ Ｐゴシック" pitchFamily="34" charset="-128"/>
              </a:rPr>
              <a:t>Dimensiones de la incertidumbre -1d</a:t>
            </a:r>
          </a:p>
        </p:txBody>
      </p:sp>
      <p:sp>
        <p:nvSpPr>
          <p:cNvPr id="4099" name="Content Placeholder 2"/>
          <p:cNvSpPr>
            <a:spLocks noGrp="1"/>
          </p:cNvSpPr>
          <p:nvPr>
            <p:ph idx="1"/>
          </p:nvPr>
        </p:nvSpPr>
        <p:spPr>
          <a:xfrm>
            <a:off x="457200" y="2008188"/>
            <a:ext cx="3124200" cy="2170112"/>
          </a:xfrm>
        </p:spPr>
        <p:txBody>
          <a:bodyPr/>
          <a:lstStyle/>
          <a:p>
            <a:pPr lvl="1"/>
            <a:r>
              <a:rPr lang="es-ES_tradnl" smtClean="0">
                <a:ea typeface="ＭＳ Ｐゴシック" pitchFamily="34" charset="-128"/>
              </a:rPr>
              <a:t>Bases del entendimiento</a:t>
            </a:r>
          </a:p>
          <a:p>
            <a:pPr lvl="1">
              <a:buFont typeface="Wingdings" pitchFamily="2" charset="2"/>
              <a:buNone/>
            </a:pPr>
            <a:r>
              <a:rPr lang="es-ES_tradnl" b="0" smtClean="0">
                <a:solidFill>
                  <a:srgbClr val="7F7F7F"/>
                </a:solidFill>
                <a:ea typeface="ＭＳ Ｐゴシック" pitchFamily="34" charset="-128"/>
              </a:rPr>
              <a:t>– Entendimiento limitado de los sistemas complejos</a:t>
            </a:r>
          </a:p>
          <a:p>
            <a:pPr lvl="1">
              <a:buFont typeface="Wingdings" pitchFamily="2" charset="2"/>
              <a:buNone/>
            </a:pPr>
            <a:r>
              <a:rPr lang="es-ES_tradnl" b="0" smtClean="0">
                <a:solidFill>
                  <a:srgbClr val="7F7F7F"/>
                </a:solidFill>
                <a:ea typeface="ＭＳ Ｐゴシック" pitchFamily="34" charset="-128"/>
              </a:rPr>
              <a:t>– validación de los datos ingresados y las interpretaciones</a:t>
            </a:r>
          </a:p>
          <a:p>
            <a:pPr lvl="1">
              <a:buFont typeface="Wingdings" pitchFamily="2" charset="2"/>
              <a:buNone/>
            </a:pPr>
            <a:r>
              <a:rPr lang="es-ES_tradnl" b="0" smtClean="0">
                <a:ea typeface="ＭＳ Ｐゴシック" pitchFamily="34" charset="-128"/>
              </a:rPr>
              <a:t> – incertidumbre inherente</a:t>
            </a:r>
            <a:endParaRPr lang="es-ES_tradnl" smtClean="0">
              <a:ea typeface="ＭＳ Ｐゴシック" pitchFamily="34" charset="-128"/>
            </a:endParaRPr>
          </a:p>
        </p:txBody>
      </p:sp>
      <p:sp>
        <p:nvSpPr>
          <p:cNvPr id="7" name="TextBox 6"/>
          <p:cNvSpPr txBox="1"/>
          <p:nvPr/>
        </p:nvSpPr>
        <p:spPr>
          <a:xfrm>
            <a:off x="0" y="6621463"/>
            <a:ext cx="9144000" cy="268287"/>
          </a:xfrm>
          <a:prstGeom prst="rect">
            <a:avLst/>
          </a:prstGeom>
          <a:solidFill>
            <a:schemeClr val="bg2">
              <a:lumMod val="75000"/>
            </a:schemeClr>
          </a:solidFill>
        </p:spPr>
        <p:txBody>
          <a:bodyPr>
            <a:spAutoFit/>
          </a:bodyPr>
          <a:lstStyle>
            <a:lvl1pPr eaLnBrk="0" hangingPunct="0">
              <a:defRPr sz="2200" b="1">
                <a:solidFill>
                  <a:srgbClr val="999999"/>
                </a:solidFill>
                <a:latin typeface="Arial" charset="0"/>
                <a:cs typeface="Arial" charset="0"/>
              </a:defRPr>
            </a:lvl1pPr>
            <a:lvl2pPr marL="37931725" indent="-37474525" eaLnBrk="0" hangingPunct="0">
              <a:defRPr sz="2200" b="1">
                <a:solidFill>
                  <a:srgbClr val="999999"/>
                </a:solidFill>
                <a:latin typeface="Arial" charset="0"/>
                <a:cs typeface="Arial" charset="0"/>
              </a:defRPr>
            </a:lvl2pPr>
            <a:lvl3pPr eaLnBrk="0" hangingPunct="0">
              <a:defRPr sz="2200" b="1">
                <a:solidFill>
                  <a:srgbClr val="999999"/>
                </a:solidFill>
                <a:latin typeface="Arial" charset="0"/>
                <a:cs typeface="Arial" charset="0"/>
              </a:defRPr>
            </a:lvl3pPr>
            <a:lvl4pPr eaLnBrk="0" hangingPunct="0">
              <a:defRPr sz="2200" b="1">
                <a:solidFill>
                  <a:srgbClr val="999999"/>
                </a:solidFill>
                <a:latin typeface="Arial" charset="0"/>
                <a:cs typeface="Arial" charset="0"/>
              </a:defRPr>
            </a:lvl4pPr>
            <a:lvl5pPr eaLnBrk="0" hangingPunct="0">
              <a:defRPr sz="2200" b="1">
                <a:solidFill>
                  <a:srgbClr val="999999"/>
                </a:solidFill>
                <a:latin typeface="Arial" charset="0"/>
                <a:cs typeface="Arial" charset="0"/>
              </a:defRPr>
            </a:lvl5pPr>
            <a:lvl6pPr marL="457200" eaLnBrk="0" fontAlgn="base" hangingPunct="0">
              <a:spcBef>
                <a:spcPct val="0"/>
              </a:spcBef>
              <a:spcAft>
                <a:spcPct val="0"/>
              </a:spcAft>
              <a:defRPr sz="2200" b="1">
                <a:solidFill>
                  <a:srgbClr val="999999"/>
                </a:solidFill>
                <a:latin typeface="Arial" charset="0"/>
                <a:cs typeface="Arial" charset="0"/>
              </a:defRPr>
            </a:lvl6pPr>
            <a:lvl7pPr marL="914400" eaLnBrk="0" fontAlgn="base" hangingPunct="0">
              <a:spcBef>
                <a:spcPct val="0"/>
              </a:spcBef>
              <a:spcAft>
                <a:spcPct val="0"/>
              </a:spcAft>
              <a:defRPr sz="2200" b="1">
                <a:solidFill>
                  <a:srgbClr val="999999"/>
                </a:solidFill>
                <a:latin typeface="Arial" charset="0"/>
                <a:cs typeface="Arial" charset="0"/>
              </a:defRPr>
            </a:lvl7pPr>
            <a:lvl8pPr marL="1371600" eaLnBrk="0" fontAlgn="base" hangingPunct="0">
              <a:spcBef>
                <a:spcPct val="0"/>
              </a:spcBef>
              <a:spcAft>
                <a:spcPct val="0"/>
              </a:spcAft>
              <a:defRPr sz="2200" b="1">
                <a:solidFill>
                  <a:srgbClr val="999999"/>
                </a:solidFill>
                <a:latin typeface="Arial" charset="0"/>
                <a:cs typeface="Arial" charset="0"/>
              </a:defRPr>
            </a:lvl8pPr>
            <a:lvl9pPr marL="1828800" eaLnBrk="0" fontAlgn="base" hangingPunct="0">
              <a:spcBef>
                <a:spcPct val="0"/>
              </a:spcBef>
              <a:spcAft>
                <a:spcPct val="0"/>
              </a:spcAft>
              <a:defRPr sz="2200" b="1">
                <a:solidFill>
                  <a:srgbClr val="999999"/>
                </a:solidFill>
                <a:latin typeface="Arial" charset="0"/>
                <a:cs typeface="Arial" charset="0"/>
              </a:defRPr>
            </a:lvl9pPr>
          </a:lstStyle>
          <a:p>
            <a:pPr algn="r" eaLnBrk="1" hangingPunct="1">
              <a:defRPr/>
            </a:pPr>
            <a:r>
              <a:rPr lang="es-ES_tradnl" sz="1100" b="0" smtClean="0">
                <a:solidFill>
                  <a:schemeClr val="bg1"/>
                </a:solidFill>
              </a:rPr>
              <a:t>Página 9</a:t>
            </a:r>
          </a:p>
        </p:txBody>
      </p:sp>
      <p:pic>
        <p:nvPicPr>
          <p:cNvPr id="11269" name="Picture 39" descr="Screen Shot 2012-07-28 at 7.10.21 PM.png"/>
          <p:cNvPicPr>
            <a:picLocks noChangeAspect="1"/>
          </p:cNvPicPr>
          <p:nvPr/>
        </p:nvPicPr>
        <p:blipFill>
          <a:blip r:embed="rId3" cstate="print"/>
          <a:srcRect/>
          <a:stretch>
            <a:fillRect/>
          </a:stretch>
        </p:blipFill>
        <p:spPr bwMode="auto">
          <a:xfrm>
            <a:off x="4775200" y="4660900"/>
            <a:ext cx="3048000" cy="1890713"/>
          </a:xfrm>
          <a:prstGeom prst="rect">
            <a:avLst/>
          </a:prstGeom>
          <a:noFill/>
          <a:ln w="9525">
            <a:noFill/>
            <a:miter lim="800000"/>
            <a:headEnd/>
            <a:tailEnd/>
          </a:ln>
        </p:spPr>
      </p:pic>
      <p:pic>
        <p:nvPicPr>
          <p:cNvPr id="11270" name="Picture 40" descr="Screen Shot 2012-07-28 at 7.10.33 PM.png"/>
          <p:cNvPicPr>
            <a:picLocks noChangeAspect="1"/>
          </p:cNvPicPr>
          <p:nvPr/>
        </p:nvPicPr>
        <p:blipFill>
          <a:blip r:embed="rId4" cstate="print"/>
          <a:srcRect/>
          <a:stretch>
            <a:fillRect/>
          </a:stretch>
        </p:blipFill>
        <p:spPr bwMode="auto">
          <a:xfrm>
            <a:off x="844550" y="4165600"/>
            <a:ext cx="2924175" cy="2349500"/>
          </a:xfrm>
          <a:prstGeom prst="rect">
            <a:avLst/>
          </a:prstGeom>
          <a:noFill/>
          <a:ln w="9525">
            <a:noFill/>
            <a:miter lim="800000"/>
            <a:headEnd/>
            <a:tailEnd/>
          </a:ln>
        </p:spPr>
      </p:pic>
      <p:pic>
        <p:nvPicPr>
          <p:cNvPr id="11271" name="Picture 9" descr="Screen Shot 2012-07-30 at 9.43.53 PM.png"/>
          <p:cNvPicPr>
            <a:picLocks noChangeAspect="1"/>
          </p:cNvPicPr>
          <p:nvPr/>
        </p:nvPicPr>
        <p:blipFill>
          <a:blip r:embed="rId5" cstate="print"/>
          <a:srcRect/>
          <a:stretch>
            <a:fillRect/>
          </a:stretch>
        </p:blipFill>
        <p:spPr bwMode="auto">
          <a:xfrm>
            <a:off x="4192588" y="1852613"/>
            <a:ext cx="4308475" cy="2671762"/>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autoUpdateAnimBg="0"/>
    </p:bldLst>
  </p:timing>
</p:sld>
</file>

<file path=ppt/theme/theme1.xml><?xml version="1.0" encoding="utf-8"?>
<a:theme xmlns:a="http://schemas.openxmlformats.org/drawingml/2006/main" name="GTZ-EN">
  <a:themeElements>
    <a:clrScheme name="Benutzerdefiniert 11">
      <a:dk1>
        <a:srgbClr val="000000"/>
      </a:dk1>
      <a:lt1>
        <a:srgbClr val="FFFFFF"/>
      </a:lt1>
      <a:dk2>
        <a:srgbClr val="727272"/>
      </a:dk2>
      <a:lt2>
        <a:srgbClr val="D9D9D9"/>
      </a:lt2>
      <a:accent1>
        <a:srgbClr val="B7D1DD"/>
      </a:accent1>
      <a:accent2>
        <a:srgbClr val="C80F0E"/>
      </a:accent2>
      <a:accent3>
        <a:srgbClr val="DEDEAF"/>
      </a:accent3>
      <a:accent4>
        <a:srgbClr val="939393"/>
      </a:accent4>
      <a:accent5>
        <a:srgbClr val="9AB0BA"/>
      </a:accent5>
      <a:accent6>
        <a:srgbClr val="BABA93"/>
      </a:accent6>
      <a:hlink>
        <a:srgbClr val="950B0A"/>
      </a:hlink>
      <a:folHlink>
        <a:srgbClr val="950B0A"/>
      </a:folHlink>
    </a:clrScheme>
    <a:fontScheme name="gtz-leerfolie-de">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extraClrScheme>
      <a:clrScheme name="gtz-leerfolie-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tz-leerfolie-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tz-leerfolie-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tz-leerfolie-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tz-leerfolie-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tz-leerfolie-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tz-leerfolie-d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tz-leerfolie-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tz-leerfolie-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tz-leerfolie-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tz-leerfolie-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tz-leerfolie-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gtz-leerfolie-de 13">
        <a:dk1>
          <a:srgbClr val="000000"/>
        </a:dk1>
        <a:lt1>
          <a:srgbClr val="FFFFFF"/>
        </a:lt1>
        <a:dk2>
          <a:srgbClr val="000000"/>
        </a:dk2>
        <a:lt2>
          <a:srgbClr val="969696"/>
        </a:lt2>
        <a:accent1>
          <a:srgbClr val="EFEDE6"/>
        </a:accent1>
        <a:accent2>
          <a:srgbClr val="FF9966"/>
        </a:accent2>
        <a:accent3>
          <a:srgbClr val="FFFFFF"/>
        </a:accent3>
        <a:accent4>
          <a:srgbClr val="000000"/>
        </a:accent4>
        <a:accent5>
          <a:srgbClr val="F6F4F0"/>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5211</Words>
  <Application>Microsoft Office PowerPoint</Application>
  <PresentationFormat>On-screen Show (4:3)</PresentationFormat>
  <Paragraphs>705</Paragraphs>
  <Slides>32</Slides>
  <Notes>31</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GTZ-EN</vt:lpstr>
      <vt:lpstr>Manejo de la incertidumbre en la toma de decisiones </vt:lpstr>
      <vt:lpstr>PowerPoint Presentation</vt:lpstr>
      <vt:lpstr>Condiciones de Uso</vt:lpstr>
      <vt:lpstr>Descripción</vt:lpstr>
      <vt:lpstr>Cambio climático: un desafío para la gestión pública</vt:lpstr>
      <vt:lpstr>Dimensiones de la incertidumbre -1a</vt:lpstr>
      <vt:lpstr>Dimensiones de la incertidumbre -1b</vt:lpstr>
      <vt:lpstr>Dimensiones de la incertidumbre -1c</vt:lpstr>
      <vt:lpstr>Dimensiones de la incertidumbre -1d</vt:lpstr>
      <vt:lpstr>Dimensiones de la incertidumbre -2</vt:lpstr>
      <vt:lpstr>Dimensiones de la incertidumbre -3</vt:lpstr>
      <vt:lpstr>Incertidumbres: el complejo trasfondo para la toma de decisiones</vt:lpstr>
      <vt:lpstr> Nivel de fiabilidad de las proyecciones </vt:lpstr>
      <vt:lpstr>Incertidumbre: Consecuencias para la toma de decisiónes</vt:lpstr>
      <vt:lpstr>Las decisiones de hoy dan forma al futuro</vt:lpstr>
      <vt:lpstr>Características de los enfoques para una efectiva toma de decisiones</vt:lpstr>
      <vt:lpstr>Elementos clave para el fortalecimiento de las capacidades gubernamentales para las decisiones de adaptación </vt:lpstr>
      <vt:lpstr>Pasos en la toma de decisiones</vt:lpstr>
      <vt:lpstr>Herramientas para manejar la incertidumbre al tomar decisiones y resolver problemas</vt:lpstr>
      <vt:lpstr>Introducción: Qué son los escenarios</vt:lpstr>
      <vt:lpstr>Ejercicio “Diseñar Escenarios”</vt:lpstr>
      <vt:lpstr>Introducción: cómo desarrollar escenarios (lineal)</vt:lpstr>
      <vt:lpstr>Introducción al ejercicio</vt:lpstr>
      <vt:lpstr>Introducción: Cómo desarrollar escenarios (lineal): Ejemplo: Desarrollo agrícola de Zanadu</vt:lpstr>
      <vt:lpstr>Motivar la toma de decisiones - fórmula para el cambio </vt:lpstr>
      <vt:lpstr>Análisis del Caso “Prepare una decisión sobre el futuro agrícola de Zanadu”</vt:lpstr>
      <vt:lpstr>PowerPoint Presentation</vt:lpstr>
      <vt:lpstr>Ejercicio (1)</vt:lpstr>
      <vt:lpstr>Ejercicio (2)</vt:lpstr>
      <vt:lpstr>Ejercicio (3)</vt:lpstr>
      <vt:lpstr>Reflexión</vt:lpstr>
      <vt:lpstr>Título</vt:lpstr>
    </vt:vector>
  </TitlesOfParts>
  <Company>Deutsche Gesellschaft für Internationale Zusammenarbeit (GIZ) GmbH</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Integrating Climate Change Adaptation into Development Planning. A Practice-Oriented Training based on the OECD Policy Guidance</dc:title>
  <dc:subject>Climate Change</dc:subject>
  <dc:creator>GIZ</dc:creator>
  <cp:keywords>Climate Change, development cooperation</cp:keywords>
  <cp:lastModifiedBy>Benjamin Greiner</cp:lastModifiedBy>
  <cp:revision>879</cp:revision>
  <cp:lastPrinted>2005-12-21T12:33:01Z</cp:lastPrinted>
  <dcterms:created xsi:type="dcterms:W3CDTF">2012-08-01T05:27:16Z</dcterms:created>
  <dcterms:modified xsi:type="dcterms:W3CDTF">2013-11-11T16:07:15Z</dcterms:modified>
</cp:coreProperties>
</file>