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9" r:id="rId1"/>
  </p:sldMasterIdLst>
  <p:notesMasterIdLst>
    <p:notesMasterId r:id="rId33"/>
  </p:notesMasterIdLst>
  <p:handoutMasterIdLst>
    <p:handoutMasterId r:id="rId34"/>
  </p:handoutMasterIdLst>
  <p:sldIdLst>
    <p:sldId id="274" r:id="rId2"/>
    <p:sldId id="343" r:id="rId3"/>
    <p:sldId id="340" r:id="rId4"/>
    <p:sldId id="276" r:id="rId5"/>
    <p:sldId id="312" r:id="rId6"/>
    <p:sldId id="307" r:id="rId7"/>
    <p:sldId id="333" r:id="rId8"/>
    <p:sldId id="334" r:id="rId9"/>
    <p:sldId id="335" r:id="rId10"/>
    <p:sldId id="328" r:id="rId11"/>
    <p:sldId id="326" r:id="rId12"/>
    <p:sldId id="327" r:id="rId13"/>
    <p:sldId id="323" r:id="rId14"/>
    <p:sldId id="330" r:id="rId15"/>
    <p:sldId id="309" r:id="rId16"/>
    <p:sldId id="314" r:id="rId17"/>
    <p:sldId id="325" r:id="rId18"/>
    <p:sldId id="311" r:id="rId19"/>
    <p:sldId id="331" r:id="rId20"/>
    <p:sldId id="306" r:id="rId21"/>
    <p:sldId id="337" r:id="rId22"/>
    <p:sldId id="316" r:id="rId23"/>
    <p:sldId id="339" r:id="rId24"/>
    <p:sldId id="338" r:id="rId25"/>
    <p:sldId id="321" r:id="rId26"/>
    <p:sldId id="315" r:id="rId27"/>
    <p:sldId id="332" r:id="rId28"/>
    <p:sldId id="319" r:id="rId29"/>
    <p:sldId id="317" r:id="rId30"/>
    <p:sldId id="318" r:id="rId31"/>
    <p:sldId id="320" r:id="rId32"/>
  </p:sldIdLst>
  <p:sldSz cx="9144000" cy="6858000" type="screen4x3"/>
  <p:notesSz cx="6858000" cy="9945688"/>
  <p:defaultTextStyle>
    <a:defPPr>
      <a:defRPr lang="de-DE"/>
    </a:defPPr>
    <a:lvl1pPr algn="l" rtl="0" fontAlgn="base">
      <a:spcBef>
        <a:spcPct val="0"/>
      </a:spcBef>
      <a:spcAft>
        <a:spcPct val="0"/>
      </a:spcAft>
      <a:defRPr sz="2200" b="1" kern="1200">
        <a:solidFill>
          <a:srgbClr val="999999"/>
        </a:solidFill>
        <a:latin typeface="Arial" charset="0"/>
        <a:ea typeface="+mn-ea"/>
        <a:cs typeface="Arial" charset="0"/>
      </a:defRPr>
    </a:lvl1pPr>
    <a:lvl2pPr marL="457200" algn="l" rtl="0" fontAlgn="base">
      <a:spcBef>
        <a:spcPct val="0"/>
      </a:spcBef>
      <a:spcAft>
        <a:spcPct val="0"/>
      </a:spcAft>
      <a:defRPr sz="2200" b="1" kern="1200">
        <a:solidFill>
          <a:srgbClr val="999999"/>
        </a:solidFill>
        <a:latin typeface="Arial" charset="0"/>
        <a:ea typeface="+mn-ea"/>
        <a:cs typeface="Arial" charset="0"/>
      </a:defRPr>
    </a:lvl2pPr>
    <a:lvl3pPr marL="914400" algn="l" rtl="0" fontAlgn="base">
      <a:spcBef>
        <a:spcPct val="0"/>
      </a:spcBef>
      <a:spcAft>
        <a:spcPct val="0"/>
      </a:spcAft>
      <a:defRPr sz="2200" b="1" kern="1200">
        <a:solidFill>
          <a:srgbClr val="999999"/>
        </a:solidFill>
        <a:latin typeface="Arial" charset="0"/>
        <a:ea typeface="+mn-ea"/>
        <a:cs typeface="Arial" charset="0"/>
      </a:defRPr>
    </a:lvl3pPr>
    <a:lvl4pPr marL="1371600" algn="l" rtl="0" fontAlgn="base">
      <a:spcBef>
        <a:spcPct val="0"/>
      </a:spcBef>
      <a:spcAft>
        <a:spcPct val="0"/>
      </a:spcAft>
      <a:defRPr sz="2200" b="1" kern="1200">
        <a:solidFill>
          <a:srgbClr val="999999"/>
        </a:solidFill>
        <a:latin typeface="Arial" charset="0"/>
        <a:ea typeface="+mn-ea"/>
        <a:cs typeface="Arial" charset="0"/>
      </a:defRPr>
    </a:lvl4pPr>
    <a:lvl5pPr marL="1828800" algn="l" rtl="0" fontAlgn="base">
      <a:spcBef>
        <a:spcPct val="0"/>
      </a:spcBef>
      <a:spcAft>
        <a:spcPct val="0"/>
      </a:spcAft>
      <a:defRPr sz="2200" b="1" kern="1200">
        <a:solidFill>
          <a:srgbClr val="999999"/>
        </a:solidFill>
        <a:latin typeface="Arial" charset="0"/>
        <a:ea typeface="+mn-ea"/>
        <a:cs typeface="Arial" charset="0"/>
      </a:defRPr>
    </a:lvl5pPr>
    <a:lvl6pPr marL="2286000" algn="l" defTabSz="914400" rtl="0" eaLnBrk="1" latinLnBrk="0" hangingPunct="1">
      <a:defRPr sz="2200" b="1" kern="1200">
        <a:solidFill>
          <a:srgbClr val="999999"/>
        </a:solidFill>
        <a:latin typeface="Arial" charset="0"/>
        <a:ea typeface="+mn-ea"/>
        <a:cs typeface="Arial" charset="0"/>
      </a:defRPr>
    </a:lvl6pPr>
    <a:lvl7pPr marL="2743200" algn="l" defTabSz="914400" rtl="0" eaLnBrk="1" latinLnBrk="0" hangingPunct="1">
      <a:defRPr sz="2200" b="1" kern="1200">
        <a:solidFill>
          <a:srgbClr val="999999"/>
        </a:solidFill>
        <a:latin typeface="Arial" charset="0"/>
        <a:ea typeface="+mn-ea"/>
        <a:cs typeface="Arial" charset="0"/>
      </a:defRPr>
    </a:lvl7pPr>
    <a:lvl8pPr marL="3200400" algn="l" defTabSz="914400" rtl="0" eaLnBrk="1" latinLnBrk="0" hangingPunct="1">
      <a:defRPr sz="2200" b="1" kern="1200">
        <a:solidFill>
          <a:srgbClr val="999999"/>
        </a:solidFill>
        <a:latin typeface="Arial" charset="0"/>
        <a:ea typeface="+mn-ea"/>
        <a:cs typeface="Arial" charset="0"/>
      </a:defRPr>
    </a:lvl8pPr>
    <a:lvl9pPr marL="3657600" algn="l" defTabSz="914400" rtl="0" eaLnBrk="1" latinLnBrk="0" hangingPunct="1">
      <a:defRPr sz="2200" b="1" kern="1200">
        <a:solidFill>
          <a:srgbClr val="999999"/>
        </a:solidFill>
        <a:latin typeface="Arial" charset="0"/>
        <a:ea typeface="+mn-ea"/>
        <a:cs typeface="Arial" charset="0"/>
      </a:defRPr>
    </a:lvl9pPr>
  </p:defaultTextStyle>
  <p:extLst>
    <p:ext uri="{EFAFB233-063F-42B5-8137-9DF3F51BA10A}">
      <p15:sldGuideLst xmlns:p15="http://schemas.microsoft.com/office/powerpoint/2012/main" xmlns="">
        <p15:guide id="1" orient="horz" pos="3935">
          <p15:clr>
            <a:srgbClr val="A4A3A4"/>
          </p15:clr>
        </p15:guide>
        <p15:guide id="2" orient="horz">
          <p15:clr>
            <a:srgbClr val="A4A3A4"/>
          </p15:clr>
        </p15:guide>
        <p15:guide id="3" orient="horz" pos="151">
          <p15:clr>
            <a:srgbClr val="A4A3A4"/>
          </p15:clr>
        </p15:guide>
        <p15:guide id="4" orient="horz" pos="2373">
          <p15:clr>
            <a:srgbClr val="A4A3A4"/>
          </p15:clr>
        </p15:guide>
        <p15:guide id="5" orient="horz" pos="1289">
          <p15:clr>
            <a:srgbClr val="A4A3A4"/>
          </p15:clr>
        </p15:guide>
        <p15:guide id="6" orient="horz" pos="1265">
          <p15:clr>
            <a:srgbClr val="A4A3A4"/>
          </p15:clr>
        </p15:guide>
        <p15:guide id="7" orient="horz" pos="2367">
          <p15:clr>
            <a:srgbClr val="A4A3A4"/>
          </p15:clr>
        </p15:guide>
        <p15:guide id="8" pos="288">
          <p15:clr>
            <a:srgbClr val="A4A3A4"/>
          </p15:clr>
        </p15:guide>
        <p15:guide id="9" pos="5029">
          <p15:clr>
            <a:srgbClr val="A4A3A4"/>
          </p15:clr>
        </p15:guide>
        <p15:guide id="10" pos="2860">
          <p15:clr>
            <a:srgbClr val="A4A3A4"/>
          </p15:clr>
        </p15:guide>
      </p15:sldGuideLst>
    </p:ext>
    <p:ext uri="{2D200454-40CA-4A62-9FC3-DE9A4176ACB9}">
      <p15:notesGuideLst xmlns:p15="http://schemas.microsoft.com/office/powerpoint/2012/main" xmlns="">
        <p15:guide id="1" orient="horz" pos="3132">
          <p15:clr>
            <a:srgbClr val="A4A3A4"/>
          </p15:clr>
        </p15:guide>
        <p15:guide id="2" pos="126">
          <p15:clr>
            <a:srgbClr val="A4A3A4"/>
          </p15:clr>
        </p15:guide>
        <p15:guide id="3" pos="4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E25B1E"/>
    <a:srgbClr val="C00000"/>
    <a:srgbClr val="646464"/>
    <a:srgbClr val="595959"/>
    <a:srgbClr val="CC3300"/>
    <a:srgbClr val="E5DBA1"/>
    <a:srgbClr val="BABA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706" autoAdjust="0"/>
    <p:restoredTop sz="99000" autoAdjust="0"/>
  </p:normalViewPr>
  <p:slideViewPr>
    <p:cSldViewPr snapToGrid="0">
      <p:cViewPr>
        <p:scale>
          <a:sx n="115" d="100"/>
          <a:sy n="115" d="100"/>
        </p:scale>
        <p:origin x="-72" y="1404"/>
      </p:cViewPr>
      <p:guideLst>
        <p:guide orient="horz" pos="3935"/>
        <p:guide orient="horz"/>
        <p:guide orient="horz" pos="151"/>
        <p:guide orient="horz" pos="2373"/>
        <p:guide orient="horz" pos="1289"/>
        <p:guide orient="horz" pos="1265"/>
        <p:guide orient="horz" pos="2367"/>
        <p:guide pos="288"/>
        <p:guide pos="5029"/>
        <p:guide pos="2860"/>
      </p:guideLst>
    </p:cSldViewPr>
  </p:slideViewPr>
  <p:outlineViewPr>
    <p:cViewPr>
      <p:scale>
        <a:sx n="33" d="100"/>
        <a:sy n="33" d="100"/>
      </p:scale>
      <p:origin x="0" y="7992"/>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100" d="100"/>
          <a:sy n="100" d="100"/>
        </p:scale>
        <p:origin x="-2748" y="2346"/>
      </p:cViewPr>
      <p:guideLst>
        <p:guide orient="horz" pos="3132"/>
        <p:guide pos="126"/>
        <p:guide pos="4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b="0">
                <a:solidFill>
                  <a:schemeClr val="tx1"/>
                </a:solidFill>
                <a:latin typeface="Times" charset="0"/>
                <a:cs typeface="+mn-cs"/>
              </a:defRPr>
            </a:lvl1pPr>
          </a:lstStyle>
          <a:p>
            <a:pPr>
              <a:defRPr/>
            </a:pPr>
            <a:endParaRPr lang="de-DE"/>
          </a:p>
        </p:txBody>
      </p:sp>
      <p:sp>
        <p:nvSpPr>
          <p:cNvPr id="66563" name="Rectangle 3"/>
          <p:cNvSpPr>
            <a:spLocks noGrp="1" noChangeArrowheads="1"/>
          </p:cNvSpPr>
          <p:nvPr>
            <p:ph type="dt" sz="quarter" idx="1"/>
          </p:nvPr>
        </p:nvSpPr>
        <p:spPr bwMode="auto">
          <a:xfrm>
            <a:off x="388620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b="0">
                <a:solidFill>
                  <a:schemeClr val="tx1"/>
                </a:solidFill>
                <a:latin typeface="Times" charset="0"/>
                <a:cs typeface="+mn-cs"/>
              </a:defRPr>
            </a:lvl1pPr>
          </a:lstStyle>
          <a:p>
            <a:pPr>
              <a:defRPr/>
            </a:pPr>
            <a:endParaRPr lang="de-DE"/>
          </a:p>
        </p:txBody>
      </p:sp>
      <p:sp>
        <p:nvSpPr>
          <p:cNvPr id="66564" name="Rectangle 4"/>
          <p:cNvSpPr>
            <a:spLocks noGrp="1" noChangeArrowheads="1"/>
          </p:cNvSpPr>
          <p:nvPr>
            <p:ph type="ftr" sz="quarter" idx="2"/>
          </p:nvPr>
        </p:nvSpPr>
        <p:spPr bwMode="auto">
          <a:xfrm>
            <a:off x="0" y="9448800"/>
            <a:ext cx="29718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b="0">
                <a:solidFill>
                  <a:schemeClr val="tx1"/>
                </a:solidFill>
                <a:latin typeface="Times" charset="0"/>
                <a:cs typeface="+mn-cs"/>
              </a:defRPr>
            </a:lvl1pPr>
          </a:lstStyle>
          <a:p>
            <a:pPr>
              <a:defRPr/>
            </a:pPr>
            <a:endParaRPr lang="de-DE"/>
          </a:p>
        </p:txBody>
      </p:sp>
      <p:sp>
        <p:nvSpPr>
          <p:cNvPr id="66565" name="Rectangle 5"/>
          <p:cNvSpPr>
            <a:spLocks noGrp="1" noChangeArrowheads="1"/>
          </p:cNvSpPr>
          <p:nvPr>
            <p:ph type="sldNum" sz="quarter" idx="3"/>
          </p:nvPr>
        </p:nvSpPr>
        <p:spPr bwMode="auto">
          <a:xfrm>
            <a:off x="3886200" y="9448800"/>
            <a:ext cx="29718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b="0">
                <a:solidFill>
                  <a:schemeClr val="tx1"/>
                </a:solidFill>
                <a:latin typeface="Times" charset="0"/>
                <a:cs typeface="+mn-cs"/>
              </a:defRPr>
            </a:lvl1pPr>
          </a:lstStyle>
          <a:p>
            <a:pPr>
              <a:defRPr/>
            </a:pPr>
            <a:fld id="{5E60BE5C-7963-446C-A757-F716326E30E9}" type="slidenum">
              <a:rPr lang="de-DE"/>
              <a:pPr>
                <a:defRPr/>
              </a:pPr>
              <a:t>‹#›</a:t>
            </a:fld>
            <a:endParaRPr lang="de-DE"/>
          </a:p>
        </p:txBody>
      </p:sp>
    </p:spTree>
    <p:extLst>
      <p:ext uri="{BB962C8B-B14F-4D97-AF65-F5344CB8AC3E}">
        <p14:creationId xmlns:p14="http://schemas.microsoft.com/office/powerpoint/2010/main" val="5681298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bwMode="auto">
          <a:xfrm>
            <a:off x="0" y="9705975"/>
            <a:ext cx="6858000" cy="230188"/>
          </a:xfrm>
          <a:prstGeom prst="rect">
            <a:avLst/>
          </a:prstGeom>
          <a:solidFill>
            <a:srgbClr val="669900"/>
          </a:solid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lang="de-DE" sz="1000" b="1" kern="1200">
                <a:solidFill>
                  <a:schemeClr val="bg1"/>
                </a:solidFill>
                <a:latin typeface="Arial" pitchFamily="34" charset="0"/>
                <a:ea typeface="+mn-ea"/>
                <a:cs typeface="Arial" pitchFamily="34" charset="0"/>
              </a:defRPr>
            </a:lvl1pPr>
          </a:lstStyle>
          <a:p>
            <a:pPr>
              <a:defRPr/>
            </a:pPr>
            <a:fld id="{AFE3A8A8-A1E2-4C5E-B88F-68221EE954DE}" type="slidenum">
              <a:rPr/>
              <a:pPr>
                <a:defRPr/>
              </a:pPr>
              <a:t>‹#›</a:t>
            </a:fld>
            <a:endParaRPr dirty="0"/>
          </a:p>
        </p:txBody>
      </p:sp>
      <p:sp>
        <p:nvSpPr>
          <p:cNvPr id="8194" name="Rectangle 2"/>
          <p:cNvSpPr>
            <a:spLocks noGrp="1" noChangeArrowheads="1"/>
          </p:cNvSpPr>
          <p:nvPr>
            <p:ph type="hdr" sz="quarter"/>
          </p:nvPr>
        </p:nvSpPr>
        <p:spPr bwMode="auto">
          <a:xfrm>
            <a:off x="0" y="0"/>
            <a:ext cx="2971800"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00" b="1">
                <a:solidFill>
                  <a:schemeClr val="tx1"/>
                </a:solidFill>
                <a:latin typeface="Arial" pitchFamily="34" charset="0"/>
                <a:cs typeface="Arial" pitchFamily="34" charset="0"/>
              </a:defRPr>
            </a:lvl1pPr>
          </a:lstStyle>
          <a:p>
            <a:pPr>
              <a:defRPr/>
            </a:pPr>
            <a:endParaRPr lang="de-DE"/>
          </a:p>
        </p:txBody>
      </p:sp>
      <p:sp>
        <p:nvSpPr>
          <p:cNvPr id="8195" name="Rectangle 3"/>
          <p:cNvSpPr>
            <a:spLocks noGrp="1" noChangeArrowheads="1"/>
          </p:cNvSpPr>
          <p:nvPr>
            <p:ph type="dt" idx="1"/>
          </p:nvPr>
        </p:nvSpPr>
        <p:spPr bwMode="auto">
          <a:xfrm>
            <a:off x="3886200" y="0"/>
            <a:ext cx="2971800"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b="1">
                <a:solidFill>
                  <a:schemeClr val="tx1"/>
                </a:solidFill>
                <a:latin typeface="Arial" pitchFamily="34" charset="0"/>
                <a:cs typeface="Arial" pitchFamily="34" charset="0"/>
              </a:defRPr>
            </a:lvl1pPr>
          </a:lstStyle>
          <a:p>
            <a:pPr>
              <a:defRPr/>
            </a:pPr>
            <a:endParaRPr lang="de-DE"/>
          </a:p>
        </p:txBody>
      </p:sp>
      <p:sp>
        <p:nvSpPr>
          <p:cNvPr id="33797" name="Rectangle 4"/>
          <p:cNvSpPr>
            <a:spLocks noGrp="1" noRot="1" noChangeAspect="1" noChangeArrowheads="1" noTextEdit="1"/>
          </p:cNvSpPr>
          <p:nvPr>
            <p:ph type="sldImg" idx="2"/>
          </p:nvPr>
        </p:nvSpPr>
        <p:spPr bwMode="auto">
          <a:xfrm>
            <a:off x="209550" y="312738"/>
            <a:ext cx="6403975" cy="4297362"/>
          </a:xfrm>
          <a:prstGeom prst="rect">
            <a:avLst/>
          </a:prstGeom>
          <a:noFill/>
          <a:ln w="9525">
            <a:solidFill>
              <a:srgbClr val="000000"/>
            </a:solidFill>
            <a:miter lim="800000"/>
            <a:headEnd/>
            <a:tailEnd/>
          </a:ln>
        </p:spPr>
      </p:sp>
      <p:sp>
        <p:nvSpPr>
          <p:cNvPr id="2" name="Rectangle 5"/>
          <p:cNvSpPr>
            <a:spLocks noGrp="1" noChangeArrowheads="1"/>
          </p:cNvSpPr>
          <p:nvPr>
            <p:ph type="body" sz="quarter" idx="3"/>
          </p:nvPr>
        </p:nvSpPr>
        <p:spPr bwMode="auto">
          <a:xfrm>
            <a:off x="212725" y="4724400"/>
            <a:ext cx="6413500" cy="4945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dirty="0" smtClean="0"/>
              <a:t>Klicken Sie, um die Formate des Vorlagentextes zu bearbeiten</a:t>
            </a:r>
          </a:p>
          <a:p>
            <a:pPr lvl="1"/>
            <a:r>
              <a:rPr lang="de-DE" noProof="0" dirty="0" smtClean="0"/>
              <a:t>Zweite Ebene</a:t>
            </a:r>
          </a:p>
          <a:p>
            <a:pPr lvl="2"/>
            <a:r>
              <a:rPr lang="de-DE" noProof="0" dirty="0" smtClean="0"/>
              <a:t>Dritte Ebene</a:t>
            </a:r>
          </a:p>
          <a:p>
            <a:pPr lvl="3"/>
            <a:r>
              <a:rPr lang="de-DE" noProof="0" dirty="0" smtClean="0"/>
              <a:t>Vierte Ebene</a:t>
            </a:r>
          </a:p>
          <a:p>
            <a:pPr lvl="4"/>
            <a:r>
              <a:rPr lang="de-DE" noProof="0" dirty="0" smtClean="0"/>
              <a:t>Fünfte Ebene</a:t>
            </a:r>
          </a:p>
        </p:txBody>
      </p:sp>
      <p:sp>
        <p:nvSpPr>
          <p:cNvPr id="9" name="Rectangle 6"/>
          <p:cNvSpPr>
            <a:spLocks noGrp="1" noChangeArrowheads="1"/>
          </p:cNvSpPr>
          <p:nvPr>
            <p:ph type="ftr" sz="quarter" idx="4"/>
          </p:nvPr>
        </p:nvSpPr>
        <p:spPr bwMode="auto">
          <a:xfrm>
            <a:off x="0" y="9705975"/>
            <a:ext cx="6143625" cy="230188"/>
          </a:xfrm>
          <a:prstGeom prst="rect">
            <a:avLst/>
          </a:prstGeom>
          <a:solidFill>
            <a:srgbClr val="669900"/>
          </a:solid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lang="de-DE" sz="1000" b="1" kern="1200">
                <a:solidFill>
                  <a:schemeClr val="bg1"/>
                </a:solidFill>
                <a:latin typeface="Arial" pitchFamily="34" charset="0"/>
                <a:ea typeface="+mn-ea"/>
                <a:cs typeface="Arial" pitchFamily="34" charset="0"/>
              </a:defRPr>
            </a:lvl1pPr>
          </a:lstStyle>
          <a:p>
            <a:pPr>
              <a:defRPr/>
            </a:pPr>
            <a:endParaRPr/>
          </a:p>
        </p:txBody>
      </p:sp>
    </p:spTree>
    <p:extLst>
      <p:ext uri="{BB962C8B-B14F-4D97-AF65-F5344CB8AC3E}">
        <p14:creationId xmlns:p14="http://schemas.microsoft.com/office/powerpoint/2010/main" val="42808956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b="1" kern="1200">
        <a:solidFill>
          <a:schemeClr val="tx1"/>
        </a:solidFill>
        <a:latin typeface="Arial" pitchFamily="34" charset="0"/>
        <a:ea typeface="+mn-ea"/>
        <a:cs typeface="Arial" pitchFamily="34" charset="0"/>
      </a:defRPr>
    </a:lvl1pPr>
    <a:lvl2pPr marL="180975" indent="-180975" algn="l" rtl="0" eaLnBrk="0" fontAlgn="base" hangingPunct="0">
      <a:spcBef>
        <a:spcPct val="30000"/>
      </a:spcBef>
      <a:spcAft>
        <a:spcPct val="0"/>
      </a:spcAft>
      <a:buClr>
        <a:srgbClr val="669900"/>
      </a:buClr>
      <a:buFont typeface="Wingdings" pitchFamily="2" charset="2"/>
      <a:buChar char="§"/>
      <a:defRPr sz="1200" kern="1200">
        <a:solidFill>
          <a:schemeClr val="tx1"/>
        </a:solidFill>
        <a:latin typeface="Arial" pitchFamily="34" charset="0"/>
        <a:ea typeface="Adobe Fangsong Std R" pitchFamily="18" charset="-128"/>
        <a:cs typeface="Arial" pitchFamily="34" charset="0"/>
      </a:defRPr>
    </a:lvl2pPr>
    <a:lvl3pPr marL="266700" indent="-90488" algn="l" rtl="0" eaLnBrk="0" fontAlgn="base" hangingPunct="0">
      <a:spcBef>
        <a:spcPct val="30000"/>
      </a:spcBef>
      <a:spcAft>
        <a:spcPct val="0"/>
      </a:spcAft>
      <a:buClr>
        <a:srgbClr val="669900"/>
      </a:buClr>
      <a:buFont typeface="Wingdings" pitchFamily="2" charset="2"/>
      <a:buChar char="§"/>
      <a:defRPr sz="1000" kern="1200">
        <a:solidFill>
          <a:schemeClr val="tx1"/>
        </a:solidFill>
        <a:latin typeface="Arial" pitchFamily="34" charset="0"/>
        <a:ea typeface="Adobe Fangsong Std R" pitchFamily="18" charset="-128"/>
        <a:cs typeface="Arial" charset="0"/>
      </a:defRPr>
    </a:lvl3pPr>
    <a:lvl4pPr marL="447675" indent="-90488" algn="l" rtl="0" eaLnBrk="0" fontAlgn="base" hangingPunct="0">
      <a:spcBef>
        <a:spcPct val="30000"/>
      </a:spcBef>
      <a:spcAft>
        <a:spcPct val="0"/>
      </a:spcAft>
      <a:buClr>
        <a:srgbClr val="669900"/>
      </a:buClr>
      <a:buFont typeface="Wingdings" pitchFamily="2" charset="2"/>
      <a:buChar char="§"/>
      <a:defRPr sz="800" kern="1200">
        <a:solidFill>
          <a:schemeClr val="tx1"/>
        </a:solidFill>
        <a:latin typeface="Arial" pitchFamily="34" charset="0"/>
        <a:ea typeface="Adobe Fangsong Std R" pitchFamily="18" charset="-128"/>
        <a:cs typeface="Arial" charset="0"/>
      </a:defRPr>
    </a:lvl4pPr>
    <a:lvl5pPr marL="719138" indent="-95250" algn="l" rtl="0" eaLnBrk="0" fontAlgn="base" hangingPunct="0">
      <a:spcBef>
        <a:spcPct val="30000"/>
      </a:spcBef>
      <a:spcAft>
        <a:spcPct val="0"/>
      </a:spcAft>
      <a:buClr>
        <a:srgbClr val="669900"/>
      </a:buClr>
      <a:buFont typeface="Wingdings" pitchFamily="2" charset="2"/>
      <a:buChar char="§"/>
      <a:defRPr sz="800" b="1" kern="1200">
        <a:solidFill>
          <a:srgbClr val="669900"/>
        </a:solidFill>
        <a:latin typeface="Arial" pitchFamily="34" charset="0"/>
        <a:ea typeface="Adobe Fangsong Std R" pitchFamily="18" charset="-128"/>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liennummernplatzhalter 3"/>
          <p:cNvSpPr>
            <a:spLocks noGrp="1"/>
          </p:cNvSpPr>
          <p:nvPr>
            <p:ph type="sldNum" sz="quarter" idx="5"/>
          </p:nvPr>
        </p:nvSpPr>
        <p:spPr/>
        <p:txBody>
          <a:bodyPr/>
          <a:lstStyle/>
          <a:p>
            <a:pPr algn="r">
              <a:buNone/>
            </a:pPr>
            <a:fld id="{0B877774-D882-43CD-9983-F3B94A77B08F}" type="slidenum">
              <a:rPr lang="fr-FR" sz="1000" b="1" i="0" smtClean="0">
                <a:solidFill>
                  <a:schemeClr val="bg1"/>
                </a:solidFill>
                <a:latin typeface="Arial"/>
                <a:cs typeface="Arial"/>
              </a:rPr>
              <a:pPr algn="r">
                <a:buNone/>
              </a:pPr>
              <a:t>1</a:t>
            </a:fld>
            <a:endParaRPr lang="fr-FR" dirty="0" smtClean="0">
              <a:latin typeface="Arial"/>
              <a:cs typeface="Arial"/>
            </a:endParaRPr>
          </a:p>
        </p:txBody>
      </p:sp>
      <p:sp>
        <p:nvSpPr>
          <p:cNvPr id="34819" name="Folienbildplatzhalter 5"/>
          <p:cNvSpPr>
            <a:spLocks noGrp="1" noRot="1" noChangeAspect="1" noTextEdit="1"/>
          </p:cNvSpPr>
          <p:nvPr>
            <p:ph type="sldImg"/>
          </p:nvPr>
        </p:nvSpPr>
        <p:spPr>
          <a:xfrm>
            <a:off x="546100" y="312738"/>
            <a:ext cx="5730875" cy="4297362"/>
          </a:xfrm>
          <a:ln/>
        </p:spPr>
      </p:sp>
      <p:sp>
        <p:nvSpPr>
          <p:cNvPr id="20484" name="Notizenplatzhalter 6"/>
          <p:cNvSpPr>
            <a:spLocks noGrp="1"/>
          </p:cNvSpPr>
          <p:nvPr>
            <p:ph type="body" idx="1"/>
          </p:nvPr>
        </p:nvSpPr>
        <p:spPr>
          <a:ln/>
        </p:spPr>
        <p:txBody>
          <a:bodyPr/>
          <a:lstStyle/>
          <a:p>
            <a:pPr algn="l">
              <a:buNone/>
            </a:pPr>
            <a:r>
              <a:rPr lang="fr-FR" sz="1200" b="0" i="0" u="sng" dirty="0" smtClean="0">
                <a:solidFill>
                  <a:srgbClr val="000000"/>
                </a:solidFill>
                <a:latin typeface="Arial"/>
                <a:cs typeface="Arial"/>
              </a:rPr>
              <a:t>Message principal</a:t>
            </a:r>
          </a:p>
          <a:p>
            <a:pPr marL="180960" lvl="1" indent="-180960" algn="l">
              <a:buClr>
                <a:srgbClr val="669900"/>
              </a:buClr>
              <a:buFont typeface="Wingdings"/>
              <a:buChar char="§"/>
            </a:pPr>
            <a:r>
              <a:rPr lang="fr-FR" sz="2000" b="0" i="0" dirty="0" smtClean="0">
                <a:solidFill>
                  <a:srgbClr val="000000"/>
                </a:solidFill>
                <a:latin typeface="Arial"/>
                <a:ea typeface="Adobe Fangsong Std R"/>
                <a:cs typeface="Arial"/>
              </a:rPr>
              <a:t>La marge et le besoin d'action existent :</a:t>
            </a:r>
          </a:p>
          <a:p>
            <a:pPr marL="535015" lvl="1" indent="-354056" algn="l">
              <a:spcBef>
                <a:spcPts val="600"/>
              </a:spcBef>
              <a:buClr>
                <a:srgbClr val="C80F0F"/>
              </a:buClr>
              <a:buFont typeface="Wingdings"/>
              <a:buChar char="à"/>
            </a:pPr>
            <a:r>
              <a:rPr lang="fr-FR" sz="2000" b="0" i="0" dirty="0" smtClean="0">
                <a:solidFill>
                  <a:srgbClr val="000000"/>
                </a:solidFill>
                <a:latin typeface="Arial"/>
                <a:ea typeface="Adobe Fangsong Std R"/>
                <a:cs typeface="Arial"/>
              </a:rPr>
              <a:t>Les actions d'aujourd'hui (adaptation précoce autant que l'atténuation) influencent les besoins futurs en matière d'adaptation</a:t>
            </a:r>
          </a:p>
          <a:p>
            <a:pPr marL="180960" lvl="1" indent="-180960" algn="l">
              <a:buClr>
                <a:srgbClr val="669900"/>
              </a:buClr>
              <a:buFont typeface="Wingdings"/>
              <a:buChar char="§"/>
            </a:pPr>
            <a:r>
              <a:rPr lang="fr-FR" sz="2000" b="0" i="0" dirty="0" smtClean="0">
                <a:solidFill>
                  <a:srgbClr val="000000"/>
                </a:solidFill>
                <a:latin typeface="Arial"/>
                <a:ea typeface="Adobe Fangsong Std R"/>
                <a:cs typeface="Arial"/>
              </a:rPr>
              <a:t>Nous en savons suffisamment pour commencer : </a:t>
            </a:r>
          </a:p>
          <a:p>
            <a:pPr marL="535015" lvl="1" indent="-354056" algn="l">
              <a:spcBef>
                <a:spcPts val="600"/>
              </a:spcBef>
              <a:buClr>
                <a:srgbClr val="C80F0F"/>
              </a:buClr>
              <a:buFont typeface="Wingdings"/>
              <a:buChar char="à"/>
            </a:pPr>
            <a:r>
              <a:rPr lang="fr-FR" sz="2000" b="0" i="0" dirty="0" smtClean="0">
                <a:solidFill>
                  <a:srgbClr val="000000"/>
                </a:solidFill>
                <a:latin typeface="Arial"/>
                <a:ea typeface="Adobe Fangsong Std R"/>
                <a:cs typeface="Arial"/>
              </a:rPr>
              <a:t>L'incertitude ne constitue pas un argument pour attendre "un meilleur moment" pour la prise de décision</a:t>
            </a:r>
          </a:p>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Citations possibles pour commencer ce module</a:t>
            </a:r>
          </a:p>
          <a:p>
            <a:pPr algn="l">
              <a:buNone/>
            </a:pPr>
            <a:r>
              <a:rPr lang="fr-FR" sz="1200" b="0" i="0" dirty="0" smtClean="0">
                <a:solidFill>
                  <a:srgbClr val="000000"/>
                </a:solidFill>
                <a:latin typeface="Arial"/>
                <a:cs typeface="Arial"/>
              </a:rPr>
              <a:t>"La science ne propose pas des prévisions exactes et sûres du climat future, et ne sera jamais en mesure de le faire. [...] le défi auquel sont confrontés les intervenants de l'adaptation consiste à gérer cette incertitude, plutôt que de la surmonter!" (</a:t>
            </a:r>
            <a:r>
              <a:rPr lang="fr-FR" sz="1200" b="0" i="0" dirty="0" err="1" smtClean="0">
                <a:solidFill>
                  <a:srgbClr val="000000"/>
                </a:solidFill>
                <a:latin typeface="Arial"/>
                <a:cs typeface="Arial"/>
              </a:rPr>
              <a:t>Kropp</a:t>
            </a:r>
            <a:r>
              <a:rPr lang="fr-FR" sz="1200" b="0" i="0" dirty="0" smtClean="0">
                <a:solidFill>
                  <a:srgbClr val="000000"/>
                </a:solidFill>
                <a:latin typeface="Arial"/>
                <a:cs typeface="Arial"/>
              </a:rPr>
              <a:t>/</a:t>
            </a:r>
            <a:r>
              <a:rPr lang="fr-FR" sz="1200" b="0" i="0" dirty="0" err="1" smtClean="0">
                <a:solidFill>
                  <a:srgbClr val="000000"/>
                </a:solidFill>
                <a:latin typeface="Arial"/>
                <a:cs typeface="Arial"/>
              </a:rPr>
              <a:t>Scholze</a:t>
            </a:r>
            <a:r>
              <a:rPr lang="fr-FR" sz="1200" b="0" i="0" dirty="0" smtClean="0">
                <a:solidFill>
                  <a:srgbClr val="000000"/>
                </a:solidFill>
                <a:latin typeface="Arial"/>
                <a:cs typeface="Arial"/>
              </a:rPr>
              <a:t> 2009)</a:t>
            </a:r>
          </a:p>
          <a:p>
            <a:pPr algn="l">
              <a:buNone/>
            </a:pPr>
            <a:r>
              <a:rPr lang="fr-FR" sz="1200" b="0" i="0" dirty="0" smtClean="0">
                <a:solidFill>
                  <a:srgbClr val="000000"/>
                </a:solidFill>
                <a:latin typeface="Arial"/>
                <a:cs typeface="Arial"/>
              </a:rPr>
              <a:t>"L'élaboration de politiques requiert presque toujours un jugement face à l'incertitude et le changement climatique ne fait pas exception" (Schneider 2011) </a:t>
            </a:r>
          </a:p>
          <a:p>
            <a:pPr algn="l">
              <a:buNone/>
            </a:pPr>
            <a:r>
              <a:rPr lang="fr-FR" sz="1200" b="0" i="0" dirty="0" smtClean="0">
                <a:solidFill>
                  <a:srgbClr val="000000"/>
                </a:solidFill>
                <a:latin typeface="Arial"/>
                <a:cs typeface="Arial"/>
              </a:rPr>
              <a:t>"Ne laissez pas la perfection devenir l'ennemie du bien"</a:t>
            </a:r>
          </a:p>
          <a:p>
            <a:pPr algn="l">
              <a:buNone/>
            </a:pPr>
            <a:endParaRPr lang="fr-FR" dirty="0" smtClean="0"/>
          </a:p>
          <a:p>
            <a:pPr algn="l">
              <a:buNone/>
            </a:pPr>
            <a:r>
              <a:rPr lang="fr-FR" sz="1200" b="0" i="1" u="sng" dirty="0" smtClean="0">
                <a:solidFill>
                  <a:srgbClr val="000000"/>
                </a:solidFill>
                <a:latin typeface="Arial"/>
                <a:cs typeface="Arial"/>
              </a:rPr>
              <a:t>Indice</a:t>
            </a:r>
            <a:r>
              <a:rPr lang="fr-FR" sz="1200" b="0" i="1" dirty="0" smtClean="0">
                <a:solidFill>
                  <a:srgbClr val="000000"/>
                </a:solidFill>
                <a:latin typeface="Arial"/>
                <a:cs typeface="Arial"/>
              </a:rPr>
              <a:t> </a:t>
            </a:r>
            <a:r>
              <a:rPr lang="fr-FR" sz="1200" b="1" i="1" dirty="0" smtClean="0">
                <a:solidFill>
                  <a:srgbClr val="000000"/>
                </a:solidFill>
                <a:latin typeface="Arial"/>
                <a:cs typeface="Arial"/>
              </a:rPr>
              <a:t>si vous avez le temps</a:t>
            </a:r>
          </a:p>
          <a:p>
            <a:pPr algn="l">
              <a:buClr>
                <a:srgbClr val="000000"/>
              </a:buClr>
              <a:buFont typeface="Arial"/>
              <a:buChar char="•"/>
            </a:pPr>
            <a:r>
              <a:rPr lang="fr-FR" sz="1200" b="0" i="0" dirty="0" smtClean="0">
                <a:solidFill>
                  <a:srgbClr val="000000"/>
                </a:solidFill>
                <a:latin typeface="Arial"/>
                <a:cs typeface="Arial"/>
              </a:rPr>
              <a:t> Demandez aux participants quelles techniques de prises de décision ils utilisent habituellement, dans leur vie professionnelle ou privée.</a:t>
            </a:r>
          </a:p>
          <a:p>
            <a:pPr algn="l">
              <a:buClr>
                <a:srgbClr val="000000"/>
              </a:buClr>
              <a:buFont typeface="Arial"/>
              <a:buChar char="•"/>
            </a:pPr>
            <a:r>
              <a:rPr lang="fr-FR" sz="1200" b="0" i="0" dirty="0" smtClean="0">
                <a:solidFill>
                  <a:srgbClr val="000000"/>
                </a:solidFill>
                <a:latin typeface="Arial"/>
                <a:cs typeface="Arial"/>
              </a:rPr>
              <a:t> p.ex. jouer à pile ou face, faire une liste des pour / contre, demander à votre mère / père / ami, </a:t>
            </a:r>
          </a:p>
          <a:p>
            <a:pPr algn="l">
              <a:buNone/>
            </a:pPr>
            <a:endParaRPr lang="fr-FR" dirty="0" smtClean="0"/>
          </a:p>
          <a:p>
            <a:pPr algn="l">
              <a:buNone/>
            </a:pPr>
            <a:endParaRPr lang="fr-FR" dirty="0" smtClean="0"/>
          </a:p>
        </p:txBody>
      </p:sp>
    </p:spTree>
    <p:extLst>
      <p:ext uri="{BB962C8B-B14F-4D97-AF65-F5344CB8AC3E}">
        <p14:creationId xmlns:p14="http://schemas.microsoft.com/office/powerpoint/2010/main" val="28882394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lienbildplatzhalter 3"/>
          <p:cNvSpPr>
            <a:spLocks noGrp="1" noRot="1" noChangeAspect="1" noTextEdit="1"/>
          </p:cNvSpPr>
          <p:nvPr>
            <p:ph type="sldImg"/>
          </p:nvPr>
        </p:nvSpPr>
        <p:spPr>
          <a:xfrm>
            <a:off x="546100" y="312738"/>
            <a:ext cx="5730875" cy="4297362"/>
          </a:xfrm>
          <a:ln/>
        </p:spPr>
      </p:sp>
      <p:sp>
        <p:nvSpPr>
          <p:cNvPr id="43011" name="Notizenplatzhalter 4"/>
          <p:cNvSpPr>
            <a:spLocks noGrp="1"/>
          </p:cNvSpPr>
          <p:nvPr>
            <p:ph type="body" idx="1"/>
          </p:nvPr>
        </p:nvSpPr>
        <p:spPr>
          <a:noFill/>
          <a:ln/>
        </p:spPr>
        <p:txBody>
          <a:bodyPr/>
          <a:lstStyle/>
          <a:p>
            <a:pPr algn="l">
              <a:buNone/>
            </a:pPr>
            <a:r>
              <a:rPr lang="fr-FR" sz="1200" b="0" i="0" u="sng" dirty="0" smtClean="0">
                <a:solidFill>
                  <a:srgbClr val="000000"/>
                </a:solidFill>
                <a:latin typeface="Arial"/>
                <a:cs typeface="Arial"/>
              </a:rPr>
              <a:t>Message principal</a:t>
            </a:r>
          </a:p>
          <a:p>
            <a:pPr algn="l">
              <a:buClr>
                <a:srgbClr val="000000"/>
              </a:buClr>
              <a:buFontTx/>
              <a:buChar char="•"/>
            </a:pPr>
            <a:r>
              <a:rPr lang="fr-FR" sz="1200" b="0" i="0" dirty="0" smtClean="0">
                <a:solidFill>
                  <a:srgbClr val="000000"/>
                </a:solidFill>
                <a:latin typeface="Arial"/>
                <a:cs typeface="Arial"/>
              </a:rPr>
              <a:t> Oui, il y a des incertitudes, cependant, il est impossible de ne pas agir (p.ex. crises économiques)</a:t>
            </a:r>
          </a:p>
          <a:p>
            <a:pPr algn="l">
              <a:buClr>
                <a:srgbClr val="000000"/>
              </a:buClr>
              <a:buFontTx/>
              <a:buChar char="•"/>
            </a:pPr>
            <a:r>
              <a:rPr lang="fr-FR" sz="1200" b="0" i="0" dirty="0" smtClean="0">
                <a:solidFill>
                  <a:srgbClr val="000000"/>
                </a:solidFill>
                <a:latin typeface="Arial"/>
                <a:cs typeface="Arial"/>
              </a:rPr>
              <a:t> Il est donc important de mieux connaître les incertitudes et ce qu'il est possible de faire en la matière</a:t>
            </a:r>
          </a:p>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Expliquez</a:t>
            </a:r>
          </a:p>
          <a:p>
            <a:pPr algn="l">
              <a:buClr>
                <a:srgbClr val="000000"/>
              </a:buClr>
              <a:buFontTx/>
              <a:buChar char="•"/>
            </a:pPr>
            <a:r>
              <a:rPr lang="fr-FR" sz="1200" b="0" i="0" dirty="0" smtClean="0">
                <a:solidFill>
                  <a:srgbClr val="000000"/>
                </a:solidFill>
                <a:latin typeface="Arial"/>
                <a:cs typeface="Arial"/>
              </a:rPr>
              <a:t>L'évolution des émissions relève d'une décision politique d'aujourd'hui ; la stabilisation du niveau des émissions ne suffit pas - une réduction importante (80% d'ici 2050) est nécessaire</a:t>
            </a:r>
          </a:p>
          <a:p>
            <a:pPr algn="l">
              <a:buNone/>
            </a:pPr>
            <a:r>
              <a:rPr lang="fr-FR" sz="1200" b="0" i="1" dirty="0" smtClean="0">
                <a:solidFill>
                  <a:srgbClr val="000000"/>
                </a:solidFill>
                <a:latin typeface="Arial"/>
                <a:cs typeface="Arial"/>
              </a:rPr>
              <a:t>-&gt; ce que les conseillers techniques peuvent faire : garder l'atténuation à l'esprit lors de la planification de l'adaptation, chercher toujours les solutions à faibles émissions</a:t>
            </a:r>
            <a:endParaRPr lang="fr-FR" sz="1200" b="0" i="1" dirty="0">
              <a:solidFill>
                <a:srgbClr val="000000"/>
              </a:solidFill>
              <a:latin typeface="Arial"/>
              <a:cs typeface="Arial"/>
            </a:endParaRPr>
          </a:p>
        </p:txBody>
      </p:sp>
    </p:spTree>
    <p:extLst>
      <p:ext uri="{BB962C8B-B14F-4D97-AF65-F5344CB8AC3E}">
        <p14:creationId xmlns:p14="http://schemas.microsoft.com/office/powerpoint/2010/main" val="8125537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lienbildplatzhalter 3"/>
          <p:cNvSpPr>
            <a:spLocks noGrp="1" noRot="1" noChangeAspect="1" noTextEdit="1"/>
          </p:cNvSpPr>
          <p:nvPr>
            <p:ph type="sldImg"/>
          </p:nvPr>
        </p:nvSpPr>
        <p:spPr>
          <a:xfrm>
            <a:off x="546100" y="312738"/>
            <a:ext cx="5730875" cy="4297362"/>
          </a:xfrm>
          <a:ln/>
        </p:spPr>
      </p:sp>
      <p:sp>
        <p:nvSpPr>
          <p:cNvPr id="44035" name="Notizenplatzhalter 4"/>
          <p:cNvSpPr>
            <a:spLocks noGrp="1"/>
          </p:cNvSpPr>
          <p:nvPr>
            <p:ph type="body" idx="1"/>
          </p:nvPr>
        </p:nvSpPr>
        <p:spPr>
          <a:noFill/>
          <a:ln/>
        </p:spPr>
        <p:txBody>
          <a:bodyPr/>
          <a:lstStyle/>
          <a:p>
            <a:pPr algn="l">
              <a:buNone/>
            </a:pPr>
            <a:r>
              <a:rPr lang="fr-FR" sz="1200" b="0" i="0" u="sng" dirty="0" smtClean="0">
                <a:solidFill>
                  <a:srgbClr val="000000"/>
                </a:solidFill>
                <a:latin typeface="Arial"/>
                <a:cs typeface="Arial"/>
              </a:rPr>
              <a:t>Message principal</a:t>
            </a:r>
          </a:p>
          <a:p>
            <a:pPr algn="l">
              <a:buClr>
                <a:srgbClr val="000000"/>
              </a:buClr>
              <a:buFontTx/>
              <a:buChar char="•"/>
            </a:pPr>
            <a:r>
              <a:rPr lang="fr-FR" sz="1200" b="0" i="0" dirty="0" smtClean="0">
                <a:solidFill>
                  <a:srgbClr val="000000"/>
                </a:solidFill>
                <a:latin typeface="Arial"/>
                <a:cs typeface="Arial"/>
              </a:rPr>
              <a:t> Oui, il y a des incertitudes, cependant, il est impossible de ne pas agir (p.ex. crises économiques)</a:t>
            </a:r>
          </a:p>
          <a:p>
            <a:pPr algn="l">
              <a:buClr>
                <a:srgbClr val="000000"/>
              </a:buClr>
              <a:buFontTx/>
              <a:buChar char="•"/>
            </a:pPr>
            <a:r>
              <a:rPr lang="fr-FR" sz="1200" b="0" i="0" dirty="0" smtClean="0">
                <a:solidFill>
                  <a:srgbClr val="000000"/>
                </a:solidFill>
                <a:latin typeface="Arial"/>
                <a:cs typeface="Arial"/>
              </a:rPr>
              <a:t> Il est donc important de mieux connaître les incertitudes et ce qu'il est possible de faire en la matière</a:t>
            </a:r>
          </a:p>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Expliquez</a:t>
            </a:r>
          </a:p>
          <a:p>
            <a:pPr algn="l">
              <a:buClr>
                <a:srgbClr val="000000"/>
              </a:buClr>
              <a:buFontTx/>
              <a:buChar char="•"/>
            </a:pPr>
            <a:r>
              <a:rPr lang="fr-FR" sz="1200" b="0" i="0" dirty="0" smtClean="0">
                <a:solidFill>
                  <a:srgbClr val="000000"/>
                </a:solidFill>
                <a:latin typeface="Arial"/>
                <a:cs typeface="Arial"/>
              </a:rPr>
              <a:t> Les impacts sont les faits que les politiciens doivent gérer aujourd'hui et à l'avenir : </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certains signaux climatiques sont clairs (en particulier les températures et les signaux qui y sont liés) ; pour certaines régions les tendances en termes de précipitations ne sont pas claires : elles peuvent représenter des augmentations ou des pertes. </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certaines régions seront plus affectées que d'autres, </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certaines régions sont déjà vulnérables - elles possèdent moins de capacités d'adaptation que d'autres (p.ex. cyclones en Australie ou au Bangladesh) - l'impact du CC est lié au niveau de développement actuel!</a:t>
            </a:r>
            <a:br>
              <a:rPr lang="fr-FR" sz="1000" b="0" i="0" dirty="0" smtClean="0">
                <a:solidFill>
                  <a:srgbClr val="000000"/>
                </a:solidFill>
                <a:latin typeface="Arial"/>
                <a:ea typeface="Adobe Fangsong Std R"/>
                <a:cs typeface="Arial"/>
              </a:rPr>
            </a:br>
            <a:r>
              <a:rPr lang="fr-FR" sz="1000" b="0" i="1" dirty="0" smtClean="0">
                <a:solidFill>
                  <a:srgbClr val="000000"/>
                </a:solidFill>
                <a:latin typeface="Arial"/>
                <a:ea typeface="Adobe Fangsong Std R"/>
                <a:cs typeface="Arial"/>
              </a:rPr>
              <a:t>-&gt; ce que les conseillers techniques peuvent faire : précisez ce dont vous parlez (p.ex. région et cadre temporel) et désignez clairement les incertitudes qui demeurent (probabilité statistique), utilisez des outils de gestion appropriés </a:t>
            </a:r>
            <a:endParaRPr lang="fr-FR" sz="1000" b="0" i="1" dirty="0">
              <a:solidFill>
                <a:srgbClr val="000000"/>
              </a:solidFill>
              <a:latin typeface="Arial"/>
              <a:ea typeface="Adobe Fangsong Std R"/>
              <a:cs typeface="Arial"/>
            </a:endParaRPr>
          </a:p>
        </p:txBody>
      </p:sp>
    </p:spTree>
    <p:extLst>
      <p:ext uri="{BB962C8B-B14F-4D97-AF65-F5344CB8AC3E}">
        <p14:creationId xmlns:p14="http://schemas.microsoft.com/office/powerpoint/2010/main" val="39424868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lienbildplatzhalter 3"/>
          <p:cNvSpPr>
            <a:spLocks noGrp="1" noRot="1" noChangeAspect="1" noTextEdit="1"/>
          </p:cNvSpPr>
          <p:nvPr>
            <p:ph type="sldImg"/>
          </p:nvPr>
        </p:nvSpPr>
        <p:spPr>
          <a:xfrm>
            <a:off x="546100" y="312738"/>
            <a:ext cx="5730875" cy="4297362"/>
          </a:xfrm>
          <a:ln/>
        </p:spPr>
      </p:sp>
      <p:sp>
        <p:nvSpPr>
          <p:cNvPr id="45059" name="Notizenplatzhalter 4"/>
          <p:cNvSpPr>
            <a:spLocks noGrp="1"/>
          </p:cNvSpPr>
          <p:nvPr>
            <p:ph type="body" idx="1"/>
          </p:nvPr>
        </p:nvSpPr>
        <p:spPr>
          <a:noFill/>
          <a:ln/>
        </p:spPr>
        <p:txBody>
          <a:bodyPr/>
          <a:lstStyle/>
          <a:p>
            <a:pPr algn="l">
              <a:buNone/>
            </a:pPr>
            <a:r>
              <a:rPr lang="fr-FR" sz="1200" b="1" i="0" dirty="0" smtClean="0">
                <a:solidFill>
                  <a:srgbClr val="000000"/>
                </a:solidFill>
                <a:latin typeface="Arial"/>
                <a:cs typeface="Arial"/>
              </a:rPr>
              <a:t>SEULEMENT si vous avez du temps</a:t>
            </a:r>
          </a:p>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Message principal</a:t>
            </a:r>
          </a:p>
          <a:p>
            <a:pPr algn="l">
              <a:buClr>
                <a:srgbClr val="000000"/>
              </a:buClr>
              <a:buFontTx/>
              <a:buChar char="•"/>
            </a:pPr>
            <a:r>
              <a:rPr lang="fr-FR" sz="1200" b="0" i="0" dirty="0" smtClean="0">
                <a:solidFill>
                  <a:srgbClr val="000000"/>
                </a:solidFill>
                <a:latin typeface="Arial"/>
                <a:cs typeface="Arial"/>
              </a:rPr>
              <a:t> Oui, il y a des incertitudes, cependant, il est impossible de ne pas agir (p.ex. crises économiques)</a:t>
            </a:r>
          </a:p>
          <a:p>
            <a:pPr algn="l">
              <a:buClr>
                <a:srgbClr val="000000"/>
              </a:buClr>
              <a:buFontTx/>
              <a:buChar char="•"/>
            </a:pPr>
            <a:r>
              <a:rPr lang="fr-FR" sz="1200" b="0" i="0" dirty="0" smtClean="0">
                <a:solidFill>
                  <a:srgbClr val="000000"/>
                </a:solidFill>
                <a:latin typeface="Arial"/>
                <a:cs typeface="Arial"/>
              </a:rPr>
              <a:t> Il est donc important de mieux connaître les incertitudes et ce qu'il est possible de faire en la matière</a:t>
            </a:r>
          </a:p>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Expliquez</a:t>
            </a:r>
          </a:p>
          <a:p>
            <a:pPr algn="l">
              <a:buClr>
                <a:srgbClr val="000000"/>
              </a:buClr>
              <a:buFontTx/>
              <a:buChar char="•"/>
            </a:pPr>
            <a:r>
              <a:rPr lang="fr-FR" sz="1200" b="0" i="0" dirty="0" smtClean="0">
                <a:solidFill>
                  <a:srgbClr val="000000"/>
                </a:solidFill>
                <a:latin typeface="Arial"/>
                <a:cs typeface="Arial"/>
              </a:rPr>
              <a:t>Nous allons maintenant nous intéresser à ce que les décideurs peuvent faire</a:t>
            </a:r>
            <a:endParaRPr lang="fr-FR" sz="1200" b="0" i="0" dirty="0">
              <a:solidFill>
                <a:srgbClr val="000000"/>
              </a:solidFill>
              <a:latin typeface="Arial"/>
              <a:cs typeface="Arial"/>
            </a:endParaRPr>
          </a:p>
        </p:txBody>
      </p:sp>
    </p:spTree>
    <p:extLst>
      <p:ext uri="{BB962C8B-B14F-4D97-AF65-F5344CB8AC3E}">
        <p14:creationId xmlns:p14="http://schemas.microsoft.com/office/powerpoint/2010/main" val="20922164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1"/>
          <p:cNvSpPr>
            <a:spLocks noGrp="1" noRot="1" noChangeAspect="1" noTextEdit="1"/>
          </p:cNvSpPr>
          <p:nvPr>
            <p:ph type="sldImg"/>
          </p:nvPr>
        </p:nvSpPr>
        <p:spPr>
          <a:xfrm>
            <a:off x="546100" y="312738"/>
            <a:ext cx="5730875" cy="4297362"/>
          </a:xfrm>
          <a:ln/>
        </p:spPr>
      </p:sp>
      <p:sp>
        <p:nvSpPr>
          <p:cNvPr id="46083" name="Notizenplatzhalter 2"/>
          <p:cNvSpPr>
            <a:spLocks noGrp="1"/>
          </p:cNvSpPr>
          <p:nvPr>
            <p:ph type="body" idx="1"/>
          </p:nvPr>
        </p:nvSpPr>
        <p:spPr>
          <a:noFill/>
          <a:ln/>
        </p:spPr>
        <p:txBody>
          <a:bodyPr/>
          <a:lstStyle/>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Message principal</a:t>
            </a:r>
          </a:p>
          <a:p>
            <a:pPr algn="l">
              <a:buClr>
                <a:srgbClr val="000000"/>
              </a:buClr>
              <a:buFontTx/>
              <a:buChar char="•"/>
            </a:pPr>
            <a:r>
              <a:rPr lang="fr-FR" sz="1200" b="0" i="0" dirty="0" smtClean="0">
                <a:solidFill>
                  <a:srgbClr val="000000"/>
                </a:solidFill>
                <a:latin typeface="Arial"/>
                <a:cs typeface="Arial"/>
              </a:rPr>
              <a:t> Avec des résultats limités pour les données et modèles, certaines projections aboutissent à une probabilité plus élevée que d'autres</a:t>
            </a:r>
          </a:p>
          <a:p>
            <a:pPr algn="l">
              <a:buFontTx/>
              <a:buChar char="•"/>
            </a:pPr>
            <a:endParaRPr lang="fr-FR" dirty="0" smtClean="0">
              <a:latin typeface="Arial"/>
              <a:cs typeface="Arial"/>
            </a:endParaRPr>
          </a:p>
          <a:p>
            <a:pPr algn="l">
              <a:buNone/>
            </a:pPr>
            <a:r>
              <a:rPr lang="fr-FR" sz="1200" b="0" i="0" u="sng" dirty="0" smtClean="0">
                <a:solidFill>
                  <a:srgbClr val="000000"/>
                </a:solidFill>
                <a:latin typeface="Arial"/>
                <a:cs typeface="Arial"/>
              </a:rPr>
              <a:t>Expliquez</a:t>
            </a:r>
          </a:p>
          <a:p>
            <a:pPr algn="l">
              <a:buClr>
                <a:srgbClr val="000000"/>
              </a:buClr>
              <a:buFontTx/>
              <a:buChar char="•"/>
            </a:pPr>
            <a:r>
              <a:rPr lang="fr-FR" sz="1200" b="0" i="0" dirty="0" smtClean="0">
                <a:solidFill>
                  <a:srgbClr val="000000"/>
                </a:solidFill>
                <a:latin typeface="Arial"/>
                <a:cs typeface="Arial"/>
              </a:rPr>
              <a:t> Tableau</a:t>
            </a:r>
          </a:p>
          <a:p>
            <a:pPr algn="l">
              <a:buFontTx/>
              <a:buChar char="•"/>
            </a:pPr>
            <a:endParaRPr lang="fr-FR" dirty="0" smtClean="0">
              <a:latin typeface="Arial"/>
              <a:cs typeface="Arial"/>
            </a:endParaRPr>
          </a:p>
          <a:p>
            <a:pPr algn="l">
              <a:buNone/>
            </a:pPr>
            <a:r>
              <a:rPr lang="fr-FR" sz="1200" b="0" i="1" u="sng" dirty="0" smtClean="0">
                <a:solidFill>
                  <a:srgbClr val="000000"/>
                </a:solidFill>
                <a:latin typeface="Arial"/>
                <a:cs typeface="Arial"/>
              </a:rPr>
              <a:t>Indice</a:t>
            </a:r>
            <a:r>
              <a:rPr lang="fr-FR" sz="1200" b="0" i="1" dirty="0" smtClean="0">
                <a:solidFill>
                  <a:srgbClr val="000000"/>
                </a:solidFill>
                <a:latin typeface="Arial"/>
                <a:cs typeface="Arial"/>
              </a:rPr>
              <a:t> </a:t>
            </a:r>
          </a:p>
          <a:p>
            <a:pPr algn="l">
              <a:buClr>
                <a:srgbClr val="000000"/>
              </a:buClr>
              <a:buFontTx/>
              <a:buChar char="•"/>
            </a:pPr>
            <a:r>
              <a:rPr lang="fr-FR" sz="1200" b="0" i="1" dirty="0" smtClean="0">
                <a:solidFill>
                  <a:srgbClr val="000000"/>
                </a:solidFill>
                <a:latin typeface="Arial"/>
                <a:cs typeface="Arial"/>
              </a:rPr>
              <a:t> Avec les participants, cherchez ensemble des exemples</a:t>
            </a:r>
            <a:endParaRPr lang="fr-FR" sz="1200" b="0" i="1" dirty="0">
              <a:solidFill>
                <a:srgbClr val="000000"/>
              </a:solidFill>
              <a:latin typeface="Arial"/>
              <a:cs typeface="Arial"/>
            </a:endParaRPr>
          </a:p>
        </p:txBody>
      </p:sp>
      <p:sp>
        <p:nvSpPr>
          <p:cNvPr id="46084" name="Foliennummernplatzhalter 3"/>
          <p:cNvSpPr>
            <a:spLocks noGrp="1"/>
          </p:cNvSpPr>
          <p:nvPr>
            <p:ph type="sldNum" sz="quarter" idx="5"/>
          </p:nvPr>
        </p:nvSpPr>
        <p:spPr/>
        <p:txBody>
          <a:bodyPr/>
          <a:lstStyle/>
          <a:p>
            <a:pPr algn="r">
              <a:buNone/>
            </a:pPr>
            <a:fld id="{1C6D1865-EBD7-4978-BA8F-A378532E4198}" type="slidenum">
              <a:rPr lang="fr-FR" sz="1000" b="1" i="0" smtClean="0">
                <a:solidFill>
                  <a:schemeClr val="bg1"/>
                </a:solidFill>
                <a:latin typeface="Arial"/>
                <a:cs typeface="Arial"/>
              </a:rPr>
              <a:pPr algn="r">
                <a:buNone/>
              </a:pPr>
              <a:t>13</a:t>
            </a:fld>
            <a:endParaRPr lang="fr-FR" dirty="0" smtClean="0">
              <a:latin typeface="Arial"/>
              <a:cs typeface="Arial"/>
            </a:endParaRPr>
          </a:p>
        </p:txBody>
      </p:sp>
    </p:spTree>
    <p:extLst>
      <p:ext uri="{BB962C8B-B14F-4D97-AF65-F5344CB8AC3E}">
        <p14:creationId xmlns:p14="http://schemas.microsoft.com/office/powerpoint/2010/main" val="16943205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lienbildplatzhalter 1"/>
          <p:cNvSpPr>
            <a:spLocks noGrp="1" noRot="1" noChangeAspect="1" noTextEdit="1"/>
          </p:cNvSpPr>
          <p:nvPr>
            <p:ph type="sldImg"/>
          </p:nvPr>
        </p:nvSpPr>
        <p:spPr>
          <a:xfrm>
            <a:off x="546100" y="312738"/>
            <a:ext cx="5730875" cy="4297362"/>
          </a:xfrm>
          <a:ln/>
        </p:spPr>
      </p:sp>
      <p:sp>
        <p:nvSpPr>
          <p:cNvPr id="47107" name="Notizenplatzhalter 2"/>
          <p:cNvSpPr>
            <a:spLocks noGrp="1"/>
          </p:cNvSpPr>
          <p:nvPr>
            <p:ph type="body" idx="1"/>
          </p:nvPr>
        </p:nvSpPr>
        <p:spPr>
          <a:noFill/>
          <a:ln/>
        </p:spPr>
        <p:txBody>
          <a:bodyPr/>
          <a:lstStyle/>
          <a:p>
            <a:pPr algn="l">
              <a:buNone/>
            </a:pPr>
            <a:r>
              <a:rPr lang="fr-FR" sz="1200" b="0" i="1" dirty="0" smtClean="0">
                <a:solidFill>
                  <a:srgbClr val="000000"/>
                </a:solidFill>
                <a:latin typeface="Arial"/>
                <a:cs typeface="Arial"/>
              </a:rPr>
              <a:t>Indice</a:t>
            </a:r>
          </a:p>
          <a:p>
            <a:pPr algn="l">
              <a:buNone/>
            </a:pPr>
            <a:r>
              <a:rPr lang="fr-FR" sz="1200" b="0" i="1" dirty="0" smtClean="0">
                <a:solidFill>
                  <a:srgbClr val="000000"/>
                </a:solidFill>
                <a:latin typeface="Arial"/>
                <a:cs typeface="Arial"/>
              </a:rPr>
              <a:t>Vous pouvez aborder cette diapo comme un exercice de brainstorming avec les participants, si vous le faites sur un tableau en papier, gardez les points mentionnés sur la diapo à l'esprit, ou faites-le sur un tableau avec des cartons que vous aurez préparés à l'avance</a:t>
            </a:r>
          </a:p>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Message principal</a:t>
            </a:r>
          </a:p>
          <a:p>
            <a:pPr algn="l">
              <a:buClr>
                <a:srgbClr val="000000"/>
              </a:buClr>
              <a:buFontTx/>
              <a:buChar char="•"/>
            </a:pPr>
            <a:r>
              <a:rPr lang="fr-FR" sz="1200" b="0" i="0" dirty="0" smtClean="0">
                <a:solidFill>
                  <a:srgbClr val="000000"/>
                </a:solidFill>
                <a:latin typeface="Arial"/>
                <a:cs typeface="Arial"/>
              </a:rPr>
              <a:t> pour la majorité des être humains, à l'exception peut-être des scientifiques, l'incertitude est difficilement supportable. Cela aboutit soit à une confiance excessive dans des faits incertains, soit à l'omission des faits incertains dans la prise de décision.</a:t>
            </a:r>
          </a:p>
          <a:p>
            <a:pPr algn="l">
              <a:buClr>
                <a:srgbClr val="000000"/>
              </a:buClr>
              <a:buFontTx/>
              <a:buChar char="•"/>
            </a:pPr>
            <a:r>
              <a:rPr lang="fr-FR" sz="1200" b="0" i="0" dirty="0" smtClean="0">
                <a:solidFill>
                  <a:srgbClr val="000000"/>
                </a:solidFill>
                <a:latin typeface="Arial"/>
                <a:cs typeface="Arial"/>
              </a:rPr>
              <a:t> Les hommes politiques en particulier et le public considèrent l'incertitude non seulement comme inacceptable, mais y voient également la faute de quelqu'un d'autre</a:t>
            </a:r>
          </a:p>
          <a:p>
            <a:pPr algn="l">
              <a:buNone/>
            </a:pPr>
            <a:endParaRPr lang="fr-FR" dirty="0" smtClean="0">
              <a:latin typeface="Arial"/>
              <a:cs typeface="Arial"/>
            </a:endParaRPr>
          </a:p>
        </p:txBody>
      </p:sp>
      <p:sp>
        <p:nvSpPr>
          <p:cNvPr id="47108" name="Foliennummernplatzhalter 3"/>
          <p:cNvSpPr>
            <a:spLocks noGrp="1"/>
          </p:cNvSpPr>
          <p:nvPr>
            <p:ph type="sldNum" sz="quarter" idx="5"/>
          </p:nvPr>
        </p:nvSpPr>
        <p:spPr/>
        <p:txBody>
          <a:bodyPr/>
          <a:lstStyle/>
          <a:p>
            <a:pPr algn="r">
              <a:buNone/>
            </a:pPr>
            <a:fld id="{BA8842EC-61DA-4A9C-A086-E81147A21D0F}" type="slidenum">
              <a:rPr lang="fr-FR" sz="1000" b="1" i="0" smtClean="0">
                <a:solidFill>
                  <a:schemeClr val="bg1"/>
                </a:solidFill>
                <a:latin typeface="Arial"/>
                <a:cs typeface="Arial"/>
              </a:rPr>
              <a:pPr algn="r">
                <a:buNone/>
              </a:pPr>
              <a:t>14</a:t>
            </a:fld>
            <a:endParaRPr lang="fr-FR" dirty="0" smtClean="0">
              <a:latin typeface="Arial"/>
              <a:cs typeface="Arial"/>
            </a:endParaRPr>
          </a:p>
        </p:txBody>
      </p:sp>
    </p:spTree>
    <p:extLst>
      <p:ext uri="{BB962C8B-B14F-4D97-AF65-F5344CB8AC3E}">
        <p14:creationId xmlns:p14="http://schemas.microsoft.com/office/powerpoint/2010/main" val="19717658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Notizenplatzhalter 2"/>
          <p:cNvSpPr>
            <a:spLocks noGrp="1"/>
          </p:cNvSpPr>
          <p:nvPr>
            <p:ph type="body" idx="1"/>
          </p:nvPr>
        </p:nvSpPr>
        <p:spPr>
          <a:noFill/>
          <a:ln/>
        </p:spPr>
        <p:txBody>
          <a:bodyPr/>
          <a:lstStyle/>
          <a:p>
            <a:pPr algn="l">
              <a:buNone/>
            </a:pPr>
            <a:r>
              <a:rPr lang="fr-FR" sz="1200" b="1" i="0" dirty="0" smtClean="0">
                <a:solidFill>
                  <a:srgbClr val="000000"/>
                </a:solidFill>
                <a:latin typeface="Arial"/>
                <a:cs typeface="Arial"/>
              </a:rPr>
              <a:t>SEULEMENT si vous avez du temps</a:t>
            </a:r>
          </a:p>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Message principal</a:t>
            </a:r>
          </a:p>
          <a:p>
            <a:pPr algn="l">
              <a:buClr>
                <a:srgbClr val="000000"/>
              </a:buClr>
              <a:buFontTx/>
              <a:buChar char="•"/>
            </a:pPr>
            <a:r>
              <a:rPr lang="fr-FR" sz="1200" b="0" i="0" dirty="0" smtClean="0">
                <a:solidFill>
                  <a:srgbClr val="000000"/>
                </a:solidFill>
                <a:latin typeface="Arial"/>
                <a:cs typeface="Arial"/>
              </a:rPr>
              <a:t> Le changement climatique constitue un défi supplémentaire pour la planification, non pas le seul. </a:t>
            </a:r>
          </a:p>
          <a:p>
            <a:pPr algn="l">
              <a:buClr>
                <a:srgbClr val="000000"/>
              </a:buClr>
              <a:buFontTx/>
              <a:buChar char="•"/>
            </a:pPr>
            <a:r>
              <a:rPr lang="fr-FR" sz="1200" b="0" i="0" dirty="0" smtClean="0">
                <a:solidFill>
                  <a:srgbClr val="000000"/>
                </a:solidFill>
                <a:latin typeface="Arial"/>
                <a:cs typeface="Arial"/>
              </a:rPr>
              <a:t> Prendre systématiquement en compte le changement climatique est essentiel pour garantir le développement</a:t>
            </a:r>
          </a:p>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Expliquez</a:t>
            </a:r>
          </a:p>
          <a:p>
            <a:pPr algn="l">
              <a:buClr>
                <a:srgbClr val="000000"/>
              </a:buClr>
              <a:buFontTx/>
              <a:buChar char="•"/>
            </a:pPr>
            <a:r>
              <a:rPr lang="fr-FR" sz="1200" b="0" i="0" dirty="0" smtClean="0">
                <a:solidFill>
                  <a:srgbClr val="000000"/>
                </a:solidFill>
                <a:latin typeface="Arial"/>
                <a:cs typeface="Arial"/>
              </a:rPr>
              <a:t> Montrez différents investissements (idéalement liés à l'intérêt de votre auditoire)</a:t>
            </a:r>
          </a:p>
          <a:p>
            <a:pPr algn="l">
              <a:buClr>
                <a:srgbClr val="000000"/>
              </a:buClr>
              <a:buFontTx/>
              <a:buChar char="•"/>
            </a:pPr>
            <a:r>
              <a:rPr lang="fr-FR" sz="1200" b="0" i="0" dirty="0" smtClean="0">
                <a:solidFill>
                  <a:srgbClr val="000000"/>
                </a:solidFill>
                <a:latin typeface="Arial"/>
                <a:cs typeface="Arial"/>
              </a:rPr>
              <a:t> Expliquez la durée des investissements : en particulier les investissements coûteux et qui durent longtemps, tels que les infrastructures, qui s'étendent loin dans l'avenir </a:t>
            </a:r>
          </a:p>
          <a:p>
            <a:pPr algn="l">
              <a:buClr>
                <a:srgbClr val="000000"/>
              </a:buClr>
              <a:buFontTx/>
              <a:buChar char="•"/>
            </a:pPr>
            <a:r>
              <a:rPr lang="fr-FR" sz="1200" b="0" i="0" dirty="0" smtClean="0">
                <a:solidFill>
                  <a:srgbClr val="000000"/>
                </a:solidFill>
                <a:latin typeface="Arial"/>
                <a:cs typeface="Arial"/>
              </a:rPr>
              <a:t> Ils doivent tout particulièrement prendre en compte les impacts du CC</a:t>
            </a:r>
          </a:p>
          <a:p>
            <a:pPr algn="l">
              <a:buClr>
                <a:srgbClr val="000000"/>
              </a:buClr>
              <a:buFontTx/>
              <a:buChar char="•"/>
            </a:pPr>
            <a:r>
              <a:rPr lang="fr-FR" sz="1200" b="0" i="0" dirty="0" smtClean="0">
                <a:solidFill>
                  <a:srgbClr val="000000"/>
                </a:solidFill>
                <a:latin typeface="Arial"/>
                <a:cs typeface="Arial"/>
              </a:rPr>
              <a:t> Défi : ils comptent énormément sur des projections plausibles, mais souvent le niveau d'informations n'est pas adéquat</a:t>
            </a:r>
            <a:endParaRPr lang="fr-FR" sz="1200" b="0" i="0" dirty="0">
              <a:solidFill>
                <a:srgbClr val="000000"/>
              </a:solidFill>
              <a:latin typeface="Arial"/>
              <a:cs typeface="Arial"/>
            </a:endParaRPr>
          </a:p>
        </p:txBody>
      </p:sp>
      <p:sp>
        <p:nvSpPr>
          <p:cNvPr id="48131" name="Foliennummernplatzhalter 3"/>
          <p:cNvSpPr>
            <a:spLocks noGrp="1"/>
          </p:cNvSpPr>
          <p:nvPr>
            <p:ph type="sldNum" sz="quarter" idx="5"/>
          </p:nvPr>
        </p:nvSpPr>
        <p:spPr/>
        <p:txBody>
          <a:bodyPr/>
          <a:lstStyle/>
          <a:p>
            <a:pPr algn="r">
              <a:buNone/>
            </a:pPr>
            <a:fld id="{6E2E3809-A0EF-4EA8-86D1-10DA322C5615}" type="slidenum">
              <a:rPr lang="fr-FR" sz="1000" b="1" i="0" smtClean="0">
                <a:solidFill>
                  <a:schemeClr val="bg1"/>
                </a:solidFill>
                <a:latin typeface="Arial"/>
                <a:cs typeface="Arial"/>
              </a:rPr>
              <a:pPr algn="r">
                <a:buNone/>
              </a:pPr>
              <a:t>15</a:t>
            </a:fld>
            <a:endParaRPr lang="fr-FR" dirty="0" smtClean="0">
              <a:latin typeface="Arial"/>
              <a:cs typeface="Arial"/>
            </a:endParaRPr>
          </a:p>
        </p:txBody>
      </p:sp>
      <p:sp>
        <p:nvSpPr>
          <p:cNvPr id="48132" name="Folienbildplatzhalter 6"/>
          <p:cNvSpPr>
            <a:spLocks noGrp="1" noRot="1" noChangeAspect="1" noTextEdit="1"/>
          </p:cNvSpPr>
          <p:nvPr>
            <p:ph type="sldImg"/>
          </p:nvPr>
        </p:nvSpPr>
        <p:spPr>
          <a:xfrm>
            <a:off x="546100" y="312738"/>
            <a:ext cx="5730875" cy="4297362"/>
          </a:xfrm>
          <a:ln/>
        </p:spPr>
      </p:sp>
    </p:spTree>
    <p:extLst>
      <p:ext uri="{BB962C8B-B14F-4D97-AF65-F5344CB8AC3E}">
        <p14:creationId xmlns:p14="http://schemas.microsoft.com/office/powerpoint/2010/main" val="21044374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lienbildplatzhalter 3"/>
          <p:cNvSpPr>
            <a:spLocks noGrp="1" noRot="1" noChangeAspect="1" noTextEdit="1"/>
          </p:cNvSpPr>
          <p:nvPr>
            <p:ph type="sldImg"/>
          </p:nvPr>
        </p:nvSpPr>
        <p:spPr>
          <a:xfrm>
            <a:off x="546100" y="312738"/>
            <a:ext cx="5730875" cy="4297362"/>
          </a:xfrm>
          <a:ln/>
        </p:spPr>
      </p:sp>
      <p:sp>
        <p:nvSpPr>
          <p:cNvPr id="49155" name="Notizenplatzhalter 4"/>
          <p:cNvSpPr>
            <a:spLocks noGrp="1"/>
          </p:cNvSpPr>
          <p:nvPr>
            <p:ph type="body" idx="1"/>
          </p:nvPr>
        </p:nvSpPr>
        <p:spPr>
          <a:noFill/>
          <a:ln/>
        </p:spPr>
        <p:txBody>
          <a:bodyPr/>
          <a:lstStyle/>
          <a:p>
            <a:pPr algn="l">
              <a:buNone/>
            </a:pPr>
            <a:r>
              <a:rPr lang="fr-FR" sz="1200" b="0" i="1" dirty="0" smtClean="0">
                <a:solidFill>
                  <a:srgbClr val="000000"/>
                </a:solidFill>
                <a:latin typeface="Arial"/>
                <a:cs typeface="Arial"/>
              </a:rPr>
              <a:t>SEULEMENT si vous avez du temps </a:t>
            </a:r>
          </a:p>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Message principal</a:t>
            </a:r>
          </a:p>
          <a:p>
            <a:pPr algn="l">
              <a:buClr>
                <a:srgbClr val="000000"/>
              </a:buClr>
              <a:buFontTx/>
              <a:buChar char="•"/>
            </a:pPr>
            <a:r>
              <a:rPr lang="fr-FR" sz="1200" b="0" i="0" dirty="0" smtClean="0">
                <a:solidFill>
                  <a:srgbClr val="000000"/>
                </a:solidFill>
                <a:latin typeface="Arial"/>
                <a:cs typeface="Arial"/>
              </a:rPr>
              <a:t> Le CC requiert des façons nouvelles ou adaptées de prendre des décisions</a:t>
            </a:r>
          </a:p>
          <a:p>
            <a:pPr algn="l">
              <a:buFontTx/>
              <a:buChar char="•"/>
            </a:pPr>
            <a:endParaRPr lang="fr-FR" dirty="0" smtClean="0">
              <a:latin typeface="Arial"/>
              <a:cs typeface="Arial"/>
            </a:endParaRPr>
          </a:p>
          <a:p>
            <a:pPr algn="l">
              <a:buNone/>
            </a:pPr>
            <a:r>
              <a:rPr lang="fr-FR" sz="1200" b="0" i="0" u="sng" dirty="0" smtClean="0">
                <a:solidFill>
                  <a:srgbClr val="000000"/>
                </a:solidFill>
                <a:latin typeface="Arial"/>
                <a:cs typeface="Arial"/>
              </a:rPr>
              <a:t>Expliquez</a:t>
            </a:r>
          </a:p>
          <a:p>
            <a:pPr algn="l">
              <a:buClr>
                <a:srgbClr val="000000"/>
              </a:buClr>
              <a:buFontTx/>
              <a:buChar char="•"/>
            </a:pPr>
            <a:r>
              <a:rPr lang="fr-FR" sz="1200" b="0" i="0" dirty="0" smtClean="0">
                <a:solidFill>
                  <a:srgbClr val="000000"/>
                </a:solidFill>
                <a:latin typeface="Arial"/>
                <a:cs typeface="Arial"/>
              </a:rPr>
              <a:t> réactif : améliore la réaction après un incident lié au CC, par ex. la réduction de risque de catastrophe</a:t>
            </a:r>
          </a:p>
          <a:p>
            <a:pPr algn="l">
              <a:buClr>
                <a:srgbClr val="000000"/>
              </a:buClr>
              <a:buFontTx/>
              <a:buChar char="•"/>
            </a:pPr>
            <a:r>
              <a:rPr lang="fr-FR" sz="1200" b="0" i="0" dirty="0" smtClean="0">
                <a:solidFill>
                  <a:srgbClr val="000000"/>
                </a:solidFill>
                <a:latin typeface="Arial"/>
                <a:cs typeface="Arial"/>
              </a:rPr>
              <a:t> proactif : anticipe les événements extrêmes, la variabilité et les changements à long terme, ainsi que leurs conséquences, pour atteindre les objectifs de développement, p.ex. investissements à l'épreuve du changement climatique</a:t>
            </a:r>
          </a:p>
          <a:p>
            <a:pPr algn="l">
              <a:buClr>
                <a:srgbClr val="000000"/>
              </a:buClr>
              <a:buFontTx/>
              <a:buChar char="•"/>
            </a:pPr>
            <a:r>
              <a:rPr lang="fr-FR" sz="1200" b="0" i="0" dirty="0" smtClean="0">
                <a:solidFill>
                  <a:srgbClr val="000000"/>
                </a:solidFill>
                <a:latin typeface="Arial"/>
                <a:cs typeface="Arial"/>
              </a:rPr>
              <a:t> flexible : tient compte de nouvelles informations et expériences, p.ex. révise régulièrement les stratégies essentielles</a:t>
            </a:r>
          </a:p>
          <a:p>
            <a:pPr algn="l">
              <a:buClr>
                <a:srgbClr val="000000"/>
              </a:buClr>
              <a:buFontTx/>
              <a:buChar char="•"/>
            </a:pPr>
            <a:r>
              <a:rPr lang="fr-FR" sz="1200" b="0" i="0" dirty="0" smtClean="0">
                <a:solidFill>
                  <a:srgbClr val="000000"/>
                </a:solidFill>
                <a:latin typeface="Arial"/>
                <a:cs typeface="Arial"/>
              </a:rPr>
              <a:t> durable : inclut des perspectives à long terme dans l'élaboration de politiques, au-delà des périodes d'élections, des étapes d'engagement des projets, p.ex. élabore des plans qui durent longtemps et investit dans la révision, plutôt que dans des perspectives à court terme</a:t>
            </a:r>
          </a:p>
          <a:p>
            <a:pPr algn="l">
              <a:buClr>
                <a:srgbClr val="000000"/>
              </a:buClr>
              <a:buFontTx/>
              <a:buChar char="•"/>
            </a:pPr>
            <a:r>
              <a:rPr lang="fr-FR" sz="1200" b="0" i="0" dirty="0" smtClean="0">
                <a:solidFill>
                  <a:srgbClr val="000000"/>
                </a:solidFill>
                <a:latin typeface="Arial"/>
                <a:cs typeface="Arial"/>
              </a:rPr>
              <a:t> solide : efficace sous différents scénarios climatiques, p.ex. un vaste ensemble de fournisseurs d'électricité plutôt qu'une grande centrale hydroélectrique</a:t>
            </a:r>
          </a:p>
          <a:p>
            <a:pPr algn="l">
              <a:buFontTx/>
              <a:buChar char="•"/>
            </a:pPr>
            <a:endParaRPr lang="fr-FR" dirty="0" smtClean="0">
              <a:latin typeface="Arial"/>
              <a:cs typeface="Arial"/>
            </a:endParaRPr>
          </a:p>
          <a:p>
            <a:pPr algn="l">
              <a:buFontTx/>
              <a:buChar char="•"/>
            </a:pPr>
            <a:endParaRPr lang="fr-FR" dirty="0" smtClean="0">
              <a:latin typeface="Arial"/>
              <a:cs typeface="Arial"/>
            </a:endParaRPr>
          </a:p>
          <a:p>
            <a:pPr algn="l">
              <a:buNone/>
            </a:pPr>
            <a:r>
              <a:rPr lang="fr-FR" sz="1200" b="0" i="1" u="sng" dirty="0" smtClean="0">
                <a:solidFill>
                  <a:srgbClr val="000000"/>
                </a:solidFill>
                <a:latin typeface="Arial"/>
                <a:cs typeface="Arial"/>
              </a:rPr>
              <a:t>Informations complémentaires</a:t>
            </a:r>
          </a:p>
          <a:p>
            <a:pPr algn="l">
              <a:buClr>
                <a:srgbClr val="000000"/>
              </a:buClr>
              <a:buFontTx/>
              <a:buChar char="•"/>
            </a:pPr>
            <a:r>
              <a:rPr lang="fr-FR" sz="1200" b="0" i="1" dirty="0" smtClean="0">
                <a:solidFill>
                  <a:srgbClr val="000000"/>
                </a:solidFill>
                <a:latin typeface="Arial"/>
                <a:cs typeface="Arial"/>
              </a:rPr>
              <a:t>Rapport sur les Ressources Mondiales (2011)</a:t>
            </a:r>
            <a:endParaRPr lang="fr-FR" dirty="0" smtClean="0">
              <a:latin typeface="Arial"/>
              <a:cs typeface="Arial"/>
            </a:endParaRPr>
          </a:p>
        </p:txBody>
      </p:sp>
    </p:spTree>
    <p:extLst>
      <p:ext uri="{BB962C8B-B14F-4D97-AF65-F5344CB8AC3E}">
        <p14:creationId xmlns:p14="http://schemas.microsoft.com/office/powerpoint/2010/main" val="33423171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lienbildplatzhalter 3"/>
          <p:cNvSpPr>
            <a:spLocks noGrp="1" noRot="1" noChangeAspect="1" noTextEdit="1"/>
          </p:cNvSpPr>
          <p:nvPr>
            <p:ph type="sldImg"/>
          </p:nvPr>
        </p:nvSpPr>
        <p:spPr>
          <a:xfrm>
            <a:off x="546100" y="312738"/>
            <a:ext cx="5730875" cy="4297362"/>
          </a:xfrm>
          <a:ln/>
        </p:spPr>
      </p:sp>
      <p:sp>
        <p:nvSpPr>
          <p:cNvPr id="19459" name="Notizenplatzhalter 4"/>
          <p:cNvSpPr>
            <a:spLocks noGrp="1"/>
          </p:cNvSpPr>
          <p:nvPr>
            <p:ph type="body" idx="1"/>
          </p:nvPr>
        </p:nvSpPr>
        <p:spPr>
          <a:ln/>
        </p:spPr>
        <p:txBody>
          <a:bodyPr/>
          <a:lstStyle/>
          <a:p>
            <a:pPr algn="l">
              <a:buNone/>
            </a:pPr>
            <a:r>
              <a:rPr lang="fr-FR" sz="1200" b="1" i="0" dirty="0" smtClean="0">
                <a:solidFill>
                  <a:srgbClr val="000000"/>
                </a:solidFill>
                <a:latin typeface="Arial"/>
                <a:cs typeface="Arial"/>
              </a:rPr>
              <a:t>SEULEMENT si vous avez du temps</a:t>
            </a:r>
          </a:p>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Message principal</a:t>
            </a:r>
          </a:p>
          <a:p>
            <a:pPr algn="l">
              <a:buClr>
                <a:srgbClr val="000000"/>
              </a:buClr>
              <a:buFont typeface="Arial"/>
              <a:buChar char="•"/>
            </a:pPr>
            <a:r>
              <a:rPr lang="fr-FR" sz="1200" b="0" i="0" dirty="0" smtClean="0">
                <a:solidFill>
                  <a:srgbClr val="000000"/>
                </a:solidFill>
                <a:latin typeface="Arial"/>
                <a:cs typeface="Arial"/>
              </a:rPr>
              <a:t> La recherche nous fournit une série de facteurs pertinents pour les décisions en matière d'adaptation - la majorité de ces facteurs sont déjà connus et s'appliquent à toutes les décisions de développement</a:t>
            </a:r>
          </a:p>
          <a:p>
            <a:pPr algn="l">
              <a:buClr>
                <a:srgbClr val="000000"/>
              </a:buClr>
              <a:buFont typeface="Arial"/>
              <a:buChar char="•"/>
            </a:pPr>
            <a:r>
              <a:rPr lang="fr-FR" sz="1200" b="0" i="0" dirty="0" smtClean="0">
                <a:solidFill>
                  <a:srgbClr val="000000"/>
                </a:solidFill>
                <a:latin typeface="Arial"/>
                <a:cs typeface="Arial"/>
              </a:rPr>
              <a:t> La gestion de l'incertitude est influencée par des aspects culturels - soyez sensible, tout en étant déterminé</a:t>
            </a:r>
          </a:p>
          <a:p>
            <a:pPr algn="l">
              <a:buClr>
                <a:srgbClr val="000000"/>
              </a:buClr>
              <a:buFont typeface="Arial"/>
              <a:buChar char="•"/>
            </a:pPr>
            <a:r>
              <a:rPr lang="fr-FR" sz="1200" b="0" i="0" dirty="0" smtClean="0">
                <a:solidFill>
                  <a:srgbClr val="000000"/>
                </a:solidFill>
                <a:latin typeface="Arial"/>
                <a:cs typeface="Arial"/>
              </a:rPr>
              <a:t> Dans ce module, nous allons nous concentrer sur un élément spécifique &gt; outils &gt; scénarios</a:t>
            </a:r>
          </a:p>
          <a:p>
            <a:pPr algn="l">
              <a:buFont typeface="Arial"/>
              <a:buChar char="•"/>
            </a:pPr>
            <a:endParaRPr lang="fr-FR" dirty="0" smtClean="0">
              <a:latin typeface="Arial"/>
              <a:cs typeface="Arial"/>
            </a:endParaRPr>
          </a:p>
          <a:p>
            <a:pPr algn="l">
              <a:buNone/>
            </a:pPr>
            <a:r>
              <a:rPr lang="fr-FR" sz="1200" b="0" i="0" u="sng" dirty="0" smtClean="0">
                <a:solidFill>
                  <a:srgbClr val="000000"/>
                </a:solidFill>
                <a:latin typeface="Arial"/>
                <a:cs typeface="Arial"/>
              </a:rPr>
              <a:t>Expliquez</a:t>
            </a:r>
          </a:p>
          <a:p>
            <a:pPr algn="l">
              <a:buClr>
                <a:srgbClr val="000000"/>
              </a:buClr>
              <a:buFont typeface="Arial"/>
              <a:buChar char="•"/>
            </a:pPr>
            <a:r>
              <a:rPr lang="fr-FR" sz="1200" b="0" i="0" dirty="0" smtClean="0">
                <a:solidFill>
                  <a:srgbClr val="000000"/>
                </a:solidFill>
                <a:latin typeface="Arial"/>
                <a:cs typeface="Arial"/>
              </a:rPr>
              <a:t> outils : l'évaluation prépare la prise de décision</a:t>
            </a:r>
          </a:p>
          <a:p>
            <a:pPr algn="l">
              <a:buNone/>
            </a:pPr>
            <a:r>
              <a:rPr lang="fr-FR" sz="1200" b="1" i="0" dirty="0" smtClean="0">
                <a:solidFill>
                  <a:srgbClr val="000000"/>
                </a:solidFill>
                <a:latin typeface="Arial"/>
                <a:cs typeface="Arial"/>
              </a:rPr>
              <a:t>Si vous avez du temps</a:t>
            </a:r>
          </a:p>
          <a:p>
            <a:pPr algn="l">
              <a:buClr>
                <a:srgbClr val="000000"/>
              </a:buClr>
              <a:buFont typeface="Arial"/>
              <a:buChar char="•"/>
            </a:pPr>
            <a:r>
              <a:rPr lang="fr-FR" sz="1200" b="0" i="0" dirty="0" smtClean="0">
                <a:solidFill>
                  <a:srgbClr val="000000"/>
                </a:solidFill>
                <a:latin typeface="Arial"/>
                <a:cs typeface="Arial"/>
              </a:rPr>
              <a:t> Implication du public - comment </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informer le public sur les risques climatiques, y compris les incertitudes, afin de mobiliser le soutien aux décisions, aux activités</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 inclure l'expertise du public pour améliorer les décisions / activités</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inclure les points de vue des communautés affectées, inclure la probabilité de choisir des activités acceptables et pertinentes</a:t>
            </a:r>
          </a:p>
          <a:p>
            <a:pPr marL="180960" lvl="1" indent="-180960" algn="l">
              <a:buClr>
                <a:srgbClr val="669900"/>
              </a:buClr>
              <a:buFont typeface="Wingdings"/>
              <a:buChar char="§"/>
            </a:pPr>
            <a:r>
              <a:rPr lang="fr-FR" sz="1200" b="0" i="0" dirty="0" smtClean="0">
                <a:solidFill>
                  <a:srgbClr val="000000"/>
                </a:solidFill>
                <a:latin typeface="Arial"/>
                <a:ea typeface="Adobe Fangsong Std R"/>
                <a:cs typeface="Arial"/>
              </a:rPr>
              <a:t>Informations pertinentes pour les décisions - comment</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 discuter avec des utilisateurs pour définir les besoins en informations</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Inclure également les informations économiques et sociales - l'adaptation au changement climatique requiert plus que les seules données climatiques</a:t>
            </a:r>
          </a:p>
          <a:p>
            <a:pPr marL="180960" lvl="1" indent="-180960" algn="l">
              <a:buClr>
                <a:srgbClr val="669900"/>
              </a:buClr>
              <a:buFont typeface="Wingdings"/>
              <a:buChar char="§"/>
            </a:pPr>
            <a:r>
              <a:rPr lang="fr-FR" sz="1200" b="0" i="0" dirty="0" smtClean="0">
                <a:solidFill>
                  <a:srgbClr val="000000"/>
                </a:solidFill>
                <a:latin typeface="Arial"/>
                <a:ea typeface="Adobe Fangsong Std R"/>
                <a:cs typeface="Arial"/>
              </a:rPr>
              <a:t>Conception institutionnelle - comment</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Rationaliser le changement climatique dans les ministères concernés (notamment Finances et Plan)</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Mettre en place une agence centrale destinée à coordonner les efforts</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Revoir les mandats</a:t>
            </a:r>
          </a:p>
          <a:p>
            <a:pPr marL="180960" lvl="1" indent="-180960" algn="l">
              <a:buClr>
                <a:srgbClr val="669900"/>
              </a:buClr>
              <a:buFont typeface="Wingdings"/>
              <a:buChar char="§"/>
            </a:pPr>
            <a:r>
              <a:rPr lang="fr-FR" sz="1200" b="0" i="0" dirty="0" smtClean="0">
                <a:solidFill>
                  <a:srgbClr val="000000"/>
                </a:solidFill>
                <a:latin typeface="Arial"/>
                <a:ea typeface="Adobe Fangsong Std R"/>
                <a:cs typeface="Arial"/>
              </a:rPr>
              <a:t>Outils - comment</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Intégrer la gestion du risque climatique dans des outils existants (p.ex. études des impacts environnementaux)</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Inclure de nouveaux outils à chaque fois que cela est nécessaire, p.ex. planification de scénarios, exercices de simulation</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Renforcer les capacités pour utiliser ces outils</a:t>
            </a:r>
          </a:p>
          <a:p>
            <a:pPr marL="180960" lvl="1" indent="-180960" algn="l">
              <a:buClr>
                <a:srgbClr val="669900"/>
              </a:buClr>
              <a:buFont typeface="Wingdings"/>
              <a:buChar char="§"/>
            </a:pPr>
            <a:r>
              <a:rPr lang="fr-FR" sz="1200" b="0" i="0" dirty="0" smtClean="0">
                <a:solidFill>
                  <a:srgbClr val="000000"/>
                </a:solidFill>
                <a:latin typeface="Arial"/>
                <a:ea typeface="Adobe Fangsong Std R"/>
                <a:cs typeface="Arial"/>
              </a:rPr>
              <a:t>Ressources - comment</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 financements ciblés et durables ; mécanismes adaptés à l'objectif</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Former les hommes en matière de capacités pour créer, mettre en œuvre, gérer, suivre et exécuter des stratégies d'adaptation</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Protéger et préserver les services écosystémiques comme tampon / services d'adaptation</a:t>
            </a:r>
          </a:p>
          <a:p>
            <a:pPr marL="266730" lvl="2" indent="-90526" algn="l">
              <a:buClr>
                <a:srgbClr val="669900"/>
              </a:buClr>
              <a:buFont typeface="Wingdings"/>
              <a:buChar char="§"/>
            </a:pPr>
            <a:endParaRPr lang="fr-FR" dirty="0" smtClean="0">
              <a:latin typeface="Arial"/>
            </a:endParaRPr>
          </a:p>
          <a:p>
            <a:pPr indent="-90526" algn="l">
              <a:buClr>
                <a:srgbClr val="669900"/>
              </a:buClr>
              <a:buFont typeface="Wingdings"/>
              <a:buChar char="§"/>
            </a:pPr>
            <a:r>
              <a:rPr lang="fr-FR" sz="1200" b="0" i="0" dirty="0" smtClean="0">
                <a:solidFill>
                  <a:srgbClr val="000000"/>
                </a:solidFill>
                <a:latin typeface="Arial"/>
                <a:cs typeface="Arial"/>
              </a:rPr>
              <a:t> Dans ce module, nous allons nous concentrer sur un élément spécifique &gt; outils &gt; scénarios</a:t>
            </a:r>
          </a:p>
          <a:p>
            <a:pPr marL="266730" lvl="2" indent="-90526" algn="l">
              <a:buClr>
                <a:srgbClr val="669900"/>
              </a:buClr>
              <a:buFont typeface="Wingdings"/>
              <a:buChar char="§"/>
            </a:pPr>
            <a:endParaRPr lang="fr-FR" dirty="0" smtClean="0">
              <a:latin typeface="Arial"/>
            </a:endParaRPr>
          </a:p>
        </p:txBody>
      </p:sp>
    </p:spTree>
    <p:extLst>
      <p:ext uri="{BB962C8B-B14F-4D97-AF65-F5344CB8AC3E}">
        <p14:creationId xmlns:p14="http://schemas.microsoft.com/office/powerpoint/2010/main" val="18945162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lienbildplatzhalter 3"/>
          <p:cNvSpPr>
            <a:spLocks noGrp="1" noRot="1" noChangeAspect="1" noTextEdit="1"/>
          </p:cNvSpPr>
          <p:nvPr>
            <p:ph type="sldImg"/>
          </p:nvPr>
        </p:nvSpPr>
        <p:spPr>
          <a:xfrm>
            <a:off x="546100" y="312738"/>
            <a:ext cx="5730875" cy="4297362"/>
          </a:xfrm>
          <a:ln/>
        </p:spPr>
      </p:sp>
      <p:sp>
        <p:nvSpPr>
          <p:cNvPr id="51203" name="Notizenplatzhalter 4"/>
          <p:cNvSpPr>
            <a:spLocks noGrp="1"/>
          </p:cNvSpPr>
          <p:nvPr>
            <p:ph type="body" idx="1"/>
          </p:nvPr>
        </p:nvSpPr>
        <p:spPr>
          <a:noFill/>
          <a:ln/>
        </p:spPr>
        <p:txBody>
          <a:bodyPr/>
          <a:lstStyle/>
          <a:p>
            <a:pPr algn="l">
              <a:buNone/>
            </a:pPr>
            <a:r>
              <a:rPr lang="fr-FR" sz="1200" b="0" i="0" u="sng" dirty="0" smtClean="0">
                <a:solidFill>
                  <a:srgbClr val="000000"/>
                </a:solidFill>
                <a:latin typeface="Arial"/>
                <a:cs typeface="Arial"/>
              </a:rPr>
              <a:t>Message principal</a:t>
            </a:r>
          </a:p>
          <a:p>
            <a:pPr algn="l">
              <a:buClr>
                <a:srgbClr val="000000"/>
              </a:buClr>
              <a:buFontTx/>
              <a:buChar char="•"/>
            </a:pPr>
            <a:r>
              <a:rPr lang="fr-FR" sz="1200" b="0" i="0" dirty="0" smtClean="0">
                <a:solidFill>
                  <a:srgbClr val="000000"/>
                </a:solidFill>
                <a:latin typeface="Arial"/>
                <a:cs typeface="Arial"/>
              </a:rPr>
              <a:t> Même si toutes les informations étaient disponibles : la tâche essentielle consisterait toujours à les analyser et traiter - et à prendre une décision</a:t>
            </a:r>
          </a:p>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Expliquez</a:t>
            </a:r>
          </a:p>
          <a:p>
            <a:pPr algn="l">
              <a:buNone/>
            </a:pPr>
            <a:r>
              <a:rPr lang="fr-FR" sz="1200" b="0" i="0" dirty="0" smtClean="0">
                <a:solidFill>
                  <a:srgbClr val="000000"/>
                </a:solidFill>
                <a:latin typeface="Arial"/>
                <a:cs typeface="Arial"/>
              </a:rPr>
              <a:t>Il existe différents types de décisions qui requièrent différents outils, en fonction notamment de la nature de la décision : stratégique ou opérationnelle</a:t>
            </a:r>
          </a:p>
          <a:p>
            <a:pPr algn="l">
              <a:buFontTx/>
              <a:buChar char="•"/>
            </a:pPr>
            <a:endParaRPr lang="fr-FR" dirty="0" smtClean="0">
              <a:latin typeface="Arial"/>
              <a:cs typeface="Arial"/>
            </a:endParaRPr>
          </a:p>
        </p:txBody>
      </p:sp>
    </p:spTree>
    <p:extLst>
      <p:ext uri="{BB962C8B-B14F-4D97-AF65-F5344CB8AC3E}">
        <p14:creationId xmlns:p14="http://schemas.microsoft.com/office/powerpoint/2010/main" val="38461293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lienbildplatzhalter 3"/>
          <p:cNvSpPr>
            <a:spLocks noGrp="1" noRot="1" noChangeAspect="1" noTextEdit="1"/>
          </p:cNvSpPr>
          <p:nvPr>
            <p:ph type="sldImg"/>
          </p:nvPr>
        </p:nvSpPr>
        <p:spPr>
          <a:xfrm>
            <a:off x="546100" y="312738"/>
            <a:ext cx="5730875" cy="4297362"/>
          </a:xfrm>
          <a:ln/>
        </p:spPr>
      </p:sp>
      <p:sp>
        <p:nvSpPr>
          <p:cNvPr id="52227" name="Notizenplatzhalter 4"/>
          <p:cNvSpPr>
            <a:spLocks noGrp="1"/>
          </p:cNvSpPr>
          <p:nvPr>
            <p:ph type="body" idx="1"/>
          </p:nvPr>
        </p:nvSpPr>
        <p:spPr>
          <a:noFill/>
          <a:ln/>
        </p:spPr>
        <p:txBody>
          <a:bodyPr/>
          <a:lstStyle/>
          <a:p>
            <a:pPr algn="l">
              <a:buNone/>
            </a:pPr>
            <a:r>
              <a:rPr lang="fr-FR" sz="1200" b="0" i="1" noProof="0" dirty="0" smtClean="0">
                <a:solidFill>
                  <a:srgbClr val="000000"/>
                </a:solidFill>
                <a:latin typeface="Arial"/>
                <a:cs typeface="Arial"/>
              </a:rPr>
              <a:t>Indice :</a:t>
            </a:r>
          </a:p>
          <a:p>
            <a:pPr algn="l">
              <a:buClr>
                <a:srgbClr val="000000"/>
              </a:buClr>
              <a:buFontTx/>
              <a:buChar char="•"/>
            </a:pPr>
            <a:r>
              <a:rPr lang="fr-FR" sz="1200" b="0" i="1" noProof="0" dirty="0" smtClean="0">
                <a:solidFill>
                  <a:srgbClr val="000000"/>
                </a:solidFill>
                <a:latin typeface="Arial"/>
                <a:cs typeface="Arial"/>
              </a:rPr>
              <a:t> Afin de rendre cela plus interactif et de profiter de l'expérience du groupe, vous pouvez disposer les principales questions sur des tableaux et demander aux participants de se déplacer et d'écrire des cartes avec leurs propositions, quels outils ils utiliseraient pour gérer certains questions au travail ou dans la vie privée - préparez quelques cartes à l'avance (avec le contenu de cette diapo) pour les ajouter aux idées des participants</a:t>
            </a:r>
          </a:p>
          <a:p>
            <a:pPr algn="l">
              <a:buClr>
                <a:srgbClr val="000000"/>
              </a:buClr>
              <a:buFontTx/>
              <a:buChar char="•"/>
            </a:pPr>
            <a:r>
              <a:rPr lang="fr-FR" sz="1200" b="0" i="1" noProof="0" dirty="0" smtClean="0">
                <a:solidFill>
                  <a:srgbClr val="000000"/>
                </a:solidFill>
                <a:latin typeface="Arial"/>
                <a:cs typeface="Arial"/>
              </a:rPr>
              <a:t> Si les questions ne sont pas claires, essayer d'identifier avec les participants des exemples de la vie professionnelle et privée. Affichez les exemples sur les tableaux respectifs</a:t>
            </a:r>
          </a:p>
          <a:p>
            <a:pPr algn="l">
              <a:buClr>
                <a:srgbClr val="000000"/>
              </a:buClr>
              <a:buFontTx/>
              <a:buChar char="•"/>
            </a:pPr>
            <a:r>
              <a:rPr lang="fr-FR" sz="1200" b="0" i="1" noProof="0" dirty="0" smtClean="0">
                <a:solidFill>
                  <a:srgbClr val="000000"/>
                </a:solidFill>
                <a:latin typeface="Arial"/>
                <a:cs typeface="Arial"/>
              </a:rPr>
              <a:t> demandez aux participants d'expliquer leurs propositions en plénière</a:t>
            </a:r>
          </a:p>
          <a:p>
            <a:pPr algn="l">
              <a:buNone/>
            </a:pPr>
            <a:endParaRPr lang="fr-FR" noProof="0" dirty="0" smtClean="0">
              <a:latin typeface="Arial"/>
              <a:cs typeface="Arial"/>
            </a:endParaRPr>
          </a:p>
          <a:p>
            <a:pPr algn="l">
              <a:buNone/>
            </a:pPr>
            <a:endParaRPr lang="fr-FR" noProof="0" dirty="0" smtClean="0">
              <a:latin typeface="Arial"/>
              <a:cs typeface="Arial"/>
            </a:endParaRPr>
          </a:p>
          <a:p>
            <a:pPr algn="l">
              <a:buNone/>
            </a:pPr>
            <a:r>
              <a:rPr lang="fr-FR" sz="1200" b="0" i="0" u="sng" noProof="0" dirty="0" smtClean="0">
                <a:solidFill>
                  <a:srgbClr val="000000"/>
                </a:solidFill>
                <a:latin typeface="Arial"/>
                <a:cs typeface="Arial"/>
              </a:rPr>
              <a:t>Message principal</a:t>
            </a:r>
          </a:p>
          <a:p>
            <a:pPr algn="l">
              <a:buClr>
                <a:srgbClr val="000000"/>
              </a:buClr>
              <a:buFontTx/>
              <a:buChar char="•"/>
            </a:pPr>
            <a:r>
              <a:rPr lang="fr-FR" sz="1200" b="0" i="0" noProof="0" dirty="0" smtClean="0">
                <a:solidFill>
                  <a:srgbClr val="000000"/>
                </a:solidFill>
                <a:latin typeface="Arial"/>
                <a:cs typeface="Arial"/>
              </a:rPr>
              <a:t> Même si toute les informations étaient disponibles : la tâche essentielle consisterait toujours à les analyser et traiter - et à prendre une décision</a:t>
            </a:r>
          </a:p>
          <a:p>
            <a:pPr algn="l">
              <a:buClr>
                <a:srgbClr val="000000"/>
              </a:buClr>
              <a:buFontTx/>
              <a:buChar char="•"/>
            </a:pPr>
            <a:r>
              <a:rPr lang="fr-FR" sz="1200" b="0" i="0" noProof="0" dirty="0" smtClean="0">
                <a:solidFill>
                  <a:srgbClr val="000000"/>
                </a:solidFill>
                <a:latin typeface="Arial"/>
                <a:cs typeface="Arial"/>
              </a:rPr>
              <a:t> Il existe habituellement plusieurs bonnes réponses lorsque vous êtes confronté à une décision complexe. Lorsque vous avez trouvé la meilleurs solution, adoptez-la, faites en sorte que cela marche, et très probablement, cela marchera.</a:t>
            </a:r>
            <a:endParaRPr lang="fr-FR" noProof="0" dirty="0" smtClean="0">
              <a:latin typeface="Arial"/>
              <a:cs typeface="Arial"/>
            </a:endParaRPr>
          </a:p>
          <a:p>
            <a:pPr algn="l">
              <a:buClr>
                <a:srgbClr val="000000"/>
              </a:buClr>
              <a:buFontTx/>
              <a:buChar char="•"/>
            </a:pPr>
            <a:r>
              <a:rPr lang="fr-FR" sz="1200" b="0" i="0" noProof="0" dirty="0" smtClean="0">
                <a:solidFill>
                  <a:srgbClr val="000000"/>
                </a:solidFill>
                <a:latin typeface="Arial"/>
                <a:cs typeface="Arial"/>
              </a:rPr>
              <a:t> Évitez la paralysie de l'analyse et avancez !</a:t>
            </a:r>
          </a:p>
          <a:p>
            <a:pPr algn="l">
              <a:buNone/>
            </a:pPr>
            <a:endParaRPr lang="fr-FR" noProof="0" dirty="0" smtClean="0">
              <a:latin typeface="Arial"/>
              <a:cs typeface="Arial"/>
            </a:endParaRPr>
          </a:p>
          <a:p>
            <a:pPr algn="l">
              <a:buNone/>
            </a:pPr>
            <a:r>
              <a:rPr lang="fr-FR" sz="1200" b="0" i="0" u="sng" noProof="0" dirty="0" smtClean="0">
                <a:solidFill>
                  <a:srgbClr val="000000"/>
                </a:solidFill>
                <a:latin typeface="Arial"/>
                <a:cs typeface="Arial"/>
              </a:rPr>
              <a:t>Expliquez</a:t>
            </a:r>
          </a:p>
          <a:p>
            <a:pPr algn="l">
              <a:buNone/>
            </a:pPr>
            <a:r>
              <a:rPr lang="fr-FR" sz="1200" b="0" i="0" noProof="0" dirty="0" smtClean="0">
                <a:solidFill>
                  <a:srgbClr val="000000"/>
                </a:solidFill>
                <a:latin typeface="Arial"/>
                <a:cs typeface="Arial"/>
              </a:rPr>
              <a:t>Différentes questions nécessitent différents outils, p.ex. </a:t>
            </a:r>
          </a:p>
          <a:p>
            <a:pPr algn="l">
              <a:buClr>
                <a:srgbClr val="000000"/>
              </a:buClr>
              <a:buFontTx/>
              <a:buChar char="•"/>
            </a:pPr>
            <a:r>
              <a:rPr lang="fr-FR" sz="1200" b="0" i="0" noProof="0" dirty="0" smtClean="0">
                <a:solidFill>
                  <a:srgbClr val="000000"/>
                </a:solidFill>
                <a:latin typeface="Arial"/>
                <a:cs typeface="Arial"/>
              </a:rPr>
              <a:t>  Évaluation systématique des besoins en adaptation : faites appel à l'outil "</a:t>
            </a:r>
            <a:r>
              <a:rPr lang="fr-FR" sz="1200" b="0" i="0" noProof="0" dirty="0" err="1" smtClean="0">
                <a:solidFill>
                  <a:srgbClr val="000000"/>
                </a:solidFill>
                <a:latin typeface="Arial"/>
                <a:cs typeface="Arial"/>
              </a:rPr>
              <a:t>climate</a:t>
            </a:r>
            <a:r>
              <a:rPr lang="fr-FR" sz="1200" b="0" i="0" noProof="0" dirty="0" smtClean="0">
                <a:solidFill>
                  <a:srgbClr val="000000"/>
                </a:solidFill>
                <a:latin typeface="Arial"/>
                <a:cs typeface="Arial"/>
              </a:rPr>
              <a:t> </a:t>
            </a:r>
            <a:r>
              <a:rPr lang="fr-FR" sz="1200" b="0" i="0" noProof="0" dirty="0" err="1" smtClean="0">
                <a:solidFill>
                  <a:srgbClr val="000000"/>
                </a:solidFill>
                <a:latin typeface="Arial"/>
                <a:cs typeface="Arial"/>
              </a:rPr>
              <a:t>proofing</a:t>
            </a:r>
            <a:r>
              <a:rPr lang="fr-FR" sz="1200" b="0" i="0" noProof="0" dirty="0" smtClean="0">
                <a:solidFill>
                  <a:srgbClr val="000000"/>
                </a:solidFill>
                <a:latin typeface="Arial"/>
                <a:cs typeface="Arial"/>
              </a:rPr>
              <a:t>" (GIT) ou des outils similaires, expliquez qu'ils fonctionnent selon une chaîne d'impacts (voir M3-5)</a:t>
            </a:r>
          </a:p>
          <a:p>
            <a:pPr algn="l">
              <a:buClr>
                <a:srgbClr val="000000"/>
              </a:buClr>
              <a:buFontTx/>
              <a:buChar char="•"/>
            </a:pPr>
            <a:r>
              <a:rPr lang="fr-FR" sz="1200" b="0" i="0" noProof="0" dirty="0" smtClean="0">
                <a:solidFill>
                  <a:srgbClr val="000000"/>
                </a:solidFill>
                <a:latin typeface="Arial"/>
                <a:cs typeface="Arial"/>
              </a:rPr>
              <a:t> Statistiques : Il faut saisir la signification d'une probabilité de 30% pour un certain événement. Il faut également comprendre le besoin d'utiliser à la fois les valeurs moyennes et  extrêmes pour la prise de décision</a:t>
            </a:r>
          </a:p>
          <a:p>
            <a:pPr algn="l">
              <a:buClr>
                <a:srgbClr val="000000"/>
              </a:buClr>
              <a:buFontTx/>
              <a:buChar char="•"/>
            </a:pPr>
            <a:r>
              <a:rPr lang="fr-FR" sz="1200" b="0" i="0" noProof="0" dirty="0" smtClean="0">
                <a:solidFill>
                  <a:srgbClr val="000000"/>
                </a:solidFill>
                <a:latin typeface="Arial"/>
                <a:cs typeface="Arial"/>
              </a:rPr>
              <a:t> Recoupement : prenez une autre source de données, un autre jugement d'expert</a:t>
            </a:r>
          </a:p>
          <a:p>
            <a:pPr algn="l">
              <a:buClr>
                <a:srgbClr val="000000"/>
              </a:buClr>
              <a:buFontTx/>
              <a:buChar char="•"/>
            </a:pPr>
            <a:r>
              <a:rPr lang="fr-FR" sz="1200" b="0" i="0" noProof="0" dirty="0" smtClean="0">
                <a:solidFill>
                  <a:srgbClr val="000000"/>
                </a:solidFill>
                <a:latin typeface="Arial"/>
                <a:cs typeface="Arial"/>
              </a:rPr>
              <a:t> Fourchette des possibilités : évaluer différents futurs possibles, p.ex. prenez l'estimation la plus élevée et la plus basse, p.ex. pour l'élévation du niveau de la mer, et voyez, si les chiffres précis entraineraient une différence majeure au niveau de votre décision aujourd'hui</a:t>
            </a:r>
          </a:p>
          <a:p>
            <a:pPr algn="l">
              <a:buNone/>
            </a:pPr>
            <a:r>
              <a:rPr lang="fr-FR" sz="1200" b="0" i="0" noProof="0" dirty="0" smtClean="0">
                <a:solidFill>
                  <a:srgbClr val="000000"/>
                </a:solidFill>
                <a:latin typeface="Arial"/>
                <a:cs typeface="Arial"/>
              </a:rPr>
              <a:t>Pas suffisamment d'informations ?</a:t>
            </a:r>
          </a:p>
          <a:p>
            <a:pPr algn="l">
              <a:buClr>
                <a:srgbClr val="000000"/>
              </a:buClr>
              <a:buFontTx/>
              <a:buChar char="•"/>
            </a:pPr>
            <a:r>
              <a:rPr lang="fr-FR" sz="1200" b="0" i="0" noProof="0" dirty="0" smtClean="0">
                <a:solidFill>
                  <a:srgbClr val="000000"/>
                </a:solidFill>
                <a:latin typeface="Arial"/>
                <a:cs typeface="Arial"/>
              </a:rPr>
              <a:t> Reconsidérez la nécessité d'une décision immédiate : quand est-ce que vous devez décider? Les meilleures décisions sur l'adaptation sont prises lorsqu'un plan, un projet est en révision. </a:t>
            </a:r>
          </a:p>
          <a:p>
            <a:pPr algn="l">
              <a:buClr>
                <a:srgbClr val="000000"/>
              </a:buClr>
              <a:buFontTx/>
              <a:buChar char="•"/>
            </a:pPr>
            <a:r>
              <a:rPr lang="fr-FR" sz="1200" b="0" i="0" noProof="0" dirty="0" smtClean="0">
                <a:solidFill>
                  <a:srgbClr val="000000"/>
                </a:solidFill>
                <a:latin typeface="Arial"/>
                <a:cs typeface="Arial"/>
              </a:rPr>
              <a:t> Avancez étape par étape : commencez avec les "solutions sans regrets" qui vont dans la bonne direction, mais qui laissent place aux corrections. Ne convient pas aux investissements sur le long terme.</a:t>
            </a:r>
          </a:p>
          <a:p>
            <a:pPr algn="l">
              <a:buClr>
                <a:srgbClr val="000000"/>
              </a:buClr>
              <a:buFontTx/>
              <a:buChar char="•"/>
            </a:pPr>
            <a:r>
              <a:rPr lang="fr-FR" sz="1200" b="0" i="0" noProof="0" dirty="0" smtClean="0">
                <a:solidFill>
                  <a:srgbClr val="000000"/>
                </a:solidFill>
                <a:latin typeface="Arial"/>
                <a:cs typeface="Arial"/>
              </a:rPr>
              <a:t> Stratégies flexibles : gestion par objectif et couloir -&gt; incluez des option sans regrets et assurez-vous de garder des fenêtres ouvertes pour gérer des risques futurs</a:t>
            </a:r>
          </a:p>
          <a:p>
            <a:pPr algn="l">
              <a:buClr>
                <a:srgbClr val="000000"/>
              </a:buClr>
              <a:buFontTx/>
              <a:buChar char="•"/>
            </a:pPr>
            <a:r>
              <a:rPr lang="fr-FR" sz="1200" b="0" i="0" noProof="0" dirty="0" smtClean="0">
                <a:solidFill>
                  <a:srgbClr val="000000"/>
                </a:solidFill>
                <a:latin typeface="Arial"/>
                <a:cs typeface="Arial"/>
              </a:rPr>
              <a:t> Gestion d'adaptation : améliorez continuellement vos connaissances et adaptez-vous au fur et à mesure (nécessite le soutien de S&amp;E)</a:t>
            </a:r>
            <a:endParaRPr lang="fr-FR" noProof="0" dirty="0" smtClean="0">
              <a:latin typeface="Arial"/>
              <a:cs typeface="Arial"/>
            </a:endParaRPr>
          </a:p>
          <a:p>
            <a:pPr algn="l">
              <a:buClr>
                <a:srgbClr val="000000"/>
              </a:buClr>
              <a:buFontTx/>
              <a:buChar char="•"/>
            </a:pPr>
            <a:r>
              <a:rPr lang="fr-FR" sz="1200" b="0" i="0" noProof="0" dirty="0" smtClean="0">
                <a:solidFill>
                  <a:srgbClr val="000000"/>
                </a:solidFill>
                <a:latin typeface="Arial"/>
                <a:cs typeface="Arial"/>
              </a:rPr>
              <a:t> Planification de l'urgence : explorez et planifiez pour le pire cas potentiel, même s'il est hautement improbable</a:t>
            </a:r>
          </a:p>
          <a:p>
            <a:pPr algn="l">
              <a:buNone/>
            </a:pPr>
            <a:endParaRPr lang="fr-FR" noProof="0" dirty="0" smtClean="0">
              <a:latin typeface="Arial"/>
              <a:cs typeface="Arial"/>
            </a:endParaRPr>
          </a:p>
          <a:p>
            <a:pPr algn="l">
              <a:buNone/>
            </a:pPr>
            <a:r>
              <a:rPr lang="fr-FR" sz="1200" b="0" i="0" noProof="0" dirty="0" smtClean="0">
                <a:solidFill>
                  <a:srgbClr val="000000"/>
                </a:solidFill>
                <a:latin typeface="Arial"/>
                <a:cs typeface="Arial"/>
              </a:rPr>
              <a:t>Les scénarios constituent un outil pour appuyer la prise de décisions stratégiques, ils prennent en compte différents futurs, tout en étant précis sur les couloirs qui y mènent</a:t>
            </a:r>
          </a:p>
          <a:p>
            <a:pPr algn="l">
              <a:buFontTx/>
              <a:buChar char="•"/>
            </a:pPr>
            <a:endParaRPr lang="fr-FR" noProof="0" dirty="0" smtClean="0">
              <a:latin typeface="Arial"/>
              <a:cs typeface="Arial"/>
            </a:endParaRPr>
          </a:p>
        </p:txBody>
      </p:sp>
    </p:spTree>
    <p:extLst>
      <p:ext uri="{BB962C8B-B14F-4D97-AF65-F5344CB8AC3E}">
        <p14:creationId xmlns:p14="http://schemas.microsoft.com/office/powerpoint/2010/main" val="3796293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liennummernplatzhalter 3"/>
          <p:cNvSpPr>
            <a:spLocks noGrp="1"/>
          </p:cNvSpPr>
          <p:nvPr>
            <p:ph type="sldNum" sz="quarter" idx="5"/>
          </p:nvPr>
        </p:nvSpPr>
        <p:spPr/>
        <p:txBody>
          <a:bodyPr/>
          <a:lstStyle/>
          <a:p>
            <a:pPr algn="r">
              <a:buNone/>
            </a:pPr>
            <a:fld id="{EEBDD914-2092-4BB4-A437-4F2EE5AAF4C0}" type="slidenum">
              <a:rPr lang="fr-FR" sz="1000" b="1" i="0" smtClean="0">
                <a:solidFill>
                  <a:schemeClr val="bg1"/>
                </a:solidFill>
                <a:latin typeface="Arial"/>
                <a:cs typeface="Arial"/>
              </a:rPr>
              <a:pPr algn="r">
                <a:buNone/>
              </a:pPr>
              <a:t>2</a:t>
            </a:fld>
            <a:endParaRPr lang="fr-FR" dirty="0" smtClean="0">
              <a:latin typeface="Arial"/>
              <a:cs typeface="Arial"/>
            </a:endParaRPr>
          </a:p>
        </p:txBody>
      </p:sp>
      <p:sp>
        <p:nvSpPr>
          <p:cNvPr id="45059" name="Folienbildplatzhalter 5"/>
          <p:cNvSpPr>
            <a:spLocks noGrp="1" noRot="1" noChangeAspect="1" noTextEdit="1"/>
          </p:cNvSpPr>
          <p:nvPr>
            <p:ph type="sldImg"/>
          </p:nvPr>
        </p:nvSpPr>
        <p:spPr>
          <a:xfrm>
            <a:off x="546100" y="312738"/>
            <a:ext cx="5730875" cy="4297362"/>
          </a:xfrm>
          <a:ln/>
        </p:spPr>
      </p:sp>
      <p:sp>
        <p:nvSpPr>
          <p:cNvPr id="45060" name="Notizenplatzhalter 6"/>
          <p:cNvSpPr>
            <a:spLocks noGrp="1"/>
          </p:cNvSpPr>
          <p:nvPr>
            <p:ph type="body" idx="1"/>
          </p:nvPr>
        </p:nvSpPr>
        <p:spPr>
          <a:noFill/>
          <a:ln/>
        </p:spPr>
        <p:txBody>
          <a:bodyPr/>
          <a:lstStyle/>
          <a:p>
            <a:endParaRPr lang="fr-FR" dirty="0" smtClean="0">
              <a:latin typeface="Arial" charset="0"/>
              <a:cs typeface="Arial" charset="0"/>
            </a:endParaRPr>
          </a:p>
        </p:txBody>
      </p:sp>
    </p:spTree>
    <p:extLst>
      <p:ext uri="{BB962C8B-B14F-4D97-AF65-F5344CB8AC3E}">
        <p14:creationId xmlns:p14="http://schemas.microsoft.com/office/powerpoint/2010/main" val="26478672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lienbildplatzhalter 3"/>
          <p:cNvSpPr>
            <a:spLocks noGrp="1" noRot="1" noChangeAspect="1" noTextEdit="1"/>
          </p:cNvSpPr>
          <p:nvPr>
            <p:ph type="sldImg"/>
          </p:nvPr>
        </p:nvSpPr>
        <p:spPr>
          <a:xfrm>
            <a:off x="546100" y="312738"/>
            <a:ext cx="5730875" cy="4297362"/>
          </a:xfrm>
          <a:ln/>
        </p:spPr>
      </p:sp>
      <p:sp>
        <p:nvSpPr>
          <p:cNvPr id="53251" name="Notizenplatzhalter 4"/>
          <p:cNvSpPr>
            <a:spLocks noGrp="1"/>
          </p:cNvSpPr>
          <p:nvPr>
            <p:ph type="body" idx="1"/>
          </p:nvPr>
        </p:nvSpPr>
        <p:spPr>
          <a:noFill/>
          <a:ln/>
        </p:spPr>
        <p:txBody>
          <a:bodyPr/>
          <a:lstStyle/>
          <a:p>
            <a:pPr algn="l">
              <a:buNone/>
            </a:pPr>
            <a:r>
              <a:rPr lang="fr-FR" sz="1200" b="0" i="0" u="sng" dirty="0" smtClean="0">
                <a:solidFill>
                  <a:srgbClr val="000000"/>
                </a:solidFill>
                <a:latin typeface="Arial"/>
                <a:cs typeface="Arial"/>
              </a:rPr>
              <a:t>Message principal</a:t>
            </a:r>
          </a:p>
          <a:p>
            <a:pPr algn="l">
              <a:buClr>
                <a:srgbClr val="000000"/>
              </a:buClr>
              <a:buFontTx/>
              <a:buChar char="•"/>
            </a:pPr>
            <a:r>
              <a:rPr lang="fr-FR" sz="1200" b="0" i="0" dirty="0" smtClean="0">
                <a:solidFill>
                  <a:srgbClr val="000000"/>
                </a:solidFill>
                <a:latin typeface="Arial"/>
                <a:cs typeface="Arial"/>
              </a:rPr>
              <a:t> En gérant l'avenir d'une manière transparente, vous étendez vos possibilités d'action</a:t>
            </a:r>
          </a:p>
          <a:p>
            <a:pPr algn="l">
              <a:buClr>
                <a:srgbClr val="000000"/>
              </a:buClr>
              <a:buFontTx/>
              <a:buChar char="•"/>
            </a:pPr>
            <a:r>
              <a:rPr lang="fr-FR" sz="1200" b="0" i="0" dirty="0" smtClean="0">
                <a:solidFill>
                  <a:srgbClr val="000000"/>
                </a:solidFill>
                <a:latin typeface="Arial"/>
                <a:cs typeface="Arial"/>
              </a:rPr>
              <a:t> C'est comme jouer aux échecs - vous essayez de trouver la meilleure façon d'agir dans une certaine situation afin d'atteindre vos objectifs</a:t>
            </a:r>
          </a:p>
          <a:p>
            <a:pPr algn="l">
              <a:buFontTx/>
              <a:buChar char="•"/>
            </a:pPr>
            <a:endParaRPr lang="fr-FR" dirty="0" smtClean="0">
              <a:latin typeface="Arial"/>
              <a:cs typeface="Arial"/>
            </a:endParaRPr>
          </a:p>
          <a:p>
            <a:pPr algn="l">
              <a:buNone/>
            </a:pPr>
            <a:r>
              <a:rPr lang="fr-FR" sz="1200" b="0" i="0" u="sng" dirty="0" smtClean="0">
                <a:solidFill>
                  <a:srgbClr val="000000"/>
                </a:solidFill>
                <a:latin typeface="Arial"/>
                <a:cs typeface="Arial"/>
              </a:rPr>
              <a:t>Expliquez</a:t>
            </a:r>
          </a:p>
          <a:p>
            <a:pPr algn="l">
              <a:buClr>
                <a:srgbClr val="000000"/>
              </a:buClr>
              <a:buFontTx/>
              <a:buChar char="•"/>
            </a:pPr>
            <a:r>
              <a:rPr lang="fr-FR" sz="1200" b="0" i="0" dirty="0" smtClean="0">
                <a:solidFill>
                  <a:srgbClr val="000000"/>
                </a:solidFill>
                <a:latin typeface="Arial"/>
                <a:cs typeface="Arial"/>
              </a:rPr>
              <a:t> </a:t>
            </a:r>
            <a:endParaRPr lang="fr-FR" sz="1200" b="0" i="0" dirty="0">
              <a:solidFill>
                <a:srgbClr val="000000"/>
              </a:solidFill>
              <a:latin typeface="Arial"/>
              <a:cs typeface="Arial"/>
            </a:endParaRPr>
          </a:p>
        </p:txBody>
      </p:sp>
    </p:spTree>
    <p:extLst>
      <p:ext uri="{BB962C8B-B14F-4D97-AF65-F5344CB8AC3E}">
        <p14:creationId xmlns:p14="http://schemas.microsoft.com/office/powerpoint/2010/main" val="10459680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a:xfrm>
            <a:off x="546100" y="312738"/>
            <a:ext cx="5730875" cy="4297362"/>
          </a:xfrm>
          <a:ln/>
        </p:spPr>
      </p:sp>
      <p:sp>
        <p:nvSpPr>
          <p:cNvPr id="3" name="Notizenplatzhalter 2"/>
          <p:cNvSpPr>
            <a:spLocks noGrp="1"/>
          </p:cNvSpPr>
          <p:nvPr>
            <p:ph type="body" idx="1"/>
          </p:nvPr>
        </p:nvSpPr>
        <p:spPr/>
        <p:txBody>
          <a:bodyPr>
            <a:normAutofit/>
          </a:bodyPr>
          <a:lstStyle/>
          <a:p>
            <a:pPr algn="l">
              <a:buNone/>
            </a:pPr>
            <a:r>
              <a:rPr lang="fr-FR" sz="1200" b="1" i="0" dirty="0" smtClean="0">
                <a:solidFill>
                  <a:srgbClr val="000000"/>
                </a:solidFill>
                <a:latin typeface="Arial"/>
                <a:cs typeface="Arial"/>
              </a:rPr>
              <a:t>SEULEMENT si vous avez du temps</a:t>
            </a:r>
          </a:p>
          <a:p>
            <a:pPr algn="l">
              <a:buNone/>
            </a:pPr>
            <a:endParaRPr lang="fr-FR" dirty="0" smtClean="0"/>
          </a:p>
          <a:p>
            <a:pPr algn="l">
              <a:buNone/>
            </a:pPr>
            <a:r>
              <a:rPr lang="fr-FR" sz="1200" b="1" i="1" u="sng" dirty="0" smtClean="0">
                <a:solidFill>
                  <a:srgbClr val="000000"/>
                </a:solidFill>
                <a:latin typeface="Arial"/>
                <a:cs typeface="Arial"/>
              </a:rPr>
              <a:t>Comment gérer l'exercice</a:t>
            </a:r>
            <a:endParaRPr lang="fr-FR" dirty="0" smtClean="0"/>
          </a:p>
          <a:p>
            <a:pPr marL="171450" indent="-171450" algn="l">
              <a:buClr>
                <a:srgbClr val="000000"/>
              </a:buClr>
              <a:buFont typeface="Arial"/>
              <a:buChar char="•"/>
            </a:pPr>
            <a:r>
              <a:rPr lang="fr-FR" sz="1200" b="0" i="1" dirty="0" smtClean="0">
                <a:solidFill>
                  <a:srgbClr val="000000"/>
                </a:solidFill>
                <a:latin typeface="Arial"/>
                <a:cs typeface="Arial"/>
              </a:rPr>
              <a:t>Soulignez les différentes étapes de l'élaboration de scénarios (prochaine diapo) sur un tableau et couvrez-les toutes, sauf la première</a:t>
            </a:r>
          </a:p>
          <a:p>
            <a:pPr marL="171450" indent="-171450" algn="l">
              <a:buClr>
                <a:srgbClr val="000000"/>
              </a:buClr>
              <a:buFont typeface="Arial"/>
              <a:buChar char="•"/>
            </a:pPr>
            <a:r>
              <a:rPr lang="fr-FR" sz="1200" b="0" i="1" dirty="0" smtClean="0">
                <a:solidFill>
                  <a:srgbClr val="000000"/>
                </a:solidFill>
                <a:latin typeface="Arial"/>
                <a:cs typeface="Arial"/>
              </a:rPr>
              <a:t>Dans la première étape (question) demandez aux participants de décrire une situation de leur vie professionnelle ou privée, dans laquelle ils étaient amenés à prendre des décisions concernant l'avenir, p.ex. choisir une filière d'études après le lycée, déménager, ou partir en vacances, et consignez ces situations sur le tableau (vous pouvez demander à tous les participants de travailler sur une situation, ou les laisser libres de définir chacun son propre exemple)</a:t>
            </a:r>
          </a:p>
          <a:p>
            <a:pPr marL="171450" indent="-171450" algn="l">
              <a:buClr>
                <a:srgbClr val="000000"/>
              </a:buClr>
              <a:buFont typeface="Arial"/>
              <a:buChar char="•"/>
            </a:pPr>
            <a:r>
              <a:rPr lang="fr-FR" sz="1200" b="0" i="1" dirty="0" smtClean="0">
                <a:solidFill>
                  <a:srgbClr val="000000"/>
                </a:solidFill>
                <a:latin typeface="Arial"/>
                <a:cs typeface="Arial"/>
              </a:rPr>
              <a:t>Expliquez les étapes 2-4 et demandez aux participants de déterminer les facteurs et les valeurs, et de déterminer comment ils ont influencé leurs décisions. </a:t>
            </a:r>
          </a:p>
          <a:p>
            <a:pPr marL="171450" indent="-171450" algn="l">
              <a:buClr>
                <a:srgbClr val="000000"/>
              </a:buClr>
              <a:buFont typeface="Arial"/>
              <a:buChar char="•"/>
            </a:pPr>
            <a:r>
              <a:rPr lang="fr-FR" sz="1200" b="0" i="1" dirty="0" smtClean="0">
                <a:solidFill>
                  <a:srgbClr val="000000"/>
                </a:solidFill>
                <a:latin typeface="Arial"/>
                <a:cs typeface="Arial"/>
              </a:rPr>
              <a:t>Montrez la diapo qui explique la tâche</a:t>
            </a:r>
            <a:endParaRPr lang="fr-FR" dirty="0" smtClean="0"/>
          </a:p>
          <a:p>
            <a:pPr marL="171450" indent="-171450" algn="l">
              <a:buClr>
                <a:srgbClr val="000000"/>
              </a:buClr>
              <a:buFont typeface="Arial"/>
              <a:buChar char="•"/>
            </a:pPr>
            <a:r>
              <a:rPr lang="fr-FR" sz="1200" b="0" i="1" dirty="0" smtClean="0">
                <a:solidFill>
                  <a:srgbClr val="000000"/>
                </a:solidFill>
                <a:latin typeface="Arial"/>
                <a:cs typeface="Arial"/>
              </a:rPr>
              <a:t>Annoncez les 2 minutes restantes avant la fin du temps alloué.</a:t>
            </a:r>
            <a:endParaRPr lang="fr-FR" dirty="0" smtClean="0"/>
          </a:p>
        </p:txBody>
      </p:sp>
      <p:sp>
        <p:nvSpPr>
          <p:cNvPr id="54276" name="Foliennummernplatzhalter 3"/>
          <p:cNvSpPr>
            <a:spLocks noGrp="1"/>
          </p:cNvSpPr>
          <p:nvPr>
            <p:ph type="sldNum" sz="quarter" idx="5"/>
          </p:nvPr>
        </p:nvSpPr>
        <p:spPr/>
        <p:txBody>
          <a:bodyPr/>
          <a:lstStyle/>
          <a:p>
            <a:pPr algn="r">
              <a:buNone/>
            </a:pPr>
            <a:fld id="{E877B91D-D897-4186-A9CF-27E2920497C1}" type="slidenum">
              <a:rPr lang="fr-FR" sz="1000" b="1" i="0" smtClean="0">
                <a:solidFill>
                  <a:schemeClr val="bg1"/>
                </a:solidFill>
                <a:latin typeface="Arial"/>
                <a:cs typeface="Arial"/>
              </a:rPr>
              <a:pPr algn="r">
                <a:buNone/>
              </a:pPr>
              <a:t>21</a:t>
            </a:fld>
            <a:endParaRPr lang="fr-FR" dirty="0" smtClean="0">
              <a:latin typeface="Arial"/>
              <a:cs typeface="Arial"/>
            </a:endParaRPr>
          </a:p>
        </p:txBody>
      </p:sp>
    </p:spTree>
    <p:extLst>
      <p:ext uri="{BB962C8B-B14F-4D97-AF65-F5344CB8AC3E}">
        <p14:creationId xmlns:p14="http://schemas.microsoft.com/office/powerpoint/2010/main" val="27949704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lienbildplatzhalter 3"/>
          <p:cNvSpPr>
            <a:spLocks noGrp="1" noRot="1" noChangeAspect="1" noTextEdit="1"/>
          </p:cNvSpPr>
          <p:nvPr>
            <p:ph type="sldImg"/>
          </p:nvPr>
        </p:nvSpPr>
        <p:spPr>
          <a:xfrm>
            <a:off x="546100" y="312738"/>
            <a:ext cx="5730875" cy="4297362"/>
          </a:xfrm>
          <a:ln/>
        </p:spPr>
      </p:sp>
      <p:sp>
        <p:nvSpPr>
          <p:cNvPr id="55299" name="Notizenplatzhalter 4"/>
          <p:cNvSpPr>
            <a:spLocks noGrp="1"/>
          </p:cNvSpPr>
          <p:nvPr>
            <p:ph type="body" idx="1"/>
          </p:nvPr>
        </p:nvSpPr>
        <p:spPr>
          <a:noFill/>
          <a:ln/>
        </p:spPr>
        <p:txBody>
          <a:bodyPr/>
          <a:lstStyle/>
          <a:p>
            <a:pPr algn="l">
              <a:buNone/>
            </a:pPr>
            <a:r>
              <a:rPr lang="fr-FR" sz="1200" b="0" i="1" u="sng" dirty="0" smtClean="0">
                <a:solidFill>
                  <a:srgbClr val="000000"/>
                </a:solidFill>
                <a:latin typeface="Arial"/>
                <a:cs typeface="Arial"/>
              </a:rPr>
              <a:t>Indice</a:t>
            </a:r>
          </a:p>
          <a:p>
            <a:pPr algn="l">
              <a:buNone/>
            </a:pPr>
            <a:r>
              <a:rPr lang="fr-FR" sz="1200" b="0" i="1" dirty="0" smtClean="0">
                <a:solidFill>
                  <a:srgbClr val="000000"/>
                </a:solidFill>
                <a:latin typeface="Arial"/>
                <a:cs typeface="Arial"/>
              </a:rPr>
              <a:t>Il vaut mieux faire cela sur le tableau</a:t>
            </a:r>
          </a:p>
          <a:p>
            <a:pPr algn="l">
              <a:buNone/>
            </a:pPr>
            <a:r>
              <a:rPr lang="fr-FR" sz="1200" b="0" i="1" dirty="0" smtClean="0">
                <a:solidFill>
                  <a:srgbClr val="000000"/>
                </a:solidFill>
                <a:latin typeface="Arial"/>
                <a:cs typeface="Arial"/>
              </a:rPr>
              <a:t>Montrez les étapes une à une, pendant que vous expliquez comment élaborer des scénarios</a:t>
            </a:r>
          </a:p>
          <a:p>
            <a:pPr algn="l">
              <a:buNone/>
            </a:pPr>
            <a:r>
              <a:rPr lang="fr-FR" sz="1200" b="0" i="1" dirty="0" smtClean="0">
                <a:solidFill>
                  <a:srgbClr val="000000"/>
                </a:solidFill>
                <a:latin typeface="Arial"/>
                <a:cs typeface="Arial"/>
              </a:rPr>
              <a:t>Le graphique se rapporte à l'étape (4)</a:t>
            </a:r>
          </a:p>
          <a:p>
            <a:pPr algn="l">
              <a:buNone/>
            </a:pPr>
            <a:endParaRPr lang="fr-FR" dirty="0" smtClean="0">
              <a:latin typeface="Arial"/>
              <a:cs typeface="Arial"/>
            </a:endParaRPr>
          </a:p>
        </p:txBody>
      </p:sp>
    </p:spTree>
    <p:extLst>
      <p:ext uri="{BB962C8B-B14F-4D97-AF65-F5344CB8AC3E}">
        <p14:creationId xmlns:p14="http://schemas.microsoft.com/office/powerpoint/2010/main" val="31007215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lienbildplatzhalter 3"/>
          <p:cNvSpPr>
            <a:spLocks noGrp="1" noRot="1" noChangeAspect="1" noTextEdit="1"/>
          </p:cNvSpPr>
          <p:nvPr>
            <p:ph type="sldImg"/>
          </p:nvPr>
        </p:nvSpPr>
        <p:spPr>
          <a:xfrm>
            <a:off x="546100" y="312738"/>
            <a:ext cx="5730875" cy="4297362"/>
          </a:xfrm>
          <a:ln/>
        </p:spPr>
      </p:sp>
      <p:sp>
        <p:nvSpPr>
          <p:cNvPr id="56323" name="Notizenplatzhalter 4"/>
          <p:cNvSpPr>
            <a:spLocks noGrp="1"/>
          </p:cNvSpPr>
          <p:nvPr>
            <p:ph type="body" idx="1"/>
          </p:nvPr>
        </p:nvSpPr>
        <p:spPr>
          <a:noFill/>
          <a:ln/>
        </p:spPr>
        <p:txBody>
          <a:bodyPr/>
          <a:lstStyle/>
          <a:p>
            <a:pPr lvl="1">
              <a:buFont typeface="Arial" charset="0"/>
              <a:buChar char="•"/>
            </a:pPr>
            <a:endParaRPr lang="fr-FR" i="1" dirty="0" smtClean="0">
              <a:latin typeface="Arial" charset="0"/>
              <a:cs typeface="Arial" charset="0"/>
            </a:endParaRPr>
          </a:p>
          <a:p>
            <a:pPr lvl="1">
              <a:buFont typeface="Arial" charset="0"/>
              <a:buChar char="•"/>
            </a:pPr>
            <a:endParaRPr lang="fr-FR" i="1" dirty="0" smtClean="0">
              <a:latin typeface="Arial" charset="0"/>
              <a:cs typeface="Arial" charset="0"/>
            </a:endParaRPr>
          </a:p>
        </p:txBody>
      </p:sp>
    </p:spTree>
    <p:extLst>
      <p:ext uri="{BB962C8B-B14F-4D97-AF65-F5344CB8AC3E}">
        <p14:creationId xmlns:p14="http://schemas.microsoft.com/office/powerpoint/2010/main" val="41405079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Folienbildplatzhalter 3"/>
          <p:cNvSpPr>
            <a:spLocks noGrp="1" noRot="1" noChangeAspect="1" noTextEdit="1"/>
          </p:cNvSpPr>
          <p:nvPr>
            <p:ph type="sldImg"/>
          </p:nvPr>
        </p:nvSpPr>
        <p:spPr>
          <a:xfrm>
            <a:off x="546100" y="312738"/>
            <a:ext cx="5730875" cy="4297362"/>
          </a:xfrm>
          <a:ln/>
        </p:spPr>
      </p:sp>
      <p:sp>
        <p:nvSpPr>
          <p:cNvPr id="57347" name="Notizenplatzhalter 4"/>
          <p:cNvSpPr>
            <a:spLocks noGrp="1"/>
          </p:cNvSpPr>
          <p:nvPr>
            <p:ph type="body" idx="1"/>
          </p:nvPr>
        </p:nvSpPr>
        <p:spPr>
          <a:noFill/>
          <a:ln/>
        </p:spPr>
        <p:txBody>
          <a:bodyPr/>
          <a:lstStyle/>
          <a:p>
            <a:pPr algn="l">
              <a:buNone/>
            </a:pPr>
            <a:r>
              <a:rPr lang="fr-FR" sz="1200" b="0" i="0" u="sng" dirty="0" smtClean="0">
                <a:solidFill>
                  <a:srgbClr val="000000"/>
                </a:solidFill>
                <a:latin typeface="Arial"/>
                <a:ea typeface="+mn-ea"/>
                <a:cs typeface="Arial"/>
              </a:rPr>
              <a:t>Expliquez</a:t>
            </a:r>
          </a:p>
          <a:p>
            <a:pPr algn="l">
              <a:buClr>
                <a:srgbClr val="000000"/>
              </a:buClr>
              <a:buFontTx/>
              <a:buChar char="•"/>
            </a:pPr>
            <a:r>
              <a:rPr lang="fr-FR" sz="1200" b="0" i="0" dirty="0" smtClean="0">
                <a:solidFill>
                  <a:srgbClr val="000000"/>
                </a:solidFill>
                <a:latin typeface="Arial"/>
                <a:ea typeface="+mn-ea"/>
                <a:cs typeface="Arial"/>
              </a:rPr>
              <a:t> @ facteurs : dans d'autres circonstances, en particulier lorsque les tendances climatiques ne sont pas claires, vous pouvez également considérer différentes tendances climatiques comme facteur. Dans ce cas, comme les tendances sont claires pour Zanadou, mais pas l'étendue du changement, nous avons omis ce facteur.</a:t>
            </a:r>
          </a:p>
          <a:p>
            <a:pPr algn="l">
              <a:buClr>
                <a:srgbClr val="000000"/>
              </a:buClr>
              <a:buFontTx/>
              <a:buChar char="•"/>
            </a:pPr>
            <a:r>
              <a:rPr lang="fr-FR" sz="1200" b="0" i="0" dirty="0" smtClean="0">
                <a:solidFill>
                  <a:srgbClr val="000000"/>
                </a:solidFill>
                <a:latin typeface="Arial"/>
                <a:ea typeface="+mn-ea"/>
                <a:cs typeface="Arial"/>
              </a:rPr>
              <a:t>  Les facteurs choisis pour cette étude de cas sont plus "politiques"</a:t>
            </a:r>
            <a:endParaRPr lang="fr-FR" sz="1200" b="0" i="0" dirty="0">
              <a:solidFill>
                <a:srgbClr val="000000"/>
              </a:solidFill>
              <a:latin typeface="Arial"/>
              <a:ea typeface="+mn-ea"/>
              <a:cs typeface="Arial"/>
            </a:endParaRPr>
          </a:p>
        </p:txBody>
      </p:sp>
    </p:spTree>
    <p:extLst>
      <p:ext uri="{BB962C8B-B14F-4D97-AF65-F5344CB8AC3E}">
        <p14:creationId xmlns:p14="http://schemas.microsoft.com/office/powerpoint/2010/main" val="40116336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lienbildplatzhalter 3"/>
          <p:cNvSpPr>
            <a:spLocks noGrp="1" noRot="1" noChangeAspect="1" noTextEdit="1"/>
          </p:cNvSpPr>
          <p:nvPr>
            <p:ph type="sldImg"/>
          </p:nvPr>
        </p:nvSpPr>
        <p:spPr>
          <a:xfrm>
            <a:off x="546100" y="312738"/>
            <a:ext cx="5730875" cy="4297362"/>
          </a:xfrm>
          <a:ln/>
        </p:spPr>
      </p:sp>
      <p:sp>
        <p:nvSpPr>
          <p:cNvPr id="58371" name="Notizenplatzhalter 4"/>
          <p:cNvSpPr>
            <a:spLocks noGrp="1"/>
          </p:cNvSpPr>
          <p:nvPr>
            <p:ph type="body" idx="1"/>
          </p:nvPr>
        </p:nvSpPr>
        <p:spPr>
          <a:noFill/>
          <a:ln/>
        </p:spPr>
        <p:txBody>
          <a:bodyPr/>
          <a:lstStyle/>
          <a:p>
            <a:pPr algn="l">
              <a:buNone/>
            </a:pPr>
            <a:r>
              <a:rPr lang="fr-FR" sz="1200" b="0" i="1" dirty="0" smtClean="0">
                <a:solidFill>
                  <a:srgbClr val="000000"/>
                </a:solidFill>
                <a:latin typeface="Arial"/>
                <a:cs typeface="Arial"/>
              </a:rPr>
              <a:t>Indice</a:t>
            </a:r>
          </a:p>
          <a:p>
            <a:pPr algn="l">
              <a:buNone/>
            </a:pPr>
            <a:r>
              <a:rPr lang="fr-FR" sz="1200" b="0" i="1" dirty="0" smtClean="0">
                <a:solidFill>
                  <a:srgbClr val="000000"/>
                </a:solidFill>
                <a:latin typeface="Arial"/>
                <a:cs typeface="Arial"/>
              </a:rPr>
              <a:t>Faites cette diapo avec des cartes sur un tableau ou sur un tableau en papier et laissez-le en place (visible) au cours du travail de groupe</a:t>
            </a:r>
          </a:p>
          <a:p>
            <a:pPr algn="l">
              <a:buNone/>
            </a:pPr>
            <a:r>
              <a:rPr lang="fr-FR" sz="1200" b="0" i="1" dirty="0" smtClean="0">
                <a:solidFill>
                  <a:srgbClr val="000000"/>
                </a:solidFill>
                <a:latin typeface="Arial"/>
                <a:cs typeface="Arial"/>
              </a:rPr>
              <a:t>Demandez aux participants de donner des exemples</a:t>
            </a:r>
          </a:p>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Message principal</a:t>
            </a:r>
          </a:p>
          <a:p>
            <a:pPr algn="l">
              <a:buClr>
                <a:srgbClr val="000000"/>
              </a:buClr>
              <a:buFontTx/>
              <a:buChar char="•"/>
            </a:pPr>
            <a:r>
              <a:rPr lang="fr-FR" sz="1200" b="0" i="0" dirty="0" smtClean="0">
                <a:solidFill>
                  <a:srgbClr val="000000"/>
                </a:solidFill>
                <a:latin typeface="Arial"/>
                <a:cs typeface="Arial"/>
              </a:rPr>
              <a:t> La formule de l'énergie vous aide à détecter les éléments manquant à votre argumentation</a:t>
            </a:r>
          </a:p>
          <a:p>
            <a:pPr algn="l">
              <a:buFontTx/>
              <a:buChar char="•"/>
            </a:pPr>
            <a:endParaRPr lang="fr-FR" dirty="0" smtClean="0">
              <a:latin typeface="Arial"/>
              <a:cs typeface="Arial"/>
            </a:endParaRPr>
          </a:p>
          <a:p>
            <a:pPr algn="l">
              <a:buNone/>
            </a:pPr>
            <a:r>
              <a:rPr lang="fr-FR" sz="1200" b="0" i="0" u="sng" dirty="0" smtClean="0">
                <a:solidFill>
                  <a:srgbClr val="000000"/>
                </a:solidFill>
                <a:latin typeface="Arial"/>
                <a:cs typeface="Arial"/>
              </a:rPr>
              <a:t>Expliquez</a:t>
            </a:r>
          </a:p>
          <a:p>
            <a:pPr algn="l">
              <a:buClr>
                <a:srgbClr val="000000"/>
              </a:buClr>
              <a:buFontTx/>
              <a:buChar char="•"/>
            </a:pPr>
            <a:r>
              <a:rPr lang="fr-FR" sz="1200" b="0" i="0" dirty="0" smtClean="0">
                <a:solidFill>
                  <a:srgbClr val="000000"/>
                </a:solidFill>
                <a:latin typeface="Arial"/>
                <a:cs typeface="Arial"/>
              </a:rPr>
              <a:t> Le changement ne sera possible que lorsque l'insatisfaction à l'égard d'une certaine situation (habituellement la situation actuelle) est suffisamment grande, que les gens ont une vision claire de ce qu'ils souhaitent pour leur avenir ("la cathédrale que nous sommes en train de construire"), et de ce qu'ils peuvent faire pour y parvenir (premiers pas). Ces trois facteurs doivent être suffisamment forts pour contrebalancer le coût du changement</a:t>
            </a:r>
          </a:p>
          <a:p>
            <a:pPr marL="180960" lvl="1" indent="-180960" algn="l">
              <a:buNone/>
            </a:pPr>
            <a:endParaRPr lang="fr-FR" dirty="0" smtClean="0">
              <a:latin typeface="Arial"/>
              <a:cs typeface="Arial"/>
            </a:endParaRPr>
          </a:p>
          <a:p>
            <a:pPr algn="l">
              <a:buFontTx/>
              <a:buChar char="•"/>
            </a:pPr>
            <a:endParaRPr lang="fr-FR" dirty="0" smtClean="0">
              <a:latin typeface="Arial"/>
              <a:cs typeface="Arial"/>
            </a:endParaRPr>
          </a:p>
          <a:p>
            <a:pPr algn="l">
              <a:buNone/>
            </a:pPr>
            <a:r>
              <a:rPr lang="fr-FR" sz="1200" b="0" i="1" u="sng" dirty="0" smtClean="0">
                <a:solidFill>
                  <a:srgbClr val="000000"/>
                </a:solidFill>
                <a:latin typeface="Arial"/>
                <a:cs typeface="Arial"/>
              </a:rPr>
              <a:t>Informations complémentaires</a:t>
            </a:r>
          </a:p>
          <a:p>
            <a:pPr algn="l">
              <a:buNone/>
            </a:pPr>
            <a:r>
              <a:rPr lang="fr-FR" sz="1200" b="0" i="1" dirty="0" smtClean="0">
                <a:solidFill>
                  <a:srgbClr val="000000"/>
                </a:solidFill>
                <a:latin typeface="Arial"/>
                <a:cs typeface="Arial"/>
              </a:rPr>
              <a:t>http://en.wikipedia.org/wiki/Formula_for_Change </a:t>
            </a:r>
            <a:endParaRPr lang="fr-FR" sz="1200" b="0" i="1" dirty="0">
              <a:solidFill>
                <a:srgbClr val="000000"/>
              </a:solidFill>
              <a:latin typeface="Arial"/>
              <a:cs typeface="Arial"/>
            </a:endParaRPr>
          </a:p>
        </p:txBody>
      </p:sp>
    </p:spTree>
    <p:extLst>
      <p:ext uri="{BB962C8B-B14F-4D97-AF65-F5344CB8AC3E}">
        <p14:creationId xmlns:p14="http://schemas.microsoft.com/office/powerpoint/2010/main" val="25356879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lienbildplatzhalter 1"/>
          <p:cNvSpPr>
            <a:spLocks noGrp="1" noRot="1" noChangeAspect="1" noTextEdit="1"/>
          </p:cNvSpPr>
          <p:nvPr>
            <p:ph type="sldImg"/>
          </p:nvPr>
        </p:nvSpPr>
        <p:spPr>
          <a:xfrm>
            <a:off x="546100" y="312738"/>
            <a:ext cx="5730875" cy="4297362"/>
          </a:xfrm>
          <a:ln/>
        </p:spPr>
      </p:sp>
      <p:sp>
        <p:nvSpPr>
          <p:cNvPr id="3" name="Notizenplatzhalter 2"/>
          <p:cNvSpPr>
            <a:spLocks noGrp="1"/>
          </p:cNvSpPr>
          <p:nvPr>
            <p:ph type="body" idx="1"/>
          </p:nvPr>
        </p:nvSpPr>
        <p:spPr/>
        <p:txBody>
          <a:bodyPr>
            <a:normAutofit/>
          </a:bodyPr>
          <a:lstStyle/>
          <a:p>
            <a:pPr algn="l">
              <a:buNone/>
            </a:pPr>
            <a:r>
              <a:rPr lang="fr-FR" sz="1200" b="1" i="1" u="sng" dirty="0" smtClean="0">
                <a:solidFill>
                  <a:srgbClr val="000000"/>
                </a:solidFill>
                <a:latin typeface="Arial"/>
                <a:cs typeface="Arial"/>
              </a:rPr>
              <a:t>Comment gérer l'exercice</a:t>
            </a:r>
            <a:endParaRPr lang="fr-FR" dirty="0" smtClean="0"/>
          </a:p>
          <a:p>
            <a:pPr algn="l">
              <a:buNone/>
            </a:pPr>
            <a:r>
              <a:rPr lang="fr-FR" sz="1200" b="0" i="1" dirty="0" smtClean="0">
                <a:solidFill>
                  <a:srgbClr val="000000"/>
                </a:solidFill>
                <a:latin typeface="Arial"/>
                <a:cs typeface="Arial"/>
              </a:rPr>
              <a:t>voir informations pour formateur</a:t>
            </a:r>
            <a:endParaRPr lang="fr-FR" dirty="0"/>
          </a:p>
        </p:txBody>
      </p:sp>
      <p:sp>
        <p:nvSpPr>
          <p:cNvPr id="59396" name="Foliennummernplatzhalter 3"/>
          <p:cNvSpPr>
            <a:spLocks noGrp="1"/>
          </p:cNvSpPr>
          <p:nvPr>
            <p:ph type="sldNum" sz="quarter" idx="5"/>
          </p:nvPr>
        </p:nvSpPr>
        <p:spPr/>
        <p:txBody>
          <a:bodyPr/>
          <a:lstStyle/>
          <a:p>
            <a:pPr algn="r">
              <a:buNone/>
            </a:pPr>
            <a:fld id="{41906E6A-3572-4188-AC1C-3086D4300DC0}" type="slidenum">
              <a:rPr lang="fr-FR" sz="1000" b="1" i="0" smtClean="0">
                <a:solidFill>
                  <a:schemeClr val="bg1"/>
                </a:solidFill>
                <a:latin typeface="Arial"/>
                <a:cs typeface="Arial"/>
              </a:rPr>
              <a:pPr algn="r">
                <a:buNone/>
              </a:pPr>
              <a:t>26</a:t>
            </a:fld>
            <a:endParaRPr lang="fr-FR" dirty="0" smtClean="0">
              <a:latin typeface="Arial"/>
              <a:cs typeface="Arial"/>
            </a:endParaRPr>
          </a:p>
        </p:txBody>
      </p:sp>
    </p:spTree>
    <p:extLst>
      <p:ext uri="{BB962C8B-B14F-4D97-AF65-F5344CB8AC3E}">
        <p14:creationId xmlns:p14="http://schemas.microsoft.com/office/powerpoint/2010/main" val="5513184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Notizenplatzhalter 2"/>
          <p:cNvSpPr>
            <a:spLocks noGrp="1"/>
          </p:cNvSpPr>
          <p:nvPr>
            <p:ph type="body" idx="1"/>
          </p:nvPr>
        </p:nvSpPr>
        <p:spPr/>
        <p:txBody>
          <a:bodyPr>
            <a:normAutofit/>
          </a:bodyPr>
          <a:lstStyle/>
          <a:p>
            <a:pPr algn="l">
              <a:buNone/>
            </a:pPr>
            <a:endParaRPr lang="fr-FR" dirty="0" smtClean="0"/>
          </a:p>
          <a:p>
            <a:pPr marL="180960" lvl="1" indent="-180960" algn="l">
              <a:buClr>
                <a:srgbClr val="669900"/>
              </a:buClr>
              <a:buFont typeface="Wingdings"/>
              <a:buChar char="§"/>
            </a:pPr>
            <a:r>
              <a:rPr lang="fr-FR" sz="1200" b="0" i="0" dirty="0" smtClean="0">
                <a:solidFill>
                  <a:srgbClr val="000000"/>
                </a:solidFill>
                <a:latin typeface="Arial"/>
                <a:ea typeface="Adobe Fangsong Std R"/>
                <a:cs typeface="Arial"/>
              </a:rPr>
              <a:t>Zanadou est un pays fictif, basé sur des conditions de vie réelle*.</a:t>
            </a:r>
          </a:p>
          <a:p>
            <a:pPr marL="180960" lvl="1" indent="-180960" algn="l">
              <a:buClr>
                <a:srgbClr val="669900"/>
              </a:buClr>
              <a:buFont typeface="Wingdings"/>
              <a:buChar char="§"/>
            </a:pPr>
            <a:r>
              <a:rPr lang="fr-FR" sz="1200" b="0" i="0" dirty="0" smtClean="0">
                <a:solidFill>
                  <a:srgbClr val="000000"/>
                </a:solidFill>
                <a:latin typeface="Arial"/>
                <a:ea typeface="Adobe Fangsong Std R"/>
                <a:cs typeface="Arial"/>
              </a:rPr>
              <a:t>Le manuel de formation fournit toutes les informations importantes, mais pas tous les détails.</a:t>
            </a:r>
          </a:p>
          <a:p>
            <a:pPr marL="180960" lvl="1" indent="-180960" algn="l">
              <a:buClr>
                <a:srgbClr val="669900"/>
              </a:buClr>
              <a:buFont typeface="Wingdings"/>
              <a:buChar char="§"/>
            </a:pPr>
            <a:r>
              <a:rPr lang="fr-FR" sz="1200" b="0" i="0" dirty="0" smtClean="0">
                <a:solidFill>
                  <a:srgbClr val="000000"/>
                </a:solidFill>
                <a:latin typeface="Arial"/>
                <a:ea typeface="Adobe Fangsong Std R"/>
                <a:cs typeface="Arial"/>
              </a:rPr>
              <a:t>Soulignez que même pour des pays très connus, vous n'avez pas toutes les données en main.</a:t>
            </a:r>
          </a:p>
          <a:p>
            <a:pPr algn="l">
              <a:buNone/>
            </a:pPr>
            <a:endParaRPr lang="fr-FR" dirty="0" smtClean="0"/>
          </a:p>
          <a:p>
            <a:pPr marL="0" lvl="1" indent="0" algn="l">
              <a:buClr>
                <a:srgbClr val="669900"/>
              </a:buClr>
              <a:buFont typeface="Wingdings"/>
              <a:buChar char="§"/>
            </a:pPr>
            <a:r>
              <a:rPr lang="fr-FR" sz="1600" b="1" i="0" dirty="0" smtClean="0">
                <a:solidFill>
                  <a:srgbClr val="0070C0"/>
                </a:solidFill>
                <a:latin typeface="Arial"/>
                <a:ea typeface="Adobe Fangsong Std R"/>
                <a:cs typeface="Arial"/>
              </a:rPr>
              <a:t>»</a:t>
            </a:r>
            <a:r>
              <a:rPr lang="fr-FR" sz="1000" b="1" i="0" dirty="0" smtClean="0">
                <a:solidFill>
                  <a:srgbClr val="0070C0"/>
                </a:solidFill>
                <a:latin typeface="Arial"/>
                <a:ea typeface="Adobe Fangsong Std R"/>
                <a:cs typeface="Arial"/>
              </a:rPr>
              <a:t> </a:t>
            </a:r>
            <a:r>
              <a:rPr lang="fr-FR" sz="1200" b="1" i="0" dirty="0" smtClean="0">
                <a:solidFill>
                  <a:srgbClr val="0070C0"/>
                </a:solidFill>
                <a:latin typeface="Arial"/>
                <a:ea typeface="Adobe Fangsong Std R"/>
                <a:cs typeface="Arial"/>
              </a:rPr>
              <a:t>Pour la discussion sur le cas fictif, voir le guide du formateur, chapitre 3.2.</a:t>
            </a:r>
          </a:p>
          <a:p>
            <a:pPr algn="l">
              <a:buNone/>
            </a:pPr>
            <a:endParaRPr lang="fr-FR" dirty="0"/>
          </a:p>
        </p:txBody>
      </p:sp>
      <p:sp>
        <p:nvSpPr>
          <p:cNvPr id="60419" name="Foliennummernplatzhalter 3"/>
          <p:cNvSpPr>
            <a:spLocks noGrp="1"/>
          </p:cNvSpPr>
          <p:nvPr>
            <p:ph type="sldNum" sz="quarter" idx="5"/>
          </p:nvPr>
        </p:nvSpPr>
        <p:spPr/>
        <p:txBody>
          <a:bodyPr/>
          <a:lstStyle/>
          <a:p>
            <a:pPr algn="r">
              <a:buNone/>
            </a:pPr>
            <a:fld id="{93D10843-5A1B-46AE-B20B-D39B73071225}" type="slidenum">
              <a:rPr lang="fr-FR" sz="1000" b="1" i="0" smtClean="0">
                <a:solidFill>
                  <a:schemeClr val="bg1"/>
                </a:solidFill>
                <a:latin typeface="Arial"/>
                <a:cs typeface="Arial"/>
              </a:rPr>
              <a:pPr algn="r">
                <a:buNone/>
              </a:pPr>
              <a:t>27</a:t>
            </a:fld>
            <a:endParaRPr lang="fr-FR" dirty="0" smtClean="0">
              <a:latin typeface="Arial"/>
              <a:cs typeface="Arial"/>
            </a:endParaRPr>
          </a:p>
        </p:txBody>
      </p:sp>
      <p:sp>
        <p:nvSpPr>
          <p:cNvPr id="60420" name="Folienbildplatzhalter 6"/>
          <p:cNvSpPr>
            <a:spLocks noGrp="1" noRot="1" noChangeAspect="1" noTextEdit="1"/>
          </p:cNvSpPr>
          <p:nvPr>
            <p:ph type="sldImg"/>
          </p:nvPr>
        </p:nvSpPr>
        <p:spPr>
          <a:xfrm>
            <a:off x="554038" y="307975"/>
            <a:ext cx="5749925" cy="4311650"/>
          </a:xfrm>
          <a:ln/>
        </p:spPr>
      </p:sp>
    </p:spTree>
    <p:extLst>
      <p:ext uri="{BB962C8B-B14F-4D97-AF65-F5344CB8AC3E}">
        <p14:creationId xmlns:p14="http://schemas.microsoft.com/office/powerpoint/2010/main" val="2309861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Folienbildplatzhalter 3"/>
          <p:cNvSpPr>
            <a:spLocks noGrp="1" noRot="1" noChangeAspect="1" noTextEdit="1"/>
          </p:cNvSpPr>
          <p:nvPr>
            <p:ph type="sldImg"/>
          </p:nvPr>
        </p:nvSpPr>
        <p:spPr>
          <a:xfrm>
            <a:off x="546100" y="312738"/>
            <a:ext cx="5730875" cy="4297362"/>
          </a:xfrm>
          <a:ln/>
        </p:spPr>
      </p:sp>
      <p:sp>
        <p:nvSpPr>
          <p:cNvPr id="61443" name="Notizenplatzhalter 4"/>
          <p:cNvSpPr>
            <a:spLocks noGrp="1"/>
          </p:cNvSpPr>
          <p:nvPr>
            <p:ph type="body" idx="1"/>
          </p:nvPr>
        </p:nvSpPr>
        <p:spPr>
          <a:noFill/>
          <a:ln/>
        </p:spPr>
        <p:txBody>
          <a:bodyPr/>
          <a:lstStyle/>
          <a:p>
            <a:endParaRPr lang="fr-FR" dirty="0" smtClean="0">
              <a:latin typeface="Arial" charset="0"/>
              <a:cs typeface="Arial" charset="0"/>
            </a:endParaRPr>
          </a:p>
        </p:txBody>
      </p:sp>
    </p:spTree>
    <p:extLst>
      <p:ext uri="{BB962C8B-B14F-4D97-AF65-F5344CB8AC3E}">
        <p14:creationId xmlns:p14="http://schemas.microsoft.com/office/powerpoint/2010/main" val="11843349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lienbildplatzhalter 3"/>
          <p:cNvSpPr>
            <a:spLocks noGrp="1" noRot="1" noChangeAspect="1" noTextEdit="1"/>
          </p:cNvSpPr>
          <p:nvPr>
            <p:ph type="sldImg"/>
          </p:nvPr>
        </p:nvSpPr>
        <p:spPr>
          <a:xfrm>
            <a:off x="546100" y="312738"/>
            <a:ext cx="5730875" cy="4297362"/>
          </a:xfrm>
          <a:ln/>
        </p:spPr>
      </p:sp>
      <p:sp>
        <p:nvSpPr>
          <p:cNvPr id="62467" name="Notizenplatzhalter 4"/>
          <p:cNvSpPr>
            <a:spLocks noGrp="1"/>
          </p:cNvSpPr>
          <p:nvPr>
            <p:ph type="body" idx="1"/>
          </p:nvPr>
        </p:nvSpPr>
        <p:spPr>
          <a:noFill/>
          <a:ln/>
        </p:spPr>
        <p:txBody>
          <a:bodyPr/>
          <a:lstStyle/>
          <a:p>
            <a:endParaRPr lang="fr-FR" dirty="0" smtClean="0">
              <a:latin typeface="Arial" charset="0"/>
              <a:cs typeface="Arial" charset="0"/>
            </a:endParaRPr>
          </a:p>
        </p:txBody>
      </p:sp>
    </p:spTree>
    <p:extLst>
      <p:ext uri="{BB962C8B-B14F-4D97-AF65-F5344CB8AC3E}">
        <p14:creationId xmlns:p14="http://schemas.microsoft.com/office/powerpoint/2010/main" val="3885445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3"/>
          <p:cNvSpPr>
            <a:spLocks noGrp="1" noRot="1" noChangeAspect="1" noTextEdit="1"/>
          </p:cNvSpPr>
          <p:nvPr>
            <p:ph type="sldImg"/>
          </p:nvPr>
        </p:nvSpPr>
        <p:spPr>
          <a:xfrm>
            <a:off x="546100" y="312738"/>
            <a:ext cx="5730875" cy="4297362"/>
          </a:xfrm>
          <a:ln/>
        </p:spPr>
      </p:sp>
      <p:sp>
        <p:nvSpPr>
          <p:cNvPr id="46083" name="Notizenplatzhalter 4"/>
          <p:cNvSpPr>
            <a:spLocks noGrp="1"/>
          </p:cNvSpPr>
          <p:nvPr>
            <p:ph type="body" idx="1"/>
          </p:nvPr>
        </p:nvSpPr>
        <p:spPr>
          <a:noFill/>
          <a:ln/>
        </p:spPr>
        <p:txBody>
          <a:bodyPr/>
          <a:lstStyle/>
          <a:p>
            <a:pPr algn="l">
              <a:buNone/>
            </a:pPr>
            <a:endParaRPr lang="fr-FR" sz="1200" b="0" i="1" dirty="0">
              <a:solidFill>
                <a:srgbClr val="000000"/>
              </a:solidFill>
              <a:latin typeface="Arial"/>
              <a:ea typeface="+mn-ea"/>
              <a:cs typeface="Arial"/>
            </a:endParaRPr>
          </a:p>
        </p:txBody>
      </p:sp>
    </p:spTree>
    <p:extLst>
      <p:ext uri="{BB962C8B-B14F-4D97-AF65-F5344CB8AC3E}">
        <p14:creationId xmlns:p14="http://schemas.microsoft.com/office/powerpoint/2010/main" val="394809285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Foliennummernplatzhalter 3"/>
          <p:cNvSpPr>
            <a:spLocks noGrp="1"/>
          </p:cNvSpPr>
          <p:nvPr>
            <p:ph type="sldNum" sz="quarter" idx="5"/>
          </p:nvPr>
        </p:nvSpPr>
        <p:spPr/>
        <p:txBody>
          <a:bodyPr/>
          <a:lstStyle/>
          <a:p>
            <a:pPr algn="r">
              <a:buNone/>
            </a:pPr>
            <a:fld id="{6BCB784E-F57D-4074-96FB-31D030B944A9}" type="slidenum">
              <a:rPr lang="fr-FR" sz="1000" b="1" i="0" smtClean="0">
                <a:solidFill>
                  <a:schemeClr val="bg1"/>
                </a:solidFill>
                <a:latin typeface="Arial"/>
                <a:cs typeface="Arial"/>
              </a:rPr>
              <a:pPr algn="r">
                <a:buNone/>
              </a:pPr>
              <a:t>30</a:t>
            </a:fld>
            <a:endParaRPr lang="fr-FR" dirty="0" smtClean="0">
              <a:latin typeface="Arial"/>
              <a:cs typeface="Arial"/>
            </a:endParaRPr>
          </a:p>
        </p:txBody>
      </p:sp>
      <p:sp>
        <p:nvSpPr>
          <p:cNvPr id="63491" name="Folienbildplatzhalter 5"/>
          <p:cNvSpPr>
            <a:spLocks noGrp="1" noRot="1" noChangeAspect="1" noTextEdit="1"/>
          </p:cNvSpPr>
          <p:nvPr>
            <p:ph type="sldImg"/>
          </p:nvPr>
        </p:nvSpPr>
        <p:spPr>
          <a:xfrm>
            <a:off x="546100" y="312738"/>
            <a:ext cx="5730875" cy="4297362"/>
          </a:xfrm>
          <a:ln/>
        </p:spPr>
      </p:sp>
      <p:sp>
        <p:nvSpPr>
          <p:cNvPr id="63492" name="Notizenplatzhalter 6"/>
          <p:cNvSpPr>
            <a:spLocks noGrp="1"/>
          </p:cNvSpPr>
          <p:nvPr>
            <p:ph type="body" idx="1"/>
          </p:nvPr>
        </p:nvSpPr>
        <p:spPr>
          <a:noFill/>
          <a:ln/>
        </p:spPr>
        <p:txBody>
          <a:bodyPr/>
          <a:lstStyle/>
          <a:p>
            <a:endParaRPr lang="fr-FR" dirty="0" smtClean="0">
              <a:latin typeface="Arial" charset="0"/>
              <a:cs typeface="Arial" charset="0"/>
            </a:endParaRPr>
          </a:p>
        </p:txBody>
      </p:sp>
    </p:spTree>
    <p:extLst>
      <p:ext uri="{BB962C8B-B14F-4D97-AF65-F5344CB8AC3E}">
        <p14:creationId xmlns:p14="http://schemas.microsoft.com/office/powerpoint/2010/main" val="21760221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Foliennummernplatzhalter 3"/>
          <p:cNvSpPr>
            <a:spLocks noGrp="1"/>
          </p:cNvSpPr>
          <p:nvPr>
            <p:ph type="sldNum" sz="quarter" idx="5"/>
          </p:nvPr>
        </p:nvSpPr>
        <p:spPr/>
        <p:txBody>
          <a:bodyPr/>
          <a:lstStyle/>
          <a:p>
            <a:pPr algn="r">
              <a:buNone/>
            </a:pPr>
            <a:fld id="{7891C0E7-FF5E-45B2-B730-FA0B965873D4}" type="slidenum">
              <a:rPr lang="fr-FR" sz="1000" b="1" i="0" smtClean="0">
                <a:solidFill>
                  <a:schemeClr val="bg1"/>
                </a:solidFill>
                <a:latin typeface="Arial"/>
                <a:cs typeface="Arial"/>
              </a:rPr>
              <a:pPr algn="r">
                <a:buNone/>
              </a:pPr>
              <a:t>31</a:t>
            </a:fld>
            <a:endParaRPr lang="fr-FR" dirty="0" smtClean="0">
              <a:latin typeface="Arial"/>
              <a:cs typeface="Arial"/>
            </a:endParaRPr>
          </a:p>
        </p:txBody>
      </p:sp>
      <p:sp>
        <p:nvSpPr>
          <p:cNvPr id="64515" name="Folienbildplatzhalter 5"/>
          <p:cNvSpPr>
            <a:spLocks noGrp="1" noRot="1" noChangeAspect="1" noTextEdit="1"/>
          </p:cNvSpPr>
          <p:nvPr>
            <p:ph type="sldImg"/>
          </p:nvPr>
        </p:nvSpPr>
        <p:spPr>
          <a:xfrm>
            <a:off x="546100" y="312738"/>
            <a:ext cx="5730875" cy="4297362"/>
          </a:xfrm>
          <a:ln/>
        </p:spPr>
      </p:sp>
      <p:sp>
        <p:nvSpPr>
          <p:cNvPr id="64516" name="Notizenplatzhalter 6"/>
          <p:cNvSpPr>
            <a:spLocks noGrp="1"/>
          </p:cNvSpPr>
          <p:nvPr>
            <p:ph type="body" idx="1"/>
          </p:nvPr>
        </p:nvSpPr>
        <p:spPr>
          <a:noFill/>
          <a:ln/>
        </p:spPr>
        <p:txBody>
          <a:bodyPr/>
          <a:lstStyle/>
          <a:p>
            <a:pPr algn="l">
              <a:buNone/>
            </a:pPr>
            <a:r>
              <a:rPr lang="fr-FR" sz="1200" b="0" i="1" u="sng" dirty="0" smtClean="0">
                <a:solidFill>
                  <a:srgbClr val="000000"/>
                </a:solidFill>
                <a:latin typeface="Arial"/>
                <a:cs typeface="Arial"/>
              </a:rPr>
              <a:t>Indice</a:t>
            </a:r>
          </a:p>
          <a:p>
            <a:pPr algn="l">
              <a:buClr>
                <a:srgbClr val="000000"/>
              </a:buClr>
              <a:buFontTx/>
              <a:buChar char="•"/>
            </a:pPr>
            <a:r>
              <a:rPr lang="fr-FR" sz="1200" b="0" i="1" dirty="0" smtClean="0">
                <a:solidFill>
                  <a:srgbClr val="000000"/>
                </a:solidFill>
                <a:latin typeface="Arial"/>
                <a:cs typeface="Arial"/>
              </a:rPr>
              <a:t> Faites cette dernière partie sans montrer la diapo</a:t>
            </a:r>
          </a:p>
          <a:p>
            <a:pPr algn="l">
              <a:buClr>
                <a:srgbClr val="000000"/>
              </a:buClr>
              <a:buFontTx/>
              <a:buChar char="•"/>
            </a:pPr>
            <a:r>
              <a:rPr lang="fr-FR" sz="1200" b="0" i="1" dirty="0" smtClean="0">
                <a:solidFill>
                  <a:srgbClr val="000000"/>
                </a:solidFill>
                <a:latin typeface="Arial"/>
                <a:cs typeface="Arial"/>
              </a:rPr>
              <a:t> Faites d'abord un petit récapitulatif de tous les points présentés dans le module (par ex. diapo d'introduction)</a:t>
            </a:r>
          </a:p>
          <a:p>
            <a:pPr algn="l">
              <a:buClr>
                <a:srgbClr val="000000"/>
              </a:buClr>
              <a:buFontTx/>
              <a:buChar char="•"/>
            </a:pPr>
            <a:r>
              <a:rPr lang="fr-FR" sz="1200" b="0" i="1" dirty="0" smtClean="0">
                <a:solidFill>
                  <a:srgbClr val="000000"/>
                </a:solidFill>
                <a:latin typeface="Arial"/>
                <a:cs typeface="Arial"/>
              </a:rPr>
              <a:t> Discutez en plénière (p.ex. "bâton de l'orateur" pour le 1er et 2ème tour de table : quittez la pièce pendant la discussion qui doit dégager les principaux messages ci-dessous) ; veillez à ce que cette discussion soit prévue, </a:t>
            </a:r>
          </a:p>
          <a:p>
            <a:pPr algn="l">
              <a:buClr>
                <a:srgbClr val="000000"/>
              </a:buClr>
              <a:buFontTx/>
              <a:buChar char="•"/>
            </a:pPr>
            <a:r>
              <a:rPr lang="fr-FR" sz="1200" b="0" i="1" dirty="0" smtClean="0">
                <a:solidFill>
                  <a:srgbClr val="000000"/>
                </a:solidFill>
                <a:latin typeface="Arial"/>
                <a:cs typeface="Arial"/>
              </a:rPr>
              <a:t> Demandez aux participants de faire un brainstorming en petits groupes pour le 3</a:t>
            </a:r>
            <a:r>
              <a:rPr lang="fr-FR" sz="1200" b="0" i="1" baseline="30000" dirty="0" smtClean="0">
                <a:solidFill>
                  <a:srgbClr val="000000"/>
                </a:solidFill>
                <a:latin typeface="Arial"/>
                <a:cs typeface="Arial"/>
              </a:rPr>
              <a:t>ème</a:t>
            </a:r>
            <a:r>
              <a:rPr lang="fr-FR" sz="1200" b="0" i="1" dirty="0" smtClean="0">
                <a:solidFill>
                  <a:srgbClr val="000000"/>
                </a:solidFill>
                <a:latin typeface="Arial"/>
                <a:cs typeface="Arial"/>
              </a:rPr>
              <a:t> tour de table et collectez ensuite des cartes et accrochez-les au cours de la plénière - (il est préférable d'avoir quelques cartes préparées sur base des documents de cours préparés à l'avance, pour les ajouter aux idées des participants) </a:t>
            </a:r>
          </a:p>
          <a:p>
            <a:pPr algn="l">
              <a:buNone/>
            </a:pPr>
            <a:endParaRPr lang="fr-FR" dirty="0" smtClean="0">
              <a:latin typeface="Arial"/>
              <a:cs typeface="Arial"/>
            </a:endParaRPr>
          </a:p>
          <a:p>
            <a:pPr algn="l">
              <a:buClr>
                <a:srgbClr val="000000"/>
              </a:buClr>
              <a:buFontTx/>
              <a:buChar char="•"/>
            </a:pPr>
            <a:r>
              <a:rPr lang="fr-FR" sz="1200" b="0" i="1" dirty="0" smtClean="0">
                <a:solidFill>
                  <a:srgbClr val="000000"/>
                </a:solidFill>
                <a:latin typeface="Arial"/>
                <a:cs typeface="Arial"/>
              </a:rPr>
              <a:t> Principaux messages à transmettre dans ce module </a:t>
            </a:r>
          </a:p>
          <a:p>
            <a:pPr marL="266730" lvl="2" indent="-90526" algn="l">
              <a:buClr>
                <a:srgbClr val="669900"/>
              </a:buClr>
              <a:buFont typeface="Arial"/>
              <a:buChar char="•"/>
            </a:pPr>
            <a:r>
              <a:rPr lang="fr-FR" sz="1000" b="0" i="1" dirty="0" smtClean="0">
                <a:solidFill>
                  <a:srgbClr val="000000"/>
                </a:solidFill>
                <a:latin typeface="Arial"/>
                <a:ea typeface="Adobe Fangsong Std R"/>
                <a:cs typeface="Arial"/>
              </a:rPr>
              <a:t>Il existe des outils pour gérer les incertitudes et rendre transparents leur cadres respectifs, p.ex. les scénarios. Cela motive l'action (vous pouvez faire des choix!).</a:t>
            </a:r>
          </a:p>
          <a:p>
            <a:pPr marL="266730" lvl="2" indent="-90526" algn="l">
              <a:buClr>
                <a:srgbClr val="669900"/>
              </a:buClr>
              <a:buFont typeface="Arial"/>
              <a:buChar char="•"/>
            </a:pPr>
            <a:r>
              <a:rPr lang="fr-FR" sz="1000" b="0" i="1" dirty="0" smtClean="0">
                <a:solidFill>
                  <a:srgbClr val="000000"/>
                </a:solidFill>
                <a:latin typeface="Arial"/>
                <a:ea typeface="Adobe Fangsong Std R"/>
                <a:cs typeface="Arial"/>
              </a:rPr>
              <a:t>Il n'y a pas de manière neutre de communiquer - exprimez clairement vos objectifs.</a:t>
            </a:r>
          </a:p>
          <a:p>
            <a:pPr marL="266730" lvl="2" indent="-90526" algn="l">
              <a:buClr>
                <a:srgbClr val="669900"/>
              </a:buClr>
              <a:buFont typeface="Arial"/>
              <a:buChar char="•"/>
            </a:pPr>
            <a:r>
              <a:rPr lang="fr-FR" sz="1000" b="0" i="1" dirty="0" smtClean="0">
                <a:solidFill>
                  <a:srgbClr val="000000"/>
                </a:solidFill>
                <a:latin typeface="Arial"/>
                <a:ea typeface="Adobe Fangsong Std R"/>
                <a:cs typeface="Arial"/>
              </a:rPr>
              <a:t>Vous voulez changer l'opinion de votre public, PAS la vôtre - il peut être sensible à des arguments différents. Essayez de trouver leur "point d'entrée"</a:t>
            </a:r>
          </a:p>
          <a:p>
            <a:pPr algn="l">
              <a:buNone/>
            </a:pPr>
            <a:endParaRPr lang="fr-FR" dirty="0" smtClean="0">
              <a:latin typeface="Arial"/>
              <a:cs typeface="Arial"/>
            </a:endParaRPr>
          </a:p>
        </p:txBody>
      </p:sp>
    </p:spTree>
    <p:extLst>
      <p:ext uri="{BB962C8B-B14F-4D97-AF65-F5344CB8AC3E}">
        <p14:creationId xmlns:p14="http://schemas.microsoft.com/office/powerpoint/2010/main" val="36307474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lienbildplatzhalter 3"/>
          <p:cNvSpPr>
            <a:spLocks noGrp="1" noRot="1" noChangeAspect="1" noTextEdit="1"/>
          </p:cNvSpPr>
          <p:nvPr>
            <p:ph type="sldImg"/>
          </p:nvPr>
        </p:nvSpPr>
        <p:spPr>
          <a:xfrm>
            <a:off x="546100" y="312738"/>
            <a:ext cx="5730875" cy="4297362"/>
          </a:xfrm>
          <a:ln/>
        </p:spPr>
      </p:sp>
      <p:sp>
        <p:nvSpPr>
          <p:cNvPr id="36867" name="Notizenplatzhalter 4"/>
          <p:cNvSpPr>
            <a:spLocks noGrp="1"/>
          </p:cNvSpPr>
          <p:nvPr>
            <p:ph type="body" idx="1"/>
          </p:nvPr>
        </p:nvSpPr>
        <p:spPr>
          <a:noFill/>
          <a:ln/>
        </p:spPr>
        <p:txBody>
          <a:bodyPr/>
          <a:lstStyle/>
          <a:p>
            <a:endParaRPr lang="fr-FR" dirty="0" smtClean="0">
              <a:latin typeface="Arial" charset="0"/>
              <a:cs typeface="Arial" charset="0"/>
            </a:endParaRPr>
          </a:p>
        </p:txBody>
      </p:sp>
    </p:spTree>
    <p:extLst>
      <p:ext uri="{BB962C8B-B14F-4D97-AF65-F5344CB8AC3E}">
        <p14:creationId xmlns:p14="http://schemas.microsoft.com/office/powerpoint/2010/main" val="15676309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lienbildplatzhalter 3"/>
          <p:cNvSpPr>
            <a:spLocks noGrp="1" noRot="1" noChangeAspect="1" noTextEdit="1"/>
          </p:cNvSpPr>
          <p:nvPr>
            <p:ph type="sldImg"/>
          </p:nvPr>
        </p:nvSpPr>
        <p:spPr>
          <a:xfrm>
            <a:off x="546100" y="312738"/>
            <a:ext cx="5730875" cy="4297362"/>
          </a:xfrm>
          <a:ln/>
        </p:spPr>
      </p:sp>
      <p:sp>
        <p:nvSpPr>
          <p:cNvPr id="37891" name="Notizenplatzhalter 4"/>
          <p:cNvSpPr>
            <a:spLocks noGrp="1"/>
          </p:cNvSpPr>
          <p:nvPr>
            <p:ph type="body" idx="1"/>
          </p:nvPr>
        </p:nvSpPr>
        <p:spPr>
          <a:noFill/>
          <a:ln/>
        </p:spPr>
        <p:txBody>
          <a:bodyPr/>
          <a:lstStyle/>
          <a:p>
            <a:pPr algn="l">
              <a:buNone/>
            </a:pPr>
            <a:r>
              <a:rPr lang="fr-FR" sz="1200" b="0" i="0" u="sng" dirty="0" smtClean="0">
                <a:solidFill>
                  <a:srgbClr val="000000"/>
                </a:solidFill>
                <a:latin typeface="Arial"/>
                <a:cs typeface="Arial"/>
              </a:rPr>
              <a:t>Message principal</a:t>
            </a:r>
          </a:p>
          <a:p>
            <a:pPr algn="l">
              <a:buClr>
                <a:srgbClr val="000000"/>
              </a:buClr>
              <a:buFontTx/>
              <a:buChar char="•"/>
            </a:pPr>
            <a:r>
              <a:rPr lang="fr-FR" sz="1200" b="0" i="0" dirty="0" smtClean="0">
                <a:solidFill>
                  <a:srgbClr val="000000"/>
                </a:solidFill>
                <a:latin typeface="Arial"/>
                <a:cs typeface="Arial"/>
              </a:rPr>
              <a:t> La prise de décisions politiques doit s'adapter</a:t>
            </a:r>
          </a:p>
          <a:p>
            <a:pPr algn="l">
              <a:buFontTx/>
              <a:buChar char="•"/>
            </a:pPr>
            <a:endParaRPr lang="fr-FR" dirty="0" smtClean="0">
              <a:latin typeface="Arial"/>
              <a:cs typeface="Arial"/>
            </a:endParaRPr>
          </a:p>
          <a:p>
            <a:pPr algn="l">
              <a:buNone/>
            </a:pPr>
            <a:r>
              <a:rPr lang="fr-FR" sz="1200" b="0" i="0" u="sng" dirty="0" smtClean="0">
                <a:solidFill>
                  <a:srgbClr val="000000"/>
                </a:solidFill>
                <a:latin typeface="Arial"/>
                <a:cs typeface="Arial"/>
              </a:rPr>
              <a:t>Expliquez</a:t>
            </a:r>
          </a:p>
          <a:p>
            <a:pPr algn="l">
              <a:buClr>
                <a:srgbClr val="000000"/>
              </a:buClr>
              <a:buFontTx/>
              <a:buChar char="•"/>
            </a:pPr>
            <a:r>
              <a:rPr lang="fr-FR" sz="1200" b="0" i="0" dirty="0" smtClean="0">
                <a:solidFill>
                  <a:srgbClr val="000000"/>
                </a:solidFill>
                <a:latin typeface="Arial"/>
                <a:cs typeface="Arial"/>
              </a:rPr>
              <a:t> Nous considérons tous qu'une prise de décision proactive et orientée vers l'avenir constitue un défi</a:t>
            </a:r>
          </a:p>
          <a:p>
            <a:pPr algn="l">
              <a:buClr>
                <a:srgbClr val="000000"/>
              </a:buClr>
              <a:buFontTx/>
              <a:buChar char="•"/>
            </a:pPr>
            <a:r>
              <a:rPr lang="fr-FR" sz="1200" b="0" i="0" dirty="0" smtClean="0">
                <a:solidFill>
                  <a:srgbClr val="000000"/>
                </a:solidFill>
                <a:latin typeface="Arial"/>
                <a:cs typeface="Arial"/>
              </a:rPr>
              <a:t> Les systèmes politiques sont souvent lents à réagir, à tirer des enseignements et à prévoir des changements</a:t>
            </a:r>
          </a:p>
          <a:p>
            <a:pPr algn="l">
              <a:buClr>
                <a:srgbClr val="000000"/>
              </a:buClr>
              <a:buFontTx/>
              <a:buChar char="•"/>
            </a:pPr>
            <a:r>
              <a:rPr lang="fr-FR" sz="1200" b="0" i="0" dirty="0" smtClean="0">
                <a:solidFill>
                  <a:srgbClr val="000000"/>
                </a:solidFill>
                <a:latin typeface="Arial"/>
                <a:cs typeface="Arial"/>
              </a:rPr>
              <a:t> Les processus de planification existants tendent à accorder la priorité aux risques actuels (tendance à brader l'avenir, c'est-à-dire à traiter les coûts et bénéfices futurs comme moins importants)</a:t>
            </a:r>
            <a:endParaRPr lang="fr-FR" sz="1200" b="0" i="0" dirty="0">
              <a:solidFill>
                <a:srgbClr val="000000"/>
              </a:solidFill>
              <a:latin typeface="Arial"/>
              <a:cs typeface="Arial"/>
            </a:endParaRPr>
          </a:p>
        </p:txBody>
      </p:sp>
    </p:spTree>
    <p:extLst>
      <p:ext uri="{BB962C8B-B14F-4D97-AF65-F5344CB8AC3E}">
        <p14:creationId xmlns:p14="http://schemas.microsoft.com/office/powerpoint/2010/main" val="3450018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lienbildplatzhalter 3"/>
          <p:cNvSpPr>
            <a:spLocks noGrp="1" noRot="1" noChangeAspect="1" noTextEdit="1"/>
          </p:cNvSpPr>
          <p:nvPr>
            <p:ph type="sldImg"/>
          </p:nvPr>
        </p:nvSpPr>
        <p:spPr>
          <a:xfrm>
            <a:off x="546100" y="312738"/>
            <a:ext cx="5730875" cy="4297362"/>
          </a:xfrm>
          <a:ln/>
        </p:spPr>
      </p:sp>
      <p:sp>
        <p:nvSpPr>
          <p:cNvPr id="38915" name="Notizenplatzhalter 4"/>
          <p:cNvSpPr>
            <a:spLocks noGrp="1"/>
          </p:cNvSpPr>
          <p:nvPr>
            <p:ph type="body" idx="1"/>
          </p:nvPr>
        </p:nvSpPr>
        <p:spPr>
          <a:noFill/>
          <a:ln/>
        </p:spPr>
        <p:txBody>
          <a:bodyPr/>
          <a:lstStyle/>
          <a:p>
            <a:pPr algn="l">
              <a:buNone/>
            </a:pPr>
            <a:r>
              <a:rPr lang="fr-FR" sz="1200" b="0" i="0" u="sng" dirty="0" smtClean="0">
                <a:solidFill>
                  <a:srgbClr val="000000"/>
                </a:solidFill>
                <a:latin typeface="Arial"/>
                <a:cs typeface="Arial"/>
              </a:rPr>
              <a:t>Message principal</a:t>
            </a:r>
          </a:p>
          <a:p>
            <a:pPr algn="l">
              <a:buClr>
                <a:srgbClr val="000000"/>
              </a:buClr>
              <a:buFontTx/>
              <a:buChar char="•"/>
            </a:pPr>
            <a:r>
              <a:rPr lang="fr-FR" sz="1200" b="0" i="0" dirty="0" smtClean="0">
                <a:solidFill>
                  <a:srgbClr val="000000"/>
                </a:solidFill>
                <a:latin typeface="Arial"/>
                <a:cs typeface="Arial"/>
              </a:rPr>
              <a:t> Oui, il y a des incertitudes, cependant, il est impossible de ne pas agir (p.ex. crises économiques)</a:t>
            </a:r>
          </a:p>
          <a:p>
            <a:pPr algn="l">
              <a:buClr>
                <a:srgbClr val="000000"/>
              </a:buClr>
              <a:buFontTx/>
              <a:buChar char="•"/>
            </a:pPr>
            <a:r>
              <a:rPr lang="fr-FR" sz="1200" b="0" i="0" dirty="0" smtClean="0">
                <a:solidFill>
                  <a:srgbClr val="000000"/>
                </a:solidFill>
                <a:latin typeface="Arial"/>
                <a:cs typeface="Arial"/>
              </a:rPr>
              <a:t> Il est donc important de mieux connaître les incertitudes et ce qu'il est possible de faire en la matière</a:t>
            </a:r>
          </a:p>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Expliquez</a:t>
            </a:r>
          </a:p>
          <a:p>
            <a:pPr algn="l">
              <a:buClr>
                <a:srgbClr val="000000"/>
              </a:buClr>
              <a:buFontTx/>
              <a:buChar char="•"/>
            </a:pPr>
            <a:r>
              <a:rPr lang="fr-FR" sz="1200" b="0" i="0" dirty="0" smtClean="0">
                <a:solidFill>
                  <a:srgbClr val="000000"/>
                </a:solidFill>
                <a:latin typeface="Arial"/>
                <a:cs typeface="Arial"/>
              </a:rPr>
              <a:t> L'image montre les processus essentiels qui sont traités (à des degrés divers) par les modèles climatiques. </a:t>
            </a:r>
          </a:p>
          <a:p>
            <a:pPr algn="l">
              <a:buNone/>
            </a:pPr>
            <a:r>
              <a:rPr lang="fr-FR" sz="1200" b="0" i="1" dirty="0" smtClean="0">
                <a:solidFill>
                  <a:srgbClr val="000000"/>
                </a:solidFill>
                <a:latin typeface="Arial"/>
                <a:cs typeface="Arial"/>
              </a:rPr>
              <a:t>Ce que les conseillers peuvent faire : spécifier le système concerné / l'unité d'exposition pour la question posée. (Rappel : vous peindrez un portrait détaillé ou un vaste paysage, mais pas les deux en même temps)</a:t>
            </a:r>
            <a:endParaRPr lang="fr-FR" dirty="0" smtClean="0">
              <a:latin typeface="Arial"/>
              <a:cs typeface="Arial"/>
            </a:endParaRPr>
          </a:p>
        </p:txBody>
      </p:sp>
    </p:spTree>
    <p:extLst>
      <p:ext uri="{BB962C8B-B14F-4D97-AF65-F5344CB8AC3E}">
        <p14:creationId xmlns:p14="http://schemas.microsoft.com/office/powerpoint/2010/main" val="1957912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3"/>
          <p:cNvSpPr>
            <a:spLocks noGrp="1" noRot="1" noChangeAspect="1" noTextEdit="1"/>
          </p:cNvSpPr>
          <p:nvPr>
            <p:ph type="sldImg"/>
          </p:nvPr>
        </p:nvSpPr>
        <p:spPr>
          <a:xfrm>
            <a:off x="546100" y="312738"/>
            <a:ext cx="5730875" cy="4297362"/>
          </a:xfrm>
          <a:ln/>
        </p:spPr>
      </p:sp>
      <p:sp>
        <p:nvSpPr>
          <p:cNvPr id="39939" name="Notizenplatzhalter 4"/>
          <p:cNvSpPr>
            <a:spLocks noGrp="1"/>
          </p:cNvSpPr>
          <p:nvPr>
            <p:ph type="body" idx="1"/>
          </p:nvPr>
        </p:nvSpPr>
        <p:spPr>
          <a:noFill/>
          <a:ln/>
        </p:spPr>
        <p:txBody>
          <a:bodyPr/>
          <a:lstStyle/>
          <a:p>
            <a:pPr algn="l">
              <a:buNone/>
            </a:pPr>
            <a:r>
              <a:rPr lang="fr-FR" sz="1200" b="0" i="0" u="sng" dirty="0" smtClean="0">
                <a:solidFill>
                  <a:srgbClr val="000000"/>
                </a:solidFill>
                <a:latin typeface="Arial"/>
                <a:cs typeface="Arial"/>
              </a:rPr>
              <a:t>Message principal</a:t>
            </a:r>
          </a:p>
          <a:p>
            <a:pPr algn="l">
              <a:buClr>
                <a:srgbClr val="000000"/>
              </a:buClr>
              <a:buFontTx/>
              <a:buChar char="•"/>
            </a:pPr>
            <a:r>
              <a:rPr lang="fr-FR" sz="1200" b="0" i="0" dirty="0" smtClean="0">
                <a:solidFill>
                  <a:srgbClr val="000000"/>
                </a:solidFill>
                <a:latin typeface="Arial"/>
                <a:cs typeface="Arial"/>
              </a:rPr>
              <a:t> Oui, il y a des incertitudes, cependant, il est impossible de ne pas agir (p.ex. crises économiques)</a:t>
            </a:r>
          </a:p>
          <a:p>
            <a:pPr algn="l">
              <a:buClr>
                <a:srgbClr val="000000"/>
              </a:buClr>
              <a:buFontTx/>
              <a:buChar char="•"/>
            </a:pPr>
            <a:r>
              <a:rPr lang="fr-FR" sz="1200" b="0" i="0" dirty="0" smtClean="0">
                <a:solidFill>
                  <a:srgbClr val="000000"/>
                </a:solidFill>
                <a:latin typeface="Arial"/>
                <a:cs typeface="Arial"/>
              </a:rPr>
              <a:t> Il est donc important de mieux connaître les incertitudes et ce qu'il est possible de faire en la matière</a:t>
            </a:r>
          </a:p>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Expliquez</a:t>
            </a:r>
          </a:p>
          <a:p>
            <a:pPr algn="l">
              <a:buClr>
                <a:srgbClr val="000000"/>
              </a:buClr>
              <a:buFontTx/>
              <a:buChar char="•"/>
            </a:pPr>
            <a:r>
              <a:rPr lang="fr-FR" sz="1200" b="0" i="0" dirty="0" smtClean="0">
                <a:solidFill>
                  <a:srgbClr val="000000"/>
                </a:solidFill>
                <a:latin typeface="Arial"/>
                <a:cs typeface="Arial"/>
              </a:rPr>
              <a:t>L'analyse scientifique sert de point de départ pour les décisions politiques : Le GIEC a établi un processus d'évaluation rigoureux et transparent pour assurer la validité des données utilisées et des résultats. </a:t>
            </a:r>
            <a:br>
              <a:rPr lang="fr-FR" sz="1200" b="0" i="0" dirty="0" smtClean="0">
                <a:solidFill>
                  <a:srgbClr val="000000"/>
                </a:solidFill>
                <a:latin typeface="Arial"/>
                <a:cs typeface="Arial"/>
              </a:rPr>
            </a:br>
            <a:r>
              <a:rPr lang="fr-FR" sz="1200" b="0" i="0" dirty="0" smtClean="0">
                <a:solidFill>
                  <a:srgbClr val="000000"/>
                </a:solidFill>
                <a:latin typeface="Arial"/>
                <a:cs typeface="Arial"/>
              </a:rPr>
              <a:t>Les directives méthodologiques du GIEC fournissent aux auteurs une liste détaillée de critères pour l'évaluation des résultats</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La </a:t>
            </a:r>
            <a:r>
              <a:rPr lang="fr-FR" sz="1000" b="0" i="1" dirty="0" smtClean="0">
                <a:solidFill>
                  <a:srgbClr val="000000"/>
                </a:solidFill>
                <a:latin typeface="Arial"/>
                <a:ea typeface="Adobe Fangsong Std R"/>
                <a:cs typeface="Arial"/>
              </a:rPr>
              <a:t>confiance </a:t>
            </a:r>
            <a:r>
              <a:rPr lang="fr-FR" sz="1000" b="0" i="0" dirty="0" smtClean="0">
                <a:solidFill>
                  <a:srgbClr val="000000"/>
                </a:solidFill>
                <a:latin typeface="Arial"/>
                <a:ea typeface="Adobe Fangsong Std R"/>
                <a:cs typeface="Arial"/>
              </a:rPr>
              <a:t>est une fonction relative de la </a:t>
            </a:r>
            <a:r>
              <a:rPr lang="fr-FR" sz="1000" b="0" i="1" dirty="0" smtClean="0">
                <a:solidFill>
                  <a:srgbClr val="000000"/>
                </a:solidFill>
                <a:latin typeface="Arial"/>
                <a:ea typeface="Adobe Fangsong Std R"/>
                <a:cs typeface="Arial"/>
              </a:rPr>
              <a:t>preuve </a:t>
            </a:r>
            <a:r>
              <a:rPr lang="fr-FR" sz="1000" b="0" i="0" dirty="0" smtClean="0">
                <a:solidFill>
                  <a:srgbClr val="000000"/>
                </a:solidFill>
                <a:latin typeface="Arial"/>
                <a:ea typeface="Adobe Fangsong Std R"/>
                <a:cs typeface="Arial"/>
              </a:rPr>
              <a:t>(reliée au type, quantité, qualité et solidité d'un résultat) et de la </a:t>
            </a:r>
            <a:r>
              <a:rPr lang="fr-FR" sz="1000" b="0" i="1" dirty="0" smtClean="0">
                <a:solidFill>
                  <a:srgbClr val="000000"/>
                </a:solidFill>
                <a:latin typeface="Arial"/>
                <a:ea typeface="Adobe Fangsong Std R"/>
                <a:cs typeface="Arial"/>
              </a:rPr>
              <a:t>concordance </a:t>
            </a:r>
            <a:r>
              <a:rPr lang="fr-FR" sz="1000" b="0" i="0" dirty="0" smtClean="0">
                <a:solidFill>
                  <a:srgbClr val="000000"/>
                </a:solidFill>
                <a:latin typeface="Arial"/>
                <a:ea typeface="Adobe Fangsong Std R"/>
                <a:cs typeface="Arial"/>
              </a:rPr>
              <a:t>entre les résultats. C'est un jugement qualitatif. </a:t>
            </a:r>
          </a:p>
          <a:p>
            <a:pPr marL="180960" lvl="1" indent="-180960" algn="l">
              <a:buNone/>
            </a:pPr>
            <a:r>
              <a:rPr lang="fr-FR" sz="1200" b="0" i="1" dirty="0" smtClean="0">
                <a:solidFill>
                  <a:srgbClr val="000000"/>
                </a:solidFill>
                <a:latin typeface="Arial"/>
                <a:ea typeface="Adobe Fangsong Std R"/>
                <a:cs typeface="Arial"/>
              </a:rPr>
              <a:t>-&gt; ce que les conseillers techniques peuvent faire : s'assurer que les informations avec lesquelles ils travaillent aient été validées</a:t>
            </a:r>
          </a:p>
          <a:p>
            <a:pPr algn="l">
              <a:buFontTx/>
              <a:buChar char="•"/>
            </a:pPr>
            <a:endParaRPr lang="fr-FR" dirty="0" smtClean="0">
              <a:latin typeface="Arial"/>
              <a:cs typeface="Arial"/>
            </a:endParaRPr>
          </a:p>
        </p:txBody>
      </p:sp>
    </p:spTree>
    <p:extLst>
      <p:ext uri="{BB962C8B-B14F-4D97-AF65-F5344CB8AC3E}">
        <p14:creationId xmlns:p14="http://schemas.microsoft.com/office/powerpoint/2010/main" val="3701971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lienbildplatzhalter 3"/>
          <p:cNvSpPr>
            <a:spLocks noGrp="1" noRot="1" noChangeAspect="1" noTextEdit="1"/>
          </p:cNvSpPr>
          <p:nvPr>
            <p:ph type="sldImg"/>
          </p:nvPr>
        </p:nvSpPr>
        <p:spPr>
          <a:xfrm>
            <a:off x="546100" y="312738"/>
            <a:ext cx="5730875" cy="4297362"/>
          </a:xfrm>
          <a:ln/>
        </p:spPr>
      </p:sp>
      <p:sp>
        <p:nvSpPr>
          <p:cNvPr id="40963" name="Notizenplatzhalter 4"/>
          <p:cNvSpPr>
            <a:spLocks noGrp="1"/>
          </p:cNvSpPr>
          <p:nvPr>
            <p:ph type="body" idx="1"/>
          </p:nvPr>
        </p:nvSpPr>
        <p:spPr>
          <a:noFill/>
          <a:ln/>
        </p:spPr>
        <p:txBody>
          <a:bodyPr/>
          <a:lstStyle/>
          <a:p>
            <a:pPr algn="l">
              <a:buNone/>
            </a:pPr>
            <a:r>
              <a:rPr lang="fr-FR" sz="1200" b="0" i="0" u="sng" dirty="0" smtClean="0">
                <a:solidFill>
                  <a:srgbClr val="000000"/>
                </a:solidFill>
                <a:latin typeface="Arial"/>
                <a:cs typeface="Arial"/>
              </a:rPr>
              <a:t>Message principal</a:t>
            </a:r>
          </a:p>
          <a:p>
            <a:pPr algn="l">
              <a:buClr>
                <a:srgbClr val="000000"/>
              </a:buClr>
              <a:buFontTx/>
              <a:buChar char="•"/>
            </a:pPr>
            <a:r>
              <a:rPr lang="fr-FR" sz="1200" b="0" i="0" dirty="0" smtClean="0">
                <a:solidFill>
                  <a:srgbClr val="000000"/>
                </a:solidFill>
                <a:latin typeface="Arial"/>
                <a:cs typeface="Arial"/>
              </a:rPr>
              <a:t> Oui, il y a des incertitudes, cependant, il est impossible de ne pas agir (p.ex. crises économiques)</a:t>
            </a:r>
          </a:p>
          <a:p>
            <a:pPr algn="l">
              <a:buClr>
                <a:srgbClr val="000000"/>
              </a:buClr>
              <a:buFontTx/>
              <a:buChar char="•"/>
            </a:pPr>
            <a:r>
              <a:rPr lang="fr-FR" sz="1200" b="0" i="0" dirty="0" smtClean="0">
                <a:solidFill>
                  <a:srgbClr val="000000"/>
                </a:solidFill>
                <a:latin typeface="Arial"/>
                <a:cs typeface="Arial"/>
              </a:rPr>
              <a:t> Il est donc important de mieux connaître les incertitudes et ce qu'il est possible de faire en la matière</a:t>
            </a:r>
          </a:p>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Expliquez</a:t>
            </a:r>
          </a:p>
          <a:p>
            <a:pPr algn="l">
              <a:buClr>
                <a:srgbClr val="000000"/>
              </a:buClr>
              <a:buFontTx/>
              <a:buChar char="•"/>
            </a:pPr>
            <a:r>
              <a:rPr lang="fr-FR" sz="1200" b="0" i="0" dirty="0" smtClean="0">
                <a:solidFill>
                  <a:srgbClr val="000000"/>
                </a:solidFill>
                <a:latin typeface="Arial"/>
                <a:cs typeface="Arial"/>
              </a:rPr>
              <a:t>L'analyse scientifique sert de point de départ pour les décisions politiques : Le GIEC a établi un processus d'évaluation rigoureux et transparent pour assurer la validité des données utilisées et des résultats. </a:t>
            </a:r>
            <a:br>
              <a:rPr lang="fr-FR" sz="1200" b="0" i="0" dirty="0" smtClean="0">
                <a:solidFill>
                  <a:srgbClr val="000000"/>
                </a:solidFill>
                <a:latin typeface="Arial"/>
                <a:cs typeface="Arial"/>
              </a:rPr>
            </a:br>
            <a:r>
              <a:rPr lang="fr-FR" sz="1200" b="0" i="0" dirty="0" smtClean="0">
                <a:solidFill>
                  <a:srgbClr val="000000"/>
                </a:solidFill>
                <a:latin typeface="Arial"/>
                <a:cs typeface="Arial"/>
              </a:rPr>
              <a:t>Les directives méthodologiques du GIEC fournissent aux auteurs une liste détaillée de critères pour l'évaluation des résultats</a:t>
            </a:r>
          </a:p>
          <a:p>
            <a:pPr marL="266730" lvl="2" indent="-90526" algn="l">
              <a:buClr>
                <a:srgbClr val="669900"/>
              </a:buClr>
              <a:buFont typeface="Wingdings"/>
              <a:buChar char="§"/>
            </a:pPr>
            <a:r>
              <a:rPr lang="fr-FR" sz="1000" b="0" i="0" dirty="0" smtClean="0">
                <a:solidFill>
                  <a:srgbClr val="000000"/>
                </a:solidFill>
                <a:latin typeface="Arial"/>
                <a:ea typeface="Adobe Fangsong Std R"/>
                <a:cs typeface="Arial"/>
              </a:rPr>
              <a:t>La probabilité exprime une estimation probabiliste de la survenue d'un certain événement, p.ex. un changement projeté se situant dans une fourchette donnée. C'est le résultat d'une analyse quantitative.</a:t>
            </a:r>
          </a:p>
          <a:p>
            <a:pPr marL="180960" lvl="1" indent="-180960" algn="l">
              <a:buNone/>
            </a:pPr>
            <a:r>
              <a:rPr lang="fr-FR" sz="1200" b="0" i="1" dirty="0" smtClean="0">
                <a:solidFill>
                  <a:srgbClr val="000000"/>
                </a:solidFill>
                <a:latin typeface="Arial"/>
                <a:ea typeface="Adobe Fangsong Std R"/>
                <a:cs typeface="Arial"/>
              </a:rPr>
              <a:t>-&gt; ce que les conseillers techniques peuvent faire : s'assurer que les informations avec lesquelles ils travaillent aient été validées</a:t>
            </a:r>
          </a:p>
          <a:p>
            <a:pPr algn="l">
              <a:buFontTx/>
              <a:buChar char="•"/>
            </a:pPr>
            <a:endParaRPr lang="fr-FR" dirty="0" smtClean="0">
              <a:latin typeface="Arial"/>
              <a:cs typeface="Arial"/>
            </a:endParaRPr>
          </a:p>
        </p:txBody>
      </p:sp>
    </p:spTree>
    <p:extLst>
      <p:ext uri="{BB962C8B-B14F-4D97-AF65-F5344CB8AC3E}">
        <p14:creationId xmlns:p14="http://schemas.microsoft.com/office/powerpoint/2010/main" val="33180010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3"/>
          <p:cNvSpPr>
            <a:spLocks noGrp="1" noRot="1" noChangeAspect="1" noTextEdit="1"/>
          </p:cNvSpPr>
          <p:nvPr>
            <p:ph type="sldImg"/>
          </p:nvPr>
        </p:nvSpPr>
        <p:spPr>
          <a:xfrm>
            <a:off x="546100" y="312738"/>
            <a:ext cx="5730875" cy="4297362"/>
          </a:xfrm>
          <a:ln/>
        </p:spPr>
      </p:sp>
      <p:sp>
        <p:nvSpPr>
          <p:cNvPr id="41987" name="Notizenplatzhalter 4"/>
          <p:cNvSpPr>
            <a:spLocks noGrp="1"/>
          </p:cNvSpPr>
          <p:nvPr>
            <p:ph type="body" idx="1"/>
          </p:nvPr>
        </p:nvSpPr>
        <p:spPr>
          <a:noFill/>
          <a:ln/>
        </p:spPr>
        <p:txBody>
          <a:bodyPr/>
          <a:lstStyle/>
          <a:p>
            <a:pPr algn="l">
              <a:buNone/>
            </a:pPr>
            <a:r>
              <a:rPr lang="fr-FR" sz="1200" b="0" i="0" u="sng" dirty="0" smtClean="0">
                <a:solidFill>
                  <a:srgbClr val="000000"/>
                </a:solidFill>
                <a:latin typeface="Arial"/>
                <a:cs typeface="Arial"/>
              </a:rPr>
              <a:t>Message principal</a:t>
            </a:r>
          </a:p>
          <a:p>
            <a:pPr algn="l">
              <a:buClr>
                <a:srgbClr val="000000"/>
              </a:buClr>
              <a:buFontTx/>
              <a:buChar char="•"/>
            </a:pPr>
            <a:r>
              <a:rPr lang="fr-FR" sz="1200" b="0" i="0" dirty="0" smtClean="0">
                <a:solidFill>
                  <a:srgbClr val="000000"/>
                </a:solidFill>
                <a:latin typeface="Arial"/>
                <a:cs typeface="Arial"/>
              </a:rPr>
              <a:t> Oui, il y a des incertitudes, cependant, il est impossible de ne pas agir (p.ex. crises économiques)</a:t>
            </a:r>
          </a:p>
          <a:p>
            <a:pPr algn="l">
              <a:buClr>
                <a:srgbClr val="000000"/>
              </a:buClr>
              <a:buFontTx/>
              <a:buChar char="•"/>
            </a:pPr>
            <a:r>
              <a:rPr lang="fr-FR" sz="1200" b="0" i="0" dirty="0" smtClean="0">
                <a:solidFill>
                  <a:srgbClr val="000000"/>
                </a:solidFill>
                <a:latin typeface="Arial"/>
                <a:cs typeface="Arial"/>
              </a:rPr>
              <a:t> Il est donc important de mieux connaître les incertitudes et ce qu'il est possible de faire en la matière</a:t>
            </a:r>
          </a:p>
          <a:p>
            <a:pPr algn="l">
              <a:buNone/>
            </a:pPr>
            <a:endParaRPr lang="fr-FR" dirty="0" smtClean="0">
              <a:latin typeface="Arial"/>
              <a:cs typeface="Arial"/>
            </a:endParaRPr>
          </a:p>
          <a:p>
            <a:pPr algn="l">
              <a:buNone/>
            </a:pPr>
            <a:r>
              <a:rPr lang="fr-FR" sz="1200" b="0" i="0" u="sng" dirty="0" smtClean="0">
                <a:solidFill>
                  <a:srgbClr val="000000"/>
                </a:solidFill>
                <a:latin typeface="Arial"/>
                <a:cs typeface="Arial"/>
              </a:rPr>
              <a:t>Expliquez</a:t>
            </a:r>
          </a:p>
          <a:p>
            <a:pPr algn="l">
              <a:buClr>
                <a:srgbClr val="000000"/>
              </a:buClr>
              <a:buFontTx/>
              <a:buChar char="•"/>
            </a:pPr>
            <a:r>
              <a:rPr lang="fr-FR" sz="1200" b="0" i="0" dirty="0" smtClean="0">
                <a:solidFill>
                  <a:srgbClr val="000000"/>
                </a:solidFill>
                <a:latin typeface="Arial"/>
                <a:cs typeface="Arial"/>
              </a:rPr>
              <a:t> La combinaison des graphiques montre la complexité du système, aussi bien que les défis scientifiques. Aucune recherche sur terre ne pourra jamais clarifier tous les processus reliés à ce système, quelques incertitudes persisteront toujours, elles font partie du jeu. C'est ce qu'on appelle l'incertitude inhérente. </a:t>
            </a:r>
          </a:p>
          <a:p>
            <a:pPr algn="l">
              <a:buFontTx/>
              <a:buChar char="•"/>
            </a:pPr>
            <a:endParaRPr lang="fr-FR" dirty="0" smtClean="0">
              <a:latin typeface="Arial"/>
              <a:cs typeface="Arial"/>
            </a:endParaRPr>
          </a:p>
        </p:txBody>
      </p:sp>
    </p:spTree>
    <p:extLst>
      <p:ext uri="{BB962C8B-B14F-4D97-AF65-F5344CB8AC3E}">
        <p14:creationId xmlns:p14="http://schemas.microsoft.com/office/powerpoint/2010/main" val="35030833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gi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6624638"/>
            <a:ext cx="9144000" cy="233362"/>
          </a:xfrm>
          <a:prstGeom prst="rect">
            <a:avLst/>
          </a:prstGeom>
          <a:solidFill>
            <a:srgbClr val="939393"/>
          </a:solidFill>
          <a:ln w="9525">
            <a:noFill/>
            <a:miter lim="800000"/>
            <a:headEnd/>
            <a:tailEnd/>
          </a:ln>
        </p:spPr>
        <p:txBody>
          <a:bodyPr wrap="none" anchor="ctr"/>
          <a:lstStyle/>
          <a:p>
            <a:pPr eaLnBrk="0" hangingPunct="0"/>
            <a:endParaRPr lang="fr-FR"/>
          </a:p>
        </p:txBody>
      </p:sp>
      <p:sp>
        <p:nvSpPr>
          <p:cNvPr id="5" name="Text Box 3"/>
          <p:cNvSpPr txBox="1">
            <a:spLocks noChangeArrowheads="1"/>
          </p:cNvSpPr>
          <p:nvPr/>
        </p:nvSpPr>
        <p:spPr bwMode="auto">
          <a:xfrm>
            <a:off x="6934200" y="6596063"/>
            <a:ext cx="19812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algn="l">
              <a:buNone/>
            </a:pPr>
            <a:fld id="{D80A4798-D852-4A4E-8AEE-DD1D44EC2BBC}" type="datetime1">
              <a:rPr lang="de-DE" sz="1200" b="0" i="0">
                <a:solidFill>
                  <a:srgbClr val="FFFFFF"/>
                </a:solidFill>
                <a:latin typeface="Arial"/>
                <a:ea typeface="+mn-ea"/>
                <a:cs typeface="Arial"/>
              </a:rPr>
              <a:pPr algn="l">
                <a:buNone/>
              </a:pPr>
              <a:t>11.11.2013</a:t>
            </a:fld>
            <a:r>
              <a:rPr lang="de-DE" sz="1200" b="0" i="0">
                <a:solidFill>
                  <a:srgbClr val="FFFFFF"/>
                </a:solidFill>
                <a:latin typeface="Arial"/>
                <a:ea typeface="+mn-ea"/>
                <a:cs typeface="Arial"/>
              </a:rPr>
              <a:t>     Seite </a:t>
            </a:r>
            <a:fld id="{ECC04AEB-9A70-47AF-B90A-4F42DEA7C8C2}" type="slidenum">
              <a:rPr lang="de-DE" sz="1200" b="0" i="0">
                <a:solidFill>
                  <a:srgbClr val="FFFFFF"/>
                </a:solidFill>
                <a:latin typeface="Arial"/>
                <a:ea typeface="+mn-ea"/>
                <a:cs typeface="Arial"/>
              </a:rPr>
              <a:pPr algn="l">
                <a:buNone/>
              </a:pPr>
              <a:t>‹#›</a:t>
            </a:fld>
            <a:endParaRPr sz="1200" smtClean="0">
              <a:solidFill>
                <a:schemeClr val="bg1"/>
              </a:solidFill>
            </a:endParaRPr>
          </a:p>
        </p:txBody>
      </p:sp>
      <p:sp>
        <p:nvSpPr>
          <p:cNvPr id="6" name="Rectangle 4"/>
          <p:cNvSpPr>
            <a:spLocks noChangeArrowheads="1"/>
          </p:cNvSpPr>
          <p:nvPr/>
        </p:nvSpPr>
        <p:spPr bwMode="auto">
          <a:xfrm>
            <a:off x="2133600" y="0"/>
            <a:ext cx="7010400" cy="762000"/>
          </a:xfrm>
          <a:prstGeom prst="rect">
            <a:avLst/>
          </a:prstGeom>
          <a:gradFill rotWithShape="0">
            <a:gsLst>
              <a:gs pos="0">
                <a:srgbClr val="FFFFFF"/>
              </a:gs>
              <a:gs pos="100000">
                <a:srgbClr val="939393"/>
              </a:gs>
            </a:gsLst>
            <a:lin ang="0" scaled="1"/>
          </a:gradFill>
          <a:ln w="9525">
            <a:noFill/>
            <a:miter lim="800000"/>
            <a:headEnd/>
            <a:tailEnd/>
          </a:ln>
        </p:spPr>
        <p:txBody>
          <a:bodyPr wrap="none" anchor="ctr"/>
          <a:lstStyle/>
          <a:p>
            <a:pPr algn="ctr" eaLnBrk="0" hangingPunct="0"/>
            <a:endParaRPr lang="en-BZ" sz="2400" b="0">
              <a:solidFill>
                <a:schemeClr val="tx1"/>
              </a:solidFill>
              <a:latin typeface="Times" pitchFamily="18" charset="0"/>
            </a:endParaRPr>
          </a:p>
        </p:txBody>
      </p:sp>
      <p:sp>
        <p:nvSpPr>
          <p:cNvPr id="7" name="Line 6"/>
          <p:cNvSpPr>
            <a:spLocks noChangeShapeType="1"/>
          </p:cNvSpPr>
          <p:nvPr/>
        </p:nvSpPr>
        <p:spPr bwMode="auto">
          <a:xfrm flipH="1">
            <a:off x="0" y="762000"/>
            <a:ext cx="9144000" cy="0"/>
          </a:xfrm>
          <a:prstGeom prst="line">
            <a:avLst/>
          </a:prstGeom>
          <a:noFill/>
          <a:ln w="3175">
            <a:solidFill>
              <a:srgbClr val="E6E6E6"/>
            </a:solidFill>
            <a:round/>
            <a:headEnd/>
            <a:tailEnd/>
          </a:ln>
        </p:spPr>
        <p:txBody>
          <a:bodyPr/>
          <a:lstStyle/>
          <a:p>
            <a:endParaRPr lang="fr-FR"/>
          </a:p>
        </p:txBody>
      </p:sp>
      <p:pic>
        <p:nvPicPr>
          <p:cNvPr id="8" name="Picture 7"/>
          <p:cNvPicPr>
            <a:picLocks noChangeAspect="1" noChangeArrowheads="1"/>
          </p:cNvPicPr>
          <p:nvPr/>
        </p:nvPicPr>
        <p:blipFill>
          <a:blip r:embed="rId2" cstate="print">
            <a:lum contrast="-20000"/>
          </a:blip>
          <a:srcRect/>
          <a:stretch>
            <a:fillRect/>
          </a:stretch>
        </p:blipFill>
        <p:spPr bwMode="auto">
          <a:xfrm>
            <a:off x="7999413" y="0"/>
            <a:ext cx="1144587" cy="762000"/>
          </a:xfrm>
          <a:prstGeom prst="rect">
            <a:avLst/>
          </a:prstGeom>
          <a:noFill/>
          <a:ln w="9525">
            <a:noFill/>
            <a:miter lim="800000"/>
            <a:headEnd/>
            <a:tailEnd/>
          </a:ln>
        </p:spPr>
      </p:pic>
      <p:sp>
        <p:nvSpPr>
          <p:cNvPr id="9" name="Rectangle 9"/>
          <p:cNvSpPr>
            <a:spLocks noChangeArrowheads="1"/>
          </p:cNvSpPr>
          <p:nvPr/>
        </p:nvSpPr>
        <p:spPr bwMode="auto">
          <a:xfrm>
            <a:off x="0" y="6624638"/>
            <a:ext cx="9144000" cy="233362"/>
          </a:xfrm>
          <a:prstGeom prst="rect">
            <a:avLst/>
          </a:prstGeom>
          <a:solidFill>
            <a:srgbClr val="939393"/>
          </a:solidFill>
          <a:ln w="9525">
            <a:noFill/>
            <a:miter lim="800000"/>
            <a:headEnd/>
            <a:tailEnd/>
          </a:ln>
        </p:spPr>
        <p:txBody>
          <a:bodyPr wrap="none" anchor="ctr"/>
          <a:lstStyle/>
          <a:p>
            <a:pPr eaLnBrk="0" hangingPunct="0"/>
            <a:endParaRPr lang="fr-FR"/>
          </a:p>
        </p:txBody>
      </p:sp>
      <p:sp>
        <p:nvSpPr>
          <p:cNvPr id="10" name="Rectangle 11"/>
          <p:cNvSpPr>
            <a:spLocks noChangeArrowheads="1"/>
          </p:cNvSpPr>
          <p:nvPr/>
        </p:nvSpPr>
        <p:spPr bwMode="auto">
          <a:xfrm>
            <a:off x="2133600" y="0"/>
            <a:ext cx="7010400" cy="762000"/>
          </a:xfrm>
          <a:prstGeom prst="rect">
            <a:avLst/>
          </a:prstGeom>
          <a:gradFill rotWithShape="0">
            <a:gsLst>
              <a:gs pos="0">
                <a:srgbClr val="FFFFFF"/>
              </a:gs>
              <a:gs pos="100000">
                <a:srgbClr val="939393"/>
              </a:gs>
            </a:gsLst>
            <a:lin ang="0" scaled="1"/>
          </a:gradFill>
          <a:ln w="9525">
            <a:noFill/>
            <a:miter lim="800000"/>
            <a:headEnd/>
            <a:tailEnd/>
          </a:ln>
        </p:spPr>
        <p:txBody>
          <a:bodyPr wrap="none" anchor="ctr"/>
          <a:lstStyle/>
          <a:p>
            <a:pPr algn="ctr" eaLnBrk="0" hangingPunct="0"/>
            <a:endParaRPr lang="en-BZ" sz="2400" b="0">
              <a:solidFill>
                <a:schemeClr val="tx1"/>
              </a:solidFill>
              <a:latin typeface="Times" pitchFamily="18" charset="0"/>
            </a:endParaRPr>
          </a:p>
        </p:txBody>
      </p:sp>
      <p:sp>
        <p:nvSpPr>
          <p:cNvPr id="11" name="Line 12"/>
          <p:cNvSpPr>
            <a:spLocks noChangeShapeType="1"/>
          </p:cNvSpPr>
          <p:nvPr/>
        </p:nvSpPr>
        <p:spPr bwMode="auto">
          <a:xfrm flipH="1">
            <a:off x="0" y="762000"/>
            <a:ext cx="9144000" cy="0"/>
          </a:xfrm>
          <a:prstGeom prst="line">
            <a:avLst/>
          </a:prstGeom>
          <a:noFill/>
          <a:ln w="3175">
            <a:solidFill>
              <a:srgbClr val="E6E6E6"/>
            </a:solidFill>
            <a:round/>
            <a:headEnd/>
            <a:tailEnd/>
          </a:ln>
        </p:spPr>
        <p:txBody>
          <a:bodyPr/>
          <a:lstStyle/>
          <a:p>
            <a:endParaRPr lang="fr-FR"/>
          </a:p>
        </p:txBody>
      </p:sp>
      <p:sp>
        <p:nvSpPr>
          <p:cNvPr id="12" name="Line 18"/>
          <p:cNvSpPr>
            <a:spLocks noChangeShapeType="1"/>
          </p:cNvSpPr>
          <p:nvPr/>
        </p:nvSpPr>
        <p:spPr bwMode="auto">
          <a:xfrm flipH="1">
            <a:off x="0" y="762000"/>
            <a:ext cx="9144000" cy="0"/>
          </a:xfrm>
          <a:prstGeom prst="line">
            <a:avLst/>
          </a:prstGeom>
          <a:noFill/>
          <a:ln w="3175">
            <a:solidFill>
              <a:srgbClr val="D9D9D9"/>
            </a:solidFill>
            <a:round/>
            <a:headEnd/>
            <a:tailEnd/>
          </a:ln>
        </p:spPr>
        <p:txBody>
          <a:bodyPr/>
          <a:lstStyle/>
          <a:p>
            <a:endParaRPr lang="fr-FR"/>
          </a:p>
        </p:txBody>
      </p:sp>
      <p:pic>
        <p:nvPicPr>
          <p:cNvPr id="13" name="Picture 20" descr="Weltkugel_klein_neu.gif                                        0005A183jeany                          BB53F533:"/>
          <p:cNvPicPr>
            <a:picLocks noChangeAspect="1" noChangeArrowheads="1"/>
          </p:cNvPicPr>
          <p:nvPr/>
        </p:nvPicPr>
        <p:blipFill>
          <a:blip r:embed="rId3" cstate="print"/>
          <a:srcRect/>
          <a:stretch>
            <a:fillRect/>
          </a:stretch>
        </p:blipFill>
        <p:spPr bwMode="auto">
          <a:xfrm>
            <a:off x="7996238" y="0"/>
            <a:ext cx="1147762" cy="762000"/>
          </a:xfrm>
          <a:prstGeom prst="rect">
            <a:avLst/>
          </a:prstGeom>
          <a:noFill/>
          <a:ln w="9525">
            <a:noFill/>
            <a:miter lim="800000"/>
            <a:headEnd/>
            <a:tailEnd/>
          </a:ln>
        </p:spPr>
      </p:pic>
      <p:sp>
        <p:nvSpPr>
          <p:cNvPr id="93199" name="Rectangle 15"/>
          <p:cNvSpPr>
            <a:spLocks noGrp="1" noChangeArrowheads="1"/>
          </p:cNvSpPr>
          <p:nvPr>
            <p:ph type="ctrTitle" sz="quarter"/>
          </p:nvPr>
        </p:nvSpPr>
        <p:spPr>
          <a:xfrm>
            <a:off x="1040400" y="1993726"/>
            <a:ext cx="7034400" cy="1143000"/>
          </a:xfrm>
        </p:spPr>
        <p:txBody>
          <a:bodyPr anchor="ctr"/>
          <a:lstStyle>
            <a:lvl1pPr algn="ctr">
              <a:defRPr sz="3200"/>
            </a:lvl1pPr>
          </a:lstStyle>
          <a:p>
            <a:r>
              <a:rPr lang="de-DE" dirty="0" smtClean="0"/>
              <a:t>Titelmasterformat durch Klicken bearbeiten</a:t>
            </a:r>
            <a:endParaRPr lang="de-DE" dirty="0"/>
          </a:p>
        </p:txBody>
      </p:sp>
      <p:sp>
        <p:nvSpPr>
          <p:cNvPr id="93200" name="Rectangle 16"/>
          <p:cNvSpPr>
            <a:spLocks noGrp="1" noChangeArrowheads="1"/>
          </p:cNvSpPr>
          <p:nvPr>
            <p:ph type="subTitle" sz="quarter" idx="1"/>
          </p:nvPr>
        </p:nvSpPr>
        <p:spPr>
          <a:xfrm>
            <a:off x="1040400" y="3239022"/>
            <a:ext cx="7034400" cy="1752600"/>
          </a:xfrm>
        </p:spPr>
        <p:txBody>
          <a:bodyPr/>
          <a:lstStyle>
            <a:lvl1pPr marL="0" indent="0" algn="ctr">
              <a:buFont typeface="Wingdings" pitchFamily="2" charset="2"/>
              <a:buNone/>
              <a:defRPr sz="2800"/>
            </a:lvl1pPr>
          </a:lstStyle>
          <a:p>
            <a:r>
              <a:rPr lang="de-DE" smtClean="0"/>
              <a:t>Formatvorlage des Untertitelmasters durch Klicken bearbeiten</a:t>
            </a:r>
            <a:endParaRPr lang="de-DE" dirty="0"/>
          </a:p>
        </p:txBody>
      </p:sp>
      <p:pic>
        <p:nvPicPr>
          <p:cNvPr id="15" name="Grafik 14" descr="gizlogo-unternehmen-de-rgb.gif"/>
          <p:cNvPicPr>
            <a:picLocks noChangeAspect="1"/>
          </p:cNvPicPr>
          <p:nvPr userDrawn="1"/>
        </p:nvPicPr>
        <p:blipFill>
          <a:blip r:embed="rId4" cstate="print"/>
          <a:srcRect t="2126" b="15388"/>
          <a:stretch>
            <a:fillRect/>
          </a:stretch>
        </p:blipFill>
        <p:spPr>
          <a:xfrm>
            <a:off x="267855" y="0"/>
            <a:ext cx="2159238" cy="742384"/>
          </a:xfrm>
          <a:prstGeom prst="rect">
            <a:avLst/>
          </a:prstGeom>
        </p:spPr>
      </p:pic>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1068388"/>
            <a:ext cx="7526338" cy="741362"/>
          </a:xfrm>
        </p:spPr>
        <p:txBody>
          <a:bodyPr anchor="b"/>
          <a:lstStyle>
            <a:lvl1pPr>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457200" y="2008188"/>
            <a:ext cx="7526338" cy="4213225"/>
          </a:xfrm>
        </p:spPr>
        <p:txBody>
          <a:bodyPr/>
          <a:lstStyle>
            <a:lvl1pPr>
              <a:defRPr b="1">
                <a:solidFill>
                  <a:schemeClr val="tx1"/>
                </a:solidFill>
              </a:defRPr>
            </a:lvl1pPr>
            <a:lvl2pPr>
              <a:buClr>
                <a:srgbClr val="669900"/>
              </a:buClr>
              <a:defRPr sz="1800" b="1" baseline="0">
                <a:solidFill>
                  <a:schemeClr val="tx1"/>
                </a:solidFill>
              </a:defRPr>
            </a:lvl2pPr>
            <a:lvl3pPr>
              <a:defRPr sz="1800" baseline="0">
                <a:solidFill>
                  <a:schemeClr val="tx1"/>
                </a:solidFill>
              </a:defRPr>
            </a:lvl3pPr>
            <a:lvl4pPr>
              <a:defRPr sz="1600" baseline="0">
                <a:solidFill>
                  <a:schemeClr val="tx1"/>
                </a:solidFill>
              </a:defRPr>
            </a:lvl4pPr>
            <a:lvl5pPr>
              <a:defRPr sz="1600" baseline="0">
                <a:solidFill>
                  <a:schemeClr val="tx1"/>
                </a:solidFill>
              </a:defRPr>
            </a:lvl5p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Rectangle 17"/>
          <p:cNvSpPr>
            <a:spLocks noGrp="1" noChangeArrowheads="1"/>
          </p:cNvSpPr>
          <p:nvPr>
            <p:ph type="dt" sz="half" idx="10"/>
          </p:nvPr>
        </p:nvSpPr>
        <p:spPr>
          <a:ln/>
        </p:spPr>
        <p:txBody>
          <a:bodyPr/>
          <a:lstStyle>
            <a:lvl1pPr>
              <a:defRPr/>
            </a:lvl1pPr>
          </a:lstStyle>
          <a:p>
            <a:pPr>
              <a:defRPr/>
            </a:pPr>
            <a:fld id="{D8C586AD-4155-4AF8-8A42-2A662203B38B}" type="datetime1">
              <a:rPr lang="de-DE"/>
              <a:pPr>
                <a:defRPr/>
              </a:pPr>
              <a:t>11.11.2013</a:t>
            </a:fld>
            <a:endParaRPr lang="de-DE" dirty="0"/>
          </a:p>
        </p:txBody>
      </p:sp>
      <p:sp>
        <p:nvSpPr>
          <p:cNvPr id="5" name="Rectangle 25"/>
          <p:cNvSpPr>
            <a:spLocks noGrp="1" noChangeArrowheads="1"/>
          </p:cNvSpPr>
          <p:nvPr>
            <p:ph type="ftr" sz="quarter" idx="11"/>
          </p:nvPr>
        </p:nvSpPr>
        <p:spPr>
          <a:ln/>
        </p:spPr>
        <p:txBody>
          <a:bodyPr/>
          <a:lstStyle>
            <a:lvl1pPr>
              <a:defRPr/>
            </a:lvl1pPr>
          </a:lstStyle>
          <a:p>
            <a:pPr>
              <a:defRPr/>
            </a:pPr>
            <a:endParaRPr lang="en-BZ"/>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fld id="{86266DB4-9A67-41B4-B207-81AB2DD179E2}" type="datetime1">
              <a:rPr lang="de-DE"/>
              <a:pPr>
                <a:defRPr/>
              </a:pPr>
              <a:t>11.11.2013</a:t>
            </a:fld>
            <a:endParaRPr lang="de-DE" dirty="0"/>
          </a:p>
        </p:txBody>
      </p:sp>
      <p:sp>
        <p:nvSpPr>
          <p:cNvPr id="3" name="Rectangle 25"/>
          <p:cNvSpPr>
            <a:spLocks noGrp="1" noChangeArrowheads="1"/>
          </p:cNvSpPr>
          <p:nvPr>
            <p:ph type="ftr" sz="quarter" idx="11"/>
          </p:nvPr>
        </p:nvSpPr>
        <p:spPr>
          <a:ln/>
        </p:spPr>
        <p:txBody>
          <a:bodyPr/>
          <a:lstStyle>
            <a:lvl1pPr>
              <a:defRPr/>
            </a:lvl1pPr>
          </a:lstStyle>
          <a:p>
            <a:pPr>
              <a:defRPr/>
            </a:pPr>
            <a:endParaRPr lang="en-BZ"/>
          </a:p>
        </p:txBody>
      </p:sp>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g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6624638"/>
            <a:ext cx="9144000" cy="233362"/>
          </a:xfrm>
          <a:prstGeom prst="rect">
            <a:avLst/>
          </a:prstGeom>
          <a:solidFill>
            <a:srgbClr val="939393"/>
          </a:solidFill>
          <a:ln w="9525">
            <a:noFill/>
            <a:miter lim="800000"/>
            <a:headEnd/>
            <a:tailEnd/>
          </a:ln>
        </p:spPr>
        <p:txBody>
          <a:bodyPr wrap="none" anchor="ctr"/>
          <a:lstStyle/>
          <a:p>
            <a:pPr eaLnBrk="0" hangingPunct="0"/>
            <a:endParaRPr lang="fr-FR"/>
          </a:p>
        </p:txBody>
      </p:sp>
      <p:sp>
        <p:nvSpPr>
          <p:cNvPr id="1027" name="Text Box 3"/>
          <p:cNvSpPr txBox="1">
            <a:spLocks noChangeArrowheads="1"/>
          </p:cNvSpPr>
          <p:nvPr/>
        </p:nvSpPr>
        <p:spPr bwMode="auto">
          <a:xfrm>
            <a:off x="6934200" y="6596063"/>
            <a:ext cx="19812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algn="l">
              <a:buNone/>
            </a:pPr>
            <a:fld id="{10839CDC-ED46-4249-8408-6EB854BF6D8C}" type="datetime1">
              <a:rPr lang="de-DE" sz="1200" b="0" i="0">
                <a:solidFill>
                  <a:srgbClr val="FFFFFF"/>
                </a:solidFill>
                <a:latin typeface="Arial"/>
                <a:ea typeface="+mn-ea"/>
                <a:cs typeface="Arial"/>
              </a:rPr>
              <a:pPr algn="l">
                <a:buNone/>
              </a:pPr>
              <a:t>11.11.2013</a:t>
            </a:fld>
            <a:r>
              <a:rPr lang="de-DE" sz="1200" b="0" i="0">
                <a:solidFill>
                  <a:srgbClr val="FFFFFF"/>
                </a:solidFill>
                <a:latin typeface="Arial"/>
                <a:ea typeface="+mn-ea"/>
                <a:cs typeface="Arial"/>
              </a:rPr>
              <a:t>     Seite </a:t>
            </a:r>
            <a:fld id="{5CABF5F0-6056-4A60-928B-CD8B402683F8}" type="slidenum">
              <a:rPr lang="de-DE" sz="1200" b="0" i="0">
                <a:solidFill>
                  <a:srgbClr val="FFFFFF"/>
                </a:solidFill>
                <a:latin typeface="Arial"/>
                <a:ea typeface="+mn-ea"/>
                <a:cs typeface="Arial"/>
              </a:rPr>
              <a:pPr algn="l">
                <a:buNone/>
              </a:pPr>
              <a:t>‹#›</a:t>
            </a:fld>
            <a:endParaRPr sz="1200" smtClean="0">
              <a:solidFill>
                <a:schemeClr val="bg1"/>
              </a:solidFill>
            </a:endParaRPr>
          </a:p>
        </p:txBody>
      </p:sp>
      <p:sp>
        <p:nvSpPr>
          <p:cNvPr id="1028" name="Rectangle 4"/>
          <p:cNvSpPr>
            <a:spLocks noChangeArrowheads="1"/>
          </p:cNvSpPr>
          <p:nvPr/>
        </p:nvSpPr>
        <p:spPr bwMode="auto">
          <a:xfrm>
            <a:off x="2133600" y="0"/>
            <a:ext cx="7010400" cy="762000"/>
          </a:xfrm>
          <a:prstGeom prst="rect">
            <a:avLst/>
          </a:prstGeom>
          <a:gradFill rotWithShape="0">
            <a:gsLst>
              <a:gs pos="0">
                <a:srgbClr val="FFFFFF"/>
              </a:gs>
              <a:gs pos="100000">
                <a:srgbClr val="939393"/>
              </a:gs>
            </a:gsLst>
            <a:lin ang="0" scaled="1"/>
          </a:gradFill>
          <a:ln w="9525">
            <a:noFill/>
            <a:miter lim="800000"/>
            <a:headEnd/>
            <a:tailEnd/>
          </a:ln>
        </p:spPr>
        <p:txBody>
          <a:bodyPr wrap="none" anchor="ctr"/>
          <a:lstStyle/>
          <a:p>
            <a:pPr algn="ctr" eaLnBrk="0" hangingPunct="0"/>
            <a:endParaRPr lang="en-BZ" sz="2400" b="0">
              <a:solidFill>
                <a:schemeClr val="tx1"/>
              </a:solidFill>
              <a:latin typeface="Times" pitchFamily="18" charset="0"/>
            </a:endParaRPr>
          </a:p>
        </p:txBody>
      </p:sp>
      <p:sp>
        <p:nvSpPr>
          <p:cNvPr id="1029" name="Line 6"/>
          <p:cNvSpPr>
            <a:spLocks noChangeShapeType="1"/>
          </p:cNvSpPr>
          <p:nvPr/>
        </p:nvSpPr>
        <p:spPr bwMode="auto">
          <a:xfrm flipH="1">
            <a:off x="0" y="762000"/>
            <a:ext cx="9144000" cy="0"/>
          </a:xfrm>
          <a:prstGeom prst="line">
            <a:avLst/>
          </a:prstGeom>
          <a:noFill/>
          <a:ln w="3175">
            <a:solidFill>
              <a:srgbClr val="E6E6E6"/>
            </a:solidFill>
            <a:round/>
            <a:headEnd/>
            <a:tailEnd/>
          </a:ln>
        </p:spPr>
        <p:txBody>
          <a:bodyPr/>
          <a:lstStyle/>
          <a:p>
            <a:endParaRPr lang="fr-FR"/>
          </a:p>
        </p:txBody>
      </p:sp>
      <p:pic>
        <p:nvPicPr>
          <p:cNvPr id="1030" name="Picture 7"/>
          <p:cNvPicPr>
            <a:picLocks noChangeAspect="1" noChangeArrowheads="1"/>
          </p:cNvPicPr>
          <p:nvPr/>
        </p:nvPicPr>
        <p:blipFill>
          <a:blip r:embed="rId5" cstate="print">
            <a:lum contrast="-20000"/>
          </a:blip>
          <a:srcRect/>
          <a:stretch>
            <a:fillRect/>
          </a:stretch>
        </p:blipFill>
        <p:spPr bwMode="auto">
          <a:xfrm>
            <a:off x="7999413" y="0"/>
            <a:ext cx="1144587" cy="762000"/>
          </a:xfrm>
          <a:prstGeom prst="rect">
            <a:avLst/>
          </a:prstGeom>
          <a:noFill/>
          <a:ln w="9525">
            <a:noFill/>
            <a:miter lim="800000"/>
            <a:headEnd/>
            <a:tailEnd/>
          </a:ln>
        </p:spPr>
      </p:pic>
      <p:sp>
        <p:nvSpPr>
          <p:cNvPr id="1031" name="Rectangle 9"/>
          <p:cNvSpPr>
            <a:spLocks noChangeArrowheads="1"/>
          </p:cNvSpPr>
          <p:nvPr/>
        </p:nvSpPr>
        <p:spPr bwMode="auto">
          <a:xfrm>
            <a:off x="0" y="6624638"/>
            <a:ext cx="9144000" cy="233362"/>
          </a:xfrm>
          <a:prstGeom prst="rect">
            <a:avLst/>
          </a:prstGeom>
          <a:solidFill>
            <a:srgbClr val="939393"/>
          </a:solidFill>
          <a:ln w="9525">
            <a:noFill/>
            <a:miter lim="800000"/>
            <a:headEnd/>
            <a:tailEnd/>
          </a:ln>
        </p:spPr>
        <p:txBody>
          <a:bodyPr wrap="none" anchor="ctr"/>
          <a:lstStyle/>
          <a:p>
            <a:pPr eaLnBrk="0" hangingPunct="0"/>
            <a:endParaRPr lang="fr-FR"/>
          </a:p>
        </p:txBody>
      </p:sp>
      <p:sp>
        <p:nvSpPr>
          <p:cNvPr id="1032" name="Rectangle 11"/>
          <p:cNvSpPr>
            <a:spLocks noChangeArrowheads="1"/>
          </p:cNvSpPr>
          <p:nvPr/>
        </p:nvSpPr>
        <p:spPr bwMode="auto">
          <a:xfrm>
            <a:off x="2133600" y="0"/>
            <a:ext cx="7010400" cy="762000"/>
          </a:xfrm>
          <a:prstGeom prst="rect">
            <a:avLst/>
          </a:prstGeom>
          <a:gradFill rotWithShape="0">
            <a:gsLst>
              <a:gs pos="0">
                <a:srgbClr val="FFFFFF"/>
              </a:gs>
              <a:gs pos="100000">
                <a:srgbClr val="939393"/>
              </a:gs>
            </a:gsLst>
            <a:lin ang="0" scaled="1"/>
          </a:gradFill>
          <a:ln w="9525">
            <a:noFill/>
            <a:miter lim="800000"/>
            <a:headEnd/>
            <a:tailEnd/>
          </a:ln>
        </p:spPr>
        <p:txBody>
          <a:bodyPr wrap="none" anchor="ctr"/>
          <a:lstStyle/>
          <a:p>
            <a:pPr algn="ctr" eaLnBrk="0" hangingPunct="0"/>
            <a:endParaRPr lang="en-BZ" sz="2400" b="0">
              <a:solidFill>
                <a:schemeClr val="tx1"/>
              </a:solidFill>
              <a:latin typeface="Times" pitchFamily="18" charset="0"/>
            </a:endParaRPr>
          </a:p>
        </p:txBody>
      </p:sp>
      <p:sp>
        <p:nvSpPr>
          <p:cNvPr id="1033" name="Rectangle 15"/>
          <p:cNvSpPr>
            <a:spLocks noGrp="1" noChangeArrowheads="1"/>
          </p:cNvSpPr>
          <p:nvPr>
            <p:ph type="title"/>
          </p:nvPr>
        </p:nvSpPr>
        <p:spPr bwMode="auto">
          <a:xfrm>
            <a:off x="457200" y="1069975"/>
            <a:ext cx="7526338" cy="7239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smtClean="0"/>
              <a:t>Click here to add title</a:t>
            </a:r>
            <a:br>
              <a:rPr lang="de-DE" smtClean="0"/>
            </a:br>
            <a:r>
              <a:rPr lang="de-DE" smtClean="0"/>
              <a:t>sd</a:t>
            </a:r>
          </a:p>
        </p:txBody>
      </p:sp>
      <p:sp>
        <p:nvSpPr>
          <p:cNvPr id="1034" name="Rectangle 16"/>
          <p:cNvSpPr>
            <a:spLocks noGrp="1" noChangeArrowheads="1"/>
          </p:cNvSpPr>
          <p:nvPr>
            <p:ph type="body" idx="1"/>
          </p:nvPr>
        </p:nvSpPr>
        <p:spPr bwMode="auto">
          <a:xfrm>
            <a:off x="457200" y="2008188"/>
            <a:ext cx="7526338" cy="42132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smtClean="0"/>
              <a:t>Erster satz hier</a:t>
            </a:r>
          </a:p>
          <a:p>
            <a:pPr lvl="1"/>
            <a:r>
              <a:rPr lang="de-DE" smtClean="0"/>
              <a:t>Click here to add text</a:t>
            </a:r>
          </a:p>
          <a:p>
            <a:pPr lvl="2"/>
            <a:r>
              <a:rPr lang="de-DE" smtClean="0"/>
              <a:t>Second layer</a:t>
            </a:r>
          </a:p>
          <a:p>
            <a:pPr lvl="3"/>
            <a:r>
              <a:rPr lang="de-DE" smtClean="0"/>
              <a:t>Third layer</a:t>
            </a:r>
          </a:p>
          <a:p>
            <a:pPr lvl="4"/>
            <a:r>
              <a:rPr lang="de-DE" smtClean="0"/>
              <a:t>Fourth layer</a:t>
            </a:r>
          </a:p>
        </p:txBody>
      </p:sp>
      <p:sp>
        <p:nvSpPr>
          <p:cNvPr id="75793" name="Rectangle 17"/>
          <p:cNvSpPr>
            <a:spLocks noGrp="1" noChangeArrowheads="1"/>
          </p:cNvSpPr>
          <p:nvPr>
            <p:ph type="dt" sz="half" idx="2"/>
          </p:nvPr>
        </p:nvSpPr>
        <p:spPr bwMode="auto">
          <a:xfrm>
            <a:off x="6756400" y="6602413"/>
            <a:ext cx="1295400" cy="276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eaLnBrk="0" hangingPunct="0">
              <a:defRPr sz="1200" b="0">
                <a:solidFill>
                  <a:schemeClr val="bg1"/>
                </a:solidFill>
                <a:latin typeface="Arial" charset="0"/>
                <a:cs typeface="+mn-cs"/>
              </a:defRPr>
            </a:lvl1pPr>
          </a:lstStyle>
          <a:p>
            <a:pPr>
              <a:defRPr/>
            </a:pPr>
            <a:fld id="{B55A8664-DFC0-4EFE-87E5-EE6CC7270756}" type="datetime1">
              <a:rPr lang="de-DE"/>
              <a:pPr>
                <a:defRPr/>
              </a:pPr>
              <a:t>11.11.2013</a:t>
            </a:fld>
            <a:endParaRPr lang="de-DE" dirty="0"/>
          </a:p>
        </p:txBody>
      </p:sp>
      <p:sp>
        <p:nvSpPr>
          <p:cNvPr id="1036" name="Text Box 19"/>
          <p:cNvSpPr txBox="1">
            <a:spLocks noChangeArrowheads="1"/>
          </p:cNvSpPr>
          <p:nvPr/>
        </p:nvSpPr>
        <p:spPr bwMode="auto">
          <a:xfrm>
            <a:off x="7893050" y="6602413"/>
            <a:ext cx="92710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algn="l">
              <a:buNone/>
            </a:pPr>
            <a:r>
              <a:rPr lang="de-DE" sz="1200" b="0" i="0">
                <a:solidFill>
                  <a:srgbClr val="FFFFFF"/>
                </a:solidFill>
                <a:latin typeface="Arial"/>
                <a:ea typeface="+mn-ea"/>
                <a:cs typeface="Arial"/>
              </a:rPr>
              <a:t>Page </a:t>
            </a:r>
            <a:fld id="{FD9E955F-469F-4687-AC3C-025E23167693}" type="slidenum">
              <a:rPr lang="de-DE" sz="1200" b="0" i="0">
                <a:solidFill>
                  <a:srgbClr val="FFFFFF"/>
                </a:solidFill>
                <a:latin typeface="Arial"/>
                <a:ea typeface="+mn-ea"/>
                <a:cs typeface="Arial"/>
              </a:rPr>
              <a:pPr algn="l">
                <a:buNone/>
              </a:pPr>
              <a:t>‹#›</a:t>
            </a:fld>
            <a:endParaRPr sz="1200" smtClean="0">
              <a:solidFill>
                <a:schemeClr val="bg1"/>
              </a:solidFill>
            </a:endParaRPr>
          </a:p>
        </p:txBody>
      </p:sp>
      <p:sp>
        <p:nvSpPr>
          <p:cNvPr id="1037" name="Line 12"/>
          <p:cNvSpPr>
            <a:spLocks noChangeShapeType="1"/>
          </p:cNvSpPr>
          <p:nvPr/>
        </p:nvSpPr>
        <p:spPr bwMode="auto">
          <a:xfrm flipH="1">
            <a:off x="0" y="762000"/>
            <a:ext cx="9144000" cy="0"/>
          </a:xfrm>
          <a:prstGeom prst="line">
            <a:avLst/>
          </a:prstGeom>
          <a:noFill/>
          <a:ln w="3175">
            <a:solidFill>
              <a:srgbClr val="D9D9D9"/>
            </a:solidFill>
            <a:round/>
            <a:headEnd/>
            <a:tailEnd/>
          </a:ln>
        </p:spPr>
        <p:txBody>
          <a:bodyPr/>
          <a:lstStyle/>
          <a:p>
            <a:endParaRPr lang="fr-FR"/>
          </a:p>
        </p:txBody>
      </p:sp>
      <p:pic>
        <p:nvPicPr>
          <p:cNvPr id="1038" name="Picture 23" descr="Weltkugel_klein_neu.gif                                        0005A183jeany                          BB53F533:"/>
          <p:cNvPicPr>
            <a:picLocks noChangeAspect="1" noChangeArrowheads="1"/>
          </p:cNvPicPr>
          <p:nvPr/>
        </p:nvPicPr>
        <p:blipFill>
          <a:blip r:embed="rId6" cstate="print"/>
          <a:srcRect/>
          <a:stretch>
            <a:fillRect/>
          </a:stretch>
        </p:blipFill>
        <p:spPr bwMode="auto">
          <a:xfrm>
            <a:off x="7996238" y="0"/>
            <a:ext cx="1147762" cy="762000"/>
          </a:xfrm>
          <a:prstGeom prst="rect">
            <a:avLst/>
          </a:prstGeom>
          <a:noFill/>
          <a:ln w="9525">
            <a:noFill/>
            <a:miter lim="800000"/>
            <a:headEnd/>
            <a:tailEnd/>
          </a:ln>
        </p:spPr>
      </p:pic>
      <p:sp>
        <p:nvSpPr>
          <p:cNvPr id="75801" name="Rectangle 25"/>
          <p:cNvSpPr>
            <a:spLocks noGrp="1" noChangeArrowheads="1"/>
          </p:cNvSpPr>
          <p:nvPr>
            <p:ph type="ftr" sz="quarter" idx="3"/>
          </p:nvPr>
        </p:nvSpPr>
        <p:spPr bwMode="auto">
          <a:xfrm>
            <a:off x="365125" y="6600825"/>
            <a:ext cx="2895600" cy="2778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eaLnBrk="0" hangingPunct="0">
              <a:defRPr sz="1200" b="0">
                <a:solidFill>
                  <a:schemeClr val="bg1"/>
                </a:solidFill>
                <a:latin typeface="Arial" charset="0"/>
                <a:cs typeface="+mn-cs"/>
              </a:defRPr>
            </a:lvl1pPr>
          </a:lstStyle>
          <a:p>
            <a:pPr>
              <a:defRPr/>
            </a:pPr>
            <a:endParaRPr lang="en-BZ"/>
          </a:p>
        </p:txBody>
      </p:sp>
      <p:pic>
        <p:nvPicPr>
          <p:cNvPr id="17" name="Grafik 16" descr="gizlogo-unternehmen-de-rgb.gif"/>
          <p:cNvPicPr>
            <a:picLocks noChangeAspect="1"/>
          </p:cNvPicPr>
          <p:nvPr userDrawn="1"/>
        </p:nvPicPr>
        <p:blipFill>
          <a:blip r:embed="rId7" cstate="print"/>
          <a:srcRect t="2126" b="15388"/>
          <a:stretch>
            <a:fillRect/>
          </a:stretch>
        </p:blipFill>
        <p:spPr>
          <a:xfrm>
            <a:off x="267855" y="0"/>
            <a:ext cx="2159238" cy="742384"/>
          </a:xfrm>
          <a:prstGeom prst="rect">
            <a:avLst/>
          </a:prstGeom>
        </p:spPr>
      </p:pic>
    </p:spTree>
  </p:cSld>
  <p:clrMap bg1="lt1" tx1="dk1" bg2="lt2" tx2="dk2" accent1="accent1" accent2="accent2" accent3="accent3" accent4="accent4" accent5="accent5" accent6="accent6" hlink="hlink" folHlink="folHlink"/>
  <p:sldLayoutIdLst>
    <p:sldLayoutId id="2147483986" r:id="rId1"/>
    <p:sldLayoutId id="2147483984" r:id="rId2"/>
    <p:sldLayoutId id="2147483985" r:id="rId3"/>
  </p:sldLayoutIdLst>
  <p:transition/>
  <p:timing>
    <p:tnLst>
      <p:par>
        <p:cTn id="1" dur="indefinite" restart="never" nodeType="tmRoot"/>
      </p:par>
    </p:tnLst>
  </p:timing>
  <p:hf sldNum="0" hdr="0" ftr="0"/>
  <p:txStyles>
    <p:titleStyle>
      <a:lvl1pPr algn="l" rtl="0" eaLnBrk="0" fontAlgn="base" hangingPunct="0">
        <a:spcBef>
          <a:spcPct val="0"/>
        </a:spcBef>
        <a:spcAft>
          <a:spcPct val="0"/>
        </a:spcAft>
        <a:defRPr sz="2400" b="1">
          <a:solidFill>
            <a:srgbClr val="669900"/>
          </a:solidFill>
          <a:latin typeface="+mj-lt"/>
          <a:ea typeface="+mj-ea"/>
          <a:cs typeface="+mj-cs"/>
        </a:defRPr>
      </a:lvl1pPr>
      <a:lvl2pPr algn="l" rtl="0" eaLnBrk="0" fontAlgn="base" hangingPunct="0">
        <a:spcBef>
          <a:spcPct val="0"/>
        </a:spcBef>
        <a:spcAft>
          <a:spcPct val="0"/>
        </a:spcAft>
        <a:defRPr sz="2400" b="1">
          <a:solidFill>
            <a:srgbClr val="669900"/>
          </a:solidFill>
          <a:latin typeface="Arial" charset="0"/>
        </a:defRPr>
      </a:lvl2pPr>
      <a:lvl3pPr algn="l" rtl="0" eaLnBrk="0" fontAlgn="base" hangingPunct="0">
        <a:spcBef>
          <a:spcPct val="0"/>
        </a:spcBef>
        <a:spcAft>
          <a:spcPct val="0"/>
        </a:spcAft>
        <a:defRPr sz="2400" b="1">
          <a:solidFill>
            <a:srgbClr val="669900"/>
          </a:solidFill>
          <a:latin typeface="Arial" charset="0"/>
        </a:defRPr>
      </a:lvl3pPr>
      <a:lvl4pPr algn="l" rtl="0" eaLnBrk="0" fontAlgn="base" hangingPunct="0">
        <a:spcBef>
          <a:spcPct val="0"/>
        </a:spcBef>
        <a:spcAft>
          <a:spcPct val="0"/>
        </a:spcAft>
        <a:defRPr sz="2400" b="1">
          <a:solidFill>
            <a:srgbClr val="669900"/>
          </a:solidFill>
          <a:latin typeface="Arial" charset="0"/>
        </a:defRPr>
      </a:lvl4pPr>
      <a:lvl5pPr algn="l" rtl="0" eaLnBrk="0" fontAlgn="base" hangingPunct="0">
        <a:spcBef>
          <a:spcPct val="0"/>
        </a:spcBef>
        <a:spcAft>
          <a:spcPct val="0"/>
        </a:spcAft>
        <a:defRPr sz="2400" b="1">
          <a:solidFill>
            <a:srgbClr val="669900"/>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42900" indent="-342900" algn="l" rtl="0" eaLnBrk="0" fontAlgn="base" hangingPunct="0">
        <a:spcBef>
          <a:spcPct val="20000"/>
        </a:spcBef>
        <a:spcAft>
          <a:spcPct val="0"/>
        </a:spcAft>
        <a:buClr>
          <a:srgbClr val="C80F0F"/>
        </a:buClr>
        <a:buFont typeface="Wingdings" pitchFamily="2" charset="2"/>
        <a:defRPr sz="2000" b="1">
          <a:solidFill>
            <a:schemeClr val="tx1"/>
          </a:solidFill>
          <a:latin typeface="+mn-lt"/>
          <a:ea typeface="+mn-ea"/>
          <a:cs typeface="+mn-cs"/>
        </a:defRPr>
      </a:lvl1pPr>
      <a:lvl2pPr marL="179388" indent="-179388" algn="l" rtl="0" eaLnBrk="0" fontAlgn="base" hangingPunct="0">
        <a:spcBef>
          <a:spcPct val="20000"/>
        </a:spcBef>
        <a:spcAft>
          <a:spcPct val="0"/>
        </a:spcAft>
        <a:buClr>
          <a:srgbClr val="669900"/>
        </a:buClr>
        <a:buFont typeface="Wingdings" pitchFamily="2" charset="2"/>
        <a:buChar char="§"/>
        <a:tabLst>
          <a:tab pos="2190750" algn="l"/>
        </a:tabLst>
        <a:defRPr b="1">
          <a:solidFill>
            <a:schemeClr val="tx1"/>
          </a:solidFill>
          <a:latin typeface="+mn-lt"/>
        </a:defRPr>
      </a:lvl2pPr>
      <a:lvl3pPr marL="358775" indent="-179388" algn="l" rtl="0" eaLnBrk="0" fontAlgn="base" hangingPunct="0">
        <a:spcBef>
          <a:spcPct val="20000"/>
        </a:spcBef>
        <a:spcAft>
          <a:spcPct val="0"/>
        </a:spcAft>
        <a:buClr>
          <a:srgbClr val="999999"/>
        </a:buClr>
        <a:buFont typeface="Wingdings" pitchFamily="2" charset="2"/>
        <a:buChar char="§"/>
        <a:tabLst>
          <a:tab pos="2190750" algn="l"/>
        </a:tabLst>
        <a:defRPr>
          <a:solidFill>
            <a:schemeClr val="tx1"/>
          </a:solidFill>
          <a:latin typeface="+mn-lt"/>
        </a:defRPr>
      </a:lvl3pPr>
      <a:lvl4pPr marL="538163" indent="-179388" algn="l" rtl="0" eaLnBrk="0" fontAlgn="base" hangingPunct="0">
        <a:spcBef>
          <a:spcPct val="20000"/>
        </a:spcBef>
        <a:spcAft>
          <a:spcPct val="0"/>
        </a:spcAft>
        <a:buClr>
          <a:srgbClr val="C80F0F"/>
        </a:buClr>
        <a:buChar char="-"/>
        <a:tabLst>
          <a:tab pos="2190750" algn="l"/>
        </a:tabLst>
        <a:defRPr sz="1600">
          <a:solidFill>
            <a:schemeClr val="tx1"/>
          </a:solidFill>
          <a:latin typeface="+mn-lt"/>
        </a:defRPr>
      </a:lvl4pPr>
      <a:lvl5pPr marL="717550" indent="-179388" algn="l" rtl="0" eaLnBrk="0" fontAlgn="base" hangingPunct="0">
        <a:spcBef>
          <a:spcPct val="20000"/>
        </a:spcBef>
        <a:spcAft>
          <a:spcPct val="0"/>
        </a:spcAft>
        <a:buClr>
          <a:schemeClr val="tx1"/>
        </a:buClr>
        <a:buChar char="-"/>
        <a:defRPr sz="1600">
          <a:solidFill>
            <a:schemeClr val="tx1"/>
          </a:solidFill>
          <a:latin typeface="+mn-lt"/>
        </a:defRPr>
      </a:lvl5pPr>
      <a:lvl6pPr marL="2647950" indent="-260350" algn="l" rtl="0" eaLnBrk="1" fontAlgn="base" hangingPunct="1">
        <a:spcBef>
          <a:spcPct val="20000"/>
        </a:spcBef>
        <a:spcAft>
          <a:spcPct val="0"/>
        </a:spcAft>
        <a:buClr>
          <a:schemeClr val="tx1"/>
        </a:buClr>
        <a:buChar char="-"/>
        <a:tabLst>
          <a:tab pos="2190750" algn="l"/>
        </a:tabLst>
        <a:defRPr sz="2400">
          <a:solidFill>
            <a:schemeClr val="tx1"/>
          </a:solidFill>
          <a:latin typeface="+mn-lt"/>
        </a:defRPr>
      </a:lvl6pPr>
      <a:lvl7pPr marL="3105150" indent="-260350" algn="l" rtl="0" eaLnBrk="1" fontAlgn="base" hangingPunct="1">
        <a:spcBef>
          <a:spcPct val="20000"/>
        </a:spcBef>
        <a:spcAft>
          <a:spcPct val="0"/>
        </a:spcAft>
        <a:buClr>
          <a:schemeClr val="tx1"/>
        </a:buClr>
        <a:buChar char="-"/>
        <a:tabLst>
          <a:tab pos="2190750" algn="l"/>
        </a:tabLst>
        <a:defRPr sz="2400">
          <a:solidFill>
            <a:schemeClr val="tx1"/>
          </a:solidFill>
          <a:latin typeface="+mn-lt"/>
        </a:defRPr>
      </a:lvl7pPr>
      <a:lvl8pPr marL="3562350" indent="-260350" algn="l" rtl="0" eaLnBrk="1" fontAlgn="base" hangingPunct="1">
        <a:spcBef>
          <a:spcPct val="20000"/>
        </a:spcBef>
        <a:spcAft>
          <a:spcPct val="0"/>
        </a:spcAft>
        <a:buClr>
          <a:schemeClr val="tx1"/>
        </a:buClr>
        <a:buChar char="-"/>
        <a:tabLst>
          <a:tab pos="2190750" algn="l"/>
        </a:tabLst>
        <a:defRPr sz="2400">
          <a:solidFill>
            <a:schemeClr val="tx1"/>
          </a:solidFill>
          <a:latin typeface="+mn-lt"/>
        </a:defRPr>
      </a:lvl8pPr>
      <a:lvl9pPr marL="4019550" indent="-260350" algn="l" rtl="0" eaLnBrk="1" fontAlgn="base" hangingPunct="1">
        <a:spcBef>
          <a:spcPct val="20000"/>
        </a:spcBef>
        <a:spcAft>
          <a:spcPct val="0"/>
        </a:spcAft>
        <a:buClr>
          <a:schemeClr val="tx1"/>
        </a:buClr>
        <a:buChar char="-"/>
        <a:tabLst>
          <a:tab pos="2190750" algn="l"/>
        </a:tabLst>
        <a:defRPr sz="2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epa.gov/climatechange/science/images/ipcc_scenario_prediction.gif"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1.jpeg"/></Relationships>
</file>

<file path=ppt/slides/_rels/slide20.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climate@giz.d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ctrTitle" sz="quarter"/>
          </p:nvPr>
        </p:nvSpPr>
        <p:spPr>
          <a:xfrm>
            <a:off x="1039813" y="1993900"/>
            <a:ext cx="7034212" cy="1143000"/>
          </a:xfrm>
        </p:spPr>
        <p:txBody>
          <a:bodyPr/>
          <a:lstStyle/>
          <a:p>
            <a:pPr algn="ctr">
              <a:spcBef>
                <a:spcPct val="0"/>
              </a:spcBef>
              <a:buNone/>
            </a:pPr>
            <a:r>
              <a:rPr lang="fr-FR" sz="3200" b="1" i="0" dirty="0" smtClean="0">
                <a:solidFill>
                  <a:srgbClr val="669900"/>
                </a:solidFill>
                <a:latin typeface="Arial"/>
              </a:rPr>
              <a:t>Module 2 - C</a:t>
            </a:r>
            <a:br>
              <a:rPr lang="fr-FR" sz="3200" b="1" i="0" dirty="0" smtClean="0">
                <a:solidFill>
                  <a:srgbClr val="669900"/>
                </a:solidFill>
                <a:latin typeface="Arial"/>
              </a:rPr>
            </a:br>
            <a:r>
              <a:rPr lang="fr-FR" sz="3200" b="1" i="0" dirty="0" smtClean="0">
                <a:solidFill>
                  <a:srgbClr val="669900"/>
                </a:solidFill>
                <a:latin typeface="Arial"/>
              </a:rPr>
              <a:t>Gérer l'incertitude lors de</a:t>
            </a:r>
            <a:br>
              <a:rPr lang="fr-FR" sz="3200" b="1" i="0" dirty="0" smtClean="0">
                <a:solidFill>
                  <a:srgbClr val="669900"/>
                </a:solidFill>
                <a:latin typeface="Arial"/>
              </a:rPr>
            </a:br>
            <a:r>
              <a:rPr lang="fr-FR" sz="3200" b="1" i="0" dirty="0" smtClean="0">
                <a:solidFill>
                  <a:srgbClr val="669900"/>
                </a:solidFill>
                <a:latin typeface="Arial"/>
              </a:rPr>
              <a:t>la prise de décision</a:t>
            </a:r>
            <a:endParaRPr lang="fr-FR" dirty="0" smtClean="0"/>
          </a:p>
        </p:txBody>
      </p:sp>
      <p:pic>
        <p:nvPicPr>
          <p:cNvPr id="3075" name="Grafik 9" descr="balken2.tif"/>
          <p:cNvPicPr>
            <a:picLocks noChangeAspect="1"/>
          </p:cNvPicPr>
          <p:nvPr/>
        </p:nvPicPr>
        <p:blipFill>
          <a:blip r:embed="rId3" cstate="print"/>
          <a:srcRect/>
          <a:stretch>
            <a:fillRect/>
          </a:stretch>
        </p:blipFill>
        <p:spPr bwMode="auto">
          <a:xfrm>
            <a:off x="7931150" y="4981575"/>
            <a:ext cx="563563" cy="1735138"/>
          </a:xfrm>
          <a:prstGeom prst="rect">
            <a:avLst/>
          </a:prstGeom>
          <a:noFill/>
          <a:ln w="9525">
            <a:noFill/>
            <a:miter lim="800000"/>
            <a:headEnd/>
            <a:tailEnd/>
          </a:ln>
        </p:spPr>
      </p:pic>
      <p:pic>
        <p:nvPicPr>
          <p:cNvPr id="3076" name="Grafik 14" descr="balken8.tif"/>
          <p:cNvPicPr>
            <a:picLocks noChangeAspect="1"/>
          </p:cNvPicPr>
          <p:nvPr/>
        </p:nvPicPr>
        <p:blipFill>
          <a:blip r:embed="rId4" cstate="print"/>
          <a:srcRect/>
          <a:stretch>
            <a:fillRect/>
          </a:stretch>
        </p:blipFill>
        <p:spPr bwMode="auto">
          <a:xfrm>
            <a:off x="8566150" y="2360613"/>
            <a:ext cx="577850" cy="4356100"/>
          </a:xfrm>
          <a:prstGeom prst="rect">
            <a:avLst/>
          </a:prstGeom>
          <a:noFill/>
          <a:ln w="9525">
            <a:noFill/>
            <a:miter lim="800000"/>
            <a:headEnd/>
            <a:tailEnd/>
          </a:ln>
        </p:spPr>
      </p:pic>
      <p:pic>
        <p:nvPicPr>
          <p:cNvPr id="3077" name="Grafik 15" descr="balken13.tif"/>
          <p:cNvPicPr>
            <a:picLocks noChangeAspect="1"/>
          </p:cNvPicPr>
          <p:nvPr/>
        </p:nvPicPr>
        <p:blipFill>
          <a:blip r:embed="rId5" cstate="print"/>
          <a:srcRect/>
          <a:stretch>
            <a:fillRect/>
          </a:stretch>
        </p:blipFill>
        <p:spPr bwMode="auto">
          <a:xfrm>
            <a:off x="7127875" y="2792413"/>
            <a:ext cx="701675" cy="3924300"/>
          </a:xfrm>
          <a:prstGeom prst="rect">
            <a:avLst/>
          </a:prstGeom>
          <a:noFill/>
          <a:ln w="9525">
            <a:noFill/>
            <a:miter lim="800000"/>
            <a:headEnd/>
            <a:tailEnd/>
          </a:ln>
        </p:spPr>
      </p:pic>
      <p:pic>
        <p:nvPicPr>
          <p:cNvPr id="3078" name="Grafik 16" descr="balken14.tif"/>
          <p:cNvPicPr>
            <a:picLocks noChangeAspect="1"/>
          </p:cNvPicPr>
          <p:nvPr/>
        </p:nvPicPr>
        <p:blipFill>
          <a:blip r:embed="rId6" cstate="print"/>
          <a:srcRect/>
          <a:stretch>
            <a:fillRect/>
          </a:stretch>
        </p:blipFill>
        <p:spPr bwMode="auto">
          <a:xfrm>
            <a:off x="6407150" y="4392613"/>
            <a:ext cx="860425" cy="2324100"/>
          </a:xfrm>
          <a:prstGeom prst="rect">
            <a:avLst/>
          </a:prstGeom>
          <a:noFill/>
          <a:ln w="9525">
            <a:noFill/>
            <a:miter lim="800000"/>
            <a:headEnd/>
            <a:tailEnd/>
          </a:ln>
        </p:spPr>
      </p:pic>
      <p:pic>
        <p:nvPicPr>
          <p:cNvPr id="8" name="Grafik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071329" y="4866102"/>
            <a:ext cx="3165162" cy="1723788"/>
          </a:xfrm>
          <a:prstGeom prst="rect">
            <a:avLst/>
          </a:prstGeom>
        </p:spPr>
      </p:pic>
      <p:pic>
        <p:nvPicPr>
          <p:cNvPr id="9" name="Picture 8"/>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9129"/>
          <a:stretch/>
        </p:blipFill>
        <p:spPr bwMode="auto">
          <a:xfrm>
            <a:off x="79022" y="5004153"/>
            <a:ext cx="3202347" cy="1216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Title 1"/>
          <p:cNvSpPr>
            <a:spLocks noGrp="1"/>
          </p:cNvSpPr>
          <p:nvPr>
            <p:ph type="title"/>
          </p:nvPr>
        </p:nvSpPr>
        <p:spPr>
          <a:solidFill>
            <a:schemeClr val="bg1"/>
          </a:solidFill>
        </p:spPr>
        <p:txBody>
          <a:bodyPr/>
          <a:lstStyle/>
          <a:p>
            <a:pPr algn="l">
              <a:spcBef>
                <a:spcPct val="0"/>
              </a:spcBef>
              <a:buNone/>
            </a:pPr>
            <a:r>
              <a:rPr lang="fr-FR" sz="2400" b="1" i="0" dirty="0" smtClean="0">
                <a:solidFill>
                  <a:srgbClr val="669900"/>
                </a:solidFill>
                <a:latin typeface="Arial"/>
                <a:ea typeface="+mj-ea"/>
                <a:cs typeface="+mj-cs"/>
              </a:rPr>
              <a:t>Dimensions de l'incertitude - 2</a:t>
            </a:r>
            <a:endParaRPr lang="fr-FR" sz="2400" b="1" i="0" dirty="0">
              <a:solidFill>
                <a:srgbClr val="669900"/>
              </a:solidFill>
              <a:latin typeface="Arial"/>
              <a:ea typeface="+mj-ea"/>
              <a:cs typeface="+mj-cs"/>
            </a:endParaRPr>
          </a:p>
        </p:txBody>
      </p:sp>
      <p:sp>
        <p:nvSpPr>
          <p:cNvPr id="4099" name="Content Placeholder 2"/>
          <p:cNvSpPr>
            <a:spLocks noGrp="1"/>
          </p:cNvSpPr>
          <p:nvPr>
            <p:ph idx="1"/>
          </p:nvPr>
        </p:nvSpPr>
        <p:spPr>
          <a:xfrm>
            <a:off x="457200" y="2008188"/>
            <a:ext cx="2752725" cy="4213225"/>
          </a:xfrm>
        </p:spPr>
        <p:txBody>
          <a:bodyPr/>
          <a:lstStyle/>
          <a:p>
            <a:pPr marL="179405" lvl="1" indent="-179405" algn="l">
              <a:spcBef>
                <a:spcPct val="20000"/>
              </a:spcBef>
              <a:buClr>
                <a:srgbClr val="669900"/>
              </a:buClr>
              <a:buFont typeface="Wingdings"/>
              <a:buChar char="§"/>
            </a:pPr>
            <a:r>
              <a:rPr lang="fr-FR" sz="2000" b="1" i="0" baseline="0" dirty="0" smtClean="0">
                <a:solidFill>
                  <a:srgbClr val="FFFFFF">
                    <a:lumMod val="50000"/>
                  </a:srgbClr>
                </a:solidFill>
                <a:latin typeface="Arial"/>
                <a:ea typeface="+mn-ea"/>
                <a:cs typeface="Arial"/>
              </a:rPr>
              <a:t>Base de réflexion </a:t>
            </a:r>
            <a:br>
              <a:rPr lang="fr-FR" sz="2000" b="1" i="0" baseline="0" dirty="0" smtClean="0">
                <a:solidFill>
                  <a:srgbClr val="FFFFFF">
                    <a:lumMod val="50000"/>
                  </a:srgbClr>
                </a:solidFill>
                <a:latin typeface="Arial"/>
                <a:ea typeface="+mn-ea"/>
                <a:cs typeface="Arial"/>
              </a:rPr>
            </a:br>
            <a:r>
              <a:rPr lang="fr-FR" sz="2000" b="0" i="0" baseline="0" dirty="0" smtClean="0">
                <a:solidFill>
                  <a:srgbClr val="FFFFFF">
                    <a:lumMod val="50000"/>
                  </a:srgbClr>
                </a:solidFill>
                <a:latin typeface="Arial"/>
                <a:ea typeface="+mn-ea"/>
                <a:cs typeface="Arial"/>
              </a:rPr>
              <a:t> – compréhension limitée de la validité des apports de données et des interprétations de systèmes complexes</a:t>
            </a:r>
          </a:p>
          <a:p>
            <a:pPr marL="179405" lvl="1" indent="-179405" algn="l">
              <a:spcBef>
                <a:spcPct val="20000"/>
              </a:spcBef>
              <a:buClr>
                <a:srgbClr val="669900"/>
              </a:buClr>
              <a:buFont typeface="Wingdings"/>
              <a:buChar char="§"/>
            </a:pPr>
            <a:endParaRPr lang="fr-FR" sz="2000" dirty="0" smtClean="0">
              <a:solidFill>
                <a:schemeClr val="bg1">
                  <a:lumMod val="50000"/>
                </a:schemeClr>
              </a:solidFill>
            </a:endParaRPr>
          </a:p>
          <a:p>
            <a:pPr marL="179405" lvl="1" indent="-179405" algn="l">
              <a:spcBef>
                <a:spcPct val="20000"/>
              </a:spcBef>
              <a:buClr>
                <a:srgbClr val="669900"/>
              </a:buClr>
              <a:buFont typeface="Wingdings"/>
              <a:buChar char="§"/>
            </a:pPr>
            <a:r>
              <a:rPr lang="fr-FR" sz="2000" b="1" i="0" baseline="0" dirty="0" smtClean="0">
                <a:solidFill>
                  <a:srgbClr val="000000"/>
                </a:solidFill>
                <a:latin typeface="Arial"/>
                <a:ea typeface="+mn-ea"/>
                <a:cs typeface="Arial"/>
              </a:rPr>
              <a:t>Évolution des émissions</a:t>
            </a:r>
            <a:br>
              <a:rPr lang="fr-FR" sz="2000" b="1" i="0" baseline="0" dirty="0" smtClean="0">
                <a:solidFill>
                  <a:srgbClr val="000000"/>
                </a:solidFill>
                <a:latin typeface="Arial"/>
                <a:ea typeface="+mn-ea"/>
                <a:cs typeface="Arial"/>
              </a:rPr>
            </a:br>
            <a:r>
              <a:rPr lang="fr-FR" sz="2000" b="0" i="0" baseline="0" dirty="0" smtClean="0">
                <a:solidFill>
                  <a:srgbClr val="000000"/>
                </a:solidFill>
                <a:latin typeface="Arial"/>
                <a:ea typeface="+mn-ea"/>
                <a:cs typeface="Arial"/>
              </a:rPr>
              <a:t>- l'étendue du changement dans l'atmosphère</a:t>
            </a:r>
            <a:endParaRPr lang="fr-FR" sz="2000" b="0" i="0" baseline="0" dirty="0">
              <a:solidFill>
                <a:srgbClr val="000000"/>
              </a:solidFill>
              <a:latin typeface="Arial"/>
              <a:ea typeface="+mn-ea"/>
              <a:cs typeface="Arial"/>
            </a:endParaRPr>
          </a:p>
        </p:txBody>
      </p:sp>
      <p:grpSp>
        <p:nvGrpSpPr>
          <p:cNvPr id="2" name="Gruppieren 13"/>
          <p:cNvGrpSpPr>
            <a:grpSpLocks/>
          </p:cNvGrpSpPr>
          <p:nvPr/>
        </p:nvGrpSpPr>
        <p:grpSpPr bwMode="auto">
          <a:xfrm>
            <a:off x="7507288" y="1900129"/>
            <a:ext cx="1894544" cy="1169551"/>
            <a:chOff x="6420898" y="1833517"/>
            <a:chExt cx="1894666" cy="1169374"/>
          </a:xfrm>
        </p:grpSpPr>
        <p:sp>
          <p:nvSpPr>
            <p:cNvPr id="11274" name="Textfeld 7"/>
            <p:cNvSpPr txBox="1">
              <a:spLocks noChangeArrowheads="1"/>
            </p:cNvSpPr>
            <p:nvPr/>
          </p:nvSpPr>
          <p:spPr bwMode="auto">
            <a:xfrm>
              <a:off x="6744586" y="1833517"/>
              <a:ext cx="1570978" cy="1169374"/>
            </a:xfrm>
            <a:prstGeom prst="rect">
              <a:avLst/>
            </a:prstGeom>
            <a:noFill/>
            <a:ln w="9525">
              <a:noFill/>
              <a:miter lim="800000"/>
              <a:headEnd/>
              <a:tailEnd/>
            </a:ln>
          </p:spPr>
          <p:txBody>
            <a:bodyPr>
              <a:spAutoFit/>
            </a:bodyPr>
            <a:lstStyle/>
            <a:p>
              <a:pPr algn="l">
                <a:buNone/>
              </a:pPr>
              <a:r>
                <a:rPr lang="fr-FR" sz="1400" b="1" i="0" dirty="0" smtClean="0">
                  <a:solidFill>
                    <a:srgbClr val="000000"/>
                  </a:solidFill>
                  <a:latin typeface="Arial"/>
                  <a:ea typeface="+mn-ea"/>
                  <a:cs typeface="Arial"/>
                </a:rPr>
                <a:t>Variabilité des différents  </a:t>
              </a:r>
              <a:br>
                <a:rPr lang="fr-FR" sz="1400" b="1" i="0" dirty="0" smtClean="0">
                  <a:solidFill>
                    <a:srgbClr val="000000"/>
                  </a:solidFill>
                  <a:latin typeface="Arial"/>
                  <a:ea typeface="+mn-ea"/>
                  <a:cs typeface="Arial"/>
                </a:rPr>
              </a:br>
              <a:r>
                <a:rPr lang="fr-FR" sz="1400" b="1" i="0" dirty="0" smtClean="0">
                  <a:solidFill>
                    <a:srgbClr val="000000"/>
                  </a:solidFill>
                  <a:latin typeface="Arial"/>
                  <a:ea typeface="+mn-ea"/>
                  <a:cs typeface="Arial"/>
                </a:rPr>
                <a:t>résultats</a:t>
              </a:r>
              <a:br>
                <a:rPr lang="fr-FR" sz="1400" b="1" i="0" dirty="0" smtClean="0">
                  <a:solidFill>
                    <a:srgbClr val="000000"/>
                  </a:solidFill>
                  <a:latin typeface="Arial"/>
                  <a:ea typeface="+mn-ea"/>
                  <a:cs typeface="Arial"/>
                </a:rPr>
              </a:br>
              <a:r>
                <a:rPr lang="fr-FR" sz="1400" b="1" i="0" dirty="0" smtClean="0">
                  <a:solidFill>
                    <a:srgbClr val="000000"/>
                  </a:solidFill>
                  <a:latin typeface="Arial"/>
                  <a:ea typeface="+mn-ea"/>
                  <a:cs typeface="Arial"/>
                </a:rPr>
                <a:t>des modèles par scénario</a:t>
              </a:r>
              <a:endParaRPr lang="fr-FR" sz="1400" b="1" i="0" dirty="0">
                <a:solidFill>
                  <a:srgbClr val="000000"/>
                </a:solidFill>
                <a:latin typeface="Arial"/>
                <a:ea typeface="+mn-ea"/>
                <a:cs typeface="Arial"/>
              </a:endParaRPr>
            </a:p>
          </p:txBody>
        </p:sp>
        <p:sp>
          <p:nvSpPr>
            <p:cNvPr id="11275" name="Geschweifte Klammer rechts 12"/>
            <p:cNvSpPr>
              <a:spLocks/>
            </p:cNvSpPr>
            <p:nvPr/>
          </p:nvSpPr>
          <p:spPr bwMode="auto">
            <a:xfrm>
              <a:off x="6420898" y="2008190"/>
              <a:ext cx="331805" cy="467947"/>
            </a:xfrm>
            <a:prstGeom prst="rightBrace">
              <a:avLst>
                <a:gd name="adj1" fmla="val 0"/>
                <a:gd name="adj2" fmla="val 25574"/>
              </a:avLst>
            </a:prstGeom>
            <a:noFill/>
            <a:ln w="28575" algn="ctr">
              <a:solidFill>
                <a:schemeClr val="tx1"/>
              </a:solidFill>
              <a:round/>
              <a:headEnd/>
              <a:tailEnd/>
            </a:ln>
          </p:spPr>
          <p:txBody>
            <a:bodyPr/>
            <a:lstStyle/>
            <a:p>
              <a:pPr eaLnBrk="0" hangingPunct="0"/>
              <a:endParaRPr lang="fr-FR" sz="1800" dirty="0"/>
            </a:p>
          </p:txBody>
        </p:sp>
      </p:grpSp>
      <p:pic>
        <p:nvPicPr>
          <p:cNvPr id="13" name="Picture 2" descr="http://www.epa.gov/climatechange/science/images/ipcc_scenario_prediction.gif"/>
          <p:cNvPicPr>
            <a:picLocks noChangeAspect="1" noChangeArrowheads="1"/>
          </p:cNvPicPr>
          <p:nvPr/>
        </p:nvPicPr>
        <p:blipFill>
          <a:blip r:embed="rId3" cstate="print"/>
          <a:srcRect/>
          <a:stretch>
            <a:fillRect/>
          </a:stretch>
        </p:blipFill>
        <p:spPr bwMode="auto">
          <a:xfrm>
            <a:off x="3359150" y="2046288"/>
            <a:ext cx="4117975" cy="2906712"/>
          </a:xfrm>
          <a:prstGeom prst="rect">
            <a:avLst/>
          </a:prstGeom>
          <a:noFill/>
          <a:ln w="9525">
            <a:solidFill>
              <a:schemeClr val="tx1"/>
            </a:solidFill>
            <a:miter lim="800000"/>
            <a:headEnd/>
            <a:tailEnd/>
          </a:ln>
        </p:spPr>
      </p:pic>
      <p:grpSp>
        <p:nvGrpSpPr>
          <p:cNvPr id="3" name="Gruppieren 9"/>
          <p:cNvGrpSpPr>
            <a:grpSpLocks/>
          </p:cNvGrpSpPr>
          <p:nvPr/>
        </p:nvGrpSpPr>
        <p:grpSpPr bwMode="auto">
          <a:xfrm>
            <a:off x="7488238" y="2074863"/>
            <a:ext cx="1646237" cy="2169548"/>
            <a:chOff x="6399126" y="383469"/>
            <a:chExt cx="2169948" cy="2169093"/>
          </a:xfrm>
        </p:grpSpPr>
        <p:sp>
          <p:nvSpPr>
            <p:cNvPr id="11272" name="Textfeld 11"/>
            <p:cNvSpPr txBox="1">
              <a:spLocks noChangeArrowheads="1"/>
            </p:cNvSpPr>
            <p:nvPr/>
          </p:nvSpPr>
          <p:spPr bwMode="auto">
            <a:xfrm>
              <a:off x="6810612" y="1598655"/>
              <a:ext cx="1758462" cy="953907"/>
            </a:xfrm>
            <a:prstGeom prst="rect">
              <a:avLst/>
            </a:prstGeom>
            <a:noFill/>
            <a:ln w="9525">
              <a:noFill/>
              <a:miter lim="800000"/>
              <a:headEnd/>
              <a:tailEnd/>
            </a:ln>
          </p:spPr>
          <p:txBody>
            <a:bodyPr>
              <a:spAutoFit/>
            </a:bodyPr>
            <a:lstStyle/>
            <a:p>
              <a:pPr algn="l">
                <a:buNone/>
              </a:pPr>
              <a:r>
                <a:rPr lang="fr-FR" sz="1400" b="1" i="0" dirty="0" smtClean="0">
                  <a:solidFill>
                    <a:srgbClr val="E25B1E"/>
                  </a:solidFill>
                  <a:latin typeface="Arial"/>
                  <a:ea typeface="+mn-ea"/>
                  <a:cs typeface="Arial"/>
                </a:rPr>
                <a:t>Variabilité entre les scénarios </a:t>
              </a:r>
              <a:br>
                <a:rPr lang="fr-FR" sz="1400" b="1" i="0" dirty="0" smtClean="0">
                  <a:solidFill>
                    <a:srgbClr val="E25B1E"/>
                  </a:solidFill>
                  <a:latin typeface="Arial"/>
                  <a:ea typeface="+mn-ea"/>
                  <a:cs typeface="Arial"/>
                </a:rPr>
              </a:br>
              <a:r>
                <a:rPr lang="fr-FR" sz="1400" b="1" i="0" dirty="0" smtClean="0">
                  <a:solidFill>
                    <a:srgbClr val="E25B1E"/>
                  </a:solidFill>
                  <a:latin typeface="Arial"/>
                  <a:ea typeface="+mn-ea"/>
                  <a:cs typeface="Arial"/>
                </a:rPr>
                <a:t>d'émission</a:t>
              </a:r>
              <a:endParaRPr lang="fr-FR" sz="1400" b="1" i="0" dirty="0">
                <a:solidFill>
                  <a:srgbClr val="E25B1E"/>
                </a:solidFill>
                <a:latin typeface="Arial"/>
                <a:ea typeface="+mn-ea"/>
                <a:cs typeface="Arial"/>
              </a:endParaRPr>
            </a:p>
          </p:txBody>
        </p:sp>
        <p:sp>
          <p:nvSpPr>
            <p:cNvPr id="11273" name="Geschweifte Klammer rechts 10"/>
            <p:cNvSpPr>
              <a:spLocks/>
            </p:cNvSpPr>
            <p:nvPr/>
          </p:nvSpPr>
          <p:spPr bwMode="auto">
            <a:xfrm>
              <a:off x="6399126" y="383469"/>
              <a:ext cx="350807" cy="1584636"/>
            </a:xfrm>
            <a:prstGeom prst="rightBrace">
              <a:avLst>
                <a:gd name="adj1" fmla="val 0"/>
                <a:gd name="adj2" fmla="val 78486"/>
              </a:avLst>
            </a:prstGeom>
            <a:noFill/>
            <a:ln w="28575" algn="ctr">
              <a:solidFill>
                <a:srgbClr val="E25B1E"/>
              </a:solidFill>
              <a:round/>
              <a:headEnd/>
              <a:tailEnd/>
            </a:ln>
          </p:spPr>
          <p:txBody>
            <a:bodyPr/>
            <a:lstStyle/>
            <a:p>
              <a:pPr eaLnBrk="0" hangingPunct="0"/>
              <a:endParaRPr lang="fr-FR" sz="1800" dirty="0"/>
            </a:p>
          </p:txBody>
        </p:sp>
      </p:grpSp>
      <p:sp>
        <p:nvSpPr>
          <p:cNvPr id="11" name="Textfeld 10"/>
          <p:cNvSpPr txBox="1"/>
          <p:nvPr/>
        </p:nvSpPr>
        <p:spPr>
          <a:xfrm>
            <a:off x="4343400" y="6218238"/>
            <a:ext cx="4791075" cy="369887"/>
          </a:xfrm>
          <a:prstGeom prst="rect">
            <a:avLst/>
          </a:prstGeom>
          <a:noFill/>
        </p:spPr>
        <p:txBody>
          <a:bodyPr>
            <a:spAutoFit/>
          </a:bodyPr>
          <a:lstStyle/>
          <a:p>
            <a:pPr algn="r">
              <a:buNone/>
            </a:pPr>
            <a:r>
              <a:rPr lang="fr-FR" sz="900" b="1" i="1" dirty="0" smtClean="0">
                <a:solidFill>
                  <a:srgbClr val="000000">
                    <a:lumMod val="50000"/>
                    <a:lumOff val="50000"/>
                  </a:srgbClr>
                </a:solidFill>
                <a:latin typeface="Arial"/>
                <a:cs typeface="Arial"/>
              </a:rPr>
              <a:t>Source: </a:t>
            </a:r>
            <a:r>
              <a:rPr lang="fr-FR" sz="900" b="1" i="1" u="sng" dirty="0" smtClean="0">
                <a:solidFill>
                  <a:srgbClr val="999999"/>
                </a:solidFill>
                <a:latin typeface="Arial"/>
                <a:cs typeface="Arial"/>
                <a:hlinkClick r:id="rId4"/>
              </a:rPr>
              <a:t>http://www.epa.gov/climatechange/science/images/ipcc_scenario_prediction.gif</a:t>
            </a:r>
            <a:r>
              <a:rPr lang="fr-FR" sz="900" b="1" i="1" u="sng" dirty="0" smtClean="0">
                <a:solidFill>
                  <a:srgbClr val="999999"/>
                </a:solidFill>
                <a:latin typeface="Arial"/>
                <a:cs typeface="Arial"/>
              </a:rPr>
              <a:t> </a:t>
            </a:r>
            <a:endParaRPr lang="fr-FR" sz="9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867104"/>
            <a:ext cx="7526338" cy="422386"/>
          </a:xfrm>
          <a:solidFill>
            <a:schemeClr val="bg1"/>
          </a:solidFill>
        </p:spPr>
        <p:txBody>
          <a:bodyPr/>
          <a:lstStyle/>
          <a:p>
            <a:pPr algn="l">
              <a:spcBef>
                <a:spcPct val="0"/>
              </a:spcBef>
              <a:buNone/>
            </a:pPr>
            <a:r>
              <a:rPr lang="fr-FR" sz="2400" b="1" i="0" dirty="0" smtClean="0">
                <a:solidFill>
                  <a:srgbClr val="669900"/>
                </a:solidFill>
                <a:latin typeface="Arial"/>
                <a:ea typeface="+mj-ea"/>
                <a:cs typeface="+mj-cs"/>
              </a:rPr>
              <a:t>Dimensions de l'incertitude - 3</a:t>
            </a:r>
            <a:endParaRPr lang="fr-FR" sz="2400" b="1" i="0" dirty="0">
              <a:solidFill>
                <a:srgbClr val="669900"/>
              </a:solidFill>
              <a:latin typeface="Arial"/>
              <a:ea typeface="+mj-ea"/>
              <a:cs typeface="+mj-cs"/>
            </a:endParaRPr>
          </a:p>
        </p:txBody>
      </p:sp>
      <p:sp>
        <p:nvSpPr>
          <p:cNvPr id="4099" name="Content Placeholder 2"/>
          <p:cNvSpPr>
            <a:spLocks noGrp="1"/>
          </p:cNvSpPr>
          <p:nvPr>
            <p:ph idx="1"/>
          </p:nvPr>
        </p:nvSpPr>
        <p:spPr>
          <a:xfrm>
            <a:off x="457199" y="1472161"/>
            <a:ext cx="2690813" cy="4213225"/>
          </a:xfrm>
        </p:spPr>
        <p:txBody>
          <a:bodyPr/>
          <a:lstStyle/>
          <a:p>
            <a:pPr marL="179405" lvl="1" indent="-179405" algn="l">
              <a:spcBef>
                <a:spcPct val="20000"/>
              </a:spcBef>
              <a:buClr>
                <a:srgbClr val="669900"/>
              </a:buClr>
              <a:buFont typeface="Wingdings"/>
              <a:buChar char="§"/>
            </a:pPr>
            <a:r>
              <a:rPr lang="fr-FR" sz="1800" b="1" i="0" baseline="0" dirty="0" smtClean="0">
                <a:solidFill>
                  <a:srgbClr val="FFFFFF">
                    <a:lumMod val="50000"/>
                  </a:srgbClr>
                </a:solidFill>
                <a:latin typeface="Arial"/>
                <a:ea typeface="+mn-ea"/>
                <a:cs typeface="Arial"/>
              </a:rPr>
              <a:t>Base de réflexion </a:t>
            </a:r>
            <a:br>
              <a:rPr lang="fr-FR" sz="1800" b="1" i="0" baseline="0" dirty="0" smtClean="0">
                <a:solidFill>
                  <a:srgbClr val="FFFFFF">
                    <a:lumMod val="50000"/>
                  </a:srgbClr>
                </a:solidFill>
                <a:latin typeface="Arial"/>
                <a:ea typeface="+mn-ea"/>
                <a:cs typeface="Arial"/>
              </a:rPr>
            </a:br>
            <a:r>
              <a:rPr lang="fr-FR" sz="1600" b="0" i="0" baseline="0" dirty="0" smtClean="0">
                <a:solidFill>
                  <a:srgbClr val="FFFFFF">
                    <a:lumMod val="50000"/>
                  </a:srgbClr>
                </a:solidFill>
                <a:latin typeface="Arial"/>
                <a:ea typeface="+mn-ea"/>
                <a:cs typeface="Arial"/>
              </a:rPr>
              <a:t> – compréhension limitée de la validité de la saisie des données et des interprétations de systèmes complexes </a:t>
            </a:r>
            <a:endParaRPr lang="fr-FR" sz="1600" dirty="0" smtClean="0">
              <a:solidFill>
                <a:schemeClr val="bg1">
                  <a:lumMod val="50000"/>
                </a:schemeClr>
              </a:solidFill>
            </a:endParaRPr>
          </a:p>
          <a:p>
            <a:pPr marL="179405" lvl="1" indent="-179405" algn="l">
              <a:spcBef>
                <a:spcPct val="20000"/>
              </a:spcBef>
              <a:buClr>
                <a:srgbClr val="669900"/>
              </a:buClr>
              <a:buFont typeface="Wingdings"/>
              <a:buChar char="§"/>
            </a:pPr>
            <a:r>
              <a:rPr lang="fr-FR" sz="1800" b="1" i="0" baseline="0" dirty="0" smtClean="0">
                <a:solidFill>
                  <a:srgbClr val="FFFFFF">
                    <a:lumMod val="50000"/>
                  </a:srgbClr>
                </a:solidFill>
                <a:latin typeface="Arial"/>
                <a:ea typeface="+mn-ea"/>
                <a:cs typeface="Arial"/>
              </a:rPr>
              <a:t>Évolution des émissions</a:t>
            </a:r>
            <a:r>
              <a:rPr lang="fr-FR" sz="1800" b="0" i="0" baseline="0" dirty="0" smtClean="0">
                <a:solidFill>
                  <a:srgbClr val="FFFFFF">
                    <a:lumMod val="50000"/>
                  </a:srgbClr>
                </a:solidFill>
                <a:latin typeface="Arial"/>
                <a:ea typeface="+mn-ea"/>
                <a:cs typeface="Arial"/>
              </a:rPr>
              <a:t>– l'étendue du changement dans l'atmosphère</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Impacts et vulnérabilité</a:t>
            </a:r>
            <a:br>
              <a:rPr lang="fr-FR" sz="1800" b="1" i="0" baseline="0" dirty="0" smtClean="0">
                <a:solidFill>
                  <a:srgbClr val="000000"/>
                </a:solidFill>
                <a:latin typeface="Arial"/>
                <a:ea typeface="+mn-ea"/>
                <a:cs typeface="Arial"/>
              </a:rPr>
            </a:br>
            <a:r>
              <a:rPr lang="fr-FR" sz="1600" b="0" i="0" baseline="0" dirty="0" smtClean="0">
                <a:solidFill>
                  <a:srgbClr val="000000"/>
                </a:solidFill>
                <a:latin typeface="Arial"/>
                <a:ea typeface="+mn-ea"/>
                <a:cs typeface="Arial"/>
              </a:rPr>
              <a:t>– effets du changement climatique</a:t>
            </a:r>
            <a:br>
              <a:rPr lang="fr-FR" sz="1600" b="0" i="0" baseline="0" dirty="0" smtClean="0">
                <a:solidFill>
                  <a:srgbClr val="000000"/>
                </a:solidFill>
                <a:latin typeface="Arial"/>
                <a:ea typeface="+mn-ea"/>
                <a:cs typeface="Arial"/>
              </a:rPr>
            </a:br>
            <a:r>
              <a:rPr lang="fr-FR" sz="1600" b="0" i="0" baseline="0" dirty="0" smtClean="0">
                <a:solidFill>
                  <a:srgbClr val="000000"/>
                </a:solidFill>
                <a:latin typeface="Arial"/>
                <a:ea typeface="+mn-ea"/>
                <a:cs typeface="Arial"/>
              </a:rPr>
              <a:t>– quelles sont les mesures efficaces permettant de prévenir l'accroissement de la vulnérabilité</a:t>
            </a:r>
            <a:endParaRPr lang="fr-FR" sz="1600" b="0" i="0" baseline="0" dirty="0">
              <a:solidFill>
                <a:srgbClr val="000000"/>
              </a:solidFill>
              <a:latin typeface="Arial"/>
              <a:ea typeface="+mn-ea"/>
              <a:cs typeface="Arial"/>
            </a:endParaRPr>
          </a:p>
        </p:txBody>
      </p:sp>
      <p:grpSp>
        <p:nvGrpSpPr>
          <p:cNvPr id="9221" name="Gruppieren 20"/>
          <p:cNvGrpSpPr>
            <a:grpSpLocks/>
          </p:cNvGrpSpPr>
          <p:nvPr/>
        </p:nvGrpSpPr>
        <p:grpSpPr bwMode="auto">
          <a:xfrm>
            <a:off x="3727450" y="1801813"/>
            <a:ext cx="5084763" cy="4630058"/>
            <a:chOff x="954776" y="868302"/>
            <a:chExt cx="4050371" cy="3828839"/>
          </a:xfrm>
        </p:grpSpPr>
        <p:grpSp>
          <p:nvGrpSpPr>
            <p:cNvPr id="12293" name="Gruppieren 18"/>
            <p:cNvGrpSpPr>
              <a:grpSpLocks/>
            </p:cNvGrpSpPr>
            <p:nvPr/>
          </p:nvGrpSpPr>
          <p:grpSpPr bwMode="auto">
            <a:xfrm>
              <a:off x="954776" y="868302"/>
              <a:ext cx="4050371" cy="3738204"/>
              <a:chOff x="2907487" y="1066709"/>
              <a:chExt cx="5835654" cy="5000625"/>
            </a:xfrm>
          </p:grpSpPr>
          <p:pic>
            <p:nvPicPr>
              <p:cNvPr id="12295" name="Grafik 16" descr="IPCC_trends of climate change and probability_2007_re.jpg"/>
              <p:cNvPicPr>
                <a:picLocks noChangeAspect="1"/>
              </p:cNvPicPr>
              <p:nvPr/>
            </p:nvPicPr>
            <p:blipFill>
              <a:blip r:embed="rId3" cstate="print"/>
              <a:srcRect/>
              <a:stretch>
                <a:fillRect/>
              </a:stretch>
            </p:blipFill>
            <p:spPr bwMode="auto">
              <a:xfrm>
                <a:off x="6542866" y="1066709"/>
                <a:ext cx="2200275" cy="5000625"/>
              </a:xfrm>
              <a:prstGeom prst="rect">
                <a:avLst/>
              </a:prstGeom>
              <a:noFill/>
              <a:ln w="9525">
                <a:noFill/>
                <a:miter lim="800000"/>
                <a:headEnd/>
                <a:tailEnd/>
              </a:ln>
            </p:spPr>
          </p:pic>
          <p:pic>
            <p:nvPicPr>
              <p:cNvPr id="12296" name="Grafik 17" descr="IPCC_trends of climate change and probability_2007_li.jpg"/>
              <p:cNvPicPr>
                <a:picLocks noChangeAspect="1"/>
              </p:cNvPicPr>
              <p:nvPr/>
            </p:nvPicPr>
            <p:blipFill>
              <a:blip r:embed="rId4" cstate="print"/>
              <a:srcRect/>
              <a:stretch>
                <a:fillRect/>
              </a:stretch>
            </p:blipFill>
            <p:spPr bwMode="auto">
              <a:xfrm>
                <a:off x="2907487" y="1150125"/>
                <a:ext cx="3629025" cy="4857750"/>
              </a:xfrm>
              <a:prstGeom prst="rect">
                <a:avLst/>
              </a:prstGeom>
              <a:noFill/>
              <a:ln w="9525">
                <a:noFill/>
                <a:miter lim="800000"/>
                <a:headEnd/>
                <a:tailEnd/>
              </a:ln>
            </p:spPr>
          </p:pic>
        </p:grpSp>
        <p:sp>
          <p:nvSpPr>
            <p:cNvPr id="12294" name="Textfeld 4"/>
            <p:cNvSpPr txBox="1">
              <a:spLocks noChangeArrowheads="1"/>
            </p:cNvSpPr>
            <p:nvPr/>
          </p:nvSpPr>
          <p:spPr bwMode="auto">
            <a:xfrm>
              <a:off x="3626209" y="4506254"/>
              <a:ext cx="969426" cy="190887"/>
            </a:xfrm>
            <a:prstGeom prst="rect">
              <a:avLst/>
            </a:prstGeom>
            <a:noFill/>
            <a:ln w="9525">
              <a:noFill/>
              <a:miter lim="800000"/>
              <a:headEnd/>
              <a:tailEnd/>
            </a:ln>
          </p:spPr>
          <p:txBody>
            <a:bodyPr wrap="none">
              <a:spAutoFit/>
            </a:bodyPr>
            <a:lstStyle/>
            <a:p>
              <a:pPr algn="l">
                <a:buNone/>
              </a:pPr>
              <a:r>
                <a:rPr lang="fr-FR" sz="900" b="1" i="1" dirty="0" smtClean="0">
                  <a:solidFill>
                    <a:srgbClr val="999999"/>
                  </a:solidFill>
                  <a:latin typeface="Arial"/>
                  <a:ea typeface="+mn-ea"/>
                  <a:cs typeface="Arial"/>
                </a:rPr>
                <a:t>Source: GIEC 2007</a:t>
              </a:r>
              <a:endParaRPr lang="fr-FR" sz="900" b="1" i="1" dirty="0">
                <a:solidFill>
                  <a:srgbClr val="999999"/>
                </a:solidFill>
                <a:latin typeface="Arial"/>
                <a:ea typeface="+mn-ea"/>
                <a:cs typeface="Arial"/>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9">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Title 1"/>
          <p:cNvSpPr>
            <a:spLocks noGrp="1"/>
          </p:cNvSpPr>
          <p:nvPr>
            <p:ph type="title"/>
          </p:nvPr>
        </p:nvSpPr>
        <p:spPr>
          <a:xfrm>
            <a:off x="441435" y="863436"/>
            <a:ext cx="7526338" cy="741362"/>
          </a:xfrm>
          <a:solidFill>
            <a:schemeClr val="bg1"/>
          </a:solidFill>
        </p:spPr>
        <p:txBody>
          <a:bodyPr/>
          <a:lstStyle/>
          <a:p>
            <a:pPr algn="l">
              <a:spcBef>
                <a:spcPct val="0"/>
              </a:spcBef>
              <a:buNone/>
            </a:pPr>
            <a:r>
              <a:rPr lang="fr-FR" sz="2400" b="1" i="0" dirty="0" smtClean="0">
                <a:solidFill>
                  <a:srgbClr val="669900"/>
                </a:solidFill>
                <a:latin typeface="Arial"/>
                <a:ea typeface="+mj-ea"/>
                <a:cs typeface="+mj-cs"/>
              </a:rPr>
              <a:t>Les incertitudes : le contexte complexe de la prise de décision</a:t>
            </a:r>
            <a:endParaRPr lang="fr-FR" sz="2400" b="1" i="0" dirty="0">
              <a:solidFill>
                <a:srgbClr val="669900"/>
              </a:solidFill>
              <a:latin typeface="Arial"/>
              <a:ea typeface="+mj-ea"/>
              <a:cs typeface="+mj-cs"/>
            </a:endParaRPr>
          </a:p>
        </p:txBody>
      </p:sp>
      <p:sp>
        <p:nvSpPr>
          <p:cNvPr id="13315" name="Content Placeholder 2"/>
          <p:cNvSpPr>
            <a:spLocks noGrp="1"/>
          </p:cNvSpPr>
          <p:nvPr>
            <p:ph idx="1"/>
          </p:nvPr>
        </p:nvSpPr>
        <p:spPr>
          <a:xfrm>
            <a:off x="441434" y="1787471"/>
            <a:ext cx="2690813" cy="4213225"/>
          </a:xfrm>
        </p:spPr>
        <p:txBody>
          <a:bodyPr/>
          <a:lstStyle/>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Analyses scientifiques</a:t>
            </a:r>
            <a:br>
              <a:rPr lang="fr-FR" sz="1800" b="1" i="0" baseline="0" dirty="0" smtClean="0">
                <a:solidFill>
                  <a:srgbClr val="000000"/>
                </a:solidFill>
                <a:latin typeface="Arial"/>
                <a:ea typeface="+mn-ea"/>
                <a:cs typeface="Arial"/>
              </a:rPr>
            </a:br>
            <a:r>
              <a:rPr lang="fr-FR" sz="1600" b="0" i="0" baseline="0" dirty="0" smtClean="0">
                <a:solidFill>
                  <a:srgbClr val="000000"/>
                </a:solidFill>
                <a:latin typeface="Arial"/>
                <a:ea typeface="+mn-ea"/>
                <a:cs typeface="Arial"/>
              </a:rPr>
              <a:t>–La validité de la saisie des données et des interprétations comme  base pour les décisions</a:t>
            </a:r>
            <a:endParaRPr lang="fr-FR" sz="1600" dirty="0" smtClean="0"/>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Évolution des émissions</a:t>
            </a:r>
            <a:r>
              <a:rPr lang="fr-FR" sz="1800" b="0" i="0" baseline="0" dirty="0" smtClean="0">
                <a:solidFill>
                  <a:srgbClr val="000000"/>
                </a:solidFill>
                <a:latin typeface="Arial"/>
                <a:ea typeface="+mn-ea"/>
                <a:cs typeface="Arial"/>
              </a:rPr>
              <a:t>– </a:t>
            </a:r>
            <a:r>
              <a:rPr lang="fr-FR" sz="1600" b="0" i="0" baseline="0" dirty="0" smtClean="0">
                <a:solidFill>
                  <a:srgbClr val="000000"/>
                </a:solidFill>
                <a:latin typeface="Arial"/>
                <a:ea typeface="+mn-ea"/>
                <a:cs typeface="Arial"/>
              </a:rPr>
              <a:t>l'étendue du changement dans l'atmosphère</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Impacts et vulnérabilité</a:t>
            </a:r>
            <a:br>
              <a:rPr lang="fr-FR" sz="1800" b="1" i="0" baseline="0" dirty="0" smtClean="0">
                <a:solidFill>
                  <a:srgbClr val="000000"/>
                </a:solidFill>
                <a:latin typeface="Arial"/>
                <a:ea typeface="+mn-ea"/>
                <a:cs typeface="Arial"/>
              </a:rPr>
            </a:br>
            <a:r>
              <a:rPr lang="fr-FR" sz="1600" b="0" i="0" baseline="0" dirty="0" smtClean="0">
                <a:solidFill>
                  <a:srgbClr val="000000"/>
                </a:solidFill>
                <a:latin typeface="Arial"/>
                <a:ea typeface="+mn-ea"/>
                <a:cs typeface="Arial"/>
              </a:rPr>
              <a:t>– effets du changement climatique</a:t>
            </a:r>
            <a:br>
              <a:rPr lang="fr-FR" sz="1600" b="0" i="0" baseline="0" dirty="0" smtClean="0">
                <a:solidFill>
                  <a:srgbClr val="000000"/>
                </a:solidFill>
                <a:latin typeface="Arial"/>
                <a:ea typeface="+mn-ea"/>
                <a:cs typeface="Arial"/>
              </a:rPr>
            </a:br>
            <a:r>
              <a:rPr lang="fr-FR" sz="1600" b="0" i="0" baseline="0" dirty="0" smtClean="0">
                <a:solidFill>
                  <a:srgbClr val="000000"/>
                </a:solidFill>
                <a:latin typeface="Arial"/>
                <a:ea typeface="+mn-ea"/>
                <a:cs typeface="Arial"/>
              </a:rPr>
              <a:t>– quelles sont les mesures efficaces permettant de prévenir l'accroissement de la vulnérabilité</a:t>
            </a:r>
            <a:endParaRPr lang="fr-FR" sz="1600" b="0" i="0" baseline="0" dirty="0">
              <a:solidFill>
                <a:srgbClr val="000000"/>
              </a:solidFill>
              <a:latin typeface="Arial"/>
              <a:ea typeface="+mn-ea"/>
              <a:cs typeface="Arial"/>
            </a:endParaRPr>
          </a:p>
        </p:txBody>
      </p:sp>
      <p:pic>
        <p:nvPicPr>
          <p:cNvPr id="13316" name="Grafik 33" descr="WRR_cascading uncertainties_2011.jpg"/>
          <p:cNvPicPr>
            <a:picLocks noChangeAspect="1"/>
          </p:cNvPicPr>
          <p:nvPr/>
        </p:nvPicPr>
        <p:blipFill>
          <a:blip r:embed="rId3" cstate="print"/>
          <a:srcRect/>
          <a:stretch>
            <a:fillRect/>
          </a:stretch>
        </p:blipFill>
        <p:spPr bwMode="auto">
          <a:xfrm>
            <a:off x="3421063" y="2046288"/>
            <a:ext cx="5256212" cy="2528887"/>
          </a:xfrm>
          <a:prstGeom prst="rect">
            <a:avLst/>
          </a:prstGeom>
          <a:noFill/>
          <a:ln w="9525">
            <a:noFill/>
            <a:miter lim="800000"/>
            <a:headEnd/>
            <a:tailEnd/>
          </a:ln>
        </p:spPr>
      </p:pic>
      <p:sp>
        <p:nvSpPr>
          <p:cNvPr id="13317" name="Rectangle 11"/>
          <p:cNvSpPr>
            <a:spLocks noChangeArrowheads="1"/>
          </p:cNvSpPr>
          <p:nvPr/>
        </p:nvSpPr>
        <p:spPr bwMode="auto">
          <a:xfrm>
            <a:off x="3994150" y="6408738"/>
            <a:ext cx="5149850" cy="230187"/>
          </a:xfrm>
          <a:prstGeom prst="rect">
            <a:avLst/>
          </a:prstGeom>
          <a:noFill/>
          <a:ln w="9525">
            <a:noFill/>
            <a:miter lim="800000"/>
            <a:headEnd/>
            <a:tailEnd/>
          </a:ln>
        </p:spPr>
        <p:txBody>
          <a:bodyPr anchor="ctr">
            <a:spAutoFit/>
          </a:bodyPr>
          <a:lstStyle/>
          <a:p>
            <a:pPr algn="r">
              <a:buNone/>
            </a:pPr>
            <a:r>
              <a:rPr lang="fr-FR" sz="900" b="1" i="1" dirty="0" smtClean="0">
                <a:solidFill>
                  <a:srgbClr val="999999"/>
                </a:solidFill>
                <a:latin typeface="Arial"/>
                <a:cs typeface="Arial"/>
              </a:rPr>
              <a:t>Source: Rapport sur les Ressources Mondiales (2011)</a:t>
            </a:r>
            <a:endParaRPr lang="fr-FR" sz="900" dirty="0"/>
          </a:p>
        </p:txBody>
      </p:sp>
      <p:grpSp>
        <p:nvGrpSpPr>
          <p:cNvPr id="2" name="Gruppieren 36"/>
          <p:cNvGrpSpPr>
            <a:grpSpLocks/>
          </p:cNvGrpSpPr>
          <p:nvPr/>
        </p:nvGrpSpPr>
        <p:grpSpPr bwMode="auto">
          <a:xfrm>
            <a:off x="257175" y="3467100"/>
            <a:ext cx="8686800" cy="2934685"/>
            <a:chOff x="257175" y="3467101"/>
            <a:chExt cx="8686800" cy="2934684"/>
          </a:xfrm>
        </p:grpSpPr>
        <p:sp>
          <p:nvSpPr>
            <p:cNvPr id="13319" name="Rechteck 20"/>
            <p:cNvSpPr>
              <a:spLocks noChangeArrowheads="1"/>
            </p:cNvSpPr>
            <p:nvPr/>
          </p:nvSpPr>
          <p:spPr bwMode="auto">
            <a:xfrm>
              <a:off x="257175" y="4201510"/>
              <a:ext cx="3028950" cy="2200275"/>
            </a:xfrm>
            <a:prstGeom prst="rect">
              <a:avLst/>
            </a:prstGeom>
            <a:noFill/>
            <a:ln w="57150" algn="ctr">
              <a:solidFill>
                <a:srgbClr val="FFC000"/>
              </a:solidFill>
              <a:round/>
              <a:headEnd/>
              <a:tailEnd/>
            </a:ln>
          </p:spPr>
          <p:txBody>
            <a:bodyPr/>
            <a:lstStyle/>
            <a:p>
              <a:pPr eaLnBrk="0" hangingPunct="0"/>
              <a:endParaRPr lang="fr-FR" dirty="0"/>
            </a:p>
          </p:txBody>
        </p:sp>
        <p:sp>
          <p:nvSpPr>
            <p:cNvPr id="13320" name="Rechteck 35"/>
            <p:cNvSpPr>
              <a:spLocks noChangeArrowheads="1"/>
            </p:cNvSpPr>
            <p:nvPr/>
          </p:nvSpPr>
          <p:spPr bwMode="auto">
            <a:xfrm>
              <a:off x="7458075" y="3467101"/>
              <a:ext cx="1485900" cy="1085850"/>
            </a:xfrm>
            <a:prstGeom prst="rect">
              <a:avLst/>
            </a:prstGeom>
            <a:noFill/>
            <a:ln w="57150" algn="ctr">
              <a:solidFill>
                <a:srgbClr val="FFC000"/>
              </a:solidFill>
              <a:round/>
              <a:headEnd/>
              <a:tailEnd/>
            </a:ln>
          </p:spPr>
          <p:txBody>
            <a:bodyPr/>
            <a:lstStyle/>
            <a:p>
              <a:pPr eaLnBrk="0" hangingPunct="0"/>
              <a:endParaRPr lang="fr-FR" dirty="0"/>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el 1"/>
          <p:cNvSpPr>
            <a:spLocks noGrp="1"/>
          </p:cNvSpPr>
          <p:nvPr>
            <p:ph type="title"/>
          </p:nvPr>
        </p:nvSpPr>
        <p:spPr/>
        <p:txBody>
          <a:bodyPr/>
          <a:lstStyle/>
          <a:p>
            <a:pPr algn="l">
              <a:spcBef>
                <a:spcPct val="0"/>
              </a:spcBef>
              <a:buNone/>
            </a:pPr>
            <a:r>
              <a:rPr lang="fr-FR" sz="2400" b="1" i="0" dirty="0" smtClean="0">
                <a:solidFill>
                  <a:srgbClr val="669900"/>
                </a:solidFill>
                <a:latin typeface="Arial"/>
                <a:ea typeface="+mj-ea"/>
                <a:cs typeface="+mj-cs"/>
              </a:rPr>
              <a:t>Le niveau de confiance des projections</a:t>
            </a:r>
            <a:endParaRPr lang="fr-FR" sz="2400" b="1" i="0" dirty="0">
              <a:solidFill>
                <a:srgbClr val="669900"/>
              </a:solidFill>
              <a:latin typeface="Arial"/>
              <a:ea typeface="+mj-ea"/>
              <a:cs typeface="+mj-cs"/>
            </a:endParaRPr>
          </a:p>
        </p:txBody>
      </p:sp>
      <p:graphicFrame>
        <p:nvGraphicFramePr>
          <p:cNvPr id="4" name="Tabelle 3"/>
          <p:cNvGraphicFramePr>
            <a:graphicFrameLocks noGrp="1"/>
          </p:cNvGraphicFramePr>
          <p:nvPr>
            <p:extLst>
              <p:ext uri="{D42A27DB-BD31-4B8C-83A1-F6EECF244321}">
                <p14:modId xmlns:p14="http://schemas.microsoft.com/office/powerpoint/2010/main" val="2618828294"/>
              </p:ext>
            </p:extLst>
          </p:nvPr>
        </p:nvGraphicFramePr>
        <p:xfrm>
          <a:off x="457200" y="1997075"/>
          <a:ext cx="7561262" cy="4520025"/>
        </p:xfrm>
        <a:graphic>
          <a:graphicData uri="http://schemas.openxmlformats.org/drawingml/2006/table">
            <a:tbl>
              <a:tblPr firstRow="1" bandRow="1">
                <a:tableStyleId>{8EC20E35-A176-4012-BC5E-935CFFF8708E}</a:tableStyleId>
              </a:tblPr>
              <a:tblGrid>
                <a:gridCol w="1615654"/>
                <a:gridCol w="2972804"/>
                <a:gridCol w="2972804"/>
              </a:tblGrid>
              <a:tr h="639989">
                <a:tc>
                  <a:txBody>
                    <a:bodyPr/>
                    <a:lstStyle/>
                    <a:p>
                      <a:endParaRPr lang="fr-FR" sz="1800" b="1" noProof="0" dirty="0">
                        <a:solidFill>
                          <a:schemeClr val="tx1"/>
                        </a:solidFill>
                      </a:endParaRPr>
                    </a:p>
                  </a:txBody>
                  <a:tcPr marL="91445" marR="91445" marT="45681" marB="45681">
                    <a:solidFill>
                      <a:schemeClr val="bg1"/>
                    </a:solidFill>
                  </a:tcPr>
                </a:tc>
                <a:tc>
                  <a:txBody>
                    <a:bodyPr/>
                    <a:lstStyle/>
                    <a:p>
                      <a:pPr marL="0" algn="l" defTabSz="914400">
                        <a:buNone/>
                      </a:pPr>
                      <a:r>
                        <a:rPr lang="fr-FR" sz="1800" b="1" i="0" noProof="0" dirty="0" smtClean="0">
                          <a:solidFill>
                            <a:srgbClr val="00B050"/>
                          </a:solidFill>
                          <a:latin typeface="Arial"/>
                          <a:ea typeface="+mn-ea"/>
                          <a:cs typeface="+mn-cs"/>
                        </a:rPr>
                        <a:t>PLUS ELEVE</a:t>
                      </a:r>
                      <a:r>
                        <a:rPr lang="fr-FR" sz="1800" b="1" i="0" noProof="0" dirty="0" smtClean="0">
                          <a:solidFill>
                            <a:srgbClr val="000000"/>
                          </a:solidFill>
                          <a:latin typeface="Arial"/>
                          <a:ea typeface="+mn-ea"/>
                          <a:cs typeface="+mn-cs"/>
                        </a:rPr>
                        <a:t>   </a:t>
                      </a:r>
                      <a:r>
                        <a:rPr lang="fr-FR" sz="1800" b="1" i="0" noProof="0" dirty="0" smtClean="0">
                          <a:solidFill>
                            <a:srgbClr val="000000"/>
                          </a:solidFill>
                          <a:latin typeface="Arial"/>
                          <a:ea typeface="+mn-ea"/>
                          <a:cs typeface="+mn-cs"/>
                          <a:sym typeface="Wingdings" panose="05000000000000000000" pitchFamily="2" charset="2"/>
                        </a:rPr>
                        <a:t>      </a:t>
                      </a:r>
                      <a:endParaRPr lang="fr-FR" sz="1800" noProof="0" dirty="0"/>
                    </a:p>
                  </a:txBody>
                  <a:tcPr marL="91445" marR="91445" marT="45681" marB="45681">
                    <a:solidFill>
                      <a:schemeClr val="bg1"/>
                    </a:solidFill>
                  </a:tcPr>
                </a:tc>
                <a:tc>
                  <a:txBody>
                    <a:bodyPr/>
                    <a:lstStyle/>
                    <a:p>
                      <a:pPr marL="0" marR="0" indent="0" algn="l" defTabSz="914400">
                        <a:lnSpc>
                          <a:spcPct val="100000"/>
                        </a:lnSpc>
                        <a:spcBef>
                          <a:spcPts val="0"/>
                        </a:spcBef>
                        <a:spcAft>
                          <a:spcPts val="0"/>
                        </a:spcAft>
                        <a:buNone/>
                        <a:tabLst/>
                      </a:pPr>
                      <a:r>
                        <a:rPr lang="fr-FR" sz="1800" b="1" i="0" noProof="0" dirty="0" smtClean="0">
                          <a:solidFill>
                            <a:srgbClr val="000000"/>
                          </a:solidFill>
                          <a:latin typeface="Arial"/>
                          <a:ea typeface="+mn-ea"/>
                          <a:cs typeface="+mn-cs"/>
                          <a:sym typeface="Wingdings" panose="05000000000000000000" pitchFamily="2" charset="2"/>
                        </a:rPr>
                        <a:t></a:t>
                      </a:r>
                      <a:r>
                        <a:rPr lang="fr-FR" sz="1800" b="1" i="0" baseline="0" noProof="0" dirty="0" smtClean="0">
                          <a:solidFill>
                            <a:srgbClr val="000000"/>
                          </a:solidFill>
                          <a:latin typeface="Arial"/>
                          <a:ea typeface="+mn-ea"/>
                          <a:cs typeface="+mn-cs"/>
                          <a:sym typeface="Wingdings" panose="05000000000000000000" pitchFamily="2" charset="2"/>
                        </a:rPr>
                        <a:t>       </a:t>
                      </a:r>
                      <a:r>
                        <a:rPr lang="fr-FR" sz="1800" b="1" i="0" noProof="0" dirty="0" smtClean="0">
                          <a:solidFill>
                            <a:srgbClr val="FF0000"/>
                          </a:solidFill>
                          <a:latin typeface="Arial"/>
                          <a:ea typeface="+mn-ea"/>
                          <a:cs typeface="+mn-cs"/>
                        </a:rPr>
                        <a:t>MOINS ELEVE</a:t>
                      </a:r>
                      <a:endParaRPr lang="fr-FR" sz="1800" noProof="0" dirty="0" smtClean="0">
                        <a:solidFill>
                          <a:srgbClr val="FF0000"/>
                        </a:solidFill>
                      </a:endParaRPr>
                    </a:p>
                    <a:p>
                      <a:pPr marL="0" algn="l" defTabSz="914400">
                        <a:buNone/>
                      </a:pPr>
                      <a:endParaRPr lang="fr-FR" sz="1800" noProof="0" dirty="0"/>
                    </a:p>
                  </a:txBody>
                  <a:tcPr marL="91445" marR="91445" marT="45681" marB="45681">
                    <a:solidFill>
                      <a:schemeClr val="bg1"/>
                    </a:solidFill>
                  </a:tcPr>
                </a:tc>
              </a:tr>
              <a:tr h="639989">
                <a:tc>
                  <a:txBody>
                    <a:bodyPr/>
                    <a:lstStyle/>
                    <a:p>
                      <a:pPr marL="0" algn="l" defTabSz="914400">
                        <a:buNone/>
                      </a:pPr>
                      <a:r>
                        <a:rPr lang="fr-FR" sz="1800" b="1" i="0" noProof="0" smtClean="0">
                          <a:solidFill>
                            <a:srgbClr val="000000"/>
                          </a:solidFill>
                          <a:latin typeface="Arial"/>
                          <a:ea typeface="+mn-ea"/>
                          <a:cs typeface="+mn-cs"/>
                        </a:rPr>
                        <a:t>Signal climatique</a:t>
                      </a:r>
                      <a:endParaRPr lang="fr-FR" sz="1800" noProof="0"/>
                    </a:p>
                  </a:txBody>
                  <a:tcPr marL="91445" marR="91445" marT="45681" marB="45681"/>
                </a:tc>
                <a:tc>
                  <a:txBody>
                    <a:bodyPr/>
                    <a:lstStyle/>
                    <a:p>
                      <a:pPr marL="0" algn="l" defTabSz="914400">
                        <a:buNone/>
                      </a:pPr>
                      <a:r>
                        <a:rPr lang="fr-FR" sz="1800" b="1" i="0" noProof="0" smtClean="0">
                          <a:solidFill>
                            <a:srgbClr val="000000"/>
                          </a:solidFill>
                          <a:latin typeface="Arial"/>
                          <a:ea typeface="+mn-ea"/>
                          <a:cs typeface="+mn-cs"/>
                        </a:rPr>
                        <a:t>Température</a:t>
                      </a:r>
                      <a:endParaRPr lang="fr-FR" sz="1800" noProof="0"/>
                    </a:p>
                  </a:txBody>
                  <a:tcPr marL="91445" marR="91445" marT="45681" marB="45681"/>
                </a:tc>
                <a:tc>
                  <a:txBody>
                    <a:bodyPr/>
                    <a:lstStyle/>
                    <a:p>
                      <a:pPr marL="0" algn="l" defTabSz="914400">
                        <a:buNone/>
                      </a:pPr>
                      <a:r>
                        <a:rPr lang="fr-FR" sz="1800" b="1" i="0" noProof="0" smtClean="0">
                          <a:solidFill>
                            <a:srgbClr val="000000"/>
                          </a:solidFill>
                          <a:latin typeface="Arial"/>
                          <a:ea typeface="+mn-ea"/>
                          <a:cs typeface="+mn-cs"/>
                        </a:rPr>
                        <a:t>Précipitations</a:t>
                      </a:r>
                      <a:endParaRPr lang="fr-FR" sz="1800" noProof="0"/>
                    </a:p>
                  </a:txBody>
                  <a:tcPr marL="91445" marR="91445" marT="45681" marB="45681"/>
                </a:tc>
              </a:tr>
              <a:tr h="639989">
                <a:tc>
                  <a:txBody>
                    <a:bodyPr/>
                    <a:lstStyle/>
                    <a:p>
                      <a:pPr marL="0" algn="l" defTabSz="914400">
                        <a:buNone/>
                      </a:pPr>
                      <a:r>
                        <a:rPr lang="fr-FR" sz="1800" b="1" i="0" noProof="0" smtClean="0">
                          <a:solidFill>
                            <a:srgbClr val="000000"/>
                          </a:solidFill>
                          <a:latin typeface="Arial"/>
                          <a:ea typeface="+mn-ea"/>
                          <a:cs typeface="+mn-cs"/>
                        </a:rPr>
                        <a:t>Général</a:t>
                      </a:r>
                      <a:br>
                        <a:rPr lang="fr-FR" sz="1800" b="1" i="0" noProof="0" smtClean="0">
                          <a:solidFill>
                            <a:srgbClr val="000000"/>
                          </a:solidFill>
                          <a:latin typeface="Arial"/>
                          <a:ea typeface="+mn-ea"/>
                          <a:cs typeface="+mn-cs"/>
                        </a:rPr>
                      </a:br>
                      <a:endParaRPr lang="fr-FR" sz="1800" noProof="0"/>
                    </a:p>
                  </a:txBody>
                  <a:tcPr marL="91445" marR="91445" marT="45681" marB="45681"/>
                </a:tc>
                <a:tc>
                  <a:txBody>
                    <a:bodyPr/>
                    <a:lstStyle/>
                    <a:p>
                      <a:pPr marL="0" algn="l" defTabSz="914400">
                        <a:buNone/>
                      </a:pPr>
                      <a:r>
                        <a:rPr lang="fr-FR" sz="1800" b="1" i="0" noProof="0" smtClean="0">
                          <a:solidFill>
                            <a:srgbClr val="000000"/>
                          </a:solidFill>
                          <a:latin typeface="Arial"/>
                          <a:ea typeface="+mn-ea"/>
                          <a:cs typeface="+mn-cs"/>
                        </a:rPr>
                        <a:t>Tendance du changement</a:t>
                      </a:r>
                      <a:endParaRPr lang="fr-FR" sz="1800" noProof="0"/>
                    </a:p>
                  </a:txBody>
                  <a:tcPr marL="91445" marR="91445" marT="45681" marB="45681"/>
                </a:tc>
                <a:tc>
                  <a:txBody>
                    <a:bodyPr/>
                    <a:lstStyle/>
                    <a:p>
                      <a:pPr marL="0" algn="l" defTabSz="914400">
                        <a:buNone/>
                      </a:pPr>
                      <a:r>
                        <a:rPr lang="fr-FR" sz="1800" b="1" i="0" noProof="0" smtClean="0">
                          <a:solidFill>
                            <a:srgbClr val="000000"/>
                          </a:solidFill>
                          <a:latin typeface="Arial"/>
                          <a:ea typeface="+mn-ea"/>
                          <a:cs typeface="+mn-cs"/>
                        </a:rPr>
                        <a:t>Amplitude du changement</a:t>
                      </a:r>
                      <a:endParaRPr lang="fr-FR" sz="1800" noProof="0"/>
                    </a:p>
                  </a:txBody>
                  <a:tcPr marL="91445" marR="91445" marT="45681" marB="45681"/>
                </a:tc>
              </a:tr>
              <a:tr h="639989">
                <a:tc>
                  <a:txBody>
                    <a:bodyPr/>
                    <a:lstStyle/>
                    <a:p>
                      <a:pPr marL="0" algn="l" defTabSz="914400">
                        <a:buNone/>
                      </a:pPr>
                      <a:r>
                        <a:rPr lang="fr-FR" sz="1800" b="1" i="0" noProof="0" dirty="0" smtClean="0">
                          <a:solidFill>
                            <a:srgbClr val="000000"/>
                          </a:solidFill>
                          <a:latin typeface="Arial"/>
                          <a:ea typeface="+mn-ea"/>
                          <a:cs typeface="+mn-cs"/>
                        </a:rPr>
                        <a:t>Étendue</a:t>
                      </a:r>
                      <a:br>
                        <a:rPr lang="fr-FR" sz="1800" b="1" i="0" noProof="0" dirty="0" smtClean="0">
                          <a:solidFill>
                            <a:srgbClr val="000000"/>
                          </a:solidFill>
                          <a:latin typeface="Arial"/>
                          <a:ea typeface="+mn-ea"/>
                          <a:cs typeface="+mn-cs"/>
                        </a:rPr>
                      </a:br>
                      <a:endParaRPr lang="fr-FR" sz="1800" noProof="0" dirty="0"/>
                    </a:p>
                  </a:txBody>
                  <a:tcPr marL="91445" marR="91445" marT="45681" marB="45681"/>
                </a:tc>
                <a:tc>
                  <a:txBody>
                    <a:bodyPr/>
                    <a:lstStyle/>
                    <a:p>
                      <a:pPr marL="0" algn="l" defTabSz="914400">
                        <a:buNone/>
                      </a:pPr>
                      <a:r>
                        <a:rPr lang="fr-FR" sz="1800" b="1" i="0" noProof="0" smtClean="0">
                          <a:solidFill>
                            <a:srgbClr val="000000"/>
                          </a:solidFill>
                          <a:latin typeface="Arial"/>
                          <a:ea typeface="+mn-ea"/>
                          <a:cs typeface="+mn-cs"/>
                        </a:rPr>
                        <a:t>Valeurs moyennes</a:t>
                      </a:r>
                      <a:endParaRPr lang="fr-FR" sz="1800" noProof="0"/>
                    </a:p>
                  </a:txBody>
                  <a:tcPr marL="91445" marR="91445" marT="45681" marB="45681"/>
                </a:tc>
                <a:tc>
                  <a:txBody>
                    <a:bodyPr/>
                    <a:lstStyle/>
                    <a:p>
                      <a:pPr marL="0" algn="l" defTabSz="914400">
                        <a:buNone/>
                      </a:pPr>
                      <a:r>
                        <a:rPr lang="fr-FR" sz="1800" b="1" i="0" noProof="0" smtClean="0">
                          <a:solidFill>
                            <a:srgbClr val="000000"/>
                          </a:solidFill>
                          <a:latin typeface="Arial"/>
                          <a:ea typeface="+mn-ea"/>
                          <a:cs typeface="+mn-cs"/>
                        </a:rPr>
                        <a:t>Variabilité</a:t>
                      </a:r>
                      <a:endParaRPr lang="fr-FR" sz="1800" noProof="0" smtClean="0"/>
                    </a:p>
                    <a:p>
                      <a:pPr marL="0" algn="l" defTabSz="914400">
                        <a:buNone/>
                      </a:pPr>
                      <a:r>
                        <a:rPr lang="fr-FR" sz="1800" b="1" i="0" noProof="0" smtClean="0">
                          <a:solidFill>
                            <a:srgbClr val="000000"/>
                          </a:solidFill>
                          <a:latin typeface="Arial"/>
                          <a:ea typeface="+mn-ea"/>
                          <a:cs typeface="+mn-cs"/>
                        </a:rPr>
                        <a:t>Événements extrêmes</a:t>
                      </a:r>
                      <a:endParaRPr lang="fr-FR" sz="1800" noProof="0"/>
                    </a:p>
                  </a:txBody>
                  <a:tcPr marL="91445" marR="91445" marT="45681" marB="45681"/>
                </a:tc>
              </a:tr>
              <a:tr h="639989">
                <a:tc>
                  <a:txBody>
                    <a:bodyPr/>
                    <a:lstStyle/>
                    <a:p>
                      <a:pPr marL="0" algn="l" defTabSz="914400">
                        <a:buNone/>
                      </a:pPr>
                      <a:r>
                        <a:rPr lang="fr-FR" sz="1800" b="1" i="0" noProof="0" smtClean="0">
                          <a:solidFill>
                            <a:srgbClr val="000000"/>
                          </a:solidFill>
                          <a:latin typeface="Arial"/>
                          <a:ea typeface="+mn-ea"/>
                          <a:cs typeface="+mn-cs"/>
                        </a:rPr>
                        <a:t>Timing</a:t>
                      </a:r>
                      <a:br>
                        <a:rPr lang="fr-FR" sz="1800" b="1" i="0" noProof="0" smtClean="0">
                          <a:solidFill>
                            <a:srgbClr val="000000"/>
                          </a:solidFill>
                          <a:latin typeface="Arial"/>
                          <a:ea typeface="+mn-ea"/>
                          <a:cs typeface="+mn-cs"/>
                        </a:rPr>
                      </a:br>
                      <a:endParaRPr lang="fr-FR" sz="1800" noProof="0"/>
                    </a:p>
                  </a:txBody>
                  <a:tcPr marL="91445" marR="91445" marT="45681" marB="45681"/>
                </a:tc>
                <a:tc>
                  <a:txBody>
                    <a:bodyPr/>
                    <a:lstStyle/>
                    <a:p>
                      <a:pPr marL="0" algn="l" defTabSz="914400">
                        <a:buNone/>
                      </a:pPr>
                      <a:r>
                        <a:rPr lang="fr-FR" sz="1800" b="1" i="0" noProof="0" smtClean="0">
                          <a:solidFill>
                            <a:srgbClr val="000000"/>
                          </a:solidFill>
                          <a:latin typeface="Arial"/>
                          <a:ea typeface="+mn-ea"/>
                          <a:cs typeface="+mn-cs"/>
                        </a:rPr>
                        <a:t>Annuel</a:t>
                      </a:r>
                      <a:endParaRPr lang="fr-FR" sz="1800" noProof="0" smtClean="0"/>
                    </a:p>
                    <a:p>
                      <a:pPr marL="0" algn="l" defTabSz="914400">
                        <a:buNone/>
                      </a:pPr>
                      <a:r>
                        <a:rPr lang="fr-FR" sz="1800" b="1" i="0" noProof="0" smtClean="0">
                          <a:solidFill>
                            <a:srgbClr val="000000"/>
                          </a:solidFill>
                          <a:latin typeface="Arial"/>
                          <a:ea typeface="+mn-ea"/>
                          <a:cs typeface="+mn-cs"/>
                        </a:rPr>
                        <a:t>long terme</a:t>
                      </a:r>
                      <a:endParaRPr lang="fr-FR" sz="1800" noProof="0"/>
                    </a:p>
                  </a:txBody>
                  <a:tcPr marL="91445" marR="91445" marT="45681" marB="45681"/>
                </a:tc>
                <a:tc>
                  <a:txBody>
                    <a:bodyPr/>
                    <a:lstStyle/>
                    <a:p>
                      <a:pPr marL="0" algn="l" defTabSz="914400">
                        <a:buNone/>
                      </a:pPr>
                      <a:r>
                        <a:rPr lang="fr-FR" sz="1800" b="1" i="0" noProof="0" smtClean="0">
                          <a:solidFill>
                            <a:srgbClr val="000000"/>
                          </a:solidFill>
                          <a:latin typeface="Arial"/>
                          <a:ea typeface="+mn-ea"/>
                          <a:cs typeface="+mn-cs"/>
                        </a:rPr>
                        <a:t>court terme</a:t>
                      </a:r>
                      <a:br>
                        <a:rPr lang="fr-FR" sz="1800" b="1" i="0" noProof="0" smtClean="0">
                          <a:solidFill>
                            <a:srgbClr val="000000"/>
                          </a:solidFill>
                          <a:latin typeface="Arial"/>
                          <a:ea typeface="+mn-ea"/>
                          <a:cs typeface="+mn-cs"/>
                        </a:rPr>
                      </a:br>
                      <a:r>
                        <a:rPr lang="fr-FR" sz="1800" b="1" i="0" noProof="0" smtClean="0">
                          <a:solidFill>
                            <a:srgbClr val="000000"/>
                          </a:solidFill>
                          <a:latin typeface="Arial"/>
                          <a:ea typeface="+mn-ea"/>
                          <a:cs typeface="+mn-cs"/>
                        </a:rPr>
                        <a:t>Saisonnier</a:t>
                      </a:r>
                      <a:endParaRPr lang="fr-FR" sz="1800" noProof="0"/>
                    </a:p>
                  </a:txBody>
                  <a:tcPr marL="91445" marR="91445" marT="45681" marB="45681"/>
                </a:tc>
              </a:tr>
              <a:tr h="405693">
                <a:tc>
                  <a:txBody>
                    <a:bodyPr/>
                    <a:lstStyle/>
                    <a:p>
                      <a:pPr marL="0" algn="l" defTabSz="914400">
                        <a:buNone/>
                      </a:pPr>
                      <a:r>
                        <a:rPr lang="fr-FR" sz="1800" b="1" i="0" noProof="0" dirty="0" smtClean="0">
                          <a:solidFill>
                            <a:srgbClr val="000000"/>
                          </a:solidFill>
                          <a:latin typeface="Arial"/>
                          <a:ea typeface="+mn-ea"/>
                          <a:cs typeface="+mn-cs"/>
                        </a:rPr>
                        <a:t>Échelle</a:t>
                      </a:r>
                      <a:endParaRPr lang="fr-FR" sz="1800" noProof="0" dirty="0"/>
                    </a:p>
                  </a:txBody>
                  <a:tcPr marL="91445" marR="91445" marT="45681" marB="45681"/>
                </a:tc>
                <a:tc>
                  <a:txBody>
                    <a:bodyPr/>
                    <a:lstStyle/>
                    <a:p>
                      <a:pPr marL="0" algn="l" defTabSz="914400">
                        <a:buNone/>
                      </a:pPr>
                      <a:r>
                        <a:rPr lang="fr-FR" sz="1800" b="1" i="0" noProof="0" dirty="0" smtClean="0">
                          <a:solidFill>
                            <a:srgbClr val="000000"/>
                          </a:solidFill>
                          <a:latin typeface="Arial"/>
                          <a:ea typeface="+mn-ea"/>
                          <a:cs typeface="+mn-cs"/>
                        </a:rPr>
                        <a:t>mondiale</a:t>
                      </a:r>
                      <a:endParaRPr lang="fr-FR" sz="1800" noProof="0" dirty="0"/>
                    </a:p>
                  </a:txBody>
                  <a:tcPr marL="91445" marR="91445" marT="45681" marB="45681"/>
                </a:tc>
                <a:tc>
                  <a:txBody>
                    <a:bodyPr/>
                    <a:lstStyle/>
                    <a:p>
                      <a:pPr marL="0" algn="l" defTabSz="914400">
                        <a:buNone/>
                      </a:pPr>
                      <a:r>
                        <a:rPr lang="fr-FR" sz="1800" b="1" i="0" noProof="0" smtClean="0">
                          <a:solidFill>
                            <a:srgbClr val="000000"/>
                          </a:solidFill>
                          <a:latin typeface="Arial"/>
                          <a:ea typeface="+mn-ea"/>
                          <a:cs typeface="+mn-cs"/>
                        </a:rPr>
                        <a:t>locale</a:t>
                      </a:r>
                      <a:endParaRPr lang="fr-FR" sz="1800" noProof="0"/>
                    </a:p>
                  </a:txBody>
                  <a:tcPr marL="91445" marR="91445" marT="45681" marB="45681"/>
                </a:tc>
              </a:tr>
              <a:tr h="639989">
                <a:tc>
                  <a:txBody>
                    <a:bodyPr/>
                    <a:lstStyle/>
                    <a:p>
                      <a:pPr marL="0" algn="l" defTabSz="914400">
                        <a:buNone/>
                      </a:pPr>
                      <a:r>
                        <a:rPr lang="fr-FR" sz="1800" b="1" i="1" noProof="0" smtClean="0">
                          <a:solidFill>
                            <a:srgbClr val="000000"/>
                          </a:solidFill>
                          <a:latin typeface="Arial"/>
                          <a:ea typeface="+mn-ea"/>
                          <a:cs typeface="+mn-cs"/>
                        </a:rPr>
                        <a:t>Exemple</a:t>
                      </a:r>
                      <a:endParaRPr lang="fr-FR" sz="1800" noProof="0"/>
                    </a:p>
                  </a:txBody>
                  <a:tcPr marL="91445" marR="91445" marT="45681" marB="45681"/>
                </a:tc>
                <a:tc>
                  <a:txBody>
                    <a:bodyPr/>
                    <a:lstStyle/>
                    <a:p>
                      <a:pPr marL="0" algn="l" defTabSz="914400">
                        <a:buNone/>
                      </a:pPr>
                      <a:r>
                        <a:rPr lang="fr-FR" sz="1800" b="1" i="1" noProof="0" smtClean="0">
                          <a:solidFill>
                            <a:srgbClr val="000000"/>
                          </a:solidFill>
                          <a:latin typeface="Arial"/>
                          <a:ea typeface="+mn-ea"/>
                          <a:cs typeface="+mn-cs"/>
                        </a:rPr>
                        <a:t>Température mondiale annuelle moyenne </a:t>
                      </a:r>
                      <a:endParaRPr lang="fr-FR" sz="1800" noProof="0"/>
                    </a:p>
                  </a:txBody>
                  <a:tcPr marL="91445" marR="91445" marT="45681" marB="45681"/>
                </a:tc>
                <a:tc>
                  <a:txBody>
                    <a:bodyPr/>
                    <a:lstStyle/>
                    <a:p>
                      <a:pPr marL="0" algn="l" defTabSz="914400">
                        <a:buNone/>
                      </a:pPr>
                      <a:r>
                        <a:rPr lang="fr-FR" sz="1800" b="1" i="1" noProof="0" dirty="0" smtClean="0">
                          <a:solidFill>
                            <a:srgbClr val="000000"/>
                          </a:solidFill>
                          <a:latin typeface="Arial"/>
                          <a:ea typeface="+mn-ea"/>
                          <a:cs typeface="+mn-cs"/>
                        </a:rPr>
                        <a:t>Précipitations locales pendant la prochaine saison des récoltes</a:t>
                      </a:r>
                      <a:endParaRPr lang="fr-FR" sz="1800" noProof="0" dirty="0"/>
                    </a:p>
                  </a:txBody>
                  <a:tcPr marL="91445" marR="91445" marT="45681" marB="45681"/>
                </a:tc>
              </a:tr>
            </a:tbl>
          </a:graphicData>
        </a:graphic>
      </p:graphicFrame>
      <p:sp>
        <p:nvSpPr>
          <p:cNvPr id="14365" name="Textfeld 7"/>
          <p:cNvSpPr txBox="1">
            <a:spLocks noChangeArrowheads="1"/>
          </p:cNvSpPr>
          <p:nvPr/>
        </p:nvSpPr>
        <p:spPr bwMode="auto">
          <a:xfrm rot="-5400000">
            <a:off x="6165851" y="3862387"/>
            <a:ext cx="5040312" cy="430213"/>
          </a:xfrm>
          <a:prstGeom prst="rect">
            <a:avLst/>
          </a:prstGeom>
          <a:noFill/>
          <a:ln w="9525">
            <a:noFill/>
            <a:miter lim="800000"/>
            <a:headEnd/>
            <a:tailEnd/>
          </a:ln>
        </p:spPr>
        <p:txBody>
          <a:bodyPr>
            <a:spAutoFit/>
          </a:bodyPr>
          <a:lstStyle/>
          <a:p>
            <a:pPr algn="l">
              <a:buNone/>
            </a:pPr>
            <a:r>
              <a:rPr lang="fr-FR" sz="1100" b="1" i="1" dirty="0" smtClean="0">
                <a:solidFill>
                  <a:srgbClr val="999999"/>
                </a:solidFill>
                <a:latin typeface="Arial"/>
                <a:ea typeface="+mn-ea"/>
                <a:cs typeface="Arial"/>
              </a:rPr>
              <a:t>Source: sur la base de UKCIP (2003): Adaptation climatique : Risque, incertitude, prise de décision</a:t>
            </a:r>
            <a:endParaRPr lang="fr-FR" sz="1100" b="1" i="1" dirty="0">
              <a:solidFill>
                <a:srgbClr val="999999"/>
              </a:solidFill>
              <a:latin typeface="Arial"/>
              <a:ea typeface="+mn-ea"/>
              <a:cs typeface="Arial"/>
            </a:endParaRPr>
          </a:p>
        </p:txBody>
      </p:sp>
      <p:sp>
        <p:nvSpPr>
          <p:cNvPr id="10" name="Ellipse 9"/>
          <p:cNvSpPr/>
          <p:nvPr/>
        </p:nvSpPr>
        <p:spPr>
          <a:xfrm>
            <a:off x="1964496" y="1876324"/>
            <a:ext cx="1800225" cy="620166"/>
          </a:xfrm>
          <a:prstGeom prst="ellipse">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cxnSp>
        <p:nvCxnSpPr>
          <p:cNvPr id="12" name="Gerade Verbindung 11"/>
          <p:cNvCxnSpPr>
            <a:stCxn id="10" idx="7"/>
            <a:endCxn id="13" idx="1"/>
          </p:cNvCxnSpPr>
          <p:nvPr/>
        </p:nvCxnSpPr>
        <p:spPr>
          <a:xfrm flipH="1" flipV="1">
            <a:off x="3498850" y="851694"/>
            <a:ext cx="2234" cy="1115451"/>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13" name="Rechteck 12"/>
          <p:cNvSpPr/>
          <p:nvPr/>
        </p:nvSpPr>
        <p:spPr>
          <a:xfrm>
            <a:off x="3498850" y="239713"/>
            <a:ext cx="2520950" cy="1223962"/>
          </a:xfrm>
          <a:prstGeom prst="rect">
            <a:avLst/>
          </a:prstGeom>
          <a:solidFill>
            <a:schemeClr val="bg1">
              <a:lumMod val="95000"/>
            </a:schemeClr>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None/>
            </a:pPr>
            <a:r>
              <a:rPr lang="fr-FR" sz="2000" b="1" i="0" dirty="0" smtClean="0">
                <a:solidFill>
                  <a:srgbClr val="000000"/>
                </a:solidFill>
                <a:latin typeface="Arial"/>
                <a:cs typeface="Arial"/>
              </a:rPr>
              <a:t>Grande confiance </a:t>
            </a:r>
            <a:br>
              <a:rPr lang="fr-FR" sz="2000" b="1" i="0" dirty="0" smtClean="0">
                <a:solidFill>
                  <a:srgbClr val="000000"/>
                </a:solidFill>
                <a:latin typeface="Arial"/>
                <a:cs typeface="Arial"/>
              </a:rPr>
            </a:br>
            <a:r>
              <a:rPr lang="fr-FR" sz="2000" b="1" i="0" dirty="0" smtClean="0">
                <a:solidFill>
                  <a:srgbClr val="000000"/>
                </a:solidFill>
                <a:latin typeface="Arial"/>
                <a:cs typeface="Arial"/>
              </a:rPr>
              <a:t>= faible incertitude</a:t>
            </a:r>
            <a:endParaRPr lang="fr-FR" sz="2000" dirty="0">
              <a:solidFill>
                <a:schemeClr val="tx1"/>
              </a:solidFill>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pPr algn="l">
              <a:spcBef>
                <a:spcPct val="0"/>
              </a:spcBef>
              <a:buNone/>
            </a:pPr>
            <a:r>
              <a:rPr lang="fr-FR" sz="2400" b="1" i="0" dirty="0" smtClean="0">
                <a:solidFill>
                  <a:srgbClr val="669900"/>
                </a:solidFill>
                <a:latin typeface="Arial"/>
                <a:ea typeface="+mj-ea"/>
                <a:cs typeface="+mj-cs"/>
              </a:rPr>
              <a:t>Incertitude :</a:t>
            </a:r>
            <a:br>
              <a:rPr lang="fr-FR" sz="2400" b="1" i="0" dirty="0" smtClean="0">
                <a:solidFill>
                  <a:srgbClr val="669900"/>
                </a:solidFill>
                <a:latin typeface="Arial"/>
                <a:ea typeface="+mj-ea"/>
                <a:cs typeface="+mj-cs"/>
              </a:rPr>
            </a:br>
            <a:r>
              <a:rPr lang="fr-FR" sz="2400" b="1" i="0" dirty="0" smtClean="0">
                <a:solidFill>
                  <a:srgbClr val="669900"/>
                </a:solidFill>
                <a:latin typeface="Arial"/>
                <a:ea typeface="+mj-ea"/>
                <a:cs typeface="+mj-cs"/>
              </a:rPr>
              <a:t>Conséquences pour la prise de décision</a:t>
            </a:r>
            <a:endParaRPr lang="fr-FR" sz="2400" b="1" i="0" dirty="0">
              <a:solidFill>
                <a:srgbClr val="669900"/>
              </a:solidFill>
              <a:latin typeface="Arial"/>
              <a:ea typeface="+mj-ea"/>
              <a:cs typeface="+mj-cs"/>
            </a:endParaRPr>
          </a:p>
        </p:txBody>
      </p:sp>
      <p:sp>
        <p:nvSpPr>
          <p:cNvPr id="4" name="Datumsplatzhalter 3"/>
          <p:cNvSpPr>
            <a:spLocks noGrp="1"/>
          </p:cNvSpPr>
          <p:nvPr>
            <p:ph type="dt" sz="quarter" idx="10"/>
          </p:nvPr>
        </p:nvSpPr>
        <p:spPr/>
        <p:txBody>
          <a:bodyPr/>
          <a:lstStyle/>
          <a:p>
            <a:pPr algn="l">
              <a:buNone/>
            </a:pPr>
            <a:fld id="{6B519F29-A44A-4D83-8015-17161AA4CC49}" type="datetime1">
              <a:rPr lang="fr-FR" sz="1200" b="0" i="0" smtClean="0">
                <a:solidFill>
                  <a:srgbClr val="FFFFFF"/>
                </a:solidFill>
                <a:latin typeface="Arial"/>
              </a:rPr>
              <a:pPr algn="l">
                <a:buNone/>
              </a:pPr>
              <a:t>11/11/2013</a:t>
            </a:fld>
            <a:endParaRPr lang="fr-FR" dirty="0"/>
          </a:p>
        </p:txBody>
      </p:sp>
      <p:sp>
        <p:nvSpPr>
          <p:cNvPr id="13316" name="Rechteck 4"/>
          <p:cNvSpPr>
            <a:spLocks noChangeArrowheads="1"/>
          </p:cNvSpPr>
          <p:nvPr/>
        </p:nvSpPr>
        <p:spPr bwMode="auto">
          <a:xfrm>
            <a:off x="457200" y="2008188"/>
            <a:ext cx="2640013" cy="1187450"/>
          </a:xfrm>
          <a:prstGeom prst="rect">
            <a:avLst/>
          </a:prstGeom>
          <a:solidFill>
            <a:schemeClr val="accent1"/>
          </a:solidFill>
          <a:ln w="9525" algn="ctr">
            <a:noFill/>
            <a:round/>
            <a:headEnd/>
            <a:tailEnd/>
          </a:ln>
        </p:spPr>
        <p:txBody>
          <a:bodyPr anchor="ctr" anchorCtr="1"/>
          <a:lstStyle/>
          <a:p>
            <a:pPr marL="0" lvl="1" algn="ctr">
              <a:buNone/>
            </a:pPr>
            <a:r>
              <a:rPr lang="fr-FR" sz="2000" b="1" i="0" dirty="0" smtClean="0">
                <a:solidFill>
                  <a:srgbClr val="000000"/>
                </a:solidFill>
                <a:latin typeface="Arial"/>
                <a:ea typeface="+mn-ea"/>
                <a:cs typeface="Arial"/>
              </a:rPr>
              <a:t>Réticence à décider et à agir</a:t>
            </a:r>
            <a:endParaRPr lang="fr-FR" sz="2000" b="1" i="0" dirty="0">
              <a:solidFill>
                <a:srgbClr val="000000"/>
              </a:solidFill>
              <a:latin typeface="Arial"/>
              <a:ea typeface="+mn-ea"/>
              <a:cs typeface="Arial"/>
            </a:endParaRPr>
          </a:p>
        </p:txBody>
      </p:sp>
      <p:sp>
        <p:nvSpPr>
          <p:cNvPr id="13317" name="Rechteck 5"/>
          <p:cNvSpPr>
            <a:spLocks noChangeArrowheads="1"/>
          </p:cNvSpPr>
          <p:nvPr/>
        </p:nvSpPr>
        <p:spPr bwMode="auto">
          <a:xfrm>
            <a:off x="5343525" y="2014538"/>
            <a:ext cx="2886075" cy="1187450"/>
          </a:xfrm>
          <a:prstGeom prst="rect">
            <a:avLst/>
          </a:prstGeom>
          <a:solidFill>
            <a:schemeClr val="accent1"/>
          </a:solidFill>
          <a:ln w="9525" algn="ctr">
            <a:noFill/>
            <a:round/>
            <a:headEnd/>
            <a:tailEnd/>
          </a:ln>
        </p:spPr>
        <p:txBody>
          <a:bodyPr anchor="ctr" anchorCtr="1"/>
          <a:lstStyle/>
          <a:p>
            <a:pPr marL="0" lvl="1" algn="ctr">
              <a:buNone/>
            </a:pPr>
            <a:r>
              <a:rPr lang="fr-FR" sz="2000" b="1" i="0" dirty="0" smtClean="0">
                <a:solidFill>
                  <a:srgbClr val="000000"/>
                </a:solidFill>
                <a:latin typeface="Arial"/>
                <a:ea typeface="+mn-ea"/>
                <a:cs typeface="Arial"/>
              </a:rPr>
              <a:t>Confiance excessive</a:t>
            </a:r>
            <a:br>
              <a:rPr lang="fr-FR" sz="2000" b="1" i="0" dirty="0" smtClean="0">
                <a:solidFill>
                  <a:srgbClr val="000000"/>
                </a:solidFill>
                <a:latin typeface="Arial"/>
                <a:ea typeface="+mn-ea"/>
                <a:cs typeface="Arial"/>
              </a:rPr>
            </a:br>
            <a:r>
              <a:rPr lang="fr-FR" sz="2000" b="1" i="0" dirty="0" smtClean="0">
                <a:solidFill>
                  <a:srgbClr val="000000"/>
                </a:solidFill>
                <a:latin typeface="Arial"/>
                <a:ea typeface="+mn-ea"/>
                <a:cs typeface="Arial"/>
              </a:rPr>
              <a:t>dans des informations peu fiables</a:t>
            </a:r>
            <a:endParaRPr lang="fr-FR" sz="2000" b="1" i="0" dirty="0">
              <a:solidFill>
                <a:srgbClr val="000000"/>
              </a:solidFill>
              <a:latin typeface="Arial"/>
              <a:ea typeface="+mn-ea"/>
              <a:cs typeface="Arial"/>
            </a:endParaRPr>
          </a:p>
        </p:txBody>
      </p:sp>
      <p:sp>
        <p:nvSpPr>
          <p:cNvPr id="13318" name="Ellipse 6"/>
          <p:cNvSpPr>
            <a:spLocks noChangeArrowheads="1"/>
          </p:cNvSpPr>
          <p:nvPr/>
        </p:nvSpPr>
        <p:spPr bwMode="auto">
          <a:xfrm>
            <a:off x="457200" y="3582988"/>
            <a:ext cx="2428875" cy="1560512"/>
          </a:xfrm>
          <a:prstGeom prst="ellipse">
            <a:avLst/>
          </a:prstGeom>
          <a:solidFill>
            <a:srgbClr val="92D050"/>
          </a:solidFill>
          <a:ln w="9525" algn="ctr">
            <a:noFill/>
            <a:round/>
            <a:headEnd/>
            <a:tailEnd/>
          </a:ln>
        </p:spPr>
        <p:txBody>
          <a:bodyPr lIns="36000" rIns="36000" anchor="ctr" anchorCtr="1"/>
          <a:lstStyle/>
          <a:p>
            <a:pPr marL="0" lvl="1" algn="ctr">
              <a:buNone/>
            </a:pPr>
            <a:r>
              <a:rPr lang="fr-FR" sz="2000" dirty="0" smtClean="0">
                <a:solidFill>
                  <a:srgbClr val="000000"/>
                </a:solidFill>
                <a:latin typeface="Arial"/>
                <a:cs typeface="Arial"/>
              </a:rPr>
              <a:t>A</a:t>
            </a:r>
            <a:r>
              <a:rPr lang="fr-FR" sz="2000" b="1" i="0" dirty="0" smtClean="0">
                <a:solidFill>
                  <a:srgbClr val="000000"/>
                </a:solidFill>
                <a:latin typeface="Arial"/>
                <a:cs typeface="Arial"/>
              </a:rPr>
              <a:t>ction inefficace et non </a:t>
            </a:r>
            <a:r>
              <a:rPr lang="fr-FR" sz="2000" dirty="0">
                <a:solidFill>
                  <a:srgbClr val="000000"/>
                </a:solidFill>
                <a:latin typeface="Arial"/>
                <a:cs typeface="Arial"/>
              </a:rPr>
              <a:t>m</a:t>
            </a:r>
            <a:r>
              <a:rPr lang="fr-FR" sz="2000" b="1" i="0" dirty="0" smtClean="0">
                <a:solidFill>
                  <a:srgbClr val="000000"/>
                </a:solidFill>
                <a:latin typeface="Arial"/>
                <a:cs typeface="Arial"/>
              </a:rPr>
              <a:t>éthodique</a:t>
            </a:r>
            <a:endParaRPr lang="fr-FR" sz="2000" b="1" i="0" dirty="0">
              <a:solidFill>
                <a:srgbClr val="000000"/>
              </a:solidFill>
              <a:latin typeface="Arial"/>
              <a:cs typeface="Arial"/>
            </a:endParaRPr>
          </a:p>
        </p:txBody>
      </p:sp>
      <p:sp>
        <p:nvSpPr>
          <p:cNvPr id="13319" name="Ellipse 7"/>
          <p:cNvSpPr>
            <a:spLocks noChangeArrowheads="1"/>
          </p:cNvSpPr>
          <p:nvPr/>
        </p:nvSpPr>
        <p:spPr bwMode="auto">
          <a:xfrm>
            <a:off x="5554663" y="3573463"/>
            <a:ext cx="2816827" cy="1560512"/>
          </a:xfrm>
          <a:prstGeom prst="ellipse">
            <a:avLst/>
          </a:prstGeom>
          <a:solidFill>
            <a:srgbClr val="92D050"/>
          </a:solidFill>
          <a:ln w="9525" algn="ctr">
            <a:noFill/>
            <a:round/>
            <a:headEnd/>
            <a:tailEnd/>
          </a:ln>
        </p:spPr>
        <p:txBody>
          <a:bodyPr lIns="36000" rIns="36000" anchor="ctr" anchorCtr="1"/>
          <a:lstStyle/>
          <a:p>
            <a:pPr marL="0" lvl="1" algn="ctr">
              <a:buNone/>
            </a:pPr>
            <a:r>
              <a:rPr lang="fr-FR" sz="2000" dirty="0" smtClean="0">
                <a:solidFill>
                  <a:srgbClr val="000000"/>
                </a:solidFill>
                <a:latin typeface="Arial"/>
                <a:cs typeface="Arial"/>
              </a:rPr>
              <a:t>M</a:t>
            </a:r>
            <a:r>
              <a:rPr lang="fr-FR" sz="2000" b="1" i="0" dirty="0" smtClean="0">
                <a:solidFill>
                  <a:srgbClr val="000000"/>
                </a:solidFill>
                <a:latin typeface="Arial"/>
                <a:cs typeface="Arial"/>
              </a:rPr>
              <a:t>auvais investissement</a:t>
            </a:r>
            <a:endParaRPr lang="fr-FR" dirty="0">
              <a:solidFill>
                <a:schemeClr val="tx1"/>
              </a:solidFill>
            </a:endParaRPr>
          </a:p>
        </p:txBody>
      </p:sp>
      <p:sp>
        <p:nvSpPr>
          <p:cNvPr id="13320" name="Ellipse 9"/>
          <p:cNvSpPr>
            <a:spLocks noChangeArrowheads="1"/>
          </p:cNvSpPr>
          <p:nvPr/>
        </p:nvSpPr>
        <p:spPr bwMode="auto">
          <a:xfrm>
            <a:off x="2992438" y="3562350"/>
            <a:ext cx="2428875" cy="1560513"/>
          </a:xfrm>
          <a:prstGeom prst="ellipse">
            <a:avLst/>
          </a:prstGeom>
          <a:solidFill>
            <a:srgbClr val="92D050"/>
          </a:solidFill>
          <a:ln w="9525" algn="ctr">
            <a:noFill/>
            <a:round/>
            <a:headEnd/>
            <a:tailEnd/>
          </a:ln>
        </p:spPr>
        <p:txBody>
          <a:bodyPr lIns="36000" rIns="36000" anchor="ctr" anchorCtr="1"/>
          <a:lstStyle/>
          <a:p>
            <a:pPr marL="0" lvl="1" algn="ctr">
              <a:buNone/>
            </a:pPr>
            <a:r>
              <a:rPr lang="fr-FR" sz="2000" dirty="0" smtClean="0">
                <a:solidFill>
                  <a:srgbClr val="000000"/>
                </a:solidFill>
                <a:latin typeface="Arial"/>
                <a:cs typeface="Arial"/>
              </a:rPr>
              <a:t>A</a:t>
            </a:r>
            <a:r>
              <a:rPr lang="fr-FR" sz="2000" b="1" i="0" dirty="0" smtClean="0">
                <a:solidFill>
                  <a:srgbClr val="000000"/>
                </a:solidFill>
                <a:latin typeface="Arial"/>
                <a:cs typeface="Arial"/>
              </a:rPr>
              <a:t>daptation inefficace</a:t>
            </a:r>
            <a:endParaRPr lang="fr-FR" dirty="0">
              <a:solidFill>
                <a:schemeClr val="tx1"/>
              </a:solidFill>
            </a:endParaRPr>
          </a:p>
        </p:txBody>
      </p:sp>
      <p:sp>
        <p:nvSpPr>
          <p:cNvPr id="13321" name="Ellipse 10"/>
          <p:cNvSpPr>
            <a:spLocks noChangeArrowheads="1"/>
          </p:cNvSpPr>
          <p:nvPr/>
        </p:nvSpPr>
        <p:spPr bwMode="auto">
          <a:xfrm>
            <a:off x="3001963" y="5362575"/>
            <a:ext cx="2428875" cy="1174750"/>
          </a:xfrm>
          <a:prstGeom prst="ellipse">
            <a:avLst/>
          </a:prstGeom>
          <a:solidFill>
            <a:srgbClr val="FFC000"/>
          </a:solidFill>
          <a:ln w="9525" algn="ctr">
            <a:noFill/>
            <a:round/>
            <a:headEnd/>
            <a:tailEnd/>
          </a:ln>
        </p:spPr>
        <p:txBody>
          <a:bodyPr lIns="36000" rIns="36000" anchor="ctr" anchorCtr="1"/>
          <a:lstStyle/>
          <a:p>
            <a:pPr marL="0" lvl="1" algn="ctr">
              <a:buNone/>
            </a:pPr>
            <a:r>
              <a:rPr lang="fr-FR" sz="2000" b="1" i="0" dirty="0" smtClean="0">
                <a:solidFill>
                  <a:srgbClr val="000000"/>
                </a:solidFill>
                <a:latin typeface="Arial"/>
                <a:cs typeface="Arial"/>
              </a:rPr>
              <a:t>Conflits</a:t>
            </a:r>
            <a:endParaRPr lang="fr-FR"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31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32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31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3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p:bldP spid="13317" grpId="0" animBg="1"/>
      <p:bldP spid="13318" grpId="0" animBg="1"/>
      <p:bldP spid="13319" grpId="0" animBg="1"/>
      <p:bldP spid="13320" grpId="0" animBg="1"/>
      <p:bldP spid="133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p:txBody>
          <a:bodyPr/>
          <a:lstStyle/>
          <a:p>
            <a:pPr algn="l">
              <a:spcBef>
                <a:spcPct val="0"/>
              </a:spcBef>
              <a:buNone/>
            </a:pPr>
            <a:r>
              <a:rPr lang="fr-FR" sz="2400" b="1" i="0" dirty="0" smtClean="0">
                <a:solidFill>
                  <a:srgbClr val="669900"/>
                </a:solidFill>
                <a:latin typeface="Arial"/>
                <a:ea typeface="+mj-ea"/>
                <a:cs typeface="+mj-cs"/>
              </a:rPr>
              <a:t>Les décisions d'aujourd'hui façonnent l'avenir</a:t>
            </a:r>
            <a:endParaRPr lang="fr-FR" sz="2400" b="1" i="0" dirty="0">
              <a:solidFill>
                <a:srgbClr val="669900"/>
              </a:solidFill>
              <a:latin typeface="Arial"/>
              <a:ea typeface="+mj-ea"/>
              <a:cs typeface="+mj-cs"/>
            </a:endParaRPr>
          </a:p>
        </p:txBody>
      </p:sp>
      <p:sp>
        <p:nvSpPr>
          <p:cNvPr id="16387" name="Rectangle 11"/>
          <p:cNvSpPr>
            <a:spLocks noChangeArrowheads="1"/>
          </p:cNvSpPr>
          <p:nvPr/>
        </p:nvSpPr>
        <p:spPr bwMode="auto">
          <a:xfrm>
            <a:off x="3994150" y="6408738"/>
            <a:ext cx="5149850" cy="230187"/>
          </a:xfrm>
          <a:prstGeom prst="rect">
            <a:avLst/>
          </a:prstGeom>
          <a:noFill/>
          <a:ln w="9525">
            <a:noFill/>
            <a:miter lim="800000"/>
            <a:headEnd/>
            <a:tailEnd/>
          </a:ln>
        </p:spPr>
        <p:txBody>
          <a:bodyPr anchor="ctr">
            <a:spAutoFit/>
          </a:bodyPr>
          <a:lstStyle/>
          <a:p>
            <a:pPr algn="r">
              <a:buNone/>
            </a:pPr>
            <a:r>
              <a:rPr lang="fr-FR" sz="900" b="1" i="1" dirty="0" smtClean="0">
                <a:solidFill>
                  <a:srgbClr val="999999"/>
                </a:solidFill>
                <a:latin typeface="Arial"/>
                <a:cs typeface="Arial"/>
              </a:rPr>
              <a:t>Source: GTZ, 2010, adapté de Stafford Smith et al. (2010)</a:t>
            </a:r>
            <a:endParaRPr lang="fr-FR" sz="900" dirty="0"/>
          </a:p>
        </p:txBody>
      </p:sp>
      <p:pic>
        <p:nvPicPr>
          <p:cNvPr id="1026" name="Picture 2"/>
          <p:cNvPicPr>
            <a:picLocks noChangeAspect="1" noChangeArrowheads="1"/>
          </p:cNvPicPr>
          <p:nvPr/>
        </p:nvPicPr>
        <p:blipFill>
          <a:blip r:embed="rId3" cstate="print"/>
          <a:srcRect/>
          <a:stretch>
            <a:fillRect/>
          </a:stretch>
        </p:blipFill>
        <p:spPr bwMode="auto">
          <a:xfrm>
            <a:off x="150164" y="2366797"/>
            <a:ext cx="8867708" cy="267816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algn="l">
              <a:spcBef>
                <a:spcPct val="0"/>
              </a:spcBef>
              <a:buNone/>
            </a:pPr>
            <a:r>
              <a:rPr lang="fr-FR" sz="2400" b="1" i="0" dirty="0" smtClean="0">
                <a:solidFill>
                  <a:srgbClr val="669900"/>
                </a:solidFill>
                <a:latin typeface="Arial"/>
                <a:ea typeface="+mj-ea"/>
                <a:cs typeface="+mj-cs"/>
              </a:rPr>
              <a:t>Caractéristiques des approches</a:t>
            </a:r>
            <a:br>
              <a:rPr lang="fr-FR" sz="2400" b="1" i="0" dirty="0" smtClean="0">
                <a:solidFill>
                  <a:srgbClr val="669900"/>
                </a:solidFill>
                <a:latin typeface="Arial"/>
                <a:ea typeface="+mj-ea"/>
                <a:cs typeface="+mj-cs"/>
              </a:rPr>
            </a:br>
            <a:r>
              <a:rPr lang="fr-FR" sz="2400" b="1" i="0" dirty="0" smtClean="0">
                <a:solidFill>
                  <a:srgbClr val="669900"/>
                </a:solidFill>
                <a:latin typeface="Arial"/>
                <a:ea typeface="+mj-ea"/>
                <a:cs typeface="+mj-cs"/>
              </a:rPr>
              <a:t>efficaces en matière de prise de décision</a:t>
            </a:r>
            <a:endParaRPr lang="fr-FR" sz="2400" b="1" i="0" dirty="0">
              <a:solidFill>
                <a:srgbClr val="669900"/>
              </a:solidFill>
              <a:latin typeface="Arial"/>
              <a:ea typeface="+mj-ea"/>
              <a:cs typeface="+mj-cs"/>
            </a:endParaRPr>
          </a:p>
        </p:txBody>
      </p:sp>
      <p:sp>
        <p:nvSpPr>
          <p:cNvPr id="4099" name="Content Placeholder 2"/>
          <p:cNvSpPr>
            <a:spLocks noGrp="1"/>
          </p:cNvSpPr>
          <p:nvPr>
            <p:ph idx="1"/>
          </p:nvPr>
        </p:nvSpPr>
        <p:spPr>
          <a:xfrm>
            <a:off x="457200" y="2729402"/>
            <a:ext cx="4083050" cy="2583961"/>
          </a:xfrm>
        </p:spPr>
        <p:txBody>
          <a:bodyPr/>
          <a:lstStyle/>
          <a:p>
            <a:pPr marL="179405" lvl="1" indent="-179405" algn="l">
              <a:spcBef>
                <a:spcPct val="20000"/>
              </a:spcBef>
              <a:buClr>
                <a:srgbClr val="669900"/>
              </a:buClr>
              <a:buFont typeface="Wingdings"/>
              <a:buChar char="§"/>
            </a:pPr>
            <a:r>
              <a:rPr lang="fr-FR" sz="2000" b="1" i="0" baseline="0" dirty="0" smtClean="0">
                <a:solidFill>
                  <a:srgbClr val="000000"/>
                </a:solidFill>
                <a:latin typeface="Arial"/>
                <a:ea typeface="+mn-ea"/>
                <a:cs typeface="Arial"/>
              </a:rPr>
              <a:t>Réactif : </a:t>
            </a:r>
            <a:r>
              <a:rPr lang="fr-FR" sz="2000" b="0" i="0" baseline="0" dirty="0" smtClean="0">
                <a:solidFill>
                  <a:srgbClr val="000000"/>
                </a:solidFill>
                <a:latin typeface="Arial"/>
                <a:ea typeface="+mn-ea"/>
                <a:cs typeface="Arial"/>
              </a:rPr>
              <a:t>réagit rapidement</a:t>
            </a:r>
          </a:p>
          <a:p>
            <a:pPr marL="179405" lvl="1" indent="-179405" algn="l">
              <a:spcBef>
                <a:spcPct val="20000"/>
              </a:spcBef>
              <a:buClr>
                <a:srgbClr val="669900"/>
              </a:buClr>
              <a:buFont typeface="Wingdings"/>
              <a:buChar char="§"/>
            </a:pPr>
            <a:r>
              <a:rPr lang="fr-FR" sz="2000" b="1" i="0" baseline="0" dirty="0" smtClean="0">
                <a:solidFill>
                  <a:srgbClr val="000000"/>
                </a:solidFill>
                <a:latin typeface="Arial"/>
                <a:ea typeface="+mn-ea"/>
                <a:cs typeface="Arial"/>
              </a:rPr>
              <a:t>Proactif :</a:t>
            </a:r>
            <a:r>
              <a:rPr lang="fr-FR" sz="2000" b="0" i="0" baseline="0" dirty="0" smtClean="0">
                <a:solidFill>
                  <a:srgbClr val="000000"/>
                </a:solidFill>
                <a:latin typeface="Arial"/>
                <a:ea typeface="+mn-ea"/>
                <a:cs typeface="Arial"/>
              </a:rPr>
              <a:t> se prépare aux impacts</a:t>
            </a:r>
          </a:p>
          <a:p>
            <a:pPr marL="179405" lvl="1" indent="-179405" algn="l">
              <a:spcBef>
                <a:spcPct val="20000"/>
              </a:spcBef>
              <a:buClr>
                <a:srgbClr val="669900"/>
              </a:buClr>
              <a:buFont typeface="Wingdings"/>
              <a:buChar char="§"/>
            </a:pPr>
            <a:r>
              <a:rPr lang="fr-FR" sz="2000" b="1" i="0" baseline="0" dirty="0" smtClean="0">
                <a:solidFill>
                  <a:srgbClr val="000000"/>
                </a:solidFill>
                <a:latin typeface="Arial"/>
                <a:ea typeface="+mn-ea"/>
                <a:cs typeface="Arial"/>
              </a:rPr>
              <a:t>Flexible : </a:t>
            </a:r>
            <a:r>
              <a:rPr lang="fr-FR" sz="2000" b="0" i="0" baseline="0" dirty="0" smtClean="0">
                <a:solidFill>
                  <a:srgbClr val="000000"/>
                </a:solidFill>
                <a:latin typeface="Arial"/>
                <a:ea typeface="+mn-ea"/>
                <a:cs typeface="Arial"/>
              </a:rPr>
              <a:t>apprend et réajuste</a:t>
            </a:r>
          </a:p>
          <a:p>
            <a:pPr marL="179405" lvl="1" indent="-179405" algn="l">
              <a:spcBef>
                <a:spcPct val="20000"/>
              </a:spcBef>
              <a:buClr>
                <a:srgbClr val="669900"/>
              </a:buClr>
              <a:buFont typeface="Wingdings"/>
              <a:buChar char="§"/>
            </a:pPr>
            <a:r>
              <a:rPr lang="fr-FR" sz="2000" b="1" i="0" baseline="0" dirty="0" smtClean="0">
                <a:solidFill>
                  <a:srgbClr val="000000"/>
                </a:solidFill>
                <a:latin typeface="Arial"/>
                <a:ea typeface="+mn-ea"/>
                <a:cs typeface="Arial"/>
              </a:rPr>
              <a:t>Durable:</a:t>
            </a:r>
            <a:r>
              <a:rPr lang="fr-FR" sz="2000" b="0" i="0" baseline="0" dirty="0" smtClean="0">
                <a:solidFill>
                  <a:srgbClr val="000000"/>
                </a:solidFill>
                <a:latin typeface="Arial"/>
                <a:ea typeface="+mn-ea"/>
                <a:cs typeface="Arial"/>
              </a:rPr>
              <a:t> embrasse un vaste horizon temporel</a:t>
            </a:r>
          </a:p>
          <a:p>
            <a:pPr marL="179405" lvl="1" indent="-179405" algn="l">
              <a:spcBef>
                <a:spcPct val="20000"/>
              </a:spcBef>
              <a:buClr>
                <a:srgbClr val="669900"/>
              </a:buClr>
              <a:buFont typeface="Wingdings"/>
              <a:buChar char="§"/>
            </a:pPr>
            <a:r>
              <a:rPr lang="fr-FR" sz="2000" b="1" i="0" baseline="0" dirty="0" smtClean="0">
                <a:solidFill>
                  <a:srgbClr val="000000"/>
                </a:solidFill>
                <a:latin typeface="Arial"/>
                <a:ea typeface="+mn-ea"/>
                <a:cs typeface="Arial"/>
              </a:rPr>
              <a:t>Solide : </a:t>
            </a:r>
            <a:r>
              <a:rPr lang="fr-FR" sz="2000" b="0" i="0" baseline="0" dirty="0" smtClean="0">
                <a:solidFill>
                  <a:srgbClr val="000000"/>
                </a:solidFill>
                <a:latin typeface="Arial"/>
                <a:ea typeface="+mn-ea"/>
                <a:cs typeface="Arial"/>
              </a:rPr>
              <a:t>pertinent pour différents futurs</a:t>
            </a:r>
          </a:p>
          <a:p>
            <a:pPr marL="179405" lvl="1" indent="-179405" algn="l">
              <a:spcBef>
                <a:spcPct val="20000"/>
              </a:spcBef>
              <a:buClr>
                <a:srgbClr val="669900"/>
              </a:buClr>
              <a:buFont typeface="Wingdings"/>
              <a:buChar char="§"/>
            </a:pPr>
            <a:endParaRPr lang="fr-FR" sz="2000" dirty="0" smtClean="0"/>
          </a:p>
          <a:p>
            <a:pPr marL="179405" lvl="1" indent="-179405" algn="l">
              <a:spcBef>
                <a:spcPct val="20000"/>
              </a:spcBef>
              <a:buClr>
                <a:srgbClr val="669900"/>
              </a:buClr>
              <a:buFont typeface="Wingdings"/>
              <a:buChar char="§"/>
            </a:pPr>
            <a:endParaRPr lang="fr-FR" sz="2000" dirty="0" smtClean="0"/>
          </a:p>
          <a:p>
            <a:pPr marL="179405" lvl="1" indent="-179405" algn="l">
              <a:spcBef>
                <a:spcPct val="20000"/>
              </a:spcBef>
              <a:buClr>
                <a:srgbClr val="669900"/>
              </a:buClr>
              <a:buFont typeface="Wingdings"/>
              <a:buChar char="§"/>
            </a:pPr>
            <a:endParaRPr lang="fr-FR" sz="2000" dirty="0" smtClean="0"/>
          </a:p>
          <a:p>
            <a:pPr marL="179405" lvl="1" indent="-179405" algn="l">
              <a:spcBef>
                <a:spcPct val="20000"/>
              </a:spcBef>
              <a:buClr>
                <a:srgbClr val="669900"/>
              </a:buClr>
              <a:buFont typeface="Wingdings"/>
              <a:buChar char="§"/>
            </a:pPr>
            <a:endParaRPr lang="fr-FR" sz="2000" dirty="0" smtClean="0"/>
          </a:p>
        </p:txBody>
      </p:sp>
      <p:sp>
        <p:nvSpPr>
          <p:cNvPr id="17412" name="Rectangle 11"/>
          <p:cNvSpPr>
            <a:spLocks noChangeArrowheads="1"/>
          </p:cNvSpPr>
          <p:nvPr/>
        </p:nvSpPr>
        <p:spPr bwMode="auto">
          <a:xfrm>
            <a:off x="3994150" y="6408738"/>
            <a:ext cx="5149850" cy="230187"/>
          </a:xfrm>
          <a:prstGeom prst="rect">
            <a:avLst/>
          </a:prstGeom>
          <a:noFill/>
          <a:ln w="9525">
            <a:noFill/>
            <a:miter lim="800000"/>
            <a:headEnd/>
            <a:tailEnd/>
          </a:ln>
        </p:spPr>
        <p:txBody>
          <a:bodyPr anchor="ctr">
            <a:spAutoFit/>
          </a:bodyPr>
          <a:lstStyle/>
          <a:p>
            <a:pPr algn="r">
              <a:buNone/>
            </a:pPr>
            <a:r>
              <a:rPr lang="fr-FR" sz="900" b="1" i="1" dirty="0" smtClean="0">
                <a:solidFill>
                  <a:srgbClr val="999999"/>
                </a:solidFill>
                <a:latin typeface="Arial"/>
                <a:cs typeface="Arial"/>
              </a:rPr>
              <a:t>Source: Rapport sur les Ressources Mondiales (2011)</a:t>
            </a:r>
            <a:endParaRPr lang="fr-FR" sz="900" dirty="0"/>
          </a:p>
        </p:txBody>
      </p:sp>
      <p:pic>
        <p:nvPicPr>
          <p:cNvPr id="17413" name="Picture 7"/>
          <p:cNvPicPr>
            <a:picLocks noChangeAspect="1" noChangeArrowheads="1"/>
          </p:cNvPicPr>
          <p:nvPr/>
        </p:nvPicPr>
        <p:blipFill>
          <a:blip r:embed="rId3" cstate="print"/>
          <a:srcRect/>
          <a:stretch>
            <a:fillRect/>
          </a:stretch>
        </p:blipFill>
        <p:spPr bwMode="auto">
          <a:xfrm>
            <a:off x="5186363" y="2046288"/>
            <a:ext cx="3724275" cy="32670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1068388"/>
            <a:ext cx="8046720" cy="741362"/>
          </a:xfrm>
        </p:spPr>
        <p:txBody>
          <a:bodyPr/>
          <a:lstStyle/>
          <a:p>
            <a:pPr algn="l">
              <a:spcBef>
                <a:spcPct val="0"/>
              </a:spcBef>
              <a:buNone/>
            </a:pPr>
            <a:r>
              <a:rPr lang="fr-FR" sz="2400" b="1" i="0" dirty="0" smtClean="0">
                <a:solidFill>
                  <a:srgbClr val="669900"/>
                </a:solidFill>
                <a:latin typeface="Arial"/>
                <a:ea typeface="+mj-ea"/>
                <a:cs typeface="+mj-cs"/>
              </a:rPr>
              <a:t>Eléments clés pour renforcer l'aptitude des gouvernements à prendre des décisions d'adaptation</a:t>
            </a:r>
            <a:endParaRPr lang="fr-FR" sz="2400" b="1" i="0" dirty="0">
              <a:solidFill>
                <a:srgbClr val="669900"/>
              </a:solidFill>
              <a:latin typeface="Arial"/>
              <a:ea typeface="+mj-ea"/>
              <a:cs typeface="+mj-cs"/>
            </a:endParaRPr>
          </a:p>
        </p:txBody>
      </p:sp>
      <p:sp>
        <p:nvSpPr>
          <p:cNvPr id="4099" name="Content Placeholder 2"/>
          <p:cNvSpPr>
            <a:spLocks noGrp="1"/>
          </p:cNvSpPr>
          <p:nvPr>
            <p:ph idx="1"/>
          </p:nvPr>
        </p:nvSpPr>
        <p:spPr>
          <a:xfrm>
            <a:off x="268014" y="2008188"/>
            <a:ext cx="4272236" cy="4213225"/>
          </a:xfrm>
        </p:spPr>
        <p:txBody>
          <a:bodyPr/>
          <a:lstStyle/>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Implication du public</a:t>
            </a:r>
            <a:r>
              <a:rPr lang="fr-FR" sz="1800" b="0" i="0" baseline="0" dirty="0" smtClean="0">
                <a:solidFill>
                  <a:srgbClr val="000000"/>
                </a:solidFill>
                <a:latin typeface="Arial"/>
                <a:ea typeface="+mn-ea"/>
                <a:cs typeface="Arial"/>
              </a:rPr>
              <a:t> afin de</a:t>
            </a:r>
          </a:p>
          <a:p>
            <a:pPr marL="358811" lvl="2" indent="-179405" algn="l">
              <a:spcBef>
                <a:spcPct val="20000"/>
              </a:spcBef>
              <a:buClr>
                <a:srgbClr val="999999"/>
              </a:buClr>
              <a:buFont typeface="Wingdings"/>
              <a:buChar char="§"/>
            </a:pPr>
            <a:r>
              <a:rPr lang="fr-FR" sz="1600" b="1" i="0" baseline="0" dirty="0" smtClean="0">
                <a:solidFill>
                  <a:srgbClr val="000000"/>
                </a:solidFill>
                <a:latin typeface="Arial"/>
                <a:ea typeface="+mn-ea"/>
                <a:cs typeface="Arial"/>
              </a:rPr>
              <a:t>Définir les besoin en adaptation</a:t>
            </a:r>
          </a:p>
          <a:p>
            <a:pPr marL="358811" lvl="2" indent="-179405" algn="l">
              <a:spcBef>
                <a:spcPct val="20000"/>
              </a:spcBef>
              <a:buClr>
                <a:srgbClr val="999999"/>
              </a:buClr>
              <a:buFont typeface="Wingdings"/>
              <a:buChar char="§"/>
            </a:pPr>
            <a:r>
              <a:rPr lang="fr-FR" sz="1600" b="1" i="0" baseline="0" dirty="0" smtClean="0">
                <a:solidFill>
                  <a:srgbClr val="000000"/>
                </a:solidFill>
                <a:latin typeface="Arial"/>
                <a:ea typeface="+mn-ea"/>
                <a:cs typeface="Arial"/>
              </a:rPr>
              <a:t>Hiérarchiser et sélectionner des options</a:t>
            </a:r>
          </a:p>
          <a:p>
            <a:pPr marL="358811" lvl="2" indent="-179405" algn="l">
              <a:spcBef>
                <a:spcPct val="20000"/>
              </a:spcBef>
              <a:buClr>
                <a:srgbClr val="999999"/>
              </a:buClr>
              <a:buFont typeface="Wingdings"/>
              <a:buChar char="§"/>
            </a:pPr>
            <a:r>
              <a:rPr lang="fr-FR" sz="1600" b="1" i="0" baseline="0" dirty="0" smtClean="0">
                <a:solidFill>
                  <a:srgbClr val="000000"/>
                </a:solidFill>
                <a:latin typeface="Arial"/>
                <a:ea typeface="+mn-ea"/>
                <a:cs typeface="Arial"/>
              </a:rPr>
              <a:t>Définir des niveaux acceptables de risque</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Informations pertinentes pour les décisions</a:t>
            </a:r>
            <a:r>
              <a:rPr lang="fr-FR" sz="1800" b="0" i="0" baseline="0" dirty="0" smtClean="0">
                <a:solidFill>
                  <a:srgbClr val="000000"/>
                </a:solidFill>
                <a:latin typeface="Arial"/>
                <a:ea typeface="+mn-ea"/>
                <a:cs typeface="Arial"/>
              </a:rPr>
              <a:t>, c'est-à-dire</a:t>
            </a:r>
          </a:p>
          <a:p>
            <a:pPr marL="358811" lvl="2" indent="-179405" algn="l">
              <a:spcBef>
                <a:spcPct val="20000"/>
              </a:spcBef>
              <a:buClr>
                <a:srgbClr val="999999"/>
              </a:buClr>
              <a:buFont typeface="Wingdings"/>
              <a:buChar char="§"/>
            </a:pPr>
            <a:r>
              <a:rPr lang="fr-FR" sz="1600" b="1" i="0" baseline="0" dirty="0" smtClean="0">
                <a:solidFill>
                  <a:srgbClr val="000000"/>
                </a:solidFill>
                <a:latin typeface="Arial"/>
                <a:ea typeface="+mn-ea"/>
                <a:cs typeface="Arial"/>
              </a:rPr>
              <a:t>Précises, accessibles, à jour, rentables</a:t>
            </a:r>
          </a:p>
          <a:p>
            <a:pPr marL="358811" lvl="2" indent="-179405" algn="l">
              <a:spcBef>
                <a:spcPct val="20000"/>
              </a:spcBef>
              <a:buClr>
                <a:srgbClr val="999999"/>
              </a:buClr>
              <a:buFont typeface="Wingdings"/>
              <a:buChar char="§"/>
            </a:pPr>
            <a:r>
              <a:rPr lang="fr-FR" sz="1600" b="1" i="0" baseline="0" dirty="0" smtClean="0">
                <a:solidFill>
                  <a:srgbClr val="000000"/>
                </a:solidFill>
                <a:latin typeface="Arial"/>
                <a:ea typeface="+mn-ea"/>
                <a:cs typeface="Arial"/>
              </a:rPr>
              <a:t>Disponibles = collectées et distribuées</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Conception institutionnelle</a:t>
            </a:r>
            <a:r>
              <a:rPr lang="fr-FR" sz="1800" b="0" i="0" baseline="0" dirty="0" smtClean="0">
                <a:solidFill>
                  <a:srgbClr val="000000"/>
                </a:solidFill>
                <a:latin typeface="Arial"/>
                <a:ea typeface="+mn-ea"/>
                <a:cs typeface="Arial"/>
              </a:rPr>
              <a:t>, c.à.d.</a:t>
            </a:r>
          </a:p>
          <a:p>
            <a:pPr marL="358811" lvl="2" indent="-179405" algn="l">
              <a:spcBef>
                <a:spcPct val="20000"/>
              </a:spcBef>
              <a:buClr>
                <a:srgbClr val="999999"/>
              </a:buClr>
              <a:buFont typeface="Wingdings"/>
              <a:buChar char="§"/>
            </a:pPr>
            <a:r>
              <a:rPr lang="fr-FR" sz="1600" b="1" i="0" baseline="0" dirty="0" smtClean="0">
                <a:solidFill>
                  <a:srgbClr val="000000"/>
                </a:solidFill>
                <a:latin typeface="Arial"/>
                <a:ea typeface="+mn-ea"/>
                <a:cs typeface="Arial"/>
              </a:rPr>
              <a:t>Coordination: verticale et horizontale</a:t>
            </a:r>
          </a:p>
          <a:p>
            <a:pPr marL="358811" lvl="2" indent="-179405" algn="l">
              <a:spcBef>
                <a:spcPct val="20000"/>
              </a:spcBef>
              <a:buClr>
                <a:srgbClr val="999999"/>
              </a:buClr>
              <a:buFont typeface="Wingdings"/>
              <a:buChar char="§"/>
            </a:pPr>
            <a:r>
              <a:rPr lang="fr-FR" sz="1600" b="1" i="0" baseline="0" dirty="0" smtClean="0">
                <a:solidFill>
                  <a:srgbClr val="000000"/>
                </a:solidFill>
                <a:latin typeface="Arial"/>
                <a:ea typeface="+mn-ea"/>
                <a:cs typeface="Arial"/>
              </a:rPr>
              <a:t>Leadership</a:t>
            </a:r>
          </a:p>
          <a:p>
            <a:pPr marL="358811" lvl="2" indent="-179405" algn="l">
              <a:spcBef>
                <a:spcPct val="20000"/>
              </a:spcBef>
              <a:buClr>
                <a:srgbClr val="999999"/>
              </a:buClr>
              <a:buFont typeface="Wingdings"/>
              <a:buChar char="§"/>
            </a:pPr>
            <a:r>
              <a:rPr lang="fr-FR" sz="1600" b="1" i="0" baseline="0" dirty="0" smtClean="0">
                <a:solidFill>
                  <a:srgbClr val="000000"/>
                </a:solidFill>
                <a:latin typeface="Arial"/>
                <a:ea typeface="+mn-ea"/>
                <a:cs typeface="Arial"/>
              </a:rPr>
              <a:t>Mandats clairs</a:t>
            </a:r>
          </a:p>
          <a:p>
            <a:pPr marL="358811" lvl="2" indent="-179405" algn="l">
              <a:spcBef>
                <a:spcPct val="20000"/>
              </a:spcBef>
              <a:buClr>
                <a:srgbClr val="999999"/>
              </a:buClr>
              <a:buFont typeface="Wingdings"/>
              <a:buChar char="§"/>
            </a:pPr>
            <a:r>
              <a:rPr lang="fr-FR" sz="1600" b="1" i="0" baseline="0" dirty="0" smtClean="0">
                <a:solidFill>
                  <a:srgbClr val="000000"/>
                </a:solidFill>
                <a:latin typeface="Arial"/>
                <a:ea typeface="+mn-ea"/>
                <a:cs typeface="Arial"/>
              </a:rPr>
              <a:t>Intégrations dans les processus en cours</a:t>
            </a:r>
            <a:endParaRPr lang="fr-FR" sz="1600" b="1" i="0" baseline="0" dirty="0">
              <a:solidFill>
                <a:srgbClr val="000000"/>
              </a:solidFill>
              <a:latin typeface="Arial"/>
              <a:ea typeface="+mn-ea"/>
              <a:cs typeface="Arial"/>
            </a:endParaRPr>
          </a:p>
        </p:txBody>
      </p:sp>
      <p:sp>
        <p:nvSpPr>
          <p:cNvPr id="5" name="Content Placeholder 2"/>
          <p:cNvSpPr txBox="1">
            <a:spLocks/>
          </p:cNvSpPr>
          <p:nvPr/>
        </p:nvSpPr>
        <p:spPr bwMode="auto">
          <a:xfrm>
            <a:off x="4540250" y="1992313"/>
            <a:ext cx="4083050" cy="4213225"/>
          </a:xfrm>
          <a:prstGeom prst="rect">
            <a:avLst/>
          </a:prstGeom>
          <a:noFill/>
          <a:ln w="9525">
            <a:noFill/>
            <a:miter lim="800000"/>
            <a:headEnd/>
            <a:tailEnd/>
          </a:ln>
        </p:spPr>
        <p:txBody>
          <a:bodyPr lIns="0" tIns="0" rIns="0" bIns="0"/>
          <a:lstStyle/>
          <a:p>
            <a:pPr marL="179405" lvl="1" indent="-179405" algn="l">
              <a:spcBef>
                <a:spcPct val="20000"/>
              </a:spcBef>
              <a:buClr>
                <a:srgbClr val="669900"/>
              </a:buClr>
              <a:buFont typeface="Wingdings"/>
              <a:buChar char="§"/>
              <a:tabLst>
                <a:tab pos="2190750" algn="l"/>
              </a:tabLst>
            </a:pPr>
            <a:r>
              <a:rPr lang="fr-FR" sz="1800" b="1" i="0" kern="0" dirty="0" smtClean="0">
                <a:solidFill>
                  <a:srgbClr val="000000"/>
                </a:solidFill>
                <a:latin typeface="Arial"/>
                <a:cs typeface="Arial"/>
              </a:rPr>
              <a:t>Outils pour la planification et l'élaboration de politiques</a:t>
            </a:r>
            <a:r>
              <a:rPr lang="fr-FR" sz="1800" b="0" i="0" dirty="0" smtClean="0">
                <a:solidFill>
                  <a:srgbClr val="000000"/>
                </a:solidFill>
                <a:latin typeface="Arial"/>
                <a:cs typeface="Arial"/>
              </a:rPr>
              <a:t>, c'est-à-dire</a:t>
            </a:r>
            <a:endParaRPr lang="fr-FR" sz="1800" dirty="0" smtClean="0">
              <a:solidFill>
                <a:schemeClr val="tx1"/>
              </a:solidFill>
              <a:latin typeface="+mn-lt"/>
            </a:endParaRPr>
          </a:p>
          <a:p>
            <a:pPr marL="358811" lvl="2" indent="-179405" algn="l">
              <a:spcBef>
                <a:spcPct val="20000"/>
              </a:spcBef>
              <a:buClr>
                <a:srgbClr val="999999"/>
              </a:buClr>
              <a:buFont typeface="Wingdings"/>
              <a:buChar char="§"/>
              <a:tabLst>
                <a:tab pos="2190750" algn="l"/>
              </a:tabLst>
            </a:pPr>
            <a:r>
              <a:rPr lang="fr-FR" sz="1600" b="0" i="0" dirty="0" smtClean="0">
                <a:solidFill>
                  <a:srgbClr val="000000"/>
                </a:solidFill>
                <a:latin typeface="Arial"/>
                <a:cs typeface="Arial"/>
              </a:rPr>
              <a:t>évaluation de risques / vulnérabilité</a:t>
            </a:r>
          </a:p>
          <a:p>
            <a:pPr marL="358811" lvl="2" indent="-179405" algn="l">
              <a:spcBef>
                <a:spcPct val="20000"/>
              </a:spcBef>
              <a:buClr>
                <a:srgbClr val="999999"/>
              </a:buClr>
              <a:buFont typeface="Wingdings"/>
              <a:buChar char="§"/>
              <a:tabLst>
                <a:tab pos="2190750" algn="l"/>
              </a:tabLst>
            </a:pPr>
            <a:endParaRPr lang="fr-FR" sz="1600" b="0" i="0" dirty="0" smtClean="0">
              <a:solidFill>
                <a:srgbClr val="000000"/>
              </a:solidFill>
              <a:latin typeface="Arial"/>
              <a:cs typeface="Arial"/>
            </a:endParaRPr>
          </a:p>
          <a:p>
            <a:pPr marL="358811" lvl="2" indent="-179405" algn="l">
              <a:spcBef>
                <a:spcPct val="20000"/>
              </a:spcBef>
              <a:buClr>
                <a:srgbClr val="999999"/>
              </a:buClr>
              <a:buFont typeface="Wingdings"/>
              <a:buChar char="§"/>
              <a:tabLst>
                <a:tab pos="2190750" algn="l"/>
              </a:tabLst>
            </a:pPr>
            <a:r>
              <a:rPr lang="fr-FR" sz="1600" b="0" i="0" dirty="0" smtClean="0">
                <a:solidFill>
                  <a:srgbClr val="000000"/>
                </a:solidFill>
                <a:latin typeface="Arial"/>
                <a:cs typeface="Arial"/>
              </a:rPr>
              <a:t>Instruments d'appui à la décision</a:t>
            </a:r>
          </a:p>
          <a:p>
            <a:pPr marL="179405" lvl="1" indent="-179405" algn="l">
              <a:spcBef>
                <a:spcPct val="20000"/>
              </a:spcBef>
              <a:buClr>
                <a:srgbClr val="669900"/>
              </a:buClr>
              <a:buFont typeface="Wingdings"/>
              <a:buChar char="§"/>
              <a:tabLst>
                <a:tab pos="2190750" algn="l"/>
              </a:tabLst>
            </a:pPr>
            <a:r>
              <a:rPr lang="fr-FR" sz="1800" b="1" i="0" kern="0" dirty="0" smtClean="0">
                <a:solidFill>
                  <a:srgbClr val="000000"/>
                </a:solidFill>
                <a:latin typeface="Arial"/>
                <a:cs typeface="Arial"/>
              </a:rPr>
              <a:t>Ressources</a:t>
            </a:r>
            <a:r>
              <a:rPr lang="fr-FR" sz="1800" b="0" i="0" dirty="0" smtClean="0">
                <a:solidFill>
                  <a:srgbClr val="000000"/>
                </a:solidFill>
                <a:latin typeface="Arial"/>
                <a:cs typeface="Arial"/>
              </a:rPr>
              <a:t>, c'est-à-dire</a:t>
            </a:r>
            <a:endParaRPr lang="fr-FR" sz="1800" dirty="0" smtClean="0">
              <a:solidFill>
                <a:schemeClr val="tx1"/>
              </a:solidFill>
              <a:latin typeface="+mn-lt"/>
            </a:endParaRPr>
          </a:p>
          <a:p>
            <a:pPr marL="358811" lvl="2" indent="-179405" algn="l">
              <a:spcBef>
                <a:spcPct val="20000"/>
              </a:spcBef>
              <a:buClr>
                <a:srgbClr val="999999"/>
              </a:buClr>
              <a:buFont typeface="Wingdings"/>
              <a:buChar char="§"/>
              <a:tabLst>
                <a:tab pos="2190750" algn="l"/>
              </a:tabLst>
            </a:pPr>
            <a:r>
              <a:rPr lang="fr-FR" sz="1600" b="0" i="0" dirty="0" smtClean="0">
                <a:solidFill>
                  <a:srgbClr val="000000"/>
                </a:solidFill>
                <a:latin typeface="Arial"/>
                <a:cs typeface="Arial"/>
              </a:rPr>
              <a:t>Financières</a:t>
            </a:r>
          </a:p>
          <a:p>
            <a:pPr marL="358811" lvl="2" indent="-179405" algn="l">
              <a:spcBef>
                <a:spcPct val="20000"/>
              </a:spcBef>
              <a:buClr>
                <a:srgbClr val="999999"/>
              </a:buClr>
              <a:buFont typeface="Wingdings"/>
              <a:buChar char="§"/>
              <a:tabLst>
                <a:tab pos="2190750" algn="l"/>
              </a:tabLst>
            </a:pPr>
            <a:r>
              <a:rPr lang="fr-FR" sz="1600" b="0" i="0" dirty="0" smtClean="0">
                <a:solidFill>
                  <a:srgbClr val="000000"/>
                </a:solidFill>
                <a:latin typeface="Arial"/>
                <a:cs typeface="Arial"/>
              </a:rPr>
              <a:t>Humaines</a:t>
            </a:r>
          </a:p>
          <a:p>
            <a:pPr marL="358811" lvl="2" indent="-179405" algn="l">
              <a:spcBef>
                <a:spcPct val="20000"/>
              </a:spcBef>
              <a:buClr>
                <a:srgbClr val="999999"/>
              </a:buClr>
              <a:buFont typeface="Wingdings"/>
              <a:buChar char="§"/>
              <a:tabLst>
                <a:tab pos="2190750" algn="l"/>
              </a:tabLst>
            </a:pPr>
            <a:r>
              <a:rPr lang="fr-FR" sz="1600" b="0" i="0" dirty="0" smtClean="0">
                <a:solidFill>
                  <a:srgbClr val="000000"/>
                </a:solidFill>
                <a:latin typeface="Arial"/>
                <a:cs typeface="Arial"/>
              </a:rPr>
              <a:t>Écologiques </a:t>
            </a:r>
          </a:p>
          <a:p>
            <a:pPr marL="358811" lvl="2" indent="-179405" algn="l">
              <a:spcBef>
                <a:spcPct val="20000"/>
              </a:spcBef>
              <a:buClr>
                <a:srgbClr val="999999"/>
              </a:buClr>
              <a:buFont typeface="Wingdings"/>
              <a:buChar char="§"/>
              <a:tabLst>
                <a:tab pos="2190750" algn="l"/>
              </a:tabLst>
            </a:pPr>
            <a:endParaRPr lang="fr-FR" sz="1600" dirty="0">
              <a:solidFill>
                <a:schemeClr val="tx1"/>
              </a:solidFill>
              <a:latin typeface="+mn-lt"/>
            </a:endParaRPr>
          </a:p>
        </p:txBody>
      </p:sp>
      <p:sp>
        <p:nvSpPr>
          <p:cNvPr id="18437" name="Rectangle 11"/>
          <p:cNvSpPr>
            <a:spLocks noChangeArrowheads="1"/>
          </p:cNvSpPr>
          <p:nvPr/>
        </p:nvSpPr>
        <p:spPr bwMode="auto">
          <a:xfrm>
            <a:off x="3994150" y="6408738"/>
            <a:ext cx="5149850" cy="230187"/>
          </a:xfrm>
          <a:prstGeom prst="rect">
            <a:avLst/>
          </a:prstGeom>
          <a:noFill/>
          <a:ln w="9525">
            <a:noFill/>
            <a:miter lim="800000"/>
            <a:headEnd/>
            <a:tailEnd/>
          </a:ln>
        </p:spPr>
        <p:txBody>
          <a:bodyPr anchor="ctr">
            <a:spAutoFit/>
          </a:bodyPr>
          <a:lstStyle/>
          <a:p>
            <a:pPr algn="r">
              <a:buNone/>
            </a:pPr>
            <a:r>
              <a:rPr lang="fr-FR" sz="900" b="1" i="1" dirty="0" smtClean="0">
                <a:solidFill>
                  <a:srgbClr val="999999"/>
                </a:solidFill>
                <a:latin typeface="Arial"/>
                <a:cs typeface="Arial"/>
              </a:rPr>
              <a:t>Source: Rapport sur les Ressources Mondiales (2011)</a:t>
            </a:r>
            <a:endParaRPr lang="fr-FR" sz="900" dirty="0"/>
          </a:p>
        </p:txBody>
      </p:sp>
      <p:sp>
        <p:nvSpPr>
          <p:cNvPr id="8" name="Ellipse 7"/>
          <p:cNvSpPr>
            <a:spLocks noChangeArrowheads="1"/>
          </p:cNvSpPr>
          <p:nvPr/>
        </p:nvSpPr>
        <p:spPr bwMode="auto">
          <a:xfrm>
            <a:off x="4264244" y="3270030"/>
            <a:ext cx="4879756" cy="457200"/>
          </a:xfrm>
          <a:prstGeom prst="ellipse">
            <a:avLst/>
          </a:prstGeom>
          <a:solidFill>
            <a:schemeClr val="bg1"/>
          </a:solidFill>
          <a:ln w="38100" algn="ctr">
            <a:solidFill>
              <a:srgbClr val="FFC000"/>
            </a:solidFill>
            <a:round/>
            <a:headEnd/>
            <a:tailEnd/>
          </a:ln>
        </p:spPr>
        <p:txBody>
          <a:bodyPr lIns="36000" rIns="36000"/>
          <a:lstStyle/>
          <a:p>
            <a:pPr marL="0" lvl="2" algn="l">
              <a:buNone/>
            </a:pPr>
            <a:r>
              <a:rPr lang="fr-FR" sz="1600" b="1" i="0" dirty="0" smtClean="0">
                <a:solidFill>
                  <a:srgbClr val="000000"/>
                </a:solidFill>
                <a:latin typeface="Arial"/>
                <a:cs typeface="Arial"/>
              </a:rPr>
              <a:t>Instruments d'appui à la décision</a:t>
            </a:r>
          </a:p>
          <a:p>
            <a:pPr algn="l">
              <a:buNone/>
            </a:pPr>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09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99">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99">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099">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099">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099">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099">
                                            <p:txEl>
                                              <p:pRg st="11" end="11"/>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
                                            <p:txEl>
                                              <p:pRg st="0" end="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
                                            <p:txEl>
                                              <p:pRg st="1" end="1"/>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5">
                                            <p:txEl>
                                              <p:pRg st="4" end="4"/>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
                                            <p:txEl>
                                              <p:pRg st="5" end="5"/>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P spid="5" grpId="0" build="p" bldLvl="2"/>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09904" y="851336"/>
            <a:ext cx="7526338" cy="485447"/>
          </a:xfrm>
        </p:spPr>
        <p:txBody>
          <a:bodyPr/>
          <a:lstStyle/>
          <a:p>
            <a:pPr algn="l">
              <a:spcBef>
                <a:spcPct val="0"/>
              </a:spcBef>
              <a:buNone/>
            </a:pPr>
            <a:r>
              <a:rPr lang="fr-FR" sz="2400" b="1" i="0" dirty="0" smtClean="0">
                <a:solidFill>
                  <a:srgbClr val="669900"/>
                </a:solidFill>
                <a:latin typeface="Arial"/>
                <a:ea typeface="+mj-ea"/>
                <a:cs typeface="+mj-cs"/>
              </a:rPr>
              <a:t>Étapes de la prise de décision</a:t>
            </a:r>
            <a:endParaRPr lang="fr-FR" sz="2400" b="1" i="0" dirty="0">
              <a:solidFill>
                <a:srgbClr val="669900"/>
              </a:solidFill>
              <a:latin typeface="Arial"/>
              <a:ea typeface="+mj-ea"/>
              <a:cs typeface="+mj-cs"/>
            </a:endParaRPr>
          </a:p>
        </p:txBody>
      </p:sp>
      <p:grpSp>
        <p:nvGrpSpPr>
          <p:cNvPr id="13" name="Gruppieren 13"/>
          <p:cNvGrpSpPr>
            <a:grpSpLocks/>
          </p:cNvGrpSpPr>
          <p:nvPr/>
        </p:nvGrpSpPr>
        <p:grpSpPr bwMode="auto">
          <a:xfrm>
            <a:off x="4702175" y="2041525"/>
            <a:ext cx="3054459" cy="2925763"/>
            <a:chOff x="6420898" y="2008189"/>
            <a:chExt cx="3055186" cy="2926279"/>
          </a:xfrm>
        </p:grpSpPr>
        <p:sp>
          <p:nvSpPr>
            <p:cNvPr id="19467" name="Textfeld 7"/>
            <p:cNvSpPr txBox="1">
              <a:spLocks noChangeArrowheads="1"/>
            </p:cNvSpPr>
            <p:nvPr/>
          </p:nvSpPr>
          <p:spPr bwMode="auto">
            <a:xfrm>
              <a:off x="7585834" y="2274180"/>
              <a:ext cx="1890250" cy="461595"/>
            </a:xfrm>
            <a:prstGeom prst="rect">
              <a:avLst/>
            </a:prstGeom>
            <a:noFill/>
            <a:ln w="9525">
              <a:noFill/>
              <a:miter lim="800000"/>
              <a:headEnd/>
              <a:tailEnd/>
            </a:ln>
          </p:spPr>
          <p:txBody>
            <a:bodyPr wrap="square">
              <a:spAutoFit/>
            </a:bodyPr>
            <a:lstStyle/>
            <a:p>
              <a:pPr algn="l">
                <a:buNone/>
              </a:pPr>
              <a:r>
                <a:rPr lang="fr-FR" sz="2400" b="1" i="0" dirty="0" smtClean="0">
                  <a:solidFill>
                    <a:srgbClr val="000000"/>
                  </a:solidFill>
                  <a:latin typeface="Arial"/>
                  <a:ea typeface="+mn-ea"/>
                  <a:cs typeface="Arial"/>
                </a:rPr>
                <a:t>stratégique</a:t>
              </a:r>
              <a:endParaRPr lang="fr-FR" sz="2400" b="1" i="0" dirty="0">
                <a:solidFill>
                  <a:srgbClr val="000000"/>
                </a:solidFill>
                <a:latin typeface="Arial"/>
                <a:ea typeface="+mn-ea"/>
                <a:cs typeface="Arial"/>
              </a:endParaRPr>
            </a:p>
          </p:txBody>
        </p:sp>
        <p:sp>
          <p:nvSpPr>
            <p:cNvPr id="19468" name="Geschweifte Klammer rechts 12"/>
            <p:cNvSpPr>
              <a:spLocks/>
            </p:cNvSpPr>
            <p:nvPr/>
          </p:nvSpPr>
          <p:spPr bwMode="auto">
            <a:xfrm>
              <a:off x="6420898" y="2008189"/>
              <a:ext cx="973472" cy="2926279"/>
            </a:xfrm>
            <a:prstGeom prst="rightBrace">
              <a:avLst>
                <a:gd name="adj1" fmla="val 0"/>
                <a:gd name="adj2" fmla="val 25574"/>
              </a:avLst>
            </a:prstGeom>
            <a:noFill/>
            <a:ln w="28575" algn="ctr">
              <a:solidFill>
                <a:schemeClr val="tx1"/>
              </a:solidFill>
              <a:round/>
              <a:headEnd/>
              <a:tailEnd/>
            </a:ln>
          </p:spPr>
          <p:txBody>
            <a:bodyPr/>
            <a:lstStyle/>
            <a:p>
              <a:pPr eaLnBrk="0" hangingPunct="0"/>
              <a:endParaRPr lang="fr-FR" sz="1800" dirty="0"/>
            </a:p>
          </p:txBody>
        </p:sp>
      </p:grpSp>
      <p:grpSp>
        <p:nvGrpSpPr>
          <p:cNvPr id="18" name="Gruppieren 9"/>
          <p:cNvGrpSpPr>
            <a:grpSpLocks/>
          </p:cNvGrpSpPr>
          <p:nvPr/>
        </p:nvGrpSpPr>
        <p:grpSpPr bwMode="auto">
          <a:xfrm>
            <a:off x="4676775" y="4649788"/>
            <a:ext cx="3543300" cy="1811337"/>
            <a:chOff x="6399125" y="383468"/>
            <a:chExt cx="3542968" cy="1811224"/>
          </a:xfrm>
        </p:grpSpPr>
        <p:sp>
          <p:nvSpPr>
            <p:cNvPr id="19465" name="Textfeld 11"/>
            <p:cNvSpPr txBox="1">
              <a:spLocks noChangeArrowheads="1"/>
            </p:cNvSpPr>
            <p:nvPr/>
          </p:nvSpPr>
          <p:spPr bwMode="auto">
            <a:xfrm>
              <a:off x="7415857" y="1372382"/>
              <a:ext cx="2526236" cy="461635"/>
            </a:xfrm>
            <a:prstGeom prst="rect">
              <a:avLst/>
            </a:prstGeom>
            <a:noFill/>
            <a:ln w="9525">
              <a:noFill/>
              <a:miter lim="800000"/>
              <a:headEnd/>
              <a:tailEnd/>
            </a:ln>
          </p:spPr>
          <p:txBody>
            <a:bodyPr>
              <a:spAutoFit/>
            </a:bodyPr>
            <a:lstStyle/>
            <a:p>
              <a:pPr algn="l">
                <a:buNone/>
              </a:pPr>
              <a:r>
                <a:rPr lang="fr-FR" sz="2400" b="1" i="0" dirty="0" smtClean="0">
                  <a:solidFill>
                    <a:srgbClr val="E25B1E"/>
                  </a:solidFill>
                  <a:latin typeface="Arial"/>
                  <a:ea typeface="+mn-ea"/>
                  <a:cs typeface="Arial"/>
                </a:rPr>
                <a:t>opérationnel </a:t>
              </a:r>
              <a:endParaRPr lang="fr-FR" sz="2400" b="1" i="0" dirty="0">
                <a:solidFill>
                  <a:srgbClr val="E25B1E"/>
                </a:solidFill>
                <a:latin typeface="Arial"/>
                <a:ea typeface="+mn-ea"/>
                <a:cs typeface="Arial"/>
              </a:endParaRPr>
            </a:p>
          </p:txBody>
        </p:sp>
        <p:sp>
          <p:nvSpPr>
            <p:cNvPr id="19466" name="Geschweifte Klammer rechts 10"/>
            <p:cNvSpPr>
              <a:spLocks/>
            </p:cNvSpPr>
            <p:nvPr/>
          </p:nvSpPr>
          <p:spPr bwMode="auto">
            <a:xfrm>
              <a:off x="6399125" y="383468"/>
              <a:ext cx="714951" cy="1811224"/>
            </a:xfrm>
            <a:prstGeom prst="rightBrace">
              <a:avLst>
                <a:gd name="adj1" fmla="val 0"/>
                <a:gd name="adj2" fmla="val 78486"/>
              </a:avLst>
            </a:prstGeom>
            <a:noFill/>
            <a:ln w="28575" algn="ctr">
              <a:solidFill>
                <a:srgbClr val="E25B1E"/>
              </a:solidFill>
              <a:round/>
              <a:headEnd/>
              <a:tailEnd/>
            </a:ln>
          </p:spPr>
          <p:txBody>
            <a:bodyPr/>
            <a:lstStyle/>
            <a:p>
              <a:pPr eaLnBrk="0" hangingPunct="0"/>
              <a:endParaRPr lang="fr-FR" sz="1800" dirty="0"/>
            </a:p>
          </p:txBody>
        </p:sp>
      </p:grpSp>
      <p:grpSp>
        <p:nvGrpSpPr>
          <p:cNvPr id="2" name="Gruppieren 22"/>
          <p:cNvGrpSpPr/>
          <p:nvPr/>
        </p:nvGrpSpPr>
        <p:grpSpPr>
          <a:xfrm>
            <a:off x="1028450" y="4138613"/>
            <a:ext cx="3679200" cy="1241521"/>
            <a:chOff x="5836690" y="4531768"/>
            <a:chExt cx="2764465" cy="1241521"/>
          </a:xfrm>
          <a:solidFill>
            <a:schemeClr val="accent5">
              <a:lumMod val="75000"/>
            </a:schemeClr>
          </a:solidFill>
        </p:grpSpPr>
        <p:sp>
          <p:nvSpPr>
            <p:cNvPr id="16" name="Rechteck 15"/>
            <p:cNvSpPr/>
            <p:nvPr/>
          </p:nvSpPr>
          <p:spPr bwMode="auto">
            <a:xfrm>
              <a:off x="5836690" y="4948786"/>
              <a:ext cx="2764465" cy="824503"/>
            </a:xfrm>
            <a:prstGeom prst="rect">
              <a:avLst/>
            </a:prstGeom>
            <a:grpFill/>
            <a:ln w="9525" cap="flat" cmpd="sng" algn="ctr">
              <a:noFill/>
              <a:prstDash val="solid"/>
              <a:round/>
              <a:headEnd type="none" w="med" len="med"/>
              <a:tailEnd type="none" w="med" len="med"/>
            </a:ln>
            <a:effectLst/>
          </p:spPr>
          <p:txBody>
            <a:bodyPr lIns="36000" tIns="36000" rIns="36000" bIns="36000" anchor="ctr" anchorCtr="1"/>
            <a:lstStyle/>
            <a:p>
              <a:pPr algn="l">
                <a:buNone/>
              </a:pPr>
              <a:r>
                <a:rPr lang="fr-FR" sz="2000" b="1" i="0" dirty="0" smtClean="0">
                  <a:solidFill>
                    <a:srgbClr val="000000"/>
                  </a:solidFill>
                  <a:latin typeface="Arial"/>
                  <a:ea typeface="+mn-ea"/>
                  <a:cs typeface="Arial"/>
                </a:rPr>
                <a:t>Comment devrions-nous le faire?</a:t>
              </a:r>
              <a:endParaRPr lang="fr-FR" sz="2000" b="1" i="0" dirty="0">
                <a:solidFill>
                  <a:srgbClr val="000000"/>
                </a:solidFill>
                <a:latin typeface="Arial"/>
                <a:ea typeface="+mn-ea"/>
                <a:cs typeface="Arial"/>
              </a:endParaRPr>
            </a:p>
          </p:txBody>
        </p:sp>
        <p:cxnSp>
          <p:nvCxnSpPr>
            <p:cNvPr id="19" name="Gerade Verbindung mit Pfeil 18"/>
            <p:cNvCxnSpPr>
              <a:stCxn id="15" idx="2"/>
              <a:endCxn id="16" idx="0"/>
            </p:cNvCxnSpPr>
            <p:nvPr/>
          </p:nvCxnSpPr>
          <p:spPr bwMode="auto">
            <a:xfrm>
              <a:off x="7218923" y="4531768"/>
              <a:ext cx="0" cy="417018"/>
            </a:xfrm>
            <a:prstGeom prst="straightConnector1">
              <a:avLst/>
            </a:prstGeom>
            <a:grpFill/>
            <a:ln w="57150" cap="flat" cmpd="sng" algn="ctr">
              <a:solidFill>
                <a:schemeClr val="tx1"/>
              </a:solidFill>
              <a:prstDash val="solid"/>
              <a:round/>
              <a:headEnd type="none" w="med" len="med"/>
              <a:tailEnd type="arrow"/>
            </a:ln>
            <a:effectLst/>
          </p:spPr>
        </p:cxnSp>
      </p:grpSp>
      <p:grpSp>
        <p:nvGrpSpPr>
          <p:cNvPr id="3" name="Gruppieren 23"/>
          <p:cNvGrpSpPr>
            <a:grpSpLocks/>
          </p:cNvGrpSpPr>
          <p:nvPr/>
        </p:nvGrpSpPr>
        <p:grpSpPr bwMode="auto">
          <a:xfrm>
            <a:off x="1028450" y="5380038"/>
            <a:ext cx="3679200" cy="1169987"/>
            <a:chOff x="5794741" y="4199523"/>
            <a:chExt cx="2764465" cy="1297541"/>
          </a:xfrm>
        </p:grpSpPr>
        <p:sp>
          <p:nvSpPr>
            <p:cNvPr id="25" name="Rechteck 24"/>
            <p:cNvSpPr/>
            <p:nvPr/>
          </p:nvSpPr>
          <p:spPr bwMode="auto">
            <a:xfrm>
              <a:off x="5794741" y="4673116"/>
              <a:ext cx="2764465" cy="82394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lIns="36000" tIns="36000" rIns="36000" bIns="36000" anchor="ctr" anchorCtr="1"/>
            <a:lstStyle/>
            <a:p>
              <a:pPr>
                <a:buNone/>
              </a:pPr>
              <a:r>
                <a:rPr lang="fr-FR" sz="2000" b="1" i="0" dirty="0" smtClean="0">
                  <a:solidFill>
                    <a:srgbClr val="000000"/>
                  </a:solidFill>
                  <a:latin typeface="Arial"/>
                  <a:ea typeface="+mn-ea"/>
                  <a:cs typeface="Arial"/>
                </a:rPr>
                <a:t>Qui? Quand? Financement? Etc..</a:t>
              </a:r>
              <a:endParaRPr lang="fr-FR" sz="2000" b="1" i="0" dirty="0">
                <a:solidFill>
                  <a:srgbClr val="000000"/>
                </a:solidFill>
                <a:latin typeface="Arial"/>
                <a:ea typeface="+mn-ea"/>
                <a:cs typeface="Arial"/>
              </a:endParaRPr>
            </a:p>
          </p:txBody>
        </p:sp>
        <p:cxnSp>
          <p:nvCxnSpPr>
            <p:cNvPr id="19472" name="Gerade Verbindung mit Pfeil 25"/>
            <p:cNvCxnSpPr>
              <a:cxnSpLocks noChangeShapeType="1"/>
              <a:endCxn id="25" idx="0"/>
            </p:cNvCxnSpPr>
            <p:nvPr/>
          </p:nvCxnSpPr>
          <p:spPr bwMode="auto">
            <a:xfrm>
              <a:off x="7162553" y="4199523"/>
              <a:ext cx="14421" cy="473357"/>
            </a:xfrm>
            <a:prstGeom prst="straightConnector1">
              <a:avLst/>
            </a:prstGeom>
            <a:noFill/>
            <a:ln w="57150" algn="ctr">
              <a:solidFill>
                <a:schemeClr val="tx1"/>
              </a:solidFill>
              <a:round/>
              <a:headEnd/>
              <a:tailEnd type="arrow" w="med" len="med"/>
            </a:ln>
          </p:spPr>
        </p:cxnSp>
      </p:grpSp>
      <p:sp>
        <p:nvSpPr>
          <p:cNvPr id="20" name="Rechteck 19"/>
          <p:cNvSpPr/>
          <p:nvPr/>
        </p:nvSpPr>
        <p:spPr bwMode="auto">
          <a:xfrm>
            <a:off x="1028450" y="1620774"/>
            <a:ext cx="3679200" cy="1224017"/>
          </a:xfrm>
          <a:prstGeom prst="rect">
            <a:avLst/>
          </a:prstGeom>
          <a:solidFill>
            <a:schemeClr val="accent1">
              <a:lumMod val="20000"/>
              <a:lumOff val="80000"/>
            </a:schemeClr>
          </a:solidFill>
          <a:ln w="9525" cap="flat" cmpd="sng" algn="ctr">
            <a:noFill/>
            <a:prstDash val="solid"/>
            <a:round/>
            <a:headEnd type="none" w="med" len="med"/>
            <a:tailEnd type="none" w="med" len="med"/>
          </a:ln>
          <a:effectLst/>
        </p:spPr>
        <p:txBody>
          <a:bodyPr lIns="36000" tIns="36000" rIns="36000" bIns="36000" anchor="ctr" anchorCtr="1"/>
          <a:lstStyle/>
          <a:p>
            <a:pPr algn="l">
              <a:buNone/>
            </a:pPr>
            <a:r>
              <a:rPr lang="fr-FR" sz="2000" b="1" i="0" dirty="0" smtClean="0">
                <a:solidFill>
                  <a:srgbClr val="000000"/>
                </a:solidFill>
                <a:latin typeface="Arial"/>
                <a:ea typeface="+mn-ea"/>
                <a:cs typeface="Arial"/>
              </a:rPr>
              <a:t>Est-ce que </a:t>
            </a:r>
            <a:r>
              <a:rPr lang="fr-FR" sz="2000" b="1" i="1" dirty="0" smtClean="0">
                <a:solidFill>
                  <a:srgbClr val="000000"/>
                </a:solidFill>
                <a:latin typeface="Arial"/>
                <a:ea typeface="+mn-ea"/>
                <a:cs typeface="Arial"/>
              </a:rPr>
              <a:t>XXX</a:t>
            </a:r>
            <a:r>
              <a:rPr lang="fr-FR" sz="2000" b="1" i="0" dirty="0" smtClean="0">
                <a:solidFill>
                  <a:srgbClr val="000000"/>
                </a:solidFill>
                <a:latin typeface="Arial"/>
                <a:ea typeface="+mn-ea"/>
                <a:cs typeface="Arial"/>
              </a:rPr>
              <a:t> (changement  climatique ou impacts) représente </a:t>
            </a:r>
            <a:r>
              <a:rPr lang="fr-FR" sz="2000" b="1" i="0" dirty="0" err="1" smtClean="0">
                <a:solidFill>
                  <a:srgbClr val="000000"/>
                </a:solidFill>
                <a:latin typeface="Arial"/>
                <a:ea typeface="+mn-ea"/>
                <a:cs typeface="Arial"/>
              </a:rPr>
              <a:t>qqch</a:t>
            </a:r>
            <a:r>
              <a:rPr lang="fr-FR" sz="2000" b="1" i="0" dirty="0" smtClean="0">
                <a:solidFill>
                  <a:srgbClr val="000000"/>
                </a:solidFill>
                <a:latin typeface="Arial"/>
                <a:ea typeface="+mn-ea"/>
                <a:cs typeface="Arial"/>
              </a:rPr>
              <a:t> dont nous devons nous occuper?</a:t>
            </a:r>
            <a:endParaRPr lang="fr-FR" sz="2000" b="1" i="0" dirty="0">
              <a:solidFill>
                <a:srgbClr val="000000"/>
              </a:solidFill>
              <a:latin typeface="Arial"/>
              <a:ea typeface="+mn-ea"/>
              <a:cs typeface="Arial"/>
            </a:endParaRPr>
          </a:p>
        </p:txBody>
      </p:sp>
      <p:grpSp>
        <p:nvGrpSpPr>
          <p:cNvPr id="10" name="Gruppieren 9"/>
          <p:cNvGrpSpPr>
            <a:grpSpLocks/>
          </p:cNvGrpSpPr>
          <p:nvPr/>
        </p:nvGrpSpPr>
        <p:grpSpPr bwMode="auto">
          <a:xfrm>
            <a:off x="1028450" y="2832100"/>
            <a:ext cx="3679200" cy="1306513"/>
            <a:chOff x="1938338" y="2832100"/>
            <a:chExt cx="2752725" cy="1306513"/>
          </a:xfrm>
        </p:grpSpPr>
        <p:sp>
          <p:nvSpPr>
            <p:cNvPr id="15" name="Rechteck 14"/>
            <p:cNvSpPr/>
            <p:nvPr/>
          </p:nvSpPr>
          <p:spPr bwMode="auto">
            <a:xfrm>
              <a:off x="1938338" y="3314700"/>
              <a:ext cx="2752725" cy="823913"/>
            </a:xfrm>
            <a:prstGeom prst="rect">
              <a:avLst/>
            </a:prstGeom>
            <a:solidFill>
              <a:schemeClr val="accent5">
                <a:lumMod val="60000"/>
                <a:lumOff val="40000"/>
              </a:schemeClr>
            </a:solidFill>
            <a:ln w="9525" cap="flat" cmpd="sng" algn="ctr">
              <a:noFill/>
              <a:prstDash val="solid"/>
              <a:round/>
              <a:headEnd type="none" w="med" len="med"/>
              <a:tailEnd type="none" w="med" len="med"/>
            </a:ln>
            <a:effectLst/>
          </p:spPr>
          <p:txBody>
            <a:bodyPr lIns="36000" tIns="36000" rIns="36000" bIns="36000" anchor="ctr" anchorCtr="1"/>
            <a:lstStyle/>
            <a:p>
              <a:pPr algn="l">
                <a:buNone/>
              </a:pPr>
              <a:r>
                <a:rPr lang="fr-FR" sz="2000" b="1" i="0" dirty="0" smtClean="0">
                  <a:solidFill>
                    <a:srgbClr val="000000"/>
                  </a:solidFill>
                  <a:latin typeface="Arial"/>
                  <a:ea typeface="+mn-ea"/>
                  <a:cs typeface="Arial"/>
                </a:rPr>
                <a:t>Que devrions-nous faire ?</a:t>
              </a:r>
              <a:endParaRPr lang="fr-FR" sz="2000" b="1" i="0" dirty="0">
                <a:solidFill>
                  <a:srgbClr val="000000"/>
                </a:solidFill>
                <a:latin typeface="Arial"/>
                <a:ea typeface="+mn-ea"/>
                <a:cs typeface="Arial"/>
              </a:endParaRPr>
            </a:p>
          </p:txBody>
        </p:sp>
        <p:cxnSp>
          <p:nvCxnSpPr>
            <p:cNvPr id="21" name="Gerade Verbindung mit Pfeil 20"/>
            <p:cNvCxnSpPr>
              <a:endCxn id="15" idx="0"/>
            </p:cNvCxnSpPr>
            <p:nvPr/>
          </p:nvCxnSpPr>
          <p:spPr bwMode="auto">
            <a:xfrm>
              <a:off x="3305175" y="2832100"/>
              <a:ext cx="9525" cy="482600"/>
            </a:xfrm>
            <a:prstGeom prst="straightConnector1">
              <a:avLst/>
            </a:prstGeom>
            <a:solidFill>
              <a:schemeClr val="accent5">
                <a:lumMod val="75000"/>
              </a:schemeClr>
            </a:solidFill>
            <a:ln w="57150" cap="flat" cmpd="sng" algn="ctr">
              <a:solidFill>
                <a:schemeClr val="tx1"/>
              </a:solidFill>
              <a:prstDash val="solid"/>
              <a:round/>
              <a:headEnd type="none" w="med" len="med"/>
              <a:tailEnd type="arrow"/>
            </a:ln>
            <a:effectLst/>
          </p:spPr>
        </p:cxn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algn="l">
              <a:spcBef>
                <a:spcPct val="0"/>
              </a:spcBef>
              <a:buNone/>
            </a:pPr>
            <a:r>
              <a:rPr lang="fr-FR" sz="2400" b="1" i="0" dirty="0" smtClean="0">
                <a:solidFill>
                  <a:srgbClr val="669900"/>
                </a:solidFill>
                <a:latin typeface="Arial"/>
                <a:ea typeface="+mj-ea"/>
                <a:cs typeface="+mj-cs"/>
              </a:rPr>
              <a:t>Outils pour gérer l'incertitude dans la prise de décision / résolution de problèmes </a:t>
            </a:r>
            <a:endParaRPr lang="fr-FR" sz="2400" b="1" i="0" dirty="0">
              <a:solidFill>
                <a:srgbClr val="669900"/>
              </a:solidFill>
              <a:latin typeface="Arial"/>
              <a:ea typeface="+mj-ea"/>
              <a:cs typeface="+mj-cs"/>
            </a:endParaRPr>
          </a:p>
        </p:txBody>
      </p:sp>
      <p:sp>
        <p:nvSpPr>
          <p:cNvPr id="4099" name="Content Placeholder 2"/>
          <p:cNvSpPr>
            <a:spLocks noGrp="1"/>
          </p:cNvSpPr>
          <p:nvPr>
            <p:ph idx="1"/>
          </p:nvPr>
        </p:nvSpPr>
        <p:spPr/>
        <p:txBody>
          <a:bodyPr/>
          <a:lstStyle/>
          <a:p>
            <a:pPr marL="179405" lvl="1" indent="-179405" algn="l">
              <a:spcBef>
                <a:spcPct val="20000"/>
              </a:spcBef>
              <a:buClr>
                <a:srgbClr val="669900"/>
              </a:buClr>
              <a:buFont typeface="Wingdings"/>
              <a:buChar char="§"/>
            </a:pPr>
            <a:r>
              <a:rPr lang="fr-FR" sz="1600" b="0" i="1" baseline="0" dirty="0" smtClean="0">
                <a:solidFill>
                  <a:srgbClr val="000000"/>
                </a:solidFill>
                <a:latin typeface="Arial"/>
                <a:ea typeface="+mn-ea"/>
                <a:cs typeface="Arial"/>
              </a:rPr>
              <a:t>Tout est relié à tout : perdu entre causes et effets? </a:t>
            </a:r>
            <a:r>
              <a:rPr lang="fr-FR" sz="1600" b="1" i="0" baseline="0" dirty="0" smtClean="0">
                <a:solidFill>
                  <a:srgbClr val="000000"/>
                </a:solidFill>
                <a:latin typeface="Arial"/>
                <a:ea typeface="+mn-ea"/>
                <a:cs typeface="Arial"/>
              </a:rPr>
              <a:t/>
            </a:r>
            <a:br>
              <a:rPr lang="fr-FR" sz="1600" b="1" i="0" baseline="0" dirty="0" smtClean="0">
                <a:solidFill>
                  <a:srgbClr val="000000"/>
                </a:solidFill>
                <a:latin typeface="Arial"/>
                <a:ea typeface="+mn-ea"/>
                <a:cs typeface="Arial"/>
              </a:rPr>
            </a:br>
            <a:r>
              <a:rPr lang="fr-FR" sz="1600" b="1" i="0" baseline="0" dirty="0" smtClean="0">
                <a:solidFill>
                  <a:srgbClr val="000000"/>
                </a:solidFill>
                <a:latin typeface="Arial"/>
                <a:ea typeface="+mn-ea"/>
                <a:cs typeface="Arial"/>
                <a:sym typeface="Wingdings" panose="05000000000000000000" pitchFamily="2" charset="2"/>
              </a:rPr>
              <a:t></a:t>
            </a:r>
            <a:r>
              <a:rPr lang="fr-FR" sz="1600" b="1" i="0" baseline="0" dirty="0" smtClean="0">
                <a:solidFill>
                  <a:srgbClr val="000000"/>
                </a:solidFill>
                <a:latin typeface="Arial"/>
                <a:ea typeface="+mn-ea"/>
                <a:cs typeface="Arial"/>
              </a:rPr>
              <a:t> évaluation systématique (des besoins) d'adaptation</a:t>
            </a:r>
          </a:p>
          <a:p>
            <a:pPr marL="179405" lvl="1" indent="-179405" algn="l">
              <a:spcBef>
                <a:spcPct val="20000"/>
              </a:spcBef>
              <a:buClr>
                <a:srgbClr val="669900"/>
              </a:buClr>
              <a:buFont typeface="Wingdings"/>
              <a:buChar char="§"/>
            </a:pPr>
            <a:r>
              <a:rPr lang="fr-FR" sz="1600" b="0" i="1" baseline="0" dirty="0" smtClean="0">
                <a:solidFill>
                  <a:srgbClr val="000000"/>
                </a:solidFill>
                <a:latin typeface="Arial"/>
                <a:ea typeface="+mn-ea"/>
                <a:cs typeface="Arial"/>
              </a:rPr>
              <a:t>La base de décision est floue? </a:t>
            </a:r>
            <a:r>
              <a:rPr lang="fr-FR" sz="1600" b="1" i="0" baseline="0" dirty="0" smtClean="0">
                <a:solidFill>
                  <a:srgbClr val="000000"/>
                </a:solidFill>
                <a:latin typeface="Arial"/>
                <a:ea typeface="+mn-ea"/>
                <a:cs typeface="Arial"/>
              </a:rPr>
              <a:t/>
            </a:r>
            <a:br>
              <a:rPr lang="fr-FR" sz="1600" b="1" i="0" baseline="0" dirty="0" smtClean="0">
                <a:solidFill>
                  <a:srgbClr val="000000"/>
                </a:solidFill>
                <a:latin typeface="Arial"/>
                <a:ea typeface="+mn-ea"/>
                <a:cs typeface="Arial"/>
              </a:rPr>
            </a:br>
            <a:r>
              <a:rPr lang="fr-FR" sz="1600" b="1" i="0" baseline="0" dirty="0" smtClean="0">
                <a:solidFill>
                  <a:srgbClr val="000000"/>
                </a:solidFill>
                <a:latin typeface="Arial"/>
                <a:ea typeface="+mn-ea"/>
                <a:cs typeface="Arial"/>
                <a:sym typeface="Wingdings" panose="05000000000000000000" pitchFamily="2" charset="2"/>
              </a:rPr>
              <a:t></a:t>
            </a:r>
            <a:r>
              <a:rPr lang="fr-FR" sz="1600" b="1" i="0" baseline="0" dirty="0" smtClean="0">
                <a:solidFill>
                  <a:srgbClr val="000000"/>
                </a:solidFill>
                <a:latin typeface="Arial"/>
                <a:ea typeface="+mn-ea"/>
                <a:cs typeface="Arial"/>
              </a:rPr>
              <a:t> Statistiques</a:t>
            </a:r>
            <a:br>
              <a:rPr lang="fr-FR" sz="1600" b="1" i="0" baseline="0" dirty="0" smtClean="0">
                <a:solidFill>
                  <a:srgbClr val="000000"/>
                </a:solidFill>
                <a:latin typeface="Arial"/>
                <a:ea typeface="+mn-ea"/>
                <a:cs typeface="Arial"/>
              </a:rPr>
            </a:br>
            <a:r>
              <a:rPr lang="fr-FR" sz="1600" b="1" i="0" baseline="0" dirty="0" smtClean="0">
                <a:solidFill>
                  <a:srgbClr val="000000"/>
                </a:solidFill>
                <a:latin typeface="Arial"/>
                <a:ea typeface="+mn-ea"/>
                <a:cs typeface="Arial"/>
                <a:sym typeface="Wingdings" panose="05000000000000000000" pitchFamily="2" charset="2"/>
              </a:rPr>
              <a:t></a:t>
            </a:r>
            <a:r>
              <a:rPr lang="fr-FR" sz="1600" b="1" i="0" baseline="0" dirty="0" smtClean="0">
                <a:solidFill>
                  <a:srgbClr val="000000"/>
                </a:solidFill>
                <a:latin typeface="Arial"/>
                <a:ea typeface="+mn-ea"/>
                <a:cs typeface="Arial"/>
              </a:rPr>
              <a:t> Triangulation</a:t>
            </a:r>
            <a:br>
              <a:rPr lang="fr-FR" sz="1600" b="1" i="0" baseline="0" dirty="0" smtClean="0">
                <a:solidFill>
                  <a:srgbClr val="000000"/>
                </a:solidFill>
                <a:latin typeface="Arial"/>
                <a:ea typeface="+mn-ea"/>
                <a:cs typeface="Arial"/>
              </a:rPr>
            </a:br>
            <a:r>
              <a:rPr lang="fr-FR" sz="1600" b="1" i="0" baseline="0" dirty="0" smtClean="0">
                <a:solidFill>
                  <a:srgbClr val="000000"/>
                </a:solidFill>
                <a:latin typeface="Arial"/>
                <a:ea typeface="+mn-ea"/>
                <a:cs typeface="Arial"/>
                <a:sym typeface="Wingdings" panose="05000000000000000000" pitchFamily="2" charset="2"/>
              </a:rPr>
              <a:t></a:t>
            </a:r>
            <a:r>
              <a:rPr lang="fr-FR" sz="1600" b="1" i="0" baseline="0" dirty="0" smtClean="0">
                <a:solidFill>
                  <a:srgbClr val="000000"/>
                </a:solidFill>
                <a:latin typeface="Arial"/>
                <a:ea typeface="+mn-ea"/>
                <a:cs typeface="Arial"/>
              </a:rPr>
              <a:t> Fourchette des possibilités</a:t>
            </a:r>
            <a:endParaRPr lang="fr-FR" sz="1600" dirty="0" smtClean="0"/>
          </a:p>
          <a:p>
            <a:pPr marL="179405" lvl="1" indent="-179405" algn="l">
              <a:spcBef>
                <a:spcPct val="20000"/>
              </a:spcBef>
              <a:buClr>
                <a:srgbClr val="669900"/>
              </a:buClr>
              <a:buFont typeface="Wingdings"/>
              <a:buChar char="§"/>
            </a:pPr>
            <a:r>
              <a:rPr lang="fr-FR" sz="1600" b="0" i="1" baseline="0" dirty="0" smtClean="0">
                <a:solidFill>
                  <a:srgbClr val="000000"/>
                </a:solidFill>
                <a:latin typeface="Arial"/>
                <a:ea typeface="+mn-ea"/>
                <a:cs typeface="Arial"/>
              </a:rPr>
              <a:t>Informations insuffisantes pour les décisions concernant les activités d'adaptation? </a:t>
            </a:r>
            <a:r>
              <a:rPr lang="fr-FR" sz="1600" b="1" i="0" baseline="0" dirty="0" smtClean="0">
                <a:solidFill>
                  <a:srgbClr val="000000"/>
                </a:solidFill>
                <a:latin typeface="Arial"/>
                <a:ea typeface="+mn-ea"/>
                <a:cs typeface="Arial"/>
              </a:rPr>
              <a:t/>
            </a:r>
            <a:br>
              <a:rPr lang="fr-FR" sz="1600" b="1" i="0" baseline="0" dirty="0" smtClean="0">
                <a:solidFill>
                  <a:srgbClr val="000000"/>
                </a:solidFill>
                <a:latin typeface="Arial"/>
                <a:ea typeface="+mn-ea"/>
                <a:cs typeface="Arial"/>
              </a:rPr>
            </a:br>
            <a:r>
              <a:rPr lang="fr-FR" sz="1600" b="1" i="0" baseline="0" dirty="0" smtClean="0">
                <a:solidFill>
                  <a:srgbClr val="000000"/>
                </a:solidFill>
                <a:latin typeface="Arial"/>
                <a:ea typeface="+mn-ea"/>
                <a:cs typeface="Arial"/>
                <a:sym typeface="Wingdings" panose="05000000000000000000" pitchFamily="2" charset="2"/>
              </a:rPr>
              <a:t></a:t>
            </a:r>
            <a:r>
              <a:rPr lang="fr-FR" sz="1600" b="1" i="0" baseline="0" dirty="0" smtClean="0">
                <a:solidFill>
                  <a:srgbClr val="000000"/>
                </a:solidFill>
                <a:latin typeface="Arial"/>
                <a:ea typeface="+mn-ea"/>
                <a:cs typeface="Arial"/>
              </a:rPr>
              <a:t> Travaillez sur les décisions qui sont nécessaires maintenant, avancez étape par étape </a:t>
            </a:r>
            <a:br>
              <a:rPr lang="fr-FR" sz="1600" b="1" i="0" baseline="0" dirty="0" smtClean="0">
                <a:solidFill>
                  <a:srgbClr val="000000"/>
                </a:solidFill>
                <a:latin typeface="Arial"/>
                <a:ea typeface="+mn-ea"/>
                <a:cs typeface="Arial"/>
              </a:rPr>
            </a:br>
            <a:r>
              <a:rPr lang="fr-FR" sz="1600" dirty="0" smtClean="0">
                <a:solidFill>
                  <a:srgbClr val="000000"/>
                </a:solidFill>
                <a:latin typeface="Arial"/>
                <a:ea typeface="+mn-ea"/>
                <a:cs typeface="Arial"/>
                <a:sym typeface="Wingdings" panose="05000000000000000000" pitchFamily="2" charset="2"/>
              </a:rPr>
              <a:t></a:t>
            </a:r>
            <a:r>
              <a:rPr lang="fr-FR" sz="1600" b="1" i="0" baseline="0" dirty="0" smtClean="0">
                <a:solidFill>
                  <a:srgbClr val="000000"/>
                </a:solidFill>
                <a:latin typeface="Arial"/>
                <a:ea typeface="+mn-ea"/>
                <a:cs typeface="Arial"/>
              </a:rPr>
              <a:t> Stratégies/couloirs flexibles, gestion d'adaptation / S&amp;E</a:t>
            </a:r>
            <a:endParaRPr lang="fr-FR" sz="1600" dirty="0" smtClean="0"/>
          </a:p>
          <a:p>
            <a:pPr marL="179405" lvl="1" indent="-179405" algn="l">
              <a:spcBef>
                <a:spcPct val="20000"/>
              </a:spcBef>
              <a:buClr>
                <a:srgbClr val="669900"/>
              </a:buClr>
              <a:buFont typeface="Wingdings"/>
              <a:buChar char="§"/>
            </a:pPr>
            <a:r>
              <a:rPr lang="fr-FR" sz="1600" b="0" i="1" baseline="0" dirty="0" smtClean="0">
                <a:solidFill>
                  <a:srgbClr val="000000"/>
                </a:solidFill>
                <a:latin typeface="Arial"/>
                <a:ea typeface="+mn-ea"/>
                <a:cs typeface="Arial"/>
              </a:rPr>
              <a:t>Les projections montrent des catastrophes avec un impact énorme, mais avec une probabilité plutôt faible? </a:t>
            </a:r>
            <a:r>
              <a:rPr lang="fr-FR" sz="1600" b="1" i="0" baseline="0" dirty="0" smtClean="0">
                <a:solidFill>
                  <a:srgbClr val="000000"/>
                </a:solidFill>
                <a:latin typeface="Arial"/>
                <a:ea typeface="+mn-ea"/>
                <a:cs typeface="Arial"/>
              </a:rPr>
              <a:t/>
            </a:r>
            <a:br>
              <a:rPr lang="fr-FR" sz="1600" b="1" i="0" baseline="0" dirty="0" smtClean="0">
                <a:solidFill>
                  <a:srgbClr val="000000"/>
                </a:solidFill>
                <a:latin typeface="Arial"/>
                <a:ea typeface="+mn-ea"/>
                <a:cs typeface="Arial"/>
              </a:rPr>
            </a:br>
            <a:r>
              <a:rPr lang="fr-FR" sz="1600" dirty="0" smtClean="0">
                <a:solidFill>
                  <a:srgbClr val="000000"/>
                </a:solidFill>
                <a:latin typeface="Arial"/>
                <a:ea typeface="+mn-ea"/>
                <a:cs typeface="Arial"/>
                <a:sym typeface="Wingdings" panose="05000000000000000000" pitchFamily="2" charset="2"/>
              </a:rPr>
              <a:t></a:t>
            </a:r>
            <a:r>
              <a:rPr lang="fr-FR" sz="1600" b="1" i="0" baseline="0" dirty="0" smtClean="0">
                <a:solidFill>
                  <a:srgbClr val="000000"/>
                </a:solidFill>
                <a:latin typeface="Arial"/>
                <a:ea typeface="+mn-ea"/>
                <a:cs typeface="Arial"/>
              </a:rPr>
              <a:t> Planification des urgences </a:t>
            </a:r>
            <a:endParaRPr lang="fr-FR" sz="1600" dirty="0" smtClean="0"/>
          </a:p>
          <a:p>
            <a:pPr marL="179405" lvl="1" indent="-179405" algn="l">
              <a:spcBef>
                <a:spcPct val="20000"/>
              </a:spcBef>
              <a:buClr>
                <a:srgbClr val="669900"/>
              </a:buClr>
              <a:buFont typeface="Wingdings"/>
              <a:buChar char="§"/>
            </a:pPr>
            <a:endParaRPr lang="fr-FR" sz="1600" dirty="0" smtClean="0"/>
          </a:p>
        </p:txBody>
      </p:sp>
      <p:grpSp>
        <p:nvGrpSpPr>
          <p:cNvPr id="4" name="Gruppieren 17"/>
          <p:cNvGrpSpPr>
            <a:grpSpLocks/>
          </p:cNvGrpSpPr>
          <p:nvPr/>
        </p:nvGrpSpPr>
        <p:grpSpPr bwMode="auto">
          <a:xfrm>
            <a:off x="863600" y="2724150"/>
            <a:ext cx="7758113" cy="2084333"/>
            <a:chOff x="863600" y="2782891"/>
            <a:chExt cx="7758113" cy="2084326"/>
          </a:xfrm>
        </p:grpSpPr>
        <p:grpSp>
          <p:nvGrpSpPr>
            <p:cNvPr id="20485" name="Gruppieren 10"/>
            <p:cNvGrpSpPr>
              <a:grpSpLocks/>
            </p:cNvGrpSpPr>
            <p:nvPr/>
          </p:nvGrpSpPr>
          <p:grpSpPr bwMode="auto">
            <a:xfrm>
              <a:off x="863600" y="2782891"/>
              <a:ext cx="7758113" cy="807323"/>
              <a:chOff x="863268" y="2782498"/>
              <a:chExt cx="7759142" cy="807527"/>
            </a:xfrm>
          </p:grpSpPr>
          <p:cxnSp>
            <p:nvCxnSpPr>
              <p:cNvPr id="20487" name="Gerade Verbindung 5"/>
              <p:cNvCxnSpPr>
                <a:cxnSpLocks noChangeShapeType="1"/>
              </p:cNvCxnSpPr>
              <p:nvPr/>
            </p:nvCxnSpPr>
            <p:spPr bwMode="auto">
              <a:xfrm>
                <a:off x="863268" y="3582783"/>
                <a:ext cx="2715532" cy="7242"/>
              </a:xfrm>
              <a:prstGeom prst="line">
                <a:avLst/>
              </a:prstGeom>
              <a:noFill/>
              <a:ln w="38100" algn="ctr">
                <a:solidFill>
                  <a:srgbClr val="FFC000"/>
                </a:solidFill>
                <a:round/>
                <a:headEnd/>
                <a:tailEnd/>
              </a:ln>
            </p:spPr>
          </p:cxnSp>
          <p:sp>
            <p:nvSpPr>
              <p:cNvPr id="20488" name="Ellipse 3"/>
              <p:cNvSpPr>
                <a:spLocks noChangeArrowheads="1"/>
              </p:cNvSpPr>
              <p:nvPr/>
            </p:nvSpPr>
            <p:spPr bwMode="auto">
              <a:xfrm>
                <a:off x="5317533" y="2782498"/>
                <a:ext cx="3304877" cy="626839"/>
              </a:xfrm>
              <a:prstGeom prst="ellipse">
                <a:avLst/>
              </a:prstGeom>
              <a:solidFill>
                <a:schemeClr val="bg1"/>
              </a:solidFill>
              <a:ln w="38100" algn="ctr">
                <a:solidFill>
                  <a:srgbClr val="FFC000"/>
                </a:solidFill>
                <a:round/>
                <a:headEnd/>
                <a:tailEnd/>
              </a:ln>
            </p:spPr>
            <p:txBody>
              <a:bodyPr lIns="36000" rIns="36000"/>
              <a:lstStyle/>
              <a:p>
                <a:pPr marL="0" lvl="2" algn="ctr">
                  <a:buNone/>
                </a:pPr>
                <a:r>
                  <a:rPr lang="fr-FR" sz="2000" b="1" i="0" dirty="0" smtClean="0">
                    <a:solidFill>
                      <a:srgbClr val="000000"/>
                    </a:solidFill>
                    <a:latin typeface="Arial"/>
                    <a:cs typeface="Arial"/>
                  </a:rPr>
                  <a:t>Scénarios</a:t>
                </a:r>
              </a:p>
              <a:p>
                <a:pPr algn="ctr">
                  <a:buNone/>
                </a:pPr>
                <a:endParaRPr lang="fr-FR" sz="2800" dirty="0"/>
              </a:p>
            </p:txBody>
          </p:sp>
        </p:grpSp>
        <p:cxnSp>
          <p:nvCxnSpPr>
            <p:cNvPr id="20486" name="Gerade Verbindung 5"/>
            <p:cNvCxnSpPr>
              <a:cxnSpLocks noChangeShapeType="1"/>
            </p:cNvCxnSpPr>
            <p:nvPr/>
          </p:nvCxnSpPr>
          <p:spPr bwMode="auto">
            <a:xfrm flipV="1">
              <a:off x="1860331" y="4857162"/>
              <a:ext cx="897563" cy="10055"/>
            </a:xfrm>
            <a:prstGeom prst="line">
              <a:avLst/>
            </a:prstGeom>
            <a:noFill/>
            <a:ln w="38100" algn="ctr">
              <a:solidFill>
                <a:srgbClr val="FFC000"/>
              </a:solidFill>
              <a:round/>
              <a:headEnd/>
              <a:tailEnd/>
            </a:ln>
          </p:spPr>
        </p:cxn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774" t="9501"/>
          <a:stretch/>
        </p:blipFill>
        <p:spPr bwMode="auto">
          <a:xfrm>
            <a:off x="4198994" y="2777628"/>
            <a:ext cx="3244187" cy="1118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6" descr="BMU Logo_fr.JPG"/>
          <p:cNvPicPr>
            <a:picLocks noChangeAspect="1"/>
          </p:cNvPicPr>
          <p:nvPr/>
        </p:nvPicPr>
        <p:blipFill>
          <a:blip r:embed="rId4" cstate="print"/>
          <a:stretch>
            <a:fillRect/>
          </a:stretch>
        </p:blipFill>
        <p:spPr>
          <a:xfrm>
            <a:off x="4274751" y="4697153"/>
            <a:ext cx="2807693" cy="1527715"/>
          </a:xfrm>
          <a:prstGeom prst="rect">
            <a:avLst/>
          </a:prstGeom>
        </p:spPr>
      </p:pic>
      <p:sp>
        <p:nvSpPr>
          <p:cNvPr id="5" name="Inhaltsplatzhalter 2"/>
          <p:cNvSpPr txBox="1">
            <a:spLocks/>
          </p:cNvSpPr>
          <p:nvPr/>
        </p:nvSpPr>
        <p:spPr>
          <a:xfrm>
            <a:off x="520626" y="1776172"/>
            <a:ext cx="3792225" cy="4835643"/>
          </a:xfrm>
          <a:prstGeom prst="rect">
            <a:avLst/>
          </a:prstGeom>
        </p:spPr>
        <p:txBody>
          <a:bodyPr lIns="0" tIns="0" rIns="0" bIns="0"/>
          <a:lstStyle/>
          <a:p>
            <a:pPr eaLnBrk="1" hangingPunct="1">
              <a:spcBef>
                <a:spcPts val="0"/>
              </a:spcBef>
              <a:spcAft>
                <a:spcPts val="600"/>
              </a:spcAft>
              <a:buClr>
                <a:srgbClr val="C80F0F"/>
              </a:buClr>
              <a:defRPr/>
            </a:pPr>
            <a:r>
              <a:rPr lang="fr-FR" sz="1050" kern="0" dirty="0" smtClean="0">
                <a:solidFill>
                  <a:srgbClr val="000000"/>
                </a:solidFill>
                <a:latin typeface="Arial"/>
              </a:rPr>
              <a:t>En sa qualité d’entreprise fédérale, la GIZ aide le gouvernement allemand à concrétiser ses objectifs de coopération internationale pour le développement durable ; elle œuvre aussi au niveau mondial dans le domaine de l’éducation internationale.</a:t>
            </a:r>
          </a:p>
          <a:p>
            <a:pPr eaLnBrk="1" hangingPunct="1">
              <a:spcBef>
                <a:spcPts val="0"/>
              </a:spcBef>
              <a:spcAft>
                <a:spcPts val="600"/>
              </a:spcAft>
              <a:buClr>
                <a:srgbClr val="C80F0F"/>
              </a:buClr>
              <a:defRPr/>
            </a:pPr>
            <a:r>
              <a:rPr lang="fr-FR" sz="1050" kern="0" dirty="0" smtClean="0">
                <a:solidFill>
                  <a:srgbClr val="C00000"/>
                </a:solidFill>
                <a:latin typeface="Arial"/>
              </a:rPr>
              <a:t>Publié par</a:t>
            </a:r>
            <a:r>
              <a:rPr lang="fr-FR" sz="1050" kern="0" dirty="0" smtClean="0">
                <a:solidFill>
                  <a:srgbClr val="000000">
                    <a:lumMod val="50000"/>
                    <a:lumOff val="50000"/>
                  </a:srgbClr>
                </a:solidFill>
                <a:latin typeface="Arial"/>
              </a:rPr>
              <a:t/>
            </a:r>
            <a:br>
              <a:rPr lang="fr-FR" sz="1050" kern="0" dirty="0" smtClean="0">
                <a:solidFill>
                  <a:srgbClr val="000000">
                    <a:lumMod val="50000"/>
                    <a:lumOff val="50000"/>
                  </a:srgbClr>
                </a:solidFill>
                <a:latin typeface="Arial"/>
              </a:rPr>
            </a:br>
            <a:r>
              <a:rPr lang="fr-FR" sz="1050" kern="0" dirty="0" smtClean="0">
                <a:solidFill>
                  <a:srgbClr val="000000"/>
                </a:solidFill>
                <a:latin typeface="Arial"/>
              </a:rPr>
              <a:t>Deutsche </a:t>
            </a:r>
            <a:r>
              <a:rPr lang="fr-FR" sz="1050" kern="0" dirty="0" err="1" smtClean="0">
                <a:solidFill>
                  <a:srgbClr val="000000"/>
                </a:solidFill>
                <a:latin typeface="Arial"/>
              </a:rPr>
              <a:t>Gesellschaft</a:t>
            </a:r>
            <a:r>
              <a:rPr lang="fr-FR" sz="1050" kern="0" dirty="0" smtClean="0">
                <a:solidFill>
                  <a:srgbClr val="000000"/>
                </a:solidFill>
                <a:latin typeface="Arial"/>
              </a:rPr>
              <a:t> </a:t>
            </a:r>
            <a:r>
              <a:rPr lang="fr-FR" sz="1050" kern="0" dirty="0" err="1" smtClean="0">
                <a:solidFill>
                  <a:srgbClr val="000000"/>
                </a:solidFill>
                <a:latin typeface="Arial"/>
              </a:rPr>
              <a:t>für</a:t>
            </a:r>
            <a:r>
              <a:rPr lang="fr-FR" sz="1050" kern="0" dirty="0" smtClean="0">
                <a:solidFill>
                  <a:srgbClr val="000000"/>
                </a:solidFill>
                <a:latin typeface="Arial"/>
              </a:rPr>
              <a:t/>
            </a:r>
            <a:br>
              <a:rPr lang="fr-FR" sz="1050" kern="0" dirty="0" smtClean="0">
                <a:solidFill>
                  <a:srgbClr val="000000"/>
                </a:solidFill>
                <a:latin typeface="Arial"/>
              </a:rPr>
            </a:br>
            <a:r>
              <a:rPr lang="fr-FR" sz="1050" kern="0" dirty="0" smtClean="0">
                <a:solidFill>
                  <a:srgbClr val="000000"/>
                </a:solidFill>
                <a:latin typeface="Arial"/>
              </a:rPr>
              <a:t>Internationale </a:t>
            </a:r>
            <a:r>
              <a:rPr lang="fr-FR" sz="1050" kern="0" dirty="0" err="1" smtClean="0">
                <a:solidFill>
                  <a:srgbClr val="000000"/>
                </a:solidFill>
                <a:latin typeface="Arial"/>
              </a:rPr>
              <a:t>Zusammenarbeit</a:t>
            </a:r>
            <a:r>
              <a:rPr lang="fr-FR" sz="1050" kern="0" dirty="0" smtClean="0">
                <a:solidFill>
                  <a:srgbClr val="000000"/>
                </a:solidFill>
                <a:latin typeface="Arial"/>
              </a:rPr>
              <a:t> (GIZ) </a:t>
            </a:r>
            <a:r>
              <a:rPr lang="fr-FR" sz="1050" kern="0" dirty="0" err="1" smtClean="0">
                <a:solidFill>
                  <a:srgbClr val="000000"/>
                </a:solidFill>
                <a:latin typeface="Arial"/>
              </a:rPr>
              <a:t>GmbH</a:t>
            </a:r>
            <a:endParaRPr lang="fr-FR" sz="1050" kern="0" dirty="0" smtClean="0">
              <a:solidFill>
                <a:srgbClr val="000000"/>
              </a:solidFill>
              <a:latin typeface="Arial"/>
            </a:endParaRPr>
          </a:p>
          <a:p>
            <a:pPr eaLnBrk="1" hangingPunct="1">
              <a:spcBef>
                <a:spcPts val="0"/>
              </a:spcBef>
              <a:spcAft>
                <a:spcPts val="600"/>
              </a:spcAft>
              <a:buClr>
                <a:srgbClr val="C80F0F"/>
              </a:buClr>
              <a:defRPr/>
            </a:pPr>
            <a:r>
              <a:rPr lang="fr-FR" sz="1050" kern="0" dirty="0" smtClean="0">
                <a:solidFill>
                  <a:srgbClr val="000000"/>
                </a:solidFill>
                <a:latin typeface="Arial"/>
              </a:rPr>
              <a:t>Sièges de la société :</a:t>
            </a:r>
            <a:br>
              <a:rPr lang="fr-FR" sz="1050" kern="0" dirty="0" smtClean="0">
                <a:solidFill>
                  <a:srgbClr val="000000"/>
                </a:solidFill>
                <a:latin typeface="Arial"/>
              </a:rPr>
            </a:br>
            <a:r>
              <a:rPr lang="fr-FR" sz="1050" kern="0" dirty="0" smtClean="0">
                <a:solidFill>
                  <a:srgbClr val="000000"/>
                </a:solidFill>
                <a:latin typeface="Arial"/>
              </a:rPr>
              <a:t>Bonn et Eschborn, Allemagne</a:t>
            </a:r>
          </a:p>
          <a:p>
            <a:pPr eaLnBrk="1" hangingPunct="1">
              <a:spcBef>
                <a:spcPts val="0"/>
              </a:spcBef>
              <a:spcAft>
                <a:spcPts val="300"/>
              </a:spcAft>
              <a:buClr>
                <a:srgbClr val="C80F0F"/>
              </a:buClr>
              <a:tabLst>
                <a:tab pos="180975" algn="l"/>
              </a:tabLst>
              <a:defRPr/>
            </a:pPr>
            <a:r>
              <a:rPr lang="fr-FR" sz="1050" kern="0" dirty="0" smtClean="0">
                <a:solidFill>
                  <a:srgbClr val="000000"/>
                </a:solidFill>
                <a:latin typeface="Arial"/>
              </a:rPr>
              <a:t>Dag-Hammarskjöld-</a:t>
            </a:r>
            <a:r>
              <a:rPr lang="fr-FR" sz="1050" kern="0" dirty="0" err="1" smtClean="0">
                <a:solidFill>
                  <a:srgbClr val="000000"/>
                </a:solidFill>
                <a:latin typeface="Arial"/>
              </a:rPr>
              <a:t>Weg</a:t>
            </a:r>
            <a:r>
              <a:rPr lang="fr-FR" sz="1050" kern="0" dirty="0" smtClean="0">
                <a:solidFill>
                  <a:srgbClr val="000000"/>
                </a:solidFill>
                <a:latin typeface="Arial"/>
              </a:rPr>
              <a:t> 1-5</a:t>
            </a:r>
            <a:br>
              <a:rPr lang="fr-FR" sz="1050" kern="0" dirty="0" smtClean="0">
                <a:solidFill>
                  <a:srgbClr val="000000"/>
                </a:solidFill>
                <a:latin typeface="Arial"/>
              </a:rPr>
            </a:br>
            <a:r>
              <a:rPr lang="fr-FR" sz="1050" kern="0" dirty="0" smtClean="0">
                <a:solidFill>
                  <a:srgbClr val="000000"/>
                </a:solidFill>
                <a:latin typeface="Arial"/>
              </a:rPr>
              <a:t>65760 Eschborn, Allemagne</a:t>
            </a:r>
            <a:br>
              <a:rPr lang="fr-FR" sz="1050" kern="0" dirty="0" smtClean="0">
                <a:solidFill>
                  <a:srgbClr val="000000"/>
                </a:solidFill>
                <a:latin typeface="Arial"/>
              </a:rPr>
            </a:br>
            <a:r>
              <a:rPr lang="fr-FR" sz="1050" kern="0" dirty="0" smtClean="0">
                <a:solidFill>
                  <a:srgbClr val="000000"/>
                </a:solidFill>
                <a:latin typeface="Arial"/>
              </a:rPr>
              <a:t>T	+49 61 96 79-0</a:t>
            </a:r>
            <a:br>
              <a:rPr lang="fr-FR" sz="1050" kern="0" dirty="0" smtClean="0">
                <a:solidFill>
                  <a:srgbClr val="000000"/>
                </a:solidFill>
                <a:latin typeface="Arial"/>
              </a:rPr>
            </a:br>
            <a:r>
              <a:rPr lang="fr-FR" sz="1050" kern="0" dirty="0" smtClean="0">
                <a:solidFill>
                  <a:srgbClr val="000000"/>
                </a:solidFill>
                <a:latin typeface="Arial"/>
              </a:rPr>
              <a:t>F	+49 61 96 79-1115</a:t>
            </a:r>
          </a:p>
          <a:p>
            <a:pPr eaLnBrk="1" hangingPunct="1">
              <a:spcBef>
                <a:spcPts val="0"/>
              </a:spcBef>
              <a:spcAft>
                <a:spcPts val="300"/>
              </a:spcAft>
              <a:buClr>
                <a:srgbClr val="C80F0F"/>
              </a:buClr>
              <a:tabLst>
                <a:tab pos="180975" algn="l"/>
              </a:tabLst>
              <a:defRPr/>
            </a:pPr>
            <a:endParaRPr lang="fr-FR" sz="1050" kern="0" dirty="0" smtClean="0">
              <a:solidFill>
                <a:srgbClr val="000000"/>
              </a:solidFill>
              <a:latin typeface="Arial"/>
            </a:endParaRPr>
          </a:p>
          <a:p>
            <a:pPr>
              <a:spcBef>
                <a:spcPts val="0"/>
              </a:spcBef>
              <a:spcAft>
                <a:spcPts val="600"/>
              </a:spcAft>
            </a:pPr>
            <a:r>
              <a:rPr lang="fr-FR" sz="1050" kern="0" dirty="0" smtClean="0">
                <a:solidFill>
                  <a:srgbClr val="C00000"/>
                </a:solidFill>
                <a:latin typeface="Arial"/>
                <a:cs typeface="Arial"/>
              </a:rPr>
              <a:t>Responsable </a:t>
            </a:r>
            <a:r>
              <a:rPr lang="fr-FR" sz="1050" b="0" kern="0" dirty="0" smtClean="0">
                <a:solidFill>
                  <a:srgbClr val="000000"/>
                </a:solidFill>
                <a:latin typeface="Arial"/>
                <a:cs typeface="Arial"/>
              </a:rPr>
              <a:t>Michael Hoppe, GIZ</a:t>
            </a:r>
          </a:p>
          <a:p>
            <a:pPr>
              <a:spcBef>
                <a:spcPts val="0"/>
              </a:spcBef>
              <a:spcAft>
                <a:spcPts val="600"/>
              </a:spcAft>
            </a:pPr>
            <a:r>
              <a:rPr lang="fr-FR" sz="1050" kern="0" dirty="0" smtClean="0">
                <a:solidFill>
                  <a:srgbClr val="C00000"/>
                </a:solidFill>
                <a:latin typeface="Arial"/>
                <a:cs typeface="Arial"/>
              </a:rPr>
              <a:t>Auteur </a:t>
            </a:r>
            <a:r>
              <a:rPr lang="fr-FR" sz="1050" b="0" kern="0" dirty="0" smtClean="0">
                <a:solidFill>
                  <a:srgbClr val="000000"/>
                </a:solidFill>
                <a:latin typeface="Arial"/>
                <a:cs typeface="Arial"/>
              </a:rPr>
              <a:t>Barbara </a:t>
            </a:r>
            <a:r>
              <a:rPr lang="fr-FR" sz="1050" b="0" kern="0" dirty="0" err="1" smtClean="0">
                <a:solidFill>
                  <a:srgbClr val="000000"/>
                </a:solidFill>
                <a:latin typeface="Arial"/>
                <a:cs typeface="Arial"/>
              </a:rPr>
              <a:t>Fröde-Thierfelder</a:t>
            </a:r>
            <a:endParaRPr lang="fr-FR" sz="1050" b="0" kern="0" dirty="0" smtClean="0">
              <a:solidFill>
                <a:srgbClr val="000000"/>
              </a:solidFill>
              <a:latin typeface="Arial"/>
              <a:cs typeface="Arial"/>
            </a:endParaRPr>
          </a:p>
          <a:p>
            <a:pPr>
              <a:spcBef>
                <a:spcPts val="0"/>
              </a:spcBef>
              <a:spcAft>
                <a:spcPts val="600"/>
              </a:spcAft>
            </a:pPr>
            <a:r>
              <a:rPr lang="fr-FR" sz="1050" kern="0" dirty="0" smtClean="0">
                <a:solidFill>
                  <a:srgbClr val="C00000"/>
                </a:solidFill>
                <a:latin typeface="Arial"/>
                <a:cs typeface="Arial"/>
              </a:rPr>
              <a:t>Coordination </a:t>
            </a:r>
            <a:r>
              <a:rPr lang="fr-FR" sz="1050" b="0" kern="0" dirty="0" smtClean="0">
                <a:solidFill>
                  <a:srgbClr val="000000"/>
                </a:solidFill>
                <a:latin typeface="Arial"/>
                <a:cs typeface="Arial"/>
              </a:rPr>
              <a:t>Barbara </a:t>
            </a:r>
            <a:r>
              <a:rPr lang="fr-FR" sz="1050" b="0" kern="0" dirty="0" err="1" smtClean="0">
                <a:solidFill>
                  <a:srgbClr val="000000"/>
                </a:solidFill>
                <a:latin typeface="Arial"/>
                <a:cs typeface="Arial"/>
              </a:rPr>
              <a:t>Fröde-Thierfelder</a:t>
            </a:r>
            <a:endParaRPr lang="fr-FR" sz="1050" dirty="0" smtClean="0">
              <a:solidFill>
                <a:schemeClr val="tx1"/>
              </a:solidFill>
            </a:endParaRPr>
          </a:p>
          <a:p>
            <a:pPr>
              <a:spcBef>
                <a:spcPts val="0"/>
              </a:spcBef>
              <a:spcAft>
                <a:spcPts val="600"/>
              </a:spcAft>
            </a:pPr>
            <a:r>
              <a:rPr lang="fr-FR" sz="1050" kern="0" dirty="0" smtClean="0">
                <a:solidFill>
                  <a:srgbClr val="C00000"/>
                </a:solidFill>
                <a:latin typeface="Arial"/>
                <a:cs typeface="Arial"/>
              </a:rPr>
              <a:t>Crédits photographiques</a:t>
            </a:r>
            <a:r>
              <a:rPr lang="fr-FR" sz="1050" b="0" kern="0" dirty="0" smtClean="0">
                <a:solidFill>
                  <a:srgbClr val="000000">
                    <a:lumMod val="65000"/>
                    <a:lumOff val="35000"/>
                  </a:srgbClr>
                </a:solidFill>
                <a:latin typeface="Arial"/>
                <a:cs typeface="Arial"/>
              </a:rPr>
              <a:t/>
            </a:r>
            <a:br>
              <a:rPr lang="fr-FR" sz="1050" b="0" kern="0" dirty="0" smtClean="0">
                <a:solidFill>
                  <a:srgbClr val="000000">
                    <a:lumMod val="65000"/>
                    <a:lumOff val="35000"/>
                  </a:srgbClr>
                </a:solidFill>
                <a:latin typeface="Arial"/>
                <a:cs typeface="Arial"/>
              </a:rPr>
            </a:br>
            <a:r>
              <a:rPr lang="fr-FR" sz="1050" b="0" kern="0" dirty="0" smtClean="0">
                <a:solidFill>
                  <a:srgbClr val="000000"/>
                </a:solidFill>
                <a:latin typeface="Arial"/>
                <a:cs typeface="Arial"/>
              </a:rPr>
              <a:t>© GIZ/Programme de la Protection du Climat et Claudia </a:t>
            </a:r>
            <a:r>
              <a:rPr lang="fr-FR" sz="1050" b="0" kern="0" dirty="0" err="1" smtClean="0">
                <a:solidFill>
                  <a:srgbClr val="000000"/>
                </a:solidFill>
                <a:latin typeface="Arial"/>
                <a:cs typeface="Arial"/>
              </a:rPr>
              <a:t>Altmann</a:t>
            </a:r>
            <a:r>
              <a:rPr lang="fr-FR" sz="1050" b="0" kern="0" dirty="0" smtClean="0">
                <a:solidFill>
                  <a:srgbClr val="000000"/>
                </a:solidFill>
                <a:latin typeface="Arial"/>
                <a:cs typeface="Arial"/>
              </a:rPr>
              <a:t>, Dirk </a:t>
            </a:r>
            <a:r>
              <a:rPr lang="fr-FR" sz="1050" b="0" kern="0" dirty="0" err="1" smtClean="0">
                <a:solidFill>
                  <a:srgbClr val="000000"/>
                </a:solidFill>
                <a:latin typeface="Arial"/>
                <a:cs typeface="Arial"/>
              </a:rPr>
              <a:t>Ostermeier</a:t>
            </a:r>
            <a:r>
              <a:rPr lang="fr-FR" sz="1050" b="0" kern="0" dirty="0" smtClean="0">
                <a:solidFill>
                  <a:srgbClr val="000000"/>
                </a:solidFill>
                <a:latin typeface="Arial"/>
                <a:cs typeface="Arial"/>
              </a:rPr>
              <a:t>, Florian </a:t>
            </a:r>
            <a:r>
              <a:rPr lang="fr-FR" sz="1050" b="0" kern="0" dirty="0" err="1" smtClean="0">
                <a:solidFill>
                  <a:srgbClr val="000000"/>
                </a:solidFill>
                <a:latin typeface="Arial"/>
                <a:cs typeface="Arial"/>
              </a:rPr>
              <a:t>Kopp</a:t>
            </a:r>
            <a:r>
              <a:rPr lang="fr-FR" sz="1050" b="0" kern="0" dirty="0" smtClean="0">
                <a:solidFill>
                  <a:srgbClr val="000000"/>
                </a:solidFill>
                <a:latin typeface="Arial"/>
                <a:cs typeface="Arial"/>
              </a:rPr>
              <a:t>, Georg </a:t>
            </a:r>
            <a:r>
              <a:rPr lang="fr-FR" sz="1050" b="0" kern="0" dirty="0" err="1" smtClean="0">
                <a:solidFill>
                  <a:srgbClr val="000000"/>
                </a:solidFill>
                <a:latin typeface="Arial"/>
                <a:cs typeface="Arial"/>
              </a:rPr>
              <a:t>Buchholz</a:t>
            </a:r>
            <a:r>
              <a:rPr lang="fr-FR" sz="1050" b="0" kern="0" dirty="0" smtClean="0">
                <a:solidFill>
                  <a:srgbClr val="000000"/>
                </a:solidFill>
                <a:latin typeface="Arial"/>
                <a:cs typeface="Arial"/>
              </a:rPr>
              <a:t>, Ira </a:t>
            </a:r>
            <a:r>
              <a:rPr lang="fr-FR" sz="1050" b="0" kern="0" dirty="0" err="1" smtClean="0">
                <a:solidFill>
                  <a:srgbClr val="000000"/>
                </a:solidFill>
                <a:latin typeface="Arial"/>
                <a:cs typeface="Arial"/>
              </a:rPr>
              <a:t>Olaleye</a:t>
            </a:r>
            <a:r>
              <a:rPr lang="fr-FR" sz="1050" b="0" kern="0" dirty="0" smtClean="0">
                <a:solidFill>
                  <a:srgbClr val="000000"/>
                </a:solidFill>
                <a:latin typeface="Arial"/>
                <a:cs typeface="Arial"/>
              </a:rPr>
              <a:t>, Jörg </a:t>
            </a:r>
            <a:r>
              <a:rPr lang="fr-FR" sz="1050" b="0" kern="0" dirty="0" err="1" smtClean="0">
                <a:solidFill>
                  <a:srgbClr val="000000"/>
                </a:solidFill>
                <a:latin typeface="Arial"/>
                <a:cs typeface="Arial"/>
              </a:rPr>
              <a:t>Böthling</a:t>
            </a:r>
            <a:r>
              <a:rPr lang="fr-FR" sz="1050" b="0" kern="0" dirty="0" smtClean="0">
                <a:solidFill>
                  <a:srgbClr val="000000"/>
                </a:solidFill>
                <a:latin typeface="Arial"/>
                <a:cs typeface="Arial"/>
              </a:rPr>
              <a:t>, Manuel Hauptmann, Markus </a:t>
            </a:r>
            <a:r>
              <a:rPr lang="fr-FR" sz="1050" b="0" kern="0" dirty="0" err="1" smtClean="0">
                <a:solidFill>
                  <a:srgbClr val="000000"/>
                </a:solidFill>
                <a:latin typeface="Arial"/>
                <a:cs typeface="Arial"/>
              </a:rPr>
              <a:t>Kirchgessner</a:t>
            </a:r>
            <a:r>
              <a:rPr lang="fr-FR" sz="1050" b="0" kern="0" dirty="0" smtClean="0">
                <a:solidFill>
                  <a:srgbClr val="000000"/>
                </a:solidFill>
                <a:latin typeface="Arial"/>
                <a:cs typeface="Arial"/>
              </a:rPr>
              <a:t>, Michael Gajo, Michael </a:t>
            </a:r>
            <a:r>
              <a:rPr lang="fr-FR" sz="1050" b="0" kern="0" dirty="0" err="1" smtClean="0">
                <a:solidFill>
                  <a:srgbClr val="000000"/>
                </a:solidFill>
                <a:latin typeface="Arial"/>
                <a:cs typeface="Arial"/>
              </a:rPr>
              <a:t>Netzhammer</a:t>
            </a:r>
            <a:r>
              <a:rPr lang="fr-FR" sz="1050" b="0" kern="0" dirty="0" smtClean="0">
                <a:solidFill>
                  <a:srgbClr val="000000"/>
                </a:solidFill>
                <a:latin typeface="Arial"/>
                <a:cs typeface="Arial"/>
              </a:rPr>
              <a:t>, Nicole Herzog, Peter </a:t>
            </a:r>
            <a:r>
              <a:rPr lang="fr-FR" sz="1050" b="0" kern="0" dirty="0" err="1" smtClean="0">
                <a:solidFill>
                  <a:srgbClr val="000000"/>
                </a:solidFill>
                <a:latin typeface="Arial"/>
                <a:cs typeface="Arial"/>
              </a:rPr>
              <a:t>Korneffel</a:t>
            </a:r>
            <a:r>
              <a:rPr lang="fr-FR" sz="1050" b="0" kern="0" dirty="0" smtClean="0">
                <a:solidFill>
                  <a:srgbClr val="000000"/>
                </a:solidFill>
                <a:latin typeface="Arial"/>
                <a:cs typeface="Arial"/>
              </a:rPr>
              <a:t>, Richard Lord, Robert Heine, </a:t>
            </a:r>
            <a:r>
              <a:rPr lang="fr-FR" sz="1050" b="0" kern="0" dirty="0" err="1" smtClean="0">
                <a:solidFill>
                  <a:srgbClr val="000000"/>
                </a:solidFill>
                <a:latin typeface="Arial"/>
                <a:cs typeface="Arial"/>
              </a:rPr>
              <a:t>Rüdiger</a:t>
            </a:r>
            <a:r>
              <a:rPr lang="fr-FR" sz="1050" b="0" kern="0" dirty="0" smtClean="0">
                <a:solidFill>
                  <a:srgbClr val="000000"/>
                </a:solidFill>
                <a:latin typeface="Arial"/>
                <a:cs typeface="Arial"/>
              </a:rPr>
              <a:t> Behrens, Ulrich </a:t>
            </a:r>
            <a:r>
              <a:rPr lang="fr-FR" sz="1050" b="0" kern="0" dirty="0" err="1" smtClean="0">
                <a:solidFill>
                  <a:srgbClr val="000000"/>
                </a:solidFill>
                <a:latin typeface="Arial"/>
                <a:cs typeface="Arial"/>
              </a:rPr>
              <a:t>Scholz</a:t>
            </a:r>
            <a:r>
              <a:rPr lang="fr-FR" sz="1050" b="0" kern="0" dirty="0" smtClean="0">
                <a:solidFill>
                  <a:srgbClr val="000000"/>
                </a:solidFill>
                <a:latin typeface="Arial"/>
                <a:cs typeface="Arial"/>
              </a:rPr>
              <a:t>, Ursula Meissner, Uwe </a:t>
            </a:r>
            <a:r>
              <a:rPr lang="fr-FR" sz="1050" b="0" kern="0" dirty="0" err="1" smtClean="0">
                <a:solidFill>
                  <a:srgbClr val="000000"/>
                </a:solidFill>
                <a:latin typeface="Arial"/>
                <a:cs typeface="Arial"/>
              </a:rPr>
              <a:t>Rau</a:t>
            </a:r>
            <a:endParaRPr lang="fr-FR" sz="1050" b="0" kern="0" dirty="0" smtClean="0">
              <a:solidFill>
                <a:srgbClr val="000000"/>
              </a:solidFill>
              <a:latin typeface="Arial"/>
              <a:cs typeface="Arial"/>
            </a:endParaRPr>
          </a:p>
          <a:p>
            <a:pPr>
              <a:spcBef>
                <a:spcPts val="0"/>
              </a:spcBef>
              <a:spcAft>
                <a:spcPts val="600"/>
              </a:spcAft>
            </a:pPr>
            <a:r>
              <a:rPr lang="fr-FR" sz="1050" kern="0" dirty="0" smtClean="0">
                <a:solidFill>
                  <a:srgbClr val="C00000"/>
                </a:solidFill>
                <a:latin typeface="Arial"/>
                <a:cs typeface="Arial"/>
              </a:rPr>
              <a:t>Maquette </a:t>
            </a:r>
            <a:r>
              <a:rPr lang="fr-FR" sz="1050" b="0" kern="0" dirty="0" smtClean="0">
                <a:solidFill>
                  <a:srgbClr val="000000"/>
                </a:solidFill>
                <a:latin typeface="Arial"/>
                <a:cs typeface="Arial"/>
              </a:rPr>
              <a:t>Ira </a:t>
            </a:r>
            <a:r>
              <a:rPr lang="fr-FR" sz="1050" b="0" kern="0" dirty="0" err="1" smtClean="0">
                <a:solidFill>
                  <a:srgbClr val="000000"/>
                </a:solidFill>
                <a:latin typeface="Arial"/>
                <a:cs typeface="Arial"/>
              </a:rPr>
              <a:t>Olaleye</a:t>
            </a:r>
            <a:endParaRPr lang="fr-FR" sz="1050" dirty="0" smtClean="0">
              <a:solidFill>
                <a:schemeClr val="tx1"/>
              </a:solidFill>
            </a:endParaRPr>
          </a:p>
          <a:p>
            <a:pPr eaLnBrk="1" hangingPunct="1">
              <a:spcBef>
                <a:spcPts val="0"/>
              </a:spcBef>
              <a:spcAft>
                <a:spcPts val="300"/>
              </a:spcAft>
              <a:buClr>
                <a:srgbClr val="C80F0F"/>
              </a:buClr>
              <a:tabLst>
                <a:tab pos="180975" algn="l"/>
              </a:tabLst>
              <a:defRPr/>
            </a:pPr>
            <a:endParaRPr lang="fr-FR" sz="1050" kern="0" dirty="0" smtClean="0">
              <a:solidFill>
                <a:srgbClr val="000000"/>
              </a:solidFill>
              <a:latin typeface="Arial"/>
            </a:endParaRPr>
          </a:p>
          <a:p>
            <a:pPr algn="l">
              <a:spcBef>
                <a:spcPts val="0"/>
              </a:spcBef>
              <a:spcAft>
                <a:spcPts val="0"/>
              </a:spcAft>
            </a:pPr>
            <a:endParaRPr lang="fr-FR" sz="1200" dirty="0" smtClean="0">
              <a:solidFill>
                <a:schemeClr val="tx1"/>
              </a:solidFill>
              <a:latin typeface="+mn-lt"/>
              <a:cs typeface="+mn-cs"/>
            </a:endParaRPr>
          </a:p>
          <a:p>
            <a:pPr algn="l">
              <a:spcBef>
                <a:spcPts val="0"/>
              </a:spcBef>
              <a:spcAft>
                <a:spcPts val="300"/>
              </a:spcAft>
              <a:buNone/>
            </a:pPr>
            <a:endParaRPr lang="fr-FR" sz="1050" dirty="0">
              <a:solidFill>
                <a:schemeClr val="tx1"/>
              </a:solidFill>
              <a:latin typeface="+mn-lt"/>
              <a:cs typeface="+mn-cs"/>
            </a:endParaRPr>
          </a:p>
        </p:txBody>
      </p:sp>
      <p:sp>
        <p:nvSpPr>
          <p:cNvPr id="11" name="Inhaltsplatzhalter 2"/>
          <p:cNvSpPr txBox="1">
            <a:spLocks/>
          </p:cNvSpPr>
          <p:nvPr/>
        </p:nvSpPr>
        <p:spPr bwMode="auto">
          <a:xfrm>
            <a:off x="4551144" y="1830795"/>
            <a:ext cx="4139726" cy="4576762"/>
          </a:xfrm>
          <a:prstGeom prst="rect">
            <a:avLst/>
          </a:prstGeom>
          <a:noFill/>
          <a:ln w="9525">
            <a:noFill/>
            <a:miter lim="800000"/>
            <a:headEnd/>
            <a:tailEnd/>
          </a:ln>
        </p:spPr>
        <p:txBody>
          <a:bodyPr lIns="0" tIns="0" rIns="0" bIns="0"/>
          <a:lstStyle/>
          <a:p>
            <a:pPr>
              <a:spcBef>
                <a:spcPts val="0"/>
              </a:spcBef>
              <a:spcAft>
                <a:spcPts val="300"/>
              </a:spcAft>
            </a:pPr>
            <a:r>
              <a:rPr lang="fr-FR" sz="1000" kern="0" dirty="0" smtClean="0">
                <a:solidFill>
                  <a:schemeClr val="tx1"/>
                </a:solidFill>
                <a:latin typeface="Arial"/>
                <a:cs typeface="Arial"/>
              </a:rPr>
              <a:t>La formation « Intégration de l'adaptation au changement climatique  dans la planification du développement » </a:t>
            </a:r>
            <a:r>
              <a:rPr lang="fr-FR" sz="1000" b="0" kern="0" dirty="0" smtClean="0">
                <a:solidFill>
                  <a:schemeClr val="tx1"/>
                </a:solidFill>
                <a:latin typeface="Arial"/>
                <a:cs typeface="Arial"/>
              </a:rPr>
              <a:t>(</a:t>
            </a:r>
            <a:r>
              <a:rPr lang="fr-FR" sz="1000" b="0" i="1" kern="0" dirty="0" smtClean="0">
                <a:solidFill>
                  <a:schemeClr val="tx1"/>
                </a:solidFill>
                <a:latin typeface="Arial"/>
                <a:cs typeface="Arial"/>
              </a:rPr>
              <a:t>titre original anglais : </a:t>
            </a:r>
            <a:br>
              <a:rPr lang="fr-FR" sz="1000" b="0" i="1" kern="0" dirty="0" smtClean="0">
                <a:solidFill>
                  <a:schemeClr val="tx1"/>
                </a:solidFill>
                <a:latin typeface="Arial"/>
                <a:cs typeface="Arial"/>
              </a:rPr>
            </a:br>
            <a:r>
              <a:rPr lang="fr-FR" sz="1000" b="0" i="1" kern="0" dirty="0" smtClean="0">
                <a:solidFill>
                  <a:schemeClr val="tx1"/>
                </a:solidFill>
                <a:latin typeface="Arial"/>
                <a:cs typeface="Arial"/>
              </a:rPr>
              <a:t>« Integrating climate change adaptation into development planning »</a:t>
            </a:r>
            <a:r>
              <a:rPr lang="fr-FR" sz="1000" b="0" kern="0" dirty="0" smtClean="0">
                <a:solidFill>
                  <a:schemeClr val="tx1"/>
                </a:solidFill>
                <a:latin typeface="Arial"/>
                <a:cs typeface="Arial"/>
              </a:rPr>
              <a:t>) </a:t>
            </a:r>
            <a:br>
              <a:rPr lang="fr-FR" sz="1000" b="0" kern="0" dirty="0" smtClean="0">
                <a:solidFill>
                  <a:schemeClr val="tx1"/>
                </a:solidFill>
                <a:latin typeface="Arial"/>
                <a:cs typeface="Arial"/>
              </a:rPr>
            </a:br>
            <a:r>
              <a:rPr lang="fr-FR" sz="1000" kern="0" dirty="0" smtClean="0">
                <a:solidFill>
                  <a:schemeClr val="tx1"/>
                </a:solidFill>
                <a:latin typeface="Arial"/>
                <a:cs typeface="Arial"/>
              </a:rPr>
              <a:t>a été développée par le Programme </a:t>
            </a:r>
            <a:r>
              <a:rPr lang="fr-FR" sz="1000" kern="0" dirty="0" smtClean="0">
                <a:solidFill>
                  <a:schemeClr val="tx1"/>
                </a:solidFill>
                <a:latin typeface="Arial"/>
              </a:rPr>
              <a:t>de protection du climat de la GIZ, mandaté par le ministère fédéral allemand de la Coopération économique et du Développement </a:t>
            </a:r>
            <a:r>
              <a:rPr lang="fr-FR" sz="1000" kern="0" dirty="0" smtClean="0">
                <a:solidFill>
                  <a:schemeClr val="tx1"/>
                </a:solidFill>
                <a:latin typeface="Arial"/>
                <a:cs typeface="Arial"/>
              </a:rPr>
              <a:t>(BMZ)</a:t>
            </a:r>
            <a:r>
              <a:rPr lang="fr-FR" sz="1000" kern="0" dirty="0" smtClean="0">
                <a:solidFill>
                  <a:schemeClr val="tx1"/>
                </a:solidFill>
                <a:latin typeface="Arial"/>
              </a:rPr>
              <a:t>. </a:t>
            </a:r>
          </a:p>
          <a:p>
            <a:pPr>
              <a:spcBef>
                <a:spcPts val="0"/>
              </a:spcBef>
              <a:spcAft>
                <a:spcPts val="300"/>
              </a:spcAft>
            </a:pPr>
            <a:endParaRPr lang="fr-FR" sz="1000" kern="0" dirty="0" smtClean="0">
              <a:solidFill>
                <a:schemeClr val="tx1"/>
              </a:solidFill>
              <a:latin typeface="Arial"/>
            </a:endParaRPr>
          </a:p>
          <a:p>
            <a:pPr>
              <a:spcBef>
                <a:spcPts val="0"/>
              </a:spcBef>
              <a:spcAft>
                <a:spcPts val="300"/>
              </a:spcAft>
            </a:pPr>
            <a:endParaRPr lang="fr-FR" sz="1000" kern="0" dirty="0" smtClean="0">
              <a:solidFill>
                <a:schemeClr val="tx1"/>
              </a:solidFill>
              <a:latin typeface="Arial"/>
            </a:endParaRPr>
          </a:p>
          <a:p>
            <a:pPr>
              <a:spcBef>
                <a:spcPts val="0"/>
              </a:spcBef>
              <a:spcAft>
                <a:spcPts val="300"/>
              </a:spcAft>
            </a:pPr>
            <a:endParaRPr lang="fr-FR" sz="1000" kern="0" dirty="0" smtClean="0">
              <a:solidFill>
                <a:schemeClr val="tx1"/>
              </a:solidFill>
              <a:latin typeface="Arial"/>
            </a:endParaRPr>
          </a:p>
          <a:p>
            <a:pPr>
              <a:spcBef>
                <a:spcPts val="0"/>
              </a:spcBef>
              <a:spcAft>
                <a:spcPts val="300"/>
              </a:spcAft>
            </a:pPr>
            <a:endParaRPr lang="fr-FR" sz="1000" kern="0" dirty="0" smtClean="0">
              <a:solidFill>
                <a:schemeClr val="tx1"/>
              </a:solidFill>
              <a:latin typeface="Arial"/>
            </a:endParaRPr>
          </a:p>
          <a:p>
            <a:pPr>
              <a:spcBef>
                <a:spcPts val="0"/>
              </a:spcBef>
              <a:spcAft>
                <a:spcPts val="300"/>
              </a:spcAft>
            </a:pPr>
            <a:endParaRPr lang="fr-FR" sz="1000" kern="0" dirty="0" smtClean="0">
              <a:solidFill>
                <a:schemeClr val="tx1"/>
              </a:solidFill>
              <a:latin typeface="Arial"/>
            </a:endParaRPr>
          </a:p>
          <a:p>
            <a:pPr>
              <a:spcBef>
                <a:spcPts val="0"/>
              </a:spcBef>
              <a:spcAft>
                <a:spcPts val="300"/>
              </a:spcAft>
            </a:pPr>
            <a:endParaRPr lang="fr-FR" sz="1000" kern="0" dirty="0" smtClean="0">
              <a:solidFill>
                <a:schemeClr val="tx1"/>
              </a:solidFill>
              <a:latin typeface="Arial"/>
            </a:endParaRPr>
          </a:p>
          <a:p>
            <a:pPr>
              <a:spcBef>
                <a:spcPts val="0"/>
              </a:spcBef>
              <a:spcAft>
                <a:spcPts val="300"/>
              </a:spcAft>
            </a:pPr>
            <a:endParaRPr lang="fr-FR" sz="1000" kern="0" dirty="0" smtClean="0">
              <a:solidFill>
                <a:schemeClr val="tx1"/>
              </a:solidFill>
              <a:latin typeface="Arial"/>
            </a:endParaRPr>
          </a:p>
          <a:p>
            <a:r>
              <a:rPr lang="fr-FR" sz="1000" kern="0" dirty="0" smtClean="0">
                <a:solidFill>
                  <a:schemeClr val="tx1"/>
                </a:solidFill>
                <a:latin typeface="Arial"/>
              </a:rPr>
              <a:t>Le présent module a été élaboré pour le compte du m</a:t>
            </a:r>
            <a:r>
              <a:rPr lang="fr-FR" sz="1000" i="0" kern="0" dirty="0" smtClean="0">
                <a:solidFill>
                  <a:schemeClr val="tx1"/>
                </a:solidFill>
                <a:latin typeface="Arial"/>
                <a:cs typeface="Arial"/>
              </a:rPr>
              <a:t>inistère fédéral allemand de l’Environnement, de la Protection de la </a:t>
            </a:r>
            <a:r>
              <a:rPr lang="fr-FR" sz="1000" kern="0" dirty="0" smtClean="0">
                <a:solidFill>
                  <a:schemeClr val="tx1"/>
                </a:solidFill>
                <a:latin typeface="Arial"/>
                <a:cs typeface="Arial"/>
              </a:rPr>
              <a:t>Nature et de la Sûreté nucléaire (</a:t>
            </a:r>
            <a:r>
              <a:rPr lang="fr-FR" sz="1000" i="0" kern="0" dirty="0" smtClean="0">
                <a:solidFill>
                  <a:schemeClr val="tx1"/>
                </a:solidFill>
                <a:latin typeface="Arial"/>
                <a:cs typeface="Arial"/>
              </a:rPr>
              <a:t>BMU). Il a été </a:t>
            </a:r>
            <a:r>
              <a:rPr lang="fr-FR" sz="1000" kern="0" dirty="0" smtClean="0">
                <a:solidFill>
                  <a:schemeClr val="tx1"/>
                </a:solidFill>
                <a:latin typeface="Arial"/>
                <a:cs typeface="Arial"/>
              </a:rPr>
              <a:t>financé par l’Initiative internationale de protection climatique du BMU</a:t>
            </a:r>
            <a:r>
              <a:rPr lang="fr-FR" sz="1000" kern="0" dirty="0" smtClean="0">
                <a:solidFill>
                  <a:srgbClr val="C00000"/>
                </a:solidFill>
                <a:latin typeface="Arial"/>
                <a:cs typeface="Arial"/>
              </a:rPr>
              <a:t>.</a:t>
            </a:r>
            <a:endParaRPr lang="fr-FR" sz="1000" kern="0" dirty="0">
              <a:solidFill>
                <a:srgbClr val="C00000"/>
              </a:solidFill>
              <a:latin typeface="Arial"/>
              <a:cs typeface="Arial"/>
            </a:endParaRPr>
          </a:p>
        </p:txBody>
      </p:sp>
      <p:sp>
        <p:nvSpPr>
          <p:cNvPr id="15" name="Title 1"/>
          <p:cNvSpPr txBox="1">
            <a:spLocks/>
          </p:cNvSpPr>
          <p:nvPr/>
        </p:nvSpPr>
        <p:spPr bwMode="auto">
          <a:xfrm>
            <a:off x="428625" y="890263"/>
            <a:ext cx="7526338" cy="741362"/>
          </a:xfrm>
          <a:prstGeom prst="rect">
            <a:avLst/>
          </a:prstGeom>
          <a:noFill/>
          <a:ln>
            <a:noFill/>
          </a:ln>
          <a:extLst/>
        </p:spPr>
        <p:txBody>
          <a:bodyPr anchor="b"/>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eaLnBrk="1" hangingPunct="1">
              <a:defRPr/>
            </a:pPr>
            <a:r>
              <a:rPr lang="fr-FR" sz="2400" kern="0" dirty="0" smtClean="0">
                <a:solidFill>
                  <a:srgbClr val="669900"/>
                </a:solidFill>
                <a:latin typeface="Arial"/>
              </a:rPr>
              <a:t>Adresse bibliographique</a:t>
            </a:r>
            <a:endParaRPr lang="fr-FR" sz="2400" kern="0" dirty="0">
              <a:solidFill>
                <a:srgbClr val="669900"/>
              </a:solidFill>
              <a:latin typeface="Arial"/>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algn="l">
              <a:spcBef>
                <a:spcPct val="0"/>
              </a:spcBef>
              <a:buNone/>
            </a:pPr>
            <a:r>
              <a:rPr lang="fr-FR" sz="2400" b="1" i="0" dirty="0" smtClean="0">
                <a:solidFill>
                  <a:srgbClr val="669900"/>
                </a:solidFill>
                <a:latin typeface="Arial"/>
                <a:ea typeface="+mj-ea"/>
                <a:cs typeface="+mj-cs"/>
              </a:rPr>
              <a:t>Introduction: Qu'est-ce qu'un scénario</a:t>
            </a:r>
            <a:endParaRPr lang="fr-FR" sz="2400" b="1" i="0" dirty="0">
              <a:solidFill>
                <a:srgbClr val="669900"/>
              </a:solidFill>
              <a:latin typeface="Arial"/>
              <a:ea typeface="+mj-ea"/>
              <a:cs typeface="+mj-cs"/>
            </a:endParaRPr>
          </a:p>
        </p:txBody>
      </p:sp>
      <p:sp>
        <p:nvSpPr>
          <p:cNvPr id="4099" name="Content Placeholder 2"/>
          <p:cNvSpPr>
            <a:spLocks noGrp="1"/>
          </p:cNvSpPr>
          <p:nvPr>
            <p:ph idx="1"/>
          </p:nvPr>
        </p:nvSpPr>
        <p:spPr>
          <a:xfrm>
            <a:off x="457200" y="2008188"/>
            <a:ext cx="5210175" cy="4213225"/>
          </a:xfrm>
        </p:spPr>
        <p:txBody>
          <a:bodyPr/>
          <a:lstStyle/>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Les scénarios constituent différentes combinaisons plausibles d'un ensemble de circonstances, décrivant ainsi différentes situations futures</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Les scénarios ne sont PAS des prédictions</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Ils aident</a:t>
            </a:r>
          </a:p>
          <a:p>
            <a:pPr marL="358811" lvl="2" indent="-179405" algn="l">
              <a:spcBef>
                <a:spcPct val="20000"/>
              </a:spcBef>
              <a:buClr>
                <a:srgbClr val="999999"/>
              </a:buClr>
              <a:buFont typeface="Wingdings"/>
              <a:buChar char="§"/>
            </a:pPr>
            <a:r>
              <a:rPr lang="fr-FR" sz="1600" b="1" i="0" baseline="0" dirty="0" smtClean="0">
                <a:solidFill>
                  <a:srgbClr val="000000"/>
                </a:solidFill>
                <a:latin typeface="Arial"/>
                <a:ea typeface="+mn-ea"/>
                <a:cs typeface="Arial"/>
              </a:rPr>
              <a:t>à sensibiliser les décideurs aux facteurs qui influencent l'évolution future </a:t>
            </a:r>
          </a:p>
          <a:p>
            <a:pPr marL="358811" lvl="2" indent="-179405" algn="l">
              <a:spcBef>
                <a:spcPct val="20000"/>
              </a:spcBef>
              <a:buClr>
                <a:srgbClr val="999999"/>
              </a:buClr>
              <a:buFont typeface="Wingdings"/>
              <a:buChar char="§"/>
            </a:pPr>
            <a:r>
              <a:rPr lang="fr-FR" sz="1600" b="1" i="0" baseline="0" dirty="0" smtClean="0">
                <a:solidFill>
                  <a:srgbClr val="000000"/>
                </a:solidFill>
                <a:latin typeface="Arial"/>
                <a:ea typeface="+mn-ea"/>
                <a:cs typeface="Arial"/>
              </a:rPr>
              <a:t>à anticiper les menaces futures, ainsi que les opportunités de développement </a:t>
            </a:r>
          </a:p>
          <a:p>
            <a:pPr marL="358811" lvl="2" indent="-179405" algn="l">
              <a:spcBef>
                <a:spcPct val="20000"/>
              </a:spcBef>
              <a:buClr>
                <a:srgbClr val="999999"/>
              </a:buClr>
              <a:buFont typeface="Wingdings"/>
              <a:buChar char="§"/>
            </a:pPr>
            <a:r>
              <a:rPr lang="fr-FR" sz="1600" b="1" i="0" baseline="0" dirty="0" smtClean="0">
                <a:solidFill>
                  <a:srgbClr val="000000"/>
                </a:solidFill>
                <a:latin typeface="Arial"/>
                <a:ea typeface="+mn-ea"/>
                <a:cs typeface="Arial"/>
              </a:rPr>
              <a:t>à améliorer la formation collective et l'échange</a:t>
            </a:r>
          </a:p>
          <a:p>
            <a:pPr marL="358811" lvl="2" indent="-179405" algn="l">
              <a:spcBef>
                <a:spcPct val="20000"/>
              </a:spcBef>
              <a:buClr>
                <a:srgbClr val="999999"/>
              </a:buClr>
              <a:buFont typeface="Wingdings"/>
              <a:buChar char="§"/>
            </a:pPr>
            <a:r>
              <a:rPr lang="fr-FR" sz="1600" b="1" i="0" baseline="0" dirty="0" smtClean="0">
                <a:solidFill>
                  <a:srgbClr val="000000"/>
                </a:solidFill>
                <a:latin typeface="Arial"/>
                <a:ea typeface="+mn-ea"/>
                <a:cs typeface="Arial"/>
              </a:rPr>
              <a:t>à prendre, - en temps opportun, les décisions relatives aux actions (limiter les menaces, se protéger contre les impacts négatifs, accroître les possibilités)</a:t>
            </a:r>
          </a:p>
          <a:p>
            <a:pPr marL="179405" lvl="1" indent="-179405" algn="l">
              <a:spcBef>
                <a:spcPct val="20000"/>
              </a:spcBef>
              <a:buClr>
                <a:srgbClr val="669900"/>
              </a:buClr>
              <a:buFont typeface="Wingdings"/>
              <a:buChar char="§"/>
            </a:pPr>
            <a:endParaRPr lang="fr-FR" dirty="0" smtClean="0"/>
          </a:p>
          <a:p>
            <a:pPr marL="179405" lvl="1" indent="-179405" algn="l">
              <a:spcBef>
                <a:spcPct val="20000"/>
              </a:spcBef>
              <a:buNone/>
            </a:pPr>
            <a:endParaRPr lang="fr-FR" dirty="0" smtClean="0"/>
          </a:p>
        </p:txBody>
      </p:sp>
      <p:grpSp>
        <p:nvGrpSpPr>
          <p:cNvPr id="21508" name="Gruppieren 22"/>
          <p:cNvGrpSpPr>
            <a:grpSpLocks/>
          </p:cNvGrpSpPr>
          <p:nvPr/>
        </p:nvGrpSpPr>
        <p:grpSpPr bwMode="auto">
          <a:xfrm>
            <a:off x="5517931" y="1781504"/>
            <a:ext cx="3511769" cy="3091403"/>
            <a:chOff x="5517931" y="1076325"/>
            <a:chExt cx="3511769" cy="3039169"/>
          </a:xfrm>
        </p:grpSpPr>
        <p:grpSp>
          <p:nvGrpSpPr>
            <p:cNvPr id="21509" name="Gruppieren 9"/>
            <p:cNvGrpSpPr>
              <a:grpSpLocks/>
            </p:cNvGrpSpPr>
            <p:nvPr/>
          </p:nvGrpSpPr>
          <p:grpSpPr bwMode="auto">
            <a:xfrm>
              <a:off x="5517931" y="3535340"/>
              <a:ext cx="3454619" cy="580154"/>
              <a:chOff x="5517931" y="3535340"/>
              <a:chExt cx="3454619" cy="580154"/>
            </a:xfrm>
          </p:grpSpPr>
          <p:grpSp>
            <p:nvGrpSpPr>
              <p:cNvPr id="21517" name="Gruppieren 7"/>
              <p:cNvGrpSpPr>
                <a:grpSpLocks/>
              </p:cNvGrpSpPr>
              <p:nvPr/>
            </p:nvGrpSpPr>
            <p:grpSpPr bwMode="auto">
              <a:xfrm>
                <a:off x="5517931" y="3535340"/>
                <a:ext cx="3454619" cy="580154"/>
                <a:chOff x="5517931" y="3535340"/>
                <a:chExt cx="3454619" cy="580154"/>
              </a:xfrm>
            </p:grpSpPr>
            <p:sp>
              <p:nvSpPr>
                <p:cNvPr id="7" name="Pfeil nach rechts 6"/>
                <p:cNvSpPr/>
                <p:nvPr/>
              </p:nvSpPr>
              <p:spPr bwMode="auto">
                <a:xfrm>
                  <a:off x="5581650" y="3535340"/>
                  <a:ext cx="3390900" cy="580154"/>
                </a:xfrm>
                <a:prstGeom prst="rightArrow">
                  <a:avLst/>
                </a:prstGeom>
                <a:gradFill flip="none" rotWithShape="1">
                  <a:gsLst>
                    <a:gs pos="0">
                      <a:schemeClr val="accent5">
                        <a:lumMod val="75000"/>
                      </a:schemeClr>
                    </a:gs>
                    <a:gs pos="50000">
                      <a:schemeClr val="accent1">
                        <a:tint val="44500"/>
                        <a:satMod val="160000"/>
                      </a:schemeClr>
                    </a:gs>
                    <a:gs pos="100000">
                      <a:schemeClr val="accent1">
                        <a:tint val="23500"/>
                        <a:satMod val="160000"/>
                      </a:schemeClr>
                    </a:gs>
                  </a:gsLst>
                  <a:lin ang="0" scaled="1"/>
                  <a:tileRect/>
                </a:gradFill>
                <a:ln w="9525" cap="flat" cmpd="sng" algn="ctr">
                  <a:noFill/>
                  <a:prstDash val="solid"/>
                  <a:round/>
                  <a:headEnd type="none" w="med" len="med"/>
                  <a:tailEnd type="none" w="med" len="med"/>
                </a:ln>
                <a:effectLst/>
              </p:spPr>
              <p:txBody>
                <a:bodyPr/>
                <a:lstStyle/>
                <a:p>
                  <a:pPr eaLnBrk="0" hangingPunct="0">
                    <a:defRPr/>
                  </a:pPr>
                  <a:endParaRPr lang="fr-FR" dirty="0"/>
                </a:p>
              </p:txBody>
            </p:sp>
            <p:sp>
              <p:nvSpPr>
                <p:cNvPr id="21520" name="Textfeld 5"/>
                <p:cNvSpPr txBox="1">
                  <a:spLocks noChangeArrowheads="1"/>
                </p:cNvSpPr>
                <p:nvPr/>
              </p:nvSpPr>
              <p:spPr bwMode="auto">
                <a:xfrm>
                  <a:off x="5517931" y="3609975"/>
                  <a:ext cx="1702675" cy="393350"/>
                </a:xfrm>
                <a:prstGeom prst="rect">
                  <a:avLst/>
                </a:prstGeom>
                <a:noFill/>
                <a:ln w="9525">
                  <a:noFill/>
                  <a:miter lim="800000"/>
                  <a:headEnd/>
                  <a:tailEnd/>
                </a:ln>
              </p:spPr>
              <p:txBody>
                <a:bodyPr wrap="square">
                  <a:spAutoFit/>
                </a:bodyPr>
                <a:lstStyle/>
                <a:p>
                  <a:pPr algn="l">
                    <a:buNone/>
                  </a:pPr>
                  <a:r>
                    <a:rPr lang="fr-FR" sz="2000" b="1" i="0" dirty="0" smtClean="0">
                      <a:solidFill>
                        <a:srgbClr val="000000"/>
                      </a:solidFill>
                      <a:latin typeface="Arial"/>
                      <a:ea typeface="+mn-ea"/>
                      <a:cs typeface="Arial"/>
                    </a:rPr>
                    <a:t>Maintenant</a:t>
                  </a:r>
                  <a:endParaRPr lang="fr-FR" sz="2000" b="1" i="0" dirty="0">
                    <a:solidFill>
                      <a:srgbClr val="000000"/>
                    </a:solidFill>
                    <a:latin typeface="Arial"/>
                    <a:ea typeface="+mn-ea"/>
                    <a:cs typeface="Arial"/>
                  </a:endParaRPr>
                </a:p>
              </p:txBody>
            </p:sp>
          </p:grpSp>
          <p:sp>
            <p:nvSpPr>
              <p:cNvPr id="21518" name="Textfeld 8"/>
              <p:cNvSpPr txBox="1">
                <a:spLocks noChangeArrowheads="1"/>
              </p:cNvSpPr>
              <p:nvPr/>
            </p:nvSpPr>
            <p:spPr bwMode="auto">
              <a:xfrm>
                <a:off x="7467600" y="3609975"/>
                <a:ext cx="1447800" cy="393350"/>
              </a:xfrm>
              <a:prstGeom prst="rect">
                <a:avLst/>
              </a:prstGeom>
              <a:noFill/>
              <a:ln w="9525">
                <a:noFill/>
                <a:miter lim="800000"/>
                <a:headEnd/>
                <a:tailEnd/>
              </a:ln>
            </p:spPr>
            <p:txBody>
              <a:bodyPr wrap="square">
                <a:spAutoFit/>
              </a:bodyPr>
              <a:lstStyle/>
              <a:p>
                <a:pPr algn="l">
                  <a:buNone/>
                </a:pPr>
                <a:r>
                  <a:rPr lang="fr-FR" sz="2000" b="1" i="1" dirty="0" smtClean="0">
                    <a:solidFill>
                      <a:srgbClr val="000000"/>
                    </a:solidFill>
                    <a:latin typeface="Arial"/>
                    <a:ea typeface="+mn-ea"/>
                    <a:cs typeface="Arial"/>
                  </a:rPr>
                  <a:t>Plus tard</a:t>
                </a:r>
                <a:endParaRPr lang="fr-FR" sz="2000" b="1" i="1" dirty="0">
                  <a:solidFill>
                    <a:srgbClr val="000000"/>
                  </a:solidFill>
                  <a:latin typeface="Arial"/>
                  <a:ea typeface="+mn-ea"/>
                  <a:cs typeface="Arial"/>
                </a:endParaRPr>
              </a:p>
            </p:txBody>
          </p:sp>
        </p:grpSp>
        <p:cxnSp>
          <p:nvCxnSpPr>
            <p:cNvPr id="21510" name="Gerade Verbindung mit Pfeil 11"/>
            <p:cNvCxnSpPr>
              <a:cxnSpLocks noChangeShapeType="1"/>
            </p:cNvCxnSpPr>
            <p:nvPr/>
          </p:nvCxnSpPr>
          <p:spPr bwMode="auto">
            <a:xfrm flipV="1">
              <a:off x="6991350" y="1200150"/>
              <a:ext cx="1981200" cy="695325"/>
            </a:xfrm>
            <a:prstGeom prst="straightConnector1">
              <a:avLst/>
            </a:prstGeom>
            <a:noFill/>
            <a:ln w="57150" algn="ctr">
              <a:solidFill>
                <a:srgbClr val="C00000"/>
              </a:solidFill>
              <a:round/>
              <a:headEnd/>
              <a:tailEnd type="arrow" w="med" len="med"/>
            </a:ln>
          </p:spPr>
        </p:cxnSp>
        <p:grpSp>
          <p:nvGrpSpPr>
            <p:cNvPr id="21511" name="Gruppieren 13"/>
            <p:cNvGrpSpPr>
              <a:grpSpLocks/>
            </p:cNvGrpSpPr>
            <p:nvPr/>
          </p:nvGrpSpPr>
          <p:grpSpPr bwMode="auto">
            <a:xfrm>
              <a:off x="5553075" y="1076325"/>
              <a:ext cx="1163638" cy="2628900"/>
              <a:chOff x="5553075" y="1076325"/>
              <a:chExt cx="1163638" cy="2628900"/>
            </a:xfrm>
          </p:grpSpPr>
          <p:pic>
            <p:nvPicPr>
              <p:cNvPr id="21515" name="Picture 8" descr="C:\Dokumente und Einstellungen\barbara.thierfelder.ECO\Lokale Einstellungen\Temporary Internet Files\Content.IE5\1B8FG6K0\MC900078711[1].wmf"/>
              <p:cNvPicPr>
                <a:picLocks noChangeAspect="1" noChangeArrowheads="1"/>
              </p:cNvPicPr>
              <p:nvPr/>
            </p:nvPicPr>
            <p:blipFill>
              <a:blip r:embed="rId3" cstate="print"/>
              <a:srcRect/>
              <a:stretch>
                <a:fillRect/>
              </a:stretch>
            </p:blipFill>
            <p:spPr bwMode="auto">
              <a:xfrm flipH="1">
                <a:off x="5657850" y="1138238"/>
                <a:ext cx="1058863" cy="2566987"/>
              </a:xfrm>
              <a:prstGeom prst="rect">
                <a:avLst/>
              </a:prstGeom>
              <a:noFill/>
              <a:ln w="9525">
                <a:noFill/>
                <a:miter lim="800000"/>
                <a:headEnd/>
                <a:tailEnd/>
              </a:ln>
            </p:spPr>
          </p:pic>
          <p:sp>
            <p:nvSpPr>
              <p:cNvPr id="21516" name="Rechteck 12"/>
              <p:cNvSpPr>
                <a:spLocks noChangeArrowheads="1"/>
              </p:cNvSpPr>
              <p:nvPr/>
            </p:nvSpPr>
            <p:spPr bwMode="auto">
              <a:xfrm>
                <a:off x="5553075" y="1076325"/>
                <a:ext cx="419100" cy="361950"/>
              </a:xfrm>
              <a:prstGeom prst="rect">
                <a:avLst/>
              </a:prstGeom>
              <a:solidFill>
                <a:schemeClr val="bg1"/>
              </a:solidFill>
              <a:ln w="9525" algn="ctr">
                <a:noFill/>
                <a:round/>
                <a:headEnd/>
                <a:tailEnd/>
              </a:ln>
            </p:spPr>
            <p:txBody>
              <a:bodyPr/>
              <a:lstStyle/>
              <a:p>
                <a:pPr eaLnBrk="0" hangingPunct="0"/>
                <a:endParaRPr lang="fr-FR" dirty="0"/>
              </a:p>
            </p:txBody>
          </p:sp>
        </p:grpSp>
        <p:cxnSp>
          <p:nvCxnSpPr>
            <p:cNvPr id="21512" name="Gerade Verbindung mit Pfeil 14"/>
            <p:cNvCxnSpPr>
              <a:cxnSpLocks noChangeShapeType="1"/>
            </p:cNvCxnSpPr>
            <p:nvPr/>
          </p:nvCxnSpPr>
          <p:spPr bwMode="auto">
            <a:xfrm>
              <a:off x="7019925" y="1924051"/>
              <a:ext cx="2009775" cy="122237"/>
            </a:xfrm>
            <a:prstGeom prst="straightConnector1">
              <a:avLst/>
            </a:prstGeom>
            <a:noFill/>
            <a:ln w="57150" algn="ctr">
              <a:solidFill>
                <a:srgbClr val="00B050"/>
              </a:solidFill>
              <a:round/>
              <a:headEnd/>
              <a:tailEnd type="arrow" w="med" len="med"/>
            </a:ln>
          </p:spPr>
        </p:cxnSp>
        <p:cxnSp>
          <p:nvCxnSpPr>
            <p:cNvPr id="18" name="Gerade Verbindung mit Pfeil 17"/>
            <p:cNvCxnSpPr/>
            <p:nvPr/>
          </p:nvCxnSpPr>
          <p:spPr bwMode="auto">
            <a:xfrm>
              <a:off x="6962775" y="1914525"/>
              <a:ext cx="1952625" cy="866775"/>
            </a:xfrm>
            <a:prstGeom prst="straightConnector1">
              <a:avLst/>
            </a:prstGeom>
            <a:solidFill>
              <a:schemeClr val="accent1"/>
            </a:solidFill>
            <a:ln w="57150" cap="flat" cmpd="sng" algn="ctr">
              <a:solidFill>
                <a:schemeClr val="accent1">
                  <a:lumMod val="50000"/>
                </a:schemeClr>
              </a:solidFill>
              <a:prstDash val="solid"/>
              <a:round/>
              <a:headEnd type="none" w="med" len="med"/>
              <a:tailEnd type="arrow"/>
            </a:ln>
            <a:effectLst/>
          </p:spPr>
        </p:cxnSp>
        <p:sp>
          <p:nvSpPr>
            <p:cNvPr id="21514" name="Textfeld 21"/>
            <p:cNvSpPr txBox="1">
              <a:spLocks noChangeArrowheads="1"/>
            </p:cNvSpPr>
            <p:nvPr/>
          </p:nvSpPr>
          <p:spPr bwMode="auto">
            <a:xfrm>
              <a:off x="6734175" y="1285875"/>
              <a:ext cx="266700" cy="1107996"/>
            </a:xfrm>
            <a:prstGeom prst="rect">
              <a:avLst/>
            </a:prstGeom>
            <a:solidFill>
              <a:schemeClr val="bg1"/>
            </a:solidFill>
            <a:ln w="9525">
              <a:noFill/>
              <a:miter lim="800000"/>
              <a:headEnd/>
              <a:tailEnd/>
            </a:ln>
          </p:spPr>
          <p:txBody>
            <a:bodyPr>
              <a:spAutoFit/>
            </a:bodyPr>
            <a:lstStyle/>
            <a:p>
              <a:pPr algn="l">
                <a:buNone/>
              </a:pPr>
              <a:r>
                <a:rPr lang="fr-FR" sz="2200" b="1" i="0" dirty="0" smtClean="0">
                  <a:solidFill>
                    <a:srgbClr val="000000"/>
                  </a:solidFill>
                  <a:latin typeface="Arial"/>
                  <a:ea typeface="+mn-ea"/>
                  <a:cs typeface="Arial"/>
                </a:rPr>
                <a:t>???</a:t>
              </a:r>
              <a:endParaRPr lang="fr-FR" sz="2200" b="1" i="0" dirty="0">
                <a:solidFill>
                  <a:srgbClr val="000000"/>
                </a:solidFill>
                <a:latin typeface="Arial"/>
                <a:ea typeface="+mn-ea"/>
                <a:cs typeface="Arial"/>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09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409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4099">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4099">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40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el 1"/>
          <p:cNvSpPr>
            <a:spLocks noGrp="1"/>
          </p:cNvSpPr>
          <p:nvPr>
            <p:ph type="ctrTitle" sz="quarter"/>
          </p:nvPr>
        </p:nvSpPr>
        <p:spPr>
          <a:xfrm>
            <a:off x="1039813" y="1993900"/>
            <a:ext cx="7034212" cy="1143000"/>
          </a:xfrm>
        </p:spPr>
        <p:txBody>
          <a:bodyPr/>
          <a:lstStyle/>
          <a:p>
            <a:pPr algn="ctr">
              <a:spcBef>
                <a:spcPct val="0"/>
              </a:spcBef>
              <a:buNone/>
            </a:pPr>
            <a:r>
              <a:rPr lang="fr-FR" sz="3200" b="1" i="0" dirty="0" smtClean="0">
                <a:solidFill>
                  <a:srgbClr val="C00000"/>
                </a:solidFill>
                <a:latin typeface="Arial"/>
                <a:ea typeface="+mj-ea"/>
                <a:cs typeface="+mj-cs"/>
              </a:rPr>
              <a:t>Exercice « Élaborer des scénarios »</a:t>
            </a:r>
            <a:endParaRPr lang="fr-FR" sz="3200" b="1" i="0" dirty="0">
              <a:solidFill>
                <a:srgbClr val="C00000"/>
              </a:solidFill>
              <a:latin typeface="Arial"/>
              <a:ea typeface="+mj-ea"/>
              <a:cs typeface="+mj-cs"/>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algn="l">
              <a:spcBef>
                <a:spcPct val="0"/>
              </a:spcBef>
              <a:buNone/>
            </a:pPr>
            <a:r>
              <a:rPr lang="fr-FR" sz="2400" b="1" i="0" dirty="0" smtClean="0">
                <a:solidFill>
                  <a:srgbClr val="669900"/>
                </a:solidFill>
                <a:latin typeface="Arial"/>
                <a:ea typeface="+mj-ea"/>
                <a:cs typeface="+mj-cs"/>
              </a:rPr>
              <a:t>Introduction : comment élaborer des scénarios (linéaires)</a:t>
            </a:r>
            <a:endParaRPr lang="fr-FR" sz="2400" b="1" i="0" dirty="0">
              <a:solidFill>
                <a:srgbClr val="669900"/>
              </a:solidFill>
              <a:latin typeface="Arial"/>
              <a:ea typeface="+mj-ea"/>
              <a:cs typeface="+mj-cs"/>
            </a:endParaRPr>
          </a:p>
        </p:txBody>
      </p:sp>
      <p:sp>
        <p:nvSpPr>
          <p:cNvPr id="4099" name="Content Placeholder 2"/>
          <p:cNvSpPr>
            <a:spLocks noGrp="1"/>
          </p:cNvSpPr>
          <p:nvPr>
            <p:ph idx="1"/>
          </p:nvPr>
        </p:nvSpPr>
        <p:spPr>
          <a:xfrm>
            <a:off x="457200" y="2008188"/>
            <a:ext cx="4402138" cy="4213225"/>
          </a:xfrm>
        </p:spPr>
        <p:txBody>
          <a:bodyPr/>
          <a:lstStyle/>
          <a:p>
            <a:pPr marL="342900" lvl="1" indent="-342900" algn="l">
              <a:spcBef>
                <a:spcPct val="20000"/>
              </a:spcBef>
              <a:buClr>
                <a:srgbClr val="669900"/>
              </a:buClr>
              <a:buFont typeface="Arial"/>
              <a:buAutoNum type="arabicParenBoth"/>
            </a:pPr>
            <a:r>
              <a:rPr lang="fr-FR" sz="1800" b="1" i="0" baseline="0" dirty="0" smtClean="0">
                <a:solidFill>
                  <a:srgbClr val="000000"/>
                </a:solidFill>
                <a:latin typeface="Arial"/>
                <a:ea typeface="+mn-ea"/>
                <a:cs typeface="+mn-cs"/>
              </a:rPr>
              <a:t>Déterminez la </a:t>
            </a:r>
            <a:r>
              <a:rPr lang="fr-FR" sz="1800" b="1" i="0" u="sng" baseline="0" dirty="0" smtClean="0">
                <a:solidFill>
                  <a:srgbClr val="000000"/>
                </a:solidFill>
                <a:latin typeface="Arial"/>
                <a:ea typeface="+mn-ea"/>
                <a:cs typeface="+mn-cs"/>
              </a:rPr>
              <a:t>question </a:t>
            </a:r>
            <a:r>
              <a:rPr lang="fr-FR" sz="1800" b="1" i="0" baseline="0" dirty="0" smtClean="0">
                <a:solidFill>
                  <a:srgbClr val="000000"/>
                </a:solidFill>
                <a:latin typeface="Arial"/>
                <a:ea typeface="+mn-ea"/>
                <a:cs typeface="+mn-cs"/>
              </a:rPr>
              <a:t>que vous souhaitez traiter, </a:t>
            </a:r>
            <a:br>
              <a:rPr lang="fr-FR" sz="1800" b="1" i="0" baseline="0" dirty="0" smtClean="0">
                <a:solidFill>
                  <a:srgbClr val="000000"/>
                </a:solidFill>
                <a:latin typeface="Arial"/>
                <a:ea typeface="+mn-ea"/>
                <a:cs typeface="+mn-cs"/>
              </a:rPr>
            </a:br>
            <a:endParaRPr lang="fr-FR" dirty="0" smtClean="0">
              <a:ea typeface="+mn-ea"/>
              <a:cs typeface="+mn-cs"/>
            </a:endParaRPr>
          </a:p>
          <a:p>
            <a:pPr marL="342900" lvl="1" indent="-342900" algn="l">
              <a:spcBef>
                <a:spcPct val="20000"/>
              </a:spcBef>
              <a:buClr>
                <a:srgbClr val="669900"/>
              </a:buClr>
              <a:buFont typeface="Arial"/>
              <a:buAutoNum type="arabicParenBoth"/>
            </a:pPr>
            <a:r>
              <a:rPr lang="fr-FR" sz="1800" b="1" i="0" baseline="0" dirty="0" smtClean="0">
                <a:solidFill>
                  <a:srgbClr val="000000"/>
                </a:solidFill>
                <a:latin typeface="Arial"/>
                <a:ea typeface="+mn-ea"/>
                <a:cs typeface="+mn-cs"/>
              </a:rPr>
              <a:t>Déterminez les </a:t>
            </a:r>
            <a:r>
              <a:rPr lang="fr-FR" sz="1800" b="1" i="0" u="sng" baseline="0" dirty="0" smtClean="0">
                <a:solidFill>
                  <a:srgbClr val="000000"/>
                </a:solidFill>
                <a:latin typeface="Arial"/>
                <a:ea typeface="+mn-ea"/>
                <a:cs typeface="+mn-cs"/>
              </a:rPr>
              <a:t>facteurs </a:t>
            </a:r>
            <a:r>
              <a:rPr lang="fr-FR" sz="1800" b="1" i="0" baseline="0" dirty="0" smtClean="0">
                <a:solidFill>
                  <a:srgbClr val="000000"/>
                </a:solidFill>
                <a:latin typeface="Arial"/>
                <a:ea typeface="+mn-ea"/>
                <a:cs typeface="+mn-cs"/>
              </a:rPr>
              <a:t>d'influence, qui diffèrent en fonction de vos décisions</a:t>
            </a:r>
            <a:br>
              <a:rPr lang="fr-FR" sz="1800" b="1" i="0" baseline="0" dirty="0" smtClean="0">
                <a:solidFill>
                  <a:srgbClr val="000000"/>
                </a:solidFill>
                <a:latin typeface="Arial"/>
                <a:ea typeface="+mn-ea"/>
                <a:cs typeface="+mn-cs"/>
              </a:rPr>
            </a:br>
            <a:endParaRPr lang="fr-FR" dirty="0" smtClean="0">
              <a:ea typeface="+mn-ea"/>
              <a:cs typeface="+mn-cs"/>
            </a:endParaRPr>
          </a:p>
          <a:p>
            <a:pPr marL="342900" lvl="1" indent="-342900" algn="l">
              <a:spcBef>
                <a:spcPct val="20000"/>
              </a:spcBef>
              <a:buClr>
                <a:srgbClr val="669900"/>
              </a:buClr>
              <a:buFont typeface="Arial"/>
              <a:buAutoNum type="arabicParenBoth"/>
            </a:pPr>
            <a:r>
              <a:rPr lang="fr-FR" sz="1800" b="1" i="0" baseline="0" dirty="0" smtClean="0">
                <a:solidFill>
                  <a:srgbClr val="000000"/>
                </a:solidFill>
                <a:latin typeface="Arial"/>
                <a:ea typeface="+mn-ea"/>
                <a:cs typeface="+mn-cs"/>
              </a:rPr>
              <a:t>Définissez différentes valeurs pour les facteurs </a:t>
            </a:r>
            <a:br>
              <a:rPr lang="fr-FR" sz="1800" b="1" i="0" baseline="0" dirty="0" smtClean="0">
                <a:solidFill>
                  <a:srgbClr val="000000"/>
                </a:solidFill>
                <a:latin typeface="Arial"/>
                <a:ea typeface="+mn-ea"/>
                <a:cs typeface="+mn-cs"/>
              </a:rPr>
            </a:br>
            <a:endParaRPr lang="fr-FR" dirty="0" smtClean="0">
              <a:ea typeface="+mn-ea"/>
              <a:cs typeface="+mn-cs"/>
            </a:endParaRPr>
          </a:p>
          <a:p>
            <a:pPr marL="342900" lvl="1" indent="-342900" algn="l">
              <a:spcBef>
                <a:spcPct val="20000"/>
              </a:spcBef>
              <a:buClr>
                <a:srgbClr val="669900"/>
              </a:buClr>
              <a:buFont typeface="Arial"/>
              <a:buAutoNum type="arabicParenBoth"/>
            </a:pPr>
            <a:r>
              <a:rPr lang="fr-FR" sz="1800" b="1" i="0" baseline="0" dirty="0" smtClean="0">
                <a:solidFill>
                  <a:srgbClr val="000000"/>
                </a:solidFill>
                <a:latin typeface="Arial"/>
                <a:ea typeface="+mn-ea"/>
                <a:cs typeface="+mn-cs"/>
              </a:rPr>
              <a:t>Combinez facteurs / valeurs</a:t>
            </a:r>
            <a:br>
              <a:rPr lang="fr-FR" sz="1800" b="1" i="0" baseline="0" dirty="0" smtClean="0">
                <a:solidFill>
                  <a:srgbClr val="000000"/>
                </a:solidFill>
                <a:latin typeface="Arial"/>
                <a:ea typeface="+mn-ea"/>
                <a:cs typeface="+mn-cs"/>
              </a:rPr>
            </a:br>
            <a:endParaRPr lang="fr-FR" dirty="0" smtClean="0">
              <a:ea typeface="+mn-ea"/>
              <a:cs typeface="+mn-cs"/>
            </a:endParaRPr>
          </a:p>
          <a:p>
            <a:pPr marL="342900" lvl="1" indent="-342900" algn="l">
              <a:spcBef>
                <a:spcPct val="20000"/>
              </a:spcBef>
              <a:buClr>
                <a:srgbClr val="669900"/>
              </a:buClr>
              <a:buFont typeface="Arial"/>
              <a:buAutoNum type="arabicParenBoth"/>
            </a:pPr>
            <a:r>
              <a:rPr lang="fr-FR" sz="1800" b="1" i="0" baseline="0" dirty="0" smtClean="0">
                <a:solidFill>
                  <a:srgbClr val="000000"/>
                </a:solidFill>
                <a:latin typeface="Arial"/>
                <a:ea typeface="+mn-ea"/>
                <a:cs typeface="+mn-cs"/>
              </a:rPr>
              <a:t>Décrivez des scénarios plausibles</a:t>
            </a:r>
            <a:endParaRPr lang="fr-FR" sz="1800" b="1" i="0" baseline="0" dirty="0">
              <a:solidFill>
                <a:srgbClr val="000000"/>
              </a:solidFill>
              <a:latin typeface="Arial"/>
              <a:ea typeface="+mn-ea"/>
              <a:cs typeface="+mn-cs"/>
            </a:endParaRPr>
          </a:p>
        </p:txBody>
      </p:sp>
      <p:pic>
        <p:nvPicPr>
          <p:cNvPr id="22559" name="Picture 31"/>
          <p:cNvPicPr>
            <a:picLocks noChangeAspect="1" noChangeArrowheads="1"/>
          </p:cNvPicPr>
          <p:nvPr/>
        </p:nvPicPr>
        <p:blipFill>
          <a:blip r:embed="rId3" cstate="print"/>
          <a:srcRect/>
          <a:stretch>
            <a:fillRect/>
          </a:stretch>
        </p:blipFill>
        <p:spPr bwMode="auto">
          <a:xfrm>
            <a:off x="4808538" y="2397125"/>
            <a:ext cx="3863975" cy="2111375"/>
          </a:xfrm>
          <a:prstGeom prst="rect">
            <a:avLst/>
          </a:prstGeom>
          <a:noFill/>
          <a:ln w="9525">
            <a:noFill/>
            <a:miter lim="800000"/>
            <a:headEnd/>
            <a:tailEnd/>
          </a:ln>
          <a:effec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59"/>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algn="l">
              <a:spcBef>
                <a:spcPct val="0"/>
              </a:spcBef>
              <a:buNone/>
            </a:pPr>
            <a:r>
              <a:rPr lang="fr-FR" sz="2400" b="1" i="0" dirty="0" smtClean="0">
                <a:solidFill>
                  <a:srgbClr val="669900"/>
                </a:solidFill>
                <a:latin typeface="Arial"/>
              </a:rPr>
              <a:t>Présentation de l'exercice</a:t>
            </a:r>
            <a:endParaRPr lang="fr-FR" dirty="0" smtClean="0"/>
          </a:p>
        </p:txBody>
      </p:sp>
      <p:sp>
        <p:nvSpPr>
          <p:cNvPr id="4099" name="Content Placeholder 2"/>
          <p:cNvSpPr>
            <a:spLocks noGrp="1"/>
          </p:cNvSpPr>
          <p:nvPr>
            <p:ph idx="1"/>
          </p:nvPr>
        </p:nvSpPr>
        <p:spPr/>
        <p:txBody>
          <a:bodyPr/>
          <a:lstStyle/>
          <a:p>
            <a:pPr marL="179405" lvl="1" indent="-179405" algn="l">
              <a:spcBef>
                <a:spcPct val="20000"/>
              </a:spcBef>
              <a:buClr>
                <a:srgbClr val="669900"/>
              </a:buClr>
              <a:buFont typeface="Wingdings"/>
              <a:buChar char="§"/>
            </a:pPr>
            <a:endParaRPr lang="fr-FR" sz="2000" dirty="0" smtClean="0"/>
          </a:p>
          <a:p>
            <a:pPr marL="179405" lvl="1" indent="-179405" algn="l">
              <a:spcBef>
                <a:spcPct val="20000"/>
              </a:spcBef>
              <a:buClr>
                <a:srgbClr val="669900"/>
              </a:buClr>
              <a:buFont typeface="Wingdings"/>
              <a:buChar char="§"/>
            </a:pPr>
            <a:r>
              <a:rPr lang="fr-FR" sz="2000" b="1" i="0" baseline="0" dirty="0" smtClean="0">
                <a:solidFill>
                  <a:srgbClr val="000000"/>
                </a:solidFill>
                <a:latin typeface="Arial"/>
                <a:ea typeface="+mn-ea"/>
                <a:cs typeface="Arial"/>
              </a:rPr>
              <a:t>Formez de groupes de 3-4 avec vos voisins</a:t>
            </a:r>
          </a:p>
          <a:p>
            <a:pPr marL="179405" lvl="1" indent="-179405" algn="l">
              <a:spcBef>
                <a:spcPct val="20000"/>
              </a:spcBef>
              <a:buClr>
                <a:srgbClr val="669900"/>
              </a:buClr>
              <a:buFont typeface="Wingdings"/>
              <a:buChar char="§"/>
            </a:pPr>
            <a:endParaRPr lang="fr-FR" sz="2000" b="1" i="0" baseline="0" dirty="0" smtClean="0">
              <a:solidFill>
                <a:srgbClr val="000000"/>
              </a:solidFill>
              <a:latin typeface="Arial"/>
              <a:ea typeface="+mn-ea"/>
              <a:cs typeface="Arial"/>
            </a:endParaRPr>
          </a:p>
          <a:p>
            <a:pPr marL="179405" lvl="1" indent="-179405" algn="l">
              <a:spcBef>
                <a:spcPct val="20000"/>
              </a:spcBef>
              <a:buClr>
                <a:srgbClr val="669900"/>
              </a:buClr>
              <a:buFont typeface="Wingdings"/>
              <a:buChar char="§"/>
            </a:pPr>
            <a:r>
              <a:rPr lang="fr-FR" sz="2000" b="1" i="0" baseline="0" dirty="0" smtClean="0">
                <a:solidFill>
                  <a:srgbClr val="000000"/>
                </a:solidFill>
                <a:latin typeface="Arial"/>
                <a:ea typeface="+mn-ea"/>
                <a:cs typeface="Arial"/>
              </a:rPr>
              <a:t>Discutez les étapes 2-4 pour la question donnée</a:t>
            </a:r>
          </a:p>
          <a:p>
            <a:pPr marL="358811" lvl="2" indent="-179405" algn="l">
              <a:spcBef>
                <a:spcPct val="20000"/>
              </a:spcBef>
              <a:buClr>
                <a:srgbClr val="999999"/>
              </a:buClr>
              <a:buFont typeface="Wingdings"/>
              <a:buChar char="§"/>
            </a:pPr>
            <a:r>
              <a:rPr lang="fr-FR" sz="2000" b="1" i="0" baseline="0" dirty="0" smtClean="0">
                <a:solidFill>
                  <a:srgbClr val="000000"/>
                </a:solidFill>
                <a:latin typeface="Arial"/>
                <a:ea typeface="+mn-ea"/>
                <a:cs typeface="Arial"/>
              </a:rPr>
              <a:t>Facteurs</a:t>
            </a:r>
          </a:p>
          <a:p>
            <a:pPr marL="358811" lvl="2" indent="-179405" algn="l">
              <a:spcBef>
                <a:spcPct val="20000"/>
              </a:spcBef>
              <a:buClr>
                <a:srgbClr val="999999"/>
              </a:buClr>
              <a:buFont typeface="Wingdings"/>
              <a:buChar char="§"/>
            </a:pPr>
            <a:r>
              <a:rPr lang="fr-FR" sz="2000" b="1" i="0" baseline="0" dirty="0" smtClean="0">
                <a:solidFill>
                  <a:srgbClr val="000000"/>
                </a:solidFill>
                <a:latin typeface="Arial"/>
                <a:ea typeface="+mn-ea"/>
                <a:cs typeface="Arial"/>
              </a:rPr>
              <a:t>Valeurs</a:t>
            </a:r>
          </a:p>
          <a:p>
            <a:pPr marL="358811" lvl="2" indent="-179405" algn="l">
              <a:spcBef>
                <a:spcPct val="20000"/>
              </a:spcBef>
              <a:buClr>
                <a:srgbClr val="999999"/>
              </a:buClr>
              <a:buFont typeface="Wingdings"/>
              <a:buChar char="§"/>
            </a:pPr>
            <a:r>
              <a:rPr lang="fr-FR" sz="2000" b="1" i="0" baseline="0" dirty="0" smtClean="0">
                <a:solidFill>
                  <a:srgbClr val="000000"/>
                </a:solidFill>
                <a:latin typeface="Arial"/>
                <a:ea typeface="+mn-ea"/>
                <a:cs typeface="Arial"/>
              </a:rPr>
              <a:t>Combinaison</a:t>
            </a:r>
          </a:p>
          <a:p>
            <a:pPr marL="358811" lvl="2" indent="-179405" algn="l">
              <a:spcBef>
                <a:spcPct val="20000"/>
              </a:spcBef>
              <a:buClr>
                <a:srgbClr val="999999"/>
              </a:buClr>
              <a:buFont typeface="Wingdings"/>
              <a:buChar char="§"/>
            </a:pPr>
            <a:endParaRPr lang="fr-FR" sz="2000" b="1" i="0" baseline="0" dirty="0" smtClean="0">
              <a:solidFill>
                <a:srgbClr val="000000"/>
              </a:solidFill>
              <a:latin typeface="Arial"/>
              <a:ea typeface="+mn-ea"/>
              <a:cs typeface="Arial"/>
            </a:endParaRPr>
          </a:p>
          <a:p>
            <a:pPr marL="179405" lvl="1" indent="-179405" algn="l">
              <a:spcBef>
                <a:spcPct val="20000"/>
              </a:spcBef>
              <a:buClr>
                <a:srgbClr val="669900"/>
              </a:buClr>
              <a:buFont typeface="Wingdings"/>
              <a:buChar char="§"/>
            </a:pPr>
            <a:r>
              <a:rPr lang="fr-FR" sz="2000" b="1" i="0" baseline="0" dirty="0" smtClean="0">
                <a:solidFill>
                  <a:srgbClr val="000000"/>
                </a:solidFill>
                <a:latin typeface="Arial"/>
                <a:ea typeface="+mn-ea"/>
                <a:cs typeface="Arial"/>
              </a:rPr>
              <a:t>Préparez une courte présentation de votre approche devant la plénière </a:t>
            </a:r>
            <a:r>
              <a:rPr lang="fr-FR" sz="2000" b="1" i="0" baseline="0" dirty="0" smtClean="0">
                <a:solidFill>
                  <a:srgbClr val="C00000"/>
                </a:solidFill>
                <a:latin typeface="Arial"/>
                <a:ea typeface="+mn-ea"/>
                <a:cs typeface="Arial"/>
              </a:rPr>
              <a:t>&lt; 2 min</a:t>
            </a:r>
          </a:p>
          <a:p>
            <a:pPr marL="179405" lvl="1" indent="-179405" algn="l">
              <a:spcBef>
                <a:spcPct val="20000"/>
              </a:spcBef>
              <a:buNone/>
            </a:pPr>
            <a:endParaRPr lang="fr-FR" sz="2000" dirty="0" smtClean="0"/>
          </a:p>
        </p:txBody>
      </p:sp>
      <p:sp>
        <p:nvSpPr>
          <p:cNvPr id="4" name="Abgerundetes Rechteck 3"/>
          <p:cNvSpPr/>
          <p:nvPr/>
        </p:nvSpPr>
        <p:spPr>
          <a:xfrm>
            <a:off x="5724525" y="598104"/>
            <a:ext cx="3419475" cy="1727200"/>
          </a:xfrm>
          <a:prstGeom prst="roundRect">
            <a:avLst/>
          </a:prstGeom>
          <a:solidFill>
            <a:srgbClr val="FFCC00"/>
          </a:solidFill>
          <a:ln w="57150">
            <a:solidFill>
              <a:srgbClr val="FFA70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l">
              <a:buNone/>
            </a:pPr>
            <a:r>
              <a:rPr lang="fr-FR" sz="2800" b="1" i="0" dirty="0" smtClean="0">
                <a:solidFill>
                  <a:srgbClr val="000000"/>
                </a:solidFill>
                <a:latin typeface="Arial"/>
                <a:ea typeface="+mn-ea"/>
                <a:cs typeface="Arial"/>
              </a:rPr>
              <a:t>Durée de travail:</a:t>
            </a:r>
            <a:br>
              <a:rPr lang="fr-FR" sz="2800" b="1" i="0" dirty="0" smtClean="0">
                <a:solidFill>
                  <a:srgbClr val="000000"/>
                </a:solidFill>
                <a:latin typeface="Arial"/>
                <a:ea typeface="+mn-ea"/>
                <a:cs typeface="Arial"/>
              </a:rPr>
            </a:br>
            <a:r>
              <a:rPr lang="fr-FR" sz="2800" b="1" i="0" dirty="0" smtClean="0">
                <a:solidFill>
                  <a:srgbClr val="000000"/>
                </a:solidFill>
                <a:latin typeface="Arial"/>
                <a:ea typeface="+mn-ea"/>
                <a:cs typeface="Arial"/>
              </a:rPr>
              <a:t>20 min en tout !</a:t>
            </a:r>
            <a:endParaRPr lang="fr-FR" sz="2800" b="1" i="0" dirty="0">
              <a:solidFill>
                <a:srgbClr val="000000"/>
              </a:solidFill>
              <a:latin typeface="Arial"/>
              <a:ea typeface="+mn-ea"/>
              <a:cs typeface="Aria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99">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099">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099">
                                            <p:txEl>
                                              <p:pRg st="8" end="8"/>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25669" y="910732"/>
            <a:ext cx="8371490" cy="741362"/>
          </a:xfrm>
        </p:spPr>
        <p:txBody>
          <a:bodyPr/>
          <a:lstStyle/>
          <a:p>
            <a:pPr algn="l">
              <a:spcBef>
                <a:spcPct val="0"/>
              </a:spcBef>
              <a:buNone/>
            </a:pPr>
            <a:r>
              <a:rPr lang="fr-FR" sz="2400" b="1" i="0" dirty="0" smtClean="0">
                <a:solidFill>
                  <a:srgbClr val="669900"/>
                </a:solidFill>
                <a:latin typeface="Arial"/>
                <a:ea typeface="+mj-ea"/>
                <a:cs typeface="+mj-cs"/>
              </a:rPr>
              <a:t>Introduction : comment élaborer des scénarios (linéaires) Exemple Développement de l'agriculture de Zanadou</a:t>
            </a:r>
            <a:endParaRPr lang="fr-FR" sz="2400" b="1" i="0" dirty="0">
              <a:solidFill>
                <a:srgbClr val="669900"/>
              </a:solidFill>
              <a:latin typeface="Arial"/>
              <a:ea typeface="+mj-ea"/>
              <a:cs typeface="+mj-cs"/>
            </a:endParaRPr>
          </a:p>
        </p:txBody>
      </p:sp>
      <p:sp>
        <p:nvSpPr>
          <p:cNvPr id="4099" name="Content Placeholder 2"/>
          <p:cNvSpPr>
            <a:spLocks noGrp="1"/>
          </p:cNvSpPr>
          <p:nvPr>
            <p:ph idx="1"/>
          </p:nvPr>
        </p:nvSpPr>
        <p:spPr>
          <a:xfrm>
            <a:off x="204952" y="1834767"/>
            <a:ext cx="4638621" cy="4213225"/>
          </a:xfrm>
        </p:spPr>
        <p:txBody>
          <a:bodyPr/>
          <a:lstStyle/>
          <a:p>
            <a:pPr marL="342900" lvl="1" indent="-342900" algn="l">
              <a:spcBef>
                <a:spcPct val="20000"/>
              </a:spcBef>
              <a:buClr>
                <a:srgbClr val="669900"/>
              </a:buClr>
              <a:buFont typeface="Arial"/>
              <a:buAutoNum type="arabicParenBoth"/>
            </a:pPr>
            <a:r>
              <a:rPr lang="fr-FR" b="1" i="0" baseline="0" dirty="0" smtClean="0">
                <a:solidFill>
                  <a:srgbClr val="000000"/>
                </a:solidFill>
                <a:latin typeface="Arial"/>
                <a:ea typeface="+mn-ea"/>
                <a:cs typeface="+mn-cs"/>
              </a:rPr>
              <a:t>Déterminez la </a:t>
            </a:r>
            <a:r>
              <a:rPr lang="fr-FR" b="1" i="0" u="sng" baseline="0" dirty="0" smtClean="0">
                <a:solidFill>
                  <a:srgbClr val="000000"/>
                </a:solidFill>
                <a:latin typeface="Arial"/>
                <a:ea typeface="+mn-ea"/>
                <a:cs typeface="+mn-cs"/>
              </a:rPr>
              <a:t>question </a:t>
            </a:r>
            <a:r>
              <a:rPr lang="fr-FR" b="1" i="0" baseline="0" dirty="0" smtClean="0">
                <a:solidFill>
                  <a:srgbClr val="000000"/>
                </a:solidFill>
                <a:latin typeface="Arial"/>
                <a:ea typeface="+mn-ea"/>
                <a:cs typeface="+mn-cs"/>
              </a:rPr>
              <a:t>que vous souhaitez traiter,</a:t>
            </a:r>
            <a:r>
              <a:rPr lang="fr-FR" b="0" i="0" baseline="0" dirty="0" smtClean="0">
                <a:solidFill>
                  <a:srgbClr val="000000"/>
                </a:solidFill>
                <a:latin typeface="Arial"/>
                <a:ea typeface="+mn-ea"/>
                <a:cs typeface="+mn-cs"/>
              </a:rPr>
              <a:t/>
            </a:r>
            <a:br>
              <a:rPr lang="fr-FR" b="0" i="0" baseline="0" dirty="0" smtClean="0">
                <a:solidFill>
                  <a:srgbClr val="000000"/>
                </a:solidFill>
                <a:latin typeface="Arial"/>
                <a:ea typeface="+mn-ea"/>
                <a:cs typeface="+mn-cs"/>
              </a:rPr>
            </a:br>
            <a:r>
              <a:rPr lang="fr-FR" sz="1600" b="0" i="0" baseline="0" dirty="0" smtClean="0">
                <a:solidFill>
                  <a:srgbClr val="000000"/>
                </a:solidFill>
                <a:latin typeface="Arial"/>
                <a:ea typeface="+mn-ea"/>
                <a:cs typeface="+mn-cs"/>
              </a:rPr>
              <a:t>p.ex. perspectives possibles pour l'agriculture de </a:t>
            </a:r>
            <a:r>
              <a:rPr lang="fr-FR" sz="1600" b="0" i="0" baseline="0" dirty="0" err="1" smtClean="0">
                <a:solidFill>
                  <a:srgbClr val="000000"/>
                </a:solidFill>
                <a:latin typeface="Arial"/>
                <a:ea typeface="+mn-ea"/>
                <a:cs typeface="+mn-cs"/>
              </a:rPr>
              <a:t>Zanadou</a:t>
            </a:r>
            <a:endParaRPr lang="fr-FR" sz="1600" dirty="0" smtClean="0">
              <a:ea typeface="+mn-ea"/>
              <a:cs typeface="+mn-cs"/>
            </a:endParaRPr>
          </a:p>
          <a:p>
            <a:pPr marL="342900" lvl="1" indent="-342900" algn="l">
              <a:spcBef>
                <a:spcPct val="20000"/>
              </a:spcBef>
              <a:buClr>
                <a:srgbClr val="669900"/>
              </a:buClr>
              <a:buFont typeface="Arial"/>
              <a:buAutoNum type="arabicParenBoth"/>
            </a:pPr>
            <a:r>
              <a:rPr lang="fr-FR" b="1" i="0" baseline="0" dirty="0" smtClean="0">
                <a:solidFill>
                  <a:srgbClr val="000000"/>
                </a:solidFill>
                <a:latin typeface="Arial"/>
                <a:ea typeface="+mn-ea"/>
                <a:cs typeface="+mn-cs"/>
              </a:rPr>
              <a:t>Déterminez les </a:t>
            </a:r>
            <a:r>
              <a:rPr lang="fr-FR" b="1" i="0" u="sng" baseline="0" dirty="0" smtClean="0">
                <a:solidFill>
                  <a:srgbClr val="000000"/>
                </a:solidFill>
                <a:latin typeface="Arial"/>
                <a:ea typeface="+mn-ea"/>
                <a:cs typeface="+mn-cs"/>
              </a:rPr>
              <a:t>facteurs </a:t>
            </a:r>
            <a:r>
              <a:rPr lang="fr-FR" b="1" i="0" baseline="0" dirty="0" smtClean="0">
                <a:solidFill>
                  <a:srgbClr val="000000"/>
                </a:solidFill>
                <a:latin typeface="Arial"/>
                <a:ea typeface="+mn-ea"/>
                <a:cs typeface="+mn-cs"/>
              </a:rPr>
              <a:t>d'influence, qui diffèrent en fonction de vos décisions,</a:t>
            </a:r>
            <a:r>
              <a:rPr lang="fr-FR" b="0" i="0" baseline="0" dirty="0" smtClean="0">
                <a:solidFill>
                  <a:srgbClr val="000000"/>
                </a:solidFill>
                <a:latin typeface="Arial"/>
                <a:ea typeface="+mn-ea"/>
                <a:cs typeface="+mn-cs"/>
              </a:rPr>
              <a:t/>
            </a:r>
            <a:br>
              <a:rPr lang="fr-FR" b="0" i="0" baseline="0" dirty="0" smtClean="0">
                <a:solidFill>
                  <a:srgbClr val="000000"/>
                </a:solidFill>
                <a:latin typeface="Arial"/>
                <a:ea typeface="+mn-ea"/>
                <a:cs typeface="+mn-cs"/>
              </a:rPr>
            </a:br>
            <a:r>
              <a:rPr lang="fr-FR" sz="1600" b="0" i="0" baseline="0" dirty="0" smtClean="0">
                <a:solidFill>
                  <a:srgbClr val="000000"/>
                </a:solidFill>
                <a:latin typeface="Arial"/>
                <a:ea typeface="+mn-ea"/>
                <a:cs typeface="+mn-cs"/>
              </a:rPr>
              <a:t>p.ex. investissements, orientations politiques</a:t>
            </a:r>
            <a:r>
              <a:rPr lang="fr-FR" sz="1600" b="0" i="1" baseline="0" dirty="0" smtClean="0">
                <a:solidFill>
                  <a:srgbClr val="000000"/>
                </a:solidFill>
                <a:latin typeface="Arial"/>
                <a:ea typeface="+mn-ea"/>
                <a:cs typeface="+mn-cs"/>
              </a:rPr>
              <a:t> </a:t>
            </a:r>
            <a:endParaRPr lang="fr-FR" sz="1600" dirty="0" smtClean="0">
              <a:ea typeface="+mn-ea"/>
              <a:cs typeface="+mn-cs"/>
            </a:endParaRPr>
          </a:p>
          <a:p>
            <a:pPr marL="342900" lvl="1" indent="-342900" algn="l">
              <a:spcBef>
                <a:spcPct val="20000"/>
              </a:spcBef>
              <a:buClr>
                <a:srgbClr val="669900"/>
              </a:buClr>
              <a:buFont typeface="Arial"/>
              <a:buAutoNum type="arabicParenBoth"/>
            </a:pPr>
            <a:r>
              <a:rPr lang="fr-FR" sz="1800" b="1" i="0" baseline="0" dirty="0" smtClean="0">
                <a:solidFill>
                  <a:srgbClr val="000000"/>
                </a:solidFill>
                <a:latin typeface="Arial"/>
                <a:ea typeface="+mn-ea"/>
                <a:cs typeface="+mn-cs"/>
              </a:rPr>
              <a:t>Définissez différentes </a:t>
            </a:r>
            <a:r>
              <a:rPr lang="fr-FR" sz="1800" b="1" i="0" u="sng" baseline="0" dirty="0" smtClean="0">
                <a:solidFill>
                  <a:srgbClr val="000000"/>
                </a:solidFill>
                <a:latin typeface="Arial"/>
                <a:ea typeface="+mn-ea"/>
                <a:cs typeface="+mn-cs"/>
              </a:rPr>
              <a:t>valeurs</a:t>
            </a:r>
            <a:r>
              <a:rPr lang="fr-FR" sz="1800" b="1" i="0" baseline="0" dirty="0" smtClean="0">
                <a:solidFill>
                  <a:srgbClr val="000000"/>
                </a:solidFill>
                <a:latin typeface="Arial"/>
                <a:ea typeface="+mn-ea"/>
                <a:cs typeface="+mn-cs"/>
              </a:rPr>
              <a:t> pour les facteurs, </a:t>
            </a:r>
            <a:br>
              <a:rPr lang="fr-FR" sz="1800" b="1" i="0" baseline="0" dirty="0" smtClean="0">
                <a:solidFill>
                  <a:srgbClr val="000000"/>
                </a:solidFill>
                <a:latin typeface="Arial"/>
                <a:ea typeface="+mn-ea"/>
                <a:cs typeface="+mn-cs"/>
              </a:rPr>
            </a:br>
            <a:r>
              <a:rPr lang="fr-FR" sz="1600" b="0" i="1" baseline="0" dirty="0" smtClean="0">
                <a:solidFill>
                  <a:srgbClr val="000000"/>
                </a:solidFill>
                <a:latin typeface="Arial"/>
                <a:ea typeface="+mn-ea"/>
                <a:cs typeface="+mn-cs"/>
              </a:rPr>
              <a:t>p.ex. d'importants investissements de promoteurs  agro-alimentaires internationaux, appui à la coopération au développement, combiné aux efforts d'efficience des autorités locales  </a:t>
            </a:r>
            <a:r>
              <a:rPr lang="fr-FR" sz="1600" b="0" i="1" baseline="0" dirty="0" smtClean="0">
                <a:solidFill>
                  <a:srgbClr val="000000"/>
                </a:solidFill>
                <a:latin typeface="Arial"/>
                <a:ea typeface="+mn-ea"/>
                <a:cs typeface="Arial"/>
              </a:rPr>
              <a:t>et des impôts locaux </a:t>
            </a:r>
            <a:endParaRPr lang="fr-FR" dirty="0" smtClean="0"/>
          </a:p>
          <a:p>
            <a:pPr marL="342900" lvl="1" indent="-342900" algn="l">
              <a:spcBef>
                <a:spcPct val="20000"/>
              </a:spcBef>
              <a:buClr>
                <a:srgbClr val="669900"/>
              </a:buClr>
              <a:buFont typeface="Arial"/>
              <a:buAutoNum type="arabicParenBoth"/>
            </a:pPr>
            <a:r>
              <a:rPr lang="fr-FR" sz="1800" b="1" i="0" baseline="0" dirty="0" smtClean="0">
                <a:solidFill>
                  <a:srgbClr val="000000"/>
                </a:solidFill>
                <a:latin typeface="Arial"/>
                <a:ea typeface="+mn-ea"/>
                <a:cs typeface="+mn-cs"/>
              </a:rPr>
              <a:t>Combinez facteurs / valeurs</a:t>
            </a:r>
          </a:p>
          <a:p>
            <a:pPr marL="342900" lvl="1" indent="-342900" algn="l">
              <a:spcBef>
                <a:spcPct val="20000"/>
              </a:spcBef>
              <a:buClr>
                <a:srgbClr val="669900"/>
              </a:buClr>
              <a:buFont typeface="Arial"/>
              <a:buAutoNum type="arabicParenBoth"/>
            </a:pPr>
            <a:r>
              <a:rPr lang="fr-FR" sz="1800" b="1" i="0" baseline="0" dirty="0" smtClean="0">
                <a:solidFill>
                  <a:srgbClr val="000000"/>
                </a:solidFill>
                <a:latin typeface="Arial"/>
                <a:ea typeface="+mn-ea"/>
                <a:cs typeface="+mn-cs"/>
              </a:rPr>
              <a:t>Décrivez des scénarios plausibles</a:t>
            </a:r>
            <a:endParaRPr lang="fr-FR" sz="1800" b="1" i="0" baseline="0" dirty="0">
              <a:solidFill>
                <a:srgbClr val="000000"/>
              </a:solidFill>
              <a:latin typeface="Arial"/>
              <a:ea typeface="+mn-ea"/>
              <a:cs typeface="+mn-cs"/>
            </a:endParaRPr>
          </a:p>
        </p:txBody>
      </p:sp>
      <p:grpSp>
        <p:nvGrpSpPr>
          <p:cNvPr id="22532" name="Gruppieren 32"/>
          <p:cNvGrpSpPr>
            <a:grpSpLocks/>
          </p:cNvGrpSpPr>
          <p:nvPr/>
        </p:nvGrpSpPr>
        <p:grpSpPr bwMode="auto">
          <a:xfrm>
            <a:off x="4933950" y="2403475"/>
            <a:ext cx="4022725" cy="2368550"/>
            <a:chOff x="4933950" y="2403475"/>
            <a:chExt cx="4022725" cy="2368550"/>
          </a:xfrm>
        </p:grpSpPr>
        <p:grpSp>
          <p:nvGrpSpPr>
            <p:cNvPr id="25605" name="Gruppieren 37"/>
            <p:cNvGrpSpPr>
              <a:grpSpLocks/>
            </p:cNvGrpSpPr>
            <p:nvPr/>
          </p:nvGrpSpPr>
          <p:grpSpPr bwMode="auto">
            <a:xfrm>
              <a:off x="5007090" y="2435826"/>
              <a:ext cx="3913014" cy="2257247"/>
              <a:chOff x="1115616" y="967732"/>
              <a:chExt cx="7704856" cy="4117452"/>
            </a:xfrm>
          </p:grpSpPr>
          <p:sp>
            <p:nvSpPr>
              <p:cNvPr id="10" name="Rechteck 9"/>
              <p:cNvSpPr/>
              <p:nvPr/>
            </p:nvSpPr>
            <p:spPr>
              <a:xfrm>
                <a:off x="1115390" y="1123007"/>
                <a:ext cx="1512907" cy="115251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buNone/>
                </a:pPr>
                <a:r>
                  <a:rPr lang="fr-FR" sz="700" b="1" i="0" dirty="0" smtClean="0">
                    <a:solidFill>
                      <a:srgbClr val="000000"/>
                    </a:solidFill>
                    <a:latin typeface="Arial"/>
                    <a:ea typeface="+mn-ea"/>
                    <a:cs typeface="Arial"/>
                  </a:rPr>
                  <a:t>Investissements</a:t>
                </a:r>
              </a:p>
              <a:p>
                <a:pPr algn="ctr">
                  <a:buNone/>
                </a:pPr>
                <a:r>
                  <a:rPr lang="fr-FR" sz="700" b="1" i="0" dirty="0" smtClean="0">
                    <a:solidFill>
                      <a:srgbClr val="000000"/>
                    </a:solidFill>
                    <a:latin typeface="Arial"/>
                    <a:ea typeface="+mn-ea"/>
                    <a:cs typeface="Arial"/>
                  </a:rPr>
                  <a:t>en ACC</a:t>
                </a:r>
                <a:endParaRPr lang="fr-FR" sz="700" b="1" i="0" dirty="0">
                  <a:solidFill>
                    <a:srgbClr val="000000"/>
                  </a:solidFill>
                  <a:latin typeface="Arial"/>
                  <a:ea typeface="+mn-ea"/>
                  <a:cs typeface="Arial"/>
                </a:endParaRPr>
              </a:p>
            </p:txBody>
          </p:sp>
          <p:sp>
            <p:nvSpPr>
              <p:cNvPr id="11" name="Rechteck 4"/>
              <p:cNvSpPr/>
              <p:nvPr/>
            </p:nvSpPr>
            <p:spPr>
              <a:xfrm>
                <a:off x="1115390" y="2492704"/>
                <a:ext cx="1512907" cy="1152514"/>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buNone/>
                </a:pPr>
                <a:r>
                  <a:rPr lang="fr-FR" sz="700" b="1" i="0" dirty="0" smtClean="0">
                    <a:solidFill>
                      <a:srgbClr val="000000"/>
                    </a:solidFill>
                    <a:latin typeface="Arial"/>
                    <a:cs typeface="Arial"/>
                  </a:rPr>
                  <a:t>Perspective de développement</a:t>
                </a:r>
                <a:endParaRPr lang="fr-FR" sz="700" dirty="0">
                  <a:solidFill>
                    <a:schemeClr val="tx1"/>
                  </a:solidFill>
                </a:endParaRPr>
              </a:p>
            </p:txBody>
          </p:sp>
          <p:sp>
            <p:nvSpPr>
              <p:cNvPr id="12" name="Rechteck 11"/>
              <p:cNvSpPr/>
              <p:nvPr/>
            </p:nvSpPr>
            <p:spPr>
              <a:xfrm>
                <a:off x="1115390" y="3931898"/>
                <a:ext cx="1512907" cy="1152514"/>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buNone/>
                </a:pPr>
                <a:r>
                  <a:rPr lang="fr-FR" sz="700" b="1" i="0" dirty="0" smtClean="0">
                    <a:solidFill>
                      <a:srgbClr val="000000"/>
                    </a:solidFill>
                    <a:latin typeface="Arial"/>
                    <a:ea typeface="+mn-ea"/>
                    <a:cs typeface="Arial"/>
                  </a:rPr>
                  <a:t>Orientations politiques</a:t>
                </a:r>
                <a:endParaRPr lang="fr-FR" sz="700" b="1" i="0" dirty="0">
                  <a:solidFill>
                    <a:srgbClr val="000000"/>
                  </a:solidFill>
                  <a:latin typeface="Arial"/>
                  <a:ea typeface="+mn-ea"/>
                  <a:cs typeface="Arial"/>
                </a:endParaRPr>
              </a:p>
            </p:txBody>
          </p:sp>
          <p:sp>
            <p:nvSpPr>
              <p:cNvPr id="13" name="Rechteck 12"/>
              <p:cNvSpPr/>
              <p:nvPr/>
            </p:nvSpPr>
            <p:spPr>
              <a:xfrm>
                <a:off x="2843981" y="1123007"/>
                <a:ext cx="3022687" cy="28957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buNone/>
                </a:pPr>
                <a:r>
                  <a:rPr lang="fr-FR" sz="1400" b="1" i="0" dirty="0" smtClean="0">
                    <a:solidFill>
                      <a:srgbClr val="000000"/>
                    </a:solidFill>
                    <a:latin typeface="Arial"/>
                    <a:cs typeface="Arial"/>
                  </a:rPr>
                  <a:t>faibles</a:t>
                </a:r>
                <a:endParaRPr lang="fr-FR" sz="1400" dirty="0">
                  <a:solidFill>
                    <a:schemeClr val="tx1"/>
                  </a:solidFill>
                </a:endParaRPr>
              </a:p>
            </p:txBody>
          </p:sp>
          <p:sp>
            <p:nvSpPr>
              <p:cNvPr id="14" name="Rechteck 13"/>
              <p:cNvSpPr/>
              <p:nvPr/>
            </p:nvSpPr>
            <p:spPr>
              <a:xfrm>
                <a:off x="2843981" y="1484978"/>
                <a:ext cx="3022687" cy="2866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buNone/>
                </a:pPr>
                <a:r>
                  <a:rPr lang="fr-FR" sz="1400" b="1" i="0" dirty="0" smtClean="0">
                    <a:solidFill>
                      <a:srgbClr val="000000"/>
                    </a:solidFill>
                    <a:latin typeface="Arial"/>
                    <a:cs typeface="Arial"/>
                  </a:rPr>
                  <a:t>moyens</a:t>
                </a:r>
                <a:endParaRPr lang="fr-FR" sz="1400" dirty="0">
                  <a:solidFill>
                    <a:schemeClr val="tx1"/>
                  </a:solidFill>
                </a:endParaRPr>
              </a:p>
            </p:txBody>
          </p:sp>
          <p:sp>
            <p:nvSpPr>
              <p:cNvPr id="15" name="Rechteck 14"/>
              <p:cNvSpPr/>
              <p:nvPr/>
            </p:nvSpPr>
            <p:spPr>
              <a:xfrm>
                <a:off x="2843981" y="1916446"/>
                <a:ext cx="3022687" cy="28668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buNone/>
                </a:pPr>
                <a:r>
                  <a:rPr lang="fr-FR" sz="1400" b="1" i="0" dirty="0" smtClean="0">
                    <a:solidFill>
                      <a:srgbClr val="000000"/>
                    </a:solidFill>
                    <a:latin typeface="Arial"/>
                    <a:ea typeface="+mn-ea"/>
                    <a:cs typeface="Arial"/>
                  </a:rPr>
                  <a:t>élevés</a:t>
                </a:r>
                <a:endParaRPr lang="fr-FR" sz="1400" b="1" i="0" dirty="0">
                  <a:solidFill>
                    <a:srgbClr val="000000"/>
                  </a:solidFill>
                  <a:latin typeface="Arial"/>
                  <a:ea typeface="+mn-ea"/>
                  <a:cs typeface="Arial"/>
                </a:endParaRPr>
              </a:p>
            </p:txBody>
          </p:sp>
          <p:sp>
            <p:nvSpPr>
              <p:cNvPr id="16" name="Rechteck 15"/>
              <p:cNvSpPr/>
              <p:nvPr/>
            </p:nvSpPr>
            <p:spPr>
              <a:xfrm>
                <a:off x="2843981" y="2492704"/>
                <a:ext cx="3022687" cy="286680"/>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buNone/>
                </a:pPr>
                <a:r>
                  <a:rPr lang="fr-FR" sz="1400" b="1" i="0" dirty="0" smtClean="0">
                    <a:solidFill>
                      <a:srgbClr val="000000"/>
                    </a:solidFill>
                    <a:latin typeface="Arial"/>
                    <a:cs typeface="Arial"/>
                  </a:rPr>
                  <a:t>Croissance</a:t>
                </a:r>
                <a:endParaRPr lang="fr-FR" sz="1400" dirty="0">
                  <a:solidFill>
                    <a:schemeClr val="tx1"/>
                  </a:solidFill>
                </a:endParaRPr>
              </a:p>
            </p:txBody>
          </p:sp>
          <p:sp>
            <p:nvSpPr>
              <p:cNvPr id="17" name="Rechteck 16"/>
              <p:cNvSpPr/>
              <p:nvPr/>
            </p:nvSpPr>
            <p:spPr>
              <a:xfrm>
                <a:off x="2843981" y="2851779"/>
                <a:ext cx="3022687" cy="289576"/>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buNone/>
                </a:pPr>
                <a:r>
                  <a:rPr lang="fr-FR" sz="1400" b="1" i="0" dirty="0" smtClean="0">
                    <a:solidFill>
                      <a:srgbClr val="000000"/>
                    </a:solidFill>
                    <a:latin typeface="Arial"/>
                    <a:cs typeface="Arial"/>
                  </a:rPr>
                  <a:t>croissance équilibrée avec  résilience</a:t>
                </a:r>
                <a:endParaRPr lang="fr-FR" sz="1400" dirty="0">
                  <a:solidFill>
                    <a:schemeClr val="tx1"/>
                  </a:solidFill>
                </a:endParaRPr>
              </a:p>
            </p:txBody>
          </p:sp>
          <p:sp>
            <p:nvSpPr>
              <p:cNvPr id="18" name="Rechteck 17"/>
              <p:cNvSpPr/>
              <p:nvPr/>
            </p:nvSpPr>
            <p:spPr>
              <a:xfrm>
                <a:off x="2843981" y="3283247"/>
                <a:ext cx="3022687" cy="289576"/>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buNone/>
                </a:pPr>
                <a:r>
                  <a:rPr lang="fr-FR" sz="1400" b="1" i="0" dirty="0" smtClean="0">
                    <a:solidFill>
                      <a:srgbClr val="000000"/>
                    </a:solidFill>
                    <a:latin typeface="Arial"/>
                    <a:cs typeface="Arial"/>
                  </a:rPr>
                  <a:t>climate proof</a:t>
                </a:r>
                <a:endParaRPr lang="fr-FR" sz="1400" dirty="0">
                  <a:solidFill>
                    <a:schemeClr val="tx1"/>
                  </a:solidFill>
                </a:endParaRPr>
              </a:p>
            </p:txBody>
          </p:sp>
          <p:sp>
            <p:nvSpPr>
              <p:cNvPr id="19" name="Rechteck 18"/>
              <p:cNvSpPr/>
              <p:nvPr/>
            </p:nvSpPr>
            <p:spPr>
              <a:xfrm>
                <a:off x="2906497" y="3995605"/>
                <a:ext cx="3025814" cy="28957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buNone/>
                </a:pPr>
                <a:r>
                  <a:rPr lang="fr-FR" sz="1400" b="1" i="0" dirty="0" smtClean="0">
                    <a:solidFill>
                      <a:srgbClr val="000000"/>
                    </a:solidFill>
                    <a:latin typeface="Arial"/>
                    <a:ea typeface="+mn-ea"/>
                    <a:cs typeface="Arial"/>
                  </a:rPr>
                  <a:t>réactive</a:t>
                </a:r>
                <a:endParaRPr lang="fr-FR" sz="1400" b="1" i="0" dirty="0">
                  <a:solidFill>
                    <a:srgbClr val="000000"/>
                  </a:solidFill>
                  <a:latin typeface="Arial"/>
                  <a:ea typeface="+mn-ea"/>
                  <a:cs typeface="Arial"/>
                </a:endParaRPr>
              </a:p>
            </p:txBody>
          </p:sp>
          <p:sp>
            <p:nvSpPr>
              <p:cNvPr id="20" name="Rechteck 19"/>
              <p:cNvSpPr/>
              <p:nvPr/>
            </p:nvSpPr>
            <p:spPr>
              <a:xfrm>
                <a:off x="2915874" y="4760087"/>
                <a:ext cx="3025814" cy="286682"/>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buNone/>
                </a:pPr>
                <a:r>
                  <a:rPr lang="fr-FR" sz="1400" b="1" i="0" dirty="0" smtClean="0">
                    <a:solidFill>
                      <a:srgbClr val="000000"/>
                    </a:solidFill>
                    <a:latin typeface="Arial"/>
                    <a:ea typeface="+mn-ea"/>
                    <a:cs typeface="Arial"/>
                  </a:rPr>
                  <a:t>proactive</a:t>
                </a:r>
                <a:endParaRPr lang="fr-FR" sz="1400" b="1" i="0" dirty="0">
                  <a:solidFill>
                    <a:srgbClr val="000000"/>
                  </a:solidFill>
                  <a:latin typeface="Arial"/>
                  <a:ea typeface="+mn-ea"/>
                  <a:cs typeface="Arial"/>
                </a:endParaRPr>
              </a:p>
            </p:txBody>
          </p:sp>
          <p:sp>
            <p:nvSpPr>
              <p:cNvPr id="21" name="Ellipse 20"/>
              <p:cNvSpPr/>
              <p:nvPr/>
            </p:nvSpPr>
            <p:spPr>
              <a:xfrm>
                <a:off x="7041984" y="966636"/>
                <a:ext cx="1728591" cy="1369697"/>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ormAutofit fontScale="92500" lnSpcReduction="20000"/>
              </a:bodyPr>
              <a:lstStyle/>
              <a:p>
                <a:pPr algn="ctr">
                  <a:buNone/>
                </a:pPr>
                <a:r>
                  <a:rPr lang="fr-FR" sz="800" b="1" i="1" dirty="0" smtClean="0">
                    <a:solidFill>
                      <a:schemeClr val="lt1"/>
                    </a:solidFill>
                    <a:latin typeface="Arial"/>
                    <a:cs typeface="Arial"/>
                  </a:rPr>
                  <a:t>S1: </a:t>
                </a:r>
                <a:r>
                  <a:rPr lang="fr-FR" sz="800" b="1" i="1" dirty="0" smtClean="0">
                    <a:solidFill>
                      <a:srgbClr val="999999"/>
                    </a:solidFill>
                    <a:latin typeface="Arial"/>
                    <a:cs typeface="Arial"/>
                  </a:rPr>
                  <a:t/>
                </a:r>
                <a:br>
                  <a:rPr lang="fr-FR" sz="800" b="1" i="1" dirty="0" smtClean="0">
                    <a:solidFill>
                      <a:srgbClr val="999999"/>
                    </a:solidFill>
                    <a:latin typeface="Arial"/>
                    <a:cs typeface="Arial"/>
                  </a:rPr>
                </a:br>
                <a:r>
                  <a:rPr lang="fr-FR" sz="800" b="1" i="1" dirty="0" smtClean="0">
                    <a:solidFill>
                      <a:schemeClr val="lt1"/>
                    </a:solidFill>
                    <a:latin typeface="Arial"/>
                    <a:cs typeface="Arial"/>
                  </a:rPr>
                  <a:t>"Croissance et technologie":</a:t>
                </a:r>
                <a:endParaRPr lang="fr-FR" sz="800" dirty="0"/>
              </a:p>
            </p:txBody>
          </p:sp>
          <p:sp>
            <p:nvSpPr>
              <p:cNvPr id="22" name="Ellipse 21"/>
              <p:cNvSpPr/>
              <p:nvPr/>
            </p:nvSpPr>
            <p:spPr>
              <a:xfrm>
                <a:off x="7091997" y="2347916"/>
                <a:ext cx="1728591" cy="1366801"/>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normAutofit fontScale="92500"/>
              </a:bodyPr>
              <a:lstStyle/>
              <a:p>
                <a:pPr algn="ctr">
                  <a:buNone/>
                </a:pPr>
                <a:r>
                  <a:rPr lang="fr-FR" sz="700" b="1" i="1" dirty="0" smtClean="0">
                    <a:solidFill>
                      <a:schemeClr val="lt1"/>
                    </a:solidFill>
                    <a:latin typeface="Arial"/>
                    <a:ea typeface="+mn-ea"/>
                    <a:cs typeface="Arial"/>
                  </a:rPr>
                  <a:t>S2: </a:t>
                </a:r>
                <a:r>
                  <a:rPr lang="fr-FR" sz="700" b="1" i="1" dirty="0" smtClean="0">
                    <a:solidFill>
                      <a:srgbClr val="999999"/>
                    </a:solidFill>
                    <a:latin typeface="Arial"/>
                    <a:ea typeface="+mn-ea"/>
                    <a:cs typeface="Arial"/>
                  </a:rPr>
                  <a:t/>
                </a:r>
                <a:br>
                  <a:rPr lang="fr-FR" sz="700" b="1" i="1" dirty="0" smtClean="0">
                    <a:solidFill>
                      <a:srgbClr val="999999"/>
                    </a:solidFill>
                    <a:latin typeface="Arial"/>
                    <a:ea typeface="+mn-ea"/>
                    <a:cs typeface="Arial"/>
                  </a:rPr>
                </a:br>
                <a:r>
                  <a:rPr lang="fr-FR" sz="700" b="1" i="1" dirty="0" smtClean="0">
                    <a:solidFill>
                      <a:schemeClr val="lt1"/>
                    </a:solidFill>
                    <a:latin typeface="Arial"/>
                    <a:ea typeface="+mn-ea"/>
                    <a:cs typeface="Arial"/>
                  </a:rPr>
                  <a:t>"Équilibrer la croissance</a:t>
                </a:r>
                <a:r>
                  <a:rPr lang="fr-FR" sz="700" b="1" i="1" dirty="0" smtClean="0">
                    <a:solidFill>
                      <a:srgbClr val="999999"/>
                    </a:solidFill>
                    <a:latin typeface="Arial"/>
                    <a:ea typeface="+mn-ea"/>
                    <a:cs typeface="Arial"/>
                  </a:rPr>
                  <a:t> </a:t>
                </a:r>
                <a:r>
                  <a:rPr lang="fr-FR" sz="700" b="1" i="1" dirty="0" smtClean="0">
                    <a:solidFill>
                      <a:schemeClr val="lt1"/>
                    </a:solidFill>
                    <a:latin typeface="Arial"/>
                    <a:ea typeface="+mn-ea"/>
                    <a:cs typeface="Arial"/>
                  </a:rPr>
                  <a:t>et la résilience"</a:t>
                </a:r>
                <a:endParaRPr lang="fr-FR" sz="700" b="1" i="1" dirty="0">
                  <a:solidFill>
                    <a:schemeClr val="lt1"/>
                  </a:solidFill>
                  <a:latin typeface="Arial"/>
                  <a:ea typeface="+mn-ea"/>
                  <a:cs typeface="Arial"/>
                </a:endParaRPr>
              </a:p>
            </p:txBody>
          </p:sp>
          <p:sp>
            <p:nvSpPr>
              <p:cNvPr id="23" name="Ellipse 22"/>
              <p:cNvSpPr/>
              <p:nvPr/>
            </p:nvSpPr>
            <p:spPr>
              <a:xfrm>
                <a:off x="7091997" y="3714717"/>
                <a:ext cx="1728591" cy="1369696"/>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buNone/>
                </a:pPr>
                <a:r>
                  <a:rPr lang="fr-FR" sz="700" b="1" i="1" dirty="0" smtClean="0">
                    <a:solidFill>
                      <a:schemeClr val="lt1"/>
                    </a:solidFill>
                    <a:latin typeface="Arial"/>
                    <a:ea typeface="+mn-ea"/>
                    <a:cs typeface="Arial"/>
                  </a:rPr>
                  <a:t>S3: </a:t>
                </a:r>
                <a:r>
                  <a:rPr lang="fr-FR" sz="700" b="1" i="1" dirty="0" smtClean="0">
                    <a:solidFill>
                      <a:srgbClr val="999999"/>
                    </a:solidFill>
                    <a:latin typeface="Arial"/>
                    <a:ea typeface="+mn-ea"/>
                    <a:cs typeface="Arial"/>
                  </a:rPr>
                  <a:t/>
                </a:r>
                <a:br>
                  <a:rPr lang="fr-FR" sz="700" b="1" i="1" dirty="0" smtClean="0">
                    <a:solidFill>
                      <a:srgbClr val="999999"/>
                    </a:solidFill>
                    <a:latin typeface="Arial"/>
                    <a:ea typeface="+mn-ea"/>
                    <a:cs typeface="Arial"/>
                  </a:rPr>
                </a:br>
                <a:r>
                  <a:rPr lang="fr-FR" sz="700" b="1" i="1" dirty="0" smtClean="0">
                    <a:solidFill>
                      <a:schemeClr val="lt1"/>
                    </a:solidFill>
                    <a:latin typeface="Arial"/>
                    <a:ea typeface="+mn-ea"/>
                    <a:cs typeface="Arial"/>
                  </a:rPr>
                  <a:t>„Climate proof “</a:t>
                </a:r>
                <a:endParaRPr lang="fr-FR" sz="700" b="1" i="1" dirty="0">
                  <a:solidFill>
                    <a:schemeClr val="lt1"/>
                  </a:solidFill>
                  <a:latin typeface="Arial"/>
                  <a:ea typeface="+mn-ea"/>
                  <a:cs typeface="Arial"/>
                </a:endParaRPr>
              </a:p>
            </p:txBody>
          </p:sp>
          <p:cxnSp>
            <p:nvCxnSpPr>
              <p:cNvPr id="24" name="Gerade Verbindung 23"/>
              <p:cNvCxnSpPr>
                <a:stCxn id="13" idx="3"/>
                <a:endCxn id="21" idx="2"/>
              </p:cNvCxnSpPr>
              <p:nvPr/>
            </p:nvCxnSpPr>
            <p:spPr>
              <a:xfrm>
                <a:off x="5866668" y="1267795"/>
                <a:ext cx="1175316" cy="382241"/>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Gerade Verbindung 24"/>
              <p:cNvCxnSpPr>
                <a:stCxn id="14" idx="3"/>
                <a:endCxn id="22" idx="2"/>
              </p:cNvCxnSpPr>
              <p:nvPr/>
            </p:nvCxnSpPr>
            <p:spPr>
              <a:xfrm>
                <a:off x="5866668" y="1626870"/>
                <a:ext cx="1225330" cy="1404447"/>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Gerade Verbindung 25"/>
              <p:cNvCxnSpPr>
                <a:stCxn id="15" idx="3"/>
                <a:endCxn id="23" idx="2"/>
              </p:cNvCxnSpPr>
              <p:nvPr/>
            </p:nvCxnSpPr>
            <p:spPr>
              <a:xfrm>
                <a:off x="5866668" y="2061235"/>
                <a:ext cx="1225330" cy="23397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Gerade Verbindung 26"/>
              <p:cNvCxnSpPr>
                <a:stCxn id="16" idx="3"/>
                <a:endCxn id="21" idx="2"/>
              </p:cNvCxnSpPr>
              <p:nvPr/>
            </p:nvCxnSpPr>
            <p:spPr>
              <a:xfrm flipV="1">
                <a:off x="5866668" y="1650036"/>
                <a:ext cx="1175316" cy="98456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Gerade Verbindung 27"/>
              <p:cNvCxnSpPr>
                <a:stCxn id="17" idx="3"/>
                <a:endCxn id="22" idx="2"/>
              </p:cNvCxnSpPr>
              <p:nvPr/>
            </p:nvCxnSpPr>
            <p:spPr>
              <a:xfrm>
                <a:off x="5866668" y="2996567"/>
                <a:ext cx="1225330" cy="34749"/>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Gerade Verbindung 28"/>
              <p:cNvCxnSpPr>
                <a:stCxn id="18" idx="3"/>
                <a:endCxn id="23" idx="2"/>
              </p:cNvCxnSpPr>
              <p:nvPr/>
            </p:nvCxnSpPr>
            <p:spPr>
              <a:xfrm>
                <a:off x="5866668" y="3428035"/>
                <a:ext cx="1225330" cy="972977"/>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Gerade Verbindung 29"/>
              <p:cNvCxnSpPr>
                <a:stCxn id="19" idx="3"/>
                <a:endCxn id="21" idx="2"/>
              </p:cNvCxnSpPr>
              <p:nvPr/>
            </p:nvCxnSpPr>
            <p:spPr>
              <a:xfrm flipV="1">
                <a:off x="5932311" y="1650036"/>
                <a:ext cx="1109673" cy="2490357"/>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Gerade Verbindung 30"/>
              <p:cNvCxnSpPr>
                <a:stCxn id="7" idx="3"/>
                <a:endCxn id="22" idx="2"/>
              </p:cNvCxnSpPr>
              <p:nvPr/>
            </p:nvCxnSpPr>
            <p:spPr>
              <a:xfrm flipV="1">
                <a:off x="5941688" y="3031316"/>
                <a:ext cx="1150309" cy="14768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Gerade Verbindung 31"/>
              <p:cNvCxnSpPr>
                <a:stCxn id="20" idx="3"/>
                <a:endCxn id="23" idx="2"/>
              </p:cNvCxnSpPr>
              <p:nvPr/>
            </p:nvCxnSpPr>
            <p:spPr>
              <a:xfrm flipV="1">
                <a:off x="5941688" y="4401012"/>
                <a:ext cx="1150309" cy="503863"/>
              </a:xfrm>
              <a:prstGeom prst="line">
                <a:avLst/>
              </a:prstGeom>
            </p:spPr>
            <p:style>
              <a:lnRef idx="1">
                <a:schemeClr val="accent1"/>
              </a:lnRef>
              <a:fillRef idx="0">
                <a:schemeClr val="accent1"/>
              </a:fillRef>
              <a:effectRef idx="0">
                <a:schemeClr val="accent1"/>
              </a:effectRef>
              <a:fontRef idx="minor">
                <a:schemeClr val="tx1"/>
              </a:fontRef>
            </p:style>
          </p:cxnSp>
        </p:grpSp>
        <p:sp>
          <p:nvSpPr>
            <p:cNvPr id="9" name="Rechteck 8"/>
            <p:cNvSpPr/>
            <p:nvPr/>
          </p:nvSpPr>
          <p:spPr bwMode="auto">
            <a:xfrm>
              <a:off x="4933950" y="2403475"/>
              <a:ext cx="4022725" cy="2368550"/>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defRPr/>
              </a:pPr>
              <a:endParaRPr lang="fr-FR" dirty="0"/>
            </a:p>
          </p:txBody>
        </p:sp>
        <p:sp>
          <p:nvSpPr>
            <p:cNvPr id="7" name="Rechteck 6"/>
            <p:cNvSpPr/>
            <p:nvPr/>
          </p:nvSpPr>
          <p:spPr bwMode="auto">
            <a:xfrm>
              <a:off x="5921375" y="4298950"/>
              <a:ext cx="1536700" cy="157163"/>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normAutofit fontScale="32500" lnSpcReduction="20000"/>
            </a:bodyPr>
            <a:lstStyle/>
            <a:p>
              <a:pPr algn="ctr">
                <a:buNone/>
              </a:pPr>
              <a:r>
                <a:rPr lang="fr-FR" sz="1400" b="1" i="0" dirty="0" smtClean="0">
                  <a:solidFill>
                    <a:srgbClr val="000000"/>
                  </a:solidFill>
                  <a:latin typeface="Arial"/>
                  <a:ea typeface="+mn-ea"/>
                  <a:cs typeface="Arial"/>
                </a:rPr>
                <a:t>initiative</a:t>
              </a:r>
              <a:endParaRPr lang="fr-FR" sz="1400" b="1" i="0" dirty="0">
                <a:solidFill>
                  <a:srgbClr val="000000"/>
                </a:solidFill>
                <a:latin typeface="Arial"/>
                <a:ea typeface="+mn-ea"/>
                <a:cs typeface="Arial"/>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199" y="707778"/>
            <a:ext cx="8474075" cy="741362"/>
          </a:xfrm>
        </p:spPr>
        <p:txBody>
          <a:bodyPr/>
          <a:lstStyle/>
          <a:p>
            <a:pPr algn="l">
              <a:spcBef>
                <a:spcPct val="0"/>
              </a:spcBef>
              <a:buNone/>
            </a:pPr>
            <a:r>
              <a:rPr lang="fr-FR" sz="2400" b="1" i="0" dirty="0" smtClean="0">
                <a:solidFill>
                  <a:srgbClr val="669900"/>
                </a:solidFill>
                <a:latin typeface="Arial"/>
                <a:ea typeface="+mj-ea"/>
                <a:cs typeface="+mj-cs"/>
              </a:rPr>
              <a:t>Motiver la prise de décision - la formule du changement</a:t>
            </a:r>
            <a:endParaRPr lang="fr-FR" sz="2400" b="1" i="0" dirty="0">
              <a:solidFill>
                <a:srgbClr val="669900"/>
              </a:solidFill>
              <a:latin typeface="Arial"/>
              <a:ea typeface="+mj-ea"/>
              <a:cs typeface="+mj-cs"/>
            </a:endParaRPr>
          </a:p>
        </p:txBody>
      </p:sp>
      <p:grpSp>
        <p:nvGrpSpPr>
          <p:cNvPr id="26627" name="Gruppieren 15"/>
          <p:cNvGrpSpPr>
            <a:grpSpLocks/>
          </p:cNvGrpSpPr>
          <p:nvPr/>
        </p:nvGrpSpPr>
        <p:grpSpPr bwMode="auto">
          <a:xfrm>
            <a:off x="319088" y="1546168"/>
            <a:ext cx="8612187" cy="5078471"/>
            <a:chOff x="318977" y="1546185"/>
            <a:chExt cx="8612372" cy="5077899"/>
          </a:xfrm>
        </p:grpSpPr>
        <p:sp>
          <p:nvSpPr>
            <p:cNvPr id="26628" name="Ellipse 6"/>
            <p:cNvSpPr>
              <a:spLocks noChangeArrowheads="1"/>
            </p:cNvSpPr>
            <p:nvPr/>
          </p:nvSpPr>
          <p:spPr bwMode="auto">
            <a:xfrm>
              <a:off x="701675" y="3849688"/>
              <a:ext cx="3306763" cy="1158875"/>
            </a:xfrm>
            <a:prstGeom prst="ellipse">
              <a:avLst/>
            </a:prstGeom>
            <a:solidFill>
              <a:srgbClr val="FFC000"/>
            </a:solidFill>
            <a:ln w="76200" algn="ctr">
              <a:solidFill>
                <a:srgbClr val="E25B1E"/>
              </a:solidFill>
              <a:prstDash val="sysDot"/>
              <a:round/>
              <a:headEnd/>
              <a:tailEnd/>
            </a:ln>
          </p:spPr>
          <p:txBody>
            <a:bodyPr lIns="36000" tIns="36000" rIns="36000" bIns="36000" anchor="ctr" anchorCtr="0"/>
            <a:lstStyle/>
            <a:p>
              <a:pPr algn="ctr">
                <a:buNone/>
              </a:pPr>
              <a:r>
                <a:rPr lang="fr-FR" sz="1800" b="1" i="0" dirty="0" smtClean="0">
                  <a:solidFill>
                    <a:srgbClr val="E25B1E"/>
                  </a:solidFill>
                  <a:latin typeface="Arial"/>
                  <a:cs typeface="Arial"/>
                </a:rPr>
                <a:t>Vision = </a:t>
              </a:r>
              <a:br>
                <a:rPr lang="fr-FR" sz="1800" b="1" i="0" dirty="0" smtClean="0">
                  <a:solidFill>
                    <a:srgbClr val="E25B1E"/>
                  </a:solidFill>
                  <a:latin typeface="Arial"/>
                  <a:cs typeface="Arial"/>
                </a:rPr>
              </a:br>
              <a:r>
                <a:rPr lang="fr-FR" sz="1800" b="1" i="0" dirty="0" smtClean="0">
                  <a:solidFill>
                    <a:srgbClr val="E25B1E"/>
                  </a:solidFill>
                  <a:latin typeface="Arial"/>
                  <a:cs typeface="Arial"/>
                </a:rPr>
                <a:t>avenir souhaité</a:t>
              </a:r>
              <a:endParaRPr lang="fr-FR" sz="1800" dirty="0">
                <a:solidFill>
                  <a:srgbClr val="E25B1E"/>
                </a:solidFill>
              </a:endParaRPr>
            </a:p>
          </p:txBody>
        </p:sp>
        <p:sp>
          <p:nvSpPr>
            <p:cNvPr id="9" name="Plus 8"/>
            <p:cNvSpPr/>
            <p:nvPr/>
          </p:nvSpPr>
          <p:spPr bwMode="auto">
            <a:xfrm>
              <a:off x="1955724" y="3189121"/>
              <a:ext cx="669939" cy="606357"/>
            </a:xfrm>
            <a:prstGeom prst="mathPlus">
              <a:avLst/>
            </a:prstGeom>
            <a:solidFill>
              <a:srgbClr val="669900"/>
            </a:solidFill>
            <a:ln w="9525" cap="flat" cmpd="sng" algn="ctr">
              <a:noFill/>
              <a:prstDash val="solid"/>
              <a:round/>
              <a:headEnd type="none" w="med" len="med"/>
              <a:tailEnd type="none" w="med" len="med"/>
            </a:ln>
            <a:effectLst/>
          </p:spPr>
          <p:txBody>
            <a:bodyPr/>
            <a:lstStyle/>
            <a:p>
              <a:pPr eaLnBrk="0" hangingPunct="0">
                <a:defRPr/>
              </a:pPr>
              <a:endParaRPr lang="fr-FR" dirty="0"/>
            </a:p>
          </p:txBody>
        </p:sp>
        <p:sp>
          <p:nvSpPr>
            <p:cNvPr id="10" name="Wolke 9"/>
            <p:cNvSpPr/>
            <p:nvPr/>
          </p:nvSpPr>
          <p:spPr bwMode="auto">
            <a:xfrm>
              <a:off x="744436" y="5538356"/>
              <a:ext cx="3456061" cy="1015886"/>
            </a:xfrm>
            <a:prstGeom prst="cloud">
              <a:avLst/>
            </a:prstGeom>
            <a:solidFill>
              <a:srgbClr val="00B0F0"/>
            </a:solidFill>
            <a:ln w="28575" cap="flat" cmpd="sng" algn="ctr">
              <a:solidFill>
                <a:schemeClr val="accent5">
                  <a:lumMod val="50000"/>
                </a:schemeClr>
              </a:solidFill>
              <a:prstDash val="solid"/>
              <a:round/>
              <a:headEnd type="none" w="med" len="med"/>
              <a:tailEnd type="none" w="med" len="med"/>
            </a:ln>
            <a:effectLst/>
          </p:spPr>
          <p:txBody>
            <a:bodyPr lIns="36000" tIns="36000" rIns="36000" bIns="36000"/>
            <a:lstStyle/>
            <a:p>
              <a:pPr algn="ctr">
                <a:buNone/>
              </a:pPr>
              <a:r>
                <a:rPr lang="fr-FR" sz="1800" b="1" i="0" dirty="0" smtClean="0">
                  <a:solidFill>
                    <a:srgbClr val="FFFFFF">
                      <a:lumMod val="95000"/>
                    </a:srgbClr>
                  </a:solidFill>
                  <a:latin typeface="Arial"/>
                  <a:cs typeface="Arial"/>
                </a:rPr>
                <a:t>Étapes concrètes </a:t>
              </a:r>
              <a:br>
                <a:rPr lang="fr-FR" sz="1800" b="1" i="0" dirty="0" smtClean="0">
                  <a:solidFill>
                    <a:srgbClr val="FFFFFF">
                      <a:lumMod val="95000"/>
                    </a:srgbClr>
                  </a:solidFill>
                  <a:latin typeface="Arial"/>
                  <a:cs typeface="Arial"/>
                </a:rPr>
              </a:br>
              <a:r>
                <a:rPr lang="fr-FR" sz="1800" b="1" i="0" dirty="0" smtClean="0">
                  <a:solidFill>
                    <a:srgbClr val="FFFFFF">
                      <a:lumMod val="95000"/>
                    </a:srgbClr>
                  </a:solidFill>
                  <a:latin typeface="Arial"/>
                  <a:cs typeface="Arial"/>
                </a:rPr>
                <a:t>pour y arriver </a:t>
              </a:r>
              <a:endParaRPr lang="fr-FR" sz="1800" dirty="0">
                <a:solidFill>
                  <a:schemeClr val="bg1">
                    <a:lumMod val="95000"/>
                  </a:schemeClr>
                </a:solidFill>
                <a:latin typeface="+mn-lt"/>
              </a:endParaRPr>
            </a:p>
          </p:txBody>
        </p:sp>
        <p:sp>
          <p:nvSpPr>
            <p:cNvPr id="11" name="Plus 10"/>
            <p:cNvSpPr/>
            <p:nvPr/>
          </p:nvSpPr>
          <p:spPr bwMode="auto">
            <a:xfrm>
              <a:off x="1938262" y="5022476"/>
              <a:ext cx="669939" cy="604770"/>
            </a:xfrm>
            <a:prstGeom prst="mathPlus">
              <a:avLst/>
            </a:prstGeom>
            <a:solidFill>
              <a:srgbClr val="669900"/>
            </a:solidFill>
            <a:ln w="9525" cap="flat" cmpd="sng" algn="ctr">
              <a:noFill/>
              <a:prstDash val="solid"/>
              <a:round/>
              <a:headEnd type="none" w="med" len="med"/>
              <a:tailEnd type="none" w="med" len="med"/>
            </a:ln>
            <a:effectLst/>
          </p:spPr>
          <p:txBody>
            <a:bodyPr/>
            <a:lstStyle/>
            <a:p>
              <a:pPr eaLnBrk="0" hangingPunct="0">
                <a:defRPr/>
              </a:pPr>
              <a:endParaRPr lang="fr-FR" dirty="0"/>
            </a:p>
          </p:txBody>
        </p:sp>
        <p:sp>
          <p:nvSpPr>
            <p:cNvPr id="12" name="Explosion 1 11"/>
            <p:cNvSpPr/>
            <p:nvPr/>
          </p:nvSpPr>
          <p:spPr bwMode="auto">
            <a:xfrm>
              <a:off x="404704" y="1546185"/>
              <a:ext cx="3902159" cy="1984210"/>
            </a:xfrm>
            <a:prstGeom prst="irregularSeal1">
              <a:avLst/>
            </a:prstGeom>
            <a:solidFill>
              <a:schemeClr val="bg2">
                <a:lumMod val="50000"/>
              </a:schemeClr>
            </a:solidFill>
            <a:ln w="9525" cap="flat" cmpd="sng" algn="ctr">
              <a:solidFill>
                <a:schemeClr val="tx1"/>
              </a:solidFill>
              <a:prstDash val="lgDash"/>
              <a:round/>
              <a:headEnd type="none" w="med" len="med"/>
              <a:tailEnd type="none" w="med" len="med"/>
            </a:ln>
            <a:effectLst/>
          </p:spPr>
          <p:txBody>
            <a:bodyPr lIns="36000" tIns="36000" rIns="36000" bIns="36000" anchor="ctr" anchorCtr="0"/>
            <a:lstStyle/>
            <a:p>
              <a:pPr algn="ctr">
                <a:buNone/>
              </a:pPr>
              <a:r>
                <a:rPr lang="fr-FR" sz="1600" dirty="0" smtClean="0">
                  <a:solidFill>
                    <a:srgbClr val="FFFFFF"/>
                  </a:solidFill>
                  <a:latin typeface="Arial"/>
                  <a:cs typeface="Arial"/>
                </a:rPr>
                <a:t>I</a:t>
              </a:r>
              <a:r>
                <a:rPr lang="fr-FR" sz="1600" b="1" i="0" dirty="0" smtClean="0">
                  <a:solidFill>
                    <a:srgbClr val="FFFFFF"/>
                  </a:solidFill>
                  <a:latin typeface="Arial"/>
                  <a:cs typeface="Arial"/>
                </a:rPr>
                <a:t>nsatisfaction </a:t>
              </a:r>
              <a:br>
                <a:rPr lang="fr-FR" sz="1600" b="1" i="0" dirty="0" smtClean="0">
                  <a:solidFill>
                    <a:srgbClr val="FFFFFF"/>
                  </a:solidFill>
                  <a:latin typeface="Arial"/>
                  <a:cs typeface="Arial"/>
                </a:rPr>
              </a:br>
              <a:r>
                <a:rPr lang="fr-FR" sz="1600" b="1" i="0" dirty="0" smtClean="0">
                  <a:solidFill>
                    <a:srgbClr val="FFFFFF"/>
                  </a:solidFill>
                  <a:latin typeface="Arial"/>
                  <a:cs typeface="Arial"/>
                </a:rPr>
                <a:t>à l'égard de la  situation</a:t>
              </a:r>
              <a:endParaRPr lang="fr-FR" sz="1600" dirty="0">
                <a:solidFill>
                  <a:schemeClr val="bg1"/>
                </a:solidFill>
              </a:endParaRPr>
            </a:p>
          </p:txBody>
        </p:sp>
        <p:grpSp>
          <p:nvGrpSpPr>
            <p:cNvPr id="3" name="Gruppieren 14"/>
            <p:cNvGrpSpPr/>
            <p:nvPr/>
          </p:nvGrpSpPr>
          <p:grpSpPr>
            <a:xfrm>
              <a:off x="3076552" y="2945230"/>
              <a:ext cx="2537512" cy="2310804"/>
              <a:chOff x="3076552" y="2945230"/>
              <a:chExt cx="2537512" cy="2310804"/>
            </a:xfrm>
            <a:solidFill>
              <a:srgbClr val="669900"/>
            </a:solidFill>
          </p:grpSpPr>
          <p:sp>
            <p:nvSpPr>
              <p:cNvPr id="13" name="Rechtwinkliges Dreieck 12"/>
              <p:cNvSpPr/>
              <p:nvPr/>
            </p:nvSpPr>
            <p:spPr bwMode="auto">
              <a:xfrm rot="13403723">
                <a:off x="3466435" y="2945230"/>
                <a:ext cx="2147629" cy="2286000"/>
              </a:xfrm>
              <a:prstGeom prst="rtTriangle">
                <a:avLst/>
              </a:prstGeom>
              <a:grpFill/>
              <a:ln w="9525" cap="flat" cmpd="sng" algn="ctr">
                <a:noFill/>
                <a:prstDash val="solid"/>
                <a:round/>
                <a:headEnd type="none" w="med" len="med"/>
                <a:tailEnd type="none" w="med" len="med"/>
              </a:ln>
              <a:effectLst/>
            </p:spPr>
            <p:txBody>
              <a:bodyPr/>
              <a:lstStyle/>
              <a:p>
                <a:pPr eaLnBrk="0" hangingPunct="0">
                  <a:defRPr/>
                </a:pPr>
                <a:endParaRPr lang="fr-FR" dirty="0"/>
              </a:p>
            </p:txBody>
          </p:sp>
          <p:sp>
            <p:nvSpPr>
              <p:cNvPr id="14" name="Rechtwinkliges Dreieck 13"/>
              <p:cNvSpPr/>
              <p:nvPr/>
            </p:nvSpPr>
            <p:spPr bwMode="auto">
              <a:xfrm rot="13403723">
                <a:off x="3076552" y="2970034"/>
                <a:ext cx="2147629" cy="2286000"/>
              </a:xfrm>
              <a:prstGeom prst="rtTriangle">
                <a:avLst/>
              </a:prstGeom>
              <a:solidFill>
                <a:schemeClr val="bg1"/>
              </a:solidFill>
              <a:ln w="9525" cap="flat" cmpd="sng" algn="ctr">
                <a:noFill/>
                <a:prstDash val="solid"/>
                <a:round/>
                <a:headEnd type="none" w="med" len="med"/>
                <a:tailEnd type="none" w="med" len="med"/>
              </a:ln>
              <a:effectLst/>
            </p:spPr>
            <p:txBody>
              <a:bodyPr/>
              <a:lstStyle/>
              <a:p>
                <a:pPr eaLnBrk="0" hangingPunct="0">
                  <a:defRPr/>
                </a:pPr>
                <a:endParaRPr lang="fr-FR" dirty="0"/>
              </a:p>
            </p:txBody>
          </p:sp>
        </p:grpSp>
        <p:sp>
          <p:nvSpPr>
            <p:cNvPr id="17" name="Abgerundetes Rechteck 16"/>
            <p:cNvSpPr/>
            <p:nvPr/>
          </p:nvSpPr>
          <p:spPr bwMode="auto">
            <a:xfrm>
              <a:off x="6389707" y="3189121"/>
              <a:ext cx="2467028" cy="1339699"/>
            </a:xfrm>
            <a:prstGeom prst="roundRect">
              <a:avLst/>
            </a:prstGeom>
            <a:solidFill>
              <a:schemeClr val="bg2">
                <a:lumMod val="90000"/>
              </a:schemeClr>
            </a:solidFill>
            <a:ln w="9525" cap="flat" cmpd="sng" algn="ctr">
              <a:solidFill>
                <a:schemeClr val="tx1">
                  <a:lumMod val="50000"/>
                  <a:lumOff val="50000"/>
                </a:schemeClr>
              </a:solidFill>
              <a:prstDash val="solid"/>
              <a:round/>
              <a:headEnd type="none" w="med" len="med"/>
              <a:tailEnd type="none" w="med" len="med"/>
            </a:ln>
            <a:effectLst/>
          </p:spPr>
          <p:txBody>
            <a:bodyPr anchor="ctr" anchorCtr="1"/>
            <a:lstStyle/>
            <a:p>
              <a:pPr algn="ctr">
                <a:buNone/>
              </a:pPr>
              <a:r>
                <a:rPr lang="fr-FR" sz="2200" b="1" i="0" dirty="0" smtClean="0">
                  <a:solidFill>
                    <a:srgbClr val="000000"/>
                  </a:solidFill>
                  <a:latin typeface="Arial"/>
                  <a:ea typeface="+mn-ea"/>
                  <a:cs typeface="Arial"/>
                </a:rPr>
                <a:t>COUT DU CHANGEMENT /  RESISTANCE</a:t>
              </a:r>
              <a:endParaRPr lang="fr-FR" sz="2200" b="1" i="0" dirty="0">
                <a:solidFill>
                  <a:srgbClr val="000000"/>
                </a:solidFill>
                <a:latin typeface="Arial"/>
                <a:ea typeface="+mn-ea"/>
                <a:cs typeface="Arial"/>
              </a:endParaRPr>
            </a:p>
          </p:txBody>
        </p:sp>
        <p:sp>
          <p:nvSpPr>
            <p:cNvPr id="26635" name="Rechteck 14"/>
            <p:cNvSpPr>
              <a:spLocks noChangeArrowheads="1"/>
            </p:cNvSpPr>
            <p:nvPr/>
          </p:nvSpPr>
          <p:spPr bwMode="auto">
            <a:xfrm>
              <a:off x="318977" y="1722436"/>
              <a:ext cx="8612372" cy="4901648"/>
            </a:xfrm>
            <a:prstGeom prst="rect">
              <a:avLst/>
            </a:prstGeom>
            <a:noFill/>
            <a:ln w="9525" algn="ctr">
              <a:noFill/>
              <a:round/>
              <a:headEnd/>
              <a:tailEnd/>
            </a:ln>
          </p:spPr>
          <p:txBody>
            <a:bodyPr/>
            <a:lstStyle/>
            <a:p>
              <a:pPr eaLnBrk="0" hangingPunct="0"/>
              <a:endParaRPr lang="fr-FR" dirty="0"/>
            </a:p>
          </p:txBody>
        </p:sp>
      </p:gr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el 1"/>
          <p:cNvSpPr>
            <a:spLocks noGrp="1"/>
          </p:cNvSpPr>
          <p:nvPr>
            <p:ph type="ctrTitle" sz="quarter"/>
          </p:nvPr>
        </p:nvSpPr>
        <p:spPr>
          <a:xfrm>
            <a:off x="872836" y="1993900"/>
            <a:ext cx="7368166" cy="1143000"/>
          </a:xfrm>
        </p:spPr>
        <p:txBody>
          <a:bodyPr/>
          <a:lstStyle/>
          <a:p>
            <a:pPr algn="ctr">
              <a:spcBef>
                <a:spcPct val="0"/>
              </a:spcBef>
              <a:buNone/>
            </a:pPr>
            <a:r>
              <a:rPr lang="fr-FR" sz="3200" b="1" i="0" dirty="0" smtClean="0">
                <a:solidFill>
                  <a:srgbClr val="C00000"/>
                </a:solidFill>
                <a:latin typeface="Arial"/>
                <a:ea typeface="+mj-ea"/>
                <a:cs typeface="+mj-cs"/>
              </a:rPr>
              <a:t>Etude de cas</a:t>
            </a:r>
            <a:br>
              <a:rPr lang="fr-FR" sz="3200" b="1" i="0" dirty="0" smtClean="0">
                <a:solidFill>
                  <a:srgbClr val="C00000"/>
                </a:solidFill>
                <a:latin typeface="Arial"/>
                <a:ea typeface="+mj-ea"/>
                <a:cs typeface="+mj-cs"/>
              </a:rPr>
            </a:br>
            <a:r>
              <a:rPr lang="fr-FR" sz="3200" b="1" i="0" dirty="0" smtClean="0">
                <a:solidFill>
                  <a:srgbClr val="C00000"/>
                </a:solidFill>
                <a:latin typeface="Arial"/>
                <a:ea typeface="+mj-ea"/>
                <a:cs typeface="+mj-cs"/>
              </a:rPr>
              <a:t>« Préparez une décision concernant l'avenir de l'agriculture de Zanadou »</a:t>
            </a:r>
            <a:endParaRPr lang="fr-FR" sz="3200" b="1" i="0" dirty="0">
              <a:solidFill>
                <a:srgbClr val="C00000"/>
              </a:solidFill>
              <a:latin typeface="Arial"/>
              <a:ea typeface="+mj-ea"/>
              <a:cs typeface="+mj-cs"/>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705475" y="6435725"/>
            <a:ext cx="3438525" cy="188913"/>
          </a:xfrm>
        </p:spPr>
        <p:txBody>
          <a:bodyPr rIns="108000"/>
          <a:lstStyle/>
          <a:p>
            <a:pPr marL="342900" indent="-342900" algn="r">
              <a:spcBef>
                <a:spcPct val="20000"/>
              </a:spcBef>
              <a:buNone/>
            </a:pPr>
            <a:r>
              <a:rPr lang="fr-FR" sz="900" b="1" i="1" dirty="0" smtClean="0">
                <a:solidFill>
                  <a:srgbClr val="FFFFFF">
                    <a:lumMod val="50000"/>
                  </a:srgbClr>
                </a:solidFill>
                <a:latin typeface="Arial"/>
                <a:ea typeface="+mn-ea"/>
                <a:cs typeface="+mn-cs"/>
              </a:rPr>
              <a:t>Source: GIZ</a:t>
            </a:r>
            <a:endParaRPr lang="fr-FR" sz="900" b="1" i="1" dirty="0">
              <a:solidFill>
                <a:srgbClr val="FFFFFF">
                  <a:lumMod val="50000"/>
                </a:srgbClr>
              </a:solidFill>
              <a:latin typeface="Arial"/>
              <a:ea typeface="+mn-ea"/>
              <a:cs typeface="+mn-cs"/>
            </a:endParaRPr>
          </a:p>
        </p:txBody>
      </p:sp>
      <p:grpSp>
        <p:nvGrpSpPr>
          <p:cNvPr id="4" name="Gruppieren 3"/>
          <p:cNvGrpSpPr/>
          <p:nvPr/>
        </p:nvGrpSpPr>
        <p:grpSpPr>
          <a:xfrm>
            <a:off x="139485" y="798490"/>
            <a:ext cx="9004515" cy="5731691"/>
            <a:chOff x="444321" y="773113"/>
            <a:chExt cx="8353425" cy="5851525"/>
          </a:xfrm>
        </p:grpSpPr>
        <p:pic>
          <p:nvPicPr>
            <p:cNvPr id="5" name="Grafik 4" descr="Zanadu Maps.png"/>
            <p:cNvPicPr>
              <a:picLocks noChangeAspect="1"/>
            </p:cNvPicPr>
            <p:nvPr/>
          </p:nvPicPr>
          <p:blipFill>
            <a:blip r:embed="rId3">
              <a:extLst>
                <a:ext uri="{28A0092B-C50C-407E-A947-70E740481C1C}">
                  <a14:useLocalDpi xmlns:a14="http://schemas.microsoft.com/office/drawing/2010/main" val="0"/>
                </a:ext>
              </a:extLst>
            </a:blip>
            <a:srcRect b="6570"/>
            <a:stretch>
              <a:fillRect/>
            </a:stretch>
          </p:blipFill>
          <p:spPr bwMode="auto">
            <a:xfrm>
              <a:off x="444321" y="773113"/>
              <a:ext cx="8353425" cy="585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uppieren 5"/>
            <p:cNvGrpSpPr/>
            <p:nvPr/>
          </p:nvGrpSpPr>
          <p:grpSpPr>
            <a:xfrm>
              <a:off x="1073150" y="4252913"/>
              <a:ext cx="2360613" cy="2320045"/>
              <a:chOff x="1073150" y="4252913"/>
              <a:chExt cx="2360613" cy="2320045"/>
            </a:xfrm>
          </p:grpSpPr>
          <p:sp>
            <p:nvSpPr>
              <p:cNvPr id="10" name="Textfeld 3"/>
              <p:cNvSpPr txBox="1">
                <a:spLocks noChangeArrowheads="1"/>
              </p:cNvSpPr>
              <p:nvPr/>
            </p:nvSpPr>
            <p:spPr bwMode="auto">
              <a:xfrm>
                <a:off x="1073150" y="4273550"/>
                <a:ext cx="947738"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Coton</a:t>
                </a:r>
                <a:endParaRPr lang="fr-FR" sz="900" b="0" dirty="0">
                  <a:solidFill>
                    <a:schemeClr val="tx1"/>
                  </a:solidFill>
                </a:endParaRPr>
              </a:p>
            </p:txBody>
          </p:sp>
          <p:sp>
            <p:nvSpPr>
              <p:cNvPr id="11" name="Textfeld 4"/>
              <p:cNvSpPr txBox="1">
                <a:spLocks noChangeArrowheads="1"/>
              </p:cNvSpPr>
              <p:nvPr/>
            </p:nvSpPr>
            <p:spPr bwMode="auto">
              <a:xfrm>
                <a:off x="1084263" y="4519613"/>
                <a:ext cx="595312"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Maïs</a:t>
                </a:r>
                <a:endParaRPr lang="fr-FR" sz="900" b="0" dirty="0">
                  <a:solidFill>
                    <a:schemeClr val="tx1"/>
                  </a:solidFill>
                </a:endParaRPr>
              </a:p>
            </p:txBody>
          </p:sp>
          <p:sp>
            <p:nvSpPr>
              <p:cNvPr id="12" name="Textfeld 5"/>
              <p:cNvSpPr txBox="1">
                <a:spLocks noChangeArrowheads="1"/>
              </p:cNvSpPr>
              <p:nvPr/>
            </p:nvSpPr>
            <p:spPr bwMode="auto">
              <a:xfrm>
                <a:off x="1084263" y="4752975"/>
                <a:ext cx="649287"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Riz</a:t>
                </a:r>
                <a:endParaRPr lang="fr-FR" sz="900" b="0" dirty="0">
                  <a:solidFill>
                    <a:schemeClr val="tx1"/>
                  </a:solidFill>
                </a:endParaRPr>
              </a:p>
            </p:txBody>
          </p:sp>
          <p:sp>
            <p:nvSpPr>
              <p:cNvPr id="13" name="Textfeld 6"/>
              <p:cNvSpPr txBox="1">
                <a:spLocks noChangeArrowheads="1"/>
              </p:cNvSpPr>
              <p:nvPr/>
            </p:nvSpPr>
            <p:spPr bwMode="auto">
              <a:xfrm>
                <a:off x="1073150" y="4986338"/>
                <a:ext cx="638175"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Blé</a:t>
                </a:r>
                <a:endParaRPr lang="fr-FR" sz="900" b="0" dirty="0">
                  <a:solidFill>
                    <a:schemeClr val="tx1"/>
                  </a:solidFill>
                </a:endParaRPr>
              </a:p>
            </p:txBody>
          </p:sp>
          <p:sp>
            <p:nvSpPr>
              <p:cNvPr id="14" name="Textfeld 7"/>
              <p:cNvSpPr txBox="1">
                <a:spLocks noChangeArrowheads="1"/>
              </p:cNvSpPr>
              <p:nvPr/>
            </p:nvSpPr>
            <p:spPr bwMode="auto">
              <a:xfrm>
                <a:off x="1073150" y="5262563"/>
                <a:ext cx="669925"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Millet</a:t>
                </a:r>
                <a:endParaRPr lang="fr-FR" sz="900" b="0" dirty="0">
                  <a:solidFill>
                    <a:schemeClr val="tx1"/>
                  </a:solidFill>
                </a:endParaRPr>
              </a:p>
            </p:txBody>
          </p:sp>
          <p:sp>
            <p:nvSpPr>
              <p:cNvPr id="15" name="Textfeld 8"/>
              <p:cNvSpPr txBox="1">
                <a:spLocks noChangeArrowheads="1"/>
              </p:cNvSpPr>
              <p:nvPr/>
            </p:nvSpPr>
            <p:spPr bwMode="auto">
              <a:xfrm>
                <a:off x="1095375" y="5572125"/>
                <a:ext cx="638175"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Forêt</a:t>
                </a:r>
                <a:endParaRPr lang="fr-FR" sz="900" b="0" dirty="0">
                  <a:solidFill>
                    <a:schemeClr val="tx1"/>
                  </a:solidFill>
                </a:endParaRPr>
              </a:p>
            </p:txBody>
          </p:sp>
          <p:sp>
            <p:nvSpPr>
              <p:cNvPr id="16" name="Textfeld 9"/>
              <p:cNvSpPr txBox="1">
                <a:spLocks noChangeArrowheads="1"/>
              </p:cNvSpPr>
              <p:nvPr/>
            </p:nvSpPr>
            <p:spPr bwMode="auto">
              <a:xfrm>
                <a:off x="1073150" y="5837238"/>
                <a:ext cx="1212850"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Fruits de plantation</a:t>
                </a:r>
                <a:endParaRPr lang="fr-FR" sz="900" b="0" dirty="0">
                  <a:solidFill>
                    <a:schemeClr val="tx1"/>
                  </a:solidFill>
                </a:endParaRPr>
              </a:p>
            </p:txBody>
          </p:sp>
          <p:sp>
            <p:nvSpPr>
              <p:cNvPr id="17" name="Textfeld 10"/>
              <p:cNvSpPr txBox="1">
                <a:spLocks noChangeArrowheads="1"/>
              </p:cNvSpPr>
              <p:nvPr/>
            </p:nvSpPr>
            <p:spPr bwMode="auto">
              <a:xfrm>
                <a:off x="1095375" y="6113463"/>
                <a:ext cx="1190625"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Montagnes/Collines</a:t>
                </a:r>
                <a:endParaRPr lang="fr-FR" sz="900" b="0" dirty="0">
                  <a:solidFill>
                    <a:schemeClr val="tx1"/>
                  </a:solidFill>
                </a:endParaRPr>
              </a:p>
            </p:txBody>
          </p:sp>
          <p:sp>
            <p:nvSpPr>
              <p:cNvPr id="18" name="Textfeld 11"/>
              <p:cNvSpPr txBox="1">
                <a:spLocks noChangeArrowheads="1"/>
              </p:cNvSpPr>
              <p:nvPr/>
            </p:nvSpPr>
            <p:spPr bwMode="auto">
              <a:xfrm>
                <a:off x="1073150" y="6337300"/>
                <a:ext cx="936625"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Zone sèche</a:t>
                </a:r>
                <a:endParaRPr lang="fr-FR" sz="900" b="0" dirty="0">
                  <a:solidFill>
                    <a:schemeClr val="tx1"/>
                  </a:solidFill>
                </a:endParaRPr>
              </a:p>
            </p:txBody>
          </p:sp>
          <p:sp>
            <p:nvSpPr>
              <p:cNvPr id="19" name="Textfeld 12"/>
              <p:cNvSpPr txBox="1">
                <a:spLocks noChangeArrowheads="1"/>
              </p:cNvSpPr>
              <p:nvPr/>
            </p:nvSpPr>
            <p:spPr bwMode="auto">
              <a:xfrm>
                <a:off x="2424113" y="4252913"/>
                <a:ext cx="606425"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Plage</a:t>
                </a:r>
                <a:endParaRPr lang="fr-FR" sz="900" b="0" dirty="0">
                  <a:solidFill>
                    <a:schemeClr val="tx1"/>
                  </a:solidFill>
                </a:endParaRPr>
              </a:p>
            </p:txBody>
          </p:sp>
          <p:sp>
            <p:nvSpPr>
              <p:cNvPr id="20" name="Textfeld 13"/>
              <p:cNvSpPr txBox="1">
                <a:spLocks noChangeArrowheads="1"/>
              </p:cNvSpPr>
              <p:nvPr/>
            </p:nvSpPr>
            <p:spPr bwMode="auto">
              <a:xfrm>
                <a:off x="2392363" y="4465638"/>
                <a:ext cx="839787"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Glacier</a:t>
                </a:r>
                <a:endParaRPr lang="fr-FR" sz="900" b="0" dirty="0">
                  <a:solidFill>
                    <a:schemeClr val="tx1"/>
                  </a:solidFill>
                </a:endParaRPr>
              </a:p>
            </p:txBody>
          </p:sp>
          <p:sp>
            <p:nvSpPr>
              <p:cNvPr id="21" name="Textfeld 14"/>
              <p:cNvSpPr txBox="1">
                <a:spLocks noChangeArrowheads="1"/>
              </p:cNvSpPr>
              <p:nvPr/>
            </p:nvSpPr>
            <p:spPr bwMode="auto">
              <a:xfrm>
                <a:off x="2413000" y="4752975"/>
                <a:ext cx="914400"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Mangroves</a:t>
                </a:r>
                <a:endParaRPr lang="fr-FR" sz="900" b="0" dirty="0">
                  <a:solidFill>
                    <a:schemeClr val="tx1"/>
                  </a:solidFill>
                </a:endParaRPr>
              </a:p>
            </p:txBody>
          </p:sp>
          <p:sp>
            <p:nvSpPr>
              <p:cNvPr id="22" name="Textfeld 15"/>
              <p:cNvSpPr txBox="1">
                <a:spLocks noChangeArrowheads="1"/>
              </p:cNvSpPr>
              <p:nvPr/>
            </p:nvSpPr>
            <p:spPr bwMode="auto">
              <a:xfrm>
                <a:off x="2424113" y="5049838"/>
                <a:ext cx="1009650"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Récif de corail</a:t>
                </a:r>
                <a:endParaRPr lang="fr-FR" sz="900" b="0" dirty="0">
                  <a:solidFill>
                    <a:schemeClr val="tx1"/>
                  </a:solidFill>
                </a:endParaRPr>
              </a:p>
            </p:txBody>
          </p:sp>
          <p:sp>
            <p:nvSpPr>
              <p:cNvPr id="23" name="Textfeld 16"/>
              <p:cNvSpPr txBox="1">
                <a:spLocks noChangeArrowheads="1"/>
              </p:cNvSpPr>
              <p:nvPr/>
            </p:nvSpPr>
            <p:spPr bwMode="auto">
              <a:xfrm>
                <a:off x="2444750" y="5327650"/>
                <a:ext cx="819150"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Capitale</a:t>
                </a:r>
                <a:endParaRPr lang="fr-FR" sz="900" b="0" dirty="0">
                  <a:solidFill>
                    <a:schemeClr val="tx1"/>
                  </a:solidFill>
                </a:endParaRPr>
              </a:p>
            </p:txBody>
          </p:sp>
          <p:sp>
            <p:nvSpPr>
              <p:cNvPr id="24" name="Textfeld 17"/>
              <p:cNvSpPr txBox="1">
                <a:spLocks noChangeArrowheads="1"/>
              </p:cNvSpPr>
              <p:nvPr/>
            </p:nvSpPr>
            <p:spPr bwMode="auto">
              <a:xfrm>
                <a:off x="2435225" y="5561013"/>
                <a:ext cx="808038"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Ville</a:t>
                </a:r>
                <a:endParaRPr lang="fr-FR" sz="900" b="0" dirty="0">
                  <a:solidFill>
                    <a:schemeClr val="tx1"/>
                  </a:solidFill>
                </a:endParaRPr>
              </a:p>
            </p:txBody>
          </p:sp>
          <p:sp>
            <p:nvSpPr>
              <p:cNvPr id="25" name="Textfeld 18"/>
              <p:cNvSpPr txBox="1">
                <a:spLocks noChangeArrowheads="1"/>
              </p:cNvSpPr>
              <p:nvPr/>
            </p:nvSpPr>
            <p:spPr bwMode="auto">
              <a:xfrm>
                <a:off x="2424113" y="5816600"/>
                <a:ext cx="871537"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Industrie</a:t>
                </a:r>
                <a:endParaRPr lang="fr-FR" sz="900" b="0" dirty="0">
                  <a:solidFill>
                    <a:schemeClr val="tx1"/>
                  </a:solidFill>
                </a:endParaRPr>
              </a:p>
            </p:txBody>
          </p:sp>
          <p:sp>
            <p:nvSpPr>
              <p:cNvPr id="26" name="Textfeld 19"/>
              <p:cNvSpPr txBox="1">
                <a:spLocks noChangeArrowheads="1"/>
              </p:cNvSpPr>
              <p:nvPr/>
            </p:nvSpPr>
            <p:spPr bwMode="auto">
              <a:xfrm>
                <a:off x="2424113" y="6081713"/>
                <a:ext cx="1009650" cy="23565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900" b="0" dirty="0" smtClean="0">
                    <a:solidFill>
                      <a:schemeClr val="tx1"/>
                    </a:solidFill>
                  </a:rPr>
                  <a:t>Frontière</a:t>
                </a:r>
                <a:endParaRPr lang="fr-FR" sz="900" b="0" dirty="0">
                  <a:solidFill>
                    <a:schemeClr val="tx1"/>
                  </a:solidFill>
                </a:endParaRPr>
              </a:p>
            </p:txBody>
          </p:sp>
        </p:grpSp>
        <p:sp>
          <p:nvSpPr>
            <p:cNvPr id="7" name="Textfeld 3"/>
            <p:cNvSpPr txBox="1">
              <a:spLocks noChangeArrowheads="1"/>
            </p:cNvSpPr>
            <p:nvPr/>
          </p:nvSpPr>
          <p:spPr bwMode="auto">
            <a:xfrm>
              <a:off x="2293336" y="3375025"/>
              <a:ext cx="1378718" cy="26708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1100" dirty="0" smtClean="0">
                  <a:solidFill>
                    <a:schemeClr val="tx1"/>
                  </a:solidFill>
                </a:rPr>
                <a:t>État de l‘Ouest</a:t>
              </a:r>
              <a:endParaRPr lang="fr-FR" sz="1100" dirty="0">
                <a:solidFill>
                  <a:schemeClr val="tx1"/>
                </a:solidFill>
              </a:endParaRPr>
            </a:p>
          </p:txBody>
        </p:sp>
        <p:sp>
          <p:nvSpPr>
            <p:cNvPr id="8" name="Textfeld 3"/>
            <p:cNvSpPr txBox="1">
              <a:spLocks noChangeArrowheads="1"/>
            </p:cNvSpPr>
            <p:nvPr/>
          </p:nvSpPr>
          <p:spPr bwMode="auto">
            <a:xfrm>
              <a:off x="4005429" y="1437493"/>
              <a:ext cx="1231208" cy="26708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1100" dirty="0" smtClean="0">
                  <a:solidFill>
                    <a:schemeClr val="tx1"/>
                  </a:solidFill>
                </a:rPr>
                <a:t>État du Nord</a:t>
              </a:r>
              <a:endParaRPr lang="fr-FR" sz="1100" dirty="0">
                <a:solidFill>
                  <a:schemeClr val="tx1"/>
                </a:solidFill>
              </a:endParaRPr>
            </a:p>
          </p:txBody>
        </p:sp>
        <p:sp>
          <p:nvSpPr>
            <p:cNvPr id="9" name="Textfeld 3"/>
            <p:cNvSpPr txBox="1">
              <a:spLocks noChangeArrowheads="1"/>
            </p:cNvSpPr>
            <p:nvPr/>
          </p:nvSpPr>
          <p:spPr bwMode="auto">
            <a:xfrm>
              <a:off x="4005429" y="3698875"/>
              <a:ext cx="1231208" cy="26708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200" b="1">
                  <a:solidFill>
                    <a:srgbClr val="999999"/>
                  </a:solidFill>
                  <a:latin typeface="Arial" panose="020B0604020202020204" pitchFamily="34" charset="0"/>
                  <a:cs typeface="Arial" panose="020B0604020202020204" pitchFamily="34" charset="0"/>
                </a:defRPr>
              </a:lvl1pPr>
              <a:lvl2pPr marL="742950" indent="-285750" eaLnBrk="0" hangingPunct="0">
                <a:defRPr sz="2200" b="1">
                  <a:solidFill>
                    <a:srgbClr val="999999"/>
                  </a:solidFill>
                  <a:latin typeface="Arial" panose="020B0604020202020204" pitchFamily="34" charset="0"/>
                  <a:cs typeface="Arial" panose="020B0604020202020204" pitchFamily="34" charset="0"/>
                </a:defRPr>
              </a:lvl2pPr>
              <a:lvl3pPr marL="1143000" indent="-228600" eaLnBrk="0" hangingPunct="0">
                <a:defRPr sz="2200" b="1">
                  <a:solidFill>
                    <a:srgbClr val="999999"/>
                  </a:solidFill>
                  <a:latin typeface="Arial" panose="020B0604020202020204" pitchFamily="34" charset="0"/>
                  <a:cs typeface="Arial" panose="020B0604020202020204" pitchFamily="34" charset="0"/>
                </a:defRPr>
              </a:lvl3pPr>
              <a:lvl4pPr marL="1600200" indent="-228600" eaLnBrk="0" hangingPunct="0">
                <a:defRPr sz="2200" b="1">
                  <a:solidFill>
                    <a:srgbClr val="999999"/>
                  </a:solidFill>
                  <a:latin typeface="Arial" panose="020B0604020202020204" pitchFamily="34" charset="0"/>
                  <a:cs typeface="Arial" panose="020B0604020202020204" pitchFamily="34" charset="0"/>
                </a:defRPr>
              </a:lvl4pPr>
              <a:lvl5pPr marL="2057400" indent="-228600" eaLnBrk="0" hangingPunct="0">
                <a:defRPr sz="2200" b="1">
                  <a:solidFill>
                    <a:srgbClr val="9999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200" b="1">
                  <a:solidFill>
                    <a:srgbClr val="999999"/>
                  </a:solidFill>
                  <a:latin typeface="Arial" panose="020B0604020202020204" pitchFamily="34" charset="0"/>
                  <a:cs typeface="Arial" panose="020B0604020202020204" pitchFamily="34" charset="0"/>
                </a:defRPr>
              </a:lvl9pPr>
            </a:lstStyle>
            <a:p>
              <a:pPr eaLnBrk="1" hangingPunct="1"/>
              <a:r>
                <a:rPr lang="fr-FR" sz="1100" dirty="0" smtClean="0">
                  <a:solidFill>
                    <a:schemeClr val="tx1"/>
                  </a:solidFill>
                </a:rPr>
                <a:t>État du Sud</a:t>
              </a:r>
              <a:endParaRPr lang="fr-FR" sz="1100" dirty="0">
                <a:solidFill>
                  <a:schemeClr val="tx1"/>
                </a:solidFill>
              </a:endParaRPr>
            </a:p>
          </p:txBody>
        </p:sp>
      </p:gr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algn="l">
              <a:spcBef>
                <a:spcPct val="0"/>
              </a:spcBef>
              <a:buNone/>
            </a:pPr>
            <a:r>
              <a:rPr lang="fr-FR" sz="2400" b="1" i="0" dirty="0" smtClean="0">
                <a:solidFill>
                  <a:srgbClr val="669900"/>
                </a:solidFill>
                <a:latin typeface="Arial"/>
                <a:ea typeface="+mj-ea"/>
                <a:cs typeface="+mj-cs"/>
              </a:rPr>
              <a:t>Exercice (1)</a:t>
            </a:r>
            <a:endParaRPr lang="fr-FR" sz="2400" b="1" i="0" dirty="0">
              <a:solidFill>
                <a:srgbClr val="669900"/>
              </a:solidFill>
              <a:latin typeface="Arial"/>
              <a:ea typeface="+mj-ea"/>
              <a:cs typeface="+mj-cs"/>
            </a:endParaRPr>
          </a:p>
        </p:txBody>
      </p:sp>
      <p:sp>
        <p:nvSpPr>
          <p:cNvPr id="4099" name="Content Placeholder 2"/>
          <p:cNvSpPr>
            <a:spLocks noGrp="1"/>
          </p:cNvSpPr>
          <p:nvPr>
            <p:ph idx="1"/>
          </p:nvPr>
        </p:nvSpPr>
        <p:spPr/>
        <p:txBody>
          <a:bodyPr/>
          <a:lstStyle/>
          <a:p>
            <a:pPr marL="179405" lvl="1" indent="-179405" algn="l">
              <a:spcBef>
                <a:spcPct val="20000"/>
              </a:spcBef>
              <a:buNone/>
            </a:pPr>
            <a:r>
              <a:rPr lang="fr-FR" sz="2000" b="1" i="0" baseline="0" dirty="0" smtClean="0">
                <a:solidFill>
                  <a:srgbClr val="C00000"/>
                </a:solidFill>
                <a:latin typeface="Arial"/>
                <a:ea typeface="+mn-ea"/>
                <a:cs typeface="+mn-cs"/>
              </a:rPr>
              <a:t>Contexte</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Le Ministère de l'agriculture a acquis des connaissances sur le changement climatique à Zanadou - notamment au sujet des impacts sur l'agriculture. Cependant, les directeurs sont bloqués au niveau de la décision à prendre sur les orientations politiques et les activités. </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Ils ont mis en place un groupe d'experts (votre groupe) pour les aider à décider quelle voie de développement planifier.</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En 1</a:t>
            </a:r>
            <a:r>
              <a:rPr lang="fr-FR" sz="1800" b="1" i="0" baseline="30000" dirty="0" smtClean="0">
                <a:solidFill>
                  <a:srgbClr val="000000"/>
                </a:solidFill>
                <a:latin typeface="Arial"/>
                <a:ea typeface="+mn-ea"/>
                <a:cs typeface="Arial"/>
              </a:rPr>
              <a:t>ère</a:t>
            </a:r>
            <a:r>
              <a:rPr lang="fr-FR" sz="1800" b="1" i="0" baseline="0" dirty="0" smtClean="0">
                <a:solidFill>
                  <a:srgbClr val="000000"/>
                </a:solidFill>
                <a:latin typeface="Arial"/>
                <a:ea typeface="+mn-ea"/>
                <a:cs typeface="Arial"/>
              </a:rPr>
              <a:t> étape vous avez préparé 3 scénarios. Vous devez ensuite les évaluer en fonction d'une série de critères donnés par le </a:t>
            </a:r>
            <a:r>
              <a:rPr lang="fr-FR" sz="1800" b="1" i="0" baseline="0" dirty="0" err="1" smtClean="0">
                <a:solidFill>
                  <a:srgbClr val="000000"/>
                </a:solidFill>
                <a:latin typeface="Arial"/>
                <a:ea typeface="+mn-ea"/>
                <a:cs typeface="Arial"/>
              </a:rPr>
              <a:t>MdA</a:t>
            </a:r>
            <a:r>
              <a:rPr lang="fr-FR" sz="1800" b="1" i="0" baseline="0" dirty="0" smtClean="0">
                <a:solidFill>
                  <a:srgbClr val="000000"/>
                </a:solidFill>
                <a:latin typeface="Arial"/>
                <a:ea typeface="+mn-ea"/>
                <a:cs typeface="Arial"/>
              </a:rPr>
              <a:t>. </a:t>
            </a:r>
          </a:p>
          <a:p>
            <a:pPr marL="179405" lvl="1" indent="-179405" algn="l">
              <a:spcBef>
                <a:spcPct val="20000"/>
              </a:spcBef>
              <a:buClr>
                <a:srgbClr val="669900"/>
              </a:buClr>
              <a:buFont typeface="Wingdings"/>
              <a:buChar char="§"/>
            </a:pPr>
            <a:endParaRPr lang="fr-FR" dirty="0" smtClean="0"/>
          </a:p>
          <a:p>
            <a:pPr marL="179405" lvl="1" indent="-179405" algn="l">
              <a:spcBef>
                <a:spcPct val="20000"/>
              </a:spcBef>
              <a:buNone/>
            </a:pPr>
            <a:r>
              <a:rPr lang="fr-FR" sz="2000" b="1" i="0" baseline="0" dirty="0" smtClean="0">
                <a:solidFill>
                  <a:srgbClr val="C00000"/>
                </a:solidFill>
                <a:latin typeface="Arial"/>
                <a:ea typeface="+mn-ea"/>
                <a:cs typeface="+mn-cs"/>
              </a:rPr>
              <a:t>Documents</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Informations climatiques pour l'agriculture de Zanadou</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3 Scénarios</a:t>
            </a:r>
          </a:p>
          <a:p>
            <a:pPr marL="179405" lvl="1" indent="-179405" algn="l">
              <a:spcBef>
                <a:spcPct val="20000"/>
              </a:spcBef>
              <a:buClr>
                <a:srgbClr val="669900"/>
              </a:buClr>
              <a:buFont typeface="Wingdings"/>
              <a:buChar char="§"/>
            </a:pPr>
            <a:endParaRPr lang="fr-FR"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09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41435" y="945930"/>
            <a:ext cx="7526338" cy="485447"/>
          </a:xfrm>
        </p:spPr>
        <p:txBody>
          <a:bodyPr/>
          <a:lstStyle/>
          <a:p>
            <a:pPr algn="l">
              <a:spcBef>
                <a:spcPct val="0"/>
              </a:spcBef>
              <a:buNone/>
            </a:pPr>
            <a:r>
              <a:rPr lang="fr-FR" sz="2400" b="1" i="0" dirty="0" smtClean="0">
                <a:solidFill>
                  <a:srgbClr val="669900"/>
                </a:solidFill>
                <a:latin typeface="Arial"/>
                <a:ea typeface="+mj-ea"/>
                <a:cs typeface="+mj-cs"/>
              </a:rPr>
              <a:t>Exercice (2)</a:t>
            </a:r>
            <a:endParaRPr lang="fr-FR" sz="2400" b="1" i="0" dirty="0">
              <a:solidFill>
                <a:srgbClr val="669900"/>
              </a:solidFill>
              <a:latin typeface="Arial"/>
              <a:ea typeface="+mj-ea"/>
              <a:cs typeface="+mj-cs"/>
            </a:endParaRPr>
          </a:p>
        </p:txBody>
      </p:sp>
      <p:sp>
        <p:nvSpPr>
          <p:cNvPr id="4099" name="Content Placeholder 2"/>
          <p:cNvSpPr>
            <a:spLocks noGrp="1"/>
          </p:cNvSpPr>
          <p:nvPr>
            <p:ph idx="1"/>
          </p:nvPr>
        </p:nvSpPr>
        <p:spPr>
          <a:xfrm>
            <a:off x="472966" y="1614050"/>
            <a:ext cx="8150772" cy="4213225"/>
          </a:xfrm>
        </p:spPr>
        <p:txBody>
          <a:bodyPr/>
          <a:lstStyle/>
          <a:p>
            <a:pPr marL="179405" lvl="1" indent="-179405" algn="l">
              <a:spcBef>
                <a:spcPct val="20000"/>
              </a:spcBef>
              <a:buNone/>
            </a:pPr>
            <a:r>
              <a:rPr lang="fr-FR" sz="2000" b="1" i="0" baseline="0" dirty="0" smtClean="0">
                <a:solidFill>
                  <a:srgbClr val="C00000"/>
                </a:solidFill>
                <a:latin typeface="Arial"/>
                <a:ea typeface="+mn-ea"/>
                <a:cs typeface="+mn-cs"/>
              </a:rPr>
              <a:t>Votre tâche</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Lisez les documents attentivement</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Évaluez les trois scénarios en fonction d'une série de critères (matrice 1)</a:t>
            </a:r>
          </a:p>
          <a:p>
            <a:pPr marL="358811" lvl="2" indent="-179405" algn="l">
              <a:spcBef>
                <a:spcPct val="20000"/>
              </a:spcBef>
              <a:buClr>
                <a:srgbClr val="999999"/>
              </a:buClr>
              <a:buFont typeface="Wingdings"/>
              <a:buChar char="§"/>
            </a:pPr>
            <a:r>
              <a:rPr lang="fr-FR" sz="1800" b="1" i="0" baseline="0" dirty="0" smtClean="0">
                <a:solidFill>
                  <a:srgbClr val="000000"/>
                </a:solidFill>
                <a:latin typeface="Arial"/>
                <a:ea typeface="+mn-ea"/>
                <a:cs typeface="Arial"/>
              </a:rPr>
              <a:t>Vous avez la possibilité d'ajouter un 4</a:t>
            </a:r>
            <a:r>
              <a:rPr lang="fr-FR" sz="1800" b="1" i="0" baseline="30000" dirty="0" smtClean="0">
                <a:solidFill>
                  <a:srgbClr val="000000"/>
                </a:solidFill>
                <a:latin typeface="Arial"/>
                <a:ea typeface="+mn-ea"/>
                <a:cs typeface="Arial"/>
              </a:rPr>
              <a:t>èmè</a:t>
            </a:r>
            <a:r>
              <a:rPr lang="fr-FR" sz="1800" b="1" i="0" baseline="0" dirty="0" smtClean="0">
                <a:solidFill>
                  <a:srgbClr val="000000"/>
                </a:solidFill>
                <a:latin typeface="Arial"/>
                <a:ea typeface="+mn-ea"/>
                <a:cs typeface="Arial"/>
              </a:rPr>
              <a:t> critère – discutez et choisissez</a:t>
            </a:r>
          </a:p>
          <a:p>
            <a:pPr marL="358811" lvl="2" indent="-179405" algn="l">
              <a:spcBef>
                <a:spcPct val="20000"/>
              </a:spcBef>
              <a:buClr>
                <a:srgbClr val="999999"/>
              </a:buClr>
              <a:buFont typeface="Wingdings"/>
              <a:buChar char="§"/>
            </a:pPr>
            <a:r>
              <a:rPr lang="fr-FR" sz="1800" b="1" i="0" baseline="0" dirty="0" smtClean="0">
                <a:solidFill>
                  <a:srgbClr val="000000"/>
                </a:solidFill>
                <a:latin typeface="Arial"/>
                <a:ea typeface="+mn-ea"/>
                <a:cs typeface="Arial"/>
              </a:rPr>
              <a:t>Discutez de la manière dont vous souhaitez procéder pour l'évaluation</a:t>
            </a:r>
          </a:p>
          <a:p>
            <a:pPr marL="358811" lvl="2" indent="-179405" algn="l">
              <a:spcBef>
                <a:spcPct val="20000"/>
              </a:spcBef>
              <a:buClr>
                <a:srgbClr val="999999"/>
              </a:buClr>
              <a:buFont typeface="Wingdings"/>
              <a:buChar char="§"/>
            </a:pPr>
            <a:r>
              <a:rPr lang="fr-FR" sz="1800" b="1" i="0" baseline="0" dirty="0" smtClean="0">
                <a:solidFill>
                  <a:srgbClr val="000000"/>
                </a:solidFill>
                <a:latin typeface="Arial"/>
                <a:ea typeface="+mn-ea"/>
                <a:cs typeface="Arial"/>
              </a:rPr>
              <a:t>Effectuez et documentez l'évaluation  </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Préparez votre présentation au Ministère (p.ex. poster)</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Préparez une argumentation convaincante pour votre décision</a:t>
            </a:r>
          </a:p>
          <a:p>
            <a:pPr marL="358811" lvl="2" indent="-179405" algn="l">
              <a:spcBef>
                <a:spcPct val="20000"/>
              </a:spcBef>
              <a:buClr>
                <a:srgbClr val="999999"/>
              </a:buClr>
              <a:buFont typeface="Wingdings"/>
              <a:buChar char="§"/>
            </a:pPr>
            <a:r>
              <a:rPr lang="fr-FR" sz="1800" b="1" i="0" baseline="0" dirty="0" smtClean="0">
                <a:solidFill>
                  <a:srgbClr val="000000"/>
                </a:solidFill>
                <a:latin typeface="Arial"/>
                <a:ea typeface="+mn-ea"/>
                <a:cs typeface="Arial"/>
              </a:rPr>
              <a:t>Rappelez l'objectif, les critères et le processus de sélection</a:t>
            </a:r>
          </a:p>
          <a:p>
            <a:pPr marL="358811" lvl="2" indent="-179405" algn="l">
              <a:spcBef>
                <a:spcPct val="20000"/>
              </a:spcBef>
              <a:buClr>
                <a:srgbClr val="999999"/>
              </a:buClr>
              <a:buFont typeface="Wingdings"/>
              <a:buChar char="§"/>
            </a:pPr>
            <a:r>
              <a:rPr lang="fr-FR" sz="1800" b="1" i="0" baseline="0" dirty="0" smtClean="0">
                <a:solidFill>
                  <a:srgbClr val="000000"/>
                </a:solidFill>
                <a:latin typeface="Arial"/>
                <a:ea typeface="+mn-ea"/>
                <a:cs typeface="Arial"/>
              </a:rPr>
              <a:t>Expliquez pourquoi vous avez choisi le scénario X (pourquoi les autres ne conviennent pas) </a:t>
            </a:r>
          </a:p>
          <a:p>
            <a:pPr marL="358811" lvl="2" indent="-179405" algn="l">
              <a:spcBef>
                <a:spcPct val="20000"/>
              </a:spcBef>
              <a:buClr>
                <a:srgbClr val="999999"/>
              </a:buClr>
              <a:buFont typeface="Wingdings"/>
              <a:buChar char="§"/>
            </a:pPr>
            <a:r>
              <a:rPr lang="fr-FR" sz="1800" b="1" i="0" baseline="0" dirty="0" smtClean="0">
                <a:solidFill>
                  <a:srgbClr val="000000"/>
                </a:solidFill>
                <a:latin typeface="Arial"/>
                <a:ea typeface="+mn-ea"/>
                <a:cs typeface="Arial"/>
              </a:rPr>
              <a:t>Si possible, donnez des exemples du type d'activités  et/ou des décisions que cela requiert de la part du Ministère</a:t>
            </a:r>
          </a:p>
          <a:p>
            <a:pPr marL="358811" lvl="2" indent="-179405" algn="l">
              <a:spcBef>
                <a:spcPct val="20000"/>
              </a:spcBef>
              <a:buClr>
                <a:srgbClr val="999999"/>
              </a:buClr>
              <a:buFont typeface="Wingdings"/>
              <a:buChar char="§"/>
            </a:pPr>
            <a:endParaRPr lang="fr-FR" dirty="0" smtClean="0"/>
          </a:p>
          <a:p>
            <a:pPr marL="358811" lvl="2" indent="-179405" algn="l">
              <a:spcBef>
                <a:spcPct val="20000"/>
              </a:spcBef>
              <a:buClr>
                <a:srgbClr val="999999"/>
              </a:buClr>
              <a:buFont typeface="Wingdings"/>
              <a:buChar char="§"/>
            </a:pPr>
            <a:endParaRPr lang="fr-FR" dirty="0" smtClean="0"/>
          </a:p>
          <a:p>
            <a:pPr marL="358811" lvl="2" indent="-179405" algn="l">
              <a:spcBef>
                <a:spcPct val="20000"/>
              </a:spcBef>
              <a:buClr>
                <a:srgbClr val="999999"/>
              </a:buClr>
              <a:buFont typeface="Wingdings"/>
              <a:buChar char="§"/>
            </a:pPr>
            <a:endParaRPr lang="fr-FR" dirty="0" smtClean="0"/>
          </a:p>
          <a:p>
            <a:pPr marL="179405" lvl="1" indent="-179405" algn="l">
              <a:spcBef>
                <a:spcPct val="20000"/>
              </a:spcBef>
              <a:buClr>
                <a:srgbClr val="669900"/>
              </a:buClr>
              <a:buFont typeface="Wingdings"/>
              <a:buChar char="§"/>
            </a:pPr>
            <a:endParaRPr lang="fr-FR" dirty="0" smtClean="0"/>
          </a:p>
          <a:p>
            <a:pPr marL="179405" lvl="1" indent="-179405" algn="l">
              <a:spcBef>
                <a:spcPct val="20000"/>
              </a:spcBef>
              <a:buClr>
                <a:srgbClr val="669900"/>
              </a:buClr>
              <a:buFont typeface="Wingdings"/>
              <a:buChar char="§"/>
            </a:pPr>
            <a:endParaRPr lang="fr-FR" dirty="0" smtClean="0"/>
          </a:p>
          <a:p>
            <a:pPr marL="179405" lvl="1" indent="-179405" algn="l">
              <a:spcBef>
                <a:spcPct val="20000"/>
              </a:spcBef>
              <a:buClr>
                <a:srgbClr val="669900"/>
              </a:buClr>
              <a:buFont typeface="Wingdings"/>
              <a:buChar char="§"/>
            </a:pPr>
            <a:endParaRPr lang="fr-FR"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09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99">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099">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099">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099">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09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a:spcBef>
                <a:spcPct val="0"/>
              </a:spcBef>
              <a:buNone/>
            </a:pPr>
            <a:r>
              <a:rPr lang="fr-FR" sz="2400" b="1" i="0" dirty="0" smtClean="0">
                <a:solidFill>
                  <a:srgbClr val="669900"/>
                </a:solidFill>
                <a:latin typeface="Arial"/>
                <a:ea typeface="+mj-ea"/>
                <a:cs typeface="+mj-cs"/>
              </a:rPr>
              <a:t>Conditions d’utilisation</a:t>
            </a:r>
            <a:endParaRPr lang="fr-FR" sz="2400" b="1" i="0" dirty="0">
              <a:solidFill>
                <a:srgbClr val="669900"/>
              </a:solidFill>
              <a:latin typeface="Arial"/>
              <a:ea typeface="+mj-ea"/>
              <a:cs typeface="+mj-cs"/>
            </a:endParaRPr>
          </a:p>
        </p:txBody>
      </p:sp>
      <p:sp>
        <p:nvSpPr>
          <p:cNvPr id="4099" name="Content Placeholder 2"/>
          <p:cNvSpPr>
            <a:spLocks noGrp="1"/>
          </p:cNvSpPr>
          <p:nvPr>
            <p:ph idx="1"/>
          </p:nvPr>
        </p:nvSpPr>
        <p:spPr>
          <a:xfrm>
            <a:off x="474333" y="2008188"/>
            <a:ext cx="7634371" cy="4213225"/>
          </a:xfrm>
        </p:spPr>
        <p:txBody>
          <a:bodyPr/>
          <a:lstStyle/>
          <a:p>
            <a:pPr marL="0" indent="0"/>
            <a:r>
              <a:rPr lang="fr-FR" sz="1800" dirty="0" smtClean="0"/>
              <a:t>Le présent module de formation a été élaboré par la GIZ, mandatée par le BMU. Si vous souhaitez adapter cette présentation à vos besoins, veuillez respecter les conditions suivantes :</a:t>
            </a:r>
          </a:p>
          <a:p>
            <a:pPr marL="179405" lvl="1" indent="-179405">
              <a:buFont typeface="Wingdings"/>
              <a:buChar char="§"/>
            </a:pPr>
            <a:r>
              <a:rPr lang="fr-FR" dirty="0" smtClean="0">
                <a:solidFill>
                  <a:srgbClr val="000000"/>
                </a:solidFill>
                <a:latin typeface="Arial"/>
                <a:ea typeface="+mn-ea"/>
                <a:cs typeface="Arial"/>
              </a:rPr>
              <a:t>Le masque des diapositives et l’adresse bibliographique sont obligatoires. Ils ne doivent pas être modifiés ni supprimés.  </a:t>
            </a:r>
          </a:p>
          <a:p>
            <a:pPr marL="179405" lvl="1" indent="-179405">
              <a:buFont typeface="Wingdings"/>
              <a:buChar char="§"/>
            </a:pPr>
            <a:r>
              <a:rPr lang="fr-FR" dirty="0" smtClean="0">
                <a:solidFill>
                  <a:srgbClr val="000000"/>
                </a:solidFill>
                <a:latin typeface="Arial"/>
                <a:ea typeface="+mn-ea"/>
                <a:cs typeface="Arial"/>
              </a:rPr>
              <a:t>Le logo de la GIZ ne peut être supprimé ou déplacé et aucun autre logo ou aucune autre information ne peut être placé(e) dans la zone d’en-tête ou de pied de page. </a:t>
            </a:r>
          </a:p>
          <a:p>
            <a:pPr marL="179405" lvl="1" indent="-179405">
              <a:buFont typeface="Wingdings"/>
              <a:buChar char="§"/>
            </a:pPr>
            <a:r>
              <a:rPr lang="fr-FR" dirty="0" smtClean="0">
                <a:solidFill>
                  <a:srgbClr val="000000"/>
                </a:solidFill>
                <a:latin typeface="Arial"/>
                <a:ea typeface="+mn-ea"/>
                <a:cs typeface="Arial"/>
              </a:rPr>
              <a:t>Pour ajouter votre propre contenu, prière d’utiliser la diapositive vierge à la fin de cette présentation. (Si vous voulez ajouter plus qu’une diapositive, vous pouvez la copier.)</a:t>
            </a:r>
          </a:p>
          <a:p>
            <a:pPr marL="179405" lvl="1" indent="-179405">
              <a:buFont typeface="Wingdings"/>
              <a:buChar char="§"/>
            </a:pPr>
            <a:r>
              <a:rPr lang="fr-FR" dirty="0" smtClean="0">
                <a:solidFill>
                  <a:srgbClr val="000000"/>
                </a:solidFill>
                <a:latin typeface="Arial"/>
                <a:ea typeface="+mn-ea"/>
                <a:cs typeface="Arial"/>
              </a:rPr>
              <a:t>Si vous désirez apporter des changements substantiels au contenu de cette présentation, veuillez contacter </a:t>
            </a:r>
            <a:r>
              <a:rPr lang="fr-FR" sz="1800" u="sng" dirty="0" smtClean="0">
                <a:hlinkClick r:id="rId3"/>
              </a:rPr>
              <a:t>climate@giz.de</a:t>
            </a:r>
            <a:r>
              <a:rPr lang="fr-FR" sz="1800" dirty="0" smtClean="0"/>
              <a:t>.</a:t>
            </a:r>
          </a:p>
          <a:p>
            <a:r>
              <a:rPr lang="fr-FR" sz="1800" dirty="0" smtClean="0"/>
              <a:t> </a:t>
            </a:r>
          </a:p>
          <a:p>
            <a:r>
              <a:rPr lang="fr-FR" sz="1800" dirty="0" smtClean="0"/>
              <a:t> </a:t>
            </a:r>
          </a:p>
          <a:p>
            <a:pPr marL="158750" indent="4763"/>
            <a:endParaRPr lang="fr-FR" dirty="0" smtClean="0"/>
          </a:p>
          <a:p>
            <a:pPr marL="158750" indent="4763"/>
            <a:endParaRPr lang="fr-FR" dirty="0" smtClean="0"/>
          </a:p>
          <a:p>
            <a:pPr marL="179405" lvl="1" indent="-179405" algn="l">
              <a:spcBef>
                <a:spcPct val="20000"/>
              </a:spcBef>
              <a:buNone/>
            </a:pPr>
            <a:endParaRPr lang="fr-FR" sz="1600" dirty="0" smtClean="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el 1"/>
          <p:cNvSpPr>
            <a:spLocks noGrp="1"/>
          </p:cNvSpPr>
          <p:nvPr>
            <p:ph type="title"/>
          </p:nvPr>
        </p:nvSpPr>
        <p:spPr/>
        <p:txBody>
          <a:bodyPr/>
          <a:lstStyle/>
          <a:p>
            <a:pPr algn="l">
              <a:spcBef>
                <a:spcPct val="0"/>
              </a:spcBef>
              <a:buNone/>
            </a:pPr>
            <a:r>
              <a:rPr lang="fr-FR" sz="2400" b="1" i="0" dirty="0" smtClean="0">
                <a:solidFill>
                  <a:srgbClr val="669900"/>
                </a:solidFill>
                <a:latin typeface="Arial"/>
                <a:ea typeface="+mj-ea"/>
                <a:cs typeface="+mj-cs"/>
              </a:rPr>
              <a:t>Exercice (3)</a:t>
            </a:r>
            <a:endParaRPr lang="fr-FR" sz="2400" b="1" i="0" dirty="0">
              <a:solidFill>
                <a:srgbClr val="669900"/>
              </a:solidFill>
              <a:latin typeface="Arial"/>
              <a:ea typeface="+mj-ea"/>
              <a:cs typeface="+mj-cs"/>
            </a:endParaRPr>
          </a:p>
        </p:txBody>
      </p:sp>
      <p:sp>
        <p:nvSpPr>
          <p:cNvPr id="31747" name="Inhaltsplatzhalter 2"/>
          <p:cNvSpPr>
            <a:spLocks noGrp="1"/>
          </p:cNvSpPr>
          <p:nvPr>
            <p:ph idx="1"/>
          </p:nvPr>
        </p:nvSpPr>
        <p:spPr/>
        <p:txBody>
          <a:bodyPr/>
          <a:lstStyle/>
          <a:p>
            <a:pPr marL="0" indent="0" algn="l">
              <a:spcBef>
                <a:spcPct val="20000"/>
              </a:spcBef>
              <a:buNone/>
            </a:pPr>
            <a:r>
              <a:rPr lang="fr-FR" sz="2000" b="1" i="0" dirty="0" smtClean="0">
                <a:solidFill>
                  <a:srgbClr val="C00000"/>
                </a:solidFill>
                <a:latin typeface="Arial"/>
              </a:rPr>
              <a:t>Résultats</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Évaluation de 3 scénarios</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Présentation des résultats </a:t>
            </a:r>
          </a:p>
          <a:p>
            <a:pPr marL="0" indent="0" algn="l">
              <a:spcBef>
                <a:spcPct val="20000"/>
              </a:spcBef>
              <a:buNone/>
            </a:pPr>
            <a:endParaRPr lang="fr-FR" dirty="0" smtClean="0"/>
          </a:p>
          <a:p>
            <a:pPr marL="0" indent="0" algn="l">
              <a:spcBef>
                <a:spcPct val="20000"/>
              </a:spcBef>
              <a:buNone/>
            </a:pPr>
            <a:r>
              <a:rPr lang="fr-FR" sz="2000" b="1" i="0" dirty="0" smtClean="0">
                <a:solidFill>
                  <a:srgbClr val="C00000"/>
                </a:solidFill>
                <a:latin typeface="Arial"/>
              </a:rPr>
              <a:t>Logistique</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Étude de cas</a:t>
            </a:r>
            <a:r>
              <a:rPr lang="fr-FR" sz="1800" b="1" i="0" baseline="0" dirty="0" smtClean="0">
                <a:solidFill>
                  <a:srgbClr val="C00000"/>
                </a:solidFill>
                <a:latin typeface="Arial"/>
                <a:ea typeface="+mn-ea"/>
                <a:cs typeface="Arial"/>
              </a:rPr>
              <a:t> </a:t>
            </a:r>
            <a:r>
              <a:rPr lang="fr-FR" sz="1800" b="1" i="0" baseline="0" dirty="0" smtClean="0">
                <a:solidFill>
                  <a:srgbClr val="000000"/>
                </a:solidFill>
                <a:latin typeface="Arial"/>
                <a:ea typeface="+mn-ea"/>
                <a:cs typeface="Arial"/>
              </a:rPr>
              <a:t>(y compris temps de lecture) </a:t>
            </a:r>
            <a:r>
              <a:rPr lang="fr-FR" sz="1800" b="1" i="0" baseline="0" dirty="0" smtClean="0">
                <a:solidFill>
                  <a:srgbClr val="C00000"/>
                </a:solidFill>
                <a:latin typeface="Arial"/>
                <a:ea typeface="+mn-ea"/>
                <a:cs typeface="Arial"/>
              </a:rPr>
              <a:t>– 80 min</a:t>
            </a:r>
          </a:p>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Présentation des résultats (au Ministère)</a:t>
            </a:r>
            <a:r>
              <a:rPr lang="fr-FR" sz="1800" b="1" i="0" baseline="0" dirty="0" smtClean="0">
                <a:solidFill>
                  <a:srgbClr val="C00000"/>
                </a:solidFill>
                <a:latin typeface="Arial"/>
                <a:ea typeface="+mn-ea"/>
                <a:cs typeface="Arial"/>
              </a:rPr>
              <a:t> – 10 min/groupe</a:t>
            </a:r>
          </a:p>
          <a:p>
            <a:pPr marL="179405" lvl="1" indent="-179405" algn="l">
              <a:spcBef>
                <a:spcPct val="20000"/>
              </a:spcBef>
              <a:buNone/>
            </a:pPr>
            <a:endParaRPr lang="fr-FR" dirty="0" smtClean="0">
              <a:solidFill>
                <a:srgbClr val="C00000"/>
              </a:solidFill>
            </a:endParaRPr>
          </a:p>
          <a:p>
            <a:pPr marL="179405" lvl="1" indent="-179405" algn="l">
              <a:spcBef>
                <a:spcPct val="20000"/>
              </a:spcBef>
              <a:buClr>
                <a:srgbClr val="669900"/>
              </a:buClr>
              <a:buFont typeface="Wingdings"/>
              <a:buChar char="§"/>
            </a:pPr>
            <a:endParaRPr lang="fr-FR" dirty="0" smtClean="0">
              <a:solidFill>
                <a:srgbClr val="C00000"/>
              </a:solidFill>
            </a:endParaRPr>
          </a:p>
          <a:p>
            <a:pPr marL="179405" lvl="1" indent="-179405" algn="l">
              <a:spcBef>
                <a:spcPct val="20000"/>
              </a:spcBef>
              <a:buClr>
                <a:srgbClr val="669900"/>
              </a:buClr>
              <a:buFont typeface="Wingdings"/>
              <a:buChar char="§"/>
            </a:pPr>
            <a:endParaRPr lang="fr-FR" dirty="0" smtClean="0">
              <a:solidFill>
                <a:srgbClr val="C00000"/>
              </a:solidFill>
            </a:endParaRPr>
          </a:p>
          <a:p>
            <a:pPr marL="179405" lvl="1" indent="-179405" algn="l">
              <a:spcBef>
                <a:spcPct val="20000"/>
              </a:spcBef>
              <a:buClr>
                <a:srgbClr val="669900"/>
              </a:buClr>
              <a:buFont typeface="Wingdings"/>
              <a:buChar char="§"/>
            </a:pPr>
            <a:endParaRPr lang="fr-FR" dirty="0" smtClean="0">
              <a:solidFill>
                <a:srgbClr val="C00000"/>
              </a:solidFill>
            </a:endParaRPr>
          </a:p>
          <a:p>
            <a:pPr marL="179405" lvl="1" indent="-179405" algn="l">
              <a:spcBef>
                <a:spcPct val="20000"/>
              </a:spcBef>
              <a:buClr>
                <a:srgbClr val="669900"/>
              </a:buClr>
              <a:buFont typeface="Wingdings"/>
              <a:buChar char="§"/>
            </a:pPr>
            <a:endParaRPr lang="fr-FR" dirty="0" smtClean="0">
              <a:solidFill>
                <a:srgbClr val="C00000"/>
              </a:solidFill>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el 1"/>
          <p:cNvSpPr>
            <a:spLocks noGrp="1"/>
          </p:cNvSpPr>
          <p:nvPr>
            <p:ph type="title"/>
          </p:nvPr>
        </p:nvSpPr>
        <p:spPr/>
        <p:txBody>
          <a:bodyPr/>
          <a:lstStyle/>
          <a:p>
            <a:pPr algn="l">
              <a:spcBef>
                <a:spcPct val="0"/>
              </a:spcBef>
              <a:buNone/>
            </a:pPr>
            <a:r>
              <a:rPr lang="fr-FR" sz="2400" b="1" i="0" dirty="0" smtClean="0">
                <a:solidFill>
                  <a:srgbClr val="669900"/>
                </a:solidFill>
                <a:latin typeface="Arial"/>
                <a:ea typeface="+mj-ea"/>
                <a:cs typeface="+mj-cs"/>
              </a:rPr>
              <a:t>Réflexion</a:t>
            </a:r>
            <a:endParaRPr lang="fr-FR" sz="2400" b="1" i="0" dirty="0">
              <a:solidFill>
                <a:srgbClr val="669900"/>
              </a:solidFill>
              <a:latin typeface="Arial"/>
              <a:ea typeface="+mj-ea"/>
              <a:cs typeface="+mj-cs"/>
            </a:endParaRPr>
          </a:p>
        </p:txBody>
      </p:sp>
      <p:sp>
        <p:nvSpPr>
          <p:cNvPr id="32771" name="Inhaltsplatzhalter 2"/>
          <p:cNvSpPr>
            <a:spLocks noGrp="1"/>
          </p:cNvSpPr>
          <p:nvPr>
            <p:ph idx="1"/>
          </p:nvPr>
        </p:nvSpPr>
        <p:spPr/>
        <p:txBody>
          <a:bodyPr/>
          <a:lstStyle/>
          <a:p>
            <a:pPr marL="179405" lvl="1" indent="-179405" algn="l">
              <a:spcBef>
                <a:spcPct val="20000"/>
              </a:spcBef>
              <a:buClr>
                <a:srgbClr val="669900"/>
              </a:buClr>
              <a:buFont typeface="Wingdings"/>
              <a:buChar char="§"/>
            </a:pPr>
            <a:r>
              <a:rPr lang="fr-FR" sz="1800" b="1" i="0" baseline="0" dirty="0" smtClean="0">
                <a:solidFill>
                  <a:srgbClr val="C00000"/>
                </a:solidFill>
                <a:latin typeface="Arial"/>
                <a:ea typeface="+mn-ea"/>
                <a:cs typeface="Arial"/>
              </a:rPr>
              <a:t>1</a:t>
            </a:r>
            <a:r>
              <a:rPr lang="fr-FR" sz="1800" b="1" i="0" baseline="30000" dirty="0" smtClean="0">
                <a:solidFill>
                  <a:srgbClr val="C00000"/>
                </a:solidFill>
                <a:latin typeface="Arial"/>
                <a:ea typeface="+mn-ea"/>
                <a:cs typeface="Arial"/>
              </a:rPr>
              <a:t>er</a:t>
            </a:r>
            <a:r>
              <a:rPr lang="fr-FR" sz="1800" b="1" i="0" baseline="0" dirty="0" smtClean="0">
                <a:solidFill>
                  <a:srgbClr val="C00000"/>
                </a:solidFill>
                <a:latin typeface="Arial"/>
                <a:ea typeface="+mn-ea"/>
                <a:cs typeface="Arial"/>
              </a:rPr>
              <a:t> tour de table</a:t>
            </a:r>
          </a:p>
          <a:p>
            <a:pPr marL="358811" lvl="2" indent="-179405" algn="l">
              <a:spcBef>
                <a:spcPct val="20000"/>
              </a:spcBef>
              <a:buClr>
                <a:srgbClr val="999999"/>
              </a:buClr>
              <a:buFont typeface="Wingdings"/>
              <a:buChar char="§"/>
            </a:pPr>
            <a:r>
              <a:rPr lang="fr-FR" sz="1800" b="1" i="0" baseline="0" dirty="0" smtClean="0">
                <a:solidFill>
                  <a:srgbClr val="000000"/>
                </a:solidFill>
                <a:latin typeface="Arial"/>
                <a:ea typeface="+mn-ea"/>
                <a:cs typeface="Arial"/>
              </a:rPr>
              <a:t>Quel est le message à retenir?</a:t>
            </a:r>
          </a:p>
          <a:p>
            <a:pPr marL="358811" lvl="2" indent="-179405" algn="l">
              <a:spcBef>
                <a:spcPct val="20000"/>
              </a:spcBef>
              <a:buClr>
                <a:srgbClr val="999999"/>
              </a:buClr>
              <a:buFont typeface="Wingdings"/>
              <a:buChar char="§"/>
            </a:pPr>
            <a:endParaRPr lang="fr-FR" sz="1800" b="1" i="0" baseline="0" dirty="0" smtClean="0">
              <a:solidFill>
                <a:srgbClr val="000000"/>
              </a:solidFill>
              <a:latin typeface="Arial"/>
              <a:ea typeface="+mn-ea"/>
              <a:cs typeface="Arial"/>
            </a:endParaRPr>
          </a:p>
          <a:p>
            <a:pPr marL="179405" lvl="1" indent="-179405" algn="l">
              <a:spcBef>
                <a:spcPct val="20000"/>
              </a:spcBef>
              <a:buClr>
                <a:srgbClr val="669900"/>
              </a:buClr>
              <a:buFont typeface="Wingdings"/>
              <a:buChar char="§"/>
            </a:pPr>
            <a:r>
              <a:rPr lang="fr-FR" sz="1800" b="1" i="0" baseline="0" dirty="0" smtClean="0">
                <a:solidFill>
                  <a:srgbClr val="C00000"/>
                </a:solidFill>
                <a:latin typeface="Arial"/>
                <a:ea typeface="+mn-ea"/>
                <a:cs typeface="Arial"/>
              </a:rPr>
              <a:t>2</a:t>
            </a:r>
            <a:r>
              <a:rPr lang="fr-FR" sz="1800" b="1" i="0" baseline="30000" dirty="0" smtClean="0">
                <a:solidFill>
                  <a:srgbClr val="C00000"/>
                </a:solidFill>
                <a:latin typeface="Arial"/>
                <a:ea typeface="+mn-ea"/>
                <a:cs typeface="Arial"/>
              </a:rPr>
              <a:t>ème</a:t>
            </a:r>
            <a:r>
              <a:rPr lang="fr-FR" sz="1800" b="1" i="0" baseline="0" dirty="0" smtClean="0">
                <a:solidFill>
                  <a:srgbClr val="C00000"/>
                </a:solidFill>
                <a:latin typeface="Arial"/>
                <a:ea typeface="+mn-ea"/>
                <a:cs typeface="Arial"/>
              </a:rPr>
              <a:t> tour de table</a:t>
            </a:r>
          </a:p>
          <a:p>
            <a:pPr marL="358811" lvl="2" indent="-179405" algn="l">
              <a:spcBef>
                <a:spcPct val="20000"/>
              </a:spcBef>
              <a:buClr>
                <a:srgbClr val="999999"/>
              </a:buClr>
              <a:buFont typeface="Wingdings"/>
              <a:buChar char="§"/>
            </a:pPr>
            <a:r>
              <a:rPr lang="fr-FR" sz="1800" b="1" i="0" baseline="0" dirty="0" smtClean="0">
                <a:solidFill>
                  <a:srgbClr val="000000"/>
                </a:solidFill>
                <a:latin typeface="Arial"/>
                <a:ea typeface="+mn-ea"/>
                <a:cs typeface="Arial"/>
              </a:rPr>
              <a:t>Comment est-ce que je peux améliorer mon travail quotidien avec les connaissances nouvellement acquises?</a:t>
            </a:r>
          </a:p>
          <a:p>
            <a:pPr marL="358811" lvl="2" indent="-179405" algn="l">
              <a:spcBef>
                <a:spcPct val="20000"/>
              </a:spcBef>
              <a:buClr>
                <a:srgbClr val="999999"/>
              </a:buClr>
              <a:buFont typeface="Wingdings"/>
              <a:buChar char="§"/>
            </a:pPr>
            <a:endParaRPr lang="fr-FR" sz="1800" b="1" i="0" baseline="0" dirty="0" smtClean="0">
              <a:solidFill>
                <a:srgbClr val="000000"/>
              </a:solidFill>
              <a:latin typeface="Arial"/>
              <a:ea typeface="+mn-ea"/>
              <a:cs typeface="Arial"/>
            </a:endParaRPr>
          </a:p>
          <a:p>
            <a:pPr marL="179405" lvl="1" indent="-179405" algn="l">
              <a:spcBef>
                <a:spcPct val="20000"/>
              </a:spcBef>
              <a:buClr>
                <a:srgbClr val="669900"/>
              </a:buClr>
              <a:buFont typeface="Wingdings"/>
              <a:buChar char="§"/>
            </a:pPr>
            <a:r>
              <a:rPr lang="fr-FR" sz="1800" b="1" i="0" baseline="0" dirty="0" smtClean="0">
                <a:solidFill>
                  <a:srgbClr val="C00000"/>
                </a:solidFill>
                <a:latin typeface="Arial"/>
                <a:ea typeface="+mn-ea"/>
                <a:cs typeface="Arial"/>
              </a:rPr>
              <a:t>3</a:t>
            </a:r>
            <a:r>
              <a:rPr lang="fr-FR" sz="1800" b="1" i="0" baseline="30000" dirty="0" smtClean="0">
                <a:solidFill>
                  <a:srgbClr val="C00000"/>
                </a:solidFill>
                <a:latin typeface="Arial"/>
                <a:ea typeface="+mn-ea"/>
                <a:cs typeface="Arial"/>
              </a:rPr>
              <a:t>ème</a:t>
            </a:r>
            <a:r>
              <a:rPr lang="fr-FR" sz="1800" b="1" i="0" baseline="0" dirty="0" smtClean="0">
                <a:solidFill>
                  <a:srgbClr val="C00000"/>
                </a:solidFill>
                <a:latin typeface="Arial"/>
                <a:ea typeface="+mn-ea"/>
                <a:cs typeface="Arial"/>
              </a:rPr>
              <a:t> tour de table</a:t>
            </a:r>
          </a:p>
          <a:p>
            <a:pPr marL="358811" lvl="2" indent="-179405" algn="l">
              <a:spcBef>
                <a:spcPct val="20000"/>
              </a:spcBef>
              <a:buClr>
                <a:srgbClr val="999999"/>
              </a:buClr>
              <a:buFont typeface="Wingdings"/>
              <a:buChar char="§"/>
            </a:pPr>
            <a:r>
              <a:rPr lang="fr-FR" sz="1800" b="1" i="0" baseline="0" dirty="0" smtClean="0">
                <a:solidFill>
                  <a:srgbClr val="000000"/>
                </a:solidFill>
                <a:latin typeface="Arial"/>
                <a:ea typeface="+mn-ea"/>
                <a:cs typeface="Arial"/>
              </a:rPr>
              <a:t>Quelles sont les règles pour communiquer sur le changement climatique, afin de motiver l'action ?</a:t>
            </a:r>
          </a:p>
          <a:p>
            <a:pPr marL="358811" lvl="2" indent="-179405" algn="l">
              <a:spcBef>
                <a:spcPct val="20000"/>
              </a:spcBef>
              <a:buClr>
                <a:srgbClr val="999999"/>
              </a:buClr>
              <a:buFont typeface="Wingdings"/>
              <a:buChar char="§"/>
            </a:pPr>
            <a:endParaRPr lang="fr-FR" dirty="0" smtClean="0"/>
          </a:p>
          <a:p>
            <a:pPr marL="358811" lvl="2" indent="-179405" algn="l">
              <a:spcBef>
                <a:spcPct val="20000"/>
              </a:spcBef>
              <a:buClr>
                <a:srgbClr val="999999"/>
              </a:buClr>
              <a:buFont typeface="Wingdings"/>
              <a:buChar char="§"/>
            </a:pPr>
            <a:endParaRPr lang="fr-FR" dirty="0" smtClean="0">
              <a:solidFill>
                <a:srgbClr val="C00000"/>
              </a:solidFill>
            </a:endParaRPr>
          </a:p>
          <a:p>
            <a:pPr marL="179405" lvl="1" indent="-179405" algn="l">
              <a:spcBef>
                <a:spcPct val="20000"/>
              </a:spcBef>
              <a:buClr>
                <a:srgbClr val="669900"/>
              </a:buClr>
              <a:buFont typeface="Wingdings"/>
              <a:buChar char="§"/>
            </a:pPr>
            <a:endParaRPr lang="fr-FR" dirty="0" smtClean="0">
              <a:solidFill>
                <a:srgbClr val="C00000"/>
              </a:solidFill>
            </a:endParaRPr>
          </a:p>
          <a:p>
            <a:pPr marL="179405" lvl="1" indent="-179405" algn="l">
              <a:spcBef>
                <a:spcPct val="20000"/>
              </a:spcBef>
              <a:buClr>
                <a:srgbClr val="669900"/>
              </a:buClr>
              <a:buFont typeface="Wingdings"/>
              <a:buChar char="§"/>
            </a:pPr>
            <a:endParaRPr lang="fr-FR" dirty="0" smtClean="0">
              <a:solidFill>
                <a:srgbClr val="C00000"/>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l">
              <a:spcBef>
                <a:spcPct val="0"/>
              </a:spcBef>
              <a:buNone/>
            </a:pPr>
            <a:r>
              <a:rPr lang="fr-FR" sz="2400" b="1" i="0" dirty="0" smtClean="0">
                <a:solidFill>
                  <a:srgbClr val="669900"/>
                </a:solidFill>
                <a:latin typeface="Arial"/>
                <a:ea typeface="+mj-ea"/>
                <a:cs typeface="+mj-cs"/>
              </a:rPr>
              <a:t>Aperçu</a:t>
            </a:r>
            <a:endParaRPr lang="fr-FR" sz="2400" b="1" i="0" dirty="0">
              <a:solidFill>
                <a:srgbClr val="669900"/>
              </a:solidFill>
              <a:latin typeface="Arial"/>
              <a:ea typeface="+mj-ea"/>
              <a:cs typeface="+mj-cs"/>
            </a:endParaRPr>
          </a:p>
        </p:txBody>
      </p:sp>
      <p:sp>
        <p:nvSpPr>
          <p:cNvPr id="4099" name="Content Placeholder 2"/>
          <p:cNvSpPr>
            <a:spLocks noGrp="1"/>
          </p:cNvSpPr>
          <p:nvPr>
            <p:ph idx="1"/>
          </p:nvPr>
        </p:nvSpPr>
        <p:spPr/>
        <p:txBody>
          <a:bodyPr/>
          <a:lstStyle/>
          <a:p>
            <a:pPr marL="179405" lvl="1" indent="-179405" algn="l">
              <a:spcBef>
                <a:spcPct val="20000"/>
              </a:spcBef>
              <a:buClr>
                <a:srgbClr val="669900"/>
              </a:buClr>
              <a:buFont typeface="Wingdings"/>
              <a:buChar char="§"/>
            </a:pPr>
            <a:r>
              <a:rPr lang="fr-FR" sz="2400" b="1" i="0" baseline="0" dirty="0" smtClean="0">
                <a:solidFill>
                  <a:srgbClr val="000000"/>
                </a:solidFill>
                <a:latin typeface="Arial"/>
                <a:ea typeface="+mn-ea"/>
                <a:cs typeface="Arial"/>
              </a:rPr>
              <a:t>Le changement climatique : un défi de gestion</a:t>
            </a:r>
          </a:p>
          <a:p>
            <a:pPr marL="179405" lvl="1" indent="-179405" algn="l">
              <a:spcBef>
                <a:spcPct val="20000"/>
              </a:spcBef>
              <a:buClr>
                <a:srgbClr val="669900"/>
              </a:buClr>
              <a:buFont typeface="Wingdings"/>
              <a:buChar char="§"/>
            </a:pPr>
            <a:r>
              <a:rPr lang="fr-FR" sz="2400" b="1" i="0" baseline="0" dirty="0" smtClean="0">
                <a:solidFill>
                  <a:srgbClr val="000000"/>
                </a:solidFill>
                <a:latin typeface="Arial"/>
                <a:ea typeface="+mn-ea"/>
                <a:cs typeface="Arial"/>
              </a:rPr>
              <a:t>Les incertitudes : le contexte complexe de la prise de décision</a:t>
            </a:r>
          </a:p>
          <a:p>
            <a:pPr marL="179405" lvl="1" indent="-179405" algn="l">
              <a:spcBef>
                <a:spcPct val="20000"/>
              </a:spcBef>
              <a:buClr>
                <a:srgbClr val="669900"/>
              </a:buClr>
              <a:buFont typeface="Wingdings"/>
              <a:buChar char="§"/>
            </a:pPr>
            <a:r>
              <a:rPr lang="fr-FR" sz="2400" b="1" i="0" baseline="0" dirty="0" smtClean="0">
                <a:solidFill>
                  <a:srgbClr val="000000"/>
                </a:solidFill>
                <a:latin typeface="Arial"/>
                <a:ea typeface="+mn-ea"/>
                <a:cs typeface="Arial"/>
              </a:rPr>
              <a:t>Éléments clés pour renforcer l'aptitude des gouvernements à prendre des décisions d'adaptation</a:t>
            </a:r>
          </a:p>
          <a:p>
            <a:pPr marL="179405" lvl="1" indent="-179405" algn="l">
              <a:spcBef>
                <a:spcPct val="20000"/>
              </a:spcBef>
              <a:buClr>
                <a:srgbClr val="669900"/>
              </a:buClr>
              <a:buFont typeface="Wingdings"/>
              <a:buChar char="§"/>
            </a:pPr>
            <a:r>
              <a:rPr lang="fr-FR" sz="2400" b="1" i="0" baseline="0" dirty="0" smtClean="0">
                <a:solidFill>
                  <a:srgbClr val="000000"/>
                </a:solidFill>
                <a:latin typeface="Arial"/>
                <a:ea typeface="+mn-ea"/>
                <a:cs typeface="Arial"/>
              </a:rPr>
              <a:t>Outils pour gérer l'incertitude</a:t>
            </a:r>
          </a:p>
          <a:p>
            <a:pPr marL="179405" lvl="1" indent="-179405" algn="l">
              <a:spcBef>
                <a:spcPct val="20000"/>
              </a:spcBef>
              <a:buClr>
                <a:srgbClr val="669900"/>
              </a:buClr>
              <a:buFont typeface="Wingdings"/>
              <a:buChar char="§"/>
            </a:pPr>
            <a:r>
              <a:rPr lang="fr-FR" sz="2400" b="1" i="0" spc="-30" dirty="0" smtClean="0">
                <a:solidFill>
                  <a:srgbClr val="000000"/>
                </a:solidFill>
                <a:latin typeface="Arial"/>
                <a:ea typeface="+mn-ea"/>
                <a:cs typeface="Arial"/>
              </a:rPr>
              <a:t>Utiliser des scénarios pour la prise de décision</a:t>
            </a:r>
          </a:p>
          <a:p>
            <a:pPr marL="179405" lvl="1" indent="-179405" algn="l">
              <a:spcBef>
                <a:spcPct val="20000"/>
              </a:spcBef>
              <a:buClr>
                <a:srgbClr val="669900"/>
              </a:buClr>
              <a:buFont typeface="Wingdings"/>
              <a:buChar char="§"/>
            </a:pPr>
            <a:r>
              <a:rPr lang="fr-FR" sz="2400" b="1" i="0" baseline="0" dirty="0" smtClean="0">
                <a:solidFill>
                  <a:srgbClr val="000000"/>
                </a:solidFill>
                <a:latin typeface="Arial"/>
                <a:ea typeface="+mn-ea"/>
                <a:cs typeface="Arial"/>
              </a:rPr>
              <a:t>Réflexion</a:t>
            </a:r>
          </a:p>
          <a:p>
            <a:pPr marL="179405" lvl="1" indent="-179405" algn="l">
              <a:spcBef>
                <a:spcPct val="20000"/>
              </a:spcBef>
              <a:buClr>
                <a:srgbClr val="669900"/>
              </a:buClr>
              <a:buFont typeface="Wingdings"/>
              <a:buChar char="§"/>
            </a:pPr>
            <a:endParaRPr lang="fr-FR" sz="2400" dirty="0" smtClean="0"/>
          </a:p>
          <a:p>
            <a:pPr marL="179405" lvl="1" indent="-179405" algn="l">
              <a:spcBef>
                <a:spcPct val="20000"/>
              </a:spcBef>
              <a:buClr>
                <a:srgbClr val="669900"/>
              </a:buClr>
              <a:buFont typeface="Wingdings"/>
              <a:buChar char="§"/>
            </a:pPr>
            <a:endParaRPr lang="fr-FR" sz="2400" dirty="0" smtClean="0"/>
          </a:p>
          <a:p>
            <a:pPr marL="179405" lvl="1" indent="-179405" algn="l">
              <a:spcBef>
                <a:spcPct val="20000"/>
              </a:spcBef>
              <a:buClr>
                <a:srgbClr val="669900"/>
              </a:buClr>
              <a:buFont typeface="Wingdings"/>
              <a:buChar char="§"/>
            </a:pPr>
            <a:endParaRPr lang="fr-FR" sz="2400" dirty="0" smtClean="0"/>
          </a:p>
          <a:p>
            <a:pPr marL="179405" lvl="1" indent="-179405" algn="l">
              <a:spcBef>
                <a:spcPct val="20000"/>
              </a:spcBef>
              <a:buNone/>
            </a:pPr>
            <a:endParaRPr lang="fr-FR" sz="2400" dirty="0" smtClean="0"/>
          </a:p>
        </p:txBody>
      </p:sp>
      <p:grpSp>
        <p:nvGrpSpPr>
          <p:cNvPr id="2" name="Gruppieren 8"/>
          <p:cNvGrpSpPr>
            <a:grpSpLocks/>
          </p:cNvGrpSpPr>
          <p:nvPr/>
        </p:nvGrpSpPr>
        <p:grpSpPr bwMode="auto">
          <a:xfrm>
            <a:off x="690563" y="4890353"/>
            <a:ext cx="9367837" cy="400050"/>
            <a:chOff x="-1538304" y="4055983"/>
            <a:chExt cx="7285976" cy="400109"/>
          </a:xfrm>
        </p:grpSpPr>
        <p:sp>
          <p:nvSpPr>
            <p:cNvPr id="5125" name="Textfeld 9"/>
            <p:cNvSpPr txBox="1">
              <a:spLocks noChangeArrowheads="1"/>
            </p:cNvSpPr>
            <p:nvPr/>
          </p:nvSpPr>
          <p:spPr bwMode="auto">
            <a:xfrm>
              <a:off x="3711079" y="4055983"/>
              <a:ext cx="2036593" cy="400109"/>
            </a:xfrm>
            <a:prstGeom prst="rect">
              <a:avLst/>
            </a:prstGeom>
            <a:noFill/>
            <a:ln w="9525">
              <a:noFill/>
              <a:miter lim="800000"/>
              <a:headEnd/>
              <a:tailEnd/>
            </a:ln>
          </p:spPr>
          <p:txBody>
            <a:bodyPr>
              <a:spAutoFit/>
            </a:bodyPr>
            <a:lstStyle/>
            <a:p>
              <a:pPr algn="l">
                <a:buNone/>
              </a:pPr>
              <a:r>
                <a:rPr lang="fr-FR" sz="2000" b="1" i="0" dirty="0" smtClean="0">
                  <a:solidFill>
                    <a:srgbClr val="C00000"/>
                  </a:solidFill>
                  <a:latin typeface="Arial"/>
                  <a:cs typeface="Arial"/>
                </a:rPr>
                <a:t>Étude de cas</a:t>
              </a:r>
              <a:endParaRPr lang="fr-FR" sz="2000" dirty="0"/>
            </a:p>
          </p:txBody>
        </p:sp>
        <p:cxnSp>
          <p:nvCxnSpPr>
            <p:cNvPr id="5126" name="Gerade Verbindung 10"/>
            <p:cNvCxnSpPr>
              <a:cxnSpLocks noChangeShapeType="1"/>
            </p:cNvCxnSpPr>
            <p:nvPr/>
          </p:nvCxnSpPr>
          <p:spPr bwMode="auto">
            <a:xfrm flipV="1">
              <a:off x="-1538304" y="4370518"/>
              <a:ext cx="5049419" cy="12665"/>
            </a:xfrm>
            <a:prstGeom prst="line">
              <a:avLst/>
            </a:prstGeom>
            <a:noFill/>
            <a:ln w="28575" algn="ctr">
              <a:solidFill>
                <a:srgbClr val="C00000"/>
              </a:solidFill>
              <a:round/>
              <a:headEnd/>
              <a:tailEnd/>
            </a:ln>
          </p:spPr>
        </p:cxn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a:spcBef>
                <a:spcPct val="0"/>
              </a:spcBef>
              <a:buNone/>
            </a:pPr>
            <a:r>
              <a:rPr lang="fr-FR" sz="2400" b="1" i="0" dirty="0" smtClean="0">
                <a:solidFill>
                  <a:srgbClr val="669900"/>
                </a:solidFill>
                <a:latin typeface="Arial"/>
                <a:ea typeface="+mj-ea"/>
                <a:cs typeface="+mj-cs"/>
              </a:rPr>
              <a:t>Le changement climatique : un défi de gestion</a:t>
            </a:r>
            <a:endParaRPr lang="fr-FR" sz="2400" b="1" i="0" dirty="0">
              <a:solidFill>
                <a:srgbClr val="669900"/>
              </a:solidFill>
              <a:latin typeface="Arial"/>
              <a:ea typeface="+mj-ea"/>
              <a:cs typeface="+mj-cs"/>
            </a:endParaRPr>
          </a:p>
        </p:txBody>
      </p:sp>
      <p:sp>
        <p:nvSpPr>
          <p:cNvPr id="4099" name="Content Placeholder 2"/>
          <p:cNvSpPr>
            <a:spLocks noGrp="1"/>
          </p:cNvSpPr>
          <p:nvPr>
            <p:ph idx="1"/>
          </p:nvPr>
        </p:nvSpPr>
        <p:spPr>
          <a:xfrm>
            <a:off x="457200" y="2046288"/>
            <a:ext cx="7526338" cy="3802062"/>
          </a:xfrm>
        </p:spPr>
        <p:txBody>
          <a:bodyPr/>
          <a:lstStyle/>
          <a:p>
            <a:pPr marL="179405" lvl="1" indent="-179405" algn="l">
              <a:spcBef>
                <a:spcPct val="20000"/>
              </a:spcBef>
              <a:buClr>
                <a:srgbClr val="669900"/>
              </a:buClr>
              <a:buFont typeface="Wingdings"/>
              <a:buChar char="§"/>
            </a:pPr>
            <a:r>
              <a:rPr lang="fr-FR" sz="2000" b="0" i="0" baseline="0" dirty="0" smtClean="0">
                <a:solidFill>
                  <a:srgbClr val="000000"/>
                </a:solidFill>
                <a:latin typeface="Arial"/>
                <a:ea typeface="+mn-ea"/>
                <a:cs typeface="Arial"/>
              </a:rPr>
              <a:t>Répondre aux impacts du changement climatique [...] sera un </a:t>
            </a:r>
            <a:r>
              <a:rPr lang="fr-FR" sz="2000" b="1" i="0" baseline="0" dirty="0" smtClean="0">
                <a:solidFill>
                  <a:srgbClr val="000000"/>
                </a:solidFill>
                <a:latin typeface="Arial"/>
                <a:ea typeface="+mn-ea"/>
                <a:cs typeface="Arial"/>
              </a:rPr>
              <a:t>défi, auquel seront confrontés tous les décideurs, à tous les niveaux de l'administration, et dans tous les secteurs.</a:t>
            </a:r>
          </a:p>
          <a:p>
            <a:pPr marL="179405" lvl="1" indent="-179405" algn="l">
              <a:spcBef>
                <a:spcPct val="20000"/>
              </a:spcBef>
              <a:buClr>
                <a:srgbClr val="669900"/>
              </a:buClr>
              <a:buFont typeface="Wingdings"/>
              <a:buChar char="§"/>
            </a:pPr>
            <a:r>
              <a:rPr lang="fr-FR" sz="2000" b="0" i="0" baseline="0" dirty="0" smtClean="0">
                <a:solidFill>
                  <a:srgbClr val="000000"/>
                </a:solidFill>
                <a:latin typeface="Arial"/>
                <a:ea typeface="+mn-ea"/>
                <a:cs typeface="Arial"/>
              </a:rPr>
              <a:t>Dans les choix que les décideurs politiques sont appelés à faire, </a:t>
            </a:r>
            <a:r>
              <a:rPr lang="fr-FR" sz="2000" b="1" i="0" baseline="0" dirty="0" smtClean="0">
                <a:solidFill>
                  <a:srgbClr val="000000"/>
                </a:solidFill>
                <a:latin typeface="Arial"/>
                <a:ea typeface="+mn-ea"/>
                <a:cs typeface="Arial"/>
              </a:rPr>
              <a:t>des concessions seront nécessaires pour tenir compte de l'urgence des problèmes d'aujourd'hui et du besoin de se préparer à faire face aux risques futurs.</a:t>
            </a:r>
            <a:endParaRPr lang="fr-FR" sz="2000" dirty="0" smtClean="0"/>
          </a:p>
          <a:p>
            <a:pPr marL="179405" lvl="1" indent="-179405" algn="l">
              <a:spcBef>
                <a:spcPct val="20000"/>
              </a:spcBef>
              <a:buClr>
                <a:srgbClr val="669900"/>
              </a:buClr>
              <a:buFont typeface="Wingdings"/>
              <a:buChar char="§"/>
            </a:pPr>
            <a:r>
              <a:rPr lang="fr-FR" sz="2000" b="0" i="0" baseline="0" dirty="0" smtClean="0">
                <a:solidFill>
                  <a:srgbClr val="000000"/>
                </a:solidFill>
                <a:latin typeface="Arial"/>
                <a:ea typeface="+mn-ea"/>
                <a:cs typeface="Arial"/>
              </a:rPr>
              <a:t>Néanmoins </a:t>
            </a:r>
            <a:r>
              <a:rPr lang="fr-FR" sz="2000" b="1" i="0" baseline="0" dirty="0" smtClean="0">
                <a:solidFill>
                  <a:srgbClr val="000000"/>
                </a:solidFill>
                <a:latin typeface="Arial"/>
                <a:ea typeface="+mn-ea"/>
                <a:cs typeface="Arial"/>
              </a:rPr>
              <a:t>l'intégration des risques climatiques dans la prise de décisions gouvernementale sera nécessaire</a:t>
            </a:r>
            <a:r>
              <a:rPr lang="fr-FR" sz="2000" b="0" i="0" baseline="0" dirty="0" smtClean="0">
                <a:solidFill>
                  <a:srgbClr val="000000"/>
                </a:solidFill>
                <a:latin typeface="Arial"/>
                <a:ea typeface="+mn-ea"/>
                <a:cs typeface="Arial"/>
              </a:rPr>
              <a:t> si on veut que le développement et d'autres objectifs soient atteints. </a:t>
            </a:r>
          </a:p>
          <a:p>
            <a:pPr marL="179405" lvl="1" indent="-179405" algn="l">
              <a:spcBef>
                <a:spcPct val="20000"/>
              </a:spcBef>
              <a:buClr>
                <a:srgbClr val="669900"/>
              </a:buClr>
              <a:buFont typeface="Wingdings"/>
              <a:buChar char="§"/>
            </a:pPr>
            <a:r>
              <a:rPr lang="fr-FR" sz="2000" b="1" i="0" baseline="0" dirty="0" smtClean="0">
                <a:solidFill>
                  <a:srgbClr val="000000"/>
                </a:solidFill>
                <a:latin typeface="Arial"/>
                <a:ea typeface="+mn-ea"/>
                <a:cs typeface="Arial"/>
              </a:rPr>
              <a:t>Les décisions à l'échelle nationale jouent un rôle clé </a:t>
            </a:r>
            <a:r>
              <a:rPr lang="fr-FR" sz="2000" b="0" i="0" baseline="0" dirty="0" smtClean="0">
                <a:solidFill>
                  <a:srgbClr val="000000"/>
                </a:solidFill>
                <a:latin typeface="Arial"/>
                <a:ea typeface="+mn-ea"/>
                <a:cs typeface="Arial"/>
              </a:rPr>
              <a:t>en facilitant les efforts d'adaptation des secteurs locaux et privés, notamment en fournissant des informations et des directives.</a:t>
            </a:r>
            <a:endParaRPr lang="fr-FR" sz="2000" b="0" i="0" baseline="0" dirty="0">
              <a:solidFill>
                <a:srgbClr val="000000"/>
              </a:solidFill>
              <a:latin typeface="Arial"/>
              <a:ea typeface="+mn-ea"/>
              <a:cs typeface="Arial"/>
            </a:endParaRPr>
          </a:p>
        </p:txBody>
      </p:sp>
      <p:sp>
        <p:nvSpPr>
          <p:cNvPr id="6148" name="Rectangle 11"/>
          <p:cNvSpPr>
            <a:spLocks noChangeArrowheads="1"/>
          </p:cNvSpPr>
          <p:nvPr/>
        </p:nvSpPr>
        <p:spPr bwMode="auto">
          <a:xfrm>
            <a:off x="3994150" y="6408738"/>
            <a:ext cx="5149850" cy="230187"/>
          </a:xfrm>
          <a:prstGeom prst="rect">
            <a:avLst/>
          </a:prstGeom>
          <a:noFill/>
          <a:ln w="9525">
            <a:noFill/>
            <a:miter lim="800000"/>
            <a:headEnd/>
            <a:tailEnd/>
          </a:ln>
        </p:spPr>
        <p:txBody>
          <a:bodyPr anchor="ctr">
            <a:spAutoFit/>
          </a:bodyPr>
          <a:lstStyle/>
          <a:p>
            <a:pPr algn="r">
              <a:buNone/>
            </a:pPr>
            <a:r>
              <a:rPr lang="fr-FR" sz="900" b="1" i="1" dirty="0" smtClean="0">
                <a:solidFill>
                  <a:srgbClr val="999999"/>
                </a:solidFill>
                <a:latin typeface="Arial"/>
                <a:cs typeface="Arial"/>
              </a:rPr>
              <a:t>Source: Rapport sur les Ressources Mondiales (2011)</a:t>
            </a:r>
            <a:endParaRPr lang="fr-FR" sz="9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Title 1"/>
          <p:cNvSpPr>
            <a:spLocks noGrp="1"/>
          </p:cNvSpPr>
          <p:nvPr>
            <p:ph type="title"/>
          </p:nvPr>
        </p:nvSpPr>
        <p:spPr>
          <a:solidFill>
            <a:schemeClr val="bg1"/>
          </a:solidFill>
        </p:spPr>
        <p:txBody>
          <a:bodyPr/>
          <a:lstStyle/>
          <a:p>
            <a:pPr algn="l">
              <a:spcBef>
                <a:spcPct val="0"/>
              </a:spcBef>
              <a:buNone/>
            </a:pPr>
            <a:r>
              <a:rPr lang="fr-FR" sz="2400" b="1" i="0" dirty="0" smtClean="0">
                <a:solidFill>
                  <a:srgbClr val="669900"/>
                </a:solidFill>
                <a:latin typeface="Arial"/>
                <a:ea typeface="+mj-ea"/>
                <a:cs typeface="+mj-cs"/>
              </a:rPr>
              <a:t>Dimensions de l'incertitude - 1a</a:t>
            </a:r>
            <a:endParaRPr lang="fr-FR" sz="2400" b="1" i="0" dirty="0">
              <a:solidFill>
                <a:srgbClr val="669900"/>
              </a:solidFill>
              <a:latin typeface="Arial"/>
              <a:ea typeface="+mj-ea"/>
              <a:cs typeface="+mj-cs"/>
            </a:endParaRPr>
          </a:p>
        </p:txBody>
      </p:sp>
      <p:sp>
        <p:nvSpPr>
          <p:cNvPr id="4099" name="Content Placeholder 2"/>
          <p:cNvSpPr>
            <a:spLocks noGrp="1"/>
          </p:cNvSpPr>
          <p:nvPr>
            <p:ph idx="1"/>
          </p:nvPr>
        </p:nvSpPr>
        <p:spPr>
          <a:xfrm>
            <a:off x="457200" y="2008188"/>
            <a:ext cx="2828925" cy="4213225"/>
          </a:xfrm>
        </p:spPr>
        <p:txBody>
          <a:bodyPr/>
          <a:lstStyle/>
          <a:p>
            <a:pPr marL="179405" lvl="1" indent="-179405" algn="l">
              <a:spcBef>
                <a:spcPct val="20000"/>
              </a:spcBef>
              <a:buClr>
                <a:srgbClr val="669900"/>
              </a:buClr>
              <a:buFont typeface="Wingdings"/>
              <a:buChar char="§"/>
            </a:pPr>
            <a:r>
              <a:rPr lang="fr-FR" sz="2000" b="1" i="0" baseline="0" dirty="0" smtClean="0">
                <a:solidFill>
                  <a:srgbClr val="000000"/>
                </a:solidFill>
                <a:latin typeface="Arial"/>
                <a:ea typeface="+mn-ea"/>
                <a:cs typeface="Arial"/>
              </a:rPr>
              <a:t>Base de réflexion</a:t>
            </a:r>
          </a:p>
          <a:p>
            <a:pPr marL="0" lvl="1" indent="0" algn="l">
              <a:spcBef>
                <a:spcPct val="20000"/>
              </a:spcBef>
              <a:buNone/>
            </a:pPr>
            <a:r>
              <a:rPr lang="fr-FR" sz="2000" b="0" i="0" baseline="0" dirty="0" smtClean="0">
                <a:solidFill>
                  <a:srgbClr val="000000"/>
                </a:solidFill>
                <a:latin typeface="Arial"/>
                <a:ea typeface="+mn-ea"/>
                <a:cs typeface="Arial"/>
              </a:rPr>
              <a:t>- compréhension limitée de systèmes complexes</a:t>
            </a:r>
            <a:endParaRPr lang="fr-FR" sz="2000" b="0" i="0" baseline="0" dirty="0">
              <a:solidFill>
                <a:srgbClr val="000000"/>
              </a:solidFill>
              <a:latin typeface="Arial"/>
              <a:ea typeface="+mn-ea"/>
              <a:cs typeface="Arial"/>
            </a:endParaRPr>
          </a:p>
        </p:txBody>
      </p:sp>
      <p:pic>
        <p:nvPicPr>
          <p:cNvPr id="11" name="Grafik 9" descr="moss et al_next generation of scenarios_2010 - major climate processes.jpg"/>
          <p:cNvPicPr>
            <a:picLocks noChangeAspect="1"/>
          </p:cNvPicPr>
          <p:nvPr/>
        </p:nvPicPr>
        <p:blipFill>
          <a:blip r:embed="rId3" cstate="print"/>
          <a:srcRect/>
          <a:stretch>
            <a:fillRect/>
          </a:stretch>
        </p:blipFill>
        <p:spPr bwMode="auto">
          <a:xfrm>
            <a:off x="3248025" y="2051050"/>
            <a:ext cx="5903913" cy="3656013"/>
          </a:xfrm>
          <a:prstGeom prst="rect">
            <a:avLst/>
          </a:prstGeom>
          <a:noFill/>
          <a:ln w="9525">
            <a:noFill/>
            <a:miter lim="800000"/>
            <a:headEnd/>
            <a:tailEnd/>
          </a:ln>
        </p:spPr>
      </p:pic>
      <p:sp>
        <p:nvSpPr>
          <p:cNvPr id="12" name="Rectangle 3"/>
          <p:cNvSpPr>
            <a:spLocks noChangeArrowheads="1"/>
          </p:cNvSpPr>
          <p:nvPr/>
        </p:nvSpPr>
        <p:spPr bwMode="auto">
          <a:xfrm>
            <a:off x="4983163" y="6291263"/>
            <a:ext cx="5365750" cy="230187"/>
          </a:xfrm>
          <a:prstGeom prst="rect">
            <a:avLst/>
          </a:prstGeom>
          <a:noFill/>
          <a:ln w="9525">
            <a:noFill/>
            <a:miter lim="800000"/>
            <a:headEnd/>
            <a:tailEnd/>
          </a:ln>
          <a:effectLst/>
        </p:spPr>
        <p:txBody>
          <a:bodyPr anchor="ctr">
            <a:spAutoFit/>
          </a:bodyPr>
          <a:lstStyle/>
          <a:p>
            <a:pPr lvl="1" algn="l">
              <a:buNone/>
            </a:pPr>
            <a:r>
              <a:rPr lang="fr-FR" sz="900" b="1" i="1" dirty="0" smtClean="0">
                <a:solidFill>
                  <a:srgbClr val="FFFFFF">
                    <a:lumMod val="50000"/>
                  </a:srgbClr>
                </a:solidFill>
                <a:latin typeface="Arial"/>
                <a:ea typeface="+mn-ea"/>
                <a:cs typeface="Arial"/>
              </a:rPr>
              <a:t>Source: </a:t>
            </a:r>
            <a:r>
              <a:rPr lang="fr-FR" sz="900" b="1" i="0" dirty="0" smtClean="0">
                <a:solidFill>
                  <a:srgbClr val="999999"/>
                </a:solidFill>
                <a:latin typeface="Arial"/>
                <a:ea typeface="+mn-ea"/>
                <a:cs typeface="Arial"/>
              </a:rPr>
              <a:t>RH Moss</a:t>
            </a:r>
            <a:r>
              <a:rPr lang="fr-FR" sz="900" b="1" i="0" dirty="0" smtClean="0">
                <a:latin typeface="Arial"/>
                <a:ea typeface="+mn-ea"/>
                <a:cs typeface="Arial"/>
              </a:rPr>
              <a:t> </a:t>
            </a:r>
            <a:r>
              <a:rPr lang="fr-FR" sz="900" b="1" i="1" dirty="0" smtClean="0">
                <a:solidFill>
                  <a:srgbClr val="999999"/>
                </a:solidFill>
                <a:latin typeface="Arial"/>
                <a:ea typeface="+mn-ea"/>
                <a:cs typeface="Arial"/>
              </a:rPr>
              <a:t>et al.</a:t>
            </a:r>
            <a:r>
              <a:rPr lang="fr-FR" sz="900" b="1" i="0" dirty="0" smtClean="0">
                <a:solidFill>
                  <a:srgbClr val="999999"/>
                </a:solidFill>
                <a:latin typeface="Arial"/>
                <a:ea typeface="+mn-ea"/>
                <a:cs typeface="Arial"/>
              </a:rPr>
              <a:t> </a:t>
            </a:r>
            <a:r>
              <a:rPr lang="fr-FR" sz="900" b="1" i="1" dirty="0" smtClean="0">
                <a:solidFill>
                  <a:srgbClr val="999999"/>
                </a:solidFill>
                <a:latin typeface="Arial"/>
                <a:ea typeface="+mn-ea"/>
                <a:cs typeface="Arial"/>
              </a:rPr>
              <a:t>Nature</a:t>
            </a:r>
            <a:r>
              <a:rPr lang="fr-FR" sz="900" b="1" i="0" dirty="0" smtClean="0">
                <a:solidFill>
                  <a:srgbClr val="999999"/>
                </a:solidFill>
                <a:latin typeface="Arial"/>
                <a:ea typeface="+mn-ea"/>
                <a:cs typeface="Arial"/>
              </a:rPr>
              <a:t> 463, 747-756 (2010)</a:t>
            </a:r>
            <a:endParaRPr lang="fr-FR" sz="900" b="1" i="0" dirty="0">
              <a:solidFill>
                <a:srgbClr val="999999"/>
              </a:solidFill>
              <a:latin typeface="Arial"/>
              <a:ea typeface="+mn-ea"/>
              <a:cs typeface="Aria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Content Placeholder 2"/>
          <p:cNvSpPr>
            <a:spLocks noGrp="1"/>
          </p:cNvSpPr>
          <p:nvPr>
            <p:ph idx="1"/>
          </p:nvPr>
        </p:nvSpPr>
        <p:spPr>
          <a:xfrm>
            <a:off x="457200" y="2008188"/>
            <a:ext cx="2828925" cy="4213225"/>
          </a:xfrm>
        </p:spPr>
        <p:txBody>
          <a:bodyPr/>
          <a:lstStyle/>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Base de réflexion</a:t>
            </a:r>
          </a:p>
          <a:p>
            <a:pPr marL="0" lvl="1" indent="0" algn="l">
              <a:spcBef>
                <a:spcPct val="20000"/>
              </a:spcBef>
              <a:buNone/>
            </a:pPr>
            <a:r>
              <a:rPr lang="fr-FR" sz="1800" b="0" i="0" baseline="0" dirty="0" smtClean="0">
                <a:solidFill>
                  <a:srgbClr val="FFFFFF">
                    <a:lumMod val="50000"/>
                  </a:srgbClr>
                </a:solidFill>
                <a:latin typeface="Arial"/>
                <a:ea typeface="+mn-ea"/>
                <a:cs typeface="Arial"/>
              </a:rPr>
              <a:t>- compréhension limitée de systèmes complexes</a:t>
            </a:r>
          </a:p>
          <a:p>
            <a:pPr marL="0" lvl="1" indent="0" algn="l">
              <a:spcBef>
                <a:spcPct val="20000"/>
              </a:spcBef>
              <a:buNone/>
            </a:pPr>
            <a:r>
              <a:rPr lang="fr-FR" sz="1800" b="0" i="0" baseline="0" dirty="0" smtClean="0">
                <a:solidFill>
                  <a:srgbClr val="000000"/>
                </a:solidFill>
                <a:latin typeface="Arial"/>
                <a:ea typeface="+mn-ea"/>
                <a:cs typeface="Arial"/>
              </a:rPr>
              <a:t>- validité des données d'entrée et des interprétations</a:t>
            </a:r>
            <a:endParaRPr lang="fr-FR" sz="1800" b="0" i="0" baseline="0" dirty="0">
              <a:solidFill>
                <a:srgbClr val="000000"/>
              </a:solidFill>
              <a:latin typeface="Arial"/>
              <a:ea typeface="+mn-ea"/>
              <a:cs typeface="Arial"/>
            </a:endParaRPr>
          </a:p>
        </p:txBody>
      </p:sp>
      <p:sp>
        <p:nvSpPr>
          <p:cNvPr id="25" name="Rechteck 24"/>
          <p:cNvSpPr>
            <a:spLocks noChangeArrowheads="1"/>
          </p:cNvSpPr>
          <p:nvPr/>
        </p:nvSpPr>
        <p:spPr bwMode="auto">
          <a:xfrm>
            <a:off x="314325" y="4151313"/>
            <a:ext cx="3027363" cy="2052637"/>
          </a:xfrm>
          <a:prstGeom prst="rect">
            <a:avLst/>
          </a:prstGeom>
          <a:solidFill>
            <a:schemeClr val="accent5">
              <a:lumMod val="60000"/>
              <a:lumOff val="40000"/>
            </a:schemeClr>
          </a:solidFill>
          <a:ln w="9525" algn="ctr">
            <a:noFill/>
            <a:round/>
            <a:headEnd/>
            <a:tailEnd/>
          </a:ln>
        </p:spPr>
        <p:txBody>
          <a:bodyPr lIns="72000" tIns="72000" rIns="72000" bIns="72000"/>
          <a:lstStyle/>
          <a:p>
            <a:pPr algn="l">
              <a:buNone/>
            </a:pPr>
            <a:r>
              <a:rPr lang="fr-FR" sz="1800" b="0" i="1" dirty="0" smtClean="0">
                <a:solidFill>
                  <a:srgbClr val="000000"/>
                </a:solidFill>
                <a:latin typeface="Arial"/>
                <a:cs typeface="Arial"/>
              </a:rPr>
              <a:t>Directives du GIEC pour une évaluation  pertinente et la communication des incertitudes</a:t>
            </a:r>
            <a:r>
              <a:rPr lang="fr-FR" sz="1800" b="1" i="1" dirty="0" smtClean="0">
                <a:solidFill>
                  <a:srgbClr val="000000"/>
                </a:solidFill>
                <a:latin typeface="Arial"/>
                <a:cs typeface="Arial"/>
              </a:rPr>
              <a:t>:</a:t>
            </a:r>
          </a:p>
          <a:p>
            <a:pPr algn="l">
              <a:buNone/>
            </a:pPr>
            <a:r>
              <a:rPr lang="fr-FR" sz="1800" b="1" i="0" dirty="0" smtClean="0">
                <a:solidFill>
                  <a:srgbClr val="000000"/>
                </a:solidFill>
                <a:latin typeface="Arial"/>
                <a:cs typeface="Arial"/>
              </a:rPr>
              <a:t>Confiance </a:t>
            </a:r>
            <a:r>
              <a:rPr lang="fr-FR" sz="1800" b="0" i="0" dirty="0" smtClean="0">
                <a:solidFill>
                  <a:srgbClr val="000000"/>
                </a:solidFill>
                <a:latin typeface="Arial"/>
                <a:cs typeface="Arial"/>
              </a:rPr>
              <a:t>en un résultat = </a:t>
            </a:r>
            <a:br>
              <a:rPr lang="fr-FR" sz="1800" b="0" i="0" dirty="0" smtClean="0">
                <a:solidFill>
                  <a:srgbClr val="000000"/>
                </a:solidFill>
                <a:latin typeface="Arial"/>
                <a:cs typeface="Arial"/>
              </a:rPr>
            </a:br>
            <a:r>
              <a:rPr lang="fr-FR" sz="1800" b="0" i="0" dirty="0" smtClean="0">
                <a:solidFill>
                  <a:srgbClr val="000000"/>
                </a:solidFill>
                <a:latin typeface="Arial"/>
                <a:cs typeface="Arial"/>
              </a:rPr>
              <a:t>preuve + accord</a:t>
            </a:r>
            <a:endParaRPr lang="fr-FR" sz="1800" dirty="0">
              <a:solidFill>
                <a:schemeClr val="tx1"/>
              </a:solidFill>
            </a:endParaRPr>
          </a:p>
        </p:txBody>
      </p:sp>
      <p:pic>
        <p:nvPicPr>
          <p:cNvPr id="26" name="Grafik 25" descr="IPCC_author guidance note AR5_confidence scales_2010.jpg"/>
          <p:cNvPicPr>
            <a:picLocks noChangeAspect="1"/>
          </p:cNvPicPr>
          <p:nvPr/>
        </p:nvPicPr>
        <p:blipFill>
          <a:blip r:embed="rId3" cstate="print"/>
          <a:srcRect/>
          <a:stretch>
            <a:fillRect/>
          </a:stretch>
        </p:blipFill>
        <p:spPr bwMode="auto">
          <a:xfrm>
            <a:off x="3341688" y="2103438"/>
            <a:ext cx="5580062" cy="3605212"/>
          </a:xfrm>
          <a:prstGeom prst="rect">
            <a:avLst/>
          </a:prstGeom>
          <a:noFill/>
          <a:ln w="9525">
            <a:noFill/>
            <a:miter lim="800000"/>
            <a:headEnd/>
            <a:tailEnd/>
          </a:ln>
        </p:spPr>
      </p:pic>
      <p:sp>
        <p:nvSpPr>
          <p:cNvPr id="8197" name="Titel 3"/>
          <p:cNvSpPr>
            <a:spLocks noGrp="1"/>
          </p:cNvSpPr>
          <p:nvPr>
            <p:ph type="title"/>
          </p:nvPr>
        </p:nvSpPr>
        <p:spPr/>
        <p:txBody>
          <a:bodyPr/>
          <a:lstStyle/>
          <a:p>
            <a:pPr algn="l">
              <a:spcBef>
                <a:spcPct val="0"/>
              </a:spcBef>
              <a:buNone/>
            </a:pPr>
            <a:r>
              <a:rPr lang="fr-FR" sz="2400" b="1" i="0" dirty="0" smtClean="0">
                <a:solidFill>
                  <a:srgbClr val="669900"/>
                </a:solidFill>
                <a:latin typeface="Arial"/>
              </a:rPr>
              <a:t>Dimensions de l'incertitude - 1b</a:t>
            </a:r>
            <a:endParaRPr lang="fr-FR" dirty="0" smtClean="0"/>
          </a:p>
        </p:txBody>
      </p:sp>
      <p:sp>
        <p:nvSpPr>
          <p:cNvPr id="13" name="Textfeld 12"/>
          <p:cNvSpPr txBox="1"/>
          <p:nvPr/>
        </p:nvSpPr>
        <p:spPr>
          <a:xfrm>
            <a:off x="4343400" y="6218238"/>
            <a:ext cx="4791075" cy="230187"/>
          </a:xfrm>
          <a:prstGeom prst="rect">
            <a:avLst/>
          </a:prstGeom>
          <a:noFill/>
        </p:spPr>
        <p:txBody>
          <a:bodyPr>
            <a:spAutoFit/>
          </a:bodyPr>
          <a:lstStyle/>
          <a:p>
            <a:pPr algn="r">
              <a:buNone/>
            </a:pPr>
            <a:r>
              <a:rPr lang="fr-FR" sz="900" b="1" i="1" dirty="0" smtClean="0">
                <a:solidFill>
                  <a:srgbClr val="000000">
                    <a:lumMod val="50000"/>
                    <a:lumOff val="50000"/>
                  </a:srgbClr>
                </a:solidFill>
                <a:latin typeface="Arial"/>
                <a:cs typeface="Arial"/>
              </a:rPr>
              <a:t>Source: </a:t>
            </a:r>
            <a:r>
              <a:rPr lang="fr-FR" sz="900" b="1" i="0" dirty="0" err="1" smtClean="0">
                <a:solidFill>
                  <a:srgbClr val="999999"/>
                </a:solidFill>
                <a:latin typeface="Arial"/>
                <a:cs typeface="Arial"/>
              </a:rPr>
              <a:t>Maestrandrea</a:t>
            </a:r>
            <a:r>
              <a:rPr lang="fr-FR" sz="900" b="1" i="0" dirty="0" smtClean="0">
                <a:solidFill>
                  <a:srgbClr val="999999"/>
                </a:solidFill>
                <a:latin typeface="Arial"/>
                <a:cs typeface="Arial"/>
              </a:rPr>
              <a:t> M et al (2011)</a:t>
            </a:r>
            <a:endParaRPr lang="fr-FR" sz="9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25">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2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499"/>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uild="p" bldLvl="2"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Title 1"/>
          <p:cNvSpPr>
            <a:spLocks noGrp="1"/>
          </p:cNvSpPr>
          <p:nvPr>
            <p:ph type="title"/>
          </p:nvPr>
        </p:nvSpPr>
        <p:spPr>
          <a:solidFill>
            <a:schemeClr val="bg1"/>
          </a:solidFill>
        </p:spPr>
        <p:txBody>
          <a:bodyPr/>
          <a:lstStyle/>
          <a:p>
            <a:pPr algn="l">
              <a:spcBef>
                <a:spcPct val="0"/>
              </a:spcBef>
              <a:buNone/>
            </a:pPr>
            <a:r>
              <a:rPr lang="fr-FR" sz="2400" b="1" i="0" dirty="0" smtClean="0">
                <a:solidFill>
                  <a:srgbClr val="669900"/>
                </a:solidFill>
                <a:latin typeface="Arial"/>
                <a:ea typeface="+mj-ea"/>
                <a:cs typeface="+mj-cs"/>
              </a:rPr>
              <a:t>Dimensions de l'incertitude - 1c</a:t>
            </a:r>
            <a:endParaRPr lang="fr-FR" sz="2400" b="1" i="0" dirty="0">
              <a:solidFill>
                <a:srgbClr val="669900"/>
              </a:solidFill>
              <a:latin typeface="Arial"/>
              <a:ea typeface="+mj-ea"/>
              <a:cs typeface="+mj-cs"/>
            </a:endParaRPr>
          </a:p>
        </p:txBody>
      </p:sp>
      <p:sp>
        <p:nvSpPr>
          <p:cNvPr id="4099" name="Content Placeholder 2"/>
          <p:cNvSpPr>
            <a:spLocks noGrp="1"/>
          </p:cNvSpPr>
          <p:nvPr>
            <p:ph idx="1"/>
          </p:nvPr>
        </p:nvSpPr>
        <p:spPr>
          <a:xfrm>
            <a:off x="457200" y="2008188"/>
            <a:ext cx="2828925" cy="4213225"/>
          </a:xfrm>
        </p:spPr>
        <p:txBody>
          <a:bodyPr/>
          <a:lstStyle/>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Base de réflexion</a:t>
            </a:r>
          </a:p>
          <a:p>
            <a:pPr marL="0" lvl="1" indent="0" algn="l">
              <a:spcBef>
                <a:spcPct val="20000"/>
              </a:spcBef>
              <a:buNone/>
            </a:pPr>
            <a:r>
              <a:rPr lang="fr-FR" sz="1800" b="0" i="0" baseline="0" dirty="0" smtClean="0">
                <a:solidFill>
                  <a:srgbClr val="FFFFFF">
                    <a:lumMod val="50000"/>
                  </a:srgbClr>
                </a:solidFill>
                <a:latin typeface="Arial"/>
                <a:ea typeface="+mn-ea"/>
                <a:cs typeface="Arial"/>
              </a:rPr>
              <a:t>- compréhension limitée de systèmes complexes</a:t>
            </a:r>
          </a:p>
          <a:p>
            <a:pPr marL="0" lvl="1" indent="0" algn="l">
              <a:spcBef>
                <a:spcPct val="20000"/>
              </a:spcBef>
              <a:buNone/>
            </a:pPr>
            <a:r>
              <a:rPr lang="fr-FR" sz="1800" b="0" i="0" baseline="0" dirty="0" smtClean="0">
                <a:solidFill>
                  <a:srgbClr val="000000"/>
                </a:solidFill>
                <a:latin typeface="Arial"/>
                <a:ea typeface="+mn-ea"/>
                <a:cs typeface="Arial"/>
              </a:rPr>
              <a:t>- validité des données d'entrée et des interprétations</a:t>
            </a:r>
            <a:endParaRPr lang="fr-FR" sz="1800" b="0" i="0" baseline="0" dirty="0">
              <a:solidFill>
                <a:srgbClr val="000000"/>
              </a:solidFill>
              <a:latin typeface="Arial"/>
              <a:ea typeface="+mn-ea"/>
              <a:cs typeface="Arial"/>
            </a:endParaRPr>
          </a:p>
        </p:txBody>
      </p:sp>
      <p:sp>
        <p:nvSpPr>
          <p:cNvPr id="25" name="Rechteck 24"/>
          <p:cNvSpPr>
            <a:spLocks noChangeArrowheads="1"/>
          </p:cNvSpPr>
          <p:nvPr/>
        </p:nvSpPr>
        <p:spPr bwMode="auto">
          <a:xfrm>
            <a:off x="314325" y="4151313"/>
            <a:ext cx="3027363" cy="2052637"/>
          </a:xfrm>
          <a:prstGeom prst="rect">
            <a:avLst/>
          </a:prstGeom>
          <a:solidFill>
            <a:schemeClr val="accent5">
              <a:lumMod val="60000"/>
              <a:lumOff val="40000"/>
            </a:schemeClr>
          </a:solidFill>
          <a:ln w="9525" algn="ctr">
            <a:noFill/>
            <a:round/>
            <a:headEnd/>
            <a:tailEnd/>
          </a:ln>
        </p:spPr>
        <p:txBody>
          <a:bodyPr lIns="72000" tIns="72000" rIns="72000" bIns="72000"/>
          <a:lstStyle/>
          <a:p>
            <a:pPr algn="l">
              <a:buNone/>
            </a:pPr>
            <a:r>
              <a:rPr lang="fr-FR" sz="1800" b="0" i="1" dirty="0" smtClean="0">
                <a:solidFill>
                  <a:srgbClr val="000000"/>
                </a:solidFill>
                <a:latin typeface="Arial"/>
                <a:cs typeface="Arial"/>
              </a:rPr>
              <a:t>Directives du GIEC pour une évaluation  pertinente et la communication des incertitudes</a:t>
            </a:r>
            <a:r>
              <a:rPr lang="fr-FR" sz="1800" b="1" i="1" dirty="0" smtClean="0">
                <a:solidFill>
                  <a:srgbClr val="000000"/>
                </a:solidFill>
                <a:latin typeface="Arial"/>
                <a:cs typeface="Arial"/>
              </a:rPr>
              <a:t>:</a:t>
            </a:r>
          </a:p>
          <a:p>
            <a:pPr algn="l">
              <a:buNone/>
            </a:pPr>
            <a:r>
              <a:rPr lang="fr-FR" sz="1800" b="1" i="0" dirty="0" smtClean="0">
                <a:solidFill>
                  <a:srgbClr val="000000"/>
                </a:solidFill>
                <a:latin typeface="Arial"/>
                <a:cs typeface="Arial"/>
              </a:rPr>
              <a:t>Confiance </a:t>
            </a:r>
            <a:r>
              <a:rPr lang="fr-FR" sz="1800" b="0" i="0" dirty="0" smtClean="0">
                <a:solidFill>
                  <a:srgbClr val="000000"/>
                </a:solidFill>
                <a:latin typeface="Arial"/>
                <a:cs typeface="Arial"/>
              </a:rPr>
              <a:t>en un résultat = </a:t>
            </a:r>
            <a:br>
              <a:rPr lang="fr-FR" sz="1800" b="0" i="0" dirty="0" smtClean="0">
                <a:solidFill>
                  <a:srgbClr val="000000"/>
                </a:solidFill>
                <a:latin typeface="Arial"/>
                <a:cs typeface="Arial"/>
              </a:rPr>
            </a:br>
            <a:r>
              <a:rPr lang="fr-FR" sz="1800" b="0" i="0" dirty="0" smtClean="0">
                <a:solidFill>
                  <a:srgbClr val="000000"/>
                </a:solidFill>
                <a:latin typeface="Arial"/>
                <a:cs typeface="Arial"/>
              </a:rPr>
              <a:t>preuve + concordance</a:t>
            </a:r>
            <a:endParaRPr lang="fr-FR" sz="1800" dirty="0" smtClean="0">
              <a:solidFill>
                <a:schemeClr val="tx1"/>
              </a:solidFill>
            </a:endParaRPr>
          </a:p>
          <a:p>
            <a:pPr algn="l">
              <a:buNone/>
            </a:pPr>
            <a:r>
              <a:rPr lang="fr-FR" sz="1800" b="1" i="0" dirty="0" smtClean="0">
                <a:solidFill>
                  <a:srgbClr val="000000"/>
                </a:solidFill>
                <a:latin typeface="Arial"/>
                <a:cs typeface="Arial"/>
              </a:rPr>
              <a:t>Probabilité</a:t>
            </a:r>
            <a:endParaRPr lang="fr-FR" sz="1800" dirty="0">
              <a:solidFill>
                <a:schemeClr val="tx1"/>
              </a:solidFill>
            </a:endParaRPr>
          </a:p>
        </p:txBody>
      </p:sp>
      <p:pic>
        <p:nvPicPr>
          <p:cNvPr id="9221" name="Grafik 13" descr="IPCC_author guidance note AR5_likelihood.jpg"/>
          <p:cNvPicPr>
            <a:picLocks noChangeAspect="1"/>
          </p:cNvPicPr>
          <p:nvPr/>
        </p:nvPicPr>
        <p:blipFill>
          <a:blip r:embed="rId3" cstate="print"/>
          <a:srcRect/>
          <a:stretch>
            <a:fillRect/>
          </a:stretch>
        </p:blipFill>
        <p:spPr bwMode="auto">
          <a:xfrm>
            <a:off x="3749675" y="2106613"/>
            <a:ext cx="4894263" cy="3821112"/>
          </a:xfrm>
          <a:prstGeom prst="rect">
            <a:avLst/>
          </a:prstGeom>
          <a:noFill/>
          <a:ln w="9525">
            <a:noFill/>
            <a:miter lim="800000"/>
            <a:headEnd/>
            <a:tailEnd/>
          </a:ln>
        </p:spPr>
      </p:pic>
      <p:sp>
        <p:nvSpPr>
          <p:cNvPr id="12" name="Textfeld 11"/>
          <p:cNvSpPr txBox="1"/>
          <p:nvPr/>
        </p:nvSpPr>
        <p:spPr>
          <a:xfrm>
            <a:off x="4343400" y="6218238"/>
            <a:ext cx="4791075" cy="230187"/>
          </a:xfrm>
          <a:prstGeom prst="rect">
            <a:avLst/>
          </a:prstGeom>
          <a:noFill/>
        </p:spPr>
        <p:txBody>
          <a:bodyPr>
            <a:spAutoFit/>
          </a:bodyPr>
          <a:lstStyle/>
          <a:p>
            <a:pPr algn="r">
              <a:buNone/>
            </a:pPr>
            <a:r>
              <a:rPr lang="fr-FR" sz="900" b="1" i="1" dirty="0" smtClean="0">
                <a:solidFill>
                  <a:srgbClr val="000000">
                    <a:lumMod val="50000"/>
                    <a:lumOff val="50000"/>
                  </a:srgbClr>
                </a:solidFill>
                <a:latin typeface="Arial"/>
                <a:cs typeface="Arial"/>
              </a:rPr>
              <a:t>Source: </a:t>
            </a:r>
            <a:r>
              <a:rPr lang="fr-FR" sz="900" b="1" i="0" dirty="0" err="1" smtClean="0">
                <a:solidFill>
                  <a:srgbClr val="999999"/>
                </a:solidFill>
                <a:latin typeface="Arial"/>
                <a:cs typeface="Arial"/>
              </a:rPr>
              <a:t>Maestrandrea</a:t>
            </a:r>
            <a:r>
              <a:rPr lang="fr-FR" sz="900" b="1" i="0" dirty="0" smtClean="0">
                <a:solidFill>
                  <a:srgbClr val="999999"/>
                </a:solidFill>
                <a:latin typeface="Arial"/>
                <a:cs typeface="Arial"/>
              </a:rPr>
              <a:t> M et al (2011)</a:t>
            </a:r>
            <a:endParaRPr lang="fr-FR" sz="9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Title 1"/>
          <p:cNvSpPr>
            <a:spLocks noGrp="1"/>
          </p:cNvSpPr>
          <p:nvPr>
            <p:ph type="title"/>
          </p:nvPr>
        </p:nvSpPr>
        <p:spPr>
          <a:solidFill>
            <a:schemeClr val="bg1"/>
          </a:solidFill>
        </p:spPr>
        <p:txBody>
          <a:bodyPr/>
          <a:lstStyle/>
          <a:p>
            <a:pPr algn="l">
              <a:spcBef>
                <a:spcPct val="0"/>
              </a:spcBef>
              <a:buNone/>
            </a:pPr>
            <a:r>
              <a:rPr lang="fr-FR" sz="2400" b="1" i="0" dirty="0" smtClean="0">
                <a:solidFill>
                  <a:srgbClr val="669900"/>
                </a:solidFill>
                <a:latin typeface="Arial"/>
                <a:ea typeface="+mj-ea"/>
                <a:cs typeface="+mj-cs"/>
              </a:rPr>
              <a:t>Dimensions de l'incertitude - 1d</a:t>
            </a:r>
            <a:endParaRPr lang="fr-FR" sz="2400" b="1" i="0" dirty="0">
              <a:solidFill>
                <a:srgbClr val="669900"/>
              </a:solidFill>
              <a:latin typeface="Arial"/>
              <a:ea typeface="+mj-ea"/>
              <a:cs typeface="+mj-cs"/>
            </a:endParaRPr>
          </a:p>
        </p:txBody>
      </p:sp>
      <p:sp>
        <p:nvSpPr>
          <p:cNvPr id="4099" name="Content Placeholder 2"/>
          <p:cNvSpPr>
            <a:spLocks noGrp="1"/>
          </p:cNvSpPr>
          <p:nvPr>
            <p:ph idx="1"/>
          </p:nvPr>
        </p:nvSpPr>
        <p:spPr>
          <a:xfrm>
            <a:off x="457200" y="2008188"/>
            <a:ext cx="2828925" cy="4213225"/>
          </a:xfrm>
        </p:spPr>
        <p:txBody>
          <a:bodyPr/>
          <a:lstStyle/>
          <a:p>
            <a:pPr marL="179405" lvl="1" indent="-179405" algn="l">
              <a:spcBef>
                <a:spcPct val="20000"/>
              </a:spcBef>
              <a:buClr>
                <a:srgbClr val="669900"/>
              </a:buClr>
              <a:buFont typeface="Wingdings"/>
              <a:buChar char="§"/>
            </a:pPr>
            <a:r>
              <a:rPr lang="fr-FR" sz="1800" b="1" i="0" baseline="0" dirty="0" smtClean="0">
                <a:solidFill>
                  <a:srgbClr val="000000"/>
                </a:solidFill>
                <a:latin typeface="Arial"/>
                <a:ea typeface="+mn-ea"/>
                <a:cs typeface="Arial"/>
              </a:rPr>
              <a:t>Base de réflexion</a:t>
            </a:r>
          </a:p>
          <a:p>
            <a:pPr marL="0" lvl="1" indent="0" algn="l">
              <a:spcBef>
                <a:spcPct val="20000"/>
              </a:spcBef>
              <a:buNone/>
            </a:pPr>
            <a:r>
              <a:rPr lang="fr-FR" sz="1800" b="0" i="0" baseline="0" dirty="0" smtClean="0">
                <a:solidFill>
                  <a:srgbClr val="FFFFFF">
                    <a:lumMod val="50000"/>
                  </a:srgbClr>
                </a:solidFill>
                <a:latin typeface="Arial"/>
                <a:ea typeface="+mn-ea"/>
                <a:cs typeface="Arial"/>
              </a:rPr>
              <a:t>- compréhension limitée de systèmes complexes</a:t>
            </a:r>
          </a:p>
          <a:p>
            <a:pPr marL="0" lvl="1" indent="0" algn="l">
              <a:spcBef>
                <a:spcPct val="20000"/>
              </a:spcBef>
              <a:buNone/>
            </a:pPr>
            <a:r>
              <a:rPr lang="fr-FR" sz="1800" b="0" i="0" baseline="0" dirty="0" smtClean="0">
                <a:solidFill>
                  <a:srgbClr val="FFFFFF">
                    <a:lumMod val="50000"/>
                  </a:srgbClr>
                </a:solidFill>
                <a:latin typeface="Arial"/>
                <a:ea typeface="+mn-ea"/>
                <a:cs typeface="Arial"/>
              </a:rPr>
              <a:t>- validité des données d'entrée et des interprétations</a:t>
            </a:r>
          </a:p>
          <a:p>
            <a:pPr marL="0" lvl="1" indent="0" algn="l">
              <a:spcBef>
                <a:spcPct val="20000"/>
              </a:spcBef>
              <a:buNone/>
            </a:pPr>
            <a:r>
              <a:rPr lang="fr-FR" sz="1800" b="0" i="0" baseline="0" dirty="0" smtClean="0">
                <a:solidFill>
                  <a:srgbClr val="000000"/>
                </a:solidFill>
                <a:latin typeface="Arial"/>
                <a:ea typeface="+mn-ea"/>
                <a:cs typeface="Arial"/>
              </a:rPr>
              <a:t> - incertitude inhérente </a:t>
            </a:r>
            <a:endParaRPr lang="fr-FR" dirty="0" smtClean="0"/>
          </a:p>
        </p:txBody>
      </p:sp>
      <p:pic>
        <p:nvPicPr>
          <p:cNvPr id="12" name="Grafik 11" descr="IPCC_author guidance note AR5_confidence scales_2010.jpg"/>
          <p:cNvPicPr>
            <a:picLocks noChangeAspect="1"/>
          </p:cNvPicPr>
          <p:nvPr/>
        </p:nvPicPr>
        <p:blipFill>
          <a:blip r:embed="rId3" cstate="print"/>
          <a:srcRect/>
          <a:stretch>
            <a:fillRect/>
          </a:stretch>
        </p:blipFill>
        <p:spPr bwMode="auto">
          <a:xfrm>
            <a:off x="4832350" y="4740275"/>
            <a:ext cx="2727325" cy="1760538"/>
          </a:xfrm>
          <a:prstGeom prst="rect">
            <a:avLst/>
          </a:prstGeom>
          <a:noFill/>
          <a:ln w="9525">
            <a:noFill/>
            <a:miter lim="800000"/>
            <a:headEnd/>
            <a:tailEnd/>
          </a:ln>
        </p:spPr>
      </p:pic>
      <p:pic>
        <p:nvPicPr>
          <p:cNvPr id="10245" name="Grafik 13" descr="IPCC_author guidance note AR5_likelihood.jpg"/>
          <p:cNvPicPr>
            <a:picLocks noChangeAspect="1"/>
          </p:cNvPicPr>
          <p:nvPr/>
        </p:nvPicPr>
        <p:blipFill>
          <a:blip r:embed="rId4" cstate="print"/>
          <a:srcRect/>
          <a:stretch>
            <a:fillRect/>
          </a:stretch>
        </p:blipFill>
        <p:spPr bwMode="auto">
          <a:xfrm>
            <a:off x="1117600" y="4295775"/>
            <a:ext cx="2714625" cy="2120900"/>
          </a:xfrm>
          <a:prstGeom prst="rect">
            <a:avLst/>
          </a:prstGeom>
          <a:noFill/>
          <a:ln w="9525">
            <a:noFill/>
            <a:miter lim="800000"/>
            <a:headEnd/>
            <a:tailEnd/>
          </a:ln>
        </p:spPr>
      </p:pic>
      <p:pic>
        <p:nvPicPr>
          <p:cNvPr id="10246" name="Grafik 9" descr="moss et al_next generation of scenarios_2010 - major climate processes.jpg"/>
          <p:cNvPicPr>
            <a:picLocks noChangeAspect="1"/>
          </p:cNvPicPr>
          <p:nvPr/>
        </p:nvPicPr>
        <p:blipFill>
          <a:blip r:embed="rId5" cstate="print"/>
          <a:srcRect/>
          <a:stretch>
            <a:fillRect/>
          </a:stretch>
        </p:blipFill>
        <p:spPr bwMode="auto">
          <a:xfrm>
            <a:off x="4021138" y="1922463"/>
            <a:ext cx="4349750" cy="26955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499"/>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theme/theme1.xml><?xml version="1.0" encoding="utf-8"?>
<a:theme xmlns:a="http://schemas.openxmlformats.org/drawingml/2006/main" name="GTZ-EN">
  <a:themeElements>
    <a:clrScheme name="Benutzerdefiniert 11">
      <a:dk1>
        <a:srgbClr val="000000"/>
      </a:dk1>
      <a:lt1>
        <a:srgbClr val="FFFFFF"/>
      </a:lt1>
      <a:dk2>
        <a:srgbClr val="727272"/>
      </a:dk2>
      <a:lt2>
        <a:srgbClr val="D9D9D9"/>
      </a:lt2>
      <a:accent1>
        <a:srgbClr val="B7D1DD"/>
      </a:accent1>
      <a:accent2>
        <a:srgbClr val="C80F0E"/>
      </a:accent2>
      <a:accent3>
        <a:srgbClr val="DEDEAF"/>
      </a:accent3>
      <a:accent4>
        <a:srgbClr val="939393"/>
      </a:accent4>
      <a:accent5>
        <a:srgbClr val="9AB0BA"/>
      </a:accent5>
      <a:accent6>
        <a:srgbClr val="BABA93"/>
      </a:accent6>
      <a:hlink>
        <a:srgbClr val="950B0A"/>
      </a:hlink>
      <a:folHlink>
        <a:srgbClr val="950B0A"/>
      </a:folHlink>
    </a:clrScheme>
    <a:fontScheme name="gtz-leerfolie-de">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extraClrScheme>
      <a:clrScheme name="gtz-leerfolie-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tz-leerfolie-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tz-leerfolie-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tz-leerfolie-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tz-leerfolie-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tz-leerfolie-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tz-leerfolie-d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tz-leerfolie-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tz-leerfolie-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tz-leerfolie-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tz-leerfolie-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tz-leerfolie-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tz-leerfolie-de 13">
        <a:dk1>
          <a:srgbClr val="000000"/>
        </a:dk1>
        <a:lt1>
          <a:srgbClr val="FFFFFF"/>
        </a:lt1>
        <a:dk2>
          <a:srgbClr val="000000"/>
        </a:dk2>
        <a:lt2>
          <a:srgbClr val="969696"/>
        </a:lt2>
        <a:accent1>
          <a:srgbClr val="EFEDE6"/>
        </a:accent1>
        <a:accent2>
          <a:srgbClr val="FF9966"/>
        </a:accent2>
        <a:accent3>
          <a:srgbClr val="FFFFFF"/>
        </a:accent3>
        <a:accent4>
          <a:srgbClr val="000000"/>
        </a:accent4>
        <a:accent5>
          <a:srgbClr val="F6F4F0"/>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4424</Words>
  <Application>Microsoft Office PowerPoint</Application>
  <PresentationFormat>On-screen Show (4:3)</PresentationFormat>
  <Paragraphs>531</Paragraphs>
  <Slides>31</Slides>
  <Notes>31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GTZ-EN</vt:lpstr>
      <vt:lpstr>Module 2 - C Gérer l'incertitude lors de la prise de décision</vt:lpstr>
      <vt:lpstr>PowerPoint Presentation</vt:lpstr>
      <vt:lpstr>Conditions d’utilisation</vt:lpstr>
      <vt:lpstr>Aperçu</vt:lpstr>
      <vt:lpstr>Le changement climatique : un défi de gestion</vt:lpstr>
      <vt:lpstr>Dimensions de l'incertitude - 1a</vt:lpstr>
      <vt:lpstr>Dimensions de l'incertitude - 1b</vt:lpstr>
      <vt:lpstr>Dimensions de l'incertitude - 1c</vt:lpstr>
      <vt:lpstr>Dimensions de l'incertitude - 1d</vt:lpstr>
      <vt:lpstr>Dimensions de l'incertitude - 2</vt:lpstr>
      <vt:lpstr>Dimensions de l'incertitude - 3</vt:lpstr>
      <vt:lpstr>Les incertitudes : le contexte complexe de la prise de décision</vt:lpstr>
      <vt:lpstr>Le niveau de confiance des projections</vt:lpstr>
      <vt:lpstr>Incertitude : Conséquences pour la prise de décision</vt:lpstr>
      <vt:lpstr>Les décisions d'aujourd'hui façonnent l'avenir</vt:lpstr>
      <vt:lpstr>Caractéristiques des approches efficaces en matière de prise de décision</vt:lpstr>
      <vt:lpstr>Eléments clés pour renforcer l'aptitude des gouvernements à prendre des décisions d'adaptation</vt:lpstr>
      <vt:lpstr>Étapes de la prise de décision</vt:lpstr>
      <vt:lpstr>Outils pour gérer l'incertitude dans la prise de décision / résolution de problèmes </vt:lpstr>
      <vt:lpstr>Introduction: Qu'est-ce qu'un scénario</vt:lpstr>
      <vt:lpstr>Exercice « Élaborer des scénarios »</vt:lpstr>
      <vt:lpstr>Introduction : comment élaborer des scénarios (linéaires)</vt:lpstr>
      <vt:lpstr>Présentation de l'exercice</vt:lpstr>
      <vt:lpstr>Introduction : comment élaborer des scénarios (linéaires) Exemple Développement de l'agriculture de Zanadou</vt:lpstr>
      <vt:lpstr>Motiver la prise de décision - la formule du changement</vt:lpstr>
      <vt:lpstr>Etude de cas « Préparez une décision concernant l'avenir de l'agriculture de Zanadou »</vt:lpstr>
      <vt:lpstr>PowerPoint Presentation</vt:lpstr>
      <vt:lpstr>Exercice (1)</vt:lpstr>
      <vt:lpstr>Exercice (2)</vt:lpstr>
      <vt:lpstr>Exercice (3)</vt:lpstr>
      <vt:lpstr>Réflexion</vt:lpstr>
    </vt:vector>
  </TitlesOfParts>
  <Company>Deutsche Gesellschaft für Internationale Zusammenarbeit (GIZ) GmbH</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Integrating Climate Change Adaptation into Development Planning. A Practice-Oriented Training based on the OECD Policy Guidance</dc:title>
  <dc:subject>Climate Change</dc:subject>
  <dc:creator>GIZ</dc:creator>
  <cp:keywords>Climate Change, development cooperation</cp:keywords>
  <cp:lastModifiedBy>Benjamin Greiner</cp:lastModifiedBy>
  <cp:revision>428</cp:revision>
  <cp:lastPrinted>2005-12-21T12:33:01Z</cp:lastPrinted>
  <dcterms:created xsi:type="dcterms:W3CDTF">2009-01-02T12:52:23Z</dcterms:created>
  <dcterms:modified xsi:type="dcterms:W3CDTF">2013-11-11T14:48:50Z</dcterms:modified>
</cp:coreProperties>
</file>