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49" r:id="rId1"/>
  </p:sldMasterIdLst>
  <p:notesMasterIdLst>
    <p:notesMasterId r:id="rId14"/>
  </p:notesMasterIdLst>
  <p:handoutMasterIdLst>
    <p:handoutMasterId r:id="rId15"/>
  </p:handoutMasterIdLst>
  <p:sldIdLst>
    <p:sldId id="256" r:id="rId2"/>
    <p:sldId id="270"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945688"/>
  <p:defaultTextStyle>
    <a:defPPr>
      <a:defRPr lang="de-DE"/>
    </a:defPPr>
    <a:lvl1pPr algn="l" rtl="0" fontAlgn="base">
      <a:spcBef>
        <a:spcPct val="0"/>
      </a:spcBef>
      <a:spcAft>
        <a:spcPct val="0"/>
      </a:spcAft>
      <a:defRPr sz="2200" b="1" kern="1200">
        <a:solidFill>
          <a:srgbClr val="999999"/>
        </a:solidFill>
        <a:latin typeface="Arial" charset="0"/>
        <a:ea typeface="+mn-ea"/>
        <a:cs typeface="Arial" charset="0"/>
      </a:defRPr>
    </a:lvl1pPr>
    <a:lvl2pPr marL="457200" algn="l" rtl="0" fontAlgn="base">
      <a:spcBef>
        <a:spcPct val="0"/>
      </a:spcBef>
      <a:spcAft>
        <a:spcPct val="0"/>
      </a:spcAft>
      <a:defRPr sz="2200" b="1" kern="1200">
        <a:solidFill>
          <a:srgbClr val="999999"/>
        </a:solidFill>
        <a:latin typeface="Arial" charset="0"/>
        <a:ea typeface="+mn-ea"/>
        <a:cs typeface="Arial" charset="0"/>
      </a:defRPr>
    </a:lvl2pPr>
    <a:lvl3pPr marL="914400" algn="l" rtl="0" fontAlgn="base">
      <a:spcBef>
        <a:spcPct val="0"/>
      </a:spcBef>
      <a:spcAft>
        <a:spcPct val="0"/>
      </a:spcAft>
      <a:defRPr sz="2200" b="1" kern="1200">
        <a:solidFill>
          <a:srgbClr val="999999"/>
        </a:solidFill>
        <a:latin typeface="Arial" charset="0"/>
        <a:ea typeface="+mn-ea"/>
        <a:cs typeface="Arial" charset="0"/>
      </a:defRPr>
    </a:lvl3pPr>
    <a:lvl4pPr marL="1371600" algn="l" rtl="0" fontAlgn="base">
      <a:spcBef>
        <a:spcPct val="0"/>
      </a:spcBef>
      <a:spcAft>
        <a:spcPct val="0"/>
      </a:spcAft>
      <a:defRPr sz="2200" b="1" kern="1200">
        <a:solidFill>
          <a:srgbClr val="999999"/>
        </a:solidFill>
        <a:latin typeface="Arial" charset="0"/>
        <a:ea typeface="+mn-ea"/>
        <a:cs typeface="Arial" charset="0"/>
      </a:defRPr>
    </a:lvl4pPr>
    <a:lvl5pPr marL="1828800" algn="l" rtl="0" fontAlgn="base">
      <a:spcBef>
        <a:spcPct val="0"/>
      </a:spcBef>
      <a:spcAft>
        <a:spcPct val="0"/>
      </a:spcAft>
      <a:defRPr sz="2200" b="1" kern="1200">
        <a:solidFill>
          <a:srgbClr val="999999"/>
        </a:solidFill>
        <a:latin typeface="Arial" charset="0"/>
        <a:ea typeface="+mn-ea"/>
        <a:cs typeface="Arial" charset="0"/>
      </a:defRPr>
    </a:lvl5pPr>
    <a:lvl6pPr marL="2286000" algn="l" defTabSz="914400" rtl="0" eaLnBrk="1" latinLnBrk="0" hangingPunct="1">
      <a:defRPr sz="2200" b="1" kern="1200">
        <a:solidFill>
          <a:srgbClr val="999999"/>
        </a:solidFill>
        <a:latin typeface="Arial" charset="0"/>
        <a:ea typeface="+mn-ea"/>
        <a:cs typeface="Arial" charset="0"/>
      </a:defRPr>
    </a:lvl6pPr>
    <a:lvl7pPr marL="2743200" algn="l" defTabSz="914400" rtl="0" eaLnBrk="1" latinLnBrk="0" hangingPunct="1">
      <a:defRPr sz="2200" b="1" kern="1200">
        <a:solidFill>
          <a:srgbClr val="999999"/>
        </a:solidFill>
        <a:latin typeface="Arial" charset="0"/>
        <a:ea typeface="+mn-ea"/>
        <a:cs typeface="Arial" charset="0"/>
      </a:defRPr>
    </a:lvl7pPr>
    <a:lvl8pPr marL="3200400" algn="l" defTabSz="914400" rtl="0" eaLnBrk="1" latinLnBrk="0" hangingPunct="1">
      <a:defRPr sz="2200" b="1" kern="1200">
        <a:solidFill>
          <a:srgbClr val="999999"/>
        </a:solidFill>
        <a:latin typeface="Arial" charset="0"/>
        <a:ea typeface="+mn-ea"/>
        <a:cs typeface="Arial" charset="0"/>
      </a:defRPr>
    </a:lvl8pPr>
    <a:lvl9pPr marL="3657600" algn="l" defTabSz="914400" rtl="0" eaLnBrk="1" latinLnBrk="0" hangingPunct="1">
      <a:defRPr sz="2200" b="1" kern="1200">
        <a:solidFill>
          <a:srgbClr val="999999"/>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C00000"/>
    <a:srgbClr val="669900"/>
    <a:srgbClr val="646464"/>
    <a:srgbClr val="595959"/>
    <a:srgbClr val="CC3300"/>
    <a:srgbClr val="E25B1E"/>
    <a:srgbClr val="E5DBA1"/>
    <a:srgbClr val="BABA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612" autoAdjust="0"/>
    <p:restoredTop sz="80639" autoAdjust="0"/>
  </p:normalViewPr>
  <p:slideViewPr>
    <p:cSldViewPr snapToGrid="0">
      <p:cViewPr>
        <p:scale>
          <a:sx n="86" d="100"/>
          <a:sy n="86" d="100"/>
        </p:scale>
        <p:origin x="-72" y="924"/>
      </p:cViewPr>
      <p:guideLst>
        <p:guide orient="horz" pos="3935"/>
        <p:guide orient="horz"/>
        <p:guide orient="horz" pos="151"/>
        <p:guide orient="horz" pos="1269"/>
        <p:guide orient="horz" pos="1140"/>
        <p:guide orient="horz" pos="1265"/>
        <p:guide pos="288"/>
        <p:guide pos="5029"/>
        <p:guide pos="286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74" d="100"/>
          <a:sy n="74" d="100"/>
        </p:scale>
        <p:origin x="-3312" y="-96"/>
      </p:cViewPr>
      <p:guideLst>
        <p:guide orient="horz" pos="3132"/>
        <p:guide pos="132"/>
        <p:guide pos="418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6562" name="Rectangle 2"/>
          <p:cNvSpPr>
            <a:spLocks noGrp="1" noChangeArrowheads="1"/>
          </p:cNvSpPr>
          <p:nvPr>
            <p:ph type="hdr" sz="quarter"/>
          </p:nvPr>
        </p:nvSpPr>
        <p:spPr bwMode="auto">
          <a:xfrm>
            <a:off x="0"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3" name="Rectangle 3"/>
          <p:cNvSpPr>
            <a:spLocks noGrp="1" noChangeArrowheads="1"/>
          </p:cNvSpPr>
          <p:nvPr>
            <p:ph type="dt" sz="quarter" idx="1"/>
          </p:nvPr>
        </p:nvSpPr>
        <p:spPr bwMode="auto">
          <a:xfrm>
            <a:off x="3886200"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endParaRPr lang="de-DE"/>
          </a:p>
        </p:txBody>
      </p:sp>
      <p:sp>
        <p:nvSpPr>
          <p:cNvPr id="66564" name="Rectangle 4"/>
          <p:cNvSpPr>
            <a:spLocks noGrp="1" noChangeArrowheads="1"/>
          </p:cNvSpPr>
          <p:nvPr>
            <p:ph type="ftr" sz="quarter" idx="2"/>
          </p:nvPr>
        </p:nvSpPr>
        <p:spPr bwMode="auto">
          <a:xfrm>
            <a:off x="0" y="9448800"/>
            <a:ext cx="29718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5" name="Rectangle 5"/>
          <p:cNvSpPr>
            <a:spLocks noGrp="1" noChangeArrowheads="1"/>
          </p:cNvSpPr>
          <p:nvPr>
            <p:ph type="sldNum" sz="quarter" idx="3"/>
          </p:nvPr>
        </p:nvSpPr>
        <p:spPr bwMode="auto">
          <a:xfrm>
            <a:off x="3886200" y="9448800"/>
            <a:ext cx="29718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fld id="{7316DE84-18E2-419F-AAD0-524F93332780}" type="slidenum">
              <a:rPr lang="de-DE"/>
              <a:pPr>
                <a:defRPr/>
              </a:pPr>
              <a:t>‹#›</a:t>
            </a:fld>
            <a:endParaRPr lang="de-DE"/>
          </a:p>
        </p:txBody>
      </p:sp>
    </p:spTree>
    <p:extLst>
      <p:ext uri="{BB962C8B-B14F-4D97-AF65-F5344CB8AC3E}">
        <p14:creationId xmlns:p14="http://schemas.microsoft.com/office/powerpoint/2010/main" val="28872184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7"/>
          <p:cNvSpPr>
            <a:spLocks noGrp="1" noChangeArrowheads="1"/>
          </p:cNvSpPr>
          <p:nvPr>
            <p:ph type="sldNum" sz="quarter" idx="5"/>
          </p:nvPr>
        </p:nvSpPr>
        <p:spPr bwMode="auto">
          <a:xfrm>
            <a:off x="0" y="9705975"/>
            <a:ext cx="6858000" cy="230188"/>
          </a:xfrm>
          <a:prstGeom prst="rect">
            <a:avLst/>
          </a:prstGeom>
          <a:solidFill>
            <a:srgbClr val="669900"/>
          </a:solid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lang="de-DE" sz="1000" b="1" kern="1200">
                <a:solidFill>
                  <a:schemeClr val="bg1"/>
                </a:solidFill>
                <a:latin typeface="Arial" pitchFamily="34" charset="0"/>
                <a:ea typeface="+mn-ea"/>
                <a:cs typeface="Arial" pitchFamily="34" charset="0"/>
              </a:defRPr>
            </a:lvl1pPr>
          </a:lstStyle>
          <a:p>
            <a:pPr>
              <a:defRPr/>
            </a:pPr>
            <a:fld id="{9F642D2B-881C-4092-A3E9-56FA7E467DFB}" type="slidenum">
              <a:rPr/>
              <a:pPr>
                <a:defRPr/>
              </a:pPr>
              <a:t>‹#›</a:t>
            </a:fld>
            <a:endParaRPr dirty="0"/>
          </a:p>
        </p:txBody>
      </p:sp>
      <p:sp>
        <p:nvSpPr>
          <p:cNvPr id="8194" name="Rectangle 2"/>
          <p:cNvSpPr>
            <a:spLocks noGrp="1" noChangeArrowheads="1"/>
          </p:cNvSpPr>
          <p:nvPr>
            <p:ph type="hdr" sz="quarter"/>
          </p:nvPr>
        </p:nvSpPr>
        <p:spPr bwMode="auto">
          <a:xfrm>
            <a:off x="0" y="0"/>
            <a:ext cx="2971800" cy="2635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000" b="1">
                <a:solidFill>
                  <a:schemeClr val="tx1"/>
                </a:solidFill>
                <a:latin typeface="Arial" pitchFamily="34" charset="0"/>
                <a:cs typeface="Arial" pitchFamily="34" charset="0"/>
              </a:defRPr>
            </a:lvl1pPr>
          </a:lstStyle>
          <a:p>
            <a:pPr>
              <a:defRPr/>
            </a:pPr>
            <a:endParaRPr lang="de-DE"/>
          </a:p>
        </p:txBody>
      </p:sp>
      <p:sp>
        <p:nvSpPr>
          <p:cNvPr id="8195" name="Rectangle 3"/>
          <p:cNvSpPr>
            <a:spLocks noGrp="1" noChangeArrowheads="1"/>
          </p:cNvSpPr>
          <p:nvPr>
            <p:ph type="dt" idx="1"/>
          </p:nvPr>
        </p:nvSpPr>
        <p:spPr bwMode="auto">
          <a:xfrm>
            <a:off x="3886200" y="0"/>
            <a:ext cx="2971800" cy="2635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000" b="1">
                <a:solidFill>
                  <a:schemeClr val="tx1"/>
                </a:solidFill>
                <a:latin typeface="Arial" pitchFamily="34" charset="0"/>
                <a:cs typeface="Arial" pitchFamily="34" charset="0"/>
              </a:defRPr>
            </a:lvl1pPr>
          </a:lstStyle>
          <a:p>
            <a:pPr>
              <a:defRPr/>
            </a:pPr>
            <a:endParaRPr lang="de-DE"/>
          </a:p>
        </p:txBody>
      </p:sp>
      <p:sp>
        <p:nvSpPr>
          <p:cNvPr id="22533" name="Rectangle 4"/>
          <p:cNvSpPr>
            <a:spLocks noGrp="1" noRot="1" noChangeAspect="1" noChangeArrowheads="1" noTextEdit="1"/>
          </p:cNvSpPr>
          <p:nvPr>
            <p:ph type="sldImg" idx="2"/>
          </p:nvPr>
        </p:nvSpPr>
        <p:spPr bwMode="auto">
          <a:xfrm>
            <a:off x="209550" y="312738"/>
            <a:ext cx="6403975" cy="429736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7" name="Rectangle 5"/>
          <p:cNvSpPr>
            <a:spLocks noGrp="1" noChangeArrowheads="1"/>
          </p:cNvSpPr>
          <p:nvPr>
            <p:ph type="body" sz="quarter" idx="3"/>
          </p:nvPr>
        </p:nvSpPr>
        <p:spPr bwMode="auto">
          <a:xfrm>
            <a:off x="212725" y="4724400"/>
            <a:ext cx="6413500" cy="4945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noProof="0" dirty="0" smtClean="0"/>
              <a:t>Klicken Sie, um die Formate des Vorlagentextes zu bearbeiten</a:t>
            </a:r>
          </a:p>
          <a:p>
            <a:pPr lvl="1"/>
            <a:r>
              <a:rPr lang="de-DE" noProof="0" dirty="0" smtClean="0"/>
              <a:t>Zweite Ebene</a:t>
            </a:r>
          </a:p>
          <a:p>
            <a:pPr lvl="2"/>
            <a:r>
              <a:rPr lang="de-DE" noProof="0" dirty="0" smtClean="0"/>
              <a:t>Dritte Ebene</a:t>
            </a:r>
          </a:p>
          <a:p>
            <a:pPr lvl="3"/>
            <a:r>
              <a:rPr lang="de-DE" noProof="0" dirty="0" smtClean="0"/>
              <a:t>Vierte Ebene</a:t>
            </a:r>
          </a:p>
          <a:p>
            <a:pPr lvl="4"/>
            <a:r>
              <a:rPr lang="de-DE" noProof="0" dirty="0" smtClean="0"/>
              <a:t>Fünfte Ebene</a:t>
            </a:r>
          </a:p>
        </p:txBody>
      </p:sp>
      <p:sp>
        <p:nvSpPr>
          <p:cNvPr id="9" name="Rectangle 6"/>
          <p:cNvSpPr>
            <a:spLocks noGrp="1" noChangeArrowheads="1"/>
          </p:cNvSpPr>
          <p:nvPr>
            <p:ph type="ftr" sz="quarter" idx="4"/>
          </p:nvPr>
        </p:nvSpPr>
        <p:spPr bwMode="auto">
          <a:xfrm>
            <a:off x="0" y="9705975"/>
            <a:ext cx="6143625" cy="230188"/>
          </a:xfrm>
          <a:prstGeom prst="rect">
            <a:avLst/>
          </a:prstGeom>
          <a:solidFill>
            <a:srgbClr val="669900"/>
          </a:solid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lang="de-DE" sz="1000" b="1" kern="1200">
                <a:solidFill>
                  <a:schemeClr val="bg1"/>
                </a:solidFill>
                <a:latin typeface="Arial" pitchFamily="34" charset="0"/>
                <a:ea typeface="+mn-ea"/>
                <a:cs typeface="Arial" pitchFamily="34" charset="0"/>
              </a:defRPr>
            </a:lvl1pPr>
          </a:lstStyle>
          <a:p>
            <a:pPr>
              <a:defRPr/>
            </a:pPr>
            <a:endParaRPr/>
          </a:p>
        </p:txBody>
      </p:sp>
    </p:spTree>
    <p:extLst>
      <p:ext uri="{BB962C8B-B14F-4D97-AF65-F5344CB8AC3E}">
        <p14:creationId xmlns:p14="http://schemas.microsoft.com/office/powerpoint/2010/main" val="9897296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b="1" kern="1200">
        <a:solidFill>
          <a:schemeClr val="tx1"/>
        </a:solidFill>
        <a:latin typeface="Arial" pitchFamily="34" charset="0"/>
        <a:ea typeface="+mn-ea"/>
        <a:cs typeface="Arial" pitchFamily="34" charset="0"/>
      </a:defRPr>
    </a:lvl1pPr>
    <a:lvl2pPr marL="180975" indent="-180975" algn="l" rtl="0" eaLnBrk="0" fontAlgn="base" hangingPunct="0">
      <a:spcBef>
        <a:spcPct val="30000"/>
      </a:spcBef>
      <a:spcAft>
        <a:spcPct val="0"/>
      </a:spcAft>
      <a:buClr>
        <a:srgbClr val="669900"/>
      </a:buClr>
      <a:buFont typeface="Wingdings" pitchFamily="2" charset="2"/>
      <a:buChar char="§"/>
      <a:defRPr sz="1200" kern="1200">
        <a:solidFill>
          <a:schemeClr val="tx1"/>
        </a:solidFill>
        <a:latin typeface="Arial" pitchFamily="34" charset="0"/>
        <a:ea typeface="Adobe Fangsong Std R" pitchFamily="18" charset="-128"/>
        <a:cs typeface="Arial" pitchFamily="34" charset="0"/>
      </a:defRPr>
    </a:lvl2pPr>
    <a:lvl3pPr marL="266700" indent="-90488" algn="l" rtl="0" eaLnBrk="0" fontAlgn="base" hangingPunct="0">
      <a:spcBef>
        <a:spcPct val="30000"/>
      </a:spcBef>
      <a:spcAft>
        <a:spcPct val="0"/>
      </a:spcAft>
      <a:buClr>
        <a:srgbClr val="669900"/>
      </a:buClr>
      <a:buFont typeface="Wingdings" pitchFamily="2" charset="2"/>
      <a:buChar char="§"/>
      <a:defRPr sz="1000" kern="1200">
        <a:solidFill>
          <a:schemeClr val="tx1"/>
        </a:solidFill>
        <a:latin typeface="Arial" pitchFamily="34" charset="0"/>
        <a:ea typeface="Adobe Fangsong Std R" pitchFamily="18" charset="-128"/>
        <a:cs typeface="Arial" charset="0"/>
      </a:defRPr>
    </a:lvl3pPr>
    <a:lvl4pPr marL="447675" indent="-90488" algn="l" rtl="0" eaLnBrk="0" fontAlgn="base" hangingPunct="0">
      <a:spcBef>
        <a:spcPct val="30000"/>
      </a:spcBef>
      <a:spcAft>
        <a:spcPct val="0"/>
      </a:spcAft>
      <a:buClr>
        <a:srgbClr val="669900"/>
      </a:buClr>
      <a:buFont typeface="Wingdings" pitchFamily="2" charset="2"/>
      <a:buChar char="§"/>
      <a:defRPr sz="800" kern="1200">
        <a:solidFill>
          <a:schemeClr val="tx1"/>
        </a:solidFill>
        <a:latin typeface="Arial" pitchFamily="34" charset="0"/>
        <a:ea typeface="Adobe Fangsong Std R" pitchFamily="18" charset="-128"/>
        <a:cs typeface="Arial" charset="0"/>
      </a:defRPr>
    </a:lvl4pPr>
    <a:lvl5pPr marL="719138" indent="-95250" algn="l" rtl="0" eaLnBrk="0" fontAlgn="base" hangingPunct="0">
      <a:spcBef>
        <a:spcPct val="30000"/>
      </a:spcBef>
      <a:spcAft>
        <a:spcPct val="0"/>
      </a:spcAft>
      <a:buClr>
        <a:srgbClr val="669900"/>
      </a:buClr>
      <a:buFont typeface="Wingdings" pitchFamily="2" charset="2"/>
      <a:buChar char="§"/>
      <a:defRPr sz="800" b="1" kern="1200">
        <a:solidFill>
          <a:srgbClr val="669900"/>
        </a:solidFill>
        <a:latin typeface="Arial" pitchFamily="34" charset="0"/>
        <a:ea typeface="Adobe Fangsong Std R" pitchFamily="18" charset="-128"/>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lienbildplatzhalter 1"/>
          <p:cNvSpPr>
            <a:spLocks noGrp="1" noRot="1" noChangeAspect="1" noTextEdit="1"/>
          </p:cNvSpPr>
          <p:nvPr>
            <p:ph type="sldImg"/>
          </p:nvPr>
        </p:nvSpPr>
        <p:spPr>
          <a:xfrm>
            <a:off x="546100" y="312738"/>
            <a:ext cx="5730875" cy="4297362"/>
          </a:xfrm>
          <a:ln/>
        </p:spPr>
      </p:sp>
      <p:sp>
        <p:nvSpPr>
          <p:cNvPr id="23555"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de-DE" smtClean="0">
              <a:latin typeface="Arial" charset="0"/>
              <a:cs typeface="Arial" charset="0"/>
            </a:endParaRPr>
          </a:p>
        </p:txBody>
      </p:sp>
      <p:sp>
        <p:nvSpPr>
          <p:cNvPr id="23556" name="Foliennummernplatzhalt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72B950B7-D562-4644-8C49-6FADC749E45E}" type="slidenum">
              <a:rPr altLang="de-DE" sz="1000" smtClean="0">
                <a:solidFill>
                  <a:schemeClr val="bg1"/>
                </a:solidFill>
              </a:rPr>
              <a:pPr/>
              <a:t>1</a:t>
            </a:fld>
            <a:endParaRPr altLang="de-DE" sz="1000" smtClean="0">
              <a:solidFill>
                <a:schemeClr val="bg1"/>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8" name="Rectangle 2"/>
          <p:cNvSpPr txBox="1">
            <a:spLocks noGrp="1" noChangeArrowheads="1"/>
          </p:cNvSpPr>
          <p:nvPr/>
        </p:nvSpPr>
        <p:spPr bwMode="auto">
          <a:xfrm>
            <a:off x="0" y="9704388"/>
            <a:ext cx="6858000" cy="231775"/>
          </a:xfrm>
          <a:prstGeom prst="rect">
            <a:avLst/>
          </a:prstGeom>
          <a:solidFill>
            <a:srgbClr val="6699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938" tIns="45969" rIns="91938" bIns="45969" anchor="b"/>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lgn="r"/>
            <a:fld id="{7D70D4FA-F1DD-46BE-B60B-0B6F3A71DDA8}" type="slidenum">
              <a:rPr lang="de-DE" altLang="de-DE" sz="1000">
                <a:solidFill>
                  <a:schemeClr val="bg1"/>
                </a:solidFill>
              </a:rPr>
              <a:pPr algn="r"/>
              <a:t>2</a:t>
            </a:fld>
            <a:endParaRPr lang="de-DE" altLang="de-DE" sz="1000">
              <a:solidFill>
                <a:schemeClr val="bg1"/>
              </a:solidFill>
            </a:endParaRPr>
          </a:p>
        </p:txBody>
      </p:sp>
      <p:sp>
        <p:nvSpPr>
          <p:cNvPr id="24579" name="Text Box 1"/>
          <p:cNvSpPr txBox="1">
            <a:spLocks noChangeArrowheads="1"/>
          </p:cNvSpPr>
          <p:nvPr/>
        </p:nvSpPr>
        <p:spPr bwMode="auto">
          <a:xfrm>
            <a:off x="0" y="9704388"/>
            <a:ext cx="6858000" cy="230187"/>
          </a:xfrm>
          <a:prstGeom prst="rect">
            <a:avLst/>
          </a:prstGeom>
          <a:solidFill>
            <a:srgbClr val="669900"/>
          </a:solidFill>
          <a:ln>
            <a:noFill/>
          </a:ln>
          <a:extLs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9pPr>
          </a:lstStyle>
          <a:p>
            <a:pPr algn="r" eaLnBrk="1" hangingPunct="1"/>
            <a:fld id="{8E5EF559-4DAF-4447-AD15-99F12C883983}" type="slidenum">
              <a:rPr lang="de-DE" altLang="de-DE" sz="1000">
                <a:solidFill>
                  <a:srgbClr val="FFFFFF"/>
                </a:solidFill>
              </a:rPr>
              <a:pPr algn="r" eaLnBrk="1" hangingPunct="1"/>
              <a:t>2</a:t>
            </a:fld>
            <a:endParaRPr lang="de-DE" altLang="de-DE" sz="1000">
              <a:solidFill>
                <a:srgbClr val="FFFFFF"/>
              </a:solidFill>
            </a:endParaRPr>
          </a:p>
        </p:txBody>
      </p:sp>
      <p:sp>
        <p:nvSpPr>
          <p:cNvPr id="24580" name="Text Box 2"/>
          <p:cNvSpPr>
            <a:spLocks noGrp="1" noChangeArrowheads="1"/>
          </p:cNvSpPr>
          <p:nvPr>
            <p:ph type="body"/>
          </p:nvPr>
        </p:nvSpPr>
        <p:spPr>
          <a:xfrm>
            <a:off x="212725" y="4724400"/>
            <a:ext cx="6413500" cy="49434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938" tIns="45969" rIns="91938" bIns="45969"/>
          <a:lstStyle/>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de-DE" smtClean="0">
                <a:solidFill>
                  <a:srgbClr val="000000"/>
                </a:solidFill>
                <a:latin typeface="Arial" charset="0"/>
                <a:cs typeface="Arial" charset="0"/>
              </a:rPr>
              <a:t>Términos de uso </a:t>
            </a:r>
          </a:p>
          <a:p>
            <a:pPr>
              <a:spcBef>
                <a:spcPts val="45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de-DE" b="0" smtClean="0">
                <a:solidFill>
                  <a:srgbClr val="000000"/>
                </a:solidFill>
                <a:latin typeface="Arial" charset="0"/>
                <a:cs typeface="Arial" charset="0"/>
              </a:rPr>
              <a:t>Este material de capacitación es propiedad de la GIZ. No se puede alterar esta diapositiva, añadir o borrar ninguna parte de su contenido ni cambiar las diapositivas maestras. El logo de la GIZ no podrá ser removido o cambiado de lugar y ningún otro logo o información podrá ser ubicado en las áreas de encabezado o pie de págica de las diapositivas maestras. Antes de añadir cualquier información a este material de capacitación, por favor contactar a climate@giz.de.</a:t>
            </a:r>
          </a:p>
        </p:txBody>
      </p:sp>
      <p:sp>
        <p:nvSpPr>
          <p:cNvPr id="24581" name="Text Box 3"/>
          <p:cNvSpPr txBox="1">
            <a:spLocks noChangeArrowheads="1"/>
          </p:cNvSpPr>
          <p:nvPr/>
        </p:nvSpPr>
        <p:spPr bwMode="auto">
          <a:xfrm>
            <a:off x="2054225" y="312738"/>
            <a:ext cx="2714625" cy="4295775"/>
          </a:xfrm>
          <a:prstGeom prst="rect">
            <a:avLst/>
          </a:prstGeom>
          <a:solidFill>
            <a:srgbClr val="FFFFFF"/>
          </a:solidFill>
          <a:ln w="9525">
            <a:solidFill>
              <a:srgbClr val="000000"/>
            </a:solidFill>
            <a:miter lim="800000"/>
            <a:headEnd/>
            <a:tailEnd/>
          </a:ln>
        </p:spPr>
        <p:txBody>
          <a:bodyPr wrap="none" anchor="ct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eaLnBrk="1" hangingPunct="1"/>
            <a:endParaRPr lang="en-GB" altLang="de-D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Notes Placeholder 2"/>
          <p:cNvSpPr>
            <a:spLocks noGrp="1"/>
          </p:cNvSpPr>
          <p:nvPr>
            <p:ph type="body" idx="1"/>
          </p:nvPr>
        </p:nvSpPr>
        <p:spPr>
          <a:xfrm>
            <a:off x="212725" y="4724400"/>
            <a:ext cx="3303588" cy="4945063"/>
          </a:xfrm>
        </p:spPr>
        <p:txBody>
          <a:bodyPr>
            <a:normAutofit lnSpcReduction="10000"/>
          </a:bodyPr>
          <a:lstStyle/>
          <a:p>
            <a:pPr lvl="1">
              <a:defRPr/>
            </a:pPr>
            <a:r>
              <a:rPr lang="es-PE" dirty="0" smtClean="0"/>
              <a:t>Aplicar los lentes climáticos significa analizar algo (una política, plan, programa, proyecto) a través de los “lentes” o una perspectiva de cómo los problemas del cambio climático pueden afectar.</a:t>
            </a:r>
          </a:p>
          <a:p>
            <a:pPr lvl="1">
              <a:defRPr/>
            </a:pPr>
            <a:r>
              <a:rPr lang="es-PE" dirty="0" smtClean="0"/>
              <a:t>La idea es mejorar las soluciones al orientarlas en la dirección correcta. Aplicar los lentes climáticos es importante en la formulación de políticas y estrategias sectoriales/temáticas así como en iniciativas </a:t>
            </a:r>
            <a:r>
              <a:rPr lang="es-PE" dirty="0" err="1" smtClean="0"/>
              <a:t>transectoriales</a:t>
            </a:r>
            <a:r>
              <a:rPr lang="es-PE" dirty="0" smtClean="0"/>
              <a:t> (tales como de zonificación, otras…) y hacer los ajustes necesarios a estas políticas, programas y proyectos que están sujetos a revisiones periódicas. El resultado deseado es la incorporación del lenguaje sobre cambio climático necesario será incorporado en una política o plan y que asegure que los riesgos identificados en el análisis realizado con los lentes climáticos puedan ser ejecutados en una siguiente etapa de programación o implementación.</a:t>
            </a:r>
          </a:p>
          <a:p>
            <a:pPr lvl="1">
              <a:defRPr/>
            </a:pPr>
            <a:r>
              <a:rPr lang="es-PE" dirty="0" smtClean="0"/>
              <a:t>La aplicación de los lentes climáticos es el primer paso para hacer frente al cambio climático. Con práctica, no toma tanto tiempo. Se basa en lo posible  en información existente. Un análisis adicional puede ser considerado necesario en áreas que no han sido examinadas aún. Es muy probable que la mayoría de la información está disponible.</a:t>
            </a:r>
          </a:p>
          <a:p>
            <a:pPr marL="0" lvl="1" indent="0">
              <a:buFont typeface="Wingdings" pitchFamily="2" charset="2"/>
              <a:buNone/>
              <a:defRPr/>
            </a:pPr>
            <a:endParaRPr lang="en-US" dirty="0" smtClean="0"/>
          </a:p>
          <a:p>
            <a:pPr lvl="1">
              <a:defRPr/>
            </a:pPr>
            <a:endParaRPr lang="en-US" dirty="0" smtClean="0"/>
          </a:p>
          <a:p>
            <a:pPr lvl="1">
              <a:defRPr/>
            </a:pPr>
            <a:endParaRPr lang="en-US" dirty="0" smtClean="0"/>
          </a:p>
        </p:txBody>
      </p:sp>
      <p:sp>
        <p:nvSpPr>
          <p:cNvPr id="25603" name="Slide Number Placehold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F7F03E70-B6BC-4FA8-B7B1-303CE701F9D8}" type="slidenum">
              <a:rPr altLang="de-DE" sz="1000" smtClean="0">
                <a:solidFill>
                  <a:schemeClr val="bg1"/>
                </a:solidFill>
              </a:rPr>
              <a:pPr/>
              <a:t>3</a:t>
            </a:fld>
            <a:endParaRPr altLang="de-DE" sz="1000" smtClean="0">
              <a:solidFill>
                <a:schemeClr val="bg1"/>
              </a:solidFill>
            </a:endParaRPr>
          </a:p>
        </p:txBody>
      </p:sp>
      <p:sp>
        <p:nvSpPr>
          <p:cNvPr id="8" name="Notes Placeholder 2"/>
          <p:cNvSpPr txBox="1">
            <a:spLocks/>
          </p:cNvSpPr>
          <p:nvPr/>
        </p:nvSpPr>
        <p:spPr bwMode="auto">
          <a:xfrm>
            <a:off x="3500438" y="4724400"/>
            <a:ext cx="3109912" cy="4945063"/>
          </a:xfrm>
          <a:prstGeom prst="rect">
            <a:avLst/>
          </a:prstGeom>
          <a:noFill/>
          <a:ln w="9525">
            <a:noFill/>
            <a:miter lim="800000"/>
            <a:headEnd/>
            <a:tailEnd/>
          </a:ln>
          <a:effectLst/>
        </p:spPr>
        <p:txBody>
          <a:bodyPr>
            <a:normAutofit fontScale="85000" lnSpcReduction="20000"/>
          </a:bodyPr>
          <a:lstStyle/>
          <a:p>
            <a:pPr marL="180975" lvl="1" indent="-180975" eaLnBrk="0" hangingPunct="0">
              <a:spcBef>
                <a:spcPct val="30000"/>
              </a:spcBef>
              <a:buClr>
                <a:srgbClr val="669900"/>
              </a:buClr>
              <a:buFont typeface="Wingdings" pitchFamily="2" charset="2"/>
              <a:buChar char="§"/>
              <a:defRPr/>
            </a:pPr>
            <a:r>
              <a:rPr lang="en-US" sz="1300" b="0" dirty="0">
                <a:solidFill>
                  <a:schemeClr val="tx1"/>
                </a:solidFill>
                <a:latin typeface="Arial" pitchFamily="34" charset="0"/>
                <a:ea typeface="Adobe Fangsong Std R" pitchFamily="18" charset="-128"/>
                <a:cs typeface="Arial" pitchFamily="34" charset="0"/>
              </a:rPr>
              <a:t>One of the risks that a climate lens can help avoid is </a:t>
            </a:r>
            <a:r>
              <a:rPr lang="en-US" sz="1300" b="0" dirty="0" err="1">
                <a:solidFill>
                  <a:schemeClr val="tx1"/>
                </a:solidFill>
                <a:latin typeface="Arial" pitchFamily="34" charset="0"/>
                <a:ea typeface="Adobe Fangsong Std R" pitchFamily="18" charset="-128"/>
                <a:cs typeface="Arial" pitchFamily="34" charset="0"/>
              </a:rPr>
              <a:t>maladaptation</a:t>
            </a:r>
            <a:r>
              <a:rPr lang="en-US" sz="1300" b="0" dirty="0">
                <a:solidFill>
                  <a:schemeClr val="tx1"/>
                </a:solidFill>
                <a:latin typeface="Arial" pitchFamily="34" charset="0"/>
                <a:ea typeface="Adobe Fangsong Std R" pitchFamily="18" charset="-128"/>
                <a:cs typeface="Arial" pitchFamily="34" charset="0"/>
              </a:rPr>
              <a:t> – creating a situation where people are more vulnerable to climate change pressures. This could be agriculture subsidies for crops that are not tolerant of emerging climate conditions. Or in India, for example, free water provided to farmers results in waste of a terribly stressed resource. This policy is maladapted to current and future climate. Another example would be investments in tourism infrastructure that will be increasingly exposed to hazards in the coastal zone such as storms, or where groundwater is becoming more saline.</a:t>
            </a:r>
          </a:p>
          <a:p>
            <a:pPr marL="180975" lvl="1" indent="-180975" eaLnBrk="0" hangingPunct="0">
              <a:spcBef>
                <a:spcPct val="30000"/>
              </a:spcBef>
              <a:buClr>
                <a:srgbClr val="669900"/>
              </a:buClr>
              <a:buFont typeface="Wingdings" pitchFamily="2" charset="2"/>
              <a:buChar char="§"/>
              <a:defRPr/>
            </a:pPr>
            <a:r>
              <a:rPr lang="en-US" sz="1300" dirty="0">
                <a:solidFill>
                  <a:schemeClr val="tx1"/>
                </a:solidFill>
                <a:latin typeface="Arial" pitchFamily="34" charset="0"/>
                <a:ea typeface="Adobe Fangsong Std R" pitchFamily="18" charset="-128"/>
                <a:cs typeface="Arial" pitchFamily="34" charset="0"/>
              </a:rPr>
              <a:t>National level</a:t>
            </a:r>
            <a:br>
              <a:rPr lang="en-US" sz="1300" dirty="0">
                <a:solidFill>
                  <a:schemeClr val="tx1"/>
                </a:solidFill>
                <a:latin typeface="Arial" pitchFamily="34" charset="0"/>
                <a:ea typeface="Adobe Fangsong Std R" pitchFamily="18" charset="-128"/>
                <a:cs typeface="Arial" pitchFamily="34" charset="0"/>
              </a:rPr>
            </a:br>
            <a:r>
              <a:rPr lang="en-US" sz="1300" b="0" dirty="0">
                <a:solidFill>
                  <a:schemeClr val="tx1"/>
                </a:solidFill>
                <a:latin typeface="Arial" pitchFamily="34" charset="0"/>
                <a:ea typeface="Adobe Fangsong Std R" pitchFamily="18" charset="-128"/>
                <a:cs typeface="Arial" pitchFamily="34" charset="0"/>
              </a:rPr>
              <a:t>Strategic Environmental Assessment (SEA) may provide a useful tool/framework for applying a climate lens to strategic decision making. See box 8.1 and the OECD guidance note on SEA and adaptation.</a:t>
            </a:r>
          </a:p>
          <a:p>
            <a:pPr marL="180975" lvl="1" indent="-180975" eaLnBrk="0" hangingPunct="0">
              <a:spcBef>
                <a:spcPct val="30000"/>
              </a:spcBef>
              <a:buClr>
                <a:srgbClr val="669900"/>
              </a:buClr>
              <a:buFont typeface="Wingdings" pitchFamily="2" charset="2"/>
              <a:buChar char="§"/>
              <a:defRPr/>
            </a:pPr>
            <a:r>
              <a:rPr lang="en-US" sz="1300" dirty="0">
                <a:solidFill>
                  <a:schemeClr val="tx1"/>
                </a:solidFill>
                <a:latin typeface="Arial" pitchFamily="34" charset="0"/>
                <a:ea typeface="Adobe Fangsong Std R" pitchFamily="18" charset="-128"/>
                <a:cs typeface="Arial" pitchFamily="34" charset="0"/>
              </a:rPr>
              <a:t>Sector level</a:t>
            </a:r>
            <a:br>
              <a:rPr lang="en-US" sz="1300" dirty="0">
                <a:solidFill>
                  <a:schemeClr val="tx1"/>
                </a:solidFill>
                <a:latin typeface="Arial" pitchFamily="34" charset="0"/>
                <a:ea typeface="Adobe Fangsong Std R" pitchFamily="18" charset="-128"/>
                <a:cs typeface="Arial" pitchFamily="34" charset="0"/>
              </a:rPr>
            </a:br>
            <a:r>
              <a:rPr lang="en-US" sz="1300" b="0" dirty="0">
                <a:solidFill>
                  <a:schemeClr val="tx1"/>
                </a:solidFill>
                <a:latin typeface="Arial" pitchFamily="34" charset="0"/>
                <a:ea typeface="Adobe Fangsong Std R" pitchFamily="18" charset="-128"/>
                <a:cs typeface="Arial" pitchFamily="34" charset="0"/>
              </a:rPr>
              <a:t>Apply a climate lens in formulating a sector plan to identify priority adjustments to ongoing or planned activities. A vulnerability analysis at the sector planning level may point to the need for further analysis of the nature and scale of risks or response options. This can be an area for donor support.</a:t>
            </a:r>
          </a:p>
          <a:p>
            <a:pPr marL="180975" lvl="1" indent="-180975" eaLnBrk="0" hangingPunct="0">
              <a:spcBef>
                <a:spcPct val="30000"/>
              </a:spcBef>
              <a:buClr>
                <a:srgbClr val="669900"/>
              </a:buClr>
              <a:buFont typeface="Wingdings" pitchFamily="2" charset="2"/>
              <a:buChar char="§"/>
              <a:defRPr/>
            </a:pPr>
            <a:r>
              <a:rPr lang="en-US" sz="1300" dirty="0">
                <a:solidFill>
                  <a:schemeClr val="tx1"/>
                </a:solidFill>
                <a:latin typeface="Arial" pitchFamily="34" charset="0"/>
                <a:ea typeface="Adobe Fangsong Std R" pitchFamily="18" charset="-128"/>
                <a:cs typeface="Arial" pitchFamily="34" charset="0"/>
              </a:rPr>
              <a:t>Project level</a:t>
            </a:r>
            <a:br>
              <a:rPr lang="en-US" sz="1300" dirty="0">
                <a:solidFill>
                  <a:schemeClr val="tx1"/>
                </a:solidFill>
                <a:latin typeface="Arial" pitchFamily="34" charset="0"/>
                <a:ea typeface="Adobe Fangsong Std R" pitchFamily="18" charset="-128"/>
                <a:cs typeface="Arial" pitchFamily="34" charset="0"/>
              </a:rPr>
            </a:br>
            <a:r>
              <a:rPr lang="en-US" sz="1300" b="0" dirty="0">
                <a:solidFill>
                  <a:schemeClr val="tx1"/>
                </a:solidFill>
                <a:latin typeface="Arial" pitchFamily="34" charset="0"/>
                <a:ea typeface="Adobe Fangsong Std R" pitchFamily="18" charset="-128"/>
                <a:cs typeface="Arial" pitchFamily="34" charset="0"/>
              </a:rPr>
              <a:t>Areas for Donor support: </a:t>
            </a:r>
            <a:endParaRPr lang="en-US" sz="1200" b="0" dirty="0">
              <a:solidFill>
                <a:schemeClr val="tx1"/>
              </a:solidFill>
              <a:latin typeface="Arial" pitchFamily="34" charset="0"/>
              <a:cs typeface="Arial" pitchFamily="34" charset="0"/>
            </a:endParaRPr>
          </a:p>
        </p:txBody>
      </p:sp>
      <p:sp>
        <p:nvSpPr>
          <p:cNvPr id="25605" name="Folienbildplatzhalter 10"/>
          <p:cNvSpPr>
            <a:spLocks noGrp="1" noRot="1" noChangeAspect="1" noTextEdit="1"/>
          </p:cNvSpPr>
          <p:nvPr>
            <p:ph type="sldImg"/>
          </p:nvPr>
        </p:nvSpPr>
        <p:spPr>
          <a:xfrm>
            <a:off x="546100" y="312738"/>
            <a:ext cx="5730875" cy="4297362"/>
          </a:xfr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pPr marL="228600" indent="-228600">
              <a:defRPr/>
            </a:pPr>
            <a:r>
              <a:rPr lang="es-PE" dirty="0" smtClean="0"/>
              <a:t>Ejemplos</a:t>
            </a:r>
          </a:p>
          <a:p>
            <a:pPr marL="228600" indent="-228600">
              <a:buFont typeface="+mj-lt"/>
              <a:buAutoNum type="arabicPeriod"/>
              <a:defRPr/>
            </a:pPr>
            <a:r>
              <a:rPr lang="es-PE" b="0" dirty="0" smtClean="0"/>
              <a:t>Desarrollo de ciertas zonas geográficas (p.ej. Áreas costeras vulnerables a la elevación del nivel del mar y marejadas ciclónicas) o de sectores (tales como generación de </a:t>
            </a:r>
            <a:r>
              <a:rPr lang="es-PE" b="0" dirty="0" err="1" smtClean="0"/>
              <a:t>hidroenergía</a:t>
            </a:r>
            <a:r>
              <a:rPr lang="es-PE" b="0" dirty="0" smtClean="0"/>
              <a:t> en el sector energético) puede revelar cuando riesgos a mediano plazo debido al cambio climático son tomados en consideración.</a:t>
            </a:r>
          </a:p>
          <a:p>
            <a:pPr marL="228600" indent="-228600">
              <a:buFont typeface="+mj-lt"/>
              <a:buAutoNum type="arabicPeriod"/>
              <a:defRPr/>
            </a:pPr>
            <a:r>
              <a:rPr lang="es-PE" b="0" dirty="0" smtClean="0"/>
              <a:t>Proyectos que hacen frente a riesgos de inundaciones o sequías pueden tener consideraciones específicas de los riesgos del cambio climático (o al menos por la variabilidad). Un pequeño número de proyectos puede ser específicamente diseñado teniendo en mente la adaptación a los riesgos climáticos.</a:t>
            </a:r>
          </a:p>
          <a:p>
            <a:pPr marL="228600" indent="-228600">
              <a:buFont typeface="+mj-lt"/>
              <a:buAutoNum type="arabicPeriod"/>
              <a:defRPr/>
            </a:pPr>
            <a:r>
              <a:rPr lang="es-PE" b="0" dirty="0" smtClean="0"/>
              <a:t>Desarrollo o inversiones de infraestructura pueden hacer ciertos supuestos sobre el clima y el desarrollo – en algunos casos, las represas construidas que han terminado atrapando el agua de las inundaciones detrás de ellas y con crecientes daños por las inundaciones. Construyendo o rehabilitando reservorios es un ejemplo de una oportunidad para incrementar los beneficios de las inversiones bajo escenarios de cambio climático.</a:t>
            </a:r>
          </a:p>
          <a:p>
            <a:pPr marL="228600" indent="-228600">
              <a:buFont typeface="+mj-lt"/>
              <a:buAutoNum type="arabicPeriod"/>
              <a:defRPr/>
            </a:pPr>
            <a:r>
              <a:rPr lang="es-PE" b="0" dirty="0" smtClean="0"/>
              <a:t>Un proyecto o programa que incrementa la eficiencia de la oferta de agua/sistemas de irrigación puede ser un paso en la dirección correcta, pero pasos adicionales pueden ser propuestos, tales como el uso de escenarios de cambio climático para el desarrollo de planes de contingencia ante la escases de agua. </a:t>
            </a:r>
          </a:p>
          <a:p>
            <a:pPr>
              <a:defRPr/>
            </a:pPr>
            <a:endParaRPr lang="es-PE" dirty="0" smtClean="0"/>
          </a:p>
          <a:p>
            <a:pPr>
              <a:defRPr/>
            </a:pPr>
            <a:r>
              <a:rPr lang="es-PE" dirty="0" smtClean="0"/>
              <a:t>Los lentes climáticos pueden ayudar a mejorar la orientación y prioridades de políticas, estrategias, regulaciones, planes o programas. Sin embargo, su impacto real sólo te materializará en la etapa donde es traducido en la aplicación efectiva de las decisiones, e implementación de actividades e inversiones en el terreno.</a:t>
            </a:r>
          </a:p>
          <a:p>
            <a:pPr>
              <a:defRPr/>
            </a:pPr>
            <a:endParaRPr lang="en-US" dirty="0" smtClean="0"/>
          </a:p>
        </p:txBody>
      </p:sp>
      <p:sp>
        <p:nvSpPr>
          <p:cNvPr id="26627" name="Slide Number Placehold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84963C79-8B27-4EFB-BDD3-0FB86F66381C}" type="slidenum">
              <a:rPr altLang="de-DE" sz="1000" smtClean="0">
                <a:solidFill>
                  <a:schemeClr val="bg1"/>
                </a:solidFill>
              </a:rPr>
              <a:pPr/>
              <a:t>4</a:t>
            </a:fld>
            <a:endParaRPr altLang="de-DE" sz="1000" smtClean="0">
              <a:solidFill>
                <a:schemeClr val="bg1"/>
              </a:solidFill>
            </a:endParaRPr>
          </a:p>
        </p:txBody>
      </p:sp>
      <p:sp>
        <p:nvSpPr>
          <p:cNvPr id="26628" name="Folienbildplatzhalter 6"/>
          <p:cNvSpPr>
            <a:spLocks noGrp="1" noRot="1" noChangeAspect="1" noTextEdit="1"/>
          </p:cNvSpPr>
          <p:nvPr>
            <p:ph type="sldImg"/>
          </p:nvPr>
        </p:nvSpPr>
        <p:spPr>
          <a:xfrm>
            <a:off x="546100" y="312738"/>
            <a:ext cx="5730875" cy="4297362"/>
          </a:xfr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xfrm>
            <a:off x="546100" y="312738"/>
            <a:ext cx="5730875" cy="4297362"/>
          </a:xfrm>
          <a:ln/>
        </p:spPr>
      </p:sp>
      <p:sp>
        <p:nvSpPr>
          <p:cNvPr id="276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r>
              <a:rPr lang="en-US" altLang="de-DE" smtClean="0">
                <a:latin typeface="Times" pitchFamily="18" charset="0"/>
                <a:cs typeface="Arial" charset="0"/>
              </a:rPr>
              <a:t>Documentos de Estrategia para la Reducción de la Pobreza: PRSPs por sus siglas en ingl</a:t>
            </a:r>
            <a:r>
              <a:rPr lang="en-GB" altLang="de-DE" smtClean="0">
                <a:latin typeface="Times" pitchFamily="18" charset="0"/>
                <a:cs typeface="Arial" charset="0"/>
              </a:rPr>
              <a:t>és</a:t>
            </a:r>
            <a:endParaRPr lang="en-US" altLang="de-DE" smtClean="0">
              <a:latin typeface="Times" pitchFamily="18" charset="0"/>
              <a:cs typeface="Arial" charset="0"/>
            </a:endParaRPr>
          </a:p>
        </p:txBody>
      </p:sp>
      <p:sp>
        <p:nvSpPr>
          <p:cNvPr id="27652" name="Slide Number Placehold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47D378B8-5829-4887-B5AF-AE1D939C0888}" type="slidenum">
              <a:rPr altLang="de-DE" sz="1000" smtClean="0">
                <a:solidFill>
                  <a:schemeClr val="bg1"/>
                </a:solidFill>
              </a:rPr>
              <a:pPr/>
              <a:t>5</a:t>
            </a:fld>
            <a:endParaRPr altLang="de-DE" sz="1000" smtClean="0">
              <a:solidFill>
                <a:schemeClr val="bg1"/>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pPr marL="228600" indent="-228600">
              <a:defRPr/>
            </a:pPr>
            <a:r>
              <a:rPr lang="es-PE" dirty="0" smtClean="0">
                <a:latin typeface="Times" pitchFamily="18" charset="0"/>
              </a:rPr>
              <a:t>Documentos de Estrategia para la Reducción de la Pobreza: </a:t>
            </a:r>
            <a:r>
              <a:rPr lang="es-PE" dirty="0" err="1" smtClean="0">
                <a:latin typeface="Times" pitchFamily="18" charset="0"/>
              </a:rPr>
              <a:t>PRSPs</a:t>
            </a:r>
            <a:r>
              <a:rPr lang="es-PE" dirty="0" smtClean="0">
                <a:latin typeface="Times" pitchFamily="18" charset="0"/>
              </a:rPr>
              <a:t> por sus siglas en inglés</a:t>
            </a:r>
          </a:p>
          <a:p>
            <a:pPr>
              <a:defRPr/>
            </a:pPr>
            <a:endParaRPr lang="es-PE" dirty="0" smtClean="0"/>
          </a:p>
          <a:p>
            <a:pPr>
              <a:defRPr/>
            </a:pPr>
            <a:r>
              <a:rPr lang="es-PE" dirty="0" smtClean="0"/>
              <a:t>Puntos de entrada a nivel nacional:</a:t>
            </a:r>
          </a:p>
          <a:p>
            <a:pPr marL="228600" indent="-228600">
              <a:buFont typeface="+mj-lt"/>
              <a:buAutoNum type="arabicPeriod"/>
              <a:defRPr/>
            </a:pPr>
            <a:r>
              <a:rPr lang="es-PE" b="0" dirty="0" smtClean="0"/>
              <a:t>Aplicar de los lentes climáticos para identificar la relevancia del cambio climático y las prioridades (e integrar estas en la política)</a:t>
            </a:r>
          </a:p>
          <a:p>
            <a:pPr marL="228600" indent="-228600">
              <a:buFont typeface="+mj-lt"/>
              <a:buAutoNum type="arabicPeriod"/>
              <a:defRPr/>
            </a:pPr>
            <a:r>
              <a:rPr lang="es-PE" b="0" dirty="0" smtClean="0"/>
              <a:t>Evaluaciones estratégicas nacionales </a:t>
            </a:r>
            <a:r>
              <a:rPr lang="es-PE" b="0" dirty="0" smtClean="0">
                <a:solidFill>
                  <a:srgbClr val="669900"/>
                </a:solidFill>
              </a:rPr>
              <a:t>(riesgos del cambio climático, oportunidades y costos, opciones y costos de adaptación y análisis de financiamiento, etc.) Programas proactivos en la Estrategia de Reducción de Pobreza y Planes </a:t>
            </a:r>
            <a:r>
              <a:rPr lang="es-PE" b="0" dirty="0" err="1" smtClean="0">
                <a:solidFill>
                  <a:srgbClr val="669900"/>
                </a:solidFill>
              </a:rPr>
              <a:t>Multi</a:t>
            </a:r>
            <a:r>
              <a:rPr lang="es-PE" b="0" dirty="0" smtClean="0">
                <a:solidFill>
                  <a:srgbClr val="669900"/>
                </a:solidFill>
              </a:rPr>
              <a:t>-anuales de Desarrollo.</a:t>
            </a:r>
          </a:p>
          <a:p>
            <a:pPr marL="228600" indent="-228600">
              <a:buFont typeface="+mj-lt"/>
              <a:buAutoNum type="arabicPeriod"/>
              <a:defRPr/>
            </a:pPr>
            <a:r>
              <a:rPr lang="es-PE" b="0" dirty="0" smtClean="0"/>
              <a:t>Políticas nacionales modificadas (p.ej. Debidas diligencias, leyes de tierras, políticas agrícolas, etc.)</a:t>
            </a:r>
          </a:p>
          <a:p>
            <a:pPr marL="228600" indent="-228600">
              <a:buFont typeface="+mj-lt"/>
              <a:buAutoNum type="arabicPeriod"/>
              <a:defRPr/>
            </a:pPr>
            <a:r>
              <a:rPr lang="es-PE" b="0" dirty="0" smtClean="0"/>
              <a:t>Lenguaje adecuado que asegure el seguimiento de este tema en otros niveles (p.ej. procesos de presupuesto y propuestas de inversiones a nivel de sectores)</a:t>
            </a:r>
          </a:p>
          <a:p>
            <a:pPr marL="228600" indent="-228600">
              <a:buFont typeface="+mj-lt"/>
              <a:buAutoNum type="arabicPeriod"/>
              <a:defRPr/>
            </a:pPr>
            <a:r>
              <a:rPr lang="es-PE" b="0" dirty="0" smtClean="0"/>
              <a:t>Ajustes a la asignación del presupuesto para priorizar los sectores vulnerables, financiar programas de adaptación prioritarios </a:t>
            </a:r>
          </a:p>
          <a:p>
            <a:pPr>
              <a:defRPr/>
            </a:pPr>
            <a:endParaRPr lang="es-PE" dirty="0" smtClean="0"/>
          </a:p>
          <a:p>
            <a:pPr>
              <a:defRPr/>
            </a:pPr>
            <a:r>
              <a:rPr lang="es-PE" dirty="0" smtClean="0"/>
              <a:t>También posible financiamiento para la adaptación a través de programas/modalidades de proyectos con apoyo de donantes, apoyo a presupuestos sectoriales, etc.</a:t>
            </a:r>
          </a:p>
        </p:txBody>
      </p:sp>
      <p:sp>
        <p:nvSpPr>
          <p:cNvPr id="28675" name="Slide Number Placehold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1BF1C80A-24BC-4DC0-AC58-A5C50E378E9D}" type="slidenum">
              <a:rPr altLang="de-DE" sz="1000" smtClean="0">
                <a:solidFill>
                  <a:schemeClr val="bg1"/>
                </a:solidFill>
              </a:rPr>
              <a:pPr/>
              <a:t>6</a:t>
            </a:fld>
            <a:endParaRPr altLang="de-DE" sz="1000" smtClean="0">
              <a:solidFill>
                <a:schemeClr val="bg1"/>
              </a:solidFill>
            </a:endParaRPr>
          </a:p>
        </p:txBody>
      </p:sp>
      <p:sp>
        <p:nvSpPr>
          <p:cNvPr id="28676" name="Folienbildplatzhalter 6"/>
          <p:cNvSpPr>
            <a:spLocks noGrp="1" noRot="1" noChangeAspect="1" noTextEdit="1"/>
          </p:cNvSpPr>
          <p:nvPr>
            <p:ph type="sldImg"/>
          </p:nvPr>
        </p:nvSpPr>
        <p:spPr>
          <a:xfrm>
            <a:off x="546100" y="312738"/>
            <a:ext cx="5730875" cy="4297362"/>
          </a:xfr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xfrm>
            <a:off x="546100" y="312738"/>
            <a:ext cx="5730875" cy="4297362"/>
          </a:xfrm>
          <a:ln/>
        </p:spPr>
      </p:sp>
      <p:sp>
        <p:nvSpPr>
          <p:cNvPr id="296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de-DE" smtClean="0">
              <a:latin typeface="Times" pitchFamily="18" charset="0"/>
              <a:cs typeface="Arial" charset="0"/>
            </a:endParaRPr>
          </a:p>
          <a:p>
            <a:endParaRPr lang="en-US" altLang="de-DE" smtClean="0">
              <a:latin typeface="Times" pitchFamily="18" charset="0"/>
              <a:cs typeface="Arial" charset="0"/>
            </a:endParaRPr>
          </a:p>
        </p:txBody>
      </p:sp>
      <p:sp>
        <p:nvSpPr>
          <p:cNvPr id="29700" name="Slide Number Placehold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695536AF-5D01-4EF4-9FBF-A8075CE3113D}" type="slidenum">
              <a:rPr altLang="de-DE" sz="1000" smtClean="0">
                <a:solidFill>
                  <a:schemeClr val="bg1"/>
                </a:solidFill>
              </a:rPr>
              <a:pPr/>
              <a:t>7</a:t>
            </a:fld>
            <a:endParaRPr altLang="de-DE" sz="1000" smtClean="0">
              <a:solidFill>
                <a:schemeClr val="bg1"/>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lvl="1"/>
            <a:r>
              <a:rPr lang="es-PE" altLang="de-DE" smtClean="0">
                <a:latin typeface="Arial" charset="0"/>
                <a:cs typeface="Arial" charset="0"/>
              </a:rPr>
              <a:t>Los participantes son miembros del grupo asesor sobre cambio climático establecido por la Comisiones de Planificación Estatal.</a:t>
            </a:r>
          </a:p>
          <a:p>
            <a:pPr lvl="1"/>
            <a:r>
              <a:rPr lang="es-PE" altLang="de-DE" smtClean="0">
                <a:latin typeface="Arial" charset="0"/>
                <a:cs typeface="Arial" charset="0"/>
              </a:rPr>
              <a:t>Se te ha proporcionado las metas de desarrollo para el Plan Nacional de Desarrollo 2012 – 2022</a:t>
            </a:r>
          </a:p>
          <a:p>
            <a:pPr lvl="1"/>
            <a:r>
              <a:rPr lang="es-PE" altLang="de-DE" smtClean="0">
                <a:latin typeface="Arial" charset="0"/>
                <a:cs typeface="Arial" charset="0"/>
              </a:rPr>
              <a:t>Metas que parecen especialmente sensibles al cambio climático que ya están incluido en la matriz (marcado en gris en el Recuadro de información 1).</a:t>
            </a:r>
          </a:p>
          <a:p>
            <a:pPr lvl="1"/>
            <a:r>
              <a:rPr lang="es-PE" altLang="de-DE" smtClean="0">
                <a:latin typeface="Arial" charset="0"/>
                <a:cs typeface="Arial" charset="0"/>
              </a:rPr>
              <a:t>Examina estas metas usando los ‘lentes climático’ para identificar la relevancia del cambio climático en cada meta.</a:t>
            </a:r>
          </a:p>
          <a:p>
            <a:endParaRPr lang="en-US" altLang="de-DE" smtClean="0">
              <a:latin typeface="Arial" charset="0"/>
              <a:cs typeface="Arial" charset="0"/>
            </a:endParaRPr>
          </a:p>
          <a:p>
            <a:r>
              <a:rPr lang="en-US" altLang="de-DE" smtClean="0">
                <a:latin typeface="Arial" charset="0"/>
                <a:cs typeface="Arial" charset="0"/>
              </a:rPr>
              <a:t> </a:t>
            </a:r>
          </a:p>
          <a:p>
            <a:endParaRPr lang="en-US" altLang="de-DE" smtClean="0">
              <a:latin typeface="Arial" charset="0"/>
              <a:cs typeface="Arial" charset="0"/>
            </a:endParaRPr>
          </a:p>
          <a:p>
            <a:endParaRPr lang="de-DE" altLang="de-DE" smtClean="0">
              <a:latin typeface="Arial" charset="0"/>
              <a:cs typeface="Arial" charset="0"/>
            </a:endParaRPr>
          </a:p>
        </p:txBody>
      </p:sp>
      <p:sp>
        <p:nvSpPr>
          <p:cNvPr id="30723" name="Foliennummernplatzhalt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FDBA73CC-9681-4C22-9136-47551C0B55C5}" type="slidenum">
              <a:rPr altLang="de-DE" sz="1000" smtClean="0">
                <a:solidFill>
                  <a:schemeClr val="bg1"/>
                </a:solidFill>
              </a:rPr>
              <a:pPr/>
              <a:t>8</a:t>
            </a:fld>
            <a:endParaRPr altLang="de-DE" sz="1000" smtClean="0">
              <a:solidFill>
                <a:schemeClr val="bg1"/>
              </a:solidFill>
            </a:endParaRPr>
          </a:p>
        </p:txBody>
      </p:sp>
      <p:sp>
        <p:nvSpPr>
          <p:cNvPr id="30724" name="Folienbildplatzhalter 9"/>
          <p:cNvSpPr>
            <a:spLocks noGrp="1" noRot="1" noChangeAspect="1" noTextEdit="1"/>
          </p:cNvSpPr>
          <p:nvPr>
            <p:ph type="sldImg"/>
          </p:nvPr>
        </p:nvSpPr>
        <p:spPr>
          <a:xfrm>
            <a:off x="546100" y="312738"/>
            <a:ext cx="5730875" cy="4297362"/>
          </a:xfr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Foliennummernplatzhalt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CC008419-C542-494E-974C-EBB0EA691E55}" type="slidenum">
              <a:rPr altLang="de-DE" sz="1000" smtClean="0">
                <a:solidFill>
                  <a:schemeClr val="bg1"/>
                </a:solidFill>
              </a:rPr>
              <a:pPr/>
              <a:t>9</a:t>
            </a:fld>
            <a:endParaRPr altLang="de-DE" sz="1000" smtClean="0">
              <a:solidFill>
                <a:schemeClr val="bg1"/>
              </a:solidFill>
            </a:endParaRPr>
          </a:p>
        </p:txBody>
      </p:sp>
      <p:sp>
        <p:nvSpPr>
          <p:cNvPr id="31747" name="Folienbildplatzhalter 5"/>
          <p:cNvSpPr>
            <a:spLocks noGrp="1" noRot="1" noChangeAspect="1" noTextEdit="1"/>
          </p:cNvSpPr>
          <p:nvPr>
            <p:ph type="sldImg"/>
          </p:nvPr>
        </p:nvSpPr>
        <p:spPr>
          <a:xfrm>
            <a:off x="546100" y="312738"/>
            <a:ext cx="5730875" cy="4297362"/>
          </a:xfrm>
          <a:ln/>
        </p:spPr>
      </p:sp>
      <p:sp>
        <p:nvSpPr>
          <p:cNvPr id="31748" name="Notizenplatzhalter 6"/>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de-DE" smtClean="0">
              <a:latin typeface="Arial" charset="0"/>
              <a:cs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Folienbildplatzhalter 1"/>
          <p:cNvSpPr>
            <a:spLocks noGrp="1" noRot="1" noChangeAspect="1" noTextEdit="1"/>
          </p:cNvSpPr>
          <p:nvPr>
            <p:ph type="sldImg"/>
          </p:nvPr>
        </p:nvSpPr>
        <p:spPr>
          <a:xfrm>
            <a:off x="546100" y="312738"/>
            <a:ext cx="5730875" cy="4297362"/>
          </a:xfrm>
          <a:ln/>
        </p:spPr>
      </p:sp>
      <p:sp>
        <p:nvSpPr>
          <p:cNvPr id="32771" name="Notizenplatzhalt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de-DE" smtClean="0">
                <a:solidFill>
                  <a:srgbClr val="C00000"/>
                </a:solidFill>
                <a:latin typeface="Arial" charset="0"/>
                <a:cs typeface="Arial" charset="0"/>
              </a:rPr>
              <a:t>*</a:t>
            </a:r>
            <a:r>
              <a:rPr lang="en-GB" altLang="de-DE" smtClean="0">
                <a:latin typeface="Arial" charset="0"/>
                <a:cs typeface="Arial" charset="0"/>
              </a:rPr>
              <a:t>Por favor usa acá tu propio ejemplo</a:t>
            </a:r>
          </a:p>
        </p:txBody>
      </p:sp>
      <p:sp>
        <p:nvSpPr>
          <p:cNvPr id="32772" name="Foliennummernplatzhalt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FF775C71-A682-4F5F-875B-6B9E9B85E953}" type="slidenum">
              <a:rPr altLang="de-DE" sz="1000" smtClean="0">
                <a:solidFill>
                  <a:schemeClr val="bg1"/>
                </a:solidFill>
              </a:rPr>
              <a:pPr/>
              <a:t>10</a:t>
            </a:fld>
            <a:endParaRPr altLang="de-DE" sz="1000" smtClean="0">
              <a:solidFill>
                <a:schemeClr val="bg1"/>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pPr lvl="1">
              <a:defRPr/>
            </a:pPr>
            <a:r>
              <a:rPr lang="es-PE" dirty="0" smtClean="0"/>
              <a:t>Una Evaluación Ambiental Estratégica (SEA) se realizó al plan de desarrollo de una planta hidroeléctrica en cuenca del río </a:t>
            </a:r>
            <a:r>
              <a:rPr lang="es-PE" dirty="0" err="1" smtClean="0"/>
              <a:t>Vu</a:t>
            </a:r>
            <a:r>
              <a:rPr lang="es-PE" dirty="0" smtClean="0"/>
              <a:t> </a:t>
            </a:r>
            <a:r>
              <a:rPr lang="es-PE" dirty="0" err="1" smtClean="0"/>
              <a:t>Gia-Thu</a:t>
            </a:r>
            <a:r>
              <a:rPr lang="es-PE" dirty="0" smtClean="0"/>
              <a:t> (2006 -2010). El cambio climático fue considerado como uno de los 15 temas a ser respondidos por el SEA. Sin embargo, algunas de las preocupaciones del cambio climático no podían ser cuantificadas como predecibles, o los modelos espaciales para el área de estudio, en particular para el periodo del estudio (20 años), no estaban disponibles. El análisis de los impactos del cambio climático ha sido en gran medida por lo tanto cualitativo. Sin embargo, un importante rango de impactos del cambio climático sobre la hidrología de la cuenca fueron identificados:</a:t>
            </a:r>
          </a:p>
          <a:p>
            <a:pPr lvl="1">
              <a:defRPr/>
            </a:pPr>
            <a:endParaRPr lang="es-PE" dirty="0" smtClean="0"/>
          </a:p>
          <a:p>
            <a:pPr lvl="1">
              <a:defRPr/>
            </a:pPr>
            <a:r>
              <a:rPr lang="es-PE" dirty="0" smtClean="0"/>
              <a:t>La Evaluación Ambiental Estratégica concluyó que el ritmo y escala para el desarrollo de la planta hidroeléctrica era de una escala insostenible y se recomendaros varios principios fundamentales para mejorar la sostenibilidad y equidad del sector hidroeléctrico en la cuenca. Uno de los principios resalta “las operaciones seguras” recomendando la implementación de regímenes operacionales y arreglos institucionales para reducir las sequías e inundaciones y prepararse para los desastres; la necesidad de incorporar los parámetros del cambio climático en el diseño y gestión está explícitamente mencionado. Adicionalmente, los resultados del análisis de cambio climático dieron apoyo a algunas de las recomendaciones en relación a la necesidad de: (i) gestión integrada de cuencas de ríos; (ii) gestión coordinada y programas de liberación del agua para 60 represas consideradas; (iii) necesidades para la  recolección mejorada de datos sobre aspectos climático.</a:t>
            </a:r>
          </a:p>
          <a:p>
            <a:pPr lvl="1">
              <a:defRPr/>
            </a:pPr>
            <a:endParaRPr lang="es-PE" dirty="0" smtClean="0"/>
          </a:p>
          <a:p>
            <a:pPr lvl="2">
              <a:buFont typeface="Wingdings" pitchFamily="2" charset="2"/>
              <a:buNone/>
              <a:defRPr/>
            </a:pPr>
            <a:r>
              <a:rPr lang="es-PE" b="1" dirty="0" smtClean="0">
                <a:solidFill>
                  <a:schemeClr val="tx1">
                    <a:lumMod val="50000"/>
                    <a:lumOff val="50000"/>
                  </a:schemeClr>
                </a:solidFill>
              </a:rPr>
              <a:t>Fuentes: </a:t>
            </a:r>
          </a:p>
          <a:p>
            <a:pPr lvl="2">
              <a:buFont typeface="Wingdings" pitchFamily="2" charset="2"/>
              <a:buNone/>
              <a:defRPr/>
            </a:pPr>
            <a:r>
              <a:rPr lang="es-PE" b="1" dirty="0" smtClean="0">
                <a:solidFill>
                  <a:schemeClr val="tx1">
                    <a:lumMod val="50000"/>
                    <a:lumOff val="50000"/>
                  </a:schemeClr>
                </a:solidFill>
              </a:rPr>
              <a:t>Banco Asiático de Desarrollo (2008), </a:t>
            </a:r>
            <a:r>
              <a:rPr lang="es-PE" dirty="0" smtClean="0">
                <a:solidFill>
                  <a:schemeClr val="tx1">
                    <a:lumMod val="50000"/>
                    <a:lumOff val="50000"/>
                  </a:schemeClr>
                </a:solidFill>
              </a:rPr>
              <a:t>“</a:t>
            </a:r>
            <a:r>
              <a:rPr lang="es-PE" dirty="0" err="1" smtClean="0">
                <a:solidFill>
                  <a:schemeClr val="tx1">
                    <a:lumMod val="50000"/>
                    <a:lumOff val="50000"/>
                  </a:schemeClr>
                </a:solidFill>
              </a:rPr>
              <a:t>Strategic</a:t>
            </a:r>
            <a:r>
              <a:rPr lang="es-PE" dirty="0" smtClean="0">
                <a:solidFill>
                  <a:schemeClr val="tx1">
                    <a:lumMod val="50000"/>
                    <a:lumOff val="50000"/>
                  </a:schemeClr>
                </a:solidFill>
              </a:rPr>
              <a:t> </a:t>
            </a:r>
            <a:r>
              <a:rPr lang="es-PE" dirty="0" err="1" smtClean="0">
                <a:solidFill>
                  <a:schemeClr val="tx1">
                    <a:lumMod val="50000"/>
                    <a:lumOff val="50000"/>
                  </a:schemeClr>
                </a:solidFill>
              </a:rPr>
              <a:t>Environmental</a:t>
            </a:r>
            <a:r>
              <a:rPr lang="es-PE" dirty="0" smtClean="0">
                <a:solidFill>
                  <a:schemeClr val="tx1">
                    <a:lumMod val="50000"/>
                    <a:lumOff val="50000"/>
                  </a:schemeClr>
                </a:solidFill>
              </a:rPr>
              <a:t> </a:t>
            </a:r>
            <a:r>
              <a:rPr lang="es-PE" dirty="0" err="1" smtClean="0">
                <a:solidFill>
                  <a:schemeClr val="tx1">
                    <a:lumMod val="50000"/>
                    <a:lumOff val="50000"/>
                  </a:schemeClr>
                </a:solidFill>
              </a:rPr>
              <a:t>Assessment</a:t>
            </a:r>
            <a:r>
              <a:rPr lang="es-PE" dirty="0" smtClean="0">
                <a:solidFill>
                  <a:schemeClr val="tx1">
                    <a:lumMod val="50000"/>
                    <a:lumOff val="50000"/>
                  </a:schemeClr>
                </a:solidFill>
              </a:rPr>
              <a:t> of </a:t>
            </a:r>
            <a:r>
              <a:rPr lang="es-PE" dirty="0" err="1" smtClean="0">
                <a:solidFill>
                  <a:schemeClr val="tx1">
                    <a:lumMod val="50000"/>
                    <a:lumOff val="50000"/>
                  </a:schemeClr>
                </a:solidFill>
              </a:rPr>
              <a:t>the</a:t>
            </a:r>
            <a:r>
              <a:rPr lang="es-PE" dirty="0" smtClean="0">
                <a:solidFill>
                  <a:schemeClr val="tx1">
                    <a:lumMod val="50000"/>
                    <a:lumOff val="50000"/>
                  </a:schemeClr>
                </a:solidFill>
              </a:rPr>
              <a:t> </a:t>
            </a:r>
            <a:r>
              <a:rPr lang="es-PE" dirty="0" err="1" smtClean="0">
                <a:solidFill>
                  <a:schemeClr val="tx1">
                    <a:lumMod val="50000"/>
                    <a:lumOff val="50000"/>
                  </a:schemeClr>
                </a:solidFill>
              </a:rPr>
              <a:t>Quang</a:t>
            </a:r>
            <a:r>
              <a:rPr lang="es-PE" dirty="0" smtClean="0">
                <a:solidFill>
                  <a:schemeClr val="tx1">
                    <a:lumMod val="50000"/>
                    <a:lumOff val="50000"/>
                  </a:schemeClr>
                </a:solidFill>
              </a:rPr>
              <a:t> </a:t>
            </a:r>
            <a:r>
              <a:rPr lang="es-PE" dirty="0" err="1" smtClean="0">
                <a:solidFill>
                  <a:schemeClr val="tx1">
                    <a:lumMod val="50000"/>
                    <a:lumOff val="50000"/>
                  </a:schemeClr>
                </a:solidFill>
              </a:rPr>
              <a:t>Nam</a:t>
            </a:r>
            <a:r>
              <a:rPr lang="es-PE" dirty="0" smtClean="0">
                <a:solidFill>
                  <a:schemeClr val="tx1">
                    <a:lumMod val="50000"/>
                    <a:lumOff val="50000"/>
                  </a:schemeClr>
                </a:solidFill>
              </a:rPr>
              <a:t> </a:t>
            </a:r>
            <a:r>
              <a:rPr lang="es-PE" dirty="0" err="1" smtClean="0">
                <a:solidFill>
                  <a:schemeClr val="tx1">
                    <a:lumMod val="50000"/>
                    <a:lumOff val="50000"/>
                  </a:schemeClr>
                </a:solidFill>
              </a:rPr>
              <a:t>Province</a:t>
            </a:r>
            <a:r>
              <a:rPr lang="es-PE" dirty="0" smtClean="0">
                <a:solidFill>
                  <a:schemeClr val="tx1">
                    <a:lumMod val="50000"/>
                    <a:lumOff val="50000"/>
                  </a:schemeClr>
                </a:solidFill>
              </a:rPr>
              <a:t> </a:t>
            </a:r>
            <a:r>
              <a:rPr lang="es-PE" dirty="0" err="1" smtClean="0">
                <a:solidFill>
                  <a:schemeClr val="tx1">
                    <a:lumMod val="50000"/>
                    <a:lumOff val="50000"/>
                  </a:schemeClr>
                </a:solidFill>
              </a:rPr>
              <a:t>Hydropower</a:t>
            </a:r>
            <a:r>
              <a:rPr lang="es-PE" dirty="0" smtClean="0">
                <a:solidFill>
                  <a:schemeClr val="tx1">
                    <a:lumMod val="50000"/>
                    <a:lumOff val="50000"/>
                  </a:schemeClr>
                </a:solidFill>
              </a:rPr>
              <a:t> Plan </a:t>
            </a:r>
            <a:r>
              <a:rPr lang="es-PE" dirty="0" err="1" smtClean="0">
                <a:solidFill>
                  <a:schemeClr val="tx1">
                    <a:lumMod val="50000"/>
                    <a:lumOff val="50000"/>
                  </a:schemeClr>
                </a:solidFill>
              </a:rPr>
              <a:t>for</a:t>
            </a:r>
            <a:r>
              <a:rPr lang="es-PE" dirty="0" smtClean="0">
                <a:solidFill>
                  <a:schemeClr val="tx1">
                    <a:lumMod val="50000"/>
                    <a:lumOff val="50000"/>
                  </a:schemeClr>
                </a:solidFill>
              </a:rPr>
              <a:t> </a:t>
            </a:r>
            <a:r>
              <a:rPr lang="es-PE" dirty="0" err="1" smtClean="0">
                <a:solidFill>
                  <a:schemeClr val="tx1">
                    <a:lumMod val="50000"/>
                    <a:lumOff val="50000"/>
                  </a:schemeClr>
                </a:solidFill>
              </a:rPr>
              <a:t>the</a:t>
            </a:r>
            <a:r>
              <a:rPr lang="es-PE" dirty="0" smtClean="0">
                <a:solidFill>
                  <a:schemeClr val="tx1">
                    <a:lumMod val="50000"/>
                    <a:lumOff val="50000"/>
                  </a:schemeClr>
                </a:solidFill>
              </a:rPr>
              <a:t> </a:t>
            </a:r>
            <a:r>
              <a:rPr lang="es-PE" dirty="0" err="1" smtClean="0">
                <a:solidFill>
                  <a:schemeClr val="tx1">
                    <a:lumMod val="50000"/>
                    <a:lumOff val="50000"/>
                  </a:schemeClr>
                </a:solidFill>
              </a:rPr>
              <a:t>Vu</a:t>
            </a:r>
            <a:r>
              <a:rPr lang="es-PE" dirty="0" smtClean="0">
                <a:solidFill>
                  <a:schemeClr val="tx1">
                    <a:lumMod val="50000"/>
                    <a:lumOff val="50000"/>
                  </a:schemeClr>
                </a:solidFill>
              </a:rPr>
              <a:t> </a:t>
            </a:r>
            <a:r>
              <a:rPr lang="es-PE" dirty="0" err="1" smtClean="0">
                <a:solidFill>
                  <a:schemeClr val="tx1">
                    <a:lumMod val="50000"/>
                    <a:lumOff val="50000"/>
                  </a:schemeClr>
                </a:solidFill>
              </a:rPr>
              <a:t>Gia-Thu</a:t>
            </a:r>
            <a:r>
              <a:rPr lang="es-PE" dirty="0" smtClean="0">
                <a:solidFill>
                  <a:schemeClr val="tx1">
                    <a:lumMod val="50000"/>
                    <a:lumOff val="50000"/>
                  </a:schemeClr>
                </a:solidFill>
              </a:rPr>
              <a:t> Bon </a:t>
            </a:r>
            <a:r>
              <a:rPr lang="es-PE" dirty="0" err="1" smtClean="0">
                <a:solidFill>
                  <a:schemeClr val="tx1">
                    <a:lumMod val="50000"/>
                    <a:lumOff val="50000"/>
                  </a:schemeClr>
                </a:solidFill>
              </a:rPr>
              <a:t>River</a:t>
            </a:r>
            <a:r>
              <a:rPr lang="es-PE" dirty="0" smtClean="0">
                <a:solidFill>
                  <a:schemeClr val="tx1">
                    <a:lumMod val="50000"/>
                    <a:lumOff val="50000"/>
                  </a:schemeClr>
                </a:solidFill>
              </a:rPr>
              <a:t> </a:t>
            </a:r>
            <a:r>
              <a:rPr lang="es-PE" dirty="0" err="1" smtClean="0">
                <a:solidFill>
                  <a:schemeClr val="tx1">
                    <a:lumMod val="50000"/>
                    <a:lumOff val="50000"/>
                  </a:schemeClr>
                </a:solidFill>
              </a:rPr>
              <a:t>Basin</a:t>
            </a:r>
            <a:r>
              <a:rPr lang="es-PE" dirty="0" smtClean="0">
                <a:solidFill>
                  <a:schemeClr val="tx1">
                    <a:lumMod val="50000"/>
                    <a:lumOff val="50000"/>
                  </a:schemeClr>
                </a:solidFill>
              </a:rPr>
              <a:t>”, preparado por el Ministerio de Recursos Naturales y el Ambiente de Vietnam, el Ministerio de Industria y Comercio y Electricidad, Banco Asiático de Desarrollo, </a:t>
            </a:r>
            <a:r>
              <a:rPr lang="es-PE" dirty="0" err="1" smtClean="0">
                <a:solidFill>
                  <a:schemeClr val="tx1">
                    <a:lumMod val="50000"/>
                    <a:lumOff val="50000"/>
                  </a:schemeClr>
                </a:solidFill>
              </a:rPr>
              <a:t>Hanoi</a:t>
            </a:r>
            <a:r>
              <a:rPr lang="es-PE" dirty="0" smtClean="0">
                <a:solidFill>
                  <a:schemeClr val="tx1">
                    <a:lumMod val="50000"/>
                    <a:lumOff val="50000"/>
                  </a:schemeClr>
                </a:solidFill>
              </a:rPr>
              <a:t>. </a:t>
            </a:r>
          </a:p>
          <a:p>
            <a:pPr lvl="2">
              <a:buFont typeface="Wingdings" pitchFamily="2" charset="2"/>
              <a:buNone/>
              <a:defRPr/>
            </a:pPr>
            <a:r>
              <a:rPr lang="es-PE" b="1" dirty="0" smtClean="0">
                <a:solidFill>
                  <a:schemeClr val="tx1">
                    <a:lumMod val="50000"/>
                    <a:lumOff val="50000"/>
                  </a:schemeClr>
                </a:solidFill>
              </a:rPr>
              <a:t>Banco Asiático de Desarrollo (2009), </a:t>
            </a:r>
            <a:r>
              <a:rPr lang="es-PE" dirty="0" smtClean="0">
                <a:solidFill>
                  <a:schemeClr val="tx1">
                    <a:lumMod val="50000"/>
                    <a:lumOff val="50000"/>
                  </a:schemeClr>
                </a:solidFill>
              </a:rPr>
              <a:t>“</a:t>
            </a:r>
            <a:r>
              <a:rPr lang="es-PE" dirty="0" err="1" smtClean="0">
                <a:solidFill>
                  <a:schemeClr val="tx1">
                    <a:lumMod val="50000"/>
                    <a:lumOff val="50000"/>
                  </a:schemeClr>
                </a:solidFill>
              </a:rPr>
              <a:t>Strategic</a:t>
            </a:r>
            <a:r>
              <a:rPr lang="es-PE" dirty="0" smtClean="0">
                <a:solidFill>
                  <a:schemeClr val="tx1">
                    <a:lumMod val="50000"/>
                    <a:lumOff val="50000"/>
                  </a:schemeClr>
                </a:solidFill>
              </a:rPr>
              <a:t> </a:t>
            </a:r>
            <a:r>
              <a:rPr lang="es-PE" dirty="0" err="1" smtClean="0">
                <a:solidFill>
                  <a:schemeClr val="tx1">
                    <a:lumMod val="50000"/>
                    <a:lumOff val="50000"/>
                  </a:schemeClr>
                </a:solidFill>
              </a:rPr>
              <a:t>Environmental</a:t>
            </a:r>
            <a:r>
              <a:rPr lang="es-PE" dirty="0" smtClean="0">
                <a:solidFill>
                  <a:schemeClr val="tx1">
                    <a:lumMod val="50000"/>
                    <a:lumOff val="50000"/>
                  </a:schemeClr>
                </a:solidFill>
              </a:rPr>
              <a:t> </a:t>
            </a:r>
            <a:r>
              <a:rPr lang="es-PE" dirty="0" err="1" smtClean="0">
                <a:solidFill>
                  <a:schemeClr val="tx1">
                    <a:lumMod val="50000"/>
                    <a:lumOff val="50000"/>
                  </a:schemeClr>
                </a:solidFill>
              </a:rPr>
              <a:t>Assessment</a:t>
            </a:r>
            <a:r>
              <a:rPr lang="es-PE" dirty="0" smtClean="0">
                <a:solidFill>
                  <a:schemeClr val="tx1">
                    <a:lumMod val="50000"/>
                    <a:lumOff val="50000"/>
                  </a:schemeClr>
                </a:solidFill>
              </a:rPr>
              <a:t> as a </a:t>
            </a:r>
            <a:r>
              <a:rPr lang="es-PE" dirty="0" err="1" smtClean="0">
                <a:solidFill>
                  <a:schemeClr val="tx1">
                    <a:lumMod val="50000"/>
                    <a:lumOff val="50000"/>
                  </a:schemeClr>
                </a:solidFill>
              </a:rPr>
              <a:t>Tool</a:t>
            </a:r>
            <a:r>
              <a:rPr lang="es-PE" dirty="0" smtClean="0">
                <a:solidFill>
                  <a:schemeClr val="tx1">
                    <a:lumMod val="50000"/>
                    <a:lumOff val="50000"/>
                  </a:schemeClr>
                </a:solidFill>
              </a:rPr>
              <a:t> </a:t>
            </a:r>
            <a:r>
              <a:rPr lang="es-PE" dirty="0" err="1" smtClean="0">
                <a:solidFill>
                  <a:schemeClr val="tx1">
                    <a:lumMod val="50000"/>
                    <a:lumOff val="50000"/>
                  </a:schemeClr>
                </a:solidFill>
              </a:rPr>
              <a:t>to</a:t>
            </a:r>
            <a:r>
              <a:rPr lang="es-PE" dirty="0" smtClean="0">
                <a:solidFill>
                  <a:schemeClr val="tx1">
                    <a:lumMod val="50000"/>
                    <a:lumOff val="50000"/>
                  </a:schemeClr>
                </a:solidFill>
              </a:rPr>
              <a:t> </a:t>
            </a:r>
            <a:r>
              <a:rPr lang="es-PE" dirty="0" err="1" smtClean="0">
                <a:solidFill>
                  <a:schemeClr val="tx1">
                    <a:lumMod val="50000"/>
                    <a:lumOff val="50000"/>
                  </a:schemeClr>
                </a:solidFill>
              </a:rPr>
              <a:t>Improve</a:t>
            </a:r>
            <a:r>
              <a:rPr lang="es-PE" dirty="0" smtClean="0">
                <a:solidFill>
                  <a:schemeClr val="tx1">
                    <a:lumMod val="50000"/>
                    <a:lumOff val="50000"/>
                  </a:schemeClr>
                </a:solidFill>
              </a:rPr>
              <a:t> </a:t>
            </a:r>
            <a:r>
              <a:rPr lang="es-PE" dirty="0" err="1" smtClean="0">
                <a:solidFill>
                  <a:schemeClr val="tx1">
                    <a:lumMod val="50000"/>
                    <a:lumOff val="50000"/>
                  </a:schemeClr>
                </a:solidFill>
              </a:rPr>
              <a:t>Climate</a:t>
            </a:r>
            <a:r>
              <a:rPr lang="es-PE" dirty="0" smtClean="0">
                <a:solidFill>
                  <a:schemeClr val="tx1">
                    <a:lumMod val="50000"/>
                    <a:lumOff val="50000"/>
                  </a:schemeClr>
                </a:solidFill>
              </a:rPr>
              <a:t> </a:t>
            </a:r>
            <a:r>
              <a:rPr lang="es-PE" dirty="0" err="1" smtClean="0">
                <a:solidFill>
                  <a:schemeClr val="tx1">
                    <a:lumMod val="50000"/>
                    <a:lumOff val="50000"/>
                  </a:schemeClr>
                </a:solidFill>
              </a:rPr>
              <a:t>Change</a:t>
            </a:r>
            <a:r>
              <a:rPr lang="es-PE" dirty="0" smtClean="0">
                <a:solidFill>
                  <a:schemeClr val="tx1">
                    <a:lumMod val="50000"/>
                    <a:lumOff val="50000"/>
                  </a:schemeClr>
                </a:solidFill>
              </a:rPr>
              <a:t> </a:t>
            </a:r>
            <a:r>
              <a:rPr lang="es-PE" dirty="0" err="1" smtClean="0">
                <a:solidFill>
                  <a:schemeClr val="tx1">
                    <a:lumMod val="50000"/>
                    <a:lumOff val="50000"/>
                  </a:schemeClr>
                </a:solidFill>
              </a:rPr>
              <a:t>Adaptation</a:t>
            </a:r>
            <a:r>
              <a:rPr lang="es-PE" dirty="0" smtClean="0">
                <a:solidFill>
                  <a:schemeClr val="tx1">
                    <a:lumMod val="50000"/>
                    <a:lumOff val="50000"/>
                  </a:schemeClr>
                </a:solidFill>
              </a:rPr>
              <a:t> in </a:t>
            </a:r>
            <a:r>
              <a:rPr lang="es-PE" dirty="0" err="1" smtClean="0">
                <a:solidFill>
                  <a:schemeClr val="tx1">
                    <a:lumMod val="50000"/>
                    <a:lumOff val="50000"/>
                  </a:schemeClr>
                </a:solidFill>
              </a:rPr>
              <a:t>the</a:t>
            </a:r>
            <a:r>
              <a:rPr lang="es-PE" dirty="0" smtClean="0">
                <a:solidFill>
                  <a:schemeClr val="tx1">
                    <a:lumMod val="50000"/>
                    <a:lumOff val="50000"/>
                  </a:schemeClr>
                </a:solidFill>
              </a:rPr>
              <a:t> </a:t>
            </a:r>
            <a:r>
              <a:rPr lang="es-PE" dirty="0" err="1" smtClean="0">
                <a:solidFill>
                  <a:schemeClr val="tx1">
                    <a:lumMod val="50000"/>
                    <a:lumOff val="50000"/>
                  </a:schemeClr>
                </a:solidFill>
              </a:rPr>
              <a:t>Greater</a:t>
            </a:r>
            <a:r>
              <a:rPr lang="es-PE" dirty="0" smtClean="0">
                <a:solidFill>
                  <a:schemeClr val="tx1">
                    <a:lumMod val="50000"/>
                    <a:lumOff val="50000"/>
                  </a:schemeClr>
                </a:solidFill>
              </a:rPr>
              <a:t> Mekong </a:t>
            </a:r>
            <a:r>
              <a:rPr lang="es-PE" dirty="0" err="1" smtClean="0">
                <a:solidFill>
                  <a:schemeClr val="tx1">
                    <a:lumMod val="50000"/>
                    <a:lumOff val="50000"/>
                  </a:schemeClr>
                </a:solidFill>
              </a:rPr>
              <a:t>Subregion</a:t>
            </a:r>
            <a:r>
              <a:rPr lang="es-PE" dirty="0" smtClean="0">
                <a:solidFill>
                  <a:schemeClr val="tx1">
                    <a:lumMod val="50000"/>
                    <a:lumOff val="50000"/>
                  </a:schemeClr>
                </a:solidFill>
              </a:rPr>
              <a:t>”, Banco Asiático de Desarrollo, Manila. </a:t>
            </a:r>
          </a:p>
          <a:p>
            <a:pPr lvl="2">
              <a:buFont typeface="Wingdings" pitchFamily="2" charset="2"/>
              <a:buNone/>
              <a:defRPr/>
            </a:pPr>
            <a:r>
              <a:rPr lang="es-PE" b="1" dirty="0" smtClean="0">
                <a:solidFill>
                  <a:schemeClr val="tx1">
                    <a:lumMod val="50000"/>
                    <a:lumOff val="50000"/>
                  </a:schemeClr>
                </a:solidFill>
              </a:rPr>
              <a:t>SEMLA (2008), </a:t>
            </a:r>
            <a:r>
              <a:rPr lang="es-PE" dirty="0" smtClean="0">
                <a:solidFill>
                  <a:schemeClr val="tx1">
                    <a:lumMod val="50000"/>
                    <a:lumOff val="50000"/>
                  </a:schemeClr>
                </a:solidFill>
              </a:rPr>
              <a:t>“</a:t>
            </a:r>
            <a:r>
              <a:rPr lang="es-PE" dirty="0" err="1" smtClean="0">
                <a:solidFill>
                  <a:schemeClr val="tx1">
                    <a:lumMod val="50000"/>
                    <a:lumOff val="50000"/>
                  </a:schemeClr>
                </a:solidFill>
              </a:rPr>
              <a:t>Evaluation</a:t>
            </a:r>
            <a:r>
              <a:rPr lang="es-PE" dirty="0" smtClean="0">
                <a:solidFill>
                  <a:schemeClr val="tx1">
                    <a:lumMod val="50000"/>
                    <a:lumOff val="50000"/>
                  </a:schemeClr>
                </a:solidFill>
              </a:rPr>
              <a:t> of SEMLA SEA </a:t>
            </a:r>
            <a:r>
              <a:rPr lang="es-PE" dirty="0" err="1" smtClean="0">
                <a:solidFill>
                  <a:schemeClr val="tx1">
                    <a:lumMod val="50000"/>
                    <a:lumOff val="50000"/>
                  </a:schemeClr>
                </a:solidFill>
              </a:rPr>
              <a:t>Projects</a:t>
            </a:r>
            <a:r>
              <a:rPr lang="es-PE" dirty="0" smtClean="0">
                <a:solidFill>
                  <a:schemeClr val="tx1">
                    <a:lumMod val="50000"/>
                    <a:lumOff val="50000"/>
                  </a:schemeClr>
                </a:solidFill>
              </a:rPr>
              <a:t>”, Programa de Cooperación Vietnam- Suecia para el Fortalecimiento de la Gestión </a:t>
            </a:r>
            <a:r>
              <a:rPr lang="es-PE" dirty="0" err="1" smtClean="0">
                <a:solidFill>
                  <a:schemeClr val="tx1">
                    <a:lumMod val="50000"/>
                    <a:lumOff val="50000"/>
                  </a:schemeClr>
                </a:solidFill>
              </a:rPr>
              <a:t>Am</a:t>
            </a:r>
            <a:r>
              <a:rPr lang="es-PE" dirty="0" err="1" smtClean="0"/>
              <a:t>water</a:t>
            </a:r>
            <a:r>
              <a:rPr lang="es-PE" dirty="0" smtClean="0"/>
              <a:t> </a:t>
            </a:r>
            <a:r>
              <a:rPr lang="es-PE" dirty="0" err="1" smtClean="0"/>
              <a:t>release</a:t>
            </a:r>
            <a:r>
              <a:rPr lang="es-PE" dirty="0" smtClean="0"/>
              <a:t> </a:t>
            </a:r>
            <a:r>
              <a:rPr lang="es-PE" dirty="0" err="1" smtClean="0"/>
              <a:t>programmes</a:t>
            </a:r>
            <a:r>
              <a:rPr lang="es-PE" dirty="0" smtClean="0"/>
              <a:t> </a:t>
            </a:r>
            <a:r>
              <a:rPr lang="es-PE" dirty="0" err="1" smtClean="0">
                <a:solidFill>
                  <a:schemeClr val="tx1">
                    <a:lumMod val="50000"/>
                    <a:lumOff val="50000"/>
                  </a:schemeClr>
                </a:solidFill>
              </a:rPr>
              <a:t>biental</a:t>
            </a:r>
            <a:r>
              <a:rPr lang="es-PE" dirty="0" smtClean="0">
                <a:solidFill>
                  <a:schemeClr val="tx1">
                    <a:lumMod val="50000"/>
                    <a:lumOff val="50000"/>
                  </a:schemeClr>
                </a:solidFill>
              </a:rPr>
              <a:t> y Administración de Tierras en Vietnam, </a:t>
            </a:r>
            <a:r>
              <a:rPr lang="es-PE" dirty="0" err="1" smtClean="0">
                <a:solidFill>
                  <a:schemeClr val="tx1">
                    <a:lumMod val="50000"/>
                    <a:lumOff val="50000"/>
                  </a:schemeClr>
                </a:solidFill>
              </a:rPr>
              <a:t>Hanoi</a:t>
            </a:r>
            <a:r>
              <a:rPr lang="es-PE" dirty="0" smtClean="0">
                <a:solidFill>
                  <a:schemeClr val="tx1">
                    <a:lumMod val="50000"/>
                    <a:lumOff val="50000"/>
                  </a:schemeClr>
                </a:solidFill>
              </a:rPr>
              <a:t>.</a:t>
            </a:r>
          </a:p>
        </p:txBody>
      </p:sp>
      <p:sp>
        <p:nvSpPr>
          <p:cNvPr id="33795" name="Slide Number Placehold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E48CD426-19DE-4072-A2D2-FD3A72F88802}" type="slidenum">
              <a:rPr altLang="de-DE" sz="1000" smtClean="0">
                <a:solidFill>
                  <a:schemeClr val="bg1"/>
                </a:solidFill>
              </a:rPr>
              <a:pPr/>
              <a:t>11</a:t>
            </a:fld>
            <a:endParaRPr altLang="de-DE" sz="1000" smtClean="0">
              <a:solidFill>
                <a:schemeClr val="bg1"/>
              </a:solidFill>
            </a:endParaRPr>
          </a:p>
        </p:txBody>
      </p:sp>
      <p:sp>
        <p:nvSpPr>
          <p:cNvPr id="33796" name="Folienbildplatzhalter 6"/>
          <p:cNvSpPr>
            <a:spLocks noGrp="1" noRot="1" noChangeAspect="1" noTextEdit="1"/>
          </p:cNvSpPr>
          <p:nvPr>
            <p:ph type="sldImg"/>
          </p:nvPr>
        </p:nvSpPr>
        <p:spPr>
          <a:xfrm>
            <a:off x="546100" y="312738"/>
            <a:ext cx="5730875" cy="4297362"/>
          </a:xfr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3"/>
          <p:cNvSpPr>
            <a:spLocks noGrp="1"/>
          </p:cNvSpPr>
          <p:nvPr>
            <p:ph type="sldNum" sz="quarter" idx="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fld id="{B91F5A54-08E6-4A46-BE6A-39C695A7E47C}" type="slidenum">
              <a:rPr altLang="de-DE" sz="1000" smtClean="0">
                <a:solidFill>
                  <a:schemeClr val="bg1"/>
                </a:solidFill>
              </a:rPr>
              <a:pPr/>
              <a:t>12</a:t>
            </a:fld>
            <a:endParaRPr altLang="de-DE" sz="1000" smtClean="0">
              <a:solidFill>
                <a:schemeClr val="bg1"/>
              </a:solidFill>
            </a:endParaRPr>
          </a:p>
        </p:txBody>
      </p:sp>
      <p:sp>
        <p:nvSpPr>
          <p:cNvPr id="34819" name="Folienbildplatzhalter 5"/>
          <p:cNvSpPr>
            <a:spLocks noGrp="1" noRot="1" noChangeAspect="1" noTextEdit="1"/>
          </p:cNvSpPr>
          <p:nvPr>
            <p:ph type="sldImg"/>
          </p:nvPr>
        </p:nvSpPr>
        <p:spPr>
          <a:xfrm>
            <a:off x="546100" y="312738"/>
            <a:ext cx="5730875" cy="4297362"/>
          </a:xfrm>
          <a:ln/>
        </p:spPr>
      </p:sp>
      <p:sp>
        <p:nvSpPr>
          <p:cNvPr id="34820" name="Notizenplatzhalter 6"/>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PE" altLang="de-DE" sz="1600" smtClean="0">
                <a:solidFill>
                  <a:srgbClr val="0070C0"/>
                </a:solidFill>
                <a:latin typeface="Arial" charset="0"/>
                <a:cs typeface="Arial" charset="0"/>
              </a:rPr>
              <a:t>» La Unidad Especial del Comité de Ayuda para el Desarrollo (DAC, por sus siglas en inglés) de la OCDE sobre Evaluaciones Ambientales Estratégicas ha producido guías sobre cómo responder al cambio climático usando estas Evaluaciones Estratégicas Ambientales.</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jpeg"/><Relationship Id="rId4" Type="http://schemas.openxmlformats.org/officeDocument/2006/relationships/image" Target="../media/image3.wmf"/></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jpeg"/><Relationship Id="rId4" Type="http://schemas.openxmlformats.org/officeDocument/2006/relationships/image" Target="../media/image3.w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jpeg"/><Relationship Id="rId4" Type="http://schemas.openxmlformats.org/officeDocument/2006/relationships/image" Target="../media/image3.wmf"/></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jpeg"/><Relationship Id="rId4" Type="http://schemas.openxmlformats.org/officeDocument/2006/relationships/image" Target="../media/image3.wmf"/></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jpeg"/><Relationship Id="rId4" Type="http://schemas.openxmlformats.org/officeDocument/2006/relationships/image" Target="../media/image3.wmf"/></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jpeg"/><Relationship Id="rId4" Type="http://schemas.openxmlformats.org/officeDocument/2006/relationships/image" Target="../media/image3.w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jpeg"/><Relationship Id="rId4" Type="http://schemas.openxmlformats.org/officeDocument/2006/relationships/image" Target="../media/image3.wmf"/></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5" name="Text Box 3"/>
          <p:cNvSpPr txBox="1">
            <a:spLocks noChangeArrowheads="1"/>
          </p:cNvSpPr>
          <p:nvPr/>
        </p:nvSpPr>
        <p:spPr bwMode="auto">
          <a:xfrm>
            <a:off x="6934200" y="6596063"/>
            <a:ext cx="1981200" cy="274637"/>
          </a:xfrm>
          <a:prstGeom prst="rect">
            <a:avLst/>
          </a:prstGeom>
          <a:noFill/>
          <a:ln>
            <a:noFill/>
          </a:ln>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defRPr/>
            </a:pPr>
            <a:fld id="{C33D323D-17D8-4F8A-920D-C5FAB7638FB6}" type="datetime1">
              <a:rPr lang="en-GB" sz="1200" b="0" smtClean="0">
                <a:solidFill>
                  <a:schemeClr val="bg1"/>
                </a:solidFill>
              </a:rPr>
              <a:pPr>
                <a:defRPr/>
              </a:pPr>
              <a:t>11/11/2013</a:t>
            </a:fld>
            <a:r>
              <a:rPr lang="en-GB" sz="1200" b="0" smtClean="0">
                <a:solidFill>
                  <a:schemeClr val="bg1"/>
                </a:solidFill>
              </a:rPr>
              <a:t>     Seite </a:t>
            </a:r>
            <a:fld id="{61A834AA-FDAC-4FB0-A831-788A07F57F9A}" type="slidenum">
              <a:rPr lang="en-GB" sz="1200" b="0" smtClean="0">
                <a:solidFill>
                  <a:schemeClr val="bg1"/>
                </a:solidFill>
              </a:rPr>
              <a:pPr>
                <a:defRPr/>
              </a:pPr>
              <a:t>‹#›</a:t>
            </a:fld>
            <a:endParaRPr lang="en-GB" sz="1200" b="0" smtClean="0">
              <a:solidFill>
                <a:schemeClr val="bg1"/>
              </a:solidFill>
            </a:endParaRPr>
          </a:p>
        </p:txBody>
      </p:sp>
      <p:sp>
        <p:nvSpPr>
          <p:cNvPr id="6"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7" name="Line 6"/>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s-BO"/>
          </a:p>
        </p:txBody>
      </p:sp>
      <p:pic>
        <p:nvPicPr>
          <p:cNvPr id="8" name="Picture 7"/>
          <p:cNvPicPr>
            <a:picLocks noChangeAspect="1" noChangeArrowheads="1"/>
          </p:cNvPicPr>
          <p:nvPr/>
        </p:nvPicPr>
        <p:blipFill>
          <a:blip r:embed="rId2" cstate="print">
            <a:lum contrast="-20000"/>
            <a:extLst>
              <a:ext uri="{28A0092B-C50C-407E-A947-70E740481C1C}">
                <a14:useLocalDpi xmlns:a14="http://schemas.microsoft.com/office/drawing/2010/main" val="0"/>
              </a:ext>
            </a:extLst>
          </a:blip>
          <a:srcRect/>
          <a:stretch>
            <a:fillRect/>
          </a:stretch>
        </p:blipFill>
        <p:spPr bwMode="auto">
          <a:xfrm>
            <a:off x="7999413" y="0"/>
            <a:ext cx="1144587"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10"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11" name="Line 12"/>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s-BO"/>
          </a:p>
        </p:txBody>
      </p:sp>
      <p:sp>
        <p:nvSpPr>
          <p:cNvPr id="12" name="Line 18"/>
          <p:cNvSpPr>
            <a:spLocks noChangeShapeType="1"/>
          </p:cNvSpPr>
          <p:nvPr/>
        </p:nvSpPr>
        <p:spPr bwMode="auto">
          <a:xfrm flipH="1">
            <a:off x="0" y="762000"/>
            <a:ext cx="9144000" cy="0"/>
          </a:xfrm>
          <a:prstGeom prst="line">
            <a:avLst/>
          </a:prstGeom>
          <a:noFill/>
          <a:ln w="3175">
            <a:solidFill>
              <a:srgbClr val="D9D9D9"/>
            </a:solidFill>
            <a:round/>
            <a:headEnd/>
            <a:tailEnd/>
          </a:ln>
        </p:spPr>
        <p:txBody>
          <a:bodyPr/>
          <a:lstStyle/>
          <a:p>
            <a:pPr>
              <a:defRPr/>
            </a:pPr>
            <a:endParaRPr lang="es-BO"/>
          </a:p>
        </p:txBody>
      </p:sp>
      <p:pic>
        <p:nvPicPr>
          <p:cNvPr id="13" name="Picture 20" descr="Weltkugel_klein_neu.gif                                        0005A183jeany                          BB53F53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96238" y="0"/>
            <a:ext cx="1147762"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Grafik 29" descr="gizlogo-sv-climat-en-4c.wmf"/>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285750" y="-42863"/>
            <a:ext cx="21605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 descr="C:\PROAGRO 2011\PROAGRO UT ACC\DOCUMENTOS OECD QUE NECESITAN IMPRESSUM\Impresum revisados\nueva revisión romeo marta\gizlogo-sv-klimas-es-rgb-72.jpg"/>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t="7793" b="18182"/>
          <a:stretch>
            <a:fillRect/>
          </a:stretch>
        </p:blipFill>
        <p:spPr bwMode="auto">
          <a:xfrm>
            <a:off x="355600" y="25400"/>
            <a:ext cx="1968500"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199" name="Rectangle 15"/>
          <p:cNvSpPr>
            <a:spLocks noGrp="1" noChangeArrowheads="1"/>
          </p:cNvSpPr>
          <p:nvPr>
            <p:ph type="ctrTitle" sz="quarter"/>
          </p:nvPr>
        </p:nvSpPr>
        <p:spPr>
          <a:xfrm>
            <a:off x="1040400" y="1993726"/>
            <a:ext cx="7034400" cy="1143000"/>
          </a:xfrm>
        </p:spPr>
        <p:txBody>
          <a:bodyPr anchor="ctr"/>
          <a:lstStyle>
            <a:lvl1pPr algn="ctr">
              <a:defRPr sz="3200"/>
            </a:lvl1pPr>
          </a:lstStyle>
          <a:p>
            <a:r>
              <a:rPr lang="en-GB" noProof="0" dirty="0" err="1" smtClean="0"/>
              <a:t>Titelmasterformat</a:t>
            </a:r>
            <a:r>
              <a:rPr lang="en-GB" noProof="0" dirty="0" smtClean="0"/>
              <a:t> </a:t>
            </a:r>
            <a:r>
              <a:rPr lang="en-GB" noProof="0" dirty="0" err="1" smtClean="0"/>
              <a:t>durch</a:t>
            </a:r>
            <a:r>
              <a:rPr lang="en-GB" noProof="0" dirty="0" smtClean="0"/>
              <a:t> </a:t>
            </a:r>
            <a:r>
              <a:rPr lang="en-GB" noProof="0" dirty="0" err="1" smtClean="0"/>
              <a:t>Klicken</a:t>
            </a:r>
            <a:r>
              <a:rPr lang="en-GB" noProof="0" dirty="0" smtClean="0"/>
              <a:t> </a:t>
            </a:r>
            <a:r>
              <a:rPr lang="en-GB" noProof="0" dirty="0" err="1" smtClean="0"/>
              <a:t>bearbeiten</a:t>
            </a:r>
            <a:endParaRPr lang="en-GB" noProof="0" dirty="0"/>
          </a:p>
        </p:txBody>
      </p:sp>
      <p:sp>
        <p:nvSpPr>
          <p:cNvPr id="93200" name="Rectangle 16"/>
          <p:cNvSpPr>
            <a:spLocks noGrp="1" noChangeArrowheads="1"/>
          </p:cNvSpPr>
          <p:nvPr>
            <p:ph type="subTitle" sz="quarter" idx="1"/>
          </p:nvPr>
        </p:nvSpPr>
        <p:spPr>
          <a:xfrm>
            <a:off x="1040400" y="3239022"/>
            <a:ext cx="7034400" cy="1752600"/>
          </a:xfrm>
        </p:spPr>
        <p:txBody>
          <a:bodyPr/>
          <a:lstStyle>
            <a:lvl1pPr marL="0" indent="0" algn="ctr">
              <a:buFont typeface="Wingdings" pitchFamily="2" charset="2"/>
              <a:buNone/>
              <a:defRPr sz="2800">
                <a:solidFill>
                  <a:schemeClr val="tx1"/>
                </a:solidFill>
              </a:defRPr>
            </a:lvl1pPr>
          </a:lstStyle>
          <a:p>
            <a:r>
              <a:rPr lang="en-GB" noProof="0" dirty="0" err="1" smtClean="0"/>
              <a:t>Formatvorlage</a:t>
            </a:r>
            <a:r>
              <a:rPr lang="en-GB" noProof="0" dirty="0" smtClean="0"/>
              <a:t> des </a:t>
            </a:r>
            <a:r>
              <a:rPr lang="en-GB" noProof="0" dirty="0" err="1" smtClean="0"/>
              <a:t>Untertitelmasters</a:t>
            </a:r>
            <a:r>
              <a:rPr lang="en-GB" noProof="0" dirty="0" smtClean="0"/>
              <a:t> </a:t>
            </a:r>
            <a:r>
              <a:rPr lang="en-GB" noProof="0" dirty="0" err="1" smtClean="0"/>
              <a:t>durch</a:t>
            </a:r>
            <a:r>
              <a:rPr lang="en-GB" noProof="0" dirty="0" smtClean="0"/>
              <a:t> </a:t>
            </a:r>
            <a:r>
              <a:rPr lang="en-GB" noProof="0" dirty="0" err="1" smtClean="0"/>
              <a:t>Klicken</a:t>
            </a:r>
            <a:r>
              <a:rPr lang="en-GB" noProof="0" dirty="0" smtClean="0"/>
              <a:t> </a:t>
            </a:r>
            <a:r>
              <a:rPr lang="en-GB" noProof="0" dirty="0" err="1" smtClean="0"/>
              <a:t>bearbeiten</a:t>
            </a:r>
            <a:endParaRPr lang="en-GB" noProof="0" dirty="0"/>
          </a:p>
        </p:txBody>
      </p:sp>
    </p:spTree>
    <p:extLst>
      <p:ext uri="{BB962C8B-B14F-4D97-AF65-F5344CB8AC3E}">
        <p14:creationId xmlns:p14="http://schemas.microsoft.com/office/powerpoint/2010/main" val="1007348509"/>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1068388"/>
            <a:ext cx="7526338" cy="741362"/>
          </a:xfrm>
        </p:spPr>
        <p:txBody>
          <a:bodyPr anchor="b"/>
          <a:lstStyle>
            <a:lvl1pPr>
              <a:defRPr/>
            </a:lvl1pPr>
          </a:lstStyle>
          <a:p>
            <a:r>
              <a:rPr lang="en-GB" noProof="0" smtClean="0"/>
              <a:t>Titelmasterformat durch Klicken bearbeiten</a:t>
            </a:r>
            <a:endParaRPr lang="en-GB" noProof="0"/>
          </a:p>
        </p:txBody>
      </p:sp>
      <p:sp>
        <p:nvSpPr>
          <p:cNvPr id="3" name="Inhaltsplatzhalter 2"/>
          <p:cNvSpPr>
            <a:spLocks noGrp="1"/>
          </p:cNvSpPr>
          <p:nvPr>
            <p:ph idx="1"/>
          </p:nvPr>
        </p:nvSpPr>
        <p:spPr>
          <a:xfrm>
            <a:off x="457200" y="2008188"/>
            <a:ext cx="7526338" cy="4213225"/>
          </a:xfrm>
        </p:spPr>
        <p:txBody>
          <a:bodyPr/>
          <a:lstStyle>
            <a:lvl1pPr>
              <a:defRPr b="1">
                <a:solidFill>
                  <a:schemeClr val="tx1"/>
                </a:solidFill>
              </a:defRPr>
            </a:lvl1pPr>
            <a:lvl2pPr>
              <a:buClr>
                <a:srgbClr val="669900"/>
              </a:buClr>
              <a:defRPr sz="1800" b="1" baseline="0">
                <a:solidFill>
                  <a:schemeClr val="tx1"/>
                </a:solidFill>
              </a:defRPr>
            </a:lvl2pPr>
            <a:lvl3pPr>
              <a:defRPr sz="1800" baseline="0">
                <a:solidFill>
                  <a:schemeClr val="tx1"/>
                </a:solidFill>
              </a:defRPr>
            </a:lvl3pPr>
            <a:lvl4pPr>
              <a:defRPr sz="1600" baseline="0">
                <a:solidFill>
                  <a:schemeClr val="tx1"/>
                </a:solidFill>
              </a:defRPr>
            </a:lvl4pPr>
            <a:lvl5pPr>
              <a:defRPr sz="1600" baseline="0">
                <a:solidFill>
                  <a:schemeClr val="tx1"/>
                </a:solidFill>
              </a:defRPr>
            </a:lvl5pPr>
          </a:lstStyle>
          <a:p>
            <a:pPr lvl="0"/>
            <a:r>
              <a:rPr lang="en-GB" noProof="0" smtClean="0"/>
              <a:t>Textmasterformate durch Klicken bearbeiten</a:t>
            </a:r>
          </a:p>
          <a:p>
            <a:pPr lvl="1"/>
            <a:r>
              <a:rPr lang="en-GB" noProof="0" smtClean="0"/>
              <a:t>Zweite Ebene</a:t>
            </a:r>
          </a:p>
          <a:p>
            <a:pPr lvl="2"/>
            <a:r>
              <a:rPr lang="en-GB" noProof="0" smtClean="0"/>
              <a:t>Dritte Ebene</a:t>
            </a:r>
          </a:p>
          <a:p>
            <a:pPr lvl="3"/>
            <a:r>
              <a:rPr lang="en-GB" noProof="0" smtClean="0"/>
              <a:t>Vierte Ebene</a:t>
            </a:r>
          </a:p>
          <a:p>
            <a:pPr lvl="4"/>
            <a:r>
              <a:rPr lang="en-GB" noProof="0" smtClean="0"/>
              <a:t>Fünfte Ebene</a:t>
            </a:r>
            <a:endParaRPr lang="en-GB" noProof="0"/>
          </a:p>
        </p:txBody>
      </p:sp>
      <p:sp>
        <p:nvSpPr>
          <p:cNvPr id="4" name="Rectangle 17"/>
          <p:cNvSpPr>
            <a:spLocks noGrp="1" noChangeArrowheads="1"/>
          </p:cNvSpPr>
          <p:nvPr>
            <p:ph type="dt" sz="half" idx="10"/>
          </p:nvPr>
        </p:nvSpPr>
        <p:spPr>
          <a:ln/>
        </p:spPr>
        <p:txBody>
          <a:bodyPr/>
          <a:lstStyle>
            <a:lvl1pPr>
              <a:defRPr/>
            </a:lvl1pPr>
          </a:lstStyle>
          <a:p>
            <a:pPr>
              <a:defRPr/>
            </a:pPr>
            <a:fld id="{4B8A5477-A942-4319-A8C8-B3CBF8E40365}" type="datetime1">
              <a:rPr lang="en-GB"/>
              <a:pPr>
                <a:defRPr/>
              </a:pPr>
              <a:t>11/11/2013</a:t>
            </a:fld>
            <a:endParaRPr lang="en-GB"/>
          </a:p>
        </p:txBody>
      </p:sp>
      <p:sp>
        <p:nvSpPr>
          <p:cNvPr id="5" name="Rectangle 25"/>
          <p:cNvSpPr>
            <a:spLocks noGrp="1" noChangeArrowheads="1"/>
          </p:cNvSpPr>
          <p:nvPr>
            <p:ph type="ftr" sz="quarter" idx="11"/>
          </p:nvPr>
        </p:nvSpPr>
        <p:spPr>
          <a:ln/>
        </p:spPr>
        <p:txBody>
          <a:bodyPr/>
          <a:lstStyle>
            <a:lvl1pPr>
              <a:defRPr/>
            </a:lvl1pPr>
          </a:lstStyle>
          <a:p>
            <a:pPr>
              <a:defRPr/>
            </a:pPr>
            <a:endParaRPr lang="en-GB"/>
          </a:p>
        </p:txBody>
      </p:sp>
    </p:spTree>
    <p:extLst>
      <p:ext uri="{BB962C8B-B14F-4D97-AF65-F5344CB8AC3E}">
        <p14:creationId xmlns:p14="http://schemas.microsoft.com/office/powerpoint/2010/main" val="3284318561"/>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spTree>
      <p:nvGrpSpPr>
        <p:cNvPr id="1" name=""/>
        <p:cNvGrpSpPr/>
        <p:nvPr/>
      </p:nvGrpSpPr>
      <p:grpSpPr>
        <a:xfrm>
          <a:off x="0" y="0"/>
          <a:ext cx="0" cy="0"/>
          <a:chOff x="0" y="0"/>
          <a:chExt cx="0" cy="0"/>
        </a:xfrm>
      </p:grpSpPr>
      <p:sp>
        <p:nvSpPr>
          <p:cNvPr id="4"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5" name="Text Box 3"/>
          <p:cNvSpPr txBox="1">
            <a:spLocks noChangeArrowheads="1"/>
          </p:cNvSpPr>
          <p:nvPr/>
        </p:nvSpPr>
        <p:spPr bwMode="auto">
          <a:xfrm>
            <a:off x="6934200" y="6596063"/>
            <a:ext cx="1981200" cy="274637"/>
          </a:xfrm>
          <a:prstGeom prst="rect">
            <a:avLst/>
          </a:prstGeom>
          <a:noFill/>
          <a:ln>
            <a:noFill/>
          </a:ln>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defRPr/>
            </a:pPr>
            <a:fld id="{A25F51DB-D583-47D1-BD39-EDA1CCC3A9CB}" type="datetime1">
              <a:rPr lang="en-GB" sz="1200" b="0" smtClean="0">
                <a:solidFill>
                  <a:schemeClr val="bg1"/>
                </a:solidFill>
              </a:rPr>
              <a:pPr>
                <a:defRPr/>
              </a:pPr>
              <a:t>11/11/2013</a:t>
            </a:fld>
            <a:r>
              <a:rPr lang="en-GB" sz="1200" b="0" smtClean="0">
                <a:solidFill>
                  <a:schemeClr val="bg1"/>
                </a:solidFill>
              </a:rPr>
              <a:t>     Seite </a:t>
            </a:r>
            <a:fld id="{D3413F16-38F7-4322-A883-2F76600B33AF}" type="slidenum">
              <a:rPr lang="en-GB" sz="1200" b="0" smtClean="0">
                <a:solidFill>
                  <a:schemeClr val="bg1"/>
                </a:solidFill>
              </a:rPr>
              <a:pPr>
                <a:defRPr/>
              </a:pPr>
              <a:t>‹#›</a:t>
            </a:fld>
            <a:endParaRPr lang="en-GB" sz="1200" b="0" smtClean="0">
              <a:solidFill>
                <a:schemeClr val="bg1"/>
              </a:solidFill>
            </a:endParaRPr>
          </a:p>
        </p:txBody>
      </p:sp>
      <p:sp>
        <p:nvSpPr>
          <p:cNvPr id="6"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7" name="Line 6"/>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s-BO"/>
          </a:p>
        </p:txBody>
      </p:sp>
      <p:pic>
        <p:nvPicPr>
          <p:cNvPr id="8" name="Picture 7"/>
          <p:cNvPicPr>
            <a:picLocks noChangeAspect="1" noChangeArrowheads="1"/>
          </p:cNvPicPr>
          <p:nvPr/>
        </p:nvPicPr>
        <p:blipFill>
          <a:blip r:embed="rId2" cstate="print">
            <a:lum contrast="-20000"/>
            <a:extLst>
              <a:ext uri="{28A0092B-C50C-407E-A947-70E740481C1C}">
                <a14:useLocalDpi xmlns:a14="http://schemas.microsoft.com/office/drawing/2010/main" val="0"/>
              </a:ext>
            </a:extLst>
          </a:blip>
          <a:srcRect/>
          <a:stretch>
            <a:fillRect/>
          </a:stretch>
        </p:blipFill>
        <p:spPr bwMode="auto">
          <a:xfrm>
            <a:off x="7999413" y="0"/>
            <a:ext cx="1144587"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10"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11" name="Text Box 19"/>
          <p:cNvSpPr txBox="1">
            <a:spLocks noChangeArrowheads="1"/>
          </p:cNvSpPr>
          <p:nvPr/>
        </p:nvSpPr>
        <p:spPr bwMode="auto">
          <a:xfrm>
            <a:off x="7893050" y="6602413"/>
            <a:ext cx="927100" cy="277812"/>
          </a:xfrm>
          <a:prstGeom prst="rect">
            <a:avLst/>
          </a:prstGeom>
          <a:noFill/>
          <a:ln>
            <a:noFill/>
          </a:ln>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defRPr/>
            </a:pPr>
            <a:r>
              <a:rPr lang="en-GB" sz="1200" b="0" smtClean="0">
                <a:solidFill>
                  <a:schemeClr val="bg1"/>
                </a:solidFill>
              </a:rPr>
              <a:t>Page </a:t>
            </a:r>
            <a:fld id="{EEF9A781-83E9-4DB4-9C43-03C83329706A}" type="slidenum">
              <a:rPr lang="en-GB" sz="1200" b="0" smtClean="0">
                <a:solidFill>
                  <a:schemeClr val="bg1"/>
                </a:solidFill>
              </a:rPr>
              <a:pPr>
                <a:defRPr/>
              </a:pPr>
              <a:t>‹#›</a:t>
            </a:fld>
            <a:endParaRPr lang="en-GB" sz="1200" b="0" smtClean="0">
              <a:solidFill>
                <a:schemeClr val="bg1"/>
              </a:solidFill>
            </a:endParaRPr>
          </a:p>
        </p:txBody>
      </p:sp>
      <p:sp>
        <p:nvSpPr>
          <p:cNvPr id="12" name="Line 12"/>
          <p:cNvSpPr>
            <a:spLocks noChangeShapeType="1"/>
          </p:cNvSpPr>
          <p:nvPr/>
        </p:nvSpPr>
        <p:spPr bwMode="auto">
          <a:xfrm flipH="1">
            <a:off x="0" y="762000"/>
            <a:ext cx="9144000" cy="0"/>
          </a:xfrm>
          <a:prstGeom prst="line">
            <a:avLst/>
          </a:prstGeom>
          <a:noFill/>
          <a:ln w="3175">
            <a:solidFill>
              <a:srgbClr val="D9D9D9"/>
            </a:solidFill>
            <a:round/>
            <a:headEnd/>
            <a:tailEnd/>
          </a:ln>
        </p:spPr>
        <p:txBody>
          <a:bodyPr/>
          <a:lstStyle/>
          <a:p>
            <a:pPr>
              <a:defRPr/>
            </a:pPr>
            <a:endParaRPr lang="es-BO"/>
          </a:p>
        </p:txBody>
      </p:sp>
      <p:pic>
        <p:nvPicPr>
          <p:cNvPr id="13" name="Picture 23" descr="Weltkugel_klein_neu.gif                                        0005A183jeany                          BB53F53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96238" y="0"/>
            <a:ext cx="1147762"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Grafik 17" descr="gizlogo-sv-climat-en-4c.wmf"/>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285750" y="-42863"/>
            <a:ext cx="21605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 descr="C:\PROAGRO 2011\PROAGRO UT ACC\DOCUMENTOS OECD QUE NECESITAN IMPRESSUM\Impresum revisados\nueva revisión romeo marta\gizlogo-sv-klimas-es-rgb-72.jpg"/>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t="7793" b="18182"/>
          <a:stretch>
            <a:fillRect/>
          </a:stretch>
        </p:blipFill>
        <p:spPr bwMode="auto">
          <a:xfrm>
            <a:off x="355600" y="25400"/>
            <a:ext cx="1968500"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1040400" y="3880808"/>
            <a:ext cx="7034400" cy="1144800"/>
          </a:xfrm>
        </p:spPr>
        <p:txBody>
          <a:bodyPr/>
          <a:lstStyle>
            <a:lvl1pPr algn="ctr" rtl="0" fontAlgn="base">
              <a:spcBef>
                <a:spcPct val="0"/>
              </a:spcBef>
              <a:spcAft>
                <a:spcPct val="0"/>
              </a:spcAft>
              <a:defRPr lang="de-DE" sz="3600" baseline="0" dirty="0">
                <a:solidFill>
                  <a:schemeClr val="tx1"/>
                </a:solidFill>
                <a:latin typeface="+mj-lt"/>
                <a:ea typeface="+mj-ea"/>
                <a:cs typeface="+mj-cs"/>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292939"/>
            <a:ext cx="7034400" cy="1500187"/>
          </a:xfrm>
        </p:spPr>
        <p:txBody>
          <a:bodyPr anchor="b"/>
          <a:lstStyle>
            <a:lvl1pPr marL="0" indent="0" algn="ctr" rtl="0" fontAlgn="base">
              <a:spcBef>
                <a:spcPct val="20000"/>
              </a:spcBef>
              <a:spcAft>
                <a:spcPct val="0"/>
              </a:spcAft>
              <a:buClr>
                <a:srgbClr val="C80F0F"/>
              </a:buClr>
              <a:buFont typeface="Wingdings" pitchFamily="2" charset="2"/>
              <a:buNone/>
              <a:tabLst>
                <a:tab pos="2190750" algn="l"/>
              </a:tabLst>
              <a:defRPr lang="de-DE" sz="2800" dirty="0" smtClean="0">
                <a:solidFill>
                  <a:schemeClr val="tx1"/>
                </a:solidFill>
                <a:latin typeface="+mn-lt"/>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
        <p:nvSpPr>
          <p:cNvPr id="16" name="Rectangle 17"/>
          <p:cNvSpPr>
            <a:spLocks noGrp="1" noChangeArrowheads="1"/>
          </p:cNvSpPr>
          <p:nvPr>
            <p:ph type="dt" sz="half" idx="10"/>
          </p:nvPr>
        </p:nvSpPr>
        <p:spPr/>
        <p:txBody>
          <a:bodyPr/>
          <a:lstStyle>
            <a:lvl1pPr>
              <a:defRPr/>
            </a:lvl1pPr>
          </a:lstStyle>
          <a:p>
            <a:pPr>
              <a:defRPr/>
            </a:pPr>
            <a:fld id="{6BDA60A8-1C5D-4E53-A2F2-A7C6FD49F2BE}" type="datetime1">
              <a:rPr lang="de-DE"/>
              <a:pPr>
                <a:defRPr/>
              </a:pPr>
              <a:t>11.11.2013</a:t>
            </a:fld>
            <a:endParaRPr lang="de-DE" dirty="0"/>
          </a:p>
        </p:txBody>
      </p:sp>
      <p:sp>
        <p:nvSpPr>
          <p:cNvPr id="17" name="Rectangle 25"/>
          <p:cNvSpPr>
            <a:spLocks noGrp="1" noChangeArrowheads="1"/>
          </p:cNvSpPr>
          <p:nvPr>
            <p:ph type="ftr" sz="quarter" idx="11"/>
          </p:nvPr>
        </p:nvSpPr>
        <p:spPr/>
        <p:txBody>
          <a:bodyPr/>
          <a:lstStyle>
            <a:lvl1pPr>
              <a:defRPr/>
            </a:lvl1pPr>
          </a:lstStyle>
          <a:p>
            <a:pPr>
              <a:defRPr/>
            </a:pPr>
            <a:endParaRPr lang="en-BZ"/>
          </a:p>
        </p:txBody>
      </p:sp>
    </p:spTree>
    <p:extLst>
      <p:ext uri="{BB962C8B-B14F-4D97-AF65-F5344CB8AC3E}">
        <p14:creationId xmlns:p14="http://schemas.microsoft.com/office/powerpoint/2010/main" val="1642188398"/>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Zwei Inhalte">
    <p:spTree>
      <p:nvGrpSpPr>
        <p:cNvPr id="1" name=""/>
        <p:cNvGrpSpPr/>
        <p:nvPr/>
      </p:nvGrpSpPr>
      <p:grpSpPr>
        <a:xfrm>
          <a:off x="0" y="0"/>
          <a:ext cx="0" cy="0"/>
          <a:chOff x="0" y="0"/>
          <a:chExt cx="0" cy="0"/>
        </a:xfrm>
      </p:grpSpPr>
      <p:sp>
        <p:nvSpPr>
          <p:cNvPr id="5"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6" name="Text Box 3"/>
          <p:cNvSpPr txBox="1">
            <a:spLocks noChangeArrowheads="1"/>
          </p:cNvSpPr>
          <p:nvPr/>
        </p:nvSpPr>
        <p:spPr bwMode="auto">
          <a:xfrm>
            <a:off x="6934200" y="6596063"/>
            <a:ext cx="1981200" cy="274637"/>
          </a:xfrm>
          <a:prstGeom prst="rect">
            <a:avLst/>
          </a:prstGeom>
          <a:noFill/>
          <a:ln>
            <a:noFill/>
          </a:ln>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defRPr/>
            </a:pPr>
            <a:fld id="{A25F51DB-D583-47D1-BD39-EDA1CCC3A9CB}" type="datetime1">
              <a:rPr lang="en-GB" sz="1200" b="0" smtClean="0">
                <a:solidFill>
                  <a:schemeClr val="bg1"/>
                </a:solidFill>
              </a:rPr>
              <a:pPr>
                <a:defRPr/>
              </a:pPr>
              <a:t>11/11/2013</a:t>
            </a:fld>
            <a:r>
              <a:rPr lang="en-GB" sz="1200" b="0" smtClean="0">
                <a:solidFill>
                  <a:schemeClr val="bg1"/>
                </a:solidFill>
              </a:rPr>
              <a:t>     Seite </a:t>
            </a:r>
            <a:fld id="{50DC88DA-4553-4A9C-8053-2301F9A5C077}" type="slidenum">
              <a:rPr lang="en-GB" sz="1200" b="0" smtClean="0">
                <a:solidFill>
                  <a:schemeClr val="bg1"/>
                </a:solidFill>
              </a:rPr>
              <a:pPr>
                <a:defRPr/>
              </a:pPr>
              <a:t>‹#›</a:t>
            </a:fld>
            <a:endParaRPr lang="en-GB" sz="1200" b="0" smtClean="0">
              <a:solidFill>
                <a:schemeClr val="bg1"/>
              </a:solidFill>
            </a:endParaRPr>
          </a:p>
        </p:txBody>
      </p:sp>
      <p:sp>
        <p:nvSpPr>
          <p:cNvPr id="7"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8" name="Line 6"/>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s-BO"/>
          </a:p>
        </p:txBody>
      </p:sp>
      <p:pic>
        <p:nvPicPr>
          <p:cNvPr id="9" name="Picture 7"/>
          <p:cNvPicPr>
            <a:picLocks noChangeAspect="1" noChangeArrowheads="1"/>
          </p:cNvPicPr>
          <p:nvPr/>
        </p:nvPicPr>
        <p:blipFill>
          <a:blip r:embed="rId2" cstate="print">
            <a:lum contrast="-20000"/>
            <a:extLst>
              <a:ext uri="{28A0092B-C50C-407E-A947-70E740481C1C}">
                <a14:useLocalDpi xmlns:a14="http://schemas.microsoft.com/office/drawing/2010/main" val="0"/>
              </a:ext>
            </a:extLst>
          </a:blip>
          <a:srcRect/>
          <a:stretch>
            <a:fillRect/>
          </a:stretch>
        </p:blipFill>
        <p:spPr bwMode="auto">
          <a:xfrm>
            <a:off x="7999413" y="0"/>
            <a:ext cx="1144587"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11"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12" name="Text Box 19"/>
          <p:cNvSpPr txBox="1">
            <a:spLocks noChangeArrowheads="1"/>
          </p:cNvSpPr>
          <p:nvPr/>
        </p:nvSpPr>
        <p:spPr bwMode="auto">
          <a:xfrm>
            <a:off x="7893050" y="6602413"/>
            <a:ext cx="927100" cy="277812"/>
          </a:xfrm>
          <a:prstGeom prst="rect">
            <a:avLst/>
          </a:prstGeom>
          <a:noFill/>
          <a:ln>
            <a:noFill/>
          </a:ln>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defRPr/>
            </a:pPr>
            <a:r>
              <a:rPr lang="en-GB" sz="1200" b="0" smtClean="0">
                <a:solidFill>
                  <a:schemeClr val="bg1"/>
                </a:solidFill>
              </a:rPr>
              <a:t>Page </a:t>
            </a:r>
            <a:fld id="{3198AC37-715F-46DA-8B8F-A9041CAF348A}" type="slidenum">
              <a:rPr lang="en-GB" sz="1200" b="0" smtClean="0">
                <a:solidFill>
                  <a:schemeClr val="bg1"/>
                </a:solidFill>
              </a:rPr>
              <a:pPr>
                <a:defRPr/>
              </a:pPr>
              <a:t>‹#›</a:t>
            </a:fld>
            <a:endParaRPr lang="en-GB" sz="1200" b="0" smtClean="0">
              <a:solidFill>
                <a:schemeClr val="bg1"/>
              </a:solidFill>
            </a:endParaRPr>
          </a:p>
        </p:txBody>
      </p:sp>
      <p:sp>
        <p:nvSpPr>
          <p:cNvPr id="13" name="Line 12"/>
          <p:cNvSpPr>
            <a:spLocks noChangeShapeType="1"/>
          </p:cNvSpPr>
          <p:nvPr/>
        </p:nvSpPr>
        <p:spPr bwMode="auto">
          <a:xfrm flipH="1">
            <a:off x="0" y="762000"/>
            <a:ext cx="9144000" cy="0"/>
          </a:xfrm>
          <a:prstGeom prst="line">
            <a:avLst/>
          </a:prstGeom>
          <a:noFill/>
          <a:ln w="3175">
            <a:solidFill>
              <a:srgbClr val="D9D9D9"/>
            </a:solidFill>
            <a:round/>
            <a:headEnd/>
            <a:tailEnd/>
          </a:ln>
        </p:spPr>
        <p:txBody>
          <a:bodyPr/>
          <a:lstStyle/>
          <a:p>
            <a:pPr>
              <a:defRPr/>
            </a:pPr>
            <a:endParaRPr lang="es-BO"/>
          </a:p>
        </p:txBody>
      </p:sp>
      <p:pic>
        <p:nvPicPr>
          <p:cNvPr id="14" name="Picture 23" descr="Weltkugel_klein_neu.gif                                        0005A183jeany                          BB53F53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96238" y="0"/>
            <a:ext cx="1147762"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rafik 17" descr="gizlogo-sv-climat-en-4c.wmf"/>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285750" y="-42863"/>
            <a:ext cx="21605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 descr="C:\PROAGRO 2011\PROAGRO UT ACC\DOCUMENTOS OECD QUE NECESITAN IMPRESSUM\Impresum revisados\nueva revisión romeo marta\gizlogo-sv-klimas-es-rgb-72.jpg"/>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t="7793" b="18182"/>
          <a:stretch>
            <a:fillRect/>
          </a:stretch>
        </p:blipFill>
        <p:spPr bwMode="auto">
          <a:xfrm>
            <a:off x="355600" y="25400"/>
            <a:ext cx="1968500"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3" name="Inhaltsplatzhalter 2"/>
          <p:cNvSpPr>
            <a:spLocks noGrp="1"/>
          </p:cNvSpPr>
          <p:nvPr>
            <p:ph sz="half" idx="1"/>
          </p:nvPr>
        </p:nvSpPr>
        <p:spPr>
          <a:xfrm>
            <a:off x="1039813" y="2106613"/>
            <a:ext cx="3481200" cy="4114800"/>
          </a:xfrm>
        </p:spPr>
        <p:txBody>
          <a:bodyPr/>
          <a:lstStyle>
            <a:lvl1pPr>
              <a:defRPr sz="2400"/>
            </a:lvl1pPr>
            <a:lvl2pPr>
              <a:defRPr sz="2200" baseline="0"/>
            </a:lvl2pPr>
            <a:lvl3pPr>
              <a:defRPr sz="2000" baseline="0"/>
            </a:lvl3pPr>
            <a:lvl4pPr>
              <a:defRPr sz="1800" baseline="0"/>
            </a:lvl4pPr>
            <a:lvl5pPr>
              <a:defRPr sz="1600" baseline="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Inhaltsplatzhalter 3"/>
          <p:cNvSpPr>
            <a:spLocks noGrp="1"/>
          </p:cNvSpPr>
          <p:nvPr>
            <p:ph sz="half" idx="2"/>
          </p:nvPr>
        </p:nvSpPr>
        <p:spPr>
          <a:xfrm>
            <a:off x="4595812" y="2106613"/>
            <a:ext cx="3481200" cy="4114800"/>
          </a:xfrm>
        </p:spPr>
        <p:txBody>
          <a:bodyPr/>
          <a:lstStyle>
            <a:lvl1pPr>
              <a:defRPr sz="2400"/>
            </a:lvl1pPr>
            <a:lvl2pPr>
              <a:defRPr sz="2200"/>
            </a:lvl2pPr>
            <a:lvl3pPr>
              <a:defRPr sz="2000"/>
            </a:lvl3pPr>
            <a:lvl4pPr>
              <a:defRPr sz="1800"/>
            </a:lvl4pPr>
            <a:lvl5pPr>
              <a:defRPr sz="16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17" name="Rectangle 17"/>
          <p:cNvSpPr>
            <a:spLocks noGrp="1" noChangeArrowheads="1"/>
          </p:cNvSpPr>
          <p:nvPr>
            <p:ph type="dt" sz="half" idx="10"/>
          </p:nvPr>
        </p:nvSpPr>
        <p:spPr/>
        <p:txBody>
          <a:bodyPr/>
          <a:lstStyle>
            <a:lvl1pPr>
              <a:defRPr/>
            </a:lvl1pPr>
          </a:lstStyle>
          <a:p>
            <a:pPr>
              <a:defRPr/>
            </a:pPr>
            <a:fld id="{0E3CA4DB-BAF9-4D98-9BC1-DCCB36B6165D}" type="datetime1">
              <a:rPr lang="de-DE"/>
              <a:pPr>
                <a:defRPr/>
              </a:pPr>
              <a:t>11.11.2013</a:t>
            </a:fld>
            <a:endParaRPr lang="de-DE" dirty="0"/>
          </a:p>
        </p:txBody>
      </p:sp>
      <p:sp>
        <p:nvSpPr>
          <p:cNvPr id="18" name="Rectangle 25"/>
          <p:cNvSpPr>
            <a:spLocks noGrp="1" noChangeArrowheads="1"/>
          </p:cNvSpPr>
          <p:nvPr>
            <p:ph type="ftr" sz="quarter" idx="11"/>
          </p:nvPr>
        </p:nvSpPr>
        <p:spPr/>
        <p:txBody>
          <a:bodyPr/>
          <a:lstStyle>
            <a:lvl1pPr>
              <a:defRPr/>
            </a:lvl1pPr>
          </a:lstStyle>
          <a:p>
            <a:pPr>
              <a:defRPr/>
            </a:pPr>
            <a:endParaRPr lang="en-BZ"/>
          </a:p>
        </p:txBody>
      </p:sp>
    </p:spTree>
    <p:extLst>
      <p:ext uri="{BB962C8B-B14F-4D97-AF65-F5344CB8AC3E}">
        <p14:creationId xmlns:p14="http://schemas.microsoft.com/office/powerpoint/2010/main" val="3928045564"/>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Vergleich">
    <p:spTree>
      <p:nvGrpSpPr>
        <p:cNvPr id="1" name=""/>
        <p:cNvGrpSpPr/>
        <p:nvPr/>
      </p:nvGrpSpPr>
      <p:grpSpPr>
        <a:xfrm>
          <a:off x="0" y="0"/>
          <a:ext cx="0" cy="0"/>
          <a:chOff x="0" y="0"/>
          <a:chExt cx="0" cy="0"/>
        </a:xfrm>
      </p:grpSpPr>
      <p:sp>
        <p:nvSpPr>
          <p:cNvPr id="7"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8" name="Text Box 3"/>
          <p:cNvSpPr txBox="1">
            <a:spLocks noChangeArrowheads="1"/>
          </p:cNvSpPr>
          <p:nvPr/>
        </p:nvSpPr>
        <p:spPr bwMode="auto">
          <a:xfrm>
            <a:off x="6934200" y="6596063"/>
            <a:ext cx="1981200" cy="274637"/>
          </a:xfrm>
          <a:prstGeom prst="rect">
            <a:avLst/>
          </a:prstGeom>
          <a:noFill/>
          <a:ln>
            <a:noFill/>
          </a:ln>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defRPr/>
            </a:pPr>
            <a:fld id="{A25F51DB-D583-47D1-BD39-EDA1CCC3A9CB}" type="datetime1">
              <a:rPr lang="en-GB" sz="1200" b="0" smtClean="0">
                <a:solidFill>
                  <a:schemeClr val="bg1"/>
                </a:solidFill>
              </a:rPr>
              <a:pPr>
                <a:defRPr/>
              </a:pPr>
              <a:t>11/11/2013</a:t>
            </a:fld>
            <a:r>
              <a:rPr lang="en-GB" sz="1200" b="0" smtClean="0">
                <a:solidFill>
                  <a:schemeClr val="bg1"/>
                </a:solidFill>
              </a:rPr>
              <a:t>     Seite </a:t>
            </a:r>
            <a:fld id="{FF74B281-EE9E-4784-8826-FFF839480CDB}" type="slidenum">
              <a:rPr lang="en-GB" sz="1200" b="0" smtClean="0">
                <a:solidFill>
                  <a:schemeClr val="bg1"/>
                </a:solidFill>
              </a:rPr>
              <a:pPr>
                <a:defRPr/>
              </a:pPr>
              <a:t>‹#›</a:t>
            </a:fld>
            <a:endParaRPr lang="en-GB" sz="1200" b="0" smtClean="0">
              <a:solidFill>
                <a:schemeClr val="bg1"/>
              </a:solidFill>
            </a:endParaRPr>
          </a:p>
        </p:txBody>
      </p:sp>
      <p:sp>
        <p:nvSpPr>
          <p:cNvPr id="9"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10" name="Line 6"/>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s-BO"/>
          </a:p>
        </p:txBody>
      </p:sp>
      <p:pic>
        <p:nvPicPr>
          <p:cNvPr id="11" name="Picture 7"/>
          <p:cNvPicPr>
            <a:picLocks noChangeAspect="1" noChangeArrowheads="1"/>
          </p:cNvPicPr>
          <p:nvPr/>
        </p:nvPicPr>
        <p:blipFill>
          <a:blip r:embed="rId2" cstate="print">
            <a:lum contrast="-20000"/>
            <a:extLst>
              <a:ext uri="{28A0092B-C50C-407E-A947-70E740481C1C}">
                <a14:useLocalDpi xmlns:a14="http://schemas.microsoft.com/office/drawing/2010/main" val="0"/>
              </a:ext>
            </a:extLst>
          </a:blip>
          <a:srcRect/>
          <a:stretch>
            <a:fillRect/>
          </a:stretch>
        </p:blipFill>
        <p:spPr bwMode="auto">
          <a:xfrm>
            <a:off x="7999413" y="0"/>
            <a:ext cx="1144587"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13"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14" name="Text Box 19"/>
          <p:cNvSpPr txBox="1">
            <a:spLocks noChangeArrowheads="1"/>
          </p:cNvSpPr>
          <p:nvPr/>
        </p:nvSpPr>
        <p:spPr bwMode="auto">
          <a:xfrm>
            <a:off x="7893050" y="6602413"/>
            <a:ext cx="927100" cy="277812"/>
          </a:xfrm>
          <a:prstGeom prst="rect">
            <a:avLst/>
          </a:prstGeom>
          <a:noFill/>
          <a:ln>
            <a:noFill/>
          </a:ln>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defRPr/>
            </a:pPr>
            <a:r>
              <a:rPr lang="en-GB" sz="1200" b="0" smtClean="0">
                <a:solidFill>
                  <a:schemeClr val="bg1"/>
                </a:solidFill>
              </a:rPr>
              <a:t>Page </a:t>
            </a:r>
            <a:fld id="{ABA1AFFB-D702-4612-B3C1-E56E45DF7453}" type="slidenum">
              <a:rPr lang="en-GB" sz="1200" b="0" smtClean="0">
                <a:solidFill>
                  <a:schemeClr val="bg1"/>
                </a:solidFill>
              </a:rPr>
              <a:pPr>
                <a:defRPr/>
              </a:pPr>
              <a:t>‹#›</a:t>
            </a:fld>
            <a:endParaRPr lang="en-GB" sz="1200" b="0" smtClean="0">
              <a:solidFill>
                <a:schemeClr val="bg1"/>
              </a:solidFill>
            </a:endParaRPr>
          </a:p>
        </p:txBody>
      </p:sp>
      <p:sp>
        <p:nvSpPr>
          <p:cNvPr id="15" name="Line 12"/>
          <p:cNvSpPr>
            <a:spLocks noChangeShapeType="1"/>
          </p:cNvSpPr>
          <p:nvPr/>
        </p:nvSpPr>
        <p:spPr bwMode="auto">
          <a:xfrm flipH="1">
            <a:off x="0" y="762000"/>
            <a:ext cx="9144000" cy="0"/>
          </a:xfrm>
          <a:prstGeom prst="line">
            <a:avLst/>
          </a:prstGeom>
          <a:noFill/>
          <a:ln w="3175">
            <a:solidFill>
              <a:srgbClr val="D9D9D9"/>
            </a:solidFill>
            <a:round/>
            <a:headEnd/>
            <a:tailEnd/>
          </a:ln>
        </p:spPr>
        <p:txBody>
          <a:bodyPr/>
          <a:lstStyle/>
          <a:p>
            <a:pPr>
              <a:defRPr/>
            </a:pPr>
            <a:endParaRPr lang="es-BO"/>
          </a:p>
        </p:txBody>
      </p:sp>
      <p:pic>
        <p:nvPicPr>
          <p:cNvPr id="16" name="Picture 23" descr="Weltkugel_klein_neu.gif                                        0005A183jeany                          BB53F53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96238" y="0"/>
            <a:ext cx="1147762"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Grafik 17" descr="gizlogo-sv-climat-en-4c.wmf"/>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285750" y="-42863"/>
            <a:ext cx="21605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 descr="C:\PROAGRO 2011\PROAGRO UT ACC\DOCUMENTOS OECD QUE NECESITAN IMPRESSUM\Impresum revisados\nueva revisión romeo marta\gizlogo-sv-klimas-es-rgb-72.jpg"/>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t="7793" b="18182"/>
          <a:stretch>
            <a:fillRect/>
          </a:stretch>
        </p:blipFill>
        <p:spPr bwMode="auto">
          <a:xfrm>
            <a:off x="355600" y="25400"/>
            <a:ext cx="1968500"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1040400" y="1411200"/>
            <a:ext cx="7034400" cy="619200"/>
          </a:xfrm>
        </p:spPr>
        <p:txBody>
          <a:bodyPr/>
          <a:lstStyle>
            <a:lvl1pPr>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098784"/>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1040400" y="2668044"/>
            <a:ext cx="3463200" cy="3557392"/>
          </a:xfrm>
        </p:spPr>
        <p:txBody>
          <a:bodyPr/>
          <a:lstStyle>
            <a:lvl1pPr>
              <a:defRPr sz="2400"/>
            </a:lvl1pPr>
            <a:lvl2pPr>
              <a:defRPr sz="2200"/>
            </a:lvl2pPr>
            <a:lvl3pPr>
              <a:defRPr sz="2000"/>
            </a:lvl3pPr>
            <a:lvl4pPr>
              <a:defRPr sz="18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Textplatzhalter 4"/>
          <p:cNvSpPr>
            <a:spLocks noGrp="1"/>
          </p:cNvSpPr>
          <p:nvPr>
            <p:ph type="body" sz="quarter" idx="3"/>
          </p:nvPr>
        </p:nvSpPr>
        <p:spPr>
          <a:xfrm>
            <a:off x="4615200" y="2098783"/>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15200" y="2668044"/>
            <a:ext cx="3463200" cy="3557392"/>
          </a:xfrm>
        </p:spPr>
        <p:txBody>
          <a:bodyPr/>
          <a:lstStyle>
            <a:lvl1pPr>
              <a:defRPr lang="de-DE" sz="2400" dirty="0" smtClean="0">
                <a:solidFill>
                  <a:schemeClr val="tx1"/>
                </a:solidFill>
                <a:latin typeface="+mn-lt"/>
                <a:ea typeface="+mn-ea"/>
                <a:cs typeface="+mn-cs"/>
              </a:defRPr>
            </a:lvl1pPr>
            <a:lvl2pPr>
              <a:defRPr lang="de-DE" sz="2200" dirty="0" smtClean="0">
                <a:solidFill>
                  <a:schemeClr val="tx1"/>
                </a:solidFill>
                <a:latin typeface="+mn-lt"/>
              </a:defRPr>
            </a:lvl2pPr>
            <a:lvl3pPr>
              <a:defRPr lang="de-DE" sz="2000" dirty="0" smtClean="0">
                <a:solidFill>
                  <a:schemeClr val="tx1"/>
                </a:solidFill>
                <a:latin typeface="+mn-lt"/>
              </a:defRPr>
            </a:lvl3pPr>
            <a:lvl4pPr>
              <a:defRPr lang="de-DE" sz="1800" dirty="0" smtClean="0">
                <a:solidFill>
                  <a:schemeClr val="tx1"/>
                </a:solidFill>
                <a:latin typeface="+mn-lt"/>
              </a:defRPr>
            </a:lvl4pPr>
            <a:lvl5pPr>
              <a:defRPr lang="de-DE" sz="1600" dirty="0" smtClean="0">
                <a:solidFill>
                  <a:schemeClr val="tx1"/>
                </a:solidFill>
                <a:latin typeface="+mn-lt"/>
              </a:defRPr>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19" name="Rectangle 17"/>
          <p:cNvSpPr>
            <a:spLocks noGrp="1" noChangeArrowheads="1"/>
          </p:cNvSpPr>
          <p:nvPr>
            <p:ph type="dt" sz="half" idx="10"/>
          </p:nvPr>
        </p:nvSpPr>
        <p:spPr/>
        <p:txBody>
          <a:bodyPr/>
          <a:lstStyle>
            <a:lvl1pPr>
              <a:defRPr/>
            </a:lvl1pPr>
          </a:lstStyle>
          <a:p>
            <a:pPr>
              <a:defRPr/>
            </a:pPr>
            <a:fld id="{23E06E45-A941-481D-8E96-64B1A8706C33}" type="datetime1">
              <a:rPr lang="de-DE"/>
              <a:pPr>
                <a:defRPr/>
              </a:pPr>
              <a:t>11.11.2013</a:t>
            </a:fld>
            <a:endParaRPr lang="de-DE" dirty="0"/>
          </a:p>
        </p:txBody>
      </p:sp>
      <p:sp>
        <p:nvSpPr>
          <p:cNvPr id="20" name="Rectangle 25"/>
          <p:cNvSpPr>
            <a:spLocks noGrp="1" noChangeArrowheads="1"/>
          </p:cNvSpPr>
          <p:nvPr>
            <p:ph type="ftr" sz="quarter" idx="11"/>
          </p:nvPr>
        </p:nvSpPr>
        <p:spPr/>
        <p:txBody>
          <a:bodyPr/>
          <a:lstStyle>
            <a:lvl1pPr>
              <a:defRPr/>
            </a:lvl1pPr>
          </a:lstStyle>
          <a:p>
            <a:pPr>
              <a:defRPr/>
            </a:pPr>
            <a:endParaRPr lang="en-BZ"/>
          </a:p>
        </p:txBody>
      </p:sp>
    </p:spTree>
    <p:extLst>
      <p:ext uri="{BB962C8B-B14F-4D97-AF65-F5344CB8AC3E}">
        <p14:creationId xmlns:p14="http://schemas.microsoft.com/office/powerpoint/2010/main" val="4195404433"/>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Nur Titel">
    <p:spTree>
      <p:nvGrpSpPr>
        <p:cNvPr id="1" name=""/>
        <p:cNvGrpSpPr/>
        <p:nvPr/>
      </p:nvGrpSpPr>
      <p:grpSpPr>
        <a:xfrm>
          <a:off x="0" y="0"/>
          <a:ext cx="0" cy="0"/>
          <a:chOff x="0" y="0"/>
          <a:chExt cx="0" cy="0"/>
        </a:xfrm>
      </p:grpSpPr>
      <p:sp>
        <p:nvSpPr>
          <p:cNvPr id="3"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4" name="Text Box 3"/>
          <p:cNvSpPr txBox="1">
            <a:spLocks noChangeArrowheads="1"/>
          </p:cNvSpPr>
          <p:nvPr/>
        </p:nvSpPr>
        <p:spPr bwMode="auto">
          <a:xfrm>
            <a:off x="6934200" y="6596063"/>
            <a:ext cx="1981200" cy="274637"/>
          </a:xfrm>
          <a:prstGeom prst="rect">
            <a:avLst/>
          </a:prstGeom>
          <a:noFill/>
          <a:ln>
            <a:noFill/>
          </a:ln>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defRPr/>
            </a:pPr>
            <a:fld id="{A25F51DB-D583-47D1-BD39-EDA1CCC3A9CB}" type="datetime1">
              <a:rPr lang="en-GB" sz="1200" b="0" smtClean="0">
                <a:solidFill>
                  <a:schemeClr val="bg1"/>
                </a:solidFill>
              </a:rPr>
              <a:pPr>
                <a:defRPr/>
              </a:pPr>
              <a:t>11/11/2013</a:t>
            </a:fld>
            <a:r>
              <a:rPr lang="en-GB" sz="1200" b="0" smtClean="0">
                <a:solidFill>
                  <a:schemeClr val="bg1"/>
                </a:solidFill>
              </a:rPr>
              <a:t>     Seite </a:t>
            </a:r>
            <a:fld id="{B0410A9D-E379-47F6-A02B-BDE78D1E7518}" type="slidenum">
              <a:rPr lang="en-GB" sz="1200" b="0" smtClean="0">
                <a:solidFill>
                  <a:schemeClr val="bg1"/>
                </a:solidFill>
              </a:rPr>
              <a:pPr>
                <a:defRPr/>
              </a:pPr>
              <a:t>‹#›</a:t>
            </a:fld>
            <a:endParaRPr lang="en-GB" sz="1200" b="0" smtClean="0">
              <a:solidFill>
                <a:schemeClr val="bg1"/>
              </a:solidFill>
            </a:endParaRPr>
          </a:p>
        </p:txBody>
      </p:sp>
      <p:sp>
        <p:nvSpPr>
          <p:cNvPr id="5"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6" name="Line 6"/>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s-BO"/>
          </a:p>
        </p:txBody>
      </p:sp>
      <p:pic>
        <p:nvPicPr>
          <p:cNvPr id="7" name="Picture 7"/>
          <p:cNvPicPr>
            <a:picLocks noChangeAspect="1" noChangeArrowheads="1"/>
          </p:cNvPicPr>
          <p:nvPr/>
        </p:nvPicPr>
        <p:blipFill>
          <a:blip r:embed="rId2" cstate="print">
            <a:lum contrast="-20000"/>
            <a:extLst>
              <a:ext uri="{28A0092B-C50C-407E-A947-70E740481C1C}">
                <a14:useLocalDpi xmlns:a14="http://schemas.microsoft.com/office/drawing/2010/main" val="0"/>
              </a:ext>
            </a:extLst>
          </a:blip>
          <a:srcRect/>
          <a:stretch>
            <a:fillRect/>
          </a:stretch>
        </p:blipFill>
        <p:spPr bwMode="auto">
          <a:xfrm>
            <a:off x="7999413" y="0"/>
            <a:ext cx="1144587"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9"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10" name="Text Box 19"/>
          <p:cNvSpPr txBox="1">
            <a:spLocks noChangeArrowheads="1"/>
          </p:cNvSpPr>
          <p:nvPr/>
        </p:nvSpPr>
        <p:spPr bwMode="auto">
          <a:xfrm>
            <a:off x="7893050" y="6602413"/>
            <a:ext cx="927100" cy="277812"/>
          </a:xfrm>
          <a:prstGeom prst="rect">
            <a:avLst/>
          </a:prstGeom>
          <a:noFill/>
          <a:ln>
            <a:noFill/>
          </a:ln>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defRPr/>
            </a:pPr>
            <a:r>
              <a:rPr lang="en-GB" sz="1200" b="0" smtClean="0">
                <a:solidFill>
                  <a:schemeClr val="bg1"/>
                </a:solidFill>
              </a:rPr>
              <a:t>Page </a:t>
            </a:r>
            <a:fld id="{B5F39290-C867-48E6-8575-D69A97CEDD84}" type="slidenum">
              <a:rPr lang="en-GB" sz="1200" b="0" smtClean="0">
                <a:solidFill>
                  <a:schemeClr val="bg1"/>
                </a:solidFill>
              </a:rPr>
              <a:pPr>
                <a:defRPr/>
              </a:pPr>
              <a:t>‹#›</a:t>
            </a:fld>
            <a:endParaRPr lang="en-GB" sz="1200" b="0" smtClean="0">
              <a:solidFill>
                <a:schemeClr val="bg1"/>
              </a:solidFill>
            </a:endParaRPr>
          </a:p>
        </p:txBody>
      </p:sp>
      <p:sp>
        <p:nvSpPr>
          <p:cNvPr id="11" name="Line 12"/>
          <p:cNvSpPr>
            <a:spLocks noChangeShapeType="1"/>
          </p:cNvSpPr>
          <p:nvPr/>
        </p:nvSpPr>
        <p:spPr bwMode="auto">
          <a:xfrm flipH="1">
            <a:off x="0" y="762000"/>
            <a:ext cx="9144000" cy="0"/>
          </a:xfrm>
          <a:prstGeom prst="line">
            <a:avLst/>
          </a:prstGeom>
          <a:noFill/>
          <a:ln w="3175">
            <a:solidFill>
              <a:srgbClr val="D9D9D9"/>
            </a:solidFill>
            <a:round/>
            <a:headEnd/>
            <a:tailEnd/>
          </a:ln>
        </p:spPr>
        <p:txBody>
          <a:bodyPr/>
          <a:lstStyle/>
          <a:p>
            <a:pPr>
              <a:defRPr/>
            </a:pPr>
            <a:endParaRPr lang="es-BO"/>
          </a:p>
        </p:txBody>
      </p:sp>
      <p:pic>
        <p:nvPicPr>
          <p:cNvPr id="12" name="Picture 23" descr="Weltkugel_klein_neu.gif                                        0005A183jeany                          BB53F53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96238" y="0"/>
            <a:ext cx="1147762"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Grafik 17" descr="gizlogo-sv-climat-en-4c.wmf"/>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285750" y="-42863"/>
            <a:ext cx="21605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 descr="C:\PROAGRO 2011\PROAGRO UT ACC\DOCUMENTOS OECD QUE NECESITAN IMPRESSUM\Impresum revisados\nueva revisión romeo marta\gizlogo-sv-klimas-es-rgb-72.jpg"/>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t="7793" b="18182"/>
          <a:stretch>
            <a:fillRect/>
          </a:stretch>
        </p:blipFill>
        <p:spPr bwMode="auto">
          <a:xfrm>
            <a:off x="355600" y="25400"/>
            <a:ext cx="1968500"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15" name="Rectangle 17"/>
          <p:cNvSpPr>
            <a:spLocks noGrp="1" noChangeArrowheads="1"/>
          </p:cNvSpPr>
          <p:nvPr>
            <p:ph type="dt" sz="half" idx="10"/>
          </p:nvPr>
        </p:nvSpPr>
        <p:spPr/>
        <p:txBody>
          <a:bodyPr/>
          <a:lstStyle>
            <a:lvl1pPr>
              <a:defRPr/>
            </a:lvl1pPr>
          </a:lstStyle>
          <a:p>
            <a:pPr>
              <a:defRPr/>
            </a:pPr>
            <a:fld id="{E79DEAE4-CA16-414C-A1B6-574E720269D6}" type="datetime1">
              <a:rPr lang="de-DE"/>
              <a:pPr>
                <a:defRPr/>
              </a:pPr>
              <a:t>11.11.2013</a:t>
            </a:fld>
            <a:endParaRPr lang="de-DE" dirty="0"/>
          </a:p>
        </p:txBody>
      </p:sp>
      <p:sp>
        <p:nvSpPr>
          <p:cNvPr id="16" name="Rectangle 25"/>
          <p:cNvSpPr>
            <a:spLocks noGrp="1" noChangeArrowheads="1"/>
          </p:cNvSpPr>
          <p:nvPr>
            <p:ph type="ftr" sz="quarter" idx="11"/>
          </p:nvPr>
        </p:nvSpPr>
        <p:spPr/>
        <p:txBody>
          <a:bodyPr/>
          <a:lstStyle>
            <a:lvl1pPr>
              <a:defRPr/>
            </a:lvl1pPr>
          </a:lstStyle>
          <a:p>
            <a:pPr>
              <a:defRPr/>
            </a:pPr>
            <a:endParaRPr lang="en-BZ"/>
          </a:p>
        </p:txBody>
      </p:sp>
    </p:spTree>
    <p:extLst>
      <p:ext uri="{BB962C8B-B14F-4D97-AF65-F5344CB8AC3E}">
        <p14:creationId xmlns:p14="http://schemas.microsoft.com/office/powerpoint/2010/main" val="2043574498"/>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1"/>
          <p:cNvSpPr>
            <a:spLocks noGrp="1" noChangeArrowheads="1"/>
          </p:cNvSpPr>
          <p:nvPr>
            <p:ph type="dt" sz="half" idx="10"/>
          </p:nvPr>
        </p:nvSpPr>
        <p:spPr/>
        <p:txBody>
          <a:bodyPr/>
          <a:lstStyle>
            <a:lvl1pPr>
              <a:defRPr/>
            </a:lvl1pPr>
          </a:lstStyle>
          <a:p>
            <a:pPr>
              <a:defRPr/>
            </a:pPr>
            <a:fld id="{944BD641-487F-47FF-A54B-EEBE493C1423}" type="datetime1">
              <a:rPr lang="de-DE"/>
              <a:pPr>
                <a:defRPr/>
              </a:pPr>
              <a:t>11.11.2013</a:t>
            </a:fld>
            <a:endParaRPr lang="de-DE" dirty="0"/>
          </a:p>
        </p:txBody>
      </p:sp>
      <p:sp>
        <p:nvSpPr>
          <p:cNvPr id="3" name="Rectangle 25"/>
          <p:cNvSpPr>
            <a:spLocks noGrp="1" noChangeArrowheads="1"/>
          </p:cNvSpPr>
          <p:nvPr>
            <p:ph type="ftr" sz="quarter" idx="11"/>
          </p:nvPr>
        </p:nvSpPr>
        <p:spPr/>
        <p:txBody>
          <a:bodyPr/>
          <a:lstStyle>
            <a:lvl1pPr>
              <a:defRPr/>
            </a:lvl1pPr>
          </a:lstStyle>
          <a:p>
            <a:pPr>
              <a:defRPr/>
            </a:pPr>
            <a:endParaRPr lang="en-BZ"/>
          </a:p>
        </p:txBody>
      </p:sp>
    </p:spTree>
    <p:extLst>
      <p:ext uri="{BB962C8B-B14F-4D97-AF65-F5344CB8AC3E}">
        <p14:creationId xmlns:p14="http://schemas.microsoft.com/office/powerpoint/2010/main" val="3943795494"/>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Inhalt mit Überschrift">
    <p:spTree>
      <p:nvGrpSpPr>
        <p:cNvPr id="1" name=""/>
        <p:cNvGrpSpPr/>
        <p:nvPr/>
      </p:nvGrpSpPr>
      <p:grpSpPr>
        <a:xfrm>
          <a:off x="0" y="0"/>
          <a:ext cx="0" cy="0"/>
          <a:chOff x="0" y="0"/>
          <a:chExt cx="0" cy="0"/>
        </a:xfrm>
      </p:grpSpPr>
      <p:sp>
        <p:nvSpPr>
          <p:cNvPr id="5"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6" name="Text Box 3"/>
          <p:cNvSpPr txBox="1">
            <a:spLocks noChangeArrowheads="1"/>
          </p:cNvSpPr>
          <p:nvPr/>
        </p:nvSpPr>
        <p:spPr bwMode="auto">
          <a:xfrm>
            <a:off x="6934200" y="6596063"/>
            <a:ext cx="1981200" cy="274637"/>
          </a:xfrm>
          <a:prstGeom prst="rect">
            <a:avLst/>
          </a:prstGeom>
          <a:noFill/>
          <a:ln>
            <a:noFill/>
          </a:ln>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defRPr/>
            </a:pPr>
            <a:fld id="{A25F51DB-D583-47D1-BD39-EDA1CCC3A9CB}" type="datetime1">
              <a:rPr lang="en-GB" sz="1200" b="0" smtClean="0">
                <a:solidFill>
                  <a:schemeClr val="bg1"/>
                </a:solidFill>
              </a:rPr>
              <a:pPr>
                <a:defRPr/>
              </a:pPr>
              <a:t>11/11/2013</a:t>
            </a:fld>
            <a:r>
              <a:rPr lang="en-GB" sz="1200" b="0" smtClean="0">
                <a:solidFill>
                  <a:schemeClr val="bg1"/>
                </a:solidFill>
              </a:rPr>
              <a:t>     Seite </a:t>
            </a:r>
            <a:fld id="{029A1579-3266-4227-86C3-44E1D3BE0BD6}" type="slidenum">
              <a:rPr lang="en-GB" sz="1200" b="0" smtClean="0">
                <a:solidFill>
                  <a:schemeClr val="bg1"/>
                </a:solidFill>
              </a:rPr>
              <a:pPr>
                <a:defRPr/>
              </a:pPr>
              <a:t>‹#›</a:t>
            </a:fld>
            <a:endParaRPr lang="en-GB" sz="1200" b="0" smtClean="0">
              <a:solidFill>
                <a:schemeClr val="bg1"/>
              </a:solidFill>
            </a:endParaRPr>
          </a:p>
        </p:txBody>
      </p:sp>
      <p:sp>
        <p:nvSpPr>
          <p:cNvPr id="7"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8" name="Line 6"/>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s-BO"/>
          </a:p>
        </p:txBody>
      </p:sp>
      <p:pic>
        <p:nvPicPr>
          <p:cNvPr id="9" name="Picture 7"/>
          <p:cNvPicPr>
            <a:picLocks noChangeAspect="1" noChangeArrowheads="1"/>
          </p:cNvPicPr>
          <p:nvPr/>
        </p:nvPicPr>
        <p:blipFill>
          <a:blip r:embed="rId2" cstate="print">
            <a:lum contrast="-20000"/>
            <a:extLst>
              <a:ext uri="{28A0092B-C50C-407E-A947-70E740481C1C}">
                <a14:useLocalDpi xmlns:a14="http://schemas.microsoft.com/office/drawing/2010/main" val="0"/>
              </a:ext>
            </a:extLst>
          </a:blip>
          <a:srcRect/>
          <a:stretch>
            <a:fillRect/>
          </a:stretch>
        </p:blipFill>
        <p:spPr bwMode="auto">
          <a:xfrm>
            <a:off x="7999413" y="0"/>
            <a:ext cx="1144587"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11"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12" name="Text Box 19"/>
          <p:cNvSpPr txBox="1">
            <a:spLocks noChangeArrowheads="1"/>
          </p:cNvSpPr>
          <p:nvPr/>
        </p:nvSpPr>
        <p:spPr bwMode="auto">
          <a:xfrm>
            <a:off x="7893050" y="6602413"/>
            <a:ext cx="927100" cy="277812"/>
          </a:xfrm>
          <a:prstGeom prst="rect">
            <a:avLst/>
          </a:prstGeom>
          <a:noFill/>
          <a:ln>
            <a:noFill/>
          </a:ln>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defRPr/>
            </a:pPr>
            <a:r>
              <a:rPr lang="en-GB" sz="1200" b="0" smtClean="0">
                <a:solidFill>
                  <a:schemeClr val="bg1"/>
                </a:solidFill>
              </a:rPr>
              <a:t>Page </a:t>
            </a:r>
            <a:fld id="{4F99D51C-2BE5-4BED-836F-6604722B3B27}" type="slidenum">
              <a:rPr lang="en-GB" sz="1200" b="0" smtClean="0">
                <a:solidFill>
                  <a:schemeClr val="bg1"/>
                </a:solidFill>
              </a:rPr>
              <a:pPr>
                <a:defRPr/>
              </a:pPr>
              <a:t>‹#›</a:t>
            </a:fld>
            <a:endParaRPr lang="en-GB" sz="1200" b="0" smtClean="0">
              <a:solidFill>
                <a:schemeClr val="bg1"/>
              </a:solidFill>
            </a:endParaRPr>
          </a:p>
        </p:txBody>
      </p:sp>
      <p:sp>
        <p:nvSpPr>
          <p:cNvPr id="13" name="Line 12"/>
          <p:cNvSpPr>
            <a:spLocks noChangeShapeType="1"/>
          </p:cNvSpPr>
          <p:nvPr/>
        </p:nvSpPr>
        <p:spPr bwMode="auto">
          <a:xfrm flipH="1">
            <a:off x="0" y="762000"/>
            <a:ext cx="9144000" cy="0"/>
          </a:xfrm>
          <a:prstGeom prst="line">
            <a:avLst/>
          </a:prstGeom>
          <a:noFill/>
          <a:ln w="3175">
            <a:solidFill>
              <a:srgbClr val="D9D9D9"/>
            </a:solidFill>
            <a:round/>
            <a:headEnd/>
            <a:tailEnd/>
          </a:ln>
        </p:spPr>
        <p:txBody>
          <a:bodyPr/>
          <a:lstStyle/>
          <a:p>
            <a:pPr>
              <a:defRPr/>
            </a:pPr>
            <a:endParaRPr lang="es-BO"/>
          </a:p>
        </p:txBody>
      </p:sp>
      <p:pic>
        <p:nvPicPr>
          <p:cNvPr id="14" name="Picture 23" descr="Weltkugel_klein_neu.gif                                        0005A183jeany                          BB53F53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96238" y="0"/>
            <a:ext cx="1147762"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rafik 17" descr="gizlogo-sv-climat-en-4c.wmf"/>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285750" y="-42863"/>
            <a:ext cx="21605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 descr="C:\PROAGRO 2011\PROAGRO UT ACC\DOCUMENTOS OECD QUE NECESITAN IMPRESSUM\Impresum revisados\nueva revisión romeo marta\gizlogo-sv-klimas-es-rgb-72.jpg"/>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t="7793" b="18182"/>
          <a:stretch>
            <a:fillRect/>
          </a:stretch>
        </p:blipFill>
        <p:spPr bwMode="auto">
          <a:xfrm>
            <a:off x="355600" y="25400"/>
            <a:ext cx="1968500"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1040400" y="1411200"/>
            <a:ext cx="2484000" cy="1357052"/>
          </a:xfrm>
        </p:spPr>
        <p:txBody>
          <a:bodyPr anchor="b"/>
          <a:lstStyle>
            <a:lvl1pPr algn="l">
              <a:defRPr sz="2800" b="0" baseline="0"/>
            </a:lvl1pPr>
          </a:lstStyle>
          <a:p>
            <a:r>
              <a:rPr lang="de-DE" smtClean="0"/>
              <a:t>Titelmasterformat durch Klicken bearbeiten</a:t>
            </a:r>
            <a:endParaRPr lang="de-DE" dirty="0"/>
          </a:p>
        </p:txBody>
      </p:sp>
      <p:sp>
        <p:nvSpPr>
          <p:cNvPr id="3" name="Inhaltsplatzhalter 2"/>
          <p:cNvSpPr>
            <a:spLocks noGrp="1"/>
          </p:cNvSpPr>
          <p:nvPr>
            <p:ph idx="1"/>
          </p:nvPr>
        </p:nvSpPr>
        <p:spPr>
          <a:xfrm>
            <a:off x="3620022" y="1411201"/>
            <a:ext cx="4453200" cy="4814235"/>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Textplatzhalter 3"/>
          <p:cNvSpPr>
            <a:spLocks noGrp="1"/>
          </p:cNvSpPr>
          <p:nvPr>
            <p:ph type="body" sz="half" idx="2"/>
          </p:nvPr>
        </p:nvSpPr>
        <p:spPr>
          <a:xfrm>
            <a:off x="1040400" y="2893512"/>
            <a:ext cx="2484000" cy="3331925"/>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17" name="Rectangle 17"/>
          <p:cNvSpPr>
            <a:spLocks noGrp="1" noChangeArrowheads="1"/>
          </p:cNvSpPr>
          <p:nvPr>
            <p:ph type="dt" sz="half" idx="10"/>
          </p:nvPr>
        </p:nvSpPr>
        <p:spPr/>
        <p:txBody>
          <a:bodyPr/>
          <a:lstStyle>
            <a:lvl1pPr>
              <a:defRPr/>
            </a:lvl1pPr>
          </a:lstStyle>
          <a:p>
            <a:pPr>
              <a:defRPr/>
            </a:pPr>
            <a:fld id="{1CA99BF1-2F3A-4460-BCE1-1515F3A838F6}" type="datetime1">
              <a:rPr lang="de-DE"/>
              <a:pPr>
                <a:defRPr/>
              </a:pPr>
              <a:t>11.11.2013</a:t>
            </a:fld>
            <a:endParaRPr lang="de-DE" dirty="0"/>
          </a:p>
        </p:txBody>
      </p:sp>
      <p:sp>
        <p:nvSpPr>
          <p:cNvPr id="18" name="Rectangle 25"/>
          <p:cNvSpPr>
            <a:spLocks noGrp="1" noChangeArrowheads="1"/>
          </p:cNvSpPr>
          <p:nvPr>
            <p:ph type="ftr" sz="quarter" idx="11"/>
          </p:nvPr>
        </p:nvSpPr>
        <p:spPr/>
        <p:txBody>
          <a:bodyPr/>
          <a:lstStyle>
            <a:lvl1pPr>
              <a:defRPr/>
            </a:lvl1pPr>
          </a:lstStyle>
          <a:p>
            <a:pPr>
              <a:defRPr/>
            </a:pPr>
            <a:endParaRPr lang="en-BZ"/>
          </a:p>
        </p:txBody>
      </p:sp>
    </p:spTree>
    <p:extLst>
      <p:ext uri="{BB962C8B-B14F-4D97-AF65-F5344CB8AC3E}">
        <p14:creationId xmlns:p14="http://schemas.microsoft.com/office/powerpoint/2010/main" val="2640777181"/>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spTree>
      <p:nvGrpSpPr>
        <p:cNvPr id="1" name=""/>
        <p:cNvGrpSpPr/>
        <p:nvPr/>
      </p:nvGrpSpPr>
      <p:grpSpPr>
        <a:xfrm>
          <a:off x="0" y="0"/>
          <a:ext cx="0" cy="0"/>
          <a:chOff x="0" y="0"/>
          <a:chExt cx="0" cy="0"/>
        </a:xfrm>
      </p:grpSpPr>
      <p:sp>
        <p:nvSpPr>
          <p:cNvPr id="5"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6" name="Text Box 3"/>
          <p:cNvSpPr txBox="1">
            <a:spLocks noChangeArrowheads="1"/>
          </p:cNvSpPr>
          <p:nvPr/>
        </p:nvSpPr>
        <p:spPr bwMode="auto">
          <a:xfrm>
            <a:off x="6934200" y="6596063"/>
            <a:ext cx="1981200" cy="274637"/>
          </a:xfrm>
          <a:prstGeom prst="rect">
            <a:avLst/>
          </a:prstGeom>
          <a:noFill/>
          <a:ln>
            <a:noFill/>
          </a:ln>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defRPr/>
            </a:pPr>
            <a:fld id="{A25F51DB-D583-47D1-BD39-EDA1CCC3A9CB}" type="datetime1">
              <a:rPr lang="en-GB" sz="1200" b="0" smtClean="0">
                <a:solidFill>
                  <a:schemeClr val="bg1"/>
                </a:solidFill>
              </a:rPr>
              <a:pPr>
                <a:defRPr/>
              </a:pPr>
              <a:t>11/11/2013</a:t>
            </a:fld>
            <a:r>
              <a:rPr lang="en-GB" sz="1200" b="0" smtClean="0">
                <a:solidFill>
                  <a:schemeClr val="bg1"/>
                </a:solidFill>
              </a:rPr>
              <a:t>     Seite </a:t>
            </a:r>
            <a:fld id="{7E71490E-7940-479B-BEC3-F26331CC78DC}" type="slidenum">
              <a:rPr lang="en-GB" sz="1200" b="0" smtClean="0">
                <a:solidFill>
                  <a:schemeClr val="bg1"/>
                </a:solidFill>
              </a:rPr>
              <a:pPr>
                <a:defRPr/>
              </a:pPr>
              <a:t>‹#›</a:t>
            </a:fld>
            <a:endParaRPr lang="en-GB" sz="1200" b="0" smtClean="0">
              <a:solidFill>
                <a:schemeClr val="bg1"/>
              </a:solidFill>
            </a:endParaRPr>
          </a:p>
        </p:txBody>
      </p:sp>
      <p:sp>
        <p:nvSpPr>
          <p:cNvPr id="7"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8" name="Line 6"/>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s-BO"/>
          </a:p>
        </p:txBody>
      </p:sp>
      <p:pic>
        <p:nvPicPr>
          <p:cNvPr id="9" name="Picture 7"/>
          <p:cNvPicPr>
            <a:picLocks noChangeAspect="1" noChangeArrowheads="1"/>
          </p:cNvPicPr>
          <p:nvPr/>
        </p:nvPicPr>
        <p:blipFill>
          <a:blip r:embed="rId2" cstate="print">
            <a:lum contrast="-20000"/>
            <a:extLst>
              <a:ext uri="{28A0092B-C50C-407E-A947-70E740481C1C}">
                <a14:useLocalDpi xmlns:a14="http://schemas.microsoft.com/office/drawing/2010/main" val="0"/>
              </a:ext>
            </a:extLst>
          </a:blip>
          <a:srcRect/>
          <a:stretch>
            <a:fillRect/>
          </a:stretch>
        </p:blipFill>
        <p:spPr bwMode="auto">
          <a:xfrm>
            <a:off x="7999413" y="0"/>
            <a:ext cx="1144587"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11"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12" name="Text Box 19"/>
          <p:cNvSpPr txBox="1">
            <a:spLocks noChangeArrowheads="1"/>
          </p:cNvSpPr>
          <p:nvPr/>
        </p:nvSpPr>
        <p:spPr bwMode="auto">
          <a:xfrm>
            <a:off x="7893050" y="6602413"/>
            <a:ext cx="927100" cy="277812"/>
          </a:xfrm>
          <a:prstGeom prst="rect">
            <a:avLst/>
          </a:prstGeom>
          <a:noFill/>
          <a:ln>
            <a:noFill/>
          </a:ln>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defRPr/>
            </a:pPr>
            <a:r>
              <a:rPr lang="en-GB" sz="1200" b="0" smtClean="0">
                <a:solidFill>
                  <a:schemeClr val="bg1"/>
                </a:solidFill>
              </a:rPr>
              <a:t>Page </a:t>
            </a:r>
            <a:fld id="{8FDEF138-1E11-4C2B-AEE6-AD11C3D5B6EF}" type="slidenum">
              <a:rPr lang="en-GB" sz="1200" b="0" smtClean="0">
                <a:solidFill>
                  <a:schemeClr val="bg1"/>
                </a:solidFill>
              </a:rPr>
              <a:pPr>
                <a:defRPr/>
              </a:pPr>
              <a:t>‹#›</a:t>
            </a:fld>
            <a:endParaRPr lang="en-GB" sz="1200" b="0" smtClean="0">
              <a:solidFill>
                <a:schemeClr val="bg1"/>
              </a:solidFill>
            </a:endParaRPr>
          </a:p>
        </p:txBody>
      </p:sp>
      <p:sp>
        <p:nvSpPr>
          <p:cNvPr id="13" name="Line 12"/>
          <p:cNvSpPr>
            <a:spLocks noChangeShapeType="1"/>
          </p:cNvSpPr>
          <p:nvPr/>
        </p:nvSpPr>
        <p:spPr bwMode="auto">
          <a:xfrm flipH="1">
            <a:off x="0" y="762000"/>
            <a:ext cx="9144000" cy="0"/>
          </a:xfrm>
          <a:prstGeom prst="line">
            <a:avLst/>
          </a:prstGeom>
          <a:noFill/>
          <a:ln w="3175">
            <a:solidFill>
              <a:srgbClr val="D9D9D9"/>
            </a:solidFill>
            <a:round/>
            <a:headEnd/>
            <a:tailEnd/>
          </a:ln>
        </p:spPr>
        <p:txBody>
          <a:bodyPr/>
          <a:lstStyle/>
          <a:p>
            <a:pPr>
              <a:defRPr/>
            </a:pPr>
            <a:endParaRPr lang="es-BO"/>
          </a:p>
        </p:txBody>
      </p:sp>
      <p:pic>
        <p:nvPicPr>
          <p:cNvPr id="14" name="Picture 23" descr="Weltkugel_klein_neu.gif                                        0005A183jeany                          BB53F53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96238" y="0"/>
            <a:ext cx="1147762"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rafik 17" descr="gizlogo-sv-climat-en-4c.wmf"/>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285750" y="-42863"/>
            <a:ext cx="21605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 descr="C:\PROAGRO 2011\PROAGRO UT ACC\DOCUMENTOS OECD QUE NECESITAN IMPRESSUM\Impresum revisados\nueva revisión romeo marta\gizlogo-sv-klimas-es-rgb-72.jpg"/>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t="7793" b="18182"/>
          <a:stretch>
            <a:fillRect/>
          </a:stretch>
        </p:blipFill>
        <p:spPr bwMode="auto">
          <a:xfrm>
            <a:off x="355600" y="25400"/>
            <a:ext cx="1968500"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1040400" y="4860099"/>
            <a:ext cx="7034400" cy="526093"/>
          </a:xfrm>
        </p:spPr>
        <p:txBody>
          <a:bodyPr anchor="b"/>
          <a:lstStyle>
            <a:lvl1pPr algn="l">
              <a:defRPr sz="2800" b="0"/>
            </a:lvl1pPr>
          </a:lstStyle>
          <a:p>
            <a:r>
              <a:rPr lang="de-DE" smtClean="0"/>
              <a:t>Titelmasterformat durch Klicken bearbeiten</a:t>
            </a:r>
            <a:endParaRPr lang="de-DE" dirty="0"/>
          </a:p>
        </p:txBody>
      </p:sp>
      <p:sp>
        <p:nvSpPr>
          <p:cNvPr id="3" name="Bildplatzhalter 2"/>
          <p:cNvSpPr>
            <a:spLocks noGrp="1"/>
          </p:cNvSpPr>
          <p:nvPr>
            <p:ph type="pic" idx="1"/>
          </p:nvPr>
        </p:nvSpPr>
        <p:spPr>
          <a:xfrm>
            <a:off x="1152525" y="1411201"/>
            <a:ext cx="6831014" cy="3361215"/>
          </a:xfrm>
        </p:spPr>
        <p:txBody>
          <a:bodyPr/>
          <a:lstStyle>
            <a:lvl1pPr marL="0" indent="0">
              <a:buNone/>
              <a:defRPr sz="32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durch Klicken auf Symbol hinzufügen</a:t>
            </a:r>
            <a:endParaRPr lang="de-DE" noProof="0" dirty="0"/>
          </a:p>
        </p:txBody>
      </p:sp>
      <p:sp>
        <p:nvSpPr>
          <p:cNvPr id="4" name="Textplatzhalter 3"/>
          <p:cNvSpPr>
            <a:spLocks noGrp="1"/>
          </p:cNvSpPr>
          <p:nvPr>
            <p:ph type="body" sz="half" idx="2"/>
          </p:nvPr>
        </p:nvSpPr>
        <p:spPr>
          <a:xfrm>
            <a:off x="1040400" y="5486400"/>
            <a:ext cx="7034400" cy="739036"/>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17" name="Rectangle 17"/>
          <p:cNvSpPr>
            <a:spLocks noGrp="1" noChangeArrowheads="1"/>
          </p:cNvSpPr>
          <p:nvPr>
            <p:ph type="dt" sz="half" idx="10"/>
          </p:nvPr>
        </p:nvSpPr>
        <p:spPr/>
        <p:txBody>
          <a:bodyPr/>
          <a:lstStyle>
            <a:lvl1pPr>
              <a:defRPr/>
            </a:lvl1pPr>
          </a:lstStyle>
          <a:p>
            <a:pPr>
              <a:defRPr/>
            </a:pPr>
            <a:fld id="{2CB30DDF-470D-4F70-92A3-5C520A9F532A}" type="datetime1">
              <a:rPr lang="de-DE"/>
              <a:pPr>
                <a:defRPr/>
              </a:pPr>
              <a:t>11.11.2013</a:t>
            </a:fld>
            <a:endParaRPr lang="de-DE" dirty="0"/>
          </a:p>
        </p:txBody>
      </p:sp>
      <p:sp>
        <p:nvSpPr>
          <p:cNvPr id="18" name="Rectangle 25"/>
          <p:cNvSpPr>
            <a:spLocks noGrp="1" noChangeArrowheads="1"/>
          </p:cNvSpPr>
          <p:nvPr>
            <p:ph type="ftr" sz="quarter" idx="11"/>
          </p:nvPr>
        </p:nvSpPr>
        <p:spPr/>
        <p:txBody>
          <a:bodyPr/>
          <a:lstStyle>
            <a:lvl1pPr>
              <a:defRPr/>
            </a:lvl1pPr>
          </a:lstStyle>
          <a:p>
            <a:pPr>
              <a:defRPr/>
            </a:pPr>
            <a:endParaRPr lang="en-BZ"/>
          </a:p>
        </p:txBody>
      </p:sp>
    </p:spTree>
    <p:extLst>
      <p:ext uri="{BB962C8B-B14F-4D97-AF65-F5344CB8AC3E}">
        <p14:creationId xmlns:p14="http://schemas.microsoft.com/office/powerpoint/2010/main" val="240533390"/>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1027" name="Text Box 3"/>
          <p:cNvSpPr txBox="1">
            <a:spLocks noChangeArrowheads="1"/>
          </p:cNvSpPr>
          <p:nvPr/>
        </p:nvSpPr>
        <p:spPr bwMode="auto">
          <a:xfrm>
            <a:off x="6934200" y="6596063"/>
            <a:ext cx="1981200" cy="274637"/>
          </a:xfrm>
          <a:prstGeom prst="rect">
            <a:avLst/>
          </a:prstGeom>
          <a:noFill/>
          <a:ln>
            <a:noFill/>
          </a:ln>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defRPr/>
            </a:pPr>
            <a:fld id="{A25F51DB-D583-47D1-BD39-EDA1CCC3A9CB}" type="datetime1">
              <a:rPr lang="en-GB" sz="1200" b="0" smtClean="0">
                <a:solidFill>
                  <a:schemeClr val="bg1"/>
                </a:solidFill>
              </a:rPr>
              <a:pPr>
                <a:defRPr/>
              </a:pPr>
              <a:t>11/11/2013</a:t>
            </a:fld>
            <a:r>
              <a:rPr lang="en-GB" sz="1200" b="0" smtClean="0">
                <a:solidFill>
                  <a:schemeClr val="bg1"/>
                </a:solidFill>
              </a:rPr>
              <a:t>     Seite </a:t>
            </a:r>
            <a:fld id="{41566193-07FD-40CC-A38D-0531C3AFAE3F}" type="slidenum">
              <a:rPr lang="en-GB" sz="1200" b="0" smtClean="0">
                <a:solidFill>
                  <a:schemeClr val="bg1"/>
                </a:solidFill>
              </a:rPr>
              <a:pPr>
                <a:defRPr/>
              </a:pPr>
              <a:t>‹#›</a:t>
            </a:fld>
            <a:endParaRPr lang="en-GB" sz="1200" b="0" smtClean="0">
              <a:solidFill>
                <a:schemeClr val="bg1"/>
              </a:solidFill>
            </a:endParaRPr>
          </a:p>
        </p:txBody>
      </p:sp>
      <p:sp>
        <p:nvSpPr>
          <p:cNvPr id="1028"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1029" name="Line 6"/>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s-BO"/>
          </a:p>
        </p:txBody>
      </p:sp>
      <p:pic>
        <p:nvPicPr>
          <p:cNvPr id="1030" name="Picture 7"/>
          <p:cNvPicPr>
            <a:picLocks noChangeAspect="1" noChangeArrowheads="1"/>
          </p:cNvPicPr>
          <p:nvPr/>
        </p:nvPicPr>
        <p:blipFill>
          <a:blip r:embed="rId11" cstate="print">
            <a:lum contrast="-20000"/>
            <a:extLst>
              <a:ext uri="{28A0092B-C50C-407E-A947-70E740481C1C}">
                <a14:useLocalDpi xmlns:a14="http://schemas.microsoft.com/office/drawing/2010/main" val="0"/>
              </a:ext>
            </a:extLst>
          </a:blip>
          <a:srcRect/>
          <a:stretch>
            <a:fillRect/>
          </a:stretch>
        </p:blipFill>
        <p:spPr bwMode="auto">
          <a:xfrm>
            <a:off x="7999413" y="0"/>
            <a:ext cx="1144587"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1"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en-GB"/>
          </a:p>
        </p:txBody>
      </p:sp>
      <p:sp>
        <p:nvSpPr>
          <p:cNvPr id="1032"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GB" sz="2400" b="0">
              <a:solidFill>
                <a:schemeClr val="tx1"/>
              </a:solidFill>
              <a:latin typeface="Times" pitchFamily="18" charset="0"/>
            </a:endParaRPr>
          </a:p>
        </p:txBody>
      </p:sp>
      <p:sp>
        <p:nvSpPr>
          <p:cNvPr id="1033" name="Rectangle 15"/>
          <p:cNvSpPr>
            <a:spLocks noGrp="1" noChangeArrowheads="1"/>
          </p:cNvSpPr>
          <p:nvPr>
            <p:ph type="title"/>
          </p:nvPr>
        </p:nvSpPr>
        <p:spPr bwMode="auto">
          <a:xfrm>
            <a:off x="457200" y="1069975"/>
            <a:ext cx="7526338"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altLang="de-DE" smtClean="0"/>
              <a:t>Click here to add title</a:t>
            </a:r>
            <a:br>
              <a:rPr lang="en-GB" altLang="de-DE" smtClean="0"/>
            </a:br>
            <a:r>
              <a:rPr lang="en-GB" altLang="de-DE" smtClean="0"/>
              <a:t>sd</a:t>
            </a:r>
          </a:p>
        </p:txBody>
      </p:sp>
      <p:sp>
        <p:nvSpPr>
          <p:cNvPr id="1034" name="Rectangle 16"/>
          <p:cNvSpPr>
            <a:spLocks noGrp="1" noChangeArrowheads="1"/>
          </p:cNvSpPr>
          <p:nvPr>
            <p:ph type="body" idx="1"/>
          </p:nvPr>
        </p:nvSpPr>
        <p:spPr bwMode="auto">
          <a:xfrm>
            <a:off x="457200" y="2008188"/>
            <a:ext cx="7526338" cy="421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GB" altLang="de-DE" smtClean="0"/>
              <a:t>Erster satz hier</a:t>
            </a:r>
          </a:p>
          <a:p>
            <a:pPr lvl="1"/>
            <a:r>
              <a:rPr lang="en-GB" altLang="de-DE" smtClean="0"/>
              <a:t>Click here to add text</a:t>
            </a:r>
          </a:p>
          <a:p>
            <a:pPr lvl="2"/>
            <a:r>
              <a:rPr lang="en-GB" altLang="de-DE" smtClean="0"/>
              <a:t>Second layer</a:t>
            </a:r>
          </a:p>
          <a:p>
            <a:pPr lvl="3"/>
            <a:r>
              <a:rPr lang="en-GB" altLang="de-DE" smtClean="0"/>
              <a:t>Third layer</a:t>
            </a:r>
          </a:p>
          <a:p>
            <a:pPr lvl="4"/>
            <a:r>
              <a:rPr lang="en-GB" altLang="de-DE" smtClean="0"/>
              <a:t>Fourth layer</a:t>
            </a:r>
          </a:p>
        </p:txBody>
      </p:sp>
      <p:sp>
        <p:nvSpPr>
          <p:cNvPr id="75793" name="Rectangle 17"/>
          <p:cNvSpPr>
            <a:spLocks noGrp="1" noChangeArrowheads="1"/>
          </p:cNvSpPr>
          <p:nvPr>
            <p:ph type="dt" sz="half" idx="2"/>
          </p:nvPr>
        </p:nvSpPr>
        <p:spPr bwMode="auto">
          <a:xfrm>
            <a:off x="6756400" y="6602413"/>
            <a:ext cx="1295400" cy="276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fld id="{25C85AFB-00FF-4B93-A69F-85CD81B24C3E}" type="datetime1">
              <a:rPr lang="en-GB"/>
              <a:pPr>
                <a:defRPr/>
              </a:pPr>
              <a:t>11/11/2013</a:t>
            </a:fld>
            <a:endParaRPr lang="en-GB"/>
          </a:p>
        </p:txBody>
      </p:sp>
      <p:sp>
        <p:nvSpPr>
          <p:cNvPr id="1036" name="Text Box 19"/>
          <p:cNvSpPr txBox="1">
            <a:spLocks noChangeArrowheads="1"/>
          </p:cNvSpPr>
          <p:nvPr/>
        </p:nvSpPr>
        <p:spPr bwMode="auto">
          <a:xfrm>
            <a:off x="7893050" y="6602413"/>
            <a:ext cx="927100" cy="274637"/>
          </a:xfrm>
          <a:prstGeom prst="rect">
            <a:avLst/>
          </a:prstGeom>
          <a:noFill/>
          <a:ln>
            <a:noFill/>
          </a:ln>
          <a:extLst/>
        </p:spPr>
        <p:txBody>
          <a:bodyPr>
            <a:spAutoFit/>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defRPr/>
            </a:pPr>
            <a:r>
              <a:rPr lang="en-GB" sz="1200" b="0" smtClean="0">
                <a:solidFill>
                  <a:schemeClr val="bg1"/>
                </a:solidFill>
              </a:rPr>
              <a:t>Page </a:t>
            </a:r>
            <a:fld id="{FFF79BAF-DB49-419F-8966-E8137CFDB8C3}" type="slidenum">
              <a:rPr lang="en-GB" sz="1200" b="0" smtClean="0">
                <a:solidFill>
                  <a:schemeClr val="bg1"/>
                </a:solidFill>
              </a:rPr>
              <a:pPr>
                <a:defRPr/>
              </a:pPr>
              <a:t>‹#›</a:t>
            </a:fld>
            <a:endParaRPr lang="en-GB" sz="1200" b="0" smtClean="0">
              <a:solidFill>
                <a:schemeClr val="bg1"/>
              </a:solidFill>
            </a:endParaRPr>
          </a:p>
        </p:txBody>
      </p:sp>
      <p:sp>
        <p:nvSpPr>
          <p:cNvPr id="1037" name="Line 12"/>
          <p:cNvSpPr>
            <a:spLocks noChangeShapeType="1"/>
          </p:cNvSpPr>
          <p:nvPr/>
        </p:nvSpPr>
        <p:spPr bwMode="auto">
          <a:xfrm flipH="1">
            <a:off x="0" y="762000"/>
            <a:ext cx="9144000" cy="0"/>
          </a:xfrm>
          <a:prstGeom prst="line">
            <a:avLst/>
          </a:prstGeom>
          <a:noFill/>
          <a:ln w="3175">
            <a:solidFill>
              <a:srgbClr val="D9D9D9"/>
            </a:solidFill>
            <a:round/>
            <a:headEnd/>
            <a:tailEnd/>
          </a:ln>
        </p:spPr>
        <p:txBody>
          <a:bodyPr/>
          <a:lstStyle/>
          <a:p>
            <a:pPr>
              <a:defRPr/>
            </a:pPr>
            <a:endParaRPr lang="es-BO"/>
          </a:p>
        </p:txBody>
      </p:sp>
      <p:pic>
        <p:nvPicPr>
          <p:cNvPr id="1038" name="Picture 23" descr="Weltkugel_klein_neu.gif                                        0005A183jeany                          BB53F53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996238" y="0"/>
            <a:ext cx="1147762"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801" name="Rectangle 25"/>
          <p:cNvSpPr>
            <a:spLocks noGrp="1" noChangeArrowheads="1"/>
          </p:cNvSpPr>
          <p:nvPr>
            <p:ph type="ftr" sz="quarter" idx="3"/>
          </p:nvPr>
        </p:nvSpPr>
        <p:spPr bwMode="auto">
          <a:xfrm>
            <a:off x="365125" y="6600825"/>
            <a:ext cx="2895600" cy="277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endParaRPr lang="en-GB"/>
          </a:p>
        </p:txBody>
      </p:sp>
      <p:pic>
        <p:nvPicPr>
          <p:cNvPr id="1040" name="Grafik 17" descr="gizlogo-sv-climat-en-4c.wmf"/>
          <p:cNvPicPr>
            <a:picLocks noChangeAspect="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285750" y="-42863"/>
            <a:ext cx="2160588"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1" name="Picture 2" descr="C:\PROAGRO 2011\PROAGRO UT ACC\DOCUMENTOS OECD QUE NECESITAN IMPRESSUM\Impresum revisados\nueva revisión romeo marta\gizlogo-sv-klimas-es-rgb-72.jpg"/>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t="7793" b="18182"/>
          <a:stretch>
            <a:fillRect/>
          </a:stretch>
        </p:blipFill>
        <p:spPr bwMode="auto">
          <a:xfrm>
            <a:off x="355600" y="25400"/>
            <a:ext cx="1968500" cy="728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057" r:id="rId1"/>
    <p:sldLayoutId id="2147484056" r:id="rId2"/>
    <p:sldLayoutId id="2147484058" r:id="rId3"/>
    <p:sldLayoutId id="2147484059" r:id="rId4"/>
    <p:sldLayoutId id="2147484060" r:id="rId5"/>
    <p:sldLayoutId id="2147484061" r:id="rId6"/>
    <p:sldLayoutId id="2147484062" r:id="rId7"/>
    <p:sldLayoutId id="2147484063" r:id="rId8"/>
    <p:sldLayoutId id="2147484064" r:id="rId9"/>
  </p:sldLayoutIdLst>
  <p:transition/>
  <p:timing>
    <p:tnLst>
      <p:par>
        <p:cTn id="1" dur="indefinite" restart="never" nodeType="tmRoot"/>
      </p:par>
    </p:tnLst>
  </p:timing>
  <p:hf sldNum="0" hdr="0" ftr="0"/>
  <p:txStyles>
    <p:titleStyle>
      <a:lvl1pPr algn="l" rtl="0" eaLnBrk="0" fontAlgn="base" hangingPunct="0">
        <a:spcBef>
          <a:spcPct val="0"/>
        </a:spcBef>
        <a:spcAft>
          <a:spcPct val="0"/>
        </a:spcAft>
        <a:defRPr sz="2400" b="1">
          <a:solidFill>
            <a:srgbClr val="669900"/>
          </a:solidFill>
          <a:latin typeface="+mj-lt"/>
          <a:ea typeface="+mj-ea"/>
          <a:cs typeface="+mj-cs"/>
        </a:defRPr>
      </a:lvl1pPr>
      <a:lvl2pPr algn="l" rtl="0" eaLnBrk="0" fontAlgn="base" hangingPunct="0">
        <a:spcBef>
          <a:spcPct val="0"/>
        </a:spcBef>
        <a:spcAft>
          <a:spcPct val="0"/>
        </a:spcAft>
        <a:defRPr sz="2400" b="1">
          <a:solidFill>
            <a:srgbClr val="669900"/>
          </a:solidFill>
          <a:latin typeface="Arial" charset="0"/>
        </a:defRPr>
      </a:lvl2pPr>
      <a:lvl3pPr algn="l" rtl="0" eaLnBrk="0" fontAlgn="base" hangingPunct="0">
        <a:spcBef>
          <a:spcPct val="0"/>
        </a:spcBef>
        <a:spcAft>
          <a:spcPct val="0"/>
        </a:spcAft>
        <a:defRPr sz="2400" b="1">
          <a:solidFill>
            <a:srgbClr val="669900"/>
          </a:solidFill>
          <a:latin typeface="Arial" charset="0"/>
        </a:defRPr>
      </a:lvl3pPr>
      <a:lvl4pPr algn="l" rtl="0" eaLnBrk="0" fontAlgn="base" hangingPunct="0">
        <a:spcBef>
          <a:spcPct val="0"/>
        </a:spcBef>
        <a:spcAft>
          <a:spcPct val="0"/>
        </a:spcAft>
        <a:defRPr sz="2400" b="1">
          <a:solidFill>
            <a:srgbClr val="669900"/>
          </a:solidFill>
          <a:latin typeface="Arial" charset="0"/>
        </a:defRPr>
      </a:lvl4pPr>
      <a:lvl5pPr algn="l" rtl="0" eaLnBrk="0" fontAlgn="base" hangingPunct="0">
        <a:spcBef>
          <a:spcPct val="0"/>
        </a:spcBef>
        <a:spcAft>
          <a:spcPct val="0"/>
        </a:spcAft>
        <a:defRPr sz="2400" b="1">
          <a:solidFill>
            <a:srgbClr val="669900"/>
          </a:solidFill>
          <a:latin typeface="Arial" charset="0"/>
        </a:defRPr>
      </a:lvl5pPr>
      <a:lvl6pPr marL="457200" algn="l" rtl="0" eaLnBrk="1" fontAlgn="base" hangingPunct="1">
        <a:spcBef>
          <a:spcPct val="0"/>
        </a:spcBef>
        <a:spcAft>
          <a:spcPct val="0"/>
        </a:spcAft>
        <a:defRPr sz="3600">
          <a:solidFill>
            <a:schemeClr val="tx1"/>
          </a:solidFill>
          <a:latin typeface="Arial" charset="0"/>
        </a:defRPr>
      </a:lvl6pPr>
      <a:lvl7pPr marL="914400" algn="l" rtl="0" eaLnBrk="1" fontAlgn="base" hangingPunct="1">
        <a:spcBef>
          <a:spcPct val="0"/>
        </a:spcBef>
        <a:spcAft>
          <a:spcPct val="0"/>
        </a:spcAft>
        <a:defRPr sz="3600">
          <a:solidFill>
            <a:schemeClr val="tx1"/>
          </a:solidFill>
          <a:latin typeface="Arial" charset="0"/>
        </a:defRPr>
      </a:lvl7pPr>
      <a:lvl8pPr marL="1371600" algn="l" rtl="0" eaLnBrk="1" fontAlgn="base" hangingPunct="1">
        <a:spcBef>
          <a:spcPct val="0"/>
        </a:spcBef>
        <a:spcAft>
          <a:spcPct val="0"/>
        </a:spcAft>
        <a:defRPr sz="3600">
          <a:solidFill>
            <a:schemeClr val="tx1"/>
          </a:solidFill>
          <a:latin typeface="Arial" charset="0"/>
        </a:defRPr>
      </a:lvl8pPr>
      <a:lvl9pPr marL="1828800" algn="l" rtl="0" eaLnBrk="1" fontAlgn="base" hangingPunct="1">
        <a:spcBef>
          <a:spcPct val="0"/>
        </a:spcBef>
        <a:spcAft>
          <a:spcPct val="0"/>
        </a:spcAft>
        <a:defRPr sz="3600">
          <a:solidFill>
            <a:schemeClr val="tx1"/>
          </a:solidFill>
          <a:latin typeface="Arial" charset="0"/>
        </a:defRPr>
      </a:lvl9pPr>
    </p:titleStyle>
    <p:bodyStyle>
      <a:lvl1pPr marL="342900" indent="-342900" algn="l" rtl="0" eaLnBrk="0" fontAlgn="base" hangingPunct="0">
        <a:spcBef>
          <a:spcPct val="20000"/>
        </a:spcBef>
        <a:spcAft>
          <a:spcPct val="0"/>
        </a:spcAft>
        <a:buClr>
          <a:srgbClr val="C80F0F"/>
        </a:buClr>
        <a:buFont typeface="Wingdings" pitchFamily="2" charset="2"/>
        <a:defRPr sz="2000" b="1">
          <a:solidFill>
            <a:schemeClr val="tx1"/>
          </a:solidFill>
          <a:latin typeface="+mn-lt"/>
          <a:ea typeface="+mn-ea"/>
          <a:cs typeface="+mn-cs"/>
        </a:defRPr>
      </a:lvl1pPr>
      <a:lvl2pPr marL="179388" indent="-179388" algn="l" rtl="0" eaLnBrk="0" fontAlgn="base" hangingPunct="0">
        <a:spcBef>
          <a:spcPct val="20000"/>
        </a:spcBef>
        <a:spcAft>
          <a:spcPct val="0"/>
        </a:spcAft>
        <a:buClr>
          <a:srgbClr val="C00000"/>
        </a:buClr>
        <a:buFont typeface="Wingdings" pitchFamily="2" charset="2"/>
        <a:buChar char="§"/>
        <a:tabLst>
          <a:tab pos="2190750" algn="l"/>
        </a:tabLst>
        <a:defRPr b="1">
          <a:solidFill>
            <a:schemeClr val="tx1"/>
          </a:solidFill>
          <a:latin typeface="+mn-lt"/>
        </a:defRPr>
      </a:lvl2pPr>
      <a:lvl3pPr marL="358775" indent="-179388" algn="l" rtl="0" eaLnBrk="0" fontAlgn="base" hangingPunct="0">
        <a:spcBef>
          <a:spcPct val="20000"/>
        </a:spcBef>
        <a:spcAft>
          <a:spcPct val="0"/>
        </a:spcAft>
        <a:buClr>
          <a:srgbClr val="999999"/>
        </a:buClr>
        <a:buFont typeface="Wingdings" pitchFamily="2" charset="2"/>
        <a:buChar char="§"/>
        <a:tabLst>
          <a:tab pos="2190750" algn="l"/>
        </a:tabLst>
        <a:defRPr>
          <a:solidFill>
            <a:schemeClr val="tx1"/>
          </a:solidFill>
          <a:latin typeface="+mn-lt"/>
        </a:defRPr>
      </a:lvl3pPr>
      <a:lvl4pPr marL="538163" indent="-179388" algn="l" rtl="0" eaLnBrk="0" fontAlgn="base" hangingPunct="0">
        <a:spcBef>
          <a:spcPct val="20000"/>
        </a:spcBef>
        <a:spcAft>
          <a:spcPct val="0"/>
        </a:spcAft>
        <a:buClr>
          <a:srgbClr val="C80F0F"/>
        </a:buClr>
        <a:buChar char="-"/>
        <a:tabLst>
          <a:tab pos="2190750" algn="l"/>
        </a:tabLst>
        <a:defRPr sz="1600">
          <a:solidFill>
            <a:schemeClr val="tx1"/>
          </a:solidFill>
          <a:latin typeface="+mn-lt"/>
        </a:defRPr>
      </a:lvl4pPr>
      <a:lvl5pPr marL="717550" indent="-179388" algn="l" rtl="0" eaLnBrk="0" fontAlgn="base" hangingPunct="0">
        <a:spcBef>
          <a:spcPct val="20000"/>
        </a:spcBef>
        <a:spcAft>
          <a:spcPct val="0"/>
        </a:spcAft>
        <a:buClr>
          <a:schemeClr val="tx1"/>
        </a:buClr>
        <a:buChar char="-"/>
        <a:defRPr sz="1600">
          <a:solidFill>
            <a:schemeClr val="tx1"/>
          </a:solidFill>
          <a:latin typeface="+mn-lt"/>
        </a:defRPr>
      </a:lvl5pPr>
      <a:lvl6pPr marL="26479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6pPr>
      <a:lvl7pPr marL="31051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7pPr>
      <a:lvl8pPr marL="35623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8pPr>
      <a:lvl9pPr marL="40195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hyperlink" Target="mailto:climate@giz.de"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hyperlink" Target="http://www.oecd.org/document/24/0,3746,en_2649_34421_45619928_1_1_1_1,00.html" TargetMode="External"/><Relationship Id="rId4" Type="http://schemas.openxmlformats.org/officeDocument/2006/relationships/hyperlink" Target="http://www.giz.de/"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el 1"/>
          <p:cNvSpPr>
            <a:spLocks noGrp="1"/>
          </p:cNvSpPr>
          <p:nvPr>
            <p:ph type="ctrTitle" sz="quarter"/>
          </p:nvPr>
        </p:nvSpPr>
        <p:spPr>
          <a:xfrm>
            <a:off x="1039813" y="1993900"/>
            <a:ext cx="7034212" cy="1143000"/>
          </a:xfrm>
        </p:spPr>
        <p:txBody>
          <a:bodyPr/>
          <a:lstStyle/>
          <a:p>
            <a:r>
              <a:rPr lang="en-GB" altLang="de-DE" smtClean="0"/>
              <a:t>Aplicar los lentes climáticos </a:t>
            </a:r>
            <a:endParaRPr lang="de-DE" altLang="de-DE" smtClean="0"/>
          </a:p>
        </p:txBody>
      </p:sp>
      <p:pic>
        <p:nvPicPr>
          <p:cNvPr id="10244" name="Grafik 4" descr="titelbars.tif"/>
          <p:cNvPicPr>
            <a:picLocks noChangeAspect="1"/>
          </p:cNvPicPr>
          <p:nvPr/>
        </p:nvPicPr>
        <p:blipFill>
          <a:blip r:embed="rId3">
            <a:extLst>
              <a:ext uri="{28A0092B-C50C-407E-A947-70E740481C1C}">
                <a14:useLocalDpi xmlns:a14="http://schemas.microsoft.com/office/drawing/2010/main" val="0"/>
              </a:ext>
            </a:extLst>
          </a:blip>
          <a:srcRect l="-2812" r="8638" b="45680"/>
          <a:stretch>
            <a:fillRect/>
          </a:stretch>
        </p:blipFill>
        <p:spPr bwMode="auto">
          <a:xfrm>
            <a:off x="4722813" y="3132138"/>
            <a:ext cx="4567237" cy="3725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Grafik 3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bwMode="auto">
          <a:xfrm>
            <a:off x="0" y="5420299"/>
            <a:ext cx="3424114" cy="1188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1"/>
          <p:cNvSpPr txBox="1">
            <a:spLocks noChangeArrowheads="1"/>
          </p:cNvSpPr>
          <p:nvPr/>
        </p:nvSpPr>
        <p:spPr bwMode="auto">
          <a:xfrm>
            <a:off x="600075" y="1858963"/>
            <a:ext cx="3752850" cy="448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9pPr>
          </a:lstStyle>
          <a:p>
            <a:pPr eaLnBrk="1" hangingPunct="1">
              <a:spcAft>
                <a:spcPts val="600"/>
              </a:spcAft>
            </a:pPr>
            <a:r>
              <a:rPr lang="es-MX" altLang="de-DE" sz="1000">
                <a:solidFill>
                  <a:srgbClr val="000000"/>
                </a:solidFill>
              </a:rPr>
              <a:t>GIZ, en su calidad de empresa federal, apoya al Gobierno Alemán en el alcance de sus objetivos en el campo de la cooperación internacional para el desarrollo sostenible.</a:t>
            </a:r>
          </a:p>
          <a:p>
            <a:pPr eaLnBrk="1" hangingPunct="1">
              <a:spcAft>
                <a:spcPts val="600"/>
              </a:spcAft>
            </a:pPr>
            <a:r>
              <a:rPr lang="es-MX" altLang="de-DE" sz="1000">
                <a:solidFill>
                  <a:srgbClr val="C00000"/>
                </a:solidFill>
              </a:rPr>
              <a:t>Publicado por:</a:t>
            </a:r>
            <a:r>
              <a:rPr lang="es-MX" altLang="de-DE" sz="1000">
                <a:solidFill>
                  <a:srgbClr val="7F7F7F"/>
                </a:solidFill>
              </a:rPr>
              <a:t/>
            </a:r>
            <a:br>
              <a:rPr lang="es-MX" altLang="de-DE" sz="1000">
                <a:solidFill>
                  <a:srgbClr val="7F7F7F"/>
                </a:solidFill>
              </a:rPr>
            </a:br>
            <a:r>
              <a:rPr lang="es-MX" altLang="de-DE" sz="1000">
                <a:solidFill>
                  <a:srgbClr val="000000"/>
                </a:solidFill>
              </a:rPr>
              <a:t>Deutsche Gesellschaft für</a:t>
            </a:r>
            <a:br>
              <a:rPr lang="es-MX" altLang="de-DE" sz="1000">
                <a:solidFill>
                  <a:srgbClr val="000000"/>
                </a:solidFill>
              </a:rPr>
            </a:br>
            <a:r>
              <a:rPr lang="es-MX" altLang="de-DE" sz="1000">
                <a:solidFill>
                  <a:srgbClr val="000000"/>
                </a:solidFill>
              </a:rPr>
              <a:t>Internationale Zusammenarbeit (GIZ) GmbH</a:t>
            </a:r>
          </a:p>
          <a:p>
            <a:pPr eaLnBrk="1" hangingPunct="1">
              <a:spcAft>
                <a:spcPts val="600"/>
              </a:spcAft>
            </a:pPr>
            <a:r>
              <a:rPr lang="es-MX" altLang="de-DE" sz="1000">
                <a:solidFill>
                  <a:srgbClr val="000000"/>
                </a:solidFill>
              </a:rPr>
              <a:t>Dag-Hammarskjöld-Weg 1-5</a:t>
            </a:r>
            <a:br>
              <a:rPr lang="es-MX" altLang="de-DE" sz="1000">
                <a:solidFill>
                  <a:srgbClr val="000000"/>
                </a:solidFill>
              </a:rPr>
            </a:br>
            <a:r>
              <a:rPr lang="es-MX" altLang="de-DE" sz="1000">
                <a:solidFill>
                  <a:srgbClr val="000000"/>
                </a:solidFill>
              </a:rPr>
              <a:t>65760 Eschborn, Alemania</a:t>
            </a:r>
            <a:br>
              <a:rPr lang="es-MX" altLang="de-DE" sz="1000">
                <a:solidFill>
                  <a:srgbClr val="000000"/>
                </a:solidFill>
              </a:rPr>
            </a:br>
            <a:r>
              <a:rPr lang="es-MX" altLang="de-DE" sz="1000">
                <a:solidFill>
                  <a:srgbClr val="000000"/>
                </a:solidFill>
              </a:rPr>
              <a:t>Telf: +49 61 96 79-0</a:t>
            </a:r>
            <a:br>
              <a:rPr lang="es-MX" altLang="de-DE" sz="1000">
                <a:solidFill>
                  <a:srgbClr val="000000"/>
                </a:solidFill>
              </a:rPr>
            </a:br>
            <a:r>
              <a:rPr lang="es-MX" altLang="de-DE" sz="1000">
                <a:solidFill>
                  <a:srgbClr val="000000"/>
                </a:solidFill>
              </a:rPr>
              <a:t>Fax: +49 61 96 79-1115</a:t>
            </a:r>
          </a:p>
          <a:p>
            <a:pPr eaLnBrk="1" hangingPunct="1">
              <a:spcAft>
                <a:spcPts val="600"/>
              </a:spcAft>
            </a:pPr>
            <a:r>
              <a:rPr lang="es-MX" altLang="de-DE" sz="1000">
                <a:solidFill>
                  <a:srgbClr val="000000"/>
                </a:solidFill>
              </a:rPr>
              <a:t>E      </a:t>
            </a:r>
            <a:r>
              <a:rPr lang="es-MX" altLang="de-DE" sz="1000" u="sng">
                <a:solidFill>
                  <a:srgbClr val="950B0A"/>
                </a:solidFill>
                <a:hlinkClick r:id="rId3"/>
              </a:rPr>
              <a:t>climate@giz.de</a:t>
            </a:r>
            <a:r>
              <a:rPr lang="es-MX" altLang="de-DE" sz="1000" u="sng">
                <a:solidFill>
                  <a:srgbClr val="000000"/>
                </a:solidFill>
              </a:rPr>
              <a:t/>
            </a:r>
            <a:br>
              <a:rPr lang="es-MX" altLang="de-DE" sz="1000" u="sng">
                <a:solidFill>
                  <a:srgbClr val="000000"/>
                </a:solidFill>
              </a:rPr>
            </a:br>
            <a:r>
              <a:rPr lang="es-MX" altLang="de-DE" sz="1000">
                <a:solidFill>
                  <a:srgbClr val="000000"/>
                </a:solidFill>
              </a:rPr>
              <a:t>I       </a:t>
            </a:r>
            <a:r>
              <a:rPr lang="es-MX" altLang="de-DE" sz="1000">
                <a:solidFill>
                  <a:srgbClr val="950B0A"/>
                </a:solidFill>
                <a:hlinkClick r:id="rId4"/>
              </a:rPr>
              <a:t>www.giz.de</a:t>
            </a:r>
          </a:p>
          <a:p>
            <a:pPr eaLnBrk="1" hangingPunct="1">
              <a:spcBef>
                <a:spcPts val="600"/>
              </a:spcBef>
              <a:spcAft>
                <a:spcPts val="300"/>
              </a:spcAft>
            </a:pPr>
            <a:r>
              <a:rPr lang="es-MX" altLang="de-DE" sz="1000">
                <a:solidFill>
                  <a:srgbClr val="000000"/>
                </a:solidFill>
              </a:rPr>
              <a:t>Programa de la Protección Climática de GIZ</a:t>
            </a:r>
          </a:p>
          <a:p>
            <a:pPr eaLnBrk="1" hangingPunct="1">
              <a:spcBef>
                <a:spcPts val="600"/>
              </a:spcBef>
              <a:spcAft>
                <a:spcPts val="300"/>
              </a:spcAft>
            </a:pPr>
            <a:endParaRPr lang="es-MX" altLang="de-DE" sz="1000">
              <a:solidFill>
                <a:srgbClr val="000000"/>
              </a:solidFill>
            </a:endParaRPr>
          </a:p>
          <a:p>
            <a:pPr eaLnBrk="1" hangingPunct="1">
              <a:spcAft>
                <a:spcPts val="300"/>
              </a:spcAft>
            </a:pPr>
            <a:endParaRPr lang="es-MX" altLang="de-DE" sz="1000">
              <a:solidFill>
                <a:srgbClr val="000000"/>
              </a:solidFill>
            </a:endParaRPr>
          </a:p>
          <a:p>
            <a:pPr eaLnBrk="1" hangingPunct="1">
              <a:spcAft>
                <a:spcPts val="300"/>
              </a:spcAft>
            </a:pPr>
            <a:endParaRPr lang="es-MX" altLang="de-DE" sz="1000">
              <a:solidFill>
                <a:srgbClr val="000000"/>
              </a:solidFill>
            </a:endParaRPr>
          </a:p>
          <a:p>
            <a:pPr eaLnBrk="1" hangingPunct="1">
              <a:spcAft>
                <a:spcPts val="300"/>
              </a:spcAft>
            </a:pPr>
            <a:endParaRPr lang="es-MX" altLang="de-DE" sz="1000">
              <a:solidFill>
                <a:srgbClr val="000000"/>
              </a:solidFill>
            </a:endParaRPr>
          </a:p>
          <a:p>
            <a:pPr eaLnBrk="1" hangingPunct="1">
              <a:spcAft>
                <a:spcPts val="300"/>
              </a:spcAft>
            </a:pPr>
            <a:endParaRPr lang="es-MX" altLang="de-DE" sz="1000">
              <a:solidFill>
                <a:srgbClr val="000000"/>
              </a:solidFill>
            </a:endParaRPr>
          </a:p>
          <a:p>
            <a:pPr eaLnBrk="1" hangingPunct="1">
              <a:spcAft>
                <a:spcPts val="300"/>
              </a:spcAft>
            </a:pPr>
            <a:endParaRPr lang="es-MX" altLang="de-DE" sz="1000">
              <a:solidFill>
                <a:srgbClr val="000000"/>
              </a:solidFill>
            </a:endParaRPr>
          </a:p>
        </p:txBody>
      </p:sp>
      <p:sp>
        <p:nvSpPr>
          <p:cNvPr id="11267" name="Text Box 3"/>
          <p:cNvSpPr txBox="1">
            <a:spLocks noChangeArrowheads="1"/>
          </p:cNvSpPr>
          <p:nvPr/>
        </p:nvSpPr>
        <p:spPr bwMode="auto">
          <a:xfrm>
            <a:off x="4799013" y="2492375"/>
            <a:ext cx="37909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0" tIns="0" rIns="0" bIns="0"/>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9pPr>
          </a:lstStyle>
          <a:p>
            <a:pPr eaLnBrk="1" hangingPunct="1">
              <a:spcAft>
                <a:spcPts val="600"/>
              </a:spcAft>
            </a:pPr>
            <a:r>
              <a:rPr lang="fr-FR" altLang="de-DE" sz="900">
                <a:solidFill>
                  <a:srgbClr val="C00000"/>
                </a:solidFill>
              </a:rPr>
              <a:t>Responsable</a:t>
            </a:r>
            <a:r>
              <a:rPr lang="fr-FR" altLang="de-DE" sz="900">
                <a:solidFill>
                  <a:srgbClr val="7F7F7F"/>
                </a:solidFill>
              </a:rPr>
              <a:t/>
            </a:r>
            <a:br>
              <a:rPr lang="fr-FR" altLang="de-DE" sz="900">
                <a:solidFill>
                  <a:srgbClr val="7F7F7F"/>
                </a:solidFill>
              </a:rPr>
            </a:br>
            <a:r>
              <a:rPr lang="fr-FR" altLang="de-DE" sz="900">
                <a:solidFill>
                  <a:srgbClr val="000000"/>
                </a:solidFill>
              </a:rPr>
              <a:t>Ilona Porsché, GIZ; Michael Scholze, GIZ</a:t>
            </a:r>
          </a:p>
          <a:p>
            <a:pPr eaLnBrk="1" hangingPunct="1">
              <a:spcAft>
                <a:spcPts val="600"/>
              </a:spcAft>
            </a:pPr>
            <a:r>
              <a:rPr lang="en-US" altLang="de-DE" sz="900">
                <a:solidFill>
                  <a:srgbClr val="C00000"/>
                </a:solidFill>
              </a:rPr>
              <a:t>Autores</a:t>
            </a:r>
            <a:r>
              <a:rPr lang="en-US" altLang="de-DE" sz="900">
                <a:solidFill>
                  <a:srgbClr val="7F7F7F"/>
                </a:solidFill>
              </a:rPr>
              <a:t/>
            </a:r>
            <a:br>
              <a:rPr lang="en-US" altLang="de-DE" sz="900">
                <a:solidFill>
                  <a:srgbClr val="7F7F7F"/>
                </a:solidFill>
              </a:rPr>
            </a:br>
            <a:r>
              <a:rPr lang="en-US" altLang="de-DE" sz="900">
                <a:solidFill>
                  <a:srgbClr val="000000"/>
                </a:solidFill>
              </a:rPr>
              <a:t>Jennifer Frankel-Reed, Barbara Fröde-Thierfelder, Ilona Porsché</a:t>
            </a:r>
          </a:p>
          <a:p>
            <a:pPr eaLnBrk="1" hangingPunct="1">
              <a:spcAft>
                <a:spcPts val="600"/>
              </a:spcAft>
            </a:pPr>
            <a:r>
              <a:rPr lang="en-US" altLang="de-DE" sz="900">
                <a:solidFill>
                  <a:srgbClr val="C00000"/>
                </a:solidFill>
              </a:rPr>
              <a:t>Contribuciones de </a:t>
            </a:r>
            <a:r>
              <a:rPr lang="en-US" altLang="de-DE" sz="900">
                <a:solidFill>
                  <a:srgbClr val="7F7F7F"/>
                </a:solidFill>
              </a:rPr>
              <a:t/>
            </a:r>
            <a:br>
              <a:rPr lang="en-US" altLang="de-DE" sz="900">
                <a:solidFill>
                  <a:srgbClr val="7F7F7F"/>
                </a:solidFill>
              </a:rPr>
            </a:br>
            <a:r>
              <a:rPr lang="en-US" altLang="de-DE" sz="900">
                <a:solidFill>
                  <a:srgbClr val="000000"/>
                </a:solidFill>
              </a:rPr>
              <a:t>Alfred Eberhardt, Mark Svendsen, Lea Herberg, Martin Baumgart, </a:t>
            </a:r>
            <a:br>
              <a:rPr lang="en-US" altLang="de-DE" sz="900">
                <a:solidFill>
                  <a:srgbClr val="000000"/>
                </a:solidFill>
              </a:rPr>
            </a:br>
            <a:r>
              <a:rPr lang="en-US" altLang="de-DE" sz="900">
                <a:solidFill>
                  <a:srgbClr val="000000"/>
                </a:solidFill>
              </a:rPr>
              <a:t>Udo Höggel, Michael Scholze, Alexander Fröde, Nana Künkel, miembros del Task Team de Cambio Climático y Cooperación para el Desarrollo de la OCDE </a:t>
            </a:r>
          </a:p>
          <a:p>
            <a:pPr eaLnBrk="1" hangingPunct="1">
              <a:spcAft>
                <a:spcPts val="600"/>
              </a:spcAft>
            </a:pPr>
            <a:r>
              <a:rPr lang="en-US" altLang="de-DE" sz="900">
                <a:solidFill>
                  <a:srgbClr val="C00000"/>
                </a:solidFill>
              </a:rPr>
              <a:t>Coordinación</a:t>
            </a:r>
            <a:r>
              <a:rPr lang="en-US" altLang="de-DE" sz="900">
                <a:solidFill>
                  <a:srgbClr val="7F7F7F"/>
                </a:solidFill>
              </a:rPr>
              <a:t/>
            </a:r>
            <a:br>
              <a:rPr lang="en-US" altLang="de-DE" sz="900">
                <a:solidFill>
                  <a:srgbClr val="7F7F7F"/>
                </a:solidFill>
              </a:rPr>
            </a:br>
            <a:r>
              <a:rPr lang="en-US" altLang="de-DE" sz="900">
                <a:solidFill>
                  <a:srgbClr val="000000"/>
                </a:solidFill>
              </a:rPr>
              <a:t>Ilona Porsché, Barbara Fröde-Thierfelder</a:t>
            </a:r>
            <a:br>
              <a:rPr lang="en-US" altLang="de-DE" sz="900">
                <a:solidFill>
                  <a:srgbClr val="000000"/>
                </a:solidFill>
              </a:rPr>
            </a:br>
            <a:endParaRPr lang="en-US" altLang="de-DE" sz="900">
              <a:solidFill>
                <a:srgbClr val="000000"/>
              </a:solidFill>
            </a:endParaRPr>
          </a:p>
          <a:p>
            <a:pPr eaLnBrk="1" hangingPunct="1">
              <a:spcAft>
                <a:spcPts val="600"/>
              </a:spcAft>
            </a:pPr>
            <a:r>
              <a:rPr lang="en-US" altLang="de-DE" sz="900">
                <a:solidFill>
                  <a:srgbClr val="C00000"/>
                </a:solidFill>
              </a:rPr>
              <a:t>Crédito de fotografías</a:t>
            </a:r>
            <a:r>
              <a:rPr lang="en-US" altLang="de-DE" sz="900">
                <a:solidFill>
                  <a:srgbClr val="595959"/>
                </a:solidFill>
              </a:rPr>
              <a:t/>
            </a:r>
            <a:br>
              <a:rPr lang="en-US" altLang="de-DE" sz="900">
                <a:solidFill>
                  <a:srgbClr val="595959"/>
                </a:solidFill>
              </a:rPr>
            </a:br>
            <a:r>
              <a:rPr lang="en-US" altLang="de-DE" sz="900">
                <a:solidFill>
                  <a:srgbClr val="000000"/>
                </a:solidFill>
              </a:rPr>
              <a:t>© GIZ/Programa de Protección del Clima y </a:t>
            </a:r>
            <a:r>
              <a:rPr lang="de-DE" altLang="de-DE" sz="900">
                <a:solidFill>
                  <a:srgbClr val="000000"/>
                </a:solidFill>
              </a:rPr>
              <a:t>Claudia Altmann, </a:t>
            </a:r>
            <a:br>
              <a:rPr lang="de-DE" altLang="de-DE" sz="900">
                <a:solidFill>
                  <a:srgbClr val="000000"/>
                </a:solidFill>
              </a:rPr>
            </a:br>
            <a:r>
              <a:rPr lang="de-DE" altLang="de-DE" sz="900">
                <a:solidFill>
                  <a:srgbClr val="000000"/>
                </a:solidFill>
              </a:rPr>
              <a:t>Dirk Ostermeier, Florian Kopp, Georg Buchholz, Ira Olaleye, </a:t>
            </a:r>
            <a:br>
              <a:rPr lang="de-DE" altLang="de-DE" sz="900">
                <a:solidFill>
                  <a:srgbClr val="000000"/>
                </a:solidFill>
              </a:rPr>
            </a:br>
            <a:r>
              <a:rPr lang="de-DE" altLang="de-DE" sz="900">
                <a:solidFill>
                  <a:srgbClr val="000000"/>
                </a:solidFill>
              </a:rPr>
              <a:t>Jörg Böthling, Manuel Hauptmann, Markus Kirchgessner, </a:t>
            </a:r>
            <a:br>
              <a:rPr lang="de-DE" altLang="de-DE" sz="900">
                <a:solidFill>
                  <a:srgbClr val="000000"/>
                </a:solidFill>
              </a:rPr>
            </a:br>
            <a:r>
              <a:rPr lang="de-DE" altLang="de-DE" sz="900">
                <a:solidFill>
                  <a:srgbClr val="000000"/>
                </a:solidFill>
              </a:rPr>
              <a:t>Michael Gajo, Michael Netzhammer, Nicole Herzog, Peter Korneffel, Richard Lord, Robert Heine, Rüdiger Behrens, Ulrich Scholz, </a:t>
            </a:r>
            <a:br>
              <a:rPr lang="de-DE" altLang="de-DE" sz="900">
                <a:solidFill>
                  <a:srgbClr val="000000"/>
                </a:solidFill>
              </a:rPr>
            </a:br>
            <a:r>
              <a:rPr lang="de-DE" altLang="de-DE" sz="900">
                <a:solidFill>
                  <a:srgbClr val="000000"/>
                </a:solidFill>
              </a:rPr>
              <a:t>Ursula Meissner, Uwe Rau</a:t>
            </a:r>
          </a:p>
          <a:p>
            <a:pPr eaLnBrk="1" hangingPunct="1">
              <a:spcAft>
                <a:spcPts val="600"/>
              </a:spcAft>
            </a:pPr>
            <a:r>
              <a:rPr lang="de-DE" altLang="de-DE" sz="900">
                <a:solidFill>
                  <a:srgbClr val="C00000"/>
                </a:solidFill>
              </a:rPr>
              <a:t>Diseño</a:t>
            </a:r>
            <a:r>
              <a:rPr lang="de-DE" altLang="de-DE" sz="900">
                <a:solidFill>
                  <a:srgbClr val="000000"/>
                </a:solidFill>
              </a:rPr>
              <a:t/>
            </a:r>
            <a:br>
              <a:rPr lang="de-DE" altLang="de-DE" sz="900">
                <a:solidFill>
                  <a:srgbClr val="000000"/>
                </a:solidFill>
              </a:rPr>
            </a:br>
            <a:r>
              <a:rPr lang="de-DE" altLang="de-DE" sz="900">
                <a:solidFill>
                  <a:srgbClr val="000000"/>
                </a:solidFill>
              </a:rPr>
              <a:t>Ira Olaleye</a:t>
            </a:r>
          </a:p>
          <a:p>
            <a:pPr eaLnBrk="1" hangingPunct="1">
              <a:spcAft>
                <a:spcPts val="300"/>
              </a:spcAft>
            </a:pPr>
            <a:r>
              <a:rPr lang="en-US" altLang="de-DE" sz="900">
                <a:solidFill>
                  <a:srgbClr val="000000"/>
                </a:solidFill>
              </a:rPr>
              <a:t>Los artículos escritos por los autores nombrados no necesariamente representan las opiniones de los editores. </a:t>
            </a:r>
          </a:p>
          <a:p>
            <a:pPr eaLnBrk="1" hangingPunct="1">
              <a:spcAft>
                <a:spcPts val="300"/>
              </a:spcAft>
            </a:pPr>
            <a:endParaRPr lang="en-US" altLang="de-DE" sz="900">
              <a:solidFill>
                <a:srgbClr val="000000"/>
              </a:solidFill>
            </a:endParaRPr>
          </a:p>
          <a:p>
            <a:pPr eaLnBrk="1" hangingPunct="1">
              <a:spcAft>
                <a:spcPts val="300"/>
              </a:spcAft>
            </a:pPr>
            <a:r>
              <a:rPr lang="en-US" altLang="de-DE" sz="900">
                <a:solidFill>
                  <a:schemeClr val="tx1"/>
                </a:solidFill>
              </a:rPr>
              <a:t/>
            </a:r>
            <a:br>
              <a:rPr lang="en-US" altLang="de-DE" sz="900">
                <a:solidFill>
                  <a:schemeClr val="tx1"/>
                </a:solidFill>
              </a:rPr>
            </a:br>
            <a:r>
              <a:rPr lang="en-US" altLang="de-DE" sz="900">
                <a:solidFill>
                  <a:schemeClr val="tx1"/>
                </a:solidFill>
              </a:rPr>
              <a:t>Julio 2011</a:t>
            </a:r>
          </a:p>
        </p:txBody>
      </p:sp>
      <p:sp>
        <p:nvSpPr>
          <p:cNvPr id="11268" name="Text Box 4"/>
          <p:cNvSpPr txBox="1">
            <a:spLocks noChangeArrowheads="1"/>
          </p:cNvSpPr>
          <p:nvPr/>
        </p:nvSpPr>
        <p:spPr bwMode="auto">
          <a:xfrm>
            <a:off x="593725" y="811213"/>
            <a:ext cx="7485063" cy="969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9pPr>
          </a:lstStyle>
          <a:p>
            <a:pPr eaLnBrk="1" hangingPunct="1"/>
            <a:r>
              <a:rPr lang="es-MX" altLang="de-DE" sz="2400">
                <a:solidFill>
                  <a:srgbClr val="669900"/>
                </a:solidFill>
              </a:rPr>
              <a:t>Nota de impresión</a:t>
            </a:r>
          </a:p>
          <a:p>
            <a:pPr eaLnBrk="1" hangingPunct="1"/>
            <a:endParaRPr lang="es-MX" altLang="de-DE" sz="1000">
              <a:solidFill>
                <a:srgbClr val="669900"/>
              </a:solidFill>
            </a:endParaRPr>
          </a:p>
          <a:p>
            <a:pPr eaLnBrk="1" hangingPunct="1"/>
            <a:r>
              <a:rPr lang="es-PE" altLang="de-DE" sz="1500">
                <a:solidFill>
                  <a:srgbClr val="669900"/>
                </a:solidFill>
              </a:rPr>
              <a:t>Integrando la adaptación al cambio climático en la planificación del desarrollo </a:t>
            </a:r>
            <a:r>
              <a:rPr lang="en-GB" altLang="de-DE" sz="1500">
                <a:solidFill>
                  <a:srgbClr val="669900"/>
                </a:solidFill>
              </a:rPr>
              <a:t> </a:t>
            </a:r>
          </a:p>
          <a:p>
            <a:pPr eaLnBrk="1" hangingPunct="1"/>
            <a:endParaRPr lang="en-GB" altLang="de-DE" sz="1200">
              <a:solidFill>
                <a:srgbClr val="669900"/>
              </a:solidFill>
            </a:endParaRPr>
          </a:p>
          <a:p>
            <a:pPr eaLnBrk="1" hangingPunct="1"/>
            <a:endParaRPr lang="en-GB" altLang="de-DE" sz="1200">
              <a:solidFill>
                <a:srgbClr val="669900"/>
              </a:solidFill>
            </a:endParaRPr>
          </a:p>
          <a:p>
            <a:pPr eaLnBrk="1" hangingPunct="1"/>
            <a:r>
              <a:rPr lang="es-PE" altLang="de-DE" sz="1200">
                <a:solidFill>
                  <a:srgbClr val="669900"/>
                </a:solidFill>
              </a:rPr>
              <a:t> </a:t>
            </a:r>
            <a:endParaRPr lang="en-GB" altLang="de-DE" sz="1200">
              <a:solidFill>
                <a:srgbClr val="669900"/>
              </a:solidFill>
            </a:endParaRPr>
          </a:p>
          <a:p>
            <a:pPr eaLnBrk="1" hangingPunct="1"/>
            <a:endParaRPr lang="es-MX" altLang="de-DE" sz="1600">
              <a:solidFill>
                <a:schemeClr val="tx1"/>
              </a:solidFill>
            </a:endParaRPr>
          </a:p>
        </p:txBody>
      </p:sp>
      <p:sp>
        <p:nvSpPr>
          <p:cNvPr id="11269" name="Rechteck 4"/>
          <p:cNvSpPr>
            <a:spLocks noChangeArrowheads="1"/>
          </p:cNvSpPr>
          <p:nvPr/>
        </p:nvSpPr>
        <p:spPr bwMode="auto">
          <a:xfrm>
            <a:off x="611188" y="5114925"/>
            <a:ext cx="3663950" cy="190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1pPr>
            <a:lvl2pPr marL="742950" indent="-28575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2pPr>
            <a:lvl3pPr marL="11430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3pPr>
            <a:lvl4pPr marL="16002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4pPr>
            <a:lvl5pPr marL="2057400" indent="-228600"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5pPr>
            <a:lvl6pPr marL="25146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6pPr>
            <a:lvl7pPr marL="29718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7pPr>
            <a:lvl8pPr marL="34290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8pPr>
            <a:lvl9pPr marL="3886200" indent="-2286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200" b="1">
                <a:solidFill>
                  <a:srgbClr val="999999"/>
                </a:solidFill>
                <a:latin typeface="Arial" charset="0"/>
                <a:cs typeface="Arial" charset="0"/>
              </a:defRPr>
            </a:lvl9pPr>
          </a:lstStyle>
          <a:p>
            <a:pPr algn="just" eaLnBrk="1" hangingPunct="1"/>
            <a:r>
              <a:rPr lang="es-MX" altLang="de-DE" sz="900">
                <a:solidFill>
                  <a:srgbClr val="C00000"/>
                </a:solidFill>
              </a:rPr>
              <a:t>Traducción</a:t>
            </a:r>
            <a:r>
              <a:rPr lang="es-MX" altLang="de-DE" sz="1000">
                <a:solidFill>
                  <a:srgbClr val="C00000"/>
                </a:solidFill>
              </a:rPr>
              <a:t> </a:t>
            </a:r>
          </a:p>
          <a:p>
            <a:pPr eaLnBrk="1" hangingPunct="1"/>
            <a:r>
              <a:rPr lang="es-BO" altLang="de-DE" sz="900"/>
              <a:t>La versión original de este material de capacitación se publicó en idioma inglés (“Integrating Climate Change Adaptation into Development Planning”). Está disponible en </a:t>
            </a:r>
            <a:r>
              <a:rPr lang="es-BO" altLang="de-DE" sz="900" u="sng">
                <a:hlinkClick r:id="rId5"/>
              </a:rPr>
              <a:t>este enlace</a:t>
            </a:r>
            <a:r>
              <a:rPr lang="es-BO" altLang="de-DE" sz="900"/>
              <a:t>. </a:t>
            </a:r>
          </a:p>
          <a:p>
            <a:pPr eaLnBrk="1" hangingPunct="1"/>
            <a:endParaRPr lang="es-BO" altLang="de-DE" sz="900"/>
          </a:p>
          <a:p>
            <a:pPr eaLnBrk="1" hangingPunct="1"/>
            <a:r>
              <a:rPr lang="es-BO" altLang="de-DE" sz="900"/>
              <a:t>La traducción al español fue realizada por HELVETAS Swiss Intercooperation – PERÚ, y financiada por el Programa de Desarrollo Agropecuario Sustentable (PROAGRO, GIZ - Bolivia, Cooperación Suecia / Alemania) y el Programa Regional Amazonía (BMZ-DGIS-OTCA) – Brasil.</a:t>
            </a:r>
            <a:endParaRPr lang="es-BO" altLang="de-DE" sz="900">
              <a:solidFill>
                <a:schemeClr val="tx1"/>
              </a:solidFill>
            </a:endParaRPr>
          </a:p>
          <a:p>
            <a:pPr eaLnBrk="1" hangingPunct="1"/>
            <a:endParaRPr lang="es-BO" altLang="de-DE" sz="900">
              <a:solidFill>
                <a:schemeClr val="tx1"/>
              </a:solidFill>
            </a:endParaRPr>
          </a:p>
          <a:p>
            <a:pPr eaLnBrk="1" hangingPunct="1"/>
            <a:endParaRPr lang="es-BO" altLang="de-DE" sz="900">
              <a:solidFill>
                <a:schemeClr val="tx1"/>
              </a:solidFill>
            </a:endParaRPr>
          </a:p>
          <a:p>
            <a:pPr eaLnBrk="1" hangingPunct="1"/>
            <a:endParaRPr lang="es-BO" altLang="de-DE" sz="900">
              <a:solidFill>
                <a:schemeClr val="tx1"/>
              </a:solidFill>
            </a:endParaRPr>
          </a:p>
        </p:txBody>
      </p:sp>
      <p:pic>
        <p:nvPicPr>
          <p:cNvPr id="7" name="Picture 6"/>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4319"/>
          <a:stretch/>
        </p:blipFill>
        <p:spPr bwMode="auto">
          <a:xfrm>
            <a:off x="1462391" y="4288550"/>
            <a:ext cx="2596832" cy="1052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7200" y="1277938"/>
            <a:ext cx="7526338" cy="444500"/>
          </a:xfrm>
        </p:spPr>
        <p:txBody>
          <a:bodyPr/>
          <a:lstStyle/>
          <a:p>
            <a:pPr eaLnBrk="1" hangingPunct="1"/>
            <a:r>
              <a:rPr lang="es-MX" altLang="de-DE" smtClean="0"/>
              <a:t>Fundamento</a:t>
            </a:r>
          </a:p>
        </p:txBody>
      </p:sp>
      <p:sp>
        <p:nvSpPr>
          <p:cNvPr id="12291" name="Content Placeholder 2"/>
          <p:cNvSpPr>
            <a:spLocks noGrp="1"/>
          </p:cNvSpPr>
          <p:nvPr>
            <p:ph idx="1"/>
          </p:nvPr>
        </p:nvSpPr>
        <p:spPr>
          <a:xfrm>
            <a:off x="457200" y="1979613"/>
            <a:ext cx="7526338" cy="4213225"/>
          </a:xfrm>
        </p:spPr>
        <p:txBody>
          <a:bodyPr/>
          <a:lstStyle/>
          <a:p>
            <a:pPr marL="0" indent="0" eaLnBrk="1" hangingPunct="1"/>
            <a:r>
              <a:rPr lang="es-MX" altLang="de-DE" smtClean="0">
                <a:solidFill>
                  <a:srgbClr val="C00000"/>
                </a:solidFill>
              </a:rPr>
              <a:t>Objetivo </a:t>
            </a:r>
          </a:p>
          <a:p>
            <a:pPr lvl="1" eaLnBrk="1" hangingPunct="1"/>
            <a:r>
              <a:rPr lang="es-MX" altLang="de-DE" smtClean="0"/>
              <a:t>El entendimiento de los riesgos climáticos relevantes y las oportunidades ayudan a que una política, programa, plan o proyecto se conviertan en más resilientes al cambio climático o aporten con la adaptación.</a:t>
            </a:r>
          </a:p>
          <a:p>
            <a:pPr marL="0" indent="0" eaLnBrk="1" hangingPunct="1"/>
            <a:r>
              <a:rPr lang="es-MX" altLang="de-DE" smtClean="0">
                <a:solidFill>
                  <a:srgbClr val="C00000"/>
                </a:solidFill>
              </a:rPr>
              <a:t>Importancia</a:t>
            </a:r>
          </a:p>
          <a:p>
            <a:pPr lvl="1" eaLnBrk="1" hangingPunct="1"/>
            <a:r>
              <a:rPr lang="es-MX" altLang="de-DE" smtClean="0"/>
              <a:t>Sienta las bases</a:t>
            </a:r>
          </a:p>
          <a:p>
            <a:pPr lvl="1" eaLnBrk="1" hangingPunct="1"/>
            <a:r>
              <a:rPr lang="es-MX" altLang="de-DE" smtClean="0"/>
              <a:t>Da un primer panorama sobre los temas a ser explorados posteriormente</a:t>
            </a:r>
          </a:p>
          <a:p>
            <a:pPr marL="0" indent="0" eaLnBrk="1" hangingPunct="1"/>
            <a:r>
              <a:rPr lang="es-MX" altLang="de-DE" smtClean="0">
                <a:solidFill>
                  <a:srgbClr val="C00000"/>
                </a:solidFill>
              </a:rPr>
              <a:t>Aplicación</a:t>
            </a:r>
          </a:p>
          <a:p>
            <a:pPr lvl="1" eaLnBrk="1" hangingPunct="1"/>
            <a:r>
              <a:rPr lang="es-MX" altLang="de-DE" smtClean="0"/>
              <a:t>El primer paso hacia la formulación, examen o revisión de políticas, programas o proyectos. </a:t>
            </a:r>
          </a:p>
          <a:p>
            <a:pPr marL="0" indent="0" eaLnBrk="1" hangingPunct="1"/>
            <a:endParaRPr lang="en-GB" altLang="de-DE" smtClean="0"/>
          </a:p>
          <a:p>
            <a:pPr marL="0" indent="0" eaLnBrk="1" hangingPunct="1"/>
            <a:endParaRPr lang="en-GB" altLang="de-DE" smtClean="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pPr eaLnBrk="1" hangingPunct="1"/>
            <a:r>
              <a:rPr lang="es-MX" altLang="de-DE" smtClean="0"/>
              <a:t>Preguntas clave (1)</a:t>
            </a:r>
          </a:p>
        </p:txBody>
      </p:sp>
      <p:sp>
        <p:nvSpPr>
          <p:cNvPr id="13315" name="Content Placeholder 2"/>
          <p:cNvSpPr>
            <a:spLocks noGrp="1"/>
          </p:cNvSpPr>
          <p:nvPr>
            <p:ph idx="1"/>
          </p:nvPr>
        </p:nvSpPr>
        <p:spPr/>
        <p:txBody>
          <a:bodyPr/>
          <a:lstStyle/>
          <a:p>
            <a:pPr lvl="1" eaLnBrk="1" hangingPunct="1"/>
            <a:r>
              <a:rPr lang="es-MX" altLang="de-DE" smtClean="0"/>
              <a:t>¿En qué medida una estrategia, plan o programa puede ser vulnerable a los riesgos del cambio climático?</a:t>
            </a:r>
          </a:p>
          <a:p>
            <a:pPr lvl="1" eaLnBrk="1" hangingPunct="1"/>
            <a:r>
              <a:rPr lang="es-MX" altLang="de-DE" smtClean="0"/>
              <a:t>¿En qué medida estos riesgos tienen que ser considerados cuando se formula una estrategia, política, etc.?</a:t>
            </a:r>
          </a:p>
          <a:p>
            <a:pPr lvl="1" eaLnBrk="1" hangingPunct="1"/>
            <a:r>
              <a:rPr lang="es-MX" altLang="de-DE" smtClean="0"/>
              <a:t>¿En qué medida puede no notarse/dejar pasar el incremento de vulnerabilidades u oportunidades positivas? </a:t>
            </a:r>
          </a:p>
          <a:p>
            <a:pPr lvl="1" eaLnBrk="1" hangingPunct="1"/>
            <a:r>
              <a:rPr lang="es-MX" altLang="de-DE" smtClean="0"/>
              <a:t>Si las estrategias/políticas son revisadas: ¿qué correcciones deben garantizarse para responder a los riesgos y oportunidades del cambio climático?</a:t>
            </a:r>
          </a:p>
        </p:txBody>
      </p:sp>
      <p:pic>
        <p:nvPicPr>
          <p:cNvPr id="13316" name="Grafik 3" descr="balken13.t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04213" y="2014538"/>
            <a:ext cx="839787"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2"/>
          <p:cNvSpPr>
            <a:spLocks noChangeArrowheads="1"/>
          </p:cNvSpPr>
          <p:nvPr/>
        </p:nvSpPr>
        <p:spPr bwMode="auto">
          <a:xfrm>
            <a:off x="0" y="4895850"/>
            <a:ext cx="9144000" cy="1350963"/>
          </a:xfrm>
          <a:prstGeom prst="rect">
            <a:avLst/>
          </a:prstGeom>
          <a:solidFill>
            <a:schemeClr val="accent3">
              <a:lumMod val="20000"/>
              <a:lumOff val="80000"/>
            </a:schemeClr>
          </a:solidFill>
          <a:ln w="9525" algn="ctr">
            <a:noFill/>
            <a:round/>
            <a:headEnd/>
            <a:tailEnd/>
          </a:ln>
        </p:spPr>
        <p:txBody>
          <a:bodyPr/>
          <a:lstStyle/>
          <a:p>
            <a:pPr eaLnBrk="0" hangingPunct="0">
              <a:defRPr/>
            </a:pPr>
            <a:endParaRPr lang="en-US"/>
          </a:p>
        </p:txBody>
      </p:sp>
      <p:sp>
        <p:nvSpPr>
          <p:cNvPr id="6147" name="Rectangle 33"/>
          <p:cNvSpPr>
            <a:spLocks noChangeArrowheads="1"/>
          </p:cNvSpPr>
          <p:nvPr/>
        </p:nvSpPr>
        <p:spPr bwMode="auto">
          <a:xfrm>
            <a:off x="0" y="3594100"/>
            <a:ext cx="9144000" cy="1295400"/>
          </a:xfrm>
          <a:prstGeom prst="rect">
            <a:avLst/>
          </a:prstGeom>
          <a:solidFill>
            <a:schemeClr val="accent3">
              <a:lumMod val="60000"/>
              <a:lumOff val="40000"/>
            </a:schemeClr>
          </a:solidFill>
          <a:ln w="9525" algn="ctr">
            <a:noFill/>
            <a:round/>
            <a:headEnd/>
            <a:tailEnd/>
          </a:ln>
        </p:spPr>
        <p:txBody>
          <a:bodyPr/>
          <a:lstStyle/>
          <a:p>
            <a:pPr eaLnBrk="0" hangingPunct="0">
              <a:defRPr/>
            </a:pPr>
            <a:endParaRPr lang="en-US"/>
          </a:p>
        </p:txBody>
      </p:sp>
      <p:sp>
        <p:nvSpPr>
          <p:cNvPr id="6148" name="Rectangle 31"/>
          <p:cNvSpPr>
            <a:spLocks noChangeArrowheads="1"/>
          </p:cNvSpPr>
          <p:nvPr/>
        </p:nvSpPr>
        <p:spPr bwMode="auto">
          <a:xfrm>
            <a:off x="0" y="2501900"/>
            <a:ext cx="9144000" cy="1092200"/>
          </a:xfrm>
          <a:prstGeom prst="rect">
            <a:avLst/>
          </a:prstGeom>
          <a:solidFill>
            <a:schemeClr val="accent3">
              <a:lumMod val="20000"/>
              <a:lumOff val="80000"/>
            </a:schemeClr>
          </a:solidFill>
          <a:ln w="9525" algn="ctr">
            <a:noFill/>
            <a:round/>
            <a:headEnd/>
            <a:tailEnd/>
          </a:ln>
        </p:spPr>
        <p:txBody>
          <a:bodyPr/>
          <a:lstStyle/>
          <a:p>
            <a:pPr eaLnBrk="0" hangingPunct="0">
              <a:defRPr/>
            </a:pPr>
            <a:endParaRPr lang="en-US"/>
          </a:p>
        </p:txBody>
      </p:sp>
      <p:sp>
        <p:nvSpPr>
          <p:cNvPr id="6149" name="Rectangle 30"/>
          <p:cNvSpPr>
            <a:spLocks noChangeArrowheads="1"/>
          </p:cNvSpPr>
          <p:nvPr/>
        </p:nvSpPr>
        <p:spPr bwMode="auto">
          <a:xfrm>
            <a:off x="0" y="738188"/>
            <a:ext cx="9144000" cy="1736725"/>
          </a:xfrm>
          <a:prstGeom prst="rect">
            <a:avLst/>
          </a:prstGeom>
          <a:solidFill>
            <a:schemeClr val="accent3">
              <a:lumMod val="60000"/>
              <a:lumOff val="40000"/>
            </a:schemeClr>
          </a:solidFill>
          <a:ln w="9525" algn="ctr">
            <a:noFill/>
            <a:round/>
            <a:headEnd/>
            <a:tailEnd/>
          </a:ln>
        </p:spPr>
        <p:txBody>
          <a:bodyPr/>
          <a:lstStyle/>
          <a:p>
            <a:pPr eaLnBrk="0" hangingPunct="0">
              <a:defRPr/>
            </a:pPr>
            <a:endParaRPr lang="en-US"/>
          </a:p>
        </p:txBody>
      </p:sp>
      <p:sp>
        <p:nvSpPr>
          <p:cNvPr id="6150" name="Rectangle 6"/>
          <p:cNvSpPr>
            <a:spLocks noChangeArrowheads="1"/>
          </p:cNvSpPr>
          <p:nvPr/>
        </p:nvSpPr>
        <p:spPr bwMode="auto">
          <a:xfrm>
            <a:off x="4579938" y="787400"/>
            <a:ext cx="2651125" cy="639763"/>
          </a:xfrm>
          <a:prstGeom prst="rect">
            <a:avLst/>
          </a:prstGeom>
          <a:solidFill>
            <a:schemeClr val="accent3">
              <a:lumMod val="50000"/>
            </a:schemeClr>
          </a:solidFill>
          <a:ln w="9525" algn="ctr">
            <a:noFill/>
            <a:round/>
            <a:headEnd/>
            <a:tailEnd/>
          </a:ln>
        </p:spPr>
        <p:txBody>
          <a:bodyPr anchor="ctr"/>
          <a:lstStyle/>
          <a:p>
            <a:pPr algn="ctr" eaLnBrk="0" hangingPunct="0">
              <a:defRPr/>
            </a:pPr>
            <a:r>
              <a:rPr lang="en-US" sz="1500" dirty="0" err="1">
                <a:solidFill>
                  <a:schemeClr val="bg1"/>
                </a:solidFill>
              </a:rPr>
              <a:t>Visión</a:t>
            </a:r>
            <a:r>
              <a:rPr lang="en-US" sz="1500" dirty="0">
                <a:solidFill>
                  <a:schemeClr val="bg1"/>
                </a:solidFill>
              </a:rPr>
              <a:t> </a:t>
            </a:r>
            <a:r>
              <a:rPr lang="en-US" sz="1500" dirty="0" err="1">
                <a:solidFill>
                  <a:schemeClr val="bg1"/>
                </a:solidFill>
              </a:rPr>
              <a:t>nacional</a:t>
            </a:r>
            <a:r>
              <a:rPr lang="en-US" sz="1500" dirty="0">
                <a:solidFill>
                  <a:schemeClr val="bg1"/>
                </a:solidFill>
              </a:rPr>
              <a:t> a largo </a:t>
            </a:r>
            <a:r>
              <a:rPr lang="en-US" sz="1500" dirty="0" err="1">
                <a:solidFill>
                  <a:schemeClr val="bg1"/>
                </a:solidFill>
              </a:rPr>
              <a:t>plazo</a:t>
            </a:r>
            <a:endParaRPr lang="en-US" sz="1500" dirty="0">
              <a:solidFill>
                <a:schemeClr val="bg1"/>
              </a:solidFill>
            </a:endParaRPr>
          </a:p>
        </p:txBody>
      </p:sp>
      <p:sp>
        <p:nvSpPr>
          <p:cNvPr id="6151" name="Rectangle 7"/>
          <p:cNvSpPr>
            <a:spLocks noChangeArrowheads="1"/>
          </p:cNvSpPr>
          <p:nvPr/>
        </p:nvSpPr>
        <p:spPr bwMode="auto">
          <a:xfrm>
            <a:off x="4579938" y="1766888"/>
            <a:ext cx="2651125" cy="639762"/>
          </a:xfrm>
          <a:prstGeom prst="rect">
            <a:avLst/>
          </a:prstGeom>
          <a:solidFill>
            <a:schemeClr val="accent3">
              <a:lumMod val="50000"/>
            </a:schemeClr>
          </a:solidFill>
          <a:ln w="9525" algn="ctr">
            <a:noFill/>
            <a:round/>
            <a:headEnd/>
            <a:tailEnd/>
          </a:ln>
        </p:spPr>
        <p:txBody>
          <a:bodyPr anchor="ctr"/>
          <a:lstStyle/>
          <a:p>
            <a:pPr algn="ctr" eaLnBrk="0" hangingPunct="0">
              <a:defRPr/>
            </a:pPr>
            <a:r>
              <a:rPr lang="es-MX" sz="1500" dirty="0">
                <a:solidFill>
                  <a:schemeClr val="bg1"/>
                </a:solidFill>
              </a:rPr>
              <a:t>Políticas nacionales a mediano y corto plazo (p. ej. </a:t>
            </a:r>
            <a:r>
              <a:rPr lang="es-MX" sz="1500" dirty="0" err="1">
                <a:solidFill>
                  <a:schemeClr val="bg1"/>
                </a:solidFill>
              </a:rPr>
              <a:t>PRSPs</a:t>
            </a:r>
            <a:r>
              <a:rPr lang="es-MX" sz="1500" dirty="0">
                <a:solidFill>
                  <a:schemeClr val="bg1"/>
                </a:solidFill>
              </a:rPr>
              <a:t>)</a:t>
            </a:r>
          </a:p>
        </p:txBody>
      </p:sp>
      <p:sp>
        <p:nvSpPr>
          <p:cNvPr id="6152" name="Rectangle 8"/>
          <p:cNvSpPr>
            <a:spLocks noChangeArrowheads="1"/>
          </p:cNvSpPr>
          <p:nvPr/>
        </p:nvSpPr>
        <p:spPr bwMode="auto">
          <a:xfrm>
            <a:off x="4579938" y="2728913"/>
            <a:ext cx="2651125" cy="639762"/>
          </a:xfrm>
          <a:prstGeom prst="rect">
            <a:avLst/>
          </a:prstGeom>
          <a:solidFill>
            <a:schemeClr val="accent3">
              <a:lumMod val="50000"/>
            </a:schemeClr>
          </a:solidFill>
          <a:ln w="9525" algn="ctr">
            <a:noFill/>
            <a:round/>
            <a:headEnd/>
            <a:tailEnd/>
          </a:ln>
        </p:spPr>
        <p:txBody>
          <a:bodyPr anchor="ctr"/>
          <a:lstStyle/>
          <a:p>
            <a:pPr algn="ctr" eaLnBrk="0" hangingPunct="0">
              <a:defRPr/>
            </a:pPr>
            <a:r>
              <a:rPr lang="es-MX" sz="1500" dirty="0">
                <a:solidFill>
                  <a:schemeClr val="bg1"/>
                </a:solidFill>
              </a:rPr>
              <a:t>Plan de desarrollo </a:t>
            </a:r>
            <a:r>
              <a:rPr lang="es-MX" sz="1500" dirty="0" err="1">
                <a:solidFill>
                  <a:schemeClr val="bg1"/>
                </a:solidFill>
              </a:rPr>
              <a:t>multi</a:t>
            </a:r>
            <a:r>
              <a:rPr lang="es-MX" sz="1500" dirty="0">
                <a:solidFill>
                  <a:schemeClr val="bg1"/>
                </a:solidFill>
              </a:rPr>
              <a:t>-anual</a:t>
            </a:r>
          </a:p>
        </p:txBody>
      </p:sp>
      <p:sp>
        <p:nvSpPr>
          <p:cNvPr id="6153" name="Rectangle 9"/>
          <p:cNvSpPr>
            <a:spLocks noChangeArrowheads="1"/>
          </p:cNvSpPr>
          <p:nvPr/>
        </p:nvSpPr>
        <p:spPr bwMode="auto">
          <a:xfrm>
            <a:off x="4076700" y="3708400"/>
            <a:ext cx="3657600" cy="914400"/>
          </a:xfrm>
          <a:prstGeom prst="rect">
            <a:avLst/>
          </a:prstGeom>
          <a:solidFill>
            <a:schemeClr val="accent3">
              <a:lumMod val="50000"/>
            </a:schemeClr>
          </a:solidFill>
          <a:ln w="9525" algn="ctr">
            <a:noFill/>
            <a:round/>
            <a:headEnd/>
            <a:tailEnd/>
          </a:ln>
        </p:spPr>
        <p:txBody>
          <a:bodyPr anchor="ctr"/>
          <a:lstStyle/>
          <a:p>
            <a:pPr algn="ctr" eaLnBrk="0" hangingPunct="0">
              <a:defRPr/>
            </a:pPr>
            <a:r>
              <a:rPr lang="es-MX" sz="1500" dirty="0">
                <a:solidFill>
                  <a:schemeClr val="bg1"/>
                </a:solidFill>
              </a:rPr>
              <a:t>Presupuesto nacional </a:t>
            </a:r>
          </a:p>
        </p:txBody>
      </p:sp>
      <p:sp>
        <p:nvSpPr>
          <p:cNvPr id="6154" name="Rectangle 10"/>
          <p:cNvSpPr>
            <a:spLocks noChangeArrowheads="1"/>
          </p:cNvSpPr>
          <p:nvPr/>
        </p:nvSpPr>
        <p:spPr bwMode="auto">
          <a:xfrm>
            <a:off x="3084513" y="5511800"/>
            <a:ext cx="1279525" cy="639763"/>
          </a:xfrm>
          <a:prstGeom prst="rect">
            <a:avLst/>
          </a:prstGeom>
          <a:solidFill>
            <a:schemeClr val="accent3">
              <a:lumMod val="50000"/>
            </a:schemeClr>
          </a:solidFill>
          <a:ln w="9525" algn="ctr">
            <a:noFill/>
            <a:round/>
            <a:headEnd/>
            <a:tailEnd/>
          </a:ln>
        </p:spPr>
        <p:txBody>
          <a:bodyPr anchor="ctr"/>
          <a:lstStyle/>
          <a:p>
            <a:pPr algn="ctr" eaLnBrk="0" hangingPunct="0">
              <a:lnSpc>
                <a:spcPts val="1400"/>
              </a:lnSpc>
              <a:defRPr/>
            </a:pPr>
            <a:r>
              <a:rPr lang="en-US" sz="1500" b="0" dirty="0">
                <a:solidFill>
                  <a:schemeClr val="bg1"/>
                </a:solidFill>
              </a:rPr>
              <a:t>Plan a </a:t>
            </a:r>
            <a:r>
              <a:rPr lang="en-US" sz="1500" b="0" dirty="0" err="1">
                <a:solidFill>
                  <a:schemeClr val="bg1"/>
                </a:solidFill>
              </a:rPr>
              <a:t>nivel</a:t>
            </a:r>
            <a:r>
              <a:rPr lang="en-US" sz="1500" b="0" dirty="0">
                <a:solidFill>
                  <a:schemeClr val="bg1"/>
                </a:solidFill>
              </a:rPr>
              <a:t> sectorial</a:t>
            </a:r>
          </a:p>
        </p:txBody>
      </p:sp>
      <p:sp>
        <p:nvSpPr>
          <p:cNvPr id="6155" name="Rectangle 11"/>
          <p:cNvSpPr>
            <a:spLocks noChangeArrowheads="1"/>
          </p:cNvSpPr>
          <p:nvPr/>
        </p:nvSpPr>
        <p:spPr bwMode="auto">
          <a:xfrm>
            <a:off x="4540250" y="5511800"/>
            <a:ext cx="1279525" cy="735013"/>
          </a:xfrm>
          <a:prstGeom prst="rect">
            <a:avLst/>
          </a:prstGeom>
          <a:solidFill>
            <a:schemeClr val="accent3">
              <a:lumMod val="50000"/>
            </a:schemeClr>
          </a:solidFill>
          <a:ln w="9525" algn="ctr">
            <a:noFill/>
            <a:round/>
            <a:headEnd/>
            <a:tailEnd/>
          </a:ln>
        </p:spPr>
        <p:txBody>
          <a:bodyPr anchor="ctr"/>
          <a:lstStyle/>
          <a:p>
            <a:pPr algn="ctr" eaLnBrk="0" hangingPunct="0">
              <a:lnSpc>
                <a:spcPts val="1400"/>
              </a:lnSpc>
              <a:defRPr/>
            </a:pPr>
            <a:r>
              <a:rPr lang="es-MX" sz="1500" b="0" dirty="0">
                <a:solidFill>
                  <a:schemeClr val="bg1"/>
                </a:solidFill>
              </a:rPr>
              <a:t>Asignación de presupuesto por sector</a:t>
            </a:r>
          </a:p>
        </p:txBody>
      </p:sp>
      <p:sp>
        <p:nvSpPr>
          <p:cNvPr id="6156" name="Rectangle 12"/>
          <p:cNvSpPr>
            <a:spLocks noChangeArrowheads="1"/>
          </p:cNvSpPr>
          <p:nvPr/>
        </p:nvSpPr>
        <p:spPr bwMode="auto">
          <a:xfrm>
            <a:off x="5986463" y="5511800"/>
            <a:ext cx="1279525" cy="639763"/>
          </a:xfrm>
          <a:prstGeom prst="rect">
            <a:avLst/>
          </a:prstGeom>
          <a:solidFill>
            <a:schemeClr val="accent3">
              <a:lumMod val="50000"/>
            </a:schemeClr>
          </a:solidFill>
          <a:ln w="9525" algn="ctr">
            <a:noFill/>
            <a:round/>
            <a:headEnd/>
            <a:tailEnd/>
          </a:ln>
        </p:spPr>
        <p:txBody>
          <a:bodyPr anchor="ctr"/>
          <a:lstStyle/>
          <a:p>
            <a:pPr algn="ctr" eaLnBrk="0" hangingPunct="0">
              <a:lnSpc>
                <a:spcPts val="1400"/>
              </a:lnSpc>
              <a:defRPr/>
            </a:pPr>
            <a:r>
              <a:rPr lang="es-MX" sz="1500" b="0" dirty="0">
                <a:solidFill>
                  <a:schemeClr val="bg1"/>
                </a:solidFill>
              </a:rPr>
              <a:t>Plan a nivel sectorial </a:t>
            </a:r>
          </a:p>
        </p:txBody>
      </p:sp>
      <p:sp>
        <p:nvSpPr>
          <p:cNvPr id="6157" name="Rectangle 13"/>
          <p:cNvSpPr>
            <a:spLocks noChangeArrowheads="1"/>
          </p:cNvSpPr>
          <p:nvPr/>
        </p:nvSpPr>
        <p:spPr bwMode="auto">
          <a:xfrm>
            <a:off x="7442200" y="5511800"/>
            <a:ext cx="1279525" cy="735013"/>
          </a:xfrm>
          <a:prstGeom prst="rect">
            <a:avLst/>
          </a:prstGeom>
          <a:solidFill>
            <a:schemeClr val="accent3">
              <a:lumMod val="50000"/>
            </a:schemeClr>
          </a:solidFill>
          <a:ln w="9525" algn="ctr">
            <a:noFill/>
            <a:round/>
            <a:headEnd/>
            <a:tailEnd/>
          </a:ln>
        </p:spPr>
        <p:txBody>
          <a:bodyPr anchor="ctr"/>
          <a:lstStyle/>
          <a:p>
            <a:pPr algn="ctr" eaLnBrk="0" hangingPunct="0">
              <a:lnSpc>
                <a:spcPts val="1400"/>
              </a:lnSpc>
              <a:defRPr/>
            </a:pPr>
            <a:r>
              <a:rPr lang="es-MX" sz="1500" b="0" dirty="0">
                <a:solidFill>
                  <a:schemeClr val="bg1"/>
                </a:solidFill>
              </a:rPr>
              <a:t>Asignación de presupuesto por sector </a:t>
            </a:r>
          </a:p>
        </p:txBody>
      </p:sp>
      <p:cxnSp>
        <p:nvCxnSpPr>
          <p:cNvPr id="14350" name="Straight Arrow Connector 20"/>
          <p:cNvCxnSpPr>
            <a:cxnSpLocks noChangeShapeType="1"/>
          </p:cNvCxnSpPr>
          <p:nvPr/>
        </p:nvCxnSpPr>
        <p:spPr bwMode="auto">
          <a:xfrm rot="5400000">
            <a:off x="4637087" y="5065713"/>
            <a:ext cx="822325" cy="0"/>
          </a:xfrm>
          <a:prstGeom prst="straightConnector1">
            <a:avLst/>
          </a:prstGeom>
          <a:noFill/>
          <a:ln w="38100" algn="ctr">
            <a:solidFill>
              <a:schemeClr val="tx1"/>
            </a:solidFill>
            <a:round/>
            <a:headEnd/>
            <a:tailEnd type="triangle" w="lg" len="med"/>
          </a:ln>
          <a:extLst>
            <a:ext uri="{909E8E84-426E-40DD-AFC4-6F175D3DCCD1}">
              <a14:hiddenFill xmlns:a14="http://schemas.microsoft.com/office/drawing/2010/main">
                <a:noFill/>
              </a14:hiddenFill>
            </a:ext>
          </a:extLst>
        </p:spPr>
      </p:cxnSp>
      <p:cxnSp>
        <p:nvCxnSpPr>
          <p:cNvPr id="14351" name="Straight Arrow Connector 21"/>
          <p:cNvCxnSpPr>
            <a:cxnSpLocks noChangeShapeType="1"/>
          </p:cNvCxnSpPr>
          <p:nvPr/>
        </p:nvCxnSpPr>
        <p:spPr bwMode="auto">
          <a:xfrm rot="5400000">
            <a:off x="7202487" y="5065713"/>
            <a:ext cx="822325" cy="0"/>
          </a:xfrm>
          <a:prstGeom prst="straightConnector1">
            <a:avLst/>
          </a:prstGeom>
          <a:noFill/>
          <a:ln w="38100" algn="ctr">
            <a:solidFill>
              <a:schemeClr val="tx1"/>
            </a:solidFill>
            <a:round/>
            <a:headEnd/>
            <a:tailEnd type="triangle" w="lg" len="med"/>
          </a:ln>
          <a:extLst>
            <a:ext uri="{909E8E84-426E-40DD-AFC4-6F175D3DCCD1}">
              <a14:hiddenFill xmlns:a14="http://schemas.microsoft.com/office/drawing/2010/main">
                <a:noFill/>
              </a14:hiddenFill>
            </a:ext>
          </a:extLst>
        </p:spPr>
      </p:cxnSp>
      <p:cxnSp>
        <p:nvCxnSpPr>
          <p:cNvPr id="14352" name="Straight Arrow Connector 23"/>
          <p:cNvCxnSpPr>
            <a:cxnSpLocks noChangeShapeType="1"/>
          </p:cNvCxnSpPr>
          <p:nvPr/>
        </p:nvCxnSpPr>
        <p:spPr bwMode="auto">
          <a:xfrm rot="5400000" flipH="1" flipV="1">
            <a:off x="6319837" y="5059363"/>
            <a:ext cx="822325" cy="0"/>
          </a:xfrm>
          <a:prstGeom prst="straightConnector1">
            <a:avLst/>
          </a:prstGeom>
          <a:noFill/>
          <a:ln w="38100" algn="ctr">
            <a:solidFill>
              <a:srgbClr val="C00000"/>
            </a:solidFill>
            <a:round/>
            <a:headEnd/>
            <a:tailEnd type="triangle" w="lg" len="med"/>
          </a:ln>
          <a:extLst>
            <a:ext uri="{909E8E84-426E-40DD-AFC4-6F175D3DCCD1}">
              <a14:hiddenFill xmlns:a14="http://schemas.microsoft.com/office/drawing/2010/main">
                <a:noFill/>
              </a14:hiddenFill>
            </a:ext>
          </a:extLst>
        </p:spPr>
      </p:cxnSp>
      <p:cxnSp>
        <p:nvCxnSpPr>
          <p:cNvPr id="14353" name="Straight Arrow Connector 24"/>
          <p:cNvCxnSpPr>
            <a:cxnSpLocks noChangeShapeType="1"/>
          </p:cNvCxnSpPr>
          <p:nvPr/>
        </p:nvCxnSpPr>
        <p:spPr bwMode="auto">
          <a:xfrm rot="5400000" flipH="1" flipV="1">
            <a:off x="3830637" y="5059363"/>
            <a:ext cx="822325" cy="0"/>
          </a:xfrm>
          <a:prstGeom prst="straightConnector1">
            <a:avLst/>
          </a:prstGeom>
          <a:noFill/>
          <a:ln w="38100" algn="ctr">
            <a:solidFill>
              <a:srgbClr val="C00000"/>
            </a:solidFill>
            <a:round/>
            <a:headEnd/>
            <a:tailEnd type="triangle" w="lg" len="med"/>
          </a:ln>
          <a:extLst>
            <a:ext uri="{909E8E84-426E-40DD-AFC4-6F175D3DCCD1}">
              <a14:hiddenFill xmlns:a14="http://schemas.microsoft.com/office/drawing/2010/main">
                <a:noFill/>
              </a14:hiddenFill>
            </a:ext>
          </a:extLst>
        </p:spPr>
      </p:cxnSp>
      <p:grpSp>
        <p:nvGrpSpPr>
          <p:cNvPr id="14354" name="Gruppieren 34"/>
          <p:cNvGrpSpPr>
            <a:grpSpLocks/>
          </p:cNvGrpSpPr>
          <p:nvPr/>
        </p:nvGrpSpPr>
        <p:grpSpPr bwMode="auto">
          <a:xfrm>
            <a:off x="5813425" y="2401888"/>
            <a:ext cx="184150" cy="293687"/>
            <a:chOff x="5740400" y="2349500"/>
            <a:chExt cx="184150" cy="293688"/>
          </a:xfrm>
        </p:grpSpPr>
        <p:cxnSp>
          <p:nvCxnSpPr>
            <p:cNvPr id="14370" name="Straight Arrow Connector 16"/>
            <p:cNvCxnSpPr>
              <a:cxnSpLocks noChangeShapeType="1"/>
            </p:cNvCxnSpPr>
            <p:nvPr/>
          </p:nvCxnSpPr>
          <p:spPr bwMode="auto">
            <a:xfrm rot="5400000">
              <a:off x="5786438" y="2505075"/>
              <a:ext cx="274638" cy="1587"/>
            </a:xfrm>
            <a:prstGeom prst="straightConnector1">
              <a:avLst/>
            </a:prstGeom>
            <a:noFill/>
            <a:ln w="38100" algn="ctr">
              <a:solidFill>
                <a:schemeClr val="tx1"/>
              </a:solidFill>
              <a:round/>
              <a:headEnd/>
              <a:tailEnd type="triangle" w="lg" len="med"/>
            </a:ln>
            <a:extLst>
              <a:ext uri="{909E8E84-426E-40DD-AFC4-6F175D3DCCD1}">
                <a14:hiddenFill xmlns:a14="http://schemas.microsoft.com/office/drawing/2010/main">
                  <a:noFill/>
                </a14:hiddenFill>
              </a:ext>
            </a:extLst>
          </p:spPr>
        </p:cxnSp>
        <p:cxnSp>
          <p:nvCxnSpPr>
            <p:cNvPr id="14371" name="Straight Arrow Connector 25"/>
            <p:cNvCxnSpPr>
              <a:cxnSpLocks noChangeShapeType="1"/>
            </p:cNvCxnSpPr>
            <p:nvPr/>
          </p:nvCxnSpPr>
          <p:spPr bwMode="auto">
            <a:xfrm rot="5400000" flipH="1" flipV="1">
              <a:off x="5603081" y="2486819"/>
              <a:ext cx="274638" cy="0"/>
            </a:xfrm>
            <a:prstGeom prst="straightConnector1">
              <a:avLst/>
            </a:prstGeom>
            <a:noFill/>
            <a:ln w="38100" algn="ctr">
              <a:solidFill>
                <a:srgbClr val="C00000"/>
              </a:solidFill>
              <a:round/>
              <a:headEnd/>
              <a:tailEnd type="triangle" w="lg" len="med"/>
            </a:ln>
            <a:extLst>
              <a:ext uri="{909E8E84-426E-40DD-AFC4-6F175D3DCCD1}">
                <a14:hiddenFill xmlns:a14="http://schemas.microsoft.com/office/drawing/2010/main">
                  <a:noFill/>
                </a14:hiddenFill>
              </a:ext>
            </a:extLst>
          </p:spPr>
        </p:cxnSp>
      </p:grpSp>
      <p:grpSp>
        <p:nvGrpSpPr>
          <p:cNvPr id="14355" name="Gruppieren 33"/>
          <p:cNvGrpSpPr>
            <a:grpSpLocks/>
          </p:cNvGrpSpPr>
          <p:nvPr/>
        </p:nvGrpSpPr>
        <p:grpSpPr bwMode="auto">
          <a:xfrm>
            <a:off x="5813425" y="1439863"/>
            <a:ext cx="184150" cy="293687"/>
            <a:chOff x="5740400" y="1422400"/>
            <a:chExt cx="184150" cy="293688"/>
          </a:xfrm>
        </p:grpSpPr>
        <p:cxnSp>
          <p:nvCxnSpPr>
            <p:cNvPr id="14368" name="Straight Arrow Connector 15"/>
            <p:cNvCxnSpPr>
              <a:cxnSpLocks noChangeShapeType="1"/>
            </p:cNvCxnSpPr>
            <p:nvPr/>
          </p:nvCxnSpPr>
          <p:spPr bwMode="auto">
            <a:xfrm rot="5400000">
              <a:off x="5786438" y="1577975"/>
              <a:ext cx="274638" cy="1587"/>
            </a:xfrm>
            <a:prstGeom prst="straightConnector1">
              <a:avLst/>
            </a:prstGeom>
            <a:noFill/>
            <a:ln w="38100" algn="ctr">
              <a:solidFill>
                <a:schemeClr val="tx1"/>
              </a:solidFill>
              <a:round/>
              <a:headEnd/>
              <a:tailEnd type="triangle" w="lg" len="med"/>
            </a:ln>
            <a:extLst>
              <a:ext uri="{909E8E84-426E-40DD-AFC4-6F175D3DCCD1}">
                <a14:hiddenFill xmlns:a14="http://schemas.microsoft.com/office/drawing/2010/main">
                  <a:noFill/>
                </a14:hiddenFill>
              </a:ext>
            </a:extLst>
          </p:spPr>
        </p:cxnSp>
        <p:cxnSp>
          <p:nvCxnSpPr>
            <p:cNvPr id="14369" name="Straight Arrow Connector 26"/>
            <p:cNvCxnSpPr>
              <a:cxnSpLocks noChangeShapeType="1"/>
            </p:cNvCxnSpPr>
            <p:nvPr/>
          </p:nvCxnSpPr>
          <p:spPr bwMode="auto">
            <a:xfrm rot="5400000" flipH="1" flipV="1">
              <a:off x="5603081" y="1559719"/>
              <a:ext cx="274638" cy="0"/>
            </a:xfrm>
            <a:prstGeom prst="straightConnector1">
              <a:avLst/>
            </a:prstGeom>
            <a:noFill/>
            <a:ln w="38100" algn="ctr">
              <a:solidFill>
                <a:srgbClr val="C00000"/>
              </a:solidFill>
              <a:round/>
              <a:headEnd/>
              <a:tailEnd type="triangle" w="lg" len="med"/>
            </a:ln>
            <a:extLst>
              <a:ext uri="{909E8E84-426E-40DD-AFC4-6F175D3DCCD1}">
                <a14:hiddenFill xmlns:a14="http://schemas.microsoft.com/office/drawing/2010/main">
                  <a:noFill/>
                </a14:hiddenFill>
              </a:ext>
            </a:extLst>
          </p:spPr>
        </p:cxnSp>
      </p:grpSp>
      <p:sp>
        <p:nvSpPr>
          <p:cNvPr id="28" name="TextBox 27"/>
          <p:cNvSpPr txBox="1"/>
          <p:nvPr/>
        </p:nvSpPr>
        <p:spPr>
          <a:xfrm>
            <a:off x="368300" y="1458913"/>
            <a:ext cx="2871788" cy="368300"/>
          </a:xfrm>
          <a:prstGeom prst="rect">
            <a:avLst/>
          </a:prstGeom>
          <a:noFill/>
        </p:spPr>
        <p:txBody>
          <a:bodyPr anchor="ctr">
            <a:spAutoFit/>
          </a:bodyPr>
          <a:lstStyle/>
          <a:p>
            <a:pPr eaLnBrk="0" hangingPunct="0">
              <a:defRPr/>
            </a:pPr>
            <a:r>
              <a:rPr lang="es-MX" sz="1800">
                <a:solidFill>
                  <a:schemeClr val="bg2">
                    <a:lumMod val="50000"/>
                  </a:schemeClr>
                </a:solidFill>
                <a:latin typeface="Arial" pitchFamily="34" charset="0"/>
                <a:cs typeface="+mn-cs"/>
              </a:rPr>
              <a:t>Formulación de poíticas</a:t>
            </a:r>
          </a:p>
        </p:txBody>
      </p:sp>
      <p:sp>
        <p:nvSpPr>
          <p:cNvPr id="29" name="TextBox 28"/>
          <p:cNvSpPr txBox="1"/>
          <p:nvPr/>
        </p:nvSpPr>
        <p:spPr>
          <a:xfrm>
            <a:off x="7615238" y="4781550"/>
            <a:ext cx="1401762" cy="554038"/>
          </a:xfrm>
          <a:prstGeom prst="rect">
            <a:avLst/>
          </a:prstGeom>
          <a:noFill/>
        </p:spPr>
        <p:txBody>
          <a:bodyPr>
            <a:spAutoFit/>
          </a:bodyPr>
          <a:lstStyle/>
          <a:p>
            <a:pPr eaLnBrk="0" hangingPunct="0">
              <a:defRPr/>
            </a:pPr>
            <a:r>
              <a:rPr lang="es-MX" sz="1500" dirty="0">
                <a:solidFill>
                  <a:schemeClr val="tx1">
                    <a:lumMod val="65000"/>
                    <a:lumOff val="35000"/>
                  </a:schemeClr>
                </a:solidFill>
                <a:latin typeface="Arial" pitchFamily="34" charset="0"/>
                <a:cs typeface="+mn-cs"/>
              </a:rPr>
              <a:t>Ubicar el presupuesto</a:t>
            </a:r>
          </a:p>
        </p:txBody>
      </p:sp>
      <p:sp>
        <p:nvSpPr>
          <p:cNvPr id="30" name="TextBox 29"/>
          <p:cNvSpPr txBox="1"/>
          <p:nvPr/>
        </p:nvSpPr>
        <p:spPr>
          <a:xfrm>
            <a:off x="5337175" y="4894263"/>
            <a:ext cx="1397000" cy="554037"/>
          </a:xfrm>
          <a:prstGeom prst="rect">
            <a:avLst/>
          </a:prstGeom>
          <a:noFill/>
        </p:spPr>
        <p:txBody>
          <a:bodyPr>
            <a:spAutoFit/>
          </a:bodyPr>
          <a:lstStyle/>
          <a:p>
            <a:pPr eaLnBrk="0" hangingPunct="0">
              <a:defRPr/>
            </a:pPr>
            <a:r>
              <a:rPr lang="es-MX" sz="1500">
                <a:solidFill>
                  <a:schemeClr val="tx1">
                    <a:lumMod val="65000"/>
                    <a:lumOff val="35000"/>
                  </a:schemeClr>
                </a:solidFill>
                <a:latin typeface="Arial" pitchFamily="34" charset="0"/>
                <a:cs typeface="+mn-cs"/>
              </a:rPr>
              <a:t>Proponer la inversión</a:t>
            </a:r>
          </a:p>
        </p:txBody>
      </p:sp>
      <p:sp>
        <p:nvSpPr>
          <p:cNvPr id="14359" name="Down Arrow 37"/>
          <p:cNvSpPr>
            <a:spLocks noChangeArrowheads="1"/>
          </p:cNvSpPr>
          <p:nvPr/>
        </p:nvSpPr>
        <p:spPr bwMode="auto">
          <a:xfrm>
            <a:off x="3005138" y="6246813"/>
            <a:ext cx="482600" cy="306387"/>
          </a:xfrm>
          <a:prstGeom prst="downArrow">
            <a:avLst>
              <a:gd name="adj1" fmla="val 50000"/>
              <a:gd name="adj2" fmla="val 50000"/>
            </a:avLst>
          </a:prstGeom>
          <a:solidFill>
            <a:srgbClr val="6F6D2D"/>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endParaRPr lang="en-US" altLang="de-DE"/>
          </a:p>
        </p:txBody>
      </p:sp>
      <p:sp>
        <p:nvSpPr>
          <p:cNvPr id="6171" name="TextBox 38"/>
          <p:cNvSpPr txBox="1">
            <a:spLocks noChangeArrowheads="1"/>
          </p:cNvSpPr>
          <p:nvPr/>
        </p:nvSpPr>
        <p:spPr bwMode="auto">
          <a:xfrm>
            <a:off x="820738" y="6246813"/>
            <a:ext cx="2301875" cy="323850"/>
          </a:xfrm>
          <a:prstGeom prst="rect">
            <a:avLst/>
          </a:prstGeom>
          <a:noFill/>
          <a:ln w="9525">
            <a:noFill/>
            <a:miter lim="800000"/>
            <a:headEnd/>
            <a:tailEnd/>
          </a:ln>
        </p:spPr>
        <p:txBody>
          <a:bodyPr wrap="none">
            <a:spAutoFit/>
          </a:bodyPr>
          <a:lstStyle/>
          <a:p>
            <a:pPr eaLnBrk="0" hangingPunct="0">
              <a:defRPr/>
            </a:pPr>
            <a:r>
              <a:rPr lang="es-MX" sz="1500" dirty="0">
                <a:solidFill>
                  <a:schemeClr val="tx1">
                    <a:lumMod val="65000"/>
                    <a:lumOff val="35000"/>
                  </a:schemeClr>
                </a:solidFill>
                <a:latin typeface="Arial" pitchFamily="34" charset="0"/>
                <a:cs typeface="+mn-cs"/>
              </a:rPr>
              <a:t>Hacia el nivel sectorial </a:t>
            </a:r>
          </a:p>
        </p:txBody>
      </p:sp>
      <p:sp>
        <p:nvSpPr>
          <p:cNvPr id="31" name="TextBox 27"/>
          <p:cNvSpPr txBox="1"/>
          <p:nvPr/>
        </p:nvSpPr>
        <p:spPr>
          <a:xfrm>
            <a:off x="368300" y="2863850"/>
            <a:ext cx="2871788" cy="368300"/>
          </a:xfrm>
          <a:prstGeom prst="rect">
            <a:avLst/>
          </a:prstGeom>
          <a:noFill/>
        </p:spPr>
        <p:txBody>
          <a:bodyPr anchor="ctr">
            <a:spAutoFit/>
          </a:bodyPr>
          <a:lstStyle/>
          <a:p>
            <a:pPr eaLnBrk="0" hangingPunct="0">
              <a:defRPr/>
            </a:pPr>
            <a:r>
              <a:rPr lang="es-MX" sz="1800">
                <a:solidFill>
                  <a:schemeClr val="bg2">
                    <a:lumMod val="50000"/>
                  </a:schemeClr>
                </a:solidFill>
                <a:latin typeface="Arial" pitchFamily="34" charset="0"/>
                <a:cs typeface="+mn-cs"/>
              </a:rPr>
              <a:t>Planificación</a:t>
            </a:r>
          </a:p>
        </p:txBody>
      </p:sp>
      <p:sp>
        <p:nvSpPr>
          <p:cNvPr id="32" name="TextBox 27"/>
          <p:cNvSpPr txBox="1"/>
          <p:nvPr/>
        </p:nvSpPr>
        <p:spPr>
          <a:xfrm>
            <a:off x="368300" y="4057650"/>
            <a:ext cx="2871788" cy="368300"/>
          </a:xfrm>
          <a:prstGeom prst="rect">
            <a:avLst/>
          </a:prstGeom>
          <a:noFill/>
        </p:spPr>
        <p:txBody>
          <a:bodyPr anchor="ctr">
            <a:spAutoFit/>
          </a:bodyPr>
          <a:lstStyle/>
          <a:p>
            <a:pPr eaLnBrk="0" hangingPunct="0">
              <a:defRPr/>
            </a:pPr>
            <a:r>
              <a:rPr lang="es-MX" sz="1800" dirty="0">
                <a:solidFill>
                  <a:schemeClr val="bg2">
                    <a:lumMod val="50000"/>
                  </a:schemeClr>
                </a:solidFill>
                <a:latin typeface="Arial" pitchFamily="34" charset="0"/>
                <a:cs typeface="+mn-cs"/>
              </a:rPr>
              <a:t>Ubicación de recursos</a:t>
            </a:r>
          </a:p>
        </p:txBody>
      </p:sp>
      <p:sp>
        <p:nvSpPr>
          <p:cNvPr id="33" name="TextBox 27"/>
          <p:cNvSpPr txBox="1"/>
          <p:nvPr/>
        </p:nvSpPr>
        <p:spPr>
          <a:xfrm>
            <a:off x="368300" y="5289550"/>
            <a:ext cx="2871788" cy="647700"/>
          </a:xfrm>
          <a:prstGeom prst="rect">
            <a:avLst/>
          </a:prstGeom>
          <a:noFill/>
        </p:spPr>
        <p:txBody>
          <a:bodyPr anchor="ctr">
            <a:spAutoFit/>
          </a:bodyPr>
          <a:lstStyle/>
          <a:p>
            <a:pPr eaLnBrk="0" hangingPunct="0">
              <a:defRPr/>
            </a:pPr>
            <a:r>
              <a:rPr lang="es-MX" sz="1800" dirty="0">
                <a:solidFill>
                  <a:schemeClr val="bg2">
                    <a:lumMod val="50000"/>
                  </a:schemeClr>
                </a:solidFill>
                <a:latin typeface="Arial" pitchFamily="34" charset="0"/>
              </a:rPr>
              <a:t>Programación e implementación</a:t>
            </a:r>
            <a:endParaRPr lang="es-MX" sz="1800" dirty="0">
              <a:solidFill>
                <a:schemeClr val="bg2">
                  <a:lumMod val="50000"/>
                </a:schemeClr>
              </a:solidFill>
              <a:latin typeface="Arial" pitchFamily="34" charset="0"/>
              <a:cs typeface="+mn-cs"/>
            </a:endParaRPr>
          </a:p>
        </p:txBody>
      </p:sp>
      <p:cxnSp>
        <p:nvCxnSpPr>
          <p:cNvPr id="14364" name="Straight Arrow Connector 16"/>
          <p:cNvCxnSpPr>
            <a:cxnSpLocks noChangeShapeType="1"/>
          </p:cNvCxnSpPr>
          <p:nvPr/>
        </p:nvCxnSpPr>
        <p:spPr bwMode="auto">
          <a:xfrm rot="5400000">
            <a:off x="5859463" y="3538538"/>
            <a:ext cx="274637" cy="1587"/>
          </a:xfrm>
          <a:prstGeom prst="straightConnector1">
            <a:avLst/>
          </a:prstGeom>
          <a:noFill/>
          <a:ln w="38100" algn="ctr">
            <a:solidFill>
              <a:schemeClr val="tx1"/>
            </a:solidFill>
            <a:round/>
            <a:headEnd/>
            <a:tailEnd type="triangle" w="lg" len="med"/>
          </a:ln>
          <a:extLst>
            <a:ext uri="{909E8E84-426E-40DD-AFC4-6F175D3DCCD1}">
              <a14:hiddenFill xmlns:a14="http://schemas.microsoft.com/office/drawing/2010/main">
                <a:noFill/>
              </a14:hiddenFill>
            </a:ext>
          </a:extLst>
        </p:spPr>
      </p:cxnSp>
      <p:cxnSp>
        <p:nvCxnSpPr>
          <p:cNvPr id="14365" name="Straight Arrow Connector 25"/>
          <p:cNvCxnSpPr>
            <a:cxnSpLocks noChangeShapeType="1"/>
          </p:cNvCxnSpPr>
          <p:nvPr/>
        </p:nvCxnSpPr>
        <p:spPr bwMode="auto">
          <a:xfrm rot="5400000" flipH="1" flipV="1">
            <a:off x="5676106" y="3520282"/>
            <a:ext cx="274637" cy="0"/>
          </a:xfrm>
          <a:prstGeom prst="straightConnector1">
            <a:avLst/>
          </a:prstGeom>
          <a:noFill/>
          <a:ln w="38100" algn="ctr">
            <a:solidFill>
              <a:srgbClr val="C00000"/>
            </a:solidFill>
            <a:round/>
            <a:headEnd/>
            <a:tailEnd type="triangle" w="lg" len="med"/>
          </a:ln>
          <a:extLst>
            <a:ext uri="{909E8E84-426E-40DD-AFC4-6F175D3DCCD1}">
              <a14:hiddenFill xmlns:a14="http://schemas.microsoft.com/office/drawing/2010/main">
                <a:noFill/>
              </a14:hiddenFill>
            </a:ext>
          </a:extLst>
        </p:spPr>
      </p:cxnSp>
      <p:sp>
        <p:nvSpPr>
          <p:cNvPr id="14366" name="Title 1"/>
          <p:cNvSpPr>
            <a:spLocks noGrp="1"/>
          </p:cNvSpPr>
          <p:nvPr>
            <p:ph type="title"/>
          </p:nvPr>
        </p:nvSpPr>
        <p:spPr>
          <a:xfrm>
            <a:off x="457200" y="666750"/>
            <a:ext cx="7526338" cy="741363"/>
          </a:xfrm>
        </p:spPr>
        <p:txBody>
          <a:bodyPr/>
          <a:lstStyle/>
          <a:p>
            <a:pPr eaLnBrk="1" hangingPunct="1"/>
            <a:r>
              <a:rPr lang="es-MX" altLang="de-DE" smtClean="0"/>
              <a:t>Ciclo de programación </a:t>
            </a:r>
            <a:br>
              <a:rPr lang="es-MX" altLang="de-DE" smtClean="0"/>
            </a:br>
            <a:r>
              <a:rPr lang="es-MX" altLang="de-DE" smtClean="0"/>
              <a:t>de políticas</a:t>
            </a:r>
          </a:p>
        </p:txBody>
      </p:sp>
      <p:sp>
        <p:nvSpPr>
          <p:cNvPr id="35" name="Inhaltsplatzhalter 2"/>
          <p:cNvSpPr>
            <a:spLocks noGrp="1"/>
          </p:cNvSpPr>
          <p:nvPr>
            <p:ph idx="1"/>
          </p:nvPr>
        </p:nvSpPr>
        <p:spPr>
          <a:xfrm>
            <a:off x="5616575" y="6442075"/>
            <a:ext cx="3438525" cy="188913"/>
          </a:xfrm>
        </p:spPr>
        <p:txBody>
          <a:bodyPr/>
          <a:lstStyle/>
          <a:p>
            <a:pPr marL="0" indent="0" algn="r" eaLnBrk="1" hangingPunct="1">
              <a:defRPr/>
            </a:pPr>
            <a:r>
              <a:rPr lang="en-GB" sz="900" i="1" dirty="0" err="1" smtClean="0">
                <a:solidFill>
                  <a:schemeClr val="bg1">
                    <a:lumMod val="50000"/>
                  </a:schemeClr>
                </a:solidFill>
              </a:rPr>
              <a:t>Fuente</a:t>
            </a:r>
            <a:r>
              <a:rPr lang="en-GB" sz="900" i="1" dirty="0" smtClean="0">
                <a:solidFill>
                  <a:schemeClr val="bg1">
                    <a:lumMod val="50000"/>
                  </a:schemeClr>
                </a:solidFill>
              </a:rPr>
              <a:t>: </a:t>
            </a:r>
            <a:r>
              <a:rPr lang="en-GB" sz="900" i="1" dirty="0" err="1" smtClean="0">
                <a:solidFill>
                  <a:schemeClr val="bg1">
                    <a:lumMod val="50000"/>
                  </a:schemeClr>
                </a:solidFill>
              </a:rPr>
              <a:t>Guía</a:t>
            </a:r>
            <a:r>
              <a:rPr lang="en-GB" sz="900" i="1" dirty="0" smtClean="0">
                <a:solidFill>
                  <a:schemeClr val="bg1">
                    <a:lumMod val="50000"/>
                  </a:schemeClr>
                </a:solidFill>
              </a:rPr>
              <a:t> de </a:t>
            </a:r>
            <a:r>
              <a:rPr lang="en-GB" sz="900" i="1" dirty="0" err="1" smtClean="0">
                <a:solidFill>
                  <a:schemeClr val="bg1">
                    <a:lumMod val="50000"/>
                  </a:schemeClr>
                </a:solidFill>
              </a:rPr>
              <a:t>Poíticas</a:t>
            </a:r>
            <a:r>
              <a:rPr lang="en-GB" sz="900" i="1" dirty="0" smtClean="0">
                <a:solidFill>
                  <a:schemeClr val="bg1">
                    <a:lumMod val="50000"/>
                  </a:schemeClr>
                </a:solidFill>
              </a:rPr>
              <a:t> de la OCDE 2009    </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5"/>
          <p:cNvSpPr>
            <a:spLocks noChangeArrowheads="1"/>
          </p:cNvSpPr>
          <p:nvPr/>
        </p:nvSpPr>
        <p:spPr bwMode="auto">
          <a:xfrm>
            <a:off x="0" y="4953000"/>
            <a:ext cx="9144000" cy="1654175"/>
          </a:xfrm>
          <a:prstGeom prst="rect">
            <a:avLst/>
          </a:prstGeom>
          <a:solidFill>
            <a:schemeClr val="accent3">
              <a:lumMod val="20000"/>
              <a:lumOff val="80000"/>
            </a:schemeClr>
          </a:solidFill>
          <a:ln w="9525" algn="ctr">
            <a:noFill/>
            <a:round/>
            <a:headEnd/>
            <a:tailEnd/>
          </a:ln>
        </p:spPr>
        <p:txBody>
          <a:bodyPr/>
          <a:lstStyle/>
          <a:p>
            <a:pPr eaLnBrk="0" hangingPunct="0">
              <a:defRPr/>
            </a:pPr>
            <a:endParaRPr lang="en-US"/>
          </a:p>
        </p:txBody>
      </p:sp>
      <p:cxnSp>
        <p:nvCxnSpPr>
          <p:cNvPr id="15363" name="Straight Arrow Connector 46"/>
          <p:cNvCxnSpPr>
            <a:cxnSpLocks noChangeShapeType="1"/>
          </p:cNvCxnSpPr>
          <p:nvPr/>
        </p:nvCxnSpPr>
        <p:spPr bwMode="auto">
          <a:xfrm rot="16200000" flipH="1">
            <a:off x="5573713" y="5381625"/>
            <a:ext cx="835025" cy="9525"/>
          </a:xfrm>
          <a:prstGeom prst="straightConnector1">
            <a:avLst/>
          </a:prstGeom>
          <a:noFill/>
          <a:ln w="38100" algn="ctr">
            <a:solidFill>
              <a:srgbClr val="6F6D2D"/>
            </a:solidFill>
            <a:prstDash val="sysDash"/>
            <a:round/>
            <a:headEnd/>
            <a:tailEnd type="triangle" w="lg" len="med"/>
          </a:ln>
          <a:extLst>
            <a:ext uri="{909E8E84-426E-40DD-AFC4-6F175D3DCCD1}">
              <a14:hiddenFill xmlns:a14="http://schemas.microsoft.com/office/drawing/2010/main">
                <a:noFill/>
              </a14:hiddenFill>
            </a:ext>
          </a:extLst>
        </p:spPr>
      </p:cxnSp>
      <p:cxnSp>
        <p:nvCxnSpPr>
          <p:cNvPr id="15364" name="Straight Arrow Connector 46"/>
          <p:cNvCxnSpPr>
            <a:cxnSpLocks noChangeShapeType="1"/>
          </p:cNvCxnSpPr>
          <p:nvPr/>
        </p:nvCxnSpPr>
        <p:spPr bwMode="auto">
          <a:xfrm rot="16200000" flipH="1">
            <a:off x="3216275" y="5356225"/>
            <a:ext cx="835025" cy="9525"/>
          </a:xfrm>
          <a:prstGeom prst="straightConnector1">
            <a:avLst/>
          </a:prstGeom>
          <a:noFill/>
          <a:ln w="38100" algn="ctr">
            <a:solidFill>
              <a:srgbClr val="6F6D2D"/>
            </a:solidFill>
            <a:prstDash val="sysDash"/>
            <a:round/>
            <a:headEnd/>
            <a:tailEnd type="triangle" w="lg" len="med"/>
          </a:ln>
          <a:extLst>
            <a:ext uri="{909E8E84-426E-40DD-AFC4-6F175D3DCCD1}">
              <a14:hiddenFill xmlns:a14="http://schemas.microsoft.com/office/drawing/2010/main">
                <a:noFill/>
              </a14:hiddenFill>
            </a:ext>
          </a:extLst>
        </p:spPr>
      </p:cxnSp>
      <p:sp>
        <p:nvSpPr>
          <p:cNvPr id="7171" name="Rectangle 6"/>
          <p:cNvSpPr>
            <a:spLocks noChangeArrowheads="1"/>
          </p:cNvSpPr>
          <p:nvPr/>
        </p:nvSpPr>
        <p:spPr bwMode="auto">
          <a:xfrm>
            <a:off x="0" y="3663950"/>
            <a:ext cx="9144000" cy="1295400"/>
          </a:xfrm>
          <a:prstGeom prst="rect">
            <a:avLst/>
          </a:prstGeom>
          <a:solidFill>
            <a:schemeClr val="accent3">
              <a:lumMod val="60000"/>
              <a:lumOff val="40000"/>
            </a:schemeClr>
          </a:solidFill>
          <a:ln w="9525" algn="ctr">
            <a:noFill/>
            <a:round/>
            <a:headEnd/>
            <a:tailEnd/>
          </a:ln>
        </p:spPr>
        <p:txBody>
          <a:bodyPr/>
          <a:lstStyle/>
          <a:p>
            <a:pPr eaLnBrk="0" hangingPunct="0">
              <a:defRPr/>
            </a:pPr>
            <a:endParaRPr lang="en-US"/>
          </a:p>
        </p:txBody>
      </p:sp>
      <p:sp>
        <p:nvSpPr>
          <p:cNvPr id="7172" name="Rectangle 7"/>
          <p:cNvSpPr>
            <a:spLocks noChangeArrowheads="1"/>
          </p:cNvSpPr>
          <p:nvPr/>
        </p:nvSpPr>
        <p:spPr bwMode="auto">
          <a:xfrm>
            <a:off x="0" y="2578100"/>
            <a:ext cx="9144000" cy="1092200"/>
          </a:xfrm>
          <a:prstGeom prst="rect">
            <a:avLst/>
          </a:prstGeom>
          <a:solidFill>
            <a:schemeClr val="accent3">
              <a:lumMod val="20000"/>
              <a:lumOff val="80000"/>
            </a:schemeClr>
          </a:solidFill>
          <a:ln w="9525" algn="ctr">
            <a:noFill/>
            <a:round/>
            <a:headEnd/>
            <a:tailEnd/>
          </a:ln>
        </p:spPr>
        <p:txBody>
          <a:bodyPr/>
          <a:lstStyle/>
          <a:p>
            <a:pPr eaLnBrk="0" hangingPunct="0">
              <a:defRPr/>
            </a:pPr>
            <a:endParaRPr lang="en-US"/>
          </a:p>
        </p:txBody>
      </p:sp>
      <p:sp>
        <p:nvSpPr>
          <p:cNvPr id="7173" name="Rectangle 8"/>
          <p:cNvSpPr>
            <a:spLocks noChangeArrowheads="1"/>
          </p:cNvSpPr>
          <p:nvPr/>
        </p:nvSpPr>
        <p:spPr bwMode="auto">
          <a:xfrm>
            <a:off x="0" y="768350"/>
            <a:ext cx="9144000" cy="1814513"/>
          </a:xfrm>
          <a:prstGeom prst="rect">
            <a:avLst/>
          </a:prstGeom>
          <a:solidFill>
            <a:schemeClr val="accent3">
              <a:lumMod val="60000"/>
              <a:lumOff val="40000"/>
            </a:schemeClr>
          </a:solidFill>
          <a:ln w="9525" algn="ctr">
            <a:noFill/>
            <a:round/>
            <a:headEnd/>
            <a:tailEnd/>
          </a:ln>
        </p:spPr>
        <p:txBody>
          <a:bodyPr/>
          <a:lstStyle/>
          <a:p>
            <a:pPr eaLnBrk="0" hangingPunct="0">
              <a:defRPr/>
            </a:pPr>
            <a:endParaRPr lang="en-US"/>
          </a:p>
        </p:txBody>
      </p:sp>
      <p:grpSp>
        <p:nvGrpSpPr>
          <p:cNvPr id="15368" name="Gruppieren 69"/>
          <p:cNvGrpSpPr>
            <a:grpSpLocks/>
          </p:cNvGrpSpPr>
          <p:nvPr/>
        </p:nvGrpSpPr>
        <p:grpSpPr bwMode="auto">
          <a:xfrm>
            <a:off x="2819400" y="866775"/>
            <a:ext cx="2651125" cy="1617663"/>
            <a:chOff x="2819400" y="842274"/>
            <a:chExt cx="2651125" cy="1618749"/>
          </a:xfrm>
        </p:grpSpPr>
        <p:sp>
          <p:nvSpPr>
            <p:cNvPr id="7174" name="Rectangle 9"/>
            <p:cNvSpPr>
              <a:spLocks noChangeArrowheads="1"/>
            </p:cNvSpPr>
            <p:nvPr/>
          </p:nvSpPr>
          <p:spPr bwMode="auto">
            <a:xfrm>
              <a:off x="2819400" y="842274"/>
              <a:ext cx="2651125" cy="640192"/>
            </a:xfrm>
            <a:prstGeom prst="rect">
              <a:avLst/>
            </a:prstGeom>
            <a:solidFill>
              <a:schemeClr val="accent3">
                <a:lumMod val="50000"/>
              </a:schemeClr>
            </a:solidFill>
            <a:ln w="9525" algn="ctr">
              <a:noFill/>
              <a:round/>
              <a:headEnd/>
              <a:tailEnd/>
            </a:ln>
          </p:spPr>
          <p:txBody>
            <a:bodyPr anchor="ctr"/>
            <a:lstStyle/>
            <a:p>
              <a:pPr algn="ctr" eaLnBrk="0" hangingPunct="0">
                <a:defRPr/>
              </a:pPr>
              <a:r>
                <a:rPr lang="en-US" sz="1500" dirty="0" err="1">
                  <a:solidFill>
                    <a:schemeClr val="bg1"/>
                  </a:solidFill>
                </a:rPr>
                <a:t>Visión</a:t>
              </a:r>
              <a:r>
                <a:rPr lang="en-US" sz="1500" dirty="0">
                  <a:solidFill>
                    <a:schemeClr val="bg1"/>
                  </a:solidFill>
                </a:rPr>
                <a:t> </a:t>
              </a:r>
              <a:r>
                <a:rPr lang="en-US" sz="1500" dirty="0" err="1">
                  <a:solidFill>
                    <a:schemeClr val="bg1"/>
                  </a:solidFill>
                </a:rPr>
                <a:t>nacional</a:t>
              </a:r>
              <a:r>
                <a:rPr lang="en-US" sz="1500" dirty="0">
                  <a:solidFill>
                    <a:schemeClr val="bg1"/>
                  </a:solidFill>
                </a:rPr>
                <a:t> a largo </a:t>
              </a:r>
              <a:r>
                <a:rPr lang="en-US" sz="1500" dirty="0" err="1">
                  <a:solidFill>
                    <a:schemeClr val="bg1"/>
                  </a:solidFill>
                </a:rPr>
                <a:t>plazo</a:t>
              </a:r>
              <a:endParaRPr lang="en-US" sz="1500" dirty="0">
                <a:solidFill>
                  <a:schemeClr val="bg1"/>
                </a:solidFill>
              </a:endParaRPr>
            </a:p>
          </p:txBody>
        </p:sp>
        <p:sp>
          <p:nvSpPr>
            <p:cNvPr id="7175" name="Rectangle 10"/>
            <p:cNvSpPr>
              <a:spLocks noChangeArrowheads="1"/>
            </p:cNvSpPr>
            <p:nvPr/>
          </p:nvSpPr>
          <p:spPr bwMode="auto">
            <a:xfrm>
              <a:off x="2819400" y="1820831"/>
              <a:ext cx="2651125" cy="640192"/>
            </a:xfrm>
            <a:prstGeom prst="rect">
              <a:avLst/>
            </a:prstGeom>
            <a:solidFill>
              <a:schemeClr val="accent3">
                <a:lumMod val="50000"/>
              </a:schemeClr>
            </a:solidFill>
            <a:ln w="9525" algn="ctr">
              <a:noFill/>
              <a:round/>
              <a:headEnd/>
              <a:tailEnd/>
            </a:ln>
          </p:spPr>
          <p:txBody>
            <a:bodyPr anchor="ctr"/>
            <a:lstStyle/>
            <a:p>
              <a:pPr algn="ctr" eaLnBrk="0" hangingPunct="0">
                <a:defRPr/>
              </a:pPr>
              <a:r>
                <a:rPr lang="en-US" sz="1500" dirty="0" err="1">
                  <a:solidFill>
                    <a:schemeClr val="bg1"/>
                  </a:solidFill>
                </a:rPr>
                <a:t>Políticas</a:t>
              </a:r>
              <a:r>
                <a:rPr lang="en-US" sz="1500" dirty="0">
                  <a:solidFill>
                    <a:schemeClr val="bg1"/>
                  </a:solidFill>
                </a:rPr>
                <a:t> </a:t>
              </a:r>
              <a:r>
                <a:rPr lang="en-US" sz="1500" dirty="0" err="1">
                  <a:solidFill>
                    <a:schemeClr val="bg1"/>
                  </a:solidFill>
                </a:rPr>
                <a:t>nacionales</a:t>
              </a:r>
              <a:r>
                <a:rPr lang="en-US" sz="1500" dirty="0">
                  <a:solidFill>
                    <a:schemeClr val="bg1"/>
                  </a:solidFill>
                </a:rPr>
                <a:t> a </a:t>
              </a:r>
              <a:r>
                <a:rPr lang="en-US" sz="1500" dirty="0" err="1">
                  <a:solidFill>
                    <a:schemeClr val="bg1"/>
                  </a:solidFill>
                </a:rPr>
                <a:t>mediano</a:t>
              </a:r>
              <a:r>
                <a:rPr lang="en-US" sz="1500" dirty="0">
                  <a:solidFill>
                    <a:schemeClr val="bg1"/>
                  </a:solidFill>
                </a:rPr>
                <a:t> </a:t>
              </a:r>
              <a:r>
                <a:rPr lang="en-US" sz="1500" dirty="0" err="1">
                  <a:solidFill>
                    <a:schemeClr val="bg1"/>
                  </a:solidFill>
                </a:rPr>
                <a:t>plazo</a:t>
              </a:r>
              <a:r>
                <a:rPr lang="en-US" sz="1500" dirty="0">
                  <a:solidFill>
                    <a:schemeClr val="bg1"/>
                  </a:solidFill>
                </a:rPr>
                <a:t> (p. </a:t>
              </a:r>
              <a:r>
                <a:rPr lang="en-US" sz="1500" dirty="0" err="1">
                  <a:solidFill>
                    <a:schemeClr val="bg1"/>
                  </a:solidFill>
                </a:rPr>
                <a:t>ej</a:t>
              </a:r>
              <a:r>
                <a:rPr lang="en-US" sz="1500" dirty="0">
                  <a:solidFill>
                    <a:schemeClr val="bg1"/>
                  </a:solidFill>
                </a:rPr>
                <a:t>.  PRSPs)</a:t>
              </a:r>
            </a:p>
          </p:txBody>
        </p:sp>
      </p:grpSp>
      <p:sp>
        <p:nvSpPr>
          <p:cNvPr id="7176" name="Rectangle 11"/>
          <p:cNvSpPr>
            <a:spLocks noChangeArrowheads="1"/>
          </p:cNvSpPr>
          <p:nvPr/>
        </p:nvSpPr>
        <p:spPr bwMode="auto">
          <a:xfrm>
            <a:off x="2819400" y="2792413"/>
            <a:ext cx="2651125" cy="639762"/>
          </a:xfrm>
          <a:prstGeom prst="rect">
            <a:avLst/>
          </a:prstGeom>
          <a:solidFill>
            <a:schemeClr val="accent3">
              <a:lumMod val="50000"/>
            </a:schemeClr>
          </a:solidFill>
          <a:ln w="9525" algn="ctr">
            <a:noFill/>
            <a:round/>
            <a:headEnd/>
            <a:tailEnd/>
          </a:ln>
        </p:spPr>
        <p:txBody>
          <a:bodyPr anchor="ctr"/>
          <a:lstStyle/>
          <a:p>
            <a:pPr algn="ctr" eaLnBrk="0" hangingPunct="0">
              <a:defRPr/>
            </a:pPr>
            <a:r>
              <a:rPr lang="en-US" sz="1500" dirty="0">
                <a:solidFill>
                  <a:schemeClr val="bg1"/>
                </a:solidFill>
              </a:rPr>
              <a:t>Plan de </a:t>
            </a:r>
            <a:r>
              <a:rPr lang="en-US" sz="1500" dirty="0" err="1">
                <a:solidFill>
                  <a:schemeClr val="bg1"/>
                </a:solidFill>
              </a:rPr>
              <a:t>desarrollo</a:t>
            </a:r>
            <a:r>
              <a:rPr lang="en-US" sz="1500" dirty="0">
                <a:solidFill>
                  <a:schemeClr val="bg1"/>
                </a:solidFill>
              </a:rPr>
              <a:t> </a:t>
            </a:r>
            <a:r>
              <a:rPr lang="en-US" sz="1500" dirty="0" err="1">
                <a:solidFill>
                  <a:schemeClr val="bg1"/>
                </a:solidFill>
              </a:rPr>
              <a:t>multianual</a:t>
            </a:r>
            <a:endParaRPr lang="en-US" sz="1500" dirty="0">
              <a:solidFill>
                <a:schemeClr val="bg1"/>
              </a:solidFill>
            </a:endParaRPr>
          </a:p>
        </p:txBody>
      </p:sp>
      <p:sp>
        <p:nvSpPr>
          <p:cNvPr id="7177" name="Rectangle 12"/>
          <p:cNvSpPr>
            <a:spLocks noChangeArrowheads="1"/>
          </p:cNvSpPr>
          <p:nvPr/>
        </p:nvSpPr>
        <p:spPr bwMode="auto">
          <a:xfrm>
            <a:off x="2324100" y="3771900"/>
            <a:ext cx="3803650" cy="914400"/>
          </a:xfrm>
          <a:prstGeom prst="rect">
            <a:avLst/>
          </a:prstGeom>
          <a:solidFill>
            <a:schemeClr val="accent3">
              <a:lumMod val="50000"/>
            </a:schemeClr>
          </a:solidFill>
          <a:ln w="9525" algn="ctr">
            <a:noFill/>
            <a:round/>
            <a:headEnd/>
            <a:tailEnd/>
          </a:ln>
        </p:spPr>
        <p:txBody>
          <a:bodyPr anchor="ctr"/>
          <a:lstStyle/>
          <a:p>
            <a:pPr algn="ctr" eaLnBrk="0" hangingPunct="0">
              <a:defRPr/>
            </a:pPr>
            <a:r>
              <a:rPr lang="en-US" sz="1500" dirty="0" err="1">
                <a:solidFill>
                  <a:schemeClr val="bg1"/>
                </a:solidFill>
              </a:rPr>
              <a:t>Presupuesto</a:t>
            </a:r>
            <a:r>
              <a:rPr lang="en-US" sz="1500" dirty="0">
                <a:solidFill>
                  <a:schemeClr val="bg1"/>
                </a:solidFill>
              </a:rPr>
              <a:t> </a:t>
            </a:r>
            <a:r>
              <a:rPr lang="en-US" sz="1500" dirty="0" err="1">
                <a:solidFill>
                  <a:schemeClr val="bg1"/>
                </a:solidFill>
              </a:rPr>
              <a:t>nacional</a:t>
            </a:r>
            <a:r>
              <a:rPr lang="en-US" sz="1500" dirty="0">
                <a:solidFill>
                  <a:schemeClr val="bg1"/>
                </a:solidFill>
              </a:rPr>
              <a:t> </a:t>
            </a:r>
          </a:p>
        </p:txBody>
      </p:sp>
      <p:cxnSp>
        <p:nvCxnSpPr>
          <p:cNvPr id="15371" name="Straight Arrow Connector 17"/>
          <p:cNvCxnSpPr>
            <a:cxnSpLocks noChangeShapeType="1"/>
          </p:cNvCxnSpPr>
          <p:nvPr/>
        </p:nvCxnSpPr>
        <p:spPr bwMode="auto">
          <a:xfrm rot="5400000">
            <a:off x="4059238" y="1676400"/>
            <a:ext cx="274638" cy="1587"/>
          </a:xfrm>
          <a:prstGeom prst="straightConnector1">
            <a:avLst/>
          </a:prstGeom>
          <a:noFill/>
          <a:ln w="38100" algn="ctr">
            <a:solidFill>
              <a:schemeClr val="tx1"/>
            </a:solidFill>
            <a:round/>
            <a:headEnd/>
            <a:tailEnd type="triangle" w="lg" len="med"/>
          </a:ln>
          <a:extLst>
            <a:ext uri="{909E8E84-426E-40DD-AFC4-6F175D3DCCD1}">
              <a14:hiddenFill xmlns:a14="http://schemas.microsoft.com/office/drawing/2010/main">
                <a:noFill/>
              </a14:hiddenFill>
            </a:ext>
          </a:extLst>
        </p:spPr>
      </p:cxnSp>
      <p:cxnSp>
        <p:nvCxnSpPr>
          <p:cNvPr id="15372" name="Straight Arrow Connector 18"/>
          <p:cNvCxnSpPr>
            <a:cxnSpLocks noChangeShapeType="1"/>
          </p:cNvCxnSpPr>
          <p:nvPr/>
        </p:nvCxnSpPr>
        <p:spPr bwMode="auto">
          <a:xfrm rot="5400000">
            <a:off x="4059238" y="2636838"/>
            <a:ext cx="274637" cy="1587"/>
          </a:xfrm>
          <a:prstGeom prst="straightConnector1">
            <a:avLst/>
          </a:prstGeom>
          <a:noFill/>
          <a:ln w="38100" algn="ctr">
            <a:solidFill>
              <a:schemeClr val="tx1"/>
            </a:solidFill>
            <a:round/>
            <a:headEnd/>
            <a:tailEnd type="triangle" w="lg" len="med"/>
          </a:ln>
          <a:extLst>
            <a:ext uri="{909E8E84-426E-40DD-AFC4-6F175D3DCCD1}">
              <a14:hiddenFill xmlns:a14="http://schemas.microsoft.com/office/drawing/2010/main">
                <a:noFill/>
              </a14:hiddenFill>
            </a:ext>
          </a:extLst>
        </p:spPr>
      </p:cxnSp>
      <p:cxnSp>
        <p:nvCxnSpPr>
          <p:cNvPr id="15373" name="Straight Arrow Connector 20"/>
          <p:cNvCxnSpPr>
            <a:cxnSpLocks noChangeShapeType="1"/>
          </p:cNvCxnSpPr>
          <p:nvPr/>
        </p:nvCxnSpPr>
        <p:spPr bwMode="auto">
          <a:xfrm rot="5400000">
            <a:off x="2634457" y="5296694"/>
            <a:ext cx="971550" cy="1587"/>
          </a:xfrm>
          <a:prstGeom prst="straightConnector1">
            <a:avLst/>
          </a:prstGeom>
          <a:noFill/>
          <a:ln w="38100" algn="ctr">
            <a:solidFill>
              <a:schemeClr val="tx1"/>
            </a:solidFill>
            <a:round/>
            <a:headEnd/>
            <a:tailEnd type="triangle" w="lg" len="med"/>
          </a:ln>
          <a:extLst>
            <a:ext uri="{909E8E84-426E-40DD-AFC4-6F175D3DCCD1}">
              <a14:hiddenFill xmlns:a14="http://schemas.microsoft.com/office/drawing/2010/main">
                <a:noFill/>
              </a14:hiddenFill>
            </a:ext>
          </a:extLst>
        </p:spPr>
      </p:cxnSp>
      <p:cxnSp>
        <p:nvCxnSpPr>
          <p:cNvPr id="15374" name="Straight Arrow Connector 21"/>
          <p:cNvCxnSpPr>
            <a:cxnSpLocks noChangeShapeType="1"/>
          </p:cNvCxnSpPr>
          <p:nvPr/>
        </p:nvCxnSpPr>
        <p:spPr bwMode="auto">
          <a:xfrm rot="5400000">
            <a:off x="4775200" y="5256213"/>
            <a:ext cx="1050925" cy="0"/>
          </a:xfrm>
          <a:prstGeom prst="straightConnector1">
            <a:avLst/>
          </a:prstGeom>
          <a:noFill/>
          <a:ln w="38100" algn="ctr">
            <a:solidFill>
              <a:schemeClr val="tx1"/>
            </a:solidFill>
            <a:round/>
            <a:headEnd/>
            <a:tailEnd type="triangle" w="lg" len="med"/>
          </a:ln>
          <a:extLst>
            <a:ext uri="{909E8E84-426E-40DD-AFC4-6F175D3DCCD1}">
              <a14:hiddenFill xmlns:a14="http://schemas.microsoft.com/office/drawing/2010/main">
                <a:noFill/>
              </a14:hiddenFill>
            </a:ext>
          </a:extLst>
        </p:spPr>
      </p:cxnSp>
      <p:cxnSp>
        <p:nvCxnSpPr>
          <p:cNvPr id="15375" name="Straight Arrow Connector 22"/>
          <p:cNvCxnSpPr>
            <a:cxnSpLocks noChangeShapeType="1"/>
          </p:cNvCxnSpPr>
          <p:nvPr/>
        </p:nvCxnSpPr>
        <p:spPr bwMode="auto">
          <a:xfrm rot="5400000" flipH="1" flipV="1">
            <a:off x="4072731" y="5364957"/>
            <a:ext cx="1108075" cy="1588"/>
          </a:xfrm>
          <a:prstGeom prst="straightConnector1">
            <a:avLst/>
          </a:prstGeom>
          <a:noFill/>
          <a:ln w="38100" algn="ctr">
            <a:solidFill>
              <a:srgbClr val="C00000"/>
            </a:solidFill>
            <a:round/>
            <a:headEnd/>
            <a:tailEnd type="triangle" w="lg" len="med"/>
          </a:ln>
          <a:extLst>
            <a:ext uri="{909E8E84-426E-40DD-AFC4-6F175D3DCCD1}">
              <a14:hiddenFill xmlns:a14="http://schemas.microsoft.com/office/drawing/2010/main">
                <a:noFill/>
              </a14:hiddenFill>
            </a:ext>
          </a:extLst>
        </p:spPr>
      </p:cxnSp>
      <p:cxnSp>
        <p:nvCxnSpPr>
          <p:cNvPr id="15376" name="Straight Arrow Connector 23"/>
          <p:cNvCxnSpPr>
            <a:cxnSpLocks noChangeShapeType="1"/>
          </p:cNvCxnSpPr>
          <p:nvPr/>
        </p:nvCxnSpPr>
        <p:spPr bwMode="auto">
          <a:xfrm rot="5400000" flipH="1" flipV="1">
            <a:off x="1909763" y="5375275"/>
            <a:ext cx="1052512" cy="1588"/>
          </a:xfrm>
          <a:prstGeom prst="straightConnector1">
            <a:avLst/>
          </a:prstGeom>
          <a:noFill/>
          <a:ln w="38100" algn="ctr">
            <a:solidFill>
              <a:srgbClr val="C00000"/>
            </a:solidFill>
            <a:round/>
            <a:headEnd/>
            <a:tailEnd type="triangle" w="lg" len="med"/>
          </a:ln>
          <a:extLst>
            <a:ext uri="{909E8E84-426E-40DD-AFC4-6F175D3DCCD1}">
              <a14:hiddenFill xmlns:a14="http://schemas.microsoft.com/office/drawing/2010/main">
                <a:noFill/>
              </a14:hiddenFill>
            </a:ext>
          </a:extLst>
        </p:spPr>
      </p:cxnSp>
      <p:cxnSp>
        <p:nvCxnSpPr>
          <p:cNvPr id="15377" name="Straight Arrow Connector 24"/>
          <p:cNvCxnSpPr>
            <a:cxnSpLocks noChangeShapeType="1"/>
          </p:cNvCxnSpPr>
          <p:nvPr/>
        </p:nvCxnSpPr>
        <p:spPr bwMode="auto">
          <a:xfrm rot="5400000" flipH="1" flipV="1">
            <a:off x="3850481" y="2618582"/>
            <a:ext cx="274637" cy="0"/>
          </a:xfrm>
          <a:prstGeom prst="straightConnector1">
            <a:avLst/>
          </a:prstGeom>
          <a:noFill/>
          <a:ln w="38100" algn="ctr">
            <a:solidFill>
              <a:srgbClr val="C00000"/>
            </a:solidFill>
            <a:round/>
            <a:headEnd/>
            <a:tailEnd type="triangle" w="lg" len="med"/>
          </a:ln>
          <a:extLst>
            <a:ext uri="{909E8E84-426E-40DD-AFC4-6F175D3DCCD1}">
              <a14:hiddenFill xmlns:a14="http://schemas.microsoft.com/office/drawing/2010/main">
                <a:noFill/>
              </a14:hiddenFill>
            </a:ext>
          </a:extLst>
        </p:spPr>
      </p:cxnSp>
      <p:cxnSp>
        <p:nvCxnSpPr>
          <p:cNvPr id="15378" name="Straight Arrow Connector 25"/>
          <p:cNvCxnSpPr>
            <a:cxnSpLocks noChangeShapeType="1"/>
          </p:cNvCxnSpPr>
          <p:nvPr/>
        </p:nvCxnSpPr>
        <p:spPr bwMode="auto">
          <a:xfrm rot="5400000" flipH="1" flipV="1">
            <a:off x="3850481" y="1658144"/>
            <a:ext cx="274638" cy="0"/>
          </a:xfrm>
          <a:prstGeom prst="straightConnector1">
            <a:avLst/>
          </a:prstGeom>
          <a:noFill/>
          <a:ln w="38100" algn="ctr">
            <a:solidFill>
              <a:srgbClr val="C00000"/>
            </a:solidFill>
            <a:round/>
            <a:headEnd/>
            <a:tailEnd type="triangle" w="lg" len="med"/>
          </a:ln>
          <a:extLst>
            <a:ext uri="{909E8E84-426E-40DD-AFC4-6F175D3DCCD1}">
              <a14:hiddenFill xmlns:a14="http://schemas.microsoft.com/office/drawing/2010/main">
                <a:noFill/>
              </a14:hiddenFill>
            </a:ext>
          </a:extLst>
        </p:spPr>
      </p:cxnSp>
      <p:grpSp>
        <p:nvGrpSpPr>
          <p:cNvPr id="15379" name="Gruppieren 74"/>
          <p:cNvGrpSpPr>
            <a:grpSpLocks/>
          </p:cNvGrpSpPr>
          <p:nvPr/>
        </p:nvGrpSpPr>
        <p:grpSpPr bwMode="auto">
          <a:xfrm>
            <a:off x="4811713" y="5803900"/>
            <a:ext cx="1430337" cy="639763"/>
            <a:chOff x="4811388" y="5803900"/>
            <a:chExt cx="1104900" cy="639763"/>
          </a:xfrm>
        </p:grpSpPr>
        <p:sp>
          <p:nvSpPr>
            <p:cNvPr id="7181" name="Rectangle 16"/>
            <p:cNvSpPr>
              <a:spLocks noChangeArrowheads="1"/>
            </p:cNvSpPr>
            <p:nvPr/>
          </p:nvSpPr>
          <p:spPr bwMode="auto">
            <a:xfrm>
              <a:off x="4811388" y="5803900"/>
              <a:ext cx="914823" cy="639763"/>
            </a:xfrm>
            <a:prstGeom prst="rect">
              <a:avLst/>
            </a:prstGeom>
            <a:solidFill>
              <a:schemeClr val="accent3">
                <a:lumMod val="50000"/>
              </a:schemeClr>
            </a:solidFill>
            <a:ln w="9525" algn="ctr">
              <a:noFill/>
              <a:round/>
              <a:headEnd/>
              <a:tailEnd/>
            </a:ln>
          </p:spPr>
          <p:txBody>
            <a:bodyPr anchor="ctr"/>
            <a:lstStyle/>
            <a:p>
              <a:pPr algn="ctr" eaLnBrk="0" hangingPunct="0">
                <a:lnSpc>
                  <a:spcPts val="1400"/>
                </a:lnSpc>
                <a:defRPr/>
              </a:pPr>
              <a:r>
                <a:rPr lang="en-US" sz="1200" b="0" dirty="0" err="1">
                  <a:solidFill>
                    <a:schemeClr val="bg1"/>
                  </a:solidFill>
                </a:rPr>
                <a:t>Asignación</a:t>
              </a:r>
              <a:r>
                <a:rPr lang="en-US" sz="1200" b="0" dirty="0">
                  <a:solidFill>
                    <a:schemeClr val="bg1"/>
                  </a:solidFill>
                </a:rPr>
                <a:t> </a:t>
              </a:r>
              <a:r>
                <a:rPr lang="en-US" sz="1200" b="0" dirty="0" err="1">
                  <a:solidFill>
                    <a:schemeClr val="bg1"/>
                  </a:solidFill>
                </a:rPr>
                <a:t>presupuesto</a:t>
              </a:r>
              <a:r>
                <a:rPr lang="en-US" sz="1200" b="0" dirty="0">
                  <a:solidFill>
                    <a:schemeClr val="bg1"/>
                  </a:solidFill>
                </a:rPr>
                <a:t> sectorial </a:t>
              </a:r>
            </a:p>
          </p:txBody>
        </p:sp>
        <p:sp>
          <p:nvSpPr>
            <p:cNvPr id="7196" name="Rectangle 42"/>
            <p:cNvSpPr>
              <a:spLocks noChangeArrowheads="1"/>
            </p:cNvSpPr>
            <p:nvPr/>
          </p:nvSpPr>
          <p:spPr bwMode="auto">
            <a:xfrm>
              <a:off x="5738474" y="5803900"/>
              <a:ext cx="177814" cy="630238"/>
            </a:xfrm>
            <a:prstGeom prst="rect">
              <a:avLst/>
            </a:prstGeom>
            <a:solidFill>
              <a:schemeClr val="accent3">
                <a:lumMod val="50000"/>
              </a:schemeClr>
            </a:solidFill>
            <a:ln w="9525" algn="ctr">
              <a:solidFill>
                <a:schemeClr val="tx1"/>
              </a:solidFill>
              <a:prstDash val="sysDash"/>
              <a:round/>
              <a:headEnd/>
              <a:tailEnd/>
            </a:ln>
          </p:spPr>
          <p:txBody>
            <a:bodyPr anchor="ctr"/>
            <a:lstStyle/>
            <a:p>
              <a:pPr algn="ctr" eaLnBrk="0" hangingPunct="0">
                <a:lnSpc>
                  <a:spcPts val="1400"/>
                </a:lnSpc>
                <a:defRPr/>
              </a:pPr>
              <a:endParaRPr lang="en-US" sz="1400" b="0" dirty="0">
                <a:solidFill>
                  <a:schemeClr val="bg1"/>
                </a:solidFill>
              </a:endParaRPr>
            </a:p>
          </p:txBody>
        </p:sp>
      </p:grpSp>
      <p:grpSp>
        <p:nvGrpSpPr>
          <p:cNvPr id="15380" name="Gruppieren 75"/>
          <p:cNvGrpSpPr>
            <a:grpSpLocks/>
          </p:cNvGrpSpPr>
          <p:nvPr/>
        </p:nvGrpSpPr>
        <p:grpSpPr bwMode="auto">
          <a:xfrm>
            <a:off x="2624138" y="5627688"/>
            <a:ext cx="1189037" cy="815975"/>
            <a:chOff x="2603500" y="5803900"/>
            <a:chExt cx="1104900" cy="639763"/>
          </a:xfrm>
        </p:grpSpPr>
        <p:sp>
          <p:nvSpPr>
            <p:cNvPr id="7179" name="Rectangle 14"/>
            <p:cNvSpPr>
              <a:spLocks noChangeArrowheads="1"/>
            </p:cNvSpPr>
            <p:nvPr/>
          </p:nvSpPr>
          <p:spPr bwMode="auto">
            <a:xfrm>
              <a:off x="2603500" y="5803900"/>
              <a:ext cx="914604" cy="639763"/>
            </a:xfrm>
            <a:prstGeom prst="rect">
              <a:avLst/>
            </a:prstGeom>
            <a:solidFill>
              <a:schemeClr val="accent3">
                <a:lumMod val="50000"/>
              </a:schemeClr>
            </a:solidFill>
            <a:ln w="9525" algn="ctr">
              <a:noFill/>
              <a:round/>
              <a:headEnd/>
              <a:tailEnd/>
            </a:ln>
          </p:spPr>
          <p:txBody>
            <a:bodyPr anchor="ctr"/>
            <a:lstStyle/>
            <a:p>
              <a:pPr algn="ctr" eaLnBrk="0" hangingPunct="0">
                <a:lnSpc>
                  <a:spcPts val="1400"/>
                </a:lnSpc>
                <a:defRPr/>
              </a:pPr>
              <a:r>
                <a:rPr lang="en-US" sz="1200" b="0" dirty="0" err="1">
                  <a:solidFill>
                    <a:schemeClr val="bg1"/>
                  </a:solidFill>
                </a:rPr>
                <a:t>Asignación</a:t>
              </a:r>
              <a:r>
                <a:rPr lang="en-US" sz="1200" b="0" dirty="0">
                  <a:solidFill>
                    <a:schemeClr val="bg1"/>
                  </a:solidFill>
                </a:rPr>
                <a:t> </a:t>
              </a:r>
              <a:r>
                <a:rPr lang="en-US" sz="1200" b="0" dirty="0" err="1">
                  <a:solidFill>
                    <a:schemeClr val="bg1"/>
                  </a:solidFill>
                </a:rPr>
                <a:t>presupuesto</a:t>
              </a:r>
              <a:r>
                <a:rPr lang="en-US" sz="1200" b="0" dirty="0">
                  <a:solidFill>
                    <a:schemeClr val="bg1"/>
                  </a:solidFill>
                </a:rPr>
                <a:t> sectorial</a:t>
              </a:r>
            </a:p>
          </p:txBody>
        </p:sp>
        <p:sp>
          <p:nvSpPr>
            <p:cNvPr id="7197" name="Rectangle 43"/>
            <p:cNvSpPr>
              <a:spLocks noChangeArrowheads="1"/>
            </p:cNvSpPr>
            <p:nvPr/>
          </p:nvSpPr>
          <p:spPr bwMode="auto">
            <a:xfrm>
              <a:off x="3529905" y="5803900"/>
              <a:ext cx="178495" cy="629806"/>
            </a:xfrm>
            <a:prstGeom prst="rect">
              <a:avLst/>
            </a:prstGeom>
            <a:solidFill>
              <a:schemeClr val="accent3">
                <a:lumMod val="50000"/>
              </a:schemeClr>
            </a:solidFill>
            <a:ln w="9525" algn="ctr">
              <a:solidFill>
                <a:schemeClr val="tx1"/>
              </a:solidFill>
              <a:prstDash val="sysDash"/>
              <a:round/>
              <a:headEnd/>
              <a:tailEnd/>
            </a:ln>
          </p:spPr>
          <p:txBody>
            <a:bodyPr anchor="ctr"/>
            <a:lstStyle/>
            <a:p>
              <a:pPr algn="ctr" eaLnBrk="0" hangingPunct="0">
                <a:lnSpc>
                  <a:spcPts val="1400"/>
                </a:lnSpc>
                <a:defRPr/>
              </a:pPr>
              <a:endParaRPr lang="en-US" sz="1400" b="0" dirty="0">
                <a:solidFill>
                  <a:schemeClr val="bg1"/>
                </a:solidFill>
              </a:endParaRPr>
            </a:p>
          </p:txBody>
        </p:sp>
      </p:grpSp>
      <p:sp>
        <p:nvSpPr>
          <p:cNvPr id="7199" name="Rectangle 44"/>
          <p:cNvSpPr>
            <a:spLocks noChangeArrowheads="1"/>
          </p:cNvSpPr>
          <p:nvPr/>
        </p:nvSpPr>
        <p:spPr bwMode="auto">
          <a:xfrm>
            <a:off x="2324100" y="4686300"/>
            <a:ext cx="3803650" cy="342900"/>
          </a:xfrm>
          <a:prstGeom prst="rect">
            <a:avLst/>
          </a:prstGeom>
          <a:solidFill>
            <a:schemeClr val="accent3">
              <a:lumMod val="50000"/>
            </a:schemeClr>
          </a:solidFill>
          <a:ln w="9525" algn="ctr">
            <a:noFill/>
            <a:round/>
            <a:headEnd/>
            <a:tailEnd/>
          </a:ln>
        </p:spPr>
        <p:txBody>
          <a:bodyPr anchor="ctr"/>
          <a:lstStyle/>
          <a:p>
            <a:pPr algn="ctr" eaLnBrk="0" hangingPunct="0">
              <a:lnSpc>
                <a:spcPts val="1400"/>
              </a:lnSpc>
              <a:defRPr/>
            </a:pPr>
            <a:r>
              <a:rPr lang="en-US" sz="1500" b="0" dirty="0" err="1">
                <a:solidFill>
                  <a:schemeClr val="bg1"/>
                </a:solidFill>
              </a:rPr>
              <a:t>Financiamiento</a:t>
            </a:r>
            <a:r>
              <a:rPr lang="en-US" sz="1500" b="0" dirty="0">
                <a:solidFill>
                  <a:schemeClr val="bg1"/>
                </a:solidFill>
              </a:rPr>
              <a:t> horizontal </a:t>
            </a:r>
            <a:r>
              <a:rPr lang="en-US" sz="1500" b="0" dirty="0" err="1">
                <a:solidFill>
                  <a:schemeClr val="bg1"/>
                </a:solidFill>
              </a:rPr>
              <a:t>para</a:t>
            </a:r>
            <a:r>
              <a:rPr lang="en-US" sz="1500" b="0" dirty="0">
                <a:solidFill>
                  <a:schemeClr val="bg1"/>
                </a:solidFill>
              </a:rPr>
              <a:t> la </a:t>
            </a:r>
            <a:r>
              <a:rPr lang="en-US" sz="1500" b="0" dirty="0" err="1">
                <a:solidFill>
                  <a:schemeClr val="bg1"/>
                </a:solidFill>
              </a:rPr>
              <a:t>adaptación</a:t>
            </a:r>
            <a:r>
              <a:rPr lang="en-US" sz="1500" b="0" dirty="0">
                <a:solidFill>
                  <a:schemeClr val="bg1"/>
                </a:solidFill>
              </a:rPr>
              <a:t> </a:t>
            </a:r>
          </a:p>
        </p:txBody>
      </p:sp>
      <p:sp>
        <p:nvSpPr>
          <p:cNvPr id="35" name="Titel 34"/>
          <p:cNvSpPr>
            <a:spLocks noGrp="1"/>
          </p:cNvSpPr>
          <p:nvPr>
            <p:ph type="title"/>
          </p:nvPr>
        </p:nvSpPr>
        <p:spPr>
          <a:xfrm>
            <a:off x="457200" y="1068388"/>
            <a:ext cx="2155825" cy="741362"/>
          </a:xfrm>
        </p:spPr>
        <p:txBody>
          <a:bodyPr/>
          <a:lstStyle/>
          <a:p>
            <a:pPr>
              <a:lnSpc>
                <a:spcPts val="2800"/>
              </a:lnSpc>
              <a:defRPr/>
            </a:pPr>
            <a:r>
              <a:rPr lang="es-MX" sz="2200" kern="1200" dirty="0" smtClean="0">
                <a:solidFill>
                  <a:schemeClr val="bg2">
                    <a:lumMod val="50000"/>
                  </a:schemeClr>
                </a:solidFill>
                <a:ea typeface="+mn-ea"/>
                <a:cs typeface="+mn-cs"/>
              </a:rPr>
              <a:t>Puntos de entrada a nivel nacional:</a:t>
            </a:r>
          </a:p>
        </p:txBody>
      </p:sp>
      <p:grpSp>
        <p:nvGrpSpPr>
          <p:cNvPr id="5" name="Gruppieren 53"/>
          <p:cNvGrpSpPr/>
          <p:nvPr/>
        </p:nvGrpSpPr>
        <p:grpSpPr>
          <a:xfrm>
            <a:off x="6245225" y="949556"/>
            <a:ext cx="2898775" cy="720001"/>
            <a:chOff x="431320" y="2701788"/>
            <a:chExt cx="2898775" cy="878175"/>
          </a:xfrm>
          <a:solidFill>
            <a:schemeClr val="accent3">
              <a:lumMod val="20000"/>
              <a:lumOff val="80000"/>
            </a:schemeClr>
          </a:solidFill>
        </p:grpSpPr>
        <p:sp>
          <p:nvSpPr>
            <p:cNvPr id="51" name="Rechteck 50"/>
            <p:cNvSpPr/>
            <p:nvPr/>
          </p:nvSpPr>
          <p:spPr bwMode="auto">
            <a:xfrm>
              <a:off x="914386" y="2701788"/>
              <a:ext cx="2415709" cy="878174"/>
            </a:xfrm>
            <a:prstGeom prst="rect">
              <a:avLst/>
            </a:prstGeom>
            <a:grpFill/>
            <a:ln w="9525" cap="flat" cmpd="sng" algn="ctr">
              <a:noFill/>
              <a:prstDash val="solid"/>
              <a:round/>
              <a:headEnd type="none" w="med" len="med"/>
              <a:tailEnd type="none" w="med" len="med"/>
            </a:ln>
            <a:effectLst/>
          </p:spPr>
          <p:txBody>
            <a:bodyPr lIns="0" tIns="0" rIns="0" bIns="0" anchor="ctr"/>
            <a:lstStyle/>
            <a:p>
              <a:pPr eaLnBrk="0" hangingPunct="0">
                <a:defRPr/>
              </a:pPr>
              <a:endParaRPr lang="en-US" sz="800" b="0" dirty="0">
                <a:solidFill>
                  <a:srgbClr val="C00000"/>
                </a:solidFill>
              </a:endParaRPr>
            </a:p>
            <a:p>
              <a:pPr algn="ctr" eaLnBrk="0" hangingPunct="0">
                <a:defRPr/>
              </a:pPr>
              <a:r>
                <a:rPr lang="es-MX" sz="1600" b="0">
                  <a:solidFill>
                    <a:srgbClr val="C00000"/>
                  </a:solidFill>
                </a:rPr>
                <a:t> Aplicar los lentes climáticos</a:t>
              </a:r>
              <a:r>
                <a:rPr lang="es-MX" sz="1600">
                  <a:solidFill>
                    <a:srgbClr val="C00000"/>
                  </a:solidFill>
                </a:rPr>
                <a:t>. </a:t>
              </a:r>
            </a:p>
            <a:p>
              <a:pPr eaLnBrk="0" hangingPunct="0">
                <a:defRPr/>
              </a:pPr>
              <a:endParaRPr lang="de-DE" sz="1600" b="0" dirty="0">
                <a:solidFill>
                  <a:srgbClr val="C00000"/>
                </a:solidFill>
                <a:cs typeface="+mn-cs"/>
              </a:endParaRPr>
            </a:p>
          </p:txBody>
        </p:sp>
        <p:sp>
          <p:nvSpPr>
            <p:cNvPr id="52" name="Gleichschenkliges Dreieck 51"/>
            <p:cNvSpPr/>
            <p:nvPr/>
          </p:nvSpPr>
          <p:spPr bwMode="auto">
            <a:xfrm rot="16200000">
              <a:off x="235199" y="2897910"/>
              <a:ext cx="878174" cy="485931"/>
            </a:xfrm>
            <a:prstGeom prst="triangle">
              <a:avLst>
                <a:gd name="adj" fmla="val 49042"/>
              </a:avLst>
            </a:prstGeom>
            <a:grpFill/>
            <a:ln w="9525" cap="flat" cmpd="sng" algn="ctr">
              <a:noFill/>
              <a:prstDash val="solid"/>
              <a:round/>
              <a:headEnd type="none" w="med" len="med"/>
              <a:tailEnd type="none" w="med" len="med"/>
            </a:ln>
            <a:effectLst/>
          </p:spPr>
          <p:txBody>
            <a:bodyPr vert="vert270" lIns="18288" tIns="18288" rIns="18288" bIns="18288" anchor="ctr"/>
            <a:lstStyle/>
            <a:p>
              <a:pPr eaLnBrk="0" hangingPunct="0">
                <a:defRPr/>
              </a:pPr>
              <a:endParaRPr lang="de-DE" sz="1600" b="0">
                <a:solidFill>
                  <a:srgbClr val="C00000"/>
                </a:solidFill>
                <a:cs typeface="+mn-cs"/>
              </a:endParaRPr>
            </a:p>
          </p:txBody>
        </p:sp>
      </p:grpSp>
      <p:grpSp>
        <p:nvGrpSpPr>
          <p:cNvPr id="6" name="Gruppieren 55"/>
          <p:cNvGrpSpPr/>
          <p:nvPr/>
        </p:nvGrpSpPr>
        <p:grpSpPr>
          <a:xfrm>
            <a:off x="6244640" y="2661500"/>
            <a:ext cx="2899360" cy="900001"/>
            <a:chOff x="430735" y="2650282"/>
            <a:chExt cx="2899360" cy="929681"/>
          </a:xfrm>
          <a:solidFill>
            <a:schemeClr val="accent3">
              <a:lumMod val="60000"/>
              <a:lumOff val="40000"/>
            </a:schemeClr>
          </a:solidFill>
        </p:grpSpPr>
        <p:sp>
          <p:nvSpPr>
            <p:cNvPr id="57" name="Rechteck 56"/>
            <p:cNvSpPr/>
            <p:nvPr/>
          </p:nvSpPr>
          <p:spPr bwMode="auto">
            <a:xfrm>
              <a:off x="914386" y="2650282"/>
              <a:ext cx="2415709" cy="929680"/>
            </a:xfrm>
            <a:prstGeom prst="rect">
              <a:avLst/>
            </a:prstGeom>
            <a:grpFill/>
            <a:ln w="9525" cap="flat" cmpd="sng" algn="ctr">
              <a:noFill/>
              <a:prstDash val="solid"/>
              <a:round/>
              <a:headEnd type="none" w="med" len="med"/>
              <a:tailEnd type="none" w="med" len="med"/>
            </a:ln>
            <a:effectLst/>
          </p:spPr>
          <p:txBody>
            <a:bodyPr lIns="0" tIns="0" rIns="0" bIns="0" anchor="ctr"/>
            <a:lstStyle/>
            <a:p>
              <a:pPr eaLnBrk="0" hangingPunct="0">
                <a:defRPr/>
              </a:pPr>
              <a:endParaRPr lang="en-US" sz="800" b="0" dirty="0">
                <a:solidFill>
                  <a:srgbClr val="C00000"/>
                </a:solidFill>
              </a:endParaRPr>
            </a:p>
            <a:p>
              <a:pPr eaLnBrk="0" hangingPunct="0">
                <a:defRPr/>
              </a:pPr>
              <a:r>
                <a:rPr lang="es-MX" sz="1600" b="0">
                  <a:solidFill>
                    <a:srgbClr val="C00000"/>
                  </a:solidFill>
                </a:rPr>
                <a:t> Aplicar los lentes climáticos, incluyendo los programas de adaptación</a:t>
              </a:r>
              <a:endParaRPr lang="es-MX" sz="1600">
                <a:solidFill>
                  <a:srgbClr val="C00000"/>
                </a:solidFill>
              </a:endParaRPr>
            </a:p>
            <a:p>
              <a:pPr eaLnBrk="0" hangingPunct="0">
                <a:defRPr/>
              </a:pPr>
              <a:endParaRPr lang="de-DE" sz="1600" b="0" dirty="0">
                <a:solidFill>
                  <a:srgbClr val="C00000"/>
                </a:solidFill>
                <a:cs typeface="+mn-cs"/>
              </a:endParaRPr>
            </a:p>
          </p:txBody>
        </p:sp>
        <p:sp>
          <p:nvSpPr>
            <p:cNvPr id="58" name="Gleichschenkliges Dreieck 57"/>
            <p:cNvSpPr/>
            <p:nvPr/>
          </p:nvSpPr>
          <p:spPr bwMode="auto">
            <a:xfrm rot="16200000">
              <a:off x="208861" y="2872157"/>
              <a:ext cx="929680" cy="485931"/>
            </a:xfrm>
            <a:prstGeom prst="triangle">
              <a:avLst>
                <a:gd name="adj" fmla="val 49042"/>
              </a:avLst>
            </a:prstGeom>
            <a:grpFill/>
            <a:ln w="9525" cap="flat" cmpd="sng" algn="ctr">
              <a:noFill/>
              <a:prstDash val="solid"/>
              <a:round/>
              <a:headEnd type="none" w="med" len="med"/>
              <a:tailEnd type="none" w="med" len="med"/>
            </a:ln>
            <a:effectLst/>
          </p:spPr>
          <p:txBody>
            <a:bodyPr vert="vert270" lIns="18288" tIns="18288" rIns="18288" bIns="18288" anchor="ctr"/>
            <a:lstStyle/>
            <a:p>
              <a:pPr eaLnBrk="0" hangingPunct="0">
                <a:defRPr/>
              </a:pPr>
              <a:endParaRPr lang="de-DE" sz="1600" b="0" dirty="0">
                <a:solidFill>
                  <a:srgbClr val="C00000"/>
                </a:solidFill>
                <a:cs typeface="+mn-cs"/>
              </a:endParaRPr>
            </a:p>
          </p:txBody>
        </p:sp>
      </p:grpSp>
      <p:grpSp>
        <p:nvGrpSpPr>
          <p:cNvPr id="7" name="Gruppieren 59"/>
          <p:cNvGrpSpPr/>
          <p:nvPr/>
        </p:nvGrpSpPr>
        <p:grpSpPr>
          <a:xfrm>
            <a:off x="6242843" y="3914616"/>
            <a:ext cx="2901157" cy="900001"/>
            <a:chOff x="428938" y="2679961"/>
            <a:chExt cx="2901157" cy="900001"/>
          </a:xfrm>
          <a:solidFill>
            <a:schemeClr val="accent3">
              <a:lumMod val="20000"/>
              <a:lumOff val="80000"/>
            </a:schemeClr>
          </a:solidFill>
        </p:grpSpPr>
        <p:sp>
          <p:nvSpPr>
            <p:cNvPr id="61" name="Rechteck 60"/>
            <p:cNvSpPr/>
            <p:nvPr/>
          </p:nvSpPr>
          <p:spPr bwMode="auto">
            <a:xfrm>
              <a:off x="914386" y="2679961"/>
              <a:ext cx="2415709" cy="900000"/>
            </a:xfrm>
            <a:prstGeom prst="rect">
              <a:avLst/>
            </a:prstGeom>
            <a:grpFill/>
            <a:ln w="9525" cap="flat" cmpd="sng" algn="ctr">
              <a:noFill/>
              <a:prstDash val="solid"/>
              <a:round/>
              <a:headEnd type="none" w="med" len="med"/>
              <a:tailEnd type="none" w="med" len="med"/>
            </a:ln>
            <a:effectLst/>
          </p:spPr>
          <p:txBody>
            <a:bodyPr lIns="0" tIns="0" rIns="0" bIns="0" anchor="ctr"/>
            <a:lstStyle/>
            <a:p>
              <a:pPr eaLnBrk="0" hangingPunct="0">
                <a:defRPr/>
              </a:pPr>
              <a:r>
                <a:rPr lang="es-MX" sz="1600" b="0" dirty="0">
                  <a:solidFill>
                    <a:srgbClr val="C00000"/>
                  </a:solidFill>
                </a:rPr>
                <a:t>Asignar los fondos para zonas o sectores vulnerables </a:t>
              </a:r>
              <a:endParaRPr lang="es-MX" sz="1600" b="0" dirty="0">
                <a:solidFill>
                  <a:srgbClr val="C00000"/>
                </a:solidFill>
                <a:cs typeface="+mn-cs"/>
              </a:endParaRPr>
            </a:p>
          </p:txBody>
        </p:sp>
        <p:sp>
          <p:nvSpPr>
            <p:cNvPr id="62" name="Gleichschenkliges Dreieck 61"/>
            <p:cNvSpPr/>
            <p:nvPr/>
          </p:nvSpPr>
          <p:spPr bwMode="auto">
            <a:xfrm rot="16200000">
              <a:off x="221904" y="2886996"/>
              <a:ext cx="900000" cy="485931"/>
            </a:xfrm>
            <a:prstGeom prst="triangle">
              <a:avLst>
                <a:gd name="adj" fmla="val 49042"/>
              </a:avLst>
            </a:prstGeom>
            <a:grpFill/>
            <a:ln w="9525" cap="flat" cmpd="sng" algn="ctr">
              <a:noFill/>
              <a:prstDash val="solid"/>
              <a:round/>
              <a:headEnd type="none" w="med" len="med"/>
              <a:tailEnd type="none" w="med" len="med"/>
            </a:ln>
            <a:effectLst/>
          </p:spPr>
          <p:txBody>
            <a:bodyPr vert="vert270" lIns="18288" tIns="18288" rIns="18288" bIns="18288" anchor="ctr"/>
            <a:lstStyle/>
            <a:p>
              <a:pPr eaLnBrk="0" hangingPunct="0">
                <a:defRPr/>
              </a:pPr>
              <a:endParaRPr lang="de-DE" sz="1600" b="0">
                <a:solidFill>
                  <a:srgbClr val="C00000"/>
                </a:solidFill>
                <a:cs typeface="+mn-cs"/>
              </a:endParaRPr>
            </a:p>
          </p:txBody>
        </p:sp>
      </p:grpSp>
      <p:grpSp>
        <p:nvGrpSpPr>
          <p:cNvPr id="8" name="Gruppieren 63"/>
          <p:cNvGrpSpPr/>
          <p:nvPr/>
        </p:nvGrpSpPr>
        <p:grpSpPr>
          <a:xfrm>
            <a:off x="6245225" y="5320932"/>
            <a:ext cx="2898775" cy="900001"/>
            <a:chOff x="431320" y="2679961"/>
            <a:chExt cx="2898775" cy="900001"/>
          </a:xfrm>
          <a:solidFill>
            <a:schemeClr val="accent3">
              <a:lumMod val="60000"/>
              <a:lumOff val="40000"/>
            </a:schemeClr>
          </a:solidFill>
        </p:grpSpPr>
        <p:sp>
          <p:nvSpPr>
            <p:cNvPr id="65" name="Rechteck 64"/>
            <p:cNvSpPr/>
            <p:nvPr/>
          </p:nvSpPr>
          <p:spPr bwMode="auto">
            <a:xfrm>
              <a:off x="914386" y="2679961"/>
              <a:ext cx="2415709" cy="900000"/>
            </a:xfrm>
            <a:prstGeom prst="rect">
              <a:avLst/>
            </a:prstGeom>
            <a:grpFill/>
            <a:ln w="9525" cap="flat" cmpd="sng" algn="ctr">
              <a:noFill/>
              <a:prstDash val="solid"/>
              <a:round/>
              <a:headEnd type="none" w="med" len="med"/>
              <a:tailEnd type="none" w="med" len="med"/>
            </a:ln>
            <a:effectLst/>
          </p:spPr>
          <p:txBody>
            <a:bodyPr lIns="0" tIns="0" rIns="0" bIns="0" anchor="ctr"/>
            <a:lstStyle/>
            <a:p>
              <a:pPr eaLnBrk="0" hangingPunct="0">
                <a:defRPr/>
              </a:pPr>
              <a:r>
                <a:rPr lang="es-MX" sz="1600" b="0" dirty="0">
                  <a:solidFill>
                    <a:srgbClr val="C00000"/>
                  </a:solidFill>
                </a:rPr>
                <a:t>Asignar financiamiento a actividades prioritarias de adaptación.</a:t>
              </a:r>
              <a:endParaRPr lang="es-MX" sz="1600" b="0" dirty="0">
                <a:solidFill>
                  <a:srgbClr val="C00000"/>
                </a:solidFill>
                <a:cs typeface="+mn-cs"/>
              </a:endParaRPr>
            </a:p>
          </p:txBody>
        </p:sp>
        <p:sp>
          <p:nvSpPr>
            <p:cNvPr id="66" name="Gleichschenkliges Dreieck 65"/>
            <p:cNvSpPr/>
            <p:nvPr/>
          </p:nvSpPr>
          <p:spPr bwMode="auto">
            <a:xfrm rot="16200000">
              <a:off x="224286" y="2886996"/>
              <a:ext cx="900000" cy="485931"/>
            </a:xfrm>
            <a:prstGeom prst="triangle">
              <a:avLst>
                <a:gd name="adj" fmla="val 49042"/>
              </a:avLst>
            </a:prstGeom>
            <a:grpFill/>
            <a:ln w="9525" cap="flat" cmpd="sng" algn="ctr">
              <a:noFill/>
              <a:prstDash val="solid"/>
              <a:round/>
              <a:headEnd type="none" w="med" len="med"/>
              <a:tailEnd type="none" w="med" len="med"/>
            </a:ln>
            <a:effectLst/>
          </p:spPr>
          <p:txBody>
            <a:bodyPr vert="vert270" lIns="18288" tIns="18288" rIns="18288" bIns="18288" anchor="ctr"/>
            <a:lstStyle/>
            <a:p>
              <a:pPr eaLnBrk="0" hangingPunct="0">
                <a:defRPr/>
              </a:pPr>
              <a:endParaRPr lang="de-DE" sz="1600" b="0">
                <a:solidFill>
                  <a:srgbClr val="C00000"/>
                </a:solidFill>
                <a:cs typeface="+mn-cs"/>
              </a:endParaRPr>
            </a:p>
          </p:txBody>
        </p:sp>
      </p:grpSp>
      <p:grpSp>
        <p:nvGrpSpPr>
          <p:cNvPr id="9" name="Gruppieren 66"/>
          <p:cNvGrpSpPr/>
          <p:nvPr/>
        </p:nvGrpSpPr>
        <p:grpSpPr>
          <a:xfrm>
            <a:off x="6244640" y="1649217"/>
            <a:ext cx="2899360" cy="720001"/>
            <a:chOff x="430735" y="2662062"/>
            <a:chExt cx="2899360" cy="917897"/>
          </a:xfrm>
          <a:solidFill>
            <a:schemeClr val="accent3">
              <a:lumMod val="20000"/>
              <a:lumOff val="80000"/>
            </a:schemeClr>
          </a:solidFill>
        </p:grpSpPr>
        <p:sp>
          <p:nvSpPr>
            <p:cNvPr id="68" name="Rechteck 67"/>
            <p:cNvSpPr/>
            <p:nvPr/>
          </p:nvSpPr>
          <p:spPr bwMode="auto">
            <a:xfrm>
              <a:off x="914386" y="2662062"/>
              <a:ext cx="2415709" cy="917896"/>
            </a:xfrm>
            <a:prstGeom prst="rect">
              <a:avLst/>
            </a:prstGeom>
            <a:grpFill/>
            <a:ln w="9525" cap="flat" cmpd="sng" algn="ctr">
              <a:noFill/>
              <a:prstDash val="solid"/>
              <a:round/>
              <a:headEnd type="none" w="med" len="med"/>
              <a:tailEnd type="none" w="med" len="med"/>
            </a:ln>
            <a:effectLst/>
          </p:spPr>
          <p:txBody>
            <a:bodyPr lIns="0" tIns="0" rIns="0" bIns="0" anchor="ctr"/>
            <a:lstStyle/>
            <a:p>
              <a:pPr eaLnBrk="0" hangingPunct="0">
                <a:defRPr/>
              </a:pPr>
              <a:endParaRPr lang="en-US" sz="800" b="0" dirty="0">
                <a:solidFill>
                  <a:srgbClr val="C00000"/>
                </a:solidFill>
              </a:endParaRPr>
            </a:p>
            <a:p>
              <a:pPr eaLnBrk="0" hangingPunct="0">
                <a:defRPr/>
              </a:pPr>
              <a:r>
                <a:rPr lang="es-MX" sz="1600" b="0">
                  <a:solidFill>
                    <a:srgbClr val="C00000"/>
                  </a:solidFill>
                </a:rPr>
                <a:t>Reconocer, incorporar los riesgos climáticos</a:t>
              </a:r>
              <a:endParaRPr lang="es-MX" sz="1600">
                <a:solidFill>
                  <a:srgbClr val="C00000"/>
                </a:solidFill>
              </a:endParaRPr>
            </a:p>
            <a:p>
              <a:pPr eaLnBrk="0" hangingPunct="0">
                <a:defRPr/>
              </a:pPr>
              <a:endParaRPr lang="de-DE" sz="1600" b="0" dirty="0">
                <a:solidFill>
                  <a:srgbClr val="C00000"/>
                </a:solidFill>
                <a:cs typeface="+mn-cs"/>
              </a:endParaRPr>
            </a:p>
          </p:txBody>
        </p:sp>
        <p:sp>
          <p:nvSpPr>
            <p:cNvPr id="69" name="Gleichschenkliges Dreieck 68"/>
            <p:cNvSpPr/>
            <p:nvPr/>
          </p:nvSpPr>
          <p:spPr bwMode="auto">
            <a:xfrm rot="16200000">
              <a:off x="214753" y="2878045"/>
              <a:ext cx="917896" cy="485931"/>
            </a:xfrm>
            <a:prstGeom prst="triangle">
              <a:avLst>
                <a:gd name="adj" fmla="val 49042"/>
              </a:avLst>
            </a:prstGeom>
            <a:grpFill/>
            <a:ln w="9525" cap="flat" cmpd="sng" algn="ctr">
              <a:noFill/>
              <a:prstDash val="solid"/>
              <a:round/>
              <a:headEnd type="none" w="med" len="med"/>
              <a:tailEnd type="none" w="med" len="med"/>
            </a:ln>
            <a:effectLst/>
          </p:spPr>
          <p:txBody>
            <a:bodyPr vert="vert270" lIns="18288" tIns="18288" rIns="18288" bIns="18288" anchor="ctr"/>
            <a:lstStyle/>
            <a:p>
              <a:pPr eaLnBrk="0" hangingPunct="0">
                <a:defRPr/>
              </a:pPr>
              <a:endParaRPr lang="de-DE" sz="1600" b="0">
                <a:solidFill>
                  <a:srgbClr val="C00000"/>
                </a:solidFill>
                <a:cs typeface="+mn-cs"/>
              </a:endParaRPr>
            </a:p>
          </p:txBody>
        </p:sp>
      </p:grpSp>
      <p:cxnSp>
        <p:nvCxnSpPr>
          <p:cNvPr id="15388" name="Straight Arrow Connector 18"/>
          <p:cNvCxnSpPr>
            <a:cxnSpLocks noChangeShapeType="1"/>
          </p:cNvCxnSpPr>
          <p:nvPr/>
        </p:nvCxnSpPr>
        <p:spPr bwMode="auto">
          <a:xfrm rot="5400000">
            <a:off x="4059238" y="3619500"/>
            <a:ext cx="274638" cy="1587"/>
          </a:xfrm>
          <a:prstGeom prst="straightConnector1">
            <a:avLst/>
          </a:prstGeom>
          <a:noFill/>
          <a:ln w="38100" algn="ctr">
            <a:solidFill>
              <a:schemeClr val="tx1"/>
            </a:solidFill>
            <a:round/>
            <a:headEnd/>
            <a:tailEnd type="triangle" w="lg" len="med"/>
          </a:ln>
          <a:extLst>
            <a:ext uri="{909E8E84-426E-40DD-AFC4-6F175D3DCCD1}">
              <a14:hiddenFill xmlns:a14="http://schemas.microsoft.com/office/drawing/2010/main">
                <a:noFill/>
              </a14:hiddenFill>
            </a:ext>
          </a:extLst>
        </p:spPr>
      </p:cxnSp>
      <p:sp>
        <p:nvSpPr>
          <p:cNvPr id="7178" name="Rectangle 13"/>
          <p:cNvSpPr>
            <a:spLocks noChangeArrowheads="1"/>
          </p:cNvSpPr>
          <p:nvPr/>
        </p:nvSpPr>
        <p:spPr bwMode="auto">
          <a:xfrm>
            <a:off x="1625600" y="5803900"/>
            <a:ext cx="914400" cy="639763"/>
          </a:xfrm>
          <a:prstGeom prst="rect">
            <a:avLst/>
          </a:prstGeom>
          <a:solidFill>
            <a:schemeClr val="accent3">
              <a:lumMod val="50000"/>
            </a:schemeClr>
          </a:solidFill>
          <a:ln w="9525" algn="ctr">
            <a:noFill/>
            <a:round/>
            <a:headEnd/>
            <a:tailEnd/>
          </a:ln>
        </p:spPr>
        <p:txBody>
          <a:bodyPr anchor="ctr"/>
          <a:lstStyle/>
          <a:p>
            <a:pPr algn="ctr" eaLnBrk="0" hangingPunct="0">
              <a:lnSpc>
                <a:spcPts val="1400"/>
              </a:lnSpc>
              <a:defRPr/>
            </a:pPr>
            <a:r>
              <a:rPr lang="en-US" sz="1400" b="0" dirty="0">
                <a:solidFill>
                  <a:schemeClr val="bg1"/>
                </a:solidFill>
              </a:rPr>
              <a:t>Plan sectorial </a:t>
            </a:r>
          </a:p>
        </p:txBody>
      </p:sp>
      <p:sp>
        <p:nvSpPr>
          <p:cNvPr id="7180" name="Rectangle 15"/>
          <p:cNvSpPr>
            <a:spLocks noChangeArrowheads="1"/>
          </p:cNvSpPr>
          <p:nvPr/>
        </p:nvSpPr>
        <p:spPr bwMode="auto">
          <a:xfrm>
            <a:off x="3813175" y="5803900"/>
            <a:ext cx="914400" cy="639763"/>
          </a:xfrm>
          <a:prstGeom prst="rect">
            <a:avLst/>
          </a:prstGeom>
          <a:solidFill>
            <a:schemeClr val="accent3">
              <a:lumMod val="50000"/>
            </a:schemeClr>
          </a:solidFill>
          <a:ln w="9525" algn="ctr">
            <a:noFill/>
            <a:round/>
            <a:headEnd/>
            <a:tailEnd/>
          </a:ln>
        </p:spPr>
        <p:txBody>
          <a:bodyPr anchor="ctr"/>
          <a:lstStyle/>
          <a:p>
            <a:pPr algn="ctr" eaLnBrk="0" hangingPunct="0">
              <a:lnSpc>
                <a:spcPts val="1400"/>
              </a:lnSpc>
              <a:defRPr/>
            </a:pPr>
            <a:r>
              <a:rPr lang="en-US" sz="1400" b="0" dirty="0">
                <a:solidFill>
                  <a:schemeClr val="bg1"/>
                </a:solidFill>
              </a:rPr>
              <a:t>Plan sectorial </a:t>
            </a:r>
          </a:p>
        </p:txBody>
      </p:sp>
      <p:sp>
        <p:nvSpPr>
          <p:cNvPr id="47" name="Inhaltsplatzhalter 2"/>
          <p:cNvSpPr>
            <a:spLocks noGrp="1"/>
          </p:cNvSpPr>
          <p:nvPr>
            <p:ph idx="1"/>
          </p:nvPr>
        </p:nvSpPr>
        <p:spPr>
          <a:xfrm>
            <a:off x="5616575" y="6442075"/>
            <a:ext cx="3438525" cy="188913"/>
          </a:xfrm>
        </p:spPr>
        <p:txBody>
          <a:bodyPr/>
          <a:lstStyle/>
          <a:p>
            <a:pPr marL="0" indent="0" algn="r" eaLnBrk="1" hangingPunct="1">
              <a:defRPr/>
            </a:pPr>
            <a:r>
              <a:rPr lang="en-GB" sz="900" i="1" dirty="0" err="1" smtClean="0">
                <a:solidFill>
                  <a:schemeClr val="bg1">
                    <a:lumMod val="50000"/>
                  </a:schemeClr>
                </a:solidFill>
              </a:rPr>
              <a:t>Fuente</a:t>
            </a:r>
            <a:r>
              <a:rPr lang="en-GB" sz="900" i="1" dirty="0" smtClean="0">
                <a:solidFill>
                  <a:schemeClr val="bg1">
                    <a:lumMod val="50000"/>
                  </a:schemeClr>
                </a:solidFill>
              </a:rPr>
              <a:t>: </a:t>
            </a:r>
            <a:r>
              <a:rPr lang="en-GB" sz="900" i="1" dirty="0" err="1" smtClean="0">
                <a:solidFill>
                  <a:schemeClr val="bg1">
                    <a:lumMod val="50000"/>
                  </a:schemeClr>
                </a:solidFill>
              </a:rPr>
              <a:t>Guía</a:t>
            </a:r>
            <a:r>
              <a:rPr lang="en-GB" sz="900" i="1" dirty="0" smtClean="0">
                <a:solidFill>
                  <a:schemeClr val="bg1">
                    <a:lumMod val="50000"/>
                  </a:schemeClr>
                </a:solidFill>
              </a:rPr>
              <a:t> de </a:t>
            </a:r>
            <a:r>
              <a:rPr lang="en-GB" sz="900" i="1" dirty="0" err="1" smtClean="0">
                <a:solidFill>
                  <a:schemeClr val="bg1">
                    <a:lumMod val="50000"/>
                  </a:schemeClr>
                </a:solidFill>
              </a:rPr>
              <a:t>Políticas</a:t>
            </a:r>
            <a:r>
              <a:rPr lang="en-GB" sz="900" i="1" dirty="0" smtClean="0">
                <a:solidFill>
                  <a:schemeClr val="bg1">
                    <a:lumMod val="50000"/>
                  </a:schemeClr>
                </a:solidFill>
              </a:rPr>
              <a:t> de la OCDE 2009    </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7" name="Rectangle 5"/>
          <p:cNvSpPr>
            <a:spLocks noChangeArrowheads="1"/>
          </p:cNvSpPr>
          <p:nvPr/>
        </p:nvSpPr>
        <p:spPr bwMode="auto">
          <a:xfrm>
            <a:off x="0" y="4149725"/>
            <a:ext cx="9144000" cy="900113"/>
          </a:xfrm>
          <a:prstGeom prst="rect">
            <a:avLst/>
          </a:prstGeom>
          <a:solidFill>
            <a:schemeClr val="accent3">
              <a:lumMod val="60000"/>
              <a:lumOff val="40000"/>
            </a:schemeClr>
          </a:solidFill>
          <a:ln w="9525" algn="ctr">
            <a:noFill/>
            <a:round/>
            <a:headEnd/>
            <a:tailEnd/>
          </a:ln>
        </p:spPr>
        <p:txBody>
          <a:bodyPr/>
          <a:lstStyle/>
          <a:p>
            <a:pPr eaLnBrk="0" hangingPunct="0">
              <a:defRPr/>
            </a:pPr>
            <a:endParaRPr lang="en-US"/>
          </a:p>
        </p:txBody>
      </p:sp>
      <p:sp>
        <p:nvSpPr>
          <p:cNvPr id="8204" name="Rectangle 13"/>
          <p:cNvSpPr>
            <a:spLocks noChangeArrowheads="1"/>
          </p:cNvSpPr>
          <p:nvPr/>
        </p:nvSpPr>
        <p:spPr bwMode="auto">
          <a:xfrm>
            <a:off x="2438400" y="4329113"/>
            <a:ext cx="3382963" cy="539750"/>
          </a:xfrm>
          <a:prstGeom prst="rect">
            <a:avLst/>
          </a:prstGeom>
          <a:solidFill>
            <a:schemeClr val="accent3">
              <a:lumMod val="50000"/>
            </a:schemeClr>
          </a:solidFill>
          <a:ln w="9525" algn="ctr">
            <a:noFill/>
            <a:round/>
            <a:headEnd/>
            <a:tailEnd/>
          </a:ln>
        </p:spPr>
        <p:txBody>
          <a:bodyPr anchor="ctr"/>
          <a:lstStyle/>
          <a:p>
            <a:pPr algn="ctr" eaLnBrk="0" hangingPunct="0">
              <a:defRPr/>
            </a:pPr>
            <a:r>
              <a:rPr lang="en-US" sz="1500" dirty="0" err="1">
                <a:solidFill>
                  <a:schemeClr val="bg1"/>
                </a:solidFill>
              </a:rPr>
              <a:t>Programación</a:t>
            </a:r>
            <a:r>
              <a:rPr lang="en-US" sz="1500" dirty="0">
                <a:solidFill>
                  <a:schemeClr val="bg1"/>
                </a:solidFill>
              </a:rPr>
              <a:t> sectorial</a:t>
            </a:r>
          </a:p>
        </p:txBody>
      </p:sp>
      <p:sp>
        <p:nvSpPr>
          <p:cNvPr id="49" name="TextBox 27"/>
          <p:cNvSpPr txBox="1"/>
          <p:nvPr/>
        </p:nvSpPr>
        <p:spPr>
          <a:xfrm>
            <a:off x="73025" y="4430713"/>
            <a:ext cx="2871788" cy="338137"/>
          </a:xfrm>
          <a:prstGeom prst="rect">
            <a:avLst/>
          </a:prstGeom>
          <a:noFill/>
        </p:spPr>
        <p:txBody>
          <a:bodyPr anchor="ctr">
            <a:spAutoFit/>
          </a:bodyPr>
          <a:lstStyle/>
          <a:p>
            <a:pPr eaLnBrk="0" hangingPunct="0">
              <a:defRPr/>
            </a:pPr>
            <a:r>
              <a:rPr lang="en-US" sz="1600" dirty="0" err="1">
                <a:solidFill>
                  <a:schemeClr val="bg2">
                    <a:lumMod val="50000"/>
                  </a:schemeClr>
                </a:solidFill>
                <a:latin typeface="Arial" pitchFamily="34" charset="0"/>
                <a:cs typeface="+mn-cs"/>
              </a:rPr>
              <a:t>Ubicación</a:t>
            </a:r>
            <a:r>
              <a:rPr lang="en-US" sz="1600" dirty="0">
                <a:solidFill>
                  <a:schemeClr val="bg2">
                    <a:lumMod val="50000"/>
                  </a:schemeClr>
                </a:solidFill>
                <a:latin typeface="Arial" pitchFamily="34" charset="0"/>
                <a:cs typeface="+mn-cs"/>
              </a:rPr>
              <a:t> de </a:t>
            </a:r>
            <a:r>
              <a:rPr lang="en-US" sz="1600" dirty="0" err="1">
                <a:solidFill>
                  <a:schemeClr val="bg2">
                    <a:lumMod val="50000"/>
                  </a:schemeClr>
                </a:solidFill>
                <a:latin typeface="Arial" pitchFamily="34" charset="0"/>
                <a:cs typeface="+mn-cs"/>
              </a:rPr>
              <a:t>recursos</a:t>
            </a:r>
            <a:endParaRPr lang="en-US" sz="1600" dirty="0">
              <a:solidFill>
                <a:schemeClr val="bg2">
                  <a:lumMod val="50000"/>
                </a:schemeClr>
              </a:solidFill>
              <a:latin typeface="Arial" pitchFamily="34" charset="0"/>
              <a:cs typeface="+mn-cs"/>
            </a:endParaRPr>
          </a:p>
        </p:txBody>
      </p:sp>
      <p:sp>
        <p:nvSpPr>
          <p:cNvPr id="8198" name="Rectangle 6"/>
          <p:cNvSpPr>
            <a:spLocks noChangeArrowheads="1"/>
          </p:cNvSpPr>
          <p:nvPr/>
        </p:nvSpPr>
        <p:spPr bwMode="auto">
          <a:xfrm>
            <a:off x="0" y="3240088"/>
            <a:ext cx="9136063" cy="900112"/>
          </a:xfrm>
          <a:prstGeom prst="rect">
            <a:avLst/>
          </a:prstGeom>
          <a:solidFill>
            <a:schemeClr val="accent3">
              <a:lumMod val="20000"/>
              <a:lumOff val="80000"/>
            </a:schemeClr>
          </a:solidFill>
          <a:ln w="9525" algn="ctr">
            <a:noFill/>
            <a:round/>
            <a:headEnd/>
            <a:tailEnd/>
          </a:ln>
        </p:spPr>
        <p:txBody>
          <a:bodyPr/>
          <a:lstStyle/>
          <a:p>
            <a:pPr eaLnBrk="0" hangingPunct="0">
              <a:defRPr/>
            </a:pPr>
            <a:endParaRPr lang="en-US"/>
          </a:p>
        </p:txBody>
      </p:sp>
      <p:sp>
        <p:nvSpPr>
          <p:cNvPr id="48" name="TextBox 27"/>
          <p:cNvSpPr txBox="1"/>
          <p:nvPr/>
        </p:nvSpPr>
        <p:spPr>
          <a:xfrm>
            <a:off x="73025" y="3519488"/>
            <a:ext cx="2871788" cy="339725"/>
          </a:xfrm>
          <a:prstGeom prst="rect">
            <a:avLst/>
          </a:prstGeom>
          <a:noFill/>
        </p:spPr>
        <p:txBody>
          <a:bodyPr anchor="ctr">
            <a:spAutoFit/>
          </a:bodyPr>
          <a:lstStyle/>
          <a:p>
            <a:pPr eaLnBrk="0" hangingPunct="0">
              <a:defRPr/>
            </a:pPr>
            <a:r>
              <a:rPr lang="en-US" sz="1600" dirty="0" err="1">
                <a:solidFill>
                  <a:schemeClr val="bg2">
                    <a:lumMod val="50000"/>
                  </a:schemeClr>
                </a:solidFill>
                <a:latin typeface="Arial" pitchFamily="34" charset="0"/>
                <a:cs typeface="+mn-cs"/>
              </a:rPr>
              <a:t>Planificación</a:t>
            </a:r>
            <a:endParaRPr lang="en-US" sz="1600" dirty="0">
              <a:solidFill>
                <a:schemeClr val="bg2">
                  <a:lumMod val="50000"/>
                </a:schemeClr>
              </a:solidFill>
              <a:latin typeface="Arial" pitchFamily="34" charset="0"/>
              <a:cs typeface="+mn-cs"/>
            </a:endParaRPr>
          </a:p>
        </p:txBody>
      </p:sp>
      <p:sp>
        <p:nvSpPr>
          <p:cNvPr id="8196" name="Rectangle 4"/>
          <p:cNvSpPr>
            <a:spLocks noChangeArrowheads="1"/>
          </p:cNvSpPr>
          <p:nvPr/>
        </p:nvSpPr>
        <p:spPr bwMode="auto">
          <a:xfrm>
            <a:off x="0" y="5051425"/>
            <a:ext cx="9144000" cy="1031875"/>
          </a:xfrm>
          <a:prstGeom prst="rect">
            <a:avLst/>
          </a:prstGeom>
          <a:solidFill>
            <a:schemeClr val="accent3">
              <a:lumMod val="20000"/>
              <a:lumOff val="80000"/>
            </a:schemeClr>
          </a:solidFill>
          <a:ln w="9525" algn="ctr">
            <a:noFill/>
            <a:round/>
            <a:headEnd/>
            <a:tailEnd/>
          </a:ln>
        </p:spPr>
        <p:txBody>
          <a:bodyPr/>
          <a:lstStyle/>
          <a:p>
            <a:pPr eaLnBrk="0" hangingPunct="0">
              <a:defRPr/>
            </a:pPr>
            <a:endParaRPr lang="en-US"/>
          </a:p>
        </p:txBody>
      </p:sp>
      <p:sp>
        <p:nvSpPr>
          <p:cNvPr id="8213" name="Rectangle 22"/>
          <p:cNvSpPr>
            <a:spLocks noChangeArrowheads="1"/>
          </p:cNvSpPr>
          <p:nvPr/>
        </p:nvSpPr>
        <p:spPr bwMode="auto">
          <a:xfrm>
            <a:off x="2209800" y="5207000"/>
            <a:ext cx="3246438" cy="971550"/>
          </a:xfrm>
          <a:prstGeom prst="rect">
            <a:avLst/>
          </a:prstGeom>
          <a:solidFill>
            <a:schemeClr val="accent3">
              <a:lumMod val="50000"/>
            </a:schemeClr>
          </a:solidFill>
          <a:ln w="9525" algn="ctr">
            <a:noFill/>
            <a:round/>
            <a:headEnd/>
            <a:tailEnd/>
          </a:ln>
        </p:spPr>
        <p:txBody>
          <a:bodyPr anchor="ctr"/>
          <a:lstStyle/>
          <a:p>
            <a:pPr algn="ctr" eaLnBrk="0" hangingPunct="0">
              <a:defRPr/>
            </a:pPr>
            <a:r>
              <a:rPr lang="en-US" sz="1400" dirty="0" err="1">
                <a:solidFill>
                  <a:schemeClr val="bg1"/>
                </a:solidFill>
              </a:rPr>
              <a:t>Programa</a:t>
            </a:r>
            <a:r>
              <a:rPr lang="en-US" sz="1400" dirty="0">
                <a:solidFill>
                  <a:schemeClr val="bg1"/>
                </a:solidFill>
              </a:rPr>
              <a:t> de </a:t>
            </a:r>
            <a:r>
              <a:rPr lang="en-US" sz="1400" dirty="0" err="1">
                <a:solidFill>
                  <a:schemeClr val="bg1"/>
                </a:solidFill>
              </a:rPr>
              <a:t>inversión</a:t>
            </a:r>
            <a:r>
              <a:rPr lang="en-US" sz="1400" dirty="0">
                <a:solidFill>
                  <a:schemeClr val="bg1"/>
                </a:solidFill>
              </a:rPr>
              <a:t> sectorial:</a:t>
            </a:r>
          </a:p>
          <a:p>
            <a:pPr algn="ctr" eaLnBrk="0" hangingPunct="0">
              <a:defRPr/>
            </a:pPr>
            <a:r>
              <a:rPr lang="en-US" sz="1400" b="0" dirty="0" err="1">
                <a:solidFill>
                  <a:schemeClr val="bg1"/>
                </a:solidFill>
              </a:rPr>
              <a:t>Programas</a:t>
            </a:r>
            <a:r>
              <a:rPr lang="en-US" sz="1400" b="0" dirty="0">
                <a:solidFill>
                  <a:schemeClr val="bg1"/>
                </a:solidFill>
              </a:rPr>
              <a:t> ,</a:t>
            </a:r>
            <a:r>
              <a:rPr lang="en-US" sz="1400" b="0" dirty="0" err="1">
                <a:solidFill>
                  <a:schemeClr val="bg1"/>
                </a:solidFill>
              </a:rPr>
              <a:t>proyectos</a:t>
            </a:r>
            <a:r>
              <a:rPr lang="en-US" sz="1400" b="0" dirty="0">
                <a:solidFill>
                  <a:schemeClr val="bg1"/>
                </a:solidFill>
              </a:rPr>
              <a:t> de </a:t>
            </a:r>
            <a:r>
              <a:rPr lang="en-US" sz="1400" b="0" dirty="0" err="1">
                <a:solidFill>
                  <a:schemeClr val="bg1"/>
                </a:solidFill>
              </a:rPr>
              <a:t>arriba</a:t>
            </a:r>
            <a:r>
              <a:rPr lang="en-US" sz="1400" b="0" dirty="0">
                <a:solidFill>
                  <a:schemeClr val="bg1"/>
                </a:solidFill>
              </a:rPr>
              <a:t> –</a:t>
            </a:r>
            <a:r>
              <a:rPr lang="en-US" sz="1400" b="0" dirty="0" err="1">
                <a:solidFill>
                  <a:schemeClr val="bg1"/>
                </a:solidFill>
              </a:rPr>
              <a:t>abajo</a:t>
            </a:r>
            <a:endParaRPr lang="en-US" sz="1400" b="0" dirty="0">
              <a:solidFill>
                <a:schemeClr val="bg1"/>
              </a:solidFill>
            </a:endParaRPr>
          </a:p>
          <a:p>
            <a:pPr algn="ctr" eaLnBrk="0" hangingPunct="0">
              <a:defRPr/>
            </a:pPr>
            <a:r>
              <a:rPr lang="en-US" sz="1400" b="0" dirty="0" err="1">
                <a:solidFill>
                  <a:schemeClr val="bg1"/>
                </a:solidFill>
              </a:rPr>
              <a:t>Proyectos</a:t>
            </a:r>
            <a:r>
              <a:rPr lang="en-US" sz="1400" b="0" dirty="0">
                <a:solidFill>
                  <a:schemeClr val="bg1"/>
                </a:solidFill>
              </a:rPr>
              <a:t> </a:t>
            </a:r>
            <a:r>
              <a:rPr lang="en-US" sz="1400" b="0" dirty="0" err="1">
                <a:solidFill>
                  <a:schemeClr val="bg1"/>
                </a:solidFill>
              </a:rPr>
              <a:t>seleccionados</a:t>
            </a:r>
            <a:r>
              <a:rPr lang="en-US" sz="1400" b="0" dirty="0">
                <a:solidFill>
                  <a:schemeClr val="bg1"/>
                </a:solidFill>
              </a:rPr>
              <a:t>, </a:t>
            </a:r>
            <a:r>
              <a:rPr lang="en-US" sz="1400" b="0" dirty="0" err="1">
                <a:solidFill>
                  <a:schemeClr val="bg1"/>
                </a:solidFill>
              </a:rPr>
              <a:t>distrito</a:t>
            </a:r>
            <a:r>
              <a:rPr lang="en-US" sz="1400" b="0" dirty="0">
                <a:solidFill>
                  <a:schemeClr val="bg1"/>
                </a:solidFill>
              </a:rPr>
              <a:t>  A, B</a:t>
            </a:r>
          </a:p>
        </p:txBody>
      </p:sp>
      <p:sp>
        <p:nvSpPr>
          <p:cNvPr id="8223" name="Rectangle 68"/>
          <p:cNvSpPr>
            <a:spLocks noChangeArrowheads="1"/>
          </p:cNvSpPr>
          <p:nvPr/>
        </p:nvSpPr>
        <p:spPr bwMode="auto">
          <a:xfrm>
            <a:off x="5562600" y="5207000"/>
            <a:ext cx="3017838" cy="720725"/>
          </a:xfrm>
          <a:prstGeom prst="rect">
            <a:avLst/>
          </a:prstGeom>
          <a:solidFill>
            <a:schemeClr val="accent3">
              <a:lumMod val="50000"/>
            </a:schemeClr>
          </a:solidFill>
          <a:ln w="9525" algn="ctr">
            <a:noFill/>
            <a:round/>
            <a:headEnd/>
            <a:tailEnd/>
          </a:ln>
        </p:spPr>
        <p:txBody>
          <a:bodyPr anchor="ctr"/>
          <a:lstStyle/>
          <a:p>
            <a:pPr algn="ctr" eaLnBrk="0" hangingPunct="0">
              <a:defRPr/>
            </a:pPr>
            <a:r>
              <a:rPr lang="en-US" sz="1500" b="0" dirty="0" err="1">
                <a:solidFill>
                  <a:schemeClr val="bg1"/>
                </a:solidFill>
              </a:rPr>
              <a:t>Propuesta</a:t>
            </a:r>
            <a:r>
              <a:rPr lang="en-US" sz="1500" b="0" dirty="0">
                <a:solidFill>
                  <a:schemeClr val="bg1"/>
                </a:solidFill>
              </a:rPr>
              <a:t> de </a:t>
            </a:r>
            <a:r>
              <a:rPr lang="en-US" sz="1500" b="0" dirty="0" err="1">
                <a:solidFill>
                  <a:schemeClr val="bg1"/>
                </a:solidFill>
              </a:rPr>
              <a:t>proyecto</a:t>
            </a:r>
            <a:r>
              <a:rPr lang="en-US" sz="1500" b="0" dirty="0">
                <a:solidFill>
                  <a:schemeClr val="bg1"/>
                </a:solidFill>
              </a:rPr>
              <a:t> </a:t>
            </a:r>
            <a:r>
              <a:rPr lang="en-US" sz="1500" b="0" dirty="0" err="1">
                <a:solidFill>
                  <a:schemeClr val="bg1"/>
                </a:solidFill>
              </a:rPr>
              <a:t>distrito</a:t>
            </a:r>
            <a:r>
              <a:rPr lang="en-US" sz="1500" b="0" dirty="0">
                <a:solidFill>
                  <a:schemeClr val="bg1"/>
                </a:solidFill>
              </a:rPr>
              <a:t> A</a:t>
            </a:r>
          </a:p>
          <a:p>
            <a:pPr algn="ctr" eaLnBrk="0" hangingPunct="0">
              <a:defRPr/>
            </a:pPr>
            <a:r>
              <a:rPr lang="en-US" sz="1500" b="0" dirty="0" err="1">
                <a:solidFill>
                  <a:schemeClr val="bg1"/>
                </a:solidFill>
              </a:rPr>
              <a:t>Propuesta</a:t>
            </a:r>
            <a:r>
              <a:rPr lang="en-US" sz="1500" b="0" dirty="0">
                <a:solidFill>
                  <a:schemeClr val="bg1"/>
                </a:solidFill>
              </a:rPr>
              <a:t> de </a:t>
            </a:r>
            <a:r>
              <a:rPr lang="en-US" sz="1500" b="0" dirty="0" err="1">
                <a:solidFill>
                  <a:schemeClr val="bg1"/>
                </a:solidFill>
              </a:rPr>
              <a:t>proyecto</a:t>
            </a:r>
            <a:r>
              <a:rPr lang="en-US" sz="1500" b="0" dirty="0">
                <a:solidFill>
                  <a:schemeClr val="bg1"/>
                </a:solidFill>
              </a:rPr>
              <a:t> </a:t>
            </a:r>
            <a:r>
              <a:rPr lang="en-US" sz="1500" b="0" dirty="0" err="1">
                <a:solidFill>
                  <a:schemeClr val="bg1"/>
                </a:solidFill>
              </a:rPr>
              <a:t>distrito</a:t>
            </a:r>
            <a:r>
              <a:rPr lang="en-US" sz="1500" b="0" dirty="0">
                <a:solidFill>
                  <a:schemeClr val="bg1"/>
                </a:solidFill>
              </a:rPr>
              <a:t> B</a:t>
            </a:r>
          </a:p>
        </p:txBody>
      </p:sp>
      <p:sp>
        <p:nvSpPr>
          <p:cNvPr id="50" name="TextBox 27"/>
          <p:cNvSpPr txBox="1"/>
          <p:nvPr/>
        </p:nvSpPr>
        <p:spPr>
          <a:xfrm>
            <a:off x="73025" y="5243513"/>
            <a:ext cx="2871788" cy="646112"/>
          </a:xfrm>
          <a:prstGeom prst="rect">
            <a:avLst/>
          </a:prstGeom>
          <a:noFill/>
        </p:spPr>
        <p:txBody>
          <a:bodyPr anchor="ctr">
            <a:spAutoFit/>
          </a:bodyPr>
          <a:lstStyle/>
          <a:p>
            <a:pPr eaLnBrk="0" hangingPunct="0">
              <a:defRPr/>
            </a:pPr>
            <a:r>
              <a:rPr lang="en-US" sz="1800" dirty="0" err="1">
                <a:solidFill>
                  <a:schemeClr val="bg2">
                    <a:lumMod val="50000"/>
                  </a:schemeClr>
                </a:solidFill>
                <a:latin typeface="Arial" pitchFamily="34" charset="0"/>
              </a:rPr>
              <a:t>Programación</a:t>
            </a:r>
            <a:r>
              <a:rPr lang="en-US" sz="1800" dirty="0">
                <a:solidFill>
                  <a:schemeClr val="bg2">
                    <a:lumMod val="50000"/>
                  </a:schemeClr>
                </a:solidFill>
                <a:latin typeface="Arial" pitchFamily="34" charset="0"/>
              </a:rPr>
              <a:t>/</a:t>
            </a:r>
          </a:p>
          <a:p>
            <a:pPr eaLnBrk="0" hangingPunct="0">
              <a:defRPr/>
            </a:pPr>
            <a:r>
              <a:rPr lang="en-US" sz="1800" dirty="0" err="1">
                <a:solidFill>
                  <a:schemeClr val="bg2">
                    <a:lumMod val="50000"/>
                  </a:schemeClr>
                </a:solidFill>
                <a:latin typeface="Arial" pitchFamily="34" charset="0"/>
              </a:rPr>
              <a:t>implementación</a:t>
            </a:r>
            <a:endParaRPr lang="en-US" sz="1800" dirty="0">
              <a:solidFill>
                <a:schemeClr val="bg2">
                  <a:lumMod val="50000"/>
                </a:schemeClr>
              </a:solidFill>
              <a:latin typeface="Arial" pitchFamily="34" charset="0"/>
              <a:cs typeface="+mn-cs"/>
            </a:endParaRPr>
          </a:p>
        </p:txBody>
      </p:sp>
      <p:sp>
        <p:nvSpPr>
          <p:cNvPr id="16395" name="Title 1"/>
          <p:cNvSpPr>
            <a:spLocks noGrp="1"/>
          </p:cNvSpPr>
          <p:nvPr>
            <p:ph type="title"/>
          </p:nvPr>
        </p:nvSpPr>
        <p:spPr>
          <a:xfrm>
            <a:off x="1208088" y="1620838"/>
            <a:ext cx="6961187" cy="690562"/>
          </a:xfrm>
        </p:spPr>
        <p:txBody>
          <a:bodyPr/>
          <a:lstStyle/>
          <a:p>
            <a:pPr eaLnBrk="1" hangingPunct="1"/>
            <a:endParaRPr lang="en-US" altLang="de-DE" smtClean="0"/>
          </a:p>
        </p:txBody>
      </p:sp>
      <p:sp>
        <p:nvSpPr>
          <p:cNvPr id="8199" name="Rectangle 7"/>
          <p:cNvSpPr>
            <a:spLocks noChangeArrowheads="1"/>
          </p:cNvSpPr>
          <p:nvPr/>
        </p:nvSpPr>
        <p:spPr bwMode="auto">
          <a:xfrm>
            <a:off x="0" y="1066800"/>
            <a:ext cx="9144000" cy="2159000"/>
          </a:xfrm>
          <a:prstGeom prst="rect">
            <a:avLst/>
          </a:prstGeom>
          <a:solidFill>
            <a:schemeClr val="accent3">
              <a:lumMod val="60000"/>
              <a:lumOff val="40000"/>
            </a:schemeClr>
          </a:solidFill>
          <a:ln w="9525" algn="ctr">
            <a:noFill/>
            <a:round/>
            <a:headEnd/>
            <a:tailEnd/>
          </a:ln>
        </p:spPr>
        <p:txBody>
          <a:bodyPr/>
          <a:lstStyle/>
          <a:p>
            <a:pPr eaLnBrk="0" hangingPunct="0">
              <a:defRPr/>
            </a:pPr>
            <a:endParaRPr lang="en-US"/>
          </a:p>
        </p:txBody>
      </p:sp>
      <p:sp>
        <p:nvSpPr>
          <p:cNvPr id="8201" name="Rectangle 10"/>
          <p:cNvSpPr>
            <a:spLocks noChangeArrowheads="1"/>
          </p:cNvSpPr>
          <p:nvPr/>
        </p:nvSpPr>
        <p:spPr bwMode="auto">
          <a:xfrm>
            <a:off x="3136900" y="1474788"/>
            <a:ext cx="2651125" cy="539750"/>
          </a:xfrm>
          <a:prstGeom prst="rect">
            <a:avLst/>
          </a:prstGeom>
          <a:solidFill>
            <a:schemeClr val="accent3">
              <a:lumMod val="50000"/>
            </a:schemeClr>
          </a:solidFill>
          <a:ln w="9525" algn="ctr">
            <a:noFill/>
            <a:round/>
            <a:headEnd/>
            <a:tailEnd/>
          </a:ln>
        </p:spPr>
        <p:txBody>
          <a:bodyPr anchor="ctr"/>
          <a:lstStyle/>
          <a:p>
            <a:pPr algn="ctr" eaLnBrk="0" hangingPunct="0">
              <a:defRPr/>
            </a:pPr>
            <a:r>
              <a:rPr lang="en-US" sz="1500" dirty="0" err="1">
                <a:solidFill>
                  <a:schemeClr val="bg1"/>
                </a:solidFill>
              </a:rPr>
              <a:t>Estrategias</a:t>
            </a:r>
            <a:r>
              <a:rPr lang="en-US" sz="1500" dirty="0">
                <a:solidFill>
                  <a:schemeClr val="bg1"/>
                </a:solidFill>
              </a:rPr>
              <a:t> y </a:t>
            </a:r>
            <a:r>
              <a:rPr lang="en-US" sz="1500" dirty="0" err="1">
                <a:solidFill>
                  <a:schemeClr val="bg1"/>
                </a:solidFill>
              </a:rPr>
              <a:t>Políticas</a:t>
            </a:r>
            <a:r>
              <a:rPr lang="en-US" sz="1500" dirty="0">
                <a:solidFill>
                  <a:schemeClr val="bg1"/>
                </a:solidFill>
              </a:rPr>
              <a:t> </a:t>
            </a:r>
            <a:r>
              <a:rPr lang="en-US" sz="1500" dirty="0" err="1">
                <a:solidFill>
                  <a:schemeClr val="bg1"/>
                </a:solidFill>
              </a:rPr>
              <a:t>sectoriales</a:t>
            </a:r>
            <a:endParaRPr lang="en-US" sz="1500" dirty="0">
              <a:solidFill>
                <a:schemeClr val="bg1"/>
              </a:solidFill>
            </a:endParaRPr>
          </a:p>
        </p:txBody>
      </p:sp>
      <p:sp>
        <p:nvSpPr>
          <p:cNvPr id="8202" name="Rectangle 11"/>
          <p:cNvSpPr>
            <a:spLocks noChangeArrowheads="1"/>
          </p:cNvSpPr>
          <p:nvPr/>
        </p:nvSpPr>
        <p:spPr bwMode="auto">
          <a:xfrm>
            <a:off x="3136900" y="2390775"/>
            <a:ext cx="2651125" cy="539750"/>
          </a:xfrm>
          <a:prstGeom prst="rect">
            <a:avLst/>
          </a:prstGeom>
          <a:solidFill>
            <a:schemeClr val="accent3">
              <a:lumMod val="50000"/>
            </a:schemeClr>
          </a:solidFill>
          <a:ln w="9525" algn="ctr">
            <a:noFill/>
            <a:round/>
            <a:headEnd/>
            <a:tailEnd/>
          </a:ln>
        </p:spPr>
        <p:txBody>
          <a:bodyPr anchor="ctr"/>
          <a:lstStyle/>
          <a:p>
            <a:pPr algn="ctr" eaLnBrk="0" hangingPunct="0">
              <a:defRPr/>
            </a:pPr>
            <a:r>
              <a:rPr lang="en-US" sz="1500" dirty="0">
                <a:solidFill>
                  <a:schemeClr val="bg1"/>
                </a:solidFill>
              </a:rPr>
              <a:t>Sector plan</a:t>
            </a:r>
          </a:p>
        </p:txBody>
      </p:sp>
      <p:cxnSp>
        <p:nvCxnSpPr>
          <p:cNvPr id="16399" name="Straight Arrow Connector 16"/>
          <p:cNvCxnSpPr>
            <a:cxnSpLocks noChangeShapeType="1"/>
          </p:cNvCxnSpPr>
          <p:nvPr/>
        </p:nvCxnSpPr>
        <p:spPr bwMode="auto">
          <a:xfrm rot="5400000">
            <a:off x="2391569" y="4109244"/>
            <a:ext cx="403225" cy="4763"/>
          </a:xfrm>
          <a:prstGeom prst="straightConnector1">
            <a:avLst/>
          </a:prstGeom>
          <a:noFill/>
          <a:ln w="38100" algn="ctr">
            <a:solidFill>
              <a:schemeClr val="tx1"/>
            </a:solidFill>
            <a:round/>
            <a:headEnd/>
            <a:tailEnd type="triangle" w="lg" len="med"/>
          </a:ln>
          <a:extLst>
            <a:ext uri="{909E8E84-426E-40DD-AFC4-6F175D3DCCD1}">
              <a14:hiddenFill xmlns:a14="http://schemas.microsoft.com/office/drawing/2010/main">
                <a:noFill/>
              </a14:hiddenFill>
            </a:ext>
          </a:extLst>
        </p:spPr>
      </p:cxnSp>
      <p:grpSp>
        <p:nvGrpSpPr>
          <p:cNvPr id="16400" name="Gruppieren 54"/>
          <p:cNvGrpSpPr>
            <a:grpSpLocks/>
          </p:cNvGrpSpPr>
          <p:nvPr/>
        </p:nvGrpSpPr>
        <p:grpSpPr bwMode="auto">
          <a:xfrm>
            <a:off x="4606925" y="3009900"/>
            <a:ext cx="228600" cy="1312863"/>
            <a:chOff x="4552950" y="2578100"/>
            <a:chExt cx="229215" cy="1312863"/>
          </a:xfrm>
        </p:grpSpPr>
        <p:cxnSp>
          <p:nvCxnSpPr>
            <p:cNvPr id="16421" name="Straight Arrow Connector 15"/>
            <p:cNvCxnSpPr>
              <a:cxnSpLocks noChangeShapeType="1"/>
            </p:cNvCxnSpPr>
            <p:nvPr/>
          </p:nvCxnSpPr>
          <p:spPr bwMode="auto">
            <a:xfrm rot="5400000">
              <a:off x="4139228" y="3220559"/>
              <a:ext cx="1281112" cy="4763"/>
            </a:xfrm>
            <a:prstGeom prst="straightConnector1">
              <a:avLst/>
            </a:prstGeom>
            <a:noFill/>
            <a:ln w="38100" algn="ctr">
              <a:solidFill>
                <a:schemeClr val="tx1"/>
              </a:solidFill>
              <a:round/>
              <a:headEnd/>
              <a:tailEnd type="triangle" w="lg" len="med"/>
            </a:ln>
            <a:extLst>
              <a:ext uri="{909E8E84-426E-40DD-AFC4-6F175D3DCCD1}">
                <a14:hiddenFill xmlns:a14="http://schemas.microsoft.com/office/drawing/2010/main">
                  <a:noFill/>
                </a14:hiddenFill>
              </a:ext>
            </a:extLst>
          </p:spPr>
        </p:cxnSp>
        <p:cxnSp>
          <p:nvCxnSpPr>
            <p:cNvPr id="16422" name="Straight Arrow Connector 17"/>
            <p:cNvCxnSpPr>
              <a:cxnSpLocks noChangeShapeType="1"/>
            </p:cNvCxnSpPr>
            <p:nvPr/>
          </p:nvCxnSpPr>
          <p:spPr bwMode="auto">
            <a:xfrm flipV="1">
              <a:off x="4552950" y="2578100"/>
              <a:ext cx="1588" cy="1312863"/>
            </a:xfrm>
            <a:prstGeom prst="straightConnector1">
              <a:avLst/>
            </a:prstGeom>
            <a:noFill/>
            <a:ln w="38100" algn="ctr">
              <a:solidFill>
                <a:srgbClr val="C00000"/>
              </a:solidFill>
              <a:round/>
              <a:headEnd/>
              <a:tailEnd type="triangle" w="lg" len="med"/>
            </a:ln>
            <a:extLst>
              <a:ext uri="{909E8E84-426E-40DD-AFC4-6F175D3DCCD1}">
                <a14:hiddenFill xmlns:a14="http://schemas.microsoft.com/office/drawing/2010/main">
                  <a:noFill/>
                </a14:hiddenFill>
              </a:ext>
            </a:extLst>
          </p:spPr>
        </p:cxnSp>
      </p:grpSp>
      <p:grpSp>
        <p:nvGrpSpPr>
          <p:cNvPr id="16401" name="Gruppieren 53"/>
          <p:cNvGrpSpPr>
            <a:grpSpLocks/>
          </p:cNvGrpSpPr>
          <p:nvPr/>
        </p:nvGrpSpPr>
        <p:grpSpPr bwMode="auto">
          <a:xfrm>
            <a:off x="4349750" y="2057400"/>
            <a:ext cx="225425" cy="280988"/>
            <a:chOff x="4421592" y="2014538"/>
            <a:chExt cx="226833" cy="280988"/>
          </a:xfrm>
        </p:grpSpPr>
        <p:cxnSp>
          <p:nvCxnSpPr>
            <p:cNvPr id="16419" name="Straight Arrow Connector 14"/>
            <p:cNvCxnSpPr>
              <a:cxnSpLocks noChangeShapeType="1"/>
            </p:cNvCxnSpPr>
            <p:nvPr/>
          </p:nvCxnSpPr>
          <p:spPr bwMode="auto">
            <a:xfrm rot="5400000">
              <a:off x="4510313" y="2157413"/>
              <a:ext cx="274638" cy="1587"/>
            </a:xfrm>
            <a:prstGeom prst="straightConnector1">
              <a:avLst/>
            </a:prstGeom>
            <a:noFill/>
            <a:ln w="38100" algn="ctr">
              <a:solidFill>
                <a:schemeClr val="tx1"/>
              </a:solidFill>
              <a:round/>
              <a:headEnd/>
              <a:tailEnd type="triangle" w="lg" len="med"/>
            </a:ln>
            <a:extLst>
              <a:ext uri="{909E8E84-426E-40DD-AFC4-6F175D3DCCD1}">
                <a14:hiddenFill xmlns:a14="http://schemas.microsoft.com/office/drawing/2010/main">
                  <a:noFill/>
                </a14:hiddenFill>
              </a:ext>
            </a:extLst>
          </p:spPr>
        </p:cxnSp>
        <p:cxnSp>
          <p:nvCxnSpPr>
            <p:cNvPr id="16420" name="Straight Arrow Connector 18"/>
            <p:cNvCxnSpPr>
              <a:cxnSpLocks noChangeShapeType="1"/>
            </p:cNvCxnSpPr>
            <p:nvPr/>
          </p:nvCxnSpPr>
          <p:spPr bwMode="auto">
            <a:xfrm rot="5400000" flipH="1" flipV="1">
              <a:off x="4284273" y="2151857"/>
              <a:ext cx="274638" cy="0"/>
            </a:xfrm>
            <a:prstGeom prst="straightConnector1">
              <a:avLst/>
            </a:prstGeom>
            <a:noFill/>
            <a:ln w="38100" algn="ctr">
              <a:solidFill>
                <a:srgbClr val="C00000"/>
              </a:solidFill>
              <a:round/>
              <a:headEnd/>
              <a:tailEnd type="triangle" w="lg" len="med"/>
            </a:ln>
            <a:extLst>
              <a:ext uri="{909E8E84-426E-40DD-AFC4-6F175D3DCCD1}">
                <a14:hiddenFill xmlns:a14="http://schemas.microsoft.com/office/drawing/2010/main">
                  <a:noFill/>
                </a14:hiddenFill>
              </a:ext>
            </a:extLst>
          </p:spPr>
        </p:cxnSp>
      </p:grpSp>
      <p:cxnSp>
        <p:nvCxnSpPr>
          <p:cNvPr id="16402" name="Straight Arrow Connector 21"/>
          <p:cNvCxnSpPr>
            <a:cxnSpLocks noChangeShapeType="1"/>
          </p:cNvCxnSpPr>
          <p:nvPr/>
        </p:nvCxnSpPr>
        <p:spPr bwMode="auto">
          <a:xfrm rot="5400000">
            <a:off x="3246438" y="4129088"/>
            <a:ext cx="365125" cy="3175"/>
          </a:xfrm>
          <a:prstGeom prst="straightConnector1">
            <a:avLst/>
          </a:prstGeom>
          <a:noFill/>
          <a:ln w="38100" algn="ctr">
            <a:solidFill>
              <a:srgbClr val="6F6D2D"/>
            </a:solidFill>
            <a:prstDash val="sysDash"/>
            <a:round/>
            <a:headEnd/>
            <a:tailEnd type="triangle" w="lg" len="med"/>
          </a:ln>
          <a:extLst>
            <a:ext uri="{909E8E84-426E-40DD-AFC4-6F175D3DCCD1}">
              <a14:hiddenFill xmlns:a14="http://schemas.microsoft.com/office/drawing/2010/main">
                <a:noFill/>
              </a14:hiddenFill>
            </a:ext>
          </a:extLst>
        </p:spPr>
      </p:cxnSp>
      <p:cxnSp>
        <p:nvCxnSpPr>
          <p:cNvPr id="16403" name="Straight Arrow Connector 33"/>
          <p:cNvCxnSpPr>
            <a:cxnSpLocks noChangeShapeType="1"/>
          </p:cNvCxnSpPr>
          <p:nvPr/>
        </p:nvCxnSpPr>
        <p:spPr bwMode="auto">
          <a:xfrm rot="5400000">
            <a:off x="4210050" y="5021263"/>
            <a:ext cx="328613" cy="1587"/>
          </a:xfrm>
          <a:prstGeom prst="straightConnector1">
            <a:avLst/>
          </a:prstGeom>
          <a:noFill/>
          <a:ln w="38100" algn="ctr">
            <a:solidFill>
              <a:schemeClr val="tx1"/>
            </a:solidFill>
            <a:round/>
            <a:headEnd/>
            <a:tailEnd type="triangle" w="lg" len="med"/>
          </a:ln>
          <a:extLst>
            <a:ext uri="{909E8E84-426E-40DD-AFC4-6F175D3DCCD1}">
              <a14:hiddenFill xmlns:a14="http://schemas.microsoft.com/office/drawing/2010/main">
                <a:noFill/>
              </a14:hiddenFill>
            </a:ext>
          </a:extLst>
        </p:spPr>
      </p:cxnSp>
      <p:cxnSp>
        <p:nvCxnSpPr>
          <p:cNvPr id="16404" name="Straight Arrow Connector 34"/>
          <p:cNvCxnSpPr>
            <a:cxnSpLocks noChangeShapeType="1"/>
          </p:cNvCxnSpPr>
          <p:nvPr/>
        </p:nvCxnSpPr>
        <p:spPr bwMode="auto">
          <a:xfrm rot="5400000" flipH="1" flipV="1">
            <a:off x="5550693" y="5028407"/>
            <a:ext cx="328613" cy="0"/>
          </a:xfrm>
          <a:prstGeom prst="straightConnector1">
            <a:avLst/>
          </a:prstGeom>
          <a:noFill/>
          <a:ln w="38100" algn="ctr">
            <a:solidFill>
              <a:srgbClr val="C00000"/>
            </a:solidFill>
            <a:round/>
            <a:headEnd/>
            <a:tailEnd type="triangle" w="lg" len="med"/>
          </a:ln>
          <a:extLst>
            <a:ext uri="{909E8E84-426E-40DD-AFC4-6F175D3DCCD1}">
              <a14:hiddenFill xmlns:a14="http://schemas.microsoft.com/office/drawing/2010/main">
                <a:noFill/>
              </a14:hiddenFill>
            </a:ext>
          </a:extLst>
        </p:spPr>
      </p:cxnSp>
      <p:sp>
        <p:nvSpPr>
          <p:cNvPr id="8220" name="TextBox 65"/>
          <p:cNvSpPr txBox="1">
            <a:spLocks noChangeArrowheads="1"/>
          </p:cNvSpPr>
          <p:nvPr/>
        </p:nvSpPr>
        <p:spPr bwMode="auto">
          <a:xfrm>
            <a:off x="3560763" y="6178550"/>
            <a:ext cx="2546350" cy="323850"/>
          </a:xfrm>
          <a:prstGeom prst="rect">
            <a:avLst/>
          </a:prstGeom>
          <a:noFill/>
          <a:ln w="9525">
            <a:noFill/>
            <a:miter lim="800000"/>
            <a:headEnd/>
            <a:tailEnd/>
          </a:ln>
        </p:spPr>
        <p:txBody>
          <a:bodyPr wrap="none">
            <a:spAutoFit/>
          </a:bodyPr>
          <a:lstStyle/>
          <a:p>
            <a:pPr eaLnBrk="0" hangingPunct="0">
              <a:defRPr/>
            </a:pPr>
            <a:r>
              <a:rPr lang="en-US" sz="1500" dirty="0" err="1">
                <a:solidFill>
                  <a:schemeClr val="tx1">
                    <a:lumMod val="65000"/>
                    <a:lumOff val="35000"/>
                  </a:schemeClr>
                </a:solidFill>
                <a:latin typeface="Arial" pitchFamily="34" charset="0"/>
                <a:cs typeface="+mn-cs"/>
              </a:rPr>
              <a:t>Hacia</a:t>
            </a:r>
            <a:r>
              <a:rPr lang="en-US" sz="1500" dirty="0">
                <a:solidFill>
                  <a:schemeClr val="tx1">
                    <a:lumMod val="65000"/>
                    <a:lumOff val="35000"/>
                  </a:schemeClr>
                </a:solidFill>
                <a:latin typeface="Arial" pitchFamily="34" charset="0"/>
                <a:cs typeface="+mn-cs"/>
              </a:rPr>
              <a:t> </a:t>
            </a:r>
            <a:r>
              <a:rPr lang="en-US" sz="1500" dirty="0" err="1">
                <a:solidFill>
                  <a:schemeClr val="tx1">
                    <a:lumMod val="65000"/>
                    <a:lumOff val="35000"/>
                  </a:schemeClr>
                </a:solidFill>
                <a:latin typeface="Arial" pitchFamily="34" charset="0"/>
                <a:cs typeface="+mn-cs"/>
              </a:rPr>
              <a:t>nivel</a:t>
            </a:r>
            <a:r>
              <a:rPr lang="en-US" sz="1500" dirty="0">
                <a:solidFill>
                  <a:schemeClr val="tx1">
                    <a:lumMod val="65000"/>
                    <a:lumOff val="35000"/>
                  </a:schemeClr>
                </a:solidFill>
                <a:latin typeface="Arial" pitchFamily="34" charset="0"/>
                <a:cs typeface="+mn-cs"/>
              </a:rPr>
              <a:t> local/</a:t>
            </a:r>
            <a:r>
              <a:rPr lang="en-US" sz="1500" dirty="0" err="1">
                <a:solidFill>
                  <a:schemeClr val="tx1">
                    <a:lumMod val="65000"/>
                    <a:lumOff val="35000"/>
                  </a:schemeClr>
                </a:solidFill>
                <a:latin typeface="Arial" pitchFamily="34" charset="0"/>
                <a:cs typeface="+mn-cs"/>
              </a:rPr>
              <a:t>proyecto</a:t>
            </a:r>
            <a:endParaRPr lang="en-US" sz="1500" dirty="0">
              <a:solidFill>
                <a:schemeClr val="tx1">
                  <a:lumMod val="65000"/>
                  <a:lumOff val="35000"/>
                </a:schemeClr>
              </a:solidFill>
              <a:latin typeface="Arial" pitchFamily="34" charset="0"/>
              <a:cs typeface="+mn-cs"/>
            </a:endParaRPr>
          </a:p>
        </p:txBody>
      </p:sp>
      <p:sp>
        <p:nvSpPr>
          <p:cNvPr id="16406" name="Down Arrow 66"/>
          <p:cNvSpPr>
            <a:spLocks noChangeArrowheads="1"/>
          </p:cNvSpPr>
          <p:nvPr/>
        </p:nvSpPr>
        <p:spPr bwMode="auto">
          <a:xfrm>
            <a:off x="3060700" y="887413"/>
            <a:ext cx="363538" cy="342900"/>
          </a:xfrm>
          <a:prstGeom prst="downArrow">
            <a:avLst>
              <a:gd name="adj1" fmla="val 50000"/>
              <a:gd name="adj2" fmla="val 50000"/>
            </a:avLst>
          </a:prstGeom>
          <a:solidFill>
            <a:srgbClr val="6F6D2D"/>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endParaRPr lang="en-US" altLang="de-DE"/>
          </a:p>
        </p:txBody>
      </p:sp>
      <p:sp>
        <p:nvSpPr>
          <p:cNvPr id="8222" name="TextBox 67"/>
          <p:cNvSpPr txBox="1">
            <a:spLocks noChangeArrowheads="1"/>
          </p:cNvSpPr>
          <p:nvPr/>
        </p:nvSpPr>
        <p:spPr bwMode="auto">
          <a:xfrm>
            <a:off x="3560763" y="811213"/>
            <a:ext cx="1476375" cy="323850"/>
          </a:xfrm>
          <a:prstGeom prst="rect">
            <a:avLst/>
          </a:prstGeom>
          <a:noFill/>
          <a:ln w="9525">
            <a:noFill/>
            <a:miter lim="800000"/>
            <a:headEnd/>
            <a:tailEnd/>
          </a:ln>
        </p:spPr>
        <p:txBody>
          <a:bodyPr wrap="none">
            <a:spAutoFit/>
          </a:bodyPr>
          <a:lstStyle/>
          <a:p>
            <a:pPr eaLnBrk="0" hangingPunct="0">
              <a:defRPr/>
            </a:pPr>
            <a:r>
              <a:rPr lang="en-US" sz="1500" dirty="0" err="1">
                <a:solidFill>
                  <a:schemeClr val="tx1">
                    <a:lumMod val="65000"/>
                    <a:lumOff val="35000"/>
                  </a:schemeClr>
                </a:solidFill>
                <a:latin typeface="Arial" pitchFamily="34" charset="0"/>
                <a:cs typeface="+mn-cs"/>
              </a:rPr>
              <a:t>Nivel</a:t>
            </a:r>
            <a:r>
              <a:rPr lang="en-US" sz="1500" dirty="0">
                <a:solidFill>
                  <a:schemeClr val="tx1">
                    <a:lumMod val="65000"/>
                    <a:lumOff val="35000"/>
                  </a:schemeClr>
                </a:solidFill>
                <a:latin typeface="Arial" pitchFamily="34" charset="0"/>
                <a:cs typeface="+mn-cs"/>
              </a:rPr>
              <a:t> </a:t>
            </a:r>
            <a:r>
              <a:rPr lang="en-US" sz="1500" dirty="0" err="1">
                <a:solidFill>
                  <a:schemeClr val="tx1">
                    <a:lumMod val="65000"/>
                    <a:lumOff val="35000"/>
                  </a:schemeClr>
                </a:solidFill>
                <a:latin typeface="Arial" pitchFamily="34" charset="0"/>
                <a:cs typeface="+mn-cs"/>
              </a:rPr>
              <a:t>nacional</a:t>
            </a:r>
            <a:endParaRPr lang="en-US" sz="1500" dirty="0">
              <a:solidFill>
                <a:schemeClr val="tx1">
                  <a:lumMod val="65000"/>
                  <a:lumOff val="35000"/>
                </a:schemeClr>
              </a:solidFill>
              <a:latin typeface="Arial" pitchFamily="34" charset="0"/>
              <a:cs typeface="+mn-cs"/>
            </a:endParaRPr>
          </a:p>
        </p:txBody>
      </p:sp>
      <p:sp>
        <p:nvSpPr>
          <p:cNvPr id="8224" name="TextBox 67"/>
          <p:cNvSpPr txBox="1">
            <a:spLocks noChangeArrowheads="1"/>
          </p:cNvSpPr>
          <p:nvPr/>
        </p:nvSpPr>
        <p:spPr bwMode="auto">
          <a:xfrm>
            <a:off x="112713" y="998538"/>
            <a:ext cx="2325687" cy="811212"/>
          </a:xfrm>
          <a:prstGeom prst="rect">
            <a:avLst/>
          </a:prstGeom>
          <a:noFill/>
          <a:ln w="9525">
            <a:noFill/>
            <a:miter lim="800000"/>
            <a:headEnd/>
            <a:tailEnd/>
          </a:ln>
        </p:spPr>
        <p:txBody>
          <a:bodyPr lIns="0" tIns="0" rIns="0" bIns="0" anchor="b"/>
          <a:lstStyle/>
          <a:p>
            <a:pPr eaLnBrk="0" hangingPunct="0">
              <a:lnSpc>
                <a:spcPts val="2800"/>
              </a:lnSpc>
              <a:defRPr/>
            </a:pPr>
            <a:r>
              <a:rPr lang="en-US" sz="2400" dirty="0" err="1">
                <a:solidFill>
                  <a:srgbClr val="669900"/>
                </a:solidFill>
                <a:latin typeface="+mj-lt"/>
                <a:ea typeface="+mj-ea"/>
                <a:cs typeface="+mj-cs"/>
              </a:rPr>
              <a:t>Puntos</a:t>
            </a:r>
            <a:r>
              <a:rPr lang="en-US" sz="2400" dirty="0">
                <a:solidFill>
                  <a:srgbClr val="669900"/>
                </a:solidFill>
                <a:latin typeface="+mj-lt"/>
                <a:ea typeface="+mj-ea"/>
                <a:cs typeface="+mj-cs"/>
              </a:rPr>
              <a:t> de </a:t>
            </a:r>
            <a:r>
              <a:rPr lang="en-US" sz="2400" dirty="0" err="1">
                <a:solidFill>
                  <a:srgbClr val="669900"/>
                </a:solidFill>
                <a:latin typeface="+mj-lt"/>
                <a:ea typeface="+mj-ea"/>
                <a:cs typeface="+mj-cs"/>
              </a:rPr>
              <a:t>entrada</a:t>
            </a:r>
            <a:r>
              <a:rPr lang="en-US" sz="2400" dirty="0">
                <a:solidFill>
                  <a:srgbClr val="669900"/>
                </a:solidFill>
                <a:latin typeface="+mj-lt"/>
                <a:ea typeface="+mj-ea"/>
                <a:cs typeface="+mj-cs"/>
              </a:rPr>
              <a:t> a </a:t>
            </a:r>
            <a:r>
              <a:rPr lang="en-US" sz="2400" dirty="0" err="1">
                <a:solidFill>
                  <a:srgbClr val="669900"/>
                </a:solidFill>
                <a:latin typeface="+mj-lt"/>
                <a:ea typeface="+mj-ea"/>
                <a:cs typeface="+mj-cs"/>
              </a:rPr>
              <a:t>nivel</a:t>
            </a:r>
            <a:r>
              <a:rPr lang="en-US" sz="2400" dirty="0">
                <a:solidFill>
                  <a:srgbClr val="669900"/>
                </a:solidFill>
                <a:latin typeface="+mj-lt"/>
                <a:ea typeface="+mj-ea"/>
                <a:cs typeface="+mj-cs"/>
              </a:rPr>
              <a:t> de sector:</a:t>
            </a:r>
          </a:p>
        </p:txBody>
      </p:sp>
      <p:grpSp>
        <p:nvGrpSpPr>
          <p:cNvPr id="4" name="Gruppieren 51"/>
          <p:cNvGrpSpPr>
            <a:grpSpLocks/>
          </p:cNvGrpSpPr>
          <p:nvPr/>
        </p:nvGrpSpPr>
        <p:grpSpPr bwMode="auto">
          <a:xfrm>
            <a:off x="5892800" y="1135063"/>
            <a:ext cx="3254375" cy="3814762"/>
            <a:chOff x="5892533" y="1393538"/>
            <a:chExt cx="3254840" cy="3556762"/>
          </a:xfrm>
        </p:grpSpPr>
        <p:grpSp>
          <p:nvGrpSpPr>
            <p:cNvPr id="5" name="Gruppieren 43"/>
            <p:cNvGrpSpPr/>
            <p:nvPr/>
          </p:nvGrpSpPr>
          <p:grpSpPr>
            <a:xfrm>
              <a:off x="5892533" y="4248299"/>
              <a:ext cx="3251467" cy="702001"/>
              <a:chOff x="428938" y="2679961"/>
              <a:chExt cx="3321146" cy="702001"/>
            </a:xfrm>
            <a:solidFill>
              <a:schemeClr val="accent3">
                <a:lumMod val="20000"/>
                <a:lumOff val="80000"/>
              </a:schemeClr>
            </a:solidFill>
          </p:grpSpPr>
          <p:sp>
            <p:nvSpPr>
              <p:cNvPr id="45" name="Rechteck 44"/>
              <p:cNvSpPr/>
              <p:nvPr/>
            </p:nvSpPr>
            <p:spPr bwMode="auto">
              <a:xfrm>
                <a:off x="914386" y="2679961"/>
                <a:ext cx="2835698" cy="702000"/>
              </a:xfrm>
              <a:prstGeom prst="rect">
                <a:avLst/>
              </a:prstGeom>
              <a:grpFill/>
              <a:ln w="9525" cap="flat" cmpd="sng" algn="ctr">
                <a:noFill/>
                <a:prstDash val="solid"/>
                <a:round/>
                <a:headEnd type="none" w="med" len="med"/>
                <a:tailEnd type="none" w="med" len="med"/>
              </a:ln>
              <a:effectLst/>
            </p:spPr>
            <p:txBody>
              <a:bodyPr lIns="0" tIns="0" rIns="0" bIns="0" anchor="ctr"/>
              <a:lstStyle/>
              <a:p>
                <a:pPr eaLnBrk="0" hangingPunct="0">
                  <a:lnSpc>
                    <a:spcPts val="1600"/>
                  </a:lnSpc>
                  <a:defRPr/>
                </a:pPr>
                <a:r>
                  <a:rPr lang="es-MX" sz="1300" b="0" dirty="0">
                    <a:solidFill>
                      <a:srgbClr val="C00000"/>
                    </a:solidFill>
                  </a:rPr>
                  <a:t>Añadir las consideraciones climáticas a los criterios de evaluación de propuestas</a:t>
                </a:r>
                <a:br>
                  <a:rPr lang="es-MX" sz="1300" b="0" dirty="0">
                    <a:solidFill>
                      <a:srgbClr val="C00000"/>
                    </a:solidFill>
                  </a:rPr>
                </a:br>
                <a:r>
                  <a:rPr lang="es-MX" sz="1300" b="0" dirty="0">
                    <a:solidFill>
                      <a:srgbClr val="C00000"/>
                    </a:solidFill>
                  </a:rPr>
                  <a:t>Incluir actividades de arriba a abajo</a:t>
                </a:r>
                <a:endParaRPr lang="es-MX" sz="1300" b="0" dirty="0">
                  <a:solidFill>
                    <a:srgbClr val="C00000"/>
                  </a:solidFill>
                  <a:cs typeface="+mn-cs"/>
                </a:endParaRPr>
              </a:p>
            </p:txBody>
          </p:sp>
          <p:sp>
            <p:nvSpPr>
              <p:cNvPr id="46" name="Gleichschenkliges Dreieck 45"/>
              <p:cNvSpPr/>
              <p:nvPr/>
            </p:nvSpPr>
            <p:spPr bwMode="auto">
              <a:xfrm rot="16200000">
                <a:off x="320904" y="2787996"/>
                <a:ext cx="702000" cy="485931"/>
              </a:xfrm>
              <a:prstGeom prst="triangle">
                <a:avLst>
                  <a:gd name="adj" fmla="val 49042"/>
                </a:avLst>
              </a:prstGeom>
              <a:grpFill/>
              <a:ln w="9525" cap="flat" cmpd="sng" algn="ctr">
                <a:noFill/>
                <a:prstDash val="solid"/>
                <a:round/>
                <a:headEnd type="none" w="med" len="med"/>
                <a:tailEnd type="none" w="med" len="med"/>
              </a:ln>
              <a:effectLst/>
            </p:spPr>
            <p:txBody>
              <a:bodyPr vert="vert270" lIns="18288" tIns="18288" rIns="18288" bIns="18288" anchor="ctr"/>
              <a:lstStyle/>
              <a:p>
                <a:pPr eaLnBrk="0" hangingPunct="0">
                  <a:defRPr/>
                </a:pPr>
                <a:endParaRPr lang="de-DE" sz="1600" b="0">
                  <a:solidFill>
                    <a:srgbClr val="C00000"/>
                  </a:solidFill>
                  <a:cs typeface="+mn-cs"/>
                </a:endParaRPr>
              </a:p>
            </p:txBody>
          </p:sp>
        </p:grpSp>
        <p:grpSp>
          <p:nvGrpSpPr>
            <p:cNvPr id="6" name="Gruppieren 40"/>
            <p:cNvGrpSpPr/>
            <p:nvPr/>
          </p:nvGrpSpPr>
          <p:grpSpPr>
            <a:xfrm>
              <a:off x="5892533" y="3338584"/>
              <a:ext cx="3251467" cy="702001"/>
              <a:chOff x="428938" y="2679961"/>
              <a:chExt cx="3251467" cy="702001"/>
            </a:xfrm>
            <a:solidFill>
              <a:schemeClr val="accent3">
                <a:lumMod val="60000"/>
                <a:lumOff val="40000"/>
              </a:schemeClr>
            </a:solidFill>
          </p:grpSpPr>
          <p:sp>
            <p:nvSpPr>
              <p:cNvPr id="42" name="Rechteck 41"/>
              <p:cNvSpPr/>
              <p:nvPr/>
            </p:nvSpPr>
            <p:spPr bwMode="auto">
              <a:xfrm>
                <a:off x="914386" y="2679961"/>
                <a:ext cx="2766019" cy="702000"/>
              </a:xfrm>
              <a:prstGeom prst="rect">
                <a:avLst/>
              </a:prstGeom>
              <a:grpFill/>
              <a:ln w="9525" cap="flat" cmpd="sng" algn="ctr">
                <a:noFill/>
                <a:prstDash val="solid"/>
                <a:round/>
                <a:headEnd type="none" w="med" len="med"/>
                <a:tailEnd type="none" w="med" len="med"/>
              </a:ln>
              <a:effectLst/>
            </p:spPr>
            <p:txBody>
              <a:bodyPr lIns="0" tIns="0" rIns="0" bIns="0" anchor="ctr"/>
              <a:lstStyle/>
              <a:p>
                <a:pPr eaLnBrk="0" hangingPunct="0">
                  <a:lnSpc>
                    <a:spcPts val="1600"/>
                  </a:lnSpc>
                  <a:defRPr/>
                </a:pPr>
                <a:r>
                  <a:rPr lang="es-MX" sz="1300" b="0">
                    <a:solidFill>
                      <a:srgbClr val="C00000"/>
                    </a:solidFill>
                  </a:rPr>
                  <a:t>Hacer espacio en el prespuesto para actividades trans sectoriales </a:t>
                </a:r>
              </a:p>
              <a:p>
                <a:pPr eaLnBrk="0" hangingPunct="0">
                  <a:lnSpc>
                    <a:spcPts val="1600"/>
                  </a:lnSpc>
                  <a:defRPr/>
                </a:pPr>
                <a:r>
                  <a:rPr lang="en-US" sz="1300" b="0">
                    <a:solidFill>
                      <a:srgbClr val="C00000"/>
                    </a:solidFill>
                  </a:rPr>
                  <a:t>Reclamar </a:t>
                </a:r>
                <a:r>
                  <a:rPr lang="en-US" sz="1300" b="0" dirty="0" err="1">
                    <a:solidFill>
                      <a:srgbClr val="C00000"/>
                    </a:solidFill>
                  </a:rPr>
                  <a:t>fondos</a:t>
                </a:r>
                <a:r>
                  <a:rPr lang="en-US" sz="1300" b="0" dirty="0">
                    <a:solidFill>
                      <a:srgbClr val="C00000"/>
                    </a:solidFill>
                  </a:rPr>
                  <a:t> </a:t>
                </a:r>
                <a:r>
                  <a:rPr lang="en-US" sz="1300" b="0" dirty="0" err="1">
                    <a:solidFill>
                      <a:srgbClr val="C00000"/>
                    </a:solidFill>
                  </a:rPr>
                  <a:t>para</a:t>
                </a:r>
                <a:r>
                  <a:rPr lang="en-US" sz="1300" b="0" dirty="0">
                    <a:solidFill>
                      <a:srgbClr val="C00000"/>
                    </a:solidFill>
                  </a:rPr>
                  <a:t> </a:t>
                </a:r>
                <a:r>
                  <a:rPr lang="en-US" sz="1300" b="0" dirty="0" err="1">
                    <a:solidFill>
                      <a:srgbClr val="C00000"/>
                    </a:solidFill>
                  </a:rPr>
                  <a:t>adaptación</a:t>
                </a:r>
                <a:r>
                  <a:rPr lang="en-US" sz="1600" b="0" dirty="0">
                    <a:solidFill>
                      <a:srgbClr val="C00000"/>
                    </a:solidFill>
                  </a:rPr>
                  <a:t>.</a:t>
                </a:r>
              </a:p>
            </p:txBody>
          </p:sp>
          <p:sp>
            <p:nvSpPr>
              <p:cNvPr id="43" name="Gleichschenkliges Dreieck 42"/>
              <p:cNvSpPr/>
              <p:nvPr/>
            </p:nvSpPr>
            <p:spPr bwMode="auto">
              <a:xfrm rot="16200000">
                <a:off x="320904" y="2787996"/>
                <a:ext cx="702000" cy="485931"/>
              </a:xfrm>
              <a:prstGeom prst="triangle">
                <a:avLst>
                  <a:gd name="adj" fmla="val 49042"/>
                </a:avLst>
              </a:prstGeom>
              <a:grpFill/>
              <a:ln w="9525" cap="flat" cmpd="sng" algn="ctr">
                <a:noFill/>
                <a:prstDash val="solid"/>
                <a:round/>
                <a:headEnd type="none" w="med" len="med"/>
                <a:tailEnd type="none" w="med" len="med"/>
              </a:ln>
              <a:effectLst/>
            </p:spPr>
            <p:txBody>
              <a:bodyPr vert="vert270" lIns="18288" tIns="18288" rIns="18288" bIns="18288" anchor="ctr"/>
              <a:lstStyle/>
              <a:p>
                <a:pPr eaLnBrk="0" hangingPunct="0">
                  <a:defRPr/>
                </a:pPr>
                <a:endParaRPr lang="de-DE" sz="1600" b="0" dirty="0">
                  <a:solidFill>
                    <a:srgbClr val="C00000"/>
                  </a:solidFill>
                  <a:cs typeface="+mn-cs"/>
                </a:endParaRPr>
              </a:p>
            </p:txBody>
          </p:sp>
        </p:grpSp>
        <p:grpSp>
          <p:nvGrpSpPr>
            <p:cNvPr id="7" name="Gruppieren 32"/>
            <p:cNvGrpSpPr/>
            <p:nvPr/>
          </p:nvGrpSpPr>
          <p:grpSpPr>
            <a:xfrm>
              <a:off x="5892533" y="2310119"/>
              <a:ext cx="3251467" cy="701563"/>
              <a:chOff x="428938" y="2679961"/>
              <a:chExt cx="3304150" cy="900001"/>
            </a:xfrm>
            <a:solidFill>
              <a:schemeClr val="accent3">
                <a:lumMod val="20000"/>
                <a:lumOff val="80000"/>
              </a:schemeClr>
            </a:solidFill>
          </p:grpSpPr>
          <p:sp>
            <p:nvSpPr>
              <p:cNvPr id="34" name="Rechteck 33"/>
              <p:cNvSpPr/>
              <p:nvPr/>
            </p:nvSpPr>
            <p:spPr bwMode="auto">
              <a:xfrm>
                <a:off x="914386" y="2679961"/>
                <a:ext cx="2818702" cy="900000"/>
              </a:xfrm>
              <a:prstGeom prst="rect">
                <a:avLst/>
              </a:prstGeom>
              <a:grpFill/>
              <a:ln w="9525" cap="flat" cmpd="sng" algn="ctr">
                <a:noFill/>
                <a:prstDash val="solid"/>
                <a:round/>
                <a:headEnd type="none" w="med" len="med"/>
                <a:tailEnd type="none" w="med" len="med"/>
              </a:ln>
              <a:effectLst/>
            </p:spPr>
            <p:txBody>
              <a:bodyPr lIns="0" tIns="0" rIns="0" bIns="0" anchor="ctr"/>
              <a:lstStyle/>
              <a:p>
                <a:pPr eaLnBrk="0" hangingPunct="0">
                  <a:lnSpc>
                    <a:spcPts val="1600"/>
                  </a:lnSpc>
                  <a:defRPr/>
                </a:pPr>
                <a:r>
                  <a:rPr lang="en-US" sz="1300" dirty="0" err="1">
                    <a:solidFill>
                      <a:srgbClr val="C00000"/>
                    </a:solidFill>
                  </a:rPr>
                  <a:t>Aplicar</a:t>
                </a:r>
                <a:r>
                  <a:rPr lang="en-US" sz="1300" dirty="0">
                    <a:solidFill>
                      <a:srgbClr val="C00000"/>
                    </a:solidFill>
                  </a:rPr>
                  <a:t> los </a:t>
                </a:r>
                <a:r>
                  <a:rPr lang="en-US" sz="1300" dirty="0" err="1">
                    <a:solidFill>
                      <a:srgbClr val="C00000"/>
                    </a:solidFill>
                  </a:rPr>
                  <a:t>lentes</a:t>
                </a:r>
                <a:r>
                  <a:rPr lang="en-US" sz="1300" dirty="0">
                    <a:solidFill>
                      <a:srgbClr val="C00000"/>
                    </a:solidFill>
                  </a:rPr>
                  <a:t> </a:t>
                </a:r>
                <a:r>
                  <a:rPr lang="en-US" sz="1300" dirty="0" err="1">
                    <a:solidFill>
                      <a:srgbClr val="C00000"/>
                    </a:solidFill>
                  </a:rPr>
                  <a:t>climáticos</a:t>
                </a:r>
                <a:endParaRPr lang="en-US" sz="1300" dirty="0">
                  <a:solidFill>
                    <a:srgbClr val="C00000"/>
                  </a:solidFill>
                </a:endParaRPr>
              </a:p>
              <a:p>
                <a:pPr eaLnBrk="0" hangingPunct="0">
                  <a:lnSpc>
                    <a:spcPts val="1600"/>
                  </a:lnSpc>
                  <a:defRPr/>
                </a:pPr>
                <a:r>
                  <a:rPr lang="es-MX" sz="1300" b="0">
                    <a:solidFill>
                      <a:srgbClr val="C00000"/>
                    </a:solidFill>
                  </a:rPr>
                  <a:t>Construir actividades de arriba a abajo</a:t>
                </a:r>
              </a:p>
              <a:p>
                <a:pPr eaLnBrk="0" hangingPunct="0">
                  <a:lnSpc>
                    <a:spcPts val="1600"/>
                  </a:lnSpc>
                  <a:defRPr/>
                </a:pPr>
                <a:r>
                  <a:rPr lang="en-US" sz="1300" b="0">
                    <a:solidFill>
                      <a:srgbClr val="C00000"/>
                    </a:solidFill>
                  </a:rPr>
                  <a:t>Construir </a:t>
                </a:r>
                <a:r>
                  <a:rPr lang="en-US" sz="1300" b="0" dirty="0" err="1">
                    <a:solidFill>
                      <a:srgbClr val="C00000"/>
                    </a:solidFill>
                  </a:rPr>
                  <a:t>actividades</a:t>
                </a:r>
                <a:r>
                  <a:rPr lang="en-US" sz="1300" b="0" dirty="0">
                    <a:solidFill>
                      <a:srgbClr val="C00000"/>
                    </a:solidFill>
                  </a:rPr>
                  <a:t> </a:t>
                </a:r>
                <a:r>
                  <a:rPr lang="en-US" sz="1300" b="0" dirty="0" err="1">
                    <a:solidFill>
                      <a:srgbClr val="C00000"/>
                    </a:solidFill>
                  </a:rPr>
                  <a:t>transectoriales</a:t>
                </a:r>
                <a:r>
                  <a:rPr lang="en-US" sz="1300" b="0" dirty="0">
                    <a:solidFill>
                      <a:srgbClr val="C00000"/>
                    </a:solidFill>
                  </a:rPr>
                  <a:t> </a:t>
                </a:r>
              </a:p>
            </p:txBody>
          </p:sp>
          <p:sp>
            <p:nvSpPr>
              <p:cNvPr id="36" name="Gleichschenkliges Dreieck 35"/>
              <p:cNvSpPr/>
              <p:nvPr/>
            </p:nvSpPr>
            <p:spPr bwMode="auto">
              <a:xfrm rot="16200000">
                <a:off x="221904" y="2886996"/>
                <a:ext cx="900000" cy="485931"/>
              </a:xfrm>
              <a:prstGeom prst="triangle">
                <a:avLst>
                  <a:gd name="adj" fmla="val 49042"/>
                </a:avLst>
              </a:prstGeom>
              <a:grpFill/>
              <a:ln w="9525" cap="flat" cmpd="sng" algn="ctr">
                <a:noFill/>
                <a:prstDash val="solid"/>
                <a:round/>
                <a:headEnd type="none" w="med" len="med"/>
                <a:tailEnd type="none" w="med" len="med"/>
              </a:ln>
              <a:effectLst/>
            </p:spPr>
            <p:txBody>
              <a:bodyPr vert="vert270" lIns="18288" tIns="18288" rIns="18288" bIns="18288" anchor="ctr"/>
              <a:lstStyle/>
              <a:p>
                <a:pPr eaLnBrk="0" hangingPunct="0">
                  <a:defRPr/>
                </a:pPr>
                <a:endParaRPr lang="de-DE" sz="1600" b="0">
                  <a:solidFill>
                    <a:srgbClr val="C00000"/>
                  </a:solidFill>
                  <a:cs typeface="+mn-cs"/>
                </a:endParaRPr>
              </a:p>
            </p:txBody>
          </p:sp>
        </p:grpSp>
        <p:grpSp>
          <p:nvGrpSpPr>
            <p:cNvPr id="8" name="Gruppieren 37"/>
            <p:cNvGrpSpPr/>
            <p:nvPr/>
          </p:nvGrpSpPr>
          <p:grpSpPr>
            <a:xfrm>
              <a:off x="5892533" y="1393538"/>
              <a:ext cx="3254840" cy="702001"/>
              <a:chOff x="428938" y="2679961"/>
              <a:chExt cx="2901157" cy="702001"/>
            </a:xfrm>
            <a:solidFill>
              <a:schemeClr val="accent3">
                <a:lumMod val="20000"/>
                <a:lumOff val="80000"/>
              </a:schemeClr>
            </a:solidFill>
          </p:grpSpPr>
          <p:sp>
            <p:nvSpPr>
              <p:cNvPr id="39" name="Rechteck 38"/>
              <p:cNvSpPr/>
              <p:nvPr/>
            </p:nvSpPr>
            <p:spPr bwMode="auto">
              <a:xfrm>
                <a:off x="914386" y="2679961"/>
                <a:ext cx="2415709" cy="702000"/>
              </a:xfrm>
              <a:prstGeom prst="rect">
                <a:avLst/>
              </a:prstGeom>
              <a:grpFill/>
              <a:ln w="9525" cap="flat" cmpd="sng" algn="ctr">
                <a:noFill/>
                <a:prstDash val="solid"/>
                <a:round/>
                <a:headEnd type="none" w="med" len="med"/>
                <a:tailEnd type="none" w="med" len="med"/>
              </a:ln>
              <a:effectLst/>
            </p:spPr>
            <p:txBody>
              <a:bodyPr lIns="0" tIns="0" rIns="0" bIns="0" anchor="ctr"/>
              <a:lstStyle/>
              <a:p>
                <a:pPr eaLnBrk="0" hangingPunct="0">
                  <a:lnSpc>
                    <a:spcPts val="1600"/>
                  </a:lnSpc>
                  <a:defRPr/>
                </a:pPr>
                <a:r>
                  <a:rPr lang="es-MX" sz="1300">
                    <a:solidFill>
                      <a:srgbClr val="C00000"/>
                    </a:solidFill>
                  </a:rPr>
                  <a:t>Aplicar los lentes climáticos</a:t>
                </a:r>
              </a:p>
              <a:p>
                <a:pPr eaLnBrk="0" hangingPunct="0">
                  <a:lnSpc>
                    <a:spcPts val="1600"/>
                  </a:lnSpc>
                  <a:defRPr/>
                </a:pPr>
                <a:r>
                  <a:rPr lang="es-MX" sz="1300" b="0">
                    <a:solidFill>
                      <a:srgbClr val="C00000"/>
                    </a:solidFill>
                  </a:rPr>
                  <a:t>Actuar sobre las prioridades climáticas</a:t>
                </a:r>
              </a:p>
              <a:p>
                <a:pPr eaLnBrk="0" hangingPunct="0">
                  <a:lnSpc>
                    <a:spcPts val="1600"/>
                  </a:lnSpc>
                  <a:defRPr/>
                </a:pPr>
                <a:r>
                  <a:rPr lang="es-MX" sz="1300" b="0">
                    <a:solidFill>
                      <a:srgbClr val="C00000"/>
                    </a:solidFill>
                  </a:rPr>
                  <a:t>Reconocer los riesgos climáticos</a:t>
                </a:r>
                <a:endParaRPr lang="es-MX" sz="1300" b="0">
                  <a:solidFill>
                    <a:srgbClr val="C00000"/>
                  </a:solidFill>
                  <a:cs typeface="+mn-cs"/>
                </a:endParaRPr>
              </a:p>
            </p:txBody>
          </p:sp>
          <p:sp>
            <p:nvSpPr>
              <p:cNvPr id="40" name="Gleichschenkliges Dreieck 39"/>
              <p:cNvSpPr/>
              <p:nvPr/>
            </p:nvSpPr>
            <p:spPr bwMode="auto">
              <a:xfrm rot="16200000">
                <a:off x="320904" y="2787996"/>
                <a:ext cx="702000" cy="485931"/>
              </a:xfrm>
              <a:prstGeom prst="triangle">
                <a:avLst>
                  <a:gd name="adj" fmla="val 49042"/>
                </a:avLst>
              </a:prstGeom>
              <a:grpFill/>
              <a:ln w="9525" cap="flat" cmpd="sng" algn="ctr">
                <a:noFill/>
                <a:prstDash val="solid"/>
                <a:round/>
                <a:headEnd type="none" w="med" len="med"/>
                <a:tailEnd type="none" w="med" len="med"/>
              </a:ln>
              <a:effectLst/>
            </p:spPr>
            <p:txBody>
              <a:bodyPr vert="vert270" lIns="18288" tIns="18288" rIns="18288" bIns="18288" anchor="ctr"/>
              <a:lstStyle/>
              <a:p>
                <a:pPr eaLnBrk="0" hangingPunct="0">
                  <a:defRPr/>
                </a:pPr>
                <a:endParaRPr lang="de-DE" sz="1600" b="0">
                  <a:solidFill>
                    <a:srgbClr val="C00000"/>
                  </a:solidFill>
                  <a:cs typeface="+mn-cs"/>
                </a:endParaRPr>
              </a:p>
            </p:txBody>
          </p:sp>
        </p:grpSp>
      </p:grpSp>
      <p:sp>
        <p:nvSpPr>
          <p:cNvPr id="47" name="TextBox 27"/>
          <p:cNvSpPr txBox="1"/>
          <p:nvPr/>
        </p:nvSpPr>
        <p:spPr>
          <a:xfrm>
            <a:off x="73025" y="1900238"/>
            <a:ext cx="2871788" cy="646112"/>
          </a:xfrm>
          <a:prstGeom prst="rect">
            <a:avLst/>
          </a:prstGeom>
          <a:noFill/>
        </p:spPr>
        <p:txBody>
          <a:bodyPr anchor="ctr">
            <a:spAutoFit/>
          </a:bodyPr>
          <a:lstStyle/>
          <a:p>
            <a:pPr eaLnBrk="0" hangingPunct="0">
              <a:defRPr/>
            </a:pPr>
            <a:r>
              <a:rPr lang="en-US" sz="1800" dirty="0" err="1">
                <a:solidFill>
                  <a:schemeClr val="bg2">
                    <a:lumMod val="50000"/>
                  </a:schemeClr>
                </a:solidFill>
                <a:latin typeface="Arial" pitchFamily="34" charset="0"/>
                <a:cs typeface="+mn-cs"/>
              </a:rPr>
              <a:t>Formulación</a:t>
            </a:r>
            <a:r>
              <a:rPr lang="en-US" sz="1800" dirty="0">
                <a:solidFill>
                  <a:schemeClr val="bg2">
                    <a:lumMod val="50000"/>
                  </a:schemeClr>
                </a:solidFill>
                <a:latin typeface="Arial" pitchFamily="34" charset="0"/>
                <a:cs typeface="+mn-cs"/>
              </a:rPr>
              <a:t> de </a:t>
            </a:r>
            <a:r>
              <a:rPr lang="en-US" sz="1800" dirty="0" err="1">
                <a:solidFill>
                  <a:schemeClr val="bg2">
                    <a:lumMod val="50000"/>
                  </a:schemeClr>
                </a:solidFill>
                <a:latin typeface="Arial" pitchFamily="34" charset="0"/>
                <a:cs typeface="+mn-cs"/>
              </a:rPr>
              <a:t>políticas</a:t>
            </a:r>
            <a:endParaRPr lang="en-US" sz="1800" dirty="0">
              <a:solidFill>
                <a:schemeClr val="bg2">
                  <a:lumMod val="50000"/>
                </a:schemeClr>
              </a:solidFill>
              <a:latin typeface="Arial" pitchFamily="34" charset="0"/>
              <a:cs typeface="+mn-cs"/>
            </a:endParaRPr>
          </a:p>
        </p:txBody>
      </p:sp>
      <p:sp>
        <p:nvSpPr>
          <p:cNvPr id="8203" name="Rectangle 12"/>
          <p:cNvSpPr>
            <a:spLocks noChangeArrowheads="1"/>
          </p:cNvSpPr>
          <p:nvPr/>
        </p:nvSpPr>
        <p:spPr bwMode="auto">
          <a:xfrm>
            <a:off x="1495425" y="3240088"/>
            <a:ext cx="1646238" cy="719137"/>
          </a:xfrm>
          <a:prstGeom prst="rect">
            <a:avLst/>
          </a:prstGeom>
          <a:solidFill>
            <a:schemeClr val="accent3">
              <a:lumMod val="50000"/>
            </a:schemeClr>
          </a:solidFill>
          <a:ln w="9525" algn="ctr">
            <a:noFill/>
            <a:round/>
            <a:headEnd/>
            <a:tailEnd/>
          </a:ln>
        </p:spPr>
        <p:txBody>
          <a:bodyPr anchor="ctr"/>
          <a:lstStyle/>
          <a:p>
            <a:pPr algn="ctr" eaLnBrk="0" hangingPunct="0">
              <a:defRPr/>
            </a:pPr>
            <a:r>
              <a:rPr lang="en-US" sz="1400" dirty="0" err="1">
                <a:solidFill>
                  <a:schemeClr val="bg1"/>
                </a:solidFill>
              </a:rPr>
              <a:t>Presupuesto</a:t>
            </a:r>
            <a:r>
              <a:rPr lang="en-US" sz="1400" dirty="0">
                <a:solidFill>
                  <a:schemeClr val="bg1"/>
                </a:solidFill>
              </a:rPr>
              <a:t> sectorial</a:t>
            </a:r>
          </a:p>
        </p:txBody>
      </p:sp>
      <p:sp>
        <p:nvSpPr>
          <p:cNvPr id="8211" name="Rectangle 20"/>
          <p:cNvSpPr>
            <a:spLocks noChangeArrowheads="1"/>
          </p:cNvSpPr>
          <p:nvPr/>
        </p:nvSpPr>
        <p:spPr bwMode="auto">
          <a:xfrm>
            <a:off x="3144838" y="3240088"/>
            <a:ext cx="1463675" cy="719137"/>
          </a:xfrm>
          <a:prstGeom prst="rect">
            <a:avLst/>
          </a:prstGeom>
          <a:solidFill>
            <a:schemeClr val="accent3">
              <a:lumMod val="50000"/>
            </a:schemeClr>
          </a:solidFill>
          <a:ln w="9525" algn="ctr">
            <a:noFill/>
            <a:round/>
            <a:headEnd/>
            <a:tailEnd/>
          </a:ln>
        </p:spPr>
        <p:txBody>
          <a:bodyPr anchor="ctr"/>
          <a:lstStyle/>
          <a:p>
            <a:pPr algn="ctr" eaLnBrk="0" hangingPunct="0">
              <a:defRPr/>
            </a:pPr>
            <a:r>
              <a:rPr lang="en-US" sz="1400" b="0" dirty="0" err="1">
                <a:solidFill>
                  <a:schemeClr val="bg1"/>
                </a:solidFill>
              </a:rPr>
              <a:t>Financiamiento</a:t>
            </a:r>
            <a:r>
              <a:rPr lang="en-US" sz="1400" b="0" dirty="0">
                <a:solidFill>
                  <a:schemeClr val="bg1"/>
                </a:solidFill>
              </a:rPr>
              <a:t> de la </a:t>
            </a:r>
            <a:r>
              <a:rPr lang="en-US" sz="1400" b="0" dirty="0" err="1">
                <a:solidFill>
                  <a:schemeClr val="bg1"/>
                </a:solidFill>
              </a:rPr>
              <a:t>adaptación</a:t>
            </a:r>
            <a:endParaRPr lang="en-US" sz="1400" b="0" dirty="0">
              <a:solidFill>
                <a:schemeClr val="bg1"/>
              </a:solidFill>
            </a:endParaRPr>
          </a:p>
        </p:txBody>
      </p:sp>
      <p:sp>
        <p:nvSpPr>
          <p:cNvPr id="16413" name="Down Arrow 66"/>
          <p:cNvSpPr>
            <a:spLocks noChangeArrowheads="1"/>
          </p:cNvSpPr>
          <p:nvPr/>
        </p:nvSpPr>
        <p:spPr bwMode="auto">
          <a:xfrm>
            <a:off x="3060700" y="6165850"/>
            <a:ext cx="363538" cy="342900"/>
          </a:xfrm>
          <a:prstGeom prst="downArrow">
            <a:avLst>
              <a:gd name="adj1" fmla="val 50000"/>
              <a:gd name="adj2" fmla="val 50000"/>
            </a:avLst>
          </a:prstGeom>
          <a:solidFill>
            <a:srgbClr val="6F6D2D"/>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endParaRPr lang="en-US" altLang="de-DE"/>
          </a:p>
        </p:txBody>
      </p:sp>
      <p:sp>
        <p:nvSpPr>
          <p:cNvPr id="51" name="Inhaltsplatzhalter 2"/>
          <p:cNvSpPr>
            <a:spLocks noGrp="1"/>
          </p:cNvSpPr>
          <p:nvPr>
            <p:ph idx="1"/>
          </p:nvPr>
        </p:nvSpPr>
        <p:spPr>
          <a:xfrm>
            <a:off x="5616575" y="6442075"/>
            <a:ext cx="3438525" cy="188913"/>
          </a:xfrm>
        </p:spPr>
        <p:txBody>
          <a:bodyPr/>
          <a:lstStyle/>
          <a:p>
            <a:pPr marL="0" indent="0" algn="r" eaLnBrk="1" hangingPunct="1">
              <a:defRPr/>
            </a:pPr>
            <a:r>
              <a:rPr lang="en-GB" sz="900" i="1" dirty="0" err="1" smtClean="0">
                <a:solidFill>
                  <a:schemeClr val="bg1">
                    <a:lumMod val="50000"/>
                  </a:schemeClr>
                </a:solidFill>
              </a:rPr>
              <a:t>Fuente</a:t>
            </a:r>
            <a:r>
              <a:rPr lang="en-GB" sz="900" i="1" dirty="0" smtClean="0">
                <a:solidFill>
                  <a:schemeClr val="bg1">
                    <a:lumMod val="50000"/>
                  </a:schemeClr>
                </a:solidFill>
              </a:rPr>
              <a:t>: </a:t>
            </a:r>
            <a:r>
              <a:rPr lang="en-GB" sz="900" i="1" dirty="0" err="1" smtClean="0">
                <a:solidFill>
                  <a:schemeClr val="bg1">
                    <a:lumMod val="50000"/>
                  </a:schemeClr>
                </a:solidFill>
              </a:rPr>
              <a:t>Guía</a:t>
            </a:r>
            <a:r>
              <a:rPr lang="en-GB" sz="900" i="1" dirty="0" smtClean="0">
                <a:solidFill>
                  <a:schemeClr val="bg1">
                    <a:lumMod val="50000"/>
                  </a:schemeClr>
                </a:solidFill>
              </a:rPr>
              <a:t> de </a:t>
            </a:r>
            <a:r>
              <a:rPr lang="en-GB" sz="900" i="1" dirty="0" err="1" smtClean="0">
                <a:solidFill>
                  <a:schemeClr val="bg1">
                    <a:lumMod val="50000"/>
                  </a:schemeClr>
                </a:solidFill>
              </a:rPr>
              <a:t>Políticas</a:t>
            </a:r>
            <a:r>
              <a:rPr lang="en-GB" sz="900" i="1" dirty="0" smtClean="0">
                <a:solidFill>
                  <a:schemeClr val="bg1">
                    <a:lumMod val="50000"/>
                  </a:schemeClr>
                </a:solidFill>
              </a:rPr>
              <a:t> OCDE 2009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el 1"/>
          <p:cNvSpPr>
            <a:spLocks noGrp="1"/>
          </p:cNvSpPr>
          <p:nvPr>
            <p:ph type="title"/>
          </p:nvPr>
        </p:nvSpPr>
        <p:spPr/>
        <p:txBody>
          <a:bodyPr/>
          <a:lstStyle/>
          <a:p>
            <a:pPr eaLnBrk="1" hangingPunct="1"/>
            <a:r>
              <a:rPr lang="de-DE" altLang="de-DE" smtClean="0"/>
              <a:t>Ejercicio (1)</a:t>
            </a:r>
          </a:p>
        </p:txBody>
      </p:sp>
      <p:sp>
        <p:nvSpPr>
          <p:cNvPr id="17411" name="Inhaltsplatzhalter 2"/>
          <p:cNvSpPr>
            <a:spLocks noGrp="1"/>
          </p:cNvSpPr>
          <p:nvPr>
            <p:ph idx="1"/>
          </p:nvPr>
        </p:nvSpPr>
        <p:spPr/>
        <p:txBody>
          <a:bodyPr/>
          <a:lstStyle/>
          <a:p>
            <a:pPr marL="0" indent="0" eaLnBrk="1" hangingPunct="1"/>
            <a:r>
              <a:rPr lang="en-GB" altLang="de-DE" smtClean="0">
                <a:solidFill>
                  <a:srgbClr val="C00000"/>
                </a:solidFill>
              </a:rPr>
              <a:t>Contexto: </a:t>
            </a:r>
          </a:p>
          <a:p>
            <a:pPr lvl="1" eaLnBrk="1" hangingPunct="1"/>
            <a:r>
              <a:rPr lang="es-MX" altLang="de-DE" smtClean="0"/>
              <a:t>Revisión del Plan Nacional de Desarrollo (PND) de Zanadu</a:t>
            </a:r>
          </a:p>
          <a:p>
            <a:pPr lvl="1" eaLnBrk="1" hangingPunct="1"/>
            <a:r>
              <a:rPr lang="es-MX" altLang="de-DE" smtClean="0"/>
              <a:t>Gobierno de Zanadu: El PND debe reflejar las prioridades de adaptación al cambio climático -&gt; hacerlo más resiliente al clima</a:t>
            </a:r>
          </a:p>
          <a:p>
            <a:pPr lvl="1" eaLnBrk="1" hangingPunct="1"/>
            <a:r>
              <a:rPr lang="es-MX" altLang="de-DE" smtClean="0"/>
              <a:t>El Gob. de Zanadu ha establecido un grupo de asesoría en cambio climático -&gt; tu grupo de trabajo</a:t>
            </a:r>
          </a:p>
          <a:p>
            <a:pPr marL="0" indent="0" eaLnBrk="1" hangingPunct="1"/>
            <a:r>
              <a:rPr lang="es-MX" altLang="de-DE" smtClean="0">
                <a:solidFill>
                  <a:srgbClr val="C00000"/>
                </a:solidFill>
              </a:rPr>
              <a:t>Presentaciones:</a:t>
            </a:r>
          </a:p>
          <a:p>
            <a:pPr lvl="1" eaLnBrk="1" hangingPunct="1"/>
            <a:r>
              <a:rPr lang="es-MX" altLang="de-DE" smtClean="0"/>
              <a:t>Principales metas del PND, las áreas sombreadas han sido seleccionadas para el ejercicio (-&gt; ver matriz 1, columna A)</a:t>
            </a:r>
          </a:p>
          <a:p>
            <a:pPr lvl="1" eaLnBrk="1" hangingPunct="1"/>
            <a:r>
              <a:rPr lang="es-MX" altLang="de-DE" smtClean="0"/>
              <a:t>Información sobre cambio climático e impactos proyectados para Zanadu</a:t>
            </a:r>
          </a:p>
          <a:p>
            <a:pPr marL="0" indent="0" eaLnBrk="1" hangingPunct="1"/>
            <a:endParaRPr lang="en-GB" altLang="de-DE" smtClean="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el 1"/>
          <p:cNvSpPr>
            <a:spLocks noGrp="1"/>
          </p:cNvSpPr>
          <p:nvPr>
            <p:ph type="title"/>
          </p:nvPr>
        </p:nvSpPr>
        <p:spPr/>
        <p:txBody>
          <a:bodyPr/>
          <a:lstStyle/>
          <a:p>
            <a:pPr eaLnBrk="1" hangingPunct="1"/>
            <a:r>
              <a:rPr lang="de-DE" altLang="de-DE" smtClean="0"/>
              <a:t>Ejercicio (2)</a:t>
            </a:r>
          </a:p>
        </p:txBody>
      </p:sp>
      <p:sp>
        <p:nvSpPr>
          <p:cNvPr id="18435" name="Inhaltsplatzhalter 2"/>
          <p:cNvSpPr>
            <a:spLocks noGrp="1"/>
          </p:cNvSpPr>
          <p:nvPr>
            <p:ph idx="1"/>
          </p:nvPr>
        </p:nvSpPr>
        <p:spPr/>
        <p:txBody>
          <a:bodyPr/>
          <a:lstStyle/>
          <a:p>
            <a:pPr marL="0" indent="0" eaLnBrk="1" hangingPunct="1"/>
            <a:r>
              <a:rPr lang="en-US" altLang="de-DE" smtClean="0">
                <a:solidFill>
                  <a:srgbClr val="C00000"/>
                </a:solidFill>
              </a:rPr>
              <a:t>Tu tarea</a:t>
            </a:r>
          </a:p>
          <a:p>
            <a:pPr marL="0" indent="0" eaLnBrk="1" hangingPunct="1"/>
            <a:r>
              <a:rPr lang="en-US" altLang="de-DE" smtClean="0"/>
              <a:t>Usar la matriz 1:</a:t>
            </a:r>
            <a:endParaRPr lang="de-DE" altLang="de-DE" smtClean="0"/>
          </a:p>
          <a:p>
            <a:pPr lvl="1" eaLnBrk="1" hangingPunct="1"/>
            <a:r>
              <a:rPr lang="en-US" altLang="de-DE" smtClean="0"/>
              <a:t>En </a:t>
            </a:r>
            <a:r>
              <a:rPr lang="es-MX" altLang="de-DE" smtClean="0"/>
              <a:t>la columna B para cada meta de desarrollo explicar si y cómo puede ser afectada por el cambio climático</a:t>
            </a:r>
          </a:p>
          <a:p>
            <a:pPr lvl="1" eaLnBrk="1" hangingPunct="1"/>
            <a:r>
              <a:rPr lang="es-MX" altLang="de-DE" smtClean="0"/>
              <a:t>En la columna C, con base en lo que sabes acerca de Zanadu, selecciona las regiones(s) especialmente bajo riesgo.</a:t>
            </a:r>
          </a:p>
          <a:p>
            <a:pPr lvl="1" eaLnBrk="1" hangingPunct="1"/>
            <a:r>
              <a:rPr lang="es-MX" altLang="de-DE" smtClean="0"/>
              <a:t>En la columna D, identifica los actores clave a nivel nacional que deben tomar acción para los siguientes pasos.</a:t>
            </a:r>
          </a:p>
          <a:p>
            <a:pPr marL="0" indent="0" eaLnBrk="1" hangingPunct="1"/>
            <a:endParaRPr lang="de-DE" altLang="de-DE" smtClean="0"/>
          </a:p>
        </p:txBody>
      </p:sp>
      <p:pic>
        <p:nvPicPr>
          <p:cNvPr id="18436" name="Grafik 3" descr="lupe4.t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88200" y="5175250"/>
            <a:ext cx="19558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el 1"/>
          <p:cNvSpPr>
            <a:spLocks noGrp="1"/>
          </p:cNvSpPr>
          <p:nvPr>
            <p:ph type="title"/>
          </p:nvPr>
        </p:nvSpPr>
        <p:spPr/>
        <p:txBody>
          <a:bodyPr/>
          <a:lstStyle/>
          <a:p>
            <a:pPr eaLnBrk="1" hangingPunct="1"/>
            <a:r>
              <a:rPr lang="en-GB" altLang="de-DE" smtClean="0"/>
              <a:t>Ejercicio (3)</a:t>
            </a:r>
          </a:p>
        </p:txBody>
      </p:sp>
      <p:sp>
        <p:nvSpPr>
          <p:cNvPr id="19459" name="Inhaltsplatzhalter 2"/>
          <p:cNvSpPr>
            <a:spLocks noGrp="1"/>
          </p:cNvSpPr>
          <p:nvPr>
            <p:ph idx="1"/>
          </p:nvPr>
        </p:nvSpPr>
        <p:spPr/>
        <p:txBody>
          <a:bodyPr/>
          <a:lstStyle/>
          <a:p>
            <a:pPr marL="0" indent="0" eaLnBrk="1" hangingPunct="1"/>
            <a:r>
              <a:rPr lang="es-MX" altLang="de-DE" smtClean="0">
                <a:solidFill>
                  <a:srgbClr val="C00000"/>
                </a:solidFill>
              </a:rPr>
              <a:t>Resultados</a:t>
            </a:r>
          </a:p>
          <a:p>
            <a:pPr marL="0" indent="0" eaLnBrk="1" hangingPunct="1"/>
            <a:r>
              <a:rPr lang="es-MX" altLang="de-DE" b="0" smtClean="0"/>
              <a:t>(por favor especificar)</a:t>
            </a:r>
          </a:p>
          <a:p>
            <a:pPr marL="0" indent="0" eaLnBrk="1" hangingPunct="1"/>
            <a:endParaRPr lang="es-MX" altLang="de-DE" smtClean="0"/>
          </a:p>
          <a:p>
            <a:pPr marL="0" indent="0" eaLnBrk="1" hangingPunct="1"/>
            <a:r>
              <a:rPr lang="es-MX" altLang="de-DE" smtClean="0">
                <a:solidFill>
                  <a:srgbClr val="C00000"/>
                </a:solidFill>
              </a:rPr>
              <a:t>Logística</a:t>
            </a:r>
          </a:p>
          <a:p>
            <a:pPr marL="0" indent="0" eaLnBrk="1" hangingPunct="1"/>
            <a:r>
              <a:rPr lang="es-MX" altLang="de-DE" b="0" smtClean="0"/>
              <a:t>Estudio de caso</a:t>
            </a:r>
            <a:r>
              <a:rPr lang="es-MX" altLang="de-DE" b="0" smtClean="0">
                <a:solidFill>
                  <a:srgbClr val="C00000"/>
                </a:solidFill>
              </a:rPr>
              <a:t>*</a:t>
            </a:r>
          </a:p>
          <a:p>
            <a:pPr marL="0" indent="0" eaLnBrk="1" hangingPunct="1"/>
            <a:r>
              <a:rPr lang="es-MX" altLang="de-DE" b="0" smtClean="0"/>
              <a:t>Presentación de resultados (por favor especificar cómo) </a:t>
            </a:r>
            <a:r>
              <a:rPr lang="es-MX" altLang="de-DE" b="0" smtClean="0">
                <a:solidFill>
                  <a:srgbClr val="C00000"/>
                </a:solidFill>
              </a:rPr>
              <a:t>*</a:t>
            </a:r>
          </a:p>
          <a:p>
            <a:pPr marL="0" indent="0" eaLnBrk="1" hangingPunct="1"/>
            <a:r>
              <a:rPr lang="es-MX" altLang="de-DE" b="0" smtClean="0"/>
              <a:t>Reflexión</a:t>
            </a:r>
            <a:r>
              <a:rPr lang="es-MX" altLang="de-DE" b="0" smtClean="0">
                <a:solidFill>
                  <a:srgbClr val="C00000"/>
                </a:solidFill>
              </a:rPr>
              <a:t>*</a:t>
            </a:r>
          </a:p>
          <a:p>
            <a:pPr marL="0" indent="0" eaLnBrk="1" hangingPunct="1"/>
            <a:endParaRPr lang="es-MX" altLang="de-DE" smtClean="0">
              <a:solidFill>
                <a:srgbClr val="C00000"/>
              </a:solidFill>
            </a:endParaRPr>
          </a:p>
          <a:p>
            <a:pPr marL="0" indent="0" eaLnBrk="1" hangingPunct="1"/>
            <a:endParaRPr lang="es-MX" altLang="de-DE" smtClean="0">
              <a:solidFill>
                <a:srgbClr val="C00000"/>
              </a:solidFill>
            </a:endParaRPr>
          </a:p>
          <a:p>
            <a:pPr marL="0" indent="0" eaLnBrk="1" hangingPunct="1"/>
            <a:endParaRPr lang="es-MX" altLang="de-DE" smtClean="0">
              <a:solidFill>
                <a:srgbClr val="C00000"/>
              </a:solidFill>
            </a:endParaRPr>
          </a:p>
          <a:p>
            <a:pPr marL="0" indent="0" eaLnBrk="1" hangingPunct="1"/>
            <a:r>
              <a:rPr lang="es-MX" altLang="de-DE" b="0" smtClean="0">
                <a:solidFill>
                  <a:srgbClr val="C00000"/>
                </a:solidFill>
                <a:cs typeface="Arial" charset="0"/>
              </a:rPr>
              <a:t>*</a:t>
            </a:r>
            <a:r>
              <a:rPr lang="es-MX" altLang="de-DE" b="0" smtClean="0">
                <a:cs typeface="Arial" charset="0"/>
              </a:rPr>
              <a:t>Por favor usa tus propios ejemplos</a:t>
            </a:r>
            <a:endParaRPr lang="es-MX" altLang="de-DE" smtClean="0">
              <a:solidFill>
                <a:srgbClr val="C00000"/>
              </a:solidFill>
            </a:endParaRPr>
          </a:p>
        </p:txBody>
      </p:sp>
      <p:pic>
        <p:nvPicPr>
          <p:cNvPr id="19460" name="Grafik 3" descr="balken14.t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85163" y="4386263"/>
            <a:ext cx="858837" cy="231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855663"/>
            <a:ext cx="7526338" cy="741362"/>
          </a:xfrm>
        </p:spPr>
        <p:txBody>
          <a:bodyPr/>
          <a:lstStyle/>
          <a:p>
            <a:pPr eaLnBrk="1" hangingPunct="1"/>
            <a:r>
              <a:rPr lang="es-MX" altLang="de-DE" smtClean="0"/>
              <a:t>Ejemplo – Evaluación estratégica ambiental de un plan hidroenergética (1)</a:t>
            </a:r>
          </a:p>
        </p:txBody>
      </p:sp>
      <p:sp>
        <p:nvSpPr>
          <p:cNvPr id="20483" name="Content Placeholder 2"/>
          <p:cNvSpPr>
            <a:spLocks noGrp="1"/>
          </p:cNvSpPr>
          <p:nvPr>
            <p:ph idx="1"/>
          </p:nvPr>
        </p:nvSpPr>
        <p:spPr>
          <a:xfrm>
            <a:off x="457200" y="1719263"/>
            <a:ext cx="7526338" cy="4797425"/>
          </a:xfrm>
        </p:spPr>
        <p:txBody>
          <a:bodyPr/>
          <a:lstStyle/>
          <a:p>
            <a:pPr marL="0" indent="0"/>
            <a:r>
              <a:rPr lang="en-US" altLang="de-DE" smtClean="0">
                <a:solidFill>
                  <a:srgbClr val="C00000"/>
                </a:solidFill>
              </a:rPr>
              <a:t>Alcance</a:t>
            </a:r>
            <a:r>
              <a:rPr lang="en-US" altLang="de-DE" smtClean="0"/>
              <a:t> de la evaluación estratégica ambiental (EEA): </a:t>
            </a:r>
            <a:endParaRPr lang="de-DE" altLang="de-DE" smtClean="0"/>
          </a:p>
          <a:p>
            <a:pPr lvl="1"/>
            <a:r>
              <a:rPr lang="en-US" altLang="de-DE" smtClean="0"/>
              <a:t>‘Plan hidroenergético de la provincia de Quang Nam’ para la cuenca del río Vu Gia-Thu Bon, Vietnam</a:t>
            </a:r>
          </a:p>
          <a:p>
            <a:pPr lvl="1"/>
            <a:r>
              <a:rPr lang="en-US" altLang="de-DE" smtClean="0"/>
              <a:t>Línea de tiempo de 20 años</a:t>
            </a:r>
          </a:p>
          <a:p>
            <a:pPr lvl="1"/>
            <a:r>
              <a:rPr lang="en-US" altLang="de-DE" smtClean="0"/>
              <a:t>Cambio Climático es considerado como uno de los 15 problemas clave.</a:t>
            </a:r>
          </a:p>
          <a:p>
            <a:pPr marL="0" indent="0"/>
            <a:r>
              <a:rPr lang="en-US" altLang="de-DE" smtClean="0">
                <a:solidFill>
                  <a:srgbClr val="C00000"/>
                </a:solidFill>
              </a:rPr>
              <a:t>Impactos clave del cambio climático </a:t>
            </a:r>
            <a:r>
              <a:rPr lang="en-US" altLang="de-DE" smtClean="0"/>
              <a:t>en la hidrología de la cuenca: </a:t>
            </a:r>
            <a:endParaRPr lang="de-DE" altLang="de-DE" smtClean="0">
              <a:solidFill>
                <a:srgbClr val="C00000"/>
              </a:solidFill>
            </a:endParaRPr>
          </a:p>
          <a:p>
            <a:pPr lvl="1"/>
            <a:r>
              <a:rPr lang="en-US" altLang="de-DE" smtClean="0"/>
              <a:t>Incremento en la intensidad y variabilidad de las precipitaciones</a:t>
            </a:r>
            <a:endParaRPr lang="de-DE" altLang="de-DE" smtClean="0"/>
          </a:p>
          <a:p>
            <a:pPr lvl="1"/>
            <a:r>
              <a:rPr lang="en-US" altLang="de-DE" smtClean="0"/>
              <a:t>Incremento en los flujos por inundaciones extremas y transporte de sedimentos</a:t>
            </a:r>
            <a:endParaRPr lang="de-DE" altLang="de-DE" smtClean="0"/>
          </a:p>
          <a:p>
            <a:pPr lvl="1"/>
            <a:r>
              <a:rPr lang="en-US" altLang="de-DE" smtClean="0"/>
              <a:t>Elevación del nivel del mar afectando áreas próximas al mar</a:t>
            </a:r>
          </a:p>
          <a:p>
            <a:pPr lvl="1"/>
            <a:r>
              <a:rPr lang="en-US" altLang="de-DE" smtClean="0"/>
              <a:t>Incremento en la temperatura y alta evapotranspiración </a:t>
            </a:r>
            <a:r>
              <a:rPr lang="en-GB" altLang="de-DE" smtClean="0">
                <a:solidFill>
                  <a:srgbClr val="669900"/>
                </a:solidFill>
                <a:sym typeface="Wingdings" pitchFamily="2" charset="2"/>
              </a:rPr>
              <a:t></a:t>
            </a:r>
            <a:r>
              <a:rPr lang="en-US" altLang="de-DE" smtClean="0"/>
              <a:t> flujos mínimos más bajos durante la estación seca, potencial intrusi</a:t>
            </a:r>
            <a:r>
              <a:rPr lang="en-GB" altLang="de-DE" smtClean="0"/>
              <a:t>ón salina.</a:t>
            </a:r>
            <a:endParaRPr lang="de-DE" altLang="de-DE" smtClean="0"/>
          </a:p>
          <a:p>
            <a:pPr lvl="1" eaLnBrk="1" hangingPunct="1"/>
            <a:endParaRPr lang="en-US" altLang="de-DE" smtClean="0"/>
          </a:p>
        </p:txBody>
      </p:sp>
      <p:pic>
        <p:nvPicPr>
          <p:cNvPr id="20484" name="Grafik 3" descr="balken12.t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97875" y="3311525"/>
            <a:ext cx="746125" cy="3414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r>
              <a:rPr lang="en-US" altLang="de-DE" smtClean="0"/>
              <a:t>Ejemplo – Evaluación Ambiental Estratégica (2)</a:t>
            </a:r>
          </a:p>
        </p:txBody>
      </p:sp>
      <p:sp>
        <p:nvSpPr>
          <p:cNvPr id="21507" name="Content Placeholder 2"/>
          <p:cNvSpPr>
            <a:spLocks noGrp="1"/>
          </p:cNvSpPr>
          <p:nvPr>
            <p:ph idx="1"/>
          </p:nvPr>
        </p:nvSpPr>
        <p:spPr/>
        <p:txBody>
          <a:bodyPr/>
          <a:lstStyle/>
          <a:p>
            <a:pPr marL="0" indent="0" eaLnBrk="1" hangingPunct="1">
              <a:defRPr/>
            </a:pPr>
            <a:r>
              <a:rPr lang="en-US" dirty="0" err="1" smtClean="0">
                <a:solidFill>
                  <a:srgbClr val="C00000"/>
                </a:solidFill>
              </a:rPr>
              <a:t>Conclusión</a:t>
            </a:r>
            <a:r>
              <a:rPr lang="en-US" dirty="0" smtClean="0">
                <a:solidFill>
                  <a:srgbClr val="C00000"/>
                </a:solidFill>
              </a:rPr>
              <a:t>: </a:t>
            </a:r>
            <a:r>
              <a:rPr lang="en-US" dirty="0" smtClean="0"/>
              <a:t>Los </a:t>
            </a:r>
            <a:r>
              <a:rPr lang="en-US" dirty="0" err="1" smtClean="0"/>
              <a:t>plazos</a:t>
            </a:r>
            <a:r>
              <a:rPr lang="en-US" dirty="0" smtClean="0"/>
              <a:t> y </a:t>
            </a:r>
            <a:r>
              <a:rPr lang="en-US" dirty="0" err="1" smtClean="0"/>
              <a:t>escala</a:t>
            </a:r>
            <a:r>
              <a:rPr lang="en-US" dirty="0" smtClean="0"/>
              <a:t> de los planes de </a:t>
            </a:r>
            <a:r>
              <a:rPr lang="en-US" dirty="0" err="1" smtClean="0"/>
              <a:t>represas</a:t>
            </a:r>
            <a:r>
              <a:rPr lang="en-US" dirty="0" smtClean="0"/>
              <a:t> no son </a:t>
            </a:r>
            <a:r>
              <a:rPr lang="en-US" dirty="0" err="1" smtClean="0"/>
              <a:t>apropiados</a:t>
            </a:r>
            <a:endParaRPr lang="en-US" dirty="0" smtClean="0"/>
          </a:p>
          <a:p>
            <a:pPr marL="0" indent="0" eaLnBrk="1" hangingPunct="1">
              <a:defRPr/>
            </a:pPr>
            <a:r>
              <a:rPr lang="en-US" dirty="0" err="1" smtClean="0">
                <a:solidFill>
                  <a:srgbClr val="C00000"/>
                </a:solidFill>
              </a:rPr>
              <a:t>Recomendado</a:t>
            </a:r>
            <a:r>
              <a:rPr lang="en-US" dirty="0" smtClean="0">
                <a:solidFill>
                  <a:srgbClr val="C00000"/>
                </a:solidFill>
              </a:rPr>
              <a:t>: </a:t>
            </a:r>
            <a:endParaRPr lang="de-DE" dirty="0" smtClean="0"/>
          </a:p>
          <a:p>
            <a:pPr lvl="1">
              <a:defRPr/>
            </a:pPr>
            <a:r>
              <a:rPr lang="es-MX" dirty="0" smtClean="0"/>
              <a:t>Deben prepararse operaciones y arreglos institucionales para la reducción de sequías e inundaciones.</a:t>
            </a:r>
          </a:p>
          <a:p>
            <a:pPr lvl="1">
              <a:defRPr/>
            </a:pPr>
            <a:r>
              <a:rPr lang="es-MX" dirty="0" smtClean="0"/>
              <a:t>Los parámetros de cambio climático deben ser incorporados en el diseño y gestión de represas.</a:t>
            </a:r>
          </a:p>
          <a:p>
            <a:pPr lvl="1">
              <a:defRPr/>
            </a:pPr>
            <a:r>
              <a:rPr lang="es-MX" dirty="0" smtClean="0"/>
              <a:t>Problemas estratégicos: necesidad de….</a:t>
            </a:r>
          </a:p>
          <a:p>
            <a:pPr marL="541338" lvl="2" indent="-361950">
              <a:buFont typeface="Wingdings" pitchFamily="2" charset="2"/>
              <a:buNone/>
              <a:tabLst>
                <a:tab pos="541338" algn="l"/>
              </a:tabLst>
              <a:defRPr/>
            </a:pPr>
            <a:r>
              <a:rPr lang="en-US" dirty="0" smtClean="0">
                <a:solidFill>
                  <a:srgbClr val="669900"/>
                </a:solidFill>
              </a:rPr>
              <a:t>(i)	</a:t>
            </a:r>
            <a:r>
              <a:rPr lang="en-US" dirty="0" err="1" smtClean="0"/>
              <a:t>Gestión</a:t>
            </a:r>
            <a:r>
              <a:rPr lang="en-US" dirty="0" smtClean="0"/>
              <a:t> </a:t>
            </a:r>
            <a:r>
              <a:rPr lang="en-US" dirty="0" err="1" smtClean="0"/>
              <a:t>integrada</a:t>
            </a:r>
            <a:r>
              <a:rPr lang="en-US" dirty="0" smtClean="0"/>
              <a:t> </a:t>
            </a:r>
            <a:r>
              <a:rPr lang="en-US" dirty="0" err="1" smtClean="0"/>
              <a:t>rio-cuenca</a:t>
            </a:r>
            <a:r>
              <a:rPr lang="en-US" dirty="0" smtClean="0"/>
              <a:t>; </a:t>
            </a:r>
            <a:endParaRPr lang="de-DE" dirty="0" smtClean="0"/>
          </a:p>
          <a:p>
            <a:pPr marL="541338" lvl="2" indent="-361950">
              <a:buFont typeface="Wingdings" pitchFamily="2" charset="2"/>
              <a:buNone/>
              <a:tabLst>
                <a:tab pos="541338" algn="l"/>
              </a:tabLst>
              <a:defRPr/>
            </a:pPr>
            <a:r>
              <a:rPr lang="en-US" dirty="0" smtClean="0">
                <a:solidFill>
                  <a:srgbClr val="669900"/>
                </a:solidFill>
              </a:rPr>
              <a:t>(ii)	</a:t>
            </a:r>
            <a:r>
              <a:rPr lang="en-US" dirty="0" err="1" smtClean="0"/>
              <a:t>Gestión</a:t>
            </a:r>
            <a:r>
              <a:rPr lang="en-US" dirty="0" smtClean="0"/>
              <a:t> </a:t>
            </a:r>
            <a:r>
              <a:rPr lang="en-US" dirty="0" err="1" smtClean="0"/>
              <a:t>coordinada</a:t>
            </a:r>
            <a:r>
              <a:rPr lang="en-US" dirty="0" smtClean="0"/>
              <a:t> y </a:t>
            </a:r>
            <a:r>
              <a:rPr lang="en-US" dirty="0" err="1" smtClean="0"/>
              <a:t>liberación</a:t>
            </a:r>
            <a:r>
              <a:rPr lang="en-US" dirty="0" smtClean="0"/>
              <a:t> del </a:t>
            </a:r>
            <a:r>
              <a:rPr lang="en-US" dirty="0" err="1" smtClean="0"/>
              <a:t>agua</a:t>
            </a:r>
            <a:r>
              <a:rPr lang="en-US" dirty="0" smtClean="0"/>
              <a:t> </a:t>
            </a:r>
            <a:r>
              <a:rPr lang="en-US" dirty="0" err="1" smtClean="0"/>
              <a:t>para</a:t>
            </a:r>
            <a:r>
              <a:rPr lang="en-US" dirty="0" smtClean="0"/>
              <a:t> </a:t>
            </a:r>
            <a:r>
              <a:rPr lang="en-US" dirty="0" err="1" smtClean="0"/>
              <a:t>las</a:t>
            </a:r>
            <a:r>
              <a:rPr lang="en-US" dirty="0" smtClean="0"/>
              <a:t> 60 </a:t>
            </a:r>
            <a:r>
              <a:rPr lang="en-US" dirty="0" err="1" smtClean="0"/>
              <a:t>represas</a:t>
            </a:r>
            <a:r>
              <a:rPr lang="en-US" dirty="0" smtClean="0"/>
              <a:t> </a:t>
            </a:r>
            <a:r>
              <a:rPr lang="en-US" dirty="0" err="1" smtClean="0"/>
              <a:t>consideradas</a:t>
            </a:r>
            <a:r>
              <a:rPr lang="en-US" dirty="0" smtClean="0"/>
              <a:t>;</a:t>
            </a:r>
            <a:endParaRPr lang="de-DE" dirty="0" smtClean="0"/>
          </a:p>
          <a:p>
            <a:pPr marL="541338" lvl="2" indent="-361950">
              <a:buFont typeface="Wingdings" pitchFamily="2" charset="2"/>
              <a:buNone/>
              <a:tabLst>
                <a:tab pos="541338" algn="l"/>
              </a:tabLst>
              <a:defRPr/>
            </a:pPr>
            <a:r>
              <a:rPr lang="en-US" dirty="0" smtClean="0">
                <a:solidFill>
                  <a:srgbClr val="669900"/>
                </a:solidFill>
              </a:rPr>
              <a:t>(iii)	</a:t>
            </a:r>
            <a:r>
              <a:rPr lang="en-US" dirty="0" err="1" smtClean="0"/>
              <a:t>Recolección</a:t>
            </a:r>
            <a:r>
              <a:rPr lang="en-US" dirty="0" smtClean="0"/>
              <a:t> de </a:t>
            </a:r>
            <a:r>
              <a:rPr lang="en-US" dirty="0" err="1" smtClean="0"/>
              <a:t>datos</a:t>
            </a:r>
            <a:r>
              <a:rPr lang="en-US" dirty="0" smtClean="0"/>
              <a:t> </a:t>
            </a:r>
            <a:r>
              <a:rPr lang="en-US" dirty="0" err="1" smtClean="0"/>
              <a:t>mejorados</a:t>
            </a:r>
            <a:r>
              <a:rPr lang="en-US" dirty="0" smtClean="0"/>
              <a:t>.</a:t>
            </a:r>
            <a:endParaRPr lang="de-DE" dirty="0" smtClean="0"/>
          </a:p>
          <a:p>
            <a:pPr marL="180975" lvl="2" indent="-1588" eaLnBrk="1" hangingPunct="1">
              <a:buFont typeface="Wingdings" pitchFamily="2" charset="2"/>
              <a:buNone/>
              <a:defRPr/>
            </a:pPr>
            <a:endParaRPr lang="en-US" dirty="0" smtClean="0"/>
          </a:p>
          <a:p>
            <a:pPr marL="0" indent="0" eaLnBrk="1" hangingPunct="1">
              <a:defRPr/>
            </a:pPr>
            <a:endParaRPr lang="en-US" dirty="0" smtClean="0"/>
          </a:p>
        </p:txBody>
      </p:sp>
      <p:pic>
        <p:nvPicPr>
          <p:cNvPr id="21508" name="Grafik 3" descr="balken54.t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72463" y="2743200"/>
            <a:ext cx="871537" cy="398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GTZ-EN">
  <a:themeElements>
    <a:clrScheme name="Benutzerdefiniert 11">
      <a:dk1>
        <a:srgbClr val="000000"/>
      </a:dk1>
      <a:lt1>
        <a:srgbClr val="FFFFFF"/>
      </a:lt1>
      <a:dk2>
        <a:srgbClr val="727272"/>
      </a:dk2>
      <a:lt2>
        <a:srgbClr val="D9D9D9"/>
      </a:lt2>
      <a:accent1>
        <a:srgbClr val="B7D1DD"/>
      </a:accent1>
      <a:accent2>
        <a:srgbClr val="C80F0E"/>
      </a:accent2>
      <a:accent3>
        <a:srgbClr val="DEDEAF"/>
      </a:accent3>
      <a:accent4>
        <a:srgbClr val="939393"/>
      </a:accent4>
      <a:accent5>
        <a:srgbClr val="9AB0BA"/>
      </a:accent5>
      <a:accent6>
        <a:srgbClr val="BABA93"/>
      </a:accent6>
      <a:hlink>
        <a:srgbClr val="950B0A"/>
      </a:hlink>
      <a:folHlink>
        <a:srgbClr val="950B0A"/>
      </a:folHlink>
    </a:clrScheme>
    <a:fontScheme name="gtz-leerfolie-de">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lnDef>
  </a:objectDefaults>
  <a:extraClrSchemeLst>
    <a:extraClrScheme>
      <a:clrScheme name="gtz-leerfolie-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tz-leerfolie-d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tz-leerfolie-d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tz-leerfolie-d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tz-leerfolie-d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tz-leerfolie-d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tz-leerfolie-d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tz-leerfolie-d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tz-leerfolie-d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tz-leerfolie-d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tz-leerfolie-d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tz-leerfolie-d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gtz-leerfolie-de 13">
        <a:dk1>
          <a:srgbClr val="000000"/>
        </a:dk1>
        <a:lt1>
          <a:srgbClr val="FFFFFF"/>
        </a:lt1>
        <a:dk2>
          <a:srgbClr val="000000"/>
        </a:dk2>
        <a:lt2>
          <a:srgbClr val="969696"/>
        </a:lt2>
        <a:accent1>
          <a:srgbClr val="EFEDE6"/>
        </a:accent1>
        <a:accent2>
          <a:srgbClr val="FF9966"/>
        </a:accent2>
        <a:accent3>
          <a:srgbClr val="FFFFFF"/>
        </a:accent3>
        <a:accent4>
          <a:srgbClr val="000000"/>
        </a:accent4>
        <a:accent5>
          <a:srgbClr val="F6F4F0"/>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2366</Words>
  <Application>Microsoft Office PowerPoint</Application>
  <PresentationFormat>On-screen Show (4:3)</PresentationFormat>
  <Paragraphs>209</Paragraphs>
  <Slides>12</Slides>
  <Notes>12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GTZ-EN</vt:lpstr>
      <vt:lpstr>Aplicar los lentes climáticos </vt:lpstr>
      <vt:lpstr>PowerPoint Presentation</vt:lpstr>
      <vt:lpstr>Fundamento</vt:lpstr>
      <vt:lpstr>Preguntas clave (1)</vt:lpstr>
      <vt:lpstr>Ciclo de programación  de políticas</vt:lpstr>
      <vt:lpstr>Puntos de entrada a nivel nacional:</vt:lpstr>
      <vt:lpstr>PowerPoint Presentation</vt:lpstr>
      <vt:lpstr>Ejercicio (1)</vt:lpstr>
      <vt:lpstr>Ejercicio (2)</vt:lpstr>
      <vt:lpstr>Ejercicio (3)</vt:lpstr>
      <vt:lpstr>Ejemplo – Evaluación estratégica ambiental de un plan hidroenergética (1)</vt:lpstr>
      <vt:lpstr>Ejemplo – Evaluación Ambiental Estratégica (2)</vt:lpstr>
    </vt:vector>
  </TitlesOfParts>
  <Company>Deutsche Gesellschaft für Internationale Zusammenarbeit (GIZ) GmbH</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Integrating Climate Change Adaptation into Development Planning. A Practice-Oriented Training based on the OECD Policy Guidance</dc:title>
  <dc:subject>Climate Change</dc:subject>
  <dc:creator>GIZ</dc:creator>
  <cp:keywords>Climate Change, development cooperation</cp:keywords>
  <cp:lastModifiedBy>Benjamin Greiner</cp:lastModifiedBy>
  <cp:revision>195</cp:revision>
  <cp:lastPrinted>2005-12-21T12:33:01Z</cp:lastPrinted>
  <dcterms:created xsi:type="dcterms:W3CDTF">2009-01-02T12:52:23Z</dcterms:created>
  <dcterms:modified xsi:type="dcterms:W3CDTF">2013-11-11T16:04:41Z</dcterms:modified>
</cp:coreProperties>
</file>