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16"/>
  </p:notesMasterIdLst>
  <p:handoutMasterIdLst>
    <p:handoutMasterId r:id="rId17"/>
  </p:handoutMasterIdLst>
  <p:sldIdLst>
    <p:sldId id="256" r:id="rId2"/>
    <p:sldId id="28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00"/>
    <a:srgbClr val="C00000"/>
    <a:srgbClr val="646464"/>
    <a:srgbClr val="595959"/>
    <a:srgbClr val="CC3300"/>
    <a:srgbClr val="E25B1E"/>
    <a:srgbClr val="E5DBA1"/>
    <a:srgbClr val="BAB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90764" autoAdjust="0"/>
  </p:normalViewPr>
  <p:slideViewPr>
    <p:cSldViewPr snapToGrid="0">
      <p:cViewPr>
        <p:scale>
          <a:sx n="53" d="100"/>
          <a:sy n="53" d="100"/>
        </p:scale>
        <p:origin x="-1008" y="-498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96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-3582" y="-78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B63B2E4B-C029-42FE-A82F-37113FAD810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1314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9B1DE0B6-FC5D-4818-8A85-FEDB8F999B58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9461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23571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Durante el </a:t>
            </a:r>
            <a:r>
              <a:rPr lang="es-MX" dirty="0" err="1" smtClean="0">
                <a:latin typeface="Arial" charset="0"/>
                <a:cs typeface="Arial" charset="0"/>
              </a:rPr>
              <a:t>ToT</a:t>
            </a:r>
            <a:r>
              <a:rPr lang="es-MX" dirty="0" smtClean="0">
                <a:latin typeface="Arial" charset="0"/>
                <a:cs typeface="Arial" charset="0"/>
              </a:rPr>
              <a:t> se pidió a los participantes que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Trabajen en grupos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Armen toda la información relevante para sus temas específicos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  <a:cs typeface="Arial" charset="0"/>
              </a:rPr>
              <a:t>(agua, clima, agricultura, gobernabilidad, sociedad y economía)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Presentarla a sus colegas</a:t>
            </a:r>
          </a:p>
        </p:txBody>
      </p:sp>
      <p:sp>
        <p:nvSpPr>
          <p:cNvPr id="2048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832DFE74-0AE1-473A-8C58-D5AFD39A92EA}" type="slidenum">
              <a:rPr altLang="de-DE" sz="1000" smtClean="0">
                <a:solidFill>
                  <a:schemeClr val="bg1"/>
                </a:solidFill>
              </a:rPr>
              <a:pPr/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048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F598F39D-B6CF-4533-BBAD-A57473B34C5A}" type="slidenum">
              <a:rPr lang="de-DE" altLang="de-DE" sz="1000">
                <a:solidFill>
                  <a:schemeClr val="bg1"/>
                </a:solidFill>
              </a:rPr>
              <a:pPr algn="r"/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5244044A-C3DC-434D-9F04-463C0B911CB2}" type="slidenum">
              <a:rPr lang="de-DE" altLang="de-DE" sz="1000">
                <a:solidFill>
                  <a:srgbClr val="FFFFFF"/>
                </a:solidFill>
              </a:rPr>
              <a:pPr algn="r" eaLnBrk="1" hangingPunct="1"/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21508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21509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A38ECB2A-5A1D-4D04-B4BC-B008E8A26040}" type="slidenum">
              <a:rPr altLang="de-DE" sz="1000" smtClean="0">
                <a:solidFill>
                  <a:schemeClr val="bg1"/>
                </a:solidFill>
              </a:rPr>
              <a:pPr/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253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253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355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2355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3F24CD46-A5AA-42F7-9AB4-E02E18E3ADBD}" type="slidenum">
              <a:rPr altLang="de-DE" sz="1000" smtClean="0">
                <a:solidFill>
                  <a:schemeClr val="bg1"/>
                </a:solidFill>
              </a:rPr>
              <a:pPr/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de-DE" smtClean="0">
                <a:latin typeface="Arial" charset="0"/>
                <a:cs typeface="Arial" charset="0"/>
              </a:rPr>
              <a:t>A menudo los participantes están acostumbrados al ciclo del proyecto, asegúrate que entienden la terminología (ver el glosario)</a:t>
            </a:r>
          </a:p>
        </p:txBody>
      </p:sp>
      <p:sp>
        <p:nvSpPr>
          <p:cNvPr id="2457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386362BE-2A23-4785-B834-CCADD5F4A41A}" type="slidenum">
              <a:rPr altLang="de-DE" sz="1000" smtClean="0">
                <a:solidFill>
                  <a:schemeClr val="bg1"/>
                </a:solidFill>
              </a:rPr>
              <a:pPr/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458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4BE318EF-0CE2-4BA3-A8CF-E54C452C73C0}" type="slidenum">
              <a:rPr altLang="de-DE" sz="1000" smtClean="0">
                <a:solidFill>
                  <a:schemeClr val="bg1"/>
                </a:solidFill>
              </a:rPr>
              <a:pPr/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560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169DFAFC-BEA5-400F-B70F-230AF2A69876}" type="slidenum">
              <a:rPr altLang="de-DE" sz="1000" smtClean="0">
                <a:solidFill>
                  <a:schemeClr val="bg1"/>
                </a:solidFill>
              </a:rPr>
              <a:pPr/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6627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6628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de-DE" sz="2200" smtClean="0">
                <a:solidFill>
                  <a:srgbClr val="0070C0"/>
                </a:solidFill>
                <a:latin typeface="Arial" charset="0"/>
                <a:cs typeface="Arial" charset="0"/>
              </a:rPr>
              <a:t>» A menudo los participantes han usado otros ciclos de proyecto, asegúrate que ellos entiendan la terminología (ver glosario)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MX" altLang="de-DE" smtClean="0">
                <a:latin typeface="Arial" charset="0"/>
                <a:cs typeface="Arial" charset="0"/>
              </a:rPr>
              <a:t>Matriz 18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Piensa sobre el estado actual del proyecto y los siguientes pasos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Piensa en actividades para reducir vulnerabilidades y /o maximizar oportunidades del cambio climático+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Puede que encuentren útil usar datos climáticos relevantes, para los procesos de toma de decisiones en torno a la adaptación al cambio climático, o para definir las opciones de adaptación (Anexo pag. III da más indicaciones)</a:t>
            </a:r>
          </a:p>
        </p:txBody>
      </p:sp>
      <p:sp>
        <p:nvSpPr>
          <p:cNvPr id="27651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634A485-FD55-457A-ACF0-F70B9FE223E8}" type="slidenum">
              <a:rPr altLang="de-DE" sz="1000" smtClean="0">
                <a:solidFill>
                  <a:schemeClr val="bg1"/>
                </a:solidFill>
              </a:rPr>
              <a:pPr/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7652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867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2867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C2146A2-9AB7-467E-B99D-7D0D823C6F7B}" type="slidenum">
              <a:rPr altLang="de-DE" sz="1000" smtClean="0">
                <a:solidFill>
                  <a:schemeClr val="bg1"/>
                </a:solidFill>
              </a:rPr>
              <a:pPr/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9699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2970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716DDC97-CFD3-4216-A253-B379BDF3A112}" type="slidenum">
              <a:rPr altLang="de-DE" sz="1000" smtClean="0">
                <a:solidFill>
                  <a:schemeClr val="bg1"/>
                </a:solidFill>
              </a:rPr>
              <a:pPr/>
              <a:t>10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A15CD079-5ED6-4954-8957-3E13478637B0}" type="slidenum">
              <a:rPr altLang="de-DE" sz="1000" smtClean="0">
                <a:solidFill>
                  <a:schemeClr val="bg1"/>
                </a:solidFill>
              </a:rPr>
              <a:pPr/>
              <a:t>11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0723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0724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174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31748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5BB38E80-FB97-41A4-A1CB-1391376A94E8}" type="slidenum">
              <a:rPr altLang="de-DE" sz="1000" smtClean="0">
                <a:solidFill>
                  <a:schemeClr val="bg1"/>
                </a:solidFill>
              </a:rPr>
              <a:pPr/>
              <a:t>12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B874D80A-EEBE-40FE-A8E4-1FCAB80955F7}" type="slidenum">
              <a:rPr altLang="de-DE" sz="1000" smtClean="0">
                <a:solidFill>
                  <a:schemeClr val="bg1"/>
                </a:solidFill>
              </a:rPr>
              <a:pPr/>
              <a:t>13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277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277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FF3965C1-3853-4974-BFC8-3B77526B9F7E}" type="slidenum">
              <a:rPr altLang="de-DE" sz="1000" smtClean="0">
                <a:solidFill>
                  <a:schemeClr val="bg1"/>
                </a:solidFill>
              </a:rPr>
              <a:pPr/>
              <a:t>14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33795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33796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4EE984B8-BADC-4088-8C6D-ABBB238B9EF8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E59A2BE6-D6B1-4FB0-A8B8-D1903D13243D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8664878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GB" noProof="0" smtClean="0"/>
              <a:t>Titelmasterformat durch Klicken bearbeiten</a:t>
            </a:r>
            <a:endParaRPr lang="en-GB" noProof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0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smtClean="0"/>
              <a:t>Textmasterformate durch Klicken bearbeiten</a:t>
            </a:r>
          </a:p>
          <a:p>
            <a:pPr lvl="1"/>
            <a:r>
              <a:rPr lang="en-GB" noProof="0" smtClean="0"/>
              <a:t>Zweite Ebene</a:t>
            </a:r>
          </a:p>
          <a:p>
            <a:pPr lvl="2"/>
            <a:r>
              <a:rPr lang="en-GB" noProof="0" smtClean="0"/>
              <a:t>Dritte Ebene</a:t>
            </a:r>
          </a:p>
          <a:p>
            <a:pPr lvl="3"/>
            <a:r>
              <a:rPr lang="en-GB" noProof="0" smtClean="0"/>
              <a:t>Vierte Ebene</a:t>
            </a:r>
          </a:p>
          <a:p>
            <a:pPr lvl="4"/>
            <a:r>
              <a:rPr lang="en-GB" noProof="0" smtClean="0"/>
              <a:t>Fünfte Ebene</a:t>
            </a:r>
            <a:endParaRPr lang="en-GB" noProof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196E8-117E-4371-86A1-2715F7D5A5D5}" type="datetime1">
              <a:rPr lang="en-GB"/>
              <a:pPr>
                <a:defRPr/>
              </a:pPr>
              <a:t>11/11/2013</a:t>
            </a:fld>
            <a:endParaRPr lang="en-GB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56108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9E6EA-540D-4B6D-85DF-5D62D4174A2A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89469849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27FEB-4DA7-4012-B173-23CAB85A1BE6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7491198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3C260-E210-429B-ADE8-2B29752DCB7D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4814062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15A87-2570-445C-A432-DD883043288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67809306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7C730-B857-4685-9E42-F09AC7EDCDD4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412859692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C324A-1EAF-491B-BE94-BD50F589CEBA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94653284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B01DB-2909-4BB5-8309-A08C1E6EC4D3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82434292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el, Inhal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127675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D530E7C4-23AA-4BFC-A86B-9485282DB9F3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7466F412-8B27-4A04-BB94-D2A7774CFCA9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Click here to add title</a:t>
            </a:r>
            <a:br>
              <a:rPr lang="de-DE" altLang="de-DE" smtClean="0"/>
            </a:br>
            <a:r>
              <a:rPr lang="de-DE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Erster satz hier</a:t>
            </a:r>
          </a:p>
          <a:p>
            <a:pPr lvl="1"/>
            <a:r>
              <a:rPr lang="de-DE" altLang="de-DE" smtClean="0"/>
              <a:t>Click here to add text</a:t>
            </a:r>
          </a:p>
          <a:p>
            <a:pPr lvl="2"/>
            <a:r>
              <a:rPr lang="de-DE" altLang="de-DE" smtClean="0"/>
              <a:t>Second layer</a:t>
            </a:r>
          </a:p>
          <a:p>
            <a:pPr lvl="3"/>
            <a:r>
              <a:rPr lang="de-DE" altLang="de-DE" smtClean="0"/>
              <a:t>Third layer</a:t>
            </a:r>
          </a:p>
          <a:p>
            <a:pPr lvl="4"/>
            <a:r>
              <a:rPr lang="de-DE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4BBCB08-7C8E-4617-ABA5-FCCBEFE2D531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771284AD-3D4C-4E8C-A61A-6B4652E844CC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BZ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6" r:id="rId10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r>
              <a:rPr lang="en-GB" altLang="de-DE" smtClean="0"/>
              <a:t>Integrar la adaptación en el ciclo del proyecto</a:t>
            </a:r>
            <a:br>
              <a:rPr lang="en-GB" altLang="de-DE" smtClean="0"/>
            </a:br>
            <a:endParaRPr lang="en-GB" altLang="de-DE" smtClean="0"/>
          </a:p>
        </p:txBody>
      </p:sp>
      <p:pic>
        <p:nvPicPr>
          <p:cNvPr id="5124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08239"/>
            <a:ext cx="3131093" cy="108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Aft>
                <a:spcPts val="600"/>
              </a:spcAft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Aft>
                <a:spcPts val="300"/>
              </a:spcAft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chemeClr val="tx1"/>
                </a:solidFill>
              </a:rPr>
              <a:t/>
            </a:r>
            <a:br>
              <a:rPr lang="en-US" altLang="de-DE" sz="900">
                <a:solidFill>
                  <a:schemeClr val="tx1"/>
                </a:solidFill>
              </a:rPr>
            </a:br>
            <a:r>
              <a:rPr lang="en-US" altLang="de-DE" sz="900">
                <a:solidFill>
                  <a:schemeClr val="tx1"/>
                </a:solidFill>
              </a:rPr>
              <a:t>Julio 2011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/>
            <a:endParaRPr lang="es-MX" altLang="de-DE" sz="10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s-MX" altLang="de-DE" sz="1600">
              <a:solidFill>
                <a:schemeClr val="tx1"/>
              </a:solidFill>
            </a:endParaRPr>
          </a:p>
        </p:txBody>
      </p:sp>
      <p:sp>
        <p:nvSpPr>
          <p:cNvPr id="6149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/>
            <a:r>
              <a:rPr lang="es-BO" altLang="de-DE" sz="900"/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hlinkClick r:id="rId5"/>
              </a:rPr>
              <a:t>este enlace</a:t>
            </a:r>
            <a:r>
              <a:rPr lang="es-BO" altLang="de-DE" sz="900"/>
              <a:t>. </a:t>
            </a:r>
          </a:p>
          <a:p>
            <a:pPr eaLnBrk="1" hangingPunct="1"/>
            <a:endParaRPr lang="es-BO" altLang="de-DE" sz="900"/>
          </a:p>
          <a:p>
            <a:pPr eaLnBrk="1" hangingPunct="1"/>
            <a:r>
              <a:rPr lang="es-BO" altLang="de-DE" sz="900"/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/>
        </p:blipFill>
        <p:spPr bwMode="auto">
          <a:xfrm>
            <a:off x="1462391" y="4288550"/>
            <a:ext cx="2596832" cy="105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592138"/>
            <a:ext cx="7526338" cy="741362"/>
          </a:xfrm>
        </p:spPr>
        <p:txBody>
          <a:bodyPr/>
          <a:lstStyle/>
          <a:p>
            <a:r>
              <a:rPr lang="en-GB" altLang="de-DE" smtClean="0"/>
              <a:t>Fundamento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98463" y="1423988"/>
            <a:ext cx="8686800" cy="5106987"/>
          </a:xfrm>
        </p:spPr>
        <p:txBody>
          <a:bodyPr lIns="36000" rIns="36000"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Objetivo</a:t>
            </a:r>
          </a:p>
          <a:p>
            <a:pPr lvl="1"/>
            <a:r>
              <a:rPr lang="es-MX" altLang="de-DE" smtClean="0"/>
              <a:t>Asegurar que los programas y proyectos sean resilientes al clima</a:t>
            </a:r>
          </a:p>
          <a:p>
            <a:pPr lvl="1"/>
            <a:r>
              <a:rPr lang="es-MX" altLang="de-DE" smtClean="0"/>
              <a:t>Asegurar que las ‘salvaguardas’ estén en su lugar en el ciclo del proyecto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Importancia</a:t>
            </a:r>
            <a:r>
              <a:rPr lang="es-MX" altLang="de-DE" smtClean="0"/>
              <a:t> </a:t>
            </a:r>
          </a:p>
          <a:p>
            <a:pPr lvl="1"/>
            <a:r>
              <a:rPr lang="es-MX" altLang="de-DE" smtClean="0"/>
              <a:t>Pensar en el cambio climático y en las medidas de adaptación en el momento apropiado del ciclo de proyecto puede:</a:t>
            </a:r>
          </a:p>
          <a:p>
            <a:pPr lvl="2"/>
            <a:r>
              <a:rPr lang="es-MX" altLang="de-DE" smtClean="0"/>
              <a:t>Asegurar que los programas/proyectos continúen resolviendo las necesidades prioritarias del desarrollo</a:t>
            </a:r>
          </a:p>
          <a:p>
            <a:pPr lvl="2"/>
            <a:r>
              <a:rPr lang="es-MX" altLang="de-DE" smtClean="0"/>
              <a:t>Maximizar los beneficios positivos de los proyectos, </a:t>
            </a:r>
          </a:p>
          <a:p>
            <a:pPr lvl="2"/>
            <a:r>
              <a:rPr lang="es-MX" altLang="de-DE" smtClean="0"/>
              <a:t>Impide las pérdidas de inversiones y “maladaptación”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Aplicación</a:t>
            </a:r>
            <a:r>
              <a:rPr lang="es-MX" altLang="de-DE" smtClean="0"/>
              <a:t> </a:t>
            </a:r>
          </a:p>
          <a:p>
            <a:pPr lvl="1"/>
            <a:r>
              <a:rPr lang="es-MX" altLang="de-DE" smtClean="0"/>
              <a:t>Preguntas específicas en etapas específicas en el ciclo del proyecto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General</a:t>
            </a:r>
          </a:p>
          <a:p>
            <a:pPr lvl="1"/>
            <a:r>
              <a:rPr lang="es-MX" altLang="de-DE" smtClean="0"/>
              <a:t>Planificación estratégica, revisión del progreso, planificación operacional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>
          <a:xfrm>
            <a:off x="457200" y="842963"/>
            <a:ext cx="7526338" cy="741362"/>
          </a:xfrm>
        </p:spPr>
        <p:txBody>
          <a:bodyPr/>
          <a:lstStyle/>
          <a:p>
            <a:r>
              <a:rPr lang="es-MX" altLang="de-DE" smtClean="0"/>
              <a:t>¿Por qué pensar en adaptación a nivel de proyecto?</a:t>
            </a:r>
          </a:p>
        </p:txBody>
      </p:sp>
      <p:sp>
        <p:nvSpPr>
          <p:cNvPr id="12291" name="Inhaltsplatzhalter 2"/>
          <p:cNvSpPr>
            <a:spLocks noGrp="1"/>
          </p:cNvSpPr>
          <p:nvPr>
            <p:ph idx="1"/>
          </p:nvPr>
        </p:nvSpPr>
        <p:spPr>
          <a:xfrm>
            <a:off x="457200" y="1809750"/>
            <a:ext cx="7526338" cy="4635500"/>
          </a:xfrm>
        </p:spPr>
        <p:txBody>
          <a:bodyPr/>
          <a:lstStyle/>
          <a:p>
            <a:pPr lvl="1">
              <a:defRPr/>
            </a:pPr>
            <a:r>
              <a:rPr lang="es-MX" dirty="0" smtClean="0"/>
              <a:t>Dos vínculos </a:t>
            </a:r>
            <a:r>
              <a:rPr lang="es-MX" dirty="0"/>
              <a:t>diferentes </a:t>
            </a:r>
            <a:r>
              <a:rPr lang="es-MX" dirty="0" smtClean="0"/>
              <a:t>: </a:t>
            </a:r>
          </a:p>
          <a:p>
            <a:pPr lvl="2">
              <a:defRPr/>
            </a:pPr>
            <a:r>
              <a:rPr lang="es-MX" dirty="0" smtClean="0"/>
              <a:t>Las metas de un proyecto pueden estar amenazadas por el cambio climático (y por lo tanto el proyecto necesita ser adaptado).</a:t>
            </a:r>
          </a:p>
          <a:p>
            <a:pPr lvl="2">
              <a:defRPr/>
            </a:pPr>
            <a:r>
              <a:rPr lang="es-MX" dirty="0" smtClean="0"/>
              <a:t>Las actividades del proyecto tienen un impacto sobre los sistemas sociales y ecológicos (i.e. influyen la vulnerabilidad de un sistema sea positivamente o negativamente).</a:t>
            </a:r>
          </a:p>
          <a:p>
            <a:pPr lvl="1">
              <a:defRPr/>
            </a:pPr>
            <a:r>
              <a:rPr lang="es-MX" dirty="0" smtClean="0"/>
              <a:t>Los proyectos más relevantes son: </a:t>
            </a:r>
          </a:p>
          <a:p>
            <a:pPr lvl="2">
              <a:defRPr/>
            </a:pPr>
            <a:r>
              <a:rPr lang="es-MX" dirty="0" smtClean="0"/>
              <a:t>Inversiones de larga vida</a:t>
            </a:r>
          </a:p>
          <a:p>
            <a:pPr marL="179387" lvl="2" indent="0">
              <a:buFont typeface="Wingdings" pitchFamily="2" charset="2"/>
              <a:buNone/>
              <a:defRPr/>
            </a:pPr>
            <a:r>
              <a:rPr lang="es-MX" dirty="0" smtClean="0"/>
              <a:t>(caminos, represas, infraestructura costera o de irrigación) </a:t>
            </a:r>
          </a:p>
          <a:p>
            <a:pPr lvl="2">
              <a:defRPr/>
            </a:pPr>
            <a:r>
              <a:rPr lang="es-MX" dirty="0" smtClean="0"/>
              <a:t>Sectores sensibles al clima </a:t>
            </a:r>
          </a:p>
          <a:p>
            <a:pPr marL="179387" lvl="2" indent="0">
              <a:buFont typeface="Wingdings" pitchFamily="2" charset="2"/>
              <a:buNone/>
              <a:defRPr/>
            </a:pPr>
            <a:r>
              <a:rPr lang="es-MX" dirty="0" smtClean="0"/>
              <a:t>(agua, agricultura, gestión de riesgos de desastres, salud, desarrollo costero, planificación basada en el territorio, etc.) </a:t>
            </a:r>
          </a:p>
          <a:p>
            <a:pPr lvl="2">
              <a:defRPr/>
            </a:pPr>
            <a:r>
              <a:rPr lang="es-MX" dirty="0" smtClean="0"/>
              <a:t>Planificación a largo plazo.</a:t>
            </a:r>
          </a:p>
          <a:p>
            <a:pPr marL="0" indent="0">
              <a:tabLst>
                <a:tab pos="2190750" algn="l"/>
              </a:tabLst>
              <a:defRPr/>
            </a:pPr>
            <a:endParaRPr lang="en-GB" dirty="0" smtClean="0"/>
          </a:p>
        </p:txBody>
      </p:sp>
      <p:pic>
        <p:nvPicPr>
          <p:cNvPr id="8196" name="Grafik 3" descr="3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3951288"/>
            <a:ext cx="828675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Grafik 4" descr="balken12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825" y="2760663"/>
            <a:ext cx="871538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Integrando la adaptación en el ciclo del proyecto</a:t>
            </a:r>
          </a:p>
        </p:txBody>
      </p:sp>
      <p:grpSp>
        <p:nvGrpSpPr>
          <p:cNvPr id="9219" name="Gruppieren 4"/>
          <p:cNvGrpSpPr>
            <a:grpSpLocks/>
          </p:cNvGrpSpPr>
          <p:nvPr/>
        </p:nvGrpSpPr>
        <p:grpSpPr bwMode="auto">
          <a:xfrm>
            <a:off x="260350" y="2033588"/>
            <a:ext cx="8866188" cy="3981450"/>
            <a:chOff x="2650759" y="2219837"/>
            <a:chExt cx="6934979" cy="3981910"/>
          </a:xfrm>
        </p:grpSpPr>
        <p:grpSp>
          <p:nvGrpSpPr>
            <p:cNvPr id="9221" name="Gruppieren 25"/>
            <p:cNvGrpSpPr>
              <a:grpSpLocks/>
            </p:cNvGrpSpPr>
            <p:nvPr/>
          </p:nvGrpSpPr>
          <p:grpSpPr bwMode="auto">
            <a:xfrm>
              <a:off x="2650759" y="3062758"/>
              <a:ext cx="6934979" cy="3138989"/>
              <a:chOff x="2650759" y="3062758"/>
              <a:chExt cx="6934979" cy="3138989"/>
            </a:xfrm>
          </p:grpSpPr>
          <p:sp>
            <p:nvSpPr>
              <p:cNvPr id="19" name="Textfeld 18"/>
              <p:cNvSpPr txBox="1"/>
              <p:nvPr/>
            </p:nvSpPr>
            <p:spPr>
              <a:xfrm>
                <a:off x="2650759" y="3466168"/>
                <a:ext cx="1985503" cy="1366996"/>
              </a:xfrm>
              <a:prstGeom prst="rightArrow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Monitorea y evalúa la implementación de las medidas de adaptación dentro del proyecto</a:t>
                </a:r>
              </a:p>
            </p:txBody>
          </p:sp>
          <p:sp>
            <p:nvSpPr>
              <p:cNvPr id="20" name="Textfeld 19"/>
              <p:cNvSpPr txBox="1"/>
              <p:nvPr/>
            </p:nvSpPr>
            <p:spPr>
              <a:xfrm>
                <a:off x="7006695" y="3062896"/>
                <a:ext cx="2579043" cy="755737"/>
              </a:xfrm>
              <a:prstGeom prst="leftArrow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Evalúa los potenciales riesgos climáticos  y los efectos sobre la vulnerabilidad</a:t>
                </a:r>
              </a:p>
            </p:txBody>
          </p:sp>
          <p:sp>
            <p:nvSpPr>
              <p:cNvPr id="21" name="Textfeld 20"/>
              <p:cNvSpPr txBox="1"/>
              <p:nvPr/>
            </p:nvSpPr>
            <p:spPr>
              <a:xfrm>
                <a:off x="7556776" y="4101241"/>
                <a:ext cx="1832771" cy="1062161"/>
              </a:xfrm>
              <a:prstGeom prst="leftArrow">
                <a:avLst>
                  <a:gd name="adj1" fmla="val 50000"/>
                  <a:gd name="adj2" fmla="val 45124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Emprender una evaluación profunda de los riesgos climáticos</a:t>
                </a:r>
              </a:p>
            </p:txBody>
          </p:sp>
          <p:sp>
            <p:nvSpPr>
              <p:cNvPr id="22" name="Textfeld 21"/>
              <p:cNvSpPr txBox="1"/>
              <p:nvPr/>
            </p:nvSpPr>
            <p:spPr>
              <a:xfrm>
                <a:off x="7336992" y="4852216"/>
                <a:ext cx="2248746" cy="1060573"/>
              </a:xfrm>
              <a:prstGeom prst="leftArrow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Identificar las opciones de adaptación</a:t>
                </a:r>
              </a:p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Priorizar y seleccionar las opciones de adaptación</a:t>
                </a:r>
              </a:p>
            </p:txBody>
          </p:sp>
          <p:sp>
            <p:nvSpPr>
              <p:cNvPr id="23" name="Textfeld 22"/>
              <p:cNvSpPr txBox="1"/>
              <p:nvPr/>
            </p:nvSpPr>
            <p:spPr>
              <a:xfrm>
                <a:off x="2679319" y="4745841"/>
                <a:ext cx="1956943" cy="1455906"/>
              </a:xfrm>
              <a:prstGeom prst="rightArrow">
                <a:avLst>
                  <a:gd name="adj1" fmla="val 71148"/>
                  <a:gd name="adj2" fmla="val 47356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Para un nuevo proyecto: implementa las opciones de adaptación seleccionadas</a:t>
                </a:r>
              </a:p>
              <a:p>
                <a:pPr marL="95250" lvl="1" indent="-95250">
                  <a:buClr>
                    <a:srgbClr val="C00000"/>
                  </a:buClr>
                  <a:buFont typeface="Wingdings" pitchFamily="2" charset="2"/>
                  <a:buChar char="§"/>
                  <a:defRPr/>
                </a:pPr>
                <a:r>
                  <a:rPr lang="es-MX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Para proyectos en marcha:</a:t>
                </a:r>
              </a:p>
              <a:p>
                <a:pPr marL="0" lvl="1">
                  <a:buClr>
                    <a:srgbClr val="C00000"/>
                  </a:buClr>
                  <a:defRPr/>
                </a:pPr>
                <a:r>
                  <a:rPr lang="es-MX" sz="9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Lleva a cabo intervenciones en etapas previas, luego implementa las opciones de adaptación.</a:t>
                </a:r>
              </a:p>
            </p:txBody>
          </p:sp>
        </p:grpSp>
        <p:grpSp>
          <p:nvGrpSpPr>
            <p:cNvPr id="9222" name="Gruppieren 23"/>
            <p:cNvGrpSpPr>
              <a:grpSpLocks/>
            </p:cNvGrpSpPr>
            <p:nvPr/>
          </p:nvGrpSpPr>
          <p:grpSpPr bwMode="auto">
            <a:xfrm>
              <a:off x="4186761" y="3350380"/>
              <a:ext cx="3475561" cy="2252258"/>
              <a:chOff x="3871727" y="1927022"/>
              <a:chExt cx="3475561" cy="2252258"/>
            </a:xfrm>
          </p:grpSpPr>
          <p:sp>
            <p:nvSpPr>
              <p:cNvPr id="9" name="Textfeld 8"/>
              <p:cNvSpPr txBox="1"/>
              <p:nvPr/>
            </p:nvSpPr>
            <p:spPr>
              <a:xfrm>
                <a:off x="4985545" y="1926910"/>
                <a:ext cx="1332361" cy="433437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Identificación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0" name="Textfeld 9"/>
              <p:cNvSpPr txBox="1"/>
              <p:nvPr/>
            </p:nvSpPr>
            <p:spPr>
              <a:xfrm>
                <a:off x="6014927" y="2700111"/>
                <a:ext cx="1332360" cy="433438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Evaluación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</a:p>
            </p:txBody>
          </p:sp>
          <p:sp>
            <p:nvSpPr>
              <p:cNvPr id="11" name="Textfeld 10"/>
              <p:cNvSpPr txBox="1"/>
              <p:nvPr/>
            </p:nvSpPr>
            <p:spPr>
              <a:xfrm>
                <a:off x="3871727" y="2665182"/>
                <a:ext cx="1332360" cy="433438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Monitoreo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y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evaluación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 </a:t>
                </a:r>
              </a:p>
            </p:txBody>
          </p:sp>
          <p:sp>
            <p:nvSpPr>
              <p:cNvPr id="12" name="Textfeld 11"/>
              <p:cNvSpPr txBox="1"/>
              <p:nvPr/>
            </p:nvSpPr>
            <p:spPr>
              <a:xfrm>
                <a:off x="4147388" y="3722579"/>
                <a:ext cx="1332360" cy="433438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Implementación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</a:p>
            </p:txBody>
          </p:sp>
          <p:sp>
            <p:nvSpPr>
              <p:cNvPr id="13" name="Textfeld 12"/>
              <p:cNvSpPr txBox="1"/>
              <p:nvPr/>
            </p:nvSpPr>
            <p:spPr>
              <a:xfrm>
                <a:off x="5862196" y="3724167"/>
                <a:ext cx="1332361" cy="433437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Diseño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</a:p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detallado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</a:p>
            </p:txBody>
          </p:sp>
          <p:sp>
            <p:nvSpPr>
              <p:cNvPr id="14" name="Pfeil nach unten 13"/>
              <p:cNvSpPr/>
              <p:nvPr/>
            </p:nvSpPr>
            <p:spPr bwMode="auto">
              <a:xfrm rot="499534">
                <a:off x="6556315" y="3284379"/>
                <a:ext cx="439567" cy="319125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15" name="Pfeil nach unten 14"/>
              <p:cNvSpPr/>
              <p:nvPr/>
            </p:nvSpPr>
            <p:spPr bwMode="auto">
              <a:xfrm rot="19282373">
                <a:off x="6223535" y="2250797"/>
                <a:ext cx="440808" cy="319124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16" name="Pfeil nach unten 15"/>
              <p:cNvSpPr/>
              <p:nvPr/>
            </p:nvSpPr>
            <p:spPr bwMode="auto">
              <a:xfrm rot="12764755">
                <a:off x="4645315" y="2190465"/>
                <a:ext cx="439567" cy="319124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17" name="Pfeil nach unten 16"/>
              <p:cNvSpPr/>
              <p:nvPr/>
            </p:nvSpPr>
            <p:spPr bwMode="auto">
              <a:xfrm rot="10469264">
                <a:off x="4282734" y="3241512"/>
                <a:ext cx="439567" cy="319124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18" name="Pfeil nach unten 17"/>
              <p:cNvSpPr/>
              <p:nvPr/>
            </p:nvSpPr>
            <p:spPr bwMode="auto">
              <a:xfrm rot="5400000">
                <a:off x="5441765" y="3800378"/>
                <a:ext cx="439788" cy="319121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</p:grpSp>
        <p:sp>
          <p:nvSpPr>
            <p:cNvPr id="9223" name="Pfeil nach unten 7"/>
            <p:cNvSpPr>
              <a:spLocks noChangeArrowheads="1"/>
            </p:cNvSpPr>
            <p:nvPr/>
          </p:nvSpPr>
          <p:spPr bwMode="auto">
            <a:xfrm>
              <a:off x="4950242" y="2219837"/>
              <a:ext cx="2096218" cy="842572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66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s-MX" altLang="de-DE" sz="1200">
                  <a:solidFill>
                    <a:schemeClr val="bg1"/>
                  </a:solidFill>
                </a:rPr>
                <a:t>Programa de inversión sectorial</a:t>
              </a:r>
            </a:p>
          </p:txBody>
        </p:sp>
      </p:grpSp>
      <p:sp>
        <p:nvSpPr>
          <p:cNvPr id="24" name="Rechteck 23"/>
          <p:cNvSpPr/>
          <p:nvPr/>
        </p:nvSpPr>
        <p:spPr>
          <a:xfrm>
            <a:off x="4572000" y="6075363"/>
            <a:ext cx="4572000" cy="230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de-DE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Fuente: Guía de Políticas OCDE (2009) Pag. 121</a:t>
            </a:r>
            <a:endParaRPr lang="en-GB" sz="9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(1)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Contexto </a:t>
            </a:r>
          </a:p>
          <a:p>
            <a:pPr lvl="1"/>
            <a:r>
              <a:rPr lang="es-MX" altLang="de-DE" smtClean="0"/>
              <a:t>El Gobierno de Zanadu está interesado en desarrollar un enfoque sistemático para evaluar los proyectos/programas de desarrollo en el país a la luz del cambio climático.</a:t>
            </a:r>
          </a:p>
          <a:p>
            <a:pPr lvl="1"/>
            <a:r>
              <a:rPr lang="es-MX" altLang="de-DE" smtClean="0"/>
              <a:t>El Gobierno de Zanadu (GoZ) ha pedido a un grupo de expertos que apoye </a:t>
            </a:r>
            <a:r>
              <a:rPr lang="es-MX" altLang="de-DE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/>
              <a:t> Tu grupo de trabajo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Recuadros de información</a:t>
            </a:r>
          </a:p>
          <a:p>
            <a:pPr lvl="1"/>
            <a:r>
              <a:rPr lang="es-MX" altLang="de-DE" smtClean="0"/>
              <a:t>Recuadro de información ‘guiando las preguntas para integrar la adaptación en el desarrollo de proyectos’</a:t>
            </a:r>
          </a:p>
          <a:p>
            <a:pPr lvl="1"/>
            <a:r>
              <a:rPr lang="es-MX" altLang="de-DE" smtClean="0"/>
              <a:t>Recuadro de ‘preguntas a realizar cuando se haga frente al cambio climático como gerente del proyecto’</a:t>
            </a:r>
          </a:p>
          <a:p>
            <a:pPr lvl="1"/>
            <a:r>
              <a:rPr lang="es-MX" altLang="de-DE" smtClean="0"/>
              <a:t>Resúmenes de proyectos</a:t>
            </a:r>
          </a:p>
        </p:txBody>
      </p:sp>
      <p:pic>
        <p:nvPicPr>
          <p:cNvPr id="10244" name="Grafik 5" descr="balken25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950" y="3178175"/>
            <a:ext cx="781050" cy="357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(2a)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42213" cy="4213225"/>
          </a:xfrm>
        </p:spPr>
        <p:txBody>
          <a:bodyPr/>
          <a:lstStyle/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Tu tarea Parte 1 </a:t>
            </a:r>
          </a:p>
          <a:p>
            <a:pPr lvl="1">
              <a:defRPr/>
            </a:pPr>
            <a:r>
              <a:rPr lang="es-MX" dirty="0" smtClean="0"/>
              <a:t>Tu grupo de expertos aconseja al </a:t>
            </a:r>
            <a:r>
              <a:rPr lang="es-MX" dirty="0" err="1" smtClean="0"/>
              <a:t>GoZ</a:t>
            </a:r>
            <a:r>
              <a:rPr lang="es-MX" dirty="0" smtClean="0"/>
              <a:t>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sobre la integración de la adaptación al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cambio climático dentro del ciclo del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Proyecto (en general)</a:t>
            </a:r>
          </a:p>
          <a:p>
            <a:pPr marL="0" indent="0">
              <a:defRPr/>
            </a:pPr>
            <a:r>
              <a:rPr lang="es-MX" b="1" dirty="0" smtClean="0"/>
              <a:t>Usa la matriz 15</a:t>
            </a:r>
          </a:p>
          <a:p>
            <a:pPr lvl="1">
              <a:defRPr/>
            </a:pPr>
            <a:r>
              <a:rPr lang="es-MX" dirty="0" smtClean="0"/>
              <a:t>Considera en qué nivel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del ciclo del proyecto es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relevante considerar las preguntas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en la recuadro de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información 8</a:t>
            </a:r>
          </a:p>
        </p:txBody>
      </p:sp>
      <p:grpSp>
        <p:nvGrpSpPr>
          <p:cNvPr id="11268" name="Gruppieren 26"/>
          <p:cNvGrpSpPr>
            <a:grpSpLocks/>
          </p:cNvGrpSpPr>
          <p:nvPr/>
        </p:nvGrpSpPr>
        <p:grpSpPr bwMode="auto">
          <a:xfrm>
            <a:off x="3541713" y="2152650"/>
            <a:ext cx="5378450" cy="3509963"/>
            <a:chOff x="3562909" y="2367352"/>
            <a:chExt cx="5378143" cy="3509281"/>
          </a:xfrm>
        </p:grpSpPr>
        <p:grpSp>
          <p:nvGrpSpPr>
            <p:cNvPr id="11270" name="Gruppieren 25"/>
            <p:cNvGrpSpPr>
              <a:grpSpLocks/>
            </p:cNvGrpSpPr>
            <p:nvPr/>
          </p:nvGrpSpPr>
          <p:grpSpPr bwMode="auto">
            <a:xfrm>
              <a:off x="3562909" y="2943028"/>
              <a:ext cx="5378143" cy="2783353"/>
              <a:chOff x="3562909" y="2943028"/>
              <a:chExt cx="5378143" cy="2783353"/>
            </a:xfrm>
          </p:grpSpPr>
          <p:sp>
            <p:nvSpPr>
              <p:cNvPr id="7" name="Textfeld 6"/>
              <p:cNvSpPr txBox="1"/>
              <p:nvPr/>
            </p:nvSpPr>
            <p:spPr>
              <a:xfrm>
                <a:off x="3562909" y="4125960"/>
                <a:ext cx="863551" cy="53329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Monitoreo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y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Evaluación</a:t>
                </a:r>
                <a:endParaRPr lang="de-DE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8" name="Textfeld 7"/>
              <p:cNvSpPr txBox="1"/>
              <p:nvPr/>
            </p:nvSpPr>
            <p:spPr>
              <a:xfrm>
                <a:off x="7999718" y="2943503"/>
                <a:ext cx="941334" cy="53329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Identificación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    </a:t>
                </a:r>
              </a:p>
            </p:txBody>
          </p:sp>
          <p:sp>
            <p:nvSpPr>
              <p:cNvPr id="9" name="Textfeld 8"/>
              <p:cNvSpPr txBox="1"/>
              <p:nvPr/>
            </p:nvSpPr>
            <p:spPr>
              <a:xfrm>
                <a:off x="7999718" y="4048188"/>
                <a:ext cx="941334" cy="68884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Evaluación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endParaRPr lang="de-DE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0" name="Textfeld 9"/>
              <p:cNvSpPr txBox="1"/>
              <p:nvPr/>
            </p:nvSpPr>
            <p:spPr>
              <a:xfrm>
                <a:off x="8077501" y="5192553"/>
                <a:ext cx="863551" cy="53329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Diseño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detallado</a:t>
                </a:r>
                <a:endParaRPr lang="de-DE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1" name="Textfeld 10"/>
              <p:cNvSpPr txBox="1"/>
              <p:nvPr/>
            </p:nvSpPr>
            <p:spPr>
              <a:xfrm>
                <a:off x="3562909" y="5268738"/>
                <a:ext cx="961970" cy="38092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lIns="36000" tIns="36000" rIns="36000" bIns="3600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Implementación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11271" name="Gruppieren 23"/>
            <p:cNvGrpSpPr>
              <a:grpSpLocks/>
            </p:cNvGrpSpPr>
            <p:nvPr/>
          </p:nvGrpSpPr>
          <p:grpSpPr bwMode="auto">
            <a:xfrm>
              <a:off x="4524880" y="3430836"/>
              <a:ext cx="3474838" cy="2445797"/>
              <a:chOff x="4209846" y="2007478"/>
              <a:chExt cx="3474838" cy="2445797"/>
            </a:xfrm>
          </p:grpSpPr>
          <p:sp>
            <p:nvSpPr>
              <p:cNvPr id="13" name="Textfeld 12"/>
              <p:cNvSpPr txBox="1"/>
              <p:nvPr/>
            </p:nvSpPr>
            <p:spPr>
              <a:xfrm>
                <a:off x="5322619" y="2007412"/>
                <a:ext cx="1331837" cy="6491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Identificación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proyectos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    </a:t>
                </a:r>
              </a:p>
            </p:txBody>
          </p:sp>
          <p:sp>
            <p:nvSpPr>
              <p:cNvPr id="14" name="Textfeld 13"/>
              <p:cNvSpPr txBox="1"/>
              <p:nvPr/>
            </p:nvSpPr>
            <p:spPr>
              <a:xfrm>
                <a:off x="6352848" y="2781962"/>
                <a:ext cx="1331836" cy="6491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Evaluación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proyectos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</a:p>
              <a:p>
                <a:pPr algn="ctr">
                  <a:defRPr/>
                </a:pP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5" name="Textfeld 14"/>
              <p:cNvSpPr txBox="1"/>
              <p:nvPr/>
            </p:nvSpPr>
            <p:spPr>
              <a:xfrm>
                <a:off x="4209845" y="2853386"/>
                <a:ext cx="1331836" cy="433303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Monitoreo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y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evaluación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</a:p>
            </p:txBody>
          </p:sp>
          <p:sp>
            <p:nvSpPr>
              <p:cNvPr id="16" name="Textfeld 15"/>
              <p:cNvSpPr txBox="1"/>
              <p:nvPr/>
            </p:nvSpPr>
            <p:spPr>
              <a:xfrm>
                <a:off x="4320964" y="3804113"/>
                <a:ext cx="1496927" cy="6491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Implementación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del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proyecto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  <a:p>
                <a:pPr algn="ctr">
                  <a:defRPr/>
                </a:pP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7" name="Textfeld 16"/>
              <p:cNvSpPr txBox="1"/>
              <p:nvPr/>
            </p:nvSpPr>
            <p:spPr>
              <a:xfrm>
                <a:off x="6200457" y="3913630"/>
                <a:ext cx="1331836" cy="433303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lIns="0" tIns="0" rIns="0" bIns="0" anchor="ctr">
                <a:spAutoFit/>
              </a:bodyPr>
              <a:lstStyle/>
              <a:p>
                <a:pPr algn="ctr">
                  <a:defRPr/>
                </a:pP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Diseño</a:t>
                </a:r>
                <a:r>
                  <a:rPr lang="en-GB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 </a:t>
                </a:r>
                <a:r>
                  <a:rPr lang="en-GB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detallado</a:t>
                </a:r>
                <a:endParaRPr lang="en-GB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8" name="Pfeil nach unten 17"/>
              <p:cNvSpPr/>
              <p:nvPr/>
            </p:nvSpPr>
            <p:spPr bwMode="auto">
              <a:xfrm rot="499534">
                <a:off x="6894154" y="3473977"/>
                <a:ext cx="439713" cy="319026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19" name="Pfeil nach unten 18"/>
              <p:cNvSpPr/>
              <p:nvPr/>
            </p:nvSpPr>
            <p:spPr bwMode="auto">
              <a:xfrm rot="19282373">
                <a:off x="6560798" y="2439128"/>
                <a:ext cx="441300" cy="319026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20" name="Pfeil nach unten 19"/>
              <p:cNvSpPr/>
              <p:nvPr/>
            </p:nvSpPr>
            <p:spPr bwMode="auto">
              <a:xfrm rot="12764755">
                <a:off x="4982913" y="2378815"/>
                <a:ext cx="439713" cy="319026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21" name="Pfeil nach unten 20"/>
              <p:cNvSpPr/>
              <p:nvPr/>
            </p:nvSpPr>
            <p:spPr bwMode="auto">
              <a:xfrm rot="10469264">
                <a:off x="4620984" y="3431124"/>
                <a:ext cx="439713" cy="319025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  <p:sp>
            <p:nvSpPr>
              <p:cNvPr id="22" name="Pfeil nach unten 21"/>
              <p:cNvSpPr/>
              <p:nvPr/>
            </p:nvSpPr>
            <p:spPr bwMode="auto">
              <a:xfrm rot="5400000">
                <a:off x="5779823" y="3989793"/>
                <a:ext cx="439652" cy="319070"/>
              </a:xfrm>
              <a:prstGeom prst="downArrow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GB"/>
              </a:p>
            </p:txBody>
          </p:sp>
        </p:grpSp>
        <p:sp>
          <p:nvSpPr>
            <p:cNvPr id="11272" name="Pfeil nach unten 22"/>
            <p:cNvSpPr>
              <a:spLocks noChangeArrowheads="1"/>
            </p:cNvSpPr>
            <p:nvPr/>
          </p:nvSpPr>
          <p:spPr bwMode="auto">
            <a:xfrm>
              <a:off x="5210358" y="2367352"/>
              <a:ext cx="2096218" cy="1063483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66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 b="1">
                  <a:solidFill>
                    <a:srgbClr val="999999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/>
              <a:r>
                <a:rPr lang="en-GB" altLang="de-DE" sz="1200">
                  <a:solidFill>
                    <a:schemeClr val="bg1"/>
                  </a:solidFill>
                </a:rPr>
                <a:t>Programa de Inversión Sectorial</a:t>
              </a:r>
            </a:p>
          </p:txBody>
        </p:sp>
      </p:grpSp>
      <p:sp>
        <p:nvSpPr>
          <p:cNvPr id="23" name="Rechteck 22"/>
          <p:cNvSpPr/>
          <p:nvPr/>
        </p:nvSpPr>
        <p:spPr>
          <a:xfrm>
            <a:off x="7208838" y="6408738"/>
            <a:ext cx="1935162" cy="230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de-DE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Fuente: GIZ adaptado de OCDE </a:t>
            </a:r>
            <a:endParaRPr lang="en-GB" sz="9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>
          <a:xfrm>
            <a:off x="457200" y="560388"/>
            <a:ext cx="7526338" cy="741362"/>
          </a:xfrm>
        </p:spPr>
        <p:txBody>
          <a:bodyPr/>
          <a:lstStyle/>
          <a:p>
            <a:r>
              <a:rPr lang="en-GB" altLang="de-DE" smtClean="0"/>
              <a:t>Ejercicio (2b)</a:t>
            </a:r>
          </a:p>
        </p:txBody>
      </p:sp>
      <p:sp>
        <p:nvSpPr>
          <p:cNvPr id="12291" name="Inhaltsplatzhalter 2"/>
          <p:cNvSpPr>
            <a:spLocks noGrp="1"/>
          </p:cNvSpPr>
          <p:nvPr>
            <p:ph idx="1"/>
          </p:nvPr>
        </p:nvSpPr>
        <p:spPr>
          <a:xfrm>
            <a:off x="457200" y="1416050"/>
            <a:ext cx="8382000" cy="4897438"/>
          </a:xfrm>
        </p:spPr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Tu tarea, Parte 2 </a:t>
            </a:r>
          </a:p>
          <a:p>
            <a:pPr lvl="1"/>
            <a:r>
              <a:rPr lang="es-MX" altLang="de-DE" smtClean="0"/>
              <a:t>Tu grupo de expertos ahora aconseja a ministros en sus proyectos (resúmenes de proyectos)</a:t>
            </a:r>
          </a:p>
          <a:p>
            <a:pPr lvl="1"/>
            <a:r>
              <a:rPr lang="es-MX" altLang="de-DE" smtClean="0"/>
              <a:t>En</a:t>
            </a:r>
            <a:r>
              <a:rPr lang="es-MX" altLang="de-DE" b="1" smtClean="0"/>
              <a:t> la Matriz 16</a:t>
            </a:r>
          </a:p>
          <a:p>
            <a:pPr lvl="2"/>
            <a:r>
              <a:rPr lang="es-MX" altLang="de-DE" smtClean="0"/>
              <a:t>Con la </a:t>
            </a:r>
            <a:r>
              <a:rPr lang="es-MX" altLang="de-DE" b="1" smtClean="0"/>
              <a:t>primera pregunta </a:t>
            </a:r>
            <a:r>
              <a:rPr lang="es-MX" altLang="de-DE" smtClean="0"/>
              <a:t>ver si hay posibles impactos del cambio climático sobre los objetivos del proyecto y las actividades.</a:t>
            </a:r>
            <a:endParaRPr lang="es-MX" altLang="de-DE" b="1" smtClean="0"/>
          </a:p>
          <a:p>
            <a:pPr lvl="2"/>
            <a:r>
              <a:rPr lang="es-MX" altLang="de-DE" smtClean="0"/>
              <a:t>Con la </a:t>
            </a:r>
            <a:r>
              <a:rPr lang="es-MX" altLang="de-DE" b="1" smtClean="0"/>
              <a:t>segunda pregunta </a:t>
            </a:r>
            <a:r>
              <a:rPr lang="es-MX" altLang="de-DE" smtClean="0"/>
              <a:t>verifica si las actividades del proyecto pueden (inadvertidamente) incrementar la exposición de los beneficiarios y/o la sensibilidad.</a:t>
            </a:r>
            <a:endParaRPr lang="es-MX" altLang="de-DE" b="1" smtClean="0"/>
          </a:p>
          <a:p>
            <a:pPr lvl="2"/>
            <a:r>
              <a:rPr lang="es-MX" altLang="de-DE" smtClean="0"/>
              <a:t>Con la </a:t>
            </a:r>
            <a:r>
              <a:rPr lang="es-MX" altLang="de-DE" b="1" smtClean="0"/>
              <a:t>tercera pregunta</a:t>
            </a:r>
            <a:r>
              <a:rPr lang="es-MX" altLang="de-DE" smtClean="0"/>
              <a:t> discute las oportunidades para la mejora de las capacidades y así disminuir las vulnerabilidades.</a:t>
            </a:r>
          </a:p>
          <a:p>
            <a:pPr lvl="2"/>
            <a:r>
              <a:rPr lang="es-MX" altLang="de-DE" smtClean="0"/>
              <a:t>Con la </a:t>
            </a:r>
            <a:r>
              <a:rPr lang="es-MX" altLang="de-DE" b="1" smtClean="0"/>
              <a:t>cuarta pregunta</a:t>
            </a:r>
            <a:r>
              <a:rPr lang="es-MX" altLang="de-DE" smtClean="0"/>
              <a:t> examina si y cómo los objetivos del proyecto y sus actividades se pueden beneficiar por el cambio climático.</a:t>
            </a:r>
          </a:p>
          <a:p>
            <a:pPr lvl="1"/>
            <a:r>
              <a:rPr lang="es-MX" altLang="de-DE" smtClean="0"/>
              <a:t>En la </a:t>
            </a:r>
            <a:r>
              <a:rPr lang="es-MX" altLang="de-DE" b="1" smtClean="0"/>
              <a:t>Matriz 17</a:t>
            </a:r>
            <a:r>
              <a:rPr lang="es-MX" altLang="de-DE" smtClean="0"/>
              <a:t> determina en qué nivel del ciclo del proyecto te encuentras.</a:t>
            </a:r>
          </a:p>
          <a:p>
            <a:pPr lvl="1"/>
            <a:r>
              <a:rPr lang="es-MX" altLang="de-DE" smtClean="0"/>
              <a:t>En la </a:t>
            </a:r>
            <a:r>
              <a:rPr lang="es-MX" altLang="de-DE" b="1" smtClean="0"/>
              <a:t>Matriz 18 </a:t>
            </a:r>
            <a:r>
              <a:rPr lang="es-MX" altLang="de-DE" smtClean="0"/>
              <a:t>desarrolla sugerencias sobre cómo integrar la adaptación en el proyecto</a:t>
            </a:r>
          </a:p>
          <a:p>
            <a:pPr marL="0" indent="0"/>
            <a:endParaRPr lang="en-GB" altLang="de-DE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(3)</a:t>
            </a:r>
          </a:p>
        </p:txBody>
      </p:sp>
      <p:sp>
        <p:nvSpPr>
          <p:cNvPr id="1331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n-US" altLang="de-DE" smtClean="0">
                <a:solidFill>
                  <a:srgbClr val="C00000"/>
                </a:solidFill>
              </a:rPr>
              <a:t>Resulados </a:t>
            </a:r>
          </a:p>
          <a:p>
            <a:pPr lvl="1" eaLnBrk="1" hangingPunct="1"/>
            <a:r>
              <a:rPr lang="en-GB" altLang="de-DE" smtClean="0"/>
              <a:t>(por favor especificar)</a:t>
            </a:r>
          </a:p>
          <a:p>
            <a:pPr marL="0" indent="0"/>
            <a:endParaRPr lang="en-US" altLang="de-DE" smtClean="0"/>
          </a:p>
          <a:p>
            <a:pPr marL="0" indent="0"/>
            <a:r>
              <a:rPr lang="en-US" altLang="de-DE" smtClean="0">
                <a:solidFill>
                  <a:srgbClr val="C00000"/>
                </a:solidFill>
              </a:rPr>
              <a:t>Logística</a:t>
            </a:r>
          </a:p>
          <a:p>
            <a:pPr lvl="1" eaLnBrk="1" hangingPunct="1"/>
            <a:r>
              <a:rPr lang="en-GB" altLang="de-DE" smtClean="0"/>
              <a:t>Estudio de caso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r>
              <a:rPr lang="en-GB" altLang="de-DE" smtClean="0"/>
              <a:t>Presentación de resultados (por favor especificar cómo)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r>
              <a:rPr lang="en-GB" altLang="de-DE" smtClean="0"/>
              <a:t>Reflexión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>
              <a:buFont typeface="Wingdings" pitchFamily="2" charset="2"/>
              <a:buNone/>
            </a:pPr>
            <a:r>
              <a:rPr lang="en-GB" altLang="de-DE" smtClean="0">
                <a:solidFill>
                  <a:srgbClr val="C00000"/>
                </a:solidFill>
              </a:rPr>
              <a:t>*</a:t>
            </a:r>
            <a:r>
              <a:rPr lang="en-GB" altLang="de-DE" smtClean="0"/>
              <a:t>Utiliza tus propios ejemplos.</a:t>
            </a:r>
            <a:endParaRPr lang="en-US" altLang="de-DE" smtClean="0"/>
          </a:p>
        </p:txBody>
      </p:sp>
      <p:pic>
        <p:nvPicPr>
          <p:cNvPr id="13316" name="Grafik 4" descr="balken26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600" y="2582863"/>
            <a:ext cx="787400" cy="415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ctrTitle" sz="quarter"/>
          </p:nvPr>
        </p:nvSpPr>
        <p:spPr>
          <a:xfrm>
            <a:off x="1068388" y="1747838"/>
            <a:ext cx="7034212" cy="1647825"/>
          </a:xfrm>
        </p:spPr>
        <p:txBody>
          <a:bodyPr/>
          <a:lstStyle/>
          <a:p>
            <a:r>
              <a:rPr lang="en-GB" altLang="de-DE" smtClean="0"/>
              <a:t>Ejemplo GIZ:</a:t>
            </a:r>
            <a:br>
              <a:rPr lang="en-GB" altLang="de-DE" smtClean="0"/>
            </a:br>
            <a:r>
              <a:rPr lang="en-GB" altLang="de-DE" smtClean="0"/>
              <a:t>“Climate Proofing” </a:t>
            </a:r>
            <a:br>
              <a:rPr lang="en-GB" altLang="de-DE" smtClean="0"/>
            </a:br>
            <a:r>
              <a:rPr lang="en-GB" altLang="de-DE" smtClean="0"/>
              <a:t>para el Desarrollo </a:t>
            </a:r>
          </a:p>
        </p:txBody>
      </p:sp>
      <p:pic>
        <p:nvPicPr>
          <p:cNvPr id="14339" name="Grafik 2" descr="balken1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 r="22559"/>
          <a:stretch>
            <a:fillRect/>
          </a:stretch>
        </p:blipFill>
        <p:spPr bwMode="auto">
          <a:xfrm>
            <a:off x="5010150" y="2698750"/>
            <a:ext cx="4133850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feil nach rechts 50"/>
          <p:cNvSpPr>
            <a:spLocks noChangeArrowheads="1"/>
          </p:cNvSpPr>
          <p:nvPr/>
        </p:nvSpPr>
        <p:spPr bwMode="auto">
          <a:xfrm>
            <a:off x="2771775" y="2420938"/>
            <a:ext cx="246063" cy="550862"/>
          </a:xfrm>
          <a:prstGeom prst="rightArrow">
            <a:avLst>
              <a:gd name="adj1" fmla="val 50000"/>
              <a:gd name="adj2" fmla="val 5005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GB" altLang="de-DE" sz="1200">
              <a:solidFill>
                <a:schemeClr val="bg1"/>
              </a:solidFill>
            </a:endParaRPr>
          </a:p>
        </p:txBody>
      </p:sp>
      <p:sp>
        <p:nvSpPr>
          <p:cNvPr id="15363" name="Pfeil nach rechts 51"/>
          <p:cNvSpPr>
            <a:spLocks noChangeArrowheads="1"/>
          </p:cNvSpPr>
          <p:nvPr/>
        </p:nvSpPr>
        <p:spPr bwMode="auto">
          <a:xfrm>
            <a:off x="3132138" y="2420938"/>
            <a:ext cx="246062" cy="550862"/>
          </a:xfrm>
          <a:prstGeom prst="rightArrow">
            <a:avLst>
              <a:gd name="adj1" fmla="val 50000"/>
              <a:gd name="adj2" fmla="val 499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GB" altLang="de-DE" sz="1200">
              <a:solidFill>
                <a:schemeClr val="bg1"/>
              </a:solidFill>
            </a:endParaRPr>
          </a:p>
        </p:txBody>
      </p:sp>
      <p:sp>
        <p:nvSpPr>
          <p:cNvPr id="15364" name="Textfeld 61"/>
          <p:cNvSpPr txBox="1">
            <a:spLocks noChangeArrowheads="1"/>
          </p:cNvSpPr>
          <p:nvPr/>
        </p:nvSpPr>
        <p:spPr bwMode="auto">
          <a:xfrm>
            <a:off x="4795838" y="2286000"/>
            <a:ext cx="36004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  <p:sp>
        <p:nvSpPr>
          <p:cNvPr id="15365" name="Titel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Preparación</a:t>
            </a:r>
          </a:p>
        </p:txBody>
      </p:sp>
      <p:sp>
        <p:nvSpPr>
          <p:cNvPr id="15366" name="Inhaltsplatzhalt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s-MX" altLang="de-DE" smtClean="0"/>
              <a:t>Recolecta y compila la información sobre cambio climático de manera que sea fácil de usar. </a:t>
            </a:r>
          </a:p>
          <a:p>
            <a:pPr lvl="1"/>
            <a:r>
              <a:rPr lang="es-MX" altLang="de-DE" smtClean="0"/>
              <a:t>Identificación de</a:t>
            </a:r>
          </a:p>
          <a:p>
            <a:pPr marL="520700" lvl="2" indent="-342900">
              <a:buFont typeface="Arial" charset="0"/>
              <a:buAutoNum type="arabicPeriod"/>
            </a:pPr>
            <a:r>
              <a:rPr lang="es-MX" altLang="de-DE" b="1" smtClean="0"/>
              <a:t>Tendencias climáticas  </a:t>
            </a:r>
            <a:r>
              <a:rPr lang="es-MX" altLang="de-DE" smtClean="0"/>
              <a:t>y su impacto en la planificación</a:t>
            </a:r>
          </a:p>
          <a:p>
            <a:pPr marL="520700" lvl="2" indent="-342900">
              <a:buFont typeface="Arial" charset="0"/>
              <a:buAutoNum type="arabicPeriod"/>
            </a:pPr>
            <a:r>
              <a:rPr lang="es-MX" altLang="de-DE" b="1" smtClean="0"/>
              <a:t>Horizonte temporal </a:t>
            </a:r>
            <a:r>
              <a:rPr lang="es-MX" altLang="de-DE" smtClean="0"/>
              <a:t>de la planificación relevante a las tendencias de estos cambios climáticos </a:t>
            </a:r>
            <a:endParaRPr lang="es-MX" altLang="de-DE" b="1" smtClean="0"/>
          </a:p>
          <a:p>
            <a:pPr marL="520700" lvl="2" indent="-342900">
              <a:buFont typeface="Arial" charset="0"/>
              <a:buAutoNum type="arabicPeriod"/>
            </a:pPr>
            <a:r>
              <a:rPr lang="es-MX" altLang="de-DE" smtClean="0"/>
              <a:t>Planificación de elementos particularmente </a:t>
            </a:r>
            <a:r>
              <a:rPr lang="es-MX" altLang="de-DE" b="1" smtClean="0"/>
              <a:t>afectados </a:t>
            </a:r>
            <a:r>
              <a:rPr lang="es-MX" altLang="de-DE" smtClean="0"/>
              <a:t>por el cambio climático (unidades de exposición)</a:t>
            </a:r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ichtungspfeil 11"/>
          <p:cNvSpPr>
            <a:spLocks noChangeArrowheads="1"/>
          </p:cNvSpPr>
          <p:nvPr/>
        </p:nvSpPr>
        <p:spPr bwMode="auto">
          <a:xfrm>
            <a:off x="3024188" y="2333625"/>
            <a:ext cx="180975" cy="1079500"/>
          </a:xfrm>
          <a:prstGeom prst="homePlate">
            <a:avLst>
              <a:gd name="adj" fmla="val 500000"/>
            </a:avLst>
          </a:prstGeom>
          <a:solidFill>
            <a:schemeClr val="accent2"/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</p:txBody>
      </p:sp>
      <p:graphicFrame>
        <p:nvGraphicFramePr>
          <p:cNvPr id="459904" name="Group 128"/>
          <p:cNvGraphicFramePr>
            <a:graphicFrameLocks noGrp="1"/>
          </p:cNvGraphicFramePr>
          <p:nvPr>
            <p:ph sz="half" idx="1"/>
          </p:nvPr>
        </p:nvGraphicFramePr>
        <p:xfrm>
          <a:off x="477838" y="1717675"/>
          <a:ext cx="2500312" cy="2014538"/>
        </p:xfrm>
        <a:graphic>
          <a:graphicData uri="http://schemas.openxmlformats.org/drawingml/2006/table">
            <a:tbl>
              <a:tblPr/>
              <a:tblGrid>
                <a:gridCol w="2500312"/>
              </a:tblGrid>
              <a:tr h="5761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Estímulo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climático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89999" marR="89999" marT="46810" marB="4681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  <a:tr h="1081171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Incremento en la variabilidad de la precipitación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Incremento en la temperatura promedio</a:t>
                      </a:r>
                    </a:p>
                    <a:p>
                      <a:pPr marL="87313" marR="0" lvl="0" indent="-873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9999" marR="89999" marT="46810" marB="4681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257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GB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…</a:t>
                      </a:r>
                    </a:p>
                  </a:txBody>
                  <a:tcPr marL="89999" marR="89999" marT="46810" marB="46810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9841" name="Group 65"/>
          <p:cNvGraphicFramePr>
            <a:graphicFrameLocks noGrp="1"/>
          </p:cNvGraphicFramePr>
          <p:nvPr>
            <p:ph sz="quarter" idx="3"/>
          </p:nvPr>
        </p:nvGraphicFramePr>
        <p:xfrm>
          <a:off x="6300788" y="1717675"/>
          <a:ext cx="2643187" cy="2019300"/>
        </p:xfrm>
        <a:graphic>
          <a:graphicData uri="http://schemas.openxmlformats.org/drawingml/2006/table">
            <a:tbl>
              <a:tblPr/>
              <a:tblGrid>
                <a:gridCol w="2643187"/>
              </a:tblGrid>
              <a:tr h="5790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Efectos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Bio-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físicos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directos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) 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91439" marR="91439" marT="45699" marB="4569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  <a:tr h="1042393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Incremento de la frecuencia e intensidad de fuegos al borde de los bosques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Cambios en la composición del bosque</a:t>
                      </a:r>
                    </a:p>
                  </a:txBody>
                  <a:tcPr marL="91439" marR="91439" marT="45699" marB="4569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7820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fr-FR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…</a:t>
                      </a:r>
                    </a:p>
                  </a:txBody>
                  <a:tcPr marL="91439" marR="91439" marT="45699" marB="4569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9902" name="Group 126"/>
          <p:cNvGraphicFramePr>
            <a:graphicFrameLocks noGrp="1"/>
          </p:cNvGraphicFramePr>
          <p:nvPr>
            <p:ph sz="quarter" idx="2"/>
          </p:nvPr>
        </p:nvGraphicFramePr>
        <p:xfrm>
          <a:off x="477838" y="3984625"/>
          <a:ext cx="2500312" cy="2198688"/>
        </p:xfrm>
        <a:graphic>
          <a:graphicData uri="http://schemas.openxmlformats.org/drawingml/2006/table">
            <a:tbl>
              <a:tblPr/>
              <a:tblGrid>
                <a:gridCol w="2500312"/>
              </a:tblGrid>
              <a:tr h="57909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Opciones para la acción  </a:t>
                      </a:r>
                      <a:endParaRPr kumimoji="0" lang="es-MX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91439" marR="91439" marT="45709" marB="457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>
                        <a:alpha val="52000"/>
                      </a:srgbClr>
                    </a:solidFill>
                  </a:tcPr>
                </a:tc>
              </a:tr>
              <a:tr h="1619590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Manejo de fuegos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Bio</a:t>
                      </a: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-monitoreo (sensible al clima/especies usadas)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Control de especies invasoras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Integración del CC en el plan de  gestión de bosques</a:t>
                      </a:r>
                    </a:p>
                  </a:txBody>
                  <a:tcPr marL="91439" marR="91439" marT="45709" marB="457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le 8"/>
          <p:cNvGraphicFramePr>
            <a:graphicFrameLocks noGrp="1"/>
          </p:cNvGraphicFramePr>
          <p:nvPr/>
        </p:nvGraphicFramePr>
        <p:xfrm>
          <a:off x="3313113" y="1717675"/>
          <a:ext cx="2654300" cy="1838325"/>
        </p:xfrm>
        <a:graphic>
          <a:graphicData uri="http://schemas.openxmlformats.org/drawingml/2006/table">
            <a:tbl>
              <a:tblPr/>
              <a:tblGrid>
                <a:gridCol w="2654300"/>
              </a:tblGrid>
              <a:tr h="5812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Unidad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 de 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exposición</a:t>
                      </a:r>
                      <a:endParaRPr kumimoji="0" lang="en-GB" sz="1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marL="90009" marR="90009" marT="46795" marB="4679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  <a:tr h="899906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Bosques</a:t>
                      </a:r>
                      <a:endParaRPr kumimoji="0" lang="es-MX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9" marR="90009" marT="46795" marB="4679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150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n-GB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…</a:t>
                      </a:r>
                    </a:p>
                  </a:txBody>
                  <a:tcPr marL="90009" marR="90009" marT="46795" marB="4679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le 9"/>
          <p:cNvGraphicFramePr>
            <a:graphicFrameLocks noGrp="1"/>
          </p:cNvGraphicFramePr>
          <p:nvPr/>
        </p:nvGraphicFramePr>
        <p:xfrm>
          <a:off x="6300788" y="3984625"/>
          <a:ext cx="2627312" cy="2198688"/>
        </p:xfrm>
        <a:graphic>
          <a:graphicData uri="http://schemas.openxmlformats.org/drawingml/2006/table">
            <a:tbl>
              <a:tblPr/>
              <a:tblGrid>
                <a:gridCol w="2627312"/>
              </a:tblGrid>
              <a:tr h="57909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Efecto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Socioeconómico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(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indirecto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)</a:t>
                      </a:r>
                      <a:endParaRPr kumimoji="0" lang="en-GB" sz="1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91439" marR="91439" marT="45709" marB="457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  <a:tr h="1619590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Péridida</a:t>
                      </a: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de potencial de utilización (Madera y productos forestales no maderables)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Pérdida de ingresos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Inseguridad alimentaria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Conflictos en la vida salvaje 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endParaRPr kumimoji="0" lang="en-GB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9" marR="91439" marT="45709" marB="457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Group 126"/>
          <p:cNvGraphicFramePr>
            <a:graphicFrameLocks/>
          </p:cNvGraphicFramePr>
          <p:nvPr/>
        </p:nvGraphicFramePr>
        <p:xfrm>
          <a:off x="3306763" y="3984625"/>
          <a:ext cx="2663825" cy="2198688"/>
        </p:xfrm>
        <a:graphic>
          <a:graphicData uri="http://schemas.openxmlformats.org/drawingml/2006/table">
            <a:tbl>
              <a:tblPr/>
              <a:tblGrid>
                <a:gridCol w="2663825"/>
              </a:tblGrid>
              <a:tr h="57909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Relevancia</a:t>
                      </a: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de la </a:t>
                      </a:r>
                      <a:r>
                        <a:rPr kumimoji="0" lang="en-GB" sz="1600" b="1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planificación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91424" marR="91424" marT="45709" marB="457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  <a:tr h="1619590">
                <a:tc>
                  <a:txBody>
                    <a:bodyPr/>
                    <a:lstStyle/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Impacto directo en el alcance de objetivos (Protección y conservación de bosques)  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Baja capacidad adaptativa debido a los déficits en la planificación</a:t>
                      </a:r>
                    </a:p>
                    <a:p>
                      <a:pPr marL="120650" marR="0" lvl="0" indent="-1206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MX" sz="12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Alta probabilidad de impactos</a:t>
                      </a:r>
                    </a:p>
                  </a:txBody>
                  <a:tcPr marL="91424" marR="91424" marT="45709" marB="457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513" name="Rechteck 7"/>
          <p:cNvSpPr>
            <a:spLocks noChangeArrowheads="1"/>
          </p:cNvSpPr>
          <p:nvPr/>
        </p:nvSpPr>
        <p:spPr bwMode="auto">
          <a:xfrm rot="1269736">
            <a:off x="150813" y="3557588"/>
            <a:ext cx="8786812" cy="461962"/>
          </a:xfrm>
          <a:prstGeom prst="rect">
            <a:avLst/>
          </a:prstGeom>
          <a:solidFill>
            <a:schemeClr val="bg1">
              <a:lumMod val="85000"/>
              <a:alpha val="59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400" dirty="0">
                <a:solidFill>
                  <a:schemeClr val="accent2"/>
                </a:solidFill>
              </a:rPr>
              <a:t>Ejemplo </a:t>
            </a:r>
            <a:r>
              <a:rPr lang="es-MX" sz="2400" dirty="0" err="1">
                <a:solidFill>
                  <a:schemeClr val="accent2"/>
                </a:solidFill>
              </a:rPr>
              <a:t>simplicado</a:t>
            </a:r>
            <a:endParaRPr lang="es-MX" sz="2400" dirty="0">
              <a:solidFill>
                <a:schemeClr val="accent2"/>
              </a:solidFill>
            </a:endParaRPr>
          </a:p>
        </p:txBody>
      </p:sp>
      <p:sp>
        <p:nvSpPr>
          <p:cNvPr id="16409" name="Richtungspfeil 11"/>
          <p:cNvSpPr>
            <a:spLocks noChangeArrowheads="1"/>
          </p:cNvSpPr>
          <p:nvPr/>
        </p:nvSpPr>
        <p:spPr bwMode="auto">
          <a:xfrm>
            <a:off x="6034088" y="2333625"/>
            <a:ext cx="179387" cy="1079500"/>
          </a:xfrm>
          <a:prstGeom prst="homePlate">
            <a:avLst>
              <a:gd name="adj" fmla="val 500000"/>
            </a:avLst>
          </a:prstGeom>
          <a:solidFill>
            <a:schemeClr val="accent2"/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</p:txBody>
      </p:sp>
      <p:sp>
        <p:nvSpPr>
          <p:cNvPr id="16410" name="Richtungspfeil 11"/>
          <p:cNvSpPr>
            <a:spLocks noChangeArrowheads="1"/>
          </p:cNvSpPr>
          <p:nvPr/>
        </p:nvSpPr>
        <p:spPr bwMode="auto">
          <a:xfrm rot="5400000">
            <a:off x="7409656" y="3248819"/>
            <a:ext cx="179388" cy="1079500"/>
          </a:xfrm>
          <a:prstGeom prst="homePlate">
            <a:avLst>
              <a:gd name="adj" fmla="val 500000"/>
            </a:avLst>
          </a:prstGeom>
          <a:solidFill>
            <a:schemeClr val="accent2"/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</p:txBody>
      </p:sp>
      <p:sp>
        <p:nvSpPr>
          <p:cNvPr id="16411" name="Richtungspfeil 11"/>
          <p:cNvSpPr>
            <a:spLocks noChangeArrowheads="1"/>
          </p:cNvSpPr>
          <p:nvPr/>
        </p:nvSpPr>
        <p:spPr bwMode="auto">
          <a:xfrm rot="10800000">
            <a:off x="3024188" y="4732338"/>
            <a:ext cx="180975" cy="1079500"/>
          </a:xfrm>
          <a:prstGeom prst="homePlate">
            <a:avLst>
              <a:gd name="adj" fmla="val 500000"/>
            </a:avLst>
          </a:prstGeom>
          <a:solidFill>
            <a:schemeClr val="accent2"/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</p:txBody>
      </p:sp>
      <p:sp>
        <p:nvSpPr>
          <p:cNvPr id="16412" name="Richtungspfeil 11"/>
          <p:cNvSpPr>
            <a:spLocks noChangeArrowheads="1"/>
          </p:cNvSpPr>
          <p:nvPr/>
        </p:nvSpPr>
        <p:spPr bwMode="auto">
          <a:xfrm rot="10800000">
            <a:off x="6034088" y="4732338"/>
            <a:ext cx="179387" cy="1079500"/>
          </a:xfrm>
          <a:prstGeom prst="homePlate">
            <a:avLst>
              <a:gd name="adj" fmla="val 500000"/>
            </a:avLst>
          </a:prstGeom>
          <a:solidFill>
            <a:schemeClr val="accent2"/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  <a:p>
            <a:endParaRPr lang="de-DE" altLang="de-DE"/>
          </a:p>
        </p:txBody>
      </p:sp>
      <p:sp>
        <p:nvSpPr>
          <p:cNvPr id="14" name="Rechteck 13"/>
          <p:cNvSpPr/>
          <p:nvPr/>
        </p:nvSpPr>
        <p:spPr>
          <a:xfrm>
            <a:off x="8318500" y="6408738"/>
            <a:ext cx="825500" cy="230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de-DE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Fuente: GIZ</a:t>
            </a:r>
            <a:endParaRPr lang="en-GB" sz="9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874713"/>
            <a:ext cx="7526338" cy="741362"/>
          </a:xfrm>
        </p:spPr>
        <p:txBody>
          <a:bodyPr/>
          <a:lstStyle/>
          <a:p>
            <a:r>
              <a:rPr lang="es-MX" altLang="de-DE" smtClean="0"/>
              <a:t>Mali: “Climate Proofing” para el Desarrollo en Proyectos de Gestión Sostenible de Suelos  (GSS)</a:t>
            </a: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935163"/>
            <a:ext cx="7526338" cy="4213225"/>
          </a:xfrm>
        </p:spPr>
        <p:txBody>
          <a:bodyPr/>
          <a:lstStyle/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Pasos </a:t>
            </a:r>
          </a:p>
          <a:p>
            <a:pPr lvl="1">
              <a:defRPr/>
            </a:pPr>
            <a:r>
              <a:rPr lang="es-MX" b="1" dirty="0" smtClean="0"/>
              <a:t>Discusión </a:t>
            </a:r>
            <a:r>
              <a:rPr lang="es-MX" dirty="0" smtClean="0"/>
              <a:t> con las autoridades de Mali, capacitaciones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 y talleres sobre varias herramientas.</a:t>
            </a:r>
          </a:p>
          <a:p>
            <a:pPr lvl="1">
              <a:defRPr/>
            </a:pPr>
            <a:r>
              <a:rPr lang="es-MX" b="1" dirty="0" smtClean="0"/>
              <a:t>Aplicación del ‘Climate Proofing para el Desarrollo’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En 2 proyectos de GSS y evaluación</a:t>
            </a:r>
          </a:p>
          <a:p>
            <a:pPr lvl="2">
              <a:defRPr/>
            </a:pPr>
            <a:r>
              <a:rPr lang="es-MX" dirty="0" smtClean="0"/>
              <a:t>Desarrollo de un manual  </a:t>
            </a:r>
          </a:p>
          <a:p>
            <a:pPr lvl="2">
              <a:defRPr/>
            </a:pPr>
            <a:r>
              <a:rPr lang="es-MX" dirty="0" smtClean="0"/>
              <a:t>Establecimiento de un grupo base de expertos</a:t>
            </a:r>
          </a:p>
          <a:p>
            <a:pPr lvl="2">
              <a:defRPr/>
            </a:pPr>
            <a:r>
              <a:rPr lang="es-MX" dirty="0" smtClean="0"/>
              <a:t>Capacitaciones para las instituciones del gobierno </a:t>
            </a:r>
          </a:p>
          <a:p>
            <a:pPr marL="363538" lvl="2" indent="0">
              <a:buFont typeface="Wingdings" pitchFamily="2" charset="2"/>
              <a:buNone/>
              <a:defRPr/>
            </a:pPr>
            <a:r>
              <a:rPr lang="es-MX" dirty="0" smtClean="0"/>
              <a:t>y </a:t>
            </a:r>
            <a:r>
              <a:rPr lang="es-MX" dirty="0" err="1" smtClean="0"/>
              <a:t>ONGs</a:t>
            </a:r>
            <a:endParaRPr lang="es-MX" dirty="0" smtClean="0"/>
          </a:p>
          <a:p>
            <a:pPr lvl="1">
              <a:defRPr/>
            </a:pPr>
            <a:r>
              <a:rPr lang="es-MX" b="1" dirty="0" smtClean="0"/>
              <a:t>Integración  </a:t>
            </a:r>
            <a:r>
              <a:rPr lang="es-MX" dirty="0" smtClean="0"/>
              <a:t>de proyectos de GSS en </a:t>
            </a:r>
            <a:r>
              <a:rPr lang="es-MX" b="1" dirty="0" smtClean="0"/>
              <a:t>el ciclo de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b="1" dirty="0" smtClean="0"/>
              <a:t>planificación</a:t>
            </a:r>
          </a:p>
          <a:p>
            <a:pPr lvl="1">
              <a:defRPr/>
            </a:pPr>
            <a:r>
              <a:rPr lang="es-MX" b="1" dirty="0" smtClean="0"/>
              <a:t>Monitoreando el uso y la optimización</a:t>
            </a:r>
          </a:p>
          <a:p>
            <a:pPr lvl="1">
              <a:defRPr/>
            </a:pPr>
            <a:r>
              <a:rPr lang="es-MX" dirty="0" smtClean="0"/>
              <a:t>(p.ej. Control de calidad)</a:t>
            </a:r>
          </a:p>
          <a:p>
            <a:pPr marL="0" indent="0">
              <a:defRPr/>
            </a:pPr>
            <a:endParaRPr lang="en-GB" dirty="0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14313" y="5286375"/>
            <a:ext cx="2214562" cy="30257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190500" indent="-190500" eaLnBrk="0" hangingPunct="0">
              <a:spcBef>
                <a:spcPct val="20000"/>
              </a:spcBef>
              <a:buClr>
                <a:schemeClr val="hlink"/>
              </a:buClr>
              <a:defRPr/>
            </a:pPr>
            <a:endParaRPr lang="de-DE" sz="2000" b="0" kern="0" dirty="0">
              <a:solidFill>
                <a:schemeClr val="tx1"/>
              </a:solidFill>
              <a:latin typeface="+mn-lt"/>
              <a:ea typeface="ＭＳ Ｐゴシック" pitchFamily="-109" charset="-128"/>
              <a:cs typeface="ＭＳ Ｐゴシック" pitchFamily="-109" charset="-128"/>
            </a:endParaRPr>
          </a:p>
        </p:txBody>
      </p:sp>
      <p:pic>
        <p:nvPicPr>
          <p:cNvPr id="153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5550" y="2305050"/>
            <a:ext cx="2735263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766763"/>
            <a:ext cx="7526338" cy="741362"/>
          </a:xfrm>
        </p:spPr>
        <p:txBody>
          <a:bodyPr/>
          <a:lstStyle/>
          <a:p>
            <a:r>
              <a:rPr lang="en-GB" altLang="de-DE" smtClean="0"/>
              <a:t>Ejemplo PADESO  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16075"/>
            <a:ext cx="7542213" cy="4725988"/>
          </a:xfrm>
        </p:spPr>
        <p:txBody>
          <a:bodyPr/>
          <a:lstStyle/>
          <a:p>
            <a:pPr lvl="1">
              <a:defRPr/>
            </a:pPr>
            <a:r>
              <a:rPr lang="en-GB" b="1" dirty="0" smtClean="0"/>
              <a:t>PADESO</a:t>
            </a:r>
            <a:r>
              <a:rPr lang="es-MX" b="1" dirty="0" smtClean="0"/>
              <a:t>:</a:t>
            </a:r>
            <a:r>
              <a:rPr lang="es-MX" b="1" dirty="0" smtClean="0">
                <a:solidFill>
                  <a:srgbClr val="C00000"/>
                </a:solidFill>
              </a:rPr>
              <a:t> </a:t>
            </a:r>
            <a:r>
              <a:rPr lang="es-MX" dirty="0" smtClean="0"/>
              <a:t>Programa de Apoyo al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Desarrollo Sostenible de Ganado en el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err="1" smtClean="0"/>
              <a:t>Sahel</a:t>
            </a:r>
            <a:r>
              <a:rPr lang="es-MX" dirty="0" smtClean="0"/>
              <a:t> Occidental (PADESO) </a:t>
            </a:r>
          </a:p>
          <a:p>
            <a:pPr lvl="1">
              <a:defRPr/>
            </a:pPr>
            <a:r>
              <a:rPr lang="es-MX" b="1" dirty="0" smtClean="0"/>
              <a:t>Programa a 4-años </a:t>
            </a:r>
          </a:p>
          <a:p>
            <a:pPr lvl="1">
              <a:defRPr/>
            </a:pPr>
            <a:r>
              <a:rPr lang="es-MX" b="1" dirty="0" smtClean="0"/>
              <a:t>Grupo meta: </a:t>
            </a:r>
            <a:r>
              <a:rPr lang="es-MX" dirty="0" smtClean="0"/>
              <a:t>ganaderos y agricultores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/>
              <a:t>a pequeña escala</a:t>
            </a:r>
          </a:p>
          <a:p>
            <a:pPr lvl="1">
              <a:defRPr/>
            </a:pPr>
            <a:r>
              <a:rPr lang="es-MX" b="1" dirty="0" smtClean="0"/>
              <a:t>Regiones: </a:t>
            </a:r>
            <a:r>
              <a:rPr lang="es-MX" dirty="0" smtClean="0"/>
              <a:t>Kayes, </a:t>
            </a:r>
            <a:r>
              <a:rPr lang="es-MX" dirty="0" err="1" smtClean="0"/>
              <a:t>Koulikoro</a:t>
            </a:r>
            <a:r>
              <a:rPr lang="es-MX" dirty="0" smtClean="0"/>
              <a:t> y </a:t>
            </a:r>
            <a:r>
              <a:rPr lang="es-MX" dirty="0" err="1" smtClean="0"/>
              <a:t>Ségou</a:t>
            </a:r>
            <a:endParaRPr lang="es-MX" dirty="0" smtClean="0"/>
          </a:p>
          <a:p>
            <a:pPr lvl="1">
              <a:defRPr/>
            </a:pPr>
            <a:endParaRPr lang="es-MX" b="1" dirty="0" smtClean="0"/>
          </a:p>
          <a:p>
            <a:pPr marL="0" indent="0">
              <a:tabLst>
                <a:tab pos="2190750" algn="l"/>
              </a:tabLst>
              <a:defRPr/>
            </a:pPr>
            <a:r>
              <a:rPr lang="es-MX" sz="2200" b="1" dirty="0" smtClean="0">
                <a:solidFill>
                  <a:srgbClr val="C00000"/>
                </a:solidFill>
              </a:rPr>
              <a:t>Identificación de las opciones de adaptación (ejemplos)</a:t>
            </a:r>
          </a:p>
          <a:p>
            <a:pPr lvl="1">
              <a:defRPr/>
            </a:pPr>
            <a:r>
              <a:rPr lang="es-MX" dirty="0" smtClean="0"/>
              <a:t>Traspaso de información meteorológica y de pronósticos a los agricultores</a:t>
            </a:r>
          </a:p>
          <a:p>
            <a:pPr lvl="1">
              <a:defRPr/>
            </a:pPr>
            <a:r>
              <a:rPr lang="es-MX" dirty="0" smtClean="0"/>
              <a:t>Infraestructura de protección contra eventos extremos</a:t>
            </a:r>
          </a:p>
          <a:p>
            <a:pPr lvl="1">
              <a:defRPr/>
            </a:pPr>
            <a:r>
              <a:rPr lang="es-MX" dirty="0" smtClean="0"/>
              <a:t>Restauración de suelos degradados y prevención de la erosión</a:t>
            </a:r>
          </a:p>
          <a:p>
            <a:pPr lvl="1">
              <a:defRPr/>
            </a:pPr>
            <a:r>
              <a:rPr lang="es-MX" dirty="0" smtClean="0"/>
              <a:t>Promoción de especies de ganado adaptado y variedades de cultivos</a:t>
            </a:r>
          </a:p>
          <a:p>
            <a:pPr marL="0" indent="0">
              <a:tabLst>
                <a:tab pos="2190750" algn="l"/>
              </a:tabLst>
              <a:defRPr/>
            </a:pPr>
            <a:endParaRPr lang="en-GB" dirty="0" smtClean="0"/>
          </a:p>
          <a:p>
            <a:pPr marL="0" indent="0">
              <a:tabLst>
                <a:tab pos="2190750" algn="l"/>
              </a:tabLst>
              <a:defRPr/>
            </a:pPr>
            <a:endParaRPr lang="en-GB" dirty="0" smtClean="0"/>
          </a:p>
          <a:p>
            <a:pPr marL="0" indent="0">
              <a:tabLst>
                <a:tab pos="2190750" algn="l"/>
              </a:tabLst>
              <a:defRPr/>
            </a:pPr>
            <a:endParaRPr lang="en-GB" dirty="0" smtClean="0"/>
          </a:p>
          <a:p>
            <a:pPr marL="0" indent="0">
              <a:tabLst>
                <a:tab pos="2190750" algn="l"/>
              </a:tabLst>
              <a:defRPr/>
            </a:pPr>
            <a:endParaRPr lang="en-GB" dirty="0" smtClean="0"/>
          </a:p>
          <a:p>
            <a:pPr marL="0" indent="0">
              <a:tabLst>
                <a:tab pos="2190750" algn="l"/>
              </a:tabLst>
              <a:defRPr/>
            </a:pPr>
            <a:endParaRPr lang="en-GB" dirty="0" smtClean="0"/>
          </a:p>
        </p:txBody>
      </p:sp>
      <p:pic>
        <p:nvPicPr>
          <p:cNvPr id="18436" name="Picture 6" descr="Ausbilderinnen aus den „eigenen Reihen“ geben ihr erworbenes Wissen gern weiter. Fotografiert von Lisa Feldmann in Malawi. © GTZ / Lisa Feldmann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350" y="766763"/>
            <a:ext cx="4438650" cy="332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1728</TotalTime>
  <Words>1394</Words>
  <Application>Microsoft Office PowerPoint</Application>
  <PresentationFormat>On-screen Show (4:3)</PresentationFormat>
  <Paragraphs>251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Wingdings</vt:lpstr>
      <vt:lpstr>Adobe Fangsong Std R</vt:lpstr>
      <vt:lpstr>Times</vt:lpstr>
      <vt:lpstr>Times New Roman</vt:lpstr>
      <vt:lpstr>MS PGothic</vt:lpstr>
      <vt:lpstr>GTZ-EN</vt:lpstr>
      <vt:lpstr>Integrar la adaptación en el ciclo del proyecto </vt:lpstr>
      <vt:lpstr>PowerPoint Presentation</vt:lpstr>
      <vt:lpstr>Fundamento</vt:lpstr>
      <vt:lpstr>¿Por qué pensar en adaptación a nivel de proyecto?</vt:lpstr>
      <vt:lpstr>Integrando la adaptación en el ciclo del proyecto</vt:lpstr>
      <vt:lpstr>Ejercicio (1)</vt:lpstr>
      <vt:lpstr>Ejercicio (2a)</vt:lpstr>
      <vt:lpstr>Ejercicio (2b)</vt:lpstr>
      <vt:lpstr>Ejercicio (3)</vt:lpstr>
      <vt:lpstr>Ejemplo GIZ: “Climate Proofing”  para el Desarrollo </vt:lpstr>
      <vt:lpstr>Preparación</vt:lpstr>
      <vt:lpstr>PowerPoint Presentation</vt:lpstr>
      <vt:lpstr>Mali: “Climate Proofing” para el Desarrollo en Proyectos de Gestión Sostenible de Suelos  (GSS)</vt:lpstr>
      <vt:lpstr>Ejemplo PADESO  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235</cp:revision>
  <cp:lastPrinted>2005-12-21T12:33:01Z</cp:lastPrinted>
  <dcterms:created xsi:type="dcterms:W3CDTF">2009-01-02T12:52:23Z</dcterms:created>
  <dcterms:modified xsi:type="dcterms:W3CDTF">2013-11-11T16:01:23Z</dcterms:modified>
</cp:coreProperties>
</file>