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9" r:id="rId1"/>
    <p:sldMasterId id="2147483919" r:id="rId2"/>
  </p:sldMasterIdLst>
  <p:notesMasterIdLst>
    <p:notesMasterId r:id="rId15"/>
  </p:notesMasterIdLst>
  <p:handoutMasterIdLst>
    <p:handoutMasterId r:id="rId16"/>
  </p:handoutMasterIdLst>
  <p:sldIdLst>
    <p:sldId id="282" r:id="rId3"/>
    <p:sldId id="309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4" r:id="rId14"/>
  </p:sldIdLst>
  <p:sldSz cx="9144000" cy="6858000" type="screen4x3"/>
  <p:notesSz cx="6858000" cy="994568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arla Encinas" initials="CE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9900"/>
    <a:srgbClr val="C00000"/>
    <a:srgbClr val="646464"/>
    <a:srgbClr val="595959"/>
    <a:srgbClr val="CC3300"/>
    <a:srgbClr val="E25B1E"/>
    <a:srgbClr val="E5DBA1"/>
    <a:srgbClr val="BABA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0" autoAdjust="0"/>
    <p:restoredTop sz="86856" autoAdjust="0"/>
  </p:normalViewPr>
  <p:slideViewPr>
    <p:cSldViewPr snapToGrid="0">
      <p:cViewPr>
        <p:scale>
          <a:sx n="66" d="100"/>
          <a:sy n="66" d="100"/>
        </p:scale>
        <p:origin x="-744" y="-156"/>
      </p:cViewPr>
      <p:guideLst>
        <p:guide orient="horz" pos="3935"/>
        <p:guide orient="horz"/>
        <p:guide orient="horz" pos="151"/>
        <p:guide orient="horz" pos="1269"/>
        <p:guide orient="horz" pos="1140"/>
        <p:guide orient="horz" pos="1265"/>
        <p:guide pos="288"/>
        <p:guide pos="5029"/>
        <p:guide pos="28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37" d="100"/>
          <a:sy n="37" d="100"/>
        </p:scale>
        <p:origin x="-2472" y="-106"/>
      </p:cViewPr>
      <p:guideLst>
        <p:guide orient="horz" pos="3132"/>
        <p:guide pos="126"/>
        <p:guide pos="41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1-08-07T17:43:11.934" idx="1">
    <p:pos x="10" y="10"/>
    <p:text>Como se puede traducir esto?</p:tex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fld id="{B425151A-F812-4DD2-8B68-01EA0A3F123A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194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0" y="9705975"/>
            <a:ext cx="6858000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fld id="{9EF41BCA-0630-4346-BEB2-034365ADAF1A}" type="slidenum">
              <a:rPr/>
              <a:pPr>
                <a:defRPr/>
              </a:pPr>
              <a:t>‹#›</a:t>
            </a:fld>
            <a:endParaRPr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485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9550" y="312738"/>
            <a:ext cx="6403975" cy="4297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12725" y="4724400"/>
            <a:ext cx="64135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 smtClean="0"/>
              <a:t>Klicken Sie, um die Formate des Vorlagentextes zu bearbeiten</a:t>
            </a:r>
          </a:p>
          <a:p>
            <a:pPr lvl="1"/>
            <a:r>
              <a:rPr lang="de-DE" noProof="0" dirty="0" smtClean="0"/>
              <a:t>Zweite Ebene</a:t>
            </a:r>
          </a:p>
          <a:p>
            <a:pPr lvl="2"/>
            <a:r>
              <a:rPr lang="de-DE" noProof="0" dirty="0" smtClean="0"/>
              <a:t>Dritte Ebene</a:t>
            </a:r>
          </a:p>
          <a:p>
            <a:pPr lvl="3"/>
            <a:r>
              <a:rPr lang="de-DE" noProof="0" dirty="0" smtClean="0"/>
              <a:t>Vierte Ebene</a:t>
            </a:r>
          </a:p>
          <a:p>
            <a:pPr lvl="4"/>
            <a:r>
              <a:rPr lang="de-DE" noProof="0" dirty="0" smtClean="0"/>
              <a:t>Fünfte Ebene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05975"/>
            <a:ext cx="6143625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45585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180975" indent="-180975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Adobe Fangsong Std R" pitchFamily="18" charset="-128"/>
        <a:cs typeface="Arial" pitchFamily="34" charset="0"/>
      </a:defRPr>
    </a:lvl2pPr>
    <a:lvl3pPr marL="266700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0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3pPr>
    <a:lvl4pPr marL="447675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4pPr>
    <a:lvl5pPr marL="719138" indent="-95250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b="1" kern="1200">
        <a:solidFill>
          <a:srgbClr val="669900"/>
        </a:solidFill>
        <a:latin typeface="Arial" pitchFamily="34" charset="0"/>
        <a:ea typeface="Adobe Fangsong Std R" pitchFamily="18" charset="-128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e-DE" altLang="de-DE" smtClean="0">
                <a:latin typeface="Arial" charset="0"/>
                <a:cs typeface="Arial" charset="0"/>
              </a:rPr>
              <a:t>Durante el ToT pedimos a los participantes que:</a:t>
            </a:r>
          </a:p>
          <a:p>
            <a:pPr lvl="1"/>
            <a:r>
              <a:rPr lang="de-DE" altLang="de-DE" smtClean="0">
                <a:latin typeface="Arial" charset="0"/>
                <a:cs typeface="Arial" charset="0"/>
              </a:rPr>
              <a:t>Trabajen en grupos y</a:t>
            </a:r>
          </a:p>
          <a:p>
            <a:pPr lvl="1"/>
            <a:r>
              <a:rPr lang="de-DE" altLang="de-DE" smtClean="0">
                <a:latin typeface="Arial" charset="0"/>
                <a:cs typeface="Arial" charset="0"/>
              </a:rPr>
              <a:t>Pongan junta toda la información para sus temas espefícos (agua, clima, agricultura, gobernabilidad, sociedad y economía) y </a:t>
            </a:r>
          </a:p>
          <a:p>
            <a:pPr lvl="1"/>
            <a:r>
              <a:rPr lang="de-DE" altLang="de-DE" smtClean="0">
                <a:latin typeface="Arial" charset="0"/>
                <a:cs typeface="Arial" charset="0"/>
              </a:rPr>
              <a:t>la presenten a sus colegas</a:t>
            </a:r>
          </a:p>
        </p:txBody>
      </p:sp>
      <p:sp>
        <p:nvSpPr>
          <p:cNvPr id="21507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C036980C-AE86-49FE-BD72-40CF21EAC46D}" type="slidenum">
              <a:rPr altLang="de-DE" sz="1000" smtClean="0">
                <a:solidFill>
                  <a:schemeClr val="bg1"/>
                </a:solidFill>
              </a:rPr>
              <a:pPr/>
              <a:t>1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1508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 txBox="1">
            <a:spLocks noGrp="1" noChangeArrowheads="1"/>
          </p:cNvSpPr>
          <p:nvPr/>
        </p:nvSpPr>
        <p:spPr bwMode="auto">
          <a:xfrm>
            <a:off x="0" y="9704388"/>
            <a:ext cx="6858000" cy="231775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 anchor="b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B75D70A8-DCB7-4154-ABB9-A33A123F350C}" type="slidenum">
              <a:rPr lang="de-DE" altLang="de-DE" sz="1000">
                <a:solidFill>
                  <a:schemeClr val="bg1"/>
                </a:solidFill>
              </a:rPr>
              <a:pPr algn="r"/>
              <a:t>2</a:t>
            </a:fld>
            <a:endParaRPr lang="de-DE" altLang="de-DE" sz="1000">
              <a:solidFill>
                <a:schemeClr val="bg1"/>
              </a:solidFill>
            </a:endParaRPr>
          </a:p>
        </p:txBody>
      </p:sp>
      <p:sp>
        <p:nvSpPr>
          <p:cNvPr id="22531" name="Text Box 1"/>
          <p:cNvSpPr txBox="1">
            <a:spLocks noChangeArrowheads="1"/>
          </p:cNvSpPr>
          <p:nvPr/>
        </p:nvSpPr>
        <p:spPr bwMode="auto">
          <a:xfrm>
            <a:off x="0" y="9704388"/>
            <a:ext cx="6858000" cy="230187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C5C68C5F-EE64-4842-B1BD-C19408550AAC}" type="slidenum">
              <a:rPr lang="de-DE" altLang="de-DE" sz="1000">
                <a:solidFill>
                  <a:srgbClr val="FFFFFF"/>
                </a:solidFill>
              </a:rPr>
              <a:pPr algn="r" eaLnBrk="1" hangingPunct="1"/>
              <a:t>2</a:t>
            </a:fld>
            <a:endParaRPr lang="de-DE" altLang="de-DE" sz="1000">
              <a:solidFill>
                <a:srgbClr val="FFFFFF"/>
              </a:solidFill>
            </a:endParaRPr>
          </a:p>
        </p:txBody>
      </p:sp>
      <p:sp>
        <p:nvSpPr>
          <p:cNvPr id="22532" name="Text Box 2"/>
          <p:cNvSpPr>
            <a:spLocks noGrp="1" noChangeArrowheads="1"/>
          </p:cNvSpPr>
          <p:nvPr>
            <p:ph type="body"/>
          </p:nvPr>
        </p:nvSpPr>
        <p:spPr>
          <a:xfrm>
            <a:off x="212725" y="4724400"/>
            <a:ext cx="6413500" cy="4943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smtClean="0">
                <a:solidFill>
                  <a:srgbClr val="000000"/>
                </a:solidFill>
                <a:latin typeface="Arial" charset="0"/>
                <a:cs typeface="Arial" charset="0"/>
              </a:rPr>
              <a:t>Términos de uso 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b="0" smtClean="0">
                <a:solidFill>
                  <a:srgbClr val="000000"/>
                </a:solidFill>
                <a:latin typeface="Arial" charset="0"/>
                <a:cs typeface="Arial" charset="0"/>
              </a:rPr>
              <a:t>Este material de capacitación es propiedad de la GIZ. No se puede alterar esta diapositiva, añadir o borrar ninguna parte de su contenido ni cambiar las diapositivas maestras. El logo de la GIZ no podrá ser removido o cambiado de lugar y ningún otro logo o información podrá ser ubicado en las áreas de encabezado o pie de págica de las diapositivas maestras. Antes de añadir cualquier información a este material de capacitación, por favor contactar a climate@giz.de.</a:t>
            </a:r>
          </a:p>
        </p:txBody>
      </p:sp>
      <p:sp>
        <p:nvSpPr>
          <p:cNvPr id="22533" name="Text Box 3"/>
          <p:cNvSpPr txBox="1">
            <a:spLocks noChangeArrowheads="1"/>
          </p:cNvSpPr>
          <p:nvPr/>
        </p:nvSpPr>
        <p:spPr bwMode="auto">
          <a:xfrm>
            <a:off x="2054225" y="312738"/>
            <a:ext cx="2714625" cy="42957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GB" alt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309FD294-18FE-4306-BA43-1AFDCB33020E}" type="slidenum">
              <a:rPr altLang="de-DE" sz="1000" smtClean="0">
                <a:solidFill>
                  <a:schemeClr val="bg1"/>
                </a:solidFill>
              </a:rPr>
              <a:pPr/>
              <a:t>3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3555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3556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4579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24580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CA7A09F2-65D8-4322-AF09-56C6F04CD995}" type="slidenum">
              <a:rPr altLang="de-DE" sz="1000" smtClean="0">
                <a:solidFill>
                  <a:schemeClr val="bg1"/>
                </a:solidFill>
              </a:rPr>
              <a:pPr/>
              <a:t>4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6B9CE9F3-A775-453D-B045-BFA9AC8A0563}" type="slidenum">
              <a:rPr altLang="de-DE" sz="1000" smtClean="0">
                <a:solidFill>
                  <a:schemeClr val="bg1"/>
                </a:solidFill>
              </a:rPr>
              <a:pPr/>
              <a:t>5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5603" name="Folienbildplatzhalter 8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5604" name="Notizenplatzhalter 9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de-DE" sz="1600" smtClean="0">
                <a:solidFill>
                  <a:srgbClr val="0070C0"/>
                </a:solidFill>
                <a:latin typeface="Arial" charset="0"/>
                <a:cs typeface="Arial" charset="0"/>
              </a:rPr>
              <a:t>»</a:t>
            </a:r>
            <a:r>
              <a:rPr lang="en-US" altLang="de-DE" sz="1000" smtClean="0">
                <a:solidFill>
                  <a:srgbClr val="0070C0"/>
                </a:solidFill>
                <a:latin typeface="Arial" charset="0"/>
                <a:cs typeface="Arial" charset="0"/>
              </a:rPr>
              <a:t> </a:t>
            </a:r>
            <a:r>
              <a:rPr lang="en-US" altLang="de-DE" smtClean="0">
                <a:solidFill>
                  <a:srgbClr val="0070C0"/>
                </a:solidFill>
                <a:latin typeface="Arial" charset="0"/>
                <a:cs typeface="Arial" charset="0"/>
              </a:rPr>
              <a:t>Ver el Manual de Capacitación para el glosario</a:t>
            </a:r>
          </a:p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05969E1E-FCF8-4C3B-97C4-37C1E8AD3E11}" type="slidenum">
              <a:rPr altLang="de-DE" sz="1000" smtClean="0">
                <a:solidFill>
                  <a:schemeClr val="bg1"/>
                </a:solidFill>
              </a:rPr>
              <a:pPr/>
              <a:t>6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6628" name="Folienbildplatzhalter 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MX" altLang="de-DE" smtClean="0">
                <a:latin typeface="Arial" charset="0"/>
                <a:cs typeface="Arial" charset="0"/>
              </a:rPr>
              <a:t>Análisis detallado para vincular exposición, sensibilidad y capacidad adaptativa a fin de determinar la necesidad de acción.</a:t>
            </a:r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9562F385-8A8B-45B8-8B93-19E96370681D}" type="slidenum">
              <a:rPr altLang="de-DE" sz="1000" smtClean="0">
                <a:solidFill>
                  <a:schemeClr val="bg1"/>
                </a:solidFill>
              </a:rPr>
              <a:pPr/>
              <a:t>7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7652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>
          <a:ln/>
          <a:extLst/>
        </p:spPr>
        <p:txBody>
          <a:bodyPr/>
          <a:lstStyle/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Dos áreas de intervención seleccionadas del Programa del Agua en la Región Sur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</a:rPr>
              <a:t>Incremento y diversificación de la producción agrícola y los ingresos rurales</a:t>
            </a:r>
          </a:p>
          <a:p>
            <a:pPr lvl="3">
              <a:defRPr/>
            </a:pPr>
            <a:r>
              <a:rPr lang="es-MX" dirty="0" smtClean="0">
                <a:latin typeface="Arial" charset="0"/>
              </a:rPr>
              <a:t>Revisión del Programa Regional del Agua  con miras a mantener el balance entre la oferta futura del agua y la demanda de tres sistemas agrícolas importantes:</a:t>
            </a:r>
          </a:p>
          <a:p>
            <a:pPr marL="585787" lvl="3" indent="-228600">
              <a:buFont typeface="Wingdings" pitchFamily="2" charset="2"/>
              <a:buAutoNum type="alphaLcParenBoth"/>
              <a:defRPr/>
            </a:pPr>
            <a:r>
              <a:rPr lang="es-MX" dirty="0" smtClean="0">
                <a:latin typeface="Arial" charset="0"/>
              </a:rPr>
              <a:t>Rotación de arroz/trigo en la planicie central</a:t>
            </a:r>
          </a:p>
          <a:p>
            <a:pPr marL="585787" lvl="3" indent="-228600">
              <a:buFont typeface="Wingdings" pitchFamily="2" charset="2"/>
              <a:buAutoNum type="alphaLcParenBoth"/>
              <a:defRPr/>
            </a:pPr>
            <a:r>
              <a:rPr lang="es-MX" dirty="0" smtClean="0">
                <a:latin typeface="Arial" charset="0"/>
              </a:rPr>
              <a:t>Plantación agrícola en la tierras de altura, y </a:t>
            </a:r>
          </a:p>
          <a:p>
            <a:pPr marL="585787" lvl="3" indent="-228600">
              <a:buFont typeface="Wingdings" pitchFamily="2" charset="2"/>
              <a:buAutoNum type="alphaLcParenBoth"/>
              <a:defRPr/>
            </a:pPr>
            <a:r>
              <a:rPr lang="es-MX" dirty="0" smtClean="0">
                <a:latin typeface="Arial" charset="0"/>
              </a:rPr>
              <a:t>Crecimiento de arroz en el delta</a:t>
            </a:r>
          </a:p>
          <a:p>
            <a:pPr lvl="1" indent="-90488">
              <a:defRPr/>
            </a:pPr>
            <a:r>
              <a:rPr lang="es-MX" dirty="0" smtClean="0">
                <a:latin typeface="Arial" charset="0"/>
              </a:rPr>
              <a:t>Oferta de agua potable y saneamiento</a:t>
            </a:r>
          </a:p>
          <a:p>
            <a:pPr lvl="2">
              <a:defRPr/>
            </a:pPr>
            <a:r>
              <a:rPr lang="es-MX" dirty="0" smtClean="0">
                <a:latin typeface="Arial" charset="0"/>
              </a:rPr>
              <a:t>Diferentes fuentes de agua potable </a:t>
            </a:r>
          </a:p>
          <a:p>
            <a:pPr marL="357187" lvl="3" indent="0">
              <a:buFont typeface="Wingdings" pitchFamily="2" charset="2"/>
              <a:buNone/>
              <a:defRPr/>
            </a:pPr>
            <a:r>
              <a:rPr lang="es-MX" dirty="0" smtClean="0">
                <a:latin typeface="Arial" charset="0"/>
              </a:rPr>
              <a:t>La meta nacional de asegurar la oferta de agua potable y saneamiento para el 80% de la población al 2020 es relevante para todos</a:t>
            </a:r>
          </a:p>
          <a:p>
            <a:pPr lvl="2">
              <a:defRPr/>
            </a:pPr>
            <a:r>
              <a:rPr lang="es-MX" dirty="0" smtClean="0">
                <a:latin typeface="Arial" charset="0"/>
              </a:rPr>
              <a:t>Los principales ‘sistemas de interés’ son dados</a:t>
            </a:r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6DE72680-1FB9-4A21-B71E-AC0D1D9A9F31}" type="slidenum">
              <a:rPr altLang="de-DE" sz="1000" smtClean="0">
                <a:solidFill>
                  <a:schemeClr val="bg1"/>
                </a:solidFill>
              </a:rPr>
              <a:pPr/>
              <a:t>8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8676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MX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A</a:t>
            </a:r>
          </a:p>
          <a:p>
            <a:r>
              <a:rPr lang="es-MX" altLang="de-DE" smtClean="0">
                <a:latin typeface="Arial" charset="0"/>
                <a:cs typeface="Arial" charset="0"/>
              </a:rPr>
              <a:t>Recursos naturales y sociales p. ej. Cultivos, equipo, instituciones comunitarias</a:t>
            </a:r>
          </a:p>
          <a:p>
            <a:r>
              <a:rPr lang="es-MX" altLang="de-DE" smtClean="0">
                <a:latin typeface="Arial" charset="0"/>
                <a:cs typeface="Arial" charset="0"/>
              </a:rPr>
              <a:t>Actores relevantes p.ej. agricultores, jornaleros, comerciantes</a:t>
            </a:r>
          </a:p>
          <a:p>
            <a:endParaRPr lang="es-MX" altLang="de-DE" smtClean="0">
              <a:latin typeface="Arial" charset="0"/>
              <a:cs typeface="Arial" charset="0"/>
            </a:endParaRPr>
          </a:p>
          <a:p>
            <a:r>
              <a:rPr lang="es-MX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B</a:t>
            </a:r>
          </a:p>
          <a:p>
            <a:r>
              <a:rPr lang="es-MX" altLang="de-DE" smtClean="0">
                <a:latin typeface="Arial" charset="0"/>
                <a:cs typeface="Arial" charset="0"/>
              </a:rPr>
              <a:t>Ejemplos de factores de sensibilidad son materiales de construcción de viviendas, requerimientos de agua para cultivos, dependencia de recursos de la comunidad.</a:t>
            </a:r>
          </a:p>
          <a:p>
            <a:endParaRPr lang="es-MX" altLang="de-DE" smtClean="0">
              <a:latin typeface="Arial" charset="0"/>
              <a:cs typeface="Arial" charset="0"/>
            </a:endParaRPr>
          </a:p>
          <a:p>
            <a:r>
              <a:rPr lang="es-MX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C</a:t>
            </a:r>
          </a:p>
          <a:p>
            <a:r>
              <a:rPr lang="es-MX" altLang="de-DE" smtClean="0">
                <a:latin typeface="Arial" charset="0"/>
                <a:cs typeface="Arial" charset="0"/>
              </a:rPr>
              <a:t>p. ej. cadena de valor claramente negociada deja a los agricultores suficiente participación, o acceso a pronósticos estacionales del clima confiables que incrementarían la capacidad adaptativa de una comunidad.</a:t>
            </a:r>
          </a:p>
        </p:txBody>
      </p:sp>
      <p:sp>
        <p:nvSpPr>
          <p:cNvPr id="29699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13056874-252F-4AF8-85F1-84386D052E8D}" type="slidenum">
              <a:rPr altLang="de-DE" sz="1000" smtClean="0">
                <a:solidFill>
                  <a:schemeClr val="bg1"/>
                </a:solidFill>
              </a:rPr>
              <a:pPr/>
              <a:t>9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9700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otizenplatzhalter 2"/>
          <p:cNvSpPr>
            <a:spLocks noGrp="1"/>
          </p:cNvSpPr>
          <p:nvPr>
            <p:ph type="body" idx="1"/>
          </p:nvPr>
        </p:nvSpPr>
        <p:spPr>
          <a:ln/>
          <a:extLst/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669900"/>
                </a:solidFill>
                <a:latin typeface="Arial" charset="0"/>
                <a:cs typeface="Arial" charset="0"/>
              </a:rPr>
              <a:t>E</a:t>
            </a:r>
          </a:p>
          <a:p>
            <a:pPr>
              <a:defRPr/>
            </a:pPr>
            <a:r>
              <a:rPr lang="es-MX" dirty="0" smtClean="0">
                <a:latin typeface="Arial" charset="0"/>
                <a:cs typeface="Arial" charset="0"/>
              </a:rPr>
              <a:t>Considera la columna D en combinación con los factores de sensibilidad (paso 1 columna B)</a:t>
            </a:r>
          </a:p>
          <a:p>
            <a:pPr>
              <a:defRPr/>
            </a:pPr>
            <a:r>
              <a:rPr lang="es-MX" b="0" dirty="0" smtClean="0">
                <a:latin typeface="Arial" charset="0"/>
                <a:cs typeface="Arial" charset="0"/>
              </a:rPr>
              <a:t>p. ej. Periodos secos que llevan a la pérdida de agua superficial. </a:t>
            </a:r>
          </a:p>
          <a:p>
            <a:pPr>
              <a:defRPr/>
            </a:pPr>
            <a:endParaRPr lang="de-DE" dirty="0" smtClean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en-US" dirty="0" smtClean="0">
                <a:solidFill>
                  <a:srgbClr val="669900"/>
                </a:solidFill>
                <a:latin typeface="Arial" charset="0"/>
                <a:cs typeface="Arial" charset="0"/>
              </a:rPr>
              <a:t>F</a:t>
            </a:r>
          </a:p>
          <a:p>
            <a:pPr>
              <a:defRPr/>
            </a:pPr>
            <a:r>
              <a:rPr lang="es-MX" dirty="0" smtClean="0">
                <a:latin typeface="Arial" charset="0"/>
                <a:cs typeface="Arial" charset="0"/>
              </a:rPr>
              <a:t>Impactos que esperas que resulten del cambio climático (columna D) e impactos biofísicos (columna E).</a:t>
            </a:r>
          </a:p>
          <a:p>
            <a:pPr>
              <a:defRPr/>
            </a:pPr>
            <a:r>
              <a:rPr lang="es-MX" dirty="0" smtClean="0">
                <a:latin typeface="Arial" charset="0"/>
                <a:cs typeface="Arial" charset="0"/>
              </a:rPr>
              <a:t>También tomar en cuenta los factores de sensibilidad (paso 1, columna B). También querrás considerar las diferencias de los impactos en género, líneas de pobreza, etc.</a:t>
            </a:r>
          </a:p>
          <a:p>
            <a:pPr>
              <a:defRPr/>
            </a:pPr>
            <a:r>
              <a:rPr lang="es-MX" b="0" dirty="0" smtClean="0">
                <a:latin typeface="Arial" charset="0"/>
                <a:cs typeface="Arial" charset="0"/>
              </a:rPr>
              <a:t>p.ej. Reducción de la producción y pérdida de ingreso ya que hace falta agua para irrigación.</a:t>
            </a:r>
          </a:p>
          <a:p>
            <a:pPr>
              <a:defRPr/>
            </a:pPr>
            <a:endParaRPr lang="en-US" dirty="0" smtClean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en-US" dirty="0" smtClean="0">
                <a:solidFill>
                  <a:srgbClr val="669900"/>
                </a:solidFill>
                <a:latin typeface="Arial" charset="0"/>
                <a:cs typeface="Arial" charset="0"/>
              </a:rPr>
              <a:t>G</a:t>
            </a:r>
          </a:p>
          <a:p>
            <a:pPr>
              <a:defRPr/>
            </a:pPr>
            <a:r>
              <a:rPr lang="es-MX" dirty="0" smtClean="0">
                <a:latin typeface="Arial" charset="0"/>
                <a:cs typeface="Arial" charset="0"/>
              </a:rPr>
              <a:t>Recordar que las acciones para el desarrollo deben ser orientadas hacia la reducción de vulnerabilidad.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Discutir sobre las columnas E y F usando las siguientes preguntas:</a:t>
            </a:r>
          </a:p>
          <a:p>
            <a:pPr lvl="2">
              <a:defRPr/>
            </a:pPr>
            <a:r>
              <a:rPr lang="es-MX" dirty="0" smtClean="0">
                <a:latin typeface="Arial" charset="0"/>
              </a:rPr>
              <a:t>¿Cuán relevantes son los impactos potenciales para los objetivos de desarrollo?</a:t>
            </a:r>
          </a:p>
          <a:p>
            <a:pPr lvl="2">
              <a:defRPr/>
            </a:pPr>
            <a:r>
              <a:rPr lang="es-MX" dirty="0" smtClean="0">
                <a:latin typeface="Arial" charset="0"/>
              </a:rPr>
              <a:t>¿Cuán probable es que ocurran?</a:t>
            </a:r>
          </a:p>
          <a:p>
            <a:pPr lvl="2">
              <a:defRPr/>
            </a:pPr>
            <a:r>
              <a:rPr lang="es-MX" dirty="0" smtClean="0">
                <a:latin typeface="Arial" charset="0"/>
              </a:rPr>
              <a:t>¿Cuál es la extensión de los daños esperados?</a:t>
            </a:r>
          </a:p>
          <a:p>
            <a:pPr marL="176212" lvl="2" indent="0">
              <a:buFont typeface="Wingdings" pitchFamily="2" charset="2"/>
              <a:buNone/>
              <a:defRPr/>
            </a:pPr>
            <a:r>
              <a:rPr lang="en-US" dirty="0" smtClean="0">
                <a:latin typeface="Arial" charset="0"/>
              </a:rPr>
              <a:t> </a:t>
            </a:r>
            <a:endParaRPr lang="de-DE" dirty="0" smtClean="0">
              <a:latin typeface="Arial" charset="0"/>
            </a:endParaRPr>
          </a:p>
          <a:p>
            <a:pPr>
              <a:defRPr/>
            </a:pPr>
            <a:r>
              <a:rPr lang="es-MX" dirty="0" smtClean="0">
                <a:latin typeface="Arial" charset="0"/>
                <a:cs typeface="Arial" charset="0"/>
              </a:rPr>
              <a:t>Resume tus hallazgos indicando --/-/0/+/++ para la acción que se necesita.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Toma en cuenta que la capacidad adaptativa del sistema (paso 1 columna C, recursos de los ecosistemas o actores) para los impactos sin apoyo externo reduce la necesidad para la acción por parte de la cooperación para el desarrollo</a:t>
            </a:r>
            <a:r>
              <a:rPr lang="en-US" dirty="0" smtClean="0">
                <a:latin typeface="Arial" charset="0"/>
                <a:cs typeface="Arial" charset="0"/>
              </a:rPr>
              <a:t>.</a:t>
            </a:r>
          </a:p>
          <a:p>
            <a:pPr>
              <a:defRPr/>
            </a:pP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30723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C8CE37F6-652D-4BA0-8C23-C10C4448C7B2}" type="slidenum">
              <a:rPr altLang="de-DE" sz="1000" smtClean="0">
                <a:solidFill>
                  <a:schemeClr val="bg1"/>
                </a:solidFill>
              </a:rPr>
              <a:pPr/>
              <a:t>10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0724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1747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31748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5EEA3BB8-0445-4044-9F51-93A010921C6D}" type="slidenum">
              <a:rPr altLang="de-DE" sz="1000" smtClean="0">
                <a:solidFill>
                  <a:schemeClr val="bg1"/>
                </a:solidFill>
              </a:rPr>
              <a:pPr/>
              <a:t>11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2771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32772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63FCB2BC-E191-4B2E-B701-9B0F8A64BA04}" type="slidenum">
              <a:rPr altLang="de-DE" sz="1000" smtClean="0">
                <a:solidFill>
                  <a:schemeClr val="bg1"/>
                </a:solidFill>
              </a:rPr>
              <a:pPr/>
              <a:t>12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wmf"/><Relationship Id="rId4" Type="http://schemas.openxmlformats.org/officeDocument/2006/relationships/image" Target="../media/image3.wm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1EF0116C-D661-42EA-9ADD-D30E087A5975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8965E53F-AE54-4A01-A566-5D6DFEC912D0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3" name="Picture 20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29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508000" y="17463"/>
            <a:ext cx="1968500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2525338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068388"/>
            <a:ext cx="7526338" cy="741362"/>
          </a:xfrm>
        </p:spPr>
        <p:txBody>
          <a:bodyPr anchor="b"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7526338" cy="4213225"/>
          </a:xfrm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  <a:lvl2pPr>
              <a:buClr>
                <a:srgbClr val="669900"/>
              </a:buClr>
              <a:defRPr sz="1800" b="1" baseline="0">
                <a:solidFill>
                  <a:schemeClr val="tx1"/>
                </a:solidFill>
              </a:defRPr>
            </a:lvl2pPr>
            <a:lvl3pPr>
              <a:defRPr sz="1800" baseline="0">
                <a:solidFill>
                  <a:schemeClr val="tx1"/>
                </a:solidFill>
              </a:defRPr>
            </a:lvl3pPr>
            <a:lvl4pPr>
              <a:defRPr sz="1600" baseline="0">
                <a:solidFill>
                  <a:schemeClr val="tx1"/>
                </a:solidFill>
              </a:defRPr>
            </a:lvl4pPr>
            <a:lvl5pPr>
              <a:defRPr sz="160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7B7CDC-AFC3-4CE0-9EB4-F5ADD44F9C7D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48574751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3880808"/>
            <a:ext cx="7034400" cy="1144800"/>
          </a:xfr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lang="de-DE" sz="360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292939"/>
            <a:ext cx="7034400" cy="1500187"/>
          </a:xfrm>
        </p:spPr>
        <p:txBody>
          <a:bodyPr anchor="b"/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lang="de-DE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27589-7FAB-47AF-8389-F761552E36A1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23211046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039813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6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95812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1DB13B-241B-4455-9BDF-2E4B1C0AADF7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80382470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7034400" cy="6192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098784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040400" y="2668044"/>
            <a:ext cx="3463200" cy="355739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15200" y="2098783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15200" y="2668044"/>
            <a:ext cx="3463200" cy="3557392"/>
          </a:xfrm>
        </p:spPr>
        <p:txBody>
          <a:bodyPr/>
          <a:lstStyle>
            <a:lvl1pPr>
              <a:defRPr lang="de-DE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defRPr lang="de-DE" sz="2200" dirty="0" smtClean="0">
                <a:solidFill>
                  <a:schemeClr val="tx1"/>
                </a:solidFill>
                <a:latin typeface="+mn-lt"/>
              </a:defRPr>
            </a:lvl2pPr>
            <a:lvl3pPr>
              <a:defRPr lang="de-DE" sz="2000" dirty="0" smtClean="0">
                <a:solidFill>
                  <a:schemeClr val="tx1"/>
                </a:solidFill>
                <a:latin typeface="+mn-lt"/>
              </a:defRPr>
            </a:lvl3pPr>
            <a:lvl4pPr>
              <a:defRPr lang="de-DE" sz="1800" dirty="0" smtClean="0">
                <a:solidFill>
                  <a:schemeClr val="tx1"/>
                </a:solidFill>
                <a:latin typeface="+mn-lt"/>
              </a:defRPr>
            </a:lvl4pPr>
            <a:lvl5pPr>
              <a:defRPr lang="de-DE" sz="1600" dirty="0" smtClean="0">
                <a:solidFill>
                  <a:schemeClr val="tx1"/>
                </a:solidFill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A01CEA-E0D5-4DB0-B40D-DD8C0FFE6A82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1189389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848E10-36F4-4D65-A08E-2F5B6D694C0F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05184570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68D607-C7E7-46B2-82E2-57AC1F997FFC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44237909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2484000" cy="1357052"/>
          </a:xfrm>
        </p:spPr>
        <p:txBody>
          <a:bodyPr anchor="b"/>
          <a:lstStyle>
            <a:lvl1pPr algn="l">
              <a:defRPr sz="2800" b="0" baseline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20022" y="1411201"/>
            <a:ext cx="4453200" cy="481423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2893512"/>
            <a:ext cx="2484000" cy="3331925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DDD3C5-A3D1-47D9-B8B6-D5772372642F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95770905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4860099"/>
            <a:ext cx="7034400" cy="526093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152525" y="1411201"/>
            <a:ext cx="6831014" cy="3361215"/>
          </a:xfrm>
        </p:spPr>
        <p:txBody>
          <a:bodyPr/>
          <a:lstStyle>
            <a:lvl1pPr marL="0" indent="0">
              <a:buNone/>
              <a:defRPr sz="32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5486400"/>
            <a:ext cx="7034400" cy="739036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25320-9C5E-4431-9978-6147767CDCE8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82441775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22EA7333-DA76-4DCC-9073-EEBB5CA40D56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C68ED260-CECF-41BE-BD15-8AA1E41BF135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3" name="Picture 20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29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30" descr="bmz-en-4c.wmf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8" y="5275263"/>
            <a:ext cx="2379662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7841290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068388"/>
            <a:ext cx="7526338" cy="741362"/>
          </a:xfrm>
        </p:spPr>
        <p:txBody>
          <a:bodyPr anchor="b"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7526338" cy="4213225"/>
          </a:xfrm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  <a:lvl2pPr>
              <a:buClr>
                <a:srgbClr val="669900"/>
              </a:buClr>
              <a:defRPr sz="1800" b="1" baseline="0">
                <a:solidFill>
                  <a:schemeClr val="tx1"/>
                </a:solidFill>
              </a:defRPr>
            </a:lvl2pPr>
            <a:lvl3pPr>
              <a:defRPr sz="1800" baseline="0">
                <a:solidFill>
                  <a:schemeClr val="tx1"/>
                </a:solidFill>
              </a:defRPr>
            </a:lvl3pPr>
            <a:lvl4pPr>
              <a:defRPr sz="1600" baseline="0">
                <a:solidFill>
                  <a:schemeClr val="tx1"/>
                </a:solidFill>
              </a:defRPr>
            </a:lvl4pPr>
            <a:lvl5pPr>
              <a:defRPr sz="160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0C517-8386-4554-926C-01E6EFD76E35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422991785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3880808"/>
            <a:ext cx="7034400" cy="1144800"/>
          </a:xfr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lang="de-DE" sz="360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292939"/>
            <a:ext cx="7034400" cy="1500187"/>
          </a:xfrm>
        </p:spPr>
        <p:txBody>
          <a:bodyPr anchor="b"/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lang="de-DE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10A26-D2EE-412D-AC73-D8C3742A0A7C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775779924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039813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6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95812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8420A-623D-4586-ACCA-91E9B8A263FF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64306867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7034400" cy="6192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098784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040400" y="2668044"/>
            <a:ext cx="3463200" cy="355739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15200" y="2098783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15200" y="2668044"/>
            <a:ext cx="3463200" cy="3557392"/>
          </a:xfrm>
        </p:spPr>
        <p:txBody>
          <a:bodyPr/>
          <a:lstStyle>
            <a:lvl1pPr>
              <a:defRPr lang="de-DE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defRPr lang="de-DE" sz="2200" dirty="0" smtClean="0">
                <a:solidFill>
                  <a:schemeClr val="tx1"/>
                </a:solidFill>
                <a:latin typeface="+mn-lt"/>
              </a:defRPr>
            </a:lvl2pPr>
            <a:lvl3pPr>
              <a:defRPr lang="de-DE" sz="2000" dirty="0" smtClean="0">
                <a:solidFill>
                  <a:schemeClr val="tx1"/>
                </a:solidFill>
                <a:latin typeface="+mn-lt"/>
              </a:defRPr>
            </a:lvl3pPr>
            <a:lvl4pPr>
              <a:defRPr lang="de-DE" sz="1800" dirty="0" smtClean="0">
                <a:solidFill>
                  <a:schemeClr val="tx1"/>
                </a:solidFill>
                <a:latin typeface="+mn-lt"/>
              </a:defRPr>
            </a:lvl4pPr>
            <a:lvl5pPr>
              <a:defRPr lang="de-DE" sz="1600" dirty="0" smtClean="0">
                <a:solidFill>
                  <a:schemeClr val="tx1"/>
                </a:solidFill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5AA14-9BB2-4DFC-90D2-33BC5F9201C6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36689957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3CDDFD-A3F0-404D-9BC7-5CE7AB04FA07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133242138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8080E-79B7-4133-A4F3-DE8B376B5E84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2934785908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2484000" cy="1357052"/>
          </a:xfrm>
        </p:spPr>
        <p:txBody>
          <a:bodyPr anchor="b"/>
          <a:lstStyle>
            <a:lvl1pPr algn="l">
              <a:defRPr sz="2800" b="0" baseline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20022" y="1411201"/>
            <a:ext cx="4453200" cy="481423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2893512"/>
            <a:ext cx="2484000" cy="3331925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E3074-1B5B-4271-BF55-BFEA878A1A37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728327505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4860099"/>
            <a:ext cx="7034400" cy="526093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152525" y="1411201"/>
            <a:ext cx="6831014" cy="3361215"/>
          </a:xfrm>
        </p:spPr>
        <p:txBody>
          <a:bodyPr/>
          <a:lstStyle>
            <a:lvl1pPr marL="0" indent="0">
              <a:buNone/>
              <a:defRPr sz="32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5486400"/>
            <a:ext cx="7034400" cy="739036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21FAC-2D61-416F-A6A0-AB135A86B5DC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67899164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3.wmf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75BB2CA8-D6EE-44FB-A751-62A1C27FC5D1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BA537645-81AA-47B0-A2E1-EE4449806468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1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32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33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069975"/>
            <a:ext cx="752633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Click here to add title</a:t>
            </a:r>
            <a:br>
              <a:rPr lang="de-DE" altLang="de-DE" smtClean="0"/>
            </a:br>
            <a:r>
              <a:rPr lang="de-DE" altLang="de-DE" smtClean="0"/>
              <a:t>sd</a:t>
            </a:r>
          </a:p>
        </p:txBody>
      </p:sp>
      <p:sp>
        <p:nvSpPr>
          <p:cNvPr id="1034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08188"/>
            <a:ext cx="7526338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Erster satz hier</a:t>
            </a:r>
          </a:p>
          <a:p>
            <a:pPr lvl="1"/>
            <a:r>
              <a:rPr lang="de-DE" altLang="de-DE" smtClean="0"/>
              <a:t>Click here to add text</a:t>
            </a:r>
          </a:p>
          <a:p>
            <a:pPr lvl="2"/>
            <a:r>
              <a:rPr lang="de-DE" altLang="de-DE" smtClean="0"/>
              <a:t>Second layer</a:t>
            </a:r>
          </a:p>
          <a:p>
            <a:pPr lvl="3"/>
            <a:r>
              <a:rPr lang="de-DE" altLang="de-DE" smtClean="0"/>
              <a:t>Third layer</a:t>
            </a:r>
          </a:p>
          <a:p>
            <a:pPr lvl="4"/>
            <a:r>
              <a:rPr lang="de-DE" altLang="de-DE" smtClean="0"/>
              <a:t>Fourth layer</a:t>
            </a:r>
          </a:p>
        </p:txBody>
      </p:sp>
      <p:sp>
        <p:nvSpPr>
          <p:cNvPr id="75793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56400" y="6602413"/>
            <a:ext cx="1295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0F71B084-E2AC-44C9-9982-64027FB22CBC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036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de-DE" sz="1200" b="0" smtClean="0">
                <a:solidFill>
                  <a:schemeClr val="bg1"/>
                </a:solidFill>
              </a:rPr>
              <a:t>Page </a:t>
            </a:r>
            <a:fld id="{E25607F9-E144-4EEF-B874-BB5297AE22E2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37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038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80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125" y="6600825"/>
            <a:ext cx="28956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BZ"/>
          </a:p>
        </p:txBody>
      </p:sp>
      <p:pic>
        <p:nvPicPr>
          <p:cNvPr id="1040" name="Grafik 17" descr="gizlogo-sv-climat-en-4c.wmf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</p:sldLayoutIdLst>
  <p:transition/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Font typeface="Wingdings" pitchFamily="2" charset="2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tabLst>
          <a:tab pos="2190750" algn="l"/>
        </a:tabLst>
        <a:defRPr b="1">
          <a:solidFill>
            <a:schemeClr val="tx1"/>
          </a:solidFill>
          <a:latin typeface="+mn-lt"/>
        </a:defRPr>
      </a:lvl2pPr>
      <a:lvl3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999999"/>
        </a:buClr>
        <a:buFont typeface="Wingdings" pitchFamily="2" charset="2"/>
        <a:buChar char="§"/>
        <a:tabLst>
          <a:tab pos="2190750" algn="l"/>
        </a:tabLst>
        <a:defRPr>
          <a:solidFill>
            <a:schemeClr val="tx1"/>
          </a:solidFill>
          <a:latin typeface="+mn-lt"/>
        </a:defRPr>
      </a:lvl3pPr>
      <a:lvl4pPr marL="538163" indent="-179388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Char char="-"/>
        <a:tabLst>
          <a:tab pos="2190750" algn="l"/>
        </a:tabLst>
        <a:defRPr sz="1600">
          <a:solidFill>
            <a:schemeClr val="tx1"/>
          </a:solidFill>
          <a:latin typeface="+mn-lt"/>
        </a:defRPr>
      </a:lvl4pPr>
      <a:lvl5pPr marL="717550" indent="-17938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-"/>
        <a:defRPr sz="1600">
          <a:solidFill>
            <a:schemeClr val="tx1"/>
          </a:solidFill>
          <a:latin typeface="+mn-lt"/>
        </a:defRPr>
      </a:lvl5pPr>
      <a:lvl6pPr marL="26479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6pPr>
      <a:lvl7pPr marL="31051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7pPr>
      <a:lvl8pPr marL="35623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8pPr>
      <a:lvl9pPr marL="40195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D297AEE1-A537-4901-8A14-4CD1C59F9AC5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AF70ABA4-F788-4C02-B4A8-A9CF66FE6CB7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2054" name="Picture 7"/>
          <p:cNvPicPr>
            <a:picLocks noChangeAspect="1" noChangeArrowheads="1"/>
          </p:cNvPicPr>
          <p:nvPr/>
        </p:nvPicPr>
        <p:blipFill>
          <a:blip r:embed="rId11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32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2057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069975"/>
            <a:ext cx="752633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Click here to add title</a:t>
            </a:r>
            <a:br>
              <a:rPr lang="de-DE" altLang="de-DE" smtClean="0"/>
            </a:br>
            <a:r>
              <a:rPr lang="de-DE" altLang="de-DE" smtClean="0"/>
              <a:t>sd</a:t>
            </a:r>
          </a:p>
        </p:txBody>
      </p:sp>
      <p:sp>
        <p:nvSpPr>
          <p:cNvPr id="2058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08188"/>
            <a:ext cx="7526338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Erster satz hier</a:t>
            </a:r>
          </a:p>
          <a:p>
            <a:pPr lvl="1"/>
            <a:r>
              <a:rPr lang="de-DE" altLang="de-DE" smtClean="0"/>
              <a:t>Click here to add text</a:t>
            </a:r>
          </a:p>
          <a:p>
            <a:pPr lvl="2"/>
            <a:r>
              <a:rPr lang="de-DE" altLang="de-DE" smtClean="0"/>
              <a:t>Second layer</a:t>
            </a:r>
          </a:p>
          <a:p>
            <a:pPr lvl="3"/>
            <a:r>
              <a:rPr lang="de-DE" altLang="de-DE" smtClean="0"/>
              <a:t>Third layer</a:t>
            </a:r>
          </a:p>
          <a:p>
            <a:pPr lvl="4"/>
            <a:r>
              <a:rPr lang="de-DE" altLang="de-DE" smtClean="0"/>
              <a:t>Fourth layer</a:t>
            </a:r>
          </a:p>
        </p:txBody>
      </p:sp>
      <p:sp>
        <p:nvSpPr>
          <p:cNvPr id="75793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56400" y="6602413"/>
            <a:ext cx="1295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35D0D0F-89D9-4356-8D10-15C2CB9C735B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036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de-DE" sz="1200" b="0" smtClean="0">
                <a:solidFill>
                  <a:schemeClr val="bg1"/>
                </a:solidFill>
              </a:rPr>
              <a:t>Page </a:t>
            </a:r>
            <a:fld id="{3FC86EB7-04CF-4698-8801-CB755722E57F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37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2062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80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125" y="6600825"/>
            <a:ext cx="28956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BZ"/>
          </a:p>
        </p:txBody>
      </p:sp>
      <p:pic>
        <p:nvPicPr>
          <p:cNvPr id="2064" name="Grafik 17" descr="gizlogo-sv-climat-en-4c.wmf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65" r:id="rId2"/>
    <p:sldLayoutId id="2147483966" r:id="rId3"/>
    <p:sldLayoutId id="2147483967" r:id="rId4"/>
    <p:sldLayoutId id="2147483968" r:id="rId5"/>
    <p:sldLayoutId id="2147483969" r:id="rId6"/>
    <p:sldLayoutId id="2147483972" r:id="rId7"/>
    <p:sldLayoutId id="2147483973" r:id="rId8"/>
    <p:sldLayoutId id="2147483974" r:id="rId9"/>
  </p:sldLayoutIdLst>
  <p:transition/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Font typeface="Wingdings" pitchFamily="2" charset="2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tabLst>
          <a:tab pos="2190750" algn="l"/>
        </a:tabLst>
        <a:defRPr b="1">
          <a:solidFill>
            <a:schemeClr val="tx1"/>
          </a:solidFill>
          <a:latin typeface="+mn-lt"/>
        </a:defRPr>
      </a:lvl2pPr>
      <a:lvl3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999999"/>
        </a:buClr>
        <a:buFont typeface="Wingdings" pitchFamily="2" charset="2"/>
        <a:buChar char="§"/>
        <a:tabLst>
          <a:tab pos="2190750" algn="l"/>
        </a:tabLst>
        <a:defRPr>
          <a:solidFill>
            <a:schemeClr val="tx1"/>
          </a:solidFill>
          <a:latin typeface="+mn-lt"/>
        </a:defRPr>
      </a:lvl3pPr>
      <a:lvl4pPr marL="538163" indent="-179388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Char char="-"/>
        <a:tabLst>
          <a:tab pos="2190750" algn="l"/>
        </a:tabLst>
        <a:defRPr sz="1600">
          <a:solidFill>
            <a:schemeClr val="tx1"/>
          </a:solidFill>
          <a:latin typeface="+mn-lt"/>
        </a:defRPr>
      </a:lvl4pPr>
      <a:lvl5pPr marL="717550" indent="-17938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-"/>
        <a:defRPr sz="1600">
          <a:solidFill>
            <a:schemeClr val="tx1"/>
          </a:solidFill>
          <a:latin typeface="+mn-lt"/>
        </a:defRPr>
      </a:lvl5pPr>
      <a:lvl6pPr marL="26479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6pPr>
      <a:lvl7pPr marL="31051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7pPr>
      <a:lvl8pPr marL="35623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8pPr>
      <a:lvl9pPr marL="40195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climate@giz.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hyperlink" Target="http://www.oecd.org/document/24/0,3746,en_2649_34421_45619928_1_1_1_1,00.html" TargetMode="External"/><Relationship Id="rId4" Type="http://schemas.openxmlformats.org/officeDocument/2006/relationships/hyperlink" Target="http://www.giz.de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ctrTitle" sz="quarter"/>
          </p:nvPr>
        </p:nvSpPr>
        <p:spPr>
          <a:xfrm>
            <a:off x="1039813" y="1993900"/>
            <a:ext cx="7034212" cy="1143000"/>
          </a:xfrm>
        </p:spPr>
        <p:txBody>
          <a:bodyPr/>
          <a:lstStyle/>
          <a:p>
            <a:r>
              <a:rPr lang="en-US" altLang="de-DE" smtClean="0"/>
              <a:t>Enfoque de cuatro-pasos (1)</a:t>
            </a:r>
            <a:br>
              <a:rPr lang="en-US" altLang="de-DE" smtClean="0"/>
            </a:br>
            <a:r>
              <a:rPr lang="en-US" altLang="de-DE" smtClean="0"/>
              <a:t>Evaluar la vulnerabilidad</a:t>
            </a:r>
          </a:p>
        </p:txBody>
      </p:sp>
      <p:pic>
        <p:nvPicPr>
          <p:cNvPr id="8196" name="Grafik 4" descr="titelbars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2" r="8638" b="45680"/>
          <a:stretch>
            <a:fillRect/>
          </a:stretch>
        </p:blipFill>
        <p:spPr bwMode="auto">
          <a:xfrm>
            <a:off x="4722813" y="3132138"/>
            <a:ext cx="4567237" cy="372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408239"/>
            <a:ext cx="3131093" cy="1087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"/>
          <p:cNvSpPr txBox="1">
            <a:spLocks noChangeArrowheads="1"/>
          </p:cNvSpPr>
          <p:nvPr/>
        </p:nvSpPr>
        <p:spPr bwMode="auto">
          <a:xfrm>
            <a:off x="600075" y="1858963"/>
            <a:ext cx="3752850" cy="448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GIZ, en su calidad de empresa federal, apoya al Gobierno Alemán en el alcance de sus objetivos en el campo de la cooperación internacional para el desarrollo sostenible.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C00000"/>
                </a:solidFill>
              </a:rPr>
              <a:t>Publicado por:</a:t>
            </a:r>
            <a:r>
              <a:rPr lang="es-MX" altLang="de-DE" sz="1000">
                <a:solidFill>
                  <a:srgbClr val="7F7F7F"/>
                </a:solidFill>
              </a:rPr>
              <a:t/>
            </a:r>
            <a:br>
              <a:rPr lang="es-MX" altLang="de-DE" sz="1000">
                <a:solidFill>
                  <a:srgbClr val="7F7F7F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Deutsche Gesellschaft für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Internationale Zusammenarbeit (GIZ) GmbH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Dag-Hammarskjöld-Weg 1-5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65760 Eschborn, Alemania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Telf: +49 61 96 79-0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Fax: +49 61 96 79-1115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E      </a:t>
            </a:r>
            <a:r>
              <a:rPr lang="es-MX" altLang="de-DE" sz="1000" u="sng">
                <a:solidFill>
                  <a:srgbClr val="950B0A"/>
                </a:solidFill>
                <a:hlinkClick r:id="rId3"/>
              </a:rPr>
              <a:t>climate@giz.de</a:t>
            </a:r>
            <a:r>
              <a:rPr lang="es-MX" altLang="de-DE" sz="1000" u="sng">
                <a:solidFill>
                  <a:srgbClr val="000000"/>
                </a:solidFill>
              </a:rPr>
              <a:t/>
            </a:r>
            <a:br>
              <a:rPr lang="es-MX" altLang="de-DE" sz="1000" u="sng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       </a:t>
            </a:r>
            <a:r>
              <a:rPr lang="es-MX" altLang="de-DE" sz="1000">
                <a:solidFill>
                  <a:srgbClr val="950B0A"/>
                </a:solidFill>
                <a:hlinkClick r:id="rId4"/>
              </a:rPr>
              <a:t>www.giz.de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r>
              <a:rPr lang="es-MX" altLang="de-DE" sz="1000">
                <a:solidFill>
                  <a:srgbClr val="000000"/>
                </a:solidFill>
              </a:rPr>
              <a:t>Programa de la Protección Climática de GIZ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799013" y="2492375"/>
            <a:ext cx="37909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fr-FR" altLang="de-DE" sz="900">
                <a:solidFill>
                  <a:srgbClr val="C00000"/>
                </a:solidFill>
              </a:rPr>
              <a:t>Responsable</a:t>
            </a:r>
            <a:r>
              <a:rPr lang="fr-FR" altLang="de-DE" sz="900">
                <a:solidFill>
                  <a:srgbClr val="7F7F7F"/>
                </a:solidFill>
              </a:rPr>
              <a:t/>
            </a:r>
            <a:br>
              <a:rPr lang="fr-FR" altLang="de-DE" sz="900">
                <a:solidFill>
                  <a:srgbClr val="7F7F7F"/>
                </a:solidFill>
              </a:rPr>
            </a:br>
            <a:r>
              <a:rPr lang="fr-FR" altLang="de-DE" sz="900">
                <a:solidFill>
                  <a:srgbClr val="000000"/>
                </a:solidFill>
              </a:rPr>
              <a:t>Ilona Porsché, GIZ; Michael Scholze, GIZ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Autores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Jennifer Frankel-Reed, Barbara Fröde-Thierfelder, Ilona Porsché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Contribuciones de 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Alfred Eberhardt, Mark Svendsen, Lea Herberg, Martin Baumgart, </a:t>
            </a:r>
            <a:br>
              <a:rPr lang="en-US" altLang="de-DE" sz="900">
                <a:solidFill>
                  <a:srgbClr val="000000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Udo Höggel, Michael Scholze, Alexander Fröde, Nana Künkel, miembros del Task Team de Cambio Climático y Cooperación para el Desarrollo de la OCDE 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Coordinación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Ilona Porsché, Barbara Fröde-Thierfelder</a:t>
            </a:r>
            <a:br>
              <a:rPr lang="en-US" altLang="de-DE" sz="900">
                <a:solidFill>
                  <a:srgbClr val="000000"/>
                </a:solidFill>
              </a:rPr>
            </a:b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Crédito de fotografías</a:t>
            </a:r>
            <a:r>
              <a:rPr lang="en-US" altLang="de-DE" sz="900">
                <a:solidFill>
                  <a:srgbClr val="595959"/>
                </a:solidFill>
              </a:rPr>
              <a:t/>
            </a:r>
            <a:br>
              <a:rPr lang="en-US" altLang="de-DE" sz="900">
                <a:solidFill>
                  <a:srgbClr val="595959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© GIZ/Programa de Protección del Clima y </a:t>
            </a:r>
            <a:r>
              <a:rPr lang="de-DE" altLang="de-DE" sz="900">
                <a:solidFill>
                  <a:srgbClr val="000000"/>
                </a:solidFill>
              </a:rPr>
              <a:t>Claudia Altmann,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Dirk Ostermeier, Florian Kopp, Georg Buchholz, Ira Olaleye,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Jörg Böthling, Manuel Hauptmann, Markus Kirchgessner,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Michael Gajo, Michael Netzhammer, Nicole Herzog, Peter Korneffel, Richard Lord, Robert Heine, Rüdiger Behrens, Ulrich Scholz,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Ursula Meissner, Uwe Rau</a:t>
            </a:r>
          </a:p>
          <a:p>
            <a:pPr eaLnBrk="1" hangingPunct="1">
              <a:spcAft>
                <a:spcPts val="600"/>
              </a:spcAft>
            </a:pPr>
            <a:r>
              <a:rPr lang="de-DE" altLang="de-DE" sz="900">
                <a:solidFill>
                  <a:srgbClr val="C00000"/>
                </a:solidFill>
              </a:rPr>
              <a:t>Diseño</a:t>
            </a:r>
            <a:r>
              <a:rPr lang="de-DE" altLang="de-DE" sz="900">
                <a:solidFill>
                  <a:srgbClr val="000000"/>
                </a:solidFill>
              </a:rPr>
              <a:t/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Ira Olaleye</a:t>
            </a:r>
          </a:p>
          <a:p>
            <a:pPr eaLnBrk="1" hangingPunct="1">
              <a:spcAft>
                <a:spcPts val="300"/>
              </a:spcAft>
            </a:pPr>
            <a:r>
              <a:rPr lang="en-US" altLang="de-DE" sz="900">
                <a:solidFill>
                  <a:srgbClr val="000000"/>
                </a:solidFill>
              </a:rPr>
              <a:t>Los artículos escritos por los autores nombrados no necesariamente representan las opiniones de los editores. </a:t>
            </a:r>
          </a:p>
          <a:p>
            <a:pPr eaLnBrk="1" hangingPunct="1">
              <a:spcAft>
                <a:spcPts val="300"/>
              </a:spcAft>
            </a:pP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r>
              <a:rPr lang="en-US" altLang="de-DE" sz="900">
                <a:solidFill>
                  <a:schemeClr val="tx1"/>
                </a:solidFill>
              </a:rPr>
              <a:t/>
            </a:r>
            <a:br>
              <a:rPr lang="en-US" altLang="de-DE" sz="900">
                <a:solidFill>
                  <a:schemeClr val="tx1"/>
                </a:solidFill>
              </a:rPr>
            </a:br>
            <a:r>
              <a:rPr lang="en-US" altLang="de-DE" sz="900">
                <a:solidFill>
                  <a:schemeClr val="tx1"/>
                </a:solidFill>
              </a:rPr>
              <a:t>Julio 2011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593725" y="811213"/>
            <a:ext cx="7485063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altLang="de-DE" sz="2400">
                <a:solidFill>
                  <a:srgbClr val="669900"/>
                </a:solidFill>
              </a:rPr>
              <a:t>Nota de impresión</a:t>
            </a:r>
          </a:p>
          <a:p>
            <a:pPr eaLnBrk="1" hangingPunct="1"/>
            <a:endParaRPr lang="es-MX" altLang="de-DE" sz="1000">
              <a:solidFill>
                <a:srgbClr val="669900"/>
              </a:solidFill>
            </a:endParaRPr>
          </a:p>
          <a:p>
            <a:pPr eaLnBrk="1" hangingPunct="1"/>
            <a:r>
              <a:rPr lang="es-PE" altLang="de-DE" sz="1500">
                <a:solidFill>
                  <a:srgbClr val="669900"/>
                </a:solidFill>
              </a:rPr>
              <a:t>Integrando la adaptación al cambio climático en la planificación del desarrollo </a:t>
            </a:r>
            <a:r>
              <a:rPr lang="en-GB" altLang="de-DE" sz="1500">
                <a:solidFill>
                  <a:srgbClr val="669900"/>
                </a:solidFill>
              </a:rPr>
              <a:t> </a:t>
            </a:r>
          </a:p>
          <a:p>
            <a:pPr eaLnBrk="1" hangingPunct="1"/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r>
              <a:rPr lang="es-PE" altLang="de-DE" sz="1200">
                <a:solidFill>
                  <a:srgbClr val="669900"/>
                </a:solidFill>
              </a:rPr>
              <a:t> </a:t>
            </a:r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endParaRPr lang="es-MX" altLang="de-DE" sz="1600">
              <a:solidFill>
                <a:schemeClr val="tx1"/>
              </a:solidFill>
            </a:endParaRPr>
          </a:p>
        </p:txBody>
      </p:sp>
      <p:sp>
        <p:nvSpPr>
          <p:cNvPr id="9221" name="Rechteck 4"/>
          <p:cNvSpPr>
            <a:spLocks noChangeArrowheads="1"/>
          </p:cNvSpPr>
          <p:nvPr/>
        </p:nvSpPr>
        <p:spPr bwMode="auto">
          <a:xfrm>
            <a:off x="611188" y="5114925"/>
            <a:ext cx="3663950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s-MX" altLang="de-DE" sz="900">
                <a:solidFill>
                  <a:srgbClr val="C00000"/>
                </a:solidFill>
              </a:rPr>
              <a:t>Traducción</a:t>
            </a:r>
            <a:r>
              <a:rPr lang="es-MX" altLang="de-DE" sz="1000">
                <a:solidFill>
                  <a:srgbClr val="C00000"/>
                </a:solidFill>
              </a:rPr>
              <a:t> </a:t>
            </a:r>
          </a:p>
          <a:p>
            <a:pPr eaLnBrk="1" hangingPunct="1"/>
            <a:r>
              <a:rPr lang="es-BO" altLang="de-DE" sz="900"/>
              <a:t>La versión original de este material de capacitación se publicó en idioma inglés (“Integrating Climate Change Adaptation into Development Planning”). Está disponible en </a:t>
            </a:r>
            <a:r>
              <a:rPr lang="es-BO" altLang="de-DE" sz="900" u="sng">
                <a:hlinkClick r:id="rId5"/>
              </a:rPr>
              <a:t>este enlace</a:t>
            </a:r>
            <a:r>
              <a:rPr lang="es-BO" altLang="de-DE" sz="900"/>
              <a:t>. </a:t>
            </a:r>
          </a:p>
          <a:p>
            <a:pPr eaLnBrk="1" hangingPunct="1"/>
            <a:endParaRPr lang="es-BO" altLang="de-DE" sz="900"/>
          </a:p>
          <a:p>
            <a:pPr eaLnBrk="1" hangingPunct="1"/>
            <a:r>
              <a:rPr lang="es-BO" altLang="de-DE" sz="900"/>
              <a:t>La traducción al español fue realizada por HELVETAS Swiss Intercooperation – PERÚ, y financiada por el Programa de Desarrollo Agropecuario Sustentable (PROAGRO, GIZ - Bolivia, Cooperación Suecia / Alemania) y el Programa Regional Amazonía (BMZ-DGIS-OTCA) – Brasil.</a:t>
            </a:r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9"/>
          <a:stretch/>
        </p:blipFill>
        <p:spPr bwMode="auto">
          <a:xfrm>
            <a:off x="1462391" y="4288550"/>
            <a:ext cx="2596832" cy="1052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>
          <a:xfrm>
            <a:off x="457200" y="1068388"/>
            <a:ext cx="8053388" cy="741362"/>
          </a:xfrm>
        </p:spPr>
        <p:txBody>
          <a:bodyPr/>
          <a:lstStyle/>
          <a:p>
            <a:r>
              <a:rPr lang="es-MX" altLang="de-DE" smtClean="0"/>
              <a:t>El enfoque de cuatro pasos: </a:t>
            </a:r>
            <a:br>
              <a:rPr lang="es-MX" altLang="de-DE" smtClean="0"/>
            </a:br>
            <a:r>
              <a:rPr lang="es-MX" altLang="de-DE" smtClean="0"/>
              <a:t>Proceso básico de planificación para la adaptación (1</a:t>
            </a:r>
            <a:r>
              <a:rPr lang="en-GB" altLang="de-DE" smtClean="0"/>
              <a:t>)</a:t>
            </a:r>
          </a:p>
        </p:txBody>
      </p:sp>
      <p:sp>
        <p:nvSpPr>
          <p:cNvPr id="1024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s-MX" altLang="de-DE" smtClean="0"/>
              <a:t>El proceso sistemático trata todas las preguntas relevantes para la planificación de la adaptación.</a:t>
            </a:r>
          </a:p>
          <a:p>
            <a:pPr lvl="1"/>
            <a:r>
              <a:rPr lang="es-MX" altLang="de-DE" smtClean="0"/>
              <a:t>Va un paso a la vez y evita los bloqueos mentales debido a la sobre complejidad del reto.</a:t>
            </a:r>
          </a:p>
          <a:p>
            <a:pPr lvl="1"/>
            <a:r>
              <a:rPr lang="es-MX" altLang="de-DE" smtClean="0"/>
              <a:t>El enfoque de cuatro pasos del proyecto es crucial para orientar la planificación estratégica. Este es el paso anterior a la planificación operacional. </a:t>
            </a:r>
          </a:p>
        </p:txBody>
      </p:sp>
      <p:pic>
        <p:nvPicPr>
          <p:cNvPr id="10244" name="Grafik 6" descr="2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900" y="2484438"/>
            <a:ext cx="927100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defRPr/>
            </a:pPr>
            <a:r>
              <a:rPr lang="es-MX" dirty="0" smtClean="0"/>
              <a:t>Cuatro pasos: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s-MX" dirty="0" smtClean="0"/>
              <a:t>Evaluar la vulnerabilidad 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s-MX" b="0" dirty="0" smtClean="0"/>
              <a:t>Identificar las opciones de adaptación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s-MX" b="0" dirty="0" smtClean="0"/>
              <a:t>Seleccionar las medidas de adaptación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s-MX" b="0" dirty="0" smtClean="0"/>
              <a:t>Desarrollar un marco de Monitoreo y Evaluación</a:t>
            </a:r>
            <a:endParaRPr lang="es-MX" b="0" dirty="0"/>
          </a:p>
        </p:txBody>
      </p:sp>
      <p:pic>
        <p:nvPicPr>
          <p:cNvPr id="11267" name="Grafik 3" descr="balken55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475" y="2513013"/>
            <a:ext cx="933450" cy="427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itel 1"/>
          <p:cNvSpPr txBox="1">
            <a:spLocks/>
          </p:cNvSpPr>
          <p:nvPr/>
        </p:nvSpPr>
        <p:spPr bwMode="auto">
          <a:xfrm>
            <a:off x="457200" y="1030288"/>
            <a:ext cx="8053388" cy="74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MX" altLang="de-DE" sz="2400">
                <a:solidFill>
                  <a:srgbClr val="669900"/>
                </a:solidFill>
              </a:rPr>
              <a:t>El enfoque de cuatro pasos: </a:t>
            </a:r>
            <a:br>
              <a:rPr lang="es-MX" altLang="de-DE" sz="2400">
                <a:solidFill>
                  <a:srgbClr val="669900"/>
                </a:solidFill>
              </a:rPr>
            </a:br>
            <a:r>
              <a:rPr lang="es-MX" altLang="de-DE" sz="2400">
                <a:solidFill>
                  <a:srgbClr val="669900"/>
                </a:solidFill>
              </a:rPr>
              <a:t>Proceso básico de planificación para la adaptación (2)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Fundamento</a:t>
            </a:r>
          </a:p>
        </p:txBody>
      </p:sp>
      <p:sp>
        <p:nvSpPr>
          <p:cNvPr id="839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smtClean="0">
                <a:solidFill>
                  <a:srgbClr val="C00000"/>
                </a:solidFill>
              </a:rPr>
              <a:t>Objetivo</a:t>
            </a:r>
          </a:p>
          <a:p>
            <a:pPr lvl="1"/>
            <a:r>
              <a:rPr lang="es-MX" altLang="de-DE" smtClean="0"/>
              <a:t>Primer paso para la planificación de la adaptación </a:t>
            </a:r>
          </a:p>
          <a:p>
            <a:pPr lvl="1"/>
            <a:r>
              <a:rPr lang="es-MX" altLang="de-DE" smtClean="0"/>
              <a:t>Analizar la vulnerabilidad del sistema de interés y definir las áreas que necesitan acción</a:t>
            </a:r>
          </a:p>
          <a:p>
            <a:pPr marL="0" indent="0"/>
            <a:r>
              <a:rPr lang="es-MX" altLang="de-DE" smtClean="0">
                <a:solidFill>
                  <a:srgbClr val="C00000"/>
                </a:solidFill>
              </a:rPr>
              <a:t>Importancia</a:t>
            </a:r>
          </a:p>
          <a:p>
            <a:pPr lvl="1"/>
            <a:r>
              <a:rPr lang="es-MX" altLang="de-DE" smtClean="0"/>
              <a:t>Establecer la base para las soluciones para el desarrollo:</a:t>
            </a:r>
            <a:br>
              <a:rPr lang="es-MX" altLang="de-DE" smtClean="0"/>
            </a:br>
            <a:r>
              <a:rPr lang="es-MX" altLang="de-DE" smtClean="0"/>
              <a:t>acuerdo en la identificación de problemas</a:t>
            </a:r>
          </a:p>
        </p:txBody>
      </p:sp>
      <p:pic>
        <p:nvPicPr>
          <p:cNvPr id="12292" name="Grafik 3" descr="balken57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900" y="1836738"/>
            <a:ext cx="927100" cy="488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Teminiología 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defRPr/>
            </a:pPr>
            <a:r>
              <a:rPr lang="es-MX" dirty="0" smtClean="0"/>
              <a:t>Sistemas de interés</a:t>
            </a:r>
            <a:br>
              <a:rPr lang="es-MX" dirty="0" smtClean="0"/>
            </a:br>
            <a:r>
              <a:rPr lang="es-MX" dirty="0" smtClean="0"/>
              <a:t>(humano, natural, económico) </a:t>
            </a:r>
          </a:p>
          <a:p>
            <a:pPr lvl="1">
              <a:defRPr/>
            </a:pPr>
            <a:r>
              <a:rPr lang="es-MX" dirty="0" smtClean="0"/>
              <a:t>Sensibilidad</a:t>
            </a:r>
          </a:p>
          <a:p>
            <a:pPr lvl="1">
              <a:defRPr/>
            </a:pPr>
            <a:r>
              <a:rPr lang="es-MX" dirty="0" smtClean="0"/>
              <a:t>Capacidad de adaptación</a:t>
            </a:r>
          </a:p>
          <a:p>
            <a:pPr lvl="1">
              <a:defRPr/>
            </a:pPr>
            <a:r>
              <a:rPr lang="es-MX" dirty="0" smtClean="0"/>
              <a:t>Señal/exposición climática</a:t>
            </a:r>
          </a:p>
          <a:p>
            <a:pPr lvl="1">
              <a:defRPr/>
            </a:pPr>
            <a:r>
              <a:rPr lang="es-MX" dirty="0" smtClean="0"/>
              <a:t>Impactos</a:t>
            </a:r>
          </a:p>
          <a:p>
            <a:pPr lvl="2">
              <a:defRPr/>
            </a:pPr>
            <a:r>
              <a:rPr lang="es-MX" dirty="0" smtClean="0"/>
              <a:t>Biofísico</a:t>
            </a:r>
          </a:p>
          <a:p>
            <a:pPr lvl="2">
              <a:defRPr/>
            </a:pPr>
            <a:r>
              <a:rPr lang="es-MX" dirty="0" smtClean="0"/>
              <a:t>Socioeconómico</a:t>
            </a:r>
          </a:p>
          <a:p>
            <a:pPr lvl="1">
              <a:defRPr/>
            </a:pPr>
            <a:r>
              <a:rPr lang="es-MX" dirty="0" smtClean="0"/>
              <a:t>Vulnerabilidad/necesidad de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 acción </a:t>
            </a:r>
          </a:p>
        </p:txBody>
      </p:sp>
      <p:grpSp>
        <p:nvGrpSpPr>
          <p:cNvPr id="13316" name="Gruppieren 29"/>
          <p:cNvGrpSpPr>
            <a:grpSpLocks/>
          </p:cNvGrpSpPr>
          <p:nvPr/>
        </p:nvGrpSpPr>
        <p:grpSpPr bwMode="auto">
          <a:xfrm>
            <a:off x="4117975" y="2014538"/>
            <a:ext cx="5364163" cy="3744912"/>
            <a:chOff x="190500" y="1700808"/>
            <a:chExt cx="5364088" cy="3744416"/>
          </a:xfrm>
        </p:grpSpPr>
        <p:sp>
          <p:nvSpPr>
            <p:cNvPr id="9" name="Rechteck 8"/>
            <p:cNvSpPr/>
            <p:nvPr/>
          </p:nvSpPr>
          <p:spPr>
            <a:xfrm>
              <a:off x="190500" y="1700808"/>
              <a:ext cx="5364088" cy="3744416"/>
            </a:xfrm>
            <a:prstGeom prst="rect">
              <a:avLst/>
            </a:prstGeom>
            <a:noFill/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grpSp>
          <p:nvGrpSpPr>
            <p:cNvPr id="13318" name="Gruppieren 27"/>
            <p:cNvGrpSpPr>
              <a:grpSpLocks/>
            </p:cNvGrpSpPr>
            <p:nvPr/>
          </p:nvGrpSpPr>
          <p:grpSpPr bwMode="auto">
            <a:xfrm>
              <a:off x="250825" y="2132551"/>
              <a:ext cx="4752904" cy="2880930"/>
              <a:chOff x="250825" y="2132551"/>
              <a:chExt cx="4752904" cy="2880930"/>
            </a:xfrm>
          </p:grpSpPr>
          <p:cxnSp>
            <p:nvCxnSpPr>
              <p:cNvPr id="11" name="Gewinkelte Verbindung 10"/>
              <p:cNvCxnSpPr/>
              <p:nvPr/>
            </p:nvCxnSpPr>
            <p:spPr>
              <a:xfrm rot="16200000" flipH="1">
                <a:off x="2328071" y="3609455"/>
                <a:ext cx="525392" cy="1152509"/>
              </a:xfrm>
              <a:prstGeom prst="bentConnector3">
                <a:avLst>
                  <a:gd name="adj1" fmla="val 50000"/>
                </a:avLst>
              </a:prstGeom>
              <a:ln w="38100">
                <a:solidFill>
                  <a:schemeClr val="bg1">
                    <a:lumMod val="5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Gewinkelte Verbindung 11"/>
              <p:cNvCxnSpPr>
                <a:stCxn id="26" idx="2"/>
                <a:endCxn id="24" idx="0"/>
              </p:cNvCxnSpPr>
              <p:nvPr/>
            </p:nvCxnSpPr>
            <p:spPr>
              <a:xfrm rot="5400000">
                <a:off x="3480580" y="3609455"/>
                <a:ext cx="525392" cy="1152509"/>
              </a:xfrm>
              <a:prstGeom prst="bentConnector3">
                <a:avLst>
                  <a:gd name="adj1" fmla="val 50000"/>
                </a:avLst>
              </a:prstGeom>
              <a:ln w="38100">
                <a:solidFill>
                  <a:schemeClr val="bg1">
                    <a:lumMod val="5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3321" name="Gruppieren 1"/>
              <p:cNvGrpSpPr>
                <a:grpSpLocks/>
              </p:cNvGrpSpPr>
              <p:nvPr/>
            </p:nvGrpSpPr>
            <p:grpSpPr bwMode="auto">
              <a:xfrm>
                <a:off x="250825" y="2132551"/>
                <a:ext cx="1368406" cy="565076"/>
                <a:chOff x="948030" y="375386"/>
                <a:chExt cx="1776763" cy="780849"/>
              </a:xfrm>
            </p:grpSpPr>
            <p:sp>
              <p:nvSpPr>
                <p:cNvPr id="28" name="Rechteck 14"/>
                <p:cNvSpPr/>
                <p:nvPr/>
              </p:nvSpPr>
              <p:spPr>
                <a:xfrm>
                  <a:off x="948029" y="375386"/>
                  <a:ext cx="1776763" cy="780848"/>
                </a:xfrm>
                <a:prstGeom prst="rect">
                  <a:avLst/>
                </a:prstGeom>
                <a:solidFill>
                  <a:schemeClr val="bg1"/>
                </a:solidFill>
                <a:ln w="38100">
                  <a:solidFill>
                    <a:srgbClr val="FF0000"/>
                  </a:solidFill>
                </a:ln>
              </p:spPr>
              <p:style>
                <a:lnRef idx="2">
                  <a:scrgbClr r="0" g="0" b="0"/>
                </a:lnRef>
                <a:fillRef idx="1">
                  <a:scrgbClr r="0" g="0" b="0"/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29" name="Rechteck 15"/>
                <p:cNvSpPr/>
                <p:nvPr/>
              </p:nvSpPr>
              <p:spPr>
                <a:xfrm>
                  <a:off x="948029" y="375386"/>
                  <a:ext cx="1776763" cy="780848"/>
                </a:xfrm>
                <a:prstGeom prst="rect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0" tIns="0" rIns="0" bIns="0" spcCol="1270" anchor="ctr"/>
                <a:lstStyle/>
                <a:p>
                  <a:pPr algn="ctr" defTabSz="53340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en-GB" sz="1200" dirty="0" err="1">
                      <a:solidFill>
                        <a:schemeClr val="tx1"/>
                      </a:solidFill>
                      <a:cs typeface="Arial" pitchFamily="34" charset="0"/>
                    </a:rPr>
                    <a:t>Exposición</a:t>
                  </a:r>
                  <a:endParaRPr lang="en-GB" sz="1200" dirty="0">
                    <a:solidFill>
                      <a:schemeClr val="tx1"/>
                    </a:solidFill>
                    <a:cs typeface="Arial" pitchFamily="34" charset="0"/>
                  </a:endParaRPr>
                </a:p>
              </p:txBody>
            </p:sp>
          </p:grpSp>
          <p:grpSp>
            <p:nvGrpSpPr>
              <p:cNvPr id="13322" name="Gruppieren 2"/>
              <p:cNvGrpSpPr>
                <a:grpSpLocks/>
              </p:cNvGrpSpPr>
              <p:nvPr/>
            </p:nvGrpSpPr>
            <p:grpSpPr bwMode="auto">
              <a:xfrm>
                <a:off x="3635323" y="3356352"/>
                <a:ext cx="1368406" cy="566663"/>
                <a:chOff x="3799069" y="1657845"/>
                <a:chExt cx="1776763" cy="783042"/>
              </a:xfrm>
            </p:grpSpPr>
            <p:sp>
              <p:nvSpPr>
                <p:cNvPr id="26" name="Rechteck 12"/>
                <p:cNvSpPr/>
                <p:nvPr/>
              </p:nvSpPr>
              <p:spPr>
                <a:xfrm>
                  <a:off x="3799074" y="1657844"/>
                  <a:ext cx="1776763" cy="783042"/>
                </a:xfrm>
                <a:prstGeom prst="rect">
                  <a:avLst/>
                </a:prstGeom>
                <a:solidFill>
                  <a:schemeClr val="bg1"/>
                </a:solidFill>
                <a:ln w="38100"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rgbClr r="0" g="0" b="0"/>
                </a:lnRef>
                <a:fillRef idx="1">
                  <a:scrgbClr r="0" g="0" b="0"/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27" name="Rechteck 13"/>
                <p:cNvSpPr/>
                <p:nvPr/>
              </p:nvSpPr>
              <p:spPr>
                <a:xfrm>
                  <a:off x="3799074" y="1657844"/>
                  <a:ext cx="1776763" cy="783042"/>
                </a:xfrm>
                <a:prstGeom prst="rect">
                  <a:avLst/>
                </a:prstGeom>
                <a:ln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0" tIns="0" rIns="0" bIns="0" spcCol="1270" anchor="ctr"/>
                <a:lstStyle/>
                <a:p>
                  <a:pPr algn="ctr" defTabSz="53340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en-GB" sz="1200" dirty="0" err="1">
                      <a:solidFill>
                        <a:schemeClr val="tx1"/>
                      </a:solidFill>
                      <a:cs typeface="Arial" pitchFamily="34" charset="0"/>
                    </a:rPr>
                    <a:t>Capacidad</a:t>
                  </a:r>
                  <a:r>
                    <a:rPr lang="en-GB" sz="1200" dirty="0">
                      <a:solidFill>
                        <a:schemeClr val="tx1"/>
                      </a:solidFill>
                      <a:cs typeface="Arial" pitchFamily="34" charset="0"/>
                    </a:rPr>
                    <a:t> </a:t>
                  </a:r>
                  <a:r>
                    <a:rPr lang="en-GB" sz="1200" dirty="0" err="1">
                      <a:solidFill>
                        <a:schemeClr val="tx1"/>
                      </a:solidFill>
                      <a:cs typeface="Arial" pitchFamily="34" charset="0"/>
                    </a:rPr>
                    <a:t>adaptativa</a:t>
                  </a:r>
                  <a:endParaRPr lang="en-GB" sz="1200" dirty="0">
                    <a:solidFill>
                      <a:schemeClr val="tx1"/>
                    </a:solidFill>
                    <a:cs typeface="Arial" pitchFamily="34" charset="0"/>
                  </a:endParaRPr>
                </a:p>
              </p:txBody>
            </p:sp>
          </p:grpSp>
          <p:grpSp>
            <p:nvGrpSpPr>
              <p:cNvPr id="13323" name="Gruppieren 3"/>
              <p:cNvGrpSpPr>
                <a:grpSpLocks/>
              </p:cNvGrpSpPr>
              <p:nvPr/>
            </p:nvGrpSpPr>
            <p:grpSpPr bwMode="auto">
              <a:xfrm>
                <a:off x="2482815" y="4448406"/>
                <a:ext cx="1368406" cy="565075"/>
                <a:chOff x="3687222" y="3280928"/>
                <a:chExt cx="1776763" cy="780848"/>
              </a:xfrm>
            </p:grpSpPr>
            <p:sp>
              <p:nvSpPr>
                <p:cNvPr id="24" name="Rechteck 10"/>
                <p:cNvSpPr/>
                <p:nvPr/>
              </p:nvSpPr>
              <p:spPr>
                <a:xfrm>
                  <a:off x="3687226" y="3280928"/>
                  <a:ext cx="1776763" cy="780848"/>
                </a:xfrm>
                <a:prstGeom prst="rect">
                  <a:avLst/>
                </a:prstGeom>
                <a:solidFill>
                  <a:schemeClr val="bg1"/>
                </a:solidFill>
                <a:ln w="381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rgbClr r="0" g="0" b="0"/>
                </a:lnRef>
                <a:fillRef idx="1">
                  <a:scrgbClr r="0" g="0" b="0"/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25" name="Rechteck 11"/>
                <p:cNvSpPr/>
                <p:nvPr/>
              </p:nvSpPr>
              <p:spPr>
                <a:xfrm>
                  <a:off x="3687226" y="3280928"/>
                  <a:ext cx="1776763" cy="780848"/>
                </a:xfrm>
                <a:prstGeom prst="rect">
                  <a:avLst/>
                </a:prstGeom>
                <a:ln w="381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0" tIns="0" rIns="0" bIns="0" spcCol="1270" anchor="ctr"/>
                <a:lstStyle/>
                <a:p>
                  <a:pPr algn="ctr" defTabSz="53340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en-GB" sz="1200" dirty="0" err="1">
                      <a:solidFill>
                        <a:schemeClr val="tx1"/>
                      </a:solidFill>
                      <a:cs typeface="Arial" pitchFamily="34" charset="0"/>
                    </a:rPr>
                    <a:t>Vulnerabilidad</a:t>
                  </a:r>
                  <a:endParaRPr lang="en-GB" sz="1200" dirty="0">
                    <a:solidFill>
                      <a:schemeClr val="tx1"/>
                    </a:solidFill>
                    <a:cs typeface="Arial" pitchFamily="34" charset="0"/>
                  </a:endParaRPr>
                </a:p>
              </p:txBody>
            </p:sp>
          </p:grpSp>
          <p:grpSp>
            <p:nvGrpSpPr>
              <p:cNvPr id="13324" name="Gruppieren 4"/>
              <p:cNvGrpSpPr>
                <a:grpSpLocks/>
              </p:cNvGrpSpPr>
              <p:nvPr/>
            </p:nvGrpSpPr>
            <p:grpSpPr bwMode="auto">
              <a:xfrm>
                <a:off x="1330306" y="3356352"/>
                <a:ext cx="1368406" cy="566663"/>
                <a:chOff x="1290662" y="3278776"/>
                <a:chExt cx="1776763" cy="783042"/>
              </a:xfrm>
            </p:grpSpPr>
            <p:sp>
              <p:nvSpPr>
                <p:cNvPr id="22" name="Rechteck 8"/>
                <p:cNvSpPr/>
                <p:nvPr/>
              </p:nvSpPr>
              <p:spPr>
                <a:xfrm>
                  <a:off x="1290666" y="3278775"/>
                  <a:ext cx="1776763" cy="783042"/>
                </a:xfrm>
                <a:prstGeom prst="rect">
                  <a:avLst/>
                </a:prstGeom>
                <a:solidFill>
                  <a:schemeClr val="bg1"/>
                </a:solidFill>
                <a:ln w="38100"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rgbClr r="0" g="0" b="0"/>
                </a:lnRef>
                <a:fillRef idx="1">
                  <a:scrgbClr r="0" g="0" b="0"/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23" name="Rechteck 9"/>
                <p:cNvSpPr/>
                <p:nvPr/>
              </p:nvSpPr>
              <p:spPr>
                <a:xfrm>
                  <a:off x="1290666" y="3278775"/>
                  <a:ext cx="1776763" cy="783042"/>
                </a:xfrm>
                <a:prstGeom prst="rect">
                  <a:avLst/>
                </a:prstGeom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0" tIns="0" rIns="0" bIns="0" spcCol="1270" anchor="ctr"/>
                <a:lstStyle/>
                <a:p>
                  <a:pPr algn="ctr" defTabSz="53340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en-GB" sz="1200" dirty="0" err="1">
                      <a:solidFill>
                        <a:schemeClr val="tx1"/>
                      </a:solidFill>
                      <a:cs typeface="Arial" pitchFamily="34" charset="0"/>
                    </a:rPr>
                    <a:t>Impacto</a:t>
                  </a:r>
                  <a:r>
                    <a:rPr lang="en-GB" sz="1200" dirty="0">
                      <a:solidFill>
                        <a:schemeClr val="tx1"/>
                      </a:solidFill>
                      <a:cs typeface="Arial" pitchFamily="34" charset="0"/>
                    </a:rPr>
                    <a:t> </a:t>
                  </a:r>
                  <a:r>
                    <a:rPr lang="en-GB" sz="1200" dirty="0" err="1">
                      <a:solidFill>
                        <a:schemeClr val="tx1"/>
                      </a:solidFill>
                      <a:cs typeface="Arial" pitchFamily="34" charset="0"/>
                    </a:rPr>
                    <a:t>potencial</a:t>
                  </a:r>
                  <a:r>
                    <a:rPr lang="en-GB" sz="1200" dirty="0">
                      <a:solidFill>
                        <a:schemeClr val="tx1"/>
                      </a:solidFill>
                      <a:cs typeface="Arial" pitchFamily="34" charset="0"/>
                    </a:rPr>
                    <a:t> </a:t>
                  </a:r>
                </a:p>
              </p:txBody>
            </p:sp>
          </p:grpSp>
          <p:grpSp>
            <p:nvGrpSpPr>
              <p:cNvPr id="13325" name="Gruppieren 5"/>
              <p:cNvGrpSpPr>
                <a:grpSpLocks/>
              </p:cNvGrpSpPr>
              <p:nvPr/>
            </p:nvGrpSpPr>
            <p:grpSpPr bwMode="auto">
              <a:xfrm>
                <a:off x="2411379" y="2132551"/>
                <a:ext cx="1368406" cy="565075"/>
                <a:chOff x="3108680" y="375387"/>
                <a:chExt cx="1776763" cy="780848"/>
              </a:xfrm>
            </p:grpSpPr>
            <p:sp>
              <p:nvSpPr>
                <p:cNvPr id="20" name="Rechteck 6"/>
                <p:cNvSpPr/>
                <p:nvPr/>
              </p:nvSpPr>
              <p:spPr>
                <a:xfrm>
                  <a:off x="3108684" y="375387"/>
                  <a:ext cx="1776763" cy="780848"/>
                </a:xfrm>
                <a:prstGeom prst="rect">
                  <a:avLst/>
                </a:prstGeom>
                <a:solidFill>
                  <a:schemeClr val="bg1"/>
                </a:solidFill>
                <a:ln w="38100"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rgbClr r="0" g="0" b="0"/>
                </a:lnRef>
                <a:fillRef idx="1">
                  <a:scrgbClr r="0" g="0" b="0"/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21" name="Rechteck 7"/>
                <p:cNvSpPr/>
                <p:nvPr/>
              </p:nvSpPr>
              <p:spPr>
                <a:xfrm>
                  <a:off x="3108684" y="375387"/>
                  <a:ext cx="1776763" cy="780848"/>
                </a:xfrm>
                <a:prstGeom prst="rect">
                  <a:avLst/>
                </a:prstGeom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0" tIns="0" rIns="0" bIns="0" spcCol="1270" anchor="ctr"/>
                <a:lstStyle/>
                <a:p>
                  <a:pPr algn="ctr" defTabSz="53340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en-GB" sz="1200" dirty="0" err="1">
                      <a:solidFill>
                        <a:schemeClr val="tx1"/>
                      </a:solidFill>
                      <a:cs typeface="Arial" pitchFamily="34" charset="0"/>
                    </a:rPr>
                    <a:t>Sensibilidad</a:t>
                  </a:r>
                  <a:r>
                    <a:rPr lang="en-GB" sz="1200" dirty="0">
                      <a:solidFill>
                        <a:schemeClr val="tx1"/>
                      </a:solidFill>
                      <a:cs typeface="Arial" pitchFamily="34" charset="0"/>
                    </a:rPr>
                    <a:t> </a:t>
                  </a:r>
                </a:p>
              </p:txBody>
            </p:sp>
          </p:grpSp>
          <p:cxnSp>
            <p:nvCxnSpPr>
              <p:cNvPr id="18" name="Gewinkelte Verbindung 17"/>
              <p:cNvCxnSpPr>
                <a:stCxn id="28" idx="2"/>
              </p:cNvCxnSpPr>
              <p:nvPr/>
            </p:nvCxnSpPr>
            <p:spPr>
              <a:xfrm rot="16200000" flipH="1">
                <a:off x="1145408" y="2487246"/>
                <a:ext cx="658725" cy="1079485"/>
              </a:xfrm>
              <a:prstGeom prst="bentConnector3">
                <a:avLst>
                  <a:gd name="adj1" fmla="val 50000"/>
                </a:avLst>
              </a:prstGeom>
              <a:ln w="38100">
                <a:solidFill>
                  <a:schemeClr val="accent2">
                    <a:lumMod val="7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Gewinkelte Verbindung 18"/>
              <p:cNvCxnSpPr/>
              <p:nvPr/>
            </p:nvCxnSpPr>
            <p:spPr>
              <a:xfrm rot="5400000">
                <a:off x="2225687" y="2486452"/>
                <a:ext cx="658725" cy="1081072"/>
              </a:xfrm>
              <a:prstGeom prst="bentConnector3">
                <a:avLst>
                  <a:gd name="adj1" fmla="val 50000"/>
                </a:avLst>
              </a:prstGeom>
              <a:ln w="38100">
                <a:solidFill>
                  <a:schemeClr val="accent2">
                    <a:lumMod val="7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smtClean="0"/>
              <a:t>Ejercicio (1a)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smtClean="0">
                <a:solidFill>
                  <a:srgbClr val="C00000"/>
                </a:solidFill>
              </a:rPr>
              <a:t>Contexto</a:t>
            </a:r>
            <a:r>
              <a:rPr lang="es-MX" altLang="de-DE" smtClean="0">
                <a:solidFill>
                  <a:srgbClr val="595959"/>
                </a:solidFill>
              </a:rPr>
              <a:t> </a:t>
            </a:r>
          </a:p>
          <a:p>
            <a:pPr lvl="1"/>
            <a:r>
              <a:rPr lang="es-MX" altLang="de-DE" smtClean="0"/>
              <a:t>Actualizar el Programa del Agua para la Región Sur (Autoridad Regional del Agua (ARA), Ministerio del Agua (MA), Ministerio de Agricultura (MAG) </a:t>
            </a:r>
          </a:p>
          <a:p>
            <a:pPr lvl="1"/>
            <a:r>
              <a:rPr lang="es-MX" altLang="de-DE" smtClean="0"/>
              <a:t>Financiamiento para el desarrollo será asignado para las actividades prioritarias para mejorar la gestión del agua ante cambio climático</a:t>
            </a:r>
          </a:p>
          <a:p>
            <a:pPr lvl="1"/>
            <a:r>
              <a:rPr lang="es-MX" altLang="de-DE" smtClean="0"/>
              <a:t>La ARA ha establecido un grupo asesor para apoyar la integración de la adaptación al cambio climático en la revisión del Programa del Agua para la Región Sur </a:t>
            </a:r>
          </a:p>
          <a:p>
            <a:pPr marL="177800" lvl="2" indent="0">
              <a:buFont typeface="Wingdings" pitchFamily="2" charset="2"/>
              <a:buNone/>
            </a:pPr>
            <a:r>
              <a:rPr lang="es-MX" altLang="de-DE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es-MX" altLang="de-DE" smtClean="0"/>
              <a:t> Tu grupo de trabajo</a:t>
            </a:r>
          </a:p>
        </p:txBody>
      </p:sp>
      <p:pic>
        <p:nvPicPr>
          <p:cNvPr id="14340" name="Grafik 3" descr="balken56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900" y="2136775"/>
            <a:ext cx="927100" cy="46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rafik 4" descr="balken31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488" y="3489325"/>
            <a:ext cx="820737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(1b)</a:t>
            </a:r>
          </a:p>
        </p:txBody>
      </p:sp>
      <p:sp>
        <p:nvSpPr>
          <p:cNvPr id="1536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s-MX" altLang="de-DE" smtClean="0"/>
              <a:t>La ARA ha decidido enfocarse en la revisión de dos áreas críticas, que corresponden con el Plan Nacional de Desarrollo (PND)</a:t>
            </a:r>
          </a:p>
          <a:p>
            <a:pPr lvl="2"/>
            <a:r>
              <a:rPr lang="es-MX" altLang="de-DE" smtClean="0"/>
              <a:t>Incremento de la producción agrícola diversificada y los ingresos rurales </a:t>
            </a:r>
          </a:p>
          <a:p>
            <a:pPr lvl="2"/>
            <a:r>
              <a:rPr lang="es-MX" altLang="de-DE" smtClean="0"/>
              <a:t>Oferta de agua potable y saneamiento</a:t>
            </a:r>
          </a:p>
          <a:p>
            <a:pPr lvl="1"/>
            <a:endParaRPr lang="es-MX" altLang="de-DE" smtClean="0">
              <a:solidFill>
                <a:srgbClr val="595959"/>
              </a:solidFill>
            </a:endParaRPr>
          </a:p>
          <a:p>
            <a:pPr lvl="1"/>
            <a:r>
              <a:rPr lang="es-MX" altLang="de-DE" smtClean="0">
                <a:solidFill>
                  <a:srgbClr val="C00000"/>
                </a:solidFill>
              </a:rPr>
              <a:t>Presentaciones</a:t>
            </a:r>
          </a:p>
          <a:p>
            <a:pPr lvl="2"/>
            <a:r>
              <a:rPr lang="es-MX" altLang="de-DE" smtClean="0"/>
              <a:t>Introducción de la Región Sur</a:t>
            </a:r>
          </a:p>
        </p:txBody>
      </p:sp>
      <p:pic>
        <p:nvPicPr>
          <p:cNvPr id="15365" name="Grafik 3" descr="lupe6.t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716213"/>
            <a:ext cx="1830387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>
          <a:xfrm>
            <a:off x="457200" y="755650"/>
            <a:ext cx="7526338" cy="741363"/>
          </a:xfrm>
        </p:spPr>
        <p:txBody>
          <a:bodyPr/>
          <a:lstStyle/>
          <a:p>
            <a:r>
              <a:rPr lang="de-DE" altLang="de-DE" smtClean="0"/>
              <a:t>Ejercicio (2a)</a:t>
            </a:r>
          </a:p>
        </p:txBody>
      </p:sp>
      <p:sp>
        <p:nvSpPr>
          <p:cNvPr id="16387" name="Inhaltsplatzhalter 2"/>
          <p:cNvSpPr>
            <a:spLocks noGrp="1"/>
          </p:cNvSpPr>
          <p:nvPr>
            <p:ph idx="1"/>
          </p:nvPr>
        </p:nvSpPr>
        <p:spPr>
          <a:xfrm>
            <a:off x="457200" y="1695450"/>
            <a:ext cx="7526338" cy="4213225"/>
          </a:xfrm>
        </p:spPr>
        <p:txBody>
          <a:bodyPr/>
          <a:lstStyle/>
          <a:p>
            <a:pPr marL="0" indent="0"/>
            <a:r>
              <a:rPr lang="es-MX" altLang="de-DE" smtClean="0">
                <a:solidFill>
                  <a:srgbClr val="C00000"/>
                </a:solidFill>
              </a:rPr>
              <a:t>Tu tarea, Parte 1 </a:t>
            </a:r>
          </a:p>
          <a:p>
            <a:pPr lvl="1"/>
            <a:r>
              <a:rPr lang="es-MX" altLang="de-DE" smtClean="0"/>
              <a:t>Recolectar la información necesaria para la Parte 2 </a:t>
            </a:r>
          </a:p>
          <a:p>
            <a:pPr lvl="1"/>
            <a:r>
              <a:rPr lang="es-MX" altLang="de-DE" smtClean="0"/>
              <a:t>Llevar un inventario de la situación reciente en el sistema de interés</a:t>
            </a:r>
          </a:p>
          <a:p>
            <a:pPr lvl="1"/>
            <a:r>
              <a:rPr lang="es-MX" altLang="de-DE" smtClean="0"/>
              <a:t>Usar las Matrices 3 y 4 </a:t>
            </a:r>
          </a:p>
          <a:p>
            <a:pPr lvl="2"/>
            <a:r>
              <a:rPr lang="es-MX" altLang="de-DE" smtClean="0"/>
              <a:t>En la primera columna hacer una lluvia de ideas sobre los recursos naturales y sociales y los actores relevantes dentro del sistema.</a:t>
            </a:r>
          </a:p>
          <a:p>
            <a:pPr lvl="2"/>
            <a:r>
              <a:rPr lang="es-MX" altLang="de-DE" smtClean="0"/>
              <a:t>En la columna A, listar los cambios en el clima que ya se experimentan</a:t>
            </a:r>
          </a:p>
          <a:p>
            <a:pPr lvl="2"/>
            <a:r>
              <a:rPr lang="es-MX" altLang="de-DE" smtClean="0"/>
              <a:t>En la columna B, considerar si y cómo los actores del sistema de interés son actualmente sensibles a la variabilidad del clima.</a:t>
            </a:r>
          </a:p>
          <a:p>
            <a:pPr lvl="2"/>
            <a:r>
              <a:rPr lang="es-MX" altLang="de-DE" smtClean="0"/>
              <a:t>En la columna C, elaborar los factores que influyen en el actual sistema adaptativo.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smtClean="0"/>
              <a:t>Ejercicio (2b)</a:t>
            </a: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smtClean="0">
                <a:solidFill>
                  <a:srgbClr val="C00000"/>
                </a:solidFill>
              </a:rPr>
              <a:t>Tu tarea, Parte 2 </a:t>
            </a:r>
          </a:p>
          <a:p>
            <a:pPr lvl="1"/>
            <a:r>
              <a:rPr lang="es-MX" altLang="de-DE" smtClean="0"/>
              <a:t>Acuerdos con el futuro;</a:t>
            </a:r>
          </a:p>
          <a:p>
            <a:pPr lvl="1"/>
            <a:r>
              <a:rPr lang="es-MX" altLang="de-DE" smtClean="0"/>
              <a:t>Análisis del potencial impacto del cambio climático</a:t>
            </a:r>
          </a:p>
          <a:p>
            <a:pPr lvl="1"/>
            <a:r>
              <a:rPr lang="es-MX" altLang="de-DE" smtClean="0"/>
              <a:t>Definir la vulnerabilidad y la necesidad de acción</a:t>
            </a:r>
          </a:p>
          <a:p>
            <a:pPr lvl="1"/>
            <a:r>
              <a:rPr lang="es-MX" altLang="de-DE" smtClean="0"/>
              <a:t>Usar la Matrices 5 y 6:</a:t>
            </a:r>
          </a:p>
          <a:p>
            <a:pPr lvl="2"/>
            <a:r>
              <a:rPr lang="es-MX" altLang="de-DE" smtClean="0"/>
              <a:t>En la columna D, identificar las señales clave del cambio climático a las cuales probablemente el sistema esté expuesto</a:t>
            </a:r>
          </a:p>
          <a:p>
            <a:pPr lvl="2"/>
            <a:r>
              <a:rPr lang="es-MX" altLang="de-DE" smtClean="0"/>
              <a:t>En la columna E, lluvia de ideas de los impactos potenciales para la parte biofísica del sistema</a:t>
            </a:r>
          </a:p>
          <a:p>
            <a:pPr lvl="2"/>
            <a:r>
              <a:rPr lang="es-MX" altLang="de-DE" smtClean="0"/>
              <a:t>En la columna F, lluvia de ideas sobre impactos socioeconómicos</a:t>
            </a:r>
          </a:p>
          <a:p>
            <a:pPr lvl="2"/>
            <a:r>
              <a:rPr lang="es-MX" altLang="de-DE" smtClean="0"/>
              <a:t>En la columna G, tasa a la cual hay necesidad de acción </a:t>
            </a:r>
          </a:p>
          <a:p>
            <a:pPr lvl="1"/>
            <a:endParaRPr lang="en-GB" altLang="de-DE" smtClean="0">
              <a:solidFill>
                <a:srgbClr val="595959"/>
              </a:solidFill>
            </a:endParaRPr>
          </a:p>
          <a:p>
            <a:pPr marL="0" indent="0"/>
            <a:endParaRPr lang="en-GB" altLang="de-DE" smtClean="0">
              <a:solidFill>
                <a:srgbClr val="59595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smtClean="0"/>
              <a:t>Ejercicio (3)</a:t>
            </a:r>
          </a:p>
        </p:txBody>
      </p:sp>
      <p:sp>
        <p:nvSpPr>
          <p:cNvPr id="1331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defRPr/>
            </a:pPr>
            <a:r>
              <a:rPr lang="en-US" dirty="0" err="1" smtClean="0">
                <a:solidFill>
                  <a:srgbClr val="C00000"/>
                </a:solidFill>
              </a:rPr>
              <a:t>Resultados</a:t>
            </a:r>
            <a:endParaRPr lang="en-US" dirty="0" smtClean="0">
              <a:solidFill>
                <a:srgbClr val="C00000"/>
              </a:solidFill>
            </a:endParaRPr>
          </a:p>
          <a:p>
            <a:pPr lvl="1" eaLnBrk="1" hangingPunct="1">
              <a:defRPr/>
            </a:pPr>
            <a:r>
              <a:rPr lang="en-GB" b="0" dirty="0" smtClean="0"/>
              <a:t>(</a:t>
            </a:r>
            <a:r>
              <a:rPr lang="en-GB" b="0" dirty="0" err="1" smtClean="0"/>
              <a:t>por</a:t>
            </a:r>
            <a:r>
              <a:rPr lang="en-GB" b="0" dirty="0" smtClean="0"/>
              <a:t> </a:t>
            </a:r>
            <a:r>
              <a:rPr lang="en-GB" b="0" dirty="0" err="1" smtClean="0"/>
              <a:t>favor</a:t>
            </a:r>
            <a:r>
              <a:rPr lang="en-GB" b="0" dirty="0" smtClean="0"/>
              <a:t> </a:t>
            </a:r>
            <a:r>
              <a:rPr lang="en-GB" b="0" dirty="0" err="1" smtClean="0"/>
              <a:t>especificar</a:t>
            </a:r>
            <a:r>
              <a:rPr lang="en-GB" b="0" dirty="0" smtClean="0"/>
              <a:t>)</a:t>
            </a:r>
          </a:p>
          <a:p>
            <a:pPr marL="0" indent="0">
              <a:defRPr/>
            </a:pPr>
            <a:endParaRPr lang="en-US" dirty="0" smtClean="0"/>
          </a:p>
          <a:p>
            <a:pPr marL="0" indent="0">
              <a:defRPr/>
            </a:pPr>
            <a:r>
              <a:rPr lang="en-US" dirty="0" err="1" smtClean="0">
                <a:solidFill>
                  <a:srgbClr val="C00000"/>
                </a:solidFill>
              </a:rPr>
              <a:t>Logística</a:t>
            </a:r>
            <a:endParaRPr lang="en-US" dirty="0" smtClean="0">
              <a:solidFill>
                <a:srgbClr val="C00000"/>
              </a:solidFill>
            </a:endParaRPr>
          </a:p>
          <a:p>
            <a:pPr lvl="1" eaLnBrk="1" hangingPunct="1">
              <a:defRPr/>
            </a:pPr>
            <a:r>
              <a:rPr lang="en-GB" b="0" dirty="0" err="1" smtClean="0"/>
              <a:t>Estudio</a:t>
            </a:r>
            <a:r>
              <a:rPr lang="en-GB" b="0" dirty="0" smtClean="0"/>
              <a:t> de </a:t>
            </a:r>
            <a:r>
              <a:rPr lang="en-GB" b="0" dirty="0" err="1" smtClean="0"/>
              <a:t>caso</a:t>
            </a:r>
            <a:r>
              <a:rPr lang="en-GB" b="0" dirty="0" smtClean="0">
                <a:solidFill>
                  <a:srgbClr val="C00000"/>
                </a:solidFill>
              </a:rPr>
              <a:t>*</a:t>
            </a:r>
          </a:p>
          <a:p>
            <a:pPr lvl="1" eaLnBrk="1" hangingPunct="1">
              <a:defRPr/>
            </a:pPr>
            <a:r>
              <a:rPr lang="en-GB" b="0" dirty="0" err="1" smtClean="0"/>
              <a:t>Presentación</a:t>
            </a:r>
            <a:r>
              <a:rPr lang="en-GB" b="0" dirty="0" smtClean="0"/>
              <a:t> de </a:t>
            </a:r>
            <a:r>
              <a:rPr lang="en-GB" b="0" dirty="0" err="1" smtClean="0"/>
              <a:t>resultados</a:t>
            </a:r>
            <a:r>
              <a:rPr lang="en-GB" b="0" dirty="0" smtClean="0"/>
              <a:t> </a:t>
            </a:r>
          </a:p>
          <a:p>
            <a:pPr marL="0" lvl="1" indent="0" eaLnBrk="1" hangingPunct="1">
              <a:buFont typeface="Wingdings" pitchFamily="2" charset="2"/>
              <a:buNone/>
              <a:defRPr/>
            </a:pPr>
            <a:r>
              <a:rPr lang="en-GB" b="0" dirty="0" smtClean="0"/>
              <a:t>(</a:t>
            </a:r>
            <a:r>
              <a:rPr lang="en-GB" b="0" dirty="0" err="1" smtClean="0"/>
              <a:t>por</a:t>
            </a:r>
            <a:r>
              <a:rPr lang="en-GB" b="0" dirty="0" smtClean="0"/>
              <a:t> </a:t>
            </a:r>
            <a:r>
              <a:rPr lang="en-GB" b="0" dirty="0" err="1" smtClean="0"/>
              <a:t>favor</a:t>
            </a:r>
            <a:r>
              <a:rPr lang="en-GB" b="0" dirty="0" smtClean="0"/>
              <a:t> </a:t>
            </a:r>
            <a:r>
              <a:rPr lang="en-GB" b="0" dirty="0" err="1" smtClean="0"/>
              <a:t>especificar</a:t>
            </a:r>
            <a:r>
              <a:rPr lang="en-GB" b="0" dirty="0" smtClean="0"/>
              <a:t> </a:t>
            </a:r>
            <a:r>
              <a:rPr lang="en-GB" b="0" dirty="0" err="1" smtClean="0"/>
              <a:t>cómo</a:t>
            </a:r>
            <a:r>
              <a:rPr lang="en-GB" b="0" dirty="0" smtClean="0"/>
              <a:t>)</a:t>
            </a:r>
            <a:r>
              <a:rPr lang="en-GB" b="0" dirty="0" smtClean="0">
                <a:solidFill>
                  <a:srgbClr val="C00000"/>
                </a:solidFill>
              </a:rPr>
              <a:t>*</a:t>
            </a:r>
          </a:p>
          <a:p>
            <a:pPr lvl="1" eaLnBrk="1" hangingPunct="1">
              <a:defRPr/>
            </a:pPr>
            <a:r>
              <a:rPr lang="en-GB" b="0" dirty="0" err="1" smtClean="0"/>
              <a:t>Reflexión</a:t>
            </a:r>
            <a:r>
              <a:rPr lang="en-GB" b="0" dirty="0" smtClean="0">
                <a:solidFill>
                  <a:srgbClr val="C00000"/>
                </a:solidFill>
              </a:rPr>
              <a:t>*</a:t>
            </a:r>
          </a:p>
          <a:p>
            <a:pPr lvl="1" eaLnBrk="1" hangingPunct="1">
              <a:defRPr/>
            </a:pPr>
            <a:endParaRPr lang="en-GB" dirty="0" smtClean="0">
              <a:solidFill>
                <a:srgbClr val="C00000"/>
              </a:solidFill>
            </a:endParaRPr>
          </a:p>
          <a:p>
            <a:pPr lvl="1" eaLnBrk="1" hangingPunct="1">
              <a:defRPr/>
            </a:pPr>
            <a:endParaRPr lang="en-GB" dirty="0" smtClean="0">
              <a:solidFill>
                <a:srgbClr val="C00000"/>
              </a:solidFill>
            </a:endParaRP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en-GB" b="0" dirty="0" smtClean="0">
                <a:solidFill>
                  <a:srgbClr val="C00000"/>
                </a:solidFill>
              </a:rPr>
              <a:t>*</a:t>
            </a:r>
            <a:r>
              <a:rPr lang="en-GB" b="0" dirty="0" err="1" smtClean="0"/>
              <a:t>Por</a:t>
            </a:r>
            <a:r>
              <a:rPr lang="en-GB" b="0" dirty="0" smtClean="0"/>
              <a:t> </a:t>
            </a:r>
            <a:r>
              <a:rPr lang="en-GB" b="0" dirty="0" err="1" smtClean="0"/>
              <a:t>favor</a:t>
            </a:r>
            <a:r>
              <a:rPr lang="en-GB" b="0" dirty="0" smtClean="0"/>
              <a:t> </a:t>
            </a:r>
            <a:r>
              <a:rPr lang="en-GB" b="0" dirty="0" err="1" smtClean="0"/>
              <a:t>usar</a:t>
            </a:r>
            <a:r>
              <a:rPr lang="en-GB" b="0" dirty="0" smtClean="0"/>
              <a:t> </a:t>
            </a:r>
            <a:r>
              <a:rPr lang="en-GB" b="0" dirty="0" err="1" smtClean="0"/>
              <a:t>tus</a:t>
            </a:r>
            <a:r>
              <a:rPr lang="en-GB" b="0" dirty="0" smtClean="0"/>
              <a:t> </a:t>
            </a:r>
            <a:r>
              <a:rPr lang="en-GB" b="0" dirty="0" err="1" smtClean="0"/>
              <a:t>propios</a:t>
            </a:r>
            <a:r>
              <a:rPr lang="en-GB" b="0" dirty="0" smtClean="0"/>
              <a:t> </a:t>
            </a:r>
            <a:r>
              <a:rPr lang="en-GB" b="0" dirty="0" err="1" smtClean="0"/>
              <a:t>ejemplos</a:t>
            </a:r>
            <a:r>
              <a:rPr lang="en-GB" b="0" dirty="0" smtClean="0"/>
              <a:t>.</a:t>
            </a:r>
            <a:endParaRPr lang="en-US" b="0" dirty="0" smtClean="0"/>
          </a:p>
        </p:txBody>
      </p:sp>
      <p:pic>
        <p:nvPicPr>
          <p:cNvPr id="18436" name="Grafik 4" descr="balken14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788" y="4911725"/>
            <a:ext cx="666750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Grafik 5" descr="balken15.t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175" y="2565400"/>
            <a:ext cx="739775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Grafik 4" descr="balken10.t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960688"/>
            <a:ext cx="668338" cy="374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Grafik 5" descr="balken7.t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913" y="3324225"/>
            <a:ext cx="477837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Grafik 3" descr="titelbars.t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19" r="20033" b="46901"/>
          <a:stretch>
            <a:fillRect/>
          </a:stretch>
        </p:blipFill>
        <p:spPr bwMode="auto">
          <a:xfrm>
            <a:off x="5635625" y="2828925"/>
            <a:ext cx="1135063" cy="396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de-DE" b="0" smtClean="0"/>
              <a:t>Ejemplo-</a:t>
            </a:r>
            <a:r>
              <a:rPr lang="es-MX" altLang="de-DE" smtClean="0"/>
              <a:t/>
            </a:r>
            <a:br>
              <a:rPr lang="es-MX" altLang="de-DE" smtClean="0"/>
            </a:br>
            <a:r>
              <a:rPr lang="es-MX" altLang="de-DE" smtClean="0"/>
              <a:t>Vulnerabilidad al Cambio Climático en India Rural</a:t>
            </a:r>
          </a:p>
        </p:txBody>
      </p:sp>
      <p:sp>
        <p:nvSpPr>
          <p:cNvPr id="1945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smtClean="0">
                <a:solidFill>
                  <a:srgbClr val="C00000"/>
                </a:solidFill>
              </a:rPr>
              <a:t>Contexto local </a:t>
            </a:r>
          </a:p>
          <a:p>
            <a:pPr lvl="1"/>
            <a:r>
              <a:rPr lang="es-MX" altLang="de-DE" smtClean="0"/>
              <a:t>1/3 del área geográfica es propensa a sequías e inundaciones</a:t>
            </a:r>
          </a:p>
          <a:p>
            <a:pPr lvl="1"/>
            <a:r>
              <a:rPr lang="es-MX" altLang="de-DE" smtClean="0"/>
              <a:t>Altas temperaturas, y altas lluvias estacionales</a:t>
            </a:r>
          </a:p>
          <a:p>
            <a:pPr lvl="1"/>
            <a:r>
              <a:rPr lang="es-MX" altLang="de-DE" smtClean="0"/>
              <a:t>1/5 del PIB viene de la agricultura</a:t>
            </a:r>
          </a:p>
          <a:p>
            <a:pPr lvl="1"/>
            <a:r>
              <a:rPr lang="es-MX" altLang="de-DE" smtClean="0"/>
              <a:t>61% del área es usada para la agricultura</a:t>
            </a:r>
          </a:p>
          <a:p>
            <a:pPr lvl="1"/>
            <a:r>
              <a:rPr lang="es-MX" altLang="de-DE" smtClean="0"/>
              <a:t>60% de la población rural con medios de vida basados en recursos naturales</a:t>
            </a:r>
          </a:p>
          <a:p>
            <a:pPr lvl="1"/>
            <a:r>
              <a:rPr lang="es-MX" altLang="de-DE" smtClean="0"/>
              <a:t>Los incentivos actuales apoyan cultivos no apropiados</a:t>
            </a:r>
          </a:p>
          <a:p>
            <a:pPr lvl="1"/>
            <a:r>
              <a:rPr lang="es-MX" altLang="de-DE" smtClean="0"/>
              <a:t>86% del agua superficial que se retira es para la agricultura</a:t>
            </a:r>
          </a:p>
          <a:p>
            <a:pPr lvl="1"/>
            <a:endParaRPr lang="en-GB" altLang="de-DE" smtClean="0"/>
          </a:p>
          <a:p>
            <a:pPr lvl="1"/>
            <a:endParaRPr lang="en-GB" altLang="de-DE" smtClean="0"/>
          </a:p>
          <a:p>
            <a:pPr lvl="1">
              <a:buFont typeface="Wingdings" pitchFamily="2" charset="2"/>
              <a:buNone/>
            </a:pPr>
            <a:endParaRPr lang="en-GB" altLang="de-DE" smtClean="0"/>
          </a:p>
        </p:txBody>
      </p:sp>
      <p:sp>
        <p:nvSpPr>
          <p:cNvPr id="4" name="Textfeld 3"/>
          <p:cNvSpPr txBox="1"/>
          <p:nvPr/>
        </p:nvSpPr>
        <p:spPr>
          <a:xfrm>
            <a:off x="457200" y="6408738"/>
            <a:ext cx="8686800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GB" sz="900" i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Fuente</a:t>
            </a:r>
            <a:r>
              <a:rPr lang="en-GB" sz="9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 </a:t>
            </a:r>
            <a:r>
              <a:rPr lang="en-GB" sz="900" i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Banco</a:t>
            </a:r>
            <a:r>
              <a:rPr lang="en-GB" sz="9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Mundial () Climate Change Impacts in Drought and Flood Affected Areas: 2008 Case Studies in India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TZ-EN">
  <a:themeElements>
    <a:clrScheme name="Benutzerdefiniert 11">
      <a:dk1>
        <a:srgbClr val="000000"/>
      </a:dk1>
      <a:lt1>
        <a:srgbClr val="FFFFFF"/>
      </a:lt1>
      <a:dk2>
        <a:srgbClr val="727272"/>
      </a:dk2>
      <a:lt2>
        <a:srgbClr val="D9D9D9"/>
      </a:lt2>
      <a:accent1>
        <a:srgbClr val="B7D1DD"/>
      </a:accent1>
      <a:accent2>
        <a:srgbClr val="C80F0E"/>
      </a:accent2>
      <a:accent3>
        <a:srgbClr val="DEDEAF"/>
      </a:accent3>
      <a:accent4>
        <a:srgbClr val="939393"/>
      </a:accent4>
      <a:accent5>
        <a:srgbClr val="9AB0BA"/>
      </a:accent5>
      <a:accent6>
        <a:srgbClr val="BABA93"/>
      </a:accent6>
      <a:hlink>
        <a:srgbClr val="950B0A"/>
      </a:hlink>
      <a:folHlink>
        <a:srgbClr val="950B0A"/>
      </a:folHlink>
    </a:clrScheme>
    <a:fontScheme name="gtz-leerfolie-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tz-leerfolie-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GTZ-EN">
  <a:themeElements>
    <a:clrScheme name="Benutzerdefiniert 11">
      <a:dk1>
        <a:srgbClr val="000000"/>
      </a:dk1>
      <a:lt1>
        <a:srgbClr val="FFFFFF"/>
      </a:lt1>
      <a:dk2>
        <a:srgbClr val="727272"/>
      </a:dk2>
      <a:lt2>
        <a:srgbClr val="D9D9D9"/>
      </a:lt2>
      <a:accent1>
        <a:srgbClr val="B7D1DD"/>
      </a:accent1>
      <a:accent2>
        <a:srgbClr val="C80F0E"/>
      </a:accent2>
      <a:accent3>
        <a:srgbClr val="DEDEAF"/>
      </a:accent3>
      <a:accent4>
        <a:srgbClr val="939393"/>
      </a:accent4>
      <a:accent5>
        <a:srgbClr val="9AB0BA"/>
      </a:accent5>
      <a:accent6>
        <a:srgbClr val="BABA93"/>
      </a:accent6>
      <a:hlink>
        <a:srgbClr val="950B0A"/>
      </a:hlink>
      <a:folHlink>
        <a:srgbClr val="950B0A"/>
      </a:folHlink>
    </a:clrScheme>
    <a:fontScheme name="gtz-leerfolie-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tz-leerfolie-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</TotalTime>
  <Words>1331</Words>
  <Application>Microsoft Office PowerPoint</Application>
  <PresentationFormat>On-screen Show (4:3)</PresentationFormat>
  <Paragraphs>174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Wingdings</vt:lpstr>
      <vt:lpstr>Adobe Fangsong Std R</vt:lpstr>
      <vt:lpstr>Times</vt:lpstr>
      <vt:lpstr>GTZ-EN</vt:lpstr>
      <vt:lpstr>1_GTZ-EN</vt:lpstr>
      <vt:lpstr>Enfoque de cuatro-pasos (1) Evaluar la vulnerabilidad</vt:lpstr>
      <vt:lpstr>PowerPoint Presentation</vt:lpstr>
      <vt:lpstr>El enfoque de cuatro pasos:  Proceso básico de planificación para la adaptación (1)</vt:lpstr>
      <vt:lpstr>PowerPoint Presentation</vt:lpstr>
      <vt:lpstr>Fundamento</vt:lpstr>
      <vt:lpstr>Teminiología </vt:lpstr>
      <vt:lpstr>Ejercicio (1a)</vt:lpstr>
      <vt:lpstr>Ejercicio (1b)</vt:lpstr>
      <vt:lpstr>Ejercicio (2a)</vt:lpstr>
      <vt:lpstr>Ejercicio (2b)</vt:lpstr>
      <vt:lpstr>Ejercicio (3)</vt:lpstr>
      <vt:lpstr>Ejemplo- Vulnerabilidad al Cambio Climático en India Rural</vt:lpstr>
    </vt:vector>
  </TitlesOfParts>
  <Company>Deutsche Gesellschaft für Internationale Zusammenarbeit (GIZ) GmbH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Integrating Climate Change Adaptation into Development Planning. A Practice-Oriented Training based on the OECD Policy Guidance</dc:title>
  <dc:subject>Climate Change</dc:subject>
  <dc:creator>GIZ</dc:creator>
  <cp:keywords>Climate Change, development cooperation</cp:keywords>
  <cp:lastModifiedBy>Benjamin Greiner</cp:lastModifiedBy>
  <cp:revision>194</cp:revision>
  <cp:lastPrinted>2005-12-21T12:33:01Z</cp:lastPrinted>
  <dcterms:created xsi:type="dcterms:W3CDTF">2009-01-02T12:52:23Z</dcterms:created>
  <dcterms:modified xsi:type="dcterms:W3CDTF">2013-11-11T15:57:52Z</dcterms:modified>
</cp:coreProperties>
</file>