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4"/>
  </p:notesMasterIdLst>
  <p:handoutMasterIdLst>
    <p:handoutMasterId r:id="rId15"/>
  </p:handoutMasterIdLst>
  <p:sldIdLst>
    <p:sldId id="256" r:id="rId2"/>
    <p:sldId id="270" r:id="rId3"/>
    <p:sldId id="271" r:id="rId4"/>
    <p:sldId id="258" r:id="rId5"/>
    <p:sldId id="259" r:id="rId6"/>
    <p:sldId id="260" r:id="rId7"/>
    <p:sldId id="261" r:id="rId8"/>
    <p:sldId id="262" r:id="rId9"/>
    <p:sldId id="263" r:id="rId10"/>
    <p:sldId id="264" r:id="rId11"/>
    <p:sldId id="266" r:id="rId12"/>
    <p:sldId id="267" r:id="rId13"/>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32">
          <p15:clr>
            <a:srgbClr val="A4A3A4"/>
          </p15:clr>
        </p15:guide>
        <p15:guide id="2" pos="132">
          <p15:clr>
            <a:srgbClr val="A4A3A4"/>
          </p15:clr>
        </p15:guide>
        <p15:guide id="3" pos="41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044" autoAdjust="0"/>
    <p:restoredTop sz="81218" autoAdjust="0"/>
  </p:normalViewPr>
  <p:slideViewPr>
    <p:cSldViewPr snapToGrid="0">
      <p:cViewPr>
        <p:scale>
          <a:sx n="97" d="100"/>
          <a:sy n="97" d="100"/>
        </p:scale>
        <p:origin x="-1830" y="-7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0" d="100"/>
          <a:sy n="50" d="100"/>
        </p:scale>
        <p:origin x="-3660" y="-102"/>
      </p:cViewPr>
      <p:guideLst>
        <p:guide orient="horz" pos="3132"/>
        <p:guide pos="132"/>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15ADD6AE-A872-40BC-88BC-0653DD04355C}" type="slidenum">
              <a:rPr lang="de-DE"/>
              <a:pPr>
                <a:defRPr/>
              </a:pPr>
              <a:t>‹Nr.›</a:t>
            </a:fld>
            <a:endParaRPr lang="de-DE"/>
          </a:p>
        </p:txBody>
      </p:sp>
    </p:spTree>
    <p:extLst>
      <p:ext uri="{BB962C8B-B14F-4D97-AF65-F5344CB8AC3E}">
        <p14:creationId xmlns:p14="http://schemas.microsoft.com/office/powerpoint/2010/main" val="23735976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44770044-D2F1-4A01-9134-474A29322F9C}" type="slidenum">
              <a:rPr/>
              <a:pPr>
                <a:defRPr/>
              </a:pPr>
              <a:t>‹Nr.›</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24581"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61722353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lienbildplatzhalter 1"/>
          <p:cNvSpPr>
            <a:spLocks noGrp="1" noRot="1" noChangeAspect="1" noTextEdit="1"/>
          </p:cNvSpPr>
          <p:nvPr>
            <p:ph type="sldImg"/>
          </p:nvPr>
        </p:nvSpPr>
        <p:spPr>
          <a:xfrm>
            <a:off x="546100" y="312738"/>
            <a:ext cx="5730875" cy="4297362"/>
          </a:xfrm>
          <a:ln/>
        </p:spPr>
      </p:sp>
      <p:sp>
        <p:nvSpPr>
          <p:cNvPr id="25603"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25604" name="Foliennummernplatzhalter 3"/>
          <p:cNvSpPr>
            <a:spLocks noGrp="1"/>
          </p:cNvSpPr>
          <p:nvPr>
            <p:ph type="sldNum" sz="quarter" idx="5"/>
          </p:nvPr>
        </p:nvSpPr>
        <p:spPr/>
        <p:txBody>
          <a:bodyPr/>
          <a:lstStyle/>
          <a:p>
            <a:pPr>
              <a:buSzPct val="100000"/>
            </a:pPr>
            <a:fld id="{343F7E42-797A-4F71-BECA-CBF785F7D54F}" type="slidenum">
              <a:rPr lang="fr-FR" smtClean="0">
                <a:solidFill>
                  <a:srgbClr val="FFFFFF"/>
                </a:solidFill>
                <a:latin typeface="Arial" charset="0"/>
                <a:cs typeface="Arial" charset="0"/>
                <a:sym typeface="Arial" charset="0"/>
              </a:rPr>
              <a:pPr>
                <a:buSzPct val="100000"/>
              </a:pPr>
              <a:t>1</a:t>
            </a:fld>
            <a:endParaRPr lang="fr-FR"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960043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9AEC3432-DAAA-45AE-B965-59265AF30659}" type="slidenum">
              <a:rPr lang="fr-FR" smtClean="0">
                <a:solidFill>
                  <a:srgbClr val="FFFFFF"/>
                </a:solidFill>
                <a:latin typeface="Arial" charset="0"/>
                <a:cs typeface="Arial" charset="0"/>
                <a:sym typeface="Arial" charset="0"/>
              </a:rPr>
              <a:pPr>
                <a:buSzPct val="100000"/>
              </a:pPr>
              <a:t>2</a:t>
            </a:fld>
            <a:endParaRPr lang="fr-FR"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smtClean="0">
                <a:solidFill>
                  <a:srgbClr val="000000"/>
                </a:solidFill>
                <a:latin typeface="Arial" charset="0"/>
                <a:cs typeface="Arial" charset="0"/>
                <a:sym typeface="Arial" charset="0"/>
              </a:rPr>
              <a:t>Conditions d'utilisation</a:t>
            </a:r>
          </a:p>
          <a:p>
            <a:r>
              <a:rPr lang="fr-FR" b="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4202995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smtClean="0">
              <a:solidFill>
                <a:srgbClr val="000000"/>
              </a:solidFill>
              <a:latin typeface="Arial" charset="0"/>
              <a:cs typeface="Arial" charset="0"/>
            </a:endParaRPr>
          </a:p>
        </p:txBody>
      </p:sp>
    </p:spTree>
    <p:extLst>
      <p:ext uri="{BB962C8B-B14F-4D97-AF65-F5344CB8AC3E}">
        <p14:creationId xmlns:p14="http://schemas.microsoft.com/office/powerpoint/2010/main" val="271252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otes Placeholder 2"/>
          <p:cNvSpPr>
            <a:spLocks noGrp="1"/>
          </p:cNvSpPr>
          <p:nvPr>
            <p:ph type="body" idx="1"/>
          </p:nvPr>
        </p:nvSpPr>
        <p:spPr>
          <a:xfrm>
            <a:off x="212725" y="4724400"/>
            <a:ext cx="3303588" cy="4945063"/>
          </a:xfrm>
          <a:noFill/>
          <a:ln/>
        </p:spPr>
        <p:txBody>
          <a:bodyPr/>
          <a:lstStyle/>
          <a:p>
            <a:pPr lvl="1">
              <a:lnSpc>
                <a:spcPct val="90000"/>
              </a:lnSpc>
            </a:pPr>
            <a:r>
              <a:rPr lang="fr-FR" smtClean="0">
                <a:solidFill>
                  <a:srgbClr val="000000"/>
                </a:solidFill>
                <a:latin typeface="Arial" charset="0"/>
                <a:cs typeface="Arial" charset="0"/>
                <a:sym typeface="Arial" charset="0"/>
              </a:rPr>
              <a:t>Un prisme climatique est un outil qui permet d'analyser quelque chose (une politique, un plan, un programme, un project) au travers d'un "prisme" ou dans la perspective du changement climatique qui pourrait l'affecter.</a:t>
            </a:r>
          </a:p>
          <a:p>
            <a:pPr lvl="1">
              <a:lnSpc>
                <a:spcPct val="90000"/>
              </a:lnSpc>
            </a:pPr>
            <a:r>
              <a:rPr lang="fr-FR" smtClean="0">
                <a:solidFill>
                  <a:srgbClr val="000000"/>
                </a:solidFill>
                <a:latin typeface="Arial" charset="0"/>
                <a:cs typeface="Arial" charset="0"/>
                <a:sym typeface="Arial" charset="0"/>
              </a:rPr>
              <a:t>L'idée consiste à améliorer les solutions en les orientant dans la bonne direction. Un prisme climatique se révèle essentiel pour formuler des politiques ou des stratégies sectorielles/thématiques ainsi que des initiatives intersectorielles (comme le zonage, AUTRES…) mais aussi pour procéder aux adaptations nécessaires des polices, programmes et projets qui sont examinés périodiquement. Le but est que le langage nécessaire soit intégré dans une politique ou un plan qui garantit que les risques identifiés dans l'analyse du prisme climatique seront traités lors de la prochaine étape de la programmation ou de la mise en œuvre.</a:t>
            </a:r>
          </a:p>
          <a:p>
            <a:pPr lvl="1">
              <a:lnSpc>
                <a:spcPct val="90000"/>
              </a:lnSpc>
            </a:pPr>
            <a:r>
              <a:rPr lang="fr-FR" smtClean="0">
                <a:solidFill>
                  <a:srgbClr val="000000"/>
                </a:solidFill>
                <a:latin typeface="Arial" charset="0"/>
                <a:cs typeface="Arial" charset="0"/>
                <a:sym typeface="Arial" charset="0"/>
              </a:rPr>
              <a:t>Appliquer un prisme climatique représente une première étape pour faire face au changement climatique. Avec la pratique, cette méthode ne prend plus beaucoup de temps. Elle compte, dans la mesure du possible, sur les informations existantes. Une analyse complémentaire peut se révéler nécessaire dans des zones qui n'ont pas encore été examinées. Il est très probable que la plupart de ces informations soient disponibles.</a:t>
            </a:r>
          </a:p>
          <a:p>
            <a:pPr lvl="1">
              <a:lnSpc>
                <a:spcPct val="90000"/>
              </a:lnSpc>
            </a:pPr>
            <a:endParaRPr lang="fr-FR" smtClean="0">
              <a:solidFill>
                <a:srgbClr val="000000"/>
              </a:solidFill>
              <a:latin typeface="Arial" charset="0"/>
              <a:cs typeface="Arial" charset="0"/>
              <a:sym typeface="Arial" charset="0"/>
            </a:endParaRPr>
          </a:p>
        </p:txBody>
      </p:sp>
      <p:sp>
        <p:nvSpPr>
          <p:cNvPr id="28675" name="Slide Number Placeholder 3"/>
          <p:cNvSpPr>
            <a:spLocks noGrp="1"/>
          </p:cNvSpPr>
          <p:nvPr>
            <p:ph type="sldNum" sz="quarter" idx="5"/>
          </p:nvPr>
        </p:nvSpPr>
        <p:spPr/>
        <p:txBody>
          <a:bodyPr/>
          <a:lstStyle/>
          <a:p>
            <a:pPr>
              <a:buSzPct val="100000"/>
            </a:pPr>
            <a:fld id="{BACF6CED-F26B-4BF2-BCF9-D5F957099A1B}" type="slidenum">
              <a:rPr lang="fr-FR" smtClean="0">
                <a:solidFill>
                  <a:srgbClr val="FFFFFF"/>
                </a:solidFill>
                <a:latin typeface="Arial" charset="0"/>
                <a:cs typeface="Arial" charset="0"/>
                <a:sym typeface="Arial" charset="0"/>
              </a:rPr>
              <a:pPr>
                <a:buSzPct val="100000"/>
              </a:pPr>
              <a:t>4</a:t>
            </a:fld>
            <a:endParaRPr lang="fr-FR" smtClean="0">
              <a:solidFill>
                <a:srgbClr val="FFFFFF"/>
              </a:solidFill>
              <a:latin typeface="Arial" charset="0"/>
              <a:cs typeface="Arial" charset="0"/>
              <a:sym typeface="Arial" charset="0"/>
            </a:endParaRPr>
          </a:p>
        </p:txBody>
      </p:sp>
      <p:sp>
        <p:nvSpPr>
          <p:cNvPr id="28676" name="Notes Placeholder 2"/>
          <p:cNvSpPr txBox="1">
            <a:spLocks/>
          </p:cNvSpPr>
          <p:nvPr/>
        </p:nvSpPr>
        <p:spPr bwMode="auto">
          <a:xfrm>
            <a:off x="3500438" y="4724400"/>
            <a:ext cx="3109912" cy="4945063"/>
          </a:xfrm>
          <a:prstGeom prst="rect">
            <a:avLst/>
          </a:prstGeom>
          <a:noFill/>
          <a:ln w="9525">
            <a:noFill/>
            <a:miter lim="800000"/>
            <a:headEnd/>
            <a:tailEnd/>
          </a:ln>
        </p:spPr>
        <p:txBody>
          <a:bodyPr/>
          <a:lstStyle/>
          <a:p>
            <a:pPr marL="180975" lvl="1" indent="-180975" eaLnBrk="0" hangingPunct="0">
              <a:lnSpc>
                <a:spcPct val="80000"/>
              </a:lnSpc>
              <a:spcBef>
                <a:spcPct val="30000"/>
              </a:spcBef>
              <a:buClr>
                <a:srgbClr val="669900"/>
              </a:buClr>
              <a:buFont typeface="Wingdings" pitchFamily="2" charset="2"/>
              <a:buChar char="§"/>
            </a:pPr>
            <a:r>
              <a:rPr lang="fr-FR" sz="1100" b="0" smtClean="0">
                <a:solidFill>
                  <a:srgbClr val="000000"/>
                </a:solidFill>
                <a:ea typeface="Adobe Fangsong Std R" pitchFamily="18" charset="-128"/>
                <a:sym typeface="Arial" charset="0"/>
              </a:rPr>
              <a:t>La mauvaise adaptation - créer une situation où les personnes sont plus vulnérables aux pressions du changement climatique - est l'un des risques que le prisme climatique permet d'éviter. Il peut s'agir de subventions agricoles pour les cultures qui ne supportent pas les nouvelles conditions climatiques. En Inde, par exemple, l'eau fournie gratuitement aux agriculteurs entraîne le gaspillage d'une ressource soumise à une pression extrême. Cette politique est mal adaptée au climat actuel et futur. Autre exemple: les investissements réalisés dans les infrastructures touristiques qui seront sans cesse plus exposées aux risques (tempêtes par ex.) dans la zone côtière, où là où les eaux souterrraines deviennent de plus en plus salées.</a:t>
            </a:r>
          </a:p>
          <a:p>
            <a:pPr marL="180975" lvl="1" indent="-180975" eaLnBrk="0" hangingPunct="0">
              <a:lnSpc>
                <a:spcPct val="80000"/>
              </a:lnSpc>
              <a:spcBef>
                <a:spcPct val="30000"/>
              </a:spcBef>
              <a:buClr>
                <a:srgbClr val="669900"/>
              </a:buClr>
              <a:buFont typeface="Wingdings" pitchFamily="2" charset="2"/>
              <a:buChar char="§"/>
            </a:pPr>
            <a:r>
              <a:rPr lang="fr-FR" sz="1100" smtClean="0">
                <a:solidFill>
                  <a:srgbClr val="000000"/>
                </a:solidFill>
                <a:ea typeface="Adobe Fangsong Std R" pitchFamily="18" charset="-128"/>
                <a:sym typeface="Arial" charset="0"/>
              </a:rPr>
              <a:t>Niveau national</a:t>
            </a:r>
            <a:br>
              <a:rPr lang="fr-FR" sz="1100" smtClean="0">
                <a:solidFill>
                  <a:srgbClr val="000000"/>
                </a:solidFill>
                <a:ea typeface="Adobe Fangsong Std R" pitchFamily="18" charset="-128"/>
                <a:sym typeface="Arial" charset="0"/>
              </a:rPr>
            </a:br>
            <a:r>
              <a:rPr lang="fr-FR" sz="1100" b="0" smtClean="0">
                <a:solidFill>
                  <a:srgbClr val="000000"/>
                </a:solidFill>
                <a:ea typeface="Adobe Fangsong Std R" pitchFamily="18" charset="-128"/>
                <a:sym typeface="Arial" charset="0"/>
              </a:rPr>
              <a:t>L'Evaluation environnementale stratégique (EES) peut offir un outil/cadre pour l'application d'un prisme climatique à la prise de décisions stratégiques. Voir encadré 8.1 et le document d'orientation de l'OCDE sur l'EES et l'adaptation.</a:t>
            </a:r>
          </a:p>
          <a:p>
            <a:pPr marL="180975" lvl="1" indent="-180975" eaLnBrk="0" hangingPunct="0">
              <a:lnSpc>
                <a:spcPct val="80000"/>
              </a:lnSpc>
              <a:spcBef>
                <a:spcPct val="30000"/>
              </a:spcBef>
              <a:buClr>
                <a:srgbClr val="669900"/>
              </a:buClr>
              <a:buFont typeface="Wingdings" pitchFamily="2" charset="2"/>
              <a:buChar char="§"/>
            </a:pPr>
            <a:r>
              <a:rPr lang="fr-FR" sz="1100" smtClean="0">
                <a:solidFill>
                  <a:srgbClr val="000000"/>
                </a:solidFill>
                <a:ea typeface="Adobe Fangsong Std R" pitchFamily="18" charset="-128"/>
                <a:sym typeface="Arial" charset="0"/>
              </a:rPr>
              <a:t>Niveau sectoriel</a:t>
            </a:r>
            <a:br>
              <a:rPr lang="fr-FR" sz="1100" smtClean="0">
                <a:solidFill>
                  <a:srgbClr val="000000"/>
                </a:solidFill>
                <a:ea typeface="Adobe Fangsong Std R" pitchFamily="18" charset="-128"/>
                <a:sym typeface="Arial" charset="0"/>
              </a:rPr>
            </a:br>
            <a:r>
              <a:rPr lang="fr-FR" sz="1100" b="0" smtClean="0">
                <a:solidFill>
                  <a:srgbClr val="000000"/>
                </a:solidFill>
                <a:ea typeface="Adobe Fangsong Std R" pitchFamily="18" charset="-128"/>
                <a:sym typeface="Arial" charset="0"/>
              </a:rPr>
              <a:t>Appliquer un prisme climatique en formulant un plan sectoriel pour identifier les adaptations prioritaires aux activités en cours ou prévues. Une analyse de la vulnérabilité au niveau de la planification sectorielle peut faire ressortir la nécessité de procéder à une autre analyse de la nature et de l'échelle des risques ou des options de réponse. Il peut s'agir d'un domaine pour le soutien de donneurs.</a:t>
            </a:r>
          </a:p>
          <a:p>
            <a:pPr marL="180975" lvl="1" indent="-180975" eaLnBrk="0" hangingPunct="0">
              <a:lnSpc>
                <a:spcPct val="80000"/>
              </a:lnSpc>
              <a:spcBef>
                <a:spcPct val="30000"/>
              </a:spcBef>
              <a:buClr>
                <a:srgbClr val="669900"/>
              </a:buClr>
              <a:buFont typeface="Wingdings" pitchFamily="2" charset="2"/>
              <a:buChar char="§"/>
            </a:pPr>
            <a:r>
              <a:rPr lang="fr-FR" sz="1100" smtClean="0">
                <a:solidFill>
                  <a:srgbClr val="000000"/>
                </a:solidFill>
                <a:ea typeface="Adobe Fangsong Std R" pitchFamily="18" charset="-128"/>
                <a:sym typeface="Arial" charset="0"/>
              </a:rPr>
              <a:t>Niveau des projets</a:t>
            </a:r>
            <a:br>
              <a:rPr lang="fr-FR" sz="1100" smtClean="0">
                <a:solidFill>
                  <a:srgbClr val="000000"/>
                </a:solidFill>
                <a:ea typeface="Adobe Fangsong Std R" pitchFamily="18" charset="-128"/>
                <a:sym typeface="Arial" charset="0"/>
              </a:rPr>
            </a:br>
            <a:r>
              <a:rPr lang="fr-FR" sz="1100" b="0" smtClean="0">
                <a:solidFill>
                  <a:srgbClr val="000000"/>
                </a:solidFill>
                <a:ea typeface="Adobe Fangsong Std R" pitchFamily="18" charset="-128"/>
                <a:sym typeface="Arial" charset="0"/>
              </a:rPr>
              <a:t>Domaines pour le soutien de donneurs: </a:t>
            </a:r>
            <a:endParaRPr lang="fr-FR" sz="1100" b="0">
              <a:solidFill>
                <a:srgbClr val="000000"/>
              </a:solidFill>
              <a:ea typeface="Adobe Fangsong Std R" pitchFamily="18" charset="-128"/>
              <a:sym typeface="Arial" charset="0"/>
            </a:endParaRPr>
          </a:p>
        </p:txBody>
      </p:sp>
      <p:sp>
        <p:nvSpPr>
          <p:cNvPr id="28677" name="Folienbildplatzhalter 10"/>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811406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Notes Placeholder 2"/>
          <p:cNvSpPr>
            <a:spLocks noGrp="1"/>
          </p:cNvSpPr>
          <p:nvPr>
            <p:ph type="body" idx="1"/>
          </p:nvPr>
        </p:nvSpPr>
        <p:spPr>
          <a:noFill/>
          <a:ln/>
        </p:spPr>
        <p:txBody>
          <a:bodyPr/>
          <a:lstStyle/>
          <a:p>
            <a:pPr marL="228600" indent="-228600"/>
            <a:r>
              <a:rPr lang="fr-FR" smtClean="0">
                <a:solidFill>
                  <a:srgbClr val="000000"/>
                </a:solidFill>
                <a:latin typeface="Arial" charset="0"/>
                <a:cs typeface="Arial" charset="0"/>
                <a:sym typeface="Arial" charset="0"/>
              </a:rPr>
              <a:t>Exemples</a:t>
            </a:r>
          </a:p>
          <a:p>
            <a:pPr marL="228600" indent="-228600">
              <a:buFont typeface="Calibri" pitchFamily="34" charset="0"/>
              <a:buAutoNum type="arabicPeriod"/>
            </a:pPr>
            <a:r>
              <a:rPr lang="fr-FR" b="0" smtClean="0">
                <a:solidFill>
                  <a:srgbClr val="000000"/>
                </a:solidFill>
                <a:latin typeface="Arial" charset="0"/>
                <a:cs typeface="Arial" charset="0"/>
                <a:sym typeface="Arial" charset="0"/>
              </a:rPr>
              <a:t>Le développement de certaines zones géographiques (zones côtières sensibles à la montée du niveau de la mer et aux ondes de tempête, par exemple) ou secteurs (comme l’hydroélectricité dans le secteur de l’énergie) peut faire apparaître des risques lorsque les risques à moyen terme que présente le changement climatique sont pris en considération. </a:t>
            </a:r>
          </a:p>
          <a:p>
            <a:pPr marL="228600" indent="-228600">
              <a:buFont typeface="Calibri" pitchFamily="34" charset="0"/>
              <a:buAutoNum type="arabicPeriod"/>
            </a:pPr>
            <a:r>
              <a:rPr lang="fr-FR" b="0" smtClean="0">
                <a:solidFill>
                  <a:srgbClr val="000000"/>
                </a:solidFill>
                <a:latin typeface="Arial" charset="0"/>
                <a:cs typeface="Arial" charset="0"/>
                <a:sym typeface="Arial" charset="0"/>
              </a:rPr>
              <a:t>Les projets destinés à faire face aux risques d'inondation ou de sécheresse peuvent tenir compte des risques liés au changement climatique (ou au moins de la variabilité). Un nombre limité de projets peut être spécialement conçu en gardant à l'esprit l'adaptation aux risques liés au changement climatique.</a:t>
            </a:r>
          </a:p>
          <a:p>
            <a:pPr marL="228600" indent="-228600">
              <a:buFont typeface="Calibri" pitchFamily="34" charset="0"/>
              <a:buAutoNum type="arabicPeriod"/>
            </a:pPr>
            <a:r>
              <a:rPr lang="fr-FR" b="0" smtClean="0">
                <a:solidFill>
                  <a:srgbClr val="000000"/>
                </a:solidFill>
                <a:latin typeface="Arial" charset="0"/>
                <a:cs typeface="Arial" charset="0"/>
                <a:sym typeface="Arial" charset="0"/>
              </a:rPr>
              <a:t>Lors d'investissements en matière de développement ou d'infrastructures, on peut envisager certaines hypothèses concernant le climat et le développement - dans certains cas, on a construit des digues qui ont fini par retenir derrière elles les eaux de crue et augmenter les dégâts liés aux inondations. La construction ou la réhabilitation d'un réservoir, par exemple, représente une opportunité d'accroître les avantages de l'investissement dans le cadre de scénarios de changement climatique.</a:t>
            </a:r>
          </a:p>
          <a:p>
            <a:pPr marL="228600" indent="-228600">
              <a:buFont typeface="Calibri" pitchFamily="34" charset="0"/>
              <a:buAutoNum type="arabicPeriod"/>
            </a:pPr>
            <a:r>
              <a:rPr lang="fr-FR" b="0" smtClean="0">
                <a:solidFill>
                  <a:srgbClr val="000000"/>
                </a:solidFill>
                <a:latin typeface="Arial" charset="0"/>
                <a:cs typeface="Arial" charset="0"/>
                <a:sym typeface="Arial" charset="0"/>
              </a:rPr>
              <a:t>Un projet ou programme visant à renforcer l'efficacité des systèmes d'approvisionnement en eau/d'irrigation peut constituer une étape dans la bonne direction, mais des avancées supplémentaires peuvent être proposées telles que l'utilisation de scénarios de changement climatique pour développer les plans d'urgence en cas de pénurie d'eau.</a:t>
            </a:r>
          </a:p>
          <a:p>
            <a:pPr marL="228600" indent="-228600"/>
            <a:endParaRPr lang="fr-FR" b="0" smtClean="0">
              <a:solidFill>
                <a:srgbClr val="000000"/>
              </a:solidFill>
              <a:latin typeface="Arial" charset="0"/>
              <a:cs typeface="Arial" charset="0"/>
              <a:sym typeface="Arial" charset="0"/>
            </a:endParaRPr>
          </a:p>
          <a:p>
            <a:pPr marL="228600" indent="-228600"/>
            <a:r>
              <a:rPr lang="fr-FR" smtClean="0">
                <a:solidFill>
                  <a:srgbClr val="000000"/>
                </a:solidFill>
                <a:latin typeface="Arial" charset="0"/>
                <a:cs typeface="Arial" charset="0"/>
                <a:sym typeface="Arial" charset="0"/>
              </a:rPr>
              <a:t>L’application d'un prisme climatique à une politique, une stratégie, une réglementation, un plan ou un programme peut contribuer à améliorer ses orientations et priorités. Néanmoins, ses effets réels ne se concrétiseront que lors de la mise en application pratique des décisions, activités et investissements sur le terrain </a:t>
            </a:r>
          </a:p>
        </p:txBody>
      </p:sp>
      <p:sp>
        <p:nvSpPr>
          <p:cNvPr id="29699" name="Slide Number Placeholder 3"/>
          <p:cNvSpPr>
            <a:spLocks noGrp="1"/>
          </p:cNvSpPr>
          <p:nvPr>
            <p:ph type="sldNum" sz="quarter" idx="5"/>
          </p:nvPr>
        </p:nvSpPr>
        <p:spPr/>
        <p:txBody>
          <a:bodyPr/>
          <a:lstStyle/>
          <a:p>
            <a:pPr>
              <a:buSzPct val="100000"/>
            </a:pPr>
            <a:fld id="{00AC69C3-08EE-4196-A8C3-F2CAD45AA9E5}" type="slidenum">
              <a:rPr lang="fr-FR" smtClean="0">
                <a:solidFill>
                  <a:srgbClr val="FFFFFF"/>
                </a:solidFill>
                <a:latin typeface="Arial" charset="0"/>
                <a:cs typeface="Arial" charset="0"/>
                <a:sym typeface="Arial" charset="0"/>
              </a:rPr>
              <a:pPr>
                <a:buSzPct val="100000"/>
              </a:pPr>
              <a:t>5</a:t>
            </a:fld>
            <a:endParaRPr lang="fr-FR" smtClean="0">
              <a:solidFill>
                <a:srgbClr val="FFFFFF"/>
              </a:solidFill>
              <a:latin typeface="Arial" charset="0"/>
              <a:cs typeface="Arial" charset="0"/>
              <a:sym typeface="Arial" charset="0"/>
            </a:endParaRPr>
          </a:p>
        </p:txBody>
      </p:sp>
      <p:sp>
        <p:nvSpPr>
          <p:cNvPr id="2970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2901337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546100" y="312738"/>
            <a:ext cx="5730875" cy="4297362"/>
          </a:xfrm>
          <a:ln/>
        </p:spPr>
      </p:sp>
      <p:sp>
        <p:nvSpPr>
          <p:cNvPr id="30723" name="Notes Placeholder 2"/>
          <p:cNvSpPr>
            <a:spLocks noGrp="1"/>
          </p:cNvSpPr>
          <p:nvPr>
            <p:ph type="body" idx="1"/>
          </p:nvPr>
        </p:nvSpPr>
        <p:spPr>
          <a:noFill/>
          <a:ln/>
        </p:spPr>
        <p:txBody>
          <a:bodyPr/>
          <a:lstStyle/>
          <a:p>
            <a:pPr marL="228600" indent="-228600"/>
            <a:endParaRPr lang="fr-FR" smtClean="0">
              <a:latin typeface="Times" pitchFamily="18" charset="0"/>
              <a:cs typeface="Arial" charset="0"/>
            </a:endParaRPr>
          </a:p>
        </p:txBody>
      </p:sp>
      <p:sp>
        <p:nvSpPr>
          <p:cNvPr id="30724" name="Slide Number Placeholder 3"/>
          <p:cNvSpPr>
            <a:spLocks noGrp="1"/>
          </p:cNvSpPr>
          <p:nvPr>
            <p:ph type="sldNum" sz="quarter" idx="5"/>
          </p:nvPr>
        </p:nvSpPr>
        <p:spPr/>
        <p:txBody>
          <a:bodyPr/>
          <a:lstStyle/>
          <a:p>
            <a:pPr>
              <a:buSzPct val="100000"/>
            </a:pPr>
            <a:fld id="{7B978C00-4589-412F-B717-776CB1CFF569}" type="slidenum">
              <a:rPr lang="fr-FR" smtClean="0">
                <a:solidFill>
                  <a:srgbClr val="FFFFFF"/>
                </a:solidFill>
                <a:latin typeface="Arial" charset="0"/>
                <a:cs typeface="Arial" charset="0"/>
                <a:sym typeface="Arial" charset="0"/>
              </a:rPr>
              <a:pPr>
                <a:buSzPct val="100000"/>
              </a:pPr>
              <a:t>6</a:t>
            </a:fld>
            <a:endParaRPr lang="fr-FR"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914797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Notes Placeholder 2"/>
          <p:cNvSpPr>
            <a:spLocks noGrp="1"/>
          </p:cNvSpPr>
          <p:nvPr>
            <p:ph type="body" idx="1"/>
          </p:nvPr>
        </p:nvSpPr>
        <p:spPr>
          <a:noFill/>
          <a:ln/>
        </p:spPr>
        <p:txBody>
          <a:bodyPr/>
          <a:lstStyle/>
          <a:p>
            <a:r>
              <a:rPr lang="fr-FR" smtClean="0">
                <a:solidFill>
                  <a:srgbClr val="000000"/>
                </a:solidFill>
                <a:latin typeface="Arial" charset="0"/>
                <a:cs typeface="Arial" charset="0"/>
                <a:sym typeface="Arial" charset="0"/>
              </a:rPr>
              <a:t>Points d'entrée au niveau national:</a:t>
            </a:r>
          </a:p>
          <a:p>
            <a:pPr>
              <a:buFont typeface="Calibri" pitchFamily="34" charset="0"/>
              <a:buAutoNum type="arabicPeriod"/>
            </a:pPr>
            <a:r>
              <a:rPr lang="fr-FR" b="0" smtClean="0">
                <a:solidFill>
                  <a:srgbClr val="000000"/>
                </a:solidFill>
                <a:latin typeface="Arial" charset="0"/>
                <a:cs typeface="Arial" charset="0"/>
                <a:sym typeface="Arial" charset="0"/>
              </a:rPr>
              <a:t>Application d'un prisme climatique pour identifier la pertinence du changement et des priorités climatiques </a:t>
            </a:r>
            <a:br>
              <a:rPr lang="fr-FR" b="0" smtClean="0">
                <a:solidFill>
                  <a:srgbClr val="000000"/>
                </a:solidFill>
                <a:latin typeface="Arial" charset="0"/>
                <a:cs typeface="Arial" charset="0"/>
                <a:sym typeface="Arial" charset="0"/>
              </a:rPr>
            </a:br>
            <a:r>
              <a:rPr lang="fr-FR" b="0" smtClean="0">
                <a:solidFill>
                  <a:srgbClr val="669900"/>
                </a:solidFill>
                <a:latin typeface="Arial" charset="0"/>
                <a:cs typeface="Arial" charset="0"/>
                <a:sym typeface="Arial" charset="0"/>
              </a:rPr>
              <a:t>(et les intégrer dans la politique)</a:t>
            </a:r>
          </a:p>
          <a:p>
            <a:pPr>
              <a:buFont typeface="Calibri" pitchFamily="34" charset="0"/>
              <a:buAutoNum type="arabicPeriod"/>
            </a:pPr>
            <a:r>
              <a:rPr lang="fr-FR" b="0" smtClean="0">
                <a:solidFill>
                  <a:srgbClr val="000000"/>
                </a:solidFill>
                <a:latin typeface="Arial" charset="0"/>
                <a:cs typeface="Arial" charset="0"/>
                <a:sym typeface="Arial" charset="0"/>
              </a:rPr>
              <a:t>Evaluations nationales stratégiques </a:t>
            </a:r>
            <a:br>
              <a:rPr lang="fr-FR" b="0" smtClean="0">
                <a:solidFill>
                  <a:srgbClr val="000000"/>
                </a:solidFill>
                <a:latin typeface="Arial" charset="0"/>
                <a:cs typeface="Arial" charset="0"/>
                <a:sym typeface="Arial" charset="0"/>
              </a:rPr>
            </a:br>
            <a:r>
              <a:rPr lang="fr-FR" b="0" smtClean="0">
                <a:solidFill>
                  <a:srgbClr val="669900"/>
                </a:solidFill>
                <a:latin typeface="Arial" charset="0"/>
                <a:cs typeface="Arial" charset="0"/>
                <a:sym typeface="Arial" charset="0"/>
              </a:rPr>
              <a:t>(risques liés au changement climatique, opportunités et coûts, options et</a:t>
            </a:r>
            <a:br>
              <a:rPr lang="fr-FR" b="0" smtClean="0">
                <a:solidFill>
                  <a:srgbClr val="669900"/>
                </a:solidFill>
                <a:latin typeface="Arial" charset="0"/>
                <a:cs typeface="Arial" charset="0"/>
                <a:sym typeface="Arial" charset="0"/>
              </a:rPr>
            </a:br>
            <a:r>
              <a:rPr lang="fr-FR" b="0" smtClean="0">
                <a:solidFill>
                  <a:srgbClr val="669900"/>
                </a:solidFill>
                <a:latin typeface="Arial" charset="0"/>
                <a:cs typeface="Arial" charset="0"/>
                <a:sym typeface="Arial" charset="0"/>
              </a:rPr>
              <a:t>coûts d'adaptation, analyse du financement, etc.)</a:t>
            </a:r>
          </a:p>
          <a:p>
            <a:pPr>
              <a:buFont typeface="Calibri" pitchFamily="34" charset="0"/>
              <a:buAutoNum type="arabicPeriod"/>
            </a:pPr>
            <a:r>
              <a:rPr lang="fr-FR" b="0" smtClean="0">
                <a:solidFill>
                  <a:srgbClr val="000000"/>
                </a:solidFill>
                <a:latin typeface="Arial" charset="0"/>
                <a:cs typeface="Arial" charset="0"/>
                <a:sym typeface="Arial" charset="0"/>
              </a:rPr>
              <a:t>Programmes proactifs dans le DSRP et plans de développement pluriannuels</a:t>
            </a:r>
          </a:p>
          <a:p>
            <a:pPr>
              <a:buFont typeface="Calibri" pitchFamily="34" charset="0"/>
              <a:buAutoNum type="arabicPeriod"/>
            </a:pPr>
            <a:r>
              <a:rPr lang="fr-FR" b="0" smtClean="0">
                <a:solidFill>
                  <a:srgbClr val="000000"/>
                </a:solidFill>
                <a:latin typeface="Arial" charset="0"/>
                <a:cs typeface="Arial" charset="0"/>
                <a:sym typeface="Arial" charset="0"/>
              </a:rPr>
              <a:t>Politiques nationales adaptées </a:t>
            </a:r>
            <a:br>
              <a:rPr lang="fr-FR" b="0" smtClean="0">
                <a:solidFill>
                  <a:srgbClr val="000000"/>
                </a:solidFill>
                <a:latin typeface="Arial" charset="0"/>
                <a:cs typeface="Arial" charset="0"/>
                <a:sym typeface="Arial" charset="0"/>
              </a:rPr>
            </a:br>
            <a:r>
              <a:rPr lang="fr-FR" b="0" smtClean="0">
                <a:solidFill>
                  <a:srgbClr val="669900"/>
                </a:solidFill>
                <a:latin typeface="Arial" charset="0"/>
                <a:cs typeface="Arial" charset="0"/>
                <a:sym typeface="Arial" charset="0"/>
              </a:rPr>
              <a:t>(par ex. vérification préalable, lois foncières, politique agricole, etc.)</a:t>
            </a:r>
          </a:p>
          <a:p>
            <a:pPr>
              <a:buFont typeface="Calibri" pitchFamily="34" charset="0"/>
              <a:buAutoNum type="arabicPeriod"/>
            </a:pPr>
            <a:r>
              <a:rPr lang="fr-FR" b="0" smtClean="0">
                <a:solidFill>
                  <a:srgbClr val="000000"/>
                </a:solidFill>
                <a:latin typeface="Arial" charset="0"/>
                <a:cs typeface="Arial" charset="0"/>
                <a:sym typeface="Arial" charset="0"/>
              </a:rPr>
              <a:t>Langage pour garantir la responsabilité à l'égard de la question à d'autres niveaux </a:t>
            </a:r>
            <a:br>
              <a:rPr lang="fr-FR" b="0" smtClean="0">
                <a:solidFill>
                  <a:srgbClr val="000000"/>
                </a:solidFill>
                <a:latin typeface="Arial" charset="0"/>
                <a:cs typeface="Arial" charset="0"/>
                <a:sym typeface="Arial" charset="0"/>
              </a:rPr>
            </a:br>
            <a:r>
              <a:rPr lang="fr-FR" b="0" smtClean="0">
                <a:solidFill>
                  <a:srgbClr val="669900"/>
                </a:solidFill>
                <a:latin typeface="Arial" charset="0"/>
                <a:cs typeface="Arial" charset="0"/>
                <a:sym typeface="Arial" charset="0"/>
              </a:rPr>
              <a:t>(par ex. propositions en matière de processus budgétaire et d'investissement au niveau sectoriel)</a:t>
            </a:r>
          </a:p>
          <a:p>
            <a:pPr>
              <a:buFont typeface="Calibri" pitchFamily="34" charset="0"/>
              <a:buAutoNum type="arabicPeriod"/>
            </a:pPr>
            <a:r>
              <a:rPr lang="fr-FR" b="0" smtClean="0">
                <a:solidFill>
                  <a:srgbClr val="000000"/>
                </a:solidFill>
                <a:latin typeface="Arial" charset="0"/>
                <a:cs typeface="Arial" charset="0"/>
                <a:sym typeface="Arial" charset="0"/>
              </a:rPr>
              <a:t>Adapter l'affectation budgétaire afin d'accorder la priorité à des secteurs vulnérables, </a:t>
            </a:r>
            <a:br>
              <a:rPr lang="fr-FR" b="0" smtClean="0">
                <a:solidFill>
                  <a:srgbClr val="000000"/>
                </a:solidFill>
                <a:latin typeface="Arial" charset="0"/>
                <a:cs typeface="Arial" charset="0"/>
                <a:sym typeface="Arial" charset="0"/>
              </a:rPr>
            </a:br>
            <a:r>
              <a:rPr lang="fr-FR" b="0" smtClean="0">
                <a:solidFill>
                  <a:srgbClr val="000000"/>
                </a:solidFill>
                <a:latin typeface="Arial" charset="0"/>
                <a:cs typeface="Arial" charset="0"/>
                <a:sym typeface="Arial" charset="0"/>
              </a:rPr>
              <a:t>de financer des programmes d'adaptation prioritaires</a:t>
            </a:r>
          </a:p>
          <a:p>
            <a:endParaRPr lang="fr-FR" b="0" smtClean="0">
              <a:solidFill>
                <a:srgbClr val="000000"/>
              </a:solidFill>
              <a:latin typeface="Arial" charset="0"/>
              <a:cs typeface="Arial" charset="0"/>
              <a:sym typeface="Arial" charset="0"/>
            </a:endParaRPr>
          </a:p>
          <a:p>
            <a:r>
              <a:rPr lang="fr-FR" smtClean="0">
                <a:solidFill>
                  <a:srgbClr val="000000"/>
                </a:solidFill>
                <a:latin typeface="Arial" charset="0"/>
                <a:cs typeface="Arial" charset="0"/>
                <a:sym typeface="Arial" charset="0"/>
              </a:rPr>
              <a:t>Il est également possible de financer l'adaptation via le soutien de donateurs dans des modalités de programme/projet, un soutien budgétaire sectoriel, etc.</a:t>
            </a:r>
          </a:p>
        </p:txBody>
      </p:sp>
      <p:sp>
        <p:nvSpPr>
          <p:cNvPr id="31747" name="Slide Number Placeholder 3"/>
          <p:cNvSpPr>
            <a:spLocks noGrp="1"/>
          </p:cNvSpPr>
          <p:nvPr>
            <p:ph type="sldNum" sz="quarter" idx="5"/>
          </p:nvPr>
        </p:nvSpPr>
        <p:spPr/>
        <p:txBody>
          <a:bodyPr/>
          <a:lstStyle/>
          <a:p>
            <a:pPr>
              <a:buSzPct val="100000"/>
            </a:pPr>
            <a:fld id="{5903B845-4953-4A66-BFB9-7408D04F5C31}" type="slidenum">
              <a:rPr lang="fr-FR" smtClean="0">
                <a:solidFill>
                  <a:srgbClr val="FFFFFF"/>
                </a:solidFill>
                <a:latin typeface="Arial" charset="0"/>
                <a:cs typeface="Arial" charset="0"/>
                <a:sym typeface="Arial" charset="0"/>
              </a:rPr>
              <a:pPr>
                <a:buSzPct val="100000"/>
              </a:pPr>
              <a:t>7</a:t>
            </a:fld>
            <a:endParaRPr lang="fr-FR" smtClean="0">
              <a:solidFill>
                <a:srgbClr val="FFFFFF"/>
              </a:solidFill>
              <a:latin typeface="Arial" charset="0"/>
              <a:cs typeface="Arial" charset="0"/>
              <a:sym typeface="Arial" charset="0"/>
            </a:endParaRPr>
          </a:p>
        </p:txBody>
      </p:sp>
      <p:sp>
        <p:nvSpPr>
          <p:cNvPr id="3174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816142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546100" y="312738"/>
            <a:ext cx="5730875" cy="4297362"/>
          </a:xfrm>
          <a:ln/>
        </p:spPr>
      </p:sp>
      <p:sp>
        <p:nvSpPr>
          <p:cNvPr id="32771" name="Notes Placeholder 2"/>
          <p:cNvSpPr>
            <a:spLocks noGrp="1"/>
          </p:cNvSpPr>
          <p:nvPr>
            <p:ph type="body" idx="1"/>
          </p:nvPr>
        </p:nvSpPr>
        <p:spPr>
          <a:noFill/>
          <a:ln/>
        </p:spPr>
        <p:txBody>
          <a:bodyPr/>
          <a:lstStyle/>
          <a:p>
            <a:endParaRPr lang="fr-FR" smtClean="0">
              <a:latin typeface="Times" pitchFamily="18" charset="0"/>
              <a:cs typeface="Arial" charset="0"/>
            </a:endParaRPr>
          </a:p>
          <a:p>
            <a:endParaRPr lang="fr-FR" smtClean="0">
              <a:latin typeface="Times" pitchFamily="18" charset="0"/>
              <a:cs typeface="Arial" charset="0"/>
            </a:endParaRPr>
          </a:p>
        </p:txBody>
      </p:sp>
      <p:sp>
        <p:nvSpPr>
          <p:cNvPr id="32772" name="Slide Number Placeholder 3"/>
          <p:cNvSpPr>
            <a:spLocks noGrp="1"/>
          </p:cNvSpPr>
          <p:nvPr>
            <p:ph type="sldNum" sz="quarter" idx="5"/>
          </p:nvPr>
        </p:nvSpPr>
        <p:spPr/>
        <p:txBody>
          <a:bodyPr/>
          <a:lstStyle/>
          <a:p>
            <a:pPr>
              <a:buSzPct val="100000"/>
            </a:pPr>
            <a:fld id="{F41AFD05-AE28-4149-89B4-6D489777D547}" type="slidenum">
              <a:rPr lang="fr-FR" smtClean="0">
                <a:solidFill>
                  <a:srgbClr val="FFFFFF"/>
                </a:solidFill>
                <a:latin typeface="Arial" charset="0"/>
                <a:cs typeface="Arial" charset="0"/>
                <a:sym typeface="Arial" charset="0"/>
              </a:rPr>
              <a:pPr>
                <a:buSzPct val="100000"/>
              </a:pPr>
              <a:t>8</a:t>
            </a:fld>
            <a:endParaRPr lang="fr-FR"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2498265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otizenplatzhalter 2"/>
          <p:cNvSpPr>
            <a:spLocks noGrp="1"/>
          </p:cNvSpPr>
          <p:nvPr>
            <p:ph type="body" idx="1"/>
          </p:nvPr>
        </p:nvSpPr>
        <p:spPr>
          <a:noFill/>
          <a:ln/>
        </p:spPr>
        <p:txBody>
          <a:bodyPr/>
          <a:lstStyle/>
          <a:p>
            <a:pPr lvl="1"/>
            <a:r>
              <a:rPr lang="fr-FR" smtClean="0">
                <a:solidFill>
                  <a:srgbClr val="000000"/>
                </a:solidFill>
                <a:latin typeface="Arial" charset="0"/>
                <a:cs typeface="Arial" charset="0"/>
                <a:sym typeface="Arial" charset="0"/>
              </a:rPr>
              <a:t>Les participants sont des membres d'un groupe consultatif sur le changement climatique </a:t>
            </a:r>
            <a:br>
              <a:rPr lang="fr-FR" smtClean="0">
                <a:solidFill>
                  <a:srgbClr val="000000"/>
                </a:solidFill>
                <a:latin typeface="Arial" charset="0"/>
                <a:cs typeface="Arial" charset="0"/>
                <a:sym typeface="Arial" charset="0"/>
              </a:rPr>
            </a:br>
            <a:r>
              <a:rPr lang="fr-FR" smtClean="0">
                <a:solidFill>
                  <a:srgbClr val="000000"/>
                </a:solidFill>
                <a:latin typeface="Arial" charset="0"/>
                <a:cs typeface="Arial" charset="0"/>
                <a:sym typeface="Arial" charset="0"/>
              </a:rPr>
              <a:t>créé par la Commission nationale de planification.  </a:t>
            </a:r>
          </a:p>
          <a:p>
            <a:pPr lvl="1"/>
            <a:r>
              <a:rPr lang="fr-FR" smtClean="0">
                <a:solidFill>
                  <a:srgbClr val="000000"/>
                </a:solidFill>
                <a:latin typeface="Arial" charset="0"/>
                <a:cs typeface="Arial" charset="0"/>
                <a:sym typeface="Arial" charset="0"/>
              </a:rPr>
              <a:t>Vous êtes informés des objectifs de développement du PDN 2012 – 2022. </a:t>
            </a:r>
          </a:p>
          <a:p>
            <a:pPr lvl="1"/>
            <a:r>
              <a:rPr lang="fr-FR" smtClean="0">
                <a:solidFill>
                  <a:srgbClr val="000000"/>
                </a:solidFill>
                <a:latin typeface="Arial" charset="0"/>
                <a:cs typeface="Arial" charset="0"/>
                <a:sym typeface="Arial" charset="0"/>
              </a:rPr>
              <a:t>Les objectifs qui se révèlent particulièrement sensibles au changement climatique </a:t>
            </a:r>
            <a:br>
              <a:rPr lang="fr-FR" smtClean="0">
                <a:solidFill>
                  <a:srgbClr val="000000"/>
                </a:solidFill>
                <a:latin typeface="Arial" charset="0"/>
                <a:cs typeface="Arial" charset="0"/>
                <a:sym typeface="Arial" charset="0"/>
              </a:rPr>
            </a:br>
            <a:r>
              <a:rPr lang="fr-FR" smtClean="0">
                <a:solidFill>
                  <a:srgbClr val="000000"/>
                </a:solidFill>
                <a:latin typeface="Arial" charset="0"/>
                <a:cs typeface="Arial" charset="0"/>
                <a:sym typeface="Arial" charset="0"/>
              </a:rPr>
              <a:t>sont déjà inclus dans la matrice (marqués en gris dans l'Annexe 1). </a:t>
            </a:r>
          </a:p>
          <a:p>
            <a:pPr lvl="1"/>
            <a:r>
              <a:rPr lang="fr-FR" smtClean="0">
                <a:solidFill>
                  <a:srgbClr val="000000"/>
                </a:solidFill>
                <a:latin typeface="Arial" charset="0"/>
                <a:cs typeface="Arial" charset="0"/>
                <a:sym typeface="Arial" charset="0"/>
              </a:rPr>
              <a:t>Examinez ces objectifs au travers d'un 'prisme climatique' pour identifier la pertinence du changement climatique pour chacun des objectifs. </a:t>
            </a:r>
          </a:p>
          <a:p>
            <a:endParaRPr lang="fr-FR" smtClean="0">
              <a:solidFill>
                <a:srgbClr val="000000"/>
              </a:solidFill>
              <a:latin typeface="Arial" charset="0"/>
              <a:ea typeface="Adobe Fangsong Std R" pitchFamily="18" charset="-128"/>
              <a:cs typeface="Arial" charset="0"/>
              <a:sym typeface="Arial" charset="0"/>
            </a:endParaRPr>
          </a:p>
          <a:p>
            <a:r>
              <a:rPr lang="fr-FR" smtClean="0">
                <a:solidFill>
                  <a:srgbClr val="000000"/>
                </a:solidFill>
                <a:latin typeface="Arial" charset="0"/>
                <a:cs typeface="Arial" charset="0"/>
                <a:sym typeface="Arial" charset="0"/>
              </a:rPr>
              <a:t> </a:t>
            </a:r>
          </a:p>
          <a:p>
            <a:endParaRPr lang="fr-FR" smtClean="0">
              <a:solidFill>
                <a:srgbClr val="000000"/>
              </a:solidFill>
              <a:latin typeface="Arial" charset="0"/>
              <a:cs typeface="Arial" charset="0"/>
              <a:sym typeface="Arial" charset="0"/>
            </a:endParaRPr>
          </a:p>
        </p:txBody>
      </p:sp>
      <p:sp>
        <p:nvSpPr>
          <p:cNvPr id="33795" name="Foliennummernplatzhalter 3"/>
          <p:cNvSpPr>
            <a:spLocks noGrp="1"/>
          </p:cNvSpPr>
          <p:nvPr>
            <p:ph type="sldNum" sz="quarter" idx="5"/>
          </p:nvPr>
        </p:nvSpPr>
        <p:spPr/>
        <p:txBody>
          <a:bodyPr/>
          <a:lstStyle/>
          <a:p>
            <a:pPr>
              <a:buSzPct val="100000"/>
            </a:pPr>
            <a:fld id="{34E1FAC4-8720-4E43-9957-2B75FCB52271}" type="slidenum">
              <a:rPr lang="fr-FR" smtClean="0">
                <a:solidFill>
                  <a:srgbClr val="FFFFFF"/>
                </a:solidFill>
                <a:latin typeface="Arial" charset="0"/>
                <a:cs typeface="Arial" charset="0"/>
                <a:sym typeface="Arial" charset="0"/>
              </a:rPr>
              <a:pPr>
                <a:buSzPct val="100000"/>
              </a:pPr>
              <a:t>9</a:t>
            </a:fld>
            <a:endParaRPr lang="fr-FR" smtClean="0">
              <a:solidFill>
                <a:srgbClr val="FFFFFF"/>
              </a:solidFill>
              <a:latin typeface="Arial" charset="0"/>
              <a:cs typeface="Arial" charset="0"/>
              <a:sym typeface="Arial" charset="0"/>
            </a:endParaRPr>
          </a:p>
        </p:txBody>
      </p:sp>
      <p:sp>
        <p:nvSpPr>
          <p:cNvPr id="33796" name="Folienbildplatzhalter 9"/>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955758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liennummernplatzhalter 3"/>
          <p:cNvSpPr>
            <a:spLocks noGrp="1"/>
          </p:cNvSpPr>
          <p:nvPr>
            <p:ph type="sldNum" sz="quarter" idx="5"/>
          </p:nvPr>
        </p:nvSpPr>
        <p:spPr/>
        <p:txBody>
          <a:bodyPr/>
          <a:lstStyle/>
          <a:p>
            <a:pPr>
              <a:buSzPct val="100000"/>
            </a:pPr>
            <a:fld id="{FC6C8307-F94D-43E7-9B33-AEB175EFE6C2}" type="slidenum">
              <a:rPr lang="fr-FR" smtClean="0">
                <a:solidFill>
                  <a:srgbClr val="FFFFFF"/>
                </a:solidFill>
                <a:latin typeface="Arial" charset="0"/>
                <a:cs typeface="Arial" charset="0"/>
                <a:sym typeface="Arial" charset="0"/>
              </a:rPr>
              <a:pPr>
                <a:buSzPct val="100000"/>
              </a:pPr>
              <a:t>10</a:t>
            </a:fld>
            <a:endParaRPr lang="fr-FR" smtClean="0">
              <a:solidFill>
                <a:srgbClr val="FFFFFF"/>
              </a:solidFill>
              <a:latin typeface="Arial" charset="0"/>
              <a:cs typeface="Arial" charset="0"/>
              <a:sym typeface="Arial" charset="0"/>
            </a:endParaRPr>
          </a:p>
        </p:txBody>
      </p:sp>
      <p:sp>
        <p:nvSpPr>
          <p:cNvPr id="34819" name="Folienbildplatzhalter 5"/>
          <p:cNvSpPr>
            <a:spLocks noGrp="1" noRot="1" noChangeAspect="1" noTextEdit="1"/>
          </p:cNvSpPr>
          <p:nvPr>
            <p:ph type="sldImg"/>
          </p:nvPr>
        </p:nvSpPr>
        <p:spPr>
          <a:xfrm>
            <a:off x="546100" y="312738"/>
            <a:ext cx="5730875" cy="4297362"/>
          </a:xfrm>
          <a:ln/>
        </p:spPr>
      </p:sp>
      <p:sp>
        <p:nvSpPr>
          <p:cNvPr id="34820" name="Notizenplatzhalter 6"/>
          <p:cNvSpPr>
            <a:spLocks noGrp="1"/>
          </p:cNvSpPr>
          <p:nvPr>
            <p:ph type="body" idx="1"/>
          </p:nvPr>
        </p:nvSpPr>
        <p:spPr>
          <a:noFill/>
          <a:ln/>
        </p:spPr>
        <p:txBody>
          <a:bodyPr/>
          <a:lstStyle/>
          <a:p>
            <a:endParaRPr lang="fr-FR" smtClean="0">
              <a:latin typeface="Arial" charset="0"/>
              <a:cs typeface="Arial" charset="0"/>
            </a:endParaRPr>
          </a:p>
        </p:txBody>
      </p:sp>
    </p:spTree>
    <p:extLst>
      <p:ext uri="{BB962C8B-B14F-4D97-AF65-F5344CB8AC3E}">
        <p14:creationId xmlns:p14="http://schemas.microsoft.com/office/powerpoint/2010/main" val="3673529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Notes Placeholder 2"/>
          <p:cNvSpPr>
            <a:spLocks noGrp="1"/>
          </p:cNvSpPr>
          <p:nvPr>
            <p:ph type="body" idx="1"/>
          </p:nvPr>
        </p:nvSpPr>
        <p:spPr>
          <a:noFill/>
          <a:ln/>
        </p:spPr>
        <p:txBody>
          <a:bodyPr/>
          <a:lstStyle/>
          <a:p>
            <a:pPr lvl="1"/>
            <a:r>
              <a:rPr lang="fr-FR" smtClean="0">
                <a:solidFill>
                  <a:srgbClr val="000000"/>
                </a:solidFill>
                <a:latin typeface="Arial" charset="0"/>
                <a:cs typeface="Arial" charset="0"/>
                <a:sym typeface="Arial" charset="0"/>
              </a:rPr>
              <a:t>Une EES a été menée sur le plan de développement d’hydroélectricité du bassin versant Vu Gia - Thu Bon (2006-2010). Le changement climatique a été considéré comme l'une des 15 questions clés à aborder par l’EES. Toutefois, certaines des préoccupations liées au changement climatique n’étaient pas quantifiables du fait que les modèles de prévision ou d'espace de la zone étudiée, en particulier pour le calendrier de l'étude (20 ans), n’étaient pas disponibles. L'analyse des impacts du changement climatique a donc été essentiellement qualitative. Ceci étant, d'importants impacts du changement climatique sur l'hydrologie du bassin ont été identifiés: </a:t>
            </a:r>
          </a:p>
          <a:p>
            <a:pPr lvl="1"/>
            <a:r>
              <a:rPr lang="fr-FR" smtClean="0">
                <a:solidFill>
                  <a:srgbClr val="000000"/>
                </a:solidFill>
                <a:latin typeface="Arial" charset="0"/>
                <a:cs typeface="Arial" charset="0"/>
                <a:sym typeface="Arial" charset="0"/>
              </a:rPr>
              <a:t>L'EES a conclu que le rythme et l'ampleur du développement du projet d’hydroélectricité proposé étaient insoutenables et a recommandé un certain nombre de principes fondamentaux pour améliorer la durabilité et l'équité du secteur hydraulique dans le bassin. Un de ces principes met en évidence "la sécurité des opérations", en recommandant la mise en œuvre de régimes de fonctionnement et de mesures institutionnelles afin de réduire les inondations et les sécheresses et se préparer aux catastrophes. La nécessité d'intégrer le changement climatique dans les paramètres de conception et de gestion est explicitement mentionnée. En outre, les résultats de l'analyse du changement climatique ont donné raison à certaines des recommandations stratégiques quant à la nécessité i) d’une gestion intégrée des bassins versants ; ii) d’une gestion coordonnée des programmes de lâchers d’eau pour les 60 barrages considérés ; iii) d’une meilleure collecte de données sur les questions relatives au climat. </a:t>
            </a:r>
          </a:p>
          <a:p>
            <a:pPr lvl="2">
              <a:buClrTx/>
              <a:buFont typeface="Arial" charset="0"/>
              <a:buNone/>
            </a:pPr>
            <a:r>
              <a:rPr lang="fr-FR" b="1" smtClean="0">
                <a:solidFill>
                  <a:srgbClr val="7F7F7F"/>
                </a:solidFill>
                <a:latin typeface="Arial" charset="0"/>
                <a:sym typeface="Arial" charset="0"/>
              </a:rPr>
              <a:t>Sources: </a:t>
            </a:r>
          </a:p>
          <a:p>
            <a:pPr lvl="2">
              <a:buClrTx/>
              <a:buFont typeface="Arial" charset="0"/>
              <a:buNone/>
            </a:pPr>
            <a:r>
              <a:rPr lang="fr-FR" b="1" smtClean="0">
                <a:solidFill>
                  <a:srgbClr val="7F7F7F"/>
                </a:solidFill>
                <a:latin typeface="Arial" charset="0"/>
                <a:sym typeface="Arial" charset="0"/>
              </a:rPr>
              <a:t>BAD (2008), </a:t>
            </a:r>
            <a:r>
              <a:rPr lang="fr-FR" smtClean="0">
                <a:solidFill>
                  <a:srgbClr val="7F7F7F"/>
                </a:solidFill>
                <a:latin typeface="Arial" charset="0"/>
                <a:sym typeface="Arial" charset="0"/>
              </a:rPr>
              <a:t>"Strategic Environmental Assessment of the Quang Nam Province Hydropower Plan for the Vu Gia-Thu Bon River Basin", rédigé pour le ministère vietnamien des Ressources naturelles et de l’Environnement (MOIT), le ministère de l’Industrie et du Commerce (MOIT) et Electricity Vietnam (EVN), Banque asiatique de développement, Hanoï. </a:t>
            </a:r>
          </a:p>
          <a:p>
            <a:pPr lvl="2">
              <a:buClrTx/>
              <a:buFont typeface="Arial" charset="0"/>
              <a:buNone/>
            </a:pPr>
            <a:r>
              <a:rPr lang="fr-FR" b="1" smtClean="0">
                <a:solidFill>
                  <a:srgbClr val="7F7F7F"/>
                </a:solidFill>
                <a:latin typeface="Arial" charset="0"/>
                <a:sym typeface="Arial" charset="0"/>
              </a:rPr>
              <a:t>BAD (2009), </a:t>
            </a:r>
            <a:r>
              <a:rPr lang="fr-FR" smtClean="0">
                <a:solidFill>
                  <a:srgbClr val="7F7F7F"/>
                </a:solidFill>
                <a:latin typeface="Arial" charset="0"/>
                <a:sym typeface="Arial" charset="0"/>
              </a:rPr>
              <a:t>'Strategic Environmental Assessment as a Tool to Improve Climate Change Adaptation in the Greater Mekong Subregion', Banque asiatique de développement, Manille. </a:t>
            </a:r>
          </a:p>
          <a:p>
            <a:pPr lvl="2">
              <a:buClrTx/>
              <a:buFont typeface="Arial" charset="0"/>
              <a:buNone/>
            </a:pPr>
            <a:r>
              <a:rPr lang="fr-FR" b="1" smtClean="0">
                <a:solidFill>
                  <a:srgbClr val="7F7F7F"/>
                </a:solidFill>
                <a:latin typeface="Arial" charset="0"/>
                <a:sym typeface="Arial" charset="0"/>
              </a:rPr>
              <a:t>SEMLA (2008), </a:t>
            </a:r>
            <a:r>
              <a:rPr lang="fr-FR" smtClean="0">
                <a:solidFill>
                  <a:srgbClr val="7F7F7F"/>
                </a:solidFill>
                <a:latin typeface="Arial" charset="0"/>
                <a:sym typeface="Arial" charset="0"/>
              </a:rPr>
              <a:t>"Evaluation of SEMLA SEA Projects", Programme de coopération entre le Viêtnam et la Suède sur l'amélioration de la gestion des terres et de l'environnement au Viêtnam, Hanoï.</a:t>
            </a:r>
          </a:p>
        </p:txBody>
      </p:sp>
      <p:sp>
        <p:nvSpPr>
          <p:cNvPr id="36867" name="Slide Number Placeholder 3"/>
          <p:cNvSpPr>
            <a:spLocks noGrp="1"/>
          </p:cNvSpPr>
          <p:nvPr>
            <p:ph type="sldNum" sz="quarter" idx="5"/>
          </p:nvPr>
        </p:nvSpPr>
        <p:spPr/>
        <p:txBody>
          <a:bodyPr/>
          <a:lstStyle/>
          <a:p>
            <a:pPr>
              <a:buSzPct val="100000"/>
            </a:pPr>
            <a:fld id="{A0C22B86-1F2A-49B4-92ED-B351C9661B5C}" type="slidenum">
              <a:rPr lang="fr-FR" smtClean="0">
                <a:solidFill>
                  <a:srgbClr val="FFFFFF"/>
                </a:solidFill>
                <a:latin typeface="Arial" charset="0"/>
                <a:cs typeface="Arial" charset="0"/>
                <a:sym typeface="Arial" charset="0"/>
              </a:rPr>
              <a:pPr>
                <a:buSzPct val="100000"/>
              </a:pPr>
              <a:t>11</a:t>
            </a:fld>
            <a:endParaRPr lang="fr-FR" smtClean="0">
              <a:solidFill>
                <a:srgbClr val="FFFFFF"/>
              </a:solidFill>
              <a:latin typeface="Arial" charset="0"/>
              <a:cs typeface="Arial" charset="0"/>
              <a:sym typeface="Arial" charset="0"/>
            </a:endParaRPr>
          </a:p>
        </p:txBody>
      </p:sp>
      <p:sp>
        <p:nvSpPr>
          <p:cNvPr id="3686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429549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3"/>
          <p:cNvSpPr>
            <a:spLocks noGrp="1"/>
          </p:cNvSpPr>
          <p:nvPr>
            <p:ph type="sldNum" sz="quarter" idx="5"/>
          </p:nvPr>
        </p:nvSpPr>
        <p:spPr/>
        <p:txBody>
          <a:bodyPr/>
          <a:lstStyle/>
          <a:p>
            <a:pPr>
              <a:buSzPct val="100000"/>
            </a:pPr>
            <a:fld id="{496E6FDB-830C-4713-A636-343272B00B04}" type="slidenum">
              <a:rPr lang="fr-FR" smtClean="0">
                <a:solidFill>
                  <a:srgbClr val="FFFFFF"/>
                </a:solidFill>
                <a:latin typeface="Arial" charset="0"/>
                <a:cs typeface="Arial" charset="0"/>
                <a:sym typeface="Arial" charset="0"/>
              </a:rPr>
              <a:pPr>
                <a:buSzPct val="100000"/>
              </a:pPr>
              <a:t>12</a:t>
            </a:fld>
            <a:endParaRPr lang="fr-FR" smtClean="0">
              <a:solidFill>
                <a:srgbClr val="FFFFFF"/>
              </a:solidFill>
              <a:latin typeface="Arial" charset="0"/>
              <a:cs typeface="Arial" charset="0"/>
              <a:sym typeface="Arial" charset="0"/>
            </a:endParaRPr>
          </a:p>
        </p:txBody>
      </p:sp>
      <p:sp>
        <p:nvSpPr>
          <p:cNvPr id="37891" name="Folienbildplatzhalter 5"/>
          <p:cNvSpPr>
            <a:spLocks noGrp="1" noRot="1" noChangeAspect="1" noTextEdit="1"/>
          </p:cNvSpPr>
          <p:nvPr>
            <p:ph type="sldImg"/>
          </p:nvPr>
        </p:nvSpPr>
        <p:spPr>
          <a:xfrm>
            <a:off x="546100" y="312738"/>
            <a:ext cx="5730875" cy="4297362"/>
          </a:xfrm>
          <a:ln/>
        </p:spPr>
      </p:sp>
      <p:sp>
        <p:nvSpPr>
          <p:cNvPr id="37892" name="Notizenplatzhalter 6"/>
          <p:cNvSpPr>
            <a:spLocks noGrp="1"/>
          </p:cNvSpPr>
          <p:nvPr>
            <p:ph type="body" idx="1"/>
          </p:nvPr>
        </p:nvSpPr>
        <p:spPr>
          <a:noFill/>
          <a:ln/>
        </p:spPr>
        <p:txBody>
          <a:bodyPr/>
          <a:lstStyle/>
          <a:p>
            <a:r>
              <a:rPr lang="fr-FR" sz="1600" smtClean="0">
                <a:solidFill>
                  <a:srgbClr val="0070C0"/>
                </a:solidFill>
                <a:latin typeface="Arial" charset="0"/>
                <a:cs typeface="Arial" charset="0"/>
                <a:sym typeface="Arial" charset="0"/>
              </a:rPr>
              <a:t>» </a:t>
            </a:r>
            <a:r>
              <a:rPr lang="fr-FR" smtClean="0">
                <a:solidFill>
                  <a:srgbClr val="0070C0"/>
                </a:solidFill>
                <a:latin typeface="Arial" charset="0"/>
                <a:cs typeface="Arial" charset="0"/>
                <a:sym typeface="Arial" charset="0"/>
              </a:rPr>
              <a:t>L'équipe de projet du CAD-OCDE a fourni une orientation sur la lutte contre le changement climatique grâce à l'EES</a:t>
            </a:r>
            <a:endParaRPr lang="fr-FR" smtClean="0">
              <a:solidFill>
                <a:srgbClr val="0070C0"/>
              </a:solidFill>
              <a:latin typeface="Arial" charset="0"/>
              <a:cs typeface="Arial" charset="0"/>
              <a:sym typeface="Arial" charset="0"/>
            </a:endParaRPr>
          </a:p>
        </p:txBody>
      </p:sp>
    </p:spTree>
    <p:extLst>
      <p:ext uri="{BB962C8B-B14F-4D97-AF65-F5344CB8AC3E}">
        <p14:creationId xmlns:p14="http://schemas.microsoft.com/office/powerpoint/2010/main" val="3133862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BD3D3503-F4BA-44CD-8278-F4162BC8B23C}"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3880EB9E-95C7-4160-B9C3-4047C13FADCF}"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8" name="Picture 20"/>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pic>
        <p:nvPicPr>
          <p:cNvPr id="14" name="Grafik 27" descr="gizlogo-unternehmen-de-rgb.gif"/>
          <p:cNvPicPr>
            <a:picLocks noChangeAspect="1"/>
          </p:cNvPicPr>
          <p:nvPr userDrawn="1"/>
        </p:nvPicPr>
        <p:blipFill>
          <a:blip r:embed="rId4" cstate="print"/>
          <a:srcRect t="2126" b="15388"/>
          <a:stretch>
            <a:fillRect/>
          </a:stretch>
        </p:blipFill>
        <p:spPr bwMode="auto">
          <a:xfrm>
            <a:off x="268288" y="0"/>
            <a:ext cx="2159000" cy="74295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solidFill>
                  <a:schemeClr val="tx1"/>
                </a:solidFill>
              </a:defRPr>
            </a:lvl1pPr>
          </a:lstStyle>
          <a:p>
            <a:r>
              <a:rPr lang="en-GB" noProof="0" dirty="0" err="1" smtClean="0"/>
              <a:t>Formatvorlage</a:t>
            </a:r>
            <a:r>
              <a:rPr lang="en-GB" noProof="0" dirty="0" smtClean="0"/>
              <a:t> des </a:t>
            </a:r>
            <a:r>
              <a:rPr lang="en-GB" noProof="0" dirty="0" err="1" smtClean="0"/>
              <a:t>Untertitelmasters</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1">
                <a:solidFill>
                  <a:schemeClr val="tx1"/>
                </a:solidFill>
              </a:defRPr>
            </a:lvl1pPr>
            <a:lvl2pPr>
              <a:buClr>
                <a:srgbClr val="669900"/>
              </a:buClr>
              <a:defRPr sz="1800" b="1"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a:ln/>
        </p:spPr>
        <p:txBody>
          <a:bodyPr/>
          <a:lstStyle>
            <a:lvl1pPr>
              <a:defRPr/>
            </a:lvl1pPr>
          </a:lstStyle>
          <a:p>
            <a:pPr>
              <a:defRPr/>
            </a:pPr>
            <a:fld id="{894FF0AE-615B-413A-97F2-355E7BF766BB}" type="datetime1">
              <a:rPr lang="en-GB"/>
              <a:pPr>
                <a:defRPr/>
              </a:pPr>
              <a:t>30/10/2013</a:t>
            </a:fld>
            <a:endParaRPr lang="en-GB"/>
          </a:p>
        </p:txBody>
      </p:sp>
      <p:sp>
        <p:nvSpPr>
          <p:cNvPr id="5" name="Rectangle 25"/>
          <p:cNvSpPr>
            <a:spLocks noGrp="1" noChangeArrowheads="1"/>
          </p:cNvSpPr>
          <p:nvPr>
            <p:ph type="ftr" sz="quarter" idx="11"/>
          </p:nvPr>
        </p:nvSpPr>
        <p:spPr>
          <a:ln/>
        </p:spPr>
        <p:txBody>
          <a:bodyPr/>
          <a:lstStyle>
            <a:lvl1pPr>
              <a:defRPr/>
            </a:lvl1pPr>
          </a:lstStyle>
          <a:p>
            <a:pPr>
              <a:defRPr/>
            </a:pP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p:txBody>
          <a:bodyPr/>
          <a:lstStyle>
            <a:lvl1pPr>
              <a:defRPr/>
            </a:lvl1pPr>
          </a:lstStyle>
          <a:p>
            <a:pPr>
              <a:defRPr/>
            </a:pPr>
            <a:fld id="{5840F8C8-194A-4CB2-A541-78AE5A02B1A9}" type="datetime1">
              <a:rPr lang="de-DE"/>
              <a:pPr>
                <a:defRPr/>
              </a:pPr>
              <a:t>30.10.2013</a:t>
            </a:fld>
            <a:endParaRPr lang="de-DE" dirty="0"/>
          </a:p>
        </p:txBody>
      </p:sp>
      <p:sp>
        <p:nvSpPr>
          <p:cNvPr id="5"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p:txBody>
          <a:bodyPr/>
          <a:lstStyle>
            <a:lvl1pPr>
              <a:defRPr/>
            </a:lvl1pPr>
          </a:lstStyle>
          <a:p>
            <a:pPr>
              <a:defRPr/>
            </a:pPr>
            <a:fld id="{8565F0DA-1E27-4DE6-A469-530449324C7E}"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p:txBody>
          <a:bodyPr/>
          <a:lstStyle>
            <a:lvl1pPr>
              <a:defRPr/>
            </a:lvl1pPr>
          </a:lstStyle>
          <a:p>
            <a:pPr>
              <a:defRPr/>
            </a:pPr>
            <a:fld id="{B9B9EC69-A057-4F52-BCA3-4B82A9853BD4}" type="datetime1">
              <a:rPr lang="de-DE"/>
              <a:pPr>
                <a:defRPr/>
              </a:pPr>
              <a:t>30.10.2013</a:t>
            </a:fld>
            <a:endParaRPr lang="de-DE" dirty="0"/>
          </a:p>
        </p:txBody>
      </p:sp>
      <p:sp>
        <p:nvSpPr>
          <p:cNvPr id="8"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p:txBody>
          <a:bodyPr/>
          <a:lstStyle>
            <a:lvl1pPr>
              <a:defRPr/>
            </a:lvl1pPr>
          </a:lstStyle>
          <a:p>
            <a:pPr>
              <a:defRPr/>
            </a:pPr>
            <a:fld id="{41E17457-772F-475B-A8D8-CBBEC8C44107}" type="datetime1">
              <a:rPr lang="de-DE"/>
              <a:pPr>
                <a:defRPr/>
              </a:pPr>
              <a:t>30.10.2013</a:t>
            </a:fld>
            <a:endParaRPr lang="de-DE" dirty="0"/>
          </a:p>
        </p:txBody>
      </p:sp>
      <p:sp>
        <p:nvSpPr>
          <p:cNvPr id="4"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p:txBody>
          <a:bodyPr/>
          <a:lstStyle>
            <a:lvl1pPr>
              <a:defRPr/>
            </a:lvl1pPr>
          </a:lstStyle>
          <a:p>
            <a:pPr>
              <a:defRPr/>
            </a:pPr>
            <a:fld id="{A20918EC-C1BC-42C3-81C8-0E244F31535D}" type="datetime1">
              <a:rPr lang="de-DE"/>
              <a:pPr>
                <a:defRPr/>
              </a:pPr>
              <a:t>30.10.2013</a:t>
            </a:fld>
            <a:endParaRPr lang="de-DE" dirty="0"/>
          </a:p>
        </p:txBody>
      </p:sp>
      <p:sp>
        <p:nvSpPr>
          <p:cNvPr id="3"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47EF87A6-7268-4486-AAC4-02466870ECFC}"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CBA701F1-71FB-469D-BFC1-50717FD3FD2C}"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85EF61B7-1580-4BEB-86FC-C9E89B75DBB4}"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56A148C8-00A2-46D7-B787-A870C3E9F0B8}"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here to add title</a:t>
            </a:r>
            <a:br>
              <a:rPr lang="en-GB" smtClean="0"/>
            </a:br>
            <a:r>
              <a:rPr lang="en-GB"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Erster satz hier</a:t>
            </a:r>
          </a:p>
          <a:p>
            <a:pPr lvl="1"/>
            <a:r>
              <a:rPr lang="en-GB" smtClean="0"/>
              <a:t>Click here to add text</a:t>
            </a:r>
          </a:p>
          <a:p>
            <a:pPr lvl="2"/>
            <a:r>
              <a:rPr lang="en-GB" smtClean="0"/>
              <a:t>Second layer</a:t>
            </a:r>
          </a:p>
          <a:p>
            <a:pPr lvl="3"/>
            <a:r>
              <a:rPr lang="en-GB" smtClean="0"/>
              <a:t>Third layer</a:t>
            </a:r>
          </a:p>
          <a:p>
            <a:pPr lvl="4"/>
            <a:r>
              <a:rPr lang="en-GB"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7ECC91C5-898F-41E7-A5DE-4286C910C09F}" type="datetime1">
              <a:rPr lang="en-GB"/>
              <a:pPr>
                <a:defRPr/>
              </a:pPr>
              <a:t>30/10/2013</a:t>
            </a:fld>
            <a:endParaRPr lang="en-GB"/>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03B552B4-39D6-4959-BE2A-C7C9219483C4}"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GB"/>
          </a:p>
        </p:txBody>
      </p:sp>
      <p:pic>
        <p:nvPicPr>
          <p:cNvPr id="1040" name="Grafik 16" descr="gizlogo-unternehmen-de-rgb.gif"/>
          <p:cNvPicPr>
            <a:picLocks noChangeAspect="1"/>
          </p:cNvPicPr>
          <p:nvPr userDrawn="1"/>
        </p:nvPicPr>
        <p:blipFill>
          <a:blip r:embed="rId13"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57" r:id="rId1"/>
    <p:sldLayoutId id="2147484056" r:id="rId2"/>
    <p:sldLayoutId id="2147484058" r:id="rId3"/>
    <p:sldLayoutId id="2147484059" r:id="rId4"/>
    <p:sldLayoutId id="2147484060" r:id="rId5"/>
    <p:sldLayoutId id="2147484061" r:id="rId6"/>
    <p:sldLayoutId id="2147484062" r:id="rId7"/>
    <p:sldLayoutId id="2147484063" r:id="rId8"/>
    <p:sldLayoutId id="2147484064"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ctrTitle" sz="quarter"/>
          </p:nvPr>
        </p:nvSpPr>
        <p:spPr>
          <a:xfrm>
            <a:off x="1039813" y="1993900"/>
            <a:ext cx="7034212" cy="1143000"/>
          </a:xfrm>
        </p:spPr>
        <p:txBody>
          <a:bodyPr/>
          <a:lstStyle/>
          <a:p>
            <a:r>
              <a:rPr lang="fr-FR" smtClean="0">
                <a:cs typeface="Arial" charset="0"/>
                <a:sym typeface="Arial" charset="0"/>
              </a:rPr>
              <a:t>Module 1</a:t>
            </a:r>
            <a:br>
              <a:rPr lang="fr-FR" smtClean="0">
                <a:cs typeface="Arial" charset="0"/>
                <a:sym typeface="Arial" charset="0"/>
              </a:rPr>
            </a:br>
            <a:r>
              <a:rPr lang="fr-FR" smtClean="0">
                <a:cs typeface="Arial" charset="0"/>
                <a:sym typeface="Arial" charset="0"/>
              </a:rPr>
              <a:t/>
            </a:r>
            <a:br>
              <a:rPr lang="fr-FR" smtClean="0">
                <a:cs typeface="Arial" charset="0"/>
                <a:sym typeface="Arial" charset="0"/>
              </a:rPr>
            </a:br>
            <a:r>
              <a:rPr lang="fr-FR" smtClean="0">
                <a:cs typeface="Arial" charset="0"/>
                <a:sym typeface="Arial" charset="0"/>
              </a:rPr>
              <a:t>Appliquer un prisme climatique</a:t>
            </a:r>
            <a:endParaRPr lang="fr-FR" dirty="0" smtClean="0">
              <a:cs typeface="Arial" charset="0"/>
              <a:sym typeface="Arial" charset="0"/>
            </a:endParaRPr>
          </a:p>
        </p:txBody>
      </p:sp>
      <p:pic>
        <p:nvPicPr>
          <p:cNvPr id="10244"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10245" name="Picture 6"/>
          <p:cNvPicPr>
            <a:picLocks noChangeAspect="1" noChangeArrowheads="1"/>
          </p:cNvPicPr>
          <p:nvPr/>
        </p:nvPicPr>
        <p:blipFill>
          <a:blip r:embed="rId4" cstate="print"/>
          <a:srcRect l="10439"/>
          <a:stretch>
            <a:fillRect/>
          </a:stretch>
        </p:blipFill>
        <p:spPr bwMode="auto">
          <a:xfrm>
            <a:off x="282575" y="5365750"/>
            <a:ext cx="3194050" cy="12303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smtClean="0">
                <a:solidFill>
                  <a:srgbClr val="C00000"/>
                </a:solidFill>
                <a:latin typeface="Arial"/>
                <a:cs typeface="+mn-cs"/>
              </a:rPr>
              <a:t>Publié par</a:t>
            </a:r>
            <a:r>
              <a:rPr lang="fr-FR" sz="1100" kern="0" smtClean="0">
                <a:solidFill>
                  <a:srgbClr val="000000">
                    <a:lumMod val="50000"/>
                    <a:lumOff val="50000"/>
                  </a:srgbClr>
                </a:solidFill>
                <a:latin typeface="Arial"/>
                <a:cs typeface="+mn-cs"/>
              </a:rPr>
              <a:t/>
            </a:r>
            <a:br>
              <a:rPr lang="fr-FR" sz="1100" kern="0" smtClean="0">
                <a:solidFill>
                  <a:srgbClr val="000000">
                    <a:lumMod val="50000"/>
                    <a:lumOff val="50000"/>
                  </a:srgbClr>
                </a:solidFill>
                <a:latin typeface="Arial"/>
                <a:cs typeface="+mn-cs"/>
              </a:rPr>
            </a:br>
            <a:r>
              <a:rPr lang="fr-FR" sz="1100" kern="0" smtClean="0">
                <a:solidFill>
                  <a:srgbClr val="000000"/>
                </a:solidFill>
                <a:latin typeface="Arial"/>
                <a:cs typeface="+mn-cs"/>
              </a:rPr>
              <a:t>Deutsche Gesellschaft für</a:t>
            </a:r>
            <a:br>
              <a:rPr lang="fr-FR" sz="1100" kern="0" smtClean="0">
                <a:solidFill>
                  <a:srgbClr val="000000"/>
                </a:solidFill>
                <a:latin typeface="Arial"/>
                <a:cs typeface="+mn-cs"/>
              </a:rPr>
            </a:br>
            <a:r>
              <a:rPr lang="fr-FR" sz="1100" kern="0" smtClean="0">
                <a:solidFill>
                  <a:srgbClr val="000000"/>
                </a:solidFill>
                <a:latin typeface="Arial"/>
                <a:cs typeface="+mn-cs"/>
              </a:rPr>
              <a:t>Internationale Zusammenarbeit (GIZ) GmbH</a:t>
            </a:r>
          </a:p>
          <a:p>
            <a:pPr>
              <a:spcBef>
                <a:spcPts val="0"/>
              </a:spcBef>
              <a:spcAft>
                <a:spcPts val="600"/>
              </a:spcAft>
              <a:defRPr/>
            </a:pPr>
            <a:r>
              <a:rPr lang="fr-FR" sz="1100" kern="0" smtClean="0">
                <a:solidFill>
                  <a:srgbClr val="000000"/>
                </a:solidFill>
                <a:latin typeface="Arial"/>
              </a:rPr>
              <a:t>Sièges de la société :</a:t>
            </a:r>
            <a:br>
              <a:rPr lang="fr-FR" sz="1100" kern="0" smtClean="0">
                <a:solidFill>
                  <a:srgbClr val="000000"/>
                </a:solidFill>
                <a:latin typeface="Arial"/>
              </a:rPr>
            </a:br>
            <a:r>
              <a:rPr lang="fr-FR" sz="1100" kern="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smtClean="0">
                <a:solidFill>
                  <a:srgbClr val="000000"/>
                </a:solidFill>
                <a:latin typeface="Arial"/>
                <a:cs typeface="+mn-cs"/>
              </a:rPr>
              <a:t>Dag-Hammarskjöld-Weg 1-5</a:t>
            </a:r>
            <a:br>
              <a:rPr lang="fr-FR" sz="1100" kern="0" smtClean="0">
                <a:solidFill>
                  <a:srgbClr val="000000"/>
                </a:solidFill>
                <a:latin typeface="Arial"/>
                <a:cs typeface="+mn-cs"/>
              </a:rPr>
            </a:br>
            <a:r>
              <a:rPr lang="fr-FR" sz="1100" kern="0" smtClean="0">
                <a:solidFill>
                  <a:srgbClr val="000000"/>
                </a:solidFill>
                <a:latin typeface="Arial"/>
                <a:cs typeface="+mn-cs"/>
              </a:rPr>
              <a:t>65760 Eschborn, Allemagne</a:t>
            </a:r>
            <a:br>
              <a:rPr lang="fr-FR" sz="1100" kern="0" smtClean="0">
                <a:solidFill>
                  <a:srgbClr val="000000"/>
                </a:solidFill>
                <a:latin typeface="Arial"/>
                <a:cs typeface="+mn-cs"/>
              </a:rPr>
            </a:br>
            <a:r>
              <a:rPr lang="fr-FR" sz="1100" kern="0" smtClean="0">
                <a:solidFill>
                  <a:srgbClr val="000000"/>
                </a:solidFill>
                <a:latin typeface="Arial"/>
                <a:cs typeface="+mn-cs"/>
              </a:rPr>
              <a:t>T	+49 61 96 79-0</a:t>
            </a:r>
            <a:br>
              <a:rPr lang="fr-FR" sz="1100" kern="0" smtClean="0">
                <a:solidFill>
                  <a:srgbClr val="000000"/>
                </a:solidFill>
                <a:latin typeface="Arial"/>
                <a:cs typeface="+mn-cs"/>
              </a:rPr>
            </a:br>
            <a:r>
              <a:rPr lang="fr-FR" sz="1100" kern="0" smtClean="0">
                <a:solidFill>
                  <a:srgbClr val="000000"/>
                </a:solidFill>
                <a:latin typeface="Arial"/>
                <a:cs typeface="+mn-cs"/>
              </a:rPr>
              <a:t>F	+49 61 96 79-1115</a:t>
            </a:r>
          </a:p>
          <a:p>
            <a:pPr>
              <a:spcBef>
                <a:spcPts val="0"/>
              </a:spcBef>
              <a:spcAft>
                <a:spcPts val="600"/>
              </a:spcAft>
              <a:tabLst>
                <a:tab pos="180975" algn="l"/>
              </a:tabLst>
              <a:defRPr/>
            </a:pPr>
            <a:r>
              <a:rPr lang="fr-FR" sz="1100" kern="0" smtClean="0">
                <a:solidFill>
                  <a:srgbClr val="C00000"/>
                </a:solidFill>
                <a:latin typeface="Arial"/>
                <a:cs typeface="+mn-cs"/>
              </a:rPr>
              <a:t>Contact</a:t>
            </a:r>
            <a:r>
              <a:rPr lang="fr-FR" sz="1100" kern="0" smtClean="0">
                <a:solidFill>
                  <a:srgbClr val="000000"/>
                </a:solidFill>
                <a:latin typeface="Arial"/>
                <a:cs typeface="+mn-cs"/>
              </a:rPr>
              <a:t/>
            </a:r>
            <a:br>
              <a:rPr lang="fr-FR" sz="1100" kern="0" smtClean="0">
                <a:solidFill>
                  <a:srgbClr val="000000"/>
                </a:solidFill>
                <a:latin typeface="Arial"/>
                <a:cs typeface="+mn-cs"/>
              </a:rPr>
            </a:br>
            <a:r>
              <a:rPr lang="fr-FR" sz="1100" kern="0" smtClean="0">
                <a:solidFill>
                  <a:srgbClr val="000000"/>
                </a:solidFill>
                <a:latin typeface="Arial"/>
                <a:cs typeface="+mn-cs"/>
              </a:rPr>
              <a:t>E	</a:t>
            </a:r>
            <a:r>
              <a:rPr lang="fr-FR" sz="1100" u="sng" kern="0" smtClean="0">
                <a:solidFill>
                  <a:srgbClr val="000000"/>
                </a:solidFill>
                <a:latin typeface="Arial"/>
                <a:cs typeface="+mn-cs"/>
                <a:hlinkClick r:id="rId4"/>
              </a:rPr>
              <a:t>climate@giz.de</a:t>
            </a:r>
            <a:r>
              <a:rPr lang="fr-FR" sz="1100" kern="0" smtClean="0">
                <a:solidFill>
                  <a:srgbClr val="000000"/>
                </a:solidFill>
                <a:latin typeface="Arial"/>
                <a:cs typeface="+mn-cs"/>
              </a:rPr>
              <a:t/>
            </a:r>
            <a:br>
              <a:rPr lang="fr-FR" sz="1100" kern="0" smtClean="0">
                <a:solidFill>
                  <a:srgbClr val="000000"/>
                </a:solidFill>
                <a:latin typeface="Arial"/>
                <a:cs typeface="+mn-cs"/>
              </a:rPr>
            </a:br>
            <a:r>
              <a:rPr lang="fr-FR" sz="1100" kern="0" smtClean="0">
                <a:solidFill>
                  <a:srgbClr val="000000"/>
                </a:solidFill>
                <a:latin typeface="Arial"/>
                <a:cs typeface="+mn-cs"/>
              </a:rPr>
              <a:t>I	</a:t>
            </a:r>
            <a:r>
              <a:rPr lang="fr-FR" sz="1100" kern="0" smtClean="0">
                <a:solidFill>
                  <a:srgbClr val="000000"/>
                </a:solidFill>
                <a:latin typeface="Arial"/>
                <a:cs typeface="+mn-cs"/>
                <a:hlinkClick r:id="rId5"/>
              </a:rPr>
              <a:t>www.giz.de</a:t>
            </a:r>
            <a:endParaRPr lang="fr-FR" sz="1100" smtClean="0">
              <a:solidFill>
                <a:schemeClr val="tx1"/>
              </a:solidFill>
              <a:latin typeface="+mn-lt"/>
              <a:cs typeface="+mn-cs"/>
            </a:endParaRPr>
          </a:p>
          <a:p>
            <a:pPr>
              <a:spcBef>
                <a:spcPts val="0"/>
              </a:spcBef>
              <a:spcAft>
                <a:spcPts val="0"/>
              </a:spcAft>
              <a:defRPr/>
            </a:pPr>
            <a:r>
              <a:rPr lang="fr-FR" sz="1100" kern="0" smtClean="0">
                <a:solidFill>
                  <a:srgbClr val="000000"/>
                </a:solidFill>
                <a:latin typeface="Arial"/>
                <a:cs typeface="+mn-cs"/>
              </a:rPr>
              <a:t> </a:t>
            </a:r>
            <a:endParaRPr lang="fr-FR" sz="120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smtClean="0"/>
              <a:t>Conditions d’utilisation</a:t>
            </a:r>
            <a:endParaRPr lang="fr-FR"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smtClean="0"/>
              <a:t>Le présent module de formation a été élaboré par la GIZ, mandatée par le BMZ. Si vous souhaitez adapter cette présentation à vos besoins, veuillez respecter les conditions suivantes :</a:t>
            </a:r>
          </a:p>
          <a:p>
            <a:pPr marL="354013" lvl="1" indent="-187325">
              <a:defRPr/>
            </a:pPr>
            <a:r>
              <a:rPr lang="fr-FR"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smtClean="0">
                <a:solidFill>
                  <a:srgbClr val="000000"/>
                </a:solidFill>
                <a:cs typeface="Arial" charset="0"/>
                <a:sym typeface="Arial" charset="0"/>
              </a:rPr>
              <a:t>Si vous désirez apporter des changements substantiels </a:t>
            </a:r>
            <a:r>
              <a:rPr lang="fr-FR" smtClean="0"/>
              <a:t>au contenu de cette présentation, veuillez contacter </a:t>
            </a:r>
            <a:r>
              <a:rPr lang="fr-FR" u="sng" smtClean="0">
                <a:hlinkClick r:id="rId3"/>
              </a:rPr>
              <a:t>climate@giz.de</a:t>
            </a:r>
            <a:r>
              <a:rPr lang="fr-FR" smtClean="0"/>
              <a:t>.</a:t>
            </a:r>
          </a:p>
          <a:p>
            <a:pPr marL="158750" indent="4763">
              <a:defRPr/>
            </a:pPr>
            <a:endParaRPr lang="fr-FR"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fr-FR" smtClean="0"/>
              <a:t>Exposé raisonné</a:t>
            </a:r>
            <a:endParaRPr lang="fr-FR" smtClean="0">
              <a:cs typeface="Arial" charset="0"/>
              <a:sym typeface="Arial" charset="0"/>
            </a:endParaRPr>
          </a:p>
        </p:txBody>
      </p:sp>
      <p:sp>
        <p:nvSpPr>
          <p:cNvPr id="13315" name="Content Placehold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Objectif </a:t>
            </a:r>
          </a:p>
          <a:p>
            <a:pPr lvl="1"/>
            <a:r>
              <a:rPr lang="fr-FR" dirty="0" smtClean="0">
                <a:solidFill>
                  <a:srgbClr val="000000"/>
                </a:solidFill>
                <a:cs typeface="Arial" charset="0"/>
                <a:sym typeface="Arial" charset="0"/>
              </a:rPr>
              <a:t>Faire en sorte qu'une politique, un programme, un plan ou un projet devienne plus résilient au climat ou soutienne davantage l'adaptation et ce, grâce à une bonne compréhension des risques et opportunités liés au changement.</a:t>
            </a:r>
          </a:p>
          <a:p>
            <a:pPr lvl="1"/>
            <a:endParaRPr lang="fr-FR" dirty="0" smtClean="0">
              <a:solidFill>
                <a:srgbClr val="000000"/>
              </a:solidFill>
              <a:cs typeface="Arial" charset="0"/>
              <a:sym typeface="Arial" charset="0"/>
            </a:endParaRPr>
          </a:p>
          <a:p>
            <a:pPr marL="0" indent="0">
              <a:buClrTx/>
              <a:buFont typeface="Arial" charset="0"/>
              <a:buNone/>
            </a:pPr>
            <a:r>
              <a:rPr lang="fr-FR" dirty="0" smtClean="0">
                <a:solidFill>
                  <a:srgbClr val="C00000"/>
                </a:solidFill>
                <a:cs typeface="Arial" charset="0"/>
                <a:sym typeface="Arial" charset="0"/>
              </a:rPr>
              <a:t>Importance </a:t>
            </a:r>
          </a:p>
          <a:p>
            <a:pPr lvl="1"/>
            <a:r>
              <a:rPr lang="fr-FR" dirty="0" smtClean="0">
                <a:solidFill>
                  <a:srgbClr val="000000"/>
                </a:solidFill>
                <a:cs typeface="Arial" charset="0"/>
                <a:sym typeface="Arial" charset="0"/>
              </a:rPr>
              <a:t>Jette les bases</a:t>
            </a:r>
          </a:p>
          <a:p>
            <a:pPr lvl="1"/>
            <a:r>
              <a:rPr lang="fr-FR" dirty="0" smtClean="0">
                <a:solidFill>
                  <a:srgbClr val="000000"/>
                </a:solidFill>
                <a:cs typeface="Arial" charset="0"/>
                <a:sym typeface="Arial" charset="0"/>
              </a:rPr>
              <a:t>Fournit un premier aperçu des questions à examiner de façon plus approfondie</a:t>
            </a:r>
          </a:p>
          <a:p>
            <a:pPr lvl="1"/>
            <a:endParaRPr lang="fr-FR" dirty="0" smtClean="0">
              <a:solidFill>
                <a:srgbClr val="000000"/>
              </a:solidFill>
              <a:cs typeface="Arial" charset="0"/>
              <a:sym typeface="Arial" charset="0"/>
            </a:endParaRPr>
          </a:p>
          <a:p>
            <a:pPr marL="0" indent="0">
              <a:buClrTx/>
              <a:buFont typeface="Arial" charset="0"/>
              <a:buNone/>
            </a:pPr>
            <a:r>
              <a:rPr lang="fr-FR" dirty="0" smtClean="0">
                <a:solidFill>
                  <a:srgbClr val="C00000"/>
                </a:solidFill>
                <a:cs typeface="Arial" charset="0"/>
                <a:sym typeface="Arial" charset="0"/>
              </a:rPr>
              <a:t>Application </a:t>
            </a:r>
          </a:p>
          <a:p>
            <a:pPr lvl="1"/>
            <a:r>
              <a:rPr lang="fr-FR" dirty="0" smtClean="0">
                <a:solidFill>
                  <a:srgbClr val="000000"/>
                </a:solidFill>
                <a:cs typeface="Arial" charset="0"/>
                <a:sym typeface="Arial" charset="0"/>
              </a:rPr>
              <a:t>La première étape vers la formulation, l'examen ou la révision de la politique, du programme ou du projet.</a:t>
            </a:r>
          </a:p>
          <a:p>
            <a:pPr marL="0" indent="0">
              <a:buClrTx/>
              <a:buFont typeface="Arial" charset="0"/>
              <a:buNone/>
            </a:pPr>
            <a:endParaRPr lang="fr-FR" sz="1800" dirty="0" smtClean="0">
              <a:solidFill>
                <a:srgbClr val="000000"/>
              </a:solidFill>
              <a:cs typeface="Arial" charset="0"/>
              <a:sym typeface="Arial"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fr-FR" smtClean="0">
                <a:cs typeface="Arial" charset="0"/>
                <a:sym typeface="Arial" charset="0"/>
              </a:rPr>
              <a:t>Questions clés (1)</a:t>
            </a:r>
            <a:endParaRPr lang="fr-FR" smtClean="0">
              <a:cs typeface="Arial" charset="0"/>
              <a:sym typeface="Arial" charset="0"/>
            </a:endParaRPr>
          </a:p>
        </p:txBody>
      </p:sp>
      <p:sp>
        <p:nvSpPr>
          <p:cNvPr id="14339" name="Content Placeholder 2"/>
          <p:cNvSpPr>
            <a:spLocks noGrp="1"/>
          </p:cNvSpPr>
          <p:nvPr>
            <p:ph idx="1"/>
          </p:nvPr>
        </p:nvSpPr>
        <p:spPr/>
        <p:txBody>
          <a:bodyPr/>
          <a:lstStyle/>
          <a:p>
            <a:pPr lvl="1"/>
            <a:r>
              <a:rPr lang="fr-FR" sz="2000" dirty="0" smtClean="0">
                <a:solidFill>
                  <a:srgbClr val="000000"/>
                </a:solidFill>
                <a:cs typeface="Arial" charset="0"/>
                <a:sym typeface="Arial" charset="0"/>
              </a:rPr>
              <a:t>Dans quelle mesure une stratégie, une politique, un plan ou un programme peut-il/elle être vulnérable face aux risques liés au changement climatique? </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Dans quelle mesure ces risques ont-ils été pris en considération lorsque la stratégie, la politique, etc... a été formulée? </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Dans quelle mesure les vulnérabilités peuvent augmenter ou des opportunités positives être manquées?</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Si des stratégies/politiques sont révisées: quelles modifications pourraient être justifiées pour aborder les risques et les opportunités climatiques?</a:t>
            </a:r>
          </a:p>
        </p:txBody>
      </p:sp>
      <p:pic>
        <p:nvPicPr>
          <p:cNvPr id="14340" name="Grafik 3" descr="balken13.tif"/>
          <p:cNvPicPr>
            <a:picLocks noChangeAspect="1"/>
          </p:cNvPicPr>
          <p:nvPr/>
        </p:nvPicPr>
        <p:blipFill>
          <a:blip r:embed="rId3" cstate="print"/>
          <a:srcRect/>
          <a:stretch>
            <a:fillRect/>
          </a:stretch>
        </p:blipFill>
        <p:spPr bwMode="auto">
          <a:xfrm>
            <a:off x="8304213" y="2014538"/>
            <a:ext cx="839787" cy="47085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2"/>
          <p:cNvSpPr>
            <a:spLocks noChangeArrowheads="1"/>
          </p:cNvSpPr>
          <p:nvPr/>
        </p:nvSpPr>
        <p:spPr bwMode="auto">
          <a:xfrm>
            <a:off x="0" y="4895850"/>
            <a:ext cx="9144000" cy="1350963"/>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sp>
        <p:nvSpPr>
          <p:cNvPr id="6147" name="Rectangle 33"/>
          <p:cNvSpPr>
            <a:spLocks noChangeArrowheads="1"/>
          </p:cNvSpPr>
          <p:nvPr/>
        </p:nvSpPr>
        <p:spPr bwMode="auto">
          <a:xfrm>
            <a:off x="0" y="3594100"/>
            <a:ext cx="9144000" cy="12954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sp>
        <p:nvSpPr>
          <p:cNvPr id="6148" name="Rectangle 31"/>
          <p:cNvSpPr>
            <a:spLocks noChangeArrowheads="1"/>
          </p:cNvSpPr>
          <p:nvPr/>
        </p:nvSpPr>
        <p:spPr bwMode="auto">
          <a:xfrm>
            <a:off x="0" y="2501900"/>
            <a:ext cx="9144000" cy="1092200"/>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sp>
        <p:nvSpPr>
          <p:cNvPr id="6149" name="Rectangle 30"/>
          <p:cNvSpPr>
            <a:spLocks noChangeArrowheads="1"/>
          </p:cNvSpPr>
          <p:nvPr/>
        </p:nvSpPr>
        <p:spPr bwMode="auto">
          <a:xfrm>
            <a:off x="0" y="766763"/>
            <a:ext cx="9144000" cy="1736725"/>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sp>
        <p:nvSpPr>
          <p:cNvPr id="6150" name="Rectangle 6"/>
          <p:cNvSpPr>
            <a:spLocks noChangeArrowheads="1"/>
          </p:cNvSpPr>
          <p:nvPr/>
        </p:nvSpPr>
        <p:spPr bwMode="auto">
          <a:xfrm>
            <a:off x="4579938" y="787400"/>
            <a:ext cx="2651125" cy="639763"/>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Visions nationales à long terme</a:t>
            </a:r>
            <a:endParaRPr lang="fr-FR" sz="1500">
              <a:solidFill>
                <a:srgbClr val="FFFFFF"/>
              </a:solidFill>
              <a:sym typeface="Arial" charset="0"/>
            </a:endParaRPr>
          </a:p>
        </p:txBody>
      </p:sp>
      <p:sp>
        <p:nvSpPr>
          <p:cNvPr id="6151" name="Rectangle 7"/>
          <p:cNvSpPr>
            <a:spLocks noChangeArrowheads="1"/>
          </p:cNvSpPr>
          <p:nvPr/>
        </p:nvSpPr>
        <p:spPr bwMode="auto">
          <a:xfrm>
            <a:off x="4579938" y="1766888"/>
            <a:ext cx="2651125" cy="639762"/>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Politiques nationales à court et à moyen termes (par ex. DSRP)</a:t>
            </a:r>
            <a:endParaRPr lang="fr-FR" sz="1500">
              <a:solidFill>
                <a:srgbClr val="FFFFFF"/>
              </a:solidFill>
              <a:sym typeface="Arial" charset="0"/>
            </a:endParaRPr>
          </a:p>
        </p:txBody>
      </p:sp>
      <p:sp>
        <p:nvSpPr>
          <p:cNvPr id="6152" name="Rectangle 8"/>
          <p:cNvSpPr>
            <a:spLocks noChangeArrowheads="1"/>
          </p:cNvSpPr>
          <p:nvPr/>
        </p:nvSpPr>
        <p:spPr bwMode="auto">
          <a:xfrm>
            <a:off x="4579938" y="2728913"/>
            <a:ext cx="2651125" cy="639762"/>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Plan de </a:t>
            </a:r>
            <a:br>
              <a:rPr lang="fr-FR" sz="1500" smtClean="0">
                <a:solidFill>
                  <a:srgbClr val="FFFFFF"/>
                </a:solidFill>
                <a:sym typeface="Arial" charset="0"/>
              </a:rPr>
            </a:br>
            <a:r>
              <a:rPr lang="fr-FR" sz="1500" smtClean="0">
                <a:solidFill>
                  <a:srgbClr val="FFFFFF"/>
                </a:solidFill>
                <a:sym typeface="Arial" charset="0"/>
              </a:rPr>
              <a:t>développement pluriannuel</a:t>
            </a:r>
            <a:endParaRPr lang="fr-FR" sz="1500">
              <a:solidFill>
                <a:srgbClr val="FFFFFF"/>
              </a:solidFill>
              <a:sym typeface="Arial" charset="0"/>
            </a:endParaRPr>
          </a:p>
        </p:txBody>
      </p:sp>
      <p:sp>
        <p:nvSpPr>
          <p:cNvPr id="6153" name="Rectangle 9"/>
          <p:cNvSpPr>
            <a:spLocks noChangeArrowheads="1"/>
          </p:cNvSpPr>
          <p:nvPr/>
        </p:nvSpPr>
        <p:spPr bwMode="auto">
          <a:xfrm>
            <a:off x="4076700" y="3708400"/>
            <a:ext cx="3657600" cy="91440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Budget national</a:t>
            </a:r>
            <a:endParaRPr lang="fr-FR" sz="1500">
              <a:solidFill>
                <a:srgbClr val="FFFFFF"/>
              </a:solidFill>
              <a:sym typeface="Arial" charset="0"/>
            </a:endParaRPr>
          </a:p>
        </p:txBody>
      </p:sp>
      <p:sp>
        <p:nvSpPr>
          <p:cNvPr id="6154" name="Rectangle 10"/>
          <p:cNvSpPr>
            <a:spLocks noChangeArrowheads="1"/>
          </p:cNvSpPr>
          <p:nvPr/>
        </p:nvSpPr>
        <p:spPr bwMode="auto">
          <a:xfrm>
            <a:off x="3084513"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500" b="0" smtClean="0">
                <a:solidFill>
                  <a:srgbClr val="FFFFFF"/>
                </a:solidFill>
                <a:sym typeface="Arial" charset="0"/>
              </a:rPr>
              <a:t>Plan </a:t>
            </a:r>
            <a:br>
              <a:rPr lang="fr-FR" sz="1500" b="0" smtClean="0">
                <a:solidFill>
                  <a:srgbClr val="FFFFFF"/>
                </a:solidFill>
                <a:sym typeface="Arial" charset="0"/>
              </a:rPr>
            </a:br>
            <a:r>
              <a:rPr lang="fr-FR" sz="1500" b="0" smtClean="0">
                <a:solidFill>
                  <a:srgbClr val="FFFFFF"/>
                </a:solidFill>
                <a:sym typeface="Arial" charset="0"/>
              </a:rPr>
              <a:t/>
            </a:r>
            <a:br>
              <a:rPr lang="fr-FR" sz="1500" b="0" smtClean="0">
                <a:solidFill>
                  <a:srgbClr val="FFFFFF"/>
                </a:solidFill>
                <a:sym typeface="Arial" charset="0"/>
              </a:rPr>
            </a:br>
            <a:r>
              <a:rPr lang="fr-FR" sz="1500" b="0" smtClean="0">
                <a:solidFill>
                  <a:srgbClr val="FFFFFF"/>
                </a:solidFill>
                <a:sym typeface="Arial" charset="0"/>
              </a:rPr>
              <a:t>sectoriel</a:t>
            </a:r>
            <a:endParaRPr lang="fr-FR" sz="1500" b="0">
              <a:solidFill>
                <a:srgbClr val="FFFFFF"/>
              </a:solidFill>
              <a:sym typeface="Arial" charset="0"/>
            </a:endParaRPr>
          </a:p>
        </p:txBody>
      </p:sp>
      <p:sp>
        <p:nvSpPr>
          <p:cNvPr id="6155" name="Rectangle 11"/>
          <p:cNvSpPr>
            <a:spLocks noChangeArrowheads="1"/>
          </p:cNvSpPr>
          <p:nvPr/>
        </p:nvSpPr>
        <p:spPr bwMode="auto">
          <a:xfrm>
            <a:off x="4540250"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500" b="0" smtClean="0">
                <a:solidFill>
                  <a:srgbClr val="FFFFFF"/>
                </a:solidFill>
                <a:sym typeface="Arial" charset="0"/>
              </a:rPr>
              <a:t>Enveloppe budgétaire sectorielle</a:t>
            </a:r>
            <a:endParaRPr lang="fr-FR" sz="1500" b="0">
              <a:solidFill>
                <a:srgbClr val="FFFFFF"/>
              </a:solidFill>
              <a:sym typeface="Arial" charset="0"/>
            </a:endParaRPr>
          </a:p>
        </p:txBody>
      </p:sp>
      <p:sp>
        <p:nvSpPr>
          <p:cNvPr id="6156" name="Rectangle 12"/>
          <p:cNvSpPr>
            <a:spLocks noChangeArrowheads="1"/>
          </p:cNvSpPr>
          <p:nvPr/>
        </p:nvSpPr>
        <p:spPr bwMode="auto">
          <a:xfrm>
            <a:off x="5986463"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500" b="0" smtClean="0">
                <a:solidFill>
                  <a:srgbClr val="FFFFFF"/>
                </a:solidFill>
                <a:sym typeface="Arial" charset="0"/>
              </a:rPr>
              <a:t>Plan </a:t>
            </a:r>
            <a:br>
              <a:rPr lang="fr-FR" sz="1500" b="0" smtClean="0">
                <a:solidFill>
                  <a:srgbClr val="FFFFFF"/>
                </a:solidFill>
                <a:sym typeface="Arial" charset="0"/>
              </a:rPr>
            </a:br>
            <a:r>
              <a:rPr lang="fr-FR" sz="1500" b="0" smtClean="0">
                <a:solidFill>
                  <a:srgbClr val="FFFFFF"/>
                </a:solidFill>
                <a:sym typeface="Arial" charset="0"/>
              </a:rPr>
              <a:t/>
            </a:r>
            <a:br>
              <a:rPr lang="fr-FR" sz="1500" b="0" smtClean="0">
                <a:solidFill>
                  <a:srgbClr val="FFFFFF"/>
                </a:solidFill>
                <a:sym typeface="Arial" charset="0"/>
              </a:rPr>
            </a:br>
            <a:r>
              <a:rPr lang="fr-FR" sz="1500" b="0" smtClean="0">
                <a:solidFill>
                  <a:srgbClr val="FFFFFF"/>
                </a:solidFill>
                <a:sym typeface="Arial" charset="0"/>
              </a:rPr>
              <a:t>sectoriel</a:t>
            </a:r>
            <a:endParaRPr lang="fr-FR" sz="1500" b="0">
              <a:solidFill>
                <a:srgbClr val="FFFFFF"/>
              </a:solidFill>
              <a:sym typeface="Arial" charset="0"/>
            </a:endParaRPr>
          </a:p>
        </p:txBody>
      </p:sp>
      <p:sp>
        <p:nvSpPr>
          <p:cNvPr id="6157" name="Rectangle 13"/>
          <p:cNvSpPr>
            <a:spLocks noChangeArrowheads="1"/>
          </p:cNvSpPr>
          <p:nvPr/>
        </p:nvSpPr>
        <p:spPr bwMode="auto">
          <a:xfrm>
            <a:off x="7442200"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500" b="0" smtClean="0">
                <a:solidFill>
                  <a:srgbClr val="FFFFFF"/>
                </a:solidFill>
                <a:sym typeface="Arial" charset="0"/>
              </a:rPr>
              <a:t>Enveloppe budgétaire sectorielle</a:t>
            </a:r>
            <a:endParaRPr lang="fr-FR" sz="1500" b="0">
              <a:solidFill>
                <a:srgbClr val="FFFFFF"/>
              </a:solidFill>
              <a:sym typeface="Arial" charset="0"/>
            </a:endParaRPr>
          </a:p>
        </p:txBody>
      </p:sp>
      <p:cxnSp>
        <p:nvCxnSpPr>
          <p:cNvPr id="15374" name="Straight Arrow Connector 20"/>
          <p:cNvCxnSpPr>
            <a:cxnSpLocks noChangeShapeType="1"/>
          </p:cNvCxnSpPr>
          <p:nvPr/>
        </p:nvCxnSpPr>
        <p:spPr bwMode="auto">
          <a:xfrm rot="5400000">
            <a:off x="4637087" y="5065713"/>
            <a:ext cx="822325" cy="0"/>
          </a:xfrm>
          <a:prstGeom prst="straightConnector1">
            <a:avLst/>
          </a:prstGeom>
          <a:noFill/>
          <a:ln w="38100" algn="ctr">
            <a:solidFill>
              <a:schemeClr val="tx1"/>
            </a:solidFill>
            <a:round/>
            <a:headEnd/>
            <a:tailEnd type="triangle" w="lg" len="med"/>
          </a:ln>
        </p:spPr>
      </p:cxnSp>
      <p:cxnSp>
        <p:nvCxnSpPr>
          <p:cNvPr id="15375" name="Straight Arrow Connector 21"/>
          <p:cNvCxnSpPr>
            <a:cxnSpLocks noChangeShapeType="1"/>
          </p:cNvCxnSpPr>
          <p:nvPr/>
        </p:nvCxnSpPr>
        <p:spPr bwMode="auto">
          <a:xfrm rot="5400000">
            <a:off x="7202487" y="5065713"/>
            <a:ext cx="822325" cy="0"/>
          </a:xfrm>
          <a:prstGeom prst="straightConnector1">
            <a:avLst/>
          </a:prstGeom>
          <a:noFill/>
          <a:ln w="38100" algn="ctr">
            <a:solidFill>
              <a:schemeClr val="tx1"/>
            </a:solidFill>
            <a:round/>
            <a:headEnd/>
            <a:tailEnd type="triangle" w="lg" len="med"/>
          </a:ln>
        </p:spPr>
      </p:cxnSp>
      <p:cxnSp>
        <p:nvCxnSpPr>
          <p:cNvPr id="15376" name="Straight Arrow Connector 23"/>
          <p:cNvCxnSpPr>
            <a:cxnSpLocks noChangeShapeType="1"/>
          </p:cNvCxnSpPr>
          <p:nvPr/>
        </p:nvCxnSpPr>
        <p:spPr bwMode="auto">
          <a:xfrm rot="5400000" flipH="1" flipV="1">
            <a:off x="6319837" y="5059363"/>
            <a:ext cx="822325" cy="0"/>
          </a:xfrm>
          <a:prstGeom prst="straightConnector1">
            <a:avLst/>
          </a:prstGeom>
          <a:noFill/>
          <a:ln w="38100" algn="ctr">
            <a:solidFill>
              <a:srgbClr val="C00000"/>
            </a:solidFill>
            <a:round/>
            <a:headEnd/>
            <a:tailEnd type="triangle" w="lg" len="med"/>
          </a:ln>
        </p:spPr>
      </p:cxnSp>
      <p:cxnSp>
        <p:nvCxnSpPr>
          <p:cNvPr id="15377" name="Straight Arrow Connector 24"/>
          <p:cNvCxnSpPr>
            <a:cxnSpLocks noChangeShapeType="1"/>
          </p:cNvCxnSpPr>
          <p:nvPr/>
        </p:nvCxnSpPr>
        <p:spPr bwMode="auto">
          <a:xfrm rot="5400000" flipH="1" flipV="1">
            <a:off x="3830637" y="5059363"/>
            <a:ext cx="822325" cy="0"/>
          </a:xfrm>
          <a:prstGeom prst="straightConnector1">
            <a:avLst/>
          </a:prstGeom>
          <a:noFill/>
          <a:ln w="38100" algn="ctr">
            <a:solidFill>
              <a:srgbClr val="C00000"/>
            </a:solidFill>
            <a:round/>
            <a:headEnd/>
            <a:tailEnd type="triangle" w="lg" len="med"/>
          </a:ln>
        </p:spPr>
      </p:cxnSp>
      <p:grpSp>
        <p:nvGrpSpPr>
          <p:cNvPr id="15378" name="Gruppieren 34"/>
          <p:cNvGrpSpPr>
            <a:grpSpLocks/>
          </p:cNvGrpSpPr>
          <p:nvPr/>
        </p:nvGrpSpPr>
        <p:grpSpPr bwMode="auto">
          <a:xfrm>
            <a:off x="5813425" y="2401888"/>
            <a:ext cx="184150" cy="293687"/>
            <a:chOff x="5740400" y="2349500"/>
            <a:chExt cx="184150" cy="293688"/>
          </a:xfrm>
        </p:grpSpPr>
        <p:cxnSp>
          <p:nvCxnSpPr>
            <p:cNvPr id="15394" name="Straight Arrow Connector 16"/>
            <p:cNvCxnSpPr>
              <a:cxnSpLocks noChangeShapeType="1"/>
            </p:cNvCxnSpPr>
            <p:nvPr/>
          </p:nvCxnSpPr>
          <p:spPr bwMode="auto">
            <a:xfrm rot="5400000">
              <a:off x="5786438" y="2505075"/>
              <a:ext cx="274638" cy="1587"/>
            </a:xfrm>
            <a:prstGeom prst="straightConnector1">
              <a:avLst/>
            </a:prstGeom>
            <a:noFill/>
            <a:ln w="38100" algn="ctr">
              <a:solidFill>
                <a:schemeClr val="tx1"/>
              </a:solidFill>
              <a:round/>
              <a:headEnd/>
              <a:tailEnd type="triangle" w="lg" len="med"/>
            </a:ln>
          </p:spPr>
        </p:cxnSp>
        <p:cxnSp>
          <p:nvCxnSpPr>
            <p:cNvPr id="15395" name="Straight Arrow Connector 25"/>
            <p:cNvCxnSpPr>
              <a:cxnSpLocks noChangeShapeType="1"/>
            </p:cNvCxnSpPr>
            <p:nvPr/>
          </p:nvCxnSpPr>
          <p:spPr bwMode="auto">
            <a:xfrm rot="5400000" flipH="1" flipV="1">
              <a:off x="5603081" y="2486819"/>
              <a:ext cx="274638" cy="0"/>
            </a:xfrm>
            <a:prstGeom prst="straightConnector1">
              <a:avLst/>
            </a:prstGeom>
            <a:noFill/>
            <a:ln w="38100" algn="ctr">
              <a:solidFill>
                <a:srgbClr val="C00000"/>
              </a:solidFill>
              <a:round/>
              <a:headEnd/>
              <a:tailEnd type="triangle" w="lg" len="med"/>
            </a:ln>
          </p:spPr>
        </p:cxnSp>
      </p:grpSp>
      <p:grpSp>
        <p:nvGrpSpPr>
          <p:cNvPr id="15379" name="Gruppieren 33"/>
          <p:cNvGrpSpPr>
            <a:grpSpLocks/>
          </p:cNvGrpSpPr>
          <p:nvPr/>
        </p:nvGrpSpPr>
        <p:grpSpPr bwMode="auto">
          <a:xfrm>
            <a:off x="5813425" y="1439863"/>
            <a:ext cx="184150" cy="293687"/>
            <a:chOff x="5740400" y="1422400"/>
            <a:chExt cx="184150" cy="293688"/>
          </a:xfrm>
        </p:grpSpPr>
        <p:cxnSp>
          <p:nvCxnSpPr>
            <p:cNvPr id="15392" name="Straight Arrow Connector 15"/>
            <p:cNvCxnSpPr>
              <a:cxnSpLocks noChangeShapeType="1"/>
            </p:cNvCxnSpPr>
            <p:nvPr/>
          </p:nvCxnSpPr>
          <p:spPr bwMode="auto">
            <a:xfrm rot="5400000">
              <a:off x="5786438" y="1577975"/>
              <a:ext cx="274638" cy="1587"/>
            </a:xfrm>
            <a:prstGeom prst="straightConnector1">
              <a:avLst/>
            </a:prstGeom>
            <a:noFill/>
            <a:ln w="38100" algn="ctr">
              <a:solidFill>
                <a:schemeClr val="tx1"/>
              </a:solidFill>
              <a:round/>
              <a:headEnd/>
              <a:tailEnd type="triangle" w="lg" len="med"/>
            </a:ln>
          </p:spPr>
        </p:cxnSp>
        <p:cxnSp>
          <p:nvCxnSpPr>
            <p:cNvPr id="15393" name="Straight Arrow Connector 26"/>
            <p:cNvCxnSpPr>
              <a:cxnSpLocks noChangeShapeType="1"/>
            </p:cNvCxnSpPr>
            <p:nvPr/>
          </p:nvCxnSpPr>
          <p:spPr bwMode="auto">
            <a:xfrm rot="5400000" flipH="1" flipV="1">
              <a:off x="5603081" y="1559719"/>
              <a:ext cx="274638" cy="0"/>
            </a:xfrm>
            <a:prstGeom prst="straightConnector1">
              <a:avLst/>
            </a:prstGeom>
            <a:noFill/>
            <a:ln w="38100" algn="ctr">
              <a:solidFill>
                <a:srgbClr val="C00000"/>
              </a:solidFill>
              <a:round/>
              <a:headEnd/>
              <a:tailEnd type="triangle" w="lg" len="med"/>
            </a:ln>
          </p:spPr>
        </p:cxnSp>
      </p:grpSp>
      <p:sp>
        <p:nvSpPr>
          <p:cNvPr id="15380" name="TextBox 27"/>
          <p:cNvSpPr txBox="1">
            <a:spLocks noChangeArrowheads="1"/>
          </p:cNvSpPr>
          <p:nvPr/>
        </p:nvSpPr>
        <p:spPr bwMode="auto">
          <a:xfrm>
            <a:off x="368300" y="1319898"/>
            <a:ext cx="2871788" cy="646331"/>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Formulation des politiques</a:t>
            </a:r>
            <a:endParaRPr lang="fr-FR" sz="1800">
              <a:solidFill>
                <a:srgbClr val="6D6D6D"/>
              </a:solidFill>
              <a:sym typeface="Arial" charset="0"/>
            </a:endParaRPr>
          </a:p>
        </p:txBody>
      </p:sp>
      <p:sp>
        <p:nvSpPr>
          <p:cNvPr id="15381" name="TextBox 28"/>
          <p:cNvSpPr txBox="1">
            <a:spLocks noChangeArrowheads="1"/>
          </p:cNvSpPr>
          <p:nvPr/>
        </p:nvSpPr>
        <p:spPr bwMode="auto">
          <a:xfrm>
            <a:off x="7615238" y="4894263"/>
            <a:ext cx="1316037" cy="554037"/>
          </a:xfrm>
          <a:prstGeom prst="rect">
            <a:avLst/>
          </a:prstGeom>
          <a:noFill/>
          <a:ln w="9525">
            <a:noFill/>
            <a:miter lim="800000"/>
            <a:headEnd/>
            <a:tailEnd/>
          </a:ln>
        </p:spPr>
        <p:txBody>
          <a:bodyPr>
            <a:spAutoFit/>
          </a:bodyPr>
          <a:lstStyle/>
          <a:p>
            <a:pPr eaLnBrk="0" hangingPunct="0">
              <a:buSzPct val="100000"/>
            </a:pPr>
            <a:r>
              <a:rPr lang="fr-FR" sz="1500" smtClean="0">
                <a:solidFill>
                  <a:srgbClr val="595959"/>
                </a:solidFill>
                <a:sym typeface="Arial" charset="0"/>
              </a:rPr>
              <a:t>Affectation d'un budget</a:t>
            </a:r>
            <a:endParaRPr lang="fr-FR" sz="1500">
              <a:solidFill>
                <a:srgbClr val="595959"/>
              </a:solidFill>
              <a:sym typeface="Arial" charset="0"/>
            </a:endParaRPr>
          </a:p>
        </p:txBody>
      </p:sp>
      <p:sp>
        <p:nvSpPr>
          <p:cNvPr id="15382" name="TextBox 29"/>
          <p:cNvSpPr txBox="1">
            <a:spLocks noChangeArrowheads="1"/>
          </p:cNvSpPr>
          <p:nvPr/>
        </p:nvSpPr>
        <p:spPr bwMode="auto">
          <a:xfrm>
            <a:off x="5110163" y="4894263"/>
            <a:ext cx="1828800" cy="554037"/>
          </a:xfrm>
          <a:prstGeom prst="rect">
            <a:avLst/>
          </a:prstGeom>
          <a:noFill/>
          <a:ln w="9525">
            <a:noFill/>
            <a:miter lim="800000"/>
            <a:headEnd/>
            <a:tailEnd/>
          </a:ln>
        </p:spPr>
        <p:txBody>
          <a:bodyPr>
            <a:spAutoFit/>
          </a:bodyPr>
          <a:lstStyle/>
          <a:p>
            <a:pPr eaLnBrk="0" hangingPunct="0">
              <a:buSzPct val="100000"/>
            </a:pPr>
            <a:r>
              <a:rPr lang="fr-FR" sz="1500" smtClean="0">
                <a:solidFill>
                  <a:srgbClr val="595959"/>
                </a:solidFill>
                <a:sym typeface="Arial" charset="0"/>
              </a:rPr>
              <a:t>Proposition d'investissement</a:t>
            </a:r>
            <a:endParaRPr lang="fr-FR" sz="1500">
              <a:solidFill>
                <a:srgbClr val="595959"/>
              </a:solidFill>
              <a:sym typeface="Arial" charset="0"/>
            </a:endParaRPr>
          </a:p>
        </p:txBody>
      </p:sp>
      <p:sp>
        <p:nvSpPr>
          <p:cNvPr id="15383" name="Down Arrow 37"/>
          <p:cNvSpPr>
            <a:spLocks noChangeArrowheads="1"/>
          </p:cNvSpPr>
          <p:nvPr/>
        </p:nvSpPr>
        <p:spPr bwMode="auto">
          <a:xfrm>
            <a:off x="3005138" y="6246813"/>
            <a:ext cx="482600" cy="306387"/>
          </a:xfrm>
          <a:prstGeom prst="downArrow">
            <a:avLst>
              <a:gd name="adj1" fmla="val 50000"/>
              <a:gd name="adj2" fmla="val 50000"/>
            </a:avLst>
          </a:prstGeom>
          <a:solidFill>
            <a:srgbClr val="6F6D2D"/>
          </a:solidFill>
          <a:ln w="9525" algn="ctr">
            <a:noFill/>
            <a:round/>
            <a:headEnd/>
            <a:tailEnd/>
          </a:ln>
        </p:spPr>
        <p:txBody>
          <a:bodyPr/>
          <a:lstStyle/>
          <a:p>
            <a:pPr eaLnBrk="0" hangingPunct="0"/>
            <a:endParaRPr lang="fr-FR"/>
          </a:p>
        </p:txBody>
      </p:sp>
      <p:sp>
        <p:nvSpPr>
          <p:cNvPr id="15384" name="TextBox 38"/>
          <p:cNvSpPr txBox="1">
            <a:spLocks noChangeArrowheads="1"/>
          </p:cNvSpPr>
          <p:nvPr/>
        </p:nvSpPr>
        <p:spPr bwMode="auto">
          <a:xfrm>
            <a:off x="663575" y="6321425"/>
            <a:ext cx="2312988" cy="323850"/>
          </a:xfrm>
          <a:prstGeom prst="rect">
            <a:avLst/>
          </a:prstGeom>
          <a:noFill/>
          <a:ln w="9525">
            <a:noFill/>
            <a:miter lim="800000"/>
            <a:headEnd/>
            <a:tailEnd/>
          </a:ln>
        </p:spPr>
        <p:txBody>
          <a:bodyPr wrap="none">
            <a:spAutoFit/>
          </a:bodyPr>
          <a:lstStyle/>
          <a:p>
            <a:pPr eaLnBrk="0" hangingPunct="0">
              <a:buSzPct val="100000"/>
            </a:pPr>
            <a:r>
              <a:rPr lang="fr-FR" sz="1500" smtClean="0">
                <a:solidFill>
                  <a:srgbClr val="595959"/>
                </a:solidFill>
                <a:sym typeface="Arial" charset="0"/>
              </a:rPr>
              <a:t>Vers le niveau sectoriel</a:t>
            </a:r>
            <a:endParaRPr lang="fr-FR" sz="1500">
              <a:solidFill>
                <a:srgbClr val="595959"/>
              </a:solidFill>
              <a:sym typeface="Arial" charset="0"/>
            </a:endParaRPr>
          </a:p>
        </p:txBody>
      </p:sp>
      <p:sp>
        <p:nvSpPr>
          <p:cNvPr id="15385" name="TextBox 27"/>
          <p:cNvSpPr txBox="1">
            <a:spLocks noChangeArrowheads="1"/>
          </p:cNvSpPr>
          <p:nvPr/>
        </p:nvSpPr>
        <p:spPr bwMode="auto">
          <a:xfrm>
            <a:off x="368300" y="2863850"/>
            <a:ext cx="2871788" cy="368300"/>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Planification</a:t>
            </a:r>
            <a:endParaRPr lang="fr-FR" sz="1800">
              <a:solidFill>
                <a:srgbClr val="6D6D6D"/>
              </a:solidFill>
              <a:sym typeface="Arial" charset="0"/>
            </a:endParaRPr>
          </a:p>
        </p:txBody>
      </p:sp>
      <p:sp>
        <p:nvSpPr>
          <p:cNvPr id="15386" name="TextBox 27"/>
          <p:cNvSpPr txBox="1">
            <a:spLocks noChangeArrowheads="1"/>
          </p:cNvSpPr>
          <p:nvPr/>
        </p:nvSpPr>
        <p:spPr bwMode="auto">
          <a:xfrm>
            <a:off x="368300" y="3918635"/>
            <a:ext cx="2871788" cy="646331"/>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Affectation de ressources</a:t>
            </a:r>
            <a:endParaRPr lang="fr-FR" sz="1800">
              <a:solidFill>
                <a:srgbClr val="6D6D6D"/>
              </a:solidFill>
              <a:sym typeface="Arial" charset="0"/>
            </a:endParaRPr>
          </a:p>
        </p:txBody>
      </p:sp>
      <p:sp>
        <p:nvSpPr>
          <p:cNvPr id="15387" name="TextBox 27"/>
          <p:cNvSpPr txBox="1">
            <a:spLocks noChangeArrowheads="1"/>
          </p:cNvSpPr>
          <p:nvPr/>
        </p:nvSpPr>
        <p:spPr bwMode="auto">
          <a:xfrm>
            <a:off x="368300" y="5289550"/>
            <a:ext cx="2871788" cy="647700"/>
          </a:xfrm>
          <a:prstGeom prst="rect">
            <a:avLst/>
          </a:prstGeom>
          <a:noFill/>
          <a:ln w="9525">
            <a:noFill/>
            <a:miter lim="800000"/>
            <a:headEnd/>
            <a:tailEnd/>
          </a:ln>
        </p:spPr>
        <p:txBody>
          <a:bodyPr anchor="ctr">
            <a:spAutoFit/>
          </a:bodyPr>
          <a:lstStyle/>
          <a:p>
            <a:pPr eaLnBrk="0" hangingPunct="0">
              <a:buSzPct val="100000"/>
            </a:pPr>
            <a:r>
              <a:rPr lang="fr-FR" sz="1800">
                <a:solidFill>
                  <a:srgbClr val="6D6D6D"/>
                </a:solidFill>
                <a:sym typeface="Arial" charset="0"/>
              </a:rPr>
              <a:t>Programmation/</a:t>
            </a:r>
          </a:p>
          <a:p>
            <a:pPr eaLnBrk="0" hangingPunct="0">
              <a:buSzPct val="100000"/>
            </a:pPr>
            <a:r>
              <a:rPr lang="fr-FR" sz="1800">
                <a:solidFill>
                  <a:srgbClr val="6D6D6D"/>
                </a:solidFill>
                <a:sym typeface="Arial" charset="0"/>
              </a:rPr>
              <a:t>mise en œuvre</a:t>
            </a:r>
          </a:p>
        </p:txBody>
      </p:sp>
      <p:cxnSp>
        <p:nvCxnSpPr>
          <p:cNvPr id="15388" name="Straight Arrow Connector 16"/>
          <p:cNvCxnSpPr>
            <a:cxnSpLocks noChangeShapeType="1"/>
          </p:cNvCxnSpPr>
          <p:nvPr/>
        </p:nvCxnSpPr>
        <p:spPr bwMode="auto">
          <a:xfrm rot="5400000">
            <a:off x="5859463" y="3538538"/>
            <a:ext cx="274637" cy="1587"/>
          </a:xfrm>
          <a:prstGeom prst="straightConnector1">
            <a:avLst/>
          </a:prstGeom>
          <a:noFill/>
          <a:ln w="38100" algn="ctr">
            <a:solidFill>
              <a:schemeClr val="tx1"/>
            </a:solidFill>
            <a:round/>
            <a:headEnd/>
            <a:tailEnd type="triangle" w="lg" len="med"/>
          </a:ln>
        </p:spPr>
      </p:cxnSp>
      <p:cxnSp>
        <p:nvCxnSpPr>
          <p:cNvPr id="15389" name="Straight Arrow Connector 25"/>
          <p:cNvCxnSpPr>
            <a:cxnSpLocks noChangeShapeType="1"/>
          </p:cNvCxnSpPr>
          <p:nvPr/>
        </p:nvCxnSpPr>
        <p:spPr bwMode="auto">
          <a:xfrm rot="5400000" flipH="1" flipV="1">
            <a:off x="5676106" y="3520282"/>
            <a:ext cx="274637" cy="0"/>
          </a:xfrm>
          <a:prstGeom prst="straightConnector1">
            <a:avLst/>
          </a:prstGeom>
          <a:noFill/>
          <a:ln w="38100" algn="ctr">
            <a:solidFill>
              <a:srgbClr val="C00000"/>
            </a:solidFill>
            <a:round/>
            <a:headEnd/>
            <a:tailEnd type="triangle" w="lg" len="med"/>
          </a:ln>
        </p:spPr>
      </p:cxnSp>
      <p:sp>
        <p:nvSpPr>
          <p:cNvPr id="15390" name="Title 1"/>
          <p:cNvSpPr>
            <a:spLocks noGrp="1"/>
          </p:cNvSpPr>
          <p:nvPr>
            <p:ph type="title"/>
          </p:nvPr>
        </p:nvSpPr>
        <p:spPr>
          <a:xfrm>
            <a:off x="368300" y="644525"/>
            <a:ext cx="7526338" cy="741363"/>
          </a:xfrm>
        </p:spPr>
        <p:txBody>
          <a:bodyPr/>
          <a:lstStyle/>
          <a:p>
            <a:r>
              <a:rPr lang="fr-FR" smtClean="0">
                <a:cs typeface="Arial" charset="0"/>
                <a:sym typeface="Arial" charset="0"/>
              </a:rPr>
              <a:t>Cycle de programmation </a:t>
            </a:r>
            <a:br>
              <a:rPr lang="fr-FR" smtClean="0">
                <a:cs typeface="Arial" charset="0"/>
                <a:sym typeface="Arial" charset="0"/>
              </a:rPr>
            </a:br>
            <a:r>
              <a:rPr lang="fr-FR" smtClean="0">
                <a:cs typeface="Arial" charset="0"/>
                <a:sym typeface="Arial" charset="0"/>
              </a:rPr>
              <a:t>des politiques</a:t>
            </a:r>
            <a:endParaRPr lang="fr-FR" smtClean="0">
              <a:cs typeface="Arial" charset="0"/>
              <a:sym typeface="Arial" charset="0"/>
            </a:endParaRPr>
          </a:p>
        </p:txBody>
      </p:sp>
      <p:sp>
        <p:nvSpPr>
          <p:cNvPr id="15391" name="Inhaltsplatzhalter 2"/>
          <p:cNvSpPr>
            <a:spLocks noGrp="1"/>
          </p:cNvSpPr>
          <p:nvPr>
            <p:ph idx="1"/>
          </p:nvPr>
        </p:nvSpPr>
        <p:spPr>
          <a:xfrm>
            <a:off x="5616575" y="6442075"/>
            <a:ext cx="3438525" cy="188913"/>
          </a:xfrm>
        </p:spPr>
        <p:txBody>
          <a:bodyPr/>
          <a:lstStyle/>
          <a:p>
            <a:pPr marL="0" indent="0" algn="r">
              <a:buClrTx/>
              <a:buFont typeface="Arial" charset="0"/>
              <a:buNone/>
            </a:pPr>
            <a:r>
              <a:rPr lang="fr-FR" sz="900" i="1" smtClean="0">
                <a:solidFill>
                  <a:srgbClr val="7F7F7F"/>
                </a:solidFill>
                <a:cs typeface="Arial" charset="0"/>
                <a:sym typeface="Arial" charset="0"/>
              </a:rPr>
              <a:t>Source: document d'orientation de l'OCDE 2009   </a:t>
            </a:r>
            <a:endParaRPr lang="fr-FR" sz="900" i="1" smtClean="0">
              <a:solidFill>
                <a:srgbClr val="7F7F7F"/>
              </a:solidFill>
              <a:cs typeface="Arial" charset="0"/>
              <a:sym typeface="Arial"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ChangeArrowheads="1"/>
          </p:cNvSpPr>
          <p:nvPr/>
        </p:nvSpPr>
        <p:spPr bwMode="auto">
          <a:xfrm>
            <a:off x="0" y="4953000"/>
            <a:ext cx="9144000" cy="1654175"/>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cxnSp>
        <p:nvCxnSpPr>
          <p:cNvPr id="16387" name="Straight Arrow Connector 46"/>
          <p:cNvCxnSpPr>
            <a:cxnSpLocks noChangeShapeType="1"/>
          </p:cNvCxnSpPr>
          <p:nvPr/>
        </p:nvCxnSpPr>
        <p:spPr bwMode="auto">
          <a:xfrm rot="16200000" flipH="1">
            <a:off x="5407025" y="5356225"/>
            <a:ext cx="835025" cy="9525"/>
          </a:xfrm>
          <a:prstGeom prst="straightConnector1">
            <a:avLst/>
          </a:prstGeom>
          <a:noFill/>
          <a:ln w="38100" algn="ctr">
            <a:solidFill>
              <a:srgbClr val="6F6D2D"/>
            </a:solidFill>
            <a:prstDash val="sysDash"/>
            <a:round/>
            <a:headEnd/>
            <a:tailEnd type="triangle" w="lg" len="med"/>
          </a:ln>
        </p:spPr>
      </p:cxnSp>
      <p:cxnSp>
        <p:nvCxnSpPr>
          <p:cNvPr id="16388" name="Straight Arrow Connector 46"/>
          <p:cNvCxnSpPr>
            <a:cxnSpLocks noChangeShapeType="1"/>
          </p:cNvCxnSpPr>
          <p:nvPr/>
        </p:nvCxnSpPr>
        <p:spPr bwMode="auto">
          <a:xfrm rot="16200000" flipH="1">
            <a:off x="3216275" y="5356225"/>
            <a:ext cx="835025" cy="9525"/>
          </a:xfrm>
          <a:prstGeom prst="straightConnector1">
            <a:avLst/>
          </a:prstGeom>
          <a:noFill/>
          <a:ln w="38100" algn="ctr">
            <a:solidFill>
              <a:srgbClr val="6F6D2D"/>
            </a:solidFill>
            <a:prstDash val="sysDash"/>
            <a:round/>
            <a:headEnd/>
            <a:tailEnd type="triangle" w="lg" len="med"/>
          </a:ln>
        </p:spPr>
      </p:cxnSp>
      <p:sp>
        <p:nvSpPr>
          <p:cNvPr id="7171" name="Rectangle 6"/>
          <p:cNvSpPr>
            <a:spLocks noChangeArrowheads="1"/>
          </p:cNvSpPr>
          <p:nvPr/>
        </p:nvSpPr>
        <p:spPr bwMode="auto">
          <a:xfrm>
            <a:off x="0" y="3663950"/>
            <a:ext cx="9144000" cy="12954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sp>
        <p:nvSpPr>
          <p:cNvPr id="7172" name="Rectangle 7"/>
          <p:cNvSpPr>
            <a:spLocks noChangeArrowheads="1"/>
          </p:cNvSpPr>
          <p:nvPr/>
        </p:nvSpPr>
        <p:spPr bwMode="auto">
          <a:xfrm>
            <a:off x="0" y="2578100"/>
            <a:ext cx="9144000" cy="1092200"/>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sp>
        <p:nvSpPr>
          <p:cNvPr id="7173" name="Rectangle 8"/>
          <p:cNvSpPr>
            <a:spLocks noChangeArrowheads="1"/>
          </p:cNvSpPr>
          <p:nvPr/>
        </p:nvSpPr>
        <p:spPr bwMode="auto">
          <a:xfrm>
            <a:off x="0" y="768350"/>
            <a:ext cx="9144000" cy="1814513"/>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grpSp>
        <p:nvGrpSpPr>
          <p:cNvPr id="16392" name="Gruppieren 69"/>
          <p:cNvGrpSpPr>
            <a:grpSpLocks/>
          </p:cNvGrpSpPr>
          <p:nvPr/>
        </p:nvGrpSpPr>
        <p:grpSpPr bwMode="auto">
          <a:xfrm>
            <a:off x="2819400" y="866775"/>
            <a:ext cx="2651125" cy="1617663"/>
            <a:chOff x="2819400" y="842274"/>
            <a:chExt cx="2651125" cy="1618749"/>
          </a:xfrm>
        </p:grpSpPr>
        <p:sp>
          <p:nvSpPr>
            <p:cNvPr id="7174" name="Rectangle 9"/>
            <p:cNvSpPr>
              <a:spLocks noChangeArrowheads="1"/>
            </p:cNvSpPr>
            <p:nvPr/>
          </p:nvSpPr>
          <p:spPr bwMode="auto">
            <a:xfrm>
              <a:off x="2819400" y="842274"/>
              <a:ext cx="2651125" cy="640192"/>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Visions nationales à long terme</a:t>
              </a:r>
              <a:endParaRPr lang="fr-FR" sz="1500">
                <a:solidFill>
                  <a:srgbClr val="FFFFFF"/>
                </a:solidFill>
                <a:sym typeface="Arial" charset="0"/>
              </a:endParaRPr>
            </a:p>
          </p:txBody>
        </p:sp>
        <p:sp>
          <p:nvSpPr>
            <p:cNvPr id="7175" name="Rectangle 10"/>
            <p:cNvSpPr>
              <a:spLocks noChangeArrowheads="1"/>
            </p:cNvSpPr>
            <p:nvPr/>
          </p:nvSpPr>
          <p:spPr bwMode="auto">
            <a:xfrm>
              <a:off x="2819400" y="1820831"/>
              <a:ext cx="2651125" cy="640192"/>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Politiques nationales à court et à moyen termes (par ex. DSRP)</a:t>
              </a:r>
              <a:endParaRPr lang="fr-FR" sz="1500">
                <a:solidFill>
                  <a:srgbClr val="FFFFFF"/>
                </a:solidFill>
                <a:sym typeface="Arial" charset="0"/>
              </a:endParaRPr>
            </a:p>
          </p:txBody>
        </p:sp>
      </p:grpSp>
      <p:sp>
        <p:nvSpPr>
          <p:cNvPr id="7176" name="Rectangle 11"/>
          <p:cNvSpPr>
            <a:spLocks noChangeArrowheads="1"/>
          </p:cNvSpPr>
          <p:nvPr/>
        </p:nvSpPr>
        <p:spPr bwMode="auto">
          <a:xfrm>
            <a:off x="2819400" y="2792413"/>
            <a:ext cx="2651125" cy="639762"/>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Plan de développement pluriannuel</a:t>
            </a:r>
            <a:endParaRPr lang="fr-FR" sz="1500">
              <a:solidFill>
                <a:srgbClr val="FFFFFF"/>
              </a:solidFill>
              <a:sym typeface="Arial" charset="0"/>
            </a:endParaRPr>
          </a:p>
        </p:txBody>
      </p:sp>
      <p:sp>
        <p:nvSpPr>
          <p:cNvPr id="7177" name="Rectangle 12"/>
          <p:cNvSpPr>
            <a:spLocks noChangeArrowheads="1"/>
          </p:cNvSpPr>
          <p:nvPr/>
        </p:nvSpPr>
        <p:spPr bwMode="auto">
          <a:xfrm>
            <a:off x="2324100" y="3771900"/>
            <a:ext cx="3600450" cy="91440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Budget national</a:t>
            </a:r>
            <a:endParaRPr lang="fr-FR" sz="1500">
              <a:solidFill>
                <a:srgbClr val="FFFFFF"/>
              </a:solidFill>
              <a:sym typeface="Arial" charset="0"/>
            </a:endParaRPr>
          </a:p>
        </p:txBody>
      </p:sp>
      <p:cxnSp>
        <p:nvCxnSpPr>
          <p:cNvPr id="16395" name="Straight Arrow Connector 17"/>
          <p:cNvCxnSpPr>
            <a:cxnSpLocks noChangeShapeType="1"/>
          </p:cNvCxnSpPr>
          <p:nvPr/>
        </p:nvCxnSpPr>
        <p:spPr bwMode="auto">
          <a:xfrm rot="5400000">
            <a:off x="4059238" y="1676400"/>
            <a:ext cx="274638" cy="1587"/>
          </a:xfrm>
          <a:prstGeom prst="straightConnector1">
            <a:avLst/>
          </a:prstGeom>
          <a:noFill/>
          <a:ln w="38100" algn="ctr">
            <a:solidFill>
              <a:schemeClr val="tx1"/>
            </a:solidFill>
            <a:round/>
            <a:headEnd/>
            <a:tailEnd type="triangle" w="lg" len="med"/>
          </a:ln>
        </p:spPr>
      </p:cxnSp>
      <p:cxnSp>
        <p:nvCxnSpPr>
          <p:cNvPr id="16396" name="Straight Arrow Connector 18"/>
          <p:cNvCxnSpPr>
            <a:cxnSpLocks noChangeShapeType="1"/>
          </p:cNvCxnSpPr>
          <p:nvPr/>
        </p:nvCxnSpPr>
        <p:spPr bwMode="auto">
          <a:xfrm rot="5400000">
            <a:off x="4059238" y="2636838"/>
            <a:ext cx="274637" cy="1587"/>
          </a:xfrm>
          <a:prstGeom prst="straightConnector1">
            <a:avLst/>
          </a:prstGeom>
          <a:noFill/>
          <a:ln w="38100" algn="ctr">
            <a:solidFill>
              <a:schemeClr val="tx1"/>
            </a:solidFill>
            <a:round/>
            <a:headEnd/>
            <a:tailEnd type="triangle" w="lg" len="med"/>
          </a:ln>
        </p:spPr>
      </p:cxnSp>
      <p:cxnSp>
        <p:nvCxnSpPr>
          <p:cNvPr id="16397" name="Straight Arrow Connector 20"/>
          <p:cNvCxnSpPr>
            <a:cxnSpLocks noChangeShapeType="1"/>
          </p:cNvCxnSpPr>
          <p:nvPr/>
        </p:nvCxnSpPr>
        <p:spPr bwMode="auto">
          <a:xfrm rot="5400000">
            <a:off x="2634457" y="5296694"/>
            <a:ext cx="971550" cy="1587"/>
          </a:xfrm>
          <a:prstGeom prst="straightConnector1">
            <a:avLst/>
          </a:prstGeom>
          <a:noFill/>
          <a:ln w="38100" algn="ctr">
            <a:solidFill>
              <a:schemeClr val="tx1"/>
            </a:solidFill>
            <a:round/>
            <a:headEnd/>
            <a:tailEnd type="triangle" w="lg" len="med"/>
          </a:ln>
        </p:spPr>
      </p:cxnSp>
      <p:cxnSp>
        <p:nvCxnSpPr>
          <p:cNvPr id="16398" name="Straight Arrow Connector 21"/>
          <p:cNvCxnSpPr>
            <a:cxnSpLocks noChangeShapeType="1"/>
          </p:cNvCxnSpPr>
          <p:nvPr/>
        </p:nvCxnSpPr>
        <p:spPr bwMode="auto">
          <a:xfrm rot="5400000">
            <a:off x="4775200" y="5256213"/>
            <a:ext cx="1050925" cy="0"/>
          </a:xfrm>
          <a:prstGeom prst="straightConnector1">
            <a:avLst/>
          </a:prstGeom>
          <a:noFill/>
          <a:ln w="38100" algn="ctr">
            <a:solidFill>
              <a:schemeClr val="tx1"/>
            </a:solidFill>
            <a:round/>
            <a:headEnd/>
            <a:tailEnd type="triangle" w="lg" len="med"/>
          </a:ln>
        </p:spPr>
      </p:cxnSp>
      <p:cxnSp>
        <p:nvCxnSpPr>
          <p:cNvPr id="16399" name="Straight Arrow Connector 22"/>
          <p:cNvCxnSpPr>
            <a:cxnSpLocks noChangeShapeType="1"/>
          </p:cNvCxnSpPr>
          <p:nvPr/>
        </p:nvCxnSpPr>
        <p:spPr bwMode="auto">
          <a:xfrm rot="5400000" flipH="1" flipV="1">
            <a:off x="4072731" y="5364957"/>
            <a:ext cx="1108075" cy="1588"/>
          </a:xfrm>
          <a:prstGeom prst="straightConnector1">
            <a:avLst/>
          </a:prstGeom>
          <a:noFill/>
          <a:ln w="38100" algn="ctr">
            <a:solidFill>
              <a:srgbClr val="C00000"/>
            </a:solidFill>
            <a:round/>
            <a:headEnd/>
            <a:tailEnd type="triangle" w="lg" len="med"/>
          </a:ln>
        </p:spPr>
      </p:cxnSp>
      <p:cxnSp>
        <p:nvCxnSpPr>
          <p:cNvPr id="16400" name="Straight Arrow Connector 23"/>
          <p:cNvCxnSpPr>
            <a:cxnSpLocks noChangeShapeType="1"/>
          </p:cNvCxnSpPr>
          <p:nvPr/>
        </p:nvCxnSpPr>
        <p:spPr bwMode="auto">
          <a:xfrm rot="5400000" flipH="1" flipV="1">
            <a:off x="1909763" y="5375275"/>
            <a:ext cx="1052512" cy="1588"/>
          </a:xfrm>
          <a:prstGeom prst="straightConnector1">
            <a:avLst/>
          </a:prstGeom>
          <a:noFill/>
          <a:ln w="38100" algn="ctr">
            <a:solidFill>
              <a:srgbClr val="C00000"/>
            </a:solidFill>
            <a:round/>
            <a:headEnd/>
            <a:tailEnd type="triangle" w="lg" len="med"/>
          </a:ln>
        </p:spPr>
      </p:cxnSp>
      <p:cxnSp>
        <p:nvCxnSpPr>
          <p:cNvPr id="16401" name="Straight Arrow Connector 24"/>
          <p:cNvCxnSpPr>
            <a:cxnSpLocks noChangeShapeType="1"/>
          </p:cNvCxnSpPr>
          <p:nvPr/>
        </p:nvCxnSpPr>
        <p:spPr bwMode="auto">
          <a:xfrm rot="5400000" flipH="1" flipV="1">
            <a:off x="3850481" y="2618582"/>
            <a:ext cx="274637" cy="0"/>
          </a:xfrm>
          <a:prstGeom prst="straightConnector1">
            <a:avLst/>
          </a:prstGeom>
          <a:noFill/>
          <a:ln w="38100" algn="ctr">
            <a:solidFill>
              <a:srgbClr val="C00000"/>
            </a:solidFill>
            <a:round/>
            <a:headEnd/>
            <a:tailEnd type="triangle" w="lg" len="med"/>
          </a:ln>
        </p:spPr>
      </p:cxnSp>
      <p:cxnSp>
        <p:nvCxnSpPr>
          <p:cNvPr id="16402" name="Straight Arrow Connector 25"/>
          <p:cNvCxnSpPr>
            <a:cxnSpLocks noChangeShapeType="1"/>
          </p:cNvCxnSpPr>
          <p:nvPr/>
        </p:nvCxnSpPr>
        <p:spPr bwMode="auto">
          <a:xfrm rot="5400000" flipH="1" flipV="1">
            <a:off x="3850481" y="1658144"/>
            <a:ext cx="274638" cy="0"/>
          </a:xfrm>
          <a:prstGeom prst="straightConnector1">
            <a:avLst/>
          </a:prstGeom>
          <a:noFill/>
          <a:ln w="38100" algn="ctr">
            <a:solidFill>
              <a:srgbClr val="C00000"/>
            </a:solidFill>
            <a:round/>
            <a:headEnd/>
            <a:tailEnd type="triangle" w="lg" len="med"/>
          </a:ln>
        </p:spPr>
      </p:cxnSp>
      <p:grpSp>
        <p:nvGrpSpPr>
          <p:cNvPr id="16403" name="Gruppieren 74"/>
          <p:cNvGrpSpPr>
            <a:grpSpLocks/>
          </p:cNvGrpSpPr>
          <p:nvPr/>
        </p:nvGrpSpPr>
        <p:grpSpPr bwMode="auto">
          <a:xfrm>
            <a:off x="4811713" y="5803900"/>
            <a:ext cx="1104900" cy="639763"/>
            <a:chOff x="4811388" y="5803900"/>
            <a:chExt cx="1104900" cy="639763"/>
          </a:xfrm>
        </p:grpSpPr>
        <p:sp>
          <p:nvSpPr>
            <p:cNvPr id="7181" name="Rectangle 16"/>
            <p:cNvSpPr>
              <a:spLocks noChangeArrowheads="1"/>
            </p:cNvSpPr>
            <p:nvPr/>
          </p:nvSpPr>
          <p:spPr bwMode="auto">
            <a:xfrm>
              <a:off x="4811388"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200" b="0" smtClean="0">
                  <a:solidFill>
                    <a:srgbClr val="FFFFFF"/>
                  </a:solidFill>
                  <a:sym typeface="Arial" charset="0"/>
                </a:rPr>
                <a:t>Enveloppe budgétaire sectorielle</a:t>
              </a:r>
              <a:endParaRPr lang="fr-FR" sz="1200" b="0" dirty="0">
                <a:solidFill>
                  <a:srgbClr val="FFFFFF"/>
                </a:solidFill>
                <a:sym typeface="Arial" charset="0"/>
              </a:endParaRPr>
            </a:p>
          </p:txBody>
        </p:sp>
        <p:sp>
          <p:nvSpPr>
            <p:cNvPr id="7196" name="Rectangle 42"/>
            <p:cNvSpPr>
              <a:spLocks noChangeArrowheads="1"/>
            </p:cNvSpPr>
            <p:nvPr/>
          </p:nvSpPr>
          <p:spPr bwMode="auto">
            <a:xfrm>
              <a:off x="5738488" y="5803900"/>
              <a:ext cx="177800" cy="630238"/>
            </a:xfrm>
            <a:prstGeom prst="rect">
              <a:avLst/>
            </a:prstGeom>
            <a:solidFill>
              <a:schemeClr val="accent3">
                <a:lumMod val="50000"/>
              </a:schemeClr>
            </a:solidFill>
            <a:ln w="9525" algn="ctr">
              <a:solidFill>
                <a:schemeClr val="tx1"/>
              </a:solidFill>
              <a:prstDash val="sysDash"/>
              <a:round/>
              <a:headEnd/>
              <a:tailEnd/>
            </a:ln>
          </p:spPr>
          <p:txBody>
            <a:bodyPr anchor="ctr"/>
            <a:lstStyle/>
            <a:p>
              <a:pPr algn="ctr" eaLnBrk="0" hangingPunct="0">
                <a:lnSpc>
                  <a:spcPts val="1400"/>
                </a:lnSpc>
                <a:defRPr/>
              </a:pPr>
              <a:endParaRPr lang="fr-FR" sz="1400" b="0" dirty="0">
                <a:solidFill>
                  <a:schemeClr val="bg1"/>
                </a:solidFill>
              </a:endParaRPr>
            </a:p>
          </p:txBody>
        </p:sp>
      </p:grpSp>
      <p:grpSp>
        <p:nvGrpSpPr>
          <p:cNvPr id="16404" name="Gruppieren 75"/>
          <p:cNvGrpSpPr>
            <a:grpSpLocks/>
          </p:cNvGrpSpPr>
          <p:nvPr/>
        </p:nvGrpSpPr>
        <p:grpSpPr bwMode="auto">
          <a:xfrm>
            <a:off x="2624138" y="5803900"/>
            <a:ext cx="1104900" cy="639763"/>
            <a:chOff x="2603500" y="5803900"/>
            <a:chExt cx="1104900" cy="639763"/>
          </a:xfrm>
        </p:grpSpPr>
        <p:sp>
          <p:nvSpPr>
            <p:cNvPr id="7179" name="Rectangle 14"/>
            <p:cNvSpPr>
              <a:spLocks noChangeArrowheads="1"/>
            </p:cNvSpPr>
            <p:nvPr/>
          </p:nvSpPr>
          <p:spPr bwMode="auto">
            <a:xfrm>
              <a:off x="2603500"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200" b="0" smtClean="0">
                  <a:solidFill>
                    <a:srgbClr val="FFFFFF"/>
                  </a:solidFill>
                  <a:sym typeface="Arial" charset="0"/>
                </a:rPr>
                <a:t>Enveloppe budgétaire sectorielle</a:t>
              </a:r>
              <a:endParaRPr lang="fr-FR" sz="1200" b="0" dirty="0">
                <a:solidFill>
                  <a:srgbClr val="FFFFFF"/>
                </a:solidFill>
                <a:sym typeface="Arial" charset="0"/>
              </a:endParaRPr>
            </a:p>
          </p:txBody>
        </p:sp>
        <p:sp>
          <p:nvSpPr>
            <p:cNvPr id="7197" name="Rectangle 43"/>
            <p:cNvSpPr>
              <a:spLocks noChangeArrowheads="1"/>
            </p:cNvSpPr>
            <p:nvPr/>
          </p:nvSpPr>
          <p:spPr bwMode="auto">
            <a:xfrm>
              <a:off x="3530600" y="5803900"/>
              <a:ext cx="177800" cy="630238"/>
            </a:xfrm>
            <a:prstGeom prst="rect">
              <a:avLst/>
            </a:prstGeom>
            <a:solidFill>
              <a:schemeClr val="accent3">
                <a:lumMod val="50000"/>
              </a:schemeClr>
            </a:solidFill>
            <a:ln w="9525" algn="ctr">
              <a:solidFill>
                <a:schemeClr val="tx1"/>
              </a:solidFill>
              <a:prstDash val="sysDash"/>
              <a:round/>
              <a:headEnd/>
              <a:tailEnd/>
            </a:ln>
          </p:spPr>
          <p:txBody>
            <a:bodyPr anchor="ctr"/>
            <a:lstStyle/>
            <a:p>
              <a:pPr algn="ctr" eaLnBrk="0" hangingPunct="0">
                <a:lnSpc>
                  <a:spcPts val="1400"/>
                </a:lnSpc>
                <a:defRPr/>
              </a:pPr>
              <a:endParaRPr lang="fr-FR" sz="1400" b="0" dirty="0">
                <a:solidFill>
                  <a:schemeClr val="bg1"/>
                </a:solidFill>
              </a:endParaRPr>
            </a:p>
          </p:txBody>
        </p:sp>
      </p:grpSp>
      <p:sp>
        <p:nvSpPr>
          <p:cNvPr id="7199" name="Rectangle 44"/>
          <p:cNvSpPr>
            <a:spLocks noChangeArrowheads="1"/>
          </p:cNvSpPr>
          <p:nvPr/>
        </p:nvSpPr>
        <p:spPr bwMode="auto">
          <a:xfrm>
            <a:off x="2324100" y="4605338"/>
            <a:ext cx="3600450" cy="423862"/>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500" b="0" smtClean="0">
                <a:solidFill>
                  <a:srgbClr val="FFFFFF"/>
                </a:solidFill>
                <a:sym typeface="Arial" charset="0"/>
              </a:rPr>
              <a:t>Financement horizontal pour l'adaptation</a:t>
            </a:r>
            <a:endParaRPr lang="fr-FR" sz="1500" b="0" dirty="0">
              <a:solidFill>
                <a:srgbClr val="FFFFFF"/>
              </a:solidFill>
              <a:sym typeface="Arial" charset="0"/>
            </a:endParaRPr>
          </a:p>
        </p:txBody>
      </p:sp>
      <p:sp>
        <p:nvSpPr>
          <p:cNvPr id="16406" name="Titel 34"/>
          <p:cNvSpPr>
            <a:spLocks noGrp="1"/>
          </p:cNvSpPr>
          <p:nvPr>
            <p:ph type="title"/>
          </p:nvPr>
        </p:nvSpPr>
        <p:spPr>
          <a:xfrm>
            <a:off x="457200" y="1068388"/>
            <a:ext cx="2155825" cy="741362"/>
          </a:xfrm>
        </p:spPr>
        <p:txBody>
          <a:bodyPr/>
          <a:lstStyle/>
          <a:p>
            <a:pPr>
              <a:lnSpc>
                <a:spcPts val="2800"/>
              </a:lnSpc>
            </a:pPr>
            <a:r>
              <a:rPr lang="fr-FR" sz="2200" smtClean="0">
                <a:solidFill>
                  <a:srgbClr val="6D6D6D"/>
                </a:solidFill>
                <a:cs typeface="Arial" charset="0"/>
                <a:sym typeface="Arial" charset="0"/>
              </a:rPr>
              <a:t>Points d'entrée </a:t>
            </a:r>
            <a:br>
              <a:rPr lang="fr-FR" sz="2200" smtClean="0">
                <a:solidFill>
                  <a:srgbClr val="6D6D6D"/>
                </a:solidFill>
                <a:cs typeface="Arial" charset="0"/>
                <a:sym typeface="Arial" charset="0"/>
              </a:rPr>
            </a:br>
            <a:r>
              <a:rPr lang="fr-FR" sz="2200" smtClean="0">
                <a:solidFill>
                  <a:srgbClr val="6D6D6D"/>
                </a:solidFill>
                <a:cs typeface="Arial" charset="0"/>
                <a:sym typeface="Arial" charset="0"/>
              </a:rPr>
              <a:t>niveau national:</a:t>
            </a:r>
            <a:endParaRPr lang="fr-FR" sz="2200" smtClean="0">
              <a:solidFill>
                <a:srgbClr val="6D6D6D"/>
              </a:solidFill>
              <a:cs typeface="Arial" charset="0"/>
              <a:sym typeface="Arial" charset="0"/>
            </a:endParaRPr>
          </a:p>
        </p:txBody>
      </p:sp>
      <p:grpSp>
        <p:nvGrpSpPr>
          <p:cNvPr id="5" name="Gruppieren 53"/>
          <p:cNvGrpSpPr/>
          <p:nvPr/>
        </p:nvGrpSpPr>
        <p:grpSpPr>
          <a:xfrm>
            <a:off x="6245225" y="949556"/>
            <a:ext cx="2898775" cy="720001"/>
            <a:chOff x="431320" y="2701788"/>
            <a:chExt cx="2898775" cy="878175"/>
          </a:xfrm>
          <a:solidFill>
            <a:schemeClr val="accent3">
              <a:lumMod val="20000"/>
              <a:lumOff val="80000"/>
            </a:schemeClr>
          </a:solidFill>
        </p:grpSpPr>
        <p:sp>
          <p:nvSpPr>
            <p:cNvPr id="51" name="Rechteck 50"/>
            <p:cNvSpPr/>
            <p:nvPr/>
          </p:nvSpPr>
          <p:spPr bwMode="auto">
            <a:xfrm>
              <a:off x="914386" y="2701788"/>
              <a:ext cx="2415709" cy="878174"/>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fr-FR" sz="800" b="0" smtClean="0">
                <a:solidFill>
                  <a:srgbClr val="C00000"/>
                </a:solidFill>
              </a:endParaRPr>
            </a:p>
            <a:p>
              <a:pPr eaLnBrk="0" hangingPunct="0">
                <a:defRPr/>
              </a:pPr>
              <a:r>
                <a:rPr lang="fr-FR" sz="1600" b="0" smtClean="0">
                  <a:solidFill>
                    <a:srgbClr val="C00000"/>
                  </a:solidFill>
                </a:rPr>
                <a:t> Appliquer un </a:t>
              </a:r>
              <a:r>
                <a:rPr lang="fr-FR" sz="1600" smtClean="0">
                  <a:solidFill>
                    <a:srgbClr val="C00000"/>
                  </a:solidFill>
                </a:rPr>
                <a:t>prisme climatique</a:t>
              </a:r>
            </a:p>
            <a:p>
              <a:pPr eaLnBrk="0" hangingPunct="0">
                <a:defRPr/>
              </a:pPr>
              <a:endParaRPr lang="fr-FR" sz="1600" b="0" dirty="0">
                <a:solidFill>
                  <a:srgbClr val="C00000"/>
                </a:solidFill>
                <a:cs typeface="+mn-cs"/>
              </a:endParaRPr>
            </a:p>
          </p:txBody>
        </p:sp>
        <p:sp>
          <p:nvSpPr>
            <p:cNvPr id="52" name="Gleichschenkliges Dreieck 51"/>
            <p:cNvSpPr/>
            <p:nvPr/>
          </p:nvSpPr>
          <p:spPr bwMode="auto">
            <a:xfrm rot="16200000">
              <a:off x="235199" y="2897910"/>
              <a:ext cx="878174"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6" name="Gruppieren 55"/>
          <p:cNvGrpSpPr/>
          <p:nvPr/>
        </p:nvGrpSpPr>
        <p:grpSpPr>
          <a:xfrm>
            <a:off x="6244640" y="2661500"/>
            <a:ext cx="2899360" cy="900001"/>
            <a:chOff x="430735" y="2650282"/>
            <a:chExt cx="2899360" cy="929681"/>
          </a:xfrm>
          <a:solidFill>
            <a:schemeClr val="accent3">
              <a:lumMod val="60000"/>
              <a:lumOff val="40000"/>
            </a:schemeClr>
          </a:solidFill>
        </p:grpSpPr>
        <p:sp>
          <p:nvSpPr>
            <p:cNvPr id="57" name="Rechteck 56"/>
            <p:cNvSpPr/>
            <p:nvPr/>
          </p:nvSpPr>
          <p:spPr bwMode="auto">
            <a:xfrm>
              <a:off x="914386" y="2650282"/>
              <a:ext cx="2415709" cy="92968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fr-FR" sz="800" b="0" dirty="0">
                <a:solidFill>
                  <a:srgbClr val="C00000"/>
                </a:solidFill>
              </a:endParaRPr>
            </a:p>
            <a:p>
              <a:pPr eaLnBrk="0" hangingPunct="0">
                <a:defRPr/>
              </a:pPr>
              <a:r>
                <a:rPr lang="fr-FR" sz="1600" b="0" dirty="0">
                  <a:solidFill>
                    <a:srgbClr val="C00000"/>
                  </a:solidFill>
                </a:rPr>
                <a:t> Appliquer un </a:t>
              </a:r>
              <a:r>
                <a:rPr lang="fr-FR" sz="1600" dirty="0">
                  <a:solidFill>
                    <a:srgbClr val="C00000"/>
                  </a:solidFill>
                </a:rPr>
                <a:t>prisme climatique.</a:t>
              </a:r>
              <a:br>
                <a:rPr lang="fr-FR" sz="1600" dirty="0">
                  <a:solidFill>
                    <a:srgbClr val="C00000"/>
                  </a:solidFill>
                </a:rPr>
              </a:br>
              <a:r>
                <a:rPr lang="fr-FR" sz="1600" b="0" dirty="0">
                  <a:solidFill>
                    <a:srgbClr val="C00000"/>
                  </a:solidFill>
                </a:rPr>
                <a:t>Inclure des programmes d’adaptation spécifiques</a:t>
              </a:r>
              <a:endParaRPr lang="fr-FR" sz="1600" dirty="0">
                <a:solidFill>
                  <a:srgbClr val="C00000"/>
                </a:solidFill>
              </a:endParaRPr>
            </a:p>
            <a:p>
              <a:pPr eaLnBrk="0" hangingPunct="0">
                <a:defRPr/>
              </a:pPr>
              <a:endParaRPr lang="fr-FR" sz="1600" b="0" dirty="0">
                <a:solidFill>
                  <a:srgbClr val="C00000"/>
                </a:solidFill>
                <a:cs typeface="+mn-cs"/>
              </a:endParaRPr>
            </a:p>
          </p:txBody>
        </p:sp>
        <p:sp>
          <p:nvSpPr>
            <p:cNvPr id="58" name="Gleichschenkliges Dreieck 57"/>
            <p:cNvSpPr/>
            <p:nvPr/>
          </p:nvSpPr>
          <p:spPr bwMode="auto">
            <a:xfrm rot="16200000">
              <a:off x="208861" y="2872157"/>
              <a:ext cx="92968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7" name="Gruppieren 59"/>
          <p:cNvGrpSpPr/>
          <p:nvPr/>
        </p:nvGrpSpPr>
        <p:grpSpPr>
          <a:xfrm>
            <a:off x="6242843" y="3914616"/>
            <a:ext cx="2901157" cy="900001"/>
            <a:chOff x="428938" y="2679961"/>
            <a:chExt cx="2901157" cy="900001"/>
          </a:xfrm>
          <a:solidFill>
            <a:schemeClr val="accent3">
              <a:lumMod val="20000"/>
              <a:lumOff val="80000"/>
            </a:schemeClr>
          </a:solidFill>
        </p:grpSpPr>
        <p:sp>
          <p:nvSpPr>
            <p:cNvPr id="61" name="Rechteck 60"/>
            <p:cNvSpPr/>
            <p:nvPr/>
          </p:nvSpPr>
          <p:spPr bwMode="auto">
            <a:xfrm>
              <a:off x="914386" y="2679961"/>
              <a:ext cx="2415709"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r>
                <a:rPr lang="fr-FR" sz="1600" b="0" dirty="0">
                  <a:solidFill>
                    <a:srgbClr val="C00000"/>
                  </a:solidFill>
                </a:rPr>
                <a:t>Affecter des fonds à des secteurs/régions vulnérables</a:t>
              </a:r>
              <a:endParaRPr lang="fr-FR" sz="1600" b="0" dirty="0">
                <a:solidFill>
                  <a:srgbClr val="C00000"/>
                </a:solidFill>
                <a:cs typeface="+mn-cs"/>
              </a:endParaRPr>
            </a:p>
          </p:txBody>
        </p:sp>
        <p:sp>
          <p:nvSpPr>
            <p:cNvPr id="62" name="Gleichschenkliges Dreieck 61"/>
            <p:cNvSpPr/>
            <p:nvPr/>
          </p:nvSpPr>
          <p:spPr bwMode="auto">
            <a:xfrm rot="16200000">
              <a:off x="221904"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8" name="Gruppieren 63"/>
          <p:cNvGrpSpPr/>
          <p:nvPr/>
        </p:nvGrpSpPr>
        <p:grpSpPr>
          <a:xfrm>
            <a:off x="6245225" y="5320932"/>
            <a:ext cx="2898775" cy="900001"/>
            <a:chOff x="431320" y="2679961"/>
            <a:chExt cx="2898775" cy="900001"/>
          </a:xfrm>
          <a:solidFill>
            <a:schemeClr val="accent3">
              <a:lumMod val="60000"/>
              <a:lumOff val="40000"/>
            </a:schemeClr>
          </a:solidFill>
        </p:grpSpPr>
        <p:sp>
          <p:nvSpPr>
            <p:cNvPr id="65" name="Rechteck 64"/>
            <p:cNvSpPr/>
            <p:nvPr/>
          </p:nvSpPr>
          <p:spPr bwMode="auto">
            <a:xfrm>
              <a:off x="914386" y="2679961"/>
              <a:ext cx="2415709"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r>
                <a:rPr lang="fr-FR" sz="1600" b="0" dirty="0">
                  <a:solidFill>
                    <a:srgbClr val="C00000"/>
                  </a:solidFill>
                </a:rPr>
                <a:t>Affecter des fonds à des activités prioritaires</a:t>
              </a:r>
              <a:endParaRPr lang="fr-FR" sz="1600" b="0" dirty="0">
                <a:solidFill>
                  <a:srgbClr val="C00000"/>
                </a:solidFill>
                <a:cs typeface="+mn-cs"/>
              </a:endParaRPr>
            </a:p>
          </p:txBody>
        </p:sp>
        <p:sp>
          <p:nvSpPr>
            <p:cNvPr id="66" name="Gleichschenkliges Dreieck 65"/>
            <p:cNvSpPr/>
            <p:nvPr/>
          </p:nvSpPr>
          <p:spPr bwMode="auto">
            <a:xfrm rot="16200000">
              <a:off x="224286"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9" name="Gruppieren 66"/>
          <p:cNvGrpSpPr/>
          <p:nvPr/>
        </p:nvGrpSpPr>
        <p:grpSpPr>
          <a:xfrm>
            <a:off x="6244640" y="1649217"/>
            <a:ext cx="2899360" cy="720001"/>
            <a:chOff x="430735" y="2662062"/>
            <a:chExt cx="2899360" cy="917897"/>
          </a:xfrm>
          <a:solidFill>
            <a:schemeClr val="accent3">
              <a:lumMod val="20000"/>
              <a:lumOff val="80000"/>
            </a:schemeClr>
          </a:solidFill>
        </p:grpSpPr>
        <p:sp>
          <p:nvSpPr>
            <p:cNvPr id="68" name="Rechteck 67"/>
            <p:cNvSpPr/>
            <p:nvPr/>
          </p:nvSpPr>
          <p:spPr bwMode="auto">
            <a:xfrm>
              <a:off x="914386" y="2662062"/>
              <a:ext cx="2415709" cy="917896"/>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fr-FR" sz="800" b="0" smtClean="0">
                <a:solidFill>
                  <a:srgbClr val="C00000"/>
                </a:solidFill>
              </a:endParaRPr>
            </a:p>
            <a:p>
              <a:pPr eaLnBrk="0" hangingPunct="0">
                <a:defRPr/>
              </a:pPr>
              <a:r>
                <a:rPr lang="fr-FR" sz="1600" b="0" smtClean="0">
                  <a:solidFill>
                    <a:srgbClr val="C00000"/>
                  </a:solidFill>
                </a:rPr>
                <a:t>Reconnaître, intégrer les risques climatiques</a:t>
              </a:r>
              <a:endParaRPr lang="fr-FR" sz="1600" smtClean="0">
                <a:solidFill>
                  <a:srgbClr val="C00000"/>
                </a:solidFill>
              </a:endParaRPr>
            </a:p>
            <a:p>
              <a:pPr eaLnBrk="0" hangingPunct="0">
                <a:defRPr/>
              </a:pPr>
              <a:endParaRPr lang="fr-FR" sz="1600" b="0" dirty="0">
                <a:solidFill>
                  <a:srgbClr val="C00000"/>
                </a:solidFill>
                <a:cs typeface="+mn-cs"/>
              </a:endParaRPr>
            </a:p>
          </p:txBody>
        </p:sp>
        <p:sp>
          <p:nvSpPr>
            <p:cNvPr id="69" name="Gleichschenkliges Dreieck 68"/>
            <p:cNvSpPr/>
            <p:nvPr/>
          </p:nvSpPr>
          <p:spPr bwMode="auto">
            <a:xfrm rot="16200000">
              <a:off x="214753" y="2878045"/>
              <a:ext cx="917896"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cxnSp>
        <p:nvCxnSpPr>
          <p:cNvPr id="16412" name="Straight Arrow Connector 18"/>
          <p:cNvCxnSpPr>
            <a:cxnSpLocks noChangeShapeType="1"/>
          </p:cNvCxnSpPr>
          <p:nvPr/>
        </p:nvCxnSpPr>
        <p:spPr bwMode="auto">
          <a:xfrm rot="5400000">
            <a:off x="4059238" y="3619500"/>
            <a:ext cx="274638" cy="1587"/>
          </a:xfrm>
          <a:prstGeom prst="straightConnector1">
            <a:avLst/>
          </a:prstGeom>
          <a:noFill/>
          <a:ln w="38100" algn="ctr">
            <a:solidFill>
              <a:schemeClr val="tx1"/>
            </a:solidFill>
            <a:round/>
            <a:headEnd/>
            <a:tailEnd type="triangle" w="lg" len="med"/>
          </a:ln>
        </p:spPr>
      </p:cxnSp>
      <p:sp>
        <p:nvSpPr>
          <p:cNvPr id="7178" name="Rectangle 13"/>
          <p:cNvSpPr>
            <a:spLocks noChangeArrowheads="1"/>
          </p:cNvSpPr>
          <p:nvPr/>
        </p:nvSpPr>
        <p:spPr bwMode="auto">
          <a:xfrm>
            <a:off x="1625600"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400" b="0" smtClean="0">
                <a:solidFill>
                  <a:srgbClr val="FFFFFF"/>
                </a:solidFill>
                <a:sym typeface="Arial" charset="0"/>
              </a:rPr>
              <a:t>Plan sectoriel</a:t>
            </a:r>
            <a:endParaRPr lang="fr-FR" sz="1400" b="0">
              <a:solidFill>
                <a:srgbClr val="FFFFFF"/>
              </a:solidFill>
              <a:sym typeface="Arial" charset="0"/>
            </a:endParaRPr>
          </a:p>
        </p:txBody>
      </p:sp>
      <p:sp>
        <p:nvSpPr>
          <p:cNvPr id="7180" name="Rectangle 15"/>
          <p:cNvSpPr>
            <a:spLocks noChangeArrowheads="1"/>
          </p:cNvSpPr>
          <p:nvPr/>
        </p:nvSpPr>
        <p:spPr bwMode="auto">
          <a:xfrm>
            <a:off x="3813175"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buSzPct val="100000"/>
              <a:defRPr/>
            </a:pPr>
            <a:r>
              <a:rPr lang="fr-FR" sz="1400" b="0" smtClean="0">
                <a:solidFill>
                  <a:srgbClr val="FFFFFF"/>
                </a:solidFill>
                <a:sym typeface="Arial" charset="0"/>
              </a:rPr>
              <a:t>Plan sectoriel</a:t>
            </a:r>
            <a:endParaRPr lang="fr-FR" sz="1400" b="0">
              <a:solidFill>
                <a:srgbClr val="FFFFFF"/>
              </a:solidFill>
              <a:sym typeface="Arial" charset="0"/>
            </a:endParaRPr>
          </a:p>
        </p:txBody>
      </p:sp>
      <p:sp>
        <p:nvSpPr>
          <p:cNvPr id="16415" name="Inhaltsplatzhalter 2"/>
          <p:cNvSpPr>
            <a:spLocks noGrp="1"/>
          </p:cNvSpPr>
          <p:nvPr>
            <p:ph idx="1"/>
          </p:nvPr>
        </p:nvSpPr>
        <p:spPr>
          <a:xfrm>
            <a:off x="5616575" y="6442075"/>
            <a:ext cx="3438525" cy="188913"/>
          </a:xfrm>
        </p:spPr>
        <p:txBody>
          <a:bodyPr/>
          <a:lstStyle/>
          <a:p>
            <a:pPr marL="0" indent="0" algn="r">
              <a:buClrTx/>
              <a:buFont typeface="Arial" charset="0"/>
              <a:buNone/>
            </a:pPr>
            <a:r>
              <a:rPr lang="fr-FR" sz="900" i="1" smtClean="0">
                <a:solidFill>
                  <a:srgbClr val="7F7F7F"/>
                </a:solidFill>
                <a:cs typeface="Arial" charset="0"/>
                <a:sym typeface="Arial" charset="0"/>
              </a:rPr>
              <a:t>Source: document d'orientation de l'OCDE 2009   </a:t>
            </a:r>
            <a:endParaRPr lang="fr-FR" sz="900" i="1" smtClean="0">
              <a:solidFill>
                <a:srgbClr val="7F7F7F"/>
              </a:solidFill>
              <a:cs typeface="Arial" charset="0"/>
              <a:sym typeface="Arial"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5"/>
          <p:cNvSpPr>
            <a:spLocks noChangeArrowheads="1"/>
          </p:cNvSpPr>
          <p:nvPr/>
        </p:nvSpPr>
        <p:spPr bwMode="auto">
          <a:xfrm>
            <a:off x="0" y="4149725"/>
            <a:ext cx="9144000" cy="900113"/>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sp>
        <p:nvSpPr>
          <p:cNvPr id="8204" name="Rectangle 13"/>
          <p:cNvSpPr>
            <a:spLocks noChangeArrowheads="1"/>
          </p:cNvSpPr>
          <p:nvPr/>
        </p:nvSpPr>
        <p:spPr bwMode="auto">
          <a:xfrm>
            <a:off x="2438400" y="4329113"/>
            <a:ext cx="3382963" cy="53975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Programmation sectorielle</a:t>
            </a:r>
            <a:endParaRPr lang="fr-FR" sz="1500">
              <a:solidFill>
                <a:srgbClr val="FFFFFF"/>
              </a:solidFill>
              <a:sym typeface="Arial" charset="0"/>
            </a:endParaRPr>
          </a:p>
        </p:txBody>
      </p:sp>
      <p:sp>
        <p:nvSpPr>
          <p:cNvPr id="17412" name="TextBox 27"/>
          <p:cNvSpPr txBox="1">
            <a:spLocks noChangeArrowheads="1"/>
          </p:cNvSpPr>
          <p:nvPr/>
        </p:nvSpPr>
        <p:spPr bwMode="auto">
          <a:xfrm>
            <a:off x="73025" y="4276616"/>
            <a:ext cx="2871788" cy="646331"/>
          </a:xfrm>
          <a:prstGeom prst="rect">
            <a:avLst/>
          </a:prstGeom>
          <a:noFill/>
          <a:ln w="9525">
            <a:noFill/>
            <a:miter lim="800000"/>
            <a:headEnd/>
            <a:tailEnd/>
          </a:ln>
        </p:spPr>
        <p:txBody>
          <a:bodyPr anchor="ctr">
            <a:spAutoFit/>
          </a:bodyPr>
          <a:lstStyle/>
          <a:p>
            <a:pPr eaLnBrk="0" hangingPunct="0">
              <a:buSzPct val="100000"/>
            </a:pPr>
            <a:r>
              <a:rPr lang="fr-FR" sz="1800" dirty="0" smtClean="0">
                <a:solidFill>
                  <a:srgbClr val="6D6D6D"/>
                </a:solidFill>
                <a:sym typeface="Arial" charset="0"/>
              </a:rPr>
              <a:t>Affectation de ressources</a:t>
            </a:r>
            <a:endParaRPr lang="fr-FR" sz="1800" dirty="0">
              <a:solidFill>
                <a:srgbClr val="6D6D6D"/>
              </a:solidFill>
              <a:sym typeface="Arial" charset="0"/>
            </a:endParaRPr>
          </a:p>
        </p:txBody>
      </p:sp>
      <p:sp>
        <p:nvSpPr>
          <p:cNvPr id="8198" name="Rectangle 6"/>
          <p:cNvSpPr>
            <a:spLocks noChangeArrowheads="1"/>
          </p:cNvSpPr>
          <p:nvPr/>
        </p:nvSpPr>
        <p:spPr bwMode="auto">
          <a:xfrm>
            <a:off x="0" y="3240088"/>
            <a:ext cx="9136063" cy="900112"/>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sp>
        <p:nvSpPr>
          <p:cNvPr id="17414" name="TextBox 27"/>
          <p:cNvSpPr txBox="1">
            <a:spLocks noChangeArrowheads="1"/>
          </p:cNvSpPr>
          <p:nvPr/>
        </p:nvSpPr>
        <p:spPr bwMode="auto">
          <a:xfrm>
            <a:off x="73025" y="3365500"/>
            <a:ext cx="2871788" cy="647700"/>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Planifi-</a:t>
            </a:r>
          </a:p>
          <a:p>
            <a:pPr eaLnBrk="0" hangingPunct="0">
              <a:buSzPct val="100000"/>
            </a:pPr>
            <a:r>
              <a:rPr lang="fr-FR" sz="1800" smtClean="0">
                <a:solidFill>
                  <a:srgbClr val="6D6D6D"/>
                </a:solidFill>
                <a:sym typeface="Arial" charset="0"/>
              </a:rPr>
              <a:t>cation</a:t>
            </a:r>
            <a:endParaRPr lang="fr-FR" sz="1800">
              <a:solidFill>
                <a:srgbClr val="6D6D6D"/>
              </a:solidFill>
              <a:sym typeface="Arial" charset="0"/>
            </a:endParaRPr>
          </a:p>
        </p:txBody>
      </p:sp>
      <p:sp>
        <p:nvSpPr>
          <p:cNvPr id="8196" name="Rectangle 4"/>
          <p:cNvSpPr>
            <a:spLocks noChangeArrowheads="1"/>
          </p:cNvSpPr>
          <p:nvPr/>
        </p:nvSpPr>
        <p:spPr bwMode="auto">
          <a:xfrm>
            <a:off x="0" y="5051425"/>
            <a:ext cx="9144000" cy="1031875"/>
          </a:xfrm>
          <a:prstGeom prst="rect">
            <a:avLst/>
          </a:prstGeom>
          <a:solidFill>
            <a:schemeClr val="accent3">
              <a:lumMod val="20000"/>
              <a:lumOff val="80000"/>
            </a:schemeClr>
          </a:solidFill>
          <a:ln w="9525" algn="ctr">
            <a:noFill/>
            <a:round/>
            <a:headEnd/>
            <a:tailEnd/>
          </a:ln>
        </p:spPr>
        <p:txBody>
          <a:bodyPr/>
          <a:lstStyle/>
          <a:p>
            <a:pPr eaLnBrk="0" hangingPunct="0">
              <a:defRPr/>
            </a:pPr>
            <a:endParaRPr lang="fr-FR"/>
          </a:p>
        </p:txBody>
      </p:sp>
      <p:sp>
        <p:nvSpPr>
          <p:cNvPr id="8213" name="Rectangle 22"/>
          <p:cNvSpPr>
            <a:spLocks noChangeArrowheads="1"/>
          </p:cNvSpPr>
          <p:nvPr/>
        </p:nvSpPr>
        <p:spPr bwMode="auto">
          <a:xfrm>
            <a:off x="2438400" y="4949825"/>
            <a:ext cx="3017838" cy="1133475"/>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dirty="0" smtClean="0">
                <a:solidFill>
                  <a:srgbClr val="FFFFFF"/>
                </a:solidFill>
                <a:sym typeface="Arial" charset="0"/>
              </a:rPr>
              <a:t>Programme d'investissement sectoriel:</a:t>
            </a:r>
          </a:p>
          <a:p>
            <a:pPr algn="ctr" eaLnBrk="0" hangingPunct="0">
              <a:buSzPct val="100000"/>
              <a:defRPr/>
            </a:pPr>
            <a:r>
              <a:rPr lang="fr-FR" sz="1500" b="0" spc="-50" dirty="0" smtClean="0">
                <a:solidFill>
                  <a:srgbClr val="FFFFFF"/>
                </a:solidFill>
                <a:sym typeface="Arial" charset="0"/>
              </a:rPr>
              <a:t>programmes, projets descendants</a:t>
            </a:r>
          </a:p>
          <a:p>
            <a:pPr algn="ctr" eaLnBrk="0" hangingPunct="0">
              <a:buSzPct val="100000"/>
              <a:defRPr/>
            </a:pPr>
            <a:r>
              <a:rPr lang="fr-FR" sz="1500" b="0" dirty="0" smtClean="0">
                <a:solidFill>
                  <a:srgbClr val="FFFFFF"/>
                </a:solidFill>
                <a:sym typeface="Arial" charset="0"/>
              </a:rPr>
              <a:t>Projets sélectionnés district A, B</a:t>
            </a:r>
            <a:endParaRPr lang="fr-FR" sz="1500" b="0" dirty="0">
              <a:solidFill>
                <a:srgbClr val="FFFFFF"/>
              </a:solidFill>
              <a:sym typeface="Arial" charset="0"/>
            </a:endParaRPr>
          </a:p>
        </p:txBody>
      </p:sp>
      <p:sp>
        <p:nvSpPr>
          <p:cNvPr id="8223" name="Rectangle 68"/>
          <p:cNvSpPr>
            <a:spLocks noChangeArrowheads="1"/>
          </p:cNvSpPr>
          <p:nvPr/>
        </p:nvSpPr>
        <p:spPr bwMode="auto">
          <a:xfrm>
            <a:off x="5562600" y="5207000"/>
            <a:ext cx="3017838" cy="720725"/>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b="0" smtClean="0">
                <a:solidFill>
                  <a:srgbClr val="FFFFFF"/>
                </a:solidFill>
                <a:sym typeface="Arial" charset="0"/>
              </a:rPr>
              <a:t>Propositions de projet district A</a:t>
            </a:r>
          </a:p>
          <a:p>
            <a:pPr algn="ctr" eaLnBrk="0" hangingPunct="0">
              <a:buSzPct val="100000"/>
              <a:defRPr/>
            </a:pPr>
            <a:r>
              <a:rPr lang="fr-FR" sz="1500" b="0" smtClean="0">
                <a:solidFill>
                  <a:srgbClr val="FFFFFF"/>
                </a:solidFill>
                <a:sym typeface="Arial" charset="0"/>
              </a:rPr>
              <a:t>Propositions de projet district B</a:t>
            </a:r>
            <a:endParaRPr lang="fr-FR" sz="1500" b="0">
              <a:solidFill>
                <a:srgbClr val="FFFFFF"/>
              </a:solidFill>
              <a:sym typeface="Arial" charset="0"/>
            </a:endParaRPr>
          </a:p>
        </p:txBody>
      </p:sp>
      <p:sp>
        <p:nvSpPr>
          <p:cNvPr id="17418" name="TextBox 27"/>
          <p:cNvSpPr txBox="1">
            <a:spLocks noChangeArrowheads="1"/>
          </p:cNvSpPr>
          <p:nvPr/>
        </p:nvSpPr>
        <p:spPr bwMode="auto">
          <a:xfrm>
            <a:off x="73025" y="5243513"/>
            <a:ext cx="2871788" cy="646112"/>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Programmation/</a:t>
            </a:r>
          </a:p>
          <a:p>
            <a:pPr eaLnBrk="0" hangingPunct="0">
              <a:buSzPct val="100000"/>
            </a:pPr>
            <a:r>
              <a:rPr lang="fr-FR" sz="1800" smtClean="0">
                <a:solidFill>
                  <a:srgbClr val="6D6D6D"/>
                </a:solidFill>
                <a:sym typeface="Arial" charset="0"/>
              </a:rPr>
              <a:t>mise en œuvre</a:t>
            </a:r>
            <a:endParaRPr lang="fr-FR" sz="1800">
              <a:solidFill>
                <a:srgbClr val="6D6D6D"/>
              </a:solidFill>
              <a:sym typeface="Arial" charset="0"/>
            </a:endParaRPr>
          </a:p>
        </p:txBody>
      </p:sp>
      <p:sp>
        <p:nvSpPr>
          <p:cNvPr id="17419" name="Title 1"/>
          <p:cNvSpPr>
            <a:spLocks noGrp="1"/>
          </p:cNvSpPr>
          <p:nvPr>
            <p:ph type="title"/>
          </p:nvPr>
        </p:nvSpPr>
        <p:spPr>
          <a:xfrm>
            <a:off x="1208088" y="1620838"/>
            <a:ext cx="6961187" cy="690562"/>
          </a:xfrm>
        </p:spPr>
        <p:txBody>
          <a:bodyPr/>
          <a:lstStyle/>
          <a:p>
            <a:pPr eaLnBrk="1" hangingPunct="1"/>
            <a:endParaRPr lang="fr-FR" smtClean="0"/>
          </a:p>
        </p:txBody>
      </p:sp>
      <p:sp>
        <p:nvSpPr>
          <p:cNvPr id="8199" name="Rectangle 7"/>
          <p:cNvSpPr>
            <a:spLocks noChangeArrowheads="1"/>
          </p:cNvSpPr>
          <p:nvPr/>
        </p:nvSpPr>
        <p:spPr bwMode="auto">
          <a:xfrm>
            <a:off x="0" y="1066800"/>
            <a:ext cx="9144000" cy="21590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fr-FR"/>
          </a:p>
        </p:txBody>
      </p:sp>
      <p:sp>
        <p:nvSpPr>
          <p:cNvPr id="8201" name="Rectangle 10"/>
          <p:cNvSpPr>
            <a:spLocks noChangeArrowheads="1"/>
          </p:cNvSpPr>
          <p:nvPr/>
        </p:nvSpPr>
        <p:spPr bwMode="auto">
          <a:xfrm>
            <a:off x="3136900" y="1474788"/>
            <a:ext cx="2651125" cy="53975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Stratégie et politiques </a:t>
            </a:r>
            <a:br>
              <a:rPr lang="fr-FR" sz="1500" smtClean="0">
                <a:solidFill>
                  <a:srgbClr val="FFFFFF"/>
                </a:solidFill>
                <a:sym typeface="Arial" charset="0"/>
              </a:rPr>
            </a:br>
            <a:r>
              <a:rPr lang="fr-FR" sz="1500" smtClean="0">
                <a:solidFill>
                  <a:srgbClr val="FFFFFF"/>
                </a:solidFill>
                <a:sym typeface="Arial" charset="0"/>
              </a:rPr>
              <a:t>sectorielles</a:t>
            </a:r>
            <a:endParaRPr lang="fr-FR" sz="1500">
              <a:solidFill>
                <a:srgbClr val="FFFFFF"/>
              </a:solidFill>
              <a:sym typeface="Arial" charset="0"/>
            </a:endParaRPr>
          </a:p>
        </p:txBody>
      </p:sp>
      <p:sp>
        <p:nvSpPr>
          <p:cNvPr id="8202" name="Rectangle 11"/>
          <p:cNvSpPr>
            <a:spLocks noChangeArrowheads="1"/>
          </p:cNvSpPr>
          <p:nvPr/>
        </p:nvSpPr>
        <p:spPr bwMode="auto">
          <a:xfrm>
            <a:off x="3136900" y="2390775"/>
            <a:ext cx="2651125" cy="53975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500" smtClean="0">
                <a:solidFill>
                  <a:srgbClr val="FFFFFF"/>
                </a:solidFill>
                <a:sym typeface="Arial" charset="0"/>
              </a:rPr>
              <a:t>Plan sectoriel</a:t>
            </a:r>
            <a:endParaRPr lang="fr-FR" sz="1500">
              <a:solidFill>
                <a:srgbClr val="FFFFFF"/>
              </a:solidFill>
              <a:sym typeface="Arial" charset="0"/>
            </a:endParaRPr>
          </a:p>
        </p:txBody>
      </p:sp>
      <p:cxnSp>
        <p:nvCxnSpPr>
          <p:cNvPr id="17423" name="Straight Arrow Connector 16"/>
          <p:cNvCxnSpPr>
            <a:cxnSpLocks noChangeShapeType="1"/>
          </p:cNvCxnSpPr>
          <p:nvPr/>
        </p:nvCxnSpPr>
        <p:spPr bwMode="auto">
          <a:xfrm rot="5400000">
            <a:off x="2391569" y="4109244"/>
            <a:ext cx="403225" cy="4763"/>
          </a:xfrm>
          <a:prstGeom prst="straightConnector1">
            <a:avLst/>
          </a:prstGeom>
          <a:noFill/>
          <a:ln w="38100" algn="ctr">
            <a:solidFill>
              <a:schemeClr val="tx1"/>
            </a:solidFill>
            <a:round/>
            <a:headEnd/>
            <a:tailEnd type="triangle" w="lg" len="med"/>
          </a:ln>
        </p:spPr>
      </p:cxnSp>
      <p:grpSp>
        <p:nvGrpSpPr>
          <p:cNvPr id="17424" name="Gruppieren 54"/>
          <p:cNvGrpSpPr>
            <a:grpSpLocks/>
          </p:cNvGrpSpPr>
          <p:nvPr/>
        </p:nvGrpSpPr>
        <p:grpSpPr bwMode="auto">
          <a:xfrm>
            <a:off x="4348163" y="3009900"/>
            <a:ext cx="228600" cy="1312863"/>
            <a:chOff x="4552950" y="2578100"/>
            <a:chExt cx="229215" cy="1312863"/>
          </a:xfrm>
        </p:grpSpPr>
        <p:cxnSp>
          <p:nvCxnSpPr>
            <p:cNvPr id="17445" name="Straight Arrow Connector 15"/>
            <p:cNvCxnSpPr>
              <a:cxnSpLocks noChangeShapeType="1"/>
            </p:cNvCxnSpPr>
            <p:nvPr/>
          </p:nvCxnSpPr>
          <p:spPr bwMode="auto">
            <a:xfrm rot="5400000">
              <a:off x="4139228" y="3220559"/>
              <a:ext cx="1281112" cy="4763"/>
            </a:xfrm>
            <a:prstGeom prst="straightConnector1">
              <a:avLst/>
            </a:prstGeom>
            <a:noFill/>
            <a:ln w="38100" algn="ctr">
              <a:solidFill>
                <a:schemeClr val="tx1"/>
              </a:solidFill>
              <a:round/>
              <a:headEnd/>
              <a:tailEnd type="triangle" w="lg" len="med"/>
            </a:ln>
          </p:spPr>
        </p:cxnSp>
        <p:cxnSp>
          <p:nvCxnSpPr>
            <p:cNvPr id="17446" name="Straight Arrow Connector 17"/>
            <p:cNvCxnSpPr>
              <a:cxnSpLocks noChangeShapeType="1"/>
            </p:cNvCxnSpPr>
            <p:nvPr/>
          </p:nvCxnSpPr>
          <p:spPr bwMode="auto">
            <a:xfrm flipV="1">
              <a:off x="4552950" y="2578100"/>
              <a:ext cx="1588" cy="1312863"/>
            </a:xfrm>
            <a:prstGeom prst="straightConnector1">
              <a:avLst/>
            </a:prstGeom>
            <a:noFill/>
            <a:ln w="38100" algn="ctr">
              <a:solidFill>
                <a:srgbClr val="C00000"/>
              </a:solidFill>
              <a:round/>
              <a:headEnd/>
              <a:tailEnd type="triangle" w="lg" len="med"/>
            </a:ln>
          </p:spPr>
        </p:cxnSp>
      </p:grpSp>
      <p:grpSp>
        <p:nvGrpSpPr>
          <p:cNvPr id="17425" name="Gruppieren 53"/>
          <p:cNvGrpSpPr>
            <a:grpSpLocks/>
          </p:cNvGrpSpPr>
          <p:nvPr/>
        </p:nvGrpSpPr>
        <p:grpSpPr bwMode="auto">
          <a:xfrm>
            <a:off x="4349750" y="2057400"/>
            <a:ext cx="225425" cy="280988"/>
            <a:chOff x="4421592" y="2014538"/>
            <a:chExt cx="226833" cy="280988"/>
          </a:xfrm>
        </p:grpSpPr>
        <p:cxnSp>
          <p:nvCxnSpPr>
            <p:cNvPr id="17443" name="Straight Arrow Connector 14"/>
            <p:cNvCxnSpPr>
              <a:cxnSpLocks noChangeShapeType="1"/>
            </p:cNvCxnSpPr>
            <p:nvPr/>
          </p:nvCxnSpPr>
          <p:spPr bwMode="auto">
            <a:xfrm rot="5400000">
              <a:off x="4510313" y="2157413"/>
              <a:ext cx="274638" cy="1587"/>
            </a:xfrm>
            <a:prstGeom prst="straightConnector1">
              <a:avLst/>
            </a:prstGeom>
            <a:noFill/>
            <a:ln w="38100" algn="ctr">
              <a:solidFill>
                <a:schemeClr val="tx1"/>
              </a:solidFill>
              <a:round/>
              <a:headEnd/>
              <a:tailEnd type="triangle" w="lg" len="med"/>
            </a:ln>
          </p:spPr>
        </p:cxnSp>
        <p:cxnSp>
          <p:nvCxnSpPr>
            <p:cNvPr id="17444" name="Straight Arrow Connector 18"/>
            <p:cNvCxnSpPr>
              <a:cxnSpLocks noChangeShapeType="1"/>
            </p:cNvCxnSpPr>
            <p:nvPr/>
          </p:nvCxnSpPr>
          <p:spPr bwMode="auto">
            <a:xfrm rot="5400000" flipH="1" flipV="1">
              <a:off x="4284273" y="2151857"/>
              <a:ext cx="274638" cy="0"/>
            </a:xfrm>
            <a:prstGeom prst="straightConnector1">
              <a:avLst/>
            </a:prstGeom>
            <a:noFill/>
            <a:ln w="38100" algn="ctr">
              <a:solidFill>
                <a:srgbClr val="C00000"/>
              </a:solidFill>
              <a:round/>
              <a:headEnd/>
              <a:tailEnd type="triangle" w="lg" len="med"/>
            </a:ln>
          </p:spPr>
        </p:cxnSp>
      </p:grpSp>
      <p:cxnSp>
        <p:nvCxnSpPr>
          <p:cNvPr id="17426" name="Straight Arrow Connector 21"/>
          <p:cNvCxnSpPr>
            <a:cxnSpLocks noChangeShapeType="1"/>
          </p:cNvCxnSpPr>
          <p:nvPr/>
        </p:nvCxnSpPr>
        <p:spPr bwMode="auto">
          <a:xfrm rot="5400000">
            <a:off x="3246438" y="4129088"/>
            <a:ext cx="365125" cy="3175"/>
          </a:xfrm>
          <a:prstGeom prst="straightConnector1">
            <a:avLst/>
          </a:prstGeom>
          <a:noFill/>
          <a:ln w="38100" algn="ctr">
            <a:solidFill>
              <a:srgbClr val="6F6D2D"/>
            </a:solidFill>
            <a:prstDash val="sysDash"/>
            <a:round/>
            <a:headEnd/>
            <a:tailEnd type="triangle" w="lg" len="med"/>
          </a:ln>
        </p:spPr>
      </p:cxnSp>
      <p:cxnSp>
        <p:nvCxnSpPr>
          <p:cNvPr id="17427" name="Straight Arrow Connector 33"/>
          <p:cNvCxnSpPr>
            <a:cxnSpLocks noChangeShapeType="1"/>
          </p:cNvCxnSpPr>
          <p:nvPr/>
        </p:nvCxnSpPr>
        <p:spPr bwMode="auto">
          <a:xfrm flipH="1">
            <a:off x="4375150" y="4857750"/>
            <a:ext cx="1" cy="170657"/>
          </a:xfrm>
          <a:prstGeom prst="straightConnector1">
            <a:avLst/>
          </a:prstGeom>
          <a:noFill/>
          <a:ln w="38100" algn="ctr">
            <a:solidFill>
              <a:schemeClr val="tx1"/>
            </a:solidFill>
            <a:round/>
            <a:headEnd/>
            <a:tailEnd type="triangle" w="lg" len="med"/>
          </a:ln>
        </p:spPr>
      </p:cxnSp>
      <p:cxnSp>
        <p:nvCxnSpPr>
          <p:cNvPr id="17428" name="Straight Arrow Connector 34"/>
          <p:cNvCxnSpPr>
            <a:cxnSpLocks noChangeShapeType="1"/>
          </p:cNvCxnSpPr>
          <p:nvPr/>
        </p:nvCxnSpPr>
        <p:spPr bwMode="auto">
          <a:xfrm rot="5400000" flipH="1" flipV="1">
            <a:off x="5550693" y="5028407"/>
            <a:ext cx="328613" cy="0"/>
          </a:xfrm>
          <a:prstGeom prst="straightConnector1">
            <a:avLst/>
          </a:prstGeom>
          <a:noFill/>
          <a:ln w="38100" algn="ctr">
            <a:solidFill>
              <a:srgbClr val="C00000"/>
            </a:solidFill>
            <a:round/>
            <a:headEnd/>
            <a:tailEnd type="triangle" w="lg" len="med"/>
          </a:ln>
        </p:spPr>
      </p:cxnSp>
      <p:sp>
        <p:nvSpPr>
          <p:cNvPr id="17429" name="TextBox 65"/>
          <p:cNvSpPr txBox="1">
            <a:spLocks noChangeArrowheads="1"/>
          </p:cNvSpPr>
          <p:nvPr/>
        </p:nvSpPr>
        <p:spPr bwMode="auto">
          <a:xfrm>
            <a:off x="3560763" y="6178550"/>
            <a:ext cx="2544864" cy="323165"/>
          </a:xfrm>
          <a:prstGeom prst="rect">
            <a:avLst/>
          </a:prstGeom>
          <a:noFill/>
          <a:ln w="9525">
            <a:noFill/>
            <a:miter lim="800000"/>
            <a:headEnd/>
            <a:tailEnd/>
          </a:ln>
        </p:spPr>
        <p:txBody>
          <a:bodyPr wrap="none">
            <a:spAutoFit/>
          </a:bodyPr>
          <a:lstStyle/>
          <a:p>
            <a:pPr eaLnBrk="0" hangingPunct="0">
              <a:buSzPct val="100000"/>
            </a:pPr>
            <a:r>
              <a:rPr lang="fr-FR" sz="1500" smtClean="0">
                <a:solidFill>
                  <a:srgbClr val="595959"/>
                </a:solidFill>
                <a:sym typeface="Arial" charset="0"/>
              </a:rPr>
              <a:t>Vers le niveau projet/local</a:t>
            </a:r>
            <a:endParaRPr lang="fr-FR" sz="1500">
              <a:solidFill>
                <a:srgbClr val="595959"/>
              </a:solidFill>
              <a:sym typeface="Arial" charset="0"/>
            </a:endParaRPr>
          </a:p>
        </p:txBody>
      </p:sp>
      <p:sp>
        <p:nvSpPr>
          <p:cNvPr id="17430" name="Down Arrow 66"/>
          <p:cNvSpPr>
            <a:spLocks noChangeArrowheads="1"/>
          </p:cNvSpPr>
          <p:nvPr/>
        </p:nvSpPr>
        <p:spPr bwMode="auto">
          <a:xfrm>
            <a:off x="3060700" y="887413"/>
            <a:ext cx="363538" cy="342900"/>
          </a:xfrm>
          <a:prstGeom prst="downArrow">
            <a:avLst>
              <a:gd name="adj1" fmla="val 50000"/>
              <a:gd name="adj2" fmla="val 50000"/>
            </a:avLst>
          </a:prstGeom>
          <a:solidFill>
            <a:srgbClr val="6F6D2D"/>
          </a:solidFill>
          <a:ln w="9525" algn="ctr">
            <a:noFill/>
            <a:round/>
            <a:headEnd/>
            <a:tailEnd/>
          </a:ln>
        </p:spPr>
        <p:txBody>
          <a:bodyPr/>
          <a:lstStyle/>
          <a:p>
            <a:pPr eaLnBrk="0" hangingPunct="0"/>
            <a:endParaRPr lang="fr-FR"/>
          </a:p>
        </p:txBody>
      </p:sp>
      <p:sp>
        <p:nvSpPr>
          <p:cNvPr id="17431" name="TextBox 67"/>
          <p:cNvSpPr txBox="1">
            <a:spLocks noChangeArrowheads="1"/>
          </p:cNvSpPr>
          <p:nvPr/>
        </p:nvSpPr>
        <p:spPr bwMode="auto">
          <a:xfrm>
            <a:off x="3560763" y="811213"/>
            <a:ext cx="1604927" cy="323165"/>
          </a:xfrm>
          <a:prstGeom prst="rect">
            <a:avLst/>
          </a:prstGeom>
          <a:noFill/>
          <a:ln w="9525">
            <a:noFill/>
            <a:miter lim="800000"/>
            <a:headEnd/>
            <a:tailEnd/>
          </a:ln>
        </p:spPr>
        <p:txBody>
          <a:bodyPr wrap="none">
            <a:spAutoFit/>
          </a:bodyPr>
          <a:lstStyle/>
          <a:p>
            <a:pPr eaLnBrk="0" hangingPunct="0">
              <a:buSzPct val="100000"/>
            </a:pPr>
            <a:r>
              <a:rPr lang="fr-FR" sz="1500" smtClean="0">
                <a:solidFill>
                  <a:srgbClr val="595959"/>
                </a:solidFill>
                <a:sym typeface="Arial" charset="0"/>
              </a:rPr>
              <a:t>Niveau national</a:t>
            </a:r>
            <a:endParaRPr lang="fr-FR" sz="1500">
              <a:solidFill>
                <a:srgbClr val="595959"/>
              </a:solidFill>
              <a:sym typeface="Arial" charset="0"/>
            </a:endParaRPr>
          </a:p>
        </p:txBody>
      </p:sp>
      <p:sp>
        <p:nvSpPr>
          <p:cNvPr id="17432" name="TextBox 67"/>
          <p:cNvSpPr txBox="1">
            <a:spLocks noChangeArrowheads="1"/>
          </p:cNvSpPr>
          <p:nvPr/>
        </p:nvSpPr>
        <p:spPr bwMode="auto">
          <a:xfrm>
            <a:off x="112713" y="998538"/>
            <a:ext cx="2736850" cy="811212"/>
          </a:xfrm>
          <a:prstGeom prst="rect">
            <a:avLst/>
          </a:prstGeom>
          <a:noFill/>
          <a:ln w="9525">
            <a:noFill/>
            <a:miter lim="800000"/>
            <a:headEnd/>
            <a:tailEnd/>
          </a:ln>
        </p:spPr>
        <p:txBody>
          <a:bodyPr lIns="0" tIns="0" rIns="0" bIns="0" anchor="b"/>
          <a:lstStyle/>
          <a:p>
            <a:pPr eaLnBrk="0" hangingPunct="0">
              <a:lnSpc>
                <a:spcPts val="2800"/>
              </a:lnSpc>
              <a:buSzPct val="100000"/>
            </a:pPr>
            <a:r>
              <a:rPr lang="fr-FR" sz="2400" smtClean="0">
                <a:solidFill>
                  <a:srgbClr val="669900"/>
                </a:solidFill>
                <a:sym typeface="Arial" charset="0"/>
              </a:rPr>
              <a:t>Points d'entrée </a:t>
            </a:r>
          </a:p>
          <a:p>
            <a:pPr eaLnBrk="0" hangingPunct="0">
              <a:lnSpc>
                <a:spcPts val="2800"/>
              </a:lnSpc>
              <a:buSzPct val="100000"/>
            </a:pPr>
            <a:r>
              <a:rPr lang="fr-FR" sz="2400" smtClean="0">
                <a:solidFill>
                  <a:srgbClr val="669900"/>
                </a:solidFill>
                <a:sym typeface="Arial" charset="0"/>
              </a:rPr>
              <a:t>niveau sectoriel:</a:t>
            </a:r>
            <a:endParaRPr lang="fr-FR" sz="2400">
              <a:solidFill>
                <a:srgbClr val="669900"/>
              </a:solidFill>
              <a:sym typeface="Arial" charset="0"/>
            </a:endParaRPr>
          </a:p>
        </p:txBody>
      </p:sp>
      <p:grpSp>
        <p:nvGrpSpPr>
          <p:cNvPr id="4" name="Gruppieren 51"/>
          <p:cNvGrpSpPr>
            <a:grpSpLocks/>
          </p:cNvGrpSpPr>
          <p:nvPr/>
        </p:nvGrpSpPr>
        <p:grpSpPr bwMode="auto">
          <a:xfrm>
            <a:off x="5889625" y="1393825"/>
            <a:ext cx="3254375" cy="3556000"/>
            <a:chOff x="5892533" y="1393538"/>
            <a:chExt cx="3254840" cy="3556762"/>
          </a:xfrm>
        </p:grpSpPr>
        <p:grpSp>
          <p:nvGrpSpPr>
            <p:cNvPr id="5" name="Gruppieren 43"/>
            <p:cNvGrpSpPr/>
            <p:nvPr/>
          </p:nvGrpSpPr>
          <p:grpSpPr>
            <a:xfrm>
              <a:off x="5892533" y="4248299"/>
              <a:ext cx="3251467" cy="702001"/>
              <a:chOff x="428938" y="2679961"/>
              <a:chExt cx="3321146" cy="702001"/>
            </a:xfrm>
            <a:solidFill>
              <a:schemeClr val="accent3">
                <a:lumMod val="20000"/>
                <a:lumOff val="80000"/>
              </a:schemeClr>
            </a:solidFill>
          </p:grpSpPr>
          <p:sp>
            <p:nvSpPr>
              <p:cNvPr id="45" name="Rechteck 44"/>
              <p:cNvSpPr/>
              <p:nvPr/>
            </p:nvSpPr>
            <p:spPr bwMode="auto">
              <a:xfrm>
                <a:off x="914386" y="2679961"/>
                <a:ext cx="2835698"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fr-FR" sz="1200" b="0" dirty="0">
                    <a:solidFill>
                      <a:srgbClr val="C00000"/>
                    </a:solidFill>
                  </a:rPr>
                  <a:t>Ajouter des considérations climatiques aux critères d’évaluation de la proposition</a:t>
                </a:r>
                <a:br>
                  <a:rPr lang="fr-FR" sz="1200" b="0" dirty="0">
                    <a:solidFill>
                      <a:srgbClr val="C00000"/>
                    </a:solidFill>
                  </a:rPr>
                </a:br>
                <a:r>
                  <a:rPr lang="fr-FR" sz="1200" b="0" dirty="0">
                    <a:solidFill>
                      <a:srgbClr val="C00000"/>
                    </a:solidFill>
                  </a:rPr>
                  <a:t>Inclure des activités descendantes</a:t>
                </a:r>
                <a:endParaRPr lang="fr-FR" sz="1200" b="0" dirty="0">
                  <a:solidFill>
                    <a:srgbClr val="C00000"/>
                  </a:solidFill>
                  <a:cs typeface="+mn-cs"/>
                </a:endParaRPr>
              </a:p>
            </p:txBody>
          </p:sp>
          <p:sp>
            <p:nvSpPr>
              <p:cNvPr id="46" name="Gleichschenkliges Dreieck 45"/>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6" name="Gruppieren 40"/>
            <p:cNvGrpSpPr/>
            <p:nvPr/>
          </p:nvGrpSpPr>
          <p:grpSpPr>
            <a:xfrm>
              <a:off x="5892533" y="3338584"/>
              <a:ext cx="3251467" cy="702001"/>
              <a:chOff x="428938" y="2679961"/>
              <a:chExt cx="3251467" cy="702001"/>
            </a:xfrm>
            <a:solidFill>
              <a:schemeClr val="accent3">
                <a:lumMod val="60000"/>
                <a:lumOff val="40000"/>
              </a:schemeClr>
            </a:solidFill>
          </p:grpSpPr>
          <p:sp>
            <p:nvSpPr>
              <p:cNvPr id="42" name="Rechteck 41"/>
              <p:cNvSpPr/>
              <p:nvPr/>
            </p:nvSpPr>
            <p:spPr bwMode="auto">
              <a:xfrm>
                <a:off x="914386" y="2679961"/>
                <a:ext cx="2766019"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fr-FR" sz="1200" b="0" dirty="0">
                    <a:solidFill>
                      <a:srgbClr val="C00000"/>
                    </a:solidFill>
                  </a:rPr>
                  <a:t>Ménager une marge de manœuvre dans le budget pour des activités intersectorielles</a:t>
                </a:r>
                <a:br>
                  <a:rPr lang="fr-FR" sz="1200" b="0" dirty="0">
                    <a:solidFill>
                      <a:srgbClr val="C00000"/>
                    </a:solidFill>
                  </a:rPr>
                </a:br>
                <a:r>
                  <a:rPr lang="fr-FR" sz="1200" b="0" dirty="0">
                    <a:solidFill>
                      <a:srgbClr val="C00000"/>
                    </a:solidFill>
                  </a:rPr>
                  <a:t>Réclamer une aide financière pour l’adaptation</a:t>
                </a:r>
              </a:p>
            </p:txBody>
          </p:sp>
          <p:sp>
            <p:nvSpPr>
              <p:cNvPr id="43" name="Gleichschenkliges Dreieck 42"/>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dirty="0">
                  <a:solidFill>
                    <a:srgbClr val="C00000"/>
                  </a:solidFill>
                  <a:cs typeface="+mn-cs"/>
                </a:endParaRPr>
              </a:p>
            </p:txBody>
          </p:sp>
        </p:grpSp>
        <p:grpSp>
          <p:nvGrpSpPr>
            <p:cNvPr id="7" name="Gruppieren 32"/>
            <p:cNvGrpSpPr/>
            <p:nvPr/>
          </p:nvGrpSpPr>
          <p:grpSpPr>
            <a:xfrm>
              <a:off x="5892533" y="2310119"/>
              <a:ext cx="3251467" cy="701563"/>
              <a:chOff x="428938" y="2679961"/>
              <a:chExt cx="3304150" cy="900001"/>
            </a:xfrm>
            <a:solidFill>
              <a:schemeClr val="accent3">
                <a:lumMod val="20000"/>
                <a:lumOff val="80000"/>
              </a:schemeClr>
            </a:solidFill>
          </p:grpSpPr>
          <p:sp>
            <p:nvSpPr>
              <p:cNvPr id="34" name="Rechteck 33"/>
              <p:cNvSpPr/>
              <p:nvPr/>
            </p:nvSpPr>
            <p:spPr bwMode="auto">
              <a:xfrm>
                <a:off x="914386" y="2679961"/>
                <a:ext cx="2818702"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fr-FR" sz="1200" b="0" dirty="0">
                    <a:solidFill>
                      <a:srgbClr val="C00000"/>
                    </a:solidFill>
                  </a:rPr>
                  <a:t>Appliquer un </a:t>
                </a:r>
                <a:r>
                  <a:rPr lang="fr-FR" sz="1200" dirty="0">
                    <a:solidFill>
                      <a:srgbClr val="C00000"/>
                    </a:solidFill>
                  </a:rPr>
                  <a:t>prisme climatique </a:t>
                </a:r>
              </a:p>
              <a:p>
                <a:pPr eaLnBrk="0" hangingPunct="0">
                  <a:lnSpc>
                    <a:spcPts val="1600"/>
                  </a:lnSpc>
                  <a:defRPr/>
                </a:pPr>
                <a:r>
                  <a:rPr lang="fr-FR" sz="1200" b="0" dirty="0">
                    <a:solidFill>
                      <a:srgbClr val="C00000"/>
                    </a:solidFill>
                  </a:rPr>
                  <a:t>Intégrer des activités descendantes</a:t>
                </a:r>
              </a:p>
              <a:p>
                <a:pPr eaLnBrk="0" hangingPunct="0">
                  <a:lnSpc>
                    <a:spcPts val="1600"/>
                  </a:lnSpc>
                  <a:defRPr/>
                </a:pPr>
                <a:r>
                  <a:rPr lang="fr-FR" sz="1200" b="0" dirty="0">
                    <a:solidFill>
                      <a:srgbClr val="C00000"/>
                    </a:solidFill>
                  </a:rPr>
                  <a:t>Intégrer des activités intersectorielles</a:t>
                </a:r>
              </a:p>
            </p:txBody>
          </p:sp>
          <p:sp>
            <p:nvSpPr>
              <p:cNvPr id="36" name="Gleichschenkliges Dreieck 35"/>
              <p:cNvSpPr/>
              <p:nvPr/>
            </p:nvSpPr>
            <p:spPr bwMode="auto">
              <a:xfrm rot="16200000">
                <a:off x="221904"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nvGrpSpPr>
            <p:cNvPr id="8" name="Gruppieren 37"/>
            <p:cNvGrpSpPr/>
            <p:nvPr/>
          </p:nvGrpSpPr>
          <p:grpSpPr>
            <a:xfrm>
              <a:off x="5892533" y="1393538"/>
              <a:ext cx="3254840" cy="702001"/>
              <a:chOff x="428938" y="2679961"/>
              <a:chExt cx="2901157" cy="702001"/>
            </a:xfrm>
            <a:solidFill>
              <a:schemeClr val="accent3">
                <a:lumMod val="20000"/>
                <a:lumOff val="80000"/>
              </a:schemeClr>
            </a:solidFill>
          </p:grpSpPr>
          <p:sp>
            <p:nvSpPr>
              <p:cNvPr id="39" name="Rechteck 38"/>
              <p:cNvSpPr/>
              <p:nvPr/>
            </p:nvSpPr>
            <p:spPr bwMode="auto">
              <a:xfrm>
                <a:off x="914386" y="2679961"/>
                <a:ext cx="2415709"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fr-FR" sz="1200" b="0" dirty="0">
                    <a:solidFill>
                      <a:srgbClr val="C00000"/>
                    </a:solidFill>
                  </a:rPr>
                  <a:t>Appliquer un </a:t>
                </a:r>
                <a:r>
                  <a:rPr lang="fr-FR" sz="1200" dirty="0">
                    <a:solidFill>
                      <a:srgbClr val="C00000"/>
                    </a:solidFill>
                  </a:rPr>
                  <a:t>prisme climatique </a:t>
                </a:r>
              </a:p>
              <a:p>
                <a:pPr eaLnBrk="0" hangingPunct="0">
                  <a:lnSpc>
                    <a:spcPts val="1600"/>
                  </a:lnSpc>
                  <a:defRPr/>
                </a:pPr>
                <a:r>
                  <a:rPr lang="fr-FR" sz="1200" b="0" dirty="0">
                    <a:solidFill>
                      <a:srgbClr val="C00000"/>
                    </a:solidFill>
                  </a:rPr>
                  <a:t>Agir sur les priorités climatiques</a:t>
                </a:r>
              </a:p>
              <a:p>
                <a:pPr eaLnBrk="0" hangingPunct="0">
                  <a:lnSpc>
                    <a:spcPts val="1600"/>
                  </a:lnSpc>
                  <a:defRPr/>
                </a:pPr>
                <a:r>
                  <a:rPr lang="fr-FR" sz="1200" b="0" dirty="0">
                    <a:solidFill>
                      <a:srgbClr val="C00000"/>
                    </a:solidFill>
                  </a:rPr>
                  <a:t>Reconnaître les risques climatiques</a:t>
                </a:r>
                <a:endParaRPr lang="fr-FR" sz="1200" b="0" dirty="0">
                  <a:solidFill>
                    <a:srgbClr val="C00000"/>
                  </a:solidFill>
                  <a:cs typeface="+mn-cs"/>
                </a:endParaRPr>
              </a:p>
            </p:txBody>
          </p:sp>
          <p:sp>
            <p:nvSpPr>
              <p:cNvPr id="40" name="Gleichschenkliges Dreieck 39"/>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fr-FR" sz="1600" b="0">
                  <a:solidFill>
                    <a:srgbClr val="C00000"/>
                  </a:solidFill>
                  <a:cs typeface="+mn-cs"/>
                </a:endParaRPr>
              </a:p>
            </p:txBody>
          </p:sp>
        </p:grpSp>
      </p:grpSp>
      <p:sp>
        <p:nvSpPr>
          <p:cNvPr id="17434" name="TextBox 27"/>
          <p:cNvSpPr txBox="1">
            <a:spLocks noChangeArrowheads="1"/>
          </p:cNvSpPr>
          <p:nvPr/>
        </p:nvSpPr>
        <p:spPr bwMode="auto">
          <a:xfrm>
            <a:off x="73025" y="1900129"/>
            <a:ext cx="2871788" cy="646331"/>
          </a:xfrm>
          <a:prstGeom prst="rect">
            <a:avLst/>
          </a:prstGeom>
          <a:noFill/>
          <a:ln w="9525">
            <a:noFill/>
            <a:miter lim="800000"/>
            <a:headEnd/>
            <a:tailEnd/>
          </a:ln>
        </p:spPr>
        <p:txBody>
          <a:bodyPr anchor="ctr">
            <a:spAutoFit/>
          </a:bodyPr>
          <a:lstStyle/>
          <a:p>
            <a:pPr eaLnBrk="0" hangingPunct="0">
              <a:buSzPct val="100000"/>
            </a:pPr>
            <a:r>
              <a:rPr lang="fr-FR" sz="1800" smtClean="0">
                <a:solidFill>
                  <a:srgbClr val="6D6D6D"/>
                </a:solidFill>
                <a:sym typeface="Arial" charset="0"/>
              </a:rPr>
              <a:t>Formulation des politiques</a:t>
            </a:r>
            <a:endParaRPr lang="fr-FR" sz="1800">
              <a:solidFill>
                <a:srgbClr val="6D6D6D"/>
              </a:solidFill>
              <a:sym typeface="Arial" charset="0"/>
            </a:endParaRPr>
          </a:p>
        </p:txBody>
      </p:sp>
      <p:sp>
        <p:nvSpPr>
          <p:cNvPr id="8203" name="Rectangle 12"/>
          <p:cNvSpPr>
            <a:spLocks noChangeArrowheads="1"/>
          </p:cNvSpPr>
          <p:nvPr/>
        </p:nvSpPr>
        <p:spPr bwMode="auto">
          <a:xfrm>
            <a:off x="1206500" y="3419475"/>
            <a:ext cx="1646238" cy="53975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200" smtClean="0">
                <a:solidFill>
                  <a:srgbClr val="FFFFFF"/>
                </a:solidFill>
                <a:sym typeface="Arial" charset="0"/>
              </a:rPr>
              <a:t>Enveloppe budgétaire sectorielle</a:t>
            </a:r>
            <a:endParaRPr lang="fr-FR" sz="1200" dirty="0">
              <a:solidFill>
                <a:srgbClr val="FFFFFF"/>
              </a:solidFill>
              <a:sym typeface="Arial" charset="0"/>
            </a:endParaRPr>
          </a:p>
        </p:txBody>
      </p:sp>
      <p:sp>
        <p:nvSpPr>
          <p:cNvPr id="8211" name="Rectangle 20"/>
          <p:cNvSpPr>
            <a:spLocks noChangeArrowheads="1"/>
          </p:cNvSpPr>
          <p:nvPr/>
        </p:nvSpPr>
        <p:spPr bwMode="auto">
          <a:xfrm>
            <a:off x="2870200" y="3419475"/>
            <a:ext cx="1287463" cy="539750"/>
          </a:xfrm>
          <a:prstGeom prst="rect">
            <a:avLst/>
          </a:prstGeom>
          <a:solidFill>
            <a:schemeClr val="accent3">
              <a:lumMod val="50000"/>
            </a:schemeClr>
          </a:solidFill>
          <a:ln w="9525" algn="ctr">
            <a:noFill/>
            <a:round/>
            <a:headEnd/>
            <a:tailEnd/>
          </a:ln>
        </p:spPr>
        <p:txBody>
          <a:bodyPr anchor="ctr"/>
          <a:lstStyle/>
          <a:p>
            <a:pPr algn="ctr" eaLnBrk="0" hangingPunct="0">
              <a:buSzPct val="100000"/>
              <a:defRPr/>
            </a:pPr>
            <a:r>
              <a:rPr lang="fr-FR" sz="1200" b="0" smtClean="0">
                <a:solidFill>
                  <a:srgbClr val="FFFFFF"/>
                </a:solidFill>
                <a:sym typeface="Arial" charset="0"/>
              </a:rPr>
              <a:t>Financement pour l'adaptation</a:t>
            </a:r>
            <a:endParaRPr lang="fr-FR" sz="1200" b="0" dirty="0">
              <a:solidFill>
                <a:srgbClr val="FFFFFF"/>
              </a:solidFill>
              <a:sym typeface="Arial" charset="0"/>
            </a:endParaRPr>
          </a:p>
        </p:txBody>
      </p:sp>
      <p:sp>
        <p:nvSpPr>
          <p:cNvPr id="17437" name="Down Arrow 66"/>
          <p:cNvSpPr>
            <a:spLocks noChangeArrowheads="1"/>
          </p:cNvSpPr>
          <p:nvPr/>
        </p:nvSpPr>
        <p:spPr bwMode="auto">
          <a:xfrm>
            <a:off x="3060700" y="6165850"/>
            <a:ext cx="363538" cy="342900"/>
          </a:xfrm>
          <a:prstGeom prst="downArrow">
            <a:avLst>
              <a:gd name="adj1" fmla="val 50000"/>
              <a:gd name="adj2" fmla="val 50000"/>
            </a:avLst>
          </a:prstGeom>
          <a:solidFill>
            <a:srgbClr val="6F6D2D"/>
          </a:solidFill>
          <a:ln w="9525" algn="ctr">
            <a:noFill/>
            <a:round/>
            <a:headEnd/>
            <a:tailEnd/>
          </a:ln>
        </p:spPr>
        <p:txBody>
          <a:bodyPr/>
          <a:lstStyle/>
          <a:p>
            <a:pPr eaLnBrk="0" hangingPunct="0"/>
            <a:endParaRPr lang="fr-FR"/>
          </a:p>
        </p:txBody>
      </p:sp>
      <p:sp>
        <p:nvSpPr>
          <p:cNvPr id="17438" name="Inhaltsplatzhalter 2"/>
          <p:cNvSpPr>
            <a:spLocks noGrp="1"/>
          </p:cNvSpPr>
          <p:nvPr>
            <p:ph idx="1"/>
          </p:nvPr>
        </p:nvSpPr>
        <p:spPr>
          <a:xfrm>
            <a:off x="5616575" y="6442075"/>
            <a:ext cx="3438525" cy="188913"/>
          </a:xfrm>
        </p:spPr>
        <p:txBody>
          <a:bodyPr/>
          <a:lstStyle/>
          <a:p>
            <a:pPr marL="0" indent="0" algn="r">
              <a:buClrTx/>
              <a:buFont typeface="Arial" charset="0"/>
              <a:buNone/>
            </a:pPr>
            <a:r>
              <a:rPr lang="fr-FR" sz="900" i="1" smtClean="0">
                <a:solidFill>
                  <a:srgbClr val="7F7F7F"/>
                </a:solidFill>
                <a:cs typeface="Arial" charset="0"/>
                <a:sym typeface="Arial" charset="0"/>
              </a:rPr>
              <a:t>Source: document d'orientation de l'OCDE 2009   </a:t>
            </a:r>
            <a:endParaRPr lang="fr-FR" sz="900" i="1" smtClean="0">
              <a:solidFill>
                <a:srgbClr val="7F7F7F"/>
              </a:solidFill>
              <a:cs typeface="Arial" charset="0"/>
              <a:sym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r>
              <a:rPr lang="fr-FR" smtClean="0">
                <a:cs typeface="Arial" charset="0"/>
                <a:sym typeface="Arial" charset="0"/>
              </a:rPr>
              <a:t>Exercice (1)</a:t>
            </a:r>
            <a:endParaRPr lang="fr-FR" smtClean="0">
              <a:cs typeface="Arial" charset="0"/>
              <a:sym typeface="Arial" charset="0"/>
            </a:endParaRPr>
          </a:p>
        </p:txBody>
      </p:sp>
      <p:sp>
        <p:nvSpPr>
          <p:cNvPr id="18435"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Contexte: </a:t>
            </a:r>
          </a:p>
          <a:p>
            <a:pPr lvl="1"/>
            <a:r>
              <a:rPr lang="fr-FR" dirty="0" smtClean="0">
                <a:solidFill>
                  <a:srgbClr val="000000"/>
                </a:solidFill>
                <a:cs typeface="Arial" charset="0"/>
                <a:sym typeface="Arial" charset="0"/>
              </a:rPr>
              <a:t>Révision du Plan de développement national (PDN) de </a:t>
            </a:r>
            <a:r>
              <a:rPr lang="fr-FR" dirty="0" err="1" smtClean="0">
                <a:solidFill>
                  <a:srgbClr val="000000"/>
                </a:solidFill>
                <a:cs typeface="Arial" charset="0"/>
                <a:sym typeface="Arial" charset="0"/>
              </a:rPr>
              <a:t>Zanadou</a:t>
            </a:r>
            <a:endParaRPr lang="fr-FR" dirty="0" smtClean="0">
              <a:solidFill>
                <a:srgbClr val="000000"/>
              </a:solidFill>
              <a:cs typeface="Arial" charset="0"/>
              <a:sym typeface="Arial" charset="0"/>
            </a:endParaRPr>
          </a:p>
          <a:p>
            <a:pPr lvl="1"/>
            <a:r>
              <a:rPr lang="fr-FR" dirty="0" smtClean="0">
                <a:solidFill>
                  <a:srgbClr val="000000"/>
                </a:solidFill>
                <a:cs typeface="Arial" charset="0"/>
                <a:sym typeface="Arial" charset="0"/>
              </a:rPr>
              <a:t>Gouvernement de </a:t>
            </a:r>
            <a:r>
              <a:rPr lang="fr-FR" dirty="0" err="1" smtClean="0">
                <a:solidFill>
                  <a:srgbClr val="000000"/>
                </a:solidFill>
                <a:cs typeface="Arial" charset="0"/>
                <a:sym typeface="Arial" charset="0"/>
              </a:rPr>
              <a:t>Zanadou</a:t>
            </a:r>
            <a:r>
              <a:rPr lang="fr-FR" dirty="0" smtClean="0">
                <a:solidFill>
                  <a:srgbClr val="000000"/>
                </a:solidFill>
                <a:cs typeface="Arial" charset="0"/>
                <a:sym typeface="Arial" charset="0"/>
              </a:rPr>
              <a:t>: le PDN doit refléter les priorités de l'adaptation au changement climatique </a:t>
            </a:r>
            <a:r>
              <a:rPr lang="fr-FR" dirty="0" smtClean="0">
                <a:solidFill>
                  <a:srgbClr val="669900"/>
                </a:solidFill>
                <a:cs typeface="Arial" charset="0"/>
                <a:sym typeface="Wingdings" pitchFamily="2" charset="2"/>
              </a:rPr>
              <a:t></a:t>
            </a:r>
            <a:r>
              <a:rPr lang="fr-FR" dirty="0" smtClean="0">
                <a:solidFill>
                  <a:srgbClr val="000000"/>
                </a:solidFill>
                <a:cs typeface="Arial" charset="0"/>
                <a:sym typeface="Arial" charset="0"/>
              </a:rPr>
              <a:t> le rendre résilient au climat</a:t>
            </a:r>
          </a:p>
          <a:p>
            <a:pPr lvl="1"/>
            <a:r>
              <a:rPr lang="fr-FR" dirty="0" smtClean="0">
                <a:solidFill>
                  <a:srgbClr val="000000"/>
                </a:solidFill>
                <a:cs typeface="Arial" charset="0"/>
                <a:sym typeface="Arial" charset="0"/>
              </a:rPr>
              <a:t>Le gouvernement de </a:t>
            </a:r>
            <a:r>
              <a:rPr lang="fr-FR" dirty="0" err="1" smtClean="0">
                <a:solidFill>
                  <a:srgbClr val="000000"/>
                </a:solidFill>
                <a:cs typeface="Arial" charset="0"/>
                <a:sym typeface="Arial" charset="0"/>
              </a:rPr>
              <a:t>Zanadou</a:t>
            </a:r>
            <a:r>
              <a:rPr lang="fr-FR" dirty="0" smtClean="0">
                <a:solidFill>
                  <a:srgbClr val="000000"/>
                </a:solidFill>
                <a:cs typeface="Arial" charset="0"/>
                <a:sym typeface="Arial" charset="0"/>
              </a:rPr>
              <a:t> a mis en place un groupe consultatif sur le changement climatique</a:t>
            </a:r>
            <a:br>
              <a:rPr lang="fr-FR" dirty="0" smtClean="0">
                <a:solidFill>
                  <a:srgbClr val="000000"/>
                </a:solidFill>
                <a:cs typeface="Arial" charset="0"/>
                <a:sym typeface="Arial" charset="0"/>
              </a:rPr>
            </a:br>
            <a:r>
              <a:rPr lang="fr-FR" dirty="0" smtClean="0">
                <a:solidFill>
                  <a:srgbClr val="669900"/>
                </a:solidFill>
                <a:cs typeface="Arial" charset="0"/>
                <a:sym typeface="Wingdings" pitchFamily="2" charset="2"/>
              </a:rPr>
              <a:t> </a:t>
            </a:r>
            <a:r>
              <a:rPr lang="fr-FR" dirty="0" smtClean="0">
                <a:solidFill>
                  <a:srgbClr val="000000"/>
                </a:solidFill>
                <a:cs typeface="Arial" charset="0"/>
                <a:sym typeface="Arial" charset="0"/>
              </a:rPr>
              <a:t> votre groupe de travail</a:t>
            </a:r>
          </a:p>
          <a:p>
            <a:pPr lvl="1"/>
            <a:endParaRPr lang="fr-FR" dirty="0" smtClean="0">
              <a:solidFill>
                <a:srgbClr val="000000"/>
              </a:solidFill>
              <a:cs typeface="Arial" charset="0"/>
              <a:sym typeface="Arial" charset="0"/>
            </a:endParaRPr>
          </a:p>
          <a:p>
            <a:pPr marL="0" indent="0">
              <a:buClrTx/>
              <a:buFont typeface="Arial" charset="0"/>
              <a:buNone/>
            </a:pPr>
            <a:r>
              <a:rPr lang="fr-FR" dirty="0" smtClean="0">
                <a:solidFill>
                  <a:srgbClr val="C00000"/>
                </a:solidFill>
                <a:cs typeface="Arial" charset="0"/>
                <a:sym typeface="Arial" charset="0"/>
              </a:rPr>
              <a:t>Annexes:</a:t>
            </a:r>
          </a:p>
          <a:p>
            <a:pPr lvl="1"/>
            <a:r>
              <a:rPr lang="fr-FR" dirty="0" smtClean="0">
                <a:solidFill>
                  <a:srgbClr val="000000"/>
                </a:solidFill>
                <a:cs typeface="Arial" charset="0"/>
                <a:sym typeface="Arial" charset="0"/>
              </a:rPr>
              <a:t>Principaux objectifs du PDN; les zones ombrées ont été sélectionnées pour l'exercice (</a:t>
            </a:r>
            <a:r>
              <a:rPr lang="fr-FR" dirty="0" smtClean="0">
                <a:solidFill>
                  <a:srgbClr val="669900"/>
                </a:solidFill>
                <a:cs typeface="Arial" charset="0"/>
                <a:sym typeface="Wingdings" pitchFamily="2" charset="2"/>
              </a:rPr>
              <a:t></a:t>
            </a:r>
            <a:r>
              <a:rPr lang="fr-FR" dirty="0" smtClean="0">
                <a:solidFill>
                  <a:srgbClr val="000000"/>
                </a:solidFill>
                <a:cs typeface="Arial" charset="0"/>
                <a:sym typeface="Arial" charset="0"/>
              </a:rPr>
              <a:t>  voir matrice 1, colonne A) </a:t>
            </a:r>
          </a:p>
          <a:p>
            <a:pPr lvl="1"/>
            <a:r>
              <a:rPr lang="fr-FR" dirty="0" smtClean="0">
                <a:solidFill>
                  <a:srgbClr val="000000"/>
                </a:solidFill>
                <a:cs typeface="Arial" charset="0"/>
                <a:sym typeface="Arial" charset="0"/>
              </a:rPr>
              <a:t>Informations sur le changement climatique et impacts prévus pour </a:t>
            </a:r>
            <a:r>
              <a:rPr lang="fr-FR" dirty="0" err="1" smtClean="0">
                <a:solidFill>
                  <a:srgbClr val="000000"/>
                </a:solidFill>
                <a:cs typeface="Arial" charset="0"/>
                <a:sym typeface="Arial" charset="0"/>
              </a:rPr>
              <a:t>Zanadou</a:t>
            </a:r>
            <a:r>
              <a:rPr lang="fr-FR" dirty="0" smtClean="0">
                <a:solidFill>
                  <a:srgbClr val="000000"/>
                </a:solidFill>
                <a:cs typeface="Arial" charset="0"/>
                <a:sym typeface="Arial" charset="0"/>
              </a:rPr>
              <a:t> </a:t>
            </a:r>
          </a:p>
          <a:p>
            <a:pPr marL="0" indent="0">
              <a:buClrTx/>
              <a:buFont typeface="Arial" charset="0"/>
              <a:buNone/>
            </a:pPr>
            <a:endParaRPr lang="fr-FR" sz="1800" dirty="0" smtClean="0">
              <a:solidFill>
                <a:srgbClr val="000000"/>
              </a:solidFill>
              <a:cs typeface="Arial" charset="0"/>
              <a:sym typeface="Arial"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p:txBody>
          <a:bodyPr/>
          <a:lstStyle/>
          <a:p>
            <a:r>
              <a:rPr lang="fr-FR" smtClean="0">
                <a:cs typeface="Arial" charset="0"/>
                <a:sym typeface="Arial" charset="0"/>
              </a:rPr>
              <a:t>Exercice (2)</a:t>
            </a:r>
            <a:endParaRPr lang="fr-FR" smtClean="0">
              <a:cs typeface="Arial" charset="0"/>
              <a:sym typeface="Arial" charset="0"/>
            </a:endParaRPr>
          </a:p>
        </p:txBody>
      </p:sp>
      <p:sp>
        <p:nvSpPr>
          <p:cNvPr id="19459"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Votre tâche</a:t>
            </a:r>
          </a:p>
          <a:p>
            <a:pPr marL="0" indent="0">
              <a:buClrTx/>
              <a:buFont typeface="Arial" charset="0"/>
              <a:buNone/>
            </a:pPr>
            <a:r>
              <a:rPr lang="fr-FR" dirty="0" smtClean="0">
                <a:solidFill>
                  <a:srgbClr val="000000"/>
                </a:solidFill>
                <a:cs typeface="Arial" charset="0"/>
                <a:sym typeface="Arial" charset="0"/>
              </a:rPr>
              <a:t>Utilisez la matrice 1:</a:t>
            </a:r>
          </a:p>
          <a:p>
            <a:pPr lvl="1"/>
            <a:r>
              <a:rPr lang="fr-FR" sz="2000" dirty="0" smtClean="0">
                <a:solidFill>
                  <a:srgbClr val="000000"/>
                </a:solidFill>
                <a:cs typeface="Arial" charset="0"/>
                <a:sym typeface="Arial" charset="0"/>
              </a:rPr>
              <a:t>Dans la colonne B, pour chaque objectif de développement, expliquez si et comment celui-ci pourrait être affecté par le changement climatique. </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Dans la colonne C, sélectionnez, sur la base de vos connaissances sur </a:t>
            </a:r>
            <a:r>
              <a:rPr lang="fr-FR" sz="2000" dirty="0" err="1" smtClean="0">
                <a:solidFill>
                  <a:srgbClr val="000000"/>
                </a:solidFill>
                <a:cs typeface="Arial" charset="0"/>
                <a:sym typeface="Arial" charset="0"/>
              </a:rPr>
              <a:t>Zanadou</a:t>
            </a:r>
            <a:r>
              <a:rPr lang="fr-FR" sz="2000" dirty="0" smtClean="0">
                <a:solidFill>
                  <a:srgbClr val="000000"/>
                </a:solidFill>
                <a:cs typeface="Arial" charset="0"/>
                <a:sym typeface="Arial" charset="0"/>
              </a:rPr>
              <a:t>, la (les) région(s) particulièrement à risque.</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Dans la colonne D, identifiez les acteurs clés au niveau national, qui devraient intervenir lors des prochaines étapes.</a:t>
            </a:r>
          </a:p>
        </p:txBody>
      </p:sp>
      <p:pic>
        <p:nvPicPr>
          <p:cNvPr id="19460" name="Grafik 3" descr="lupe4.tif"/>
          <p:cNvPicPr>
            <a:picLocks noChangeAspect="1"/>
          </p:cNvPicPr>
          <p:nvPr/>
        </p:nvPicPr>
        <p:blipFill>
          <a:blip r:embed="rId3" cstate="print"/>
          <a:srcRect/>
          <a:stretch>
            <a:fillRect/>
          </a:stretch>
        </p:blipFill>
        <p:spPr bwMode="auto">
          <a:xfrm>
            <a:off x="7188200" y="5175250"/>
            <a:ext cx="1955800" cy="1905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fr-FR" smtClean="0">
                <a:cs typeface="Arial" charset="0"/>
                <a:sym typeface="Arial" charset="0"/>
              </a:rPr>
              <a:t>Exemple – Evaluation environnementale stratégique d'un plan d'hydroélectricité (1)</a:t>
            </a:r>
          </a:p>
        </p:txBody>
      </p:sp>
      <p:sp>
        <p:nvSpPr>
          <p:cNvPr id="21507" name="Content Placeholder 2"/>
          <p:cNvSpPr>
            <a:spLocks noGrp="1"/>
          </p:cNvSpPr>
          <p:nvPr>
            <p:ph idx="1"/>
          </p:nvPr>
        </p:nvSpPr>
        <p:spPr>
          <a:xfrm>
            <a:off x="506413" y="2024063"/>
            <a:ext cx="7526337" cy="4213225"/>
          </a:xfrm>
        </p:spPr>
        <p:txBody>
          <a:bodyPr/>
          <a:lstStyle/>
          <a:p>
            <a:pPr marL="0" indent="0">
              <a:buClrTx/>
              <a:buFont typeface="Arial" charset="0"/>
              <a:buNone/>
            </a:pPr>
            <a:r>
              <a:rPr lang="fr-FR" sz="1600" smtClean="0">
                <a:solidFill>
                  <a:srgbClr val="C00000"/>
                </a:solidFill>
                <a:cs typeface="Arial" charset="0"/>
                <a:sym typeface="Arial" charset="0"/>
              </a:rPr>
              <a:t>Portée</a:t>
            </a:r>
            <a:r>
              <a:rPr lang="fr-FR" sz="1600" smtClean="0">
                <a:solidFill>
                  <a:srgbClr val="000000"/>
                </a:solidFill>
                <a:cs typeface="Arial" charset="0"/>
                <a:sym typeface="Arial" charset="0"/>
              </a:rPr>
              <a:t> de l'évaluation environnementale stratégique (EES): </a:t>
            </a:r>
          </a:p>
          <a:p>
            <a:pPr lvl="1"/>
            <a:r>
              <a:rPr lang="fr-FR" sz="1600" smtClean="0">
                <a:solidFill>
                  <a:srgbClr val="000000"/>
                </a:solidFill>
                <a:cs typeface="Arial" charset="0"/>
                <a:sym typeface="Arial" charset="0"/>
              </a:rPr>
              <a:t>'Plan d'hydroélectricité dans la province de Quang Nam' pour le bassin du fleuve Vu Gia-Thu, Viêtnam</a:t>
            </a:r>
          </a:p>
          <a:p>
            <a:pPr lvl="1"/>
            <a:r>
              <a:rPr lang="fr-FR" sz="1600" smtClean="0">
                <a:solidFill>
                  <a:srgbClr val="000000"/>
                </a:solidFill>
                <a:cs typeface="Arial" charset="0"/>
                <a:sym typeface="Arial" charset="0"/>
              </a:rPr>
              <a:t>Calendrier de 20 ans</a:t>
            </a:r>
          </a:p>
          <a:p>
            <a:pPr lvl="1"/>
            <a:r>
              <a:rPr lang="fr-FR" sz="1600" smtClean="0">
                <a:solidFill>
                  <a:srgbClr val="000000"/>
                </a:solidFill>
                <a:cs typeface="Arial" charset="0"/>
                <a:sym typeface="Arial" charset="0"/>
              </a:rPr>
              <a:t>Le changement climatique est considéré comme l'une des 15 questions clés</a:t>
            </a:r>
          </a:p>
          <a:p>
            <a:pPr lvl="1"/>
            <a:endParaRPr lang="fr-FR" sz="1600" smtClean="0">
              <a:solidFill>
                <a:srgbClr val="000000"/>
              </a:solidFill>
              <a:cs typeface="Arial" charset="0"/>
              <a:sym typeface="Arial" charset="0"/>
            </a:endParaRPr>
          </a:p>
          <a:p>
            <a:pPr marL="0" indent="0">
              <a:buClrTx/>
              <a:buFont typeface="Arial" charset="0"/>
              <a:buNone/>
            </a:pPr>
            <a:r>
              <a:rPr lang="fr-FR" sz="1600" smtClean="0">
                <a:solidFill>
                  <a:srgbClr val="000000"/>
                </a:solidFill>
                <a:cs typeface="Arial" charset="0"/>
                <a:sym typeface="Arial" charset="0"/>
              </a:rPr>
              <a:t> </a:t>
            </a:r>
            <a:r>
              <a:rPr lang="fr-FR" sz="1600" smtClean="0">
                <a:solidFill>
                  <a:srgbClr val="C00000"/>
                </a:solidFill>
                <a:cs typeface="Arial" charset="0"/>
                <a:sym typeface="Arial" charset="0"/>
              </a:rPr>
              <a:t>Principaux impacts du changement climatique </a:t>
            </a:r>
            <a:r>
              <a:rPr lang="fr-FR" sz="1600" smtClean="0">
                <a:solidFill>
                  <a:srgbClr val="000000"/>
                </a:solidFill>
                <a:cs typeface="Arial" charset="0"/>
                <a:sym typeface="Arial" charset="0"/>
              </a:rPr>
              <a:t>sur l'hydrologie du bassin: </a:t>
            </a:r>
          </a:p>
          <a:p>
            <a:pPr lvl="1"/>
            <a:r>
              <a:rPr lang="fr-FR" sz="1600" smtClean="0">
                <a:solidFill>
                  <a:srgbClr val="000000"/>
                </a:solidFill>
                <a:cs typeface="Arial" charset="0"/>
                <a:sym typeface="Arial" charset="0"/>
              </a:rPr>
              <a:t>augmentation de l'intensité et de la variabilité du régime de précipitations </a:t>
            </a:r>
          </a:p>
          <a:p>
            <a:pPr lvl="1"/>
            <a:r>
              <a:rPr lang="fr-FR" sz="1600" smtClean="0">
                <a:solidFill>
                  <a:srgbClr val="000000"/>
                </a:solidFill>
                <a:cs typeface="Arial" charset="0"/>
                <a:sym typeface="Arial" charset="0"/>
              </a:rPr>
              <a:t>augmentation du volume des flux des crues extrêmes, occasionnant un plus grand déplacement de sédiments </a:t>
            </a:r>
          </a:p>
          <a:p>
            <a:pPr lvl="1"/>
            <a:r>
              <a:rPr lang="fr-FR" sz="1600" smtClean="0">
                <a:solidFill>
                  <a:srgbClr val="000000"/>
                </a:solidFill>
                <a:cs typeface="Arial" charset="0"/>
                <a:sym typeface="Arial" charset="0"/>
              </a:rPr>
              <a:t>élévation du niveau de la mer provoquant des inondations vers le large du Delta </a:t>
            </a:r>
          </a:p>
          <a:p>
            <a:pPr lvl="1"/>
            <a:r>
              <a:rPr lang="fr-FR" sz="1600" smtClean="0">
                <a:solidFill>
                  <a:srgbClr val="000000"/>
                </a:solidFill>
                <a:cs typeface="Arial" charset="0"/>
                <a:sym typeface="Arial" charset="0"/>
              </a:rPr>
              <a:t>hausse de la température et évapotranspiration plus élevée </a:t>
            </a:r>
            <a:br>
              <a:rPr lang="fr-FR" sz="1600" smtClean="0">
                <a:solidFill>
                  <a:srgbClr val="000000"/>
                </a:solidFill>
                <a:cs typeface="Arial" charset="0"/>
                <a:sym typeface="Arial" charset="0"/>
              </a:rPr>
            </a:br>
            <a:r>
              <a:rPr lang="fr-FR" sz="1600" smtClean="0">
                <a:solidFill>
                  <a:srgbClr val="669900"/>
                </a:solidFill>
                <a:cs typeface="Arial" charset="0"/>
                <a:sym typeface="Wingdings" pitchFamily="2" charset="2"/>
              </a:rPr>
              <a:t></a:t>
            </a:r>
            <a:r>
              <a:rPr lang="fr-FR" sz="1600" smtClean="0">
                <a:solidFill>
                  <a:srgbClr val="000000"/>
                </a:solidFill>
                <a:cs typeface="Arial" charset="0"/>
                <a:sym typeface="Arial" charset="0"/>
              </a:rPr>
              <a:t> baisse des flux minimaux en saison sèche, intrusions salines potentielles</a:t>
            </a:r>
          </a:p>
        </p:txBody>
      </p:sp>
      <p:pic>
        <p:nvPicPr>
          <p:cNvPr id="21508" name="Grafik 3" descr="balken12.tif"/>
          <p:cNvPicPr>
            <a:picLocks noChangeAspect="1"/>
          </p:cNvPicPr>
          <p:nvPr/>
        </p:nvPicPr>
        <p:blipFill>
          <a:blip r:embed="rId3" cstate="print"/>
          <a:srcRect/>
          <a:stretch>
            <a:fillRect/>
          </a:stretch>
        </p:blipFill>
        <p:spPr bwMode="auto">
          <a:xfrm>
            <a:off x="8397875" y="3311525"/>
            <a:ext cx="746125" cy="34147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fr-FR" smtClean="0">
                <a:cs typeface="Arial" charset="0"/>
                <a:sym typeface="Arial" charset="0"/>
              </a:rPr>
              <a:t>Exemple – Evaluation environnementale stratégique (2)</a:t>
            </a:r>
            <a:endParaRPr lang="fr-FR" smtClean="0">
              <a:cs typeface="Arial" charset="0"/>
              <a:sym typeface="Arial" charset="0"/>
            </a:endParaRPr>
          </a:p>
        </p:txBody>
      </p:sp>
      <p:sp>
        <p:nvSpPr>
          <p:cNvPr id="22531" name="Content Placeholder 2"/>
          <p:cNvSpPr>
            <a:spLocks noGrp="1"/>
          </p:cNvSpPr>
          <p:nvPr>
            <p:ph idx="1"/>
          </p:nvPr>
        </p:nvSpPr>
        <p:spPr/>
        <p:txBody>
          <a:bodyPr/>
          <a:lstStyle/>
          <a:p>
            <a:pPr marL="0" indent="0">
              <a:buClrTx/>
              <a:buFont typeface="Arial" charset="0"/>
              <a:buNone/>
            </a:pPr>
            <a:r>
              <a:rPr lang="fr-FR" smtClean="0">
                <a:solidFill>
                  <a:srgbClr val="C00000"/>
                </a:solidFill>
                <a:cs typeface="Arial" charset="0"/>
                <a:sym typeface="Arial" charset="0"/>
              </a:rPr>
              <a:t>Conclusion: </a:t>
            </a:r>
            <a:r>
              <a:rPr lang="fr-FR" smtClean="0">
                <a:solidFill>
                  <a:srgbClr val="000000"/>
                </a:solidFill>
                <a:cs typeface="Arial" charset="0"/>
                <a:sym typeface="Arial" charset="0"/>
              </a:rPr>
              <a:t>le rythme et l'ampleur des plans de barrage sont insoutenables.</a:t>
            </a:r>
          </a:p>
          <a:p>
            <a:pPr marL="0" indent="0">
              <a:buClrTx/>
              <a:buFont typeface="Arial" charset="0"/>
              <a:buNone/>
            </a:pPr>
            <a:endParaRPr lang="fr-FR" smtClean="0">
              <a:solidFill>
                <a:srgbClr val="000000"/>
              </a:solidFill>
              <a:cs typeface="Arial" charset="0"/>
              <a:sym typeface="Arial" charset="0"/>
            </a:endParaRPr>
          </a:p>
          <a:p>
            <a:pPr marL="0" indent="0">
              <a:buClrTx/>
              <a:buFont typeface="Arial" charset="0"/>
              <a:buNone/>
            </a:pPr>
            <a:r>
              <a:rPr lang="fr-FR" smtClean="0">
                <a:solidFill>
                  <a:srgbClr val="C00000"/>
                </a:solidFill>
                <a:cs typeface="Arial" charset="0"/>
                <a:sym typeface="Arial" charset="0"/>
              </a:rPr>
              <a:t>Recommandé: </a:t>
            </a:r>
          </a:p>
          <a:p>
            <a:pPr lvl="1"/>
            <a:r>
              <a:rPr lang="fr-FR" smtClean="0">
                <a:solidFill>
                  <a:srgbClr val="000000"/>
                </a:solidFill>
                <a:cs typeface="Arial" charset="0"/>
                <a:sym typeface="Arial" charset="0"/>
              </a:rPr>
              <a:t>Les mesures de fonctionnement et institutionnelles doivent préparer aux sécheresses et aux crues et réduire ces dernières.</a:t>
            </a:r>
          </a:p>
          <a:p>
            <a:pPr lvl="1"/>
            <a:r>
              <a:rPr lang="fr-FR" smtClean="0">
                <a:solidFill>
                  <a:srgbClr val="000000"/>
                </a:solidFill>
                <a:cs typeface="Arial" charset="0"/>
                <a:sym typeface="Arial" charset="0"/>
              </a:rPr>
              <a:t>Les paramètres du changement climatique doivent être intégrés dans la conception et la gestion des barrages.</a:t>
            </a:r>
          </a:p>
          <a:p>
            <a:pPr lvl="1"/>
            <a:r>
              <a:rPr lang="fr-FR" smtClean="0">
                <a:solidFill>
                  <a:srgbClr val="000000"/>
                </a:solidFill>
                <a:cs typeface="Arial" charset="0"/>
                <a:sym typeface="Arial" charset="0"/>
              </a:rPr>
              <a:t>Questions stratégiques: nécessité …</a:t>
            </a:r>
          </a:p>
          <a:p>
            <a:pPr marL="541338" lvl="2" indent="-361950">
              <a:buClrTx/>
              <a:buFont typeface="Arial" charset="0"/>
              <a:buNone/>
            </a:pPr>
            <a:r>
              <a:rPr lang="fr-FR" smtClean="0">
                <a:solidFill>
                  <a:srgbClr val="669900"/>
                </a:solidFill>
                <a:cs typeface="Arial" charset="0"/>
                <a:sym typeface="Arial" charset="0"/>
              </a:rPr>
              <a:t>(i)	</a:t>
            </a:r>
            <a:r>
              <a:rPr lang="fr-FR" smtClean="0">
                <a:solidFill>
                  <a:srgbClr val="000000"/>
                </a:solidFill>
                <a:cs typeface="Arial" charset="0"/>
                <a:sym typeface="Arial" charset="0"/>
              </a:rPr>
              <a:t>d’une gestion intégrée des bassins versants; </a:t>
            </a:r>
          </a:p>
          <a:p>
            <a:pPr marL="541338" lvl="2" indent="-361950">
              <a:buClrTx/>
              <a:buFont typeface="Arial" charset="0"/>
              <a:buNone/>
            </a:pPr>
            <a:r>
              <a:rPr lang="fr-FR" smtClean="0">
                <a:solidFill>
                  <a:srgbClr val="669900"/>
                </a:solidFill>
                <a:cs typeface="Arial" charset="0"/>
                <a:sym typeface="Arial" charset="0"/>
              </a:rPr>
              <a:t>(ii)	</a:t>
            </a:r>
            <a:r>
              <a:rPr lang="fr-FR" smtClean="0">
                <a:solidFill>
                  <a:srgbClr val="000000"/>
                </a:solidFill>
                <a:cs typeface="Arial" charset="0"/>
                <a:sym typeface="Arial" charset="0"/>
              </a:rPr>
              <a:t>d’une gestion coordonnée et de lâchers d’eau </a:t>
            </a:r>
            <a:br>
              <a:rPr lang="fr-FR" smtClean="0">
                <a:solidFill>
                  <a:srgbClr val="000000"/>
                </a:solidFill>
                <a:cs typeface="Arial" charset="0"/>
                <a:sym typeface="Arial" charset="0"/>
              </a:rPr>
            </a:br>
            <a:r>
              <a:rPr lang="fr-FR" smtClean="0">
                <a:solidFill>
                  <a:srgbClr val="000000"/>
                </a:solidFill>
                <a:cs typeface="Arial" charset="0"/>
                <a:sym typeface="Arial" charset="0"/>
              </a:rPr>
              <a:t>pour les 60 barrages considérés;</a:t>
            </a:r>
          </a:p>
          <a:p>
            <a:pPr marL="541338" lvl="2" indent="-361950">
              <a:buClrTx/>
              <a:buFont typeface="Arial" charset="0"/>
              <a:buNone/>
            </a:pPr>
            <a:r>
              <a:rPr lang="fr-FR" smtClean="0">
                <a:solidFill>
                  <a:srgbClr val="669900"/>
                </a:solidFill>
                <a:cs typeface="Arial" charset="0"/>
                <a:sym typeface="Arial" charset="0"/>
              </a:rPr>
              <a:t>(iii)	</a:t>
            </a:r>
            <a:r>
              <a:rPr lang="fr-FR" smtClean="0">
                <a:solidFill>
                  <a:srgbClr val="000000"/>
                </a:solidFill>
                <a:cs typeface="Arial" charset="0"/>
                <a:sym typeface="Arial" charset="0"/>
              </a:rPr>
              <a:t>d’une meilleure collecte de données.</a:t>
            </a:r>
          </a:p>
          <a:p>
            <a:pPr marL="541338" lvl="2" indent="-361950">
              <a:buClrTx/>
              <a:buFont typeface="Arial" charset="0"/>
              <a:buNone/>
            </a:pPr>
            <a:endParaRPr lang="fr-FR" smtClean="0">
              <a:solidFill>
                <a:srgbClr val="000000"/>
              </a:solidFill>
              <a:cs typeface="Arial" charset="0"/>
              <a:sym typeface="Arial" charset="0"/>
            </a:endParaRPr>
          </a:p>
        </p:txBody>
      </p:sp>
      <p:pic>
        <p:nvPicPr>
          <p:cNvPr id="22532" name="Grafik 3" descr="balken54.tif"/>
          <p:cNvPicPr>
            <a:picLocks noChangeAspect="1"/>
          </p:cNvPicPr>
          <p:nvPr/>
        </p:nvPicPr>
        <p:blipFill>
          <a:blip r:embed="rId3" cstate="print"/>
          <a:srcRect/>
          <a:stretch>
            <a:fillRect/>
          </a:stretch>
        </p:blipFill>
        <p:spPr bwMode="auto">
          <a:xfrm>
            <a:off x="8272463" y="2743200"/>
            <a:ext cx="871537" cy="3987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1952</Words>
  <Application>Microsoft Office PowerPoint</Application>
  <PresentationFormat>Bildschirmpräsentation (4:3)</PresentationFormat>
  <Paragraphs>192</Paragraphs>
  <Slides>12</Slides>
  <Notes>12</Notes>
  <HiddenSlides>0</HiddenSlides>
  <MMClips>0</MMClips>
  <ScaleCrop>false</ScaleCrop>
  <HeadingPairs>
    <vt:vector size="4" baseType="variant">
      <vt:variant>
        <vt:lpstr>Design</vt:lpstr>
      </vt:variant>
      <vt:variant>
        <vt:i4>1</vt:i4>
      </vt:variant>
      <vt:variant>
        <vt:lpstr>Folientitel</vt:lpstr>
      </vt:variant>
      <vt:variant>
        <vt:i4>12</vt:i4>
      </vt:variant>
    </vt:vector>
  </HeadingPairs>
  <TitlesOfParts>
    <vt:vector size="13" baseType="lpstr">
      <vt:lpstr>GTZ-EN</vt:lpstr>
      <vt:lpstr>Module 1  Appliquer un prisme climatique</vt:lpstr>
      <vt:lpstr>PowerPoint-Präsentation</vt:lpstr>
      <vt:lpstr>Conditions d’utilisation</vt:lpstr>
      <vt:lpstr>Exposé raisonné</vt:lpstr>
      <vt:lpstr>Questions clés (1)</vt:lpstr>
      <vt:lpstr>Cycle de programmation  des politiques</vt:lpstr>
      <vt:lpstr>Points d'entrée  niveau national:</vt:lpstr>
      <vt:lpstr>PowerPoint-Präsentation</vt:lpstr>
      <vt:lpstr>Exercice (1)</vt:lpstr>
      <vt:lpstr>Exercice (2)</vt:lpstr>
      <vt:lpstr>Exemple – Evaluation environnementale stratégique d'un plan d'hydroélectricité (1)</vt:lpstr>
      <vt:lpstr>Exemple – Evaluation environnementale stratégique (2)</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167</cp:revision>
  <cp:lastPrinted>2005-12-21T12:33:01Z</cp:lastPrinted>
  <dcterms:created xsi:type="dcterms:W3CDTF">2009-01-02T12:52:23Z</dcterms:created>
  <dcterms:modified xsi:type="dcterms:W3CDTF">2013-10-30T10:09:15Z</dcterms:modified>
</cp:coreProperties>
</file>