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11"/>
  </p:notesMasterIdLst>
  <p:handoutMasterIdLst>
    <p:handoutMasterId r:id="rId12"/>
  </p:handoutMasterIdLst>
  <p:sldIdLst>
    <p:sldId id="256" r:id="rId2"/>
    <p:sldId id="267" r:id="rId3"/>
    <p:sldId id="268" r:id="rId4"/>
    <p:sldId id="258" r:id="rId5"/>
    <p:sldId id="259" r:id="rId6"/>
    <p:sldId id="260" r:id="rId7"/>
    <p:sldId id="261" r:id="rId8"/>
    <p:sldId id="262" r:id="rId9"/>
    <p:sldId id="263" r:id="rId10"/>
  </p:sldIdLst>
  <p:sldSz cx="9144000" cy="6858000" type="screen4x3"/>
  <p:notesSz cx="6877050" cy="10001250"/>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49">
          <p15:clr>
            <a:srgbClr val="A4A3A4"/>
          </p15:clr>
        </p15:guide>
        <p15:guide id="2" pos="126">
          <p15:clr>
            <a:srgbClr val="A4A3A4"/>
          </p15:clr>
        </p15:guide>
        <p15:guide id="3" pos="419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12" autoAdjust="0"/>
    <p:restoredTop sz="85249" autoAdjust="0"/>
  </p:normalViewPr>
  <p:slideViewPr>
    <p:cSldViewPr snapToGrid="0">
      <p:cViewPr>
        <p:scale>
          <a:sx n="98" d="100"/>
          <a:sy n="98" d="100"/>
        </p:scale>
        <p:origin x="-1218" y="-72"/>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4218"/>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2" d="100"/>
          <a:sy n="72" d="100"/>
        </p:scale>
        <p:origin x="-2076" y="-102"/>
      </p:cViewPr>
      <p:guideLst>
        <p:guide orient="horz" pos="3149"/>
        <p:guide pos="126"/>
        <p:guide pos="419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9738" cy="500063"/>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97313" y="0"/>
            <a:ext cx="2979737" cy="500063"/>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501188"/>
            <a:ext cx="2979738" cy="500062"/>
          </a:xfrm>
          <a:prstGeom prst="rect">
            <a:avLst/>
          </a:prstGeom>
          <a:noFill/>
          <a:ln w="9525">
            <a:noFill/>
            <a:miter lim="800000"/>
            <a:headEnd/>
            <a:tailEnd/>
          </a:ln>
          <a:effectLst/>
        </p:spPr>
        <p:txBody>
          <a:bodyPr vert="horz" wrap="square" lIns="91842" tIns="45921" rIns="91842" bIns="45921"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97313" y="9501188"/>
            <a:ext cx="2979737" cy="500062"/>
          </a:xfrm>
          <a:prstGeom prst="rect">
            <a:avLst/>
          </a:prstGeom>
          <a:noFill/>
          <a:ln w="9525">
            <a:noFill/>
            <a:miter lim="800000"/>
            <a:headEnd/>
            <a:tailEnd/>
          </a:ln>
          <a:effectLst/>
        </p:spPr>
        <p:txBody>
          <a:bodyPr vert="horz" wrap="square" lIns="91842" tIns="45921" rIns="91842" bIns="45921"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A77E94A9-B8DA-40E9-B443-57997DF112F9}" type="slidenum">
              <a:rPr lang="de-DE"/>
              <a:pPr>
                <a:defRPr/>
              </a:pPr>
              <a:t>‹Nr.›</a:t>
            </a:fld>
            <a:endParaRPr lang="de-DE"/>
          </a:p>
        </p:txBody>
      </p:sp>
    </p:spTree>
    <p:extLst>
      <p:ext uri="{BB962C8B-B14F-4D97-AF65-F5344CB8AC3E}">
        <p14:creationId xmlns:p14="http://schemas.microsoft.com/office/powerpoint/2010/main" val="11124276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59950"/>
            <a:ext cx="6877050" cy="231775"/>
          </a:xfrm>
          <a:prstGeom prst="rect">
            <a:avLst/>
          </a:prstGeom>
          <a:solidFill>
            <a:srgbClr val="669900"/>
          </a:solidFill>
          <a:ln w="9525">
            <a:noFill/>
            <a:miter lim="800000"/>
            <a:headEnd/>
            <a:tailEnd/>
          </a:ln>
          <a:effectLst/>
        </p:spPr>
        <p:txBody>
          <a:bodyPr vert="horz" wrap="square" lIns="91842" tIns="45921" rIns="91842" bIns="45921"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56550C9D-9B7F-4A6D-B73F-6970563B6605}" type="slidenum">
              <a:rPr/>
              <a:pPr>
                <a:defRPr/>
              </a:pPr>
              <a:t>‹Nr.›</a:t>
            </a:fld>
            <a:endParaRPr dirty="0"/>
          </a:p>
        </p:txBody>
      </p:sp>
      <p:sp>
        <p:nvSpPr>
          <p:cNvPr id="8194" name="Rectangle 2"/>
          <p:cNvSpPr>
            <a:spLocks noGrp="1" noChangeArrowheads="1"/>
          </p:cNvSpPr>
          <p:nvPr>
            <p:ph type="hdr" sz="quarter"/>
          </p:nvPr>
        </p:nvSpPr>
        <p:spPr bwMode="auto">
          <a:xfrm>
            <a:off x="0" y="0"/>
            <a:ext cx="2979738" cy="265113"/>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97313" y="0"/>
            <a:ext cx="2979737" cy="265113"/>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11269" name="Rectangle 4"/>
          <p:cNvSpPr>
            <a:spLocks noGrp="1" noRot="1" noChangeAspect="1" noChangeArrowheads="1" noTextEdit="1"/>
          </p:cNvSpPr>
          <p:nvPr>
            <p:ph type="sldImg" idx="2"/>
          </p:nvPr>
        </p:nvSpPr>
        <p:spPr bwMode="auto">
          <a:xfrm>
            <a:off x="539750" y="314325"/>
            <a:ext cx="5762625" cy="4321175"/>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2725" y="4751388"/>
            <a:ext cx="6432550" cy="4972050"/>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59950"/>
            <a:ext cx="6161088" cy="231775"/>
          </a:xfrm>
          <a:prstGeom prst="rect">
            <a:avLst/>
          </a:prstGeom>
          <a:solidFill>
            <a:srgbClr val="669900"/>
          </a:solidFill>
          <a:ln w="9525">
            <a:noFill/>
            <a:miter lim="800000"/>
            <a:headEnd/>
            <a:tailEnd/>
          </a:ln>
          <a:effectLst/>
        </p:spPr>
        <p:txBody>
          <a:bodyPr vert="horz" wrap="square" lIns="91842" tIns="45921" rIns="91842" bIns="45921"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30552011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Notizenplatzhalter 2"/>
          <p:cNvSpPr>
            <a:spLocks noGrp="1"/>
          </p:cNvSpPr>
          <p:nvPr>
            <p:ph type="body" idx="1"/>
          </p:nvPr>
        </p:nvSpPr>
        <p:spPr>
          <a:noFill/>
          <a:ln/>
        </p:spPr>
        <p:txBody>
          <a:bodyPr/>
          <a:lstStyle/>
          <a:p>
            <a:r>
              <a:rPr lang="fr-FR" dirty="0" smtClean="0">
                <a:latin typeface="Arial" charset="0"/>
                <a:cs typeface="Arial" charset="0"/>
              </a:rPr>
              <a:t>Pendant le séminaire, nous avons demandé aux participants de</a:t>
            </a:r>
          </a:p>
          <a:p>
            <a:pPr lvl="1"/>
            <a:r>
              <a:rPr lang="fr-FR" dirty="0" smtClean="0">
                <a:latin typeface="Arial" charset="0"/>
                <a:ea typeface="Adobe Fangsong Std R"/>
                <a:cs typeface="Arial" charset="0"/>
              </a:rPr>
              <a:t>travailler en groupes ;</a:t>
            </a:r>
          </a:p>
          <a:p>
            <a:pPr lvl="1"/>
            <a:r>
              <a:rPr lang="fr-FR" dirty="0" smtClean="0">
                <a:latin typeface="Arial" charset="0"/>
                <a:ea typeface="Adobe Fangsong Std R"/>
                <a:cs typeface="Arial" charset="0"/>
              </a:rPr>
              <a:t>rassembler toutes les informations pertinentes pour leur projet spécifique</a:t>
            </a:r>
            <a:br>
              <a:rPr lang="fr-FR" dirty="0" smtClean="0">
                <a:latin typeface="Arial" charset="0"/>
                <a:ea typeface="Adobe Fangsong Std R"/>
                <a:cs typeface="Arial" charset="0"/>
              </a:rPr>
            </a:br>
            <a:r>
              <a:rPr lang="fr-FR" dirty="0" smtClean="0">
                <a:latin typeface="Arial" charset="0"/>
                <a:ea typeface="Adobe Fangsong Std R"/>
                <a:cs typeface="Arial" charset="0"/>
              </a:rPr>
              <a:t>(eau, climat, agriculture, gouvernance, société et économie) ;</a:t>
            </a:r>
          </a:p>
          <a:p>
            <a:pPr lvl="1"/>
            <a:r>
              <a:rPr lang="fr-FR" dirty="0" smtClean="0">
                <a:latin typeface="Arial" charset="0"/>
                <a:ea typeface="Adobe Fangsong Std R"/>
                <a:cs typeface="Arial" charset="0"/>
              </a:rPr>
              <a:t>les présenter à leurs collègues.</a:t>
            </a:r>
          </a:p>
          <a:p>
            <a:endParaRPr lang="fr-FR" dirty="0" smtClean="0">
              <a:latin typeface="Arial" charset="0"/>
              <a:cs typeface="Arial" charset="0"/>
            </a:endParaRPr>
          </a:p>
        </p:txBody>
      </p:sp>
      <p:sp>
        <p:nvSpPr>
          <p:cNvPr id="14338" name="Foliennummernplatzhalter 3"/>
          <p:cNvSpPr>
            <a:spLocks noGrp="1"/>
          </p:cNvSpPr>
          <p:nvPr>
            <p:ph type="sldNum" sz="quarter" idx="5"/>
          </p:nvPr>
        </p:nvSpPr>
        <p:spPr/>
        <p:txBody>
          <a:bodyPr/>
          <a:lstStyle/>
          <a:p>
            <a:fld id="{0360D17D-8408-42C0-8695-04BBD5091AD0}" type="slidenum">
              <a:rPr lang="fr-FR" smtClean="0">
                <a:latin typeface="Arial" charset="0"/>
                <a:cs typeface="Arial" charset="0"/>
              </a:rPr>
              <a:pPr/>
              <a:t>1</a:t>
            </a:fld>
            <a:endParaRPr lang="fr-FR" dirty="0" smtClean="0">
              <a:latin typeface="Arial" charset="0"/>
              <a:cs typeface="Arial" charset="0"/>
            </a:endParaRPr>
          </a:p>
        </p:txBody>
      </p:sp>
      <p:sp>
        <p:nvSpPr>
          <p:cNvPr id="14339"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42560920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754CE0B4-BB11-4A87-B135-DACE621D47C8}"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dirty="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19043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39750" y="314325"/>
            <a:ext cx="5761038" cy="43211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582620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Notes Placeholder 2"/>
          <p:cNvSpPr>
            <a:spLocks noGrp="1"/>
          </p:cNvSpPr>
          <p:nvPr>
            <p:ph type="body" idx="1"/>
          </p:nvPr>
        </p:nvSpPr>
        <p:spPr>
          <a:noFill/>
          <a:ln/>
        </p:spPr>
        <p:txBody>
          <a:bodyPr/>
          <a:lstStyle/>
          <a:p>
            <a:endParaRPr lang="fr-FR" dirty="0" smtClean="0">
              <a:latin typeface="Arial" charset="0"/>
              <a:cs typeface="Arial" charset="0"/>
            </a:endParaRPr>
          </a:p>
        </p:txBody>
      </p:sp>
      <p:sp>
        <p:nvSpPr>
          <p:cNvPr id="18434" name="Slide Number Placeholder 3"/>
          <p:cNvSpPr>
            <a:spLocks noGrp="1"/>
          </p:cNvSpPr>
          <p:nvPr>
            <p:ph type="sldNum" sz="quarter" idx="5"/>
          </p:nvPr>
        </p:nvSpPr>
        <p:spPr/>
        <p:txBody>
          <a:bodyPr/>
          <a:lstStyle/>
          <a:p>
            <a:fld id="{2742850B-19D9-4A65-A5AD-5B0E674F984F}" type="slidenum">
              <a:rPr lang="fr-FR" smtClean="0">
                <a:latin typeface="Arial" charset="0"/>
                <a:cs typeface="Arial" charset="0"/>
              </a:rPr>
              <a:pPr/>
              <a:t>4</a:t>
            </a:fld>
            <a:endParaRPr lang="fr-FR" dirty="0" smtClean="0">
              <a:latin typeface="Arial" charset="0"/>
              <a:cs typeface="Arial" charset="0"/>
            </a:endParaRPr>
          </a:p>
        </p:txBody>
      </p:sp>
      <p:sp>
        <p:nvSpPr>
          <p:cNvPr id="18435"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822327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Notizenplatzhalter 2"/>
          <p:cNvSpPr>
            <a:spLocks noGrp="1"/>
          </p:cNvSpPr>
          <p:nvPr>
            <p:ph type="body" idx="1"/>
          </p:nvPr>
        </p:nvSpPr>
        <p:spPr>
          <a:noFill/>
          <a:ln/>
        </p:spPr>
        <p:txBody>
          <a:bodyPr/>
          <a:lstStyle/>
          <a:p>
            <a:pPr lvl="1">
              <a:buFont typeface="Wingdings" pitchFamily="2" charset="2"/>
              <a:buNone/>
            </a:pPr>
            <a:r>
              <a:rPr lang="fr-FR" b="1" dirty="0" smtClean="0">
                <a:latin typeface="Arial" charset="0"/>
                <a:ea typeface="Adobe Fangsong Std R"/>
                <a:cs typeface="Arial" charset="0"/>
              </a:rPr>
              <a:t>Processus de planification par les gouvernements au niveau local</a:t>
            </a:r>
          </a:p>
          <a:p>
            <a:pPr lvl="1"/>
            <a:r>
              <a:rPr lang="fr-FR" dirty="0" smtClean="0">
                <a:latin typeface="Arial" charset="0"/>
                <a:ea typeface="Adobe Fangsong Std R"/>
                <a:cs typeface="Arial" charset="0"/>
              </a:rPr>
              <a:t>Les plans à l’échelle du village, du quartier ou de la ville, qui examinent les tendances et les scénarios en matière de changement climatique ainsi que l’adaptation dite « sans regret » (qui comporte de nombreux avantages corrélatifs au cas où le climat ne changerait pas). </a:t>
            </a:r>
            <a:br>
              <a:rPr lang="fr-FR" dirty="0" smtClean="0">
                <a:latin typeface="Arial" charset="0"/>
                <a:ea typeface="Adobe Fangsong Std R"/>
                <a:cs typeface="Arial" charset="0"/>
              </a:rPr>
            </a:br>
            <a:r>
              <a:rPr lang="fr-FR" dirty="0" smtClean="0">
                <a:latin typeface="Arial" charset="0"/>
                <a:ea typeface="Adobe Fangsong Std R"/>
                <a:cs typeface="Arial" charset="0"/>
              </a:rPr>
              <a:t>Ces plans sont essentiellement prévus pour une période de un à cinq ans.</a:t>
            </a:r>
          </a:p>
          <a:p>
            <a:pPr lvl="1">
              <a:buFont typeface="Wingdings" pitchFamily="2" charset="2"/>
              <a:buNone/>
            </a:pPr>
            <a:r>
              <a:rPr lang="fr-FR" b="1" dirty="0" smtClean="0">
                <a:latin typeface="Arial" charset="0"/>
                <a:ea typeface="Adobe Fangsong Std R"/>
                <a:cs typeface="Arial" charset="0"/>
              </a:rPr>
              <a:t>Fourniture de services locaux</a:t>
            </a:r>
          </a:p>
          <a:p>
            <a:pPr lvl="1"/>
            <a:r>
              <a:rPr lang="fr-FR" dirty="0" smtClean="0">
                <a:latin typeface="Arial" charset="0"/>
                <a:ea typeface="Adobe Fangsong Std R"/>
                <a:cs typeface="Arial" charset="0"/>
              </a:rPr>
              <a:t>L’expertise technique et l’information liées à l’adaptation au changement climatique peuvent être fournies aux gestionnaires des ressources et aux agriculteurs. </a:t>
            </a:r>
          </a:p>
          <a:p>
            <a:pPr lvl="1">
              <a:buFont typeface="Wingdings" pitchFamily="2" charset="2"/>
              <a:buNone/>
            </a:pPr>
            <a:r>
              <a:rPr lang="fr-FR" b="1" dirty="0" smtClean="0">
                <a:latin typeface="Arial" charset="0"/>
                <a:ea typeface="Adobe Fangsong Std R"/>
                <a:cs typeface="Arial" charset="0"/>
              </a:rPr>
              <a:t>Processus par la société civile</a:t>
            </a:r>
          </a:p>
          <a:p>
            <a:pPr lvl="1"/>
            <a:r>
              <a:rPr lang="fr-FR" dirty="0" smtClean="0">
                <a:latin typeface="Arial" charset="0"/>
                <a:ea typeface="Adobe Fangsong Std R"/>
                <a:cs typeface="Arial" charset="0"/>
              </a:rPr>
              <a:t>Ces processus jouent un rôle important dans la communication des décisions et servent à :</a:t>
            </a:r>
            <a:br>
              <a:rPr lang="fr-FR" dirty="0" smtClean="0">
                <a:latin typeface="Arial" charset="0"/>
                <a:ea typeface="Adobe Fangsong Std R"/>
                <a:cs typeface="Arial" charset="0"/>
              </a:rPr>
            </a:br>
            <a:r>
              <a:rPr lang="fr-FR" dirty="0" smtClean="0">
                <a:latin typeface="Arial" charset="0"/>
                <a:ea typeface="Adobe Fangsong Std R"/>
                <a:cs typeface="Arial" charset="0"/>
              </a:rPr>
              <a:t>défendre les populations locales, communiquer les calendriers de recherches, sensibiliser, </a:t>
            </a:r>
            <a:br>
              <a:rPr lang="fr-FR" dirty="0" smtClean="0">
                <a:latin typeface="Arial" charset="0"/>
                <a:ea typeface="Adobe Fangsong Std R"/>
                <a:cs typeface="Arial" charset="0"/>
              </a:rPr>
            </a:br>
            <a:r>
              <a:rPr lang="fr-FR" dirty="0" smtClean="0">
                <a:latin typeface="Arial" charset="0"/>
                <a:ea typeface="Adobe Fangsong Std R"/>
                <a:cs typeface="Arial" charset="0"/>
              </a:rPr>
              <a:t>renforcer la capacité et fournir des services dans certains cas (comme les services de santé ou de réduction des risques face aux catastrophes, etc.)</a:t>
            </a:r>
          </a:p>
          <a:p>
            <a:r>
              <a:rPr lang="fr-FR" dirty="0" smtClean="0">
                <a:latin typeface="Arial" charset="0"/>
                <a:cs typeface="Arial" charset="0"/>
              </a:rPr>
              <a:t>Secteur privé</a:t>
            </a:r>
          </a:p>
          <a:p>
            <a:pPr lvl="1"/>
            <a:r>
              <a:rPr lang="fr-FR" dirty="0" smtClean="0">
                <a:latin typeface="Arial" charset="0"/>
                <a:ea typeface="Adobe Fangsong Std R"/>
                <a:cs typeface="Arial" charset="0"/>
              </a:rPr>
              <a:t>Les assurances et le micro-financement offrent des possibilités visant à soutenir l’adaptation</a:t>
            </a:r>
          </a:p>
          <a:p>
            <a:pPr lvl="1"/>
            <a:r>
              <a:rPr lang="fr-FR" dirty="0" smtClean="0">
                <a:latin typeface="Arial" charset="0"/>
                <a:ea typeface="Adobe Fangsong Std R"/>
                <a:cs typeface="Arial" charset="0"/>
              </a:rPr>
              <a:t>Les processus d’évaluation rurale participative peuvent intégrer l’identification des facteurs de vulnérabilité face au climat ainsi que les discussions concernant les tendances, les priorités et les options d’adaptation</a:t>
            </a:r>
          </a:p>
          <a:p>
            <a:pPr lvl="1"/>
            <a:r>
              <a:rPr lang="fr-FR" dirty="0" smtClean="0">
                <a:latin typeface="Arial" charset="0"/>
                <a:ea typeface="Adobe Fangsong Std R"/>
                <a:cs typeface="Arial" charset="0"/>
              </a:rPr>
              <a:t>Suivi et évaluation – ils peuvent engager les entités locales à respecter les conditions de référence et à mesurer les progrès</a:t>
            </a:r>
          </a:p>
        </p:txBody>
      </p:sp>
      <p:sp>
        <p:nvSpPr>
          <p:cNvPr id="20482" name="Foliennummernplatzhalter 3"/>
          <p:cNvSpPr>
            <a:spLocks noGrp="1"/>
          </p:cNvSpPr>
          <p:nvPr>
            <p:ph type="sldNum" sz="quarter" idx="5"/>
          </p:nvPr>
        </p:nvSpPr>
        <p:spPr/>
        <p:txBody>
          <a:bodyPr/>
          <a:lstStyle/>
          <a:p>
            <a:fld id="{B1AFDCA4-74D9-48D5-BB1B-3B7AC0BA260A}" type="slidenum">
              <a:rPr lang="fr-FR" smtClean="0">
                <a:latin typeface="Arial" charset="0"/>
                <a:cs typeface="Arial" charset="0"/>
              </a:rPr>
              <a:pPr/>
              <a:t>5</a:t>
            </a:fld>
            <a:endParaRPr lang="fr-FR" dirty="0" smtClean="0">
              <a:latin typeface="Arial" charset="0"/>
              <a:cs typeface="Arial" charset="0"/>
            </a:endParaRPr>
          </a:p>
        </p:txBody>
      </p:sp>
      <p:sp>
        <p:nvSpPr>
          <p:cNvPr id="20483"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765179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Notizenplatzhalter 2"/>
          <p:cNvSpPr>
            <a:spLocks noGrp="1"/>
          </p:cNvSpPr>
          <p:nvPr>
            <p:ph type="body" idx="1"/>
          </p:nvPr>
        </p:nvSpPr>
        <p:spPr>
          <a:noFill/>
          <a:ln/>
        </p:spPr>
        <p:txBody>
          <a:bodyPr/>
          <a:lstStyle/>
          <a:p>
            <a:pPr lvl="1"/>
            <a:r>
              <a:rPr lang="fr-FR" dirty="0" smtClean="0">
                <a:latin typeface="Arial" charset="0"/>
                <a:ea typeface="Adobe Fangsong Std R"/>
                <a:cs typeface="Arial" charset="0"/>
              </a:rPr>
              <a:t>La connaissance sur les risques climatiques passés et les stratégies pour y faire face sont inscrites dans les traditions, les histoires et les pratiques locales. Elles doivent servir de base à l’adaptation au changement climatique.</a:t>
            </a:r>
          </a:p>
          <a:p>
            <a:pPr lvl="1"/>
            <a:r>
              <a:rPr lang="fr-FR" dirty="0" smtClean="0">
                <a:latin typeface="Arial" charset="0"/>
                <a:ea typeface="Adobe Fangsong Std R"/>
                <a:cs typeface="Arial" charset="0"/>
              </a:rPr>
              <a:t>L’exposition, la sensibilité et la capacité d’adaptation des groupes vulnérables, en ce compris les femmes, les enfants, les personnes âgées, les pauvres, etc. doivent être évaluées de façon proactive pour garantir la bonne compréhension des problèmes et le choix de solutions adéquates. </a:t>
            </a:r>
          </a:p>
          <a:p>
            <a:pPr lvl="1"/>
            <a:r>
              <a:rPr lang="fr-FR" dirty="0" smtClean="0">
                <a:latin typeface="Arial" charset="0"/>
                <a:ea typeface="Adobe Fangsong Std R"/>
                <a:cs typeface="Arial" charset="0"/>
              </a:rPr>
              <a:t>Les méthodes reposant sur les techniques d’évaluation rurale peuvent améliorer l’analyse des problèmes en y incluant les facteurs climatiques. </a:t>
            </a:r>
          </a:p>
          <a:p>
            <a:endParaRPr lang="fr-FR" dirty="0" smtClean="0">
              <a:latin typeface="Arial" charset="0"/>
              <a:cs typeface="Arial" charset="0"/>
            </a:endParaRPr>
          </a:p>
          <a:p>
            <a:endParaRPr lang="fr-FR" dirty="0" smtClean="0">
              <a:latin typeface="Arial" charset="0"/>
              <a:cs typeface="Arial" charset="0"/>
            </a:endParaRPr>
          </a:p>
        </p:txBody>
      </p:sp>
      <p:sp>
        <p:nvSpPr>
          <p:cNvPr id="22530" name="Foliennummernplatzhalter 3"/>
          <p:cNvSpPr>
            <a:spLocks noGrp="1"/>
          </p:cNvSpPr>
          <p:nvPr>
            <p:ph type="sldNum" sz="quarter" idx="5"/>
          </p:nvPr>
        </p:nvSpPr>
        <p:spPr/>
        <p:txBody>
          <a:bodyPr/>
          <a:lstStyle/>
          <a:p>
            <a:fld id="{8CDA3BE4-C9E4-42CA-BC84-CA9BE9DF4B6E}" type="slidenum">
              <a:rPr lang="fr-FR" smtClean="0">
                <a:latin typeface="Arial" charset="0"/>
                <a:cs typeface="Arial" charset="0"/>
              </a:rPr>
              <a:pPr/>
              <a:t>6</a:t>
            </a:fld>
            <a:endParaRPr lang="fr-FR" dirty="0" smtClean="0">
              <a:latin typeface="Arial" charset="0"/>
              <a:cs typeface="Arial" charset="0"/>
            </a:endParaRPr>
          </a:p>
        </p:txBody>
      </p:sp>
      <p:sp>
        <p:nvSpPr>
          <p:cNvPr id="22531"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9438438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Foliennummernplatzhalter 3"/>
          <p:cNvSpPr>
            <a:spLocks noGrp="1"/>
          </p:cNvSpPr>
          <p:nvPr>
            <p:ph type="sldNum" sz="quarter" idx="5"/>
          </p:nvPr>
        </p:nvSpPr>
        <p:spPr/>
        <p:txBody>
          <a:bodyPr/>
          <a:lstStyle/>
          <a:p>
            <a:fld id="{D1FDFA5A-ECEF-4832-BAE1-285976C73C60}" type="slidenum">
              <a:rPr lang="fr-FR" smtClean="0">
                <a:latin typeface="Arial" charset="0"/>
                <a:cs typeface="Arial" charset="0"/>
              </a:rPr>
              <a:pPr/>
              <a:t>7</a:t>
            </a:fld>
            <a:endParaRPr lang="fr-FR" dirty="0" smtClean="0">
              <a:latin typeface="Arial" charset="0"/>
              <a:cs typeface="Arial" charset="0"/>
            </a:endParaRPr>
          </a:p>
        </p:txBody>
      </p:sp>
      <p:sp>
        <p:nvSpPr>
          <p:cNvPr id="24578" name="Folienbildplatzhalter 5"/>
          <p:cNvSpPr>
            <a:spLocks noGrp="1" noRot="1" noChangeAspect="1" noTextEdit="1"/>
          </p:cNvSpPr>
          <p:nvPr>
            <p:ph type="sldImg"/>
          </p:nvPr>
        </p:nvSpPr>
        <p:spPr>
          <a:xfrm>
            <a:off x="541338" y="314325"/>
            <a:ext cx="5759450" cy="4321175"/>
          </a:xfrm>
          <a:ln/>
        </p:spPr>
      </p:sp>
      <p:sp>
        <p:nvSpPr>
          <p:cNvPr id="24579" name="Notizenplatzhalter 6"/>
          <p:cNvSpPr>
            <a:spLocks noGrp="1"/>
          </p:cNvSpPr>
          <p:nvPr>
            <p:ph type="body" idx="1"/>
          </p:nvPr>
        </p:nvSpPr>
        <p:spPr>
          <a:noFill/>
          <a:ln/>
        </p:spPr>
        <p:txBody>
          <a:bodyPr/>
          <a:lstStyle/>
          <a:p>
            <a:r>
              <a:rPr lang="fr-FR" sz="2200" dirty="0" smtClean="0">
                <a:solidFill>
                  <a:srgbClr val="0070C0"/>
                </a:solidFill>
                <a:latin typeface="Arial" charset="0"/>
                <a:cs typeface="Arial" charset="0"/>
              </a:rPr>
              <a:t>» </a:t>
            </a:r>
            <a:r>
              <a:rPr lang="fr-FR" dirty="0" smtClean="0">
                <a:solidFill>
                  <a:srgbClr val="0070C0"/>
                </a:solidFill>
                <a:latin typeface="Arial" charset="0"/>
                <a:cs typeface="Arial" charset="0"/>
              </a:rPr>
              <a:t>Pour la terminologie, voir le glossaire du manuel de formation</a:t>
            </a:r>
          </a:p>
          <a:p>
            <a:endParaRPr lang="fr-FR" dirty="0" smtClean="0">
              <a:solidFill>
                <a:srgbClr val="0070C0"/>
              </a:solidFill>
              <a:latin typeface="Arial" charset="0"/>
              <a:cs typeface="Arial" charset="0"/>
            </a:endParaRPr>
          </a:p>
          <a:p>
            <a:r>
              <a:rPr lang="fr-FR" b="0" dirty="0" smtClean="0">
                <a:solidFill>
                  <a:srgbClr val="0070C0"/>
                </a:solidFill>
                <a:latin typeface="Arial" charset="0"/>
                <a:cs typeface="Arial" charset="0"/>
              </a:rPr>
              <a:t>(</a:t>
            </a:r>
            <a:r>
              <a:rPr lang="fr-FR" b="0" dirty="0" err="1" smtClean="0">
                <a:solidFill>
                  <a:srgbClr val="0070C0"/>
                </a:solidFill>
                <a:latin typeface="Arial" charset="0"/>
                <a:cs typeface="Arial" charset="0"/>
              </a:rPr>
              <a:t>ndt</a:t>
            </a:r>
            <a:r>
              <a:rPr lang="fr-FR" b="0" dirty="0" smtClean="0">
                <a:solidFill>
                  <a:srgbClr val="0070C0"/>
                </a:solidFill>
                <a:latin typeface="Arial" charset="0"/>
                <a:cs typeface="Arial" charset="0"/>
              </a:rPr>
              <a:t>.) Exposition – Sensibilité – Effet potentiel – Capacité adaptative - Vulnérabilité</a:t>
            </a:r>
          </a:p>
        </p:txBody>
      </p:sp>
    </p:spTree>
    <p:extLst>
      <p:ext uri="{BB962C8B-B14F-4D97-AF65-F5344CB8AC3E}">
        <p14:creationId xmlns:p14="http://schemas.microsoft.com/office/powerpoint/2010/main" val="4046867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Foliennummernplatzhalter 3"/>
          <p:cNvSpPr>
            <a:spLocks noGrp="1"/>
          </p:cNvSpPr>
          <p:nvPr>
            <p:ph type="sldNum" sz="quarter" idx="5"/>
          </p:nvPr>
        </p:nvSpPr>
        <p:spPr/>
        <p:txBody>
          <a:bodyPr/>
          <a:lstStyle/>
          <a:p>
            <a:fld id="{DA451F7E-8DAD-4956-BEEB-3BEC4EB3D85C}" type="slidenum">
              <a:rPr lang="fr-FR" smtClean="0">
                <a:latin typeface="Arial" charset="0"/>
                <a:cs typeface="Arial" charset="0"/>
              </a:rPr>
              <a:pPr/>
              <a:t>8</a:t>
            </a:fld>
            <a:endParaRPr lang="fr-FR" dirty="0" smtClean="0">
              <a:latin typeface="Arial" charset="0"/>
              <a:cs typeface="Arial" charset="0"/>
            </a:endParaRPr>
          </a:p>
        </p:txBody>
      </p:sp>
      <p:sp>
        <p:nvSpPr>
          <p:cNvPr id="26626" name="Folienbildplatzhalter 5"/>
          <p:cNvSpPr>
            <a:spLocks noGrp="1" noRot="1" noChangeAspect="1" noTextEdit="1"/>
          </p:cNvSpPr>
          <p:nvPr>
            <p:ph type="sldImg"/>
          </p:nvPr>
        </p:nvSpPr>
        <p:spPr>
          <a:xfrm>
            <a:off x="541338" y="314325"/>
            <a:ext cx="5759450" cy="4321175"/>
          </a:xfrm>
          <a:ln/>
        </p:spPr>
      </p:sp>
      <p:sp>
        <p:nvSpPr>
          <p:cNvPr id="26627"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17062282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Foliennummernplatzhalter 3"/>
          <p:cNvSpPr>
            <a:spLocks noGrp="1"/>
          </p:cNvSpPr>
          <p:nvPr>
            <p:ph type="sldNum" sz="quarter" idx="5"/>
          </p:nvPr>
        </p:nvSpPr>
        <p:spPr/>
        <p:txBody>
          <a:bodyPr/>
          <a:lstStyle/>
          <a:p>
            <a:fld id="{D141F2AF-C67D-4288-AE5C-9F1E30134A6A}" type="slidenum">
              <a:rPr lang="fr-FR" smtClean="0">
                <a:latin typeface="Arial" charset="0"/>
                <a:cs typeface="Arial" charset="0"/>
              </a:rPr>
              <a:pPr/>
              <a:t>9</a:t>
            </a:fld>
            <a:endParaRPr lang="fr-FR" dirty="0" smtClean="0">
              <a:latin typeface="Arial" charset="0"/>
              <a:cs typeface="Arial" charset="0"/>
            </a:endParaRPr>
          </a:p>
        </p:txBody>
      </p:sp>
      <p:sp>
        <p:nvSpPr>
          <p:cNvPr id="28674" name="Folienbildplatzhalter 5"/>
          <p:cNvSpPr>
            <a:spLocks noGrp="1" noRot="1" noChangeAspect="1" noTextEdit="1"/>
          </p:cNvSpPr>
          <p:nvPr>
            <p:ph type="sldImg"/>
          </p:nvPr>
        </p:nvSpPr>
        <p:spPr>
          <a:xfrm>
            <a:off x="541338" y="314325"/>
            <a:ext cx="5759450" cy="4321175"/>
          </a:xfrm>
          <a:ln/>
        </p:spPr>
      </p:sp>
      <p:sp>
        <p:nvSpPr>
          <p:cNvPr id="28675"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24383286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gi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a:effectLst/>
        </p:spPr>
        <p:txBody>
          <a:bodyPr>
            <a:spAutoFit/>
          </a:bodyPr>
          <a:lstStyle/>
          <a:p>
            <a:pPr eaLnBrk="0" hangingPunct="0">
              <a:defRPr/>
            </a:pPr>
            <a:fld id="{B6627C32-A0CE-40F6-BDFA-3C7C724DC8AA}" type="datetime1">
              <a:rPr lang="de-DE" sz="1200" b="0">
                <a:solidFill>
                  <a:schemeClr val="bg1"/>
                </a:solidFill>
                <a:cs typeface="+mn-cs"/>
              </a:rPr>
              <a:pPr eaLnBrk="0" hangingPunct="0">
                <a:defRPr/>
              </a:pPr>
              <a:t>30.10.2013</a:t>
            </a:fld>
            <a:r>
              <a:rPr lang="de-DE" sz="1200" b="0">
                <a:solidFill>
                  <a:schemeClr val="bg1"/>
                </a:solidFill>
                <a:cs typeface="+mn-cs"/>
              </a:rPr>
              <a:t>     Seite </a:t>
            </a:r>
            <a:fld id="{CE8E435E-DDCF-496F-8E59-A5935F794BE5}" type="slidenum">
              <a:rPr lang="de-DE" sz="1200" b="0">
                <a:solidFill>
                  <a:schemeClr val="bg1"/>
                </a:solidFill>
                <a:cs typeface="+mn-cs"/>
              </a:rPr>
              <a:pPr eaLnBrk="0" hangingPunct="0">
                <a:defRPr/>
              </a:pPr>
              <a:t>‹Nr.›</a:t>
            </a:fld>
            <a:endParaRPr lang="de-DE" sz="1200" b="0">
              <a:solidFill>
                <a:schemeClr val="bg1"/>
              </a:solidFill>
              <a:cs typeface="+mn-cs"/>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de-DE">
              <a:cs typeface="+mn-cs"/>
            </a:endParaRPr>
          </a:p>
        </p:txBody>
      </p:sp>
      <p:pic>
        <p:nvPicPr>
          <p:cNvPr id="8" name="Picture 7"/>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de-DE">
              <a:cs typeface="+mn-cs"/>
            </a:endParaRPr>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BZ" sz="2400" b="0">
              <a:solidFill>
                <a:schemeClr val="tx1"/>
              </a:solidFill>
              <a:latin typeface="Times" charset="0"/>
              <a:cs typeface="+mn-cs"/>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de-DE">
              <a:cs typeface="+mn-cs"/>
            </a:endParaRPr>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a:effectLst/>
        </p:spPr>
        <p:txBody>
          <a:bodyPr/>
          <a:lstStyle/>
          <a:p>
            <a:pPr eaLnBrk="0" hangingPunct="0">
              <a:defRPr/>
            </a:pPr>
            <a:endParaRPr lang="de-DE">
              <a:cs typeface="+mn-cs"/>
            </a:endParaRPr>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de-DE" dirty="0" smtClean="0"/>
              <a:t>Titelmasterformat durch Klicken bearbeiten</a:t>
            </a:r>
            <a:endParaRPr lang="de-DE"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lvl1pPr>
          </a:lstStyle>
          <a:p>
            <a:r>
              <a:rPr lang="de-DE" smtClean="0"/>
              <a:t>Formatvorlage des Untertitelmasters durch Klicken bearbeiten</a:t>
            </a:r>
            <a:endParaRPr lang="de-DE" dirty="0"/>
          </a:p>
        </p:txBody>
      </p:sp>
      <p:pic>
        <p:nvPicPr>
          <p:cNvPr id="16" name="Grafik 15" descr="gizlogo-unternehmen-de-rgb.gif"/>
          <p:cNvPicPr>
            <a:picLocks noChangeAspect="1"/>
          </p:cNvPicPr>
          <p:nvPr userDrawn="1"/>
        </p:nvPicPr>
        <p:blipFill>
          <a:blip r:embed="rId4" cstate="print"/>
          <a:srcRect t="2126" b="15388"/>
          <a:stretch>
            <a:fillRect/>
          </a:stretch>
        </p:blipFill>
        <p:spPr>
          <a:xfrm>
            <a:off x="267855" y="0"/>
            <a:ext cx="2159238" cy="742384"/>
          </a:xfrm>
          <a:prstGeom prst="rect">
            <a:avLst/>
          </a:prstGeom>
        </p:spPr>
      </p:pic>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en-GB" noProof="0" smtClean="0"/>
              <a:t>Titelmasterformat durch Klicken bearbeiten</a:t>
            </a:r>
            <a:endParaRPr lang="en-GB" noProof="0"/>
          </a:p>
        </p:txBody>
      </p:sp>
      <p:sp>
        <p:nvSpPr>
          <p:cNvPr id="3" name="Inhaltsplatzhalter 2"/>
          <p:cNvSpPr>
            <a:spLocks noGrp="1"/>
          </p:cNvSpPr>
          <p:nvPr>
            <p:ph idx="1"/>
          </p:nvPr>
        </p:nvSpPr>
        <p:spPr>
          <a:xfrm>
            <a:off x="457200" y="2008188"/>
            <a:ext cx="7526338" cy="4213225"/>
          </a:xfrm>
        </p:spPr>
        <p:txBody>
          <a:bodyPr/>
          <a:lstStyle>
            <a:lvl1pPr>
              <a:defRPr b="0">
                <a:solidFill>
                  <a:schemeClr val="tx1"/>
                </a:solidFill>
              </a:defRPr>
            </a:lvl1pPr>
            <a:lvl2pPr>
              <a:buClr>
                <a:srgbClr val="669900"/>
              </a:buClr>
              <a:defRPr sz="1800" b="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smtClean="0"/>
              <a:t>Textmasterformate durch Klicken bearbeiten</a:t>
            </a:r>
          </a:p>
          <a:p>
            <a:pPr lvl="1"/>
            <a:r>
              <a:rPr lang="en-GB" noProof="0" smtClean="0"/>
              <a:t>Zweite Ebene</a:t>
            </a:r>
          </a:p>
          <a:p>
            <a:pPr lvl="2"/>
            <a:r>
              <a:rPr lang="en-GB" noProof="0" smtClean="0"/>
              <a:t>Dritte Ebene</a:t>
            </a:r>
          </a:p>
          <a:p>
            <a:pPr lvl="3"/>
            <a:r>
              <a:rPr lang="en-GB" noProof="0" smtClean="0"/>
              <a:t>Vierte Ebene</a:t>
            </a:r>
          </a:p>
          <a:p>
            <a:pPr lvl="4"/>
            <a:r>
              <a:rPr lang="en-GB" noProof="0" smtClean="0"/>
              <a:t>Fünfte Ebene</a:t>
            </a:r>
            <a:endParaRPr lang="en-GB" noProof="0"/>
          </a:p>
        </p:txBody>
      </p:sp>
      <p:sp>
        <p:nvSpPr>
          <p:cNvPr id="4" name="Rectangle 17"/>
          <p:cNvSpPr>
            <a:spLocks noGrp="1" noChangeArrowheads="1"/>
          </p:cNvSpPr>
          <p:nvPr>
            <p:ph type="dt" sz="half" idx="10"/>
          </p:nvPr>
        </p:nvSpPr>
        <p:spPr>
          <a:ln/>
        </p:spPr>
        <p:txBody>
          <a:bodyPr/>
          <a:lstStyle>
            <a:lvl1pPr>
              <a:defRPr/>
            </a:lvl1pPr>
          </a:lstStyle>
          <a:p>
            <a:pPr>
              <a:defRPr/>
            </a:pPr>
            <a:fld id="{862B5FCB-0F10-447E-A61E-CFB302828F25}" type="datetime1">
              <a:rPr lang="en-GB"/>
              <a:pPr>
                <a:defRPr/>
              </a:pPr>
              <a:t>30/10/2013</a:t>
            </a:fld>
            <a:endParaRPr lang="en-GB"/>
          </a:p>
        </p:txBody>
      </p:sp>
      <p:sp>
        <p:nvSpPr>
          <p:cNvPr id="5" name="Rectangle 25"/>
          <p:cNvSpPr>
            <a:spLocks noGrp="1" noChangeArrowheads="1"/>
          </p:cNvSpPr>
          <p:nvPr>
            <p:ph type="ftr" sz="quarter" idx="11"/>
          </p:nvPr>
        </p:nvSpPr>
        <p:spPr>
          <a:ln/>
        </p:spPr>
        <p:txBody>
          <a:bodyPr/>
          <a:lstStyle>
            <a:lvl1pPr>
              <a:defRPr/>
            </a:lvl1pPr>
          </a:lstStyle>
          <a:p>
            <a:pPr>
              <a:defRPr/>
            </a:pPr>
            <a:endParaRPr lang="en-GB"/>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p:txBody>
          <a:bodyPr/>
          <a:lstStyle>
            <a:lvl1pPr>
              <a:defRPr/>
            </a:lvl1pPr>
          </a:lstStyle>
          <a:p>
            <a:pPr>
              <a:defRPr/>
            </a:pPr>
            <a:fld id="{95CBCE12-1E29-4F68-99D1-E8A44BEDDD50}" type="datetime1">
              <a:rPr lang="de-DE"/>
              <a:pPr>
                <a:defRPr/>
              </a:pPr>
              <a:t>30.10.2013</a:t>
            </a:fld>
            <a:endParaRPr lang="de-DE" dirty="0"/>
          </a:p>
        </p:txBody>
      </p:sp>
      <p:sp>
        <p:nvSpPr>
          <p:cNvPr id="5"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p:txBody>
          <a:bodyPr/>
          <a:lstStyle>
            <a:lvl1pPr>
              <a:defRPr/>
            </a:lvl1pPr>
          </a:lstStyle>
          <a:p>
            <a:pPr>
              <a:defRPr/>
            </a:pPr>
            <a:fld id="{EACBA622-3205-47AF-AC5E-931ECAEBCEBF}"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p:txBody>
          <a:bodyPr/>
          <a:lstStyle>
            <a:lvl1pPr>
              <a:defRPr/>
            </a:lvl1pPr>
          </a:lstStyle>
          <a:p>
            <a:pPr>
              <a:defRPr/>
            </a:pPr>
            <a:fld id="{BF6E7718-AFEF-47C8-9ECB-C48906EFA9C0}" type="datetime1">
              <a:rPr lang="de-DE"/>
              <a:pPr>
                <a:defRPr/>
              </a:pPr>
              <a:t>30.10.2013</a:t>
            </a:fld>
            <a:endParaRPr lang="de-DE" dirty="0"/>
          </a:p>
        </p:txBody>
      </p:sp>
      <p:sp>
        <p:nvSpPr>
          <p:cNvPr id="8"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p:txBody>
          <a:bodyPr/>
          <a:lstStyle>
            <a:lvl1pPr>
              <a:defRPr/>
            </a:lvl1pPr>
          </a:lstStyle>
          <a:p>
            <a:pPr>
              <a:defRPr/>
            </a:pPr>
            <a:fld id="{2EC84CD6-8108-4329-A146-E3DD8D8590AB}" type="datetime1">
              <a:rPr lang="de-DE"/>
              <a:pPr>
                <a:defRPr/>
              </a:pPr>
              <a:t>30.10.2013</a:t>
            </a:fld>
            <a:endParaRPr lang="de-DE" dirty="0"/>
          </a:p>
        </p:txBody>
      </p:sp>
      <p:sp>
        <p:nvSpPr>
          <p:cNvPr id="4"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p:txBody>
          <a:bodyPr/>
          <a:lstStyle>
            <a:lvl1pPr>
              <a:defRPr/>
            </a:lvl1pPr>
          </a:lstStyle>
          <a:p>
            <a:pPr>
              <a:defRPr/>
            </a:pPr>
            <a:fld id="{AC92E98D-C328-4F12-A312-0E356A1E432A}" type="datetime1">
              <a:rPr lang="de-DE"/>
              <a:pPr>
                <a:defRPr/>
              </a:pPr>
              <a:t>30.10.2013</a:t>
            </a:fld>
            <a:endParaRPr lang="de-DE" dirty="0"/>
          </a:p>
        </p:txBody>
      </p:sp>
      <p:sp>
        <p:nvSpPr>
          <p:cNvPr id="3"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p:txBody>
          <a:bodyPr/>
          <a:lstStyle>
            <a:lvl1pPr>
              <a:defRPr/>
            </a:lvl1pPr>
          </a:lstStyle>
          <a:p>
            <a:pPr>
              <a:defRPr/>
            </a:pPr>
            <a:fld id="{251C3E55-7334-489B-8BAE-5D693678AF48}"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p:txBody>
          <a:bodyPr/>
          <a:lstStyle>
            <a:lvl1pPr>
              <a:defRPr/>
            </a:lvl1pPr>
          </a:lstStyle>
          <a:p>
            <a:pPr>
              <a:defRPr/>
            </a:pPr>
            <a:fld id="{CD3011D2-645B-4677-9043-6FCFDD3A7CC9}"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en-GB">
              <a:cs typeface="+mn-cs"/>
            </a:endParaRPr>
          </a:p>
        </p:txBody>
      </p:sp>
      <p:sp>
        <p:nvSpPr>
          <p:cNvPr id="75779" name="Text Box 3"/>
          <p:cNvSpPr txBox="1">
            <a:spLocks noChangeArrowheads="1"/>
          </p:cNvSpPr>
          <p:nvPr/>
        </p:nvSpPr>
        <p:spPr bwMode="auto">
          <a:xfrm>
            <a:off x="6934200" y="6596063"/>
            <a:ext cx="1981200" cy="274637"/>
          </a:xfrm>
          <a:prstGeom prst="rect">
            <a:avLst/>
          </a:prstGeom>
          <a:noFill/>
          <a:ln w="9525">
            <a:noFill/>
            <a:miter lim="800000"/>
            <a:headEnd/>
            <a:tailEnd/>
          </a:ln>
          <a:effectLst/>
        </p:spPr>
        <p:txBody>
          <a:bodyPr>
            <a:spAutoFit/>
          </a:bodyPr>
          <a:lstStyle/>
          <a:p>
            <a:pPr eaLnBrk="0" hangingPunct="0">
              <a:defRPr/>
            </a:pPr>
            <a:fld id="{AB81C545-FE68-41D5-BEA4-2878944C354C}" type="datetime1">
              <a:rPr lang="en-GB" sz="1200" b="0">
                <a:solidFill>
                  <a:schemeClr val="bg1"/>
                </a:solidFill>
                <a:cs typeface="+mn-cs"/>
              </a:rPr>
              <a:pPr eaLnBrk="0" hangingPunct="0">
                <a:defRPr/>
              </a:pPr>
              <a:t>30/10/2013</a:t>
            </a:fld>
            <a:r>
              <a:rPr lang="en-GB" sz="1200" b="0">
                <a:solidFill>
                  <a:schemeClr val="bg1"/>
                </a:solidFill>
                <a:cs typeface="+mn-cs"/>
              </a:rPr>
              <a:t>     Seite </a:t>
            </a:r>
            <a:fld id="{D22B9A5E-DF36-47C7-9637-B9EC7A5FE3D4}" type="slidenum">
              <a:rPr lang="en-GB" sz="1200" b="0">
                <a:solidFill>
                  <a:schemeClr val="bg1"/>
                </a:solidFill>
                <a:cs typeface="+mn-cs"/>
              </a:rPr>
              <a:pPr eaLnBrk="0" hangingPunct="0">
                <a:defRPr/>
              </a:pPr>
              <a:t>‹Nr.›</a:t>
            </a:fld>
            <a:endParaRPr lang="en-GB" sz="1200" b="0">
              <a:solidFill>
                <a:schemeClr val="bg1"/>
              </a:solidFill>
              <a:cs typeface="+mn-cs"/>
            </a:endParaRPr>
          </a:p>
        </p:txBody>
      </p:sp>
      <p:sp>
        <p:nvSpPr>
          <p:cNvPr id="75780"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GB" sz="2400" b="0">
              <a:solidFill>
                <a:schemeClr val="tx1"/>
              </a:solidFill>
              <a:latin typeface="Times" charset="0"/>
              <a:cs typeface="+mn-cs"/>
            </a:endParaRPr>
          </a:p>
        </p:txBody>
      </p:sp>
      <p:sp>
        <p:nvSpPr>
          <p:cNvPr id="75782" name="Line 6"/>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en-GB">
              <a:cs typeface="+mn-cs"/>
            </a:endParaRPr>
          </a:p>
        </p:txBody>
      </p:sp>
      <p:pic>
        <p:nvPicPr>
          <p:cNvPr id="1030" name="Picture 7"/>
          <p:cNvPicPr>
            <a:picLocks noChangeAspect="1" noChangeArrowheads="1"/>
          </p:cNvPicPr>
          <p:nvPr/>
        </p:nvPicPr>
        <p:blipFill>
          <a:blip r:embed="rId11"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75785"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en-GB">
              <a:cs typeface="+mn-cs"/>
            </a:endParaRPr>
          </a:p>
        </p:txBody>
      </p:sp>
      <p:sp>
        <p:nvSpPr>
          <p:cNvPr id="75787"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GB" sz="2400" b="0">
              <a:solidFill>
                <a:schemeClr val="tx1"/>
              </a:solidFill>
              <a:latin typeface="Times" charset="0"/>
              <a:cs typeface="+mn-cs"/>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here to add title</a:t>
            </a:r>
            <a:br>
              <a:rPr lang="en-GB" smtClean="0"/>
            </a:br>
            <a:r>
              <a:rPr lang="en-GB"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Erster satz hier</a:t>
            </a:r>
          </a:p>
          <a:p>
            <a:pPr lvl="1"/>
            <a:r>
              <a:rPr lang="en-GB" smtClean="0"/>
              <a:t>Click here to add text</a:t>
            </a:r>
          </a:p>
          <a:p>
            <a:pPr lvl="2"/>
            <a:r>
              <a:rPr lang="en-GB" smtClean="0"/>
              <a:t>Second layer</a:t>
            </a:r>
          </a:p>
          <a:p>
            <a:pPr lvl="3"/>
            <a:r>
              <a:rPr lang="en-GB" smtClean="0"/>
              <a:t>Third layer</a:t>
            </a:r>
          </a:p>
          <a:p>
            <a:pPr lvl="4"/>
            <a:r>
              <a:rPr lang="en-GB"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87C1DBF3-4DB4-4F83-9C8A-EF31FD0DED55}" type="datetime1">
              <a:rPr lang="en-GB"/>
              <a:pPr>
                <a:defRPr/>
              </a:pPr>
              <a:t>30/10/2013</a:t>
            </a:fld>
            <a:endParaRPr lang="en-GB"/>
          </a:p>
        </p:txBody>
      </p:sp>
      <p:sp>
        <p:nvSpPr>
          <p:cNvPr id="75795" name="Text Box 19"/>
          <p:cNvSpPr txBox="1">
            <a:spLocks noChangeArrowheads="1"/>
          </p:cNvSpPr>
          <p:nvPr/>
        </p:nvSpPr>
        <p:spPr bwMode="auto">
          <a:xfrm>
            <a:off x="7893050" y="6602413"/>
            <a:ext cx="927100" cy="277812"/>
          </a:xfrm>
          <a:prstGeom prst="rect">
            <a:avLst/>
          </a:prstGeom>
          <a:noFill/>
          <a:ln w="9525">
            <a:noFill/>
            <a:miter lim="800000"/>
            <a:headEnd/>
            <a:tailEnd/>
          </a:ln>
          <a:effectLst/>
        </p:spPr>
        <p:txBody>
          <a:bodyPr>
            <a:spAutoFit/>
          </a:bodyPr>
          <a:lstStyle/>
          <a:p>
            <a:pPr eaLnBrk="0" hangingPunct="0">
              <a:defRPr/>
            </a:pPr>
            <a:r>
              <a:rPr lang="en-GB" sz="1200" b="0">
                <a:solidFill>
                  <a:schemeClr val="bg1"/>
                </a:solidFill>
                <a:cs typeface="+mn-cs"/>
              </a:rPr>
              <a:t>Page </a:t>
            </a:r>
            <a:fld id="{BBCAED9C-D1A0-482E-8587-AC0C24FA11A1}" type="slidenum">
              <a:rPr lang="en-GB" sz="1200" b="0">
                <a:solidFill>
                  <a:schemeClr val="bg1"/>
                </a:solidFill>
                <a:cs typeface="+mn-cs"/>
              </a:rPr>
              <a:pPr eaLnBrk="0" hangingPunct="0">
                <a:defRPr/>
              </a:pPr>
              <a:t>‹Nr.›</a:t>
            </a:fld>
            <a:endParaRPr lang="en-GB" sz="1200" b="0">
              <a:solidFill>
                <a:schemeClr val="bg1"/>
              </a:solidFill>
              <a:cs typeface="+mn-cs"/>
            </a:endParaRPr>
          </a:p>
        </p:txBody>
      </p:sp>
      <p:sp>
        <p:nvSpPr>
          <p:cNvPr id="75788" name="Line 12"/>
          <p:cNvSpPr>
            <a:spLocks noChangeShapeType="1"/>
          </p:cNvSpPr>
          <p:nvPr/>
        </p:nvSpPr>
        <p:spPr bwMode="auto">
          <a:xfrm flipH="1">
            <a:off x="0" y="762000"/>
            <a:ext cx="9144000" cy="0"/>
          </a:xfrm>
          <a:prstGeom prst="line">
            <a:avLst/>
          </a:prstGeom>
          <a:noFill/>
          <a:ln w="3175">
            <a:solidFill>
              <a:srgbClr val="D9D9D9"/>
            </a:solidFill>
            <a:round/>
            <a:headEnd/>
            <a:tailEnd/>
          </a:ln>
          <a:effectLst/>
        </p:spPr>
        <p:txBody>
          <a:bodyPr/>
          <a:lstStyle/>
          <a:p>
            <a:pPr eaLnBrk="0" hangingPunct="0">
              <a:defRPr/>
            </a:pPr>
            <a:endParaRPr lang="en-GB">
              <a:cs typeface="+mn-cs"/>
            </a:endParaRPr>
          </a:p>
        </p:txBody>
      </p:sp>
      <p:pic>
        <p:nvPicPr>
          <p:cNvPr id="1038" name="Picture 23" descr="Weltkugel_klein_neu.gif                                        0005A183jeany                          BB53F533:"/>
          <p:cNvPicPr>
            <a:picLocks noChangeAspect="1" noChangeArrowheads="1"/>
          </p:cNvPicPr>
          <p:nvPr/>
        </p:nvPicPr>
        <p:blipFill>
          <a:blip r:embed="rId12"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GB"/>
          </a:p>
        </p:txBody>
      </p:sp>
      <p:pic>
        <p:nvPicPr>
          <p:cNvPr id="18" name="Grafik 17" descr="gizlogo-unternehmen-de-rgb.gif"/>
          <p:cNvPicPr>
            <a:picLocks noChangeAspect="1"/>
          </p:cNvPicPr>
          <p:nvPr userDrawn="1"/>
        </p:nvPicPr>
        <p:blipFill>
          <a:blip r:embed="rId13" cstate="print"/>
          <a:srcRect t="2126" b="15388"/>
          <a:stretch>
            <a:fillRect/>
          </a:stretch>
        </p:blipFill>
        <p:spPr>
          <a:xfrm>
            <a:off x="267855" y="0"/>
            <a:ext cx="2159238" cy="742384"/>
          </a:xfrm>
          <a:prstGeom prst="rect">
            <a:avLst/>
          </a:prstGeom>
        </p:spPr>
      </p:pic>
    </p:spTree>
  </p:cSld>
  <p:clrMap bg1="lt1" tx1="dk1" bg2="lt2" tx2="dk2" accent1="accent1" accent2="accent2" accent3="accent3" accent4="accent4" accent5="accent5" accent6="accent6" hlink="hlink" folHlink="folHlink"/>
  <p:sldLayoutIdLst>
    <p:sldLayoutId id="2147483659" r:id="rId1"/>
    <p:sldLayoutId id="2147483658" r:id="rId2"/>
    <p:sldLayoutId id="2147483660" r:id="rId3"/>
    <p:sldLayoutId id="2147483661" r:id="rId4"/>
    <p:sldLayoutId id="2147483662" r:id="rId5"/>
    <p:sldLayoutId id="2147483663" r:id="rId6"/>
    <p:sldLayoutId id="2147483664" r:id="rId7"/>
    <p:sldLayoutId id="2147483665" r:id="rId8"/>
    <p:sldLayoutId id="2147483666"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itel 1"/>
          <p:cNvSpPr>
            <a:spLocks noGrp="1"/>
          </p:cNvSpPr>
          <p:nvPr>
            <p:ph type="ctrTitle" sz="quarter"/>
          </p:nvPr>
        </p:nvSpPr>
        <p:spPr>
          <a:xfrm>
            <a:off x="1039813" y="1993900"/>
            <a:ext cx="7034212" cy="1143000"/>
          </a:xfrm>
        </p:spPr>
        <p:txBody>
          <a:bodyPr/>
          <a:lstStyle/>
          <a:p>
            <a:r>
              <a:rPr lang="fr-FR" dirty="0" smtClean="0"/>
              <a:t>Module 8</a:t>
            </a:r>
            <a:br>
              <a:rPr lang="fr-FR" dirty="0" smtClean="0"/>
            </a:br>
            <a:r>
              <a:rPr lang="fr-FR" dirty="0" smtClean="0"/>
              <a:t>Stress, vulnérabilité et résilience au niveau local face au changement climatique</a:t>
            </a:r>
          </a:p>
        </p:txBody>
      </p:sp>
      <p:pic>
        <p:nvPicPr>
          <p:cNvPr id="13315"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1026" name="Picture 2"/>
          <p:cNvPicPr>
            <a:picLocks noChangeAspect="1" noChangeArrowheads="1"/>
          </p:cNvPicPr>
          <p:nvPr/>
        </p:nvPicPr>
        <p:blipFill>
          <a:blip r:embed="rId4" cstate="print"/>
          <a:srcRect l="11985"/>
          <a:stretch>
            <a:fillRect/>
          </a:stretch>
        </p:blipFill>
        <p:spPr bwMode="auto">
          <a:xfrm>
            <a:off x="268013" y="5020497"/>
            <a:ext cx="3801898" cy="1490662"/>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endParaRPr lang="fr-FR" dirty="0"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457200" y="482600"/>
            <a:ext cx="7526338" cy="741363"/>
          </a:xfrm>
        </p:spPr>
        <p:txBody>
          <a:bodyPr/>
          <a:lstStyle/>
          <a:p>
            <a:r>
              <a:rPr lang="fr-FR" dirty="0" smtClean="0"/>
              <a:t>Exposé raisonné</a:t>
            </a:r>
          </a:p>
        </p:txBody>
      </p:sp>
      <p:sp>
        <p:nvSpPr>
          <p:cNvPr id="17410" name="Content Placeholder 2"/>
          <p:cNvSpPr>
            <a:spLocks noGrp="1"/>
          </p:cNvSpPr>
          <p:nvPr>
            <p:ph idx="1"/>
          </p:nvPr>
        </p:nvSpPr>
        <p:spPr>
          <a:xfrm>
            <a:off x="444500" y="1458913"/>
            <a:ext cx="8261350" cy="4213225"/>
          </a:xfrm>
        </p:spPr>
        <p:txBody>
          <a:bodyPr/>
          <a:lstStyle/>
          <a:p>
            <a:pPr marL="0" indent="0">
              <a:spcBef>
                <a:spcPts val="300"/>
              </a:spcBef>
            </a:pPr>
            <a:r>
              <a:rPr lang="fr-FR" b="1" dirty="0" smtClean="0">
                <a:solidFill>
                  <a:srgbClr val="C00000"/>
                </a:solidFill>
              </a:rPr>
              <a:t>Objectifs</a:t>
            </a:r>
            <a:endParaRPr lang="fr-FR" dirty="0" smtClean="0"/>
          </a:p>
          <a:p>
            <a:pPr lvl="1">
              <a:spcBef>
                <a:spcPts val="300"/>
              </a:spcBef>
            </a:pPr>
            <a:r>
              <a:rPr lang="fr-FR" dirty="0" smtClean="0"/>
              <a:t>Améliorer la représentation et l’action au niveau local</a:t>
            </a:r>
          </a:p>
          <a:p>
            <a:pPr lvl="1">
              <a:spcBef>
                <a:spcPts val="300"/>
              </a:spcBef>
            </a:pPr>
            <a:r>
              <a:rPr lang="fr-FR" dirty="0" smtClean="0"/>
              <a:t>Intégrer la connaissance locale du changement climatique à la planification de l’adaptation.</a:t>
            </a:r>
          </a:p>
          <a:p>
            <a:pPr marL="0" indent="0">
              <a:spcBef>
                <a:spcPts val="300"/>
              </a:spcBef>
            </a:pPr>
            <a:r>
              <a:rPr lang="fr-FR" b="1" dirty="0" smtClean="0">
                <a:solidFill>
                  <a:srgbClr val="C00000"/>
                </a:solidFill>
              </a:rPr>
              <a:t>Importance </a:t>
            </a:r>
          </a:p>
          <a:p>
            <a:pPr lvl="1">
              <a:spcBef>
                <a:spcPts val="300"/>
              </a:spcBef>
            </a:pPr>
            <a:r>
              <a:rPr lang="fr-FR" dirty="0" smtClean="0"/>
              <a:t>Le changement climatique mondial se manifeste par des phénomènes locaux. Des analyses au niveau local renseignent sur les effets du climat sur le terrain, à savoir de quelle façon la vie des populations et leurs activités quotidiennes en sont affectées et la manière dont elles relèvent ce défi.</a:t>
            </a:r>
          </a:p>
          <a:p>
            <a:pPr lvl="1">
              <a:spcBef>
                <a:spcPts val="300"/>
              </a:spcBef>
            </a:pPr>
            <a:r>
              <a:rPr lang="fr-FR" dirty="0" smtClean="0"/>
              <a:t>Les intérêts locaux méritent de contribuer aux processus de planification qui traitent des problèmes locaux.</a:t>
            </a:r>
          </a:p>
          <a:p>
            <a:pPr lvl="1">
              <a:spcBef>
                <a:spcPts val="300"/>
              </a:spcBef>
            </a:pPr>
            <a:r>
              <a:rPr lang="fr-FR" dirty="0" smtClean="0"/>
              <a:t>Les vulnérabilités locales peuvent contribuer à déterminer l’allocation des ressources.</a:t>
            </a:r>
          </a:p>
          <a:p>
            <a:pPr lvl="1">
              <a:spcBef>
                <a:spcPts val="300"/>
              </a:spcBef>
            </a:pPr>
            <a:r>
              <a:rPr lang="fr-FR" dirty="0" smtClean="0"/>
              <a:t>L’expérience locale offre également une connaissance adéquate de l’adaptation à d’autres niveaux.</a:t>
            </a:r>
          </a:p>
          <a:p>
            <a:pPr marL="0" indent="0">
              <a:spcBef>
                <a:spcPts val="300"/>
              </a:spcBef>
            </a:pPr>
            <a:r>
              <a:rPr lang="fr-FR" b="1" dirty="0" smtClean="0">
                <a:solidFill>
                  <a:srgbClr val="C00000"/>
                </a:solidFill>
              </a:rPr>
              <a:t>Application</a:t>
            </a:r>
          </a:p>
          <a:p>
            <a:pPr lvl="1">
              <a:spcBef>
                <a:spcPts val="300"/>
              </a:spcBef>
            </a:pPr>
            <a:r>
              <a:rPr lang="fr-FR" dirty="0" smtClean="0"/>
              <a:t>Processus de planification locale ou formulation, examen ou révision de projets </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el 1"/>
          <p:cNvSpPr>
            <a:spLocks noGrp="1"/>
          </p:cNvSpPr>
          <p:nvPr>
            <p:ph type="title"/>
          </p:nvPr>
        </p:nvSpPr>
        <p:spPr/>
        <p:txBody>
          <a:bodyPr/>
          <a:lstStyle/>
          <a:p>
            <a:r>
              <a:rPr lang="fr-FR" dirty="0" smtClean="0"/>
              <a:t>Points d’entrée pour l’adaptation au niveau local</a:t>
            </a:r>
          </a:p>
        </p:txBody>
      </p:sp>
      <p:sp>
        <p:nvSpPr>
          <p:cNvPr id="19458" name="Inhaltsplatzhalter 2"/>
          <p:cNvSpPr>
            <a:spLocks noGrp="1"/>
          </p:cNvSpPr>
          <p:nvPr>
            <p:ph idx="1"/>
          </p:nvPr>
        </p:nvSpPr>
        <p:spPr/>
        <p:txBody>
          <a:bodyPr/>
          <a:lstStyle/>
          <a:p>
            <a:pPr marL="273050" lvl="1" indent="-273050"/>
            <a:r>
              <a:rPr lang="fr-FR" sz="2800" dirty="0" smtClean="0"/>
              <a:t>Processus </a:t>
            </a:r>
            <a:r>
              <a:rPr lang="fr-FR" sz="2800" dirty="0" smtClean="0"/>
              <a:t>de planification par </a:t>
            </a:r>
            <a:r>
              <a:rPr lang="fr-FR" sz="2800" dirty="0" smtClean="0"/>
              <a:t>les gouvernements </a:t>
            </a:r>
            <a:r>
              <a:rPr lang="fr-FR" sz="2800" dirty="0" smtClean="0"/>
              <a:t>au niveau local</a:t>
            </a:r>
          </a:p>
          <a:p>
            <a:pPr marL="273050" lvl="1" indent="-273050"/>
            <a:r>
              <a:rPr lang="fr-FR" sz="2800" dirty="0" smtClean="0"/>
              <a:t>Fourniture de services locaux</a:t>
            </a:r>
          </a:p>
          <a:p>
            <a:pPr marL="273050" lvl="1" indent="-273050"/>
            <a:r>
              <a:rPr lang="fr-FR" sz="2800" dirty="0" smtClean="0"/>
              <a:t>Processus de la société civile</a:t>
            </a:r>
          </a:p>
          <a:p>
            <a:pPr marL="273050" lvl="1" indent="-273050"/>
            <a:r>
              <a:rPr lang="fr-FR" sz="2800" dirty="0" smtClean="0"/>
              <a:t>Processus d’évaluation rurale participative</a:t>
            </a:r>
          </a:p>
          <a:p>
            <a:pPr marL="273050" lvl="1" indent="-273050"/>
            <a:r>
              <a:rPr lang="fr-FR" sz="2800" dirty="0" smtClean="0"/>
              <a:t>Suivi et évaluation</a:t>
            </a:r>
          </a:p>
        </p:txBody>
      </p:sp>
      <p:pic>
        <p:nvPicPr>
          <p:cNvPr id="19459" name="Grafik 3" descr="titelbars.tif"/>
          <p:cNvPicPr>
            <a:picLocks noChangeAspect="1"/>
          </p:cNvPicPr>
          <p:nvPr/>
        </p:nvPicPr>
        <p:blipFill>
          <a:blip r:embed="rId3" cstate="print"/>
          <a:srcRect l="58519" r="20033" b="46901"/>
          <a:stretch>
            <a:fillRect/>
          </a:stretch>
        </p:blipFill>
        <p:spPr bwMode="auto">
          <a:xfrm>
            <a:off x="8102600" y="3128963"/>
            <a:ext cx="1041400" cy="36417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el 1"/>
          <p:cNvSpPr>
            <a:spLocks noGrp="1"/>
          </p:cNvSpPr>
          <p:nvPr>
            <p:ph type="title"/>
          </p:nvPr>
        </p:nvSpPr>
        <p:spPr/>
        <p:txBody>
          <a:bodyPr/>
          <a:lstStyle/>
          <a:p>
            <a:r>
              <a:rPr lang="fr-FR" dirty="0" smtClean="0"/>
              <a:t>Information climatique au niveau local</a:t>
            </a:r>
          </a:p>
        </p:txBody>
      </p:sp>
      <p:sp>
        <p:nvSpPr>
          <p:cNvPr id="21506" name="Inhaltsplatzhalter 2"/>
          <p:cNvSpPr>
            <a:spLocks noGrp="1"/>
          </p:cNvSpPr>
          <p:nvPr>
            <p:ph idx="1"/>
          </p:nvPr>
        </p:nvSpPr>
        <p:spPr/>
        <p:txBody>
          <a:bodyPr/>
          <a:lstStyle/>
          <a:p>
            <a:pPr lvl="1"/>
            <a:r>
              <a:rPr lang="fr-FR" dirty="0" smtClean="0"/>
              <a:t>Les informations scientifiques doivent êtres traduites en informations adaptées au groupe cible</a:t>
            </a:r>
          </a:p>
          <a:p>
            <a:pPr lvl="1"/>
            <a:endParaRPr lang="fr-FR" dirty="0" smtClean="0"/>
          </a:p>
          <a:p>
            <a:pPr lvl="1"/>
            <a:r>
              <a:rPr lang="fr-FR" dirty="0" smtClean="0"/>
              <a:t>La connaissance sur les risques climatiques passés et les stratégies pour y faire face sont inscrites dans les traditions, les histoires et les pratiques locales. Elles doivent servir de base à l’adaptation au changement climatique.</a:t>
            </a:r>
          </a:p>
          <a:p>
            <a:pPr lvl="1"/>
            <a:endParaRPr lang="fr-FR" dirty="0" smtClean="0"/>
          </a:p>
          <a:p>
            <a:pPr lvl="1"/>
            <a:r>
              <a:rPr lang="fr-FR" dirty="0" smtClean="0"/>
              <a:t>Comment recueillir des informations locales ?</a:t>
            </a:r>
          </a:p>
          <a:p>
            <a:pPr lvl="2"/>
            <a:r>
              <a:rPr lang="fr-FR" dirty="0" smtClean="0"/>
              <a:t>Utiliser les outils d’évaluation rurale participative (ERP) : discussions sur les moyens de subsistance, estimation des actifs, calendriers, cartographie des risques, entretiens, etc.   </a:t>
            </a:r>
          </a:p>
          <a:p>
            <a:pPr lvl="2"/>
            <a:r>
              <a:rPr lang="fr-FR" dirty="0" smtClean="0"/>
              <a:t>Rassembler des histoires, des preuves, des tendances vécues</a:t>
            </a:r>
          </a:p>
          <a:p>
            <a:pPr lvl="2"/>
            <a:r>
              <a:rPr lang="fr-FR" dirty="0" smtClean="0"/>
              <a:t>Associer les groupes vulnérables</a:t>
            </a:r>
          </a:p>
          <a:p>
            <a:pPr marL="0" indent="0">
              <a:tabLst>
                <a:tab pos="2190750" algn="l"/>
              </a:tabLst>
            </a:pPr>
            <a:endParaRPr lang="fr-FR" dirty="0" smtClean="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el 1"/>
          <p:cNvSpPr>
            <a:spLocks noGrp="1"/>
          </p:cNvSpPr>
          <p:nvPr>
            <p:ph type="title"/>
          </p:nvPr>
        </p:nvSpPr>
        <p:spPr/>
        <p:txBody>
          <a:bodyPr/>
          <a:lstStyle/>
          <a:p>
            <a:r>
              <a:rPr lang="fr-FR" dirty="0" smtClean="0"/>
              <a:t>Fonctions de la vulnérabilité</a:t>
            </a:r>
          </a:p>
        </p:txBody>
      </p:sp>
      <p:pic>
        <p:nvPicPr>
          <p:cNvPr id="1026" name="Objekt 1"/>
          <p:cNvPicPr>
            <a:picLocks noChangeArrowheads="1"/>
          </p:cNvPicPr>
          <p:nvPr/>
        </p:nvPicPr>
        <p:blipFill>
          <a:blip r:embed="rId3" cstate="print"/>
          <a:srcRect l="2319" t="5672" r="3478" b="8175"/>
          <a:stretch>
            <a:fillRect/>
          </a:stretch>
        </p:blipFill>
        <p:spPr bwMode="auto">
          <a:xfrm>
            <a:off x="1545021" y="2144110"/>
            <a:ext cx="5707117" cy="416209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el 1"/>
          <p:cNvSpPr>
            <a:spLocks noGrp="1"/>
          </p:cNvSpPr>
          <p:nvPr>
            <p:ph type="title"/>
          </p:nvPr>
        </p:nvSpPr>
        <p:spPr/>
        <p:txBody>
          <a:bodyPr/>
          <a:lstStyle/>
          <a:p>
            <a:r>
              <a:rPr lang="fr-FR" dirty="0" smtClean="0"/>
              <a:t>Exercice (1)</a:t>
            </a:r>
          </a:p>
        </p:txBody>
      </p:sp>
      <p:sp>
        <p:nvSpPr>
          <p:cNvPr id="25602" name="Inhaltsplatzhalter 2"/>
          <p:cNvSpPr>
            <a:spLocks noGrp="1"/>
          </p:cNvSpPr>
          <p:nvPr>
            <p:ph idx="1"/>
          </p:nvPr>
        </p:nvSpPr>
        <p:spPr/>
        <p:txBody>
          <a:bodyPr/>
          <a:lstStyle/>
          <a:p>
            <a:pPr marL="0" indent="0"/>
            <a:r>
              <a:rPr lang="fr-FR" b="1" dirty="0" smtClean="0">
                <a:solidFill>
                  <a:srgbClr val="C00000"/>
                </a:solidFill>
              </a:rPr>
              <a:t>Contexte </a:t>
            </a:r>
          </a:p>
          <a:p>
            <a:pPr lvl="1"/>
            <a:r>
              <a:rPr lang="fr-FR" dirty="0" smtClean="0"/>
              <a:t>Le gouvernement du district de </a:t>
            </a:r>
            <a:r>
              <a:rPr lang="fr-FR" dirty="0" err="1" smtClean="0"/>
              <a:t>Talaran</a:t>
            </a:r>
            <a:r>
              <a:rPr lang="fr-FR" dirty="0" smtClean="0"/>
              <a:t> a décidé de revoir les projets de développement rural durable afin d’y intégrer l’adaptation au changement climatique</a:t>
            </a:r>
          </a:p>
          <a:p>
            <a:pPr lvl="1"/>
            <a:r>
              <a:rPr lang="fr-FR" dirty="0" smtClean="0"/>
              <a:t>Les membres de la communauté prennent part à la révision du projet</a:t>
            </a:r>
            <a:br>
              <a:rPr lang="fr-FR" dirty="0" smtClean="0"/>
            </a:br>
            <a:r>
              <a:rPr lang="fr-FR" b="1" dirty="0" smtClean="0">
                <a:solidFill>
                  <a:srgbClr val="C00000"/>
                </a:solidFill>
                <a:sym typeface="Wingdings" pitchFamily="2" charset="2"/>
              </a:rPr>
              <a:t> </a:t>
            </a:r>
            <a:r>
              <a:rPr lang="fr-FR" dirty="0" smtClean="0"/>
              <a:t>votre groupe de travail</a:t>
            </a:r>
          </a:p>
          <a:p>
            <a:pPr lvl="1"/>
            <a:r>
              <a:rPr lang="fr-FR" dirty="0" smtClean="0"/>
              <a:t>Un premier atelier de bilan sur les effets du changement climatique a été récemment organisé avec toutes les parties prenantes concernées</a:t>
            </a:r>
          </a:p>
          <a:p>
            <a:pPr lvl="1"/>
            <a:endParaRPr lang="fr-FR" dirty="0" smtClean="0"/>
          </a:p>
          <a:p>
            <a:pPr marL="0" indent="0"/>
            <a:r>
              <a:rPr lang="fr-FR" b="1" dirty="0" smtClean="0">
                <a:solidFill>
                  <a:srgbClr val="C00000"/>
                </a:solidFill>
              </a:rPr>
              <a:t>Matériel</a:t>
            </a:r>
          </a:p>
          <a:p>
            <a:pPr lvl="1"/>
            <a:r>
              <a:rPr lang="fr-FR" dirty="0" smtClean="0"/>
              <a:t>Description de l’état de l’ouest</a:t>
            </a:r>
          </a:p>
          <a:p>
            <a:pPr lvl="1"/>
            <a:r>
              <a:rPr lang="fr-FR" dirty="0" smtClean="0"/>
              <a:t>Résultats de l’atelier de bilan (cartographie des dangers, liste des problèmes identifiés par les parties prenantes et histoires sélectionnées)</a:t>
            </a:r>
          </a:p>
          <a:p>
            <a:pPr marL="0" indent="0"/>
            <a:endParaRPr lang="fr-FR" dirty="0" smtClean="0"/>
          </a:p>
          <a:p>
            <a:pPr marL="0" indent="0"/>
            <a:endParaRPr lang="fr-FR" dirty="0" smtClean="0"/>
          </a:p>
        </p:txBody>
      </p:sp>
      <p:pic>
        <p:nvPicPr>
          <p:cNvPr id="25603" name="Grafik 3" descr="balken5.tif"/>
          <p:cNvPicPr>
            <a:picLocks noChangeAspect="1"/>
          </p:cNvPicPr>
          <p:nvPr/>
        </p:nvPicPr>
        <p:blipFill>
          <a:blip r:embed="rId3" cstate="print"/>
          <a:srcRect/>
          <a:stretch>
            <a:fillRect/>
          </a:stretch>
        </p:blipFill>
        <p:spPr bwMode="auto">
          <a:xfrm>
            <a:off x="8559800" y="3160713"/>
            <a:ext cx="584200" cy="35480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el 1"/>
          <p:cNvSpPr>
            <a:spLocks noGrp="1"/>
          </p:cNvSpPr>
          <p:nvPr>
            <p:ph type="title"/>
          </p:nvPr>
        </p:nvSpPr>
        <p:spPr/>
        <p:txBody>
          <a:bodyPr/>
          <a:lstStyle/>
          <a:p>
            <a:r>
              <a:rPr lang="fr-FR" dirty="0" smtClean="0"/>
              <a:t>Exercice (2)</a:t>
            </a:r>
          </a:p>
        </p:txBody>
      </p:sp>
      <p:sp>
        <p:nvSpPr>
          <p:cNvPr id="27650" name="Inhaltsplatzhalter 2"/>
          <p:cNvSpPr>
            <a:spLocks noGrp="1"/>
          </p:cNvSpPr>
          <p:nvPr>
            <p:ph idx="1"/>
          </p:nvPr>
        </p:nvSpPr>
        <p:spPr/>
        <p:txBody>
          <a:bodyPr/>
          <a:lstStyle/>
          <a:p>
            <a:pPr marL="0" indent="0"/>
            <a:r>
              <a:rPr lang="fr-FR" b="1" dirty="0" smtClean="0">
                <a:solidFill>
                  <a:srgbClr val="C00000"/>
                </a:solidFill>
              </a:rPr>
              <a:t>Votre tâche</a:t>
            </a:r>
          </a:p>
          <a:p>
            <a:pPr marL="0" indent="0"/>
            <a:r>
              <a:rPr lang="fr-FR" b="1" dirty="0" smtClean="0">
                <a:solidFill>
                  <a:srgbClr val="C00000"/>
                </a:solidFill>
                <a:sym typeface="Wingdings" pitchFamily="2" charset="2"/>
              </a:rPr>
              <a:t></a:t>
            </a:r>
            <a:r>
              <a:rPr lang="fr-FR" dirty="0" smtClean="0"/>
              <a:t> Vous êtes des éleveurs nomades </a:t>
            </a:r>
            <a:r>
              <a:rPr lang="fr-FR" b="1" dirty="0" smtClean="0"/>
              <a:t>ou </a:t>
            </a:r>
            <a:r>
              <a:rPr lang="fr-FR" dirty="0" smtClean="0"/>
              <a:t>des agriculteurs </a:t>
            </a:r>
          </a:p>
          <a:p>
            <a:pPr marL="0" indent="0"/>
            <a:r>
              <a:rPr lang="fr-FR" b="1" dirty="0" smtClean="0"/>
              <a:t>Utilisez la matrice 13</a:t>
            </a:r>
          </a:p>
          <a:p>
            <a:pPr lvl="1"/>
            <a:r>
              <a:rPr lang="fr-FR" dirty="0" smtClean="0"/>
              <a:t>Dans la </a:t>
            </a:r>
            <a:r>
              <a:rPr lang="fr-FR" b="1" i="1" dirty="0" smtClean="0"/>
              <a:t>colonne A</a:t>
            </a:r>
            <a:r>
              <a:rPr lang="fr-FR" dirty="0" smtClean="0"/>
              <a:t>, exposez les dynamiques principales liées au climat dans votre communauté.</a:t>
            </a:r>
          </a:p>
          <a:p>
            <a:pPr lvl="2"/>
            <a:r>
              <a:rPr lang="fr-FR" dirty="0" smtClean="0"/>
              <a:t>Quelles sont les pressions relatives au climat auxquelles vous êtes exposés ?</a:t>
            </a:r>
          </a:p>
          <a:p>
            <a:pPr lvl="2"/>
            <a:r>
              <a:rPr lang="fr-FR" dirty="0" smtClean="0"/>
              <a:t>De quelles façons votre groupe est-il sensible aux variations et aux changements climatiques ?</a:t>
            </a:r>
          </a:p>
          <a:p>
            <a:pPr lvl="2"/>
            <a:r>
              <a:rPr lang="fr-FR" dirty="0" smtClean="0"/>
              <a:t>De quelle manière votre groupe gère-t-il cette sensibilité et quelle est sa capacité adaptative ?</a:t>
            </a:r>
          </a:p>
          <a:p>
            <a:pPr lvl="1"/>
            <a:r>
              <a:rPr lang="fr-FR" dirty="0" smtClean="0"/>
              <a:t>Dans la </a:t>
            </a:r>
            <a:r>
              <a:rPr lang="fr-FR" b="1" i="1" dirty="0" smtClean="0"/>
              <a:t>colonne B</a:t>
            </a:r>
            <a:r>
              <a:rPr lang="fr-FR" dirty="0" smtClean="0"/>
              <a:t>, identifiez les outils d’évaluation rurale participative qui pourraient être utilisés pour renforcer la compréhension de ces dynamiques clés. </a:t>
            </a:r>
          </a:p>
          <a:p>
            <a:pPr marL="0" indent="0"/>
            <a:endParaRPr lang="fr-FR" dirty="0" smtClean="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812</Words>
  <Application>Microsoft Office PowerPoint</Application>
  <PresentationFormat>Bildschirmpräsentation (4:3)</PresentationFormat>
  <Paragraphs>96</Paragraphs>
  <Slides>9</Slides>
  <Notes>9</Notes>
  <HiddenSlides>0</HiddenSlides>
  <MMClips>0</MMClips>
  <ScaleCrop>false</ScaleCrop>
  <HeadingPairs>
    <vt:vector size="4" baseType="variant">
      <vt:variant>
        <vt:lpstr>Design</vt:lpstr>
      </vt:variant>
      <vt:variant>
        <vt:i4>1</vt:i4>
      </vt:variant>
      <vt:variant>
        <vt:lpstr>Folientitel</vt:lpstr>
      </vt:variant>
      <vt:variant>
        <vt:i4>9</vt:i4>
      </vt:variant>
    </vt:vector>
  </HeadingPairs>
  <TitlesOfParts>
    <vt:vector size="10" baseType="lpstr">
      <vt:lpstr>GTZ-EN</vt:lpstr>
      <vt:lpstr>Module 8 Stress, vulnérabilité et résilience au niveau local face au changement climatique</vt:lpstr>
      <vt:lpstr>PowerPoint-Präsentation</vt:lpstr>
      <vt:lpstr>Conditions d’utilisation</vt:lpstr>
      <vt:lpstr>Exposé raisonné</vt:lpstr>
      <vt:lpstr>Points d’entrée pour l’adaptation au niveau local</vt:lpstr>
      <vt:lpstr>Information climatique au niveau local</vt:lpstr>
      <vt:lpstr>Fonctions de la vulnérabilité</vt:lpstr>
      <vt:lpstr>Exercice (1)</vt:lpstr>
      <vt:lpstr>Exercice (2)</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230</cp:revision>
  <cp:lastPrinted>2005-12-21T12:33:01Z</cp:lastPrinted>
  <dcterms:created xsi:type="dcterms:W3CDTF">2009-01-02T12:52:23Z</dcterms:created>
  <dcterms:modified xsi:type="dcterms:W3CDTF">2013-10-30T11:15:13Z</dcterms:modified>
</cp:coreProperties>
</file>