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8"/>
  </p:notesMasterIdLst>
  <p:handoutMasterIdLst>
    <p:handoutMasterId r:id="rId19"/>
  </p:handoutMasterIdLst>
  <p:sldIdLst>
    <p:sldId id="256" r:id="rId2"/>
    <p:sldId id="274" r:id="rId3"/>
    <p:sldId id="275" r:id="rId4"/>
    <p:sldId id="258" r:id="rId5"/>
    <p:sldId id="259" r:id="rId6"/>
    <p:sldId id="260" r:id="rId7"/>
    <p:sldId id="261" r:id="rId8"/>
    <p:sldId id="262" r:id="rId9"/>
    <p:sldId id="263" r:id="rId10"/>
    <p:sldId id="265" r:id="rId11"/>
    <p:sldId id="266" r:id="rId12"/>
    <p:sldId id="267" r:id="rId13"/>
    <p:sldId id="268" r:id="rId14"/>
    <p:sldId id="269" r:id="rId15"/>
    <p:sldId id="270" r:id="rId16"/>
    <p:sldId id="271" r:id="rId17"/>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32">
          <p15:clr>
            <a:srgbClr val="A4A3A4"/>
          </p15:clr>
        </p15:guide>
        <p15:guide id="2" pos="126">
          <p15:clr>
            <a:srgbClr val="A4A3A4"/>
          </p15:clr>
        </p15:guide>
        <p15:guide id="3" pos="41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08" autoAdjust="0"/>
    <p:restoredTop sz="80194" autoAdjust="0"/>
  </p:normalViewPr>
  <p:slideViewPr>
    <p:cSldViewPr snapToGrid="0">
      <p:cViewPr>
        <p:scale>
          <a:sx n="92" d="100"/>
          <a:sy n="92" d="100"/>
        </p:scale>
        <p:origin x="-1956" y="168"/>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4" d="100"/>
          <a:sy n="74" d="100"/>
        </p:scale>
        <p:origin x="-3312" y="-96"/>
      </p:cViewPr>
      <p:guideLst>
        <p:guide orient="horz" pos="3132"/>
        <p:guide pos="126"/>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FE703F97-8A29-493C-86D5-F5289DAEEA18}" type="slidenum">
              <a:rPr lang="de-DE"/>
              <a:pPr>
                <a:defRPr/>
              </a:pPr>
              <a:t>‹Nr.›</a:t>
            </a:fld>
            <a:endParaRPr lang="de-DE"/>
          </a:p>
        </p:txBody>
      </p:sp>
    </p:spTree>
    <p:extLst>
      <p:ext uri="{BB962C8B-B14F-4D97-AF65-F5344CB8AC3E}">
        <p14:creationId xmlns:p14="http://schemas.microsoft.com/office/powerpoint/2010/main" val="3174394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C61B59B7-6EAE-4568-B2B9-BF3011047C5C}" type="slidenum">
              <a:rPr/>
              <a:pPr>
                <a:defRPr/>
              </a:pPr>
              <a:t>‹Nr.›</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28677"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30712494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Notizenplatzhalt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Durant la formation destinée aux formateurs, nous avons demandé aux participants </a:t>
            </a:r>
          </a:p>
          <a:p>
            <a:pPr lvl="1"/>
            <a:r>
              <a:rPr lang="fr-FR" dirty="0" smtClean="0">
                <a:solidFill>
                  <a:srgbClr val="000000"/>
                </a:solidFill>
                <a:latin typeface="Arial" charset="0"/>
                <a:cs typeface="Arial" charset="0"/>
                <a:sym typeface="Arial" charset="0"/>
              </a:rPr>
              <a:t> de travailler en groupes et </a:t>
            </a:r>
          </a:p>
          <a:p>
            <a:pPr lvl="1"/>
            <a:r>
              <a:rPr lang="fr-FR" dirty="0" smtClean="0">
                <a:solidFill>
                  <a:srgbClr val="000000"/>
                </a:solidFill>
                <a:latin typeface="Arial" charset="0"/>
                <a:cs typeface="Arial" charset="0"/>
                <a:sym typeface="Arial" charset="0"/>
              </a:rPr>
              <a:t>de rassembler toutes les informations pertinentes relatives à leur sujet spécifique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(eau, climat, agriculture, gouvernance, société et économie) et </a:t>
            </a:r>
          </a:p>
          <a:p>
            <a:pPr lvl="1"/>
            <a:r>
              <a:rPr lang="fr-FR" dirty="0" smtClean="0">
                <a:solidFill>
                  <a:srgbClr val="000000"/>
                </a:solidFill>
                <a:latin typeface="Arial" charset="0"/>
                <a:cs typeface="Arial" charset="0"/>
                <a:sym typeface="Arial" charset="0"/>
              </a:rPr>
              <a:t> de les présenter à leurs collègues</a:t>
            </a:r>
          </a:p>
        </p:txBody>
      </p:sp>
      <p:sp>
        <p:nvSpPr>
          <p:cNvPr id="29699" name="Foliennummernplatzhalter 3"/>
          <p:cNvSpPr>
            <a:spLocks noGrp="1"/>
          </p:cNvSpPr>
          <p:nvPr>
            <p:ph type="sldNum" sz="quarter" idx="5"/>
          </p:nvPr>
        </p:nvSpPr>
        <p:spPr/>
        <p:txBody>
          <a:bodyPr/>
          <a:lstStyle/>
          <a:p>
            <a:pPr>
              <a:buSzPct val="100000"/>
            </a:pPr>
            <a:fld id="{E7D20C56-B099-43A6-A0DD-84ED45CC1B90}" type="slidenum">
              <a:rPr lang="fr-FR" smtClean="0">
                <a:solidFill>
                  <a:srgbClr val="FFFFFF"/>
                </a:solidFill>
                <a:latin typeface="Arial" charset="0"/>
                <a:cs typeface="Arial" charset="0"/>
                <a:sym typeface="Arial" charset="0"/>
              </a:rPr>
              <a:pPr>
                <a:buSzPct val="100000"/>
              </a:pPr>
              <a:t>1</a:t>
            </a:fld>
            <a:endParaRPr lang="fr-FR" dirty="0" smtClean="0">
              <a:solidFill>
                <a:srgbClr val="FFFFFF"/>
              </a:solidFill>
              <a:latin typeface="Arial" charset="0"/>
              <a:cs typeface="Arial" charset="0"/>
              <a:sym typeface="Arial" charset="0"/>
            </a:endParaRPr>
          </a:p>
        </p:txBody>
      </p:sp>
      <p:sp>
        <p:nvSpPr>
          <p:cNvPr id="2970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449229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754CE0B4-BB11-4A87-B135-DACE621D47C8}"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7688" y="312738"/>
            <a:ext cx="5727700" cy="4295775"/>
          </a:xfrm>
          <a:ln/>
        </p:spPr>
      </p:sp>
    </p:spTree>
    <p:extLst>
      <p:ext uri="{BB962C8B-B14F-4D97-AF65-F5344CB8AC3E}">
        <p14:creationId xmlns:p14="http://schemas.microsoft.com/office/powerpoint/2010/main" val="2575667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47688" y="312738"/>
            <a:ext cx="5726112" cy="42957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34182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liennummernplatzhalter 3"/>
          <p:cNvSpPr>
            <a:spLocks noGrp="1"/>
          </p:cNvSpPr>
          <p:nvPr>
            <p:ph type="sldNum" sz="quarter" idx="5"/>
          </p:nvPr>
        </p:nvSpPr>
        <p:spPr/>
        <p:txBody>
          <a:bodyPr/>
          <a:lstStyle/>
          <a:p>
            <a:pPr>
              <a:buSzPct val="100000"/>
            </a:pPr>
            <a:fld id="{08B1B3FE-3E71-474B-A909-79417D2BDF91}" type="slidenum">
              <a:rPr lang="fr-FR" smtClean="0">
                <a:solidFill>
                  <a:srgbClr val="FFFFFF"/>
                </a:solidFill>
                <a:latin typeface="Arial" charset="0"/>
                <a:cs typeface="Arial" charset="0"/>
                <a:sym typeface="Arial" charset="0"/>
              </a:rPr>
              <a:pPr>
                <a:buSzPct val="100000"/>
              </a:pPr>
              <a:t>4</a:t>
            </a:fld>
            <a:endParaRPr lang="fr-FR" dirty="0" smtClean="0">
              <a:solidFill>
                <a:srgbClr val="FFFFFF"/>
              </a:solidFill>
              <a:latin typeface="Arial" charset="0"/>
              <a:cs typeface="Arial" charset="0"/>
              <a:sym typeface="Arial" charset="0"/>
            </a:endParaRPr>
          </a:p>
        </p:txBody>
      </p:sp>
      <p:sp>
        <p:nvSpPr>
          <p:cNvPr id="32771" name="Folienbildplatzhalter 5"/>
          <p:cNvSpPr>
            <a:spLocks noGrp="1" noRot="1" noChangeAspect="1" noTextEdit="1"/>
          </p:cNvSpPr>
          <p:nvPr>
            <p:ph type="sldImg"/>
          </p:nvPr>
        </p:nvSpPr>
        <p:spPr>
          <a:xfrm>
            <a:off x="546100" y="312738"/>
            <a:ext cx="5730875" cy="4297362"/>
          </a:xfrm>
          <a:ln/>
        </p:spPr>
      </p:sp>
      <p:sp>
        <p:nvSpPr>
          <p:cNvPr id="3277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063627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5"/>
          </p:nvPr>
        </p:nvSpPr>
        <p:spPr/>
        <p:txBody>
          <a:bodyPr/>
          <a:lstStyle/>
          <a:p>
            <a:pPr>
              <a:buSzPct val="100000"/>
            </a:pPr>
            <a:fld id="{81294A27-E200-467E-9B85-88021829E3EE}" type="slidenum">
              <a:rPr lang="fr-FR" smtClean="0">
                <a:solidFill>
                  <a:srgbClr val="FFFFFF"/>
                </a:solidFill>
                <a:latin typeface="Arial" charset="0"/>
                <a:cs typeface="Arial" charset="0"/>
                <a:sym typeface="Arial" charset="0"/>
              </a:rPr>
              <a:pPr>
                <a:buSzPct val="100000"/>
              </a:pPr>
              <a:t>5</a:t>
            </a:fld>
            <a:endParaRPr lang="fr-FR" dirty="0" smtClean="0">
              <a:solidFill>
                <a:srgbClr val="FFFFFF"/>
              </a:solidFill>
              <a:latin typeface="Arial" charset="0"/>
              <a:cs typeface="Arial" charset="0"/>
              <a:sym typeface="Arial" charset="0"/>
            </a:endParaRPr>
          </a:p>
        </p:txBody>
      </p:sp>
      <p:sp>
        <p:nvSpPr>
          <p:cNvPr id="33795" name="Folienbildplatzhalter 5"/>
          <p:cNvSpPr>
            <a:spLocks noGrp="1" noRot="1" noChangeAspect="1" noTextEdit="1"/>
          </p:cNvSpPr>
          <p:nvPr>
            <p:ph type="sldImg"/>
          </p:nvPr>
        </p:nvSpPr>
        <p:spPr>
          <a:xfrm>
            <a:off x="546100" y="312738"/>
            <a:ext cx="5730875" cy="4297362"/>
          </a:xfrm>
          <a:ln/>
        </p:spPr>
      </p:sp>
      <p:sp>
        <p:nvSpPr>
          <p:cNvPr id="33796"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175459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Notizenplatzhalter 2"/>
          <p:cNvSpPr>
            <a:spLocks noGrp="1"/>
          </p:cNvSpPr>
          <p:nvPr>
            <p:ph type="body" idx="1"/>
          </p:nvPr>
        </p:nvSpPr>
        <p:spPr>
          <a:noFill/>
          <a:ln/>
        </p:spPr>
        <p:txBody>
          <a:bodyPr/>
          <a:lstStyle/>
          <a:p>
            <a:endParaRPr lang="fr-FR" dirty="0" smtClean="0">
              <a:latin typeface="Arial" charset="0"/>
              <a:cs typeface="Arial" charset="0"/>
            </a:endParaRPr>
          </a:p>
          <a:p>
            <a:endParaRPr lang="fr-FR" dirty="0" smtClean="0">
              <a:latin typeface="Arial" charset="0"/>
              <a:cs typeface="Arial" charset="0"/>
            </a:endParaRPr>
          </a:p>
          <a:p>
            <a:endParaRPr lang="fr-FR" dirty="0" smtClean="0">
              <a:latin typeface="Arial" charset="0"/>
              <a:cs typeface="Arial" charset="0"/>
            </a:endParaRPr>
          </a:p>
        </p:txBody>
      </p:sp>
      <p:sp>
        <p:nvSpPr>
          <p:cNvPr id="34819" name="Foliennummernplatzhalter 3"/>
          <p:cNvSpPr>
            <a:spLocks noGrp="1"/>
          </p:cNvSpPr>
          <p:nvPr>
            <p:ph type="sldNum" sz="quarter" idx="5"/>
          </p:nvPr>
        </p:nvSpPr>
        <p:spPr/>
        <p:txBody>
          <a:bodyPr/>
          <a:lstStyle/>
          <a:p>
            <a:pPr>
              <a:buSzPct val="100000"/>
            </a:pPr>
            <a:fld id="{C4A1C95F-1522-4BBC-A1CD-E153135CDB70}" type="slidenum">
              <a:rPr lang="fr-FR" smtClean="0">
                <a:solidFill>
                  <a:srgbClr val="FFFFFF"/>
                </a:solidFill>
                <a:latin typeface="Arial" charset="0"/>
                <a:cs typeface="Arial" charset="0"/>
                <a:sym typeface="Arial" charset="0"/>
              </a:rPr>
              <a:pPr>
                <a:buSzPct val="100000"/>
              </a:pPr>
              <a:t>6</a:t>
            </a:fld>
            <a:endParaRPr lang="fr-FR" dirty="0" smtClean="0">
              <a:solidFill>
                <a:srgbClr val="FFFFFF"/>
              </a:solidFill>
              <a:latin typeface="Arial" charset="0"/>
              <a:cs typeface="Arial" charset="0"/>
              <a:sym typeface="Arial" charset="0"/>
            </a:endParaRPr>
          </a:p>
        </p:txBody>
      </p:sp>
      <p:sp>
        <p:nvSpPr>
          <p:cNvPr id="3482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2362801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Notizenplatzhalter 2"/>
          <p:cNvSpPr>
            <a:spLocks noGrp="1"/>
          </p:cNvSpPr>
          <p:nvPr>
            <p:ph type="body" idx="1"/>
          </p:nvPr>
        </p:nvSpPr>
        <p:spPr>
          <a:noFill/>
          <a:ln/>
        </p:spPr>
        <p:txBody>
          <a:bodyPr/>
          <a:lstStyle/>
          <a:p>
            <a:pPr lvl="1">
              <a:buClrTx/>
              <a:buFont typeface="Arial" charset="0"/>
              <a:buNone/>
            </a:pPr>
            <a:r>
              <a:rPr lang="fr-FR" sz="2400" dirty="0" smtClean="0">
                <a:solidFill>
                  <a:srgbClr val="0070C0"/>
                </a:solidFill>
                <a:latin typeface="Arial" charset="0"/>
                <a:cs typeface="Arial" charset="0"/>
                <a:sym typeface="Arial" charset="0"/>
              </a:rPr>
              <a:t>»</a:t>
            </a:r>
            <a:r>
              <a:rPr lang="fr-FR" sz="1600" dirty="0" smtClean="0">
                <a:solidFill>
                  <a:srgbClr val="0070C0"/>
                </a:solidFill>
                <a:latin typeface="Arial" charset="0"/>
                <a:cs typeface="Arial" charset="0"/>
                <a:sym typeface="Arial" charset="0"/>
              </a:rPr>
              <a:t> </a:t>
            </a:r>
            <a:r>
              <a:rPr lang="fr-FR" b="1" dirty="0" smtClean="0">
                <a:solidFill>
                  <a:srgbClr val="0070C0"/>
                </a:solidFill>
                <a:latin typeface="Arial" charset="0"/>
                <a:cs typeface="Arial" charset="0"/>
                <a:sym typeface="Arial" charset="0"/>
              </a:rPr>
              <a:t>Critères: </a:t>
            </a:r>
            <a:r>
              <a:rPr lang="fr-FR" dirty="0" smtClean="0">
                <a:solidFill>
                  <a:srgbClr val="0070C0"/>
                </a:solidFill>
                <a:latin typeface="Arial" charset="0"/>
                <a:cs typeface="Arial" charset="0"/>
                <a:sym typeface="Arial" charset="0"/>
              </a:rPr>
              <a:t>veuillez vous référer à l'encadré dans le manuel de formation pour obtenir d'autres critères</a:t>
            </a:r>
            <a:br>
              <a:rPr lang="fr-FR" dirty="0" smtClean="0">
                <a:solidFill>
                  <a:srgbClr val="0070C0"/>
                </a:solidFill>
                <a:latin typeface="Arial" charset="0"/>
                <a:cs typeface="Arial" charset="0"/>
                <a:sym typeface="Arial" charset="0"/>
              </a:rPr>
            </a:br>
            <a:r>
              <a:rPr lang="fr-FR" dirty="0" smtClean="0">
                <a:solidFill>
                  <a:srgbClr val="0070C0"/>
                </a:solidFill>
                <a:latin typeface="Arial" charset="0"/>
                <a:cs typeface="Arial" charset="0"/>
                <a:sym typeface="Arial" charset="0"/>
              </a:rPr>
              <a:t>Assurez-vous que tout le monde comprenne bien les termes </a:t>
            </a:r>
            <a:r>
              <a:rPr lang="fr-FR" dirty="0" smtClean="0">
                <a:solidFill>
                  <a:srgbClr val="0070C0"/>
                </a:solidFill>
                <a:latin typeface="Arial" charset="0"/>
                <a:cs typeface="Arial" charset="0"/>
                <a:sym typeface="Wingdings" pitchFamily="2" charset="2"/>
              </a:rPr>
              <a:t></a:t>
            </a:r>
            <a:r>
              <a:rPr lang="fr-FR" dirty="0" smtClean="0">
                <a:solidFill>
                  <a:srgbClr val="0070C0"/>
                </a:solidFill>
                <a:latin typeface="Arial" charset="0"/>
                <a:cs typeface="Arial" charset="0"/>
                <a:sym typeface="Arial" charset="0"/>
              </a:rPr>
              <a:t> veuillez consulter le glossaire!</a:t>
            </a:r>
          </a:p>
          <a:p>
            <a:pPr lvl="1">
              <a:buClrTx/>
              <a:buFont typeface="Arial" charset="0"/>
              <a:buNone/>
            </a:pPr>
            <a:endParaRPr lang="fr-FR" dirty="0" smtClean="0">
              <a:solidFill>
                <a:srgbClr val="0070C0"/>
              </a:solidFill>
              <a:latin typeface="Arial" charset="0"/>
              <a:cs typeface="Arial" charset="0"/>
              <a:sym typeface="Arial" charset="0"/>
            </a:endParaRPr>
          </a:p>
          <a:p>
            <a:pPr lvl="1"/>
            <a:r>
              <a:rPr lang="fr-FR" b="1" dirty="0" smtClean="0">
                <a:solidFill>
                  <a:srgbClr val="669900"/>
                </a:solidFill>
                <a:latin typeface="Arial" charset="0"/>
                <a:cs typeface="Arial" charset="0"/>
                <a:sym typeface="Arial" charset="0"/>
              </a:rPr>
              <a:t>Efficacité: </a:t>
            </a:r>
            <a:r>
              <a:rPr lang="fr-FR" dirty="0" smtClean="0">
                <a:solidFill>
                  <a:srgbClr val="000000"/>
                </a:solidFill>
                <a:latin typeface="Arial" charset="0"/>
                <a:cs typeface="Arial" charset="0"/>
                <a:sym typeface="Arial" charset="0"/>
              </a:rPr>
              <a:t>à quel point la mesure d'adaptation réduit la vulnérabilité et offre d'autres avantages.</a:t>
            </a:r>
          </a:p>
          <a:p>
            <a:pPr lvl="1"/>
            <a:r>
              <a:rPr lang="fr-FR" b="1" dirty="0" smtClean="0">
                <a:solidFill>
                  <a:srgbClr val="669900"/>
                </a:solidFill>
                <a:latin typeface="Arial" charset="0"/>
                <a:cs typeface="Arial" charset="0"/>
                <a:sym typeface="Arial" charset="0"/>
              </a:rPr>
              <a:t>Coûts: </a:t>
            </a:r>
            <a:r>
              <a:rPr lang="fr-FR" dirty="0" smtClean="0">
                <a:solidFill>
                  <a:srgbClr val="000000"/>
                </a:solidFill>
                <a:latin typeface="Arial" charset="0"/>
                <a:cs typeface="Arial" charset="0"/>
                <a:sym typeface="Arial" charset="0"/>
              </a:rPr>
              <a:t>inclut les coûts d'investissement ainsi que les coûts dans le temps tels que les coûts opérationnels et de maintenance, les coûts de reconstruction, etc...</a:t>
            </a:r>
          </a:p>
          <a:p>
            <a:pPr lvl="1"/>
            <a:r>
              <a:rPr lang="fr-FR" b="1" dirty="0" smtClean="0">
                <a:solidFill>
                  <a:srgbClr val="669900"/>
                </a:solidFill>
                <a:latin typeface="Arial" charset="0"/>
                <a:cs typeface="Arial" charset="0"/>
                <a:sym typeface="Arial" charset="0"/>
              </a:rPr>
              <a:t>Faisabilité: </a:t>
            </a:r>
            <a:r>
              <a:rPr lang="fr-FR" dirty="0" smtClean="0">
                <a:solidFill>
                  <a:srgbClr val="000000"/>
                </a:solidFill>
                <a:latin typeface="Arial" charset="0"/>
                <a:cs typeface="Arial" charset="0"/>
                <a:sym typeface="Arial" charset="0"/>
              </a:rPr>
              <a:t>répond à la question de savoir si les ressources légales, administratives, financières, techniques, etc. nécessaires existent. Les adaptations qui peuvent être réalisées dans le cadre opérationnel actuel seront généralement favorisées.</a:t>
            </a:r>
          </a:p>
          <a:p>
            <a:endParaRPr lang="fr-FR" dirty="0" smtClean="0">
              <a:solidFill>
                <a:srgbClr val="000000"/>
              </a:solidFill>
              <a:latin typeface="Arial" charset="0"/>
              <a:ea typeface="Adobe Fangsong Std R" pitchFamily="18" charset="-128"/>
              <a:cs typeface="Arial" charset="0"/>
              <a:sym typeface="Arial" charset="0"/>
            </a:endParaRPr>
          </a:p>
          <a:p>
            <a:endParaRPr lang="fr-FR" dirty="0" smtClean="0">
              <a:solidFill>
                <a:srgbClr val="000000"/>
              </a:solidFill>
              <a:latin typeface="Arial" charset="0"/>
              <a:ea typeface="Adobe Fangsong Std R" pitchFamily="18" charset="-128"/>
              <a:cs typeface="Arial" charset="0"/>
              <a:sym typeface="Arial" charset="0"/>
            </a:endParaRPr>
          </a:p>
          <a:p>
            <a:endParaRPr lang="fr-FR" dirty="0" smtClean="0">
              <a:solidFill>
                <a:srgbClr val="000000"/>
              </a:solidFill>
              <a:latin typeface="Arial" charset="0"/>
              <a:ea typeface="Adobe Fangsong Std R" pitchFamily="18" charset="-128"/>
              <a:cs typeface="Arial" charset="0"/>
              <a:sym typeface="Arial" charset="0"/>
            </a:endParaRPr>
          </a:p>
        </p:txBody>
      </p:sp>
      <p:sp>
        <p:nvSpPr>
          <p:cNvPr id="35843" name="Foliennummernplatzhalter 3"/>
          <p:cNvSpPr>
            <a:spLocks noGrp="1"/>
          </p:cNvSpPr>
          <p:nvPr>
            <p:ph type="sldNum" sz="quarter" idx="5"/>
          </p:nvPr>
        </p:nvSpPr>
        <p:spPr/>
        <p:txBody>
          <a:bodyPr/>
          <a:lstStyle/>
          <a:p>
            <a:pPr>
              <a:buSzPct val="100000"/>
            </a:pPr>
            <a:fld id="{2D80D2D9-59F0-405A-A962-6C460A1C68F7}" type="slidenum">
              <a:rPr lang="fr-FR" smtClean="0">
                <a:solidFill>
                  <a:srgbClr val="FFFFFF"/>
                </a:solidFill>
                <a:latin typeface="Arial" charset="0"/>
                <a:cs typeface="Arial" charset="0"/>
                <a:sym typeface="Arial" charset="0"/>
              </a:rPr>
              <a:pPr>
                <a:buSzPct val="100000"/>
              </a:pPr>
              <a:t>7</a:t>
            </a:fld>
            <a:endParaRPr lang="fr-FR" dirty="0" smtClean="0">
              <a:solidFill>
                <a:srgbClr val="FFFFFF"/>
              </a:solidFill>
              <a:latin typeface="Arial" charset="0"/>
              <a:cs typeface="Arial" charset="0"/>
              <a:sym typeface="Arial" charset="0"/>
            </a:endParaRPr>
          </a:p>
        </p:txBody>
      </p:sp>
      <p:sp>
        <p:nvSpPr>
          <p:cNvPr id="35844"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228810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Notes Placeholder 2"/>
          <p:cNvSpPr>
            <a:spLocks noGrp="1"/>
          </p:cNvSpPr>
          <p:nvPr>
            <p:ph type="body" idx="1"/>
          </p:nvPr>
        </p:nvSpPr>
        <p:spPr>
          <a:noFill/>
          <a:ln/>
        </p:spPr>
        <p:txBody>
          <a:bodyPr/>
          <a:lstStyle/>
          <a:p>
            <a:endParaRPr lang="fr-FR" dirty="0" smtClean="0">
              <a:latin typeface="Arial" charset="0"/>
              <a:cs typeface="Arial" charset="0"/>
            </a:endParaRPr>
          </a:p>
        </p:txBody>
      </p:sp>
      <p:sp>
        <p:nvSpPr>
          <p:cNvPr id="36867" name="Slide Number Placeholder 3"/>
          <p:cNvSpPr>
            <a:spLocks noGrp="1"/>
          </p:cNvSpPr>
          <p:nvPr>
            <p:ph type="sldNum" sz="quarter" idx="5"/>
          </p:nvPr>
        </p:nvSpPr>
        <p:spPr/>
        <p:txBody>
          <a:bodyPr/>
          <a:lstStyle/>
          <a:p>
            <a:pPr>
              <a:buSzPct val="100000"/>
            </a:pPr>
            <a:fld id="{4962054D-A2AB-4EC8-A967-755BE7144DAC}" type="slidenum">
              <a:rPr lang="fr-FR" smtClean="0">
                <a:solidFill>
                  <a:srgbClr val="FFFFFF"/>
                </a:solidFill>
                <a:latin typeface="Arial" charset="0"/>
                <a:cs typeface="Arial" charset="0"/>
                <a:sym typeface="Arial" charset="0"/>
              </a:rPr>
              <a:pPr>
                <a:buSzPct val="100000"/>
              </a:pPr>
              <a:t>8</a:t>
            </a:fld>
            <a:endParaRPr lang="fr-FR" dirty="0" smtClean="0">
              <a:solidFill>
                <a:srgbClr val="FFFFFF"/>
              </a:solidFill>
              <a:latin typeface="Arial" charset="0"/>
              <a:cs typeface="Arial" charset="0"/>
              <a:sym typeface="Arial" charset="0"/>
            </a:endParaRPr>
          </a:p>
        </p:txBody>
      </p:sp>
      <p:sp>
        <p:nvSpPr>
          <p:cNvPr id="3686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573356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Notizenplatzhalter 2"/>
          <p:cNvSpPr>
            <a:spLocks noGrp="1"/>
          </p:cNvSpPr>
          <p:nvPr>
            <p:ph type="body" idx="1"/>
          </p:nvPr>
        </p:nvSpPr>
        <p:spPr>
          <a:noFill/>
          <a:ln/>
        </p:spPr>
        <p:txBody>
          <a:bodyPr/>
          <a:lstStyle/>
          <a:p>
            <a:r>
              <a:rPr lang="fr-FR" dirty="0" smtClean="0">
                <a:solidFill>
                  <a:srgbClr val="669900"/>
                </a:solidFill>
                <a:latin typeface="Arial" charset="0"/>
                <a:cs typeface="Arial" charset="0"/>
                <a:sym typeface="Arial" charset="0"/>
              </a:rPr>
              <a:t>Q</a:t>
            </a:r>
          </a:p>
          <a:p>
            <a:pPr lvl="1"/>
            <a:r>
              <a:rPr lang="fr-FR" dirty="0" smtClean="0">
                <a:solidFill>
                  <a:srgbClr val="000000"/>
                </a:solidFill>
                <a:latin typeface="Arial" charset="0"/>
                <a:cs typeface="Arial" charset="0"/>
                <a:sym typeface="Arial" charset="0"/>
              </a:rPr>
              <a:t>Si trop d'options ont des évaluations similaires, vous pouvez envisager d'introduire de nouveaux critères ou de pondérer les critères (par ex. critère 3 'faisabilité' x2) </a:t>
            </a:r>
          </a:p>
          <a:p>
            <a:pPr lvl="1"/>
            <a:r>
              <a:rPr lang="fr-FR" dirty="0" smtClean="0">
                <a:solidFill>
                  <a:srgbClr val="000000"/>
                </a:solidFill>
                <a:latin typeface="Arial" charset="0"/>
                <a:cs typeface="Arial" charset="0"/>
                <a:sym typeface="Arial" charset="0"/>
              </a:rPr>
              <a:t>Réexaminez, à partir d'une vue d'ensemble, si les résultats ont du sens. </a:t>
            </a:r>
          </a:p>
          <a:p>
            <a:pPr lvl="1"/>
            <a:r>
              <a:rPr lang="fr-FR" dirty="0" smtClean="0">
                <a:solidFill>
                  <a:srgbClr val="000000"/>
                </a:solidFill>
                <a:latin typeface="Arial" charset="0"/>
                <a:cs typeface="Arial" charset="0"/>
                <a:sym typeface="Arial" charset="0"/>
              </a:rPr>
              <a:t>Traitent-ils la série de risques clés? </a:t>
            </a:r>
          </a:p>
          <a:p>
            <a:pPr lvl="1"/>
            <a:r>
              <a:rPr lang="fr-FR" dirty="0" smtClean="0">
                <a:solidFill>
                  <a:srgbClr val="000000"/>
                </a:solidFill>
                <a:latin typeface="Arial" charset="0"/>
                <a:cs typeface="Arial" charset="0"/>
                <a:sym typeface="Arial" charset="0"/>
              </a:rPr>
              <a:t>Seraient-ils efficaces ensemble? </a:t>
            </a:r>
          </a:p>
          <a:p>
            <a:pPr lvl="1"/>
            <a:r>
              <a:rPr lang="fr-FR" dirty="0" smtClean="0">
                <a:solidFill>
                  <a:srgbClr val="000000"/>
                </a:solidFill>
                <a:latin typeface="Arial" charset="0"/>
                <a:cs typeface="Arial" charset="0"/>
                <a:sym typeface="Arial" charset="0"/>
              </a:rPr>
              <a:t>Se chevauchent-ils ou se complètent-ils?</a:t>
            </a:r>
          </a:p>
        </p:txBody>
      </p:sp>
      <p:sp>
        <p:nvSpPr>
          <p:cNvPr id="37891" name="Foliennummernplatzhalter 3"/>
          <p:cNvSpPr>
            <a:spLocks noGrp="1"/>
          </p:cNvSpPr>
          <p:nvPr>
            <p:ph type="sldNum" sz="quarter" idx="5"/>
          </p:nvPr>
        </p:nvSpPr>
        <p:spPr/>
        <p:txBody>
          <a:bodyPr/>
          <a:lstStyle/>
          <a:p>
            <a:pPr>
              <a:buSzPct val="100000"/>
            </a:pPr>
            <a:fld id="{980D16F4-4F5D-4114-B803-A37C43AA5637}" type="slidenum">
              <a:rPr lang="fr-FR" smtClean="0">
                <a:solidFill>
                  <a:srgbClr val="FFFFFF"/>
                </a:solidFill>
                <a:latin typeface="Arial" charset="0"/>
                <a:cs typeface="Arial" charset="0"/>
                <a:sym typeface="Arial" charset="0"/>
              </a:rPr>
              <a:pPr>
                <a:buSzPct val="100000"/>
              </a:pPr>
              <a:t>9</a:t>
            </a:fld>
            <a:endParaRPr lang="fr-FR" dirty="0" smtClean="0">
              <a:solidFill>
                <a:srgbClr val="FFFFFF"/>
              </a:solidFill>
              <a:latin typeface="Arial" charset="0"/>
              <a:cs typeface="Arial" charset="0"/>
              <a:sym typeface="Arial" charset="0"/>
            </a:endParaRPr>
          </a:p>
        </p:txBody>
      </p:sp>
      <p:sp>
        <p:nvSpPr>
          <p:cNvPr id="37892"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090889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nummernplatzhalter 3"/>
          <p:cNvSpPr>
            <a:spLocks noGrp="1"/>
          </p:cNvSpPr>
          <p:nvPr>
            <p:ph type="sldNum" sz="quarter" idx="5"/>
          </p:nvPr>
        </p:nvSpPr>
        <p:spPr/>
        <p:txBody>
          <a:bodyPr/>
          <a:lstStyle/>
          <a:p>
            <a:pPr>
              <a:buSzPct val="100000"/>
            </a:pPr>
            <a:fld id="{BDF78AC9-9A5A-4806-855B-2C4293EC4379}" type="slidenum">
              <a:rPr lang="fr-FR" smtClean="0">
                <a:solidFill>
                  <a:srgbClr val="FFFFFF"/>
                </a:solidFill>
                <a:latin typeface="Arial" charset="0"/>
                <a:cs typeface="Arial" charset="0"/>
                <a:sym typeface="Arial" charset="0"/>
              </a:rPr>
              <a:pPr>
                <a:buSzPct val="100000"/>
              </a:pPr>
              <a:t>10</a:t>
            </a:fld>
            <a:endParaRPr lang="fr-FR" dirty="0" smtClean="0">
              <a:solidFill>
                <a:srgbClr val="FFFFFF"/>
              </a:solidFill>
              <a:latin typeface="Arial" charset="0"/>
              <a:cs typeface="Arial" charset="0"/>
              <a:sym typeface="Arial" charset="0"/>
            </a:endParaRPr>
          </a:p>
        </p:txBody>
      </p:sp>
      <p:sp>
        <p:nvSpPr>
          <p:cNvPr id="39939" name="Folienbildplatzhalter 5"/>
          <p:cNvSpPr>
            <a:spLocks noGrp="1" noRot="1" noChangeAspect="1" noTextEdit="1"/>
          </p:cNvSpPr>
          <p:nvPr>
            <p:ph type="sldImg"/>
          </p:nvPr>
        </p:nvSpPr>
        <p:spPr>
          <a:xfrm>
            <a:off x="546100" y="312738"/>
            <a:ext cx="5730875" cy="4297362"/>
          </a:xfrm>
          <a:ln/>
        </p:spPr>
      </p:sp>
      <p:sp>
        <p:nvSpPr>
          <p:cNvPr id="39940"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4236440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lienbildplatzhalter 1"/>
          <p:cNvSpPr>
            <a:spLocks noGrp="1" noRot="1" noChangeAspect="1" noTextEdit="1"/>
          </p:cNvSpPr>
          <p:nvPr>
            <p:ph type="sldImg"/>
          </p:nvPr>
        </p:nvSpPr>
        <p:spPr>
          <a:xfrm>
            <a:off x="546100" y="312738"/>
            <a:ext cx="5730875" cy="4297362"/>
          </a:xfrm>
          <a:ln/>
        </p:spPr>
      </p:sp>
      <p:sp>
        <p:nvSpPr>
          <p:cNvPr id="40963"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40964" name="Foliennummernplatzhalter 3"/>
          <p:cNvSpPr>
            <a:spLocks noGrp="1"/>
          </p:cNvSpPr>
          <p:nvPr>
            <p:ph type="sldNum" sz="quarter" idx="5"/>
          </p:nvPr>
        </p:nvSpPr>
        <p:spPr/>
        <p:txBody>
          <a:bodyPr/>
          <a:lstStyle/>
          <a:p>
            <a:pPr>
              <a:buSzPct val="100000"/>
            </a:pPr>
            <a:fld id="{75976AB6-7171-4F10-84B4-4367758C2F83}" type="slidenum">
              <a:rPr lang="fr-FR" smtClean="0">
                <a:solidFill>
                  <a:srgbClr val="FFFFFF"/>
                </a:solidFill>
                <a:latin typeface="Arial" charset="0"/>
                <a:cs typeface="Arial" charset="0"/>
                <a:sym typeface="Arial" charset="0"/>
              </a:rPr>
              <a:pPr>
                <a:buSzPct val="100000"/>
              </a:pPr>
              <a:t>11</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496021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bildplatzhalter 1"/>
          <p:cNvSpPr>
            <a:spLocks noGrp="1" noRot="1" noChangeAspect="1" noTextEdit="1"/>
          </p:cNvSpPr>
          <p:nvPr>
            <p:ph type="sldImg"/>
          </p:nvPr>
        </p:nvSpPr>
        <p:spPr>
          <a:xfrm>
            <a:off x="546100" y="312738"/>
            <a:ext cx="5730875" cy="4297362"/>
          </a:xfrm>
          <a:ln/>
        </p:spPr>
      </p:sp>
      <p:sp>
        <p:nvSpPr>
          <p:cNvPr id="41987"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41988" name="Foliennummernplatzhalter 3"/>
          <p:cNvSpPr>
            <a:spLocks noGrp="1"/>
          </p:cNvSpPr>
          <p:nvPr>
            <p:ph type="sldNum" sz="quarter" idx="5"/>
          </p:nvPr>
        </p:nvSpPr>
        <p:spPr/>
        <p:txBody>
          <a:bodyPr/>
          <a:lstStyle/>
          <a:p>
            <a:pPr>
              <a:buSzPct val="100000"/>
            </a:pPr>
            <a:fld id="{3BB40DA8-05E6-4B37-8DE8-96046A2CA75C}" type="slidenum">
              <a:rPr lang="fr-FR" smtClean="0">
                <a:solidFill>
                  <a:srgbClr val="FFFFFF"/>
                </a:solidFill>
                <a:latin typeface="Arial" charset="0"/>
                <a:cs typeface="Arial" charset="0"/>
                <a:sym typeface="Arial" charset="0"/>
              </a:rPr>
              <a:pPr>
                <a:buSzPct val="100000"/>
              </a:pPr>
              <a:t>12</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922618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lienbildplatzhalter 1"/>
          <p:cNvSpPr>
            <a:spLocks noGrp="1" noRot="1" noChangeAspect="1" noTextEdit="1"/>
          </p:cNvSpPr>
          <p:nvPr>
            <p:ph type="sldImg"/>
          </p:nvPr>
        </p:nvSpPr>
        <p:spPr>
          <a:xfrm>
            <a:off x="546100" y="312738"/>
            <a:ext cx="5730875" cy="4297362"/>
          </a:xfrm>
          <a:ln/>
        </p:spPr>
      </p:sp>
      <p:sp>
        <p:nvSpPr>
          <p:cNvPr id="43011"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43012" name="Foliennummernplatzhalter 3"/>
          <p:cNvSpPr>
            <a:spLocks noGrp="1"/>
          </p:cNvSpPr>
          <p:nvPr>
            <p:ph type="sldNum" sz="quarter" idx="5"/>
          </p:nvPr>
        </p:nvSpPr>
        <p:spPr/>
        <p:txBody>
          <a:bodyPr/>
          <a:lstStyle/>
          <a:p>
            <a:pPr>
              <a:buSzPct val="100000"/>
            </a:pPr>
            <a:fld id="{BD32253F-A27D-4172-919C-4CE43F9A2F82}" type="slidenum">
              <a:rPr lang="fr-FR" smtClean="0">
                <a:solidFill>
                  <a:srgbClr val="FFFFFF"/>
                </a:solidFill>
                <a:latin typeface="Arial" charset="0"/>
                <a:cs typeface="Arial" charset="0"/>
                <a:sym typeface="Arial" charset="0"/>
              </a:rPr>
              <a:pPr>
                <a:buSzPct val="100000"/>
              </a:pPr>
              <a:t>13</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746553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Notes Placeholder 2"/>
          <p:cNvSpPr>
            <a:spLocks noGrp="1"/>
          </p:cNvSpPr>
          <p:nvPr>
            <p:ph type="body" idx="1"/>
          </p:nvPr>
        </p:nvSpPr>
        <p:spPr>
          <a:noFill/>
          <a:ln/>
        </p:spPr>
        <p:txBody>
          <a:bodyPr/>
          <a:lstStyle/>
          <a:p>
            <a:endParaRPr lang="fr-FR" dirty="0" smtClean="0">
              <a:latin typeface="Arial" charset="0"/>
              <a:cs typeface="Arial" charset="0"/>
            </a:endParaRPr>
          </a:p>
        </p:txBody>
      </p:sp>
      <p:sp>
        <p:nvSpPr>
          <p:cNvPr id="44035" name="Slide Number Placeholder 3"/>
          <p:cNvSpPr>
            <a:spLocks noGrp="1"/>
          </p:cNvSpPr>
          <p:nvPr>
            <p:ph type="sldNum" sz="quarter" idx="5"/>
          </p:nvPr>
        </p:nvSpPr>
        <p:spPr/>
        <p:txBody>
          <a:bodyPr/>
          <a:lstStyle/>
          <a:p>
            <a:pPr>
              <a:buSzPct val="100000"/>
            </a:pPr>
            <a:fld id="{99DE8534-9374-4807-BB61-E4B4D125EC91}" type="slidenum">
              <a:rPr lang="fr-FR" smtClean="0">
                <a:solidFill>
                  <a:srgbClr val="FFFFFF"/>
                </a:solidFill>
                <a:latin typeface="Arial" charset="0"/>
                <a:cs typeface="Arial" charset="0"/>
                <a:sym typeface="Arial" charset="0"/>
              </a:rPr>
              <a:pPr>
                <a:buSzPct val="100000"/>
              </a:pPr>
              <a:t>14</a:t>
            </a:fld>
            <a:endParaRPr lang="fr-FR" dirty="0" smtClean="0">
              <a:solidFill>
                <a:srgbClr val="FFFFFF"/>
              </a:solidFill>
              <a:latin typeface="Arial" charset="0"/>
              <a:cs typeface="Arial" charset="0"/>
              <a:sym typeface="Arial" charset="0"/>
            </a:endParaRPr>
          </a:p>
        </p:txBody>
      </p:sp>
      <p:sp>
        <p:nvSpPr>
          <p:cNvPr id="44036"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0233386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a:xfrm>
            <a:off x="546100" y="312738"/>
            <a:ext cx="5730875" cy="4297362"/>
          </a:xfrm>
          <a:ln/>
        </p:spPr>
      </p:sp>
      <p:sp>
        <p:nvSpPr>
          <p:cNvPr id="45059"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45060" name="Foliennummernplatzhalter 3"/>
          <p:cNvSpPr>
            <a:spLocks noGrp="1"/>
          </p:cNvSpPr>
          <p:nvPr>
            <p:ph type="sldNum" sz="quarter" idx="5"/>
          </p:nvPr>
        </p:nvSpPr>
        <p:spPr/>
        <p:txBody>
          <a:bodyPr/>
          <a:lstStyle/>
          <a:p>
            <a:pPr>
              <a:buSzPct val="100000"/>
            </a:pPr>
            <a:fld id="{D4CF16EE-F228-4646-A7F2-FB4CB44D832D}" type="slidenum">
              <a:rPr lang="fr-FR" smtClean="0">
                <a:solidFill>
                  <a:srgbClr val="FFFFFF"/>
                </a:solidFill>
                <a:latin typeface="Arial" charset="0"/>
                <a:cs typeface="Arial" charset="0"/>
                <a:sym typeface="Arial" charset="0"/>
              </a:rPr>
              <a:pPr>
                <a:buSzPct val="100000"/>
              </a:pPr>
              <a:t>15</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51034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a:xfrm>
            <a:off x="546100" y="312738"/>
            <a:ext cx="5730875" cy="4297362"/>
          </a:xfrm>
          <a:ln/>
        </p:spPr>
      </p:sp>
      <p:sp>
        <p:nvSpPr>
          <p:cNvPr id="46083"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46084" name="Foliennummernplatzhalter 3"/>
          <p:cNvSpPr>
            <a:spLocks noGrp="1"/>
          </p:cNvSpPr>
          <p:nvPr>
            <p:ph type="sldNum" sz="quarter" idx="5"/>
          </p:nvPr>
        </p:nvSpPr>
        <p:spPr/>
        <p:txBody>
          <a:bodyPr/>
          <a:lstStyle/>
          <a:p>
            <a:pPr>
              <a:buSzPct val="100000"/>
            </a:pPr>
            <a:fld id="{6897E2E8-ED67-4001-8236-B650182C0683}" type="slidenum">
              <a:rPr lang="fr-FR" smtClean="0">
                <a:solidFill>
                  <a:srgbClr val="FFFFFF"/>
                </a:solidFill>
                <a:latin typeface="Arial" charset="0"/>
                <a:cs typeface="Arial" charset="0"/>
                <a:sym typeface="Arial" charset="0"/>
              </a:rPr>
              <a:pPr>
                <a:buSzPct val="100000"/>
              </a:pPr>
              <a:t>16</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3902657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039C33B7-F8B3-466B-B9E0-951608B8EF95}"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7E28DCDB-24A8-4C11-8359-B07DCAFE6914}"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8" name="Picture 20"/>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pic>
        <p:nvPicPr>
          <p:cNvPr id="14" name="Grafik 27" descr="gizlogo-unternehmen-de-rgb.gif"/>
          <p:cNvPicPr>
            <a:picLocks noChangeAspect="1"/>
          </p:cNvPicPr>
          <p:nvPr userDrawn="1"/>
        </p:nvPicPr>
        <p:blipFill>
          <a:blip r:embed="rId4" cstate="print"/>
          <a:srcRect t="2126" b="15388"/>
          <a:stretch>
            <a:fillRect/>
          </a:stretch>
        </p:blipFill>
        <p:spPr bwMode="auto">
          <a:xfrm>
            <a:off x="268288" y="0"/>
            <a:ext cx="2159000" cy="74295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en-GB" noProof="0" smtClean="0"/>
              <a:t>Titelmasterformat durch Klicken bearbeiten</a:t>
            </a:r>
            <a:endParaRPr lang="en-GB" noProof="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solidFill>
                  <a:schemeClr val="tx1"/>
                </a:solidFill>
              </a:defRPr>
            </a:lvl1pPr>
          </a:lstStyle>
          <a:p>
            <a:r>
              <a:rPr lang="en-GB" noProof="0" smtClean="0"/>
              <a:t>Formatvorlage des Untertitelmasters durch Klicken bearbeiten</a:t>
            </a:r>
            <a:endParaRPr lang="en-GB" noProof="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smtClean="0"/>
              <a:t>Textmasterformate durch Klicken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endParaRPr lang="en-GB" noProof="0"/>
          </a:p>
        </p:txBody>
      </p:sp>
      <p:sp>
        <p:nvSpPr>
          <p:cNvPr id="4" name="Rectangle 17"/>
          <p:cNvSpPr>
            <a:spLocks noGrp="1" noChangeArrowheads="1"/>
          </p:cNvSpPr>
          <p:nvPr>
            <p:ph type="dt" sz="half" idx="10"/>
          </p:nvPr>
        </p:nvSpPr>
        <p:spPr>
          <a:ln/>
        </p:spPr>
        <p:txBody>
          <a:bodyPr/>
          <a:lstStyle>
            <a:lvl1pPr>
              <a:defRPr/>
            </a:lvl1pPr>
          </a:lstStyle>
          <a:p>
            <a:pPr>
              <a:defRPr/>
            </a:pPr>
            <a:fld id="{374B115C-84C0-4DB9-81BD-43634FC4B389}" type="datetime1">
              <a:rPr lang="en-GB"/>
              <a:pPr>
                <a:defRPr/>
              </a:pPr>
              <a:t>30/10/2013</a:t>
            </a:fld>
            <a:endParaRPr lang="en-GB"/>
          </a:p>
        </p:txBody>
      </p:sp>
      <p:sp>
        <p:nvSpPr>
          <p:cNvPr id="5" name="Rectangle 25"/>
          <p:cNvSpPr>
            <a:spLocks noGrp="1" noChangeArrowheads="1"/>
          </p:cNvSpPr>
          <p:nvPr>
            <p:ph type="ftr" sz="quarter" idx="11"/>
          </p:nvPr>
        </p:nvSpPr>
        <p:spPr>
          <a:ln/>
        </p:spPr>
        <p:txBody>
          <a:bodyPr/>
          <a:lstStyle>
            <a:lvl1pPr>
              <a:defRPr/>
            </a:lvl1pPr>
          </a:lstStyle>
          <a:p>
            <a:pPr>
              <a:defRPr/>
            </a:pP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p:txBody>
          <a:bodyPr/>
          <a:lstStyle>
            <a:lvl1pPr>
              <a:defRPr/>
            </a:lvl1pPr>
          </a:lstStyle>
          <a:p>
            <a:pPr>
              <a:defRPr/>
            </a:pPr>
            <a:fld id="{AD83D052-6C3C-47A2-BAC8-4DA745AEACF9}" type="datetime1">
              <a:rPr lang="de-DE"/>
              <a:pPr>
                <a:defRPr/>
              </a:pPr>
              <a:t>30.10.2013</a:t>
            </a:fld>
            <a:endParaRPr lang="de-DE" dirty="0"/>
          </a:p>
        </p:txBody>
      </p:sp>
      <p:sp>
        <p:nvSpPr>
          <p:cNvPr id="5"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p:txBody>
          <a:bodyPr/>
          <a:lstStyle>
            <a:lvl1pPr>
              <a:defRPr/>
            </a:lvl1pPr>
          </a:lstStyle>
          <a:p>
            <a:pPr>
              <a:defRPr/>
            </a:pPr>
            <a:fld id="{A4012807-7E28-412A-826D-C63795FDF636}"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p:txBody>
          <a:bodyPr/>
          <a:lstStyle>
            <a:lvl1pPr>
              <a:defRPr/>
            </a:lvl1pPr>
          </a:lstStyle>
          <a:p>
            <a:pPr>
              <a:defRPr/>
            </a:pPr>
            <a:fld id="{D402FC33-475A-4814-AC8A-EB7905905E8A}" type="datetime1">
              <a:rPr lang="de-DE"/>
              <a:pPr>
                <a:defRPr/>
              </a:pPr>
              <a:t>30.10.2013</a:t>
            </a:fld>
            <a:endParaRPr lang="de-DE" dirty="0"/>
          </a:p>
        </p:txBody>
      </p:sp>
      <p:sp>
        <p:nvSpPr>
          <p:cNvPr id="8"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p:txBody>
          <a:bodyPr/>
          <a:lstStyle>
            <a:lvl1pPr>
              <a:defRPr/>
            </a:lvl1pPr>
          </a:lstStyle>
          <a:p>
            <a:pPr>
              <a:defRPr/>
            </a:pPr>
            <a:fld id="{F51DB263-C5EF-46D9-8F86-E9EB2EEBEF94}" type="datetime1">
              <a:rPr lang="de-DE"/>
              <a:pPr>
                <a:defRPr/>
              </a:pPr>
              <a:t>30.10.2013</a:t>
            </a:fld>
            <a:endParaRPr lang="de-DE" dirty="0"/>
          </a:p>
        </p:txBody>
      </p:sp>
      <p:sp>
        <p:nvSpPr>
          <p:cNvPr id="4"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p:txBody>
          <a:bodyPr/>
          <a:lstStyle>
            <a:lvl1pPr>
              <a:defRPr/>
            </a:lvl1pPr>
          </a:lstStyle>
          <a:p>
            <a:pPr>
              <a:defRPr/>
            </a:pPr>
            <a:fld id="{5A9527B8-40E6-4B15-8420-4DE3D797517A}" type="datetime1">
              <a:rPr lang="de-DE"/>
              <a:pPr>
                <a:defRPr/>
              </a:pPr>
              <a:t>30.10.2013</a:t>
            </a:fld>
            <a:endParaRPr lang="de-DE" dirty="0"/>
          </a:p>
        </p:txBody>
      </p:sp>
      <p:sp>
        <p:nvSpPr>
          <p:cNvPr id="3"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3C2F297D-8A10-470C-9D4D-19D055C39B5E}"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662FAB69-F473-4DDB-9345-580050E1B411}"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27"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21D169FE-27D2-486A-878F-503A9F64FF32}"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9308252E-82BA-4A06-9D61-EE4FFADE4908}"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here to add title</a:t>
            </a:r>
            <a:br>
              <a:rPr lang="en-GB" smtClean="0"/>
            </a:br>
            <a:r>
              <a:rPr lang="en-GB"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Erster satz hier</a:t>
            </a:r>
          </a:p>
          <a:p>
            <a:pPr lvl="1"/>
            <a:r>
              <a:rPr lang="en-GB" smtClean="0"/>
              <a:t>Click here to add text</a:t>
            </a:r>
          </a:p>
          <a:p>
            <a:pPr lvl="2"/>
            <a:r>
              <a:rPr lang="en-GB" smtClean="0"/>
              <a:t>Second layer</a:t>
            </a:r>
          </a:p>
          <a:p>
            <a:pPr lvl="3"/>
            <a:r>
              <a:rPr lang="en-GB" smtClean="0"/>
              <a:t>Third layer</a:t>
            </a:r>
          </a:p>
          <a:p>
            <a:pPr lvl="4"/>
            <a:r>
              <a:rPr lang="en-GB"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E19BA652-13D4-4558-BD8C-151F9A2F270B}" type="datetime1">
              <a:rPr lang="en-GB"/>
              <a:pPr>
                <a:defRPr/>
              </a:pPr>
              <a:t>30/10/2013</a:t>
            </a:fld>
            <a:endParaRPr lang="en-GB"/>
          </a:p>
        </p:txBody>
      </p:sp>
      <p:sp>
        <p:nvSpPr>
          <p:cNvPr id="1036" name="Text Box 19"/>
          <p:cNvSpPr txBox="1">
            <a:spLocks noChangeArrowheads="1"/>
          </p:cNvSpPr>
          <p:nvPr/>
        </p:nvSpPr>
        <p:spPr bwMode="auto">
          <a:xfrm>
            <a:off x="7893050" y="6602413"/>
            <a:ext cx="927100" cy="277812"/>
          </a:xfrm>
          <a:prstGeom prst="rect">
            <a:avLst/>
          </a:prstGeom>
          <a:noFill/>
          <a:ln w="9525">
            <a:noFill/>
            <a:miter lim="800000"/>
            <a:headEnd/>
            <a:tailEnd/>
          </a:ln>
        </p:spPr>
        <p:txBody>
          <a:bodyPr>
            <a:spAutoFit/>
          </a:bodyPr>
          <a:lstStyle/>
          <a:p>
            <a:pPr eaLnBrk="0" hangingPunct="0">
              <a:buSzPct val="100000"/>
              <a:defRPr/>
            </a:pPr>
            <a:r>
              <a:rPr lang="de-DE" sz="1200" b="0">
                <a:solidFill>
                  <a:srgbClr val="FFFFFF"/>
                </a:solidFill>
                <a:sym typeface="Arial" charset="0"/>
              </a:rPr>
              <a:t>Page </a:t>
            </a:r>
            <a:fld id="{2A0F5179-188C-4C00-A8F1-D634F101DC0A}"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GB"/>
          </a:p>
        </p:txBody>
      </p:sp>
      <p:pic>
        <p:nvPicPr>
          <p:cNvPr id="1040" name="Grafik 16" descr="gizlogo-unternehmen-de-rgb.gif"/>
          <p:cNvPicPr>
            <a:picLocks noChangeAspect="1"/>
          </p:cNvPicPr>
          <p:nvPr userDrawn="1"/>
        </p:nvPicPr>
        <p:blipFill>
          <a:blip r:embed="rId13" cstate="print"/>
          <a:srcRect t="2126" b="15388"/>
          <a:stretch>
            <a:fillRect/>
          </a:stretch>
        </p:blipFill>
        <p:spPr bwMode="auto">
          <a:xfrm>
            <a:off x="268288" y="0"/>
            <a:ext cx="2159000" cy="742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30" r:id="rId1"/>
    <p:sldLayoutId id="2147484029" r:id="rId2"/>
    <p:sldLayoutId id="2147484031" r:id="rId3"/>
    <p:sldLayoutId id="2147484032" r:id="rId4"/>
    <p:sldLayoutId id="2147484033" r:id="rId5"/>
    <p:sldLayoutId id="2147484034" r:id="rId6"/>
    <p:sldLayoutId id="2147484035" r:id="rId7"/>
    <p:sldLayoutId id="2147484036" r:id="rId8"/>
    <p:sldLayoutId id="2147484037"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ctrTitle" sz="quarter"/>
          </p:nvPr>
        </p:nvSpPr>
        <p:spPr>
          <a:xfrm>
            <a:off x="1039813" y="1993900"/>
            <a:ext cx="7034212" cy="1143000"/>
          </a:xfrm>
        </p:spPr>
        <p:txBody>
          <a:bodyPr/>
          <a:lstStyle/>
          <a:p>
            <a:r>
              <a:rPr lang="fr-FR" dirty="0" smtClean="0">
                <a:cs typeface="Arial" charset="0"/>
                <a:sym typeface="Arial" charset="0"/>
              </a:rPr>
              <a:t>Approche en 4 étapes (3):</a:t>
            </a:r>
            <a:br>
              <a:rPr lang="fr-FR" dirty="0" smtClean="0">
                <a:cs typeface="Arial" charset="0"/>
                <a:sym typeface="Arial" charset="0"/>
              </a:rPr>
            </a:br>
            <a:r>
              <a:rPr lang="fr-FR" dirty="0" smtClean="0">
                <a:cs typeface="Arial" charset="0"/>
                <a:sym typeface="Arial" charset="0"/>
              </a:rPr>
              <a:t>Module 5 </a:t>
            </a:r>
            <a:br>
              <a:rPr lang="fr-FR" dirty="0" smtClean="0">
                <a:cs typeface="Arial" charset="0"/>
                <a:sym typeface="Arial" charset="0"/>
              </a:rPr>
            </a:br>
            <a:r>
              <a:rPr lang="fr-FR" dirty="0" smtClean="0">
                <a:cs typeface="Arial" charset="0"/>
                <a:sym typeface="Arial" charset="0"/>
              </a:rPr>
              <a:t>Sélectionner des mesures d'adaptation</a:t>
            </a:r>
            <a:endParaRPr lang="fr-FR" dirty="0" smtClean="0">
              <a:cs typeface="Arial" charset="0"/>
              <a:sym typeface="Arial" charset="0"/>
            </a:endParaRPr>
          </a:p>
        </p:txBody>
      </p:sp>
      <p:pic>
        <p:nvPicPr>
          <p:cNvPr id="10244"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10245" name="Picture 6"/>
          <p:cNvPicPr>
            <a:picLocks noChangeAspect="1" noChangeArrowheads="1"/>
          </p:cNvPicPr>
          <p:nvPr/>
        </p:nvPicPr>
        <p:blipFill>
          <a:blip r:embed="rId4" cstate="print"/>
          <a:srcRect l="13445"/>
          <a:stretch>
            <a:fillRect/>
          </a:stretch>
        </p:blipFill>
        <p:spPr bwMode="auto">
          <a:xfrm>
            <a:off x="361950" y="5126038"/>
            <a:ext cx="3740150" cy="14906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a:xfrm>
            <a:off x="457200" y="1068388"/>
            <a:ext cx="8088313" cy="741362"/>
          </a:xfrm>
        </p:spPr>
        <p:txBody>
          <a:bodyPr/>
          <a:lstStyle/>
          <a:p>
            <a:r>
              <a:rPr lang="fr-FR" dirty="0" smtClean="0">
                <a:cs typeface="Arial" charset="0"/>
                <a:sym typeface="Arial" charset="0"/>
              </a:rPr>
              <a:t>L'approche en 4 étapes: </a:t>
            </a:r>
            <a:br>
              <a:rPr lang="fr-FR" dirty="0" smtClean="0">
                <a:cs typeface="Arial" charset="0"/>
                <a:sym typeface="Arial" charset="0"/>
              </a:rPr>
            </a:br>
            <a:r>
              <a:rPr lang="fr-FR" dirty="0" smtClean="0">
                <a:cs typeface="Arial" charset="0"/>
                <a:sym typeface="Arial" charset="0"/>
              </a:rPr>
              <a:t>Le processus de base de planification de l’adaptation</a:t>
            </a:r>
            <a:endParaRPr lang="fr-FR" dirty="0" smtClean="0">
              <a:cs typeface="Arial" charset="0"/>
              <a:sym typeface="Arial" charset="0"/>
            </a:endParaRPr>
          </a:p>
        </p:txBody>
      </p:sp>
      <p:sp>
        <p:nvSpPr>
          <p:cNvPr id="13315" name="Inhaltsplatzhalter 2"/>
          <p:cNvSpPr>
            <a:spLocks noGrp="1"/>
          </p:cNvSpPr>
          <p:nvPr>
            <p:ph idx="1"/>
          </p:nvPr>
        </p:nvSpPr>
        <p:spPr/>
        <p:txBody>
          <a:bodyPr/>
          <a:lstStyle/>
          <a:p>
            <a:pPr lvl="1"/>
            <a:r>
              <a:rPr lang="fr-FR" sz="2000" dirty="0" smtClean="0">
                <a:solidFill>
                  <a:srgbClr val="000000"/>
                </a:solidFill>
                <a:cs typeface="Arial" charset="0"/>
                <a:sym typeface="Arial" charset="0"/>
              </a:rPr>
              <a:t>Le processus systématique traite de toutes les questions relatives à la planification de l’adaptation</a:t>
            </a:r>
          </a:p>
          <a:p>
            <a:pPr lvl="1"/>
            <a:r>
              <a:rPr lang="fr-FR" sz="2000" dirty="0" smtClean="0">
                <a:solidFill>
                  <a:srgbClr val="000000"/>
                </a:solidFill>
                <a:cs typeface="Arial" charset="0"/>
                <a:sym typeface="Arial" charset="0"/>
              </a:rPr>
              <a:t>Une approche pas à pas permet d’éviter les frustrations relatives au caractère extrêmement complexe de ce défi </a:t>
            </a:r>
          </a:p>
          <a:p>
            <a:pPr marL="0" indent="0">
              <a:buClrTx/>
              <a:buFont typeface="Arial" charset="0"/>
              <a:buNone/>
              <a:tabLst>
                <a:tab pos="2190750" algn="l"/>
              </a:tabLst>
            </a:pPr>
            <a:endParaRPr lang="fr-FR" dirty="0" smtClean="0">
              <a:solidFill>
                <a:srgbClr val="000000"/>
              </a:solidFill>
              <a:cs typeface="Arial" charset="0"/>
              <a:sym typeface="Arial" charset="0"/>
            </a:endParaRPr>
          </a:p>
          <a:p>
            <a:pPr marL="0" indent="0">
              <a:buClrTx/>
              <a:buFont typeface="Arial" charset="0"/>
              <a:buNone/>
              <a:tabLst>
                <a:tab pos="2190750" algn="l"/>
              </a:tabLst>
            </a:pPr>
            <a:r>
              <a:rPr lang="fr-FR" b="1" dirty="0" smtClean="0">
                <a:solidFill>
                  <a:srgbClr val="C00000"/>
                </a:solidFill>
                <a:cs typeface="Arial" charset="0"/>
                <a:sym typeface="Arial" charset="0"/>
              </a:rPr>
              <a:t>Quatre étapes</a:t>
            </a:r>
          </a:p>
          <a:p>
            <a:pPr lvl="1">
              <a:buFont typeface="Arial" charset="0"/>
              <a:buAutoNum type="arabicPeriod"/>
            </a:pPr>
            <a:r>
              <a:rPr lang="fr-FR" sz="2000" dirty="0" smtClean="0">
                <a:solidFill>
                  <a:srgbClr val="000000"/>
                </a:solidFill>
                <a:cs typeface="Arial" charset="0"/>
                <a:sym typeface="Arial" charset="0"/>
              </a:rPr>
              <a:t>Evaluer la vulnérabilité </a:t>
            </a:r>
          </a:p>
          <a:p>
            <a:pPr lvl="1">
              <a:buFont typeface="Arial" charset="0"/>
              <a:buAutoNum type="arabicPeriod"/>
            </a:pPr>
            <a:r>
              <a:rPr lang="fr-FR" sz="2000" dirty="0" smtClean="0">
                <a:solidFill>
                  <a:srgbClr val="000000"/>
                </a:solidFill>
                <a:cs typeface="Arial" charset="0"/>
                <a:sym typeface="Arial" charset="0"/>
              </a:rPr>
              <a:t>Identifier des options d'adaptation</a:t>
            </a:r>
          </a:p>
          <a:p>
            <a:pPr lvl="1">
              <a:buFont typeface="Arial" charset="0"/>
              <a:buAutoNum type="arabicPeriod"/>
            </a:pPr>
            <a:r>
              <a:rPr lang="fr-FR" sz="2000" b="1" dirty="0" smtClean="0">
                <a:solidFill>
                  <a:srgbClr val="000000"/>
                </a:solidFill>
                <a:cs typeface="Arial" charset="0"/>
                <a:sym typeface="Arial" charset="0"/>
              </a:rPr>
              <a:t>Sélectionner des mesures d'adaptation</a:t>
            </a:r>
          </a:p>
          <a:p>
            <a:pPr lvl="1">
              <a:buFont typeface="Arial" charset="0"/>
              <a:buAutoNum type="arabicPeriod"/>
            </a:pPr>
            <a:r>
              <a:rPr lang="fr-FR" sz="2000" dirty="0" smtClean="0">
                <a:solidFill>
                  <a:srgbClr val="000000"/>
                </a:solidFill>
                <a:cs typeface="Arial" charset="0"/>
                <a:sym typeface="Arial" charset="0"/>
              </a:rPr>
              <a:t>Développer un cadre de suivi et d’évaluation </a:t>
            </a:r>
          </a:p>
        </p:txBody>
      </p:sp>
      <p:pic>
        <p:nvPicPr>
          <p:cNvPr id="13316" name="Grafik 3" descr="balken50.tif"/>
          <p:cNvPicPr>
            <a:picLocks noChangeAspect="1"/>
          </p:cNvPicPr>
          <p:nvPr/>
        </p:nvPicPr>
        <p:blipFill>
          <a:blip r:embed="rId3" cstate="print"/>
          <a:srcRect/>
          <a:stretch>
            <a:fillRect/>
          </a:stretch>
        </p:blipFill>
        <p:spPr bwMode="auto">
          <a:xfrm>
            <a:off x="8402638" y="3071813"/>
            <a:ext cx="741362" cy="3687762"/>
          </a:xfrm>
          <a:prstGeom prst="rect">
            <a:avLst/>
          </a:prstGeom>
          <a:noFill/>
          <a:ln w="9525">
            <a:noFill/>
            <a:miter lim="800000"/>
            <a:headEnd/>
            <a:tailEnd/>
          </a:ln>
        </p:spPr>
      </p:pic>
      <p:pic>
        <p:nvPicPr>
          <p:cNvPr id="13317" name="Grafik 4" descr="balken48.tif"/>
          <p:cNvPicPr>
            <a:picLocks noChangeAspect="1"/>
          </p:cNvPicPr>
          <p:nvPr/>
        </p:nvPicPr>
        <p:blipFill>
          <a:blip r:embed="rId4" cstate="print"/>
          <a:srcRect/>
          <a:stretch>
            <a:fillRect/>
          </a:stretch>
        </p:blipFill>
        <p:spPr bwMode="auto">
          <a:xfrm>
            <a:off x="7827963" y="3328988"/>
            <a:ext cx="746125" cy="3409950"/>
          </a:xfrm>
          <a:prstGeom prst="rect">
            <a:avLst/>
          </a:prstGeom>
          <a:noFill/>
          <a:ln w="9525">
            <a:noFill/>
            <a:miter lim="800000"/>
            <a:headEnd/>
            <a:tailEnd/>
          </a:ln>
        </p:spPr>
      </p:pic>
      <p:pic>
        <p:nvPicPr>
          <p:cNvPr id="13318" name="Grafik 5" descr="lupe6.tif"/>
          <p:cNvPicPr>
            <a:picLocks noChangeAspect="1"/>
          </p:cNvPicPr>
          <p:nvPr/>
        </p:nvPicPr>
        <p:blipFill>
          <a:blip r:embed="rId5" cstate="print"/>
          <a:srcRect/>
          <a:stretch>
            <a:fillRect/>
          </a:stretch>
        </p:blipFill>
        <p:spPr bwMode="auto">
          <a:xfrm>
            <a:off x="6611938" y="3471863"/>
            <a:ext cx="1490662" cy="3276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fr-FR" dirty="0" smtClean="0">
                <a:cs typeface="Arial" charset="0"/>
                <a:sym typeface="Arial" charset="0"/>
              </a:rPr>
              <a:t>Exposé raisonné</a:t>
            </a:r>
            <a:endParaRPr lang="fr-FR" dirty="0" smtClean="0">
              <a:cs typeface="Arial" charset="0"/>
              <a:sym typeface="Arial" charset="0"/>
            </a:endParaRPr>
          </a:p>
        </p:txBody>
      </p:sp>
      <p:sp>
        <p:nvSpPr>
          <p:cNvPr id="14339" name="Content Placeholder 2"/>
          <p:cNvSpPr>
            <a:spLocks noGrp="1"/>
          </p:cNvSpPr>
          <p:nvPr>
            <p:ph idx="1"/>
          </p:nvPr>
        </p:nvSpPr>
        <p:spPr/>
        <p:txBody>
          <a:bodyPr/>
          <a:lstStyle/>
          <a:p>
            <a:pPr marL="0" indent="0">
              <a:buClrTx/>
              <a:buFont typeface="Arial" charset="0"/>
              <a:buNone/>
            </a:pPr>
            <a:r>
              <a:rPr lang="fr-FR" sz="1800" b="1" dirty="0" smtClean="0">
                <a:solidFill>
                  <a:srgbClr val="C00000"/>
                </a:solidFill>
                <a:cs typeface="Arial" charset="0"/>
                <a:sym typeface="Arial" charset="0"/>
              </a:rPr>
              <a:t>Objectif </a:t>
            </a:r>
          </a:p>
          <a:p>
            <a:pPr lvl="1"/>
            <a:r>
              <a:rPr lang="fr-FR" dirty="0" smtClean="0">
                <a:solidFill>
                  <a:srgbClr val="000000"/>
                </a:solidFill>
                <a:cs typeface="Arial" charset="0"/>
                <a:sym typeface="Arial" charset="0"/>
              </a:rPr>
              <a:t>Troisième étape de la planification de l'adaptation </a:t>
            </a:r>
          </a:p>
          <a:p>
            <a:pPr lvl="1"/>
            <a:r>
              <a:rPr lang="fr-FR" dirty="0" smtClean="0">
                <a:solidFill>
                  <a:srgbClr val="000000"/>
                </a:solidFill>
                <a:cs typeface="Arial" charset="0"/>
                <a:sym typeface="Arial" charset="0"/>
              </a:rPr>
              <a:t>La stratégie d'adaptation doit se composer </a:t>
            </a:r>
            <a:br>
              <a:rPr lang="fr-FR" dirty="0" smtClean="0">
                <a:solidFill>
                  <a:srgbClr val="000000"/>
                </a:solidFill>
                <a:cs typeface="Arial" charset="0"/>
                <a:sym typeface="Arial" charset="0"/>
              </a:rPr>
            </a:br>
            <a:r>
              <a:rPr lang="fr-FR" dirty="0" smtClean="0">
                <a:solidFill>
                  <a:srgbClr val="000000"/>
                </a:solidFill>
                <a:cs typeface="Arial" charset="0"/>
                <a:sym typeface="Arial" charset="0"/>
              </a:rPr>
              <a:t>d'éléments complémentaires et garantir </a:t>
            </a:r>
          </a:p>
          <a:p>
            <a:pPr marL="449263" lvl="2" indent="-271463">
              <a:buClr>
                <a:srgbClr val="669900"/>
              </a:buClr>
              <a:buFont typeface="Arial" charset="0"/>
              <a:buAutoNum type="alphaLcPeriod"/>
            </a:pPr>
            <a:r>
              <a:rPr lang="fr-FR" dirty="0" smtClean="0">
                <a:solidFill>
                  <a:srgbClr val="000000"/>
                </a:solidFill>
                <a:cs typeface="Arial" charset="0"/>
                <a:sym typeface="Arial" charset="0"/>
              </a:rPr>
              <a:t>une réduction réelle des risques liés au changement climatique, et </a:t>
            </a:r>
          </a:p>
          <a:p>
            <a:pPr marL="449263" lvl="2" indent="-271463">
              <a:buClr>
                <a:srgbClr val="669900"/>
              </a:buClr>
              <a:buFont typeface="Arial" charset="0"/>
              <a:buAutoNum type="alphaLcPeriod"/>
            </a:pPr>
            <a:r>
              <a:rPr lang="fr-FR" dirty="0" smtClean="0">
                <a:solidFill>
                  <a:srgbClr val="000000"/>
                </a:solidFill>
                <a:cs typeface="Arial" charset="0"/>
                <a:sym typeface="Arial" charset="0"/>
              </a:rPr>
              <a:t>une certaine cohérence avec les priorités et les contraintes pratiques </a:t>
            </a:r>
            <a:br>
              <a:rPr lang="fr-FR" dirty="0" smtClean="0">
                <a:solidFill>
                  <a:srgbClr val="000000"/>
                </a:solidFill>
                <a:cs typeface="Arial" charset="0"/>
                <a:sym typeface="Arial" charset="0"/>
              </a:rPr>
            </a:br>
            <a:r>
              <a:rPr lang="fr-FR" dirty="0" smtClean="0">
                <a:solidFill>
                  <a:srgbClr val="000000"/>
                </a:solidFill>
                <a:cs typeface="Arial" charset="0"/>
                <a:sym typeface="Arial" charset="0"/>
              </a:rPr>
              <a:t>d'une situation donnée. </a:t>
            </a:r>
          </a:p>
          <a:p>
            <a:pPr lvl="1"/>
            <a:r>
              <a:rPr lang="fr-FR" dirty="0" smtClean="0">
                <a:solidFill>
                  <a:srgbClr val="000000"/>
                </a:solidFill>
                <a:cs typeface="Arial" charset="0"/>
                <a:sym typeface="Arial" charset="0"/>
              </a:rPr>
              <a:t>A ce niveau, nous évaluez donc les options d'adaptation alternatives et proposez un ensemble de mesures d'adaptation choisies délibérément.</a:t>
            </a:r>
          </a:p>
          <a:p>
            <a:pPr marL="0" indent="0">
              <a:buClrTx/>
              <a:buFont typeface="Arial" charset="0"/>
              <a:buNone/>
            </a:pPr>
            <a:endParaRPr lang="fr-FR" sz="1800" dirty="0" smtClean="0">
              <a:solidFill>
                <a:srgbClr val="000000"/>
              </a:solidFill>
              <a:cs typeface="Arial" charset="0"/>
              <a:sym typeface="Arial" charset="0"/>
            </a:endParaRPr>
          </a:p>
          <a:p>
            <a:pPr marL="0" indent="0">
              <a:buClrTx/>
              <a:buFont typeface="Arial" charset="0"/>
              <a:buNone/>
            </a:pPr>
            <a:r>
              <a:rPr lang="fr-FR" sz="1800" b="1" dirty="0" smtClean="0">
                <a:solidFill>
                  <a:srgbClr val="C00000"/>
                </a:solidFill>
                <a:cs typeface="Arial" charset="0"/>
                <a:sym typeface="Arial" charset="0"/>
              </a:rPr>
              <a:t>Importance </a:t>
            </a:r>
          </a:p>
          <a:p>
            <a:pPr lvl="1"/>
            <a:r>
              <a:rPr lang="fr-FR" dirty="0" smtClean="0">
                <a:solidFill>
                  <a:srgbClr val="000000"/>
                </a:solidFill>
                <a:cs typeface="Arial" charset="0"/>
                <a:sym typeface="Arial" charset="0"/>
              </a:rPr>
              <a:t>Point de décision pour agir</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r>
              <a:rPr lang="fr-FR" dirty="0" smtClean="0">
                <a:cs typeface="Arial" charset="0"/>
                <a:sym typeface="Arial" charset="0"/>
              </a:rPr>
              <a:t>Prise de décisions basée sur des critères</a:t>
            </a:r>
            <a:endParaRPr lang="fr-FR" dirty="0" smtClean="0">
              <a:cs typeface="Arial" charset="0"/>
              <a:sym typeface="Arial" charset="0"/>
            </a:endParaRPr>
          </a:p>
        </p:txBody>
      </p:sp>
      <p:sp>
        <p:nvSpPr>
          <p:cNvPr id="15363" name="Inhaltsplatzhalter 2"/>
          <p:cNvSpPr>
            <a:spLocks noGrp="1"/>
          </p:cNvSpPr>
          <p:nvPr>
            <p:ph idx="1"/>
          </p:nvPr>
        </p:nvSpPr>
        <p:spPr/>
        <p:txBody>
          <a:bodyPr/>
          <a:lstStyle/>
          <a:p>
            <a:pPr marL="0" indent="0">
              <a:buClrTx/>
              <a:buFont typeface="Arial" charset="0"/>
              <a:buNone/>
            </a:pPr>
            <a:r>
              <a:rPr lang="fr-FR" sz="2400" b="1" dirty="0" smtClean="0">
                <a:solidFill>
                  <a:srgbClr val="000000"/>
                </a:solidFill>
                <a:cs typeface="Arial" charset="0"/>
                <a:sym typeface="Arial" charset="0"/>
              </a:rPr>
              <a:t>Raisons d'une prise de décisions basée sur des critères</a:t>
            </a:r>
          </a:p>
          <a:p>
            <a:pPr marL="0" indent="0">
              <a:buClrTx/>
              <a:buFont typeface="Arial" charset="0"/>
              <a:buNone/>
            </a:pPr>
            <a:endParaRPr lang="fr-FR" sz="2400" b="1" dirty="0" smtClean="0">
              <a:solidFill>
                <a:srgbClr val="000000"/>
              </a:solidFill>
              <a:cs typeface="Arial" charset="0"/>
              <a:sym typeface="Arial" charset="0"/>
            </a:endParaRPr>
          </a:p>
          <a:p>
            <a:pPr lvl="1"/>
            <a:r>
              <a:rPr lang="fr-FR" sz="2400" dirty="0" smtClean="0">
                <a:solidFill>
                  <a:srgbClr val="000000"/>
                </a:solidFill>
                <a:cs typeface="Arial" charset="0"/>
                <a:sym typeface="Arial" charset="0"/>
              </a:rPr>
              <a:t>Transparence (pourquoi cette option en particulier a-t-elle été choisie?)</a:t>
            </a:r>
          </a:p>
          <a:p>
            <a:pPr lvl="1"/>
            <a:r>
              <a:rPr lang="fr-FR" sz="2400" dirty="0" smtClean="0">
                <a:solidFill>
                  <a:srgbClr val="000000"/>
                </a:solidFill>
                <a:cs typeface="Arial" charset="0"/>
                <a:sym typeface="Arial" charset="0"/>
              </a:rPr>
              <a:t>Responsabilité (par ex. préparation pour le suivi et l’évaluation)</a:t>
            </a:r>
          </a:p>
          <a:p>
            <a:pPr lvl="1"/>
            <a:r>
              <a:rPr lang="fr-FR" sz="2400" b="1" dirty="0" smtClean="0">
                <a:solidFill>
                  <a:srgbClr val="000000"/>
                </a:solidFill>
                <a:cs typeface="Arial" charset="0"/>
                <a:sym typeface="Arial" charset="0"/>
              </a:rPr>
              <a:t>…</a:t>
            </a:r>
          </a:p>
          <a:p>
            <a:pPr marL="0" indent="0">
              <a:buClrTx/>
              <a:buFont typeface="Arial" charset="0"/>
              <a:buNone/>
            </a:pPr>
            <a:r>
              <a:rPr lang="fr-FR" sz="2400" b="1" dirty="0" smtClean="0">
                <a:solidFill>
                  <a:srgbClr val="C00000"/>
                </a:solidFill>
                <a:cs typeface="Arial" charset="0"/>
                <a:sym typeface="Wingdings" pitchFamily="2" charset="2"/>
              </a:rPr>
              <a:t></a:t>
            </a:r>
            <a:r>
              <a:rPr lang="fr-FR" sz="2400" dirty="0" smtClean="0">
                <a:solidFill>
                  <a:srgbClr val="000000"/>
                </a:solidFill>
                <a:cs typeface="Arial" charset="0"/>
                <a:sym typeface="Arial" charset="0"/>
              </a:rPr>
              <a:t> La manière dont les critères sont sélectionnés et utilisés influence le résultat final!</a:t>
            </a:r>
          </a:p>
          <a:p>
            <a:pPr marL="0" indent="0">
              <a:buClrTx/>
              <a:buFont typeface="Arial" charset="0"/>
              <a:buNone/>
            </a:pPr>
            <a:endParaRPr lang="fr-FR" sz="2400" dirty="0" smtClean="0">
              <a:solidFill>
                <a:srgbClr val="000000"/>
              </a:solidFill>
              <a:cs typeface="Arial" charset="0"/>
              <a:sym typeface="Arial" charset="0"/>
            </a:endParaRPr>
          </a:p>
          <a:p>
            <a:pPr marL="0" indent="0">
              <a:buClrTx/>
              <a:buFont typeface="Arial" charset="0"/>
              <a:buNone/>
            </a:pPr>
            <a:endParaRPr lang="fr-FR" sz="2400" dirty="0" smtClean="0">
              <a:solidFill>
                <a:srgbClr val="000000"/>
              </a:solidFill>
              <a:cs typeface="Arial" charset="0"/>
              <a:sym typeface="Arial" charset="0"/>
            </a:endParaRPr>
          </a:p>
        </p:txBody>
      </p:sp>
      <p:pic>
        <p:nvPicPr>
          <p:cNvPr id="15364" name="Grafik 3" descr="balken45.tif"/>
          <p:cNvPicPr>
            <a:picLocks noChangeAspect="1"/>
          </p:cNvPicPr>
          <p:nvPr/>
        </p:nvPicPr>
        <p:blipFill>
          <a:blip r:embed="rId3" cstate="print"/>
          <a:srcRect/>
          <a:stretch>
            <a:fillRect/>
          </a:stretch>
        </p:blipFill>
        <p:spPr bwMode="auto">
          <a:xfrm>
            <a:off x="8367713" y="2379663"/>
            <a:ext cx="776287" cy="43481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r>
              <a:rPr lang="fr-FR" dirty="0" smtClean="0">
                <a:cs typeface="Arial" charset="0"/>
                <a:sym typeface="Arial" charset="0"/>
              </a:rPr>
              <a:t>Critères possibles</a:t>
            </a:r>
            <a:endParaRPr lang="fr-FR" dirty="0" smtClean="0">
              <a:cs typeface="Arial" charset="0"/>
              <a:sym typeface="Arial" charset="0"/>
            </a:endParaRPr>
          </a:p>
        </p:txBody>
      </p:sp>
      <p:sp>
        <p:nvSpPr>
          <p:cNvPr id="16387" name="Inhaltsplatzhalter 2"/>
          <p:cNvSpPr>
            <a:spLocks noGrp="1"/>
          </p:cNvSpPr>
          <p:nvPr>
            <p:ph idx="1"/>
          </p:nvPr>
        </p:nvSpPr>
        <p:spPr/>
        <p:txBody>
          <a:bodyPr/>
          <a:lstStyle/>
          <a:p>
            <a:pPr marL="0" indent="0">
              <a:buClrTx/>
              <a:buFont typeface="Arial" charset="0"/>
              <a:buNone/>
            </a:pPr>
            <a:r>
              <a:rPr lang="fr-FR" b="1" dirty="0" smtClean="0">
                <a:solidFill>
                  <a:srgbClr val="000000"/>
                </a:solidFill>
                <a:cs typeface="Arial" charset="0"/>
                <a:sym typeface="Arial" charset="0"/>
              </a:rPr>
              <a:t>Le document d'orientation de l'OCDE </a:t>
            </a:r>
            <a:r>
              <a:rPr lang="fr-FR" dirty="0" smtClean="0">
                <a:solidFill>
                  <a:srgbClr val="000000"/>
                </a:solidFill>
                <a:cs typeface="Arial" charset="0"/>
                <a:sym typeface="Arial" charset="0"/>
              </a:rPr>
              <a:t>propose les critères suivants</a:t>
            </a:r>
          </a:p>
          <a:p>
            <a:pPr lvl="1"/>
            <a:r>
              <a:rPr lang="fr-FR" sz="2000" dirty="0" smtClean="0">
                <a:solidFill>
                  <a:srgbClr val="000000"/>
                </a:solidFill>
                <a:cs typeface="Arial" charset="0"/>
                <a:sym typeface="Arial" charset="0"/>
              </a:rPr>
              <a:t>Efficacité</a:t>
            </a:r>
          </a:p>
          <a:p>
            <a:pPr lvl="1"/>
            <a:r>
              <a:rPr lang="fr-FR" sz="2000" dirty="0" smtClean="0">
                <a:solidFill>
                  <a:srgbClr val="000000"/>
                </a:solidFill>
                <a:cs typeface="Arial" charset="0"/>
                <a:sym typeface="Arial" charset="0"/>
              </a:rPr>
              <a:t>Coûts</a:t>
            </a:r>
          </a:p>
          <a:p>
            <a:pPr lvl="1"/>
            <a:r>
              <a:rPr lang="fr-FR" sz="2000" dirty="0" smtClean="0">
                <a:solidFill>
                  <a:srgbClr val="000000"/>
                </a:solidFill>
                <a:cs typeface="Arial" charset="0"/>
                <a:sym typeface="Arial" charset="0"/>
              </a:rPr>
              <a:t>Faisabilité</a:t>
            </a:r>
          </a:p>
          <a:p>
            <a:pPr marL="0" indent="0">
              <a:buClrTx/>
              <a:buFont typeface="Arial" charset="0"/>
              <a:buNone/>
            </a:pPr>
            <a:endParaRPr lang="fr-FR" dirty="0" smtClean="0">
              <a:solidFill>
                <a:srgbClr val="000000"/>
              </a:solidFill>
              <a:cs typeface="Arial" charset="0"/>
              <a:sym typeface="Arial" charset="0"/>
            </a:endParaRPr>
          </a:p>
          <a:p>
            <a:pPr marL="0" indent="0">
              <a:buClrTx/>
              <a:buFont typeface="Arial" charset="0"/>
              <a:buNone/>
            </a:pPr>
            <a:r>
              <a:rPr lang="fr-FR" b="1" dirty="0" smtClean="0">
                <a:solidFill>
                  <a:srgbClr val="000000"/>
                </a:solidFill>
                <a:cs typeface="Arial" charset="0"/>
                <a:sym typeface="Arial" charset="0"/>
              </a:rPr>
              <a:t>Autres critères</a:t>
            </a:r>
          </a:p>
          <a:p>
            <a:pPr lvl="1"/>
            <a:r>
              <a:rPr lang="fr-FR" sz="2000" dirty="0" smtClean="0">
                <a:solidFill>
                  <a:srgbClr val="000000"/>
                </a:solidFill>
                <a:cs typeface="Arial" charset="0"/>
                <a:sym typeface="Arial" charset="0"/>
              </a:rPr>
              <a:t>acceptation politique et sociale</a:t>
            </a:r>
          </a:p>
          <a:p>
            <a:pPr lvl="1"/>
            <a:r>
              <a:rPr lang="fr-FR" sz="2000" dirty="0" smtClean="0">
                <a:solidFill>
                  <a:srgbClr val="000000"/>
                </a:solidFill>
                <a:cs typeface="Arial" charset="0"/>
                <a:sym typeface="Arial" charset="0"/>
              </a:rPr>
              <a:t>urgence</a:t>
            </a:r>
          </a:p>
          <a:p>
            <a:pPr lvl="1"/>
            <a:r>
              <a:rPr lang="fr-FR" sz="2000" dirty="0" smtClean="0">
                <a:solidFill>
                  <a:srgbClr val="000000"/>
                </a:solidFill>
                <a:cs typeface="Arial" charset="0"/>
                <a:sym typeface="Arial" charset="0"/>
              </a:rPr>
              <a:t>propension à la biodiversité</a:t>
            </a:r>
          </a:p>
          <a:p>
            <a:pPr lvl="1"/>
            <a:r>
              <a:rPr lang="fr-FR" sz="2000" dirty="0" smtClean="0">
                <a:solidFill>
                  <a:srgbClr val="000000"/>
                </a:solidFill>
                <a:cs typeface="Arial" charset="0"/>
                <a:sym typeface="Arial" charset="0"/>
              </a:rPr>
              <a:t>absence de regrets </a:t>
            </a:r>
          </a:p>
          <a:p>
            <a:pPr lvl="1"/>
            <a:r>
              <a:rPr lang="fr-FR" sz="2000" dirty="0" smtClean="0">
                <a:solidFill>
                  <a:srgbClr val="000000"/>
                </a:solidFill>
                <a:cs typeface="Arial" charset="0"/>
                <a:sym typeface="Arial" charset="0"/>
              </a:rPr>
              <a:t>respect des exigences de financement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747548"/>
            <a:ext cx="7526338" cy="741362"/>
          </a:xfrm>
        </p:spPr>
        <p:txBody>
          <a:bodyPr/>
          <a:lstStyle/>
          <a:p>
            <a:r>
              <a:rPr lang="fr-FR" dirty="0" smtClean="0">
                <a:cs typeface="Arial" charset="0"/>
                <a:sym typeface="Arial" charset="0"/>
              </a:rPr>
              <a:t>Exercice (1)</a:t>
            </a:r>
            <a:endParaRPr lang="fr-FR" dirty="0" smtClean="0">
              <a:cs typeface="Arial" charset="0"/>
              <a:sym typeface="Arial" charset="0"/>
            </a:endParaRPr>
          </a:p>
        </p:txBody>
      </p:sp>
      <p:sp>
        <p:nvSpPr>
          <p:cNvPr id="17411" name="Content Placeholder 2"/>
          <p:cNvSpPr>
            <a:spLocks noGrp="1"/>
          </p:cNvSpPr>
          <p:nvPr>
            <p:ph idx="1"/>
          </p:nvPr>
        </p:nvSpPr>
        <p:spPr>
          <a:xfrm>
            <a:off x="457200" y="1510886"/>
            <a:ext cx="7526338" cy="4213225"/>
          </a:xfrm>
        </p:spPr>
        <p:txBody>
          <a:bodyPr/>
          <a:lstStyle/>
          <a:p>
            <a:pPr marL="0" indent="0">
              <a:buClrTx/>
              <a:buFont typeface="Arial" charset="0"/>
              <a:buNone/>
            </a:pPr>
            <a:r>
              <a:rPr lang="fr-FR" b="1" dirty="0" smtClean="0">
                <a:solidFill>
                  <a:srgbClr val="C00000"/>
                </a:solidFill>
                <a:cs typeface="Arial" charset="0"/>
                <a:sym typeface="Arial" charset="0"/>
              </a:rPr>
              <a:t>Contexte</a:t>
            </a:r>
            <a:r>
              <a:rPr lang="fr-FR" dirty="0" smtClean="0">
                <a:solidFill>
                  <a:srgbClr val="595959"/>
                </a:solidFill>
                <a:cs typeface="Arial" charset="0"/>
                <a:sym typeface="Arial" charset="0"/>
              </a:rPr>
              <a:t> </a:t>
            </a:r>
          </a:p>
          <a:p>
            <a:pPr lvl="1"/>
            <a:r>
              <a:rPr lang="fr-FR" sz="2000" dirty="0" smtClean="0">
                <a:solidFill>
                  <a:srgbClr val="000000"/>
                </a:solidFill>
                <a:cs typeface="Arial" charset="0"/>
                <a:sym typeface="Arial" charset="0"/>
              </a:rPr>
              <a:t>Poursuivez votre travail au sein du groupe consultatif sur l'adaptation de </a:t>
            </a:r>
            <a:r>
              <a:rPr lang="fr-FR" sz="2000" dirty="0" smtClean="0"/>
              <a:t>l’Autorité de l’État en charge de l’eau (AEE)</a:t>
            </a:r>
            <a:r>
              <a:rPr lang="fr-FR" sz="2000" dirty="0" smtClean="0">
                <a:solidFill>
                  <a:srgbClr val="595959"/>
                </a:solidFill>
                <a:cs typeface="Arial" charset="0"/>
                <a:sym typeface="Arial" charset="0"/>
              </a:rPr>
              <a:t/>
            </a:r>
            <a:br>
              <a:rPr lang="fr-FR" sz="2000" dirty="0" smtClean="0">
                <a:solidFill>
                  <a:srgbClr val="595959"/>
                </a:solidFill>
                <a:cs typeface="Arial" charset="0"/>
                <a:sym typeface="Arial" charset="0"/>
              </a:rPr>
            </a:br>
            <a:r>
              <a:rPr lang="fr-FR" sz="2000" b="1" dirty="0" smtClean="0">
                <a:solidFill>
                  <a:srgbClr val="C00000"/>
                </a:solidFill>
                <a:cs typeface="Arial" charset="0"/>
                <a:sym typeface="Wingdings" pitchFamily="2" charset="2"/>
              </a:rPr>
              <a:t></a:t>
            </a:r>
            <a:r>
              <a:rPr lang="fr-FR" sz="2000" dirty="0" smtClean="0">
                <a:solidFill>
                  <a:srgbClr val="595959"/>
                </a:solidFill>
                <a:cs typeface="Arial" charset="0"/>
                <a:sym typeface="Arial" charset="0"/>
              </a:rPr>
              <a:t> </a:t>
            </a:r>
            <a:r>
              <a:rPr lang="fr-FR" sz="2000" dirty="0" smtClean="0">
                <a:solidFill>
                  <a:srgbClr val="000000"/>
                </a:solidFill>
                <a:cs typeface="Arial" charset="0"/>
                <a:sym typeface="Arial" charset="0"/>
              </a:rPr>
              <a:t>votre groupe de travail</a:t>
            </a:r>
          </a:p>
          <a:p>
            <a:pPr lvl="1"/>
            <a:r>
              <a:rPr lang="fr-FR" sz="2000" dirty="0" smtClean="0">
                <a:solidFill>
                  <a:srgbClr val="000000"/>
                </a:solidFill>
                <a:cs typeface="Arial" charset="0"/>
                <a:sym typeface="Arial" charset="0"/>
              </a:rPr>
              <a:t>Les ressources financières limitées doivent être canalisées vers des investissements stratégiques afin d'améliorer la gestion des ressources en eau en cas de changement climatique. </a:t>
            </a:r>
          </a:p>
          <a:p>
            <a:pPr lvl="1"/>
            <a:r>
              <a:rPr lang="fr-FR" sz="2000" dirty="0" smtClean="0">
                <a:solidFill>
                  <a:srgbClr val="000000"/>
                </a:solidFill>
                <a:cs typeface="Arial" charset="0"/>
                <a:sym typeface="Arial" charset="0"/>
              </a:rPr>
              <a:t>Le groupe consultatif sur l'adaptation doit maintenant proposer une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sélection des options d'adaptation les plus pertinentes:</a:t>
            </a:r>
          </a:p>
          <a:p>
            <a:pPr lvl="2"/>
            <a:r>
              <a:rPr lang="fr-FR" sz="2000" dirty="0" smtClean="0">
                <a:solidFill>
                  <a:srgbClr val="000000"/>
                </a:solidFill>
                <a:cs typeface="Arial" charset="0"/>
                <a:sym typeface="Arial" charset="0"/>
              </a:rPr>
              <a:t>réduire réellement les risques liés au changement climatique</a:t>
            </a:r>
          </a:p>
          <a:p>
            <a:pPr lvl="2"/>
            <a:r>
              <a:rPr lang="fr-FR" sz="2000" dirty="0" smtClean="0">
                <a:solidFill>
                  <a:srgbClr val="000000"/>
                </a:solidFill>
                <a:cs typeface="Arial" charset="0"/>
                <a:sym typeface="Arial" charset="0"/>
              </a:rPr>
              <a:t>exploiter les opportunités liées au changement climatique</a:t>
            </a:r>
          </a:p>
          <a:p>
            <a:pPr lvl="2"/>
            <a:r>
              <a:rPr lang="fr-FR" sz="2000" dirty="0" smtClean="0">
                <a:solidFill>
                  <a:srgbClr val="000000"/>
                </a:solidFill>
                <a:cs typeface="Arial" charset="0"/>
                <a:sym typeface="Arial" charset="0"/>
              </a:rPr>
              <a:t>ne pas dépasser le champ de l'AEE</a:t>
            </a:r>
          </a:p>
          <a:p>
            <a:pPr marL="0" indent="0">
              <a:buClrTx/>
              <a:buFont typeface="Arial" charset="0"/>
              <a:buNone/>
            </a:pPr>
            <a:r>
              <a:rPr lang="fr-FR" b="1" dirty="0" smtClean="0">
                <a:solidFill>
                  <a:srgbClr val="C00000"/>
                </a:solidFill>
                <a:cs typeface="Arial" charset="0"/>
                <a:sym typeface="Arial" charset="0"/>
              </a:rPr>
              <a:t>Annexes</a:t>
            </a:r>
          </a:p>
          <a:p>
            <a:pPr lvl="1"/>
            <a:r>
              <a:rPr lang="fr-FR" sz="2000" dirty="0" smtClean="0">
                <a:solidFill>
                  <a:srgbClr val="000000"/>
                </a:solidFill>
                <a:cs typeface="Arial" charset="0"/>
                <a:sym typeface="Arial" charset="0"/>
              </a:rPr>
              <a:t>Encadré sur les critères de sélection possibles</a:t>
            </a:r>
          </a:p>
        </p:txBody>
      </p:sp>
      <p:pic>
        <p:nvPicPr>
          <p:cNvPr id="17412" name="Grafik 4" descr="balken10.tif"/>
          <p:cNvPicPr>
            <a:picLocks noChangeAspect="1"/>
          </p:cNvPicPr>
          <p:nvPr/>
        </p:nvPicPr>
        <p:blipFill>
          <a:blip r:embed="rId3" cstate="print"/>
          <a:srcRect/>
          <a:stretch>
            <a:fillRect/>
          </a:stretch>
        </p:blipFill>
        <p:spPr bwMode="auto">
          <a:xfrm>
            <a:off x="8429625" y="3232150"/>
            <a:ext cx="668338" cy="34432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p:txBody>
          <a:bodyPr/>
          <a:lstStyle/>
          <a:p>
            <a:r>
              <a:rPr lang="fr-FR" dirty="0" smtClean="0">
                <a:cs typeface="Arial" charset="0"/>
                <a:sym typeface="Arial" charset="0"/>
              </a:rPr>
              <a:t>Exercice (2)</a:t>
            </a:r>
            <a:endParaRPr lang="fr-FR" dirty="0" smtClean="0">
              <a:cs typeface="Arial" charset="0"/>
              <a:sym typeface="Arial" charset="0"/>
            </a:endParaRPr>
          </a:p>
        </p:txBody>
      </p:sp>
      <p:sp>
        <p:nvSpPr>
          <p:cNvPr id="18435" name="Inhaltsplatzhalter 2"/>
          <p:cNvSpPr>
            <a:spLocks noGrp="1"/>
          </p:cNvSpPr>
          <p:nvPr>
            <p:ph idx="1"/>
          </p:nvPr>
        </p:nvSpPr>
        <p:spPr/>
        <p:txBody>
          <a:bodyPr/>
          <a:lstStyle/>
          <a:p>
            <a:pPr marL="0" indent="0">
              <a:buClrTx/>
              <a:buFont typeface="Arial" charset="0"/>
              <a:buNone/>
            </a:pPr>
            <a:r>
              <a:rPr lang="fr-FR" b="1" dirty="0" smtClean="0">
                <a:solidFill>
                  <a:srgbClr val="C00000"/>
                </a:solidFill>
                <a:cs typeface="Arial" charset="0"/>
                <a:sym typeface="Arial" charset="0"/>
              </a:rPr>
              <a:t>Votre tâche</a:t>
            </a:r>
          </a:p>
          <a:p>
            <a:pPr lvl="1"/>
            <a:r>
              <a:rPr lang="fr-FR" sz="2000" dirty="0" smtClean="0">
                <a:solidFill>
                  <a:srgbClr val="000000"/>
                </a:solidFill>
                <a:cs typeface="Arial" charset="0"/>
                <a:sym typeface="Arial" charset="0"/>
              </a:rPr>
              <a:t>Utilisez la matrice 9:</a:t>
            </a:r>
          </a:p>
          <a:p>
            <a:pPr lvl="2"/>
            <a:r>
              <a:rPr lang="fr-FR" sz="2000" dirty="0" smtClean="0">
                <a:solidFill>
                  <a:srgbClr val="000000"/>
                </a:solidFill>
                <a:cs typeface="Arial" charset="0"/>
                <a:sym typeface="Arial" charset="0"/>
              </a:rPr>
              <a:t>Dans la </a:t>
            </a:r>
            <a:r>
              <a:rPr lang="fr-FR" sz="2000" b="1" i="1" dirty="0" smtClean="0">
                <a:solidFill>
                  <a:srgbClr val="000000"/>
                </a:solidFill>
                <a:cs typeface="Arial" charset="0"/>
                <a:sym typeface="Arial" charset="0"/>
              </a:rPr>
              <a:t>colonne I </a:t>
            </a:r>
            <a:r>
              <a:rPr lang="fr-FR" sz="2000" dirty="0" smtClean="0">
                <a:solidFill>
                  <a:srgbClr val="000000"/>
                </a:solidFill>
                <a:cs typeface="Arial" charset="0"/>
                <a:sym typeface="Arial" charset="0"/>
              </a:rPr>
              <a:t>complétez les options d'adaptation du module 4 colonne I</a:t>
            </a:r>
          </a:p>
          <a:p>
            <a:pPr lvl="2"/>
            <a:r>
              <a:rPr lang="fr-FR" sz="2000" dirty="0" smtClean="0">
                <a:solidFill>
                  <a:srgbClr val="000000"/>
                </a:solidFill>
                <a:cs typeface="Arial" charset="0"/>
                <a:sym typeface="Arial" charset="0"/>
              </a:rPr>
              <a:t>Dans les </a:t>
            </a:r>
            <a:r>
              <a:rPr lang="fr-FR" sz="2000" b="1" i="1" dirty="0" smtClean="0">
                <a:solidFill>
                  <a:srgbClr val="000000"/>
                </a:solidFill>
                <a:cs typeface="Arial" charset="0"/>
                <a:sym typeface="Arial" charset="0"/>
              </a:rPr>
              <a:t>colonnes L, M, N, O, P </a:t>
            </a:r>
          </a:p>
          <a:p>
            <a:pPr lvl="3"/>
            <a:r>
              <a:rPr lang="fr-FR" sz="2000" dirty="0" smtClean="0">
                <a:solidFill>
                  <a:srgbClr val="000000"/>
                </a:solidFill>
                <a:cs typeface="Arial" charset="0"/>
                <a:sym typeface="Arial" charset="0"/>
              </a:rPr>
              <a:t>discutez des critères de sélection et développez un ensemble pertinent</a:t>
            </a:r>
          </a:p>
          <a:p>
            <a:pPr lvl="3"/>
            <a:r>
              <a:rPr lang="fr-FR" sz="2000" dirty="0" smtClean="0">
                <a:solidFill>
                  <a:srgbClr val="000000"/>
                </a:solidFill>
                <a:cs typeface="Arial" charset="0"/>
                <a:sym typeface="Arial" charset="0"/>
              </a:rPr>
              <a:t>examinez chaque option (I) sur la base des critères,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et évaluez-les en utilisant les symboles ++ / + / 0 / - / -- </a:t>
            </a:r>
          </a:p>
          <a:p>
            <a:pPr lvl="2"/>
            <a:r>
              <a:rPr lang="fr-FR" sz="2000" dirty="0" smtClean="0">
                <a:solidFill>
                  <a:srgbClr val="000000"/>
                </a:solidFill>
                <a:cs typeface="Arial" charset="0"/>
                <a:sym typeface="Arial" charset="0"/>
              </a:rPr>
              <a:t>Dans la </a:t>
            </a:r>
            <a:r>
              <a:rPr lang="fr-FR" sz="2000" b="1" i="1" dirty="0" smtClean="0">
                <a:solidFill>
                  <a:srgbClr val="000000"/>
                </a:solidFill>
                <a:cs typeface="Arial" charset="0"/>
                <a:sym typeface="Arial" charset="0"/>
              </a:rPr>
              <a:t>colonne Q</a:t>
            </a:r>
            <a:r>
              <a:rPr lang="fr-FR" sz="2000" b="1" dirty="0" smtClean="0">
                <a:solidFill>
                  <a:srgbClr val="000000"/>
                </a:solidFill>
                <a:cs typeface="Arial" charset="0"/>
                <a:sym typeface="Arial" charset="0"/>
              </a:rPr>
              <a:t> </a:t>
            </a:r>
            <a:r>
              <a:rPr lang="fr-FR" sz="2000" dirty="0" smtClean="0">
                <a:solidFill>
                  <a:srgbClr val="000000"/>
                </a:solidFill>
                <a:cs typeface="Arial" charset="0"/>
                <a:sym typeface="Arial" charset="0"/>
              </a:rPr>
              <a:t>, évaluez les options</a:t>
            </a:r>
          </a:p>
        </p:txBody>
      </p:sp>
      <p:pic>
        <p:nvPicPr>
          <p:cNvPr id="18436" name="Grafik 3" descr="titelbars.tif"/>
          <p:cNvPicPr>
            <a:picLocks noChangeAspect="1"/>
          </p:cNvPicPr>
          <p:nvPr/>
        </p:nvPicPr>
        <p:blipFill>
          <a:blip r:embed="rId3" cstate="print"/>
          <a:srcRect l="58519" r="20033" b="46901"/>
          <a:stretch>
            <a:fillRect/>
          </a:stretch>
        </p:blipFill>
        <p:spPr bwMode="auto">
          <a:xfrm>
            <a:off x="8008938" y="3151188"/>
            <a:ext cx="1135062" cy="3644900"/>
          </a:xfrm>
          <a:prstGeom prst="rect">
            <a:avLst/>
          </a:prstGeom>
          <a:noFill/>
          <a:ln w="9525">
            <a:noFill/>
            <a:miter lim="800000"/>
            <a:headEnd/>
            <a:tailEnd/>
          </a:ln>
        </p:spPr>
      </p:pic>
      <p:pic>
        <p:nvPicPr>
          <p:cNvPr id="18437" name="Grafik 4" descr="balken41.tif"/>
          <p:cNvPicPr>
            <a:picLocks noChangeAspect="1"/>
          </p:cNvPicPr>
          <p:nvPr/>
        </p:nvPicPr>
        <p:blipFill>
          <a:blip r:embed="rId4" cstate="print"/>
          <a:srcRect/>
          <a:stretch>
            <a:fillRect/>
          </a:stretch>
        </p:blipFill>
        <p:spPr bwMode="auto">
          <a:xfrm>
            <a:off x="7373938" y="4146550"/>
            <a:ext cx="609600" cy="25622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fr-FR" dirty="0" smtClean="0">
                <a:cs typeface="Arial" charset="0"/>
                <a:sym typeface="Arial" charset="0"/>
              </a:rPr>
              <a:t>Exemple pour M3 – M5</a:t>
            </a:r>
            <a:endParaRPr lang="fr-FR" dirty="0" smtClean="0">
              <a:cs typeface="Arial" charset="0"/>
              <a:sym typeface="Arial" charset="0"/>
            </a:endParaRPr>
          </a:p>
        </p:txBody>
      </p:sp>
      <p:sp>
        <p:nvSpPr>
          <p:cNvPr id="20483" name="Content Placeholder 2"/>
          <p:cNvSpPr>
            <a:spLocks noGrp="1"/>
          </p:cNvSpPr>
          <p:nvPr>
            <p:ph idx="1"/>
          </p:nvPr>
        </p:nvSpPr>
        <p:spPr/>
        <p:txBody>
          <a:bodyPr/>
          <a:lstStyle/>
          <a:p>
            <a:pPr marL="0" indent="0">
              <a:buClrTx/>
              <a:buFont typeface="Arial" charset="0"/>
              <a:buNone/>
            </a:pPr>
            <a:r>
              <a:rPr lang="fr-FR" b="1" dirty="0" smtClean="0">
                <a:solidFill>
                  <a:srgbClr val="C00000"/>
                </a:solidFill>
                <a:cs typeface="Arial" charset="0"/>
                <a:sym typeface="Arial" charset="0"/>
              </a:rPr>
              <a:t>Contexte</a:t>
            </a:r>
          </a:p>
          <a:p>
            <a:pPr lvl="1"/>
            <a:r>
              <a:rPr lang="fr-FR" sz="2000" dirty="0" err="1" smtClean="0">
                <a:solidFill>
                  <a:srgbClr val="000000"/>
                </a:solidFill>
                <a:cs typeface="Arial" charset="0"/>
                <a:sym typeface="Arial" charset="0"/>
              </a:rPr>
              <a:t>Polokwane</a:t>
            </a:r>
            <a:r>
              <a:rPr lang="fr-FR" sz="2000" dirty="0" smtClean="0">
                <a:solidFill>
                  <a:srgbClr val="000000"/>
                </a:solidFill>
                <a:cs typeface="Arial" charset="0"/>
                <a:sym typeface="Arial" charset="0"/>
              </a:rPr>
              <a:t>, capitale de la province du Limpopo, au nord-est de l'Afrique du Sud, ne dispose pas de ressources suffisantes en eau pour répondre à ses besoins</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L'économie et la population de </a:t>
            </a:r>
            <a:r>
              <a:rPr lang="fr-FR" sz="2000" dirty="0" err="1" smtClean="0">
                <a:solidFill>
                  <a:srgbClr val="000000"/>
                </a:solidFill>
                <a:cs typeface="Arial" charset="0"/>
                <a:sym typeface="Arial" charset="0"/>
              </a:rPr>
              <a:t>Polokwane</a:t>
            </a:r>
            <a:r>
              <a:rPr lang="fr-FR" sz="2000" dirty="0" smtClean="0">
                <a:solidFill>
                  <a:srgbClr val="000000"/>
                </a:solidFill>
                <a:cs typeface="Arial" charset="0"/>
                <a:sym typeface="Arial" charset="0"/>
              </a:rPr>
              <a:t> sont en croissance,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notamment en raison des secteurs agricole et minier en plein développement</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Le Limpopo et la Rivière des Eléphants doivent présenter des niveaux de débit minimaux pour protéger la biodiversité et le tourisme </a:t>
            </a:r>
          </a:p>
        </p:txBody>
      </p:sp>
      <p:sp>
        <p:nvSpPr>
          <p:cNvPr id="20484" name="TextBox 3"/>
          <p:cNvSpPr txBox="1">
            <a:spLocks noChangeArrowheads="1"/>
          </p:cNvSpPr>
          <p:nvPr/>
        </p:nvSpPr>
        <p:spPr bwMode="auto">
          <a:xfrm>
            <a:off x="5310188" y="6408738"/>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smtClean="0">
                <a:solidFill>
                  <a:srgbClr val="595959"/>
                </a:solidFill>
                <a:sym typeface="Arial" charset="0"/>
              </a:rPr>
              <a:t>Source: USAID 2008, </a:t>
            </a:r>
            <a:r>
              <a:rPr lang="fr-FR" sz="900" i="1" dirty="0" smtClean="0">
                <a:sym typeface="Arial" charset="0"/>
              </a:rPr>
              <a:t>http://pdf.usaid.gov/pdf_docs/PNADM428.pdf</a:t>
            </a:r>
            <a:endParaRPr lang="fr-FR" sz="900" i="1" dirty="0">
              <a:sym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fr-FR" dirty="0" smtClean="0">
                <a:cs typeface="Arial" charset="0"/>
                <a:sym typeface="Arial" charset="0"/>
              </a:rPr>
              <a:t>Programmes des eaux de base</a:t>
            </a:r>
            <a:endParaRPr lang="fr-FR" dirty="0" smtClean="0">
              <a:cs typeface="Arial" charset="0"/>
              <a:sym typeface="Arial" charset="0"/>
            </a:endParaRPr>
          </a:p>
        </p:txBody>
      </p:sp>
      <p:sp>
        <p:nvSpPr>
          <p:cNvPr id="21507" name="Content Placeholder 2"/>
          <p:cNvSpPr>
            <a:spLocks noGrp="1"/>
          </p:cNvSpPr>
          <p:nvPr>
            <p:ph idx="1"/>
          </p:nvPr>
        </p:nvSpPr>
        <p:spPr>
          <a:xfrm>
            <a:off x="457200" y="1997075"/>
            <a:ext cx="7526338" cy="4213225"/>
          </a:xfrm>
        </p:spPr>
        <p:txBody>
          <a:bodyPr/>
          <a:lstStyle/>
          <a:p>
            <a:pPr lvl="1"/>
            <a:r>
              <a:rPr lang="fr-FR" sz="2000" dirty="0" smtClean="0">
                <a:solidFill>
                  <a:srgbClr val="000000"/>
                </a:solidFill>
                <a:cs typeface="Arial" charset="0"/>
                <a:sym typeface="Arial" charset="0"/>
              </a:rPr>
              <a:t>Le Département des eaux et des forêts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(DWAF) du gouvernement sud-africain prévoit de détourner les eaux du bassin des Eléphants pour alimenter </a:t>
            </a:r>
            <a:r>
              <a:rPr lang="fr-FR" sz="2000" dirty="0" err="1" smtClean="0">
                <a:solidFill>
                  <a:srgbClr val="000000"/>
                </a:solidFill>
                <a:cs typeface="Arial" charset="0"/>
                <a:sym typeface="Arial" charset="0"/>
              </a:rPr>
              <a:t>Polokwane</a:t>
            </a:r>
            <a:endParaRPr lang="fr-FR" sz="2000" dirty="0" smtClean="0">
              <a:solidFill>
                <a:srgbClr val="000000"/>
              </a:solidFill>
              <a:cs typeface="Arial" charset="0"/>
              <a:sym typeface="Arial" charset="0"/>
            </a:endParaRP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L'USAID soutient actuellement les investissements et les programmes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visant à réduire les besoins en eau et à améliorer l'utilisation rationnelle de l'eau</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L'Institut urbain a également été créé afin d'évaluer les besoins en infrastructures d'approvisionnement en eau de </a:t>
            </a:r>
            <a:r>
              <a:rPr lang="fr-FR" sz="2000" dirty="0" err="1" smtClean="0">
                <a:solidFill>
                  <a:srgbClr val="000000"/>
                </a:solidFill>
                <a:cs typeface="Arial" charset="0"/>
                <a:sym typeface="Arial" charset="0"/>
              </a:rPr>
              <a:t>Polokwane</a:t>
            </a:r>
            <a:r>
              <a:rPr lang="fr-FR" sz="2000" dirty="0" smtClean="0">
                <a:solidFill>
                  <a:srgbClr val="000000"/>
                </a:solidFill>
                <a:cs typeface="Arial" charset="0"/>
                <a:sym typeface="Arial" charset="0"/>
              </a:rPr>
              <a:t> sur 10 ans </a:t>
            </a:r>
          </a:p>
        </p:txBody>
      </p:sp>
      <p:sp>
        <p:nvSpPr>
          <p:cNvPr id="21508" name="TextBox 3"/>
          <p:cNvSpPr txBox="1">
            <a:spLocks noChangeArrowheads="1"/>
          </p:cNvSpPr>
          <p:nvPr/>
        </p:nvSpPr>
        <p:spPr bwMode="auto">
          <a:xfrm>
            <a:off x="5310188" y="6408738"/>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smtClean="0">
                <a:solidFill>
                  <a:srgbClr val="595959"/>
                </a:solidFill>
                <a:sym typeface="Arial" charset="0"/>
              </a:rPr>
              <a:t>Source: USAID 2008, </a:t>
            </a:r>
            <a:r>
              <a:rPr lang="fr-FR" sz="900" i="1" dirty="0" smtClean="0">
                <a:sym typeface="Arial" charset="0"/>
              </a:rPr>
              <a:t>http://pdf.usaid.gov/pdf_docs/PNADM428.pdf</a:t>
            </a:r>
            <a:endParaRPr lang="fr-FR" sz="900" i="1" dirty="0">
              <a:sym typeface="Arial"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fr-FR" dirty="0" smtClean="0">
                <a:cs typeface="Arial" charset="0"/>
                <a:sym typeface="Arial" charset="0"/>
              </a:rPr>
              <a:t>Examen des stratégies d'adaptation</a:t>
            </a:r>
            <a:endParaRPr lang="fr-FR" dirty="0" smtClean="0">
              <a:cs typeface="Arial" charset="0"/>
              <a:sym typeface="Arial" charset="0"/>
            </a:endParaRPr>
          </a:p>
        </p:txBody>
      </p:sp>
      <p:sp>
        <p:nvSpPr>
          <p:cNvPr id="3" name="Content Placeholder 2"/>
          <p:cNvSpPr>
            <a:spLocks noGrp="1"/>
          </p:cNvSpPr>
          <p:nvPr>
            <p:ph idx="1"/>
          </p:nvPr>
        </p:nvSpPr>
        <p:spPr/>
        <p:txBody>
          <a:bodyPr/>
          <a:lstStyle/>
          <a:p>
            <a:pPr lvl="1"/>
            <a:r>
              <a:rPr lang="fr-FR" sz="2000" b="1" dirty="0" smtClean="0">
                <a:solidFill>
                  <a:srgbClr val="000000"/>
                </a:solidFill>
                <a:cs typeface="Arial" charset="0"/>
                <a:sym typeface="Arial" charset="0"/>
              </a:rPr>
              <a:t>Gestion de la demande: </a:t>
            </a:r>
            <a:r>
              <a:rPr lang="fr-FR" sz="2000" dirty="0" smtClean="0">
                <a:solidFill>
                  <a:srgbClr val="000000"/>
                </a:solidFill>
                <a:cs typeface="Arial" charset="0"/>
                <a:sym typeface="Arial" charset="0"/>
              </a:rPr>
              <a:t>accords de partage de l'eau, commerce de l'eau, marché de l'eau, valorisation de l'eau, politique d'utilisation de l'eau au niveau local, et amélioration de la recharge des eaux souterraines</a:t>
            </a:r>
          </a:p>
          <a:p>
            <a:pPr lvl="1"/>
            <a:r>
              <a:rPr lang="fr-FR" sz="2000" b="1" dirty="0" smtClean="0">
                <a:solidFill>
                  <a:srgbClr val="000000"/>
                </a:solidFill>
                <a:cs typeface="Arial" charset="0"/>
                <a:sym typeface="Arial" charset="0"/>
              </a:rPr>
              <a:t>Technologie améliorée: </a:t>
            </a:r>
            <a:r>
              <a:rPr lang="fr-FR" sz="2000" dirty="0" smtClean="0">
                <a:solidFill>
                  <a:srgbClr val="000000"/>
                </a:solidFill>
                <a:cs typeface="Arial" charset="0"/>
                <a:sym typeface="Arial" charset="0"/>
              </a:rPr>
              <a:t>opération des réservoirs, gestion des plaines inondables, conceptions d'infrastructures, contrôle hydro-climatique</a:t>
            </a:r>
          </a:p>
          <a:p>
            <a:pPr lvl="1"/>
            <a:r>
              <a:rPr lang="fr-FR" sz="2000" b="1" dirty="0" smtClean="0">
                <a:solidFill>
                  <a:srgbClr val="000000"/>
                </a:solidFill>
                <a:cs typeface="Arial" charset="0"/>
                <a:sym typeface="Arial" charset="0"/>
              </a:rPr>
              <a:t>Politique et éducation améliorées: </a:t>
            </a:r>
            <a:r>
              <a:rPr lang="fr-FR" sz="2000" dirty="0" smtClean="0">
                <a:solidFill>
                  <a:srgbClr val="000000"/>
                </a:solidFill>
                <a:cs typeface="Arial" charset="0"/>
                <a:sym typeface="Arial" charset="0"/>
              </a:rPr>
              <a:t>gestion de la demande des districts, redistribution des droits de captation d'eau (rural-urbain), campagnes d'éducation pour améliorer les habitudes d'utilisation de l'eau, gouvernance coopérative, législation pour améliorer l'utilisation rationnelle de l'eau, application des droits relatifs à l'eau et des politiques d'utilisation  </a:t>
            </a:r>
          </a:p>
          <a:p>
            <a:pPr marL="0" indent="0">
              <a:buClrTx/>
              <a:buFont typeface="Arial" charset="0"/>
              <a:buNone/>
              <a:tabLst>
                <a:tab pos="2190750" algn="l"/>
              </a:tabLst>
            </a:pPr>
            <a:endParaRPr lang="fr-FR" dirty="0" smtClean="0">
              <a:solidFill>
                <a:srgbClr val="000000"/>
              </a:solidFill>
              <a:cs typeface="Arial" charset="0"/>
              <a:sym typeface="Arial" charset="0"/>
            </a:endParaRPr>
          </a:p>
          <a:p>
            <a:pPr marL="0" indent="0">
              <a:buClrTx/>
              <a:buFont typeface="Arial" charset="0"/>
              <a:buNone/>
              <a:tabLst>
                <a:tab pos="2190750" algn="l"/>
              </a:tabLst>
            </a:pPr>
            <a:endParaRPr lang="fr-FR" dirty="0" smtClean="0">
              <a:solidFill>
                <a:srgbClr val="000000"/>
              </a:solidFill>
              <a:cs typeface="Arial" charset="0"/>
              <a:sym typeface="Arial" charset="0"/>
            </a:endParaRPr>
          </a:p>
          <a:p>
            <a:pPr marL="0" indent="0">
              <a:buClrTx/>
              <a:buFont typeface="Arial" charset="0"/>
              <a:buNone/>
              <a:tabLst>
                <a:tab pos="2190750" algn="l"/>
              </a:tabLst>
            </a:pPr>
            <a:endParaRPr lang="fr-FR" dirty="0" smtClean="0">
              <a:solidFill>
                <a:srgbClr val="000000"/>
              </a:solidFill>
              <a:cs typeface="Arial" charset="0"/>
              <a:sym typeface="Arial" charset="0"/>
            </a:endParaRPr>
          </a:p>
        </p:txBody>
      </p:sp>
      <p:sp>
        <p:nvSpPr>
          <p:cNvPr id="22532" name="TextBox 3"/>
          <p:cNvSpPr txBox="1">
            <a:spLocks noChangeArrowheads="1"/>
          </p:cNvSpPr>
          <p:nvPr/>
        </p:nvSpPr>
        <p:spPr bwMode="auto">
          <a:xfrm>
            <a:off x="5310188" y="6408738"/>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smtClean="0">
                <a:solidFill>
                  <a:srgbClr val="595959"/>
                </a:solidFill>
                <a:sym typeface="Arial" charset="0"/>
              </a:rPr>
              <a:t>Source: USAID 2008, </a:t>
            </a:r>
            <a:r>
              <a:rPr lang="fr-FR" sz="900" i="1" dirty="0" smtClean="0">
                <a:sym typeface="Arial" charset="0"/>
              </a:rPr>
              <a:t>http://pdf.usaid.gov/pdf_docs/PNADM428.pdf</a:t>
            </a:r>
            <a:endParaRPr lang="fr-FR" sz="900" i="1" dirty="0">
              <a:sym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charRg st="0" end="158"/>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charRg st="158" end="272"/>
                                            </p:txEl>
                                          </p:spTgt>
                                        </p:tgtEl>
                                        <p:attrNameLst>
                                          <p:attrName>style.visibility</p:attrName>
                                        </p:attrNameLst>
                                      </p:cBhvr>
                                      <p:to>
                                        <p:strVal val="visible"/>
                                      </p:to>
                                    </p:set>
                                  </p:childTnLst>
                                </p:cTn>
                              </p:par>
                              <p:par>
                                <p:cTn id="11" presetID="3" presetClass="emph" presetSubtype="2" fill="hold" nodeType="withEffect">
                                  <p:stCondLst>
                                    <p:cond delay="0"/>
                                  </p:stCondLst>
                                  <p:childTnLst>
                                    <p:animClr clrSpc="rgb" dir="cw">
                                      <p:cBhvr override="childStyle">
                                        <p:cTn id="12" dur="2000" fill="hold"/>
                                        <p:tgtEl>
                                          <p:spTgt spid="3">
                                            <p:txEl>
                                              <p:charRg st="0" end="158"/>
                                            </p:txEl>
                                          </p:spTgt>
                                        </p:tgtEl>
                                        <p:attrNameLst>
                                          <p:attrName>style.color</p:attrName>
                                        </p:attrNameLst>
                                      </p:cBhvr>
                                      <p:to>
                                        <a:schemeClr val="bg2"/>
                                      </p:to>
                                    </p:animClr>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charRg st="272" end="539"/>
                                            </p:txEl>
                                          </p:spTgt>
                                        </p:tgtEl>
                                        <p:attrNameLst>
                                          <p:attrName>style.visibility</p:attrName>
                                        </p:attrNameLst>
                                      </p:cBhvr>
                                      <p:to>
                                        <p:strVal val="visible"/>
                                      </p:to>
                                    </p:set>
                                  </p:childTnLst>
                                </p:cTn>
                              </p:par>
                              <p:par>
                                <p:cTn id="17" presetID="3" presetClass="emph" presetSubtype="2" fill="hold" nodeType="withEffect">
                                  <p:stCondLst>
                                    <p:cond delay="0"/>
                                  </p:stCondLst>
                                  <p:childTnLst>
                                    <p:animClr clrSpc="rgb" dir="cw">
                                      <p:cBhvr override="childStyle">
                                        <p:cTn id="18" dur="2000" fill="hold"/>
                                        <p:tgtEl>
                                          <p:spTgt spid="3">
                                            <p:txEl>
                                              <p:charRg st="158" end="272"/>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fr-FR" dirty="0" smtClean="0">
                <a:cs typeface="Arial" charset="0"/>
                <a:sym typeface="Arial" charset="0"/>
              </a:rPr>
              <a:t>Analyse réalisée</a:t>
            </a:r>
            <a:endParaRPr lang="fr-FR" dirty="0" smtClean="0">
              <a:cs typeface="Arial" charset="0"/>
              <a:sym typeface="Arial" charset="0"/>
            </a:endParaRPr>
          </a:p>
        </p:txBody>
      </p:sp>
      <p:sp>
        <p:nvSpPr>
          <p:cNvPr id="23555" name="Content Placeholder 2"/>
          <p:cNvSpPr>
            <a:spLocks noGrp="1"/>
          </p:cNvSpPr>
          <p:nvPr>
            <p:ph idx="1"/>
          </p:nvPr>
        </p:nvSpPr>
        <p:spPr/>
        <p:txBody>
          <a:bodyPr/>
          <a:lstStyle/>
          <a:p>
            <a:pPr marL="0" indent="0">
              <a:buClrTx/>
              <a:buFont typeface="Arial" charset="0"/>
              <a:buNone/>
            </a:pPr>
            <a:r>
              <a:rPr lang="fr-FR" b="1" dirty="0" smtClean="0">
                <a:solidFill>
                  <a:srgbClr val="C00000"/>
                </a:solidFill>
                <a:cs typeface="Arial" charset="0"/>
                <a:sym typeface="Arial" charset="0"/>
              </a:rPr>
              <a:t>Evolution du climat et de la demande d'ici 2050 </a:t>
            </a:r>
          </a:p>
          <a:p>
            <a:pPr lvl="1"/>
            <a:r>
              <a:rPr lang="fr-FR" sz="2000" dirty="0" smtClean="0">
                <a:solidFill>
                  <a:srgbClr val="000000"/>
                </a:solidFill>
                <a:cs typeface="Arial" charset="0"/>
                <a:sym typeface="Arial" charset="0"/>
              </a:rPr>
              <a:t>La demande en eau devrait tripler en raison de la population croissante</a:t>
            </a:r>
          </a:p>
          <a:p>
            <a:pPr lvl="1"/>
            <a:r>
              <a:rPr lang="fr-FR" sz="2000" dirty="0" smtClean="0">
                <a:solidFill>
                  <a:srgbClr val="000000"/>
                </a:solidFill>
                <a:cs typeface="Arial" charset="0"/>
                <a:sym typeface="Arial" charset="0"/>
              </a:rPr>
              <a:t>Les températures augmentent avec des projections de précipitations qui </a:t>
            </a:r>
            <a:r>
              <a:rPr lang="fr-FR" sz="2000" dirty="0" smtClean="0"/>
              <a:t>vont d'une réduction de 30% à une légère augmentation</a:t>
            </a:r>
            <a:endParaRPr lang="fr-FR" sz="2000" dirty="0" smtClean="0">
              <a:solidFill>
                <a:srgbClr val="000000"/>
              </a:solidFill>
              <a:cs typeface="Arial" charset="0"/>
              <a:sym typeface="Arial" charset="0"/>
            </a:endParaRPr>
          </a:p>
          <a:p>
            <a:pPr marL="0" indent="0">
              <a:buClrTx/>
              <a:buFont typeface="Arial" charset="0"/>
              <a:buNone/>
            </a:pPr>
            <a:r>
              <a:rPr lang="fr-FR" b="1" dirty="0" smtClean="0">
                <a:solidFill>
                  <a:srgbClr val="C00000"/>
                </a:solidFill>
                <a:cs typeface="Arial" charset="0"/>
                <a:sym typeface="Arial" charset="0"/>
              </a:rPr>
              <a:t>Impacts </a:t>
            </a:r>
          </a:p>
          <a:p>
            <a:pPr lvl="1"/>
            <a:r>
              <a:rPr lang="fr-FR" sz="2000" dirty="0" smtClean="0">
                <a:solidFill>
                  <a:srgbClr val="000000"/>
                </a:solidFill>
                <a:cs typeface="Arial" charset="0"/>
                <a:sym typeface="Arial" charset="0"/>
              </a:rPr>
              <a:t>Une réduction de 10% des précipitations + changements au niveau des températures </a:t>
            </a:r>
            <a:r>
              <a:rPr lang="fr-FR" sz="2000" dirty="0" smtClean="0">
                <a:solidFill>
                  <a:srgbClr val="595959"/>
                </a:solidFill>
                <a:cs typeface="Arial" charset="0"/>
                <a:sym typeface="Arial" charset="0"/>
              </a:rPr>
              <a:t/>
            </a:r>
            <a:br>
              <a:rPr lang="fr-FR" sz="2000" dirty="0" smtClean="0">
                <a:solidFill>
                  <a:srgbClr val="595959"/>
                </a:solidFill>
                <a:cs typeface="Arial" charset="0"/>
                <a:sym typeface="Arial" charset="0"/>
              </a:rPr>
            </a:br>
            <a:r>
              <a:rPr lang="fr-FR" sz="2000" b="1" dirty="0" smtClean="0">
                <a:solidFill>
                  <a:srgbClr val="C00000"/>
                </a:solidFill>
                <a:cs typeface="Arial" charset="0"/>
                <a:sym typeface="Wingdings" pitchFamily="2" charset="2"/>
              </a:rPr>
              <a:t></a:t>
            </a:r>
            <a:r>
              <a:rPr lang="fr-FR" sz="2000" dirty="0" smtClean="0">
                <a:solidFill>
                  <a:srgbClr val="595959"/>
                </a:solidFill>
                <a:cs typeface="Arial" charset="0"/>
                <a:sym typeface="Wingdings" pitchFamily="2" charset="2"/>
              </a:rPr>
              <a:t> </a:t>
            </a:r>
            <a:r>
              <a:rPr lang="fr-FR" sz="2000" dirty="0" smtClean="0">
                <a:solidFill>
                  <a:srgbClr val="000000"/>
                </a:solidFill>
                <a:cs typeface="Arial" charset="0"/>
                <a:sym typeface="Arial" charset="0"/>
              </a:rPr>
              <a:t>baisse de 50% du ruissellement et baisse similaire de la disponibilité de l'eau</a:t>
            </a:r>
          </a:p>
          <a:p>
            <a:pPr lvl="1"/>
            <a:r>
              <a:rPr lang="fr-FR" sz="2000" dirty="0" smtClean="0">
                <a:solidFill>
                  <a:srgbClr val="000000"/>
                </a:solidFill>
                <a:cs typeface="Arial" charset="0"/>
                <a:sym typeface="Arial" charset="0"/>
              </a:rPr>
              <a:t>Si le ruissellement augmentait, les infrastructures de barrages existantes seraient incapables de générer un rendement plus élevé </a:t>
            </a:r>
            <a:endParaRPr lang="fr-FR" sz="2000" dirty="0" smtClean="0">
              <a:solidFill>
                <a:srgbClr val="000000"/>
              </a:solidFill>
              <a:cs typeface="Arial" charset="0"/>
              <a:sym typeface="Arial" charset="0"/>
            </a:endParaRPr>
          </a:p>
        </p:txBody>
      </p:sp>
      <p:sp>
        <p:nvSpPr>
          <p:cNvPr id="23556" name="TextBox 3"/>
          <p:cNvSpPr txBox="1">
            <a:spLocks noChangeArrowheads="1"/>
          </p:cNvSpPr>
          <p:nvPr/>
        </p:nvSpPr>
        <p:spPr bwMode="auto">
          <a:xfrm>
            <a:off x="5310188" y="6408738"/>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smtClean="0">
                <a:solidFill>
                  <a:srgbClr val="595959"/>
                </a:solidFill>
                <a:sym typeface="Arial" charset="0"/>
              </a:rPr>
              <a:t>Source: USAID 2008, </a:t>
            </a:r>
            <a:r>
              <a:rPr lang="fr-FR" sz="900" i="1" dirty="0" smtClean="0">
                <a:sym typeface="Arial" charset="0"/>
              </a:rPr>
              <a:t>http://pdf.usaid.gov/pdf_docs/PNADM428.pdf</a:t>
            </a:r>
            <a:endParaRPr lang="fr-FR" sz="900" i="1" dirty="0">
              <a:sym typeface="Arial"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22275" y="964623"/>
            <a:ext cx="8494713" cy="690563"/>
          </a:xfrm>
        </p:spPr>
        <p:txBody>
          <a:bodyPr/>
          <a:lstStyle/>
          <a:p>
            <a:pPr>
              <a:lnSpc>
                <a:spcPts val="3600"/>
              </a:lnSpc>
            </a:pPr>
            <a:r>
              <a:rPr lang="fr-FR" sz="2800" b="0" dirty="0" smtClean="0">
                <a:cs typeface="Arial" charset="0"/>
                <a:sym typeface="Arial" charset="0"/>
              </a:rPr>
              <a:t>Etablir la liste des mesures prioritaires</a:t>
            </a:r>
            <a:br>
              <a:rPr lang="fr-FR" sz="2800" b="0" dirty="0" smtClean="0">
                <a:cs typeface="Arial" charset="0"/>
                <a:sym typeface="Arial" charset="0"/>
              </a:rPr>
            </a:br>
            <a:r>
              <a:rPr lang="fr-FR" sz="2800" dirty="0" smtClean="0">
                <a:cs typeface="Arial" charset="0"/>
                <a:sym typeface="Arial" charset="0"/>
              </a:rPr>
              <a:t>Exemple – </a:t>
            </a:r>
            <a:r>
              <a:rPr lang="fr-FR" sz="2800" dirty="0" err="1" smtClean="0">
                <a:cs typeface="Arial" charset="0"/>
                <a:sym typeface="Arial" charset="0"/>
              </a:rPr>
              <a:t>Polokwane</a:t>
            </a:r>
            <a:r>
              <a:rPr lang="fr-FR" sz="2800" dirty="0" smtClean="0">
                <a:cs typeface="Arial" charset="0"/>
                <a:sym typeface="Arial" charset="0"/>
              </a:rPr>
              <a:t>, Afrique du Sud (USAID)</a:t>
            </a:r>
          </a:p>
        </p:txBody>
      </p:sp>
      <p:graphicFrame>
        <p:nvGraphicFramePr>
          <p:cNvPr id="8" name="Content Placeholder 5"/>
          <p:cNvGraphicFramePr>
            <a:graphicFrameLocks noGrp="1"/>
          </p:cNvGraphicFramePr>
          <p:nvPr>
            <p:ph idx="1"/>
            <p:extLst>
              <p:ext uri="{D42A27DB-BD31-4B8C-83A1-F6EECF244321}">
                <p14:modId xmlns:p14="http://schemas.microsoft.com/office/powerpoint/2010/main" val="3012786050"/>
              </p:ext>
            </p:extLst>
          </p:nvPr>
        </p:nvGraphicFramePr>
        <p:xfrm>
          <a:off x="457200" y="1890713"/>
          <a:ext cx="8437563" cy="4429825"/>
        </p:xfrm>
        <a:graphic>
          <a:graphicData uri="http://schemas.openxmlformats.org/drawingml/2006/table">
            <a:tbl>
              <a:tblPr/>
              <a:tblGrid>
                <a:gridCol w="1958975"/>
                <a:gridCol w="1295400"/>
                <a:gridCol w="1295400"/>
                <a:gridCol w="1296988"/>
                <a:gridCol w="1295400"/>
                <a:gridCol w="1295400"/>
              </a:tblGrid>
              <a:tr h="677488">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1" i="0" u="none" strike="noStrike" cap="none" normalizeH="0" baseline="0" noProof="0" dirty="0" smtClean="0">
                          <a:ln>
                            <a:noFill/>
                          </a:ln>
                          <a:solidFill>
                            <a:srgbClr val="000000"/>
                          </a:solidFill>
                          <a:effectLst/>
                          <a:latin typeface="Arial" charset="0"/>
                          <a:cs typeface="Calibri" pitchFamily="34" charset="0"/>
                          <a:sym typeface="Arial" charset="0"/>
                        </a:rPr>
                        <a:t>Option</a:t>
                      </a:r>
                    </a:p>
                  </a:txBody>
                  <a:tcPr marL="36000" marR="36000" marT="0" marB="0"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1" i="0" u="none" strike="noStrike" cap="none" normalizeH="0" baseline="0" noProof="0" smtClean="0">
                          <a:ln>
                            <a:noFill/>
                          </a:ln>
                          <a:solidFill>
                            <a:srgbClr val="000000"/>
                          </a:solidFill>
                          <a:effectLst/>
                          <a:latin typeface="Arial" charset="0"/>
                          <a:cs typeface="Calibri" pitchFamily="34" charset="0"/>
                          <a:sym typeface="Arial" charset="0"/>
                        </a:rPr>
                        <a:t>Efficacité</a:t>
                      </a:r>
                    </a:p>
                  </a:txBody>
                  <a:tcPr marL="36000" marR="36000" marT="0" marB="0"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1" i="0" u="none" strike="noStrike" cap="none" normalizeH="0" baseline="0" noProof="0" smtClean="0">
                          <a:ln>
                            <a:noFill/>
                          </a:ln>
                          <a:solidFill>
                            <a:srgbClr val="000000"/>
                          </a:solidFill>
                          <a:effectLst/>
                          <a:latin typeface="Arial" charset="0"/>
                          <a:cs typeface="Calibri" pitchFamily="34" charset="0"/>
                          <a:sym typeface="Arial" charset="0"/>
                        </a:rPr>
                        <a:t>Coût</a:t>
                      </a:r>
                    </a:p>
                  </a:txBody>
                  <a:tcPr marL="36000" marR="36000" marT="0" marB="0"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1" i="0" u="none" strike="noStrike" cap="none" normalizeH="0" baseline="0" noProof="0" smtClean="0">
                          <a:ln>
                            <a:noFill/>
                          </a:ln>
                          <a:solidFill>
                            <a:srgbClr val="000000"/>
                          </a:solidFill>
                          <a:effectLst/>
                          <a:latin typeface="Arial" charset="0"/>
                          <a:cs typeface="Calibri" pitchFamily="34" charset="0"/>
                          <a:sym typeface="Arial" charset="0"/>
                        </a:rPr>
                        <a:t>Faisabilité technique</a:t>
                      </a:r>
                    </a:p>
                  </a:txBody>
                  <a:tcPr marL="36000" marR="36000" marT="0" marB="0"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1" i="0" u="none" strike="noStrike" cap="none" normalizeH="0" baseline="0" noProof="0" smtClean="0">
                          <a:ln>
                            <a:noFill/>
                          </a:ln>
                          <a:solidFill>
                            <a:srgbClr val="000000"/>
                          </a:solidFill>
                          <a:effectLst/>
                          <a:latin typeface="Arial" charset="0"/>
                          <a:cs typeface="Calibri" pitchFamily="34" charset="0"/>
                          <a:sym typeface="Arial" charset="0"/>
                        </a:rPr>
                        <a:t>Faisabilité sociale et culturelle</a:t>
                      </a:r>
                    </a:p>
                  </a:txBody>
                  <a:tcPr marL="36000" marR="36000" marT="0" marB="0"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1" i="0" u="none" strike="noStrike" cap="none" normalizeH="0" baseline="0" noProof="0" smtClean="0">
                          <a:ln>
                            <a:noFill/>
                          </a:ln>
                          <a:solidFill>
                            <a:srgbClr val="000000"/>
                          </a:solidFill>
                          <a:effectLst/>
                          <a:latin typeface="Arial" charset="0"/>
                          <a:cs typeface="Calibri" pitchFamily="34" charset="0"/>
                          <a:sym typeface="Arial" charset="0"/>
                        </a:rPr>
                        <a:t>Vitesse</a:t>
                      </a:r>
                    </a:p>
                  </a:txBody>
                  <a:tcPr marL="36000" marR="36000" marT="0" marB="0" horzOverflow="overflow">
                    <a:lnL>
                      <a:noFill/>
                    </a:lnL>
                    <a:lnR>
                      <a:noFill/>
                    </a:lnR>
                    <a:lnT>
                      <a:noFill/>
                    </a:lnT>
                    <a:lnB>
                      <a:noFill/>
                    </a:lnB>
                    <a:lnTlToBr>
                      <a:noFill/>
                    </a:lnTlToBr>
                    <a:lnBlToTr>
                      <a:noFill/>
                    </a:lnBlToTr>
                    <a:solidFill>
                      <a:srgbClr val="EBEBCF"/>
                    </a:solidFill>
                  </a:tcPr>
                </a:tc>
              </a:tr>
              <a:tr h="580922">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Conservation de l'eau, gestion de la demande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tab pos="715963" algn="l"/>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	</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tab pos="715963" algn="l"/>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 </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tab pos="715963" algn="l"/>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Elevées</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noFill/>
                  </a:tcPr>
                </a:tc>
              </a:tr>
              <a:tr h="580922">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Niveau de service/futur</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dirty="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Basses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a:t>
                      </a:r>
                    </a:p>
                  </a:txBody>
                  <a:tcPr marL="36000" marR="36000" marT="0" marB="0" anchor="ctr" horzOverflow="overflow">
                    <a:lnL>
                      <a:noFill/>
                    </a:lnL>
                    <a:lnR>
                      <a:noFill/>
                    </a:lnR>
                    <a:lnT>
                      <a:noFill/>
                    </a:lnT>
                    <a:lnB>
                      <a:noFill/>
                    </a:lnB>
                    <a:lnTlToBr>
                      <a:noFill/>
                    </a:lnTlToBr>
                    <a:lnBlToTr>
                      <a:noFill/>
                    </a:lnBlToTr>
                    <a:solidFill>
                      <a:srgbClr val="EBEBCF"/>
                    </a:solidFill>
                  </a:tcPr>
                </a:tc>
              </a:tr>
              <a:tr h="363852">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Recyclage eau urbaine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Moyennes</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a:t>
                      </a:r>
                    </a:p>
                  </a:txBody>
                  <a:tcPr marL="36000" marR="36000" marT="0" marB="0" anchor="ctr" horzOverflow="overflow">
                    <a:lnL>
                      <a:noFill/>
                    </a:lnL>
                    <a:lnR>
                      <a:noFill/>
                    </a:lnR>
                    <a:lnT>
                      <a:noFill/>
                    </a:lnT>
                    <a:lnB>
                      <a:noFill/>
                    </a:lnB>
                    <a:lnTlToBr>
                      <a:noFill/>
                    </a:lnTlToBr>
                    <a:lnBlToTr>
                      <a:noFill/>
                    </a:lnBlToTr>
                    <a:noFill/>
                  </a:tcPr>
                </a:tc>
              </a:tr>
              <a:tr h="580922">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Redistribution du rendement du barrage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r>
              <a:tr h="290461">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Utilisation combinée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Basse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dirty="0" smtClean="0">
                          <a:ln>
                            <a:noFill/>
                          </a:ln>
                          <a:solidFill>
                            <a:srgbClr val="000000"/>
                          </a:solidFill>
                          <a:effectLst/>
                          <a:latin typeface="Arial" charset="0"/>
                          <a:cs typeface="Calibri" pitchFamily="34" charset="0"/>
                          <a:sym typeface="Arial" charset="0"/>
                        </a:rPr>
                        <a:t>Bas</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Elevées</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a:t>
                      </a:r>
                    </a:p>
                  </a:txBody>
                  <a:tcPr marL="36000" marR="36000" marT="0" marB="0" anchor="ctr" horzOverflow="overflow">
                    <a:lnL>
                      <a:noFill/>
                    </a:lnL>
                    <a:lnR>
                      <a:noFill/>
                    </a:lnR>
                    <a:lnT>
                      <a:noFill/>
                    </a:lnT>
                    <a:lnB>
                      <a:noFill/>
                    </a:lnB>
                    <a:lnTlToBr>
                      <a:noFill/>
                    </a:lnTlToBr>
                    <a:lnBlToTr>
                      <a:noFill/>
                    </a:lnBlToTr>
                    <a:noFill/>
                  </a:tcPr>
                </a:tc>
              </a:tr>
              <a:tr h="451659">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Etendre les champs de captage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Basse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r>
              <a:tr h="451659">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Construction d'un nouveau barrage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Moyennes</a:t>
                      </a:r>
                    </a:p>
                  </a:txBody>
                  <a:tcPr marL="36000" marR="3600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Basse</a:t>
                      </a:r>
                    </a:p>
                  </a:txBody>
                  <a:tcPr marL="36000" marR="36000" marT="0" marB="0" anchor="ctr" horzOverflow="overflow">
                    <a:lnL>
                      <a:noFill/>
                    </a:lnL>
                    <a:lnR>
                      <a:noFill/>
                    </a:lnR>
                    <a:lnT>
                      <a:noFill/>
                    </a:lnT>
                    <a:lnB>
                      <a:noFill/>
                    </a:lnB>
                    <a:lnTlToBr>
                      <a:noFill/>
                    </a:lnTlToBr>
                    <a:lnBlToTr>
                      <a:noFill/>
                    </a:lnBlToTr>
                    <a:noFill/>
                  </a:tcPr>
                </a:tc>
              </a:tr>
              <a:tr h="451659">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dirty="0" smtClean="0">
                          <a:ln>
                            <a:noFill/>
                          </a:ln>
                          <a:solidFill>
                            <a:srgbClr val="000000"/>
                          </a:solidFill>
                          <a:effectLst/>
                          <a:latin typeface="Arial" charset="0"/>
                          <a:cs typeface="Calibri" pitchFamily="34" charset="0"/>
                          <a:sym typeface="Arial" charset="0"/>
                        </a:rPr>
                        <a:t>Captage des eaux de pluie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Basse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dirty="0" smtClean="0">
                          <a:ln>
                            <a:noFill/>
                          </a:ln>
                          <a:solidFill>
                            <a:srgbClr val="000000"/>
                          </a:solidFill>
                          <a:effectLst/>
                          <a:latin typeface="Arial" charset="0"/>
                          <a:cs typeface="Calibri" pitchFamily="34" charset="0"/>
                          <a:sym typeface="Arial" charset="0"/>
                        </a:rPr>
                        <a:t>Bas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smtClean="0">
                          <a:ln>
                            <a:noFill/>
                          </a:ln>
                          <a:solidFill>
                            <a:srgbClr val="000000"/>
                          </a:solidFill>
                          <a:effectLst/>
                          <a:latin typeface="Arial" charset="0"/>
                          <a:cs typeface="Calibri" pitchFamily="34" charset="0"/>
                          <a:sym typeface="Arial" charset="0"/>
                        </a:rPr>
                        <a:t>Elevées</a:t>
                      </a:r>
                    </a:p>
                  </a:txBody>
                  <a:tcPr marL="36000" marR="36000" marT="0" marB="0" anchor="ctr" horzOverflow="overflow">
                    <a:lnL>
                      <a:noFill/>
                    </a:lnL>
                    <a:lnR>
                      <a:noFill/>
                    </a:lnR>
                    <a:lnT>
                      <a:noFill/>
                    </a:lnT>
                    <a:lnB>
                      <a:noFill/>
                    </a:lnB>
                    <a:lnTlToBr>
                      <a:noFill/>
                    </a:lnTlToBr>
                    <a:lnBlToTr>
                      <a:noFill/>
                    </a:lnBlToTr>
                    <a:solidFill>
                      <a:srgbClr val="EBEBCF"/>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fr-FR" sz="1300" b="0" i="0" u="none" strike="noStrike" cap="none" normalizeH="0" baseline="0" noProof="0" dirty="0" err="1" smtClean="0">
                          <a:ln>
                            <a:noFill/>
                          </a:ln>
                          <a:solidFill>
                            <a:srgbClr val="000000"/>
                          </a:solidFill>
                          <a:effectLst/>
                          <a:latin typeface="Arial" charset="0"/>
                          <a:cs typeface="Calibri" pitchFamily="34" charset="0"/>
                          <a:sym typeface="Arial" charset="0"/>
                        </a:rPr>
                        <a:t>Elevée</a:t>
                      </a:r>
                      <a:endParaRPr kumimoji="0" lang="fr-FR" sz="1300" b="0" i="0" u="none" strike="noStrike" cap="none" normalizeH="0" baseline="0" noProof="0" dirty="0" smtClean="0">
                        <a:ln>
                          <a:noFill/>
                        </a:ln>
                        <a:solidFill>
                          <a:srgbClr val="000000"/>
                        </a:solidFill>
                        <a:effectLst/>
                        <a:latin typeface="Arial" charset="0"/>
                        <a:cs typeface="Calibri" pitchFamily="34" charset="0"/>
                        <a:sym typeface="Arial" charset="0"/>
                      </a:endParaRPr>
                    </a:p>
                  </a:txBody>
                  <a:tcPr marL="36000" marR="36000" marT="0" marB="0" anchor="ctr" horzOverflow="overflow">
                    <a:lnL>
                      <a:noFill/>
                    </a:lnL>
                    <a:lnR>
                      <a:noFill/>
                    </a:lnR>
                    <a:lnT>
                      <a:noFill/>
                    </a:lnT>
                    <a:lnB>
                      <a:noFill/>
                    </a:lnB>
                    <a:lnTlToBr>
                      <a:noFill/>
                    </a:lnTlToBr>
                    <a:lnBlToTr>
                      <a:noFill/>
                    </a:lnBlToTr>
                    <a:solidFill>
                      <a:srgbClr val="EBEBCF"/>
                    </a:solidFill>
                  </a:tcPr>
                </a:tc>
              </a:tr>
            </a:tbl>
          </a:graphicData>
        </a:graphic>
      </p:graphicFrame>
      <p:cxnSp>
        <p:nvCxnSpPr>
          <p:cNvPr id="24634" name="Gerade Verbindung 31"/>
          <p:cNvCxnSpPr>
            <a:cxnSpLocks noChangeShapeType="1"/>
          </p:cNvCxnSpPr>
          <p:nvPr/>
        </p:nvCxnSpPr>
        <p:spPr bwMode="auto">
          <a:xfrm rot="5400000">
            <a:off x="369888" y="3951288"/>
            <a:ext cx="4108450" cy="0"/>
          </a:xfrm>
          <a:prstGeom prst="line">
            <a:avLst/>
          </a:prstGeom>
          <a:noFill/>
          <a:ln w="38100" algn="ctr">
            <a:solidFill>
              <a:schemeClr val="bg1"/>
            </a:solidFill>
            <a:round/>
            <a:headEnd/>
            <a:tailEnd/>
          </a:ln>
        </p:spPr>
      </p:cxnSp>
      <p:cxnSp>
        <p:nvCxnSpPr>
          <p:cNvPr id="24635" name="Gerade Verbindung 32"/>
          <p:cNvCxnSpPr>
            <a:cxnSpLocks noChangeShapeType="1"/>
          </p:cNvCxnSpPr>
          <p:nvPr/>
        </p:nvCxnSpPr>
        <p:spPr bwMode="auto">
          <a:xfrm rot="5400000">
            <a:off x="1592263" y="3944938"/>
            <a:ext cx="4108450" cy="0"/>
          </a:xfrm>
          <a:prstGeom prst="line">
            <a:avLst/>
          </a:prstGeom>
          <a:noFill/>
          <a:ln w="38100" algn="ctr">
            <a:solidFill>
              <a:schemeClr val="bg1"/>
            </a:solidFill>
            <a:round/>
            <a:headEnd/>
            <a:tailEnd/>
          </a:ln>
        </p:spPr>
      </p:cxnSp>
      <p:cxnSp>
        <p:nvCxnSpPr>
          <p:cNvPr id="24636" name="Gerade Verbindung 33"/>
          <p:cNvCxnSpPr>
            <a:cxnSpLocks noChangeShapeType="1"/>
          </p:cNvCxnSpPr>
          <p:nvPr/>
        </p:nvCxnSpPr>
        <p:spPr bwMode="auto">
          <a:xfrm rot="5400000">
            <a:off x="2903538" y="3951288"/>
            <a:ext cx="4108450" cy="0"/>
          </a:xfrm>
          <a:prstGeom prst="line">
            <a:avLst/>
          </a:prstGeom>
          <a:noFill/>
          <a:ln w="38100" algn="ctr">
            <a:solidFill>
              <a:schemeClr val="bg1"/>
            </a:solidFill>
            <a:round/>
            <a:headEnd/>
            <a:tailEnd/>
          </a:ln>
        </p:spPr>
      </p:cxnSp>
      <p:cxnSp>
        <p:nvCxnSpPr>
          <p:cNvPr id="24637" name="Gerade Verbindung 34"/>
          <p:cNvCxnSpPr>
            <a:cxnSpLocks noChangeShapeType="1"/>
          </p:cNvCxnSpPr>
          <p:nvPr/>
        </p:nvCxnSpPr>
        <p:spPr bwMode="auto">
          <a:xfrm rot="5400000">
            <a:off x="4219575" y="3951288"/>
            <a:ext cx="4108450" cy="0"/>
          </a:xfrm>
          <a:prstGeom prst="line">
            <a:avLst/>
          </a:prstGeom>
          <a:noFill/>
          <a:ln w="38100" algn="ctr">
            <a:solidFill>
              <a:schemeClr val="bg1"/>
            </a:solidFill>
            <a:round/>
            <a:headEnd/>
            <a:tailEnd/>
          </a:ln>
        </p:spPr>
      </p:cxnSp>
      <p:cxnSp>
        <p:nvCxnSpPr>
          <p:cNvPr id="24638" name="Gerade Verbindung 35"/>
          <p:cNvCxnSpPr>
            <a:cxnSpLocks noChangeShapeType="1"/>
          </p:cNvCxnSpPr>
          <p:nvPr/>
        </p:nvCxnSpPr>
        <p:spPr bwMode="auto">
          <a:xfrm rot="5400000">
            <a:off x="5508625" y="3951288"/>
            <a:ext cx="4108450" cy="0"/>
          </a:xfrm>
          <a:prstGeom prst="line">
            <a:avLst/>
          </a:prstGeom>
          <a:noFill/>
          <a:ln w="38100" algn="ctr">
            <a:solidFill>
              <a:schemeClr val="bg1"/>
            </a:solidFill>
            <a:round/>
            <a:headEnd/>
            <a:tailEnd/>
          </a:ln>
        </p:spPr>
      </p:cxnSp>
      <p:grpSp>
        <p:nvGrpSpPr>
          <p:cNvPr id="24639" name="Gruppieren 41"/>
          <p:cNvGrpSpPr>
            <a:grpSpLocks/>
          </p:cNvGrpSpPr>
          <p:nvPr/>
        </p:nvGrpSpPr>
        <p:grpSpPr bwMode="auto">
          <a:xfrm>
            <a:off x="3295650" y="2470150"/>
            <a:ext cx="5561013" cy="431800"/>
            <a:chOff x="3295290" y="2587925"/>
            <a:chExt cx="5561958" cy="430887"/>
          </a:xfrm>
        </p:grpSpPr>
        <p:sp>
          <p:nvSpPr>
            <p:cNvPr id="24683" name="Textfeld 36"/>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84" name="Textfeld 37"/>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85" name="Textfeld 38"/>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86" name="Textfeld 39"/>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87" name="Textfeld 40"/>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grpSp>
      <p:grpSp>
        <p:nvGrpSpPr>
          <p:cNvPr id="24640" name="Gruppieren 42"/>
          <p:cNvGrpSpPr>
            <a:grpSpLocks/>
          </p:cNvGrpSpPr>
          <p:nvPr/>
        </p:nvGrpSpPr>
        <p:grpSpPr bwMode="auto">
          <a:xfrm>
            <a:off x="3295650" y="3024188"/>
            <a:ext cx="5561013" cy="430212"/>
            <a:chOff x="3295290" y="2587925"/>
            <a:chExt cx="5561958" cy="430887"/>
          </a:xfrm>
        </p:grpSpPr>
        <p:sp>
          <p:nvSpPr>
            <p:cNvPr id="24678" name="Textfeld 43"/>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79" name="Textfeld 44"/>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80" name="Textfeld 45"/>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81" name="Textfeld 46"/>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82" name="Textfeld 47"/>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grpSp>
      <p:grpSp>
        <p:nvGrpSpPr>
          <p:cNvPr id="24641" name="Gruppieren 48"/>
          <p:cNvGrpSpPr>
            <a:grpSpLocks/>
          </p:cNvGrpSpPr>
          <p:nvPr/>
        </p:nvGrpSpPr>
        <p:grpSpPr bwMode="auto">
          <a:xfrm>
            <a:off x="3295650" y="3598863"/>
            <a:ext cx="5561013" cy="535710"/>
            <a:chOff x="3295290" y="2587925"/>
            <a:chExt cx="5561958" cy="534577"/>
          </a:xfrm>
        </p:grpSpPr>
        <p:sp>
          <p:nvSpPr>
            <p:cNvPr id="24673" name="Textfeld 49"/>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74" name="Textfeld 50"/>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75" name="Textfeld 51"/>
            <p:cNvSpPr txBox="1">
              <a:spLocks noChangeArrowheads="1"/>
            </p:cNvSpPr>
            <p:nvPr/>
          </p:nvSpPr>
          <p:spPr bwMode="auto">
            <a:xfrm>
              <a:off x="5868144" y="269161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76" name="Textfeld 52"/>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77" name="Textfeld 53"/>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grpSp>
      <p:grpSp>
        <p:nvGrpSpPr>
          <p:cNvPr id="24642" name="Gruppieren 54"/>
          <p:cNvGrpSpPr>
            <a:grpSpLocks/>
          </p:cNvGrpSpPr>
          <p:nvPr/>
        </p:nvGrpSpPr>
        <p:grpSpPr bwMode="auto">
          <a:xfrm>
            <a:off x="3295650" y="4175125"/>
            <a:ext cx="5561013" cy="431800"/>
            <a:chOff x="3295290" y="2587925"/>
            <a:chExt cx="5561958" cy="430887"/>
          </a:xfrm>
        </p:grpSpPr>
        <p:sp>
          <p:nvSpPr>
            <p:cNvPr id="24668" name="Textfeld 55"/>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69" name="Textfeld 56"/>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70" name="Textfeld 57"/>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71" name="Textfeld 58"/>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72" name="Textfeld 59"/>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grpSp>
      <p:grpSp>
        <p:nvGrpSpPr>
          <p:cNvPr id="24643" name="Gruppieren 60"/>
          <p:cNvGrpSpPr>
            <a:grpSpLocks/>
          </p:cNvGrpSpPr>
          <p:nvPr/>
        </p:nvGrpSpPr>
        <p:grpSpPr bwMode="auto">
          <a:xfrm>
            <a:off x="3295650" y="4633913"/>
            <a:ext cx="5561013" cy="430212"/>
            <a:chOff x="3295290" y="2587925"/>
            <a:chExt cx="5561958" cy="430887"/>
          </a:xfrm>
        </p:grpSpPr>
        <p:sp>
          <p:nvSpPr>
            <p:cNvPr id="24663" name="Textfeld 61"/>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64" name="Textfeld 62"/>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65" name="Textfeld 63"/>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66" name="Textfeld 64"/>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67" name="Textfeld 65"/>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grpSp>
      <p:grpSp>
        <p:nvGrpSpPr>
          <p:cNvPr id="24644" name="Gruppieren 66"/>
          <p:cNvGrpSpPr>
            <a:grpSpLocks/>
          </p:cNvGrpSpPr>
          <p:nvPr/>
        </p:nvGrpSpPr>
        <p:grpSpPr bwMode="auto">
          <a:xfrm>
            <a:off x="3295650" y="4916488"/>
            <a:ext cx="5561013" cy="430212"/>
            <a:chOff x="3295290" y="2587925"/>
            <a:chExt cx="5561958" cy="430887"/>
          </a:xfrm>
        </p:grpSpPr>
        <p:sp>
          <p:nvSpPr>
            <p:cNvPr id="24658" name="Textfeld 67"/>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59" name="Textfeld 68"/>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60" name="Textfeld 69"/>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61" name="Textfeld 70"/>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62" name="Textfeld 71"/>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grpSp>
      <p:grpSp>
        <p:nvGrpSpPr>
          <p:cNvPr id="24645" name="Gruppieren 72"/>
          <p:cNvGrpSpPr>
            <a:grpSpLocks/>
          </p:cNvGrpSpPr>
          <p:nvPr/>
        </p:nvGrpSpPr>
        <p:grpSpPr bwMode="auto">
          <a:xfrm>
            <a:off x="3295650" y="5213350"/>
            <a:ext cx="5561013" cy="430213"/>
            <a:chOff x="3295290" y="2587925"/>
            <a:chExt cx="5561958" cy="430887"/>
          </a:xfrm>
        </p:grpSpPr>
        <p:sp>
          <p:nvSpPr>
            <p:cNvPr id="24653" name="Textfeld 73"/>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54" name="Textfeld 74"/>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55" name="Textfeld 75"/>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56" name="Textfeld 76"/>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57" name="Textfeld 77"/>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grpSp>
      <p:grpSp>
        <p:nvGrpSpPr>
          <p:cNvPr id="24646" name="Gruppieren 78"/>
          <p:cNvGrpSpPr>
            <a:grpSpLocks/>
          </p:cNvGrpSpPr>
          <p:nvPr/>
        </p:nvGrpSpPr>
        <p:grpSpPr bwMode="auto">
          <a:xfrm>
            <a:off x="3295650" y="5507038"/>
            <a:ext cx="5561013" cy="430212"/>
            <a:chOff x="3295290" y="2587925"/>
            <a:chExt cx="5561958" cy="430887"/>
          </a:xfrm>
        </p:grpSpPr>
        <p:sp>
          <p:nvSpPr>
            <p:cNvPr id="24648" name="Textfeld 79"/>
            <p:cNvSpPr txBox="1">
              <a:spLocks noChangeArrowheads="1"/>
            </p:cNvSpPr>
            <p:nvPr/>
          </p:nvSpPr>
          <p:spPr bwMode="auto">
            <a:xfrm>
              <a:off x="3295290" y="2587925"/>
              <a:ext cx="396816" cy="430887"/>
            </a:xfrm>
            <a:prstGeom prst="rect">
              <a:avLst/>
            </a:prstGeom>
            <a:noFill/>
            <a:ln w="9525">
              <a:noFill/>
              <a:miter lim="800000"/>
              <a:headEnd/>
              <a:tailEnd/>
            </a:ln>
          </p:spPr>
          <p:txBody>
            <a:bodyPr lIns="0" tIns="0" rIns="0" bIns="0">
              <a:spAutoFit/>
            </a:bodyPr>
            <a:lstStyle/>
            <a:p>
              <a:endParaRPr lang="fr-FR" sz="2800" dirty="0">
                <a:solidFill>
                  <a:srgbClr val="C00000"/>
                </a:solidFill>
              </a:endParaRPr>
            </a:p>
          </p:txBody>
        </p:sp>
        <p:sp>
          <p:nvSpPr>
            <p:cNvPr id="24649" name="Textfeld 80"/>
            <p:cNvSpPr txBox="1">
              <a:spLocks noChangeArrowheads="1"/>
            </p:cNvSpPr>
            <p:nvPr/>
          </p:nvSpPr>
          <p:spPr bwMode="auto">
            <a:xfrm>
              <a:off x="4572000"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50" name="Textfeld 81"/>
            <p:cNvSpPr txBox="1">
              <a:spLocks noChangeArrowheads="1"/>
            </p:cNvSpPr>
            <p:nvPr/>
          </p:nvSpPr>
          <p:spPr bwMode="auto">
            <a:xfrm>
              <a:off x="5868144"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51" name="Textfeld 82"/>
            <p:cNvSpPr txBox="1">
              <a:spLocks noChangeArrowheads="1"/>
            </p:cNvSpPr>
            <p:nvPr/>
          </p:nvSpPr>
          <p:spPr bwMode="auto">
            <a:xfrm>
              <a:off x="7164288"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sp>
          <p:nvSpPr>
            <p:cNvPr id="24652" name="Textfeld 83"/>
            <p:cNvSpPr txBox="1">
              <a:spLocks noChangeArrowheads="1"/>
            </p:cNvSpPr>
            <p:nvPr/>
          </p:nvSpPr>
          <p:spPr bwMode="auto">
            <a:xfrm>
              <a:off x="8460432" y="2587925"/>
              <a:ext cx="396816" cy="430887"/>
            </a:xfrm>
            <a:prstGeom prst="rect">
              <a:avLst/>
            </a:prstGeom>
            <a:noFill/>
            <a:ln w="9525">
              <a:noFill/>
              <a:miter lim="800000"/>
              <a:headEnd/>
              <a:tailEnd/>
            </a:ln>
          </p:spPr>
          <p:txBody>
            <a:bodyPr lIns="0" tIns="0" rIns="0" bIns="0">
              <a:spAutoFit/>
            </a:bodyPr>
            <a:lstStyle/>
            <a:p>
              <a:pPr eaLnBrk="0" hangingPunct="0">
                <a:buSzPct val="100000"/>
              </a:pPr>
              <a:r>
                <a:rPr lang="fr-FR" sz="2800" dirty="0">
                  <a:solidFill>
                    <a:srgbClr val="C00000"/>
                  </a:solidFill>
                  <a:sym typeface="Arial" charset="0"/>
                </a:rPr>
                <a:t>+</a:t>
              </a:r>
            </a:p>
          </p:txBody>
        </p:sp>
      </p:grpSp>
      <p:sp>
        <p:nvSpPr>
          <p:cNvPr id="24647" name="TextBox 3"/>
          <p:cNvSpPr txBox="1">
            <a:spLocks noChangeArrowheads="1"/>
          </p:cNvSpPr>
          <p:nvPr/>
        </p:nvSpPr>
        <p:spPr bwMode="auto">
          <a:xfrm>
            <a:off x="5310188" y="6432694"/>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a:solidFill>
                  <a:srgbClr val="595959"/>
                </a:solidFill>
                <a:sym typeface="Arial" charset="0"/>
              </a:rPr>
              <a:t>Source: USAID 2008, </a:t>
            </a:r>
            <a:r>
              <a:rPr lang="fr-FR" sz="900" i="1" dirty="0">
                <a:sym typeface="Arial" charset="0"/>
              </a:rPr>
              <a:t>http://pdf.usaid.gov/pdf_docs/PNADM428.pdf</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fr-FR" dirty="0" smtClean="0">
                <a:cs typeface="Arial" charset="0"/>
                <a:sym typeface="Arial" charset="0"/>
              </a:rPr>
              <a:t>Stratégie sélectionnée</a:t>
            </a:r>
            <a:endParaRPr lang="fr-FR" dirty="0" smtClean="0">
              <a:cs typeface="Arial" charset="0"/>
              <a:sym typeface="Arial" charset="0"/>
            </a:endParaRPr>
          </a:p>
        </p:txBody>
      </p:sp>
      <p:sp>
        <p:nvSpPr>
          <p:cNvPr id="25603" name="Content Placeholder 2"/>
          <p:cNvSpPr>
            <a:spLocks noGrp="1"/>
          </p:cNvSpPr>
          <p:nvPr>
            <p:ph idx="1"/>
          </p:nvPr>
        </p:nvSpPr>
        <p:spPr/>
        <p:txBody>
          <a:bodyPr/>
          <a:lstStyle/>
          <a:p>
            <a:pPr lvl="1"/>
            <a:r>
              <a:rPr lang="fr-FR" sz="2000" b="1" dirty="0" smtClean="0">
                <a:solidFill>
                  <a:srgbClr val="000000"/>
                </a:solidFill>
                <a:cs typeface="Arial" charset="0"/>
                <a:sym typeface="Arial" charset="0"/>
              </a:rPr>
              <a:t>Réduire la demande en eau en combinant des améliorations technologiques (réduire les fuites et la pression de l'eau dans le système d'approvisionnement) et des politiques visant à améliorer l'utilisation rationnelle de l'eau </a:t>
            </a:r>
          </a:p>
          <a:p>
            <a:pPr lvl="1"/>
            <a:endParaRPr lang="fr-FR" sz="2000" b="1"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Le recyclage de l'eau pourrait prendre de l'ampleur tandis que l'eau pourrait être redistribuée afin de répondre aux besoins urbains si nécessaire </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Peu d'intérêt pour les projets coûteux comme des barrages supplémentaires qui pourraient être inutiles selon les conditions futures</a:t>
            </a:r>
            <a:endParaRPr lang="fr-FR" sz="2000" dirty="0" smtClean="0">
              <a:solidFill>
                <a:srgbClr val="000000"/>
              </a:solidFill>
              <a:cs typeface="Arial" charset="0"/>
              <a:sym typeface="Arial" charset="0"/>
            </a:endParaRPr>
          </a:p>
        </p:txBody>
      </p:sp>
      <p:sp>
        <p:nvSpPr>
          <p:cNvPr id="25604" name="TextBox 3"/>
          <p:cNvSpPr txBox="1">
            <a:spLocks noChangeArrowheads="1"/>
          </p:cNvSpPr>
          <p:nvPr/>
        </p:nvSpPr>
        <p:spPr bwMode="auto">
          <a:xfrm>
            <a:off x="5310188" y="6408738"/>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smtClean="0">
                <a:solidFill>
                  <a:srgbClr val="595959"/>
                </a:solidFill>
                <a:sym typeface="Arial" charset="0"/>
              </a:rPr>
              <a:t>Source: USAID 2008, </a:t>
            </a:r>
            <a:r>
              <a:rPr lang="fr-FR" sz="900" i="1" dirty="0" smtClean="0">
                <a:sym typeface="Arial" charset="0"/>
              </a:rPr>
              <a:t>http://pdf.usaid.gov/pdf_docs/PNADM428.pdf</a:t>
            </a:r>
            <a:endParaRPr lang="fr-FR" sz="900" i="1" dirty="0">
              <a:sym typeface="Arial"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fr-FR" dirty="0" smtClean="0">
                <a:cs typeface="Arial" charset="0"/>
                <a:sym typeface="Arial" charset="0"/>
              </a:rPr>
              <a:t>Résultats</a:t>
            </a:r>
            <a:endParaRPr lang="fr-FR" dirty="0" smtClean="0">
              <a:cs typeface="Arial" charset="0"/>
              <a:sym typeface="Arial" charset="0"/>
            </a:endParaRPr>
          </a:p>
        </p:txBody>
      </p:sp>
      <p:sp>
        <p:nvSpPr>
          <p:cNvPr id="26627" name="Content Placeholder 2"/>
          <p:cNvSpPr>
            <a:spLocks noGrp="1"/>
          </p:cNvSpPr>
          <p:nvPr>
            <p:ph idx="1"/>
          </p:nvPr>
        </p:nvSpPr>
        <p:spPr/>
        <p:txBody>
          <a:bodyPr/>
          <a:lstStyle/>
          <a:p>
            <a:pPr lvl="1"/>
            <a:r>
              <a:rPr lang="fr-FR" sz="2000" dirty="0" smtClean="0">
                <a:solidFill>
                  <a:srgbClr val="000000"/>
                </a:solidFill>
                <a:cs typeface="Arial" charset="0"/>
                <a:sym typeface="Arial" charset="0"/>
              </a:rPr>
              <a:t>Le projet a entraîné une fusion des projets de planification des infrastructures hydrauliques nationaux et locaux</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Intérêt plus marqué du gouvernement vis-à-vis des approches de gestion de la demande</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Le DWAF a ajouté un chapitre sur le changement climatique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au rapport de gestion des Eléphants</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Le Rapport est utilisé par le gouvernement régional et national, fournit une analyse de la planification pour les 50 prochaines années</a:t>
            </a:r>
            <a:endParaRPr lang="fr-FR" sz="2000" dirty="0" smtClean="0">
              <a:solidFill>
                <a:srgbClr val="000000"/>
              </a:solidFill>
              <a:cs typeface="Arial" charset="0"/>
              <a:sym typeface="Arial" charset="0"/>
            </a:endParaRPr>
          </a:p>
        </p:txBody>
      </p:sp>
      <p:sp>
        <p:nvSpPr>
          <p:cNvPr id="26628" name="TextBox 3"/>
          <p:cNvSpPr txBox="1">
            <a:spLocks noChangeArrowheads="1"/>
          </p:cNvSpPr>
          <p:nvPr/>
        </p:nvSpPr>
        <p:spPr bwMode="auto">
          <a:xfrm>
            <a:off x="5310188" y="6408738"/>
            <a:ext cx="3833812" cy="230187"/>
          </a:xfrm>
          <a:prstGeom prst="rect">
            <a:avLst/>
          </a:prstGeom>
          <a:noFill/>
          <a:ln w="9525">
            <a:noFill/>
            <a:miter lim="800000"/>
            <a:headEnd/>
            <a:tailEnd/>
          </a:ln>
        </p:spPr>
        <p:txBody>
          <a:bodyPr wrap="none">
            <a:spAutoFit/>
          </a:bodyPr>
          <a:lstStyle/>
          <a:p>
            <a:pPr eaLnBrk="0" hangingPunct="0">
              <a:buSzPct val="100000"/>
            </a:pPr>
            <a:r>
              <a:rPr lang="fr-FR" sz="900" i="1" dirty="0" smtClean="0">
                <a:solidFill>
                  <a:srgbClr val="595959"/>
                </a:solidFill>
                <a:sym typeface="Arial" charset="0"/>
              </a:rPr>
              <a:t>Source: USAID 2008, </a:t>
            </a:r>
            <a:r>
              <a:rPr lang="fr-FR" sz="900" i="1" dirty="0" smtClean="0">
                <a:sym typeface="Arial" charset="0"/>
              </a:rPr>
              <a:t>http://pdf.usaid.gov/pdf_docs/PNADM428.pdf</a:t>
            </a:r>
            <a:endParaRPr lang="fr-FR" sz="900" i="1" dirty="0">
              <a:sym typeface="Arial"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1081</Words>
  <Application>Microsoft Office PowerPoint</Application>
  <PresentationFormat>Bildschirmpräsentation (4:3)</PresentationFormat>
  <Paragraphs>236</Paragraphs>
  <Slides>16</Slides>
  <Notes>16</Notes>
  <HiddenSlides>0</HiddenSlides>
  <MMClips>0</MMClips>
  <ScaleCrop>false</ScaleCrop>
  <HeadingPairs>
    <vt:vector size="4" baseType="variant">
      <vt:variant>
        <vt:lpstr>Design</vt:lpstr>
      </vt:variant>
      <vt:variant>
        <vt:i4>1</vt:i4>
      </vt:variant>
      <vt:variant>
        <vt:lpstr>Folientitel</vt:lpstr>
      </vt:variant>
      <vt:variant>
        <vt:i4>16</vt:i4>
      </vt:variant>
    </vt:vector>
  </HeadingPairs>
  <TitlesOfParts>
    <vt:vector size="17" baseType="lpstr">
      <vt:lpstr>GTZ-EN</vt:lpstr>
      <vt:lpstr>Approche en 4 étapes (3): Module 5  Sélectionner des mesures d'adaptation</vt:lpstr>
      <vt:lpstr>PowerPoint-Präsentation</vt:lpstr>
      <vt:lpstr>Conditions d’utilisation</vt:lpstr>
      <vt:lpstr>L'approche en 4 étapes:  Le processus de base de planification de l’adaptation</vt:lpstr>
      <vt:lpstr>Exposé raisonné</vt:lpstr>
      <vt:lpstr>Prise de décisions basée sur des critères</vt:lpstr>
      <vt:lpstr>Critères possibles</vt:lpstr>
      <vt:lpstr>Exercice (1)</vt:lpstr>
      <vt:lpstr>Exercice (2)</vt:lpstr>
      <vt:lpstr>Exemple pour M3 – M5</vt:lpstr>
      <vt:lpstr>Programmes des eaux de base</vt:lpstr>
      <vt:lpstr>Examen des stratégies d'adaptation</vt:lpstr>
      <vt:lpstr>Analyse réalisée</vt:lpstr>
      <vt:lpstr>Etablir la liste des mesures prioritaires Exemple – Polokwane, Afrique du Sud (USAID)</vt:lpstr>
      <vt:lpstr>Stratégie sélectionnée</vt:lpstr>
      <vt:lpstr>Résultats</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189</cp:revision>
  <cp:lastPrinted>2005-12-21T12:33:01Z</cp:lastPrinted>
  <dcterms:created xsi:type="dcterms:W3CDTF">2009-01-02T12:52:23Z</dcterms:created>
  <dcterms:modified xsi:type="dcterms:W3CDTF">2013-10-30T11:09:01Z</dcterms:modified>
</cp:coreProperties>
</file>