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1"/>
  </p:notesMasterIdLst>
  <p:handoutMasterIdLst>
    <p:handoutMasterId r:id="rId12"/>
  </p:handoutMasterIdLst>
  <p:sldIdLst>
    <p:sldId id="286" r:id="rId2"/>
    <p:sldId id="301" r:id="rId3"/>
    <p:sldId id="287" r:id="rId4"/>
    <p:sldId id="288" r:id="rId5"/>
    <p:sldId id="299" r:id="rId6"/>
    <p:sldId id="290" r:id="rId7"/>
    <p:sldId id="291" r:id="rId8"/>
    <p:sldId id="292" r:id="rId9"/>
    <p:sldId id="293" r:id="rId10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E7E7"/>
    <a:srgbClr val="FFD5D5"/>
    <a:srgbClr val="FFC1C1"/>
    <a:srgbClr val="FFCC99"/>
    <a:srgbClr val="FFCCCC"/>
    <a:srgbClr val="669900"/>
    <a:srgbClr val="C0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24" autoAdjust="0"/>
    <p:restoredTop sz="82060" autoAdjust="0"/>
  </p:normalViewPr>
  <p:slideViewPr>
    <p:cSldViewPr snapToGrid="0">
      <p:cViewPr>
        <p:scale>
          <a:sx n="60" d="100"/>
          <a:sy n="60" d="100"/>
        </p:scale>
        <p:origin x="-780" y="-180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100" d="100"/>
          <a:sy n="100" d="100"/>
        </p:scale>
        <p:origin x="-2748" y="2172"/>
      </p:cViewPr>
      <p:guideLst>
        <p:guide orient="horz" pos="3132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57BCE0BC-C76C-4FAD-A61E-B399C4F55B9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51319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15500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F5F0A17B-8D24-4B20-8067-DB21CDE33A3A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de-DE"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8437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7013" y="307975"/>
            <a:ext cx="6403975" cy="43116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38125" y="4724400"/>
            <a:ext cx="6400800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err="1" smtClean="0"/>
              <a:t>Klicken</a:t>
            </a:r>
            <a:r>
              <a:rPr lang="en-US" noProof="0" dirty="0" smtClean="0"/>
              <a:t> Sie, um die </a:t>
            </a:r>
            <a:r>
              <a:rPr lang="en-US" noProof="0" dirty="0" err="1" smtClean="0"/>
              <a:t>Formate</a:t>
            </a:r>
            <a:r>
              <a:rPr lang="en-US" noProof="0" dirty="0" smtClean="0"/>
              <a:t> des </a:t>
            </a:r>
            <a:r>
              <a:rPr lang="en-US" noProof="0" dirty="0" err="1" smtClean="0"/>
              <a:t>Vorlagentextes</a:t>
            </a:r>
            <a:r>
              <a:rPr lang="en-US" noProof="0" dirty="0" smtClean="0"/>
              <a:t> zu </a:t>
            </a:r>
            <a:r>
              <a:rPr lang="en-US" noProof="0" dirty="0" err="1" smtClean="0"/>
              <a:t>bearbeiten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Zweite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Dritte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Vierte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Fünfte</a:t>
            </a:r>
            <a:r>
              <a:rPr lang="en-US" noProof="0" dirty="0" smtClean="0"/>
              <a:t> </a:t>
            </a:r>
            <a:r>
              <a:rPr lang="en-US" noProof="0" dirty="0" err="1" smtClean="0"/>
              <a:t>Ebene</a:t>
            </a:r>
            <a:endParaRPr lang="en-US" noProof="0" dirty="0" smtClean="0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15500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850723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de-DE" sz="1200" b="1" kern="1200" dirty="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defRPr lang="de-DE" sz="1200" kern="1200" dirty="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defRPr lang="de-DE" sz="1000" kern="1200" dirty="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defRPr lang="de-DE" sz="800" kern="1200" dirty="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defRPr lang="de-DE" sz="800" kern="1200" dirty="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altLang="de-DE" smtClean="0">
                <a:latin typeface="Arial" charset="0"/>
                <a:cs typeface="Arial" charset="0"/>
              </a:rPr>
              <a:t>&gt;&gt;Durante el ToT pedimos a los participantes que:</a:t>
            </a:r>
          </a:p>
          <a:p>
            <a:pPr lvl="1"/>
            <a:r>
              <a:rPr altLang="de-DE" smtClean="0">
                <a:latin typeface="Arial" charset="0"/>
                <a:cs typeface="Arial" charset="0"/>
              </a:rPr>
              <a:t>Trabajen en grupos y</a:t>
            </a:r>
          </a:p>
          <a:p>
            <a:pPr lvl="1"/>
            <a:r>
              <a:rPr altLang="de-DE" smtClean="0">
                <a:latin typeface="Arial" charset="0"/>
                <a:cs typeface="Arial" charset="0"/>
              </a:rPr>
              <a:t>Pongan junta toda la información para sus temas específicos (agua, clima, agricultura, gobernabilidad, sociedad y economía) y </a:t>
            </a:r>
          </a:p>
          <a:p>
            <a:pPr lvl="1"/>
            <a:r>
              <a:rPr altLang="de-DE" smtClean="0">
                <a:latin typeface="Arial" charset="0"/>
                <a:cs typeface="Arial" charset="0"/>
              </a:rPr>
              <a:t>la presenten a sus colegas.</a:t>
            </a:r>
          </a:p>
          <a:p>
            <a:pPr lvl="1">
              <a:buClr>
                <a:srgbClr val="669900"/>
              </a:buClr>
              <a:buFont typeface="Wingdings" pitchFamily="2" charset="2"/>
              <a:buChar char="§"/>
            </a:pPr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1945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FC663C78-6725-4F5C-91D7-3696BFDF839F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9460" name="Folienbildplatzhalter 2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algn="r">
              <a:spcBef>
                <a:spcPct val="0"/>
              </a:spcBef>
            </a:pPr>
            <a:fld id="{BACD1479-4517-4BFB-B18E-900854BF050C}" type="slidenum">
              <a:rPr lang="de-DE" altLang="de-DE" sz="1000">
                <a:solidFill>
                  <a:schemeClr val="bg1"/>
                </a:solidFill>
              </a:rPr>
              <a:pPr algn="r">
                <a:spcBef>
                  <a:spcPct val="0"/>
                </a:spcBef>
              </a:pPr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20483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5A1C927-8761-4114-AAE8-4D911D169299}" type="slidenum">
              <a:rPr lang="de-DE" altLang="de-DE" sz="10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</a:pPr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20484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20485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de-DE" sz="2200">
              <a:solidFill>
                <a:srgbClr val="999999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PE" err="1" smtClean="0"/>
              <a:t>Zanadu</a:t>
            </a:r>
            <a:r>
              <a:rPr lang="es-PE" smtClean="0"/>
              <a:t> es un país ficticio basado en condiciones de la vida real*.</a:t>
            </a:r>
          </a:p>
          <a:p>
            <a:pPr lvl="1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PE" smtClean="0"/>
              <a:t>Los manuales de capacitación provee toda información relevante pero no todos los detalles.</a:t>
            </a:r>
          </a:p>
          <a:p>
            <a:pPr lvl="1">
              <a:buClr>
                <a:srgbClr val="669900"/>
              </a:buClr>
              <a:buFont typeface="Wingdings" pitchFamily="2" charset="2"/>
              <a:buChar char="§"/>
              <a:defRPr/>
            </a:pPr>
            <a:r>
              <a:rPr lang="es-PE" smtClean="0"/>
              <a:t>Resaltar que inclusive para países bastante conocidos, no se tienen todos los datos en mano.</a:t>
            </a:r>
          </a:p>
          <a:p>
            <a:pPr>
              <a:defRPr/>
            </a:pPr>
            <a:endParaRPr lang="es-PE" smtClean="0"/>
          </a:p>
          <a:p>
            <a:pPr marL="0" lvl="1" indent="0">
              <a:defRPr/>
            </a:pPr>
            <a:r>
              <a:rPr lang="es-PE" sz="1600" b="1" smtClean="0">
                <a:solidFill>
                  <a:srgbClr val="0070C0"/>
                </a:solidFill>
                <a:latin typeface="Arial"/>
                <a:cs typeface="Arial"/>
              </a:rPr>
              <a:t>»</a:t>
            </a:r>
            <a:r>
              <a:rPr lang="es-PE" sz="1000" b="1" smtClean="0">
                <a:solidFill>
                  <a:srgbClr val="0070C0"/>
                </a:solidFill>
                <a:latin typeface="Arial"/>
                <a:cs typeface="Arial"/>
              </a:rPr>
              <a:t> Para discusiones sobre este caso ficticio ver el Manual para Capacitadores, capítulo 3.2.</a:t>
            </a:r>
          </a:p>
          <a:p>
            <a:pPr>
              <a:defRPr/>
            </a:pPr>
            <a:endParaRPr/>
          </a:p>
        </p:txBody>
      </p:sp>
      <p:sp>
        <p:nvSpPr>
          <p:cNvPr id="2150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D6C8CFE2-F11A-4F8C-80A5-4368E02BCD0A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150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253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F2DB53A7-13B1-4278-B23D-FFA33B340DB5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355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355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04F8DD03-78B9-4EDE-94AA-FFA1A383B527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4579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altLang="de-DE" smtClean="0">
                <a:latin typeface="Times" pitchFamily="18" charset="0"/>
                <a:cs typeface="Arial" charset="0"/>
              </a:rPr>
              <a:t>Ver manual de capacitación</a:t>
            </a:r>
          </a:p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458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BCEEAB0B-0514-48CB-BF06-EE7200C2D133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5603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5604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E0B78480-A04E-49FE-98AC-C0E35B46040D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662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lang="en-US" altLang="de-DE" smtClean="0">
              <a:latin typeface="Times" pitchFamily="18" charset="0"/>
              <a:cs typeface="Arial" charset="0"/>
            </a:endParaRPr>
          </a:p>
          <a:p>
            <a:endParaRPr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662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14A7A4C1-8520-4374-BCF2-074F59EF77AE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54038" y="307975"/>
            <a:ext cx="5749925" cy="4311650"/>
          </a:xfrm>
          <a:ln/>
        </p:spPr>
      </p:sp>
      <p:sp>
        <p:nvSpPr>
          <p:cNvPr id="2765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Times" pitchFamily="18" charset="0"/>
              <a:cs typeface="Arial" charset="0"/>
            </a:endParaRPr>
          </a:p>
        </p:txBody>
      </p:sp>
      <p:sp>
        <p:nvSpPr>
          <p:cNvPr id="27652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800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8DA6A196-CA4E-47C0-8173-02B2E720E289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3.wmf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2459DF37-0BD8-40A2-B473-87B7E5D76BD0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E45F0659-4D8D-43A2-88F5-CCA5DE375388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8" name="Picture 20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992858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021E5E6-1780-4C0B-B5EF-D48EC5ED8C7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B03A7B41-18FE-415D-BC0F-60FF20D691A6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8" name="Picture 20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7AB506AD-24DC-425C-B091-ABAAC094881B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3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17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1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16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3FAD3-107F-46DC-AAD9-2373F325D492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65320771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7155C-7660-41C7-89E1-EB3F9CB45106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433305721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48920-1D29-4B44-9D36-847B05798F3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743122093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E56A6-A1DE-4E24-AFE5-7C6F0D13A439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40660246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38FD4-02D4-4BFB-B0C2-C38A3E33BB31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22315398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021E5E6-1780-4C0B-B5EF-D48EC5ED8C7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BA416720-3896-489C-8FB2-75C25176F7BD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5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C6577169-44D9-47D1-B356-BEA0DC00D7FB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1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Grafik 17" descr="gizlogo-sv-climat-en-4c.wmf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ED9B5-CAFE-4AAD-80E1-63936D153F59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717528221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CF50F-B5C9-4460-87BA-EC6640C43748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079704709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E29B9-A689-4ED2-8C20-34361253D362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7" name="Rectangle 2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73529847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E021E5E6-1780-4C0B-B5EF-D48EC5ED8C7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F8244768-227C-45C0-B836-ECB27598CAED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1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Click here to add title</a:t>
            </a:r>
            <a:br>
              <a:rPr lang="de-DE" altLang="de-DE" smtClean="0"/>
            </a:br>
            <a:r>
              <a:rPr lang="de-DE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Erster satz hier</a:t>
            </a:r>
          </a:p>
          <a:p>
            <a:pPr lvl="1"/>
            <a:r>
              <a:rPr lang="de-DE" altLang="de-DE" smtClean="0"/>
              <a:t>Click here to add text</a:t>
            </a:r>
          </a:p>
          <a:p>
            <a:pPr lvl="2"/>
            <a:r>
              <a:rPr lang="de-DE" altLang="de-DE" smtClean="0"/>
              <a:t>Second layer</a:t>
            </a:r>
          </a:p>
          <a:p>
            <a:pPr lvl="3"/>
            <a:r>
              <a:rPr lang="de-DE" altLang="de-DE" smtClean="0"/>
              <a:t>Third layer</a:t>
            </a:r>
          </a:p>
          <a:p>
            <a:pPr lvl="4"/>
            <a:r>
              <a:rPr lang="de-DE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43F3434-7CAC-4875-96D4-09BA25CB355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78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0ADAED05-48B7-4422-B0C8-FFAFEC85ED46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50" r:id="rId1"/>
    <p:sldLayoutId id="2147483951" r:id="rId2"/>
    <p:sldLayoutId id="2147483952" r:id="rId3"/>
    <p:sldLayoutId id="2147483948" r:id="rId4"/>
    <p:sldLayoutId id="2147483949" r:id="rId5"/>
    <p:sldLayoutId id="2147483953" r:id="rId6"/>
    <p:sldLayoutId id="2147483954" r:id="rId7"/>
    <p:sldLayoutId id="2147483955" r:id="rId8"/>
    <p:sldLayoutId id="2147483956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pPr eaLnBrk="1" hangingPunct="1">
              <a:tabLst>
                <a:tab pos="539750" algn="l"/>
                <a:tab pos="755650" algn="l"/>
                <a:tab pos="971550" algn="l"/>
              </a:tabLst>
            </a:pPr>
            <a:r>
              <a:rPr lang="es-MX" altLang="de-DE" dirty="0" smtClean="0">
                <a:cs typeface="Times New Roman" pitchFamily="18" charset="0"/>
              </a:rPr>
              <a:t>Descripción del país Zanadu</a:t>
            </a:r>
            <a:endParaRPr lang="es-MX" altLang="de-DE" dirty="0" smtClean="0"/>
          </a:p>
        </p:txBody>
      </p:sp>
      <p:pic>
        <p:nvPicPr>
          <p:cNvPr id="9219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Grafik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08613"/>
            <a:ext cx="3130550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r>
              <a:rPr lang="en-US" altLang="de-DE" sz="900"/>
              <a:t/>
            </a:r>
            <a:br>
              <a:rPr lang="en-US" altLang="de-DE" sz="900"/>
            </a:br>
            <a:r>
              <a:rPr lang="en-US" altLang="de-DE" sz="900"/>
              <a:t>Julio 2011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MX" altLang="de-DE" sz="10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MX" altLang="de-DE" sz="1600"/>
          </a:p>
        </p:txBody>
      </p:sp>
      <p:sp>
        <p:nvSpPr>
          <p:cNvPr id="10245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BO" altLang="de-DE" sz="900">
                <a:solidFill>
                  <a:srgbClr val="999999"/>
                </a:solidFill>
              </a:rPr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solidFill>
                  <a:srgbClr val="999999"/>
                </a:solidFill>
                <a:hlinkClick r:id="rId5"/>
              </a:rPr>
              <a:t>este enlace</a:t>
            </a:r>
            <a:r>
              <a:rPr lang="es-BO" altLang="de-DE" sz="900">
                <a:solidFill>
                  <a:srgbClr val="999999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>
              <a:solidFill>
                <a:srgbClr val="999999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BO" altLang="de-DE" sz="900">
                <a:solidFill>
                  <a:srgbClr val="999999"/>
                </a:solidFill>
              </a:rPr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</p:txBody>
      </p:sp>
      <p:pic>
        <p:nvPicPr>
          <p:cNvPr id="10246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4335463"/>
            <a:ext cx="2722562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rafik 4" descr="Zanadu Map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0"/>
          <a:stretch>
            <a:fillRect/>
          </a:stretch>
        </p:blipFill>
        <p:spPr bwMode="auto">
          <a:xfrm>
            <a:off x="396875" y="803275"/>
            <a:ext cx="8353425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705475" y="6435725"/>
            <a:ext cx="3438525" cy="188913"/>
          </a:xfrm>
        </p:spPr>
        <p:txBody>
          <a:bodyPr rIns="108000"/>
          <a:lstStyle/>
          <a:p>
            <a:pPr marL="0" indent="0" algn="r" eaLnBrk="1" hangingPunct="1">
              <a:defRPr/>
            </a:pPr>
            <a:r>
              <a:rPr lang="de-DE" sz="900" i="1" dirty="0" smtClean="0">
                <a:solidFill>
                  <a:schemeClr val="bg1">
                    <a:lumMod val="50000"/>
                  </a:schemeClr>
                </a:solidFill>
              </a:rPr>
              <a:t>Fuente: GIZ</a:t>
            </a:r>
          </a:p>
        </p:txBody>
      </p:sp>
      <p:sp>
        <p:nvSpPr>
          <p:cNvPr id="11268" name="1 Rectángulo"/>
          <p:cNvSpPr>
            <a:spLocks noChangeArrowheads="1"/>
          </p:cNvSpPr>
          <p:nvPr/>
        </p:nvSpPr>
        <p:spPr bwMode="auto">
          <a:xfrm>
            <a:off x="1054100" y="4275138"/>
            <a:ext cx="673100" cy="204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Algodón</a:t>
            </a:r>
          </a:p>
        </p:txBody>
      </p:sp>
      <p:sp>
        <p:nvSpPr>
          <p:cNvPr id="11269" name="4 Rectángulo"/>
          <p:cNvSpPr>
            <a:spLocks noChangeArrowheads="1"/>
          </p:cNvSpPr>
          <p:nvPr/>
        </p:nvSpPr>
        <p:spPr bwMode="auto">
          <a:xfrm>
            <a:off x="1047750" y="4522788"/>
            <a:ext cx="671513" cy="204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Maíz</a:t>
            </a:r>
          </a:p>
        </p:txBody>
      </p:sp>
      <p:sp>
        <p:nvSpPr>
          <p:cNvPr id="11270" name="5 Rectángulo"/>
          <p:cNvSpPr>
            <a:spLocks noChangeArrowheads="1"/>
          </p:cNvSpPr>
          <p:nvPr/>
        </p:nvSpPr>
        <p:spPr bwMode="auto">
          <a:xfrm>
            <a:off x="1028700" y="4830763"/>
            <a:ext cx="671513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Arroz</a:t>
            </a:r>
          </a:p>
        </p:txBody>
      </p:sp>
      <p:sp>
        <p:nvSpPr>
          <p:cNvPr id="11271" name="6 Rectángulo"/>
          <p:cNvSpPr>
            <a:spLocks noChangeArrowheads="1"/>
          </p:cNvSpPr>
          <p:nvPr/>
        </p:nvSpPr>
        <p:spPr bwMode="auto">
          <a:xfrm>
            <a:off x="1039813" y="5097463"/>
            <a:ext cx="633412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Trigo</a:t>
            </a:r>
          </a:p>
        </p:txBody>
      </p:sp>
      <p:sp>
        <p:nvSpPr>
          <p:cNvPr id="11272" name="7 Rectángulo"/>
          <p:cNvSpPr>
            <a:spLocks noChangeArrowheads="1"/>
          </p:cNvSpPr>
          <p:nvPr/>
        </p:nvSpPr>
        <p:spPr bwMode="auto">
          <a:xfrm>
            <a:off x="1062038" y="5345113"/>
            <a:ext cx="633412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Mijo</a:t>
            </a:r>
          </a:p>
        </p:txBody>
      </p:sp>
      <p:sp>
        <p:nvSpPr>
          <p:cNvPr id="11273" name="8 Rectángulo"/>
          <p:cNvSpPr>
            <a:spLocks noChangeArrowheads="1"/>
          </p:cNvSpPr>
          <p:nvPr/>
        </p:nvSpPr>
        <p:spPr bwMode="auto">
          <a:xfrm>
            <a:off x="1047750" y="5616575"/>
            <a:ext cx="633413" cy="2047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Bosque</a:t>
            </a:r>
          </a:p>
        </p:txBody>
      </p:sp>
      <p:sp>
        <p:nvSpPr>
          <p:cNvPr id="11274" name="9 Rectángulo"/>
          <p:cNvSpPr>
            <a:spLocks noChangeArrowheads="1"/>
          </p:cNvSpPr>
          <p:nvPr/>
        </p:nvSpPr>
        <p:spPr bwMode="auto">
          <a:xfrm>
            <a:off x="1028700" y="5821363"/>
            <a:ext cx="1089025" cy="2587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Plantaciones de cultivos </a:t>
            </a:r>
          </a:p>
        </p:txBody>
      </p:sp>
      <p:sp>
        <p:nvSpPr>
          <p:cNvPr id="11275" name="10 Rectángulo"/>
          <p:cNvSpPr>
            <a:spLocks noChangeArrowheads="1"/>
          </p:cNvSpPr>
          <p:nvPr/>
        </p:nvSpPr>
        <p:spPr bwMode="auto">
          <a:xfrm>
            <a:off x="1009650" y="6149975"/>
            <a:ext cx="1162050" cy="2047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Montañas/colinas</a:t>
            </a:r>
          </a:p>
        </p:txBody>
      </p:sp>
      <p:sp>
        <p:nvSpPr>
          <p:cNvPr id="11276" name="11 Rectángulo"/>
          <p:cNvSpPr>
            <a:spLocks noChangeArrowheads="1"/>
          </p:cNvSpPr>
          <p:nvPr/>
        </p:nvSpPr>
        <p:spPr bwMode="auto">
          <a:xfrm>
            <a:off x="1009650" y="6388100"/>
            <a:ext cx="971550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Zonas áridas</a:t>
            </a:r>
          </a:p>
        </p:txBody>
      </p:sp>
      <p:sp>
        <p:nvSpPr>
          <p:cNvPr id="11277" name="12 Rectángulo"/>
          <p:cNvSpPr>
            <a:spLocks noChangeArrowheads="1"/>
          </p:cNvSpPr>
          <p:nvPr/>
        </p:nvSpPr>
        <p:spPr bwMode="auto">
          <a:xfrm>
            <a:off x="2365375" y="4278313"/>
            <a:ext cx="633413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Playa</a:t>
            </a:r>
          </a:p>
        </p:txBody>
      </p:sp>
      <p:sp>
        <p:nvSpPr>
          <p:cNvPr id="11278" name="13 Rectángulo"/>
          <p:cNvSpPr>
            <a:spLocks noChangeArrowheads="1"/>
          </p:cNvSpPr>
          <p:nvPr/>
        </p:nvSpPr>
        <p:spPr bwMode="auto">
          <a:xfrm>
            <a:off x="2373313" y="4549775"/>
            <a:ext cx="633412" cy="2047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Glaciar</a:t>
            </a:r>
          </a:p>
        </p:txBody>
      </p:sp>
      <p:sp>
        <p:nvSpPr>
          <p:cNvPr id="11279" name="14 Rectángulo"/>
          <p:cNvSpPr>
            <a:spLocks noChangeArrowheads="1"/>
          </p:cNvSpPr>
          <p:nvPr/>
        </p:nvSpPr>
        <p:spPr bwMode="auto">
          <a:xfrm>
            <a:off x="2387600" y="4808538"/>
            <a:ext cx="812800" cy="2047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Manglares</a:t>
            </a:r>
          </a:p>
        </p:txBody>
      </p:sp>
      <p:sp>
        <p:nvSpPr>
          <p:cNvPr id="11280" name="15 Rectángulo"/>
          <p:cNvSpPr>
            <a:spLocks noChangeArrowheads="1"/>
          </p:cNvSpPr>
          <p:nvPr/>
        </p:nvSpPr>
        <p:spPr bwMode="auto">
          <a:xfrm>
            <a:off x="2381250" y="5037138"/>
            <a:ext cx="895350" cy="307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Arrecifes de corales</a:t>
            </a:r>
          </a:p>
        </p:txBody>
      </p:sp>
      <p:sp>
        <p:nvSpPr>
          <p:cNvPr id="11281" name="16 Rectángulo"/>
          <p:cNvSpPr>
            <a:spLocks noChangeArrowheads="1"/>
          </p:cNvSpPr>
          <p:nvPr/>
        </p:nvSpPr>
        <p:spPr bwMode="auto">
          <a:xfrm>
            <a:off x="2408238" y="5345113"/>
            <a:ext cx="633412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Capital</a:t>
            </a:r>
          </a:p>
        </p:txBody>
      </p:sp>
      <p:sp>
        <p:nvSpPr>
          <p:cNvPr id="11282" name="3 Rectángulo"/>
          <p:cNvSpPr>
            <a:spLocks noChangeArrowheads="1"/>
          </p:cNvSpPr>
          <p:nvPr/>
        </p:nvSpPr>
        <p:spPr bwMode="auto">
          <a:xfrm>
            <a:off x="2117725" y="3408363"/>
            <a:ext cx="1395413" cy="304800"/>
          </a:xfrm>
          <a:prstGeom prst="rect">
            <a:avLst/>
          </a:prstGeom>
          <a:solidFill>
            <a:srgbClr val="FFE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1300" b="0"/>
              <a:t>Región Oeste</a:t>
            </a:r>
          </a:p>
        </p:txBody>
      </p:sp>
      <p:sp>
        <p:nvSpPr>
          <p:cNvPr id="11283" name="18 Rectángulo"/>
          <p:cNvSpPr>
            <a:spLocks noChangeArrowheads="1"/>
          </p:cNvSpPr>
          <p:nvPr/>
        </p:nvSpPr>
        <p:spPr bwMode="auto">
          <a:xfrm>
            <a:off x="3717925" y="3683000"/>
            <a:ext cx="1395413" cy="304800"/>
          </a:xfrm>
          <a:prstGeom prst="rect">
            <a:avLst/>
          </a:prstGeom>
          <a:solidFill>
            <a:srgbClr val="FFE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1300" b="0"/>
              <a:t>Región Sur</a:t>
            </a:r>
          </a:p>
        </p:txBody>
      </p:sp>
      <p:sp>
        <p:nvSpPr>
          <p:cNvPr id="11284" name="19 Rectángulo"/>
          <p:cNvSpPr>
            <a:spLocks noChangeArrowheads="1"/>
          </p:cNvSpPr>
          <p:nvPr/>
        </p:nvSpPr>
        <p:spPr bwMode="auto">
          <a:xfrm>
            <a:off x="3894138" y="1397000"/>
            <a:ext cx="1393825" cy="304800"/>
          </a:xfrm>
          <a:prstGeom prst="rect">
            <a:avLst/>
          </a:prstGeom>
          <a:solidFill>
            <a:srgbClr val="FFE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1300" b="0"/>
              <a:t>Región Norte</a:t>
            </a:r>
          </a:p>
        </p:txBody>
      </p:sp>
      <p:sp>
        <p:nvSpPr>
          <p:cNvPr id="21" name="20 Rectángulo"/>
          <p:cNvSpPr/>
          <p:nvPr/>
        </p:nvSpPr>
        <p:spPr bwMode="auto">
          <a:xfrm>
            <a:off x="5083175" y="898525"/>
            <a:ext cx="1279525" cy="244475"/>
          </a:xfrm>
          <a:prstGeom prst="rect">
            <a:avLst/>
          </a:prstGeom>
          <a:solidFill>
            <a:schemeClr val="bg1">
              <a:lumMod val="85000"/>
              <a:alpha val="9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GB" sz="900" dirty="0" err="1">
                <a:solidFill>
                  <a:schemeClr val="tx1"/>
                </a:solidFill>
              </a:rPr>
              <a:t>Montañas</a:t>
            </a:r>
            <a:r>
              <a:rPr lang="en-GB" sz="900" dirty="0">
                <a:solidFill>
                  <a:schemeClr val="tx1"/>
                </a:solidFill>
              </a:rPr>
              <a:t> </a:t>
            </a:r>
            <a:r>
              <a:rPr lang="en-GB" sz="900" dirty="0" err="1">
                <a:solidFill>
                  <a:schemeClr val="tx1"/>
                </a:solidFill>
              </a:rPr>
              <a:t>Khoresia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1286" name="21 Rectángulo"/>
          <p:cNvSpPr>
            <a:spLocks noChangeArrowheads="1"/>
          </p:cNvSpPr>
          <p:nvPr/>
        </p:nvSpPr>
        <p:spPr bwMode="auto">
          <a:xfrm rot="502468">
            <a:off x="3833813" y="1866900"/>
            <a:ext cx="736600" cy="228600"/>
          </a:xfrm>
          <a:prstGeom prst="rect">
            <a:avLst/>
          </a:prstGeom>
          <a:solidFill>
            <a:srgbClr val="FFE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de-DE" sz="1000" b="0"/>
              <a:t>Río Trans</a:t>
            </a:r>
          </a:p>
        </p:txBody>
      </p:sp>
      <p:sp>
        <p:nvSpPr>
          <p:cNvPr id="11287" name="22 Rectángulo"/>
          <p:cNvSpPr>
            <a:spLocks noChangeArrowheads="1"/>
          </p:cNvSpPr>
          <p:nvPr/>
        </p:nvSpPr>
        <p:spPr bwMode="auto">
          <a:xfrm rot="3910743">
            <a:off x="4886325" y="2590800"/>
            <a:ext cx="736600" cy="228600"/>
          </a:xfrm>
          <a:prstGeom prst="rect">
            <a:avLst/>
          </a:prstGeom>
          <a:solidFill>
            <a:srgbClr val="FFE7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GB" altLang="de-DE" sz="1000" b="0"/>
              <a:t>Río Alph</a:t>
            </a:r>
          </a:p>
        </p:txBody>
      </p:sp>
      <p:sp>
        <p:nvSpPr>
          <p:cNvPr id="11288" name="23 Rectángulo"/>
          <p:cNvSpPr>
            <a:spLocks noChangeArrowheads="1"/>
          </p:cNvSpPr>
          <p:nvPr/>
        </p:nvSpPr>
        <p:spPr bwMode="auto">
          <a:xfrm>
            <a:off x="777875" y="3505200"/>
            <a:ext cx="577850" cy="6778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GB" altLang="de-DE" sz="2200">
              <a:solidFill>
                <a:srgbClr val="999999"/>
              </a:solidFill>
            </a:endParaRPr>
          </a:p>
        </p:txBody>
      </p:sp>
      <p:sp>
        <p:nvSpPr>
          <p:cNvPr id="11289" name="25 Estrella de 4 puntas"/>
          <p:cNvSpPr>
            <a:spLocks noChangeArrowheads="1"/>
          </p:cNvSpPr>
          <p:nvPr/>
        </p:nvSpPr>
        <p:spPr bwMode="auto">
          <a:xfrm>
            <a:off x="692150" y="3402013"/>
            <a:ext cx="530225" cy="622300"/>
          </a:xfrm>
          <a:prstGeom prst="star4">
            <a:avLst>
              <a:gd name="adj" fmla="val 125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endParaRPr lang="en-GB" altLang="de-DE" sz="2200">
              <a:solidFill>
                <a:srgbClr val="999999"/>
              </a:solidFill>
            </a:endParaRPr>
          </a:p>
        </p:txBody>
      </p:sp>
      <p:sp>
        <p:nvSpPr>
          <p:cNvPr id="11290" name="27 CuadroTexto"/>
          <p:cNvSpPr txBox="1">
            <a:spLocks noChangeArrowheads="1"/>
          </p:cNvSpPr>
          <p:nvPr/>
        </p:nvSpPr>
        <p:spPr bwMode="auto">
          <a:xfrm>
            <a:off x="817563" y="3154363"/>
            <a:ext cx="2794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de-DE" sz="1100"/>
              <a:t>N</a:t>
            </a:r>
          </a:p>
        </p:txBody>
      </p:sp>
      <p:sp>
        <p:nvSpPr>
          <p:cNvPr id="11291" name="29 CuadroTexto"/>
          <p:cNvSpPr txBox="1">
            <a:spLocks noChangeArrowheads="1"/>
          </p:cNvSpPr>
          <p:nvPr/>
        </p:nvSpPr>
        <p:spPr bwMode="auto">
          <a:xfrm>
            <a:off x="817563" y="4024313"/>
            <a:ext cx="2794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de-DE" sz="1100"/>
              <a:t>S</a:t>
            </a:r>
          </a:p>
        </p:txBody>
      </p:sp>
      <p:sp>
        <p:nvSpPr>
          <p:cNvPr id="11292" name="30 CuadroTexto"/>
          <p:cNvSpPr txBox="1">
            <a:spLocks noChangeArrowheads="1"/>
          </p:cNvSpPr>
          <p:nvPr/>
        </p:nvSpPr>
        <p:spPr bwMode="auto">
          <a:xfrm>
            <a:off x="438150" y="3598863"/>
            <a:ext cx="2794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de-DE" sz="1100"/>
              <a:t>O</a:t>
            </a:r>
          </a:p>
        </p:txBody>
      </p:sp>
      <p:sp>
        <p:nvSpPr>
          <p:cNvPr id="11293" name="31 CuadroTexto"/>
          <p:cNvSpPr txBox="1">
            <a:spLocks noChangeArrowheads="1"/>
          </p:cNvSpPr>
          <p:nvPr/>
        </p:nvSpPr>
        <p:spPr bwMode="auto">
          <a:xfrm>
            <a:off x="1185863" y="3597275"/>
            <a:ext cx="2794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altLang="de-DE" sz="1100"/>
              <a:t>E</a:t>
            </a:r>
          </a:p>
        </p:txBody>
      </p:sp>
      <p:sp>
        <p:nvSpPr>
          <p:cNvPr id="11294" name="32 Rectángulo"/>
          <p:cNvSpPr>
            <a:spLocks noChangeArrowheads="1"/>
          </p:cNvSpPr>
          <p:nvPr/>
        </p:nvSpPr>
        <p:spPr bwMode="auto">
          <a:xfrm>
            <a:off x="2408238" y="5607050"/>
            <a:ext cx="633412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Ciudad</a:t>
            </a:r>
          </a:p>
        </p:txBody>
      </p:sp>
      <p:sp>
        <p:nvSpPr>
          <p:cNvPr id="11295" name="33 Rectángulo"/>
          <p:cNvSpPr>
            <a:spLocks noChangeArrowheads="1"/>
          </p:cNvSpPr>
          <p:nvPr/>
        </p:nvSpPr>
        <p:spPr bwMode="auto">
          <a:xfrm>
            <a:off x="2401888" y="5864225"/>
            <a:ext cx="828675" cy="265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Industria</a:t>
            </a:r>
          </a:p>
        </p:txBody>
      </p:sp>
      <p:sp>
        <p:nvSpPr>
          <p:cNvPr id="11296" name="34 Rectángulo"/>
          <p:cNvSpPr>
            <a:spLocks noChangeArrowheads="1"/>
          </p:cNvSpPr>
          <p:nvPr/>
        </p:nvSpPr>
        <p:spPr bwMode="auto">
          <a:xfrm>
            <a:off x="2419350" y="6140450"/>
            <a:ext cx="974725" cy="2063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219075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2190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219075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r>
              <a:rPr lang="en-GB" altLang="de-DE" sz="900"/>
              <a:t>Límite de región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mtClean="0"/>
              <a:t>Nuestro caso: ‘Zanadu’ – panorama general (1)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457200" y="2262188"/>
            <a:ext cx="7526338" cy="4213225"/>
          </a:xfrm>
        </p:spPr>
        <p:txBody>
          <a:bodyPr/>
          <a:lstStyle/>
          <a:p>
            <a:pPr marL="0" indent="0" eaLnBrk="1" hangingPunct="1">
              <a:defRPr/>
            </a:pPr>
            <a:r>
              <a:rPr lang="es-MX" dirty="0" smtClean="0"/>
              <a:t>País Sub-tropical en desarrollo</a:t>
            </a:r>
          </a:p>
          <a:p>
            <a:pPr marL="0" indent="0" eaLnBrk="1" hangingPunct="1">
              <a:defRPr/>
            </a:pPr>
            <a:r>
              <a:rPr lang="es-MX" dirty="0" smtClean="0"/>
              <a:t>300 000 km</a:t>
            </a:r>
            <a:r>
              <a:rPr lang="es-MX" baseline="30000" dirty="0" smtClean="0"/>
              <a:t>2</a:t>
            </a:r>
            <a:r>
              <a:rPr lang="es-MX" dirty="0" smtClean="0"/>
              <a:t> (~Ecuador, Costa de Marfil)</a:t>
            </a:r>
          </a:p>
          <a:p>
            <a:pPr marL="0" indent="0" eaLnBrk="1" hangingPunct="1">
              <a:defRPr/>
            </a:pPr>
            <a:r>
              <a:rPr lang="es-MX" dirty="0" smtClean="0"/>
              <a:t>Población: 60 millones  </a:t>
            </a:r>
          </a:p>
          <a:p>
            <a:pPr lvl="1" eaLnBrk="1" hangingPunct="1">
              <a:defRPr/>
            </a:pPr>
            <a:r>
              <a:rPr lang="es-MX" dirty="0" smtClean="0"/>
              <a:t>Densidad poblacional ~ 200/km</a:t>
            </a:r>
            <a:r>
              <a:rPr lang="es-MX" sz="2000" baseline="30000" dirty="0" smtClean="0">
                <a:ea typeface="+mn-ea"/>
                <a:cs typeface="+mn-cs"/>
              </a:rPr>
              <a:t>2</a:t>
            </a:r>
            <a:r>
              <a:rPr lang="es-MX" dirty="0" smtClean="0"/>
              <a:t> (~Pakistán, Jamaica)</a:t>
            </a:r>
          </a:p>
          <a:p>
            <a:pPr lvl="1" eaLnBrk="1" hangingPunct="1">
              <a:defRPr/>
            </a:pPr>
            <a:r>
              <a:rPr lang="es-MX" dirty="0" smtClean="0"/>
              <a:t>48% rural; 52% urbana (Región Sur más urbana)</a:t>
            </a:r>
          </a:p>
          <a:p>
            <a:pPr lvl="1" eaLnBrk="1" hangingPunct="1">
              <a:defRPr/>
            </a:pPr>
            <a:r>
              <a:rPr lang="es-MX" dirty="0" smtClean="0"/>
              <a:t>1.9% tasa de crecimiento</a:t>
            </a:r>
          </a:p>
          <a:p>
            <a:pPr lvl="1" eaLnBrk="1" hangingPunct="1">
              <a:defRPr/>
            </a:pPr>
            <a:r>
              <a:rPr lang="es-MX" dirty="0" smtClean="0"/>
              <a:t>-&gt; tendencia de urbanización (crecimiento poblacional, migración)</a:t>
            </a:r>
          </a:p>
          <a:p>
            <a:pPr marL="0" indent="0" eaLnBrk="1" hangingPunct="1">
              <a:defRPr/>
            </a:pPr>
            <a:r>
              <a:rPr lang="es-MX" dirty="0" smtClean="0">
                <a:solidFill>
                  <a:srgbClr val="C00000"/>
                </a:solidFill>
              </a:rPr>
              <a:t>Educación</a:t>
            </a:r>
          </a:p>
          <a:p>
            <a:pPr lvl="1" eaLnBrk="1" hangingPunct="1">
              <a:defRPr/>
            </a:pPr>
            <a:r>
              <a:rPr lang="es-MX" dirty="0" smtClean="0"/>
              <a:t>Tasa de alfabetismo: 68% (76% hombres; 60% mujeres)</a:t>
            </a:r>
          </a:p>
          <a:p>
            <a:pPr lvl="1" eaLnBrk="1" hangingPunct="1">
              <a:defRPr/>
            </a:pPr>
            <a:r>
              <a:rPr lang="es-MX" dirty="0" smtClean="0"/>
              <a:t>&lt;5% con grado universitario</a:t>
            </a:r>
          </a:p>
        </p:txBody>
      </p:sp>
      <p:pic>
        <p:nvPicPr>
          <p:cNvPr id="12292" name="Grafik 3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519" r="20033" b="46901"/>
          <a:stretch>
            <a:fillRect/>
          </a:stretch>
        </p:blipFill>
        <p:spPr bwMode="auto">
          <a:xfrm>
            <a:off x="7983538" y="2628900"/>
            <a:ext cx="1179512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mtClean="0"/>
              <a:t>Nuestro caso: ‘Zanadu’ – panorama general (2)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 altLang="de-DE" smtClean="0">
                <a:solidFill>
                  <a:srgbClr val="C00000"/>
                </a:solidFill>
              </a:rPr>
              <a:t>Gobernabilidad</a:t>
            </a:r>
          </a:p>
          <a:p>
            <a:pPr lvl="1" eaLnBrk="1" hangingPunct="1"/>
            <a:r>
              <a:rPr lang="en-US" altLang="de-DE" smtClean="0"/>
              <a:t>Democracia parlamentaria</a:t>
            </a:r>
          </a:p>
          <a:p>
            <a:pPr lvl="1" eaLnBrk="1" hangingPunct="1"/>
            <a:r>
              <a:rPr lang="en-US" altLang="de-DE" smtClean="0"/>
              <a:t>Tres regiones: Regi</a:t>
            </a:r>
            <a:r>
              <a:rPr lang="en-GB" altLang="de-DE" smtClean="0"/>
              <a:t>ón Sur, Región Oeste</a:t>
            </a:r>
            <a:r>
              <a:rPr lang="en-US" altLang="de-DE" smtClean="0"/>
              <a:t>, Región Norte</a:t>
            </a:r>
          </a:p>
          <a:p>
            <a:pPr lvl="2" eaLnBrk="1" hangingPunct="1"/>
            <a:r>
              <a:rPr lang="en-US" altLang="de-DE" smtClean="0"/>
              <a:t>Relativa autonomía</a:t>
            </a:r>
          </a:p>
          <a:p>
            <a:pPr lvl="2" eaLnBrk="1" hangingPunct="1"/>
            <a:r>
              <a:rPr lang="en-US" altLang="de-DE" smtClean="0"/>
              <a:t>Capacidad impositiva limitada</a:t>
            </a:r>
          </a:p>
          <a:p>
            <a:pPr lvl="1" eaLnBrk="1" hangingPunct="1"/>
            <a:r>
              <a:rPr lang="es-MX" altLang="de-DE" smtClean="0"/>
              <a:t>Ministerios más importantes: Primer Ministro y Ministerio de Planificación, Finanzas, Industria, Recursos Hídricos y Agricultura.</a:t>
            </a:r>
          </a:p>
          <a:p>
            <a:pPr lvl="1" eaLnBrk="1" hangingPunct="1"/>
            <a:r>
              <a:rPr lang="en-GB" altLang="de-DE" smtClean="0"/>
              <a:t>Ministerio del Ambiente, con insuficiente personal.</a:t>
            </a:r>
            <a:endParaRPr lang="en-US" altLang="de-DE" smtClean="0"/>
          </a:p>
          <a:p>
            <a:pPr lvl="1" eaLnBrk="1" hangingPunct="1"/>
            <a:r>
              <a:rPr lang="es-MX" altLang="de-DE" smtClean="0"/>
              <a:t>Poca incidencia en temas ambiental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mtClean="0"/>
              <a:t>Nuestro caso: ‘Zanadu’ – panorama general (3)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 altLang="de-DE" smtClean="0">
                <a:solidFill>
                  <a:srgbClr val="C00000"/>
                </a:solidFill>
              </a:rPr>
              <a:t>Economía </a:t>
            </a:r>
          </a:p>
          <a:p>
            <a:pPr lvl="1" eaLnBrk="1" hangingPunct="1"/>
            <a:r>
              <a:rPr lang="en-US" altLang="de-DE" smtClean="0"/>
              <a:t>Ingreso per capita ~1800 EUR/año</a:t>
            </a:r>
          </a:p>
          <a:p>
            <a:pPr lvl="1" eaLnBrk="1" hangingPunct="1"/>
            <a:r>
              <a:rPr lang="es-MX" altLang="de-DE" smtClean="0"/>
              <a:t>Potencial de crecimiento: </a:t>
            </a:r>
          </a:p>
          <a:p>
            <a:pPr lvl="2" eaLnBrk="1" hangingPunct="1"/>
            <a:r>
              <a:rPr lang="en-US" altLang="de-DE" smtClean="0"/>
              <a:t>turismo (Región Oriental y Región Sur) </a:t>
            </a:r>
          </a:p>
          <a:p>
            <a:pPr lvl="2" eaLnBrk="1" hangingPunct="1"/>
            <a:r>
              <a:rPr lang="en-US" altLang="de-DE" smtClean="0"/>
              <a:t>telecomunicaciones</a:t>
            </a:r>
          </a:p>
          <a:p>
            <a:pPr marL="0" indent="0" eaLnBrk="1" hangingPunct="1"/>
            <a:r>
              <a:rPr lang="en-US" altLang="de-DE" smtClean="0">
                <a:solidFill>
                  <a:srgbClr val="C00000"/>
                </a:solidFill>
              </a:rPr>
              <a:t>Oferta energética </a:t>
            </a:r>
          </a:p>
          <a:p>
            <a:pPr lvl="1" eaLnBrk="1" hangingPunct="1"/>
            <a:r>
              <a:rPr lang="es-MX" altLang="de-DE" smtClean="0"/>
              <a:t>Electricidad que depende de la hidroenergía (15%), carbón (75%), gas (10%)</a:t>
            </a:r>
          </a:p>
          <a:p>
            <a:pPr lvl="1" eaLnBrk="1" hangingPunct="1"/>
            <a:r>
              <a:rPr lang="es-MX" altLang="de-DE" smtClean="0"/>
              <a:t>Todas las principales ciudades tienen electricidad, pero hay incremento apagones por descarga</a:t>
            </a:r>
          </a:p>
          <a:p>
            <a:pPr lvl="1" eaLnBrk="1" hangingPunct="1"/>
            <a:r>
              <a:rPr lang="en-US" altLang="de-DE" smtClean="0"/>
              <a:t>50% de las </a:t>
            </a:r>
            <a:r>
              <a:rPr lang="en-GB" altLang="de-DE" smtClean="0"/>
              <a:t>áreas rurales sin electricidad y dependen de la leña.</a:t>
            </a:r>
            <a:endParaRPr lang="en-US" altLang="de-DE" smtClean="0"/>
          </a:p>
        </p:txBody>
      </p:sp>
      <p:pic>
        <p:nvPicPr>
          <p:cNvPr id="14340" name="Grafik 5" descr="balken15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2263" y="2492375"/>
            <a:ext cx="757237" cy="423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mtClean="0"/>
              <a:t>Nuestro caso: ‘Zanadu’ – panorama general (4)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s-MX" altLang="de-DE" smtClean="0">
                <a:solidFill>
                  <a:srgbClr val="C00000"/>
                </a:solidFill>
              </a:rPr>
              <a:t>Agricultura</a:t>
            </a:r>
          </a:p>
          <a:p>
            <a:pPr lvl="1" eaLnBrk="1" hangingPunct="1"/>
            <a:r>
              <a:rPr lang="es-MX" altLang="de-DE" smtClean="0"/>
              <a:t>Región Oeste</a:t>
            </a:r>
          </a:p>
          <a:p>
            <a:pPr lvl="2" eaLnBrk="1" hangingPunct="1"/>
            <a:r>
              <a:rPr lang="es-MX" altLang="de-DE" smtClean="0"/>
              <a:t>Cultivos: algodón, cereales</a:t>
            </a:r>
          </a:p>
          <a:p>
            <a:pPr lvl="2" eaLnBrk="1" hangingPunct="1"/>
            <a:r>
              <a:rPr lang="es-MX" altLang="de-DE" smtClean="0"/>
              <a:t>Suelos pobres</a:t>
            </a:r>
          </a:p>
          <a:p>
            <a:pPr lvl="2" eaLnBrk="1" hangingPunct="1"/>
            <a:r>
              <a:rPr lang="es-MX" altLang="de-DE" smtClean="0"/>
              <a:t>Precipitación  &lt; 800 mm/año, pico en el verano</a:t>
            </a:r>
          </a:p>
          <a:p>
            <a:pPr lvl="1" eaLnBrk="1" hangingPunct="1"/>
            <a:r>
              <a:rPr lang="es-MX" altLang="de-DE" smtClean="0"/>
              <a:t>Región Sur </a:t>
            </a:r>
          </a:p>
          <a:p>
            <a:pPr lvl="2" eaLnBrk="1" hangingPunct="1"/>
            <a:r>
              <a:rPr lang="es-MX" altLang="de-DE" smtClean="0"/>
              <a:t>Granero del país</a:t>
            </a:r>
          </a:p>
          <a:p>
            <a:pPr lvl="2" eaLnBrk="1" hangingPunct="1"/>
            <a:r>
              <a:rPr lang="es-MX" altLang="de-DE" smtClean="0"/>
              <a:t>Cultivos: arroz, trigo, maíz, algodón</a:t>
            </a:r>
          </a:p>
          <a:p>
            <a:pPr lvl="2" eaLnBrk="1" hangingPunct="1"/>
            <a:r>
              <a:rPr lang="es-MX" altLang="de-DE" smtClean="0"/>
              <a:t>La agricultura responde por ~20% of PIB, 40% de la fuerza de trabajo</a:t>
            </a:r>
          </a:p>
          <a:p>
            <a:pPr lvl="2" eaLnBrk="1" hangingPunct="1"/>
            <a:r>
              <a:rPr lang="es-MX" altLang="de-DE" smtClean="0"/>
              <a:t>Planicie de inundación fértil</a:t>
            </a:r>
          </a:p>
          <a:p>
            <a:pPr lvl="2" eaLnBrk="1" hangingPunct="1"/>
            <a:r>
              <a:rPr lang="es-MX" altLang="de-DE" smtClean="0"/>
              <a:t>Precipitación anual &gt;1,000 mm/año, pico en veranos</a:t>
            </a:r>
          </a:p>
          <a:p>
            <a:pPr lvl="2" eaLnBrk="1" hangingPunct="1"/>
            <a:r>
              <a:rPr lang="es-MX" altLang="de-DE" smtClean="0"/>
              <a:t>Esquemas de irrigación extensiva</a:t>
            </a:r>
          </a:p>
          <a:p>
            <a:pPr lvl="2" eaLnBrk="1" hangingPunct="1"/>
            <a:endParaRPr lang="en-US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de-DE" smtClean="0"/>
              <a:t>Nuestro caso: ‘Zanadu’ – panorama general (5)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/>
            <a:r>
              <a:rPr lang="en-US" altLang="de-DE" smtClean="0">
                <a:solidFill>
                  <a:srgbClr val="C00000"/>
                </a:solidFill>
              </a:rPr>
              <a:t>Agua </a:t>
            </a:r>
          </a:p>
          <a:p>
            <a:pPr lvl="1" eaLnBrk="1" hangingPunct="1"/>
            <a:r>
              <a:rPr lang="es-MX" altLang="de-DE" smtClean="0"/>
              <a:t>Régimen hídrico dominado por los ríos Alph y Trans</a:t>
            </a:r>
          </a:p>
          <a:p>
            <a:pPr lvl="1" eaLnBrk="1" hangingPunct="1"/>
            <a:r>
              <a:rPr lang="es-MX" altLang="de-DE" smtClean="0"/>
              <a:t>Incremento de inundaciones devastadoras en la planicie del Alph</a:t>
            </a:r>
          </a:p>
          <a:p>
            <a:pPr lvl="1" eaLnBrk="1" hangingPunct="1"/>
            <a:r>
              <a:rPr lang="es-MX" altLang="de-DE" smtClean="0"/>
              <a:t>No hay un sistema establecido de los derechos de agua</a:t>
            </a:r>
          </a:p>
          <a:p>
            <a:pPr lvl="1" eaLnBrk="1" hangingPunct="1"/>
            <a:r>
              <a:rPr lang="es-MX" altLang="de-DE" smtClean="0"/>
              <a:t>Disponibilidad de agua renovable per capita: 1,600m</a:t>
            </a:r>
            <a:r>
              <a:rPr lang="es-MX" altLang="de-DE" baseline="30000" smtClean="0"/>
              <a:t>3</a:t>
            </a:r>
            <a:r>
              <a:rPr lang="es-MX" altLang="de-DE" smtClean="0"/>
              <a:t>/año (con el crecimiento poblacional, la disponibilidad caerá 1,000 m</a:t>
            </a:r>
            <a:r>
              <a:rPr lang="es-MX" altLang="de-DE" baseline="30000" smtClean="0"/>
              <a:t>3</a:t>
            </a:r>
            <a:r>
              <a:rPr lang="es-MX" altLang="de-DE" smtClean="0"/>
              <a:t>/capita (al 2040), incluso si las fuentes de agua permanecen constantes).</a:t>
            </a:r>
            <a:endParaRPr lang="es-MX" altLang="de-DE" baseline="30000" smtClean="0"/>
          </a:p>
        </p:txBody>
      </p:sp>
      <p:pic>
        <p:nvPicPr>
          <p:cNvPr id="16388" name="Grafik 4" descr="balken10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2959100"/>
            <a:ext cx="668337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Grafik 5" descr="balken7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538" y="3330575"/>
            <a:ext cx="477837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/>
          </p:cNvSpPr>
          <p:nvPr>
            <p:ph type="title"/>
          </p:nvPr>
        </p:nvSpPr>
        <p:spPr>
          <a:xfrm>
            <a:off x="457200" y="773113"/>
            <a:ext cx="7526338" cy="600075"/>
          </a:xfrm>
        </p:spPr>
        <p:txBody>
          <a:bodyPr/>
          <a:lstStyle/>
          <a:p>
            <a:pPr eaLnBrk="1" hangingPunct="1"/>
            <a:r>
              <a:rPr lang="es-MX" altLang="de-DE" smtClean="0"/>
              <a:t>Nuestro caso: ‘Zanadu’ – clima</a:t>
            </a:r>
          </a:p>
        </p:txBody>
      </p:sp>
      <p:sp>
        <p:nvSpPr>
          <p:cNvPr id="4099" name="Inhaltsplatzhalter 2"/>
          <p:cNvSpPr>
            <a:spLocks noGrp="1"/>
          </p:cNvSpPr>
          <p:nvPr>
            <p:ph idx="1"/>
          </p:nvPr>
        </p:nvSpPr>
        <p:spPr>
          <a:xfrm>
            <a:off x="457200" y="1497013"/>
            <a:ext cx="7526338" cy="5060950"/>
          </a:xfrm>
        </p:spPr>
        <p:txBody>
          <a:bodyPr/>
          <a:lstStyle/>
          <a:p>
            <a:pPr marL="0" indent="0" eaLnBrk="1" hangingPunct="1"/>
            <a:r>
              <a:rPr lang="es-MX" altLang="de-DE" smtClean="0">
                <a:solidFill>
                  <a:srgbClr val="C00000"/>
                </a:solidFill>
              </a:rPr>
              <a:t>Clima</a:t>
            </a:r>
          </a:p>
          <a:p>
            <a:pPr lvl="1" eaLnBrk="1" hangingPunct="1"/>
            <a:r>
              <a:rPr lang="es-MX" altLang="de-DE" smtClean="0"/>
              <a:t>Amplio rango de climas:</a:t>
            </a:r>
          </a:p>
          <a:p>
            <a:pPr lvl="2" eaLnBrk="1" hangingPunct="1"/>
            <a:r>
              <a:rPr lang="es-MX" altLang="de-DE" smtClean="0"/>
              <a:t>Zona sub-tropical en el sur con alta lluvia estacional</a:t>
            </a:r>
          </a:p>
          <a:p>
            <a:pPr lvl="2" eaLnBrk="1" hangingPunct="1"/>
            <a:r>
              <a:rPr lang="es-MX" altLang="de-DE" smtClean="0"/>
              <a:t>Montañas cubiertas de nieve en el norte </a:t>
            </a:r>
          </a:p>
          <a:p>
            <a:pPr lvl="2" eaLnBrk="1" hangingPunct="1"/>
            <a:r>
              <a:rPr lang="es-MX" altLang="de-DE" smtClean="0"/>
              <a:t>Planicie semi-árida en el este</a:t>
            </a:r>
          </a:p>
          <a:p>
            <a:pPr lvl="1" eaLnBrk="1" hangingPunct="1"/>
            <a:r>
              <a:rPr lang="es-MX" altLang="de-DE" smtClean="0"/>
              <a:t>Elevada lluvia estacional en verano, frio seco en el invierno</a:t>
            </a:r>
          </a:p>
          <a:p>
            <a:pPr lvl="1" eaLnBrk="1" hangingPunct="1"/>
            <a:r>
              <a:rPr lang="es-MX" altLang="de-DE" smtClean="0"/>
              <a:t>Señales de cambio climático</a:t>
            </a:r>
          </a:p>
          <a:p>
            <a:pPr lvl="1" eaLnBrk="1" hangingPunct="1"/>
            <a:r>
              <a:rPr lang="es-MX" altLang="de-DE" smtClean="0"/>
              <a:t>Se espera una elevación en la temperatura en 2ºC al 2050</a:t>
            </a:r>
          </a:p>
          <a:p>
            <a:pPr lvl="1" eaLnBrk="1" hangingPunct="1"/>
            <a:r>
              <a:rPr lang="es-MX" altLang="de-DE" smtClean="0"/>
              <a:t>Señales poco claras sobre las precipitaciones</a:t>
            </a:r>
          </a:p>
          <a:p>
            <a:pPr lvl="1" eaLnBrk="1" hangingPunct="1"/>
            <a:r>
              <a:rPr lang="es-MX" altLang="de-DE" smtClean="0"/>
              <a:t>Incremento en la incidencia de sequías por reducción de la estación lluviosa</a:t>
            </a:r>
          </a:p>
          <a:p>
            <a:pPr lvl="1" eaLnBrk="1" hangingPunct="1"/>
            <a:r>
              <a:rPr lang="es-MX" altLang="de-DE" smtClean="0"/>
              <a:t>Incremento en la variabilidad del caudal de los ríos, baja tasa en los caudales hacia el fin del verano</a:t>
            </a:r>
          </a:p>
          <a:p>
            <a:pPr lvl="1" eaLnBrk="1" hangingPunct="1"/>
            <a:r>
              <a:rPr lang="es-MX" altLang="de-DE" smtClean="0"/>
              <a:t>Reducción en la recarga del agua subterránea</a:t>
            </a:r>
          </a:p>
          <a:p>
            <a:pPr lvl="1" eaLnBrk="1" hangingPunct="1"/>
            <a:r>
              <a:rPr lang="es-MX" altLang="de-DE" smtClean="0"/>
              <a:t>Sumersión gradual del delta del Alph (elevación del nivel del mar</a:t>
            </a:r>
            <a:r>
              <a:rPr lang="en-GB" altLang="de-DE" smtClean="0"/>
              <a:t>)</a:t>
            </a:r>
          </a:p>
          <a:p>
            <a:pPr marL="0" indent="0" eaLnBrk="1" hangingPunct="1"/>
            <a:endParaRPr lang="en-GB" altLang="de-DE" smtClean="0"/>
          </a:p>
        </p:txBody>
      </p:sp>
      <p:pic>
        <p:nvPicPr>
          <p:cNvPr id="17412" name="Grafik 4" descr="balken1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788" y="4930775"/>
            <a:ext cx="666750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2641</TotalTime>
  <Words>878</Words>
  <Application>Microsoft Office PowerPoint</Application>
  <PresentationFormat>On-screen Show (4:3)</PresentationFormat>
  <Paragraphs>147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Wingdings</vt:lpstr>
      <vt:lpstr>Adobe Fangsong Std R</vt:lpstr>
      <vt:lpstr>Times</vt:lpstr>
      <vt:lpstr>Times New Roman</vt:lpstr>
      <vt:lpstr>GTZ-EN</vt:lpstr>
      <vt:lpstr>Descripción del país Zanadu</vt:lpstr>
      <vt:lpstr>PowerPoint Presentation</vt:lpstr>
      <vt:lpstr>PowerPoint Presentation</vt:lpstr>
      <vt:lpstr>Nuestro caso: ‘Zanadu’ – panorama general (1)</vt:lpstr>
      <vt:lpstr>Nuestro caso: ‘Zanadu’ – panorama general (2)</vt:lpstr>
      <vt:lpstr>Nuestro caso: ‘Zanadu’ – panorama general (3)</vt:lpstr>
      <vt:lpstr>Nuestro caso: ‘Zanadu’ – panorama general (4)</vt:lpstr>
      <vt:lpstr>Nuestro caso: ‘Zanadu’ – panorama general (5)</vt:lpstr>
      <vt:lpstr>Nuestro caso: ‘Zanadu’ – clima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172</cp:revision>
  <cp:lastPrinted>2005-12-21T12:33:01Z</cp:lastPrinted>
  <dcterms:created xsi:type="dcterms:W3CDTF">2009-01-02T12:52:23Z</dcterms:created>
  <dcterms:modified xsi:type="dcterms:W3CDTF">2013-11-11T16:17:08Z</dcterms:modified>
</cp:coreProperties>
</file>