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9" r:id="rId1"/>
  </p:sldMasterIdLst>
  <p:notesMasterIdLst>
    <p:notesMasterId r:id="rId18"/>
  </p:notesMasterIdLst>
  <p:handoutMasterIdLst>
    <p:handoutMasterId r:id="rId19"/>
  </p:handoutMasterIdLst>
  <p:sldIdLst>
    <p:sldId id="256" r:id="rId2"/>
    <p:sldId id="291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</p:sldIdLst>
  <p:sldSz cx="9144000" cy="6858000" type="screen4x3"/>
  <p:notesSz cx="6858000" cy="994568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69900"/>
    <a:srgbClr val="C00000"/>
    <a:srgbClr val="646464"/>
    <a:srgbClr val="595959"/>
    <a:srgbClr val="CC3300"/>
    <a:srgbClr val="E25B1E"/>
    <a:srgbClr val="E5DBA1"/>
    <a:srgbClr val="BABA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8" autoAdjust="0"/>
    <p:restoredTop sz="83481" autoAdjust="0"/>
  </p:normalViewPr>
  <p:slideViewPr>
    <p:cSldViewPr snapToGrid="0">
      <p:cViewPr>
        <p:scale>
          <a:sx n="66" d="100"/>
          <a:sy n="66" d="100"/>
        </p:scale>
        <p:origin x="-366" y="-90"/>
      </p:cViewPr>
      <p:guideLst>
        <p:guide orient="horz" pos="3935"/>
        <p:guide orient="horz"/>
        <p:guide orient="horz" pos="151"/>
        <p:guide orient="horz" pos="1269"/>
        <p:guide orient="horz" pos="1140"/>
        <p:guide orient="horz" pos="1265"/>
        <p:guide pos="288"/>
        <p:guide pos="5029"/>
        <p:guide pos="2860"/>
      </p:guideLst>
    </p:cSldViewPr>
  </p:slideViewPr>
  <p:outlineViewPr>
    <p:cViewPr>
      <p:scale>
        <a:sx n="33" d="100"/>
        <a:sy n="33" d="100"/>
      </p:scale>
      <p:origin x="0" y="1093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74" d="100"/>
          <a:sy n="74" d="100"/>
        </p:scale>
        <p:origin x="-3312" y="-96"/>
      </p:cViewPr>
      <p:guideLst>
        <p:guide orient="horz" pos="3132"/>
        <p:guide pos="126"/>
        <p:guide pos="41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880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944880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fld id="{E0FA2C71-6255-493C-93CF-76027249C1E6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369523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0" y="9705975"/>
            <a:ext cx="6858000" cy="230188"/>
          </a:xfrm>
          <a:prstGeom prst="rect">
            <a:avLst/>
          </a:prstGeom>
          <a:solidFill>
            <a:srgbClr val="6699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lang="de-DE" sz="1000" b="1" kern="120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fld id="{091E6EB8-8CB1-499C-80F0-ABB82990C4D3}" type="slidenum">
              <a:rPr/>
              <a:pPr>
                <a:defRPr/>
              </a:pPr>
              <a:t>‹#›</a:t>
            </a:fld>
            <a:endParaRPr dirty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0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6629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09550" y="312738"/>
            <a:ext cx="6403975" cy="42973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212725" y="4724400"/>
            <a:ext cx="6413500" cy="494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dirty="0" smtClean="0"/>
              <a:t>Klicken Sie, um die Formate des Vorlagentextes zu bearbeiten</a:t>
            </a:r>
          </a:p>
          <a:p>
            <a:pPr lvl="1"/>
            <a:r>
              <a:rPr lang="de-DE" noProof="0" dirty="0" smtClean="0"/>
              <a:t>Zweite Ebene</a:t>
            </a:r>
          </a:p>
          <a:p>
            <a:pPr lvl="2"/>
            <a:r>
              <a:rPr lang="de-DE" noProof="0" dirty="0" smtClean="0"/>
              <a:t>Dritte Ebene</a:t>
            </a:r>
          </a:p>
          <a:p>
            <a:pPr lvl="3"/>
            <a:r>
              <a:rPr lang="de-DE" noProof="0" dirty="0" smtClean="0"/>
              <a:t>Vierte Ebene</a:t>
            </a:r>
          </a:p>
          <a:p>
            <a:pPr lvl="4"/>
            <a:r>
              <a:rPr lang="de-DE" noProof="0" dirty="0" smtClean="0"/>
              <a:t>Fünfte Ebene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05975"/>
            <a:ext cx="6143625" cy="230188"/>
          </a:xfrm>
          <a:prstGeom prst="rect">
            <a:avLst/>
          </a:prstGeom>
          <a:solidFill>
            <a:srgbClr val="6699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lang="de-DE" sz="1000" b="1" kern="120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318564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180975" indent="-180975" algn="l" rtl="0" eaLnBrk="0" fontAlgn="base" hangingPunct="0">
      <a:spcBef>
        <a:spcPct val="30000"/>
      </a:spcBef>
      <a:spcAft>
        <a:spcPct val="0"/>
      </a:spcAft>
      <a:buClr>
        <a:srgbClr val="669900"/>
      </a:buClr>
      <a:buFont typeface="Wingdings" pitchFamily="2" charset="2"/>
      <a:buChar char="§"/>
      <a:defRPr sz="1200" kern="1200">
        <a:solidFill>
          <a:schemeClr val="tx1"/>
        </a:solidFill>
        <a:latin typeface="Arial" pitchFamily="34" charset="0"/>
        <a:ea typeface="Adobe Fangsong Std R" pitchFamily="18" charset="-128"/>
        <a:cs typeface="Arial" pitchFamily="34" charset="0"/>
      </a:defRPr>
    </a:lvl2pPr>
    <a:lvl3pPr marL="266700" indent="-90488" algn="l" rtl="0" eaLnBrk="0" fontAlgn="base" hangingPunct="0">
      <a:spcBef>
        <a:spcPct val="30000"/>
      </a:spcBef>
      <a:spcAft>
        <a:spcPct val="0"/>
      </a:spcAft>
      <a:buClr>
        <a:srgbClr val="669900"/>
      </a:buClr>
      <a:buFont typeface="Wingdings" pitchFamily="2" charset="2"/>
      <a:buChar char="§"/>
      <a:defRPr sz="1000" kern="1200">
        <a:solidFill>
          <a:schemeClr val="tx1"/>
        </a:solidFill>
        <a:latin typeface="Arial" pitchFamily="34" charset="0"/>
        <a:ea typeface="Adobe Fangsong Std R" pitchFamily="18" charset="-128"/>
        <a:cs typeface="Arial" charset="0"/>
      </a:defRPr>
    </a:lvl3pPr>
    <a:lvl4pPr marL="447675" indent="-90488" algn="l" rtl="0" eaLnBrk="0" fontAlgn="base" hangingPunct="0">
      <a:spcBef>
        <a:spcPct val="30000"/>
      </a:spcBef>
      <a:spcAft>
        <a:spcPct val="0"/>
      </a:spcAft>
      <a:buClr>
        <a:srgbClr val="669900"/>
      </a:buClr>
      <a:buFont typeface="Wingdings" pitchFamily="2" charset="2"/>
      <a:buChar char="§"/>
      <a:defRPr sz="800" kern="1200">
        <a:solidFill>
          <a:schemeClr val="tx1"/>
        </a:solidFill>
        <a:latin typeface="Arial" pitchFamily="34" charset="0"/>
        <a:ea typeface="Adobe Fangsong Std R" pitchFamily="18" charset="-128"/>
        <a:cs typeface="Arial" charset="0"/>
      </a:defRPr>
    </a:lvl4pPr>
    <a:lvl5pPr marL="719138" indent="-95250" algn="l" rtl="0" eaLnBrk="0" fontAlgn="base" hangingPunct="0">
      <a:spcBef>
        <a:spcPct val="30000"/>
      </a:spcBef>
      <a:spcAft>
        <a:spcPct val="0"/>
      </a:spcAft>
      <a:buClr>
        <a:srgbClr val="669900"/>
      </a:buClr>
      <a:buFont typeface="Wingdings" pitchFamily="2" charset="2"/>
      <a:buChar char="§"/>
      <a:defRPr sz="800" b="1" kern="1200">
        <a:solidFill>
          <a:srgbClr val="669900"/>
        </a:solidFill>
        <a:latin typeface="Arial" pitchFamily="34" charset="0"/>
        <a:ea typeface="Adobe Fangsong Std R" pitchFamily="18" charset="-128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otizenplatzhalter 2"/>
          <p:cNvSpPr>
            <a:spLocks noGrp="1"/>
          </p:cNvSpPr>
          <p:nvPr>
            <p:ph type="body" idx="1"/>
          </p:nvPr>
        </p:nvSpPr>
        <p:spPr>
          <a:ln/>
          <a:extLst/>
        </p:spPr>
        <p:txBody>
          <a:bodyPr/>
          <a:lstStyle/>
          <a:p>
            <a:pPr>
              <a:defRPr/>
            </a:pPr>
            <a:r>
              <a:rPr lang="es-MX" dirty="0" smtClean="0">
                <a:latin typeface="Arial" charset="0"/>
                <a:cs typeface="Arial" charset="0"/>
              </a:rPr>
              <a:t>Durante el </a:t>
            </a:r>
            <a:r>
              <a:rPr lang="es-MX" dirty="0" err="1" smtClean="0">
                <a:latin typeface="Arial" charset="0"/>
                <a:cs typeface="Arial" charset="0"/>
              </a:rPr>
              <a:t>ToT</a:t>
            </a:r>
            <a:r>
              <a:rPr lang="es-MX" dirty="0" smtClean="0">
                <a:latin typeface="Arial" charset="0"/>
                <a:cs typeface="Arial" charset="0"/>
              </a:rPr>
              <a:t> se pidió a los participantes que</a:t>
            </a:r>
          </a:p>
          <a:p>
            <a:pPr lvl="1">
              <a:defRPr/>
            </a:pPr>
            <a:r>
              <a:rPr lang="es-MX" dirty="0" smtClean="0">
                <a:latin typeface="Arial" charset="0"/>
                <a:cs typeface="Arial" charset="0"/>
              </a:rPr>
              <a:t>Trabajen en grupos y </a:t>
            </a:r>
          </a:p>
          <a:p>
            <a:pPr lvl="1">
              <a:defRPr/>
            </a:pPr>
            <a:r>
              <a:rPr lang="es-MX" dirty="0" smtClean="0">
                <a:latin typeface="Arial" charset="0"/>
                <a:cs typeface="Arial" charset="0"/>
              </a:rPr>
              <a:t>Armen toda la información relevante para sus temas específicos</a:t>
            </a:r>
          </a:p>
          <a:p>
            <a:pPr marL="0" lvl="1" indent="0">
              <a:buFont typeface="Wingdings" pitchFamily="2" charset="2"/>
              <a:buNone/>
              <a:defRPr/>
            </a:pPr>
            <a:r>
              <a:rPr lang="es-MX" dirty="0" smtClean="0">
                <a:latin typeface="Arial" charset="0"/>
                <a:cs typeface="Arial" charset="0"/>
              </a:rPr>
              <a:t>(agua, clima, agricultura, gobernabilidad, sociedad y economía) y </a:t>
            </a:r>
          </a:p>
          <a:p>
            <a:pPr lvl="1">
              <a:defRPr/>
            </a:pPr>
            <a:r>
              <a:rPr lang="es-MX" dirty="0" smtClean="0">
                <a:latin typeface="Arial" charset="0"/>
                <a:cs typeface="Arial" charset="0"/>
              </a:rPr>
              <a:t>Presentarla a sus colegas</a:t>
            </a:r>
          </a:p>
        </p:txBody>
      </p:sp>
      <p:sp>
        <p:nvSpPr>
          <p:cNvPr id="27651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87AACCEB-7553-49B0-8121-0D5EB24B15B6}" type="slidenum">
              <a:rPr altLang="de-DE" sz="1000" smtClean="0">
                <a:solidFill>
                  <a:schemeClr val="bg1"/>
                </a:solidFill>
              </a:rPr>
              <a:pPr/>
              <a:t>1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27652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 txBox="1">
            <a:spLocks noGrp="1" noChangeArrowheads="1"/>
          </p:cNvSpPr>
          <p:nvPr/>
        </p:nvSpPr>
        <p:spPr bwMode="auto">
          <a:xfrm>
            <a:off x="0" y="9704388"/>
            <a:ext cx="6858000" cy="231775"/>
          </a:xfrm>
          <a:prstGeom prst="rect">
            <a:avLst/>
          </a:prstGeom>
          <a:solidFill>
            <a:srgbClr val="66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38" tIns="45969" rIns="91938" bIns="45969" anchor="b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fld id="{6B59E2A7-86A4-4A45-B52D-76C24E60176F}" type="slidenum">
              <a:rPr lang="de-DE" altLang="de-DE" sz="1000">
                <a:solidFill>
                  <a:schemeClr val="bg1"/>
                </a:solidFill>
              </a:rPr>
              <a:pPr algn="r"/>
              <a:t>2</a:t>
            </a:fld>
            <a:endParaRPr lang="de-DE" altLang="de-DE" sz="1000">
              <a:solidFill>
                <a:schemeClr val="bg1"/>
              </a:solidFill>
            </a:endParaRPr>
          </a:p>
        </p:txBody>
      </p:sp>
      <p:sp>
        <p:nvSpPr>
          <p:cNvPr id="28675" name="Text Box 1"/>
          <p:cNvSpPr txBox="1">
            <a:spLocks noChangeArrowheads="1"/>
          </p:cNvSpPr>
          <p:nvPr/>
        </p:nvSpPr>
        <p:spPr bwMode="auto">
          <a:xfrm>
            <a:off x="0" y="9704388"/>
            <a:ext cx="6858000" cy="230187"/>
          </a:xfrm>
          <a:prstGeom prst="rect">
            <a:avLst/>
          </a:prstGeom>
          <a:solidFill>
            <a:srgbClr val="66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B4661161-A755-4BC6-90C3-440FC9CC62CC}" type="slidenum">
              <a:rPr lang="de-DE" altLang="de-DE" sz="1000">
                <a:solidFill>
                  <a:srgbClr val="FFFFFF"/>
                </a:solidFill>
              </a:rPr>
              <a:pPr algn="r" eaLnBrk="1" hangingPunct="1"/>
              <a:t>2</a:t>
            </a:fld>
            <a:endParaRPr lang="de-DE" altLang="de-DE" sz="1000">
              <a:solidFill>
                <a:srgbClr val="FFFFFF"/>
              </a:solidFill>
            </a:endParaRPr>
          </a:p>
        </p:txBody>
      </p:sp>
      <p:sp>
        <p:nvSpPr>
          <p:cNvPr id="28676" name="Text Box 2"/>
          <p:cNvSpPr>
            <a:spLocks noGrp="1" noChangeArrowheads="1"/>
          </p:cNvSpPr>
          <p:nvPr>
            <p:ph type="body"/>
          </p:nvPr>
        </p:nvSpPr>
        <p:spPr>
          <a:xfrm>
            <a:off x="212725" y="4724400"/>
            <a:ext cx="6413500" cy="49434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38" tIns="45969" rIns="91938" bIns="45969"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altLang="de-DE" smtClean="0">
                <a:solidFill>
                  <a:srgbClr val="000000"/>
                </a:solidFill>
                <a:latin typeface="Arial" charset="0"/>
                <a:cs typeface="Arial" charset="0"/>
              </a:rPr>
              <a:t>Términos de uso </a:t>
            </a:r>
          </a:p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altLang="de-DE" b="0" smtClean="0">
                <a:solidFill>
                  <a:srgbClr val="000000"/>
                </a:solidFill>
                <a:latin typeface="Arial" charset="0"/>
                <a:cs typeface="Arial" charset="0"/>
              </a:rPr>
              <a:t>Este material de capacitación es propiedad de la GIZ. No se puede alterar esta diapositiva, añadir o borrar ninguna parte de su contenido ni cambiar las diapositivas maestras. El logo de la GIZ no podrá ser removido o cambiado de lugar y ningún otro logo o información podrá ser ubicado en las áreas de encabezado o pie de págica de las diapositivas maestras. Antes de añadir cualquier información a este material de capacitación, por favor contactar a climate@giz.de.</a:t>
            </a:r>
          </a:p>
        </p:txBody>
      </p:sp>
      <p:sp>
        <p:nvSpPr>
          <p:cNvPr id="28677" name="Text Box 3"/>
          <p:cNvSpPr txBox="1">
            <a:spLocks noChangeArrowheads="1"/>
          </p:cNvSpPr>
          <p:nvPr/>
        </p:nvSpPr>
        <p:spPr bwMode="auto">
          <a:xfrm>
            <a:off x="2054225" y="312738"/>
            <a:ext cx="2714625" cy="42957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GB" altLang="de-D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EB0C3FA3-1A37-48A2-BC71-A039A031BE2E}" type="slidenum">
              <a:rPr altLang="de-DE" sz="1000" smtClean="0">
                <a:solidFill>
                  <a:schemeClr val="bg1"/>
                </a:solidFill>
              </a:rPr>
              <a:pPr/>
              <a:t>3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29699" name="Folienbildplatzhalter 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29700" name="Notizenplatzhalter 6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BC26D942-5E4E-4EAE-BEF6-D407077B11D8}" type="slidenum">
              <a:rPr altLang="de-DE" sz="1000" smtClean="0">
                <a:solidFill>
                  <a:schemeClr val="bg1"/>
                </a:solidFill>
              </a:rPr>
              <a:pPr/>
              <a:t>4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30723" name="Folienbildplatzhalter 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30724" name="Notizenplatzhalter 6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de-DE" altLang="de-DE" smtClean="0">
              <a:latin typeface="Arial" charset="0"/>
              <a:cs typeface="Arial" charset="0"/>
            </a:endParaRPr>
          </a:p>
          <a:p>
            <a:endParaRPr lang="de-DE" altLang="de-DE" smtClean="0">
              <a:latin typeface="Arial" charset="0"/>
              <a:cs typeface="Arial" charset="0"/>
            </a:endParaRPr>
          </a:p>
          <a:p>
            <a:endParaRPr lang="de-DE" altLang="de-DE" smtClean="0">
              <a:latin typeface="Arial" charset="0"/>
              <a:cs typeface="Arial" charset="0"/>
            </a:endParaRPr>
          </a:p>
        </p:txBody>
      </p:sp>
      <p:sp>
        <p:nvSpPr>
          <p:cNvPr id="31747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C6D228FE-8100-4627-B8F0-AB9E879E63DB}" type="slidenum">
              <a:rPr altLang="de-DE" sz="1000" smtClean="0">
                <a:solidFill>
                  <a:schemeClr val="bg1"/>
                </a:solidFill>
              </a:rPr>
              <a:pPr/>
              <a:t>5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31748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1">
              <a:buFont typeface="Wingdings" pitchFamily="2" charset="2"/>
              <a:buNone/>
            </a:pPr>
            <a:r>
              <a:rPr lang="en-US" altLang="de-DE" sz="2400" smtClean="0">
                <a:solidFill>
                  <a:srgbClr val="0070C0"/>
                </a:solidFill>
                <a:latin typeface="Arial" charset="0"/>
                <a:cs typeface="Arial" charset="0"/>
              </a:rPr>
              <a:t>»</a:t>
            </a:r>
            <a:r>
              <a:rPr lang="en-US" altLang="de-DE" sz="1600" smtClean="0">
                <a:solidFill>
                  <a:srgbClr val="0070C0"/>
                </a:solidFill>
                <a:latin typeface="Arial" charset="0"/>
                <a:cs typeface="Arial" charset="0"/>
              </a:rPr>
              <a:t> </a:t>
            </a:r>
            <a:r>
              <a:rPr lang="en-US" altLang="de-DE" b="1" smtClean="0">
                <a:solidFill>
                  <a:srgbClr val="0070C0"/>
                </a:solidFill>
                <a:latin typeface="Arial" charset="0"/>
                <a:cs typeface="Arial" charset="0"/>
              </a:rPr>
              <a:t>Criterios: </a:t>
            </a:r>
            <a:r>
              <a:rPr lang="en-US" altLang="de-DE" smtClean="0">
                <a:solidFill>
                  <a:srgbClr val="0070C0"/>
                </a:solidFill>
                <a:latin typeface="Arial" charset="0"/>
                <a:cs typeface="Arial" charset="0"/>
              </a:rPr>
              <a:t>refiérete al recuadro de información en el Manual de Capacitación para m</a:t>
            </a:r>
            <a:r>
              <a:rPr lang="en-GB" altLang="de-DE" smtClean="0">
                <a:solidFill>
                  <a:srgbClr val="0070C0"/>
                </a:solidFill>
                <a:latin typeface="Arial" charset="0"/>
                <a:cs typeface="Arial" charset="0"/>
              </a:rPr>
              <a:t>ás criterios</a:t>
            </a:r>
          </a:p>
          <a:p>
            <a:pPr lvl="1">
              <a:buFont typeface="Wingdings" pitchFamily="2" charset="2"/>
              <a:buNone/>
            </a:pPr>
            <a:r>
              <a:rPr lang="en-GB" altLang="de-DE" smtClean="0">
                <a:solidFill>
                  <a:srgbClr val="0070C0"/>
                </a:solidFill>
                <a:latin typeface="Arial" charset="0"/>
                <a:cs typeface="Arial" charset="0"/>
              </a:rPr>
              <a:t>	Asegúrate que esté alineado con los requisitos/necesidades de financiamiento</a:t>
            </a:r>
          </a:p>
          <a:p>
            <a:pPr lvl="1">
              <a:buFont typeface="Wingdings" pitchFamily="2" charset="2"/>
              <a:buNone/>
            </a:pPr>
            <a:r>
              <a:rPr lang="en-GB" altLang="de-DE" smtClean="0">
                <a:solidFill>
                  <a:srgbClr val="0070C0"/>
                </a:solidFill>
                <a:latin typeface="Arial" charset="0"/>
                <a:cs typeface="Arial" charset="0"/>
              </a:rPr>
              <a:t>	todos tienen un buen entendimiento de los términos -&gt; ¡referir al Glosario!</a:t>
            </a:r>
            <a:endParaRPr lang="en-US" altLang="de-DE" smtClean="0">
              <a:solidFill>
                <a:srgbClr val="0070C0"/>
              </a:solidFill>
              <a:latin typeface="Arial" charset="0"/>
              <a:cs typeface="Arial" charset="0"/>
            </a:endParaRPr>
          </a:p>
          <a:p>
            <a:pPr lvl="1">
              <a:buFont typeface="Wingdings" pitchFamily="2" charset="2"/>
              <a:buNone/>
            </a:pPr>
            <a:endParaRPr lang="en-US" altLang="de-DE" smtClean="0">
              <a:solidFill>
                <a:srgbClr val="0070C0"/>
              </a:solidFill>
              <a:latin typeface="Arial" charset="0"/>
              <a:cs typeface="Arial" charset="0"/>
            </a:endParaRPr>
          </a:p>
          <a:p>
            <a:pPr lvl="1"/>
            <a:r>
              <a:rPr lang="es-MX" altLang="de-DE" b="1" smtClean="0">
                <a:solidFill>
                  <a:srgbClr val="669900"/>
                </a:solidFill>
                <a:latin typeface="Arial" charset="0"/>
                <a:cs typeface="Arial" charset="0"/>
              </a:rPr>
              <a:t>Efectividad: </a:t>
            </a:r>
            <a:r>
              <a:rPr lang="es-MX" altLang="de-DE" smtClean="0">
                <a:solidFill>
                  <a:srgbClr val="669900"/>
                </a:solidFill>
                <a:latin typeface="Arial" charset="0"/>
                <a:cs typeface="Arial" charset="0"/>
              </a:rPr>
              <a:t>el punto en el que la medida de adaptación reduce la vulnerabilidad y provee de otros beneficios.</a:t>
            </a:r>
          </a:p>
          <a:p>
            <a:pPr lvl="1"/>
            <a:r>
              <a:rPr lang="es-MX" altLang="de-DE" b="1" smtClean="0">
                <a:solidFill>
                  <a:srgbClr val="669900"/>
                </a:solidFill>
                <a:latin typeface="Arial" charset="0"/>
                <a:cs typeface="Arial" charset="0"/>
              </a:rPr>
              <a:t>Costo: </a:t>
            </a:r>
            <a:r>
              <a:rPr lang="es-MX" altLang="de-DE" smtClean="0">
                <a:solidFill>
                  <a:srgbClr val="669900"/>
                </a:solidFill>
                <a:latin typeface="Arial" charset="0"/>
                <a:cs typeface="Arial" charset="0"/>
              </a:rPr>
              <a:t>incluye costos de inversión así como costos a lo largo del tiempo tales como costos de operación y mantenimiento, etc…</a:t>
            </a:r>
          </a:p>
          <a:p>
            <a:pPr lvl="1"/>
            <a:r>
              <a:rPr lang="es-MX" altLang="de-DE" b="1" smtClean="0">
                <a:solidFill>
                  <a:srgbClr val="669900"/>
                </a:solidFill>
                <a:latin typeface="Arial" charset="0"/>
                <a:cs typeface="Arial" charset="0"/>
              </a:rPr>
              <a:t>Factibilidad:</a:t>
            </a:r>
            <a:r>
              <a:rPr lang="es-MX" altLang="de-DE" smtClean="0">
                <a:solidFill>
                  <a:srgbClr val="669900"/>
                </a:solidFill>
                <a:latin typeface="Arial" charset="0"/>
                <a:cs typeface="Arial" charset="0"/>
              </a:rPr>
              <a:t> responde a la pregunta, si es que es existen los recursos legales, administrativos, financieros, técnicos, etc. necesarios. Serán favorecidas las adaptaciones pueden ser implementadas </a:t>
            </a:r>
            <a:r>
              <a:rPr lang="en-GB" altLang="de-DE" smtClean="0">
                <a:solidFill>
                  <a:srgbClr val="669900"/>
                </a:solidFill>
                <a:latin typeface="Arial" charset="0"/>
                <a:cs typeface="Arial" charset="0"/>
              </a:rPr>
              <a:t>bajo el actual marco operacional.</a:t>
            </a:r>
          </a:p>
        </p:txBody>
      </p:sp>
      <p:sp>
        <p:nvSpPr>
          <p:cNvPr id="32771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78D4127E-1FE7-4CE2-9721-162C138AC3AD}" type="slidenum">
              <a:rPr altLang="de-DE" sz="1000" smtClean="0">
                <a:solidFill>
                  <a:schemeClr val="bg1"/>
                </a:solidFill>
              </a:rPr>
              <a:pPr/>
              <a:t>6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32772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de-DE" smtClean="0">
              <a:latin typeface="Arial" charset="0"/>
              <a:cs typeface="Arial" charset="0"/>
            </a:endParaRPr>
          </a:p>
        </p:txBody>
      </p:sp>
      <p:sp>
        <p:nvSpPr>
          <p:cNvPr id="33795" name="Slide Number Placehold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07D13A19-5DEB-4E5C-B69A-AE2899DAA69D}" type="slidenum">
              <a:rPr altLang="de-DE" sz="1000" smtClean="0">
                <a:solidFill>
                  <a:schemeClr val="bg1"/>
                </a:solidFill>
              </a:rPr>
              <a:pPr/>
              <a:t>7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33796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MX" altLang="de-DE" smtClean="0">
                <a:solidFill>
                  <a:srgbClr val="669900"/>
                </a:solidFill>
                <a:latin typeface="Arial" charset="0"/>
                <a:cs typeface="Arial" charset="0"/>
              </a:rPr>
              <a:t>Q</a:t>
            </a:r>
          </a:p>
          <a:p>
            <a:pPr lvl="1"/>
            <a:r>
              <a:rPr lang="es-MX" altLang="de-DE" smtClean="0">
                <a:latin typeface="Arial" charset="0"/>
                <a:cs typeface="Arial" charset="0"/>
              </a:rPr>
              <a:t>Si muchas opciones tienen la misma evaluación, puedes considerar introducir otro criterio o una ponderación de los criterios (p.ej. Criterio 3 ’factibilidad’ x2)</a:t>
            </a:r>
          </a:p>
          <a:p>
            <a:pPr lvl="1"/>
            <a:r>
              <a:rPr lang="es-MX" altLang="de-DE" smtClean="0">
                <a:latin typeface="Arial" charset="0"/>
                <a:cs typeface="Arial" charset="0"/>
              </a:rPr>
              <a:t>Reconsiderar desde ‘una perspectiva a ojo de pájaro’, si los resultados tienen sentido</a:t>
            </a:r>
          </a:p>
          <a:p>
            <a:pPr lvl="1"/>
            <a:r>
              <a:rPr lang="es-MX" altLang="de-DE" smtClean="0">
                <a:latin typeface="Arial" charset="0"/>
                <a:cs typeface="Arial" charset="0"/>
              </a:rPr>
              <a:t>¿Los resultados responden al rango de riesgos claves?</a:t>
            </a:r>
          </a:p>
          <a:p>
            <a:pPr lvl="1"/>
            <a:r>
              <a:rPr lang="es-MX" altLang="de-DE" smtClean="0">
                <a:latin typeface="Arial" charset="0"/>
                <a:cs typeface="Arial" charset="0"/>
              </a:rPr>
              <a:t>¿Serán efectivos una vez juntos?</a:t>
            </a:r>
          </a:p>
          <a:p>
            <a:pPr lvl="1"/>
            <a:r>
              <a:rPr lang="es-MX" altLang="de-DE" smtClean="0">
                <a:latin typeface="Arial" charset="0"/>
                <a:cs typeface="Arial" charset="0"/>
              </a:rPr>
              <a:t>¿Se superponen o complementan unos a otros?</a:t>
            </a:r>
          </a:p>
          <a:p>
            <a:pPr lvl="1"/>
            <a:endParaRPr lang="en-US" altLang="de-DE" smtClean="0">
              <a:latin typeface="Arial" charset="0"/>
              <a:cs typeface="Arial" charset="0"/>
            </a:endParaRPr>
          </a:p>
        </p:txBody>
      </p:sp>
      <p:sp>
        <p:nvSpPr>
          <p:cNvPr id="34819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880E8DBC-1E6B-4701-83C8-9FA5EAE732CE}" type="slidenum">
              <a:rPr altLang="de-DE" sz="1000" smtClean="0">
                <a:solidFill>
                  <a:schemeClr val="bg1"/>
                </a:solidFill>
              </a:rPr>
              <a:pPr/>
              <a:t>8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34820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03B1B5F6-58E8-4F17-B794-F2EB1BC28F43}" type="slidenum">
              <a:rPr altLang="de-DE" sz="1000" smtClean="0">
                <a:solidFill>
                  <a:schemeClr val="bg1"/>
                </a:solidFill>
              </a:rPr>
              <a:pPr/>
              <a:t>9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35843" name="Notizenplatzhalter 6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de-DE" smtClean="0">
                <a:solidFill>
                  <a:srgbClr val="C00000"/>
                </a:solidFill>
                <a:latin typeface="Arial" charset="0"/>
                <a:cs typeface="Arial" charset="0"/>
              </a:rPr>
              <a:t>*</a:t>
            </a:r>
            <a:r>
              <a:rPr lang="en-GB" altLang="de-DE" smtClean="0">
                <a:latin typeface="Arial" charset="0"/>
                <a:cs typeface="Arial" charset="0"/>
              </a:rPr>
              <a:t>Por favor use aquí sus propios ejemplos.</a:t>
            </a:r>
          </a:p>
        </p:txBody>
      </p:sp>
      <p:sp>
        <p:nvSpPr>
          <p:cNvPr id="35844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14EE01AE-6B3C-4B81-BE01-7A8A2B994622}" type="slidenum">
              <a:rPr altLang="de-DE" sz="1000" smtClean="0">
                <a:solidFill>
                  <a:schemeClr val="bg1"/>
                </a:solidFill>
              </a:rPr>
              <a:pPr/>
              <a:t>10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36867" name="Folienbildplatzhalter 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36868" name="Notizenplatzhalter 6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37891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  <p:sp>
        <p:nvSpPr>
          <p:cNvPr id="37892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0E38AEBB-3DDC-475C-9B27-07D81A6159E5}" type="slidenum">
              <a:rPr altLang="de-DE" sz="1000" smtClean="0">
                <a:solidFill>
                  <a:schemeClr val="bg1"/>
                </a:solidFill>
              </a:rPr>
              <a:pPr/>
              <a:t>11</a:t>
            </a:fld>
            <a:endParaRPr altLang="de-DE" sz="10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38915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  <p:sp>
        <p:nvSpPr>
          <p:cNvPr id="38916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94C2F89C-C223-4836-9AE0-8ECDA45DE3E2}" type="slidenum">
              <a:rPr altLang="de-DE" sz="1000" smtClean="0">
                <a:solidFill>
                  <a:schemeClr val="bg1"/>
                </a:solidFill>
              </a:rPr>
              <a:pPr/>
              <a:t>12</a:t>
            </a:fld>
            <a:endParaRPr altLang="de-DE" sz="10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39939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  <p:sp>
        <p:nvSpPr>
          <p:cNvPr id="39940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5615B213-4921-4408-A67F-D9B0CF7FE4EF}" type="slidenum">
              <a:rPr altLang="de-DE" sz="1000" smtClean="0">
                <a:solidFill>
                  <a:schemeClr val="bg1"/>
                </a:solidFill>
              </a:rPr>
              <a:pPr/>
              <a:t>13</a:t>
            </a:fld>
            <a:endParaRPr altLang="de-DE" sz="10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de-DE" smtClean="0">
              <a:latin typeface="Arial" charset="0"/>
              <a:cs typeface="Arial" charset="0"/>
            </a:endParaRPr>
          </a:p>
        </p:txBody>
      </p:sp>
      <p:sp>
        <p:nvSpPr>
          <p:cNvPr id="40963" name="Slide Number Placehold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93DD8D6C-D2F2-46BF-A0BC-656DB09A001D}" type="slidenum">
              <a:rPr altLang="de-DE" sz="1000" smtClean="0">
                <a:solidFill>
                  <a:schemeClr val="bg1"/>
                </a:solidFill>
              </a:rPr>
              <a:pPr/>
              <a:t>14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40964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41987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  <p:sp>
        <p:nvSpPr>
          <p:cNvPr id="41988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F88F79F9-4AF1-451A-A32E-BB3BE96F6A4E}" type="slidenum">
              <a:rPr altLang="de-DE" sz="1000" smtClean="0">
                <a:solidFill>
                  <a:schemeClr val="bg1"/>
                </a:solidFill>
              </a:rPr>
              <a:pPr/>
              <a:t>15</a:t>
            </a:fld>
            <a:endParaRPr altLang="de-DE" sz="10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43011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  <p:sp>
        <p:nvSpPr>
          <p:cNvPr id="43012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FC0CD0BB-377E-4548-B3B3-FE5E190C5B96}" type="slidenum">
              <a:rPr altLang="de-DE" sz="1000" smtClean="0">
                <a:solidFill>
                  <a:schemeClr val="bg1"/>
                </a:solidFill>
              </a:rPr>
              <a:pPr/>
              <a:t>16</a:t>
            </a:fld>
            <a:endParaRPr altLang="de-DE" sz="10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w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jpeg"/><Relationship Id="rId4" Type="http://schemas.openxmlformats.org/officeDocument/2006/relationships/image" Target="../media/image3.w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jpeg"/><Relationship Id="rId4" Type="http://schemas.openxmlformats.org/officeDocument/2006/relationships/image" Target="../media/image3.wm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jpeg"/><Relationship Id="rId4" Type="http://schemas.openxmlformats.org/officeDocument/2006/relationships/image" Target="../media/image3.wm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jpeg"/><Relationship Id="rId4" Type="http://schemas.openxmlformats.org/officeDocument/2006/relationships/image" Target="../media/image3.wm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jpeg"/><Relationship Id="rId4" Type="http://schemas.openxmlformats.org/officeDocument/2006/relationships/image" Target="../media/image3.wmf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jpeg"/><Relationship Id="rId4" Type="http://schemas.openxmlformats.org/officeDocument/2006/relationships/image" Target="../media/image3.w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A66637EE-EFFB-40B4-80E0-B31F5E2705E4}" type="datetime1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11/11/2013</a:t>
            </a:fld>
            <a:r>
              <a:rPr lang="en-GB" sz="1200" b="0" smtClean="0">
                <a:solidFill>
                  <a:schemeClr val="bg1"/>
                </a:solidFill>
              </a:rPr>
              <a:t>     Seite </a:t>
            </a:r>
            <a:fld id="{B5F63073-2EB2-44A9-9257-EE3146EC0A8E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7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1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sp>
        <p:nvSpPr>
          <p:cNvPr id="12" name="Line 18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3" name="Picture 20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Grafik 29" descr="gizlogo-sv-climat-en-4c.wmf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99" name="Rectangle 15"/>
          <p:cNvSpPr>
            <a:spLocks noGrp="1" noChangeArrowheads="1"/>
          </p:cNvSpPr>
          <p:nvPr>
            <p:ph type="ctrTitle" sz="quarter"/>
          </p:nvPr>
        </p:nvSpPr>
        <p:spPr>
          <a:xfrm>
            <a:off x="1040400" y="1993726"/>
            <a:ext cx="7034400" cy="1143000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GB" noProof="0" smtClean="0"/>
              <a:t>Titelmasterformat durch Klicken bearbeiten</a:t>
            </a:r>
            <a:endParaRPr lang="en-GB" noProof="0"/>
          </a:p>
        </p:txBody>
      </p:sp>
      <p:sp>
        <p:nvSpPr>
          <p:cNvPr id="93200" name="Rectangle 1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40400" y="3239022"/>
            <a:ext cx="70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GB" noProof="0" smtClean="0"/>
              <a:t>Formatvorlage des Untertitelmasters durch Klicken bearbeiten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26465176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068388"/>
            <a:ext cx="7526338" cy="741362"/>
          </a:xfrm>
        </p:spPr>
        <p:txBody>
          <a:bodyPr anchor="b"/>
          <a:lstStyle>
            <a:lvl1pPr>
              <a:defRPr/>
            </a:lvl1pPr>
          </a:lstStyle>
          <a:p>
            <a:r>
              <a:rPr lang="en-GB" noProof="0" smtClean="0"/>
              <a:t>Titelmasterformat durch Klicken bearbeiten</a:t>
            </a:r>
            <a:endParaRPr lang="en-GB" noProof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2008188"/>
            <a:ext cx="7526338" cy="4213225"/>
          </a:xfrm>
        </p:spPr>
        <p:txBody>
          <a:bodyPr/>
          <a:lstStyle>
            <a:lvl1pPr>
              <a:defRPr b="0">
                <a:solidFill>
                  <a:schemeClr val="tx1"/>
                </a:solidFill>
              </a:defRPr>
            </a:lvl1pPr>
            <a:lvl2pPr>
              <a:buClr>
                <a:srgbClr val="669900"/>
              </a:buClr>
              <a:defRPr sz="1800" b="0" baseline="0">
                <a:solidFill>
                  <a:schemeClr val="tx1"/>
                </a:solidFill>
              </a:defRPr>
            </a:lvl2pPr>
            <a:lvl3pPr>
              <a:defRPr sz="1800" baseline="0">
                <a:solidFill>
                  <a:schemeClr val="tx1"/>
                </a:solidFill>
              </a:defRPr>
            </a:lvl3pPr>
            <a:lvl4pPr>
              <a:defRPr sz="1600" baseline="0">
                <a:solidFill>
                  <a:schemeClr val="tx1"/>
                </a:solidFill>
              </a:defRPr>
            </a:lvl4pPr>
            <a:lvl5pPr>
              <a:defRPr sz="1600" baseline="0">
                <a:solidFill>
                  <a:schemeClr val="tx1"/>
                </a:solidFill>
              </a:defRPr>
            </a:lvl5pPr>
          </a:lstStyle>
          <a:p>
            <a:pPr lvl="0"/>
            <a:r>
              <a:rPr lang="en-GB" noProof="0" smtClean="0"/>
              <a:t>Textmasterformate durch Klicken bearbeiten</a:t>
            </a:r>
          </a:p>
          <a:p>
            <a:pPr lvl="1"/>
            <a:r>
              <a:rPr lang="en-GB" noProof="0" smtClean="0"/>
              <a:t>Zweite Ebene</a:t>
            </a:r>
          </a:p>
          <a:p>
            <a:pPr lvl="2"/>
            <a:r>
              <a:rPr lang="en-GB" noProof="0" smtClean="0"/>
              <a:t>Dritte Ebene</a:t>
            </a:r>
          </a:p>
          <a:p>
            <a:pPr lvl="3"/>
            <a:r>
              <a:rPr lang="en-GB" noProof="0" smtClean="0"/>
              <a:t>Vierte Ebene</a:t>
            </a:r>
          </a:p>
          <a:p>
            <a:pPr lvl="4"/>
            <a:r>
              <a:rPr lang="en-GB" noProof="0" smtClean="0"/>
              <a:t>Fünfte Ebene</a:t>
            </a:r>
            <a:endParaRPr lang="en-GB" noProof="0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B88483-7DC7-4988-8010-DA9902760514}" type="datetime1">
              <a:rPr lang="en-GB"/>
              <a:pPr>
                <a:defRPr/>
              </a:pPr>
              <a:t>11/11/2013</a:t>
            </a:fld>
            <a:endParaRPr lang="en-GB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70794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24681D2E-C12C-4158-ADFE-74F6097BFD8D}" type="datetime1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11/11/2013</a:t>
            </a:fld>
            <a:r>
              <a:rPr lang="en-GB" sz="1200" b="0" smtClean="0">
                <a:solidFill>
                  <a:schemeClr val="bg1"/>
                </a:solidFill>
              </a:rPr>
              <a:t>     Seite </a:t>
            </a:r>
            <a:fld id="{4E561140-F6AB-421F-9E3E-AA9B5ABB33AF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7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7893050" y="6602413"/>
            <a:ext cx="927100" cy="27781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en-GB" sz="1200" b="0" smtClean="0">
                <a:solidFill>
                  <a:schemeClr val="bg1"/>
                </a:solidFill>
              </a:rPr>
              <a:t>Page </a:t>
            </a:r>
            <a:fld id="{2CCA598D-309B-4650-9D7C-7329C168156A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12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3" name="Picture 23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Grafik 17" descr="gizlogo-sv-climat-en-4c.wmf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C:\PROAGRO 2011\PROAGRO UT ACC\DOCUMENTOS OECD QUE NECESITAN IMPRESSUM\Impresum revisados\nueva revisión romeo marta\gizlogo-sv-klimas-es-rgb-72.jp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3" b="18182"/>
          <a:stretch>
            <a:fillRect/>
          </a:stretch>
        </p:blipFill>
        <p:spPr bwMode="auto">
          <a:xfrm>
            <a:off x="355600" y="25400"/>
            <a:ext cx="196850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3880808"/>
            <a:ext cx="7034400" cy="1144800"/>
          </a:xfr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lang="de-DE" sz="360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040400" y="2292939"/>
            <a:ext cx="7034400" cy="1500187"/>
          </a:xfrm>
        </p:spPr>
        <p:txBody>
          <a:bodyPr anchor="b"/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Clr>
                <a:srgbClr val="C80F0F"/>
              </a:buClr>
              <a:buFont typeface="Wingdings" pitchFamily="2" charset="2"/>
              <a:buNone/>
              <a:tabLst>
                <a:tab pos="2190750" algn="l"/>
              </a:tabLst>
              <a:defRPr lang="de-DE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16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1FE3D-5CCD-4F22-A6CE-97E77532A1E6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17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1579254459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24681D2E-C12C-4158-ADFE-74F6097BFD8D}" type="datetime1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11/11/2013</a:t>
            </a:fld>
            <a:r>
              <a:rPr lang="en-GB" sz="1200" b="0" smtClean="0">
                <a:solidFill>
                  <a:schemeClr val="bg1"/>
                </a:solidFill>
              </a:rPr>
              <a:t>     Seite </a:t>
            </a:r>
            <a:fld id="{3253F34C-4303-48B4-A971-D370ACBAC5DF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8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2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7893050" y="6602413"/>
            <a:ext cx="927100" cy="27781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en-GB" sz="1200" b="0" smtClean="0">
                <a:solidFill>
                  <a:schemeClr val="bg1"/>
                </a:solidFill>
              </a:rPr>
              <a:t>Page </a:t>
            </a:r>
            <a:fld id="{904AC06B-6C77-4A8B-AF3D-E2CE0DD90B52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4" name="Picture 23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Grafik 17" descr="gizlogo-sv-climat-en-4c.wmf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C:\PROAGRO 2011\PROAGRO UT ACC\DOCUMENTOS OECD QUE NECESITAN IMPRESSUM\Impresum revisados\nueva revisión romeo marta\gizlogo-sv-klimas-es-rgb-72.jp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3" b="18182"/>
          <a:stretch>
            <a:fillRect/>
          </a:stretch>
        </p:blipFill>
        <p:spPr bwMode="auto">
          <a:xfrm>
            <a:off x="355600" y="25400"/>
            <a:ext cx="196850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039813" y="2106613"/>
            <a:ext cx="3481200" cy="4114800"/>
          </a:xfrm>
        </p:spPr>
        <p:txBody>
          <a:bodyPr/>
          <a:lstStyle>
            <a:lvl1pPr>
              <a:defRPr sz="2400"/>
            </a:lvl1pPr>
            <a:lvl2pPr>
              <a:defRPr sz="2200" baseline="0"/>
            </a:lvl2pPr>
            <a:lvl3pPr>
              <a:defRPr sz="2000" baseline="0"/>
            </a:lvl3pPr>
            <a:lvl4pPr>
              <a:defRPr sz="1800" baseline="0"/>
            </a:lvl4pPr>
            <a:lvl5pPr>
              <a:defRPr sz="1600" baseline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95812" y="2106613"/>
            <a:ext cx="3481200" cy="4114800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17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FAA17-9125-4E99-BF67-94775AC4CFFB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18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1848912194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24681D2E-C12C-4158-ADFE-74F6097BFD8D}" type="datetime1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11/11/2013</a:t>
            </a:fld>
            <a:r>
              <a:rPr lang="en-GB" sz="1200" b="0" smtClean="0">
                <a:solidFill>
                  <a:schemeClr val="bg1"/>
                </a:solidFill>
              </a:rPr>
              <a:t>     Seite </a:t>
            </a:r>
            <a:fld id="{22B11893-64FF-407A-9A50-52F742443CBB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0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2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4" name="Text Box 19"/>
          <p:cNvSpPr txBox="1">
            <a:spLocks noChangeArrowheads="1"/>
          </p:cNvSpPr>
          <p:nvPr/>
        </p:nvSpPr>
        <p:spPr bwMode="auto">
          <a:xfrm>
            <a:off x="7893050" y="6602413"/>
            <a:ext cx="927100" cy="27781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en-GB" sz="1200" b="0" smtClean="0">
                <a:solidFill>
                  <a:schemeClr val="bg1"/>
                </a:solidFill>
              </a:rPr>
              <a:t>Page </a:t>
            </a:r>
            <a:fld id="{7504FAA4-611C-454E-A65D-A040B9C684DD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15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6" name="Picture 23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Grafik 17" descr="gizlogo-sv-climat-en-4c.wmf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 descr="C:\PROAGRO 2011\PROAGRO UT ACC\DOCUMENTOS OECD QUE NECESITAN IMPRESSUM\Impresum revisados\nueva revisión romeo marta\gizlogo-sv-klimas-es-rgb-72.jp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3" b="18182"/>
          <a:stretch>
            <a:fillRect/>
          </a:stretch>
        </p:blipFill>
        <p:spPr bwMode="auto">
          <a:xfrm>
            <a:off x="355600" y="25400"/>
            <a:ext cx="196850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1411200"/>
            <a:ext cx="7034400" cy="6192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040400" y="2098784"/>
            <a:ext cx="3463200" cy="46905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1040400" y="2668044"/>
            <a:ext cx="3463200" cy="3557392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15200" y="2098783"/>
            <a:ext cx="3463200" cy="46905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15200" y="2668044"/>
            <a:ext cx="3463200" cy="3557392"/>
          </a:xfrm>
        </p:spPr>
        <p:txBody>
          <a:bodyPr/>
          <a:lstStyle>
            <a:lvl1pPr>
              <a:defRPr lang="de-DE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>
              <a:defRPr lang="de-DE" sz="2200" dirty="0" smtClean="0">
                <a:solidFill>
                  <a:schemeClr val="tx1"/>
                </a:solidFill>
                <a:latin typeface="+mn-lt"/>
              </a:defRPr>
            </a:lvl2pPr>
            <a:lvl3pPr>
              <a:defRPr lang="de-DE" sz="2000" dirty="0" smtClean="0">
                <a:solidFill>
                  <a:schemeClr val="tx1"/>
                </a:solidFill>
                <a:latin typeface="+mn-lt"/>
              </a:defRPr>
            </a:lvl3pPr>
            <a:lvl4pPr>
              <a:defRPr lang="de-DE" sz="1800" dirty="0" smtClean="0">
                <a:solidFill>
                  <a:schemeClr val="tx1"/>
                </a:solidFill>
                <a:latin typeface="+mn-lt"/>
              </a:defRPr>
            </a:lvl4pPr>
            <a:lvl5pPr>
              <a:defRPr lang="de-DE" sz="1600" dirty="0" smtClean="0">
                <a:solidFill>
                  <a:schemeClr val="tx1"/>
                </a:solidFill>
                <a:latin typeface="+mn-lt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628E1-D110-4315-8EB7-F4BF400C83FC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20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944570251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24681D2E-C12C-4158-ADFE-74F6097BFD8D}" type="datetime1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11/11/2013</a:t>
            </a:fld>
            <a:r>
              <a:rPr lang="en-GB" sz="1200" b="0" smtClean="0">
                <a:solidFill>
                  <a:schemeClr val="bg1"/>
                </a:solidFill>
              </a:rPr>
              <a:t>     Seite </a:t>
            </a:r>
            <a:fld id="{F2B43F70-AF36-4B69-9E91-3346A49DC6C2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6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2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0" name="Text Box 19"/>
          <p:cNvSpPr txBox="1">
            <a:spLocks noChangeArrowheads="1"/>
          </p:cNvSpPr>
          <p:nvPr/>
        </p:nvSpPr>
        <p:spPr bwMode="auto">
          <a:xfrm>
            <a:off x="7893050" y="6602413"/>
            <a:ext cx="927100" cy="27781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en-GB" sz="1200" b="0" smtClean="0">
                <a:solidFill>
                  <a:schemeClr val="bg1"/>
                </a:solidFill>
              </a:rPr>
              <a:t>Page </a:t>
            </a:r>
            <a:fld id="{523EEB7B-8875-471E-93A6-3ED4D9CD48E6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11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2" name="Picture 23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Grafik 17" descr="gizlogo-sv-climat-en-4c.wmf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PROAGRO 2011\PROAGRO UT ACC\DOCUMENTOS OECD QUE NECESITAN IMPRESSUM\Impresum revisados\nueva revisión romeo marta\gizlogo-sv-klimas-es-rgb-72.jp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3" b="18182"/>
          <a:stretch>
            <a:fillRect/>
          </a:stretch>
        </p:blipFill>
        <p:spPr bwMode="auto">
          <a:xfrm>
            <a:off x="355600" y="25400"/>
            <a:ext cx="196850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15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B7C5D-9EA6-417E-B1A1-23674910C8A8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16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3456319544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4F31CC-462A-4461-86FB-CBA2D86AC3A1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3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1891761768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24681D2E-C12C-4158-ADFE-74F6097BFD8D}" type="datetime1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11/11/2013</a:t>
            </a:fld>
            <a:r>
              <a:rPr lang="en-GB" sz="1200" b="0" smtClean="0">
                <a:solidFill>
                  <a:schemeClr val="bg1"/>
                </a:solidFill>
              </a:rPr>
              <a:t>     Seite </a:t>
            </a:r>
            <a:fld id="{9ED25CA8-6CBD-47C4-A0BF-B565FCB69290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8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2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7893050" y="6602413"/>
            <a:ext cx="927100" cy="27781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en-GB" sz="1200" b="0" smtClean="0">
                <a:solidFill>
                  <a:schemeClr val="bg1"/>
                </a:solidFill>
              </a:rPr>
              <a:t>Page </a:t>
            </a:r>
            <a:fld id="{DC369089-F979-45DB-900C-5B3A8A7776AD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4" name="Picture 23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Grafik 17" descr="gizlogo-sv-climat-en-4c.wmf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C:\PROAGRO 2011\PROAGRO UT ACC\DOCUMENTOS OECD QUE NECESITAN IMPRESSUM\Impresum revisados\nueva revisión romeo marta\gizlogo-sv-klimas-es-rgb-72.jp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3" b="18182"/>
          <a:stretch>
            <a:fillRect/>
          </a:stretch>
        </p:blipFill>
        <p:spPr bwMode="auto">
          <a:xfrm>
            <a:off x="355600" y="25400"/>
            <a:ext cx="196850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1411200"/>
            <a:ext cx="2484000" cy="1357052"/>
          </a:xfrm>
        </p:spPr>
        <p:txBody>
          <a:bodyPr anchor="b"/>
          <a:lstStyle>
            <a:lvl1pPr algn="l">
              <a:defRPr sz="2800" b="0" baseline="0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20022" y="1411201"/>
            <a:ext cx="4453200" cy="4814235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040400" y="2893512"/>
            <a:ext cx="2484000" cy="3331925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17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47BB41-B429-43E0-BFE6-6835F72570BD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18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245968291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24681D2E-C12C-4158-ADFE-74F6097BFD8D}" type="datetime1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11/11/2013</a:t>
            </a:fld>
            <a:r>
              <a:rPr lang="en-GB" sz="1200" b="0" smtClean="0">
                <a:solidFill>
                  <a:schemeClr val="bg1"/>
                </a:solidFill>
              </a:rPr>
              <a:t>     Seite </a:t>
            </a:r>
            <a:fld id="{9B46A44D-F80F-4A0C-8100-03A25CE0E5D0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8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2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7893050" y="6602413"/>
            <a:ext cx="927100" cy="27781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en-GB" sz="1200" b="0" smtClean="0">
                <a:solidFill>
                  <a:schemeClr val="bg1"/>
                </a:solidFill>
              </a:rPr>
              <a:t>Page </a:t>
            </a:r>
            <a:fld id="{8D306DB5-23C1-45A5-AD68-634F8C5A92BC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4" name="Picture 23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Grafik 17" descr="gizlogo-sv-climat-en-4c.wmf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C:\PROAGRO 2011\PROAGRO UT ACC\DOCUMENTOS OECD QUE NECESITAN IMPRESSUM\Impresum revisados\nueva revisión romeo marta\gizlogo-sv-klimas-es-rgb-72.jp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3" b="18182"/>
          <a:stretch>
            <a:fillRect/>
          </a:stretch>
        </p:blipFill>
        <p:spPr bwMode="auto">
          <a:xfrm>
            <a:off x="355600" y="25400"/>
            <a:ext cx="196850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4860099"/>
            <a:ext cx="7034400" cy="526093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152525" y="1411201"/>
            <a:ext cx="6831014" cy="3361215"/>
          </a:xfrm>
        </p:spPr>
        <p:txBody>
          <a:bodyPr/>
          <a:lstStyle>
            <a:lvl1pPr marL="0" indent="0">
              <a:buNone/>
              <a:defRPr sz="3200" baseline="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040400" y="5486400"/>
            <a:ext cx="7034400" cy="739036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17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8F797F-17B7-426A-B77C-E1D7C69B3D70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18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1335931971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24681D2E-C12C-4158-ADFE-74F6097BFD8D}" type="datetime1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11/11/2013</a:t>
            </a:fld>
            <a:r>
              <a:rPr lang="en-GB" sz="1200" b="0" smtClean="0">
                <a:solidFill>
                  <a:schemeClr val="bg1"/>
                </a:solidFill>
              </a:rPr>
              <a:t>     Seite </a:t>
            </a:r>
            <a:fld id="{847D5D50-3321-4F8C-B23D-3C3A44D5D53C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029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030" name="Picture 7"/>
          <p:cNvPicPr>
            <a:picLocks noChangeAspect="1" noChangeArrowheads="1"/>
          </p:cNvPicPr>
          <p:nvPr/>
        </p:nvPicPr>
        <p:blipFill>
          <a:blip r:embed="rId11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GB"/>
          </a:p>
        </p:txBody>
      </p:sp>
      <p:sp>
        <p:nvSpPr>
          <p:cNvPr id="1032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GB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033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069975"/>
            <a:ext cx="7526338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Click here to add title</a:t>
            </a:r>
            <a:br>
              <a:rPr lang="en-GB" altLang="de-DE" smtClean="0"/>
            </a:br>
            <a:r>
              <a:rPr lang="en-GB" altLang="de-DE" smtClean="0"/>
              <a:t>sd</a:t>
            </a:r>
          </a:p>
        </p:txBody>
      </p:sp>
      <p:sp>
        <p:nvSpPr>
          <p:cNvPr id="1034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08188"/>
            <a:ext cx="7526338" cy="421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Erster satz hier</a:t>
            </a:r>
          </a:p>
          <a:p>
            <a:pPr lvl="1"/>
            <a:r>
              <a:rPr lang="en-GB" altLang="de-DE" smtClean="0"/>
              <a:t>Click here to add text</a:t>
            </a:r>
          </a:p>
          <a:p>
            <a:pPr lvl="2"/>
            <a:r>
              <a:rPr lang="en-GB" altLang="de-DE" smtClean="0"/>
              <a:t>Second layer</a:t>
            </a:r>
          </a:p>
          <a:p>
            <a:pPr lvl="3"/>
            <a:r>
              <a:rPr lang="en-GB" altLang="de-DE" smtClean="0"/>
              <a:t>Third layer</a:t>
            </a:r>
          </a:p>
          <a:p>
            <a:pPr lvl="4"/>
            <a:r>
              <a:rPr lang="en-GB" altLang="de-DE" smtClean="0"/>
              <a:t>Fourth layer</a:t>
            </a:r>
          </a:p>
        </p:txBody>
      </p:sp>
      <p:sp>
        <p:nvSpPr>
          <p:cNvPr id="75793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756400" y="6602413"/>
            <a:ext cx="12954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1200" b="0">
                <a:solidFill>
                  <a:schemeClr val="bg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9520B8EA-BF6D-4FCF-8760-74B7CD44FD2D}" type="datetime1">
              <a:rPr lang="en-GB"/>
              <a:pPr>
                <a:defRPr/>
              </a:pPr>
              <a:t>11/11/2013</a:t>
            </a:fld>
            <a:endParaRPr lang="en-GB"/>
          </a:p>
        </p:txBody>
      </p:sp>
      <p:sp>
        <p:nvSpPr>
          <p:cNvPr id="1036" name="Text Box 19"/>
          <p:cNvSpPr txBox="1">
            <a:spLocks noChangeArrowheads="1"/>
          </p:cNvSpPr>
          <p:nvPr/>
        </p:nvSpPr>
        <p:spPr bwMode="auto">
          <a:xfrm>
            <a:off x="7893050" y="6602413"/>
            <a:ext cx="9271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en-GB" sz="1200" b="0" smtClean="0">
                <a:solidFill>
                  <a:schemeClr val="bg1"/>
                </a:solidFill>
              </a:rPr>
              <a:t>Page </a:t>
            </a:r>
            <a:fld id="{050013C2-064C-4221-87C0-819090516A1B}" type="slidenum">
              <a:rPr lang="en-GB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en-GB" sz="1200" b="0" smtClean="0">
              <a:solidFill>
                <a:schemeClr val="bg1"/>
              </a:solidFill>
            </a:endParaRPr>
          </a:p>
        </p:txBody>
      </p:sp>
      <p:sp>
        <p:nvSpPr>
          <p:cNvPr id="1037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038" name="Picture 23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801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125" y="6600825"/>
            <a:ext cx="28956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1200" b="0">
                <a:solidFill>
                  <a:schemeClr val="bg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pic>
        <p:nvPicPr>
          <p:cNvPr id="1040" name="Grafik 17" descr="gizlogo-sv-climat-en-4c.wmf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1" name="Picture 2" descr="C:\PROAGRO 2011\PROAGRO UT ACC\DOCUMENTOS OECD QUE NECESITAN IMPRESSUM\Impresum revisados\nueva revisión romeo marta\gizlogo-sv-klimas-es-rgb-72.jpg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3" b="18182"/>
          <a:stretch>
            <a:fillRect/>
          </a:stretch>
        </p:blipFill>
        <p:spPr bwMode="auto">
          <a:xfrm>
            <a:off x="355600" y="25400"/>
            <a:ext cx="196850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98" r:id="rId1"/>
    <p:sldLayoutId id="2147484097" r:id="rId2"/>
    <p:sldLayoutId id="2147484099" r:id="rId3"/>
    <p:sldLayoutId id="2147484100" r:id="rId4"/>
    <p:sldLayoutId id="2147484101" r:id="rId5"/>
    <p:sldLayoutId id="2147484102" r:id="rId6"/>
    <p:sldLayoutId id="2147484103" r:id="rId7"/>
    <p:sldLayoutId id="2147484104" r:id="rId8"/>
    <p:sldLayoutId id="2147484105" r:id="rId9"/>
  </p:sldLayoutIdLst>
  <p:transition/>
  <p:timing>
    <p:tnLst>
      <p:par>
        <p:cTn id="1" dur="indefinite" restart="never" nodeType="tmRoot"/>
      </p:par>
    </p:tnLst>
  </p:timing>
  <p:hf sldNum="0"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C80F0F"/>
        </a:buClr>
        <a:buFont typeface="Wingdings" pitchFamily="2" charset="2"/>
        <a:defRPr sz="2000" b="1">
          <a:solidFill>
            <a:schemeClr val="tx1"/>
          </a:solidFill>
          <a:latin typeface="+mn-lt"/>
          <a:ea typeface="+mn-ea"/>
          <a:cs typeface="+mn-cs"/>
        </a:defRPr>
      </a:lvl1pPr>
      <a:lvl2pPr marL="179388" indent="-179388" algn="l" rtl="0" eaLnBrk="0" fontAlgn="base" hangingPunct="0">
        <a:spcBef>
          <a:spcPct val="20000"/>
        </a:spcBef>
        <a:spcAft>
          <a:spcPct val="0"/>
        </a:spcAft>
        <a:buClr>
          <a:srgbClr val="C00000"/>
        </a:buClr>
        <a:buFont typeface="Wingdings" pitchFamily="2" charset="2"/>
        <a:buChar char="§"/>
        <a:tabLst>
          <a:tab pos="2190750" algn="l"/>
        </a:tabLst>
        <a:defRPr b="1">
          <a:solidFill>
            <a:schemeClr val="tx1"/>
          </a:solidFill>
          <a:latin typeface="+mn-lt"/>
        </a:defRPr>
      </a:lvl2pPr>
      <a:lvl3pPr marL="358775" indent="-179388" algn="l" rtl="0" eaLnBrk="0" fontAlgn="base" hangingPunct="0">
        <a:spcBef>
          <a:spcPct val="20000"/>
        </a:spcBef>
        <a:spcAft>
          <a:spcPct val="0"/>
        </a:spcAft>
        <a:buClr>
          <a:srgbClr val="999999"/>
        </a:buClr>
        <a:buFont typeface="Wingdings" pitchFamily="2" charset="2"/>
        <a:buChar char="§"/>
        <a:tabLst>
          <a:tab pos="2190750" algn="l"/>
        </a:tabLst>
        <a:defRPr>
          <a:solidFill>
            <a:schemeClr val="tx1"/>
          </a:solidFill>
          <a:latin typeface="+mn-lt"/>
        </a:defRPr>
      </a:lvl3pPr>
      <a:lvl4pPr marL="538163" indent="-179388" algn="l" rtl="0" eaLnBrk="0" fontAlgn="base" hangingPunct="0">
        <a:spcBef>
          <a:spcPct val="20000"/>
        </a:spcBef>
        <a:spcAft>
          <a:spcPct val="0"/>
        </a:spcAft>
        <a:buClr>
          <a:srgbClr val="C80F0F"/>
        </a:buClr>
        <a:buChar char="-"/>
        <a:tabLst>
          <a:tab pos="2190750" algn="l"/>
        </a:tabLst>
        <a:defRPr sz="1600">
          <a:solidFill>
            <a:schemeClr val="tx1"/>
          </a:solidFill>
          <a:latin typeface="+mn-lt"/>
        </a:defRPr>
      </a:lvl4pPr>
      <a:lvl5pPr marL="717550" indent="-17938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-"/>
        <a:defRPr sz="1600">
          <a:solidFill>
            <a:schemeClr val="tx1"/>
          </a:solidFill>
          <a:latin typeface="+mn-lt"/>
        </a:defRPr>
      </a:lvl5pPr>
      <a:lvl6pPr marL="26479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6pPr>
      <a:lvl7pPr marL="31051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7pPr>
      <a:lvl8pPr marL="35623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8pPr>
      <a:lvl9pPr marL="40195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climate@giz.de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hyperlink" Target="http://www.oecd.org/document/24/0,3746,en_2649_34421_45619928_1_1_1_1,00.html" TargetMode="External"/><Relationship Id="rId4" Type="http://schemas.openxmlformats.org/officeDocument/2006/relationships/hyperlink" Target="http://www.giz.de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pdf.usaid.gov/pdf_docs/PNADM428.pdf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pdf.usaid.gov/pdf_docs/PNADM428.pdf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pdf.usaid.gov/pdf_docs/PNADM428.pdf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pdf.usaid.gov/pdf_docs/PNADM428.pdf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pdf.usaid.gov/pdf_docs/PNADM428.pdf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pdf.usaid.gov/pdf_docs/PNADM428.pdf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pdf.usaid.gov/pdf_docs/PNADM428.pdf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el 1"/>
          <p:cNvSpPr>
            <a:spLocks noGrp="1"/>
          </p:cNvSpPr>
          <p:nvPr>
            <p:ph type="ctrTitle" sz="quarter"/>
          </p:nvPr>
        </p:nvSpPr>
        <p:spPr>
          <a:xfrm>
            <a:off x="1039813" y="1993900"/>
            <a:ext cx="7034212" cy="1143000"/>
          </a:xfrm>
        </p:spPr>
        <p:txBody>
          <a:bodyPr/>
          <a:lstStyle/>
          <a:p>
            <a:r>
              <a:rPr lang="en-GB" altLang="de-DE" smtClean="0"/>
              <a:t>Enfoque de 4 pasos </a:t>
            </a:r>
          </a:p>
        </p:txBody>
      </p:sp>
      <p:pic>
        <p:nvPicPr>
          <p:cNvPr id="10244" name="Grafik 4" descr="titelbars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12" r="8638" b="45680"/>
          <a:stretch>
            <a:fillRect/>
          </a:stretch>
        </p:blipFill>
        <p:spPr bwMode="auto">
          <a:xfrm>
            <a:off x="4722813" y="3132138"/>
            <a:ext cx="4567237" cy="372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Grafik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408239"/>
            <a:ext cx="3131093" cy="1087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1"/>
          <p:cNvSpPr txBox="1">
            <a:spLocks noChangeArrowheads="1"/>
          </p:cNvSpPr>
          <p:nvPr/>
        </p:nvSpPr>
        <p:spPr bwMode="auto">
          <a:xfrm>
            <a:off x="600075" y="1858963"/>
            <a:ext cx="3752850" cy="448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Aft>
                <a:spcPts val="600"/>
              </a:spcAft>
            </a:pPr>
            <a:r>
              <a:rPr lang="es-MX" altLang="de-DE" sz="1000">
                <a:solidFill>
                  <a:srgbClr val="000000"/>
                </a:solidFill>
              </a:rPr>
              <a:t>GIZ, en su calidad de empresa federal, apoya al Gobierno Alemán en el alcance de sus objetivos en el campo de la cooperación internacional para el desarrollo sostenible.</a:t>
            </a:r>
          </a:p>
          <a:p>
            <a:pPr eaLnBrk="1" hangingPunct="1">
              <a:spcAft>
                <a:spcPts val="600"/>
              </a:spcAft>
            </a:pPr>
            <a:r>
              <a:rPr lang="es-MX" altLang="de-DE" sz="1000">
                <a:solidFill>
                  <a:srgbClr val="C00000"/>
                </a:solidFill>
              </a:rPr>
              <a:t>Publicado por:</a:t>
            </a:r>
            <a:r>
              <a:rPr lang="es-MX" altLang="de-DE" sz="1000">
                <a:solidFill>
                  <a:srgbClr val="7F7F7F"/>
                </a:solidFill>
              </a:rPr>
              <a:t/>
            </a:r>
            <a:br>
              <a:rPr lang="es-MX" altLang="de-DE" sz="1000">
                <a:solidFill>
                  <a:srgbClr val="7F7F7F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Deutsche Gesellschaft für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Internationale Zusammenarbeit (GIZ) GmbH</a:t>
            </a:r>
          </a:p>
          <a:p>
            <a:pPr eaLnBrk="1" hangingPunct="1">
              <a:spcAft>
                <a:spcPts val="600"/>
              </a:spcAft>
            </a:pPr>
            <a:r>
              <a:rPr lang="es-MX" altLang="de-DE" sz="1000">
                <a:solidFill>
                  <a:srgbClr val="000000"/>
                </a:solidFill>
              </a:rPr>
              <a:t>Dag-Hammarskjöld-Weg 1-5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65760 Eschborn, Alemania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Telf: +49 61 96 79-0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Fax: +49 61 96 79-1115</a:t>
            </a:r>
          </a:p>
          <a:p>
            <a:pPr eaLnBrk="1" hangingPunct="1">
              <a:spcAft>
                <a:spcPts val="600"/>
              </a:spcAft>
            </a:pPr>
            <a:r>
              <a:rPr lang="es-MX" altLang="de-DE" sz="1000">
                <a:solidFill>
                  <a:srgbClr val="000000"/>
                </a:solidFill>
              </a:rPr>
              <a:t>E      </a:t>
            </a:r>
            <a:r>
              <a:rPr lang="es-MX" altLang="de-DE" sz="1000" u="sng">
                <a:solidFill>
                  <a:srgbClr val="950B0A"/>
                </a:solidFill>
                <a:hlinkClick r:id="rId3"/>
              </a:rPr>
              <a:t>climate@giz.de</a:t>
            </a:r>
            <a:r>
              <a:rPr lang="es-MX" altLang="de-DE" sz="1000" u="sng">
                <a:solidFill>
                  <a:srgbClr val="000000"/>
                </a:solidFill>
              </a:rPr>
              <a:t/>
            </a:r>
            <a:br>
              <a:rPr lang="es-MX" altLang="de-DE" sz="1000" u="sng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I       </a:t>
            </a:r>
            <a:r>
              <a:rPr lang="es-MX" altLang="de-DE" sz="1000">
                <a:solidFill>
                  <a:srgbClr val="950B0A"/>
                </a:solidFill>
                <a:hlinkClick r:id="rId4"/>
              </a:rPr>
              <a:t>www.giz.de</a:t>
            </a:r>
          </a:p>
          <a:p>
            <a:pPr eaLnBrk="1" hangingPunct="1">
              <a:spcBef>
                <a:spcPts val="600"/>
              </a:spcBef>
              <a:spcAft>
                <a:spcPts val="300"/>
              </a:spcAft>
            </a:pPr>
            <a:r>
              <a:rPr lang="es-MX" altLang="de-DE" sz="1000">
                <a:solidFill>
                  <a:srgbClr val="000000"/>
                </a:solidFill>
              </a:rPr>
              <a:t>Programa de la Protección Climática de GIZ</a:t>
            </a:r>
          </a:p>
          <a:p>
            <a:pPr eaLnBrk="1" hangingPunct="1">
              <a:spcBef>
                <a:spcPts val="600"/>
              </a:spcBef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4799013" y="2492375"/>
            <a:ext cx="379095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Aft>
                <a:spcPts val="600"/>
              </a:spcAft>
            </a:pPr>
            <a:r>
              <a:rPr lang="fr-FR" altLang="de-DE" sz="900">
                <a:solidFill>
                  <a:srgbClr val="C00000"/>
                </a:solidFill>
              </a:rPr>
              <a:t>Responsable</a:t>
            </a:r>
            <a:r>
              <a:rPr lang="fr-FR" altLang="de-DE" sz="900">
                <a:solidFill>
                  <a:srgbClr val="7F7F7F"/>
                </a:solidFill>
              </a:rPr>
              <a:t/>
            </a:r>
            <a:br>
              <a:rPr lang="fr-FR" altLang="de-DE" sz="900">
                <a:solidFill>
                  <a:srgbClr val="7F7F7F"/>
                </a:solidFill>
              </a:rPr>
            </a:br>
            <a:r>
              <a:rPr lang="fr-FR" altLang="de-DE" sz="900">
                <a:solidFill>
                  <a:srgbClr val="000000"/>
                </a:solidFill>
              </a:rPr>
              <a:t>Ilona Porsché, GIZ; Michael Scholze, GIZ</a:t>
            </a:r>
          </a:p>
          <a:p>
            <a:pPr eaLnBrk="1" hangingPunct="1">
              <a:spcAft>
                <a:spcPts val="600"/>
              </a:spcAft>
            </a:pPr>
            <a:r>
              <a:rPr lang="en-US" altLang="de-DE" sz="900">
                <a:solidFill>
                  <a:srgbClr val="C00000"/>
                </a:solidFill>
              </a:rPr>
              <a:t>Autores</a:t>
            </a:r>
            <a:r>
              <a:rPr lang="en-US" altLang="de-DE" sz="900">
                <a:solidFill>
                  <a:srgbClr val="7F7F7F"/>
                </a:solidFill>
              </a:rPr>
              <a:t/>
            </a:r>
            <a:br>
              <a:rPr lang="en-US" altLang="de-DE" sz="900">
                <a:solidFill>
                  <a:srgbClr val="7F7F7F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Jennifer Frankel-Reed, Barbara Fröde-Thierfelder, Ilona Porsché</a:t>
            </a:r>
          </a:p>
          <a:p>
            <a:pPr eaLnBrk="1" hangingPunct="1">
              <a:spcAft>
                <a:spcPts val="600"/>
              </a:spcAft>
            </a:pPr>
            <a:r>
              <a:rPr lang="en-US" altLang="de-DE" sz="900">
                <a:solidFill>
                  <a:srgbClr val="C00000"/>
                </a:solidFill>
              </a:rPr>
              <a:t>Contribuciones de </a:t>
            </a:r>
            <a:r>
              <a:rPr lang="en-US" altLang="de-DE" sz="900">
                <a:solidFill>
                  <a:srgbClr val="7F7F7F"/>
                </a:solidFill>
              </a:rPr>
              <a:t/>
            </a:r>
            <a:br>
              <a:rPr lang="en-US" altLang="de-DE" sz="900">
                <a:solidFill>
                  <a:srgbClr val="7F7F7F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Alfred Eberhardt, Mark Svendsen, Lea Herberg, Martin Baumgart, </a:t>
            </a:r>
            <a:br>
              <a:rPr lang="en-US" altLang="de-DE" sz="900">
                <a:solidFill>
                  <a:srgbClr val="000000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Udo Höggel, Michael Scholze, Alexander Fröde, Nana Künkel, miembros del Task Team de Cambio Climático y Cooperación para el Desarrollo de la OCDE </a:t>
            </a:r>
          </a:p>
          <a:p>
            <a:pPr eaLnBrk="1" hangingPunct="1">
              <a:spcAft>
                <a:spcPts val="600"/>
              </a:spcAft>
            </a:pPr>
            <a:r>
              <a:rPr lang="en-US" altLang="de-DE" sz="900">
                <a:solidFill>
                  <a:srgbClr val="C00000"/>
                </a:solidFill>
              </a:rPr>
              <a:t>Coordinación</a:t>
            </a:r>
            <a:r>
              <a:rPr lang="en-US" altLang="de-DE" sz="900">
                <a:solidFill>
                  <a:srgbClr val="7F7F7F"/>
                </a:solidFill>
              </a:rPr>
              <a:t/>
            </a:r>
            <a:br>
              <a:rPr lang="en-US" altLang="de-DE" sz="900">
                <a:solidFill>
                  <a:srgbClr val="7F7F7F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Ilona Porsché, Barbara Fröde-Thierfelder</a:t>
            </a:r>
            <a:br>
              <a:rPr lang="en-US" altLang="de-DE" sz="900">
                <a:solidFill>
                  <a:srgbClr val="000000"/>
                </a:solidFill>
              </a:rPr>
            </a:br>
            <a:endParaRPr lang="en-US" altLang="de-DE" sz="900">
              <a:solidFill>
                <a:srgbClr val="000000"/>
              </a:solidFill>
            </a:endParaRPr>
          </a:p>
          <a:p>
            <a:pPr eaLnBrk="1" hangingPunct="1">
              <a:spcAft>
                <a:spcPts val="600"/>
              </a:spcAft>
            </a:pPr>
            <a:r>
              <a:rPr lang="en-US" altLang="de-DE" sz="900">
                <a:solidFill>
                  <a:srgbClr val="C00000"/>
                </a:solidFill>
              </a:rPr>
              <a:t>Crédito de fotografías</a:t>
            </a:r>
            <a:r>
              <a:rPr lang="en-US" altLang="de-DE" sz="900">
                <a:solidFill>
                  <a:srgbClr val="595959"/>
                </a:solidFill>
              </a:rPr>
              <a:t/>
            </a:r>
            <a:br>
              <a:rPr lang="en-US" altLang="de-DE" sz="900">
                <a:solidFill>
                  <a:srgbClr val="595959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© GIZ/Programa de Protección del Clima y </a:t>
            </a:r>
            <a:r>
              <a:rPr lang="de-DE" altLang="de-DE" sz="900">
                <a:solidFill>
                  <a:srgbClr val="000000"/>
                </a:solidFill>
              </a:rPr>
              <a:t>Claudia Altmann,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Dirk Ostermeier, Florian Kopp, Georg Buchholz, Ira Olaleye,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Jörg Böthling, Manuel Hauptmann, Markus Kirchgessner,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Michael Gajo, Michael Netzhammer, Nicole Herzog, Peter Korneffel, Richard Lord, Robert Heine, Rüdiger Behrens, Ulrich Scholz,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Ursula Meissner, Uwe Rau</a:t>
            </a:r>
          </a:p>
          <a:p>
            <a:pPr eaLnBrk="1" hangingPunct="1">
              <a:spcAft>
                <a:spcPts val="600"/>
              </a:spcAft>
            </a:pPr>
            <a:r>
              <a:rPr lang="de-DE" altLang="de-DE" sz="900">
                <a:solidFill>
                  <a:srgbClr val="C00000"/>
                </a:solidFill>
              </a:rPr>
              <a:t>Diseño</a:t>
            </a:r>
            <a:r>
              <a:rPr lang="de-DE" altLang="de-DE" sz="900">
                <a:solidFill>
                  <a:srgbClr val="000000"/>
                </a:solidFill>
              </a:rPr>
              <a:t/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Ira Olaleye</a:t>
            </a:r>
          </a:p>
          <a:p>
            <a:pPr eaLnBrk="1" hangingPunct="1">
              <a:spcAft>
                <a:spcPts val="300"/>
              </a:spcAft>
            </a:pPr>
            <a:r>
              <a:rPr lang="en-US" altLang="de-DE" sz="900">
                <a:solidFill>
                  <a:srgbClr val="000000"/>
                </a:solidFill>
              </a:rPr>
              <a:t>Los artículos escritos por los autores nombrados no necesariamente representan las opiniones de los editores. </a:t>
            </a:r>
          </a:p>
          <a:p>
            <a:pPr eaLnBrk="1" hangingPunct="1">
              <a:spcAft>
                <a:spcPts val="300"/>
              </a:spcAft>
            </a:pPr>
            <a:endParaRPr lang="en-US" altLang="de-DE" sz="9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r>
              <a:rPr lang="en-US" altLang="de-DE" sz="900">
                <a:solidFill>
                  <a:schemeClr val="tx1"/>
                </a:solidFill>
              </a:rPr>
              <a:t/>
            </a:r>
            <a:br>
              <a:rPr lang="en-US" altLang="de-DE" sz="900">
                <a:solidFill>
                  <a:schemeClr val="tx1"/>
                </a:solidFill>
              </a:rPr>
            </a:br>
            <a:r>
              <a:rPr lang="en-US" altLang="de-DE" sz="900">
                <a:solidFill>
                  <a:schemeClr val="tx1"/>
                </a:solidFill>
              </a:rPr>
              <a:t>Julio 2011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593725" y="811213"/>
            <a:ext cx="7485063" cy="96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altLang="de-DE" sz="2400">
                <a:solidFill>
                  <a:srgbClr val="669900"/>
                </a:solidFill>
              </a:rPr>
              <a:t>Nota de impresión</a:t>
            </a:r>
          </a:p>
          <a:p>
            <a:pPr eaLnBrk="1" hangingPunct="1"/>
            <a:endParaRPr lang="es-MX" altLang="de-DE" sz="1000">
              <a:solidFill>
                <a:srgbClr val="669900"/>
              </a:solidFill>
            </a:endParaRPr>
          </a:p>
          <a:p>
            <a:pPr eaLnBrk="1" hangingPunct="1"/>
            <a:r>
              <a:rPr lang="es-PE" altLang="de-DE" sz="1500">
                <a:solidFill>
                  <a:srgbClr val="669900"/>
                </a:solidFill>
              </a:rPr>
              <a:t>Integrando la adaptación al cambio climático en la planificación del desarrollo </a:t>
            </a:r>
            <a:r>
              <a:rPr lang="en-GB" altLang="de-DE" sz="1500">
                <a:solidFill>
                  <a:srgbClr val="669900"/>
                </a:solidFill>
              </a:rPr>
              <a:t> </a:t>
            </a:r>
          </a:p>
          <a:p>
            <a:pPr eaLnBrk="1" hangingPunct="1"/>
            <a:endParaRPr lang="en-GB" altLang="de-DE" sz="1200">
              <a:solidFill>
                <a:srgbClr val="669900"/>
              </a:solidFill>
            </a:endParaRPr>
          </a:p>
          <a:p>
            <a:pPr eaLnBrk="1" hangingPunct="1"/>
            <a:endParaRPr lang="en-GB" altLang="de-DE" sz="1200">
              <a:solidFill>
                <a:srgbClr val="669900"/>
              </a:solidFill>
            </a:endParaRPr>
          </a:p>
          <a:p>
            <a:pPr eaLnBrk="1" hangingPunct="1"/>
            <a:r>
              <a:rPr lang="es-PE" altLang="de-DE" sz="1200">
                <a:solidFill>
                  <a:srgbClr val="669900"/>
                </a:solidFill>
              </a:rPr>
              <a:t> </a:t>
            </a:r>
            <a:endParaRPr lang="en-GB" altLang="de-DE" sz="1200">
              <a:solidFill>
                <a:srgbClr val="669900"/>
              </a:solidFill>
            </a:endParaRPr>
          </a:p>
          <a:p>
            <a:pPr eaLnBrk="1" hangingPunct="1"/>
            <a:endParaRPr lang="es-MX" altLang="de-DE" sz="1600">
              <a:solidFill>
                <a:schemeClr val="tx1"/>
              </a:solidFill>
            </a:endParaRPr>
          </a:p>
        </p:txBody>
      </p:sp>
      <p:sp>
        <p:nvSpPr>
          <p:cNvPr id="11269" name="Rechteck 4"/>
          <p:cNvSpPr>
            <a:spLocks noChangeArrowheads="1"/>
          </p:cNvSpPr>
          <p:nvPr/>
        </p:nvSpPr>
        <p:spPr bwMode="auto">
          <a:xfrm>
            <a:off x="611188" y="5114925"/>
            <a:ext cx="3663950" cy="190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es-MX" altLang="de-DE" sz="900">
                <a:solidFill>
                  <a:srgbClr val="C00000"/>
                </a:solidFill>
              </a:rPr>
              <a:t>Traducción</a:t>
            </a:r>
            <a:r>
              <a:rPr lang="es-MX" altLang="de-DE" sz="1000">
                <a:solidFill>
                  <a:srgbClr val="C00000"/>
                </a:solidFill>
              </a:rPr>
              <a:t> </a:t>
            </a:r>
          </a:p>
          <a:p>
            <a:pPr eaLnBrk="1" hangingPunct="1"/>
            <a:r>
              <a:rPr lang="es-BO" altLang="de-DE" sz="900"/>
              <a:t>La versión original de este material de capacitación se publicó en idioma inglés (“Integrating Climate Change Adaptation into Development Planning”). Está disponible en </a:t>
            </a:r>
            <a:r>
              <a:rPr lang="es-BO" altLang="de-DE" sz="900" u="sng">
                <a:hlinkClick r:id="rId5"/>
              </a:rPr>
              <a:t>este enlace</a:t>
            </a:r>
            <a:r>
              <a:rPr lang="es-BO" altLang="de-DE" sz="900"/>
              <a:t>. </a:t>
            </a:r>
          </a:p>
          <a:p>
            <a:pPr eaLnBrk="1" hangingPunct="1"/>
            <a:endParaRPr lang="es-BO" altLang="de-DE" sz="900"/>
          </a:p>
          <a:p>
            <a:pPr eaLnBrk="1" hangingPunct="1"/>
            <a:r>
              <a:rPr lang="es-BO" altLang="de-DE" sz="900"/>
              <a:t>La traducción al español fue realizada por HELVETAS Swiss Intercooperation – PERÚ, y financiada por el Programa de Desarrollo Agropecuario Sustentable (PROAGRO, GIZ - Bolivia, Cooperación Suecia / Alemania) y el Programa Regional Amazonía (BMZ-DGIS-OTCA) – Brasil.</a:t>
            </a:r>
            <a:endParaRPr lang="es-BO" altLang="de-DE" sz="900">
              <a:solidFill>
                <a:schemeClr val="tx1"/>
              </a:solidFill>
            </a:endParaRPr>
          </a:p>
          <a:p>
            <a:pPr eaLnBrk="1" hangingPunct="1"/>
            <a:endParaRPr lang="es-BO" altLang="de-DE" sz="900">
              <a:solidFill>
                <a:schemeClr val="tx1"/>
              </a:solidFill>
            </a:endParaRPr>
          </a:p>
          <a:p>
            <a:pPr eaLnBrk="1" hangingPunct="1"/>
            <a:endParaRPr lang="es-BO" altLang="de-DE" sz="900">
              <a:solidFill>
                <a:schemeClr val="tx1"/>
              </a:solidFill>
            </a:endParaRPr>
          </a:p>
          <a:p>
            <a:pPr eaLnBrk="1" hangingPunct="1"/>
            <a:endParaRPr lang="es-BO" altLang="de-DE" sz="90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9"/>
          <a:stretch/>
        </p:blipFill>
        <p:spPr bwMode="auto">
          <a:xfrm>
            <a:off x="1462391" y="4288550"/>
            <a:ext cx="2596832" cy="1052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Enfoque de adaptación de cuatro pasos: </a:t>
            </a:r>
            <a:br>
              <a:rPr lang="en-GB" altLang="de-DE" smtClean="0"/>
            </a:br>
            <a:r>
              <a:rPr lang="en-GB" altLang="de-DE" smtClean="0"/>
              <a:t>Proceso básico de planificación de la adaptación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defRPr/>
            </a:pPr>
            <a:r>
              <a:rPr lang="es-MX" dirty="0" smtClean="0"/>
              <a:t>Proceso sistemático para tratar todas las preguntas relevantes de la planificación para la adaptación</a:t>
            </a:r>
          </a:p>
          <a:p>
            <a:pPr lvl="1">
              <a:defRPr/>
            </a:pPr>
            <a:r>
              <a:rPr lang="es-MX" dirty="0" smtClean="0"/>
              <a:t>Se avanza un paso a la vez para evitar bloqueos mentales debido a la sobre complejidad de los retos</a:t>
            </a:r>
          </a:p>
          <a:p>
            <a:pPr marL="0" indent="0">
              <a:defRPr/>
            </a:pPr>
            <a:endParaRPr lang="en-GB" b="1" dirty="0" smtClean="0">
              <a:solidFill>
                <a:srgbClr val="C00000"/>
              </a:solidFill>
            </a:endParaRPr>
          </a:p>
          <a:p>
            <a:pPr marL="0" indent="0">
              <a:defRPr/>
            </a:pPr>
            <a:r>
              <a:rPr lang="es-MX" b="1" dirty="0" smtClean="0">
                <a:solidFill>
                  <a:srgbClr val="C00000"/>
                </a:solidFill>
              </a:rPr>
              <a:t>Cuatro pasos</a:t>
            </a:r>
          </a:p>
          <a:p>
            <a:pPr marL="342900" lvl="1" indent="-342900">
              <a:buFont typeface="+mj-lt"/>
              <a:buAutoNum type="arabicPeriod"/>
              <a:defRPr/>
            </a:pPr>
            <a:r>
              <a:rPr lang="es-MX" dirty="0" smtClean="0"/>
              <a:t>Evaluar la vulnerabilidad </a:t>
            </a:r>
          </a:p>
          <a:p>
            <a:pPr marL="342900" lvl="1" indent="-342900">
              <a:buFont typeface="+mj-lt"/>
              <a:buAutoNum type="arabicPeriod"/>
              <a:defRPr/>
            </a:pPr>
            <a:r>
              <a:rPr lang="es-MX" dirty="0" smtClean="0"/>
              <a:t>Identificar las opciones de adaptación</a:t>
            </a:r>
          </a:p>
          <a:p>
            <a:pPr marL="342900" lvl="1" indent="-342900">
              <a:buFont typeface="+mj-lt"/>
              <a:buAutoNum type="arabicPeriod"/>
              <a:defRPr/>
            </a:pPr>
            <a:r>
              <a:rPr lang="es-MX" b="1" dirty="0" smtClean="0"/>
              <a:t>Seleccionar las medidas de adaptación</a:t>
            </a:r>
          </a:p>
          <a:p>
            <a:pPr marL="342900" lvl="1" indent="-342900">
              <a:buFont typeface="+mj-lt"/>
              <a:buAutoNum type="arabicPeriod"/>
              <a:defRPr/>
            </a:pPr>
            <a:r>
              <a:rPr lang="es-MX" dirty="0" smtClean="0"/>
              <a:t>Desarrollar el marco de Monitoreo y Evaluación</a:t>
            </a:r>
            <a:endParaRPr lang="es-MX" dirty="0"/>
          </a:p>
        </p:txBody>
      </p:sp>
      <p:pic>
        <p:nvPicPr>
          <p:cNvPr id="12292" name="Grafik 3" descr="balken50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2638" y="3071813"/>
            <a:ext cx="741362" cy="3687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Grafik 4" descr="balken48.t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7963" y="3328988"/>
            <a:ext cx="746125" cy="340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Grafik 5" descr="lupe6.t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1938" y="3471863"/>
            <a:ext cx="1490662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Fundamento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Objetivo  </a:t>
            </a:r>
          </a:p>
          <a:p>
            <a:pPr lvl="1"/>
            <a:r>
              <a:rPr lang="es-MX" altLang="de-DE" smtClean="0"/>
              <a:t>Tercer paso de la planificación de la adaptación</a:t>
            </a:r>
          </a:p>
          <a:p>
            <a:pPr lvl="1"/>
            <a:r>
              <a:rPr lang="es-MX" altLang="de-DE" smtClean="0"/>
              <a:t>La estrategia de adaptación debe estar compuesta por elementos complementarios que aseguran:</a:t>
            </a:r>
          </a:p>
          <a:p>
            <a:pPr marL="520700" lvl="2" indent="-342900">
              <a:buFont typeface="Wingdings" pitchFamily="2" charset="2"/>
              <a:buAutoNum type="alphaLcPeriod"/>
            </a:pPr>
            <a:r>
              <a:rPr lang="en-GB" altLang="de-DE" smtClean="0"/>
              <a:t>Una efectiva reducción de los riesgos climáticos </a:t>
            </a:r>
            <a:r>
              <a:rPr lang="es-PE" altLang="de-DE" smtClean="0"/>
              <a:t>existentes</a:t>
            </a:r>
            <a:r>
              <a:rPr lang="en-GB" altLang="de-DE" smtClean="0"/>
              <a:t>, y </a:t>
            </a:r>
          </a:p>
          <a:p>
            <a:pPr marL="520700" lvl="2" indent="-342900">
              <a:buFont typeface="Wingdings" pitchFamily="2" charset="2"/>
              <a:buAutoNum type="alphaLcPeriod"/>
            </a:pPr>
            <a:r>
              <a:rPr lang="es-MX" altLang="de-DE" smtClean="0"/>
              <a:t>Coherencia con las prioridades y restricciones prácticas en una situación dada</a:t>
            </a:r>
          </a:p>
          <a:p>
            <a:pPr lvl="1"/>
            <a:r>
              <a:rPr lang="en-GB" altLang="de-DE" smtClean="0"/>
              <a:t>Por lo tanto en esta etapa se evalúa las alternativas de las opciones de </a:t>
            </a:r>
            <a:r>
              <a:rPr lang="es-PE" altLang="de-DE" smtClean="0"/>
              <a:t>adaptación</a:t>
            </a:r>
            <a:r>
              <a:rPr lang="en-GB" altLang="de-DE" smtClean="0"/>
              <a:t> y se sugieren un conjunto de medidas de adaptación escogidas  cuidadosamente.</a:t>
            </a:r>
          </a:p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Importancia</a:t>
            </a:r>
          </a:p>
          <a:p>
            <a:pPr lvl="1"/>
            <a:r>
              <a:rPr lang="es-MX" altLang="de-DE" smtClean="0"/>
              <a:t>Punto de decisión para la acción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Toma de decisión guiada por criterios </a:t>
            </a:r>
          </a:p>
        </p:txBody>
      </p:sp>
      <p:sp>
        <p:nvSpPr>
          <p:cNvPr id="6147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defRPr/>
            </a:pPr>
            <a:r>
              <a:rPr lang="es-MX" b="1" dirty="0" smtClean="0"/>
              <a:t>Razones para la toma de decisión guiada por criterios</a:t>
            </a:r>
          </a:p>
          <a:p>
            <a:pPr lvl="1">
              <a:defRPr/>
            </a:pPr>
            <a:r>
              <a:rPr lang="es-MX" dirty="0" smtClean="0"/>
              <a:t>Transparencia (¿Por qué fue seleccionada esta opción específica?)</a:t>
            </a:r>
          </a:p>
          <a:p>
            <a:pPr lvl="1">
              <a:defRPr/>
            </a:pPr>
            <a:r>
              <a:rPr lang="es-MX" dirty="0" smtClean="0"/>
              <a:t>Responsabilidad (p.ej. prepara para el monitoreo y evaluación)</a:t>
            </a:r>
          </a:p>
          <a:p>
            <a:pPr lvl="1">
              <a:defRPr/>
            </a:pPr>
            <a:r>
              <a:rPr lang="es-MX" b="1" dirty="0" smtClean="0"/>
              <a:t>…</a:t>
            </a:r>
          </a:p>
          <a:p>
            <a:pPr marL="354013" indent="-344488">
              <a:defRPr/>
            </a:pPr>
            <a:r>
              <a:rPr lang="es-MX" b="1" dirty="0" smtClean="0">
                <a:solidFill>
                  <a:srgbClr val="C00000"/>
                </a:solidFill>
                <a:sym typeface="Wingdings" pitchFamily="2" charset="2"/>
              </a:rPr>
              <a:t></a:t>
            </a:r>
            <a:r>
              <a:rPr lang="es-MX" dirty="0" smtClean="0"/>
              <a:t> ¡La manera en que los criterios son seleccionados y empleados influye en el resultado final!</a:t>
            </a:r>
          </a:p>
          <a:p>
            <a:pPr marL="0" indent="0">
              <a:defRPr/>
            </a:pPr>
            <a:endParaRPr lang="en-GB" dirty="0" smtClean="0"/>
          </a:p>
          <a:p>
            <a:pPr marL="0" indent="0">
              <a:defRPr/>
            </a:pPr>
            <a:endParaRPr lang="en-GB" dirty="0" smtClean="0"/>
          </a:p>
          <a:p>
            <a:pPr marL="0" indent="0">
              <a:defRPr/>
            </a:pPr>
            <a:endParaRPr lang="en-GB" dirty="0"/>
          </a:p>
        </p:txBody>
      </p:sp>
      <p:pic>
        <p:nvPicPr>
          <p:cNvPr id="14340" name="Grafik 3" descr="balken45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7713" y="2379663"/>
            <a:ext cx="776287" cy="434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Criterios posibles</a:t>
            </a:r>
          </a:p>
        </p:txBody>
      </p:sp>
      <p:sp>
        <p:nvSpPr>
          <p:cNvPr id="1536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en-GB" altLang="de-DE" b="1" smtClean="0"/>
              <a:t>La Guía de la OCDE </a:t>
            </a:r>
            <a:r>
              <a:rPr lang="en-GB" altLang="de-DE" smtClean="0"/>
              <a:t>sugiere los siguientes criterios:</a:t>
            </a:r>
            <a:endParaRPr lang="en-GB" altLang="de-DE" b="1" smtClean="0"/>
          </a:p>
          <a:p>
            <a:pPr lvl="1"/>
            <a:r>
              <a:rPr lang="es-MX" altLang="de-DE" smtClean="0"/>
              <a:t>Efectividad</a:t>
            </a:r>
          </a:p>
          <a:p>
            <a:pPr lvl="1"/>
            <a:r>
              <a:rPr lang="es-MX" altLang="de-DE" smtClean="0"/>
              <a:t>Costos </a:t>
            </a:r>
          </a:p>
          <a:p>
            <a:pPr lvl="1"/>
            <a:r>
              <a:rPr lang="es-MX" altLang="de-DE" smtClean="0"/>
              <a:t>Factibilidad</a:t>
            </a:r>
          </a:p>
          <a:p>
            <a:pPr marL="0" indent="0"/>
            <a:r>
              <a:rPr lang="en-GB" altLang="de-DE" b="1" smtClean="0"/>
              <a:t>Otros criterios</a:t>
            </a:r>
          </a:p>
          <a:p>
            <a:pPr lvl="1"/>
            <a:r>
              <a:rPr lang="es-PE" altLang="de-DE" smtClean="0"/>
              <a:t>Aceptación</a:t>
            </a:r>
            <a:r>
              <a:rPr lang="en-GB" altLang="de-DE" smtClean="0"/>
              <a:t> política y social</a:t>
            </a:r>
          </a:p>
          <a:p>
            <a:pPr lvl="1"/>
            <a:r>
              <a:rPr lang="es-PE" altLang="de-DE" smtClean="0"/>
              <a:t>Urgencia</a:t>
            </a:r>
            <a:r>
              <a:rPr lang="en-GB" altLang="de-DE" smtClean="0"/>
              <a:t> </a:t>
            </a:r>
          </a:p>
          <a:p>
            <a:pPr lvl="1"/>
            <a:r>
              <a:rPr lang="en-GB" altLang="de-DE" smtClean="0"/>
              <a:t>Amigable con la biodiversidad</a:t>
            </a:r>
          </a:p>
          <a:p>
            <a:pPr lvl="1"/>
            <a:r>
              <a:rPr lang="en-GB" altLang="de-DE" smtClean="0"/>
              <a:t>Principio de </a:t>
            </a:r>
            <a:r>
              <a:rPr lang="es-PE" altLang="de-DE" smtClean="0"/>
              <a:t>precaución</a:t>
            </a:r>
            <a:r>
              <a:rPr lang="en-GB" altLang="de-DE" smtClean="0"/>
              <a:t> (“no lamentable”)</a:t>
            </a:r>
          </a:p>
          <a:p>
            <a:pPr lvl="1"/>
            <a:r>
              <a:rPr lang="en-GB" altLang="de-DE" smtClean="0"/>
              <a:t>Alineamiento con los requisitos del financiamiento</a:t>
            </a:r>
          </a:p>
          <a:p>
            <a:pPr marL="0" indent="0"/>
            <a:endParaRPr lang="en-GB" altLang="de-DE" smtClean="0">
              <a:solidFill>
                <a:srgbClr val="595959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Ejercicio (1)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Contexto</a:t>
            </a:r>
            <a:r>
              <a:rPr lang="es-MX" altLang="de-DE" smtClean="0">
                <a:solidFill>
                  <a:srgbClr val="595959"/>
                </a:solidFill>
              </a:rPr>
              <a:t> </a:t>
            </a:r>
          </a:p>
          <a:p>
            <a:pPr lvl="1"/>
            <a:r>
              <a:rPr lang="es-MX" altLang="de-DE" smtClean="0"/>
              <a:t>Continúa el trabajo en el grupo asesor en adaptación de la Autoridad Regional del Agua (ARA) </a:t>
            </a:r>
            <a:r>
              <a:rPr lang="es-MX" altLang="de-DE" b="1" smtClean="0">
                <a:solidFill>
                  <a:srgbClr val="C00000"/>
                </a:solidFill>
                <a:sym typeface="Wingdings" pitchFamily="2" charset="2"/>
              </a:rPr>
              <a:t></a:t>
            </a:r>
            <a:r>
              <a:rPr lang="es-MX" altLang="de-DE" smtClean="0">
                <a:solidFill>
                  <a:srgbClr val="595959"/>
                </a:solidFill>
              </a:rPr>
              <a:t> </a:t>
            </a:r>
            <a:r>
              <a:rPr lang="es-MX" altLang="de-DE" smtClean="0"/>
              <a:t>tu grupo de trabajo.</a:t>
            </a:r>
          </a:p>
          <a:p>
            <a:pPr lvl="1"/>
            <a:r>
              <a:rPr lang="es-MX" altLang="de-DE" smtClean="0"/>
              <a:t>Los fondos limitados necesitan ser canalizados en inversiones estratégicas para mejorar la gestión del agua en un contexto de cambio climático.</a:t>
            </a:r>
          </a:p>
          <a:p>
            <a:pPr lvl="1"/>
            <a:r>
              <a:rPr lang="es-MX" altLang="de-DE" smtClean="0"/>
              <a:t>Se le solicita al grupo asesor en adaptación que sugiera una selección de las opciones más relevantes:</a:t>
            </a:r>
          </a:p>
          <a:p>
            <a:pPr lvl="2"/>
            <a:r>
              <a:rPr lang="es-MX" altLang="de-DE" smtClean="0"/>
              <a:t>que reduzcan efectivamente los riesgos del cambio climático</a:t>
            </a:r>
          </a:p>
          <a:p>
            <a:pPr lvl="2"/>
            <a:r>
              <a:rPr lang="es-MX" altLang="de-DE" smtClean="0"/>
              <a:t>que aseguren las oportunidades del cambio climático</a:t>
            </a:r>
          </a:p>
          <a:p>
            <a:pPr lvl="2"/>
            <a:r>
              <a:rPr lang="es-MX" altLang="de-DE" smtClean="0"/>
              <a:t>que permanezcan dentro del enfoque de la ARA</a:t>
            </a:r>
          </a:p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Recuadros información</a:t>
            </a:r>
            <a:endParaRPr lang="es-MX" altLang="de-DE" smtClean="0">
              <a:solidFill>
                <a:srgbClr val="595959"/>
              </a:solidFill>
            </a:endParaRPr>
          </a:p>
          <a:p>
            <a:pPr lvl="1"/>
            <a:r>
              <a:rPr lang="es-MX" altLang="de-DE" smtClean="0"/>
              <a:t>Recuadro sobre posibles criterios de selección.</a:t>
            </a:r>
          </a:p>
        </p:txBody>
      </p:sp>
      <p:pic>
        <p:nvPicPr>
          <p:cNvPr id="16388" name="Grafik 4" descr="balken10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9625" y="3232150"/>
            <a:ext cx="668338" cy="344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Ejercicio (2)</a:t>
            </a:r>
          </a:p>
        </p:txBody>
      </p:sp>
      <p:sp>
        <p:nvSpPr>
          <p:cNvPr id="2048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defRPr/>
            </a:pPr>
            <a:r>
              <a:rPr lang="es-MX" b="1" dirty="0" smtClean="0">
                <a:solidFill>
                  <a:srgbClr val="C00000"/>
                </a:solidFill>
              </a:rPr>
              <a:t>Tu tarea</a:t>
            </a:r>
          </a:p>
          <a:p>
            <a:pPr lvl="1">
              <a:defRPr/>
            </a:pPr>
            <a:r>
              <a:rPr lang="es-MX" dirty="0" smtClean="0"/>
              <a:t>Usa la matriz 9:</a:t>
            </a:r>
          </a:p>
          <a:p>
            <a:pPr lvl="2">
              <a:defRPr/>
            </a:pPr>
            <a:r>
              <a:rPr lang="es-MX" b="1" dirty="0" smtClean="0"/>
              <a:t>En la columna I </a:t>
            </a:r>
            <a:r>
              <a:rPr lang="es-MX" dirty="0" smtClean="0"/>
              <a:t>llena las opciones de adaptación provenientes del Módulo 4, columna I</a:t>
            </a:r>
          </a:p>
          <a:p>
            <a:pPr lvl="2">
              <a:defRPr/>
            </a:pPr>
            <a:r>
              <a:rPr lang="es-MX" dirty="0" smtClean="0"/>
              <a:t>En </a:t>
            </a:r>
            <a:r>
              <a:rPr lang="es-MX" b="1" dirty="0" smtClean="0"/>
              <a:t>columnas L, M, N, O, P: </a:t>
            </a:r>
          </a:p>
          <a:p>
            <a:pPr lvl="3">
              <a:defRPr/>
            </a:pPr>
            <a:r>
              <a:rPr lang="es-MX" dirty="0" smtClean="0"/>
              <a:t>Discute los criterios de selección y desarrolla un conjunto significativo</a:t>
            </a:r>
          </a:p>
          <a:p>
            <a:pPr lvl="3">
              <a:defRPr/>
            </a:pPr>
            <a:r>
              <a:rPr lang="es-MX" dirty="0" smtClean="0"/>
              <a:t>Considera cada opción (I) usando los criterios,</a:t>
            </a:r>
          </a:p>
          <a:p>
            <a:pPr marL="358775" lvl="3" indent="0">
              <a:buFontTx/>
              <a:buNone/>
              <a:defRPr/>
            </a:pPr>
            <a:r>
              <a:rPr lang="es-MX" dirty="0" smtClean="0"/>
              <a:t>Y califícalos usando ++/+/0/-/--</a:t>
            </a:r>
            <a:br>
              <a:rPr lang="es-MX" dirty="0" smtClean="0"/>
            </a:br>
            <a:r>
              <a:rPr lang="es-MX" dirty="0" smtClean="0"/>
              <a:t>En la </a:t>
            </a:r>
            <a:r>
              <a:rPr lang="es-MX" b="1" dirty="0" smtClean="0"/>
              <a:t>columna Q </a:t>
            </a:r>
            <a:r>
              <a:rPr lang="es-MX" dirty="0" smtClean="0"/>
              <a:t>evalúa las opciones.</a:t>
            </a:r>
          </a:p>
          <a:p>
            <a:pPr marL="0" indent="0">
              <a:defRPr/>
            </a:pPr>
            <a:endParaRPr lang="en-GB" dirty="0" smtClean="0">
              <a:solidFill>
                <a:srgbClr val="595959"/>
              </a:solidFill>
            </a:endParaRPr>
          </a:p>
        </p:txBody>
      </p:sp>
      <p:pic>
        <p:nvPicPr>
          <p:cNvPr id="17412" name="Grafik 3" descr="titelbars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19" r="20033" b="46901"/>
          <a:stretch>
            <a:fillRect/>
          </a:stretch>
        </p:blipFill>
        <p:spPr bwMode="auto">
          <a:xfrm>
            <a:off x="8008938" y="3151188"/>
            <a:ext cx="1135062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Grafik 4" descr="balken41.t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3938" y="4146550"/>
            <a:ext cx="609600" cy="256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Ejercicio (3)</a:t>
            </a:r>
          </a:p>
        </p:txBody>
      </p:sp>
      <p:sp>
        <p:nvSpPr>
          <p:cNvPr id="18435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Resultados</a:t>
            </a:r>
          </a:p>
          <a:p>
            <a:pPr lvl="1"/>
            <a:r>
              <a:rPr lang="es-MX" altLang="de-DE" smtClean="0"/>
              <a:t>(por favor especificar)</a:t>
            </a:r>
          </a:p>
          <a:p>
            <a:pPr marL="0" indent="0"/>
            <a:endParaRPr lang="es-MX" altLang="de-DE" smtClean="0">
              <a:solidFill>
                <a:srgbClr val="595959"/>
              </a:solidFill>
            </a:endParaRPr>
          </a:p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Logística</a:t>
            </a:r>
          </a:p>
          <a:p>
            <a:pPr lvl="1"/>
            <a:r>
              <a:rPr lang="es-MX" altLang="de-DE" smtClean="0"/>
              <a:t>Estudio de caso</a:t>
            </a:r>
            <a:r>
              <a:rPr lang="es-MX" altLang="de-DE" smtClean="0">
                <a:solidFill>
                  <a:srgbClr val="C00000"/>
                </a:solidFill>
              </a:rPr>
              <a:t>*</a:t>
            </a:r>
            <a:endParaRPr lang="es-MX" altLang="de-DE" smtClean="0"/>
          </a:p>
          <a:p>
            <a:pPr lvl="1"/>
            <a:r>
              <a:rPr lang="es-MX" altLang="de-DE" smtClean="0"/>
              <a:t>Presentación de resultados (por favor especificar cómo)</a:t>
            </a:r>
            <a:r>
              <a:rPr lang="es-MX" altLang="de-DE" smtClean="0">
                <a:solidFill>
                  <a:srgbClr val="C00000"/>
                </a:solidFill>
              </a:rPr>
              <a:t>*</a:t>
            </a:r>
          </a:p>
          <a:p>
            <a:pPr lvl="1"/>
            <a:r>
              <a:rPr lang="es-MX" altLang="de-DE" smtClean="0"/>
              <a:t>Reflexión</a:t>
            </a:r>
            <a:r>
              <a:rPr lang="es-MX" altLang="de-DE" smtClean="0">
                <a:solidFill>
                  <a:srgbClr val="C00000"/>
                </a:solidFill>
              </a:rPr>
              <a:t>*</a:t>
            </a:r>
          </a:p>
          <a:p>
            <a:pPr lvl="1"/>
            <a:endParaRPr lang="es-MX" altLang="de-DE" smtClean="0">
              <a:solidFill>
                <a:srgbClr val="C00000"/>
              </a:solidFill>
            </a:endParaRPr>
          </a:p>
          <a:p>
            <a:pPr lvl="1"/>
            <a:endParaRPr lang="es-MX" altLang="de-DE" smtClean="0">
              <a:solidFill>
                <a:srgbClr val="C00000"/>
              </a:solidFill>
            </a:endParaRPr>
          </a:p>
          <a:p>
            <a:pPr lvl="1"/>
            <a:endParaRPr lang="es-MX" altLang="de-DE" smtClean="0">
              <a:solidFill>
                <a:srgbClr val="C00000"/>
              </a:solidFill>
            </a:endParaRPr>
          </a:p>
          <a:p>
            <a:pPr lvl="1"/>
            <a:endParaRPr lang="es-MX" altLang="de-DE" smtClean="0">
              <a:solidFill>
                <a:srgbClr val="C00000"/>
              </a:solidFill>
            </a:endParaRPr>
          </a:p>
          <a:p>
            <a:pPr lvl="1">
              <a:buFont typeface="Wingdings" pitchFamily="2" charset="2"/>
              <a:buNone/>
            </a:pPr>
            <a:r>
              <a:rPr lang="es-MX" altLang="de-DE" smtClean="0">
                <a:solidFill>
                  <a:srgbClr val="C00000"/>
                </a:solidFill>
              </a:rPr>
              <a:t>*</a:t>
            </a:r>
            <a:r>
              <a:rPr lang="es-MX" altLang="de-DE" smtClean="0"/>
              <a:t>Por favor use aquí sus propios ejemplos.</a:t>
            </a:r>
          </a:p>
          <a:p>
            <a:pPr lvl="1"/>
            <a:endParaRPr lang="en-GB" altLang="de-DE" smtClean="0"/>
          </a:p>
        </p:txBody>
      </p:sp>
      <p:pic>
        <p:nvPicPr>
          <p:cNvPr id="18436" name="Grafik 4" descr="balken14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6788" y="5057775"/>
            <a:ext cx="666750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Grafik 5" descr="balken15.t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7175" y="2901950"/>
            <a:ext cx="739775" cy="380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Ejemplo para M3 – M5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Contexto</a:t>
            </a:r>
          </a:p>
          <a:p>
            <a:pPr lvl="1"/>
            <a:r>
              <a:rPr lang="es-MX" altLang="de-DE" smtClean="0"/>
              <a:t>Polokwane, capital de la Provincia de Limpopo al nor – este de Sudáfrica, no tiene suficiente agua para cubrir sus necesidades</a:t>
            </a:r>
          </a:p>
          <a:p>
            <a:pPr lvl="1"/>
            <a:r>
              <a:rPr lang="es-MX" altLang="de-DE" smtClean="0"/>
              <a:t>La economía y población de Polokwane está creciendo, especialmente con una agricultura creciente y sectores mineros</a:t>
            </a:r>
          </a:p>
          <a:p>
            <a:pPr lvl="1"/>
            <a:r>
              <a:rPr lang="es-MX" altLang="de-DE" smtClean="0"/>
              <a:t>Los ríos Limpopo y Olifants requieren de un flujo mínimo para proteger la biodiversidad y el turismo.</a:t>
            </a:r>
          </a:p>
        </p:txBody>
      </p:sp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5310188" y="6408738"/>
            <a:ext cx="3819525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900" i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Fuente</a:t>
            </a:r>
            <a:r>
              <a:rPr lang="en-GB" sz="9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: USAID 2008, </a:t>
            </a:r>
            <a:r>
              <a:rPr lang="en-GB" sz="900" i="1" dirty="0">
                <a:latin typeface="Arial" pitchFamily="34" charset="0"/>
                <a:cs typeface="Arial" pitchFamily="34" charset="0"/>
                <a:hlinkClick r:id="rId3"/>
              </a:rPr>
              <a:t>http://pdf.usaid.gov/pdf_docs/PNADM428.pdf</a:t>
            </a:r>
            <a:endParaRPr lang="en-GB" sz="900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Línea de base de los programas de agua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457200" y="1997075"/>
            <a:ext cx="7526338" cy="4213225"/>
          </a:xfrm>
        </p:spPr>
        <p:txBody>
          <a:bodyPr/>
          <a:lstStyle/>
          <a:p>
            <a:pPr lvl="1"/>
            <a:r>
              <a:rPr lang="es-MX" altLang="de-DE" smtClean="0"/>
              <a:t>El Departamentos de gobierno de Sudáfrica de Asuntos de Agua y Bosques (DWAF) planea desviar el agua de la cuenca Olifants para apoyar Polokwane.</a:t>
            </a:r>
          </a:p>
          <a:p>
            <a:pPr lvl="1"/>
            <a:r>
              <a:rPr lang="es-MX" altLang="de-DE" smtClean="0"/>
              <a:t>Existente apoyo de USAID para inversiones y programas de reducción de demanda de agua y mejora de la eficiencia en el uso de agua.</a:t>
            </a:r>
          </a:p>
          <a:p>
            <a:pPr lvl="1"/>
            <a:r>
              <a:rPr lang="es-MX" altLang="de-DE" smtClean="0"/>
              <a:t>El Instituto Urbano también ha financiado la evaluación de la necesidad de infraestructura de agua en Polokwane para los próximos 10 años.</a:t>
            </a:r>
          </a:p>
        </p:txBody>
      </p:sp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5310188" y="6408738"/>
            <a:ext cx="3819525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900" i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Fuente</a:t>
            </a:r>
            <a:r>
              <a:rPr lang="en-GB" sz="9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: USAID 2008, </a:t>
            </a:r>
            <a:r>
              <a:rPr lang="en-GB" sz="900" i="1" dirty="0">
                <a:latin typeface="Arial" pitchFamily="34" charset="0"/>
                <a:cs typeface="Arial" pitchFamily="34" charset="0"/>
                <a:hlinkClick r:id="rId3"/>
              </a:rPr>
              <a:t>http://pdf.usaid.gov/pdf_docs/PNADM428.pdf</a:t>
            </a:r>
            <a:endParaRPr lang="en-GB" sz="900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Estrategias de adaptación consideradas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s-MX" altLang="de-DE" b="1" smtClean="0"/>
              <a:t>Gestión de demanda: </a:t>
            </a:r>
            <a:r>
              <a:rPr lang="es-MX" altLang="de-DE" smtClean="0"/>
              <a:t>acuerdos de distribución del agua, comercio del agua, mercado del agua, evaluación del agua, políticas de uso de agua a nivel local, y mejora de la recarga de agua subterránea.</a:t>
            </a:r>
          </a:p>
          <a:p>
            <a:pPr lvl="1"/>
            <a:r>
              <a:rPr lang="es-MX" altLang="de-DE" b="1" smtClean="0"/>
              <a:t>Tecnología mejorada: </a:t>
            </a:r>
            <a:r>
              <a:rPr lang="es-MX" altLang="de-DE" smtClean="0"/>
              <a:t>operación de reservorios, gestión de llanuras inundables, diseño de infraestructura, monitoreo hidroclimático.</a:t>
            </a:r>
          </a:p>
          <a:p>
            <a:pPr lvl="1"/>
            <a:r>
              <a:rPr lang="es-MX" altLang="de-DE" b="1" smtClean="0"/>
              <a:t>Políticas de educación mejoradas: </a:t>
            </a:r>
            <a:r>
              <a:rPr lang="es-MX" altLang="de-DE" smtClean="0"/>
              <a:t>gestión de la demanda por distrito, reasignación de derechos de agua (rural-urbano), campañas de educación para la mejora de los hábitos de uso del agua, gobernabilidad cooperativa, legislación para mejorar el uso eficiente de agua, ejecución de los derechos de agua y políticas de uso.</a:t>
            </a:r>
            <a:endParaRPr lang="es-MX" altLang="de-DE" b="1" smtClean="0"/>
          </a:p>
          <a:p>
            <a:pPr marL="0" indent="0">
              <a:tabLst>
                <a:tab pos="2190750" algn="l"/>
              </a:tabLst>
            </a:pPr>
            <a:endParaRPr lang="en-GB" altLang="de-DE" smtClean="0"/>
          </a:p>
          <a:p>
            <a:pPr marL="0" indent="0">
              <a:tabLst>
                <a:tab pos="2190750" algn="l"/>
              </a:tabLst>
            </a:pPr>
            <a:endParaRPr lang="en-GB" altLang="de-DE" smtClean="0"/>
          </a:p>
          <a:p>
            <a:pPr marL="0" indent="0">
              <a:tabLst>
                <a:tab pos="2190750" algn="l"/>
              </a:tabLst>
            </a:pPr>
            <a:endParaRPr lang="en-GB" altLang="de-DE" smtClean="0"/>
          </a:p>
          <a:p>
            <a:pPr marL="0" indent="0">
              <a:tabLst>
                <a:tab pos="2190750" algn="l"/>
              </a:tabLst>
            </a:pPr>
            <a:endParaRPr lang="en-GB" altLang="de-DE" smtClean="0"/>
          </a:p>
        </p:txBody>
      </p:sp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5310188" y="6408738"/>
            <a:ext cx="3884612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900" i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Fuente</a:t>
            </a:r>
            <a:r>
              <a:rPr lang="en-GB" sz="9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: USAID 2008, </a:t>
            </a:r>
            <a:r>
              <a:rPr lang="en-GB" sz="900" i="1" dirty="0">
                <a:latin typeface="Arial" pitchFamily="34" charset="0"/>
                <a:cs typeface="Arial" pitchFamily="34" charset="0"/>
                <a:hlinkClick r:id="rId3"/>
              </a:rPr>
              <a:t>http://pdf.usaid.gov/pdf_docs/PNADM428.pdf</a:t>
            </a:r>
            <a:endParaRPr lang="en-GB" sz="900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Análisis conducido</a:t>
            </a: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defRPr/>
            </a:pPr>
            <a:r>
              <a:rPr lang="es-MX" b="1" dirty="0" smtClean="0">
                <a:solidFill>
                  <a:srgbClr val="C00000"/>
                </a:solidFill>
              </a:rPr>
              <a:t>Cambios en el clima y en la demanda al 2050</a:t>
            </a:r>
          </a:p>
          <a:p>
            <a:pPr lvl="1">
              <a:defRPr/>
            </a:pPr>
            <a:r>
              <a:rPr lang="es-MX" dirty="0" smtClean="0"/>
              <a:t>La demanda de agua se triplica debido a la población creciente.</a:t>
            </a:r>
          </a:p>
          <a:p>
            <a:pPr lvl="1">
              <a:defRPr/>
            </a:pPr>
            <a:r>
              <a:rPr lang="es-MX" dirty="0" smtClean="0"/>
              <a:t>Incremento de las temperaturas, con proyecciones de lluvia mostrando un – 30% (disminución) a un pequeño aumento.</a:t>
            </a:r>
          </a:p>
          <a:p>
            <a:pPr marL="0" indent="0">
              <a:defRPr/>
            </a:pPr>
            <a:r>
              <a:rPr lang="es-MX" b="1" dirty="0" smtClean="0">
                <a:solidFill>
                  <a:srgbClr val="C00000"/>
                </a:solidFill>
              </a:rPr>
              <a:t>Impactos </a:t>
            </a:r>
          </a:p>
          <a:p>
            <a:pPr lvl="1">
              <a:defRPr/>
            </a:pPr>
            <a:r>
              <a:rPr lang="es-MX" dirty="0" smtClean="0"/>
              <a:t>Un 10% de reducción en la precipitación + cambios en la temperatura</a:t>
            </a:r>
          </a:p>
          <a:p>
            <a:pPr marL="0" lvl="1" indent="0">
              <a:buFont typeface="Wingdings" pitchFamily="2" charset="2"/>
              <a:buNone/>
              <a:defRPr/>
            </a:pPr>
            <a:r>
              <a:rPr lang="es-MX" b="1" dirty="0" smtClean="0">
                <a:solidFill>
                  <a:srgbClr val="C00000"/>
                </a:solidFill>
                <a:sym typeface="Wingdings" pitchFamily="2" charset="2"/>
              </a:rPr>
              <a:t></a:t>
            </a:r>
            <a:r>
              <a:rPr lang="es-MX" dirty="0" smtClean="0">
                <a:solidFill>
                  <a:srgbClr val="595959"/>
                </a:solidFill>
                <a:sym typeface="Wingdings" pitchFamily="2" charset="2"/>
              </a:rPr>
              <a:t> </a:t>
            </a:r>
            <a:r>
              <a:rPr lang="es-MX" dirty="0" smtClean="0"/>
              <a:t>50% de disminución en la escorrentía y disminución similar en la disponibilidad del agua.</a:t>
            </a:r>
          </a:p>
          <a:p>
            <a:pPr lvl="1">
              <a:defRPr/>
            </a:pPr>
            <a:r>
              <a:rPr lang="es-MX" dirty="0" smtClean="0"/>
              <a:t>Si hay un incremento en la escorrentía, la infraestructura de represas existente no sería capaz de tener mayores rendimientos.</a:t>
            </a:r>
          </a:p>
        </p:txBody>
      </p:sp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5310188" y="6408738"/>
            <a:ext cx="3819525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900" i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Fuente</a:t>
            </a:r>
            <a:r>
              <a:rPr lang="en-GB" sz="9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: USAID 2008, </a:t>
            </a:r>
            <a:r>
              <a:rPr lang="en-GB" sz="900" i="1" dirty="0">
                <a:latin typeface="Arial" pitchFamily="34" charset="0"/>
                <a:cs typeface="Arial" pitchFamily="34" charset="0"/>
                <a:hlinkClick r:id="rId3"/>
              </a:rPr>
              <a:t>http://pdf.usaid.gov/pdf_docs/PNADM428.pdf</a:t>
            </a:r>
            <a:endParaRPr lang="en-GB" sz="900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407988" y="1287463"/>
            <a:ext cx="8494712" cy="690562"/>
          </a:xfrm>
        </p:spPr>
        <p:txBody>
          <a:bodyPr/>
          <a:lstStyle/>
          <a:p>
            <a:pPr>
              <a:lnSpc>
                <a:spcPts val="3600"/>
              </a:lnSpc>
            </a:pPr>
            <a:r>
              <a:rPr lang="en-US" altLang="de-DE" sz="2800" b="0" smtClean="0"/>
              <a:t>Medidas priorizadas</a:t>
            </a:r>
            <a:br>
              <a:rPr lang="en-US" altLang="de-DE" sz="2800" b="0" smtClean="0"/>
            </a:br>
            <a:r>
              <a:rPr lang="en-US" altLang="de-DE" sz="2800" smtClean="0"/>
              <a:t>Ejemplo –Polokwane</a:t>
            </a:r>
            <a:r>
              <a:rPr lang="en-GB" altLang="de-DE" sz="2800" smtClean="0"/>
              <a:t>, Sudáfrica (USAID)</a:t>
            </a:r>
          </a:p>
        </p:txBody>
      </p:sp>
      <p:graphicFrame>
        <p:nvGraphicFramePr>
          <p:cNvPr id="8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2008188"/>
          <a:ext cx="8437563" cy="4310062"/>
        </p:xfrm>
        <a:graphic>
          <a:graphicData uri="http://schemas.openxmlformats.org/drawingml/2006/table">
            <a:tbl>
              <a:tblPr/>
              <a:tblGrid>
                <a:gridCol w="1958049"/>
                <a:gridCol w="1295903"/>
                <a:gridCol w="1295903"/>
                <a:gridCol w="1295903"/>
                <a:gridCol w="1295903"/>
                <a:gridCol w="1295903"/>
              </a:tblGrid>
              <a:tr h="49351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b="1" noProof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Opción</a:t>
                      </a:r>
                      <a:endParaRPr lang="es-MX" sz="1300" b="1" noProof="0" dirty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b="1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Efectividad</a:t>
                      </a:r>
                      <a:endParaRPr lang="es-MX" sz="1300" b="1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b="1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Costo</a:t>
                      </a:r>
                      <a:endParaRPr lang="es-MX" sz="1300" b="1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b="1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Factibilidad</a:t>
                      </a:r>
                      <a:r>
                        <a:rPr lang="es-MX" sz="1300" b="1" baseline="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técnica</a:t>
                      </a:r>
                      <a:endParaRPr lang="es-MX" sz="1300" b="1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b="1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Factibilidad social/cultural</a:t>
                      </a:r>
                      <a:endParaRPr lang="es-MX" sz="1300" b="1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b="1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Rapidez </a:t>
                      </a:r>
                      <a:endParaRPr lang="es-MX" sz="1300" b="1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8103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kern="12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Conservación del agua y gestión</a:t>
                      </a:r>
                      <a:r>
                        <a:rPr lang="es-MX" sz="1300" kern="1200" baseline="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de la demanda</a:t>
                      </a:r>
                      <a:endParaRPr lang="es-MX" sz="1300" kern="12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715963" algn="l"/>
                        </a:tabLst>
                      </a:pPr>
                      <a:r>
                        <a:rPr lang="es-MX" sz="1300" kern="12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Alto	</a:t>
                      </a:r>
                      <a:endParaRPr lang="es-MX" sz="1300" kern="12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715963" algn="l"/>
                        </a:tabLs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Bajo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715963" algn="l"/>
                        </a:tabLs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Alto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Alto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Alto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8103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Nivel de servicio/futuro</a:t>
                      </a:r>
                      <a:endParaRPr lang="es-MX" sz="1300" noProof="0" dirty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Alto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Bajo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Alto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Bajo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Medio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8103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Reciclaje de agua</a:t>
                      </a:r>
                      <a:r>
                        <a:rPr lang="es-MX" sz="1300" baseline="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de las ciudades 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Medium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Alto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Alto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Medio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Medio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8103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Reasignación de la producción de la presa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Medio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Alto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Alto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Medio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Alto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9052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Us</a:t>
                      </a:r>
                      <a:r>
                        <a:rPr lang="es-MX" sz="1300" baseline="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o conjunto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Bajo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Bajo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Alto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Alto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Medio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5567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Ampliar</a:t>
                      </a:r>
                      <a:r>
                        <a:rPr lang="es-MX" sz="1300" baseline="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los campos de los pozos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Bajo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Bajo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Alto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Alto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Alto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5567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Construir una nueva represa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Alto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Alto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Alto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Medio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Bajo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052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Cosecha de agua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Bajo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Bajo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Alto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Alto</a:t>
                      </a:r>
                      <a:endParaRPr lang="es-MX" sz="1300" noProof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MX" sz="1300" noProof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Alto</a:t>
                      </a:r>
                      <a:endParaRPr lang="es-MX" sz="1300" noProof="0" dirty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23610" name="Gerade Verbindung 31"/>
          <p:cNvCxnSpPr>
            <a:cxnSpLocks noChangeShapeType="1"/>
          </p:cNvCxnSpPr>
          <p:nvPr/>
        </p:nvCxnSpPr>
        <p:spPr bwMode="auto">
          <a:xfrm rot="5400000">
            <a:off x="369888" y="4068763"/>
            <a:ext cx="4108450" cy="0"/>
          </a:xfrm>
          <a:prstGeom prst="line">
            <a:avLst/>
          </a:prstGeom>
          <a:noFill/>
          <a:ln w="38100" algn="ctr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611" name="Gerade Verbindung 32"/>
          <p:cNvCxnSpPr>
            <a:cxnSpLocks noChangeShapeType="1"/>
          </p:cNvCxnSpPr>
          <p:nvPr/>
        </p:nvCxnSpPr>
        <p:spPr bwMode="auto">
          <a:xfrm rot="5400000">
            <a:off x="1592263" y="4062413"/>
            <a:ext cx="4108450" cy="0"/>
          </a:xfrm>
          <a:prstGeom prst="line">
            <a:avLst/>
          </a:prstGeom>
          <a:noFill/>
          <a:ln w="38100" algn="ctr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612" name="Gerade Verbindung 33"/>
          <p:cNvCxnSpPr>
            <a:cxnSpLocks noChangeShapeType="1"/>
          </p:cNvCxnSpPr>
          <p:nvPr/>
        </p:nvCxnSpPr>
        <p:spPr bwMode="auto">
          <a:xfrm rot="5400000">
            <a:off x="2903538" y="4068763"/>
            <a:ext cx="4108450" cy="0"/>
          </a:xfrm>
          <a:prstGeom prst="line">
            <a:avLst/>
          </a:prstGeom>
          <a:noFill/>
          <a:ln w="38100" algn="ctr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613" name="Gerade Verbindung 34"/>
          <p:cNvCxnSpPr>
            <a:cxnSpLocks noChangeShapeType="1"/>
          </p:cNvCxnSpPr>
          <p:nvPr/>
        </p:nvCxnSpPr>
        <p:spPr bwMode="auto">
          <a:xfrm rot="5400000">
            <a:off x="4219575" y="4068763"/>
            <a:ext cx="4108450" cy="0"/>
          </a:xfrm>
          <a:prstGeom prst="line">
            <a:avLst/>
          </a:prstGeom>
          <a:noFill/>
          <a:ln w="38100" algn="ctr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614" name="Gerade Verbindung 35"/>
          <p:cNvCxnSpPr>
            <a:cxnSpLocks noChangeShapeType="1"/>
          </p:cNvCxnSpPr>
          <p:nvPr/>
        </p:nvCxnSpPr>
        <p:spPr bwMode="auto">
          <a:xfrm rot="5400000">
            <a:off x="5508625" y="4068763"/>
            <a:ext cx="4108450" cy="0"/>
          </a:xfrm>
          <a:prstGeom prst="line">
            <a:avLst/>
          </a:prstGeom>
          <a:noFill/>
          <a:ln w="38100" algn="ctr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3615" name="Gruppieren 41"/>
          <p:cNvGrpSpPr>
            <a:grpSpLocks/>
          </p:cNvGrpSpPr>
          <p:nvPr/>
        </p:nvGrpSpPr>
        <p:grpSpPr bwMode="auto">
          <a:xfrm>
            <a:off x="3295650" y="2587625"/>
            <a:ext cx="5561013" cy="431800"/>
            <a:chOff x="3295290" y="2587925"/>
            <a:chExt cx="5561958" cy="430887"/>
          </a:xfrm>
        </p:grpSpPr>
        <p:sp>
          <p:nvSpPr>
            <p:cNvPr id="23659" name="Textfeld 36"/>
            <p:cNvSpPr txBox="1">
              <a:spLocks noChangeArrowheads="1"/>
            </p:cNvSpPr>
            <p:nvPr/>
          </p:nvSpPr>
          <p:spPr bwMode="auto">
            <a:xfrm>
              <a:off x="3295290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2800">
                  <a:solidFill>
                    <a:srgbClr val="C00000"/>
                  </a:solidFill>
                </a:rPr>
                <a:t>+</a:t>
              </a:r>
            </a:p>
          </p:txBody>
        </p:sp>
        <p:sp>
          <p:nvSpPr>
            <p:cNvPr id="23660" name="Textfeld 37"/>
            <p:cNvSpPr txBox="1">
              <a:spLocks noChangeArrowheads="1"/>
            </p:cNvSpPr>
            <p:nvPr/>
          </p:nvSpPr>
          <p:spPr bwMode="auto">
            <a:xfrm>
              <a:off x="4572000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2800">
                  <a:solidFill>
                    <a:srgbClr val="C00000"/>
                  </a:solidFill>
                </a:rPr>
                <a:t>+</a:t>
              </a:r>
            </a:p>
          </p:txBody>
        </p:sp>
        <p:sp>
          <p:nvSpPr>
            <p:cNvPr id="23661" name="Textfeld 38"/>
            <p:cNvSpPr txBox="1">
              <a:spLocks noChangeArrowheads="1"/>
            </p:cNvSpPr>
            <p:nvPr/>
          </p:nvSpPr>
          <p:spPr bwMode="auto">
            <a:xfrm>
              <a:off x="5868144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2800">
                  <a:solidFill>
                    <a:srgbClr val="C00000"/>
                  </a:solidFill>
                </a:rPr>
                <a:t>+</a:t>
              </a:r>
            </a:p>
          </p:txBody>
        </p:sp>
        <p:sp>
          <p:nvSpPr>
            <p:cNvPr id="23662" name="Textfeld 39"/>
            <p:cNvSpPr txBox="1">
              <a:spLocks noChangeArrowheads="1"/>
            </p:cNvSpPr>
            <p:nvPr/>
          </p:nvSpPr>
          <p:spPr bwMode="auto">
            <a:xfrm>
              <a:off x="7164288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2800">
                  <a:solidFill>
                    <a:srgbClr val="C00000"/>
                  </a:solidFill>
                </a:rPr>
                <a:t>+</a:t>
              </a:r>
            </a:p>
          </p:txBody>
        </p:sp>
        <p:sp>
          <p:nvSpPr>
            <p:cNvPr id="23663" name="Textfeld 40"/>
            <p:cNvSpPr txBox="1">
              <a:spLocks noChangeArrowheads="1"/>
            </p:cNvSpPr>
            <p:nvPr/>
          </p:nvSpPr>
          <p:spPr bwMode="auto">
            <a:xfrm>
              <a:off x="8460432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2800">
                  <a:solidFill>
                    <a:srgbClr val="C00000"/>
                  </a:solidFill>
                </a:rPr>
                <a:t>+</a:t>
              </a:r>
            </a:p>
          </p:txBody>
        </p:sp>
      </p:grpSp>
      <p:grpSp>
        <p:nvGrpSpPr>
          <p:cNvPr id="23616" name="Gruppieren 42"/>
          <p:cNvGrpSpPr>
            <a:grpSpLocks/>
          </p:cNvGrpSpPr>
          <p:nvPr/>
        </p:nvGrpSpPr>
        <p:grpSpPr bwMode="auto">
          <a:xfrm>
            <a:off x="3295650" y="3141663"/>
            <a:ext cx="5561013" cy="430212"/>
            <a:chOff x="3295290" y="2587925"/>
            <a:chExt cx="5561958" cy="430887"/>
          </a:xfrm>
        </p:grpSpPr>
        <p:sp>
          <p:nvSpPr>
            <p:cNvPr id="23654" name="Textfeld 43"/>
            <p:cNvSpPr txBox="1">
              <a:spLocks noChangeArrowheads="1"/>
            </p:cNvSpPr>
            <p:nvPr/>
          </p:nvSpPr>
          <p:spPr bwMode="auto">
            <a:xfrm>
              <a:off x="3295290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2800">
                  <a:solidFill>
                    <a:srgbClr val="C00000"/>
                  </a:solidFill>
                </a:rPr>
                <a:t>+</a:t>
              </a:r>
            </a:p>
          </p:txBody>
        </p:sp>
        <p:sp>
          <p:nvSpPr>
            <p:cNvPr id="23655" name="Textfeld 44"/>
            <p:cNvSpPr txBox="1">
              <a:spLocks noChangeArrowheads="1"/>
            </p:cNvSpPr>
            <p:nvPr/>
          </p:nvSpPr>
          <p:spPr bwMode="auto">
            <a:xfrm>
              <a:off x="4572000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2800">
                  <a:solidFill>
                    <a:srgbClr val="C00000"/>
                  </a:solidFill>
                </a:rPr>
                <a:t>+</a:t>
              </a:r>
            </a:p>
          </p:txBody>
        </p:sp>
        <p:sp>
          <p:nvSpPr>
            <p:cNvPr id="23656" name="Textfeld 45"/>
            <p:cNvSpPr txBox="1">
              <a:spLocks noChangeArrowheads="1"/>
            </p:cNvSpPr>
            <p:nvPr/>
          </p:nvSpPr>
          <p:spPr bwMode="auto">
            <a:xfrm>
              <a:off x="5868144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2800">
                  <a:solidFill>
                    <a:srgbClr val="C00000"/>
                  </a:solidFill>
                </a:rPr>
                <a:t>+</a:t>
              </a:r>
            </a:p>
          </p:txBody>
        </p:sp>
        <p:sp>
          <p:nvSpPr>
            <p:cNvPr id="23657" name="Textfeld 46"/>
            <p:cNvSpPr txBox="1">
              <a:spLocks noChangeArrowheads="1"/>
            </p:cNvSpPr>
            <p:nvPr/>
          </p:nvSpPr>
          <p:spPr bwMode="auto">
            <a:xfrm>
              <a:off x="7164288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GB" altLang="de-DE" sz="2800">
                <a:solidFill>
                  <a:srgbClr val="C00000"/>
                </a:solidFill>
              </a:endParaRPr>
            </a:p>
          </p:txBody>
        </p:sp>
        <p:sp>
          <p:nvSpPr>
            <p:cNvPr id="23658" name="Textfeld 47"/>
            <p:cNvSpPr txBox="1">
              <a:spLocks noChangeArrowheads="1"/>
            </p:cNvSpPr>
            <p:nvPr/>
          </p:nvSpPr>
          <p:spPr bwMode="auto">
            <a:xfrm>
              <a:off x="8460432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GB" altLang="de-DE" sz="2800">
                <a:solidFill>
                  <a:srgbClr val="C00000"/>
                </a:solidFill>
              </a:endParaRPr>
            </a:p>
          </p:txBody>
        </p:sp>
      </p:grpSp>
      <p:grpSp>
        <p:nvGrpSpPr>
          <p:cNvPr id="23617" name="Gruppieren 48"/>
          <p:cNvGrpSpPr>
            <a:grpSpLocks/>
          </p:cNvGrpSpPr>
          <p:nvPr/>
        </p:nvGrpSpPr>
        <p:grpSpPr bwMode="auto">
          <a:xfrm>
            <a:off x="3295650" y="3716338"/>
            <a:ext cx="5561013" cy="431800"/>
            <a:chOff x="3295290" y="2587925"/>
            <a:chExt cx="5561958" cy="430887"/>
          </a:xfrm>
        </p:grpSpPr>
        <p:sp>
          <p:nvSpPr>
            <p:cNvPr id="23649" name="Textfeld 49"/>
            <p:cNvSpPr txBox="1">
              <a:spLocks noChangeArrowheads="1"/>
            </p:cNvSpPr>
            <p:nvPr/>
          </p:nvSpPr>
          <p:spPr bwMode="auto">
            <a:xfrm>
              <a:off x="3295290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GB" altLang="de-DE" sz="2800">
                <a:solidFill>
                  <a:srgbClr val="C00000"/>
                </a:solidFill>
              </a:endParaRPr>
            </a:p>
          </p:txBody>
        </p:sp>
        <p:sp>
          <p:nvSpPr>
            <p:cNvPr id="23650" name="Textfeld 50"/>
            <p:cNvSpPr txBox="1">
              <a:spLocks noChangeArrowheads="1"/>
            </p:cNvSpPr>
            <p:nvPr/>
          </p:nvSpPr>
          <p:spPr bwMode="auto">
            <a:xfrm>
              <a:off x="4572000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GB" altLang="de-DE" sz="2800">
                <a:solidFill>
                  <a:srgbClr val="C00000"/>
                </a:solidFill>
              </a:endParaRPr>
            </a:p>
          </p:txBody>
        </p:sp>
        <p:sp>
          <p:nvSpPr>
            <p:cNvPr id="23651" name="Textfeld 51"/>
            <p:cNvSpPr txBox="1">
              <a:spLocks noChangeArrowheads="1"/>
            </p:cNvSpPr>
            <p:nvPr/>
          </p:nvSpPr>
          <p:spPr bwMode="auto">
            <a:xfrm>
              <a:off x="5868144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2800">
                  <a:solidFill>
                    <a:srgbClr val="C00000"/>
                  </a:solidFill>
                </a:rPr>
                <a:t>+</a:t>
              </a:r>
            </a:p>
          </p:txBody>
        </p:sp>
        <p:sp>
          <p:nvSpPr>
            <p:cNvPr id="23652" name="Textfeld 52"/>
            <p:cNvSpPr txBox="1">
              <a:spLocks noChangeArrowheads="1"/>
            </p:cNvSpPr>
            <p:nvPr/>
          </p:nvSpPr>
          <p:spPr bwMode="auto">
            <a:xfrm>
              <a:off x="7164288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GB" altLang="de-DE" sz="2800">
                <a:solidFill>
                  <a:srgbClr val="C00000"/>
                </a:solidFill>
              </a:endParaRPr>
            </a:p>
          </p:txBody>
        </p:sp>
        <p:sp>
          <p:nvSpPr>
            <p:cNvPr id="23653" name="Textfeld 53"/>
            <p:cNvSpPr txBox="1">
              <a:spLocks noChangeArrowheads="1"/>
            </p:cNvSpPr>
            <p:nvPr/>
          </p:nvSpPr>
          <p:spPr bwMode="auto">
            <a:xfrm>
              <a:off x="8460432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GB" altLang="de-DE" sz="2800">
                <a:solidFill>
                  <a:srgbClr val="C00000"/>
                </a:solidFill>
              </a:endParaRPr>
            </a:p>
          </p:txBody>
        </p:sp>
      </p:grpSp>
      <p:grpSp>
        <p:nvGrpSpPr>
          <p:cNvPr id="23618" name="Gruppieren 54"/>
          <p:cNvGrpSpPr>
            <a:grpSpLocks/>
          </p:cNvGrpSpPr>
          <p:nvPr/>
        </p:nvGrpSpPr>
        <p:grpSpPr bwMode="auto">
          <a:xfrm>
            <a:off x="3295650" y="4292600"/>
            <a:ext cx="5561013" cy="431800"/>
            <a:chOff x="3295290" y="2587925"/>
            <a:chExt cx="5561958" cy="430887"/>
          </a:xfrm>
        </p:grpSpPr>
        <p:sp>
          <p:nvSpPr>
            <p:cNvPr id="23644" name="Textfeld 55"/>
            <p:cNvSpPr txBox="1">
              <a:spLocks noChangeArrowheads="1"/>
            </p:cNvSpPr>
            <p:nvPr/>
          </p:nvSpPr>
          <p:spPr bwMode="auto">
            <a:xfrm>
              <a:off x="3295290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GB" altLang="de-DE" sz="2800">
                <a:solidFill>
                  <a:srgbClr val="C00000"/>
                </a:solidFill>
              </a:endParaRPr>
            </a:p>
          </p:txBody>
        </p:sp>
        <p:sp>
          <p:nvSpPr>
            <p:cNvPr id="23645" name="Textfeld 56"/>
            <p:cNvSpPr txBox="1">
              <a:spLocks noChangeArrowheads="1"/>
            </p:cNvSpPr>
            <p:nvPr/>
          </p:nvSpPr>
          <p:spPr bwMode="auto">
            <a:xfrm>
              <a:off x="4572000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GB" altLang="de-DE" sz="2800">
                <a:solidFill>
                  <a:srgbClr val="C00000"/>
                </a:solidFill>
              </a:endParaRPr>
            </a:p>
          </p:txBody>
        </p:sp>
        <p:sp>
          <p:nvSpPr>
            <p:cNvPr id="23646" name="Textfeld 57"/>
            <p:cNvSpPr txBox="1">
              <a:spLocks noChangeArrowheads="1"/>
            </p:cNvSpPr>
            <p:nvPr/>
          </p:nvSpPr>
          <p:spPr bwMode="auto">
            <a:xfrm>
              <a:off x="5868144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2800">
                  <a:solidFill>
                    <a:srgbClr val="C00000"/>
                  </a:solidFill>
                </a:rPr>
                <a:t>+</a:t>
              </a:r>
            </a:p>
          </p:txBody>
        </p:sp>
        <p:sp>
          <p:nvSpPr>
            <p:cNvPr id="23647" name="Textfeld 58"/>
            <p:cNvSpPr txBox="1">
              <a:spLocks noChangeArrowheads="1"/>
            </p:cNvSpPr>
            <p:nvPr/>
          </p:nvSpPr>
          <p:spPr bwMode="auto">
            <a:xfrm>
              <a:off x="7164288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GB" altLang="de-DE" sz="2800">
                <a:solidFill>
                  <a:srgbClr val="C00000"/>
                </a:solidFill>
              </a:endParaRPr>
            </a:p>
          </p:txBody>
        </p:sp>
        <p:sp>
          <p:nvSpPr>
            <p:cNvPr id="23648" name="Textfeld 59"/>
            <p:cNvSpPr txBox="1">
              <a:spLocks noChangeArrowheads="1"/>
            </p:cNvSpPr>
            <p:nvPr/>
          </p:nvSpPr>
          <p:spPr bwMode="auto">
            <a:xfrm>
              <a:off x="8460432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2800">
                  <a:solidFill>
                    <a:srgbClr val="C00000"/>
                  </a:solidFill>
                </a:rPr>
                <a:t>+</a:t>
              </a:r>
            </a:p>
          </p:txBody>
        </p:sp>
      </p:grpSp>
      <p:grpSp>
        <p:nvGrpSpPr>
          <p:cNvPr id="23619" name="Gruppieren 60"/>
          <p:cNvGrpSpPr>
            <a:grpSpLocks/>
          </p:cNvGrpSpPr>
          <p:nvPr/>
        </p:nvGrpSpPr>
        <p:grpSpPr bwMode="auto">
          <a:xfrm>
            <a:off x="3295650" y="4751388"/>
            <a:ext cx="5561013" cy="430212"/>
            <a:chOff x="3295290" y="2587925"/>
            <a:chExt cx="5561958" cy="430887"/>
          </a:xfrm>
        </p:grpSpPr>
        <p:sp>
          <p:nvSpPr>
            <p:cNvPr id="23639" name="Textfeld 61"/>
            <p:cNvSpPr txBox="1">
              <a:spLocks noChangeArrowheads="1"/>
            </p:cNvSpPr>
            <p:nvPr/>
          </p:nvSpPr>
          <p:spPr bwMode="auto">
            <a:xfrm>
              <a:off x="3295290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GB" altLang="de-DE" sz="2800">
                <a:solidFill>
                  <a:srgbClr val="C00000"/>
                </a:solidFill>
              </a:endParaRPr>
            </a:p>
          </p:txBody>
        </p:sp>
        <p:sp>
          <p:nvSpPr>
            <p:cNvPr id="23640" name="Textfeld 62"/>
            <p:cNvSpPr txBox="1">
              <a:spLocks noChangeArrowheads="1"/>
            </p:cNvSpPr>
            <p:nvPr/>
          </p:nvSpPr>
          <p:spPr bwMode="auto">
            <a:xfrm>
              <a:off x="4572000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2800">
                  <a:solidFill>
                    <a:srgbClr val="C00000"/>
                  </a:solidFill>
                </a:rPr>
                <a:t>+</a:t>
              </a:r>
            </a:p>
          </p:txBody>
        </p:sp>
        <p:sp>
          <p:nvSpPr>
            <p:cNvPr id="23641" name="Textfeld 63"/>
            <p:cNvSpPr txBox="1">
              <a:spLocks noChangeArrowheads="1"/>
            </p:cNvSpPr>
            <p:nvPr/>
          </p:nvSpPr>
          <p:spPr bwMode="auto">
            <a:xfrm>
              <a:off x="5868144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2800">
                  <a:solidFill>
                    <a:srgbClr val="C00000"/>
                  </a:solidFill>
                </a:rPr>
                <a:t>+</a:t>
              </a:r>
            </a:p>
          </p:txBody>
        </p:sp>
        <p:sp>
          <p:nvSpPr>
            <p:cNvPr id="23642" name="Textfeld 64"/>
            <p:cNvSpPr txBox="1">
              <a:spLocks noChangeArrowheads="1"/>
            </p:cNvSpPr>
            <p:nvPr/>
          </p:nvSpPr>
          <p:spPr bwMode="auto">
            <a:xfrm>
              <a:off x="7164288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2800">
                  <a:solidFill>
                    <a:srgbClr val="C00000"/>
                  </a:solidFill>
                </a:rPr>
                <a:t>+</a:t>
              </a:r>
            </a:p>
          </p:txBody>
        </p:sp>
        <p:sp>
          <p:nvSpPr>
            <p:cNvPr id="23643" name="Textfeld 65"/>
            <p:cNvSpPr txBox="1">
              <a:spLocks noChangeArrowheads="1"/>
            </p:cNvSpPr>
            <p:nvPr/>
          </p:nvSpPr>
          <p:spPr bwMode="auto">
            <a:xfrm>
              <a:off x="8460432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GB" altLang="de-DE" sz="2800">
                <a:solidFill>
                  <a:srgbClr val="C00000"/>
                </a:solidFill>
              </a:endParaRPr>
            </a:p>
          </p:txBody>
        </p:sp>
      </p:grpSp>
      <p:grpSp>
        <p:nvGrpSpPr>
          <p:cNvPr id="23620" name="Gruppieren 66"/>
          <p:cNvGrpSpPr>
            <a:grpSpLocks/>
          </p:cNvGrpSpPr>
          <p:nvPr/>
        </p:nvGrpSpPr>
        <p:grpSpPr bwMode="auto">
          <a:xfrm>
            <a:off x="3295650" y="5033963"/>
            <a:ext cx="5561013" cy="430212"/>
            <a:chOff x="3295290" y="2587925"/>
            <a:chExt cx="5561958" cy="430887"/>
          </a:xfrm>
        </p:grpSpPr>
        <p:sp>
          <p:nvSpPr>
            <p:cNvPr id="23634" name="Textfeld 67"/>
            <p:cNvSpPr txBox="1">
              <a:spLocks noChangeArrowheads="1"/>
            </p:cNvSpPr>
            <p:nvPr/>
          </p:nvSpPr>
          <p:spPr bwMode="auto">
            <a:xfrm>
              <a:off x="3295290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GB" altLang="de-DE" sz="2800">
                <a:solidFill>
                  <a:srgbClr val="C00000"/>
                </a:solidFill>
              </a:endParaRPr>
            </a:p>
          </p:txBody>
        </p:sp>
        <p:sp>
          <p:nvSpPr>
            <p:cNvPr id="23635" name="Textfeld 68"/>
            <p:cNvSpPr txBox="1">
              <a:spLocks noChangeArrowheads="1"/>
            </p:cNvSpPr>
            <p:nvPr/>
          </p:nvSpPr>
          <p:spPr bwMode="auto">
            <a:xfrm>
              <a:off x="4572000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2800">
                  <a:solidFill>
                    <a:srgbClr val="C00000"/>
                  </a:solidFill>
                </a:rPr>
                <a:t>+</a:t>
              </a:r>
            </a:p>
          </p:txBody>
        </p:sp>
        <p:sp>
          <p:nvSpPr>
            <p:cNvPr id="23636" name="Textfeld 69"/>
            <p:cNvSpPr txBox="1">
              <a:spLocks noChangeArrowheads="1"/>
            </p:cNvSpPr>
            <p:nvPr/>
          </p:nvSpPr>
          <p:spPr bwMode="auto">
            <a:xfrm>
              <a:off x="5868144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2800">
                  <a:solidFill>
                    <a:srgbClr val="C00000"/>
                  </a:solidFill>
                </a:rPr>
                <a:t>+</a:t>
              </a:r>
            </a:p>
          </p:txBody>
        </p:sp>
        <p:sp>
          <p:nvSpPr>
            <p:cNvPr id="23637" name="Textfeld 70"/>
            <p:cNvSpPr txBox="1">
              <a:spLocks noChangeArrowheads="1"/>
            </p:cNvSpPr>
            <p:nvPr/>
          </p:nvSpPr>
          <p:spPr bwMode="auto">
            <a:xfrm>
              <a:off x="7164288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2800">
                  <a:solidFill>
                    <a:srgbClr val="C00000"/>
                  </a:solidFill>
                </a:rPr>
                <a:t>+</a:t>
              </a:r>
            </a:p>
          </p:txBody>
        </p:sp>
        <p:sp>
          <p:nvSpPr>
            <p:cNvPr id="23638" name="Textfeld 71"/>
            <p:cNvSpPr txBox="1">
              <a:spLocks noChangeArrowheads="1"/>
            </p:cNvSpPr>
            <p:nvPr/>
          </p:nvSpPr>
          <p:spPr bwMode="auto">
            <a:xfrm>
              <a:off x="8460432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2800">
                  <a:solidFill>
                    <a:srgbClr val="C00000"/>
                  </a:solidFill>
                </a:rPr>
                <a:t>+</a:t>
              </a:r>
            </a:p>
          </p:txBody>
        </p:sp>
      </p:grpSp>
      <p:grpSp>
        <p:nvGrpSpPr>
          <p:cNvPr id="23621" name="Gruppieren 72"/>
          <p:cNvGrpSpPr>
            <a:grpSpLocks/>
          </p:cNvGrpSpPr>
          <p:nvPr/>
        </p:nvGrpSpPr>
        <p:grpSpPr bwMode="auto">
          <a:xfrm>
            <a:off x="3295650" y="5330825"/>
            <a:ext cx="5561013" cy="430213"/>
            <a:chOff x="3295290" y="2587925"/>
            <a:chExt cx="5561958" cy="430887"/>
          </a:xfrm>
        </p:grpSpPr>
        <p:sp>
          <p:nvSpPr>
            <p:cNvPr id="23629" name="Textfeld 73"/>
            <p:cNvSpPr txBox="1">
              <a:spLocks noChangeArrowheads="1"/>
            </p:cNvSpPr>
            <p:nvPr/>
          </p:nvSpPr>
          <p:spPr bwMode="auto">
            <a:xfrm>
              <a:off x="3295290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2800">
                  <a:solidFill>
                    <a:srgbClr val="C00000"/>
                  </a:solidFill>
                </a:rPr>
                <a:t>+</a:t>
              </a:r>
            </a:p>
          </p:txBody>
        </p:sp>
        <p:sp>
          <p:nvSpPr>
            <p:cNvPr id="23630" name="Textfeld 74"/>
            <p:cNvSpPr txBox="1">
              <a:spLocks noChangeArrowheads="1"/>
            </p:cNvSpPr>
            <p:nvPr/>
          </p:nvSpPr>
          <p:spPr bwMode="auto">
            <a:xfrm>
              <a:off x="4572000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GB" altLang="de-DE" sz="2800">
                <a:solidFill>
                  <a:srgbClr val="C00000"/>
                </a:solidFill>
              </a:endParaRPr>
            </a:p>
          </p:txBody>
        </p:sp>
        <p:sp>
          <p:nvSpPr>
            <p:cNvPr id="23631" name="Textfeld 75"/>
            <p:cNvSpPr txBox="1">
              <a:spLocks noChangeArrowheads="1"/>
            </p:cNvSpPr>
            <p:nvPr/>
          </p:nvSpPr>
          <p:spPr bwMode="auto">
            <a:xfrm>
              <a:off x="5868144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2800">
                  <a:solidFill>
                    <a:srgbClr val="C00000"/>
                  </a:solidFill>
                </a:rPr>
                <a:t>+</a:t>
              </a:r>
            </a:p>
          </p:txBody>
        </p:sp>
        <p:sp>
          <p:nvSpPr>
            <p:cNvPr id="23632" name="Textfeld 76"/>
            <p:cNvSpPr txBox="1">
              <a:spLocks noChangeArrowheads="1"/>
            </p:cNvSpPr>
            <p:nvPr/>
          </p:nvSpPr>
          <p:spPr bwMode="auto">
            <a:xfrm>
              <a:off x="7164288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GB" altLang="de-DE" sz="2800">
                <a:solidFill>
                  <a:srgbClr val="C00000"/>
                </a:solidFill>
              </a:endParaRPr>
            </a:p>
          </p:txBody>
        </p:sp>
        <p:sp>
          <p:nvSpPr>
            <p:cNvPr id="23633" name="Textfeld 77"/>
            <p:cNvSpPr txBox="1">
              <a:spLocks noChangeArrowheads="1"/>
            </p:cNvSpPr>
            <p:nvPr/>
          </p:nvSpPr>
          <p:spPr bwMode="auto">
            <a:xfrm>
              <a:off x="8460432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GB" altLang="de-DE" sz="2800">
                <a:solidFill>
                  <a:srgbClr val="C00000"/>
                </a:solidFill>
              </a:endParaRPr>
            </a:p>
          </p:txBody>
        </p:sp>
      </p:grpSp>
      <p:grpSp>
        <p:nvGrpSpPr>
          <p:cNvPr id="23622" name="Gruppieren 78"/>
          <p:cNvGrpSpPr>
            <a:grpSpLocks/>
          </p:cNvGrpSpPr>
          <p:nvPr/>
        </p:nvGrpSpPr>
        <p:grpSpPr bwMode="auto">
          <a:xfrm>
            <a:off x="3295650" y="5624513"/>
            <a:ext cx="5561013" cy="430212"/>
            <a:chOff x="3295290" y="2587925"/>
            <a:chExt cx="5561958" cy="430887"/>
          </a:xfrm>
        </p:grpSpPr>
        <p:sp>
          <p:nvSpPr>
            <p:cNvPr id="23624" name="Textfeld 79"/>
            <p:cNvSpPr txBox="1">
              <a:spLocks noChangeArrowheads="1"/>
            </p:cNvSpPr>
            <p:nvPr/>
          </p:nvSpPr>
          <p:spPr bwMode="auto">
            <a:xfrm>
              <a:off x="3295290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endParaRPr lang="en-GB" altLang="de-DE" sz="2800">
                <a:solidFill>
                  <a:srgbClr val="C00000"/>
                </a:solidFill>
              </a:endParaRPr>
            </a:p>
          </p:txBody>
        </p:sp>
        <p:sp>
          <p:nvSpPr>
            <p:cNvPr id="23625" name="Textfeld 80"/>
            <p:cNvSpPr txBox="1">
              <a:spLocks noChangeArrowheads="1"/>
            </p:cNvSpPr>
            <p:nvPr/>
          </p:nvSpPr>
          <p:spPr bwMode="auto">
            <a:xfrm>
              <a:off x="4572000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2800">
                  <a:solidFill>
                    <a:srgbClr val="C00000"/>
                  </a:solidFill>
                </a:rPr>
                <a:t>+</a:t>
              </a:r>
            </a:p>
          </p:txBody>
        </p:sp>
        <p:sp>
          <p:nvSpPr>
            <p:cNvPr id="23626" name="Textfeld 81"/>
            <p:cNvSpPr txBox="1">
              <a:spLocks noChangeArrowheads="1"/>
            </p:cNvSpPr>
            <p:nvPr/>
          </p:nvSpPr>
          <p:spPr bwMode="auto">
            <a:xfrm>
              <a:off x="5868144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2800">
                  <a:solidFill>
                    <a:srgbClr val="C00000"/>
                  </a:solidFill>
                </a:rPr>
                <a:t>+</a:t>
              </a:r>
            </a:p>
          </p:txBody>
        </p:sp>
        <p:sp>
          <p:nvSpPr>
            <p:cNvPr id="23627" name="Textfeld 82"/>
            <p:cNvSpPr txBox="1">
              <a:spLocks noChangeArrowheads="1"/>
            </p:cNvSpPr>
            <p:nvPr/>
          </p:nvSpPr>
          <p:spPr bwMode="auto">
            <a:xfrm>
              <a:off x="7164288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2800">
                  <a:solidFill>
                    <a:srgbClr val="C00000"/>
                  </a:solidFill>
                </a:rPr>
                <a:t>+</a:t>
              </a:r>
            </a:p>
          </p:txBody>
        </p:sp>
        <p:sp>
          <p:nvSpPr>
            <p:cNvPr id="23628" name="Textfeld 83"/>
            <p:cNvSpPr txBox="1">
              <a:spLocks noChangeArrowheads="1"/>
            </p:cNvSpPr>
            <p:nvPr/>
          </p:nvSpPr>
          <p:spPr bwMode="auto">
            <a:xfrm>
              <a:off x="8460432" y="2587925"/>
              <a:ext cx="39681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GB" altLang="de-DE" sz="2800">
                  <a:solidFill>
                    <a:srgbClr val="C00000"/>
                  </a:solidFill>
                </a:rPr>
                <a:t>+</a:t>
              </a:r>
            </a:p>
          </p:txBody>
        </p:sp>
      </p:grpSp>
      <p:sp>
        <p:nvSpPr>
          <p:cNvPr id="59" name="TextBox 3"/>
          <p:cNvSpPr txBox="1">
            <a:spLocks noChangeArrowheads="1"/>
          </p:cNvSpPr>
          <p:nvPr/>
        </p:nvSpPr>
        <p:spPr bwMode="auto">
          <a:xfrm>
            <a:off x="5310188" y="6408738"/>
            <a:ext cx="3852862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900" i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Fuente</a:t>
            </a:r>
            <a:r>
              <a:rPr lang="en-GB" sz="9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: USAID 2008, </a:t>
            </a:r>
            <a:r>
              <a:rPr lang="en-GB" sz="900" i="1" dirty="0">
                <a:latin typeface="Arial" pitchFamily="34" charset="0"/>
                <a:cs typeface="Arial" pitchFamily="34" charset="0"/>
                <a:hlinkClick r:id="rId3"/>
              </a:rPr>
              <a:t>http://pdf.usaid.gov/pdf_docs/PNADM428.pdf</a:t>
            </a:r>
            <a:endParaRPr lang="en-GB" sz="900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Estrategia seleccionada</a:t>
            </a: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s-MX" altLang="de-DE" b="1" smtClean="0"/>
              <a:t>Reduciendo la demanda de agua en combinación con mejoras tecnológicas (reduciendo fugas y presión de agua en el sistema de oferta) y con políticas para mejorar el uso eficiente del agua.</a:t>
            </a:r>
          </a:p>
          <a:p>
            <a:pPr lvl="1"/>
            <a:r>
              <a:rPr lang="es-MX" altLang="de-DE" smtClean="0"/>
              <a:t>El reciclaje de agua puede incrementarse, y el agua puede ser reasignada  para satisfacer las necesidades urbanas, en caso sea requerido.</a:t>
            </a:r>
          </a:p>
          <a:p>
            <a:pPr lvl="1"/>
            <a:r>
              <a:rPr lang="es-MX" altLang="de-DE" smtClean="0"/>
              <a:t>Poco interés en proyectos costosos tales como represas adicionales que pueden ser innecesarias dependiendo de las condiciones futuras.</a:t>
            </a:r>
          </a:p>
        </p:txBody>
      </p:sp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5310188" y="6408738"/>
            <a:ext cx="3819525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900" i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Fuente</a:t>
            </a:r>
            <a:r>
              <a:rPr lang="en-GB" sz="9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: USAID 2008, </a:t>
            </a:r>
            <a:r>
              <a:rPr lang="en-GB" sz="900" i="1" dirty="0">
                <a:latin typeface="Arial" pitchFamily="34" charset="0"/>
                <a:cs typeface="Arial" pitchFamily="34" charset="0"/>
                <a:hlinkClick r:id="rId3"/>
              </a:rPr>
              <a:t>http://pdf.usaid.gov/pdf_docs/PNADM428.pdf</a:t>
            </a:r>
            <a:endParaRPr lang="en-GB" sz="900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Resultados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s-MX" altLang="de-DE" smtClean="0"/>
              <a:t>Un proyecto que lleva a la fusión de la planificación de proyectos de infraestructura del agua  a niveles nacional y local.</a:t>
            </a:r>
          </a:p>
          <a:p>
            <a:pPr lvl="1"/>
            <a:r>
              <a:rPr lang="es-MX" altLang="de-DE" smtClean="0"/>
              <a:t>Mayor interés del gobierno en enfoques de gestión de demanda.</a:t>
            </a:r>
          </a:p>
          <a:p>
            <a:pPr lvl="1"/>
            <a:r>
              <a:rPr lang="es-MX" altLang="de-DE" smtClean="0"/>
              <a:t>Departamento de Asuntos del Agua y Bosques en Sudáfrica (DWAF) incluyó un capítulo sobre cambio climático en el Informe de Gestión del Parque Natural Olifants.</a:t>
            </a:r>
          </a:p>
          <a:p>
            <a:pPr lvl="1"/>
            <a:r>
              <a:rPr lang="es-MX" altLang="de-DE" smtClean="0"/>
              <a:t>Informe usado por el gobierno regional y nacional, provee un análisis de la planificación para los próximos 50 años.</a:t>
            </a:r>
          </a:p>
        </p:txBody>
      </p:sp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5310188" y="6408738"/>
            <a:ext cx="3819525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900" i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Fuente</a:t>
            </a:r>
            <a:r>
              <a:rPr lang="en-GB" sz="9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: USAID 2008, </a:t>
            </a:r>
            <a:r>
              <a:rPr lang="en-GB" sz="900" i="1" dirty="0">
                <a:latin typeface="Arial" pitchFamily="34" charset="0"/>
                <a:cs typeface="Arial" pitchFamily="34" charset="0"/>
                <a:hlinkClick r:id="rId3"/>
              </a:rPr>
              <a:t>http://pdf.usaid.gov/pdf_docs/PNADM428.pdf</a:t>
            </a:r>
            <a:endParaRPr lang="en-GB" sz="900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TZ-EN">
  <a:themeElements>
    <a:clrScheme name="Benutzerdefiniert 11">
      <a:dk1>
        <a:srgbClr val="000000"/>
      </a:dk1>
      <a:lt1>
        <a:srgbClr val="FFFFFF"/>
      </a:lt1>
      <a:dk2>
        <a:srgbClr val="727272"/>
      </a:dk2>
      <a:lt2>
        <a:srgbClr val="D9D9D9"/>
      </a:lt2>
      <a:accent1>
        <a:srgbClr val="B7D1DD"/>
      </a:accent1>
      <a:accent2>
        <a:srgbClr val="C80F0E"/>
      </a:accent2>
      <a:accent3>
        <a:srgbClr val="DEDEAF"/>
      </a:accent3>
      <a:accent4>
        <a:srgbClr val="939393"/>
      </a:accent4>
      <a:accent5>
        <a:srgbClr val="9AB0BA"/>
      </a:accent5>
      <a:accent6>
        <a:srgbClr val="BABA93"/>
      </a:accent6>
      <a:hlink>
        <a:srgbClr val="950B0A"/>
      </a:hlink>
      <a:folHlink>
        <a:srgbClr val="950B0A"/>
      </a:folHlink>
    </a:clrScheme>
    <a:fontScheme name="gtz-leerfolie-d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gtz-leerfolie-d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EFEDE6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6F4F0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6245</TotalTime>
  <Words>1499</Words>
  <Application>Microsoft Office PowerPoint</Application>
  <PresentationFormat>On-screen Show (4:3)</PresentationFormat>
  <Paragraphs>254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Wingdings</vt:lpstr>
      <vt:lpstr>Adobe Fangsong Std R</vt:lpstr>
      <vt:lpstr>Times</vt:lpstr>
      <vt:lpstr>Calibri</vt:lpstr>
      <vt:lpstr>GTZ-EN</vt:lpstr>
      <vt:lpstr>Enfoque de 4 pasos </vt:lpstr>
      <vt:lpstr>PowerPoint Presentation</vt:lpstr>
      <vt:lpstr>Enfoque de adaptación de cuatro pasos:  Proceso básico de planificación de la adaptación</vt:lpstr>
      <vt:lpstr>Fundamento</vt:lpstr>
      <vt:lpstr>Toma de decisión guiada por criterios </vt:lpstr>
      <vt:lpstr>Criterios posibles</vt:lpstr>
      <vt:lpstr>Ejercicio (1)</vt:lpstr>
      <vt:lpstr>Ejercicio (2)</vt:lpstr>
      <vt:lpstr>Ejercicio (3)</vt:lpstr>
      <vt:lpstr>Ejemplo para M3 – M5</vt:lpstr>
      <vt:lpstr>Línea de base de los programas de agua</vt:lpstr>
      <vt:lpstr>Estrategias de adaptación consideradas</vt:lpstr>
      <vt:lpstr>Análisis conducido</vt:lpstr>
      <vt:lpstr>Medidas priorizadas Ejemplo –Polokwane, Sudáfrica (USAID)</vt:lpstr>
      <vt:lpstr>Estrategia seleccionada</vt:lpstr>
      <vt:lpstr>Resultados</vt:lpstr>
    </vt:vector>
  </TitlesOfParts>
  <Company>Deutsche Gesellschaft für Internationale Zusammenarbeit (GIZ) GmbH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Integrating Climate Change Adaptation into Development Planning. A Practice-Oriented Training based on the OECD Policy Guidance</dc:title>
  <dc:subject>Climate Change</dc:subject>
  <dc:creator>GIZ</dc:creator>
  <cp:keywords>Climate Change, development cooperation</cp:keywords>
  <cp:lastModifiedBy>Benjamin Greiner</cp:lastModifiedBy>
  <cp:revision>204</cp:revision>
  <cp:lastPrinted>2005-12-21T12:33:01Z</cp:lastPrinted>
  <dcterms:created xsi:type="dcterms:W3CDTF">2009-01-02T12:52:23Z</dcterms:created>
  <dcterms:modified xsi:type="dcterms:W3CDTF">2013-11-11T15:58:36Z</dcterms:modified>
</cp:coreProperties>
</file>