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49" r:id="rId1"/>
  </p:sldMasterIdLst>
  <p:notesMasterIdLst>
    <p:notesMasterId r:id="rId11"/>
  </p:notesMasterIdLst>
  <p:handoutMasterIdLst>
    <p:handoutMasterId r:id="rId12"/>
  </p:handoutMasterIdLst>
  <p:sldIdLst>
    <p:sldId id="256" r:id="rId2"/>
    <p:sldId id="278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945688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669900"/>
    <a:srgbClr val="990033"/>
    <a:srgbClr val="E25B1E"/>
    <a:srgbClr val="C00000"/>
    <a:srgbClr val="646464"/>
    <a:srgbClr val="595959"/>
    <a:srgbClr val="CC3300"/>
    <a:srgbClr val="E5DBA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54" autoAdjust="0"/>
    <p:restoredTop sz="92718" autoAdjust="0"/>
  </p:normalViewPr>
  <p:slideViewPr>
    <p:cSldViewPr snapToGrid="0">
      <p:cViewPr>
        <p:scale>
          <a:sx n="66" d="100"/>
          <a:sy n="66" d="100"/>
        </p:scale>
        <p:origin x="-684" y="-270"/>
      </p:cViewPr>
      <p:guideLst>
        <p:guide orient="horz" pos="3935"/>
        <p:guide orient="horz"/>
        <p:guide orient="horz" pos="151"/>
        <p:guide orient="horz" pos="1269"/>
        <p:guide orient="horz" pos="1140"/>
        <p:guide orient="horz" pos="1265"/>
        <p:guide pos="288"/>
        <p:guide pos="5029"/>
        <p:guide pos="2860"/>
      </p:guideLst>
    </p:cSldViewPr>
  </p:slideViewPr>
  <p:outlineViewPr>
    <p:cViewPr>
      <p:scale>
        <a:sx n="33" d="100"/>
        <a:sy n="33" d="100"/>
      </p:scale>
      <p:origin x="0" y="436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61" d="100"/>
          <a:sy n="61" d="100"/>
        </p:scale>
        <p:origin x="-3582" y="-78"/>
      </p:cViewPr>
      <p:guideLst>
        <p:guide orient="horz" pos="3132"/>
        <p:guide pos="126"/>
        <p:guide pos="418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b="0">
                <a:solidFill>
                  <a:schemeClr val="tx1"/>
                </a:solidFill>
                <a:latin typeface="Times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b="0">
                <a:solidFill>
                  <a:schemeClr val="tx1"/>
                </a:solidFill>
                <a:latin typeface="Times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65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8800"/>
            <a:ext cx="29718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b="0">
                <a:solidFill>
                  <a:schemeClr val="tx1"/>
                </a:solidFill>
                <a:latin typeface="Times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65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9448800"/>
            <a:ext cx="29718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 b="0">
                <a:solidFill>
                  <a:schemeClr val="tx1"/>
                </a:solidFill>
                <a:latin typeface="Times" charset="0"/>
                <a:cs typeface="+mn-cs"/>
              </a:defRPr>
            </a:lvl1pPr>
          </a:lstStyle>
          <a:p>
            <a:pPr>
              <a:defRPr/>
            </a:pPr>
            <a:fld id="{7455F087-A376-4075-90B5-470F4B7F1708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659619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0" y="9705975"/>
            <a:ext cx="6858000" cy="230188"/>
          </a:xfrm>
          <a:prstGeom prst="rect">
            <a:avLst/>
          </a:prstGeom>
          <a:solidFill>
            <a:srgbClr val="6699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lang="de-DE" sz="1000" b="1" kern="120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>
              <a:defRPr/>
            </a:pPr>
            <a:fld id="{C487582A-2B45-4E97-8801-B29C9B2E22CC}" type="slidenum">
              <a:rPr/>
              <a:pPr>
                <a:defRPr/>
              </a:pPr>
              <a:t>‹#›</a:t>
            </a:fld>
            <a:endParaRPr dirty="0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0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0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9461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09550" y="312738"/>
            <a:ext cx="6403975" cy="42973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212725" y="4724400"/>
            <a:ext cx="6413500" cy="494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dirty="0" smtClean="0"/>
              <a:t>Klicken Sie, um die Formate des Vorlagentextes zu bearbeiten</a:t>
            </a:r>
          </a:p>
          <a:p>
            <a:pPr lvl="1"/>
            <a:r>
              <a:rPr lang="de-DE" noProof="0" dirty="0" smtClean="0"/>
              <a:t>Zweite Ebene</a:t>
            </a:r>
          </a:p>
          <a:p>
            <a:pPr lvl="2"/>
            <a:r>
              <a:rPr lang="de-DE" noProof="0" dirty="0" smtClean="0"/>
              <a:t>Dritte Ebene</a:t>
            </a:r>
          </a:p>
          <a:p>
            <a:pPr lvl="3"/>
            <a:r>
              <a:rPr lang="de-DE" noProof="0" dirty="0" smtClean="0"/>
              <a:t>Vierte Ebene</a:t>
            </a:r>
          </a:p>
          <a:p>
            <a:pPr lvl="4"/>
            <a:r>
              <a:rPr lang="de-DE" noProof="0" dirty="0" smtClean="0"/>
              <a:t>Fünfte Ebene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05975"/>
            <a:ext cx="6143625" cy="230188"/>
          </a:xfrm>
          <a:prstGeom prst="rect">
            <a:avLst/>
          </a:prstGeom>
          <a:solidFill>
            <a:srgbClr val="6699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lang="de-DE" sz="1000" b="1" kern="120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>
              <a:defRPr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2668362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b="1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180975" indent="-180975" algn="l" rtl="0" eaLnBrk="0" fontAlgn="base" hangingPunct="0">
      <a:spcBef>
        <a:spcPct val="30000"/>
      </a:spcBef>
      <a:spcAft>
        <a:spcPct val="0"/>
      </a:spcAft>
      <a:buClr>
        <a:srgbClr val="669900"/>
      </a:buClr>
      <a:buFont typeface="Wingdings" pitchFamily="2" charset="2"/>
      <a:buChar char="§"/>
      <a:defRPr sz="1200" kern="1200">
        <a:solidFill>
          <a:schemeClr val="tx1"/>
        </a:solidFill>
        <a:latin typeface="Arial" pitchFamily="34" charset="0"/>
        <a:ea typeface="Adobe Fangsong Std R" pitchFamily="18" charset="-128"/>
        <a:cs typeface="Arial" pitchFamily="34" charset="0"/>
      </a:defRPr>
    </a:lvl2pPr>
    <a:lvl3pPr marL="266700" indent="-90488" algn="l" rtl="0" eaLnBrk="0" fontAlgn="base" hangingPunct="0">
      <a:spcBef>
        <a:spcPct val="30000"/>
      </a:spcBef>
      <a:spcAft>
        <a:spcPct val="0"/>
      </a:spcAft>
      <a:buClr>
        <a:srgbClr val="669900"/>
      </a:buClr>
      <a:buFont typeface="Wingdings" pitchFamily="2" charset="2"/>
      <a:buChar char="§"/>
      <a:defRPr sz="1000" kern="1200">
        <a:solidFill>
          <a:schemeClr val="tx1"/>
        </a:solidFill>
        <a:latin typeface="Arial" pitchFamily="34" charset="0"/>
        <a:ea typeface="Adobe Fangsong Std R" pitchFamily="18" charset="-128"/>
        <a:cs typeface="Arial" charset="0"/>
      </a:defRPr>
    </a:lvl3pPr>
    <a:lvl4pPr marL="447675" indent="-90488" algn="l" rtl="0" eaLnBrk="0" fontAlgn="base" hangingPunct="0">
      <a:spcBef>
        <a:spcPct val="30000"/>
      </a:spcBef>
      <a:spcAft>
        <a:spcPct val="0"/>
      </a:spcAft>
      <a:buClr>
        <a:srgbClr val="669900"/>
      </a:buClr>
      <a:buFont typeface="Wingdings" pitchFamily="2" charset="2"/>
      <a:buChar char="§"/>
      <a:defRPr sz="800" kern="1200">
        <a:solidFill>
          <a:schemeClr val="tx1"/>
        </a:solidFill>
        <a:latin typeface="Arial" pitchFamily="34" charset="0"/>
        <a:ea typeface="Adobe Fangsong Std R" pitchFamily="18" charset="-128"/>
        <a:cs typeface="Arial" charset="0"/>
      </a:defRPr>
    </a:lvl4pPr>
    <a:lvl5pPr marL="719138" indent="-95250" algn="l" rtl="0" eaLnBrk="0" fontAlgn="base" hangingPunct="0">
      <a:spcBef>
        <a:spcPct val="30000"/>
      </a:spcBef>
      <a:spcAft>
        <a:spcPct val="0"/>
      </a:spcAft>
      <a:buClr>
        <a:srgbClr val="669900"/>
      </a:buClr>
      <a:buFont typeface="Wingdings" pitchFamily="2" charset="2"/>
      <a:buChar char="§"/>
      <a:defRPr sz="800" b="1" kern="1200">
        <a:solidFill>
          <a:srgbClr val="669900"/>
        </a:solidFill>
        <a:latin typeface="Arial" pitchFamily="34" charset="0"/>
        <a:ea typeface="Adobe Fangsong Std R" pitchFamily="18" charset="-128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Notizenplatzhalter 2"/>
          <p:cNvSpPr>
            <a:spLocks noGrp="1"/>
          </p:cNvSpPr>
          <p:nvPr>
            <p:ph type="body" idx="1"/>
          </p:nvPr>
        </p:nvSpPr>
        <p:spPr>
          <a:ln/>
          <a:extLst/>
        </p:spPr>
        <p:txBody>
          <a:bodyPr/>
          <a:lstStyle/>
          <a:p>
            <a:pPr>
              <a:defRPr/>
            </a:pPr>
            <a:r>
              <a:rPr lang="es-MX" dirty="0" smtClean="0">
                <a:latin typeface="Arial" charset="0"/>
                <a:cs typeface="Arial" charset="0"/>
              </a:rPr>
              <a:t>Durante el </a:t>
            </a:r>
            <a:r>
              <a:rPr lang="es-MX" dirty="0" err="1" smtClean="0">
                <a:latin typeface="Arial" charset="0"/>
                <a:cs typeface="Arial" charset="0"/>
              </a:rPr>
              <a:t>ToT</a:t>
            </a:r>
            <a:r>
              <a:rPr lang="es-MX" dirty="0" smtClean="0">
                <a:latin typeface="Arial" charset="0"/>
                <a:cs typeface="Arial" charset="0"/>
              </a:rPr>
              <a:t> se pidió a los participantes que</a:t>
            </a:r>
          </a:p>
          <a:p>
            <a:pPr lvl="1">
              <a:defRPr/>
            </a:pPr>
            <a:r>
              <a:rPr lang="es-MX" dirty="0" smtClean="0">
                <a:latin typeface="Arial" charset="0"/>
                <a:cs typeface="Arial" charset="0"/>
              </a:rPr>
              <a:t>Trabajen en grupos y </a:t>
            </a:r>
          </a:p>
          <a:p>
            <a:pPr lvl="1">
              <a:defRPr/>
            </a:pPr>
            <a:r>
              <a:rPr lang="es-MX" dirty="0" smtClean="0">
                <a:latin typeface="Arial" charset="0"/>
                <a:cs typeface="Arial" charset="0"/>
              </a:rPr>
              <a:t>Armen toda la información relevante para sus temas específicos</a:t>
            </a:r>
          </a:p>
          <a:p>
            <a:pPr marL="0" lvl="1" indent="0">
              <a:buFont typeface="Wingdings" pitchFamily="2" charset="2"/>
              <a:buNone/>
              <a:defRPr/>
            </a:pPr>
            <a:r>
              <a:rPr lang="es-MX" dirty="0" smtClean="0">
                <a:latin typeface="Arial" charset="0"/>
                <a:cs typeface="Arial" charset="0"/>
              </a:rPr>
              <a:t>(agua, clima, agricultura, gobernabilidad, sociedad y economía) y </a:t>
            </a:r>
          </a:p>
          <a:p>
            <a:pPr lvl="1">
              <a:defRPr/>
            </a:pPr>
            <a:r>
              <a:rPr lang="es-MX" dirty="0" smtClean="0">
                <a:latin typeface="Arial" charset="0"/>
                <a:cs typeface="Arial" charset="0"/>
              </a:rPr>
              <a:t>Presentarla a sus colegas</a:t>
            </a:r>
          </a:p>
        </p:txBody>
      </p:sp>
      <p:sp>
        <p:nvSpPr>
          <p:cNvPr id="20483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789672E8-0E26-46F4-BB56-0E7ECBD092AA}" type="slidenum">
              <a:rPr altLang="de-DE" sz="1000" smtClean="0">
                <a:solidFill>
                  <a:schemeClr val="bg1"/>
                </a:solidFill>
              </a:rPr>
              <a:pPr/>
              <a:t>1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20484" name="Folienbildplatzhalter 6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 txBox="1">
            <a:spLocks noGrp="1" noChangeArrowheads="1"/>
          </p:cNvSpPr>
          <p:nvPr/>
        </p:nvSpPr>
        <p:spPr bwMode="auto">
          <a:xfrm>
            <a:off x="0" y="9704388"/>
            <a:ext cx="6858000" cy="231775"/>
          </a:xfrm>
          <a:prstGeom prst="rect">
            <a:avLst/>
          </a:prstGeom>
          <a:solidFill>
            <a:srgbClr val="66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938" tIns="45969" rIns="91938" bIns="45969" anchor="b"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 algn="r"/>
            <a:fld id="{7DB986A8-B8C2-4F95-9EE3-D006353B9BDA}" type="slidenum">
              <a:rPr lang="de-DE" altLang="de-DE" sz="1000">
                <a:solidFill>
                  <a:schemeClr val="bg1"/>
                </a:solidFill>
              </a:rPr>
              <a:pPr algn="r"/>
              <a:t>2</a:t>
            </a:fld>
            <a:endParaRPr lang="de-DE" altLang="de-DE" sz="1000">
              <a:solidFill>
                <a:schemeClr val="bg1"/>
              </a:solidFill>
            </a:endParaRPr>
          </a:p>
        </p:txBody>
      </p:sp>
      <p:sp>
        <p:nvSpPr>
          <p:cNvPr id="21507" name="Text Box 1"/>
          <p:cNvSpPr txBox="1">
            <a:spLocks noChangeArrowheads="1"/>
          </p:cNvSpPr>
          <p:nvPr/>
        </p:nvSpPr>
        <p:spPr bwMode="auto">
          <a:xfrm>
            <a:off x="0" y="9704388"/>
            <a:ext cx="6858000" cy="230187"/>
          </a:xfrm>
          <a:prstGeom prst="rect">
            <a:avLst/>
          </a:prstGeom>
          <a:solidFill>
            <a:srgbClr val="66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fld id="{6929E752-4390-4462-90E0-7B696631E678}" type="slidenum">
              <a:rPr lang="de-DE" altLang="de-DE" sz="1000">
                <a:solidFill>
                  <a:srgbClr val="FFFFFF"/>
                </a:solidFill>
              </a:rPr>
              <a:pPr algn="r" eaLnBrk="1" hangingPunct="1"/>
              <a:t>2</a:t>
            </a:fld>
            <a:endParaRPr lang="de-DE" altLang="de-DE" sz="1000">
              <a:solidFill>
                <a:srgbClr val="FFFFFF"/>
              </a:solidFill>
            </a:endParaRPr>
          </a:p>
        </p:txBody>
      </p:sp>
      <p:sp>
        <p:nvSpPr>
          <p:cNvPr id="21508" name="Text Box 2"/>
          <p:cNvSpPr>
            <a:spLocks noGrp="1" noChangeArrowheads="1"/>
          </p:cNvSpPr>
          <p:nvPr>
            <p:ph type="body"/>
          </p:nvPr>
        </p:nvSpPr>
        <p:spPr>
          <a:xfrm>
            <a:off x="212725" y="4724400"/>
            <a:ext cx="6413500" cy="49434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938" tIns="45969" rIns="91938" bIns="45969"/>
          <a:lstStyle/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altLang="de-DE" smtClean="0">
                <a:solidFill>
                  <a:srgbClr val="000000"/>
                </a:solidFill>
                <a:latin typeface="Arial" charset="0"/>
                <a:cs typeface="Arial" charset="0"/>
              </a:rPr>
              <a:t>Términos de uso </a:t>
            </a:r>
          </a:p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altLang="de-DE" b="0" smtClean="0">
                <a:solidFill>
                  <a:srgbClr val="000000"/>
                </a:solidFill>
                <a:latin typeface="Arial" charset="0"/>
                <a:cs typeface="Arial" charset="0"/>
              </a:rPr>
              <a:t>Este material de capacitación es propiedad de la GIZ. No se puede alterar esta diapositiva, añadir o borrar ninguna parte de su contenido ni cambiar las diapositivas maestras. El logo de la GIZ no podrá ser removido o cambiado de lugar y ningún otro logo o información podrá ser ubicado en las áreas de encabezado o pie de págica de las diapositivas maestras. Antes de añadir cualquier información a este material de capacitación, por favor contactar a climate@giz.de.</a:t>
            </a:r>
          </a:p>
        </p:txBody>
      </p:sp>
      <p:sp>
        <p:nvSpPr>
          <p:cNvPr id="21509" name="Text Box 3"/>
          <p:cNvSpPr txBox="1">
            <a:spLocks noChangeArrowheads="1"/>
          </p:cNvSpPr>
          <p:nvPr/>
        </p:nvSpPr>
        <p:spPr bwMode="auto">
          <a:xfrm>
            <a:off x="2054225" y="312738"/>
            <a:ext cx="2714625" cy="42957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GB" altLang="de-DE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de-DE" smtClean="0">
              <a:latin typeface="Arial" charset="0"/>
              <a:cs typeface="Arial" charset="0"/>
            </a:endParaRPr>
          </a:p>
        </p:txBody>
      </p:sp>
      <p:sp>
        <p:nvSpPr>
          <p:cNvPr id="22531" name="Slide Number Placehold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3C10F3F2-411A-4122-B234-8A5632D47090}" type="slidenum">
              <a:rPr altLang="de-DE" sz="1000" smtClean="0">
                <a:solidFill>
                  <a:schemeClr val="bg1"/>
                </a:solidFill>
              </a:rPr>
              <a:pPr/>
              <a:t>3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22532" name="Folienbildplatzhalter 6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Notizenplatzhalt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s-MX" altLang="de-DE" sz="1600" smtClean="0">
                <a:latin typeface="Arial" charset="0"/>
                <a:cs typeface="Arial" charset="0"/>
              </a:rPr>
              <a:t>Proceso de planificación del gobierno local</a:t>
            </a:r>
          </a:p>
          <a:p>
            <a:pPr lvl="1"/>
            <a:r>
              <a:rPr lang="es-MX" altLang="de-DE" sz="1600" smtClean="0">
                <a:latin typeface="Arial" charset="0"/>
                <a:cs typeface="Arial" charset="0"/>
              </a:rPr>
              <a:t>Los planes de la comunidad, distrito o ciudad pueden considerar las tendencias o escenarios del cambio climático y adaptación precautoria (con fuertes co-beneficios en ausencia del cambio climático)</a:t>
            </a:r>
          </a:p>
          <a:p>
            <a:pPr marL="85725" lvl="2" indent="0">
              <a:buFont typeface="Wingdings" pitchFamily="2" charset="2"/>
              <a:buNone/>
            </a:pPr>
            <a:r>
              <a:rPr lang="es-MX" altLang="de-DE" sz="1600" smtClean="0">
                <a:latin typeface="Arial" charset="0"/>
              </a:rPr>
              <a:t>Estos principalmente tienen un horizonte temporal de 1 a 5 años.</a:t>
            </a:r>
          </a:p>
          <a:p>
            <a:r>
              <a:rPr lang="es-MX" altLang="de-DE" sz="1600" smtClean="0">
                <a:latin typeface="Arial" charset="0"/>
                <a:cs typeface="Arial" charset="0"/>
              </a:rPr>
              <a:t>Provisión de servicios locales</a:t>
            </a:r>
          </a:p>
          <a:p>
            <a:pPr lvl="1"/>
            <a:r>
              <a:rPr lang="es-MX" altLang="de-DE" sz="1600" smtClean="0">
                <a:latin typeface="Arial" charset="0"/>
                <a:cs typeface="Arial" charset="0"/>
              </a:rPr>
              <a:t>Experiencia técnica e información relacionada con la adaptación al cambio climático pueden ser proporcionados a los gerentes o agricultores</a:t>
            </a:r>
          </a:p>
          <a:p>
            <a:r>
              <a:rPr lang="es-MX" altLang="de-DE" sz="1600" smtClean="0">
                <a:latin typeface="Arial" charset="0"/>
                <a:cs typeface="Arial" charset="0"/>
              </a:rPr>
              <a:t>Procesos de la sociedad civil</a:t>
            </a:r>
          </a:p>
          <a:p>
            <a:pPr lvl="1"/>
            <a:r>
              <a:rPr lang="es-MX" altLang="de-DE" sz="1600" smtClean="0">
                <a:latin typeface="Arial" charset="0"/>
                <a:cs typeface="Arial" charset="0"/>
              </a:rPr>
              <a:t>Tiene un rol importante en informar decisiones, y jugar los siguientes roles:</a:t>
            </a:r>
          </a:p>
          <a:p>
            <a:pPr lvl="1"/>
            <a:r>
              <a:rPr lang="es-MX" altLang="de-DE" sz="1600" smtClean="0">
                <a:latin typeface="Arial" charset="0"/>
                <a:cs typeface="Arial" charset="0"/>
              </a:rPr>
              <a:t>Abogar por la gente local, informar las agendas de investigación, incrementar la concientización, desarrollo de capacidades y en algunos casos provisión de servicios (tales como salud, reducción de riesgos de desastre, etc.)</a:t>
            </a:r>
          </a:p>
          <a:p>
            <a:r>
              <a:rPr lang="es-MX" altLang="de-DE" sz="1600" smtClean="0">
                <a:latin typeface="Arial" charset="0"/>
                <a:cs typeface="Arial" charset="0"/>
              </a:rPr>
              <a:t>Sector privado</a:t>
            </a:r>
          </a:p>
          <a:p>
            <a:pPr lvl="1"/>
            <a:r>
              <a:rPr lang="es-MX" altLang="de-DE" sz="1600" smtClean="0">
                <a:latin typeface="Arial" charset="0"/>
                <a:cs typeface="Arial" charset="0"/>
              </a:rPr>
              <a:t>Seguros y oportunidades </a:t>
            </a:r>
            <a:r>
              <a:rPr lang="en-US" altLang="de-DE" sz="1600" smtClean="0">
                <a:latin typeface="Arial" charset="0"/>
                <a:cs typeface="Arial" charset="0"/>
              </a:rPr>
              <a:t>de </a:t>
            </a:r>
            <a:r>
              <a:rPr lang="es-MX" altLang="de-DE" sz="1600" smtClean="0">
                <a:latin typeface="Arial" charset="0"/>
                <a:cs typeface="Arial" charset="0"/>
              </a:rPr>
              <a:t>micro-finanzas para apoyar la adaptación</a:t>
            </a:r>
          </a:p>
          <a:p>
            <a:pPr lvl="1"/>
            <a:r>
              <a:rPr lang="es-MX" altLang="de-DE" sz="1600" smtClean="0">
                <a:latin typeface="Arial" charset="0"/>
                <a:cs typeface="Arial" charset="0"/>
              </a:rPr>
              <a:t>Los procesos de evaluación rural participativa pueden incorporar la identificación de los factores de vulnerabilidad climática e integrar discusiones sobre tendencias, prioridades y opciones para la adaptación.</a:t>
            </a:r>
          </a:p>
          <a:p>
            <a:pPr lvl="1"/>
            <a:r>
              <a:rPr lang="es-MX" altLang="de-DE" sz="1600" smtClean="0">
                <a:latin typeface="Arial" charset="0"/>
                <a:cs typeface="Arial" charset="0"/>
              </a:rPr>
              <a:t>Monitoreo y evaluación – puede comprometer a entidades lo</a:t>
            </a:r>
            <a:r>
              <a:rPr lang="en-US" altLang="de-DE" sz="1600" smtClean="0">
                <a:latin typeface="Arial" charset="0"/>
                <a:cs typeface="Arial" charset="0"/>
              </a:rPr>
              <a:t>cales en la observación de las condiciones de línea de base y el seguimiento del progreso.</a:t>
            </a:r>
          </a:p>
          <a:p>
            <a:endParaRPr lang="de-DE" altLang="de-DE" sz="1600" smtClean="0">
              <a:latin typeface="Arial" charset="0"/>
              <a:cs typeface="Arial" charset="0"/>
            </a:endParaRPr>
          </a:p>
        </p:txBody>
      </p:sp>
      <p:sp>
        <p:nvSpPr>
          <p:cNvPr id="23555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06163127-42A6-487D-B61F-2C9F1A618EDD}" type="slidenum">
              <a:rPr altLang="de-DE" sz="1000" smtClean="0">
                <a:solidFill>
                  <a:schemeClr val="bg1"/>
                </a:solidFill>
              </a:rPr>
              <a:pPr/>
              <a:t>4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23556" name="Folienbildplatzhalter 6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Notizenplatzhalt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1"/>
            <a:r>
              <a:rPr lang="es-MX" altLang="de-DE" smtClean="0">
                <a:latin typeface="Arial" charset="0"/>
                <a:cs typeface="Arial" charset="0"/>
              </a:rPr>
              <a:t>Conocimiento sobre los riesgos climáticos pasados y estrategias para hacerles frentes están integradas en las tradiciones locales, historias y prácticas y deben ser entendidas como una base para la adaptación al cambio climático.</a:t>
            </a:r>
          </a:p>
          <a:p>
            <a:pPr lvl="1"/>
            <a:r>
              <a:rPr lang="es-MX" altLang="de-DE" smtClean="0">
                <a:latin typeface="Arial" charset="0"/>
                <a:cs typeface="Arial" charset="0"/>
              </a:rPr>
              <a:t>La exposición, sensibilidad y capacidad adaptativa de grupos vulnerables en particular, incluyendo mujeres, niños, ancianos, pobres y otros debe ser evaluada proactivamente para asegurar que los problemas son entendidos exactamente y las soluciones adecuadamente dirigidas.</a:t>
            </a:r>
          </a:p>
          <a:p>
            <a:pPr lvl="1"/>
            <a:r>
              <a:rPr lang="es-MX" altLang="de-DE" smtClean="0">
                <a:latin typeface="Arial" charset="0"/>
                <a:cs typeface="Arial" charset="0"/>
              </a:rPr>
              <a:t>Los métodos basados en técnicas de evaluación rural pueden mejorar el análisis de problemas mediante la inclusión de factores climáticos.</a:t>
            </a:r>
          </a:p>
          <a:p>
            <a:endParaRPr lang="de-DE" altLang="de-DE" smtClean="0">
              <a:latin typeface="Arial" charset="0"/>
              <a:cs typeface="Arial" charset="0"/>
            </a:endParaRPr>
          </a:p>
        </p:txBody>
      </p:sp>
      <p:sp>
        <p:nvSpPr>
          <p:cNvPr id="24579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F2409677-70E4-4655-A0BE-DF669DAD6D70}" type="slidenum">
              <a:rPr altLang="de-DE" sz="1000" smtClean="0">
                <a:solidFill>
                  <a:schemeClr val="bg1"/>
                </a:solidFill>
              </a:rPr>
              <a:pPr/>
              <a:t>5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24580" name="Folienbildplatzhalter 6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16251286-8889-48EC-8B63-48CAFA0055AB}" type="slidenum">
              <a:rPr altLang="de-DE" sz="1000" smtClean="0">
                <a:solidFill>
                  <a:schemeClr val="bg1"/>
                </a:solidFill>
              </a:rPr>
              <a:pPr/>
              <a:t>6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25603" name="Folienbildplatzhalter 5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  <p:sp>
        <p:nvSpPr>
          <p:cNvPr id="25604" name="Notizenplatzhalter 6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s-MX" altLang="de-DE" sz="2200" smtClean="0">
                <a:solidFill>
                  <a:srgbClr val="0070C0"/>
                </a:solidFill>
                <a:latin typeface="Arial" charset="0"/>
                <a:cs typeface="Arial" charset="0"/>
              </a:rPr>
              <a:t>» Para acceder a la terminología, referirse al glosario del manual de capacitación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92B00C27-B772-4E8C-BA3F-74884AD8B75B}" type="slidenum">
              <a:rPr altLang="de-DE" sz="1000" smtClean="0">
                <a:solidFill>
                  <a:schemeClr val="bg1"/>
                </a:solidFill>
              </a:rPr>
              <a:pPr/>
              <a:t>7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26627" name="Folienbildplatzhalter 5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  <p:sp>
        <p:nvSpPr>
          <p:cNvPr id="26628" name="Notizenplatzhalter 6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de-DE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0D3C20F2-32FB-46CB-B105-5B63356AA973}" type="slidenum">
              <a:rPr altLang="de-DE" sz="1000" smtClean="0">
                <a:solidFill>
                  <a:schemeClr val="bg1"/>
                </a:solidFill>
              </a:rPr>
              <a:pPr/>
              <a:t>8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27651" name="Folienbildplatzhalter 5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  <p:sp>
        <p:nvSpPr>
          <p:cNvPr id="27652" name="Notizenplatzhalter 6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de-DE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  <p:sp>
        <p:nvSpPr>
          <p:cNvPr id="28675" name="Notizenplatzhalt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de-DE" smtClean="0">
              <a:latin typeface="Arial" charset="0"/>
              <a:cs typeface="Arial" charset="0"/>
            </a:endParaRPr>
          </a:p>
        </p:txBody>
      </p:sp>
      <p:sp>
        <p:nvSpPr>
          <p:cNvPr id="28676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90507CD3-0077-4DA1-AF9F-FD09EF85B265}" type="slidenum">
              <a:rPr altLang="de-DE" sz="1000" smtClean="0">
                <a:solidFill>
                  <a:schemeClr val="bg1"/>
                </a:solidFill>
              </a:rPr>
              <a:pPr/>
              <a:t>9</a:t>
            </a:fld>
            <a:endParaRPr altLang="de-DE" sz="100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wm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wmf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wmf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wmf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wmf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wmf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wmf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US"/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6934200" y="6596063"/>
            <a:ext cx="1981200" cy="27463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fld id="{3D6B3AE3-BDAF-4052-8DF5-21987428A22B}" type="datetime1">
              <a:rPr lang="de-DE" sz="1200" b="0" smtClean="0">
                <a:solidFill>
                  <a:schemeClr val="bg1"/>
                </a:solidFill>
              </a:rPr>
              <a:pPr>
                <a:defRPr/>
              </a:pPr>
              <a:t>11.11.2013</a:t>
            </a:fld>
            <a:r>
              <a:rPr lang="de-DE" sz="1200" b="0" smtClean="0">
                <a:solidFill>
                  <a:schemeClr val="bg1"/>
                </a:solidFill>
              </a:rPr>
              <a:t>     Seite </a:t>
            </a:r>
            <a:fld id="{4BA151AC-630B-4713-BDAD-5C86D17E72ED}" type="slidenum">
              <a:rPr lang="de-DE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de-DE" sz="1200" b="0" smtClean="0">
              <a:solidFill>
                <a:schemeClr val="bg1"/>
              </a:solidFill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BZ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7" name="Line 6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2" cstate="print">
            <a:lum contras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9413" y="0"/>
            <a:ext cx="1144587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US"/>
          </a:p>
        </p:txBody>
      </p:sp>
      <p:sp>
        <p:nvSpPr>
          <p:cNvPr id="10" name="Rectangle 11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BZ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11" name="Line 12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sp>
        <p:nvSpPr>
          <p:cNvPr id="12" name="Line 18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D9D9D9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pic>
        <p:nvPicPr>
          <p:cNvPr id="13" name="Picture 20" descr="Weltkugel_klein_neu.gif                                        0005A183jeany                          BB53F533: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238" y="0"/>
            <a:ext cx="11477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Grafik 29" descr="gizlogo-sv-climat-en-4c.wmf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-42863"/>
            <a:ext cx="2160588" cy="90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3199" name="Rectangle 15"/>
          <p:cNvSpPr>
            <a:spLocks noGrp="1" noChangeArrowheads="1"/>
          </p:cNvSpPr>
          <p:nvPr>
            <p:ph type="ctrTitle" sz="quarter"/>
          </p:nvPr>
        </p:nvSpPr>
        <p:spPr>
          <a:xfrm>
            <a:off x="1040400" y="1993726"/>
            <a:ext cx="7034400" cy="1143000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93200" name="Rectangle 1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040400" y="3239022"/>
            <a:ext cx="70344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2800"/>
            </a:lvl1pPr>
          </a:lstStyle>
          <a:p>
            <a:r>
              <a:rPr lang="de-DE" smtClean="0"/>
              <a:t>Formatvorlage des Untertitelmasters durch Klicken bearbeiten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215153385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1068388"/>
            <a:ext cx="7526338" cy="741362"/>
          </a:xfrm>
        </p:spPr>
        <p:txBody>
          <a:bodyPr anchor="b"/>
          <a:lstStyle>
            <a:lvl1pPr>
              <a:defRPr/>
            </a:lvl1pPr>
          </a:lstStyle>
          <a:p>
            <a:r>
              <a:rPr lang="en-GB" noProof="0" smtClean="0"/>
              <a:t>Titelmasterformat durch Klicken bearbeiten</a:t>
            </a:r>
            <a:endParaRPr lang="en-GB" noProof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2008188"/>
            <a:ext cx="7526338" cy="4213225"/>
          </a:xfrm>
        </p:spPr>
        <p:txBody>
          <a:bodyPr/>
          <a:lstStyle>
            <a:lvl1pPr>
              <a:defRPr b="0">
                <a:solidFill>
                  <a:schemeClr val="tx1"/>
                </a:solidFill>
              </a:defRPr>
            </a:lvl1pPr>
            <a:lvl2pPr>
              <a:buClr>
                <a:srgbClr val="669900"/>
              </a:buClr>
              <a:defRPr sz="1800" b="0" baseline="0">
                <a:solidFill>
                  <a:schemeClr val="tx1"/>
                </a:solidFill>
              </a:defRPr>
            </a:lvl2pPr>
            <a:lvl3pPr>
              <a:defRPr sz="1800" baseline="0">
                <a:solidFill>
                  <a:schemeClr val="tx1"/>
                </a:solidFill>
              </a:defRPr>
            </a:lvl3pPr>
            <a:lvl4pPr>
              <a:defRPr sz="1600" baseline="0">
                <a:solidFill>
                  <a:schemeClr val="tx1"/>
                </a:solidFill>
              </a:defRPr>
            </a:lvl4pPr>
            <a:lvl5pPr>
              <a:defRPr sz="1600" baseline="0">
                <a:solidFill>
                  <a:schemeClr val="tx1"/>
                </a:solidFill>
              </a:defRPr>
            </a:lvl5pPr>
          </a:lstStyle>
          <a:p>
            <a:pPr lvl="0"/>
            <a:r>
              <a:rPr lang="en-GB" noProof="0" smtClean="0"/>
              <a:t>Textmasterformate durch Klicken bearbeiten</a:t>
            </a:r>
          </a:p>
          <a:p>
            <a:pPr lvl="1"/>
            <a:r>
              <a:rPr lang="en-GB" noProof="0" smtClean="0"/>
              <a:t>Zweite Ebene</a:t>
            </a:r>
          </a:p>
          <a:p>
            <a:pPr lvl="2"/>
            <a:r>
              <a:rPr lang="en-GB" noProof="0" smtClean="0"/>
              <a:t>Dritte Ebene</a:t>
            </a:r>
          </a:p>
          <a:p>
            <a:pPr lvl="3"/>
            <a:r>
              <a:rPr lang="en-GB" noProof="0" smtClean="0"/>
              <a:t>Vierte Ebene</a:t>
            </a:r>
          </a:p>
          <a:p>
            <a:pPr lvl="4"/>
            <a:r>
              <a:rPr lang="en-GB" noProof="0" smtClean="0"/>
              <a:t>Fünfte Ebene</a:t>
            </a:r>
            <a:endParaRPr lang="en-GB" noProof="0"/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0F1EAF-70C5-405B-9ADB-1C45E50AE7E4}" type="datetime1">
              <a:rPr lang="en-GB"/>
              <a:pPr>
                <a:defRPr/>
              </a:pPr>
              <a:t>11/11/2013</a:t>
            </a:fld>
            <a:endParaRPr lang="en-GB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3032534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GB"/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6934200" y="6596063"/>
            <a:ext cx="1981200" cy="27463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fld id="{1951689E-6354-4FEA-96D8-FF396C8546A4}" type="datetime1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11/11/2013</a:t>
            </a:fld>
            <a:r>
              <a:rPr lang="en-GB" sz="1200" b="0" smtClean="0">
                <a:solidFill>
                  <a:schemeClr val="bg1"/>
                </a:solidFill>
              </a:rPr>
              <a:t>     Seite </a:t>
            </a:r>
            <a:fld id="{DA2893F7-1A4B-4348-8910-EE3497046898}" type="slidenum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en-GB" sz="1200" b="0" smtClean="0">
              <a:solidFill>
                <a:schemeClr val="bg1"/>
              </a:solidFill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GB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7" name="Line 6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2">
            <a:lum contras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9413" y="0"/>
            <a:ext cx="1144587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GB"/>
          </a:p>
        </p:txBody>
      </p:sp>
      <p:sp>
        <p:nvSpPr>
          <p:cNvPr id="10" name="Rectangle 11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GB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7893050" y="6602413"/>
            <a:ext cx="927100" cy="277812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en-GB" sz="1200" b="0" smtClean="0">
                <a:solidFill>
                  <a:schemeClr val="bg1"/>
                </a:solidFill>
              </a:rPr>
              <a:t>Page </a:t>
            </a:r>
            <a:fld id="{C95A4096-F7AB-440D-8BE6-A645D47C0FCC}" type="slidenum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en-GB" sz="1200" b="0" smtClean="0">
              <a:solidFill>
                <a:schemeClr val="bg1"/>
              </a:solidFill>
            </a:endParaRPr>
          </a:p>
        </p:txBody>
      </p:sp>
      <p:sp>
        <p:nvSpPr>
          <p:cNvPr id="12" name="Line 12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D9D9D9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pic>
        <p:nvPicPr>
          <p:cNvPr id="13" name="Picture 23" descr="Weltkugel_klein_neu.gif                                        0005A183jeany                          BB53F533: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238" y="0"/>
            <a:ext cx="11477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Grafik 17" descr="gizlogo-sv-climat-en-4c.wmf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-42863"/>
            <a:ext cx="2160588" cy="90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40400" y="3880808"/>
            <a:ext cx="7034400" cy="1144800"/>
          </a:xfrm>
        </p:spPr>
        <p:txBody>
          <a:bodyPr/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lang="de-DE" sz="360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040400" y="2292939"/>
            <a:ext cx="7034400" cy="1500187"/>
          </a:xfrm>
        </p:spPr>
        <p:txBody>
          <a:bodyPr anchor="b"/>
          <a:lstStyle>
            <a:lvl1pPr marL="0" indent="0" algn="ctr" rtl="0" fontAlgn="base">
              <a:spcBef>
                <a:spcPct val="20000"/>
              </a:spcBef>
              <a:spcAft>
                <a:spcPct val="0"/>
              </a:spcAft>
              <a:buClr>
                <a:srgbClr val="C80F0F"/>
              </a:buClr>
              <a:buFont typeface="Wingdings" pitchFamily="2" charset="2"/>
              <a:buNone/>
              <a:tabLst>
                <a:tab pos="2190750" algn="l"/>
              </a:tabLst>
              <a:defRPr lang="de-DE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15" name="Rectangle 1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B5CA17-A638-4791-BEE2-2EAE9E3AD97E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16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3405943162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GB"/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6934200" y="6596063"/>
            <a:ext cx="1981200" cy="27463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fld id="{682DD1A2-F008-4A9C-B7F8-7BB2D8377D79}" type="datetime1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11/11/2013</a:t>
            </a:fld>
            <a:r>
              <a:rPr lang="en-GB" sz="1200" b="0" smtClean="0">
                <a:solidFill>
                  <a:schemeClr val="bg1"/>
                </a:solidFill>
              </a:rPr>
              <a:t>     Seite </a:t>
            </a:r>
            <a:fld id="{F85F2B33-478D-4341-A9A6-09840BED064F}" type="slidenum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en-GB" sz="1200" b="0" smtClean="0">
              <a:solidFill>
                <a:schemeClr val="bg1"/>
              </a:solidFill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GB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8" name="Line 6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pic>
        <p:nvPicPr>
          <p:cNvPr id="9" name="Picture 7"/>
          <p:cNvPicPr>
            <a:picLocks noChangeAspect="1" noChangeArrowheads="1"/>
          </p:cNvPicPr>
          <p:nvPr/>
        </p:nvPicPr>
        <p:blipFill>
          <a:blip r:embed="rId2">
            <a:lum contras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9413" y="0"/>
            <a:ext cx="1144587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GB"/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GB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7893050" y="6602413"/>
            <a:ext cx="927100" cy="277812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en-GB" sz="1200" b="0" smtClean="0">
                <a:solidFill>
                  <a:schemeClr val="bg1"/>
                </a:solidFill>
              </a:rPr>
              <a:t>Page </a:t>
            </a:r>
            <a:fld id="{05806946-BAF8-4021-B1A2-FFA96AF5D900}" type="slidenum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en-GB" sz="1200" b="0" smtClean="0">
              <a:solidFill>
                <a:schemeClr val="bg1"/>
              </a:solidFill>
            </a:endParaRPr>
          </a:p>
        </p:txBody>
      </p:sp>
      <p:sp>
        <p:nvSpPr>
          <p:cNvPr id="13" name="Line 12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D9D9D9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pic>
        <p:nvPicPr>
          <p:cNvPr id="14" name="Picture 23" descr="Weltkugel_klein_neu.gif                                        0005A183jeany                          BB53F533: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238" y="0"/>
            <a:ext cx="11477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Grafik 17" descr="gizlogo-sv-climat-en-4c.wmf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-42863"/>
            <a:ext cx="2160588" cy="90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1039813" y="2106613"/>
            <a:ext cx="3481200" cy="4114800"/>
          </a:xfrm>
        </p:spPr>
        <p:txBody>
          <a:bodyPr/>
          <a:lstStyle>
            <a:lvl1pPr>
              <a:defRPr sz="2400"/>
            </a:lvl1pPr>
            <a:lvl2pPr>
              <a:defRPr sz="2200" baseline="0"/>
            </a:lvl2pPr>
            <a:lvl3pPr>
              <a:defRPr sz="2000" baseline="0"/>
            </a:lvl3pPr>
            <a:lvl4pPr>
              <a:defRPr sz="1800" baseline="0"/>
            </a:lvl4pPr>
            <a:lvl5pPr>
              <a:defRPr sz="1600" baseline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95812" y="2106613"/>
            <a:ext cx="3481200" cy="4114800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16" name="Rectangle 1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243C70-10A2-4666-9F61-5B23D9E6D217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17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967602496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GB"/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6934200" y="6596063"/>
            <a:ext cx="1981200" cy="27463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fld id="{D61A7C22-71A3-40C1-8468-5DBD6919257A}" type="datetime1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11/11/2013</a:t>
            </a:fld>
            <a:r>
              <a:rPr lang="en-GB" sz="1200" b="0" smtClean="0">
                <a:solidFill>
                  <a:schemeClr val="bg1"/>
                </a:solidFill>
              </a:rPr>
              <a:t>     Seite </a:t>
            </a:r>
            <a:fld id="{77B13E75-6E94-484F-9E0A-EE9B794DE7B1}" type="slidenum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en-GB" sz="1200" b="0" smtClean="0">
              <a:solidFill>
                <a:schemeClr val="bg1"/>
              </a:solidFill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GB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10" name="Line 6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pic>
        <p:nvPicPr>
          <p:cNvPr id="11" name="Picture 7"/>
          <p:cNvPicPr>
            <a:picLocks noChangeAspect="1" noChangeArrowheads="1"/>
          </p:cNvPicPr>
          <p:nvPr/>
        </p:nvPicPr>
        <p:blipFill>
          <a:blip r:embed="rId2">
            <a:lum contras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9413" y="0"/>
            <a:ext cx="1144587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GB"/>
          </a:p>
        </p:txBody>
      </p:sp>
      <p:sp>
        <p:nvSpPr>
          <p:cNvPr id="13" name="Rectangle 11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GB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14" name="Text Box 19"/>
          <p:cNvSpPr txBox="1">
            <a:spLocks noChangeArrowheads="1"/>
          </p:cNvSpPr>
          <p:nvPr/>
        </p:nvSpPr>
        <p:spPr bwMode="auto">
          <a:xfrm>
            <a:off x="7893050" y="6602413"/>
            <a:ext cx="927100" cy="277812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en-GB" sz="1200" b="0" smtClean="0">
                <a:solidFill>
                  <a:schemeClr val="bg1"/>
                </a:solidFill>
              </a:rPr>
              <a:t>Page </a:t>
            </a:r>
            <a:fld id="{2890B2D5-69AC-4F2C-884F-00DF421D8A78}" type="slidenum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en-GB" sz="1200" b="0" smtClean="0">
              <a:solidFill>
                <a:schemeClr val="bg1"/>
              </a:solidFill>
            </a:endParaRPr>
          </a:p>
        </p:txBody>
      </p:sp>
      <p:sp>
        <p:nvSpPr>
          <p:cNvPr id="15" name="Line 12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D9D9D9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pic>
        <p:nvPicPr>
          <p:cNvPr id="16" name="Picture 23" descr="Weltkugel_klein_neu.gif                                        0005A183jeany                          BB53F533: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238" y="0"/>
            <a:ext cx="11477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Grafik 17" descr="gizlogo-sv-climat-en-4c.wmf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-42863"/>
            <a:ext cx="2160588" cy="90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40400" y="1411200"/>
            <a:ext cx="7034400" cy="6192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040400" y="2098784"/>
            <a:ext cx="3463200" cy="46905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1040400" y="2668044"/>
            <a:ext cx="3463200" cy="3557392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15200" y="2098783"/>
            <a:ext cx="3463200" cy="46905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15200" y="2668044"/>
            <a:ext cx="3463200" cy="3557392"/>
          </a:xfrm>
        </p:spPr>
        <p:txBody>
          <a:bodyPr/>
          <a:lstStyle>
            <a:lvl1pPr>
              <a:defRPr lang="de-DE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>
              <a:defRPr lang="de-DE" sz="2200" dirty="0" smtClean="0">
                <a:solidFill>
                  <a:schemeClr val="tx1"/>
                </a:solidFill>
                <a:latin typeface="+mn-lt"/>
              </a:defRPr>
            </a:lvl2pPr>
            <a:lvl3pPr>
              <a:defRPr lang="de-DE" sz="2000" dirty="0" smtClean="0">
                <a:solidFill>
                  <a:schemeClr val="tx1"/>
                </a:solidFill>
                <a:latin typeface="+mn-lt"/>
              </a:defRPr>
            </a:lvl3pPr>
            <a:lvl4pPr>
              <a:defRPr lang="de-DE" sz="1800" dirty="0" smtClean="0">
                <a:solidFill>
                  <a:schemeClr val="tx1"/>
                </a:solidFill>
                <a:latin typeface="+mn-lt"/>
              </a:defRPr>
            </a:lvl4pPr>
            <a:lvl5pPr>
              <a:defRPr lang="de-DE" sz="1600" dirty="0" smtClean="0">
                <a:solidFill>
                  <a:schemeClr val="tx1"/>
                </a:solidFill>
                <a:latin typeface="+mn-lt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18" name="Rectangle 1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CCB4FB-80DF-4910-9BB6-07A82E6104CD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19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755667985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GB"/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6934200" y="6596063"/>
            <a:ext cx="1981200" cy="27463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fld id="{D4C936A5-0B49-42B1-89AD-DB3EF0FCFF08}" type="datetime1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11/11/2013</a:t>
            </a:fld>
            <a:r>
              <a:rPr lang="en-GB" sz="1200" b="0" smtClean="0">
                <a:solidFill>
                  <a:schemeClr val="bg1"/>
                </a:solidFill>
              </a:rPr>
              <a:t>     Seite </a:t>
            </a:r>
            <a:fld id="{0144553C-1CBE-4C68-B0BB-21A3791E0FA6}" type="slidenum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en-GB" sz="1200" b="0" smtClean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GB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6" name="Line 6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2">
            <a:lum contras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9413" y="0"/>
            <a:ext cx="1144587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9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GB"/>
          </a:p>
        </p:txBody>
      </p:sp>
      <p:sp>
        <p:nvSpPr>
          <p:cNvPr id="9" name="Rectangle 11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GB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10" name="Text Box 19"/>
          <p:cNvSpPr txBox="1">
            <a:spLocks noChangeArrowheads="1"/>
          </p:cNvSpPr>
          <p:nvPr/>
        </p:nvSpPr>
        <p:spPr bwMode="auto">
          <a:xfrm>
            <a:off x="7893050" y="6602413"/>
            <a:ext cx="927100" cy="277812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en-GB" sz="1200" b="0" smtClean="0">
                <a:solidFill>
                  <a:schemeClr val="bg1"/>
                </a:solidFill>
              </a:rPr>
              <a:t>Page </a:t>
            </a:r>
            <a:fld id="{4808E1E8-3DC8-42FA-9705-7C22DACE1DE8}" type="slidenum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en-GB" sz="1200" b="0" smtClean="0">
              <a:solidFill>
                <a:schemeClr val="bg1"/>
              </a:solidFill>
            </a:endParaRPr>
          </a:p>
        </p:txBody>
      </p:sp>
      <p:sp>
        <p:nvSpPr>
          <p:cNvPr id="11" name="Line 12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D9D9D9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pic>
        <p:nvPicPr>
          <p:cNvPr id="12" name="Picture 23" descr="Weltkugel_klein_neu.gif                                        0005A183jeany                          BB53F533: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238" y="0"/>
            <a:ext cx="11477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Grafik 17" descr="gizlogo-sv-climat-en-4c.wmf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-42863"/>
            <a:ext cx="2160588" cy="90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14" name="Rectangle 1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643EB2-255D-42D4-A970-03834D82768D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15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1444774249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E2CE84-CBCF-4485-B008-321A2B89512C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3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3839094680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GB"/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6934200" y="6596063"/>
            <a:ext cx="1981200" cy="27463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fld id="{80916AE2-4D82-4A07-A4A0-48E1B4A79F17}" type="datetime1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11/11/2013</a:t>
            </a:fld>
            <a:r>
              <a:rPr lang="en-GB" sz="1200" b="0" smtClean="0">
                <a:solidFill>
                  <a:schemeClr val="bg1"/>
                </a:solidFill>
              </a:rPr>
              <a:t>     Seite </a:t>
            </a:r>
            <a:fld id="{FC05E348-F2A5-4959-87BC-B5D671ECACA4}" type="slidenum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en-GB" sz="1200" b="0" smtClean="0">
              <a:solidFill>
                <a:schemeClr val="bg1"/>
              </a:solidFill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GB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8" name="Line 6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pic>
        <p:nvPicPr>
          <p:cNvPr id="9" name="Picture 7"/>
          <p:cNvPicPr>
            <a:picLocks noChangeAspect="1" noChangeArrowheads="1"/>
          </p:cNvPicPr>
          <p:nvPr/>
        </p:nvPicPr>
        <p:blipFill>
          <a:blip r:embed="rId2">
            <a:lum contras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9413" y="0"/>
            <a:ext cx="1144587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GB"/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GB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7893050" y="6602413"/>
            <a:ext cx="927100" cy="277812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en-GB" sz="1200" b="0" smtClean="0">
                <a:solidFill>
                  <a:schemeClr val="bg1"/>
                </a:solidFill>
              </a:rPr>
              <a:t>Page </a:t>
            </a:r>
            <a:fld id="{FB4F5FA5-9A4F-4BA4-9F20-3121864F9817}" type="slidenum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en-GB" sz="1200" b="0" smtClean="0">
              <a:solidFill>
                <a:schemeClr val="bg1"/>
              </a:solidFill>
            </a:endParaRPr>
          </a:p>
        </p:txBody>
      </p:sp>
      <p:sp>
        <p:nvSpPr>
          <p:cNvPr id="13" name="Line 12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D9D9D9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pic>
        <p:nvPicPr>
          <p:cNvPr id="14" name="Picture 23" descr="Weltkugel_klein_neu.gif                                        0005A183jeany                          BB53F533: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238" y="0"/>
            <a:ext cx="11477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Grafik 17" descr="gizlogo-sv-climat-en-4c.wmf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-42863"/>
            <a:ext cx="2160588" cy="90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40400" y="1411200"/>
            <a:ext cx="2484000" cy="1357052"/>
          </a:xfrm>
        </p:spPr>
        <p:txBody>
          <a:bodyPr anchor="b"/>
          <a:lstStyle>
            <a:lvl1pPr algn="l">
              <a:defRPr sz="2800" b="0" baseline="0"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620022" y="1411201"/>
            <a:ext cx="4453200" cy="4814235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040400" y="2893512"/>
            <a:ext cx="2484000" cy="3331925"/>
          </a:xfrm>
        </p:spPr>
        <p:txBody>
          <a:bodyPr/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16" name="Rectangle 1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1B3CCD-108F-4364-9287-39A4B3FCA25F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17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3214335445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GB"/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6934200" y="6596063"/>
            <a:ext cx="1981200" cy="27463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fld id="{E92DA989-2F5B-48D9-8229-8901A696CF6A}" type="datetime1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11/11/2013</a:t>
            </a:fld>
            <a:r>
              <a:rPr lang="en-GB" sz="1200" b="0" smtClean="0">
                <a:solidFill>
                  <a:schemeClr val="bg1"/>
                </a:solidFill>
              </a:rPr>
              <a:t>     Seite </a:t>
            </a:r>
            <a:fld id="{62CBFCE4-90FE-411D-9542-63F237A0FD0A}" type="slidenum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en-GB" sz="1200" b="0" smtClean="0">
              <a:solidFill>
                <a:schemeClr val="bg1"/>
              </a:solidFill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GB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8" name="Line 6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pic>
        <p:nvPicPr>
          <p:cNvPr id="9" name="Picture 7"/>
          <p:cNvPicPr>
            <a:picLocks noChangeAspect="1" noChangeArrowheads="1"/>
          </p:cNvPicPr>
          <p:nvPr/>
        </p:nvPicPr>
        <p:blipFill>
          <a:blip r:embed="rId2">
            <a:lum contras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9413" y="0"/>
            <a:ext cx="1144587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GB"/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GB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7893050" y="6602413"/>
            <a:ext cx="927100" cy="277812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en-GB" sz="1200" b="0" smtClean="0">
                <a:solidFill>
                  <a:schemeClr val="bg1"/>
                </a:solidFill>
              </a:rPr>
              <a:t>Page </a:t>
            </a:r>
            <a:fld id="{B1151AB8-EFDC-4FDC-B074-4FCDD477143D}" type="slidenum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en-GB" sz="1200" b="0" smtClean="0">
              <a:solidFill>
                <a:schemeClr val="bg1"/>
              </a:solidFill>
            </a:endParaRPr>
          </a:p>
        </p:txBody>
      </p:sp>
      <p:sp>
        <p:nvSpPr>
          <p:cNvPr id="13" name="Line 12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D9D9D9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pic>
        <p:nvPicPr>
          <p:cNvPr id="14" name="Picture 23" descr="Weltkugel_klein_neu.gif                                        0005A183jeany                          BB53F533: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238" y="0"/>
            <a:ext cx="11477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Grafik 17" descr="gizlogo-sv-climat-en-4c.wmf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-42863"/>
            <a:ext cx="2160588" cy="90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40400" y="4860099"/>
            <a:ext cx="7034400" cy="526093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152525" y="1411201"/>
            <a:ext cx="6831014" cy="3361215"/>
          </a:xfrm>
        </p:spPr>
        <p:txBody>
          <a:bodyPr/>
          <a:lstStyle>
            <a:lvl1pPr marL="0" indent="0">
              <a:buNone/>
              <a:defRPr sz="3200" baseline="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040400" y="5486400"/>
            <a:ext cx="7034400" cy="739036"/>
          </a:xfrm>
        </p:spPr>
        <p:txBody>
          <a:bodyPr/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16" name="Rectangle 1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F7ABDF-8F4B-4E59-9D72-8BDEAABC2663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17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872595179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2E5372-0C4B-4763-89CD-ED8B417A0C17}" type="datetime1">
              <a:rPr lang="en-GB"/>
              <a:pPr>
                <a:defRPr/>
              </a:pPr>
              <a:t>11/11/2013</a:t>
            </a:fld>
            <a:endParaRPr lang="en-GB"/>
          </a:p>
        </p:txBody>
      </p:sp>
      <p:sp>
        <p:nvSpPr>
          <p:cNvPr id="3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2138897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4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GB"/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6934200" y="6596063"/>
            <a:ext cx="1981200" cy="27463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fld id="{BF20F4B2-3F9F-4BAB-938B-588C3B352895}" type="datetime1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11/11/2013</a:t>
            </a:fld>
            <a:r>
              <a:rPr lang="en-GB" sz="1200" b="0" smtClean="0">
                <a:solidFill>
                  <a:schemeClr val="bg1"/>
                </a:solidFill>
              </a:rPr>
              <a:t>     Seite </a:t>
            </a:r>
            <a:fld id="{8B43C596-F3C1-4B50-9ABA-570ABCC9D06A}" type="slidenum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en-GB" sz="1200" b="0" smtClean="0">
              <a:solidFill>
                <a:schemeClr val="bg1"/>
              </a:solidFill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GB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1029" name="Line 6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pic>
        <p:nvPicPr>
          <p:cNvPr id="1030" name="Picture 7"/>
          <p:cNvPicPr>
            <a:picLocks noChangeAspect="1" noChangeArrowheads="1"/>
          </p:cNvPicPr>
          <p:nvPr/>
        </p:nvPicPr>
        <p:blipFill>
          <a:blip r:embed="rId12" cstate="print">
            <a:lum contras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9413" y="0"/>
            <a:ext cx="1144587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GB"/>
          </a:p>
        </p:txBody>
      </p:sp>
      <p:sp>
        <p:nvSpPr>
          <p:cNvPr id="1032" name="Rectangle 11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GB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1033" name="Rectangle 15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069975"/>
            <a:ext cx="7526338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de-DE" smtClean="0"/>
              <a:t>Click here to add title</a:t>
            </a:r>
            <a:br>
              <a:rPr lang="en-GB" altLang="de-DE" smtClean="0"/>
            </a:br>
            <a:r>
              <a:rPr lang="en-GB" altLang="de-DE" smtClean="0"/>
              <a:t>sd</a:t>
            </a:r>
          </a:p>
        </p:txBody>
      </p:sp>
      <p:sp>
        <p:nvSpPr>
          <p:cNvPr id="1034" name="Rectangle 1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008188"/>
            <a:ext cx="7526338" cy="421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de-DE" smtClean="0"/>
              <a:t>Erster satz hier</a:t>
            </a:r>
          </a:p>
          <a:p>
            <a:pPr lvl="1"/>
            <a:r>
              <a:rPr lang="en-GB" altLang="de-DE" smtClean="0"/>
              <a:t>Click here to add text</a:t>
            </a:r>
          </a:p>
          <a:p>
            <a:pPr lvl="2"/>
            <a:r>
              <a:rPr lang="en-GB" altLang="de-DE" smtClean="0"/>
              <a:t>Second layer</a:t>
            </a:r>
          </a:p>
          <a:p>
            <a:pPr lvl="3"/>
            <a:r>
              <a:rPr lang="en-GB" altLang="de-DE" smtClean="0"/>
              <a:t>Third layer</a:t>
            </a:r>
          </a:p>
          <a:p>
            <a:pPr lvl="4"/>
            <a:r>
              <a:rPr lang="en-GB" altLang="de-DE" smtClean="0"/>
              <a:t>Fourth layer</a:t>
            </a:r>
          </a:p>
        </p:txBody>
      </p:sp>
      <p:sp>
        <p:nvSpPr>
          <p:cNvPr id="75793" name="Rectangle 1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756400" y="6602413"/>
            <a:ext cx="12954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 sz="1200" b="0">
                <a:solidFill>
                  <a:schemeClr val="bg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5FFD3E92-DB9C-425C-B41D-412924E90D88}" type="datetime1">
              <a:rPr lang="en-GB"/>
              <a:pPr>
                <a:defRPr/>
              </a:pPr>
              <a:t>11/11/2013</a:t>
            </a:fld>
            <a:endParaRPr lang="en-GB"/>
          </a:p>
        </p:txBody>
      </p:sp>
      <p:sp>
        <p:nvSpPr>
          <p:cNvPr id="1036" name="Text Box 19"/>
          <p:cNvSpPr txBox="1">
            <a:spLocks noChangeArrowheads="1"/>
          </p:cNvSpPr>
          <p:nvPr/>
        </p:nvSpPr>
        <p:spPr bwMode="auto">
          <a:xfrm>
            <a:off x="7893050" y="6602413"/>
            <a:ext cx="927100" cy="27463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en-GB" sz="1200" b="0" smtClean="0">
                <a:solidFill>
                  <a:schemeClr val="bg1"/>
                </a:solidFill>
              </a:rPr>
              <a:t>Page </a:t>
            </a:r>
            <a:fld id="{734F2E26-7AE3-404E-BA95-ADA29042848C}" type="slidenum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en-GB" sz="1200" b="0" smtClean="0">
              <a:solidFill>
                <a:schemeClr val="bg1"/>
              </a:solidFill>
            </a:endParaRPr>
          </a:p>
        </p:txBody>
      </p:sp>
      <p:sp>
        <p:nvSpPr>
          <p:cNvPr id="1037" name="Line 12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D9D9D9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pic>
        <p:nvPicPr>
          <p:cNvPr id="1038" name="Picture 23" descr="Weltkugel_klein_neu.gif                                        0005A183jeany                          BB53F533: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238" y="0"/>
            <a:ext cx="11477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801" name="Rectangle 2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125" y="6600825"/>
            <a:ext cx="289560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 sz="1200" b="0">
                <a:solidFill>
                  <a:schemeClr val="bg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pic>
        <p:nvPicPr>
          <p:cNvPr id="1040" name="Grafik 17" descr="gizlogo-sv-climat-en-4c.wmf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-42863"/>
            <a:ext cx="2160588" cy="90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1" name="Picture 2" descr="C:\PROAGRO 2011\PROAGRO UT ACC\DOCUMENTOS OECD QUE NECESITAN IMPRESSUM\Impresum revisados\nueva revisión romeo marta\gizlogo-sv-klimas-es-rgb-72.jpg"/>
          <p:cNvPicPr>
            <a:picLocks noChangeAspect="1" noChangeArrowheads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93" b="18182"/>
          <a:stretch>
            <a:fillRect/>
          </a:stretch>
        </p:blipFill>
        <p:spPr bwMode="auto">
          <a:xfrm>
            <a:off x="355600" y="25400"/>
            <a:ext cx="1968500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057" r:id="rId1"/>
    <p:sldLayoutId id="2147484055" r:id="rId2"/>
    <p:sldLayoutId id="2147484058" r:id="rId3"/>
    <p:sldLayoutId id="2147484059" r:id="rId4"/>
    <p:sldLayoutId id="2147484060" r:id="rId5"/>
    <p:sldLayoutId id="2147484061" r:id="rId6"/>
    <p:sldLayoutId id="2147484062" r:id="rId7"/>
    <p:sldLayoutId id="2147484063" r:id="rId8"/>
    <p:sldLayoutId id="2147484064" r:id="rId9"/>
    <p:sldLayoutId id="2147484056" r:id="rId10"/>
  </p:sldLayoutIdLst>
  <p:transition/>
  <p:timing>
    <p:tnLst>
      <p:par>
        <p:cTn id="1" dur="indefinite" restart="never" nodeType="tmRoot"/>
      </p:par>
    </p:tnLst>
  </p:timing>
  <p:hf sldNum="0" hdr="0" ft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6699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669900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669900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669900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669900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C80F0F"/>
        </a:buClr>
        <a:buFont typeface="Wingdings" pitchFamily="2" charset="2"/>
        <a:defRPr sz="2000" b="1">
          <a:solidFill>
            <a:schemeClr val="tx1"/>
          </a:solidFill>
          <a:latin typeface="+mn-lt"/>
          <a:ea typeface="+mn-ea"/>
          <a:cs typeface="+mn-cs"/>
        </a:defRPr>
      </a:lvl1pPr>
      <a:lvl2pPr marL="179388" indent="-179388" algn="l" rtl="0" eaLnBrk="0" fontAlgn="base" hangingPunct="0">
        <a:spcBef>
          <a:spcPct val="20000"/>
        </a:spcBef>
        <a:spcAft>
          <a:spcPct val="0"/>
        </a:spcAft>
        <a:buClr>
          <a:srgbClr val="C00000"/>
        </a:buClr>
        <a:buFont typeface="Wingdings" pitchFamily="2" charset="2"/>
        <a:buChar char="§"/>
        <a:tabLst>
          <a:tab pos="2190750" algn="l"/>
        </a:tabLst>
        <a:defRPr b="1">
          <a:solidFill>
            <a:schemeClr val="tx1"/>
          </a:solidFill>
          <a:latin typeface="+mn-lt"/>
        </a:defRPr>
      </a:lvl2pPr>
      <a:lvl3pPr marL="358775" indent="-179388" algn="l" rtl="0" eaLnBrk="0" fontAlgn="base" hangingPunct="0">
        <a:spcBef>
          <a:spcPct val="20000"/>
        </a:spcBef>
        <a:spcAft>
          <a:spcPct val="0"/>
        </a:spcAft>
        <a:buClr>
          <a:srgbClr val="999999"/>
        </a:buClr>
        <a:buFont typeface="Wingdings" pitchFamily="2" charset="2"/>
        <a:buChar char="§"/>
        <a:tabLst>
          <a:tab pos="2190750" algn="l"/>
        </a:tabLst>
        <a:defRPr>
          <a:solidFill>
            <a:schemeClr val="tx1"/>
          </a:solidFill>
          <a:latin typeface="+mn-lt"/>
        </a:defRPr>
      </a:lvl3pPr>
      <a:lvl4pPr marL="538163" indent="-179388" algn="l" rtl="0" eaLnBrk="0" fontAlgn="base" hangingPunct="0">
        <a:spcBef>
          <a:spcPct val="20000"/>
        </a:spcBef>
        <a:spcAft>
          <a:spcPct val="0"/>
        </a:spcAft>
        <a:buClr>
          <a:srgbClr val="C80F0F"/>
        </a:buClr>
        <a:buChar char="-"/>
        <a:tabLst>
          <a:tab pos="2190750" algn="l"/>
        </a:tabLst>
        <a:defRPr sz="1600">
          <a:solidFill>
            <a:schemeClr val="tx1"/>
          </a:solidFill>
          <a:latin typeface="+mn-lt"/>
        </a:defRPr>
      </a:lvl4pPr>
      <a:lvl5pPr marL="717550" indent="-17938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-"/>
        <a:defRPr sz="1600">
          <a:solidFill>
            <a:schemeClr val="tx1"/>
          </a:solidFill>
          <a:latin typeface="+mn-lt"/>
        </a:defRPr>
      </a:lvl5pPr>
      <a:lvl6pPr marL="2647950" indent="-2603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-"/>
        <a:tabLst>
          <a:tab pos="2190750" algn="l"/>
        </a:tabLst>
        <a:defRPr sz="2400">
          <a:solidFill>
            <a:schemeClr val="tx1"/>
          </a:solidFill>
          <a:latin typeface="+mn-lt"/>
        </a:defRPr>
      </a:lvl6pPr>
      <a:lvl7pPr marL="3105150" indent="-2603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-"/>
        <a:tabLst>
          <a:tab pos="2190750" algn="l"/>
        </a:tabLst>
        <a:defRPr sz="2400">
          <a:solidFill>
            <a:schemeClr val="tx1"/>
          </a:solidFill>
          <a:latin typeface="+mn-lt"/>
        </a:defRPr>
      </a:lvl7pPr>
      <a:lvl8pPr marL="3562350" indent="-2603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-"/>
        <a:tabLst>
          <a:tab pos="2190750" algn="l"/>
        </a:tabLst>
        <a:defRPr sz="2400">
          <a:solidFill>
            <a:schemeClr val="tx1"/>
          </a:solidFill>
          <a:latin typeface="+mn-lt"/>
        </a:defRPr>
      </a:lvl8pPr>
      <a:lvl9pPr marL="4019550" indent="-2603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-"/>
        <a:tabLst>
          <a:tab pos="2190750" algn="l"/>
        </a:tabLst>
        <a:defRPr sz="24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climate@giz.de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hyperlink" Target="http://www.oecd.org/document/24/0,3746,en_2649_34421_45619928_1_1_1_1,00.html" TargetMode="External"/><Relationship Id="rId4" Type="http://schemas.openxmlformats.org/officeDocument/2006/relationships/hyperlink" Target="http://www.giz.de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el 1"/>
          <p:cNvSpPr>
            <a:spLocks noGrp="1"/>
          </p:cNvSpPr>
          <p:nvPr>
            <p:ph type="ctrTitle" sz="quarter"/>
          </p:nvPr>
        </p:nvSpPr>
        <p:spPr>
          <a:xfrm>
            <a:off x="1039813" y="1993900"/>
            <a:ext cx="7034212" cy="1143000"/>
          </a:xfrm>
        </p:spPr>
        <p:txBody>
          <a:bodyPr/>
          <a:lstStyle/>
          <a:p>
            <a:r>
              <a:rPr lang="en-GB" altLang="de-DE" smtClean="0"/>
              <a:t>Presiones climáticas globales, </a:t>
            </a:r>
            <a:br>
              <a:rPr lang="en-GB" altLang="de-DE" smtClean="0"/>
            </a:br>
            <a:r>
              <a:rPr lang="en-GB" altLang="de-DE" smtClean="0"/>
              <a:t>vulnerabilidad y resiliencia</a:t>
            </a:r>
          </a:p>
        </p:txBody>
      </p:sp>
      <p:pic>
        <p:nvPicPr>
          <p:cNvPr id="10244" name="Grafik 4" descr="titelbars.t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812" r="8638" b="45680"/>
          <a:stretch>
            <a:fillRect/>
          </a:stretch>
        </p:blipFill>
        <p:spPr bwMode="auto">
          <a:xfrm>
            <a:off x="4722813" y="3132138"/>
            <a:ext cx="4567237" cy="372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Grafik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5408239"/>
            <a:ext cx="3131093" cy="10871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1"/>
          <p:cNvSpPr txBox="1">
            <a:spLocks noChangeArrowheads="1"/>
          </p:cNvSpPr>
          <p:nvPr/>
        </p:nvSpPr>
        <p:spPr bwMode="auto">
          <a:xfrm>
            <a:off x="600075" y="1858963"/>
            <a:ext cx="3752850" cy="4484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Aft>
                <a:spcPts val="600"/>
              </a:spcAft>
            </a:pPr>
            <a:r>
              <a:rPr lang="es-MX" altLang="de-DE" sz="1000">
                <a:solidFill>
                  <a:srgbClr val="000000"/>
                </a:solidFill>
              </a:rPr>
              <a:t>GIZ, en su calidad de empresa federal, apoya al Gobierno Alemán en el alcance de sus objetivos en el campo de la cooperación internacional para el desarrollo sostenible.</a:t>
            </a:r>
          </a:p>
          <a:p>
            <a:pPr eaLnBrk="1" hangingPunct="1">
              <a:spcAft>
                <a:spcPts val="600"/>
              </a:spcAft>
            </a:pPr>
            <a:r>
              <a:rPr lang="es-MX" altLang="de-DE" sz="1000">
                <a:solidFill>
                  <a:srgbClr val="C00000"/>
                </a:solidFill>
              </a:rPr>
              <a:t>Publicado por:</a:t>
            </a:r>
            <a:r>
              <a:rPr lang="es-MX" altLang="de-DE" sz="1000">
                <a:solidFill>
                  <a:srgbClr val="7F7F7F"/>
                </a:solidFill>
              </a:rPr>
              <a:t/>
            </a:r>
            <a:br>
              <a:rPr lang="es-MX" altLang="de-DE" sz="1000">
                <a:solidFill>
                  <a:srgbClr val="7F7F7F"/>
                </a:solidFill>
              </a:rPr>
            </a:br>
            <a:r>
              <a:rPr lang="es-MX" altLang="de-DE" sz="1000">
                <a:solidFill>
                  <a:srgbClr val="000000"/>
                </a:solidFill>
              </a:rPr>
              <a:t>Deutsche Gesellschaft für</a:t>
            </a:r>
            <a:br>
              <a:rPr lang="es-MX" altLang="de-DE" sz="1000">
                <a:solidFill>
                  <a:srgbClr val="000000"/>
                </a:solidFill>
              </a:rPr>
            </a:br>
            <a:r>
              <a:rPr lang="es-MX" altLang="de-DE" sz="1000">
                <a:solidFill>
                  <a:srgbClr val="000000"/>
                </a:solidFill>
              </a:rPr>
              <a:t>Internationale Zusammenarbeit (GIZ) GmbH</a:t>
            </a:r>
          </a:p>
          <a:p>
            <a:pPr eaLnBrk="1" hangingPunct="1">
              <a:spcAft>
                <a:spcPts val="600"/>
              </a:spcAft>
            </a:pPr>
            <a:r>
              <a:rPr lang="es-MX" altLang="de-DE" sz="1000">
                <a:solidFill>
                  <a:srgbClr val="000000"/>
                </a:solidFill>
              </a:rPr>
              <a:t>Dag-Hammarskjöld-Weg 1-5</a:t>
            </a:r>
            <a:br>
              <a:rPr lang="es-MX" altLang="de-DE" sz="1000">
                <a:solidFill>
                  <a:srgbClr val="000000"/>
                </a:solidFill>
              </a:rPr>
            </a:br>
            <a:r>
              <a:rPr lang="es-MX" altLang="de-DE" sz="1000">
                <a:solidFill>
                  <a:srgbClr val="000000"/>
                </a:solidFill>
              </a:rPr>
              <a:t>65760 Eschborn, Alemania</a:t>
            </a:r>
            <a:br>
              <a:rPr lang="es-MX" altLang="de-DE" sz="1000">
                <a:solidFill>
                  <a:srgbClr val="000000"/>
                </a:solidFill>
              </a:rPr>
            </a:br>
            <a:r>
              <a:rPr lang="es-MX" altLang="de-DE" sz="1000">
                <a:solidFill>
                  <a:srgbClr val="000000"/>
                </a:solidFill>
              </a:rPr>
              <a:t>Telf: +49 61 96 79-0</a:t>
            </a:r>
            <a:br>
              <a:rPr lang="es-MX" altLang="de-DE" sz="1000">
                <a:solidFill>
                  <a:srgbClr val="000000"/>
                </a:solidFill>
              </a:rPr>
            </a:br>
            <a:r>
              <a:rPr lang="es-MX" altLang="de-DE" sz="1000">
                <a:solidFill>
                  <a:srgbClr val="000000"/>
                </a:solidFill>
              </a:rPr>
              <a:t>Fax: +49 61 96 79-1115</a:t>
            </a:r>
          </a:p>
          <a:p>
            <a:pPr eaLnBrk="1" hangingPunct="1">
              <a:spcAft>
                <a:spcPts val="600"/>
              </a:spcAft>
            </a:pPr>
            <a:r>
              <a:rPr lang="es-MX" altLang="de-DE" sz="1000">
                <a:solidFill>
                  <a:srgbClr val="000000"/>
                </a:solidFill>
              </a:rPr>
              <a:t>E      </a:t>
            </a:r>
            <a:r>
              <a:rPr lang="es-MX" altLang="de-DE" sz="1000" u="sng">
                <a:solidFill>
                  <a:srgbClr val="950B0A"/>
                </a:solidFill>
                <a:hlinkClick r:id="rId3"/>
              </a:rPr>
              <a:t>climate@giz.de</a:t>
            </a:r>
            <a:r>
              <a:rPr lang="es-MX" altLang="de-DE" sz="1000" u="sng">
                <a:solidFill>
                  <a:srgbClr val="000000"/>
                </a:solidFill>
              </a:rPr>
              <a:t/>
            </a:r>
            <a:br>
              <a:rPr lang="es-MX" altLang="de-DE" sz="1000" u="sng">
                <a:solidFill>
                  <a:srgbClr val="000000"/>
                </a:solidFill>
              </a:rPr>
            </a:br>
            <a:r>
              <a:rPr lang="es-MX" altLang="de-DE" sz="1000">
                <a:solidFill>
                  <a:srgbClr val="000000"/>
                </a:solidFill>
              </a:rPr>
              <a:t>I       </a:t>
            </a:r>
            <a:r>
              <a:rPr lang="es-MX" altLang="de-DE" sz="1000">
                <a:solidFill>
                  <a:srgbClr val="950B0A"/>
                </a:solidFill>
                <a:hlinkClick r:id="rId4"/>
              </a:rPr>
              <a:t>www.giz.de</a:t>
            </a:r>
          </a:p>
          <a:p>
            <a:pPr eaLnBrk="1" hangingPunct="1">
              <a:spcBef>
                <a:spcPts val="600"/>
              </a:spcBef>
              <a:spcAft>
                <a:spcPts val="300"/>
              </a:spcAft>
            </a:pPr>
            <a:r>
              <a:rPr lang="es-MX" altLang="de-DE" sz="1000">
                <a:solidFill>
                  <a:srgbClr val="000000"/>
                </a:solidFill>
              </a:rPr>
              <a:t>Programa de la Protección Climática de GIZ</a:t>
            </a:r>
          </a:p>
          <a:p>
            <a:pPr eaLnBrk="1" hangingPunct="1">
              <a:spcBef>
                <a:spcPts val="600"/>
              </a:spcBef>
              <a:spcAft>
                <a:spcPts val="300"/>
              </a:spcAft>
            </a:pPr>
            <a:endParaRPr lang="es-MX" altLang="de-DE" sz="1000">
              <a:solidFill>
                <a:srgbClr val="000000"/>
              </a:solidFill>
            </a:endParaRPr>
          </a:p>
          <a:p>
            <a:pPr eaLnBrk="1" hangingPunct="1">
              <a:spcAft>
                <a:spcPts val="300"/>
              </a:spcAft>
            </a:pPr>
            <a:endParaRPr lang="es-MX" altLang="de-DE" sz="1000">
              <a:solidFill>
                <a:srgbClr val="000000"/>
              </a:solidFill>
            </a:endParaRPr>
          </a:p>
          <a:p>
            <a:pPr eaLnBrk="1" hangingPunct="1">
              <a:spcAft>
                <a:spcPts val="300"/>
              </a:spcAft>
            </a:pPr>
            <a:endParaRPr lang="es-MX" altLang="de-DE" sz="1000">
              <a:solidFill>
                <a:srgbClr val="000000"/>
              </a:solidFill>
            </a:endParaRPr>
          </a:p>
          <a:p>
            <a:pPr eaLnBrk="1" hangingPunct="1">
              <a:spcAft>
                <a:spcPts val="300"/>
              </a:spcAft>
            </a:pPr>
            <a:endParaRPr lang="es-MX" altLang="de-DE" sz="1000">
              <a:solidFill>
                <a:srgbClr val="000000"/>
              </a:solidFill>
            </a:endParaRPr>
          </a:p>
          <a:p>
            <a:pPr eaLnBrk="1" hangingPunct="1">
              <a:spcAft>
                <a:spcPts val="300"/>
              </a:spcAft>
            </a:pPr>
            <a:endParaRPr lang="es-MX" altLang="de-DE" sz="1000">
              <a:solidFill>
                <a:srgbClr val="000000"/>
              </a:solidFill>
            </a:endParaRPr>
          </a:p>
          <a:p>
            <a:pPr eaLnBrk="1" hangingPunct="1">
              <a:spcAft>
                <a:spcPts val="300"/>
              </a:spcAft>
            </a:pPr>
            <a:endParaRPr lang="es-MX" altLang="de-DE" sz="1000">
              <a:solidFill>
                <a:srgbClr val="000000"/>
              </a:solidFill>
            </a:endParaRPr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4799013" y="2492375"/>
            <a:ext cx="3790950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Aft>
                <a:spcPts val="600"/>
              </a:spcAft>
            </a:pPr>
            <a:r>
              <a:rPr lang="fr-FR" altLang="de-DE" sz="900">
                <a:solidFill>
                  <a:srgbClr val="C00000"/>
                </a:solidFill>
              </a:rPr>
              <a:t>Responsable</a:t>
            </a:r>
            <a:r>
              <a:rPr lang="fr-FR" altLang="de-DE" sz="900">
                <a:solidFill>
                  <a:srgbClr val="7F7F7F"/>
                </a:solidFill>
              </a:rPr>
              <a:t/>
            </a:r>
            <a:br>
              <a:rPr lang="fr-FR" altLang="de-DE" sz="900">
                <a:solidFill>
                  <a:srgbClr val="7F7F7F"/>
                </a:solidFill>
              </a:rPr>
            </a:br>
            <a:r>
              <a:rPr lang="fr-FR" altLang="de-DE" sz="900">
                <a:solidFill>
                  <a:srgbClr val="000000"/>
                </a:solidFill>
              </a:rPr>
              <a:t>Ilona Porsché, GIZ; Michael Scholze, GIZ</a:t>
            </a:r>
          </a:p>
          <a:p>
            <a:pPr eaLnBrk="1" hangingPunct="1">
              <a:spcAft>
                <a:spcPts val="600"/>
              </a:spcAft>
            </a:pPr>
            <a:r>
              <a:rPr lang="en-US" altLang="de-DE" sz="900">
                <a:solidFill>
                  <a:srgbClr val="C00000"/>
                </a:solidFill>
              </a:rPr>
              <a:t>Autores</a:t>
            </a:r>
            <a:r>
              <a:rPr lang="en-US" altLang="de-DE" sz="900">
                <a:solidFill>
                  <a:srgbClr val="7F7F7F"/>
                </a:solidFill>
              </a:rPr>
              <a:t/>
            </a:r>
            <a:br>
              <a:rPr lang="en-US" altLang="de-DE" sz="900">
                <a:solidFill>
                  <a:srgbClr val="7F7F7F"/>
                </a:solidFill>
              </a:rPr>
            </a:br>
            <a:r>
              <a:rPr lang="en-US" altLang="de-DE" sz="900">
                <a:solidFill>
                  <a:srgbClr val="000000"/>
                </a:solidFill>
              </a:rPr>
              <a:t>Jennifer Frankel-Reed, Barbara Fröde-Thierfelder, Ilona Porsché</a:t>
            </a:r>
          </a:p>
          <a:p>
            <a:pPr eaLnBrk="1" hangingPunct="1">
              <a:spcAft>
                <a:spcPts val="600"/>
              </a:spcAft>
            </a:pPr>
            <a:r>
              <a:rPr lang="en-US" altLang="de-DE" sz="900">
                <a:solidFill>
                  <a:srgbClr val="C00000"/>
                </a:solidFill>
              </a:rPr>
              <a:t>Contribuciones de </a:t>
            </a:r>
            <a:r>
              <a:rPr lang="en-US" altLang="de-DE" sz="900">
                <a:solidFill>
                  <a:srgbClr val="7F7F7F"/>
                </a:solidFill>
              </a:rPr>
              <a:t/>
            </a:r>
            <a:br>
              <a:rPr lang="en-US" altLang="de-DE" sz="900">
                <a:solidFill>
                  <a:srgbClr val="7F7F7F"/>
                </a:solidFill>
              </a:rPr>
            </a:br>
            <a:r>
              <a:rPr lang="en-US" altLang="de-DE" sz="900">
                <a:solidFill>
                  <a:srgbClr val="000000"/>
                </a:solidFill>
              </a:rPr>
              <a:t>Alfred Eberhardt, Mark Svendsen, Lea Herberg, Martin Baumgart, </a:t>
            </a:r>
            <a:br>
              <a:rPr lang="en-US" altLang="de-DE" sz="900">
                <a:solidFill>
                  <a:srgbClr val="000000"/>
                </a:solidFill>
              </a:rPr>
            </a:br>
            <a:r>
              <a:rPr lang="en-US" altLang="de-DE" sz="900">
                <a:solidFill>
                  <a:srgbClr val="000000"/>
                </a:solidFill>
              </a:rPr>
              <a:t>Udo Höggel, Michael Scholze, Alexander Fröde, Nana Künkel, miembros del Task Team de Cambio Climático y Cooperación para el Desarrollo de la OCDE </a:t>
            </a:r>
          </a:p>
          <a:p>
            <a:pPr eaLnBrk="1" hangingPunct="1">
              <a:spcAft>
                <a:spcPts val="600"/>
              </a:spcAft>
            </a:pPr>
            <a:r>
              <a:rPr lang="en-US" altLang="de-DE" sz="900">
                <a:solidFill>
                  <a:srgbClr val="C00000"/>
                </a:solidFill>
              </a:rPr>
              <a:t>Coordinación</a:t>
            </a:r>
            <a:r>
              <a:rPr lang="en-US" altLang="de-DE" sz="900">
                <a:solidFill>
                  <a:srgbClr val="7F7F7F"/>
                </a:solidFill>
              </a:rPr>
              <a:t/>
            </a:r>
            <a:br>
              <a:rPr lang="en-US" altLang="de-DE" sz="900">
                <a:solidFill>
                  <a:srgbClr val="7F7F7F"/>
                </a:solidFill>
              </a:rPr>
            </a:br>
            <a:r>
              <a:rPr lang="en-US" altLang="de-DE" sz="900">
                <a:solidFill>
                  <a:srgbClr val="000000"/>
                </a:solidFill>
              </a:rPr>
              <a:t>Ilona Porsché, Barbara Fröde-Thierfelder</a:t>
            </a:r>
            <a:br>
              <a:rPr lang="en-US" altLang="de-DE" sz="900">
                <a:solidFill>
                  <a:srgbClr val="000000"/>
                </a:solidFill>
              </a:rPr>
            </a:br>
            <a:endParaRPr lang="en-US" altLang="de-DE" sz="900">
              <a:solidFill>
                <a:srgbClr val="000000"/>
              </a:solidFill>
            </a:endParaRPr>
          </a:p>
          <a:p>
            <a:pPr eaLnBrk="1" hangingPunct="1">
              <a:spcAft>
                <a:spcPts val="600"/>
              </a:spcAft>
            </a:pPr>
            <a:r>
              <a:rPr lang="en-US" altLang="de-DE" sz="900">
                <a:solidFill>
                  <a:srgbClr val="C00000"/>
                </a:solidFill>
              </a:rPr>
              <a:t>Crédito de fotografías</a:t>
            </a:r>
            <a:r>
              <a:rPr lang="en-US" altLang="de-DE" sz="900">
                <a:solidFill>
                  <a:srgbClr val="595959"/>
                </a:solidFill>
              </a:rPr>
              <a:t/>
            </a:r>
            <a:br>
              <a:rPr lang="en-US" altLang="de-DE" sz="900">
                <a:solidFill>
                  <a:srgbClr val="595959"/>
                </a:solidFill>
              </a:rPr>
            </a:br>
            <a:r>
              <a:rPr lang="en-US" altLang="de-DE" sz="900">
                <a:solidFill>
                  <a:srgbClr val="000000"/>
                </a:solidFill>
              </a:rPr>
              <a:t>© GIZ/Programa de Protección del Clima y </a:t>
            </a:r>
            <a:r>
              <a:rPr lang="de-DE" altLang="de-DE" sz="900">
                <a:solidFill>
                  <a:srgbClr val="000000"/>
                </a:solidFill>
              </a:rPr>
              <a:t>Claudia Altmann, </a:t>
            </a:r>
            <a:br>
              <a:rPr lang="de-DE" altLang="de-DE" sz="900">
                <a:solidFill>
                  <a:srgbClr val="000000"/>
                </a:solidFill>
              </a:rPr>
            </a:br>
            <a:r>
              <a:rPr lang="de-DE" altLang="de-DE" sz="900">
                <a:solidFill>
                  <a:srgbClr val="000000"/>
                </a:solidFill>
              </a:rPr>
              <a:t>Dirk Ostermeier, Florian Kopp, Georg Buchholz, Ira Olaleye, </a:t>
            </a:r>
            <a:br>
              <a:rPr lang="de-DE" altLang="de-DE" sz="900">
                <a:solidFill>
                  <a:srgbClr val="000000"/>
                </a:solidFill>
              </a:rPr>
            </a:br>
            <a:r>
              <a:rPr lang="de-DE" altLang="de-DE" sz="900">
                <a:solidFill>
                  <a:srgbClr val="000000"/>
                </a:solidFill>
              </a:rPr>
              <a:t>Jörg Böthling, Manuel Hauptmann, Markus Kirchgessner, </a:t>
            </a:r>
            <a:br>
              <a:rPr lang="de-DE" altLang="de-DE" sz="900">
                <a:solidFill>
                  <a:srgbClr val="000000"/>
                </a:solidFill>
              </a:rPr>
            </a:br>
            <a:r>
              <a:rPr lang="de-DE" altLang="de-DE" sz="900">
                <a:solidFill>
                  <a:srgbClr val="000000"/>
                </a:solidFill>
              </a:rPr>
              <a:t>Michael Gajo, Michael Netzhammer, Nicole Herzog, Peter Korneffel, Richard Lord, Robert Heine, Rüdiger Behrens, Ulrich Scholz, </a:t>
            </a:r>
            <a:br>
              <a:rPr lang="de-DE" altLang="de-DE" sz="900">
                <a:solidFill>
                  <a:srgbClr val="000000"/>
                </a:solidFill>
              </a:rPr>
            </a:br>
            <a:r>
              <a:rPr lang="de-DE" altLang="de-DE" sz="900">
                <a:solidFill>
                  <a:srgbClr val="000000"/>
                </a:solidFill>
              </a:rPr>
              <a:t>Ursula Meissner, Uwe Rau</a:t>
            </a:r>
          </a:p>
          <a:p>
            <a:pPr eaLnBrk="1" hangingPunct="1">
              <a:spcAft>
                <a:spcPts val="600"/>
              </a:spcAft>
            </a:pPr>
            <a:r>
              <a:rPr lang="de-DE" altLang="de-DE" sz="900">
                <a:solidFill>
                  <a:srgbClr val="C00000"/>
                </a:solidFill>
              </a:rPr>
              <a:t>Diseño</a:t>
            </a:r>
            <a:r>
              <a:rPr lang="de-DE" altLang="de-DE" sz="900">
                <a:solidFill>
                  <a:srgbClr val="000000"/>
                </a:solidFill>
              </a:rPr>
              <a:t/>
            </a:r>
            <a:br>
              <a:rPr lang="de-DE" altLang="de-DE" sz="900">
                <a:solidFill>
                  <a:srgbClr val="000000"/>
                </a:solidFill>
              </a:rPr>
            </a:br>
            <a:r>
              <a:rPr lang="de-DE" altLang="de-DE" sz="900">
                <a:solidFill>
                  <a:srgbClr val="000000"/>
                </a:solidFill>
              </a:rPr>
              <a:t>Ira Olaleye</a:t>
            </a:r>
          </a:p>
          <a:p>
            <a:pPr eaLnBrk="1" hangingPunct="1">
              <a:spcAft>
                <a:spcPts val="300"/>
              </a:spcAft>
            </a:pPr>
            <a:r>
              <a:rPr lang="en-US" altLang="de-DE" sz="900">
                <a:solidFill>
                  <a:srgbClr val="000000"/>
                </a:solidFill>
              </a:rPr>
              <a:t>Los artículos escritos por los autores nombrados no necesariamente representan las opiniones de los editores. </a:t>
            </a:r>
          </a:p>
          <a:p>
            <a:pPr eaLnBrk="1" hangingPunct="1">
              <a:spcAft>
                <a:spcPts val="300"/>
              </a:spcAft>
            </a:pPr>
            <a:endParaRPr lang="en-US" altLang="de-DE" sz="900">
              <a:solidFill>
                <a:srgbClr val="000000"/>
              </a:solidFill>
            </a:endParaRPr>
          </a:p>
          <a:p>
            <a:pPr eaLnBrk="1" hangingPunct="1">
              <a:spcAft>
                <a:spcPts val="300"/>
              </a:spcAft>
            </a:pPr>
            <a:r>
              <a:rPr lang="en-US" altLang="de-DE" sz="900">
                <a:solidFill>
                  <a:schemeClr val="tx1"/>
                </a:solidFill>
              </a:rPr>
              <a:t/>
            </a:r>
            <a:br>
              <a:rPr lang="en-US" altLang="de-DE" sz="900">
                <a:solidFill>
                  <a:schemeClr val="tx1"/>
                </a:solidFill>
              </a:rPr>
            </a:br>
            <a:r>
              <a:rPr lang="en-US" altLang="de-DE" sz="900">
                <a:solidFill>
                  <a:schemeClr val="tx1"/>
                </a:solidFill>
              </a:rPr>
              <a:t>Julio 2011</a:t>
            </a: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593725" y="811213"/>
            <a:ext cx="7485063" cy="969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MX" altLang="de-DE" sz="2400">
                <a:solidFill>
                  <a:srgbClr val="669900"/>
                </a:solidFill>
              </a:rPr>
              <a:t>Nota de impresión</a:t>
            </a:r>
          </a:p>
          <a:p>
            <a:pPr eaLnBrk="1" hangingPunct="1"/>
            <a:endParaRPr lang="es-MX" altLang="de-DE" sz="1000">
              <a:solidFill>
                <a:srgbClr val="669900"/>
              </a:solidFill>
            </a:endParaRPr>
          </a:p>
          <a:p>
            <a:pPr eaLnBrk="1" hangingPunct="1"/>
            <a:r>
              <a:rPr lang="es-PE" altLang="de-DE" sz="1500">
                <a:solidFill>
                  <a:srgbClr val="669900"/>
                </a:solidFill>
              </a:rPr>
              <a:t>Integrando la adaptación al cambio climático en la planificación del desarrollo </a:t>
            </a:r>
            <a:r>
              <a:rPr lang="en-GB" altLang="de-DE" sz="1500">
                <a:solidFill>
                  <a:srgbClr val="669900"/>
                </a:solidFill>
              </a:rPr>
              <a:t> </a:t>
            </a:r>
          </a:p>
          <a:p>
            <a:pPr eaLnBrk="1" hangingPunct="1"/>
            <a:endParaRPr lang="en-GB" altLang="de-DE" sz="1200">
              <a:solidFill>
                <a:srgbClr val="669900"/>
              </a:solidFill>
            </a:endParaRPr>
          </a:p>
          <a:p>
            <a:pPr eaLnBrk="1" hangingPunct="1"/>
            <a:endParaRPr lang="en-GB" altLang="de-DE" sz="1200">
              <a:solidFill>
                <a:srgbClr val="669900"/>
              </a:solidFill>
            </a:endParaRPr>
          </a:p>
          <a:p>
            <a:pPr eaLnBrk="1" hangingPunct="1"/>
            <a:r>
              <a:rPr lang="es-PE" altLang="de-DE" sz="1200">
                <a:solidFill>
                  <a:srgbClr val="669900"/>
                </a:solidFill>
              </a:rPr>
              <a:t> </a:t>
            </a:r>
            <a:endParaRPr lang="en-GB" altLang="de-DE" sz="1200">
              <a:solidFill>
                <a:srgbClr val="669900"/>
              </a:solidFill>
            </a:endParaRPr>
          </a:p>
          <a:p>
            <a:pPr eaLnBrk="1" hangingPunct="1"/>
            <a:endParaRPr lang="es-MX" altLang="de-DE" sz="1600">
              <a:solidFill>
                <a:schemeClr val="tx1"/>
              </a:solidFill>
            </a:endParaRPr>
          </a:p>
        </p:txBody>
      </p:sp>
      <p:sp>
        <p:nvSpPr>
          <p:cNvPr id="11269" name="Rechteck 4"/>
          <p:cNvSpPr>
            <a:spLocks noChangeArrowheads="1"/>
          </p:cNvSpPr>
          <p:nvPr/>
        </p:nvSpPr>
        <p:spPr bwMode="auto">
          <a:xfrm>
            <a:off x="611188" y="5114925"/>
            <a:ext cx="3663950" cy="190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 algn="just" eaLnBrk="1" hangingPunct="1"/>
            <a:r>
              <a:rPr lang="es-MX" altLang="de-DE" sz="900">
                <a:solidFill>
                  <a:srgbClr val="C00000"/>
                </a:solidFill>
              </a:rPr>
              <a:t>Traducción</a:t>
            </a:r>
            <a:r>
              <a:rPr lang="es-MX" altLang="de-DE" sz="1000">
                <a:solidFill>
                  <a:srgbClr val="C00000"/>
                </a:solidFill>
              </a:rPr>
              <a:t> </a:t>
            </a:r>
          </a:p>
          <a:p>
            <a:pPr eaLnBrk="1" hangingPunct="1"/>
            <a:r>
              <a:rPr lang="es-BO" altLang="de-DE" sz="900"/>
              <a:t>La versión original de este material de capacitación se publicó en idioma inglés (“Integrating Climate Change Adaptation into Development Planning”). Está disponible en </a:t>
            </a:r>
            <a:r>
              <a:rPr lang="es-BO" altLang="de-DE" sz="900" u="sng">
                <a:hlinkClick r:id="rId5"/>
              </a:rPr>
              <a:t>este enlace</a:t>
            </a:r>
            <a:r>
              <a:rPr lang="es-BO" altLang="de-DE" sz="900"/>
              <a:t>. </a:t>
            </a:r>
          </a:p>
          <a:p>
            <a:pPr eaLnBrk="1" hangingPunct="1"/>
            <a:endParaRPr lang="es-BO" altLang="de-DE" sz="900"/>
          </a:p>
          <a:p>
            <a:pPr eaLnBrk="1" hangingPunct="1"/>
            <a:r>
              <a:rPr lang="es-BO" altLang="de-DE" sz="900"/>
              <a:t>La traducción al español fue realizada por HELVETAS Swiss Intercooperation – PERÚ, y financiada por el Programa de Desarrollo Agropecuario Sustentable (PROAGRO, GIZ - Bolivia, Cooperación Suecia / Alemania) y el Programa Regional Amazonía (BMZ-DGIS-OTCA) – Brasil.</a:t>
            </a:r>
            <a:endParaRPr lang="es-BO" altLang="de-DE" sz="900">
              <a:solidFill>
                <a:schemeClr val="tx1"/>
              </a:solidFill>
            </a:endParaRPr>
          </a:p>
          <a:p>
            <a:pPr eaLnBrk="1" hangingPunct="1"/>
            <a:endParaRPr lang="es-BO" altLang="de-DE" sz="900">
              <a:solidFill>
                <a:schemeClr val="tx1"/>
              </a:solidFill>
            </a:endParaRPr>
          </a:p>
          <a:p>
            <a:pPr eaLnBrk="1" hangingPunct="1"/>
            <a:endParaRPr lang="es-BO" altLang="de-DE" sz="900">
              <a:solidFill>
                <a:schemeClr val="tx1"/>
              </a:solidFill>
            </a:endParaRPr>
          </a:p>
          <a:p>
            <a:pPr eaLnBrk="1" hangingPunct="1"/>
            <a:endParaRPr lang="es-BO" altLang="de-DE" sz="900">
              <a:solidFill>
                <a:schemeClr val="tx1"/>
              </a:solidFill>
            </a:endParaRPr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19"/>
          <a:stretch/>
        </p:blipFill>
        <p:spPr bwMode="auto">
          <a:xfrm>
            <a:off x="1462391" y="4288550"/>
            <a:ext cx="2596832" cy="1052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457200" y="496888"/>
            <a:ext cx="7526338" cy="741362"/>
          </a:xfrm>
        </p:spPr>
        <p:txBody>
          <a:bodyPr/>
          <a:lstStyle/>
          <a:p>
            <a:r>
              <a:rPr lang="es-MX" altLang="de-DE" smtClean="0"/>
              <a:t>Fundamento</a:t>
            </a:r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>
          <a:xfrm>
            <a:off x="457200" y="1308100"/>
            <a:ext cx="7526338" cy="5019675"/>
          </a:xfrm>
        </p:spPr>
        <p:txBody>
          <a:bodyPr/>
          <a:lstStyle/>
          <a:p>
            <a:pPr marL="0" indent="0">
              <a:spcBef>
                <a:spcPts val="300"/>
              </a:spcBef>
              <a:defRPr/>
            </a:pPr>
            <a:r>
              <a:rPr lang="es-MX" sz="1800" b="1" dirty="0" smtClean="0">
                <a:solidFill>
                  <a:srgbClr val="C00000"/>
                </a:solidFill>
              </a:rPr>
              <a:t>Objetivo</a:t>
            </a:r>
            <a:endParaRPr lang="es-MX" sz="1800" dirty="0" smtClean="0"/>
          </a:p>
          <a:p>
            <a:pPr lvl="1">
              <a:spcBef>
                <a:spcPts val="300"/>
              </a:spcBef>
              <a:defRPr/>
            </a:pPr>
            <a:r>
              <a:rPr lang="es-MX" dirty="0" smtClean="0"/>
              <a:t>Mejora la representación de acciones a nivel local</a:t>
            </a:r>
          </a:p>
          <a:p>
            <a:pPr lvl="1">
              <a:spcBef>
                <a:spcPts val="300"/>
              </a:spcBef>
              <a:defRPr/>
            </a:pPr>
            <a:r>
              <a:rPr lang="es-MX" dirty="0" smtClean="0"/>
              <a:t>Integra el conocimiento local sobre el cambio climático en la planificación de la adaptación.</a:t>
            </a:r>
          </a:p>
          <a:p>
            <a:pPr marL="0" indent="0">
              <a:spcBef>
                <a:spcPts val="300"/>
              </a:spcBef>
              <a:defRPr/>
            </a:pPr>
            <a:r>
              <a:rPr lang="es-MX" sz="1800" b="1" dirty="0" smtClean="0">
                <a:solidFill>
                  <a:srgbClr val="C00000"/>
                </a:solidFill>
              </a:rPr>
              <a:t>Importancia</a:t>
            </a:r>
          </a:p>
          <a:p>
            <a:pPr lvl="1">
              <a:spcBef>
                <a:spcPts val="300"/>
              </a:spcBef>
              <a:defRPr/>
            </a:pPr>
            <a:r>
              <a:rPr lang="es-MX" dirty="0" smtClean="0"/>
              <a:t>Los fenómenos de cambio climático global se manifiestan localmente.</a:t>
            </a:r>
          </a:p>
          <a:p>
            <a:pPr marL="0" lvl="1" indent="0">
              <a:spcBef>
                <a:spcPts val="300"/>
              </a:spcBef>
              <a:buFont typeface="Wingdings" pitchFamily="2" charset="2"/>
              <a:buNone/>
              <a:defRPr/>
            </a:pPr>
            <a:r>
              <a:rPr lang="es-MX" dirty="0" smtClean="0"/>
              <a:t>El análisis a nivel local da una mirada interna de los impactos relacionados al clima en el terreno, i.e. cómo la vida de las personas y sus actividades del día a día son afectadas, y cómo ellos hacen frente a este reto.</a:t>
            </a:r>
            <a:br>
              <a:rPr lang="es-MX" dirty="0" smtClean="0"/>
            </a:br>
            <a:r>
              <a:rPr lang="es-MX" dirty="0" smtClean="0"/>
              <a:t>Los intereses locales merecen contribuir a los procesos de planificación con base en las preocupaciones locales</a:t>
            </a:r>
          </a:p>
          <a:p>
            <a:pPr lvl="1">
              <a:spcBef>
                <a:spcPts val="300"/>
              </a:spcBef>
              <a:defRPr/>
            </a:pPr>
            <a:r>
              <a:rPr lang="es-MX" dirty="0" smtClean="0"/>
              <a:t>Las vulnerabilidades locales pueden guiar la asignación de recursos</a:t>
            </a:r>
          </a:p>
          <a:p>
            <a:pPr lvl="1">
              <a:spcBef>
                <a:spcPts val="300"/>
              </a:spcBef>
              <a:defRPr/>
            </a:pPr>
            <a:r>
              <a:rPr lang="es-MX" dirty="0" smtClean="0"/>
              <a:t>Las experiencias locales dan conocimiento relevante sobre la adaptación y también para otros niveles</a:t>
            </a:r>
          </a:p>
          <a:p>
            <a:pPr marL="0" indent="0">
              <a:spcBef>
                <a:spcPts val="300"/>
              </a:spcBef>
              <a:defRPr/>
            </a:pPr>
            <a:r>
              <a:rPr lang="es-MX" sz="1800" b="1" dirty="0" smtClean="0">
                <a:solidFill>
                  <a:srgbClr val="C00000"/>
                </a:solidFill>
              </a:rPr>
              <a:t>Aplicación </a:t>
            </a:r>
          </a:p>
          <a:p>
            <a:pPr lvl="1">
              <a:spcBef>
                <a:spcPts val="300"/>
              </a:spcBef>
              <a:defRPr/>
            </a:pPr>
            <a:r>
              <a:rPr lang="es-MX" dirty="0"/>
              <a:t>P</a:t>
            </a:r>
            <a:r>
              <a:rPr lang="es-MX" dirty="0" smtClean="0"/>
              <a:t>rocesos locales de planificación o de formulación de proyectos, enfoque o revisión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de-DE" smtClean="0"/>
              <a:t>Puntos de entrada para la adaptación a nivel local</a:t>
            </a:r>
            <a:br>
              <a:rPr lang="en-GB" altLang="de-DE" smtClean="0"/>
            </a:br>
            <a:endParaRPr lang="en-GB" altLang="de-DE" smtClean="0"/>
          </a:p>
        </p:txBody>
      </p:sp>
      <p:sp>
        <p:nvSpPr>
          <p:cNvPr id="13315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s-MX" altLang="de-DE" smtClean="0"/>
              <a:t>Procesos de planificación del gobierno local</a:t>
            </a:r>
          </a:p>
          <a:p>
            <a:pPr lvl="1"/>
            <a:r>
              <a:rPr lang="es-MX" altLang="de-DE" smtClean="0"/>
              <a:t>Provisión de servicios locales</a:t>
            </a:r>
          </a:p>
          <a:p>
            <a:pPr lvl="1"/>
            <a:r>
              <a:rPr lang="es-MX" altLang="de-DE" smtClean="0"/>
              <a:t>Procesos de la sociedad civil </a:t>
            </a:r>
          </a:p>
          <a:p>
            <a:pPr lvl="1"/>
            <a:r>
              <a:rPr lang="es-MX" altLang="de-DE" smtClean="0"/>
              <a:t>Procesos participativos de evaluación rural</a:t>
            </a:r>
          </a:p>
          <a:p>
            <a:pPr lvl="1"/>
            <a:r>
              <a:rPr lang="es-MX" altLang="de-DE" smtClean="0"/>
              <a:t>Monitoreo y evaluación</a:t>
            </a:r>
          </a:p>
        </p:txBody>
      </p:sp>
      <p:pic>
        <p:nvPicPr>
          <p:cNvPr id="13316" name="Grafik 3" descr="titelbars.t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519" r="20033" b="46901"/>
          <a:stretch>
            <a:fillRect/>
          </a:stretch>
        </p:blipFill>
        <p:spPr bwMode="auto">
          <a:xfrm>
            <a:off x="8102600" y="3128963"/>
            <a:ext cx="1041400" cy="364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el 1"/>
          <p:cNvSpPr>
            <a:spLocks noGrp="1"/>
          </p:cNvSpPr>
          <p:nvPr>
            <p:ph type="title"/>
          </p:nvPr>
        </p:nvSpPr>
        <p:spPr>
          <a:xfrm>
            <a:off x="474663" y="812800"/>
            <a:ext cx="7526337" cy="741363"/>
          </a:xfrm>
        </p:spPr>
        <p:txBody>
          <a:bodyPr/>
          <a:lstStyle/>
          <a:p>
            <a:r>
              <a:rPr lang="en-GB" altLang="de-DE" smtClean="0"/>
              <a:t>Información climática a nivel local</a:t>
            </a:r>
          </a:p>
        </p:txBody>
      </p:sp>
      <p:sp>
        <p:nvSpPr>
          <p:cNvPr id="14339" name="Inhaltsplatzhalter 2"/>
          <p:cNvSpPr>
            <a:spLocks noGrp="1"/>
          </p:cNvSpPr>
          <p:nvPr>
            <p:ph idx="1"/>
          </p:nvPr>
        </p:nvSpPr>
        <p:spPr>
          <a:xfrm>
            <a:off x="457200" y="1655763"/>
            <a:ext cx="7526338" cy="4213225"/>
          </a:xfrm>
        </p:spPr>
        <p:txBody>
          <a:bodyPr/>
          <a:lstStyle/>
          <a:p>
            <a:pPr lvl="1"/>
            <a:r>
              <a:rPr lang="es-MX" altLang="de-DE" smtClean="0"/>
              <a:t>Necesidades de información científica a ser traducida en información relevante para el grupo meta.</a:t>
            </a:r>
          </a:p>
          <a:p>
            <a:pPr lvl="1"/>
            <a:r>
              <a:rPr lang="es-MX" altLang="de-DE" smtClean="0"/>
              <a:t>Conocimiento sobre los riesgos climáticos pasados y las estrategias para hacerles frente están integradas en las tradiciones locales, historias y prácticas que se deben de entender como base para la adaptación al cambio climático.</a:t>
            </a:r>
          </a:p>
          <a:p>
            <a:pPr lvl="1"/>
            <a:r>
              <a:rPr lang="es-MX" altLang="de-DE" smtClean="0"/>
              <a:t>Para recolectar el conocimiento local…</a:t>
            </a:r>
          </a:p>
          <a:p>
            <a:pPr lvl="2"/>
            <a:r>
              <a:rPr lang="es-MX" altLang="de-DE" smtClean="0"/>
              <a:t>Uso de herramientas de Evaluación Rural Participativa (ERP): discutiendo los medios de vida, recursos valorados, calendarios, mapeo de peligros, entrevistas, etc.</a:t>
            </a:r>
          </a:p>
          <a:p>
            <a:pPr lvl="2"/>
            <a:r>
              <a:rPr lang="es-MX" altLang="de-DE" smtClean="0"/>
              <a:t>Recolectar historias, evidencias, tendencias observadas</a:t>
            </a:r>
          </a:p>
          <a:p>
            <a:pPr lvl="2"/>
            <a:r>
              <a:rPr lang="es-MX" altLang="de-DE" smtClean="0"/>
              <a:t>Comprometer grupos vulnerables</a:t>
            </a:r>
          </a:p>
          <a:p>
            <a:pPr marL="0" indent="0">
              <a:tabLst>
                <a:tab pos="2190750" algn="l"/>
              </a:tabLst>
            </a:pPr>
            <a:endParaRPr lang="en-GB" altLang="de-DE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de-DE" smtClean="0"/>
              <a:t>Funciones de la vulnerabilidad</a:t>
            </a:r>
          </a:p>
        </p:txBody>
      </p:sp>
      <p:grpSp>
        <p:nvGrpSpPr>
          <p:cNvPr id="15363" name="28 Grupo"/>
          <p:cNvGrpSpPr>
            <a:grpSpLocks/>
          </p:cNvGrpSpPr>
          <p:nvPr/>
        </p:nvGrpSpPr>
        <p:grpSpPr bwMode="auto">
          <a:xfrm>
            <a:off x="1485900" y="2082800"/>
            <a:ext cx="5759450" cy="3911600"/>
            <a:chOff x="4404946" y="2031023"/>
            <a:chExt cx="4064977" cy="4266042"/>
          </a:xfrm>
        </p:grpSpPr>
        <p:sp>
          <p:nvSpPr>
            <p:cNvPr id="15364" name="2 Rectángulo"/>
            <p:cNvSpPr>
              <a:spLocks noChangeArrowheads="1"/>
            </p:cNvSpPr>
            <p:nvPr/>
          </p:nvSpPr>
          <p:spPr bwMode="auto">
            <a:xfrm>
              <a:off x="4404946" y="2031023"/>
              <a:ext cx="1266092" cy="738554"/>
            </a:xfrm>
            <a:prstGeom prst="rect">
              <a:avLst/>
            </a:prstGeom>
            <a:noFill/>
            <a:ln w="34925" algn="ctr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endParaRPr lang="es-PE" altLang="de-DE"/>
            </a:p>
          </p:txBody>
        </p:sp>
        <p:sp>
          <p:nvSpPr>
            <p:cNvPr id="15365" name="5 Rectángulo"/>
            <p:cNvSpPr>
              <a:spLocks noChangeArrowheads="1"/>
            </p:cNvSpPr>
            <p:nvPr/>
          </p:nvSpPr>
          <p:spPr bwMode="auto">
            <a:xfrm>
              <a:off x="6359769" y="2031023"/>
              <a:ext cx="1266092" cy="738554"/>
            </a:xfrm>
            <a:prstGeom prst="rect">
              <a:avLst/>
            </a:prstGeom>
            <a:noFill/>
            <a:ln w="34925" algn="ctr">
              <a:solidFill>
                <a:srgbClr val="E25B1E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endParaRPr lang="es-PE" altLang="de-DE"/>
            </a:p>
          </p:txBody>
        </p:sp>
        <p:sp>
          <p:nvSpPr>
            <p:cNvPr id="15366" name="3 CuadroTexto"/>
            <p:cNvSpPr txBox="1">
              <a:spLocks noChangeArrowheads="1"/>
            </p:cNvSpPr>
            <p:nvPr/>
          </p:nvSpPr>
          <p:spPr bwMode="auto">
            <a:xfrm>
              <a:off x="4618698" y="2211233"/>
              <a:ext cx="858033" cy="3356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GB" altLang="de-DE" sz="1400">
                  <a:solidFill>
                    <a:schemeClr val="tx1"/>
                  </a:solidFill>
                </a:rPr>
                <a:t>Exposición</a:t>
              </a:r>
              <a:endParaRPr lang="es-PE" altLang="de-DE" sz="1400">
                <a:solidFill>
                  <a:schemeClr val="tx1"/>
                </a:solidFill>
              </a:endParaRPr>
            </a:p>
          </p:txBody>
        </p:sp>
        <p:sp>
          <p:nvSpPr>
            <p:cNvPr id="15367" name="4 CuadroTexto"/>
            <p:cNvSpPr txBox="1">
              <a:spLocks noChangeArrowheads="1"/>
            </p:cNvSpPr>
            <p:nvPr/>
          </p:nvSpPr>
          <p:spPr bwMode="auto">
            <a:xfrm>
              <a:off x="6536102" y="2225167"/>
              <a:ext cx="1237839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GB" altLang="de-DE" sz="1400">
                  <a:solidFill>
                    <a:schemeClr val="tx1"/>
                  </a:solidFill>
                </a:rPr>
                <a:t>Sensibilidad</a:t>
              </a:r>
              <a:endParaRPr lang="es-PE" altLang="de-DE" sz="1400">
                <a:solidFill>
                  <a:schemeClr val="tx1"/>
                </a:solidFill>
              </a:endParaRPr>
            </a:p>
          </p:txBody>
        </p:sp>
        <p:cxnSp>
          <p:nvCxnSpPr>
            <p:cNvPr id="15368" name="13 Conector angular"/>
            <p:cNvCxnSpPr>
              <a:cxnSpLocks noChangeShapeType="1"/>
              <a:stCxn id="15364" idx="2"/>
              <a:endCxn id="15365" idx="2"/>
            </p:cNvCxnSpPr>
            <p:nvPr/>
          </p:nvCxnSpPr>
          <p:spPr bwMode="auto">
            <a:xfrm rot="16200000" flipH="1">
              <a:off x="6015403" y="1792165"/>
              <a:ext cx="12700" cy="1954823"/>
            </a:xfrm>
            <a:prstGeom prst="bentConnector3">
              <a:avLst>
                <a:gd name="adj1" fmla="val 4292306"/>
              </a:avLst>
            </a:prstGeom>
            <a:noFill/>
            <a:ln w="34925" algn="ctr">
              <a:solidFill>
                <a:srgbClr val="990033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5369" name="16 Conector recto de flecha"/>
            <p:cNvCxnSpPr>
              <a:cxnSpLocks noChangeShapeType="1"/>
            </p:cNvCxnSpPr>
            <p:nvPr/>
          </p:nvCxnSpPr>
          <p:spPr bwMode="auto">
            <a:xfrm flipH="1">
              <a:off x="5943600" y="3314700"/>
              <a:ext cx="1" cy="395654"/>
            </a:xfrm>
            <a:prstGeom prst="straightConnector1">
              <a:avLst/>
            </a:prstGeom>
            <a:noFill/>
            <a:ln w="34925" algn="ctr">
              <a:solidFill>
                <a:srgbClr val="990033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5370" name="18 Rectángulo"/>
            <p:cNvSpPr>
              <a:spLocks noChangeArrowheads="1"/>
            </p:cNvSpPr>
            <p:nvPr/>
          </p:nvSpPr>
          <p:spPr bwMode="auto">
            <a:xfrm>
              <a:off x="5442438" y="3710354"/>
              <a:ext cx="1222131" cy="923192"/>
            </a:xfrm>
            <a:prstGeom prst="rect">
              <a:avLst/>
            </a:prstGeom>
            <a:noFill/>
            <a:ln w="22225" algn="ctr">
              <a:solidFill>
                <a:srgbClr val="990033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endParaRPr lang="es-PE" altLang="de-DE"/>
            </a:p>
          </p:txBody>
        </p:sp>
        <p:sp>
          <p:nvSpPr>
            <p:cNvPr id="15371" name="21 Rectángulo"/>
            <p:cNvSpPr>
              <a:spLocks noChangeArrowheads="1"/>
            </p:cNvSpPr>
            <p:nvPr/>
          </p:nvSpPr>
          <p:spPr bwMode="auto">
            <a:xfrm>
              <a:off x="7247792" y="3695700"/>
              <a:ext cx="1222131" cy="923192"/>
            </a:xfrm>
            <a:prstGeom prst="rect">
              <a:avLst/>
            </a:prstGeom>
            <a:noFill/>
            <a:ln w="22225" algn="ctr">
              <a:solidFill>
                <a:srgbClr val="6699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endParaRPr lang="es-PE" altLang="de-DE"/>
            </a:p>
          </p:txBody>
        </p:sp>
        <p:cxnSp>
          <p:nvCxnSpPr>
            <p:cNvPr id="21" name="20 Conector angular"/>
            <p:cNvCxnSpPr>
              <a:stCxn id="15370" idx="2"/>
              <a:endCxn id="15371" idx="2"/>
            </p:cNvCxnSpPr>
            <p:nvPr/>
          </p:nvCxnSpPr>
          <p:spPr bwMode="auto">
            <a:xfrm rot="5400000" flipH="1" flipV="1">
              <a:off x="6949276" y="3723235"/>
              <a:ext cx="13851" cy="1806158"/>
            </a:xfrm>
            <a:prstGeom prst="bentConnector3">
              <a:avLst>
                <a:gd name="adj1" fmla="val -3719960"/>
              </a:avLst>
            </a:prstGeom>
            <a:solidFill>
              <a:schemeClr val="accent1"/>
            </a:solidFill>
            <a:ln w="22225" cap="flat" cmpd="sng" algn="ctr">
              <a:solidFill>
                <a:schemeClr val="bg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5" name="24 Conector recto de flecha"/>
            <p:cNvCxnSpPr/>
            <p:nvPr/>
          </p:nvCxnSpPr>
          <p:spPr bwMode="auto">
            <a:xfrm>
              <a:off x="6956201" y="5195928"/>
              <a:ext cx="0" cy="370509"/>
            </a:xfrm>
            <a:prstGeom prst="straightConnector1">
              <a:avLst/>
            </a:prstGeom>
            <a:solidFill>
              <a:schemeClr val="accent1"/>
            </a:solidFill>
            <a:ln w="22225" cap="flat" cmpd="sng" algn="ctr">
              <a:solidFill>
                <a:schemeClr val="bg1">
                  <a:lumMod val="50000"/>
                </a:schemeClr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sp>
          <p:nvSpPr>
            <p:cNvPr id="28" name="27 Rectángulo"/>
            <p:cNvSpPr/>
            <p:nvPr/>
          </p:nvSpPr>
          <p:spPr bwMode="auto">
            <a:xfrm>
              <a:off x="6269368" y="5564705"/>
              <a:ext cx="1442014" cy="732360"/>
            </a:xfrm>
            <a:prstGeom prst="rect">
              <a:avLst/>
            </a:prstGeom>
            <a:noFill/>
            <a:ln w="22225" cap="flat" cmpd="sng" algn="ctr">
              <a:solidFill>
                <a:schemeClr val="bg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eaLnBrk="0" hangingPunct="0">
                <a:defRPr/>
              </a:pPr>
              <a:endParaRPr lang="es-PE"/>
            </a:p>
          </p:txBody>
        </p:sp>
        <p:sp>
          <p:nvSpPr>
            <p:cNvPr id="15375" name="26 CuadroTexto"/>
            <p:cNvSpPr txBox="1">
              <a:spLocks noChangeArrowheads="1"/>
            </p:cNvSpPr>
            <p:nvPr/>
          </p:nvSpPr>
          <p:spPr bwMode="auto">
            <a:xfrm>
              <a:off x="5507403" y="3895686"/>
              <a:ext cx="1028699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en-GB" altLang="de-DE" sz="1400">
                  <a:solidFill>
                    <a:schemeClr val="tx1"/>
                  </a:solidFill>
                </a:rPr>
                <a:t>Impacto potencial</a:t>
              </a:r>
              <a:endParaRPr lang="es-PE" altLang="de-DE" sz="1400">
                <a:solidFill>
                  <a:schemeClr val="tx1"/>
                </a:solidFill>
              </a:endParaRPr>
            </a:p>
          </p:txBody>
        </p:sp>
        <p:sp>
          <p:nvSpPr>
            <p:cNvPr id="15376" name="30 CuadroTexto"/>
            <p:cNvSpPr txBox="1">
              <a:spLocks noChangeArrowheads="1"/>
            </p:cNvSpPr>
            <p:nvPr/>
          </p:nvSpPr>
          <p:spPr bwMode="auto">
            <a:xfrm>
              <a:off x="7309339" y="3878102"/>
              <a:ext cx="1125416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en-GB" altLang="de-DE" sz="1400">
                  <a:solidFill>
                    <a:schemeClr val="tx1"/>
                  </a:solidFill>
                </a:rPr>
                <a:t>Capacidad adaptativa</a:t>
              </a:r>
              <a:endParaRPr lang="es-PE" altLang="de-DE" sz="1400">
                <a:solidFill>
                  <a:schemeClr val="tx1"/>
                </a:solidFill>
              </a:endParaRPr>
            </a:p>
          </p:txBody>
        </p:sp>
        <p:sp>
          <p:nvSpPr>
            <p:cNvPr id="15377" name="31 CuadroTexto"/>
            <p:cNvSpPr txBox="1">
              <a:spLocks noChangeArrowheads="1"/>
            </p:cNvSpPr>
            <p:nvPr/>
          </p:nvSpPr>
          <p:spPr bwMode="auto">
            <a:xfrm>
              <a:off x="6268915" y="5764052"/>
              <a:ext cx="1441939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en-GB" altLang="de-DE" sz="1400">
                  <a:solidFill>
                    <a:schemeClr val="tx1"/>
                  </a:solidFill>
                </a:rPr>
                <a:t>Vulnerabilidad</a:t>
              </a:r>
              <a:endParaRPr lang="es-PE" altLang="de-DE" sz="1400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de-DE" smtClean="0"/>
              <a:t>Ejercicio (1)</a:t>
            </a:r>
          </a:p>
        </p:txBody>
      </p:sp>
      <p:sp>
        <p:nvSpPr>
          <p:cNvPr id="16387" name="Inhaltsplatzhalter 2"/>
          <p:cNvSpPr>
            <a:spLocks noGrp="1"/>
          </p:cNvSpPr>
          <p:nvPr>
            <p:ph idx="1"/>
          </p:nvPr>
        </p:nvSpPr>
        <p:spPr>
          <a:xfrm>
            <a:off x="457200" y="2008188"/>
            <a:ext cx="7947025" cy="4213225"/>
          </a:xfrm>
        </p:spPr>
        <p:txBody>
          <a:bodyPr/>
          <a:lstStyle/>
          <a:p>
            <a:pPr marL="0" indent="0"/>
            <a:r>
              <a:rPr lang="es-MX" altLang="de-DE" b="1" smtClean="0">
                <a:solidFill>
                  <a:srgbClr val="C00000"/>
                </a:solidFill>
              </a:rPr>
              <a:t>Contexto </a:t>
            </a:r>
          </a:p>
          <a:p>
            <a:pPr lvl="1"/>
            <a:r>
              <a:rPr lang="es-MX" altLang="de-DE" smtClean="0"/>
              <a:t>El gobierno del distrito de Talaran decidió revisar los proyectos de Desarrollo Rural Sostenible a fin de integrar la adaptación al cambio climático.</a:t>
            </a:r>
          </a:p>
          <a:p>
            <a:pPr lvl="1"/>
            <a:r>
              <a:rPr lang="es-MX" altLang="de-DE" smtClean="0"/>
              <a:t>Los miembros de la comunidad toman parte en la evaluación del proyecto</a:t>
            </a:r>
            <a:br>
              <a:rPr lang="es-MX" altLang="de-DE" smtClean="0"/>
            </a:br>
            <a:r>
              <a:rPr lang="es-MX" altLang="de-DE" b="1" smtClean="0">
                <a:solidFill>
                  <a:srgbClr val="C00000"/>
                </a:solidFill>
                <a:sym typeface="Wingdings" pitchFamily="2" charset="2"/>
              </a:rPr>
              <a:t></a:t>
            </a:r>
            <a:r>
              <a:rPr lang="es-MX" altLang="de-DE" smtClean="0">
                <a:sym typeface="Wingdings" pitchFamily="2" charset="2"/>
              </a:rPr>
              <a:t>T</a:t>
            </a:r>
            <a:r>
              <a:rPr lang="es-MX" altLang="de-DE" smtClean="0"/>
              <a:t>u grupo de trabajo</a:t>
            </a:r>
          </a:p>
          <a:p>
            <a:pPr lvl="1"/>
            <a:r>
              <a:rPr lang="es-MX" altLang="de-DE" smtClean="0"/>
              <a:t>Un primer taller para inventariar los impactos del cambio climático fue conducido recientemente con todos los actores relevantes.</a:t>
            </a:r>
          </a:p>
          <a:p>
            <a:pPr marL="0" indent="0"/>
            <a:r>
              <a:rPr lang="es-MX" altLang="de-DE" b="1" smtClean="0">
                <a:solidFill>
                  <a:srgbClr val="C00000"/>
                </a:solidFill>
              </a:rPr>
              <a:t>Recuadros de información</a:t>
            </a:r>
          </a:p>
          <a:p>
            <a:pPr lvl="1"/>
            <a:r>
              <a:rPr lang="es-MX" altLang="de-DE" smtClean="0"/>
              <a:t>Descripción de la Región Oeste</a:t>
            </a:r>
          </a:p>
          <a:p>
            <a:pPr lvl="1"/>
            <a:r>
              <a:rPr lang="es-MX" altLang="de-DE" smtClean="0"/>
              <a:t>Resultados del taller (mapa de peligros, lista de problemas, actores relevantes identificados, e historias seleccionadas).</a:t>
            </a:r>
          </a:p>
          <a:p>
            <a:pPr marL="0" indent="0"/>
            <a:endParaRPr lang="en-GB" altLang="de-DE" smtClean="0"/>
          </a:p>
          <a:p>
            <a:pPr marL="0" indent="0"/>
            <a:endParaRPr lang="en-GB" altLang="de-DE" smtClean="0"/>
          </a:p>
        </p:txBody>
      </p:sp>
      <p:pic>
        <p:nvPicPr>
          <p:cNvPr id="16388" name="Grafik 3" descr="balken5.t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9800" y="3160713"/>
            <a:ext cx="584200" cy="354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title"/>
          </p:nvPr>
        </p:nvSpPr>
        <p:spPr>
          <a:xfrm>
            <a:off x="457200" y="865188"/>
            <a:ext cx="7526338" cy="741362"/>
          </a:xfrm>
        </p:spPr>
        <p:txBody>
          <a:bodyPr/>
          <a:lstStyle/>
          <a:p>
            <a:r>
              <a:rPr lang="en-GB" altLang="de-DE" smtClean="0"/>
              <a:t>Ejercicio (2)</a:t>
            </a:r>
          </a:p>
        </p:txBody>
      </p:sp>
      <p:sp>
        <p:nvSpPr>
          <p:cNvPr id="17411" name="Inhaltsplatzhalter 2"/>
          <p:cNvSpPr>
            <a:spLocks noGrp="1"/>
          </p:cNvSpPr>
          <p:nvPr>
            <p:ph idx="1"/>
          </p:nvPr>
        </p:nvSpPr>
        <p:spPr>
          <a:xfrm>
            <a:off x="457200" y="1804988"/>
            <a:ext cx="7526338" cy="4465637"/>
          </a:xfrm>
        </p:spPr>
        <p:txBody>
          <a:bodyPr/>
          <a:lstStyle/>
          <a:p>
            <a:pPr marL="0" indent="0"/>
            <a:r>
              <a:rPr lang="es-MX" altLang="de-DE" b="1" smtClean="0">
                <a:solidFill>
                  <a:srgbClr val="C00000"/>
                </a:solidFill>
              </a:rPr>
              <a:t>Tu tarea</a:t>
            </a:r>
          </a:p>
          <a:p>
            <a:pPr marL="0" indent="0"/>
            <a:r>
              <a:rPr lang="es-MX" altLang="de-DE" b="1" smtClean="0">
                <a:solidFill>
                  <a:srgbClr val="C00000"/>
                </a:solidFill>
                <a:sym typeface="Wingdings" pitchFamily="2" charset="2"/>
              </a:rPr>
              <a:t></a:t>
            </a:r>
            <a:r>
              <a:rPr lang="es-MX" altLang="de-DE" smtClean="0"/>
              <a:t> Eres un ganadero o un agricultor</a:t>
            </a:r>
          </a:p>
          <a:p>
            <a:pPr marL="0" indent="0"/>
            <a:r>
              <a:rPr lang="es-MX" altLang="de-DE" b="1" smtClean="0"/>
              <a:t>Usa la Matriz 13</a:t>
            </a:r>
          </a:p>
          <a:p>
            <a:pPr lvl="1"/>
            <a:r>
              <a:rPr lang="es-MX" altLang="de-DE" smtClean="0"/>
              <a:t>En la columna </a:t>
            </a:r>
            <a:r>
              <a:rPr lang="es-MX" altLang="de-DE" b="1" smtClean="0"/>
              <a:t>A</a:t>
            </a:r>
            <a:r>
              <a:rPr lang="es-MX" altLang="de-DE" smtClean="0"/>
              <a:t> discute las dinámicas clave relacionadas al clima en tu comunidad:</a:t>
            </a:r>
          </a:p>
          <a:p>
            <a:pPr lvl="2"/>
            <a:r>
              <a:rPr lang="es-MX" altLang="de-DE" smtClean="0"/>
              <a:t>¿Cuáles son las presiones prioritarias relacionadas al clima a las que estás expuesto?</a:t>
            </a:r>
          </a:p>
          <a:p>
            <a:pPr lvl="2"/>
            <a:r>
              <a:rPr lang="es-MX" altLang="de-DE" smtClean="0"/>
              <a:t>¿De qué manera tu grupo es sensible a la variabilidad climática y al cambio climático?</a:t>
            </a:r>
          </a:p>
          <a:p>
            <a:pPr lvl="2"/>
            <a:r>
              <a:rPr lang="es-MX" altLang="de-DE" smtClean="0"/>
              <a:t>¿Cuál es la capacidad para hacer frente al CC y capacidad adaptativa?</a:t>
            </a:r>
          </a:p>
          <a:p>
            <a:pPr lvl="1"/>
            <a:r>
              <a:rPr lang="es-MX" altLang="de-DE" smtClean="0"/>
              <a:t>En la columna </a:t>
            </a:r>
            <a:r>
              <a:rPr lang="es-MX" altLang="de-DE" b="1" smtClean="0"/>
              <a:t>B</a:t>
            </a:r>
            <a:r>
              <a:rPr lang="es-MX" altLang="de-DE" smtClean="0"/>
              <a:t> identifica las herramientas de la Evaluación Rural Participativa que deben ser usadas para profundizar el entendimiento de estas dinámicas clave.</a:t>
            </a:r>
          </a:p>
          <a:p>
            <a:pPr marL="0" indent="0"/>
            <a:endParaRPr lang="en-GB" altLang="de-DE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de-DE" smtClean="0"/>
              <a:t>Ejercicio (3)</a:t>
            </a:r>
          </a:p>
        </p:txBody>
      </p:sp>
      <p:sp>
        <p:nvSpPr>
          <p:cNvPr id="18435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/>
            <a:r>
              <a:rPr lang="en-US" altLang="de-DE" smtClean="0">
                <a:solidFill>
                  <a:srgbClr val="C00000"/>
                </a:solidFill>
              </a:rPr>
              <a:t>Resultados</a:t>
            </a:r>
          </a:p>
          <a:p>
            <a:pPr lvl="1" eaLnBrk="1" hangingPunct="1"/>
            <a:r>
              <a:rPr lang="en-GB" altLang="de-DE" smtClean="0"/>
              <a:t>(por favor especificar)</a:t>
            </a:r>
          </a:p>
          <a:p>
            <a:pPr marL="0" indent="0"/>
            <a:endParaRPr lang="en-US" altLang="de-DE" smtClean="0"/>
          </a:p>
          <a:p>
            <a:pPr marL="0" indent="0"/>
            <a:r>
              <a:rPr lang="en-US" altLang="de-DE" smtClean="0">
                <a:solidFill>
                  <a:srgbClr val="C00000"/>
                </a:solidFill>
              </a:rPr>
              <a:t>Logistica</a:t>
            </a:r>
          </a:p>
          <a:p>
            <a:pPr lvl="1" eaLnBrk="1" hangingPunct="1"/>
            <a:r>
              <a:rPr lang="en-GB" altLang="de-DE" smtClean="0"/>
              <a:t>Estudio de caso</a:t>
            </a:r>
            <a:r>
              <a:rPr lang="en-GB" altLang="de-DE" smtClean="0">
                <a:solidFill>
                  <a:srgbClr val="C00000"/>
                </a:solidFill>
              </a:rPr>
              <a:t>*</a:t>
            </a:r>
          </a:p>
          <a:p>
            <a:pPr lvl="1" eaLnBrk="1" hangingPunct="1"/>
            <a:r>
              <a:rPr lang="en-GB" altLang="de-DE" smtClean="0"/>
              <a:t>Presentación de resultado (por favor especifica cómo)</a:t>
            </a:r>
            <a:r>
              <a:rPr lang="en-GB" altLang="de-DE" smtClean="0">
                <a:solidFill>
                  <a:srgbClr val="C00000"/>
                </a:solidFill>
              </a:rPr>
              <a:t>*</a:t>
            </a:r>
          </a:p>
          <a:p>
            <a:pPr lvl="1" eaLnBrk="1" hangingPunct="1"/>
            <a:r>
              <a:rPr lang="en-GB" altLang="de-DE" smtClean="0"/>
              <a:t>Reflexión</a:t>
            </a:r>
            <a:r>
              <a:rPr lang="en-GB" altLang="de-DE" smtClean="0">
                <a:solidFill>
                  <a:srgbClr val="C00000"/>
                </a:solidFill>
              </a:rPr>
              <a:t>*</a:t>
            </a:r>
          </a:p>
          <a:p>
            <a:pPr lvl="1" eaLnBrk="1" hangingPunct="1"/>
            <a:endParaRPr lang="en-GB" altLang="de-DE" smtClean="0">
              <a:solidFill>
                <a:srgbClr val="C00000"/>
              </a:solidFill>
            </a:endParaRPr>
          </a:p>
          <a:p>
            <a:pPr lvl="1" eaLnBrk="1" hangingPunct="1"/>
            <a:endParaRPr lang="en-GB" altLang="de-DE" smtClean="0">
              <a:solidFill>
                <a:srgbClr val="C00000"/>
              </a:solidFill>
            </a:endParaRPr>
          </a:p>
          <a:p>
            <a:pPr lvl="1" eaLnBrk="1" hangingPunct="1"/>
            <a:endParaRPr lang="en-GB" altLang="de-DE" smtClean="0">
              <a:solidFill>
                <a:srgbClr val="C00000"/>
              </a:solidFill>
            </a:endParaRPr>
          </a:p>
          <a:p>
            <a:pPr lvl="1" eaLnBrk="1" hangingPunct="1"/>
            <a:endParaRPr lang="en-GB" altLang="de-DE" smtClean="0">
              <a:solidFill>
                <a:srgbClr val="C00000"/>
              </a:solidFill>
            </a:endParaRPr>
          </a:p>
          <a:p>
            <a:pPr lvl="1" eaLnBrk="1" hangingPunct="1">
              <a:buFont typeface="Wingdings" pitchFamily="2" charset="2"/>
              <a:buNone/>
            </a:pPr>
            <a:r>
              <a:rPr lang="en-GB" altLang="de-DE" smtClean="0"/>
              <a:t>Por favor, usa tus propios ejemplos.</a:t>
            </a:r>
            <a:endParaRPr lang="en-US" altLang="de-DE" smtClean="0"/>
          </a:p>
        </p:txBody>
      </p:sp>
      <p:pic>
        <p:nvPicPr>
          <p:cNvPr id="18436" name="Grafik 4" descr="balken32.t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8038" y="2706688"/>
            <a:ext cx="715962" cy="4011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Grafik 5" descr="balken29.t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3500" y="2947988"/>
            <a:ext cx="763588" cy="3798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Grafik 6" descr="balken47.t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8975" y="3887788"/>
            <a:ext cx="728663" cy="288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TZ-EN">
  <a:themeElements>
    <a:clrScheme name="Benutzerdefiniert 11">
      <a:dk1>
        <a:srgbClr val="000000"/>
      </a:dk1>
      <a:lt1>
        <a:srgbClr val="FFFFFF"/>
      </a:lt1>
      <a:dk2>
        <a:srgbClr val="727272"/>
      </a:dk2>
      <a:lt2>
        <a:srgbClr val="D9D9D9"/>
      </a:lt2>
      <a:accent1>
        <a:srgbClr val="B7D1DD"/>
      </a:accent1>
      <a:accent2>
        <a:srgbClr val="C80F0E"/>
      </a:accent2>
      <a:accent3>
        <a:srgbClr val="DEDEAF"/>
      </a:accent3>
      <a:accent4>
        <a:srgbClr val="939393"/>
      </a:accent4>
      <a:accent5>
        <a:srgbClr val="9AB0BA"/>
      </a:accent5>
      <a:accent6>
        <a:srgbClr val="BABA93"/>
      </a:accent6>
      <a:hlink>
        <a:srgbClr val="950B0A"/>
      </a:hlink>
      <a:folHlink>
        <a:srgbClr val="950B0A"/>
      </a:folHlink>
    </a:clrScheme>
    <a:fontScheme name="gtz-leerfolie-d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200" b="1" i="0" u="none" strike="noStrike" cap="none" normalizeH="0" baseline="0" smtClean="0">
            <a:ln>
              <a:noFill/>
            </a:ln>
            <a:solidFill>
              <a:srgbClr val="999999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200" b="1" i="0" u="none" strike="noStrike" cap="none" normalizeH="0" baseline="0" smtClean="0">
            <a:ln>
              <a:noFill/>
            </a:ln>
            <a:solidFill>
              <a:srgbClr val="999999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gtz-leerfolie-d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tz-leerfolie-d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tz-leerfolie-d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tz-leerfolie-d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tz-leerfolie-d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tz-leerfolie-d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tz-leerfolie-d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tz-leerfolie-d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tz-leerfolie-d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tz-leerfolie-d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tz-leerfolie-d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tz-leerfolie-d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tz-leerfolie-de 13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EFEDE6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6F4F0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1773</TotalTime>
  <Words>976</Words>
  <Application>Microsoft Office PowerPoint</Application>
  <PresentationFormat>On-screen Show (4:3)</PresentationFormat>
  <Paragraphs>123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Wingdings</vt:lpstr>
      <vt:lpstr>Adobe Fangsong Std R</vt:lpstr>
      <vt:lpstr>Times</vt:lpstr>
      <vt:lpstr>GTZ-EN</vt:lpstr>
      <vt:lpstr>Presiones climáticas globales,  vulnerabilidad y resiliencia</vt:lpstr>
      <vt:lpstr>PowerPoint Presentation</vt:lpstr>
      <vt:lpstr>Fundamento</vt:lpstr>
      <vt:lpstr>Puntos de entrada para la adaptación a nivel local </vt:lpstr>
      <vt:lpstr>Información climática a nivel local</vt:lpstr>
      <vt:lpstr>Funciones de la vulnerabilidad</vt:lpstr>
      <vt:lpstr>Ejercicio (1)</vt:lpstr>
      <vt:lpstr>Ejercicio (2)</vt:lpstr>
      <vt:lpstr>Ejercicio (3)</vt:lpstr>
    </vt:vector>
  </TitlesOfParts>
  <Company>Deutsche Gesellschaft für Internationale Zusammenarbeit (GIZ) GmbH</Company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Integrating Climate Change Adaptation into Development Planning. A Practice-Oriented Training based on the OECD Policy Guidance</dc:title>
  <dc:subject>Climate Change</dc:subject>
  <dc:creator>GIZ</dc:creator>
  <cp:keywords>Climate Change, development cooperation</cp:keywords>
  <cp:lastModifiedBy>Benjamin Greiner</cp:lastModifiedBy>
  <cp:revision>219</cp:revision>
  <cp:lastPrinted>2005-12-21T12:33:01Z</cp:lastPrinted>
  <dcterms:created xsi:type="dcterms:W3CDTF">2009-01-02T12:52:23Z</dcterms:created>
  <dcterms:modified xsi:type="dcterms:W3CDTF">2013-11-11T16:00:24Z</dcterms:modified>
</cp:coreProperties>
</file>