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</p:sldMasterIdLst>
  <p:notesMasterIdLst>
    <p:notesMasterId r:id="rId12"/>
  </p:notesMasterIdLst>
  <p:handoutMasterIdLst>
    <p:handoutMasterId r:id="rId13"/>
  </p:handoutMasterIdLst>
  <p:sldIdLst>
    <p:sldId id="256" r:id="rId2"/>
    <p:sldId id="281" r:id="rId3"/>
    <p:sldId id="258" r:id="rId4"/>
    <p:sldId id="259" r:id="rId5"/>
    <p:sldId id="260" r:id="rId6"/>
    <p:sldId id="261" r:id="rId7"/>
    <p:sldId id="278" r:id="rId8"/>
    <p:sldId id="263" r:id="rId9"/>
    <p:sldId id="264" r:id="rId10"/>
    <p:sldId id="265" r:id="rId11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9900"/>
    <a:srgbClr val="C00000"/>
    <a:srgbClr val="646464"/>
    <a:srgbClr val="595959"/>
    <a:srgbClr val="CC3300"/>
    <a:srgbClr val="E25B1E"/>
    <a:srgbClr val="E5DBA1"/>
    <a:srgbClr val="BABA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38" autoAdjust="0"/>
    <p:restoredTop sz="91297" autoAdjust="0"/>
  </p:normalViewPr>
  <p:slideViewPr>
    <p:cSldViewPr snapToGrid="0">
      <p:cViewPr>
        <p:scale>
          <a:sx n="61" d="100"/>
          <a:sy n="61" d="100"/>
        </p:scale>
        <p:origin x="-738" y="-330"/>
      </p:cViewPr>
      <p:guideLst>
        <p:guide orient="horz" pos="3935"/>
        <p:guide orient="horz"/>
        <p:guide orient="horz" pos="151"/>
        <p:guide orient="horz" pos="1269"/>
        <p:guide orient="horz" pos="1140"/>
        <p:guide orient="horz" pos="1265"/>
        <p:guide pos="288"/>
        <p:guide pos="5029"/>
        <p:guide pos="2860"/>
      </p:guideLst>
    </p:cSldViewPr>
  </p:slideViewPr>
  <p:outlineViewPr>
    <p:cViewPr>
      <p:scale>
        <a:sx n="33" d="100"/>
        <a:sy n="33" d="100"/>
      </p:scale>
      <p:origin x="0" y="756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1" d="100"/>
          <a:sy n="61" d="100"/>
        </p:scale>
        <p:origin x="-3582" y="-72"/>
      </p:cViewPr>
      <p:guideLst>
        <p:guide orient="horz" pos="3132"/>
        <p:guide pos="126"/>
        <p:guide pos="41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fld id="{D075800B-CBC9-47EE-B26A-FD1B104051B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87605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705975"/>
            <a:ext cx="6858000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CB6D57FB-840F-49C6-AB2E-91B8D2ED5838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7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9550" y="312738"/>
            <a:ext cx="6403975" cy="4297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12725" y="4724400"/>
            <a:ext cx="64135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 smtClean="0"/>
              <a:t>Klicken Sie, um die Formate des Vorlagentextes zu bearbeiten</a:t>
            </a:r>
          </a:p>
          <a:p>
            <a:pPr lvl="1"/>
            <a:r>
              <a:rPr lang="de-DE" noProof="0" dirty="0" smtClean="0"/>
              <a:t>Zweite Ebene</a:t>
            </a:r>
          </a:p>
          <a:p>
            <a:pPr lvl="2"/>
            <a:r>
              <a:rPr lang="de-DE" noProof="0" dirty="0" smtClean="0"/>
              <a:t>Dritte Ebene</a:t>
            </a:r>
          </a:p>
          <a:p>
            <a:pPr lvl="3"/>
            <a:r>
              <a:rPr lang="de-DE" noProof="0" dirty="0" smtClean="0"/>
              <a:t>Vierte Ebene</a:t>
            </a:r>
          </a:p>
          <a:p>
            <a:pPr lvl="4"/>
            <a:r>
              <a:rPr lang="de-DE" noProof="0" dirty="0" smtClean="0"/>
              <a:t>Fünfte Ebene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05975"/>
            <a:ext cx="6143625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88171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80975" indent="-180975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Adobe Fangsong Std R" pitchFamily="18" charset="-128"/>
        <a:cs typeface="Arial" pitchFamily="34" charset="0"/>
      </a:defRPr>
    </a:lvl2pPr>
    <a:lvl3pPr marL="266700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3pPr>
    <a:lvl4pPr marL="447675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4pPr>
    <a:lvl5pPr marL="719138" indent="-95250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b="1" kern="1200">
        <a:solidFill>
          <a:srgbClr val="669900"/>
        </a:solidFill>
        <a:latin typeface="Arial" pitchFamily="34" charset="0"/>
        <a:ea typeface="Adobe Fangsong Std R" pitchFamily="18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otizenplatzhalter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Durante el </a:t>
            </a:r>
            <a:r>
              <a:rPr lang="es-MX" dirty="0" err="1" smtClean="0">
                <a:latin typeface="Arial" charset="0"/>
                <a:cs typeface="Arial" charset="0"/>
              </a:rPr>
              <a:t>ToT</a:t>
            </a:r>
            <a:r>
              <a:rPr lang="es-MX" dirty="0" smtClean="0">
                <a:latin typeface="Arial" charset="0"/>
                <a:cs typeface="Arial" charset="0"/>
              </a:rPr>
              <a:t> se pidió a los participantes que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Trabajen en grupos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Armen toda la información relevante para sus temas específicos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>
                <a:latin typeface="Arial" charset="0"/>
                <a:cs typeface="Arial" charset="0"/>
              </a:rPr>
              <a:t>(agua, clima, agricultura, gobernabilidad, sociedad y economía)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Presentarla a sus colegas</a:t>
            </a:r>
          </a:p>
        </p:txBody>
      </p:sp>
      <p:sp>
        <p:nvSpPr>
          <p:cNvPr id="14339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22856C6D-22D4-40FB-8E06-5F21341957CB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4340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 txBox="1">
            <a:spLocks noGrp="1" noChangeArrowheads="1"/>
          </p:cNvSpPr>
          <p:nvPr/>
        </p:nvSpPr>
        <p:spPr bwMode="auto">
          <a:xfrm>
            <a:off x="0" y="9704388"/>
            <a:ext cx="6858000" cy="23177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 anchor="b"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 algn="r">
              <a:spcBef>
                <a:spcPct val="0"/>
              </a:spcBef>
            </a:pPr>
            <a:fld id="{3E33B713-BBE4-4262-B702-1E666A2D69E6}" type="slidenum">
              <a:rPr lang="de-DE" altLang="de-DE" sz="1000">
                <a:solidFill>
                  <a:schemeClr val="bg1"/>
                </a:solidFill>
              </a:rPr>
              <a:pPr algn="r">
                <a:spcBef>
                  <a:spcPct val="0"/>
                </a:spcBef>
              </a:pPr>
              <a:t>2</a:t>
            </a:fld>
            <a:endParaRPr lang="de-DE" altLang="de-DE" sz="1000">
              <a:solidFill>
                <a:schemeClr val="bg1"/>
              </a:solidFill>
            </a:endParaRPr>
          </a:p>
        </p:txBody>
      </p:sp>
      <p:sp>
        <p:nvSpPr>
          <p:cNvPr id="15363" name="Text Box 1"/>
          <p:cNvSpPr txBox="1">
            <a:spLocks noChangeArrowheads="1"/>
          </p:cNvSpPr>
          <p:nvPr/>
        </p:nvSpPr>
        <p:spPr bwMode="auto">
          <a:xfrm>
            <a:off x="0" y="9704388"/>
            <a:ext cx="6858000" cy="230187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spcBef>
                <a:spcPct val="300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15F756B-CA0E-4254-A687-2B3241CC8B7F}" type="slidenum">
              <a:rPr lang="de-DE" altLang="de-DE" sz="1000">
                <a:solidFill>
                  <a:srgbClr val="FFFFFF"/>
                </a:solidFill>
              </a:rPr>
              <a:pPr algn="r" eaLnBrk="1" hangingPunct="1">
                <a:spcBef>
                  <a:spcPct val="0"/>
                </a:spcBef>
              </a:pPr>
              <a:t>2</a:t>
            </a:fld>
            <a:endParaRPr lang="de-DE" altLang="de-DE" sz="1000">
              <a:solidFill>
                <a:srgbClr val="FFFFFF"/>
              </a:solidFill>
            </a:endParaRPr>
          </a:p>
        </p:txBody>
      </p:sp>
      <p:sp>
        <p:nvSpPr>
          <p:cNvPr id="15364" name="Text Box 2"/>
          <p:cNvSpPr>
            <a:spLocks noGrp="1" noChangeArrowheads="1"/>
          </p:cNvSpPr>
          <p:nvPr>
            <p:ph type="body"/>
          </p:nvPr>
        </p:nvSpPr>
        <p:spPr>
          <a:xfrm>
            <a:off x="212725" y="4724400"/>
            <a:ext cx="6413500" cy="4943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smtClean="0">
                <a:solidFill>
                  <a:srgbClr val="000000"/>
                </a:solidFill>
                <a:latin typeface="Arial" charset="0"/>
                <a:cs typeface="Arial" charset="0"/>
              </a:rPr>
              <a:t>Términos de uso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b="0" smtClean="0">
                <a:solidFill>
                  <a:srgbClr val="000000"/>
                </a:solidFill>
                <a:latin typeface="Arial" charset="0"/>
                <a:cs typeface="Arial" charset="0"/>
              </a:rPr>
              <a:t>Este material de capacitación es propiedad de la GIZ. No se puede alterar esta diapositiva, añadir o borrar ninguna parte de su contenido ni cambiar las diapositivas maestras. El logo de la GIZ no podrá ser removido o cambiado de lugar y ningún otro logo o información podrá ser ubicado en las áreas de encabezado o pie de págica de las diapositivas maestras. Antes de añadir cualquier información a este material de capacitación, por favor contactar a climate@giz.de.</a:t>
            </a:r>
          </a:p>
        </p:txBody>
      </p:sp>
      <p:sp>
        <p:nvSpPr>
          <p:cNvPr id="15365" name="Text Box 3"/>
          <p:cNvSpPr txBox="1">
            <a:spLocks noChangeArrowheads="1"/>
          </p:cNvSpPr>
          <p:nvPr/>
        </p:nvSpPr>
        <p:spPr bwMode="auto">
          <a:xfrm>
            <a:off x="2054225" y="312738"/>
            <a:ext cx="2714625" cy="4295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GB" altLang="de-DE" sz="2200">
              <a:solidFill>
                <a:srgbClr val="999999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Es importante crear vínculos entre los niveles locales y otros niveles, para dirigir apropiadamente los recursos.</a:t>
            </a: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Aprender acerca de la efectividad de los procesos de adaptación y medidas que se llevan a cabo localmente.</a:t>
            </a:r>
          </a:p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76891A97-A033-4BF4-B41E-3FE49B86BBEE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3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6388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859AD191-9F41-4E0A-938E-F685C650CDB6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4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7411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17412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Apoya la implementación</a:t>
            </a:r>
            <a:br>
              <a:rPr lang="es-MX" altLang="de-DE" smtClean="0">
                <a:latin typeface="Arial" charset="0"/>
                <a:cs typeface="Arial" charset="0"/>
              </a:rPr>
            </a:br>
            <a:r>
              <a:rPr lang="es-MX" altLang="de-DE" smtClean="0">
                <a:latin typeface="Arial" charset="0"/>
                <a:cs typeface="Arial" charset="0"/>
              </a:rPr>
              <a:t>p.ej. Financiamiento, capacitación, acceso a conocimiento y tecnologías, etc.:  </a:t>
            </a:r>
          </a:p>
          <a:p>
            <a:pPr lvl="1"/>
            <a:endParaRPr lang="es-MX" altLang="de-DE" smtClean="0">
              <a:latin typeface="Arial" charset="0"/>
              <a:cs typeface="Arial" charset="0"/>
            </a:endParaRPr>
          </a:p>
          <a:p>
            <a:pPr lvl="1"/>
            <a:r>
              <a:rPr lang="es-MX" altLang="de-DE" smtClean="0">
                <a:latin typeface="Arial" charset="0"/>
                <a:cs typeface="Arial" charset="0"/>
              </a:rPr>
              <a:t>Si a nivel local no hay suficiente apalancamiento, una mirada más amplia (a una torta más grande) que incluya otros niveles puede ayudar, p.ej. Los conflictos por uso de recursos posiblemente podr</a:t>
            </a:r>
            <a:r>
              <a:rPr lang="en-GB" altLang="de-DE" smtClean="0">
                <a:latin typeface="Arial" charset="0"/>
                <a:cs typeface="Arial" charset="0"/>
              </a:rPr>
              <a:t>á </a:t>
            </a:r>
            <a:r>
              <a:rPr lang="es-MX" altLang="de-DE" smtClean="0">
                <a:latin typeface="Arial" charset="0"/>
                <a:cs typeface="Arial" charset="0"/>
              </a:rPr>
              <a:t>resolverse a nivel de distrito, al ofrecer recursos adicionales o alternativos.</a:t>
            </a:r>
            <a:br>
              <a:rPr lang="es-MX" altLang="de-DE" smtClean="0">
                <a:latin typeface="Arial" charset="0"/>
                <a:cs typeface="Arial" charset="0"/>
              </a:rPr>
            </a:br>
            <a:endParaRPr lang="es-MX" altLang="de-DE" smtClean="0">
              <a:latin typeface="Arial" charset="0"/>
              <a:cs typeface="Arial" charset="0"/>
            </a:endParaRPr>
          </a:p>
        </p:txBody>
      </p:sp>
      <p:sp>
        <p:nvSpPr>
          <p:cNvPr id="18435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37C4516E-E7FE-4A2B-BFA5-0B8325FFA605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5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8436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79B8384E-6F40-49A5-944A-787104E984A5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6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9459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19460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de-DE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B</a:t>
            </a:r>
            <a:r>
              <a:rPr lang="de-DE" altLang="de-DE" smtClean="0">
                <a:latin typeface="Arial" charset="0"/>
                <a:cs typeface="Arial" charset="0"/>
              </a:rPr>
              <a:t> </a:t>
            </a:r>
          </a:p>
          <a:p>
            <a:r>
              <a:rPr lang="en-US" altLang="de-DE" smtClean="0">
                <a:latin typeface="Arial" charset="0"/>
                <a:cs typeface="Arial" charset="0"/>
              </a:rPr>
              <a:t>(Ver gráfico 3, pag. 3, para más información sobre las funciones de vulnerabilidad.) </a:t>
            </a:r>
            <a:br>
              <a:rPr lang="en-US" altLang="de-DE" smtClean="0">
                <a:latin typeface="Arial" charset="0"/>
                <a:cs typeface="Arial" charset="0"/>
              </a:rPr>
            </a:br>
            <a:r>
              <a:rPr lang="en-US" altLang="de-DE" smtClean="0">
                <a:latin typeface="Arial" charset="0"/>
                <a:cs typeface="Arial" charset="0"/>
              </a:rPr>
              <a:t>Primero un amplio ejercicio de lluvia de ideas, y luego selecciona las opciones más relevantes.</a:t>
            </a:r>
          </a:p>
          <a:p>
            <a:r>
              <a:rPr lang="en-US" altLang="de-DE" smtClean="0">
                <a:latin typeface="Arial" charset="0"/>
                <a:cs typeface="Arial" charset="0"/>
              </a:rPr>
              <a:t> </a:t>
            </a:r>
          </a:p>
          <a:p>
            <a:r>
              <a:rPr lang="en-US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C</a:t>
            </a:r>
          </a:p>
          <a:p>
            <a:r>
              <a:rPr lang="en-US" altLang="de-DE" smtClean="0">
                <a:latin typeface="Arial" charset="0"/>
                <a:cs typeface="Arial" charset="0"/>
              </a:rPr>
              <a:t>Piensa sobre todos los pasos relevantes sin perderte en detalles</a:t>
            </a:r>
          </a:p>
          <a:p>
            <a:endParaRPr lang="en-US" altLang="de-DE" smtClean="0">
              <a:latin typeface="Arial" charset="0"/>
              <a:cs typeface="Arial" charset="0"/>
            </a:endParaRPr>
          </a:p>
          <a:p>
            <a:r>
              <a:rPr lang="de-DE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D</a:t>
            </a:r>
          </a:p>
          <a:p>
            <a:r>
              <a:rPr lang="en-US" altLang="de-DE" smtClean="0">
                <a:latin typeface="Arial" charset="0"/>
                <a:cs typeface="Arial" charset="0"/>
              </a:rPr>
              <a:t>Piensa en las posibles sinergias con actores y el apoyo que se necesita de ellos a niveles regionales y nacional, así como para actores no regionales.</a:t>
            </a:r>
          </a:p>
          <a:p>
            <a:r>
              <a:rPr lang="en-US" altLang="de-DE" smtClean="0">
                <a:latin typeface="Arial" charset="0"/>
                <a:cs typeface="Arial" charset="0"/>
              </a:rPr>
              <a:t/>
            </a:r>
            <a:br>
              <a:rPr lang="en-US" altLang="de-DE" smtClean="0">
                <a:latin typeface="Arial" charset="0"/>
                <a:cs typeface="Arial" charset="0"/>
              </a:rPr>
            </a:br>
            <a:r>
              <a:rPr lang="en-US" altLang="de-DE" b="0" smtClean="0">
                <a:latin typeface="Arial" charset="0"/>
                <a:cs typeface="Arial" charset="0"/>
              </a:rPr>
              <a:t>P. ej. las comunicades de ganaderos tienen amplia experiencia en el cuidado del ganado bajo circunstancias adversas y difíciles; nuevo conocimiento sobre otras razas puede ayuda a ampliar el horizonte de opciones. Otro ejemplo: la planificación participativa del uso de suelos a nivel distrital podría ayudar a evitar los conflictos de uso de tierras.</a:t>
            </a:r>
          </a:p>
          <a:p>
            <a:endParaRPr lang="en-US" altLang="de-DE" b="0" smtClean="0">
              <a:latin typeface="Arial" charset="0"/>
              <a:cs typeface="Arial" charset="0"/>
            </a:endParaRPr>
          </a:p>
        </p:txBody>
      </p:sp>
      <p:sp>
        <p:nvSpPr>
          <p:cNvPr id="20483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A17011BF-CDC7-4706-AF08-BE6CB9F5AB68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7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048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EDFD388A-0690-4054-B5AF-DE237DD03B63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8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1507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1508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19229A08-BD44-4466-8170-8760C8AEAB42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9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2531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2532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2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10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>
                <a:solidFill>
                  <a:schemeClr val="tx1"/>
                </a:solidFill>
                <a:latin typeface="Arial" charset="0"/>
                <a:ea typeface="Adobe Fangsong Std R" pitchFamily="18" charset="-128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669900"/>
              </a:buClr>
              <a:buFont typeface="Wingdings" pitchFamily="2" charset="2"/>
              <a:buChar char="§"/>
              <a:defRPr sz="800" b="1">
                <a:solidFill>
                  <a:srgbClr val="669900"/>
                </a:solidFill>
                <a:latin typeface="Arial" charset="0"/>
                <a:ea typeface="Adobe Fangsong Std R" pitchFamily="18" charset="-128"/>
                <a:cs typeface="Arial" charset="0"/>
              </a:defRPr>
            </a:lvl9pPr>
          </a:lstStyle>
          <a:p>
            <a:pPr>
              <a:spcBef>
                <a:spcPct val="0"/>
              </a:spcBef>
            </a:pPr>
            <a:fld id="{554F1C40-D461-4206-8ECA-9774EA78CD1A}" type="slidenum">
              <a:rPr altLang="de-DE" sz="1000" smtClean="0">
                <a:solidFill>
                  <a:schemeClr val="bg1"/>
                </a:solidFill>
              </a:rPr>
              <a:pPr>
                <a:spcBef>
                  <a:spcPct val="0"/>
                </a:spcBef>
              </a:pPr>
              <a:t>10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23555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23556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77B2A6E2-7EFC-4C09-A52E-C8FC1623F71A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8E7D4E5F-C378-4F76-A562-D2F0AC63EEFB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8" name="Picture 21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5598641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0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57CD49-E1D8-4DC8-A175-D69437BFFF4B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64063481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F23B6E-AF4A-47EC-9E26-BD31EB81E5F2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397474706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C7882-0998-47FE-B3A7-47CE69619AA5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84038535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F3EA2-6518-4453-9A26-4B961B6D24B2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881475145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3BDB20-0656-4A2C-9679-41DBD5376178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68740167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5F026-4399-46B4-BC55-2B8DBC01EAA7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562086575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F43B8-7572-4073-BA3D-C27A14AFB999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367883453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6E6F65-C486-484F-A59C-2CD333792397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73155300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9126E62F-FE2A-4084-BCF1-CBD47CFBF168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0461C0B1-0BA5-4084-A710-99B6DC7E7F01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1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endParaRPr lang="en-US" altLang="de-DE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endParaRPr lang="en-BZ" altLang="de-DE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3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Click here to add title</a:t>
            </a:r>
            <a:br>
              <a:rPr lang="de-DE" altLang="de-DE" smtClean="0"/>
            </a:br>
            <a:r>
              <a:rPr lang="de-DE" altLang="de-DE" smtClean="0"/>
              <a:t>sd</a:t>
            </a:r>
          </a:p>
        </p:txBody>
      </p:sp>
      <p:sp>
        <p:nvSpPr>
          <p:cNvPr id="103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Erster satz hier</a:t>
            </a:r>
          </a:p>
          <a:p>
            <a:pPr lvl="1"/>
            <a:r>
              <a:rPr lang="de-DE" altLang="de-DE" smtClean="0"/>
              <a:t>Click here to add text</a:t>
            </a:r>
          </a:p>
          <a:p>
            <a:pPr lvl="2"/>
            <a:r>
              <a:rPr lang="de-DE" altLang="de-DE" smtClean="0"/>
              <a:t>Second layer</a:t>
            </a:r>
          </a:p>
          <a:p>
            <a:pPr lvl="3"/>
            <a:r>
              <a:rPr lang="de-DE" altLang="de-DE" smtClean="0"/>
              <a:t>Third layer</a:t>
            </a:r>
          </a:p>
          <a:p>
            <a:pPr lvl="4"/>
            <a:r>
              <a:rPr lang="de-DE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AC3FE662-DAFF-4487-8654-7B0AF4E234E4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de-DE" sz="1200" b="0" smtClean="0">
                <a:solidFill>
                  <a:schemeClr val="bg1"/>
                </a:solidFill>
              </a:rPr>
              <a:t>Page </a:t>
            </a:r>
            <a:fld id="{4608872B-7FE7-485F-B4F2-E2F0796EC919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1038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BZ"/>
          </a:p>
        </p:txBody>
      </p:sp>
      <p:pic>
        <p:nvPicPr>
          <p:cNvPr id="1040" name="Grafik 17" descr="gizlogo-sv-climat-en-4c.wmf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limate@giz.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hyperlink" Target="http://www.oecd.org/document/24/0,3746,en_2649_34421_45619928_1_1_1_1,00.html" TargetMode="External"/><Relationship Id="rId4" Type="http://schemas.openxmlformats.org/officeDocument/2006/relationships/hyperlink" Target="http://www.giz.d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el 1"/>
          <p:cNvSpPr>
            <a:spLocks noGrp="1"/>
          </p:cNvSpPr>
          <p:nvPr>
            <p:ph type="ctrTitle" sz="quarter"/>
          </p:nvPr>
        </p:nvSpPr>
        <p:spPr>
          <a:xfrm>
            <a:off x="1039813" y="1993900"/>
            <a:ext cx="7034212" cy="1143000"/>
          </a:xfrm>
        </p:spPr>
        <p:txBody>
          <a:bodyPr/>
          <a:lstStyle/>
          <a:p>
            <a:r>
              <a:rPr lang="es-MX" altLang="de-DE" smtClean="0"/>
              <a:t>Toma Acciones a Nivel Local y a Otros Niveles</a:t>
            </a:r>
          </a:p>
        </p:txBody>
      </p:sp>
      <p:sp>
        <p:nvSpPr>
          <p:cNvPr id="3075" name="Untertitel 5"/>
          <p:cNvSpPr>
            <a:spLocks noGrp="1"/>
          </p:cNvSpPr>
          <p:nvPr>
            <p:ph type="subTitle" sz="quarter" idx="1"/>
          </p:nvPr>
        </p:nvSpPr>
        <p:spPr>
          <a:xfrm>
            <a:off x="1039813" y="3238500"/>
            <a:ext cx="7034212" cy="1752600"/>
          </a:xfrm>
        </p:spPr>
        <p:txBody>
          <a:bodyPr/>
          <a:lstStyle/>
          <a:p>
            <a:endParaRPr lang="en-GB" altLang="de-DE" smtClean="0"/>
          </a:p>
        </p:txBody>
      </p:sp>
      <p:pic>
        <p:nvPicPr>
          <p:cNvPr id="3076" name="Grafik 4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2" r="8638" b="45680"/>
          <a:stretch>
            <a:fillRect/>
          </a:stretch>
        </p:blipFill>
        <p:spPr bwMode="auto">
          <a:xfrm>
            <a:off x="4722813" y="3132138"/>
            <a:ext cx="456723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Grafik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08613"/>
            <a:ext cx="3130550" cy="108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600075" y="1858963"/>
            <a:ext cx="375285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s-MX" altLang="de-DE" sz="1000">
                <a:solidFill>
                  <a:srgbClr val="000000"/>
                </a:solidFill>
              </a:rPr>
              <a:t>GIZ, en su calidad de empresa federal, apoya al Gobierno Alemán en el alcance de sus objetivos en el campo de la cooperación internacional para el desarrollo sostenible.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s-MX" altLang="de-DE" sz="1000">
                <a:solidFill>
                  <a:srgbClr val="C00000"/>
                </a:solidFill>
              </a:rPr>
              <a:t>Publicado por:</a:t>
            </a:r>
            <a:r>
              <a:rPr lang="es-MX" altLang="de-DE" sz="1000">
                <a:solidFill>
                  <a:srgbClr val="7F7F7F"/>
                </a:solidFill>
              </a:rPr>
              <a:t/>
            </a:r>
            <a:br>
              <a:rPr lang="es-MX" altLang="de-DE" sz="1000">
                <a:solidFill>
                  <a:srgbClr val="7F7F7F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Deutsche Gesellschaft für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Internationale Zusammenarbeit (GIZ) GmbH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s-MX" altLang="de-DE" sz="1000">
                <a:solidFill>
                  <a:srgbClr val="000000"/>
                </a:solidFill>
              </a:rPr>
              <a:t>Dag-Hammarskjöld-Weg 1-5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65760 Eschborn, Alemania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Telf: +49 61 96 79-0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Fax: +49 61 96 79-1115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s-MX" altLang="de-DE" sz="1000">
                <a:solidFill>
                  <a:srgbClr val="000000"/>
                </a:solidFill>
              </a:rPr>
              <a:t>E      </a:t>
            </a:r>
            <a:r>
              <a:rPr lang="es-MX" altLang="de-DE" sz="1000" u="sng">
                <a:solidFill>
                  <a:srgbClr val="950B0A"/>
                </a:solidFill>
                <a:hlinkClick r:id="rId3"/>
              </a:rPr>
              <a:t>climate@giz.de</a:t>
            </a:r>
            <a:r>
              <a:rPr lang="es-MX" altLang="de-DE" sz="1000" u="sng">
                <a:solidFill>
                  <a:srgbClr val="000000"/>
                </a:solidFill>
              </a:rPr>
              <a:t/>
            </a:r>
            <a:br>
              <a:rPr lang="es-MX" altLang="de-DE" sz="1000" u="sng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       </a:t>
            </a:r>
            <a:r>
              <a:rPr lang="es-MX" altLang="de-DE" sz="1000">
                <a:solidFill>
                  <a:srgbClr val="950B0A"/>
                </a:solidFill>
                <a:hlinkClick r:id="rId4"/>
              </a:rPr>
              <a:t>www.giz.de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  <a:buClrTx/>
              <a:buFontTx/>
              <a:buNone/>
            </a:pPr>
            <a:r>
              <a:rPr lang="es-MX" altLang="de-DE" sz="1000">
                <a:solidFill>
                  <a:srgbClr val="000000"/>
                </a:solidFill>
              </a:rPr>
              <a:t>Programa de la Protección Climática de GIZ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s-MX" altLang="de-DE" sz="1000">
              <a:solidFill>
                <a:srgbClr val="000000"/>
              </a:solidFill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799013" y="2492375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fr-FR" altLang="de-DE" sz="900">
                <a:solidFill>
                  <a:srgbClr val="C00000"/>
                </a:solidFill>
              </a:rPr>
              <a:t>Responsable</a:t>
            </a:r>
            <a:r>
              <a:rPr lang="fr-FR" altLang="de-DE" sz="900">
                <a:solidFill>
                  <a:srgbClr val="7F7F7F"/>
                </a:solidFill>
              </a:rPr>
              <a:t/>
            </a:r>
            <a:br>
              <a:rPr lang="fr-FR" altLang="de-DE" sz="900">
                <a:solidFill>
                  <a:srgbClr val="7F7F7F"/>
                </a:solidFill>
              </a:rPr>
            </a:br>
            <a:r>
              <a:rPr lang="fr-FR" altLang="de-DE" sz="900">
                <a:solidFill>
                  <a:srgbClr val="000000"/>
                </a:solidFill>
              </a:rPr>
              <a:t>Ilona Porsché, GIZ; Michael Scholze, GIZ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de-DE" sz="900">
                <a:solidFill>
                  <a:srgbClr val="C00000"/>
                </a:solidFill>
              </a:rPr>
              <a:t>Autores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Jennifer Frankel-Reed, Barbara Fröde-Thierfelder, Ilona Porsché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de-DE" sz="900">
                <a:solidFill>
                  <a:srgbClr val="C00000"/>
                </a:solidFill>
              </a:rPr>
              <a:t>Contribuciones de 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Alfred Eberhardt, Mark Svendsen, Lea Herberg, Martin Baumgart, </a:t>
            </a:r>
            <a:br>
              <a:rPr lang="en-US" altLang="de-DE" sz="900">
                <a:solidFill>
                  <a:srgbClr val="000000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Udo Höggel, Michael Scholze, Alexander Fröde, Nana Künkel, miembros del Task Team de Cambio Climático y Cooperación para el Desarrollo de la OCDE 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de-DE" sz="900">
                <a:solidFill>
                  <a:srgbClr val="C00000"/>
                </a:solidFill>
              </a:rPr>
              <a:t>Coordinación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Ilona Porsché, Barbara Fröde-Thierfelder</a:t>
            </a:r>
            <a:br>
              <a:rPr lang="en-US" altLang="de-DE" sz="900">
                <a:solidFill>
                  <a:srgbClr val="000000"/>
                </a:solidFill>
              </a:rPr>
            </a:b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en-US" altLang="de-DE" sz="900">
                <a:solidFill>
                  <a:srgbClr val="C00000"/>
                </a:solidFill>
              </a:rPr>
              <a:t>Crédito de fotografías</a:t>
            </a:r>
            <a:r>
              <a:rPr lang="en-US" altLang="de-DE" sz="900">
                <a:solidFill>
                  <a:srgbClr val="595959"/>
                </a:solidFill>
              </a:rPr>
              <a:t/>
            </a:r>
            <a:br>
              <a:rPr lang="en-US" altLang="de-DE" sz="900">
                <a:solidFill>
                  <a:srgbClr val="595959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© GIZ/Programa de Protección del Clima y </a:t>
            </a:r>
            <a:r>
              <a:rPr lang="de-DE" altLang="de-DE" sz="900">
                <a:solidFill>
                  <a:srgbClr val="000000"/>
                </a:solidFill>
              </a:rPr>
              <a:t>Claudia Altmann,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Dirk Ostermeier, Florian Kopp, Georg Buchholz, Ira Olaleye,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Jörg Böthling, Manuel Hauptmann, Markus Kirchgessner,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Michael Gajo, Michael Netzhammer, Nicole Herzog, Peter Korneffel, Richard Lord, Robert Heine, Rüdiger Behrens, Ulrich Scholz,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Ursula Meissner, Uwe Rau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Tx/>
              <a:buFontTx/>
              <a:buNone/>
            </a:pPr>
            <a:r>
              <a:rPr lang="de-DE" altLang="de-DE" sz="900">
                <a:solidFill>
                  <a:srgbClr val="C00000"/>
                </a:solidFill>
              </a:rPr>
              <a:t>Diseño</a:t>
            </a:r>
            <a:r>
              <a:rPr lang="de-DE" altLang="de-DE" sz="900">
                <a:solidFill>
                  <a:srgbClr val="000000"/>
                </a:solidFill>
              </a:rPr>
              <a:t/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Ira Olaleye</a:t>
            </a: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r>
              <a:rPr lang="en-US" altLang="de-DE" sz="900">
                <a:solidFill>
                  <a:srgbClr val="000000"/>
                </a:solidFill>
              </a:rPr>
              <a:t>Los artículos escritos por los autores nombrados no necesariamente representan las opiniones de los editores. </a:t>
            </a: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spcAft>
                <a:spcPts val="300"/>
              </a:spcAft>
              <a:buClrTx/>
              <a:buFontTx/>
              <a:buNone/>
            </a:pPr>
            <a:r>
              <a:rPr lang="en-US" altLang="de-DE" sz="900"/>
              <a:t/>
            </a:r>
            <a:br>
              <a:rPr lang="en-US" altLang="de-DE" sz="900"/>
            </a:br>
            <a:r>
              <a:rPr lang="en-US" altLang="de-DE" sz="900"/>
              <a:t>Julio 2011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93725" y="811213"/>
            <a:ext cx="7485063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de-DE" sz="2400">
                <a:solidFill>
                  <a:srgbClr val="669900"/>
                </a:solidFill>
              </a:rPr>
              <a:t>Nota de impresión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MX" altLang="de-DE" sz="1000">
              <a:solidFill>
                <a:srgbClr val="6699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PE" altLang="de-DE" sz="1500">
                <a:solidFill>
                  <a:srgbClr val="669900"/>
                </a:solidFill>
              </a:rPr>
              <a:t>Integrando la adaptación al cambio climático en la planificación del desarrollo </a:t>
            </a:r>
            <a:r>
              <a:rPr lang="en-GB" altLang="de-DE" sz="1500">
                <a:solidFill>
                  <a:srgbClr val="669900"/>
                </a:solidFill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altLang="de-DE" sz="1200">
              <a:solidFill>
                <a:srgbClr val="6699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altLang="de-DE" sz="1200">
              <a:solidFill>
                <a:srgbClr val="6699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PE" altLang="de-DE" sz="1200">
                <a:solidFill>
                  <a:srgbClr val="669900"/>
                </a:solidFill>
              </a:rPr>
              <a:t> </a:t>
            </a:r>
            <a:endParaRPr lang="en-GB" altLang="de-DE" sz="1200">
              <a:solidFill>
                <a:srgbClr val="6699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MX" altLang="de-DE" sz="1600"/>
          </a:p>
        </p:txBody>
      </p:sp>
      <p:sp>
        <p:nvSpPr>
          <p:cNvPr id="4101" name="Rechteck 4"/>
          <p:cNvSpPr>
            <a:spLocks noChangeArrowheads="1"/>
          </p:cNvSpPr>
          <p:nvPr/>
        </p:nvSpPr>
        <p:spPr bwMode="auto">
          <a:xfrm>
            <a:off x="611188" y="5114925"/>
            <a:ext cx="36639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C80F0F"/>
              </a:buClr>
              <a:buFont typeface="Wingdings" pitchFamily="2" charset="2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 b="1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rgbClr val="C00000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b="1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999999"/>
              </a:buClr>
              <a:buFont typeface="Wingdings" pitchFamily="2" charset="2"/>
              <a:buChar char="§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80F0F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-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0"/>
              </a:spcBef>
              <a:buClrTx/>
              <a:buFontTx/>
              <a:buNone/>
            </a:pPr>
            <a:r>
              <a:rPr lang="es-MX" altLang="de-DE" sz="900">
                <a:solidFill>
                  <a:srgbClr val="C00000"/>
                </a:solidFill>
              </a:rPr>
              <a:t>Traducción</a:t>
            </a:r>
            <a:r>
              <a:rPr lang="es-MX" altLang="de-DE" sz="1000">
                <a:solidFill>
                  <a:srgbClr val="C00000"/>
                </a:solidFill>
              </a:rPr>
              <a:t>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BO" altLang="de-DE" sz="900">
                <a:solidFill>
                  <a:srgbClr val="999999"/>
                </a:solidFill>
              </a:rPr>
              <a:t>La versión original de este material de capacitación se publicó en idioma inglés (“Integrating Climate Change Adaptation into Development Planning”). Está disponible en </a:t>
            </a:r>
            <a:r>
              <a:rPr lang="es-BO" altLang="de-DE" sz="900" u="sng">
                <a:solidFill>
                  <a:srgbClr val="999999"/>
                </a:solidFill>
                <a:hlinkClick r:id="rId5"/>
              </a:rPr>
              <a:t>este enlace</a:t>
            </a:r>
            <a:r>
              <a:rPr lang="es-BO" altLang="de-DE" sz="900">
                <a:solidFill>
                  <a:srgbClr val="999999"/>
                </a:solidFill>
              </a:rPr>
              <a:t>.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BO" altLang="de-DE" sz="900">
              <a:solidFill>
                <a:srgbClr val="999999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s-BO" altLang="de-DE" sz="900">
                <a:solidFill>
                  <a:srgbClr val="999999"/>
                </a:solidFill>
              </a:rPr>
              <a:t>La traducción al español fue realizada por HELVETAS Swiss Intercooperation – PERÚ, y financiada por el Programa de Desarrollo Agropecuario Sustentable (PROAGRO, GIZ - Bolivia, Cooperación Suecia / Alemania) y el Programa Regional Amazonía (BMZ-DGIS-OTCA) – Brasil.</a:t>
            </a:r>
            <a:endParaRPr lang="es-BO" altLang="de-DE" sz="9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BO" altLang="de-DE" sz="9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BO" altLang="de-DE" sz="900"/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s-BO" altLang="de-DE" sz="900"/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9"/>
          <a:stretch>
            <a:fillRect/>
          </a:stretch>
        </p:blipFill>
        <p:spPr bwMode="auto">
          <a:xfrm>
            <a:off x="1462088" y="4287838"/>
            <a:ext cx="2597150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457200" y="492125"/>
            <a:ext cx="7526338" cy="741363"/>
          </a:xfrm>
        </p:spPr>
        <p:txBody>
          <a:bodyPr/>
          <a:lstStyle/>
          <a:p>
            <a:r>
              <a:rPr lang="es-MX" altLang="de-DE" smtClean="0"/>
              <a:t>Fundamento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357313"/>
            <a:ext cx="8108950" cy="4997450"/>
          </a:xfrm>
        </p:spPr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Objetivo</a:t>
            </a:r>
            <a:endParaRPr lang="es-MX" altLang="de-DE" smtClean="0"/>
          </a:p>
          <a:p>
            <a:pPr lvl="1"/>
            <a:r>
              <a:rPr lang="es-MX" altLang="de-DE" smtClean="0"/>
              <a:t>Llevar la acción para la adaptación a un nivel local</a:t>
            </a:r>
          </a:p>
          <a:p>
            <a:pPr lvl="1"/>
            <a:r>
              <a:rPr lang="es-MX" altLang="de-DE" smtClean="0"/>
              <a:t>Analizar dónde deben contribuir los actores relevantes en una red más amplia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Importancia</a:t>
            </a:r>
          </a:p>
          <a:p>
            <a:pPr lvl="1"/>
            <a:r>
              <a:rPr lang="es-MX" altLang="de-DE" smtClean="0"/>
              <a:t>La adaptación al cambio climático significa hacer frente a las circunstancias locales. Algunas oportunidades para intervenciones pueden ser encontradas a nivel local, otras requieren acción a más alto nivel. Algunas de estas actividades a más alto nivel afectan directamente el contexto local.</a:t>
            </a:r>
          </a:p>
          <a:p>
            <a:pPr lvl="1"/>
            <a:r>
              <a:rPr lang="es-MX" altLang="de-DE" smtClean="0"/>
              <a:t>La acción para la adaptación a menudo se manifiesta localmente, pero requiere de vínculos a través de las escalas.</a:t>
            </a:r>
          </a:p>
          <a:p>
            <a:pPr lvl="1"/>
            <a:r>
              <a:rPr lang="es-MX" altLang="de-DE" smtClean="0"/>
              <a:t>Una buena adaptación se enfoca en las condiciones y contextos locales, y en varios factores facilitadores (políticas, financiamiento, etc.)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Aplicación</a:t>
            </a:r>
            <a:endParaRPr lang="es-MX" altLang="de-DE" smtClean="0"/>
          </a:p>
          <a:p>
            <a:pPr lvl="1"/>
            <a:r>
              <a:rPr lang="es-MX" altLang="de-DE" smtClean="0"/>
              <a:t>Planificación local, insumos para la investigación local y el desarrollo de agendas, procesos de descentralización.</a:t>
            </a:r>
          </a:p>
          <a:p>
            <a:pPr marL="0" indent="0"/>
            <a:endParaRPr lang="en-GB" altLang="de-DE" smtClean="0"/>
          </a:p>
        </p:txBody>
      </p:sp>
      <p:pic>
        <p:nvPicPr>
          <p:cNvPr id="5124" name="Grafik 3" descr="balken27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925" y="2663825"/>
            <a:ext cx="727075" cy="407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457200" y="836613"/>
            <a:ext cx="7526338" cy="741362"/>
          </a:xfrm>
        </p:spPr>
        <p:txBody>
          <a:bodyPr/>
          <a:lstStyle/>
          <a:p>
            <a:r>
              <a:rPr lang="es-MX" altLang="de-DE" smtClean="0"/>
              <a:t>Actividades exitosas de adaptación vinculan niveles local, regional y nacional (1)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657350"/>
            <a:ext cx="7526338" cy="4899025"/>
          </a:xfrm>
        </p:spPr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De arriba hacia abajo</a:t>
            </a:r>
          </a:p>
          <a:p>
            <a:pPr lvl="1"/>
            <a:r>
              <a:rPr lang="es-MX" altLang="de-DE" smtClean="0"/>
              <a:t>Los esfuerzos a niveles regionales, nacionales, sectoriales y de proyecto enmarcan el rango de las opciones de adaptación a nivel local.</a:t>
            </a:r>
          </a:p>
          <a:p>
            <a:pPr lvl="1"/>
            <a:r>
              <a:rPr lang="es-MX" altLang="de-DE" smtClean="0"/>
              <a:t>Idealmente ellos deberían... </a:t>
            </a:r>
          </a:p>
          <a:p>
            <a:pPr lvl="2"/>
            <a:r>
              <a:rPr lang="es-MX" altLang="de-DE" smtClean="0"/>
              <a:t>Crear condiciones facilitadoras</a:t>
            </a:r>
          </a:p>
          <a:p>
            <a:pPr lvl="2"/>
            <a:r>
              <a:rPr lang="es-MX" altLang="de-DE" smtClean="0"/>
              <a:t>Permitir a los actores sub-nacionales entender los riesgos cambiantes que enfrentan y tomar acciones para reducir su vulnerabilidad ante estos riesgos.</a:t>
            </a:r>
          </a:p>
          <a:p>
            <a:pPr lvl="2"/>
            <a:r>
              <a:rPr lang="es-MX" altLang="de-DE" smtClean="0"/>
              <a:t>Consultar actores locales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De abajo hacia arriba</a:t>
            </a:r>
          </a:p>
          <a:p>
            <a:pPr lvl="1"/>
            <a:r>
              <a:rPr lang="es-MX" altLang="de-DE" smtClean="0"/>
              <a:t>Evaluaciones locales pueden guiar acciones dirigidas en las comunidades con alta vulnerabilidad, y en áreas con altos riesgos</a:t>
            </a:r>
          </a:p>
          <a:p>
            <a:pPr lvl="1"/>
            <a:r>
              <a:rPr lang="es-MX" altLang="de-DE" smtClean="0"/>
              <a:t>Lecciones y experiencias en adaptación a nivel local pueden proveer un valioso conocimiento operativo para la toma de decisiones a más alto nivel.</a:t>
            </a:r>
            <a:endParaRPr lang="en-GB" altLang="de-DE" smtClean="0"/>
          </a:p>
        </p:txBody>
      </p:sp>
      <p:pic>
        <p:nvPicPr>
          <p:cNvPr id="6148" name="Grafik 3" descr="balken43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3160713"/>
            <a:ext cx="720725" cy="358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Actividades exitosas para la adaptación vinculan niveles local, regional y nacional (2)</a:t>
            </a:r>
          </a:p>
        </p:txBody>
      </p:sp>
      <p:sp>
        <p:nvSpPr>
          <p:cNvPr id="7171" name="Inhaltsplatzhalter 2"/>
          <p:cNvSpPr>
            <a:spLocks noGrp="1"/>
          </p:cNvSpPr>
          <p:nvPr>
            <p:ph idx="1"/>
          </p:nvPr>
        </p:nvSpPr>
        <p:spPr>
          <a:xfrm>
            <a:off x="457200" y="1946275"/>
            <a:ext cx="7526338" cy="4548188"/>
          </a:xfrm>
        </p:spPr>
        <p:txBody>
          <a:bodyPr/>
          <a:lstStyle/>
          <a:p>
            <a:pPr lvl="1"/>
            <a:r>
              <a:rPr lang="es-MX" altLang="de-DE" smtClean="0"/>
              <a:t>Define dónde las capacidades locales adaptativas son suficientes, y apoya estas actividades.</a:t>
            </a:r>
          </a:p>
          <a:p>
            <a:pPr marL="0" indent="0">
              <a:tabLst>
                <a:tab pos="2190750" algn="l"/>
              </a:tabLst>
            </a:pPr>
            <a:r>
              <a:rPr lang="es-MX" altLang="de-DE" b="1" smtClean="0"/>
              <a:t>Las capacidades externas/de alto nivel pueden…</a:t>
            </a:r>
          </a:p>
          <a:p>
            <a:pPr lvl="1"/>
            <a:r>
              <a:rPr lang="es-MX" altLang="de-DE" b="1" smtClean="0"/>
              <a:t>Apoyar la implementación </a:t>
            </a:r>
            <a:r>
              <a:rPr lang="es-MX" altLang="de-DE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altLang="de-DE" smtClean="0"/>
              <a:t> Asegurar el conocimiento de apoyo y construir sobre las capacidades existentes. </a:t>
            </a:r>
          </a:p>
          <a:p>
            <a:pPr lvl="1"/>
            <a:r>
              <a:rPr lang="es-MX" altLang="de-DE" b="1" smtClean="0"/>
              <a:t>“Agrandar el pastel” (una visión más amplia) </a:t>
            </a:r>
            <a:r>
              <a:rPr lang="es-MX" altLang="de-DE" smtClean="0"/>
              <a:t>si no hay suficiente apalancamiento a nivel local.</a:t>
            </a:r>
            <a:endParaRPr lang="es-MX" altLang="de-DE" b="1" smtClean="0"/>
          </a:p>
          <a:p>
            <a:pPr lvl="1"/>
            <a:r>
              <a:rPr lang="es-MX" altLang="de-DE" b="1" smtClean="0"/>
              <a:t>Crear un marco de condiciones beneficiosas </a:t>
            </a:r>
            <a:r>
              <a:rPr lang="es-MX" altLang="de-DE" smtClean="0"/>
              <a:t>como una precondición necesaria para soluciones sostenibles locales, tales como …</a:t>
            </a:r>
            <a:endParaRPr lang="es-MX" altLang="de-DE" b="1" smtClean="0"/>
          </a:p>
          <a:p>
            <a:pPr lvl="2">
              <a:spcBef>
                <a:spcPct val="0"/>
              </a:spcBef>
            </a:pPr>
            <a:r>
              <a:rPr lang="es-MX" altLang="de-DE" smtClean="0"/>
              <a:t>Incentivos a las estructuras para obtener financiamiento en terreno</a:t>
            </a:r>
          </a:p>
          <a:p>
            <a:pPr lvl="2">
              <a:spcBef>
                <a:spcPct val="0"/>
              </a:spcBef>
            </a:pPr>
            <a:r>
              <a:rPr lang="es-MX" altLang="de-DE" smtClean="0"/>
              <a:t>Un marco de política nacional promoviendo el proceso de orientación y procesos de política flexibles</a:t>
            </a:r>
          </a:p>
          <a:p>
            <a:pPr lvl="2">
              <a:spcBef>
                <a:spcPct val="0"/>
              </a:spcBef>
            </a:pPr>
            <a:r>
              <a:rPr lang="es-MX" altLang="de-DE" smtClean="0"/>
              <a:t>Una organización institucional orientada al desarrollo, p.ej. Presupuesto participativo, etc. </a:t>
            </a:r>
          </a:p>
          <a:p>
            <a:pPr lvl="2">
              <a:spcBef>
                <a:spcPct val="0"/>
              </a:spcBef>
            </a:pPr>
            <a:r>
              <a:rPr lang="es-MX" altLang="de-DE" smtClean="0"/>
              <a:t>Conocimiento de base sobre buenas prácticas</a:t>
            </a:r>
          </a:p>
          <a:p>
            <a:pPr lvl="1"/>
            <a:endParaRPr lang="en-GB" altLang="de-DE" smtClean="0"/>
          </a:p>
          <a:p>
            <a:pPr marL="0" indent="0">
              <a:tabLst>
                <a:tab pos="2190750" algn="l"/>
              </a:tabLst>
            </a:pPr>
            <a:endParaRPr lang="en-GB" altLang="de-DE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(1)</a:t>
            </a:r>
          </a:p>
        </p:txBody>
      </p:sp>
      <p:sp>
        <p:nvSpPr>
          <p:cNvPr id="819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Contexto</a:t>
            </a:r>
          </a:p>
          <a:p>
            <a:pPr lvl="1"/>
            <a:r>
              <a:rPr lang="es-MX" altLang="de-DE" smtClean="0"/>
              <a:t>El Gobierno distrital de Talaran está llevando a cabo un taller para actores relevantes sobre el desarrollo sostenible en el distrito.</a:t>
            </a:r>
          </a:p>
          <a:p>
            <a:pPr lvl="1"/>
            <a:r>
              <a:rPr lang="es-MX" altLang="de-DE" smtClean="0"/>
              <a:t>El objetivo común es la gestión sostenible de los recursos naturales en el distrito de Talaran.</a:t>
            </a:r>
          </a:p>
          <a:p>
            <a:pPr lvl="1"/>
            <a:r>
              <a:rPr lang="es-MX" altLang="de-DE" smtClean="0"/>
              <a:t>El objetivo del taller es identificar las opciones de adaptación con las que los actores relevantes pueden construir resiliencia a la variabilidad climática y cambio climático.</a:t>
            </a:r>
          </a:p>
          <a:p>
            <a:pPr lvl="1"/>
            <a:r>
              <a:rPr lang="es-MX" altLang="de-DE" smtClean="0"/>
              <a:t>Diferentes grupos de actores relevantes han sido invitados a compartir sus perspectivas y a unir fuerzas </a:t>
            </a:r>
            <a:r>
              <a:rPr lang="es-MX" altLang="de-DE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altLang="de-DE" smtClean="0"/>
              <a:t> Tu grupo de trabajo</a:t>
            </a: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Recuadros de información</a:t>
            </a:r>
            <a:endParaRPr lang="es-MX" altLang="de-DE" smtClean="0"/>
          </a:p>
          <a:p>
            <a:pPr lvl="1"/>
            <a:r>
              <a:rPr lang="es-MX" altLang="de-DE" smtClean="0"/>
              <a:t>Descripción de la región oeste</a:t>
            </a:r>
          </a:p>
          <a:p>
            <a:pPr marL="0" indent="0"/>
            <a:endParaRPr lang="en-GB" altLang="de-DE" smtClean="0"/>
          </a:p>
          <a:p>
            <a:pPr marL="0" indent="0"/>
            <a:endParaRPr lang="en-GB" altLang="de-DE" smtClean="0"/>
          </a:p>
        </p:txBody>
      </p:sp>
      <p:pic>
        <p:nvPicPr>
          <p:cNvPr id="8196" name="Grafik 3" descr="lupe4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4775" y="5434013"/>
            <a:ext cx="1668463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Grafik 4" descr="balken33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163" y="2540000"/>
            <a:ext cx="793750" cy="418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Grafik 5" descr="balken39.t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0513" y="3213100"/>
            <a:ext cx="703262" cy="349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6365875" cy="741362"/>
          </a:xfrm>
        </p:spPr>
        <p:txBody>
          <a:bodyPr/>
          <a:lstStyle/>
          <a:p>
            <a:r>
              <a:rPr lang="en-GB" altLang="de-DE" smtClean="0"/>
              <a:t>Ejercicio (2)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170738" cy="4213225"/>
          </a:xfrm>
        </p:spPr>
        <p:txBody>
          <a:bodyPr/>
          <a:lstStyle/>
          <a:p>
            <a:pPr>
              <a:defRPr/>
            </a:pPr>
            <a:r>
              <a:rPr lang="es-MX" b="1" dirty="0" smtClean="0">
                <a:solidFill>
                  <a:srgbClr val="C00000"/>
                </a:solidFill>
              </a:rPr>
              <a:t>Tu tarea</a:t>
            </a:r>
            <a:endParaRPr lang="es-MX" dirty="0" smtClean="0">
              <a:solidFill>
                <a:srgbClr val="C00000"/>
              </a:solidFill>
            </a:endParaRPr>
          </a:p>
          <a:p>
            <a:pPr>
              <a:defRPr/>
            </a:pPr>
            <a:r>
              <a:rPr lang="es-MX" b="1" dirty="0" smtClean="0"/>
              <a:t>Usa la Matriz 14 </a:t>
            </a:r>
          </a:p>
          <a:p>
            <a:pPr lvl="1">
              <a:defRPr/>
            </a:pPr>
            <a:r>
              <a:rPr lang="es-MX" dirty="0" smtClean="0">
                <a:ea typeface="+mn-ea"/>
                <a:cs typeface="+mn-cs"/>
              </a:rPr>
              <a:t>La </a:t>
            </a:r>
            <a:r>
              <a:rPr lang="es-MX" b="1" dirty="0" smtClean="0">
                <a:ea typeface="+mn-ea"/>
                <a:cs typeface="+mn-cs"/>
              </a:rPr>
              <a:t>columna A </a:t>
            </a:r>
            <a:r>
              <a:rPr lang="es-MX" dirty="0" smtClean="0">
                <a:ea typeface="+mn-ea"/>
                <a:cs typeface="+mn-cs"/>
              </a:rPr>
              <a:t>muestra las vulnerabilidades que han sido definidas en la primera sesión del taller.</a:t>
            </a:r>
          </a:p>
          <a:p>
            <a:pPr lvl="1">
              <a:defRPr/>
            </a:pPr>
            <a:r>
              <a:rPr lang="es-MX" dirty="0" smtClean="0">
                <a:ea typeface="+mn-ea"/>
                <a:cs typeface="+mn-cs"/>
              </a:rPr>
              <a:t>En la </a:t>
            </a:r>
            <a:r>
              <a:rPr lang="es-MX" b="1" dirty="0" smtClean="0">
                <a:ea typeface="+mn-ea"/>
                <a:cs typeface="+mn-cs"/>
              </a:rPr>
              <a:t>columna B</a:t>
            </a:r>
            <a:r>
              <a:rPr lang="es-MX" dirty="0" smtClean="0">
                <a:ea typeface="+mn-ea"/>
                <a:cs typeface="+mn-cs"/>
              </a:rPr>
              <a:t> discute sobre las opciones </a:t>
            </a:r>
            <a:r>
              <a:rPr lang="es-MX" dirty="0">
                <a:ea typeface="+mn-ea"/>
                <a:cs typeface="+mn-cs"/>
              </a:rPr>
              <a:t>posibles de adaptación</a:t>
            </a:r>
            <a:r>
              <a:rPr lang="es-MX" sz="1600" dirty="0" smtClean="0"/>
              <a:t>. </a:t>
            </a:r>
            <a:endParaRPr lang="es-MX" dirty="0" smtClean="0">
              <a:ea typeface="+mn-ea"/>
              <a:cs typeface="+mn-cs"/>
            </a:endParaRPr>
          </a:p>
          <a:p>
            <a:pPr lvl="1">
              <a:defRPr/>
            </a:pPr>
            <a:r>
              <a:rPr lang="es-MX" dirty="0" smtClean="0"/>
              <a:t>En la </a:t>
            </a:r>
            <a:r>
              <a:rPr lang="es-MX" b="1" dirty="0" smtClean="0"/>
              <a:t>columna C</a:t>
            </a:r>
            <a:r>
              <a:rPr lang="es-MX" dirty="0" smtClean="0"/>
              <a:t> define cuáles son los pasos necesarios para poner en práctica estas opciones.</a:t>
            </a:r>
          </a:p>
          <a:p>
            <a:pPr lvl="1">
              <a:defRPr/>
            </a:pPr>
            <a:r>
              <a:rPr lang="es-MX" dirty="0" smtClean="0">
                <a:ea typeface="+mn-ea"/>
                <a:cs typeface="+mn-cs"/>
              </a:rPr>
              <a:t>En la </a:t>
            </a:r>
            <a:r>
              <a:rPr lang="es-MX" b="1" dirty="0" smtClean="0">
                <a:ea typeface="+mn-ea"/>
                <a:cs typeface="+mn-cs"/>
              </a:rPr>
              <a:t>columna D</a:t>
            </a:r>
            <a:r>
              <a:rPr lang="es-MX" dirty="0" smtClean="0">
                <a:ea typeface="+mn-ea"/>
                <a:cs typeface="+mn-cs"/>
              </a:rPr>
              <a:t> especifica los actores con las capacidades para tomar acción o contribuir a las soluciones.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(3)</a:t>
            </a:r>
          </a:p>
        </p:txBody>
      </p:sp>
      <p:sp>
        <p:nvSpPr>
          <p:cNvPr id="1024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n-US" altLang="de-DE" smtClean="0">
                <a:solidFill>
                  <a:srgbClr val="C00000"/>
                </a:solidFill>
              </a:rPr>
              <a:t>Resultados</a:t>
            </a:r>
          </a:p>
          <a:p>
            <a:pPr lvl="1" eaLnBrk="1" hangingPunct="1"/>
            <a:r>
              <a:rPr lang="en-GB" altLang="de-DE" smtClean="0"/>
              <a:t>(por favor especificar)</a:t>
            </a:r>
          </a:p>
          <a:p>
            <a:pPr marL="0" indent="0"/>
            <a:endParaRPr lang="en-US" altLang="de-DE" smtClean="0"/>
          </a:p>
          <a:p>
            <a:pPr marL="0" indent="0"/>
            <a:r>
              <a:rPr lang="en-US" altLang="de-DE" smtClean="0">
                <a:solidFill>
                  <a:srgbClr val="C00000"/>
                </a:solidFill>
              </a:rPr>
              <a:t>Logística</a:t>
            </a:r>
          </a:p>
          <a:p>
            <a:pPr lvl="1" eaLnBrk="1" hangingPunct="1"/>
            <a:r>
              <a:rPr lang="en-GB" altLang="de-DE" smtClean="0"/>
              <a:t>Estudio de caso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r>
              <a:rPr lang="en-GB" altLang="de-DE" smtClean="0"/>
              <a:t>Presentación de resultados (por favor especifica cómo)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r>
              <a:rPr lang="en-GB" altLang="de-DE" smtClean="0"/>
              <a:t>Reflexión</a:t>
            </a:r>
            <a:r>
              <a:rPr lang="en-GB" altLang="de-DE" smtClean="0">
                <a:solidFill>
                  <a:srgbClr val="C00000"/>
                </a:solidFill>
              </a:rPr>
              <a:t>*</a:t>
            </a: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/>
            <a:endParaRPr lang="en-GB" altLang="de-DE" smtClean="0">
              <a:solidFill>
                <a:srgbClr val="C00000"/>
              </a:solidFill>
            </a:endParaRPr>
          </a:p>
          <a:p>
            <a:pPr lvl="1" eaLnBrk="1" hangingPunct="1">
              <a:buFont typeface="Wingdings" pitchFamily="2" charset="2"/>
              <a:buNone/>
            </a:pPr>
            <a:r>
              <a:rPr lang="en-GB" altLang="de-DE" smtClean="0">
                <a:solidFill>
                  <a:srgbClr val="C00000"/>
                </a:solidFill>
              </a:rPr>
              <a:t>*</a:t>
            </a:r>
            <a:r>
              <a:rPr lang="en-GB" altLang="de-DE" smtClean="0"/>
              <a:t>Por favor usa tus propios ejemplos aquí</a:t>
            </a:r>
            <a:endParaRPr lang="en-US" altLang="de-DE" smtClean="0"/>
          </a:p>
        </p:txBody>
      </p:sp>
      <p:pic>
        <p:nvPicPr>
          <p:cNvPr id="10244" name="Grafik 3" descr="4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038" y="2014538"/>
            <a:ext cx="842962" cy="471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457200" y="1549400"/>
            <a:ext cx="8458200" cy="584200"/>
          </a:xfrm>
        </p:spPr>
        <p:txBody>
          <a:bodyPr/>
          <a:lstStyle/>
          <a:p>
            <a:r>
              <a:rPr lang="en-GB" altLang="de-DE" b="0" smtClean="0"/>
              <a:t>Ejemplo</a:t>
            </a:r>
            <a:r>
              <a:rPr lang="en-GB" altLang="de-DE" smtClean="0"/>
              <a:t/>
            </a:r>
            <a:br>
              <a:rPr lang="en-GB" altLang="de-DE" smtClean="0"/>
            </a:br>
            <a:r>
              <a:rPr lang="es-MX" altLang="de-DE" smtClean="0"/>
              <a:t>Vinculando los servicios financieros y la adaptación al cambio climático</a:t>
            </a: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57200" y="2333625"/>
            <a:ext cx="7526338" cy="3322638"/>
          </a:xfrm>
        </p:spPr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Contexto</a:t>
            </a:r>
            <a:endParaRPr lang="es-MX" altLang="de-DE" smtClean="0"/>
          </a:p>
          <a:p>
            <a:pPr lvl="1"/>
            <a:r>
              <a:rPr lang="es-MX" altLang="de-DE" smtClean="0"/>
              <a:t>Región cafetalera de Matagalpa, Nicaragua</a:t>
            </a:r>
          </a:p>
          <a:p>
            <a:pPr lvl="1"/>
            <a:r>
              <a:rPr lang="es-MX" altLang="de-DE" smtClean="0"/>
              <a:t>Región pobre y remota</a:t>
            </a:r>
          </a:p>
          <a:p>
            <a:pPr marL="0" indent="0"/>
            <a:endParaRPr lang="es-MX" altLang="de-DE" smtClean="0"/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Barrera</a:t>
            </a:r>
          </a:p>
          <a:p>
            <a:pPr lvl="1"/>
            <a:r>
              <a:rPr lang="es-MX" altLang="de-DE" smtClean="0"/>
              <a:t>Acceso a la capital </a:t>
            </a:r>
          </a:p>
          <a:p>
            <a:pPr marL="0" indent="0"/>
            <a:endParaRPr lang="es-MX" altLang="de-DE" smtClean="0"/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Actor</a:t>
            </a:r>
            <a:endParaRPr lang="es-MX" altLang="de-DE" smtClean="0"/>
          </a:p>
          <a:p>
            <a:pPr lvl="1"/>
            <a:r>
              <a:rPr lang="es-MX" altLang="de-DE" smtClean="0"/>
              <a:t>Fundación Denis Ernesto González López, agricultores</a:t>
            </a:r>
          </a:p>
        </p:txBody>
      </p:sp>
      <p:sp>
        <p:nvSpPr>
          <p:cNvPr id="11268" name="TextBox 4"/>
          <p:cNvSpPr txBox="1">
            <a:spLocks noChangeArrowheads="1"/>
          </p:cNvSpPr>
          <p:nvPr/>
        </p:nvSpPr>
        <p:spPr bwMode="auto">
          <a:xfrm>
            <a:off x="0" y="6408738"/>
            <a:ext cx="9144000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36000" bIns="36000">
            <a:spAutoFit/>
          </a:bodyPr>
          <a:lstStyle/>
          <a:p>
            <a:pPr algn="r">
              <a:defRPr/>
            </a:pPr>
            <a:r>
              <a:rPr lang="en-US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Source: OECD Policy Guidance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Vinculando las tasas para préstamos con la reducción de la vulnerabilidad 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Solución</a:t>
            </a:r>
            <a:endParaRPr lang="es-MX" altLang="de-DE" smtClean="0"/>
          </a:p>
          <a:p>
            <a:pPr lvl="1"/>
            <a:r>
              <a:rPr lang="es-MX" altLang="de-DE" smtClean="0"/>
              <a:t>Pequeños préstamos para la agricultura sostenible conectados con la conservación ambiental</a:t>
            </a:r>
          </a:p>
          <a:p>
            <a:pPr lvl="1"/>
            <a:r>
              <a:rPr lang="es-MX" altLang="de-DE" smtClean="0"/>
              <a:t>Ofrece una tasa de interés baja para agricultores participantes en prácticas agrícolas beneficiosas para el ambiente (control de erosión)</a:t>
            </a:r>
          </a:p>
          <a:p>
            <a:pPr lvl="1"/>
            <a:r>
              <a:rPr lang="es-MX" altLang="de-DE" smtClean="0"/>
              <a:t>Adicionalmente, ayudar a los agricultores en hacer las inversiones necesarias, las condiciones de préstamo también alientan un comportamiento positivo hacia la gestión de riesgos.</a:t>
            </a:r>
          </a:p>
        </p:txBody>
      </p:sp>
      <p:sp>
        <p:nvSpPr>
          <p:cNvPr id="12292" name="TextBox 4"/>
          <p:cNvSpPr txBox="1">
            <a:spLocks noChangeArrowheads="1"/>
          </p:cNvSpPr>
          <p:nvPr/>
        </p:nvSpPr>
        <p:spPr bwMode="auto">
          <a:xfrm>
            <a:off x="0" y="6408738"/>
            <a:ext cx="9144000" cy="211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36000" bIns="36000">
            <a:spAutoFit/>
          </a:bodyPr>
          <a:lstStyle/>
          <a:p>
            <a:pPr algn="r">
              <a:defRPr/>
            </a:pPr>
            <a:r>
              <a:rPr lang="en-US" sz="9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Source: OECD Policy Guidance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1625</TotalTime>
  <Words>1035</Words>
  <Application>Microsoft Office PowerPoint</Application>
  <PresentationFormat>On-screen Show (4:3)</PresentationFormat>
  <Paragraphs>137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Wingdings</vt:lpstr>
      <vt:lpstr>Adobe Fangsong Std R</vt:lpstr>
      <vt:lpstr>Times</vt:lpstr>
      <vt:lpstr>GTZ-EN</vt:lpstr>
      <vt:lpstr>Toma Acciones a Nivel Local y a Otros Niveles</vt:lpstr>
      <vt:lpstr>PowerPoint Presentation</vt:lpstr>
      <vt:lpstr>Fundamento</vt:lpstr>
      <vt:lpstr>Actividades exitosas de adaptación vinculan niveles local, regional y nacional (1)</vt:lpstr>
      <vt:lpstr>Actividades exitosas para la adaptación vinculan niveles local, regional y nacional (2)</vt:lpstr>
      <vt:lpstr>Ejercicio (1)</vt:lpstr>
      <vt:lpstr>Ejercicio (2)</vt:lpstr>
      <vt:lpstr>Ejercicio (3)</vt:lpstr>
      <vt:lpstr>Ejemplo Vinculando los servicios financieros y la adaptación al cambio climático</vt:lpstr>
      <vt:lpstr>Vinculando las tasas para préstamos con la reducción de la vulnerabilidad </vt:lpstr>
    </vt:vector>
  </TitlesOfParts>
  <Company>Deutsche Gesellschaft für Internationale Zusammenarbeit (GIZ) GmbH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Climate Change Adaptation into Development Planning. A Practice-Oriented Training based on the OECD Policy Guidance</dc:title>
  <dc:subject>Climate Change</dc:subject>
  <dc:creator>GIZ</dc:creator>
  <cp:keywords>Climate Change, development cooperation</cp:keywords>
  <cp:lastModifiedBy>Benjamin Greiner</cp:lastModifiedBy>
  <cp:revision>218</cp:revision>
  <cp:lastPrinted>2005-12-21T12:33:01Z</cp:lastPrinted>
  <dcterms:created xsi:type="dcterms:W3CDTF">2009-01-02T12:52:23Z</dcterms:created>
  <dcterms:modified xsi:type="dcterms:W3CDTF">2013-11-11T16:01:02Z</dcterms:modified>
</cp:coreProperties>
</file>