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omments/comment1.xml" ContentType="application/vnd.openxmlformats-officedocument.presentationml.comment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49" r:id="rId1"/>
  </p:sldMasterIdLst>
  <p:notesMasterIdLst>
    <p:notesMasterId r:id="rId32"/>
  </p:notesMasterIdLst>
  <p:handoutMasterIdLst>
    <p:handoutMasterId r:id="rId33"/>
  </p:handoutMasterIdLst>
  <p:sldIdLst>
    <p:sldId id="269" r:id="rId2"/>
    <p:sldId id="330" r:id="rId3"/>
    <p:sldId id="331" r:id="rId4"/>
    <p:sldId id="288" r:id="rId5"/>
    <p:sldId id="289" r:id="rId6"/>
    <p:sldId id="290" r:id="rId7"/>
    <p:sldId id="291" r:id="rId8"/>
    <p:sldId id="295" r:id="rId9"/>
    <p:sldId id="293" r:id="rId10"/>
    <p:sldId id="294" r:id="rId11"/>
    <p:sldId id="296" r:id="rId12"/>
    <p:sldId id="297" r:id="rId13"/>
    <p:sldId id="298" r:id="rId14"/>
    <p:sldId id="301" r:id="rId15"/>
    <p:sldId id="300" r:id="rId16"/>
    <p:sldId id="303" r:id="rId17"/>
    <p:sldId id="326" r:id="rId18"/>
    <p:sldId id="304" r:id="rId19"/>
    <p:sldId id="305" r:id="rId20"/>
    <p:sldId id="306" r:id="rId21"/>
    <p:sldId id="307" r:id="rId22"/>
    <p:sldId id="309" r:id="rId23"/>
    <p:sldId id="310" r:id="rId24"/>
    <p:sldId id="311" r:id="rId25"/>
    <p:sldId id="313" r:id="rId26"/>
    <p:sldId id="314" r:id="rId27"/>
    <p:sldId id="315" r:id="rId28"/>
    <p:sldId id="316" r:id="rId29"/>
    <p:sldId id="317" r:id="rId30"/>
    <p:sldId id="318" r:id="rId31"/>
  </p:sldIdLst>
  <p:sldSz cx="9144000" cy="6858000" type="screen4x3"/>
  <p:notesSz cx="6858000" cy="9945688"/>
  <p:defaultTextStyle>
    <a:defPPr>
      <a:defRPr lang="de-DE"/>
    </a:defPPr>
    <a:lvl1pPr algn="l" rtl="0" fontAlgn="base">
      <a:spcBef>
        <a:spcPct val="0"/>
      </a:spcBef>
      <a:spcAft>
        <a:spcPct val="0"/>
      </a:spcAft>
      <a:defRPr sz="2200" b="1" kern="1200">
        <a:solidFill>
          <a:srgbClr val="999999"/>
        </a:solidFill>
        <a:latin typeface="Arial" charset="0"/>
        <a:ea typeface="+mn-ea"/>
        <a:cs typeface="Arial" charset="0"/>
      </a:defRPr>
    </a:lvl1pPr>
    <a:lvl2pPr marL="457200" algn="l" rtl="0" fontAlgn="base">
      <a:spcBef>
        <a:spcPct val="0"/>
      </a:spcBef>
      <a:spcAft>
        <a:spcPct val="0"/>
      </a:spcAft>
      <a:defRPr sz="2200" b="1" kern="1200">
        <a:solidFill>
          <a:srgbClr val="999999"/>
        </a:solidFill>
        <a:latin typeface="Arial" charset="0"/>
        <a:ea typeface="+mn-ea"/>
        <a:cs typeface="Arial" charset="0"/>
      </a:defRPr>
    </a:lvl2pPr>
    <a:lvl3pPr marL="914400" algn="l" rtl="0" fontAlgn="base">
      <a:spcBef>
        <a:spcPct val="0"/>
      </a:spcBef>
      <a:spcAft>
        <a:spcPct val="0"/>
      </a:spcAft>
      <a:defRPr sz="2200" b="1" kern="1200">
        <a:solidFill>
          <a:srgbClr val="999999"/>
        </a:solidFill>
        <a:latin typeface="Arial" charset="0"/>
        <a:ea typeface="+mn-ea"/>
        <a:cs typeface="Arial" charset="0"/>
      </a:defRPr>
    </a:lvl3pPr>
    <a:lvl4pPr marL="1371600" algn="l" rtl="0" fontAlgn="base">
      <a:spcBef>
        <a:spcPct val="0"/>
      </a:spcBef>
      <a:spcAft>
        <a:spcPct val="0"/>
      </a:spcAft>
      <a:defRPr sz="2200" b="1" kern="1200">
        <a:solidFill>
          <a:srgbClr val="999999"/>
        </a:solidFill>
        <a:latin typeface="Arial" charset="0"/>
        <a:ea typeface="+mn-ea"/>
        <a:cs typeface="Arial" charset="0"/>
      </a:defRPr>
    </a:lvl4pPr>
    <a:lvl5pPr marL="1828800" algn="l" rtl="0" fontAlgn="base">
      <a:spcBef>
        <a:spcPct val="0"/>
      </a:spcBef>
      <a:spcAft>
        <a:spcPct val="0"/>
      </a:spcAft>
      <a:defRPr sz="2200" b="1" kern="1200">
        <a:solidFill>
          <a:srgbClr val="999999"/>
        </a:solidFill>
        <a:latin typeface="Arial" charset="0"/>
        <a:ea typeface="+mn-ea"/>
        <a:cs typeface="Arial" charset="0"/>
      </a:defRPr>
    </a:lvl5pPr>
    <a:lvl6pPr marL="2286000" algn="l" defTabSz="914400" rtl="0" eaLnBrk="1" latinLnBrk="0" hangingPunct="1">
      <a:defRPr sz="2200" b="1" kern="1200">
        <a:solidFill>
          <a:srgbClr val="999999"/>
        </a:solidFill>
        <a:latin typeface="Arial" charset="0"/>
        <a:ea typeface="+mn-ea"/>
        <a:cs typeface="Arial" charset="0"/>
      </a:defRPr>
    </a:lvl6pPr>
    <a:lvl7pPr marL="2743200" algn="l" defTabSz="914400" rtl="0" eaLnBrk="1" latinLnBrk="0" hangingPunct="1">
      <a:defRPr sz="2200" b="1" kern="1200">
        <a:solidFill>
          <a:srgbClr val="999999"/>
        </a:solidFill>
        <a:latin typeface="Arial" charset="0"/>
        <a:ea typeface="+mn-ea"/>
        <a:cs typeface="Arial" charset="0"/>
      </a:defRPr>
    </a:lvl7pPr>
    <a:lvl8pPr marL="3200400" algn="l" defTabSz="914400" rtl="0" eaLnBrk="1" latinLnBrk="0" hangingPunct="1">
      <a:defRPr sz="2200" b="1" kern="1200">
        <a:solidFill>
          <a:srgbClr val="999999"/>
        </a:solidFill>
        <a:latin typeface="Arial" charset="0"/>
        <a:ea typeface="+mn-ea"/>
        <a:cs typeface="Arial" charset="0"/>
      </a:defRPr>
    </a:lvl8pPr>
    <a:lvl9pPr marL="3657600" algn="l" defTabSz="914400" rtl="0" eaLnBrk="1" latinLnBrk="0" hangingPunct="1">
      <a:defRPr sz="2200" b="1" kern="1200">
        <a:solidFill>
          <a:srgbClr val="999999"/>
        </a:solidFill>
        <a:latin typeface="Arial" charset="0"/>
        <a:ea typeface="+mn-ea"/>
        <a:cs typeface="Arial" charset="0"/>
      </a:defRPr>
    </a:lvl9pPr>
  </p:defaultTextStyle>
  <p:extLst>
    <p:ext uri="{EFAFB233-063F-42B5-8137-9DF3F51BA10A}">
      <p15:sldGuideLst xmlns:p15="http://schemas.microsoft.com/office/powerpoint/2012/main" xmlns="">
        <p15:guide id="1" orient="horz" pos="3345">
          <p15:clr>
            <a:srgbClr val="A4A3A4"/>
          </p15:clr>
        </p15:guide>
        <p15:guide id="2" orient="horz">
          <p15:clr>
            <a:srgbClr val="A4A3A4"/>
          </p15:clr>
        </p15:guide>
        <p15:guide id="3" orient="horz" pos="151">
          <p15:clr>
            <a:srgbClr val="A4A3A4"/>
          </p15:clr>
        </p15:guide>
        <p15:guide id="4" orient="horz" pos="1967">
          <p15:clr>
            <a:srgbClr val="A4A3A4"/>
          </p15:clr>
        </p15:guide>
        <p15:guide id="5" orient="horz" pos="3908">
          <p15:clr>
            <a:srgbClr val="A4A3A4"/>
          </p15:clr>
        </p15:guide>
        <p15:guide id="6" orient="horz" pos="1265">
          <p15:clr>
            <a:srgbClr val="A4A3A4"/>
          </p15:clr>
        </p15:guide>
        <p15:guide id="7" pos="288">
          <p15:clr>
            <a:srgbClr val="A4A3A4"/>
          </p15:clr>
        </p15:guide>
        <p15:guide id="8" pos="5029">
          <p15:clr>
            <a:srgbClr val="A4A3A4"/>
          </p15:clr>
        </p15:guide>
        <p15:guide id="9" pos="2860">
          <p15:clr>
            <a:srgbClr val="A4A3A4"/>
          </p15:clr>
        </p15:guide>
      </p15:sldGuideLst>
    </p:ext>
    <p:ext uri="{2D200454-40CA-4A62-9FC3-DE9A4176ACB9}">
      <p15:notesGuideLst xmlns:p15="http://schemas.microsoft.com/office/powerpoint/2012/main" xmlns="">
        <p15:guide id="1" orient="horz" pos="3132">
          <p15:clr>
            <a:srgbClr val="A4A3A4"/>
          </p15:clr>
        </p15:guide>
        <p15:guide id="2" pos="132">
          <p15:clr>
            <a:srgbClr val="A4A3A4"/>
          </p15:clr>
        </p15:guide>
        <p15:guide id="3" pos="418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Benjamin Greiner" initials="BG"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900"/>
    <a:srgbClr val="E2C5FF"/>
    <a:srgbClr val="E6CDFF"/>
    <a:srgbClr val="CC99FF"/>
    <a:srgbClr val="FFFFFF"/>
    <a:srgbClr val="C00000"/>
    <a:srgbClr val="33CC33"/>
    <a:srgbClr val="D600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6148" autoAdjust="0"/>
    <p:restoredTop sz="83669" autoAdjust="0"/>
  </p:normalViewPr>
  <p:slideViewPr>
    <p:cSldViewPr snapToGrid="0">
      <p:cViewPr>
        <p:scale>
          <a:sx n="100" d="100"/>
          <a:sy n="100" d="100"/>
        </p:scale>
        <p:origin x="-1782" y="72"/>
      </p:cViewPr>
      <p:guideLst>
        <p:guide orient="horz" pos="3345"/>
        <p:guide orient="horz"/>
        <p:guide orient="horz" pos="151"/>
        <p:guide orient="horz" pos="1967"/>
        <p:guide orient="horz" pos="3908"/>
        <p:guide orient="horz" pos="1265"/>
        <p:guide pos="288"/>
        <p:guide pos="5029"/>
        <p:guide pos="286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snapToGrid="0">
      <p:cViewPr>
        <p:scale>
          <a:sx n="100" d="100"/>
          <a:sy n="100" d="100"/>
        </p:scale>
        <p:origin x="-2748" y="1338"/>
      </p:cViewPr>
      <p:guideLst>
        <p:guide orient="horz" pos="3132"/>
        <p:guide pos="132"/>
        <p:guide pos="418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comments/comment1.xml><?xml version="1.0" encoding="utf-8"?>
<p:cmLst xmlns:a="http://schemas.openxmlformats.org/drawingml/2006/main" xmlns:r="http://schemas.openxmlformats.org/officeDocument/2006/relationships" xmlns:p="http://schemas.openxmlformats.org/presentationml/2006/main">
  <p:cm authorId="0" dt="2013-10-30T10:57:07.062" idx="1">
    <p:pos x="5760" y="502"/>
    <p:text>pixelig, bessere Grafik direkt von der Quelle?</p:tex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6562" name="Rectangle 2"/>
          <p:cNvSpPr>
            <a:spLocks noGrp="1" noChangeArrowheads="1"/>
          </p:cNvSpPr>
          <p:nvPr>
            <p:ph type="hdr" sz="quarter"/>
          </p:nvPr>
        </p:nvSpPr>
        <p:spPr bwMode="auto">
          <a:xfrm>
            <a:off x="0" y="0"/>
            <a:ext cx="29718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b="0">
                <a:solidFill>
                  <a:schemeClr val="tx1"/>
                </a:solidFill>
                <a:latin typeface="Times" charset="0"/>
                <a:cs typeface="+mn-cs"/>
              </a:defRPr>
            </a:lvl1pPr>
          </a:lstStyle>
          <a:p>
            <a:pPr>
              <a:defRPr/>
            </a:pPr>
            <a:endParaRPr lang="de-DE"/>
          </a:p>
        </p:txBody>
      </p:sp>
      <p:sp>
        <p:nvSpPr>
          <p:cNvPr id="66563" name="Rectangle 3"/>
          <p:cNvSpPr>
            <a:spLocks noGrp="1" noChangeArrowheads="1"/>
          </p:cNvSpPr>
          <p:nvPr>
            <p:ph type="dt" sz="quarter" idx="1"/>
          </p:nvPr>
        </p:nvSpPr>
        <p:spPr bwMode="auto">
          <a:xfrm>
            <a:off x="3886200" y="0"/>
            <a:ext cx="29718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b="0">
                <a:solidFill>
                  <a:schemeClr val="tx1"/>
                </a:solidFill>
                <a:latin typeface="Times" charset="0"/>
                <a:cs typeface="+mn-cs"/>
              </a:defRPr>
            </a:lvl1pPr>
          </a:lstStyle>
          <a:p>
            <a:pPr>
              <a:defRPr/>
            </a:pPr>
            <a:endParaRPr lang="de-DE"/>
          </a:p>
        </p:txBody>
      </p:sp>
      <p:sp>
        <p:nvSpPr>
          <p:cNvPr id="66564" name="Rectangle 4"/>
          <p:cNvSpPr>
            <a:spLocks noGrp="1" noChangeArrowheads="1"/>
          </p:cNvSpPr>
          <p:nvPr>
            <p:ph type="ftr" sz="quarter" idx="2"/>
          </p:nvPr>
        </p:nvSpPr>
        <p:spPr bwMode="auto">
          <a:xfrm>
            <a:off x="0" y="9448800"/>
            <a:ext cx="29718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b="0">
                <a:solidFill>
                  <a:schemeClr val="tx1"/>
                </a:solidFill>
                <a:latin typeface="Times" charset="0"/>
                <a:cs typeface="+mn-cs"/>
              </a:defRPr>
            </a:lvl1pPr>
          </a:lstStyle>
          <a:p>
            <a:pPr>
              <a:defRPr/>
            </a:pPr>
            <a:endParaRPr lang="de-DE"/>
          </a:p>
        </p:txBody>
      </p:sp>
      <p:sp>
        <p:nvSpPr>
          <p:cNvPr id="66565" name="Rectangle 5"/>
          <p:cNvSpPr>
            <a:spLocks noGrp="1" noChangeArrowheads="1"/>
          </p:cNvSpPr>
          <p:nvPr>
            <p:ph type="sldNum" sz="quarter" idx="3"/>
          </p:nvPr>
        </p:nvSpPr>
        <p:spPr bwMode="auto">
          <a:xfrm>
            <a:off x="3886200" y="9448800"/>
            <a:ext cx="2971800" cy="496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b="0">
                <a:solidFill>
                  <a:schemeClr val="tx1"/>
                </a:solidFill>
                <a:latin typeface="Times" charset="0"/>
                <a:cs typeface="+mn-cs"/>
              </a:defRPr>
            </a:lvl1pPr>
          </a:lstStyle>
          <a:p>
            <a:pPr>
              <a:defRPr/>
            </a:pPr>
            <a:fld id="{74BCB797-17A3-4D07-A5C0-6BED225BC02D}" type="slidenum">
              <a:rPr lang="de-DE"/>
              <a:pPr>
                <a:defRPr/>
              </a:pPr>
              <a:t>‹Nr.›</a:t>
            </a:fld>
            <a:endParaRPr lang="de-DE"/>
          </a:p>
        </p:txBody>
      </p:sp>
    </p:spTree>
    <p:extLst>
      <p:ext uri="{BB962C8B-B14F-4D97-AF65-F5344CB8AC3E}">
        <p14:creationId xmlns:p14="http://schemas.microsoft.com/office/powerpoint/2010/main" val="2417274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7"/>
          <p:cNvSpPr>
            <a:spLocks noGrp="1" noChangeArrowheads="1"/>
          </p:cNvSpPr>
          <p:nvPr>
            <p:ph type="sldNum" sz="quarter" idx="5"/>
          </p:nvPr>
        </p:nvSpPr>
        <p:spPr bwMode="auto">
          <a:xfrm>
            <a:off x="0" y="9705975"/>
            <a:ext cx="6858000" cy="230188"/>
          </a:xfrm>
          <a:prstGeom prst="rect">
            <a:avLst/>
          </a:prstGeom>
          <a:solidFill>
            <a:srgbClr val="669900"/>
          </a:solid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lang="de-DE" sz="1000" b="1" kern="1200">
                <a:solidFill>
                  <a:schemeClr val="bg1"/>
                </a:solidFill>
                <a:latin typeface="Arial" pitchFamily="34" charset="0"/>
                <a:ea typeface="+mn-ea"/>
                <a:cs typeface="Arial" pitchFamily="34" charset="0"/>
              </a:defRPr>
            </a:lvl1pPr>
          </a:lstStyle>
          <a:p>
            <a:pPr>
              <a:defRPr/>
            </a:pPr>
            <a:fld id="{37CC8118-8268-4C04-AD5D-8F5894BF4B3A}" type="slidenum">
              <a:rPr/>
              <a:pPr>
                <a:defRPr/>
              </a:pPr>
              <a:t>‹Nr.›</a:t>
            </a:fld>
            <a:endParaRPr dirty="0"/>
          </a:p>
        </p:txBody>
      </p:sp>
      <p:sp>
        <p:nvSpPr>
          <p:cNvPr id="8194" name="Rectangle 2"/>
          <p:cNvSpPr>
            <a:spLocks noGrp="1" noChangeArrowheads="1"/>
          </p:cNvSpPr>
          <p:nvPr>
            <p:ph type="hdr" sz="quarter"/>
          </p:nvPr>
        </p:nvSpPr>
        <p:spPr bwMode="auto">
          <a:xfrm>
            <a:off x="0" y="0"/>
            <a:ext cx="2971800" cy="2635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000" b="1">
                <a:solidFill>
                  <a:schemeClr val="tx1"/>
                </a:solidFill>
                <a:latin typeface="Arial" pitchFamily="34" charset="0"/>
                <a:cs typeface="Arial" pitchFamily="34" charset="0"/>
              </a:defRPr>
            </a:lvl1pPr>
          </a:lstStyle>
          <a:p>
            <a:pPr>
              <a:defRPr/>
            </a:pPr>
            <a:endParaRPr lang="de-DE"/>
          </a:p>
        </p:txBody>
      </p:sp>
      <p:sp>
        <p:nvSpPr>
          <p:cNvPr id="8195" name="Rectangle 3"/>
          <p:cNvSpPr>
            <a:spLocks noGrp="1" noChangeArrowheads="1"/>
          </p:cNvSpPr>
          <p:nvPr>
            <p:ph type="dt" idx="1"/>
          </p:nvPr>
        </p:nvSpPr>
        <p:spPr bwMode="auto">
          <a:xfrm>
            <a:off x="3886200" y="0"/>
            <a:ext cx="2971800" cy="2635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000" b="1">
                <a:solidFill>
                  <a:schemeClr val="tx1"/>
                </a:solidFill>
                <a:latin typeface="Arial" pitchFamily="34" charset="0"/>
                <a:cs typeface="Arial" pitchFamily="34" charset="0"/>
              </a:defRPr>
            </a:lvl1pPr>
          </a:lstStyle>
          <a:p>
            <a:pPr>
              <a:defRPr/>
            </a:pPr>
            <a:endParaRPr lang="de-DE"/>
          </a:p>
        </p:txBody>
      </p:sp>
      <p:sp>
        <p:nvSpPr>
          <p:cNvPr id="34821" name="Rectangle 4"/>
          <p:cNvSpPr>
            <a:spLocks noGrp="1" noRot="1" noChangeAspect="1" noChangeArrowheads="1" noTextEdit="1"/>
          </p:cNvSpPr>
          <p:nvPr>
            <p:ph type="sldImg" idx="2"/>
          </p:nvPr>
        </p:nvSpPr>
        <p:spPr bwMode="auto">
          <a:xfrm>
            <a:off x="209550" y="312738"/>
            <a:ext cx="6403975" cy="4297362"/>
          </a:xfrm>
          <a:prstGeom prst="rect">
            <a:avLst/>
          </a:prstGeom>
          <a:noFill/>
          <a:ln w="9525">
            <a:solidFill>
              <a:srgbClr val="000000"/>
            </a:solidFill>
            <a:miter lim="800000"/>
            <a:headEnd/>
            <a:tailEnd/>
          </a:ln>
        </p:spPr>
      </p:sp>
      <p:sp>
        <p:nvSpPr>
          <p:cNvPr id="8197" name="Rectangle 5"/>
          <p:cNvSpPr>
            <a:spLocks noGrp="1" noChangeArrowheads="1"/>
          </p:cNvSpPr>
          <p:nvPr>
            <p:ph type="body" sz="quarter" idx="3"/>
          </p:nvPr>
        </p:nvSpPr>
        <p:spPr bwMode="auto">
          <a:xfrm>
            <a:off x="212725" y="4724400"/>
            <a:ext cx="6413500" cy="49450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de-DE" noProof="0" dirty="0" smtClean="0"/>
              <a:t>Klicken Sie, um die Formate des Vorlagentextes zu bearbeiten</a:t>
            </a:r>
          </a:p>
          <a:p>
            <a:pPr lvl="1"/>
            <a:r>
              <a:rPr lang="de-DE" noProof="0" dirty="0" smtClean="0"/>
              <a:t>Zweite Ebene</a:t>
            </a:r>
          </a:p>
          <a:p>
            <a:pPr lvl="2"/>
            <a:r>
              <a:rPr lang="de-DE" noProof="0" dirty="0" smtClean="0"/>
              <a:t>Dritte Ebene</a:t>
            </a:r>
          </a:p>
          <a:p>
            <a:pPr lvl="3"/>
            <a:r>
              <a:rPr lang="de-DE" noProof="0" dirty="0" smtClean="0"/>
              <a:t>Vierte Ebene</a:t>
            </a:r>
          </a:p>
          <a:p>
            <a:pPr lvl="4"/>
            <a:r>
              <a:rPr lang="de-DE" noProof="0" dirty="0" smtClean="0"/>
              <a:t>Fünfte Ebene</a:t>
            </a:r>
          </a:p>
        </p:txBody>
      </p:sp>
      <p:sp>
        <p:nvSpPr>
          <p:cNvPr id="9" name="Rectangle 6"/>
          <p:cNvSpPr>
            <a:spLocks noGrp="1" noChangeArrowheads="1"/>
          </p:cNvSpPr>
          <p:nvPr>
            <p:ph type="ftr" sz="quarter" idx="4"/>
          </p:nvPr>
        </p:nvSpPr>
        <p:spPr bwMode="auto">
          <a:xfrm>
            <a:off x="0" y="9705975"/>
            <a:ext cx="6143625" cy="230188"/>
          </a:xfrm>
          <a:prstGeom prst="rect">
            <a:avLst/>
          </a:prstGeom>
          <a:solidFill>
            <a:srgbClr val="669900"/>
          </a:solid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lang="de-DE" sz="1000" b="1" kern="1200">
                <a:solidFill>
                  <a:schemeClr val="bg1"/>
                </a:solidFill>
                <a:latin typeface="Arial" pitchFamily="34" charset="0"/>
                <a:ea typeface="+mn-ea"/>
                <a:cs typeface="Arial" pitchFamily="34" charset="0"/>
              </a:defRPr>
            </a:lvl1pPr>
          </a:lstStyle>
          <a:p>
            <a:pPr>
              <a:defRPr/>
            </a:pPr>
            <a:r>
              <a:t> </a:t>
            </a:r>
          </a:p>
        </p:txBody>
      </p:sp>
    </p:spTree>
    <p:extLst>
      <p:ext uri="{BB962C8B-B14F-4D97-AF65-F5344CB8AC3E}">
        <p14:creationId xmlns:p14="http://schemas.microsoft.com/office/powerpoint/2010/main" val="125479619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b="1" kern="1200">
        <a:solidFill>
          <a:schemeClr val="tx1"/>
        </a:solidFill>
        <a:latin typeface="Arial" pitchFamily="34" charset="0"/>
        <a:ea typeface="+mn-ea"/>
        <a:cs typeface="Arial" pitchFamily="34" charset="0"/>
      </a:defRPr>
    </a:lvl1pPr>
    <a:lvl2pPr marL="180975" indent="-180975" algn="l" rtl="0" eaLnBrk="0" fontAlgn="base" hangingPunct="0">
      <a:spcBef>
        <a:spcPct val="30000"/>
      </a:spcBef>
      <a:spcAft>
        <a:spcPct val="0"/>
      </a:spcAft>
      <a:buClr>
        <a:srgbClr val="669900"/>
      </a:buClr>
      <a:buFont typeface="Wingdings" pitchFamily="2" charset="2"/>
      <a:buChar char="§"/>
      <a:defRPr sz="1200" kern="1200">
        <a:solidFill>
          <a:schemeClr val="tx1"/>
        </a:solidFill>
        <a:latin typeface="Arial" pitchFamily="34" charset="0"/>
        <a:ea typeface="Adobe Fangsong Std R" pitchFamily="18" charset="-128"/>
        <a:cs typeface="Arial" pitchFamily="34" charset="0"/>
      </a:defRPr>
    </a:lvl2pPr>
    <a:lvl3pPr marL="266700" indent="-90488" algn="l" rtl="0" eaLnBrk="0" fontAlgn="base" hangingPunct="0">
      <a:spcBef>
        <a:spcPct val="30000"/>
      </a:spcBef>
      <a:spcAft>
        <a:spcPct val="0"/>
      </a:spcAft>
      <a:buClr>
        <a:srgbClr val="669900"/>
      </a:buClr>
      <a:buFont typeface="Wingdings" pitchFamily="2" charset="2"/>
      <a:buChar char="§"/>
      <a:defRPr sz="1000" kern="1200">
        <a:solidFill>
          <a:schemeClr val="tx1"/>
        </a:solidFill>
        <a:latin typeface="Arial" pitchFamily="34" charset="0"/>
        <a:ea typeface="Adobe Fangsong Std R" pitchFamily="18" charset="-128"/>
        <a:cs typeface="Arial" charset="0"/>
      </a:defRPr>
    </a:lvl3pPr>
    <a:lvl4pPr marL="447675" indent="-90488" algn="l" rtl="0" eaLnBrk="0" fontAlgn="base" hangingPunct="0">
      <a:spcBef>
        <a:spcPct val="30000"/>
      </a:spcBef>
      <a:spcAft>
        <a:spcPct val="0"/>
      </a:spcAft>
      <a:buClr>
        <a:srgbClr val="669900"/>
      </a:buClr>
      <a:buFont typeface="Wingdings" pitchFamily="2" charset="2"/>
      <a:buChar char="§"/>
      <a:defRPr sz="800" kern="1200">
        <a:solidFill>
          <a:schemeClr val="tx1"/>
        </a:solidFill>
        <a:latin typeface="Arial" pitchFamily="34" charset="0"/>
        <a:ea typeface="Adobe Fangsong Std R" pitchFamily="18" charset="-128"/>
        <a:cs typeface="Arial" charset="0"/>
      </a:defRPr>
    </a:lvl4pPr>
    <a:lvl5pPr marL="719138" indent="-95250" algn="l" rtl="0" eaLnBrk="0" fontAlgn="base" hangingPunct="0">
      <a:spcBef>
        <a:spcPct val="30000"/>
      </a:spcBef>
      <a:spcAft>
        <a:spcPct val="0"/>
      </a:spcAft>
      <a:buClr>
        <a:srgbClr val="669900"/>
      </a:buClr>
      <a:buFont typeface="Wingdings" pitchFamily="2" charset="2"/>
      <a:buChar char="§"/>
      <a:defRPr sz="800" b="1" kern="1200">
        <a:solidFill>
          <a:srgbClr val="669900"/>
        </a:solidFill>
        <a:latin typeface="Arial" pitchFamily="34" charset="0"/>
        <a:ea typeface="Adobe Fangsong Std R" pitchFamily="18" charset="-128"/>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Number Placeholder 3"/>
          <p:cNvSpPr>
            <a:spLocks noGrp="1"/>
          </p:cNvSpPr>
          <p:nvPr>
            <p:ph type="sldNum" sz="quarter" idx="5"/>
          </p:nvPr>
        </p:nvSpPr>
        <p:spPr/>
        <p:txBody>
          <a:bodyPr/>
          <a:lstStyle/>
          <a:p>
            <a:pPr>
              <a:buSzPct val="100000"/>
            </a:pPr>
            <a:fld id="{1A1F6C12-04D3-42E4-B422-7458E68F12C7}" type="slidenum">
              <a:rPr lang="fr-FR" smtClean="0">
                <a:solidFill>
                  <a:srgbClr val="FFFFFF"/>
                </a:solidFill>
                <a:latin typeface="Arial" charset="0"/>
                <a:cs typeface="Arial" charset="0"/>
                <a:sym typeface="Arial" charset="0"/>
              </a:rPr>
              <a:pPr>
                <a:buSzPct val="100000"/>
              </a:pPr>
              <a:t>1</a:t>
            </a:fld>
            <a:endParaRPr lang="fr-FR" dirty="0" smtClean="0">
              <a:solidFill>
                <a:srgbClr val="FFFFFF"/>
              </a:solidFill>
              <a:latin typeface="Arial" charset="0"/>
              <a:cs typeface="Arial" charset="0"/>
              <a:sym typeface="Arial" charset="0"/>
            </a:endParaRPr>
          </a:p>
        </p:txBody>
      </p:sp>
      <p:sp>
        <p:nvSpPr>
          <p:cNvPr id="35843" name="Folienbildplatzhalter 5"/>
          <p:cNvSpPr>
            <a:spLocks noGrp="1" noRot="1" noChangeAspect="1" noTextEdit="1"/>
          </p:cNvSpPr>
          <p:nvPr>
            <p:ph type="sldImg"/>
          </p:nvPr>
        </p:nvSpPr>
        <p:spPr>
          <a:xfrm>
            <a:off x="546100" y="312738"/>
            <a:ext cx="5730875" cy="4297362"/>
          </a:xfrm>
          <a:ln/>
        </p:spPr>
      </p:sp>
      <p:sp>
        <p:nvSpPr>
          <p:cNvPr id="35844" name="Notizenplatzhalter 6"/>
          <p:cNvSpPr>
            <a:spLocks noGrp="1"/>
          </p:cNvSpPr>
          <p:nvPr>
            <p:ph type="body" idx="1"/>
          </p:nvPr>
        </p:nvSpPr>
        <p:spPr>
          <a:noFill/>
          <a:ln/>
        </p:spPr>
        <p:txBody>
          <a:bodyPr/>
          <a:lstStyle/>
          <a:p>
            <a:endParaRPr lang="fr-FR" dirty="0" smtClean="0">
              <a:latin typeface="Arial" charset="0"/>
              <a:cs typeface="Arial" charset="0"/>
            </a:endParaRPr>
          </a:p>
        </p:txBody>
      </p:sp>
    </p:spTree>
    <p:extLst>
      <p:ext uri="{BB962C8B-B14F-4D97-AF65-F5344CB8AC3E}">
        <p14:creationId xmlns:p14="http://schemas.microsoft.com/office/powerpoint/2010/main" val="15889232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Foliennummernplatzhalter 3"/>
          <p:cNvSpPr>
            <a:spLocks noGrp="1"/>
          </p:cNvSpPr>
          <p:nvPr>
            <p:ph type="sldNum" sz="quarter" idx="5"/>
          </p:nvPr>
        </p:nvSpPr>
        <p:spPr/>
        <p:txBody>
          <a:bodyPr/>
          <a:lstStyle/>
          <a:p>
            <a:pPr>
              <a:buSzPct val="100000"/>
            </a:pPr>
            <a:fld id="{9AEC3432-DAAA-45AE-B965-59265AF30659}" type="slidenum">
              <a:rPr lang="fr-FR" smtClean="0">
                <a:solidFill>
                  <a:srgbClr val="FFFFFF"/>
                </a:solidFill>
                <a:latin typeface="Arial" charset="0"/>
                <a:cs typeface="Arial" charset="0"/>
                <a:sym typeface="Arial" charset="0"/>
              </a:rPr>
              <a:pPr>
                <a:buSzPct val="100000"/>
              </a:pPr>
              <a:t>2</a:t>
            </a:fld>
            <a:endParaRPr lang="fr-FR" dirty="0" smtClean="0">
              <a:solidFill>
                <a:srgbClr val="FFFFFF"/>
              </a:solidFill>
              <a:latin typeface="Arial" charset="0"/>
              <a:cs typeface="Arial" charset="0"/>
              <a:sym typeface="Arial" charset="0"/>
            </a:endParaRPr>
          </a:p>
        </p:txBody>
      </p:sp>
      <p:sp>
        <p:nvSpPr>
          <p:cNvPr id="20483" name="Notizenplatzhalter 6"/>
          <p:cNvSpPr>
            <a:spLocks noGrp="1"/>
          </p:cNvSpPr>
          <p:nvPr>
            <p:ph type="body" idx="1"/>
          </p:nvPr>
        </p:nvSpPr>
        <p:spPr>
          <a:noFill/>
          <a:ln/>
        </p:spPr>
        <p:txBody>
          <a:bodyPr/>
          <a:lstStyle/>
          <a:p>
            <a:r>
              <a:rPr lang="fr-FR" dirty="0" smtClean="0">
                <a:solidFill>
                  <a:srgbClr val="000000"/>
                </a:solidFill>
                <a:latin typeface="Arial" charset="0"/>
                <a:cs typeface="Arial" charset="0"/>
                <a:sym typeface="Arial" charset="0"/>
              </a:rPr>
              <a:t>Conditions d'utilisation</a:t>
            </a:r>
          </a:p>
          <a:p>
            <a:r>
              <a:rPr lang="fr-FR" b="0" dirty="0" smtClean="0">
                <a:solidFill>
                  <a:srgbClr val="000000"/>
                </a:solidFill>
                <a:latin typeface="Arial" charset="0"/>
                <a:cs typeface="Arial" charset="0"/>
                <a:sym typeface="Arial" charset="0"/>
              </a:rPr>
              <a:t>Ce matériel de formation est la propriété de la GIZ. Vous ne pouvez pas modifier cette diapo, ni ajouter ou supprimer du contenu ou encore modifier les maquettes. Le logo de la GIZ ne peut être supprimé ou déplacé et aucun autre logo ou aucune autre information ne peut être placé(e) dans la zone d'en-tête ou de bas de page des maquettes. Avant d'ajouter des informations à ce matériel de formation, veuillez contacter climate@giz.de.</a:t>
            </a:r>
            <a:endParaRPr lang="fr-FR" b="0" dirty="0" smtClean="0">
              <a:solidFill>
                <a:srgbClr val="000000"/>
              </a:solidFill>
              <a:latin typeface="Arial" charset="0"/>
              <a:cs typeface="Arial" charset="0"/>
              <a:sym typeface="Arial" charset="0"/>
            </a:endParaRPr>
          </a:p>
        </p:txBody>
      </p:sp>
      <p:sp>
        <p:nvSpPr>
          <p:cNvPr id="20484" name="Folienbildplatzhalter 6"/>
          <p:cNvSpPr>
            <a:spLocks noGrp="1" noRot="1" noChangeAspect="1" noTextEdit="1"/>
          </p:cNvSpPr>
          <p:nvPr>
            <p:ph type="sldImg"/>
          </p:nvPr>
        </p:nvSpPr>
        <p:spPr>
          <a:xfrm>
            <a:off x="547688" y="312738"/>
            <a:ext cx="5727700" cy="4295775"/>
          </a:xfrm>
          <a:ln/>
        </p:spPr>
      </p:sp>
    </p:spTree>
    <p:extLst>
      <p:ext uri="{BB962C8B-B14F-4D97-AF65-F5344CB8AC3E}">
        <p14:creationId xmlns:p14="http://schemas.microsoft.com/office/powerpoint/2010/main" val="13700696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Folienbildplatzhalter 3"/>
          <p:cNvSpPr>
            <a:spLocks noGrp="1" noRot="1" noChangeAspect="1" noTextEdit="1"/>
          </p:cNvSpPr>
          <p:nvPr>
            <p:ph type="sldImg"/>
          </p:nvPr>
        </p:nvSpPr>
        <p:spPr>
          <a:xfrm>
            <a:off x="547688" y="312738"/>
            <a:ext cx="5726112" cy="4295775"/>
          </a:xfrm>
          <a:ln/>
        </p:spPr>
      </p:sp>
      <p:sp>
        <p:nvSpPr>
          <p:cNvPr id="21507" name="Notizenplatzhalter 4"/>
          <p:cNvSpPr>
            <a:spLocks noGrp="1"/>
          </p:cNvSpPr>
          <p:nvPr>
            <p:ph type="body" idx="1"/>
          </p:nvPr>
        </p:nvSpPr>
        <p:spPr>
          <a:noFill/>
          <a:ln/>
        </p:spPr>
        <p:txBody>
          <a:bodyPr/>
          <a:lstStyle/>
          <a:p>
            <a:endParaRPr lang="fr-FR" b="0" i="1" dirty="0" smtClean="0">
              <a:solidFill>
                <a:srgbClr val="000000"/>
              </a:solidFill>
              <a:latin typeface="Arial" charset="0"/>
              <a:cs typeface="Arial" charset="0"/>
            </a:endParaRPr>
          </a:p>
        </p:txBody>
      </p:sp>
    </p:spTree>
    <p:extLst>
      <p:ext uri="{BB962C8B-B14F-4D97-AF65-F5344CB8AC3E}">
        <p14:creationId xmlns:p14="http://schemas.microsoft.com/office/powerpoint/2010/main" val="32408422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Folienbildplatzhalter 1"/>
          <p:cNvSpPr>
            <a:spLocks noGrp="1" noRot="1" noChangeAspect="1" noTextEdit="1"/>
          </p:cNvSpPr>
          <p:nvPr>
            <p:ph type="sldImg"/>
          </p:nvPr>
        </p:nvSpPr>
        <p:spPr>
          <a:xfrm>
            <a:off x="546100" y="312738"/>
            <a:ext cx="5730875" cy="4297362"/>
          </a:xfrm>
          <a:ln/>
        </p:spPr>
      </p:sp>
      <p:sp>
        <p:nvSpPr>
          <p:cNvPr id="38915" name="Notizenplatzhalter 2"/>
          <p:cNvSpPr>
            <a:spLocks noGrp="1"/>
          </p:cNvSpPr>
          <p:nvPr>
            <p:ph type="body" idx="1"/>
          </p:nvPr>
        </p:nvSpPr>
        <p:spPr>
          <a:noFill/>
          <a:ln/>
        </p:spPr>
        <p:txBody>
          <a:bodyPr/>
          <a:lstStyle/>
          <a:p>
            <a:endParaRPr lang="fr-FR" dirty="0" smtClean="0">
              <a:latin typeface="Arial" charset="0"/>
              <a:cs typeface="Arial" charset="0"/>
            </a:endParaRPr>
          </a:p>
        </p:txBody>
      </p:sp>
      <p:sp>
        <p:nvSpPr>
          <p:cNvPr id="38916" name="Foliennummernplatzhalter 3"/>
          <p:cNvSpPr>
            <a:spLocks noGrp="1"/>
          </p:cNvSpPr>
          <p:nvPr>
            <p:ph type="sldNum" sz="quarter" idx="5"/>
          </p:nvPr>
        </p:nvSpPr>
        <p:spPr/>
        <p:txBody>
          <a:bodyPr/>
          <a:lstStyle/>
          <a:p>
            <a:pPr>
              <a:buSzPct val="100000"/>
            </a:pPr>
            <a:fld id="{DD4FE490-D4FD-4362-9741-5C364A96A2A2}" type="slidenum">
              <a:rPr lang="fr-FR" smtClean="0">
                <a:solidFill>
                  <a:srgbClr val="FFFFFF"/>
                </a:solidFill>
                <a:latin typeface="Arial" charset="0"/>
                <a:cs typeface="Arial" charset="0"/>
                <a:sym typeface="Arial" charset="0"/>
              </a:rPr>
              <a:pPr>
                <a:buSzPct val="100000"/>
              </a:pPr>
              <a:t>4</a:t>
            </a:fld>
            <a:endParaRPr lang="fr-FR" dirty="0" smtClean="0">
              <a:solidFill>
                <a:srgbClr val="FFFFFF"/>
              </a:solidFill>
              <a:latin typeface="Arial" charset="0"/>
              <a:cs typeface="Arial" charset="0"/>
              <a:sym typeface="Arial" charset="0"/>
            </a:endParaRPr>
          </a:p>
        </p:txBody>
      </p:sp>
    </p:spTree>
    <p:extLst>
      <p:ext uri="{BB962C8B-B14F-4D97-AF65-F5344CB8AC3E}">
        <p14:creationId xmlns:p14="http://schemas.microsoft.com/office/powerpoint/2010/main" val="32517376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Folienbildplatzhalter 1"/>
          <p:cNvSpPr>
            <a:spLocks noGrp="1" noRot="1" noChangeAspect="1" noTextEdit="1"/>
          </p:cNvSpPr>
          <p:nvPr>
            <p:ph type="sldImg"/>
          </p:nvPr>
        </p:nvSpPr>
        <p:spPr>
          <a:xfrm>
            <a:off x="546100" y="312738"/>
            <a:ext cx="5730875" cy="4297362"/>
          </a:xfrm>
          <a:ln/>
        </p:spPr>
      </p:sp>
      <p:sp>
        <p:nvSpPr>
          <p:cNvPr id="39939" name="Notizenplatzhalter 2"/>
          <p:cNvSpPr>
            <a:spLocks noGrp="1"/>
          </p:cNvSpPr>
          <p:nvPr>
            <p:ph type="body" idx="1"/>
          </p:nvPr>
        </p:nvSpPr>
        <p:spPr>
          <a:noFill/>
          <a:ln/>
        </p:spPr>
        <p:txBody>
          <a:bodyPr/>
          <a:lstStyle/>
          <a:p>
            <a:endParaRPr lang="fr-FR" dirty="0" smtClean="0">
              <a:latin typeface="Arial" charset="0"/>
              <a:cs typeface="Arial" charset="0"/>
            </a:endParaRPr>
          </a:p>
        </p:txBody>
      </p:sp>
      <p:sp>
        <p:nvSpPr>
          <p:cNvPr id="39940" name="Foliennummernplatzhalter 3"/>
          <p:cNvSpPr>
            <a:spLocks noGrp="1"/>
          </p:cNvSpPr>
          <p:nvPr>
            <p:ph type="sldNum" sz="quarter" idx="5"/>
          </p:nvPr>
        </p:nvSpPr>
        <p:spPr/>
        <p:txBody>
          <a:bodyPr/>
          <a:lstStyle/>
          <a:p>
            <a:pPr>
              <a:buSzPct val="100000"/>
            </a:pPr>
            <a:fld id="{B7A854C0-C2E4-4A2C-8748-E30E475A0EA0}" type="slidenum">
              <a:rPr lang="fr-FR" smtClean="0">
                <a:solidFill>
                  <a:srgbClr val="FFFFFF"/>
                </a:solidFill>
                <a:latin typeface="Arial" charset="0"/>
                <a:cs typeface="Arial" charset="0"/>
                <a:sym typeface="Arial" charset="0"/>
              </a:rPr>
              <a:pPr>
                <a:buSzPct val="100000"/>
              </a:pPr>
              <a:t>5</a:t>
            </a:fld>
            <a:endParaRPr lang="fr-FR" dirty="0" smtClean="0">
              <a:solidFill>
                <a:srgbClr val="FFFFFF"/>
              </a:solidFill>
              <a:latin typeface="Arial" charset="0"/>
              <a:cs typeface="Arial" charset="0"/>
              <a:sym typeface="Arial" charset="0"/>
            </a:endParaRPr>
          </a:p>
        </p:txBody>
      </p:sp>
    </p:spTree>
    <p:extLst>
      <p:ext uri="{BB962C8B-B14F-4D97-AF65-F5344CB8AC3E}">
        <p14:creationId xmlns:p14="http://schemas.microsoft.com/office/powerpoint/2010/main" val="22252007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Notizenplatzhalter 2"/>
          <p:cNvSpPr>
            <a:spLocks noGrp="1"/>
          </p:cNvSpPr>
          <p:nvPr>
            <p:ph type="body" idx="1"/>
          </p:nvPr>
        </p:nvSpPr>
        <p:spPr>
          <a:noFill/>
          <a:ln/>
        </p:spPr>
        <p:txBody>
          <a:bodyPr/>
          <a:lstStyle/>
          <a:p>
            <a:r>
              <a:rPr lang="fr-FR" b="0" dirty="0" smtClean="0">
                <a:solidFill>
                  <a:srgbClr val="000000"/>
                </a:solidFill>
                <a:latin typeface="Arial" charset="0"/>
                <a:cs typeface="Arial" charset="0"/>
                <a:sym typeface="Arial" charset="0"/>
              </a:rPr>
              <a:t>Message: </a:t>
            </a:r>
            <a:r>
              <a:rPr lang="fr-FR" dirty="0" smtClean="0">
                <a:solidFill>
                  <a:srgbClr val="000000"/>
                </a:solidFill>
                <a:latin typeface="Arial" charset="0"/>
                <a:cs typeface="Arial" charset="0"/>
                <a:sym typeface="Arial" charset="0"/>
              </a:rPr>
              <a:t/>
            </a:r>
            <a:br>
              <a:rPr lang="fr-FR" dirty="0" smtClean="0">
                <a:solidFill>
                  <a:srgbClr val="000000"/>
                </a:solidFill>
                <a:latin typeface="Arial" charset="0"/>
                <a:cs typeface="Arial" charset="0"/>
                <a:sym typeface="Arial" charset="0"/>
              </a:rPr>
            </a:br>
            <a:r>
              <a:rPr lang="fr-FR" b="0" dirty="0" smtClean="0">
                <a:solidFill>
                  <a:srgbClr val="000000"/>
                </a:solidFill>
                <a:latin typeface="Arial" charset="0"/>
                <a:cs typeface="Arial" charset="0"/>
                <a:sym typeface="Arial" charset="0"/>
              </a:rPr>
              <a:t>l'effet de serre est un phénomène naturel sans lequel la vie sur terre serait impossible.</a:t>
            </a:r>
            <a:endParaRPr lang="fr-FR" b="0" dirty="0" smtClean="0">
              <a:solidFill>
                <a:srgbClr val="000000"/>
              </a:solidFill>
              <a:latin typeface="Arial" charset="0"/>
              <a:cs typeface="Arial" charset="0"/>
              <a:sym typeface="Arial" charset="0"/>
            </a:endParaRPr>
          </a:p>
        </p:txBody>
      </p:sp>
      <p:sp>
        <p:nvSpPr>
          <p:cNvPr id="40963" name="Foliennummernplatzhalter 3"/>
          <p:cNvSpPr>
            <a:spLocks noGrp="1"/>
          </p:cNvSpPr>
          <p:nvPr>
            <p:ph type="sldNum" sz="quarter" idx="5"/>
          </p:nvPr>
        </p:nvSpPr>
        <p:spPr/>
        <p:txBody>
          <a:bodyPr/>
          <a:lstStyle/>
          <a:p>
            <a:pPr>
              <a:buSzPct val="100000"/>
            </a:pPr>
            <a:fld id="{4EA6EC5B-369E-465A-A112-A0667CA5A550}" type="slidenum">
              <a:rPr lang="fr-FR" smtClean="0">
                <a:solidFill>
                  <a:srgbClr val="FFFFFF"/>
                </a:solidFill>
                <a:latin typeface="Arial" charset="0"/>
                <a:cs typeface="Arial" charset="0"/>
                <a:sym typeface="Arial" charset="0"/>
              </a:rPr>
              <a:pPr>
                <a:buSzPct val="100000"/>
              </a:pPr>
              <a:t>6</a:t>
            </a:fld>
            <a:endParaRPr lang="fr-FR" dirty="0" smtClean="0">
              <a:solidFill>
                <a:srgbClr val="FFFFFF"/>
              </a:solidFill>
              <a:latin typeface="Arial" charset="0"/>
              <a:cs typeface="Arial" charset="0"/>
              <a:sym typeface="Arial" charset="0"/>
            </a:endParaRPr>
          </a:p>
        </p:txBody>
      </p:sp>
      <p:sp>
        <p:nvSpPr>
          <p:cNvPr id="40964" name="Folienbildplatzhalter 6"/>
          <p:cNvSpPr>
            <a:spLocks noGrp="1" noRot="1" noChangeAspect="1" noTextEdit="1"/>
          </p:cNvSpPr>
          <p:nvPr>
            <p:ph type="sldImg"/>
          </p:nvPr>
        </p:nvSpPr>
        <p:spPr>
          <a:xfrm>
            <a:off x="546100" y="312738"/>
            <a:ext cx="5730875" cy="4297362"/>
          </a:xfrm>
          <a:ln/>
        </p:spPr>
      </p:sp>
    </p:spTree>
    <p:extLst>
      <p:ext uri="{BB962C8B-B14F-4D97-AF65-F5344CB8AC3E}">
        <p14:creationId xmlns:p14="http://schemas.microsoft.com/office/powerpoint/2010/main" val="3322894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3"/>
          <p:cNvSpPr>
            <a:spLocks noGrp="1" noChangeArrowheads="1"/>
          </p:cNvSpPr>
          <p:nvPr>
            <p:ph type="body" idx="1"/>
          </p:nvPr>
        </p:nvSpPr>
        <p:spPr>
          <a:noFill/>
          <a:ln/>
        </p:spPr>
        <p:txBody>
          <a:bodyPr/>
          <a:lstStyle/>
          <a:p>
            <a:r>
              <a:rPr lang="fr-FR" dirty="0" smtClean="0">
                <a:solidFill>
                  <a:srgbClr val="000000"/>
                </a:solidFill>
                <a:latin typeface="Arial" charset="0"/>
                <a:cs typeface="Arial" charset="0"/>
                <a:sym typeface="Arial" charset="0"/>
              </a:rPr>
              <a:t>Message: </a:t>
            </a:r>
            <a:br>
              <a:rPr lang="fr-FR" dirty="0" smtClean="0">
                <a:solidFill>
                  <a:srgbClr val="000000"/>
                </a:solidFill>
                <a:latin typeface="Arial" charset="0"/>
                <a:cs typeface="Arial" charset="0"/>
                <a:sym typeface="Arial" charset="0"/>
              </a:rPr>
            </a:br>
            <a:r>
              <a:rPr lang="fr-FR" b="0" dirty="0" smtClean="0">
                <a:solidFill>
                  <a:srgbClr val="000000"/>
                </a:solidFill>
                <a:latin typeface="Arial" charset="0"/>
                <a:cs typeface="Arial" charset="0"/>
                <a:sym typeface="Arial" charset="0"/>
              </a:rPr>
              <a:t>des changements ont été observés au niveau de la concentration de CO</a:t>
            </a:r>
            <a:r>
              <a:rPr lang="fr-FR" b="0" baseline="-25000" dirty="0" smtClean="0">
                <a:solidFill>
                  <a:srgbClr val="000000"/>
                </a:solidFill>
                <a:latin typeface="Arial" charset="0"/>
                <a:cs typeface="Arial" charset="0"/>
                <a:sym typeface="Arial" charset="0"/>
              </a:rPr>
              <a:t>2 </a:t>
            </a:r>
            <a:r>
              <a:rPr lang="fr-FR" b="0" dirty="0" smtClean="0">
                <a:solidFill>
                  <a:srgbClr val="000000"/>
                </a:solidFill>
                <a:latin typeface="Arial" charset="0"/>
                <a:cs typeface="Arial" charset="0"/>
                <a:sym typeface="Arial" charset="0"/>
              </a:rPr>
              <a:t>durant ces 800 000 dernières années. Le changement qui s'est produit au cours de ce dernier siècle dépasse cependant toutes les données.</a:t>
            </a:r>
            <a:endParaRPr lang="fr-FR" b="0" dirty="0" smtClean="0">
              <a:solidFill>
                <a:srgbClr val="000000"/>
              </a:solidFill>
              <a:latin typeface="Arial" charset="0"/>
              <a:cs typeface="Arial" charset="0"/>
              <a:sym typeface="Arial" charset="0"/>
            </a:endParaRPr>
          </a:p>
        </p:txBody>
      </p:sp>
      <p:sp>
        <p:nvSpPr>
          <p:cNvPr id="41987" name="Folienbildplatzhalter 4"/>
          <p:cNvSpPr>
            <a:spLocks noGrp="1" noRot="1" noChangeAspect="1" noTextEdit="1"/>
          </p:cNvSpPr>
          <p:nvPr>
            <p:ph type="sldImg"/>
          </p:nvPr>
        </p:nvSpPr>
        <p:spPr>
          <a:xfrm>
            <a:off x="546100" y="312738"/>
            <a:ext cx="5730875" cy="4297362"/>
          </a:xfrm>
          <a:ln/>
        </p:spPr>
      </p:sp>
    </p:spTree>
    <p:extLst>
      <p:ext uri="{BB962C8B-B14F-4D97-AF65-F5344CB8AC3E}">
        <p14:creationId xmlns:p14="http://schemas.microsoft.com/office/powerpoint/2010/main" val="34931476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3"/>
          <p:cNvSpPr>
            <a:spLocks noGrp="1" noChangeArrowheads="1"/>
          </p:cNvSpPr>
          <p:nvPr>
            <p:ph type="body" idx="1"/>
          </p:nvPr>
        </p:nvSpPr>
        <p:spPr>
          <a:noFill/>
          <a:ln/>
        </p:spPr>
        <p:txBody>
          <a:bodyPr/>
          <a:lstStyle/>
          <a:p>
            <a:r>
              <a:rPr lang="fr-FR" dirty="0" smtClean="0">
                <a:solidFill>
                  <a:srgbClr val="000000"/>
                </a:solidFill>
                <a:latin typeface="Arial" charset="0"/>
                <a:cs typeface="Arial" charset="0"/>
                <a:sym typeface="Arial" charset="0"/>
              </a:rPr>
              <a:t>Message: </a:t>
            </a:r>
          </a:p>
          <a:p>
            <a:r>
              <a:rPr lang="fr-FR" b="0" dirty="0" smtClean="0">
                <a:solidFill>
                  <a:srgbClr val="000000"/>
                </a:solidFill>
                <a:latin typeface="Arial" charset="0"/>
                <a:cs typeface="Arial" charset="0"/>
                <a:sym typeface="Arial" charset="0"/>
              </a:rPr>
              <a:t>Les changements au niveau de l'utilisation des sols et des combustibles fossiles perturbent le cycle naturel du carbone, ce qui entraîne une augmentation des émissions de gaz à effet de serre; l'intensification de l'effet de serre contribue au réchauffement de la planète et exerce des impacts significatifs sur le bien-être humain et la durabilité écologique mais aussi sur les activités économiques.</a:t>
            </a:r>
          </a:p>
        </p:txBody>
      </p:sp>
      <p:sp>
        <p:nvSpPr>
          <p:cNvPr id="43011" name="Folienbildplatzhalter 4"/>
          <p:cNvSpPr>
            <a:spLocks noGrp="1" noRot="1" noChangeAspect="1" noTextEdit="1"/>
          </p:cNvSpPr>
          <p:nvPr>
            <p:ph type="sldImg"/>
          </p:nvPr>
        </p:nvSpPr>
        <p:spPr>
          <a:xfrm>
            <a:off x="546100" y="312738"/>
            <a:ext cx="5730875" cy="4297362"/>
          </a:xfrm>
          <a:ln/>
        </p:spPr>
      </p:sp>
    </p:spTree>
    <p:extLst>
      <p:ext uri="{BB962C8B-B14F-4D97-AF65-F5344CB8AC3E}">
        <p14:creationId xmlns:p14="http://schemas.microsoft.com/office/powerpoint/2010/main" val="3813285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3"/>
          <p:cNvSpPr>
            <a:spLocks noGrp="1" noChangeArrowheads="1"/>
          </p:cNvSpPr>
          <p:nvPr>
            <p:ph type="body" idx="1"/>
          </p:nvPr>
        </p:nvSpPr>
        <p:spPr>
          <a:noFill/>
          <a:ln/>
        </p:spPr>
        <p:txBody>
          <a:bodyPr/>
          <a:lstStyle/>
          <a:p>
            <a:r>
              <a:rPr lang="fr-FR" dirty="0" smtClean="0">
                <a:solidFill>
                  <a:srgbClr val="000000"/>
                </a:solidFill>
                <a:latin typeface="Arial" charset="0"/>
                <a:cs typeface="Arial" charset="0"/>
                <a:sym typeface="Arial" charset="0"/>
              </a:rPr>
              <a:t>Il existe plusieurs GES qui sont calculés en </a:t>
            </a:r>
          </a:p>
          <a:p>
            <a:r>
              <a:rPr lang="fr-FR" dirty="0" smtClean="0">
                <a:solidFill>
                  <a:srgbClr val="000000"/>
                </a:solidFill>
                <a:latin typeface="Arial" charset="0"/>
                <a:cs typeface="Arial" charset="0"/>
                <a:sym typeface="Arial" charset="0"/>
              </a:rPr>
              <a:t>équivalents CO</a:t>
            </a:r>
            <a:r>
              <a:rPr lang="fr-FR" baseline="-25000" dirty="0" smtClean="0">
                <a:solidFill>
                  <a:srgbClr val="000000"/>
                </a:solidFill>
                <a:latin typeface="Arial" charset="0"/>
                <a:cs typeface="Arial" charset="0"/>
                <a:sym typeface="Arial" charset="0"/>
              </a:rPr>
              <a:t>2</a:t>
            </a:r>
            <a:r>
              <a:rPr lang="fr-FR" dirty="0" smtClean="0">
                <a:solidFill>
                  <a:srgbClr val="000000"/>
                </a:solidFill>
                <a:latin typeface="Arial" charset="0"/>
                <a:cs typeface="Arial" charset="0"/>
                <a:sym typeface="Arial" charset="0"/>
              </a:rPr>
              <a:t> </a:t>
            </a:r>
          </a:p>
          <a:p>
            <a:endParaRPr lang="fr-FR" dirty="0" smtClean="0">
              <a:solidFill>
                <a:srgbClr val="000000"/>
              </a:solidFill>
              <a:latin typeface="Arial" charset="0"/>
              <a:cs typeface="Arial" charset="0"/>
              <a:sym typeface="Arial" charset="0"/>
            </a:endParaRPr>
          </a:p>
          <a:p>
            <a:r>
              <a:rPr lang="fr-FR" b="0" dirty="0" smtClean="0">
                <a:solidFill>
                  <a:srgbClr val="000000"/>
                </a:solidFill>
                <a:latin typeface="Arial" charset="0"/>
                <a:cs typeface="Arial" charset="0"/>
                <a:sym typeface="Arial" charset="0"/>
              </a:rPr>
              <a:t>Dioxyde de carbone (CO</a:t>
            </a:r>
            <a:r>
              <a:rPr lang="fr-FR" b="0" baseline="-25000" dirty="0" smtClean="0">
                <a:solidFill>
                  <a:srgbClr val="000000"/>
                </a:solidFill>
                <a:latin typeface="Arial" charset="0"/>
                <a:cs typeface="Arial" charset="0"/>
                <a:sym typeface="Arial" charset="0"/>
              </a:rPr>
              <a:t>2</a:t>
            </a:r>
            <a:r>
              <a:rPr lang="fr-FR" b="0" dirty="0" smtClean="0">
                <a:solidFill>
                  <a:srgbClr val="000000"/>
                </a:solidFill>
                <a:latin typeface="Arial" charset="0"/>
                <a:cs typeface="Arial" charset="0"/>
                <a:sym typeface="Arial" charset="0"/>
              </a:rPr>
              <a:t>)	= 1</a:t>
            </a:r>
          </a:p>
          <a:p>
            <a:r>
              <a:rPr lang="fr-FR" b="0" dirty="0" smtClean="0">
                <a:solidFill>
                  <a:srgbClr val="000000"/>
                </a:solidFill>
                <a:latin typeface="Arial" charset="0"/>
                <a:cs typeface="Arial" charset="0"/>
                <a:sym typeface="Arial" charset="0"/>
              </a:rPr>
              <a:t>Méthane (CH</a:t>
            </a:r>
            <a:r>
              <a:rPr lang="fr-FR" b="0" baseline="-25000" dirty="0" smtClean="0">
                <a:solidFill>
                  <a:srgbClr val="000000"/>
                </a:solidFill>
                <a:latin typeface="Arial" charset="0"/>
                <a:cs typeface="Arial" charset="0"/>
                <a:sym typeface="Arial" charset="0"/>
              </a:rPr>
              <a:t>4</a:t>
            </a:r>
            <a:r>
              <a:rPr lang="fr-FR" b="0" dirty="0" smtClean="0">
                <a:solidFill>
                  <a:srgbClr val="000000"/>
                </a:solidFill>
                <a:latin typeface="Arial" charset="0"/>
                <a:cs typeface="Arial" charset="0"/>
                <a:sym typeface="Arial" charset="0"/>
              </a:rPr>
              <a:t>) 	= 21</a:t>
            </a:r>
          </a:p>
          <a:p>
            <a:r>
              <a:rPr lang="fr-FR" b="0" dirty="0" smtClean="0">
                <a:solidFill>
                  <a:srgbClr val="000000"/>
                </a:solidFill>
                <a:latin typeface="Arial" charset="0"/>
                <a:cs typeface="Arial" charset="0"/>
                <a:sym typeface="Arial" charset="0"/>
              </a:rPr>
              <a:t>Oxyde d'azote (N</a:t>
            </a:r>
            <a:r>
              <a:rPr lang="fr-FR" b="0" baseline="-25000" dirty="0" smtClean="0">
                <a:solidFill>
                  <a:srgbClr val="000000"/>
                </a:solidFill>
                <a:latin typeface="Arial" charset="0"/>
                <a:cs typeface="Arial" charset="0"/>
                <a:sym typeface="Arial" charset="0"/>
              </a:rPr>
              <a:t>2</a:t>
            </a:r>
            <a:r>
              <a:rPr lang="fr-FR" b="0" dirty="0" smtClean="0">
                <a:solidFill>
                  <a:srgbClr val="000000"/>
                </a:solidFill>
                <a:latin typeface="Arial" charset="0"/>
                <a:cs typeface="Arial" charset="0"/>
                <a:sym typeface="Arial" charset="0"/>
              </a:rPr>
              <a:t>O)	= 310</a:t>
            </a:r>
          </a:p>
          <a:p>
            <a:r>
              <a:rPr lang="fr-FR" b="0" dirty="0" err="1" smtClean="0">
                <a:solidFill>
                  <a:srgbClr val="000000"/>
                </a:solidFill>
                <a:latin typeface="Arial" charset="0"/>
                <a:cs typeface="Arial" charset="0"/>
                <a:sym typeface="Arial" charset="0"/>
              </a:rPr>
              <a:t>Hydrofluorocarbone</a:t>
            </a:r>
            <a:r>
              <a:rPr lang="fr-FR" b="0" dirty="0" smtClean="0">
                <a:solidFill>
                  <a:srgbClr val="000000"/>
                </a:solidFill>
                <a:latin typeface="Arial" charset="0"/>
                <a:cs typeface="Arial" charset="0"/>
                <a:sym typeface="Arial" charset="0"/>
              </a:rPr>
              <a:t> (HFC)-134a 	= 1,300</a:t>
            </a:r>
          </a:p>
          <a:p>
            <a:r>
              <a:rPr lang="fr-FR" b="0" dirty="0" smtClean="0">
                <a:solidFill>
                  <a:srgbClr val="000000"/>
                </a:solidFill>
                <a:latin typeface="Arial" charset="0"/>
                <a:cs typeface="Arial" charset="0"/>
                <a:sym typeface="Arial" charset="0"/>
              </a:rPr>
              <a:t>(utilisé dans la climatisation mobile)</a:t>
            </a:r>
          </a:p>
        </p:txBody>
      </p:sp>
      <p:sp>
        <p:nvSpPr>
          <p:cNvPr id="44035" name="Folienbildplatzhalter 4"/>
          <p:cNvSpPr>
            <a:spLocks noGrp="1" noRot="1" noChangeAspect="1" noTextEdit="1"/>
          </p:cNvSpPr>
          <p:nvPr>
            <p:ph type="sldImg"/>
          </p:nvPr>
        </p:nvSpPr>
        <p:spPr>
          <a:xfrm>
            <a:off x="546100" y="312738"/>
            <a:ext cx="5730875" cy="4297362"/>
          </a:xfrm>
          <a:ln/>
        </p:spPr>
      </p:sp>
    </p:spTree>
    <p:extLst>
      <p:ext uri="{BB962C8B-B14F-4D97-AF65-F5344CB8AC3E}">
        <p14:creationId xmlns:p14="http://schemas.microsoft.com/office/powerpoint/2010/main" val="33598030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3"/>
          <p:cNvSpPr>
            <a:spLocks noGrp="1" noChangeArrowheads="1"/>
          </p:cNvSpPr>
          <p:nvPr>
            <p:ph type="body" idx="1"/>
          </p:nvPr>
        </p:nvSpPr>
        <p:spPr>
          <a:noFill/>
          <a:ln/>
        </p:spPr>
        <p:txBody>
          <a:bodyPr/>
          <a:lstStyle/>
          <a:p>
            <a:r>
              <a:rPr lang="fr-FR" dirty="0" smtClean="0">
                <a:latin typeface="Arial" charset="0"/>
                <a:cs typeface="Arial" charset="0"/>
              </a:rPr>
              <a:t> </a:t>
            </a:r>
            <a:endParaRPr lang="fr-FR" dirty="0" smtClean="0">
              <a:latin typeface="Arial" charset="0"/>
              <a:cs typeface="Arial" charset="0"/>
            </a:endParaRPr>
          </a:p>
        </p:txBody>
      </p:sp>
      <p:sp>
        <p:nvSpPr>
          <p:cNvPr id="45059" name="Folienbildplatzhalter 4"/>
          <p:cNvSpPr>
            <a:spLocks noGrp="1" noRot="1" noChangeAspect="1" noTextEdit="1"/>
          </p:cNvSpPr>
          <p:nvPr>
            <p:ph type="sldImg"/>
          </p:nvPr>
        </p:nvSpPr>
        <p:spPr>
          <a:xfrm>
            <a:off x="546100" y="312738"/>
            <a:ext cx="5730875" cy="4297362"/>
          </a:xfrm>
          <a:ln/>
        </p:spPr>
      </p:sp>
    </p:spTree>
    <p:extLst>
      <p:ext uri="{BB962C8B-B14F-4D97-AF65-F5344CB8AC3E}">
        <p14:creationId xmlns:p14="http://schemas.microsoft.com/office/powerpoint/2010/main" val="42724355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3"/>
          <p:cNvSpPr>
            <a:spLocks noGrp="1" noChangeArrowheads="1"/>
          </p:cNvSpPr>
          <p:nvPr>
            <p:ph type="body" idx="1"/>
          </p:nvPr>
        </p:nvSpPr>
        <p:spPr>
          <a:noFill/>
          <a:ln/>
        </p:spPr>
        <p:txBody>
          <a:bodyPr/>
          <a:lstStyle/>
          <a:p>
            <a:r>
              <a:rPr lang="fr-FR" dirty="0" smtClean="0">
                <a:solidFill>
                  <a:srgbClr val="000000"/>
                </a:solidFill>
                <a:latin typeface="Arial" charset="0"/>
                <a:cs typeface="Arial" charset="0"/>
                <a:sym typeface="Arial" charset="0"/>
              </a:rPr>
              <a:t>Attirer l'attention sur les différences importantes entre les scénarios.</a:t>
            </a:r>
          </a:p>
          <a:p>
            <a:endParaRPr lang="fr-FR" dirty="0" smtClean="0">
              <a:solidFill>
                <a:srgbClr val="000000"/>
              </a:solidFill>
              <a:latin typeface="Arial" charset="0"/>
              <a:cs typeface="Arial" charset="0"/>
              <a:sym typeface="Arial" charset="0"/>
            </a:endParaRPr>
          </a:p>
          <a:p>
            <a:r>
              <a:rPr lang="fr-FR" dirty="0" smtClean="0">
                <a:solidFill>
                  <a:srgbClr val="000000"/>
                </a:solidFill>
                <a:latin typeface="Arial" charset="0"/>
                <a:cs typeface="Arial" charset="0"/>
                <a:sym typeface="Arial" charset="0"/>
              </a:rPr>
              <a:t>Scénario </a:t>
            </a:r>
            <a:r>
              <a:rPr lang="fr-FR" b="0" dirty="0" smtClean="0">
                <a:solidFill>
                  <a:srgbClr val="000000"/>
                </a:solidFill>
                <a:latin typeface="Arial" charset="0"/>
                <a:cs typeface="Arial" charset="0"/>
                <a:sym typeface="Arial" charset="0"/>
              </a:rPr>
              <a:t>= une représentation plausible de l'évolution future des émissions de substances qui sont potentiellement </a:t>
            </a:r>
            <a:r>
              <a:rPr lang="fr-FR" b="0" dirty="0" err="1" smtClean="0">
                <a:solidFill>
                  <a:srgbClr val="000000"/>
                </a:solidFill>
                <a:latin typeface="Arial" charset="0"/>
                <a:cs typeface="Arial" charset="0"/>
                <a:sym typeface="Arial" charset="0"/>
              </a:rPr>
              <a:t>radiativement</a:t>
            </a:r>
            <a:r>
              <a:rPr lang="fr-FR" b="0" dirty="0" smtClean="0">
                <a:solidFill>
                  <a:srgbClr val="000000"/>
                </a:solidFill>
                <a:latin typeface="Arial" charset="0"/>
                <a:cs typeface="Arial" charset="0"/>
                <a:sym typeface="Arial" charset="0"/>
              </a:rPr>
              <a:t> actives (par ex. gaz à effet de serre, aérosols), basée sur une série d'hypothèses logiques et cohérentes sur le plan interne quant aux facteurs d'évolution (tels que le développement démographique et socio-économique, l'évolution technologique) et à leurs principales relations (GIEC 2007).</a:t>
            </a:r>
          </a:p>
          <a:p>
            <a:endParaRPr lang="fr-FR" b="0" dirty="0" smtClean="0">
              <a:solidFill>
                <a:srgbClr val="000000"/>
              </a:solidFill>
              <a:latin typeface="Arial" charset="0"/>
              <a:cs typeface="Arial" charset="0"/>
              <a:sym typeface="Arial" charset="0"/>
            </a:endParaRPr>
          </a:p>
          <a:p>
            <a:r>
              <a:rPr lang="fr-FR" dirty="0" smtClean="0">
                <a:solidFill>
                  <a:srgbClr val="000000"/>
                </a:solidFill>
                <a:latin typeface="Arial" charset="0"/>
                <a:cs typeface="Arial" charset="0"/>
                <a:sym typeface="Arial" charset="0"/>
              </a:rPr>
              <a:t>SRES = </a:t>
            </a:r>
            <a:r>
              <a:rPr lang="fr-FR" b="0" dirty="0" err="1" smtClean="0">
                <a:solidFill>
                  <a:srgbClr val="000000"/>
                </a:solidFill>
                <a:latin typeface="Arial" charset="0"/>
                <a:cs typeface="Arial" charset="0"/>
                <a:sym typeface="Arial" charset="0"/>
              </a:rPr>
              <a:t>Special</a:t>
            </a:r>
            <a:r>
              <a:rPr lang="fr-FR" b="0" dirty="0" smtClean="0">
                <a:solidFill>
                  <a:srgbClr val="000000"/>
                </a:solidFill>
                <a:latin typeface="Arial" charset="0"/>
                <a:cs typeface="Arial" charset="0"/>
                <a:sym typeface="Arial" charset="0"/>
              </a:rPr>
              <a:t> report on Emission Scenarios 2001 (Rapport spécial sur les scénarios d'émissions 2001) (3e rapport d'évaluation du GIEC) </a:t>
            </a:r>
          </a:p>
          <a:p>
            <a:r>
              <a:rPr lang="fr-FR" b="0" dirty="0" smtClean="0">
                <a:solidFill>
                  <a:srgbClr val="000000"/>
                </a:solidFill>
                <a:latin typeface="Arial" charset="0"/>
                <a:cs typeface="Arial" charset="0"/>
                <a:sym typeface="Arial" charset="0"/>
              </a:rPr>
              <a:t>Les scénarios du SRES ont également été utilisés pour le 4e rapport d'évaluation en 2007 et ont fait l'objet de discussions afin de savoir si l'augmentation des émissions depuis 2000 rendait ces scénarios obsolètes.</a:t>
            </a:r>
          </a:p>
          <a:p>
            <a:endParaRPr lang="fr-FR" b="0" dirty="0" smtClean="0">
              <a:solidFill>
                <a:srgbClr val="000000"/>
              </a:solidFill>
              <a:latin typeface="Arial" charset="0"/>
              <a:cs typeface="Arial" charset="0"/>
              <a:sym typeface="Arial" charset="0"/>
            </a:endParaRPr>
          </a:p>
          <a:p>
            <a:r>
              <a:rPr lang="fr-FR" sz="1600" dirty="0" smtClean="0">
                <a:solidFill>
                  <a:srgbClr val="0070C0"/>
                </a:solidFill>
                <a:latin typeface="Arial" charset="0"/>
                <a:cs typeface="Arial" charset="0"/>
                <a:sym typeface="Arial" charset="0"/>
              </a:rPr>
              <a:t>»</a:t>
            </a:r>
            <a:r>
              <a:rPr lang="fr-FR" dirty="0" smtClean="0">
                <a:solidFill>
                  <a:srgbClr val="0070C0"/>
                </a:solidFill>
                <a:latin typeface="Arial" charset="0"/>
                <a:cs typeface="Arial" charset="0"/>
                <a:sym typeface="Arial" charset="0"/>
              </a:rPr>
              <a:t> Pour obtenir des informations plus détaillées sur les scénarios, voir le glossaire du manuel de formation. </a:t>
            </a:r>
          </a:p>
          <a:p>
            <a:endParaRPr lang="fr-FR" dirty="0" smtClean="0">
              <a:solidFill>
                <a:srgbClr val="0070C0"/>
              </a:solidFill>
              <a:latin typeface="Arial" charset="0"/>
              <a:cs typeface="Arial" charset="0"/>
              <a:sym typeface="Arial" charset="0"/>
            </a:endParaRPr>
          </a:p>
          <a:p>
            <a:r>
              <a:rPr lang="fr-FR" b="0" dirty="0" smtClean="0">
                <a:solidFill>
                  <a:srgbClr val="000000"/>
                </a:solidFill>
                <a:latin typeface="Arial" charset="0"/>
                <a:cs typeface="Arial" charset="0"/>
                <a:sym typeface="Arial" charset="0"/>
              </a:rPr>
              <a:t>Le changement climatique et le développement sont intégralement liés. Le développement (basé sur les sources d'énergie fossile) est un </a:t>
            </a:r>
            <a:r>
              <a:rPr lang="fr-FR" dirty="0" smtClean="0">
                <a:solidFill>
                  <a:srgbClr val="000000"/>
                </a:solidFill>
                <a:latin typeface="Arial" charset="0"/>
                <a:cs typeface="Arial" charset="0"/>
                <a:sym typeface="Arial" charset="0"/>
              </a:rPr>
              <a:t>moteur</a:t>
            </a:r>
            <a:r>
              <a:rPr lang="fr-FR" b="0" dirty="0" smtClean="0">
                <a:solidFill>
                  <a:srgbClr val="000000"/>
                </a:solidFill>
                <a:latin typeface="Arial" charset="0"/>
                <a:cs typeface="Arial" charset="0"/>
                <a:sym typeface="Arial" charset="0"/>
              </a:rPr>
              <a:t> d'émissions de gaz à effet de serre responsables du changement climatique, les </a:t>
            </a:r>
            <a:r>
              <a:rPr lang="fr-FR" dirty="0" smtClean="0">
                <a:solidFill>
                  <a:srgbClr val="000000"/>
                </a:solidFill>
                <a:latin typeface="Arial" charset="0"/>
                <a:cs typeface="Arial" charset="0"/>
                <a:sym typeface="Arial" charset="0"/>
              </a:rPr>
              <a:t>impacts/résultats </a:t>
            </a:r>
            <a:r>
              <a:rPr lang="fr-FR" b="0" dirty="0" smtClean="0">
                <a:solidFill>
                  <a:srgbClr val="000000"/>
                </a:solidFill>
                <a:latin typeface="Arial" charset="0"/>
                <a:cs typeface="Arial" charset="0"/>
                <a:sym typeface="Arial" charset="0"/>
              </a:rPr>
              <a:t>du changement climatique portent atteinte aux opportunités de développement. </a:t>
            </a:r>
            <a:r>
              <a:rPr lang="fr-FR" dirty="0" smtClean="0">
                <a:solidFill>
                  <a:srgbClr val="000000"/>
                </a:solidFill>
                <a:latin typeface="Arial" charset="0"/>
                <a:cs typeface="Arial" charset="0"/>
                <a:sym typeface="Arial" charset="0"/>
              </a:rPr>
              <a:t>Trouver une solution</a:t>
            </a:r>
            <a:r>
              <a:rPr lang="fr-FR" b="0" dirty="0" smtClean="0">
                <a:solidFill>
                  <a:srgbClr val="000000"/>
                </a:solidFill>
                <a:latin typeface="Arial" charset="0"/>
                <a:cs typeface="Arial" charset="0"/>
                <a:sym typeface="Arial" charset="0"/>
              </a:rPr>
              <a:t> au problème du changement climatique implique un changement au niveau des voies et des méthodes de développement.</a:t>
            </a:r>
          </a:p>
          <a:p>
            <a:r>
              <a:rPr lang="fr-FR" b="0" dirty="0" smtClean="0">
                <a:solidFill>
                  <a:srgbClr val="000000"/>
                </a:solidFill>
                <a:latin typeface="Arial" charset="0"/>
                <a:cs typeface="Arial" charset="0"/>
                <a:sym typeface="Arial" charset="0"/>
              </a:rPr>
              <a:t>Les émissions sont dominées par la consommation d'électricité, la production de chaleur, les transports, la fabrication, la production industrielle et l'agriculture. La réduction de ces émissions requiert des améliorations de l'efficacité, l'utilisation d'énergie renouvelable, la planification des transports et une gestion de l'agriculture et des sols.</a:t>
            </a:r>
          </a:p>
          <a:p>
            <a:endParaRPr lang="fr-FR" b="0" dirty="0" smtClean="0">
              <a:solidFill>
                <a:srgbClr val="000000"/>
              </a:solidFill>
              <a:latin typeface="Arial" charset="0"/>
              <a:cs typeface="Arial" charset="0"/>
              <a:sym typeface="Arial" charset="0"/>
            </a:endParaRPr>
          </a:p>
        </p:txBody>
      </p:sp>
      <p:sp>
        <p:nvSpPr>
          <p:cNvPr id="46083" name="Folienbildplatzhalter 4"/>
          <p:cNvSpPr>
            <a:spLocks noGrp="1" noRot="1" noChangeAspect="1" noTextEdit="1"/>
          </p:cNvSpPr>
          <p:nvPr>
            <p:ph type="sldImg"/>
          </p:nvPr>
        </p:nvSpPr>
        <p:spPr>
          <a:xfrm>
            <a:off x="546100" y="312738"/>
            <a:ext cx="5730875" cy="4297362"/>
          </a:xfrm>
          <a:ln/>
        </p:spPr>
      </p:sp>
    </p:spTree>
    <p:extLst>
      <p:ext uri="{BB962C8B-B14F-4D97-AF65-F5344CB8AC3E}">
        <p14:creationId xmlns:p14="http://schemas.microsoft.com/office/powerpoint/2010/main" val="37573178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3"/>
          <p:cNvSpPr>
            <a:spLocks noGrp="1" noChangeArrowheads="1"/>
          </p:cNvSpPr>
          <p:nvPr>
            <p:ph type="body" idx="1"/>
          </p:nvPr>
        </p:nvSpPr>
        <p:spPr>
          <a:noFill/>
          <a:ln/>
        </p:spPr>
        <p:txBody>
          <a:bodyPr/>
          <a:lstStyle/>
          <a:p>
            <a:r>
              <a:rPr lang="fr-FR" b="0" dirty="0" smtClean="0">
                <a:solidFill>
                  <a:srgbClr val="000000"/>
                </a:solidFill>
                <a:latin typeface="Arial" charset="0"/>
                <a:cs typeface="Arial" charset="0"/>
                <a:sym typeface="Arial" charset="0"/>
              </a:rPr>
              <a:t>Nous souhaitons, par le biais de cette diapo, susciter le débat sur la 'justice climatique mondiale', le 'principe du pollueur payeur' ou simplement souligner que les pays qui consomment beaucoup, mais qui présentent une densité de population limitée (USA, Canada) émettent quasiment la même quantité de gaz que les pays où la consommation est limitée, mais qui présentent une densité de population élevée (Asie du Sud).</a:t>
            </a:r>
          </a:p>
          <a:p>
            <a:endParaRPr lang="fr-FR" b="0" dirty="0" smtClean="0">
              <a:solidFill>
                <a:srgbClr val="000000"/>
              </a:solidFill>
              <a:latin typeface="Arial" charset="0"/>
              <a:cs typeface="Arial" charset="0"/>
              <a:sym typeface="Arial" charset="0"/>
            </a:endParaRPr>
          </a:p>
        </p:txBody>
      </p:sp>
      <p:sp>
        <p:nvSpPr>
          <p:cNvPr id="47107" name="Folienbildplatzhalter 4"/>
          <p:cNvSpPr>
            <a:spLocks noGrp="1" noRot="1" noChangeAspect="1" noTextEdit="1"/>
          </p:cNvSpPr>
          <p:nvPr>
            <p:ph type="sldImg"/>
          </p:nvPr>
        </p:nvSpPr>
        <p:spPr>
          <a:xfrm>
            <a:off x="546100" y="312738"/>
            <a:ext cx="5730875" cy="4297362"/>
          </a:xfrm>
          <a:ln/>
        </p:spPr>
      </p:sp>
    </p:spTree>
    <p:extLst>
      <p:ext uri="{BB962C8B-B14F-4D97-AF65-F5344CB8AC3E}">
        <p14:creationId xmlns:p14="http://schemas.microsoft.com/office/powerpoint/2010/main" val="22630388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Folienbildplatzhalter 3"/>
          <p:cNvSpPr>
            <a:spLocks noGrp="1" noRot="1" noChangeAspect="1" noTextEdit="1"/>
          </p:cNvSpPr>
          <p:nvPr>
            <p:ph type="sldImg"/>
          </p:nvPr>
        </p:nvSpPr>
        <p:spPr>
          <a:xfrm>
            <a:off x="546100" y="312738"/>
            <a:ext cx="5730875" cy="4297362"/>
          </a:xfrm>
          <a:ln/>
        </p:spPr>
      </p:sp>
      <p:sp>
        <p:nvSpPr>
          <p:cNvPr id="48131" name="Notizenplatzhalter 4"/>
          <p:cNvSpPr>
            <a:spLocks noGrp="1"/>
          </p:cNvSpPr>
          <p:nvPr>
            <p:ph type="body" idx="1"/>
          </p:nvPr>
        </p:nvSpPr>
        <p:spPr>
          <a:noFill/>
          <a:ln/>
        </p:spPr>
        <p:txBody>
          <a:bodyPr/>
          <a:lstStyle/>
          <a:p>
            <a:endParaRPr lang="fr-FR" dirty="0" smtClean="0">
              <a:latin typeface="Arial" charset="0"/>
              <a:cs typeface="Arial" charset="0"/>
            </a:endParaRPr>
          </a:p>
        </p:txBody>
      </p:sp>
    </p:spTree>
    <p:extLst>
      <p:ext uri="{BB962C8B-B14F-4D97-AF65-F5344CB8AC3E}">
        <p14:creationId xmlns:p14="http://schemas.microsoft.com/office/powerpoint/2010/main" val="32628146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3"/>
          <p:cNvSpPr>
            <a:spLocks noGrp="1" noChangeArrowheads="1"/>
          </p:cNvSpPr>
          <p:nvPr>
            <p:ph type="body" idx="1"/>
          </p:nvPr>
        </p:nvSpPr>
        <p:spPr>
          <a:noFill/>
          <a:ln/>
        </p:spPr>
        <p:txBody>
          <a:bodyPr/>
          <a:lstStyle/>
          <a:p>
            <a:r>
              <a:rPr lang="fr-FR" dirty="0" smtClean="0">
                <a:solidFill>
                  <a:srgbClr val="000000"/>
                </a:solidFill>
                <a:latin typeface="Arial" charset="0"/>
                <a:cs typeface="Arial" charset="0"/>
                <a:sym typeface="Arial" charset="0"/>
              </a:rPr>
              <a:t>Souligner les répartitions inégales de l'impact</a:t>
            </a:r>
            <a:endParaRPr lang="fr-FR" dirty="0" smtClean="0">
              <a:solidFill>
                <a:srgbClr val="000000"/>
              </a:solidFill>
              <a:latin typeface="Arial" charset="0"/>
              <a:cs typeface="Arial" charset="0"/>
              <a:sym typeface="Arial" charset="0"/>
            </a:endParaRPr>
          </a:p>
        </p:txBody>
      </p:sp>
      <p:sp>
        <p:nvSpPr>
          <p:cNvPr id="49155" name="Folienbildplatzhalter 4"/>
          <p:cNvSpPr>
            <a:spLocks noGrp="1" noRot="1" noChangeAspect="1" noTextEdit="1"/>
          </p:cNvSpPr>
          <p:nvPr>
            <p:ph type="sldImg"/>
          </p:nvPr>
        </p:nvSpPr>
        <p:spPr>
          <a:xfrm>
            <a:off x="546100" y="312738"/>
            <a:ext cx="5730875" cy="4297362"/>
          </a:xfrm>
          <a:ln/>
        </p:spPr>
      </p:sp>
    </p:spTree>
    <p:extLst>
      <p:ext uri="{BB962C8B-B14F-4D97-AF65-F5344CB8AC3E}">
        <p14:creationId xmlns:p14="http://schemas.microsoft.com/office/powerpoint/2010/main" val="39993595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3"/>
          <p:cNvSpPr>
            <a:spLocks noGrp="1" noChangeArrowheads="1"/>
          </p:cNvSpPr>
          <p:nvPr>
            <p:ph type="body" idx="1"/>
          </p:nvPr>
        </p:nvSpPr>
        <p:spPr>
          <a:noFill/>
          <a:ln/>
        </p:spPr>
        <p:txBody>
          <a:bodyPr/>
          <a:lstStyle/>
          <a:p>
            <a:pPr lvl="1"/>
            <a:r>
              <a:rPr lang="fr-FR" dirty="0" smtClean="0">
                <a:solidFill>
                  <a:srgbClr val="000000"/>
                </a:solidFill>
                <a:latin typeface="Arial" charset="0"/>
                <a:cs typeface="Arial" charset="0"/>
                <a:sym typeface="Arial" charset="0"/>
              </a:rPr>
              <a:t>Les </a:t>
            </a:r>
            <a:r>
              <a:rPr lang="fr-FR" b="1" dirty="0" smtClean="0">
                <a:solidFill>
                  <a:srgbClr val="000000"/>
                </a:solidFill>
                <a:latin typeface="Arial" charset="0"/>
                <a:cs typeface="Arial" charset="0"/>
                <a:sym typeface="Arial" charset="0"/>
              </a:rPr>
              <a:t>impacts du changement climatique compromettent les contributions au développement</a:t>
            </a:r>
            <a:r>
              <a:rPr lang="fr-FR" dirty="0" smtClean="0">
                <a:solidFill>
                  <a:srgbClr val="000000"/>
                </a:solidFill>
                <a:latin typeface="Arial" charset="0"/>
                <a:cs typeface="Arial" charset="0"/>
                <a:sym typeface="Arial" charset="0"/>
              </a:rPr>
              <a:t> et la </a:t>
            </a:r>
            <a:br>
              <a:rPr lang="fr-FR" dirty="0" smtClean="0">
                <a:solidFill>
                  <a:srgbClr val="000000"/>
                </a:solidFill>
                <a:latin typeface="Arial" charset="0"/>
                <a:cs typeface="Arial" charset="0"/>
                <a:sym typeface="Arial" charset="0"/>
              </a:rPr>
            </a:br>
            <a:r>
              <a:rPr lang="fr-FR" dirty="0" smtClean="0">
                <a:solidFill>
                  <a:srgbClr val="000000"/>
                </a:solidFill>
                <a:latin typeface="Arial" charset="0"/>
                <a:cs typeface="Arial" charset="0"/>
                <a:sym typeface="Arial" charset="0"/>
              </a:rPr>
              <a:t>capacité des populations à profiter des acquis de développement et à les maintenir.</a:t>
            </a:r>
          </a:p>
          <a:p>
            <a:pPr lvl="1"/>
            <a:endParaRPr lang="fr-FR" dirty="0" smtClean="0">
              <a:solidFill>
                <a:srgbClr val="000000"/>
              </a:solidFill>
              <a:latin typeface="Arial" charset="0"/>
              <a:cs typeface="Arial" charset="0"/>
              <a:sym typeface="Arial" charset="0"/>
            </a:endParaRPr>
          </a:p>
          <a:p>
            <a:pPr lvl="1"/>
            <a:r>
              <a:rPr lang="fr-FR" dirty="0" smtClean="0">
                <a:solidFill>
                  <a:srgbClr val="000000"/>
                </a:solidFill>
                <a:latin typeface="Arial" charset="0"/>
                <a:cs typeface="Arial" charset="0"/>
                <a:sym typeface="Arial" charset="0"/>
              </a:rPr>
              <a:t>Le changement climatique présente des risques pour les éléments indispensables à la réduction de la pauvreté à savoir </a:t>
            </a:r>
          </a:p>
          <a:p>
            <a:pPr lvl="2"/>
            <a:r>
              <a:rPr lang="fr-FR" dirty="0" smtClean="0">
                <a:solidFill>
                  <a:srgbClr val="000000"/>
                </a:solidFill>
                <a:latin typeface="Arial" charset="0"/>
                <a:sym typeface="Arial" charset="0"/>
              </a:rPr>
              <a:t>eau propre et assainissement</a:t>
            </a:r>
          </a:p>
          <a:p>
            <a:pPr lvl="2"/>
            <a:r>
              <a:rPr lang="fr-FR" dirty="0" smtClean="0">
                <a:solidFill>
                  <a:srgbClr val="000000"/>
                </a:solidFill>
                <a:latin typeface="Arial" charset="0"/>
                <a:sym typeface="Arial" charset="0"/>
              </a:rPr>
              <a:t>sécurité alimentaire</a:t>
            </a:r>
          </a:p>
          <a:p>
            <a:pPr lvl="2"/>
            <a:r>
              <a:rPr lang="fr-FR" dirty="0" smtClean="0">
                <a:solidFill>
                  <a:srgbClr val="000000"/>
                </a:solidFill>
                <a:latin typeface="Arial" charset="0"/>
                <a:sym typeface="Arial" charset="0"/>
              </a:rPr>
              <a:t>infrastructure pour le développement économique</a:t>
            </a:r>
          </a:p>
          <a:p>
            <a:pPr lvl="2"/>
            <a:r>
              <a:rPr lang="fr-FR" dirty="0" smtClean="0">
                <a:solidFill>
                  <a:srgbClr val="000000"/>
                </a:solidFill>
                <a:latin typeface="Arial" charset="0"/>
                <a:sym typeface="Arial" charset="0"/>
              </a:rPr>
              <a:t>santé</a:t>
            </a:r>
          </a:p>
          <a:p>
            <a:pPr lvl="2"/>
            <a:r>
              <a:rPr lang="fr-FR" dirty="0" smtClean="0">
                <a:solidFill>
                  <a:srgbClr val="000000"/>
                </a:solidFill>
                <a:latin typeface="Arial" charset="0"/>
                <a:sym typeface="Arial" charset="0"/>
              </a:rPr>
              <a:t>égalité des sexes</a:t>
            </a:r>
          </a:p>
          <a:p>
            <a:pPr lvl="2"/>
            <a:r>
              <a:rPr lang="fr-FR" dirty="0" smtClean="0">
                <a:solidFill>
                  <a:srgbClr val="000000"/>
                </a:solidFill>
                <a:latin typeface="Arial" charset="0"/>
                <a:sym typeface="Arial" charset="0"/>
              </a:rPr>
              <a:t>ressources naturelles, etc. </a:t>
            </a:r>
          </a:p>
          <a:p>
            <a:pPr lvl="1"/>
            <a:r>
              <a:rPr lang="fr-FR" dirty="0" smtClean="0">
                <a:solidFill>
                  <a:srgbClr val="000000"/>
                </a:solidFill>
                <a:latin typeface="Arial" charset="0"/>
                <a:cs typeface="Arial" charset="0"/>
                <a:sym typeface="Arial" charset="0"/>
              </a:rPr>
              <a:t>Le GIEC prévoit que </a:t>
            </a:r>
            <a:r>
              <a:rPr lang="fr-FR" b="1" dirty="0" smtClean="0">
                <a:solidFill>
                  <a:srgbClr val="000000"/>
                </a:solidFill>
                <a:latin typeface="Arial" charset="0"/>
                <a:cs typeface="Arial" charset="0"/>
                <a:sym typeface="Arial" charset="0"/>
              </a:rPr>
              <a:t>1,1 à 3,2 milliards de personnes pourraient être confrontées à un stress hydrique </a:t>
            </a:r>
            <a:br>
              <a:rPr lang="fr-FR" b="1" dirty="0" smtClean="0">
                <a:solidFill>
                  <a:srgbClr val="000000"/>
                </a:solidFill>
                <a:latin typeface="Arial" charset="0"/>
                <a:cs typeface="Arial" charset="0"/>
                <a:sym typeface="Arial" charset="0"/>
              </a:rPr>
            </a:br>
            <a:r>
              <a:rPr lang="fr-FR" b="1" dirty="0" smtClean="0">
                <a:solidFill>
                  <a:srgbClr val="000000"/>
                </a:solidFill>
                <a:latin typeface="Arial" charset="0"/>
                <a:cs typeface="Arial" charset="0"/>
                <a:sym typeface="Arial" charset="0"/>
              </a:rPr>
              <a:t>dans les années 2080</a:t>
            </a:r>
            <a:r>
              <a:rPr lang="fr-FR" dirty="0" smtClean="0">
                <a:solidFill>
                  <a:srgbClr val="000000"/>
                </a:solidFill>
                <a:latin typeface="Arial" charset="0"/>
                <a:cs typeface="Arial" charset="0"/>
                <a:sym typeface="Arial" charset="0"/>
              </a:rPr>
              <a:t>. (rapport d'évaluation 4, GTII, </a:t>
            </a:r>
            <a:r>
              <a:rPr lang="fr-FR" dirty="0" err="1" smtClean="0">
                <a:solidFill>
                  <a:srgbClr val="000000"/>
                </a:solidFill>
                <a:latin typeface="Arial" charset="0"/>
                <a:cs typeface="Arial" charset="0"/>
                <a:sym typeface="Arial" charset="0"/>
              </a:rPr>
              <a:t>Ch</a:t>
            </a:r>
            <a:r>
              <a:rPr lang="fr-FR" dirty="0" smtClean="0">
                <a:solidFill>
                  <a:srgbClr val="000000"/>
                </a:solidFill>
                <a:latin typeface="Arial" charset="0"/>
                <a:cs typeface="Arial" charset="0"/>
                <a:sym typeface="Arial" charset="0"/>
              </a:rPr>
              <a:t> 3, p194) .</a:t>
            </a:r>
          </a:p>
          <a:p>
            <a:pPr lvl="1"/>
            <a:r>
              <a:rPr lang="fr-FR" dirty="0" smtClean="0">
                <a:solidFill>
                  <a:srgbClr val="000000"/>
                </a:solidFill>
                <a:latin typeface="Arial" charset="0"/>
                <a:cs typeface="Arial" charset="0"/>
                <a:sym typeface="Arial" charset="0"/>
              </a:rPr>
              <a:t>Le nombre de désastres économiques et humains devrait augmenter.</a:t>
            </a:r>
          </a:p>
          <a:p>
            <a:pPr lvl="1"/>
            <a:r>
              <a:rPr lang="fr-FR" dirty="0" smtClean="0">
                <a:solidFill>
                  <a:srgbClr val="000000"/>
                </a:solidFill>
                <a:latin typeface="Arial" charset="0"/>
                <a:cs typeface="Arial" charset="0"/>
                <a:sym typeface="Arial" charset="0"/>
              </a:rPr>
              <a:t>Le CC représente une menace pour la réalisation et le maintien des Objectifs du Millénaire pour le Développement. Des millions de personnes pourraient par ailleurs être prises au piège de la pauvreté si aucun effort n'est déployé en vue de garantir </a:t>
            </a:r>
            <a:br>
              <a:rPr lang="fr-FR" dirty="0" smtClean="0">
                <a:solidFill>
                  <a:srgbClr val="000000"/>
                </a:solidFill>
                <a:latin typeface="Arial" charset="0"/>
                <a:cs typeface="Arial" charset="0"/>
                <a:sym typeface="Arial" charset="0"/>
              </a:rPr>
            </a:br>
            <a:r>
              <a:rPr lang="fr-FR" dirty="0" smtClean="0">
                <a:solidFill>
                  <a:srgbClr val="000000"/>
                </a:solidFill>
                <a:latin typeface="Arial" charset="0"/>
                <a:cs typeface="Arial" charset="0"/>
                <a:sym typeface="Arial" charset="0"/>
              </a:rPr>
              <a:t>des moyens de subsistance productifs et l'accès aux services sociaux.</a:t>
            </a:r>
          </a:p>
        </p:txBody>
      </p:sp>
      <p:sp>
        <p:nvSpPr>
          <p:cNvPr id="50179" name="Folienbildplatzhalter 4"/>
          <p:cNvSpPr>
            <a:spLocks noGrp="1" noRot="1" noChangeAspect="1" noTextEdit="1"/>
          </p:cNvSpPr>
          <p:nvPr>
            <p:ph type="sldImg"/>
          </p:nvPr>
        </p:nvSpPr>
        <p:spPr>
          <a:xfrm>
            <a:off x="546100" y="312738"/>
            <a:ext cx="5730875" cy="4297362"/>
          </a:xfrm>
          <a:ln/>
        </p:spPr>
      </p:sp>
    </p:spTree>
    <p:extLst>
      <p:ext uri="{BB962C8B-B14F-4D97-AF65-F5344CB8AC3E}">
        <p14:creationId xmlns:p14="http://schemas.microsoft.com/office/powerpoint/2010/main" val="16645582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Notes Placeholder 2"/>
          <p:cNvSpPr>
            <a:spLocks noGrp="1"/>
          </p:cNvSpPr>
          <p:nvPr>
            <p:ph type="body" idx="1"/>
          </p:nvPr>
        </p:nvSpPr>
        <p:spPr>
          <a:noFill/>
          <a:ln/>
        </p:spPr>
        <p:txBody>
          <a:bodyPr/>
          <a:lstStyle/>
          <a:p>
            <a:r>
              <a:rPr lang="fr-FR" dirty="0" smtClean="0">
                <a:solidFill>
                  <a:srgbClr val="000000"/>
                </a:solidFill>
                <a:latin typeface="Arial" charset="0"/>
                <a:cs typeface="Arial" charset="0"/>
                <a:sym typeface="Arial" charset="0"/>
              </a:rPr>
              <a:t>Le changement climatique est une préoccupation actuelle, mais aussi future. Quelques exemples:</a:t>
            </a:r>
          </a:p>
          <a:p>
            <a:endParaRPr lang="fr-FR" dirty="0" smtClean="0">
              <a:solidFill>
                <a:srgbClr val="000000"/>
              </a:solidFill>
              <a:latin typeface="Arial" charset="0"/>
              <a:cs typeface="Arial" charset="0"/>
              <a:sym typeface="Arial" charset="0"/>
            </a:endParaRPr>
          </a:p>
          <a:p>
            <a:r>
              <a:rPr lang="fr-FR" dirty="0" smtClean="0">
                <a:solidFill>
                  <a:srgbClr val="000000"/>
                </a:solidFill>
                <a:latin typeface="Arial" charset="0"/>
                <a:cs typeface="Arial" charset="0"/>
                <a:sym typeface="Arial" charset="0"/>
              </a:rPr>
              <a:t>(ces exemples sont extraits d'un projet baptisé Témoin du climat)</a:t>
            </a:r>
          </a:p>
          <a:p>
            <a:endParaRPr lang="fr-FR" dirty="0" smtClean="0">
              <a:solidFill>
                <a:srgbClr val="000000"/>
              </a:solidFill>
              <a:latin typeface="Arial" charset="0"/>
              <a:cs typeface="Arial" charset="0"/>
              <a:sym typeface="Arial" charset="0"/>
            </a:endParaRPr>
          </a:p>
          <a:p>
            <a:r>
              <a:rPr lang="fr-FR" dirty="0" smtClean="0">
                <a:solidFill>
                  <a:srgbClr val="000000"/>
                </a:solidFill>
                <a:latin typeface="Arial" charset="0"/>
                <a:cs typeface="Arial" charset="0"/>
                <a:sym typeface="Arial" charset="0"/>
              </a:rPr>
              <a:t>Thaïlande</a:t>
            </a:r>
            <a:br>
              <a:rPr lang="fr-FR" dirty="0" smtClean="0">
                <a:solidFill>
                  <a:srgbClr val="000000"/>
                </a:solidFill>
                <a:latin typeface="Arial" charset="0"/>
                <a:cs typeface="Arial" charset="0"/>
                <a:sym typeface="Arial" charset="0"/>
              </a:rPr>
            </a:br>
            <a:r>
              <a:rPr lang="fr-FR" b="0" dirty="0" smtClean="0">
                <a:solidFill>
                  <a:srgbClr val="000000"/>
                </a:solidFill>
                <a:latin typeface="Arial" charset="0"/>
                <a:cs typeface="Arial" charset="0"/>
                <a:sym typeface="Arial" charset="0"/>
              </a:rPr>
              <a:t>'En Thaïlande, nous ne pouvons plus prévoir la météo. En principe, l'hiver commence à la mi-novembre or actuellement, il ne débute qu'en décembre ou en janvier. En fait, il n'y a plus d'hiver. Les températures estivales augmentent également. Il fait vraiment chaud et de plus en plus chaud.</a:t>
            </a:r>
          </a:p>
          <a:p>
            <a:r>
              <a:rPr lang="fr-FR" b="0" dirty="0" smtClean="0">
                <a:solidFill>
                  <a:srgbClr val="000000"/>
                </a:solidFill>
                <a:latin typeface="Arial" charset="0"/>
                <a:cs typeface="Arial" charset="0"/>
                <a:sym typeface="Arial" charset="0"/>
              </a:rPr>
              <a:t>La saison des pluies est plus longue et empiète souvent sur les mois d'hiver. Les pluies sont par ailleurs plus intenses.'</a:t>
            </a:r>
            <a:r>
              <a:rPr lang="fr-FR" dirty="0" smtClean="0">
                <a:solidFill>
                  <a:srgbClr val="000000"/>
                </a:solidFill>
                <a:latin typeface="Arial" charset="0"/>
                <a:cs typeface="Arial" charset="0"/>
                <a:sym typeface="Arial" charset="0"/>
              </a:rPr>
              <a:t/>
            </a:r>
            <a:br>
              <a:rPr lang="fr-FR" dirty="0" smtClean="0">
                <a:solidFill>
                  <a:srgbClr val="000000"/>
                </a:solidFill>
                <a:latin typeface="Arial" charset="0"/>
                <a:cs typeface="Arial" charset="0"/>
                <a:sym typeface="Arial" charset="0"/>
              </a:rPr>
            </a:br>
            <a:endParaRPr lang="fr-FR" dirty="0" smtClean="0">
              <a:solidFill>
                <a:srgbClr val="000000"/>
              </a:solidFill>
              <a:latin typeface="Arial" charset="0"/>
              <a:cs typeface="Arial" charset="0"/>
              <a:sym typeface="Arial" charset="0"/>
            </a:endParaRPr>
          </a:p>
          <a:p>
            <a:r>
              <a:rPr lang="fr-FR" dirty="0" smtClean="0">
                <a:solidFill>
                  <a:srgbClr val="000000"/>
                </a:solidFill>
                <a:latin typeface="Arial" charset="0"/>
                <a:cs typeface="Arial" charset="0"/>
                <a:sym typeface="Arial" charset="0"/>
              </a:rPr>
              <a:t>Kiribati</a:t>
            </a:r>
            <a:br>
              <a:rPr lang="fr-FR" dirty="0" smtClean="0">
                <a:solidFill>
                  <a:srgbClr val="000000"/>
                </a:solidFill>
                <a:latin typeface="Arial" charset="0"/>
                <a:cs typeface="Arial" charset="0"/>
                <a:sym typeface="Arial" charset="0"/>
              </a:rPr>
            </a:br>
            <a:r>
              <a:rPr lang="fr-FR" b="0" dirty="0" smtClean="0">
                <a:solidFill>
                  <a:srgbClr val="000000"/>
                </a:solidFill>
                <a:latin typeface="Arial" charset="0"/>
                <a:cs typeface="Arial" charset="0"/>
                <a:sym typeface="Arial" charset="0"/>
              </a:rPr>
              <a:t>'Etant donné que le niveau de la mer continue de monter aux Kiribati, l'eau salée altère la qualité de l'eau des puits, inonde les parcelles de taro, les jardins tandis que les plantes et les arbres si importants pour notre vie et nos cultures, sont soumis au stress. Les pandanus sont utilisés dans la construction des maisons, la préparation de médicaments, dans l'alimentation et la confection de vêtements. L'eau salée les fait mourir.'</a:t>
            </a:r>
          </a:p>
          <a:p>
            <a:endParaRPr lang="fr-FR" b="0" dirty="0" smtClean="0">
              <a:solidFill>
                <a:srgbClr val="000000"/>
              </a:solidFill>
              <a:latin typeface="Arial" charset="0"/>
              <a:cs typeface="Arial" charset="0"/>
              <a:sym typeface="Arial" charset="0"/>
            </a:endParaRPr>
          </a:p>
          <a:p>
            <a:r>
              <a:rPr lang="fr-FR" dirty="0" smtClean="0">
                <a:solidFill>
                  <a:srgbClr val="000000"/>
                </a:solidFill>
                <a:latin typeface="Arial" charset="0"/>
                <a:cs typeface="Arial" charset="0"/>
                <a:sym typeface="Arial" charset="0"/>
              </a:rPr>
              <a:t>Argentine</a:t>
            </a:r>
            <a:br>
              <a:rPr lang="fr-FR" dirty="0" smtClean="0">
                <a:solidFill>
                  <a:srgbClr val="000000"/>
                </a:solidFill>
                <a:latin typeface="Arial" charset="0"/>
                <a:cs typeface="Arial" charset="0"/>
                <a:sym typeface="Arial" charset="0"/>
              </a:rPr>
            </a:br>
            <a:r>
              <a:rPr lang="fr-FR" b="0" dirty="0" smtClean="0">
                <a:solidFill>
                  <a:srgbClr val="000000"/>
                </a:solidFill>
                <a:latin typeface="Arial" charset="0"/>
                <a:cs typeface="Arial" charset="0"/>
                <a:sym typeface="Arial" charset="0"/>
              </a:rPr>
              <a:t>'Les averses de pluie ont augmenté ces dernières années. La lagune de Picasa s'étendait sur environ 10 000 hectares. En 2004, cette superficie a triplé.</a:t>
            </a:r>
            <a:br>
              <a:rPr lang="fr-FR" b="0" dirty="0" smtClean="0">
                <a:solidFill>
                  <a:srgbClr val="000000"/>
                </a:solidFill>
                <a:latin typeface="Arial" charset="0"/>
                <a:cs typeface="Arial" charset="0"/>
                <a:sym typeface="Arial" charset="0"/>
              </a:rPr>
            </a:br>
            <a:r>
              <a:rPr lang="fr-FR" b="0" dirty="0" smtClean="0">
                <a:solidFill>
                  <a:srgbClr val="000000"/>
                </a:solidFill>
                <a:latin typeface="Arial" charset="0"/>
                <a:cs typeface="Arial" charset="0"/>
                <a:sym typeface="Arial" charset="0"/>
              </a:rPr>
              <a:t>La lagune n'a eu de cesse de s'étendre jusqu'à inonder nos champs, nos maisons, notre production. L'eau a emporté ce qui a toujours fait la spécificité de cette région: l'agriculture. La route qui mène au Chili et notre chemin de fer sont toujours inondés et nous devons contourner la lagune en empruntant une route de fortune.'</a:t>
            </a:r>
          </a:p>
          <a:p>
            <a:endParaRPr lang="fr-FR" b="0" dirty="0" smtClean="0">
              <a:solidFill>
                <a:srgbClr val="000000"/>
              </a:solidFill>
              <a:latin typeface="Arial" charset="0"/>
              <a:cs typeface="Arial" charset="0"/>
              <a:sym typeface="Arial" charset="0"/>
            </a:endParaRPr>
          </a:p>
        </p:txBody>
      </p:sp>
      <p:sp>
        <p:nvSpPr>
          <p:cNvPr id="51203" name="Slide Number Placeholder 3"/>
          <p:cNvSpPr>
            <a:spLocks noGrp="1"/>
          </p:cNvSpPr>
          <p:nvPr>
            <p:ph type="sldNum" sz="quarter" idx="5"/>
          </p:nvPr>
        </p:nvSpPr>
        <p:spPr/>
        <p:txBody>
          <a:bodyPr/>
          <a:lstStyle/>
          <a:p>
            <a:pPr>
              <a:buSzPct val="100000"/>
            </a:pPr>
            <a:fld id="{677186F9-7380-448D-9076-83A44F4B8265}" type="slidenum">
              <a:rPr lang="fr-FR" smtClean="0">
                <a:solidFill>
                  <a:srgbClr val="FFFFFF"/>
                </a:solidFill>
                <a:latin typeface="Arial" charset="0"/>
                <a:cs typeface="Arial" charset="0"/>
                <a:sym typeface="Arial" charset="0"/>
              </a:rPr>
              <a:pPr>
                <a:buSzPct val="100000"/>
              </a:pPr>
              <a:t>16</a:t>
            </a:fld>
            <a:endParaRPr lang="fr-FR" dirty="0" smtClean="0">
              <a:solidFill>
                <a:srgbClr val="FFFFFF"/>
              </a:solidFill>
              <a:latin typeface="Arial" charset="0"/>
              <a:cs typeface="Arial" charset="0"/>
              <a:sym typeface="Arial" charset="0"/>
            </a:endParaRPr>
          </a:p>
        </p:txBody>
      </p:sp>
      <p:sp>
        <p:nvSpPr>
          <p:cNvPr id="51204" name="Folienbildplatzhalter 9"/>
          <p:cNvSpPr>
            <a:spLocks noGrp="1" noRot="1" noChangeAspect="1" noTextEdit="1"/>
          </p:cNvSpPr>
          <p:nvPr>
            <p:ph type="sldImg"/>
          </p:nvPr>
        </p:nvSpPr>
        <p:spPr>
          <a:xfrm>
            <a:off x="546100" y="312738"/>
            <a:ext cx="5730875" cy="4297362"/>
          </a:xfrm>
          <a:ln/>
        </p:spPr>
      </p:sp>
    </p:spTree>
    <p:extLst>
      <p:ext uri="{BB962C8B-B14F-4D97-AF65-F5344CB8AC3E}">
        <p14:creationId xmlns:p14="http://schemas.microsoft.com/office/powerpoint/2010/main" val="5284027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Notes Placeholder 2"/>
          <p:cNvSpPr>
            <a:spLocks noGrp="1"/>
          </p:cNvSpPr>
          <p:nvPr>
            <p:ph type="body" idx="1"/>
          </p:nvPr>
        </p:nvSpPr>
        <p:spPr>
          <a:noFill/>
          <a:ln/>
        </p:spPr>
        <p:txBody>
          <a:bodyPr/>
          <a:lstStyle/>
          <a:p>
            <a:pPr>
              <a:lnSpc>
                <a:spcPct val="90000"/>
              </a:lnSpc>
            </a:pPr>
            <a:r>
              <a:rPr lang="fr-FR" sz="1100" dirty="0" smtClean="0">
                <a:solidFill>
                  <a:srgbClr val="000000"/>
                </a:solidFill>
                <a:latin typeface="Arial" charset="0"/>
                <a:cs typeface="Arial" charset="0"/>
                <a:sym typeface="Arial" charset="0"/>
              </a:rPr>
              <a:t>Le changement climatique représente une menace pour de nombreux composants fondamentaux du développement durable.</a:t>
            </a:r>
          </a:p>
          <a:p>
            <a:pPr lvl="1">
              <a:lnSpc>
                <a:spcPct val="90000"/>
              </a:lnSpc>
            </a:pPr>
            <a:r>
              <a:rPr lang="fr-FR" sz="1100" dirty="0" smtClean="0">
                <a:solidFill>
                  <a:srgbClr val="000000"/>
                </a:solidFill>
                <a:latin typeface="Arial" charset="0"/>
                <a:cs typeface="Arial" charset="0"/>
                <a:sym typeface="Arial" charset="0"/>
              </a:rPr>
              <a:t>Moyens de subsistance</a:t>
            </a:r>
          </a:p>
          <a:p>
            <a:pPr lvl="1">
              <a:lnSpc>
                <a:spcPct val="90000"/>
              </a:lnSpc>
            </a:pPr>
            <a:r>
              <a:rPr lang="fr-FR" sz="1100" dirty="0" smtClean="0">
                <a:solidFill>
                  <a:srgbClr val="000000"/>
                </a:solidFill>
                <a:latin typeface="Arial" charset="0"/>
                <a:cs typeface="Arial" charset="0"/>
                <a:sym typeface="Arial" charset="0"/>
              </a:rPr>
              <a:t>Production agricole</a:t>
            </a:r>
          </a:p>
          <a:p>
            <a:pPr lvl="1">
              <a:lnSpc>
                <a:spcPct val="90000"/>
              </a:lnSpc>
            </a:pPr>
            <a:r>
              <a:rPr lang="fr-FR" sz="1100" dirty="0" smtClean="0">
                <a:solidFill>
                  <a:srgbClr val="000000"/>
                </a:solidFill>
                <a:latin typeface="Arial" charset="0"/>
                <a:cs typeface="Arial" charset="0"/>
                <a:sym typeface="Arial" charset="0"/>
              </a:rPr>
              <a:t>Prévention des catastrophes</a:t>
            </a:r>
          </a:p>
          <a:p>
            <a:pPr lvl="1">
              <a:lnSpc>
                <a:spcPct val="90000"/>
              </a:lnSpc>
            </a:pPr>
            <a:r>
              <a:rPr lang="fr-FR" sz="1100" dirty="0" smtClean="0">
                <a:solidFill>
                  <a:srgbClr val="000000"/>
                </a:solidFill>
                <a:latin typeface="Arial" charset="0"/>
                <a:cs typeface="Arial" charset="0"/>
                <a:sym typeface="Arial" charset="0"/>
              </a:rPr>
              <a:t>Sécurité des biens et des établissements</a:t>
            </a:r>
          </a:p>
          <a:p>
            <a:pPr lvl="1">
              <a:lnSpc>
                <a:spcPct val="90000"/>
              </a:lnSpc>
            </a:pPr>
            <a:r>
              <a:rPr lang="fr-FR" sz="1100" dirty="0" smtClean="0">
                <a:solidFill>
                  <a:srgbClr val="000000"/>
                </a:solidFill>
                <a:latin typeface="Arial" charset="0"/>
                <a:cs typeface="Arial" charset="0"/>
                <a:sym typeface="Arial" charset="0"/>
              </a:rPr>
              <a:t>Transports et infrastructure</a:t>
            </a:r>
          </a:p>
          <a:p>
            <a:pPr lvl="1">
              <a:lnSpc>
                <a:spcPct val="90000"/>
              </a:lnSpc>
            </a:pPr>
            <a:r>
              <a:rPr lang="fr-FR" sz="1100" dirty="0" smtClean="0">
                <a:solidFill>
                  <a:srgbClr val="000000"/>
                </a:solidFill>
                <a:latin typeface="Arial" charset="0"/>
                <a:cs typeface="Arial" charset="0"/>
                <a:sym typeface="Arial" charset="0"/>
              </a:rPr>
              <a:t>Accès et connectivité aux services publics</a:t>
            </a:r>
          </a:p>
          <a:p>
            <a:pPr lvl="1">
              <a:lnSpc>
                <a:spcPct val="90000"/>
              </a:lnSpc>
            </a:pPr>
            <a:r>
              <a:rPr lang="fr-FR" sz="1100" dirty="0" smtClean="0">
                <a:solidFill>
                  <a:srgbClr val="000000"/>
                </a:solidFill>
                <a:latin typeface="Arial" charset="0"/>
                <a:cs typeface="Arial" charset="0"/>
                <a:sym typeface="Arial" charset="0"/>
              </a:rPr>
              <a:t>Culture et tradition</a:t>
            </a:r>
          </a:p>
          <a:p>
            <a:pPr>
              <a:lnSpc>
                <a:spcPct val="90000"/>
              </a:lnSpc>
            </a:pPr>
            <a:endParaRPr lang="fr-FR" sz="1100" dirty="0" smtClean="0">
              <a:solidFill>
                <a:srgbClr val="000000"/>
              </a:solidFill>
              <a:latin typeface="Arial" charset="0"/>
              <a:ea typeface="Adobe Fangsong Std R" pitchFamily="18" charset="-128"/>
              <a:cs typeface="Arial" charset="0"/>
              <a:sym typeface="Arial" charset="0"/>
            </a:endParaRPr>
          </a:p>
          <a:p>
            <a:pPr>
              <a:lnSpc>
                <a:spcPct val="90000"/>
              </a:lnSpc>
            </a:pPr>
            <a:r>
              <a:rPr lang="fr-FR" sz="1100" b="0" dirty="0" smtClean="0">
                <a:solidFill>
                  <a:srgbClr val="000000"/>
                </a:solidFill>
                <a:latin typeface="Arial" charset="0"/>
                <a:cs typeface="Arial" charset="0"/>
                <a:sym typeface="Arial" charset="0"/>
              </a:rPr>
              <a:t>Dans de nombreux pays, les principaux secteurs économiques sont menacés dans la mesure où les ressources sont affectées par le changement climatique. Les stocks de poissons, par exemple, sont en train de diminuer le long de la côte de la Namibie, de l'Angola et de l'Afrique du Sud en raison du déplacement du courant du Benguela. Dans d'autres régions, la fin des hivers froids crée des conditions propices à la prolifération d'insectes nuisibles. Aux Etats-Unis et au Canada, les pins morts tués par les coléoptères représentent un problème préoccupant dans la mesure où ils peuvent provoquer des incendies de forêts (sans parler des problèmes de revenus et écologiques). La gestion transfrontalière des ressources est devenue un élément essentiel à la prévention de la crise sécuritaire et humanitaire nationale: allocation de ressources en eau dans le bassin du Nil, gestion des inondations et migration saisonnière dans les deltas du Mékong et du Gange, du Brahmapoutre et du Meghna en Asie du Sud-Est et du Sud, par exemple. La coopération de nombreux pays sera essentielle et riche en défis.</a:t>
            </a:r>
          </a:p>
          <a:p>
            <a:pPr>
              <a:lnSpc>
                <a:spcPct val="90000"/>
              </a:lnSpc>
            </a:pPr>
            <a:endParaRPr lang="fr-FR" sz="1100" b="0" dirty="0" smtClean="0">
              <a:solidFill>
                <a:srgbClr val="000000"/>
              </a:solidFill>
              <a:latin typeface="Arial" charset="0"/>
              <a:cs typeface="Arial" charset="0"/>
              <a:sym typeface="Arial" charset="0"/>
            </a:endParaRPr>
          </a:p>
          <a:p>
            <a:pPr>
              <a:lnSpc>
                <a:spcPct val="90000"/>
              </a:lnSpc>
            </a:pPr>
            <a:r>
              <a:rPr lang="fr-FR" sz="1100" dirty="0" smtClean="0">
                <a:solidFill>
                  <a:srgbClr val="000000"/>
                </a:solidFill>
                <a:latin typeface="Arial" charset="0"/>
                <a:cs typeface="Arial" charset="0"/>
                <a:sym typeface="Arial" charset="0"/>
              </a:rPr>
              <a:t>Le changement climatique offre également des opportunités positives pour le développement.</a:t>
            </a:r>
          </a:p>
          <a:p>
            <a:pPr>
              <a:lnSpc>
                <a:spcPct val="90000"/>
              </a:lnSpc>
              <a:buFont typeface="Calibri" pitchFamily="34" charset="0"/>
              <a:buAutoNum type="arabicPeriod"/>
            </a:pPr>
            <a:r>
              <a:rPr lang="fr-FR" sz="1100" b="0" dirty="0" smtClean="0">
                <a:solidFill>
                  <a:srgbClr val="000000"/>
                </a:solidFill>
                <a:latin typeface="Arial" charset="0"/>
                <a:cs typeface="Arial" charset="0"/>
                <a:sym typeface="Arial" charset="0"/>
              </a:rPr>
              <a:t>Les conditions agricoles dans certaines régions pourraient être améliorées. Les futures conditions climatiques permettraient également de passer à des cultures générant des revenus plus élevés</a:t>
            </a:r>
          </a:p>
          <a:p>
            <a:pPr>
              <a:lnSpc>
                <a:spcPct val="90000"/>
              </a:lnSpc>
              <a:buFont typeface="Calibri" pitchFamily="34" charset="0"/>
              <a:buAutoNum type="arabicPeriod"/>
            </a:pPr>
            <a:r>
              <a:rPr lang="fr-FR" sz="1100" b="0" dirty="0" smtClean="0">
                <a:solidFill>
                  <a:srgbClr val="000000"/>
                </a:solidFill>
                <a:latin typeface="Arial" charset="0"/>
                <a:cs typeface="Arial" charset="0"/>
                <a:sym typeface="Arial" charset="0"/>
              </a:rPr>
              <a:t>Les latitudes élevées pourraient bénéficier de conditions climatiques plus favorables (hivers plus chauds et diminution des besoins en chauffage, par exemple)</a:t>
            </a:r>
          </a:p>
          <a:p>
            <a:pPr>
              <a:lnSpc>
                <a:spcPct val="90000"/>
              </a:lnSpc>
              <a:buFont typeface="Calibri" pitchFamily="34" charset="0"/>
              <a:buAutoNum type="arabicPeriod"/>
            </a:pPr>
            <a:r>
              <a:rPr lang="fr-FR" sz="1100" b="0" dirty="0" smtClean="0">
                <a:solidFill>
                  <a:srgbClr val="000000"/>
                </a:solidFill>
                <a:latin typeface="Arial" charset="0"/>
                <a:cs typeface="Arial" charset="0"/>
                <a:sym typeface="Arial" charset="0"/>
              </a:rPr>
              <a:t>Un nouveau financement supplémentaire visant à soutenir le développement à faible émission de carbone et résilient au changement climatique est actuellement réuni, y compris des investissements dans la capacité scientifique dans les pays en voie de développement.</a:t>
            </a:r>
          </a:p>
        </p:txBody>
      </p:sp>
      <p:sp>
        <p:nvSpPr>
          <p:cNvPr id="52227" name="Slide Number Placeholder 3"/>
          <p:cNvSpPr>
            <a:spLocks noGrp="1"/>
          </p:cNvSpPr>
          <p:nvPr>
            <p:ph type="sldNum" sz="quarter" idx="5"/>
          </p:nvPr>
        </p:nvSpPr>
        <p:spPr/>
        <p:txBody>
          <a:bodyPr/>
          <a:lstStyle/>
          <a:p>
            <a:pPr>
              <a:buSzPct val="100000"/>
            </a:pPr>
            <a:fld id="{EA32A211-DD63-4235-88DD-A9BEA785A5D6}" type="slidenum">
              <a:rPr lang="fr-FR" smtClean="0">
                <a:solidFill>
                  <a:srgbClr val="FFFFFF"/>
                </a:solidFill>
                <a:latin typeface="Arial" charset="0"/>
                <a:cs typeface="Arial" charset="0"/>
                <a:sym typeface="Arial" charset="0"/>
              </a:rPr>
              <a:pPr>
                <a:buSzPct val="100000"/>
              </a:pPr>
              <a:t>17</a:t>
            </a:fld>
            <a:endParaRPr lang="fr-FR" dirty="0" smtClean="0">
              <a:solidFill>
                <a:srgbClr val="FFFFFF"/>
              </a:solidFill>
              <a:latin typeface="Arial" charset="0"/>
              <a:cs typeface="Arial" charset="0"/>
              <a:sym typeface="Arial" charset="0"/>
            </a:endParaRPr>
          </a:p>
        </p:txBody>
      </p:sp>
      <p:sp>
        <p:nvSpPr>
          <p:cNvPr id="52228" name="Folienbildplatzhalter 6"/>
          <p:cNvSpPr>
            <a:spLocks noGrp="1" noRot="1" noChangeAspect="1" noTextEdit="1"/>
          </p:cNvSpPr>
          <p:nvPr>
            <p:ph type="sldImg"/>
          </p:nvPr>
        </p:nvSpPr>
        <p:spPr>
          <a:xfrm>
            <a:off x="546100" y="312738"/>
            <a:ext cx="5730875" cy="4297362"/>
          </a:xfrm>
          <a:ln/>
        </p:spPr>
      </p:sp>
    </p:spTree>
    <p:extLst>
      <p:ext uri="{BB962C8B-B14F-4D97-AF65-F5344CB8AC3E}">
        <p14:creationId xmlns:p14="http://schemas.microsoft.com/office/powerpoint/2010/main" val="13395701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Number Placeholder 3"/>
          <p:cNvSpPr>
            <a:spLocks noGrp="1"/>
          </p:cNvSpPr>
          <p:nvPr>
            <p:ph type="sldNum" sz="quarter" idx="5"/>
          </p:nvPr>
        </p:nvSpPr>
        <p:spPr/>
        <p:txBody>
          <a:bodyPr/>
          <a:lstStyle/>
          <a:p>
            <a:pPr>
              <a:buSzPct val="100000"/>
            </a:pPr>
            <a:fld id="{74950351-D6B7-4D3E-ACE4-7843B9CD5A25}" type="slidenum">
              <a:rPr lang="fr-FR" smtClean="0">
                <a:solidFill>
                  <a:srgbClr val="FFFFFF"/>
                </a:solidFill>
                <a:latin typeface="Arial" charset="0"/>
                <a:cs typeface="Arial" charset="0"/>
                <a:sym typeface="Arial" charset="0"/>
              </a:rPr>
              <a:pPr>
                <a:buSzPct val="100000"/>
              </a:pPr>
              <a:t>18</a:t>
            </a:fld>
            <a:endParaRPr lang="fr-FR" dirty="0" smtClean="0">
              <a:solidFill>
                <a:srgbClr val="FFFFFF"/>
              </a:solidFill>
              <a:latin typeface="Arial" charset="0"/>
              <a:cs typeface="Arial" charset="0"/>
              <a:sym typeface="Arial" charset="0"/>
            </a:endParaRPr>
          </a:p>
        </p:txBody>
      </p:sp>
      <p:sp>
        <p:nvSpPr>
          <p:cNvPr id="53251" name="Folienbildplatzhalter 5"/>
          <p:cNvSpPr>
            <a:spLocks noGrp="1" noRot="1" noChangeAspect="1" noTextEdit="1"/>
          </p:cNvSpPr>
          <p:nvPr>
            <p:ph type="sldImg"/>
          </p:nvPr>
        </p:nvSpPr>
        <p:spPr>
          <a:xfrm>
            <a:off x="546100" y="312738"/>
            <a:ext cx="5730875" cy="4297362"/>
          </a:xfrm>
          <a:ln/>
        </p:spPr>
      </p:sp>
      <p:sp>
        <p:nvSpPr>
          <p:cNvPr id="53252" name="Notizenplatzhalter 6"/>
          <p:cNvSpPr>
            <a:spLocks noGrp="1"/>
          </p:cNvSpPr>
          <p:nvPr>
            <p:ph type="body" idx="1"/>
          </p:nvPr>
        </p:nvSpPr>
        <p:spPr>
          <a:noFill/>
          <a:ln/>
        </p:spPr>
        <p:txBody>
          <a:bodyPr/>
          <a:lstStyle/>
          <a:p>
            <a:endParaRPr lang="fr-FR" dirty="0" smtClean="0">
              <a:latin typeface="Arial" charset="0"/>
              <a:cs typeface="Arial" charset="0"/>
            </a:endParaRPr>
          </a:p>
        </p:txBody>
      </p:sp>
    </p:spTree>
    <p:extLst>
      <p:ext uri="{BB962C8B-B14F-4D97-AF65-F5344CB8AC3E}">
        <p14:creationId xmlns:p14="http://schemas.microsoft.com/office/powerpoint/2010/main" val="10178100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Foliennummernplatzhalter 3"/>
          <p:cNvSpPr>
            <a:spLocks noGrp="1"/>
          </p:cNvSpPr>
          <p:nvPr>
            <p:ph type="sldNum" sz="quarter" idx="5"/>
          </p:nvPr>
        </p:nvSpPr>
        <p:spPr/>
        <p:txBody>
          <a:bodyPr/>
          <a:lstStyle/>
          <a:p>
            <a:pPr>
              <a:buSzPct val="100000"/>
            </a:pPr>
            <a:fld id="{70412347-C20C-473E-AD34-F83D7E21E6B0}" type="slidenum">
              <a:rPr lang="fr-FR" smtClean="0">
                <a:solidFill>
                  <a:srgbClr val="FFFFFF"/>
                </a:solidFill>
                <a:latin typeface="Arial" charset="0"/>
                <a:cs typeface="Arial" charset="0"/>
                <a:sym typeface="Arial" charset="0"/>
              </a:rPr>
              <a:pPr>
                <a:buSzPct val="100000"/>
              </a:pPr>
              <a:t>19</a:t>
            </a:fld>
            <a:endParaRPr lang="fr-FR" dirty="0" smtClean="0">
              <a:solidFill>
                <a:srgbClr val="FFFFFF"/>
              </a:solidFill>
              <a:latin typeface="Arial" charset="0"/>
              <a:cs typeface="Arial" charset="0"/>
              <a:sym typeface="Arial" charset="0"/>
            </a:endParaRPr>
          </a:p>
        </p:txBody>
      </p:sp>
      <p:sp>
        <p:nvSpPr>
          <p:cNvPr id="54275" name="Folienbildplatzhalter 5"/>
          <p:cNvSpPr>
            <a:spLocks noGrp="1" noRot="1" noChangeAspect="1" noTextEdit="1"/>
          </p:cNvSpPr>
          <p:nvPr>
            <p:ph type="sldImg"/>
          </p:nvPr>
        </p:nvSpPr>
        <p:spPr>
          <a:xfrm>
            <a:off x="546100" y="312738"/>
            <a:ext cx="5730875" cy="4297362"/>
          </a:xfrm>
          <a:ln/>
        </p:spPr>
      </p:sp>
      <p:sp>
        <p:nvSpPr>
          <p:cNvPr id="54276" name="Notizenplatzhalter 6"/>
          <p:cNvSpPr>
            <a:spLocks noGrp="1"/>
          </p:cNvSpPr>
          <p:nvPr>
            <p:ph type="body" idx="1"/>
          </p:nvPr>
        </p:nvSpPr>
        <p:spPr>
          <a:noFill/>
          <a:ln/>
        </p:spPr>
        <p:txBody>
          <a:bodyPr/>
          <a:lstStyle/>
          <a:p>
            <a:endParaRPr lang="fr-FR" dirty="0" smtClean="0">
              <a:latin typeface="Arial" charset="0"/>
              <a:cs typeface="Arial" charset="0"/>
            </a:endParaRPr>
          </a:p>
        </p:txBody>
      </p:sp>
    </p:spTree>
    <p:extLst>
      <p:ext uri="{BB962C8B-B14F-4D97-AF65-F5344CB8AC3E}">
        <p14:creationId xmlns:p14="http://schemas.microsoft.com/office/powerpoint/2010/main" val="371343952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Notes Placeholder 2"/>
          <p:cNvSpPr>
            <a:spLocks noGrp="1"/>
          </p:cNvSpPr>
          <p:nvPr>
            <p:ph type="body" idx="1"/>
          </p:nvPr>
        </p:nvSpPr>
        <p:spPr>
          <a:noFill/>
          <a:ln/>
        </p:spPr>
        <p:txBody>
          <a:bodyPr/>
          <a:lstStyle/>
          <a:p>
            <a:pPr lvl="1"/>
            <a:r>
              <a:rPr lang="fr-FR" dirty="0" smtClean="0">
                <a:solidFill>
                  <a:srgbClr val="000000"/>
                </a:solidFill>
                <a:latin typeface="Arial" charset="0"/>
                <a:cs typeface="Arial" charset="0"/>
                <a:sym typeface="Arial" charset="0"/>
              </a:rPr>
              <a:t>L'atténuation et l'adaptation réduisent les risques liés au changement climatique. </a:t>
            </a:r>
          </a:p>
          <a:p>
            <a:pPr lvl="1"/>
            <a:r>
              <a:rPr lang="fr-FR" dirty="0" smtClean="0">
                <a:solidFill>
                  <a:srgbClr val="000000"/>
                </a:solidFill>
                <a:latin typeface="Arial" charset="0"/>
                <a:cs typeface="Arial" charset="0"/>
                <a:sym typeface="Arial" charset="0"/>
              </a:rPr>
              <a:t>L'atténuation a pour but de limiter le changement climatique en réduisant les émissions de gaz à effet de serre, par exemple en encourageant l'efficacité énergétique, l'utilisation d'énergies renouvelables comme l'énergie solaire </a:t>
            </a:r>
            <a:br>
              <a:rPr lang="fr-FR" dirty="0" smtClean="0">
                <a:solidFill>
                  <a:srgbClr val="000000"/>
                </a:solidFill>
                <a:latin typeface="Arial" charset="0"/>
                <a:cs typeface="Arial" charset="0"/>
                <a:sym typeface="Arial" charset="0"/>
              </a:rPr>
            </a:br>
            <a:r>
              <a:rPr lang="fr-FR" dirty="0" smtClean="0">
                <a:solidFill>
                  <a:srgbClr val="000000"/>
                </a:solidFill>
                <a:latin typeface="Arial" charset="0"/>
                <a:cs typeface="Arial" charset="0"/>
                <a:sym typeface="Arial" charset="0"/>
              </a:rPr>
              <a:t>et éolienne, en évitant la déforestation. </a:t>
            </a:r>
          </a:p>
          <a:p>
            <a:pPr lvl="1"/>
            <a:r>
              <a:rPr lang="fr-FR" dirty="0" smtClean="0">
                <a:solidFill>
                  <a:srgbClr val="000000"/>
                </a:solidFill>
                <a:latin typeface="Arial" charset="0"/>
                <a:cs typeface="Arial" charset="0"/>
                <a:sym typeface="Arial" charset="0"/>
              </a:rPr>
              <a:t>L'adaptation consiste en des actions délibérées entreprises en vue de réduire les effets négatifs mais aussi d'exploiter tous les avantages possibles.</a:t>
            </a:r>
          </a:p>
          <a:p>
            <a:pPr lvl="1"/>
            <a:endParaRPr lang="fr-FR" dirty="0" smtClean="0">
              <a:solidFill>
                <a:srgbClr val="000000"/>
              </a:solidFill>
              <a:latin typeface="Arial" charset="0"/>
              <a:cs typeface="Arial" charset="0"/>
              <a:sym typeface="Arial" charset="0"/>
            </a:endParaRPr>
          </a:p>
          <a:p>
            <a:pPr lvl="1"/>
            <a:r>
              <a:rPr lang="fr-FR" dirty="0" smtClean="0">
                <a:solidFill>
                  <a:srgbClr val="000000"/>
                </a:solidFill>
                <a:latin typeface="Arial" charset="0"/>
                <a:cs typeface="Arial" charset="0"/>
                <a:sym typeface="Arial" charset="0"/>
              </a:rPr>
              <a:t>Le plus grand potentiel pour la plupart des pays en voie de développement peu polluants, et leur obligation dans le cadre de la CCNUCC, réside dans la gestion des risques via l'adaptation. L'atténuation peut toutefois entraîner de nombreux '</a:t>
            </a:r>
            <a:r>
              <a:rPr lang="fr-FR" dirty="0" err="1" smtClean="0">
                <a:solidFill>
                  <a:srgbClr val="000000"/>
                </a:solidFill>
                <a:latin typeface="Arial" charset="0"/>
                <a:cs typeface="Arial" charset="0"/>
                <a:sym typeface="Arial" charset="0"/>
              </a:rPr>
              <a:t>co</a:t>
            </a:r>
            <a:r>
              <a:rPr lang="fr-FR" dirty="0" smtClean="0">
                <a:solidFill>
                  <a:srgbClr val="000000"/>
                </a:solidFill>
                <a:latin typeface="Arial" charset="0"/>
                <a:cs typeface="Arial" charset="0"/>
                <a:sym typeface="Arial" charset="0"/>
              </a:rPr>
              <a:t>-avantages' tels que la qualité environnementale et la santé publique et la responsabilisation rurale, selon l'approche.</a:t>
            </a:r>
          </a:p>
        </p:txBody>
      </p:sp>
      <p:sp>
        <p:nvSpPr>
          <p:cNvPr id="55299" name="Slide Number Placeholder 3"/>
          <p:cNvSpPr>
            <a:spLocks noGrp="1"/>
          </p:cNvSpPr>
          <p:nvPr>
            <p:ph type="sldNum" sz="quarter" idx="5"/>
          </p:nvPr>
        </p:nvSpPr>
        <p:spPr/>
        <p:txBody>
          <a:bodyPr/>
          <a:lstStyle/>
          <a:p>
            <a:pPr>
              <a:buSzPct val="100000"/>
            </a:pPr>
            <a:fld id="{89814CE6-C92C-47E7-B93D-7CC503C9F5B7}" type="slidenum">
              <a:rPr lang="fr-FR" smtClean="0">
                <a:solidFill>
                  <a:srgbClr val="FFFFFF"/>
                </a:solidFill>
                <a:latin typeface="Arial" charset="0"/>
                <a:cs typeface="Arial" charset="0"/>
                <a:sym typeface="Arial" charset="0"/>
              </a:rPr>
              <a:pPr>
                <a:buSzPct val="100000"/>
              </a:pPr>
              <a:t>20</a:t>
            </a:fld>
            <a:endParaRPr lang="fr-FR" dirty="0" smtClean="0">
              <a:solidFill>
                <a:srgbClr val="FFFFFF"/>
              </a:solidFill>
              <a:latin typeface="Arial" charset="0"/>
              <a:cs typeface="Arial" charset="0"/>
              <a:sym typeface="Arial" charset="0"/>
            </a:endParaRPr>
          </a:p>
        </p:txBody>
      </p:sp>
      <p:sp>
        <p:nvSpPr>
          <p:cNvPr id="55300" name="Folienbildplatzhalter 6"/>
          <p:cNvSpPr>
            <a:spLocks noGrp="1" noRot="1" noChangeAspect="1" noTextEdit="1"/>
          </p:cNvSpPr>
          <p:nvPr>
            <p:ph type="sldImg"/>
          </p:nvPr>
        </p:nvSpPr>
        <p:spPr>
          <a:xfrm>
            <a:off x="546100" y="312738"/>
            <a:ext cx="5730875" cy="4297362"/>
          </a:xfrm>
          <a:ln/>
        </p:spPr>
      </p:sp>
    </p:spTree>
    <p:extLst>
      <p:ext uri="{BB962C8B-B14F-4D97-AF65-F5344CB8AC3E}">
        <p14:creationId xmlns:p14="http://schemas.microsoft.com/office/powerpoint/2010/main" val="300625704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Folienbildplatzhalter 3"/>
          <p:cNvSpPr>
            <a:spLocks noGrp="1" noRot="1" noChangeAspect="1" noTextEdit="1"/>
          </p:cNvSpPr>
          <p:nvPr>
            <p:ph type="sldImg"/>
          </p:nvPr>
        </p:nvSpPr>
        <p:spPr>
          <a:xfrm>
            <a:off x="546100" y="312738"/>
            <a:ext cx="5730875" cy="4297362"/>
          </a:xfrm>
          <a:ln/>
        </p:spPr>
      </p:sp>
      <p:sp>
        <p:nvSpPr>
          <p:cNvPr id="56323" name="Notizenplatzhalter 4"/>
          <p:cNvSpPr>
            <a:spLocks noGrp="1"/>
          </p:cNvSpPr>
          <p:nvPr>
            <p:ph type="body" idx="1"/>
          </p:nvPr>
        </p:nvSpPr>
        <p:spPr>
          <a:noFill/>
          <a:ln/>
        </p:spPr>
        <p:txBody>
          <a:bodyPr/>
          <a:lstStyle/>
          <a:p>
            <a:endParaRPr lang="fr-FR" dirty="0" smtClean="0">
              <a:latin typeface="Arial" charset="0"/>
              <a:cs typeface="Arial" charset="0"/>
            </a:endParaRPr>
          </a:p>
        </p:txBody>
      </p:sp>
    </p:spTree>
    <p:extLst>
      <p:ext uri="{BB962C8B-B14F-4D97-AF65-F5344CB8AC3E}">
        <p14:creationId xmlns:p14="http://schemas.microsoft.com/office/powerpoint/2010/main" val="134136219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Notes Placeholder 2"/>
          <p:cNvSpPr>
            <a:spLocks noGrp="1"/>
          </p:cNvSpPr>
          <p:nvPr>
            <p:ph type="body" idx="1"/>
          </p:nvPr>
        </p:nvSpPr>
        <p:spPr>
          <a:noFill/>
          <a:ln/>
        </p:spPr>
        <p:txBody>
          <a:bodyPr/>
          <a:lstStyle/>
          <a:p>
            <a:endParaRPr lang="fr-FR" sz="1100" dirty="0" smtClean="0">
              <a:solidFill>
                <a:srgbClr val="000000"/>
              </a:solidFill>
              <a:latin typeface="Arial" charset="0"/>
              <a:cs typeface="Arial" charset="0"/>
              <a:sym typeface="Arial" charset="0"/>
            </a:endParaRPr>
          </a:p>
          <a:p>
            <a:r>
              <a:rPr lang="fr-FR" sz="1100" dirty="0" smtClean="0">
                <a:solidFill>
                  <a:srgbClr val="000000"/>
                </a:solidFill>
                <a:latin typeface="Arial" charset="0"/>
                <a:cs typeface="Arial" charset="0"/>
                <a:sym typeface="Arial" charset="0"/>
              </a:rPr>
              <a:t>Le montant supplémentaire estimé des investissements et des flux financiers nécessaires en 2030 pour faire face au changement climatique est important comparé au financement actuellement disponible dans le cadre de la Convention et de son Protocole de Kyoto, mais peu élevé par rapport au produit intérieur brut global estimé (PIB) (0.3-0.5 pour cent) et à l'investissement global (1.1-1.7 pour cent) en 2030. </a:t>
            </a:r>
          </a:p>
          <a:p>
            <a:endParaRPr lang="fr-FR" sz="1100" dirty="0" smtClean="0">
              <a:solidFill>
                <a:srgbClr val="000000"/>
              </a:solidFill>
              <a:latin typeface="Arial" charset="0"/>
              <a:cs typeface="Arial" charset="0"/>
              <a:sym typeface="Arial" charset="0"/>
            </a:endParaRPr>
          </a:p>
          <a:p>
            <a:r>
              <a:rPr lang="fr-FR" sz="1100" dirty="0" smtClean="0">
                <a:solidFill>
                  <a:srgbClr val="000000"/>
                </a:solidFill>
                <a:latin typeface="Arial" charset="0"/>
                <a:cs typeface="Arial" charset="0"/>
                <a:sym typeface="Arial" charset="0"/>
              </a:rPr>
              <a:t>Les conclusions de la CCNUCC sont soutenues par le rapport Stern de 2006 qui a fait remarquer que le coût de l'adaptation au changement climatique serait élevé. Stern affirme que les coûts d'adaptation sont difficiles à définir en raison de l'incertitude. Toutefois, selon le rapport, les estimations des coûts d'adaptation sont les suivantes:</a:t>
            </a:r>
          </a:p>
          <a:p>
            <a:pPr lvl="1"/>
            <a:r>
              <a:rPr lang="fr-FR" sz="1100" dirty="0" smtClean="0">
                <a:solidFill>
                  <a:srgbClr val="000000"/>
                </a:solidFill>
                <a:latin typeface="Arial" charset="0"/>
                <a:cs typeface="Arial" charset="0"/>
                <a:sym typeface="Arial" charset="0"/>
              </a:rPr>
              <a:t>Monde développé: $10-$150 milliards par an</a:t>
            </a:r>
          </a:p>
          <a:p>
            <a:pPr lvl="1"/>
            <a:r>
              <a:rPr lang="fr-FR" sz="1100" dirty="0" smtClean="0">
                <a:solidFill>
                  <a:srgbClr val="000000"/>
                </a:solidFill>
                <a:latin typeface="Arial" charset="0"/>
                <a:cs typeface="Arial" charset="0"/>
                <a:sym typeface="Arial" charset="0"/>
              </a:rPr>
              <a:t>Monde en voie de développement: dizaines de milliards par an</a:t>
            </a:r>
          </a:p>
          <a:p>
            <a:endParaRPr lang="fr-FR" sz="1100" dirty="0" smtClean="0">
              <a:solidFill>
                <a:srgbClr val="000000"/>
              </a:solidFill>
              <a:latin typeface="Arial" charset="0"/>
              <a:ea typeface="Adobe Fangsong Std R" pitchFamily="18" charset="-128"/>
              <a:cs typeface="Arial" charset="0"/>
              <a:sym typeface="Arial" charset="0"/>
            </a:endParaRPr>
          </a:p>
          <a:p>
            <a:r>
              <a:rPr lang="fr-FR" sz="1100" dirty="0" smtClean="0">
                <a:solidFill>
                  <a:srgbClr val="000000"/>
                </a:solidFill>
                <a:latin typeface="Arial" charset="0"/>
                <a:cs typeface="Arial" charset="0"/>
                <a:sym typeface="Arial" charset="0"/>
              </a:rPr>
              <a:t>Source: </a:t>
            </a:r>
            <a:r>
              <a:rPr lang="fr-FR" sz="1100" b="0" u="sng" dirty="0" smtClean="0">
                <a:solidFill>
                  <a:srgbClr val="C00000"/>
                </a:solidFill>
                <a:latin typeface="Arial" charset="0"/>
                <a:cs typeface="Arial" charset="0"/>
                <a:sym typeface="Arial" charset="0"/>
              </a:rPr>
              <a:t>http://unfccc.int/files/cooperation_and_support/financial_mechanism/application/pdf/eric_presentation_in_bali.pdf </a:t>
            </a:r>
          </a:p>
          <a:p>
            <a:endParaRPr lang="fr-FR" sz="1100" b="0" u="sng" dirty="0" smtClean="0">
              <a:solidFill>
                <a:srgbClr val="C00000"/>
              </a:solidFill>
              <a:latin typeface="Arial" charset="0"/>
              <a:cs typeface="Arial" charset="0"/>
              <a:sym typeface="Arial" charset="0"/>
            </a:endParaRPr>
          </a:p>
          <a:p>
            <a:r>
              <a:rPr lang="fr-FR" sz="1100" dirty="0" smtClean="0">
                <a:solidFill>
                  <a:srgbClr val="000000"/>
                </a:solidFill>
                <a:latin typeface="Arial" charset="0"/>
                <a:cs typeface="Arial" charset="0"/>
                <a:sym typeface="Arial" charset="0"/>
              </a:rPr>
              <a:t>Commentaires</a:t>
            </a:r>
          </a:p>
          <a:p>
            <a:pPr lvl="1"/>
            <a:r>
              <a:rPr lang="fr-FR" sz="1100" dirty="0" smtClean="0">
                <a:solidFill>
                  <a:srgbClr val="000000"/>
                </a:solidFill>
                <a:latin typeface="Arial" charset="0"/>
                <a:cs typeface="Arial" charset="0"/>
                <a:sym typeface="Arial" charset="0"/>
              </a:rPr>
              <a:t>Banque mondiale: investissement en vue de protéger toutes les activités liées à l'adaptation dans les pays en voie de développement contre le changement climatique</a:t>
            </a:r>
          </a:p>
          <a:p>
            <a:pPr lvl="1"/>
            <a:r>
              <a:rPr lang="fr-FR" sz="1100" dirty="0" smtClean="0">
                <a:solidFill>
                  <a:srgbClr val="000000"/>
                </a:solidFill>
                <a:latin typeface="Arial" charset="0"/>
                <a:cs typeface="Arial" charset="0"/>
                <a:sym typeface="Arial" charset="0"/>
              </a:rPr>
              <a:t>Oxfam: coûts des principales priorités identifiés dans la PANA extrapolés pour tous les pays en voie de développement</a:t>
            </a:r>
          </a:p>
          <a:p>
            <a:pPr lvl="1"/>
            <a:r>
              <a:rPr lang="fr-FR" sz="1100" dirty="0" smtClean="0">
                <a:solidFill>
                  <a:srgbClr val="000000"/>
                </a:solidFill>
                <a:latin typeface="Arial" charset="0"/>
                <a:cs typeface="Arial" charset="0"/>
                <a:sym typeface="Arial" charset="0"/>
              </a:rPr>
              <a:t>CCNUCC: besoins d'investissements pour les activités liées à l'adaptation dans les pays en voie de développement en 2030—tous les secteurs, privés et publics</a:t>
            </a:r>
          </a:p>
          <a:p>
            <a:pPr lvl="1"/>
            <a:r>
              <a:rPr lang="fr-FR" sz="1100" dirty="0" smtClean="0">
                <a:solidFill>
                  <a:srgbClr val="000000"/>
                </a:solidFill>
                <a:latin typeface="Arial" charset="0"/>
                <a:cs typeface="Arial" charset="0"/>
                <a:sym typeface="Arial" charset="0"/>
              </a:rPr>
              <a:t>PNUD HDR: Financement 'nouveaux et supplémentaires' pour l'adaptation en vue de progresser vers la réalisation des OMD et éviter un recul du développement humain après 2015</a:t>
            </a:r>
          </a:p>
        </p:txBody>
      </p:sp>
      <p:sp>
        <p:nvSpPr>
          <p:cNvPr id="57347" name="Slide Number Placeholder 3"/>
          <p:cNvSpPr>
            <a:spLocks noGrp="1"/>
          </p:cNvSpPr>
          <p:nvPr>
            <p:ph type="sldNum" sz="quarter" idx="5"/>
          </p:nvPr>
        </p:nvSpPr>
        <p:spPr/>
        <p:txBody>
          <a:bodyPr/>
          <a:lstStyle/>
          <a:p>
            <a:pPr>
              <a:buSzPct val="100000"/>
            </a:pPr>
            <a:fld id="{A9D6FD36-EE7C-4019-83FA-0CCCCE0EC6A1}" type="slidenum">
              <a:rPr lang="fr-FR" smtClean="0">
                <a:solidFill>
                  <a:srgbClr val="FFFFFF"/>
                </a:solidFill>
                <a:latin typeface="Arial" charset="0"/>
                <a:cs typeface="Arial" charset="0"/>
                <a:sym typeface="Arial" charset="0"/>
              </a:rPr>
              <a:pPr>
                <a:buSzPct val="100000"/>
              </a:pPr>
              <a:t>22</a:t>
            </a:fld>
            <a:endParaRPr lang="fr-FR" dirty="0" smtClean="0">
              <a:solidFill>
                <a:srgbClr val="FFFFFF"/>
              </a:solidFill>
              <a:latin typeface="Arial" charset="0"/>
              <a:cs typeface="Arial" charset="0"/>
              <a:sym typeface="Arial" charset="0"/>
            </a:endParaRPr>
          </a:p>
        </p:txBody>
      </p:sp>
      <p:sp>
        <p:nvSpPr>
          <p:cNvPr id="57348" name="Folienbildplatzhalter 6"/>
          <p:cNvSpPr>
            <a:spLocks noGrp="1" noRot="1" noChangeAspect="1" noTextEdit="1"/>
          </p:cNvSpPr>
          <p:nvPr>
            <p:ph type="sldImg"/>
          </p:nvPr>
        </p:nvSpPr>
        <p:spPr>
          <a:xfrm>
            <a:off x="546100" y="312738"/>
            <a:ext cx="5730875" cy="4297362"/>
          </a:xfrm>
          <a:ln/>
        </p:spPr>
      </p:sp>
    </p:spTree>
    <p:extLst>
      <p:ext uri="{BB962C8B-B14F-4D97-AF65-F5344CB8AC3E}">
        <p14:creationId xmlns:p14="http://schemas.microsoft.com/office/powerpoint/2010/main" val="412052111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Number Placeholder 3"/>
          <p:cNvSpPr>
            <a:spLocks noGrp="1"/>
          </p:cNvSpPr>
          <p:nvPr>
            <p:ph type="sldNum" sz="quarter" idx="5"/>
          </p:nvPr>
        </p:nvSpPr>
        <p:spPr/>
        <p:txBody>
          <a:bodyPr/>
          <a:lstStyle/>
          <a:p>
            <a:pPr>
              <a:buSzPct val="100000"/>
            </a:pPr>
            <a:fld id="{CF5F43BC-7E9F-409D-9E87-C443BC61BBE2}" type="slidenum">
              <a:rPr lang="fr-FR" smtClean="0">
                <a:solidFill>
                  <a:srgbClr val="FFFFFF"/>
                </a:solidFill>
                <a:latin typeface="Arial" charset="0"/>
                <a:cs typeface="Arial" charset="0"/>
                <a:sym typeface="Arial" charset="0"/>
              </a:rPr>
              <a:pPr>
                <a:buSzPct val="100000"/>
              </a:pPr>
              <a:t>23</a:t>
            </a:fld>
            <a:endParaRPr lang="fr-FR" dirty="0" smtClean="0">
              <a:solidFill>
                <a:srgbClr val="FFFFFF"/>
              </a:solidFill>
              <a:latin typeface="Arial" charset="0"/>
              <a:cs typeface="Arial" charset="0"/>
              <a:sym typeface="Arial" charset="0"/>
            </a:endParaRPr>
          </a:p>
        </p:txBody>
      </p:sp>
      <p:sp>
        <p:nvSpPr>
          <p:cNvPr id="58371" name="Folienbildplatzhalter 5"/>
          <p:cNvSpPr>
            <a:spLocks noGrp="1" noRot="1" noChangeAspect="1" noTextEdit="1"/>
          </p:cNvSpPr>
          <p:nvPr>
            <p:ph type="sldImg"/>
          </p:nvPr>
        </p:nvSpPr>
        <p:spPr>
          <a:xfrm>
            <a:off x="546100" y="312738"/>
            <a:ext cx="5730875" cy="4297362"/>
          </a:xfrm>
          <a:ln/>
        </p:spPr>
      </p:sp>
      <p:sp>
        <p:nvSpPr>
          <p:cNvPr id="58372" name="Notizenplatzhalter 6"/>
          <p:cNvSpPr>
            <a:spLocks noGrp="1"/>
          </p:cNvSpPr>
          <p:nvPr>
            <p:ph type="body" idx="1"/>
          </p:nvPr>
        </p:nvSpPr>
        <p:spPr>
          <a:noFill/>
          <a:ln/>
        </p:spPr>
        <p:txBody>
          <a:bodyPr/>
          <a:lstStyle/>
          <a:p>
            <a:endParaRPr lang="fr-FR" dirty="0" smtClean="0">
              <a:latin typeface="Arial" charset="0"/>
              <a:cs typeface="Arial" charset="0"/>
            </a:endParaRPr>
          </a:p>
        </p:txBody>
      </p:sp>
    </p:spTree>
    <p:extLst>
      <p:ext uri="{BB962C8B-B14F-4D97-AF65-F5344CB8AC3E}">
        <p14:creationId xmlns:p14="http://schemas.microsoft.com/office/powerpoint/2010/main" val="174525678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Number Placeholder 3"/>
          <p:cNvSpPr>
            <a:spLocks noGrp="1"/>
          </p:cNvSpPr>
          <p:nvPr>
            <p:ph type="sldNum" sz="quarter" idx="5"/>
          </p:nvPr>
        </p:nvSpPr>
        <p:spPr/>
        <p:txBody>
          <a:bodyPr/>
          <a:lstStyle/>
          <a:p>
            <a:pPr>
              <a:buSzPct val="100000"/>
            </a:pPr>
            <a:fld id="{76F59D09-0A87-4D7E-8ED1-338F723425C2}" type="slidenum">
              <a:rPr lang="fr-FR" smtClean="0">
                <a:solidFill>
                  <a:srgbClr val="FFFFFF"/>
                </a:solidFill>
                <a:latin typeface="Arial" charset="0"/>
                <a:cs typeface="Arial" charset="0"/>
                <a:sym typeface="Arial" charset="0"/>
              </a:rPr>
              <a:pPr>
                <a:buSzPct val="100000"/>
              </a:pPr>
              <a:t>24</a:t>
            </a:fld>
            <a:endParaRPr lang="fr-FR" dirty="0" smtClean="0">
              <a:solidFill>
                <a:srgbClr val="FFFFFF"/>
              </a:solidFill>
              <a:latin typeface="Arial" charset="0"/>
              <a:cs typeface="Arial" charset="0"/>
              <a:sym typeface="Arial" charset="0"/>
            </a:endParaRPr>
          </a:p>
        </p:txBody>
      </p:sp>
      <p:sp>
        <p:nvSpPr>
          <p:cNvPr id="59395" name="Folienbildplatzhalter 5"/>
          <p:cNvSpPr>
            <a:spLocks noGrp="1" noRot="1" noChangeAspect="1" noTextEdit="1"/>
          </p:cNvSpPr>
          <p:nvPr>
            <p:ph type="sldImg"/>
          </p:nvPr>
        </p:nvSpPr>
        <p:spPr>
          <a:xfrm>
            <a:off x="546100" y="312738"/>
            <a:ext cx="5730875" cy="4297362"/>
          </a:xfrm>
          <a:ln/>
        </p:spPr>
      </p:sp>
      <p:sp>
        <p:nvSpPr>
          <p:cNvPr id="59396" name="Notizenplatzhalter 6"/>
          <p:cNvSpPr>
            <a:spLocks noGrp="1"/>
          </p:cNvSpPr>
          <p:nvPr>
            <p:ph type="body" idx="1"/>
          </p:nvPr>
        </p:nvSpPr>
        <p:spPr>
          <a:noFill/>
          <a:ln/>
        </p:spPr>
        <p:txBody>
          <a:bodyPr/>
          <a:lstStyle/>
          <a:p>
            <a:endParaRPr lang="fr-FR" dirty="0" smtClean="0">
              <a:latin typeface="Arial" charset="0"/>
              <a:cs typeface="Arial" charset="0"/>
            </a:endParaRPr>
          </a:p>
        </p:txBody>
      </p:sp>
    </p:spTree>
    <p:extLst>
      <p:ext uri="{BB962C8B-B14F-4D97-AF65-F5344CB8AC3E}">
        <p14:creationId xmlns:p14="http://schemas.microsoft.com/office/powerpoint/2010/main" val="42244754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Notizenplatzhalter 2"/>
          <p:cNvSpPr>
            <a:spLocks noGrp="1"/>
          </p:cNvSpPr>
          <p:nvPr>
            <p:ph type="body" idx="1"/>
          </p:nvPr>
        </p:nvSpPr>
        <p:spPr>
          <a:noFill/>
          <a:ln/>
        </p:spPr>
        <p:txBody>
          <a:bodyPr/>
          <a:lstStyle/>
          <a:p>
            <a:r>
              <a:rPr lang="fr-FR" dirty="0" smtClean="0">
                <a:solidFill>
                  <a:srgbClr val="000000"/>
                </a:solidFill>
                <a:latin typeface="Arial" charset="0"/>
                <a:cs typeface="Arial" charset="0"/>
                <a:sym typeface="Arial" charset="0"/>
              </a:rPr>
              <a:t>Les mesures d'adaptation peuvent varier au niveau de leur </a:t>
            </a:r>
          </a:p>
          <a:p>
            <a:pPr lvl="1"/>
            <a:r>
              <a:rPr lang="fr-FR" dirty="0" smtClean="0">
                <a:solidFill>
                  <a:srgbClr val="000000"/>
                </a:solidFill>
                <a:latin typeface="Arial" charset="0"/>
                <a:cs typeface="Arial" charset="0"/>
                <a:sym typeface="Arial" charset="0"/>
              </a:rPr>
              <a:t>timing (anticipatives vs. réactives; ex ante vs. ex post),</a:t>
            </a:r>
          </a:p>
          <a:p>
            <a:pPr lvl="1"/>
            <a:r>
              <a:rPr lang="fr-FR" dirty="0" smtClean="0">
                <a:solidFill>
                  <a:srgbClr val="000000"/>
                </a:solidFill>
                <a:latin typeface="Arial" charset="0"/>
                <a:cs typeface="Arial" charset="0"/>
                <a:sym typeface="Arial" charset="0"/>
              </a:rPr>
              <a:t>portée (court terme vs. long terme; locales vs. régionales),</a:t>
            </a:r>
          </a:p>
          <a:p>
            <a:pPr lvl="1"/>
            <a:r>
              <a:rPr lang="fr-FR" dirty="0" smtClean="0">
                <a:solidFill>
                  <a:srgbClr val="000000"/>
                </a:solidFill>
                <a:latin typeface="Arial" charset="0"/>
                <a:cs typeface="Arial" charset="0"/>
                <a:sym typeface="Arial" charset="0"/>
              </a:rPr>
              <a:t>détermination (autonomes vs. planifiées; passives vs. actives) et </a:t>
            </a:r>
          </a:p>
          <a:p>
            <a:pPr lvl="1"/>
            <a:r>
              <a:rPr lang="fr-FR" dirty="0" smtClean="0">
                <a:solidFill>
                  <a:srgbClr val="000000"/>
                </a:solidFill>
                <a:latin typeface="Arial" charset="0"/>
                <a:cs typeface="Arial" charset="0"/>
                <a:sym typeface="Arial" charset="0"/>
              </a:rPr>
              <a:t>agent d'adaptation (privées vs. publiques; sociétés vs. systèmes naturels). </a:t>
            </a:r>
          </a:p>
        </p:txBody>
      </p:sp>
      <p:sp>
        <p:nvSpPr>
          <p:cNvPr id="60419" name="Foliennummernplatzhalter 3"/>
          <p:cNvSpPr>
            <a:spLocks noGrp="1"/>
          </p:cNvSpPr>
          <p:nvPr>
            <p:ph type="sldNum" sz="quarter" idx="5"/>
          </p:nvPr>
        </p:nvSpPr>
        <p:spPr/>
        <p:txBody>
          <a:bodyPr/>
          <a:lstStyle/>
          <a:p>
            <a:pPr>
              <a:buSzPct val="100000"/>
            </a:pPr>
            <a:fld id="{B627C32F-CC3E-4570-A620-B929FDDA8F6A}" type="slidenum">
              <a:rPr lang="fr-FR" smtClean="0">
                <a:solidFill>
                  <a:srgbClr val="FFFFFF"/>
                </a:solidFill>
                <a:latin typeface="Arial" charset="0"/>
                <a:cs typeface="Arial" charset="0"/>
                <a:sym typeface="Arial" charset="0"/>
              </a:rPr>
              <a:pPr>
                <a:buSzPct val="100000"/>
              </a:pPr>
              <a:t>25</a:t>
            </a:fld>
            <a:endParaRPr lang="fr-FR" dirty="0" smtClean="0">
              <a:solidFill>
                <a:srgbClr val="FFFFFF"/>
              </a:solidFill>
              <a:latin typeface="Arial" charset="0"/>
              <a:cs typeface="Arial" charset="0"/>
              <a:sym typeface="Arial" charset="0"/>
            </a:endParaRPr>
          </a:p>
        </p:txBody>
      </p:sp>
      <p:sp>
        <p:nvSpPr>
          <p:cNvPr id="60420" name="Folienbildplatzhalter 6"/>
          <p:cNvSpPr>
            <a:spLocks noGrp="1" noRot="1" noChangeAspect="1" noTextEdit="1"/>
          </p:cNvSpPr>
          <p:nvPr>
            <p:ph type="sldImg"/>
          </p:nvPr>
        </p:nvSpPr>
        <p:spPr>
          <a:xfrm>
            <a:off x="546100" y="312738"/>
            <a:ext cx="5730875" cy="4297362"/>
          </a:xfrm>
          <a:ln/>
        </p:spPr>
      </p:sp>
    </p:spTree>
    <p:extLst>
      <p:ext uri="{BB962C8B-B14F-4D97-AF65-F5344CB8AC3E}">
        <p14:creationId xmlns:p14="http://schemas.microsoft.com/office/powerpoint/2010/main" val="199999293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Notes Placeholder 2"/>
          <p:cNvSpPr>
            <a:spLocks noGrp="1"/>
          </p:cNvSpPr>
          <p:nvPr>
            <p:ph type="body" idx="1"/>
          </p:nvPr>
        </p:nvSpPr>
        <p:spPr>
          <a:noFill/>
          <a:ln/>
        </p:spPr>
        <p:txBody>
          <a:bodyPr/>
          <a:lstStyle/>
          <a:p>
            <a:endParaRPr lang="fr-FR" dirty="0" smtClean="0">
              <a:latin typeface="Arial" charset="0"/>
              <a:cs typeface="Arial" charset="0"/>
            </a:endParaRPr>
          </a:p>
          <a:p>
            <a:endParaRPr lang="fr-FR" dirty="0" smtClean="0">
              <a:latin typeface="Arial" charset="0"/>
              <a:cs typeface="Arial" charset="0"/>
            </a:endParaRPr>
          </a:p>
        </p:txBody>
      </p:sp>
      <p:sp>
        <p:nvSpPr>
          <p:cNvPr id="61443" name="Slide Number Placeholder 3"/>
          <p:cNvSpPr>
            <a:spLocks noGrp="1"/>
          </p:cNvSpPr>
          <p:nvPr>
            <p:ph type="sldNum" sz="quarter" idx="5"/>
          </p:nvPr>
        </p:nvSpPr>
        <p:spPr/>
        <p:txBody>
          <a:bodyPr/>
          <a:lstStyle/>
          <a:p>
            <a:pPr>
              <a:buSzPct val="100000"/>
            </a:pPr>
            <a:fld id="{4F92795A-60FD-4D2B-957F-02AA9B023F3E}" type="slidenum">
              <a:rPr lang="fr-FR" smtClean="0">
                <a:solidFill>
                  <a:srgbClr val="FFFFFF"/>
                </a:solidFill>
                <a:latin typeface="Arial" charset="0"/>
                <a:cs typeface="Arial" charset="0"/>
                <a:sym typeface="Arial" charset="0"/>
              </a:rPr>
              <a:pPr>
                <a:buSzPct val="100000"/>
              </a:pPr>
              <a:t>26</a:t>
            </a:fld>
            <a:endParaRPr lang="fr-FR" dirty="0" smtClean="0">
              <a:solidFill>
                <a:srgbClr val="FFFFFF"/>
              </a:solidFill>
              <a:latin typeface="Arial" charset="0"/>
              <a:cs typeface="Arial" charset="0"/>
              <a:sym typeface="Arial" charset="0"/>
            </a:endParaRPr>
          </a:p>
        </p:txBody>
      </p:sp>
      <p:sp>
        <p:nvSpPr>
          <p:cNvPr id="61444" name="Folienbildplatzhalter 6"/>
          <p:cNvSpPr>
            <a:spLocks noGrp="1" noRot="1" noChangeAspect="1" noTextEdit="1"/>
          </p:cNvSpPr>
          <p:nvPr>
            <p:ph type="sldImg"/>
          </p:nvPr>
        </p:nvSpPr>
        <p:spPr>
          <a:xfrm>
            <a:off x="546100" y="312738"/>
            <a:ext cx="5730875" cy="4297362"/>
          </a:xfrm>
          <a:ln/>
        </p:spPr>
      </p:sp>
    </p:spTree>
    <p:extLst>
      <p:ext uri="{BB962C8B-B14F-4D97-AF65-F5344CB8AC3E}">
        <p14:creationId xmlns:p14="http://schemas.microsoft.com/office/powerpoint/2010/main" val="157609351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Notes Placeholder 2"/>
          <p:cNvSpPr>
            <a:spLocks noGrp="1"/>
          </p:cNvSpPr>
          <p:nvPr>
            <p:ph type="body" idx="1"/>
          </p:nvPr>
        </p:nvSpPr>
        <p:spPr>
          <a:noFill/>
          <a:ln/>
        </p:spPr>
        <p:txBody>
          <a:bodyPr/>
          <a:lstStyle/>
          <a:p>
            <a:r>
              <a:rPr lang="fr-FR" sz="1600" dirty="0" smtClean="0">
                <a:solidFill>
                  <a:srgbClr val="0070C0"/>
                </a:solidFill>
                <a:latin typeface="Arial" charset="0"/>
                <a:cs typeface="Arial" charset="0"/>
                <a:sym typeface="Arial" charset="0"/>
              </a:rPr>
              <a:t>»</a:t>
            </a:r>
            <a:r>
              <a:rPr lang="fr-FR" sz="1000" dirty="0" smtClean="0">
                <a:solidFill>
                  <a:srgbClr val="0070C0"/>
                </a:solidFill>
                <a:latin typeface="Arial" charset="0"/>
                <a:cs typeface="Arial" charset="0"/>
                <a:sym typeface="Arial" charset="0"/>
              </a:rPr>
              <a:t> </a:t>
            </a:r>
            <a:r>
              <a:rPr lang="fr-FR" dirty="0" smtClean="0">
                <a:solidFill>
                  <a:srgbClr val="0070C0"/>
                </a:solidFill>
                <a:latin typeface="Arial" charset="0"/>
                <a:cs typeface="Arial" charset="0"/>
                <a:sym typeface="Arial" charset="0"/>
              </a:rPr>
              <a:t>Vous estimerez peut-être utile de réaliser l'exercice d'apprentissage par l'action </a:t>
            </a:r>
            <a:br>
              <a:rPr lang="fr-FR" dirty="0" smtClean="0">
                <a:solidFill>
                  <a:srgbClr val="0070C0"/>
                </a:solidFill>
                <a:latin typeface="Arial" charset="0"/>
                <a:cs typeface="Arial" charset="0"/>
                <a:sym typeface="Arial" charset="0"/>
              </a:rPr>
            </a:br>
            <a:r>
              <a:rPr lang="fr-FR" b="0" dirty="0" smtClean="0">
                <a:solidFill>
                  <a:srgbClr val="0070C0"/>
                </a:solidFill>
                <a:latin typeface="Arial" charset="0"/>
                <a:cs typeface="Arial" charset="0"/>
                <a:sym typeface="Arial" charset="0"/>
              </a:rPr>
              <a:t>(voir manuel des formateurs, chapitre 2e à ce sujet)</a:t>
            </a:r>
          </a:p>
          <a:p>
            <a:endParaRPr lang="fr-FR" b="0" dirty="0" smtClean="0">
              <a:solidFill>
                <a:srgbClr val="0070C0"/>
              </a:solidFill>
              <a:latin typeface="Arial" charset="0"/>
              <a:cs typeface="Arial" charset="0"/>
              <a:sym typeface="Arial" charset="0"/>
            </a:endParaRPr>
          </a:p>
          <a:p>
            <a:r>
              <a:rPr lang="fr-FR" b="0" dirty="0" smtClean="0">
                <a:solidFill>
                  <a:srgbClr val="000000"/>
                </a:solidFill>
                <a:latin typeface="Arial" charset="0"/>
                <a:cs typeface="Arial" charset="0"/>
                <a:sym typeface="Arial" charset="0"/>
              </a:rPr>
              <a:t>Une discussion est en cours: qu'est-ce que l'adaptation et dans quelle mesure celle-ci diffère-t-elle du développement? Aucun consensus ne se dégage sur la question, mais les participants comprennent mieux la différence entre l'adaptation et le développement correspondant à la "poursuite des activités actuelles".</a:t>
            </a:r>
          </a:p>
          <a:p>
            <a:endParaRPr lang="fr-FR" b="0" dirty="0" smtClean="0">
              <a:solidFill>
                <a:srgbClr val="000000"/>
              </a:solidFill>
              <a:latin typeface="Arial" charset="0"/>
              <a:cs typeface="Arial" charset="0"/>
              <a:sym typeface="Arial" charset="0"/>
            </a:endParaRPr>
          </a:p>
          <a:p>
            <a:r>
              <a:rPr lang="fr-FR" b="0" dirty="0" smtClean="0">
                <a:solidFill>
                  <a:srgbClr val="000000"/>
                </a:solidFill>
                <a:latin typeface="Arial" charset="0"/>
                <a:cs typeface="Arial" charset="0"/>
                <a:sym typeface="Arial" charset="0"/>
              </a:rPr>
              <a:t>Un bilan des efforts qualifié par les partisans d''adaptation au changement climatique' a révélé un continuum d'efforts de différents types: </a:t>
            </a:r>
          </a:p>
          <a:p>
            <a:endParaRPr lang="fr-FR" b="0" dirty="0" smtClean="0">
              <a:solidFill>
                <a:srgbClr val="000000"/>
              </a:solidFill>
              <a:latin typeface="Arial" charset="0"/>
              <a:cs typeface="Arial" charset="0"/>
              <a:sym typeface="Arial" charset="0"/>
            </a:endParaRPr>
          </a:p>
          <a:p>
            <a:pPr lvl="1"/>
            <a:r>
              <a:rPr lang="fr-FR" dirty="0" smtClean="0">
                <a:solidFill>
                  <a:srgbClr val="000000"/>
                </a:solidFill>
                <a:latin typeface="Arial" charset="0"/>
                <a:cs typeface="Arial" charset="0"/>
                <a:sym typeface="Arial" charset="0"/>
              </a:rPr>
              <a:t>A l'une extrémité du continuum, les efforts axés sur la vulnérabilité empiétaient quasiment entièrement sur les pratiques de développement traditionnelles. Ces activités peuvent ne pas tenir compte des effets spécifiques anticipés liés au changement climatique. </a:t>
            </a:r>
          </a:p>
          <a:p>
            <a:pPr lvl="1"/>
            <a:r>
              <a:rPr lang="fr-FR" dirty="0" smtClean="0">
                <a:solidFill>
                  <a:srgbClr val="000000"/>
                </a:solidFill>
                <a:latin typeface="Arial" charset="0"/>
                <a:cs typeface="Arial" charset="0"/>
                <a:sym typeface="Arial" charset="0"/>
              </a:rPr>
              <a:t>A l'autre extrémité, des activités ont été conçues afin de cibler des impacts précis du changement climatique et peuvent sortir du domaine de développement tel que défini traditionnellement. </a:t>
            </a:r>
          </a:p>
          <a:p>
            <a:endParaRPr lang="fr-FR" dirty="0" smtClean="0">
              <a:solidFill>
                <a:srgbClr val="000000"/>
              </a:solidFill>
              <a:latin typeface="Arial" charset="0"/>
              <a:ea typeface="Adobe Fangsong Std R" pitchFamily="18" charset="-128"/>
              <a:cs typeface="Arial" charset="0"/>
              <a:sym typeface="Arial" charset="0"/>
            </a:endParaRPr>
          </a:p>
          <a:p>
            <a:r>
              <a:rPr lang="fr-FR" dirty="0" smtClean="0">
                <a:solidFill>
                  <a:srgbClr val="000000"/>
                </a:solidFill>
                <a:latin typeface="Arial" charset="0"/>
                <a:cs typeface="Arial" charset="0"/>
                <a:sym typeface="Arial" charset="0"/>
              </a:rPr>
              <a:t>Le message: </a:t>
            </a:r>
          </a:p>
          <a:p>
            <a:pPr lvl="1"/>
            <a:r>
              <a:rPr lang="fr-FR" dirty="0" smtClean="0">
                <a:solidFill>
                  <a:srgbClr val="000000"/>
                </a:solidFill>
                <a:latin typeface="Arial" charset="0"/>
                <a:cs typeface="Arial" charset="0"/>
                <a:sym typeface="Arial" charset="0"/>
              </a:rPr>
              <a:t>l'adaptation relève en règle générale de la responsabilité du développement. Toutefois, il existe certains risques liés au changement climatique qui ne sont généralement pas traités par le développement (montée du niveau de la mer, disparition des lacs glaciaires, conflits de ressources transfrontaliers, etc.). </a:t>
            </a:r>
          </a:p>
          <a:p>
            <a:pPr lvl="1"/>
            <a:r>
              <a:rPr lang="fr-FR" dirty="0" smtClean="0">
                <a:solidFill>
                  <a:srgbClr val="000000"/>
                </a:solidFill>
                <a:latin typeface="Arial" charset="0"/>
                <a:cs typeface="Arial" charset="0"/>
                <a:sym typeface="Arial" charset="0"/>
              </a:rPr>
              <a:t>Une bonne pratique de développement implique aujourd'hui la prise en considération du changement climatique.</a:t>
            </a:r>
          </a:p>
        </p:txBody>
      </p:sp>
      <p:sp>
        <p:nvSpPr>
          <p:cNvPr id="62467" name="Slide Number Placeholder 3"/>
          <p:cNvSpPr>
            <a:spLocks noGrp="1"/>
          </p:cNvSpPr>
          <p:nvPr>
            <p:ph type="sldNum" sz="quarter" idx="5"/>
          </p:nvPr>
        </p:nvSpPr>
        <p:spPr/>
        <p:txBody>
          <a:bodyPr/>
          <a:lstStyle/>
          <a:p>
            <a:pPr>
              <a:buSzPct val="100000"/>
            </a:pPr>
            <a:fld id="{C4125155-D3BF-413D-9DF4-5DD69A10879C}" type="slidenum">
              <a:rPr lang="fr-FR" smtClean="0">
                <a:solidFill>
                  <a:srgbClr val="FFFFFF"/>
                </a:solidFill>
                <a:latin typeface="Arial" charset="0"/>
                <a:cs typeface="Arial" charset="0"/>
                <a:sym typeface="Arial" charset="0"/>
              </a:rPr>
              <a:pPr>
                <a:buSzPct val="100000"/>
              </a:pPr>
              <a:t>27</a:t>
            </a:fld>
            <a:endParaRPr lang="fr-FR" dirty="0" smtClean="0">
              <a:solidFill>
                <a:srgbClr val="FFFFFF"/>
              </a:solidFill>
              <a:latin typeface="Arial" charset="0"/>
              <a:cs typeface="Arial" charset="0"/>
              <a:sym typeface="Arial" charset="0"/>
            </a:endParaRPr>
          </a:p>
        </p:txBody>
      </p:sp>
      <p:sp>
        <p:nvSpPr>
          <p:cNvPr id="62468" name="Folienbildplatzhalter 6"/>
          <p:cNvSpPr>
            <a:spLocks noGrp="1" noRot="1" noChangeAspect="1" noTextEdit="1"/>
          </p:cNvSpPr>
          <p:nvPr>
            <p:ph type="sldImg"/>
          </p:nvPr>
        </p:nvSpPr>
        <p:spPr>
          <a:xfrm>
            <a:off x="546100" y="312738"/>
            <a:ext cx="5730875" cy="4297362"/>
          </a:xfrm>
          <a:ln/>
        </p:spPr>
      </p:sp>
    </p:spTree>
    <p:extLst>
      <p:ext uri="{BB962C8B-B14F-4D97-AF65-F5344CB8AC3E}">
        <p14:creationId xmlns:p14="http://schemas.microsoft.com/office/powerpoint/2010/main" val="19967558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Notizenplatzhalter 2"/>
          <p:cNvSpPr>
            <a:spLocks noGrp="1"/>
          </p:cNvSpPr>
          <p:nvPr>
            <p:ph type="body" idx="1"/>
          </p:nvPr>
        </p:nvSpPr>
        <p:spPr>
          <a:noFill/>
          <a:ln/>
        </p:spPr>
        <p:txBody>
          <a:bodyPr/>
          <a:lstStyle/>
          <a:p>
            <a:r>
              <a:rPr lang="fr-FR" dirty="0" smtClean="0">
                <a:solidFill>
                  <a:srgbClr val="000000"/>
                </a:solidFill>
                <a:latin typeface="Arial" charset="0"/>
                <a:cs typeface="Arial" charset="0"/>
                <a:sym typeface="Arial" charset="0"/>
              </a:rPr>
              <a:t>indiquez que les informations relatives au climat (M2) sont nécessaires lors de toutes les étapes, en particulier à partir de l'analyse</a:t>
            </a:r>
            <a:endParaRPr lang="fr-FR" dirty="0" smtClean="0">
              <a:solidFill>
                <a:srgbClr val="000000"/>
              </a:solidFill>
              <a:latin typeface="Arial" charset="0"/>
              <a:cs typeface="Arial" charset="0"/>
              <a:sym typeface="Arial" charset="0"/>
            </a:endParaRPr>
          </a:p>
        </p:txBody>
      </p:sp>
      <p:sp>
        <p:nvSpPr>
          <p:cNvPr id="63491" name="Foliennummernplatzhalter 3"/>
          <p:cNvSpPr>
            <a:spLocks noGrp="1"/>
          </p:cNvSpPr>
          <p:nvPr>
            <p:ph type="sldNum" sz="quarter" idx="5"/>
          </p:nvPr>
        </p:nvSpPr>
        <p:spPr/>
        <p:txBody>
          <a:bodyPr/>
          <a:lstStyle/>
          <a:p>
            <a:pPr>
              <a:buSzPct val="100000"/>
            </a:pPr>
            <a:fld id="{E11A6C7C-07A2-412A-BE89-8C285B169814}" type="slidenum">
              <a:rPr lang="fr-FR" smtClean="0">
                <a:solidFill>
                  <a:srgbClr val="FFFFFF"/>
                </a:solidFill>
                <a:latin typeface="Arial" charset="0"/>
                <a:cs typeface="Arial" charset="0"/>
                <a:sym typeface="Arial" charset="0"/>
              </a:rPr>
              <a:pPr>
                <a:buSzPct val="100000"/>
              </a:pPr>
              <a:t>28</a:t>
            </a:fld>
            <a:endParaRPr lang="fr-FR" dirty="0" smtClean="0">
              <a:solidFill>
                <a:srgbClr val="FFFFFF"/>
              </a:solidFill>
              <a:latin typeface="Arial" charset="0"/>
              <a:cs typeface="Arial" charset="0"/>
              <a:sym typeface="Arial" charset="0"/>
            </a:endParaRPr>
          </a:p>
        </p:txBody>
      </p:sp>
      <p:sp>
        <p:nvSpPr>
          <p:cNvPr id="63492" name="Folienbildplatzhalter 6"/>
          <p:cNvSpPr>
            <a:spLocks noGrp="1" noRot="1" noChangeAspect="1" noTextEdit="1"/>
          </p:cNvSpPr>
          <p:nvPr>
            <p:ph type="sldImg"/>
          </p:nvPr>
        </p:nvSpPr>
        <p:spPr>
          <a:xfrm>
            <a:off x="546100" y="312738"/>
            <a:ext cx="5730875" cy="4297362"/>
          </a:xfrm>
          <a:ln/>
        </p:spPr>
      </p:sp>
    </p:spTree>
    <p:extLst>
      <p:ext uri="{BB962C8B-B14F-4D97-AF65-F5344CB8AC3E}">
        <p14:creationId xmlns:p14="http://schemas.microsoft.com/office/powerpoint/2010/main" val="103444945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Number Placeholder 3"/>
          <p:cNvSpPr>
            <a:spLocks noGrp="1"/>
          </p:cNvSpPr>
          <p:nvPr>
            <p:ph type="sldNum" sz="quarter" idx="5"/>
          </p:nvPr>
        </p:nvSpPr>
        <p:spPr/>
        <p:txBody>
          <a:bodyPr/>
          <a:lstStyle/>
          <a:p>
            <a:pPr>
              <a:buSzPct val="100000"/>
            </a:pPr>
            <a:fld id="{91AEF0FF-9E83-499C-BD65-4FDC689CF8EA}" type="slidenum">
              <a:rPr lang="fr-FR" smtClean="0">
                <a:solidFill>
                  <a:srgbClr val="FFFFFF"/>
                </a:solidFill>
                <a:latin typeface="Arial" charset="0"/>
                <a:cs typeface="Arial" charset="0"/>
                <a:sym typeface="Arial" charset="0"/>
              </a:rPr>
              <a:pPr>
                <a:buSzPct val="100000"/>
              </a:pPr>
              <a:t>29</a:t>
            </a:fld>
            <a:endParaRPr lang="fr-FR" dirty="0" smtClean="0">
              <a:solidFill>
                <a:srgbClr val="FFFFFF"/>
              </a:solidFill>
              <a:latin typeface="Arial" charset="0"/>
              <a:cs typeface="Arial" charset="0"/>
              <a:sym typeface="Arial" charset="0"/>
            </a:endParaRPr>
          </a:p>
        </p:txBody>
      </p:sp>
      <p:sp>
        <p:nvSpPr>
          <p:cNvPr id="64515" name="Folienbildplatzhalter 5"/>
          <p:cNvSpPr>
            <a:spLocks noGrp="1" noRot="1" noChangeAspect="1" noTextEdit="1"/>
          </p:cNvSpPr>
          <p:nvPr>
            <p:ph type="sldImg"/>
          </p:nvPr>
        </p:nvSpPr>
        <p:spPr>
          <a:xfrm>
            <a:off x="546100" y="312738"/>
            <a:ext cx="5730875" cy="4297362"/>
          </a:xfrm>
          <a:ln/>
        </p:spPr>
      </p:sp>
      <p:sp>
        <p:nvSpPr>
          <p:cNvPr id="64516" name="Notizenplatzhalter 6"/>
          <p:cNvSpPr>
            <a:spLocks noGrp="1"/>
          </p:cNvSpPr>
          <p:nvPr>
            <p:ph type="body" idx="1"/>
          </p:nvPr>
        </p:nvSpPr>
        <p:spPr>
          <a:noFill/>
          <a:ln/>
        </p:spPr>
        <p:txBody>
          <a:bodyPr/>
          <a:lstStyle/>
          <a:p>
            <a:endParaRPr lang="fr-FR" dirty="0" smtClean="0">
              <a:latin typeface="Arial" charset="0"/>
              <a:cs typeface="Arial" charset="0"/>
            </a:endParaRPr>
          </a:p>
        </p:txBody>
      </p:sp>
    </p:spTree>
    <p:extLst>
      <p:ext uri="{BB962C8B-B14F-4D97-AF65-F5344CB8AC3E}">
        <p14:creationId xmlns:p14="http://schemas.microsoft.com/office/powerpoint/2010/main" val="191884332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Notes Placeholder 2"/>
          <p:cNvSpPr>
            <a:spLocks noGrp="1"/>
          </p:cNvSpPr>
          <p:nvPr>
            <p:ph type="body" idx="1"/>
          </p:nvPr>
        </p:nvSpPr>
        <p:spPr>
          <a:noFill/>
          <a:ln/>
        </p:spPr>
        <p:txBody>
          <a:bodyPr/>
          <a:lstStyle/>
          <a:p>
            <a:pPr lvl="1"/>
            <a:r>
              <a:rPr lang="fr-FR" dirty="0" smtClean="0">
                <a:solidFill>
                  <a:srgbClr val="000000"/>
                </a:solidFill>
                <a:latin typeface="Arial" charset="0"/>
                <a:cs typeface="Arial" charset="0"/>
                <a:sym typeface="Arial" charset="0"/>
              </a:rPr>
              <a:t>Montre que l'adaptation peut être rentable si elle est intégrée dans la phase de conception. </a:t>
            </a:r>
          </a:p>
          <a:p>
            <a:pPr lvl="1"/>
            <a:r>
              <a:rPr lang="fr-FR" dirty="0" smtClean="0">
                <a:solidFill>
                  <a:srgbClr val="000000"/>
                </a:solidFill>
                <a:latin typeface="Arial" charset="0"/>
                <a:cs typeface="Arial" charset="0"/>
                <a:sym typeface="Arial" charset="0"/>
              </a:rPr>
              <a:t>Quatre projets d'infrastructure dans des pays insulaires des Caraïbes sont comparés au niveau du pourcentage des coûts de projet et des coûts de reconstruction qui auraient été nécessaires pour éviter les dégâts grâce à l'application des mesures de gestion des risques de catastrophes naturelles (RMNH). </a:t>
            </a:r>
          </a:p>
          <a:p>
            <a:pPr lvl="1"/>
            <a:r>
              <a:rPr lang="fr-FR" b="1" dirty="0" smtClean="0">
                <a:solidFill>
                  <a:srgbClr val="000000"/>
                </a:solidFill>
                <a:latin typeface="Arial" charset="0"/>
                <a:cs typeface="Arial" charset="0"/>
                <a:sym typeface="Arial" charset="0"/>
              </a:rPr>
              <a:t>Message: </a:t>
            </a:r>
            <a:r>
              <a:rPr lang="fr-FR" dirty="0" smtClean="0">
                <a:solidFill>
                  <a:srgbClr val="000000"/>
                </a:solidFill>
                <a:latin typeface="Arial" charset="0"/>
                <a:cs typeface="Arial" charset="0"/>
                <a:sym typeface="Arial" charset="0"/>
              </a:rPr>
              <a:t>les coûts de prévention dans chaque exemple représentent une petite partie seulement des coûts de reconstruction. De même, plus le coût du projet augmente et plus le pourcentage consacré à la gestion anticipative des risques de catastrophes naturelles diminue.</a:t>
            </a:r>
          </a:p>
        </p:txBody>
      </p:sp>
      <p:sp>
        <p:nvSpPr>
          <p:cNvPr id="65539" name="Slide Number Placeholder 3"/>
          <p:cNvSpPr>
            <a:spLocks noGrp="1"/>
          </p:cNvSpPr>
          <p:nvPr>
            <p:ph type="sldNum" sz="quarter" idx="5"/>
          </p:nvPr>
        </p:nvSpPr>
        <p:spPr/>
        <p:txBody>
          <a:bodyPr/>
          <a:lstStyle/>
          <a:p>
            <a:pPr>
              <a:buSzPct val="100000"/>
            </a:pPr>
            <a:fld id="{35B11526-BE63-4A30-A4E7-EFF6531B68A3}" type="slidenum">
              <a:rPr lang="fr-FR" smtClean="0">
                <a:solidFill>
                  <a:srgbClr val="FFFFFF"/>
                </a:solidFill>
                <a:latin typeface="Arial" charset="0"/>
                <a:cs typeface="Arial" charset="0"/>
                <a:sym typeface="Arial" charset="0"/>
              </a:rPr>
              <a:pPr>
                <a:buSzPct val="100000"/>
              </a:pPr>
              <a:t>30</a:t>
            </a:fld>
            <a:endParaRPr lang="fr-FR" dirty="0" smtClean="0">
              <a:solidFill>
                <a:srgbClr val="FFFFFF"/>
              </a:solidFill>
              <a:latin typeface="Arial" charset="0"/>
              <a:cs typeface="Arial" charset="0"/>
              <a:sym typeface="Arial" charset="0"/>
            </a:endParaRPr>
          </a:p>
        </p:txBody>
      </p:sp>
      <p:sp>
        <p:nvSpPr>
          <p:cNvPr id="65540" name="Folienbildplatzhalter 6"/>
          <p:cNvSpPr>
            <a:spLocks noGrp="1" noRot="1" noChangeAspect="1" noTextEdit="1"/>
          </p:cNvSpPr>
          <p:nvPr>
            <p:ph type="sldImg"/>
          </p:nvPr>
        </p:nvSpPr>
        <p:spPr>
          <a:xfrm>
            <a:off x="546100" y="312738"/>
            <a:ext cx="5730875" cy="4297362"/>
          </a:xfrm>
          <a:ln/>
        </p:spPr>
      </p:sp>
    </p:spTree>
    <p:extLst>
      <p:ext uri="{BB962C8B-B14F-4D97-AF65-F5344CB8AC3E}">
        <p14:creationId xmlns:p14="http://schemas.microsoft.com/office/powerpoint/2010/main" val="1515873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457200" y="1068388"/>
            <a:ext cx="7526338" cy="741362"/>
          </a:xfrm>
        </p:spPr>
        <p:txBody>
          <a:bodyPr anchor="b"/>
          <a:lstStyle>
            <a:lvl1pPr>
              <a:defRPr/>
            </a:lvl1pPr>
          </a:lstStyle>
          <a:p>
            <a:r>
              <a:rPr lang="en-GB" noProof="0" smtClean="0"/>
              <a:t>Titelmasterformat durch Klicken bearbeiten</a:t>
            </a:r>
            <a:endParaRPr lang="en-GB" noProof="0"/>
          </a:p>
        </p:txBody>
      </p:sp>
      <p:sp>
        <p:nvSpPr>
          <p:cNvPr id="3" name="Inhaltsplatzhalter 2"/>
          <p:cNvSpPr>
            <a:spLocks noGrp="1"/>
          </p:cNvSpPr>
          <p:nvPr>
            <p:ph idx="1"/>
          </p:nvPr>
        </p:nvSpPr>
        <p:spPr>
          <a:xfrm>
            <a:off x="457200" y="2008188"/>
            <a:ext cx="7526338" cy="4213225"/>
          </a:xfrm>
        </p:spPr>
        <p:txBody>
          <a:bodyPr/>
          <a:lstStyle>
            <a:lvl1pPr>
              <a:defRPr b="0">
                <a:solidFill>
                  <a:schemeClr val="tx1"/>
                </a:solidFill>
              </a:defRPr>
            </a:lvl1pPr>
            <a:lvl2pPr>
              <a:buClr>
                <a:srgbClr val="669900"/>
              </a:buClr>
              <a:defRPr sz="1800" b="0" baseline="0">
                <a:solidFill>
                  <a:schemeClr val="tx1"/>
                </a:solidFill>
              </a:defRPr>
            </a:lvl2pPr>
            <a:lvl3pPr>
              <a:defRPr sz="1800" baseline="0">
                <a:solidFill>
                  <a:schemeClr val="tx1"/>
                </a:solidFill>
              </a:defRPr>
            </a:lvl3pPr>
            <a:lvl4pPr>
              <a:defRPr sz="1600" baseline="0">
                <a:solidFill>
                  <a:schemeClr val="tx1"/>
                </a:solidFill>
              </a:defRPr>
            </a:lvl4pPr>
            <a:lvl5pPr>
              <a:defRPr sz="1600" baseline="0">
                <a:solidFill>
                  <a:schemeClr val="tx1"/>
                </a:solidFill>
              </a:defRPr>
            </a:lvl5pPr>
          </a:lstStyle>
          <a:p>
            <a:pPr lvl="0"/>
            <a:r>
              <a:rPr lang="en-GB" noProof="0" dirty="0" err="1" smtClean="0"/>
              <a:t>Textmasterformate</a:t>
            </a:r>
            <a:r>
              <a:rPr lang="en-GB" noProof="0" dirty="0" smtClean="0"/>
              <a:t> </a:t>
            </a:r>
            <a:r>
              <a:rPr lang="en-GB" noProof="0" dirty="0" err="1" smtClean="0"/>
              <a:t>durch</a:t>
            </a:r>
            <a:r>
              <a:rPr lang="en-GB" noProof="0" dirty="0" smtClean="0"/>
              <a:t> </a:t>
            </a:r>
            <a:r>
              <a:rPr lang="en-GB" noProof="0" dirty="0" err="1" smtClean="0"/>
              <a:t>Klicken</a:t>
            </a:r>
            <a:r>
              <a:rPr lang="en-GB" noProof="0" dirty="0" smtClean="0"/>
              <a:t> </a:t>
            </a:r>
            <a:r>
              <a:rPr lang="en-GB" noProof="0" dirty="0" err="1" smtClean="0"/>
              <a:t>bearbeiten</a:t>
            </a:r>
            <a:endParaRPr lang="en-GB" noProof="0" dirty="0" smtClean="0"/>
          </a:p>
          <a:p>
            <a:pPr lvl="1"/>
            <a:r>
              <a:rPr lang="en-GB" noProof="0" dirty="0" err="1" smtClean="0"/>
              <a:t>Zweite</a:t>
            </a:r>
            <a:r>
              <a:rPr lang="en-GB" noProof="0" dirty="0" smtClean="0"/>
              <a:t> </a:t>
            </a:r>
            <a:r>
              <a:rPr lang="en-GB" noProof="0" dirty="0" err="1" smtClean="0"/>
              <a:t>Ebene</a:t>
            </a:r>
            <a:endParaRPr lang="en-GB" noProof="0" dirty="0" smtClean="0"/>
          </a:p>
          <a:p>
            <a:pPr lvl="2"/>
            <a:r>
              <a:rPr lang="en-GB" noProof="0" dirty="0" err="1" smtClean="0"/>
              <a:t>Dritte</a:t>
            </a:r>
            <a:r>
              <a:rPr lang="en-GB" noProof="0" dirty="0" smtClean="0"/>
              <a:t> </a:t>
            </a:r>
            <a:r>
              <a:rPr lang="en-GB" noProof="0" dirty="0" err="1" smtClean="0"/>
              <a:t>Ebene</a:t>
            </a:r>
            <a:endParaRPr lang="en-GB" noProof="0" dirty="0" smtClean="0"/>
          </a:p>
          <a:p>
            <a:pPr lvl="3"/>
            <a:r>
              <a:rPr lang="en-GB" noProof="0" dirty="0" err="1" smtClean="0"/>
              <a:t>Vierte</a:t>
            </a:r>
            <a:r>
              <a:rPr lang="en-GB" noProof="0" dirty="0" smtClean="0"/>
              <a:t> </a:t>
            </a:r>
            <a:r>
              <a:rPr lang="en-GB" noProof="0" dirty="0" err="1" smtClean="0"/>
              <a:t>Ebene</a:t>
            </a:r>
            <a:endParaRPr lang="en-GB" noProof="0" dirty="0" smtClean="0"/>
          </a:p>
          <a:p>
            <a:pPr lvl="4"/>
            <a:r>
              <a:rPr lang="en-GB" noProof="0" dirty="0" err="1" smtClean="0"/>
              <a:t>Fünfte</a:t>
            </a:r>
            <a:r>
              <a:rPr lang="en-GB" noProof="0" dirty="0" smtClean="0"/>
              <a:t> </a:t>
            </a:r>
            <a:r>
              <a:rPr lang="en-GB" noProof="0" dirty="0" err="1" smtClean="0"/>
              <a:t>Ebene</a:t>
            </a:r>
            <a:endParaRPr lang="en-GB" noProof="0" dirty="0"/>
          </a:p>
        </p:txBody>
      </p:sp>
      <p:sp>
        <p:nvSpPr>
          <p:cNvPr id="4" name="Rectangle 17"/>
          <p:cNvSpPr>
            <a:spLocks noGrp="1" noChangeArrowheads="1"/>
          </p:cNvSpPr>
          <p:nvPr>
            <p:ph type="dt" sz="half" idx="10"/>
          </p:nvPr>
        </p:nvSpPr>
        <p:spPr/>
        <p:txBody>
          <a:bodyPr/>
          <a:lstStyle>
            <a:lvl1pPr>
              <a:defRPr/>
            </a:lvl1pPr>
          </a:lstStyle>
          <a:p>
            <a:pPr>
              <a:defRPr/>
            </a:pPr>
            <a:fld id="{7396B6AC-F1A1-400A-B31B-6D87F3E55CE9}" type="datetime1">
              <a:rPr lang="en-GB"/>
              <a:pPr>
                <a:defRPr/>
              </a:pPr>
              <a:t>30/10/2013</a:t>
            </a:fld>
            <a:endParaRPr lang="en-GB"/>
          </a:p>
        </p:txBody>
      </p:sp>
      <p:sp>
        <p:nvSpPr>
          <p:cNvPr id="5" name="Rectangle 25"/>
          <p:cNvSpPr>
            <a:spLocks noGrp="1" noChangeArrowheads="1"/>
          </p:cNvSpPr>
          <p:nvPr>
            <p:ph type="ftr" sz="quarter" idx="11"/>
          </p:nvPr>
        </p:nvSpPr>
        <p:spPr/>
        <p:txBody>
          <a:bodyPr/>
          <a:lstStyle>
            <a:lvl1pPr>
              <a:defRPr/>
            </a:lvl1pPr>
          </a:lstStyle>
          <a:p>
            <a:pPr>
              <a:defRPr/>
            </a:pPr>
            <a:endParaRPr lang="en-GB"/>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040400" y="3880808"/>
            <a:ext cx="7034400" cy="1144800"/>
          </a:xfrm>
        </p:spPr>
        <p:txBody>
          <a:bodyPr/>
          <a:lstStyle>
            <a:lvl1pPr algn="ctr" rtl="0" fontAlgn="base">
              <a:spcBef>
                <a:spcPct val="0"/>
              </a:spcBef>
              <a:spcAft>
                <a:spcPct val="0"/>
              </a:spcAft>
              <a:defRPr lang="de-DE" sz="3600" baseline="0" dirty="0">
                <a:solidFill>
                  <a:schemeClr val="tx1"/>
                </a:solidFill>
                <a:latin typeface="+mj-lt"/>
                <a:ea typeface="+mj-ea"/>
                <a:cs typeface="+mj-cs"/>
              </a:defRPr>
            </a:lvl1pPr>
          </a:lstStyle>
          <a:p>
            <a:r>
              <a:rPr lang="de-DE" smtClean="0"/>
              <a:t>Titelmasterformat durch Klicken bearbeiten</a:t>
            </a:r>
            <a:endParaRPr lang="de-DE" dirty="0"/>
          </a:p>
        </p:txBody>
      </p:sp>
      <p:sp>
        <p:nvSpPr>
          <p:cNvPr id="3" name="Textplatzhalter 2"/>
          <p:cNvSpPr>
            <a:spLocks noGrp="1"/>
          </p:cNvSpPr>
          <p:nvPr>
            <p:ph type="body" idx="1"/>
          </p:nvPr>
        </p:nvSpPr>
        <p:spPr>
          <a:xfrm>
            <a:off x="1040400" y="2292939"/>
            <a:ext cx="7034400" cy="1500187"/>
          </a:xfrm>
        </p:spPr>
        <p:txBody>
          <a:bodyPr anchor="b"/>
          <a:lstStyle>
            <a:lvl1pPr marL="0" indent="0" algn="ctr" rtl="0" fontAlgn="base">
              <a:spcBef>
                <a:spcPct val="20000"/>
              </a:spcBef>
              <a:spcAft>
                <a:spcPct val="0"/>
              </a:spcAft>
              <a:buClr>
                <a:srgbClr val="C80F0F"/>
              </a:buClr>
              <a:buFont typeface="Wingdings" pitchFamily="2" charset="2"/>
              <a:buNone/>
              <a:tabLst>
                <a:tab pos="2190750" algn="l"/>
              </a:tabLst>
              <a:defRPr lang="de-DE" sz="2800" dirty="0" smtClean="0">
                <a:solidFill>
                  <a:schemeClr val="tx1"/>
                </a:solidFill>
                <a:latin typeface="+mn-lt"/>
                <a:ea typeface="+mn-ea"/>
                <a:cs typeface="+mn-cs"/>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smtClean="0"/>
              <a:t>Textmasterformate durch Klicken bearbeiten</a:t>
            </a:r>
          </a:p>
        </p:txBody>
      </p:sp>
      <p:sp>
        <p:nvSpPr>
          <p:cNvPr id="4" name="Rectangle 17"/>
          <p:cNvSpPr>
            <a:spLocks noGrp="1" noChangeArrowheads="1"/>
          </p:cNvSpPr>
          <p:nvPr>
            <p:ph type="dt" sz="half" idx="10"/>
          </p:nvPr>
        </p:nvSpPr>
        <p:spPr>
          <a:ln/>
        </p:spPr>
        <p:txBody>
          <a:bodyPr/>
          <a:lstStyle>
            <a:lvl1pPr>
              <a:defRPr/>
            </a:lvl1pPr>
          </a:lstStyle>
          <a:p>
            <a:pPr>
              <a:defRPr/>
            </a:pPr>
            <a:fld id="{97DD5D30-9DD9-4444-9824-4C3986E1863D}" type="datetime1">
              <a:rPr lang="de-DE"/>
              <a:pPr>
                <a:defRPr/>
              </a:pPr>
              <a:t>30.10.2013</a:t>
            </a:fld>
            <a:endParaRPr lang="de-DE" dirty="0"/>
          </a:p>
        </p:txBody>
      </p:sp>
      <p:sp>
        <p:nvSpPr>
          <p:cNvPr id="5" name="Rectangle 25"/>
          <p:cNvSpPr>
            <a:spLocks noGrp="1" noChangeArrowheads="1"/>
          </p:cNvSpPr>
          <p:nvPr>
            <p:ph type="ftr" sz="quarter" idx="11"/>
          </p:nvPr>
        </p:nvSpPr>
        <p:spPr>
          <a:ln/>
        </p:spPr>
        <p:txBody>
          <a:bodyPr/>
          <a:lstStyle>
            <a:lvl1pPr>
              <a:defRPr/>
            </a:lvl1pPr>
          </a:lstStyle>
          <a:p>
            <a:pPr>
              <a:defRPr/>
            </a:pPr>
            <a:endParaRPr lang="en-BZ"/>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smtClean="0"/>
              <a:t>Titelmasterformat durch Klicken bearbeiten</a:t>
            </a:r>
            <a:endParaRPr lang="de-DE" dirty="0"/>
          </a:p>
        </p:txBody>
      </p:sp>
      <p:sp>
        <p:nvSpPr>
          <p:cNvPr id="3" name="Inhaltsplatzhalter 2"/>
          <p:cNvSpPr>
            <a:spLocks noGrp="1"/>
          </p:cNvSpPr>
          <p:nvPr>
            <p:ph sz="half" idx="1"/>
          </p:nvPr>
        </p:nvSpPr>
        <p:spPr>
          <a:xfrm>
            <a:off x="1039813" y="2106613"/>
            <a:ext cx="3481200" cy="4114800"/>
          </a:xfrm>
        </p:spPr>
        <p:txBody>
          <a:bodyPr/>
          <a:lstStyle>
            <a:lvl1pPr>
              <a:defRPr sz="2400"/>
            </a:lvl1pPr>
            <a:lvl2pPr>
              <a:defRPr sz="2200" baseline="0"/>
            </a:lvl2pPr>
            <a:lvl3pPr>
              <a:defRPr sz="2000" baseline="0"/>
            </a:lvl3pPr>
            <a:lvl4pPr>
              <a:defRPr sz="1800" baseline="0"/>
            </a:lvl4pPr>
            <a:lvl5pPr>
              <a:defRPr sz="1600" baseline="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4" name="Inhaltsplatzhalter 3"/>
          <p:cNvSpPr>
            <a:spLocks noGrp="1"/>
          </p:cNvSpPr>
          <p:nvPr>
            <p:ph sz="half" idx="2"/>
          </p:nvPr>
        </p:nvSpPr>
        <p:spPr>
          <a:xfrm>
            <a:off x="4595812" y="2106613"/>
            <a:ext cx="3481200" cy="4114800"/>
          </a:xfrm>
        </p:spPr>
        <p:txBody>
          <a:bodyPr/>
          <a:lstStyle>
            <a:lvl1pPr>
              <a:defRPr sz="2400"/>
            </a:lvl1pPr>
            <a:lvl2pPr>
              <a:defRPr sz="2200"/>
            </a:lvl2pPr>
            <a:lvl3pPr>
              <a:defRPr sz="2000"/>
            </a:lvl3pPr>
            <a:lvl4pPr>
              <a:defRPr sz="1800"/>
            </a:lvl4pPr>
            <a:lvl5pPr>
              <a:defRPr sz="16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5" name="Rectangle 17"/>
          <p:cNvSpPr>
            <a:spLocks noGrp="1" noChangeArrowheads="1"/>
          </p:cNvSpPr>
          <p:nvPr>
            <p:ph type="dt" sz="half" idx="10"/>
          </p:nvPr>
        </p:nvSpPr>
        <p:spPr>
          <a:ln/>
        </p:spPr>
        <p:txBody>
          <a:bodyPr/>
          <a:lstStyle>
            <a:lvl1pPr>
              <a:defRPr/>
            </a:lvl1pPr>
          </a:lstStyle>
          <a:p>
            <a:pPr>
              <a:defRPr/>
            </a:pPr>
            <a:fld id="{3D680414-0203-4F9F-8612-A1B30AFDC289}" type="datetime1">
              <a:rPr lang="de-DE"/>
              <a:pPr>
                <a:defRPr/>
              </a:pPr>
              <a:t>30.10.2013</a:t>
            </a:fld>
            <a:endParaRPr lang="de-DE" dirty="0"/>
          </a:p>
        </p:txBody>
      </p:sp>
      <p:sp>
        <p:nvSpPr>
          <p:cNvPr id="6" name="Rectangle 25"/>
          <p:cNvSpPr>
            <a:spLocks noGrp="1" noChangeArrowheads="1"/>
          </p:cNvSpPr>
          <p:nvPr>
            <p:ph type="ftr" sz="quarter" idx="11"/>
          </p:nvPr>
        </p:nvSpPr>
        <p:spPr>
          <a:ln/>
        </p:spPr>
        <p:txBody>
          <a:bodyPr/>
          <a:lstStyle>
            <a:lvl1pPr>
              <a:defRPr/>
            </a:lvl1pPr>
          </a:lstStyle>
          <a:p>
            <a:pPr>
              <a:defRPr/>
            </a:pPr>
            <a:endParaRPr lang="en-BZ"/>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1040400" y="1411200"/>
            <a:ext cx="7034400" cy="619200"/>
          </a:xfrm>
        </p:spPr>
        <p:txBody>
          <a:bodyPr/>
          <a:lstStyle>
            <a:lvl1pPr>
              <a:defRPr/>
            </a:lvl1pPr>
          </a:lstStyle>
          <a:p>
            <a:r>
              <a:rPr lang="de-DE" smtClean="0"/>
              <a:t>Titelmasterformat durch Klicken bearbeiten</a:t>
            </a:r>
            <a:endParaRPr lang="de-DE" dirty="0"/>
          </a:p>
        </p:txBody>
      </p:sp>
      <p:sp>
        <p:nvSpPr>
          <p:cNvPr id="3" name="Textplatzhalter 2"/>
          <p:cNvSpPr>
            <a:spLocks noGrp="1"/>
          </p:cNvSpPr>
          <p:nvPr>
            <p:ph type="body" idx="1"/>
          </p:nvPr>
        </p:nvSpPr>
        <p:spPr>
          <a:xfrm>
            <a:off x="1040400" y="2098784"/>
            <a:ext cx="3463200" cy="46905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4" name="Inhaltsplatzhalter 3"/>
          <p:cNvSpPr>
            <a:spLocks noGrp="1"/>
          </p:cNvSpPr>
          <p:nvPr>
            <p:ph sz="half" idx="2"/>
          </p:nvPr>
        </p:nvSpPr>
        <p:spPr>
          <a:xfrm>
            <a:off x="1040400" y="2668044"/>
            <a:ext cx="3463200" cy="3557392"/>
          </a:xfrm>
        </p:spPr>
        <p:txBody>
          <a:bodyPr/>
          <a:lstStyle>
            <a:lvl1pPr>
              <a:defRPr sz="2400"/>
            </a:lvl1pPr>
            <a:lvl2pPr>
              <a:defRPr sz="2200"/>
            </a:lvl2pPr>
            <a:lvl3pPr>
              <a:defRPr sz="2000"/>
            </a:lvl3pPr>
            <a:lvl4pPr>
              <a:defRPr sz="18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5" name="Textplatzhalter 4"/>
          <p:cNvSpPr>
            <a:spLocks noGrp="1"/>
          </p:cNvSpPr>
          <p:nvPr>
            <p:ph type="body" sz="quarter" idx="3"/>
          </p:nvPr>
        </p:nvSpPr>
        <p:spPr>
          <a:xfrm>
            <a:off x="4615200" y="2098783"/>
            <a:ext cx="3463200" cy="46905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6" name="Inhaltsplatzhalter 5"/>
          <p:cNvSpPr>
            <a:spLocks noGrp="1"/>
          </p:cNvSpPr>
          <p:nvPr>
            <p:ph sz="quarter" idx="4"/>
          </p:nvPr>
        </p:nvSpPr>
        <p:spPr>
          <a:xfrm>
            <a:off x="4615200" y="2668044"/>
            <a:ext cx="3463200" cy="3557392"/>
          </a:xfrm>
        </p:spPr>
        <p:txBody>
          <a:bodyPr/>
          <a:lstStyle>
            <a:lvl1pPr>
              <a:defRPr lang="de-DE" sz="2400" dirty="0" smtClean="0">
                <a:solidFill>
                  <a:schemeClr val="tx1"/>
                </a:solidFill>
                <a:latin typeface="+mn-lt"/>
                <a:ea typeface="+mn-ea"/>
                <a:cs typeface="+mn-cs"/>
              </a:defRPr>
            </a:lvl1pPr>
            <a:lvl2pPr>
              <a:defRPr lang="de-DE" sz="2200" dirty="0" smtClean="0">
                <a:solidFill>
                  <a:schemeClr val="tx1"/>
                </a:solidFill>
                <a:latin typeface="+mn-lt"/>
              </a:defRPr>
            </a:lvl2pPr>
            <a:lvl3pPr>
              <a:defRPr lang="de-DE" sz="2000" dirty="0" smtClean="0">
                <a:solidFill>
                  <a:schemeClr val="tx1"/>
                </a:solidFill>
                <a:latin typeface="+mn-lt"/>
              </a:defRPr>
            </a:lvl3pPr>
            <a:lvl4pPr>
              <a:defRPr lang="de-DE" sz="1800" dirty="0" smtClean="0">
                <a:solidFill>
                  <a:schemeClr val="tx1"/>
                </a:solidFill>
                <a:latin typeface="+mn-lt"/>
              </a:defRPr>
            </a:lvl4pPr>
            <a:lvl5pPr>
              <a:defRPr lang="de-DE" sz="1600" dirty="0" smtClean="0">
                <a:solidFill>
                  <a:schemeClr val="tx1"/>
                </a:solidFill>
                <a:latin typeface="+mn-lt"/>
              </a:defRPr>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7" name="Rectangle 17"/>
          <p:cNvSpPr>
            <a:spLocks noGrp="1" noChangeArrowheads="1"/>
          </p:cNvSpPr>
          <p:nvPr>
            <p:ph type="dt" sz="half" idx="10"/>
          </p:nvPr>
        </p:nvSpPr>
        <p:spPr>
          <a:ln/>
        </p:spPr>
        <p:txBody>
          <a:bodyPr/>
          <a:lstStyle>
            <a:lvl1pPr>
              <a:defRPr/>
            </a:lvl1pPr>
          </a:lstStyle>
          <a:p>
            <a:pPr>
              <a:defRPr/>
            </a:pPr>
            <a:fld id="{44F790AA-3FAB-4415-B1BF-2DBB3AFEB634}" type="datetime1">
              <a:rPr lang="de-DE"/>
              <a:pPr>
                <a:defRPr/>
              </a:pPr>
              <a:t>30.10.2013</a:t>
            </a:fld>
            <a:endParaRPr lang="de-DE" dirty="0"/>
          </a:p>
        </p:txBody>
      </p:sp>
      <p:sp>
        <p:nvSpPr>
          <p:cNvPr id="8" name="Rectangle 25"/>
          <p:cNvSpPr>
            <a:spLocks noGrp="1" noChangeArrowheads="1"/>
          </p:cNvSpPr>
          <p:nvPr>
            <p:ph type="ftr" sz="quarter" idx="11"/>
          </p:nvPr>
        </p:nvSpPr>
        <p:spPr>
          <a:ln/>
        </p:spPr>
        <p:txBody>
          <a:bodyPr/>
          <a:lstStyle>
            <a:lvl1pPr>
              <a:defRPr/>
            </a:lvl1pPr>
          </a:lstStyle>
          <a:p>
            <a:pPr>
              <a:defRPr/>
            </a:pPr>
            <a:endParaRPr lang="en-BZ"/>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smtClean="0"/>
              <a:t>Titelmasterformat durch Klicken bearbeiten</a:t>
            </a:r>
            <a:endParaRPr lang="de-DE" dirty="0"/>
          </a:p>
        </p:txBody>
      </p:sp>
      <p:sp>
        <p:nvSpPr>
          <p:cNvPr id="3" name="Rectangle 17"/>
          <p:cNvSpPr>
            <a:spLocks noGrp="1" noChangeArrowheads="1"/>
          </p:cNvSpPr>
          <p:nvPr>
            <p:ph type="dt" sz="half" idx="10"/>
          </p:nvPr>
        </p:nvSpPr>
        <p:spPr>
          <a:ln/>
        </p:spPr>
        <p:txBody>
          <a:bodyPr/>
          <a:lstStyle>
            <a:lvl1pPr>
              <a:defRPr/>
            </a:lvl1pPr>
          </a:lstStyle>
          <a:p>
            <a:pPr>
              <a:defRPr/>
            </a:pPr>
            <a:fld id="{698D486C-3761-479D-B542-C295C9909143}" type="datetime1">
              <a:rPr lang="de-DE"/>
              <a:pPr>
                <a:defRPr/>
              </a:pPr>
              <a:t>30.10.2013</a:t>
            </a:fld>
            <a:endParaRPr lang="de-DE" dirty="0"/>
          </a:p>
        </p:txBody>
      </p:sp>
      <p:sp>
        <p:nvSpPr>
          <p:cNvPr id="4" name="Rectangle 25"/>
          <p:cNvSpPr>
            <a:spLocks noGrp="1" noChangeArrowheads="1"/>
          </p:cNvSpPr>
          <p:nvPr>
            <p:ph type="ftr" sz="quarter" idx="11"/>
          </p:nvPr>
        </p:nvSpPr>
        <p:spPr>
          <a:ln/>
        </p:spPr>
        <p:txBody>
          <a:bodyPr/>
          <a:lstStyle>
            <a:lvl1pPr>
              <a:defRPr/>
            </a:lvl1pPr>
          </a:lstStyle>
          <a:p>
            <a:pPr>
              <a:defRPr/>
            </a:pPr>
            <a:endParaRPr lang="en-BZ"/>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Rectangle 17"/>
          <p:cNvSpPr>
            <a:spLocks noGrp="1" noChangeArrowheads="1"/>
          </p:cNvSpPr>
          <p:nvPr>
            <p:ph type="dt" sz="half" idx="10"/>
          </p:nvPr>
        </p:nvSpPr>
        <p:spPr>
          <a:ln/>
        </p:spPr>
        <p:txBody>
          <a:bodyPr/>
          <a:lstStyle>
            <a:lvl1pPr>
              <a:defRPr/>
            </a:lvl1pPr>
          </a:lstStyle>
          <a:p>
            <a:pPr>
              <a:defRPr/>
            </a:pPr>
            <a:fld id="{751C2148-D512-409C-B330-E989608B9AD2}" type="datetime1">
              <a:rPr lang="de-DE"/>
              <a:pPr>
                <a:defRPr/>
              </a:pPr>
              <a:t>30.10.2013</a:t>
            </a:fld>
            <a:endParaRPr lang="de-DE" dirty="0"/>
          </a:p>
        </p:txBody>
      </p:sp>
      <p:sp>
        <p:nvSpPr>
          <p:cNvPr id="3" name="Rectangle 25"/>
          <p:cNvSpPr>
            <a:spLocks noGrp="1" noChangeArrowheads="1"/>
          </p:cNvSpPr>
          <p:nvPr>
            <p:ph type="ftr" sz="quarter" idx="11"/>
          </p:nvPr>
        </p:nvSpPr>
        <p:spPr>
          <a:ln/>
        </p:spPr>
        <p:txBody>
          <a:bodyPr/>
          <a:lstStyle>
            <a:lvl1pPr>
              <a:defRPr/>
            </a:lvl1pPr>
          </a:lstStyle>
          <a:p>
            <a:pPr>
              <a:defRPr/>
            </a:pPr>
            <a:endParaRPr lang="en-BZ"/>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040400" y="1411200"/>
            <a:ext cx="2484000" cy="1357052"/>
          </a:xfrm>
        </p:spPr>
        <p:txBody>
          <a:bodyPr anchor="b"/>
          <a:lstStyle>
            <a:lvl1pPr algn="l">
              <a:defRPr sz="2800" b="0" baseline="0"/>
            </a:lvl1pPr>
          </a:lstStyle>
          <a:p>
            <a:r>
              <a:rPr lang="de-DE" smtClean="0"/>
              <a:t>Titelmasterformat durch Klicken bearbeiten</a:t>
            </a:r>
            <a:endParaRPr lang="de-DE" dirty="0"/>
          </a:p>
        </p:txBody>
      </p:sp>
      <p:sp>
        <p:nvSpPr>
          <p:cNvPr id="3" name="Inhaltsplatzhalter 2"/>
          <p:cNvSpPr>
            <a:spLocks noGrp="1"/>
          </p:cNvSpPr>
          <p:nvPr>
            <p:ph idx="1"/>
          </p:nvPr>
        </p:nvSpPr>
        <p:spPr>
          <a:xfrm>
            <a:off x="3620022" y="1411201"/>
            <a:ext cx="4453200" cy="4814235"/>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4" name="Textplatzhalter 3"/>
          <p:cNvSpPr>
            <a:spLocks noGrp="1"/>
          </p:cNvSpPr>
          <p:nvPr>
            <p:ph type="body" sz="half" idx="2"/>
          </p:nvPr>
        </p:nvSpPr>
        <p:spPr>
          <a:xfrm>
            <a:off x="1040400" y="2893512"/>
            <a:ext cx="2484000" cy="3331925"/>
          </a:xfrm>
        </p:spPr>
        <p:txBody>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Rectangle 17"/>
          <p:cNvSpPr>
            <a:spLocks noGrp="1" noChangeArrowheads="1"/>
          </p:cNvSpPr>
          <p:nvPr>
            <p:ph type="dt" sz="half" idx="10"/>
          </p:nvPr>
        </p:nvSpPr>
        <p:spPr>
          <a:ln/>
        </p:spPr>
        <p:txBody>
          <a:bodyPr/>
          <a:lstStyle>
            <a:lvl1pPr>
              <a:defRPr/>
            </a:lvl1pPr>
          </a:lstStyle>
          <a:p>
            <a:pPr>
              <a:defRPr/>
            </a:pPr>
            <a:fld id="{2562A910-F51A-4D39-B945-F0FF01851AE2}" type="datetime1">
              <a:rPr lang="de-DE"/>
              <a:pPr>
                <a:defRPr/>
              </a:pPr>
              <a:t>30.10.2013</a:t>
            </a:fld>
            <a:endParaRPr lang="de-DE" dirty="0"/>
          </a:p>
        </p:txBody>
      </p:sp>
      <p:sp>
        <p:nvSpPr>
          <p:cNvPr id="6" name="Rectangle 25"/>
          <p:cNvSpPr>
            <a:spLocks noGrp="1" noChangeArrowheads="1"/>
          </p:cNvSpPr>
          <p:nvPr>
            <p:ph type="ftr" sz="quarter" idx="11"/>
          </p:nvPr>
        </p:nvSpPr>
        <p:spPr>
          <a:ln/>
        </p:spPr>
        <p:txBody>
          <a:bodyPr/>
          <a:lstStyle>
            <a:lvl1pPr>
              <a:defRPr/>
            </a:lvl1pPr>
          </a:lstStyle>
          <a:p>
            <a:pPr>
              <a:defRPr/>
            </a:pPr>
            <a:endParaRPr lang="en-BZ"/>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040400" y="4860099"/>
            <a:ext cx="7034400" cy="526093"/>
          </a:xfrm>
        </p:spPr>
        <p:txBody>
          <a:bodyPr anchor="b"/>
          <a:lstStyle>
            <a:lvl1pPr algn="l">
              <a:defRPr sz="2800" b="0"/>
            </a:lvl1pPr>
          </a:lstStyle>
          <a:p>
            <a:r>
              <a:rPr lang="de-DE" smtClean="0"/>
              <a:t>Titelmasterformat durch Klicken bearbeiten</a:t>
            </a:r>
            <a:endParaRPr lang="de-DE" dirty="0"/>
          </a:p>
        </p:txBody>
      </p:sp>
      <p:sp>
        <p:nvSpPr>
          <p:cNvPr id="3" name="Bildplatzhalter 2"/>
          <p:cNvSpPr>
            <a:spLocks noGrp="1"/>
          </p:cNvSpPr>
          <p:nvPr>
            <p:ph type="pic" idx="1"/>
          </p:nvPr>
        </p:nvSpPr>
        <p:spPr>
          <a:xfrm>
            <a:off x="1152525" y="1411201"/>
            <a:ext cx="6831014" cy="3361215"/>
          </a:xfrm>
        </p:spPr>
        <p:txBody>
          <a:bodyPr/>
          <a:lstStyle>
            <a:lvl1pPr marL="0" indent="0">
              <a:buNone/>
              <a:defRPr sz="3200" baseline="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de-DE" noProof="0" smtClean="0"/>
              <a:t>Bild durch Klicken auf Symbol hinzufügen</a:t>
            </a:r>
            <a:endParaRPr lang="de-DE" noProof="0" dirty="0"/>
          </a:p>
        </p:txBody>
      </p:sp>
      <p:sp>
        <p:nvSpPr>
          <p:cNvPr id="4" name="Textplatzhalter 3"/>
          <p:cNvSpPr>
            <a:spLocks noGrp="1"/>
          </p:cNvSpPr>
          <p:nvPr>
            <p:ph type="body" sz="half" idx="2"/>
          </p:nvPr>
        </p:nvSpPr>
        <p:spPr>
          <a:xfrm>
            <a:off x="1040400" y="5486400"/>
            <a:ext cx="7034400" cy="739036"/>
          </a:xfrm>
        </p:spPr>
        <p:txBody>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Rectangle 17"/>
          <p:cNvSpPr>
            <a:spLocks noGrp="1" noChangeArrowheads="1"/>
          </p:cNvSpPr>
          <p:nvPr>
            <p:ph type="dt" sz="half" idx="10"/>
          </p:nvPr>
        </p:nvSpPr>
        <p:spPr>
          <a:ln/>
        </p:spPr>
        <p:txBody>
          <a:bodyPr/>
          <a:lstStyle>
            <a:lvl1pPr>
              <a:defRPr/>
            </a:lvl1pPr>
          </a:lstStyle>
          <a:p>
            <a:pPr>
              <a:defRPr/>
            </a:pPr>
            <a:fld id="{D37079F4-1FBF-4C0D-8285-A2B4BDB4ECEE}" type="datetime1">
              <a:rPr lang="de-DE"/>
              <a:pPr>
                <a:defRPr/>
              </a:pPr>
              <a:t>30.10.2013</a:t>
            </a:fld>
            <a:endParaRPr lang="de-DE" dirty="0"/>
          </a:p>
        </p:txBody>
      </p:sp>
      <p:sp>
        <p:nvSpPr>
          <p:cNvPr id="6" name="Rectangle 25"/>
          <p:cNvSpPr>
            <a:spLocks noGrp="1" noChangeArrowheads="1"/>
          </p:cNvSpPr>
          <p:nvPr>
            <p:ph type="ftr" sz="quarter" idx="11"/>
          </p:nvPr>
        </p:nvSpPr>
        <p:spPr>
          <a:ln/>
        </p:spPr>
        <p:txBody>
          <a:bodyPr/>
          <a:lstStyle>
            <a:lvl1pPr>
              <a:defRPr/>
            </a:lvl1pPr>
          </a:lstStyle>
          <a:p>
            <a:pPr>
              <a:defRPr/>
            </a:pPr>
            <a:endParaRPr lang="en-BZ"/>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2.png"/><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auto">
          <a:xfrm>
            <a:off x="0" y="6624638"/>
            <a:ext cx="9144000" cy="233362"/>
          </a:xfrm>
          <a:prstGeom prst="rect">
            <a:avLst/>
          </a:prstGeom>
          <a:solidFill>
            <a:srgbClr val="939393"/>
          </a:solidFill>
          <a:ln w="9525">
            <a:noFill/>
            <a:miter lim="800000"/>
            <a:headEnd/>
            <a:tailEnd/>
          </a:ln>
        </p:spPr>
        <p:txBody>
          <a:bodyPr wrap="none" anchor="ctr"/>
          <a:lstStyle/>
          <a:p>
            <a:pPr eaLnBrk="0" hangingPunct="0">
              <a:defRPr/>
            </a:pPr>
            <a:endParaRPr lang="de-DE"/>
          </a:p>
        </p:txBody>
      </p:sp>
      <p:sp>
        <p:nvSpPr>
          <p:cNvPr id="1027" name="Text Box 3"/>
          <p:cNvSpPr txBox="1">
            <a:spLocks noChangeArrowheads="1"/>
          </p:cNvSpPr>
          <p:nvPr/>
        </p:nvSpPr>
        <p:spPr bwMode="auto">
          <a:xfrm>
            <a:off x="6934200" y="6596063"/>
            <a:ext cx="1981200" cy="274637"/>
          </a:xfrm>
          <a:prstGeom prst="rect">
            <a:avLst/>
          </a:prstGeom>
          <a:noFill/>
          <a:ln w="9525">
            <a:noFill/>
            <a:miter lim="800000"/>
            <a:headEnd/>
            <a:tailEnd/>
          </a:ln>
        </p:spPr>
        <p:txBody>
          <a:bodyPr>
            <a:spAutoFit/>
          </a:bodyPr>
          <a:lstStyle/>
          <a:p>
            <a:pPr eaLnBrk="0" hangingPunct="0">
              <a:buSzPct val="100000"/>
              <a:defRPr/>
            </a:pPr>
            <a:fld id="{F783AEAC-BD9E-4642-A9FC-8A872357C163}" type="datetime1">
              <a:rPr lang="de-DE" sz="1200" b="0">
                <a:solidFill>
                  <a:srgbClr val="FFFFFF"/>
                </a:solidFill>
                <a:sym typeface="Arial" charset="0"/>
              </a:rPr>
              <a:pPr eaLnBrk="0" hangingPunct="0">
                <a:buSzPct val="100000"/>
                <a:defRPr/>
              </a:pPr>
              <a:t>30.10.2013</a:t>
            </a:fld>
            <a:r>
              <a:rPr lang="de-DE" sz="1200" b="0">
                <a:solidFill>
                  <a:srgbClr val="FFFFFF"/>
                </a:solidFill>
                <a:sym typeface="Arial" charset="0"/>
              </a:rPr>
              <a:t>     Seite </a:t>
            </a:r>
            <a:fld id="{CDE21F3B-17C7-47C9-A061-A3DDF5B3F6A5}" type="slidenum">
              <a:rPr lang="de-DE" sz="1200" b="0">
                <a:solidFill>
                  <a:srgbClr val="FFFFFF"/>
                </a:solidFill>
                <a:sym typeface="Arial" charset="0"/>
              </a:rPr>
              <a:pPr eaLnBrk="0" hangingPunct="0">
                <a:buSzPct val="100000"/>
                <a:defRPr/>
              </a:pPr>
              <a:t>‹Nr.›</a:t>
            </a:fld>
            <a:endParaRPr lang="de-DE" sz="1200" b="0">
              <a:solidFill>
                <a:srgbClr val="FFFFFF"/>
              </a:solidFill>
              <a:sym typeface="Arial" charset="0"/>
            </a:endParaRPr>
          </a:p>
        </p:txBody>
      </p:sp>
      <p:sp>
        <p:nvSpPr>
          <p:cNvPr id="1028" name="Rectangle 4"/>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p:spPr>
        <p:txBody>
          <a:bodyPr wrap="none" anchor="ctr"/>
          <a:lstStyle/>
          <a:p>
            <a:pPr algn="ctr" eaLnBrk="0" hangingPunct="0">
              <a:defRPr/>
            </a:pPr>
            <a:endParaRPr lang="en-BZ" sz="2400" b="0">
              <a:solidFill>
                <a:schemeClr val="tx1"/>
              </a:solidFill>
              <a:latin typeface="Times" pitchFamily="18" charset="0"/>
            </a:endParaRPr>
          </a:p>
        </p:txBody>
      </p:sp>
      <p:sp>
        <p:nvSpPr>
          <p:cNvPr id="1029" name="Line 6"/>
          <p:cNvSpPr>
            <a:spLocks noChangeShapeType="1"/>
          </p:cNvSpPr>
          <p:nvPr/>
        </p:nvSpPr>
        <p:spPr bwMode="auto">
          <a:xfrm flipH="1">
            <a:off x="0" y="762000"/>
            <a:ext cx="9144000" cy="0"/>
          </a:xfrm>
          <a:prstGeom prst="line">
            <a:avLst/>
          </a:prstGeom>
          <a:noFill/>
          <a:ln w="3175">
            <a:solidFill>
              <a:srgbClr val="E6E6E6"/>
            </a:solidFill>
            <a:round/>
            <a:headEnd/>
            <a:tailEnd/>
          </a:ln>
        </p:spPr>
        <p:txBody>
          <a:bodyPr/>
          <a:lstStyle/>
          <a:p>
            <a:pPr>
              <a:defRPr/>
            </a:pPr>
            <a:endParaRPr lang="en-GB"/>
          </a:p>
        </p:txBody>
      </p:sp>
      <p:pic>
        <p:nvPicPr>
          <p:cNvPr id="1030" name="Picture 7"/>
          <p:cNvPicPr>
            <a:picLocks noChangeAspect="1" noChangeArrowheads="1"/>
          </p:cNvPicPr>
          <p:nvPr/>
        </p:nvPicPr>
        <p:blipFill>
          <a:blip r:embed="rId10" cstate="print">
            <a:lum contrast="-20000"/>
          </a:blip>
          <a:srcRect/>
          <a:stretch>
            <a:fillRect/>
          </a:stretch>
        </p:blipFill>
        <p:spPr bwMode="auto">
          <a:xfrm>
            <a:off x="7999413" y="0"/>
            <a:ext cx="1144587" cy="762000"/>
          </a:xfrm>
          <a:prstGeom prst="rect">
            <a:avLst/>
          </a:prstGeom>
          <a:noFill/>
          <a:ln w="9525">
            <a:noFill/>
            <a:miter lim="800000"/>
            <a:headEnd/>
            <a:tailEnd/>
          </a:ln>
        </p:spPr>
      </p:pic>
      <p:sp>
        <p:nvSpPr>
          <p:cNvPr id="1031" name="Rectangle 9"/>
          <p:cNvSpPr>
            <a:spLocks noChangeArrowheads="1"/>
          </p:cNvSpPr>
          <p:nvPr/>
        </p:nvSpPr>
        <p:spPr bwMode="auto">
          <a:xfrm>
            <a:off x="0" y="6624638"/>
            <a:ext cx="9144000" cy="233362"/>
          </a:xfrm>
          <a:prstGeom prst="rect">
            <a:avLst/>
          </a:prstGeom>
          <a:solidFill>
            <a:srgbClr val="939393"/>
          </a:solidFill>
          <a:ln w="9525">
            <a:noFill/>
            <a:miter lim="800000"/>
            <a:headEnd/>
            <a:tailEnd/>
          </a:ln>
        </p:spPr>
        <p:txBody>
          <a:bodyPr wrap="none" anchor="ctr"/>
          <a:lstStyle/>
          <a:p>
            <a:pPr eaLnBrk="0" hangingPunct="0">
              <a:defRPr/>
            </a:pPr>
            <a:endParaRPr lang="de-DE"/>
          </a:p>
        </p:txBody>
      </p:sp>
      <p:sp>
        <p:nvSpPr>
          <p:cNvPr id="1032" name="Rectangle 11"/>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p:spPr>
        <p:txBody>
          <a:bodyPr wrap="none" anchor="ctr"/>
          <a:lstStyle/>
          <a:p>
            <a:pPr algn="ctr" eaLnBrk="0" hangingPunct="0">
              <a:defRPr/>
            </a:pPr>
            <a:endParaRPr lang="en-BZ" sz="2400" b="0">
              <a:solidFill>
                <a:schemeClr val="tx1"/>
              </a:solidFill>
              <a:latin typeface="Times" pitchFamily="18" charset="0"/>
            </a:endParaRPr>
          </a:p>
        </p:txBody>
      </p:sp>
      <p:sp>
        <p:nvSpPr>
          <p:cNvPr id="1033" name="Rectangle 15"/>
          <p:cNvSpPr>
            <a:spLocks noGrp="1" noChangeArrowheads="1"/>
          </p:cNvSpPr>
          <p:nvPr>
            <p:ph type="title"/>
          </p:nvPr>
        </p:nvSpPr>
        <p:spPr bwMode="auto">
          <a:xfrm>
            <a:off x="457200" y="1069975"/>
            <a:ext cx="7526338" cy="7239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Click here to add title</a:t>
            </a:r>
            <a:br>
              <a:rPr lang="de-DE" smtClean="0"/>
            </a:br>
            <a:r>
              <a:rPr lang="de-DE" smtClean="0"/>
              <a:t>sd</a:t>
            </a:r>
          </a:p>
        </p:txBody>
      </p:sp>
      <p:sp>
        <p:nvSpPr>
          <p:cNvPr id="1034" name="Rectangle 16"/>
          <p:cNvSpPr>
            <a:spLocks noGrp="1" noChangeArrowheads="1"/>
          </p:cNvSpPr>
          <p:nvPr>
            <p:ph type="body" idx="1"/>
          </p:nvPr>
        </p:nvSpPr>
        <p:spPr bwMode="auto">
          <a:xfrm>
            <a:off x="457200" y="2008188"/>
            <a:ext cx="7526338" cy="4213225"/>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Erster satz hier</a:t>
            </a:r>
          </a:p>
          <a:p>
            <a:pPr lvl="1"/>
            <a:r>
              <a:rPr lang="de-DE" smtClean="0"/>
              <a:t>Click here to add text</a:t>
            </a:r>
          </a:p>
          <a:p>
            <a:pPr lvl="2"/>
            <a:r>
              <a:rPr lang="de-DE" smtClean="0"/>
              <a:t>Second layer</a:t>
            </a:r>
          </a:p>
          <a:p>
            <a:pPr lvl="3"/>
            <a:r>
              <a:rPr lang="de-DE" smtClean="0"/>
              <a:t>Third layer</a:t>
            </a:r>
          </a:p>
          <a:p>
            <a:pPr lvl="4"/>
            <a:r>
              <a:rPr lang="de-DE" smtClean="0"/>
              <a:t>Fourth layer</a:t>
            </a:r>
          </a:p>
        </p:txBody>
      </p:sp>
      <p:sp>
        <p:nvSpPr>
          <p:cNvPr id="75793" name="Rectangle 17"/>
          <p:cNvSpPr>
            <a:spLocks noGrp="1" noChangeArrowheads="1"/>
          </p:cNvSpPr>
          <p:nvPr>
            <p:ph type="dt" sz="half" idx="2"/>
          </p:nvPr>
        </p:nvSpPr>
        <p:spPr bwMode="auto">
          <a:xfrm>
            <a:off x="6756400" y="6602413"/>
            <a:ext cx="1295400" cy="276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lvl1pPr eaLnBrk="0" hangingPunct="0">
              <a:defRPr sz="1200" b="0">
                <a:solidFill>
                  <a:schemeClr val="bg1"/>
                </a:solidFill>
                <a:latin typeface="Arial" charset="0"/>
                <a:cs typeface="+mn-cs"/>
              </a:defRPr>
            </a:lvl1pPr>
          </a:lstStyle>
          <a:p>
            <a:pPr>
              <a:defRPr/>
            </a:pPr>
            <a:fld id="{C5C67BBA-6E2B-411F-AC50-E591B8559B54}" type="datetime1">
              <a:rPr lang="de-DE"/>
              <a:pPr>
                <a:defRPr/>
              </a:pPr>
              <a:t>30.10.2013</a:t>
            </a:fld>
            <a:endParaRPr lang="de-DE" dirty="0"/>
          </a:p>
        </p:txBody>
      </p:sp>
      <p:sp>
        <p:nvSpPr>
          <p:cNvPr id="1036" name="Text Box 19"/>
          <p:cNvSpPr txBox="1">
            <a:spLocks noChangeArrowheads="1"/>
          </p:cNvSpPr>
          <p:nvPr/>
        </p:nvSpPr>
        <p:spPr bwMode="auto">
          <a:xfrm>
            <a:off x="7893050" y="6602413"/>
            <a:ext cx="927100" cy="277812"/>
          </a:xfrm>
          <a:prstGeom prst="rect">
            <a:avLst/>
          </a:prstGeom>
          <a:noFill/>
          <a:ln w="9525">
            <a:noFill/>
            <a:miter lim="800000"/>
            <a:headEnd/>
            <a:tailEnd/>
          </a:ln>
        </p:spPr>
        <p:txBody>
          <a:bodyPr>
            <a:spAutoFit/>
          </a:bodyPr>
          <a:lstStyle/>
          <a:p>
            <a:pPr eaLnBrk="0" hangingPunct="0">
              <a:buSzPct val="100000"/>
              <a:defRPr/>
            </a:pPr>
            <a:r>
              <a:rPr lang="de-DE" sz="1200" b="0">
                <a:solidFill>
                  <a:srgbClr val="FFFFFF"/>
                </a:solidFill>
                <a:sym typeface="Arial" charset="0"/>
              </a:rPr>
              <a:t>Page </a:t>
            </a:r>
            <a:fld id="{219B8E99-6CC3-48B8-BD2F-2166FC30C734}" type="slidenum">
              <a:rPr lang="de-DE" sz="1200" b="0">
                <a:solidFill>
                  <a:srgbClr val="FFFFFF"/>
                </a:solidFill>
                <a:sym typeface="Arial" charset="0"/>
              </a:rPr>
              <a:pPr eaLnBrk="0" hangingPunct="0">
                <a:buSzPct val="100000"/>
                <a:defRPr/>
              </a:pPr>
              <a:t>‹Nr.›</a:t>
            </a:fld>
            <a:endParaRPr lang="de-DE" sz="1200" b="0">
              <a:solidFill>
                <a:srgbClr val="FFFFFF"/>
              </a:solidFill>
              <a:sym typeface="Arial" charset="0"/>
            </a:endParaRPr>
          </a:p>
        </p:txBody>
      </p:sp>
      <p:sp>
        <p:nvSpPr>
          <p:cNvPr id="1037" name="Line 12"/>
          <p:cNvSpPr>
            <a:spLocks noChangeShapeType="1"/>
          </p:cNvSpPr>
          <p:nvPr/>
        </p:nvSpPr>
        <p:spPr bwMode="auto">
          <a:xfrm flipH="1">
            <a:off x="0" y="762000"/>
            <a:ext cx="9144000" cy="0"/>
          </a:xfrm>
          <a:prstGeom prst="line">
            <a:avLst/>
          </a:prstGeom>
          <a:noFill/>
          <a:ln w="3175">
            <a:solidFill>
              <a:srgbClr val="D9D9D9"/>
            </a:solidFill>
            <a:round/>
            <a:headEnd/>
            <a:tailEnd/>
          </a:ln>
        </p:spPr>
        <p:txBody>
          <a:bodyPr/>
          <a:lstStyle/>
          <a:p>
            <a:pPr>
              <a:defRPr/>
            </a:pPr>
            <a:endParaRPr lang="en-GB"/>
          </a:p>
        </p:txBody>
      </p:sp>
      <p:pic>
        <p:nvPicPr>
          <p:cNvPr id="1038" name="Picture 23" descr="Weltkugel_klein_neu.gif                                        0005A183jeany                          BB53F533:"/>
          <p:cNvPicPr>
            <a:picLocks noChangeAspect="1" noChangeArrowheads="1"/>
          </p:cNvPicPr>
          <p:nvPr/>
        </p:nvPicPr>
        <p:blipFill>
          <a:blip r:embed="rId11" cstate="print"/>
          <a:srcRect/>
          <a:stretch>
            <a:fillRect/>
          </a:stretch>
        </p:blipFill>
        <p:spPr bwMode="auto">
          <a:xfrm>
            <a:off x="7996238" y="0"/>
            <a:ext cx="1147762" cy="762000"/>
          </a:xfrm>
          <a:prstGeom prst="rect">
            <a:avLst/>
          </a:prstGeom>
          <a:noFill/>
          <a:ln w="9525">
            <a:noFill/>
            <a:miter lim="800000"/>
            <a:headEnd/>
            <a:tailEnd/>
          </a:ln>
        </p:spPr>
      </p:pic>
      <p:sp>
        <p:nvSpPr>
          <p:cNvPr id="75801" name="Rectangle 25"/>
          <p:cNvSpPr>
            <a:spLocks noGrp="1" noChangeArrowheads="1"/>
          </p:cNvSpPr>
          <p:nvPr>
            <p:ph type="ftr" sz="quarter" idx="3"/>
          </p:nvPr>
        </p:nvSpPr>
        <p:spPr bwMode="auto">
          <a:xfrm>
            <a:off x="365125" y="6600825"/>
            <a:ext cx="2895600" cy="2778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lvl1pPr eaLnBrk="0" hangingPunct="0">
              <a:defRPr sz="1200" b="0">
                <a:solidFill>
                  <a:schemeClr val="bg1"/>
                </a:solidFill>
                <a:latin typeface="Arial" charset="0"/>
                <a:cs typeface="+mn-cs"/>
              </a:defRPr>
            </a:lvl1pPr>
          </a:lstStyle>
          <a:p>
            <a:pPr>
              <a:defRPr/>
            </a:pPr>
            <a:endParaRPr lang="en-BZ"/>
          </a:p>
        </p:txBody>
      </p:sp>
      <p:pic>
        <p:nvPicPr>
          <p:cNvPr id="1040" name="Grafik 16" descr="gizlogo-unternehmen-de-rgb.gif"/>
          <p:cNvPicPr>
            <a:picLocks noChangeAspect="1"/>
          </p:cNvPicPr>
          <p:nvPr userDrawn="1"/>
        </p:nvPicPr>
        <p:blipFill>
          <a:blip r:embed="rId12" cstate="print"/>
          <a:srcRect t="2126" b="15388"/>
          <a:stretch>
            <a:fillRect/>
          </a:stretch>
        </p:blipFill>
        <p:spPr bwMode="auto">
          <a:xfrm>
            <a:off x="268288" y="0"/>
            <a:ext cx="2159000" cy="74295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4028" r:id="rId1"/>
    <p:sldLayoutId id="2147484021" r:id="rId2"/>
    <p:sldLayoutId id="2147484022" r:id="rId3"/>
    <p:sldLayoutId id="2147484023" r:id="rId4"/>
    <p:sldLayoutId id="2147484024" r:id="rId5"/>
    <p:sldLayoutId id="2147484025" r:id="rId6"/>
    <p:sldLayoutId id="2147484026" r:id="rId7"/>
    <p:sldLayoutId id="2147484027" r:id="rId8"/>
  </p:sldLayoutIdLst>
  <p:transition/>
  <p:timing>
    <p:tnLst>
      <p:par>
        <p:cTn id="1" dur="indefinite" restart="never" nodeType="tmRoot"/>
      </p:par>
    </p:tnLst>
  </p:timing>
  <p:hf sldNum="0" hdr="0" ftr="0"/>
  <p:txStyles>
    <p:titleStyle>
      <a:lvl1pPr algn="l" rtl="0" eaLnBrk="0" fontAlgn="base" hangingPunct="0">
        <a:spcBef>
          <a:spcPct val="0"/>
        </a:spcBef>
        <a:spcAft>
          <a:spcPct val="0"/>
        </a:spcAft>
        <a:defRPr sz="2400" b="1">
          <a:solidFill>
            <a:srgbClr val="669900"/>
          </a:solidFill>
          <a:latin typeface="+mj-lt"/>
          <a:ea typeface="+mj-ea"/>
          <a:cs typeface="+mj-cs"/>
        </a:defRPr>
      </a:lvl1pPr>
      <a:lvl2pPr algn="l" rtl="0" eaLnBrk="0" fontAlgn="base" hangingPunct="0">
        <a:spcBef>
          <a:spcPct val="0"/>
        </a:spcBef>
        <a:spcAft>
          <a:spcPct val="0"/>
        </a:spcAft>
        <a:defRPr sz="2400" b="1">
          <a:solidFill>
            <a:srgbClr val="669900"/>
          </a:solidFill>
          <a:latin typeface="Arial" charset="0"/>
        </a:defRPr>
      </a:lvl2pPr>
      <a:lvl3pPr algn="l" rtl="0" eaLnBrk="0" fontAlgn="base" hangingPunct="0">
        <a:spcBef>
          <a:spcPct val="0"/>
        </a:spcBef>
        <a:spcAft>
          <a:spcPct val="0"/>
        </a:spcAft>
        <a:defRPr sz="2400" b="1">
          <a:solidFill>
            <a:srgbClr val="669900"/>
          </a:solidFill>
          <a:latin typeface="Arial" charset="0"/>
        </a:defRPr>
      </a:lvl3pPr>
      <a:lvl4pPr algn="l" rtl="0" eaLnBrk="0" fontAlgn="base" hangingPunct="0">
        <a:spcBef>
          <a:spcPct val="0"/>
        </a:spcBef>
        <a:spcAft>
          <a:spcPct val="0"/>
        </a:spcAft>
        <a:defRPr sz="2400" b="1">
          <a:solidFill>
            <a:srgbClr val="669900"/>
          </a:solidFill>
          <a:latin typeface="Arial" charset="0"/>
        </a:defRPr>
      </a:lvl4pPr>
      <a:lvl5pPr algn="l" rtl="0" eaLnBrk="0" fontAlgn="base" hangingPunct="0">
        <a:spcBef>
          <a:spcPct val="0"/>
        </a:spcBef>
        <a:spcAft>
          <a:spcPct val="0"/>
        </a:spcAft>
        <a:defRPr sz="2400" b="1">
          <a:solidFill>
            <a:srgbClr val="669900"/>
          </a:solidFill>
          <a:latin typeface="Arial" charset="0"/>
        </a:defRPr>
      </a:lvl5pPr>
      <a:lvl6pPr marL="457200" algn="l" rtl="0" eaLnBrk="1" fontAlgn="base" hangingPunct="1">
        <a:spcBef>
          <a:spcPct val="0"/>
        </a:spcBef>
        <a:spcAft>
          <a:spcPct val="0"/>
        </a:spcAft>
        <a:defRPr sz="3600">
          <a:solidFill>
            <a:schemeClr val="tx1"/>
          </a:solidFill>
          <a:latin typeface="Arial" charset="0"/>
        </a:defRPr>
      </a:lvl6pPr>
      <a:lvl7pPr marL="914400" algn="l" rtl="0" eaLnBrk="1" fontAlgn="base" hangingPunct="1">
        <a:spcBef>
          <a:spcPct val="0"/>
        </a:spcBef>
        <a:spcAft>
          <a:spcPct val="0"/>
        </a:spcAft>
        <a:defRPr sz="3600">
          <a:solidFill>
            <a:schemeClr val="tx1"/>
          </a:solidFill>
          <a:latin typeface="Arial" charset="0"/>
        </a:defRPr>
      </a:lvl7pPr>
      <a:lvl8pPr marL="1371600" algn="l" rtl="0" eaLnBrk="1" fontAlgn="base" hangingPunct="1">
        <a:spcBef>
          <a:spcPct val="0"/>
        </a:spcBef>
        <a:spcAft>
          <a:spcPct val="0"/>
        </a:spcAft>
        <a:defRPr sz="3600">
          <a:solidFill>
            <a:schemeClr val="tx1"/>
          </a:solidFill>
          <a:latin typeface="Arial" charset="0"/>
        </a:defRPr>
      </a:lvl8pPr>
      <a:lvl9pPr marL="1828800" algn="l" rtl="0" eaLnBrk="1" fontAlgn="base" hangingPunct="1">
        <a:spcBef>
          <a:spcPct val="0"/>
        </a:spcBef>
        <a:spcAft>
          <a:spcPct val="0"/>
        </a:spcAft>
        <a:defRPr sz="3600">
          <a:solidFill>
            <a:schemeClr val="tx1"/>
          </a:solidFill>
          <a:latin typeface="Arial" charset="0"/>
        </a:defRPr>
      </a:lvl9pPr>
    </p:titleStyle>
    <p:bodyStyle>
      <a:lvl1pPr marL="342900" indent="-342900" algn="l" rtl="0" eaLnBrk="0" fontAlgn="base" hangingPunct="0">
        <a:spcBef>
          <a:spcPct val="20000"/>
        </a:spcBef>
        <a:spcAft>
          <a:spcPct val="0"/>
        </a:spcAft>
        <a:buClr>
          <a:srgbClr val="C80F0F"/>
        </a:buClr>
        <a:buFont typeface="Wingdings" pitchFamily="2" charset="2"/>
        <a:defRPr sz="2000" b="1">
          <a:solidFill>
            <a:schemeClr val="tx1"/>
          </a:solidFill>
          <a:latin typeface="+mn-lt"/>
          <a:ea typeface="+mn-ea"/>
          <a:cs typeface="+mn-cs"/>
        </a:defRPr>
      </a:lvl1pPr>
      <a:lvl2pPr marL="179388" indent="-179388" algn="l" rtl="0" eaLnBrk="0" fontAlgn="base" hangingPunct="0">
        <a:spcBef>
          <a:spcPct val="20000"/>
        </a:spcBef>
        <a:spcAft>
          <a:spcPct val="0"/>
        </a:spcAft>
        <a:buClr>
          <a:srgbClr val="C00000"/>
        </a:buClr>
        <a:buFont typeface="Wingdings" pitchFamily="2" charset="2"/>
        <a:buChar char="§"/>
        <a:tabLst>
          <a:tab pos="2190750" algn="l"/>
        </a:tabLst>
        <a:defRPr b="1">
          <a:solidFill>
            <a:schemeClr val="tx1"/>
          </a:solidFill>
          <a:latin typeface="+mn-lt"/>
        </a:defRPr>
      </a:lvl2pPr>
      <a:lvl3pPr marL="358775" indent="-179388" algn="l" rtl="0" eaLnBrk="0" fontAlgn="base" hangingPunct="0">
        <a:spcBef>
          <a:spcPct val="20000"/>
        </a:spcBef>
        <a:spcAft>
          <a:spcPct val="0"/>
        </a:spcAft>
        <a:buClr>
          <a:srgbClr val="999999"/>
        </a:buClr>
        <a:buFont typeface="Wingdings" pitchFamily="2" charset="2"/>
        <a:buChar char="§"/>
        <a:tabLst>
          <a:tab pos="2190750" algn="l"/>
        </a:tabLst>
        <a:defRPr>
          <a:solidFill>
            <a:schemeClr val="tx1"/>
          </a:solidFill>
          <a:latin typeface="+mn-lt"/>
        </a:defRPr>
      </a:lvl3pPr>
      <a:lvl4pPr marL="538163" indent="-179388" algn="l" rtl="0" eaLnBrk="0" fontAlgn="base" hangingPunct="0">
        <a:spcBef>
          <a:spcPct val="20000"/>
        </a:spcBef>
        <a:spcAft>
          <a:spcPct val="0"/>
        </a:spcAft>
        <a:buClr>
          <a:srgbClr val="C80F0F"/>
        </a:buClr>
        <a:buChar char="-"/>
        <a:tabLst>
          <a:tab pos="2190750" algn="l"/>
        </a:tabLst>
        <a:defRPr sz="1600">
          <a:solidFill>
            <a:schemeClr val="tx1"/>
          </a:solidFill>
          <a:latin typeface="+mn-lt"/>
        </a:defRPr>
      </a:lvl4pPr>
      <a:lvl5pPr marL="717550" indent="-179388" algn="l" rtl="0" eaLnBrk="0" fontAlgn="base" hangingPunct="0">
        <a:spcBef>
          <a:spcPct val="20000"/>
        </a:spcBef>
        <a:spcAft>
          <a:spcPct val="0"/>
        </a:spcAft>
        <a:buClr>
          <a:schemeClr val="tx1"/>
        </a:buClr>
        <a:buChar char="-"/>
        <a:defRPr sz="1600">
          <a:solidFill>
            <a:schemeClr val="tx1"/>
          </a:solidFill>
          <a:latin typeface="+mn-lt"/>
        </a:defRPr>
      </a:lvl5pPr>
      <a:lvl6pPr marL="26479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6pPr>
      <a:lvl7pPr marL="31051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7pPr>
      <a:lvl8pPr marL="35623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8pPr>
      <a:lvl9pPr marL="40195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6.xml"/><Relationship Id="rId5" Type="http://schemas.openxmlformats.org/officeDocument/2006/relationships/hyperlink" Target="http://www.giz.de/" TargetMode="External"/><Relationship Id="rId4" Type="http://schemas.openxmlformats.org/officeDocument/2006/relationships/hyperlink" Target="mailto:climate@giz.de"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mailto:climate@giz.de"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comments" Target="../comments/comment1.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7" Type="http://schemas.openxmlformats.org/officeDocument/2006/relationships/image" Target="../media/image23.jpe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7" Type="http://schemas.openxmlformats.org/officeDocument/2006/relationships/image" Target="../media/image23.jpe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22.jpeg"/><Relationship Id="rId5" Type="http://schemas.openxmlformats.org/officeDocument/2006/relationships/image" Target="../media/image25.jpeg"/><Relationship Id="rId4" Type="http://schemas.openxmlformats.org/officeDocument/2006/relationships/image" Target="../media/image20.jpeg"/></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609600" y="1295400"/>
            <a:ext cx="7772400" cy="4527550"/>
          </a:xfrm>
        </p:spPr>
        <p:txBody>
          <a:bodyPr/>
          <a:lstStyle/>
          <a:p>
            <a:pPr algn="ctr"/>
            <a:r>
              <a:rPr lang="fr-FR" sz="3200" dirty="0" smtClean="0">
                <a:cs typeface="Arial" charset="0"/>
                <a:sym typeface="Arial" charset="0"/>
              </a:rPr>
              <a:t>Changement climatique et </a:t>
            </a:r>
            <a:br>
              <a:rPr lang="fr-FR" sz="3200" dirty="0" smtClean="0">
                <a:cs typeface="Arial" charset="0"/>
                <a:sym typeface="Arial" charset="0"/>
              </a:rPr>
            </a:br>
            <a:r>
              <a:rPr lang="fr-FR" sz="3200" dirty="0" smtClean="0">
                <a:cs typeface="Arial" charset="0"/>
                <a:sym typeface="Arial" charset="0"/>
              </a:rPr>
              <a:t>adaptation au changement climatique </a:t>
            </a:r>
            <a:r>
              <a:rPr lang="fr-FR" dirty="0" smtClean="0">
                <a:cs typeface="Arial" charset="0"/>
                <a:sym typeface="Arial" charset="0"/>
              </a:rPr>
              <a:t/>
            </a:r>
            <a:br>
              <a:rPr lang="fr-FR" dirty="0" smtClean="0">
                <a:cs typeface="Arial" charset="0"/>
                <a:sym typeface="Arial" charset="0"/>
              </a:rPr>
            </a:br>
            <a:r>
              <a:rPr lang="fr-FR" sz="2800" dirty="0" smtClean="0">
                <a:cs typeface="Arial" charset="0"/>
                <a:sym typeface="Arial" charset="0"/>
              </a:rPr>
              <a:t> </a:t>
            </a:r>
            <a:r>
              <a:rPr lang="fr-FR" sz="2800" dirty="0" smtClean="0">
                <a:solidFill>
                  <a:srgbClr val="000000"/>
                </a:solidFill>
                <a:cs typeface="Arial" charset="0"/>
                <a:sym typeface="Arial" charset="0"/>
              </a:rPr>
              <a:t>Une introduction </a:t>
            </a:r>
            <a:r>
              <a:rPr lang="fr-FR" dirty="0" smtClean="0">
                <a:cs typeface="Arial" charset="0"/>
                <a:sym typeface="Arial" charset="0"/>
              </a:rPr>
              <a:t/>
            </a:r>
            <a:br>
              <a:rPr lang="fr-FR" dirty="0" smtClean="0">
                <a:cs typeface="Arial" charset="0"/>
                <a:sym typeface="Arial" charset="0"/>
              </a:rPr>
            </a:br>
            <a:r>
              <a:rPr lang="fr-FR" dirty="0" smtClean="0">
                <a:cs typeface="Arial" charset="0"/>
                <a:sym typeface="Arial" charset="0"/>
              </a:rPr>
              <a:t/>
            </a:r>
            <a:br>
              <a:rPr lang="fr-FR" dirty="0" smtClean="0">
                <a:cs typeface="Arial" charset="0"/>
                <a:sym typeface="Arial" charset="0"/>
              </a:rPr>
            </a:br>
            <a:r>
              <a:rPr lang="fr-FR" sz="2000" dirty="0" smtClean="0">
                <a:cs typeface="Arial" charset="0"/>
                <a:sym typeface="Arial" charset="0"/>
              </a:rPr>
              <a:t/>
            </a:r>
            <a:br>
              <a:rPr lang="fr-FR" sz="2000" dirty="0" smtClean="0">
                <a:cs typeface="Arial" charset="0"/>
                <a:sym typeface="Arial" charset="0"/>
              </a:rPr>
            </a:br>
            <a:r>
              <a:rPr lang="fr-FR" sz="1600" dirty="0" smtClean="0">
                <a:cs typeface="Arial" charset="0"/>
                <a:sym typeface="Arial" charset="0"/>
              </a:rPr>
              <a:t>Equipe de formateurs:</a:t>
            </a:r>
            <a:br>
              <a:rPr lang="fr-FR" sz="1600" dirty="0" smtClean="0">
                <a:cs typeface="Arial" charset="0"/>
                <a:sym typeface="Arial" charset="0"/>
              </a:rPr>
            </a:br>
            <a:r>
              <a:rPr lang="fr-FR" sz="1600" dirty="0" smtClean="0">
                <a:cs typeface="Arial" charset="0"/>
                <a:sym typeface="Arial" charset="0"/>
              </a:rPr>
              <a:t>XX</a:t>
            </a:r>
            <a:br>
              <a:rPr lang="fr-FR" sz="1600" dirty="0" smtClean="0">
                <a:cs typeface="Arial" charset="0"/>
                <a:sym typeface="Arial" charset="0"/>
              </a:rPr>
            </a:br>
            <a:r>
              <a:rPr lang="fr-FR" sz="1600" dirty="0" err="1" smtClean="0">
                <a:cs typeface="Arial" charset="0"/>
                <a:sym typeface="Arial" charset="0"/>
              </a:rPr>
              <a:t>XX</a:t>
            </a:r>
            <a:r>
              <a:rPr lang="fr-FR" sz="1600" dirty="0" smtClean="0">
                <a:cs typeface="Arial" charset="0"/>
                <a:sym typeface="Arial" charset="0"/>
              </a:rPr>
              <a:t/>
            </a:r>
            <a:br>
              <a:rPr lang="fr-FR" sz="1600" dirty="0" smtClean="0">
                <a:cs typeface="Arial" charset="0"/>
                <a:sym typeface="Arial" charset="0"/>
              </a:rPr>
            </a:br>
            <a:r>
              <a:rPr lang="fr-FR" sz="1600" dirty="0" smtClean="0">
                <a:solidFill>
                  <a:srgbClr val="595959"/>
                </a:solidFill>
                <a:cs typeface="Arial" charset="0"/>
                <a:sym typeface="Arial" charset="0"/>
              </a:rPr>
              <a:t>‘Date’</a:t>
            </a:r>
            <a:r>
              <a:rPr lang="fr-FR" sz="1600" dirty="0" smtClean="0">
                <a:cs typeface="Arial" charset="0"/>
                <a:sym typeface="Arial" charset="0"/>
              </a:rPr>
              <a:t/>
            </a:r>
            <a:br>
              <a:rPr lang="fr-FR" sz="1600" dirty="0" smtClean="0">
                <a:cs typeface="Arial" charset="0"/>
                <a:sym typeface="Arial" charset="0"/>
              </a:rPr>
            </a:br>
            <a:r>
              <a:rPr lang="fr-FR" sz="1600" dirty="0" smtClean="0">
                <a:cs typeface="Arial" charset="0"/>
                <a:sym typeface="Arial" charset="0"/>
              </a:rPr>
              <a:t/>
            </a:r>
            <a:br>
              <a:rPr lang="fr-FR" sz="1600" dirty="0" smtClean="0">
                <a:cs typeface="Arial" charset="0"/>
                <a:sym typeface="Arial" charset="0"/>
              </a:rPr>
            </a:br>
            <a:endParaRPr lang="fr-FR" sz="1600" dirty="0" smtClean="0">
              <a:cs typeface="Arial" charset="0"/>
              <a:sym typeface="Arial" charset="0"/>
            </a:endParaRPr>
          </a:p>
        </p:txBody>
      </p:sp>
      <p:pic>
        <p:nvPicPr>
          <p:cNvPr id="3075" name="Grafik 4" descr="titelbars.tif"/>
          <p:cNvPicPr>
            <a:picLocks noChangeAspect="1"/>
          </p:cNvPicPr>
          <p:nvPr/>
        </p:nvPicPr>
        <p:blipFill>
          <a:blip r:embed="rId3" cstate="print"/>
          <a:srcRect l="-2812" r="8638" b="45680"/>
          <a:stretch>
            <a:fillRect/>
          </a:stretch>
        </p:blipFill>
        <p:spPr bwMode="auto">
          <a:xfrm>
            <a:off x="4722813" y="3132138"/>
            <a:ext cx="4567237" cy="3725862"/>
          </a:xfrm>
          <a:prstGeom prst="rect">
            <a:avLst/>
          </a:prstGeom>
          <a:noFill/>
          <a:ln w="9525">
            <a:noFill/>
            <a:miter lim="800000"/>
            <a:headEnd/>
            <a:tailEnd/>
          </a:ln>
        </p:spPr>
      </p:pic>
      <p:pic>
        <p:nvPicPr>
          <p:cNvPr id="3076" name="Grafik 4" descr="BMZ_fr_rgb.JPG"/>
          <p:cNvPicPr>
            <a:picLocks noChangeAspect="1"/>
          </p:cNvPicPr>
          <p:nvPr/>
        </p:nvPicPr>
        <p:blipFill>
          <a:blip r:embed="rId4" cstate="print"/>
          <a:srcRect l="15240" t="7651" r="15240" b="10855"/>
          <a:stretch>
            <a:fillRect/>
          </a:stretch>
        </p:blipFill>
        <p:spPr bwMode="auto">
          <a:xfrm>
            <a:off x="409575" y="5410200"/>
            <a:ext cx="2581275" cy="1042988"/>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Inhaltsplatzhalter 2"/>
          <p:cNvSpPr txBox="1">
            <a:spLocks/>
          </p:cNvSpPr>
          <p:nvPr/>
        </p:nvSpPr>
        <p:spPr bwMode="auto">
          <a:xfrm>
            <a:off x="4540250" y="1935163"/>
            <a:ext cx="4475163" cy="4576762"/>
          </a:xfrm>
          <a:prstGeom prst="rect">
            <a:avLst/>
          </a:prstGeom>
          <a:noFill/>
          <a:ln>
            <a:noFill/>
          </a:ln>
          <a:extLst/>
        </p:spPr>
        <p:txBody>
          <a:bodyPr lIns="0" tIns="0" rIns="0" bIns="0"/>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spcAft>
                <a:spcPts val="600"/>
              </a:spcAft>
              <a:buSzPct val="100000"/>
              <a:defRPr/>
            </a:pPr>
            <a:r>
              <a:rPr lang="fr-FR" sz="1100" dirty="0" smtClean="0">
                <a:solidFill>
                  <a:srgbClr val="C00000"/>
                </a:solidFill>
                <a:sym typeface="Arial" charset="0"/>
              </a:rPr>
              <a:t>Responsables</a:t>
            </a:r>
            <a:r>
              <a:rPr lang="fr-FR" sz="1100" dirty="0" smtClean="0">
                <a:solidFill>
                  <a:srgbClr val="7F7F7F"/>
                </a:solidFill>
                <a:sym typeface="Arial" charset="0"/>
              </a:rPr>
              <a:t/>
            </a:r>
            <a:br>
              <a:rPr lang="fr-FR" sz="1100" dirty="0" smtClean="0">
                <a:solidFill>
                  <a:srgbClr val="7F7F7F"/>
                </a:solidFill>
                <a:sym typeface="Arial" charset="0"/>
              </a:rPr>
            </a:br>
            <a:r>
              <a:rPr lang="fr-FR" sz="1100" b="0" dirty="0" err="1" smtClean="0">
                <a:solidFill>
                  <a:srgbClr val="000000"/>
                </a:solidFill>
                <a:sym typeface="Arial" charset="0"/>
              </a:rPr>
              <a:t>Ilona</a:t>
            </a:r>
            <a:r>
              <a:rPr lang="fr-FR" sz="1100" b="0" dirty="0" smtClean="0">
                <a:solidFill>
                  <a:srgbClr val="000000"/>
                </a:solidFill>
                <a:sym typeface="Arial" charset="0"/>
              </a:rPr>
              <a:t> </a:t>
            </a:r>
            <a:r>
              <a:rPr lang="fr-FR" sz="1100" b="0" dirty="0" err="1" smtClean="0">
                <a:solidFill>
                  <a:srgbClr val="000000"/>
                </a:solidFill>
                <a:sym typeface="Arial" charset="0"/>
              </a:rPr>
              <a:t>Porsché</a:t>
            </a:r>
            <a:r>
              <a:rPr lang="fr-FR" sz="1100" b="0" dirty="0" smtClean="0">
                <a:solidFill>
                  <a:srgbClr val="000000"/>
                </a:solidFill>
                <a:sym typeface="Arial" charset="0"/>
              </a:rPr>
              <a:t>, </a:t>
            </a:r>
            <a:r>
              <a:rPr lang="fr-FR" sz="1100" b="0" dirty="0" err="1" smtClean="0">
                <a:solidFill>
                  <a:srgbClr val="000000"/>
                </a:solidFill>
                <a:sym typeface="Arial" charset="0"/>
              </a:rPr>
              <a:t>GIZ</a:t>
            </a:r>
            <a:r>
              <a:rPr lang="fr-FR" sz="1100" b="0" dirty="0" smtClean="0">
                <a:solidFill>
                  <a:srgbClr val="000000"/>
                </a:solidFill>
                <a:sym typeface="Arial" charset="0"/>
              </a:rPr>
              <a:t>; Michael </a:t>
            </a:r>
            <a:r>
              <a:rPr lang="fr-FR" sz="1100" b="0" dirty="0" err="1" smtClean="0">
                <a:solidFill>
                  <a:srgbClr val="000000"/>
                </a:solidFill>
                <a:sym typeface="Arial" charset="0"/>
              </a:rPr>
              <a:t>Scholze</a:t>
            </a:r>
            <a:r>
              <a:rPr lang="fr-FR" sz="1100" b="0" dirty="0" smtClean="0">
                <a:solidFill>
                  <a:srgbClr val="000000"/>
                </a:solidFill>
                <a:sym typeface="Arial" charset="0"/>
              </a:rPr>
              <a:t>, </a:t>
            </a:r>
            <a:r>
              <a:rPr lang="fr-FR" sz="1100" b="0" dirty="0" err="1" smtClean="0">
                <a:solidFill>
                  <a:srgbClr val="000000"/>
                </a:solidFill>
                <a:sym typeface="Arial" charset="0"/>
              </a:rPr>
              <a:t>GIZ</a:t>
            </a:r>
            <a:endParaRPr lang="fr-FR" sz="1100" b="0" dirty="0" smtClean="0">
              <a:solidFill>
                <a:srgbClr val="000000"/>
              </a:solidFill>
              <a:sym typeface="Arial" charset="0"/>
            </a:endParaRPr>
          </a:p>
          <a:p>
            <a:pPr>
              <a:spcAft>
                <a:spcPts val="600"/>
              </a:spcAft>
              <a:buSzPct val="100000"/>
              <a:defRPr/>
            </a:pPr>
            <a:r>
              <a:rPr lang="fr-FR" sz="1100" dirty="0" smtClean="0">
                <a:solidFill>
                  <a:srgbClr val="C00000"/>
                </a:solidFill>
                <a:sym typeface="Arial" charset="0"/>
              </a:rPr>
              <a:t>Auteurs</a:t>
            </a:r>
            <a:r>
              <a:rPr lang="fr-FR" sz="1100" dirty="0" smtClean="0">
                <a:solidFill>
                  <a:srgbClr val="7F7F7F"/>
                </a:solidFill>
                <a:sym typeface="Arial" charset="0"/>
              </a:rPr>
              <a:t/>
            </a:r>
            <a:br>
              <a:rPr lang="fr-FR" sz="1100" dirty="0" smtClean="0">
                <a:solidFill>
                  <a:srgbClr val="7F7F7F"/>
                </a:solidFill>
                <a:sym typeface="Arial" charset="0"/>
              </a:rPr>
            </a:br>
            <a:r>
              <a:rPr lang="fr-FR" sz="1100" b="0" dirty="0" smtClean="0">
                <a:solidFill>
                  <a:srgbClr val="000000"/>
                </a:solidFill>
                <a:sym typeface="Arial" charset="0"/>
              </a:rPr>
              <a:t>Jennifer </a:t>
            </a:r>
            <a:r>
              <a:rPr lang="fr-FR" sz="1100" b="0" dirty="0" err="1" smtClean="0">
                <a:solidFill>
                  <a:srgbClr val="000000"/>
                </a:solidFill>
                <a:sym typeface="Arial" charset="0"/>
              </a:rPr>
              <a:t>Frankel</a:t>
            </a:r>
            <a:r>
              <a:rPr lang="fr-FR" sz="1100" b="0" dirty="0" smtClean="0">
                <a:solidFill>
                  <a:srgbClr val="000000"/>
                </a:solidFill>
                <a:sym typeface="Arial" charset="0"/>
              </a:rPr>
              <a:t>-Reed, Barbara </a:t>
            </a:r>
            <a:r>
              <a:rPr lang="fr-FR" sz="1100" b="0" dirty="0" err="1" smtClean="0">
                <a:solidFill>
                  <a:srgbClr val="000000"/>
                </a:solidFill>
                <a:sym typeface="Arial" charset="0"/>
              </a:rPr>
              <a:t>Fröde-Thierfelder</a:t>
            </a:r>
            <a:r>
              <a:rPr lang="fr-FR" sz="1100" b="0" dirty="0" smtClean="0">
                <a:solidFill>
                  <a:srgbClr val="000000"/>
                </a:solidFill>
                <a:sym typeface="Arial" charset="0"/>
              </a:rPr>
              <a:t>, </a:t>
            </a:r>
            <a:r>
              <a:rPr lang="fr-FR" sz="1100" b="0" dirty="0" err="1" smtClean="0">
                <a:solidFill>
                  <a:srgbClr val="000000"/>
                </a:solidFill>
                <a:sym typeface="Arial" charset="0"/>
              </a:rPr>
              <a:t>Ilona</a:t>
            </a:r>
            <a:r>
              <a:rPr lang="fr-FR" sz="1100" b="0" dirty="0" smtClean="0">
                <a:solidFill>
                  <a:srgbClr val="000000"/>
                </a:solidFill>
                <a:sym typeface="Arial" charset="0"/>
              </a:rPr>
              <a:t> </a:t>
            </a:r>
            <a:r>
              <a:rPr lang="fr-FR" sz="1100" b="0" dirty="0" err="1" smtClean="0">
                <a:solidFill>
                  <a:srgbClr val="000000"/>
                </a:solidFill>
                <a:sym typeface="Arial" charset="0"/>
              </a:rPr>
              <a:t>Porsché</a:t>
            </a:r>
            <a:endParaRPr lang="fr-FR" sz="1100" b="0" dirty="0" smtClean="0">
              <a:solidFill>
                <a:srgbClr val="000000"/>
              </a:solidFill>
              <a:sym typeface="Arial" charset="0"/>
            </a:endParaRPr>
          </a:p>
          <a:p>
            <a:pPr>
              <a:spcAft>
                <a:spcPts val="600"/>
              </a:spcAft>
              <a:buSzPct val="100000"/>
              <a:defRPr/>
            </a:pPr>
            <a:r>
              <a:rPr lang="fr-FR" sz="1100" dirty="0" smtClean="0">
                <a:solidFill>
                  <a:srgbClr val="C00000"/>
                </a:solidFill>
                <a:sym typeface="Arial" charset="0"/>
              </a:rPr>
              <a:t>Contributions de </a:t>
            </a:r>
            <a:r>
              <a:rPr lang="fr-FR" sz="1100" dirty="0" smtClean="0">
                <a:solidFill>
                  <a:srgbClr val="7F7F7F"/>
                </a:solidFill>
                <a:sym typeface="Arial" charset="0"/>
              </a:rPr>
              <a:t/>
            </a:r>
            <a:br>
              <a:rPr lang="fr-FR" sz="1100" dirty="0" smtClean="0">
                <a:solidFill>
                  <a:srgbClr val="7F7F7F"/>
                </a:solidFill>
                <a:sym typeface="Arial" charset="0"/>
              </a:rPr>
            </a:br>
            <a:r>
              <a:rPr lang="fr-FR" sz="1100" b="0" dirty="0" smtClean="0">
                <a:solidFill>
                  <a:srgbClr val="000000"/>
                </a:solidFill>
                <a:sym typeface="Arial" charset="0"/>
              </a:rPr>
              <a:t>Alfred Eberhardt, Mark </a:t>
            </a:r>
            <a:r>
              <a:rPr lang="fr-FR" sz="1100" b="0" dirty="0" err="1" smtClean="0">
                <a:solidFill>
                  <a:srgbClr val="000000"/>
                </a:solidFill>
                <a:sym typeface="Arial" charset="0"/>
              </a:rPr>
              <a:t>Svendsen</a:t>
            </a:r>
            <a:r>
              <a:rPr lang="fr-FR" sz="1100" b="0" dirty="0" smtClean="0">
                <a:solidFill>
                  <a:srgbClr val="000000"/>
                </a:solidFill>
                <a:sym typeface="Arial" charset="0"/>
              </a:rPr>
              <a:t>, </a:t>
            </a:r>
            <a:r>
              <a:rPr lang="fr-FR" sz="1100" b="0" dirty="0" err="1" smtClean="0">
                <a:solidFill>
                  <a:srgbClr val="000000"/>
                </a:solidFill>
                <a:sym typeface="Arial" charset="0"/>
              </a:rPr>
              <a:t>Lea</a:t>
            </a:r>
            <a:r>
              <a:rPr lang="fr-FR" sz="1100" b="0" dirty="0" smtClean="0">
                <a:solidFill>
                  <a:srgbClr val="000000"/>
                </a:solidFill>
                <a:sym typeface="Arial" charset="0"/>
              </a:rPr>
              <a:t> </a:t>
            </a:r>
            <a:r>
              <a:rPr lang="fr-FR" sz="1100" b="0" dirty="0" err="1" smtClean="0">
                <a:solidFill>
                  <a:srgbClr val="000000"/>
                </a:solidFill>
                <a:sym typeface="Arial" charset="0"/>
              </a:rPr>
              <a:t>Herberg</a:t>
            </a:r>
            <a:r>
              <a:rPr lang="fr-FR" sz="1100" b="0" dirty="0" smtClean="0">
                <a:solidFill>
                  <a:srgbClr val="000000"/>
                </a:solidFill>
                <a:sym typeface="Arial" charset="0"/>
              </a:rPr>
              <a:t>, Martin </a:t>
            </a:r>
            <a:r>
              <a:rPr lang="fr-FR" sz="1100" b="0" dirty="0" err="1" smtClean="0">
                <a:solidFill>
                  <a:srgbClr val="000000"/>
                </a:solidFill>
                <a:sym typeface="Arial" charset="0"/>
              </a:rPr>
              <a:t>Baumgart</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Udo </a:t>
            </a:r>
            <a:r>
              <a:rPr lang="fr-FR" sz="1100" b="0" dirty="0" err="1" smtClean="0">
                <a:solidFill>
                  <a:srgbClr val="000000"/>
                </a:solidFill>
                <a:sym typeface="Arial" charset="0"/>
              </a:rPr>
              <a:t>Höggel</a:t>
            </a:r>
            <a:r>
              <a:rPr lang="fr-FR" sz="1100" b="0" dirty="0" smtClean="0">
                <a:solidFill>
                  <a:srgbClr val="000000"/>
                </a:solidFill>
                <a:sym typeface="Arial" charset="0"/>
              </a:rPr>
              <a:t>, Michael </a:t>
            </a:r>
            <a:r>
              <a:rPr lang="fr-FR" sz="1100" b="0" dirty="0" err="1" smtClean="0">
                <a:solidFill>
                  <a:srgbClr val="000000"/>
                </a:solidFill>
                <a:sym typeface="Arial" charset="0"/>
              </a:rPr>
              <a:t>Scholze</a:t>
            </a:r>
            <a:r>
              <a:rPr lang="fr-FR" sz="1100" b="0" dirty="0" smtClean="0">
                <a:solidFill>
                  <a:srgbClr val="000000"/>
                </a:solidFill>
                <a:sym typeface="Arial" charset="0"/>
              </a:rPr>
              <a:t>, Alexander </a:t>
            </a:r>
            <a:r>
              <a:rPr lang="fr-FR" sz="1100" b="0" dirty="0" err="1" smtClean="0">
                <a:solidFill>
                  <a:srgbClr val="000000"/>
                </a:solidFill>
                <a:sym typeface="Arial" charset="0"/>
              </a:rPr>
              <a:t>Fröde</a:t>
            </a:r>
            <a:r>
              <a:rPr lang="fr-FR" sz="1100" b="0" dirty="0" smtClean="0">
                <a:solidFill>
                  <a:srgbClr val="000000"/>
                </a:solidFill>
                <a:sym typeface="Arial" charset="0"/>
              </a:rPr>
              <a:t>, Nana </a:t>
            </a:r>
            <a:r>
              <a:rPr lang="fr-FR" sz="1100" b="0" dirty="0" err="1" smtClean="0">
                <a:solidFill>
                  <a:srgbClr val="000000"/>
                </a:solidFill>
                <a:sym typeface="Arial" charset="0"/>
              </a:rPr>
              <a:t>Künkel</a:t>
            </a:r>
            <a:r>
              <a:rPr lang="fr-FR" sz="1100" b="0" dirty="0" smtClean="0">
                <a:solidFill>
                  <a:srgbClr val="000000"/>
                </a:solidFill>
                <a:sym typeface="Arial" charset="0"/>
              </a:rPr>
              <a:t>, membres de l'équipe de projet sur le changement climatique et la coopération pour le développement de l'OCDE</a:t>
            </a:r>
          </a:p>
          <a:p>
            <a:pPr>
              <a:spcAft>
                <a:spcPts val="600"/>
              </a:spcAft>
              <a:buSzPct val="100000"/>
              <a:defRPr/>
            </a:pPr>
            <a:r>
              <a:rPr lang="fr-FR" sz="1100" dirty="0" smtClean="0">
                <a:solidFill>
                  <a:srgbClr val="C00000"/>
                </a:solidFill>
                <a:sym typeface="Arial" charset="0"/>
              </a:rPr>
              <a:t>Coordination</a:t>
            </a:r>
            <a:r>
              <a:rPr lang="fr-FR" sz="1100" dirty="0" smtClean="0">
                <a:solidFill>
                  <a:srgbClr val="7F7F7F"/>
                </a:solidFill>
                <a:sym typeface="Arial" charset="0"/>
              </a:rPr>
              <a:t/>
            </a:r>
            <a:br>
              <a:rPr lang="fr-FR" sz="1100" dirty="0" smtClean="0">
                <a:solidFill>
                  <a:srgbClr val="7F7F7F"/>
                </a:solidFill>
                <a:sym typeface="Arial" charset="0"/>
              </a:rPr>
            </a:br>
            <a:r>
              <a:rPr lang="fr-FR" sz="1100" b="0" dirty="0" err="1" smtClean="0">
                <a:solidFill>
                  <a:srgbClr val="000000"/>
                </a:solidFill>
                <a:sym typeface="Arial" charset="0"/>
              </a:rPr>
              <a:t>Ilona</a:t>
            </a:r>
            <a:r>
              <a:rPr lang="fr-FR" sz="1100" b="0" dirty="0" smtClean="0">
                <a:solidFill>
                  <a:srgbClr val="000000"/>
                </a:solidFill>
                <a:sym typeface="Arial" charset="0"/>
              </a:rPr>
              <a:t> </a:t>
            </a:r>
            <a:r>
              <a:rPr lang="fr-FR" sz="1100" b="0" dirty="0" err="1" smtClean="0">
                <a:solidFill>
                  <a:srgbClr val="000000"/>
                </a:solidFill>
                <a:sym typeface="Arial" charset="0"/>
              </a:rPr>
              <a:t>Porsché</a:t>
            </a:r>
            <a:r>
              <a:rPr lang="fr-FR" sz="1100" b="0" dirty="0" smtClean="0">
                <a:solidFill>
                  <a:srgbClr val="000000"/>
                </a:solidFill>
                <a:sym typeface="Arial" charset="0"/>
              </a:rPr>
              <a:t>, Barbara </a:t>
            </a:r>
            <a:r>
              <a:rPr lang="fr-FR" sz="1100" b="0" dirty="0" err="1" smtClean="0">
                <a:solidFill>
                  <a:srgbClr val="000000"/>
                </a:solidFill>
                <a:sym typeface="Arial" charset="0"/>
              </a:rPr>
              <a:t>Fröde-Thierfelder</a:t>
            </a:r>
            <a:r>
              <a:rPr lang="fr-FR" sz="1100" b="0" dirty="0" smtClean="0">
                <a:solidFill>
                  <a:srgbClr val="000000"/>
                </a:solidFill>
                <a:sym typeface="Arial" charset="0"/>
              </a:rPr>
              <a:t/>
            </a:r>
            <a:br>
              <a:rPr lang="fr-FR" sz="1100" b="0" dirty="0" smtClean="0">
                <a:solidFill>
                  <a:srgbClr val="000000"/>
                </a:solidFill>
                <a:sym typeface="Arial" charset="0"/>
              </a:rPr>
            </a:br>
            <a:endParaRPr lang="fr-FR" sz="1100" b="0" dirty="0" smtClean="0">
              <a:solidFill>
                <a:srgbClr val="000000"/>
              </a:solidFill>
              <a:sym typeface="Arial" charset="0"/>
            </a:endParaRPr>
          </a:p>
          <a:p>
            <a:pPr>
              <a:spcAft>
                <a:spcPts val="600"/>
              </a:spcAft>
              <a:buSzPct val="100000"/>
              <a:defRPr/>
            </a:pPr>
            <a:r>
              <a:rPr lang="fr-FR" sz="1100" dirty="0" smtClean="0">
                <a:solidFill>
                  <a:srgbClr val="C00000"/>
                </a:solidFill>
                <a:sym typeface="Arial" charset="0"/>
              </a:rPr>
              <a:t>Crédits photographiques</a:t>
            </a:r>
            <a:r>
              <a:rPr lang="fr-FR" sz="1100" b="0" dirty="0" smtClean="0">
                <a:solidFill>
                  <a:srgbClr val="595959"/>
                </a:solidFill>
                <a:sym typeface="Arial" charset="0"/>
              </a:rPr>
              <a:t/>
            </a:r>
            <a:br>
              <a:rPr lang="fr-FR" sz="1100" b="0" dirty="0" smtClean="0">
                <a:solidFill>
                  <a:srgbClr val="595959"/>
                </a:solidFill>
                <a:sym typeface="Arial" charset="0"/>
              </a:rPr>
            </a:br>
            <a:r>
              <a:rPr lang="fr-FR" sz="1100" b="0" dirty="0" smtClean="0">
                <a:solidFill>
                  <a:srgbClr val="000000"/>
                </a:solidFill>
                <a:sym typeface="Arial" charset="0"/>
              </a:rPr>
              <a:t>© </a:t>
            </a:r>
            <a:r>
              <a:rPr lang="fr-FR" sz="1100" b="0" kern="0" dirty="0" err="1" smtClean="0">
                <a:solidFill>
                  <a:srgbClr val="000000"/>
                </a:solidFill>
              </a:rPr>
              <a:t>GIZ</a:t>
            </a:r>
            <a:r>
              <a:rPr lang="fr-FR" sz="1100" b="0" kern="0" dirty="0" smtClean="0">
                <a:solidFill>
                  <a:srgbClr val="000000"/>
                </a:solidFill>
              </a:rPr>
              <a:t>/Programme de protection du climat et </a:t>
            </a:r>
            <a:r>
              <a:rPr lang="fr-FR" sz="1100" b="0" dirty="0" smtClean="0">
                <a:solidFill>
                  <a:srgbClr val="000000"/>
                </a:solidFill>
                <a:sym typeface="Arial" charset="0"/>
              </a:rPr>
              <a:t>Claudia </a:t>
            </a:r>
            <a:r>
              <a:rPr lang="fr-FR" sz="1100" b="0" dirty="0" err="1" smtClean="0">
                <a:solidFill>
                  <a:srgbClr val="000000"/>
                </a:solidFill>
                <a:sym typeface="Arial" charset="0"/>
              </a:rPr>
              <a:t>Altmann</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Dirk </a:t>
            </a:r>
            <a:r>
              <a:rPr lang="fr-FR" sz="1100" b="0" dirty="0" err="1" smtClean="0">
                <a:solidFill>
                  <a:srgbClr val="000000"/>
                </a:solidFill>
                <a:sym typeface="Arial" charset="0"/>
              </a:rPr>
              <a:t>Ostermeier</a:t>
            </a:r>
            <a:r>
              <a:rPr lang="fr-FR" sz="1100" b="0" dirty="0" smtClean="0">
                <a:solidFill>
                  <a:srgbClr val="000000"/>
                </a:solidFill>
                <a:sym typeface="Arial" charset="0"/>
              </a:rPr>
              <a:t>, Florian </a:t>
            </a:r>
            <a:r>
              <a:rPr lang="fr-FR" sz="1100" b="0" dirty="0" err="1" smtClean="0">
                <a:solidFill>
                  <a:srgbClr val="000000"/>
                </a:solidFill>
                <a:sym typeface="Arial" charset="0"/>
              </a:rPr>
              <a:t>Kopp</a:t>
            </a:r>
            <a:r>
              <a:rPr lang="fr-FR" sz="1100" b="0" dirty="0" smtClean="0">
                <a:solidFill>
                  <a:srgbClr val="000000"/>
                </a:solidFill>
                <a:sym typeface="Arial" charset="0"/>
              </a:rPr>
              <a:t>, Georg </a:t>
            </a:r>
            <a:r>
              <a:rPr lang="fr-FR" sz="1100" b="0" dirty="0" err="1" smtClean="0">
                <a:solidFill>
                  <a:srgbClr val="000000"/>
                </a:solidFill>
                <a:sym typeface="Arial" charset="0"/>
              </a:rPr>
              <a:t>Buchholz</a:t>
            </a:r>
            <a:r>
              <a:rPr lang="fr-FR" sz="1100" b="0" dirty="0" smtClean="0">
                <a:solidFill>
                  <a:srgbClr val="000000"/>
                </a:solidFill>
                <a:sym typeface="Arial" charset="0"/>
              </a:rPr>
              <a:t>, Ira </a:t>
            </a:r>
            <a:r>
              <a:rPr lang="fr-FR" sz="1100" b="0" dirty="0" err="1" smtClean="0">
                <a:solidFill>
                  <a:srgbClr val="000000"/>
                </a:solidFill>
                <a:sym typeface="Arial" charset="0"/>
              </a:rPr>
              <a:t>Olaleye</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Jörg </a:t>
            </a:r>
            <a:r>
              <a:rPr lang="fr-FR" sz="1100" b="0" dirty="0" err="1" smtClean="0">
                <a:solidFill>
                  <a:srgbClr val="000000"/>
                </a:solidFill>
                <a:sym typeface="Arial" charset="0"/>
              </a:rPr>
              <a:t>Böthling</a:t>
            </a:r>
            <a:r>
              <a:rPr lang="fr-FR" sz="1100" b="0" dirty="0" smtClean="0">
                <a:solidFill>
                  <a:srgbClr val="000000"/>
                </a:solidFill>
                <a:sym typeface="Arial" charset="0"/>
              </a:rPr>
              <a:t>, Manuel Hauptmann, Markus </a:t>
            </a:r>
            <a:r>
              <a:rPr lang="fr-FR" sz="1100" b="0" dirty="0" err="1" smtClean="0">
                <a:solidFill>
                  <a:srgbClr val="000000"/>
                </a:solidFill>
                <a:sym typeface="Arial" charset="0"/>
              </a:rPr>
              <a:t>Kirchgessner</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Michael Gajo, Michael </a:t>
            </a:r>
            <a:r>
              <a:rPr lang="fr-FR" sz="1100" b="0" dirty="0" err="1" smtClean="0">
                <a:solidFill>
                  <a:srgbClr val="000000"/>
                </a:solidFill>
                <a:sym typeface="Arial" charset="0"/>
              </a:rPr>
              <a:t>Netzhammer</a:t>
            </a:r>
            <a:r>
              <a:rPr lang="fr-FR" sz="1100" b="0" dirty="0" smtClean="0">
                <a:solidFill>
                  <a:srgbClr val="000000"/>
                </a:solidFill>
                <a:sym typeface="Arial" charset="0"/>
              </a:rPr>
              <a:t>, Nicole Herzog, Peter </a:t>
            </a:r>
            <a:r>
              <a:rPr lang="fr-FR" sz="1100" b="0" dirty="0" err="1" smtClean="0">
                <a:solidFill>
                  <a:srgbClr val="000000"/>
                </a:solidFill>
                <a:sym typeface="Arial" charset="0"/>
              </a:rPr>
              <a:t>Korneffel</a:t>
            </a:r>
            <a:r>
              <a:rPr lang="fr-FR" sz="1100" b="0" dirty="0" smtClean="0">
                <a:solidFill>
                  <a:srgbClr val="000000"/>
                </a:solidFill>
                <a:sym typeface="Arial" charset="0"/>
              </a:rPr>
              <a:t>, Richard Lord, Robert Heine, </a:t>
            </a:r>
            <a:r>
              <a:rPr lang="fr-FR" sz="1100" b="0" dirty="0" err="1" smtClean="0">
                <a:solidFill>
                  <a:srgbClr val="000000"/>
                </a:solidFill>
                <a:sym typeface="Arial" charset="0"/>
              </a:rPr>
              <a:t>Rüdiger</a:t>
            </a:r>
            <a:r>
              <a:rPr lang="fr-FR" sz="1100" b="0" dirty="0" smtClean="0">
                <a:solidFill>
                  <a:srgbClr val="000000"/>
                </a:solidFill>
                <a:sym typeface="Arial" charset="0"/>
              </a:rPr>
              <a:t> Behrens, Ulrich </a:t>
            </a:r>
            <a:r>
              <a:rPr lang="fr-FR" sz="1100" b="0" dirty="0" err="1" smtClean="0">
                <a:solidFill>
                  <a:srgbClr val="000000"/>
                </a:solidFill>
                <a:sym typeface="Arial" charset="0"/>
              </a:rPr>
              <a:t>Scholz</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Ursula Meissner, Uwe </a:t>
            </a:r>
            <a:r>
              <a:rPr lang="fr-FR" sz="1100" b="0" dirty="0" err="1" smtClean="0">
                <a:solidFill>
                  <a:srgbClr val="000000"/>
                </a:solidFill>
                <a:sym typeface="Arial" charset="0"/>
              </a:rPr>
              <a:t>Rau</a:t>
            </a:r>
            <a:endParaRPr lang="fr-FR" sz="1100" b="0" dirty="0" smtClean="0">
              <a:solidFill>
                <a:srgbClr val="000000"/>
              </a:solidFill>
              <a:sym typeface="Arial" charset="0"/>
            </a:endParaRPr>
          </a:p>
          <a:p>
            <a:pPr>
              <a:spcAft>
                <a:spcPts val="600"/>
              </a:spcAft>
              <a:buSzPct val="100000"/>
              <a:defRPr/>
            </a:pPr>
            <a:r>
              <a:rPr lang="fr-FR" sz="1100" dirty="0" smtClean="0">
                <a:solidFill>
                  <a:srgbClr val="C00000"/>
                </a:solidFill>
                <a:sym typeface="Arial" charset="0"/>
              </a:rPr>
              <a:t>Maquette</a:t>
            </a:r>
            <a:r>
              <a:rPr lang="fr-FR" sz="1100" b="0" dirty="0" smtClean="0">
                <a:solidFill>
                  <a:srgbClr val="000000"/>
                </a:solidFill>
                <a:sym typeface="Arial" charset="0"/>
              </a:rPr>
              <a:t/>
            </a:r>
            <a:br>
              <a:rPr lang="fr-FR" sz="1100" b="0" dirty="0" smtClean="0">
                <a:solidFill>
                  <a:srgbClr val="000000"/>
                </a:solidFill>
                <a:sym typeface="Arial" charset="0"/>
              </a:rPr>
            </a:br>
            <a:r>
              <a:rPr lang="fr-FR" sz="1100" b="0" dirty="0" smtClean="0">
                <a:solidFill>
                  <a:srgbClr val="000000"/>
                </a:solidFill>
                <a:sym typeface="Arial" charset="0"/>
              </a:rPr>
              <a:t>Ira Olaleye</a:t>
            </a:r>
            <a:r>
              <a:rPr lang="fr-FR" sz="1100" b="0" kern="0" dirty="0" smtClean="0">
                <a:solidFill>
                  <a:schemeClr val="tx1"/>
                </a:solidFill>
              </a:rPr>
              <a:t/>
            </a:r>
            <a:br>
              <a:rPr lang="fr-FR" sz="1100" b="0" kern="0" dirty="0" smtClean="0">
                <a:solidFill>
                  <a:schemeClr val="tx1"/>
                </a:solidFill>
              </a:rPr>
            </a:br>
            <a:endParaRPr lang="fr-FR" sz="1100" b="0" dirty="0" smtClean="0">
              <a:solidFill>
                <a:schemeClr val="tx1"/>
              </a:solidFill>
              <a:sym typeface="Arial" charset="0"/>
            </a:endParaRPr>
          </a:p>
        </p:txBody>
      </p:sp>
      <p:pic>
        <p:nvPicPr>
          <p:cNvPr id="4099" name="Picture 7"/>
          <p:cNvPicPr>
            <a:picLocks noChangeAspect="1" noChangeArrowheads="1"/>
          </p:cNvPicPr>
          <p:nvPr/>
        </p:nvPicPr>
        <p:blipFill>
          <a:blip r:embed="rId3" cstate="print"/>
          <a:srcRect l="7774"/>
          <a:stretch>
            <a:fillRect/>
          </a:stretch>
        </p:blipFill>
        <p:spPr bwMode="auto">
          <a:xfrm>
            <a:off x="68263" y="5054600"/>
            <a:ext cx="3248025" cy="1238250"/>
          </a:xfrm>
          <a:prstGeom prst="rect">
            <a:avLst/>
          </a:prstGeom>
          <a:noFill/>
          <a:ln w="9525">
            <a:noFill/>
            <a:miter lim="800000"/>
            <a:headEnd/>
            <a:tailEnd/>
          </a:ln>
        </p:spPr>
      </p:pic>
      <p:sp>
        <p:nvSpPr>
          <p:cNvPr id="4101" name="Title 1"/>
          <p:cNvSpPr txBox="1">
            <a:spLocks/>
          </p:cNvSpPr>
          <p:nvPr/>
        </p:nvSpPr>
        <p:spPr bwMode="auto">
          <a:xfrm>
            <a:off x="373063" y="1068388"/>
            <a:ext cx="7526337" cy="741362"/>
          </a:xfrm>
          <a:prstGeom prst="rect">
            <a:avLst/>
          </a:prstGeom>
          <a:noFill/>
          <a:ln>
            <a:noFill/>
          </a:ln>
          <a:extLst/>
        </p:spPr>
        <p:txBody>
          <a:bodyPr anchor="b"/>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eaLnBrk="1" hangingPunct="1">
              <a:defRPr/>
            </a:pPr>
            <a:r>
              <a:rPr lang="fr-FR" sz="2400" kern="0" dirty="0" smtClean="0">
                <a:solidFill>
                  <a:srgbClr val="669900"/>
                </a:solidFill>
                <a:latin typeface="Arial"/>
              </a:rPr>
              <a:t>Adresse bibliographique</a:t>
            </a:r>
            <a:endParaRPr lang="fr-FR" sz="2400" kern="0" dirty="0">
              <a:solidFill>
                <a:srgbClr val="669900"/>
              </a:solidFill>
              <a:latin typeface="Arial"/>
            </a:endParaRPr>
          </a:p>
        </p:txBody>
      </p:sp>
      <p:sp>
        <p:nvSpPr>
          <p:cNvPr id="2" name="Textfeld 5"/>
          <p:cNvSpPr txBox="1">
            <a:spLocks noChangeArrowheads="1"/>
          </p:cNvSpPr>
          <p:nvPr/>
        </p:nvSpPr>
        <p:spPr bwMode="auto">
          <a:xfrm>
            <a:off x="331788" y="6186488"/>
            <a:ext cx="8443912" cy="431800"/>
          </a:xfrm>
          <a:prstGeom prst="rect">
            <a:avLst/>
          </a:prstGeom>
          <a:noFill/>
          <a:ln w="9525">
            <a:noFill/>
            <a:miter lim="800000"/>
            <a:headEnd/>
            <a:tailEnd/>
          </a:ln>
        </p:spPr>
        <p:txBody>
          <a:bodyPr>
            <a:spAutoFit/>
          </a:bodyPr>
          <a:lstStyle/>
          <a:p>
            <a:r>
              <a:rPr lang="fr-FR" sz="1100" dirty="0" smtClean="0">
                <a:solidFill>
                  <a:schemeClr val="tx1"/>
                </a:solidFill>
              </a:rPr>
              <a:t>Ce dossier de formation est paru à l’origine en anglais, sous le titre « Integrating climate change adaptation into development planning ». La traduction française a été réalisée avec l’aimable soutien du gouvernement belge.</a:t>
            </a:r>
            <a:endParaRPr lang="fr-FR" sz="1100" dirty="0"/>
          </a:p>
        </p:txBody>
      </p:sp>
      <p:sp>
        <p:nvSpPr>
          <p:cNvPr id="7" name="Inhaltsplatzhalter 2"/>
          <p:cNvSpPr txBox="1">
            <a:spLocks/>
          </p:cNvSpPr>
          <p:nvPr/>
        </p:nvSpPr>
        <p:spPr>
          <a:xfrm>
            <a:off x="360363" y="1887538"/>
            <a:ext cx="3752850" cy="4213225"/>
          </a:xfrm>
          <a:prstGeom prst="rect">
            <a:avLst/>
          </a:prstGeom>
        </p:spPr>
        <p:txBody>
          <a:bodyPr/>
          <a:lstStyle/>
          <a:p>
            <a:pPr>
              <a:spcBef>
                <a:spcPts val="0"/>
              </a:spcBef>
              <a:spcAft>
                <a:spcPts val="600"/>
              </a:spcAft>
              <a:buClr>
                <a:srgbClr val="C80F0F"/>
              </a:buClr>
              <a:defRPr/>
            </a:pPr>
            <a:r>
              <a:rPr lang="fr-FR" sz="1100" kern="0" dirty="0" smtClean="0">
                <a:solidFill>
                  <a:srgbClr val="000000"/>
                </a:solidFill>
                <a:latin typeface="Arial"/>
              </a:rPr>
              <a:t>En sa qualité d’entreprise fédérale, la GIZ aide le gouvernement allemand à concrétiser ses objectifs de coopération internationale pour le développement durable ; elle œuvre aussi au niveau mondial dans le domaine de l’éducation internationale.</a:t>
            </a:r>
          </a:p>
          <a:p>
            <a:pPr>
              <a:spcBef>
                <a:spcPts val="0"/>
              </a:spcBef>
              <a:spcAft>
                <a:spcPts val="600"/>
              </a:spcAft>
              <a:defRPr/>
            </a:pPr>
            <a:r>
              <a:rPr lang="fr-FR" sz="1100" kern="0" dirty="0" smtClean="0">
                <a:solidFill>
                  <a:srgbClr val="C00000"/>
                </a:solidFill>
                <a:latin typeface="Arial"/>
                <a:cs typeface="+mn-cs"/>
              </a:rPr>
              <a:t>Publié par</a:t>
            </a:r>
            <a:r>
              <a:rPr lang="fr-FR" sz="1100" kern="0" dirty="0" smtClean="0">
                <a:solidFill>
                  <a:srgbClr val="000000">
                    <a:lumMod val="50000"/>
                    <a:lumOff val="50000"/>
                  </a:srgbClr>
                </a:solidFill>
                <a:latin typeface="Arial"/>
                <a:cs typeface="+mn-cs"/>
              </a:rPr>
              <a:t/>
            </a:r>
            <a:br>
              <a:rPr lang="fr-FR" sz="1100" kern="0" dirty="0" smtClean="0">
                <a:solidFill>
                  <a:srgbClr val="000000">
                    <a:lumMod val="50000"/>
                    <a:lumOff val="50000"/>
                  </a:srgbClr>
                </a:solidFill>
                <a:latin typeface="Arial"/>
                <a:cs typeface="+mn-cs"/>
              </a:rPr>
            </a:br>
            <a:r>
              <a:rPr lang="fr-FR" sz="1100" kern="0" dirty="0" smtClean="0">
                <a:solidFill>
                  <a:srgbClr val="000000"/>
                </a:solidFill>
                <a:latin typeface="Arial"/>
                <a:cs typeface="+mn-cs"/>
              </a:rPr>
              <a:t>Deutsche </a:t>
            </a:r>
            <a:r>
              <a:rPr lang="fr-FR" sz="1100" kern="0" dirty="0" err="1" smtClean="0">
                <a:solidFill>
                  <a:srgbClr val="000000"/>
                </a:solidFill>
                <a:latin typeface="Arial"/>
                <a:cs typeface="+mn-cs"/>
              </a:rPr>
              <a:t>Gesellschaft</a:t>
            </a:r>
            <a:r>
              <a:rPr lang="fr-FR" sz="1100" kern="0" dirty="0" smtClean="0">
                <a:solidFill>
                  <a:srgbClr val="000000"/>
                </a:solidFill>
                <a:latin typeface="Arial"/>
                <a:cs typeface="+mn-cs"/>
              </a:rPr>
              <a:t> </a:t>
            </a:r>
            <a:r>
              <a:rPr lang="fr-FR" sz="1100" kern="0" dirty="0" err="1" smtClean="0">
                <a:solidFill>
                  <a:srgbClr val="000000"/>
                </a:solidFill>
                <a:latin typeface="Arial"/>
                <a:cs typeface="+mn-cs"/>
              </a:rPr>
              <a:t>für</a:t>
            </a:r>
            <a:r>
              <a:rPr lang="fr-FR" sz="1100" kern="0" dirty="0" smtClean="0">
                <a:solidFill>
                  <a:srgbClr val="000000"/>
                </a:solidFill>
                <a:latin typeface="Arial"/>
                <a:cs typeface="+mn-cs"/>
              </a:rPr>
              <a:t/>
            </a:r>
            <a:br>
              <a:rPr lang="fr-FR" sz="1100" kern="0" dirty="0" smtClean="0">
                <a:solidFill>
                  <a:srgbClr val="000000"/>
                </a:solidFill>
                <a:latin typeface="Arial"/>
                <a:cs typeface="+mn-cs"/>
              </a:rPr>
            </a:br>
            <a:r>
              <a:rPr lang="fr-FR" sz="1100" kern="0" dirty="0" smtClean="0">
                <a:solidFill>
                  <a:srgbClr val="000000"/>
                </a:solidFill>
                <a:latin typeface="Arial"/>
                <a:cs typeface="+mn-cs"/>
              </a:rPr>
              <a:t>Internationale </a:t>
            </a:r>
            <a:r>
              <a:rPr lang="fr-FR" sz="1100" kern="0" dirty="0" err="1" smtClean="0">
                <a:solidFill>
                  <a:srgbClr val="000000"/>
                </a:solidFill>
                <a:latin typeface="Arial"/>
                <a:cs typeface="+mn-cs"/>
              </a:rPr>
              <a:t>Zusammenarbeit</a:t>
            </a:r>
            <a:r>
              <a:rPr lang="fr-FR" sz="1100" kern="0" dirty="0" smtClean="0">
                <a:solidFill>
                  <a:srgbClr val="000000"/>
                </a:solidFill>
                <a:latin typeface="Arial"/>
                <a:cs typeface="+mn-cs"/>
              </a:rPr>
              <a:t> (GIZ) </a:t>
            </a:r>
            <a:r>
              <a:rPr lang="fr-FR" sz="1100" kern="0" dirty="0" err="1" smtClean="0">
                <a:solidFill>
                  <a:srgbClr val="000000"/>
                </a:solidFill>
                <a:latin typeface="Arial"/>
                <a:cs typeface="+mn-cs"/>
              </a:rPr>
              <a:t>GmbH</a:t>
            </a:r>
            <a:endParaRPr lang="fr-FR" sz="1100" kern="0" dirty="0" smtClean="0">
              <a:solidFill>
                <a:srgbClr val="000000"/>
              </a:solidFill>
              <a:latin typeface="Arial"/>
              <a:cs typeface="+mn-cs"/>
            </a:endParaRPr>
          </a:p>
          <a:p>
            <a:pPr>
              <a:spcBef>
                <a:spcPts val="0"/>
              </a:spcBef>
              <a:spcAft>
                <a:spcPts val="600"/>
              </a:spcAft>
              <a:defRPr/>
            </a:pPr>
            <a:r>
              <a:rPr lang="fr-FR" sz="1100" kern="0" dirty="0" smtClean="0">
                <a:solidFill>
                  <a:srgbClr val="000000"/>
                </a:solidFill>
                <a:latin typeface="Arial"/>
              </a:rPr>
              <a:t>Sièges de la société :</a:t>
            </a:r>
            <a:br>
              <a:rPr lang="fr-FR" sz="1100" kern="0" dirty="0" smtClean="0">
                <a:solidFill>
                  <a:srgbClr val="000000"/>
                </a:solidFill>
                <a:latin typeface="Arial"/>
              </a:rPr>
            </a:br>
            <a:r>
              <a:rPr lang="fr-FR" sz="1100" kern="0" dirty="0" smtClean="0">
                <a:solidFill>
                  <a:srgbClr val="000000"/>
                </a:solidFill>
                <a:latin typeface="Arial"/>
              </a:rPr>
              <a:t>Bonn et Eschborn, Allemagne</a:t>
            </a:r>
          </a:p>
          <a:p>
            <a:pPr>
              <a:spcBef>
                <a:spcPts val="0"/>
              </a:spcBef>
              <a:spcAft>
                <a:spcPts val="600"/>
              </a:spcAft>
              <a:buClr>
                <a:srgbClr val="C80F0F"/>
              </a:buClr>
              <a:tabLst>
                <a:tab pos="180975" algn="l"/>
              </a:tabLst>
              <a:defRPr/>
            </a:pPr>
            <a:r>
              <a:rPr lang="fr-FR" sz="1100" kern="0" dirty="0" smtClean="0">
                <a:solidFill>
                  <a:srgbClr val="000000"/>
                </a:solidFill>
                <a:latin typeface="Arial"/>
                <a:cs typeface="+mn-cs"/>
              </a:rPr>
              <a:t>Dag-Hammarskjöld-</a:t>
            </a:r>
            <a:r>
              <a:rPr lang="fr-FR" sz="1100" kern="0" dirty="0" err="1" smtClean="0">
                <a:solidFill>
                  <a:srgbClr val="000000"/>
                </a:solidFill>
                <a:latin typeface="Arial"/>
                <a:cs typeface="+mn-cs"/>
              </a:rPr>
              <a:t>Weg</a:t>
            </a:r>
            <a:r>
              <a:rPr lang="fr-FR" sz="1100" kern="0" dirty="0" smtClean="0">
                <a:solidFill>
                  <a:srgbClr val="000000"/>
                </a:solidFill>
                <a:latin typeface="Arial"/>
                <a:cs typeface="+mn-cs"/>
              </a:rPr>
              <a:t> 1-5</a:t>
            </a:r>
            <a:br>
              <a:rPr lang="fr-FR" sz="1100" kern="0" dirty="0" smtClean="0">
                <a:solidFill>
                  <a:srgbClr val="000000"/>
                </a:solidFill>
                <a:latin typeface="Arial"/>
                <a:cs typeface="+mn-cs"/>
              </a:rPr>
            </a:br>
            <a:r>
              <a:rPr lang="fr-FR" sz="1100" kern="0" dirty="0" smtClean="0">
                <a:solidFill>
                  <a:srgbClr val="000000"/>
                </a:solidFill>
                <a:latin typeface="Arial"/>
                <a:cs typeface="+mn-cs"/>
              </a:rPr>
              <a:t>65760 Eschborn, Allemagne</a:t>
            </a:r>
            <a:br>
              <a:rPr lang="fr-FR" sz="1100" kern="0" dirty="0" smtClean="0">
                <a:solidFill>
                  <a:srgbClr val="000000"/>
                </a:solidFill>
                <a:latin typeface="Arial"/>
                <a:cs typeface="+mn-cs"/>
              </a:rPr>
            </a:br>
            <a:r>
              <a:rPr lang="fr-FR" sz="1100" kern="0" dirty="0" smtClean="0">
                <a:solidFill>
                  <a:srgbClr val="000000"/>
                </a:solidFill>
                <a:latin typeface="Arial"/>
                <a:cs typeface="+mn-cs"/>
              </a:rPr>
              <a:t>T	+49 61 96 79-0</a:t>
            </a:r>
            <a:br>
              <a:rPr lang="fr-FR" sz="1100" kern="0" dirty="0" smtClean="0">
                <a:solidFill>
                  <a:srgbClr val="000000"/>
                </a:solidFill>
                <a:latin typeface="Arial"/>
                <a:cs typeface="+mn-cs"/>
              </a:rPr>
            </a:br>
            <a:r>
              <a:rPr lang="fr-FR" sz="1100" kern="0" dirty="0" smtClean="0">
                <a:solidFill>
                  <a:srgbClr val="000000"/>
                </a:solidFill>
                <a:latin typeface="Arial"/>
                <a:cs typeface="+mn-cs"/>
              </a:rPr>
              <a:t>F	+49 61 96 79-1115</a:t>
            </a:r>
          </a:p>
          <a:p>
            <a:pPr>
              <a:spcBef>
                <a:spcPts val="0"/>
              </a:spcBef>
              <a:spcAft>
                <a:spcPts val="600"/>
              </a:spcAft>
              <a:tabLst>
                <a:tab pos="180975" algn="l"/>
              </a:tabLst>
              <a:defRPr/>
            </a:pPr>
            <a:r>
              <a:rPr lang="fr-FR" sz="1100" kern="0" dirty="0" smtClean="0">
                <a:solidFill>
                  <a:srgbClr val="C00000"/>
                </a:solidFill>
                <a:latin typeface="Arial"/>
                <a:cs typeface="+mn-cs"/>
              </a:rPr>
              <a:t>Contact</a:t>
            </a:r>
            <a:r>
              <a:rPr lang="fr-FR" sz="1100" kern="0" dirty="0" smtClean="0">
                <a:solidFill>
                  <a:srgbClr val="000000"/>
                </a:solidFill>
                <a:latin typeface="Arial"/>
                <a:cs typeface="+mn-cs"/>
              </a:rPr>
              <a:t/>
            </a:r>
            <a:br>
              <a:rPr lang="fr-FR" sz="1100" kern="0" dirty="0" smtClean="0">
                <a:solidFill>
                  <a:srgbClr val="000000"/>
                </a:solidFill>
                <a:latin typeface="Arial"/>
                <a:cs typeface="+mn-cs"/>
              </a:rPr>
            </a:br>
            <a:r>
              <a:rPr lang="fr-FR" sz="1100" kern="0" dirty="0" smtClean="0">
                <a:solidFill>
                  <a:srgbClr val="000000"/>
                </a:solidFill>
                <a:latin typeface="Arial"/>
                <a:cs typeface="+mn-cs"/>
              </a:rPr>
              <a:t>E	</a:t>
            </a:r>
            <a:r>
              <a:rPr lang="fr-FR" sz="1100" u="sng" kern="0" dirty="0" smtClean="0">
                <a:solidFill>
                  <a:srgbClr val="000000"/>
                </a:solidFill>
                <a:latin typeface="Arial"/>
                <a:cs typeface="+mn-cs"/>
                <a:hlinkClick r:id="rId4"/>
              </a:rPr>
              <a:t>climate@giz.de</a:t>
            </a:r>
            <a:r>
              <a:rPr lang="fr-FR" sz="1100" kern="0" dirty="0" smtClean="0">
                <a:solidFill>
                  <a:srgbClr val="000000"/>
                </a:solidFill>
                <a:latin typeface="Arial"/>
                <a:cs typeface="+mn-cs"/>
              </a:rPr>
              <a:t/>
            </a:r>
            <a:br>
              <a:rPr lang="fr-FR" sz="1100" kern="0" dirty="0" smtClean="0">
                <a:solidFill>
                  <a:srgbClr val="000000"/>
                </a:solidFill>
                <a:latin typeface="Arial"/>
                <a:cs typeface="+mn-cs"/>
              </a:rPr>
            </a:br>
            <a:r>
              <a:rPr lang="fr-FR" sz="1100" kern="0" dirty="0" smtClean="0">
                <a:solidFill>
                  <a:srgbClr val="000000"/>
                </a:solidFill>
                <a:latin typeface="Arial"/>
                <a:cs typeface="+mn-cs"/>
              </a:rPr>
              <a:t>I	</a:t>
            </a:r>
            <a:r>
              <a:rPr lang="fr-FR" sz="1100" kern="0" dirty="0" smtClean="0">
                <a:solidFill>
                  <a:srgbClr val="000000"/>
                </a:solidFill>
                <a:latin typeface="Arial"/>
                <a:cs typeface="+mn-cs"/>
                <a:hlinkClick r:id="rId5"/>
              </a:rPr>
              <a:t>www.giz.de</a:t>
            </a:r>
            <a:endParaRPr lang="fr-FR" sz="1100" dirty="0" smtClean="0">
              <a:solidFill>
                <a:schemeClr val="tx1"/>
              </a:solidFill>
              <a:latin typeface="+mn-lt"/>
              <a:cs typeface="+mn-cs"/>
            </a:endParaRPr>
          </a:p>
          <a:p>
            <a:pPr>
              <a:spcBef>
                <a:spcPts val="0"/>
              </a:spcBef>
              <a:spcAft>
                <a:spcPts val="0"/>
              </a:spcAft>
              <a:defRPr/>
            </a:pPr>
            <a:r>
              <a:rPr lang="fr-FR" sz="1100" kern="0" dirty="0" smtClean="0">
                <a:solidFill>
                  <a:srgbClr val="000000"/>
                </a:solidFill>
                <a:latin typeface="Arial"/>
                <a:cs typeface="+mn-cs"/>
              </a:rPr>
              <a:t> </a:t>
            </a:r>
            <a:endParaRPr lang="fr-FR" sz="1200" dirty="0" smtClean="0">
              <a:solidFill>
                <a:schemeClr val="tx1"/>
              </a:solidFill>
              <a:latin typeface="+mn-lt"/>
              <a:cs typeface="+mn-cs"/>
            </a:endParaRPr>
          </a:p>
          <a:p>
            <a:pPr>
              <a:spcBef>
                <a:spcPts val="0"/>
              </a:spcBef>
              <a:spcAft>
                <a:spcPts val="300"/>
              </a:spcAft>
              <a:defRPr/>
            </a:pPr>
            <a:endParaRPr lang="fr-FR" sz="1200" dirty="0">
              <a:solidFill>
                <a:schemeClr val="tx1"/>
              </a:solidFill>
              <a:latin typeface="+mn-lt"/>
              <a:cs typeface="+mn-cs"/>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r>
              <a:rPr lang="fr-FR" dirty="0" smtClean="0"/>
              <a:t>Conditions d’utilisation</a:t>
            </a:r>
            <a:endParaRPr lang="fr-FR" dirty="0" smtClean="0"/>
          </a:p>
        </p:txBody>
      </p:sp>
      <p:sp>
        <p:nvSpPr>
          <p:cNvPr id="4099" name="Content Placeholder 2"/>
          <p:cNvSpPr>
            <a:spLocks noGrp="1"/>
          </p:cNvSpPr>
          <p:nvPr>
            <p:ph idx="1"/>
          </p:nvPr>
        </p:nvSpPr>
        <p:spPr>
          <a:xfrm>
            <a:off x="311150" y="2008188"/>
            <a:ext cx="7634288" cy="4213225"/>
          </a:xfrm>
        </p:spPr>
        <p:txBody>
          <a:bodyPr/>
          <a:lstStyle/>
          <a:p>
            <a:pPr marL="158750" indent="4763">
              <a:defRPr/>
            </a:pPr>
            <a:r>
              <a:rPr lang="fr-FR" sz="1800" dirty="0" smtClean="0"/>
              <a:t>Le présent module de formation a été élaboré par la GIZ, mandatée par le BMZ. Si vous souhaitez adapter cette présentation à vos besoins, veuillez respecter les conditions suivantes :</a:t>
            </a:r>
          </a:p>
          <a:p>
            <a:pPr marL="354013" lvl="1" indent="-187325">
              <a:defRPr/>
            </a:pPr>
            <a:r>
              <a:rPr lang="fr-FR" dirty="0" smtClean="0">
                <a:solidFill>
                  <a:srgbClr val="000000"/>
                </a:solidFill>
                <a:cs typeface="Arial" charset="0"/>
                <a:sym typeface="Arial" charset="0"/>
              </a:rPr>
              <a:t>Le masque des diapositives et l’adresse bibliographique sont obligatoires. Ils ne doivent pas être modifiés ni supprimés.  </a:t>
            </a:r>
          </a:p>
          <a:p>
            <a:pPr marL="354013" lvl="1" indent="-187325">
              <a:defRPr/>
            </a:pPr>
            <a:r>
              <a:rPr lang="fr-FR" dirty="0" smtClean="0">
                <a:solidFill>
                  <a:srgbClr val="000000"/>
                </a:solidFill>
                <a:cs typeface="Arial" charset="0"/>
                <a:sym typeface="Arial" charset="0"/>
              </a:rPr>
              <a:t>Le logo de la GIZ ne peut être supprimé ou déplacé et aucun autre logo ou aucune autre information ne peut être placé(e) dans la zone d'en-tête ou de pied de page. </a:t>
            </a:r>
          </a:p>
          <a:p>
            <a:pPr marL="354013" lvl="1" indent="-187325">
              <a:defRPr/>
            </a:pPr>
            <a:r>
              <a:rPr lang="fr-FR" dirty="0" smtClean="0">
                <a:solidFill>
                  <a:srgbClr val="000000"/>
                </a:solidFill>
                <a:cs typeface="Arial" charset="0"/>
                <a:sym typeface="Arial" charset="0"/>
              </a:rPr>
              <a:t>Pour ajouter votre propre contenu, prière d’utiliser la diapositive vierge à la fin de cette présentation. (Si vous voulez ajouter plus qu’une diapositive, vous pouvez la copier.)</a:t>
            </a:r>
          </a:p>
          <a:p>
            <a:pPr marL="354013" lvl="1" indent="-187325">
              <a:defRPr/>
            </a:pPr>
            <a:r>
              <a:rPr lang="fr-FR" dirty="0" smtClean="0">
                <a:solidFill>
                  <a:srgbClr val="000000"/>
                </a:solidFill>
                <a:cs typeface="Arial" charset="0"/>
                <a:sym typeface="Arial" charset="0"/>
              </a:rPr>
              <a:t>Si vous désirez apporter des changements substantiels </a:t>
            </a:r>
            <a:r>
              <a:rPr lang="fr-FR" dirty="0" smtClean="0"/>
              <a:t>au contenu de cette présentation, veuillez contacter </a:t>
            </a:r>
            <a:r>
              <a:rPr lang="fr-FR" u="sng" dirty="0" smtClean="0">
                <a:hlinkClick r:id="rId3"/>
              </a:rPr>
              <a:t>climate@giz.de</a:t>
            </a:r>
            <a:r>
              <a:rPr lang="fr-FR" dirty="0" smtClean="0"/>
              <a:t>.</a:t>
            </a:r>
          </a:p>
          <a:p>
            <a:pPr marL="158750" indent="4763">
              <a:defRPr/>
            </a:pPr>
            <a:endParaRPr lang="fr-FR" dirty="0" smtClean="0"/>
          </a:p>
          <a:p>
            <a:pPr marL="179405" lvl="1" indent="-179405">
              <a:buFont typeface="Wingdings" pitchFamily="2" charset="2"/>
              <a:buNone/>
              <a:defRPr/>
            </a:pPr>
            <a:endParaRPr lang="fr-FR" sz="1600" dirty="0" smtClean="0"/>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el 1"/>
          <p:cNvSpPr>
            <a:spLocks noGrp="1"/>
          </p:cNvSpPr>
          <p:nvPr>
            <p:ph type="title"/>
          </p:nvPr>
        </p:nvSpPr>
        <p:spPr/>
        <p:txBody>
          <a:bodyPr/>
          <a:lstStyle/>
          <a:p>
            <a:r>
              <a:rPr lang="fr-FR" dirty="0" smtClean="0">
                <a:cs typeface="Arial" charset="0"/>
                <a:sym typeface="Arial" charset="0"/>
              </a:rPr>
              <a:t>Aperçu</a:t>
            </a:r>
            <a:endParaRPr lang="fr-FR" dirty="0" smtClean="0">
              <a:cs typeface="Arial" charset="0"/>
              <a:sym typeface="Arial" charset="0"/>
            </a:endParaRPr>
          </a:p>
        </p:txBody>
      </p:sp>
      <p:sp>
        <p:nvSpPr>
          <p:cNvPr id="3" name="Inhaltsplatzhalter 2"/>
          <p:cNvSpPr>
            <a:spLocks noGrp="1"/>
          </p:cNvSpPr>
          <p:nvPr>
            <p:ph idx="1"/>
          </p:nvPr>
        </p:nvSpPr>
        <p:spPr/>
        <p:txBody>
          <a:bodyPr/>
          <a:lstStyle/>
          <a:p>
            <a:pPr marL="0" indent="0">
              <a:buClrTx/>
              <a:buFont typeface="Arial" charset="0"/>
              <a:buNone/>
            </a:pPr>
            <a:r>
              <a:rPr lang="fr-FR" b="1" dirty="0" smtClean="0">
                <a:solidFill>
                  <a:srgbClr val="000000"/>
                </a:solidFill>
                <a:cs typeface="Arial" charset="0"/>
                <a:sym typeface="Arial" charset="0"/>
              </a:rPr>
              <a:t>Changement climatique</a:t>
            </a:r>
          </a:p>
          <a:p>
            <a:pPr lvl="1"/>
            <a:r>
              <a:rPr lang="fr-FR" dirty="0" smtClean="0">
                <a:solidFill>
                  <a:srgbClr val="000000"/>
                </a:solidFill>
                <a:cs typeface="Arial" charset="0"/>
                <a:sym typeface="Arial" charset="0"/>
              </a:rPr>
              <a:t>Effet de serre</a:t>
            </a:r>
          </a:p>
          <a:p>
            <a:pPr lvl="1"/>
            <a:r>
              <a:rPr lang="fr-FR" dirty="0" smtClean="0">
                <a:solidFill>
                  <a:srgbClr val="000000"/>
                </a:solidFill>
                <a:cs typeface="Arial" charset="0"/>
                <a:sym typeface="Arial" charset="0"/>
              </a:rPr>
              <a:t>Emissions</a:t>
            </a:r>
          </a:p>
          <a:p>
            <a:pPr lvl="1"/>
            <a:r>
              <a:rPr lang="fr-FR" dirty="0" smtClean="0">
                <a:solidFill>
                  <a:srgbClr val="000000"/>
                </a:solidFill>
                <a:cs typeface="Arial" charset="0"/>
                <a:sym typeface="Arial" charset="0"/>
              </a:rPr>
              <a:t>Scénarios</a:t>
            </a:r>
          </a:p>
          <a:p>
            <a:pPr lvl="1"/>
            <a:r>
              <a:rPr lang="fr-FR" dirty="0" smtClean="0">
                <a:solidFill>
                  <a:srgbClr val="000000"/>
                </a:solidFill>
                <a:cs typeface="Arial" charset="0"/>
                <a:sym typeface="Arial" charset="0"/>
              </a:rPr>
              <a:t>Impacts du changement climatique</a:t>
            </a:r>
          </a:p>
          <a:p>
            <a:pPr lvl="1"/>
            <a:r>
              <a:rPr lang="fr-FR" dirty="0" smtClean="0">
                <a:solidFill>
                  <a:srgbClr val="000000"/>
                </a:solidFill>
                <a:cs typeface="Arial" charset="0"/>
                <a:sym typeface="Arial" charset="0"/>
              </a:rPr>
              <a:t>Le problème de développement</a:t>
            </a:r>
          </a:p>
          <a:p>
            <a:pPr lvl="1"/>
            <a:endParaRPr lang="fr-FR" dirty="0" smtClean="0">
              <a:solidFill>
                <a:srgbClr val="000000"/>
              </a:solidFill>
              <a:cs typeface="Arial" charset="0"/>
              <a:sym typeface="Arial" charset="0"/>
            </a:endParaRPr>
          </a:p>
          <a:p>
            <a:pPr marL="0" indent="0">
              <a:buClrTx/>
              <a:buFont typeface="Arial" charset="0"/>
              <a:buNone/>
            </a:pPr>
            <a:r>
              <a:rPr lang="fr-FR" b="1" dirty="0" smtClean="0">
                <a:solidFill>
                  <a:srgbClr val="000000"/>
                </a:solidFill>
                <a:cs typeface="Arial" charset="0"/>
                <a:sym typeface="Arial" charset="0"/>
              </a:rPr>
              <a:t>Adaptation au changement climatique</a:t>
            </a:r>
          </a:p>
          <a:p>
            <a:pPr lvl="1"/>
            <a:r>
              <a:rPr lang="fr-FR" dirty="0" smtClean="0">
                <a:solidFill>
                  <a:srgbClr val="000000"/>
                </a:solidFill>
                <a:cs typeface="Arial" charset="0"/>
                <a:sym typeface="Arial" charset="0"/>
              </a:rPr>
              <a:t>Définition</a:t>
            </a:r>
          </a:p>
          <a:p>
            <a:pPr lvl="1"/>
            <a:r>
              <a:rPr lang="fr-FR" dirty="0" smtClean="0">
                <a:solidFill>
                  <a:srgbClr val="000000"/>
                </a:solidFill>
                <a:cs typeface="Arial" charset="0"/>
                <a:sym typeface="Arial" charset="0"/>
              </a:rPr>
              <a:t>Coûts</a:t>
            </a:r>
          </a:p>
          <a:p>
            <a:pPr lvl="1"/>
            <a:r>
              <a:rPr lang="fr-FR" dirty="0" smtClean="0">
                <a:solidFill>
                  <a:srgbClr val="000000"/>
                </a:solidFill>
                <a:cs typeface="Arial" charset="0"/>
                <a:sym typeface="Arial" charset="0"/>
              </a:rPr>
              <a:t>Rendre l'adaptation opérationnelle</a:t>
            </a:r>
          </a:p>
          <a:p>
            <a:pPr lvl="1"/>
            <a:endParaRPr lang="fr-FR" dirty="0" smtClean="0">
              <a:solidFill>
                <a:srgbClr val="000000"/>
              </a:solidFill>
              <a:cs typeface="Arial" charset="0"/>
              <a:sym typeface="Arial" charset="0"/>
            </a:endParaRPr>
          </a:p>
        </p:txBody>
      </p:sp>
      <p:pic>
        <p:nvPicPr>
          <p:cNvPr id="6148" name="Grafik 4" descr="balken13.tif"/>
          <p:cNvPicPr>
            <a:picLocks noChangeAspect="1"/>
          </p:cNvPicPr>
          <p:nvPr/>
        </p:nvPicPr>
        <p:blipFill>
          <a:blip r:embed="rId3" cstate="print"/>
          <a:srcRect/>
          <a:stretch>
            <a:fillRect/>
          </a:stretch>
        </p:blipFill>
        <p:spPr bwMode="auto">
          <a:xfrm>
            <a:off x="8512175" y="3165475"/>
            <a:ext cx="631825" cy="3541713"/>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el 1"/>
          <p:cNvSpPr>
            <a:spLocks noGrp="1"/>
          </p:cNvSpPr>
          <p:nvPr>
            <p:ph type="title"/>
          </p:nvPr>
        </p:nvSpPr>
        <p:spPr/>
        <p:txBody>
          <a:bodyPr/>
          <a:lstStyle/>
          <a:p>
            <a:r>
              <a:rPr lang="fr-FR" dirty="0" smtClean="0">
                <a:cs typeface="Arial" charset="0"/>
                <a:sym typeface="Arial" charset="0"/>
              </a:rPr>
              <a:t>Changement climatique</a:t>
            </a:r>
            <a:endParaRPr lang="fr-FR" dirty="0" smtClean="0">
              <a:cs typeface="Arial" charset="0"/>
              <a:sym typeface="Arial" charset="0"/>
            </a:endParaRPr>
          </a:p>
        </p:txBody>
      </p:sp>
      <p:pic>
        <p:nvPicPr>
          <p:cNvPr id="7171" name="Grafik 2" descr="lupe3.tif"/>
          <p:cNvPicPr>
            <a:picLocks noChangeAspect="1"/>
          </p:cNvPicPr>
          <p:nvPr/>
        </p:nvPicPr>
        <p:blipFill>
          <a:blip r:embed="rId3" cstate="print"/>
          <a:srcRect/>
          <a:stretch>
            <a:fillRect/>
          </a:stretch>
        </p:blipFill>
        <p:spPr bwMode="auto">
          <a:xfrm>
            <a:off x="6048375" y="2955925"/>
            <a:ext cx="1604963" cy="37814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6" y="797090"/>
            <a:ext cx="9144456" cy="5924551"/>
          </a:xfrm>
          <a:prstGeom prst="rect">
            <a:avLst/>
          </a:prstGeom>
        </p:spPr>
      </p:pic>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3"/>
          <p:cNvSpPr txBox="1">
            <a:spLocks noChangeArrowheads="1"/>
          </p:cNvSpPr>
          <p:nvPr/>
        </p:nvSpPr>
        <p:spPr bwMode="auto">
          <a:xfrm>
            <a:off x="684213" y="1700213"/>
            <a:ext cx="184150" cy="457200"/>
          </a:xfrm>
          <a:prstGeom prst="rect">
            <a:avLst/>
          </a:prstGeom>
          <a:noFill/>
          <a:ln w="9525">
            <a:noFill/>
            <a:miter lim="800000"/>
            <a:headEnd/>
            <a:tailEnd/>
          </a:ln>
        </p:spPr>
        <p:txBody>
          <a:bodyPr wrap="none">
            <a:spAutoFit/>
          </a:bodyPr>
          <a:lstStyle/>
          <a:p>
            <a:pPr eaLnBrk="0" hangingPunct="0"/>
            <a:endParaRPr lang="fr-FR" sz="2400" b="0" dirty="0">
              <a:solidFill>
                <a:schemeClr val="tx1"/>
              </a:solidFill>
              <a:latin typeface="Times" pitchFamily="18" charset="0"/>
            </a:endParaRPr>
          </a:p>
        </p:txBody>
      </p:sp>
      <p:sp>
        <p:nvSpPr>
          <p:cNvPr id="9219" name="TextBox 6"/>
          <p:cNvSpPr txBox="1">
            <a:spLocks noChangeArrowheads="1"/>
          </p:cNvSpPr>
          <p:nvPr/>
        </p:nvSpPr>
        <p:spPr bwMode="auto">
          <a:xfrm>
            <a:off x="381000" y="5313363"/>
            <a:ext cx="8382000" cy="244475"/>
          </a:xfrm>
          <a:prstGeom prst="rect">
            <a:avLst/>
          </a:prstGeom>
          <a:noFill/>
          <a:ln w="9525">
            <a:noFill/>
            <a:miter lim="800000"/>
            <a:headEnd/>
            <a:tailEnd/>
          </a:ln>
        </p:spPr>
        <p:txBody>
          <a:bodyPr>
            <a:spAutoFit/>
          </a:bodyPr>
          <a:lstStyle/>
          <a:p>
            <a:endParaRPr lang="fr-FR" sz="1000" b="0" dirty="0">
              <a:solidFill>
                <a:schemeClr val="tx1"/>
              </a:solidFill>
              <a:latin typeface="Calibri" pitchFamily="34" charset="0"/>
            </a:endParaRPr>
          </a:p>
        </p:txBody>
      </p:sp>
      <p:sp>
        <p:nvSpPr>
          <p:cNvPr id="9220" name="Rectangle 9"/>
          <p:cNvSpPr>
            <a:spLocks noGrp="1" noChangeArrowheads="1"/>
          </p:cNvSpPr>
          <p:nvPr>
            <p:ph type="title"/>
          </p:nvPr>
        </p:nvSpPr>
        <p:spPr>
          <a:xfrm>
            <a:off x="436563" y="862013"/>
            <a:ext cx="7526337" cy="547687"/>
          </a:xfrm>
        </p:spPr>
        <p:txBody>
          <a:bodyPr/>
          <a:lstStyle/>
          <a:p>
            <a:r>
              <a:rPr lang="fr-FR" dirty="0" smtClean="0">
                <a:cs typeface="Arial" charset="0"/>
                <a:sym typeface="Arial" charset="0"/>
              </a:rPr>
              <a:t>Concentration de CO</a:t>
            </a:r>
            <a:r>
              <a:rPr lang="fr-FR" baseline="-25000" dirty="0" smtClean="0">
                <a:cs typeface="Arial" charset="0"/>
                <a:sym typeface="Arial" charset="0"/>
              </a:rPr>
              <a:t>2</a:t>
            </a:r>
            <a:r>
              <a:rPr lang="fr-FR" dirty="0" smtClean="0">
                <a:cs typeface="Arial" charset="0"/>
                <a:sym typeface="Arial" charset="0"/>
              </a:rPr>
              <a:t> au fil du temps</a:t>
            </a:r>
            <a:endParaRPr lang="fr-FR" dirty="0" smtClean="0">
              <a:cs typeface="Arial" charset="0"/>
              <a:sym typeface="Arial" charset="0"/>
            </a:endParaRPr>
          </a:p>
        </p:txBody>
      </p:sp>
      <p:pic>
        <p:nvPicPr>
          <p:cNvPr id="9221" name="Picture 10"/>
          <p:cNvPicPr>
            <a:picLocks noChangeAspect="1" noChangeArrowheads="1"/>
          </p:cNvPicPr>
          <p:nvPr/>
        </p:nvPicPr>
        <p:blipFill>
          <a:blip r:embed="rId3" cstate="print"/>
          <a:srcRect l="15652" t="17474" r="41422" b="25273"/>
          <a:stretch>
            <a:fillRect/>
          </a:stretch>
        </p:blipFill>
        <p:spPr bwMode="auto">
          <a:xfrm>
            <a:off x="188913" y="1587500"/>
            <a:ext cx="6619875" cy="5033963"/>
          </a:xfrm>
          <a:prstGeom prst="rect">
            <a:avLst/>
          </a:prstGeom>
          <a:noFill/>
          <a:ln w="9525">
            <a:noFill/>
            <a:miter lim="800000"/>
            <a:headEnd/>
            <a:tailEnd/>
          </a:ln>
        </p:spPr>
      </p:pic>
      <p:grpSp>
        <p:nvGrpSpPr>
          <p:cNvPr id="2" name="Gruppieren 13"/>
          <p:cNvGrpSpPr>
            <a:grpSpLocks/>
          </p:cNvGrpSpPr>
          <p:nvPr/>
        </p:nvGrpSpPr>
        <p:grpSpPr bwMode="auto">
          <a:xfrm>
            <a:off x="457200" y="3967163"/>
            <a:ext cx="7943850" cy="646331"/>
            <a:chOff x="209550" y="3876675"/>
            <a:chExt cx="7943850" cy="646331"/>
          </a:xfrm>
        </p:grpSpPr>
        <p:cxnSp>
          <p:nvCxnSpPr>
            <p:cNvPr id="9224" name="Gerade Verbindung 8"/>
            <p:cNvCxnSpPr>
              <a:cxnSpLocks noChangeShapeType="1"/>
            </p:cNvCxnSpPr>
            <p:nvPr/>
          </p:nvCxnSpPr>
          <p:spPr bwMode="auto">
            <a:xfrm flipV="1">
              <a:off x="209550" y="4324351"/>
              <a:ext cx="7943850" cy="76199"/>
            </a:xfrm>
            <a:prstGeom prst="line">
              <a:avLst/>
            </a:prstGeom>
            <a:noFill/>
            <a:ln w="38100" algn="ctr">
              <a:solidFill>
                <a:srgbClr val="FFC000"/>
              </a:solidFill>
              <a:prstDash val="lgDash"/>
              <a:round/>
              <a:headEnd/>
              <a:tailEnd/>
            </a:ln>
          </p:spPr>
        </p:cxnSp>
        <p:sp>
          <p:nvSpPr>
            <p:cNvPr id="13" name="Textfeld 12"/>
            <p:cNvSpPr txBox="1"/>
            <p:nvPr/>
          </p:nvSpPr>
          <p:spPr>
            <a:xfrm>
              <a:off x="342900" y="3876675"/>
              <a:ext cx="2228850" cy="646331"/>
            </a:xfrm>
            <a:prstGeom prst="rect">
              <a:avLst/>
            </a:prstGeom>
            <a:solidFill>
              <a:schemeClr val="bg1">
                <a:lumMod val="50000"/>
              </a:schemeClr>
            </a:solidFill>
          </p:spPr>
          <p:txBody>
            <a:bodyPr>
              <a:spAutoFit/>
            </a:bodyPr>
            <a:lstStyle/>
            <a:p>
              <a:pPr eaLnBrk="0" hangingPunct="0">
                <a:buSzPct val="100000"/>
                <a:defRPr/>
              </a:pPr>
              <a:r>
                <a:rPr lang="fr-FR" sz="1800" dirty="0" smtClean="0">
                  <a:solidFill>
                    <a:srgbClr val="FFC000"/>
                  </a:solidFill>
                  <a:sym typeface="Arial" charset="0"/>
                </a:rPr>
                <a:t>Décembre 2012: 394 ppm</a:t>
              </a:r>
              <a:endParaRPr lang="fr-FR" sz="1800" dirty="0">
                <a:solidFill>
                  <a:srgbClr val="FFC000"/>
                </a:solidFill>
                <a:sym typeface="Arial" charset="0"/>
              </a:endParaRPr>
            </a:p>
          </p:txBody>
        </p:sp>
      </p:grpSp>
      <p:sp>
        <p:nvSpPr>
          <p:cNvPr id="9223" name="Rectangle 2"/>
          <p:cNvSpPr>
            <a:spLocks noChangeArrowheads="1"/>
          </p:cNvSpPr>
          <p:nvPr/>
        </p:nvSpPr>
        <p:spPr bwMode="auto">
          <a:xfrm>
            <a:off x="6253163" y="6364288"/>
            <a:ext cx="2890837" cy="231775"/>
          </a:xfrm>
          <a:prstGeom prst="rect">
            <a:avLst/>
          </a:prstGeom>
          <a:noFill/>
          <a:ln w="9525">
            <a:noFill/>
            <a:miter lim="800000"/>
            <a:headEnd/>
            <a:tailEnd/>
          </a:ln>
        </p:spPr>
        <p:txBody>
          <a:bodyPr anchor="ctr">
            <a:spAutoFit/>
          </a:bodyPr>
          <a:lstStyle/>
          <a:p>
            <a:pPr eaLnBrk="0" hangingPunct="0">
              <a:buSzPct val="100000"/>
            </a:pPr>
            <a:r>
              <a:rPr lang="fr-FR" sz="900" i="1" dirty="0" smtClean="0">
                <a:solidFill>
                  <a:srgbClr val="7F7F7F"/>
                </a:solidFill>
                <a:sym typeface="Arial" charset="0"/>
              </a:rPr>
              <a:t>Rapport sur le développement mondial 2010. p 4</a:t>
            </a:r>
            <a:endParaRPr lang="fr-FR" sz="900" i="1" dirty="0">
              <a:solidFill>
                <a:srgbClr val="7F7F7F"/>
              </a:solidFill>
              <a:sym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
          <p:cNvSpPr txBox="1">
            <a:spLocks noChangeArrowheads="1"/>
          </p:cNvSpPr>
          <p:nvPr/>
        </p:nvSpPr>
        <p:spPr bwMode="auto">
          <a:xfrm>
            <a:off x="684213" y="1700213"/>
            <a:ext cx="184150" cy="457200"/>
          </a:xfrm>
          <a:prstGeom prst="rect">
            <a:avLst/>
          </a:prstGeom>
          <a:noFill/>
          <a:ln w="9525">
            <a:noFill/>
            <a:miter lim="800000"/>
            <a:headEnd/>
            <a:tailEnd/>
          </a:ln>
        </p:spPr>
        <p:txBody>
          <a:bodyPr wrap="none">
            <a:spAutoFit/>
          </a:bodyPr>
          <a:lstStyle/>
          <a:p>
            <a:pPr eaLnBrk="0" hangingPunct="0"/>
            <a:endParaRPr lang="fr-FR" sz="2400" b="0" dirty="0">
              <a:solidFill>
                <a:schemeClr val="tx1"/>
              </a:solidFill>
              <a:latin typeface="Times" pitchFamily="18" charset="0"/>
            </a:endParaRPr>
          </a:p>
        </p:txBody>
      </p:sp>
      <p:sp>
        <p:nvSpPr>
          <p:cNvPr id="10244" name="Rectangle 7"/>
          <p:cNvSpPr>
            <a:spLocks noGrp="1" noChangeArrowheads="1"/>
          </p:cNvSpPr>
          <p:nvPr>
            <p:ph type="title"/>
          </p:nvPr>
        </p:nvSpPr>
        <p:spPr>
          <a:xfrm>
            <a:off x="457200" y="394622"/>
            <a:ext cx="7526338" cy="741362"/>
          </a:xfrm>
        </p:spPr>
        <p:txBody>
          <a:bodyPr/>
          <a:lstStyle/>
          <a:p>
            <a:r>
              <a:rPr lang="fr-FR" dirty="0" smtClean="0">
                <a:cs typeface="Arial" charset="0"/>
                <a:sym typeface="Arial" charset="0"/>
              </a:rPr>
              <a:t>Le cycle du carbone: stocks et flux</a:t>
            </a:r>
            <a:endParaRPr lang="fr-FR" dirty="0" smtClean="0">
              <a:cs typeface="Arial" charset="0"/>
              <a:sym typeface="Arial" charset="0"/>
            </a:endParaRPr>
          </a:p>
        </p:txBody>
      </p:sp>
      <p:pic>
        <p:nvPicPr>
          <p:cNvPr id="5" name="Grafik 4"/>
          <p:cNvPicPr>
            <a:picLocks noChangeAspect="1"/>
          </p:cNvPicPr>
          <p:nvPr/>
        </p:nvPicPr>
        <p:blipFill>
          <a:blip r:embed="rId3"/>
          <a:stretch>
            <a:fillRect/>
          </a:stretch>
        </p:blipFill>
        <p:spPr>
          <a:xfrm>
            <a:off x="999491" y="1524751"/>
            <a:ext cx="7052309" cy="5077662"/>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3"/>
          <p:cNvSpPr txBox="1">
            <a:spLocks noChangeArrowheads="1"/>
          </p:cNvSpPr>
          <p:nvPr/>
        </p:nvSpPr>
        <p:spPr bwMode="auto">
          <a:xfrm>
            <a:off x="684213" y="1700213"/>
            <a:ext cx="184150" cy="457200"/>
          </a:xfrm>
          <a:prstGeom prst="rect">
            <a:avLst/>
          </a:prstGeom>
          <a:noFill/>
          <a:ln w="9525">
            <a:noFill/>
            <a:miter lim="800000"/>
            <a:headEnd/>
            <a:tailEnd/>
          </a:ln>
        </p:spPr>
        <p:txBody>
          <a:bodyPr wrap="none">
            <a:spAutoFit/>
          </a:bodyPr>
          <a:lstStyle/>
          <a:p>
            <a:pPr eaLnBrk="0" hangingPunct="0"/>
            <a:endParaRPr lang="fr-FR" sz="2400" b="0" dirty="0">
              <a:solidFill>
                <a:schemeClr val="tx1"/>
              </a:solidFill>
              <a:latin typeface="Times" pitchFamily="18" charset="0"/>
            </a:endParaRPr>
          </a:p>
        </p:txBody>
      </p:sp>
      <p:sp>
        <p:nvSpPr>
          <p:cNvPr id="11267" name="Rectangle 2"/>
          <p:cNvSpPr>
            <a:spLocks noChangeArrowheads="1"/>
          </p:cNvSpPr>
          <p:nvPr/>
        </p:nvSpPr>
        <p:spPr bwMode="auto">
          <a:xfrm>
            <a:off x="4464050" y="6408738"/>
            <a:ext cx="4679950" cy="230187"/>
          </a:xfrm>
          <a:prstGeom prst="rect">
            <a:avLst/>
          </a:prstGeom>
          <a:noFill/>
          <a:ln w="9525">
            <a:noFill/>
            <a:miter lim="800000"/>
            <a:headEnd/>
            <a:tailEnd/>
          </a:ln>
        </p:spPr>
        <p:txBody>
          <a:bodyPr anchor="ctr">
            <a:spAutoFit/>
          </a:bodyPr>
          <a:lstStyle/>
          <a:p>
            <a:pPr algn="r" eaLnBrk="0" hangingPunct="0">
              <a:buSzPct val="100000"/>
            </a:pPr>
            <a:r>
              <a:rPr lang="fr-FR" sz="900" i="1" dirty="0" smtClean="0">
                <a:solidFill>
                  <a:srgbClr val="7F7F7F"/>
                </a:solidFill>
                <a:sym typeface="Arial" charset="0"/>
              </a:rPr>
              <a:t>Source: Changement climatique 2007. Rapport de synthèse 2007.  GIEC. Genève</a:t>
            </a:r>
            <a:endParaRPr lang="fr-FR" sz="900" i="1" dirty="0">
              <a:solidFill>
                <a:srgbClr val="7F7F7F"/>
              </a:solidFill>
              <a:sym typeface="Arial" charset="0"/>
            </a:endParaRPr>
          </a:p>
        </p:txBody>
      </p:sp>
      <p:sp>
        <p:nvSpPr>
          <p:cNvPr id="11268" name="Titel 5"/>
          <p:cNvSpPr>
            <a:spLocks noGrp="1"/>
          </p:cNvSpPr>
          <p:nvPr>
            <p:ph type="title"/>
          </p:nvPr>
        </p:nvSpPr>
        <p:spPr/>
        <p:txBody>
          <a:bodyPr/>
          <a:lstStyle/>
          <a:p>
            <a:r>
              <a:rPr lang="fr-FR" dirty="0" smtClean="0">
                <a:cs typeface="Arial" charset="0"/>
                <a:sym typeface="Arial" charset="0"/>
              </a:rPr>
              <a:t>Emissions mondiales de gaz à effet de serre: composition</a:t>
            </a:r>
            <a:endParaRPr lang="fr-FR" dirty="0" smtClean="0">
              <a:cs typeface="Arial" charset="0"/>
              <a:sym typeface="Arial" charset="0"/>
            </a:endParaRPr>
          </a:p>
        </p:txBody>
      </p:sp>
      <p:pic>
        <p:nvPicPr>
          <p:cNvPr id="11269" name="Picture 8"/>
          <p:cNvPicPr>
            <a:picLocks noChangeAspect="1" noChangeArrowheads="1"/>
          </p:cNvPicPr>
          <p:nvPr/>
        </p:nvPicPr>
        <p:blipFill>
          <a:blip r:embed="rId3" cstate="print"/>
          <a:srcRect l="20000" t="28230" r="44843" b="23875"/>
          <a:stretch>
            <a:fillRect/>
          </a:stretch>
        </p:blipFill>
        <p:spPr bwMode="auto">
          <a:xfrm>
            <a:off x="619125" y="2093913"/>
            <a:ext cx="4943475" cy="4208462"/>
          </a:xfrm>
          <a:prstGeom prst="rect">
            <a:avLst/>
          </a:prstGeom>
          <a:noFill/>
          <a:ln w="9525">
            <a:noFill/>
            <a:miter lim="800000"/>
            <a:headEnd/>
            <a:tailEnd/>
          </a:ln>
        </p:spPr>
      </p:pic>
      <p:pic>
        <p:nvPicPr>
          <p:cNvPr id="11270" name="Picture 9"/>
          <p:cNvPicPr>
            <a:picLocks noChangeAspect="1" noChangeArrowheads="1"/>
          </p:cNvPicPr>
          <p:nvPr/>
        </p:nvPicPr>
        <p:blipFill>
          <a:blip r:embed="rId3" cstate="print"/>
          <a:srcRect l="41293" t="68504" r="37074" b="23116"/>
          <a:stretch>
            <a:fillRect/>
          </a:stretch>
        </p:blipFill>
        <p:spPr bwMode="auto">
          <a:xfrm>
            <a:off x="3614738" y="5584825"/>
            <a:ext cx="2946400" cy="712788"/>
          </a:xfrm>
          <a:prstGeom prst="rect">
            <a:avLst/>
          </a:prstGeom>
          <a:noFill/>
          <a:ln w="9525">
            <a:noFill/>
            <a:miter lim="800000"/>
            <a:headEnd/>
            <a:tailEnd/>
          </a:ln>
        </p:spPr>
      </p:pic>
      <p:sp>
        <p:nvSpPr>
          <p:cNvPr id="11" name="Rechteck 10"/>
          <p:cNvSpPr/>
          <p:nvPr/>
        </p:nvSpPr>
        <p:spPr bwMode="auto">
          <a:xfrm>
            <a:off x="5475288" y="5959475"/>
            <a:ext cx="1082675" cy="357188"/>
          </a:xfrm>
          <a:prstGeom prst="rect">
            <a:avLst/>
          </a:prstGeom>
          <a:solidFill>
            <a:schemeClr val="bg1">
              <a:lumMod val="85000"/>
            </a:schemeClr>
          </a:solidFill>
          <a:ln w="9525" cap="flat" cmpd="sng" algn="ctr">
            <a:noFill/>
            <a:prstDash val="solid"/>
            <a:round/>
            <a:headEnd type="none" w="med" len="med"/>
            <a:tailEnd type="none" w="med" len="med"/>
          </a:ln>
          <a:effectLst/>
        </p:spPr>
        <p:txBody>
          <a:bodyPr/>
          <a:lstStyle/>
          <a:p>
            <a:pPr eaLnBrk="0" hangingPunct="0">
              <a:defRPr/>
            </a:pPr>
            <a:endParaRPr lang="fr-FR" dirty="0">
              <a:solidFill>
                <a:schemeClr val="bg1">
                  <a:lumMod val="75000"/>
                </a:schemeClr>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2"/>
          <p:cNvSpPr txBox="1">
            <a:spLocks noChangeArrowheads="1"/>
          </p:cNvSpPr>
          <p:nvPr/>
        </p:nvSpPr>
        <p:spPr bwMode="auto">
          <a:xfrm>
            <a:off x="684213" y="1700213"/>
            <a:ext cx="184150" cy="457200"/>
          </a:xfrm>
          <a:prstGeom prst="rect">
            <a:avLst/>
          </a:prstGeom>
          <a:noFill/>
          <a:ln w="9525">
            <a:noFill/>
            <a:miter lim="800000"/>
            <a:headEnd/>
            <a:tailEnd/>
          </a:ln>
        </p:spPr>
        <p:txBody>
          <a:bodyPr wrap="none">
            <a:spAutoFit/>
          </a:bodyPr>
          <a:lstStyle/>
          <a:p>
            <a:pPr eaLnBrk="0" hangingPunct="0"/>
            <a:endParaRPr lang="fr-FR" sz="2400" b="0" dirty="0">
              <a:solidFill>
                <a:schemeClr val="tx1"/>
              </a:solidFill>
              <a:latin typeface="Times" pitchFamily="18" charset="0"/>
            </a:endParaRPr>
          </a:p>
        </p:txBody>
      </p:sp>
      <p:sp>
        <p:nvSpPr>
          <p:cNvPr id="12295" name="Rectangle 9"/>
          <p:cNvSpPr>
            <a:spLocks noChangeArrowheads="1"/>
          </p:cNvSpPr>
          <p:nvPr/>
        </p:nvSpPr>
        <p:spPr bwMode="auto">
          <a:xfrm>
            <a:off x="773113" y="6408738"/>
            <a:ext cx="8370887" cy="230187"/>
          </a:xfrm>
          <a:prstGeom prst="rect">
            <a:avLst/>
          </a:prstGeom>
          <a:noFill/>
          <a:ln w="9525">
            <a:noFill/>
            <a:miter lim="800000"/>
            <a:headEnd/>
            <a:tailEnd/>
          </a:ln>
        </p:spPr>
        <p:txBody>
          <a:bodyPr anchor="ctr">
            <a:spAutoFit/>
          </a:bodyPr>
          <a:lstStyle/>
          <a:p>
            <a:pPr algn="r" eaLnBrk="0" hangingPunct="0">
              <a:buSzPct val="100000"/>
              <a:defRPr/>
            </a:pPr>
            <a:r>
              <a:rPr lang="fr-FR" sz="900" i="1" dirty="0" smtClean="0">
                <a:solidFill>
                  <a:schemeClr val="bg1">
                    <a:lumMod val="50000"/>
                  </a:schemeClr>
                </a:solidFill>
                <a:sym typeface="Arial" charset="0"/>
              </a:rPr>
              <a:t>Source: Stern, N. 2006. </a:t>
            </a:r>
            <a:r>
              <a:rPr lang="fr-FR" sz="900" dirty="0" smtClean="0">
                <a:solidFill>
                  <a:schemeClr val="bg1">
                    <a:lumMod val="50000"/>
                  </a:schemeClr>
                </a:solidFill>
              </a:rPr>
              <a:t>: l’économie du changement climatique </a:t>
            </a:r>
            <a:r>
              <a:rPr lang="fr-FR" sz="900" i="1" dirty="0" smtClean="0">
                <a:solidFill>
                  <a:schemeClr val="bg1">
                    <a:lumMod val="50000"/>
                  </a:schemeClr>
                </a:solidFill>
                <a:sym typeface="Arial" charset="0"/>
              </a:rPr>
              <a:t>. World Bank. 2009. </a:t>
            </a:r>
            <a:r>
              <a:rPr lang="fr-FR" sz="900" i="1" dirty="0" err="1" smtClean="0">
                <a:solidFill>
                  <a:schemeClr val="bg1">
                    <a:lumMod val="50000"/>
                  </a:schemeClr>
                </a:solidFill>
                <a:sym typeface="Arial" charset="0"/>
              </a:rPr>
              <a:t>Minding</a:t>
            </a:r>
            <a:r>
              <a:rPr lang="fr-FR" sz="900" i="1" dirty="0" smtClean="0">
                <a:solidFill>
                  <a:schemeClr val="bg1">
                    <a:lumMod val="50000"/>
                  </a:schemeClr>
                </a:solidFill>
                <a:sym typeface="Arial" charset="0"/>
              </a:rPr>
              <a:t> the Stock</a:t>
            </a:r>
            <a:endParaRPr lang="fr-FR" sz="900" i="1" dirty="0">
              <a:solidFill>
                <a:schemeClr val="bg1">
                  <a:lumMod val="50000"/>
                </a:schemeClr>
              </a:solidFill>
              <a:sym typeface="Arial" charset="0"/>
            </a:endParaRPr>
          </a:p>
        </p:txBody>
      </p:sp>
      <p:sp>
        <p:nvSpPr>
          <p:cNvPr id="12292" name="Rectangle 11"/>
          <p:cNvSpPr>
            <a:spLocks noGrp="1" noChangeArrowheads="1"/>
          </p:cNvSpPr>
          <p:nvPr>
            <p:ph type="title"/>
          </p:nvPr>
        </p:nvSpPr>
        <p:spPr/>
        <p:txBody>
          <a:bodyPr/>
          <a:lstStyle/>
          <a:p>
            <a:r>
              <a:rPr lang="fr-FR" dirty="0" smtClean="0">
                <a:cs typeface="Arial" charset="0"/>
                <a:sym typeface="Arial" charset="0"/>
              </a:rPr>
              <a:t>Emissions mondiales de gaz à effet de serre par secteur</a:t>
            </a:r>
            <a:endParaRPr lang="fr-FR" dirty="0" smtClean="0">
              <a:cs typeface="Arial" charset="0"/>
              <a:sym typeface="Arial" charset="0"/>
            </a:endParaRPr>
          </a:p>
        </p:txBody>
      </p:sp>
      <p:pic>
        <p:nvPicPr>
          <p:cNvPr id="12293" name="Picture 15"/>
          <p:cNvPicPr>
            <a:picLocks noChangeAspect="1" noChangeArrowheads="1"/>
          </p:cNvPicPr>
          <p:nvPr/>
        </p:nvPicPr>
        <p:blipFill>
          <a:blip r:embed="rId3" cstate="print"/>
          <a:srcRect l="36310" t="33958" r="24779" b="23701"/>
          <a:stretch>
            <a:fillRect/>
          </a:stretch>
        </p:blipFill>
        <p:spPr bwMode="auto">
          <a:xfrm>
            <a:off x="957263" y="1831975"/>
            <a:ext cx="6543675" cy="4449763"/>
          </a:xfrm>
          <a:prstGeom prst="rect">
            <a:avLst/>
          </a:prstGeom>
          <a:noFill/>
          <a:ln w="9525">
            <a:noFill/>
            <a:miter lim="800000"/>
            <a:headEnd/>
            <a:tailEnd/>
          </a:ln>
        </p:spPr>
      </p:pic>
      <p:sp>
        <p:nvSpPr>
          <p:cNvPr id="12294" name="Rechteck 15"/>
          <p:cNvSpPr>
            <a:spLocks noChangeArrowheads="1"/>
          </p:cNvSpPr>
          <p:nvPr/>
        </p:nvSpPr>
        <p:spPr bwMode="auto">
          <a:xfrm>
            <a:off x="5540375" y="5170488"/>
            <a:ext cx="2068513" cy="566737"/>
          </a:xfrm>
          <a:prstGeom prst="rect">
            <a:avLst/>
          </a:prstGeom>
          <a:solidFill>
            <a:schemeClr val="bg1"/>
          </a:solidFill>
          <a:ln w="9525" algn="ctr">
            <a:noFill/>
            <a:round/>
            <a:headEnd/>
            <a:tailEnd/>
          </a:ln>
        </p:spPr>
        <p:txBody>
          <a:bodyPr/>
          <a:lstStyle/>
          <a:p>
            <a:pPr eaLnBrk="0" hangingPunct="0"/>
            <a:endParaRPr lang="fr-FR" dirty="0"/>
          </a:p>
        </p:txBody>
      </p:sp>
      <p:sp>
        <p:nvSpPr>
          <p:cNvPr id="2" name="Rechteck 16"/>
          <p:cNvSpPr>
            <a:spLocks noChangeArrowheads="1"/>
          </p:cNvSpPr>
          <p:nvPr/>
        </p:nvSpPr>
        <p:spPr bwMode="auto">
          <a:xfrm>
            <a:off x="1273175" y="2166938"/>
            <a:ext cx="2417763" cy="511175"/>
          </a:xfrm>
          <a:prstGeom prst="rect">
            <a:avLst/>
          </a:prstGeom>
          <a:solidFill>
            <a:schemeClr val="bg1"/>
          </a:solidFill>
          <a:ln w="9525" algn="ctr">
            <a:noFill/>
            <a:round/>
            <a:headEnd/>
            <a:tailEnd/>
          </a:ln>
        </p:spPr>
        <p:txBody>
          <a:bodyPr/>
          <a:lstStyle/>
          <a:p>
            <a:pPr eaLnBrk="0" hangingPunct="0"/>
            <a:endParaRPr lang="fr-FR"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20" name="Picture 17"/>
          <p:cNvPicPr>
            <a:picLocks noChangeAspect="1" noChangeArrowheads="1"/>
          </p:cNvPicPr>
          <p:nvPr/>
        </p:nvPicPr>
        <p:blipFill>
          <a:blip r:embed="rId3" cstate="print"/>
          <a:srcRect l="50681" t="28694" r="10393" b="11301"/>
          <a:stretch>
            <a:fillRect/>
          </a:stretch>
        </p:blipFill>
        <p:spPr bwMode="auto">
          <a:xfrm>
            <a:off x="41275" y="1666875"/>
            <a:ext cx="4699000" cy="4525963"/>
          </a:xfrm>
          <a:prstGeom prst="rect">
            <a:avLst/>
          </a:prstGeom>
          <a:noFill/>
          <a:ln w="9525">
            <a:noFill/>
            <a:miter lim="800000"/>
            <a:headEnd/>
            <a:tailEnd/>
          </a:ln>
        </p:spPr>
      </p:pic>
      <p:sp>
        <p:nvSpPr>
          <p:cNvPr id="13314" name="Text Box 2"/>
          <p:cNvSpPr txBox="1">
            <a:spLocks noChangeArrowheads="1"/>
          </p:cNvSpPr>
          <p:nvPr/>
        </p:nvSpPr>
        <p:spPr bwMode="auto">
          <a:xfrm>
            <a:off x="684213" y="1700213"/>
            <a:ext cx="184150" cy="457200"/>
          </a:xfrm>
          <a:prstGeom prst="rect">
            <a:avLst/>
          </a:prstGeom>
          <a:noFill/>
          <a:ln w="9525">
            <a:noFill/>
            <a:miter lim="800000"/>
            <a:headEnd/>
            <a:tailEnd/>
          </a:ln>
        </p:spPr>
        <p:txBody>
          <a:bodyPr wrap="none">
            <a:spAutoFit/>
          </a:bodyPr>
          <a:lstStyle/>
          <a:p>
            <a:pPr eaLnBrk="0" hangingPunct="0"/>
            <a:endParaRPr lang="fr-FR" sz="2400" b="0" dirty="0">
              <a:solidFill>
                <a:schemeClr val="tx1"/>
              </a:solidFill>
              <a:latin typeface="Times" pitchFamily="18" charset="0"/>
            </a:endParaRPr>
          </a:p>
        </p:txBody>
      </p:sp>
      <p:sp>
        <p:nvSpPr>
          <p:cNvPr id="13315" name="Rectangle 4"/>
          <p:cNvSpPr>
            <a:spLocks noChangeArrowheads="1"/>
          </p:cNvSpPr>
          <p:nvPr/>
        </p:nvSpPr>
        <p:spPr bwMode="auto">
          <a:xfrm>
            <a:off x="3384550" y="6394450"/>
            <a:ext cx="5759450" cy="230188"/>
          </a:xfrm>
          <a:prstGeom prst="rect">
            <a:avLst/>
          </a:prstGeom>
          <a:noFill/>
          <a:ln w="9525">
            <a:noFill/>
            <a:miter lim="800000"/>
            <a:headEnd/>
            <a:tailEnd/>
          </a:ln>
        </p:spPr>
        <p:txBody>
          <a:bodyPr anchor="ctr">
            <a:spAutoFit/>
          </a:bodyPr>
          <a:lstStyle/>
          <a:p>
            <a:pPr algn="r" eaLnBrk="0" hangingPunct="0">
              <a:buSzPct val="100000"/>
            </a:pPr>
            <a:r>
              <a:rPr lang="fr-FR" sz="900" i="1" dirty="0">
                <a:solidFill>
                  <a:srgbClr val="7F7F7F"/>
                </a:solidFill>
                <a:sym typeface="Arial" charset="0"/>
              </a:rPr>
              <a:t>Source: Changement climatique 2007. Rapport de synthèse 2007.  GIEC. Genève, adapté par le CDE</a:t>
            </a:r>
          </a:p>
        </p:txBody>
      </p:sp>
      <p:grpSp>
        <p:nvGrpSpPr>
          <p:cNvPr id="2" name="Gruppieren 17"/>
          <p:cNvGrpSpPr>
            <a:grpSpLocks/>
          </p:cNvGrpSpPr>
          <p:nvPr/>
        </p:nvGrpSpPr>
        <p:grpSpPr bwMode="auto">
          <a:xfrm>
            <a:off x="4716463" y="1349375"/>
            <a:ext cx="3998912" cy="1706170"/>
            <a:chOff x="4724190" y="1349677"/>
            <a:chExt cx="3991185" cy="1656158"/>
          </a:xfrm>
        </p:grpSpPr>
        <p:sp>
          <p:nvSpPr>
            <p:cNvPr id="13327" name="Rectangle 6"/>
            <p:cNvSpPr>
              <a:spLocks noChangeArrowheads="1"/>
            </p:cNvSpPr>
            <p:nvPr/>
          </p:nvSpPr>
          <p:spPr bwMode="auto">
            <a:xfrm>
              <a:off x="5583238" y="1349677"/>
              <a:ext cx="3132137" cy="926140"/>
            </a:xfrm>
            <a:prstGeom prst="rect">
              <a:avLst/>
            </a:prstGeom>
            <a:noFill/>
            <a:ln w="9525">
              <a:solidFill>
                <a:srgbClr val="FF0000"/>
              </a:solidFill>
              <a:miter lim="800000"/>
              <a:headEnd/>
              <a:tailEnd/>
            </a:ln>
          </p:spPr>
          <p:txBody>
            <a:bodyPr>
              <a:spAutoFit/>
            </a:bodyPr>
            <a:lstStyle/>
            <a:p>
              <a:pPr algn="r" eaLnBrk="0" hangingPunct="0">
                <a:buSzPct val="100000"/>
              </a:pPr>
              <a:r>
                <a:rPr lang="fr-FR" sz="1400" dirty="0">
                  <a:solidFill>
                    <a:srgbClr val="FF0000"/>
                  </a:solidFill>
                  <a:sym typeface="Arial" charset="0"/>
                </a:rPr>
                <a:t>A2</a:t>
              </a:r>
              <a:r>
                <a:rPr lang="fr-FR" sz="1400" b="0" dirty="0">
                  <a:solidFill>
                    <a:srgbClr val="FF0000"/>
                  </a:solidFill>
                  <a:sym typeface="Arial" charset="0"/>
                </a:rPr>
                <a:t> – monde hétérogène, densité de population élevée, développement économique lent et changement technologique </a:t>
              </a:r>
            </a:p>
          </p:txBody>
        </p:sp>
        <p:cxnSp>
          <p:nvCxnSpPr>
            <p:cNvPr id="13328" name="Gerade Verbindung 14"/>
            <p:cNvCxnSpPr>
              <a:cxnSpLocks noChangeShapeType="1"/>
              <a:stCxn id="13327" idx="1"/>
            </p:cNvCxnSpPr>
            <p:nvPr/>
          </p:nvCxnSpPr>
          <p:spPr bwMode="auto">
            <a:xfrm flipH="1">
              <a:off x="4724190" y="1812747"/>
              <a:ext cx="859048" cy="1193088"/>
            </a:xfrm>
            <a:prstGeom prst="line">
              <a:avLst/>
            </a:prstGeom>
            <a:noFill/>
            <a:ln w="28575" algn="ctr">
              <a:solidFill>
                <a:srgbClr val="FF0000"/>
              </a:solidFill>
              <a:round/>
              <a:headEnd/>
              <a:tailEnd/>
            </a:ln>
          </p:spPr>
        </p:cxnSp>
      </p:grpSp>
      <p:grpSp>
        <p:nvGrpSpPr>
          <p:cNvPr id="3" name="Gruppieren 23"/>
          <p:cNvGrpSpPr>
            <a:grpSpLocks/>
          </p:cNvGrpSpPr>
          <p:nvPr/>
        </p:nvGrpSpPr>
        <p:grpSpPr bwMode="auto">
          <a:xfrm>
            <a:off x="4716464" y="4391027"/>
            <a:ext cx="4038599" cy="1728964"/>
            <a:chOff x="4695932" y="4443843"/>
            <a:chExt cx="4038492" cy="1728118"/>
          </a:xfrm>
        </p:grpSpPr>
        <p:sp>
          <p:nvSpPr>
            <p:cNvPr id="13325" name="Rectangle 6"/>
            <p:cNvSpPr>
              <a:spLocks noChangeArrowheads="1"/>
            </p:cNvSpPr>
            <p:nvPr/>
          </p:nvSpPr>
          <p:spPr bwMode="auto">
            <a:xfrm>
              <a:off x="5556333" y="4572306"/>
              <a:ext cx="3178091" cy="1599655"/>
            </a:xfrm>
            <a:prstGeom prst="rect">
              <a:avLst/>
            </a:prstGeom>
            <a:noFill/>
            <a:ln w="9525">
              <a:solidFill>
                <a:srgbClr val="FF9933"/>
              </a:solidFill>
              <a:miter lim="800000"/>
              <a:headEnd/>
              <a:tailEnd/>
            </a:ln>
          </p:spPr>
          <p:txBody>
            <a:bodyPr wrap="square">
              <a:spAutoFit/>
            </a:bodyPr>
            <a:lstStyle/>
            <a:p>
              <a:pPr algn="r" eaLnBrk="0" hangingPunct="0">
                <a:buSzPct val="100000"/>
              </a:pPr>
              <a:r>
                <a:rPr lang="fr-FR" sz="1400" dirty="0">
                  <a:solidFill>
                    <a:srgbClr val="FF9933"/>
                  </a:solidFill>
                  <a:sym typeface="Arial" charset="0"/>
                </a:rPr>
                <a:t>B1</a:t>
              </a:r>
              <a:r>
                <a:rPr lang="fr-FR" sz="1400" b="0" dirty="0">
                  <a:solidFill>
                    <a:srgbClr val="FF9933"/>
                  </a:solidFill>
                  <a:sym typeface="Arial" charset="0"/>
                </a:rPr>
                <a:t> – même démographie qu'A1, évolutions rapides au niveau des structures économiques vers une économie de services et d'information, introduction de technologies propres et utilisant les ressources de manière efficace</a:t>
              </a:r>
            </a:p>
          </p:txBody>
        </p:sp>
        <p:cxnSp>
          <p:nvCxnSpPr>
            <p:cNvPr id="13326" name="Gerade Verbindung 22"/>
            <p:cNvCxnSpPr>
              <a:cxnSpLocks noChangeShapeType="1"/>
              <a:stCxn id="13325" idx="1"/>
            </p:cNvCxnSpPr>
            <p:nvPr/>
          </p:nvCxnSpPr>
          <p:spPr bwMode="auto">
            <a:xfrm flipH="1" flipV="1">
              <a:off x="4695932" y="4443843"/>
              <a:ext cx="860401" cy="928291"/>
            </a:xfrm>
            <a:prstGeom prst="line">
              <a:avLst/>
            </a:prstGeom>
            <a:noFill/>
            <a:ln w="28575" algn="ctr">
              <a:solidFill>
                <a:srgbClr val="FF9933"/>
              </a:solidFill>
              <a:round/>
              <a:headEnd/>
              <a:tailEnd/>
            </a:ln>
          </p:spPr>
        </p:cxnSp>
      </p:grpSp>
      <p:grpSp>
        <p:nvGrpSpPr>
          <p:cNvPr id="4" name="Gruppieren 27"/>
          <p:cNvGrpSpPr>
            <a:grpSpLocks/>
          </p:cNvGrpSpPr>
          <p:nvPr/>
        </p:nvGrpSpPr>
        <p:grpSpPr bwMode="auto">
          <a:xfrm>
            <a:off x="4716463" y="2457450"/>
            <a:ext cx="3998912" cy="2765425"/>
            <a:chOff x="4724247" y="2457279"/>
            <a:chExt cx="3991129" cy="2555090"/>
          </a:xfrm>
        </p:grpSpPr>
        <p:grpSp>
          <p:nvGrpSpPr>
            <p:cNvPr id="13321" name="Gruppieren 18"/>
            <p:cNvGrpSpPr>
              <a:grpSpLocks/>
            </p:cNvGrpSpPr>
            <p:nvPr/>
          </p:nvGrpSpPr>
          <p:grpSpPr bwMode="auto">
            <a:xfrm>
              <a:off x="4748013" y="2457279"/>
              <a:ext cx="3967363" cy="2555090"/>
              <a:chOff x="4748013" y="2800179"/>
              <a:chExt cx="3967363" cy="2555090"/>
            </a:xfrm>
          </p:grpSpPr>
          <p:sp>
            <p:nvSpPr>
              <p:cNvPr id="12" name="Rectangle 6"/>
              <p:cNvSpPr>
                <a:spLocks noChangeArrowheads="1"/>
              </p:cNvSpPr>
              <p:nvPr/>
            </p:nvSpPr>
            <p:spPr bwMode="auto">
              <a:xfrm>
                <a:off x="5582997" y="2800179"/>
                <a:ext cx="3132379" cy="1677768"/>
              </a:xfrm>
              <a:prstGeom prst="rect">
                <a:avLst/>
              </a:prstGeom>
              <a:noFill/>
              <a:ln w="9525">
                <a:solidFill>
                  <a:schemeClr val="bg1">
                    <a:lumMod val="65000"/>
                  </a:schemeClr>
                </a:solidFill>
                <a:miter lim="800000"/>
                <a:headEnd/>
                <a:tailEnd/>
              </a:ln>
              <a:effectLst/>
            </p:spPr>
            <p:txBody>
              <a:bodyPr>
                <a:spAutoFit/>
              </a:bodyPr>
              <a:lstStyle/>
              <a:p>
                <a:pPr algn="r" eaLnBrk="0" hangingPunct="0">
                  <a:buSzPct val="100000"/>
                  <a:defRPr/>
                </a:pPr>
                <a:r>
                  <a:rPr lang="fr-FR" sz="1400" dirty="0">
                    <a:solidFill>
                      <a:srgbClr val="000000"/>
                    </a:solidFill>
                    <a:sym typeface="Arial" charset="0"/>
                  </a:rPr>
                  <a:t>A1T</a:t>
                </a:r>
                <a:r>
                  <a:rPr lang="fr-FR" sz="1400" b="0" dirty="0">
                    <a:solidFill>
                      <a:srgbClr val="000000"/>
                    </a:solidFill>
                    <a:sym typeface="Arial" charset="0"/>
                  </a:rPr>
                  <a:t> - développement très intensif, pic de population atteint vers la moitié du siècle</a:t>
                </a:r>
              </a:p>
              <a:p>
                <a:pPr algn="r" eaLnBrk="0" hangingPunct="0">
                  <a:buSzPct val="100000"/>
                  <a:defRPr/>
                </a:pPr>
                <a:r>
                  <a:rPr lang="fr-FR" sz="1400" dirty="0">
                    <a:solidFill>
                      <a:srgbClr val="660066"/>
                    </a:solidFill>
                    <a:sym typeface="Arial" charset="0"/>
                  </a:rPr>
                  <a:t>A1T </a:t>
                </a:r>
                <a:r>
                  <a:rPr lang="fr-FR" sz="1400" b="0" dirty="0">
                    <a:solidFill>
                      <a:srgbClr val="660066"/>
                    </a:solidFill>
                    <a:sym typeface="Arial" charset="0"/>
                  </a:rPr>
                  <a:t>nouvelles technologies avec utilisation de sources d'énergie non fossiles</a:t>
                </a:r>
              </a:p>
              <a:p>
                <a:pPr algn="r" eaLnBrk="0" hangingPunct="0">
                  <a:buSzPct val="100000"/>
                  <a:defRPr/>
                </a:pPr>
                <a:r>
                  <a:rPr lang="fr-FR" sz="1400" b="0" dirty="0">
                    <a:solidFill>
                      <a:srgbClr val="6699FF"/>
                    </a:solidFill>
                    <a:sym typeface="Arial" charset="0"/>
                  </a:rPr>
                  <a:t>A1Fl utilisation intensive des énergies fossiles</a:t>
                </a:r>
              </a:p>
            </p:txBody>
          </p:sp>
          <p:cxnSp>
            <p:nvCxnSpPr>
              <p:cNvPr id="13324" name="Gerade Verbindung 16"/>
              <p:cNvCxnSpPr>
                <a:cxnSpLocks noChangeShapeType="1"/>
                <a:stCxn id="12" idx="1"/>
              </p:cNvCxnSpPr>
              <p:nvPr/>
            </p:nvCxnSpPr>
            <p:spPr bwMode="auto">
              <a:xfrm flipH="1">
                <a:off x="4748013" y="3639063"/>
                <a:ext cx="834985" cy="1716206"/>
              </a:xfrm>
              <a:prstGeom prst="line">
                <a:avLst/>
              </a:prstGeom>
              <a:noFill/>
              <a:ln w="28575" algn="ctr">
                <a:solidFill>
                  <a:srgbClr val="800080"/>
                </a:solidFill>
                <a:round/>
                <a:headEnd/>
                <a:tailEnd/>
              </a:ln>
            </p:spPr>
          </p:cxnSp>
        </p:grpSp>
        <p:cxnSp>
          <p:nvCxnSpPr>
            <p:cNvPr id="13322" name="Gerade Verbindung 26"/>
            <p:cNvCxnSpPr>
              <a:cxnSpLocks noChangeShapeType="1"/>
              <a:stCxn id="12" idx="1"/>
            </p:cNvCxnSpPr>
            <p:nvPr/>
          </p:nvCxnSpPr>
          <p:spPr bwMode="auto">
            <a:xfrm flipH="1" flipV="1">
              <a:off x="4724247" y="3122809"/>
              <a:ext cx="858749" cy="173354"/>
            </a:xfrm>
            <a:prstGeom prst="line">
              <a:avLst/>
            </a:prstGeom>
            <a:noFill/>
            <a:ln w="28575" algn="ctr">
              <a:solidFill>
                <a:srgbClr val="6699FF"/>
              </a:solidFill>
              <a:round/>
              <a:headEnd/>
              <a:tailEnd/>
            </a:ln>
          </p:spPr>
        </p:cxnSp>
      </p:grpSp>
      <p:sp>
        <p:nvSpPr>
          <p:cNvPr id="13319" name="Titel 16"/>
          <p:cNvSpPr>
            <a:spLocks noGrp="1"/>
          </p:cNvSpPr>
          <p:nvPr>
            <p:ph type="title"/>
          </p:nvPr>
        </p:nvSpPr>
        <p:spPr>
          <a:xfrm>
            <a:off x="476250" y="990600"/>
            <a:ext cx="7526338" cy="741363"/>
          </a:xfrm>
        </p:spPr>
        <p:txBody>
          <a:bodyPr/>
          <a:lstStyle/>
          <a:p>
            <a:r>
              <a:rPr lang="fr-FR" dirty="0" smtClean="0">
                <a:cs typeface="Arial" charset="0"/>
                <a:sym typeface="Arial" charset="0"/>
              </a:rPr>
              <a:t>Que pourrait nous réserver l'avenir </a:t>
            </a:r>
            <a:br>
              <a:rPr lang="fr-FR" dirty="0" smtClean="0">
                <a:cs typeface="Arial" charset="0"/>
                <a:sym typeface="Arial" charset="0"/>
              </a:rPr>
            </a:br>
            <a:r>
              <a:rPr lang="fr-FR" b="0" dirty="0" smtClean="0">
                <a:cs typeface="Arial" charset="0"/>
                <a:sym typeface="Arial" charset="0"/>
              </a:rPr>
              <a:t>Scénarios d'émissions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2"/>
          <p:cNvSpPr txBox="1">
            <a:spLocks noChangeArrowheads="1"/>
          </p:cNvSpPr>
          <p:nvPr/>
        </p:nvSpPr>
        <p:spPr bwMode="auto">
          <a:xfrm>
            <a:off x="684213" y="1700213"/>
            <a:ext cx="184150" cy="457200"/>
          </a:xfrm>
          <a:prstGeom prst="rect">
            <a:avLst/>
          </a:prstGeom>
          <a:noFill/>
          <a:ln w="9525">
            <a:noFill/>
            <a:miter lim="800000"/>
            <a:headEnd/>
            <a:tailEnd/>
          </a:ln>
        </p:spPr>
        <p:txBody>
          <a:bodyPr wrap="none">
            <a:spAutoFit/>
          </a:bodyPr>
          <a:lstStyle/>
          <a:p>
            <a:pPr eaLnBrk="0" hangingPunct="0"/>
            <a:endParaRPr lang="fr-FR" sz="2400" b="0" dirty="0">
              <a:solidFill>
                <a:schemeClr val="tx1"/>
              </a:solidFill>
              <a:latin typeface="Times" pitchFamily="18" charset="0"/>
            </a:endParaRPr>
          </a:p>
        </p:txBody>
      </p:sp>
      <p:sp>
        <p:nvSpPr>
          <p:cNvPr id="14339" name="Rectangle 4"/>
          <p:cNvSpPr>
            <a:spLocks noChangeArrowheads="1"/>
          </p:cNvSpPr>
          <p:nvPr/>
        </p:nvSpPr>
        <p:spPr bwMode="auto">
          <a:xfrm>
            <a:off x="4464050" y="6408738"/>
            <a:ext cx="4679950" cy="231775"/>
          </a:xfrm>
          <a:prstGeom prst="rect">
            <a:avLst/>
          </a:prstGeom>
          <a:noFill/>
          <a:ln w="9525">
            <a:noFill/>
            <a:miter lim="800000"/>
            <a:headEnd/>
            <a:tailEnd/>
          </a:ln>
        </p:spPr>
        <p:txBody>
          <a:bodyPr anchor="ctr">
            <a:spAutoFit/>
          </a:bodyPr>
          <a:lstStyle/>
          <a:p>
            <a:pPr algn="r" eaLnBrk="0" hangingPunct="0">
              <a:buSzPct val="100000"/>
            </a:pPr>
            <a:r>
              <a:rPr lang="fr-FR" sz="900" i="1" dirty="0" smtClean="0">
                <a:solidFill>
                  <a:srgbClr val="7F7F7F"/>
                </a:solidFill>
                <a:sym typeface="Arial" charset="0"/>
              </a:rPr>
              <a:t>Source: Changement climatique 2007. Rapport de synthèse 2007.  GIEC. Genève</a:t>
            </a:r>
            <a:endParaRPr lang="fr-FR" sz="900" i="1" dirty="0">
              <a:solidFill>
                <a:srgbClr val="7F7F7F"/>
              </a:solidFill>
              <a:sym typeface="Arial" charset="0"/>
            </a:endParaRPr>
          </a:p>
        </p:txBody>
      </p:sp>
      <p:sp>
        <p:nvSpPr>
          <p:cNvPr id="14340" name="Titel 5"/>
          <p:cNvSpPr>
            <a:spLocks noGrp="1"/>
          </p:cNvSpPr>
          <p:nvPr>
            <p:ph type="title"/>
          </p:nvPr>
        </p:nvSpPr>
        <p:spPr>
          <a:xfrm>
            <a:off x="457200" y="1068388"/>
            <a:ext cx="8172450" cy="455612"/>
          </a:xfrm>
        </p:spPr>
        <p:txBody>
          <a:bodyPr/>
          <a:lstStyle/>
          <a:p>
            <a:r>
              <a:rPr lang="fr-FR" dirty="0" smtClean="0">
                <a:cs typeface="Arial" charset="0"/>
                <a:sym typeface="Arial" charset="0"/>
              </a:rPr>
              <a:t>Les émissions de gaz à effet de serre par région (2004)</a:t>
            </a:r>
            <a:endParaRPr lang="fr-FR" dirty="0" smtClean="0">
              <a:cs typeface="Arial" charset="0"/>
              <a:sym typeface="Arial" charset="0"/>
            </a:endParaRPr>
          </a:p>
        </p:txBody>
      </p:sp>
      <p:pic>
        <p:nvPicPr>
          <p:cNvPr id="14341" name="Picture 6"/>
          <p:cNvPicPr>
            <a:picLocks noChangeAspect="1" noChangeArrowheads="1"/>
          </p:cNvPicPr>
          <p:nvPr/>
        </p:nvPicPr>
        <p:blipFill>
          <a:blip r:embed="rId3" cstate="print"/>
          <a:srcRect l="15102" t="18140" r="8907" b="8087"/>
          <a:stretch>
            <a:fillRect/>
          </a:stretch>
        </p:blipFill>
        <p:spPr bwMode="auto">
          <a:xfrm>
            <a:off x="841375" y="1800225"/>
            <a:ext cx="7461250" cy="45275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2"/>
          <p:cNvSpPr txBox="1">
            <a:spLocks noChangeArrowheads="1"/>
          </p:cNvSpPr>
          <p:nvPr/>
        </p:nvSpPr>
        <p:spPr bwMode="auto">
          <a:xfrm>
            <a:off x="684213" y="1700213"/>
            <a:ext cx="184150" cy="457200"/>
          </a:xfrm>
          <a:prstGeom prst="rect">
            <a:avLst/>
          </a:prstGeom>
          <a:noFill/>
          <a:ln w="9525">
            <a:noFill/>
            <a:miter lim="800000"/>
            <a:headEnd/>
            <a:tailEnd/>
          </a:ln>
        </p:spPr>
        <p:txBody>
          <a:bodyPr wrap="none">
            <a:spAutoFit/>
          </a:bodyPr>
          <a:lstStyle/>
          <a:p>
            <a:pPr eaLnBrk="0" hangingPunct="0"/>
            <a:endParaRPr lang="fr-FR" sz="2400" b="0" dirty="0">
              <a:solidFill>
                <a:schemeClr val="tx1"/>
              </a:solidFill>
              <a:latin typeface="Times" pitchFamily="18" charset="0"/>
            </a:endParaRPr>
          </a:p>
        </p:txBody>
      </p:sp>
      <p:sp>
        <p:nvSpPr>
          <p:cNvPr id="15363" name="Text Box 3"/>
          <p:cNvSpPr txBox="1">
            <a:spLocks noChangeArrowheads="1"/>
          </p:cNvSpPr>
          <p:nvPr/>
        </p:nvSpPr>
        <p:spPr bwMode="auto">
          <a:xfrm>
            <a:off x="323850" y="2492375"/>
            <a:ext cx="8424863" cy="1200329"/>
          </a:xfrm>
          <a:prstGeom prst="rect">
            <a:avLst/>
          </a:prstGeom>
          <a:noFill/>
          <a:ln w="9525">
            <a:noFill/>
            <a:miter lim="800000"/>
            <a:headEnd/>
            <a:tailEnd/>
          </a:ln>
        </p:spPr>
        <p:txBody>
          <a:bodyPr>
            <a:spAutoFit/>
          </a:bodyPr>
          <a:lstStyle/>
          <a:p>
            <a:pPr eaLnBrk="0" hangingPunct="0"/>
            <a:endParaRPr lang="fr-FR" sz="2400" b="0" dirty="0" smtClean="0">
              <a:solidFill>
                <a:schemeClr val="tx1"/>
              </a:solidFill>
              <a:latin typeface="Lucida Sans Unicode" pitchFamily="34" charset="0"/>
            </a:endParaRPr>
          </a:p>
          <a:p>
            <a:pPr eaLnBrk="0" hangingPunct="0"/>
            <a:endParaRPr lang="fr-FR" sz="2400" b="0" dirty="0" smtClean="0">
              <a:solidFill>
                <a:schemeClr val="tx1"/>
              </a:solidFill>
              <a:latin typeface="Lucida Sans Unicode" pitchFamily="34" charset="0"/>
            </a:endParaRPr>
          </a:p>
          <a:p>
            <a:pPr eaLnBrk="0" hangingPunct="0"/>
            <a:endParaRPr lang="fr-FR" sz="2400" b="0" dirty="0">
              <a:solidFill>
                <a:schemeClr val="tx1"/>
              </a:solidFill>
              <a:latin typeface="Times" pitchFamily="18" charset="0"/>
            </a:endParaRPr>
          </a:p>
        </p:txBody>
      </p:sp>
      <p:sp>
        <p:nvSpPr>
          <p:cNvPr id="15364" name="Rectangle 5"/>
          <p:cNvSpPr>
            <a:spLocks noChangeArrowheads="1"/>
          </p:cNvSpPr>
          <p:nvPr/>
        </p:nvSpPr>
        <p:spPr bwMode="auto">
          <a:xfrm>
            <a:off x="4464050" y="6408738"/>
            <a:ext cx="4679950" cy="231775"/>
          </a:xfrm>
          <a:prstGeom prst="rect">
            <a:avLst/>
          </a:prstGeom>
          <a:noFill/>
          <a:ln w="9525">
            <a:noFill/>
            <a:miter lim="800000"/>
            <a:headEnd/>
            <a:tailEnd/>
          </a:ln>
        </p:spPr>
        <p:txBody>
          <a:bodyPr anchor="ctr">
            <a:spAutoFit/>
          </a:bodyPr>
          <a:lstStyle/>
          <a:p>
            <a:pPr algn="r" eaLnBrk="0" hangingPunct="0">
              <a:buSzPct val="100000"/>
            </a:pPr>
            <a:r>
              <a:rPr lang="fr-FR" sz="900" i="1" dirty="0" smtClean="0">
                <a:solidFill>
                  <a:srgbClr val="7F7F7F"/>
                </a:solidFill>
                <a:sym typeface="Arial" charset="0"/>
              </a:rPr>
              <a:t>Source: Changement climatique 2007. Rapport de synthèse 2007.  GIEC. Genève</a:t>
            </a:r>
            <a:endParaRPr lang="fr-FR" sz="900" i="1" dirty="0">
              <a:solidFill>
                <a:srgbClr val="7F7F7F"/>
              </a:solidFill>
              <a:sym typeface="Arial" charset="0"/>
            </a:endParaRPr>
          </a:p>
        </p:txBody>
      </p:sp>
      <p:sp>
        <p:nvSpPr>
          <p:cNvPr id="15365" name="Titel 6"/>
          <p:cNvSpPr>
            <a:spLocks noGrp="1"/>
          </p:cNvSpPr>
          <p:nvPr>
            <p:ph type="title"/>
          </p:nvPr>
        </p:nvSpPr>
        <p:spPr/>
        <p:txBody>
          <a:bodyPr/>
          <a:lstStyle/>
          <a:p>
            <a:r>
              <a:rPr lang="fr-FR" b="0" dirty="0" smtClean="0">
                <a:cs typeface="Arial" charset="0"/>
                <a:sym typeface="Arial" charset="0"/>
              </a:rPr>
              <a:t>Exemple: </a:t>
            </a:r>
            <a:br>
              <a:rPr lang="fr-FR" b="0" dirty="0" smtClean="0">
                <a:cs typeface="Arial" charset="0"/>
                <a:sym typeface="Arial" charset="0"/>
              </a:rPr>
            </a:br>
            <a:r>
              <a:rPr lang="fr-FR" dirty="0" smtClean="0">
                <a:cs typeface="Arial" charset="0"/>
                <a:sym typeface="Arial" charset="0"/>
              </a:rPr>
              <a:t>Changements de température prévus – scénario</a:t>
            </a:r>
            <a:endParaRPr lang="fr-FR" dirty="0" smtClean="0">
              <a:cs typeface="Arial" charset="0"/>
              <a:sym typeface="Arial" charset="0"/>
            </a:endParaRPr>
          </a:p>
        </p:txBody>
      </p:sp>
      <p:sp>
        <p:nvSpPr>
          <p:cNvPr id="9" name="Titel 6"/>
          <p:cNvSpPr txBox="1">
            <a:spLocks/>
          </p:cNvSpPr>
          <p:nvPr/>
        </p:nvSpPr>
        <p:spPr bwMode="auto">
          <a:xfrm>
            <a:off x="1617663" y="239713"/>
            <a:ext cx="7526337" cy="741362"/>
          </a:xfrm>
          <a:prstGeom prst="rect">
            <a:avLst/>
          </a:prstGeom>
          <a:noFill/>
          <a:ln w="9525">
            <a:noFill/>
            <a:miter lim="800000"/>
            <a:headEnd/>
            <a:tailEnd/>
          </a:ln>
        </p:spPr>
        <p:txBody>
          <a:bodyPr lIns="0" tIns="0" rIns="0" bIns="0" anchor="b"/>
          <a:lstStyle/>
          <a:p>
            <a:pPr algn="r" eaLnBrk="0" hangingPunct="0">
              <a:defRPr/>
            </a:pPr>
            <a:endParaRPr lang="fr-FR" sz="2400" kern="0" dirty="0">
              <a:solidFill>
                <a:srgbClr val="669900"/>
              </a:solidFill>
              <a:latin typeface="+mj-lt"/>
              <a:ea typeface="+mj-ea"/>
              <a:cs typeface="+mj-cs"/>
            </a:endParaRPr>
          </a:p>
        </p:txBody>
      </p:sp>
      <p:pic>
        <p:nvPicPr>
          <p:cNvPr id="15367" name="Picture 8"/>
          <p:cNvPicPr>
            <a:picLocks noChangeAspect="1" noChangeArrowheads="1"/>
          </p:cNvPicPr>
          <p:nvPr/>
        </p:nvPicPr>
        <p:blipFill>
          <a:blip r:embed="rId3" cstate="print"/>
          <a:srcRect l="10834" t="51787" r="43520" b="9985"/>
          <a:stretch>
            <a:fillRect/>
          </a:stretch>
        </p:blipFill>
        <p:spPr bwMode="auto">
          <a:xfrm>
            <a:off x="673100" y="2144713"/>
            <a:ext cx="7304088" cy="38227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2"/>
          <p:cNvSpPr txBox="1">
            <a:spLocks noChangeArrowheads="1"/>
          </p:cNvSpPr>
          <p:nvPr/>
        </p:nvSpPr>
        <p:spPr bwMode="auto">
          <a:xfrm>
            <a:off x="684213" y="1700213"/>
            <a:ext cx="184150" cy="457200"/>
          </a:xfrm>
          <a:prstGeom prst="rect">
            <a:avLst/>
          </a:prstGeom>
          <a:noFill/>
          <a:ln w="9525">
            <a:noFill/>
            <a:miter lim="800000"/>
            <a:headEnd/>
            <a:tailEnd/>
          </a:ln>
        </p:spPr>
        <p:txBody>
          <a:bodyPr wrap="none">
            <a:spAutoFit/>
          </a:bodyPr>
          <a:lstStyle/>
          <a:p>
            <a:pPr eaLnBrk="0" hangingPunct="0"/>
            <a:endParaRPr lang="fr-FR" sz="2400" b="0" dirty="0">
              <a:solidFill>
                <a:schemeClr val="tx1"/>
              </a:solidFill>
              <a:latin typeface="Times" pitchFamily="18" charset="0"/>
            </a:endParaRPr>
          </a:p>
        </p:txBody>
      </p:sp>
      <p:pic>
        <p:nvPicPr>
          <p:cNvPr id="16387" name="Picture 3" descr="spm6"/>
          <p:cNvPicPr>
            <a:picLocks noChangeAspect="1" noChangeArrowheads="1"/>
          </p:cNvPicPr>
          <p:nvPr/>
        </p:nvPicPr>
        <p:blipFill>
          <a:blip r:embed="rId3" cstate="print"/>
          <a:srcRect/>
          <a:stretch>
            <a:fillRect/>
          </a:stretch>
        </p:blipFill>
        <p:spPr bwMode="auto">
          <a:xfrm>
            <a:off x="1125538" y="2343150"/>
            <a:ext cx="6570663" cy="3903663"/>
          </a:xfrm>
          <a:prstGeom prst="rect">
            <a:avLst/>
          </a:prstGeom>
          <a:noFill/>
          <a:ln w="9525">
            <a:noFill/>
            <a:miter lim="800000"/>
            <a:headEnd/>
            <a:tailEnd/>
          </a:ln>
        </p:spPr>
      </p:pic>
      <p:sp>
        <p:nvSpPr>
          <p:cNvPr id="16388" name="Rectangle 5"/>
          <p:cNvSpPr>
            <a:spLocks noChangeArrowheads="1"/>
          </p:cNvSpPr>
          <p:nvPr/>
        </p:nvSpPr>
        <p:spPr bwMode="auto">
          <a:xfrm>
            <a:off x="4464050" y="6408738"/>
            <a:ext cx="4679950" cy="230187"/>
          </a:xfrm>
          <a:prstGeom prst="rect">
            <a:avLst/>
          </a:prstGeom>
          <a:noFill/>
          <a:ln w="9525">
            <a:noFill/>
            <a:miter lim="800000"/>
            <a:headEnd/>
            <a:tailEnd/>
          </a:ln>
        </p:spPr>
        <p:txBody>
          <a:bodyPr anchor="ctr">
            <a:spAutoFit/>
          </a:bodyPr>
          <a:lstStyle/>
          <a:p>
            <a:pPr algn="r" eaLnBrk="0" hangingPunct="0">
              <a:buSzPct val="100000"/>
            </a:pPr>
            <a:r>
              <a:rPr lang="fr-FR" sz="900" i="1" dirty="0" smtClean="0">
                <a:solidFill>
                  <a:srgbClr val="7F7F7F"/>
                </a:solidFill>
                <a:sym typeface="Arial" charset="0"/>
              </a:rPr>
              <a:t>Source: Changement climatique 2007. Rapport de synthèse 2007.  GIEC. Genève</a:t>
            </a:r>
            <a:endParaRPr lang="fr-FR" sz="900" i="1" dirty="0">
              <a:solidFill>
                <a:srgbClr val="7F7F7F"/>
              </a:solidFill>
              <a:sym typeface="Arial" charset="0"/>
            </a:endParaRPr>
          </a:p>
        </p:txBody>
      </p:sp>
      <p:sp>
        <p:nvSpPr>
          <p:cNvPr id="16389" name="Titel 5"/>
          <p:cNvSpPr>
            <a:spLocks noGrp="1"/>
          </p:cNvSpPr>
          <p:nvPr>
            <p:ph type="title"/>
          </p:nvPr>
        </p:nvSpPr>
        <p:spPr>
          <a:xfrm>
            <a:off x="457200" y="1068388"/>
            <a:ext cx="7923213" cy="741362"/>
          </a:xfrm>
        </p:spPr>
        <p:txBody>
          <a:bodyPr/>
          <a:lstStyle/>
          <a:p>
            <a:r>
              <a:rPr lang="fr-FR" b="0" dirty="0" smtClean="0">
                <a:cs typeface="Arial" charset="0"/>
                <a:sym typeface="Arial" charset="0"/>
              </a:rPr>
              <a:t>Exemple: </a:t>
            </a:r>
            <a:r>
              <a:rPr lang="fr-FR" dirty="0" smtClean="0">
                <a:cs typeface="Arial" charset="0"/>
                <a:sym typeface="Arial" charset="0"/>
              </a:rPr>
              <a:t/>
            </a:r>
            <a:br>
              <a:rPr lang="fr-FR" dirty="0" smtClean="0">
                <a:cs typeface="Arial" charset="0"/>
                <a:sym typeface="Arial" charset="0"/>
              </a:rPr>
            </a:br>
            <a:r>
              <a:rPr lang="fr-FR" dirty="0" smtClean="0">
                <a:cs typeface="Arial" charset="0"/>
                <a:sym typeface="Arial" charset="0"/>
              </a:rPr>
              <a:t>Changements de température prévus – répartition géographique</a:t>
            </a:r>
            <a:endParaRPr lang="fr-FR" dirty="0" smtClean="0">
              <a:cs typeface="Arial" charset="0"/>
              <a:sym typeface="Arial" charset="0"/>
            </a:endParaRPr>
          </a:p>
        </p:txBody>
      </p:sp>
      <p:sp>
        <p:nvSpPr>
          <p:cNvPr id="16390" name="Inhaltsplatzhalter 6"/>
          <p:cNvSpPr>
            <a:spLocks noGrp="1"/>
          </p:cNvSpPr>
          <p:nvPr>
            <p:ph idx="1"/>
          </p:nvPr>
        </p:nvSpPr>
        <p:spPr>
          <a:xfrm>
            <a:off x="1125538" y="2008188"/>
            <a:ext cx="7526338" cy="4213225"/>
          </a:xfrm>
        </p:spPr>
        <p:txBody>
          <a:bodyPr/>
          <a:lstStyle/>
          <a:p>
            <a:pPr marL="0" indent="0">
              <a:buClrTx/>
              <a:buFont typeface="Arial" charset="0"/>
              <a:buNone/>
            </a:pPr>
            <a:r>
              <a:rPr lang="fr-FR" dirty="0" smtClean="0">
                <a:solidFill>
                  <a:srgbClr val="000000"/>
                </a:solidFill>
                <a:cs typeface="Arial" charset="0"/>
                <a:sym typeface="Arial" charset="0"/>
              </a:rPr>
              <a:t>Pour 2090; période de référence: 1980 – 1999</a:t>
            </a:r>
            <a:endParaRPr lang="fr-FR" dirty="0" smtClean="0">
              <a:solidFill>
                <a:srgbClr val="000000"/>
              </a:solidFill>
              <a:cs typeface="Arial" charset="0"/>
              <a:sym typeface="Arial"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2"/>
          <p:cNvSpPr txBox="1">
            <a:spLocks noChangeArrowheads="1"/>
          </p:cNvSpPr>
          <p:nvPr/>
        </p:nvSpPr>
        <p:spPr bwMode="auto">
          <a:xfrm>
            <a:off x="684213" y="1700213"/>
            <a:ext cx="184150" cy="457200"/>
          </a:xfrm>
          <a:prstGeom prst="rect">
            <a:avLst/>
          </a:prstGeom>
          <a:noFill/>
          <a:ln w="9525">
            <a:noFill/>
            <a:miter lim="800000"/>
            <a:headEnd/>
            <a:tailEnd/>
          </a:ln>
        </p:spPr>
        <p:txBody>
          <a:bodyPr wrap="none">
            <a:spAutoFit/>
          </a:bodyPr>
          <a:lstStyle/>
          <a:p>
            <a:pPr eaLnBrk="0" hangingPunct="0"/>
            <a:endParaRPr lang="fr-FR" sz="2400" b="0" dirty="0">
              <a:solidFill>
                <a:schemeClr val="tx1"/>
              </a:solidFill>
              <a:latin typeface="Times" pitchFamily="18" charset="0"/>
            </a:endParaRPr>
          </a:p>
        </p:txBody>
      </p:sp>
      <p:sp>
        <p:nvSpPr>
          <p:cNvPr id="17411" name="Text Box 3"/>
          <p:cNvSpPr txBox="1">
            <a:spLocks noChangeArrowheads="1"/>
          </p:cNvSpPr>
          <p:nvPr/>
        </p:nvSpPr>
        <p:spPr bwMode="auto">
          <a:xfrm>
            <a:off x="323850" y="2492375"/>
            <a:ext cx="8424863" cy="1200329"/>
          </a:xfrm>
          <a:prstGeom prst="rect">
            <a:avLst/>
          </a:prstGeom>
          <a:noFill/>
          <a:ln w="9525">
            <a:noFill/>
            <a:miter lim="800000"/>
            <a:headEnd/>
            <a:tailEnd/>
          </a:ln>
        </p:spPr>
        <p:txBody>
          <a:bodyPr>
            <a:spAutoFit/>
          </a:bodyPr>
          <a:lstStyle/>
          <a:p>
            <a:pPr eaLnBrk="0" hangingPunct="0"/>
            <a:endParaRPr lang="fr-FR" sz="2400" b="0" dirty="0" smtClean="0">
              <a:solidFill>
                <a:schemeClr val="tx1"/>
              </a:solidFill>
              <a:latin typeface="Lucida Sans Unicode" pitchFamily="34" charset="0"/>
            </a:endParaRPr>
          </a:p>
          <a:p>
            <a:pPr eaLnBrk="0" hangingPunct="0"/>
            <a:endParaRPr lang="fr-FR" sz="2400" b="0" dirty="0" smtClean="0">
              <a:solidFill>
                <a:schemeClr val="tx1"/>
              </a:solidFill>
              <a:latin typeface="Lucida Sans Unicode" pitchFamily="34" charset="0"/>
            </a:endParaRPr>
          </a:p>
          <a:p>
            <a:pPr eaLnBrk="0" hangingPunct="0"/>
            <a:endParaRPr lang="fr-FR" sz="2400" b="0" dirty="0">
              <a:solidFill>
                <a:schemeClr val="tx1"/>
              </a:solidFill>
              <a:latin typeface="Times" pitchFamily="18" charset="0"/>
            </a:endParaRPr>
          </a:p>
        </p:txBody>
      </p:sp>
      <p:sp>
        <p:nvSpPr>
          <p:cNvPr id="17412" name="Rectangle 5"/>
          <p:cNvSpPr>
            <a:spLocks noChangeArrowheads="1"/>
          </p:cNvSpPr>
          <p:nvPr/>
        </p:nvSpPr>
        <p:spPr bwMode="auto">
          <a:xfrm>
            <a:off x="4175125" y="6408738"/>
            <a:ext cx="4968875" cy="230187"/>
          </a:xfrm>
          <a:prstGeom prst="rect">
            <a:avLst/>
          </a:prstGeom>
          <a:noFill/>
          <a:ln w="9525">
            <a:noFill/>
            <a:miter lim="800000"/>
            <a:headEnd/>
            <a:tailEnd/>
          </a:ln>
        </p:spPr>
        <p:txBody>
          <a:bodyPr anchor="ctr">
            <a:spAutoFit/>
          </a:bodyPr>
          <a:lstStyle/>
          <a:p>
            <a:pPr algn="r" eaLnBrk="0" hangingPunct="0">
              <a:buSzPct val="100000"/>
            </a:pPr>
            <a:r>
              <a:rPr lang="fr-FR" sz="900" i="1" dirty="0" smtClean="0">
                <a:solidFill>
                  <a:srgbClr val="7F7F7F"/>
                </a:solidFill>
                <a:sym typeface="Arial" charset="0"/>
              </a:rPr>
              <a:t>Source: Changement climatique 2007. Rapport de synthèse 2007.  GIEC. Genève</a:t>
            </a:r>
            <a:endParaRPr lang="fr-FR" sz="900" i="1" dirty="0">
              <a:solidFill>
                <a:srgbClr val="7F7F7F"/>
              </a:solidFill>
              <a:sym typeface="Arial" charset="0"/>
            </a:endParaRPr>
          </a:p>
        </p:txBody>
      </p:sp>
      <p:sp>
        <p:nvSpPr>
          <p:cNvPr id="17413" name="Text Box 6"/>
          <p:cNvSpPr txBox="1">
            <a:spLocks noChangeArrowheads="1"/>
          </p:cNvSpPr>
          <p:nvPr/>
        </p:nvSpPr>
        <p:spPr bwMode="auto">
          <a:xfrm>
            <a:off x="6850063" y="1720850"/>
            <a:ext cx="2216150" cy="396875"/>
          </a:xfrm>
          <a:prstGeom prst="rect">
            <a:avLst/>
          </a:prstGeom>
          <a:noFill/>
          <a:ln w="9525">
            <a:noFill/>
            <a:miter lim="800000"/>
            <a:headEnd/>
            <a:tailEnd/>
          </a:ln>
        </p:spPr>
        <p:txBody>
          <a:bodyPr>
            <a:spAutoFit/>
          </a:bodyPr>
          <a:lstStyle/>
          <a:p>
            <a:pPr eaLnBrk="0" hangingPunct="0"/>
            <a:endParaRPr lang="fr-FR" sz="2000" b="0" dirty="0">
              <a:solidFill>
                <a:schemeClr val="tx1"/>
              </a:solidFill>
              <a:latin typeface="Lucida Sans Unicode" pitchFamily="34" charset="0"/>
            </a:endParaRPr>
          </a:p>
        </p:txBody>
      </p:sp>
      <p:sp>
        <p:nvSpPr>
          <p:cNvPr id="17414" name="Rectangle 7"/>
          <p:cNvSpPr>
            <a:spLocks noGrp="1" noChangeArrowheads="1"/>
          </p:cNvSpPr>
          <p:nvPr>
            <p:ph type="title"/>
          </p:nvPr>
        </p:nvSpPr>
        <p:spPr/>
        <p:txBody>
          <a:bodyPr/>
          <a:lstStyle/>
          <a:p>
            <a:r>
              <a:rPr lang="fr-FR" dirty="0" smtClean="0">
                <a:cs typeface="Arial" charset="0"/>
                <a:sym typeface="Arial" charset="0"/>
              </a:rPr>
              <a:t>Impact prévu sur le bien-être humain</a:t>
            </a:r>
            <a:endParaRPr lang="fr-FR" dirty="0" smtClean="0">
              <a:cs typeface="Arial" charset="0"/>
              <a:sym typeface="Arial" charset="0"/>
            </a:endParaRPr>
          </a:p>
        </p:txBody>
      </p:sp>
      <p:pic>
        <p:nvPicPr>
          <p:cNvPr id="17415" name="Picture 12"/>
          <p:cNvPicPr>
            <a:picLocks noChangeAspect="1" noChangeArrowheads="1"/>
          </p:cNvPicPr>
          <p:nvPr/>
        </p:nvPicPr>
        <p:blipFill>
          <a:blip r:embed="rId3" cstate="print"/>
          <a:srcRect l="21565" t="18721" r="26733" b="38831"/>
          <a:stretch>
            <a:fillRect/>
          </a:stretch>
        </p:blipFill>
        <p:spPr bwMode="auto">
          <a:xfrm>
            <a:off x="420688" y="2041525"/>
            <a:ext cx="8272462" cy="4244975"/>
          </a:xfrm>
          <a:prstGeom prst="rect">
            <a:avLst/>
          </a:prstGeom>
          <a:noFill/>
          <a:ln w="9525">
            <a:noFill/>
            <a:miter lim="800000"/>
            <a:headEnd/>
            <a:tailEnd/>
          </a:ln>
        </p:spPr>
      </p:pic>
      <p:sp>
        <p:nvSpPr>
          <p:cNvPr id="15" name="Textfeld 14"/>
          <p:cNvSpPr txBox="1"/>
          <p:nvPr/>
        </p:nvSpPr>
        <p:spPr bwMode="auto">
          <a:xfrm>
            <a:off x="4446588" y="1984375"/>
            <a:ext cx="749300" cy="400110"/>
          </a:xfrm>
          <a:prstGeom prst="rect">
            <a:avLst/>
          </a:prstGeom>
          <a:solidFill>
            <a:schemeClr val="bg1">
              <a:lumMod val="50000"/>
            </a:schemeClr>
          </a:solidFill>
        </p:spPr>
        <p:txBody>
          <a:bodyPr>
            <a:spAutoFit/>
          </a:bodyPr>
          <a:lstStyle/>
          <a:p>
            <a:pPr eaLnBrk="0" hangingPunct="0">
              <a:buSzPct val="100000"/>
              <a:defRPr/>
            </a:pPr>
            <a:r>
              <a:rPr lang="fr-FR" sz="2000" dirty="0" smtClean="0">
                <a:solidFill>
                  <a:srgbClr val="FFC000"/>
                </a:solidFill>
                <a:sym typeface="Arial" charset="0"/>
              </a:rPr>
              <a:t>2 °C</a:t>
            </a:r>
            <a:endParaRPr lang="fr-FR" sz="2000" dirty="0">
              <a:solidFill>
                <a:srgbClr val="FFC000"/>
              </a:solidFill>
              <a:sym typeface="Arial" charset="0"/>
            </a:endParaRPr>
          </a:p>
        </p:txBody>
      </p:sp>
      <p:sp>
        <p:nvSpPr>
          <p:cNvPr id="17417" name="Line 8"/>
          <p:cNvSpPr>
            <a:spLocks noChangeShapeType="1"/>
          </p:cNvSpPr>
          <p:nvPr/>
        </p:nvSpPr>
        <p:spPr bwMode="auto">
          <a:xfrm>
            <a:off x="4383088" y="2024063"/>
            <a:ext cx="0" cy="4410075"/>
          </a:xfrm>
          <a:prstGeom prst="line">
            <a:avLst/>
          </a:prstGeom>
          <a:noFill/>
          <a:ln w="28575">
            <a:solidFill>
              <a:srgbClr val="FFC000"/>
            </a:solidFill>
            <a:prstDash val="dash"/>
            <a:round/>
            <a:headEnd/>
            <a:tailEnd/>
          </a:ln>
        </p:spPr>
        <p:txBody>
          <a:bodyPr/>
          <a:lstStyle/>
          <a:p>
            <a:endParaRPr lang="fr-FR"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13" descr="rice.jpg"/>
          <p:cNvPicPr>
            <a:picLocks noChangeAspect="1"/>
          </p:cNvPicPr>
          <p:nvPr/>
        </p:nvPicPr>
        <p:blipFill>
          <a:blip r:embed="rId3" cstate="print"/>
          <a:srcRect/>
          <a:stretch>
            <a:fillRect/>
          </a:stretch>
        </p:blipFill>
        <p:spPr bwMode="auto">
          <a:xfrm>
            <a:off x="0" y="1898650"/>
            <a:ext cx="1619250" cy="2132013"/>
          </a:xfrm>
          <a:prstGeom prst="rect">
            <a:avLst/>
          </a:prstGeom>
          <a:noFill/>
          <a:ln w="9525">
            <a:noFill/>
            <a:miter lim="800000"/>
            <a:headEnd/>
            <a:tailEnd/>
          </a:ln>
          <a:effectLst>
            <a:outerShdw blurRad="12700" dist="12700" dir="2700000" algn="tl" rotWithShape="0">
              <a:prstClr val="black">
                <a:alpha val="40000"/>
              </a:prstClr>
            </a:outerShdw>
          </a:effectLst>
        </p:spPr>
      </p:pic>
      <p:sp>
        <p:nvSpPr>
          <p:cNvPr id="18435" name="Title 1"/>
          <p:cNvSpPr>
            <a:spLocks noGrp="1"/>
          </p:cNvSpPr>
          <p:nvPr>
            <p:ph type="title"/>
          </p:nvPr>
        </p:nvSpPr>
        <p:spPr/>
        <p:txBody>
          <a:bodyPr/>
          <a:lstStyle/>
          <a:p>
            <a:r>
              <a:rPr lang="fr-FR" b="0" dirty="0" smtClean="0">
                <a:cs typeface="Arial" charset="0"/>
                <a:sym typeface="Arial" charset="0"/>
              </a:rPr>
              <a:t>Exemple:</a:t>
            </a:r>
            <a:r>
              <a:rPr lang="fr-FR" dirty="0" smtClean="0">
                <a:cs typeface="Arial" charset="0"/>
                <a:sym typeface="Arial" charset="0"/>
              </a:rPr>
              <a:t/>
            </a:r>
            <a:br>
              <a:rPr lang="fr-FR" dirty="0" smtClean="0">
                <a:cs typeface="Arial" charset="0"/>
                <a:sym typeface="Arial" charset="0"/>
              </a:rPr>
            </a:br>
            <a:r>
              <a:rPr lang="fr-FR" dirty="0" smtClean="0">
                <a:cs typeface="Arial" charset="0"/>
                <a:sym typeface="Arial" charset="0"/>
              </a:rPr>
              <a:t>le changement climatique et le problème du développement (1)</a:t>
            </a:r>
            <a:endParaRPr lang="fr-FR" dirty="0" smtClean="0">
              <a:cs typeface="Arial" charset="0"/>
              <a:sym typeface="Arial" charset="0"/>
            </a:endParaRPr>
          </a:p>
        </p:txBody>
      </p:sp>
      <p:pic>
        <p:nvPicPr>
          <p:cNvPr id="19463" name="Picture 7"/>
          <p:cNvPicPr>
            <a:picLocks noChangeAspect="1" noChangeArrowheads="1"/>
          </p:cNvPicPr>
          <p:nvPr/>
        </p:nvPicPr>
        <p:blipFill>
          <a:blip r:embed="rId4" cstate="print"/>
          <a:srcRect/>
          <a:stretch>
            <a:fillRect/>
          </a:stretch>
        </p:blipFill>
        <p:spPr bwMode="auto">
          <a:xfrm>
            <a:off x="1625600" y="1898650"/>
            <a:ext cx="3211513" cy="2160588"/>
          </a:xfrm>
          <a:prstGeom prst="rect">
            <a:avLst/>
          </a:prstGeom>
          <a:noFill/>
          <a:ln w="9525">
            <a:noFill/>
            <a:miter lim="800000"/>
            <a:headEnd/>
            <a:tailEnd/>
          </a:ln>
        </p:spPr>
      </p:pic>
      <p:pic>
        <p:nvPicPr>
          <p:cNvPr id="19464" name="Picture 8"/>
          <p:cNvPicPr>
            <a:picLocks noChangeAspect="1" noChangeArrowheads="1"/>
          </p:cNvPicPr>
          <p:nvPr/>
        </p:nvPicPr>
        <p:blipFill>
          <a:blip r:embed="rId5" cstate="print"/>
          <a:srcRect l="1067" b="1648"/>
          <a:stretch>
            <a:fillRect/>
          </a:stretch>
        </p:blipFill>
        <p:spPr bwMode="auto">
          <a:xfrm>
            <a:off x="4832350" y="1898650"/>
            <a:ext cx="3232150" cy="2135188"/>
          </a:xfrm>
          <a:prstGeom prst="rect">
            <a:avLst/>
          </a:prstGeom>
          <a:noFill/>
          <a:ln w="9525">
            <a:noFill/>
            <a:miter lim="800000"/>
            <a:headEnd/>
            <a:tailEnd/>
          </a:ln>
          <a:effectLst>
            <a:outerShdw blurRad="12700" dist="12700" dir="2700000" algn="tl" rotWithShape="0">
              <a:prstClr val="black">
                <a:alpha val="40000"/>
              </a:prstClr>
            </a:outerShdw>
          </a:effectLst>
        </p:spPr>
      </p:pic>
      <p:pic>
        <p:nvPicPr>
          <p:cNvPr id="19466" name="Picture 10"/>
          <p:cNvPicPr>
            <a:picLocks noChangeAspect="1" noChangeArrowheads="1"/>
          </p:cNvPicPr>
          <p:nvPr/>
        </p:nvPicPr>
        <p:blipFill>
          <a:blip r:embed="rId6" cstate="print"/>
          <a:srcRect/>
          <a:stretch>
            <a:fillRect/>
          </a:stretch>
        </p:blipFill>
        <p:spPr bwMode="auto">
          <a:xfrm>
            <a:off x="4608513" y="4060825"/>
            <a:ext cx="2890837" cy="2159000"/>
          </a:xfrm>
          <a:prstGeom prst="rect">
            <a:avLst/>
          </a:prstGeom>
          <a:noFill/>
          <a:ln w="9525">
            <a:noFill/>
            <a:miter lim="800000"/>
            <a:headEnd/>
            <a:tailEnd/>
          </a:ln>
        </p:spPr>
      </p:pic>
      <p:pic>
        <p:nvPicPr>
          <p:cNvPr id="19467" name="Picture 11"/>
          <p:cNvPicPr>
            <a:picLocks noChangeAspect="1" noChangeArrowheads="1"/>
          </p:cNvPicPr>
          <p:nvPr/>
        </p:nvPicPr>
        <p:blipFill>
          <a:blip r:embed="rId7" cstate="print"/>
          <a:srcRect/>
          <a:stretch>
            <a:fillRect/>
          </a:stretch>
        </p:blipFill>
        <p:spPr bwMode="auto">
          <a:xfrm>
            <a:off x="7531100" y="4060825"/>
            <a:ext cx="1619250" cy="2159000"/>
          </a:xfrm>
          <a:prstGeom prst="rect">
            <a:avLst/>
          </a:prstGeom>
          <a:noFill/>
          <a:ln w="9525">
            <a:noFill/>
            <a:miter lim="800000"/>
            <a:headEnd/>
            <a:tailEnd/>
          </a:ln>
        </p:spPr>
      </p:pic>
      <p:sp>
        <p:nvSpPr>
          <p:cNvPr id="18440" name="Rectangle 11"/>
          <p:cNvSpPr>
            <a:spLocks noChangeArrowheads="1"/>
          </p:cNvSpPr>
          <p:nvPr/>
        </p:nvSpPr>
        <p:spPr bwMode="auto">
          <a:xfrm>
            <a:off x="-20638" y="6408738"/>
            <a:ext cx="9144001" cy="230187"/>
          </a:xfrm>
          <a:prstGeom prst="rect">
            <a:avLst/>
          </a:prstGeom>
          <a:noFill/>
          <a:ln w="9525">
            <a:noFill/>
            <a:miter lim="800000"/>
            <a:headEnd/>
            <a:tailEnd/>
          </a:ln>
        </p:spPr>
        <p:txBody>
          <a:bodyPr anchor="ctr">
            <a:spAutoFit/>
          </a:bodyPr>
          <a:lstStyle/>
          <a:p>
            <a:pPr algn="r" eaLnBrk="0" hangingPunct="0">
              <a:buSzPct val="100000"/>
            </a:pPr>
            <a:r>
              <a:rPr lang="fr-FR" sz="900" i="1" dirty="0" smtClean="0">
                <a:solidFill>
                  <a:srgbClr val="7F7F7F"/>
                </a:solidFill>
                <a:sym typeface="Arial" charset="0"/>
              </a:rPr>
              <a:t>Source: Témoin du climat WWF: </a:t>
            </a:r>
            <a:r>
              <a:rPr lang="fr-FR" sz="900" i="1" dirty="0" smtClean="0">
                <a:sym typeface="Arial" charset="0"/>
              </a:rPr>
              <a:t>www.panda.org/about_our_earth/aboutcc/problems/people_at_risk/personal_stories </a:t>
            </a:r>
            <a:endParaRPr lang="fr-FR" sz="900" i="1" dirty="0">
              <a:sym typeface="Arial" charset="0"/>
            </a:endParaRPr>
          </a:p>
        </p:txBody>
      </p:sp>
      <p:sp>
        <p:nvSpPr>
          <p:cNvPr id="9" name="Rectangle 8"/>
          <p:cNvSpPr>
            <a:spLocks noChangeArrowheads="1"/>
          </p:cNvSpPr>
          <p:nvPr/>
        </p:nvSpPr>
        <p:spPr bwMode="auto">
          <a:xfrm>
            <a:off x="4897438" y="3638550"/>
            <a:ext cx="2451100" cy="400050"/>
          </a:xfrm>
          <a:prstGeom prst="rect">
            <a:avLst/>
          </a:prstGeom>
          <a:noFill/>
          <a:ln w="9525">
            <a:noFill/>
            <a:miter lim="800000"/>
            <a:headEnd/>
            <a:tailEnd/>
          </a:ln>
        </p:spPr>
        <p:txBody>
          <a:bodyPr>
            <a:spAutoFit/>
          </a:bodyPr>
          <a:lstStyle/>
          <a:p>
            <a:pPr eaLnBrk="0" hangingPunct="0">
              <a:buSzPct val="100000"/>
            </a:pPr>
            <a:r>
              <a:rPr lang="fr-FR" sz="2000" dirty="0" smtClean="0">
                <a:solidFill>
                  <a:srgbClr val="F2F2F2"/>
                </a:solidFill>
                <a:sym typeface="Arial" charset="0"/>
              </a:rPr>
              <a:t>Kiribati</a:t>
            </a:r>
            <a:endParaRPr lang="fr-FR" sz="2000" dirty="0">
              <a:solidFill>
                <a:srgbClr val="F2F2F2"/>
              </a:solidFill>
              <a:sym typeface="Arial" charset="0"/>
            </a:endParaRPr>
          </a:p>
        </p:txBody>
      </p:sp>
      <p:sp>
        <p:nvSpPr>
          <p:cNvPr id="12" name="Rectangle 11"/>
          <p:cNvSpPr>
            <a:spLocks noChangeArrowheads="1"/>
          </p:cNvSpPr>
          <p:nvPr/>
        </p:nvSpPr>
        <p:spPr bwMode="auto">
          <a:xfrm>
            <a:off x="5341938" y="5822950"/>
            <a:ext cx="1492250" cy="400050"/>
          </a:xfrm>
          <a:prstGeom prst="rect">
            <a:avLst/>
          </a:prstGeom>
          <a:noFill/>
          <a:ln w="9525">
            <a:noFill/>
            <a:miter lim="800000"/>
            <a:headEnd/>
            <a:tailEnd/>
          </a:ln>
        </p:spPr>
        <p:txBody>
          <a:bodyPr>
            <a:spAutoFit/>
          </a:bodyPr>
          <a:lstStyle/>
          <a:p>
            <a:pPr eaLnBrk="0" hangingPunct="0">
              <a:buSzPct val="100000"/>
            </a:pPr>
            <a:r>
              <a:rPr lang="fr-FR" sz="2000" dirty="0" smtClean="0">
                <a:solidFill>
                  <a:srgbClr val="F2F2F2"/>
                </a:solidFill>
                <a:sym typeface="Arial" charset="0"/>
              </a:rPr>
              <a:t>Argentine</a:t>
            </a:r>
            <a:endParaRPr lang="fr-FR" sz="2000" dirty="0">
              <a:solidFill>
                <a:srgbClr val="F2F2F2"/>
              </a:solidFill>
              <a:sym typeface="Arial" charset="0"/>
            </a:endParaRPr>
          </a:p>
        </p:txBody>
      </p:sp>
      <p:sp>
        <p:nvSpPr>
          <p:cNvPr id="16" name="Rectangle 8"/>
          <p:cNvSpPr>
            <a:spLocks noChangeArrowheads="1"/>
          </p:cNvSpPr>
          <p:nvPr/>
        </p:nvSpPr>
        <p:spPr bwMode="auto">
          <a:xfrm>
            <a:off x="1017588" y="3660775"/>
            <a:ext cx="2451100" cy="400050"/>
          </a:xfrm>
          <a:prstGeom prst="rect">
            <a:avLst/>
          </a:prstGeom>
          <a:noFill/>
          <a:ln w="9525">
            <a:noFill/>
            <a:miter lim="800000"/>
            <a:headEnd/>
            <a:tailEnd/>
          </a:ln>
        </p:spPr>
        <p:txBody>
          <a:bodyPr>
            <a:spAutoFit/>
          </a:bodyPr>
          <a:lstStyle/>
          <a:p>
            <a:pPr eaLnBrk="0" hangingPunct="0">
              <a:buSzPct val="100000"/>
            </a:pPr>
            <a:r>
              <a:rPr lang="fr-FR" sz="2000" dirty="0" smtClean="0">
                <a:solidFill>
                  <a:srgbClr val="F2F2F2"/>
                </a:solidFill>
                <a:sym typeface="Arial" charset="0"/>
              </a:rPr>
              <a:t>Thaïlande</a:t>
            </a:r>
            <a:endParaRPr lang="fr-FR" sz="2000" dirty="0">
              <a:solidFill>
                <a:srgbClr val="F2F2F2"/>
              </a:solidFill>
              <a:sym typeface="Arial"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9463"/>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19464"/>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nodeType="clickEffect">
                                  <p:stCondLst>
                                    <p:cond delay="0"/>
                                  </p:stCondLst>
                                  <p:childTnLst>
                                    <p:set>
                                      <p:cBhvr>
                                        <p:cTn id="20" dur="1" fill="hold">
                                          <p:stCondLst>
                                            <p:cond delay="0"/>
                                          </p:stCondLst>
                                        </p:cTn>
                                        <p:tgtEl>
                                          <p:spTgt spid="19466"/>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1946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P spid="1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r>
              <a:rPr lang="fr-FR" b="0" dirty="0" smtClean="0">
                <a:cs typeface="Arial" charset="0"/>
                <a:sym typeface="Arial" charset="0"/>
              </a:rPr>
              <a:t>Exemple:</a:t>
            </a:r>
            <a:r>
              <a:rPr lang="fr-FR" dirty="0" smtClean="0">
                <a:cs typeface="Arial" charset="0"/>
                <a:sym typeface="Arial" charset="0"/>
              </a:rPr>
              <a:t/>
            </a:r>
            <a:br>
              <a:rPr lang="fr-FR" dirty="0" smtClean="0">
                <a:cs typeface="Arial" charset="0"/>
                <a:sym typeface="Arial" charset="0"/>
              </a:rPr>
            </a:br>
            <a:r>
              <a:rPr lang="fr-FR" dirty="0" smtClean="0">
                <a:cs typeface="Arial" charset="0"/>
                <a:sym typeface="Arial" charset="0"/>
              </a:rPr>
              <a:t>le changement climatique et le problème du développement (2)</a:t>
            </a:r>
            <a:endParaRPr lang="fr-FR" dirty="0" smtClean="0">
              <a:cs typeface="Arial" charset="0"/>
              <a:sym typeface="Arial" charset="0"/>
            </a:endParaRPr>
          </a:p>
        </p:txBody>
      </p:sp>
      <p:sp>
        <p:nvSpPr>
          <p:cNvPr id="19459" name="Rectangle 11"/>
          <p:cNvSpPr>
            <a:spLocks noChangeArrowheads="1"/>
          </p:cNvSpPr>
          <p:nvPr/>
        </p:nvSpPr>
        <p:spPr bwMode="auto">
          <a:xfrm>
            <a:off x="-20638" y="6408738"/>
            <a:ext cx="9144001" cy="246062"/>
          </a:xfrm>
          <a:prstGeom prst="rect">
            <a:avLst/>
          </a:prstGeom>
          <a:noFill/>
          <a:ln w="9525">
            <a:noFill/>
            <a:miter lim="800000"/>
            <a:headEnd/>
            <a:tailEnd/>
          </a:ln>
        </p:spPr>
        <p:txBody>
          <a:bodyPr anchor="ctr">
            <a:spAutoFit/>
          </a:bodyPr>
          <a:lstStyle/>
          <a:p>
            <a:pPr algn="r" eaLnBrk="0" hangingPunct="0">
              <a:buSzPct val="100000"/>
            </a:pPr>
            <a:r>
              <a:rPr lang="fr-FR" sz="900" i="1" dirty="0" smtClean="0">
                <a:solidFill>
                  <a:srgbClr val="7F7F7F"/>
                </a:solidFill>
                <a:sym typeface="Arial" charset="0"/>
              </a:rPr>
              <a:t>Source: Témoin du climat WWF: </a:t>
            </a:r>
            <a:r>
              <a:rPr lang="fr-FR" sz="900" i="1" dirty="0" smtClean="0">
                <a:sym typeface="Arial" charset="0"/>
              </a:rPr>
              <a:t>www.panda.org/about_our_earth/aboutcc/problems/people_at_risk/personal_stories</a:t>
            </a:r>
            <a:r>
              <a:rPr lang="fr-FR" sz="1000" i="1" dirty="0" smtClean="0">
                <a:sym typeface="Arial" charset="0"/>
              </a:rPr>
              <a:t> </a:t>
            </a:r>
            <a:endParaRPr lang="fr-FR" sz="1000" i="1" dirty="0">
              <a:sym typeface="Arial" charset="0"/>
            </a:endParaRPr>
          </a:p>
        </p:txBody>
      </p:sp>
      <p:pic>
        <p:nvPicPr>
          <p:cNvPr id="19460" name="Picture 13" descr="rice.jpg"/>
          <p:cNvPicPr>
            <a:picLocks noChangeAspect="1"/>
          </p:cNvPicPr>
          <p:nvPr/>
        </p:nvPicPr>
        <p:blipFill>
          <a:blip r:embed="rId3" cstate="print"/>
          <a:srcRect/>
          <a:stretch>
            <a:fillRect/>
          </a:stretch>
        </p:blipFill>
        <p:spPr bwMode="auto">
          <a:xfrm>
            <a:off x="0" y="1898650"/>
            <a:ext cx="1619250" cy="2160588"/>
          </a:xfrm>
          <a:prstGeom prst="rect">
            <a:avLst/>
          </a:prstGeom>
          <a:noFill/>
          <a:ln w="9525">
            <a:noFill/>
            <a:miter lim="800000"/>
            <a:headEnd/>
            <a:tailEnd/>
          </a:ln>
        </p:spPr>
      </p:pic>
      <p:pic>
        <p:nvPicPr>
          <p:cNvPr id="19461" name="Picture 7"/>
          <p:cNvPicPr>
            <a:picLocks noChangeAspect="1" noChangeArrowheads="1"/>
          </p:cNvPicPr>
          <p:nvPr/>
        </p:nvPicPr>
        <p:blipFill>
          <a:blip r:embed="rId4" cstate="print"/>
          <a:srcRect/>
          <a:stretch>
            <a:fillRect/>
          </a:stretch>
        </p:blipFill>
        <p:spPr bwMode="auto">
          <a:xfrm>
            <a:off x="1625600" y="1898650"/>
            <a:ext cx="3211513" cy="2160588"/>
          </a:xfrm>
          <a:prstGeom prst="rect">
            <a:avLst/>
          </a:prstGeom>
          <a:noFill/>
          <a:ln w="9525">
            <a:noFill/>
            <a:miter lim="800000"/>
            <a:headEnd/>
            <a:tailEnd/>
          </a:ln>
        </p:spPr>
      </p:pic>
      <p:pic>
        <p:nvPicPr>
          <p:cNvPr id="19462" name="Picture 8"/>
          <p:cNvPicPr>
            <a:picLocks noChangeAspect="1" noChangeArrowheads="1"/>
          </p:cNvPicPr>
          <p:nvPr/>
        </p:nvPicPr>
        <p:blipFill>
          <a:blip r:embed="rId5" cstate="print"/>
          <a:srcRect l="1067" b="1648"/>
          <a:stretch>
            <a:fillRect/>
          </a:stretch>
        </p:blipFill>
        <p:spPr bwMode="auto">
          <a:xfrm>
            <a:off x="4832350" y="1898650"/>
            <a:ext cx="3232150" cy="2160588"/>
          </a:xfrm>
          <a:prstGeom prst="rect">
            <a:avLst/>
          </a:prstGeom>
          <a:noFill/>
          <a:ln w="9525">
            <a:noFill/>
            <a:miter lim="800000"/>
            <a:headEnd/>
            <a:tailEnd/>
          </a:ln>
        </p:spPr>
      </p:pic>
      <p:pic>
        <p:nvPicPr>
          <p:cNvPr id="19463" name="Picture 10"/>
          <p:cNvPicPr>
            <a:picLocks noChangeAspect="1" noChangeArrowheads="1"/>
          </p:cNvPicPr>
          <p:nvPr/>
        </p:nvPicPr>
        <p:blipFill>
          <a:blip r:embed="rId6" cstate="print"/>
          <a:srcRect/>
          <a:stretch>
            <a:fillRect/>
          </a:stretch>
        </p:blipFill>
        <p:spPr bwMode="auto">
          <a:xfrm>
            <a:off x="4608513" y="4060825"/>
            <a:ext cx="2890837" cy="2159000"/>
          </a:xfrm>
          <a:prstGeom prst="rect">
            <a:avLst/>
          </a:prstGeom>
          <a:noFill/>
          <a:ln w="9525">
            <a:noFill/>
            <a:miter lim="800000"/>
            <a:headEnd/>
            <a:tailEnd/>
          </a:ln>
        </p:spPr>
      </p:pic>
      <p:pic>
        <p:nvPicPr>
          <p:cNvPr id="19464" name="Picture 11"/>
          <p:cNvPicPr>
            <a:picLocks noChangeAspect="1" noChangeArrowheads="1"/>
          </p:cNvPicPr>
          <p:nvPr/>
        </p:nvPicPr>
        <p:blipFill>
          <a:blip r:embed="rId7" cstate="print"/>
          <a:srcRect/>
          <a:stretch>
            <a:fillRect/>
          </a:stretch>
        </p:blipFill>
        <p:spPr bwMode="auto">
          <a:xfrm>
            <a:off x="7531100" y="4060825"/>
            <a:ext cx="1619250" cy="2159000"/>
          </a:xfrm>
          <a:prstGeom prst="rect">
            <a:avLst/>
          </a:prstGeom>
          <a:noFill/>
          <a:ln w="9525">
            <a:noFill/>
            <a:miter lim="800000"/>
            <a:headEnd/>
            <a:tailEnd/>
          </a:ln>
        </p:spPr>
      </p:pic>
      <p:sp>
        <p:nvSpPr>
          <p:cNvPr id="19465" name="Rectangle 8"/>
          <p:cNvSpPr>
            <a:spLocks noChangeArrowheads="1"/>
          </p:cNvSpPr>
          <p:nvPr/>
        </p:nvSpPr>
        <p:spPr bwMode="auto">
          <a:xfrm>
            <a:off x="4897438" y="3638550"/>
            <a:ext cx="2451100" cy="400050"/>
          </a:xfrm>
          <a:prstGeom prst="rect">
            <a:avLst/>
          </a:prstGeom>
          <a:noFill/>
          <a:ln w="9525">
            <a:noFill/>
            <a:miter lim="800000"/>
            <a:headEnd/>
            <a:tailEnd/>
          </a:ln>
        </p:spPr>
        <p:txBody>
          <a:bodyPr>
            <a:spAutoFit/>
          </a:bodyPr>
          <a:lstStyle/>
          <a:p>
            <a:pPr eaLnBrk="0" hangingPunct="0">
              <a:buSzPct val="100000"/>
            </a:pPr>
            <a:r>
              <a:rPr lang="fr-FR" sz="2000" dirty="0" smtClean="0">
                <a:solidFill>
                  <a:srgbClr val="F2F2F2"/>
                </a:solidFill>
                <a:sym typeface="Arial" charset="0"/>
              </a:rPr>
              <a:t>Kiribati</a:t>
            </a:r>
            <a:endParaRPr lang="fr-FR" sz="2000" dirty="0">
              <a:solidFill>
                <a:srgbClr val="F2F2F2"/>
              </a:solidFill>
              <a:sym typeface="Arial" charset="0"/>
            </a:endParaRPr>
          </a:p>
        </p:txBody>
      </p:sp>
      <p:sp>
        <p:nvSpPr>
          <p:cNvPr id="19466" name="Rectangle 8"/>
          <p:cNvSpPr>
            <a:spLocks noChangeArrowheads="1"/>
          </p:cNvSpPr>
          <p:nvPr/>
        </p:nvSpPr>
        <p:spPr bwMode="auto">
          <a:xfrm>
            <a:off x="1017588" y="3660775"/>
            <a:ext cx="2451100" cy="400050"/>
          </a:xfrm>
          <a:prstGeom prst="rect">
            <a:avLst/>
          </a:prstGeom>
          <a:noFill/>
          <a:ln w="9525">
            <a:noFill/>
            <a:miter lim="800000"/>
            <a:headEnd/>
            <a:tailEnd/>
          </a:ln>
        </p:spPr>
        <p:txBody>
          <a:bodyPr>
            <a:spAutoFit/>
          </a:bodyPr>
          <a:lstStyle/>
          <a:p>
            <a:pPr eaLnBrk="0" hangingPunct="0">
              <a:buSzPct val="100000"/>
            </a:pPr>
            <a:r>
              <a:rPr lang="fr-FR" sz="2000" dirty="0" smtClean="0">
                <a:solidFill>
                  <a:srgbClr val="F2F2F2"/>
                </a:solidFill>
                <a:sym typeface="Arial" charset="0"/>
              </a:rPr>
              <a:t>Thaïlande</a:t>
            </a:r>
            <a:endParaRPr lang="fr-FR" sz="2000" dirty="0">
              <a:solidFill>
                <a:srgbClr val="F2F2F2"/>
              </a:solidFill>
              <a:sym typeface="Arial" charset="0"/>
            </a:endParaRPr>
          </a:p>
        </p:txBody>
      </p:sp>
      <p:sp>
        <p:nvSpPr>
          <p:cNvPr id="19467" name="Rectangle 11"/>
          <p:cNvSpPr>
            <a:spLocks noChangeArrowheads="1"/>
          </p:cNvSpPr>
          <p:nvPr/>
        </p:nvSpPr>
        <p:spPr bwMode="auto">
          <a:xfrm>
            <a:off x="5341938" y="5822950"/>
            <a:ext cx="1492250" cy="400050"/>
          </a:xfrm>
          <a:prstGeom prst="rect">
            <a:avLst/>
          </a:prstGeom>
          <a:noFill/>
          <a:ln w="9525">
            <a:noFill/>
            <a:miter lim="800000"/>
            <a:headEnd/>
            <a:tailEnd/>
          </a:ln>
        </p:spPr>
        <p:txBody>
          <a:bodyPr>
            <a:spAutoFit/>
          </a:bodyPr>
          <a:lstStyle/>
          <a:p>
            <a:pPr eaLnBrk="0" hangingPunct="0">
              <a:buSzPct val="100000"/>
            </a:pPr>
            <a:r>
              <a:rPr lang="fr-FR" sz="2000" dirty="0" smtClean="0">
                <a:solidFill>
                  <a:srgbClr val="F2F2F2"/>
                </a:solidFill>
                <a:sym typeface="Arial" charset="0"/>
              </a:rPr>
              <a:t>Argentine</a:t>
            </a:r>
            <a:endParaRPr lang="fr-FR" sz="2000" dirty="0">
              <a:solidFill>
                <a:srgbClr val="F2F2F2"/>
              </a:solidFill>
              <a:sym typeface="Arial" charset="0"/>
            </a:endParaRP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r>
              <a:rPr lang="fr-FR" b="0" dirty="0" smtClean="0">
                <a:cs typeface="Arial" charset="0"/>
                <a:sym typeface="Arial" charset="0"/>
              </a:rPr>
              <a:t>Exemple: </a:t>
            </a:r>
            <a:r>
              <a:rPr lang="fr-FR" dirty="0" smtClean="0">
                <a:cs typeface="Arial" charset="0"/>
                <a:sym typeface="Arial" charset="0"/>
              </a:rPr>
              <a:t/>
            </a:r>
            <a:br>
              <a:rPr lang="fr-FR" dirty="0" smtClean="0">
                <a:cs typeface="Arial" charset="0"/>
                <a:sym typeface="Arial" charset="0"/>
              </a:rPr>
            </a:br>
            <a:r>
              <a:rPr lang="fr-FR" dirty="0" smtClean="0">
                <a:cs typeface="Arial" charset="0"/>
                <a:sym typeface="Arial" charset="0"/>
              </a:rPr>
              <a:t>le changement climatique et le problème du développement (3)</a:t>
            </a:r>
            <a:endParaRPr lang="fr-FR" dirty="0" smtClean="0">
              <a:cs typeface="Arial" charset="0"/>
              <a:sym typeface="Arial" charset="0"/>
            </a:endParaRPr>
          </a:p>
        </p:txBody>
      </p:sp>
      <p:sp>
        <p:nvSpPr>
          <p:cNvPr id="20483" name="Inhaltsplatzhalter 11"/>
          <p:cNvSpPr>
            <a:spLocks noGrp="1"/>
          </p:cNvSpPr>
          <p:nvPr>
            <p:ph idx="1"/>
          </p:nvPr>
        </p:nvSpPr>
        <p:spPr>
          <a:xfrm>
            <a:off x="457200" y="2008188"/>
            <a:ext cx="1920875" cy="4213225"/>
          </a:xfrm>
        </p:spPr>
        <p:txBody>
          <a:bodyPr/>
          <a:lstStyle/>
          <a:p>
            <a:pPr marL="0" indent="0">
              <a:buClrTx/>
              <a:buFont typeface="Arial" charset="0"/>
              <a:buNone/>
            </a:pPr>
            <a:r>
              <a:rPr lang="fr-FR" dirty="0" smtClean="0">
                <a:solidFill>
                  <a:srgbClr val="000000"/>
                </a:solidFill>
                <a:cs typeface="Arial" charset="0"/>
                <a:sym typeface="Arial" charset="0"/>
              </a:rPr>
              <a:t>~30 – 60% de </a:t>
            </a:r>
            <a:br>
              <a:rPr lang="fr-FR" dirty="0" smtClean="0">
                <a:solidFill>
                  <a:srgbClr val="000000"/>
                </a:solidFill>
                <a:cs typeface="Arial" charset="0"/>
                <a:sym typeface="Arial" charset="0"/>
              </a:rPr>
            </a:br>
            <a:r>
              <a:rPr lang="fr-FR" dirty="0" smtClean="0">
                <a:solidFill>
                  <a:srgbClr val="000000"/>
                </a:solidFill>
                <a:cs typeface="Arial" charset="0"/>
                <a:sym typeface="Arial" charset="0"/>
              </a:rPr>
              <a:t>l'APD potentiellement affectée par le changement climatique</a:t>
            </a:r>
            <a:endParaRPr lang="fr-FR" dirty="0" smtClean="0">
              <a:solidFill>
                <a:srgbClr val="000000"/>
              </a:solidFill>
              <a:cs typeface="Arial" charset="0"/>
              <a:sym typeface="Arial" charset="0"/>
            </a:endParaRPr>
          </a:p>
        </p:txBody>
      </p:sp>
      <p:sp>
        <p:nvSpPr>
          <p:cNvPr id="20484" name="Text Box 6"/>
          <p:cNvSpPr txBox="1">
            <a:spLocks noChangeArrowheads="1"/>
          </p:cNvSpPr>
          <p:nvPr/>
        </p:nvSpPr>
        <p:spPr bwMode="auto">
          <a:xfrm>
            <a:off x="7545388" y="5126038"/>
            <a:ext cx="529280" cy="292372"/>
          </a:xfrm>
          <a:prstGeom prst="rect">
            <a:avLst/>
          </a:prstGeom>
          <a:solidFill>
            <a:schemeClr val="bg1"/>
          </a:solidFill>
          <a:ln w="9525">
            <a:noFill/>
            <a:miter lim="800000"/>
            <a:headEnd/>
            <a:tailEnd/>
          </a:ln>
        </p:spPr>
        <p:txBody>
          <a:bodyPr wrap="none" lIns="91424" tIns="45712" rIns="91424" bIns="45712">
            <a:spAutoFit/>
          </a:bodyPr>
          <a:lstStyle/>
          <a:p>
            <a:pPr eaLnBrk="0" hangingPunct="0">
              <a:buSzPct val="100000"/>
            </a:pPr>
            <a:r>
              <a:rPr lang="fr-FR" sz="1300" dirty="0" smtClean="0">
                <a:solidFill>
                  <a:srgbClr val="000000"/>
                </a:solidFill>
                <a:sym typeface="Arial" charset="0"/>
              </a:rPr>
              <a:t>Fidji</a:t>
            </a:r>
            <a:endParaRPr lang="fr-FR" sz="1300" dirty="0">
              <a:solidFill>
                <a:srgbClr val="000000"/>
              </a:solidFill>
              <a:sym typeface="Arial" charset="0"/>
            </a:endParaRPr>
          </a:p>
        </p:txBody>
      </p:sp>
      <p:sp>
        <p:nvSpPr>
          <p:cNvPr id="9" name="Text Box 8"/>
          <p:cNvSpPr txBox="1">
            <a:spLocks noChangeArrowheads="1"/>
          </p:cNvSpPr>
          <p:nvPr/>
        </p:nvSpPr>
        <p:spPr bwMode="auto">
          <a:xfrm>
            <a:off x="4954588" y="2189163"/>
            <a:ext cx="3578225" cy="1077202"/>
          </a:xfrm>
          <a:prstGeom prst="rect">
            <a:avLst/>
          </a:prstGeom>
          <a:ln>
            <a:headEnd/>
            <a:tailEnd/>
          </a:ln>
        </p:spPr>
        <p:style>
          <a:lnRef idx="2">
            <a:schemeClr val="accent4"/>
          </a:lnRef>
          <a:fillRef idx="1">
            <a:schemeClr val="lt1"/>
          </a:fillRef>
          <a:effectRef idx="0">
            <a:schemeClr val="accent4"/>
          </a:effectRef>
          <a:fontRef idx="minor">
            <a:schemeClr val="dk1"/>
          </a:fontRef>
        </p:style>
        <p:txBody>
          <a:bodyPr lIns="91424" tIns="45712" rIns="91424" bIns="45712">
            <a:spAutoFit/>
          </a:bodyPr>
          <a:lstStyle/>
          <a:p>
            <a:pPr eaLnBrk="0" hangingPunct="0">
              <a:buSzPct val="100000"/>
              <a:defRPr/>
            </a:pPr>
            <a:r>
              <a:rPr lang="fr-FR" sz="1600" dirty="0" smtClean="0">
                <a:solidFill>
                  <a:srgbClr val="000000"/>
                </a:solidFill>
                <a:cs typeface="Arial" charset="0"/>
                <a:sym typeface="Arial" charset="0"/>
              </a:rPr>
              <a:t>Flux d'aide affectés par le risque climatique en </a:t>
            </a:r>
            <a:r>
              <a:rPr lang="fr-FR" sz="1600" dirty="0" smtClean="0">
                <a:solidFill>
                  <a:srgbClr val="C00000"/>
                </a:solidFill>
                <a:cs typeface="Arial" charset="0"/>
                <a:sym typeface="Arial" charset="0"/>
              </a:rPr>
              <a:t>rouge</a:t>
            </a:r>
          </a:p>
          <a:p>
            <a:pPr eaLnBrk="0" hangingPunct="0">
              <a:buSzPct val="100000"/>
              <a:defRPr/>
            </a:pPr>
            <a:r>
              <a:rPr lang="fr-FR" sz="1600" dirty="0" smtClean="0">
                <a:solidFill>
                  <a:srgbClr val="000000"/>
                </a:solidFill>
                <a:cs typeface="Arial" charset="0"/>
                <a:sym typeface="Arial" charset="0"/>
              </a:rPr>
              <a:t>Les zones ombrées indiquent l'incertitude.</a:t>
            </a:r>
            <a:endParaRPr lang="fr-FR" sz="1600" dirty="0">
              <a:solidFill>
                <a:srgbClr val="000000"/>
              </a:solidFill>
              <a:cs typeface="Arial" charset="0"/>
              <a:sym typeface="Arial" charset="0"/>
            </a:endParaRPr>
          </a:p>
        </p:txBody>
      </p:sp>
      <p:grpSp>
        <p:nvGrpSpPr>
          <p:cNvPr id="20486" name="Gruppieren 9"/>
          <p:cNvGrpSpPr>
            <a:grpSpLocks/>
          </p:cNvGrpSpPr>
          <p:nvPr/>
        </p:nvGrpSpPr>
        <p:grpSpPr bwMode="auto">
          <a:xfrm>
            <a:off x="2846388" y="1844675"/>
            <a:ext cx="6297612" cy="4394200"/>
            <a:chOff x="1989420" y="1593885"/>
            <a:chExt cx="7492243" cy="5363162"/>
          </a:xfrm>
        </p:grpSpPr>
        <p:pic>
          <p:nvPicPr>
            <p:cNvPr id="20488" name="Picture 4" descr="Aid flows affected by climate risk"/>
            <p:cNvPicPr>
              <a:picLocks noChangeAspect="1" noChangeArrowheads="1"/>
            </p:cNvPicPr>
            <p:nvPr/>
          </p:nvPicPr>
          <p:blipFill>
            <a:blip r:embed="rId3" cstate="print"/>
            <a:srcRect t="792"/>
            <a:stretch>
              <a:fillRect/>
            </a:stretch>
          </p:blipFill>
          <p:spPr bwMode="auto">
            <a:xfrm>
              <a:off x="1989420" y="1593885"/>
              <a:ext cx="7492243" cy="5363162"/>
            </a:xfrm>
            <a:prstGeom prst="rect">
              <a:avLst/>
            </a:prstGeom>
            <a:noFill/>
            <a:ln w="31750">
              <a:noFill/>
              <a:miter lim="800000"/>
              <a:headEnd/>
              <a:tailEnd/>
            </a:ln>
          </p:spPr>
        </p:pic>
        <p:sp>
          <p:nvSpPr>
            <p:cNvPr id="20489" name="Text Box 5"/>
            <p:cNvSpPr txBox="1">
              <a:spLocks noChangeArrowheads="1"/>
            </p:cNvSpPr>
            <p:nvPr/>
          </p:nvSpPr>
          <p:spPr bwMode="auto">
            <a:xfrm>
              <a:off x="2437088" y="6669307"/>
              <a:ext cx="5929574" cy="281706"/>
            </a:xfrm>
            <a:prstGeom prst="rect">
              <a:avLst/>
            </a:prstGeom>
            <a:solidFill>
              <a:schemeClr val="bg1"/>
            </a:solidFill>
            <a:ln w="9525">
              <a:noFill/>
              <a:miter lim="800000"/>
              <a:headEnd/>
              <a:tailEnd/>
            </a:ln>
          </p:spPr>
          <p:txBody>
            <a:bodyPr lIns="91424" tIns="45712" rIns="91424" bIns="0">
              <a:spAutoFit/>
            </a:bodyPr>
            <a:lstStyle/>
            <a:p>
              <a:pPr eaLnBrk="0" hangingPunct="0">
                <a:buSzPct val="100000"/>
              </a:pPr>
              <a:r>
                <a:rPr lang="fr-FR" sz="1200" dirty="0" smtClean="0">
                  <a:solidFill>
                    <a:srgbClr val="000000"/>
                  </a:solidFill>
                  <a:sym typeface="Arial" charset="0"/>
                </a:rPr>
                <a:t>Bangladesh  Egypte      Tanzanie  Uruguay    Népal            Fidji</a:t>
              </a:r>
              <a:endParaRPr lang="fr-FR" sz="1200" dirty="0">
                <a:solidFill>
                  <a:srgbClr val="000000"/>
                </a:solidFill>
                <a:sym typeface="Arial" charset="0"/>
              </a:endParaRPr>
            </a:p>
          </p:txBody>
        </p:sp>
        <p:sp>
          <p:nvSpPr>
            <p:cNvPr id="8" name="TextBox 7"/>
            <p:cNvSpPr txBox="1"/>
            <p:nvPr/>
          </p:nvSpPr>
          <p:spPr>
            <a:xfrm>
              <a:off x="2056593" y="1814513"/>
              <a:ext cx="263635" cy="4365850"/>
            </a:xfrm>
            <a:prstGeom prst="rect">
              <a:avLst/>
            </a:prstGeom>
            <a:solidFill>
              <a:schemeClr val="bg1"/>
            </a:solidFill>
          </p:spPr>
          <p:txBody>
            <a:bodyPr vert="vert270" lIns="18288" rIns="18288">
              <a:spAutoFit/>
            </a:bodyPr>
            <a:lstStyle/>
            <a:p>
              <a:pPr eaLnBrk="0" hangingPunct="0">
                <a:defRPr/>
              </a:pPr>
              <a:r>
                <a:rPr lang="fr-FR" sz="1200" dirty="0" smtClean="0">
                  <a:solidFill>
                    <a:schemeClr val="tx1"/>
                  </a:solidFill>
                  <a:cs typeface="+mn-cs"/>
                </a:rPr>
                <a:t>Total </a:t>
              </a:r>
              <a:r>
                <a:rPr lang="fr-FR" sz="1200" dirty="0" err="1" smtClean="0">
                  <a:solidFill>
                    <a:schemeClr val="tx1"/>
                  </a:solidFill>
                  <a:cs typeface="+mn-cs"/>
                </a:rPr>
                <a:t>aid</a:t>
              </a:r>
              <a:r>
                <a:rPr lang="fr-FR" sz="1200" dirty="0" smtClean="0">
                  <a:solidFill>
                    <a:schemeClr val="tx1"/>
                  </a:solidFill>
                  <a:cs typeface="+mn-cs"/>
                </a:rPr>
                <a:t> </a:t>
              </a:r>
              <a:r>
                <a:rPr lang="fr-FR" sz="1200" dirty="0" err="1" smtClean="0">
                  <a:solidFill>
                    <a:schemeClr val="tx1"/>
                  </a:solidFill>
                  <a:cs typeface="+mn-cs"/>
                </a:rPr>
                <a:t>flows</a:t>
              </a:r>
              <a:r>
                <a:rPr lang="fr-FR" sz="1200" dirty="0" smtClean="0">
                  <a:solidFill>
                    <a:schemeClr val="tx1"/>
                  </a:solidFill>
                  <a:cs typeface="+mn-cs"/>
                </a:rPr>
                <a:t> in millions USD, 1998-2000 </a:t>
              </a:r>
              <a:endParaRPr lang="fr-FR" sz="1200" dirty="0">
                <a:solidFill>
                  <a:schemeClr val="tx1"/>
                </a:solidFill>
                <a:cs typeface="+mn-cs"/>
              </a:endParaRPr>
            </a:p>
          </p:txBody>
        </p:sp>
      </p:grpSp>
      <p:sp>
        <p:nvSpPr>
          <p:cNvPr id="20487" name="Rectangle 9"/>
          <p:cNvSpPr>
            <a:spLocks noChangeArrowheads="1"/>
          </p:cNvSpPr>
          <p:nvPr/>
        </p:nvSpPr>
        <p:spPr bwMode="auto">
          <a:xfrm>
            <a:off x="5686425" y="6408738"/>
            <a:ext cx="3457575" cy="231775"/>
          </a:xfrm>
          <a:prstGeom prst="rect">
            <a:avLst/>
          </a:prstGeom>
          <a:noFill/>
          <a:ln w="9525">
            <a:noFill/>
            <a:miter lim="800000"/>
            <a:headEnd/>
            <a:tailEnd/>
          </a:ln>
        </p:spPr>
        <p:txBody>
          <a:bodyPr anchor="ctr">
            <a:spAutoFit/>
          </a:bodyPr>
          <a:lstStyle/>
          <a:p>
            <a:pPr algn="r" eaLnBrk="0" hangingPunct="0">
              <a:buSzPct val="100000"/>
            </a:pPr>
            <a:r>
              <a:rPr lang="fr-FR" sz="900" i="1" dirty="0" smtClean="0">
                <a:solidFill>
                  <a:srgbClr val="7F7F7F"/>
                </a:solidFill>
                <a:sym typeface="Arial" charset="0"/>
              </a:rPr>
              <a:t>Source: OCDE, Contre vents et marées (2005)</a:t>
            </a:r>
            <a:endParaRPr lang="fr-FR" sz="900" i="1" dirty="0">
              <a:solidFill>
                <a:srgbClr val="7F7F7F"/>
              </a:solidFill>
              <a:sym typeface="Arial" charset="0"/>
            </a:endParaRP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el 1"/>
          <p:cNvSpPr>
            <a:spLocks noGrp="1"/>
          </p:cNvSpPr>
          <p:nvPr>
            <p:ph type="title"/>
          </p:nvPr>
        </p:nvSpPr>
        <p:spPr/>
        <p:txBody>
          <a:bodyPr/>
          <a:lstStyle/>
          <a:p>
            <a:r>
              <a:rPr lang="fr-FR" dirty="0" smtClean="0">
                <a:cs typeface="Arial" charset="0"/>
                <a:sym typeface="Arial" charset="0"/>
              </a:rPr>
              <a:t>Adaptation au changement climatique</a:t>
            </a:r>
            <a:endParaRPr lang="fr-FR" dirty="0" smtClean="0">
              <a:cs typeface="Arial" charset="0"/>
              <a:sym typeface="Arial" charset="0"/>
            </a:endParaRPr>
          </a:p>
        </p:txBody>
      </p:sp>
      <p:pic>
        <p:nvPicPr>
          <p:cNvPr id="21507" name="Grafik 2" descr="titelbars.tif"/>
          <p:cNvPicPr>
            <a:picLocks noChangeAspect="1"/>
          </p:cNvPicPr>
          <p:nvPr/>
        </p:nvPicPr>
        <p:blipFill>
          <a:blip r:embed="rId3" cstate="print"/>
          <a:srcRect l="-2812" b="44768"/>
          <a:stretch>
            <a:fillRect/>
          </a:stretch>
        </p:blipFill>
        <p:spPr bwMode="auto">
          <a:xfrm>
            <a:off x="4157663" y="3125788"/>
            <a:ext cx="4986337" cy="378777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r>
              <a:rPr lang="fr-FR" dirty="0" smtClean="0">
                <a:cs typeface="Arial" charset="0"/>
                <a:sym typeface="Arial" charset="0"/>
              </a:rPr>
              <a:t>Définir l'adaptation</a:t>
            </a:r>
            <a:endParaRPr lang="fr-FR" dirty="0" smtClean="0">
              <a:cs typeface="Arial" charset="0"/>
              <a:sym typeface="Arial" charset="0"/>
            </a:endParaRPr>
          </a:p>
        </p:txBody>
      </p:sp>
      <p:sp>
        <p:nvSpPr>
          <p:cNvPr id="22531" name="Inhaltsplatzhalter 17"/>
          <p:cNvSpPr>
            <a:spLocks noGrp="1"/>
          </p:cNvSpPr>
          <p:nvPr>
            <p:ph idx="1"/>
          </p:nvPr>
        </p:nvSpPr>
        <p:spPr/>
        <p:txBody>
          <a:bodyPr/>
          <a:lstStyle/>
          <a:p>
            <a:pPr marL="0" indent="0">
              <a:buClrTx/>
              <a:buFont typeface="Arial" charset="0"/>
              <a:buNone/>
            </a:pPr>
            <a:r>
              <a:rPr lang="fr-FR" dirty="0" smtClean="0">
                <a:solidFill>
                  <a:srgbClr val="000000"/>
                </a:solidFill>
                <a:cs typeface="Arial" charset="0"/>
                <a:sym typeface="Arial" charset="0"/>
              </a:rPr>
              <a:t>Adaptation des systèmes humains et naturels en réponse à des stimuli climatiques réels ou prévus ou à leurs effets afin d'en atténuer les inconvénients ou d'en exploiter les avantages. 	</a:t>
            </a:r>
            <a:endParaRPr lang="fr-FR" dirty="0" smtClean="0">
              <a:solidFill>
                <a:srgbClr val="000000"/>
              </a:solidFill>
              <a:cs typeface="Arial" charset="0"/>
              <a:sym typeface="Arial" charset="0"/>
            </a:endParaRPr>
          </a:p>
        </p:txBody>
      </p:sp>
      <p:grpSp>
        <p:nvGrpSpPr>
          <p:cNvPr id="2" name="Gruppieren 18"/>
          <p:cNvGrpSpPr>
            <a:grpSpLocks/>
          </p:cNvGrpSpPr>
          <p:nvPr/>
        </p:nvGrpSpPr>
        <p:grpSpPr bwMode="auto">
          <a:xfrm>
            <a:off x="377825" y="4037013"/>
            <a:ext cx="8513763" cy="2647450"/>
            <a:chOff x="377825" y="4037013"/>
            <a:chExt cx="8513763" cy="2647450"/>
          </a:xfrm>
        </p:grpSpPr>
        <p:grpSp>
          <p:nvGrpSpPr>
            <p:cNvPr id="22544" name="Gruppieren 16"/>
            <p:cNvGrpSpPr>
              <a:grpSpLocks/>
            </p:cNvGrpSpPr>
            <p:nvPr/>
          </p:nvGrpSpPr>
          <p:grpSpPr bwMode="auto">
            <a:xfrm>
              <a:off x="377825" y="4037013"/>
              <a:ext cx="8513763" cy="2032000"/>
              <a:chOff x="377825" y="4037013"/>
              <a:chExt cx="8513763" cy="2032000"/>
            </a:xfrm>
          </p:grpSpPr>
          <p:sp>
            <p:nvSpPr>
              <p:cNvPr id="57358" name="Text Box 8"/>
              <p:cNvSpPr txBox="1">
                <a:spLocks noChangeArrowheads="1"/>
              </p:cNvSpPr>
              <p:nvPr/>
            </p:nvSpPr>
            <p:spPr bwMode="auto">
              <a:xfrm>
                <a:off x="377825" y="4175850"/>
                <a:ext cx="1622425" cy="1754326"/>
              </a:xfrm>
              <a:prstGeom prst="rect">
                <a:avLst/>
              </a:prstGeom>
              <a:solidFill>
                <a:schemeClr val="accent1">
                  <a:lumMod val="50000"/>
                </a:schemeClr>
              </a:solidFill>
              <a:ln>
                <a:noFill/>
                <a:headEnd/>
                <a:tailEnd/>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wrap="square">
                <a:spAutoFit/>
              </a:bodyPr>
              <a:lstStyle/>
              <a:p>
                <a:pPr eaLnBrk="0" hangingPunct="0">
                  <a:buSzPct val="100000"/>
                  <a:defRPr/>
                </a:pPr>
                <a:r>
                  <a:rPr lang="fr-FR" sz="1800" dirty="0" smtClean="0">
                    <a:solidFill>
                      <a:srgbClr val="FFFFFF"/>
                    </a:solidFill>
                    <a:cs typeface="Arial" charset="0"/>
                    <a:sym typeface="Arial" charset="0"/>
                  </a:rPr>
                  <a:t>Atténuation</a:t>
                </a:r>
                <a:r>
                  <a:rPr lang="fr-FR" sz="1800" b="0" dirty="0" smtClean="0">
                    <a:solidFill>
                      <a:srgbClr val="FFFFFF"/>
                    </a:solidFill>
                    <a:cs typeface="Arial" charset="0"/>
                    <a:sym typeface="Arial" charset="0"/>
                  </a:rPr>
                  <a:t>: réduire les émissions, réduire l'ampleur du CC</a:t>
                </a:r>
                <a:endParaRPr lang="fr-FR" sz="1800" b="0" dirty="0">
                  <a:solidFill>
                    <a:srgbClr val="FFFFFF"/>
                  </a:solidFill>
                  <a:cs typeface="Arial" charset="0"/>
                  <a:sym typeface="Arial" charset="0"/>
                </a:endParaRPr>
              </a:p>
            </p:txBody>
          </p:sp>
          <p:sp>
            <p:nvSpPr>
              <p:cNvPr id="22549" name="Line 9"/>
              <p:cNvSpPr>
                <a:spLocks noChangeShapeType="1"/>
              </p:cNvSpPr>
              <p:nvPr/>
            </p:nvSpPr>
            <p:spPr bwMode="auto">
              <a:xfrm>
                <a:off x="1822450" y="5053013"/>
                <a:ext cx="612775" cy="0"/>
              </a:xfrm>
              <a:prstGeom prst="line">
                <a:avLst/>
              </a:prstGeom>
              <a:noFill/>
              <a:ln w="50800">
                <a:solidFill>
                  <a:schemeClr val="tx1"/>
                </a:solidFill>
                <a:round/>
                <a:headEnd/>
                <a:tailEnd type="triangle" w="lg" len="lg"/>
              </a:ln>
            </p:spPr>
            <p:txBody>
              <a:bodyPr wrap="none" anchor="ctr"/>
              <a:lstStyle/>
              <a:p>
                <a:endParaRPr lang="fr-FR" dirty="0"/>
              </a:p>
            </p:txBody>
          </p:sp>
          <p:sp>
            <p:nvSpPr>
              <p:cNvPr id="57356" name="Text Box 11"/>
              <p:cNvSpPr txBox="1">
                <a:spLocks noChangeArrowheads="1"/>
              </p:cNvSpPr>
              <p:nvPr/>
            </p:nvSpPr>
            <p:spPr bwMode="auto">
              <a:xfrm>
                <a:off x="7427913" y="4037013"/>
                <a:ext cx="1463675" cy="2032000"/>
              </a:xfrm>
              <a:prstGeom prst="rect">
                <a:avLst/>
              </a:prstGeom>
              <a:solidFill>
                <a:schemeClr val="accent1">
                  <a:lumMod val="50000"/>
                </a:schemeClr>
              </a:solidFill>
              <a:ln>
                <a:noFill/>
                <a:headEnd/>
                <a:tailEnd/>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a:spAutoFit/>
              </a:bodyPr>
              <a:lstStyle/>
              <a:p>
                <a:pPr eaLnBrk="0" hangingPunct="0">
                  <a:buSzPct val="100000"/>
                  <a:defRPr/>
                </a:pPr>
                <a:r>
                  <a:rPr lang="fr-FR" sz="1800" dirty="0" smtClean="0">
                    <a:solidFill>
                      <a:srgbClr val="FFFFFF"/>
                    </a:solidFill>
                    <a:cs typeface="Arial" charset="0"/>
                    <a:sym typeface="Arial" charset="0"/>
                  </a:rPr>
                  <a:t>Adaptation</a:t>
                </a:r>
                <a:r>
                  <a:rPr lang="fr-FR" sz="1800" b="0" dirty="0" smtClean="0">
                    <a:solidFill>
                      <a:srgbClr val="FFFFFF"/>
                    </a:solidFill>
                    <a:cs typeface="Arial" charset="0"/>
                    <a:sym typeface="Arial" charset="0"/>
                  </a:rPr>
                  <a:t>: réduire la vulnérabilité aux impacts du CC, réduire les pertes</a:t>
                </a:r>
                <a:endParaRPr lang="fr-FR" sz="1800" b="0" dirty="0">
                  <a:solidFill>
                    <a:srgbClr val="FFFFFF"/>
                  </a:solidFill>
                  <a:cs typeface="Arial" charset="0"/>
                  <a:sym typeface="Arial" charset="0"/>
                </a:endParaRPr>
              </a:p>
            </p:txBody>
          </p:sp>
          <p:sp>
            <p:nvSpPr>
              <p:cNvPr id="22553" name="Line 12"/>
              <p:cNvSpPr>
                <a:spLocks noChangeShapeType="1"/>
              </p:cNvSpPr>
              <p:nvPr/>
            </p:nvSpPr>
            <p:spPr bwMode="auto">
              <a:xfrm flipH="1">
                <a:off x="6807200" y="5053013"/>
                <a:ext cx="609600" cy="0"/>
              </a:xfrm>
              <a:prstGeom prst="line">
                <a:avLst/>
              </a:prstGeom>
              <a:noFill/>
              <a:ln w="50800">
                <a:solidFill>
                  <a:schemeClr val="tx1"/>
                </a:solidFill>
                <a:round/>
                <a:headEnd/>
                <a:tailEnd type="triangle" w="lg" len="lg"/>
              </a:ln>
            </p:spPr>
            <p:txBody>
              <a:bodyPr wrap="none" anchor="ctr"/>
              <a:lstStyle/>
              <a:p>
                <a:endParaRPr lang="fr-FR" dirty="0"/>
              </a:p>
            </p:txBody>
          </p:sp>
        </p:grpSp>
        <p:sp>
          <p:nvSpPr>
            <p:cNvPr id="22545" name="TextBox 15"/>
            <p:cNvSpPr txBox="1">
              <a:spLocks noChangeArrowheads="1"/>
            </p:cNvSpPr>
            <p:nvPr/>
          </p:nvSpPr>
          <p:spPr bwMode="auto">
            <a:xfrm>
              <a:off x="1273175" y="5915022"/>
              <a:ext cx="6537325" cy="769441"/>
            </a:xfrm>
            <a:prstGeom prst="rect">
              <a:avLst/>
            </a:prstGeom>
            <a:noFill/>
            <a:ln w="9525">
              <a:noFill/>
              <a:miter lim="800000"/>
              <a:headEnd/>
              <a:tailEnd/>
            </a:ln>
          </p:spPr>
          <p:txBody>
            <a:bodyPr>
              <a:spAutoFit/>
            </a:bodyPr>
            <a:lstStyle/>
            <a:p>
              <a:pPr algn="ctr" eaLnBrk="0" hangingPunct="0">
                <a:spcBef>
                  <a:spcPct val="20000"/>
                </a:spcBef>
                <a:buSzPct val="100000"/>
              </a:pPr>
              <a:r>
                <a:rPr lang="fr-FR" sz="2000" b="0" dirty="0" smtClean="0">
                  <a:solidFill>
                    <a:srgbClr val="595959"/>
                  </a:solidFill>
                  <a:sym typeface="Arial" charset="0"/>
                </a:rPr>
                <a:t>Adaptation et atténuation sont des </a:t>
              </a:r>
            </a:p>
            <a:p>
              <a:pPr algn="ctr" eaLnBrk="0" hangingPunct="0">
                <a:spcBef>
                  <a:spcPct val="20000"/>
                </a:spcBef>
                <a:buSzPct val="100000"/>
              </a:pPr>
              <a:r>
                <a:rPr lang="fr-FR" sz="2000" b="0" dirty="0" smtClean="0">
                  <a:solidFill>
                    <a:srgbClr val="595959"/>
                  </a:solidFill>
                  <a:sym typeface="Arial" charset="0"/>
                </a:rPr>
                <a:t>stratégies complémentaires</a:t>
              </a:r>
              <a:endParaRPr lang="fr-FR" sz="2000" b="0" dirty="0">
                <a:solidFill>
                  <a:srgbClr val="595959"/>
                </a:solidFill>
                <a:sym typeface="Arial" charset="0"/>
              </a:endParaRPr>
            </a:p>
          </p:txBody>
        </p:sp>
      </p:grpSp>
      <p:sp>
        <p:nvSpPr>
          <p:cNvPr id="22533" name="Rectangle 5"/>
          <p:cNvSpPr>
            <a:spLocks noChangeArrowheads="1"/>
          </p:cNvSpPr>
          <p:nvPr/>
        </p:nvSpPr>
        <p:spPr bwMode="auto">
          <a:xfrm>
            <a:off x="8170863" y="6408738"/>
            <a:ext cx="973137" cy="231775"/>
          </a:xfrm>
          <a:prstGeom prst="rect">
            <a:avLst/>
          </a:prstGeom>
          <a:noFill/>
          <a:ln w="9525">
            <a:noFill/>
            <a:miter lim="800000"/>
            <a:headEnd/>
            <a:tailEnd/>
          </a:ln>
        </p:spPr>
        <p:txBody>
          <a:bodyPr wrap="none" anchor="ctr">
            <a:spAutoFit/>
          </a:bodyPr>
          <a:lstStyle/>
          <a:p>
            <a:pPr algn="r" eaLnBrk="0" hangingPunct="0">
              <a:buSzPct val="100000"/>
            </a:pPr>
            <a:r>
              <a:rPr lang="fr-FR" sz="900" i="1" dirty="0" smtClean="0">
                <a:solidFill>
                  <a:srgbClr val="7F7F7F"/>
                </a:solidFill>
                <a:sym typeface="Arial" charset="0"/>
              </a:rPr>
              <a:t>Source: PNUD</a:t>
            </a:r>
            <a:endParaRPr lang="fr-FR" sz="900" i="1" dirty="0">
              <a:solidFill>
                <a:srgbClr val="7F7F7F"/>
              </a:solidFill>
              <a:sym typeface="Arial" charset="0"/>
            </a:endParaRPr>
          </a:p>
        </p:txBody>
      </p:sp>
      <p:grpSp>
        <p:nvGrpSpPr>
          <p:cNvPr id="4" name="Gruppieren 14"/>
          <p:cNvGrpSpPr>
            <a:grpSpLocks/>
          </p:cNvGrpSpPr>
          <p:nvPr/>
        </p:nvGrpSpPr>
        <p:grpSpPr bwMode="auto">
          <a:xfrm>
            <a:off x="1693862" y="3051810"/>
            <a:ext cx="6019800" cy="2622550"/>
            <a:chOff x="1693353" y="3029205"/>
            <a:chExt cx="6019800" cy="2621601"/>
          </a:xfrm>
        </p:grpSpPr>
        <p:sp>
          <p:nvSpPr>
            <p:cNvPr id="57349" name="Text Box 3"/>
            <p:cNvSpPr txBox="1">
              <a:spLocks noChangeArrowheads="1"/>
            </p:cNvSpPr>
            <p:nvPr/>
          </p:nvSpPr>
          <p:spPr bwMode="auto">
            <a:xfrm>
              <a:off x="4978400" y="4727576"/>
              <a:ext cx="1828800" cy="923230"/>
            </a:xfrm>
            <a:prstGeom prst="rect">
              <a:avLst/>
            </a:prstGeom>
            <a:solidFill>
              <a:srgbClr val="C00000"/>
            </a:solidFill>
            <a:ln>
              <a:noFill/>
              <a:headEnd/>
              <a:tailEnd/>
            </a:ln>
            <a:effectLst/>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a:spAutoFit/>
            </a:bodyPr>
            <a:lstStyle/>
            <a:p>
              <a:pPr eaLnBrk="0" hangingPunct="0">
                <a:spcBef>
                  <a:spcPct val="50000"/>
                </a:spcBef>
                <a:buSzPct val="100000"/>
                <a:defRPr/>
              </a:pPr>
              <a:r>
                <a:rPr lang="fr-FR" sz="1800" b="0" dirty="0" smtClean="0">
                  <a:solidFill>
                    <a:srgbClr val="FFFFFF"/>
                  </a:solidFill>
                  <a:cs typeface="Arial" charset="0"/>
                  <a:sym typeface="Arial" charset="0"/>
                </a:rPr>
                <a:t>Impacts du changement climatique</a:t>
              </a:r>
              <a:endParaRPr lang="fr-FR" sz="1800" b="0" dirty="0">
                <a:solidFill>
                  <a:srgbClr val="FFFFFF"/>
                </a:solidFill>
                <a:cs typeface="Arial" charset="0"/>
                <a:sym typeface="Arial" charset="0"/>
              </a:endParaRPr>
            </a:p>
          </p:txBody>
        </p:sp>
        <p:sp>
          <p:nvSpPr>
            <p:cNvPr id="22538" name="Line 6"/>
            <p:cNvSpPr>
              <a:spLocks noChangeShapeType="1"/>
            </p:cNvSpPr>
            <p:nvPr/>
          </p:nvSpPr>
          <p:spPr bwMode="auto">
            <a:xfrm>
              <a:off x="5892800" y="3770313"/>
              <a:ext cx="0" cy="1052512"/>
            </a:xfrm>
            <a:prstGeom prst="line">
              <a:avLst/>
            </a:prstGeom>
            <a:noFill/>
            <a:ln w="50800">
              <a:solidFill>
                <a:schemeClr val="tx1"/>
              </a:solidFill>
              <a:round/>
              <a:headEnd/>
              <a:tailEnd type="triangle" w="lg" len="lg"/>
            </a:ln>
          </p:spPr>
          <p:txBody>
            <a:bodyPr wrap="none" anchor="ctr"/>
            <a:lstStyle/>
            <a:p>
              <a:endParaRPr lang="fr-FR" dirty="0"/>
            </a:p>
          </p:txBody>
        </p:sp>
        <p:sp>
          <p:nvSpPr>
            <p:cNvPr id="57350" name="Text Box 4"/>
            <p:cNvSpPr txBox="1">
              <a:spLocks noChangeArrowheads="1"/>
            </p:cNvSpPr>
            <p:nvPr/>
          </p:nvSpPr>
          <p:spPr bwMode="auto">
            <a:xfrm>
              <a:off x="1693353" y="3029205"/>
              <a:ext cx="6019800" cy="923230"/>
            </a:xfrm>
            <a:prstGeom prst="rect">
              <a:avLst/>
            </a:prstGeom>
            <a:solidFill>
              <a:schemeClr val="accent6">
                <a:lumMod val="75000"/>
              </a:schemeClr>
            </a:solidFill>
            <a:ln>
              <a:noFill/>
              <a:headEnd/>
              <a:tailEnd/>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a:spAutoFit/>
              <a:sp3d/>
            </a:bodyPr>
            <a:lstStyle/>
            <a:p>
              <a:pPr algn="ctr" eaLnBrk="0" hangingPunct="0">
                <a:defRPr/>
              </a:pPr>
              <a:r>
                <a:rPr lang="fr-FR" sz="1800" dirty="0" smtClean="0">
                  <a:solidFill>
                    <a:schemeClr val="bg1"/>
                  </a:solidFill>
                </a:rPr>
                <a:t>Changement climatique mondial</a:t>
              </a:r>
              <a:r>
                <a:rPr lang="fr-FR" sz="1800" b="0" dirty="0" smtClean="0">
                  <a:solidFill>
                    <a:schemeClr val="bg1"/>
                  </a:solidFill>
                </a:rPr>
                <a:t>: changement de température, changement des températures régionales, pluie, pression, circulation, etc.</a:t>
              </a:r>
              <a:endParaRPr lang="fr-FR" sz="2400" b="0" dirty="0">
                <a:solidFill>
                  <a:schemeClr val="bg1"/>
                </a:solidFill>
                <a:latin typeface="Times" pitchFamily="18" charset="0"/>
              </a:endParaRPr>
            </a:p>
          </p:txBody>
        </p:sp>
        <p:sp>
          <p:nvSpPr>
            <p:cNvPr id="22540" name="Line 5"/>
            <p:cNvSpPr>
              <a:spLocks noChangeShapeType="1"/>
            </p:cNvSpPr>
            <p:nvPr/>
          </p:nvSpPr>
          <p:spPr bwMode="auto">
            <a:xfrm flipH="1" flipV="1">
              <a:off x="3342765" y="3952435"/>
              <a:ext cx="1" cy="870390"/>
            </a:xfrm>
            <a:prstGeom prst="line">
              <a:avLst/>
            </a:prstGeom>
            <a:noFill/>
            <a:ln w="50800">
              <a:solidFill>
                <a:schemeClr val="tx1"/>
              </a:solidFill>
              <a:round/>
              <a:headEnd/>
              <a:tailEnd type="triangle" w="lg" len="lg"/>
            </a:ln>
          </p:spPr>
          <p:txBody>
            <a:bodyPr wrap="none" anchor="ctr"/>
            <a:lstStyle/>
            <a:p>
              <a:endParaRPr lang="fr-FR" dirty="0"/>
            </a:p>
          </p:txBody>
        </p:sp>
        <p:sp>
          <p:nvSpPr>
            <p:cNvPr id="57348" name="Text Box 2"/>
            <p:cNvSpPr txBox="1">
              <a:spLocks noChangeArrowheads="1"/>
            </p:cNvSpPr>
            <p:nvPr/>
          </p:nvSpPr>
          <p:spPr bwMode="auto">
            <a:xfrm>
              <a:off x="2463800" y="4727576"/>
              <a:ext cx="1828800" cy="923230"/>
            </a:xfrm>
            <a:prstGeom prst="rect">
              <a:avLst/>
            </a:prstGeom>
            <a:solidFill>
              <a:srgbClr val="FFC000"/>
            </a:solidFill>
            <a:ln>
              <a:noFill/>
              <a:headEnd/>
              <a:tailEnd/>
            </a:ln>
            <a:effectLst/>
            <a:scene3d>
              <a:camera prst="orthographicFront">
                <a:rot lat="0" lon="0" rev="0"/>
              </a:camera>
              <a:lightRig rig="threePt" dir="t">
                <a:rot lat="0" lon="0" rev="1200000"/>
              </a:lightRig>
            </a:scene3d>
            <a:sp3d/>
          </p:spPr>
          <p:style>
            <a:lnRef idx="0">
              <a:schemeClr val="accent1"/>
            </a:lnRef>
            <a:fillRef idx="3">
              <a:schemeClr val="accent1"/>
            </a:fillRef>
            <a:effectRef idx="3">
              <a:schemeClr val="accent1"/>
            </a:effectRef>
            <a:fontRef idx="minor">
              <a:schemeClr val="lt1"/>
            </a:fontRef>
          </p:style>
          <p:txBody>
            <a:bodyPr>
              <a:spAutoFit/>
            </a:bodyPr>
            <a:lstStyle/>
            <a:p>
              <a:pPr eaLnBrk="0" hangingPunct="0">
                <a:spcBef>
                  <a:spcPct val="50000"/>
                </a:spcBef>
                <a:buSzPct val="100000"/>
                <a:defRPr/>
              </a:pPr>
              <a:r>
                <a:rPr lang="fr-FR" sz="1800" b="0" dirty="0" smtClean="0">
                  <a:solidFill>
                    <a:srgbClr val="000000"/>
                  </a:solidFill>
                  <a:cs typeface="Arial" charset="0"/>
                  <a:sym typeface="Arial" charset="0"/>
                </a:rPr>
                <a:t>Emissions de gaz à effet de serre</a:t>
              </a:r>
              <a:endParaRPr lang="fr-FR" sz="1800" b="0" dirty="0">
                <a:solidFill>
                  <a:srgbClr val="000000"/>
                </a:solidFill>
                <a:cs typeface="Arial" charset="0"/>
                <a:sym typeface="Arial" charset="0"/>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2"/>
          <p:cNvSpPr txBox="1">
            <a:spLocks noChangeArrowheads="1"/>
          </p:cNvSpPr>
          <p:nvPr/>
        </p:nvSpPr>
        <p:spPr bwMode="auto">
          <a:xfrm>
            <a:off x="684213" y="1700213"/>
            <a:ext cx="184150" cy="457200"/>
          </a:xfrm>
          <a:prstGeom prst="rect">
            <a:avLst/>
          </a:prstGeom>
          <a:noFill/>
          <a:ln w="9525">
            <a:noFill/>
            <a:miter lim="800000"/>
            <a:headEnd/>
            <a:tailEnd/>
          </a:ln>
        </p:spPr>
        <p:txBody>
          <a:bodyPr wrap="none">
            <a:spAutoFit/>
          </a:bodyPr>
          <a:lstStyle/>
          <a:p>
            <a:pPr eaLnBrk="0" hangingPunct="0"/>
            <a:endParaRPr lang="fr-FR" sz="2400" b="0" dirty="0">
              <a:solidFill>
                <a:schemeClr val="tx1"/>
              </a:solidFill>
              <a:latin typeface="Times" pitchFamily="18" charset="0"/>
            </a:endParaRPr>
          </a:p>
        </p:txBody>
      </p:sp>
      <p:pic>
        <p:nvPicPr>
          <p:cNvPr id="23555" name="Picture 5"/>
          <p:cNvPicPr>
            <a:picLocks noChangeAspect="1" noChangeArrowheads="1"/>
          </p:cNvPicPr>
          <p:nvPr/>
        </p:nvPicPr>
        <p:blipFill>
          <a:blip r:embed="rId3" cstate="print"/>
          <a:srcRect t="45461" b="11430"/>
          <a:stretch>
            <a:fillRect/>
          </a:stretch>
        </p:blipFill>
        <p:spPr bwMode="auto">
          <a:xfrm>
            <a:off x="266700" y="1979613"/>
            <a:ext cx="8569325" cy="3529012"/>
          </a:xfrm>
          <a:prstGeom prst="rect">
            <a:avLst/>
          </a:prstGeom>
          <a:noFill/>
          <a:ln w="9525">
            <a:noFill/>
            <a:miter lim="800000"/>
            <a:headEnd/>
            <a:tailEnd/>
          </a:ln>
        </p:spPr>
      </p:pic>
      <p:sp>
        <p:nvSpPr>
          <p:cNvPr id="23556" name="Titel 5"/>
          <p:cNvSpPr>
            <a:spLocks noGrp="1"/>
          </p:cNvSpPr>
          <p:nvPr>
            <p:ph type="title"/>
          </p:nvPr>
        </p:nvSpPr>
        <p:spPr/>
        <p:txBody>
          <a:bodyPr/>
          <a:lstStyle/>
          <a:p>
            <a:r>
              <a:rPr lang="fr-FR" dirty="0" smtClean="0">
                <a:cs typeface="Arial" charset="0"/>
                <a:sym typeface="Arial" charset="0"/>
              </a:rPr>
              <a:t>Adaptation – un cas d'urgence</a:t>
            </a:r>
            <a:endParaRPr lang="fr-FR" dirty="0" smtClean="0">
              <a:cs typeface="Arial" charset="0"/>
              <a:sym typeface="Arial" charset="0"/>
            </a:endParaRPr>
          </a:p>
        </p:txBody>
      </p:sp>
      <p:sp>
        <p:nvSpPr>
          <p:cNvPr id="23557" name="Rectangle 5"/>
          <p:cNvSpPr>
            <a:spLocks noChangeArrowheads="1"/>
          </p:cNvSpPr>
          <p:nvPr/>
        </p:nvSpPr>
        <p:spPr bwMode="auto">
          <a:xfrm>
            <a:off x="5157011" y="6408416"/>
            <a:ext cx="3986989" cy="230832"/>
          </a:xfrm>
          <a:prstGeom prst="rect">
            <a:avLst/>
          </a:prstGeom>
          <a:noFill/>
          <a:ln w="9525">
            <a:noFill/>
            <a:miter lim="800000"/>
            <a:headEnd/>
            <a:tailEnd/>
          </a:ln>
        </p:spPr>
        <p:txBody>
          <a:bodyPr wrap="none" anchor="ctr">
            <a:spAutoFit/>
          </a:bodyPr>
          <a:lstStyle/>
          <a:p>
            <a:pPr algn="r" eaLnBrk="0" hangingPunct="0">
              <a:buSzPct val="100000"/>
            </a:pPr>
            <a:r>
              <a:rPr lang="fr-FR" sz="900" i="1" dirty="0" smtClean="0">
                <a:solidFill>
                  <a:srgbClr val="7F7F7F"/>
                </a:solidFill>
                <a:sym typeface="Arial" charset="0"/>
              </a:rPr>
              <a:t>Source: </a:t>
            </a:r>
            <a:r>
              <a:rPr lang="fr-FR" sz="900" i="1" dirty="0" err="1" smtClean="0">
                <a:solidFill>
                  <a:srgbClr val="7F7F7F"/>
                </a:solidFill>
                <a:sym typeface="Arial" charset="0"/>
              </a:rPr>
              <a:t>Denk-Schrift</a:t>
            </a:r>
            <a:r>
              <a:rPr lang="fr-FR" sz="900" i="1" dirty="0" smtClean="0">
                <a:solidFill>
                  <a:srgbClr val="7F7F7F"/>
                </a:solidFill>
                <a:sym typeface="Arial" charset="0"/>
              </a:rPr>
              <a:t> Energie, Académies suisses des sciences, 2007</a:t>
            </a:r>
            <a:endParaRPr lang="fr-FR" sz="900" i="1" dirty="0">
              <a:solidFill>
                <a:srgbClr val="7F7F7F"/>
              </a:solidFill>
              <a:sym typeface="Arial"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el 5"/>
          <p:cNvSpPr>
            <a:spLocks noGrp="1"/>
          </p:cNvSpPr>
          <p:nvPr>
            <p:ph type="title"/>
          </p:nvPr>
        </p:nvSpPr>
        <p:spPr/>
        <p:txBody>
          <a:bodyPr/>
          <a:lstStyle/>
          <a:p>
            <a:r>
              <a:rPr lang="fr-FR" dirty="0" smtClean="0">
                <a:cs typeface="Arial" charset="0"/>
                <a:sym typeface="Arial" charset="0"/>
              </a:rPr>
              <a:t>Coûts: </a:t>
            </a:r>
            <a:r>
              <a:rPr lang="fr-FR" b="0" dirty="0" smtClean="0">
                <a:cs typeface="Arial" charset="0"/>
                <a:sym typeface="Arial" charset="0"/>
              </a:rPr>
              <a:t>évaluation des coûts d'adaptation et besoins d'investissements dans les pays en voie de développement</a:t>
            </a:r>
            <a:endParaRPr lang="fr-FR" b="0" dirty="0" smtClean="0">
              <a:cs typeface="Arial" charset="0"/>
              <a:sym typeface="Arial" charset="0"/>
            </a:endParaRPr>
          </a:p>
        </p:txBody>
      </p:sp>
      <p:graphicFrame>
        <p:nvGraphicFramePr>
          <p:cNvPr id="82969" name="Group 25"/>
          <p:cNvGraphicFramePr>
            <a:graphicFrameLocks noGrp="1"/>
          </p:cNvGraphicFramePr>
          <p:nvPr>
            <p:ph idx="1"/>
          </p:nvPr>
        </p:nvGraphicFramePr>
        <p:xfrm>
          <a:off x="457200" y="2008188"/>
          <a:ext cx="7526338" cy="3889376"/>
        </p:xfrm>
        <a:graphic>
          <a:graphicData uri="http://schemas.openxmlformats.org/drawingml/2006/table">
            <a:tbl>
              <a:tblPr/>
              <a:tblGrid>
                <a:gridCol w="4957763"/>
                <a:gridCol w="2568575"/>
              </a:tblGrid>
              <a:tr h="716985">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de-DE" sz="1800" b="1" i="0" u="none" strike="noStrike" cap="none" normalizeH="0" baseline="0" smtClean="0">
                          <a:ln>
                            <a:noFill/>
                          </a:ln>
                          <a:solidFill>
                            <a:srgbClr val="C00000"/>
                          </a:solidFill>
                          <a:effectLst/>
                          <a:latin typeface="Arial" charset="0"/>
                          <a:cs typeface="Times New Roman" pitchFamily="18" charset="0"/>
                          <a:sym typeface="Arial" charset="0"/>
                        </a:rPr>
                        <a:t>Source</a:t>
                      </a:r>
                    </a:p>
                  </a:txBody>
                  <a:tcPr marL="73025" marR="73025" marT="45724" marB="45724" anchor="ctr" horzOverflow="overflow">
                    <a:lnL>
                      <a:noFill/>
                    </a:lnL>
                    <a:lnR w="12700" cap="flat" cmpd="sng" algn="ctr">
                      <a:solidFill>
                        <a:srgbClr val="D9D9D9"/>
                      </a:solidFill>
                      <a:prstDash val="solid"/>
                      <a:round/>
                      <a:headEnd type="none" w="med" len="med"/>
                      <a:tailEnd type="none" w="med" len="med"/>
                    </a:lnR>
                    <a:lnT>
                      <a:noFill/>
                    </a:lnT>
                    <a:lnB w="12700" cap="flat" cmpd="sng" algn="ctr">
                      <a:solidFill>
                        <a:srgbClr val="D9D9D9"/>
                      </a:solidFill>
                      <a:prstDash val="solid"/>
                      <a:round/>
                      <a:headEnd type="none" w="med" len="med"/>
                      <a:tailEnd type="none" w="med" len="med"/>
                    </a:lnB>
                    <a:lnTlToBr>
                      <a:noFill/>
                    </a:lnTlToBr>
                    <a:lnBlToTr>
                      <a:noFill/>
                    </a:lnBlToTr>
                    <a:solidFill>
                      <a:srgbClr val="E3E3D4"/>
                    </a:solid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de-DE" sz="1800" b="1" i="0" u="none" strike="noStrike" cap="none" normalizeH="0" baseline="0" smtClean="0">
                          <a:ln>
                            <a:noFill/>
                          </a:ln>
                          <a:solidFill>
                            <a:srgbClr val="C00000"/>
                          </a:solidFill>
                          <a:effectLst/>
                          <a:latin typeface="Arial" charset="0"/>
                          <a:cs typeface="Times New Roman" pitchFamily="18" charset="0"/>
                          <a:sym typeface="Arial" charset="0"/>
                        </a:rPr>
                        <a:t>Estimation</a:t>
                      </a:r>
                    </a:p>
                    <a:p>
                      <a:pPr marL="0" marR="0" lvl="0" indent="0" algn="l" defTabSz="914400" rtl="0" eaLnBrk="0" fontAlgn="base" latinLnBrk="0" hangingPunct="0">
                        <a:lnSpc>
                          <a:spcPct val="114000"/>
                        </a:lnSpc>
                        <a:spcBef>
                          <a:spcPct val="0"/>
                        </a:spcBef>
                        <a:spcAft>
                          <a:spcPct val="0"/>
                        </a:spcAft>
                        <a:buClrTx/>
                        <a:buSzPct val="100000"/>
                        <a:buFontTx/>
                        <a:buNone/>
                        <a:tabLst/>
                      </a:pPr>
                      <a:r>
                        <a:rPr kumimoji="0" lang="de-DE" sz="1800" b="0" i="1" u="none" strike="noStrike" cap="none" normalizeH="0" baseline="0" smtClean="0">
                          <a:ln>
                            <a:noFill/>
                          </a:ln>
                          <a:solidFill>
                            <a:srgbClr val="C00000"/>
                          </a:solidFill>
                          <a:effectLst/>
                          <a:latin typeface="Arial" charset="0"/>
                          <a:cs typeface="Times New Roman" pitchFamily="18" charset="0"/>
                          <a:sym typeface="Arial" charset="0"/>
                        </a:rPr>
                        <a:t>(US$ mrd/an)</a:t>
                      </a:r>
                    </a:p>
                  </a:txBody>
                  <a:tcPr marL="73025" marR="73025" marT="45724" marB="45724" anchor="ctr" horzOverflow="overflow">
                    <a:lnL w="12700" cap="flat" cmpd="sng" algn="ctr">
                      <a:solidFill>
                        <a:srgbClr val="D9D9D9"/>
                      </a:solidFill>
                      <a:prstDash val="solid"/>
                      <a:round/>
                      <a:headEnd type="none" w="med" len="med"/>
                      <a:tailEnd type="none" w="med" len="med"/>
                    </a:lnL>
                    <a:lnR>
                      <a:noFill/>
                    </a:lnR>
                    <a:lnT>
                      <a:noFill/>
                    </a:lnT>
                    <a:lnB w="12700" cap="flat" cmpd="sng" algn="ctr">
                      <a:solidFill>
                        <a:srgbClr val="D9D9D9"/>
                      </a:solidFill>
                      <a:prstDash val="solid"/>
                      <a:round/>
                      <a:headEnd type="none" w="med" len="med"/>
                      <a:tailEnd type="none" w="med" len="med"/>
                    </a:lnB>
                    <a:lnTlToBr>
                      <a:noFill/>
                    </a:lnTlToBr>
                    <a:lnBlToTr>
                      <a:noFill/>
                    </a:lnBlToTr>
                    <a:solidFill>
                      <a:srgbClr val="E3E3D4"/>
                    </a:solidFill>
                  </a:tcPr>
                </a:tc>
              </a:tr>
              <a:tr h="771855">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de-DE" sz="1800" b="0" i="0" u="none" strike="noStrike" cap="none" normalizeH="0" baseline="0" smtClean="0">
                          <a:ln>
                            <a:noFill/>
                          </a:ln>
                          <a:solidFill>
                            <a:srgbClr val="000000"/>
                          </a:solidFill>
                          <a:effectLst/>
                          <a:latin typeface="Arial" charset="0"/>
                          <a:cs typeface="Times New Roman" pitchFamily="18" charset="0"/>
                          <a:sym typeface="Arial" charset="0"/>
                        </a:rPr>
                        <a:t>Banque mondiale tel que révisé par le rapport Stern (2006)</a:t>
                      </a:r>
                    </a:p>
                  </a:txBody>
                  <a:tcPr marL="73025" marR="73025" marT="73159" marB="73159" anchor="ctr" horzOverflow="overflow">
                    <a:lnL>
                      <a:noFill/>
                    </a:lnL>
                    <a:lnR w="12700" cap="flat" cmpd="sng" algn="ctr">
                      <a:solidFill>
                        <a:srgbClr val="D9D9D9"/>
                      </a:solidFill>
                      <a:prstDash val="solid"/>
                      <a:round/>
                      <a:headEnd type="none" w="med" len="med"/>
                      <a:tailEnd type="none" w="med" len="med"/>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de-DE" sz="1800" b="0" i="0" u="none" strike="noStrike" cap="none" normalizeH="0" baseline="0" smtClean="0">
                          <a:ln>
                            <a:noFill/>
                          </a:ln>
                          <a:solidFill>
                            <a:srgbClr val="000000"/>
                          </a:solidFill>
                          <a:effectLst/>
                          <a:latin typeface="Arial" charset="0"/>
                          <a:cs typeface="Times New Roman" pitchFamily="18" charset="0"/>
                          <a:sym typeface="Arial" charset="0"/>
                        </a:rPr>
                        <a:t>4 – 37</a:t>
                      </a:r>
                    </a:p>
                  </a:txBody>
                  <a:tcPr marL="73025" marR="73025" marT="73159" marB="73159" anchor="ctr" horzOverflow="overflow">
                    <a:lnL w="12700" cap="flat" cmpd="sng" algn="ctr">
                      <a:solidFill>
                        <a:srgbClr val="D9D9D9"/>
                      </a:solidFill>
                      <a:prstDash val="solid"/>
                      <a:round/>
                      <a:headEnd type="none" w="med" len="med"/>
                      <a:tailEnd type="none" w="med" len="med"/>
                    </a:lnL>
                    <a:lnR>
                      <a:noFill/>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lnTlToBr>
                      <a:noFill/>
                    </a:lnTlToBr>
                    <a:lnBlToTr>
                      <a:noFill/>
                    </a:lnBlToTr>
                    <a:noFill/>
                  </a:tcPr>
                </a:tc>
              </a:tr>
              <a:tr h="600134">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de-DE" sz="1800" b="0" i="0" u="none" strike="noStrike" cap="none" normalizeH="0" baseline="0" smtClean="0">
                          <a:ln>
                            <a:noFill/>
                          </a:ln>
                          <a:solidFill>
                            <a:srgbClr val="000000"/>
                          </a:solidFill>
                          <a:effectLst/>
                          <a:latin typeface="Arial" charset="0"/>
                          <a:cs typeface="Times New Roman" pitchFamily="18" charset="0"/>
                          <a:sym typeface="Arial" charset="0"/>
                        </a:rPr>
                        <a:t>Oxfam (2007)</a:t>
                      </a:r>
                    </a:p>
                  </a:txBody>
                  <a:tcPr marL="73025" marR="73025" marT="73159" marB="73159" anchor="ctr" horzOverflow="overflow">
                    <a:lnL>
                      <a:noFill/>
                    </a:lnL>
                    <a:lnR w="12700" cap="flat" cmpd="sng" algn="ctr">
                      <a:solidFill>
                        <a:srgbClr val="D9D9D9"/>
                      </a:solidFill>
                      <a:prstDash val="solid"/>
                      <a:round/>
                      <a:headEnd type="none" w="med" len="med"/>
                      <a:tailEnd type="none" w="med" len="med"/>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lnTlToBr>
                      <a:noFill/>
                    </a:lnTlToBr>
                    <a:lnBlToTr>
                      <a:noFill/>
                    </a:lnBlToTr>
                    <a:solidFill>
                      <a:srgbClr val="E3E3D4"/>
                    </a:solid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de-DE" sz="1800" b="0" i="0" u="none" strike="noStrike" cap="none" normalizeH="0" baseline="0" smtClean="0">
                          <a:ln>
                            <a:noFill/>
                          </a:ln>
                          <a:solidFill>
                            <a:srgbClr val="000000"/>
                          </a:solidFill>
                          <a:effectLst/>
                          <a:latin typeface="Arial" charset="0"/>
                          <a:cs typeface="Times New Roman" pitchFamily="18" charset="0"/>
                          <a:sym typeface="Arial" charset="0"/>
                        </a:rPr>
                        <a:t>8 – 33</a:t>
                      </a:r>
                    </a:p>
                  </a:txBody>
                  <a:tcPr marL="73025" marR="73025" marT="73159" marB="73159" anchor="ctr" horzOverflow="overflow">
                    <a:lnL w="12700" cap="flat" cmpd="sng" algn="ctr">
                      <a:solidFill>
                        <a:srgbClr val="D9D9D9"/>
                      </a:solidFill>
                      <a:prstDash val="solid"/>
                      <a:round/>
                      <a:headEnd type="none" w="med" len="med"/>
                      <a:tailEnd type="none" w="med" len="med"/>
                    </a:lnL>
                    <a:lnR>
                      <a:noFill/>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lnTlToBr>
                      <a:noFill/>
                    </a:lnTlToBr>
                    <a:lnBlToTr>
                      <a:noFill/>
                    </a:lnBlToTr>
                    <a:solidFill>
                      <a:srgbClr val="E3E3D4"/>
                    </a:solidFill>
                  </a:tcPr>
                </a:tc>
              </a:tr>
              <a:tr h="600134">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de-DE" sz="1800" b="0" i="0" u="none" strike="noStrike" cap="none" normalizeH="0" baseline="0" smtClean="0">
                          <a:ln>
                            <a:noFill/>
                          </a:ln>
                          <a:solidFill>
                            <a:srgbClr val="000000"/>
                          </a:solidFill>
                          <a:effectLst/>
                          <a:latin typeface="Arial" charset="0"/>
                          <a:cs typeface="Times New Roman" pitchFamily="18" charset="0"/>
                          <a:sym typeface="Arial" charset="0"/>
                        </a:rPr>
                        <a:t>CCNUCC (2007)</a:t>
                      </a:r>
                    </a:p>
                  </a:txBody>
                  <a:tcPr marL="73025" marR="73025" marT="73159" marB="73159" anchor="ctr" horzOverflow="overflow">
                    <a:lnL>
                      <a:noFill/>
                    </a:lnL>
                    <a:lnR w="12700" cap="flat" cmpd="sng" algn="ctr">
                      <a:solidFill>
                        <a:srgbClr val="D9D9D9"/>
                      </a:solidFill>
                      <a:prstDash val="solid"/>
                      <a:round/>
                      <a:headEnd type="none" w="med" len="med"/>
                      <a:tailEnd type="none" w="med" len="med"/>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de-DE" sz="1800" b="0" i="0" u="none" strike="noStrike" cap="none" normalizeH="0" baseline="0" smtClean="0">
                          <a:ln>
                            <a:noFill/>
                          </a:ln>
                          <a:solidFill>
                            <a:srgbClr val="000000"/>
                          </a:solidFill>
                          <a:effectLst/>
                          <a:latin typeface="Arial" charset="0"/>
                          <a:cs typeface="Times New Roman" pitchFamily="18" charset="0"/>
                          <a:sym typeface="Arial" charset="0"/>
                        </a:rPr>
                        <a:t>28 – 67 (en 2030)</a:t>
                      </a:r>
                    </a:p>
                  </a:txBody>
                  <a:tcPr marL="73025" marR="73025" marT="73159" marB="73159" anchor="ctr" horzOverflow="overflow">
                    <a:lnL w="12700" cap="flat" cmpd="sng" algn="ctr">
                      <a:solidFill>
                        <a:srgbClr val="D9D9D9"/>
                      </a:solidFill>
                      <a:prstDash val="solid"/>
                      <a:round/>
                      <a:headEnd type="none" w="med" len="med"/>
                      <a:tailEnd type="none" w="med" len="med"/>
                    </a:lnL>
                    <a:lnR>
                      <a:noFill/>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lnTlToBr>
                      <a:noFill/>
                    </a:lnTlToBr>
                    <a:lnBlToTr>
                      <a:noFill/>
                    </a:lnBlToTr>
                    <a:noFill/>
                  </a:tcPr>
                </a:tc>
              </a:tr>
              <a:tr h="600134">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de-DE" sz="1800" b="0" i="0" u="none" strike="noStrike" cap="none" normalizeH="0" baseline="0" smtClean="0">
                          <a:ln>
                            <a:noFill/>
                          </a:ln>
                          <a:solidFill>
                            <a:srgbClr val="000000"/>
                          </a:solidFill>
                          <a:effectLst/>
                          <a:latin typeface="Arial" charset="0"/>
                          <a:cs typeface="Times New Roman" pitchFamily="18" charset="0"/>
                          <a:sym typeface="Arial" charset="0"/>
                        </a:rPr>
                        <a:t>PNUD: HDR 2007 – 08 </a:t>
                      </a:r>
                    </a:p>
                  </a:txBody>
                  <a:tcPr marL="73025" marR="73025" marT="73159" marB="73159" anchor="ctr" horzOverflow="overflow">
                    <a:lnL>
                      <a:noFill/>
                    </a:lnL>
                    <a:lnR w="12700" cap="flat" cmpd="sng" algn="ctr">
                      <a:solidFill>
                        <a:srgbClr val="D9D9D9"/>
                      </a:solidFill>
                      <a:prstDash val="solid"/>
                      <a:round/>
                      <a:headEnd type="none" w="med" len="med"/>
                      <a:tailEnd type="none" w="med" len="med"/>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lnTlToBr>
                      <a:noFill/>
                    </a:lnTlToBr>
                    <a:lnBlToTr>
                      <a:noFill/>
                    </a:lnBlToTr>
                    <a:solidFill>
                      <a:srgbClr val="E3E3D4"/>
                    </a:solid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de-DE" sz="1800" b="0" i="0" u="none" strike="noStrike" cap="none" normalizeH="0" baseline="0" smtClean="0">
                          <a:ln>
                            <a:noFill/>
                          </a:ln>
                          <a:solidFill>
                            <a:srgbClr val="000000"/>
                          </a:solidFill>
                          <a:effectLst/>
                          <a:latin typeface="Arial" charset="0"/>
                          <a:cs typeface="Times New Roman" pitchFamily="18" charset="0"/>
                          <a:sym typeface="Arial" charset="0"/>
                        </a:rPr>
                        <a:t>86 (en 2016)</a:t>
                      </a:r>
                    </a:p>
                  </a:txBody>
                  <a:tcPr marL="73025" marR="73025" marT="73159" marB="73159" anchor="ctr" horzOverflow="overflow">
                    <a:lnL w="12700" cap="flat" cmpd="sng" algn="ctr">
                      <a:solidFill>
                        <a:srgbClr val="D9D9D9"/>
                      </a:solidFill>
                      <a:prstDash val="solid"/>
                      <a:round/>
                      <a:headEnd type="none" w="med" len="med"/>
                      <a:tailEnd type="none" w="med" len="med"/>
                    </a:lnL>
                    <a:lnR>
                      <a:noFill/>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lnTlToBr>
                      <a:noFill/>
                    </a:lnTlToBr>
                    <a:lnBlToTr>
                      <a:noFill/>
                    </a:lnBlToTr>
                    <a:solidFill>
                      <a:srgbClr val="E3E3D4"/>
                    </a:solidFill>
                  </a:tcPr>
                </a:tc>
              </a:tr>
              <a:tr h="600134">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de-DE" sz="1800" b="0" i="0" u="none" strike="noStrike" cap="none" normalizeH="0" baseline="0" smtClean="0">
                          <a:ln>
                            <a:noFill/>
                          </a:ln>
                          <a:solidFill>
                            <a:srgbClr val="000000"/>
                          </a:solidFill>
                          <a:effectLst/>
                          <a:latin typeface="Arial" charset="0"/>
                          <a:cs typeface="Times New Roman" pitchFamily="18" charset="0"/>
                          <a:sym typeface="Arial" charset="0"/>
                        </a:rPr>
                        <a:t>Banque mondiale (2009)</a:t>
                      </a:r>
                    </a:p>
                  </a:txBody>
                  <a:tcPr marL="73025" marR="73025" marT="73159" marB="73159" anchor="ctr" horzOverflow="overflow">
                    <a:lnL>
                      <a:noFill/>
                    </a:lnL>
                    <a:lnR w="12700" cap="flat" cmpd="sng" algn="ctr">
                      <a:solidFill>
                        <a:srgbClr val="D9D9D9"/>
                      </a:solidFill>
                      <a:prstDash val="solid"/>
                      <a:round/>
                      <a:headEnd type="none" w="med" len="med"/>
                      <a:tailEnd type="none" w="med" len="med"/>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14000"/>
                        </a:lnSpc>
                        <a:spcBef>
                          <a:spcPct val="0"/>
                        </a:spcBef>
                        <a:spcAft>
                          <a:spcPct val="0"/>
                        </a:spcAft>
                        <a:buClrTx/>
                        <a:buSzPct val="100000"/>
                        <a:buFontTx/>
                        <a:buNone/>
                        <a:tabLst/>
                      </a:pPr>
                      <a:r>
                        <a:rPr kumimoji="0" lang="de-DE" sz="1800" b="0" i="0" u="none" strike="noStrike" cap="none" normalizeH="0" baseline="0" smtClean="0">
                          <a:ln>
                            <a:noFill/>
                          </a:ln>
                          <a:solidFill>
                            <a:srgbClr val="000000"/>
                          </a:solidFill>
                          <a:effectLst/>
                          <a:latin typeface="Arial" charset="0"/>
                          <a:cs typeface="Times New Roman" pitchFamily="18" charset="0"/>
                          <a:sym typeface="Arial" charset="0"/>
                        </a:rPr>
                        <a:t>75 – 100 (2010 – 2050)</a:t>
                      </a:r>
                    </a:p>
                  </a:txBody>
                  <a:tcPr marL="73025" marR="73025" marT="73159" marB="73159" anchor="ctr" horzOverflow="overflow">
                    <a:lnL w="12700" cap="flat" cmpd="sng" algn="ctr">
                      <a:solidFill>
                        <a:srgbClr val="D9D9D9"/>
                      </a:solidFill>
                      <a:prstDash val="solid"/>
                      <a:round/>
                      <a:headEnd type="none" w="med" len="med"/>
                      <a:tailEnd type="none" w="med" len="med"/>
                    </a:lnL>
                    <a:lnR>
                      <a:noFill/>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lnTlToBr>
                      <a:noFill/>
                    </a:lnTlToBr>
                    <a:lnBlToTr>
                      <a:noFill/>
                    </a:lnBlToTr>
                    <a:noFill/>
                  </a:tcPr>
                </a:tc>
              </a:tr>
            </a:tbl>
          </a:graphicData>
        </a:graphic>
      </p:graphicFrame>
      <p:sp>
        <p:nvSpPr>
          <p:cNvPr id="24599" name="Rectangle 2"/>
          <p:cNvSpPr>
            <a:spLocks noChangeArrowheads="1"/>
          </p:cNvSpPr>
          <p:nvPr/>
        </p:nvSpPr>
        <p:spPr bwMode="auto">
          <a:xfrm>
            <a:off x="0" y="1118056"/>
            <a:ext cx="184731" cy="430887"/>
          </a:xfrm>
          <a:prstGeom prst="rect">
            <a:avLst/>
          </a:prstGeom>
          <a:noFill/>
          <a:ln w="9525">
            <a:noFill/>
            <a:miter lim="800000"/>
            <a:headEnd/>
            <a:tailEnd/>
          </a:ln>
        </p:spPr>
        <p:txBody>
          <a:bodyPr wrap="none" anchor="ctr">
            <a:spAutoFit/>
          </a:bodyPr>
          <a:lstStyle/>
          <a:p>
            <a:pPr eaLnBrk="0" hangingPunct="0"/>
            <a:endParaRPr lang="fr-FR" dirty="0"/>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r>
              <a:rPr lang="fr-FR" dirty="0" smtClean="0">
                <a:cs typeface="Arial" charset="0"/>
                <a:sym typeface="Arial" charset="0"/>
              </a:rPr>
              <a:t>Coûts: </a:t>
            </a:r>
            <a:r>
              <a:rPr lang="fr-FR" b="0" dirty="0" smtClean="0">
                <a:cs typeface="Arial" charset="0"/>
                <a:sym typeface="Arial" charset="0"/>
              </a:rPr>
              <a:t>estimations par secteur</a:t>
            </a:r>
            <a:endParaRPr lang="fr-FR" b="0" dirty="0" smtClean="0">
              <a:cs typeface="Arial" charset="0"/>
              <a:sym typeface="Arial" charset="0"/>
            </a:endParaRPr>
          </a:p>
        </p:txBody>
      </p:sp>
      <p:graphicFrame>
        <p:nvGraphicFramePr>
          <p:cNvPr id="5" name="Table 4"/>
          <p:cNvGraphicFramePr>
            <a:graphicFrameLocks noGrp="1"/>
          </p:cNvGraphicFramePr>
          <p:nvPr>
            <p:extLst>
              <p:ext uri="{D42A27DB-BD31-4B8C-83A1-F6EECF244321}">
                <p14:modId xmlns:p14="http://schemas.microsoft.com/office/powerpoint/2010/main" val="36316629"/>
              </p:ext>
            </p:extLst>
          </p:nvPr>
        </p:nvGraphicFramePr>
        <p:xfrm>
          <a:off x="457200" y="1914522"/>
          <a:ext cx="7861300" cy="4686300"/>
        </p:xfrm>
        <a:graphic>
          <a:graphicData uri="http://schemas.openxmlformats.org/drawingml/2006/table">
            <a:tbl>
              <a:tblPr/>
              <a:tblGrid>
                <a:gridCol w="3614738"/>
                <a:gridCol w="1798637"/>
                <a:gridCol w="2447925"/>
              </a:tblGrid>
              <a:tr h="800100">
                <a:tc>
                  <a:txBody>
                    <a:bodyPr/>
                    <a:lstStyle/>
                    <a:p>
                      <a:pPr marL="0" marR="0" lvl="0" indent="0" algn="l" defTabSz="914400" rtl="0" eaLnBrk="0" fontAlgn="base" latinLnBrk="0" hangingPunct="0">
                        <a:lnSpc>
                          <a:spcPct val="100000"/>
                        </a:lnSpc>
                        <a:spcBef>
                          <a:spcPct val="0"/>
                        </a:spcBef>
                        <a:spcAft>
                          <a:spcPct val="0"/>
                        </a:spcAft>
                        <a:buClrTx/>
                        <a:buSzPct val="100000"/>
                        <a:buFontTx/>
                        <a:buNone/>
                        <a:tabLst/>
                      </a:pPr>
                      <a:r>
                        <a:rPr kumimoji="0" lang="de-DE" sz="1800" b="1" i="0" u="none" strike="noStrike" cap="none" normalizeH="0" baseline="0" dirty="0" err="1" smtClean="0">
                          <a:ln>
                            <a:noFill/>
                          </a:ln>
                          <a:solidFill>
                            <a:srgbClr val="C00000"/>
                          </a:solidFill>
                          <a:effectLst/>
                          <a:latin typeface="Arial" charset="0"/>
                          <a:cs typeface="Arial" charset="0"/>
                          <a:sym typeface="Arial" charset="0"/>
                        </a:rPr>
                        <a:t>Secteur</a:t>
                      </a:r>
                      <a:endParaRPr kumimoji="0" lang="de-DE" sz="1800" b="1" i="0" u="none" strike="noStrike" cap="none" normalizeH="0" baseline="0" dirty="0" smtClean="0">
                        <a:ln>
                          <a:noFill/>
                        </a:ln>
                        <a:solidFill>
                          <a:srgbClr val="C00000"/>
                        </a:solidFill>
                        <a:effectLst/>
                        <a:latin typeface="Arial" charset="0"/>
                        <a:cs typeface="Arial" charset="0"/>
                        <a:sym typeface="Arial" charset="0"/>
                      </a:endParaRPr>
                    </a:p>
                  </a:txBody>
                  <a:tcPr anchor="b" horzOverflow="overflow">
                    <a:lnL>
                      <a:noFill/>
                    </a:lnL>
                    <a:lnR w="12700" cap="flat" cmpd="sng" algn="ctr">
                      <a:solidFill>
                        <a:srgbClr val="D9D9D9"/>
                      </a:solidFill>
                      <a:prstDash val="solid"/>
                      <a:round/>
                      <a:headEnd type="none" w="med" len="med"/>
                      <a:tailEnd type="none" w="med" len="med"/>
                    </a:lnR>
                    <a:lnT>
                      <a:noFill/>
                    </a:lnT>
                    <a:lnB w="12700" cap="flat" cmpd="sng" algn="ctr">
                      <a:solidFill>
                        <a:srgbClr val="D9D9D9"/>
                      </a:solidFill>
                      <a:prstDash val="solid"/>
                      <a:round/>
                      <a:headEnd type="none" w="med" len="med"/>
                      <a:tailEnd type="none" w="med" len="med"/>
                    </a:lnB>
                    <a:lnTlToBr>
                      <a:noFill/>
                    </a:lnTlToBr>
                    <a:lnBlToTr>
                      <a:noFill/>
                    </a:lnBlToTr>
                    <a:solidFill>
                      <a:srgbClr val="E3E3D4"/>
                    </a:solidFill>
                  </a:tcPr>
                </a:tc>
                <a:tc>
                  <a:txBody>
                    <a:bodyPr/>
                    <a:lstStyle/>
                    <a:p>
                      <a:pPr marL="0" marR="0" lvl="0" indent="0" algn="l" defTabSz="914400" rtl="0" eaLnBrk="0" fontAlgn="base" latinLnBrk="0" hangingPunct="0">
                        <a:lnSpc>
                          <a:spcPct val="100000"/>
                        </a:lnSpc>
                        <a:spcBef>
                          <a:spcPct val="0"/>
                        </a:spcBef>
                        <a:spcAft>
                          <a:spcPct val="0"/>
                        </a:spcAft>
                        <a:buClrTx/>
                        <a:buSzPct val="100000"/>
                        <a:buFontTx/>
                        <a:buNone/>
                        <a:tabLst/>
                      </a:pPr>
                      <a:r>
                        <a:rPr kumimoji="0" lang="de-DE" sz="1800" b="1" i="0" u="none" strike="noStrike" cap="none" normalizeH="0" baseline="0" smtClean="0">
                          <a:ln>
                            <a:noFill/>
                          </a:ln>
                          <a:solidFill>
                            <a:srgbClr val="C00000"/>
                          </a:solidFill>
                          <a:effectLst/>
                          <a:latin typeface="Arial" charset="0"/>
                          <a:cs typeface="Arial" charset="0"/>
                          <a:sym typeface="Arial" charset="0"/>
                        </a:rPr>
                        <a:t>Mondial </a:t>
                      </a:r>
                    </a:p>
                    <a:p>
                      <a:pPr marL="0" marR="0" lvl="0" indent="0" algn="l" defTabSz="914400" rtl="0" eaLnBrk="0" fontAlgn="base" latinLnBrk="0" hangingPunct="0">
                        <a:lnSpc>
                          <a:spcPct val="100000"/>
                        </a:lnSpc>
                        <a:spcBef>
                          <a:spcPct val="0"/>
                        </a:spcBef>
                        <a:spcAft>
                          <a:spcPct val="0"/>
                        </a:spcAft>
                        <a:buClrTx/>
                        <a:buSzPct val="100000"/>
                        <a:buFontTx/>
                        <a:buNone/>
                        <a:tabLst/>
                      </a:pPr>
                      <a:r>
                        <a:rPr kumimoji="0" lang="de-DE" sz="1800" b="1" i="0" u="none" strike="noStrike" cap="none" normalizeH="0" baseline="0" smtClean="0">
                          <a:ln>
                            <a:noFill/>
                          </a:ln>
                          <a:solidFill>
                            <a:srgbClr val="C00000"/>
                          </a:solidFill>
                          <a:effectLst/>
                          <a:latin typeface="Arial" charset="0"/>
                          <a:cs typeface="Arial" charset="0"/>
                          <a:sym typeface="Arial" charset="0"/>
                        </a:rPr>
                        <a:t>(milliards USD)</a:t>
                      </a:r>
                    </a:p>
                  </a:txBody>
                  <a:tcPr anchor="b" horzOverflow="overflow">
                    <a:lnL w="12700" cap="flat" cmpd="sng" algn="ctr">
                      <a:solidFill>
                        <a:srgbClr val="D9D9D9"/>
                      </a:solidFill>
                      <a:prstDash val="solid"/>
                      <a:round/>
                      <a:headEnd type="none" w="med" len="med"/>
                      <a:tailEnd type="none" w="med" len="med"/>
                    </a:lnL>
                    <a:lnR w="12700" cap="flat" cmpd="sng" algn="ctr">
                      <a:solidFill>
                        <a:srgbClr val="D9D9D9"/>
                      </a:solidFill>
                      <a:prstDash val="solid"/>
                      <a:round/>
                      <a:headEnd type="none" w="med" len="med"/>
                      <a:tailEnd type="none" w="med" len="med"/>
                    </a:lnR>
                    <a:lnT>
                      <a:noFill/>
                    </a:lnT>
                    <a:lnB w="12700" cap="flat" cmpd="sng" algn="ctr">
                      <a:solidFill>
                        <a:srgbClr val="D9D9D9"/>
                      </a:solidFill>
                      <a:prstDash val="solid"/>
                      <a:round/>
                      <a:headEnd type="none" w="med" len="med"/>
                      <a:tailEnd type="none" w="med" len="med"/>
                    </a:lnB>
                    <a:lnTlToBr>
                      <a:noFill/>
                    </a:lnTlToBr>
                    <a:lnBlToTr>
                      <a:noFill/>
                    </a:lnBlToTr>
                    <a:solidFill>
                      <a:srgbClr val="E3E3D4"/>
                    </a:solidFill>
                  </a:tcPr>
                </a:tc>
                <a:tc>
                  <a:txBody>
                    <a:bodyPr/>
                    <a:lstStyle/>
                    <a:p>
                      <a:pPr marL="0" marR="0" lvl="0" indent="0" algn="l" defTabSz="914400" rtl="0" eaLnBrk="0" fontAlgn="base" latinLnBrk="0" hangingPunct="0">
                        <a:lnSpc>
                          <a:spcPct val="100000"/>
                        </a:lnSpc>
                        <a:spcBef>
                          <a:spcPct val="0"/>
                        </a:spcBef>
                        <a:spcAft>
                          <a:spcPct val="0"/>
                        </a:spcAft>
                        <a:buClrTx/>
                        <a:buSzPct val="100000"/>
                        <a:buFontTx/>
                        <a:buNone/>
                        <a:tabLst/>
                      </a:pPr>
                      <a:r>
                        <a:rPr kumimoji="0" lang="de-DE" sz="1800" b="1" i="0" u="none" strike="noStrike" cap="none" normalizeH="0" baseline="0" smtClean="0">
                          <a:ln>
                            <a:noFill/>
                          </a:ln>
                          <a:solidFill>
                            <a:srgbClr val="C00000"/>
                          </a:solidFill>
                          <a:effectLst/>
                          <a:latin typeface="Arial" charset="0"/>
                          <a:cs typeface="Arial" charset="0"/>
                          <a:sym typeface="Arial" charset="0"/>
                        </a:rPr>
                        <a:t>Part dans les pays en voie de développement</a:t>
                      </a:r>
                    </a:p>
                  </a:txBody>
                  <a:tcPr anchor="b" horzOverflow="overflow">
                    <a:lnL w="12700" cap="flat" cmpd="sng" algn="ctr">
                      <a:solidFill>
                        <a:srgbClr val="D9D9D9"/>
                      </a:solidFill>
                      <a:prstDash val="solid"/>
                      <a:round/>
                      <a:headEnd type="none" w="med" len="med"/>
                      <a:tailEnd type="none" w="med" len="med"/>
                    </a:lnL>
                    <a:lnR>
                      <a:noFill/>
                    </a:lnR>
                    <a:lnT>
                      <a:noFill/>
                    </a:lnT>
                    <a:lnB w="12700" cap="flat" cmpd="sng" algn="ctr">
                      <a:solidFill>
                        <a:srgbClr val="D9D9D9"/>
                      </a:solidFill>
                      <a:prstDash val="solid"/>
                      <a:round/>
                      <a:headEnd type="none" w="med" len="med"/>
                      <a:tailEnd type="none" w="med" len="med"/>
                    </a:lnB>
                    <a:lnTlToBr>
                      <a:noFill/>
                    </a:lnTlToBr>
                    <a:lnBlToTr>
                      <a:noFill/>
                    </a:lnBlToTr>
                    <a:solidFill>
                      <a:srgbClr val="E3E3D4"/>
                    </a:solidFill>
                  </a:tcPr>
                </a:tc>
              </a:tr>
              <a:tr h="723900">
                <a:tc>
                  <a:txBody>
                    <a:bodyPr/>
                    <a:lstStyle/>
                    <a:p>
                      <a:pPr marL="0" marR="0" lvl="0" indent="0" algn="l" defTabSz="914400" rtl="0" eaLnBrk="0" fontAlgn="base" latinLnBrk="0" hangingPunct="0">
                        <a:lnSpc>
                          <a:spcPct val="100000"/>
                        </a:lnSpc>
                        <a:spcBef>
                          <a:spcPct val="0"/>
                        </a:spcBef>
                        <a:spcAft>
                          <a:spcPct val="0"/>
                        </a:spcAft>
                        <a:buClrTx/>
                        <a:buSzPct val="100000"/>
                        <a:buFontTx/>
                        <a:buNone/>
                        <a:tabLst/>
                      </a:pPr>
                      <a:r>
                        <a:rPr kumimoji="0" lang="fr-FR" sz="1600" b="0" i="0" u="none" strike="noStrike" cap="none" normalizeH="0" baseline="0" noProof="0" dirty="0" smtClean="0">
                          <a:ln>
                            <a:noFill/>
                          </a:ln>
                          <a:solidFill>
                            <a:srgbClr val="000000"/>
                          </a:solidFill>
                          <a:effectLst/>
                          <a:latin typeface="Arial" charset="0"/>
                          <a:cs typeface="Arial" charset="0"/>
                          <a:sym typeface="Arial" charset="0"/>
                        </a:rPr>
                        <a:t>Agriculture, sylviculture et pêche</a:t>
                      </a:r>
                    </a:p>
                    <a:p>
                      <a:pPr marL="0" marR="0" lvl="0" indent="0" algn="l" defTabSz="914400" rtl="0" eaLnBrk="0" fontAlgn="base" latinLnBrk="0" hangingPunct="0">
                        <a:lnSpc>
                          <a:spcPct val="100000"/>
                        </a:lnSpc>
                        <a:spcBef>
                          <a:spcPct val="0"/>
                        </a:spcBef>
                        <a:spcAft>
                          <a:spcPct val="0"/>
                        </a:spcAft>
                        <a:buClrTx/>
                        <a:buSzPct val="100000"/>
                        <a:buFontTx/>
                        <a:buNone/>
                        <a:tabLst/>
                      </a:pPr>
                      <a:r>
                        <a:rPr kumimoji="0" lang="fr-FR" sz="1600" b="0" i="1" u="none" strike="noStrike" cap="none" normalizeH="0" baseline="0" noProof="0" dirty="0" smtClean="0">
                          <a:ln>
                            <a:noFill/>
                          </a:ln>
                          <a:solidFill>
                            <a:srgbClr val="000000"/>
                          </a:solidFill>
                          <a:effectLst/>
                          <a:latin typeface="Arial" charset="0"/>
                          <a:cs typeface="Arial" charset="0"/>
                          <a:sym typeface="Arial" charset="0"/>
                        </a:rPr>
                        <a:t>(production, traitement, R&amp;D)</a:t>
                      </a:r>
                    </a:p>
                  </a:txBody>
                  <a:tcPr anchor="ctr" horzOverflow="overflow">
                    <a:lnL>
                      <a:noFill/>
                    </a:lnL>
                    <a:lnR w="12700" cap="flat" cmpd="sng" algn="ctr">
                      <a:solidFill>
                        <a:srgbClr val="D9D9D9"/>
                      </a:solidFill>
                      <a:prstDash val="solid"/>
                      <a:round/>
                      <a:headEnd type="none" w="med" len="med"/>
                      <a:tailEnd type="none" w="med" len="med"/>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Pct val="100000"/>
                        <a:buFontTx/>
                        <a:buNone/>
                        <a:tabLst/>
                      </a:pPr>
                      <a:r>
                        <a:rPr kumimoji="0" lang="de-DE" sz="1800" b="0" i="0" u="none" strike="noStrike" cap="none" normalizeH="0" baseline="0" smtClean="0">
                          <a:ln>
                            <a:noFill/>
                          </a:ln>
                          <a:solidFill>
                            <a:srgbClr val="000000"/>
                          </a:solidFill>
                          <a:effectLst/>
                          <a:latin typeface="Arial" charset="0"/>
                          <a:cs typeface="Arial" charset="0"/>
                          <a:sym typeface="Arial" charset="0"/>
                        </a:rPr>
                        <a:t>14</a:t>
                      </a:r>
                    </a:p>
                  </a:txBody>
                  <a:tcPr anchor="ctr" horzOverflow="overflow">
                    <a:lnL w="12700" cap="flat" cmpd="sng" algn="ctr">
                      <a:solidFill>
                        <a:srgbClr val="D9D9D9"/>
                      </a:solidFill>
                      <a:prstDash val="solid"/>
                      <a:round/>
                      <a:headEnd type="none" w="med" len="med"/>
                      <a:tailEnd type="none" w="med" len="med"/>
                    </a:lnL>
                    <a:lnR w="12700" cap="flat" cmpd="sng" algn="ctr">
                      <a:solidFill>
                        <a:srgbClr val="D9D9D9"/>
                      </a:solidFill>
                      <a:prstDash val="solid"/>
                      <a:round/>
                      <a:headEnd type="none" w="med" len="med"/>
                      <a:tailEnd type="none" w="med" len="med"/>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Pct val="100000"/>
                        <a:buFontTx/>
                        <a:buNone/>
                        <a:tabLst/>
                      </a:pPr>
                      <a:r>
                        <a:rPr kumimoji="0" lang="de-DE" sz="1800" b="0" i="0" u="none" strike="noStrike" cap="none" normalizeH="0" baseline="0" smtClean="0">
                          <a:ln>
                            <a:noFill/>
                          </a:ln>
                          <a:solidFill>
                            <a:srgbClr val="000000"/>
                          </a:solidFill>
                          <a:effectLst/>
                          <a:latin typeface="Arial" charset="0"/>
                          <a:cs typeface="Arial" charset="0"/>
                          <a:sym typeface="Arial" charset="0"/>
                        </a:rPr>
                        <a:t>50%</a:t>
                      </a:r>
                    </a:p>
                  </a:txBody>
                  <a:tcPr anchor="ctr" horzOverflow="overflow">
                    <a:lnL w="12700" cap="flat" cmpd="sng" algn="ctr">
                      <a:solidFill>
                        <a:srgbClr val="D9D9D9"/>
                      </a:solidFill>
                      <a:prstDash val="solid"/>
                      <a:round/>
                      <a:headEnd type="none" w="med" len="med"/>
                      <a:tailEnd type="none" w="med" len="med"/>
                    </a:lnL>
                    <a:lnR>
                      <a:noFill/>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lnTlToBr>
                      <a:noFill/>
                    </a:lnTlToBr>
                    <a:lnBlToTr>
                      <a:noFill/>
                    </a:lnBlToTr>
                    <a:noFill/>
                  </a:tcPr>
                </a:tc>
              </a:tr>
              <a:tr h="463550">
                <a:tc>
                  <a:txBody>
                    <a:bodyPr/>
                    <a:lstStyle/>
                    <a:p>
                      <a:pPr marL="0" marR="0" lvl="0" indent="0" algn="l" defTabSz="914400" rtl="0" eaLnBrk="0" fontAlgn="base" latinLnBrk="0" hangingPunct="0">
                        <a:lnSpc>
                          <a:spcPct val="100000"/>
                        </a:lnSpc>
                        <a:spcBef>
                          <a:spcPct val="0"/>
                        </a:spcBef>
                        <a:spcAft>
                          <a:spcPct val="0"/>
                        </a:spcAft>
                        <a:buClrTx/>
                        <a:buSzPct val="100000"/>
                        <a:buFontTx/>
                        <a:buNone/>
                        <a:tabLst/>
                      </a:pPr>
                      <a:r>
                        <a:rPr kumimoji="0" lang="fr-FR" sz="1600" b="0" i="0" u="none" strike="noStrike" cap="none" normalizeH="0" baseline="0" noProof="0" smtClean="0">
                          <a:ln>
                            <a:noFill/>
                          </a:ln>
                          <a:solidFill>
                            <a:srgbClr val="000000"/>
                          </a:solidFill>
                          <a:effectLst/>
                          <a:latin typeface="Arial" charset="0"/>
                          <a:cs typeface="Arial" charset="0"/>
                          <a:sym typeface="Arial" charset="0"/>
                        </a:rPr>
                        <a:t>Approvisionnement en eau</a:t>
                      </a:r>
                    </a:p>
                    <a:p>
                      <a:pPr marL="0" marR="0" lvl="0" indent="0" algn="l" defTabSz="914400" rtl="0" eaLnBrk="0" fontAlgn="base" latinLnBrk="0" hangingPunct="0">
                        <a:lnSpc>
                          <a:spcPct val="100000"/>
                        </a:lnSpc>
                        <a:spcBef>
                          <a:spcPct val="0"/>
                        </a:spcBef>
                        <a:spcAft>
                          <a:spcPct val="0"/>
                        </a:spcAft>
                        <a:buClrTx/>
                        <a:buSzPct val="100000"/>
                        <a:buFontTx/>
                        <a:buNone/>
                        <a:tabLst/>
                      </a:pPr>
                      <a:r>
                        <a:rPr kumimoji="0" lang="fr-FR" sz="1600" b="0" i="1" u="none" strike="noStrike" cap="none" normalizeH="0" baseline="0" noProof="0" smtClean="0">
                          <a:ln>
                            <a:noFill/>
                          </a:ln>
                          <a:solidFill>
                            <a:srgbClr val="000000"/>
                          </a:solidFill>
                          <a:effectLst/>
                          <a:latin typeface="Arial" charset="0"/>
                          <a:cs typeface="Arial" charset="0"/>
                          <a:sym typeface="Arial" charset="0"/>
                        </a:rPr>
                        <a:t>(infrastructures d'approvisionnement en eau)</a:t>
                      </a:r>
                    </a:p>
                  </a:txBody>
                  <a:tcPr anchor="ctr" horzOverflow="overflow">
                    <a:lnL>
                      <a:noFill/>
                    </a:lnL>
                    <a:lnR w="12700" cap="flat" cmpd="sng" algn="ctr">
                      <a:solidFill>
                        <a:srgbClr val="D9D9D9"/>
                      </a:solidFill>
                      <a:prstDash val="solid"/>
                      <a:round/>
                      <a:headEnd type="none" w="med" len="med"/>
                      <a:tailEnd type="none" w="med" len="med"/>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lnTlToBr>
                      <a:noFill/>
                    </a:lnTlToBr>
                    <a:lnBlToTr>
                      <a:noFill/>
                    </a:lnBlToTr>
                    <a:solidFill>
                      <a:srgbClr val="E3E3D4"/>
                    </a:solidFill>
                  </a:tcPr>
                </a:tc>
                <a:tc>
                  <a:txBody>
                    <a:bodyPr/>
                    <a:lstStyle/>
                    <a:p>
                      <a:pPr marL="0" marR="0" lvl="0" indent="0" algn="ctr" defTabSz="914400" rtl="0" eaLnBrk="0" fontAlgn="base" latinLnBrk="0" hangingPunct="0">
                        <a:lnSpc>
                          <a:spcPct val="100000"/>
                        </a:lnSpc>
                        <a:spcBef>
                          <a:spcPct val="0"/>
                        </a:spcBef>
                        <a:spcAft>
                          <a:spcPct val="0"/>
                        </a:spcAft>
                        <a:buClrTx/>
                        <a:buSzPct val="100000"/>
                        <a:buFontTx/>
                        <a:buNone/>
                        <a:tabLst/>
                      </a:pPr>
                      <a:r>
                        <a:rPr kumimoji="0" lang="de-DE" sz="1800" b="0" i="0" u="none" strike="noStrike" cap="none" normalizeH="0" baseline="0" dirty="0" smtClean="0">
                          <a:ln>
                            <a:noFill/>
                          </a:ln>
                          <a:solidFill>
                            <a:srgbClr val="000000"/>
                          </a:solidFill>
                          <a:effectLst/>
                          <a:latin typeface="Arial" charset="0"/>
                          <a:cs typeface="Arial" charset="0"/>
                          <a:sym typeface="Arial" charset="0"/>
                        </a:rPr>
                        <a:t>11</a:t>
                      </a:r>
                    </a:p>
                  </a:txBody>
                  <a:tcPr anchor="ctr" horzOverflow="overflow">
                    <a:lnL w="12700" cap="flat" cmpd="sng" algn="ctr">
                      <a:solidFill>
                        <a:srgbClr val="D9D9D9"/>
                      </a:solidFill>
                      <a:prstDash val="solid"/>
                      <a:round/>
                      <a:headEnd type="none" w="med" len="med"/>
                      <a:tailEnd type="none" w="med" len="med"/>
                    </a:lnL>
                    <a:lnR w="12700" cap="flat" cmpd="sng" algn="ctr">
                      <a:solidFill>
                        <a:srgbClr val="D9D9D9"/>
                      </a:solidFill>
                      <a:prstDash val="solid"/>
                      <a:round/>
                      <a:headEnd type="none" w="med" len="med"/>
                      <a:tailEnd type="none" w="med" len="med"/>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lnTlToBr>
                      <a:noFill/>
                    </a:lnTlToBr>
                    <a:lnBlToTr>
                      <a:noFill/>
                    </a:lnBlToTr>
                    <a:solidFill>
                      <a:srgbClr val="E3E3D4"/>
                    </a:solidFill>
                  </a:tcPr>
                </a:tc>
                <a:tc>
                  <a:txBody>
                    <a:bodyPr/>
                    <a:lstStyle/>
                    <a:p>
                      <a:pPr marL="0" marR="0" lvl="0" indent="0" algn="r" defTabSz="914400" rtl="0" eaLnBrk="0" fontAlgn="base" latinLnBrk="0" hangingPunct="0">
                        <a:lnSpc>
                          <a:spcPct val="100000"/>
                        </a:lnSpc>
                        <a:spcBef>
                          <a:spcPct val="0"/>
                        </a:spcBef>
                        <a:spcAft>
                          <a:spcPct val="0"/>
                        </a:spcAft>
                        <a:buClrTx/>
                        <a:buSzPct val="100000"/>
                        <a:buFontTx/>
                        <a:buNone/>
                        <a:tabLst/>
                      </a:pPr>
                      <a:r>
                        <a:rPr kumimoji="0" lang="de-DE" sz="1800" b="0" i="0" u="none" strike="noStrike" cap="none" normalizeH="0" baseline="0" smtClean="0">
                          <a:ln>
                            <a:noFill/>
                          </a:ln>
                          <a:solidFill>
                            <a:srgbClr val="000000"/>
                          </a:solidFill>
                          <a:effectLst/>
                          <a:latin typeface="Arial" charset="0"/>
                          <a:cs typeface="Arial" charset="0"/>
                          <a:sym typeface="Arial" charset="0"/>
                        </a:rPr>
                        <a:t>80%</a:t>
                      </a:r>
                    </a:p>
                  </a:txBody>
                  <a:tcPr anchor="ctr" horzOverflow="overflow">
                    <a:lnL w="12700" cap="flat" cmpd="sng" algn="ctr">
                      <a:solidFill>
                        <a:srgbClr val="D9D9D9"/>
                      </a:solidFill>
                      <a:prstDash val="solid"/>
                      <a:round/>
                      <a:headEnd type="none" w="med" len="med"/>
                      <a:tailEnd type="none" w="med" len="med"/>
                    </a:lnL>
                    <a:lnR>
                      <a:noFill/>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lnTlToBr>
                      <a:noFill/>
                    </a:lnTlToBr>
                    <a:lnBlToTr>
                      <a:noFill/>
                    </a:lnBlToTr>
                    <a:solidFill>
                      <a:srgbClr val="E3E3D4"/>
                    </a:solidFill>
                  </a:tcPr>
                </a:tc>
              </a:tr>
              <a:tr h="544513">
                <a:tc>
                  <a:txBody>
                    <a:bodyPr/>
                    <a:lstStyle/>
                    <a:p>
                      <a:pPr marL="0" marR="0" lvl="0" indent="0" algn="l" defTabSz="914400" rtl="0" eaLnBrk="0" fontAlgn="base" latinLnBrk="0" hangingPunct="0">
                        <a:lnSpc>
                          <a:spcPct val="100000"/>
                        </a:lnSpc>
                        <a:spcBef>
                          <a:spcPct val="0"/>
                        </a:spcBef>
                        <a:spcAft>
                          <a:spcPct val="0"/>
                        </a:spcAft>
                        <a:buClrTx/>
                        <a:buSzPct val="100000"/>
                        <a:buFontTx/>
                        <a:buNone/>
                        <a:tabLst/>
                      </a:pPr>
                      <a:r>
                        <a:rPr kumimoji="0" lang="fr-FR" sz="1600" b="0" i="0" u="none" strike="noStrike" cap="none" normalizeH="0" baseline="0" noProof="0" smtClean="0">
                          <a:ln>
                            <a:noFill/>
                          </a:ln>
                          <a:solidFill>
                            <a:srgbClr val="000000"/>
                          </a:solidFill>
                          <a:effectLst/>
                          <a:latin typeface="Arial" charset="0"/>
                          <a:cs typeface="Arial" charset="0"/>
                          <a:sym typeface="Arial" charset="0"/>
                        </a:rPr>
                        <a:t>Santé humaine</a:t>
                      </a:r>
                    </a:p>
                    <a:p>
                      <a:pPr marL="0" marR="0" lvl="0" indent="0" algn="l" defTabSz="914400" rtl="0" eaLnBrk="0" fontAlgn="base" latinLnBrk="0" hangingPunct="0">
                        <a:lnSpc>
                          <a:spcPct val="100000"/>
                        </a:lnSpc>
                        <a:spcBef>
                          <a:spcPct val="0"/>
                        </a:spcBef>
                        <a:spcAft>
                          <a:spcPct val="0"/>
                        </a:spcAft>
                        <a:buClrTx/>
                        <a:buSzPct val="100000"/>
                        <a:buFontTx/>
                        <a:buNone/>
                        <a:tabLst/>
                      </a:pPr>
                      <a:r>
                        <a:rPr kumimoji="0" lang="fr-FR" sz="1600" b="0" i="1" u="none" strike="noStrike" cap="none" normalizeH="0" baseline="0" noProof="0" smtClean="0">
                          <a:ln>
                            <a:noFill/>
                          </a:ln>
                          <a:solidFill>
                            <a:srgbClr val="000000"/>
                          </a:solidFill>
                          <a:effectLst/>
                          <a:latin typeface="Arial" charset="0"/>
                          <a:cs typeface="Arial" charset="0"/>
                          <a:sym typeface="Arial" charset="0"/>
                        </a:rPr>
                        <a:t>(maladies diarrhéiques, malnutrition et malaria)</a:t>
                      </a:r>
                    </a:p>
                  </a:txBody>
                  <a:tcPr anchor="ctr" horzOverflow="overflow">
                    <a:lnL>
                      <a:noFill/>
                    </a:lnL>
                    <a:lnR w="12700" cap="flat" cmpd="sng" algn="ctr">
                      <a:solidFill>
                        <a:srgbClr val="D9D9D9"/>
                      </a:solidFill>
                      <a:prstDash val="solid"/>
                      <a:round/>
                      <a:headEnd type="none" w="med" len="med"/>
                      <a:tailEnd type="none" w="med" len="med"/>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Pct val="100000"/>
                        <a:buFontTx/>
                        <a:buNone/>
                        <a:tabLst/>
                      </a:pPr>
                      <a:r>
                        <a:rPr kumimoji="0" lang="de-DE" sz="1800" b="0" i="0" u="none" strike="noStrike" cap="none" normalizeH="0" baseline="0" smtClean="0">
                          <a:ln>
                            <a:noFill/>
                          </a:ln>
                          <a:solidFill>
                            <a:srgbClr val="000000"/>
                          </a:solidFill>
                          <a:effectLst/>
                          <a:latin typeface="Arial" charset="0"/>
                          <a:cs typeface="Arial" charset="0"/>
                          <a:sym typeface="Arial" charset="0"/>
                        </a:rPr>
                        <a:t>5</a:t>
                      </a:r>
                    </a:p>
                  </a:txBody>
                  <a:tcPr anchor="ctr" horzOverflow="overflow">
                    <a:lnL w="12700" cap="flat" cmpd="sng" algn="ctr">
                      <a:solidFill>
                        <a:srgbClr val="D9D9D9"/>
                      </a:solidFill>
                      <a:prstDash val="solid"/>
                      <a:round/>
                      <a:headEnd type="none" w="med" len="med"/>
                      <a:tailEnd type="none" w="med" len="med"/>
                    </a:lnL>
                    <a:lnR w="12700" cap="flat" cmpd="sng" algn="ctr">
                      <a:solidFill>
                        <a:srgbClr val="D9D9D9"/>
                      </a:solidFill>
                      <a:prstDash val="solid"/>
                      <a:round/>
                      <a:headEnd type="none" w="med" len="med"/>
                      <a:tailEnd type="none" w="med" len="med"/>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Pct val="100000"/>
                        <a:buFontTx/>
                        <a:buNone/>
                        <a:tabLst/>
                      </a:pPr>
                      <a:r>
                        <a:rPr kumimoji="0" lang="de-DE" sz="1800" b="0" i="0" u="none" strike="noStrike" cap="none" normalizeH="0" baseline="0" smtClean="0">
                          <a:ln>
                            <a:noFill/>
                          </a:ln>
                          <a:solidFill>
                            <a:srgbClr val="000000"/>
                          </a:solidFill>
                          <a:effectLst/>
                          <a:latin typeface="Arial" charset="0"/>
                          <a:cs typeface="Arial" charset="0"/>
                          <a:sym typeface="Arial" charset="0"/>
                        </a:rPr>
                        <a:t>100%</a:t>
                      </a:r>
                    </a:p>
                  </a:txBody>
                  <a:tcPr anchor="ctr" horzOverflow="overflow">
                    <a:lnL w="12700" cap="flat" cmpd="sng" algn="ctr">
                      <a:solidFill>
                        <a:srgbClr val="D9D9D9"/>
                      </a:solidFill>
                      <a:prstDash val="solid"/>
                      <a:round/>
                      <a:headEnd type="none" w="med" len="med"/>
                      <a:tailEnd type="none" w="med" len="med"/>
                    </a:lnL>
                    <a:lnR>
                      <a:noFill/>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lnTlToBr>
                      <a:noFill/>
                    </a:lnTlToBr>
                    <a:lnBlToTr>
                      <a:noFill/>
                    </a:lnBlToTr>
                    <a:noFill/>
                  </a:tcPr>
                </a:tc>
              </a:tr>
              <a:tr h="463550">
                <a:tc>
                  <a:txBody>
                    <a:bodyPr/>
                    <a:lstStyle/>
                    <a:p>
                      <a:pPr marL="0" marR="0" lvl="0" indent="0" algn="l" defTabSz="914400" rtl="0" eaLnBrk="0" fontAlgn="base" latinLnBrk="0" hangingPunct="0">
                        <a:lnSpc>
                          <a:spcPct val="100000"/>
                        </a:lnSpc>
                        <a:spcBef>
                          <a:spcPct val="0"/>
                        </a:spcBef>
                        <a:spcAft>
                          <a:spcPct val="0"/>
                        </a:spcAft>
                        <a:buClrTx/>
                        <a:buSzPct val="100000"/>
                        <a:buFontTx/>
                        <a:buNone/>
                        <a:tabLst/>
                      </a:pPr>
                      <a:r>
                        <a:rPr kumimoji="0" lang="fr-FR" sz="1600" b="0" i="0" u="none" strike="noStrike" cap="none" normalizeH="0" baseline="0" noProof="0" smtClean="0">
                          <a:ln>
                            <a:noFill/>
                          </a:ln>
                          <a:solidFill>
                            <a:srgbClr val="000000"/>
                          </a:solidFill>
                          <a:effectLst/>
                          <a:latin typeface="Arial" charset="0"/>
                          <a:cs typeface="Arial" charset="0"/>
                          <a:sym typeface="Arial" charset="0"/>
                        </a:rPr>
                        <a:t>Zône côtière</a:t>
                      </a:r>
                    </a:p>
                    <a:p>
                      <a:pPr marL="0" marR="0" lvl="0" indent="0" algn="l" defTabSz="914400" rtl="0" eaLnBrk="0" fontAlgn="base" latinLnBrk="0" hangingPunct="0">
                        <a:lnSpc>
                          <a:spcPct val="100000"/>
                        </a:lnSpc>
                        <a:spcBef>
                          <a:spcPct val="0"/>
                        </a:spcBef>
                        <a:spcAft>
                          <a:spcPct val="0"/>
                        </a:spcAft>
                        <a:buClrTx/>
                        <a:buSzPct val="100000"/>
                        <a:buFontTx/>
                        <a:buNone/>
                        <a:tabLst/>
                      </a:pPr>
                      <a:r>
                        <a:rPr kumimoji="0" lang="fr-FR" sz="1600" b="0" i="1" u="none" strike="noStrike" cap="none" normalizeH="0" baseline="0" noProof="0" smtClean="0">
                          <a:ln>
                            <a:noFill/>
                          </a:ln>
                          <a:solidFill>
                            <a:srgbClr val="000000"/>
                          </a:solidFill>
                          <a:effectLst/>
                          <a:latin typeface="Arial" charset="0"/>
                          <a:cs typeface="Arial" charset="0"/>
                          <a:sym typeface="Arial" charset="0"/>
                        </a:rPr>
                        <a:t>(recharge des plages et digues)</a:t>
                      </a:r>
                    </a:p>
                  </a:txBody>
                  <a:tcPr anchor="ctr" horzOverflow="overflow">
                    <a:lnL>
                      <a:noFill/>
                    </a:lnL>
                    <a:lnR w="12700" cap="flat" cmpd="sng" algn="ctr">
                      <a:solidFill>
                        <a:srgbClr val="D9D9D9"/>
                      </a:solidFill>
                      <a:prstDash val="solid"/>
                      <a:round/>
                      <a:headEnd type="none" w="med" len="med"/>
                      <a:tailEnd type="none" w="med" len="med"/>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lnTlToBr>
                      <a:noFill/>
                    </a:lnTlToBr>
                    <a:lnBlToTr>
                      <a:noFill/>
                    </a:lnBlToTr>
                    <a:solidFill>
                      <a:srgbClr val="E3E3D4"/>
                    </a:solidFill>
                  </a:tcPr>
                </a:tc>
                <a:tc>
                  <a:txBody>
                    <a:bodyPr/>
                    <a:lstStyle/>
                    <a:p>
                      <a:pPr marL="0" marR="0" lvl="0" indent="0" algn="ctr" defTabSz="914400" rtl="0" eaLnBrk="0" fontAlgn="base" latinLnBrk="0" hangingPunct="0">
                        <a:lnSpc>
                          <a:spcPct val="100000"/>
                        </a:lnSpc>
                        <a:spcBef>
                          <a:spcPct val="0"/>
                        </a:spcBef>
                        <a:spcAft>
                          <a:spcPct val="0"/>
                        </a:spcAft>
                        <a:buClrTx/>
                        <a:buSzPct val="100000"/>
                        <a:buFontTx/>
                        <a:buNone/>
                        <a:tabLst/>
                      </a:pPr>
                      <a:r>
                        <a:rPr kumimoji="0" lang="de-DE" sz="1800" b="0" i="0" u="none" strike="noStrike" cap="none" normalizeH="0" baseline="0" smtClean="0">
                          <a:ln>
                            <a:noFill/>
                          </a:ln>
                          <a:solidFill>
                            <a:srgbClr val="000000"/>
                          </a:solidFill>
                          <a:effectLst/>
                          <a:latin typeface="Arial" charset="0"/>
                          <a:cs typeface="Arial" charset="0"/>
                          <a:sym typeface="Arial" charset="0"/>
                        </a:rPr>
                        <a:t>11</a:t>
                      </a:r>
                    </a:p>
                  </a:txBody>
                  <a:tcPr anchor="ctr" horzOverflow="overflow">
                    <a:lnL w="12700" cap="flat" cmpd="sng" algn="ctr">
                      <a:solidFill>
                        <a:srgbClr val="D9D9D9"/>
                      </a:solidFill>
                      <a:prstDash val="solid"/>
                      <a:round/>
                      <a:headEnd type="none" w="med" len="med"/>
                      <a:tailEnd type="none" w="med" len="med"/>
                    </a:lnL>
                    <a:lnR w="12700" cap="flat" cmpd="sng" algn="ctr">
                      <a:solidFill>
                        <a:srgbClr val="D9D9D9"/>
                      </a:solidFill>
                      <a:prstDash val="solid"/>
                      <a:round/>
                      <a:headEnd type="none" w="med" len="med"/>
                      <a:tailEnd type="none" w="med" len="med"/>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lnTlToBr>
                      <a:noFill/>
                    </a:lnTlToBr>
                    <a:lnBlToTr>
                      <a:noFill/>
                    </a:lnBlToTr>
                    <a:solidFill>
                      <a:srgbClr val="E3E3D4"/>
                    </a:solidFill>
                  </a:tcPr>
                </a:tc>
                <a:tc>
                  <a:txBody>
                    <a:bodyPr/>
                    <a:lstStyle/>
                    <a:p>
                      <a:pPr marL="0" marR="0" lvl="0" indent="0" algn="r" defTabSz="914400" rtl="0" eaLnBrk="0" fontAlgn="base" latinLnBrk="0" hangingPunct="0">
                        <a:lnSpc>
                          <a:spcPct val="100000"/>
                        </a:lnSpc>
                        <a:spcBef>
                          <a:spcPct val="0"/>
                        </a:spcBef>
                        <a:spcAft>
                          <a:spcPct val="0"/>
                        </a:spcAft>
                        <a:buClrTx/>
                        <a:buSzPct val="100000"/>
                        <a:buFontTx/>
                        <a:buNone/>
                        <a:tabLst/>
                      </a:pPr>
                      <a:r>
                        <a:rPr kumimoji="0" lang="de-DE" sz="1800" b="0" i="0" u="none" strike="noStrike" cap="none" normalizeH="0" baseline="0" smtClean="0">
                          <a:ln>
                            <a:noFill/>
                          </a:ln>
                          <a:solidFill>
                            <a:srgbClr val="000000"/>
                          </a:solidFill>
                          <a:effectLst/>
                          <a:latin typeface="Arial" charset="0"/>
                          <a:cs typeface="Arial" charset="0"/>
                          <a:sym typeface="Arial" charset="0"/>
                        </a:rPr>
                        <a:t>40%</a:t>
                      </a:r>
                    </a:p>
                  </a:txBody>
                  <a:tcPr anchor="ctr" horzOverflow="overflow">
                    <a:lnL w="12700" cap="flat" cmpd="sng" algn="ctr">
                      <a:solidFill>
                        <a:srgbClr val="D9D9D9"/>
                      </a:solidFill>
                      <a:prstDash val="solid"/>
                      <a:round/>
                      <a:headEnd type="none" w="med" len="med"/>
                      <a:tailEnd type="none" w="med" len="med"/>
                    </a:lnL>
                    <a:lnR>
                      <a:noFill/>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lnTlToBr>
                      <a:noFill/>
                    </a:lnTlToBr>
                    <a:lnBlToTr>
                      <a:noFill/>
                    </a:lnBlToTr>
                    <a:solidFill>
                      <a:srgbClr val="E3E3D4"/>
                    </a:solidFill>
                  </a:tcPr>
                </a:tc>
              </a:tr>
              <a:tr h="463550">
                <a:tc>
                  <a:txBody>
                    <a:bodyPr/>
                    <a:lstStyle/>
                    <a:p>
                      <a:pPr marL="0" marR="0" lvl="0" indent="0" algn="l" defTabSz="914400" rtl="0" eaLnBrk="0" fontAlgn="base" latinLnBrk="0" hangingPunct="0">
                        <a:lnSpc>
                          <a:spcPct val="100000"/>
                        </a:lnSpc>
                        <a:spcBef>
                          <a:spcPct val="0"/>
                        </a:spcBef>
                        <a:spcAft>
                          <a:spcPct val="0"/>
                        </a:spcAft>
                        <a:buClrTx/>
                        <a:buSzPct val="100000"/>
                        <a:buFontTx/>
                        <a:buNone/>
                        <a:tabLst/>
                      </a:pPr>
                      <a:r>
                        <a:rPr kumimoji="0" lang="fr-FR" sz="1600" b="0" i="0" u="none" strike="noStrike" cap="none" normalizeH="0" baseline="0" noProof="0" dirty="0" smtClean="0">
                          <a:ln>
                            <a:noFill/>
                          </a:ln>
                          <a:solidFill>
                            <a:srgbClr val="000000"/>
                          </a:solidFill>
                          <a:effectLst/>
                          <a:latin typeface="Arial" charset="0"/>
                          <a:cs typeface="Arial" charset="0"/>
                          <a:sym typeface="Arial" charset="0"/>
                        </a:rPr>
                        <a:t>Infrastructures</a:t>
                      </a:r>
                    </a:p>
                    <a:p>
                      <a:pPr marL="0" marR="0" lvl="0" indent="0" algn="l" defTabSz="914400" rtl="0" eaLnBrk="0" fontAlgn="base" latinLnBrk="0" hangingPunct="0">
                        <a:lnSpc>
                          <a:spcPct val="100000"/>
                        </a:lnSpc>
                        <a:spcBef>
                          <a:spcPct val="0"/>
                        </a:spcBef>
                        <a:spcAft>
                          <a:spcPct val="0"/>
                        </a:spcAft>
                        <a:buClrTx/>
                        <a:buSzPct val="100000"/>
                        <a:buFontTx/>
                        <a:buNone/>
                        <a:tabLst/>
                      </a:pPr>
                      <a:r>
                        <a:rPr kumimoji="0" lang="fr-FR" sz="1600" b="0" i="1" u="none" strike="noStrike" cap="none" normalizeH="0" baseline="0" noProof="0" dirty="0" smtClean="0">
                          <a:ln>
                            <a:noFill/>
                          </a:ln>
                          <a:solidFill>
                            <a:srgbClr val="000000"/>
                          </a:solidFill>
                          <a:effectLst/>
                          <a:latin typeface="Arial" charset="0"/>
                          <a:cs typeface="Arial" charset="0"/>
                          <a:sym typeface="Arial" charset="0"/>
                        </a:rPr>
                        <a:t>(adaptation aux nouvelles infrastructures)</a:t>
                      </a:r>
                    </a:p>
                  </a:txBody>
                  <a:tcPr anchor="ctr" horzOverflow="overflow">
                    <a:lnL>
                      <a:noFill/>
                    </a:lnL>
                    <a:lnR w="12700" cap="flat" cmpd="sng" algn="ctr">
                      <a:solidFill>
                        <a:srgbClr val="D9D9D9"/>
                      </a:solidFill>
                      <a:prstDash val="solid"/>
                      <a:round/>
                      <a:headEnd type="none" w="med" len="med"/>
                      <a:tailEnd type="none" w="med" len="med"/>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Pct val="100000"/>
                        <a:buFontTx/>
                        <a:buNone/>
                        <a:tabLst/>
                      </a:pPr>
                      <a:r>
                        <a:rPr kumimoji="0" lang="de-DE" sz="1800" b="0" i="0" u="none" strike="noStrike" cap="none" normalizeH="0" baseline="0" smtClean="0">
                          <a:ln>
                            <a:noFill/>
                          </a:ln>
                          <a:solidFill>
                            <a:srgbClr val="000000"/>
                          </a:solidFill>
                          <a:effectLst/>
                          <a:latin typeface="Arial" charset="0"/>
                          <a:cs typeface="Arial" charset="0"/>
                          <a:sym typeface="Arial" charset="0"/>
                        </a:rPr>
                        <a:t>8-130</a:t>
                      </a:r>
                    </a:p>
                  </a:txBody>
                  <a:tcPr anchor="ctr" horzOverflow="overflow">
                    <a:lnL w="12700" cap="flat" cmpd="sng" algn="ctr">
                      <a:solidFill>
                        <a:srgbClr val="D9D9D9"/>
                      </a:solidFill>
                      <a:prstDash val="solid"/>
                      <a:round/>
                      <a:headEnd type="none" w="med" len="med"/>
                      <a:tailEnd type="none" w="med" len="med"/>
                    </a:lnL>
                    <a:lnR w="12700" cap="flat" cmpd="sng" algn="ctr">
                      <a:solidFill>
                        <a:srgbClr val="D9D9D9"/>
                      </a:solidFill>
                      <a:prstDash val="solid"/>
                      <a:round/>
                      <a:headEnd type="none" w="med" len="med"/>
                      <a:tailEnd type="none" w="med" len="med"/>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Pct val="100000"/>
                        <a:buFontTx/>
                        <a:buNone/>
                        <a:tabLst/>
                      </a:pPr>
                      <a:r>
                        <a:rPr kumimoji="0" lang="de-DE" sz="1800" b="0" i="0" u="none" strike="noStrike" cap="none" normalizeH="0" baseline="0" dirty="0" smtClean="0">
                          <a:ln>
                            <a:noFill/>
                          </a:ln>
                          <a:solidFill>
                            <a:srgbClr val="000000"/>
                          </a:solidFill>
                          <a:effectLst/>
                          <a:latin typeface="Arial" charset="0"/>
                          <a:cs typeface="Arial" charset="0"/>
                          <a:sym typeface="Arial" charset="0"/>
                        </a:rPr>
                        <a:t>25%</a:t>
                      </a:r>
                    </a:p>
                  </a:txBody>
                  <a:tcPr anchor="ctr" horzOverflow="overflow">
                    <a:lnL w="12700" cap="flat" cmpd="sng" algn="ctr">
                      <a:solidFill>
                        <a:srgbClr val="D9D9D9"/>
                      </a:solidFill>
                      <a:prstDash val="solid"/>
                      <a:round/>
                      <a:headEnd type="none" w="med" len="med"/>
                      <a:tailEnd type="none" w="med" len="med"/>
                    </a:lnL>
                    <a:lnR>
                      <a:noFill/>
                    </a:lnR>
                    <a:lnT w="12700" cap="flat" cmpd="sng" algn="ctr">
                      <a:solidFill>
                        <a:srgbClr val="D9D9D9"/>
                      </a:solidFill>
                      <a:prstDash val="solid"/>
                      <a:round/>
                      <a:headEnd type="none" w="med" len="med"/>
                      <a:tailEnd type="none" w="med" len="med"/>
                    </a:lnT>
                    <a:lnB w="12700" cap="flat" cmpd="sng" algn="ctr">
                      <a:solidFill>
                        <a:srgbClr val="D9D9D9"/>
                      </a:solidFill>
                      <a:prstDash val="solid"/>
                      <a:round/>
                      <a:headEnd type="none" w="med" len="med"/>
                      <a:tailEnd type="none" w="med" len="med"/>
                    </a:lnB>
                    <a:lnTlToBr>
                      <a:noFill/>
                    </a:lnTlToBr>
                    <a:lnBlToTr>
                      <a:noFill/>
                    </a:lnBlToTr>
                    <a:noFill/>
                  </a:tcPr>
                </a:tc>
              </a:tr>
            </a:tbl>
          </a:graphicData>
        </a:graphic>
      </p:graphicFrame>
      <p:sp>
        <p:nvSpPr>
          <p:cNvPr id="25630" name="Rectangle 5"/>
          <p:cNvSpPr>
            <a:spLocks noChangeArrowheads="1"/>
          </p:cNvSpPr>
          <p:nvPr/>
        </p:nvSpPr>
        <p:spPr bwMode="auto">
          <a:xfrm>
            <a:off x="7707313" y="6408738"/>
            <a:ext cx="1422400" cy="231775"/>
          </a:xfrm>
          <a:prstGeom prst="rect">
            <a:avLst/>
          </a:prstGeom>
          <a:noFill/>
          <a:ln w="9525">
            <a:noFill/>
            <a:miter lim="800000"/>
            <a:headEnd/>
            <a:tailEnd/>
          </a:ln>
        </p:spPr>
        <p:txBody>
          <a:bodyPr wrap="none" anchor="ctr">
            <a:spAutoFit/>
          </a:bodyPr>
          <a:lstStyle/>
          <a:p>
            <a:pPr algn="r" eaLnBrk="0" hangingPunct="0">
              <a:buSzPct val="100000"/>
            </a:pPr>
            <a:r>
              <a:rPr lang="fr-FR" sz="900" i="1" dirty="0" smtClean="0">
                <a:solidFill>
                  <a:srgbClr val="7F7F7F"/>
                </a:solidFill>
                <a:sym typeface="Arial" charset="0"/>
              </a:rPr>
              <a:t>Source: CCNUCC 2007</a:t>
            </a:r>
            <a:endParaRPr lang="fr-FR" sz="900" i="1" dirty="0">
              <a:solidFill>
                <a:srgbClr val="7F7F7F"/>
              </a:solidFill>
              <a:sym typeface="Arial" charset="0"/>
            </a:endParaRPr>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el 3"/>
          <p:cNvSpPr>
            <a:spLocks noGrp="1"/>
          </p:cNvSpPr>
          <p:nvPr>
            <p:ph type="title"/>
          </p:nvPr>
        </p:nvSpPr>
        <p:spPr/>
        <p:txBody>
          <a:bodyPr/>
          <a:lstStyle/>
          <a:p>
            <a:r>
              <a:rPr lang="fr-FR" dirty="0" smtClean="0">
                <a:cs typeface="Arial" charset="0"/>
                <a:sym typeface="Arial" charset="0"/>
              </a:rPr>
              <a:t>Rendre l'adaptation opérationnelle</a:t>
            </a:r>
            <a:endParaRPr lang="fr-FR" dirty="0" smtClean="0">
              <a:cs typeface="Arial" charset="0"/>
              <a:sym typeface="Arial" charset="0"/>
            </a:endParaRPr>
          </a:p>
        </p:txBody>
      </p:sp>
      <p:pic>
        <p:nvPicPr>
          <p:cNvPr id="26627" name="Grafik 2" descr="titelbars.tif"/>
          <p:cNvPicPr>
            <a:picLocks noChangeAspect="1"/>
          </p:cNvPicPr>
          <p:nvPr/>
        </p:nvPicPr>
        <p:blipFill>
          <a:blip r:embed="rId3" cstate="print"/>
          <a:srcRect l="-2812" b="44768"/>
          <a:stretch>
            <a:fillRect/>
          </a:stretch>
        </p:blipFill>
        <p:spPr bwMode="auto">
          <a:xfrm>
            <a:off x="4157663" y="3125788"/>
            <a:ext cx="4986337" cy="378777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r>
              <a:rPr lang="fr-FR" dirty="0" smtClean="0">
                <a:cs typeface="Arial" charset="0"/>
                <a:sym typeface="Arial" charset="0"/>
              </a:rPr>
              <a:t>Quelles sont les options d'adaptation?</a:t>
            </a:r>
            <a:endParaRPr lang="fr-FR" dirty="0" smtClean="0">
              <a:cs typeface="Arial" charset="0"/>
              <a:sym typeface="Arial" charset="0"/>
            </a:endParaRPr>
          </a:p>
        </p:txBody>
      </p:sp>
      <p:sp>
        <p:nvSpPr>
          <p:cNvPr id="27651" name="Content Placeholder 2"/>
          <p:cNvSpPr>
            <a:spLocks noGrp="1"/>
          </p:cNvSpPr>
          <p:nvPr>
            <p:ph idx="1"/>
          </p:nvPr>
        </p:nvSpPr>
        <p:spPr/>
        <p:txBody>
          <a:bodyPr/>
          <a:lstStyle/>
          <a:p>
            <a:pPr marL="0" indent="0">
              <a:buClrTx/>
              <a:buFont typeface="Arial" charset="0"/>
              <a:buNone/>
            </a:pPr>
            <a:r>
              <a:rPr lang="fr-FR" b="1" dirty="0" smtClean="0">
                <a:solidFill>
                  <a:srgbClr val="000000"/>
                </a:solidFill>
                <a:cs typeface="Arial" charset="0"/>
                <a:sym typeface="Arial" charset="0"/>
              </a:rPr>
              <a:t>Politique</a:t>
            </a:r>
          </a:p>
          <a:p>
            <a:pPr lvl="1"/>
            <a:r>
              <a:rPr lang="fr-FR" dirty="0" smtClean="0">
                <a:solidFill>
                  <a:srgbClr val="000000"/>
                </a:solidFill>
                <a:cs typeface="Arial" charset="0"/>
                <a:sym typeface="Arial" charset="0"/>
              </a:rPr>
              <a:t>Amélioration de la réglementation, adaptation du système incitatif, augmentation de la participation des communautés affectées</a:t>
            </a:r>
          </a:p>
          <a:p>
            <a:pPr marL="0" indent="0">
              <a:buClrTx/>
              <a:buFont typeface="Arial" charset="0"/>
              <a:buNone/>
            </a:pPr>
            <a:r>
              <a:rPr lang="fr-FR" sz="2200" b="1" dirty="0" smtClean="0">
                <a:solidFill>
                  <a:srgbClr val="000000"/>
                </a:solidFill>
                <a:cs typeface="Arial" charset="0"/>
                <a:sym typeface="Arial" charset="0"/>
              </a:rPr>
              <a:t>Infrastructures</a:t>
            </a:r>
          </a:p>
          <a:p>
            <a:pPr lvl="1"/>
            <a:r>
              <a:rPr lang="fr-FR" dirty="0" smtClean="0">
                <a:solidFill>
                  <a:srgbClr val="000000"/>
                </a:solidFill>
                <a:cs typeface="Arial" charset="0"/>
                <a:sym typeface="Arial" charset="0"/>
              </a:rPr>
              <a:t>Par exemple: contrôle de l'eau – construction de digues, amélioration des infrastructures résilientes au climat</a:t>
            </a:r>
          </a:p>
          <a:p>
            <a:pPr marL="0" indent="0">
              <a:buClrTx/>
              <a:buFont typeface="Arial" charset="0"/>
              <a:buNone/>
            </a:pPr>
            <a:r>
              <a:rPr lang="fr-FR" b="1" dirty="0" smtClean="0">
                <a:solidFill>
                  <a:srgbClr val="000000"/>
                </a:solidFill>
                <a:cs typeface="Arial" charset="0"/>
                <a:sym typeface="Arial" charset="0"/>
              </a:rPr>
              <a:t>Développement des capacités</a:t>
            </a:r>
          </a:p>
          <a:p>
            <a:pPr lvl="1"/>
            <a:r>
              <a:rPr lang="fr-FR" dirty="0" smtClean="0">
                <a:solidFill>
                  <a:srgbClr val="000000"/>
                </a:solidFill>
                <a:cs typeface="Arial" charset="0"/>
                <a:sym typeface="Arial" charset="0"/>
              </a:rPr>
              <a:t>Amélioration du contrôle de la température de la mer, des taux d'érosion; amélioration des compétences de gestion</a:t>
            </a:r>
          </a:p>
          <a:p>
            <a:pPr marL="0" indent="0">
              <a:buClrTx/>
              <a:buFont typeface="Arial" charset="0"/>
              <a:buNone/>
            </a:pPr>
            <a:r>
              <a:rPr lang="fr-FR" b="1" dirty="0" smtClean="0">
                <a:solidFill>
                  <a:srgbClr val="000000"/>
                </a:solidFill>
                <a:cs typeface="Arial" charset="0"/>
                <a:sym typeface="Arial" charset="0"/>
              </a:rPr>
              <a:t>Recherche</a:t>
            </a:r>
          </a:p>
          <a:p>
            <a:pPr lvl="1"/>
            <a:r>
              <a:rPr lang="fr-FR" dirty="0" smtClean="0">
                <a:solidFill>
                  <a:srgbClr val="000000"/>
                </a:solidFill>
                <a:cs typeface="Arial" charset="0"/>
                <a:sym typeface="Arial" charset="0"/>
              </a:rPr>
              <a:t>Contrôle de l'orientation stratégique, des espèces résilientes au climat</a:t>
            </a:r>
          </a:p>
          <a:p>
            <a:pPr marL="0" indent="0">
              <a:buClrTx/>
              <a:buFont typeface="Arial" charset="0"/>
              <a:buNone/>
            </a:pPr>
            <a:r>
              <a:rPr lang="fr-FR" b="1" dirty="0" smtClean="0">
                <a:solidFill>
                  <a:srgbClr val="000000"/>
                </a:solidFill>
                <a:cs typeface="Arial" charset="0"/>
                <a:sym typeface="Arial" charset="0"/>
              </a:rPr>
              <a:t>Bonnes pratiques</a:t>
            </a:r>
          </a:p>
          <a:p>
            <a:pPr lvl="1"/>
            <a:r>
              <a:rPr lang="fr-FR" dirty="0" smtClean="0">
                <a:solidFill>
                  <a:srgbClr val="000000"/>
                </a:solidFill>
                <a:cs typeface="Arial" charset="0"/>
                <a:sym typeface="Arial" charset="0"/>
              </a:rPr>
              <a:t>Conservation des sols, pour améliorer les rendements agricoles, veiller à ce que les fonctions de l'écosystème restent intactes</a:t>
            </a:r>
          </a:p>
        </p:txBody>
      </p:sp>
      <p:sp>
        <p:nvSpPr>
          <p:cNvPr id="27652" name="Rectangle 5"/>
          <p:cNvSpPr>
            <a:spLocks noChangeArrowheads="1"/>
          </p:cNvSpPr>
          <p:nvPr/>
        </p:nvSpPr>
        <p:spPr bwMode="auto">
          <a:xfrm>
            <a:off x="7231189" y="6408416"/>
            <a:ext cx="1923924" cy="230832"/>
          </a:xfrm>
          <a:prstGeom prst="rect">
            <a:avLst/>
          </a:prstGeom>
          <a:noFill/>
          <a:ln w="9525">
            <a:noFill/>
            <a:miter lim="800000"/>
            <a:headEnd/>
            <a:tailEnd/>
          </a:ln>
        </p:spPr>
        <p:txBody>
          <a:bodyPr wrap="none" anchor="ctr">
            <a:spAutoFit/>
          </a:bodyPr>
          <a:lstStyle/>
          <a:p>
            <a:pPr algn="r" eaLnBrk="0" hangingPunct="0">
              <a:buSzPct val="100000"/>
            </a:pPr>
            <a:r>
              <a:rPr lang="fr-FR" sz="900" i="1" dirty="0" smtClean="0">
                <a:solidFill>
                  <a:srgbClr val="7F7F7F"/>
                </a:solidFill>
                <a:sym typeface="Arial" charset="0"/>
              </a:rPr>
              <a:t>Source: adapté de l'USAID 2007</a:t>
            </a:r>
            <a:endParaRPr lang="fr-FR" sz="900" i="1" dirty="0">
              <a:solidFill>
                <a:srgbClr val="7F7F7F"/>
              </a:solidFill>
              <a:sym typeface="Arial" charset="0"/>
            </a:endParaRPr>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r>
              <a:rPr lang="fr-FR" dirty="0" smtClean="0">
                <a:cs typeface="Arial" charset="0"/>
                <a:sym typeface="Arial" charset="0"/>
              </a:rPr>
              <a:t>Qui agit et comment?</a:t>
            </a:r>
            <a:endParaRPr lang="fr-FR" dirty="0" smtClean="0">
              <a:cs typeface="Arial" charset="0"/>
              <a:sym typeface="Arial" charset="0"/>
            </a:endParaRPr>
          </a:p>
        </p:txBody>
      </p:sp>
      <p:sp>
        <p:nvSpPr>
          <p:cNvPr id="28675" name="Rectangle 3"/>
          <p:cNvSpPr>
            <a:spLocks noGrp="1" noChangeArrowheads="1"/>
          </p:cNvSpPr>
          <p:nvPr>
            <p:ph idx="1"/>
          </p:nvPr>
        </p:nvSpPr>
        <p:spPr>
          <a:xfrm>
            <a:off x="457199" y="2008188"/>
            <a:ext cx="8272463" cy="4213225"/>
          </a:xfrm>
        </p:spPr>
        <p:txBody>
          <a:bodyPr/>
          <a:lstStyle/>
          <a:p>
            <a:pPr lvl="1"/>
            <a:r>
              <a:rPr lang="fr-FR" sz="2000" b="1" dirty="0" smtClean="0">
                <a:solidFill>
                  <a:srgbClr val="000000"/>
                </a:solidFill>
                <a:cs typeface="Arial" charset="0"/>
                <a:sym typeface="Arial" charset="0"/>
              </a:rPr>
              <a:t>Responsabilités secteur public: </a:t>
            </a:r>
            <a:r>
              <a:rPr lang="fr-FR" sz="2000" dirty="0" smtClean="0">
                <a:solidFill>
                  <a:srgbClr val="000000"/>
                </a:solidFill>
                <a:cs typeface="Arial" charset="0"/>
                <a:sym typeface="Arial" charset="0"/>
              </a:rPr>
              <a:t>élaboration de règles et de réglementations pour les propriétés publiques, les services publics, les biens publics, les protections sociales, prévention des conflits et gestion de la migration</a:t>
            </a:r>
          </a:p>
          <a:p>
            <a:pPr lvl="1"/>
            <a:endParaRPr lang="fr-FR" sz="2000" dirty="0" smtClean="0">
              <a:solidFill>
                <a:srgbClr val="000000"/>
              </a:solidFill>
              <a:cs typeface="Arial" charset="0"/>
              <a:sym typeface="Arial" charset="0"/>
            </a:endParaRPr>
          </a:p>
          <a:p>
            <a:pPr lvl="1"/>
            <a:r>
              <a:rPr lang="fr-FR" sz="2000" b="1" dirty="0" smtClean="0">
                <a:solidFill>
                  <a:srgbClr val="000000"/>
                </a:solidFill>
                <a:cs typeface="Arial" charset="0"/>
                <a:sym typeface="Arial" charset="0"/>
              </a:rPr>
              <a:t>Personnes et communautés: </a:t>
            </a:r>
            <a:r>
              <a:rPr lang="fr-FR" sz="2000" dirty="0" smtClean="0">
                <a:solidFill>
                  <a:srgbClr val="000000"/>
                </a:solidFill>
                <a:cs typeface="Arial" charset="0"/>
                <a:sym typeface="Arial" charset="0"/>
              </a:rPr>
              <a:t>mesures de préparation des ménages, adaptation autonome, pertes de parts</a:t>
            </a:r>
          </a:p>
          <a:p>
            <a:pPr lvl="1"/>
            <a:endParaRPr lang="fr-FR" sz="2000" dirty="0" smtClean="0">
              <a:solidFill>
                <a:srgbClr val="000000"/>
              </a:solidFill>
              <a:cs typeface="Arial" charset="0"/>
              <a:sym typeface="Arial" charset="0"/>
            </a:endParaRPr>
          </a:p>
          <a:p>
            <a:pPr lvl="1"/>
            <a:r>
              <a:rPr lang="fr-FR" sz="2000" b="1" dirty="0" smtClean="0">
                <a:solidFill>
                  <a:srgbClr val="000000"/>
                </a:solidFill>
                <a:cs typeface="Arial" charset="0"/>
                <a:sym typeface="Arial" charset="0"/>
              </a:rPr>
              <a:t>Secteur privé: </a:t>
            </a:r>
            <a:r>
              <a:rPr lang="fr-FR" sz="2000" dirty="0" smtClean="0">
                <a:solidFill>
                  <a:srgbClr val="000000"/>
                </a:solidFill>
                <a:cs typeface="Arial" charset="0"/>
                <a:sym typeface="Arial" charset="0"/>
              </a:rPr>
              <a:t>intégration des risques liés au climat dans la conception de projet et les services (investissements résilients au climat)</a:t>
            </a:r>
          </a:p>
          <a:p>
            <a:pPr lvl="1"/>
            <a:endParaRPr lang="fr-FR" sz="2000" dirty="0" smtClean="0">
              <a:solidFill>
                <a:srgbClr val="000000"/>
              </a:solidFill>
              <a:cs typeface="Arial" charset="0"/>
              <a:sym typeface="Arial" charset="0"/>
            </a:endParaRPr>
          </a:p>
          <a:p>
            <a:pPr lvl="1"/>
            <a:r>
              <a:rPr lang="fr-FR" sz="2000" b="1" dirty="0" smtClean="0">
                <a:solidFill>
                  <a:srgbClr val="000000"/>
                </a:solidFill>
                <a:cs typeface="Arial" charset="0"/>
                <a:sym typeface="Arial" charset="0"/>
              </a:rPr>
              <a:t>Coopération internationale: </a:t>
            </a:r>
            <a:r>
              <a:rPr lang="fr-FR" sz="2000" dirty="0" smtClean="0">
                <a:solidFill>
                  <a:srgbClr val="000000"/>
                </a:solidFill>
                <a:cs typeface="Arial" charset="0"/>
                <a:sym typeface="Arial" charset="0"/>
              </a:rPr>
              <a:t>responsabilité financière, APD résiliente, développement des capacités </a:t>
            </a:r>
          </a:p>
        </p:txBody>
      </p:sp>
      <p:sp>
        <p:nvSpPr>
          <p:cNvPr id="28676" name="Rectangle 5"/>
          <p:cNvSpPr>
            <a:spLocks noChangeArrowheads="1"/>
          </p:cNvSpPr>
          <p:nvPr/>
        </p:nvSpPr>
        <p:spPr bwMode="auto">
          <a:xfrm>
            <a:off x="5995381" y="6408416"/>
            <a:ext cx="3148619" cy="230832"/>
          </a:xfrm>
          <a:prstGeom prst="rect">
            <a:avLst/>
          </a:prstGeom>
          <a:noFill/>
          <a:ln w="9525">
            <a:noFill/>
            <a:miter lim="800000"/>
            <a:headEnd/>
            <a:tailEnd/>
          </a:ln>
        </p:spPr>
        <p:txBody>
          <a:bodyPr wrap="none" anchor="ctr">
            <a:spAutoFit/>
          </a:bodyPr>
          <a:lstStyle/>
          <a:p>
            <a:pPr algn="r" eaLnBrk="0" hangingPunct="0">
              <a:buSzPct val="100000"/>
            </a:pPr>
            <a:r>
              <a:rPr lang="fr-FR" sz="900" i="1" dirty="0" smtClean="0">
                <a:solidFill>
                  <a:srgbClr val="7F7F7F"/>
                </a:solidFill>
                <a:sym typeface="Arial" charset="0"/>
              </a:rPr>
              <a:t>Source: Adapté des Orientations politiques de l'OCDE</a:t>
            </a:r>
            <a:endParaRPr lang="fr-FR" sz="900" i="1" dirty="0">
              <a:solidFill>
                <a:srgbClr val="7F7F7F"/>
              </a:solidFill>
              <a:sym typeface="Arial" charset="0"/>
            </a:endParaRPr>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r>
              <a:rPr lang="fr-FR" dirty="0" smtClean="0">
                <a:cs typeface="Arial" charset="0"/>
                <a:sym typeface="Arial" charset="0"/>
              </a:rPr>
              <a:t>Différence entre le développement correspondant à la « poursuite des activités actuelles » </a:t>
            </a:r>
            <a:br>
              <a:rPr lang="fr-FR" dirty="0" smtClean="0">
                <a:cs typeface="Arial" charset="0"/>
                <a:sym typeface="Arial" charset="0"/>
              </a:rPr>
            </a:br>
            <a:r>
              <a:rPr lang="fr-FR" dirty="0" smtClean="0">
                <a:cs typeface="Arial" charset="0"/>
                <a:sym typeface="Arial" charset="0"/>
              </a:rPr>
              <a:t>et l'adaptation</a:t>
            </a:r>
            <a:endParaRPr lang="fr-FR" dirty="0" smtClean="0">
              <a:cs typeface="Arial" charset="0"/>
              <a:sym typeface="Arial" charset="0"/>
            </a:endParaRPr>
          </a:p>
        </p:txBody>
      </p:sp>
      <p:sp>
        <p:nvSpPr>
          <p:cNvPr id="29699" name="Rectangle 3"/>
          <p:cNvSpPr>
            <a:spLocks noGrp="1" noChangeArrowheads="1"/>
          </p:cNvSpPr>
          <p:nvPr>
            <p:ph idx="1"/>
          </p:nvPr>
        </p:nvSpPr>
        <p:spPr/>
        <p:txBody>
          <a:bodyPr/>
          <a:lstStyle/>
          <a:p>
            <a:pPr marL="0" indent="0">
              <a:buClrTx/>
              <a:buFont typeface="Arial" charset="0"/>
              <a:buNone/>
            </a:pPr>
            <a:r>
              <a:rPr lang="fr-FR" b="1" dirty="0" smtClean="0">
                <a:solidFill>
                  <a:srgbClr val="000000"/>
                </a:solidFill>
                <a:cs typeface="Arial" charset="0"/>
                <a:sym typeface="Arial" charset="0"/>
              </a:rPr>
              <a:t>Un continuum:</a:t>
            </a:r>
          </a:p>
          <a:p>
            <a:pPr marL="0" indent="0">
              <a:buClrTx/>
              <a:buFont typeface="Arial" charset="0"/>
              <a:buNone/>
            </a:pPr>
            <a:r>
              <a:rPr lang="fr-FR" dirty="0" smtClean="0">
                <a:solidFill>
                  <a:srgbClr val="000000"/>
                </a:solidFill>
                <a:cs typeface="Arial" charset="0"/>
                <a:sym typeface="Arial" charset="0"/>
              </a:rPr>
              <a:t>Développement humain et réduction de la vulnérabilité </a:t>
            </a:r>
            <a:r>
              <a:rPr lang="fr-FR" b="1" dirty="0" smtClean="0">
                <a:solidFill>
                  <a:srgbClr val="669900"/>
                </a:solidFill>
                <a:cs typeface="Arial" charset="0"/>
                <a:sym typeface="Wingdings" pitchFamily="2" charset="2"/>
              </a:rPr>
              <a:t></a:t>
            </a:r>
            <a:r>
              <a:rPr lang="fr-FR" dirty="0" smtClean="0">
                <a:solidFill>
                  <a:srgbClr val="000000"/>
                </a:solidFill>
                <a:cs typeface="Arial" charset="0"/>
                <a:sym typeface="Wingdings" pitchFamily="2" charset="2"/>
              </a:rPr>
              <a:t> </a:t>
            </a:r>
            <a:r>
              <a:rPr lang="fr-FR" dirty="0" smtClean="0">
                <a:solidFill>
                  <a:srgbClr val="000000"/>
                </a:solidFill>
                <a:cs typeface="Arial" charset="0"/>
                <a:sym typeface="Arial" charset="0"/>
              </a:rPr>
              <a:t>capacité de réponse </a:t>
            </a:r>
            <a:r>
              <a:rPr lang="fr-FR" b="1" dirty="0" smtClean="0">
                <a:solidFill>
                  <a:srgbClr val="669900"/>
                </a:solidFill>
                <a:cs typeface="Arial" charset="0"/>
                <a:sym typeface="Wingdings" pitchFamily="2" charset="2"/>
              </a:rPr>
              <a:t></a:t>
            </a:r>
            <a:r>
              <a:rPr lang="fr-FR" dirty="0" smtClean="0">
                <a:solidFill>
                  <a:srgbClr val="000000"/>
                </a:solidFill>
                <a:cs typeface="Arial" charset="0"/>
                <a:sym typeface="Wingdings" pitchFamily="2" charset="2"/>
              </a:rPr>
              <a:t> </a:t>
            </a:r>
            <a:r>
              <a:rPr lang="fr-FR" dirty="0" smtClean="0">
                <a:solidFill>
                  <a:srgbClr val="000000"/>
                </a:solidFill>
                <a:cs typeface="Arial" charset="0"/>
                <a:sym typeface="Arial" charset="0"/>
              </a:rPr>
              <a:t>gestion des risques liés au changement climatique </a:t>
            </a:r>
            <a:r>
              <a:rPr lang="fr-FR" b="1" dirty="0" smtClean="0">
                <a:solidFill>
                  <a:srgbClr val="669900"/>
                </a:solidFill>
                <a:cs typeface="Arial" charset="0"/>
                <a:sym typeface="Wingdings" pitchFamily="2" charset="2"/>
              </a:rPr>
              <a:t></a:t>
            </a:r>
            <a:r>
              <a:rPr lang="fr-FR" dirty="0" smtClean="0">
                <a:solidFill>
                  <a:srgbClr val="000000"/>
                </a:solidFill>
                <a:cs typeface="Arial" charset="0"/>
                <a:sym typeface="Wingdings" pitchFamily="2" charset="2"/>
              </a:rPr>
              <a:t> </a:t>
            </a:r>
            <a:r>
              <a:rPr lang="fr-FR" dirty="0" smtClean="0">
                <a:solidFill>
                  <a:srgbClr val="000000"/>
                </a:solidFill>
                <a:cs typeface="Arial" charset="0"/>
                <a:sym typeface="Arial" charset="0"/>
              </a:rPr>
              <a:t>affronter le changement climatique</a:t>
            </a:r>
          </a:p>
          <a:p>
            <a:pPr lvl="1"/>
            <a:endParaRPr lang="fr-FR" sz="2000" dirty="0" smtClean="0">
              <a:solidFill>
                <a:srgbClr val="000000"/>
              </a:solidFill>
              <a:cs typeface="Arial" charset="0"/>
              <a:sym typeface="Arial" charset="0"/>
            </a:endParaRPr>
          </a:p>
        </p:txBody>
      </p:sp>
      <p:pic>
        <p:nvPicPr>
          <p:cNvPr id="29700" name="Picture 5"/>
          <p:cNvPicPr>
            <a:picLocks noChangeAspect="1" noChangeArrowheads="1"/>
          </p:cNvPicPr>
          <p:nvPr/>
        </p:nvPicPr>
        <p:blipFill>
          <a:blip r:embed="rId3" cstate="print"/>
          <a:srcRect l="-76"/>
          <a:stretch>
            <a:fillRect/>
          </a:stretch>
        </p:blipFill>
        <p:spPr bwMode="auto">
          <a:xfrm>
            <a:off x="438150" y="3557588"/>
            <a:ext cx="8153400" cy="2463800"/>
          </a:xfrm>
          <a:prstGeom prst="rect">
            <a:avLst/>
          </a:prstGeom>
          <a:noFill/>
          <a:ln w="9525">
            <a:solidFill>
              <a:schemeClr val="tx1"/>
            </a:solidFill>
            <a:miter lim="800000"/>
            <a:headEnd/>
            <a:tailEnd/>
          </a:ln>
        </p:spPr>
      </p:pic>
      <p:sp>
        <p:nvSpPr>
          <p:cNvPr id="29701" name="TextBox 5"/>
          <p:cNvSpPr txBox="1">
            <a:spLocks noChangeArrowheads="1"/>
          </p:cNvSpPr>
          <p:nvPr/>
        </p:nvSpPr>
        <p:spPr bwMode="auto">
          <a:xfrm>
            <a:off x="7972425" y="6408738"/>
            <a:ext cx="1158875" cy="231775"/>
          </a:xfrm>
          <a:prstGeom prst="rect">
            <a:avLst/>
          </a:prstGeom>
          <a:noFill/>
          <a:ln w="9525">
            <a:noFill/>
            <a:miter lim="800000"/>
            <a:headEnd/>
            <a:tailEnd/>
          </a:ln>
        </p:spPr>
        <p:txBody>
          <a:bodyPr wrap="none">
            <a:spAutoFit/>
          </a:bodyPr>
          <a:lstStyle/>
          <a:p>
            <a:pPr algn="r" eaLnBrk="0" hangingPunct="0">
              <a:buSzPct val="100000"/>
            </a:pPr>
            <a:r>
              <a:rPr lang="fr-FR" sz="900" i="1" dirty="0" smtClean="0">
                <a:solidFill>
                  <a:srgbClr val="7F7F7F"/>
                </a:solidFill>
                <a:sym typeface="Arial" charset="0"/>
              </a:rPr>
              <a:t>Source: WRI 2007</a:t>
            </a:r>
            <a:endParaRPr lang="fr-FR" sz="900" i="1" dirty="0">
              <a:solidFill>
                <a:srgbClr val="7F7F7F"/>
              </a:solidFill>
              <a:sym typeface="Arial" charset="0"/>
            </a:endParaRPr>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el 1"/>
          <p:cNvSpPr>
            <a:spLocks noGrp="1"/>
          </p:cNvSpPr>
          <p:nvPr>
            <p:ph type="title"/>
          </p:nvPr>
        </p:nvSpPr>
        <p:spPr/>
        <p:txBody>
          <a:bodyPr/>
          <a:lstStyle/>
          <a:p>
            <a:r>
              <a:rPr lang="fr-FR" dirty="0" smtClean="0">
                <a:cs typeface="Arial" charset="0"/>
                <a:sym typeface="Arial" charset="0"/>
              </a:rPr>
              <a:t>Une approche systématique et stratégique de l'adaptation</a:t>
            </a:r>
            <a:endParaRPr lang="fr-FR" dirty="0" smtClean="0">
              <a:cs typeface="Arial" charset="0"/>
              <a:sym typeface="Arial" charset="0"/>
            </a:endParaRPr>
          </a:p>
        </p:txBody>
      </p:sp>
      <p:sp>
        <p:nvSpPr>
          <p:cNvPr id="3" name="Inhaltsplatzhalter 2"/>
          <p:cNvSpPr>
            <a:spLocks noGrp="1"/>
          </p:cNvSpPr>
          <p:nvPr>
            <p:ph idx="1"/>
          </p:nvPr>
        </p:nvSpPr>
        <p:spPr/>
        <p:txBody>
          <a:bodyPr/>
          <a:lstStyle/>
          <a:p>
            <a:pPr lvl="1"/>
            <a:r>
              <a:rPr lang="fr-FR" sz="2000" b="1" dirty="0" smtClean="0">
                <a:solidFill>
                  <a:srgbClr val="000000"/>
                </a:solidFill>
                <a:cs typeface="Arial" charset="0"/>
                <a:sym typeface="Arial" charset="0"/>
              </a:rPr>
              <a:t>Passage en revue </a:t>
            </a:r>
          </a:p>
          <a:p>
            <a:pPr lvl="2"/>
            <a:r>
              <a:rPr lang="fr-FR" sz="2000" dirty="0" smtClean="0">
                <a:solidFill>
                  <a:srgbClr val="000000"/>
                </a:solidFill>
                <a:cs typeface="Arial" charset="0"/>
                <a:sym typeface="Arial" charset="0"/>
              </a:rPr>
              <a:t>vérifier brièvement si, quoi et où (M1)</a:t>
            </a:r>
          </a:p>
          <a:p>
            <a:pPr lvl="1"/>
            <a:r>
              <a:rPr lang="fr-FR" sz="2000" b="1" dirty="0" smtClean="0">
                <a:solidFill>
                  <a:srgbClr val="000000"/>
                </a:solidFill>
                <a:cs typeface="Arial" charset="0"/>
                <a:sym typeface="Arial" charset="0"/>
              </a:rPr>
              <a:t>Analyse</a:t>
            </a:r>
          </a:p>
          <a:p>
            <a:pPr lvl="2"/>
            <a:r>
              <a:rPr lang="fr-FR" sz="2000" dirty="0" smtClean="0">
                <a:solidFill>
                  <a:srgbClr val="000000"/>
                </a:solidFill>
                <a:cs typeface="Arial" charset="0"/>
                <a:sym typeface="Arial" charset="0"/>
              </a:rPr>
              <a:t>Evaluation détaillée de la nécessité d'une</a:t>
            </a:r>
          </a:p>
          <a:p>
            <a:pPr marL="179387" lvl="2" indent="0">
              <a:buNone/>
            </a:pPr>
            <a:r>
              <a:rPr lang="fr-FR" sz="2000" dirty="0" smtClean="0">
                <a:solidFill>
                  <a:srgbClr val="000000"/>
                </a:solidFill>
                <a:cs typeface="Arial" charset="0"/>
                <a:sym typeface="Arial" charset="0"/>
              </a:rPr>
              <a:t>  action d'adaptation (M3)</a:t>
            </a:r>
          </a:p>
          <a:p>
            <a:pPr lvl="2"/>
            <a:r>
              <a:rPr lang="fr-FR" sz="2000" dirty="0" smtClean="0">
                <a:solidFill>
                  <a:srgbClr val="000000"/>
                </a:solidFill>
                <a:cs typeface="Arial" charset="0"/>
                <a:sym typeface="Arial" charset="0"/>
              </a:rPr>
              <a:t>Quelles sont les options d'adaptation? (M4)</a:t>
            </a:r>
          </a:p>
          <a:p>
            <a:pPr lvl="2"/>
            <a:r>
              <a:rPr lang="fr-FR" sz="2000" dirty="0" smtClean="0">
                <a:solidFill>
                  <a:srgbClr val="000000"/>
                </a:solidFill>
                <a:cs typeface="Arial" charset="0"/>
                <a:sym typeface="Arial" charset="0"/>
              </a:rPr>
              <a:t>Quelles sont les priorités? (M5)</a:t>
            </a:r>
          </a:p>
          <a:p>
            <a:pPr lvl="2"/>
            <a:r>
              <a:rPr lang="fr-FR" sz="2000" dirty="0" smtClean="0">
                <a:solidFill>
                  <a:srgbClr val="000000"/>
                </a:solidFill>
                <a:cs typeface="Arial" charset="0"/>
                <a:sym typeface="Arial" charset="0"/>
              </a:rPr>
              <a:t>Comment pouvons-nous suivre les changements et tirer des enseignements de nos expériences? (M6)</a:t>
            </a:r>
          </a:p>
          <a:p>
            <a:pPr lvl="1"/>
            <a:r>
              <a:rPr lang="fr-FR" sz="2000" b="1" dirty="0" smtClean="0">
                <a:solidFill>
                  <a:srgbClr val="000000"/>
                </a:solidFill>
                <a:cs typeface="Arial" charset="0"/>
                <a:sym typeface="Arial" charset="0"/>
              </a:rPr>
              <a:t>Préparer la mise en œuvre</a:t>
            </a:r>
          </a:p>
          <a:p>
            <a:pPr lvl="2"/>
            <a:r>
              <a:rPr lang="fr-FR" sz="2000" dirty="0" smtClean="0">
                <a:solidFill>
                  <a:srgbClr val="000000"/>
                </a:solidFill>
                <a:cs typeface="Arial" charset="0"/>
                <a:sym typeface="Arial" charset="0"/>
              </a:rPr>
              <a:t>Développer en fonction des capacités (M7)</a:t>
            </a:r>
          </a:p>
          <a:p>
            <a:pPr lvl="2"/>
            <a:r>
              <a:rPr lang="fr-FR" sz="2000" dirty="0" smtClean="0">
                <a:solidFill>
                  <a:srgbClr val="000000"/>
                </a:solidFill>
                <a:cs typeface="Arial" charset="0"/>
                <a:sym typeface="Arial" charset="0"/>
              </a:rPr>
              <a:t>Financement</a:t>
            </a:r>
          </a:p>
          <a:p>
            <a:pPr lvl="1"/>
            <a:r>
              <a:rPr lang="fr-FR" sz="2000" b="1" dirty="0" smtClean="0">
                <a:solidFill>
                  <a:srgbClr val="000000"/>
                </a:solidFill>
                <a:cs typeface="Arial" charset="0"/>
                <a:sym typeface="Arial" charset="0"/>
              </a:rPr>
              <a:t>Mise en œuvre</a:t>
            </a:r>
          </a:p>
        </p:txBody>
      </p:sp>
      <p:grpSp>
        <p:nvGrpSpPr>
          <p:cNvPr id="2" name="Gruppieren 5"/>
          <p:cNvGrpSpPr>
            <a:grpSpLocks/>
          </p:cNvGrpSpPr>
          <p:nvPr/>
        </p:nvGrpSpPr>
        <p:grpSpPr bwMode="auto">
          <a:xfrm>
            <a:off x="7327900" y="2886076"/>
            <a:ext cx="1816100" cy="2110223"/>
            <a:chOff x="6433186" y="3010072"/>
            <a:chExt cx="1816688" cy="1301100"/>
          </a:xfrm>
        </p:grpSpPr>
        <p:sp>
          <p:nvSpPr>
            <p:cNvPr id="30726" name="Geschweifte Klammer rechts 3"/>
            <p:cNvSpPr>
              <a:spLocks/>
            </p:cNvSpPr>
            <p:nvPr/>
          </p:nvSpPr>
          <p:spPr bwMode="auto">
            <a:xfrm>
              <a:off x="6433186" y="3055004"/>
              <a:ext cx="485774" cy="1256168"/>
            </a:xfrm>
            <a:prstGeom prst="rightBrace">
              <a:avLst>
                <a:gd name="adj1" fmla="val 8344"/>
                <a:gd name="adj2" fmla="val 50000"/>
              </a:avLst>
            </a:prstGeom>
            <a:noFill/>
            <a:ln w="38100" algn="ctr">
              <a:solidFill>
                <a:srgbClr val="669900"/>
              </a:solidFill>
              <a:round/>
              <a:headEnd/>
              <a:tailEnd/>
            </a:ln>
          </p:spPr>
          <p:txBody>
            <a:bodyPr/>
            <a:lstStyle/>
            <a:p>
              <a:pPr eaLnBrk="0" hangingPunct="0"/>
              <a:endParaRPr lang="fr-FR" dirty="0">
                <a:solidFill>
                  <a:srgbClr val="00B050"/>
                </a:solidFill>
              </a:endParaRPr>
            </a:p>
          </p:txBody>
        </p:sp>
        <p:sp>
          <p:nvSpPr>
            <p:cNvPr id="30727" name="Textfeld 4"/>
            <p:cNvSpPr txBox="1">
              <a:spLocks noChangeArrowheads="1"/>
            </p:cNvSpPr>
            <p:nvPr/>
          </p:nvSpPr>
          <p:spPr bwMode="auto">
            <a:xfrm>
              <a:off x="6777951" y="3010072"/>
              <a:ext cx="1471923" cy="1119618"/>
            </a:xfrm>
            <a:prstGeom prst="rect">
              <a:avLst/>
            </a:prstGeom>
            <a:noFill/>
            <a:ln w="9525">
              <a:noFill/>
              <a:miter lim="800000"/>
              <a:headEnd/>
              <a:tailEnd/>
            </a:ln>
          </p:spPr>
          <p:txBody>
            <a:bodyPr>
              <a:spAutoFit/>
            </a:bodyPr>
            <a:lstStyle/>
            <a:p>
              <a:pPr eaLnBrk="0" hangingPunct="0">
                <a:buSzPct val="100000"/>
              </a:pPr>
              <a:r>
                <a:rPr lang="fr-FR" sz="1800" dirty="0" smtClean="0">
                  <a:solidFill>
                    <a:srgbClr val="669900"/>
                  </a:solidFill>
                  <a:sym typeface="Arial" charset="0"/>
                </a:rPr>
                <a:t>L'approche en 4 étapes</a:t>
              </a:r>
              <a:r>
                <a:rPr lang="fr-FR" sz="2000" dirty="0" smtClean="0">
                  <a:solidFill>
                    <a:srgbClr val="00B050"/>
                  </a:solidFill>
                  <a:sym typeface="Arial" charset="0"/>
                </a:rPr>
                <a:t/>
              </a:r>
              <a:br>
                <a:rPr lang="fr-FR" sz="2000" dirty="0" smtClean="0">
                  <a:solidFill>
                    <a:srgbClr val="00B050"/>
                  </a:solidFill>
                  <a:sym typeface="Arial" charset="0"/>
                </a:rPr>
              </a:br>
              <a:r>
                <a:rPr lang="fr-FR" sz="2000" dirty="0" smtClean="0">
                  <a:solidFill>
                    <a:srgbClr val="00B050"/>
                  </a:solidFill>
                  <a:sym typeface="Arial" charset="0"/>
                </a:rPr>
                <a:t> </a:t>
              </a:r>
              <a:r>
                <a:rPr lang="fr-FR" sz="1400" dirty="0" smtClean="0">
                  <a:solidFill>
                    <a:srgbClr val="000000"/>
                  </a:solidFill>
                  <a:sym typeface="Arial" charset="0"/>
                </a:rPr>
                <a:t>peut se faire au niveau national, sectoriel, local et des projets</a:t>
              </a:r>
              <a:endParaRPr lang="fr-FR" sz="1400" dirty="0">
                <a:solidFill>
                  <a:srgbClr val="000000"/>
                </a:solidFill>
                <a:sym typeface="Arial" charset="0"/>
              </a:endParaRPr>
            </a:p>
          </p:txBody>
        </p:sp>
      </p:grpSp>
      <p:pic>
        <p:nvPicPr>
          <p:cNvPr id="30725" name="Grafik 5" descr="balken2.tif"/>
          <p:cNvPicPr>
            <a:picLocks noChangeAspect="1"/>
          </p:cNvPicPr>
          <p:nvPr/>
        </p:nvPicPr>
        <p:blipFill>
          <a:blip r:embed="rId3" cstate="print"/>
          <a:srcRect/>
          <a:stretch>
            <a:fillRect/>
          </a:stretch>
        </p:blipFill>
        <p:spPr bwMode="auto">
          <a:xfrm>
            <a:off x="8472488" y="5054600"/>
            <a:ext cx="541337" cy="1665288"/>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xEl>
                                              <p:pRg st="9" end="9"/>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nodeType="clickEffect">
                                  <p:stCondLst>
                                    <p:cond delay="0"/>
                                  </p:stCondLst>
                                  <p:childTnLst>
                                    <p:set>
                                      <p:cBhvr>
                                        <p:cTn id="3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r>
              <a:rPr lang="fr-FR" dirty="0" smtClean="0">
                <a:cs typeface="Arial" charset="0"/>
                <a:sym typeface="Arial" charset="0"/>
              </a:rPr>
              <a:t>Lutter contre le changement climatique </a:t>
            </a:r>
            <a:br>
              <a:rPr lang="fr-FR" dirty="0" smtClean="0">
                <a:cs typeface="Arial" charset="0"/>
                <a:sym typeface="Arial" charset="0"/>
              </a:rPr>
            </a:br>
            <a:r>
              <a:rPr lang="fr-FR" dirty="0" smtClean="0">
                <a:cs typeface="Arial" charset="0"/>
                <a:sym typeface="Arial" charset="0"/>
              </a:rPr>
              <a:t>permet d'améliorer l'efficacité du développement</a:t>
            </a:r>
            <a:endParaRPr lang="fr-FR" dirty="0" smtClean="0">
              <a:cs typeface="Arial" charset="0"/>
              <a:sym typeface="Arial" charset="0"/>
            </a:endParaRPr>
          </a:p>
        </p:txBody>
      </p:sp>
      <p:sp>
        <p:nvSpPr>
          <p:cNvPr id="31747" name="Rectangle 3"/>
          <p:cNvSpPr>
            <a:spLocks noGrp="1" noChangeArrowheads="1"/>
          </p:cNvSpPr>
          <p:nvPr>
            <p:ph idx="1"/>
          </p:nvPr>
        </p:nvSpPr>
        <p:spPr/>
        <p:txBody>
          <a:bodyPr/>
          <a:lstStyle/>
          <a:p>
            <a:pPr lvl="1"/>
            <a:r>
              <a:rPr lang="fr-FR" sz="2400" b="1" dirty="0" smtClean="0">
                <a:solidFill>
                  <a:srgbClr val="000000"/>
                </a:solidFill>
                <a:cs typeface="Arial" charset="0"/>
                <a:sym typeface="Arial" charset="0"/>
              </a:rPr>
              <a:t>Rentabilité: </a:t>
            </a:r>
            <a:r>
              <a:rPr lang="fr-FR" sz="2400" dirty="0" smtClean="0">
                <a:solidFill>
                  <a:srgbClr val="000000"/>
                </a:solidFill>
                <a:cs typeface="Arial" charset="0"/>
                <a:sym typeface="Arial" charset="0"/>
              </a:rPr>
              <a:t>ignorer les risques climatiques peut être coûteux. La prévention via l'adaptation coûte moins cher.</a:t>
            </a:r>
          </a:p>
          <a:p>
            <a:pPr lvl="1"/>
            <a:endParaRPr lang="fr-FR" sz="2400" dirty="0" smtClean="0">
              <a:solidFill>
                <a:srgbClr val="000000"/>
              </a:solidFill>
              <a:cs typeface="Arial" charset="0"/>
              <a:sym typeface="Arial" charset="0"/>
            </a:endParaRPr>
          </a:p>
          <a:p>
            <a:pPr lvl="1"/>
            <a:r>
              <a:rPr lang="fr-FR" sz="2400" b="1" dirty="0" smtClean="0">
                <a:solidFill>
                  <a:srgbClr val="000000"/>
                </a:solidFill>
                <a:cs typeface="Arial" charset="0"/>
                <a:sym typeface="Arial" charset="0"/>
              </a:rPr>
              <a:t>Intégration: </a:t>
            </a:r>
            <a:r>
              <a:rPr lang="fr-FR" sz="2400" dirty="0" smtClean="0">
                <a:solidFill>
                  <a:srgbClr val="000000"/>
                </a:solidFill>
                <a:cs typeface="Arial" charset="0"/>
                <a:sym typeface="Arial" charset="0"/>
              </a:rPr>
              <a:t>l'adaptation tient compte de multiples facteurs de stress, climatiques ou non, et peut éviter une mauvaise adaptation.</a:t>
            </a:r>
          </a:p>
          <a:p>
            <a:pPr lvl="1"/>
            <a:endParaRPr lang="fr-FR" sz="2400" dirty="0" smtClean="0">
              <a:solidFill>
                <a:srgbClr val="000000"/>
              </a:solidFill>
              <a:cs typeface="Arial" charset="0"/>
              <a:sym typeface="Arial" charset="0"/>
            </a:endParaRPr>
          </a:p>
          <a:p>
            <a:pPr lvl="1"/>
            <a:r>
              <a:rPr lang="fr-FR" sz="2400" b="1" dirty="0" smtClean="0">
                <a:solidFill>
                  <a:srgbClr val="000000"/>
                </a:solidFill>
                <a:cs typeface="Arial" charset="0"/>
                <a:sym typeface="Arial" charset="0"/>
              </a:rPr>
              <a:t>Flexibilité: </a:t>
            </a:r>
            <a:r>
              <a:rPr lang="fr-FR" sz="2400" dirty="0" smtClean="0">
                <a:solidFill>
                  <a:srgbClr val="000000"/>
                </a:solidFill>
                <a:cs typeface="Arial" charset="0"/>
                <a:sym typeface="Arial" charset="0"/>
              </a:rPr>
              <a:t>l'adaptation permet de développer des capacités institutionnelles et techniques et donc de s'adapter aux risques au fil du temps, en fonction de leur évolution, et d'améliorer la flexibilité.</a:t>
            </a:r>
          </a:p>
        </p:txBody>
      </p:sp>
      <p:sp>
        <p:nvSpPr>
          <p:cNvPr id="31748" name="Rectangle 4"/>
          <p:cNvSpPr>
            <a:spLocks noChangeArrowheads="1"/>
          </p:cNvSpPr>
          <p:nvPr/>
        </p:nvSpPr>
        <p:spPr bwMode="auto">
          <a:xfrm>
            <a:off x="6343650" y="6408738"/>
            <a:ext cx="2800350" cy="231775"/>
          </a:xfrm>
          <a:prstGeom prst="rect">
            <a:avLst/>
          </a:prstGeom>
          <a:noFill/>
          <a:ln w="9525">
            <a:noFill/>
            <a:miter lim="800000"/>
            <a:headEnd/>
            <a:tailEnd/>
          </a:ln>
        </p:spPr>
        <p:txBody>
          <a:bodyPr anchor="ctr">
            <a:spAutoFit/>
          </a:bodyPr>
          <a:lstStyle/>
          <a:p>
            <a:pPr algn="r" eaLnBrk="0" hangingPunct="0">
              <a:buSzPct val="100000"/>
            </a:pPr>
            <a:r>
              <a:rPr lang="fr-FR" sz="900" i="1" dirty="0" smtClean="0">
                <a:solidFill>
                  <a:srgbClr val="7F7F7F"/>
                </a:solidFill>
                <a:sym typeface="Arial" charset="0"/>
              </a:rPr>
              <a:t>Source: adapté du PNUD</a:t>
            </a:r>
            <a:endParaRPr lang="fr-FR" sz="900" i="1" dirty="0">
              <a:solidFill>
                <a:srgbClr val="7F7F7F"/>
              </a:solidFill>
              <a:sym typeface="Arial" charset="0"/>
            </a:endParaRPr>
          </a:p>
        </p:txBody>
      </p:sp>
      <p:pic>
        <p:nvPicPr>
          <p:cNvPr id="31749" name="Grafik 5" descr="balken9.tif"/>
          <p:cNvPicPr>
            <a:picLocks noChangeAspect="1"/>
          </p:cNvPicPr>
          <p:nvPr/>
        </p:nvPicPr>
        <p:blipFill>
          <a:blip r:embed="rId3" cstate="print"/>
          <a:srcRect/>
          <a:stretch>
            <a:fillRect/>
          </a:stretch>
        </p:blipFill>
        <p:spPr bwMode="auto">
          <a:xfrm>
            <a:off x="8353425" y="4794250"/>
            <a:ext cx="654050" cy="1614488"/>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457200" y="1068388"/>
            <a:ext cx="8686800" cy="741362"/>
          </a:xfrm>
        </p:spPr>
        <p:txBody>
          <a:bodyPr/>
          <a:lstStyle/>
          <a:p>
            <a:r>
              <a:rPr lang="fr-FR" dirty="0" smtClean="0">
                <a:cs typeface="Arial" charset="0"/>
                <a:sym typeface="Arial" charset="0"/>
              </a:rPr>
              <a:t>Exemple: comparaison entre les coûts de prévention</a:t>
            </a:r>
            <a:br>
              <a:rPr lang="fr-FR" dirty="0" smtClean="0">
                <a:cs typeface="Arial" charset="0"/>
                <a:sym typeface="Arial" charset="0"/>
              </a:rPr>
            </a:br>
            <a:r>
              <a:rPr lang="fr-FR" dirty="0" smtClean="0">
                <a:cs typeface="Arial" charset="0"/>
                <a:sym typeface="Arial" charset="0"/>
              </a:rPr>
              <a:t>et les coûts de reconstruction des infrastructures dans les Caraïbes</a:t>
            </a:r>
            <a:endParaRPr lang="fr-FR" dirty="0" smtClean="0">
              <a:cs typeface="Arial" charset="0"/>
              <a:sym typeface="Arial" charset="0"/>
            </a:endParaRPr>
          </a:p>
        </p:txBody>
      </p:sp>
      <p:graphicFrame>
        <p:nvGraphicFramePr>
          <p:cNvPr id="5" name="Table 4"/>
          <p:cNvGraphicFramePr>
            <a:graphicFrameLocks noGrp="1"/>
          </p:cNvGraphicFramePr>
          <p:nvPr>
            <p:extLst>
              <p:ext uri="{D42A27DB-BD31-4B8C-83A1-F6EECF244321}">
                <p14:modId xmlns:p14="http://schemas.microsoft.com/office/powerpoint/2010/main" val="1164160448"/>
              </p:ext>
            </p:extLst>
          </p:nvPr>
        </p:nvGraphicFramePr>
        <p:xfrm>
          <a:off x="457200" y="1941095"/>
          <a:ext cx="8196263" cy="3718341"/>
        </p:xfrm>
        <a:graphic>
          <a:graphicData uri="http://schemas.openxmlformats.org/drawingml/2006/table">
            <a:tbl>
              <a:tblPr/>
              <a:tblGrid>
                <a:gridCol w="3892550"/>
                <a:gridCol w="1136650"/>
                <a:gridCol w="1039813"/>
                <a:gridCol w="1039812"/>
                <a:gridCol w="1087438"/>
              </a:tblGrid>
              <a:tr h="1424583">
                <a:tc>
                  <a:txBody>
                    <a:bodyPr/>
                    <a:lstStyle/>
                    <a:p>
                      <a:pPr marL="0" marR="0" lvl="0" indent="0" algn="l" defTabSz="914400" rtl="0" eaLnBrk="0" fontAlgn="base" latinLnBrk="0" hangingPunct="0">
                        <a:lnSpc>
                          <a:spcPct val="114000"/>
                        </a:lnSpc>
                        <a:spcBef>
                          <a:spcPct val="0"/>
                        </a:spcBef>
                        <a:spcAft>
                          <a:spcPts val="1013"/>
                        </a:spcAft>
                        <a:buClrTx/>
                        <a:buSzPct val="100000"/>
                        <a:buFontTx/>
                        <a:buNone/>
                        <a:tabLst/>
                      </a:pPr>
                      <a:r>
                        <a:rPr kumimoji="0" lang="fr-FR" sz="1400" b="1" i="0" u="none" strike="noStrike" cap="none" normalizeH="0" baseline="0" noProof="0" dirty="0" smtClean="0">
                          <a:ln>
                            <a:noFill/>
                          </a:ln>
                          <a:solidFill>
                            <a:srgbClr val="000000"/>
                          </a:solidFill>
                          <a:effectLst/>
                          <a:latin typeface="Arial" charset="0"/>
                          <a:ea typeface="Calibri" pitchFamily="34" charset="0"/>
                          <a:cs typeface="Times New Roman" pitchFamily="18" charset="0"/>
                          <a:sym typeface="Arial" charset="0"/>
                        </a:rPr>
                        <a:t>Infrastructures</a:t>
                      </a:r>
                    </a:p>
                  </a:txBody>
                  <a:tcPr marL="68580" marR="68580" marT="0" marB="0" anchor="b" horzOverflow="overflow">
                    <a:lnL>
                      <a:noFill/>
                    </a:lnL>
                    <a:lnR>
                      <a:noFill/>
                    </a:lnR>
                    <a:lnT>
                      <a:noFill/>
                    </a:lnT>
                    <a:lnB>
                      <a:noFill/>
                    </a:lnB>
                    <a:lnTlToBr>
                      <a:noFill/>
                    </a:lnTlToBr>
                    <a:lnBlToTr>
                      <a:noFill/>
                    </a:lnBlToTr>
                    <a:solidFill>
                      <a:srgbClr val="E3E3D4"/>
                    </a:solidFill>
                  </a:tcPr>
                </a:tc>
                <a:tc>
                  <a:txBody>
                    <a:bodyPr/>
                    <a:lstStyle/>
                    <a:p>
                      <a:pPr marL="0" marR="0" lvl="0" indent="0" algn="r" defTabSz="914400" rtl="0" eaLnBrk="0" fontAlgn="base" latinLnBrk="0" hangingPunct="0">
                        <a:lnSpc>
                          <a:spcPct val="114000"/>
                        </a:lnSpc>
                        <a:spcBef>
                          <a:spcPct val="0"/>
                        </a:spcBef>
                        <a:spcAft>
                          <a:spcPts val="1013"/>
                        </a:spcAft>
                        <a:buClrTx/>
                        <a:buSzPct val="100000"/>
                        <a:buFontTx/>
                        <a:buNone/>
                        <a:tabLst/>
                      </a:pPr>
                      <a:r>
                        <a:rPr kumimoji="0" lang="fr-FR" sz="1200" b="1" i="0" u="none" strike="noStrike" cap="none" normalizeH="0" baseline="0" noProof="0" smtClean="0">
                          <a:ln>
                            <a:noFill/>
                          </a:ln>
                          <a:solidFill>
                            <a:srgbClr val="000000"/>
                          </a:solidFill>
                          <a:effectLst/>
                          <a:latin typeface="Arial" charset="0"/>
                          <a:ea typeface="Calibri" pitchFamily="34" charset="0"/>
                          <a:cs typeface="Times New Roman" pitchFamily="18" charset="0"/>
                          <a:sym typeface="Arial" charset="0"/>
                        </a:rPr>
                        <a:t>Port en eau profonde (République dominicaine)</a:t>
                      </a:r>
                    </a:p>
                  </a:txBody>
                  <a:tcPr marL="68580" marR="68580" marT="0" marB="0" anchor="b" horzOverflow="overflow">
                    <a:lnL>
                      <a:noFill/>
                    </a:lnL>
                    <a:lnR>
                      <a:noFill/>
                    </a:lnR>
                    <a:lnT>
                      <a:noFill/>
                    </a:lnT>
                    <a:lnB>
                      <a:noFill/>
                    </a:lnB>
                    <a:lnTlToBr>
                      <a:noFill/>
                    </a:lnTlToBr>
                    <a:lnBlToTr>
                      <a:noFill/>
                    </a:lnBlToTr>
                    <a:solidFill>
                      <a:srgbClr val="E3E3D4"/>
                    </a:solidFill>
                  </a:tcPr>
                </a:tc>
                <a:tc>
                  <a:txBody>
                    <a:bodyPr/>
                    <a:lstStyle/>
                    <a:p>
                      <a:pPr marL="0" marR="0" lvl="0" indent="0" algn="r" defTabSz="914400" rtl="0" eaLnBrk="0" fontAlgn="base" latinLnBrk="0" hangingPunct="0">
                        <a:lnSpc>
                          <a:spcPct val="114000"/>
                        </a:lnSpc>
                        <a:spcBef>
                          <a:spcPct val="0"/>
                        </a:spcBef>
                        <a:spcAft>
                          <a:spcPts val="1013"/>
                        </a:spcAft>
                        <a:buClrTx/>
                        <a:buSzPct val="100000"/>
                        <a:buFontTx/>
                        <a:buNone/>
                        <a:tabLst/>
                      </a:pPr>
                      <a:r>
                        <a:rPr kumimoji="0" lang="fr-FR" sz="1200" b="1" i="0" u="none" strike="noStrike" cap="none" normalizeH="0" baseline="0" noProof="0" smtClean="0">
                          <a:ln>
                            <a:noFill/>
                          </a:ln>
                          <a:solidFill>
                            <a:srgbClr val="000000"/>
                          </a:solidFill>
                          <a:effectLst/>
                          <a:latin typeface="Arial" charset="0"/>
                          <a:cs typeface="Arial" charset="0"/>
                          <a:sym typeface="Arial" charset="0"/>
                        </a:rPr>
                        <a:t>Norman Manley Law School (Jamaïque</a:t>
                      </a:r>
                      <a:r>
                        <a:rPr kumimoji="0" lang="fr-FR" sz="1200" b="1" i="0" u="none" strike="noStrike" cap="none" normalizeH="0" baseline="0" noProof="0" smtClean="0">
                          <a:ln>
                            <a:noFill/>
                          </a:ln>
                          <a:solidFill>
                            <a:srgbClr val="000000"/>
                          </a:solidFill>
                          <a:effectLst/>
                          <a:latin typeface="Arial" charset="0"/>
                          <a:cs typeface="Calibri" pitchFamily="34" charset="0"/>
                          <a:sym typeface="Arial" charset="0"/>
                        </a:rPr>
                        <a:t>)</a:t>
                      </a:r>
                    </a:p>
                  </a:txBody>
                  <a:tcPr marL="68580" marR="68580" marT="0" marB="0" anchor="b" horzOverflow="overflow">
                    <a:lnL>
                      <a:noFill/>
                    </a:lnL>
                    <a:lnR>
                      <a:noFill/>
                    </a:lnR>
                    <a:lnT>
                      <a:noFill/>
                    </a:lnT>
                    <a:lnB>
                      <a:noFill/>
                    </a:lnB>
                    <a:lnTlToBr>
                      <a:noFill/>
                    </a:lnTlToBr>
                    <a:lnBlToTr>
                      <a:noFill/>
                    </a:lnBlToTr>
                    <a:solidFill>
                      <a:srgbClr val="E3E3D4"/>
                    </a:solidFill>
                  </a:tcPr>
                </a:tc>
                <a:tc>
                  <a:txBody>
                    <a:bodyPr/>
                    <a:lstStyle/>
                    <a:p>
                      <a:pPr marL="0" marR="0" lvl="0" indent="0" algn="r" defTabSz="914400" rtl="0" eaLnBrk="0" fontAlgn="base" latinLnBrk="0" hangingPunct="0">
                        <a:lnSpc>
                          <a:spcPct val="100000"/>
                        </a:lnSpc>
                        <a:spcBef>
                          <a:spcPct val="0"/>
                        </a:spcBef>
                        <a:spcAft>
                          <a:spcPts val="600"/>
                        </a:spcAft>
                        <a:buClrTx/>
                        <a:buSzPct val="100000"/>
                        <a:buFontTx/>
                        <a:buNone/>
                        <a:tabLst/>
                      </a:pPr>
                      <a:r>
                        <a:rPr kumimoji="0" lang="fr-FR" sz="1400" b="1" i="0" u="none" strike="noStrike" cap="none" normalizeH="0" baseline="0" noProof="0" smtClean="0">
                          <a:ln>
                            <a:noFill/>
                          </a:ln>
                          <a:solidFill>
                            <a:srgbClr val="000000"/>
                          </a:solidFill>
                          <a:effectLst/>
                          <a:latin typeface="Arial" charset="0"/>
                          <a:ea typeface="Calibri" pitchFamily="34" charset="0"/>
                          <a:cs typeface="Times New Roman" pitchFamily="18" charset="0"/>
                          <a:sym typeface="Arial" charset="0"/>
                        </a:rPr>
                        <a:t>         </a:t>
                      </a:r>
                      <a:r>
                        <a:rPr kumimoji="0" lang="fr-FR" sz="1200" b="1" i="0" u="none" strike="noStrike" cap="none" normalizeH="0" baseline="0" noProof="0" smtClean="0">
                          <a:ln>
                            <a:noFill/>
                          </a:ln>
                          <a:solidFill>
                            <a:srgbClr val="000000"/>
                          </a:solidFill>
                          <a:effectLst/>
                          <a:latin typeface="Arial" charset="0"/>
                          <a:ea typeface="Calibri" pitchFamily="34" charset="0"/>
                          <a:cs typeface="Times New Roman" pitchFamily="18" charset="0"/>
                          <a:sym typeface="Arial" charset="0"/>
                        </a:rPr>
                        <a:t>Pont Troumasse  </a:t>
                      </a:r>
                    </a:p>
                    <a:p>
                      <a:pPr marL="0" marR="0" lvl="0" indent="0" algn="r" defTabSz="914400" rtl="0" eaLnBrk="0" fontAlgn="base" latinLnBrk="0" hangingPunct="0">
                        <a:lnSpc>
                          <a:spcPct val="100000"/>
                        </a:lnSpc>
                        <a:spcBef>
                          <a:spcPct val="0"/>
                        </a:spcBef>
                        <a:spcAft>
                          <a:spcPts val="600"/>
                        </a:spcAft>
                        <a:buClrTx/>
                        <a:buSzPct val="100000"/>
                        <a:buFontTx/>
                        <a:buNone/>
                        <a:tabLst/>
                      </a:pPr>
                      <a:r>
                        <a:rPr kumimoji="0" lang="fr-FR" sz="1200" b="1" i="0" u="none" strike="noStrike" cap="none" normalizeH="0" baseline="0" noProof="0" smtClean="0">
                          <a:ln>
                            <a:noFill/>
                          </a:ln>
                          <a:solidFill>
                            <a:srgbClr val="000000"/>
                          </a:solidFill>
                          <a:effectLst/>
                          <a:latin typeface="Arial" charset="0"/>
                          <a:ea typeface="Calibri" pitchFamily="34" charset="0"/>
                          <a:cs typeface="Times New Roman" pitchFamily="18" charset="0"/>
                          <a:sym typeface="Arial" charset="0"/>
                        </a:rPr>
                        <a:t>(St. Lucie)</a:t>
                      </a:r>
                    </a:p>
                  </a:txBody>
                  <a:tcPr marL="68580" marR="68580" marT="0" marB="0" anchor="b" horzOverflow="overflow">
                    <a:lnL>
                      <a:noFill/>
                    </a:lnL>
                    <a:lnR>
                      <a:noFill/>
                    </a:lnR>
                    <a:lnT>
                      <a:noFill/>
                    </a:lnT>
                    <a:lnB>
                      <a:noFill/>
                    </a:lnB>
                    <a:lnTlToBr>
                      <a:noFill/>
                    </a:lnTlToBr>
                    <a:lnBlToTr>
                      <a:noFill/>
                    </a:lnBlToTr>
                    <a:solidFill>
                      <a:srgbClr val="E3E3D4"/>
                    </a:solidFill>
                  </a:tcPr>
                </a:tc>
                <a:tc>
                  <a:txBody>
                    <a:bodyPr/>
                    <a:lstStyle/>
                    <a:p>
                      <a:pPr marL="0" marR="0" lvl="0" indent="0" algn="r" defTabSz="914400" rtl="0" eaLnBrk="0" fontAlgn="base" latinLnBrk="0" hangingPunct="0">
                        <a:lnSpc>
                          <a:spcPct val="114000"/>
                        </a:lnSpc>
                        <a:spcBef>
                          <a:spcPct val="0"/>
                        </a:spcBef>
                        <a:spcAft>
                          <a:spcPts val="1013"/>
                        </a:spcAft>
                        <a:buClrTx/>
                        <a:buSzPct val="100000"/>
                        <a:buFontTx/>
                        <a:buNone/>
                        <a:tabLst/>
                      </a:pPr>
                      <a:r>
                        <a:rPr kumimoji="0" lang="fr-FR" sz="1200" b="1" i="0" u="none" strike="noStrike" cap="none" normalizeH="0" baseline="0" noProof="0" smtClean="0">
                          <a:ln>
                            <a:noFill/>
                          </a:ln>
                          <a:solidFill>
                            <a:srgbClr val="000000"/>
                          </a:solidFill>
                          <a:effectLst/>
                          <a:latin typeface="Arial" charset="0"/>
                          <a:ea typeface="Calibri" pitchFamily="34" charset="0"/>
                          <a:cs typeface="Times New Roman" pitchFamily="18" charset="0"/>
                          <a:sym typeface="Arial" charset="0"/>
                        </a:rPr>
                        <a:t>Grand Palazzo Hotel            (St. Thomas)</a:t>
                      </a:r>
                    </a:p>
                  </a:txBody>
                  <a:tcPr marL="68580" marR="68580" marT="0" marB="0" anchor="b" horzOverflow="overflow">
                    <a:lnL>
                      <a:noFill/>
                    </a:lnL>
                    <a:lnR>
                      <a:noFill/>
                    </a:lnR>
                    <a:lnT>
                      <a:noFill/>
                    </a:lnT>
                    <a:lnB>
                      <a:noFill/>
                    </a:lnB>
                    <a:lnTlToBr>
                      <a:noFill/>
                    </a:lnTlToBr>
                    <a:lnBlToTr>
                      <a:noFill/>
                    </a:lnBlToTr>
                    <a:solidFill>
                      <a:srgbClr val="E3E3D4"/>
                    </a:solidFill>
                  </a:tcPr>
                </a:tc>
              </a:tr>
              <a:tr h="532966">
                <a:tc>
                  <a:txBody>
                    <a:bodyPr/>
                    <a:lstStyle/>
                    <a:p>
                      <a:pPr marL="0" marR="0" lvl="0" indent="0" algn="l" defTabSz="914400" rtl="0" eaLnBrk="0" fontAlgn="base" latinLnBrk="0" hangingPunct="0">
                        <a:lnSpc>
                          <a:spcPct val="114000"/>
                        </a:lnSpc>
                        <a:spcBef>
                          <a:spcPct val="0"/>
                        </a:spcBef>
                        <a:spcAft>
                          <a:spcPts val="1013"/>
                        </a:spcAft>
                        <a:buClrTx/>
                        <a:buSzPct val="100000"/>
                        <a:buFontTx/>
                        <a:buNone/>
                        <a:tabLst/>
                      </a:pPr>
                      <a:r>
                        <a:rPr kumimoji="0" lang="fr-FR" sz="1400" b="0" i="0" u="none" strike="noStrike" cap="none" normalizeH="0" baseline="0" noProof="0" smtClean="0">
                          <a:ln>
                            <a:noFill/>
                          </a:ln>
                          <a:solidFill>
                            <a:srgbClr val="000000"/>
                          </a:solidFill>
                          <a:effectLst/>
                          <a:latin typeface="Arial" charset="0"/>
                          <a:ea typeface="Calibri" pitchFamily="34" charset="0"/>
                          <a:cs typeface="Times New Roman" pitchFamily="18" charset="0"/>
                          <a:sym typeface="Arial" charset="0"/>
                        </a:rPr>
                        <a:t>Coût initial du projet </a:t>
                      </a:r>
                    </a:p>
                  </a:txBody>
                  <a:tcPr marL="68580" marR="68580" marT="0" marB="0" anchor="b" horzOverflow="overflow">
                    <a:lnL>
                      <a:noFill/>
                    </a:lnL>
                    <a:lnR>
                      <a:noFill/>
                    </a:lnR>
                    <a:lnT>
                      <a:noFill/>
                    </a:lnT>
                    <a:lnB>
                      <a:noFill/>
                    </a:lnB>
                    <a:lnTlToBr>
                      <a:noFill/>
                    </a:lnTlToBr>
                    <a:lnBlToTr>
                      <a:noFill/>
                    </a:lnBlToTr>
                    <a:solidFill>
                      <a:schemeClr val="bg1"/>
                    </a:solidFill>
                  </a:tcPr>
                </a:tc>
                <a:tc>
                  <a:txBody>
                    <a:bodyPr/>
                    <a:lstStyle/>
                    <a:p>
                      <a:pPr marL="0" marR="0" lvl="0" indent="0" algn="r" defTabSz="914400" rtl="0" eaLnBrk="0" fontAlgn="base" latinLnBrk="0" hangingPunct="0">
                        <a:lnSpc>
                          <a:spcPct val="114000"/>
                        </a:lnSpc>
                        <a:spcBef>
                          <a:spcPct val="0"/>
                        </a:spcBef>
                        <a:spcAft>
                          <a:spcPts val="1013"/>
                        </a:spcAft>
                        <a:buClrTx/>
                        <a:buSzPct val="100000"/>
                        <a:buFontTx/>
                        <a:buNone/>
                        <a:tabLst/>
                      </a:pPr>
                      <a:r>
                        <a:rPr kumimoji="0" lang="fr-FR" sz="1400" b="0" i="0" u="none" strike="noStrike" cap="none" normalizeH="0" baseline="0" noProof="0" smtClean="0">
                          <a:ln>
                            <a:noFill/>
                          </a:ln>
                          <a:solidFill>
                            <a:srgbClr val="000000"/>
                          </a:solidFill>
                          <a:effectLst/>
                          <a:latin typeface="Arial" charset="0"/>
                          <a:ea typeface="Calibri" pitchFamily="34" charset="0"/>
                          <a:cs typeface="Times New Roman" pitchFamily="18" charset="0"/>
                          <a:sym typeface="Arial" charset="0"/>
                        </a:rPr>
                        <a:t>57,000,000</a:t>
                      </a:r>
                    </a:p>
                  </a:txBody>
                  <a:tcPr marL="68580" marR="68580" marT="0" marB="0" anchor="b" horzOverflow="overflow">
                    <a:lnL>
                      <a:noFill/>
                    </a:lnL>
                    <a:lnR>
                      <a:noFill/>
                    </a:lnR>
                    <a:lnT>
                      <a:noFill/>
                    </a:lnT>
                    <a:lnB>
                      <a:noFill/>
                    </a:lnB>
                    <a:lnTlToBr>
                      <a:noFill/>
                    </a:lnTlToBr>
                    <a:lnBlToTr>
                      <a:noFill/>
                    </a:lnBlToTr>
                    <a:solidFill>
                      <a:schemeClr val="bg1"/>
                    </a:solidFill>
                  </a:tcPr>
                </a:tc>
                <a:tc>
                  <a:txBody>
                    <a:bodyPr/>
                    <a:lstStyle/>
                    <a:p>
                      <a:pPr marL="0" marR="0" lvl="0" indent="0" algn="r" defTabSz="914400" rtl="0" eaLnBrk="0" fontAlgn="base" latinLnBrk="0" hangingPunct="0">
                        <a:lnSpc>
                          <a:spcPct val="114000"/>
                        </a:lnSpc>
                        <a:spcBef>
                          <a:spcPct val="0"/>
                        </a:spcBef>
                        <a:spcAft>
                          <a:spcPts val="1013"/>
                        </a:spcAft>
                        <a:buClrTx/>
                        <a:buSzPct val="100000"/>
                        <a:buFontTx/>
                        <a:buNone/>
                        <a:tabLst/>
                      </a:pPr>
                      <a:r>
                        <a:rPr kumimoji="0" lang="fr-FR" sz="1400" b="0" i="0" u="none" strike="noStrike" cap="none" normalizeH="0" baseline="0" noProof="0" smtClean="0">
                          <a:ln>
                            <a:noFill/>
                          </a:ln>
                          <a:solidFill>
                            <a:srgbClr val="000000"/>
                          </a:solidFill>
                          <a:effectLst/>
                          <a:latin typeface="Arial" charset="0"/>
                          <a:ea typeface="Calibri" pitchFamily="34" charset="0"/>
                          <a:cs typeface="Times New Roman" pitchFamily="18" charset="0"/>
                          <a:sym typeface="Arial" charset="0"/>
                        </a:rPr>
                        <a:t>685,000</a:t>
                      </a:r>
                    </a:p>
                  </a:txBody>
                  <a:tcPr marL="68580" marR="68580" marT="0" marB="0" anchor="b" horzOverflow="overflow">
                    <a:lnL>
                      <a:noFill/>
                    </a:lnL>
                    <a:lnR>
                      <a:noFill/>
                    </a:lnR>
                    <a:lnT>
                      <a:noFill/>
                    </a:lnT>
                    <a:lnB>
                      <a:noFill/>
                    </a:lnB>
                    <a:lnTlToBr>
                      <a:noFill/>
                    </a:lnTlToBr>
                    <a:lnBlToTr>
                      <a:noFill/>
                    </a:lnBlToTr>
                    <a:solidFill>
                      <a:schemeClr val="bg1"/>
                    </a:solidFill>
                  </a:tcPr>
                </a:tc>
                <a:tc>
                  <a:txBody>
                    <a:bodyPr/>
                    <a:lstStyle/>
                    <a:p>
                      <a:pPr marL="0" marR="0" lvl="0" indent="0" algn="r" defTabSz="914400" rtl="0" eaLnBrk="0" fontAlgn="base" latinLnBrk="0" hangingPunct="0">
                        <a:lnSpc>
                          <a:spcPct val="114000"/>
                        </a:lnSpc>
                        <a:spcBef>
                          <a:spcPct val="0"/>
                        </a:spcBef>
                        <a:spcAft>
                          <a:spcPts val="1013"/>
                        </a:spcAft>
                        <a:buClrTx/>
                        <a:buSzPct val="100000"/>
                        <a:buFontTx/>
                        <a:buNone/>
                        <a:tabLst/>
                      </a:pPr>
                      <a:r>
                        <a:rPr kumimoji="0" lang="fr-FR" sz="1400" b="0" i="0" u="none" strike="noStrike" cap="none" normalizeH="0" baseline="0" noProof="0" smtClean="0">
                          <a:ln>
                            <a:noFill/>
                          </a:ln>
                          <a:solidFill>
                            <a:srgbClr val="000000"/>
                          </a:solidFill>
                          <a:effectLst/>
                          <a:latin typeface="Arial" charset="0"/>
                          <a:ea typeface="Calibri" pitchFamily="34" charset="0"/>
                          <a:cs typeface="Times New Roman" pitchFamily="18" charset="0"/>
                          <a:sym typeface="Arial" charset="0"/>
                        </a:rPr>
                        <a:t>185,000</a:t>
                      </a:r>
                    </a:p>
                  </a:txBody>
                  <a:tcPr marL="68580" marR="68580" marT="0" marB="0" anchor="b" horzOverflow="overflow">
                    <a:lnL>
                      <a:noFill/>
                    </a:lnL>
                    <a:lnR>
                      <a:noFill/>
                    </a:lnR>
                    <a:lnT>
                      <a:noFill/>
                    </a:lnT>
                    <a:lnB>
                      <a:noFill/>
                    </a:lnB>
                    <a:lnTlToBr>
                      <a:noFill/>
                    </a:lnTlToBr>
                    <a:lnBlToTr>
                      <a:noFill/>
                    </a:lnBlToTr>
                    <a:solidFill>
                      <a:schemeClr val="bg1"/>
                    </a:solidFill>
                  </a:tcPr>
                </a:tc>
                <a:tc>
                  <a:txBody>
                    <a:bodyPr/>
                    <a:lstStyle/>
                    <a:p>
                      <a:pPr marL="0" marR="0" lvl="0" indent="0" algn="r" defTabSz="914400" rtl="0" eaLnBrk="0" fontAlgn="base" latinLnBrk="0" hangingPunct="0">
                        <a:lnSpc>
                          <a:spcPct val="114000"/>
                        </a:lnSpc>
                        <a:spcBef>
                          <a:spcPct val="0"/>
                        </a:spcBef>
                        <a:spcAft>
                          <a:spcPts val="1013"/>
                        </a:spcAft>
                        <a:buClrTx/>
                        <a:buSzPct val="100000"/>
                        <a:buFontTx/>
                        <a:buNone/>
                        <a:tabLst/>
                      </a:pPr>
                      <a:r>
                        <a:rPr kumimoji="0" lang="fr-FR" sz="1400" b="0" i="0" u="none" strike="noStrike" cap="none" normalizeH="0" baseline="0" noProof="0" smtClean="0">
                          <a:ln>
                            <a:noFill/>
                          </a:ln>
                          <a:solidFill>
                            <a:srgbClr val="000000"/>
                          </a:solidFill>
                          <a:effectLst/>
                          <a:latin typeface="Arial" charset="0"/>
                          <a:ea typeface="Calibri" pitchFamily="34" charset="0"/>
                          <a:cs typeface="Times New Roman" pitchFamily="18" charset="0"/>
                          <a:sym typeface="Arial" charset="0"/>
                        </a:rPr>
                        <a:t>28,000,000</a:t>
                      </a:r>
                    </a:p>
                  </a:txBody>
                  <a:tcPr marL="68580" marR="68580" marT="0" marB="0" anchor="b" horzOverflow="overflow">
                    <a:lnL>
                      <a:noFill/>
                    </a:lnL>
                    <a:lnR>
                      <a:noFill/>
                    </a:lnR>
                    <a:lnT>
                      <a:noFill/>
                    </a:lnT>
                    <a:lnB>
                      <a:noFill/>
                    </a:lnB>
                    <a:lnTlToBr>
                      <a:noFill/>
                    </a:lnTlToBr>
                    <a:lnBlToTr>
                      <a:noFill/>
                    </a:lnBlToTr>
                    <a:solidFill>
                      <a:schemeClr val="bg1"/>
                    </a:solidFill>
                  </a:tcPr>
                </a:tc>
              </a:tr>
              <a:tr h="532966">
                <a:tc>
                  <a:txBody>
                    <a:bodyPr/>
                    <a:lstStyle/>
                    <a:p>
                      <a:pPr marL="0" marR="0" lvl="0" indent="0" algn="l" defTabSz="914400" rtl="0" eaLnBrk="0" fontAlgn="base" latinLnBrk="0" hangingPunct="0">
                        <a:lnSpc>
                          <a:spcPct val="114000"/>
                        </a:lnSpc>
                        <a:spcBef>
                          <a:spcPct val="0"/>
                        </a:spcBef>
                        <a:spcAft>
                          <a:spcPts val="1013"/>
                        </a:spcAft>
                        <a:buClrTx/>
                        <a:buSzPct val="100000"/>
                        <a:buFontTx/>
                        <a:buNone/>
                        <a:tabLst/>
                      </a:pPr>
                      <a:r>
                        <a:rPr kumimoji="0" lang="fr-FR" sz="1400" b="0" i="0" u="none" strike="noStrike" cap="none" normalizeH="0" baseline="0" noProof="0" smtClean="0">
                          <a:ln>
                            <a:noFill/>
                          </a:ln>
                          <a:solidFill>
                            <a:srgbClr val="000000"/>
                          </a:solidFill>
                          <a:effectLst/>
                          <a:latin typeface="Arial" charset="0"/>
                          <a:ea typeface="Calibri" pitchFamily="34" charset="0"/>
                          <a:cs typeface="Times New Roman" pitchFamily="18" charset="0"/>
                          <a:sym typeface="Arial" charset="0"/>
                        </a:rPr>
                        <a:t>Coûts de reconstruction après la catastrophe</a:t>
                      </a:r>
                    </a:p>
                  </a:txBody>
                  <a:tcPr marL="68580" marR="68580" marT="0" marB="0" anchor="b" horzOverflow="overflow">
                    <a:lnL>
                      <a:noFill/>
                    </a:lnL>
                    <a:lnR>
                      <a:noFill/>
                    </a:lnR>
                    <a:lnT>
                      <a:noFill/>
                    </a:lnT>
                    <a:lnB>
                      <a:noFill/>
                    </a:lnB>
                    <a:lnTlToBr>
                      <a:noFill/>
                    </a:lnTlToBr>
                    <a:lnBlToTr>
                      <a:noFill/>
                    </a:lnBlToTr>
                    <a:solidFill>
                      <a:srgbClr val="E3E3D4"/>
                    </a:solidFill>
                  </a:tcPr>
                </a:tc>
                <a:tc>
                  <a:txBody>
                    <a:bodyPr/>
                    <a:lstStyle/>
                    <a:p>
                      <a:pPr marL="0" marR="0" lvl="0" indent="0" algn="r" defTabSz="914400" rtl="0" eaLnBrk="0" fontAlgn="base" latinLnBrk="0" hangingPunct="0">
                        <a:lnSpc>
                          <a:spcPct val="114000"/>
                        </a:lnSpc>
                        <a:spcBef>
                          <a:spcPct val="0"/>
                        </a:spcBef>
                        <a:spcAft>
                          <a:spcPts val="1013"/>
                        </a:spcAft>
                        <a:buClrTx/>
                        <a:buSzPct val="100000"/>
                        <a:buFontTx/>
                        <a:buNone/>
                        <a:tabLst/>
                      </a:pPr>
                      <a:r>
                        <a:rPr kumimoji="0" lang="fr-FR" sz="1400" b="0" i="0" u="none" strike="noStrike" cap="none" normalizeH="0" baseline="0" noProof="0" smtClean="0">
                          <a:ln>
                            <a:noFill/>
                          </a:ln>
                          <a:solidFill>
                            <a:srgbClr val="000000"/>
                          </a:solidFill>
                          <a:effectLst/>
                          <a:latin typeface="Arial" charset="0"/>
                          <a:ea typeface="Calibri" pitchFamily="34" charset="0"/>
                          <a:cs typeface="Times New Roman" pitchFamily="18" charset="0"/>
                          <a:sym typeface="Arial" charset="0"/>
                        </a:rPr>
                        <a:t>2,310,000</a:t>
                      </a:r>
                    </a:p>
                  </a:txBody>
                  <a:tcPr marL="68580" marR="68580" marT="0" marB="0" anchor="b" horzOverflow="overflow">
                    <a:lnL>
                      <a:noFill/>
                    </a:lnL>
                    <a:lnR>
                      <a:noFill/>
                    </a:lnR>
                    <a:lnT>
                      <a:noFill/>
                    </a:lnT>
                    <a:lnB>
                      <a:noFill/>
                    </a:lnB>
                    <a:lnTlToBr>
                      <a:noFill/>
                    </a:lnTlToBr>
                    <a:lnBlToTr>
                      <a:noFill/>
                    </a:lnBlToTr>
                    <a:solidFill>
                      <a:srgbClr val="E3E3D4"/>
                    </a:solidFill>
                  </a:tcPr>
                </a:tc>
                <a:tc>
                  <a:txBody>
                    <a:bodyPr/>
                    <a:lstStyle/>
                    <a:p>
                      <a:pPr marL="0" marR="0" lvl="0" indent="0" algn="r" defTabSz="914400" rtl="0" eaLnBrk="0" fontAlgn="base" latinLnBrk="0" hangingPunct="0">
                        <a:lnSpc>
                          <a:spcPct val="114000"/>
                        </a:lnSpc>
                        <a:spcBef>
                          <a:spcPct val="0"/>
                        </a:spcBef>
                        <a:spcAft>
                          <a:spcPts val="1013"/>
                        </a:spcAft>
                        <a:buClrTx/>
                        <a:buSzPct val="100000"/>
                        <a:buFontTx/>
                        <a:buNone/>
                        <a:tabLst/>
                      </a:pPr>
                      <a:r>
                        <a:rPr kumimoji="0" lang="fr-FR" sz="1400" b="0" i="0" u="none" strike="noStrike" cap="none" normalizeH="0" baseline="0" noProof="0" smtClean="0">
                          <a:ln>
                            <a:noFill/>
                          </a:ln>
                          <a:solidFill>
                            <a:srgbClr val="000000"/>
                          </a:solidFill>
                          <a:effectLst/>
                          <a:latin typeface="Arial" charset="0"/>
                          <a:ea typeface="Calibri" pitchFamily="34" charset="0"/>
                          <a:cs typeface="Times New Roman" pitchFamily="18" charset="0"/>
                          <a:sym typeface="Arial" charset="0"/>
                        </a:rPr>
                        <a:t>28,800</a:t>
                      </a:r>
                    </a:p>
                  </a:txBody>
                  <a:tcPr marL="68580" marR="68580" marT="0" marB="0" anchor="b" horzOverflow="overflow">
                    <a:lnL>
                      <a:noFill/>
                    </a:lnL>
                    <a:lnR>
                      <a:noFill/>
                    </a:lnR>
                    <a:lnT>
                      <a:noFill/>
                    </a:lnT>
                    <a:lnB>
                      <a:noFill/>
                    </a:lnB>
                    <a:lnTlToBr>
                      <a:noFill/>
                    </a:lnTlToBr>
                    <a:lnBlToTr>
                      <a:noFill/>
                    </a:lnBlToTr>
                    <a:solidFill>
                      <a:srgbClr val="E3E3D4"/>
                    </a:solidFill>
                  </a:tcPr>
                </a:tc>
                <a:tc>
                  <a:txBody>
                    <a:bodyPr/>
                    <a:lstStyle/>
                    <a:p>
                      <a:pPr marL="0" marR="0" lvl="0" indent="0" algn="r" defTabSz="914400" rtl="0" eaLnBrk="0" fontAlgn="base" latinLnBrk="0" hangingPunct="0">
                        <a:lnSpc>
                          <a:spcPct val="114000"/>
                        </a:lnSpc>
                        <a:spcBef>
                          <a:spcPct val="0"/>
                        </a:spcBef>
                        <a:spcAft>
                          <a:spcPts val="1013"/>
                        </a:spcAft>
                        <a:buClrTx/>
                        <a:buSzPct val="100000"/>
                        <a:buFontTx/>
                        <a:buNone/>
                        <a:tabLst/>
                      </a:pPr>
                      <a:r>
                        <a:rPr kumimoji="0" lang="fr-FR" sz="1400" b="0" i="0" u="none" strike="noStrike" cap="none" normalizeH="0" baseline="0" noProof="0" smtClean="0">
                          <a:ln>
                            <a:noFill/>
                          </a:ln>
                          <a:solidFill>
                            <a:srgbClr val="000000"/>
                          </a:solidFill>
                          <a:effectLst/>
                          <a:latin typeface="Arial" charset="0"/>
                          <a:ea typeface="Calibri" pitchFamily="34" charset="0"/>
                          <a:cs typeface="Times New Roman" pitchFamily="18" charset="0"/>
                          <a:sym typeface="Arial" charset="0"/>
                        </a:rPr>
                        <a:t>32,000</a:t>
                      </a:r>
                    </a:p>
                  </a:txBody>
                  <a:tcPr marL="68580" marR="68580" marT="0" marB="0" anchor="b" horzOverflow="overflow">
                    <a:lnL>
                      <a:noFill/>
                    </a:lnL>
                    <a:lnR>
                      <a:noFill/>
                    </a:lnR>
                    <a:lnT>
                      <a:noFill/>
                    </a:lnT>
                    <a:lnB>
                      <a:noFill/>
                    </a:lnB>
                    <a:lnTlToBr>
                      <a:noFill/>
                    </a:lnTlToBr>
                    <a:lnBlToTr>
                      <a:noFill/>
                    </a:lnBlToTr>
                    <a:solidFill>
                      <a:srgbClr val="E3E3D4"/>
                    </a:solidFill>
                  </a:tcPr>
                </a:tc>
                <a:tc>
                  <a:txBody>
                    <a:bodyPr/>
                    <a:lstStyle/>
                    <a:p>
                      <a:pPr marL="0" marR="0" lvl="0" indent="0" algn="r" defTabSz="914400" rtl="0" eaLnBrk="0" fontAlgn="base" latinLnBrk="0" hangingPunct="0">
                        <a:lnSpc>
                          <a:spcPct val="114000"/>
                        </a:lnSpc>
                        <a:spcBef>
                          <a:spcPct val="0"/>
                        </a:spcBef>
                        <a:spcAft>
                          <a:spcPts val="1013"/>
                        </a:spcAft>
                        <a:buClrTx/>
                        <a:buSzPct val="100000"/>
                        <a:buFontTx/>
                        <a:buNone/>
                        <a:tabLst/>
                      </a:pPr>
                      <a:r>
                        <a:rPr kumimoji="0" lang="fr-FR" sz="1400" b="0" i="0" u="none" strike="noStrike" cap="none" normalizeH="0" baseline="0" noProof="0" smtClean="0">
                          <a:ln>
                            <a:noFill/>
                          </a:ln>
                          <a:solidFill>
                            <a:srgbClr val="000000"/>
                          </a:solidFill>
                          <a:effectLst/>
                          <a:latin typeface="Arial" charset="0"/>
                          <a:ea typeface="Calibri" pitchFamily="34" charset="0"/>
                          <a:cs typeface="Times New Roman" pitchFamily="18" charset="0"/>
                          <a:sym typeface="Arial" charset="0"/>
                        </a:rPr>
                        <a:t>5,308,000</a:t>
                      </a:r>
                    </a:p>
                  </a:txBody>
                  <a:tcPr marL="68580" marR="68580" marT="0" marB="0" anchor="b" horzOverflow="overflow">
                    <a:lnL>
                      <a:noFill/>
                    </a:lnL>
                    <a:lnR>
                      <a:noFill/>
                    </a:lnR>
                    <a:lnT>
                      <a:noFill/>
                    </a:lnT>
                    <a:lnB>
                      <a:noFill/>
                    </a:lnB>
                    <a:lnTlToBr>
                      <a:noFill/>
                    </a:lnTlToBr>
                    <a:lnBlToTr>
                      <a:noFill/>
                    </a:lnBlToTr>
                    <a:solidFill>
                      <a:srgbClr val="E3E3D4"/>
                    </a:solidFill>
                  </a:tcPr>
                </a:tc>
              </a:tr>
              <a:tr h="613913">
                <a:tc>
                  <a:txBody>
                    <a:bodyPr/>
                    <a:lstStyle/>
                    <a:p>
                      <a:pPr marL="0" marR="0" lvl="0" indent="0" algn="l" defTabSz="914400" rtl="0" eaLnBrk="0" fontAlgn="base" latinLnBrk="0" hangingPunct="0">
                        <a:lnSpc>
                          <a:spcPct val="114000"/>
                        </a:lnSpc>
                        <a:spcBef>
                          <a:spcPct val="0"/>
                        </a:spcBef>
                        <a:spcAft>
                          <a:spcPts val="1013"/>
                        </a:spcAft>
                        <a:buClrTx/>
                        <a:buSzPct val="100000"/>
                        <a:buFontTx/>
                        <a:buNone/>
                        <a:tabLst/>
                      </a:pPr>
                      <a:r>
                        <a:rPr kumimoji="0" lang="fr-FR" sz="1400" b="0" i="0" u="none" strike="noStrike" cap="none" normalizeH="0" baseline="0" noProof="0" dirty="0" smtClean="0">
                          <a:ln>
                            <a:noFill/>
                          </a:ln>
                          <a:solidFill>
                            <a:srgbClr val="000000"/>
                          </a:solidFill>
                          <a:effectLst/>
                          <a:latin typeface="Arial" charset="0"/>
                          <a:ea typeface="Calibri" pitchFamily="34" charset="0"/>
                          <a:cs typeface="Times New Roman" pitchFamily="18" charset="0"/>
                          <a:sym typeface="Arial" charset="0"/>
                        </a:rPr>
                        <a:t>Coûts RMNH en tant que % des coûts initiaux de construction</a:t>
                      </a:r>
                    </a:p>
                  </a:txBody>
                  <a:tcPr marL="68580" marR="68580" marT="0" marB="0" anchor="b" horzOverflow="overflow">
                    <a:lnL>
                      <a:noFill/>
                    </a:lnL>
                    <a:lnR>
                      <a:noFill/>
                    </a:lnR>
                    <a:lnT>
                      <a:noFill/>
                    </a:lnT>
                    <a:lnB>
                      <a:noFill/>
                    </a:lnB>
                    <a:lnTlToBr>
                      <a:noFill/>
                    </a:lnTlToBr>
                    <a:lnBlToTr>
                      <a:noFill/>
                    </a:lnBlToTr>
                    <a:solidFill>
                      <a:schemeClr val="bg1"/>
                    </a:solidFill>
                  </a:tcPr>
                </a:tc>
                <a:tc>
                  <a:txBody>
                    <a:bodyPr/>
                    <a:lstStyle/>
                    <a:p>
                      <a:pPr marL="0" marR="0" lvl="0" indent="0" algn="r" defTabSz="914400" rtl="0" eaLnBrk="0" fontAlgn="base" latinLnBrk="0" hangingPunct="0">
                        <a:lnSpc>
                          <a:spcPct val="114000"/>
                        </a:lnSpc>
                        <a:spcBef>
                          <a:spcPct val="0"/>
                        </a:spcBef>
                        <a:spcAft>
                          <a:spcPts val="1013"/>
                        </a:spcAft>
                        <a:buClrTx/>
                        <a:buSzPct val="100000"/>
                        <a:buFontTx/>
                        <a:buNone/>
                        <a:tabLst/>
                      </a:pPr>
                      <a:r>
                        <a:rPr kumimoji="0" lang="fr-FR" sz="1400" b="0" i="0" u="none" strike="noStrike" cap="none" normalizeH="0" baseline="0" noProof="0" smtClean="0">
                          <a:ln>
                            <a:noFill/>
                          </a:ln>
                          <a:solidFill>
                            <a:srgbClr val="000000"/>
                          </a:solidFill>
                          <a:effectLst/>
                          <a:latin typeface="Arial" charset="0"/>
                          <a:ea typeface="Calibri" pitchFamily="34" charset="0"/>
                          <a:cs typeface="Times New Roman" pitchFamily="18" charset="0"/>
                          <a:sym typeface="Arial" charset="0"/>
                        </a:rPr>
                        <a:t>11.5%</a:t>
                      </a:r>
                    </a:p>
                  </a:txBody>
                  <a:tcPr marL="68580" marR="68580" marT="0" marB="0" anchor="b" horzOverflow="overflow">
                    <a:lnL>
                      <a:noFill/>
                    </a:lnL>
                    <a:lnR>
                      <a:noFill/>
                    </a:lnR>
                    <a:lnT>
                      <a:noFill/>
                    </a:lnT>
                    <a:lnB>
                      <a:noFill/>
                    </a:lnB>
                    <a:lnTlToBr>
                      <a:noFill/>
                    </a:lnTlToBr>
                    <a:lnBlToTr>
                      <a:noFill/>
                    </a:lnBlToTr>
                    <a:solidFill>
                      <a:schemeClr val="bg1"/>
                    </a:solidFill>
                  </a:tcPr>
                </a:tc>
                <a:tc>
                  <a:txBody>
                    <a:bodyPr/>
                    <a:lstStyle/>
                    <a:p>
                      <a:pPr marL="0" marR="0" lvl="0" indent="0" algn="r" defTabSz="914400" rtl="0" eaLnBrk="0" fontAlgn="base" latinLnBrk="0" hangingPunct="0">
                        <a:lnSpc>
                          <a:spcPct val="114000"/>
                        </a:lnSpc>
                        <a:spcBef>
                          <a:spcPct val="0"/>
                        </a:spcBef>
                        <a:spcAft>
                          <a:spcPts val="1013"/>
                        </a:spcAft>
                        <a:buClrTx/>
                        <a:buSzPct val="100000"/>
                        <a:buFontTx/>
                        <a:buNone/>
                        <a:tabLst/>
                      </a:pPr>
                      <a:r>
                        <a:rPr kumimoji="0" lang="fr-FR" sz="1400" b="0" i="0" u="none" strike="noStrike" cap="none" normalizeH="0" baseline="0" noProof="0" smtClean="0">
                          <a:ln>
                            <a:noFill/>
                          </a:ln>
                          <a:solidFill>
                            <a:srgbClr val="000000"/>
                          </a:solidFill>
                          <a:effectLst/>
                          <a:latin typeface="Arial" charset="0"/>
                          <a:ea typeface="Calibri" pitchFamily="34" charset="0"/>
                          <a:cs typeface="Times New Roman" pitchFamily="18" charset="0"/>
                          <a:sym typeface="Arial" charset="0"/>
                        </a:rPr>
                        <a:t>1.9%</a:t>
                      </a:r>
                    </a:p>
                  </a:txBody>
                  <a:tcPr marL="68580" marR="68580" marT="0" marB="0" anchor="b" horzOverflow="overflow">
                    <a:lnL>
                      <a:noFill/>
                    </a:lnL>
                    <a:lnR>
                      <a:noFill/>
                    </a:lnR>
                    <a:lnT>
                      <a:noFill/>
                    </a:lnT>
                    <a:lnB>
                      <a:noFill/>
                    </a:lnB>
                    <a:lnTlToBr>
                      <a:noFill/>
                    </a:lnTlToBr>
                    <a:lnBlToTr>
                      <a:noFill/>
                    </a:lnBlToTr>
                    <a:solidFill>
                      <a:schemeClr val="bg1"/>
                    </a:solidFill>
                  </a:tcPr>
                </a:tc>
                <a:tc>
                  <a:txBody>
                    <a:bodyPr/>
                    <a:lstStyle/>
                    <a:p>
                      <a:pPr marL="0" marR="0" lvl="0" indent="0" algn="r" defTabSz="914400" rtl="0" eaLnBrk="0" fontAlgn="base" latinLnBrk="0" hangingPunct="0">
                        <a:lnSpc>
                          <a:spcPct val="114000"/>
                        </a:lnSpc>
                        <a:spcBef>
                          <a:spcPct val="0"/>
                        </a:spcBef>
                        <a:spcAft>
                          <a:spcPts val="1013"/>
                        </a:spcAft>
                        <a:buClrTx/>
                        <a:buSzPct val="100000"/>
                        <a:buFontTx/>
                        <a:buNone/>
                        <a:tabLst/>
                      </a:pPr>
                      <a:r>
                        <a:rPr kumimoji="0" lang="fr-FR" sz="1400" b="0" i="0" u="none" strike="noStrike" cap="none" normalizeH="0" baseline="0" noProof="0" smtClean="0">
                          <a:ln>
                            <a:noFill/>
                          </a:ln>
                          <a:solidFill>
                            <a:srgbClr val="000000"/>
                          </a:solidFill>
                          <a:effectLst/>
                          <a:latin typeface="Arial" charset="0"/>
                          <a:ea typeface="Calibri" pitchFamily="34" charset="0"/>
                          <a:cs typeface="Times New Roman" pitchFamily="18" charset="0"/>
                          <a:sym typeface="Arial" charset="0"/>
                        </a:rPr>
                        <a:t>10.8%</a:t>
                      </a:r>
                    </a:p>
                  </a:txBody>
                  <a:tcPr marL="68580" marR="68580" marT="0" marB="0" anchor="b" horzOverflow="overflow">
                    <a:lnL>
                      <a:noFill/>
                    </a:lnL>
                    <a:lnR>
                      <a:noFill/>
                    </a:lnR>
                    <a:lnT>
                      <a:noFill/>
                    </a:lnT>
                    <a:lnB>
                      <a:noFill/>
                    </a:lnB>
                    <a:lnTlToBr>
                      <a:noFill/>
                    </a:lnTlToBr>
                    <a:lnBlToTr>
                      <a:noFill/>
                    </a:lnBlToTr>
                    <a:solidFill>
                      <a:schemeClr val="bg1"/>
                    </a:solidFill>
                  </a:tcPr>
                </a:tc>
                <a:tc>
                  <a:txBody>
                    <a:bodyPr/>
                    <a:lstStyle/>
                    <a:p>
                      <a:pPr marL="0" marR="0" lvl="0" indent="0" algn="r" defTabSz="914400" rtl="0" eaLnBrk="0" fontAlgn="base" latinLnBrk="0" hangingPunct="0">
                        <a:lnSpc>
                          <a:spcPct val="114000"/>
                        </a:lnSpc>
                        <a:spcBef>
                          <a:spcPct val="0"/>
                        </a:spcBef>
                        <a:spcAft>
                          <a:spcPts val="1013"/>
                        </a:spcAft>
                        <a:buClrTx/>
                        <a:buSzPct val="100000"/>
                        <a:buFontTx/>
                        <a:buNone/>
                        <a:tabLst/>
                      </a:pPr>
                      <a:r>
                        <a:rPr kumimoji="0" lang="fr-FR" sz="1400" b="0" i="0" u="none" strike="noStrike" cap="none" normalizeH="0" baseline="0" noProof="0" smtClean="0">
                          <a:ln>
                            <a:noFill/>
                          </a:ln>
                          <a:solidFill>
                            <a:srgbClr val="000000"/>
                          </a:solidFill>
                          <a:effectLst/>
                          <a:latin typeface="Arial" charset="0"/>
                          <a:ea typeface="Calibri" pitchFamily="34" charset="0"/>
                          <a:cs typeface="Times New Roman" pitchFamily="18" charset="0"/>
                          <a:sym typeface="Arial" charset="0"/>
                        </a:rPr>
                        <a:t>0.1%</a:t>
                      </a:r>
                    </a:p>
                  </a:txBody>
                  <a:tcPr marL="68580" marR="68580" marT="0" marB="0" anchor="b" horzOverflow="overflow">
                    <a:lnL>
                      <a:noFill/>
                    </a:lnL>
                    <a:lnR>
                      <a:noFill/>
                    </a:lnR>
                    <a:lnT>
                      <a:noFill/>
                    </a:lnT>
                    <a:lnB>
                      <a:noFill/>
                    </a:lnB>
                    <a:lnTlToBr>
                      <a:noFill/>
                    </a:lnTlToBr>
                    <a:lnBlToTr>
                      <a:noFill/>
                    </a:lnBlToTr>
                    <a:solidFill>
                      <a:schemeClr val="bg1"/>
                    </a:solidFill>
                  </a:tcPr>
                </a:tc>
              </a:tr>
              <a:tr h="613913">
                <a:tc>
                  <a:txBody>
                    <a:bodyPr/>
                    <a:lstStyle/>
                    <a:p>
                      <a:pPr marL="0" marR="0" lvl="0" indent="0" algn="l" defTabSz="914400" rtl="0" eaLnBrk="0" fontAlgn="base" latinLnBrk="0" hangingPunct="0">
                        <a:lnSpc>
                          <a:spcPct val="114000"/>
                        </a:lnSpc>
                        <a:spcBef>
                          <a:spcPct val="0"/>
                        </a:spcBef>
                        <a:spcAft>
                          <a:spcPts val="1013"/>
                        </a:spcAft>
                        <a:buClrTx/>
                        <a:buSzPct val="100000"/>
                        <a:buFontTx/>
                        <a:buNone/>
                        <a:tabLst/>
                      </a:pPr>
                      <a:r>
                        <a:rPr kumimoji="0" lang="fr-FR" sz="1400" b="1" i="0" u="none" strike="noStrike" cap="none" normalizeH="0" baseline="0" noProof="0" smtClean="0">
                          <a:ln>
                            <a:noFill/>
                          </a:ln>
                          <a:solidFill>
                            <a:srgbClr val="000000"/>
                          </a:solidFill>
                          <a:effectLst/>
                          <a:latin typeface="Arial" charset="0"/>
                          <a:ea typeface="Calibri" pitchFamily="34" charset="0"/>
                          <a:cs typeface="Times New Roman" pitchFamily="18" charset="0"/>
                          <a:sym typeface="Arial" charset="0"/>
                        </a:rPr>
                        <a:t>Coûts RMNH en tant que % des coûts de reconstruction</a:t>
                      </a:r>
                    </a:p>
                  </a:txBody>
                  <a:tcPr marL="68580" marR="68580" marT="0" marB="0" anchor="b" horzOverflow="overflow">
                    <a:lnL>
                      <a:noFill/>
                    </a:lnL>
                    <a:lnR>
                      <a:noFill/>
                    </a:lnR>
                    <a:lnT>
                      <a:noFill/>
                    </a:lnT>
                    <a:lnB>
                      <a:noFill/>
                    </a:lnB>
                    <a:lnTlToBr>
                      <a:noFill/>
                    </a:lnTlToBr>
                    <a:lnBlToTr>
                      <a:noFill/>
                    </a:lnBlToTr>
                    <a:solidFill>
                      <a:srgbClr val="E3E3D4"/>
                    </a:solidFill>
                  </a:tcPr>
                </a:tc>
                <a:tc>
                  <a:txBody>
                    <a:bodyPr/>
                    <a:lstStyle/>
                    <a:p>
                      <a:pPr marL="0" marR="0" lvl="0" indent="0" algn="r" defTabSz="914400" rtl="0" eaLnBrk="0" fontAlgn="base" latinLnBrk="0" hangingPunct="0">
                        <a:lnSpc>
                          <a:spcPct val="114000"/>
                        </a:lnSpc>
                        <a:spcBef>
                          <a:spcPct val="0"/>
                        </a:spcBef>
                        <a:spcAft>
                          <a:spcPts val="1013"/>
                        </a:spcAft>
                        <a:buClrTx/>
                        <a:buSzPct val="100000"/>
                        <a:buFontTx/>
                        <a:buNone/>
                        <a:tabLst/>
                      </a:pPr>
                      <a:r>
                        <a:rPr kumimoji="0" lang="fr-FR" sz="1400" b="1" i="0" u="none" strike="noStrike" cap="none" normalizeH="0" baseline="0" noProof="0" smtClean="0">
                          <a:ln>
                            <a:noFill/>
                          </a:ln>
                          <a:solidFill>
                            <a:srgbClr val="000000"/>
                          </a:solidFill>
                          <a:effectLst/>
                          <a:latin typeface="Arial" charset="0"/>
                          <a:ea typeface="Calibri" pitchFamily="34" charset="0"/>
                          <a:cs typeface="Times New Roman" pitchFamily="18" charset="0"/>
                          <a:sym typeface="Arial" charset="0"/>
                        </a:rPr>
                        <a:t>28.0%</a:t>
                      </a:r>
                    </a:p>
                  </a:txBody>
                  <a:tcPr marL="68580" marR="68580" marT="0" marB="0" anchor="b" horzOverflow="overflow">
                    <a:lnL>
                      <a:noFill/>
                    </a:lnL>
                    <a:lnR>
                      <a:noFill/>
                    </a:lnR>
                    <a:lnT>
                      <a:noFill/>
                    </a:lnT>
                    <a:lnB>
                      <a:noFill/>
                    </a:lnB>
                    <a:lnTlToBr>
                      <a:noFill/>
                    </a:lnTlToBr>
                    <a:lnBlToTr>
                      <a:noFill/>
                    </a:lnBlToTr>
                    <a:solidFill>
                      <a:srgbClr val="E3E3D4"/>
                    </a:solidFill>
                  </a:tcPr>
                </a:tc>
                <a:tc>
                  <a:txBody>
                    <a:bodyPr/>
                    <a:lstStyle/>
                    <a:p>
                      <a:pPr marL="0" marR="0" lvl="0" indent="0" algn="r" defTabSz="914400" rtl="0" eaLnBrk="0" fontAlgn="base" latinLnBrk="0" hangingPunct="0">
                        <a:lnSpc>
                          <a:spcPct val="114000"/>
                        </a:lnSpc>
                        <a:spcBef>
                          <a:spcPct val="0"/>
                        </a:spcBef>
                        <a:spcAft>
                          <a:spcPts val="1013"/>
                        </a:spcAft>
                        <a:buClrTx/>
                        <a:buSzPct val="100000"/>
                        <a:buFontTx/>
                        <a:buNone/>
                        <a:tabLst/>
                      </a:pPr>
                      <a:r>
                        <a:rPr kumimoji="0" lang="fr-FR" sz="1400" b="1" i="0" u="none" strike="noStrike" cap="none" normalizeH="0" baseline="0" noProof="0" smtClean="0">
                          <a:ln>
                            <a:noFill/>
                          </a:ln>
                          <a:solidFill>
                            <a:srgbClr val="000000"/>
                          </a:solidFill>
                          <a:effectLst/>
                          <a:latin typeface="Arial" charset="0"/>
                          <a:ea typeface="Calibri" pitchFamily="34" charset="0"/>
                          <a:cs typeface="Times New Roman" pitchFamily="18" charset="0"/>
                          <a:sym typeface="Arial" charset="0"/>
                        </a:rPr>
                        <a:t>45.0%</a:t>
                      </a:r>
                    </a:p>
                  </a:txBody>
                  <a:tcPr marL="68580" marR="68580" marT="0" marB="0" anchor="b" horzOverflow="overflow">
                    <a:lnL>
                      <a:noFill/>
                    </a:lnL>
                    <a:lnR>
                      <a:noFill/>
                    </a:lnR>
                    <a:lnT>
                      <a:noFill/>
                    </a:lnT>
                    <a:lnB>
                      <a:noFill/>
                    </a:lnB>
                    <a:lnTlToBr>
                      <a:noFill/>
                    </a:lnTlToBr>
                    <a:lnBlToTr>
                      <a:noFill/>
                    </a:lnBlToTr>
                    <a:solidFill>
                      <a:srgbClr val="E3E3D4"/>
                    </a:solidFill>
                  </a:tcPr>
                </a:tc>
                <a:tc>
                  <a:txBody>
                    <a:bodyPr/>
                    <a:lstStyle/>
                    <a:p>
                      <a:pPr marL="0" marR="0" lvl="0" indent="0" algn="r" defTabSz="914400" rtl="0" eaLnBrk="0" fontAlgn="base" latinLnBrk="0" hangingPunct="0">
                        <a:lnSpc>
                          <a:spcPct val="114000"/>
                        </a:lnSpc>
                        <a:spcBef>
                          <a:spcPct val="0"/>
                        </a:spcBef>
                        <a:spcAft>
                          <a:spcPts val="1013"/>
                        </a:spcAft>
                        <a:buClrTx/>
                        <a:buSzPct val="100000"/>
                        <a:buFontTx/>
                        <a:buNone/>
                        <a:tabLst/>
                      </a:pPr>
                      <a:r>
                        <a:rPr kumimoji="0" lang="fr-FR" sz="1400" b="1" i="0" u="none" strike="noStrike" cap="none" normalizeH="0" baseline="0" noProof="0" smtClean="0">
                          <a:ln>
                            <a:noFill/>
                          </a:ln>
                          <a:solidFill>
                            <a:srgbClr val="000000"/>
                          </a:solidFill>
                          <a:effectLst/>
                          <a:latin typeface="Arial" charset="0"/>
                          <a:ea typeface="Calibri" pitchFamily="34" charset="0"/>
                          <a:cs typeface="Times New Roman" pitchFamily="18" charset="0"/>
                          <a:sym typeface="Arial" charset="0"/>
                        </a:rPr>
                        <a:t>62.4%</a:t>
                      </a:r>
                    </a:p>
                  </a:txBody>
                  <a:tcPr marL="68580" marR="68580" marT="0" marB="0" anchor="b" horzOverflow="overflow">
                    <a:lnL>
                      <a:noFill/>
                    </a:lnL>
                    <a:lnR>
                      <a:noFill/>
                    </a:lnR>
                    <a:lnT>
                      <a:noFill/>
                    </a:lnT>
                    <a:lnB>
                      <a:noFill/>
                    </a:lnB>
                    <a:lnTlToBr>
                      <a:noFill/>
                    </a:lnTlToBr>
                    <a:lnBlToTr>
                      <a:noFill/>
                    </a:lnBlToTr>
                    <a:solidFill>
                      <a:srgbClr val="E3E3D4"/>
                    </a:solidFill>
                  </a:tcPr>
                </a:tc>
                <a:tc>
                  <a:txBody>
                    <a:bodyPr/>
                    <a:lstStyle/>
                    <a:p>
                      <a:pPr marL="0" marR="0" lvl="0" indent="0" algn="r" defTabSz="914400" rtl="0" eaLnBrk="0" fontAlgn="base" latinLnBrk="0" hangingPunct="0">
                        <a:lnSpc>
                          <a:spcPct val="114000"/>
                        </a:lnSpc>
                        <a:spcBef>
                          <a:spcPct val="0"/>
                        </a:spcBef>
                        <a:spcAft>
                          <a:spcPts val="1013"/>
                        </a:spcAft>
                        <a:buClrTx/>
                        <a:buSzPct val="100000"/>
                        <a:buFontTx/>
                        <a:buNone/>
                        <a:tabLst/>
                      </a:pPr>
                      <a:r>
                        <a:rPr kumimoji="0" lang="fr-FR" sz="1400" b="1" i="0" u="none" strike="noStrike" cap="none" normalizeH="0" baseline="0" noProof="0" dirty="0" smtClean="0">
                          <a:ln>
                            <a:noFill/>
                          </a:ln>
                          <a:solidFill>
                            <a:srgbClr val="000000"/>
                          </a:solidFill>
                          <a:effectLst/>
                          <a:latin typeface="Arial" charset="0"/>
                          <a:ea typeface="Calibri" pitchFamily="34" charset="0"/>
                          <a:cs typeface="Times New Roman" pitchFamily="18" charset="0"/>
                          <a:sym typeface="Arial" charset="0"/>
                        </a:rPr>
                        <a:t>0.5%</a:t>
                      </a:r>
                    </a:p>
                  </a:txBody>
                  <a:tcPr marL="68580" marR="68580" marT="0" marB="0" anchor="b" horzOverflow="overflow">
                    <a:lnL>
                      <a:noFill/>
                    </a:lnL>
                    <a:lnR>
                      <a:noFill/>
                    </a:lnR>
                    <a:lnT>
                      <a:noFill/>
                    </a:lnT>
                    <a:lnB>
                      <a:noFill/>
                    </a:lnB>
                    <a:lnTlToBr>
                      <a:noFill/>
                    </a:lnTlToBr>
                    <a:lnBlToTr>
                      <a:noFill/>
                    </a:lnBlToTr>
                    <a:solidFill>
                      <a:srgbClr val="E3E3D4"/>
                    </a:solidFill>
                  </a:tcPr>
                </a:tc>
              </a:tr>
            </a:tbl>
          </a:graphicData>
        </a:graphic>
      </p:graphicFrame>
      <p:sp>
        <p:nvSpPr>
          <p:cNvPr id="32797" name="TextBox 5"/>
          <p:cNvSpPr txBox="1">
            <a:spLocks noChangeArrowheads="1"/>
          </p:cNvSpPr>
          <p:nvPr/>
        </p:nvSpPr>
        <p:spPr bwMode="auto">
          <a:xfrm>
            <a:off x="457200" y="5722938"/>
            <a:ext cx="5710218" cy="523220"/>
          </a:xfrm>
          <a:prstGeom prst="rect">
            <a:avLst/>
          </a:prstGeom>
          <a:noFill/>
          <a:ln w="9525">
            <a:noFill/>
            <a:miter lim="800000"/>
            <a:headEnd/>
            <a:tailEnd/>
          </a:ln>
        </p:spPr>
        <p:txBody>
          <a:bodyPr wrap="none">
            <a:spAutoFit/>
          </a:bodyPr>
          <a:lstStyle/>
          <a:p>
            <a:pPr eaLnBrk="0" hangingPunct="0">
              <a:buSzPct val="100000"/>
            </a:pPr>
            <a:r>
              <a:rPr lang="fr-FR" sz="1400" b="0" dirty="0" smtClean="0">
                <a:solidFill>
                  <a:srgbClr val="363636"/>
                </a:solidFill>
                <a:sym typeface="Arial" charset="0"/>
              </a:rPr>
              <a:t>RMNH = approche de </a:t>
            </a:r>
            <a:r>
              <a:rPr lang="fr-FR" sz="1400" b="0" i="1" dirty="0" smtClean="0">
                <a:solidFill>
                  <a:srgbClr val="363636"/>
                </a:solidFill>
                <a:sym typeface="Arial" charset="0"/>
              </a:rPr>
              <a:t>gestion des risques de catastrophes naturelles </a:t>
            </a:r>
          </a:p>
          <a:p>
            <a:pPr eaLnBrk="0" hangingPunct="0">
              <a:buSzPct val="100000"/>
            </a:pPr>
            <a:r>
              <a:rPr lang="fr-FR" sz="1400" b="0" dirty="0" smtClean="0">
                <a:solidFill>
                  <a:srgbClr val="363636"/>
                </a:solidFill>
                <a:sym typeface="Arial" charset="0"/>
              </a:rPr>
              <a:t>Montants versés en 2005 en dollars US</a:t>
            </a:r>
            <a:endParaRPr lang="fr-FR" sz="1400" b="0" dirty="0">
              <a:solidFill>
                <a:srgbClr val="363636"/>
              </a:solidFill>
              <a:sym typeface="Arial" charset="0"/>
            </a:endParaRPr>
          </a:p>
        </p:txBody>
      </p:sp>
      <p:sp>
        <p:nvSpPr>
          <p:cNvPr id="32798" name="Rectangle 6"/>
          <p:cNvSpPr>
            <a:spLocks noChangeArrowheads="1"/>
          </p:cNvSpPr>
          <p:nvPr/>
        </p:nvSpPr>
        <p:spPr bwMode="auto">
          <a:xfrm>
            <a:off x="6676658" y="6408738"/>
            <a:ext cx="2467342" cy="230832"/>
          </a:xfrm>
          <a:prstGeom prst="rect">
            <a:avLst/>
          </a:prstGeom>
          <a:noFill/>
          <a:ln w="9525">
            <a:noFill/>
            <a:miter lim="800000"/>
            <a:headEnd/>
            <a:tailEnd/>
          </a:ln>
        </p:spPr>
        <p:txBody>
          <a:bodyPr wrap="none">
            <a:spAutoFit/>
          </a:bodyPr>
          <a:lstStyle/>
          <a:p>
            <a:pPr algn="r" eaLnBrk="0" hangingPunct="0">
              <a:buSzPct val="100000"/>
            </a:pPr>
            <a:r>
              <a:rPr lang="fr-FR" sz="900" i="1" dirty="0" smtClean="0">
                <a:solidFill>
                  <a:srgbClr val="7F7F7F"/>
                </a:solidFill>
                <a:sym typeface="Arial" charset="0"/>
              </a:rPr>
              <a:t>Source: Adapté de Bettencourt et al. 2006</a:t>
            </a:r>
            <a:endParaRPr lang="fr-FR" sz="900" i="1" dirty="0">
              <a:solidFill>
                <a:srgbClr val="7F7F7F"/>
              </a:solidFill>
              <a:sym typeface="Arial" charset="0"/>
            </a:endParaRP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GTZ-EN">
  <a:themeElements>
    <a:clrScheme name="Benutzerdefiniert 11">
      <a:dk1>
        <a:srgbClr val="000000"/>
      </a:dk1>
      <a:lt1>
        <a:srgbClr val="FFFFFF"/>
      </a:lt1>
      <a:dk2>
        <a:srgbClr val="727272"/>
      </a:dk2>
      <a:lt2>
        <a:srgbClr val="D9D9D9"/>
      </a:lt2>
      <a:accent1>
        <a:srgbClr val="B7D1DD"/>
      </a:accent1>
      <a:accent2>
        <a:srgbClr val="C80F0E"/>
      </a:accent2>
      <a:accent3>
        <a:srgbClr val="DEDEAF"/>
      </a:accent3>
      <a:accent4>
        <a:srgbClr val="939393"/>
      </a:accent4>
      <a:accent5>
        <a:srgbClr val="9AB0BA"/>
      </a:accent5>
      <a:accent6>
        <a:srgbClr val="BABA93"/>
      </a:accent6>
      <a:hlink>
        <a:srgbClr val="950B0A"/>
      </a:hlink>
      <a:folHlink>
        <a:srgbClr val="950B0A"/>
      </a:folHlink>
    </a:clrScheme>
    <a:fontScheme name="gtz-leerfolie-de">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2200" b="1" i="0" u="none" strike="noStrike" cap="none" normalizeH="0" baseline="0" smtClean="0">
            <a:ln>
              <a:noFill/>
            </a:ln>
            <a:solidFill>
              <a:srgbClr val="999999"/>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2200" b="1" i="0" u="none" strike="noStrike" cap="none" normalizeH="0" baseline="0" smtClean="0">
            <a:ln>
              <a:noFill/>
            </a:ln>
            <a:solidFill>
              <a:srgbClr val="999999"/>
            </a:solidFill>
            <a:effectLst/>
            <a:latin typeface="Arial" charset="0"/>
          </a:defRPr>
        </a:defPPr>
      </a:lstStyle>
    </a:lnDef>
  </a:objectDefaults>
  <a:extraClrSchemeLst>
    <a:extraClrScheme>
      <a:clrScheme name="gtz-leerfolie-d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gtz-leerfolie-d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gtz-leerfolie-d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gtz-leerfolie-d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gtz-leerfolie-d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gtz-leerfolie-d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gtz-leerfolie-de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gtz-leerfolie-d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gtz-leerfolie-d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gtz-leerfolie-d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gtz-leerfolie-d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gtz-leerfolie-d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gtz-leerfolie-de 13">
        <a:dk1>
          <a:srgbClr val="000000"/>
        </a:dk1>
        <a:lt1>
          <a:srgbClr val="FFFFFF"/>
        </a:lt1>
        <a:dk2>
          <a:srgbClr val="000000"/>
        </a:dk2>
        <a:lt2>
          <a:srgbClr val="969696"/>
        </a:lt2>
        <a:accent1>
          <a:srgbClr val="EFEDE6"/>
        </a:accent1>
        <a:accent2>
          <a:srgbClr val="FF9966"/>
        </a:accent2>
        <a:accent3>
          <a:srgbClr val="FFFFFF"/>
        </a:accent3>
        <a:accent4>
          <a:srgbClr val="000000"/>
        </a:accent4>
        <a:accent5>
          <a:srgbClr val="F6F4F0"/>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Larissa-Design">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Larissa-Design">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2739</Words>
  <Application>Microsoft Office PowerPoint</Application>
  <PresentationFormat>Bildschirmpräsentation (4:3)</PresentationFormat>
  <Paragraphs>332</Paragraphs>
  <Slides>30</Slides>
  <Notes>30</Notes>
  <HiddenSlides>0</HiddenSlides>
  <MMClips>0</MMClips>
  <ScaleCrop>false</ScaleCrop>
  <HeadingPairs>
    <vt:vector size="4" baseType="variant">
      <vt:variant>
        <vt:lpstr>Design</vt:lpstr>
      </vt:variant>
      <vt:variant>
        <vt:i4>1</vt:i4>
      </vt:variant>
      <vt:variant>
        <vt:lpstr>Folientitel</vt:lpstr>
      </vt:variant>
      <vt:variant>
        <vt:i4>30</vt:i4>
      </vt:variant>
    </vt:vector>
  </HeadingPairs>
  <TitlesOfParts>
    <vt:vector size="31" baseType="lpstr">
      <vt:lpstr>GTZ-EN</vt:lpstr>
      <vt:lpstr>Changement climatique et  adaptation au changement climatique   Une introduction    Equipe de formateurs: XX XX ‘Date’  </vt:lpstr>
      <vt:lpstr>PowerPoint-Präsentation</vt:lpstr>
      <vt:lpstr>Conditions d’utilisation</vt:lpstr>
      <vt:lpstr>Aperçu</vt:lpstr>
      <vt:lpstr>Changement climatique</vt:lpstr>
      <vt:lpstr>PowerPoint-Präsentation</vt:lpstr>
      <vt:lpstr>Concentration de CO2 au fil du temps</vt:lpstr>
      <vt:lpstr>Le cycle du carbone: stocks et flux</vt:lpstr>
      <vt:lpstr>Emissions mondiales de gaz à effet de serre: composition</vt:lpstr>
      <vt:lpstr>Emissions mondiales de gaz à effet de serre par secteur</vt:lpstr>
      <vt:lpstr>Que pourrait nous réserver l'avenir  Scénarios d'émissions</vt:lpstr>
      <vt:lpstr>Les émissions de gaz à effet de serre par région (2004)</vt:lpstr>
      <vt:lpstr>Exemple:  Changements de température prévus – scénario</vt:lpstr>
      <vt:lpstr>Exemple:  Changements de température prévus – répartition géographique</vt:lpstr>
      <vt:lpstr>Impact prévu sur le bien-être humain</vt:lpstr>
      <vt:lpstr>Exemple: le changement climatique et le problème du développement (1)</vt:lpstr>
      <vt:lpstr>Exemple: le changement climatique et le problème du développement (2)</vt:lpstr>
      <vt:lpstr>Exemple:  le changement climatique et le problème du développement (3)</vt:lpstr>
      <vt:lpstr>Adaptation au changement climatique</vt:lpstr>
      <vt:lpstr>Définir l'adaptation</vt:lpstr>
      <vt:lpstr>Adaptation – un cas d'urgence</vt:lpstr>
      <vt:lpstr>Coûts: évaluation des coûts d'adaptation et besoins d'investissements dans les pays en voie de développement</vt:lpstr>
      <vt:lpstr>Coûts: estimations par secteur</vt:lpstr>
      <vt:lpstr>Rendre l'adaptation opérationnelle</vt:lpstr>
      <vt:lpstr>Quelles sont les options d'adaptation?</vt:lpstr>
      <vt:lpstr>Qui agit et comment?</vt:lpstr>
      <vt:lpstr>Différence entre le développement correspondant à la « poursuite des activités actuelles »  et l'adaptation</vt:lpstr>
      <vt:lpstr>Une approche systématique et stratégique de l'adaptation</vt:lpstr>
      <vt:lpstr>Lutter contre le changement climatique  permet d'améliorer l'efficacité du développement</vt:lpstr>
      <vt:lpstr>Exemple: comparaison entre les coûts de prévention et les coûts de reconstruction des infrastructures dans les Caraïbes</vt:lpstr>
    </vt:vector>
  </TitlesOfParts>
  <Company>Deutsche Gesellschaft für Internationale Zusammenarbeit (GIZ) GmbH</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Integrating Climate Change Adaptation into Development Planning. A Practice-Oriented Training based on the OECD Policy Guidance</dc:title>
  <dc:subject>Climate Change</dc:subject>
  <dc:creator>GIZ</dc:creator>
  <cp:keywords>Climate Change, development cooperation</cp:keywords>
  <cp:lastModifiedBy>Benjamin Greiner</cp:lastModifiedBy>
  <cp:revision>240</cp:revision>
  <cp:lastPrinted>2005-12-21T12:33:01Z</cp:lastPrinted>
  <dcterms:created xsi:type="dcterms:W3CDTF">2009-01-02T12:52:23Z</dcterms:created>
  <dcterms:modified xsi:type="dcterms:W3CDTF">2013-10-30T10:06:30Z</dcterms:modified>
</cp:coreProperties>
</file>