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</p:sldMasterIdLst>
  <p:notesMasterIdLst>
    <p:notesMasterId r:id="rId21"/>
  </p:notesMasterIdLst>
  <p:handoutMasterIdLst>
    <p:handoutMasterId r:id="rId22"/>
  </p:handoutMasterIdLst>
  <p:sldIdLst>
    <p:sldId id="256" r:id="rId2"/>
    <p:sldId id="302" r:id="rId3"/>
    <p:sldId id="258" r:id="rId4"/>
    <p:sldId id="259" r:id="rId5"/>
    <p:sldId id="274" r:id="rId6"/>
    <p:sldId id="275" r:id="rId7"/>
    <p:sldId id="276" r:id="rId8"/>
    <p:sldId id="277" r:id="rId9"/>
    <p:sldId id="261" r:id="rId10"/>
    <p:sldId id="299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9144000" cy="6858000" type="screen4x3"/>
  <p:notesSz cx="6858000" cy="994568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F6910A"/>
    <a:srgbClr val="009900"/>
    <a:srgbClr val="FFFF99"/>
    <a:srgbClr val="00FF00"/>
    <a:srgbClr val="669900"/>
    <a:srgbClr val="C00000"/>
    <a:srgbClr val="646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10" autoAdjust="0"/>
    <p:restoredTop sz="88632" autoAdjust="0"/>
  </p:normalViewPr>
  <p:slideViewPr>
    <p:cSldViewPr snapToGrid="0">
      <p:cViewPr>
        <p:scale>
          <a:sx n="66" d="100"/>
          <a:sy n="66" d="100"/>
        </p:scale>
        <p:origin x="-642" y="-192"/>
      </p:cViewPr>
      <p:guideLst>
        <p:guide orient="horz" pos="3935"/>
        <p:guide orient="horz"/>
        <p:guide orient="horz" pos="151"/>
        <p:guide orient="horz" pos="1269"/>
        <p:guide orient="horz" pos="1140"/>
        <p:guide orient="horz" pos="1265"/>
        <p:guide pos="288"/>
        <p:guide pos="5029"/>
        <p:guide pos="2860"/>
      </p:guideLst>
    </p:cSldViewPr>
  </p:slideViewPr>
  <p:outlineViewPr>
    <p:cViewPr>
      <p:scale>
        <a:sx n="33" d="100"/>
        <a:sy n="33" d="100"/>
      </p:scale>
      <p:origin x="0" y="70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-3312" y="-96"/>
      </p:cViewPr>
      <p:guideLst>
        <p:guide orient="horz" pos="3132"/>
        <p:guide pos="126"/>
        <p:guide pos="41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fld id="{C85D53EB-5635-443C-B8CC-8D1BDD8B54A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61841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0" y="9705975"/>
            <a:ext cx="6858000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0E7C048E-642E-437C-B9EB-4031FEB91171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9701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9550" y="312738"/>
            <a:ext cx="6403975" cy="4297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12725" y="4724400"/>
            <a:ext cx="64135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 smtClean="0"/>
              <a:t>Klicken Sie, um die Formate des Vorlagentextes zu bearbeiten</a:t>
            </a:r>
          </a:p>
          <a:p>
            <a:pPr lvl="1"/>
            <a:r>
              <a:rPr lang="de-DE" noProof="0" dirty="0" smtClean="0"/>
              <a:t>Zweite Ebene</a:t>
            </a:r>
          </a:p>
          <a:p>
            <a:pPr lvl="2"/>
            <a:r>
              <a:rPr lang="de-DE" noProof="0" dirty="0" smtClean="0"/>
              <a:t>Dritte Ebene</a:t>
            </a:r>
          </a:p>
          <a:p>
            <a:pPr lvl="3"/>
            <a:r>
              <a:rPr lang="de-DE" noProof="0" dirty="0" smtClean="0"/>
              <a:t>Vierte Ebene</a:t>
            </a:r>
          </a:p>
          <a:p>
            <a:pPr lvl="4"/>
            <a:r>
              <a:rPr lang="de-DE" noProof="0" dirty="0" smtClean="0"/>
              <a:t>Fünfte Ebene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05975"/>
            <a:ext cx="6143625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45892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180975" indent="-180975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Adobe Fangsong Std R" pitchFamily="18" charset="-128"/>
        <a:cs typeface="Arial" pitchFamily="34" charset="0"/>
      </a:defRPr>
    </a:lvl2pPr>
    <a:lvl3pPr marL="266700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3pPr>
    <a:lvl4pPr marL="447675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4pPr>
    <a:lvl5pPr marL="719138" indent="-95250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b="1" kern="1200">
        <a:solidFill>
          <a:srgbClr val="669900"/>
        </a:solidFill>
        <a:latin typeface="Arial" pitchFamily="34" charset="0"/>
        <a:ea typeface="Adobe Fangsong Std R" pitchFamily="18" charset="-128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Notizenplatzhalter 2"/>
          <p:cNvSpPr>
            <a:spLocks noGrp="1"/>
          </p:cNvSpPr>
          <p:nvPr>
            <p:ph type="body" idx="1"/>
          </p:nvPr>
        </p:nvSpPr>
        <p:spPr>
          <a:ln/>
          <a:extLst/>
        </p:spPr>
        <p:txBody>
          <a:bodyPr/>
          <a:lstStyle/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Durante el </a:t>
            </a:r>
            <a:r>
              <a:rPr lang="es-MX" dirty="0" err="1" smtClean="0">
                <a:latin typeface="Arial" charset="0"/>
                <a:cs typeface="Arial" charset="0"/>
              </a:rPr>
              <a:t>ToT</a:t>
            </a:r>
            <a:r>
              <a:rPr lang="es-MX" dirty="0" smtClean="0">
                <a:latin typeface="Arial" charset="0"/>
                <a:cs typeface="Arial" charset="0"/>
              </a:rPr>
              <a:t> se pidió a los participantes que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Trabajen en grupos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Armen toda la información relevante para sus temas específicos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>
                <a:latin typeface="Arial" charset="0"/>
                <a:cs typeface="Arial" charset="0"/>
              </a:rPr>
              <a:t>(agua, clima, agricultura, gobernabilidad, sociedad y economía)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Presentarla a sus colegas</a:t>
            </a:r>
          </a:p>
        </p:txBody>
      </p:sp>
      <p:sp>
        <p:nvSpPr>
          <p:cNvPr id="30723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6B647D34-9E01-4765-82EE-CC7F149ED0C3}" type="slidenum">
              <a:rPr altLang="de-DE" sz="1000" smtClean="0">
                <a:solidFill>
                  <a:schemeClr val="bg1"/>
                </a:solidFill>
              </a:rPr>
              <a:pPr/>
              <a:t>1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072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 txBox="1">
            <a:spLocks noGrp="1" noChangeArrowheads="1"/>
          </p:cNvSpPr>
          <p:nvPr/>
        </p:nvSpPr>
        <p:spPr bwMode="auto">
          <a:xfrm>
            <a:off x="0" y="9704388"/>
            <a:ext cx="6858000" cy="231775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 anchor="b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F9361E82-5DED-4C04-B7B8-21332458DA64}" type="slidenum">
              <a:rPr lang="de-DE" altLang="de-DE" sz="1000">
                <a:solidFill>
                  <a:schemeClr val="bg1"/>
                </a:solidFill>
              </a:rPr>
              <a:pPr algn="r"/>
              <a:t>2</a:t>
            </a:fld>
            <a:endParaRPr lang="de-DE" altLang="de-DE" sz="1000">
              <a:solidFill>
                <a:schemeClr val="bg1"/>
              </a:solidFill>
            </a:endParaRPr>
          </a:p>
        </p:txBody>
      </p:sp>
      <p:sp>
        <p:nvSpPr>
          <p:cNvPr id="31747" name="Text Box 1"/>
          <p:cNvSpPr txBox="1">
            <a:spLocks noChangeArrowheads="1"/>
          </p:cNvSpPr>
          <p:nvPr/>
        </p:nvSpPr>
        <p:spPr bwMode="auto">
          <a:xfrm>
            <a:off x="0" y="9704388"/>
            <a:ext cx="6858000" cy="230187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D00E1934-17DA-4382-BC34-0BA264B66553}" type="slidenum">
              <a:rPr lang="de-DE" altLang="de-DE" sz="1000">
                <a:solidFill>
                  <a:srgbClr val="FFFFFF"/>
                </a:solidFill>
              </a:rPr>
              <a:pPr algn="r" eaLnBrk="1" hangingPunct="1"/>
              <a:t>2</a:t>
            </a:fld>
            <a:endParaRPr lang="de-DE" altLang="de-DE" sz="1000">
              <a:solidFill>
                <a:srgbClr val="FFFFFF"/>
              </a:solidFill>
            </a:endParaRPr>
          </a:p>
        </p:txBody>
      </p:sp>
      <p:sp>
        <p:nvSpPr>
          <p:cNvPr id="31748" name="Text Box 2"/>
          <p:cNvSpPr>
            <a:spLocks noGrp="1" noChangeArrowheads="1"/>
          </p:cNvSpPr>
          <p:nvPr>
            <p:ph type="body"/>
          </p:nvPr>
        </p:nvSpPr>
        <p:spPr>
          <a:xfrm>
            <a:off x="212725" y="4724400"/>
            <a:ext cx="6413500" cy="4943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smtClean="0">
                <a:solidFill>
                  <a:srgbClr val="000000"/>
                </a:solidFill>
                <a:latin typeface="Arial" charset="0"/>
                <a:cs typeface="Arial" charset="0"/>
              </a:rPr>
              <a:t>Términos de uso 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b="0" smtClean="0">
                <a:solidFill>
                  <a:srgbClr val="000000"/>
                </a:solidFill>
                <a:latin typeface="Arial" charset="0"/>
                <a:cs typeface="Arial" charset="0"/>
              </a:rPr>
              <a:t>Este material de capacitación es propiedad de la GIZ. No se puede alterar esta diapositiva, añadir o borrar ninguna parte de su contenido ni cambiar las diapositivas maestras. El logo de la GIZ no podrá ser removido o cambiado de lugar y ningún otro logo o información podrá ser ubicado en las áreas de encabezado o pie de págica de las diapositivas maestras. Antes de añadir cualquier información a este material de capacitación, por favor contactar a climate@giz.de.</a:t>
            </a:r>
          </a:p>
        </p:txBody>
      </p:sp>
      <p:sp>
        <p:nvSpPr>
          <p:cNvPr id="31749" name="Text Box 3"/>
          <p:cNvSpPr txBox="1">
            <a:spLocks noChangeArrowheads="1"/>
          </p:cNvSpPr>
          <p:nvPr/>
        </p:nvSpPr>
        <p:spPr bwMode="auto">
          <a:xfrm>
            <a:off x="2054225" y="312738"/>
            <a:ext cx="2714625" cy="4295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90E7E9B9-2756-4CA8-89C6-89D40B531158}" type="slidenum">
              <a:rPr altLang="de-DE" sz="1000" smtClean="0">
                <a:solidFill>
                  <a:schemeClr val="bg1"/>
                </a:solidFill>
              </a:rPr>
              <a:pPr/>
              <a:t>3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2771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2772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Las instituciones hacen posible la vida social y proveen estabilidad. Ellos surgen de largos debates y por lo tanto muestran cierta fortaleza ante los cambios 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CC significa nueva información, y como las instituciones continúan involucrándose, ellas necesitan integrar nueva información, y en consecuencia adaptar sus procedimientos.</a:t>
            </a:r>
          </a:p>
          <a:p>
            <a:pPr lvl="1"/>
            <a:endParaRPr lang="en-US" altLang="de-DE" smtClean="0">
              <a:latin typeface="Arial" charset="0"/>
              <a:cs typeface="Arial" charset="0"/>
            </a:endParaRPr>
          </a:p>
          <a:p>
            <a:pPr lvl="1"/>
            <a:endParaRPr lang="en-US" altLang="de-DE" smtClean="0">
              <a:latin typeface="Arial" charset="0"/>
              <a:cs typeface="Arial" charset="0"/>
            </a:endParaRPr>
          </a:p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33795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E263F34B-312B-4274-BCB2-A99BE4DE621C}" type="slidenum">
              <a:rPr altLang="de-DE" sz="1000" smtClean="0">
                <a:solidFill>
                  <a:schemeClr val="bg1"/>
                </a:solidFill>
              </a:rPr>
              <a:pPr/>
              <a:t>4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3796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34819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7836BC33-9050-40B2-A9A7-4489DF573355}" type="slidenum">
              <a:rPr altLang="de-DE" sz="1000" smtClean="0">
                <a:solidFill>
                  <a:schemeClr val="bg1"/>
                </a:solidFill>
              </a:rPr>
              <a:pPr/>
              <a:t>5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4820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35843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CAE8BA8A-1414-4683-89FB-E9B86694D028}" type="slidenum">
              <a:rPr altLang="de-DE" sz="1000" smtClean="0">
                <a:solidFill>
                  <a:schemeClr val="bg1"/>
                </a:solidFill>
              </a:rPr>
              <a:pPr/>
              <a:t>6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584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36867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F902FE15-05DC-4671-AFBF-91F682BF4CAE}" type="slidenum">
              <a:rPr altLang="de-DE" sz="1000" smtClean="0">
                <a:solidFill>
                  <a:schemeClr val="bg1"/>
                </a:solidFill>
              </a:rPr>
              <a:pPr/>
              <a:t>7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6868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37891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121B3C1F-0FD3-4552-AF73-BB23C654E6D2}" type="slidenum">
              <a:rPr altLang="de-DE" sz="1000" smtClean="0">
                <a:solidFill>
                  <a:schemeClr val="bg1"/>
                </a:solidFill>
              </a:rPr>
              <a:pPr/>
              <a:t>8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7892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/>
            <a:r>
              <a:rPr lang="es-MX" altLang="de-DE" b="1" smtClean="0">
                <a:latin typeface="Arial" charset="0"/>
                <a:cs typeface="Arial" charset="0"/>
              </a:rPr>
              <a:t>Enfoques basados en recursos </a:t>
            </a:r>
            <a:r>
              <a:rPr lang="es-MX" altLang="de-DE" smtClean="0">
                <a:latin typeface="Arial" charset="0"/>
                <a:cs typeface="Arial" charset="0"/>
              </a:rPr>
              <a:t>a nivel local a menudo se usa el concepto de medios de vida, trabajando con cinco recursos: humano, social, natural, físico, financiero.</a:t>
            </a:r>
          </a:p>
          <a:p>
            <a:pPr lvl="1"/>
            <a:r>
              <a:rPr lang="es-MX" altLang="de-DE" b="1" smtClean="0">
                <a:latin typeface="Arial" charset="0"/>
                <a:cs typeface="Arial" charset="0"/>
              </a:rPr>
              <a:t>Enfoques basados en funciones </a:t>
            </a:r>
            <a:r>
              <a:rPr lang="es-MX" altLang="de-DE" smtClean="0">
                <a:latin typeface="Arial" charset="0"/>
                <a:cs typeface="Arial" charset="0"/>
              </a:rPr>
              <a:t>da un reflexión sobre una situación única para instituciones y sus funciones por país.</a:t>
            </a:r>
            <a:endParaRPr lang="es-MX" altLang="de-DE" b="1" smtClean="0">
              <a:latin typeface="Arial" charset="0"/>
              <a:cs typeface="Arial" charset="0"/>
            </a:endParaRPr>
          </a:p>
          <a:p>
            <a:pPr lvl="1">
              <a:buFont typeface="Wingdings" pitchFamily="2" charset="2"/>
              <a:buNone/>
            </a:pPr>
            <a:endParaRPr lang="es-MX" altLang="de-DE" smtClean="0">
              <a:latin typeface="Arial" charset="0"/>
              <a:cs typeface="Arial" charset="0"/>
            </a:endParaRPr>
          </a:p>
          <a:p>
            <a:pPr lvl="1"/>
            <a:r>
              <a:rPr lang="es-MX" altLang="de-DE" b="1" smtClean="0">
                <a:latin typeface="Arial" charset="0"/>
                <a:cs typeface="Arial" charset="0"/>
              </a:rPr>
              <a:t>Marco Social de Adaptación de la IUCN: </a:t>
            </a:r>
            <a:r>
              <a:rPr lang="es-MX" altLang="de-DE" smtClean="0">
                <a:latin typeface="Arial" charset="0"/>
                <a:cs typeface="Arial" charset="0"/>
              </a:rPr>
              <a:t>factores que influyen en AdaptCap</a:t>
            </a:r>
            <a:endParaRPr lang="es-MX" altLang="de-DE" b="1" smtClean="0">
              <a:latin typeface="Arial" charset="0"/>
              <a:cs typeface="Arial" charset="0"/>
            </a:endParaRPr>
          </a:p>
          <a:p>
            <a:pPr lvl="1"/>
            <a:r>
              <a:rPr lang="es-MX" altLang="de-DE" b="1" smtClean="0">
                <a:latin typeface="Arial" charset="0"/>
                <a:cs typeface="Arial" charset="0"/>
              </a:rPr>
              <a:t>Niveles individuales: </a:t>
            </a:r>
            <a:r>
              <a:rPr lang="es-MX" altLang="de-DE" smtClean="0">
                <a:latin typeface="Arial" charset="0"/>
                <a:cs typeface="Arial" charset="0"/>
              </a:rPr>
              <a:t>p.ej. Flexibilidad para cambiar de ocupación, empleabilidad, diversidad de los ingresos en los hogares</a:t>
            </a:r>
            <a:endParaRPr lang="es-MX" altLang="de-DE" b="1" smtClean="0">
              <a:latin typeface="Arial" charset="0"/>
              <a:cs typeface="Arial" charset="0"/>
            </a:endParaRPr>
          </a:p>
          <a:p>
            <a:pPr lvl="1"/>
            <a:r>
              <a:rPr lang="es-MX" altLang="de-DE" b="1" smtClean="0">
                <a:latin typeface="Arial" charset="0"/>
                <a:cs typeface="Arial" charset="0"/>
              </a:rPr>
              <a:t>Nivel de comunidades: </a:t>
            </a:r>
            <a:r>
              <a:rPr lang="es-MX" altLang="de-DE" smtClean="0">
                <a:latin typeface="Arial" charset="0"/>
                <a:cs typeface="Arial" charset="0"/>
              </a:rPr>
              <a:t>relaciones de género, capacidad para reorganizar</a:t>
            </a:r>
            <a:endParaRPr lang="es-MX" altLang="de-DE" b="1" smtClean="0">
              <a:latin typeface="Arial" charset="0"/>
              <a:cs typeface="Arial" charset="0"/>
            </a:endParaRPr>
          </a:p>
          <a:p>
            <a:endParaRPr lang="en-US" altLang="de-DE" smtClean="0">
              <a:latin typeface="Arial" charset="0"/>
              <a:cs typeface="Arial" charset="0"/>
            </a:endParaRPr>
          </a:p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38915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AF841831-2A67-4841-AC92-C5AE93F03407}" type="slidenum">
              <a:rPr altLang="de-DE" sz="1000" smtClean="0">
                <a:solidFill>
                  <a:schemeClr val="bg1"/>
                </a:solidFill>
              </a:rPr>
              <a:pPr/>
              <a:t>9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8916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PE" altLang="de-DE" smtClean="0">
              <a:latin typeface="Arial" charset="0"/>
              <a:cs typeface="Arial" charset="0"/>
            </a:endParaRPr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643357C9-5B67-4E4C-866A-026E85175BDA}" type="slidenum">
              <a:rPr lang="en-GB" altLang="de-DE" sz="1000" smtClean="0">
                <a:solidFill>
                  <a:schemeClr val="bg1"/>
                </a:solidFill>
              </a:rPr>
              <a:pPr/>
              <a:t>10</a:t>
            </a:fld>
            <a:endParaRPr lang="en-GB"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z="700" smtClean="0">
              <a:latin typeface="Arial" charset="0"/>
              <a:cs typeface="Arial" charset="0"/>
            </a:endParaRPr>
          </a:p>
        </p:txBody>
      </p:sp>
      <p:sp>
        <p:nvSpPr>
          <p:cNvPr id="40963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47445C01-731F-4BDD-B9F3-A639FC4EF940}" type="slidenum">
              <a:rPr altLang="de-DE" sz="1000" smtClean="0">
                <a:solidFill>
                  <a:schemeClr val="bg1"/>
                </a:solidFill>
              </a:rPr>
              <a:pPr/>
              <a:t>11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4096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88FD4B57-7125-4E09-9492-50B34D95EC84}" type="slidenum">
              <a:rPr altLang="de-DE" sz="1000" smtClean="0">
                <a:solidFill>
                  <a:schemeClr val="bg1"/>
                </a:solidFill>
              </a:rPr>
              <a:pPr/>
              <a:t>12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41987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41988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 sz="2200" dirty="0" smtClean="0">
                <a:solidFill>
                  <a:srgbClr val="0070C0"/>
                </a:solidFill>
                <a:latin typeface="Arial"/>
                <a:cs typeface="Arial"/>
              </a:rPr>
              <a:t>»</a:t>
            </a:r>
            <a:r>
              <a:rPr lang="en-US" sz="1700" dirty="0" smtClean="0">
                <a:solidFill>
                  <a:srgbClr val="0070C0"/>
                </a:solidFill>
                <a:latin typeface="Arial"/>
                <a:cs typeface="Arial"/>
              </a:rPr>
              <a:t>  </a:t>
            </a:r>
            <a:r>
              <a:rPr lang="en-US" sz="1700" dirty="0" err="1" smtClean="0">
                <a:solidFill>
                  <a:srgbClr val="0070C0"/>
                </a:solidFill>
                <a:latin typeface="Arial"/>
                <a:cs typeface="Arial"/>
              </a:rPr>
              <a:t>Referir</a:t>
            </a:r>
            <a:r>
              <a:rPr lang="en-US" sz="1700" dirty="0" smtClean="0">
                <a:solidFill>
                  <a:srgbClr val="0070C0"/>
                </a:solidFill>
                <a:latin typeface="Arial"/>
                <a:cs typeface="Arial"/>
              </a:rPr>
              <a:t> al manual de </a:t>
            </a:r>
            <a:r>
              <a:rPr lang="en-US" sz="1700" dirty="0" err="1" smtClean="0">
                <a:solidFill>
                  <a:srgbClr val="0070C0"/>
                </a:solidFill>
                <a:latin typeface="Arial"/>
                <a:cs typeface="Arial"/>
              </a:rPr>
              <a:t>capacitación</a:t>
            </a:r>
            <a:r>
              <a:rPr lang="en-US" sz="1700" dirty="0" smtClean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en-US" sz="1700" dirty="0" err="1" smtClean="0">
                <a:solidFill>
                  <a:srgbClr val="0070C0"/>
                </a:solidFill>
                <a:latin typeface="Arial"/>
                <a:cs typeface="Arial"/>
              </a:rPr>
              <a:t>para</a:t>
            </a:r>
            <a:r>
              <a:rPr lang="en-US" sz="1700" dirty="0" smtClean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en-US" sz="1700" dirty="0" err="1" smtClean="0">
                <a:solidFill>
                  <a:srgbClr val="0070C0"/>
                </a:solidFill>
                <a:latin typeface="Arial"/>
                <a:cs typeface="Arial"/>
              </a:rPr>
              <a:t>ejemplos</a:t>
            </a:r>
            <a:endParaRPr lang="en-US" dirty="0" smtClean="0"/>
          </a:p>
          <a:p>
            <a:pPr>
              <a:defRPr/>
            </a:pPr>
            <a:r>
              <a:rPr lang="es-MX" dirty="0" smtClean="0"/>
              <a:t>Evaluación:</a:t>
            </a:r>
          </a:p>
          <a:p>
            <a:pPr lvl="1">
              <a:defRPr/>
            </a:pPr>
            <a:r>
              <a:rPr lang="en-US" dirty="0" smtClean="0"/>
              <a:t> ¿ </a:t>
            </a:r>
            <a:r>
              <a:rPr lang="en-US" dirty="0" err="1" smtClean="0"/>
              <a:t>Existen</a:t>
            </a:r>
            <a:r>
              <a:rPr lang="en-US" dirty="0" smtClean="0"/>
              <a:t> </a:t>
            </a:r>
            <a:r>
              <a:rPr lang="en-US" dirty="0" err="1" smtClean="0"/>
              <a:t>evaluaciones</a:t>
            </a:r>
            <a:r>
              <a:rPr lang="en-US" dirty="0" smtClean="0"/>
              <a:t> </a:t>
            </a:r>
            <a:r>
              <a:rPr lang="en-US" dirty="0" err="1" smtClean="0"/>
              <a:t>nacionales</a:t>
            </a:r>
            <a:r>
              <a:rPr lang="en-US" dirty="0" smtClean="0"/>
              <a:t> de </a:t>
            </a:r>
            <a:r>
              <a:rPr lang="en-US" dirty="0" err="1" smtClean="0"/>
              <a:t>impactos</a:t>
            </a:r>
            <a:r>
              <a:rPr lang="en-US" dirty="0" smtClean="0"/>
              <a:t> y </a:t>
            </a:r>
            <a:r>
              <a:rPr lang="en-US" dirty="0" err="1" smtClean="0"/>
              <a:t>vulnerabilidad</a:t>
            </a:r>
            <a:r>
              <a:rPr lang="en-US" dirty="0" smtClean="0"/>
              <a:t>?</a:t>
            </a:r>
          </a:p>
          <a:p>
            <a:pPr lvl="1">
              <a:defRPr/>
            </a:pPr>
            <a:r>
              <a:rPr lang="en-US" dirty="0" smtClean="0"/>
              <a:t>¿Hay </a:t>
            </a:r>
            <a:r>
              <a:rPr lang="en-US" dirty="0" err="1" smtClean="0"/>
              <a:t>esfuerzos</a:t>
            </a:r>
            <a:r>
              <a:rPr lang="en-US" dirty="0" smtClean="0"/>
              <a:t> de </a:t>
            </a:r>
            <a:r>
              <a:rPr lang="en-US" dirty="0" err="1" smtClean="0"/>
              <a:t>evaluación</a:t>
            </a:r>
            <a:r>
              <a:rPr lang="en-US" dirty="0" smtClean="0"/>
              <a:t> </a:t>
            </a:r>
            <a:r>
              <a:rPr lang="en-US" dirty="0" err="1" smtClean="0"/>
              <a:t>inventariados</a:t>
            </a:r>
            <a:r>
              <a:rPr lang="en-US" dirty="0" smtClean="0"/>
              <a:t>?</a:t>
            </a:r>
          </a:p>
          <a:p>
            <a:pPr lvl="1">
              <a:defRPr/>
            </a:pPr>
            <a:r>
              <a:rPr lang="en-US" dirty="0" smtClean="0"/>
              <a:t>¿Los </a:t>
            </a:r>
            <a:r>
              <a:rPr lang="en-US" dirty="0" err="1" smtClean="0"/>
              <a:t>documentos</a:t>
            </a:r>
            <a:r>
              <a:rPr lang="en-US" dirty="0" smtClean="0"/>
              <a:t> de </a:t>
            </a:r>
            <a:r>
              <a:rPr lang="en-US" dirty="0" err="1" smtClean="0"/>
              <a:t>planificación</a:t>
            </a:r>
            <a:r>
              <a:rPr lang="en-US" dirty="0" smtClean="0"/>
              <a:t> regional se </a:t>
            </a:r>
            <a:r>
              <a:rPr lang="en-US" dirty="0" err="1" smtClean="0"/>
              <a:t>refieren</a:t>
            </a:r>
            <a:r>
              <a:rPr lang="en-US" dirty="0" smtClean="0"/>
              <a:t> a la </a:t>
            </a:r>
            <a:r>
              <a:rPr lang="en-US" dirty="0" err="1" smtClean="0"/>
              <a:t>información</a:t>
            </a:r>
            <a:r>
              <a:rPr lang="en-US" dirty="0" smtClean="0"/>
              <a:t> </a:t>
            </a:r>
            <a:r>
              <a:rPr lang="en-US" dirty="0" err="1" smtClean="0"/>
              <a:t>relacionada</a:t>
            </a:r>
            <a:r>
              <a:rPr lang="en-US" dirty="0" smtClean="0"/>
              <a:t> al </a:t>
            </a:r>
            <a:r>
              <a:rPr lang="en-US" dirty="0" err="1" smtClean="0"/>
              <a:t>clima</a:t>
            </a:r>
            <a:r>
              <a:rPr lang="en-US" dirty="0" smtClean="0"/>
              <a:t>?</a:t>
            </a:r>
          </a:p>
          <a:p>
            <a:pPr lvl="1">
              <a:defRPr/>
            </a:pPr>
            <a:r>
              <a:rPr lang="en-GB" dirty="0" smtClean="0"/>
              <a:t>¡</a:t>
            </a:r>
            <a:r>
              <a:rPr lang="en-US" dirty="0" err="1" smtClean="0"/>
              <a:t>Comienza</a:t>
            </a:r>
            <a:r>
              <a:rPr lang="en-US" dirty="0" smtClean="0"/>
              <a:t> con la </a:t>
            </a:r>
            <a:r>
              <a:rPr lang="en-US" dirty="0" err="1" smtClean="0"/>
              <a:t>información</a:t>
            </a:r>
            <a:r>
              <a:rPr lang="en-US" dirty="0" smtClean="0"/>
              <a:t> </a:t>
            </a:r>
            <a:r>
              <a:rPr lang="en-US" dirty="0" err="1" smtClean="0"/>
              <a:t>existente</a:t>
            </a:r>
            <a:r>
              <a:rPr lang="en-US" dirty="0" smtClean="0"/>
              <a:t> en </a:t>
            </a:r>
            <a:r>
              <a:rPr lang="en-US" dirty="0" err="1" smtClean="0"/>
              <a:t>vez</a:t>
            </a:r>
            <a:r>
              <a:rPr lang="en-US" dirty="0" smtClean="0"/>
              <a:t> de </a:t>
            </a:r>
            <a:r>
              <a:rPr lang="en-US" dirty="0" err="1" smtClean="0"/>
              <a:t>aplicar</a:t>
            </a:r>
            <a:r>
              <a:rPr lang="en-US" dirty="0" smtClean="0"/>
              <a:t> </a:t>
            </a:r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encuesta</a:t>
            </a:r>
            <a:r>
              <a:rPr lang="en-US" dirty="0" smtClean="0"/>
              <a:t> a </a:t>
            </a:r>
            <a:r>
              <a:rPr lang="en-US" dirty="0" err="1" smtClean="0"/>
              <a:t>nivel</a:t>
            </a:r>
            <a:r>
              <a:rPr lang="en-US" dirty="0" smtClean="0"/>
              <a:t> </a:t>
            </a:r>
            <a:r>
              <a:rPr lang="en-US" dirty="0" err="1" smtClean="0"/>
              <a:t>nacional</a:t>
            </a:r>
            <a:r>
              <a:rPr lang="en-US" dirty="0" smtClean="0"/>
              <a:t>! 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err="1" smtClean="0"/>
              <a:t>Planificación</a:t>
            </a:r>
            <a:r>
              <a:rPr lang="en-US" dirty="0" smtClean="0"/>
              <a:t>:</a:t>
            </a:r>
          </a:p>
          <a:p>
            <a:pPr lvl="1">
              <a:defRPr/>
            </a:pPr>
            <a:r>
              <a:rPr lang="en-US" dirty="0" smtClean="0"/>
              <a:t>¿Se </a:t>
            </a:r>
            <a:r>
              <a:rPr lang="en-US" dirty="0" err="1" smtClean="0"/>
              <a:t>han</a:t>
            </a:r>
            <a:r>
              <a:rPr lang="en-US" dirty="0" smtClean="0"/>
              <a:t> </a:t>
            </a:r>
            <a:r>
              <a:rPr lang="en-US" dirty="0" err="1" smtClean="0"/>
              <a:t>identificado</a:t>
            </a:r>
            <a:r>
              <a:rPr lang="en-US" dirty="0" smtClean="0"/>
              <a:t>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prioridades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la </a:t>
            </a:r>
            <a:r>
              <a:rPr lang="en-US" dirty="0" err="1" smtClean="0"/>
              <a:t>adaptación</a:t>
            </a:r>
            <a:r>
              <a:rPr lang="en-US" dirty="0" smtClean="0"/>
              <a:t>? </a:t>
            </a:r>
          </a:p>
          <a:p>
            <a:pPr>
              <a:defRPr/>
            </a:pPr>
            <a:endParaRPr lang="en-US" dirty="0" smtClean="0"/>
          </a:p>
          <a:p>
            <a:pPr lvl="1">
              <a:defRPr/>
            </a:pPr>
            <a:r>
              <a:rPr lang="en-US" dirty="0" smtClean="0"/>
              <a:t>¡A menudo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decisiones</a:t>
            </a:r>
            <a:r>
              <a:rPr lang="en-US" dirty="0" smtClean="0"/>
              <a:t> se </a:t>
            </a:r>
            <a:r>
              <a:rPr lang="en-US" dirty="0" err="1" smtClean="0"/>
              <a:t>toman</a:t>
            </a:r>
            <a:r>
              <a:rPr lang="en-US" dirty="0" smtClean="0"/>
              <a:t> a </a:t>
            </a:r>
            <a:r>
              <a:rPr lang="en-US" dirty="0" err="1" smtClean="0"/>
              <a:t>nivel</a:t>
            </a:r>
            <a:r>
              <a:rPr lang="en-US" dirty="0" smtClean="0"/>
              <a:t> </a:t>
            </a:r>
            <a:r>
              <a:rPr lang="en-US" dirty="0" err="1" smtClean="0"/>
              <a:t>nacional</a:t>
            </a:r>
            <a:r>
              <a:rPr lang="en-US" dirty="0" smtClean="0"/>
              <a:t>, y se </a:t>
            </a:r>
            <a:r>
              <a:rPr lang="en-US" dirty="0" err="1" smtClean="0"/>
              <a:t>mueven</a:t>
            </a:r>
            <a:r>
              <a:rPr lang="en-US" dirty="0" smtClean="0"/>
              <a:t> </a:t>
            </a:r>
            <a:r>
              <a:rPr lang="en-US" dirty="0" err="1" smtClean="0"/>
              <a:t>más</a:t>
            </a:r>
            <a:r>
              <a:rPr lang="en-US" dirty="0" smtClean="0"/>
              <a:t> lento </a:t>
            </a:r>
            <a:r>
              <a:rPr lang="en-US" dirty="0" err="1" smtClean="0"/>
              <a:t>que</a:t>
            </a:r>
            <a:r>
              <a:rPr lang="en-US" dirty="0" smtClean="0"/>
              <a:t> a </a:t>
            </a:r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menor</a:t>
            </a:r>
            <a:r>
              <a:rPr lang="en-US" dirty="0" smtClean="0"/>
              <a:t> </a:t>
            </a:r>
            <a:r>
              <a:rPr lang="en-US" dirty="0" err="1" smtClean="0"/>
              <a:t>escala</a:t>
            </a:r>
            <a:r>
              <a:rPr lang="en-US" dirty="0" smtClean="0"/>
              <a:t> (</a:t>
            </a:r>
            <a:r>
              <a:rPr lang="en-US" dirty="0" err="1" smtClean="0"/>
              <a:t>sectores</a:t>
            </a:r>
            <a:r>
              <a:rPr lang="en-US" dirty="0" smtClean="0"/>
              <a:t>, </a:t>
            </a:r>
            <a:r>
              <a:rPr lang="en-US" dirty="0" err="1" smtClean="0"/>
              <a:t>comunidad</a:t>
            </a:r>
            <a:r>
              <a:rPr lang="en-US" dirty="0" smtClean="0"/>
              <a:t>): </a:t>
            </a:r>
            <a:r>
              <a:rPr lang="en-US" dirty="0" err="1" smtClean="0"/>
              <a:t>toma</a:t>
            </a:r>
            <a:r>
              <a:rPr lang="en-US" dirty="0" smtClean="0"/>
              <a:t> en </a:t>
            </a:r>
            <a:r>
              <a:rPr lang="en-US" dirty="0" err="1" smtClean="0"/>
              <a:t>consideración</a:t>
            </a:r>
            <a:r>
              <a:rPr lang="en-US" dirty="0" smtClean="0"/>
              <a:t>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actividades</a:t>
            </a:r>
            <a:r>
              <a:rPr lang="en-US" dirty="0" smtClean="0"/>
              <a:t> </a:t>
            </a:r>
            <a:r>
              <a:rPr lang="en-US" dirty="0" err="1" smtClean="0"/>
              <a:t>existentes</a:t>
            </a:r>
            <a:r>
              <a:rPr lang="en-US" dirty="0" smtClean="0"/>
              <a:t> de </a:t>
            </a:r>
            <a:r>
              <a:rPr lang="en-US" dirty="0" err="1" smtClean="0"/>
              <a:t>abajo</a:t>
            </a:r>
            <a:r>
              <a:rPr lang="en-US" dirty="0" smtClean="0"/>
              <a:t> </a:t>
            </a:r>
            <a:r>
              <a:rPr lang="en-US" dirty="0" err="1" smtClean="0"/>
              <a:t>hacia</a:t>
            </a:r>
            <a:r>
              <a:rPr lang="en-US" dirty="0" smtClean="0"/>
              <a:t> </a:t>
            </a:r>
            <a:r>
              <a:rPr lang="en-US" dirty="0" err="1" smtClean="0"/>
              <a:t>arriba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fines de </a:t>
            </a:r>
            <a:r>
              <a:rPr lang="en-US" dirty="0" err="1" smtClean="0"/>
              <a:t>eficiencia</a:t>
            </a:r>
            <a:r>
              <a:rPr lang="en-US" dirty="0" smtClean="0"/>
              <a:t> </a:t>
            </a:r>
            <a:r>
              <a:rPr lang="en-US" dirty="0" err="1" smtClean="0"/>
              <a:t>así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de </a:t>
            </a:r>
            <a:r>
              <a:rPr lang="en-US" dirty="0" err="1" smtClean="0"/>
              <a:t>participación</a:t>
            </a:r>
            <a:r>
              <a:rPr lang="en-US" dirty="0" smtClean="0"/>
              <a:t>!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err="1" smtClean="0"/>
              <a:t>Coordinación</a:t>
            </a:r>
            <a:r>
              <a:rPr lang="en-US" dirty="0" smtClean="0"/>
              <a:t>:</a:t>
            </a:r>
          </a:p>
          <a:p>
            <a:pPr lvl="1">
              <a:defRPr/>
            </a:pPr>
            <a:r>
              <a:rPr lang="en-GB" dirty="0" smtClean="0"/>
              <a:t>¿</a:t>
            </a:r>
            <a:r>
              <a:rPr lang="en-GB" dirty="0" err="1" smtClean="0"/>
              <a:t>Quiénes</a:t>
            </a:r>
            <a:r>
              <a:rPr lang="en-GB" dirty="0" smtClean="0"/>
              <a:t> </a:t>
            </a:r>
            <a:r>
              <a:rPr lang="en-GB" dirty="0" err="1" smtClean="0"/>
              <a:t>necesitan</a:t>
            </a:r>
            <a:r>
              <a:rPr lang="en-GB" dirty="0" smtClean="0"/>
              <a:t> </a:t>
            </a:r>
            <a:r>
              <a:rPr lang="en-GB" dirty="0" err="1" smtClean="0"/>
              <a:t>participar</a:t>
            </a:r>
            <a:r>
              <a:rPr lang="en-GB" dirty="0" smtClean="0"/>
              <a:t> en el </a:t>
            </a:r>
            <a:r>
              <a:rPr lang="en-GB" dirty="0" err="1" smtClean="0"/>
              <a:t>proceso</a:t>
            </a:r>
            <a:r>
              <a:rPr lang="en-US" dirty="0" smtClean="0"/>
              <a:t>? </a:t>
            </a:r>
          </a:p>
          <a:p>
            <a:pPr lvl="1">
              <a:defRPr/>
            </a:pPr>
            <a:r>
              <a:rPr lang="en-GB" dirty="0" smtClean="0"/>
              <a:t>¿</a:t>
            </a:r>
            <a:r>
              <a:rPr lang="en-GB" dirty="0" err="1" smtClean="0"/>
              <a:t>Quiénes</a:t>
            </a:r>
            <a:r>
              <a:rPr lang="en-GB" dirty="0" smtClean="0"/>
              <a:t> </a:t>
            </a:r>
            <a:r>
              <a:rPr lang="en-GB" dirty="0" err="1" smtClean="0"/>
              <a:t>están</a:t>
            </a:r>
            <a:r>
              <a:rPr lang="en-GB" dirty="0" smtClean="0"/>
              <a:t> a cargo de la </a:t>
            </a:r>
            <a:r>
              <a:rPr lang="en-GB" dirty="0" err="1" smtClean="0"/>
              <a:t>coordinación</a:t>
            </a:r>
            <a:r>
              <a:rPr lang="en-GB" dirty="0" smtClean="0"/>
              <a:t>?</a:t>
            </a:r>
            <a:endParaRPr lang="en-US" dirty="0" smtClean="0"/>
          </a:p>
          <a:p>
            <a:pPr lvl="1">
              <a:defRPr/>
            </a:pPr>
            <a:r>
              <a:rPr lang="en-US" dirty="0" smtClean="0"/>
              <a:t>¿Hay </a:t>
            </a:r>
            <a:r>
              <a:rPr lang="en-US" dirty="0" err="1" smtClean="0"/>
              <a:t>guías</a:t>
            </a:r>
            <a:r>
              <a:rPr lang="en-US" dirty="0" smtClean="0"/>
              <a:t> </a:t>
            </a:r>
            <a:r>
              <a:rPr lang="en-US" dirty="0" err="1" smtClean="0"/>
              <a:t>claras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el </a:t>
            </a:r>
            <a:r>
              <a:rPr lang="en-US" dirty="0" err="1" smtClean="0"/>
              <a:t>proceso</a:t>
            </a:r>
            <a:r>
              <a:rPr lang="en-US" dirty="0" smtClean="0"/>
              <a:t>? </a:t>
            </a:r>
          </a:p>
          <a:p>
            <a:pPr lvl="1">
              <a:defRPr/>
            </a:pPr>
            <a:endParaRPr lang="en-US" dirty="0" smtClean="0"/>
          </a:p>
          <a:p>
            <a:pPr lvl="1">
              <a:defRPr/>
            </a:pPr>
            <a:r>
              <a:rPr lang="en-US" dirty="0" smtClean="0"/>
              <a:t>¡La </a:t>
            </a:r>
            <a:r>
              <a:rPr lang="en-US" dirty="0" err="1" smtClean="0"/>
              <a:t>adaptación</a:t>
            </a:r>
            <a:r>
              <a:rPr lang="en-US" dirty="0" smtClean="0"/>
              <a:t> al </a:t>
            </a:r>
            <a:r>
              <a:rPr lang="en-US" dirty="0" err="1" smtClean="0"/>
              <a:t>cambio</a:t>
            </a:r>
            <a:r>
              <a:rPr lang="en-US" dirty="0" smtClean="0"/>
              <a:t> </a:t>
            </a:r>
            <a:r>
              <a:rPr lang="en-US" dirty="0" err="1" smtClean="0"/>
              <a:t>climático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un </a:t>
            </a:r>
            <a:r>
              <a:rPr lang="en-US" dirty="0" err="1" smtClean="0"/>
              <a:t>proceso</a:t>
            </a:r>
            <a:r>
              <a:rPr lang="en-US" dirty="0" smtClean="0"/>
              <a:t> </a:t>
            </a:r>
            <a:r>
              <a:rPr lang="en-US" dirty="0" err="1" smtClean="0"/>
              <a:t>iterativo</a:t>
            </a:r>
            <a:r>
              <a:rPr lang="en-US" dirty="0" smtClean="0"/>
              <a:t>, los </a:t>
            </a:r>
            <a:r>
              <a:rPr lang="en-US" dirty="0" err="1" smtClean="0"/>
              <a:t>procesos</a:t>
            </a:r>
            <a:r>
              <a:rPr lang="en-US" dirty="0" smtClean="0"/>
              <a:t> y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estructuras</a:t>
            </a:r>
            <a:r>
              <a:rPr lang="en-US" dirty="0" smtClean="0"/>
              <a:t> </a:t>
            </a:r>
            <a:r>
              <a:rPr lang="en-US" dirty="0" err="1" smtClean="0"/>
              <a:t>pueden</a:t>
            </a:r>
            <a:r>
              <a:rPr lang="en-US" dirty="0" smtClean="0"/>
              <a:t> </a:t>
            </a:r>
            <a:r>
              <a:rPr lang="en-US" dirty="0" err="1" smtClean="0"/>
              <a:t>evolucionar</a:t>
            </a:r>
            <a:r>
              <a:rPr lang="en-US" dirty="0" smtClean="0"/>
              <a:t> con el </a:t>
            </a:r>
            <a:r>
              <a:rPr lang="en-US" dirty="0" err="1" smtClean="0"/>
              <a:t>tiempo</a:t>
            </a:r>
            <a:r>
              <a:rPr lang="en-US" dirty="0" smtClean="0"/>
              <a:t>, </a:t>
            </a:r>
            <a:r>
              <a:rPr lang="en-US" dirty="0" err="1" smtClean="0"/>
              <a:t>desde</a:t>
            </a:r>
            <a:r>
              <a:rPr lang="en-US" dirty="0" smtClean="0"/>
              <a:t> </a:t>
            </a:r>
            <a:r>
              <a:rPr lang="en-US" dirty="0" err="1" smtClean="0"/>
              <a:t>compartiendo</a:t>
            </a:r>
            <a:r>
              <a:rPr lang="en-US" dirty="0" smtClean="0"/>
              <a:t> la </a:t>
            </a:r>
            <a:r>
              <a:rPr lang="en-US" dirty="0" err="1" smtClean="0"/>
              <a:t>información</a:t>
            </a:r>
            <a:r>
              <a:rPr lang="en-US" dirty="0" smtClean="0"/>
              <a:t> a la </a:t>
            </a:r>
            <a:r>
              <a:rPr lang="en-US" dirty="0" err="1" smtClean="0"/>
              <a:t>toma</a:t>
            </a:r>
            <a:r>
              <a:rPr lang="en-US" dirty="0" smtClean="0"/>
              <a:t> </a:t>
            </a:r>
            <a:r>
              <a:rPr lang="en-US" dirty="0" err="1" smtClean="0"/>
              <a:t>conjunta</a:t>
            </a:r>
            <a:r>
              <a:rPr lang="en-US" dirty="0" smtClean="0"/>
              <a:t> de </a:t>
            </a:r>
            <a:r>
              <a:rPr lang="en-US" dirty="0" err="1" smtClean="0"/>
              <a:t>decisiones</a:t>
            </a:r>
            <a:r>
              <a:rPr lang="en-US" dirty="0" smtClean="0"/>
              <a:t>!</a:t>
            </a:r>
          </a:p>
        </p:txBody>
      </p:sp>
      <p:sp>
        <p:nvSpPr>
          <p:cNvPr id="43011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DD32AD2D-C360-4F87-98F3-D0EBEA951809}" type="slidenum">
              <a:rPr altLang="de-DE" sz="1000" smtClean="0">
                <a:solidFill>
                  <a:schemeClr val="bg1"/>
                </a:solidFill>
              </a:rPr>
              <a:pPr/>
              <a:t>13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43012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de-DE" sz="2200" smtClean="0">
                <a:solidFill>
                  <a:srgbClr val="0070C0"/>
                </a:solidFill>
                <a:latin typeface="Arial" charset="0"/>
                <a:cs typeface="Arial" charset="0"/>
              </a:rPr>
              <a:t>»</a:t>
            </a:r>
            <a:r>
              <a:rPr lang="en-US" altLang="de-DE" sz="1700" smtClean="0">
                <a:solidFill>
                  <a:srgbClr val="0070C0"/>
                </a:solidFill>
                <a:latin typeface="Arial" charset="0"/>
                <a:cs typeface="Arial" charset="0"/>
              </a:rPr>
              <a:t> Referir al manual de capacitación para ejemplos</a:t>
            </a:r>
          </a:p>
          <a:p>
            <a:endParaRPr lang="en-US" altLang="de-DE" smtClean="0">
              <a:latin typeface="Arial" charset="0"/>
              <a:cs typeface="Arial" charset="0"/>
            </a:endParaRPr>
          </a:p>
          <a:p>
            <a:r>
              <a:rPr lang="en-US" altLang="de-DE" smtClean="0">
                <a:latin typeface="Arial" charset="0"/>
                <a:cs typeface="Arial" charset="0"/>
              </a:rPr>
              <a:t>Gestión de información (vinculada con la evaluación)</a:t>
            </a:r>
          </a:p>
          <a:p>
            <a:pPr lvl="1"/>
            <a:r>
              <a:rPr lang="en-US" altLang="de-DE" smtClean="0">
                <a:latin typeface="Arial" charset="0"/>
                <a:cs typeface="Arial" charset="0"/>
              </a:rPr>
              <a:t>¿Es la información relevante accesible para los tomadores de decisiones?</a:t>
            </a:r>
          </a:p>
          <a:p>
            <a:pPr lvl="1"/>
            <a:r>
              <a:rPr lang="en-US" altLang="de-DE" smtClean="0">
                <a:latin typeface="Arial" charset="0"/>
                <a:cs typeface="Arial" charset="0"/>
              </a:rPr>
              <a:t>¿Son los actores relevantes capaces de hacer uso de la información?</a:t>
            </a:r>
          </a:p>
          <a:p>
            <a:pPr lvl="1"/>
            <a:endParaRPr lang="en-US" altLang="de-DE" smtClean="0">
              <a:latin typeface="Arial" charset="0"/>
              <a:cs typeface="Arial" charset="0"/>
            </a:endParaRPr>
          </a:p>
          <a:p>
            <a:r>
              <a:rPr lang="en-US" altLang="de-DE" smtClean="0">
                <a:latin typeface="Arial" charset="0"/>
                <a:cs typeface="Arial" charset="0"/>
              </a:rPr>
              <a:t>Implementación: reducción de riesgos climáticos</a:t>
            </a:r>
          </a:p>
          <a:p>
            <a:pPr lvl="1"/>
            <a:r>
              <a:rPr lang="en-US" altLang="de-DE" smtClean="0">
                <a:latin typeface="Arial" charset="0"/>
                <a:cs typeface="Arial" charset="0"/>
              </a:rPr>
              <a:t>¿Se han evaluado los riesgos climáticos?</a:t>
            </a:r>
          </a:p>
          <a:p>
            <a:pPr lvl="1"/>
            <a:r>
              <a:rPr lang="en-US" altLang="de-DE" smtClean="0">
                <a:latin typeface="Arial" charset="0"/>
                <a:cs typeface="Arial" charset="0"/>
              </a:rPr>
              <a:t>¿Se han evaluado exhaustivamente las opciones de adaptación?</a:t>
            </a:r>
          </a:p>
          <a:p>
            <a:pPr lvl="1"/>
            <a:r>
              <a:rPr lang="en-US" altLang="de-DE" smtClean="0">
                <a:latin typeface="Arial" charset="0"/>
                <a:cs typeface="Arial" charset="0"/>
              </a:rPr>
              <a:t>¿Qué es necesario para implementar las medidas necesarias en terreno?</a:t>
            </a:r>
          </a:p>
          <a:p>
            <a:pPr lvl="1"/>
            <a:endParaRPr lang="en-US" altLang="de-DE" smtClean="0">
              <a:latin typeface="Arial" charset="0"/>
              <a:cs typeface="Arial" charset="0"/>
            </a:endParaRPr>
          </a:p>
          <a:p>
            <a:pPr lvl="1"/>
            <a:r>
              <a:rPr lang="en-US" altLang="de-DE" smtClean="0">
                <a:latin typeface="Arial" charset="0"/>
                <a:cs typeface="Arial" charset="0"/>
              </a:rPr>
              <a:t>¡La reducción de riesgos incluye opciones estructurales y no estructurales!</a:t>
            </a:r>
          </a:p>
        </p:txBody>
      </p:sp>
      <p:sp>
        <p:nvSpPr>
          <p:cNvPr id="44035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28447139-8AEA-487C-854C-00D4B2B2963B}" type="slidenum">
              <a:rPr altLang="de-DE" sz="1000" smtClean="0">
                <a:solidFill>
                  <a:schemeClr val="bg1"/>
                </a:solidFill>
              </a:rPr>
              <a:pPr/>
              <a:t>14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44036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de-DE" sz="2200" smtClean="0">
                <a:solidFill>
                  <a:srgbClr val="0070C0"/>
                </a:solidFill>
                <a:latin typeface="Arial" charset="0"/>
                <a:cs typeface="Arial" charset="0"/>
              </a:rPr>
              <a:t>»Esta parte es adicional, y no es crucialmente necesario hacerla en el estudio de caso. Sin embargo es un tema importante cuando se discute la capacidad de desarrollo y del CC, as</a:t>
            </a:r>
            <a:r>
              <a:rPr lang="en-GB" altLang="de-DE" sz="2200" smtClean="0">
                <a:solidFill>
                  <a:srgbClr val="0070C0"/>
                </a:solidFill>
                <a:latin typeface="Arial" charset="0"/>
                <a:cs typeface="Arial" charset="0"/>
              </a:rPr>
              <a:t>í que puedes querer introducirlo durante la presentación/reflexión.</a:t>
            </a:r>
          </a:p>
          <a:p>
            <a:endParaRPr lang="en-US" altLang="de-DE" smtClean="0">
              <a:latin typeface="Arial" charset="0"/>
              <a:cs typeface="Arial" charset="0"/>
            </a:endParaRPr>
          </a:p>
          <a:p>
            <a:pPr lvl="1"/>
            <a:r>
              <a:rPr lang="en-GB" altLang="de-DE" b="1" smtClean="0">
                <a:solidFill>
                  <a:srgbClr val="669900"/>
                </a:solidFill>
                <a:latin typeface="Arial" charset="0"/>
                <a:cs typeface="Arial" charset="0"/>
              </a:rPr>
              <a:t>Gestión adaptativa reactiva </a:t>
            </a:r>
            <a:r>
              <a:rPr lang="en-GB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valora el aprendizaje solo en la medida que éste mejora los resultados de la decisión.</a:t>
            </a:r>
            <a:endParaRPr lang="en-GB" altLang="de-DE" b="1" smtClean="0">
              <a:solidFill>
                <a:srgbClr val="669900"/>
              </a:solidFill>
              <a:latin typeface="Arial" charset="0"/>
              <a:cs typeface="Arial" charset="0"/>
            </a:endParaRPr>
          </a:p>
          <a:p>
            <a:pPr lvl="1"/>
            <a:r>
              <a:rPr lang="en-GB" altLang="de-DE" b="1" smtClean="0">
                <a:solidFill>
                  <a:srgbClr val="669900"/>
                </a:solidFill>
                <a:latin typeface="Arial" charset="0"/>
                <a:cs typeface="Arial" charset="0"/>
              </a:rPr>
              <a:t>Gestión adaptativa proactiva </a:t>
            </a:r>
            <a:r>
              <a:rPr lang="en-GB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busca de manera explícita experiencias de aprendizaje y las decisiones que mejoren el aprendizaje son valoradas sobre aquellas que no lo hacen.</a:t>
            </a:r>
            <a:endParaRPr lang="en-GB" altLang="de-DE" b="1" smtClean="0">
              <a:solidFill>
                <a:srgbClr val="669900"/>
              </a:solidFill>
              <a:latin typeface="Arial" charset="0"/>
              <a:cs typeface="Arial" charset="0"/>
            </a:endParaRPr>
          </a:p>
          <a:p>
            <a:endParaRPr lang="en-US" altLang="de-DE" smtClean="0">
              <a:latin typeface="Arial" charset="0"/>
              <a:cs typeface="Arial" charset="0"/>
            </a:endParaRPr>
          </a:p>
          <a:p>
            <a:pPr lvl="1"/>
            <a:r>
              <a:rPr lang="en-US" altLang="de-DE" smtClean="0">
                <a:latin typeface="Arial" charset="0"/>
                <a:cs typeface="Arial" charset="0"/>
              </a:rPr>
              <a:t>Una gestión adaptativa es importante para la adaptación al cambio climático:</a:t>
            </a:r>
          </a:p>
          <a:p>
            <a:pPr lvl="2"/>
            <a:r>
              <a:rPr lang="en-US" altLang="de-DE" smtClean="0">
                <a:latin typeface="Arial" charset="0"/>
              </a:rPr>
              <a:t>Nuevos temas </a:t>
            </a:r>
            <a:r>
              <a:rPr lang="en-US" altLang="de-DE" b="1" smtClean="0">
                <a:solidFill>
                  <a:srgbClr val="669900"/>
                </a:solidFill>
                <a:latin typeface="Arial" charset="0"/>
                <a:sym typeface="Wingdings" pitchFamily="2" charset="2"/>
              </a:rPr>
              <a:t></a:t>
            </a:r>
            <a:r>
              <a:rPr lang="en-US" altLang="de-DE" smtClean="0">
                <a:latin typeface="Arial" charset="0"/>
              </a:rPr>
              <a:t> prueba y error</a:t>
            </a:r>
          </a:p>
          <a:p>
            <a:pPr lvl="2"/>
            <a:r>
              <a:rPr lang="en-US" altLang="de-DE" smtClean="0">
                <a:latin typeface="Arial" charset="0"/>
              </a:rPr>
              <a:t>Construye, cuando tiene sentido, sobre las estrategias existentes</a:t>
            </a:r>
          </a:p>
        </p:txBody>
      </p:sp>
      <p:sp>
        <p:nvSpPr>
          <p:cNvPr id="45059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E45D6D9B-C00E-4D1F-A64F-854870854BD0}" type="slidenum">
              <a:rPr altLang="de-DE" sz="1000" smtClean="0">
                <a:solidFill>
                  <a:schemeClr val="bg1"/>
                </a:solidFill>
              </a:rPr>
              <a:pPr/>
              <a:t>15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45060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MX" altLang="de-DE" smtClean="0">
                <a:latin typeface="Arial" charset="0"/>
                <a:cs typeface="Arial" charset="0"/>
              </a:rPr>
              <a:t>La ARA se da cuenta que no están bien equipados para llevar a cabo la estrategia y replicar los procesos de adaptación. Ellos han identificado las áreas claves en las que desearían desarrollar capacidades para hacer frente a la gestión de agua  y adaptación. Se le pide a tu equipo que provea sugerencias para la construcción de capacidades en estas cinco funciones: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Evaluación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Planificación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Información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Coordinación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Implementación</a:t>
            </a:r>
          </a:p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0761D5EF-F3D2-438E-ADA2-B6EB32CE34CE}" type="slidenum">
              <a:rPr altLang="de-DE" sz="1000" smtClean="0">
                <a:solidFill>
                  <a:schemeClr val="bg1"/>
                </a:solidFill>
              </a:rPr>
              <a:pPr/>
              <a:t>16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4608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C</a:t>
            </a:r>
          </a:p>
          <a:p>
            <a:r>
              <a:rPr lang="en-US" altLang="de-DE" b="0" smtClean="0">
                <a:latin typeface="Arial" charset="0"/>
                <a:cs typeface="Arial" charset="0"/>
              </a:rPr>
              <a:t>Recomendaciones de la lluvia de ideas sobre lo que la ARA necesita hacer para integrar la adaptaci</a:t>
            </a:r>
            <a:r>
              <a:rPr lang="en-GB" altLang="de-DE" b="0" smtClean="0">
                <a:latin typeface="Arial" charset="0"/>
                <a:cs typeface="Arial" charset="0"/>
              </a:rPr>
              <a:t>ón al cambio climático en cada una de estas funciones. Documenta los productos o resultados para cada función.</a:t>
            </a:r>
            <a:endParaRPr lang="en-US" altLang="de-DE" b="0" smtClean="0">
              <a:latin typeface="Arial" charset="0"/>
              <a:cs typeface="Arial" charset="0"/>
            </a:endParaRPr>
          </a:p>
          <a:p>
            <a:endParaRPr lang="en-US" altLang="de-DE" b="0" smtClean="0">
              <a:latin typeface="Arial" charset="0"/>
              <a:cs typeface="Arial" charset="0"/>
            </a:endParaRPr>
          </a:p>
          <a:p>
            <a:r>
              <a:rPr lang="en-US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D</a:t>
            </a:r>
          </a:p>
          <a:p>
            <a:r>
              <a:rPr lang="en-US" altLang="de-DE" b="0" smtClean="0">
                <a:latin typeface="Arial" charset="0"/>
                <a:cs typeface="Arial" charset="0"/>
              </a:rPr>
              <a:t>Piensa en las capacidades individuales (recursos humanos, p.ej. grupos focales para usar escenarios) y organizacionales </a:t>
            </a:r>
          </a:p>
          <a:p>
            <a:r>
              <a:rPr lang="en-US" altLang="de-DE" b="0" smtClean="0">
                <a:latin typeface="Arial" charset="0"/>
                <a:cs typeface="Arial" charset="0"/>
              </a:rPr>
              <a:t> (p.ej. Planes para grupos de gestión que usan el enfoque de cuatro pasos); también puedes encontrar capacidades institucionales que pueden ser mejorados dentro de la red de instituciones relacionadas (p.ej.  Intercambio con otras agencias del sector). </a:t>
            </a:r>
          </a:p>
          <a:p>
            <a:endParaRPr lang="en-US" altLang="de-DE" smtClean="0">
              <a:latin typeface="Arial" charset="0"/>
              <a:cs typeface="Arial" charset="0"/>
            </a:endParaRPr>
          </a:p>
          <a:p>
            <a:r>
              <a:rPr lang="en-US" altLang="de-DE" b="0" smtClean="0">
                <a:solidFill>
                  <a:srgbClr val="669900"/>
                </a:solidFill>
                <a:latin typeface="Arial" charset="0"/>
                <a:cs typeface="Arial" charset="0"/>
              </a:rPr>
              <a:t>E</a:t>
            </a:r>
            <a:r>
              <a:rPr lang="en-US" altLang="de-DE" b="0" smtClean="0">
                <a:latin typeface="Arial" charset="0"/>
                <a:cs typeface="Arial" charset="0"/>
              </a:rPr>
              <a:t/>
            </a:r>
            <a:br>
              <a:rPr lang="en-US" altLang="de-DE" b="0" smtClean="0">
                <a:latin typeface="Arial" charset="0"/>
                <a:cs typeface="Arial" charset="0"/>
              </a:rPr>
            </a:br>
            <a:r>
              <a:rPr lang="en-US" altLang="de-DE" b="0" smtClean="0">
                <a:latin typeface="Arial" charset="0"/>
                <a:cs typeface="Arial" charset="0"/>
              </a:rPr>
              <a:t>Actividades a largo plazo o actividades totalmente nuevas.</a:t>
            </a:r>
          </a:p>
        </p:txBody>
      </p:sp>
      <p:sp>
        <p:nvSpPr>
          <p:cNvPr id="47107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C4A4476A-CE74-4D18-B9A6-E8FA5F1220D4}" type="slidenum">
              <a:rPr altLang="de-DE" sz="1000" smtClean="0">
                <a:solidFill>
                  <a:schemeClr val="bg1"/>
                </a:solidFill>
              </a:rPr>
              <a:pPr/>
              <a:t>17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47108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22254118-E552-4BCC-8FC3-039BD89A5EC9}" type="slidenum">
              <a:rPr altLang="de-DE" sz="1000" smtClean="0">
                <a:solidFill>
                  <a:schemeClr val="bg1"/>
                </a:solidFill>
              </a:rPr>
              <a:pPr/>
              <a:t>18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48131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48132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587FBB1E-0560-48B8-AC7B-AACE874F5C95}" type="slidenum">
              <a:rPr altLang="de-DE" sz="1000" smtClean="0">
                <a:solidFill>
                  <a:schemeClr val="bg1"/>
                </a:solidFill>
              </a:rPr>
              <a:pPr/>
              <a:t>19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49155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49156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3B52BEA9-422E-47F5-A82D-E37DC7474DC1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828F116E-59F5-4F3B-9E6B-15AE9969E498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3" name="Picture 20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29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 noProof="0" dirty="0" err="1" smtClean="0"/>
              <a:t>Titelmasterformat</a:t>
            </a:r>
            <a:r>
              <a:rPr lang="en-GB" noProof="0" dirty="0" smtClean="0"/>
              <a:t> </a:t>
            </a:r>
            <a:r>
              <a:rPr lang="en-GB" noProof="0" dirty="0" err="1" smtClean="0"/>
              <a:t>durch</a:t>
            </a:r>
            <a:r>
              <a:rPr lang="en-GB" noProof="0" dirty="0" smtClean="0"/>
              <a:t> </a:t>
            </a:r>
            <a:r>
              <a:rPr lang="en-GB" noProof="0" dirty="0" err="1" smtClean="0"/>
              <a:t>Klicken</a:t>
            </a:r>
            <a:r>
              <a:rPr lang="en-GB" noProof="0" dirty="0" smtClean="0"/>
              <a:t> </a:t>
            </a:r>
            <a:r>
              <a:rPr lang="en-GB" noProof="0" dirty="0" err="1" smtClean="0"/>
              <a:t>bearbeiten</a:t>
            </a:r>
            <a:endParaRPr lang="en-GB" noProof="0" dirty="0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en-GB" noProof="0" smtClean="0"/>
              <a:t>Formatvorlage des Untertitelmasters durch Klicken bearbeiten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6252706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7526338" cy="741362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GB" noProof="0" smtClean="0"/>
              <a:t>Titelmasterformat durch Klicken bearbeiten</a:t>
            </a:r>
            <a:endParaRPr lang="en-GB" noProof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526338" cy="4213225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  <a:lvl2pPr>
              <a:buClr>
                <a:srgbClr val="669900"/>
              </a:buClr>
              <a:defRPr sz="1800" b="1" baseline="0">
                <a:solidFill>
                  <a:schemeClr val="tx1"/>
                </a:solidFill>
              </a:defRPr>
            </a:lvl2pPr>
            <a:lvl3pPr>
              <a:defRPr sz="1800" baseline="0">
                <a:solidFill>
                  <a:schemeClr val="tx1"/>
                </a:solidFill>
              </a:defRPr>
            </a:lvl3pPr>
            <a:lvl4pPr>
              <a:defRPr sz="1600" baseline="0">
                <a:solidFill>
                  <a:schemeClr val="tx1"/>
                </a:solidFill>
              </a:defRPr>
            </a:lvl4pPr>
            <a:lvl5pPr>
              <a:defRPr sz="160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noProof="0" smtClean="0"/>
              <a:t>Textmasterformate durch Klicken bearbeiten</a:t>
            </a:r>
          </a:p>
          <a:p>
            <a:pPr lvl="1"/>
            <a:r>
              <a:rPr lang="en-GB" noProof="0" smtClean="0"/>
              <a:t>Zweite Ebene</a:t>
            </a:r>
          </a:p>
          <a:p>
            <a:pPr lvl="2"/>
            <a:r>
              <a:rPr lang="en-GB" noProof="0" smtClean="0"/>
              <a:t>Dritte Ebene</a:t>
            </a:r>
          </a:p>
          <a:p>
            <a:pPr lvl="3"/>
            <a:r>
              <a:rPr lang="en-GB" noProof="0" smtClean="0"/>
              <a:t>Vierte Ebene</a:t>
            </a:r>
          </a:p>
          <a:p>
            <a:pPr lvl="4"/>
            <a:r>
              <a:rPr lang="en-GB" noProof="0" smtClean="0"/>
              <a:t>Fünfte Ebene</a:t>
            </a:r>
            <a:endParaRPr lang="en-GB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18807-3A29-41C9-BFE5-1CA731F56BA1}" type="datetime1">
              <a:rPr lang="en-GB"/>
              <a:pPr>
                <a:defRPr/>
              </a:pPr>
              <a:t>11/11/2013</a:t>
            </a:fld>
            <a:endParaRPr lang="en-GB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59838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53C4AACB-F39C-4986-A8FD-A3A0D51E6464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109C8F8D-8CF7-4BCC-B35C-C19AA74A3AA4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1E6494EF-D333-4C49-9197-9242E6CDC573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3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7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3880808"/>
            <a:ext cx="7034400" cy="1144800"/>
          </a:xfr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de-DE" sz="360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292939"/>
            <a:ext cx="7034400" cy="1500187"/>
          </a:xfrm>
        </p:spPr>
        <p:txBody>
          <a:bodyPr anchor="b"/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lang="de-DE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15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21AC9-B83E-4C6A-8695-E35AD75D5FAA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27227107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C8762971-1A34-41B0-AD27-CA362E6DF970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3079495D-9510-487A-ACE9-9AB2BF67B8B0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75E1CEF0-3E22-4736-92FD-D82B7B45C9EA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4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7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039813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6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95812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6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F2697-3D43-489D-9528-ED840EE44758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94429857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E2255B11-B466-43CB-8BC0-FDA5753AF68A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CCD7DC04-8FF3-4C1A-9A13-F125F75C7B45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9589B1C5-13F4-4735-B121-16D3EA954A6D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6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Grafik 17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7034400" cy="6192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098784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040400" y="2668044"/>
            <a:ext cx="3463200" cy="355739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15200" y="2098783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15200" y="2668044"/>
            <a:ext cx="3463200" cy="3557392"/>
          </a:xfrm>
        </p:spPr>
        <p:txBody>
          <a:bodyPr/>
          <a:lstStyle>
            <a:lvl1pPr>
              <a:defRPr lang="de-DE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 lang="de-DE" sz="2200" dirty="0" smtClean="0">
                <a:solidFill>
                  <a:schemeClr val="tx1"/>
                </a:solidFill>
                <a:latin typeface="+mn-lt"/>
              </a:defRPr>
            </a:lvl2pPr>
            <a:lvl3pPr>
              <a:defRPr lang="de-DE" sz="2000" dirty="0" smtClean="0">
                <a:solidFill>
                  <a:schemeClr val="tx1"/>
                </a:solidFill>
                <a:latin typeface="+mn-lt"/>
              </a:defRPr>
            </a:lvl3pPr>
            <a:lvl4pPr>
              <a:defRPr lang="de-DE" sz="1800" dirty="0" smtClean="0">
                <a:solidFill>
                  <a:schemeClr val="tx1"/>
                </a:solidFill>
                <a:latin typeface="+mn-lt"/>
              </a:defRPr>
            </a:lvl4pPr>
            <a:lvl5pPr>
              <a:defRPr lang="de-DE" sz="1600" dirty="0" smtClean="0">
                <a:solidFill>
                  <a:schemeClr val="tx1"/>
                </a:solidFill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8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16691-A711-4CC2-948E-9752BE2E7D61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9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80281999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295F3EDF-0FD2-490B-85EA-FBA3D7614C64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41FB8663-4147-4170-B824-78627D064D3A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97476F73-4641-4CA9-839B-935708AE5889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2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Grafik 17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4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EAB73-D8DC-4F9B-B2F9-4157D37356F9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59379164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62260-A200-4D7E-93AF-A0A08362F060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31584736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703AF542-FC31-4962-826B-26AF02D7E351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A3CFA9F4-8A7F-4ED1-A9A8-8E0AF22A69D4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35D59543-B2A9-4E25-AA6C-E7A9A8CC8A4A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4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7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2484000" cy="1357052"/>
          </a:xfrm>
        </p:spPr>
        <p:txBody>
          <a:bodyPr anchor="b"/>
          <a:lstStyle>
            <a:lvl1pPr algn="l">
              <a:defRPr sz="2800" b="0" baseline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20022" y="1411201"/>
            <a:ext cx="4453200" cy="481423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2893512"/>
            <a:ext cx="2484000" cy="3331925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16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073B0-3EA7-423D-BD9E-C5B7E16E1194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21304621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D14946E5-A9F7-4D6D-841C-9265229D8A1A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89A4BEB8-E66B-4FE4-89B3-F45C58C98A18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3FDB17C1-F685-4395-9550-603E7C1AB2FC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4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7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4860099"/>
            <a:ext cx="7034400" cy="526093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152525" y="1411201"/>
            <a:ext cx="6831014" cy="3361215"/>
          </a:xfrm>
        </p:spPr>
        <p:txBody>
          <a:bodyPr/>
          <a:lstStyle>
            <a:lvl1pPr marL="0" indent="0">
              <a:buNone/>
              <a:defRPr sz="3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5486400"/>
            <a:ext cx="7034400" cy="739036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16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FD59-72B8-41C6-893F-C8AB8C8644EC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43487914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589D9-0672-4C46-BE27-FD64E64FFB04}" type="datetime1">
              <a:rPr lang="en-GB"/>
              <a:pPr>
                <a:defRPr/>
              </a:pPr>
              <a:t>11/11/2013</a:t>
            </a:fld>
            <a:endParaRPr lang="en-GB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71122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E7954700-6331-4E30-9CCE-76C0DFF1494F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8C08BDAC-C84D-4BE8-93A1-09224FAB7F8F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33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069975"/>
            <a:ext cx="752633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Click here to add title</a:t>
            </a:r>
            <a:br>
              <a:rPr lang="en-GB" altLang="de-DE" smtClean="0"/>
            </a:br>
            <a:r>
              <a:rPr lang="en-GB" altLang="de-DE" smtClean="0"/>
              <a:t>sd</a:t>
            </a:r>
          </a:p>
        </p:txBody>
      </p:sp>
      <p:sp>
        <p:nvSpPr>
          <p:cNvPr id="103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08188"/>
            <a:ext cx="7526338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Erster satz hier</a:t>
            </a:r>
          </a:p>
          <a:p>
            <a:pPr lvl="1"/>
            <a:r>
              <a:rPr lang="en-GB" altLang="de-DE" smtClean="0"/>
              <a:t>Click here to add text</a:t>
            </a:r>
          </a:p>
          <a:p>
            <a:pPr lvl="2"/>
            <a:r>
              <a:rPr lang="en-GB" altLang="de-DE" smtClean="0"/>
              <a:t>Second layer</a:t>
            </a:r>
          </a:p>
          <a:p>
            <a:pPr lvl="3"/>
            <a:r>
              <a:rPr lang="en-GB" altLang="de-DE" smtClean="0"/>
              <a:t>Third layer</a:t>
            </a:r>
          </a:p>
          <a:p>
            <a:pPr lvl="4"/>
            <a:r>
              <a:rPr lang="en-GB" altLang="de-DE" smtClean="0"/>
              <a:t>Fourth layer</a:t>
            </a:r>
          </a:p>
        </p:txBody>
      </p:sp>
      <p:sp>
        <p:nvSpPr>
          <p:cNvPr id="75793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56400" y="6602413"/>
            <a:ext cx="1295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E0C9545-E72D-46A8-A8F2-FD49473DBA68}" type="datetime1">
              <a:rPr lang="en-GB"/>
              <a:pPr>
                <a:defRPr/>
              </a:pPr>
              <a:t>11/11/2013</a:t>
            </a:fld>
            <a:endParaRPr lang="en-GB"/>
          </a:p>
        </p:txBody>
      </p:sp>
      <p:sp>
        <p:nvSpPr>
          <p:cNvPr id="1036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6B253D29-0CC9-4DB9-97ED-2B87808F23F1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037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8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80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125" y="6600825"/>
            <a:ext cx="2895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pic>
        <p:nvPicPr>
          <p:cNvPr id="1040" name="Grafik 17" descr="gizlogo-sv-climat-en-4c.wmf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45" r:id="rId1"/>
    <p:sldLayoutId id="2147484143" r:id="rId2"/>
    <p:sldLayoutId id="2147484146" r:id="rId3"/>
    <p:sldLayoutId id="2147484147" r:id="rId4"/>
    <p:sldLayoutId id="2147484148" r:id="rId5"/>
    <p:sldLayoutId id="2147484149" r:id="rId6"/>
    <p:sldLayoutId id="2147484150" r:id="rId7"/>
    <p:sldLayoutId id="2147484151" r:id="rId8"/>
    <p:sldLayoutId id="2147484152" r:id="rId9"/>
    <p:sldLayoutId id="2147484144" r:id="rId10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Font typeface="Wingdings" pitchFamily="2" charset="2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tabLst>
          <a:tab pos="2190750" algn="l"/>
        </a:tabLst>
        <a:defRPr b="1">
          <a:solidFill>
            <a:schemeClr val="tx1"/>
          </a:solidFill>
          <a:latin typeface="+mn-lt"/>
        </a:defRPr>
      </a:lvl2pPr>
      <a:lvl3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999999"/>
        </a:buClr>
        <a:buFont typeface="Wingdings" pitchFamily="2" charset="2"/>
        <a:buChar char="§"/>
        <a:tabLst>
          <a:tab pos="2190750" algn="l"/>
        </a:tabLst>
        <a:defRPr>
          <a:solidFill>
            <a:schemeClr val="tx1"/>
          </a:solidFill>
          <a:latin typeface="+mn-lt"/>
        </a:defRPr>
      </a:lvl3pPr>
      <a:lvl4pPr marL="538163" indent="-179388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Char char="-"/>
        <a:tabLst>
          <a:tab pos="2190750" algn="l"/>
        </a:tabLst>
        <a:defRPr sz="1600">
          <a:solidFill>
            <a:schemeClr val="tx1"/>
          </a:solidFill>
          <a:latin typeface="+mn-lt"/>
        </a:defRPr>
      </a:lvl4pPr>
      <a:lvl5pPr marL="717550" indent="-17938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-"/>
        <a:defRPr sz="1600">
          <a:solidFill>
            <a:schemeClr val="tx1"/>
          </a:solidFill>
          <a:latin typeface="+mn-lt"/>
        </a:defRPr>
      </a:lvl5pPr>
      <a:lvl6pPr marL="26479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6pPr>
      <a:lvl7pPr marL="31051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7pPr>
      <a:lvl8pPr marL="35623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8pPr>
      <a:lvl9pPr marL="40195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climate@giz.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hyperlink" Target="http://www.oecd.org/document/24/0,3746,en_2649_34421_45619928_1_1_1_1,00.html" TargetMode="External"/><Relationship Id="rId4" Type="http://schemas.openxmlformats.org/officeDocument/2006/relationships/hyperlink" Target="http://www.giz.d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ri.org/project/vulnerability-and-adaptation/nac-framework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ri.org/project/vulnerability-and-adaptation/nac-framework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miradi.org/openstandards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ctrTitle" sz="quarter"/>
          </p:nvPr>
        </p:nvSpPr>
        <p:spPr>
          <a:xfrm>
            <a:off x="1027113" y="1989138"/>
            <a:ext cx="7034212" cy="1143000"/>
          </a:xfrm>
        </p:spPr>
        <p:txBody>
          <a:bodyPr/>
          <a:lstStyle/>
          <a:p>
            <a:r>
              <a:rPr lang="en-GB" altLang="de-DE" smtClean="0"/>
              <a:t>Desarrollar la capacidad institucional para la adaptación</a:t>
            </a:r>
          </a:p>
        </p:txBody>
      </p:sp>
      <p:pic>
        <p:nvPicPr>
          <p:cNvPr id="10244" name="Grafik 4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2" r="8638" b="45680"/>
          <a:stretch>
            <a:fillRect/>
          </a:stretch>
        </p:blipFill>
        <p:spPr bwMode="auto">
          <a:xfrm>
            <a:off x="4722813" y="3132138"/>
            <a:ext cx="4567237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fik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408239"/>
            <a:ext cx="3131093" cy="1087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600075" y="1858963"/>
            <a:ext cx="3752850" cy="448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GIZ, en su calidad de empresa federal, apoya al Gobierno Alemán en el alcance de sus objetivos en el campo de la cooperación internacional para el desarrollo sostenible.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C00000"/>
                </a:solidFill>
              </a:rPr>
              <a:t>Publicado por:</a:t>
            </a:r>
            <a:r>
              <a:rPr lang="es-MX" altLang="de-DE" sz="1000">
                <a:solidFill>
                  <a:srgbClr val="7F7F7F"/>
                </a:solidFill>
              </a:rPr>
              <a:t/>
            </a:r>
            <a:br>
              <a:rPr lang="es-MX" altLang="de-DE" sz="1000">
                <a:solidFill>
                  <a:srgbClr val="7F7F7F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Deutsche Gesellschaft für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Internationale Zusammenarbeit (GIZ) GmbH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Dag-Hammarskjöld-Weg 1-5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65760 Eschborn, Alemania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Telf: +49 61 96 79-0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Fax: +49 61 96 79-1115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E      </a:t>
            </a:r>
            <a:r>
              <a:rPr lang="es-MX" altLang="de-DE" sz="1000" u="sng">
                <a:solidFill>
                  <a:srgbClr val="950B0A"/>
                </a:solidFill>
                <a:hlinkClick r:id="rId3"/>
              </a:rPr>
              <a:t>climate@giz.de</a:t>
            </a:r>
            <a:r>
              <a:rPr lang="es-MX" altLang="de-DE" sz="1000" u="sng">
                <a:solidFill>
                  <a:srgbClr val="000000"/>
                </a:solidFill>
              </a:rPr>
              <a:t/>
            </a:r>
            <a:br>
              <a:rPr lang="es-MX" altLang="de-DE" sz="1000" u="sng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       </a:t>
            </a:r>
            <a:r>
              <a:rPr lang="es-MX" altLang="de-DE" sz="1000">
                <a:solidFill>
                  <a:srgbClr val="950B0A"/>
                </a:solidFill>
                <a:hlinkClick r:id="rId4"/>
              </a:rPr>
              <a:t>www.giz.de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r>
              <a:rPr lang="es-MX" altLang="de-DE" sz="1000">
                <a:solidFill>
                  <a:srgbClr val="000000"/>
                </a:solidFill>
              </a:rPr>
              <a:t>Programa de la Protección Climática de GIZ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799013" y="2492375"/>
            <a:ext cx="37909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fr-FR" altLang="de-DE" sz="900">
                <a:solidFill>
                  <a:srgbClr val="C00000"/>
                </a:solidFill>
              </a:rPr>
              <a:t>Responsable</a:t>
            </a:r>
            <a:r>
              <a:rPr lang="fr-FR" altLang="de-DE" sz="900">
                <a:solidFill>
                  <a:srgbClr val="7F7F7F"/>
                </a:solidFill>
              </a:rPr>
              <a:t/>
            </a:r>
            <a:br>
              <a:rPr lang="fr-FR" altLang="de-DE" sz="900">
                <a:solidFill>
                  <a:srgbClr val="7F7F7F"/>
                </a:solidFill>
              </a:rPr>
            </a:br>
            <a:r>
              <a:rPr lang="fr-FR" altLang="de-DE" sz="900">
                <a:solidFill>
                  <a:srgbClr val="000000"/>
                </a:solidFill>
              </a:rPr>
              <a:t>Ilona Porsché, GIZ; Michael Scholze, GIZ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Autores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Jennifer Frankel-Reed, Barbara Fröde-Thierfelder, Ilona Porsché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Contribuciones de 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Alfred Eberhardt, Mark Svendsen, Lea Herberg, Martin Baumgart, </a:t>
            </a:r>
            <a:br>
              <a:rPr lang="en-US" altLang="de-DE" sz="900">
                <a:solidFill>
                  <a:srgbClr val="000000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Udo Höggel, Michael Scholze, Alexander Fröde, Nana Künkel, miembros del Task Team de Cambio Climático y Cooperación para el Desarrollo de la OCDE 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Coordinación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Ilona Porsché, Barbara Fröde-Thierfelder</a:t>
            </a:r>
            <a:br>
              <a:rPr lang="en-US" altLang="de-DE" sz="900">
                <a:solidFill>
                  <a:srgbClr val="000000"/>
                </a:solidFill>
              </a:rPr>
            </a:b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Crédito de fotografías</a:t>
            </a:r>
            <a:r>
              <a:rPr lang="en-US" altLang="de-DE" sz="900">
                <a:solidFill>
                  <a:srgbClr val="595959"/>
                </a:solidFill>
              </a:rPr>
              <a:t/>
            </a:r>
            <a:br>
              <a:rPr lang="en-US" altLang="de-DE" sz="900">
                <a:solidFill>
                  <a:srgbClr val="595959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© GIZ/Programa de Protección del Clima y </a:t>
            </a:r>
            <a:r>
              <a:rPr lang="de-DE" altLang="de-DE" sz="900">
                <a:solidFill>
                  <a:srgbClr val="000000"/>
                </a:solidFill>
              </a:rPr>
              <a:t>Claudia Altmann,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Dirk Ostermeier, Florian Kopp, Georg Buchholz, Ira Olaleye,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Jörg Böthling, Manuel Hauptmann, Markus Kirchgessner,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Michael Gajo, Michael Netzhammer, Nicole Herzog, Peter Korneffel, Richard Lord, Robert Heine, Rüdiger Behrens, Ulrich Scholz,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Ursula Meissner, Uwe Rau</a:t>
            </a:r>
          </a:p>
          <a:p>
            <a:pPr eaLnBrk="1" hangingPunct="1">
              <a:spcAft>
                <a:spcPts val="600"/>
              </a:spcAft>
            </a:pPr>
            <a:r>
              <a:rPr lang="de-DE" altLang="de-DE" sz="900">
                <a:solidFill>
                  <a:srgbClr val="C00000"/>
                </a:solidFill>
              </a:rPr>
              <a:t>Diseño</a:t>
            </a:r>
            <a:r>
              <a:rPr lang="de-DE" altLang="de-DE" sz="900">
                <a:solidFill>
                  <a:srgbClr val="000000"/>
                </a:solidFill>
              </a:rPr>
              <a:t/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Ira Olaleye</a:t>
            </a: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rgbClr val="000000"/>
                </a:solidFill>
              </a:rPr>
              <a:t>Los artículos escritos por los autores nombrados no necesariamente representan las opiniones de los editores. </a:t>
            </a:r>
          </a:p>
          <a:p>
            <a:pPr eaLnBrk="1" hangingPunct="1">
              <a:spcAft>
                <a:spcPts val="300"/>
              </a:spcAft>
            </a:pP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chemeClr val="tx1"/>
                </a:solidFill>
              </a:rPr>
              <a:t/>
            </a:r>
            <a:br>
              <a:rPr lang="en-US" altLang="de-DE" sz="900">
                <a:solidFill>
                  <a:schemeClr val="tx1"/>
                </a:solidFill>
              </a:rPr>
            </a:br>
            <a:r>
              <a:rPr lang="en-US" altLang="de-DE" sz="900">
                <a:solidFill>
                  <a:schemeClr val="tx1"/>
                </a:solidFill>
              </a:rPr>
              <a:t>Julio 2011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93725" y="811213"/>
            <a:ext cx="7485063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altLang="de-DE" sz="2400">
                <a:solidFill>
                  <a:srgbClr val="669900"/>
                </a:solidFill>
              </a:rPr>
              <a:t>Nota de impresión</a:t>
            </a:r>
          </a:p>
          <a:p>
            <a:pPr eaLnBrk="1" hangingPunct="1"/>
            <a:endParaRPr lang="es-MX" altLang="de-DE" sz="10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500">
                <a:solidFill>
                  <a:srgbClr val="669900"/>
                </a:solidFill>
              </a:rPr>
              <a:t>Integrando la adaptación al cambio climático en la planificación del desarrollo </a:t>
            </a:r>
            <a:r>
              <a:rPr lang="en-GB" altLang="de-DE" sz="1500">
                <a:solidFill>
                  <a:srgbClr val="669900"/>
                </a:solidFill>
              </a:rPr>
              <a:t> </a:t>
            </a: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200">
                <a:solidFill>
                  <a:srgbClr val="669900"/>
                </a:solidFill>
              </a:rPr>
              <a:t> </a:t>
            </a:r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s-MX" altLang="de-DE" sz="1600">
              <a:solidFill>
                <a:schemeClr val="tx1"/>
              </a:solidFill>
            </a:endParaRPr>
          </a:p>
        </p:txBody>
      </p:sp>
      <p:sp>
        <p:nvSpPr>
          <p:cNvPr id="11269" name="Rechteck 4"/>
          <p:cNvSpPr>
            <a:spLocks noChangeArrowheads="1"/>
          </p:cNvSpPr>
          <p:nvPr/>
        </p:nvSpPr>
        <p:spPr bwMode="auto">
          <a:xfrm>
            <a:off x="611188" y="5114925"/>
            <a:ext cx="366395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s-MX" altLang="de-DE" sz="900">
                <a:solidFill>
                  <a:srgbClr val="C00000"/>
                </a:solidFill>
              </a:rPr>
              <a:t>Traducción</a:t>
            </a:r>
            <a:r>
              <a:rPr lang="es-MX" altLang="de-DE" sz="1000">
                <a:solidFill>
                  <a:srgbClr val="C00000"/>
                </a:solidFill>
              </a:rPr>
              <a:t> </a:t>
            </a:r>
          </a:p>
          <a:p>
            <a:pPr eaLnBrk="1" hangingPunct="1"/>
            <a:r>
              <a:rPr lang="es-BO" altLang="de-DE" sz="900"/>
              <a:t>La versión original de este material de capacitación se publicó en idioma inglés (“Integrating Climate Change Adaptation into Development Planning”). Está disponible en </a:t>
            </a:r>
            <a:r>
              <a:rPr lang="es-BO" altLang="de-DE" sz="900" u="sng">
                <a:hlinkClick r:id="rId5"/>
              </a:rPr>
              <a:t>este enlace</a:t>
            </a:r>
            <a:r>
              <a:rPr lang="es-BO" altLang="de-DE" sz="900"/>
              <a:t>. </a:t>
            </a:r>
          </a:p>
          <a:p>
            <a:pPr eaLnBrk="1" hangingPunct="1"/>
            <a:endParaRPr lang="es-BO" altLang="de-DE" sz="900"/>
          </a:p>
          <a:p>
            <a:pPr eaLnBrk="1" hangingPunct="1"/>
            <a:r>
              <a:rPr lang="es-BO" altLang="de-DE" sz="900"/>
              <a:t>La traducción al español fue realizada por HELVETAS Swiss Intercooperation – PERÚ, y financiada por el Programa de Desarrollo Agropecuario Sustentable (PROAGRO, GIZ - Bolivia, Cooperación Suecia / Alemania) y el Programa Regional Amazonía (BMZ-DGIS-OTCA) – Brasil.</a:t>
            </a:r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9"/>
          <a:stretch/>
        </p:blipFill>
        <p:spPr bwMode="auto">
          <a:xfrm>
            <a:off x="1462391" y="4288550"/>
            <a:ext cx="2596832" cy="1052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smtClean="0"/>
              <a:t>Fundamento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57200" y="1906588"/>
            <a:ext cx="7526338" cy="4213225"/>
          </a:xfrm>
        </p:spPr>
        <p:txBody>
          <a:bodyPr/>
          <a:lstStyle/>
          <a:p>
            <a:pPr marL="0" indent="0">
              <a:defRPr/>
            </a:pPr>
            <a:r>
              <a:rPr lang="es-MX" dirty="0" smtClean="0">
                <a:solidFill>
                  <a:srgbClr val="C00000"/>
                </a:solidFill>
              </a:rPr>
              <a:t>Objetivo  </a:t>
            </a:r>
          </a:p>
          <a:p>
            <a:pPr lvl="1">
              <a:defRPr/>
            </a:pPr>
            <a:r>
              <a:rPr lang="es-MX" dirty="0" smtClean="0"/>
              <a:t>Enfoque estratégico e integral de las capacidades necesarias para la acción en adaptación. </a:t>
            </a:r>
          </a:p>
          <a:p>
            <a:pPr marL="0" indent="0">
              <a:defRPr/>
            </a:pPr>
            <a:r>
              <a:rPr lang="es-MX" dirty="0" smtClean="0">
                <a:solidFill>
                  <a:srgbClr val="C00000"/>
                </a:solidFill>
              </a:rPr>
              <a:t>Importancia</a:t>
            </a:r>
            <a:endParaRPr lang="es-MX" dirty="0" smtClean="0">
              <a:solidFill>
                <a:srgbClr val="595959"/>
              </a:solidFill>
            </a:endParaRPr>
          </a:p>
          <a:p>
            <a:pPr lvl="1">
              <a:defRPr/>
            </a:pPr>
            <a:r>
              <a:rPr lang="es-MX" dirty="0" smtClean="0"/>
              <a:t>Prepara una implementación efectiva: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Expertos capacitados, así como estructuras institucionales y procesos apropiados, son necesarios para una acción sistemática estratégica para la adaptación al cambio climático.</a:t>
            </a:r>
          </a:p>
          <a:p>
            <a:pPr lvl="1">
              <a:defRPr/>
            </a:pPr>
            <a:r>
              <a:rPr lang="es-MX" dirty="0" smtClean="0"/>
              <a:t>Promover el aprendizaje en instituciones y la gestión adaptativa: es crucial recolectar experiencia para el éxito a largo plazo.</a:t>
            </a:r>
          </a:p>
          <a:p>
            <a:pPr marL="0" indent="0">
              <a:defRPr/>
            </a:pPr>
            <a:r>
              <a:rPr lang="es-MX" dirty="0" smtClean="0">
                <a:solidFill>
                  <a:srgbClr val="C00000"/>
                </a:solidFill>
              </a:rPr>
              <a:t>Aplicación</a:t>
            </a:r>
            <a:r>
              <a:rPr lang="es-MX" dirty="0" smtClean="0">
                <a:solidFill>
                  <a:srgbClr val="595959"/>
                </a:solidFill>
              </a:rPr>
              <a:t> </a:t>
            </a:r>
          </a:p>
          <a:p>
            <a:pPr lvl="1">
              <a:defRPr/>
            </a:pPr>
            <a:r>
              <a:rPr lang="es-MX" dirty="0" smtClean="0"/>
              <a:t>Especialmente como parte de la planificación, debe darse sobre la marcha</a:t>
            </a:r>
          </a:p>
        </p:txBody>
      </p:sp>
      <p:pic>
        <p:nvPicPr>
          <p:cNvPr id="12292" name="Grafik 4" descr="balken23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863" y="2530475"/>
            <a:ext cx="846137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11250"/>
            <a:ext cx="8191500" cy="69056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MX" dirty="0" smtClean="0"/>
              <a:t>Desarrollo de capacidades institucionales para la adaptación: algunas definiciones</a:t>
            </a:r>
            <a:endParaRPr lang="es-MX" dirty="0"/>
          </a:p>
        </p:txBody>
      </p:sp>
      <p:sp>
        <p:nvSpPr>
          <p:cNvPr id="13315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8280400" cy="4213225"/>
          </a:xfrm>
        </p:spPr>
        <p:txBody>
          <a:bodyPr/>
          <a:lstStyle/>
          <a:p>
            <a:pPr lvl="1"/>
            <a:r>
              <a:rPr lang="es-MX" altLang="de-DE" smtClean="0"/>
              <a:t>Instituciones: </a:t>
            </a:r>
            <a:r>
              <a:rPr lang="es-MX" altLang="de-DE" b="0" smtClean="0"/>
              <a:t>Sistemas de reglas, procedimientos de la toma de decisión, y programas que introducen prácticas sociales; éstas asignan roles a los participantes y guían la interacción (Programa Internacional de Dimensiones Humanas – IHDP, por sus siglas en inglés).</a:t>
            </a:r>
            <a:endParaRPr lang="es-MX" altLang="de-DE" smtClean="0"/>
          </a:p>
          <a:p>
            <a:pPr lvl="1"/>
            <a:r>
              <a:rPr lang="es-MX" altLang="de-DE" smtClean="0"/>
              <a:t>Desarrollo de capacidades: </a:t>
            </a:r>
            <a:r>
              <a:rPr lang="es-MX" altLang="de-DE" b="0" smtClean="0"/>
              <a:t>Desarrollo de capacidades para manejar los recursos eficientemente a fin de alcanzar los resultados deseados de una manera sostenible</a:t>
            </a:r>
          </a:p>
          <a:p>
            <a:pPr lvl="1"/>
            <a:r>
              <a:rPr lang="es-MX" altLang="de-DE" smtClean="0"/>
              <a:t>Desarrollo de capacidades para la adaptación: </a:t>
            </a:r>
            <a:r>
              <a:rPr lang="es-MX" altLang="de-DE" b="0" smtClean="0"/>
              <a:t>Capacidades  que permiten a países/comunidades:</a:t>
            </a:r>
            <a:endParaRPr lang="es-MX" altLang="de-DE" smtClean="0"/>
          </a:p>
          <a:p>
            <a:pPr lvl="3">
              <a:buFontTx/>
              <a:buNone/>
            </a:pPr>
            <a:r>
              <a:rPr lang="es-MX" altLang="de-DE" b="1" smtClean="0">
                <a:solidFill>
                  <a:srgbClr val="77933C"/>
                </a:solidFill>
              </a:rPr>
              <a:t>(1) </a:t>
            </a:r>
            <a:r>
              <a:rPr lang="es-MX" altLang="de-DE" smtClean="0"/>
              <a:t>Emprender medidas de adaptación y </a:t>
            </a:r>
          </a:p>
          <a:p>
            <a:pPr lvl="3">
              <a:buFontTx/>
              <a:buNone/>
            </a:pPr>
            <a:r>
              <a:rPr lang="es-MX" altLang="de-DE" b="1" smtClean="0">
                <a:solidFill>
                  <a:srgbClr val="77933C"/>
                </a:solidFill>
              </a:rPr>
              <a:t>(2) </a:t>
            </a:r>
            <a:r>
              <a:rPr lang="es-MX" altLang="de-DE" smtClean="0"/>
              <a:t>Continuar adaptándose con base en lo que está en marcha</a:t>
            </a:r>
          </a:p>
          <a:p>
            <a:pPr marL="0" indent="0">
              <a:tabLst>
                <a:tab pos="2190750" algn="l"/>
              </a:tabLst>
            </a:pPr>
            <a:endParaRPr lang="en-GB" altLang="de-DE" smtClean="0">
              <a:solidFill>
                <a:srgbClr val="59595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1" descr="j0192962%5b1%5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1388" y="2384425"/>
            <a:ext cx="4657725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" name="Gruppieren 48"/>
          <p:cNvGrpSpPr>
            <a:grpSpLocks/>
          </p:cNvGrpSpPr>
          <p:nvPr/>
        </p:nvGrpSpPr>
        <p:grpSpPr bwMode="auto">
          <a:xfrm>
            <a:off x="1349375" y="2913063"/>
            <a:ext cx="6480175" cy="2424112"/>
            <a:chOff x="1349241" y="2912524"/>
            <a:chExt cx="6479590" cy="2425070"/>
          </a:xfrm>
        </p:grpSpPr>
        <p:sp>
          <p:nvSpPr>
            <p:cNvPr id="14346" name="Text Box 17"/>
            <p:cNvSpPr>
              <a:spLocks noChangeArrowheads="1"/>
            </p:cNvSpPr>
            <p:nvPr/>
          </p:nvSpPr>
          <p:spPr bwMode="auto">
            <a:xfrm>
              <a:off x="5665069" y="2912524"/>
              <a:ext cx="2074863" cy="596900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lnSpc>
                  <a:spcPts val="1200"/>
                </a:lnSpc>
              </a:pPr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organizacional </a:t>
              </a:r>
              <a:endParaRPr lang="en-GB" altLang="de-DE">
                <a:solidFill>
                  <a:schemeClr val="bg1"/>
                </a:solidFill>
              </a:endParaRPr>
            </a:p>
          </p:txBody>
        </p:sp>
        <p:sp>
          <p:nvSpPr>
            <p:cNvPr id="14347" name="Text Box 14"/>
            <p:cNvSpPr>
              <a:spLocks noChangeArrowheads="1"/>
            </p:cNvSpPr>
            <p:nvPr/>
          </p:nvSpPr>
          <p:spPr bwMode="auto">
            <a:xfrm>
              <a:off x="1349241" y="4786732"/>
              <a:ext cx="2076450" cy="550862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de redes</a:t>
              </a:r>
              <a:endParaRPr lang="en-GB" altLang="de-DE" sz="1100">
                <a:solidFill>
                  <a:schemeClr val="bg1"/>
                </a:solidFill>
              </a:endParaRPr>
            </a:p>
          </p:txBody>
        </p:sp>
        <p:sp>
          <p:nvSpPr>
            <p:cNvPr id="14348" name="Text Box 11"/>
            <p:cNvSpPr>
              <a:spLocks noChangeArrowheads="1"/>
            </p:cNvSpPr>
            <p:nvPr/>
          </p:nvSpPr>
          <p:spPr bwMode="auto">
            <a:xfrm>
              <a:off x="1350035" y="2951418"/>
              <a:ext cx="2074863" cy="519112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Recursos humanos </a:t>
              </a:r>
              <a:r>
                <a:rPr lang="en-GB" altLang="zh-CN" sz="1100" b="0">
                  <a:solidFill>
                    <a:schemeClr val="bg1"/>
                  </a:solidFill>
                  <a:ea typeface="SimSun" pitchFamily="2" charset="-122"/>
                </a:rPr>
                <a:t>desarrollo</a:t>
              </a:r>
              <a:endParaRPr lang="en-GB" altLang="de-DE" sz="1100" b="0">
                <a:solidFill>
                  <a:schemeClr val="bg1"/>
                </a:solidFill>
              </a:endParaRPr>
            </a:p>
          </p:txBody>
        </p:sp>
        <p:sp>
          <p:nvSpPr>
            <p:cNvPr id="14349" name="Oval 9"/>
            <p:cNvSpPr>
              <a:spLocks noChangeArrowheads="1"/>
            </p:cNvSpPr>
            <p:nvPr/>
          </p:nvSpPr>
          <p:spPr bwMode="auto">
            <a:xfrm>
              <a:off x="5576169" y="4572117"/>
              <a:ext cx="2252662" cy="760716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de un sistema en el campo  de la política</a:t>
              </a:r>
              <a:endParaRPr lang="en-GB" altLang="de-DE" sz="1100">
                <a:solidFill>
                  <a:schemeClr val="bg1"/>
                </a:solidFill>
              </a:endParaRPr>
            </a:p>
          </p:txBody>
        </p:sp>
      </p:grpSp>
      <p:pic>
        <p:nvPicPr>
          <p:cNvPr id="10" name="Picture 2" descr="DD01085_%5b1%5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3235325"/>
            <a:ext cx="14827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uppieren 35"/>
          <p:cNvGrpSpPr>
            <a:grpSpLocks/>
          </p:cNvGrpSpPr>
          <p:nvPr/>
        </p:nvGrpSpPr>
        <p:grpSpPr bwMode="auto">
          <a:xfrm>
            <a:off x="444500" y="2484438"/>
            <a:ext cx="5803900" cy="2100262"/>
            <a:chOff x="-28575" y="-278292"/>
            <a:chExt cx="5803379" cy="2100494"/>
          </a:xfrm>
        </p:grpSpPr>
        <p:cxnSp>
          <p:nvCxnSpPr>
            <p:cNvPr id="6163" name="Gerade Verbindung 26"/>
            <p:cNvCxnSpPr>
              <a:cxnSpLocks noChangeShapeType="1"/>
            </p:cNvCxnSpPr>
            <p:nvPr/>
          </p:nvCxnSpPr>
          <p:spPr bwMode="auto">
            <a:xfrm rot="10800000">
              <a:off x="3858864" y="1183957"/>
              <a:ext cx="1915940" cy="638245"/>
            </a:xfrm>
            <a:prstGeom prst="lin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57150" algn="ctr">
              <a:solidFill>
                <a:srgbClr val="336699"/>
              </a:solidFill>
              <a:round/>
              <a:headEnd/>
              <a:tailEnd/>
            </a:ln>
          </p:spPr>
        </p:cxnSp>
        <p:sp>
          <p:nvSpPr>
            <p:cNvPr id="6162" name="Textfeld 25"/>
            <p:cNvSpPr txBox="1">
              <a:spLocks noChangeArrowheads="1"/>
            </p:cNvSpPr>
            <p:nvPr/>
          </p:nvSpPr>
          <p:spPr bwMode="auto">
            <a:xfrm>
              <a:off x="-28575" y="-278292"/>
              <a:ext cx="3887439" cy="175438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5400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MX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Desarrollo organizacional</a:t>
              </a:r>
            </a:p>
            <a:p>
              <a:pPr marL="266700" indent="-266700">
                <a:buClr>
                  <a:srgbClr val="336699"/>
                </a:buClr>
                <a:buFont typeface="Wingdings" pitchFamily="2" charset="2"/>
                <a:buChar char="§"/>
                <a:defRPr/>
              </a:pPr>
              <a:r>
                <a:rPr lang="es-MX" sz="18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Cómo: cambios en la gestión</a:t>
              </a:r>
            </a:p>
            <a:p>
              <a:pPr marL="266700" indent="-266700">
                <a:buClr>
                  <a:srgbClr val="336699"/>
                </a:buClr>
                <a:buFont typeface="Wingdings" pitchFamily="2" charset="2"/>
                <a:buChar char="§"/>
                <a:defRPr/>
              </a:pPr>
              <a:r>
                <a:rPr lang="es-MX" sz="18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Qué: Monitoreo y Evaluación, procesos de gestión adaptativa, conducción y planificación, gestión del conocimiento</a:t>
              </a:r>
            </a:p>
          </p:txBody>
        </p:sp>
      </p:grpSp>
      <p:sp>
        <p:nvSpPr>
          <p:cNvPr id="1434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smtClean="0"/>
              <a:t>Desarrollo de capacidades a diferentes niveles</a:t>
            </a:r>
          </a:p>
        </p:txBody>
      </p:sp>
      <p:sp>
        <p:nvSpPr>
          <p:cNvPr id="23" name="Textfeld 16"/>
          <p:cNvSpPr txBox="1">
            <a:spLocks noChangeArrowheads="1"/>
          </p:cNvSpPr>
          <p:nvPr/>
        </p:nvSpPr>
        <p:spPr bwMode="auto">
          <a:xfrm>
            <a:off x="5897563" y="6408738"/>
            <a:ext cx="3246437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s-MX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Fuente: GTZ </a:t>
            </a:r>
            <a:r>
              <a:rPr lang="es-MX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Capacity</a:t>
            </a:r>
            <a:r>
              <a:rPr lang="es-MX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WORKS, adaptado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1" descr="j0192962%5b1%5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1388" y="2384425"/>
            <a:ext cx="4657725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5363" name="Gruppieren 48"/>
          <p:cNvGrpSpPr>
            <a:grpSpLocks/>
          </p:cNvGrpSpPr>
          <p:nvPr/>
        </p:nvGrpSpPr>
        <p:grpSpPr bwMode="auto">
          <a:xfrm>
            <a:off x="1349375" y="2913063"/>
            <a:ext cx="6480175" cy="2598737"/>
            <a:chOff x="1349241" y="2912524"/>
            <a:chExt cx="6479590" cy="2599416"/>
          </a:xfrm>
        </p:grpSpPr>
        <p:sp>
          <p:nvSpPr>
            <p:cNvPr id="15370" name="Text Box 17"/>
            <p:cNvSpPr>
              <a:spLocks noChangeArrowheads="1"/>
            </p:cNvSpPr>
            <p:nvPr/>
          </p:nvSpPr>
          <p:spPr bwMode="auto">
            <a:xfrm>
              <a:off x="5665069" y="2912524"/>
              <a:ext cx="2074863" cy="596900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lnSpc>
                  <a:spcPts val="1200"/>
                </a:lnSpc>
              </a:pPr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Organizacional</a:t>
              </a:r>
              <a:endParaRPr lang="en-GB" altLang="de-DE">
                <a:solidFill>
                  <a:schemeClr val="bg1"/>
                </a:solidFill>
              </a:endParaRPr>
            </a:p>
          </p:txBody>
        </p:sp>
        <p:sp>
          <p:nvSpPr>
            <p:cNvPr id="15371" name="Text Box 14"/>
            <p:cNvSpPr>
              <a:spLocks noChangeArrowheads="1"/>
            </p:cNvSpPr>
            <p:nvPr/>
          </p:nvSpPr>
          <p:spPr bwMode="auto">
            <a:xfrm>
              <a:off x="1349241" y="4786732"/>
              <a:ext cx="2076450" cy="550862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de una red </a:t>
              </a:r>
              <a:endParaRPr lang="en-GB" altLang="de-DE" sz="1100">
                <a:solidFill>
                  <a:schemeClr val="bg1"/>
                </a:solidFill>
              </a:endParaRPr>
            </a:p>
          </p:txBody>
        </p:sp>
        <p:sp>
          <p:nvSpPr>
            <p:cNvPr id="15372" name="Text Box 11"/>
            <p:cNvSpPr>
              <a:spLocks noChangeArrowheads="1"/>
            </p:cNvSpPr>
            <p:nvPr/>
          </p:nvSpPr>
          <p:spPr bwMode="auto">
            <a:xfrm>
              <a:off x="1350035" y="2951418"/>
              <a:ext cx="2074863" cy="519112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de recursos humanos </a:t>
              </a:r>
              <a:endParaRPr lang="en-GB" altLang="de-DE" sz="1100" b="0">
                <a:solidFill>
                  <a:schemeClr val="bg1"/>
                </a:solidFill>
              </a:endParaRPr>
            </a:p>
          </p:txBody>
        </p:sp>
        <p:sp>
          <p:nvSpPr>
            <p:cNvPr id="15373" name="Oval 9"/>
            <p:cNvSpPr>
              <a:spLocks noChangeArrowheads="1"/>
            </p:cNvSpPr>
            <p:nvPr/>
          </p:nvSpPr>
          <p:spPr bwMode="auto">
            <a:xfrm>
              <a:off x="5576169" y="4791495"/>
              <a:ext cx="2252662" cy="720445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de sistemas en el campo de políticas</a:t>
              </a:r>
              <a:endParaRPr lang="en-GB" altLang="de-DE" sz="1100">
                <a:solidFill>
                  <a:schemeClr val="bg1"/>
                </a:solidFill>
              </a:endParaRPr>
            </a:p>
          </p:txBody>
        </p:sp>
      </p:grpSp>
      <p:sp>
        <p:nvSpPr>
          <p:cNvPr id="1536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smtClean="0"/>
              <a:t>Desarrollo de capacidades a diferentes niveles</a:t>
            </a:r>
          </a:p>
        </p:txBody>
      </p:sp>
      <p:sp>
        <p:nvSpPr>
          <p:cNvPr id="23" name="Textfeld 16"/>
          <p:cNvSpPr txBox="1">
            <a:spLocks noChangeArrowheads="1"/>
          </p:cNvSpPr>
          <p:nvPr/>
        </p:nvSpPr>
        <p:spPr bwMode="auto">
          <a:xfrm>
            <a:off x="5897563" y="6408738"/>
            <a:ext cx="3246437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</a:t>
            </a:r>
            <a:r>
              <a:rPr lang="en-GB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: GTZ Capacity WORKS, </a:t>
            </a: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adaptado</a:t>
            </a:r>
            <a:endParaRPr lang="en-GB" sz="9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6" name="Picture 2" descr="DD01085_%5b1%5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3235325"/>
            <a:ext cx="14827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67" name="Gruppieren 38"/>
          <p:cNvGrpSpPr>
            <a:grpSpLocks/>
          </p:cNvGrpSpPr>
          <p:nvPr/>
        </p:nvGrpSpPr>
        <p:grpSpPr bwMode="auto">
          <a:xfrm>
            <a:off x="3217863" y="2022475"/>
            <a:ext cx="5599112" cy="2032000"/>
            <a:chOff x="3108994" y="1340526"/>
            <a:chExt cx="5595839" cy="1791428"/>
          </a:xfrm>
        </p:grpSpPr>
        <p:cxnSp>
          <p:nvCxnSpPr>
            <p:cNvPr id="6165" name="Gerade Verbindung 20"/>
            <p:cNvCxnSpPr>
              <a:cxnSpLocks noChangeShapeType="1"/>
            </p:cNvCxnSpPr>
            <p:nvPr/>
          </p:nvCxnSpPr>
          <p:spPr bwMode="auto">
            <a:xfrm rot="10800000" flipV="1">
              <a:off x="3108994" y="2125676"/>
              <a:ext cx="1707151" cy="221129"/>
            </a:xfrm>
            <a:prstGeom prst="lin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57150" algn="ctr">
              <a:solidFill>
                <a:srgbClr val="336699"/>
              </a:solidFill>
              <a:round/>
              <a:headEnd/>
              <a:tailEnd/>
            </a:ln>
          </p:spPr>
        </p:cxnSp>
        <p:sp>
          <p:nvSpPr>
            <p:cNvPr id="6164" name="Textfeld 18"/>
            <p:cNvSpPr txBox="1">
              <a:spLocks noChangeArrowheads="1"/>
            </p:cNvSpPr>
            <p:nvPr/>
          </p:nvSpPr>
          <p:spPr bwMode="auto">
            <a:xfrm>
              <a:off x="4816145" y="1340526"/>
              <a:ext cx="3888688" cy="179142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5400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MX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Desarrollo de recursos humanos </a:t>
              </a:r>
            </a:p>
            <a:p>
              <a:pPr marL="266700" indent="-266700">
                <a:buClr>
                  <a:srgbClr val="336699"/>
                </a:buClr>
                <a:buFont typeface="Wingdings" pitchFamily="2" charset="2"/>
                <a:buChar char="§"/>
                <a:defRPr/>
              </a:pPr>
              <a:r>
                <a:rPr lang="es-MX" sz="18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Cómo: preparación y capacitación </a:t>
              </a:r>
            </a:p>
            <a:p>
              <a:pPr marL="266700" indent="-266700">
                <a:buClr>
                  <a:srgbClr val="336699"/>
                </a:buClr>
                <a:buFont typeface="Wingdings" pitchFamily="2" charset="2"/>
                <a:buChar char="§"/>
                <a:defRPr/>
              </a:pPr>
              <a:r>
                <a:rPr lang="es-MX" sz="18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Qué: habilidades técnicas, gestión de capacidades y de habilidades personales (inteligencia emocional) 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1" descr="j0192962%5b1%5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1388" y="2384425"/>
            <a:ext cx="4657725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6387" name="Gruppieren 48"/>
          <p:cNvGrpSpPr>
            <a:grpSpLocks/>
          </p:cNvGrpSpPr>
          <p:nvPr/>
        </p:nvGrpSpPr>
        <p:grpSpPr bwMode="auto">
          <a:xfrm>
            <a:off x="1349375" y="2913063"/>
            <a:ext cx="6480175" cy="2632075"/>
            <a:chOff x="1349241" y="2912524"/>
            <a:chExt cx="6479590" cy="2632743"/>
          </a:xfrm>
        </p:grpSpPr>
        <p:sp>
          <p:nvSpPr>
            <p:cNvPr id="16394" name="Text Box 17"/>
            <p:cNvSpPr>
              <a:spLocks noChangeArrowheads="1"/>
            </p:cNvSpPr>
            <p:nvPr/>
          </p:nvSpPr>
          <p:spPr bwMode="auto">
            <a:xfrm>
              <a:off x="5665069" y="2912524"/>
              <a:ext cx="2074863" cy="596900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lnSpc>
                  <a:spcPts val="1200"/>
                </a:lnSpc>
              </a:pPr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organizacional </a:t>
              </a:r>
              <a:endParaRPr lang="en-GB" altLang="de-DE">
                <a:solidFill>
                  <a:schemeClr val="bg1"/>
                </a:solidFill>
              </a:endParaRPr>
            </a:p>
          </p:txBody>
        </p:sp>
        <p:sp>
          <p:nvSpPr>
            <p:cNvPr id="16395" name="Text Box 14"/>
            <p:cNvSpPr>
              <a:spLocks noChangeArrowheads="1"/>
            </p:cNvSpPr>
            <p:nvPr/>
          </p:nvSpPr>
          <p:spPr bwMode="auto">
            <a:xfrm>
              <a:off x="1349241" y="4786732"/>
              <a:ext cx="2076450" cy="550862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de una red </a:t>
              </a:r>
              <a:endParaRPr lang="en-GB" altLang="de-DE" sz="1100">
                <a:solidFill>
                  <a:schemeClr val="bg1"/>
                </a:solidFill>
              </a:endParaRPr>
            </a:p>
          </p:txBody>
        </p:sp>
        <p:sp>
          <p:nvSpPr>
            <p:cNvPr id="16396" name="Text Box 11"/>
            <p:cNvSpPr>
              <a:spLocks noChangeArrowheads="1"/>
            </p:cNvSpPr>
            <p:nvPr/>
          </p:nvSpPr>
          <p:spPr bwMode="auto">
            <a:xfrm>
              <a:off x="1350035" y="2951418"/>
              <a:ext cx="2074863" cy="519112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de recursos humanos </a:t>
              </a:r>
              <a:endParaRPr lang="en-GB" altLang="de-DE" sz="1100" b="0">
                <a:solidFill>
                  <a:schemeClr val="bg1"/>
                </a:solidFill>
              </a:endParaRPr>
            </a:p>
          </p:txBody>
        </p:sp>
        <p:sp>
          <p:nvSpPr>
            <p:cNvPr id="16397" name="Oval 9"/>
            <p:cNvSpPr>
              <a:spLocks noChangeArrowheads="1"/>
            </p:cNvSpPr>
            <p:nvPr/>
          </p:nvSpPr>
          <p:spPr bwMode="auto">
            <a:xfrm>
              <a:off x="5576169" y="4791495"/>
              <a:ext cx="2252662" cy="753772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Dearrollo de Sistema en el campo de políticas</a:t>
              </a:r>
              <a:endParaRPr lang="en-GB" altLang="de-DE" sz="1100">
                <a:solidFill>
                  <a:schemeClr val="bg1"/>
                </a:solidFill>
              </a:endParaRPr>
            </a:p>
          </p:txBody>
        </p:sp>
      </p:grpSp>
      <p:pic>
        <p:nvPicPr>
          <p:cNvPr id="16388" name="Picture 2" descr="DD01085_%5b1%5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3235325"/>
            <a:ext cx="14827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Desarrollo de capacidades a diferentes niveles </a:t>
            </a:r>
          </a:p>
        </p:txBody>
      </p:sp>
      <p:grpSp>
        <p:nvGrpSpPr>
          <p:cNvPr id="3" name="Gruppieren 36"/>
          <p:cNvGrpSpPr>
            <a:grpSpLocks/>
          </p:cNvGrpSpPr>
          <p:nvPr/>
        </p:nvGrpSpPr>
        <p:grpSpPr bwMode="auto">
          <a:xfrm>
            <a:off x="3257550" y="4321175"/>
            <a:ext cx="5489575" cy="2032000"/>
            <a:chOff x="3493910" y="-880023"/>
            <a:chExt cx="5489573" cy="2032183"/>
          </a:xfrm>
        </p:grpSpPr>
        <p:cxnSp>
          <p:nvCxnSpPr>
            <p:cNvPr id="6161" name="Gerade Verbindung 32"/>
            <p:cNvCxnSpPr>
              <a:cxnSpLocks noChangeShapeType="1"/>
            </p:cNvCxnSpPr>
            <p:nvPr/>
          </p:nvCxnSpPr>
          <p:spPr bwMode="auto">
            <a:xfrm flipH="1" flipV="1">
              <a:off x="3493910" y="-159233"/>
              <a:ext cx="1601787" cy="387385"/>
            </a:xfrm>
            <a:prstGeom prst="lin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57150" algn="ctr">
              <a:solidFill>
                <a:srgbClr val="336699"/>
              </a:solidFill>
              <a:round/>
              <a:headEnd/>
              <a:tailEnd/>
            </a:ln>
          </p:spPr>
        </p:cxnSp>
        <p:sp>
          <p:nvSpPr>
            <p:cNvPr id="6160" name="Textfeld 31"/>
            <p:cNvSpPr txBox="1">
              <a:spLocks noChangeArrowheads="1"/>
            </p:cNvSpPr>
            <p:nvPr/>
          </p:nvSpPr>
          <p:spPr bwMode="auto">
            <a:xfrm>
              <a:off x="5095697" y="-880023"/>
              <a:ext cx="3887786" cy="2032183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5400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MX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Desarrollo de una red</a:t>
              </a:r>
            </a:p>
            <a:p>
              <a:pPr marL="266700" lvl="1" indent="-266700">
                <a:buClr>
                  <a:srgbClr val="336699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es-MX" sz="18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Cómo: Gestión de redes</a:t>
              </a:r>
            </a:p>
            <a:p>
              <a:pPr marL="266700" lvl="1" indent="-266700">
                <a:buClr>
                  <a:srgbClr val="336699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es-MX" sz="18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Qué: desarrollo y conducción de sistemas cooperativos para beneficiarse de las ventajas comparativas y de las economías </a:t>
              </a:r>
              <a:r>
                <a:rPr lang="en-GB" sz="18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de </a:t>
              </a:r>
              <a:r>
                <a:rPr lang="en-GB" sz="1800" b="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escala</a:t>
              </a:r>
              <a:endParaRPr lang="en-GB" sz="1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" name="Textfeld 16"/>
          <p:cNvSpPr txBox="1">
            <a:spLocks noChangeArrowheads="1"/>
          </p:cNvSpPr>
          <p:nvPr/>
        </p:nvSpPr>
        <p:spPr bwMode="auto">
          <a:xfrm>
            <a:off x="5897563" y="6408738"/>
            <a:ext cx="3246437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s-MX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Fuente: GTZ </a:t>
            </a:r>
            <a:r>
              <a:rPr lang="es-MX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Capacity</a:t>
            </a:r>
            <a:r>
              <a:rPr lang="es-MX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WORKS, adaptado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1" descr="j0192962%5b1%5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1388" y="2384425"/>
            <a:ext cx="4657725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7411" name="Gruppieren 48"/>
          <p:cNvGrpSpPr>
            <a:grpSpLocks/>
          </p:cNvGrpSpPr>
          <p:nvPr/>
        </p:nvGrpSpPr>
        <p:grpSpPr bwMode="auto">
          <a:xfrm>
            <a:off x="1349375" y="2913063"/>
            <a:ext cx="6480175" cy="2673350"/>
            <a:chOff x="1349241" y="2912524"/>
            <a:chExt cx="6479590" cy="2674601"/>
          </a:xfrm>
        </p:grpSpPr>
        <p:sp>
          <p:nvSpPr>
            <p:cNvPr id="17418" name="Text Box 17"/>
            <p:cNvSpPr>
              <a:spLocks noChangeArrowheads="1"/>
            </p:cNvSpPr>
            <p:nvPr/>
          </p:nvSpPr>
          <p:spPr bwMode="auto">
            <a:xfrm>
              <a:off x="5665069" y="2912524"/>
              <a:ext cx="2074863" cy="596900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lnSpc>
                  <a:spcPts val="1200"/>
                </a:lnSpc>
              </a:pPr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organizacional </a:t>
              </a:r>
              <a:endParaRPr lang="en-GB" altLang="de-DE">
                <a:solidFill>
                  <a:schemeClr val="bg1"/>
                </a:solidFill>
              </a:endParaRPr>
            </a:p>
          </p:txBody>
        </p:sp>
        <p:sp>
          <p:nvSpPr>
            <p:cNvPr id="17419" name="Text Box 14"/>
            <p:cNvSpPr>
              <a:spLocks noChangeArrowheads="1"/>
            </p:cNvSpPr>
            <p:nvPr/>
          </p:nvSpPr>
          <p:spPr bwMode="auto">
            <a:xfrm>
              <a:off x="1349241" y="4786732"/>
              <a:ext cx="2076450" cy="550862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Network development </a:t>
              </a:r>
              <a:endParaRPr lang="en-GB" altLang="de-DE" sz="1100">
                <a:solidFill>
                  <a:schemeClr val="bg1"/>
                </a:solidFill>
              </a:endParaRPr>
            </a:p>
          </p:txBody>
        </p:sp>
        <p:sp>
          <p:nvSpPr>
            <p:cNvPr id="17420" name="Text Box 11"/>
            <p:cNvSpPr>
              <a:spLocks noChangeArrowheads="1"/>
            </p:cNvSpPr>
            <p:nvPr/>
          </p:nvSpPr>
          <p:spPr bwMode="auto">
            <a:xfrm>
              <a:off x="1350035" y="2951418"/>
              <a:ext cx="2074863" cy="519112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de recursos humanos </a:t>
              </a:r>
              <a:endParaRPr lang="en-GB" altLang="de-DE" sz="1100" b="0">
                <a:solidFill>
                  <a:schemeClr val="bg1"/>
                </a:solidFill>
              </a:endParaRPr>
            </a:p>
          </p:txBody>
        </p:sp>
        <p:sp>
          <p:nvSpPr>
            <p:cNvPr id="17421" name="Oval 9"/>
            <p:cNvSpPr>
              <a:spLocks noChangeArrowheads="1"/>
            </p:cNvSpPr>
            <p:nvPr/>
          </p:nvSpPr>
          <p:spPr bwMode="auto">
            <a:xfrm>
              <a:off x="5576169" y="4791495"/>
              <a:ext cx="2252662" cy="795630"/>
            </a:xfrm>
            <a:prstGeom prst="ellipse">
              <a:avLst/>
            </a:pr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zh-CN" sz="1100">
                  <a:solidFill>
                    <a:schemeClr val="bg1"/>
                  </a:solidFill>
                  <a:ea typeface="SimSun" pitchFamily="2" charset="-122"/>
                </a:rPr>
                <a:t>Desarrollo de un sistema en el campo de políticas</a:t>
              </a:r>
              <a:endParaRPr lang="en-GB" altLang="de-DE" sz="1100">
                <a:solidFill>
                  <a:schemeClr val="bg1"/>
                </a:solidFill>
              </a:endParaRPr>
            </a:p>
          </p:txBody>
        </p:sp>
      </p:grpSp>
      <p:pic>
        <p:nvPicPr>
          <p:cNvPr id="17412" name="Picture 2" descr="DD01085_%5b1%5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3235325"/>
            <a:ext cx="14827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Desarrollo de capacidades a diferentes niveles </a:t>
            </a:r>
          </a:p>
        </p:txBody>
      </p:sp>
      <p:grpSp>
        <p:nvGrpSpPr>
          <p:cNvPr id="3" name="Gruppieren 37"/>
          <p:cNvGrpSpPr>
            <a:grpSpLocks/>
          </p:cNvGrpSpPr>
          <p:nvPr/>
        </p:nvGrpSpPr>
        <p:grpSpPr bwMode="auto">
          <a:xfrm>
            <a:off x="301625" y="4492625"/>
            <a:ext cx="5581650" cy="1477963"/>
            <a:chOff x="199070" y="-76013"/>
            <a:chExt cx="5581293" cy="1477444"/>
          </a:xfrm>
        </p:grpSpPr>
        <p:cxnSp>
          <p:nvCxnSpPr>
            <p:cNvPr id="6159" name="Gerade Verbindung 36"/>
            <p:cNvCxnSpPr>
              <a:cxnSpLocks noChangeShapeType="1"/>
              <a:endCxn id="6158" idx="3"/>
            </p:cNvCxnSpPr>
            <p:nvPr/>
          </p:nvCxnSpPr>
          <p:spPr bwMode="auto">
            <a:xfrm flipH="1">
              <a:off x="4243761" y="512743"/>
              <a:ext cx="1536602" cy="150759"/>
            </a:xfrm>
            <a:prstGeom prst="lin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57150" algn="ctr">
              <a:solidFill>
                <a:srgbClr val="336699"/>
              </a:solidFill>
              <a:round/>
              <a:headEnd/>
              <a:tailEnd/>
            </a:ln>
            <a:effectLst/>
          </p:spPr>
        </p:cxnSp>
        <p:sp>
          <p:nvSpPr>
            <p:cNvPr id="6158" name="Textfeld 35"/>
            <p:cNvSpPr txBox="1">
              <a:spLocks noChangeArrowheads="1"/>
            </p:cNvSpPr>
            <p:nvPr/>
          </p:nvSpPr>
          <p:spPr bwMode="auto">
            <a:xfrm>
              <a:off x="199070" y="-76013"/>
              <a:ext cx="4044691" cy="147744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5400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MX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Desarrollo del sistema/área política</a:t>
              </a:r>
            </a:p>
            <a:p>
              <a:pPr marL="266700" lvl="1" indent="-266700">
                <a:buClr>
                  <a:srgbClr val="336699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es-MX" sz="18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Cómo: asesoría política</a:t>
              </a:r>
            </a:p>
            <a:p>
              <a:pPr marL="266700" lvl="1" indent="-266700">
                <a:buClr>
                  <a:srgbClr val="336699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es-MX" sz="18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Qué: esquema de negociaciones, proceso de diseño para velar por el respeto a ley y la participación</a:t>
              </a:r>
            </a:p>
          </p:txBody>
        </p:sp>
      </p:grpSp>
      <p:sp>
        <p:nvSpPr>
          <p:cNvPr id="23" name="Textfeld 16"/>
          <p:cNvSpPr txBox="1">
            <a:spLocks noChangeArrowheads="1"/>
          </p:cNvSpPr>
          <p:nvPr/>
        </p:nvSpPr>
        <p:spPr bwMode="auto">
          <a:xfrm>
            <a:off x="5897563" y="6408738"/>
            <a:ext cx="3246437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s-MX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Fuente: GTZ </a:t>
            </a:r>
            <a:r>
              <a:rPr lang="es-MX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Capacity</a:t>
            </a:r>
            <a:r>
              <a:rPr lang="es-MX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WORKS, adaptado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smtClean="0"/>
              <a:t>Capacidad adaptativa y capacidad para la adaptación: diferentes marcos (1)</a:t>
            </a:r>
          </a:p>
        </p:txBody>
      </p:sp>
      <p:sp>
        <p:nvSpPr>
          <p:cNvPr id="26627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4083050" cy="4213225"/>
          </a:xfrm>
        </p:spPr>
        <p:txBody>
          <a:bodyPr/>
          <a:lstStyle/>
          <a:p>
            <a:pPr lvl="1">
              <a:defRPr/>
            </a:pPr>
            <a:r>
              <a:rPr lang="es-MX" dirty="0" smtClean="0"/>
              <a:t>En el caso del cambio climático, la capacidad adaptativa y la capacidad para la adaptación están estrechamente relacionadas: es un proceso continuo de enfoques y de metas maleables.</a:t>
            </a:r>
          </a:p>
          <a:p>
            <a:pPr lvl="1">
              <a:defRPr/>
            </a:pPr>
            <a:r>
              <a:rPr lang="es-MX" dirty="0" smtClean="0"/>
              <a:t>Marcos basados en recursos:</a:t>
            </a:r>
          </a:p>
          <a:p>
            <a:pPr marL="174625" lvl="1" indent="0">
              <a:buFont typeface="Wingdings" pitchFamily="2" charset="2"/>
              <a:buNone/>
              <a:defRPr/>
            </a:pPr>
            <a:r>
              <a:rPr lang="es-MX" dirty="0" smtClean="0"/>
              <a:t>¿Qué recursos tengo que pueden ayudarme con la adaptación?</a:t>
            </a:r>
          </a:p>
        </p:txBody>
      </p:sp>
      <p:pic>
        <p:nvPicPr>
          <p:cNvPr id="4" name="Grafik 3" descr="IUCN_framework for social adaptation in tropical coastal communiti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0" y="2014538"/>
            <a:ext cx="2992438" cy="4232275"/>
          </a:xfrm>
          <a:prstGeom prst="rect">
            <a:avLst/>
          </a:prstGeom>
          <a:noFill/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5EFD7E5-B9D5-4548-9BD3-4E618B5EF658}" type="datetime1">
              <a:rPr lang="en-GB" smtClean="0"/>
              <a:pPr>
                <a:defRPr/>
              </a:pPr>
              <a:t>11/11/2013</a:t>
            </a:fld>
            <a:endParaRPr lang="en-GB"/>
          </a:p>
        </p:txBody>
      </p:sp>
      <p:grpSp>
        <p:nvGrpSpPr>
          <p:cNvPr id="19459" name="21 Grupo"/>
          <p:cNvGrpSpPr>
            <a:grpSpLocks/>
          </p:cNvGrpSpPr>
          <p:nvPr/>
        </p:nvGrpSpPr>
        <p:grpSpPr bwMode="auto">
          <a:xfrm>
            <a:off x="4119563" y="960438"/>
            <a:ext cx="4224337" cy="3911600"/>
            <a:chOff x="1601788" y="1685925"/>
            <a:chExt cx="4335462" cy="4360747"/>
          </a:xfrm>
        </p:grpSpPr>
        <p:sp>
          <p:nvSpPr>
            <p:cNvPr id="19493" name="4 Elipse"/>
            <p:cNvSpPr>
              <a:spLocks noChangeArrowheads="1"/>
            </p:cNvSpPr>
            <p:nvPr/>
          </p:nvSpPr>
          <p:spPr bwMode="auto">
            <a:xfrm>
              <a:off x="1601788" y="1927225"/>
              <a:ext cx="4265612" cy="3975100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endParaRPr lang="es-PE" altLang="de-DE"/>
            </a:p>
          </p:txBody>
        </p:sp>
        <p:cxnSp>
          <p:nvCxnSpPr>
            <p:cNvPr id="19494" name="6 Conector recto"/>
            <p:cNvCxnSpPr>
              <a:cxnSpLocks noChangeShapeType="1"/>
              <a:stCxn id="19493" idx="0"/>
              <a:endCxn id="19493" idx="4"/>
            </p:cNvCxnSpPr>
            <p:nvPr/>
          </p:nvCxnSpPr>
          <p:spPr bwMode="auto">
            <a:xfrm>
              <a:off x="3733800" y="1927225"/>
              <a:ext cx="0" cy="39751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95" name="10 Conector recto"/>
            <p:cNvCxnSpPr>
              <a:cxnSpLocks noChangeShapeType="1"/>
            </p:cNvCxnSpPr>
            <p:nvPr/>
          </p:nvCxnSpPr>
          <p:spPr bwMode="auto">
            <a:xfrm>
              <a:off x="1955800" y="2867928"/>
              <a:ext cx="3548063" cy="2173288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96" name="13 Conector recto"/>
            <p:cNvCxnSpPr>
              <a:cxnSpLocks noChangeShapeType="1"/>
            </p:cNvCxnSpPr>
            <p:nvPr/>
          </p:nvCxnSpPr>
          <p:spPr bwMode="auto">
            <a:xfrm flipH="1">
              <a:off x="2046288" y="2774950"/>
              <a:ext cx="3359150" cy="232251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497" name="14 Elipse"/>
            <p:cNvSpPr>
              <a:spLocks noChangeArrowheads="1"/>
            </p:cNvSpPr>
            <p:nvPr/>
          </p:nvSpPr>
          <p:spPr bwMode="auto">
            <a:xfrm>
              <a:off x="3298825" y="3398838"/>
              <a:ext cx="984250" cy="960437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de-DE" sz="800" b="0">
                  <a:solidFill>
                    <a:schemeClr val="tx1"/>
                  </a:solidFill>
                </a:rPr>
                <a:t>Capacidad de adaptación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498" name="15 Elipse"/>
            <p:cNvSpPr>
              <a:spLocks noChangeArrowheads="1"/>
            </p:cNvSpPr>
            <p:nvPr/>
          </p:nvSpPr>
          <p:spPr bwMode="auto">
            <a:xfrm>
              <a:off x="2700876" y="2847975"/>
              <a:ext cx="2090738" cy="2055813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endParaRPr lang="es-PE" altLang="de-DE"/>
            </a:p>
          </p:txBody>
        </p:sp>
        <p:cxnSp>
          <p:nvCxnSpPr>
            <p:cNvPr id="19499" name="33 Conector recto"/>
            <p:cNvCxnSpPr>
              <a:cxnSpLocks noChangeShapeType="1"/>
            </p:cNvCxnSpPr>
            <p:nvPr/>
          </p:nvCxnSpPr>
          <p:spPr bwMode="auto">
            <a:xfrm>
              <a:off x="3168650" y="1992313"/>
              <a:ext cx="344488" cy="85883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00" name="34 Conector recto"/>
            <p:cNvCxnSpPr>
              <a:cxnSpLocks noChangeShapeType="1"/>
            </p:cNvCxnSpPr>
            <p:nvPr/>
          </p:nvCxnSpPr>
          <p:spPr bwMode="auto">
            <a:xfrm>
              <a:off x="2760663" y="2144713"/>
              <a:ext cx="471487" cy="842962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01" name="36 Conector recto"/>
            <p:cNvCxnSpPr>
              <a:cxnSpLocks noChangeShapeType="1"/>
              <a:endCxn id="19498" idx="1"/>
            </p:cNvCxnSpPr>
            <p:nvPr/>
          </p:nvCxnSpPr>
          <p:spPr bwMode="auto">
            <a:xfrm>
              <a:off x="2419889" y="2393950"/>
              <a:ext cx="587375" cy="75565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502" name="42 CuadroTexto"/>
            <p:cNvSpPr txBox="1">
              <a:spLocks noChangeArrowheads="1"/>
            </p:cNvSpPr>
            <p:nvPr/>
          </p:nvSpPr>
          <p:spPr bwMode="auto">
            <a:xfrm rot="4574818">
              <a:off x="3073400" y="2192338"/>
              <a:ext cx="925513" cy="33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Rendición de cuentas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03" name="43 CuadroTexto"/>
            <p:cNvSpPr txBox="1">
              <a:spLocks noChangeArrowheads="1"/>
            </p:cNvSpPr>
            <p:nvPr/>
          </p:nvSpPr>
          <p:spPr bwMode="auto">
            <a:xfrm rot="3888799">
              <a:off x="2740025" y="2386013"/>
              <a:ext cx="857250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Respuesta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04" name="44 CuadroTexto"/>
            <p:cNvSpPr txBox="1">
              <a:spLocks noChangeArrowheads="1"/>
            </p:cNvSpPr>
            <p:nvPr/>
          </p:nvSpPr>
          <p:spPr bwMode="auto">
            <a:xfrm rot="3680869">
              <a:off x="2509838" y="2513013"/>
              <a:ext cx="730250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Equidad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05" name="45 CuadroTexto"/>
            <p:cNvSpPr txBox="1">
              <a:spLocks noChangeArrowheads="1"/>
            </p:cNvSpPr>
            <p:nvPr/>
          </p:nvSpPr>
          <p:spPr bwMode="auto">
            <a:xfrm rot="2709429">
              <a:off x="2054226" y="2827337"/>
              <a:ext cx="925512" cy="214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Legitimidad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06" name="46 CuadroTexto"/>
            <p:cNvSpPr txBox="1">
              <a:spLocks noChangeArrowheads="1"/>
            </p:cNvSpPr>
            <p:nvPr/>
          </p:nvSpPr>
          <p:spPr bwMode="auto">
            <a:xfrm>
              <a:off x="2835275" y="3133725"/>
              <a:ext cx="925513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altLang="de-DE" sz="800" b="0">
                  <a:solidFill>
                    <a:schemeClr val="tx1"/>
                  </a:solidFill>
                </a:rPr>
                <a:t>Justa Gobernabilidad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07" name="46 CuadroTexto"/>
            <p:cNvSpPr txBox="1">
              <a:spLocks noChangeArrowheads="1"/>
            </p:cNvSpPr>
            <p:nvPr/>
          </p:nvSpPr>
          <p:spPr bwMode="auto">
            <a:xfrm>
              <a:off x="3616325" y="3144838"/>
              <a:ext cx="925513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altLang="de-DE" sz="800" b="0">
                  <a:solidFill>
                    <a:schemeClr val="tx1"/>
                  </a:solidFill>
                </a:rPr>
                <a:t>Variedad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08" name="46 CuadroTexto"/>
            <p:cNvSpPr txBox="1">
              <a:spLocks noChangeArrowheads="1"/>
            </p:cNvSpPr>
            <p:nvPr/>
          </p:nvSpPr>
          <p:spPr bwMode="auto">
            <a:xfrm rot="-5400000">
              <a:off x="3973212" y="3706813"/>
              <a:ext cx="925513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altLang="de-DE" sz="800" b="0">
                  <a:solidFill>
                    <a:schemeClr val="tx1"/>
                  </a:solidFill>
                </a:rPr>
                <a:t>Capitalización de aprendizaje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09" name="46 CuadroTexto"/>
            <p:cNvSpPr txBox="1">
              <a:spLocks noChangeArrowheads="1"/>
            </p:cNvSpPr>
            <p:nvPr/>
          </p:nvSpPr>
          <p:spPr bwMode="auto">
            <a:xfrm>
              <a:off x="2919413" y="4356100"/>
              <a:ext cx="925512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altLang="de-DE" sz="800" b="0">
                  <a:solidFill>
                    <a:schemeClr val="tx1"/>
                  </a:solidFill>
                </a:rPr>
                <a:t>Liderazgo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10" name="46 CuadroTexto"/>
            <p:cNvSpPr txBox="1">
              <a:spLocks noChangeArrowheads="1"/>
            </p:cNvSpPr>
            <p:nvPr/>
          </p:nvSpPr>
          <p:spPr bwMode="auto">
            <a:xfrm rot="5647840">
              <a:off x="2528093" y="3793332"/>
              <a:ext cx="925513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altLang="de-DE" sz="800" b="0">
                  <a:solidFill>
                    <a:schemeClr val="tx1"/>
                  </a:solidFill>
                </a:rPr>
                <a:t>Recursos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11" name="46 CuadroTexto"/>
            <p:cNvSpPr txBox="1">
              <a:spLocks noChangeArrowheads="1"/>
            </p:cNvSpPr>
            <p:nvPr/>
          </p:nvSpPr>
          <p:spPr bwMode="auto">
            <a:xfrm>
              <a:off x="3625850" y="4306888"/>
              <a:ext cx="925513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altLang="de-DE" sz="800" b="0">
                  <a:solidFill>
                    <a:schemeClr val="tx1"/>
                  </a:solidFill>
                </a:rPr>
                <a:t>Espacio  para cambios autónomos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cxnSp>
          <p:nvCxnSpPr>
            <p:cNvPr id="19512" name="2 Conector recto"/>
            <p:cNvCxnSpPr>
              <a:cxnSpLocks noChangeShapeType="1"/>
            </p:cNvCxnSpPr>
            <p:nvPr/>
          </p:nvCxnSpPr>
          <p:spPr bwMode="auto">
            <a:xfrm flipV="1">
              <a:off x="4017963" y="2041525"/>
              <a:ext cx="323850" cy="866775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13" name="5 Conector recto"/>
            <p:cNvCxnSpPr>
              <a:cxnSpLocks noChangeShapeType="1"/>
            </p:cNvCxnSpPr>
            <p:nvPr/>
          </p:nvCxnSpPr>
          <p:spPr bwMode="auto">
            <a:xfrm flipV="1">
              <a:off x="4376738" y="2211388"/>
              <a:ext cx="463550" cy="842962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14" name="7 Conector recto"/>
            <p:cNvCxnSpPr>
              <a:cxnSpLocks noChangeShapeType="1"/>
            </p:cNvCxnSpPr>
            <p:nvPr/>
          </p:nvCxnSpPr>
          <p:spPr bwMode="auto">
            <a:xfrm flipV="1">
              <a:off x="4527550" y="2427288"/>
              <a:ext cx="627063" cy="75088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515" name="42 CuadroTexto"/>
            <p:cNvSpPr txBox="1">
              <a:spLocks noChangeArrowheads="1"/>
            </p:cNvSpPr>
            <p:nvPr/>
          </p:nvSpPr>
          <p:spPr bwMode="auto">
            <a:xfrm rot="-4892094">
              <a:off x="3462337" y="1968501"/>
              <a:ext cx="1027113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Marco de problemas y soluciones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16" name="42 CuadroTexto"/>
            <p:cNvSpPr txBox="1">
              <a:spLocks noChangeArrowheads="1"/>
            </p:cNvSpPr>
            <p:nvPr/>
          </p:nvSpPr>
          <p:spPr bwMode="auto">
            <a:xfrm rot="-4067140">
              <a:off x="3952876" y="2224087"/>
              <a:ext cx="9255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Multiples actores, niveles y sectores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17" name="42 CuadroTexto"/>
            <p:cNvSpPr txBox="1">
              <a:spLocks noChangeArrowheads="1"/>
            </p:cNvSpPr>
            <p:nvPr/>
          </p:nvSpPr>
          <p:spPr bwMode="auto">
            <a:xfrm rot="-3406020">
              <a:off x="4302919" y="2521744"/>
              <a:ext cx="925512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Diversidad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18" name="42 CuadroTexto"/>
            <p:cNvSpPr txBox="1">
              <a:spLocks noChangeArrowheads="1"/>
            </p:cNvSpPr>
            <p:nvPr/>
          </p:nvSpPr>
          <p:spPr bwMode="auto">
            <a:xfrm rot="-2108093">
              <a:off x="4529138" y="2763838"/>
              <a:ext cx="925512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Redundancia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cxnSp>
          <p:nvCxnSpPr>
            <p:cNvPr id="19519" name="15 Conector recto"/>
            <p:cNvCxnSpPr>
              <a:cxnSpLocks noChangeShapeType="1"/>
            </p:cNvCxnSpPr>
            <p:nvPr/>
          </p:nvCxnSpPr>
          <p:spPr bwMode="auto">
            <a:xfrm flipV="1">
              <a:off x="4775200" y="3471863"/>
              <a:ext cx="1012825" cy="31273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20" name="33 Conector recto"/>
            <p:cNvCxnSpPr>
              <a:cxnSpLocks noChangeShapeType="1"/>
              <a:endCxn id="19493" idx="6"/>
            </p:cNvCxnSpPr>
            <p:nvPr/>
          </p:nvCxnSpPr>
          <p:spPr bwMode="auto">
            <a:xfrm flipV="1">
              <a:off x="4779963" y="3914775"/>
              <a:ext cx="1087437" cy="103188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21" name="35 Conector recto"/>
            <p:cNvCxnSpPr>
              <a:cxnSpLocks noChangeShapeType="1"/>
            </p:cNvCxnSpPr>
            <p:nvPr/>
          </p:nvCxnSpPr>
          <p:spPr bwMode="auto">
            <a:xfrm>
              <a:off x="4732338" y="4227513"/>
              <a:ext cx="1022350" cy="34448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22" name="39 Conector recto"/>
            <p:cNvCxnSpPr>
              <a:cxnSpLocks noChangeShapeType="1"/>
            </p:cNvCxnSpPr>
            <p:nvPr/>
          </p:nvCxnSpPr>
          <p:spPr bwMode="auto">
            <a:xfrm flipV="1">
              <a:off x="4740275" y="3094038"/>
              <a:ext cx="955675" cy="47625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523" name="42 CuadroTexto"/>
            <p:cNvSpPr txBox="1">
              <a:spLocks noChangeArrowheads="1"/>
            </p:cNvSpPr>
            <p:nvPr/>
          </p:nvSpPr>
          <p:spPr bwMode="auto">
            <a:xfrm rot="-1622378">
              <a:off x="4816475" y="3025775"/>
              <a:ext cx="925513" cy="214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Confianza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24" name="42 CuadroTexto"/>
            <p:cNvSpPr txBox="1">
              <a:spLocks noChangeArrowheads="1"/>
            </p:cNvSpPr>
            <p:nvPr/>
          </p:nvSpPr>
          <p:spPr bwMode="auto">
            <a:xfrm rot="-1114542">
              <a:off x="4933950" y="3267075"/>
              <a:ext cx="925513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Único ciclo de aprendizaje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25" name="42 CuadroTexto"/>
            <p:cNvSpPr txBox="1">
              <a:spLocks noChangeArrowheads="1"/>
            </p:cNvSpPr>
            <p:nvPr/>
          </p:nvSpPr>
          <p:spPr bwMode="auto">
            <a:xfrm rot="-362329">
              <a:off x="5011738" y="3613150"/>
              <a:ext cx="925512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Doble  ciclo de aprendizaje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26" name="42 CuadroTexto"/>
            <p:cNvSpPr txBox="1">
              <a:spLocks noChangeArrowheads="1"/>
            </p:cNvSpPr>
            <p:nvPr/>
          </p:nvSpPr>
          <p:spPr bwMode="auto">
            <a:xfrm rot="961174">
              <a:off x="4967288" y="4098925"/>
              <a:ext cx="925512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Discute duda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27" name="42 CuadroTexto"/>
            <p:cNvSpPr txBox="1">
              <a:spLocks noChangeArrowheads="1"/>
            </p:cNvSpPr>
            <p:nvPr/>
          </p:nvSpPr>
          <p:spPr bwMode="auto">
            <a:xfrm rot="1566410">
              <a:off x="4837113" y="4460875"/>
              <a:ext cx="925512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Memoria institucional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cxnSp>
          <p:nvCxnSpPr>
            <p:cNvPr id="19528" name="2 Conector recto"/>
            <p:cNvCxnSpPr>
              <a:cxnSpLocks noChangeShapeType="1"/>
            </p:cNvCxnSpPr>
            <p:nvPr/>
          </p:nvCxnSpPr>
          <p:spPr bwMode="auto">
            <a:xfrm>
              <a:off x="4376738" y="4706224"/>
              <a:ext cx="619781" cy="78017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29" name="5 Conector recto"/>
            <p:cNvCxnSpPr>
              <a:cxnSpLocks noChangeShapeType="1"/>
            </p:cNvCxnSpPr>
            <p:nvPr/>
          </p:nvCxnSpPr>
          <p:spPr bwMode="auto">
            <a:xfrm>
              <a:off x="4026839" y="4903788"/>
              <a:ext cx="349899" cy="918172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530" name="42 CuadroTexto"/>
            <p:cNvSpPr txBox="1">
              <a:spLocks noChangeArrowheads="1"/>
            </p:cNvSpPr>
            <p:nvPr/>
          </p:nvSpPr>
          <p:spPr bwMode="auto">
            <a:xfrm rot="3038969">
              <a:off x="4542152" y="4847624"/>
              <a:ext cx="92551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Acceso continuo a informaicón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31" name="42 CuadroTexto"/>
            <p:cNvSpPr txBox="1">
              <a:spLocks noChangeArrowheads="1"/>
            </p:cNvSpPr>
            <p:nvPr/>
          </p:nvSpPr>
          <p:spPr bwMode="auto">
            <a:xfrm rot="3861473">
              <a:off x="4080283" y="5247026"/>
              <a:ext cx="925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Actuar de acuerdo al plan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32" name="42 CuadroTexto"/>
            <p:cNvSpPr txBox="1">
              <a:spLocks noChangeArrowheads="1"/>
            </p:cNvSpPr>
            <p:nvPr/>
          </p:nvSpPr>
          <p:spPr bwMode="auto">
            <a:xfrm rot="5400000">
              <a:off x="3559780" y="5414639"/>
              <a:ext cx="925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800" b="0">
                  <a:solidFill>
                    <a:schemeClr val="tx1"/>
                  </a:solidFill>
                </a:rPr>
                <a:t>Habilidad para programar</a:t>
              </a:r>
              <a:endParaRPr lang="es-PE" altLang="de-DE" sz="800" b="0">
                <a:solidFill>
                  <a:schemeClr val="tx1"/>
                </a:solidFill>
              </a:endParaRPr>
            </a:p>
          </p:txBody>
        </p:sp>
        <p:sp>
          <p:nvSpPr>
            <p:cNvPr id="19533" name="42 CuadroTexto"/>
            <p:cNvSpPr txBox="1">
              <a:spLocks noChangeArrowheads="1"/>
            </p:cNvSpPr>
            <p:nvPr/>
          </p:nvSpPr>
          <p:spPr bwMode="auto">
            <a:xfrm rot="-3856848">
              <a:off x="3026971" y="5337638"/>
              <a:ext cx="92551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s-PE" altLang="de-DE" sz="800" b="0">
                  <a:solidFill>
                    <a:schemeClr val="tx1"/>
                  </a:solidFill>
                </a:rPr>
                <a:t>Visionario</a:t>
              </a:r>
            </a:p>
          </p:txBody>
        </p:sp>
        <p:cxnSp>
          <p:nvCxnSpPr>
            <p:cNvPr id="19534" name="12 Conector recto"/>
            <p:cNvCxnSpPr>
              <a:cxnSpLocks noChangeShapeType="1"/>
            </p:cNvCxnSpPr>
            <p:nvPr/>
          </p:nvCxnSpPr>
          <p:spPr bwMode="auto">
            <a:xfrm flipH="1">
              <a:off x="3168650" y="4903788"/>
              <a:ext cx="280097" cy="918172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35" name="16 Conector recto"/>
            <p:cNvCxnSpPr>
              <a:cxnSpLocks noChangeShapeType="1"/>
            </p:cNvCxnSpPr>
            <p:nvPr/>
          </p:nvCxnSpPr>
          <p:spPr bwMode="auto">
            <a:xfrm flipH="1">
              <a:off x="2516982" y="4706224"/>
              <a:ext cx="627787" cy="87643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536" name="42 CuadroTexto"/>
            <p:cNvSpPr txBox="1">
              <a:spLocks noChangeArrowheads="1"/>
            </p:cNvSpPr>
            <p:nvPr/>
          </p:nvSpPr>
          <p:spPr bwMode="auto">
            <a:xfrm rot="-3825522">
              <a:off x="2605886" y="5235756"/>
              <a:ext cx="92551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s-PE" altLang="de-DE" sz="800" b="0">
                  <a:solidFill>
                    <a:schemeClr val="tx1"/>
                  </a:solidFill>
                </a:rPr>
                <a:t>Emprendedor</a:t>
              </a:r>
            </a:p>
          </p:txBody>
        </p:sp>
        <p:sp>
          <p:nvSpPr>
            <p:cNvPr id="19537" name="42 CuadroTexto"/>
            <p:cNvSpPr txBox="1">
              <a:spLocks noChangeArrowheads="1"/>
            </p:cNvSpPr>
            <p:nvPr/>
          </p:nvSpPr>
          <p:spPr bwMode="auto">
            <a:xfrm rot="-2783322">
              <a:off x="2060138" y="4960001"/>
              <a:ext cx="1005131" cy="198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s-PE" altLang="de-DE" sz="800" b="0">
                  <a:solidFill>
                    <a:schemeClr val="tx1"/>
                  </a:solidFill>
                </a:rPr>
                <a:t>Colaborador</a:t>
              </a:r>
            </a:p>
          </p:txBody>
        </p:sp>
        <p:sp>
          <p:nvSpPr>
            <p:cNvPr id="19538" name="42 CuadroTexto"/>
            <p:cNvSpPr txBox="1">
              <a:spLocks noChangeArrowheads="1"/>
            </p:cNvSpPr>
            <p:nvPr/>
          </p:nvSpPr>
          <p:spPr bwMode="auto">
            <a:xfrm rot="-1459994">
              <a:off x="1905602" y="4463734"/>
              <a:ext cx="92551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s-PE" altLang="de-DE" sz="800" b="0">
                  <a:solidFill>
                    <a:schemeClr val="tx1"/>
                  </a:solidFill>
                </a:rPr>
                <a:t>Autoridad</a:t>
              </a:r>
            </a:p>
          </p:txBody>
        </p:sp>
        <p:cxnSp>
          <p:nvCxnSpPr>
            <p:cNvPr id="19539" name="18 Conector recto"/>
            <p:cNvCxnSpPr>
              <a:cxnSpLocks noChangeShapeType="1"/>
            </p:cNvCxnSpPr>
            <p:nvPr/>
          </p:nvCxnSpPr>
          <p:spPr bwMode="auto">
            <a:xfrm flipH="1">
              <a:off x="1746646" y="4128591"/>
              <a:ext cx="998975" cy="423069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40" name="20 Conector recto"/>
            <p:cNvCxnSpPr>
              <a:cxnSpLocks noChangeShapeType="1"/>
            </p:cNvCxnSpPr>
            <p:nvPr/>
          </p:nvCxnSpPr>
          <p:spPr bwMode="auto">
            <a:xfrm flipH="1">
              <a:off x="1601788" y="3724880"/>
              <a:ext cx="1099088" cy="3889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541" name="42 CuadroTexto"/>
            <p:cNvSpPr txBox="1">
              <a:spLocks noChangeArrowheads="1"/>
            </p:cNvSpPr>
            <p:nvPr/>
          </p:nvSpPr>
          <p:spPr bwMode="auto">
            <a:xfrm rot="-216435">
              <a:off x="1688189" y="3895499"/>
              <a:ext cx="92551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s-PE" altLang="de-DE" sz="800" b="0">
                  <a:solidFill>
                    <a:schemeClr val="tx1"/>
                  </a:solidFill>
                </a:rPr>
                <a:t>Humano</a:t>
              </a:r>
            </a:p>
          </p:txBody>
        </p:sp>
        <p:sp>
          <p:nvSpPr>
            <p:cNvPr id="19542" name="42 CuadroTexto"/>
            <p:cNvSpPr txBox="1">
              <a:spLocks noChangeArrowheads="1"/>
            </p:cNvSpPr>
            <p:nvPr/>
          </p:nvSpPr>
          <p:spPr bwMode="auto">
            <a:xfrm rot="387888">
              <a:off x="1764862" y="3323560"/>
              <a:ext cx="92551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s-PE" altLang="de-DE" sz="800" b="0">
                  <a:solidFill>
                    <a:schemeClr val="tx1"/>
                  </a:solidFill>
                </a:rPr>
                <a:t>Financiero</a:t>
              </a:r>
            </a:p>
          </p:txBody>
        </p:sp>
      </p:grpSp>
      <p:sp>
        <p:nvSpPr>
          <p:cNvPr id="68" name="Inhaltsplatzhalter 2"/>
          <p:cNvSpPr>
            <a:spLocks noGrp="1"/>
          </p:cNvSpPr>
          <p:nvPr>
            <p:ph idx="4294967295"/>
          </p:nvPr>
        </p:nvSpPr>
        <p:spPr>
          <a:xfrm>
            <a:off x="457200" y="1604963"/>
            <a:ext cx="4083050" cy="4213225"/>
          </a:xfrm>
        </p:spPr>
        <p:txBody>
          <a:bodyPr/>
          <a:lstStyle/>
          <a:p>
            <a:pPr lvl="1">
              <a:buClr>
                <a:srgbClr val="669900"/>
              </a:buClr>
              <a:defRPr/>
            </a:pPr>
            <a:r>
              <a:rPr lang="es-MX" dirty="0" smtClean="0"/>
              <a:t>Marcos basados en recursos: </a:t>
            </a:r>
          </a:p>
          <a:p>
            <a:pPr marL="174625" lvl="1" indent="0">
              <a:buClr>
                <a:srgbClr val="669900"/>
              </a:buClr>
              <a:buFont typeface="Wingdings" pitchFamily="2" charset="2"/>
              <a:buNone/>
              <a:defRPr/>
            </a:pPr>
            <a:r>
              <a:rPr lang="es-MX" dirty="0" smtClean="0"/>
              <a:t>¿Qué recursos tengo que pueden ayudarme con la adaptación?</a:t>
            </a:r>
          </a:p>
        </p:txBody>
      </p:sp>
      <p:sp>
        <p:nvSpPr>
          <p:cNvPr id="69" name="Textfeld 8"/>
          <p:cNvSpPr txBox="1">
            <a:spLocks noChangeArrowheads="1"/>
          </p:cNvSpPr>
          <p:nvPr/>
        </p:nvSpPr>
        <p:spPr bwMode="auto">
          <a:xfrm>
            <a:off x="5097463" y="6397625"/>
            <a:ext cx="4046537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de-DE" sz="9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Fuente: The adaptive capacity wheel – Gupta (2010)</a:t>
            </a:r>
          </a:p>
        </p:txBody>
      </p:sp>
      <p:graphicFrame>
        <p:nvGraphicFramePr>
          <p:cNvPr id="23" name="22 Tabla"/>
          <p:cNvGraphicFramePr>
            <a:graphicFrameLocks noGrp="1"/>
          </p:cNvGraphicFramePr>
          <p:nvPr/>
        </p:nvGraphicFramePr>
        <p:xfrm>
          <a:off x="3400425" y="4811713"/>
          <a:ext cx="4743450" cy="157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195"/>
                <a:gridCol w="870942"/>
                <a:gridCol w="2190312"/>
              </a:tblGrid>
              <a:tr h="350218">
                <a:tc>
                  <a:txBody>
                    <a:bodyPr/>
                    <a:lstStyle/>
                    <a:p>
                      <a:r>
                        <a:rPr lang="es-MX" sz="800" b="1" noProof="0" smtClean="0"/>
                        <a:t>Efecto de la capacidad</a:t>
                      </a:r>
                      <a:r>
                        <a:rPr lang="es-MX" sz="800" b="1" baseline="0" noProof="0" smtClean="0"/>
                        <a:t> adaptativa en instituciones </a:t>
                      </a:r>
                      <a:endParaRPr lang="es-MX" sz="800" b="1" noProof="0"/>
                    </a:p>
                  </a:txBody>
                  <a:tcPr marL="91456" marR="91456" marT="45681" marB="45681"/>
                </a:tc>
                <a:tc>
                  <a:txBody>
                    <a:bodyPr/>
                    <a:lstStyle/>
                    <a:p>
                      <a:r>
                        <a:rPr lang="es-MX" sz="800" b="1" noProof="0" smtClean="0"/>
                        <a:t>Puntuación</a:t>
                      </a:r>
                      <a:endParaRPr lang="es-MX" sz="800" b="1" noProof="0"/>
                    </a:p>
                  </a:txBody>
                  <a:tcPr marL="91456" marR="91456" marT="45681" marB="45681"/>
                </a:tc>
                <a:tc>
                  <a:txBody>
                    <a:bodyPr/>
                    <a:lstStyle/>
                    <a:p>
                      <a:r>
                        <a:rPr lang="es-MX" sz="800" b="1" noProof="0" smtClean="0"/>
                        <a:t>Puntuación agregada por dimensiones y capacidad</a:t>
                      </a:r>
                      <a:r>
                        <a:rPr lang="es-MX" sz="800" b="1" baseline="0" noProof="0" smtClean="0"/>
                        <a:t> adaptativa en total</a:t>
                      </a:r>
                      <a:endParaRPr lang="es-MX" sz="800" b="1" noProof="0"/>
                    </a:p>
                  </a:txBody>
                  <a:tcPr marL="91456" marR="91456" marT="45681" marB="45681"/>
                </a:tc>
              </a:tr>
              <a:tr h="244916">
                <a:tc>
                  <a:txBody>
                    <a:bodyPr/>
                    <a:lstStyle/>
                    <a:p>
                      <a:r>
                        <a:rPr lang="es-MX" sz="800" b="1" noProof="0" smtClean="0"/>
                        <a:t>Efecto positivo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800" b="1" noProof="0" smtClean="0"/>
                        <a:t>2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800" b="1" noProof="0" smtClean="0"/>
                        <a:t>De 1.01</a:t>
                      </a:r>
                      <a:r>
                        <a:rPr lang="es-MX" sz="800" b="1" baseline="0" noProof="0" smtClean="0"/>
                        <a:t> a 2.00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009900"/>
                    </a:solidFill>
                  </a:tcPr>
                </a:tc>
              </a:tr>
              <a:tr h="244916">
                <a:tc>
                  <a:txBody>
                    <a:bodyPr/>
                    <a:lstStyle/>
                    <a:p>
                      <a:r>
                        <a:rPr lang="es-MX" sz="800" b="1" noProof="0" smtClean="0"/>
                        <a:t>Efecto ligéramente positivo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800" b="1" noProof="0" smtClean="0"/>
                        <a:t>1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800" b="1" noProof="0" smtClean="0"/>
                        <a:t>De 0.01 a 1.00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00FF00"/>
                    </a:solidFill>
                  </a:tcPr>
                </a:tc>
              </a:tr>
              <a:tr h="244916">
                <a:tc>
                  <a:txBody>
                    <a:bodyPr/>
                    <a:lstStyle/>
                    <a:p>
                      <a:r>
                        <a:rPr lang="es-MX" sz="800" b="1" noProof="0" smtClean="0"/>
                        <a:t>Efecto neutro o sin efecto 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800" b="1" noProof="0" smtClean="0"/>
                        <a:t>0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800" b="1" noProof="0" smtClean="0"/>
                        <a:t>0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FFFF99"/>
                    </a:solidFill>
                  </a:tcPr>
                </a:tc>
              </a:tr>
              <a:tr h="244916">
                <a:tc>
                  <a:txBody>
                    <a:bodyPr/>
                    <a:lstStyle/>
                    <a:p>
                      <a:r>
                        <a:rPr lang="es-MX" sz="800" b="1" noProof="0" smtClean="0"/>
                        <a:t>Efecto ligéramente negativo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F6910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800" b="1" noProof="0" smtClean="0"/>
                        <a:t>-1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F6910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800" b="1" noProof="0" smtClean="0"/>
                        <a:t>De -0.01</a:t>
                      </a:r>
                      <a:r>
                        <a:rPr lang="es-MX" sz="800" b="1" baseline="0" noProof="0" smtClean="0"/>
                        <a:t> a -1.00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F6910A"/>
                    </a:solidFill>
                  </a:tcPr>
                </a:tc>
              </a:tr>
              <a:tr h="244916">
                <a:tc>
                  <a:txBody>
                    <a:bodyPr/>
                    <a:lstStyle/>
                    <a:p>
                      <a:r>
                        <a:rPr lang="es-MX" sz="800" b="1" noProof="0" smtClean="0"/>
                        <a:t>Efecto negativo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800" b="1" noProof="0" smtClean="0"/>
                        <a:t>-2</a:t>
                      </a:r>
                      <a:endParaRPr lang="es-MX" sz="800" b="1" noProof="0"/>
                    </a:p>
                  </a:txBody>
                  <a:tcPr marL="91456" marR="91456" marT="45681" marB="4568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800" b="1" noProof="0" dirty="0" smtClean="0"/>
                        <a:t>De -1.01 a -2.00</a:t>
                      </a:r>
                      <a:endParaRPr lang="es-MX" sz="800" b="1" noProof="0" dirty="0"/>
                    </a:p>
                  </a:txBody>
                  <a:tcPr marL="91456" marR="91456" marT="45681" marB="45681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19492" name="Titel 1"/>
          <p:cNvSpPr>
            <a:spLocks noGrp="1"/>
          </p:cNvSpPr>
          <p:nvPr>
            <p:ph type="title"/>
          </p:nvPr>
        </p:nvSpPr>
        <p:spPr>
          <a:xfrm>
            <a:off x="166688" y="762000"/>
            <a:ext cx="6713537" cy="741363"/>
          </a:xfrm>
        </p:spPr>
        <p:txBody>
          <a:bodyPr/>
          <a:lstStyle/>
          <a:p>
            <a:r>
              <a:rPr lang="es-MX" altLang="de-DE" smtClean="0"/>
              <a:t>Capacidad adaptativa y capacidad para la adaptación: diferentes marcos (2)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4083050" cy="4213225"/>
          </a:xfrm>
        </p:spPr>
        <p:txBody>
          <a:bodyPr/>
          <a:lstStyle/>
          <a:p>
            <a:pPr lvl="1"/>
            <a:r>
              <a:rPr lang="es-MX" altLang="de-DE" smtClean="0"/>
              <a:t>Marco basado en funciones:</a:t>
            </a:r>
          </a:p>
          <a:p>
            <a:pPr lvl="1"/>
            <a:r>
              <a:rPr lang="es-MX" altLang="de-DE" smtClean="0"/>
              <a:t>¿Qué soy capaz de hacer para ayudarme con la adaptación?</a:t>
            </a:r>
          </a:p>
          <a:p>
            <a:pPr lvl="1">
              <a:buFont typeface="Wingdings" pitchFamily="2" charset="2"/>
              <a:buNone/>
            </a:pPr>
            <a:endParaRPr lang="en-GB" altLang="de-DE" smtClean="0">
              <a:solidFill>
                <a:srgbClr val="595959"/>
              </a:solidFill>
            </a:endParaRPr>
          </a:p>
          <a:p>
            <a:pPr lvl="1">
              <a:buFont typeface="Wingdings" pitchFamily="2" charset="2"/>
              <a:buNone/>
            </a:pPr>
            <a:endParaRPr lang="en-GB" altLang="de-DE" smtClean="0">
              <a:solidFill>
                <a:srgbClr val="595959"/>
              </a:solidFill>
            </a:endParaRPr>
          </a:p>
          <a:p>
            <a:pPr lvl="1">
              <a:buFont typeface="Wingdings" pitchFamily="2" charset="2"/>
              <a:buNone/>
            </a:pPr>
            <a:endParaRPr lang="en-GB" altLang="de-DE" smtClean="0">
              <a:solidFill>
                <a:srgbClr val="595959"/>
              </a:solidFill>
            </a:endParaRPr>
          </a:p>
          <a:p>
            <a:pPr lvl="1">
              <a:buFont typeface="Wingdings" pitchFamily="2" charset="2"/>
              <a:buNone/>
            </a:pPr>
            <a:endParaRPr lang="en-GB" altLang="de-DE" smtClean="0">
              <a:solidFill>
                <a:srgbClr val="595959"/>
              </a:solidFill>
            </a:endParaRPr>
          </a:p>
          <a:p>
            <a:pPr lvl="1">
              <a:buFont typeface="Wingdings" pitchFamily="2" charset="2"/>
              <a:buNone/>
            </a:pPr>
            <a:endParaRPr lang="en-GB" altLang="de-DE" smtClean="0">
              <a:solidFill>
                <a:srgbClr val="595959"/>
              </a:solidFill>
            </a:endParaRPr>
          </a:p>
          <a:p>
            <a:pPr lvl="1">
              <a:buFont typeface="Wingdings" pitchFamily="2" charset="2"/>
              <a:buNone/>
            </a:pPr>
            <a:endParaRPr lang="en-GB" altLang="de-DE" smtClean="0">
              <a:solidFill>
                <a:srgbClr val="595959"/>
              </a:solidFill>
            </a:endParaRPr>
          </a:p>
          <a:p>
            <a:pPr lvl="1">
              <a:buFont typeface="Wingdings" pitchFamily="2" charset="2"/>
              <a:buNone/>
            </a:pPr>
            <a:endParaRPr lang="en-GB" altLang="de-DE" smtClean="0">
              <a:solidFill>
                <a:srgbClr val="595959"/>
              </a:solidFill>
            </a:endParaRPr>
          </a:p>
          <a:p>
            <a:pPr lvl="1">
              <a:buFont typeface="Wingdings" pitchFamily="2" charset="2"/>
              <a:buNone/>
            </a:pPr>
            <a:endParaRPr lang="en-GB" altLang="de-DE" smtClean="0">
              <a:solidFill>
                <a:srgbClr val="595959"/>
              </a:solidFill>
            </a:endParaRPr>
          </a:p>
          <a:p>
            <a:pPr lvl="1">
              <a:buFont typeface="Wingdings" pitchFamily="2" charset="2"/>
              <a:buNone/>
            </a:pPr>
            <a:endParaRPr lang="en-GB" altLang="de-DE" smtClean="0">
              <a:solidFill>
                <a:srgbClr val="595959"/>
              </a:solidFill>
            </a:endParaRPr>
          </a:p>
          <a:p>
            <a:pPr lvl="1">
              <a:buFont typeface="Wingdings" pitchFamily="2" charset="2"/>
              <a:buNone/>
            </a:pPr>
            <a:r>
              <a:rPr lang="es-MX" altLang="de-DE" sz="1600" smtClean="0"/>
              <a:t>* Capacidad Nacional Adaptativa</a:t>
            </a:r>
          </a:p>
        </p:txBody>
      </p:sp>
      <p:sp>
        <p:nvSpPr>
          <p:cNvPr id="20483" name="Rechteck 7"/>
          <p:cNvSpPr>
            <a:spLocks noChangeArrowheads="1"/>
          </p:cNvSpPr>
          <p:nvPr/>
        </p:nvSpPr>
        <p:spPr bwMode="auto">
          <a:xfrm>
            <a:off x="4441825" y="2008188"/>
            <a:ext cx="3803650" cy="3743325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GB" altLang="de-DE"/>
          </a:p>
        </p:txBody>
      </p:sp>
      <p:sp>
        <p:nvSpPr>
          <p:cNvPr id="7" name="Rechteckiger Pfeil 6"/>
          <p:cNvSpPr/>
          <p:nvPr/>
        </p:nvSpPr>
        <p:spPr bwMode="auto">
          <a:xfrm>
            <a:off x="4678363" y="2301875"/>
            <a:ext cx="1130300" cy="1138238"/>
          </a:xfrm>
          <a:prstGeom prst="bentArrow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9" name="Rechteckiger Pfeil 8"/>
          <p:cNvSpPr/>
          <p:nvPr/>
        </p:nvSpPr>
        <p:spPr bwMode="auto">
          <a:xfrm rot="5400000">
            <a:off x="7005638" y="2443162"/>
            <a:ext cx="1130300" cy="1139825"/>
          </a:xfrm>
          <a:prstGeom prst="bentArrow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" name="Rechteckiger Pfeil 9"/>
          <p:cNvSpPr/>
          <p:nvPr/>
        </p:nvSpPr>
        <p:spPr bwMode="auto">
          <a:xfrm rot="10800000">
            <a:off x="6831013" y="4435475"/>
            <a:ext cx="1130300" cy="1138238"/>
          </a:xfrm>
          <a:prstGeom prst="bentArrow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1" name="Rechteckiger Pfeil 10"/>
          <p:cNvSpPr/>
          <p:nvPr/>
        </p:nvSpPr>
        <p:spPr bwMode="auto">
          <a:xfrm rot="16200000">
            <a:off x="4558507" y="4301331"/>
            <a:ext cx="1130300" cy="1138237"/>
          </a:xfrm>
          <a:prstGeom prst="bentArrow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20488" name="Textfeld 11"/>
          <p:cNvSpPr txBox="1">
            <a:spLocks noChangeArrowheads="1"/>
          </p:cNvSpPr>
          <p:nvPr/>
        </p:nvSpPr>
        <p:spPr bwMode="auto">
          <a:xfrm>
            <a:off x="4433888" y="3498850"/>
            <a:ext cx="10223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de-DE" sz="1100">
                <a:solidFill>
                  <a:schemeClr val="bg1"/>
                </a:solidFill>
              </a:rPr>
              <a:t>Cambios en las funciones del sistema</a:t>
            </a:r>
          </a:p>
        </p:txBody>
      </p:sp>
      <p:sp>
        <p:nvSpPr>
          <p:cNvPr id="20489" name="Textfeld 12"/>
          <p:cNvSpPr txBox="1">
            <a:spLocks noChangeArrowheads="1"/>
          </p:cNvSpPr>
          <p:nvPr/>
        </p:nvSpPr>
        <p:spPr bwMode="auto">
          <a:xfrm>
            <a:off x="5783263" y="2066925"/>
            <a:ext cx="1136650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de-DE">
                <a:solidFill>
                  <a:schemeClr val="bg1"/>
                </a:solidFill>
              </a:rPr>
              <a:t>CNA*</a:t>
            </a:r>
          </a:p>
          <a:p>
            <a:pPr algn="ctr" eaLnBrk="1" hangingPunct="1"/>
            <a:r>
              <a:rPr lang="es-PE" altLang="de-DE" sz="1100">
                <a:solidFill>
                  <a:schemeClr val="bg1"/>
                </a:solidFill>
              </a:rPr>
              <a:t>Evalúa</a:t>
            </a:r>
            <a:r>
              <a:rPr lang="en-GB" altLang="de-DE" sz="1100">
                <a:solidFill>
                  <a:schemeClr val="bg1"/>
                </a:solidFill>
              </a:rPr>
              <a:t> el </a:t>
            </a:r>
          </a:p>
          <a:p>
            <a:pPr algn="ctr" eaLnBrk="1" hangingPunct="1"/>
            <a:r>
              <a:rPr lang="en-GB" altLang="de-DE" sz="1100">
                <a:solidFill>
                  <a:schemeClr val="bg1"/>
                </a:solidFill>
              </a:rPr>
              <a:t>Funcionamiento del ‘Sistema de adaptación’</a:t>
            </a:r>
          </a:p>
        </p:txBody>
      </p:sp>
      <p:sp>
        <p:nvSpPr>
          <p:cNvPr id="20490" name="Textfeld 13"/>
          <p:cNvSpPr txBox="1">
            <a:spLocks noChangeArrowheads="1"/>
          </p:cNvSpPr>
          <p:nvPr/>
        </p:nvSpPr>
        <p:spPr bwMode="auto">
          <a:xfrm>
            <a:off x="5607050" y="5029200"/>
            <a:ext cx="1336675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de-DE" sz="1100">
                <a:solidFill>
                  <a:schemeClr val="bg1"/>
                </a:solidFill>
              </a:rPr>
              <a:t>Planes de implementación </a:t>
            </a:r>
          </a:p>
        </p:txBody>
      </p:sp>
      <p:sp>
        <p:nvSpPr>
          <p:cNvPr id="20491" name="Textfeld 14"/>
          <p:cNvSpPr txBox="1">
            <a:spLocks noChangeArrowheads="1"/>
          </p:cNvSpPr>
          <p:nvPr/>
        </p:nvSpPr>
        <p:spPr bwMode="auto">
          <a:xfrm>
            <a:off x="6980238" y="3498850"/>
            <a:ext cx="1338262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de-DE" sz="1100">
                <a:solidFill>
                  <a:schemeClr val="bg1"/>
                </a:solidFill>
              </a:rPr>
              <a:t>Planificación de la acción para la adaptación y la construcción de capacidades</a:t>
            </a:r>
          </a:p>
        </p:txBody>
      </p:sp>
      <p:sp>
        <p:nvSpPr>
          <p:cNvPr id="14" name="Textfeld 8"/>
          <p:cNvSpPr txBox="1">
            <a:spLocks noChangeArrowheads="1"/>
          </p:cNvSpPr>
          <p:nvPr/>
        </p:nvSpPr>
        <p:spPr bwMode="auto">
          <a:xfrm>
            <a:off x="5097463" y="6397625"/>
            <a:ext cx="4046537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 algn="r">
              <a:defRPr/>
            </a:pPr>
            <a:r>
              <a:rPr lang="de-DE" sz="9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 Marco de Capacidad Nacional Adaptativa. Fuente: WRI (2009)</a:t>
            </a:r>
          </a:p>
        </p:txBody>
      </p:sp>
      <p:sp>
        <p:nvSpPr>
          <p:cNvPr id="20493" name="Titel 1"/>
          <p:cNvSpPr txBox="1">
            <a:spLocks/>
          </p:cNvSpPr>
          <p:nvPr/>
        </p:nvSpPr>
        <p:spPr bwMode="auto">
          <a:xfrm>
            <a:off x="457200" y="944563"/>
            <a:ext cx="8266113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MX" altLang="de-DE" sz="2400">
                <a:solidFill>
                  <a:srgbClr val="669900"/>
                </a:solidFill>
              </a:rPr>
              <a:t>Capacidad adaptativa y capacidad para la adaptación:</a:t>
            </a:r>
            <a:br>
              <a:rPr lang="es-MX" altLang="de-DE" sz="2400">
                <a:solidFill>
                  <a:srgbClr val="669900"/>
                </a:solidFill>
              </a:rPr>
            </a:br>
            <a:r>
              <a:rPr lang="es-MX" altLang="de-DE" sz="2400">
                <a:solidFill>
                  <a:srgbClr val="669900"/>
                </a:solidFill>
              </a:rPr>
              <a:t>diferentes marcos (3)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el 1"/>
          <p:cNvSpPr>
            <a:spLocks noGrp="1"/>
          </p:cNvSpPr>
          <p:nvPr>
            <p:ph type="title"/>
          </p:nvPr>
        </p:nvSpPr>
        <p:spPr>
          <a:xfrm>
            <a:off x="442913" y="1039813"/>
            <a:ext cx="8294687" cy="741362"/>
          </a:xfrm>
        </p:spPr>
        <p:txBody>
          <a:bodyPr/>
          <a:lstStyle/>
          <a:p>
            <a:r>
              <a:rPr lang="es-MX" altLang="de-DE" smtClean="0"/>
              <a:t/>
            </a:r>
            <a:br>
              <a:rPr lang="es-MX" altLang="de-DE" smtClean="0"/>
            </a:br>
            <a:r>
              <a:rPr lang="es-MX" altLang="de-DE" smtClean="0"/>
              <a:t/>
            </a:r>
            <a:br>
              <a:rPr lang="es-MX" altLang="de-DE" smtClean="0"/>
            </a:br>
            <a:r>
              <a:rPr lang="es-MX" altLang="de-DE" smtClean="0"/>
              <a:t/>
            </a:r>
            <a:br>
              <a:rPr lang="es-MX" altLang="de-DE" smtClean="0"/>
            </a:br>
            <a:r>
              <a:rPr lang="es-MX" altLang="de-DE" smtClean="0"/>
              <a:t>Pasos hacia la creación de capacidades institucionales para la adaptación en la planificación y gestión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smtClean="0">
                <a:solidFill>
                  <a:srgbClr val="C00000"/>
                </a:solidFill>
                <a:sym typeface="Wingdings" pitchFamily="2" charset="2"/>
              </a:rPr>
              <a:t> </a:t>
            </a:r>
            <a:r>
              <a:rPr lang="es-MX" altLang="de-DE" smtClean="0">
                <a:sym typeface="Wingdings" pitchFamily="2" charset="2"/>
              </a:rPr>
              <a:t>El Marco de Capacidad Nacional Adaptativa de WRI</a:t>
            </a:r>
          </a:p>
          <a:p>
            <a:pPr lvl="1"/>
            <a:r>
              <a:rPr lang="es-MX" altLang="de-DE" smtClean="0"/>
              <a:t>La adaptación involucra procesos específicos dentro de la planificación y gestión.</a:t>
            </a:r>
          </a:p>
          <a:p>
            <a:pPr lvl="1"/>
            <a:r>
              <a:rPr lang="es-MX" altLang="de-DE" smtClean="0"/>
              <a:t>¿Qué MAS debe hacerse, o de manera DIFERENTE, para integrar la adaptación dentro de los siguientes procesos?</a:t>
            </a:r>
          </a:p>
          <a:p>
            <a:pPr lvl="2"/>
            <a:r>
              <a:rPr lang="es-MX" altLang="de-DE" smtClean="0"/>
              <a:t>Evaluación</a:t>
            </a:r>
          </a:p>
          <a:p>
            <a:pPr lvl="2"/>
            <a:r>
              <a:rPr lang="es-MX" altLang="de-DE" smtClean="0"/>
              <a:t>Planificación</a:t>
            </a:r>
          </a:p>
          <a:p>
            <a:pPr lvl="2"/>
            <a:r>
              <a:rPr lang="es-MX" altLang="de-DE" smtClean="0"/>
              <a:t>Coordinación</a:t>
            </a:r>
          </a:p>
          <a:p>
            <a:pPr lvl="2"/>
            <a:r>
              <a:rPr lang="es-MX" altLang="de-DE" smtClean="0"/>
              <a:t>Gestión de la información, e</a:t>
            </a:r>
          </a:p>
          <a:p>
            <a:pPr lvl="2"/>
            <a:r>
              <a:rPr lang="es-MX" altLang="de-DE" smtClean="0"/>
              <a:t>Implementación</a:t>
            </a:r>
          </a:p>
          <a:p>
            <a:pPr marL="0" indent="0"/>
            <a:endParaRPr lang="en-GB" altLang="de-DE" smtClean="0">
              <a:solidFill>
                <a:srgbClr val="595959"/>
              </a:solidFill>
            </a:endParaRPr>
          </a:p>
          <a:p>
            <a:pPr marL="0" indent="0"/>
            <a:endParaRPr lang="en-GB" altLang="de-DE" smtClean="0">
              <a:solidFill>
                <a:srgbClr val="595959"/>
              </a:solidFill>
            </a:endParaRPr>
          </a:p>
        </p:txBody>
      </p:sp>
      <p:pic>
        <p:nvPicPr>
          <p:cNvPr id="21508" name="Grafik 3" descr="balken16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350" y="3405188"/>
            <a:ext cx="1898650" cy="345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el 1"/>
          <p:cNvSpPr>
            <a:spLocks noGrp="1"/>
          </p:cNvSpPr>
          <p:nvPr>
            <p:ph type="title"/>
          </p:nvPr>
        </p:nvSpPr>
        <p:spPr>
          <a:xfrm>
            <a:off x="442913" y="938213"/>
            <a:ext cx="8483600" cy="741362"/>
          </a:xfrm>
        </p:spPr>
        <p:txBody>
          <a:bodyPr/>
          <a:lstStyle/>
          <a:p>
            <a:r>
              <a:rPr lang="es-MX" altLang="de-DE" smtClean="0"/>
              <a:t>Funciones de la adaptación y capacidades requeridas (1)</a:t>
            </a:r>
          </a:p>
        </p:txBody>
      </p:sp>
      <p:graphicFrame>
        <p:nvGraphicFramePr>
          <p:cNvPr id="4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2008188"/>
          <a:ext cx="8250238" cy="2713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0453"/>
                <a:gridCol w="5489785"/>
              </a:tblGrid>
              <a:tr h="579188">
                <a:tc>
                  <a:txBody>
                    <a:bodyPr/>
                    <a:lstStyle/>
                    <a:p>
                      <a:r>
                        <a:rPr lang="es-MX" sz="1600" b="1" noProof="0" dirty="0" smtClean="0">
                          <a:solidFill>
                            <a:schemeClr val="tx1"/>
                          </a:solidFill>
                        </a:rPr>
                        <a:t>Evaluación</a:t>
                      </a:r>
                      <a:endParaRPr lang="es-MX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600" b="0" baseline="0" noProof="0" dirty="0" smtClean="0">
                          <a:solidFill>
                            <a:schemeClr val="tx1"/>
                          </a:solidFill>
                        </a:rPr>
                        <a:t>Investiga/examina </a:t>
                      </a:r>
                      <a:r>
                        <a:rPr lang="es-MX" sz="1600" b="1" baseline="0" noProof="0" dirty="0" smtClean="0">
                          <a:solidFill>
                            <a:schemeClr val="tx1"/>
                          </a:solidFill>
                        </a:rPr>
                        <a:t>la información para guiar la toma de decisiones.</a:t>
                      </a:r>
                      <a:endParaRPr lang="es-MX" sz="1600" b="0" baseline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66925">
                <a:tc>
                  <a:txBody>
                    <a:bodyPr/>
                    <a:lstStyle/>
                    <a:p>
                      <a:r>
                        <a:rPr lang="es-MX" sz="1600" b="1" noProof="0" dirty="0" smtClean="0">
                          <a:solidFill>
                            <a:schemeClr val="tx1"/>
                          </a:solidFill>
                        </a:rPr>
                        <a:t>Planificación</a:t>
                      </a:r>
                      <a:endParaRPr lang="es-MX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Le da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una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importancia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especial a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temas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particulares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GB" sz="1600" b="0" baseline="0" dirty="0" err="1" smtClean="0">
                          <a:solidFill>
                            <a:schemeClr val="tx1"/>
                          </a:solidFill>
                        </a:rPr>
                        <a:t>áreas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GB" sz="1600" b="0" baseline="0" dirty="0" err="1" smtClean="0">
                          <a:solidFill>
                            <a:schemeClr val="tx1"/>
                          </a:solidFill>
                        </a:rPr>
                        <a:t>sectores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</a:rPr>
                        <a:t> o </a:t>
                      </a:r>
                      <a:r>
                        <a:rPr lang="en-GB" sz="1600" b="0" baseline="0" dirty="0" err="1" smtClean="0">
                          <a:solidFill>
                            <a:schemeClr val="tx1"/>
                          </a:solidFill>
                        </a:rPr>
                        <a:t>poblaciones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</a:rPr>
                        <a:t> a lo largo de </a:t>
                      </a:r>
                      <a:r>
                        <a:rPr lang="en-GB" sz="1600" b="0" baseline="0" dirty="0" err="1" smtClean="0">
                          <a:solidFill>
                            <a:schemeClr val="tx1"/>
                          </a:solidFill>
                        </a:rPr>
                        <a:t>varios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600" b="0" baseline="0" dirty="0" err="1" smtClean="0">
                          <a:solidFill>
                            <a:schemeClr val="tx1"/>
                          </a:solidFill>
                        </a:rPr>
                        <a:t>horizontes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</a:rPr>
                        <a:t> de </a:t>
                      </a:r>
                      <a:r>
                        <a:rPr lang="en-GB" sz="1600" b="0" baseline="0" dirty="0" err="1" smtClean="0">
                          <a:solidFill>
                            <a:schemeClr val="tx1"/>
                          </a:solidFill>
                        </a:rPr>
                        <a:t>tiempo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600" b="0" baseline="0" dirty="0" err="1" smtClean="0">
                          <a:solidFill>
                            <a:schemeClr val="tx1"/>
                          </a:solidFill>
                        </a:rPr>
                        <a:t>para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600" b="1" baseline="0" dirty="0" err="1" smtClean="0">
                          <a:solidFill>
                            <a:schemeClr val="tx1"/>
                          </a:solidFill>
                        </a:rPr>
                        <a:t>priorizar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600" b="1" baseline="0" dirty="0" err="1" smtClean="0">
                          <a:solidFill>
                            <a:schemeClr val="tx1"/>
                          </a:solidFill>
                        </a:rPr>
                        <a:t>las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600" b="1" baseline="0" dirty="0" err="1" smtClean="0">
                          <a:solidFill>
                            <a:schemeClr val="tx1"/>
                          </a:solidFill>
                        </a:rPr>
                        <a:t>intervenciones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600" b="1" baseline="0" dirty="0" err="1" smtClean="0">
                          <a:solidFill>
                            <a:schemeClr val="tx1"/>
                          </a:solidFill>
                        </a:rPr>
                        <a:t>estratégicas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en-US" sz="16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noFill/>
                  </a:tcPr>
                </a:tc>
              </a:tr>
              <a:tr h="1066925">
                <a:tc>
                  <a:txBody>
                    <a:bodyPr/>
                    <a:lstStyle/>
                    <a:p>
                      <a:r>
                        <a:rPr lang="es-MX" sz="1600" b="1" noProof="0" dirty="0" smtClean="0">
                          <a:solidFill>
                            <a:schemeClr val="tx1"/>
                          </a:solidFill>
                        </a:rPr>
                        <a:t>Coordinación</a:t>
                      </a:r>
                      <a:endParaRPr lang="es-MX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600" b="0" baseline="0" noProof="0" dirty="0" smtClean="0">
                          <a:solidFill>
                            <a:schemeClr val="tx1"/>
                          </a:solidFill>
                        </a:rPr>
                        <a:t>Coordina las </a:t>
                      </a:r>
                      <a:r>
                        <a:rPr lang="es-MX" sz="1600" b="1" baseline="0" noProof="0" dirty="0" smtClean="0">
                          <a:solidFill>
                            <a:schemeClr val="tx1"/>
                          </a:solidFill>
                        </a:rPr>
                        <a:t>acciones de varios actores a múltiples niveles </a:t>
                      </a:r>
                      <a:r>
                        <a:rPr lang="es-MX" sz="1600" b="0" baseline="0" noProof="0" dirty="0" smtClean="0">
                          <a:solidFill>
                            <a:schemeClr val="tx1"/>
                          </a:solidFill>
                        </a:rPr>
                        <a:t>para su participación y para evitar la duplicación o vacíos, crea economías a escala para la respuesta a retos.</a:t>
                      </a:r>
                    </a:p>
                  </a:txBody>
                  <a:tcPr marT="45725" marB="45725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57200" y="6408738"/>
            <a:ext cx="86868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es-MX" sz="9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Fuente: Adaptado de WRI (2009) </a:t>
            </a:r>
            <a:r>
              <a:rPr lang="es-MX" sz="900" i="1" dirty="0">
                <a:hlinkClick r:id="rId3"/>
              </a:rPr>
              <a:t>www.wri.org/project/vulnerability-and-adaptation/nac-framework</a:t>
            </a:r>
            <a:endParaRPr lang="es-MX" sz="9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8410575" cy="741362"/>
          </a:xfrm>
        </p:spPr>
        <p:txBody>
          <a:bodyPr/>
          <a:lstStyle/>
          <a:p>
            <a:r>
              <a:rPr lang="es-MX" altLang="de-DE" smtClean="0"/>
              <a:t>Funciones de la adaptación y capacidades requeridas (2)</a:t>
            </a:r>
            <a:endParaRPr lang="en-GB" altLang="de-DE" smtClean="0"/>
          </a:p>
        </p:txBody>
      </p:sp>
      <p:graphicFrame>
        <p:nvGraphicFramePr>
          <p:cNvPr id="4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2008188"/>
          <a:ext cx="8250238" cy="2738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1826"/>
                <a:gridCol w="5498412"/>
              </a:tblGrid>
              <a:tr h="1310792">
                <a:tc>
                  <a:txBody>
                    <a:bodyPr/>
                    <a:lstStyle/>
                    <a:p>
                      <a:r>
                        <a:rPr lang="es-MX" sz="1600" b="1" noProof="0" dirty="0" smtClean="0">
                          <a:solidFill>
                            <a:schemeClr val="tx1"/>
                          </a:solidFill>
                        </a:rPr>
                        <a:t>Gestión de información</a:t>
                      </a:r>
                      <a:endParaRPr lang="es-MX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600" b="0" noProof="0" dirty="0" smtClean="0">
                          <a:solidFill>
                            <a:schemeClr val="tx1"/>
                          </a:solidFill>
                        </a:rPr>
                        <a:t>Recolecta, analiza,</a:t>
                      </a:r>
                      <a:r>
                        <a:rPr lang="es-MX" sz="1600" b="0" baseline="0" noProof="0" dirty="0" smtClean="0">
                          <a:solidFill>
                            <a:schemeClr val="tx1"/>
                          </a:solidFill>
                        </a:rPr>
                        <a:t> y provee </a:t>
                      </a:r>
                      <a:r>
                        <a:rPr lang="es-MX" sz="1600" b="1" baseline="0" noProof="0" dirty="0" smtClean="0">
                          <a:solidFill>
                            <a:schemeClr val="tx1"/>
                          </a:solidFill>
                        </a:rPr>
                        <a:t>conocimiento en apoyo a las actividades de adaptación.</a:t>
                      </a:r>
                      <a:endParaRPr lang="es-MX" sz="1600" b="0" noProof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Desarrolla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y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difunde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la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información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de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manera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que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asegures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que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es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600" b="1" baseline="0" dirty="0" err="1" smtClean="0">
                          <a:solidFill>
                            <a:schemeClr val="tx1"/>
                          </a:solidFill>
                        </a:rPr>
                        <a:t>útil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</a:rPr>
                        <a:t> y </a:t>
                      </a:r>
                      <a:r>
                        <a:rPr lang="en-GB" sz="1600" b="1" baseline="0" dirty="0" err="1" smtClean="0">
                          <a:solidFill>
                            <a:schemeClr val="tx1"/>
                          </a:solidFill>
                        </a:rPr>
                        <a:t>accesible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</a:rPr>
                        <a:t> a los </a:t>
                      </a:r>
                      <a:r>
                        <a:rPr lang="en-GB" sz="1600" b="1" baseline="0" dirty="0" err="1" smtClean="0">
                          <a:solidFill>
                            <a:schemeClr val="tx1"/>
                          </a:solidFill>
                        </a:rPr>
                        <a:t>actores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600" b="1" baseline="0" dirty="0" err="1" smtClean="0">
                          <a:solidFill>
                            <a:schemeClr val="tx1"/>
                          </a:solidFill>
                        </a:rPr>
                        <a:t>relevantes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sz="1600" b="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310792">
                <a:tc>
                  <a:txBody>
                    <a:bodyPr/>
                    <a:lstStyle/>
                    <a:p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Implementación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</a:p>
                    <a:p>
                      <a:r>
                        <a:rPr lang="es-MX" sz="1600" b="1" noProof="0" dirty="0" smtClean="0">
                          <a:solidFill>
                            <a:schemeClr val="tx1"/>
                          </a:solidFill>
                        </a:rPr>
                        <a:t>Reducción de riesgos climáticos</a:t>
                      </a:r>
                      <a:endParaRPr lang="es-MX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MX" sz="1600" b="1" baseline="0" noProof="0" dirty="0" smtClean="0">
                          <a:solidFill>
                            <a:schemeClr val="tx1"/>
                          </a:solidFill>
                        </a:rPr>
                        <a:t>Prioriza riesgos, evalúa opciones para hacer frente a los riesgos, y financia e implementa medidas de reducción de riesgos.</a:t>
                      </a:r>
                    </a:p>
                    <a:p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</a:br>
                      <a:endParaRPr lang="en-US" sz="1600" b="0" i="1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noFill/>
                  </a:tcPr>
                </a:tc>
              </a:tr>
              <a:tr h="116854">
                <a:tc>
                  <a:txBody>
                    <a:bodyPr/>
                    <a:lstStyle/>
                    <a:p>
                      <a:endParaRPr lang="en-US" sz="1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 marT="45725" marB="45725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b="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 marT="45725" marB="45725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57200" y="6408738"/>
            <a:ext cx="86868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es-MX" sz="9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Fuente: Adaptado de WRI (2009</a:t>
            </a:r>
            <a:r>
              <a:rPr lang="es-MX" sz="900" i="1" dirty="0">
                <a:solidFill>
                  <a:schemeClr val="bg1">
                    <a:lumMod val="50000"/>
                  </a:schemeClr>
                </a:solidFill>
              </a:rPr>
              <a:t>) </a:t>
            </a:r>
            <a:r>
              <a:rPr lang="es-MX" sz="900" i="1" dirty="0">
                <a:hlinkClick r:id="rId3"/>
              </a:rPr>
              <a:t>www.wri.org/project/vulnerability-and-adaptation/nac-framework</a:t>
            </a:r>
            <a:endParaRPr lang="es-MX" sz="9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uppieren 33"/>
          <p:cNvGrpSpPr>
            <a:grpSpLocks/>
          </p:cNvGrpSpPr>
          <p:nvPr/>
        </p:nvGrpSpPr>
        <p:grpSpPr bwMode="auto">
          <a:xfrm>
            <a:off x="4148138" y="2292350"/>
            <a:ext cx="4416425" cy="4310063"/>
            <a:chOff x="1773238" y="681038"/>
            <a:chExt cx="5632031" cy="5495925"/>
          </a:xfrm>
        </p:grpSpPr>
        <p:sp>
          <p:nvSpPr>
            <p:cNvPr id="24589" name="AutoShape 8"/>
            <p:cNvSpPr>
              <a:spLocks noChangeAspect="1" noChangeArrowheads="1" noTextEdit="1"/>
            </p:cNvSpPr>
            <p:nvPr/>
          </p:nvSpPr>
          <p:spPr bwMode="auto">
            <a:xfrm>
              <a:off x="1773238" y="681038"/>
              <a:ext cx="5597525" cy="5495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24590" name="Freeform 10"/>
            <p:cNvSpPr>
              <a:spLocks/>
            </p:cNvSpPr>
            <p:nvPr/>
          </p:nvSpPr>
          <p:spPr bwMode="auto">
            <a:xfrm>
              <a:off x="5948363" y="1541463"/>
              <a:ext cx="819150" cy="2413000"/>
            </a:xfrm>
            <a:custGeom>
              <a:avLst/>
              <a:gdLst>
                <a:gd name="T0" fmla="*/ 2147483647 w 516"/>
                <a:gd name="T1" fmla="*/ 2147483647 h 1520"/>
                <a:gd name="T2" fmla="*/ 2147483647 w 516"/>
                <a:gd name="T3" fmla="*/ 2147483647 h 1520"/>
                <a:gd name="T4" fmla="*/ 2147483647 w 516"/>
                <a:gd name="T5" fmla="*/ 2147483647 h 1520"/>
                <a:gd name="T6" fmla="*/ 2147483647 w 516"/>
                <a:gd name="T7" fmla="*/ 2147483647 h 1520"/>
                <a:gd name="T8" fmla="*/ 2147483647 w 516"/>
                <a:gd name="T9" fmla="*/ 2147483647 h 1520"/>
                <a:gd name="T10" fmla="*/ 2147483647 w 516"/>
                <a:gd name="T11" fmla="*/ 2147483647 h 1520"/>
                <a:gd name="T12" fmla="*/ 2147483647 w 516"/>
                <a:gd name="T13" fmla="*/ 2147483647 h 1520"/>
                <a:gd name="T14" fmla="*/ 2147483647 w 516"/>
                <a:gd name="T15" fmla="*/ 2147483647 h 1520"/>
                <a:gd name="T16" fmla="*/ 2147483647 w 516"/>
                <a:gd name="T17" fmla="*/ 2147483647 h 1520"/>
                <a:gd name="T18" fmla="*/ 2147483647 w 516"/>
                <a:gd name="T19" fmla="*/ 2147483647 h 1520"/>
                <a:gd name="T20" fmla="*/ 2147483647 w 516"/>
                <a:gd name="T21" fmla="*/ 2147483647 h 1520"/>
                <a:gd name="T22" fmla="*/ 2147483647 w 516"/>
                <a:gd name="T23" fmla="*/ 2147483647 h 1520"/>
                <a:gd name="T24" fmla="*/ 2147483647 w 516"/>
                <a:gd name="T25" fmla="*/ 2147483647 h 1520"/>
                <a:gd name="T26" fmla="*/ 2147483647 w 516"/>
                <a:gd name="T27" fmla="*/ 2147483647 h 1520"/>
                <a:gd name="T28" fmla="*/ 2147483647 w 516"/>
                <a:gd name="T29" fmla="*/ 2147483647 h 1520"/>
                <a:gd name="T30" fmla="*/ 2147483647 w 516"/>
                <a:gd name="T31" fmla="*/ 2147483647 h 1520"/>
                <a:gd name="T32" fmla="*/ 2147483647 w 516"/>
                <a:gd name="T33" fmla="*/ 2147483647 h 1520"/>
                <a:gd name="T34" fmla="*/ 2147483647 w 516"/>
                <a:gd name="T35" fmla="*/ 2147483647 h 1520"/>
                <a:gd name="T36" fmla="*/ 2147483647 w 516"/>
                <a:gd name="T37" fmla="*/ 2147483647 h 1520"/>
                <a:gd name="T38" fmla="*/ 2147483647 w 516"/>
                <a:gd name="T39" fmla="*/ 2147483647 h 1520"/>
                <a:gd name="T40" fmla="*/ 2147483647 w 516"/>
                <a:gd name="T41" fmla="*/ 2147483647 h 1520"/>
                <a:gd name="T42" fmla="*/ 2147483647 w 516"/>
                <a:gd name="T43" fmla="*/ 2147483647 h 1520"/>
                <a:gd name="T44" fmla="*/ 2147483647 w 516"/>
                <a:gd name="T45" fmla="*/ 2147483647 h 1520"/>
                <a:gd name="T46" fmla="*/ 2147483647 w 516"/>
                <a:gd name="T47" fmla="*/ 2147483647 h 1520"/>
                <a:gd name="T48" fmla="*/ 2147483647 w 516"/>
                <a:gd name="T49" fmla="*/ 2147483647 h 1520"/>
                <a:gd name="T50" fmla="*/ 2147483647 w 516"/>
                <a:gd name="T51" fmla="*/ 2147483647 h 1520"/>
                <a:gd name="T52" fmla="*/ 2147483647 w 516"/>
                <a:gd name="T53" fmla="*/ 2147483647 h 1520"/>
                <a:gd name="T54" fmla="*/ 2147483647 w 516"/>
                <a:gd name="T55" fmla="*/ 2147483647 h 1520"/>
                <a:gd name="T56" fmla="*/ 2147483647 w 516"/>
                <a:gd name="T57" fmla="*/ 2147483647 h 1520"/>
                <a:gd name="T58" fmla="*/ 2147483647 w 516"/>
                <a:gd name="T59" fmla="*/ 2147483647 h 1520"/>
                <a:gd name="T60" fmla="*/ 2147483647 w 516"/>
                <a:gd name="T61" fmla="*/ 2147483647 h 1520"/>
                <a:gd name="T62" fmla="*/ 2147483647 w 516"/>
                <a:gd name="T63" fmla="*/ 2147483647 h 1520"/>
                <a:gd name="T64" fmla="*/ 2147483647 w 516"/>
                <a:gd name="T65" fmla="*/ 2147483647 h 1520"/>
                <a:gd name="T66" fmla="*/ 2147483647 w 516"/>
                <a:gd name="T67" fmla="*/ 2147483647 h 1520"/>
                <a:gd name="T68" fmla="*/ 0 w 516"/>
                <a:gd name="T69" fmla="*/ 0 h 152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6"/>
                <a:gd name="T106" fmla="*/ 0 h 1520"/>
                <a:gd name="T107" fmla="*/ 516 w 516"/>
                <a:gd name="T108" fmla="*/ 1520 h 152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6" h="1520">
                  <a:moveTo>
                    <a:pt x="446" y="1520"/>
                  </a:moveTo>
                  <a:lnTo>
                    <a:pt x="446" y="1520"/>
                  </a:lnTo>
                  <a:lnTo>
                    <a:pt x="458" y="1478"/>
                  </a:lnTo>
                  <a:lnTo>
                    <a:pt x="470" y="1438"/>
                  </a:lnTo>
                  <a:lnTo>
                    <a:pt x="480" y="1396"/>
                  </a:lnTo>
                  <a:lnTo>
                    <a:pt x="490" y="1354"/>
                  </a:lnTo>
                  <a:lnTo>
                    <a:pt x="498" y="1312"/>
                  </a:lnTo>
                  <a:lnTo>
                    <a:pt x="504" y="1270"/>
                  </a:lnTo>
                  <a:lnTo>
                    <a:pt x="508" y="1226"/>
                  </a:lnTo>
                  <a:lnTo>
                    <a:pt x="512" y="1182"/>
                  </a:lnTo>
                  <a:lnTo>
                    <a:pt x="516" y="1140"/>
                  </a:lnTo>
                  <a:lnTo>
                    <a:pt x="516" y="1096"/>
                  </a:lnTo>
                  <a:lnTo>
                    <a:pt x="516" y="1050"/>
                  </a:lnTo>
                  <a:lnTo>
                    <a:pt x="514" y="1006"/>
                  </a:lnTo>
                  <a:lnTo>
                    <a:pt x="510" y="962"/>
                  </a:lnTo>
                  <a:lnTo>
                    <a:pt x="506" y="918"/>
                  </a:lnTo>
                  <a:lnTo>
                    <a:pt x="500" y="872"/>
                  </a:lnTo>
                  <a:lnTo>
                    <a:pt x="492" y="828"/>
                  </a:lnTo>
                  <a:lnTo>
                    <a:pt x="480" y="764"/>
                  </a:lnTo>
                  <a:lnTo>
                    <a:pt x="464" y="702"/>
                  </a:lnTo>
                  <a:lnTo>
                    <a:pt x="446" y="642"/>
                  </a:lnTo>
                  <a:lnTo>
                    <a:pt x="424" y="584"/>
                  </a:lnTo>
                  <a:lnTo>
                    <a:pt x="400" y="526"/>
                  </a:lnTo>
                  <a:lnTo>
                    <a:pt x="374" y="470"/>
                  </a:lnTo>
                  <a:lnTo>
                    <a:pt x="346" y="414"/>
                  </a:lnTo>
                  <a:lnTo>
                    <a:pt x="316" y="362"/>
                  </a:lnTo>
                  <a:lnTo>
                    <a:pt x="284" y="310"/>
                  </a:lnTo>
                  <a:lnTo>
                    <a:pt x="248" y="260"/>
                  </a:lnTo>
                  <a:lnTo>
                    <a:pt x="212" y="212"/>
                  </a:lnTo>
                  <a:lnTo>
                    <a:pt x="172" y="166"/>
                  </a:lnTo>
                  <a:lnTo>
                    <a:pt x="132" y="122"/>
                  </a:lnTo>
                  <a:lnTo>
                    <a:pt x="90" y="80"/>
                  </a:lnTo>
                  <a:lnTo>
                    <a:pt x="46" y="38"/>
                  </a:lnTo>
                  <a:lnTo>
                    <a:pt x="0" y="0"/>
                  </a:lnTo>
                </a:path>
              </a:pathLst>
            </a:custGeom>
            <a:noFill/>
            <a:ln w="762000">
              <a:solidFill>
                <a:srgbClr val="86BE4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24591" name="Freeform 11"/>
            <p:cNvSpPr>
              <a:spLocks/>
            </p:cNvSpPr>
            <p:nvPr/>
          </p:nvSpPr>
          <p:spPr bwMode="auto">
            <a:xfrm>
              <a:off x="4602163" y="3954463"/>
              <a:ext cx="2054225" cy="1485900"/>
            </a:xfrm>
            <a:custGeom>
              <a:avLst/>
              <a:gdLst>
                <a:gd name="T0" fmla="*/ 0 w 1294"/>
                <a:gd name="T1" fmla="*/ 2147483647 h 936"/>
                <a:gd name="T2" fmla="*/ 0 w 1294"/>
                <a:gd name="T3" fmla="*/ 2147483647 h 936"/>
                <a:gd name="T4" fmla="*/ 2147483647 w 1294"/>
                <a:gd name="T5" fmla="*/ 2147483647 h 936"/>
                <a:gd name="T6" fmla="*/ 2147483647 w 1294"/>
                <a:gd name="T7" fmla="*/ 2147483647 h 936"/>
                <a:gd name="T8" fmla="*/ 2147483647 w 1294"/>
                <a:gd name="T9" fmla="*/ 2147483647 h 936"/>
                <a:gd name="T10" fmla="*/ 2147483647 w 1294"/>
                <a:gd name="T11" fmla="*/ 2147483647 h 936"/>
                <a:gd name="T12" fmla="*/ 2147483647 w 1294"/>
                <a:gd name="T13" fmla="*/ 2147483647 h 936"/>
                <a:gd name="T14" fmla="*/ 2147483647 w 1294"/>
                <a:gd name="T15" fmla="*/ 2147483647 h 936"/>
                <a:gd name="T16" fmla="*/ 2147483647 w 1294"/>
                <a:gd name="T17" fmla="*/ 2147483647 h 936"/>
                <a:gd name="T18" fmla="*/ 2147483647 w 1294"/>
                <a:gd name="T19" fmla="*/ 2147483647 h 936"/>
                <a:gd name="T20" fmla="*/ 2147483647 w 1294"/>
                <a:gd name="T21" fmla="*/ 2147483647 h 936"/>
                <a:gd name="T22" fmla="*/ 2147483647 w 1294"/>
                <a:gd name="T23" fmla="*/ 2147483647 h 936"/>
                <a:gd name="T24" fmla="*/ 2147483647 w 1294"/>
                <a:gd name="T25" fmla="*/ 2147483647 h 936"/>
                <a:gd name="T26" fmla="*/ 2147483647 w 1294"/>
                <a:gd name="T27" fmla="*/ 2147483647 h 936"/>
                <a:gd name="T28" fmla="*/ 2147483647 w 1294"/>
                <a:gd name="T29" fmla="*/ 2147483647 h 936"/>
                <a:gd name="T30" fmla="*/ 2147483647 w 1294"/>
                <a:gd name="T31" fmla="*/ 2147483647 h 936"/>
                <a:gd name="T32" fmla="*/ 2147483647 w 1294"/>
                <a:gd name="T33" fmla="*/ 2147483647 h 936"/>
                <a:gd name="T34" fmla="*/ 2147483647 w 1294"/>
                <a:gd name="T35" fmla="*/ 2147483647 h 936"/>
                <a:gd name="T36" fmla="*/ 2147483647 w 1294"/>
                <a:gd name="T37" fmla="*/ 2147483647 h 936"/>
                <a:gd name="T38" fmla="*/ 2147483647 w 1294"/>
                <a:gd name="T39" fmla="*/ 2147483647 h 936"/>
                <a:gd name="T40" fmla="*/ 2147483647 w 1294"/>
                <a:gd name="T41" fmla="*/ 2147483647 h 936"/>
                <a:gd name="T42" fmla="*/ 2147483647 w 1294"/>
                <a:gd name="T43" fmla="*/ 2147483647 h 936"/>
                <a:gd name="T44" fmla="*/ 2147483647 w 1294"/>
                <a:gd name="T45" fmla="*/ 2147483647 h 936"/>
                <a:gd name="T46" fmla="*/ 2147483647 w 1294"/>
                <a:gd name="T47" fmla="*/ 2147483647 h 936"/>
                <a:gd name="T48" fmla="*/ 2147483647 w 1294"/>
                <a:gd name="T49" fmla="*/ 2147483647 h 936"/>
                <a:gd name="T50" fmla="*/ 2147483647 w 1294"/>
                <a:gd name="T51" fmla="*/ 2147483647 h 936"/>
                <a:gd name="T52" fmla="*/ 2147483647 w 1294"/>
                <a:gd name="T53" fmla="*/ 2147483647 h 936"/>
                <a:gd name="T54" fmla="*/ 2147483647 w 1294"/>
                <a:gd name="T55" fmla="*/ 2147483647 h 936"/>
                <a:gd name="T56" fmla="*/ 2147483647 w 1294"/>
                <a:gd name="T57" fmla="*/ 2147483647 h 936"/>
                <a:gd name="T58" fmla="*/ 2147483647 w 1294"/>
                <a:gd name="T59" fmla="*/ 2147483647 h 936"/>
                <a:gd name="T60" fmla="*/ 2147483647 w 1294"/>
                <a:gd name="T61" fmla="*/ 2147483647 h 936"/>
                <a:gd name="T62" fmla="*/ 2147483647 w 1294"/>
                <a:gd name="T63" fmla="*/ 2147483647 h 936"/>
                <a:gd name="T64" fmla="*/ 2147483647 w 1294"/>
                <a:gd name="T65" fmla="*/ 2147483647 h 936"/>
                <a:gd name="T66" fmla="*/ 2147483647 w 1294"/>
                <a:gd name="T67" fmla="*/ 2147483647 h 936"/>
                <a:gd name="T68" fmla="*/ 2147483647 w 1294"/>
                <a:gd name="T69" fmla="*/ 2147483647 h 936"/>
                <a:gd name="T70" fmla="*/ 2147483647 w 1294"/>
                <a:gd name="T71" fmla="*/ 2147483647 h 936"/>
                <a:gd name="T72" fmla="*/ 2147483647 w 1294"/>
                <a:gd name="T73" fmla="*/ 2147483647 h 936"/>
                <a:gd name="T74" fmla="*/ 2147483647 w 1294"/>
                <a:gd name="T75" fmla="*/ 2147483647 h 936"/>
                <a:gd name="T76" fmla="*/ 2147483647 w 1294"/>
                <a:gd name="T77" fmla="*/ 0 h 9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94"/>
                <a:gd name="T118" fmla="*/ 0 h 936"/>
                <a:gd name="T119" fmla="*/ 1294 w 1294"/>
                <a:gd name="T120" fmla="*/ 936 h 9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94" h="936">
                  <a:moveTo>
                    <a:pt x="0" y="936"/>
                  </a:moveTo>
                  <a:lnTo>
                    <a:pt x="0" y="936"/>
                  </a:lnTo>
                  <a:lnTo>
                    <a:pt x="62" y="934"/>
                  </a:lnTo>
                  <a:lnTo>
                    <a:pt x="124" y="930"/>
                  </a:lnTo>
                  <a:lnTo>
                    <a:pt x="186" y="924"/>
                  </a:lnTo>
                  <a:lnTo>
                    <a:pt x="248" y="914"/>
                  </a:lnTo>
                  <a:lnTo>
                    <a:pt x="296" y="904"/>
                  </a:lnTo>
                  <a:lnTo>
                    <a:pt x="342" y="892"/>
                  </a:lnTo>
                  <a:lnTo>
                    <a:pt x="388" y="880"/>
                  </a:lnTo>
                  <a:lnTo>
                    <a:pt x="432" y="866"/>
                  </a:lnTo>
                  <a:lnTo>
                    <a:pt x="476" y="850"/>
                  </a:lnTo>
                  <a:lnTo>
                    <a:pt x="520" y="834"/>
                  </a:lnTo>
                  <a:lnTo>
                    <a:pt x="562" y="814"/>
                  </a:lnTo>
                  <a:lnTo>
                    <a:pt x="604" y="796"/>
                  </a:lnTo>
                  <a:lnTo>
                    <a:pt x="644" y="774"/>
                  </a:lnTo>
                  <a:lnTo>
                    <a:pt x="684" y="752"/>
                  </a:lnTo>
                  <a:lnTo>
                    <a:pt x="722" y="728"/>
                  </a:lnTo>
                  <a:lnTo>
                    <a:pt x="760" y="704"/>
                  </a:lnTo>
                  <a:lnTo>
                    <a:pt x="798" y="678"/>
                  </a:lnTo>
                  <a:lnTo>
                    <a:pt x="834" y="650"/>
                  </a:lnTo>
                  <a:lnTo>
                    <a:pt x="868" y="622"/>
                  </a:lnTo>
                  <a:lnTo>
                    <a:pt x="902" y="592"/>
                  </a:lnTo>
                  <a:lnTo>
                    <a:pt x="936" y="562"/>
                  </a:lnTo>
                  <a:lnTo>
                    <a:pt x="968" y="530"/>
                  </a:lnTo>
                  <a:lnTo>
                    <a:pt x="998" y="498"/>
                  </a:lnTo>
                  <a:lnTo>
                    <a:pt x="1028" y="464"/>
                  </a:lnTo>
                  <a:lnTo>
                    <a:pt x="1058" y="430"/>
                  </a:lnTo>
                  <a:lnTo>
                    <a:pt x="1086" y="396"/>
                  </a:lnTo>
                  <a:lnTo>
                    <a:pt x="1112" y="360"/>
                  </a:lnTo>
                  <a:lnTo>
                    <a:pt x="1136" y="322"/>
                  </a:lnTo>
                  <a:lnTo>
                    <a:pt x="1160" y="284"/>
                  </a:lnTo>
                  <a:lnTo>
                    <a:pt x="1184" y="246"/>
                  </a:lnTo>
                  <a:lnTo>
                    <a:pt x="1206" y="206"/>
                  </a:lnTo>
                  <a:lnTo>
                    <a:pt x="1226" y="166"/>
                  </a:lnTo>
                  <a:lnTo>
                    <a:pt x="1244" y="126"/>
                  </a:lnTo>
                  <a:lnTo>
                    <a:pt x="1262" y="84"/>
                  </a:lnTo>
                  <a:lnTo>
                    <a:pt x="1278" y="42"/>
                  </a:lnTo>
                  <a:lnTo>
                    <a:pt x="1294" y="0"/>
                  </a:lnTo>
                </a:path>
              </a:pathLst>
            </a:custGeom>
            <a:noFill/>
            <a:ln w="762000">
              <a:solidFill>
                <a:srgbClr val="6FB85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24592" name="Freeform 12"/>
            <p:cNvSpPr>
              <a:spLocks/>
            </p:cNvSpPr>
            <p:nvPr/>
          </p:nvSpPr>
          <p:spPr bwMode="auto">
            <a:xfrm>
              <a:off x="2525713" y="3894138"/>
              <a:ext cx="2076450" cy="1546225"/>
            </a:xfrm>
            <a:custGeom>
              <a:avLst/>
              <a:gdLst>
                <a:gd name="T0" fmla="*/ 0 w 1308"/>
                <a:gd name="T1" fmla="*/ 0 h 974"/>
                <a:gd name="T2" fmla="*/ 0 w 1308"/>
                <a:gd name="T3" fmla="*/ 0 h 974"/>
                <a:gd name="T4" fmla="*/ 2147483647 w 1308"/>
                <a:gd name="T5" fmla="*/ 2147483647 h 974"/>
                <a:gd name="T6" fmla="*/ 2147483647 w 1308"/>
                <a:gd name="T7" fmla="*/ 2147483647 h 974"/>
                <a:gd name="T8" fmla="*/ 2147483647 w 1308"/>
                <a:gd name="T9" fmla="*/ 2147483647 h 974"/>
                <a:gd name="T10" fmla="*/ 2147483647 w 1308"/>
                <a:gd name="T11" fmla="*/ 2147483647 h 974"/>
                <a:gd name="T12" fmla="*/ 2147483647 w 1308"/>
                <a:gd name="T13" fmla="*/ 2147483647 h 974"/>
                <a:gd name="T14" fmla="*/ 2147483647 w 1308"/>
                <a:gd name="T15" fmla="*/ 2147483647 h 974"/>
                <a:gd name="T16" fmla="*/ 2147483647 w 1308"/>
                <a:gd name="T17" fmla="*/ 2147483647 h 974"/>
                <a:gd name="T18" fmla="*/ 2147483647 w 1308"/>
                <a:gd name="T19" fmla="*/ 2147483647 h 974"/>
                <a:gd name="T20" fmla="*/ 2147483647 w 1308"/>
                <a:gd name="T21" fmla="*/ 2147483647 h 974"/>
                <a:gd name="T22" fmla="*/ 2147483647 w 1308"/>
                <a:gd name="T23" fmla="*/ 2147483647 h 974"/>
                <a:gd name="T24" fmla="*/ 2147483647 w 1308"/>
                <a:gd name="T25" fmla="*/ 2147483647 h 974"/>
                <a:gd name="T26" fmla="*/ 2147483647 w 1308"/>
                <a:gd name="T27" fmla="*/ 2147483647 h 974"/>
                <a:gd name="T28" fmla="*/ 2147483647 w 1308"/>
                <a:gd name="T29" fmla="*/ 2147483647 h 974"/>
                <a:gd name="T30" fmla="*/ 2147483647 w 1308"/>
                <a:gd name="T31" fmla="*/ 2147483647 h 974"/>
                <a:gd name="T32" fmla="*/ 2147483647 w 1308"/>
                <a:gd name="T33" fmla="*/ 2147483647 h 974"/>
                <a:gd name="T34" fmla="*/ 2147483647 w 1308"/>
                <a:gd name="T35" fmla="*/ 2147483647 h 974"/>
                <a:gd name="T36" fmla="*/ 2147483647 w 1308"/>
                <a:gd name="T37" fmla="*/ 2147483647 h 974"/>
                <a:gd name="T38" fmla="*/ 2147483647 w 1308"/>
                <a:gd name="T39" fmla="*/ 2147483647 h 974"/>
                <a:gd name="T40" fmla="*/ 2147483647 w 1308"/>
                <a:gd name="T41" fmla="*/ 2147483647 h 974"/>
                <a:gd name="T42" fmla="*/ 2147483647 w 1308"/>
                <a:gd name="T43" fmla="*/ 2147483647 h 974"/>
                <a:gd name="T44" fmla="*/ 2147483647 w 1308"/>
                <a:gd name="T45" fmla="*/ 2147483647 h 974"/>
                <a:gd name="T46" fmla="*/ 2147483647 w 1308"/>
                <a:gd name="T47" fmla="*/ 2147483647 h 974"/>
                <a:gd name="T48" fmla="*/ 2147483647 w 1308"/>
                <a:gd name="T49" fmla="*/ 2147483647 h 974"/>
                <a:gd name="T50" fmla="*/ 2147483647 w 1308"/>
                <a:gd name="T51" fmla="*/ 2147483647 h 974"/>
                <a:gd name="T52" fmla="*/ 2147483647 w 1308"/>
                <a:gd name="T53" fmla="*/ 2147483647 h 974"/>
                <a:gd name="T54" fmla="*/ 2147483647 w 1308"/>
                <a:gd name="T55" fmla="*/ 2147483647 h 974"/>
                <a:gd name="T56" fmla="*/ 2147483647 w 1308"/>
                <a:gd name="T57" fmla="*/ 2147483647 h 974"/>
                <a:gd name="T58" fmla="*/ 2147483647 w 1308"/>
                <a:gd name="T59" fmla="*/ 2147483647 h 974"/>
                <a:gd name="T60" fmla="*/ 2147483647 w 1308"/>
                <a:gd name="T61" fmla="*/ 2147483647 h 974"/>
                <a:gd name="T62" fmla="*/ 2147483647 w 1308"/>
                <a:gd name="T63" fmla="*/ 2147483647 h 974"/>
                <a:gd name="T64" fmla="*/ 2147483647 w 1308"/>
                <a:gd name="T65" fmla="*/ 2147483647 h 974"/>
                <a:gd name="T66" fmla="*/ 2147483647 w 1308"/>
                <a:gd name="T67" fmla="*/ 2147483647 h 97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308"/>
                <a:gd name="T103" fmla="*/ 0 h 974"/>
                <a:gd name="T104" fmla="*/ 1308 w 1308"/>
                <a:gd name="T105" fmla="*/ 974 h 974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308" h="974">
                  <a:moveTo>
                    <a:pt x="0" y="0"/>
                  </a:moveTo>
                  <a:lnTo>
                    <a:pt x="0" y="0"/>
                  </a:lnTo>
                  <a:lnTo>
                    <a:pt x="18" y="54"/>
                  </a:lnTo>
                  <a:lnTo>
                    <a:pt x="36" y="106"/>
                  </a:lnTo>
                  <a:lnTo>
                    <a:pt x="58" y="158"/>
                  </a:lnTo>
                  <a:lnTo>
                    <a:pt x="82" y="208"/>
                  </a:lnTo>
                  <a:lnTo>
                    <a:pt x="108" y="258"/>
                  </a:lnTo>
                  <a:lnTo>
                    <a:pt x="136" y="304"/>
                  </a:lnTo>
                  <a:lnTo>
                    <a:pt x="164" y="352"/>
                  </a:lnTo>
                  <a:lnTo>
                    <a:pt x="196" y="396"/>
                  </a:lnTo>
                  <a:lnTo>
                    <a:pt x="228" y="440"/>
                  </a:lnTo>
                  <a:lnTo>
                    <a:pt x="262" y="482"/>
                  </a:lnTo>
                  <a:lnTo>
                    <a:pt x="298" y="524"/>
                  </a:lnTo>
                  <a:lnTo>
                    <a:pt x="334" y="562"/>
                  </a:lnTo>
                  <a:lnTo>
                    <a:pt x="374" y="600"/>
                  </a:lnTo>
                  <a:lnTo>
                    <a:pt x="414" y="636"/>
                  </a:lnTo>
                  <a:lnTo>
                    <a:pt x="454" y="672"/>
                  </a:lnTo>
                  <a:lnTo>
                    <a:pt x="498" y="704"/>
                  </a:lnTo>
                  <a:lnTo>
                    <a:pt x="540" y="736"/>
                  </a:lnTo>
                  <a:lnTo>
                    <a:pt x="586" y="764"/>
                  </a:lnTo>
                  <a:lnTo>
                    <a:pt x="632" y="792"/>
                  </a:lnTo>
                  <a:lnTo>
                    <a:pt x="680" y="818"/>
                  </a:lnTo>
                  <a:lnTo>
                    <a:pt x="728" y="842"/>
                  </a:lnTo>
                  <a:lnTo>
                    <a:pt x="776" y="864"/>
                  </a:lnTo>
                  <a:lnTo>
                    <a:pt x="826" y="884"/>
                  </a:lnTo>
                  <a:lnTo>
                    <a:pt x="878" y="904"/>
                  </a:lnTo>
                  <a:lnTo>
                    <a:pt x="928" y="920"/>
                  </a:lnTo>
                  <a:lnTo>
                    <a:pt x="982" y="934"/>
                  </a:lnTo>
                  <a:lnTo>
                    <a:pt x="1034" y="946"/>
                  </a:lnTo>
                  <a:lnTo>
                    <a:pt x="1088" y="956"/>
                  </a:lnTo>
                  <a:lnTo>
                    <a:pt x="1142" y="964"/>
                  </a:lnTo>
                  <a:lnTo>
                    <a:pt x="1196" y="970"/>
                  </a:lnTo>
                  <a:lnTo>
                    <a:pt x="1252" y="972"/>
                  </a:lnTo>
                  <a:lnTo>
                    <a:pt x="1308" y="974"/>
                  </a:lnTo>
                </a:path>
              </a:pathLst>
            </a:custGeom>
            <a:noFill/>
            <a:ln w="762000">
              <a:solidFill>
                <a:srgbClr val="369A3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24593" name="Freeform 13"/>
            <p:cNvSpPr>
              <a:spLocks/>
            </p:cNvSpPr>
            <p:nvPr/>
          </p:nvSpPr>
          <p:spPr bwMode="auto">
            <a:xfrm>
              <a:off x="2427288" y="1439863"/>
              <a:ext cx="942975" cy="2454275"/>
            </a:xfrm>
            <a:custGeom>
              <a:avLst/>
              <a:gdLst>
                <a:gd name="T0" fmla="*/ 2147483647 w 594"/>
                <a:gd name="T1" fmla="*/ 0 h 1546"/>
                <a:gd name="T2" fmla="*/ 2147483647 w 594"/>
                <a:gd name="T3" fmla="*/ 0 h 1546"/>
                <a:gd name="T4" fmla="*/ 2147483647 w 594"/>
                <a:gd name="T5" fmla="*/ 2147483647 h 1546"/>
                <a:gd name="T6" fmla="*/ 2147483647 w 594"/>
                <a:gd name="T7" fmla="*/ 2147483647 h 1546"/>
                <a:gd name="T8" fmla="*/ 2147483647 w 594"/>
                <a:gd name="T9" fmla="*/ 2147483647 h 1546"/>
                <a:gd name="T10" fmla="*/ 2147483647 w 594"/>
                <a:gd name="T11" fmla="*/ 2147483647 h 1546"/>
                <a:gd name="T12" fmla="*/ 2147483647 w 594"/>
                <a:gd name="T13" fmla="*/ 2147483647 h 1546"/>
                <a:gd name="T14" fmla="*/ 2147483647 w 594"/>
                <a:gd name="T15" fmla="*/ 2147483647 h 1546"/>
                <a:gd name="T16" fmla="*/ 2147483647 w 594"/>
                <a:gd name="T17" fmla="*/ 2147483647 h 1546"/>
                <a:gd name="T18" fmla="*/ 2147483647 w 594"/>
                <a:gd name="T19" fmla="*/ 2147483647 h 1546"/>
                <a:gd name="T20" fmla="*/ 2147483647 w 594"/>
                <a:gd name="T21" fmla="*/ 2147483647 h 1546"/>
                <a:gd name="T22" fmla="*/ 2147483647 w 594"/>
                <a:gd name="T23" fmla="*/ 2147483647 h 1546"/>
                <a:gd name="T24" fmla="*/ 2147483647 w 594"/>
                <a:gd name="T25" fmla="*/ 2147483647 h 1546"/>
                <a:gd name="T26" fmla="*/ 2147483647 w 594"/>
                <a:gd name="T27" fmla="*/ 2147483647 h 1546"/>
                <a:gd name="T28" fmla="*/ 2147483647 w 594"/>
                <a:gd name="T29" fmla="*/ 2147483647 h 1546"/>
                <a:gd name="T30" fmla="*/ 2147483647 w 594"/>
                <a:gd name="T31" fmla="*/ 2147483647 h 1546"/>
                <a:gd name="T32" fmla="*/ 2147483647 w 594"/>
                <a:gd name="T33" fmla="*/ 2147483647 h 1546"/>
                <a:gd name="T34" fmla="*/ 2147483647 w 594"/>
                <a:gd name="T35" fmla="*/ 2147483647 h 1546"/>
                <a:gd name="T36" fmla="*/ 2147483647 w 594"/>
                <a:gd name="T37" fmla="*/ 2147483647 h 1546"/>
                <a:gd name="T38" fmla="*/ 2147483647 w 594"/>
                <a:gd name="T39" fmla="*/ 2147483647 h 1546"/>
                <a:gd name="T40" fmla="*/ 2147483647 w 594"/>
                <a:gd name="T41" fmla="*/ 2147483647 h 1546"/>
                <a:gd name="T42" fmla="*/ 2147483647 w 594"/>
                <a:gd name="T43" fmla="*/ 2147483647 h 1546"/>
                <a:gd name="T44" fmla="*/ 2147483647 w 594"/>
                <a:gd name="T45" fmla="*/ 2147483647 h 1546"/>
                <a:gd name="T46" fmla="*/ 2147483647 w 594"/>
                <a:gd name="T47" fmla="*/ 2147483647 h 1546"/>
                <a:gd name="T48" fmla="*/ 2147483647 w 594"/>
                <a:gd name="T49" fmla="*/ 2147483647 h 1546"/>
                <a:gd name="T50" fmla="*/ 2147483647 w 594"/>
                <a:gd name="T51" fmla="*/ 2147483647 h 1546"/>
                <a:gd name="T52" fmla="*/ 2147483647 w 594"/>
                <a:gd name="T53" fmla="*/ 2147483647 h 1546"/>
                <a:gd name="T54" fmla="*/ 0 w 594"/>
                <a:gd name="T55" fmla="*/ 2147483647 h 1546"/>
                <a:gd name="T56" fmla="*/ 0 w 594"/>
                <a:gd name="T57" fmla="*/ 2147483647 h 1546"/>
                <a:gd name="T58" fmla="*/ 0 w 594"/>
                <a:gd name="T59" fmla="*/ 2147483647 h 1546"/>
                <a:gd name="T60" fmla="*/ 2147483647 w 594"/>
                <a:gd name="T61" fmla="*/ 2147483647 h 1546"/>
                <a:gd name="T62" fmla="*/ 2147483647 w 594"/>
                <a:gd name="T63" fmla="*/ 2147483647 h 1546"/>
                <a:gd name="T64" fmla="*/ 2147483647 w 594"/>
                <a:gd name="T65" fmla="*/ 2147483647 h 1546"/>
                <a:gd name="T66" fmla="*/ 2147483647 w 594"/>
                <a:gd name="T67" fmla="*/ 2147483647 h 1546"/>
                <a:gd name="T68" fmla="*/ 2147483647 w 594"/>
                <a:gd name="T69" fmla="*/ 2147483647 h 1546"/>
                <a:gd name="T70" fmla="*/ 2147483647 w 594"/>
                <a:gd name="T71" fmla="*/ 2147483647 h 1546"/>
                <a:gd name="T72" fmla="*/ 2147483647 w 594"/>
                <a:gd name="T73" fmla="*/ 2147483647 h 154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594"/>
                <a:gd name="T112" fmla="*/ 0 h 1546"/>
                <a:gd name="T113" fmla="*/ 594 w 594"/>
                <a:gd name="T114" fmla="*/ 1546 h 154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594" h="1546">
                  <a:moveTo>
                    <a:pt x="594" y="0"/>
                  </a:moveTo>
                  <a:lnTo>
                    <a:pt x="594" y="0"/>
                  </a:lnTo>
                  <a:lnTo>
                    <a:pt x="554" y="28"/>
                  </a:lnTo>
                  <a:lnTo>
                    <a:pt x="516" y="58"/>
                  </a:lnTo>
                  <a:lnTo>
                    <a:pt x="478" y="90"/>
                  </a:lnTo>
                  <a:lnTo>
                    <a:pt x="442" y="122"/>
                  </a:lnTo>
                  <a:lnTo>
                    <a:pt x="406" y="156"/>
                  </a:lnTo>
                  <a:lnTo>
                    <a:pt x="372" y="192"/>
                  </a:lnTo>
                  <a:lnTo>
                    <a:pt x="340" y="228"/>
                  </a:lnTo>
                  <a:lnTo>
                    <a:pt x="308" y="266"/>
                  </a:lnTo>
                  <a:lnTo>
                    <a:pt x="278" y="304"/>
                  </a:lnTo>
                  <a:lnTo>
                    <a:pt x="250" y="344"/>
                  </a:lnTo>
                  <a:lnTo>
                    <a:pt x="222" y="384"/>
                  </a:lnTo>
                  <a:lnTo>
                    <a:pt x="196" y="424"/>
                  </a:lnTo>
                  <a:lnTo>
                    <a:pt x="172" y="468"/>
                  </a:lnTo>
                  <a:lnTo>
                    <a:pt x="150" y="510"/>
                  </a:lnTo>
                  <a:lnTo>
                    <a:pt x="128" y="554"/>
                  </a:lnTo>
                  <a:lnTo>
                    <a:pt x="108" y="600"/>
                  </a:lnTo>
                  <a:lnTo>
                    <a:pt x="90" y="644"/>
                  </a:lnTo>
                  <a:lnTo>
                    <a:pt x="74" y="690"/>
                  </a:lnTo>
                  <a:lnTo>
                    <a:pt x="58" y="738"/>
                  </a:lnTo>
                  <a:lnTo>
                    <a:pt x="44" y="786"/>
                  </a:lnTo>
                  <a:lnTo>
                    <a:pt x="34" y="834"/>
                  </a:lnTo>
                  <a:lnTo>
                    <a:pt x="24" y="882"/>
                  </a:lnTo>
                  <a:lnTo>
                    <a:pt x="14" y="932"/>
                  </a:lnTo>
                  <a:lnTo>
                    <a:pt x="8" y="980"/>
                  </a:lnTo>
                  <a:lnTo>
                    <a:pt x="4" y="1030"/>
                  </a:lnTo>
                  <a:lnTo>
                    <a:pt x="0" y="1082"/>
                  </a:lnTo>
                  <a:lnTo>
                    <a:pt x="0" y="1132"/>
                  </a:lnTo>
                  <a:lnTo>
                    <a:pt x="0" y="1184"/>
                  </a:lnTo>
                  <a:lnTo>
                    <a:pt x="4" y="1234"/>
                  </a:lnTo>
                  <a:lnTo>
                    <a:pt x="8" y="1286"/>
                  </a:lnTo>
                  <a:lnTo>
                    <a:pt x="14" y="1338"/>
                  </a:lnTo>
                  <a:lnTo>
                    <a:pt x="24" y="1390"/>
                  </a:lnTo>
                  <a:lnTo>
                    <a:pt x="40" y="1468"/>
                  </a:lnTo>
                  <a:lnTo>
                    <a:pt x="62" y="1546"/>
                  </a:lnTo>
                </a:path>
              </a:pathLst>
            </a:custGeom>
            <a:noFill/>
            <a:ln w="762000">
              <a:solidFill>
                <a:srgbClr val="0C682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24594" name="Freeform 14"/>
            <p:cNvSpPr>
              <a:spLocks/>
            </p:cNvSpPr>
            <p:nvPr/>
          </p:nvSpPr>
          <p:spPr bwMode="auto">
            <a:xfrm>
              <a:off x="3370263" y="1062038"/>
              <a:ext cx="2578100" cy="479425"/>
            </a:xfrm>
            <a:custGeom>
              <a:avLst/>
              <a:gdLst>
                <a:gd name="T0" fmla="*/ 2147483647 w 1624"/>
                <a:gd name="T1" fmla="*/ 2147483647 h 302"/>
                <a:gd name="T2" fmla="*/ 2147483647 w 1624"/>
                <a:gd name="T3" fmla="*/ 2147483647 h 302"/>
                <a:gd name="T4" fmla="*/ 2147483647 w 1624"/>
                <a:gd name="T5" fmla="*/ 2147483647 h 302"/>
                <a:gd name="T6" fmla="*/ 2147483647 w 1624"/>
                <a:gd name="T7" fmla="*/ 2147483647 h 302"/>
                <a:gd name="T8" fmla="*/ 2147483647 w 1624"/>
                <a:gd name="T9" fmla="*/ 2147483647 h 302"/>
                <a:gd name="T10" fmla="*/ 2147483647 w 1624"/>
                <a:gd name="T11" fmla="*/ 2147483647 h 302"/>
                <a:gd name="T12" fmla="*/ 2147483647 w 1624"/>
                <a:gd name="T13" fmla="*/ 2147483647 h 302"/>
                <a:gd name="T14" fmla="*/ 2147483647 w 1624"/>
                <a:gd name="T15" fmla="*/ 2147483647 h 302"/>
                <a:gd name="T16" fmla="*/ 2147483647 w 1624"/>
                <a:gd name="T17" fmla="*/ 2147483647 h 302"/>
                <a:gd name="T18" fmla="*/ 2147483647 w 1624"/>
                <a:gd name="T19" fmla="*/ 2147483647 h 302"/>
                <a:gd name="T20" fmla="*/ 2147483647 w 1624"/>
                <a:gd name="T21" fmla="*/ 2147483647 h 302"/>
                <a:gd name="T22" fmla="*/ 2147483647 w 1624"/>
                <a:gd name="T23" fmla="*/ 2147483647 h 302"/>
                <a:gd name="T24" fmla="*/ 2147483647 w 1624"/>
                <a:gd name="T25" fmla="*/ 2147483647 h 302"/>
                <a:gd name="T26" fmla="*/ 2147483647 w 1624"/>
                <a:gd name="T27" fmla="*/ 0 h 302"/>
                <a:gd name="T28" fmla="*/ 2147483647 w 1624"/>
                <a:gd name="T29" fmla="*/ 0 h 302"/>
                <a:gd name="T30" fmla="*/ 2147483647 w 1624"/>
                <a:gd name="T31" fmla="*/ 2147483647 h 302"/>
                <a:gd name="T32" fmla="*/ 2147483647 w 1624"/>
                <a:gd name="T33" fmla="*/ 2147483647 h 302"/>
                <a:gd name="T34" fmla="*/ 2147483647 w 1624"/>
                <a:gd name="T35" fmla="*/ 2147483647 h 302"/>
                <a:gd name="T36" fmla="*/ 2147483647 w 1624"/>
                <a:gd name="T37" fmla="*/ 2147483647 h 302"/>
                <a:gd name="T38" fmla="*/ 2147483647 w 1624"/>
                <a:gd name="T39" fmla="*/ 2147483647 h 302"/>
                <a:gd name="T40" fmla="*/ 2147483647 w 1624"/>
                <a:gd name="T41" fmla="*/ 2147483647 h 302"/>
                <a:gd name="T42" fmla="*/ 2147483647 w 1624"/>
                <a:gd name="T43" fmla="*/ 2147483647 h 302"/>
                <a:gd name="T44" fmla="*/ 2147483647 w 1624"/>
                <a:gd name="T45" fmla="*/ 2147483647 h 302"/>
                <a:gd name="T46" fmla="*/ 2147483647 w 1624"/>
                <a:gd name="T47" fmla="*/ 2147483647 h 302"/>
                <a:gd name="T48" fmla="*/ 2147483647 w 1624"/>
                <a:gd name="T49" fmla="*/ 2147483647 h 302"/>
                <a:gd name="T50" fmla="*/ 2147483647 w 1624"/>
                <a:gd name="T51" fmla="*/ 2147483647 h 302"/>
                <a:gd name="T52" fmla="*/ 0 w 1624"/>
                <a:gd name="T53" fmla="*/ 2147483647 h 30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24"/>
                <a:gd name="T82" fmla="*/ 0 h 302"/>
                <a:gd name="T83" fmla="*/ 1624 w 1624"/>
                <a:gd name="T84" fmla="*/ 302 h 30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24" h="302">
                  <a:moveTo>
                    <a:pt x="1624" y="302"/>
                  </a:moveTo>
                  <a:lnTo>
                    <a:pt x="1624" y="302"/>
                  </a:lnTo>
                  <a:lnTo>
                    <a:pt x="1566" y="258"/>
                  </a:lnTo>
                  <a:lnTo>
                    <a:pt x="1508" y="218"/>
                  </a:lnTo>
                  <a:lnTo>
                    <a:pt x="1446" y="180"/>
                  </a:lnTo>
                  <a:lnTo>
                    <a:pt x="1382" y="146"/>
                  </a:lnTo>
                  <a:lnTo>
                    <a:pt x="1318" y="116"/>
                  </a:lnTo>
                  <a:lnTo>
                    <a:pt x="1250" y="88"/>
                  </a:lnTo>
                  <a:lnTo>
                    <a:pt x="1182" y="64"/>
                  </a:lnTo>
                  <a:lnTo>
                    <a:pt x="1112" y="44"/>
                  </a:lnTo>
                  <a:lnTo>
                    <a:pt x="1042" y="28"/>
                  </a:lnTo>
                  <a:lnTo>
                    <a:pt x="970" y="14"/>
                  </a:lnTo>
                  <a:lnTo>
                    <a:pt x="896" y="6"/>
                  </a:lnTo>
                  <a:lnTo>
                    <a:pt x="822" y="0"/>
                  </a:lnTo>
                  <a:lnTo>
                    <a:pt x="748" y="0"/>
                  </a:lnTo>
                  <a:lnTo>
                    <a:pt x="674" y="4"/>
                  </a:lnTo>
                  <a:lnTo>
                    <a:pt x="598" y="10"/>
                  </a:lnTo>
                  <a:lnTo>
                    <a:pt x="522" y="22"/>
                  </a:lnTo>
                  <a:lnTo>
                    <a:pt x="450" y="38"/>
                  </a:lnTo>
                  <a:lnTo>
                    <a:pt x="380" y="56"/>
                  </a:lnTo>
                  <a:lnTo>
                    <a:pt x="312" y="78"/>
                  </a:lnTo>
                  <a:lnTo>
                    <a:pt x="246" y="104"/>
                  </a:lnTo>
                  <a:lnTo>
                    <a:pt x="182" y="134"/>
                  </a:lnTo>
                  <a:lnTo>
                    <a:pt x="118" y="166"/>
                  </a:lnTo>
                  <a:lnTo>
                    <a:pt x="58" y="200"/>
                  </a:lnTo>
                  <a:lnTo>
                    <a:pt x="0" y="238"/>
                  </a:lnTo>
                </a:path>
              </a:pathLst>
            </a:custGeom>
            <a:noFill/>
            <a:ln w="762000">
              <a:solidFill>
                <a:srgbClr val="BAD9A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24595" name="Freeform 15"/>
            <p:cNvSpPr>
              <a:spLocks/>
            </p:cNvSpPr>
            <p:nvPr/>
          </p:nvSpPr>
          <p:spPr bwMode="auto">
            <a:xfrm>
              <a:off x="5951119" y="3649604"/>
              <a:ext cx="1454150" cy="968375"/>
            </a:xfrm>
            <a:custGeom>
              <a:avLst/>
              <a:gdLst>
                <a:gd name="T0" fmla="*/ 2147483647 w 916"/>
                <a:gd name="T1" fmla="*/ 2147483647 h 610"/>
                <a:gd name="T2" fmla="*/ 2147483647 w 916"/>
                <a:gd name="T3" fmla="*/ 2147483647 h 610"/>
                <a:gd name="T4" fmla="*/ 0 w 916"/>
                <a:gd name="T5" fmla="*/ 0 h 610"/>
                <a:gd name="T6" fmla="*/ 2147483647 w 916"/>
                <a:gd name="T7" fmla="*/ 2147483647 h 6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16"/>
                <a:gd name="T13" fmla="*/ 0 h 610"/>
                <a:gd name="T14" fmla="*/ 916 w 916"/>
                <a:gd name="T15" fmla="*/ 610 h 6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16" h="610">
                  <a:moveTo>
                    <a:pt x="308" y="610"/>
                  </a:moveTo>
                  <a:lnTo>
                    <a:pt x="916" y="298"/>
                  </a:lnTo>
                  <a:lnTo>
                    <a:pt x="0" y="0"/>
                  </a:lnTo>
                  <a:lnTo>
                    <a:pt x="308" y="610"/>
                  </a:lnTo>
                  <a:close/>
                </a:path>
              </a:pathLst>
            </a:custGeom>
            <a:solidFill>
              <a:srgbClr val="86BE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24596" name="Freeform 16"/>
            <p:cNvSpPr>
              <a:spLocks/>
            </p:cNvSpPr>
            <p:nvPr/>
          </p:nvSpPr>
          <p:spPr bwMode="auto">
            <a:xfrm>
              <a:off x="3856038" y="4649788"/>
              <a:ext cx="765175" cy="1527175"/>
            </a:xfrm>
            <a:custGeom>
              <a:avLst/>
              <a:gdLst>
                <a:gd name="T0" fmla="*/ 0 w 482"/>
                <a:gd name="T1" fmla="*/ 2147483647 h 962"/>
                <a:gd name="T2" fmla="*/ 2147483647 w 482"/>
                <a:gd name="T3" fmla="*/ 2147483647 h 962"/>
                <a:gd name="T4" fmla="*/ 2147483647 w 482"/>
                <a:gd name="T5" fmla="*/ 0 h 962"/>
                <a:gd name="T6" fmla="*/ 0 w 482"/>
                <a:gd name="T7" fmla="*/ 2147483647 h 96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82"/>
                <a:gd name="T13" fmla="*/ 0 h 962"/>
                <a:gd name="T14" fmla="*/ 482 w 482"/>
                <a:gd name="T15" fmla="*/ 962 h 96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82" h="962">
                  <a:moveTo>
                    <a:pt x="0" y="480"/>
                  </a:moveTo>
                  <a:lnTo>
                    <a:pt x="482" y="962"/>
                  </a:lnTo>
                  <a:lnTo>
                    <a:pt x="482" y="0"/>
                  </a:lnTo>
                  <a:lnTo>
                    <a:pt x="0" y="480"/>
                  </a:lnTo>
                  <a:close/>
                </a:path>
              </a:pathLst>
            </a:custGeom>
            <a:solidFill>
              <a:srgbClr val="6FB8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24597" name="Freeform 17"/>
            <p:cNvSpPr>
              <a:spLocks/>
            </p:cNvSpPr>
            <p:nvPr/>
          </p:nvSpPr>
          <p:spPr bwMode="auto">
            <a:xfrm>
              <a:off x="1784449" y="3192659"/>
              <a:ext cx="1460500" cy="958850"/>
            </a:xfrm>
            <a:custGeom>
              <a:avLst/>
              <a:gdLst>
                <a:gd name="T0" fmla="*/ 0 w 920"/>
                <a:gd name="T1" fmla="*/ 2147483647 h 604"/>
                <a:gd name="T2" fmla="*/ 2147483647 w 920"/>
                <a:gd name="T3" fmla="*/ 2147483647 h 604"/>
                <a:gd name="T4" fmla="*/ 2147483647 w 920"/>
                <a:gd name="T5" fmla="*/ 0 h 604"/>
                <a:gd name="T6" fmla="*/ 0 w 920"/>
                <a:gd name="T7" fmla="*/ 2147483647 h 60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20"/>
                <a:gd name="T13" fmla="*/ 0 h 604"/>
                <a:gd name="T14" fmla="*/ 920 w 920"/>
                <a:gd name="T15" fmla="*/ 604 h 60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20" h="604">
                  <a:moveTo>
                    <a:pt x="0" y="604"/>
                  </a:moveTo>
                  <a:lnTo>
                    <a:pt x="920" y="322"/>
                  </a:lnTo>
                  <a:lnTo>
                    <a:pt x="318" y="0"/>
                  </a:lnTo>
                  <a:lnTo>
                    <a:pt x="0" y="604"/>
                  </a:lnTo>
                  <a:close/>
                </a:path>
              </a:pathLst>
            </a:custGeom>
            <a:solidFill>
              <a:srgbClr val="369A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24598" name="Freeform 18"/>
            <p:cNvSpPr>
              <a:spLocks/>
            </p:cNvSpPr>
            <p:nvPr/>
          </p:nvSpPr>
          <p:spPr bwMode="auto">
            <a:xfrm>
              <a:off x="2897607" y="868423"/>
              <a:ext cx="1066800" cy="1260475"/>
            </a:xfrm>
            <a:custGeom>
              <a:avLst/>
              <a:gdLst>
                <a:gd name="T0" fmla="*/ 2147483647 w 672"/>
                <a:gd name="T1" fmla="*/ 2147483647 h 794"/>
                <a:gd name="T2" fmla="*/ 0 w 672"/>
                <a:gd name="T3" fmla="*/ 0 h 794"/>
                <a:gd name="T4" fmla="*/ 2147483647 w 672"/>
                <a:gd name="T5" fmla="*/ 2147483647 h 794"/>
                <a:gd name="T6" fmla="*/ 2147483647 w 672"/>
                <a:gd name="T7" fmla="*/ 2147483647 h 79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72"/>
                <a:gd name="T13" fmla="*/ 0 h 794"/>
                <a:gd name="T14" fmla="*/ 672 w 672"/>
                <a:gd name="T15" fmla="*/ 794 h 7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72" h="794">
                  <a:moveTo>
                    <a:pt x="672" y="122"/>
                  </a:moveTo>
                  <a:lnTo>
                    <a:pt x="0" y="0"/>
                  </a:lnTo>
                  <a:lnTo>
                    <a:pt x="546" y="794"/>
                  </a:lnTo>
                  <a:lnTo>
                    <a:pt x="672" y="122"/>
                  </a:lnTo>
                  <a:close/>
                </a:path>
              </a:pathLst>
            </a:custGeom>
            <a:solidFill>
              <a:srgbClr val="0C68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24599" name="Freeform 19"/>
            <p:cNvSpPr>
              <a:spLocks/>
            </p:cNvSpPr>
            <p:nvPr/>
          </p:nvSpPr>
          <p:spPr bwMode="auto">
            <a:xfrm>
              <a:off x="5456238" y="950913"/>
              <a:ext cx="1076325" cy="1193800"/>
            </a:xfrm>
            <a:custGeom>
              <a:avLst/>
              <a:gdLst>
                <a:gd name="T0" fmla="*/ 2147483647 w 678"/>
                <a:gd name="T1" fmla="*/ 2147483647 h 752"/>
                <a:gd name="T2" fmla="*/ 2147483647 w 678"/>
                <a:gd name="T3" fmla="*/ 0 h 752"/>
                <a:gd name="T4" fmla="*/ 0 w 678"/>
                <a:gd name="T5" fmla="*/ 2147483647 h 752"/>
                <a:gd name="T6" fmla="*/ 2147483647 w 678"/>
                <a:gd name="T7" fmla="*/ 2147483647 h 75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78"/>
                <a:gd name="T13" fmla="*/ 0 h 752"/>
                <a:gd name="T14" fmla="*/ 678 w 678"/>
                <a:gd name="T15" fmla="*/ 752 h 75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78" h="752">
                  <a:moveTo>
                    <a:pt x="678" y="678"/>
                  </a:moveTo>
                  <a:lnTo>
                    <a:pt x="598" y="0"/>
                  </a:lnTo>
                  <a:lnTo>
                    <a:pt x="0" y="752"/>
                  </a:lnTo>
                  <a:lnTo>
                    <a:pt x="678" y="678"/>
                  </a:lnTo>
                  <a:close/>
                </a:path>
              </a:pathLst>
            </a:custGeom>
            <a:solidFill>
              <a:srgbClr val="BAD9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24579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Gestión adaptativa – Aprender haciendo</a:t>
            </a:r>
          </a:p>
        </p:txBody>
      </p:sp>
      <p:sp>
        <p:nvSpPr>
          <p:cNvPr id="39940" name="Inhaltsplatzhalter 2"/>
          <p:cNvSpPr>
            <a:spLocks noGrp="1"/>
          </p:cNvSpPr>
          <p:nvPr>
            <p:ph idx="1"/>
          </p:nvPr>
        </p:nvSpPr>
        <p:spPr>
          <a:xfrm>
            <a:off x="428625" y="1979613"/>
            <a:ext cx="3632200" cy="4213225"/>
          </a:xfrm>
        </p:spPr>
        <p:txBody>
          <a:bodyPr/>
          <a:lstStyle/>
          <a:p>
            <a:pPr lvl="1">
              <a:defRPr/>
            </a:pPr>
            <a:r>
              <a:rPr lang="es-MX" dirty="0" smtClean="0"/>
              <a:t>Apunta a reducir la incertidumbre y a mejorar el desempeño en el tiempo mediante:</a:t>
            </a:r>
          </a:p>
          <a:p>
            <a:pPr lvl="2">
              <a:defRPr/>
            </a:pPr>
            <a:r>
              <a:rPr lang="es-MX" dirty="0" smtClean="0"/>
              <a:t>Sistema de monitoreo</a:t>
            </a:r>
          </a:p>
          <a:p>
            <a:pPr lvl="2">
              <a:defRPr/>
            </a:pPr>
            <a:r>
              <a:rPr lang="es-MX" dirty="0" smtClean="0"/>
              <a:t>Evaluación de resultados</a:t>
            </a:r>
          </a:p>
          <a:p>
            <a:pPr lvl="2">
              <a:defRPr/>
            </a:pPr>
            <a:r>
              <a:rPr lang="es-MX" dirty="0" smtClean="0"/>
              <a:t>Ajuste de acciones en base a lo que se ha aprendido</a:t>
            </a:r>
          </a:p>
          <a:p>
            <a:pPr lvl="1">
              <a:defRPr/>
            </a:pPr>
            <a:r>
              <a:rPr lang="es-MX" dirty="0" smtClean="0"/>
              <a:t>MA* Reactivas -  MA Proactivas</a:t>
            </a:r>
          </a:p>
          <a:p>
            <a:pPr lvl="1">
              <a:defRPr/>
            </a:pPr>
            <a:r>
              <a:rPr lang="es-MX" dirty="0" smtClean="0"/>
              <a:t>Ejemplos: </a:t>
            </a:r>
          </a:p>
          <a:p>
            <a:pPr lvl="2">
              <a:defRPr/>
            </a:pPr>
            <a:r>
              <a:rPr lang="es-MX" dirty="0" smtClean="0"/>
              <a:t>Limita la pesca</a:t>
            </a:r>
          </a:p>
          <a:p>
            <a:pPr lvl="2">
              <a:defRPr/>
            </a:pPr>
            <a:r>
              <a:rPr lang="es-MX" dirty="0" smtClean="0"/>
              <a:t>Restricciones en el uso de agua</a:t>
            </a:r>
          </a:p>
          <a:p>
            <a:pPr lvl="2">
              <a:defRPr/>
            </a:pPr>
            <a:endParaRPr lang="es-MX" dirty="0" smtClean="0"/>
          </a:p>
          <a:p>
            <a:pPr marL="179387" lvl="2" indent="0">
              <a:buFont typeface="Wingdings" pitchFamily="2" charset="2"/>
              <a:buNone/>
              <a:defRPr/>
            </a:pPr>
            <a:r>
              <a:rPr lang="es-MX" sz="1600" dirty="0" smtClean="0"/>
              <a:t>*Medidas de Adaptación</a:t>
            </a:r>
          </a:p>
          <a:p>
            <a:pPr lvl="2">
              <a:defRPr/>
            </a:pPr>
            <a:endParaRPr lang="es-MX" dirty="0" smtClean="0"/>
          </a:p>
        </p:txBody>
      </p:sp>
      <p:sp>
        <p:nvSpPr>
          <p:cNvPr id="6" name="Textfeld 5"/>
          <p:cNvSpPr txBox="1"/>
          <p:nvPr/>
        </p:nvSpPr>
        <p:spPr>
          <a:xfrm>
            <a:off x="5865813" y="1862138"/>
            <a:ext cx="1878012" cy="7651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36000" rIns="36000" bIns="36000">
            <a:spAutoFit/>
          </a:bodyPr>
          <a:lstStyle/>
          <a:p>
            <a:pPr marL="457200" indent="-457200">
              <a:defRPr/>
            </a:pPr>
            <a:r>
              <a:rPr lang="es-MX" sz="900">
                <a:solidFill>
                  <a:srgbClr val="C00000"/>
                </a:solidFill>
              </a:rPr>
              <a:t>1. Conceptualizar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Define el equipo inicial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Define el alcance, visión, metas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Identifica las amenazas críticas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Análisis de situación completo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5743575" y="3833813"/>
            <a:ext cx="1428750" cy="1169987"/>
          </a:xfrm>
          <a:prstGeom prst="rect">
            <a:avLst/>
          </a:prstGeom>
          <a:noFill/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1400" dirty="0">
                <a:solidFill>
                  <a:srgbClr val="C00000"/>
                </a:solidFill>
              </a:rPr>
              <a:t>Conservación Medidas</a:t>
            </a:r>
          </a:p>
          <a:p>
            <a:pPr algn="ctr">
              <a:defRPr/>
            </a:pPr>
            <a:r>
              <a:rPr lang="es-MX" sz="1400" dirty="0">
                <a:solidFill>
                  <a:srgbClr val="C00000"/>
                </a:solidFill>
              </a:rPr>
              <a:t>Asociación</a:t>
            </a:r>
          </a:p>
          <a:p>
            <a:pPr algn="ctr">
              <a:defRPr/>
            </a:pPr>
            <a:r>
              <a:rPr lang="es-MX" sz="1400" dirty="0">
                <a:solidFill>
                  <a:srgbClr val="C00000"/>
                </a:solidFill>
              </a:rPr>
              <a:t>Estándares abiertos</a:t>
            </a:r>
            <a:endParaRPr lang="es-MX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583363" y="5381625"/>
            <a:ext cx="2112962" cy="7651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36000" rIns="36000" bIns="36000">
            <a:spAutoFit/>
          </a:bodyPr>
          <a:lstStyle/>
          <a:p>
            <a:pPr marL="457200" indent="-457200">
              <a:defRPr/>
            </a:pPr>
            <a:r>
              <a:rPr lang="es-MX" sz="900">
                <a:solidFill>
                  <a:srgbClr val="C00000"/>
                </a:solidFill>
              </a:rPr>
              <a:t>3. Implementa acciones y monitoreo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Desarrolla plan de trabajo y línea de tiempo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Desarrolla y afina el presupuesto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Implementa planes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7318375" y="3579813"/>
            <a:ext cx="1773238" cy="9032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36000" rIns="36000" bIns="36000">
            <a:spAutoFit/>
          </a:bodyPr>
          <a:lstStyle/>
          <a:p>
            <a:pPr marL="457200" indent="-457200">
              <a:defRPr/>
            </a:pPr>
            <a:r>
              <a:rPr lang="es-MX" sz="900">
                <a:solidFill>
                  <a:srgbClr val="C00000"/>
                </a:solidFill>
              </a:rPr>
              <a:t>2. Planifica acciones y el monitoreo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Desarrolla metas, estrategicas, supuestos y objetivos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Desarrolla plan de monitoreo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Desarrolla plan operativo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4275138" y="5038725"/>
            <a:ext cx="1449387" cy="7651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36000" rIns="36000" bIns="36000">
            <a:spAutoFit/>
          </a:bodyPr>
          <a:lstStyle/>
          <a:p>
            <a:pPr marL="457200" indent="-457200">
              <a:defRPr/>
            </a:pPr>
            <a:r>
              <a:rPr lang="es-MX" sz="900">
                <a:solidFill>
                  <a:srgbClr val="C00000"/>
                </a:solidFill>
              </a:rPr>
              <a:t>4. Analiza, usa y adapta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Prepara datos para el análisis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Analiza resultados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>
                <a:solidFill>
                  <a:schemeClr val="tx1">
                    <a:lumMod val="65000"/>
                    <a:lumOff val="35000"/>
                  </a:schemeClr>
                </a:solidFill>
              </a:rPr>
              <a:t>Adapta plan estratégico</a:t>
            </a:r>
          </a:p>
        </p:txBody>
      </p:sp>
      <p:sp>
        <p:nvSpPr>
          <p:cNvPr id="46" name="Textfeld 45"/>
          <p:cNvSpPr txBox="1"/>
          <p:nvPr/>
        </p:nvSpPr>
        <p:spPr>
          <a:xfrm>
            <a:off x="4029075" y="3265488"/>
            <a:ext cx="1746250" cy="7651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36000" rIns="36000" bIns="36000">
            <a:spAutoFit/>
          </a:bodyPr>
          <a:lstStyle/>
          <a:p>
            <a:pPr marL="457200" indent="-457200">
              <a:defRPr/>
            </a:pPr>
            <a:r>
              <a:rPr lang="es-MX" sz="900" dirty="0">
                <a:solidFill>
                  <a:srgbClr val="C00000"/>
                </a:solidFill>
              </a:rPr>
              <a:t>5. Captura y comparte el conocimiento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Documenta el aprendizaje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Comparte el aprendizaje </a:t>
            </a:r>
          </a:p>
          <a:p>
            <a:pPr marL="85725" indent="-85725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MX" sz="900" b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Crea ambiente de aprendizaje</a:t>
            </a:r>
          </a:p>
        </p:txBody>
      </p:sp>
      <p:sp>
        <p:nvSpPr>
          <p:cNvPr id="24587" name="AutoShape 15"/>
          <p:cNvSpPr>
            <a:spLocks noChangeAspect="1" noChangeArrowheads="1"/>
          </p:cNvSpPr>
          <p:nvPr/>
        </p:nvSpPr>
        <p:spPr bwMode="auto">
          <a:xfrm>
            <a:off x="1612900" y="239713"/>
            <a:ext cx="5597525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de-DE"/>
          </a:p>
        </p:txBody>
      </p:sp>
      <p:sp>
        <p:nvSpPr>
          <p:cNvPr id="23" name="Textfeld 22"/>
          <p:cNvSpPr txBox="1"/>
          <p:nvPr/>
        </p:nvSpPr>
        <p:spPr>
          <a:xfrm>
            <a:off x="6391275" y="6408738"/>
            <a:ext cx="2743200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de-DE" sz="9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Fuente: </a:t>
            </a:r>
            <a:r>
              <a:rPr lang="de-DE" sz="900" u="sng" dirty="0">
                <a:hlinkClick r:id="rId3"/>
              </a:rPr>
              <a:t>https://miradi.org/openstandards</a:t>
            </a:r>
            <a:endParaRPr lang="en-GB" sz="9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smtClean="0"/>
              <a:t>Ejercicio (1)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smtClean="0">
                <a:solidFill>
                  <a:srgbClr val="C00000"/>
                </a:solidFill>
              </a:rPr>
              <a:t>Contexto </a:t>
            </a:r>
          </a:p>
          <a:p>
            <a:pPr lvl="1"/>
            <a:r>
              <a:rPr lang="es-MX" altLang="de-DE" smtClean="0"/>
              <a:t>Continúa el trabajo en el grupo asesor de adaptación de la Autoridad Regional del Agua (ARA) </a:t>
            </a:r>
            <a:r>
              <a:rPr lang="es-MX" altLang="de-DE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altLang="de-DE" smtClean="0"/>
              <a:t> tu grupo de trabajo</a:t>
            </a:r>
          </a:p>
          <a:p>
            <a:pPr lvl="1"/>
            <a:r>
              <a:rPr lang="es-MX" altLang="de-DE" smtClean="0"/>
              <a:t>La ARA pide apoyo para guiar el desarrollo multianual de capacidades de la institución en las cinco áreas del Marco de Capacidades Nacionales para la Adaptación: ¿Qué se necesita hacer más allá del status quo para integrar la adaptación al cambio climático en esas funciones?</a:t>
            </a:r>
          </a:p>
          <a:p>
            <a:pPr marL="0" indent="0"/>
            <a:r>
              <a:rPr lang="es-MX" altLang="de-DE" smtClean="0">
                <a:solidFill>
                  <a:srgbClr val="C00000"/>
                </a:solidFill>
              </a:rPr>
              <a:t>Recuadro de información</a:t>
            </a:r>
          </a:p>
          <a:p>
            <a:pPr lvl="1"/>
            <a:r>
              <a:rPr lang="es-MX" altLang="de-DE" smtClean="0"/>
              <a:t>Recuadro sobre el Marco Nacional de Capacidad Adaptativa</a:t>
            </a:r>
          </a:p>
        </p:txBody>
      </p:sp>
      <p:pic>
        <p:nvPicPr>
          <p:cNvPr id="25604" name="Grafik 3" descr="balken4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2325" y="3924300"/>
            <a:ext cx="5715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el 1"/>
          <p:cNvSpPr>
            <a:spLocks noGrp="1"/>
          </p:cNvSpPr>
          <p:nvPr>
            <p:ph type="title"/>
          </p:nvPr>
        </p:nvSpPr>
        <p:spPr>
          <a:xfrm>
            <a:off x="457200" y="1111250"/>
            <a:ext cx="8191500" cy="690563"/>
          </a:xfrm>
        </p:spPr>
        <p:txBody>
          <a:bodyPr/>
          <a:lstStyle/>
          <a:p>
            <a:r>
              <a:rPr lang="en-GB" altLang="de-DE" smtClean="0"/>
              <a:t>Ejercicio (2)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8280400" cy="4213225"/>
          </a:xfrm>
        </p:spPr>
        <p:txBody>
          <a:bodyPr/>
          <a:lstStyle/>
          <a:p>
            <a:pPr marL="0" indent="0">
              <a:defRPr/>
            </a:pPr>
            <a:r>
              <a:rPr lang="es-MX" dirty="0" smtClean="0">
                <a:solidFill>
                  <a:srgbClr val="C00000"/>
                </a:solidFill>
              </a:rPr>
              <a:t>Tu tarea</a:t>
            </a:r>
          </a:p>
          <a:p>
            <a:pPr lvl="1">
              <a:defRPr/>
            </a:pPr>
            <a:r>
              <a:rPr lang="es-MX" dirty="0" smtClean="0"/>
              <a:t>En la matriz 12</a:t>
            </a:r>
          </a:p>
          <a:p>
            <a:pPr lvl="2">
              <a:defRPr/>
            </a:pPr>
            <a:r>
              <a:rPr lang="es-MX" sz="2000" dirty="0" smtClean="0"/>
              <a:t>En la </a:t>
            </a:r>
            <a:r>
              <a:rPr lang="es-MX" sz="2000" b="1" dirty="0" smtClean="0"/>
              <a:t>columna B</a:t>
            </a:r>
            <a:r>
              <a:rPr lang="es-MX" sz="2000" dirty="0" smtClean="0"/>
              <a:t> lista lo que la ARA ya está haciendo sobre las funciones clave para la gestión del agua en la región.</a:t>
            </a:r>
          </a:p>
          <a:p>
            <a:pPr lvl="2">
              <a:defRPr/>
            </a:pPr>
            <a:r>
              <a:rPr lang="es-MX" sz="2000" dirty="0" smtClean="0">
                <a:ea typeface="+mn-ea"/>
                <a:cs typeface="+mn-cs"/>
              </a:rPr>
              <a:t>En la </a:t>
            </a:r>
            <a:r>
              <a:rPr lang="es-MX" sz="2000" b="1" dirty="0" smtClean="0">
                <a:ea typeface="+mn-ea"/>
                <a:cs typeface="+mn-cs"/>
              </a:rPr>
              <a:t>columna C</a:t>
            </a:r>
            <a:r>
              <a:rPr lang="es-MX" sz="2000" dirty="0" smtClean="0">
                <a:ea typeface="+mn-ea"/>
                <a:cs typeface="+mn-cs"/>
              </a:rPr>
              <a:t>, recomendaciones de la lluvia de ideas: ¿Qué actividades adicionales de corto o mediano plazo son necesarias para integrar la adaptación en el trabajo de la ARA?</a:t>
            </a:r>
          </a:p>
          <a:p>
            <a:pPr lvl="2">
              <a:defRPr/>
            </a:pPr>
            <a:r>
              <a:rPr lang="es-MX" sz="2000" dirty="0" smtClean="0">
                <a:ea typeface="+mn-ea"/>
                <a:cs typeface="+mn-cs"/>
              </a:rPr>
              <a:t>En la </a:t>
            </a:r>
            <a:r>
              <a:rPr lang="es-MX" sz="2000" b="1" dirty="0" smtClean="0">
                <a:ea typeface="+mn-ea"/>
                <a:cs typeface="+mn-cs"/>
              </a:rPr>
              <a:t>columna D</a:t>
            </a:r>
            <a:r>
              <a:rPr lang="es-MX" sz="2000" dirty="0" smtClean="0">
                <a:ea typeface="+mn-ea"/>
                <a:cs typeface="+mn-cs"/>
              </a:rPr>
              <a:t> considerar qué actividades de desarrollo de capacidades son necesarias para implementar las nuevas actividades</a:t>
            </a:r>
          </a:p>
          <a:p>
            <a:pPr lvl="2">
              <a:defRPr/>
            </a:pPr>
            <a:r>
              <a:rPr lang="es-MX" sz="2000" dirty="0" smtClean="0">
                <a:ea typeface="+mn-ea"/>
                <a:cs typeface="+mn-cs"/>
              </a:rPr>
              <a:t>En la </a:t>
            </a:r>
            <a:r>
              <a:rPr lang="es-MX" sz="2000" b="1" dirty="0" smtClean="0">
                <a:ea typeface="+mn-ea"/>
                <a:cs typeface="+mn-cs"/>
              </a:rPr>
              <a:t>columna E</a:t>
            </a:r>
            <a:r>
              <a:rPr lang="es-MX" sz="2000" dirty="0" smtClean="0">
                <a:ea typeface="+mn-ea"/>
                <a:cs typeface="+mn-cs"/>
              </a:rPr>
              <a:t>, lluvia de ideas sobre las actividades necesarias para mejorar la gestión de agua bajo cambio climático a largo plazo.</a:t>
            </a:r>
            <a:r>
              <a:rPr lang="en-GB" sz="2000" dirty="0" smtClean="0">
                <a:ea typeface="+mn-ea"/>
                <a:cs typeface="+mn-cs"/>
              </a:rPr>
              <a:t/>
            </a:r>
            <a:br>
              <a:rPr lang="en-GB" sz="2000" dirty="0" smtClean="0">
                <a:ea typeface="+mn-ea"/>
                <a:cs typeface="+mn-cs"/>
              </a:rPr>
            </a:br>
            <a:endParaRPr lang="en-GB" sz="2000" dirty="0" smtClean="0"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el 1"/>
          <p:cNvSpPr>
            <a:spLocks noGrp="1"/>
          </p:cNvSpPr>
          <p:nvPr>
            <p:ph type="title"/>
          </p:nvPr>
        </p:nvSpPr>
        <p:spPr>
          <a:xfrm>
            <a:off x="457200" y="855663"/>
            <a:ext cx="7526338" cy="431800"/>
          </a:xfrm>
        </p:spPr>
        <p:txBody>
          <a:bodyPr/>
          <a:lstStyle/>
          <a:p>
            <a:r>
              <a:rPr lang="es-MX" altLang="de-DE" smtClean="0"/>
              <a:t>Ejercicio – ejemplo</a:t>
            </a:r>
          </a:p>
        </p:txBody>
      </p:sp>
      <p:graphicFrame>
        <p:nvGraphicFramePr>
          <p:cNvPr id="5" name="Tabelle 4"/>
          <p:cNvGraphicFramePr>
            <a:graphicFrameLocks noGrp="1"/>
          </p:cNvGraphicFramePr>
          <p:nvPr/>
        </p:nvGraphicFramePr>
        <p:xfrm>
          <a:off x="474663" y="1395413"/>
          <a:ext cx="8374062" cy="5138737"/>
        </p:xfrm>
        <a:graphic>
          <a:graphicData uri="http://schemas.openxmlformats.org/drawingml/2006/table">
            <a:tbl>
              <a:tblPr/>
              <a:tblGrid>
                <a:gridCol w="1674690"/>
                <a:gridCol w="1674690"/>
                <a:gridCol w="1674690"/>
                <a:gridCol w="1674690"/>
                <a:gridCol w="1675302"/>
              </a:tblGrid>
              <a:tr h="20664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PE" sz="1400" b="1" noProof="0" dirty="0" smtClean="0">
                          <a:solidFill>
                            <a:srgbClr val="C00000"/>
                          </a:solidFill>
                          <a:latin typeface="Arial"/>
                          <a:ea typeface="Times New Roman"/>
                        </a:rPr>
                        <a:t>A</a:t>
                      </a:r>
                      <a:r>
                        <a:rPr lang="es-PE" sz="1400" b="1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br>
                        <a:rPr lang="es-PE" sz="1400" b="1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ea typeface="Times New Roman"/>
                        </a:rPr>
                      </a:br>
                      <a:r>
                        <a:rPr lang="es-PE" sz="1400" b="1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Programa</a:t>
                      </a:r>
                      <a:r>
                        <a:rPr lang="es-PE" sz="1400" b="1" baseline="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regional del agua/ </a:t>
                      </a:r>
                      <a:r>
                        <a:rPr lang="es-PE" sz="1400" b="1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funciones / capacidades</a:t>
                      </a:r>
                      <a:endParaRPr lang="es-PE" sz="1400" b="1" noProof="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6000" marR="36000" marT="179863" marB="17986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PE" sz="1400" b="1" noProof="0" smtClean="0">
                          <a:solidFill>
                            <a:srgbClr val="C00000"/>
                          </a:solidFill>
                          <a:latin typeface="Arial"/>
                          <a:ea typeface="Times New Roman"/>
                        </a:rPr>
                        <a:t>B</a:t>
                      </a:r>
                      <a:br>
                        <a:rPr lang="es-PE" sz="1400" b="1" noProof="0" smtClean="0">
                          <a:solidFill>
                            <a:srgbClr val="C00000"/>
                          </a:solidFill>
                          <a:latin typeface="Arial"/>
                          <a:ea typeface="Times New Roman"/>
                        </a:rPr>
                      </a:br>
                      <a:r>
                        <a:rPr lang="es-PE" sz="1400" b="1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Actividades existentes para la gestión del agua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s-PE" sz="1400" b="1" kern="1200" noProof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+mn-cs"/>
                      </a:endParaRPr>
                    </a:p>
                  </a:txBody>
                  <a:tcPr marL="36000" marR="36000" marT="179863" marB="17986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PE" sz="1400" b="1" noProof="0" dirty="0" smtClean="0">
                          <a:solidFill>
                            <a:srgbClr val="C00000"/>
                          </a:solidFill>
                          <a:latin typeface="Arial"/>
                          <a:ea typeface="Times New Roman"/>
                        </a:rPr>
                        <a:t>C</a:t>
                      </a:r>
                      <a:br>
                        <a:rPr lang="es-PE" sz="1400" b="1" noProof="0" dirty="0" smtClean="0">
                          <a:solidFill>
                            <a:srgbClr val="C00000"/>
                          </a:solidFill>
                          <a:latin typeface="Arial"/>
                          <a:ea typeface="Times New Roman"/>
                        </a:rPr>
                      </a:br>
                      <a:r>
                        <a:rPr lang="es-PE" sz="1400" b="1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¿Qué actividades de</a:t>
                      </a:r>
                      <a:r>
                        <a:rPr lang="es-PE" sz="1400" b="1" baseline="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corto y mediano plazo son necesarias para integrar la adaptación en el trabajo de la ARA</a:t>
                      </a:r>
                      <a:r>
                        <a:rPr lang="es-PE" sz="1400" b="1" kern="120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?</a:t>
                      </a:r>
                    </a:p>
                  </a:txBody>
                  <a:tcPr marL="36000" marR="36000" marT="179863" marB="17986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PE" sz="1400" b="1" noProof="0" smtClean="0">
                          <a:solidFill>
                            <a:srgbClr val="C00000"/>
                          </a:solidFill>
                          <a:latin typeface="Arial"/>
                          <a:ea typeface="Times New Roman"/>
                        </a:rPr>
                        <a:t>D</a:t>
                      </a:r>
                      <a:r>
                        <a:rPr lang="es-PE" sz="1400" b="1" noProof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br>
                        <a:rPr lang="es-PE" sz="1400" b="1" noProof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ea typeface="Times New Roman"/>
                        </a:rPr>
                      </a:br>
                      <a:r>
                        <a:rPr lang="es-PE" sz="1400" b="1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¿Qué actividades de desarrollo de capacidades son necesarias para implementar</a:t>
                      </a:r>
                      <a:r>
                        <a:rPr lang="es-PE" sz="1400" b="1" baseline="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nuevas actividades? </a:t>
                      </a:r>
                      <a:endParaRPr lang="es-PE" sz="1400" b="1" noProof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6000" marR="36000" marT="179863" marB="17986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PE" sz="1400" b="1" noProof="0" smtClean="0">
                          <a:solidFill>
                            <a:srgbClr val="C00000"/>
                          </a:solidFill>
                          <a:latin typeface="Arial"/>
                          <a:ea typeface="Times New Roman"/>
                        </a:rPr>
                        <a:t>E</a:t>
                      </a:r>
                      <a:r>
                        <a:rPr lang="es-PE" sz="1400" b="1" noProof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ea typeface="Times New Roman"/>
                        </a:rPr>
                        <a:t/>
                      </a:r>
                      <a:br>
                        <a:rPr lang="es-PE" sz="1400" b="1" noProof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/>
                          <a:ea typeface="Times New Roman"/>
                        </a:rPr>
                      </a:br>
                      <a:r>
                        <a:rPr lang="es-PE" sz="1400" b="1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¿Qué actividades de largo</a:t>
                      </a:r>
                      <a:r>
                        <a:rPr lang="es-PE" sz="1400" b="1" baseline="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plazo pueden mejorar la gestión del agua bajo el cambio climático</a:t>
                      </a:r>
                      <a:r>
                        <a:rPr lang="es-PE" sz="1400" b="1" kern="120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?</a:t>
                      </a:r>
                      <a:endParaRPr lang="es-PE" sz="1400" b="1" kern="1200" noProof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+mn-cs"/>
                      </a:endParaRPr>
                    </a:p>
                  </a:txBody>
                  <a:tcPr marL="36000" marR="36000" marT="179863" marB="17986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072253">
                <a:tc>
                  <a:txBody>
                    <a:bodyPr/>
                    <a:lstStyle/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es-PE" sz="1400" b="1" noProof="0" smtClean="0">
                          <a:solidFill>
                            <a:srgbClr val="C00000"/>
                          </a:solidFill>
                          <a:latin typeface="Arial"/>
                          <a:ea typeface="Times New Roman"/>
                        </a:rPr>
                        <a:t>Evaluación </a:t>
                      </a:r>
                      <a:endParaRPr lang="es-PE" sz="1400" noProof="0" smtClean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es-PE" sz="1400" b="1" u="none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Intereses:</a:t>
                      </a:r>
                      <a:r>
                        <a:rPr lang="es-PE" sz="140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br>
                        <a:rPr lang="es-PE" sz="140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</a:br>
                      <a:r>
                        <a:rPr lang="es-PE" sz="140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nuevos riesgos climáticos, opciones</a:t>
                      </a:r>
                      <a:r>
                        <a:rPr lang="es-PE" sz="1400" baseline="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de adaptación</a:t>
                      </a:r>
                      <a:endParaRPr lang="es-PE" sz="1400" noProof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36000" marR="36000" marT="179863" marB="17986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80975" lvl="0" indent="-180975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r>
                        <a:rPr lang="es-PE" sz="140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Inventario</a:t>
                      </a:r>
                      <a:r>
                        <a:rPr lang="es-PE" sz="1400" baseline="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de recursos de agua regionales</a:t>
                      </a:r>
                      <a:endParaRPr lang="es-PE" sz="1400" noProof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  <a:p>
                      <a:pPr marL="180975" lvl="0" indent="-180975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r>
                        <a:rPr lang="es-PE" sz="140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Demanda proyectada</a:t>
                      </a:r>
                      <a:r>
                        <a:rPr lang="es-PE" sz="1400" baseline="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del agua y escenarios de oferta.</a:t>
                      </a:r>
                      <a:endParaRPr lang="es-PE" sz="1400" noProof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6000" marR="36000" marT="179863" marB="17986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80975" lvl="0" indent="-180975" algn="l" defTabSz="914400" rtl="0" eaLnBrk="1" latinLnBrk="0" hangingPunct="1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r>
                        <a:rPr lang="es-PE" sz="1400" kern="120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Escenarios de cambio climático</a:t>
                      </a:r>
                    </a:p>
                    <a:p>
                      <a:pPr marL="180975" lvl="0" indent="-180975" algn="l" defTabSz="914400" rtl="0" eaLnBrk="1" latinLnBrk="0" hangingPunct="1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r>
                        <a:rPr lang="es-PE" sz="1400" kern="120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Evaluaciones de impactos del cambio climático</a:t>
                      </a:r>
                    </a:p>
                    <a:p>
                      <a:pPr marL="180975" lvl="0" indent="-180975" algn="l" defTabSz="914400" rtl="0" eaLnBrk="1" latinLnBrk="0" hangingPunct="1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r>
                        <a:rPr lang="es-PE" sz="1400" kern="120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Identificación de las opciones de adaptación</a:t>
                      </a:r>
                    </a:p>
                    <a:p>
                      <a:pPr marL="180975" lvl="0" indent="-180975" algn="l" defTabSz="914400" rtl="0" eaLnBrk="1" latinLnBrk="0" hangingPunct="1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r>
                        <a:rPr lang="es-PE" sz="1400" kern="1200" noProof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Evaluación de los costos de adaptación</a:t>
                      </a:r>
                      <a:endParaRPr lang="es-PE" sz="1400" kern="1200" noProof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+mn-cs"/>
                      </a:endParaRPr>
                    </a:p>
                  </a:txBody>
                  <a:tcPr marL="36000" marR="36000" marT="179863" marB="17986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80975" lvl="0" indent="-180975" algn="l" defTabSz="914400" rtl="0" eaLnBrk="1" latinLnBrk="0" hangingPunct="1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r>
                        <a:rPr lang="es-PE" sz="1400" kern="120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Capacita</a:t>
                      </a:r>
                      <a:r>
                        <a:rPr lang="es-PE" sz="1400" kern="1200" baseline="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 sobre escenarios a puntos focales para la adaptación.</a:t>
                      </a:r>
                      <a:endParaRPr lang="es-PE" sz="1400" kern="1200" noProof="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+mn-cs"/>
                      </a:endParaRPr>
                    </a:p>
                    <a:p>
                      <a:pPr marL="180975" lvl="0" indent="-180975" algn="l" defTabSz="914400" rtl="0" eaLnBrk="1" latinLnBrk="0" hangingPunct="1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r>
                        <a:rPr lang="es-PE" sz="1400" kern="120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Capacita en</a:t>
                      </a:r>
                      <a:r>
                        <a:rPr lang="es-PE" sz="1400" kern="1200" baseline="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 el enfoque de 4 pasos al equipo de gestión.</a:t>
                      </a:r>
                      <a:endParaRPr lang="es-PE" sz="1400" kern="1200" noProof="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+mn-cs"/>
                      </a:endParaRPr>
                    </a:p>
                  </a:txBody>
                  <a:tcPr marL="36000" marR="36000" marT="179863" marB="17986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80975" lvl="0" indent="-180975" algn="l" defTabSz="914400" rtl="0" eaLnBrk="1" latinLnBrk="0" hangingPunct="1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r>
                        <a:rPr lang="es-PE" sz="1400" kern="120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Evaluaciones</a:t>
                      </a:r>
                      <a:r>
                        <a:rPr lang="es-PE" sz="1400" kern="1200" baseline="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 conjuntas de impactos con expertos en clima y en agua.</a:t>
                      </a:r>
                      <a:endParaRPr lang="es-PE" sz="1400" kern="1200" noProof="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+mn-cs"/>
                      </a:endParaRPr>
                    </a:p>
                    <a:p>
                      <a:pPr marL="180975" lvl="0" indent="-180975" algn="l" defTabSz="914400" rtl="0" eaLnBrk="1" latinLnBrk="0" hangingPunct="1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r>
                        <a:rPr lang="es-PE" sz="1400" kern="120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Verificación cruzada entre los desarrollos</a:t>
                      </a:r>
                      <a:r>
                        <a:rPr lang="es-PE" sz="1400" kern="1200" baseline="0" noProof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+mn-cs"/>
                        </a:rPr>
                        <a:t> proyectados con los datos nacionales .</a:t>
                      </a:r>
                      <a:endParaRPr lang="es-PE" sz="1400" kern="1200" noProof="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+mn-cs"/>
                      </a:endParaRPr>
                    </a:p>
                    <a:p>
                      <a:pPr marL="180975" lvl="0" indent="-180975" algn="l" defTabSz="914400" rtl="0" eaLnBrk="1" latinLnBrk="0" hangingPunct="1">
                        <a:spcAft>
                          <a:spcPts val="600"/>
                        </a:spcAft>
                        <a:buClr>
                          <a:srgbClr val="77933C"/>
                        </a:buClr>
                        <a:buFont typeface="Wingdings" pitchFamily="2" charset="2"/>
                        <a:buChar char="§"/>
                      </a:pPr>
                      <a:endParaRPr lang="es-PE" sz="1400" kern="1200" noProof="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+mn-cs"/>
                      </a:endParaRPr>
                    </a:p>
                  </a:txBody>
                  <a:tcPr marL="36000" marR="36000" marT="179863" marB="17986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el 1"/>
          <p:cNvSpPr>
            <a:spLocks noGrp="1"/>
          </p:cNvSpPr>
          <p:nvPr>
            <p:ph type="title"/>
          </p:nvPr>
        </p:nvSpPr>
        <p:spPr>
          <a:xfrm>
            <a:off x="457200" y="1111250"/>
            <a:ext cx="8191500" cy="690563"/>
          </a:xfrm>
        </p:spPr>
        <p:txBody>
          <a:bodyPr/>
          <a:lstStyle/>
          <a:p>
            <a:r>
              <a:rPr lang="en-GB" altLang="de-DE" smtClean="0"/>
              <a:t>Ejercicio (3)</a:t>
            </a:r>
          </a:p>
        </p:txBody>
      </p:sp>
      <p:sp>
        <p:nvSpPr>
          <p:cNvPr id="2867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smtClean="0">
                <a:solidFill>
                  <a:srgbClr val="C00000"/>
                </a:solidFill>
              </a:rPr>
              <a:t>Resultados</a:t>
            </a:r>
          </a:p>
          <a:p>
            <a:pPr lvl="1"/>
            <a:r>
              <a:rPr lang="es-MX" altLang="de-DE" b="0" smtClean="0"/>
              <a:t>(por favor especificar)</a:t>
            </a:r>
          </a:p>
          <a:p>
            <a:pPr marL="0" indent="0"/>
            <a:endParaRPr lang="es-MX" altLang="de-DE" smtClean="0">
              <a:solidFill>
                <a:srgbClr val="595959"/>
              </a:solidFill>
            </a:endParaRPr>
          </a:p>
          <a:p>
            <a:pPr marL="0" indent="0"/>
            <a:r>
              <a:rPr lang="es-MX" altLang="de-DE" smtClean="0">
                <a:solidFill>
                  <a:srgbClr val="C00000"/>
                </a:solidFill>
              </a:rPr>
              <a:t>Logística</a:t>
            </a:r>
          </a:p>
          <a:p>
            <a:pPr lvl="1"/>
            <a:r>
              <a:rPr lang="es-MX" altLang="de-DE" b="0" smtClean="0"/>
              <a:t>Estudio de caso</a:t>
            </a:r>
            <a:r>
              <a:rPr lang="es-MX" altLang="de-DE" b="0" smtClean="0">
                <a:solidFill>
                  <a:srgbClr val="C00000"/>
                </a:solidFill>
              </a:rPr>
              <a:t>*</a:t>
            </a:r>
            <a:endParaRPr lang="es-MX" altLang="de-DE" b="0" smtClean="0"/>
          </a:p>
          <a:p>
            <a:pPr lvl="1"/>
            <a:r>
              <a:rPr lang="es-MX" altLang="de-DE" b="0" smtClean="0"/>
              <a:t>Presentación de resultados (por favor especificar cómo)</a:t>
            </a:r>
            <a:r>
              <a:rPr lang="es-MX" altLang="de-DE" b="0" smtClean="0">
                <a:solidFill>
                  <a:srgbClr val="C00000"/>
                </a:solidFill>
              </a:rPr>
              <a:t>*</a:t>
            </a:r>
          </a:p>
          <a:p>
            <a:pPr lvl="1"/>
            <a:r>
              <a:rPr lang="es-MX" altLang="de-DE" b="0" smtClean="0"/>
              <a:t>Reflexión</a:t>
            </a:r>
            <a:r>
              <a:rPr lang="es-MX" altLang="de-DE" b="0" smtClean="0">
                <a:solidFill>
                  <a:srgbClr val="C00000"/>
                </a:solidFill>
              </a:rPr>
              <a:t>*</a:t>
            </a:r>
          </a:p>
          <a:p>
            <a:pPr lvl="1"/>
            <a:endParaRPr lang="en-GB" altLang="de-DE" smtClean="0">
              <a:solidFill>
                <a:srgbClr val="C00000"/>
              </a:solidFill>
            </a:endParaRPr>
          </a:p>
          <a:p>
            <a:pPr lvl="1"/>
            <a:endParaRPr lang="en-GB" altLang="de-DE" smtClean="0">
              <a:solidFill>
                <a:srgbClr val="C00000"/>
              </a:solidFill>
            </a:endParaRPr>
          </a:p>
          <a:p>
            <a:pPr lvl="1"/>
            <a:endParaRPr lang="en-GB" altLang="de-DE" smtClean="0">
              <a:solidFill>
                <a:srgbClr val="C00000"/>
              </a:solidFill>
            </a:endParaRPr>
          </a:p>
          <a:p>
            <a:pPr lvl="1"/>
            <a:endParaRPr lang="en-GB" altLang="de-DE" smtClean="0">
              <a:solidFill>
                <a:srgbClr val="C00000"/>
              </a:solidFill>
            </a:endParaRPr>
          </a:p>
          <a:p>
            <a:pPr lvl="1">
              <a:buFont typeface="Wingdings" pitchFamily="2" charset="2"/>
              <a:buNone/>
            </a:pPr>
            <a:r>
              <a:rPr lang="en-GB" altLang="de-DE" b="0" smtClean="0">
                <a:solidFill>
                  <a:srgbClr val="C00000"/>
                </a:solidFill>
              </a:rPr>
              <a:t>*</a:t>
            </a:r>
            <a:r>
              <a:rPr lang="en-GB" altLang="de-DE" b="0" smtClean="0"/>
              <a:t>Por favor usa aquí tu propio ejemplo.</a:t>
            </a:r>
          </a:p>
        </p:txBody>
      </p:sp>
      <p:pic>
        <p:nvPicPr>
          <p:cNvPr id="28676" name="Grafik 3" descr="balken2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825" y="4856163"/>
            <a:ext cx="604838" cy="185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TZ-EN">
  <a:themeElements>
    <a:clrScheme name="Benutzerdefiniert 11">
      <a:dk1>
        <a:srgbClr val="000000"/>
      </a:dk1>
      <a:lt1>
        <a:srgbClr val="FFFFFF"/>
      </a:lt1>
      <a:dk2>
        <a:srgbClr val="727272"/>
      </a:dk2>
      <a:lt2>
        <a:srgbClr val="D9D9D9"/>
      </a:lt2>
      <a:accent1>
        <a:srgbClr val="B7D1DD"/>
      </a:accent1>
      <a:accent2>
        <a:srgbClr val="C80F0E"/>
      </a:accent2>
      <a:accent3>
        <a:srgbClr val="DEDEAF"/>
      </a:accent3>
      <a:accent4>
        <a:srgbClr val="939393"/>
      </a:accent4>
      <a:accent5>
        <a:srgbClr val="9AB0BA"/>
      </a:accent5>
      <a:accent6>
        <a:srgbClr val="BABA93"/>
      </a:accent6>
      <a:hlink>
        <a:srgbClr val="950B0A"/>
      </a:hlink>
      <a:folHlink>
        <a:srgbClr val="950B0A"/>
      </a:folHlink>
    </a:clrScheme>
    <a:fontScheme name="gtz-leerfolie-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tz-leerfolie-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6048</TotalTime>
  <Words>2422</Words>
  <Application>Microsoft Office PowerPoint</Application>
  <PresentationFormat>On-screen Show (4:3)</PresentationFormat>
  <Paragraphs>351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Wingdings</vt:lpstr>
      <vt:lpstr>Adobe Fangsong Std R</vt:lpstr>
      <vt:lpstr>Times</vt:lpstr>
      <vt:lpstr>SimSun</vt:lpstr>
      <vt:lpstr>Times New Roman</vt:lpstr>
      <vt:lpstr>GTZ-EN</vt:lpstr>
      <vt:lpstr>Desarrollar la capacidad institucional para la adaptación</vt:lpstr>
      <vt:lpstr>PowerPoint Presentation</vt:lpstr>
      <vt:lpstr>Fundamento</vt:lpstr>
      <vt:lpstr>Desarrollo de capacidades institucionales para la adaptación: algunas definiciones</vt:lpstr>
      <vt:lpstr>Desarrollo de capacidades a diferentes niveles</vt:lpstr>
      <vt:lpstr>Desarrollo de capacidades a diferentes niveles</vt:lpstr>
      <vt:lpstr>Desarrollo de capacidades a diferentes niveles </vt:lpstr>
      <vt:lpstr>Desarrollo de capacidades a diferentes niveles </vt:lpstr>
      <vt:lpstr>Capacidad adaptativa y capacidad para la adaptación: diferentes marcos (1)</vt:lpstr>
      <vt:lpstr>Capacidad adaptativa y capacidad para la adaptación: diferentes marcos (2)</vt:lpstr>
      <vt:lpstr>PowerPoint Presentation</vt:lpstr>
      <vt:lpstr>   Pasos hacia la creación de capacidades institucionales para la adaptación en la planificación y gestión</vt:lpstr>
      <vt:lpstr>Funciones de la adaptación y capacidades requeridas (1)</vt:lpstr>
      <vt:lpstr>Funciones de la adaptación y capacidades requeridas (2)</vt:lpstr>
      <vt:lpstr>Gestión adaptativa – Aprender haciendo</vt:lpstr>
      <vt:lpstr>Ejercicio (1)</vt:lpstr>
      <vt:lpstr>Ejercicio (2)</vt:lpstr>
      <vt:lpstr>Ejercicio – ejemplo</vt:lpstr>
      <vt:lpstr>Ejercicio (3)</vt:lpstr>
    </vt:vector>
  </TitlesOfParts>
  <Company>Deutsche Gesellschaft für Internationale Zusammenarbeit (GIZ) GmbH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Integrating Climate Change Adaptation into Development Planning. A Practice-Oriented Training based on the OECD Policy Guidance</dc:title>
  <dc:subject>Climate Change</dc:subject>
  <dc:creator>GIZ</dc:creator>
  <cp:keywords>Climate Change, development cooperation</cp:keywords>
  <cp:lastModifiedBy>Benjamin Greiner</cp:lastModifiedBy>
  <cp:revision>307</cp:revision>
  <cp:lastPrinted>2005-12-21T12:33:01Z</cp:lastPrinted>
  <dcterms:created xsi:type="dcterms:W3CDTF">2009-01-02T12:52:23Z</dcterms:created>
  <dcterms:modified xsi:type="dcterms:W3CDTF">2013-11-11T16:00:03Z</dcterms:modified>
</cp:coreProperties>
</file>