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49" r:id="rId1"/>
  </p:sldMasterIdLst>
  <p:notesMasterIdLst>
    <p:notesMasterId r:id="rId9"/>
  </p:notesMasterIdLst>
  <p:handoutMasterIdLst>
    <p:handoutMasterId r:id="rId10"/>
  </p:handoutMasterIdLst>
  <p:sldIdLst>
    <p:sldId id="256" r:id="rId2"/>
    <p:sldId id="273" r:id="rId3"/>
    <p:sldId id="264" r:id="rId4"/>
    <p:sldId id="265" r:id="rId5"/>
    <p:sldId id="266" r:id="rId6"/>
    <p:sldId id="267" r:id="rId7"/>
    <p:sldId id="268" r:id="rId8"/>
  </p:sldIdLst>
  <p:sldSz cx="9144000" cy="6858000" type="screen4x3"/>
  <p:notesSz cx="6858000" cy="994568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200" b="1" kern="1200">
        <a:solidFill>
          <a:srgbClr val="999999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669900"/>
    <a:srgbClr val="C00000"/>
    <a:srgbClr val="646464"/>
    <a:srgbClr val="595959"/>
    <a:srgbClr val="CC3300"/>
    <a:srgbClr val="E25B1E"/>
    <a:srgbClr val="E5DBA1"/>
    <a:srgbClr val="BABA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8" autoAdjust="0"/>
    <p:restoredTop sz="86323" autoAdjust="0"/>
  </p:normalViewPr>
  <p:slideViewPr>
    <p:cSldViewPr snapToGrid="0">
      <p:cViewPr>
        <p:scale>
          <a:sx n="66" d="100"/>
          <a:sy n="66" d="100"/>
        </p:scale>
        <p:origin x="-366" y="-144"/>
      </p:cViewPr>
      <p:guideLst>
        <p:guide orient="horz" pos="3935"/>
        <p:guide orient="horz"/>
        <p:guide orient="horz" pos="151"/>
        <p:guide orient="horz" pos="1269"/>
        <p:guide orient="horz" pos="1140"/>
        <p:guide orient="horz" pos="1265"/>
        <p:guide pos="288"/>
        <p:guide pos="5029"/>
        <p:guide pos="2860"/>
      </p:guideLst>
    </p:cSldViewPr>
  </p:slideViewPr>
  <p:outlineViewPr>
    <p:cViewPr>
      <p:scale>
        <a:sx n="33" d="100"/>
        <a:sy n="33" d="100"/>
      </p:scale>
      <p:origin x="0" y="224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61" d="100"/>
          <a:sy n="61" d="100"/>
        </p:scale>
        <p:origin x="-3582" y="-72"/>
      </p:cViewPr>
      <p:guideLst>
        <p:guide orient="horz" pos="3132"/>
        <p:guide pos="126"/>
        <p:guide pos="41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656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9448800"/>
            <a:ext cx="29718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b="0">
                <a:solidFill>
                  <a:schemeClr val="tx1"/>
                </a:solidFill>
                <a:latin typeface="Times" charset="0"/>
                <a:cs typeface="+mn-cs"/>
              </a:defRPr>
            </a:lvl1pPr>
          </a:lstStyle>
          <a:p>
            <a:pPr>
              <a:defRPr/>
            </a:pPr>
            <a:fld id="{A7EE332A-B4F2-4A98-A4A3-F16871C26AFD}" type="slidenum">
              <a:rPr lang="de-DE"/>
              <a:pPr>
                <a:defRPr/>
              </a:pPr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580041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0" y="9705975"/>
            <a:ext cx="6858000" cy="230188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lang="de-DE" sz="1000" b="1" kern="120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fld id="{A7FFF7AE-6FB8-47ED-815B-0D493BF391F9}" type="slidenum">
              <a:rPr/>
              <a:pPr>
                <a:defRPr/>
              </a:pPr>
              <a:t>‹#›</a:t>
            </a:fld>
            <a:endParaRPr dirty="0"/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263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000" b="1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0245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09550" y="312738"/>
            <a:ext cx="6403975" cy="429736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212725" y="4724400"/>
            <a:ext cx="6413500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dirty="0" smtClean="0"/>
              <a:t>Klicken Sie, um die Formate des Vorlagentextes zu bearbeiten</a:t>
            </a:r>
          </a:p>
          <a:p>
            <a:pPr lvl="1"/>
            <a:r>
              <a:rPr lang="de-DE" noProof="0" dirty="0" smtClean="0"/>
              <a:t>Zweite Ebene</a:t>
            </a:r>
          </a:p>
          <a:p>
            <a:pPr lvl="2"/>
            <a:r>
              <a:rPr lang="de-DE" noProof="0" dirty="0" smtClean="0"/>
              <a:t>Dritte Ebene</a:t>
            </a:r>
          </a:p>
          <a:p>
            <a:pPr lvl="3"/>
            <a:r>
              <a:rPr lang="de-DE" noProof="0" dirty="0" smtClean="0"/>
              <a:t>Vierte Ebene</a:t>
            </a:r>
          </a:p>
          <a:p>
            <a:pPr lvl="4"/>
            <a:r>
              <a:rPr lang="de-DE" noProof="0" dirty="0" smtClean="0"/>
              <a:t>Fünfte Ebene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05975"/>
            <a:ext cx="6143625" cy="230188"/>
          </a:xfrm>
          <a:prstGeom prst="rect">
            <a:avLst/>
          </a:prstGeom>
          <a:solidFill>
            <a:srgbClr val="6699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lang="de-DE" sz="1000" b="1" kern="1200">
                <a:solidFill>
                  <a:schemeClr val="bg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27909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b="1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180975" indent="-180975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1200" kern="1200">
        <a:solidFill>
          <a:schemeClr val="tx1"/>
        </a:solidFill>
        <a:latin typeface="Arial" pitchFamily="34" charset="0"/>
        <a:ea typeface="Adobe Fangsong Std R" pitchFamily="18" charset="-128"/>
        <a:cs typeface="Arial" pitchFamily="34" charset="0"/>
      </a:defRPr>
    </a:lvl2pPr>
    <a:lvl3pPr marL="266700" indent="-90488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1000" kern="1200">
        <a:solidFill>
          <a:schemeClr val="tx1"/>
        </a:solidFill>
        <a:latin typeface="Arial" pitchFamily="34" charset="0"/>
        <a:ea typeface="Adobe Fangsong Std R" pitchFamily="18" charset="-128"/>
        <a:cs typeface="Arial" charset="0"/>
      </a:defRPr>
    </a:lvl3pPr>
    <a:lvl4pPr marL="447675" indent="-90488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800" kern="1200">
        <a:solidFill>
          <a:schemeClr val="tx1"/>
        </a:solidFill>
        <a:latin typeface="Arial" pitchFamily="34" charset="0"/>
        <a:ea typeface="Adobe Fangsong Std R" pitchFamily="18" charset="-128"/>
        <a:cs typeface="Arial" charset="0"/>
      </a:defRPr>
    </a:lvl4pPr>
    <a:lvl5pPr marL="719138" indent="-95250" algn="l" rtl="0" eaLnBrk="0" fontAlgn="base" hangingPunct="0">
      <a:spcBef>
        <a:spcPct val="30000"/>
      </a:spcBef>
      <a:spcAft>
        <a:spcPct val="0"/>
      </a:spcAft>
      <a:buClr>
        <a:srgbClr val="669900"/>
      </a:buClr>
      <a:buFont typeface="Wingdings" pitchFamily="2" charset="2"/>
      <a:buChar char="§"/>
      <a:defRPr sz="800" b="1" kern="1200">
        <a:solidFill>
          <a:srgbClr val="669900"/>
        </a:solidFill>
        <a:latin typeface="Arial" pitchFamily="34" charset="0"/>
        <a:ea typeface="Adobe Fangsong Std R" pitchFamily="18" charset="-128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otizenplatzhalter 2"/>
          <p:cNvSpPr>
            <a:spLocks noGrp="1"/>
          </p:cNvSpPr>
          <p:nvPr>
            <p:ph type="body" idx="1"/>
          </p:nvPr>
        </p:nvSpPr>
        <p:spPr>
          <a:ln/>
          <a:extLst/>
        </p:spPr>
        <p:txBody>
          <a:bodyPr/>
          <a:lstStyle/>
          <a:p>
            <a:pPr>
              <a:defRPr/>
            </a:pPr>
            <a:r>
              <a:rPr lang="es-MX" dirty="0" smtClean="0">
                <a:latin typeface="Arial" charset="0"/>
                <a:cs typeface="Arial" charset="0"/>
              </a:rPr>
              <a:t>Durante el </a:t>
            </a:r>
            <a:r>
              <a:rPr lang="es-MX" dirty="0" err="1" smtClean="0">
                <a:latin typeface="Arial" charset="0"/>
                <a:cs typeface="Arial" charset="0"/>
              </a:rPr>
              <a:t>ToT</a:t>
            </a:r>
            <a:r>
              <a:rPr lang="es-MX" dirty="0" smtClean="0">
                <a:latin typeface="Arial" charset="0"/>
                <a:cs typeface="Arial" charset="0"/>
              </a:rPr>
              <a:t> se pidió a los participantes que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Trabajen en grupos y 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Armen toda la información relevante para sus temas específicos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dirty="0" smtClean="0">
                <a:latin typeface="Arial" charset="0"/>
                <a:cs typeface="Arial" charset="0"/>
              </a:rPr>
              <a:t>(agua, clima, agricultura, gobernabilidad, sociedad y economía) y </a:t>
            </a:r>
          </a:p>
          <a:p>
            <a:pPr lvl="1">
              <a:defRPr/>
            </a:pPr>
            <a:r>
              <a:rPr lang="es-MX" dirty="0" smtClean="0">
                <a:latin typeface="Arial" charset="0"/>
                <a:cs typeface="Arial" charset="0"/>
              </a:rPr>
              <a:t>Presentarla a sus colegas</a:t>
            </a:r>
          </a:p>
        </p:txBody>
      </p:sp>
      <p:sp>
        <p:nvSpPr>
          <p:cNvPr id="11267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DE944E04-2AA4-4C8C-AC5E-52C25C5D189B}" type="slidenum">
              <a:rPr altLang="de-DE" sz="1000" smtClean="0">
                <a:solidFill>
                  <a:schemeClr val="bg1"/>
                </a:solidFill>
              </a:rPr>
              <a:pPr/>
              <a:t>1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11268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 txBox="1">
            <a:spLocks noGrp="1" noChangeArrowheads="1"/>
          </p:cNvSpPr>
          <p:nvPr/>
        </p:nvSpPr>
        <p:spPr bwMode="auto">
          <a:xfrm>
            <a:off x="0" y="9704388"/>
            <a:ext cx="6858000" cy="231775"/>
          </a:xfrm>
          <a:prstGeom prst="rect">
            <a:avLst/>
          </a:prstGeom>
          <a:solidFill>
            <a:srgbClr val="66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38" tIns="45969" rIns="91938" bIns="45969" anchor="b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r"/>
            <a:fld id="{61498106-1B2E-4734-A2C9-E0F6D2EACA69}" type="slidenum">
              <a:rPr lang="de-DE" altLang="de-DE" sz="1000">
                <a:solidFill>
                  <a:schemeClr val="bg1"/>
                </a:solidFill>
              </a:rPr>
              <a:pPr algn="r"/>
              <a:t>2</a:t>
            </a:fld>
            <a:endParaRPr lang="de-DE" altLang="de-DE" sz="1000">
              <a:solidFill>
                <a:schemeClr val="bg1"/>
              </a:solidFill>
            </a:endParaRPr>
          </a:p>
        </p:txBody>
      </p:sp>
      <p:sp>
        <p:nvSpPr>
          <p:cNvPr id="12291" name="Text Box 1"/>
          <p:cNvSpPr txBox="1">
            <a:spLocks noChangeArrowheads="1"/>
          </p:cNvSpPr>
          <p:nvPr/>
        </p:nvSpPr>
        <p:spPr bwMode="auto">
          <a:xfrm>
            <a:off x="0" y="9704388"/>
            <a:ext cx="6858000" cy="230187"/>
          </a:xfrm>
          <a:prstGeom prst="rect">
            <a:avLst/>
          </a:prstGeom>
          <a:solidFill>
            <a:srgbClr val="6699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b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r" eaLnBrk="1" hangingPunct="1"/>
            <a:fld id="{29B38147-B056-4033-8578-4B76E992C552}" type="slidenum">
              <a:rPr lang="de-DE" altLang="de-DE" sz="1000">
                <a:solidFill>
                  <a:srgbClr val="FFFFFF"/>
                </a:solidFill>
              </a:rPr>
              <a:pPr algn="r" eaLnBrk="1" hangingPunct="1"/>
              <a:t>2</a:t>
            </a:fld>
            <a:endParaRPr lang="de-DE" altLang="de-DE" sz="1000">
              <a:solidFill>
                <a:srgbClr val="FFFFFF"/>
              </a:solidFill>
            </a:endParaRPr>
          </a:p>
        </p:txBody>
      </p:sp>
      <p:sp>
        <p:nvSpPr>
          <p:cNvPr id="12292" name="Text Box 2"/>
          <p:cNvSpPr>
            <a:spLocks noGrp="1" noChangeArrowheads="1"/>
          </p:cNvSpPr>
          <p:nvPr>
            <p:ph type="body"/>
          </p:nvPr>
        </p:nvSpPr>
        <p:spPr>
          <a:xfrm>
            <a:off x="212725" y="4724400"/>
            <a:ext cx="6413500" cy="49434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938" tIns="45969" rIns="91938" bIns="45969"/>
          <a:lstStyle/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de-DE" smtClean="0">
                <a:solidFill>
                  <a:srgbClr val="000000"/>
                </a:solidFill>
                <a:latin typeface="Arial" charset="0"/>
                <a:cs typeface="Arial" charset="0"/>
              </a:rPr>
              <a:t>Términos de uso </a:t>
            </a:r>
          </a:p>
          <a:p>
            <a:pPr>
              <a:spcBef>
                <a:spcPts val="450"/>
              </a:spcBef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altLang="de-DE" b="0" smtClean="0">
                <a:solidFill>
                  <a:srgbClr val="000000"/>
                </a:solidFill>
                <a:latin typeface="Arial" charset="0"/>
                <a:cs typeface="Arial" charset="0"/>
              </a:rPr>
              <a:t>Este material de capacitación es propiedad de la GIZ. No se puede alterar esta diapositiva, añadir o borrar ninguna parte de su contenido ni cambiar las diapositivas maestras. El logo de la GIZ no podrá ser removido o cambiado de lugar y ningún otro logo o información podrá ser ubicado en las áreas de encabezado o pie de págica de las diapositivas maestras. Antes de añadir cualquier información a este material de capacitación, por favor contactar a climate@giz.de.</a:t>
            </a:r>
          </a:p>
        </p:txBody>
      </p:sp>
      <p:sp>
        <p:nvSpPr>
          <p:cNvPr id="12293" name="Text Box 3"/>
          <p:cNvSpPr txBox="1">
            <a:spLocks noChangeArrowheads="1"/>
          </p:cNvSpPr>
          <p:nvPr/>
        </p:nvSpPr>
        <p:spPr bwMode="auto">
          <a:xfrm>
            <a:off x="2054225" y="312738"/>
            <a:ext cx="2714625" cy="42957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en-GB" altLang="de-DE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13315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  <p:sp>
        <p:nvSpPr>
          <p:cNvPr id="13316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15066C89-F622-4755-B42E-3295BC062A4C}" type="slidenum">
              <a:rPr altLang="de-DE" sz="1000" smtClean="0">
                <a:solidFill>
                  <a:schemeClr val="bg1"/>
                </a:solidFill>
              </a:rPr>
              <a:pPr/>
              <a:t>3</a:t>
            </a:fld>
            <a:endParaRPr altLang="de-DE" sz="100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Slide Number Placehold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EB14B4B6-7F73-414B-982B-AC4032B713C1}" type="slidenum">
              <a:rPr altLang="de-DE" sz="1000" smtClean="0">
                <a:solidFill>
                  <a:schemeClr val="bg1"/>
                </a:solidFill>
              </a:rPr>
              <a:pPr/>
              <a:t>4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14339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14340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de-DE" smtClean="0">
              <a:latin typeface="Arial" charset="0"/>
              <a:cs typeface="Arial" charset="0"/>
            </a:endParaRP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EE447C50-6BF9-43A7-ADBF-16A2605CCA30}" type="slidenum">
              <a:rPr altLang="de-DE" sz="1000" smtClean="0">
                <a:solidFill>
                  <a:schemeClr val="bg1"/>
                </a:solidFill>
              </a:rPr>
              <a:pPr/>
              <a:t>5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15364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1"/>
            <a:r>
              <a:rPr lang="es-PE" altLang="de-DE" smtClean="0">
                <a:latin typeface="Arial" charset="0"/>
                <a:cs typeface="Arial" charset="0"/>
              </a:rPr>
              <a:t>El ejercicio es conducido en base a la lluvia de ideas que recogió tantas como se pudo.</a:t>
            </a:r>
          </a:p>
          <a:p>
            <a:pPr lvl="1"/>
            <a:r>
              <a:rPr lang="es-PE" altLang="de-DE" smtClean="0">
                <a:latin typeface="Arial" charset="0"/>
                <a:cs typeface="Arial" charset="0"/>
              </a:rPr>
              <a:t>Esto significa que por el momento todas las ideas que se le puedan ocurrir son bienvenidas.</a:t>
            </a:r>
          </a:p>
          <a:p>
            <a:endParaRPr lang="es-PE" altLang="de-DE" smtClean="0">
              <a:latin typeface="Arial" charset="0"/>
              <a:cs typeface="Arial" charset="0"/>
            </a:endParaRPr>
          </a:p>
          <a:p>
            <a:r>
              <a:rPr lang="es-PE" altLang="de-DE" smtClean="0">
                <a:latin typeface="Arial" charset="0"/>
                <a:cs typeface="Arial" charset="0"/>
              </a:rPr>
              <a:t>Importante: </a:t>
            </a:r>
            <a:br>
              <a:rPr lang="es-PE" altLang="de-DE" smtClean="0">
                <a:latin typeface="Arial" charset="0"/>
                <a:cs typeface="Arial" charset="0"/>
              </a:rPr>
            </a:br>
            <a:r>
              <a:rPr lang="es-PE" altLang="de-DE" b="0" smtClean="0">
                <a:latin typeface="Arial" charset="0"/>
                <a:cs typeface="Arial" charset="0"/>
              </a:rPr>
              <a:t>Ninguna idea debe ser criticada, los factores limitantes serán reflejados durante el análisis en el siguiente paso.</a:t>
            </a:r>
          </a:p>
          <a:p>
            <a:endParaRPr lang="es-PE" altLang="de-DE" smtClean="0">
              <a:solidFill>
                <a:srgbClr val="669900"/>
              </a:solidFill>
              <a:latin typeface="Arial" charset="0"/>
              <a:cs typeface="Arial" charset="0"/>
            </a:endParaRPr>
          </a:p>
          <a:p>
            <a:r>
              <a:rPr lang="es-PE" altLang="de-DE" smtClean="0">
                <a:solidFill>
                  <a:srgbClr val="669900"/>
                </a:solidFill>
                <a:latin typeface="Arial" charset="0"/>
                <a:cs typeface="Arial" charset="0"/>
              </a:rPr>
              <a:t>H </a:t>
            </a:r>
          </a:p>
          <a:p>
            <a:pPr lvl="1"/>
            <a:r>
              <a:rPr lang="es-PE" altLang="de-DE" smtClean="0">
                <a:latin typeface="Arial" charset="0"/>
                <a:cs typeface="Arial" charset="0"/>
              </a:rPr>
              <a:t>Si es que quieres añadir algo en base a tu propio trabajo</a:t>
            </a:r>
          </a:p>
          <a:p>
            <a:endParaRPr lang="es-PE" altLang="de-DE" smtClean="0">
              <a:solidFill>
                <a:srgbClr val="669900"/>
              </a:solidFill>
              <a:latin typeface="Arial" charset="0"/>
              <a:cs typeface="Arial" charset="0"/>
            </a:endParaRPr>
          </a:p>
          <a:p>
            <a:r>
              <a:rPr lang="es-PE" altLang="de-DE" smtClean="0">
                <a:solidFill>
                  <a:srgbClr val="669900"/>
                </a:solidFill>
                <a:latin typeface="Arial" charset="0"/>
                <a:cs typeface="Arial" charset="0"/>
              </a:rPr>
              <a:t>J</a:t>
            </a:r>
          </a:p>
          <a:p>
            <a:pPr lvl="1"/>
            <a:r>
              <a:rPr lang="es-PE" altLang="de-DE" smtClean="0">
                <a:latin typeface="Arial" charset="0"/>
                <a:cs typeface="Arial" charset="0"/>
              </a:rPr>
              <a:t>Opciones que pueden prevenir, reducir o evitar los daños de impactos biofísicos y socioeconómicos en relación a los sistemas de interés dados y la vulnerabilidad en la columna B.</a:t>
            </a:r>
          </a:p>
          <a:p>
            <a:pPr lvl="1"/>
            <a:r>
              <a:rPr lang="es-PE" altLang="de-DE" smtClean="0">
                <a:latin typeface="Arial" charset="0"/>
                <a:cs typeface="Arial" charset="0"/>
              </a:rPr>
              <a:t>Verificar la presentación 6 y seleccionar las opciones de adaptación que puedas encontrar útiles.</a:t>
            </a:r>
          </a:p>
          <a:p>
            <a:pPr lvl="1"/>
            <a:r>
              <a:rPr lang="es-PE" altLang="de-DE" smtClean="0">
                <a:latin typeface="Arial" charset="0"/>
                <a:cs typeface="Arial" charset="0"/>
              </a:rPr>
              <a:t>Añadir pensando en todas las categorías para las opciones de adaptación (ver glosario)</a:t>
            </a:r>
          </a:p>
          <a:p>
            <a:pPr lvl="1"/>
            <a:r>
              <a:rPr lang="es-PE" altLang="de-DE" smtClean="0">
                <a:latin typeface="Arial" charset="0"/>
                <a:cs typeface="Arial" charset="0"/>
              </a:rPr>
              <a:t>También pensar en las opciones de adaptación que se apoyan en las oportunidades del cambio climático </a:t>
            </a:r>
          </a:p>
          <a:p>
            <a:pPr lvl="1"/>
            <a:r>
              <a:rPr lang="es-PE" altLang="de-DE" smtClean="0">
                <a:latin typeface="Arial" charset="0"/>
                <a:cs typeface="Arial" charset="0"/>
              </a:rPr>
              <a:t>También pensar en las opciones de adaptación que se apoyan en la capacidad adaptativa de los actores relevantes.</a:t>
            </a:r>
          </a:p>
          <a:p>
            <a:endParaRPr lang="es-MX" altLang="de-DE" smtClean="0">
              <a:latin typeface="Arial" charset="0"/>
              <a:cs typeface="Arial" charset="0"/>
            </a:endParaRPr>
          </a:p>
        </p:txBody>
      </p:sp>
      <p:sp>
        <p:nvSpPr>
          <p:cNvPr id="16387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C7367C87-B10F-43A7-B085-EF9DCF48AE8E}" type="slidenum">
              <a:rPr altLang="de-DE" sz="1000" smtClean="0">
                <a:solidFill>
                  <a:schemeClr val="bg1"/>
                </a:solidFill>
              </a:rPr>
              <a:pPr/>
              <a:t>6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16388" name="Folienbildplatzhalter 6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Foliennummernplatzhalter 3"/>
          <p:cNvSpPr>
            <a:spLocks noGrp="1"/>
          </p:cNvSpPr>
          <p:nvPr>
            <p:ph type="sldNum" sz="quarter" idx="5"/>
          </p:nvPr>
        </p:nvSpPr>
        <p:spPr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fld id="{6CE92CA7-63BC-476E-93C4-649E4B823C1A}" type="slidenum">
              <a:rPr altLang="de-DE" sz="1000" smtClean="0">
                <a:solidFill>
                  <a:schemeClr val="bg1"/>
                </a:solidFill>
              </a:rPr>
              <a:pPr/>
              <a:t>7</a:t>
            </a:fld>
            <a:endParaRPr altLang="de-DE" sz="1000" smtClean="0">
              <a:solidFill>
                <a:schemeClr val="bg1"/>
              </a:solidFill>
            </a:endParaRPr>
          </a:p>
        </p:txBody>
      </p:sp>
      <p:sp>
        <p:nvSpPr>
          <p:cNvPr id="17411" name="Folienbildplatzhalter 5"/>
          <p:cNvSpPr>
            <a:spLocks noGrp="1" noRot="1" noChangeAspect="1" noTextEdit="1"/>
          </p:cNvSpPr>
          <p:nvPr>
            <p:ph type="sldImg"/>
          </p:nvPr>
        </p:nvSpPr>
        <p:spPr>
          <a:xfrm>
            <a:off x="546100" y="312738"/>
            <a:ext cx="5730875" cy="4297362"/>
          </a:xfrm>
          <a:ln/>
        </p:spPr>
      </p:sp>
      <p:sp>
        <p:nvSpPr>
          <p:cNvPr id="17412" name="Notizenplatzhalter 6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GB" altLang="de-DE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wmf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B4B11D6F-5828-4914-810B-30BD11E1E2C8}" type="datetime1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11.11.2013</a:t>
            </a:fld>
            <a:r>
              <a:rPr lang="de-DE" sz="1200" b="0" smtClean="0">
                <a:solidFill>
                  <a:schemeClr val="bg1"/>
                </a:solidFill>
              </a:rPr>
              <a:t>     Seite </a:t>
            </a:r>
            <a:fld id="{DBA6C028-5511-4D04-808A-2EA1788D0FFD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BZ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7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2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10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BZ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1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sp>
        <p:nvSpPr>
          <p:cNvPr id="12" name="Line 18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3" name="Picture 20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Grafik 29" descr="gizlogo-sv-climat-en-4c.wmf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3199" name="Rectangle 15"/>
          <p:cNvSpPr>
            <a:spLocks noGrp="1" noChangeArrowheads="1"/>
          </p:cNvSpPr>
          <p:nvPr>
            <p:ph type="ctrTitle" sz="quarter"/>
          </p:nvPr>
        </p:nvSpPr>
        <p:spPr>
          <a:xfrm>
            <a:off x="1040400" y="1993726"/>
            <a:ext cx="7034400" cy="1143000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93200" name="Rectangle 16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040400" y="3239022"/>
            <a:ext cx="70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800">
                <a:solidFill>
                  <a:schemeClr val="tx1"/>
                </a:solidFill>
              </a:defRPr>
            </a:lvl1pPr>
          </a:lstStyle>
          <a:p>
            <a:r>
              <a:rPr lang="de-DE" dirty="0" smtClean="0"/>
              <a:t>Formatvorlage des Untertitelmasters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27038422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1068388"/>
            <a:ext cx="7526338" cy="741362"/>
          </a:xfrm>
        </p:spPr>
        <p:txBody>
          <a:bodyPr anchor="b"/>
          <a:lstStyle>
            <a:lvl1pPr>
              <a:defRPr/>
            </a:lvl1pPr>
          </a:lstStyle>
          <a:p>
            <a:r>
              <a:rPr lang="en-GB" noProof="0" dirty="0" err="1" smtClean="0"/>
              <a:t>Titelmasterformat</a:t>
            </a:r>
            <a:r>
              <a:rPr lang="en-GB" noProof="0" dirty="0" smtClean="0"/>
              <a:t> </a:t>
            </a:r>
            <a:r>
              <a:rPr lang="en-GB" noProof="0" dirty="0" err="1" smtClean="0"/>
              <a:t>durch</a:t>
            </a:r>
            <a:r>
              <a:rPr lang="en-GB" noProof="0" dirty="0" smtClean="0"/>
              <a:t> </a:t>
            </a:r>
            <a:r>
              <a:rPr lang="en-GB" noProof="0" dirty="0" err="1" smtClean="0"/>
              <a:t>Klicken</a:t>
            </a:r>
            <a:r>
              <a:rPr lang="en-GB" noProof="0" dirty="0" smtClean="0"/>
              <a:t> </a:t>
            </a:r>
            <a:r>
              <a:rPr lang="en-GB" noProof="0" dirty="0" err="1" smtClean="0"/>
              <a:t>bearbeiten</a:t>
            </a:r>
            <a:endParaRPr lang="en-GB" noProof="0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57200" y="2008188"/>
            <a:ext cx="7526338" cy="4213225"/>
          </a:xfrm>
        </p:spPr>
        <p:txBody>
          <a:bodyPr/>
          <a:lstStyle>
            <a:lvl1pPr>
              <a:defRPr b="0">
                <a:solidFill>
                  <a:schemeClr val="tx1"/>
                </a:solidFill>
              </a:defRPr>
            </a:lvl1pPr>
            <a:lvl2pPr>
              <a:buClr>
                <a:srgbClr val="669900"/>
              </a:buClr>
              <a:defRPr sz="1800" b="0" baseline="0">
                <a:solidFill>
                  <a:schemeClr val="tx1"/>
                </a:solidFill>
              </a:defRPr>
            </a:lvl2pPr>
            <a:lvl3pPr>
              <a:defRPr sz="1800" baseline="0">
                <a:solidFill>
                  <a:schemeClr val="tx1"/>
                </a:solidFill>
              </a:defRPr>
            </a:lvl3pPr>
            <a:lvl4pPr>
              <a:defRPr sz="1600" baseline="0">
                <a:solidFill>
                  <a:schemeClr val="tx1"/>
                </a:solidFill>
              </a:defRPr>
            </a:lvl4pPr>
            <a:lvl5pPr>
              <a:defRPr sz="1600" baseline="0">
                <a:solidFill>
                  <a:schemeClr val="tx1"/>
                </a:solidFill>
              </a:defRPr>
            </a:lvl5pPr>
          </a:lstStyle>
          <a:p>
            <a:pPr lvl="0"/>
            <a:r>
              <a:rPr lang="en-GB" noProof="0" dirty="0" err="1" smtClean="0"/>
              <a:t>Textmasterformate</a:t>
            </a:r>
            <a:r>
              <a:rPr lang="en-GB" noProof="0" dirty="0" smtClean="0"/>
              <a:t> </a:t>
            </a:r>
            <a:r>
              <a:rPr lang="en-GB" noProof="0" dirty="0" err="1" smtClean="0"/>
              <a:t>durch</a:t>
            </a:r>
            <a:r>
              <a:rPr lang="en-GB" noProof="0" dirty="0" smtClean="0"/>
              <a:t> </a:t>
            </a:r>
            <a:r>
              <a:rPr lang="en-GB" noProof="0" dirty="0" err="1" smtClean="0"/>
              <a:t>Klicken</a:t>
            </a:r>
            <a:r>
              <a:rPr lang="en-GB" noProof="0" dirty="0" smtClean="0"/>
              <a:t> </a:t>
            </a:r>
            <a:r>
              <a:rPr lang="en-GB" noProof="0" dirty="0" err="1" smtClean="0"/>
              <a:t>bearbeiten</a:t>
            </a:r>
            <a:endParaRPr lang="en-GB" noProof="0" dirty="0" smtClean="0"/>
          </a:p>
          <a:p>
            <a:pPr lvl="1"/>
            <a:r>
              <a:rPr lang="en-GB" noProof="0" dirty="0" err="1" smtClean="0"/>
              <a:t>Zweite</a:t>
            </a:r>
            <a:r>
              <a:rPr lang="en-GB" noProof="0" dirty="0" smtClean="0"/>
              <a:t> </a:t>
            </a:r>
            <a:r>
              <a:rPr lang="en-GB" noProof="0" dirty="0" err="1" smtClean="0"/>
              <a:t>Ebene</a:t>
            </a:r>
            <a:endParaRPr lang="en-GB" noProof="0" dirty="0" smtClean="0"/>
          </a:p>
          <a:p>
            <a:pPr lvl="2"/>
            <a:r>
              <a:rPr lang="en-GB" noProof="0" dirty="0" err="1" smtClean="0"/>
              <a:t>Dritte</a:t>
            </a:r>
            <a:r>
              <a:rPr lang="en-GB" noProof="0" dirty="0" smtClean="0"/>
              <a:t> </a:t>
            </a:r>
            <a:r>
              <a:rPr lang="en-GB" noProof="0" dirty="0" err="1" smtClean="0"/>
              <a:t>Ebene</a:t>
            </a:r>
            <a:endParaRPr lang="en-GB" noProof="0" dirty="0" smtClean="0"/>
          </a:p>
          <a:p>
            <a:pPr lvl="3"/>
            <a:r>
              <a:rPr lang="en-GB" noProof="0" dirty="0" err="1" smtClean="0"/>
              <a:t>Vierte</a:t>
            </a:r>
            <a:r>
              <a:rPr lang="en-GB" noProof="0" dirty="0" smtClean="0"/>
              <a:t> </a:t>
            </a:r>
            <a:r>
              <a:rPr lang="en-GB" noProof="0" dirty="0" err="1" smtClean="0"/>
              <a:t>Ebene</a:t>
            </a:r>
            <a:endParaRPr lang="en-GB" noProof="0" dirty="0" smtClean="0"/>
          </a:p>
          <a:p>
            <a:pPr lvl="4"/>
            <a:r>
              <a:rPr lang="en-GB" noProof="0" dirty="0" err="1" smtClean="0"/>
              <a:t>Fünfte</a:t>
            </a:r>
            <a:r>
              <a:rPr lang="en-GB" noProof="0" dirty="0" smtClean="0"/>
              <a:t> </a:t>
            </a:r>
            <a:r>
              <a:rPr lang="en-GB" noProof="0" dirty="0" err="1" smtClean="0"/>
              <a:t>Ebene</a:t>
            </a:r>
            <a:endParaRPr lang="en-GB" noProof="0" dirty="0"/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5FD115-4451-4DCF-A0B1-012CB96A877C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78584783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3880808"/>
            <a:ext cx="7034400" cy="1144800"/>
          </a:xfr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lang="de-DE" sz="3600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40400" y="2292939"/>
            <a:ext cx="7034400" cy="1500187"/>
          </a:xfrm>
        </p:spPr>
        <p:txBody>
          <a:bodyPr anchor="b"/>
          <a:lstStyle>
            <a:lvl1pPr marL="0" indent="0" algn="ctr" rtl="0" fontAlgn="base">
              <a:spcBef>
                <a:spcPct val="20000"/>
              </a:spcBef>
              <a:spcAft>
                <a:spcPct val="0"/>
              </a:spcAft>
              <a:buClr>
                <a:srgbClr val="C80F0F"/>
              </a:buClr>
              <a:buFont typeface="Wingdings" pitchFamily="2" charset="2"/>
              <a:buNone/>
              <a:tabLst>
                <a:tab pos="2190750" algn="l"/>
              </a:tabLst>
              <a:defRPr lang="de-DE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E15F05-48FA-4474-81E9-D44A206FF153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5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734172393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039813" y="2106613"/>
            <a:ext cx="3481200" cy="4114800"/>
          </a:xfrm>
        </p:spPr>
        <p:txBody>
          <a:bodyPr/>
          <a:lstStyle>
            <a:lvl1pPr>
              <a:defRPr sz="2400"/>
            </a:lvl1pPr>
            <a:lvl2pPr>
              <a:defRPr sz="2200" baseline="0"/>
            </a:lvl2pPr>
            <a:lvl3pPr>
              <a:defRPr sz="2000" baseline="0"/>
            </a:lvl3pPr>
            <a:lvl4pPr>
              <a:defRPr sz="1800" baseline="0"/>
            </a:lvl4pPr>
            <a:lvl5pPr>
              <a:defRPr sz="1600" baseline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95812" y="2106613"/>
            <a:ext cx="3481200" cy="4114800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B2E0E-708D-415E-BF8B-654D764FB775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547342351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1411200"/>
            <a:ext cx="7034400" cy="6192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040400" y="2098784"/>
            <a:ext cx="3463200" cy="46905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040400" y="2668044"/>
            <a:ext cx="3463200" cy="355739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15200" y="2098783"/>
            <a:ext cx="3463200" cy="46905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15200" y="2668044"/>
            <a:ext cx="3463200" cy="3557392"/>
          </a:xfrm>
        </p:spPr>
        <p:txBody>
          <a:bodyPr/>
          <a:lstStyle>
            <a:lvl1pPr>
              <a:defRPr lang="de-DE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>
              <a:defRPr lang="de-DE" sz="2200" dirty="0" smtClean="0">
                <a:solidFill>
                  <a:schemeClr val="tx1"/>
                </a:solidFill>
                <a:latin typeface="+mn-lt"/>
              </a:defRPr>
            </a:lvl2pPr>
            <a:lvl3pPr>
              <a:defRPr lang="de-DE" sz="2000" dirty="0" smtClean="0">
                <a:solidFill>
                  <a:schemeClr val="tx1"/>
                </a:solidFill>
                <a:latin typeface="+mn-lt"/>
              </a:defRPr>
            </a:lvl3pPr>
            <a:lvl4pPr>
              <a:defRPr lang="de-DE" sz="1800" dirty="0" smtClean="0">
                <a:solidFill>
                  <a:schemeClr val="tx1"/>
                </a:solidFill>
                <a:latin typeface="+mn-lt"/>
              </a:defRPr>
            </a:lvl4pPr>
            <a:lvl5pPr>
              <a:defRPr lang="de-DE" sz="1600" dirty="0" smtClean="0">
                <a:solidFill>
                  <a:schemeClr val="tx1"/>
                </a:solidFill>
                <a:latin typeface="+mn-lt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7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9BC70E-0036-4161-B70F-BC9DF68FB180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8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2000413601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7D9D6E-55A1-4A4C-9F3F-D63F24A9EA04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4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2008447342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27AA16-3105-4147-8B8A-A2D5446212AA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3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890043962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1411200"/>
            <a:ext cx="2484000" cy="1357052"/>
          </a:xfrm>
        </p:spPr>
        <p:txBody>
          <a:bodyPr anchor="b"/>
          <a:lstStyle>
            <a:lvl1pPr algn="l">
              <a:defRPr sz="2800" b="0" baseline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620022" y="1411201"/>
            <a:ext cx="4453200" cy="481423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040400" y="2893512"/>
            <a:ext cx="2484000" cy="3331925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FE100C-8943-4B16-89A0-CD0936057BC9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1902026327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040400" y="4860099"/>
            <a:ext cx="7034400" cy="526093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de-DE" smtClean="0"/>
              <a:t>Titelmasterformat durch Klicken bearbeiten</a:t>
            </a:r>
            <a:endParaRPr lang="de-DE" dirty="0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152525" y="1411201"/>
            <a:ext cx="6831014" cy="3361215"/>
          </a:xfrm>
        </p:spPr>
        <p:txBody>
          <a:bodyPr/>
          <a:lstStyle>
            <a:lvl1pPr marL="0" indent="0">
              <a:buNone/>
              <a:defRPr sz="3200" baseline="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de-DE" noProof="0" smtClean="0"/>
              <a:t>Bild durch Klicken auf Symbol hinzufügen</a:t>
            </a:r>
            <a:endParaRPr lang="de-DE" noProof="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040400" y="5486400"/>
            <a:ext cx="7034400" cy="739036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Textmasterformate durch Klicken bearbeiten</a:t>
            </a:r>
          </a:p>
        </p:txBody>
      </p:sp>
      <p:sp>
        <p:nvSpPr>
          <p:cNvPr id="5" name="Rectangle 1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B71AA0-045F-4645-A7A4-5F54A7C8E274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6" name="Rectangle 2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BZ"/>
          </a:p>
        </p:txBody>
      </p:sp>
    </p:spTree>
    <p:extLst>
      <p:ext uri="{BB962C8B-B14F-4D97-AF65-F5344CB8AC3E}">
        <p14:creationId xmlns:p14="http://schemas.microsoft.com/office/powerpoint/2010/main" val="3515891823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1027" name="Text Box 3"/>
          <p:cNvSpPr txBox="1">
            <a:spLocks noChangeArrowheads="1"/>
          </p:cNvSpPr>
          <p:nvPr/>
        </p:nvSpPr>
        <p:spPr bwMode="auto">
          <a:xfrm>
            <a:off x="6934200" y="6596063"/>
            <a:ext cx="19812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fld id="{000E7F3D-8E86-4BC4-9262-8336F755EEB2}" type="datetime1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11.11.2013</a:t>
            </a:fld>
            <a:r>
              <a:rPr lang="de-DE" sz="1200" b="0" smtClean="0">
                <a:solidFill>
                  <a:schemeClr val="bg1"/>
                </a:solidFill>
              </a:rPr>
              <a:t>     Seite </a:t>
            </a:r>
            <a:fld id="{3F507A2B-E831-4BB2-9DA9-F1529BE57EF6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BZ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29" name="Line 6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E6E6E6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030" name="Picture 7"/>
          <p:cNvPicPr>
            <a:picLocks noChangeAspect="1" noChangeArrowheads="1"/>
          </p:cNvPicPr>
          <p:nvPr/>
        </p:nvPicPr>
        <p:blipFill>
          <a:blip r:embed="rId11" cstate="print">
            <a:lum contrast="-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9413" y="0"/>
            <a:ext cx="1144587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1" name="Rectangle 9"/>
          <p:cNvSpPr>
            <a:spLocks noChangeArrowheads="1"/>
          </p:cNvSpPr>
          <p:nvPr/>
        </p:nvSpPr>
        <p:spPr bwMode="auto">
          <a:xfrm>
            <a:off x="0" y="6624638"/>
            <a:ext cx="9144000" cy="233362"/>
          </a:xfrm>
          <a:prstGeom prst="rect">
            <a:avLst/>
          </a:prstGeom>
          <a:solidFill>
            <a:srgbClr val="939393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eaLnBrk="0" hangingPunct="0">
              <a:defRPr/>
            </a:pPr>
            <a:endParaRPr lang="en-US"/>
          </a:p>
        </p:txBody>
      </p:sp>
      <p:sp>
        <p:nvSpPr>
          <p:cNvPr id="1032" name="Rectangle 11"/>
          <p:cNvSpPr>
            <a:spLocks noChangeArrowheads="1"/>
          </p:cNvSpPr>
          <p:nvPr/>
        </p:nvSpPr>
        <p:spPr bwMode="auto">
          <a:xfrm>
            <a:off x="2133600" y="0"/>
            <a:ext cx="7010400" cy="762000"/>
          </a:xfrm>
          <a:prstGeom prst="rect">
            <a:avLst/>
          </a:prstGeom>
          <a:gradFill rotWithShape="0">
            <a:gsLst>
              <a:gs pos="0">
                <a:srgbClr val="FFFFFF"/>
              </a:gs>
              <a:gs pos="100000">
                <a:srgbClr val="939393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>
              <a:defRPr/>
            </a:pPr>
            <a:endParaRPr lang="en-BZ" sz="2400" b="0">
              <a:solidFill>
                <a:schemeClr val="tx1"/>
              </a:solidFill>
              <a:latin typeface="Times" pitchFamily="18" charset="0"/>
            </a:endParaRPr>
          </a:p>
        </p:txBody>
      </p:sp>
      <p:sp>
        <p:nvSpPr>
          <p:cNvPr id="1033" name="Rectangle 1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069975"/>
            <a:ext cx="7526338" cy="72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Click here to add title</a:t>
            </a:r>
            <a:br>
              <a:rPr lang="en-GB" altLang="de-DE" smtClean="0"/>
            </a:br>
            <a:r>
              <a:rPr lang="en-GB" altLang="de-DE" smtClean="0"/>
              <a:t>sd</a:t>
            </a:r>
          </a:p>
        </p:txBody>
      </p:sp>
      <p:sp>
        <p:nvSpPr>
          <p:cNvPr id="1034" name="Rectangle 1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2008188"/>
            <a:ext cx="7526338" cy="421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de-DE" smtClean="0"/>
              <a:t>Erster satz hier</a:t>
            </a:r>
          </a:p>
          <a:p>
            <a:pPr lvl="1"/>
            <a:r>
              <a:rPr lang="en-GB" altLang="de-DE" smtClean="0"/>
              <a:t>Click here to add text</a:t>
            </a:r>
          </a:p>
          <a:p>
            <a:pPr lvl="2"/>
            <a:r>
              <a:rPr lang="en-GB" altLang="de-DE" smtClean="0"/>
              <a:t>Second layer</a:t>
            </a:r>
          </a:p>
          <a:p>
            <a:pPr lvl="3"/>
            <a:r>
              <a:rPr lang="en-GB" altLang="de-DE" smtClean="0"/>
              <a:t>Third layer</a:t>
            </a:r>
          </a:p>
          <a:p>
            <a:pPr lvl="4"/>
            <a:r>
              <a:rPr lang="en-GB" altLang="de-DE" smtClean="0"/>
              <a:t>Fourth layer</a:t>
            </a:r>
          </a:p>
        </p:txBody>
      </p:sp>
      <p:sp>
        <p:nvSpPr>
          <p:cNvPr id="75793" name="Rectangle 1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756400" y="6602413"/>
            <a:ext cx="12954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200" b="0"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fld id="{487D760F-4AD0-4308-960F-905E5BFCDCCA}" type="datetime1">
              <a:rPr lang="de-DE"/>
              <a:pPr>
                <a:defRPr/>
              </a:pPr>
              <a:t>11.11.2013</a:t>
            </a:fld>
            <a:endParaRPr lang="de-DE" dirty="0"/>
          </a:p>
        </p:txBody>
      </p:sp>
      <p:sp>
        <p:nvSpPr>
          <p:cNvPr id="1036" name="Text Box 19"/>
          <p:cNvSpPr txBox="1">
            <a:spLocks noChangeArrowheads="1"/>
          </p:cNvSpPr>
          <p:nvPr/>
        </p:nvSpPr>
        <p:spPr bwMode="auto">
          <a:xfrm>
            <a:off x="7893050" y="6602413"/>
            <a:ext cx="927100" cy="27463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>
              <a:defRPr/>
            </a:pPr>
            <a:r>
              <a:rPr lang="de-DE" sz="1200" b="0" smtClean="0">
                <a:solidFill>
                  <a:schemeClr val="bg1"/>
                </a:solidFill>
              </a:rPr>
              <a:t>Page </a:t>
            </a:r>
            <a:fld id="{849E90AA-55D3-47A2-B68B-4D92AFE53010}" type="slidenum">
              <a:rPr lang="de-DE" sz="1200" b="0" smtClean="0">
                <a:solidFill>
                  <a:schemeClr val="bg1"/>
                </a:solidFill>
              </a:rPr>
              <a:pPr>
                <a:defRPr/>
              </a:pPr>
              <a:t>‹#›</a:t>
            </a:fld>
            <a:endParaRPr lang="de-DE" sz="1200" b="0" smtClean="0">
              <a:solidFill>
                <a:schemeClr val="bg1"/>
              </a:solidFill>
            </a:endParaRPr>
          </a:p>
        </p:txBody>
      </p:sp>
      <p:sp>
        <p:nvSpPr>
          <p:cNvPr id="1037" name="Line 12"/>
          <p:cNvSpPr>
            <a:spLocks noChangeShapeType="1"/>
          </p:cNvSpPr>
          <p:nvPr/>
        </p:nvSpPr>
        <p:spPr bwMode="auto">
          <a:xfrm flipH="1">
            <a:off x="0" y="762000"/>
            <a:ext cx="9144000" cy="0"/>
          </a:xfrm>
          <a:prstGeom prst="line">
            <a:avLst/>
          </a:prstGeom>
          <a:noFill/>
          <a:ln w="3175">
            <a:solidFill>
              <a:srgbClr val="D9D9D9"/>
            </a:solidFill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s-BO"/>
          </a:p>
        </p:txBody>
      </p:sp>
      <p:pic>
        <p:nvPicPr>
          <p:cNvPr id="1038" name="Picture 23" descr="Weltkugel_klein_neu.gif                                        0005A183jeany                          BB53F533: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6238" y="0"/>
            <a:ext cx="114776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801" name="Rectangle 2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65125" y="6600825"/>
            <a:ext cx="28956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eaLnBrk="0" hangingPunct="0">
              <a:defRPr sz="1200" b="0">
                <a:solidFill>
                  <a:schemeClr val="bg1"/>
                </a:solidFill>
                <a:latin typeface="Arial" charset="0"/>
                <a:cs typeface="+mn-cs"/>
              </a:defRPr>
            </a:lvl1pPr>
          </a:lstStyle>
          <a:p>
            <a:pPr>
              <a:defRPr/>
            </a:pPr>
            <a:endParaRPr lang="en-BZ"/>
          </a:p>
        </p:txBody>
      </p:sp>
      <p:pic>
        <p:nvPicPr>
          <p:cNvPr id="1040" name="Grafik 17" descr="gizlogo-sv-climat-en-4c.wmf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-42863"/>
            <a:ext cx="2160588" cy="90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41" name="Picture 2" descr="C:\PROAGRO 2011\PROAGRO UT ACC\DOCUMENTOS OECD QUE NECESITAN IMPRESSUM\Impresum revisados\nueva revisión romeo marta\gizlogo-sv-klimas-es-rgb-72.jp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93" b="18182"/>
          <a:stretch>
            <a:fillRect/>
          </a:stretch>
        </p:blipFill>
        <p:spPr bwMode="auto">
          <a:xfrm>
            <a:off x="355600" y="25400"/>
            <a:ext cx="1968500" cy="728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918" r:id="rId1"/>
    <p:sldLayoutId id="2147483910" r:id="rId2"/>
    <p:sldLayoutId id="2147483911" r:id="rId3"/>
    <p:sldLayoutId id="2147483912" r:id="rId4"/>
    <p:sldLayoutId id="2147483913" r:id="rId5"/>
    <p:sldLayoutId id="2147483914" r:id="rId6"/>
    <p:sldLayoutId id="2147483915" r:id="rId7"/>
    <p:sldLayoutId id="2147483916" r:id="rId8"/>
    <p:sldLayoutId id="2147483917" r:id="rId9"/>
  </p:sldLayoutIdLst>
  <p:transition/>
  <p:timing>
    <p:tnLst>
      <p:par>
        <p:cTn id="1" dur="indefinite" restart="never" nodeType="tmRoot"/>
      </p:par>
    </p:tnLst>
  </p:timing>
  <p:hf sldNum="0"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rgbClr val="669900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C80F0F"/>
        </a:buClr>
        <a:buFont typeface="Wingdings" pitchFamily="2" charset="2"/>
        <a:defRPr sz="2000" b="1">
          <a:solidFill>
            <a:schemeClr val="tx1"/>
          </a:solidFill>
          <a:latin typeface="+mn-lt"/>
          <a:ea typeface="+mn-ea"/>
          <a:cs typeface="+mn-cs"/>
        </a:defRPr>
      </a:lvl1pPr>
      <a:lvl2pPr marL="179388" indent="-179388" algn="l" rtl="0" eaLnBrk="0" fontAlgn="base" hangingPunct="0">
        <a:spcBef>
          <a:spcPct val="20000"/>
        </a:spcBef>
        <a:spcAft>
          <a:spcPct val="0"/>
        </a:spcAft>
        <a:buClr>
          <a:srgbClr val="C00000"/>
        </a:buClr>
        <a:buFont typeface="Wingdings" pitchFamily="2" charset="2"/>
        <a:buChar char="§"/>
        <a:tabLst>
          <a:tab pos="2190750" algn="l"/>
        </a:tabLst>
        <a:defRPr b="1">
          <a:solidFill>
            <a:schemeClr val="tx1"/>
          </a:solidFill>
          <a:latin typeface="+mn-lt"/>
        </a:defRPr>
      </a:lvl2pPr>
      <a:lvl3pPr marL="358775" indent="-179388" algn="l" rtl="0" eaLnBrk="0" fontAlgn="base" hangingPunct="0">
        <a:spcBef>
          <a:spcPct val="20000"/>
        </a:spcBef>
        <a:spcAft>
          <a:spcPct val="0"/>
        </a:spcAft>
        <a:buClr>
          <a:srgbClr val="999999"/>
        </a:buClr>
        <a:buFont typeface="Wingdings" pitchFamily="2" charset="2"/>
        <a:buChar char="§"/>
        <a:tabLst>
          <a:tab pos="2190750" algn="l"/>
        </a:tabLst>
        <a:defRPr>
          <a:solidFill>
            <a:schemeClr val="tx1"/>
          </a:solidFill>
          <a:latin typeface="+mn-lt"/>
        </a:defRPr>
      </a:lvl3pPr>
      <a:lvl4pPr marL="538163" indent="-179388" algn="l" rtl="0" eaLnBrk="0" fontAlgn="base" hangingPunct="0">
        <a:spcBef>
          <a:spcPct val="20000"/>
        </a:spcBef>
        <a:spcAft>
          <a:spcPct val="0"/>
        </a:spcAft>
        <a:buClr>
          <a:srgbClr val="C80F0F"/>
        </a:buClr>
        <a:buChar char="-"/>
        <a:tabLst>
          <a:tab pos="2190750" algn="l"/>
        </a:tabLst>
        <a:defRPr sz="1600">
          <a:solidFill>
            <a:schemeClr val="tx1"/>
          </a:solidFill>
          <a:latin typeface="+mn-lt"/>
        </a:defRPr>
      </a:lvl4pPr>
      <a:lvl5pPr marL="717550" indent="-179388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-"/>
        <a:defRPr sz="1600">
          <a:solidFill>
            <a:schemeClr val="tx1"/>
          </a:solidFill>
          <a:latin typeface="+mn-lt"/>
        </a:defRPr>
      </a:lvl5pPr>
      <a:lvl6pPr marL="26479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6pPr>
      <a:lvl7pPr marL="31051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7pPr>
      <a:lvl8pPr marL="35623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8pPr>
      <a:lvl9pPr marL="4019550" indent="-26035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-"/>
        <a:tabLst>
          <a:tab pos="2190750" algn="l"/>
        </a:tabLst>
        <a:defRPr sz="24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climate@giz.d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hyperlink" Target="http://www.oecd.org/document/24/0,3746,en_2649_34421_45619928_1_1_1_1,00.html" TargetMode="External"/><Relationship Id="rId4" Type="http://schemas.openxmlformats.org/officeDocument/2006/relationships/hyperlink" Target="http://www.giz.de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el 1"/>
          <p:cNvSpPr>
            <a:spLocks noGrp="1"/>
          </p:cNvSpPr>
          <p:nvPr>
            <p:ph type="ctrTitle" sz="quarter"/>
          </p:nvPr>
        </p:nvSpPr>
        <p:spPr>
          <a:xfrm>
            <a:off x="1039813" y="1993900"/>
            <a:ext cx="7034212" cy="1143000"/>
          </a:xfrm>
        </p:spPr>
        <p:txBody>
          <a:bodyPr/>
          <a:lstStyle/>
          <a:p>
            <a:r>
              <a:rPr lang="en-GB" altLang="de-DE" smtClean="0"/>
              <a:t>Enfoque de cuatro - pasos (2)</a:t>
            </a:r>
            <a:br>
              <a:rPr lang="en-GB" altLang="de-DE" smtClean="0"/>
            </a:br>
            <a:r>
              <a:rPr lang="en-GB" altLang="de-DE" smtClean="0"/>
              <a:t>Identificar las opciones de adaptación</a:t>
            </a:r>
          </a:p>
        </p:txBody>
      </p:sp>
      <p:sp>
        <p:nvSpPr>
          <p:cNvPr id="3075" name="Untertitel 5"/>
          <p:cNvSpPr>
            <a:spLocks noGrp="1"/>
          </p:cNvSpPr>
          <p:nvPr>
            <p:ph type="subTitle" sz="quarter" idx="1"/>
          </p:nvPr>
        </p:nvSpPr>
        <p:spPr>
          <a:xfrm>
            <a:off x="1039813" y="3238500"/>
            <a:ext cx="7034212" cy="1752600"/>
          </a:xfrm>
        </p:spPr>
        <p:txBody>
          <a:bodyPr/>
          <a:lstStyle/>
          <a:p>
            <a:endParaRPr lang="en-GB" altLang="de-DE" smtClean="0"/>
          </a:p>
        </p:txBody>
      </p:sp>
      <p:pic>
        <p:nvPicPr>
          <p:cNvPr id="3076" name="Grafik 4" descr="titelbars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2" r="8638" b="45680"/>
          <a:stretch>
            <a:fillRect/>
          </a:stretch>
        </p:blipFill>
        <p:spPr bwMode="auto">
          <a:xfrm>
            <a:off x="4722813" y="3132138"/>
            <a:ext cx="4567237" cy="3725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Grafik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5408239"/>
            <a:ext cx="3131093" cy="1087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1"/>
          <p:cNvSpPr txBox="1">
            <a:spLocks noChangeArrowheads="1"/>
          </p:cNvSpPr>
          <p:nvPr/>
        </p:nvSpPr>
        <p:spPr bwMode="auto">
          <a:xfrm>
            <a:off x="600075" y="1858963"/>
            <a:ext cx="3752850" cy="448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000000"/>
                </a:solidFill>
              </a:rPr>
              <a:t>GIZ, en su calidad de empresa federal, apoya al Gobierno Alemán en el alcance de sus objetivos en el campo de la cooperación internacional para el desarrollo sostenible.</a:t>
            </a:r>
          </a:p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C00000"/>
                </a:solidFill>
              </a:rPr>
              <a:t>Publicado por:</a:t>
            </a:r>
            <a:r>
              <a:rPr lang="es-MX" altLang="de-DE" sz="1000">
                <a:solidFill>
                  <a:srgbClr val="7F7F7F"/>
                </a:solidFill>
              </a:rPr>
              <a:t/>
            </a:r>
            <a:br>
              <a:rPr lang="es-MX" altLang="de-DE" sz="1000">
                <a:solidFill>
                  <a:srgbClr val="7F7F7F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Deutsche Gesellschaft für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Internationale Zusammenarbeit (GIZ) GmbH</a:t>
            </a:r>
          </a:p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000000"/>
                </a:solidFill>
              </a:rPr>
              <a:t>Dag-Hammarskjöld-Weg 1-5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65760 Eschborn, Alemania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Telf: +49 61 96 79-0</a:t>
            </a:r>
            <a:br>
              <a:rPr lang="es-MX" altLang="de-DE" sz="1000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Fax: +49 61 96 79-1115</a:t>
            </a:r>
          </a:p>
          <a:p>
            <a:pPr eaLnBrk="1" hangingPunct="1">
              <a:spcAft>
                <a:spcPts val="600"/>
              </a:spcAft>
            </a:pPr>
            <a:r>
              <a:rPr lang="es-MX" altLang="de-DE" sz="1000">
                <a:solidFill>
                  <a:srgbClr val="000000"/>
                </a:solidFill>
              </a:rPr>
              <a:t>E      </a:t>
            </a:r>
            <a:r>
              <a:rPr lang="es-MX" altLang="de-DE" sz="1000" u="sng">
                <a:solidFill>
                  <a:srgbClr val="950B0A"/>
                </a:solidFill>
                <a:hlinkClick r:id="rId3"/>
              </a:rPr>
              <a:t>climate@giz.de</a:t>
            </a:r>
            <a:r>
              <a:rPr lang="es-MX" altLang="de-DE" sz="1000" u="sng">
                <a:solidFill>
                  <a:srgbClr val="000000"/>
                </a:solidFill>
              </a:rPr>
              <a:t/>
            </a:r>
            <a:br>
              <a:rPr lang="es-MX" altLang="de-DE" sz="1000" u="sng">
                <a:solidFill>
                  <a:srgbClr val="000000"/>
                </a:solidFill>
              </a:rPr>
            </a:br>
            <a:r>
              <a:rPr lang="es-MX" altLang="de-DE" sz="1000">
                <a:solidFill>
                  <a:srgbClr val="000000"/>
                </a:solidFill>
              </a:rPr>
              <a:t>I       </a:t>
            </a:r>
            <a:r>
              <a:rPr lang="es-MX" altLang="de-DE" sz="1000">
                <a:solidFill>
                  <a:srgbClr val="950B0A"/>
                </a:solidFill>
                <a:hlinkClick r:id="rId4"/>
              </a:rPr>
              <a:t>www.giz.de</a:t>
            </a:r>
          </a:p>
          <a:p>
            <a:pPr eaLnBrk="1" hangingPunct="1">
              <a:spcBef>
                <a:spcPts val="600"/>
              </a:spcBef>
              <a:spcAft>
                <a:spcPts val="300"/>
              </a:spcAft>
            </a:pPr>
            <a:r>
              <a:rPr lang="es-MX" altLang="de-DE" sz="1000">
                <a:solidFill>
                  <a:srgbClr val="000000"/>
                </a:solidFill>
              </a:rPr>
              <a:t>Programa de la Protección Climática de GIZ</a:t>
            </a:r>
          </a:p>
          <a:p>
            <a:pPr eaLnBrk="1" hangingPunct="1">
              <a:spcBef>
                <a:spcPts val="600"/>
              </a:spcBef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endParaRPr lang="es-MX" altLang="de-DE" sz="1000">
              <a:solidFill>
                <a:srgbClr val="000000"/>
              </a:solidFill>
            </a:endParaRPr>
          </a:p>
        </p:txBody>
      </p:sp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4799013" y="2492375"/>
            <a:ext cx="3790950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Aft>
                <a:spcPts val="600"/>
              </a:spcAft>
            </a:pPr>
            <a:r>
              <a:rPr lang="fr-FR" altLang="de-DE" sz="900">
                <a:solidFill>
                  <a:srgbClr val="C00000"/>
                </a:solidFill>
              </a:rPr>
              <a:t>Responsable</a:t>
            </a:r>
            <a:r>
              <a:rPr lang="fr-FR" altLang="de-DE" sz="900">
                <a:solidFill>
                  <a:srgbClr val="7F7F7F"/>
                </a:solidFill>
              </a:rPr>
              <a:t/>
            </a:r>
            <a:br>
              <a:rPr lang="fr-FR" altLang="de-DE" sz="900">
                <a:solidFill>
                  <a:srgbClr val="7F7F7F"/>
                </a:solidFill>
              </a:rPr>
            </a:br>
            <a:r>
              <a:rPr lang="fr-FR" altLang="de-DE" sz="900">
                <a:solidFill>
                  <a:srgbClr val="000000"/>
                </a:solidFill>
              </a:rPr>
              <a:t>Ilona Porsché, GIZ; Michael Scholze, GIZ</a:t>
            </a: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Autores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Jennifer Frankel-Reed, Barbara Fröde-Thierfelder, Ilona Porsché</a:t>
            </a: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Contribuciones de 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Alfred Eberhardt, Mark Svendsen, Lea Herberg, Martin Baumgart, </a:t>
            </a:r>
            <a:br>
              <a:rPr lang="en-US" altLang="de-DE" sz="900">
                <a:solidFill>
                  <a:srgbClr val="000000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Udo Höggel, Michael Scholze, Alexander Fröde, Nana Künkel, miembros del Task Team de Cambio Climático y Cooperación para el Desarrollo de la OCDE </a:t>
            </a: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Coordinación</a:t>
            </a:r>
            <a:r>
              <a:rPr lang="en-US" altLang="de-DE" sz="900">
                <a:solidFill>
                  <a:srgbClr val="7F7F7F"/>
                </a:solidFill>
              </a:rPr>
              <a:t/>
            </a:r>
            <a:br>
              <a:rPr lang="en-US" altLang="de-DE" sz="900">
                <a:solidFill>
                  <a:srgbClr val="7F7F7F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Ilona Porsché, Barbara Fröde-Thierfelder</a:t>
            </a:r>
            <a:br>
              <a:rPr lang="en-US" altLang="de-DE" sz="900">
                <a:solidFill>
                  <a:srgbClr val="000000"/>
                </a:solidFill>
              </a:rPr>
            </a:br>
            <a:endParaRPr lang="en-US" altLang="de-DE" sz="900">
              <a:solidFill>
                <a:srgbClr val="000000"/>
              </a:solidFill>
            </a:endParaRPr>
          </a:p>
          <a:p>
            <a:pPr eaLnBrk="1" hangingPunct="1">
              <a:spcAft>
                <a:spcPts val="600"/>
              </a:spcAft>
            </a:pPr>
            <a:r>
              <a:rPr lang="en-US" altLang="de-DE" sz="900">
                <a:solidFill>
                  <a:srgbClr val="C00000"/>
                </a:solidFill>
              </a:rPr>
              <a:t>Crédito de fotografías</a:t>
            </a:r>
            <a:r>
              <a:rPr lang="en-US" altLang="de-DE" sz="900">
                <a:solidFill>
                  <a:srgbClr val="595959"/>
                </a:solidFill>
              </a:rPr>
              <a:t/>
            </a:r>
            <a:br>
              <a:rPr lang="en-US" altLang="de-DE" sz="900">
                <a:solidFill>
                  <a:srgbClr val="595959"/>
                </a:solidFill>
              </a:rPr>
            </a:br>
            <a:r>
              <a:rPr lang="en-US" altLang="de-DE" sz="900">
                <a:solidFill>
                  <a:srgbClr val="000000"/>
                </a:solidFill>
              </a:rPr>
              <a:t>© GIZ/Programa de Protección del Clima y </a:t>
            </a:r>
            <a:r>
              <a:rPr lang="de-DE" altLang="de-DE" sz="900">
                <a:solidFill>
                  <a:srgbClr val="000000"/>
                </a:solidFill>
              </a:rPr>
              <a:t>Claudia Altmann,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Dirk Ostermeier, Florian Kopp, Georg Buchholz, Ira Olaleye,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Jörg Böthling, Manuel Hauptmann, Markus Kirchgessner,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Michael Gajo, Michael Netzhammer, Nicole Herzog, Peter Korneffel, Richard Lord, Robert Heine, Rüdiger Behrens, Ulrich Scholz, </a:t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Ursula Meissner, Uwe Rau</a:t>
            </a:r>
          </a:p>
          <a:p>
            <a:pPr eaLnBrk="1" hangingPunct="1">
              <a:spcAft>
                <a:spcPts val="600"/>
              </a:spcAft>
            </a:pPr>
            <a:r>
              <a:rPr lang="de-DE" altLang="de-DE" sz="900">
                <a:solidFill>
                  <a:srgbClr val="C00000"/>
                </a:solidFill>
              </a:rPr>
              <a:t>Diseño</a:t>
            </a:r>
            <a:r>
              <a:rPr lang="de-DE" altLang="de-DE" sz="900">
                <a:solidFill>
                  <a:srgbClr val="000000"/>
                </a:solidFill>
              </a:rPr>
              <a:t/>
            </a:r>
            <a:br>
              <a:rPr lang="de-DE" altLang="de-DE" sz="900">
                <a:solidFill>
                  <a:srgbClr val="000000"/>
                </a:solidFill>
              </a:rPr>
            </a:br>
            <a:r>
              <a:rPr lang="de-DE" altLang="de-DE" sz="900">
                <a:solidFill>
                  <a:srgbClr val="000000"/>
                </a:solidFill>
              </a:rPr>
              <a:t>Ira Olaleye</a:t>
            </a:r>
          </a:p>
          <a:p>
            <a:pPr eaLnBrk="1" hangingPunct="1">
              <a:spcAft>
                <a:spcPts val="300"/>
              </a:spcAft>
            </a:pPr>
            <a:r>
              <a:rPr lang="en-US" altLang="de-DE" sz="900">
                <a:solidFill>
                  <a:srgbClr val="000000"/>
                </a:solidFill>
              </a:rPr>
              <a:t>Los artículos escritos por los autores nombrados no necesariamente representan las opiniones de los editores. </a:t>
            </a:r>
          </a:p>
          <a:p>
            <a:pPr eaLnBrk="1" hangingPunct="1">
              <a:spcAft>
                <a:spcPts val="300"/>
              </a:spcAft>
            </a:pPr>
            <a:endParaRPr lang="en-US" altLang="de-DE" sz="900">
              <a:solidFill>
                <a:srgbClr val="000000"/>
              </a:solidFill>
            </a:endParaRPr>
          </a:p>
          <a:p>
            <a:pPr eaLnBrk="1" hangingPunct="1">
              <a:spcAft>
                <a:spcPts val="300"/>
              </a:spcAft>
            </a:pPr>
            <a:r>
              <a:rPr lang="en-US" altLang="de-DE" sz="900">
                <a:solidFill>
                  <a:schemeClr val="tx1"/>
                </a:solidFill>
              </a:rPr>
              <a:t/>
            </a:r>
            <a:br>
              <a:rPr lang="en-US" altLang="de-DE" sz="900">
                <a:solidFill>
                  <a:schemeClr val="tx1"/>
                </a:solidFill>
              </a:rPr>
            </a:br>
            <a:r>
              <a:rPr lang="en-US" altLang="de-DE" sz="900">
                <a:solidFill>
                  <a:schemeClr val="tx1"/>
                </a:solidFill>
              </a:rPr>
              <a:t>Julio 2011</a:t>
            </a:r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593725" y="811213"/>
            <a:ext cx="7485063" cy="96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altLang="de-DE" sz="2400">
                <a:solidFill>
                  <a:srgbClr val="669900"/>
                </a:solidFill>
              </a:rPr>
              <a:t>Nota de impresión</a:t>
            </a:r>
          </a:p>
          <a:p>
            <a:pPr eaLnBrk="1" hangingPunct="1"/>
            <a:endParaRPr lang="es-MX" altLang="de-DE" sz="1000">
              <a:solidFill>
                <a:srgbClr val="669900"/>
              </a:solidFill>
            </a:endParaRPr>
          </a:p>
          <a:p>
            <a:pPr eaLnBrk="1" hangingPunct="1"/>
            <a:r>
              <a:rPr lang="es-PE" altLang="de-DE" sz="1500">
                <a:solidFill>
                  <a:srgbClr val="669900"/>
                </a:solidFill>
              </a:rPr>
              <a:t>Integrando la adaptación al cambio climático en la planificación del desarrollo </a:t>
            </a:r>
            <a:r>
              <a:rPr lang="en-GB" altLang="de-DE" sz="1500">
                <a:solidFill>
                  <a:srgbClr val="669900"/>
                </a:solidFill>
              </a:rPr>
              <a:t> </a:t>
            </a:r>
          </a:p>
          <a:p>
            <a:pPr eaLnBrk="1" hangingPunct="1"/>
            <a:endParaRPr lang="en-GB" altLang="de-DE" sz="1200">
              <a:solidFill>
                <a:srgbClr val="669900"/>
              </a:solidFill>
            </a:endParaRPr>
          </a:p>
          <a:p>
            <a:pPr eaLnBrk="1" hangingPunct="1"/>
            <a:endParaRPr lang="en-GB" altLang="de-DE" sz="1200">
              <a:solidFill>
                <a:srgbClr val="669900"/>
              </a:solidFill>
            </a:endParaRPr>
          </a:p>
          <a:p>
            <a:pPr eaLnBrk="1" hangingPunct="1"/>
            <a:r>
              <a:rPr lang="es-PE" altLang="de-DE" sz="1200">
                <a:solidFill>
                  <a:srgbClr val="669900"/>
                </a:solidFill>
              </a:rPr>
              <a:t> </a:t>
            </a:r>
            <a:endParaRPr lang="en-GB" altLang="de-DE" sz="1200">
              <a:solidFill>
                <a:srgbClr val="669900"/>
              </a:solidFill>
            </a:endParaRPr>
          </a:p>
          <a:p>
            <a:pPr eaLnBrk="1" hangingPunct="1"/>
            <a:endParaRPr lang="es-MX" altLang="de-DE" sz="1600">
              <a:solidFill>
                <a:schemeClr val="tx1"/>
              </a:solidFill>
            </a:endParaRPr>
          </a:p>
        </p:txBody>
      </p:sp>
      <p:sp>
        <p:nvSpPr>
          <p:cNvPr id="4101" name="Rechteck 4"/>
          <p:cNvSpPr>
            <a:spLocks noChangeArrowheads="1"/>
          </p:cNvSpPr>
          <p:nvPr/>
        </p:nvSpPr>
        <p:spPr bwMode="auto">
          <a:xfrm>
            <a:off x="611188" y="5114925"/>
            <a:ext cx="3663950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200" b="1">
                <a:solidFill>
                  <a:srgbClr val="999999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/>
            <a:r>
              <a:rPr lang="es-MX" altLang="de-DE" sz="900">
                <a:solidFill>
                  <a:srgbClr val="C00000"/>
                </a:solidFill>
              </a:rPr>
              <a:t>Traducción</a:t>
            </a:r>
            <a:r>
              <a:rPr lang="es-MX" altLang="de-DE" sz="1000">
                <a:solidFill>
                  <a:srgbClr val="C00000"/>
                </a:solidFill>
              </a:rPr>
              <a:t> </a:t>
            </a:r>
          </a:p>
          <a:p>
            <a:pPr eaLnBrk="1" hangingPunct="1"/>
            <a:r>
              <a:rPr lang="es-BO" altLang="de-DE" sz="900"/>
              <a:t>La versión original de este material de capacitación se publicó en idioma inglés (“Integrating Climate Change Adaptation into Development Planning”). Está disponible en </a:t>
            </a:r>
            <a:r>
              <a:rPr lang="es-BO" altLang="de-DE" sz="900" u="sng">
                <a:hlinkClick r:id="rId5"/>
              </a:rPr>
              <a:t>este enlace</a:t>
            </a:r>
            <a:r>
              <a:rPr lang="es-BO" altLang="de-DE" sz="900"/>
              <a:t>. </a:t>
            </a:r>
          </a:p>
          <a:p>
            <a:pPr eaLnBrk="1" hangingPunct="1"/>
            <a:endParaRPr lang="es-BO" altLang="de-DE" sz="900"/>
          </a:p>
          <a:p>
            <a:pPr eaLnBrk="1" hangingPunct="1"/>
            <a:r>
              <a:rPr lang="es-BO" altLang="de-DE" sz="900"/>
              <a:t>La traducción al español fue realizada por HELVETAS Swiss Intercooperation – PERÚ, y financiada por el Programa de Desarrollo Agropecuario Sustentable (PROAGRO, GIZ - Bolivia, Cooperación Suecia / Alemania) y el Programa Regional Amazonía (BMZ-DGIS-OTCA) – Brasil.</a:t>
            </a:r>
            <a:endParaRPr lang="es-BO" altLang="de-DE" sz="900">
              <a:solidFill>
                <a:schemeClr val="tx1"/>
              </a:solidFill>
            </a:endParaRPr>
          </a:p>
          <a:p>
            <a:pPr eaLnBrk="1" hangingPunct="1"/>
            <a:endParaRPr lang="es-BO" altLang="de-DE" sz="900">
              <a:solidFill>
                <a:schemeClr val="tx1"/>
              </a:solidFill>
            </a:endParaRPr>
          </a:p>
          <a:p>
            <a:pPr eaLnBrk="1" hangingPunct="1"/>
            <a:endParaRPr lang="es-BO" altLang="de-DE" sz="900">
              <a:solidFill>
                <a:schemeClr val="tx1"/>
              </a:solidFill>
            </a:endParaRPr>
          </a:p>
          <a:p>
            <a:pPr eaLnBrk="1" hangingPunct="1"/>
            <a:endParaRPr lang="es-BO" altLang="de-DE" sz="900">
              <a:solidFill>
                <a:schemeClr val="tx1"/>
              </a:solidFill>
            </a:endParaRPr>
          </a:p>
        </p:txBody>
      </p:sp>
      <p:pic>
        <p:nvPicPr>
          <p:cNvPr id="7" name="Picture 6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9"/>
          <a:stretch/>
        </p:blipFill>
        <p:spPr bwMode="auto">
          <a:xfrm>
            <a:off x="1462391" y="4288550"/>
            <a:ext cx="2596832" cy="10523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de-DE" smtClean="0"/>
              <a:t>Enfoque de cuatro pasos: </a:t>
            </a:r>
            <a:br>
              <a:rPr lang="es-MX" altLang="de-DE" smtClean="0"/>
            </a:br>
            <a:r>
              <a:rPr lang="es-MX" altLang="de-DE" smtClean="0"/>
              <a:t>Proceso básico de planificación para la adaptación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>
              <a:defRPr/>
            </a:pPr>
            <a:r>
              <a:rPr lang="es-MX" dirty="0" smtClean="0"/>
              <a:t>El proceso sistemático trata todas las preguntas relevantes para la planificación de la adaptación</a:t>
            </a:r>
          </a:p>
          <a:p>
            <a:pPr lvl="1">
              <a:defRPr/>
            </a:pPr>
            <a:r>
              <a:rPr lang="es-MX" dirty="0" smtClean="0"/>
              <a:t>Va un paso a la vez para evitar bloqueos mentales debido a la sobre complejidad de los retos</a:t>
            </a:r>
          </a:p>
          <a:p>
            <a:pPr marL="0" indent="0">
              <a:defRPr/>
            </a:pPr>
            <a:endParaRPr lang="en-GB" b="1" dirty="0" smtClean="0">
              <a:solidFill>
                <a:srgbClr val="C00000"/>
              </a:solidFill>
            </a:endParaRPr>
          </a:p>
          <a:p>
            <a:pPr marL="0" indent="0">
              <a:defRPr/>
            </a:pPr>
            <a:r>
              <a:rPr lang="es-MX" b="1" dirty="0" smtClean="0">
                <a:solidFill>
                  <a:srgbClr val="C00000"/>
                </a:solidFill>
              </a:rPr>
              <a:t>Cuatro pasos</a:t>
            </a:r>
          </a:p>
          <a:p>
            <a:pPr marL="266700" lvl="1" indent="-266700">
              <a:buFont typeface="+mj-lt"/>
              <a:buAutoNum type="arabicPeriod"/>
              <a:defRPr/>
            </a:pPr>
            <a:r>
              <a:rPr lang="es-MX" dirty="0" smtClean="0"/>
              <a:t>Evaluar la vulnerabilidad</a:t>
            </a:r>
          </a:p>
          <a:p>
            <a:pPr marL="266700" lvl="1" indent="-266700">
              <a:buFont typeface="+mj-lt"/>
              <a:buAutoNum type="arabicPeriod"/>
              <a:defRPr/>
            </a:pPr>
            <a:r>
              <a:rPr lang="es-MX" b="1" dirty="0" smtClean="0"/>
              <a:t>Identificar las opciones de adaptación</a:t>
            </a:r>
          </a:p>
          <a:p>
            <a:pPr marL="266700" lvl="1" indent="-266700">
              <a:buFont typeface="+mj-lt"/>
              <a:buAutoNum type="arabicPeriod"/>
              <a:defRPr/>
            </a:pPr>
            <a:r>
              <a:rPr lang="es-MX" dirty="0" smtClean="0"/>
              <a:t>Seleccionar las medidas de adaptación</a:t>
            </a:r>
          </a:p>
          <a:p>
            <a:pPr marL="266700" lvl="1" indent="-266700">
              <a:buFont typeface="+mj-lt"/>
              <a:buAutoNum type="arabicPeriod"/>
              <a:defRPr/>
            </a:pPr>
            <a:r>
              <a:rPr lang="es-MX" dirty="0" smtClean="0"/>
              <a:t>Desarrollar el marco de Monitoreo y Evaluación</a:t>
            </a:r>
            <a:endParaRPr lang="es-MX" dirty="0"/>
          </a:p>
        </p:txBody>
      </p:sp>
      <p:pic>
        <p:nvPicPr>
          <p:cNvPr id="5124" name="Grafik 8" descr="balken28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8188" y="2557463"/>
            <a:ext cx="785812" cy="414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Grafik 9" descr="balken29.t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7638" y="3000375"/>
            <a:ext cx="747712" cy="371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altLang="de-DE" smtClean="0"/>
              <a:t>Fundamento</a:t>
            </a:r>
          </a:p>
        </p:txBody>
      </p:sp>
      <p:sp>
        <p:nvSpPr>
          <p:cNvPr id="839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Objetivo </a:t>
            </a:r>
          </a:p>
          <a:p>
            <a:pPr lvl="1"/>
            <a:r>
              <a:rPr lang="es-MX" altLang="de-DE" smtClean="0"/>
              <a:t>Segundo paso para la planificación de la adaptación</a:t>
            </a:r>
          </a:p>
          <a:p>
            <a:pPr lvl="1"/>
            <a:r>
              <a:rPr lang="es-MX" altLang="de-DE" smtClean="0"/>
              <a:t>Recolecta el más amplio rango de posibles opciones para la adaptación</a:t>
            </a:r>
          </a:p>
          <a:p>
            <a:pPr marL="0" indent="0"/>
            <a:endParaRPr lang="es-MX" altLang="de-DE" b="1" smtClean="0">
              <a:solidFill>
                <a:srgbClr val="C00000"/>
              </a:solidFill>
            </a:endParaRPr>
          </a:p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Importancia </a:t>
            </a:r>
          </a:p>
          <a:p>
            <a:pPr lvl="1"/>
            <a:r>
              <a:rPr lang="es-MX" altLang="de-DE" smtClean="0"/>
              <a:t>La adaptación al cambio climático es nueva y requiere pensar “fuera de la caja”</a:t>
            </a:r>
          </a:p>
          <a:p>
            <a:pPr lvl="1"/>
            <a:r>
              <a:rPr lang="es-MX" altLang="de-DE" smtClean="0"/>
              <a:t>Es más fácil decir qué hacer -&gt; lluvia de ideas</a:t>
            </a:r>
          </a:p>
          <a:p>
            <a:pPr marL="0" indent="0"/>
            <a:endParaRPr lang="en-GB" altLang="de-DE" smtClean="0">
              <a:solidFill>
                <a:srgbClr val="595959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Ejercicio (1)</a:t>
            </a: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defRPr/>
            </a:pPr>
            <a:r>
              <a:rPr lang="es-MX" b="1" dirty="0" smtClean="0">
                <a:solidFill>
                  <a:srgbClr val="C00000"/>
                </a:solidFill>
              </a:rPr>
              <a:t>Contexto</a:t>
            </a:r>
          </a:p>
          <a:p>
            <a:pPr lvl="1">
              <a:defRPr/>
            </a:pPr>
            <a:r>
              <a:rPr lang="es-MX" dirty="0" smtClean="0"/>
              <a:t>Continúa el trabajo del grupo asesor de la ARA </a:t>
            </a:r>
          </a:p>
          <a:p>
            <a:pPr marL="0" lvl="1" indent="0">
              <a:buFont typeface="Wingdings" pitchFamily="2" charset="2"/>
              <a:buNone/>
              <a:defRPr/>
            </a:pPr>
            <a:r>
              <a:rPr lang="es-MX" b="1" dirty="0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es-MX" dirty="0" smtClean="0">
                <a:solidFill>
                  <a:srgbClr val="595959"/>
                </a:solidFill>
              </a:rPr>
              <a:t> </a:t>
            </a:r>
            <a:r>
              <a:rPr lang="es-MX" dirty="0"/>
              <a:t>T</a:t>
            </a:r>
            <a:r>
              <a:rPr lang="es-MX" dirty="0" smtClean="0"/>
              <a:t>u grupo de trabajo</a:t>
            </a:r>
          </a:p>
          <a:p>
            <a:pPr lvl="1">
              <a:defRPr/>
            </a:pPr>
            <a:endParaRPr lang="es-MX" dirty="0" smtClean="0"/>
          </a:p>
          <a:p>
            <a:pPr lvl="1">
              <a:defRPr/>
            </a:pPr>
            <a:r>
              <a:rPr lang="es-MX" dirty="0" smtClean="0"/>
              <a:t>Siguiendo la evaluación del problema en el paso 1, comienzas a pensar sobre posibles soluciones para asegurar al sostenibilidad de la gestión del agua bajo el cambio climático.</a:t>
            </a:r>
          </a:p>
          <a:p>
            <a:pPr marL="0" indent="0">
              <a:defRPr/>
            </a:pPr>
            <a:endParaRPr lang="es-MX" dirty="0" smtClean="0">
              <a:solidFill>
                <a:srgbClr val="595959"/>
              </a:solidFill>
            </a:endParaRPr>
          </a:p>
          <a:p>
            <a:pPr marL="0" indent="0">
              <a:defRPr/>
            </a:pPr>
            <a:r>
              <a:rPr lang="es-MX" b="1" dirty="0" smtClean="0">
                <a:solidFill>
                  <a:srgbClr val="C00000"/>
                </a:solidFill>
              </a:rPr>
              <a:t>Presentaciones </a:t>
            </a:r>
          </a:p>
          <a:p>
            <a:pPr lvl="1">
              <a:defRPr/>
            </a:pPr>
            <a:r>
              <a:rPr lang="es-MX" dirty="0" smtClean="0"/>
              <a:t>Lista de verificación de las opciones de adaptación para los problemas en la agricultura y la oferta del agua.</a:t>
            </a:r>
          </a:p>
        </p:txBody>
      </p:sp>
      <p:pic>
        <p:nvPicPr>
          <p:cNvPr id="7172" name="Grafik 3" descr="balken13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2486025"/>
            <a:ext cx="755650" cy="423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Ejercicio (2)</a:t>
            </a:r>
          </a:p>
        </p:txBody>
      </p:sp>
      <p:sp>
        <p:nvSpPr>
          <p:cNvPr id="8195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Tu tarea </a:t>
            </a:r>
          </a:p>
          <a:p>
            <a:pPr marL="0" indent="0"/>
            <a:r>
              <a:rPr lang="es-MX" altLang="de-DE" b="1" smtClean="0"/>
              <a:t>Usar las matrices 7 y 8</a:t>
            </a:r>
          </a:p>
          <a:p>
            <a:pPr lvl="1"/>
            <a:r>
              <a:rPr lang="es-MX" altLang="de-DE" b="1" smtClean="0"/>
              <a:t>En la columna H: </a:t>
            </a:r>
            <a:r>
              <a:rPr lang="es-MX" altLang="de-DE" smtClean="0"/>
              <a:t>vulnerabilidades al cambio climático seleccionadas</a:t>
            </a:r>
          </a:p>
          <a:p>
            <a:pPr lvl="1"/>
            <a:r>
              <a:rPr lang="es-MX" altLang="de-DE" b="1" smtClean="0"/>
              <a:t>En la columna I, </a:t>
            </a:r>
            <a:r>
              <a:rPr lang="es-MX" altLang="de-DE" smtClean="0"/>
              <a:t>esbozar una lista de posibles opciones de adaptación</a:t>
            </a:r>
          </a:p>
          <a:p>
            <a:pPr lvl="1"/>
            <a:r>
              <a:rPr lang="es-MX" altLang="de-DE" b="1" smtClean="0"/>
              <a:t>En la columna J, </a:t>
            </a:r>
            <a:r>
              <a:rPr lang="es-MX" altLang="de-DE" smtClean="0"/>
              <a:t>reflejo de los principales actores que serán cruciales para la implementación de las opciones pensadas</a:t>
            </a:r>
            <a:endParaRPr lang="es-MX" altLang="de-DE" b="1" smtClean="0"/>
          </a:p>
          <a:p>
            <a:pPr marL="0" indent="0"/>
            <a:endParaRPr lang="en-GB" altLang="de-DE" smtClean="0">
              <a:solidFill>
                <a:srgbClr val="595959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de-DE" smtClean="0"/>
              <a:t>Ejercicio  (3)</a:t>
            </a:r>
          </a:p>
        </p:txBody>
      </p:sp>
      <p:sp>
        <p:nvSpPr>
          <p:cNvPr id="9219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Resultados</a:t>
            </a:r>
          </a:p>
          <a:p>
            <a:pPr lvl="1"/>
            <a:r>
              <a:rPr lang="es-MX" altLang="de-DE" smtClean="0"/>
              <a:t>(Por favor especificar)</a:t>
            </a:r>
          </a:p>
          <a:p>
            <a:pPr marL="0" indent="0"/>
            <a:endParaRPr lang="es-MX" altLang="de-DE" smtClean="0">
              <a:solidFill>
                <a:srgbClr val="595959"/>
              </a:solidFill>
            </a:endParaRPr>
          </a:p>
          <a:p>
            <a:pPr marL="0" indent="0"/>
            <a:r>
              <a:rPr lang="es-MX" altLang="de-DE" b="1" smtClean="0">
                <a:solidFill>
                  <a:srgbClr val="C00000"/>
                </a:solidFill>
              </a:rPr>
              <a:t>Logística</a:t>
            </a:r>
          </a:p>
          <a:p>
            <a:pPr lvl="1"/>
            <a:r>
              <a:rPr lang="es-MX" altLang="de-DE" smtClean="0"/>
              <a:t>Estudio de caso</a:t>
            </a:r>
            <a:r>
              <a:rPr lang="es-MX" altLang="de-DE" smtClean="0">
                <a:solidFill>
                  <a:srgbClr val="C00000"/>
                </a:solidFill>
              </a:rPr>
              <a:t>*</a:t>
            </a:r>
            <a:endParaRPr lang="es-MX" altLang="de-DE" smtClean="0"/>
          </a:p>
          <a:p>
            <a:pPr lvl="1"/>
            <a:r>
              <a:rPr lang="es-MX" altLang="de-DE" smtClean="0"/>
              <a:t>Presentación de resultados (por favor especificar cómo)</a:t>
            </a:r>
            <a:r>
              <a:rPr lang="es-MX" altLang="de-DE" smtClean="0">
                <a:solidFill>
                  <a:srgbClr val="C00000"/>
                </a:solidFill>
              </a:rPr>
              <a:t>*</a:t>
            </a:r>
          </a:p>
          <a:p>
            <a:pPr lvl="1"/>
            <a:r>
              <a:rPr lang="es-MX" altLang="de-DE" smtClean="0"/>
              <a:t>Reflexión</a:t>
            </a:r>
            <a:r>
              <a:rPr lang="es-MX" altLang="de-DE" smtClean="0">
                <a:solidFill>
                  <a:srgbClr val="C00000"/>
                </a:solidFill>
              </a:rPr>
              <a:t>*</a:t>
            </a:r>
          </a:p>
          <a:p>
            <a:pPr lvl="1"/>
            <a:endParaRPr lang="en-GB" altLang="de-DE" smtClean="0">
              <a:solidFill>
                <a:srgbClr val="C00000"/>
              </a:solidFill>
            </a:endParaRPr>
          </a:p>
          <a:p>
            <a:pPr lvl="1"/>
            <a:endParaRPr lang="en-GB" altLang="de-DE" smtClean="0">
              <a:solidFill>
                <a:srgbClr val="C00000"/>
              </a:solidFill>
            </a:endParaRPr>
          </a:p>
          <a:p>
            <a:pPr lvl="1"/>
            <a:endParaRPr lang="en-GB" altLang="de-DE" smtClean="0">
              <a:solidFill>
                <a:srgbClr val="C00000"/>
              </a:solidFill>
            </a:endParaRPr>
          </a:p>
          <a:p>
            <a:pPr lvl="1"/>
            <a:endParaRPr lang="en-GB" altLang="de-DE" smtClean="0">
              <a:solidFill>
                <a:srgbClr val="C00000"/>
              </a:solidFill>
            </a:endParaRPr>
          </a:p>
          <a:p>
            <a:pPr lvl="1">
              <a:buFont typeface="Wingdings" pitchFamily="2" charset="2"/>
              <a:buNone/>
            </a:pPr>
            <a:r>
              <a:rPr lang="en-GB" altLang="de-DE" smtClean="0">
                <a:solidFill>
                  <a:srgbClr val="C00000"/>
                </a:solidFill>
              </a:rPr>
              <a:t>*</a:t>
            </a:r>
            <a:r>
              <a:rPr lang="en-GB" altLang="de-DE" smtClean="0"/>
              <a:t>Por favor usar acá sus propios ejemplos.</a:t>
            </a:r>
          </a:p>
        </p:txBody>
      </p:sp>
      <p:pic>
        <p:nvPicPr>
          <p:cNvPr id="9220" name="Grafik 4" descr="balken52.ti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7075" y="2273300"/>
            <a:ext cx="796925" cy="446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Grafik 5" descr="lupe8.t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2325" y="2503488"/>
            <a:ext cx="1776413" cy="424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TZ-EN">
  <a:themeElements>
    <a:clrScheme name="Benutzerdefiniert 11">
      <a:dk1>
        <a:srgbClr val="000000"/>
      </a:dk1>
      <a:lt1>
        <a:srgbClr val="FFFFFF"/>
      </a:lt1>
      <a:dk2>
        <a:srgbClr val="727272"/>
      </a:dk2>
      <a:lt2>
        <a:srgbClr val="D9D9D9"/>
      </a:lt2>
      <a:accent1>
        <a:srgbClr val="B7D1DD"/>
      </a:accent1>
      <a:accent2>
        <a:srgbClr val="C80F0E"/>
      </a:accent2>
      <a:accent3>
        <a:srgbClr val="DEDEAF"/>
      </a:accent3>
      <a:accent4>
        <a:srgbClr val="939393"/>
      </a:accent4>
      <a:accent5>
        <a:srgbClr val="9AB0BA"/>
      </a:accent5>
      <a:accent6>
        <a:srgbClr val="BABA93"/>
      </a:accent6>
      <a:hlink>
        <a:srgbClr val="950B0A"/>
      </a:hlink>
      <a:folHlink>
        <a:srgbClr val="950B0A"/>
      </a:folHlink>
    </a:clrScheme>
    <a:fontScheme name="gtz-leerfolie-d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200" b="1" i="0" u="none" strike="noStrike" cap="none" normalizeH="0" baseline="0" smtClean="0">
            <a:ln>
              <a:noFill/>
            </a:ln>
            <a:solidFill>
              <a:srgbClr val="999999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tz-leerfolie-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tz-leerfolie-d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tz-leerfolie-de 1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EFEDE6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6F4F0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</TotalTime>
  <Words>571</Words>
  <Application>Microsoft Office PowerPoint</Application>
  <PresentationFormat>On-screen Show (4:3)</PresentationFormat>
  <Paragraphs>104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Wingdings</vt:lpstr>
      <vt:lpstr>Adobe Fangsong Std R</vt:lpstr>
      <vt:lpstr>Times</vt:lpstr>
      <vt:lpstr>GTZ-EN</vt:lpstr>
      <vt:lpstr>Enfoque de cuatro - pasos (2) Identificar las opciones de adaptación</vt:lpstr>
      <vt:lpstr>PowerPoint Presentation</vt:lpstr>
      <vt:lpstr>Enfoque de cuatro pasos:  Proceso básico de planificación para la adaptación</vt:lpstr>
      <vt:lpstr>Fundamento</vt:lpstr>
      <vt:lpstr>Ejercicio (1)</vt:lpstr>
      <vt:lpstr>Ejercicio (2)</vt:lpstr>
      <vt:lpstr>Ejercicio  (3)</vt:lpstr>
    </vt:vector>
  </TitlesOfParts>
  <Company>Deutsche Gesellschaft für Internationale Zusammenarbeit (GIZ) GmbH</Company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Integrating Climate Change Adaptation into Development Planning. A Practice-Oriented Training based on the OECD Policy Guidance</dc:title>
  <dc:subject>Climate Change</dc:subject>
  <dc:creator>GIZ</dc:creator>
  <cp:keywords>Climate Change, development cooperation</cp:keywords>
  <cp:lastModifiedBy>Benjamin Greiner</cp:lastModifiedBy>
  <cp:revision>172</cp:revision>
  <cp:lastPrinted>2005-12-21T12:33:01Z</cp:lastPrinted>
  <dcterms:created xsi:type="dcterms:W3CDTF">2009-01-02T12:52:23Z</dcterms:created>
  <dcterms:modified xsi:type="dcterms:W3CDTF">2013-11-11T15:58:08Z</dcterms:modified>
</cp:coreProperties>
</file>