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Lst>
  <p:notesMasterIdLst>
    <p:notesMasterId r:id="rId34"/>
  </p:notesMasterIdLst>
  <p:handoutMasterIdLst>
    <p:handoutMasterId r:id="rId35"/>
  </p:handoutMasterIdLst>
  <p:sldIdLst>
    <p:sldId id="274" r:id="rId2"/>
    <p:sldId id="342" r:id="rId3"/>
    <p:sldId id="340" r:id="rId4"/>
    <p:sldId id="276" r:id="rId5"/>
    <p:sldId id="312" r:id="rId6"/>
    <p:sldId id="307" r:id="rId7"/>
    <p:sldId id="333" r:id="rId8"/>
    <p:sldId id="334" r:id="rId9"/>
    <p:sldId id="335" r:id="rId10"/>
    <p:sldId id="328" r:id="rId11"/>
    <p:sldId id="326" r:id="rId12"/>
    <p:sldId id="327" r:id="rId13"/>
    <p:sldId id="323" r:id="rId14"/>
    <p:sldId id="330" r:id="rId15"/>
    <p:sldId id="309" r:id="rId16"/>
    <p:sldId id="314" r:id="rId17"/>
    <p:sldId id="325" r:id="rId18"/>
    <p:sldId id="311" r:id="rId19"/>
    <p:sldId id="331" r:id="rId20"/>
    <p:sldId id="306" r:id="rId21"/>
    <p:sldId id="337" r:id="rId22"/>
    <p:sldId id="316" r:id="rId23"/>
    <p:sldId id="339" r:id="rId24"/>
    <p:sldId id="338" r:id="rId25"/>
    <p:sldId id="321" r:id="rId26"/>
    <p:sldId id="315" r:id="rId27"/>
    <p:sldId id="332" r:id="rId28"/>
    <p:sldId id="319" r:id="rId29"/>
    <p:sldId id="317" r:id="rId30"/>
    <p:sldId id="318" r:id="rId31"/>
    <p:sldId id="320" r:id="rId32"/>
    <p:sldId id="341" r:id="rId33"/>
  </p:sldIdLst>
  <p:sldSz cx="9144000" cy="6858000" type="screen4x3"/>
  <p:notesSz cx="6662738" cy="9926638"/>
  <p:defaultTextStyle>
    <a:defPPr>
      <a:defRPr lang="de-DE"/>
    </a:defPPr>
    <a:lvl1pPr algn="l" rtl="0" fontAlgn="base">
      <a:spcBef>
        <a:spcPct val="0"/>
      </a:spcBef>
      <a:spcAft>
        <a:spcPct val="0"/>
      </a:spcAft>
      <a:defRPr sz="2200" b="1" kern="1200">
        <a:solidFill>
          <a:srgbClr val="999999"/>
        </a:solidFill>
        <a:latin typeface="Arial" charset="0"/>
        <a:ea typeface="+mn-ea"/>
        <a:cs typeface="Arial" charset="0"/>
      </a:defRPr>
    </a:lvl1pPr>
    <a:lvl2pPr marL="457200" algn="l" rtl="0" fontAlgn="base">
      <a:spcBef>
        <a:spcPct val="0"/>
      </a:spcBef>
      <a:spcAft>
        <a:spcPct val="0"/>
      </a:spcAft>
      <a:defRPr sz="2200" b="1" kern="1200">
        <a:solidFill>
          <a:srgbClr val="999999"/>
        </a:solidFill>
        <a:latin typeface="Arial" charset="0"/>
        <a:ea typeface="+mn-ea"/>
        <a:cs typeface="Arial" charset="0"/>
      </a:defRPr>
    </a:lvl2pPr>
    <a:lvl3pPr marL="914400" algn="l" rtl="0" fontAlgn="base">
      <a:spcBef>
        <a:spcPct val="0"/>
      </a:spcBef>
      <a:spcAft>
        <a:spcPct val="0"/>
      </a:spcAft>
      <a:defRPr sz="2200" b="1" kern="1200">
        <a:solidFill>
          <a:srgbClr val="999999"/>
        </a:solidFill>
        <a:latin typeface="Arial" charset="0"/>
        <a:ea typeface="+mn-ea"/>
        <a:cs typeface="Arial" charset="0"/>
      </a:defRPr>
    </a:lvl3pPr>
    <a:lvl4pPr marL="1371600" algn="l" rtl="0" fontAlgn="base">
      <a:spcBef>
        <a:spcPct val="0"/>
      </a:spcBef>
      <a:spcAft>
        <a:spcPct val="0"/>
      </a:spcAft>
      <a:defRPr sz="2200" b="1" kern="1200">
        <a:solidFill>
          <a:srgbClr val="999999"/>
        </a:solidFill>
        <a:latin typeface="Arial" charset="0"/>
        <a:ea typeface="+mn-ea"/>
        <a:cs typeface="Arial" charset="0"/>
      </a:defRPr>
    </a:lvl4pPr>
    <a:lvl5pPr marL="1828800" algn="l" rtl="0" fontAlgn="base">
      <a:spcBef>
        <a:spcPct val="0"/>
      </a:spcBef>
      <a:spcAft>
        <a:spcPct val="0"/>
      </a:spcAft>
      <a:defRPr sz="2200" b="1" kern="1200">
        <a:solidFill>
          <a:srgbClr val="999999"/>
        </a:solidFill>
        <a:latin typeface="Arial" charset="0"/>
        <a:ea typeface="+mn-ea"/>
        <a:cs typeface="Arial" charset="0"/>
      </a:defRPr>
    </a:lvl5pPr>
    <a:lvl6pPr marL="2286000" algn="l" defTabSz="914400" rtl="0" eaLnBrk="1" latinLnBrk="0" hangingPunct="1">
      <a:defRPr sz="2200" b="1" kern="1200">
        <a:solidFill>
          <a:srgbClr val="999999"/>
        </a:solidFill>
        <a:latin typeface="Arial" charset="0"/>
        <a:ea typeface="+mn-ea"/>
        <a:cs typeface="Arial" charset="0"/>
      </a:defRPr>
    </a:lvl6pPr>
    <a:lvl7pPr marL="2743200" algn="l" defTabSz="914400" rtl="0" eaLnBrk="1" latinLnBrk="0" hangingPunct="1">
      <a:defRPr sz="2200" b="1" kern="1200">
        <a:solidFill>
          <a:srgbClr val="999999"/>
        </a:solidFill>
        <a:latin typeface="Arial" charset="0"/>
        <a:ea typeface="+mn-ea"/>
        <a:cs typeface="Arial" charset="0"/>
      </a:defRPr>
    </a:lvl7pPr>
    <a:lvl8pPr marL="3200400" algn="l" defTabSz="914400" rtl="0" eaLnBrk="1" latinLnBrk="0" hangingPunct="1">
      <a:defRPr sz="2200" b="1" kern="1200">
        <a:solidFill>
          <a:srgbClr val="999999"/>
        </a:solidFill>
        <a:latin typeface="Arial" charset="0"/>
        <a:ea typeface="+mn-ea"/>
        <a:cs typeface="Arial" charset="0"/>
      </a:defRPr>
    </a:lvl8pPr>
    <a:lvl9pPr marL="3657600" algn="l" defTabSz="914400" rtl="0" eaLnBrk="1" latinLnBrk="0" hangingPunct="1">
      <a:defRPr sz="2200" b="1" kern="1200">
        <a:solidFill>
          <a:srgbClr val="999999"/>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E25B1E"/>
    <a:srgbClr val="C00000"/>
    <a:srgbClr val="646464"/>
    <a:srgbClr val="595959"/>
    <a:srgbClr val="CC3300"/>
    <a:srgbClr val="E5DBA1"/>
    <a:srgbClr val="BABA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72" autoAdjust="0"/>
    <p:restoredTop sz="86050" autoAdjust="0"/>
  </p:normalViewPr>
  <p:slideViewPr>
    <p:cSldViewPr snapToGrid="0">
      <p:cViewPr>
        <p:scale>
          <a:sx n="80" d="100"/>
          <a:sy n="80" d="100"/>
        </p:scale>
        <p:origin x="-2118" y="-546"/>
      </p:cViewPr>
      <p:guideLst>
        <p:guide orient="horz" pos="3935"/>
        <p:guide orient="horz"/>
        <p:guide orient="horz" pos="151"/>
        <p:guide orient="horz" pos="2373"/>
        <p:guide orient="horz" pos="1289"/>
        <p:guide orient="horz" pos="1265"/>
        <p:guide orient="horz" pos="2367"/>
        <p:guide pos="288"/>
        <p:guide pos="5029"/>
        <p:guide pos="28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2652" y="1080"/>
      </p:cViewPr>
      <p:guideLst>
        <p:guide orient="horz" pos="3126"/>
        <p:guide pos="122"/>
        <p:guide pos="406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887663" cy="495300"/>
          </a:xfrm>
          <a:prstGeom prst="rect">
            <a:avLst/>
          </a:prstGeom>
          <a:noFill/>
          <a:ln w="9525">
            <a:noFill/>
            <a:miter lim="800000"/>
            <a:headEnd/>
            <a:tailEnd/>
          </a:ln>
          <a:effectLst/>
        </p:spPr>
        <p:txBody>
          <a:bodyPr vert="horz" wrap="square" lIns="90270" tIns="45135" rIns="90270" bIns="45135" numCol="1" anchor="t" anchorCtr="0" compatLnSpc="1">
            <a:prstTxWarp prst="textNoShape">
              <a:avLst/>
            </a:prstTxWarp>
          </a:bodyPr>
          <a:lstStyle>
            <a:lvl1pPr eaLnBrk="0" hangingPunct="0">
              <a:defRPr sz="1200" b="0">
                <a:solidFill>
                  <a:schemeClr val="tx1"/>
                </a:solidFill>
                <a:latin typeface="Times" charset="0"/>
                <a:cs typeface="+mn-cs"/>
              </a:defRPr>
            </a:lvl1pPr>
          </a:lstStyle>
          <a:p>
            <a:pPr>
              <a:defRPr/>
            </a:pPr>
            <a:endParaRPr lang="de-DE"/>
          </a:p>
        </p:txBody>
      </p:sp>
      <p:sp>
        <p:nvSpPr>
          <p:cNvPr id="66563" name="Rectangle 3"/>
          <p:cNvSpPr>
            <a:spLocks noGrp="1" noChangeArrowheads="1"/>
          </p:cNvSpPr>
          <p:nvPr>
            <p:ph type="dt" sz="quarter" idx="1"/>
          </p:nvPr>
        </p:nvSpPr>
        <p:spPr bwMode="auto">
          <a:xfrm>
            <a:off x="3775075" y="0"/>
            <a:ext cx="2887663" cy="495300"/>
          </a:xfrm>
          <a:prstGeom prst="rect">
            <a:avLst/>
          </a:prstGeom>
          <a:noFill/>
          <a:ln w="9525">
            <a:noFill/>
            <a:miter lim="800000"/>
            <a:headEnd/>
            <a:tailEnd/>
          </a:ln>
          <a:effectLst/>
        </p:spPr>
        <p:txBody>
          <a:bodyPr vert="horz" wrap="square" lIns="90270" tIns="45135" rIns="90270" bIns="45135" numCol="1" anchor="t" anchorCtr="0" compatLnSpc="1">
            <a:prstTxWarp prst="textNoShape">
              <a:avLst/>
            </a:prstTxWarp>
          </a:bodyPr>
          <a:lstStyle>
            <a:lvl1pPr algn="r" eaLnBrk="0" hangingPunct="0">
              <a:defRPr sz="1200" b="0">
                <a:solidFill>
                  <a:schemeClr val="tx1"/>
                </a:solidFill>
                <a:latin typeface="Times" charset="0"/>
                <a:cs typeface="+mn-cs"/>
              </a:defRPr>
            </a:lvl1pPr>
          </a:lstStyle>
          <a:p>
            <a:pPr>
              <a:defRPr/>
            </a:pPr>
            <a:endParaRPr lang="de-DE"/>
          </a:p>
        </p:txBody>
      </p:sp>
      <p:sp>
        <p:nvSpPr>
          <p:cNvPr id="66564" name="Rectangle 4"/>
          <p:cNvSpPr>
            <a:spLocks noGrp="1" noChangeArrowheads="1"/>
          </p:cNvSpPr>
          <p:nvPr>
            <p:ph type="ftr" sz="quarter" idx="2"/>
          </p:nvPr>
        </p:nvSpPr>
        <p:spPr bwMode="auto">
          <a:xfrm>
            <a:off x="0" y="9431338"/>
            <a:ext cx="2887663" cy="495300"/>
          </a:xfrm>
          <a:prstGeom prst="rect">
            <a:avLst/>
          </a:prstGeom>
          <a:noFill/>
          <a:ln w="9525">
            <a:noFill/>
            <a:miter lim="800000"/>
            <a:headEnd/>
            <a:tailEnd/>
          </a:ln>
          <a:effectLst/>
        </p:spPr>
        <p:txBody>
          <a:bodyPr vert="horz" wrap="square" lIns="90270" tIns="45135" rIns="90270" bIns="45135" numCol="1" anchor="b" anchorCtr="0" compatLnSpc="1">
            <a:prstTxWarp prst="textNoShape">
              <a:avLst/>
            </a:prstTxWarp>
          </a:bodyPr>
          <a:lstStyle>
            <a:lvl1pPr eaLnBrk="0" hangingPunct="0">
              <a:defRPr sz="1200" b="0">
                <a:solidFill>
                  <a:schemeClr val="tx1"/>
                </a:solidFill>
                <a:latin typeface="Times" charset="0"/>
                <a:cs typeface="+mn-cs"/>
              </a:defRPr>
            </a:lvl1pPr>
          </a:lstStyle>
          <a:p>
            <a:pPr>
              <a:defRPr/>
            </a:pPr>
            <a:endParaRPr lang="de-DE"/>
          </a:p>
        </p:txBody>
      </p:sp>
      <p:sp>
        <p:nvSpPr>
          <p:cNvPr id="66565" name="Rectangle 5"/>
          <p:cNvSpPr>
            <a:spLocks noGrp="1" noChangeArrowheads="1"/>
          </p:cNvSpPr>
          <p:nvPr>
            <p:ph type="sldNum" sz="quarter" idx="3"/>
          </p:nvPr>
        </p:nvSpPr>
        <p:spPr bwMode="auto">
          <a:xfrm>
            <a:off x="3775075" y="9431338"/>
            <a:ext cx="2887663" cy="495300"/>
          </a:xfrm>
          <a:prstGeom prst="rect">
            <a:avLst/>
          </a:prstGeom>
          <a:noFill/>
          <a:ln w="9525">
            <a:noFill/>
            <a:miter lim="800000"/>
            <a:headEnd/>
            <a:tailEnd/>
          </a:ln>
          <a:effectLst/>
        </p:spPr>
        <p:txBody>
          <a:bodyPr vert="horz" wrap="square" lIns="90270" tIns="45135" rIns="90270" bIns="45135" numCol="1" anchor="b" anchorCtr="0" compatLnSpc="1">
            <a:prstTxWarp prst="textNoShape">
              <a:avLst/>
            </a:prstTxWarp>
          </a:bodyPr>
          <a:lstStyle>
            <a:lvl1pPr algn="r" eaLnBrk="0" hangingPunct="0">
              <a:defRPr sz="1200" b="0">
                <a:solidFill>
                  <a:schemeClr val="tx1"/>
                </a:solidFill>
                <a:latin typeface="Times" charset="0"/>
                <a:cs typeface="+mn-cs"/>
              </a:defRPr>
            </a:lvl1pPr>
          </a:lstStyle>
          <a:p>
            <a:pPr>
              <a:defRPr/>
            </a:pPr>
            <a:fld id="{825E8269-8386-4A9F-873A-1338CC02A517}" type="slidenum">
              <a:rPr lang="de-DE"/>
              <a:pPr>
                <a:defRPr/>
              </a:pPr>
              <a:t>‹Nr.›</a:t>
            </a:fld>
            <a:endParaRPr lang="de-DE"/>
          </a:p>
        </p:txBody>
      </p:sp>
    </p:spTree>
    <p:extLst>
      <p:ext uri="{BB962C8B-B14F-4D97-AF65-F5344CB8AC3E}">
        <p14:creationId xmlns:p14="http://schemas.microsoft.com/office/powerpoint/2010/main" val="3327093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bwMode="auto">
          <a:xfrm>
            <a:off x="0" y="9686925"/>
            <a:ext cx="6662738" cy="230188"/>
          </a:xfrm>
          <a:prstGeom prst="rect">
            <a:avLst/>
          </a:prstGeom>
          <a:solidFill>
            <a:srgbClr val="669900"/>
          </a:solidFill>
          <a:ln w="9525">
            <a:noFill/>
            <a:miter lim="800000"/>
            <a:headEnd/>
            <a:tailEnd/>
          </a:ln>
          <a:effectLst/>
        </p:spPr>
        <p:txBody>
          <a:bodyPr vert="horz" wrap="square" lIns="90270" tIns="45135" rIns="90270" bIns="45135" numCol="1" anchor="b" anchorCtr="0" compatLnSpc="1">
            <a:prstTxWarp prst="textNoShape">
              <a:avLst/>
            </a:prstTxWarp>
          </a:bodyPr>
          <a:lstStyle>
            <a:lvl1pPr algn="r" eaLnBrk="0" hangingPunct="0">
              <a:defRPr lang="de-DE" sz="1000" b="1" kern="1200">
                <a:solidFill>
                  <a:schemeClr val="bg1"/>
                </a:solidFill>
                <a:latin typeface="Arial" pitchFamily="34" charset="0"/>
                <a:ea typeface="+mn-ea"/>
                <a:cs typeface="Arial" pitchFamily="34" charset="0"/>
              </a:defRPr>
            </a:lvl1pPr>
          </a:lstStyle>
          <a:p>
            <a:pPr>
              <a:defRPr/>
            </a:pPr>
            <a:fld id="{94411FC9-703D-489F-8B56-25AB7701CAF5}" type="slidenum">
              <a:rPr/>
              <a:pPr>
                <a:defRPr/>
              </a:pPr>
              <a:t>‹Nr.›</a:t>
            </a:fld>
            <a:endParaRPr dirty="0"/>
          </a:p>
        </p:txBody>
      </p:sp>
      <p:sp>
        <p:nvSpPr>
          <p:cNvPr id="8194" name="Rectangle 2"/>
          <p:cNvSpPr>
            <a:spLocks noGrp="1" noChangeArrowheads="1"/>
          </p:cNvSpPr>
          <p:nvPr>
            <p:ph type="hdr" sz="quarter"/>
          </p:nvPr>
        </p:nvSpPr>
        <p:spPr bwMode="auto">
          <a:xfrm>
            <a:off x="0" y="0"/>
            <a:ext cx="2887663" cy="263525"/>
          </a:xfrm>
          <a:prstGeom prst="rect">
            <a:avLst/>
          </a:prstGeom>
          <a:noFill/>
          <a:ln w="9525">
            <a:noFill/>
            <a:miter lim="800000"/>
            <a:headEnd/>
            <a:tailEnd/>
          </a:ln>
          <a:effectLst/>
        </p:spPr>
        <p:txBody>
          <a:bodyPr vert="horz" wrap="square" lIns="90270" tIns="45135" rIns="90270" bIns="45135" numCol="1" anchor="t" anchorCtr="0" compatLnSpc="1">
            <a:prstTxWarp prst="textNoShape">
              <a:avLst/>
            </a:prstTxWarp>
          </a:bodyPr>
          <a:lstStyle>
            <a:lvl1pPr eaLnBrk="0" hangingPunct="0">
              <a:defRPr sz="1000" b="1">
                <a:solidFill>
                  <a:schemeClr val="tx1"/>
                </a:solidFill>
                <a:latin typeface="Arial" pitchFamily="34" charset="0"/>
                <a:cs typeface="Arial" pitchFamily="34" charset="0"/>
              </a:defRPr>
            </a:lvl1pPr>
          </a:lstStyle>
          <a:p>
            <a:pPr>
              <a:defRPr/>
            </a:pPr>
            <a:endParaRPr lang="de-DE"/>
          </a:p>
        </p:txBody>
      </p:sp>
      <p:sp>
        <p:nvSpPr>
          <p:cNvPr id="8195" name="Rectangle 3"/>
          <p:cNvSpPr>
            <a:spLocks noGrp="1" noChangeArrowheads="1"/>
          </p:cNvSpPr>
          <p:nvPr>
            <p:ph type="dt" idx="1"/>
          </p:nvPr>
        </p:nvSpPr>
        <p:spPr bwMode="auto">
          <a:xfrm>
            <a:off x="3775075" y="0"/>
            <a:ext cx="2887663" cy="263525"/>
          </a:xfrm>
          <a:prstGeom prst="rect">
            <a:avLst/>
          </a:prstGeom>
          <a:noFill/>
          <a:ln w="9525">
            <a:noFill/>
            <a:miter lim="800000"/>
            <a:headEnd/>
            <a:tailEnd/>
          </a:ln>
          <a:effectLst/>
        </p:spPr>
        <p:txBody>
          <a:bodyPr vert="horz" wrap="square" lIns="90270" tIns="45135" rIns="90270" bIns="45135" numCol="1" anchor="t" anchorCtr="0" compatLnSpc="1">
            <a:prstTxWarp prst="textNoShape">
              <a:avLst/>
            </a:prstTxWarp>
          </a:bodyPr>
          <a:lstStyle>
            <a:lvl1pPr algn="r" eaLnBrk="0" hangingPunct="0">
              <a:defRPr sz="1000" b="1">
                <a:solidFill>
                  <a:schemeClr val="tx1"/>
                </a:solidFill>
                <a:latin typeface="Arial" pitchFamily="34" charset="0"/>
                <a:cs typeface="Arial" pitchFamily="34" charset="0"/>
              </a:defRPr>
            </a:lvl1pPr>
          </a:lstStyle>
          <a:p>
            <a:pPr>
              <a:defRPr/>
            </a:pPr>
            <a:endParaRPr lang="de-DE"/>
          </a:p>
        </p:txBody>
      </p:sp>
      <p:sp>
        <p:nvSpPr>
          <p:cNvPr id="35845" name="Rectangle 4"/>
          <p:cNvSpPr>
            <a:spLocks noGrp="1" noRot="1" noChangeAspect="1" noChangeArrowheads="1" noTextEdit="1"/>
          </p:cNvSpPr>
          <p:nvPr>
            <p:ph type="sldImg" idx="2"/>
          </p:nvPr>
        </p:nvSpPr>
        <p:spPr bwMode="auto">
          <a:xfrm>
            <a:off x="455613" y="312738"/>
            <a:ext cx="5716587" cy="4287837"/>
          </a:xfrm>
          <a:prstGeom prst="rect">
            <a:avLst/>
          </a:prstGeom>
          <a:noFill/>
          <a:ln w="9525">
            <a:solidFill>
              <a:srgbClr val="000000"/>
            </a:solidFill>
            <a:miter lim="800000"/>
            <a:headEnd/>
            <a:tailEnd/>
          </a:ln>
        </p:spPr>
      </p:sp>
      <p:sp>
        <p:nvSpPr>
          <p:cNvPr id="2" name="Rectangle 5"/>
          <p:cNvSpPr>
            <a:spLocks noGrp="1" noChangeArrowheads="1"/>
          </p:cNvSpPr>
          <p:nvPr>
            <p:ph type="body" sz="quarter" idx="3"/>
          </p:nvPr>
        </p:nvSpPr>
        <p:spPr bwMode="auto">
          <a:xfrm>
            <a:off x="206375" y="4714875"/>
            <a:ext cx="6230938" cy="4935538"/>
          </a:xfrm>
          <a:prstGeom prst="rect">
            <a:avLst/>
          </a:prstGeom>
          <a:noFill/>
          <a:ln w="9525">
            <a:noFill/>
            <a:miter lim="800000"/>
            <a:headEnd/>
            <a:tailEnd/>
          </a:ln>
          <a:effectLst/>
        </p:spPr>
        <p:txBody>
          <a:bodyPr vert="horz" wrap="square" lIns="90270" tIns="45135" rIns="90270" bIns="45135" numCol="1" anchor="t" anchorCtr="0" compatLnSpc="1">
            <a:prstTxWarp prst="textNoShape">
              <a:avLst/>
            </a:prstTxWarp>
          </a:bodyPr>
          <a:lstStyle/>
          <a:p>
            <a:pPr lvl="0"/>
            <a:r>
              <a:rPr lang="de-DE" noProof="0" dirty="0" smtClean="0"/>
              <a:t>Klicken Sie, um die Formate des Vorlagentextes zu bearbeiten</a:t>
            </a:r>
          </a:p>
          <a:p>
            <a:pPr lvl="1"/>
            <a:r>
              <a:rPr lang="de-DE" noProof="0" dirty="0" smtClean="0"/>
              <a:t>Zweite Ebene</a:t>
            </a:r>
          </a:p>
          <a:p>
            <a:pPr lvl="2"/>
            <a:r>
              <a:rPr lang="de-DE" noProof="0" dirty="0" smtClean="0"/>
              <a:t>Dritte Ebene</a:t>
            </a:r>
          </a:p>
          <a:p>
            <a:pPr lvl="3"/>
            <a:r>
              <a:rPr lang="de-DE" noProof="0" dirty="0" smtClean="0"/>
              <a:t>Vierte Ebene</a:t>
            </a:r>
          </a:p>
          <a:p>
            <a:pPr lvl="4"/>
            <a:r>
              <a:rPr lang="de-DE" noProof="0" dirty="0" smtClean="0"/>
              <a:t>Fünfte Ebene</a:t>
            </a:r>
          </a:p>
        </p:txBody>
      </p:sp>
      <p:sp>
        <p:nvSpPr>
          <p:cNvPr id="9" name="Rectangle 6"/>
          <p:cNvSpPr>
            <a:spLocks noGrp="1" noChangeArrowheads="1"/>
          </p:cNvSpPr>
          <p:nvPr>
            <p:ph type="ftr" sz="quarter" idx="4"/>
          </p:nvPr>
        </p:nvSpPr>
        <p:spPr bwMode="auto">
          <a:xfrm>
            <a:off x="0" y="9686925"/>
            <a:ext cx="5969000" cy="230188"/>
          </a:xfrm>
          <a:prstGeom prst="rect">
            <a:avLst/>
          </a:prstGeom>
          <a:solidFill>
            <a:srgbClr val="669900"/>
          </a:solidFill>
          <a:ln w="9525">
            <a:noFill/>
            <a:miter lim="800000"/>
            <a:headEnd/>
            <a:tailEnd/>
          </a:ln>
          <a:effectLst/>
        </p:spPr>
        <p:txBody>
          <a:bodyPr vert="horz" wrap="square" lIns="90270" tIns="45135" rIns="90270" bIns="45135" numCol="1" anchor="b" anchorCtr="0" compatLnSpc="1">
            <a:prstTxWarp prst="textNoShape">
              <a:avLst/>
            </a:prstTxWarp>
          </a:bodyPr>
          <a:lstStyle>
            <a:lvl1pPr eaLnBrk="0" hangingPunct="0">
              <a:defRPr lang="de-DE" sz="1000" b="1" kern="1200">
                <a:solidFill>
                  <a:schemeClr val="bg1"/>
                </a:solidFill>
                <a:latin typeface="Arial" pitchFamily="34" charset="0"/>
                <a:ea typeface="+mn-ea"/>
                <a:cs typeface="Arial" pitchFamily="34" charset="0"/>
              </a:defRPr>
            </a:lvl1pPr>
          </a:lstStyle>
          <a:p>
            <a:pPr>
              <a:defRPr/>
            </a:pPr>
            <a:endParaRPr/>
          </a:p>
        </p:txBody>
      </p:sp>
    </p:spTree>
    <p:extLst>
      <p:ext uri="{BB962C8B-B14F-4D97-AF65-F5344CB8AC3E}">
        <p14:creationId xmlns:p14="http://schemas.microsoft.com/office/powerpoint/2010/main" val="33656432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b="1" kern="1200">
        <a:solidFill>
          <a:schemeClr val="tx1"/>
        </a:solidFill>
        <a:latin typeface="Arial" pitchFamily="34" charset="0"/>
        <a:ea typeface="+mn-ea"/>
        <a:cs typeface="Arial" pitchFamily="34" charset="0"/>
      </a:defRPr>
    </a:lvl1pPr>
    <a:lvl2pPr marL="180975" indent="-180975" algn="l" rtl="0" eaLnBrk="0" fontAlgn="base" hangingPunct="0">
      <a:spcBef>
        <a:spcPct val="30000"/>
      </a:spcBef>
      <a:spcAft>
        <a:spcPct val="0"/>
      </a:spcAft>
      <a:buClr>
        <a:srgbClr val="669900"/>
      </a:buClr>
      <a:buFont typeface="Wingdings" pitchFamily="2" charset="2"/>
      <a:buChar char="§"/>
      <a:defRPr sz="1200" kern="1200">
        <a:solidFill>
          <a:schemeClr val="tx1"/>
        </a:solidFill>
        <a:latin typeface="Arial" pitchFamily="34" charset="0"/>
        <a:ea typeface="Adobe Fangsong Std R" pitchFamily="18" charset="-128"/>
        <a:cs typeface="Arial" pitchFamily="34" charset="0"/>
      </a:defRPr>
    </a:lvl2pPr>
    <a:lvl3pPr marL="266700" indent="-90488" algn="l" rtl="0" eaLnBrk="0" fontAlgn="base" hangingPunct="0">
      <a:spcBef>
        <a:spcPct val="30000"/>
      </a:spcBef>
      <a:spcAft>
        <a:spcPct val="0"/>
      </a:spcAft>
      <a:buClr>
        <a:srgbClr val="669900"/>
      </a:buClr>
      <a:buFont typeface="Wingdings" pitchFamily="2" charset="2"/>
      <a:buChar char="§"/>
      <a:defRPr sz="1000" kern="1200">
        <a:solidFill>
          <a:schemeClr val="tx1"/>
        </a:solidFill>
        <a:latin typeface="Arial" pitchFamily="34" charset="0"/>
        <a:ea typeface="Adobe Fangsong Std R" pitchFamily="18" charset="-128"/>
        <a:cs typeface="Arial" charset="0"/>
      </a:defRPr>
    </a:lvl3pPr>
    <a:lvl4pPr marL="447675" indent="-90488" algn="l" rtl="0" eaLnBrk="0" fontAlgn="base" hangingPunct="0">
      <a:spcBef>
        <a:spcPct val="30000"/>
      </a:spcBef>
      <a:spcAft>
        <a:spcPct val="0"/>
      </a:spcAft>
      <a:buClr>
        <a:srgbClr val="669900"/>
      </a:buClr>
      <a:buFont typeface="Wingdings" pitchFamily="2" charset="2"/>
      <a:buChar char="§"/>
      <a:defRPr sz="800" kern="1200">
        <a:solidFill>
          <a:schemeClr val="tx1"/>
        </a:solidFill>
        <a:latin typeface="Arial" pitchFamily="34" charset="0"/>
        <a:ea typeface="Adobe Fangsong Std R" pitchFamily="18" charset="-128"/>
        <a:cs typeface="Arial" charset="0"/>
      </a:defRPr>
    </a:lvl4pPr>
    <a:lvl5pPr marL="719138" indent="-95250" algn="l" rtl="0" eaLnBrk="0" fontAlgn="base" hangingPunct="0">
      <a:spcBef>
        <a:spcPct val="30000"/>
      </a:spcBef>
      <a:spcAft>
        <a:spcPct val="0"/>
      </a:spcAft>
      <a:buClr>
        <a:srgbClr val="669900"/>
      </a:buClr>
      <a:buFont typeface="Wingdings" pitchFamily="2" charset="2"/>
      <a:buChar char="§"/>
      <a:defRPr sz="800" b="1" kern="1200">
        <a:solidFill>
          <a:srgbClr val="669900"/>
        </a:solidFill>
        <a:latin typeface="Arial" pitchFamily="34" charset="0"/>
        <a:ea typeface="Adobe Fangsong Std R" pitchFamily="18" charset="-128"/>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liennummernplatzhalter 3"/>
          <p:cNvSpPr>
            <a:spLocks noGrp="1"/>
          </p:cNvSpPr>
          <p:nvPr>
            <p:ph type="sldNum" sz="quarter" idx="5"/>
          </p:nvPr>
        </p:nvSpPr>
        <p:spPr/>
        <p:txBody>
          <a:bodyPr/>
          <a:lstStyle/>
          <a:p>
            <a:fld id="{DF2A9AF2-86E6-4AF0-AFA8-6436CB6B3500}" type="slidenum">
              <a:rPr smtClean="0">
                <a:latin typeface="Arial" charset="0"/>
                <a:cs typeface="Arial" charset="0"/>
              </a:rPr>
              <a:pPr/>
              <a:t>1</a:t>
            </a:fld>
            <a:endParaRPr smtClean="0">
              <a:latin typeface="Arial" charset="0"/>
              <a:cs typeface="Arial" charset="0"/>
            </a:endParaRPr>
          </a:p>
        </p:txBody>
      </p:sp>
      <p:sp>
        <p:nvSpPr>
          <p:cNvPr id="36867" name="Folienbildplatzhalter 5"/>
          <p:cNvSpPr>
            <a:spLocks noGrp="1" noRot="1" noChangeAspect="1" noTextEdit="1"/>
          </p:cNvSpPr>
          <p:nvPr>
            <p:ph type="sldImg"/>
          </p:nvPr>
        </p:nvSpPr>
        <p:spPr>
          <a:ln/>
        </p:spPr>
      </p:sp>
      <p:sp>
        <p:nvSpPr>
          <p:cNvPr id="20484" name="Notizenplatzhalter 6"/>
          <p:cNvSpPr>
            <a:spLocks noGrp="1"/>
          </p:cNvSpPr>
          <p:nvPr>
            <p:ph type="body" idx="1"/>
          </p:nvPr>
        </p:nvSpPr>
        <p:spPr>
          <a:ln/>
        </p:spPr>
        <p:txBody>
          <a:bodyPr/>
          <a:lstStyle/>
          <a:p>
            <a:pPr>
              <a:defRPr/>
            </a:pPr>
            <a:r>
              <a:rPr lang="en-GB" b="0" u="sng" dirty="0" smtClean="0">
                <a:latin typeface="Arial" charset="0"/>
                <a:cs typeface="Arial" charset="0"/>
              </a:rPr>
              <a:t>Main message</a:t>
            </a:r>
          </a:p>
          <a:p>
            <a:pPr lvl="1" eaLnBrk="1" hangingPunct="1">
              <a:defRPr/>
            </a:pPr>
            <a:r>
              <a:rPr lang="en-GB" sz="2000" dirty="0" smtClean="0"/>
              <a:t>There is room and need for action:</a:t>
            </a:r>
          </a:p>
          <a:p>
            <a:pPr marL="528140" lvl="1" indent="-349482" eaLnBrk="1" hangingPunct="1">
              <a:spcBef>
                <a:spcPts val="592"/>
              </a:spcBef>
              <a:buClr>
                <a:srgbClr val="C80F0F"/>
              </a:buClr>
              <a:buFont typeface="Wingdings" pitchFamily="2" charset="2"/>
              <a:buChar char="à"/>
              <a:defRPr/>
            </a:pPr>
            <a:r>
              <a:rPr lang="en-GB" sz="2000" dirty="0" smtClean="0"/>
              <a:t>Today’s actions (early adaptation as well as mitigation) influence the future need for adaptation</a:t>
            </a:r>
          </a:p>
          <a:p>
            <a:pPr lvl="1" eaLnBrk="1" hangingPunct="1">
              <a:defRPr/>
            </a:pPr>
            <a:r>
              <a:rPr lang="en-GB" sz="2000" dirty="0" smtClean="0"/>
              <a:t>We know enough to get started: </a:t>
            </a:r>
          </a:p>
          <a:p>
            <a:pPr marL="528140" lvl="1" indent="-349482" eaLnBrk="1" hangingPunct="1">
              <a:spcBef>
                <a:spcPts val="592"/>
              </a:spcBef>
              <a:buClr>
                <a:srgbClr val="C80F0F"/>
              </a:buClr>
              <a:buFont typeface="Wingdings" pitchFamily="2" charset="2"/>
              <a:buChar char="à"/>
              <a:defRPr/>
            </a:pPr>
            <a:r>
              <a:rPr lang="en-GB" sz="2000" dirty="0" smtClean="0"/>
              <a:t>Uncertainty does not justify waiting for ‘better times’ in decision making</a:t>
            </a:r>
          </a:p>
          <a:p>
            <a:pPr>
              <a:defRPr/>
            </a:pPr>
            <a:endParaRPr lang="en-GB" b="0" dirty="0" smtClean="0">
              <a:latin typeface="Arial" charset="0"/>
              <a:cs typeface="Arial" charset="0"/>
            </a:endParaRPr>
          </a:p>
          <a:p>
            <a:pPr>
              <a:defRPr/>
            </a:pPr>
            <a:r>
              <a:rPr lang="en-GB" b="0" u="sng" dirty="0" smtClean="0">
                <a:latin typeface="Arial" charset="0"/>
                <a:cs typeface="Arial" charset="0"/>
              </a:rPr>
              <a:t>Possible quotes for starting this module</a:t>
            </a:r>
          </a:p>
          <a:p>
            <a:pPr>
              <a:defRPr/>
            </a:pPr>
            <a:r>
              <a:rPr lang="en-GB" b="0" dirty="0" smtClean="0">
                <a:latin typeface="Arial" charset="0"/>
                <a:cs typeface="Arial" charset="0"/>
              </a:rPr>
              <a:t>‘Science does not give exact or certain forecasts of the future climate, and will never be able to do so. […] the challenge that faces adaptation practitioners is to manage rather than overcome the uncertainty!' (</a:t>
            </a:r>
            <a:r>
              <a:rPr lang="en-GB" b="0" dirty="0" err="1" smtClean="0">
                <a:latin typeface="Arial" charset="0"/>
                <a:cs typeface="Arial" charset="0"/>
              </a:rPr>
              <a:t>Kropp</a:t>
            </a:r>
            <a:r>
              <a:rPr lang="en-GB" b="0" dirty="0" smtClean="0">
                <a:latin typeface="Arial" charset="0"/>
                <a:cs typeface="Arial" charset="0"/>
              </a:rPr>
              <a:t>/</a:t>
            </a:r>
            <a:r>
              <a:rPr lang="en-GB" b="0" dirty="0" err="1" smtClean="0">
                <a:latin typeface="Arial" charset="0"/>
                <a:cs typeface="Arial" charset="0"/>
              </a:rPr>
              <a:t>Scholze</a:t>
            </a:r>
            <a:r>
              <a:rPr lang="en-GB" b="0" dirty="0" smtClean="0">
                <a:latin typeface="Arial" charset="0"/>
                <a:cs typeface="Arial" charset="0"/>
              </a:rPr>
              <a:t> 2009)</a:t>
            </a:r>
          </a:p>
          <a:p>
            <a:pPr>
              <a:defRPr/>
            </a:pPr>
            <a:r>
              <a:rPr lang="en-GB" b="0" dirty="0" smtClean="0"/>
              <a:t>'Policymaking nearly always requires judgment in the fact of uncertainty and climate change is no different' (Schneider 2011) </a:t>
            </a:r>
          </a:p>
          <a:p>
            <a:pPr>
              <a:defRPr/>
            </a:pPr>
            <a:r>
              <a:rPr lang="en-GB" b="0" dirty="0" smtClean="0"/>
              <a:t>'Don’t let the perfect be the enemy of the good'</a:t>
            </a:r>
          </a:p>
          <a:p>
            <a:pPr>
              <a:defRPr/>
            </a:pPr>
            <a:endParaRPr lang="en-GB" b="0" dirty="0" smtClean="0"/>
          </a:p>
          <a:p>
            <a:pPr>
              <a:defRPr/>
            </a:pPr>
            <a:r>
              <a:rPr lang="en-GB" b="0" i="1" u="sng" dirty="0" smtClean="0"/>
              <a:t>Hint </a:t>
            </a:r>
            <a:r>
              <a:rPr lang="en-GB" b="0" i="1" dirty="0" smtClean="0"/>
              <a:t>i</a:t>
            </a:r>
            <a:r>
              <a:rPr lang="en-GB" i="1" dirty="0" smtClean="0"/>
              <a:t>f time</a:t>
            </a:r>
          </a:p>
          <a:p>
            <a:pPr>
              <a:buFont typeface="Arial" pitchFamily="34" charset="0"/>
              <a:buChar char="•"/>
              <a:defRPr/>
            </a:pPr>
            <a:r>
              <a:rPr lang="en-GB" b="0" dirty="0" smtClean="0"/>
              <a:t> Ask participants what decision making techniques they usually use, in the professional or private lives</a:t>
            </a:r>
          </a:p>
          <a:p>
            <a:pPr>
              <a:buFont typeface="Arial" pitchFamily="34" charset="0"/>
              <a:buChar char="•"/>
              <a:defRPr/>
            </a:pPr>
            <a:r>
              <a:rPr lang="en-GB" b="0" dirty="0" smtClean="0"/>
              <a:t> e.g.: flip coin, pro-con-lists, ask your mum/dad/friend, </a:t>
            </a:r>
          </a:p>
          <a:p>
            <a:pPr>
              <a:buFont typeface="Arial" pitchFamily="34" charset="0"/>
              <a:buNone/>
              <a:defRPr/>
            </a:pPr>
            <a:endParaRPr lang="en-GB" b="0" dirty="0" smtClean="0"/>
          </a:p>
          <a:p>
            <a:pPr>
              <a:defRPr/>
            </a:pPr>
            <a:endParaRPr lang="en-GB" b="0"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3"/>
          <p:cNvSpPr>
            <a:spLocks noGrp="1" noRot="1" noChangeAspect="1" noTextEdit="1"/>
          </p:cNvSpPr>
          <p:nvPr>
            <p:ph type="sldImg"/>
          </p:nvPr>
        </p:nvSpPr>
        <p:spPr>
          <a:ln/>
        </p:spPr>
      </p:sp>
      <p:sp>
        <p:nvSpPr>
          <p:cNvPr id="46083" name="Notizenplatzhalter 4"/>
          <p:cNvSpPr>
            <a:spLocks noGrp="1"/>
          </p:cNvSpPr>
          <p:nvPr>
            <p:ph type="body" idx="1"/>
          </p:nvPr>
        </p:nvSpPr>
        <p:spPr>
          <a:noFill/>
          <a:ln/>
        </p:spPr>
        <p:txBody>
          <a:bodyPr/>
          <a:lstStyle/>
          <a:p>
            <a:r>
              <a:rPr lang="en-GB" b="0" u="sng" dirty="0" smtClean="0">
                <a:latin typeface="Arial" charset="0"/>
                <a:cs typeface="Arial" charset="0"/>
              </a:rPr>
              <a:t>Main message</a:t>
            </a:r>
          </a:p>
          <a:p>
            <a:pPr>
              <a:buFontTx/>
              <a:buChar char="•"/>
            </a:pPr>
            <a:r>
              <a:rPr lang="en-GB" b="0" dirty="0" smtClean="0">
                <a:latin typeface="Arial" charset="0"/>
                <a:cs typeface="Arial" charset="0"/>
              </a:rPr>
              <a:t> Yes there are uncertainties, yet it is impossible not to act (e.g. economic crisis)</a:t>
            </a:r>
          </a:p>
          <a:p>
            <a:pPr>
              <a:buFontTx/>
              <a:buChar char="•"/>
            </a:pPr>
            <a:r>
              <a:rPr lang="en-GB" b="0" dirty="0" smtClean="0">
                <a:latin typeface="Arial" charset="0"/>
                <a:cs typeface="Arial" charset="0"/>
              </a:rPr>
              <a:t> It is therefore  important to know more about uncertainties and what you can do about them</a:t>
            </a:r>
          </a:p>
          <a:p>
            <a:endParaRPr lang="en-GB" b="0" u="sng"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Emission development: are political decisions of today; stabilisation of emission level is not enough – significant reduction (80% until 2050) is necessary</a:t>
            </a:r>
          </a:p>
          <a:p>
            <a:r>
              <a:rPr lang="en-GB" b="0" i="1" dirty="0" smtClean="0">
                <a:latin typeface="Arial" charset="0"/>
                <a:cs typeface="Arial" charset="0"/>
              </a:rPr>
              <a:t>-&gt; What technical advisors can do: keep in mitigation in mind when planning adaptation, always look for low-emission solutions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bildplatzhalter 3"/>
          <p:cNvSpPr>
            <a:spLocks noGrp="1" noRot="1" noChangeAspect="1" noTextEdit="1"/>
          </p:cNvSpPr>
          <p:nvPr>
            <p:ph type="sldImg"/>
          </p:nvPr>
        </p:nvSpPr>
        <p:spPr>
          <a:ln/>
        </p:spPr>
      </p:sp>
      <p:sp>
        <p:nvSpPr>
          <p:cNvPr id="47107" name="Notizenplatzhalter 4"/>
          <p:cNvSpPr>
            <a:spLocks noGrp="1"/>
          </p:cNvSpPr>
          <p:nvPr>
            <p:ph type="body" idx="1"/>
          </p:nvPr>
        </p:nvSpPr>
        <p:spPr>
          <a:noFill/>
          <a:ln/>
        </p:spPr>
        <p:txBody>
          <a:bodyPr/>
          <a:lstStyle/>
          <a:p>
            <a:r>
              <a:rPr lang="en-GB" b="0" u="sng" dirty="0" smtClean="0">
                <a:latin typeface="Arial" charset="0"/>
                <a:cs typeface="Arial" charset="0"/>
              </a:rPr>
              <a:t>Main message</a:t>
            </a:r>
          </a:p>
          <a:p>
            <a:pPr>
              <a:buFontTx/>
              <a:buChar char="•"/>
            </a:pPr>
            <a:r>
              <a:rPr lang="en-GB" b="0" dirty="0" smtClean="0">
                <a:latin typeface="Arial" charset="0"/>
                <a:cs typeface="Arial" charset="0"/>
              </a:rPr>
              <a:t> Yes there are uncertainties, yet it is impossible not to act (e.g. economic crisis)</a:t>
            </a:r>
          </a:p>
          <a:p>
            <a:pPr>
              <a:buFontTx/>
              <a:buChar char="•"/>
            </a:pPr>
            <a:r>
              <a:rPr lang="en-GB" b="0" dirty="0" smtClean="0">
                <a:latin typeface="Arial" charset="0"/>
                <a:cs typeface="Arial" charset="0"/>
              </a:rPr>
              <a:t> It is therefore  important to know more about uncertainties and what you can do about them</a:t>
            </a:r>
          </a:p>
          <a:p>
            <a:endParaRPr lang="en-GB" b="0" u="sng"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Impacts are the fact that politicians need to manage today and in the future: </a:t>
            </a:r>
          </a:p>
          <a:p>
            <a:pPr lvl="2"/>
            <a:r>
              <a:rPr lang="en-GB" dirty="0" smtClean="0">
                <a:latin typeface="Arial" charset="0"/>
              </a:rPr>
              <a:t>Some climate signals are clear (esp. temperature related signals); for some regions precipitation trends are not clear at all: could be increase or loss. </a:t>
            </a:r>
          </a:p>
          <a:p>
            <a:pPr lvl="2"/>
            <a:r>
              <a:rPr lang="en-GB" dirty="0">
                <a:latin typeface="Arial" charset="0"/>
              </a:rPr>
              <a:t>S</a:t>
            </a:r>
            <a:r>
              <a:rPr lang="en-GB" dirty="0" smtClean="0">
                <a:latin typeface="Arial" charset="0"/>
              </a:rPr>
              <a:t>ome regions will be more affected than others, </a:t>
            </a:r>
          </a:p>
          <a:p>
            <a:pPr lvl="2"/>
            <a:r>
              <a:rPr lang="en-GB" dirty="0">
                <a:latin typeface="Arial" charset="0"/>
              </a:rPr>
              <a:t>S</a:t>
            </a:r>
            <a:r>
              <a:rPr lang="en-GB" dirty="0" smtClean="0">
                <a:latin typeface="Arial" charset="0"/>
              </a:rPr>
              <a:t>ome regions are already vulnerable – have less adaptive capacity – than others (e.g. </a:t>
            </a:r>
            <a:r>
              <a:rPr lang="en-GB" dirty="0">
                <a:latin typeface="Arial" charset="0"/>
              </a:rPr>
              <a:t>c</a:t>
            </a:r>
            <a:r>
              <a:rPr lang="en-GB" dirty="0" smtClean="0">
                <a:latin typeface="Arial" charset="0"/>
              </a:rPr>
              <a:t>yclones in Australia or Bangladesh) – CC impact is related to current development situation!</a:t>
            </a:r>
            <a:br>
              <a:rPr lang="en-GB" dirty="0" smtClean="0">
                <a:latin typeface="Arial" charset="0"/>
              </a:rPr>
            </a:br>
            <a:r>
              <a:rPr lang="en-GB" i="1" dirty="0" smtClean="0">
                <a:latin typeface="Arial" charset="0"/>
              </a:rPr>
              <a:t>-&gt; What technical advisors can do: be precise what you are talking about (e.g. region and time frame) and clearly name remaining uncertainties (statistical probability), use appropriate management tools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3"/>
          <p:cNvSpPr>
            <a:spLocks noGrp="1" noRot="1" noChangeAspect="1" noTextEdit="1"/>
          </p:cNvSpPr>
          <p:nvPr>
            <p:ph type="sldImg"/>
          </p:nvPr>
        </p:nvSpPr>
        <p:spPr>
          <a:ln/>
        </p:spPr>
      </p:sp>
      <p:sp>
        <p:nvSpPr>
          <p:cNvPr id="48131" name="Notizenplatzhalter 4"/>
          <p:cNvSpPr>
            <a:spLocks noGrp="1"/>
          </p:cNvSpPr>
          <p:nvPr>
            <p:ph type="body" idx="1"/>
          </p:nvPr>
        </p:nvSpPr>
        <p:spPr>
          <a:noFill/>
          <a:ln/>
        </p:spPr>
        <p:txBody>
          <a:bodyPr/>
          <a:lstStyle/>
          <a:p>
            <a:r>
              <a:rPr lang="en-GB" dirty="0" smtClean="0">
                <a:latin typeface="Arial" charset="0"/>
                <a:cs typeface="Arial" charset="0"/>
              </a:rPr>
              <a:t>ONLY if time</a:t>
            </a:r>
          </a:p>
          <a:p>
            <a:endParaRPr lang="en-GB" b="0" u="sng" dirty="0" smtClean="0">
              <a:latin typeface="Arial" charset="0"/>
              <a:cs typeface="Arial" charset="0"/>
            </a:endParaRPr>
          </a:p>
          <a:p>
            <a:r>
              <a:rPr lang="en-GB" b="0" u="sng" dirty="0" smtClean="0">
                <a:latin typeface="Arial" charset="0"/>
                <a:cs typeface="Arial" charset="0"/>
              </a:rPr>
              <a:t>Main message</a:t>
            </a:r>
          </a:p>
          <a:p>
            <a:pPr>
              <a:buFontTx/>
              <a:buChar char="•"/>
            </a:pPr>
            <a:r>
              <a:rPr lang="en-GB" b="0" dirty="0" smtClean="0">
                <a:latin typeface="Arial" charset="0"/>
                <a:cs typeface="Arial" charset="0"/>
              </a:rPr>
              <a:t> Yes there are uncertainties, yet it is impossible not to act (e.g. economic crisis)</a:t>
            </a:r>
          </a:p>
          <a:p>
            <a:pPr>
              <a:buFontTx/>
              <a:buChar char="•"/>
            </a:pPr>
            <a:r>
              <a:rPr lang="en-GB" b="0" dirty="0" smtClean="0">
                <a:latin typeface="Arial" charset="0"/>
                <a:cs typeface="Arial" charset="0"/>
              </a:rPr>
              <a:t> It is therefore  important to know more about uncertainties and what you can do about them</a:t>
            </a:r>
          </a:p>
          <a:p>
            <a:endParaRPr lang="en-GB" b="0" u="sng"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We will now focus on what decision makers can do</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lienbildplatzhalter 1"/>
          <p:cNvSpPr>
            <a:spLocks noGrp="1" noRot="1" noChangeAspect="1" noTextEdit="1"/>
          </p:cNvSpPr>
          <p:nvPr>
            <p:ph type="sldImg"/>
          </p:nvPr>
        </p:nvSpPr>
        <p:spPr>
          <a:ln/>
        </p:spPr>
      </p:sp>
      <p:sp>
        <p:nvSpPr>
          <p:cNvPr id="49155" name="Notizenplatzhalter 2"/>
          <p:cNvSpPr>
            <a:spLocks noGrp="1"/>
          </p:cNvSpPr>
          <p:nvPr>
            <p:ph type="body" idx="1"/>
          </p:nvPr>
        </p:nvSpPr>
        <p:spPr>
          <a:noFill/>
          <a:ln/>
        </p:spPr>
        <p:txBody>
          <a:bodyPr/>
          <a:lstStyle/>
          <a:p>
            <a:endParaRPr lang="de-DE" b="0" u="sng" smtClean="0">
              <a:latin typeface="Arial" charset="0"/>
              <a:cs typeface="Arial" charset="0"/>
            </a:endParaRPr>
          </a:p>
          <a:p>
            <a:r>
              <a:rPr lang="de-DE" b="0" u="sng" smtClean="0">
                <a:latin typeface="Arial" charset="0"/>
                <a:cs typeface="Arial" charset="0"/>
              </a:rPr>
              <a:t>Main message</a:t>
            </a:r>
          </a:p>
          <a:p>
            <a:pPr>
              <a:buFontTx/>
              <a:buChar char="•"/>
            </a:pPr>
            <a:r>
              <a:rPr lang="de-DE" b="0" smtClean="0">
                <a:latin typeface="Arial" charset="0"/>
                <a:cs typeface="Arial" charset="0"/>
              </a:rPr>
              <a:t> With limited data and model outputs, some projections entail higher likeliness than others</a:t>
            </a:r>
          </a:p>
          <a:p>
            <a:pPr>
              <a:buFontTx/>
              <a:buChar char="•"/>
            </a:pPr>
            <a:endParaRPr lang="de-DE" b="0" smtClean="0">
              <a:latin typeface="Arial" charset="0"/>
              <a:cs typeface="Arial" charset="0"/>
            </a:endParaRPr>
          </a:p>
          <a:p>
            <a:r>
              <a:rPr lang="de-DE" b="0" u="sng" smtClean="0">
                <a:latin typeface="Arial" charset="0"/>
                <a:cs typeface="Arial" charset="0"/>
              </a:rPr>
              <a:t>Explain</a:t>
            </a:r>
          </a:p>
          <a:p>
            <a:pPr>
              <a:buFontTx/>
              <a:buChar char="•"/>
            </a:pPr>
            <a:r>
              <a:rPr lang="de-DE" b="0" smtClean="0">
                <a:latin typeface="Arial" charset="0"/>
                <a:cs typeface="Arial" charset="0"/>
              </a:rPr>
              <a:t> Table</a:t>
            </a:r>
          </a:p>
          <a:p>
            <a:pPr>
              <a:buFontTx/>
              <a:buChar char="•"/>
            </a:pPr>
            <a:endParaRPr lang="de-DE" b="0" smtClean="0">
              <a:latin typeface="Arial" charset="0"/>
              <a:cs typeface="Arial" charset="0"/>
            </a:endParaRPr>
          </a:p>
          <a:p>
            <a:r>
              <a:rPr lang="de-DE" b="0" i="1" u="sng" smtClean="0">
                <a:latin typeface="Arial" charset="0"/>
                <a:cs typeface="Arial" charset="0"/>
              </a:rPr>
              <a:t>Hint</a:t>
            </a:r>
            <a:r>
              <a:rPr lang="de-DE" b="0" i="1" smtClean="0">
                <a:latin typeface="Arial" charset="0"/>
                <a:cs typeface="Arial" charset="0"/>
              </a:rPr>
              <a:t> </a:t>
            </a:r>
          </a:p>
          <a:p>
            <a:pPr>
              <a:buFontTx/>
              <a:buChar char="•"/>
            </a:pPr>
            <a:r>
              <a:rPr lang="de-DE" b="0" i="1" smtClean="0">
                <a:latin typeface="Arial" charset="0"/>
                <a:cs typeface="Arial" charset="0"/>
              </a:rPr>
              <a:t> look for examples together  with participants</a:t>
            </a:r>
          </a:p>
        </p:txBody>
      </p:sp>
      <p:sp>
        <p:nvSpPr>
          <p:cNvPr id="49156" name="Foliennummernplatzhalter 3"/>
          <p:cNvSpPr>
            <a:spLocks noGrp="1"/>
          </p:cNvSpPr>
          <p:nvPr>
            <p:ph type="sldNum" sz="quarter" idx="5"/>
          </p:nvPr>
        </p:nvSpPr>
        <p:spPr/>
        <p:txBody>
          <a:bodyPr/>
          <a:lstStyle/>
          <a:p>
            <a:fld id="{A2BADA7A-C27A-450D-B9B7-44FF3FAB07CA}" type="slidenum">
              <a:rPr smtClean="0">
                <a:latin typeface="Arial" charset="0"/>
                <a:cs typeface="Arial" charset="0"/>
              </a:rPr>
              <a:pPr/>
              <a:t>13</a:t>
            </a:fld>
            <a:endParaRPr smtClean="0">
              <a:latin typeface="Arial" charset="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p:spPr>
        <p:txBody>
          <a:bodyPr/>
          <a:lstStyle/>
          <a:p>
            <a:r>
              <a:rPr lang="de-DE" b="0" i="1" dirty="0" smtClean="0">
                <a:latin typeface="Arial" charset="0"/>
                <a:cs typeface="Arial" charset="0"/>
              </a:rPr>
              <a:t>Hint</a:t>
            </a:r>
          </a:p>
          <a:p>
            <a:r>
              <a:rPr lang="de-DE" b="0" i="1" dirty="0" err="1" smtClean="0">
                <a:latin typeface="Arial" charset="0"/>
                <a:cs typeface="Arial" charset="0"/>
              </a:rPr>
              <a:t>You</a:t>
            </a:r>
            <a:r>
              <a:rPr lang="de-DE" b="0" i="1" dirty="0" smtClean="0">
                <a:latin typeface="Arial" charset="0"/>
                <a:cs typeface="Arial" charset="0"/>
              </a:rPr>
              <a:t> </a:t>
            </a:r>
            <a:r>
              <a:rPr lang="de-DE" b="0" i="1" dirty="0" err="1" smtClean="0">
                <a:latin typeface="Arial" charset="0"/>
                <a:cs typeface="Arial" charset="0"/>
              </a:rPr>
              <a:t>could</a:t>
            </a:r>
            <a:r>
              <a:rPr lang="de-DE" b="0" i="1" dirty="0" smtClean="0">
                <a:latin typeface="Arial" charset="0"/>
                <a:cs typeface="Arial" charset="0"/>
              </a:rPr>
              <a:t> do this slide as a </a:t>
            </a:r>
            <a:r>
              <a:rPr lang="de-DE" b="0" i="1" dirty="0" err="1" smtClean="0">
                <a:latin typeface="Arial" charset="0"/>
                <a:cs typeface="Arial" charset="0"/>
              </a:rPr>
              <a:t>brainstorming</a:t>
            </a:r>
            <a:r>
              <a:rPr lang="de-DE" b="0" i="1" dirty="0" smtClean="0">
                <a:latin typeface="Arial" charset="0"/>
                <a:cs typeface="Arial" charset="0"/>
              </a:rPr>
              <a:t> </a:t>
            </a:r>
            <a:r>
              <a:rPr lang="de-DE" b="0" i="1" dirty="0" err="1" smtClean="0">
                <a:latin typeface="Arial" charset="0"/>
                <a:cs typeface="Arial" charset="0"/>
              </a:rPr>
              <a:t>exercise</a:t>
            </a:r>
            <a:r>
              <a:rPr lang="de-DE" b="0" i="1" dirty="0" smtClean="0">
                <a:latin typeface="Arial" charset="0"/>
                <a:cs typeface="Arial" charset="0"/>
              </a:rPr>
              <a:t> </a:t>
            </a:r>
            <a:r>
              <a:rPr lang="de-DE" b="0" i="1" dirty="0" err="1" smtClean="0">
                <a:latin typeface="Arial" charset="0"/>
                <a:cs typeface="Arial" charset="0"/>
              </a:rPr>
              <a:t>together</a:t>
            </a:r>
            <a:r>
              <a:rPr lang="de-DE" b="0" i="1" dirty="0" smtClean="0">
                <a:latin typeface="Arial" charset="0"/>
                <a:cs typeface="Arial" charset="0"/>
              </a:rPr>
              <a:t> with the </a:t>
            </a:r>
            <a:r>
              <a:rPr lang="de-DE" b="0" i="1" dirty="0" err="1" smtClean="0">
                <a:latin typeface="Arial" charset="0"/>
                <a:cs typeface="Arial" charset="0"/>
              </a:rPr>
              <a:t>participants</a:t>
            </a:r>
            <a:r>
              <a:rPr lang="de-DE" b="0" i="1" dirty="0" smtClean="0">
                <a:latin typeface="Arial" charset="0"/>
                <a:cs typeface="Arial" charset="0"/>
              </a:rPr>
              <a:t>, if </a:t>
            </a:r>
            <a:r>
              <a:rPr lang="de-DE" b="0" i="1" dirty="0" err="1" smtClean="0">
                <a:latin typeface="Arial" charset="0"/>
                <a:cs typeface="Arial" charset="0"/>
              </a:rPr>
              <a:t>you</a:t>
            </a:r>
            <a:r>
              <a:rPr lang="de-DE" b="0" i="1" dirty="0" smtClean="0">
                <a:latin typeface="Arial" charset="0"/>
                <a:cs typeface="Arial" charset="0"/>
              </a:rPr>
              <a:t> do </a:t>
            </a:r>
            <a:r>
              <a:rPr lang="de-DE" b="0" i="1" dirty="0" err="1" smtClean="0">
                <a:latin typeface="Arial" charset="0"/>
                <a:cs typeface="Arial" charset="0"/>
              </a:rPr>
              <a:t>it</a:t>
            </a:r>
            <a:r>
              <a:rPr lang="de-DE" b="0" i="1" dirty="0" smtClean="0">
                <a:latin typeface="Arial" charset="0"/>
                <a:cs typeface="Arial" charset="0"/>
              </a:rPr>
              <a:t> on a </a:t>
            </a:r>
            <a:r>
              <a:rPr lang="de-DE" b="0" i="1" dirty="0" err="1" smtClean="0">
                <a:latin typeface="Arial" charset="0"/>
                <a:cs typeface="Arial" charset="0"/>
              </a:rPr>
              <a:t>flipchart</a:t>
            </a:r>
            <a:r>
              <a:rPr lang="de-DE" b="0" i="1" dirty="0" smtClean="0">
                <a:latin typeface="Arial" charset="0"/>
                <a:cs typeface="Arial" charset="0"/>
              </a:rPr>
              <a:t>, </a:t>
            </a:r>
            <a:r>
              <a:rPr lang="de-DE" b="0" i="1" dirty="0" err="1" smtClean="0">
                <a:latin typeface="Arial" charset="0"/>
                <a:cs typeface="Arial" charset="0"/>
              </a:rPr>
              <a:t>bear</a:t>
            </a:r>
            <a:r>
              <a:rPr lang="de-DE" b="0" i="1" dirty="0" smtClean="0">
                <a:latin typeface="Arial" charset="0"/>
                <a:cs typeface="Arial" charset="0"/>
              </a:rPr>
              <a:t> the </a:t>
            </a:r>
            <a:r>
              <a:rPr lang="de-DE" b="0" i="1" dirty="0" err="1" smtClean="0">
                <a:latin typeface="Arial" charset="0"/>
                <a:cs typeface="Arial" charset="0"/>
              </a:rPr>
              <a:t>points</a:t>
            </a:r>
            <a:r>
              <a:rPr lang="de-DE" b="0" i="1" dirty="0" smtClean="0">
                <a:latin typeface="Arial" charset="0"/>
                <a:cs typeface="Arial" charset="0"/>
              </a:rPr>
              <a:t> </a:t>
            </a:r>
            <a:r>
              <a:rPr lang="de-DE" b="0" i="1" dirty="0" err="1" smtClean="0">
                <a:latin typeface="Arial" charset="0"/>
                <a:cs typeface="Arial" charset="0"/>
              </a:rPr>
              <a:t>mentioned</a:t>
            </a:r>
            <a:r>
              <a:rPr lang="de-DE" b="0" i="1" dirty="0" smtClean="0">
                <a:latin typeface="Arial" charset="0"/>
                <a:cs typeface="Arial" charset="0"/>
              </a:rPr>
              <a:t> on this slide in </a:t>
            </a:r>
            <a:r>
              <a:rPr lang="de-DE" b="0" i="1" dirty="0" err="1" smtClean="0">
                <a:latin typeface="Arial" charset="0"/>
                <a:cs typeface="Arial" charset="0"/>
              </a:rPr>
              <a:t>mind</a:t>
            </a:r>
            <a:r>
              <a:rPr lang="de-DE" b="0" i="1" dirty="0" smtClean="0">
                <a:latin typeface="Arial" charset="0"/>
                <a:cs typeface="Arial" charset="0"/>
              </a:rPr>
              <a:t>, or do </a:t>
            </a:r>
            <a:r>
              <a:rPr lang="de-DE" b="0" i="1" dirty="0" err="1" smtClean="0">
                <a:latin typeface="Arial" charset="0"/>
                <a:cs typeface="Arial" charset="0"/>
              </a:rPr>
              <a:t>it</a:t>
            </a:r>
            <a:r>
              <a:rPr lang="de-DE" b="0" i="1" dirty="0" smtClean="0">
                <a:latin typeface="Arial" charset="0"/>
                <a:cs typeface="Arial" charset="0"/>
              </a:rPr>
              <a:t> on a </a:t>
            </a:r>
            <a:r>
              <a:rPr lang="de-DE" b="0" i="1" dirty="0" err="1" smtClean="0">
                <a:latin typeface="Arial" charset="0"/>
                <a:cs typeface="Arial" charset="0"/>
              </a:rPr>
              <a:t>board</a:t>
            </a:r>
            <a:r>
              <a:rPr lang="de-DE" b="0" i="1" dirty="0" smtClean="0">
                <a:latin typeface="Arial" charset="0"/>
                <a:cs typeface="Arial" charset="0"/>
              </a:rPr>
              <a:t> with </a:t>
            </a:r>
            <a:r>
              <a:rPr lang="de-DE" b="0" i="1" dirty="0" err="1" smtClean="0">
                <a:latin typeface="Arial" charset="0"/>
                <a:cs typeface="Arial" charset="0"/>
              </a:rPr>
              <a:t>cards</a:t>
            </a:r>
            <a:r>
              <a:rPr lang="de-DE" b="0" i="1" dirty="0" smtClean="0">
                <a:latin typeface="Arial" charset="0"/>
                <a:cs typeface="Arial" charset="0"/>
              </a:rPr>
              <a:t> and have </a:t>
            </a:r>
            <a:r>
              <a:rPr lang="de-DE" b="0" i="1" dirty="0" err="1" smtClean="0">
                <a:latin typeface="Arial" charset="0"/>
                <a:cs typeface="Arial" charset="0"/>
              </a:rPr>
              <a:t>cards</a:t>
            </a:r>
            <a:r>
              <a:rPr lang="de-DE" b="0" i="1" dirty="0" smtClean="0">
                <a:latin typeface="Arial" charset="0"/>
                <a:cs typeface="Arial" charset="0"/>
              </a:rPr>
              <a:t> </a:t>
            </a:r>
            <a:r>
              <a:rPr lang="de-DE" b="0" i="1" dirty="0" err="1" smtClean="0">
                <a:latin typeface="Arial" charset="0"/>
                <a:cs typeface="Arial" charset="0"/>
              </a:rPr>
              <a:t>pre-prepared</a:t>
            </a:r>
            <a:endParaRPr lang="de-DE" b="0" i="1" dirty="0" smtClean="0">
              <a:latin typeface="Arial" charset="0"/>
              <a:cs typeface="Arial" charset="0"/>
            </a:endParaRPr>
          </a:p>
          <a:p>
            <a:endParaRPr lang="de-DE" b="0" u="sng" dirty="0" smtClean="0">
              <a:latin typeface="Arial" charset="0"/>
              <a:cs typeface="Arial" charset="0"/>
            </a:endParaRPr>
          </a:p>
          <a:p>
            <a:r>
              <a:rPr lang="de-DE" b="0" u="sng" dirty="0" smtClean="0">
                <a:latin typeface="Arial" charset="0"/>
                <a:cs typeface="Arial" charset="0"/>
              </a:rPr>
              <a:t>Main message</a:t>
            </a:r>
          </a:p>
          <a:p>
            <a:pPr>
              <a:buFontTx/>
              <a:buChar char="•"/>
            </a:pPr>
            <a:r>
              <a:rPr lang="de-DE" b="0" dirty="0" smtClean="0">
                <a:latin typeface="Arial" charset="0"/>
                <a:cs typeface="Arial" charset="0"/>
              </a:rPr>
              <a:t> </a:t>
            </a:r>
            <a:r>
              <a:rPr lang="de-DE" b="0" dirty="0" err="1">
                <a:latin typeface="Arial" charset="0"/>
                <a:cs typeface="Arial" charset="0"/>
              </a:rPr>
              <a:t>F</a:t>
            </a:r>
            <a:r>
              <a:rPr lang="de-DE" b="0" dirty="0" err="1" smtClean="0">
                <a:latin typeface="Arial" charset="0"/>
                <a:cs typeface="Arial" charset="0"/>
              </a:rPr>
              <a:t>or</a:t>
            </a:r>
            <a:r>
              <a:rPr lang="de-DE" b="0" dirty="0" smtClean="0">
                <a:latin typeface="Arial" charset="0"/>
                <a:cs typeface="Arial" charset="0"/>
              </a:rPr>
              <a:t> </a:t>
            </a:r>
            <a:r>
              <a:rPr lang="de-DE" b="0" dirty="0" err="1" smtClean="0">
                <a:latin typeface="Arial" charset="0"/>
                <a:cs typeface="Arial" charset="0"/>
              </a:rPr>
              <a:t>most</a:t>
            </a:r>
            <a:r>
              <a:rPr lang="de-DE" b="0" dirty="0" smtClean="0">
                <a:latin typeface="Arial" charset="0"/>
                <a:cs typeface="Arial" charset="0"/>
              </a:rPr>
              <a:t> human </a:t>
            </a:r>
            <a:r>
              <a:rPr lang="de-DE" b="0" dirty="0" err="1" smtClean="0">
                <a:latin typeface="Arial" charset="0"/>
                <a:cs typeface="Arial" charset="0"/>
              </a:rPr>
              <a:t>beings</a:t>
            </a:r>
            <a:r>
              <a:rPr lang="de-DE" b="0" dirty="0" smtClean="0">
                <a:latin typeface="Arial" charset="0"/>
                <a:cs typeface="Arial" charset="0"/>
              </a:rPr>
              <a:t>, </a:t>
            </a:r>
            <a:r>
              <a:rPr lang="de-DE" b="0" dirty="0" err="1" smtClean="0">
                <a:latin typeface="Arial" charset="0"/>
                <a:cs typeface="Arial" charset="0"/>
              </a:rPr>
              <a:t>perhaps</a:t>
            </a:r>
            <a:r>
              <a:rPr lang="de-DE" b="0" dirty="0" smtClean="0">
                <a:latin typeface="Arial" charset="0"/>
                <a:cs typeface="Arial" charset="0"/>
              </a:rPr>
              <a:t> apart </a:t>
            </a:r>
            <a:r>
              <a:rPr lang="de-DE" b="0" dirty="0" err="1" smtClean="0">
                <a:latin typeface="Arial" charset="0"/>
                <a:cs typeface="Arial" charset="0"/>
              </a:rPr>
              <a:t>from</a:t>
            </a:r>
            <a:r>
              <a:rPr lang="de-DE" b="0" dirty="0" smtClean="0">
                <a:latin typeface="Arial" charset="0"/>
                <a:cs typeface="Arial" charset="0"/>
              </a:rPr>
              <a:t> </a:t>
            </a:r>
            <a:r>
              <a:rPr lang="de-DE" b="0" dirty="0" err="1" smtClean="0">
                <a:latin typeface="Arial" charset="0"/>
                <a:cs typeface="Arial" charset="0"/>
              </a:rPr>
              <a:t>scientists</a:t>
            </a:r>
            <a:r>
              <a:rPr lang="de-DE" b="0" dirty="0" smtClean="0">
                <a:latin typeface="Arial" charset="0"/>
                <a:cs typeface="Arial" charset="0"/>
              </a:rPr>
              <a:t>, </a:t>
            </a:r>
            <a:r>
              <a:rPr lang="de-DE" b="0" dirty="0" err="1" smtClean="0">
                <a:latin typeface="Arial" charset="0"/>
                <a:cs typeface="Arial" charset="0"/>
              </a:rPr>
              <a:t>uncertainty</a:t>
            </a:r>
            <a:r>
              <a:rPr lang="de-DE" b="0" dirty="0" smtClean="0">
                <a:latin typeface="Arial" charset="0"/>
                <a:cs typeface="Arial" charset="0"/>
              </a:rPr>
              <a:t> is </a:t>
            </a:r>
            <a:r>
              <a:rPr lang="de-DE" b="0" dirty="0" err="1" smtClean="0">
                <a:latin typeface="Arial" charset="0"/>
                <a:cs typeface="Arial" charset="0"/>
              </a:rPr>
              <a:t>hard</a:t>
            </a:r>
            <a:r>
              <a:rPr lang="de-DE" b="0" dirty="0" smtClean="0">
                <a:latin typeface="Arial" charset="0"/>
                <a:cs typeface="Arial" charset="0"/>
              </a:rPr>
              <a:t> to </a:t>
            </a:r>
            <a:r>
              <a:rPr lang="de-DE" b="0" dirty="0" err="1" smtClean="0">
                <a:latin typeface="Arial" charset="0"/>
                <a:cs typeface="Arial" charset="0"/>
              </a:rPr>
              <a:t>bear</a:t>
            </a:r>
            <a:r>
              <a:rPr lang="de-DE" b="0" dirty="0" smtClean="0">
                <a:latin typeface="Arial" charset="0"/>
                <a:cs typeface="Arial" charset="0"/>
              </a:rPr>
              <a:t>. This </a:t>
            </a:r>
            <a:r>
              <a:rPr lang="de-DE" b="0" dirty="0" err="1" smtClean="0">
                <a:latin typeface="Arial" charset="0"/>
                <a:cs typeface="Arial" charset="0"/>
              </a:rPr>
              <a:t>leads</a:t>
            </a:r>
            <a:r>
              <a:rPr lang="de-DE" b="0" dirty="0" smtClean="0">
                <a:latin typeface="Arial" charset="0"/>
                <a:cs typeface="Arial" charset="0"/>
              </a:rPr>
              <a:t> </a:t>
            </a:r>
            <a:r>
              <a:rPr lang="de-DE" b="0" dirty="0" err="1" smtClean="0">
                <a:latin typeface="Arial" charset="0"/>
                <a:cs typeface="Arial" charset="0"/>
              </a:rPr>
              <a:t>either</a:t>
            </a:r>
            <a:r>
              <a:rPr lang="de-DE" b="0" dirty="0" smtClean="0">
                <a:latin typeface="Arial" charset="0"/>
                <a:cs typeface="Arial" charset="0"/>
              </a:rPr>
              <a:t> to </a:t>
            </a:r>
            <a:r>
              <a:rPr lang="de-DE" b="0" dirty="0" err="1" smtClean="0">
                <a:latin typeface="Arial" charset="0"/>
                <a:cs typeface="Arial" charset="0"/>
              </a:rPr>
              <a:t>over-confidence</a:t>
            </a:r>
            <a:r>
              <a:rPr lang="de-DE" b="0" dirty="0" smtClean="0">
                <a:latin typeface="Arial" charset="0"/>
                <a:cs typeface="Arial" charset="0"/>
              </a:rPr>
              <a:t> in </a:t>
            </a:r>
            <a:r>
              <a:rPr lang="de-DE" b="0" dirty="0" err="1" smtClean="0">
                <a:latin typeface="Arial" charset="0"/>
                <a:cs typeface="Arial" charset="0"/>
              </a:rPr>
              <a:t>uncertain</a:t>
            </a:r>
            <a:r>
              <a:rPr lang="de-DE" b="0" dirty="0" smtClean="0">
                <a:latin typeface="Arial" charset="0"/>
                <a:cs typeface="Arial" charset="0"/>
              </a:rPr>
              <a:t> </a:t>
            </a:r>
            <a:r>
              <a:rPr lang="de-DE" b="0" dirty="0" err="1" smtClean="0">
                <a:latin typeface="Arial" charset="0"/>
                <a:cs typeface="Arial" charset="0"/>
              </a:rPr>
              <a:t>facts</a:t>
            </a:r>
            <a:r>
              <a:rPr lang="de-DE" b="0" dirty="0" smtClean="0">
                <a:latin typeface="Arial" charset="0"/>
                <a:cs typeface="Arial" charset="0"/>
              </a:rPr>
              <a:t> or </a:t>
            </a:r>
            <a:r>
              <a:rPr lang="de-DE" b="0" dirty="0" err="1" smtClean="0">
                <a:latin typeface="Arial" charset="0"/>
                <a:cs typeface="Arial" charset="0"/>
              </a:rPr>
              <a:t>omission</a:t>
            </a:r>
            <a:r>
              <a:rPr lang="de-DE" b="0" dirty="0" smtClean="0">
                <a:latin typeface="Arial" charset="0"/>
                <a:cs typeface="Arial" charset="0"/>
              </a:rPr>
              <a:t> of </a:t>
            </a:r>
            <a:r>
              <a:rPr lang="de-DE" b="0" dirty="0" err="1" smtClean="0">
                <a:latin typeface="Arial" charset="0"/>
                <a:cs typeface="Arial" charset="0"/>
              </a:rPr>
              <a:t>uncertain</a:t>
            </a:r>
            <a:r>
              <a:rPr lang="de-DE" b="0" dirty="0" smtClean="0">
                <a:latin typeface="Arial" charset="0"/>
                <a:cs typeface="Arial" charset="0"/>
              </a:rPr>
              <a:t> </a:t>
            </a:r>
            <a:r>
              <a:rPr lang="de-DE" b="0" dirty="0" err="1" smtClean="0">
                <a:latin typeface="Arial" charset="0"/>
                <a:cs typeface="Arial" charset="0"/>
              </a:rPr>
              <a:t>facts</a:t>
            </a:r>
            <a:r>
              <a:rPr lang="de-DE" b="0" dirty="0" smtClean="0">
                <a:latin typeface="Arial" charset="0"/>
                <a:cs typeface="Arial" charset="0"/>
              </a:rPr>
              <a:t> in </a:t>
            </a:r>
            <a:r>
              <a:rPr lang="de-DE" b="0" dirty="0" err="1" smtClean="0">
                <a:latin typeface="Arial" charset="0"/>
                <a:cs typeface="Arial" charset="0"/>
              </a:rPr>
              <a:t>decision</a:t>
            </a:r>
            <a:r>
              <a:rPr lang="de-DE" b="0" dirty="0" smtClean="0">
                <a:latin typeface="Arial" charset="0"/>
                <a:cs typeface="Arial" charset="0"/>
              </a:rPr>
              <a:t> </a:t>
            </a:r>
            <a:r>
              <a:rPr lang="de-DE" b="0" dirty="0" err="1" smtClean="0">
                <a:latin typeface="Arial" charset="0"/>
                <a:cs typeface="Arial" charset="0"/>
              </a:rPr>
              <a:t>making</a:t>
            </a:r>
            <a:r>
              <a:rPr lang="de-DE" b="0" dirty="0" smtClean="0">
                <a:latin typeface="Arial" charset="0"/>
                <a:cs typeface="Arial" charset="0"/>
              </a:rPr>
              <a:t>.</a:t>
            </a:r>
          </a:p>
          <a:p>
            <a:pPr>
              <a:buFontTx/>
              <a:buChar char="•"/>
            </a:pPr>
            <a:r>
              <a:rPr lang="de-DE" b="0" dirty="0" smtClean="0">
                <a:latin typeface="Arial" charset="0"/>
                <a:cs typeface="Arial" charset="0"/>
              </a:rPr>
              <a:t> </a:t>
            </a:r>
            <a:r>
              <a:rPr lang="de-DE" b="0" dirty="0" err="1" smtClean="0">
                <a:latin typeface="Arial" charset="0"/>
                <a:cs typeface="Arial" charset="0"/>
              </a:rPr>
              <a:t>Politicians</a:t>
            </a:r>
            <a:r>
              <a:rPr lang="de-DE" b="0" dirty="0" smtClean="0">
                <a:latin typeface="Arial" charset="0"/>
                <a:cs typeface="Arial" charset="0"/>
              </a:rPr>
              <a:t> and the </a:t>
            </a:r>
            <a:r>
              <a:rPr lang="de-DE" b="0" dirty="0" err="1" smtClean="0">
                <a:latin typeface="Arial" charset="0"/>
                <a:cs typeface="Arial" charset="0"/>
              </a:rPr>
              <a:t>public</a:t>
            </a:r>
            <a:r>
              <a:rPr lang="de-DE" b="0" dirty="0" smtClean="0">
                <a:latin typeface="Arial" charset="0"/>
                <a:cs typeface="Arial" charset="0"/>
              </a:rPr>
              <a:t> </a:t>
            </a:r>
            <a:r>
              <a:rPr lang="de-DE" b="0" dirty="0" err="1" smtClean="0">
                <a:latin typeface="Arial" charset="0"/>
                <a:cs typeface="Arial" charset="0"/>
              </a:rPr>
              <a:t>especially</a:t>
            </a:r>
            <a:r>
              <a:rPr lang="de-DE" b="0" dirty="0" smtClean="0">
                <a:latin typeface="Arial" charset="0"/>
                <a:cs typeface="Arial" charset="0"/>
              </a:rPr>
              <a:t> </a:t>
            </a:r>
            <a:r>
              <a:rPr lang="de-DE" b="0" dirty="0" err="1">
                <a:latin typeface="Arial" charset="0"/>
                <a:cs typeface="Arial" charset="0"/>
              </a:rPr>
              <a:t>see</a:t>
            </a:r>
            <a:r>
              <a:rPr lang="de-DE" b="0" dirty="0">
                <a:latin typeface="Arial" charset="0"/>
                <a:cs typeface="Arial" charset="0"/>
              </a:rPr>
              <a:t> </a:t>
            </a:r>
            <a:r>
              <a:rPr lang="de-DE" b="0" dirty="0" err="1" smtClean="0">
                <a:latin typeface="Arial" charset="0"/>
                <a:cs typeface="Arial" charset="0"/>
              </a:rPr>
              <a:t>uncertainty</a:t>
            </a:r>
            <a:r>
              <a:rPr lang="de-DE" b="0" dirty="0" smtClean="0">
                <a:latin typeface="Arial" charset="0"/>
                <a:cs typeface="Arial" charset="0"/>
              </a:rPr>
              <a:t> not </a:t>
            </a:r>
            <a:r>
              <a:rPr lang="de-DE" b="0" dirty="0" err="1" smtClean="0">
                <a:latin typeface="Arial" charset="0"/>
                <a:cs typeface="Arial" charset="0"/>
              </a:rPr>
              <a:t>only</a:t>
            </a:r>
            <a:r>
              <a:rPr lang="de-DE" b="0" dirty="0" smtClean="0">
                <a:latin typeface="Arial" charset="0"/>
                <a:cs typeface="Arial" charset="0"/>
              </a:rPr>
              <a:t> as </a:t>
            </a:r>
            <a:r>
              <a:rPr lang="de-DE" b="0" dirty="0" err="1" smtClean="0">
                <a:latin typeface="Arial" charset="0"/>
                <a:cs typeface="Arial" charset="0"/>
              </a:rPr>
              <a:t>unacceptable</a:t>
            </a:r>
            <a:r>
              <a:rPr lang="de-DE" b="0" dirty="0" smtClean="0">
                <a:latin typeface="Arial" charset="0"/>
                <a:cs typeface="Arial" charset="0"/>
              </a:rPr>
              <a:t> but also as </a:t>
            </a:r>
            <a:r>
              <a:rPr lang="de-DE" b="0" dirty="0" err="1" smtClean="0">
                <a:latin typeface="Arial" charset="0"/>
                <a:cs typeface="Arial" charset="0"/>
              </a:rPr>
              <a:t>someone</a:t>
            </a:r>
            <a:r>
              <a:rPr lang="de-DE" b="0" dirty="0" smtClean="0">
                <a:latin typeface="Arial" charset="0"/>
                <a:cs typeface="Arial" charset="0"/>
              </a:rPr>
              <a:t> </a:t>
            </a:r>
            <a:r>
              <a:rPr lang="de-DE" b="0" dirty="0" err="1" smtClean="0">
                <a:latin typeface="Arial" charset="0"/>
                <a:cs typeface="Arial" charset="0"/>
              </a:rPr>
              <a:t>else‘s</a:t>
            </a:r>
            <a:r>
              <a:rPr lang="de-DE" b="0" dirty="0" smtClean="0">
                <a:latin typeface="Arial" charset="0"/>
                <a:cs typeface="Arial" charset="0"/>
              </a:rPr>
              <a:t> fault</a:t>
            </a:r>
          </a:p>
          <a:p>
            <a:endParaRPr lang="de-DE" b="0" dirty="0" smtClean="0">
              <a:latin typeface="Arial" charset="0"/>
              <a:cs typeface="Arial" charset="0"/>
            </a:endParaRPr>
          </a:p>
        </p:txBody>
      </p:sp>
      <p:sp>
        <p:nvSpPr>
          <p:cNvPr id="50180" name="Foliennummernplatzhalter 3"/>
          <p:cNvSpPr>
            <a:spLocks noGrp="1"/>
          </p:cNvSpPr>
          <p:nvPr>
            <p:ph type="sldNum" sz="quarter" idx="5"/>
          </p:nvPr>
        </p:nvSpPr>
        <p:spPr/>
        <p:txBody>
          <a:bodyPr/>
          <a:lstStyle/>
          <a:p>
            <a:fld id="{DF964A55-6BE9-49DD-80A2-57AD7C1B115E}" type="slidenum">
              <a:rPr smtClean="0">
                <a:latin typeface="Arial" charset="0"/>
                <a:cs typeface="Arial" charset="0"/>
              </a:rPr>
              <a:pPr/>
              <a:t>14</a:t>
            </a:fld>
            <a:endParaRPr smtClean="0">
              <a:latin typeface="Arial" charset="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Notizenplatzhalter 2"/>
          <p:cNvSpPr>
            <a:spLocks noGrp="1"/>
          </p:cNvSpPr>
          <p:nvPr>
            <p:ph type="body" idx="1"/>
          </p:nvPr>
        </p:nvSpPr>
        <p:spPr>
          <a:noFill/>
          <a:ln/>
        </p:spPr>
        <p:txBody>
          <a:bodyPr/>
          <a:lstStyle/>
          <a:p>
            <a:r>
              <a:rPr lang="en-GB" dirty="0" smtClean="0">
                <a:latin typeface="Arial" charset="0"/>
                <a:cs typeface="Arial" charset="0"/>
              </a:rPr>
              <a:t>ONLY if time</a:t>
            </a:r>
          </a:p>
          <a:p>
            <a:endParaRPr lang="en-GB" dirty="0" smtClean="0">
              <a:latin typeface="Arial" charset="0"/>
              <a:cs typeface="Arial" charset="0"/>
            </a:endParaRPr>
          </a:p>
          <a:p>
            <a:r>
              <a:rPr lang="en-GB" b="0" u="sng" dirty="0" smtClean="0">
                <a:latin typeface="Arial" charset="0"/>
                <a:cs typeface="Arial" charset="0"/>
              </a:rPr>
              <a:t>Main message</a:t>
            </a:r>
          </a:p>
          <a:p>
            <a:pPr>
              <a:buFontTx/>
              <a:buChar char="•"/>
            </a:pPr>
            <a:r>
              <a:rPr lang="en-GB" b="0" dirty="0" smtClean="0">
                <a:latin typeface="Arial" charset="0"/>
                <a:cs typeface="Arial" charset="0"/>
              </a:rPr>
              <a:t> Climate change is an additional challenge for planning, not the only one. </a:t>
            </a:r>
          </a:p>
          <a:p>
            <a:pPr>
              <a:buFontTx/>
              <a:buChar char="•"/>
            </a:pPr>
            <a:r>
              <a:rPr lang="en-GB" b="0" dirty="0" smtClean="0">
                <a:latin typeface="Arial" charset="0"/>
                <a:cs typeface="Arial" charset="0"/>
              </a:rPr>
              <a:t> Taking climate change into account in a systematic manner is essential to ensure development</a:t>
            </a:r>
          </a:p>
          <a:p>
            <a:endParaRPr lang="en-GB" b="0"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Show different investments (best: related to your audience‘s focus)</a:t>
            </a:r>
          </a:p>
          <a:p>
            <a:pPr>
              <a:buFontTx/>
              <a:buChar char="•"/>
            </a:pPr>
            <a:r>
              <a:rPr lang="en-GB" b="0" dirty="0" smtClean="0">
                <a:latin typeface="Arial" charset="0"/>
                <a:cs typeface="Arial" charset="0"/>
              </a:rPr>
              <a:t> Explain timespan for investments: especially expensive and long-lasting investments such as infrastructure reach far into the future </a:t>
            </a:r>
          </a:p>
          <a:p>
            <a:pPr>
              <a:buFontTx/>
              <a:buChar char="•"/>
            </a:pPr>
            <a:r>
              <a:rPr lang="en-GB" b="0" dirty="0" smtClean="0">
                <a:latin typeface="Arial" charset="0"/>
                <a:cs typeface="Arial" charset="0"/>
              </a:rPr>
              <a:t> They especially have to take CC-impacts into account</a:t>
            </a:r>
          </a:p>
          <a:p>
            <a:pPr>
              <a:buFontTx/>
              <a:buChar char="•"/>
            </a:pPr>
            <a:r>
              <a:rPr lang="en-GB" b="0" dirty="0" smtClean="0">
                <a:latin typeface="Arial" charset="0"/>
                <a:cs typeface="Arial" charset="0"/>
              </a:rPr>
              <a:t> Challenge: they especially rely on plausible projections but often information levels are inadequate</a:t>
            </a:r>
          </a:p>
        </p:txBody>
      </p:sp>
      <p:sp>
        <p:nvSpPr>
          <p:cNvPr id="51203" name="Foliennummernplatzhalter 3"/>
          <p:cNvSpPr>
            <a:spLocks noGrp="1"/>
          </p:cNvSpPr>
          <p:nvPr>
            <p:ph type="sldNum" sz="quarter" idx="5"/>
          </p:nvPr>
        </p:nvSpPr>
        <p:spPr/>
        <p:txBody>
          <a:bodyPr/>
          <a:lstStyle/>
          <a:p>
            <a:fld id="{4EDB441E-1374-4A2D-A913-A418B631753C}" type="slidenum">
              <a:rPr smtClean="0">
                <a:latin typeface="Arial" charset="0"/>
                <a:cs typeface="Arial" charset="0"/>
              </a:rPr>
              <a:pPr/>
              <a:t>15</a:t>
            </a:fld>
            <a:endParaRPr smtClean="0">
              <a:latin typeface="Arial" charset="0"/>
              <a:cs typeface="Arial" charset="0"/>
            </a:endParaRPr>
          </a:p>
        </p:txBody>
      </p:sp>
      <p:sp>
        <p:nvSpPr>
          <p:cNvPr id="51204" name="Folienbildplatzhalter 6"/>
          <p:cNvSpPr>
            <a:spLocks noGrp="1" noRot="1" noChangeAspect="1" noTextEdit="1"/>
          </p:cNvSpPr>
          <p:nvPr>
            <p:ph type="sldImg"/>
          </p:nvPr>
        </p:nvSpPr>
        <p:spPr>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3"/>
          <p:cNvSpPr>
            <a:spLocks noGrp="1" noRot="1" noChangeAspect="1" noTextEdit="1"/>
          </p:cNvSpPr>
          <p:nvPr>
            <p:ph type="sldImg"/>
          </p:nvPr>
        </p:nvSpPr>
        <p:spPr>
          <a:ln/>
        </p:spPr>
      </p:sp>
      <p:sp>
        <p:nvSpPr>
          <p:cNvPr id="52227" name="Notizenplatzhalter 4"/>
          <p:cNvSpPr>
            <a:spLocks noGrp="1"/>
          </p:cNvSpPr>
          <p:nvPr>
            <p:ph type="body" idx="1"/>
          </p:nvPr>
        </p:nvSpPr>
        <p:spPr>
          <a:noFill/>
          <a:ln/>
        </p:spPr>
        <p:txBody>
          <a:bodyPr/>
          <a:lstStyle/>
          <a:p>
            <a:r>
              <a:rPr lang="en-GB" b="0" i="1" dirty="0" smtClean="0">
                <a:latin typeface="Arial" charset="0"/>
                <a:cs typeface="Arial" charset="0"/>
              </a:rPr>
              <a:t>ONLY if time </a:t>
            </a:r>
          </a:p>
          <a:p>
            <a:endParaRPr lang="en-GB" b="0" u="sng" dirty="0" smtClean="0">
              <a:latin typeface="Arial" charset="0"/>
              <a:cs typeface="Arial" charset="0"/>
            </a:endParaRPr>
          </a:p>
          <a:p>
            <a:r>
              <a:rPr lang="en-GB" b="0" u="sng" dirty="0" smtClean="0">
                <a:latin typeface="Arial" charset="0"/>
                <a:cs typeface="Arial" charset="0"/>
              </a:rPr>
              <a:t>Main message</a:t>
            </a:r>
          </a:p>
          <a:p>
            <a:pPr>
              <a:buFontTx/>
              <a:buChar char="•"/>
            </a:pPr>
            <a:r>
              <a:rPr lang="en-GB" b="0" dirty="0" smtClean="0">
                <a:latin typeface="Arial" charset="0"/>
                <a:cs typeface="Arial" charset="0"/>
              </a:rPr>
              <a:t> CC requires new or adapted ways of decision making</a:t>
            </a:r>
          </a:p>
          <a:p>
            <a:pPr>
              <a:buFontTx/>
              <a:buChar char="•"/>
            </a:pPr>
            <a:endParaRPr lang="en-GB" b="0"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Responsive: improve reaction after a CC-incident as occurred, e.g. disaster risk reduction</a:t>
            </a:r>
          </a:p>
          <a:p>
            <a:pPr>
              <a:buFontTx/>
              <a:buChar char="•"/>
            </a:pPr>
            <a:r>
              <a:rPr lang="en-GB" b="0" dirty="0" smtClean="0">
                <a:latin typeface="Arial" charset="0"/>
                <a:cs typeface="Arial" charset="0"/>
              </a:rPr>
              <a:t> Proactive: anticipate extremes, variability and long-term changes and their consequences to meet development goals, e.g. climate proof investments</a:t>
            </a:r>
          </a:p>
          <a:p>
            <a:pPr>
              <a:buFontTx/>
              <a:buChar char="•"/>
            </a:pPr>
            <a:r>
              <a:rPr lang="en-GB" b="0" dirty="0" smtClean="0">
                <a:latin typeface="Arial" charset="0"/>
                <a:cs typeface="Arial" charset="0"/>
              </a:rPr>
              <a:t> Flexible: take new information and experiences into account, e.g. revise major strategies on a regular basis</a:t>
            </a:r>
          </a:p>
          <a:p>
            <a:pPr>
              <a:buFontTx/>
              <a:buChar char="•"/>
            </a:pPr>
            <a:r>
              <a:rPr lang="en-GB" b="0" dirty="0" smtClean="0">
                <a:latin typeface="Arial" charset="0"/>
                <a:cs typeface="Arial" charset="0"/>
              </a:rPr>
              <a:t> Durable: include long-term perspectives into policy making, beyond election periods, project commitment phases, e.g. make long-lasting plans and invest in revisions instead of short-term perspectives</a:t>
            </a:r>
          </a:p>
          <a:p>
            <a:pPr>
              <a:buFontTx/>
              <a:buChar char="•"/>
            </a:pPr>
            <a:r>
              <a:rPr lang="en-GB" b="0" dirty="0" smtClean="0">
                <a:latin typeface="Arial" charset="0"/>
                <a:cs typeface="Arial" charset="0"/>
              </a:rPr>
              <a:t> Robust: be effective under multiple climate scenarios, e.g. a comprehensive set of electricity suppliers instead of one large </a:t>
            </a:r>
            <a:r>
              <a:rPr lang="en-GB" b="0" dirty="0" err="1" smtClean="0">
                <a:latin typeface="Arial" charset="0"/>
                <a:cs typeface="Arial" charset="0"/>
              </a:rPr>
              <a:t>hydroplant</a:t>
            </a:r>
            <a:endParaRPr lang="en-GB" b="0" dirty="0" smtClean="0">
              <a:latin typeface="Arial" charset="0"/>
              <a:cs typeface="Arial" charset="0"/>
            </a:endParaRPr>
          </a:p>
          <a:p>
            <a:pPr>
              <a:buFontTx/>
              <a:buChar char="•"/>
            </a:pPr>
            <a:endParaRPr lang="en-GB" b="0" dirty="0" smtClean="0">
              <a:latin typeface="Arial" charset="0"/>
              <a:cs typeface="Arial" charset="0"/>
            </a:endParaRPr>
          </a:p>
          <a:p>
            <a:pPr>
              <a:buFontTx/>
              <a:buChar char="•"/>
            </a:pPr>
            <a:endParaRPr lang="en-GB" b="0" dirty="0" smtClean="0">
              <a:latin typeface="Arial" charset="0"/>
              <a:cs typeface="Arial" charset="0"/>
            </a:endParaRPr>
          </a:p>
          <a:p>
            <a:r>
              <a:rPr lang="en-GB" b="0" i="1" u="sng" dirty="0" smtClean="0">
                <a:latin typeface="Arial" charset="0"/>
                <a:cs typeface="Arial" charset="0"/>
              </a:rPr>
              <a:t>Add info:</a:t>
            </a:r>
          </a:p>
          <a:p>
            <a:pPr>
              <a:buFontTx/>
              <a:buChar char="•"/>
            </a:pPr>
            <a:r>
              <a:rPr lang="en-GB" b="0" i="1" dirty="0" smtClean="0">
                <a:latin typeface="Arial" charset="0"/>
                <a:cs typeface="Arial" charset="0"/>
              </a:rPr>
              <a:t>See World Resources Report 2011</a:t>
            </a:r>
            <a:endParaRPr lang="en-GB" i="1" dirty="0" smtClean="0">
              <a:latin typeface="Arial" charset="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lienbildplatzhalter 3"/>
          <p:cNvSpPr>
            <a:spLocks noGrp="1" noRot="1" noChangeAspect="1" noTextEdit="1"/>
          </p:cNvSpPr>
          <p:nvPr>
            <p:ph type="sldImg"/>
          </p:nvPr>
        </p:nvSpPr>
        <p:spPr>
          <a:ln/>
        </p:spPr>
      </p:sp>
      <p:sp>
        <p:nvSpPr>
          <p:cNvPr id="19459" name="Notizenplatzhalter 4"/>
          <p:cNvSpPr>
            <a:spLocks noGrp="1"/>
          </p:cNvSpPr>
          <p:nvPr>
            <p:ph type="body" idx="1"/>
          </p:nvPr>
        </p:nvSpPr>
        <p:spPr>
          <a:ln/>
        </p:spPr>
        <p:txBody>
          <a:bodyPr/>
          <a:lstStyle/>
          <a:p>
            <a:pPr>
              <a:defRPr/>
            </a:pPr>
            <a:r>
              <a:rPr lang="en-GB" dirty="0" smtClean="0">
                <a:latin typeface="Arial" charset="0"/>
                <a:cs typeface="Arial" charset="0"/>
              </a:rPr>
              <a:t>ONLY if time</a:t>
            </a:r>
          </a:p>
          <a:p>
            <a:pPr>
              <a:defRPr/>
            </a:pPr>
            <a:endParaRPr lang="en-GB" b="0" u="sng" dirty="0" smtClean="0">
              <a:latin typeface="Arial" charset="0"/>
              <a:cs typeface="Arial" charset="0"/>
            </a:endParaRPr>
          </a:p>
          <a:p>
            <a:pPr>
              <a:defRPr/>
            </a:pPr>
            <a:r>
              <a:rPr lang="en-GB" b="0" u="sng" dirty="0" smtClean="0">
                <a:latin typeface="Arial" charset="0"/>
                <a:cs typeface="Arial" charset="0"/>
              </a:rPr>
              <a:t>Main message</a:t>
            </a:r>
          </a:p>
          <a:p>
            <a:pPr>
              <a:buFont typeface="Arial" pitchFamily="34" charset="0"/>
              <a:buChar char="•"/>
              <a:defRPr/>
            </a:pPr>
            <a:r>
              <a:rPr lang="en-GB" b="0" dirty="0" smtClean="0">
                <a:latin typeface="Arial" charset="0"/>
                <a:cs typeface="Arial" charset="0"/>
              </a:rPr>
              <a:t> Research provides us with a selection of factors relevant to making adaptation decisions – the majority of these factors are already known and true for all development decisions</a:t>
            </a:r>
          </a:p>
          <a:p>
            <a:pPr>
              <a:buFont typeface="Arial" pitchFamily="34" charset="0"/>
              <a:buChar char="•"/>
              <a:defRPr/>
            </a:pPr>
            <a:r>
              <a:rPr lang="en-GB" b="0" dirty="0" smtClean="0">
                <a:latin typeface="Arial" charset="0"/>
                <a:cs typeface="Arial" charset="0"/>
              </a:rPr>
              <a:t> Dealing with uncertainty is influenced by cultural issues – be sensitive as well as determined</a:t>
            </a:r>
          </a:p>
          <a:p>
            <a:pPr>
              <a:buFont typeface="Arial" pitchFamily="34" charset="0"/>
              <a:buChar char="•"/>
              <a:defRPr/>
            </a:pPr>
            <a:r>
              <a:rPr lang="en-GB" b="0" dirty="0" smtClean="0">
                <a:latin typeface="Arial" charset="0"/>
                <a:cs typeface="Arial" charset="0"/>
              </a:rPr>
              <a:t> In this module we will focus on one specific element &gt; tools &gt; scenarios</a:t>
            </a:r>
          </a:p>
          <a:p>
            <a:pPr>
              <a:buFont typeface="Arial" pitchFamily="34" charset="0"/>
              <a:buChar char="•"/>
              <a:defRPr/>
            </a:pPr>
            <a:endParaRPr lang="en-GB" b="0" dirty="0" smtClean="0">
              <a:latin typeface="Arial" charset="0"/>
              <a:cs typeface="Arial" charset="0"/>
            </a:endParaRPr>
          </a:p>
          <a:p>
            <a:pPr>
              <a:buFont typeface="Arial" pitchFamily="34" charset="0"/>
              <a:buNone/>
              <a:defRPr/>
            </a:pPr>
            <a:r>
              <a:rPr lang="en-GB" b="0" u="sng" dirty="0" smtClean="0">
                <a:latin typeface="Arial" charset="0"/>
                <a:cs typeface="Arial" charset="0"/>
              </a:rPr>
              <a:t>Explain</a:t>
            </a:r>
          </a:p>
          <a:p>
            <a:pPr>
              <a:buFont typeface="Arial" pitchFamily="34" charset="0"/>
              <a:buChar char="•"/>
              <a:defRPr/>
            </a:pPr>
            <a:r>
              <a:rPr lang="en-GB" b="0" dirty="0" smtClean="0">
                <a:latin typeface="Arial" charset="0"/>
                <a:cs typeface="Arial" charset="0"/>
              </a:rPr>
              <a:t> tools: assessment prepares decision making</a:t>
            </a:r>
          </a:p>
          <a:p>
            <a:pPr>
              <a:defRPr/>
            </a:pPr>
            <a:r>
              <a:rPr lang="en-GB" dirty="0" smtClean="0">
                <a:latin typeface="Arial" charset="0"/>
                <a:cs typeface="Arial" charset="0"/>
              </a:rPr>
              <a:t>if time</a:t>
            </a:r>
          </a:p>
          <a:p>
            <a:pPr>
              <a:buFont typeface="Arial" pitchFamily="34" charset="0"/>
              <a:buChar char="•"/>
              <a:defRPr/>
            </a:pPr>
            <a:r>
              <a:rPr lang="en-GB" b="0" dirty="0" smtClean="0">
                <a:latin typeface="Arial" charset="0"/>
                <a:cs typeface="Arial" charset="0"/>
              </a:rPr>
              <a:t> Public engagement – how to </a:t>
            </a:r>
          </a:p>
          <a:p>
            <a:pPr lvl="2">
              <a:defRPr/>
            </a:pPr>
            <a:r>
              <a:rPr lang="en-GB" dirty="0" smtClean="0">
                <a:latin typeface="Arial" charset="0"/>
              </a:rPr>
              <a:t>Inform the public about climate risks, incl. uncertainties in order to build support for decisions, activities</a:t>
            </a:r>
          </a:p>
          <a:p>
            <a:pPr lvl="2">
              <a:defRPr/>
            </a:pPr>
            <a:r>
              <a:rPr lang="en-GB" dirty="0" smtClean="0">
                <a:latin typeface="Arial" charset="0"/>
              </a:rPr>
              <a:t>Include public expertise to make decisions, activities better</a:t>
            </a:r>
          </a:p>
          <a:p>
            <a:pPr lvl="2">
              <a:defRPr/>
            </a:pPr>
            <a:r>
              <a:rPr lang="en-GB" dirty="0" smtClean="0">
                <a:latin typeface="Arial" charset="0"/>
              </a:rPr>
              <a:t>Include views from affected communities include likelihood of choosing acceptable and relevant activities</a:t>
            </a:r>
          </a:p>
          <a:p>
            <a:pPr lvl="1">
              <a:defRPr/>
            </a:pPr>
            <a:r>
              <a:rPr lang="en-GB" dirty="0" smtClean="0">
                <a:latin typeface="Arial" charset="0"/>
                <a:cs typeface="Arial" charset="0"/>
              </a:rPr>
              <a:t>Decision-relevant information – how to</a:t>
            </a:r>
          </a:p>
          <a:p>
            <a:pPr lvl="2">
              <a:defRPr/>
            </a:pPr>
            <a:r>
              <a:rPr lang="en-GB" dirty="0" smtClean="0">
                <a:latin typeface="Arial" charset="0"/>
              </a:rPr>
              <a:t> Engage with users to define information needs</a:t>
            </a:r>
          </a:p>
          <a:p>
            <a:pPr lvl="2">
              <a:defRPr/>
            </a:pPr>
            <a:r>
              <a:rPr lang="en-GB" dirty="0" smtClean="0">
                <a:latin typeface="Arial" charset="0"/>
              </a:rPr>
              <a:t>Also include economic and social information – climate change adaptation requires more than climate data</a:t>
            </a:r>
          </a:p>
          <a:p>
            <a:pPr lvl="1">
              <a:defRPr/>
            </a:pPr>
            <a:r>
              <a:rPr lang="en-GB" dirty="0" smtClean="0">
                <a:latin typeface="Arial" charset="0"/>
                <a:cs typeface="Arial" charset="0"/>
              </a:rPr>
              <a:t>Institutional design – how to</a:t>
            </a:r>
          </a:p>
          <a:p>
            <a:pPr lvl="2">
              <a:defRPr/>
            </a:pPr>
            <a:r>
              <a:rPr lang="en-GB" dirty="0" smtClean="0">
                <a:latin typeface="Arial" charset="0"/>
              </a:rPr>
              <a:t>Mainstream climate change into relevant ministries (esp. Finances and Planning)</a:t>
            </a:r>
          </a:p>
          <a:p>
            <a:pPr lvl="2">
              <a:defRPr/>
            </a:pPr>
            <a:r>
              <a:rPr lang="en-GB" dirty="0" smtClean="0">
                <a:latin typeface="Arial" charset="0"/>
              </a:rPr>
              <a:t>Build a dedicated central agency to coordinate efforts</a:t>
            </a:r>
          </a:p>
          <a:p>
            <a:pPr lvl="2">
              <a:defRPr/>
            </a:pPr>
            <a:r>
              <a:rPr lang="en-GB" dirty="0" smtClean="0">
                <a:latin typeface="Arial" charset="0"/>
              </a:rPr>
              <a:t>Review mandates</a:t>
            </a:r>
          </a:p>
          <a:p>
            <a:pPr lvl="1">
              <a:defRPr/>
            </a:pPr>
            <a:r>
              <a:rPr lang="en-GB" dirty="0" smtClean="0">
                <a:latin typeface="Arial" charset="0"/>
                <a:cs typeface="Arial" charset="0"/>
              </a:rPr>
              <a:t>Tools – how to</a:t>
            </a:r>
          </a:p>
          <a:p>
            <a:pPr lvl="2">
              <a:defRPr/>
            </a:pPr>
            <a:r>
              <a:rPr lang="en-GB" dirty="0" smtClean="0">
                <a:latin typeface="Arial" charset="0"/>
              </a:rPr>
              <a:t>Integrate climate risk management into existing tools (e.g. environmental impact assessments)</a:t>
            </a:r>
          </a:p>
          <a:p>
            <a:pPr lvl="2">
              <a:defRPr/>
            </a:pPr>
            <a:r>
              <a:rPr lang="en-GB" dirty="0" smtClean="0">
                <a:latin typeface="Arial" charset="0"/>
              </a:rPr>
              <a:t>Include new tools whenever needed, e.g. scenario planning, simulation exercises</a:t>
            </a:r>
          </a:p>
          <a:p>
            <a:pPr lvl="2">
              <a:defRPr/>
            </a:pPr>
            <a:r>
              <a:rPr lang="en-GB" dirty="0" smtClean="0">
                <a:latin typeface="Arial" charset="0"/>
              </a:rPr>
              <a:t>Build capacities to use this tools</a:t>
            </a:r>
          </a:p>
          <a:p>
            <a:pPr lvl="1">
              <a:defRPr/>
            </a:pPr>
            <a:r>
              <a:rPr lang="en-GB" dirty="0" smtClean="0">
                <a:latin typeface="Arial" charset="0"/>
                <a:cs typeface="Arial" charset="0"/>
              </a:rPr>
              <a:t>Resources – how to</a:t>
            </a:r>
          </a:p>
          <a:p>
            <a:pPr lvl="2">
              <a:defRPr/>
            </a:pPr>
            <a:r>
              <a:rPr lang="en-GB" dirty="0" smtClean="0">
                <a:latin typeface="Arial" charset="0"/>
              </a:rPr>
              <a:t> targeted and sustained funding; fit-for-purpose mechanisms</a:t>
            </a:r>
          </a:p>
          <a:p>
            <a:pPr lvl="2">
              <a:defRPr/>
            </a:pPr>
            <a:r>
              <a:rPr lang="en-GB" dirty="0" smtClean="0">
                <a:latin typeface="Arial" charset="0"/>
              </a:rPr>
              <a:t>Train  human capacities to create, implement, manage, monitor and enforce adaptation strategies</a:t>
            </a:r>
          </a:p>
          <a:p>
            <a:pPr lvl="2">
              <a:defRPr/>
            </a:pPr>
            <a:r>
              <a:rPr lang="en-GB" dirty="0" smtClean="0">
                <a:latin typeface="Arial" charset="0"/>
              </a:rPr>
              <a:t>Protect and maintain ecosystem services as a buffer / adaptation service</a:t>
            </a:r>
          </a:p>
          <a:p>
            <a:pPr lvl="2">
              <a:defRPr/>
            </a:pPr>
            <a:endParaRPr lang="en-GB" dirty="0" smtClean="0">
              <a:latin typeface="Arial" charset="0"/>
            </a:endParaRPr>
          </a:p>
          <a:p>
            <a:pPr indent="-89330">
              <a:buClr>
                <a:srgbClr val="669900"/>
              </a:buClr>
              <a:buFont typeface="Wingdings" pitchFamily="2" charset="2"/>
              <a:buChar char="§"/>
              <a:defRPr/>
            </a:pPr>
            <a:r>
              <a:rPr lang="en-GB" b="0" dirty="0" smtClean="0">
                <a:latin typeface="Arial" charset="0"/>
                <a:cs typeface="Arial" charset="0"/>
              </a:rPr>
              <a:t> In this module we will focus on one specific element &gt; tools &gt; scenarios</a:t>
            </a:r>
          </a:p>
          <a:p>
            <a:pPr lvl="2">
              <a:defRPr/>
            </a:pPr>
            <a:endParaRPr lang="en-GB" dirty="0"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3"/>
          <p:cNvSpPr>
            <a:spLocks noGrp="1" noRot="1" noChangeAspect="1" noTextEdit="1"/>
          </p:cNvSpPr>
          <p:nvPr>
            <p:ph type="sldImg"/>
          </p:nvPr>
        </p:nvSpPr>
        <p:spPr>
          <a:ln/>
        </p:spPr>
      </p:sp>
      <p:sp>
        <p:nvSpPr>
          <p:cNvPr id="54275" name="Notizenplatzhalter 4"/>
          <p:cNvSpPr>
            <a:spLocks noGrp="1"/>
          </p:cNvSpPr>
          <p:nvPr>
            <p:ph type="body" idx="1"/>
          </p:nvPr>
        </p:nvSpPr>
        <p:spPr>
          <a:noFill/>
          <a:ln/>
        </p:spPr>
        <p:txBody>
          <a:bodyPr/>
          <a:lstStyle/>
          <a:p>
            <a:r>
              <a:rPr lang="en-GB" b="0" u="sng" dirty="0" smtClean="0">
                <a:latin typeface="Arial" charset="0"/>
                <a:cs typeface="Arial" charset="0"/>
              </a:rPr>
              <a:t>Main message</a:t>
            </a:r>
          </a:p>
          <a:p>
            <a:pPr>
              <a:buFontTx/>
              <a:buChar char="•"/>
            </a:pPr>
            <a:r>
              <a:rPr lang="en-GB" b="0" dirty="0" smtClean="0">
                <a:latin typeface="Arial" charset="0"/>
                <a:cs typeface="Arial" charset="0"/>
              </a:rPr>
              <a:t> Even if all the information were available: the main task would be still to analyse and process it – and make a decision</a:t>
            </a:r>
          </a:p>
          <a:p>
            <a:endParaRPr lang="en-GB" b="0" dirty="0" smtClean="0">
              <a:latin typeface="Arial" charset="0"/>
              <a:cs typeface="Arial" charset="0"/>
            </a:endParaRPr>
          </a:p>
          <a:p>
            <a:r>
              <a:rPr lang="en-GB" b="0" u="sng" dirty="0" smtClean="0">
                <a:latin typeface="Arial" charset="0"/>
                <a:cs typeface="Arial" charset="0"/>
              </a:rPr>
              <a:t>Explain:</a:t>
            </a:r>
          </a:p>
          <a:p>
            <a:r>
              <a:rPr lang="en-GB" b="0" dirty="0" smtClean="0">
                <a:latin typeface="Arial" charset="0"/>
                <a:cs typeface="Arial" charset="0"/>
              </a:rPr>
              <a:t>There are different kinds of decisions that require different tools, especially depending on if the decision is strategic or operational in nature</a:t>
            </a:r>
          </a:p>
          <a:p>
            <a:pPr>
              <a:buFontTx/>
              <a:buChar char="•"/>
            </a:pPr>
            <a:endParaRPr lang="en-GB" b="0" dirty="0" smtClean="0">
              <a:latin typeface="Arial" charset="0"/>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3"/>
          <p:cNvSpPr>
            <a:spLocks noGrp="1" noRot="1" noChangeAspect="1" noTextEdit="1"/>
          </p:cNvSpPr>
          <p:nvPr>
            <p:ph type="sldImg"/>
          </p:nvPr>
        </p:nvSpPr>
        <p:spPr>
          <a:ln/>
        </p:spPr>
      </p:sp>
      <p:sp>
        <p:nvSpPr>
          <p:cNvPr id="55299" name="Notizenplatzhalter 4"/>
          <p:cNvSpPr>
            <a:spLocks noGrp="1"/>
          </p:cNvSpPr>
          <p:nvPr>
            <p:ph type="body" idx="1"/>
          </p:nvPr>
        </p:nvSpPr>
        <p:spPr>
          <a:noFill/>
          <a:ln/>
        </p:spPr>
        <p:txBody>
          <a:bodyPr/>
          <a:lstStyle/>
          <a:p>
            <a:r>
              <a:rPr lang="en-GB" b="0" i="1" dirty="0" smtClean="0">
                <a:latin typeface="Arial" charset="0"/>
                <a:cs typeface="Arial" charset="0"/>
              </a:rPr>
              <a:t>Hint:</a:t>
            </a:r>
          </a:p>
          <a:p>
            <a:pPr>
              <a:buFontTx/>
              <a:buChar char="•"/>
            </a:pPr>
            <a:r>
              <a:rPr lang="en-GB" b="0" i="1" dirty="0" smtClean="0">
                <a:latin typeface="Arial" charset="0"/>
                <a:cs typeface="Arial" charset="0"/>
              </a:rPr>
              <a:t> To make this  more interactive and benefit from the group’s experience, you could set up the main questions on boards and ask participants to stroll around and write cards on their suggestions for tools they use to deal with certain questions in the work or private life – have some cards prepared (with the content of this slide) to add to participant’s ideas</a:t>
            </a:r>
          </a:p>
          <a:p>
            <a:pPr>
              <a:buFontTx/>
              <a:buChar char="•"/>
            </a:pPr>
            <a:r>
              <a:rPr lang="en-GB" b="0" i="1" dirty="0" smtClean="0">
                <a:latin typeface="Arial" charset="0"/>
                <a:cs typeface="Arial" charset="0"/>
              </a:rPr>
              <a:t> </a:t>
            </a:r>
            <a:r>
              <a:rPr lang="en-GB" b="0" i="1" dirty="0">
                <a:latin typeface="Arial" charset="0"/>
                <a:cs typeface="Arial" charset="0"/>
              </a:rPr>
              <a:t>I</a:t>
            </a:r>
            <a:r>
              <a:rPr lang="en-GB" b="0" i="1" dirty="0" smtClean="0">
                <a:latin typeface="Arial" charset="0"/>
                <a:cs typeface="Arial" charset="0"/>
              </a:rPr>
              <a:t>f questions are not clear, try and find examples from work and private life together with participants. Document examples on board</a:t>
            </a:r>
          </a:p>
          <a:p>
            <a:pPr>
              <a:buFontTx/>
              <a:buChar char="•"/>
            </a:pPr>
            <a:r>
              <a:rPr lang="en-GB" b="0" i="1" dirty="0" smtClean="0">
                <a:latin typeface="Arial" charset="0"/>
                <a:cs typeface="Arial" charset="0"/>
              </a:rPr>
              <a:t> Ask participants to explain their suggestions in plenary</a:t>
            </a:r>
          </a:p>
          <a:p>
            <a:endParaRPr lang="en-GB" b="0" i="1" dirty="0" smtClean="0">
              <a:latin typeface="Arial" charset="0"/>
              <a:cs typeface="Arial" charset="0"/>
            </a:endParaRPr>
          </a:p>
          <a:p>
            <a:endParaRPr lang="en-GB" b="0" u="sng" dirty="0" smtClean="0">
              <a:latin typeface="Arial" charset="0"/>
              <a:cs typeface="Arial" charset="0"/>
            </a:endParaRPr>
          </a:p>
          <a:p>
            <a:r>
              <a:rPr lang="en-GB" b="0" u="sng" dirty="0" smtClean="0">
                <a:latin typeface="Arial" charset="0"/>
                <a:cs typeface="Arial" charset="0"/>
              </a:rPr>
              <a:t>Main message</a:t>
            </a:r>
          </a:p>
          <a:p>
            <a:pPr>
              <a:buFontTx/>
              <a:buChar char="•"/>
            </a:pPr>
            <a:r>
              <a:rPr lang="en-GB" b="0" dirty="0" smtClean="0">
                <a:latin typeface="Arial" charset="0"/>
                <a:cs typeface="Arial" charset="0"/>
              </a:rPr>
              <a:t> Even if all the information were available: the main task would be still to analyse and process it – and make a decision</a:t>
            </a:r>
          </a:p>
          <a:p>
            <a:pPr>
              <a:buFontTx/>
              <a:buChar char="•"/>
            </a:pPr>
            <a:r>
              <a:rPr lang="en-GB" b="0" dirty="0" smtClean="0">
                <a:latin typeface="Arial" charset="0"/>
                <a:cs typeface="Arial" charset="0"/>
              </a:rPr>
              <a:t> </a:t>
            </a:r>
            <a:r>
              <a:rPr lang="en-US" b="0" dirty="0" smtClean="0">
                <a:latin typeface="Arial" charset="0"/>
                <a:cs typeface="Arial" charset="0"/>
              </a:rPr>
              <a:t>There are usually several right answers when you are faced with a complex decision. When you've found the best solution you can find, get on with it, make it work, and it most probably will.</a:t>
            </a:r>
            <a:endParaRPr lang="en-GB" b="0" dirty="0" smtClean="0">
              <a:latin typeface="Arial" charset="0"/>
              <a:cs typeface="Arial" charset="0"/>
            </a:endParaRPr>
          </a:p>
          <a:p>
            <a:pPr>
              <a:buFontTx/>
              <a:buChar char="•"/>
            </a:pPr>
            <a:r>
              <a:rPr lang="en-GB" b="0" dirty="0" smtClean="0">
                <a:latin typeface="Arial" charset="0"/>
                <a:cs typeface="Arial" charset="0"/>
              </a:rPr>
              <a:t> avoid analysis paralysis and go ahead!</a:t>
            </a:r>
          </a:p>
          <a:p>
            <a:endParaRPr lang="en-GB" b="0" dirty="0" smtClean="0">
              <a:latin typeface="Arial" charset="0"/>
              <a:cs typeface="Arial" charset="0"/>
            </a:endParaRPr>
          </a:p>
          <a:p>
            <a:r>
              <a:rPr lang="en-GB" b="0" u="sng" dirty="0" smtClean="0">
                <a:latin typeface="Arial" charset="0"/>
                <a:cs typeface="Arial" charset="0"/>
              </a:rPr>
              <a:t>Explain:</a:t>
            </a:r>
          </a:p>
          <a:p>
            <a:r>
              <a:rPr lang="en-GB" b="0" dirty="0" smtClean="0">
                <a:latin typeface="Arial" charset="0"/>
                <a:cs typeface="Arial" charset="0"/>
              </a:rPr>
              <a:t>Different questions require different tools, e.g. </a:t>
            </a:r>
          </a:p>
          <a:p>
            <a:pPr>
              <a:buFontTx/>
              <a:buChar char="•"/>
            </a:pPr>
            <a:r>
              <a:rPr lang="en-GB" b="0" dirty="0" smtClean="0">
                <a:latin typeface="Arial" charset="0"/>
                <a:cs typeface="Arial" charset="0"/>
              </a:rPr>
              <a:t>  Systematic adaptation needs assessment: refer to GIT climate proofing using other similar tools, explain they work according to an impact chain (refer to M3-5)</a:t>
            </a:r>
          </a:p>
          <a:p>
            <a:pPr>
              <a:buFontTx/>
              <a:buChar char="•"/>
            </a:pPr>
            <a:r>
              <a:rPr lang="en-GB" b="0" dirty="0" smtClean="0">
                <a:latin typeface="Arial" charset="0"/>
                <a:cs typeface="Arial" charset="0"/>
              </a:rPr>
              <a:t> Statistics: understand what means 30% probability of a certain event?, understand the need to use average as well as extreme values for decision making</a:t>
            </a:r>
          </a:p>
          <a:p>
            <a:pPr>
              <a:buFontTx/>
              <a:buChar char="•"/>
            </a:pPr>
            <a:r>
              <a:rPr lang="en-GB" b="0" dirty="0" smtClean="0">
                <a:latin typeface="Arial" charset="0"/>
                <a:cs typeface="Arial" charset="0"/>
              </a:rPr>
              <a:t> Triangulation: take in another data source, expert judgement</a:t>
            </a:r>
          </a:p>
          <a:p>
            <a:pPr>
              <a:buFontTx/>
              <a:buChar char="•"/>
            </a:pPr>
            <a:r>
              <a:rPr lang="en-GB" b="0" dirty="0" smtClean="0">
                <a:latin typeface="Arial" charset="0"/>
                <a:cs typeface="Arial" charset="0"/>
              </a:rPr>
              <a:t> Possibility ranges: evaluate different possible futures, e.g. take the highest and lowest estimate e.g. for sea level rise and see if the exact figure would make a big difference for your decision now</a:t>
            </a:r>
          </a:p>
          <a:p>
            <a:r>
              <a:rPr lang="en-GB" b="0" dirty="0" smtClean="0">
                <a:latin typeface="Arial" charset="0"/>
                <a:cs typeface="Arial" charset="0"/>
              </a:rPr>
              <a:t>Not enough information?</a:t>
            </a:r>
          </a:p>
          <a:p>
            <a:pPr>
              <a:buFontTx/>
              <a:buChar char="•"/>
            </a:pPr>
            <a:r>
              <a:rPr lang="en-GB" b="0" dirty="0" smtClean="0">
                <a:latin typeface="Arial" charset="0"/>
                <a:cs typeface="Arial" charset="0"/>
              </a:rPr>
              <a:t> Reconsider the necessity of a decision now: when do you have to decide? Decisions on adaptation are best made when a plan, project is under revision. </a:t>
            </a:r>
          </a:p>
          <a:p>
            <a:pPr>
              <a:buFontTx/>
              <a:buChar char="•"/>
            </a:pPr>
            <a:r>
              <a:rPr lang="en-GB" b="0" dirty="0" smtClean="0">
                <a:latin typeface="Arial" charset="0"/>
                <a:cs typeface="Arial" charset="0"/>
              </a:rPr>
              <a:t> Proceed step by step: start with no-regret solutions that point into the right direction but leave space for corrections. Not suitable for investments with a long investment span.</a:t>
            </a:r>
          </a:p>
          <a:p>
            <a:pPr>
              <a:buFontTx/>
              <a:buChar char="•"/>
            </a:pPr>
            <a:r>
              <a:rPr lang="en-GB" b="0" dirty="0" smtClean="0">
                <a:latin typeface="Arial" charset="0"/>
                <a:cs typeface="Arial" charset="0"/>
              </a:rPr>
              <a:t> Flexible strategies: management by objective and corridor -&gt; include no-/low-regret options and make sure to </a:t>
            </a:r>
            <a:r>
              <a:rPr lang="de-DE" b="0" dirty="0" err="1" smtClean="0">
                <a:latin typeface="Arial" charset="0"/>
                <a:cs typeface="Arial" charset="0"/>
              </a:rPr>
              <a:t>keep</a:t>
            </a:r>
            <a:r>
              <a:rPr lang="de-DE" b="0" dirty="0" smtClean="0">
                <a:latin typeface="Arial" charset="0"/>
                <a:cs typeface="Arial" charset="0"/>
              </a:rPr>
              <a:t> </a:t>
            </a:r>
            <a:r>
              <a:rPr lang="de-DE" b="0" dirty="0" err="1" smtClean="0">
                <a:latin typeface="Arial" charset="0"/>
                <a:cs typeface="Arial" charset="0"/>
              </a:rPr>
              <a:t>windows</a:t>
            </a:r>
            <a:r>
              <a:rPr lang="de-DE" b="0" dirty="0" smtClean="0">
                <a:latin typeface="Arial" charset="0"/>
                <a:cs typeface="Arial" charset="0"/>
              </a:rPr>
              <a:t> open </a:t>
            </a:r>
            <a:r>
              <a:rPr lang="de-DE" b="0" dirty="0" err="1" smtClean="0">
                <a:latin typeface="Arial" charset="0"/>
                <a:cs typeface="Arial" charset="0"/>
              </a:rPr>
              <a:t>for</a:t>
            </a:r>
            <a:r>
              <a:rPr lang="de-DE" b="0" dirty="0" smtClean="0">
                <a:latin typeface="Arial" charset="0"/>
                <a:cs typeface="Arial" charset="0"/>
              </a:rPr>
              <a:t> </a:t>
            </a:r>
            <a:r>
              <a:rPr lang="de-DE" b="0" dirty="0" err="1" smtClean="0">
                <a:latin typeface="Arial" charset="0"/>
                <a:cs typeface="Arial" charset="0"/>
              </a:rPr>
              <a:t>dealing</a:t>
            </a:r>
            <a:r>
              <a:rPr lang="de-DE" b="0" dirty="0" smtClean="0">
                <a:latin typeface="Arial" charset="0"/>
                <a:cs typeface="Arial" charset="0"/>
              </a:rPr>
              <a:t> with </a:t>
            </a:r>
            <a:r>
              <a:rPr lang="de-DE" b="0" dirty="0" err="1" smtClean="0">
                <a:latin typeface="Arial" charset="0"/>
                <a:cs typeface="Arial" charset="0"/>
              </a:rPr>
              <a:t>future</a:t>
            </a:r>
            <a:r>
              <a:rPr lang="de-DE" b="0" dirty="0" smtClean="0">
                <a:latin typeface="Arial" charset="0"/>
                <a:cs typeface="Arial" charset="0"/>
              </a:rPr>
              <a:t> </a:t>
            </a:r>
            <a:r>
              <a:rPr lang="de-DE" b="0" dirty="0" err="1" smtClean="0">
                <a:latin typeface="Arial" charset="0"/>
                <a:cs typeface="Arial" charset="0"/>
              </a:rPr>
              <a:t>risks</a:t>
            </a:r>
            <a:endParaRPr lang="de-DE" b="0" dirty="0" smtClean="0">
              <a:latin typeface="Arial" charset="0"/>
              <a:cs typeface="Arial" charset="0"/>
            </a:endParaRPr>
          </a:p>
          <a:p>
            <a:pPr>
              <a:buFontTx/>
              <a:buChar char="•"/>
            </a:pPr>
            <a:r>
              <a:rPr lang="de-DE" b="0" dirty="0" smtClean="0">
                <a:latin typeface="Arial" charset="0"/>
                <a:cs typeface="Arial" charset="0"/>
              </a:rPr>
              <a:t> Adaptive </a:t>
            </a:r>
            <a:r>
              <a:rPr lang="de-DE" b="0" dirty="0" err="1" smtClean="0">
                <a:latin typeface="Arial" charset="0"/>
                <a:cs typeface="Arial" charset="0"/>
              </a:rPr>
              <a:t>management</a:t>
            </a:r>
            <a:r>
              <a:rPr lang="de-DE" b="0" dirty="0" smtClean="0">
                <a:latin typeface="Arial" charset="0"/>
                <a:cs typeface="Arial" charset="0"/>
              </a:rPr>
              <a:t>: </a:t>
            </a:r>
            <a:r>
              <a:rPr lang="de-DE" b="0" dirty="0" err="1" smtClean="0">
                <a:latin typeface="Arial" charset="0"/>
                <a:cs typeface="Arial" charset="0"/>
              </a:rPr>
              <a:t>continuously</a:t>
            </a:r>
            <a:r>
              <a:rPr lang="de-DE" b="0" dirty="0" smtClean="0">
                <a:latin typeface="Arial" charset="0"/>
                <a:cs typeface="Arial" charset="0"/>
              </a:rPr>
              <a:t> </a:t>
            </a:r>
            <a:r>
              <a:rPr lang="de-DE" b="0" dirty="0" err="1" smtClean="0">
                <a:latin typeface="Arial" charset="0"/>
                <a:cs typeface="Arial" charset="0"/>
              </a:rPr>
              <a:t>improve</a:t>
            </a:r>
            <a:r>
              <a:rPr lang="de-DE" b="0" dirty="0" smtClean="0">
                <a:latin typeface="Arial" charset="0"/>
                <a:cs typeface="Arial" charset="0"/>
              </a:rPr>
              <a:t> </a:t>
            </a:r>
            <a:r>
              <a:rPr lang="de-DE" b="0" dirty="0" err="1" smtClean="0">
                <a:latin typeface="Arial" charset="0"/>
                <a:cs typeface="Arial" charset="0"/>
              </a:rPr>
              <a:t>your</a:t>
            </a:r>
            <a:r>
              <a:rPr lang="de-DE" b="0" dirty="0" smtClean="0">
                <a:latin typeface="Arial" charset="0"/>
                <a:cs typeface="Arial" charset="0"/>
              </a:rPr>
              <a:t> </a:t>
            </a:r>
            <a:r>
              <a:rPr lang="de-DE" b="0" dirty="0" err="1" smtClean="0">
                <a:latin typeface="Arial" charset="0"/>
                <a:cs typeface="Arial" charset="0"/>
              </a:rPr>
              <a:t>knowledge</a:t>
            </a:r>
            <a:r>
              <a:rPr lang="de-DE" b="0" dirty="0" smtClean="0">
                <a:latin typeface="Arial" charset="0"/>
                <a:cs typeface="Arial" charset="0"/>
              </a:rPr>
              <a:t> </a:t>
            </a:r>
            <a:r>
              <a:rPr lang="de-DE" b="0" dirty="0" err="1" smtClean="0">
                <a:latin typeface="Arial" charset="0"/>
                <a:cs typeface="Arial" charset="0"/>
              </a:rPr>
              <a:t>base</a:t>
            </a:r>
            <a:r>
              <a:rPr lang="de-DE" b="0" dirty="0" smtClean="0">
                <a:latin typeface="Arial" charset="0"/>
                <a:cs typeface="Arial" charset="0"/>
              </a:rPr>
              <a:t> and </a:t>
            </a:r>
            <a:r>
              <a:rPr lang="de-DE" b="0" dirty="0" err="1" smtClean="0">
                <a:latin typeface="Arial" charset="0"/>
                <a:cs typeface="Arial" charset="0"/>
              </a:rPr>
              <a:t>adapt</a:t>
            </a:r>
            <a:r>
              <a:rPr lang="de-DE" b="0" dirty="0" smtClean="0">
                <a:latin typeface="Arial" charset="0"/>
                <a:cs typeface="Arial" charset="0"/>
              </a:rPr>
              <a:t> as </a:t>
            </a:r>
            <a:r>
              <a:rPr lang="de-DE" b="0" dirty="0" err="1" smtClean="0">
                <a:latin typeface="Arial" charset="0"/>
                <a:cs typeface="Arial" charset="0"/>
              </a:rPr>
              <a:t>you</a:t>
            </a:r>
            <a:r>
              <a:rPr lang="de-DE" b="0" dirty="0" smtClean="0">
                <a:latin typeface="Arial" charset="0"/>
                <a:cs typeface="Arial" charset="0"/>
              </a:rPr>
              <a:t> go (</a:t>
            </a:r>
            <a:r>
              <a:rPr lang="de-DE" b="0" dirty="0" err="1" smtClean="0">
                <a:latin typeface="Arial" charset="0"/>
                <a:cs typeface="Arial" charset="0"/>
              </a:rPr>
              <a:t>needs</a:t>
            </a:r>
            <a:r>
              <a:rPr lang="de-DE" b="0" dirty="0" smtClean="0">
                <a:latin typeface="Arial" charset="0"/>
                <a:cs typeface="Arial" charset="0"/>
              </a:rPr>
              <a:t> </a:t>
            </a:r>
            <a:r>
              <a:rPr lang="de-DE" b="0" dirty="0" err="1" smtClean="0">
                <a:latin typeface="Arial" charset="0"/>
                <a:cs typeface="Arial" charset="0"/>
              </a:rPr>
              <a:t>support</a:t>
            </a:r>
            <a:r>
              <a:rPr lang="de-DE" b="0" dirty="0" smtClean="0">
                <a:latin typeface="Arial" charset="0"/>
                <a:cs typeface="Arial" charset="0"/>
              </a:rPr>
              <a:t> by M&amp;E)</a:t>
            </a:r>
            <a:endParaRPr lang="en-GB" b="0" dirty="0" smtClean="0">
              <a:latin typeface="Arial" charset="0"/>
              <a:cs typeface="Arial" charset="0"/>
            </a:endParaRPr>
          </a:p>
          <a:p>
            <a:pPr>
              <a:buFontTx/>
              <a:buChar char="•"/>
            </a:pPr>
            <a:r>
              <a:rPr lang="en-GB" b="0" dirty="0" smtClean="0">
                <a:latin typeface="Arial" charset="0"/>
                <a:cs typeface="Arial" charset="0"/>
              </a:rPr>
              <a:t> Contingency planning: explore and plan for a potential worst case, even if highly unlikely</a:t>
            </a:r>
          </a:p>
          <a:p>
            <a:endParaRPr lang="en-GB" b="0" dirty="0" smtClean="0">
              <a:latin typeface="Arial" charset="0"/>
              <a:cs typeface="Arial" charset="0"/>
            </a:endParaRPr>
          </a:p>
          <a:p>
            <a:r>
              <a:rPr lang="en-GB" b="0" dirty="0" smtClean="0">
                <a:latin typeface="Arial" charset="0"/>
                <a:cs typeface="Arial" charset="0"/>
              </a:rPr>
              <a:t>Scenarios are a tool to support strategic decision making, they take into account different futures while being precise on the corridors of getting there</a:t>
            </a:r>
          </a:p>
          <a:p>
            <a:pPr>
              <a:buFontTx/>
              <a:buChar char="•"/>
            </a:pPr>
            <a:endParaRPr lang="en-GB" b="0" dirty="0"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nummernplatzhalter 3"/>
          <p:cNvSpPr>
            <a:spLocks noGrp="1"/>
          </p:cNvSpPr>
          <p:nvPr>
            <p:ph type="sldNum" sz="quarter" idx="5"/>
          </p:nvPr>
        </p:nvSpPr>
        <p:spPr/>
        <p:txBody>
          <a:bodyPr/>
          <a:lstStyle/>
          <a:p>
            <a:fld id="{5DEF08DA-F9F5-4EB4-B367-FA44EA557061}" type="slidenum">
              <a:rPr smtClean="0">
                <a:latin typeface="Arial" charset="0"/>
                <a:cs typeface="Arial" charset="0"/>
              </a:rPr>
              <a:pPr/>
              <a:t>2</a:t>
            </a:fld>
            <a:endParaRPr smtClean="0">
              <a:latin typeface="Arial" charset="0"/>
              <a:cs typeface="Arial" charset="0"/>
            </a:endParaRPr>
          </a:p>
        </p:txBody>
      </p:sp>
      <p:sp>
        <p:nvSpPr>
          <p:cNvPr id="37891" name="Folienbildplatzhalter 5"/>
          <p:cNvSpPr>
            <a:spLocks noGrp="1" noRot="1" noChangeAspect="1" noTextEdit="1"/>
          </p:cNvSpPr>
          <p:nvPr>
            <p:ph type="sldImg"/>
          </p:nvPr>
        </p:nvSpPr>
        <p:spPr>
          <a:ln/>
        </p:spPr>
      </p:sp>
      <p:sp>
        <p:nvSpPr>
          <p:cNvPr id="37892" name="Notizenplatzhalter 6"/>
          <p:cNvSpPr>
            <a:spLocks noGrp="1"/>
          </p:cNvSpPr>
          <p:nvPr>
            <p:ph type="body" idx="1"/>
          </p:nvPr>
        </p:nvSpPr>
        <p:spPr>
          <a:noFill/>
          <a:ln/>
        </p:spPr>
        <p:txBody>
          <a:bodyPr/>
          <a:lstStyle/>
          <a:p>
            <a:endParaRPr lang="en-GB" smtClean="0">
              <a:latin typeface="Arial" charset="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3"/>
          <p:cNvSpPr>
            <a:spLocks noGrp="1" noRot="1" noChangeAspect="1" noTextEdit="1"/>
          </p:cNvSpPr>
          <p:nvPr>
            <p:ph type="sldImg"/>
          </p:nvPr>
        </p:nvSpPr>
        <p:spPr>
          <a:ln/>
        </p:spPr>
      </p:sp>
      <p:sp>
        <p:nvSpPr>
          <p:cNvPr id="56323" name="Notizenplatzhalter 4"/>
          <p:cNvSpPr>
            <a:spLocks noGrp="1"/>
          </p:cNvSpPr>
          <p:nvPr>
            <p:ph type="body" idx="1"/>
          </p:nvPr>
        </p:nvSpPr>
        <p:spPr>
          <a:noFill/>
          <a:ln/>
        </p:spPr>
        <p:txBody>
          <a:bodyPr/>
          <a:lstStyle/>
          <a:p>
            <a:r>
              <a:rPr lang="en-GB" b="0" u="sng" dirty="0" smtClean="0">
                <a:latin typeface="Arial" charset="0"/>
                <a:cs typeface="Arial" charset="0"/>
              </a:rPr>
              <a:t>Main message</a:t>
            </a:r>
          </a:p>
          <a:p>
            <a:pPr>
              <a:buFontTx/>
              <a:buChar char="•"/>
            </a:pPr>
            <a:r>
              <a:rPr lang="en-GB" b="0" dirty="0" smtClean="0">
                <a:latin typeface="Arial" charset="0"/>
                <a:cs typeface="Arial" charset="0"/>
              </a:rPr>
              <a:t> by dealing with the future in transparent ways, you extend your possibilities to act</a:t>
            </a:r>
          </a:p>
          <a:p>
            <a:pPr>
              <a:buFontTx/>
              <a:buChar char="•"/>
            </a:pPr>
            <a:r>
              <a:rPr lang="en-GB" b="0" dirty="0" smtClean="0">
                <a:latin typeface="Arial" charset="0"/>
                <a:cs typeface="Arial" charset="0"/>
              </a:rPr>
              <a:t> it’s like playing chess – you try to find out what to do best in a certain situation in order to achieve your objective</a:t>
            </a:r>
          </a:p>
          <a:p>
            <a:pPr>
              <a:buFontTx/>
              <a:buChar char="•"/>
            </a:pPr>
            <a:endParaRPr lang="en-GB" b="0"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lienbildplatzhalter 1"/>
          <p:cNvSpPr>
            <a:spLocks noGrp="1" noRot="1" noChangeAspect="1" noTextEdit="1"/>
          </p:cNvSpPr>
          <p:nvPr>
            <p:ph type="sldImg"/>
          </p:nvPr>
        </p:nvSpPr>
        <p:spPr>
          <a:ln/>
        </p:spPr>
      </p:sp>
      <p:sp>
        <p:nvSpPr>
          <p:cNvPr id="3" name="Notizenplatzhalter 2"/>
          <p:cNvSpPr>
            <a:spLocks noGrp="1"/>
          </p:cNvSpPr>
          <p:nvPr>
            <p:ph type="body" idx="1"/>
          </p:nvPr>
        </p:nvSpPr>
        <p:spPr/>
        <p:txBody>
          <a:bodyPr>
            <a:normAutofit/>
          </a:bodyPr>
          <a:lstStyle/>
          <a:p>
            <a:pPr>
              <a:defRPr/>
            </a:pPr>
            <a:r>
              <a:rPr lang="de-DE" dirty="0" smtClean="0"/>
              <a:t>ONLY </a:t>
            </a:r>
            <a:r>
              <a:rPr lang="de-DE" dirty="0" err="1" smtClean="0"/>
              <a:t>if</a:t>
            </a:r>
            <a:r>
              <a:rPr lang="de-DE" dirty="0" smtClean="0"/>
              <a:t> time</a:t>
            </a:r>
          </a:p>
          <a:p>
            <a:pPr>
              <a:defRPr/>
            </a:pPr>
            <a:endParaRPr lang="de-DE" i="1" u="sng" dirty="0" smtClean="0"/>
          </a:p>
          <a:p>
            <a:pPr>
              <a:defRPr/>
            </a:pPr>
            <a:r>
              <a:rPr lang="de-DE" i="1" u="sng" dirty="0" err="1" smtClean="0"/>
              <a:t>How</a:t>
            </a:r>
            <a:r>
              <a:rPr lang="de-DE" i="1" u="sng" dirty="0" smtClean="0"/>
              <a:t> </a:t>
            </a:r>
            <a:r>
              <a:rPr lang="de-DE" i="1" u="sng" dirty="0" err="1" smtClean="0"/>
              <a:t>to</a:t>
            </a:r>
            <a:r>
              <a:rPr lang="de-DE" i="1" u="sng" dirty="0" smtClean="0"/>
              <a:t> </a:t>
            </a:r>
            <a:r>
              <a:rPr lang="de-DE" i="1" u="sng" dirty="0" err="1" smtClean="0"/>
              <a:t>run</a:t>
            </a:r>
            <a:r>
              <a:rPr lang="de-DE" i="1" u="sng" dirty="0" smtClean="0"/>
              <a:t> </a:t>
            </a:r>
            <a:r>
              <a:rPr lang="de-DE" i="1" u="sng" dirty="0" err="1" smtClean="0"/>
              <a:t>the</a:t>
            </a:r>
            <a:r>
              <a:rPr lang="de-DE" i="1" u="sng" dirty="0" smtClean="0"/>
              <a:t> </a:t>
            </a:r>
            <a:r>
              <a:rPr lang="de-DE" i="1" u="sng" dirty="0" err="1" smtClean="0"/>
              <a:t>exercise</a:t>
            </a:r>
            <a:endParaRPr lang="de-DE" i="1" u="sng" dirty="0" smtClean="0"/>
          </a:p>
          <a:p>
            <a:pPr marL="169255" indent="-169255">
              <a:buFont typeface="Arial" pitchFamily="34" charset="0"/>
              <a:buChar char="•"/>
              <a:defRPr/>
            </a:pPr>
            <a:r>
              <a:rPr lang="en-GB" b="0" i="1" dirty="0" smtClean="0">
                <a:latin typeface="Arial" charset="0"/>
                <a:cs typeface="Arial" charset="0"/>
              </a:rPr>
              <a:t>Note the different steps of how to develop scenarios </a:t>
            </a:r>
            <a:r>
              <a:rPr lang="de-DE" b="0" i="1" dirty="0" smtClean="0"/>
              <a:t>(</a:t>
            </a:r>
            <a:r>
              <a:rPr lang="de-DE" b="0" i="1" dirty="0" err="1" smtClean="0"/>
              <a:t>next</a:t>
            </a:r>
            <a:r>
              <a:rPr lang="de-DE" b="0" i="1" dirty="0" smtClean="0"/>
              <a:t> </a:t>
            </a:r>
            <a:r>
              <a:rPr lang="de-DE" b="0" i="1" dirty="0" err="1" smtClean="0"/>
              <a:t>slide</a:t>
            </a:r>
            <a:r>
              <a:rPr lang="de-DE" b="0" i="1" dirty="0" smtClean="0"/>
              <a:t>) </a:t>
            </a:r>
            <a:r>
              <a:rPr lang="en-GB" b="0" i="1" dirty="0" smtClean="0">
                <a:latin typeface="Arial" charset="0"/>
                <a:cs typeface="Arial" charset="0"/>
              </a:rPr>
              <a:t>on a board  and  cover all but the first one</a:t>
            </a:r>
          </a:p>
          <a:p>
            <a:pPr marL="169255" indent="-169255">
              <a:buFont typeface="Arial" pitchFamily="34" charset="0"/>
              <a:buChar char="•"/>
              <a:defRPr/>
            </a:pPr>
            <a:r>
              <a:rPr lang="de-DE" b="0" i="1" dirty="0" err="1" smtClean="0"/>
              <a:t>With</a:t>
            </a:r>
            <a:r>
              <a:rPr lang="de-DE" b="0" i="1" dirty="0" smtClean="0"/>
              <a:t> </a:t>
            </a:r>
            <a:r>
              <a:rPr lang="de-DE" b="0" i="1" dirty="0" err="1" smtClean="0"/>
              <a:t>the</a:t>
            </a:r>
            <a:r>
              <a:rPr lang="de-DE" b="0" i="1" dirty="0" smtClean="0"/>
              <a:t> </a:t>
            </a:r>
            <a:r>
              <a:rPr lang="de-DE" b="0" i="1" dirty="0" err="1" smtClean="0"/>
              <a:t>first</a:t>
            </a:r>
            <a:r>
              <a:rPr lang="de-DE" b="0" i="1" dirty="0" smtClean="0"/>
              <a:t> </a:t>
            </a:r>
            <a:r>
              <a:rPr lang="de-DE" b="0" i="1" dirty="0" err="1" smtClean="0"/>
              <a:t>step</a:t>
            </a:r>
            <a:r>
              <a:rPr lang="de-DE" b="0" i="1" dirty="0" smtClean="0"/>
              <a:t> (</a:t>
            </a:r>
            <a:r>
              <a:rPr lang="de-DE" b="0" i="1" dirty="0" err="1" smtClean="0"/>
              <a:t>question</a:t>
            </a:r>
            <a:r>
              <a:rPr lang="de-DE" b="0" i="1" dirty="0" smtClean="0"/>
              <a:t>) </a:t>
            </a:r>
            <a:r>
              <a:rPr lang="de-DE" b="0" i="1" dirty="0" err="1" smtClean="0"/>
              <a:t>ask</a:t>
            </a:r>
            <a:r>
              <a:rPr lang="de-DE" b="0" i="1" dirty="0" smtClean="0"/>
              <a:t> </a:t>
            </a:r>
            <a:r>
              <a:rPr lang="de-DE" b="0" i="1" dirty="0" err="1" smtClean="0"/>
              <a:t>participants</a:t>
            </a:r>
            <a:r>
              <a:rPr lang="de-DE" b="0" i="1" dirty="0" smtClean="0"/>
              <a:t> </a:t>
            </a:r>
            <a:r>
              <a:rPr lang="de-DE" b="0" i="1" dirty="0" err="1" smtClean="0"/>
              <a:t>which</a:t>
            </a:r>
            <a:r>
              <a:rPr lang="de-DE" b="0" i="1" dirty="0" smtClean="0"/>
              <a:t> </a:t>
            </a:r>
            <a:r>
              <a:rPr lang="de-DE" b="0" i="1" dirty="0" err="1" smtClean="0"/>
              <a:t>situations</a:t>
            </a:r>
            <a:r>
              <a:rPr lang="de-DE" b="0" i="1" dirty="0" smtClean="0"/>
              <a:t> </a:t>
            </a:r>
            <a:r>
              <a:rPr lang="de-DE" b="0" i="1" dirty="0" err="1" smtClean="0"/>
              <a:t>from</a:t>
            </a:r>
            <a:r>
              <a:rPr lang="de-DE" b="0" i="1" dirty="0" smtClean="0"/>
              <a:t> </a:t>
            </a:r>
            <a:r>
              <a:rPr lang="de-DE" b="0" i="1" dirty="0" err="1" smtClean="0"/>
              <a:t>their</a:t>
            </a:r>
            <a:r>
              <a:rPr lang="de-DE" b="0" i="1" dirty="0" smtClean="0"/>
              <a:t> professional </a:t>
            </a:r>
            <a:r>
              <a:rPr lang="de-DE" b="0" i="1" dirty="0" err="1" smtClean="0"/>
              <a:t>or</a:t>
            </a:r>
            <a:r>
              <a:rPr lang="de-DE" b="0" i="1" dirty="0" smtClean="0"/>
              <a:t> private </a:t>
            </a:r>
            <a:r>
              <a:rPr lang="de-DE" b="0" i="1" dirty="0" err="1" smtClean="0"/>
              <a:t>life</a:t>
            </a:r>
            <a:r>
              <a:rPr lang="de-DE" b="0" i="1" dirty="0" smtClean="0"/>
              <a:t> </a:t>
            </a:r>
            <a:r>
              <a:rPr lang="de-DE" b="0" i="1" dirty="0" err="1" smtClean="0"/>
              <a:t>they</a:t>
            </a:r>
            <a:r>
              <a:rPr lang="de-DE" b="0" i="1" dirty="0" smtClean="0"/>
              <a:t> </a:t>
            </a:r>
            <a:r>
              <a:rPr lang="de-DE" b="0" i="1" dirty="0" err="1" smtClean="0"/>
              <a:t>can</a:t>
            </a:r>
            <a:r>
              <a:rPr lang="de-DE" b="0" i="1" dirty="0" smtClean="0"/>
              <a:t> </a:t>
            </a:r>
            <a:r>
              <a:rPr lang="de-DE" b="0" i="1" dirty="0" err="1" smtClean="0"/>
              <a:t>describe</a:t>
            </a:r>
            <a:r>
              <a:rPr lang="de-DE" b="0" i="1" dirty="0" smtClean="0"/>
              <a:t> in </a:t>
            </a:r>
            <a:r>
              <a:rPr lang="de-DE" b="0" i="1" dirty="0" err="1" smtClean="0"/>
              <a:t>which</a:t>
            </a:r>
            <a:r>
              <a:rPr lang="de-DE" b="0" i="1" dirty="0" smtClean="0"/>
              <a:t> </a:t>
            </a:r>
            <a:r>
              <a:rPr lang="de-DE" b="0" i="1" dirty="0" err="1" smtClean="0"/>
              <a:t>they</a:t>
            </a:r>
            <a:r>
              <a:rPr lang="de-DE" b="0" i="1" dirty="0" smtClean="0"/>
              <a:t> </a:t>
            </a:r>
            <a:r>
              <a:rPr lang="de-DE" b="0" i="1" dirty="0" err="1" smtClean="0"/>
              <a:t>had</a:t>
            </a:r>
            <a:r>
              <a:rPr lang="de-DE" b="0" i="1" dirty="0" smtClean="0"/>
              <a:t> </a:t>
            </a:r>
            <a:r>
              <a:rPr lang="de-DE" b="0" i="1" dirty="0" err="1" smtClean="0"/>
              <a:t>to</a:t>
            </a:r>
            <a:r>
              <a:rPr lang="de-DE" b="0" i="1" dirty="0" smtClean="0"/>
              <a:t> </a:t>
            </a:r>
            <a:r>
              <a:rPr lang="de-DE" b="0" i="1" dirty="0" err="1" smtClean="0"/>
              <a:t>make</a:t>
            </a:r>
            <a:r>
              <a:rPr lang="de-DE" b="0" i="1" dirty="0" smtClean="0"/>
              <a:t> a </a:t>
            </a:r>
            <a:r>
              <a:rPr lang="de-DE" b="0" i="1" dirty="0" err="1" smtClean="0"/>
              <a:t>decision</a:t>
            </a:r>
            <a:r>
              <a:rPr lang="de-DE" b="0" i="1" dirty="0" smtClean="0"/>
              <a:t> </a:t>
            </a:r>
            <a:r>
              <a:rPr lang="de-DE" b="0" i="1" dirty="0" err="1" smtClean="0"/>
              <a:t>that</a:t>
            </a:r>
            <a:r>
              <a:rPr lang="de-DE" b="0" i="1" dirty="0" smtClean="0"/>
              <a:t> </a:t>
            </a:r>
            <a:r>
              <a:rPr lang="de-DE" b="0" i="1" dirty="0" err="1" smtClean="0"/>
              <a:t>reaches</a:t>
            </a:r>
            <a:r>
              <a:rPr lang="de-DE" b="0" i="1" dirty="0" smtClean="0"/>
              <a:t> </a:t>
            </a:r>
            <a:r>
              <a:rPr lang="de-DE" b="0" i="1" dirty="0" err="1" smtClean="0"/>
              <a:t>into</a:t>
            </a:r>
            <a:r>
              <a:rPr lang="de-DE" b="0" i="1" dirty="0" smtClean="0"/>
              <a:t> </a:t>
            </a:r>
            <a:r>
              <a:rPr lang="de-DE" b="0" i="1" dirty="0" err="1" smtClean="0"/>
              <a:t>the</a:t>
            </a:r>
            <a:r>
              <a:rPr lang="de-DE" b="0" i="1" dirty="0" smtClean="0"/>
              <a:t> </a:t>
            </a:r>
            <a:r>
              <a:rPr lang="de-DE" b="0" i="1" dirty="0" err="1" smtClean="0"/>
              <a:t>future</a:t>
            </a:r>
            <a:r>
              <a:rPr lang="de-DE" b="0" i="1" dirty="0" smtClean="0"/>
              <a:t>, e.g. </a:t>
            </a:r>
            <a:r>
              <a:rPr lang="de-DE" b="0" i="1" dirty="0" err="1" smtClean="0"/>
              <a:t>defining</a:t>
            </a:r>
            <a:r>
              <a:rPr lang="de-DE" b="0" i="1" dirty="0" smtClean="0"/>
              <a:t> </a:t>
            </a:r>
            <a:r>
              <a:rPr lang="de-DE" b="0" i="1" dirty="0" err="1" smtClean="0"/>
              <a:t>the</a:t>
            </a:r>
            <a:r>
              <a:rPr lang="de-DE" b="0" i="1" dirty="0" smtClean="0"/>
              <a:t> </a:t>
            </a:r>
            <a:r>
              <a:rPr lang="de-DE" b="0" i="1" dirty="0" err="1" smtClean="0"/>
              <a:t>study</a:t>
            </a:r>
            <a:r>
              <a:rPr lang="de-DE" b="0" i="1" dirty="0" smtClean="0"/>
              <a:t> </a:t>
            </a:r>
            <a:r>
              <a:rPr lang="de-DE" b="0" i="1" dirty="0" err="1" smtClean="0"/>
              <a:t>subject</a:t>
            </a:r>
            <a:r>
              <a:rPr lang="de-DE" b="0" i="1" dirty="0" smtClean="0"/>
              <a:t> after </a:t>
            </a:r>
            <a:r>
              <a:rPr lang="de-DE" b="0" i="1" dirty="0" err="1" smtClean="0"/>
              <a:t>highschool</a:t>
            </a:r>
            <a:r>
              <a:rPr lang="de-DE" b="0" i="1" dirty="0" smtClean="0"/>
              <a:t> </a:t>
            </a:r>
            <a:r>
              <a:rPr lang="de-DE" b="0" i="1" dirty="0" err="1" smtClean="0"/>
              <a:t>or</a:t>
            </a:r>
            <a:r>
              <a:rPr lang="de-DE" b="0" i="1" dirty="0" smtClean="0"/>
              <a:t> </a:t>
            </a:r>
            <a:r>
              <a:rPr lang="de-DE" b="0" i="1" dirty="0" err="1" smtClean="0"/>
              <a:t>moving</a:t>
            </a:r>
            <a:r>
              <a:rPr lang="de-DE" b="0" i="1" dirty="0" smtClean="0"/>
              <a:t> </a:t>
            </a:r>
            <a:r>
              <a:rPr lang="de-DE" b="0" i="1" dirty="0" err="1" smtClean="0"/>
              <a:t>house</a:t>
            </a:r>
            <a:r>
              <a:rPr lang="de-DE" b="0" i="1" dirty="0" smtClean="0"/>
              <a:t> </a:t>
            </a:r>
            <a:r>
              <a:rPr lang="de-DE" b="0" i="1" dirty="0" err="1" smtClean="0"/>
              <a:t>or</a:t>
            </a:r>
            <a:r>
              <a:rPr lang="de-DE" b="0" i="1" dirty="0" smtClean="0"/>
              <a:t> </a:t>
            </a:r>
            <a:r>
              <a:rPr lang="de-DE" b="0" i="1" dirty="0" err="1" smtClean="0"/>
              <a:t>going</a:t>
            </a:r>
            <a:r>
              <a:rPr lang="de-DE" b="0" i="1" dirty="0" smtClean="0"/>
              <a:t> on </a:t>
            </a:r>
            <a:r>
              <a:rPr lang="de-DE" b="0" i="1" dirty="0" err="1" smtClean="0"/>
              <a:t>holiday</a:t>
            </a:r>
            <a:r>
              <a:rPr lang="de-DE" b="0" i="1" dirty="0" smtClean="0"/>
              <a:t>, </a:t>
            </a:r>
            <a:r>
              <a:rPr lang="de-DE" b="0" i="1" dirty="0" err="1" smtClean="0"/>
              <a:t>and</a:t>
            </a:r>
            <a:r>
              <a:rPr lang="de-DE" b="0" i="1" dirty="0" smtClean="0"/>
              <a:t> </a:t>
            </a:r>
            <a:r>
              <a:rPr lang="de-DE" b="0" i="1" dirty="0" err="1" smtClean="0"/>
              <a:t>note</a:t>
            </a:r>
            <a:r>
              <a:rPr lang="de-DE" b="0" i="1" dirty="0" smtClean="0"/>
              <a:t> </a:t>
            </a:r>
            <a:r>
              <a:rPr lang="de-DE" b="0" i="1" dirty="0" err="1" smtClean="0"/>
              <a:t>this</a:t>
            </a:r>
            <a:r>
              <a:rPr lang="de-DE" b="0" i="1" dirty="0" smtClean="0"/>
              <a:t> </a:t>
            </a:r>
            <a:r>
              <a:rPr lang="de-DE" b="0" i="1" dirty="0" err="1" smtClean="0"/>
              <a:t>question</a:t>
            </a:r>
            <a:r>
              <a:rPr lang="de-DE" b="0" i="1" dirty="0" smtClean="0"/>
              <a:t> </a:t>
            </a:r>
            <a:r>
              <a:rPr lang="de-DE" b="0" i="1" dirty="0" err="1" smtClean="0"/>
              <a:t>into</a:t>
            </a:r>
            <a:r>
              <a:rPr lang="de-DE" b="0" i="1" dirty="0" smtClean="0"/>
              <a:t> </a:t>
            </a:r>
            <a:r>
              <a:rPr lang="de-DE" b="0" i="1" dirty="0" err="1" smtClean="0"/>
              <a:t>the</a:t>
            </a:r>
            <a:r>
              <a:rPr lang="de-DE" b="0" i="1" dirty="0" smtClean="0"/>
              <a:t> </a:t>
            </a:r>
            <a:r>
              <a:rPr lang="de-DE" b="0" i="1" dirty="0" err="1" smtClean="0"/>
              <a:t>chart</a:t>
            </a:r>
            <a:r>
              <a:rPr lang="de-DE" b="0" i="1" dirty="0" smtClean="0"/>
              <a:t> (</a:t>
            </a:r>
            <a:r>
              <a:rPr lang="de-DE" b="0" i="1" dirty="0" err="1" smtClean="0"/>
              <a:t>you</a:t>
            </a:r>
            <a:r>
              <a:rPr lang="de-DE" b="0" i="1" dirty="0" smtClean="0"/>
              <a:t> </a:t>
            </a:r>
            <a:r>
              <a:rPr lang="de-DE" b="0" i="1" dirty="0" err="1" smtClean="0"/>
              <a:t>can</a:t>
            </a:r>
            <a:r>
              <a:rPr lang="de-DE" b="0" i="1" dirty="0" smtClean="0"/>
              <a:t> </a:t>
            </a:r>
            <a:r>
              <a:rPr lang="de-DE" b="0" i="1" dirty="0" err="1" smtClean="0"/>
              <a:t>ask</a:t>
            </a:r>
            <a:r>
              <a:rPr lang="de-DE" b="0" i="1" dirty="0" smtClean="0"/>
              <a:t> all </a:t>
            </a:r>
            <a:r>
              <a:rPr lang="de-DE" b="0" i="1" dirty="0" err="1" smtClean="0"/>
              <a:t>participants</a:t>
            </a:r>
            <a:r>
              <a:rPr lang="de-DE" b="0" i="1" dirty="0" smtClean="0"/>
              <a:t> </a:t>
            </a:r>
            <a:r>
              <a:rPr lang="de-DE" b="0" i="1" dirty="0" err="1" smtClean="0"/>
              <a:t>to</a:t>
            </a:r>
            <a:r>
              <a:rPr lang="de-DE" b="0" i="1" dirty="0" smtClean="0"/>
              <a:t> </a:t>
            </a:r>
            <a:r>
              <a:rPr lang="de-DE" b="0" i="1" dirty="0" err="1" smtClean="0"/>
              <a:t>work</a:t>
            </a:r>
            <a:r>
              <a:rPr lang="de-DE" b="0" i="1" dirty="0" smtClean="0"/>
              <a:t> on </a:t>
            </a:r>
            <a:r>
              <a:rPr lang="de-DE" b="0" i="1" dirty="0" err="1" smtClean="0"/>
              <a:t>one</a:t>
            </a:r>
            <a:r>
              <a:rPr lang="de-DE" b="0" i="1" dirty="0" smtClean="0"/>
              <a:t> </a:t>
            </a:r>
            <a:r>
              <a:rPr lang="de-DE" b="0" i="1" dirty="0" err="1" smtClean="0"/>
              <a:t>question</a:t>
            </a:r>
            <a:r>
              <a:rPr lang="de-DE" b="0" i="1" dirty="0" smtClean="0"/>
              <a:t> </a:t>
            </a:r>
            <a:r>
              <a:rPr lang="de-DE" b="0" i="1" dirty="0" err="1" smtClean="0"/>
              <a:t>or</a:t>
            </a:r>
            <a:r>
              <a:rPr lang="de-DE" b="0" i="1" dirty="0" smtClean="0"/>
              <a:t> </a:t>
            </a:r>
            <a:r>
              <a:rPr lang="de-DE" b="0" i="1" dirty="0" err="1" smtClean="0"/>
              <a:t>leave</a:t>
            </a:r>
            <a:r>
              <a:rPr lang="de-DE" b="0" i="1" dirty="0" smtClean="0"/>
              <a:t> </a:t>
            </a:r>
            <a:r>
              <a:rPr lang="de-DE" b="0" i="1" dirty="0" err="1" smtClean="0"/>
              <a:t>it</a:t>
            </a:r>
            <a:r>
              <a:rPr lang="de-DE" b="0" i="1" dirty="0" smtClean="0"/>
              <a:t> </a:t>
            </a:r>
            <a:r>
              <a:rPr lang="de-DE" b="0" i="1" dirty="0" err="1" smtClean="0"/>
              <a:t>to</a:t>
            </a:r>
            <a:r>
              <a:rPr lang="de-DE" b="0" i="1" dirty="0" smtClean="0"/>
              <a:t> </a:t>
            </a:r>
            <a:r>
              <a:rPr lang="de-DE" b="0" i="1" dirty="0" err="1" smtClean="0"/>
              <a:t>them</a:t>
            </a:r>
            <a:r>
              <a:rPr lang="de-DE" b="0" i="1" dirty="0" smtClean="0"/>
              <a:t> </a:t>
            </a:r>
            <a:r>
              <a:rPr lang="de-DE" b="0" i="1" dirty="0" err="1" smtClean="0"/>
              <a:t>to</a:t>
            </a:r>
            <a:r>
              <a:rPr lang="de-DE" b="0" i="1" dirty="0" smtClean="0"/>
              <a:t> </a:t>
            </a:r>
            <a:r>
              <a:rPr lang="de-DE" b="0" i="1" dirty="0" err="1" smtClean="0"/>
              <a:t>define</a:t>
            </a:r>
            <a:r>
              <a:rPr lang="de-DE" b="0" i="1" dirty="0" smtClean="0"/>
              <a:t> </a:t>
            </a:r>
            <a:r>
              <a:rPr lang="de-DE" b="0" i="1" dirty="0" err="1" smtClean="0"/>
              <a:t>their</a:t>
            </a:r>
            <a:r>
              <a:rPr lang="de-DE" b="0" i="1" dirty="0" smtClean="0"/>
              <a:t> </a:t>
            </a:r>
            <a:r>
              <a:rPr lang="de-DE" b="0" i="1" dirty="0" err="1" smtClean="0"/>
              <a:t>own</a:t>
            </a:r>
            <a:r>
              <a:rPr lang="de-DE" b="0" i="1" dirty="0" smtClean="0"/>
              <a:t> </a:t>
            </a:r>
            <a:r>
              <a:rPr lang="de-DE" b="0" i="1" dirty="0" err="1" smtClean="0"/>
              <a:t>example</a:t>
            </a:r>
            <a:r>
              <a:rPr lang="de-DE" b="0" i="1" dirty="0" smtClean="0"/>
              <a:t>)</a:t>
            </a:r>
          </a:p>
          <a:p>
            <a:pPr marL="169255" indent="-169255">
              <a:buFont typeface="Arial" pitchFamily="34" charset="0"/>
              <a:buChar char="•"/>
              <a:defRPr/>
            </a:pPr>
            <a:r>
              <a:rPr lang="de-DE" b="0" i="1" dirty="0" err="1" smtClean="0"/>
              <a:t>Explain</a:t>
            </a:r>
            <a:r>
              <a:rPr lang="de-DE" b="0" i="1" dirty="0" smtClean="0"/>
              <a:t> </a:t>
            </a:r>
            <a:r>
              <a:rPr lang="de-DE" b="0" i="1" dirty="0" err="1" smtClean="0"/>
              <a:t>step</a:t>
            </a:r>
            <a:r>
              <a:rPr lang="de-DE" b="0" i="1" dirty="0" smtClean="0"/>
              <a:t> 2 -4  </a:t>
            </a:r>
            <a:r>
              <a:rPr lang="de-DE" b="0" i="1" dirty="0" err="1" smtClean="0"/>
              <a:t>and</a:t>
            </a:r>
            <a:r>
              <a:rPr lang="de-DE" b="0" i="1" dirty="0" smtClean="0"/>
              <a:t> </a:t>
            </a:r>
            <a:r>
              <a:rPr lang="de-DE" b="0" i="1" dirty="0" err="1" smtClean="0"/>
              <a:t>ask</a:t>
            </a:r>
            <a:r>
              <a:rPr lang="de-DE" b="0" i="1" dirty="0" smtClean="0"/>
              <a:t> </a:t>
            </a:r>
            <a:r>
              <a:rPr lang="de-DE" b="0" i="1" dirty="0" err="1" smtClean="0"/>
              <a:t>participants</a:t>
            </a:r>
            <a:r>
              <a:rPr lang="de-DE" b="0" i="1" dirty="0" smtClean="0"/>
              <a:t> </a:t>
            </a:r>
            <a:r>
              <a:rPr lang="de-DE" b="0" i="1" dirty="0" err="1" smtClean="0"/>
              <a:t>to</a:t>
            </a:r>
            <a:r>
              <a:rPr lang="de-DE" b="0" i="1" dirty="0" smtClean="0"/>
              <a:t> </a:t>
            </a:r>
            <a:r>
              <a:rPr lang="de-DE" b="0" i="1" dirty="0" err="1" smtClean="0"/>
              <a:t>determine</a:t>
            </a:r>
            <a:r>
              <a:rPr lang="de-DE" b="0" i="1" dirty="0" smtClean="0"/>
              <a:t> </a:t>
            </a:r>
            <a:r>
              <a:rPr lang="de-DE" b="0" i="1" dirty="0" err="1" smtClean="0"/>
              <a:t>factors</a:t>
            </a:r>
            <a:r>
              <a:rPr lang="de-DE" b="0" i="1" dirty="0" smtClean="0"/>
              <a:t> </a:t>
            </a:r>
            <a:r>
              <a:rPr lang="de-DE" b="0" i="1" dirty="0" err="1" smtClean="0"/>
              <a:t>and</a:t>
            </a:r>
            <a:r>
              <a:rPr lang="de-DE" b="0" i="1" dirty="0" smtClean="0"/>
              <a:t> </a:t>
            </a:r>
            <a:r>
              <a:rPr lang="de-DE" b="0" i="1" dirty="0" err="1" smtClean="0"/>
              <a:t>values</a:t>
            </a:r>
            <a:r>
              <a:rPr lang="de-DE" b="0" i="1" dirty="0" smtClean="0"/>
              <a:t> </a:t>
            </a:r>
            <a:r>
              <a:rPr lang="de-DE" b="0" i="1" dirty="0" err="1" smtClean="0"/>
              <a:t>and</a:t>
            </a:r>
            <a:r>
              <a:rPr lang="de-DE" b="0" i="1" dirty="0" smtClean="0"/>
              <a:t> find out </a:t>
            </a:r>
            <a:r>
              <a:rPr lang="de-DE" b="0" i="1" dirty="0" err="1" smtClean="0"/>
              <a:t>how</a:t>
            </a:r>
            <a:r>
              <a:rPr lang="de-DE" b="0" i="1" dirty="0" smtClean="0"/>
              <a:t> </a:t>
            </a:r>
            <a:r>
              <a:rPr lang="de-DE" b="0" i="1" dirty="0" err="1" smtClean="0"/>
              <a:t>they</a:t>
            </a:r>
            <a:r>
              <a:rPr lang="de-DE" b="0" i="1" dirty="0" smtClean="0"/>
              <a:t> </a:t>
            </a:r>
            <a:r>
              <a:rPr lang="de-DE" b="0" i="1" dirty="0" err="1" smtClean="0"/>
              <a:t>influenced</a:t>
            </a:r>
            <a:r>
              <a:rPr lang="de-DE" b="0" i="1" dirty="0" smtClean="0"/>
              <a:t> </a:t>
            </a:r>
            <a:r>
              <a:rPr lang="de-DE" b="0" i="1" dirty="0" err="1" smtClean="0"/>
              <a:t>their</a:t>
            </a:r>
            <a:r>
              <a:rPr lang="de-DE" b="0" i="1" dirty="0" smtClean="0"/>
              <a:t> </a:t>
            </a:r>
            <a:r>
              <a:rPr lang="de-DE" b="0" i="1" dirty="0" err="1" smtClean="0"/>
              <a:t>decision</a:t>
            </a:r>
            <a:r>
              <a:rPr lang="de-DE" b="0" i="1" dirty="0" smtClean="0"/>
              <a:t>. </a:t>
            </a:r>
          </a:p>
          <a:p>
            <a:pPr marL="169255" indent="-169255">
              <a:buFont typeface="Arial" pitchFamily="34" charset="0"/>
              <a:buChar char="•"/>
              <a:defRPr/>
            </a:pPr>
            <a:r>
              <a:rPr lang="de-DE" b="0" i="1" dirty="0" smtClean="0"/>
              <a:t>Show </a:t>
            </a:r>
            <a:r>
              <a:rPr lang="de-DE" b="0" i="1" dirty="0" err="1" smtClean="0"/>
              <a:t>slide</a:t>
            </a:r>
            <a:r>
              <a:rPr lang="de-DE" b="0" i="1" dirty="0" smtClean="0"/>
              <a:t> </a:t>
            </a:r>
            <a:r>
              <a:rPr lang="de-DE" b="0" i="1" dirty="0" err="1" smtClean="0"/>
              <a:t>that</a:t>
            </a:r>
            <a:r>
              <a:rPr lang="de-DE" b="0" i="1" dirty="0" smtClean="0"/>
              <a:t> </a:t>
            </a:r>
            <a:r>
              <a:rPr lang="de-DE" b="0" i="1" dirty="0" err="1" smtClean="0"/>
              <a:t>explains</a:t>
            </a:r>
            <a:r>
              <a:rPr lang="de-DE" b="0" i="1" dirty="0" smtClean="0"/>
              <a:t> </a:t>
            </a:r>
            <a:r>
              <a:rPr lang="de-DE" b="0" i="1" dirty="0" err="1" smtClean="0"/>
              <a:t>the</a:t>
            </a:r>
            <a:r>
              <a:rPr lang="de-DE" b="0" i="1" dirty="0" smtClean="0"/>
              <a:t> </a:t>
            </a:r>
            <a:r>
              <a:rPr lang="de-DE" b="0" i="1" dirty="0" err="1" smtClean="0"/>
              <a:t>task</a:t>
            </a:r>
            <a:endParaRPr lang="de-DE" b="0" i="1" dirty="0" smtClean="0"/>
          </a:p>
          <a:p>
            <a:pPr marL="169255" indent="-169255">
              <a:buFont typeface="Arial" pitchFamily="34" charset="0"/>
              <a:buChar char="•"/>
              <a:defRPr/>
            </a:pPr>
            <a:r>
              <a:rPr lang="de-DE" b="0" i="1" dirty="0" err="1" smtClean="0"/>
              <a:t>Give</a:t>
            </a:r>
            <a:r>
              <a:rPr lang="de-DE" b="0" i="1" dirty="0" smtClean="0"/>
              <a:t> a </a:t>
            </a:r>
            <a:r>
              <a:rPr lang="de-DE" b="0" i="1" dirty="0" err="1" smtClean="0"/>
              <a:t>short</a:t>
            </a:r>
            <a:r>
              <a:rPr lang="de-DE" b="0" i="1" dirty="0" smtClean="0"/>
              <a:t> alert 2 </a:t>
            </a:r>
            <a:r>
              <a:rPr lang="de-DE" b="0" i="1" dirty="0" err="1" smtClean="0"/>
              <a:t>mins</a:t>
            </a:r>
            <a:r>
              <a:rPr lang="de-DE" b="0" i="1" dirty="0" smtClean="0"/>
              <a:t> </a:t>
            </a:r>
            <a:r>
              <a:rPr lang="de-DE" b="0" i="1" dirty="0" err="1" smtClean="0"/>
              <a:t>before</a:t>
            </a:r>
            <a:r>
              <a:rPr lang="de-DE" b="0" i="1" dirty="0" smtClean="0"/>
              <a:t> time is </a:t>
            </a:r>
            <a:r>
              <a:rPr lang="de-DE" b="0" i="1" dirty="0" err="1" smtClean="0"/>
              <a:t>over</a:t>
            </a:r>
            <a:endParaRPr lang="de-DE" b="0" i="1" dirty="0" smtClean="0"/>
          </a:p>
        </p:txBody>
      </p:sp>
      <p:sp>
        <p:nvSpPr>
          <p:cNvPr id="57348" name="Foliennummernplatzhalter 3"/>
          <p:cNvSpPr>
            <a:spLocks noGrp="1"/>
          </p:cNvSpPr>
          <p:nvPr>
            <p:ph type="sldNum" sz="quarter" idx="5"/>
          </p:nvPr>
        </p:nvSpPr>
        <p:spPr/>
        <p:txBody>
          <a:bodyPr/>
          <a:lstStyle/>
          <a:p>
            <a:fld id="{5183761B-2836-42AF-8087-A7073CB7397E}" type="slidenum">
              <a:rPr smtClean="0">
                <a:latin typeface="Arial" charset="0"/>
                <a:cs typeface="Arial" charset="0"/>
              </a:rPr>
              <a:pPr/>
              <a:t>21</a:t>
            </a:fld>
            <a:endParaRPr smtClean="0">
              <a:latin typeface="Arial" charset="0"/>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3"/>
          <p:cNvSpPr>
            <a:spLocks noGrp="1" noRot="1" noChangeAspect="1" noTextEdit="1"/>
          </p:cNvSpPr>
          <p:nvPr>
            <p:ph type="sldImg"/>
          </p:nvPr>
        </p:nvSpPr>
        <p:spPr>
          <a:ln/>
        </p:spPr>
      </p:sp>
      <p:sp>
        <p:nvSpPr>
          <p:cNvPr id="58371" name="Notizenplatzhalter 4"/>
          <p:cNvSpPr>
            <a:spLocks noGrp="1"/>
          </p:cNvSpPr>
          <p:nvPr>
            <p:ph type="body" idx="1"/>
          </p:nvPr>
        </p:nvSpPr>
        <p:spPr>
          <a:noFill/>
          <a:ln/>
        </p:spPr>
        <p:txBody>
          <a:bodyPr/>
          <a:lstStyle/>
          <a:p>
            <a:r>
              <a:rPr lang="en-GB" b="0" i="1" u="sng" dirty="0" smtClean="0">
                <a:latin typeface="Arial" charset="0"/>
                <a:cs typeface="Arial" charset="0"/>
              </a:rPr>
              <a:t>Hint</a:t>
            </a:r>
          </a:p>
          <a:p>
            <a:r>
              <a:rPr lang="en-GB" b="0" i="1" dirty="0" smtClean="0">
                <a:latin typeface="Arial" charset="0"/>
                <a:cs typeface="Arial" charset="0"/>
              </a:rPr>
              <a:t>Do this on a board.</a:t>
            </a:r>
          </a:p>
          <a:p>
            <a:r>
              <a:rPr lang="en-GB" b="0" i="1" dirty="0" smtClean="0">
                <a:latin typeface="Arial" charset="0"/>
                <a:cs typeface="Arial" charset="0"/>
              </a:rPr>
              <a:t>Show the steps one by one as you explain how to develop scenarios</a:t>
            </a:r>
          </a:p>
          <a:p>
            <a:r>
              <a:rPr lang="en-GB" b="0" i="1" dirty="0" smtClean="0">
                <a:latin typeface="Arial" charset="0"/>
                <a:cs typeface="Arial" charset="0"/>
              </a:rPr>
              <a:t>The graph belongs to step (4)</a:t>
            </a:r>
          </a:p>
          <a:p>
            <a:endParaRPr lang="en-GB" b="0" i="1" dirty="0" smtClean="0">
              <a:latin typeface="Arial" charset="0"/>
              <a:cs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lienbildplatzhalter 3"/>
          <p:cNvSpPr>
            <a:spLocks noGrp="1" noRot="1" noChangeAspect="1" noTextEdit="1"/>
          </p:cNvSpPr>
          <p:nvPr>
            <p:ph type="sldImg"/>
          </p:nvPr>
        </p:nvSpPr>
        <p:spPr>
          <a:ln/>
        </p:spPr>
      </p:sp>
      <p:sp>
        <p:nvSpPr>
          <p:cNvPr id="59395" name="Notizenplatzhalter 4"/>
          <p:cNvSpPr>
            <a:spLocks noGrp="1"/>
          </p:cNvSpPr>
          <p:nvPr>
            <p:ph type="body" idx="1"/>
          </p:nvPr>
        </p:nvSpPr>
        <p:spPr>
          <a:noFill/>
          <a:ln/>
        </p:spPr>
        <p:txBody>
          <a:bodyPr/>
          <a:lstStyle/>
          <a:p>
            <a:pPr lvl="1">
              <a:buFont typeface="Arial" charset="0"/>
              <a:buChar char="•"/>
            </a:pPr>
            <a:endParaRPr lang="en-GB" i="1" smtClean="0">
              <a:latin typeface="Arial" charset="0"/>
              <a:cs typeface="Arial" charset="0"/>
            </a:endParaRPr>
          </a:p>
          <a:p>
            <a:pPr lvl="1">
              <a:buFont typeface="Arial" charset="0"/>
              <a:buChar char="•"/>
            </a:pPr>
            <a:endParaRPr lang="en-GB" i="1" smtClean="0">
              <a:latin typeface="Arial" charset="0"/>
              <a:cs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3"/>
          <p:cNvSpPr>
            <a:spLocks noGrp="1" noRot="1" noChangeAspect="1" noTextEdit="1"/>
          </p:cNvSpPr>
          <p:nvPr>
            <p:ph type="sldImg"/>
          </p:nvPr>
        </p:nvSpPr>
        <p:spPr>
          <a:ln/>
        </p:spPr>
      </p:sp>
      <p:sp>
        <p:nvSpPr>
          <p:cNvPr id="60419" name="Notizenplatzhalter 4"/>
          <p:cNvSpPr>
            <a:spLocks noGrp="1"/>
          </p:cNvSpPr>
          <p:nvPr>
            <p:ph type="body" idx="1"/>
          </p:nvPr>
        </p:nvSpPr>
        <p:spPr>
          <a:noFill/>
          <a:ln/>
        </p:spPr>
        <p:txBody>
          <a:bodyPr/>
          <a:lstStyle/>
          <a:p>
            <a:r>
              <a:rPr lang="en-GB" b="0" u="sng" dirty="0" smtClean="0">
                <a:latin typeface="Arial" charset="0"/>
                <a:cs typeface="Arial" charset="0"/>
              </a:rPr>
              <a:t>Explain</a:t>
            </a:r>
          </a:p>
          <a:p>
            <a:pPr>
              <a:buFontTx/>
              <a:buChar char="•"/>
            </a:pPr>
            <a:r>
              <a:rPr lang="en-GB" b="0" dirty="0" smtClean="0">
                <a:latin typeface="Arial" charset="0"/>
                <a:cs typeface="Arial" charset="0"/>
              </a:rPr>
              <a:t> Re factors: in other circumstances, especially when climatic trends are not clear, you can also take different climatic trends as factor. In this case, as for </a:t>
            </a:r>
            <a:r>
              <a:rPr lang="en-GB" b="0" dirty="0" err="1" smtClean="0">
                <a:latin typeface="Arial" charset="0"/>
                <a:cs typeface="Arial" charset="0"/>
              </a:rPr>
              <a:t>Zanadu</a:t>
            </a:r>
            <a:r>
              <a:rPr lang="en-GB" b="0" dirty="0" smtClean="0">
                <a:latin typeface="Arial" charset="0"/>
                <a:cs typeface="Arial" charset="0"/>
              </a:rPr>
              <a:t> the trends are clear but not the extent of change, we skipped this factor.</a:t>
            </a:r>
          </a:p>
          <a:p>
            <a:pPr>
              <a:buFontTx/>
              <a:buChar char="•"/>
            </a:pPr>
            <a:r>
              <a:rPr lang="en-GB" b="0" dirty="0" smtClean="0">
                <a:latin typeface="Arial" charset="0"/>
                <a:cs typeface="Arial" charset="0"/>
              </a:rPr>
              <a:t> The factors chosen for this case work are more 'political'</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lienbildplatzhalter 3"/>
          <p:cNvSpPr>
            <a:spLocks noGrp="1" noRot="1" noChangeAspect="1" noTextEdit="1"/>
          </p:cNvSpPr>
          <p:nvPr>
            <p:ph type="sldImg"/>
          </p:nvPr>
        </p:nvSpPr>
        <p:spPr>
          <a:ln/>
        </p:spPr>
      </p:sp>
      <p:sp>
        <p:nvSpPr>
          <p:cNvPr id="61443" name="Notizenplatzhalter 4"/>
          <p:cNvSpPr>
            <a:spLocks noGrp="1"/>
          </p:cNvSpPr>
          <p:nvPr>
            <p:ph type="body" idx="1"/>
          </p:nvPr>
        </p:nvSpPr>
        <p:spPr>
          <a:noFill/>
          <a:ln/>
        </p:spPr>
        <p:txBody>
          <a:bodyPr/>
          <a:lstStyle/>
          <a:p>
            <a:r>
              <a:rPr lang="en-GB" b="0" i="1" dirty="0" smtClean="0">
                <a:latin typeface="Arial" charset="0"/>
                <a:cs typeface="Arial" charset="0"/>
              </a:rPr>
              <a:t>Hint</a:t>
            </a:r>
          </a:p>
          <a:p>
            <a:r>
              <a:rPr lang="en-GB" b="0" i="1" dirty="0" smtClean="0">
                <a:latin typeface="Arial" charset="0"/>
                <a:cs typeface="Arial" charset="0"/>
              </a:rPr>
              <a:t>Do this slide by cards on a board  or on a flipchart and leave this visible during group work.</a:t>
            </a:r>
          </a:p>
          <a:p>
            <a:r>
              <a:rPr lang="en-GB" b="0" i="1" dirty="0" smtClean="0">
                <a:latin typeface="Arial" charset="0"/>
                <a:cs typeface="Arial" charset="0"/>
              </a:rPr>
              <a:t>Ask participants for examples</a:t>
            </a:r>
          </a:p>
          <a:p>
            <a:endParaRPr lang="en-GB" b="0" dirty="0" smtClean="0">
              <a:latin typeface="Arial" charset="0"/>
              <a:cs typeface="Arial" charset="0"/>
            </a:endParaRPr>
          </a:p>
          <a:p>
            <a:r>
              <a:rPr lang="en-GB" b="0" u="sng" dirty="0" smtClean="0">
                <a:latin typeface="Arial" charset="0"/>
                <a:cs typeface="Arial" charset="0"/>
              </a:rPr>
              <a:t>Main message</a:t>
            </a:r>
          </a:p>
          <a:p>
            <a:pPr>
              <a:buFontTx/>
              <a:buChar char="•"/>
            </a:pPr>
            <a:r>
              <a:rPr lang="en-GB" b="0" dirty="0" smtClean="0">
                <a:latin typeface="Arial" charset="0"/>
                <a:cs typeface="Arial" charset="0"/>
              </a:rPr>
              <a:t> the energy formula helps you to detect missing elements in your argumentation</a:t>
            </a:r>
          </a:p>
          <a:p>
            <a:pPr>
              <a:buFontTx/>
              <a:buChar char="•"/>
            </a:pPr>
            <a:endParaRPr lang="en-GB" b="0"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Change will only be possible if: dissatisfaction with  a certain situation (usually: current situation) is big enough, people have a clear vision of how they want the future to be ('the cathedral we are building'), and what they can do to get there (first steps). These three factors need to be sufficiently strong to outweigh the costs of change.</a:t>
            </a:r>
          </a:p>
          <a:p>
            <a:pPr lvl="1">
              <a:buFontTx/>
              <a:buNone/>
            </a:pPr>
            <a:endParaRPr lang="en-GB" dirty="0" smtClean="0">
              <a:latin typeface="Arial" charset="0"/>
              <a:cs typeface="Arial" charset="0"/>
            </a:endParaRPr>
          </a:p>
          <a:p>
            <a:pPr>
              <a:buFontTx/>
              <a:buChar char="•"/>
            </a:pPr>
            <a:endParaRPr lang="en-GB" b="0" dirty="0" smtClean="0">
              <a:latin typeface="Arial" charset="0"/>
              <a:cs typeface="Arial" charset="0"/>
            </a:endParaRPr>
          </a:p>
          <a:p>
            <a:r>
              <a:rPr lang="en-GB" b="0" i="1" u="sng" dirty="0" smtClean="0">
                <a:latin typeface="Arial" charset="0"/>
                <a:cs typeface="Arial" charset="0"/>
              </a:rPr>
              <a:t>Add. Info</a:t>
            </a:r>
          </a:p>
          <a:p>
            <a:r>
              <a:rPr lang="en-GB" b="0" i="1" dirty="0" smtClean="0">
                <a:latin typeface="Arial" charset="0"/>
                <a:cs typeface="Arial" charset="0"/>
              </a:rPr>
              <a:t>http://en.wikipedia.org/wiki/Formula_for_Change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ln/>
        </p:spPr>
      </p:sp>
      <p:sp>
        <p:nvSpPr>
          <p:cNvPr id="3" name="Notizenplatzhalter 2"/>
          <p:cNvSpPr>
            <a:spLocks noGrp="1"/>
          </p:cNvSpPr>
          <p:nvPr>
            <p:ph type="body" idx="1"/>
          </p:nvPr>
        </p:nvSpPr>
        <p:spPr/>
        <p:txBody>
          <a:bodyPr>
            <a:normAutofit/>
          </a:bodyPr>
          <a:lstStyle/>
          <a:p>
            <a:pPr>
              <a:defRPr/>
            </a:pPr>
            <a:r>
              <a:rPr lang="de-DE" i="1" u="sng" dirty="0" err="1" smtClean="0"/>
              <a:t>How</a:t>
            </a:r>
            <a:r>
              <a:rPr lang="de-DE" i="1" u="sng" dirty="0" smtClean="0"/>
              <a:t> </a:t>
            </a:r>
            <a:r>
              <a:rPr lang="de-DE" i="1" u="sng" dirty="0" err="1" smtClean="0"/>
              <a:t>to</a:t>
            </a:r>
            <a:r>
              <a:rPr lang="de-DE" i="1" u="sng" dirty="0" smtClean="0"/>
              <a:t> </a:t>
            </a:r>
            <a:r>
              <a:rPr lang="de-DE" i="1" u="sng" dirty="0" err="1" smtClean="0"/>
              <a:t>run</a:t>
            </a:r>
            <a:r>
              <a:rPr lang="de-DE" i="1" u="sng" dirty="0" smtClean="0"/>
              <a:t> </a:t>
            </a:r>
            <a:r>
              <a:rPr lang="de-DE" i="1" u="sng" dirty="0" err="1" smtClean="0"/>
              <a:t>the</a:t>
            </a:r>
            <a:r>
              <a:rPr lang="de-DE" i="1" u="sng" dirty="0" smtClean="0"/>
              <a:t> </a:t>
            </a:r>
            <a:r>
              <a:rPr lang="de-DE" i="1" u="sng" dirty="0" err="1" smtClean="0"/>
              <a:t>exercise</a:t>
            </a:r>
            <a:endParaRPr lang="de-DE" i="1" u="sng" dirty="0" smtClean="0"/>
          </a:p>
          <a:p>
            <a:pPr>
              <a:buFont typeface="Arial" pitchFamily="34" charset="0"/>
              <a:buNone/>
              <a:defRPr/>
            </a:pPr>
            <a:r>
              <a:rPr lang="de-DE" b="0" i="1" dirty="0" smtClean="0"/>
              <a:t>See </a:t>
            </a:r>
            <a:r>
              <a:rPr lang="de-DE" b="0" i="1" dirty="0" err="1" smtClean="0"/>
              <a:t>trainer</a:t>
            </a:r>
            <a:r>
              <a:rPr lang="de-DE" b="0" i="1" dirty="0" smtClean="0"/>
              <a:t> </a:t>
            </a:r>
            <a:r>
              <a:rPr lang="de-DE" b="0" i="1" dirty="0" err="1" smtClean="0"/>
              <a:t>info</a:t>
            </a:r>
            <a:endParaRPr lang="de-DE" b="0" i="1" dirty="0"/>
          </a:p>
        </p:txBody>
      </p:sp>
      <p:sp>
        <p:nvSpPr>
          <p:cNvPr id="62468" name="Foliennummernplatzhalter 3"/>
          <p:cNvSpPr>
            <a:spLocks noGrp="1"/>
          </p:cNvSpPr>
          <p:nvPr>
            <p:ph type="sldNum" sz="quarter" idx="5"/>
          </p:nvPr>
        </p:nvSpPr>
        <p:spPr/>
        <p:txBody>
          <a:bodyPr/>
          <a:lstStyle/>
          <a:p>
            <a:fld id="{F1F57656-20D7-433C-9D65-7EF3AE843C32}" type="slidenum">
              <a:rPr smtClean="0">
                <a:latin typeface="Arial" charset="0"/>
                <a:cs typeface="Arial" charset="0"/>
              </a:rPr>
              <a:pPr/>
              <a:t>26</a:t>
            </a:fld>
            <a:endParaRPr smtClean="0">
              <a:latin typeface="Arial" charset="0"/>
              <a:cs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Notizenplatzhalter 2"/>
          <p:cNvSpPr>
            <a:spLocks noGrp="1"/>
          </p:cNvSpPr>
          <p:nvPr>
            <p:ph type="body" idx="1"/>
          </p:nvPr>
        </p:nvSpPr>
        <p:spPr/>
        <p:txBody>
          <a:bodyPr>
            <a:normAutofit/>
          </a:bodyPr>
          <a:lstStyle/>
          <a:p>
            <a:pPr>
              <a:defRPr/>
            </a:pPr>
            <a:endParaRPr dirty="0"/>
          </a:p>
          <a:p>
            <a:pPr lvl="1">
              <a:defRPr/>
            </a:pPr>
            <a:r>
              <a:rPr lang="en-GB" dirty="0" err="1"/>
              <a:t>Zanadu</a:t>
            </a:r>
            <a:r>
              <a:rPr lang="en-GB" dirty="0"/>
              <a:t> is a fictitious country based on real life </a:t>
            </a:r>
            <a:r>
              <a:rPr lang="en-GB" dirty="0" smtClean="0"/>
              <a:t>conditions.*</a:t>
            </a:r>
            <a:endParaRPr lang="en-GB" dirty="0"/>
          </a:p>
          <a:p>
            <a:pPr lvl="1">
              <a:defRPr/>
            </a:pPr>
            <a:r>
              <a:rPr lang="en-GB" dirty="0"/>
              <a:t>The training manual provides all relevant information but not every detail.</a:t>
            </a:r>
          </a:p>
          <a:p>
            <a:pPr lvl="1">
              <a:defRPr/>
            </a:pPr>
            <a:r>
              <a:rPr lang="en-GB" dirty="0"/>
              <a:t>Highlight that even for well known countries, you don’t have all the data at hand.</a:t>
            </a:r>
          </a:p>
          <a:p>
            <a:pPr>
              <a:defRPr/>
            </a:pPr>
            <a:endParaRPr lang="en-GB" dirty="0"/>
          </a:p>
          <a:p>
            <a:pPr marL="0" lvl="1" indent="0">
              <a:defRPr/>
            </a:pPr>
            <a:r>
              <a:rPr lang="en-US" sz="1600" b="1" dirty="0" smtClean="0">
                <a:solidFill>
                  <a:srgbClr val="0070C0"/>
                </a:solidFill>
                <a:latin typeface="Arial"/>
                <a:cs typeface="Arial"/>
              </a:rPr>
              <a:t>»</a:t>
            </a:r>
            <a:r>
              <a:rPr lang="en-US" sz="1000" b="1" dirty="0" smtClean="0">
                <a:solidFill>
                  <a:srgbClr val="0070C0"/>
                </a:solidFill>
                <a:latin typeface="Arial"/>
                <a:cs typeface="Arial"/>
              </a:rPr>
              <a:t> </a:t>
            </a:r>
            <a:r>
              <a:rPr lang="en-US" b="1" dirty="0" smtClean="0">
                <a:solidFill>
                  <a:srgbClr val="0070C0"/>
                </a:solidFill>
              </a:rPr>
              <a:t>For </a:t>
            </a:r>
            <a:r>
              <a:rPr lang="en-US" b="1" dirty="0">
                <a:solidFill>
                  <a:srgbClr val="0070C0"/>
                </a:solidFill>
              </a:rPr>
              <a:t>discussions on the fictitious case see Trainer Handbook, chapter 3.2.</a:t>
            </a:r>
          </a:p>
          <a:p>
            <a:pPr>
              <a:defRPr/>
            </a:pPr>
            <a:endParaRPr dirty="0"/>
          </a:p>
        </p:txBody>
      </p:sp>
      <p:sp>
        <p:nvSpPr>
          <p:cNvPr id="63491" name="Foliennummernplatzhalter 3"/>
          <p:cNvSpPr>
            <a:spLocks noGrp="1"/>
          </p:cNvSpPr>
          <p:nvPr>
            <p:ph type="sldNum" sz="quarter" idx="5"/>
          </p:nvPr>
        </p:nvSpPr>
        <p:spPr/>
        <p:txBody>
          <a:bodyPr/>
          <a:lstStyle/>
          <a:p>
            <a:fld id="{FE00F819-C002-4A70-AFCA-7C594E390527}" type="slidenum">
              <a:rPr smtClean="0">
                <a:latin typeface="Arial" charset="0"/>
                <a:cs typeface="Arial" charset="0"/>
              </a:rPr>
              <a:pPr/>
              <a:t>27</a:t>
            </a:fld>
            <a:endParaRPr smtClean="0">
              <a:latin typeface="Arial" charset="0"/>
              <a:cs typeface="Arial" charset="0"/>
            </a:endParaRPr>
          </a:p>
        </p:txBody>
      </p:sp>
      <p:sp>
        <p:nvSpPr>
          <p:cNvPr id="63492" name="Folienbildplatzhalter 6"/>
          <p:cNvSpPr>
            <a:spLocks noGrp="1" noRot="1" noChangeAspect="1" noTextEdit="1"/>
          </p:cNvSpPr>
          <p:nvPr>
            <p:ph type="sldImg"/>
          </p:nvPr>
        </p:nvSpPr>
        <p:spPr>
          <a:xfrm>
            <a:off x="463550" y="307975"/>
            <a:ext cx="5735638" cy="4302125"/>
          </a:xfr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lienbildplatzhalter 3"/>
          <p:cNvSpPr>
            <a:spLocks noGrp="1" noRot="1" noChangeAspect="1" noTextEdit="1"/>
          </p:cNvSpPr>
          <p:nvPr>
            <p:ph type="sldImg"/>
          </p:nvPr>
        </p:nvSpPr>
        <p:spPr>
          <a:ln/>
        </p:spPr>
      </p:sp>
      <p:sp>
        <p:nvSpPr>
          <p:cNvPr id="64515" name="Notizenplatzhalter 4"/>
          <p:cNvSpPr>
            <a:spLocks noGrp="1"/>
          </p:cNvSpPr>
          <p:nvPr>
            <p:ph type="body" idx="1"/>
          </p:nvPr>
        </p:nvSpPr>
        <p:spPr>
          <a:noFill/>
          <a:ln/>
        </p:spPr>
        <p:txBody>
          <a:bodyPr/>
          <a:lstStyle/>
          <a:p>
            <a:endParaRPr lang="en-GB" smtClean="0">
              <a:latin typeface="Arial" charset="0"/>
              <a:cs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lienbildplatzhalter 3"/>
          <p:cNvSpPr>
            <a:spLocks noGrp="1" noRot="1" noChangeAspect="1" noTextEdit="1"/>
          </p:cNvSpPr>
          <p:nvPr>
            <p:ph type="sldImg"/>
          </p:nvPr>
        </p:nvSpPr>
        <p:spPr>
          <a:ln/>
        </p:spPr>
      </p:sp>
      <p:sp>
        <p:nvSpPr>
          <p:cNvPr id="65539" name="Notizenplatzhalter 4"/>
          <p:cNvSpPr>
            <a:spLocks noGrp="1"/>
          </p:cNvSpPr>
          <p:nvPr>
            <p:ph type="body" idx="1"/>
          </p:nvPr>
        </p:nvSpPr>
        <p:spPr>
          <a:noFill/>
          <a:ln/>
        </p:spPr>
        <p:txBody>
          <a:bodyPr/>
          <a:lstStyle/>
          <a:p>
            <a:endParaRPr lang="en-GB"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lienbildplatzhalter 3"/>
          <p:cNvSpPr>
            <a:spLocks noGrp="1" noRot="1" noChangeAspect="1" noTextEdit="1"/>
          </p:cNvSpPr>
          <p:nvPr>
            <p:ph type="sldImg"/>
          </p:nvPr>
        </p:nvSpPr>
        <p:spPr>
          <a:xfrm>
            <a:off x="455613" y="311150"/>
            <a:ext cx="5716587" cy="4289425"/>
          </a:xfrm>
          <a:ln/>
        </p:spPr>
      </p:sp>
      <p:sp>
        <p:nvSpPr>
          <p:cNvPr id="38915" name="Notizenplatzhalter 4"/>
          <p:cNvSpPr>
            <a:spLocks noGrp="1"/>
          </p:cNvSpPr>
          <p:nvPr>
            <p:ph type="body" idx="1"/>
          </p:nvPr>
        </p:nvSpPr>
        <p:spPr>
          <a:noFill/>
          <a:ln/>
        </p:spPr>
        <p:txBody>
          <a:bodyPr/>
          <a:lstStyle/>
          <a:p>
            <a:endParaRPr lang="en-GB" b="0" i="1" smtClean="0">
              <a:solidFill>
                <a:srgbClr val="000000"/>
              </a:solidFill>
              <a:latin typeface="Arial" charset="0"/>
              <a:cs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nummernplatzhalter 3"/>
          <p:cNvSpPr>
            <a:spLocks noGrp="1"/>
          </p:cNvSpPr>
          <p:nvPr>
            <p:ph type="sldNum" sz="quarter" idx="5"/>
          </p:nvPr>
        </p:nvSpPr>
        <p:spPr/>
        <p:txBody>
          <a:bodyPr/>
          <a:lstStyle/>
          <a:p>
            <a:fld id="{D8EA7477-CB62-4E0B-83D6-D02C536C2B07}" type="slidenum">
              <a:rPr smtClean="0">
                <a:latin typeface="Arial" charset="0"/>
                <a:cs typeface="Arial" charset="0"/>
              </a:rPr>
              <a:pPr/>
              <a:t>30</a:t>
            </a:fld>
            <a:endParaRPr smtClean="0">
              <a:latin typeface="Arial" charset="0"/>
              <a:cs typeface="Arial" charset="0"/>
            </a:endParaRPr>
          </a:p>
        </p:txBody>
      </p:sp>
      <p:sp>
        <p:nvSpPr>
          <p:cNvPr id="66563" name="Folienbildplatzhalter 5"/>
          <p:cNvSpPr>
            <a:spLocks noGrp="1" noRot="1" noChangeAspect="1" noTextEdit="1"/>
          </p:cNvSpPr>
          <p:nvPr>
            <p:ph type="sldImg"/>
          </p:nvPr>
        </p:nvSpPr>
        <p:spPr>
          <a:ln/>
        </p:spPr>
      </p:sp>
      <p:sp>
        <p:nvSpPr>
          <p:cNvPr id="66564" name="Notizenplatzhalter 6"/>
          <p:cNvSpPr>
            <a:spLocks noGrp="1"/>
          </p:cNvSpPr>
          <p:nvPr>
            <p:ph type="body" idx="1"/>
          </p:nvPr>
        </p:nvSpPr>
        <p:spPr>
          <a:noFill/>
          <a:ln/>
        </p:spPr>
        <p:txBody>
          <a:bodyPr/>
          <a:lstStyle/>
          <a:p>
            <a:endParaRPr lang="en-GB" smtClean="0">
              <a:latin typeface="Arial" charset="0"/>
              <a:cs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liennummernplatzhalter 3"/>
          <p:cNvSpPr>
            <a:spLocks noGrp="1"/>
          </p:cNvSpPr>
          <p:nvPr>
            <p:ph type="sldNum" sz="quarter" idx="5"/>
          </p:nvPr>
        </p:nvSpPr>
        <p:spPr/>
        <p:txBody>
          <a:bodyPr/>
          <a:lstStyle/>
          <a:p>
            <a:fld id="{935B1A83-8A03-43A2-B2D1-636CDC4A4BB5}" type="slidenum">
              <a:rPr smtClean="0">
                <a:latin typeface="Arial" charset="0"/>
                <a:cs typeface="Arial" charset="0"/>
              </a:rPr>
              <a:pPr/>
              <a:t>31</a:t>
            </a:fld>
            <a:endParaRPr smtClean="0">
              <a:latin typeface="Arial" charset="0"/>
              <a:cs typeface="Arial" charset="0"/>
            </a:endParaRPr>
          </a:p>
        </p:txBody>
      </p:sp>
      <p:sp>
        <p:nvSpPr>
          <p:cNvPr id="67587" name="Folienbildplatzhalter 5"/>
          <p:cNvSpPr>
            <a:spLocks noGrp="1" noRot="1" noChangeAspect="1" noTextEdit="1"/>
          </p:cNvSpPr>
          <p:nvPr>
            <p:ph type="sldImg"/>
          </p:nvPr>
        </p:nvSpPr>
        <p:spPr>
          <a:ln/>
        </p:spPr>
      </p:sp>
      <p:sp>
        <p:nvSpPr>
          <p:cNvPr id="67588" name="Notizenplatzhalter 6"/>
          <p:cNvSpPr>
            <a:spLocks noGrp="1"/>
          </p:cNvSpPr>
          <p:nvPr>
            <p:ph type="body" idx="1"/>
          </p:nvPr>
        </p:nvSpPr>
        <p:spPr>
          <a:noFill/>
          <a:ln/>
        </p:spPr>
        <p:txBody>
          <a:bodyPr/>
          <a:lstStyle/>
          <a:p>
            <a:r>
              <a:rPr lang="en-GB" b="0" i="1" u="sng" dirty="0" smtClean="0">
                <a:latin typeface="Arial" charset="0"/>
                <a:cs typeface="Arial" charset="0"/>
              </a:rPr>
              <a:t>Hint</a:t>
            </a:r>
          </a:p>
          <a:p>
            <a:pPr>
              <a:buFontTx/>
              <a:buChar char="•"/>
            </a:pPr>
            <a:r>
              <a:rPr lang="en-GB" b="0" i="1" dirty="0" smtClean="0">
                <a:latin typeface="Arial" charset="0"/>
                <a:cs typeface="Arial" charset="0"/>
              </a:rPr>
              <a:t> </a:t>
            </a:r>
            <a:r>
              <a:rPr lang="en-GB" b="0" i="1" dirty="0">
                <a:latin typeface="Arial" charset="0"/>
                <a:cs typeface="Arial" charset="0"/>
              </a:rPr>
              <a:t>D</a:t>
            </a:r>
            <a:r>
              <a:rPr lang="en-GB" b="0" i="1" dirty="0" smtClean="0">
                <a:latin typeface="Arial" charset="0"/>
                <a:cs typeface="Arial" charset="0"/>
              </a:rPr>
              <a:t>o this last part without showing the slide</a:t>
            </a:r>
          </a:p>
          <a:p>
            <a:pPr>
              <a:buFontTx/>
              <a:buChar char="•"/>
            </a:pPr>
            <a:r>
              <a:rPr lang="en-GB" b="0" i="1" dirty="0" smtClean="0">
                <a:latin typeface="Arial" charset="0"/>
                <a:cs typeface="Arial" charset="0"/>
              </a:rPr>
              <a:t> Begin with a small recap on all the things discussed in the module (e.g. overview slide)</a:t>
            </a:r>
          </a:p>
          <a:p>
            <a:pPr>
              <a:buFontTx/>
              <a:buChar char="•"/>
            </a:pPr>
            <a:r>
              <a:rPr lang="en-GB" b="0" i="1" dirty="0" smtClean="0">
                <a:latin typeface="Arial" charset="0"/>
                <a:cs typeface="Arial" charset="0"/>
              </a:rPr>
              <a:t> Discuss in plenary (e.g. 'talking stick'  in rounds 1 and 2; leave room for discussion to work out the main messages below); make sure to portray this discussion </a:t>
            </a:r>
            <a:r>
              <a:rPr lang="en-GB" b="0" i="1" dirty="0">
                <a:latin typeface="Arial" charset="0"/>
                <a:cs typeface="Arial" charset="0"/>
              </a:rPr>
              <a:t>v</a:t>
            </a:r>
            <a:r>
              <a:rPr lang="en-GB" b="0" i="1" dirty="0" smtClean="0">
                <a:latin typeface="Arial" charset="0"/>
                <a:cs typeface="Arial" charset="0"/>
              </a:rPr>
              <a:t>isually, </a:t>
            </a:r>
          </a:p>
          <a:p>
            <a:pPr>
              <a:buFontTx/>
              <a:buChar char="•"/>
            </a:pPr>
            <a:r>
              <a:rPr lang="en-GB" b="0" i="1" dirty="0" smtClean="0">
                <a:latin typeface="Arial" charset="0"/>
                <a:cs typeface="Arial" charset="0"/>
              </a:rPr>
              <a:t> Ask participants to brainstorm in buzz groups for the 3</a:t>
            </a:r>
            <a:r>
              <a:rPr lang="en-GB" b="0" i="1" baseline="30000" dirty="0" smtClean="0">
                <a:latin typeface="Arial" charset="0"/>
                <a:cs typeface="Arial" charset="0"/>
              </a:rPr>
              <a:t>rd</a:t>
            </a:r>
            <a:r>
              <a:rPr lang="en-GB" b="0" i="1" dirty="0" smtClean="0">
                <a:latin typeface="Arial" charset="0"/>
                <a:cs typeface="Arial" charset="0"/>
              </a:rPr>
              <a:t> round  and then collect cards and pin them in plenary – (better have some cards prepared based on the pre-prepared </a:t>
            </a:r>
            <a:r>
              <a:rPr lang="en-GB" b="0" i="1" dirty="0" err="1" smtClean="0">
                <a:latin typeface="Arial" charset="0"/>
                <a:cs typeface="Arial" charset="0"/>
              </a:rPr>
              <a:t>handout</a:t>
            </a:r>
            <a:r>
              <a:rPr lang="en-GB" b="0" i="1" dirty="0" smtClean="0">
                <a:latin typeface="Arial" charset="0"/>
                <a:cs typeface="Arial" charset="0"/>
              </a:rPr>
              <a:t> to add to participants ideas)</a:t>
            </a:r>
          </a:p>
          <a:p>
            <a:endParaRPr lang="en-GB" b="0" i="1" dirty="0" smtClean="0">
              <a:latin typeface="Arial" charset="0"/>
              <a:cs typeface="Arial" charset="0"/>
            </a:endParaRPr>
          </a:p>
          <a:p>
            <a:pPr>
              <a:buFontTx/>
              <a:buChar char="•"/>
            </a:pPr>
            <a:r>
              <a:rPr lang="en-GB" b="0" i="1" dirty="0" smtClean="0">
                <a:latin typeface="Arial" charset="0"/>
                <a:cs typeface="Arial" charset="0"/>
              </a:rPr>
              <a:t> The main messages that should come across in this module are</a:t>
            </a:r>
          </a:p>
          <a:p>
            <a:pPr lvl="2">
              <a:buFont typeface="Arial" charset="0"/>
              <a:buChar char="•"/>
            </a:pPr>
            <a:r>
              <a:rPr lang="en-GB" i="1" dirty="0" smtClean="0">
                <a:latin typeface="Arial" charset="0"/>
              </a:rPr>
              <a:t>There are tools to manage uncertainties and make their respective frames transparent, e.g. scenarios. This motivates action (you can make a choice!).</a:t>
            </a:r>
          </a:p>
          <a:p>
            <a:pPr lvl="2">
              <a:buFont typeface="Arial" charset="0"/>
              <a:buChar char="•"/>
            </a:pPr>
            <a:r>
              <a:rPr lang="en-GB" i="1" dirty="0" smtClean="0">
                <a:latin typeface="Arial" charset="0"/>
              </a:rPr>
              <a:t>There is no neutral way of communicating – be clear about you objectives</a:t>
            </a:r>
          </a:p>
          <a:p>
            <a:pPr lvl="2">
              <a:buFont typeface="Arial" charset="0"/>
              <a:buChar char="•"/>
            </a:pPr>
            <a:r>
              <a:rPr lang="en-GB" i="1" dirty="0" smtClean="0">
                <a:latin typeface="Arial" charset="0"/>
              </a:rPr>
              <a:t>You want to change the mind of your audience NOT yours – they may listen to different arguments. Try to find their 'entry point'</a:t>
            </a:r>
          </a:p>
          <a:p>
            <a:endParaRPr lang="en-GB" b="0" i="1" u="sng" dirty="0" smtClean="0">
              <a:latin typeface="Arial" charset="0"/>
              <a:cs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4411FC9-703D-489F-8B56-25AB7701CAF5}" type="slidenum">
              <a:rPr lang="en-GB" smtClean="0"/>
              <a:pPr>
                <a:defRPr/>
              </a:pPr>
              <a:t>32</a:t>
            </a:fld>
            <a:endParaRPr lang="en-GB" dirty="0"/>
          </a:p>
        </p:txBody>
      </p:sp>
    </p:spTree>
    <p:extLst>
      <p:ext uri="{BB962C8B-B14F-4D97-AF65-F5344CB8AC3E}">
        <p14:creationId xmlns:p14="http://schemas.microsoft.com/office/powerpoint/2010/main" val="673395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3"/>
          <p:cNvSpPr>
            <a:spLocks noGrp="1" noRot="1" noChangeAspect="1" noTextEdit="1"/>
          </p:cNvSpPr>
          <p:nvPr>
            <p:ph type="sldImg"/>
          </p:nvPr>
        </p:nvSpPr>
        <p:spPr>
          <a:ln/>
        </p:spPr>
      </p:sp>
      <p:sp>
        <p:nvSpPr>
          <p:cNvPr id="39939" name="Notizenplatzhalter 4"/>
          <p:cNvSpPr>
            <a:spLocks noGrp="1"/>
          </p:cNvSpPr>
          <p:nvPr>
            <p:ph type="body" idx="1"/>
          </p:nvPr>
        </p:nvSpPr>
        <p:spPr>
          <a:noFill/>
          <a:ln/>
        </p:spPr>
        <p:txBody>
          <a:bodyPr/>
          <a:lstStyle/>
          <a:p>
            <a:endParaRPr lang="en-GB" dirty="0" smtClean="0">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3"/>
          <p:cNvSpPr>
            <a:spLocks noGrp="1" noRot="1" noChangeAspect="1" noTextEdit="1"/>
          </p:cNvSpPr>
          <p:nvPr>
            <p:ph type="sldImg"/>
          </p:nvPr>
        </p:nvSpPr>
        <p:spPr>
          <a:ln/>
        </p:spPr>
      </p:sp>
      <p:sp>
        <p:nvSpPr>
          <p:cNvPr id="40963" name="Notizenplatzhalter 4"/>
          <p:cNvSpPr>
            <a:spLocks noGrp="1"/>
          </p:cNvSpPr>
          <p:nvPr>
            <p:ph type="body" idx="1"/>
          </p:nvPr>
        </p:nvSpPr>
        <p:spPr>
          <a:noFill/>
          <a:ln/>
        </p:spPr>
        <p:txBody>
          <a:bodyPr/>
          <a:lstStyle/>
          <a:p>
            <a:r>
              <a:rPr lang="en-GB" b="0" u="sng" dirty="0" smtClean="0">
                <a:latin typeface="Arial" charset="0"/>
                <a:cs typeface="Arial" charset="0"/>
              </a:rPr>
              <a:t>Main message</a:t>
            </a:r>
          </a:p>
          <a:p>
            <a:pPr>
              <a:buFontTx/>
              <a:buChar char="•"/>
            </a:pPr>
            <a:r>
              <a:rPr lang="en-GB" b="0" dirty="0" smtClean="0">
                <a:latin typeface="Arial" charset="0"/>
                <a:cs typeface="Arial" charset="0"/>
              </a:rPr>
              <a:t> political decision making has to adapt</a:t>
            </a:r>
          </a:p>
          <a:p>
            <a:pPr>
              <a:buFontTx/>
              <a:buChar char="•"/>
            </a:pPr>
            <a:endParaRPr lang="en-GB" b="0"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We all find forward-looking proactive decision making challenging</a:t>
            </a:r>
          </a:p>
          <a:p>
            <a:pPr>
              <a:buFontTx/>
              <a:buChar char="•"/>
            </a:pPr>
            <a:r>
              <a:rPr lang="en-GB" b="0" dirty="0" smtClean="0">
                <a:latin typeface="Arial" charset="0"/>
                <a:cs typeface="Arial" charset="0"/>
              </a:rPr>
              <a:t> Political systems are often slow to react, learn from and foresee changes</a:t>
            </a:r>
          </a:p>
          <a:p>
            <a:pPr>
              <a:buFontTx/>
              <a:buChar char="•"/>
            </a:pPr>
            <a:r>
              <a:rPr lang="en-GB" b="0" dirty="0" smtClean="0">
                <a:latin typeface="Arial" charset="0"/>
                <a:cs typeface="Arial" charset="0"/>
              </a:rPr>
              <a:t> Existing planning processes tend to prioritise current risks (tendency to discount the future, i.e. to  treat future costs and benefits as less important)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3"/>
          <p:cNvSpPr>
            <a:spLocks noGrp="1" noRot="1" noChangeAspect="1" noTextEdit="1"/>
          </p:cNvSpPr>
          <p:nvPr>
            <p:ph type="sldImg"/>
          </p:nvPr>
        </p:nvSpPr>
        <p:spPr>
          <a:ln/>
        </p:spPr>
      </p:sp>
      <p:sp>
        <p:nvSpPr>
          <p:cNvPr id="41987" name="Notizenplatzhalter 4"/>
          <p:cNvSpPr>
            <a:spLocks noGrp="1"/>
          </p:cNvSpPr>
          <p:nvPr>
            <p:ph type="body" idx="1"/>
          </p:nvPr>
        </p:nvSpPr>
        <p:spPr>
          <a:noFill/>
          <a:ln/>
        </p:spPr>
        <p:txBody>
          <a:bodyPr/>
          <a:lstStyle/>
          <a:p>
            <a:r>
              <a:rPr lang="en-GB" b="0" u="sng" dirty="0" smtClean="0">
                <a:latin typeface="Arial" charset="0"/>
                <a:cs typeface="Arial" charset="0"/>
              </a:rPr>
              <a:t>Main message</a:t>
            </a:r>
          </a:p>
          <a:p>
            <a:pPr>
              <a:buFontTx/>
              <a:buChar char="•"/>
            </a:pPr>
            <a:r>
              <a:rPr lang="en-GB" b="0" dirty="0" smtClean="0">
                <a:latin typeface="Arial" charset="0"/>
                <a:cs typeface="Arial" charset="0"/>
              </a:rPr>
              <a:t> Yes there are uncertainties, yet it is impossible not to act (e.g. economic crisis)</a:t>
            </a:r>
          </a:p>
          <a:p>
            <a:pPr>
              <a:buFontTx/>
              <a:buChar char="•"/>
            </a:pPr>
            <a:r>
              <a:rPr lang="en-GB" b="0" dirty="0" smtClean="0">
                <a:latin typeface="Arial" charset="0"/>
                <a:cs typeface="Arial" charset="0"/>
              </a:rPr>
              <a:t> It is therefore  important to know more about uncertainties and what you can do about them</a:t>
            </a:r>
          </a:p>
          <a:p>
            <a:endParaRPr lang="en-GB" b="0" u="sng"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The picture shows the major processes addressed (to various extent) by climate models. </a:t>
            </a:r>
          </a:p>
          <a:p>
            <a:r>
              <a:rPr lang="en-GB" b="0" i="1" dirty="0" smtClean="0">
                <a:latin typeface="Arial" charset="0"/>
                <a:cs typeface="Arial" charset="0"/>
              </a:rPr>
              <a:t>What advisors can do: specify the system of interest/exposure unit for the respective questions. (Recall: you can do a detailed portrait or a broad landscape picture, but not both in one time)</a:t>
            </a:r>
            <a:endParaRPr lang="en-GB" i="1" dirty="0" smtClean="0">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lienbildplatzhalter 3"/>
          <p:cNvSpPr>
            <a:spLocks noGrp="1" noRot="1" noChangeAspect="1" noTextEdit="1"/>
          </p:cNvSpPr>
          <p:nvPr>
            <p:ph type="sldImg"/>
          </p:nvPr>
        </p:nvSpPr>
        <p:spPr>
          <a:ln/>
        </p:spPr>
      </p:sp>
      <p:sp>
        <p:nvSpPr>
          <p:cNvPr id="43011" name="Notizenplatzhalter 4"/>
          <p:cNvSpPr>
            <a:spLocks noGrp="1"/>
          </p:cNvSpPr>
          <p:nvPr>
            <p:ph type="body" idx="1"/>
          </p:nvPr>
        </p:nvSpPr>
        <p:spPr>
          <a:noFill/>
          <a:ln/>
        </p:spPr>
        <p:txBody>
          <a:bodyPr/>
          <a:lstStyle/>
          <a:p>
            <a:r>
              <a:rPr lang="en-GB" b="0" u="sng" dirty="0" smtClean="0">
                <a:latin typeface="Arial" charset="0"/>
                <a:cs typeface="Arial" charset="0"/>
              </a:rPr>
              <a:t>Main message</a:t>
            </a:r>
          </a:p>
          <a:p>
            <a:pPr>
              <a:buFontTx/>
              <a:buChar char="•"/>
            </a:pPr>
            <a:r>
              <a:rPr lang="en-GB" b="0" dirty="0" smtClean="0">
                <a:latin typeface="Arial" charset="0"/>
                <a:cs typeface="Arial" charset="0"/>
              </a:rPr>
              <a:t> Yes there are uncertainties, yet it is impossible not to act (e.g. economic crisis)</a:t>
            </a:r>
          </a:p>
          <a:p>
            <a:pPr>
              <a:buFontTx/>
              <a:buChar char="•"/>
            </a:pPr>
            <a:r>
              <a:rPr lang="en-GB" b="0" dirty="0" smtClean="0">
                <a:latin typeface="Arial" charset="0"/>
                <a:cs typeface="Arial" charset="0"/>
              </a:rPr>
              <a:t> It is therefore  important to know more about uncertainties and what you can do about them</a:t>
            </a:r>
          </a:p>
          <a:p>
            <a:endParaRPr lang="en-GB" b="0" u="sng"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Scientific analysis provides the basis for political decisions: IPCC has established a rigorous and transparent review process to ensure the data used as well as the finings are valid. </a:t>
            </a:r>
            <a:br>
              <a:rPr lang="en-GB" b="0" dirty="0" smtClean="0">
                <a:latin typeface="Arial" charset="0"/>
                <a:cs typeface="Arial" charset="0"/>
              </a:rPr>
            </a:br>
            <a:r>
              <a:rPr lang="en-GB" b="0" dirty="0" smtClean="0">
                <a:latin typeface="Arial" charset="0"/>
                <a:cs typeface="Arial" charset="0"/>
              </a:rPr>
              <a:t>IPCC author guidance provides a detailed list of criteria how to evaluate findings</a:t>
            </a:r>
          </a:p>
          <a:p>
            <a:pPr lvl="2"/>
            <a:r>
              <a:rPr lang="en-GB" i="1" dirty="0" smtClean="0">
                <a:latin typeface="Arial" charset="0"/>
              </a:rPr>
              <a:t>Confidence  </a:t>
            </a:r>
            <a:r>
              <a:rPr lang="en-GB" dirty="0" smtClean="0">
                <a:latin typeface="Arial" charset="0"/>
              </a:rPr>
              <a:t>is a relative function of </a:t>
            </a:r>
            <a:r>
              <a:rPr lang="en-GB" i="1" dirty="0" smtClean="0">
                <a:latin typeface="Arial" charset="0"/>
              </a:rPr>
              <a:t>Evidence (</a:t>
            </a:r>
            <a:r>
              <a:rPr lang="en-GB" dirty="0" smtClean="0">
                <a:latin typeface="Arial" charset="0"/>
              </a:rPr>
              <a:t>related to the type, amount, quality, and consistency of a finding) and </a:t>
            </a:r>
            <a:r>
              <a:rPr lang="en-GB" i="1" dirty="0" smtClean="0">
                <a:latin typeface="Arial" charset="0"/>
              </a:rPr>
              <a:t>agreement </a:t>
            </a:r>
            <a:r>
              <a:rPr lang="en-GB" dirty="0" smtClean="0">
                <a:latin typeface="Arial" charset="0"/>
              </a:rPr>
              <a:t>between findings. This is a qualitative judgement. </a:t>
            </a:r>
          </a:p>
          <a:p>
            <a:pPr lvl="1">
              <a:buFont typeface="Wingdings" pitchFamily="2" charset="2"/>
              <a:buNone/>
            </a:pPr>
            <a:r>
              <a:rPr lang="en-GB" i="1" dirty="0" smtClean="0">
                <a:latin typeface="Arial" charset="0"/>
                <a:cs typeface="Arial" charset="0"/>
              </a:rPr>
              <a:t>-&gt; What technical advisors can do: ensure that the information they work with has been validated</a:t>
            </a:r>
          </a:p>
          <a:p>
            <a:pPr>
              <a:buFontTx/>
              <a:buChar char="•"/>
            </a:pPr>
            <a:endParaRPr lang="en-GB" i="1" dirty="0" smtClean="0">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3"/>
          <p:cNvSpPr>
            <a:spLocks noGrp="1" noRot="1" noChangeAspect="1" noTextEdit="1"/>
          </p:cNvSpPr>
          <p:nvPr>
            <p:ph type="sldImg"/>
          </p:nvPr>
        </p:nvSpPr>
        <p:spPr>
          <a:ln/>
        </p:spPr>
      </p:sp>
      <p:sp>
        <p:nvSpPr>
          <p:cNvPr id="44035" name="Notizenplatzhalter 4"/>
          <p:cNvSpPr>
            <a:spLocks noGrp="1"/>
          </p:cNvSpPr>
          <p:nvPr>
            <p:ph type="body" idx="1"/>
          </p:nvPr>
        </p:nvSpPr>
        <p:spPr>
          <a:noFill/>
          <a:ln/>
        </p:spPr>
        <p:txBody>
          <a:bodyPr/>
          <a:lstStyle/>
          <a:p>
            <a:r>
              <a:rPr lang="en-GB" b="0" u="sng" dirty="0" smtClean="0">
                <a:latin typeface="Arial" charset="0"/>
                <a:cs typeface="Arial" charset="0"/>
              </a:rPr>
              <a:t>Main message</a:t>
            </a:r>
          </a:p>
          <a:p>
            <a:pPr>
              <a:buFontTx/>
              <a:buChar char="•"/>
            </a:pPr>
            <a:r>
              <a:rPr lang="en-GB" b="0" dirty="0" smtClean="0">
                <a:latin typeface="Arial" charset="0"/>
                <a:cs typeface="Arial" charset="0"/>
              </a:rPr>
              <a:t> Yes there are uncertainties, yet it is impossible not to act (e.g. economic crisis)</a:t>
            </a:r>
          </a:p>
          <a:p>
            <a:pPr>
              <a:buFontTx/>
              <a:buChar char="•"/>
            </a:pPr>
            <a:r>
              <a:rPr lang="en-GB" b="0" dirty="0" smtClean="0">
                <a:latin typeface="Arial" charset="0"/>
                <a:cs typeface="Arial" charset="0"/>
              </a:rPr>
              <a:t> It is therefore  important to know more about uncertainties and what you can do about them</a:t>
            </a:r>
          </a:p>
          <a:p>
            <a:endParaRPr lang="en-GB" b="0" u="sng"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Scientific analysis provides the basis for political decisions: IPCC has established a rigorous and transparent review process to ensure the data used as well as the finings are valid. </a:t>
            </a:r>
            <a:br>
              <a:rPr lang="en-GB" b="0" dirty="0" smtClean="0">
                <a:latin typeface="Arial" charset="0"/>
                <a:cs typeface="Arial" charset="0"/>
              </a:rPr>
            </a:br>
            <a:r>
              <a:rPr lang="en-GB" b="0" dirty="0" smtClean="0">
                <a:latin typeface="Arial" charset="0"/>
                <a:cs typeface="Arial" charset="0"/>
              </a:rPr>
              <a:t>IPCC author guidance provides a detailed list of criteria how to evaluate findings</a:t>
            </a:r>
          </a:p>
          <a:p>
            <a:pPr lvl="2"/>
            <a:r>
              <a:rPr lang="en-GB" i="1" dirty="0" smtClean="0">
                <a:latin typeface="Arial" charset="0"/>
              </a:rPr>
              <a:t>Likelihood  </a:t>
            </a:r>
            <a:r>
              <a:rPr lang="en-GB" dirty="0" smtClean="0">
                <a:latin typeface="Arial" charset="0"/>
              </a:rPr>
              <a:t>expresses a probabilistic estimate of the occurrence of a certain event, e.g. a projected change lying within a range. This is a result of quantitative analysis.</a:t>
            </a:r>
          </a:p>
          <a:p>
            <a:pPr lvl="1">
              <a:buFont typeface="Wingdings" pitchFamily="2" charset="2"/>
              <a:buNone/>
            </a:pPr>
            <a:r>
              <a:rPr lang="en-GB" i="1" dirty="0" smtClean="0">
                <a:latin typeface="Arial" charset="0"/>
                <a:cs typeface="Arial" charset="0"/>
              </a:rPr>
              <a:t>-&gt; What technical advisors can do: ensure that the information they work with has been validated</a:t>
            </a:r>
          </a:p>
          <a:p>
            <a:pPr>
              <a:buFontTx/>
              <a:buChar char="•"/>
            </a:pPr>
            <a:endParaRPr lang="en-GB" i="1" dirty="0" smtClean="0">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3"/>
          <p:cNvSpPr>
            <a:spLocks noGrp="1" noRot="1" noChangeAspect="1" noTextEdit="1"/>
          </p:cNvSpPr>
          <p:nvPr>
            <p:ph type="sldImg"/>
          </p:nvPr>
        </p:nvSpPr>
        <p:spPr>
          <a:ln/>
        </p:spPr>
      </p:sp>
      <p:sp>
        <p:nvSpPr>
          <p:cNvPr id="45059" name="Notizenplatzhalter 4"/>
          <p:cNvSpPr>
            <a:spLocks noGrp="1"/>
          </p:cNvSpPr>
          <p:nvPr>
            <p:ph type="body" idx="1"/>
          </p:nvPr>
        </p:nvSpPr>
        <p:spPr>
          <a:noFill/>
          <a:ln/>
        </p:spPr>
        <p:txBody>
          <a:bodyPr/>
          <a:lstStyle/>
          <a:p>
            <a:r>
              <a:rPr lang="en-GB" b="0" u="sng" dirty="0" smtClean="0">
                <a:latin typeface="Arial" charset="0"/>
                <a:cs typeface="Arial" charset="0"/>
              </a:rPr>
              <a:t>Main message</a:t>
            </a:r>
          </a:p>
          <a:p>
            <a:pPr>
              <a:buFontTx/>
              <a:buChar char="•"/>
            </a:pPr>
            <a:r>
              <a:rPr lang="en-GB" b="0" dirty="0" smtClean="0">
                <a:latin typeface="Arial" charset="0"/>
                <a:cs typeface="Arial" charset="0"/>
              </a:rPr>
              <a:t> Yes there are uncertainties, yet it is impossible not to act (e.g. economic crisis)</a:t>
            </a:r>
          </a:p>
          <a:p>
            <a:pPr>
              <a:buFontTx/>
              <a:buChar char="•"/>
            </a:pPr>
            <a:r>
              <a:rPr lang="en-GB" b="0" dirty="0" smtClean="0">
                <a:latin typeface="Arial" charset="0"/>
                <a:cs typeface="Arial" charset="0"/>
              </a:rPr>
              <a:t> It is therefore  important to know more about uncertainties and what you can do about them</a:t>
            </a:r>
          </a:p>
          <a:p>
            <a:endParaRPr lang="en-GB" b="0" u="sng" dirty="0" smtClean="0">
              <a:latin typeface="Arial" charset="0"/>
              <a:cs typeface="Arial" charset="0"/>
            </a:endParaRPr>
          </a:p>
          <a:p>
            <a:r>
              <a:rPr lang="en-GB" b="0" u="sng" dirty="0" smtClean="0">
                <a:latin typeface="Arial" charset="0"/>
                <a:cs typeface="Arial" charset="0"/>
              </a:rPr>
              <a:t>Explain</a:t>
            </a:r>
          </a:p>
          <a:p>
            <a:pPr>
              <a:buFontTx/>
              <a:buChar char="•"/>
            </a:pPr>
            <a:r>
              <a:rPr lang="en-GB" b="0" dirty="0" smtClean="0">
                <a:latin typeface="Arial" charset="0"/>
                <a:cs typeface="Arial" charset="0"/>
              </a:rPr>
              <a:t> The combination of graphs shows the complexity of the system as well as the scientific challenges. No research on Earth will ever clarify all the processes related to this system, some uncertainty will always remain, they are part of the game. This is called inherent uncertainty. </a:t>
            </a:r>
          </a:p>
          <a:p>
            <a:pPr>
              <a:buFontTx/>
              <a:buChar char="•"/>
            </a:pPr>
            <a:endParaRPr lang="en-GB" i="1" dirty="0"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defRPr/>
            </a:pPr>
            <a:endParaRPr lang="de-DE"/>
          </a:p>
        </p:txBody>
      </p:sp>
      <p:sp>
        <p:nvSpPr>
          <p:cNvPr id="5" name="Text Box 3"/>
          <p:cNvSpPr txBox="1">
            <a:spLocks noChangeArrowheads="1"/>
          </p:cNvSpPr>
          <p:nvPr/>
        </p:nvSpPr>
        <p:spPr bwMode="auto">
          <a:xfrm>
            <a:off x="6934200" y="6596063"/>
            <a:ext cx="1981200" cy="274637"/>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fld id="{D80A4798-D852-4A4E-8AEE-DD1D44EC2BBC}" type="datetime1">
              <a:rPr lang="de-DE" sz="1200" b="0" smtClean="0">
                <a:solidFill>
                  <a:schemeClr val="bg1"/>
                </a:solidFill>
              </a:rPr>
              <a:pPr>
                <a:defRPr/>
              </a:pPr>
              <a:t>11.02.2013</a:t>
            </a:fld>
            <a:r>
              <a:rPr lang="de-DE" sz="1200" b="0" smtClean="0">
                <a:solidFill>
                  <a:schemeClr val="bg1"/>
                </a:solidFill>
              </a:rPr>
              <a:t>     Seite </a:t>
            </a:r>
            <a:fld id="{4CCD5313-22B6-4131-B999-14B41DAE516A}" type="slidenum">
              <a:rPr lang="de-DE" sz="1200" b="0" smtClean="0">
                <a:solidFill>
                  <a:schemeClr val="bg1"/>
                </a:solidFill>
              </a:rPr>
              <a:pPr>
                <a:defRPr/>
              </a:pPr>
              <a:t>‹Nr.›</a:t>
            </a:fld>
            <a:endParaRPr lang="de-DE" sz="1200" b="0" smtClean="0">
              <a:solidFill>
                <a:schemeClr val="bg1"/>
              </a:solidFill>
            </a:endParaRPr>
          </a:p>
        </p:txBody>
      </p:sp>
      <p:sp>
        <p:nvSpPr>
          <p:cNvPr id="6" name="Rectangle 4"/>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defRPr/>
            </a:pPr>
            <a:endParaRPr lang="en-BZ" sz="2400" b="0">
              <a:solidFill>
                <a:schemeClr val="tx1"/>
              </a:solidFill>
              <a:latin typeface="Times" pitchFamily="18" charset="0"/>
            </a:endParaRPr>
          </a:p>
        </p:txBody>
      </p:sp>
      <p:sp>
        <p:nvSpPr>
          <p:cNvPr id="7" name="Line 6"/>
          <p:cNvSpPr>
            <a:spLocks noChangeShapeType="1"/>
          </p:cNvSpPr>
          <p:nvPr/>
        </p:nvSpPr>
        <p:spPr bwMode="auto">
          <a:xfrm flipH="1">
            <a:off x="0" y="762000"/>
            <a:ext cx="9144000" cy="0"/>
          </a:xfrm>
          <a:prstGeom prst="line">
            <a:avLst/>
          </a:prstGeom>
          <a:noFill/>
          <a:ln w="3175">
            <a:solidFill>
              <a:srgbClr val="E6E6E6"/>
            </a:solidFill>
            <a:round/>
            <a:headEnd/>
            <a:tailEnd/>
          </a:ln>
        </p:spPr>
        <p:txBody>
          <a:bodyPr/>
          <a:lstStyle/>
          <a:p>
            <a:pPr>
              <a:defRPr/>
            </a:pPr>
            <a:endParaRPr lang="en-GB"/>
          </a:p>
        </p:txBody>
      </p:sp>
      <p:pic>
        <p:nvPicPr>
          <p:cNvPr id="8" name="Picture 7"/>
          <p:cNvPicPr>
            <a:picLocks noChangeAspect="1" noChangeArrowheads="1"/>
          </p:cNvPicPr>
          <p:nvPr/>
        </p:nvPicPr>
        <p:blipFill>
          <a:blip r:embed="rId2" cstate="print">
            <a:lum contrast="-20000"/>
          </a:blip>
          <a:srcRect/>
          <a:stretch>
            <a:fillRect/>
          </a:stretch>
        </p:blipFill>
        <p:spPr bwMode="auto">
          <a:xfrm>
            <a:off x="7999413" y="0"/>
            <a:ext cx="1144587" cy="762000"/>
          </a:xfrm>
          <a:prstGeom prst="rect">
            <a:avLst/>
          </a:prstGeom>
          <a:noFill/>
          <a:ln w="9525">
            <a:noFill/>
            <a:miter lim="800000"/>
            <a:headEnd/>
            <a:tailEnd/>
          </a:ln>
        </p:spPr>
      </p:pic>
      <p:sp>
        <p:nvSpPr>
          <p:cNvPr id="9" name="Rectangle 9"/>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defRPr/>
            </a:pPr>
            <a:endParaRPr lang="de-DE"/>
          </a:p>
        </p:txBody>
      </p:sp>
      <p:sp>
        <p:nvSpPr>
          <p:cNvPr id="10" name="Rectangle 11"/>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defRPr/>
            </a:pPr>
            <a:endParaRPr lang="en-BZ" sz="2400" b="0">
              <a:solidFill>
                <a:schemeClr val="tx1"/>
              </a:solidFill>
              <a:latin typeface="Times" pitchFamily="18" charset="0"/>
            </a:endParaRPr>
          </a:p>
        </p:txBody>
      </p:sp>
      <p:sp>
        <p:nvSpPr>
          <p:cNvPr id="11" name="Line 12"/>
          <p:cNvSpPr>
            <a:spLocks noChangeShapeType="1"/>
          </p:cNvSpPr>
          <p:nvPr/>
        </p:nvSpPr>
        <p:spPr bwMode="auto">
          <a:xfrm flipH="1">
            <a:off x="0" y="762000"/>
            <a:ext cx="9144000" cy="0"/>
          </a:xfrm>
          <a:prstGeom prst="line">
            <a:avLst/>
          </a:prstGeom>
          <a:noFill/>
          <a:ln w="3175">
            <a:solidFill>
              <a:srgbClr val="E6E6E6"/>
            </a:solidFill>
            <a:round/>
            <a:headEnd/>
            <a:tailEnd/>
          </a:ln>
        </p:spPr>
        <p:txBody>
          <a:bodyPr/>
          <a:lstStyle/>
          <a:p>
            <a:pPr>
              <a:defRPr/>
            </a:pPr>
            <a:endParaRPr lang="en-GB"/>
          </a:p>
        </p:txBody>
      </p:sp>
      <p:sp>
        <p:nvSpPr>
          <p:cNvPr id="12" name="Line 18"/>
          <p:cNvSpPr>
            <a:spLocks noChangeShapeType="1"/>
          </p:cNvSpPr>
          <p:nvPr/>
        </p:nvSpPr>
        <p:spPr bwMode="auto">
          <a:xfrm flipH="1">
            <a:off x="0" y="762000"/>
            <a:ext cx="9144000" cy="0"/>
          </a:xfrm>
          <a:prstGeom prst="line">
            <a:avLst/>
          </a:prstGeom>
          <a:noFill/>
          <a:ln w="3175">
            <a:solidFill>
              <a:srgbClr val="D9D9D9"/>
            </a:solidFill>
            <a:round/>
            <a:headEnd/>
            <a:tailEnd/>
          </a:ln>
        </p:spPr>
        <p:txBody>
          <a:bodyPr/>
          <a:lstStyle/>
          <a:p>
            <a:pPr>
              <a:defRPr/>
            </a:pPr>
            <a:endParaRPr lang="en-GB"/>
          </a:p>
        </p:txBody>
      </p:sp>
      <p:pic>
        <p:nvPicPr>
          <p:cNvPr id="13" name="Picture 20" descr="Weltkugel_klein_neu.gif                                        0005A183jeany                          BB53F533:"/>
          <p:cNvPicPr>
            <a:picLocks noChangeAspect="1" noChangeArrowheads="1"/>
          </p:cNvPicPr>
          <p:nvPr/>
        </p:nvPicPr>
        <p:blipFill>
          <a:blip r:embed="rId3" cstate="print"/>
          <a:srcRect/>
          <a:stretch>
            <a:fillRect/>
          </a:stretch>
        </p:blipFill>
        <p:spPr bwMode="auto">
          <a:xfrm>
            <a:off x="7996238" y="0"/>
            <a:ext cx="1147762" cy="762000"/>
          </a:xfrm>
          <a:prstGeom prst="rect">
            <a:avLst/>
          </a:prstGeom>
          <a:noFill/>
          <a:ln w="9525">
            <a:noFill/>
            <a:miter lim="800000"/>
            <a:headEnd/>
            <a:tailEnd/>
          </a:ln>
        </p:spPr>
      </p:pic>
      <p:sp>
        <p:nvSpPr>
          <p:cNvPr id="93199" name="Rectangle 15"/>
          <p:cNvSpPr>
            <a:spLocks noGrp="1" noChangeArrowheads="1"/>
          </p:cNvSpPr>
          <p:nvPr>
            <p:ph type="ctrTitle" sz="quarter"/>
          </p:nvPr>
        </p:nvSpPr>
        <p:spPr>
          <a:xfrm>
            <a:off x="1040400" y="1993726"/>
            <a:ext cx="7034400" cy="1143000"/>
          </a:xfrm>
        </p:spPr>
        <p:txBody>
          <a:bodyPr anchor="ctr"/>
          <a:lstStyle>
            <a:lvl1pPr algn="ctr">
              <a:defRPr sz="3200"/>
            </a:lvl1pPr>
          </a:lstStyle>
          <a:p>
            <a:r>
              <a:rPr lang="de-DE" dirty="0" smtClean="0"/>
              <a:t>Titelmasterformat durch Klicken bearbeiten</a:t>
            </a:r>
            <a:endParaRPr lang="de-DE" dirty="0"/>
          </a:p>
        </p:txBody>
      </p:sp>
      <p:sp>
        <p:nvSpPr>
          <p:cNvPr id="93200" name="Rectangle 16"/>
          <p:cNvSpPr>
            <a:spLocks noGrp="1" noChangeArrowheads="1"/>
          </p:cNvSpPr>
          <p:nvPr>
            <p:ph type="subTitle" sz="quarter" idx="1"/>
          </p:nvPr>
        </p:nvSpPr>
        <p:spPr>
          <a:xfrm>
            <a:off x="1040400" y="3239022"/>
            <a:ext cx="7034400" cy="1752600"/>
          </a:xfrm>
        </p:spPr>
        <p:txBody>
          <a:bodyPr/>
          <a:lstStyle>
            <a:lvl1pPr marL="0" indent="0" algn="ctr">
              <a:buFont typeface="Wingdings" pitchFamily="2" charset="2"/>
              <a:buNone/>
              <a:defRPr sz="2800"/>
            </a:lvl1pPr>
          </a:lstStyle>
          <a:p>
            <a:r>
              <a:rPr lang="de-DE" smtClean="0"/>
              <a:t>Formatvorlage des Untertitelmasters durch Klicken bearbeiten</a:t>
            </a:r>
            <a:endParaRPr lang="de-DE" dirty="0"/>
          </a:p>
        </p:txBody>
      </p:sp>
      <p:pic>
        <p:nvPicPr>
          <p:cNvPr id="15" name="Grafik 14" descr="gizlogo-unternehmen-de-rgb.gif"/>
          <p:cNvPicPr>
            <a:picLocks noChangeAspect="1"/>
          </p:cNvPicPr>
          <p:nvPr userDrawn="1"/>
        </p:nvPicPr>
        <p:blipFill>
          <a:blip r:embed="rId4" cstate="print"/>
          <a:srcRect t="2126" b="15388"/>
          <a:stretch>
            <a:fillRect/>
          </a:stretch>
        </p:blipFill>
        <p:spPr>
          <a:xfrm>
            <a:off x="267855" y="0"/>
            <a:ext cx="2159238" cy="742384"/>
          </a:xfrm>
          <a:prstGeom prst="rect">
            <a:avLst/>
          </a:prstGeom>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1068388"/>
            <a:ext cx="7526338" cy="741362"/>
          </a:xfrm>
        </p:spPr>
        <p:txBody>
          <a:bodyPr anchor="b"/>
          <a:lstStyle>
            <a:lvl1pPr>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457200" y="2008188"/>
            <a:ext cx="7526338" cy="4213225"/>
          </a:xfrm>
        </p:spPr>
        <p:txBody>
          <a:bodyPr/>
          <a:lstStyle>
            <a:lvl1pPr>
              <a:defRPr b="1">
                <a:solidFill>
                  <a:schemeClr val="tx1"/>
                </a:solidFill>
              </a:defRPr>
            </a:lvl1pPr>
            <a:lvl2pPr>
              <a:buClr>
                <a:srgbClr val="669900"/>
              </a:buClr>
              <a:defRPr sz="1800" b="1" baseline="0">
                <a:solidFill>
                  <a:schemeClr val="tx1"/>
                </a:solidFill>
              </a:defRPr>
            </a:lvl2pPr>
            <a:lvl3pPr>
              <a:defRPr sz="1800" baseline="0">
                <a:solidFill>
                  <a:schemeClr val="tx1"/>
                </a:solidFill>
              </a:defRPr>
            </a:lvl3pPr>
            <a:lvl4pPr>
              <a:defRPr sz="1600" baseline="0">
                <a:solidFill>
                  <a:schemeClr val="tx1"/>
                </a:solidFill>
              </a:defRPr>
            </a:lvl4pPr>
            <a:lvl5pPr>
              <a:defRPr sz="1600" baseline="0">
                <a:solidFill>
                  <a:schemeClr val="tx1"/>
                </a:solidFill>
              </a:defRPr>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Rectangle 17"/>
          <p:cNvSpPr>
            <a:spLocks noGrp="1" noChangeArrowheads="1"/>
          </p:cNvSpPr>
          <p:nvPr>
            <p:ph type="dt" sz="half" idx="10"/>
          </p:nvPr>
        </p:nvSpPr>
        <p:spPr>
          <a:ln/>
        </p:spPr>
        <p:txBody>
          <a:bodyPr/>
          <a:lstStyle>
            <a:lvl1pPr>
              <a:defRPr/>
            </a:lvl1pPr>
          </a:lstStyle>
          <a:p>
            <a:pPr>
              <a:defRPr/>
            </a:pPr>
            <a:fld id="{24029064-5F31-4BA4-9F9B-B0900410F6B7}" type="datetime1">
              <a:rPr lang="de-DE"/>
              <a:pPr>
                <a:defRPr/>
              </a:pPr>
              <a:t>11.02.2013</a:t>
            </a:fld>
            <a:endParaRPr lang="de-DE" dirty="0"/>
          </a:p>
        </p:txBody>
      </p:sp>
      <p:sp>
        <p:nvSpPr>
          <p:cNvPr id="5" name="Rectangle 25"/>
          <p:cNvSpPr>
            <a:spLocks noGrp="1" noChangeArrowheads="1"/>
          </p:cNvSpPr>
          <p:nvPr>
            <p:ph type="ftr" sz="quarter" idx="11"/>
          </p:nvPr>
        </p:nvSpPr>
        <p:spPr>
          <a:ln/>
        </p:spPr>
        <p:txBody>
          <a:bodyPr/>
          <a:lstStyle>
            <a:lvl1pPr>
              <a:defRPr/>
            </a:lvl1pPr>
          </a:lstStyle>
          <a:p>
            <a:pPr>
              <a:defRPr/>
            </a:pPr>
            <a:endParaRPr lang="en-BZ"/>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CA53D339-9C3A-4D17-932F-487D5A309489}" type="datetime1">
              <a:rPr lang="de-DE"/>
              <a:pPr>
                <a:defRPr/>
              </a:pPr>
              <a:t>11.02.2013</a:t>
            </a:fld>
            <a:endParaRPr lang="de-DE" dirty="0"/>
          </a:p>
        </p:txBody>
      </p:sp>
      <p:sp>
        <p:nvSpPr>
          <p:cNvPr id="3" name="Rectangle 25"/>
          <p:cNvSpPr>
            <a:spLocks noGrp="1" noChangeArrowheads="1"/>
          </p:cNvSpPr>
          <p:nvPr>
            <p:ph type="ftr" sz="quarter" idx="11"/>
          </p:nvPr>
        </p:nvSpPr>
        <p:spPr>
          <a:ln/>
        </p:spPr>
        <p:txBody>
          <a:bodyPr/>
          <a:lstStyle>
            <a:lvl1pPr>
              <a:defRPr/>
            </a:lvl1pPr>
          </a:lstStyle>
          <a:p>
            <a:pPr>
              <a:defRPr/>
            </a:pPr>
            <a:endParaRPr lang="en-BZ"/>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defRPr/>
            </a:pPr>
            <a:endParaRPr lang="de-DE"/>
          </a:p>
        </p:txBody>
      </p:sp>
      <p:sp>
        <p:nvSpPr>
          <p:cNvPr id="1027" name="Text Box 3"/>
          <p:cNvSpPr txBox="1">
            <a:spLocks noChangeArrowheads="1"/>
          </p:cNvSpPr>
          <p:nvPr/>
        </p:nvSpPr>
        <p:spPr bwMode="auto">
          <a:xfrm>
            <a:off x="6934200" y="6596063"/>
            <a:ext cx="1981200" cy="274637"/>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fld id="{10839CDC-ED46-4249-8408-6EB854BF6D8C}" type="datetime1">
              <a:rPr lang="de-DE" sz="1200" b="0" smtClean="0">
                <a:solidFill>
                  <a:schemeClr val="bg1"/>
                </a:solidFill>
              </a:rPr>
              <a:pPr>
                <a:defRPr/>
              </a:pPr>
              <a:t>11.02.2013</a:t>
            </a:fld>
            <a:r>
              <a:rPr lang="de-DE" sz="1200" b="0" smtClean="0">
                <a:solidFill>
                  <a:schemeClr val="bg1"/>
                </a:solidFill>
              </a:rPr>
              <a:t>     Seite </a:t>
            </a:r>
            <a:fld id="{1E6307F5-37B6-4A1E-B4BF-5AFE98939BCB}" type="slidenum">
              <a:rPr lang="de-DE" sz="1200" b="0" smtClean="0">
                <a:solidFill>
                  <a:schemeClr val="bg1"/>
                </a:solidFill>
              </a:rPr>
              <a:pPr>
                <a:defRPr/>
              </a:pPr>
              <a:t>‹Nr.›</a:t>
            </a:fld>
            <a:endParaRPr lang="de-DE" sz="1200" b="0" smtClean="0">
              <a:solidFill>
                <a:schemeClr val="bg1"/>
              </a:solidFill>
            </a:endParaRPr>
          </a:p>
        </p:txBody>
      </p:sp>
      <p:sp>
        <p:nvSpPr>
          <p:cNvPr id="1028" name="Rectangle 4"/>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defRPr/>
            </a:pPr>
            <a:endParaRPr lang="en-BZ" sz="2400" b="0">
              <a:solidFill>
                <a:schemeClr val="tx1"/>
              </a:solidFill>
              <a:latin typeface="Times" pitchFamily="18" charset="0"/>
            </a:endParaRPr>
          </a:p>
        </p:txBody>
      </p:sp>
      <p:sp>
        <p:nvSpPr>
          <p:cNvPr id="1029" name="Line 6"/>
          <p:cNvSpPr>
            <a:spLocks noChangeShapeType="1"/>
          </p:cNvSpPr>
          <p:nvPr/>
        </p:nvSpPr>
        <p:spPr bwMode="auto">
          <a:xfrm flipH="1">
            <a:off x="0" y="762000"/>
            <a:ext cx="9144000" cy="0"/>
          </a:xfrm>
          <a:prstGeom prst="line">
            <a:avLst/>
          </a:prstGeom>
          <a:noFill/>
          <a:ln w="3175">
            <a:solidFill>
              <a:srgbClr val="E6E6E6"/>
            </a:solidFill>
            <a:round/>
            <a:headEnd/>
            <a:tailEnd/>
          </a:ln>
        </p:spPr>
        <p:txBody>
          <a:bodyPr/>
          <a:lstStyle/>
          <a:p>
            <a:pPr>
              <a:defRPr/>
            </a:pPr>
            <a:endParaRPr lang="en-GB"/>
          </a:p>
        </p:txBody>
      </p:sp>
      <p:pic>
        <p:nvPicPr>
          <p:cNvPr id="1030" name="Picture 7"/>
          <p:cNvPicPr>
            <a:picLocks noChangeAspect="1" noChangeArrowheads="1"/>
          </p:cNvPicPr>
          <p:nvPr/>
        </p:nvPicPr>
        <p:blipFill>
          <a:blip r:embed="rId5" cstate="print">
            <a:lum contrast="-20000"/>
          </a:blip>
          <a:srcRect/>
          <a:stretch>
            <a:fillRect/>
          </a:stretch>
        </p:blipFill>
        <p:spPr bwMode="auto">
          <a:xfrm>
            <a:off x="7999413" y="0"/>
            <a:ext cx="1144587" cy="762000"/>
          </a:xfrm>
          <a:prstGeom prst="rect">
            <a:avLst/>
          </a:prstGeom>
          <a:noFill/>
          <a:ln w="9525">
            <a:noFill/>
            <a:miter lim="800000"/>
            <a:headEnd/>
            <a:tailEnd/>
          </a:ln>
        </p:spPr>
      </p:pic>
      <p:sp>
        <p:nvSpPr>
          <p:cNvPr id="1031" name="Rectangle 9"/>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defRPr/>
            </a:pPr>
            <a:endParaRPr lang="de-DE"/>
          </a:p>
        </p:txBody>
      </p:sp>
      <p:sp>
        <p:nvSpPr>
          <p:cNvPr id="1032" name="Rectangle 11"/>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defRPr/>
            </a:pPr>
            <a:endParaRPr lang="en-BZ" sz="2400" b="0">
              <a:solidFill>
                <a:schemeClr val="tx1"/>
              </a:solidFill>
              <a:latin typeface="Times" pitchFamily="18" charset="0"/>
            </a:endParaRPr>
          </a:p>
        </p:txBody>
      </p:sp>
      <p:sp>
        <p:nvSpPr>
          <p:cNvPr id="1033" name="Rectangle 15"/>
          <p:cNvSpPr>
            <a:spLocks noGrp="1" noChangeArrowheads="1"/>
          </p:cNvSpPr>
          <p:nvPr>
            <p:ph type="title"/>
          </p:nvPr>
        </p:nvSpPr>
        <p:spPr bwMode="auto">
          <a:xfrm>
            <a:off x="457200" y="1069975"/>
            <a:ext cx="7526338" cy="7239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Click here to add title</a:t>
            </a:r>
            <a:br>
              <a:rPr lang="de-DE" smtClean="0"/>
            </a:br>
            <a:r>
              <a:rPr lang="de-DE" smtClean="0"/>
              <a:t>sd</a:t>
            </a:r>
          </a:p>
        </p:txBody>
      </p:sp>
      <p:sp>
        <p:nvSpPr>
          <p:cNvPr id="1034" name="Rectangle 16"/>
          <p:cNvSpPr>
            <a:spLocks noGrp="1" noChangeArrowheads="1"/>
          </p:cNvSpPr>
          <p:nvPr>
            <p:ph type="body" idx="1"/>
          </p:nvPr>
        </p:nvSpPr>
        <p:spPr bwMode="auto">
          <a:xfrm>
            <a:off x="457200" y="2008188"/>
            <a:ext cx="7526338" cy="42132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Erster satz hier</a:t>
            </a:r>
          </a:p>
          <a:p>
            <a:pPr lvl="1"/>
            <a:r>
              <a:rPr lang="de-DE" smtClean="0"/>
              <a:t>Click here to add text</a:t>
            </a:r>
          </a:p>
          <a:p>
            <a:pPr lvl="2"/>
            <a:r>
              <a:rPr lang="de-DE" smtClean="0"/>
              <a:t>Second layer</a:t>
            </a:r>
          </a:p>
          <a:p>
            <a:pPr lvl="3"/>
            <a:r>
              <a:rPr lang="de-DE" smtClean="0"/>
              <a:t>Third layer</a:t>
            </a:r>
          </a:p>
          <a:p>
            <a:pPr lvl="4"/>
            <a:r>
              <a:rPr lang="de-DE" smtClean="0"/>
              <a:t>Fourth layer</a:t>
            </a:r>
          </a:p>
        </p:txBody>
      </p:sp>
      <p:sp>
        <p:nvSpPr>
          <p:cNvPr id="75793" name="Rectangle 17"/>
          <p:cNvSpPr>
            <a:spLocks noGrp="1" noChangeArrowheads="1"/>
          </p:cNvSpPr>
          <p:nvPr>
            <p:ph type="dt" sz="half" idx="2"/>
          </p:nvPr>
        </p:nvSpPr>
        <p:spPr bwMode="auto">
          <a:xfrm>
            <a:off x="6756400" y="6602413"/>
            <a:ext cx="1295400" cy="27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200" b="0">
                <a:solidFill>
                  <a:schemeClr val="bg1"/>
                </a:solidFill>
                <a:latin typeface="Arial" charset="0"/>
                <a:cs typeface="+mn-cs"/>
              </a:defRPr>
            </a:lvl1pPr>
          </a:lstStyle>
          <a:p>
            <a:pPr>
              <a:defRPr/>
            </a:pPr>
            <a:fld id="{BD423F0B-76F9-432E-A6CE-1837ECAFAA98}" type="datetime1">
              <a:rPr lang="de-DE"/>
              <a:pPr>
                <a:defRPr/>
              </a:pPr>
              <a:t>11.02.2013</a:t>
            </a:fld>
            <a:endParaRPr lang="de-DE" dirty="0"/>
          </a:p>
        </p:txBody>
      </p:sp>
      <p:sp>
        <p:nvSpPr>
          <p:cNvPr id="1036" name="Text Box 19"/>
          <p:cNvSpPr txBox="1">
            <a:spLocks noChangeArrowheads="1"/>
          </p:cNvSpPr>
          <p:nvPr/>
        </p:nvSpPr>
        <p:spPr bwMode="auto">
          <a:xfrm>
            <a:off x="7893050" y="6602413"/>
            <a:ext cx="927100" cy="277812"/>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de-DE" sz="1200" b="0" smtClean="0">
                <a:solidFill>
                  <a:schemeClr val="bg1"/>
                </a:solidFill>
              </a:rPr>
              <a:t>Page </a:t>
            </a:r>
            <a:fld id="{EABA5D0B-9FC7-4E7C-8097-A055B6F05DF0}" type="slidenum">
              <a:rPr lang="de-DE" sz="1200" b="0" smtClean="0">
                <a:solidFill>
                  <a:schemeClr val="bg1"/>
                </a:solidFill>
              </a:rPr>
              <a:pPr>
                <a:defRPr/>
              </a:pPr>
              <a:t>‹Nr.›</a:t>
            </a:fld>
            <a:endParaRPr lang="de-DE" sz="1200" b="0" smtClean="0">
              <a:solidFill>
                <a:schemeClr val="bg1"/>
              </a:solidFill>
            </a:endParaRPr>
          </a:p>
        </p:txBody>
      </p:sp>
      <p:sp>
        <p:nvSpPr>
          <p:cNvPr id="1037" name="Line 12"/>
          <p:cNvSpPr>
            <a:spLocks noChangeShapeType="1"/>
          </p:cNvSpPr>
          <p:nvPr/>
        </p:nvSpPr>
        <p:spPr bwMode="auto">
          <a:xfrm flipH="1">
            <a:off x="0" y="762000"/>
            <a:ext cx="9144000" cy="0"/>
          </a:xfrm>
          <a:prstGeom prst="line">
            <a:avLst/>
          </a:prstGeom>
          <a:noFill/>
          <a:ln w="3175">
            <a:solidFill>
              <a:srgbClr val="D9D9D9"/>
            </a:solidFill>
            <a:round/>
            <a:headEnd/>
            <a:tailEnd/>
          </a:ln>
        </p:spPr>
        <p:txBody>
          <a:bodyPr/>
          <a:lstStyle/>
          <a:p>
            <a:pPr>
              <a:defRPr/>
            </a:pPr>
            <a:endParaRPr lang="en-GB"/>
          </a:p>
        </p:txBody>
      </p:sp>
      <p:pic>
        <p:nvPicPr>
          <p:cNvPr id="1038" name="Picture 23" descr="Weltkugel_klein_neu.gif                                        0005A183jeany                          BB53F533:"/>
          <p:cNvPicPr>
            <a:picLocks noChangeAspect="1" noChangeArrowheads="1"/>
          </p:cNvPicPr>
          <p:nvPr/>
        </p:nvPicPr>
        <p:blipFill>
          <a:blip r:embed="rId6" cstate="print"/>
          <a:srcRect/>
          <a:stretch>
            <a:fillRect/>
          </a:stretch>
        </p:blipFill>
        <p:spPr bwMode="auto">
          <a:xfrm>
            <a:off x="7996238" y="0"/>
            <a:ext cx="1147762" cy="762000"/>
          </a:xfrm>
          <a:prstGeom prst="rect">
            <a:avLst/>
          </a:prstGeom>
          <a:noFill/>
          <a:ln w="9525">
            <a:noFill/>
            <a:miter lim="800000"/>
            <a:headEnd/>
            <a:tailEnd/>
          </a:ln>
        </p:spPr>
      </p:pic>
      <p:sp>
        <p:nvSpPr>
          <p:cNvPr id="75801" name="Rectangle 25"/>
          <p:cNvSpPr>
            <a:spLocks noGrp="1" noChangeArrowheads="1"/>
          </p:cNvSpPr>
          <p:nvPr>
            <p:ph type="ftr" sz="quarter" idx="3"/>
          </p:nvPr>
        </p:nvSpPr>
        <p:spPr bwMode="auto">
          <a:xfrm>
            <a:off x="365125" y="6600825"/>
            <a:ext cx="2895600" cy="2778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200" b="0">
                <a:solidFill>
                  <a:schemeClr val="bg1"/>
                </a:solidFill>
                <a:latin typeface="Arial" charset="0"/>
                <a:cs typeface="+mn-cs"/>
              </a:defRPr>
            </a:lvl1pPr>
          </a:lstStyle>
          <a:p>
            <a:pPr>
              <a:defRPr/>
            </a:pPr>
            <a:endParaRPr lang="en-BZ"/>
          </a:p>
        </p:txBody>
      </p:sp>
      <p:pic>
        <p:nvPicPr>
          <p:cNvPr id="17" name="Grafik 16" descr="gizlogo-unternehmen-de-rgb.gif"/>
          <p:cNvPicPr>
            <a:picLocks noChangeAspect="1"/>
          </p:cNvPicPr>
          <p:nvPr userDrawn="1"/>
        </p:nvPicPr>
        <p:blipFill>
          <a:blip r:embed="rId7" cstate="print"/>
          <a:srcRect t="2126" b="15388"/>
          <a:stretch>
            <a:fillRect/>
          </a:stretch>
        </p:blipFill>
        <p:spPr>
          <a:xfrm>
            <a:off x="267855" y="0"/>
            <a:ext cx="2159238" cy="742384"/>
          </a:xfrm>
          <a:prstGeom prst="rect">
            <a:avLst/>
          </a:prstGeom>
        </p:spPr>
      </p:pic>
    </p:spTree>
  </p:cSld>
  <p:clrMap bg1="lt1" tx1="dk1" bg2="lt2" tx2="dk2" accent1="accent1" accent2="accent2" accent3="accent3" accent4="accent4" accent5="accent5" accent6="accent6" hlink="hlink" folHlink="folHlink"/>
  <p:sldLayoutIdLst>
    <p:sldLayoutId id="2147483998" r:id="rId1"/>
    <p:sldLayoutId id="2147483996" r:id="rId2"/>
    <p:sldLayoutId id="2147483997" r:id="rId3"/>
  </p:sldLayoutIdLst>
  <p:transition/>
  <p:timing>
    <p:tnLst>
      <p:par>
        <p:cTn id="1" dur="indefinite" restart="never" nodeType="tmRoot"/>
      </p:par>
    </p:tnLst>
  </p:timing>
  <p:hf sldNum="0" hdr="0" ftr="0"/>
  <p:txStyles>
    <p:titleStyle>
      <a:lvl1pPr algn="l" rtl="0" eaLnBrk="0" fontAlgn="base" hangingPunct="0">
        <a:spcBef>
          <a:spcPct val="0"/>
        </a:spcBef>
        <a:spcAft>
          <a:spcPct val="0"/>
        </a:spcAft>
        <a:defRPr sz="2400" b="1">
          <a:solidFill>
            <a:srgbClr val="669900"/>
          </a:solidFill>
          <a:latin typeface="+mj-lt"/>
          <a:ea typeface="+mj-ea"/>
          <a:cs typeface="+mj-cs"/>
        </a:defRPr>
      </a:lvl1pPr>
      <a:lvl2pPr algn="l" rtl="0" eaLnBrk="0" fontAlgn="base" hangingPunct="0">
        <a:spcBef>
          <a:spcPct val="0"/>
        </a:spcBef>
        <a:spcAft>
          <a:spcPct val="0"/>
        </a:spcAft>
        <a:defRPr sz="2400" b="1">
          <a:solidFill>
            <a:srgbClr val="669900"/>
          </a:solidFill>
          <a:latin typeface="Arial" charset="0"/>
        </a:defRPr>
      </a:lvl2pPr>
      <a:lvl3pPr algn="l" rtl="0" eaLnBrk="0" fontAlgn="base" hangingPunct="0">
        <a:spcBef>
          <a:spcPct val="0"/>
        </a:spcBef>
        <a:spcAft>
          <a:spcPct val="0"/>
        </a:spcAft>
        <a:defRPr sz="2400" b="1">
          <a:solidFill>
            <a:srgbClr val="669900"/>
          </a:solidFill>
          <a:latin typeface="Arial" charset="0"/>
        </a:defRPr>
      </a:lvl3pPr>
      <a:lvl4pPr algn="l" rtl="0" eaLnBrk="0" fontAlgn="base" hangingPunct="0">
        <a:spcBef>
          <a:spcPct val="0"/>
        </a:spcBef>
        <a:spcAft>
          <a:spcPct val="0"/>
        </a:spcAft>
        <a:defRPr sz="2400" b="1">
          <a:solidFill>
            <a:srgbClr val="669900"/>
          </a:solidFill>
          <a:latin typeface="Arial" charset="0"/>
        </a:defRPr>
      </a:lvl4pPr>
      <a:lvl5pPr algn="l" rtl="0" eaLnBrk="0" fontAlgn="base" hangingPunct="0">
        <a:spcBef>
          <a:spcPct val="0"/>
        </a:spcBef>
        <a:spcAft>
          <a:spcPct val="0"/>
        </a:spcAft>
        <a:defRPr sz="2400" b="1">
          <a:solidFill>
            <a:srgbClr val="669900"/>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42900" indent="-342900" algn="l" rtl="0" eaLnBrk="0" fontAlgn="base" hangingPunct="0">
        <a:spcBef>
          <a:spcPct val="20000"/>
        </a:spcBef>
        <a:spcAft>
          <a:spcPct val="0"/>
        </a:spcAft>
        <a:buClr>
          <a:srgbClr val="C80F0F"/>
        </a:buClr>
        <a:buFont typeface="Wingdings" pitchFamily="2" charset="2"/>
        <a:defRPr sz="2000" b="1">
          <a:solidFill>
            <a:schemeClr val="tx1"/>
          </a:solidFill>
          <a:latin typeface="+mn-lt"/>
          <a:ea typeface="+mn-ea"/>
          <a:cs typeface="+mn-cs"/>
        </a:defRPr>
      </a:lvl1pPr>
      <a:lvl2pPr marL="179388" indent="-179388" algn="l" rtl="0" eaLnBrk="0" fontAlgn="base" hangingPunct="0">
        <a:spcBef>
          <a:spcPct val="20000"/>
        </a:spcBef>
        <a:spcAft>
          <a:spcPct val="0"/>
        </a:spcAft>
        <a:buClr>
          <a:srgbClr val="669900"/>
        </a:buClr>
        <a:buFont typeface="Wingdings" pitchFamily="2" charset="2"/>
        <a:buChar char="§"/>
        <a:tabLst>
          <a:tab pos="2190750" algn="l"/>
        </a:tabLst>
        <a:defRPr b="1">
          <a:solidFill>
            <a:schemeClr val="tx1"/>
          </a:solidFill>
          <a:latin typeface="+mn-lt"/>
        </a:defRPr>
      </a:lvl2pPr>
      <a:lvl3pPr marL="358775" indent="-179388" algn="l" rtl="0" eaLnBrk="0" fontAlgn="base" hangingPunct="0">
        <a:spcBef>
          <a:spcPct val="20000"/>
        </a:spcBef>
        <a:spcAft>
          <a:spcPct val="0"/>
        </a:spcAft>
        <a:buClr>
          <a:srgbClr val="999999"/>
        </a:buClr>
        <a:buFont typeface="Wingdings" pitchFamily="2" charset="2"/>
        <a:buChar char="§"/>
        <a:tabLst>
          <a:tab pos="2190750" algn="l"/>
        </a:tabLst>
        <a:defRPr>
          <a:solidFill>
            <a:schemeClr val="tx1"/>
          </a:solidFill>
          <a:latin typeface="+mn-lt"/>
        </a:defRPr>
      </a:lvl3pPr>
      <a:lvl4pPr marL="538163" indent="-179388" algn="l" rtl="0" eaLnBrk="0" fontAlgn="base" hangingPunct="0">
        <a:spcBef>
          <a:spcPct val="20000"/>
        </a:spcBef>
        <a:spcAft>
          <a:spcPct val="0"/>
        </a:spcAft>
        <a:buClr>
          <a:srgbClr val="C80F0F"/>
        </a:buClr>
        <a:buChar char="-"/>
        <a:tabLst>
          <a:tab pos="2190750" algn="l"/>
        </a:tabLst>
        <a:defRPr sz="1600">
          <a:solidFill>
            <a:schemeClr val="tx1"/>
          </a:solidFill>
          <a:latin typeface="+mn-lt"/>
        </a:defRPr>
      </a:lvl4pPr>
      <a:lvl5pPr marL="717550" indent="-179388" algn="l" rtl="0" eaLnBrk="0" fontAlgn="base" hangingPunct="0">
        <a:spcBef>
          <a:spcPct val="20000"/>
        </a:spcBef>
        <a:spcAft>
          <a:spcPct val="0"/>
        </a:spcAft>
        <a:buClr>
          <a:schemeClr val="tx1"/>
        </a:buClr>
        <a:buChar char="-"/>
        <a:defRPr sz="1600">
          <a:solidFill>
            <a:schemeClr val="tx1"/>
          </a:solidFill>
          <a:latin typeface="+mn-lt"/>
        </a:defRPr>
      </a:lvl5pPr>
      <a:lvl6pPr marL="26479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6pPr>
      <a:lvl7pPr marL="31051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7pPr>
      <a:lvl8pPr marL="35623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8pPr>
      <a:lvl9pPr marL="40195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epa.gov/climatechange/science/images/ipcc_scenario_prediction.gi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climate@giz.de"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hyperlink" Target="http://www.giz.de/"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climate@giz.d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ctrTitle" sz="quarter"/>
          </p:nvPr>
        </p:nvSpPr>
        <p:spPr>
          <a:xfrm>
            <a:off x="1039813" y="1993900"/>
            <a:ext cx="7034212" cy="1143000"/>
          </a:xfrm>
        </p:spPr>
        <p:txBody>
          <a:bodyPr/>
          <a:lstStyle/>
          <a:p>
            <a:r>
              <a:rPr lang="en-GB" dirty="0" smtClean="0"/>
              <a:t>Managing uncertainty</a:t>
            </a:r>
            <a:br>
              <a:rPr lang="en-GB" dirty="0" smtClean="0"/>
            </a:br>
            <a:r>
              <a:rPr lang="en-GB" dirty="0" smtClean="0"/>
              <a:t>in decision making</a:t>
            </a:r>
            <a:endParaRPr lang="de-DE" dirty="0" smtClean="0"/>
          </a:p>
        </p:txBody>
      </p:sp>
      <p:pic>
        <p:nvPicPr>
          <p:cNvPr id="3075" name="Grafik 9" descr="balken2.tif"/>
          <p:cNvPicPr>
            <a:picLocks noChangeAspect="1"/>
          </p:cNvPicPr>
          <p:nvPr/>
        </p:nvPicPr>
        <p:blipFill>
          <a:blip r:embed="rId3" cstate="print"/>
          <a:srcRect/>
          <a:stretch>
            <a:fillRect/>
          </a:stretch>
        </p:blipFill>
        <p:spPr bwMode="auto">
          <a:xfrm>
            <a:off x="7931150" y="4981575"/>
            <a:ext cx="563563" cy="1735138"/>
          </a:xfrm>
          <a:prstGeom prst="rect">
            <a:avLst/>
          </a:prstGeom>
          <a:noFill/>
          <a:ln w="9525">
            <a:noFill/>
            <a:miter lim="800000"/>
            <a:headEnd/>
            <a:tailEnd/>
          </a:ln>
        </p:spPr>
      </p:pic>
      <p:pic>
        <p:nvPicPr>
          <p:cNvPr id="3076" name="Grafik 14" descr="balken8.tif"/>
          <p:cNvPicPr>
            <a:picLocks noChangeAspect="1"/>
          </p:cNvPicPr>
          <p:nvPr/>
        </p:nvPicPr>
        <p:blipFill>
          <a:blip r:embed="rId4" cstate="print"/>
          <a:srcRect/>
          <a:stretch>
            <a:fillRect/>
          </a:stretch>
        </p:blipFill>
        <p:spPr bwMode="auto">
          <a:xfrm>
            <a:off x="8566150" y="2360613"/>
            <a:ext cx="577850" cy="4356100"/>
          </a:xfrm>
          <a:prstGeom prst="rect">
            <a:avLst/>
          </a:prstGeom>
          <a:noFill/>
          <a:ln w="9525">
            <a:noFill/>
            <a:miter lim="800000"/>
            <a:headEnd/>
            <a:tailEnd/>
          </a:ln>
        </p:spPr>
      </p:pic>
      <p:pic>
        <p:nvPicPr>
          <p:cNvPr id="3077" name="Grafik 15" descr="balken13.tif"/>
          <p:cNvPicPr>
            <a:picLocks noChangeAspect="1"/>
          </p:cNvPicPr>
          <p:nvPr/>
        </p:nvPicPr>
        <p:blipFill>
          <a:blip r:embed="rId5" cstate="print"/>
          <a:srcRect/>
          <a:stretch>
            <a:fillRect/>
          </a:stretch>
        </p:blipFill>
        <p:spPr bwMode="auto">
          <a:xfrm>
            <a:off x="7127875" y="2792413"/>
            <a:ext cx="701675" cy="3924300"/>
          </a:xfrm>
          <a:prstGeom prst="rect">
            <a:avLst/>
          </a:prstGeom>
          <a:noFill/>
          <a:ln w="9525">
            <a:noFill/>
            <a:miter lim="800000"/>
            <a:headEnd/>
            <a:tailEnd/>
          </a:ln>
        </p:spPr>
      </p:pic>
      <p:pic>
        <p:nvPicPr>
          <p:cNvPr id="3078" name="Grafik 16" descr="balken14.tif"/>
          <p:cNvPicPr>
            <a:picLocks noChangeAspect="1"/>
          </p:cNvPicPr>
          <p:nvPr/>
        </p:nvPicPr>
        <p:blipFill>
          <a:blip r:embed="rId6" cstate="print"/>
          <a:srcRect/>
          <a:stretch>
            <a:fillRect/>
          </a:stretch>
        </p:blipFill>
        <p:spPr bwMode="auto">
          <a:xfrm>
            <a:off x="6407150" y="4392613"/>
            <a:ext cx="860425" cy="2324100"/>
          </a:xfrm>
          <a:prstGeom prst="rect">
            <a:avLst/>
          </a:prstGeom>
          <a:noFill/>
          <a:ln w="9525">
            <a:noFill/>
            <a:miter lim="800000"/>
            <a:headEnd/>
            <a:tailEnd/>
          </a:ln>
        </p:spPr>
      </p:pic>
      <p:pic>
        <p:nvPicPr>
          <p:cNvPr id="3079" name="Picture 9" descr="C:\Dokumente und Einstellungen\barbara.thierfelder.ECO\Eigene Dateien\4 ECO PR\5 CD Partner, AG\BMU\foerderzusatz-bmu-en-auftrag\BMU_Office_Farbe_en_auftrag.jpg"/>
          <p:cNvPicPr>
            <a:picLocks noChangeAspect="1" noChangeArrowheads="1"/>
          </p:cNvPicPr>
          <p:nvPr/>
        </p:nvPicPr>
        <p:blipFill>
          <a:blip r:embed="rId7" cstate="print"/>
          <a:srcRect/>
          <a:stretch>
            <a:fillRect/>
          </a:stretch>
        </p:blipFill>
        <p:spPr bwMode="auto">
          <a:xfrm>
            <a:off x="249238" y="4630738"/>
            <a:ext cx="3017837" cy="17748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Title 1"/>
          <p:cNvSpPr>
            <a:spLocks noGrp="1"/>
          </p:cNvSpPr>
          <p:nvPr>
            <p:ph type="title"/>
          </p:nvPr>
        </p:nvSpPr>
        <p:spPr>
          <a:solidFill>
            <a:schemeClr val="bg1"/>
          </a:solidFill>
        </p:spPr>
        <p:txBody>
          <a:bodyPr/>
          <a:lstStyle/>
          <a:p>
            <a:r>
              <a:rPr lang="en-US" smtClean="0"/>
              <a:t>Dimensions of uncertainty -2</a:t>
            </a:r>
          </a:p>
        </p:txBody>
      </p:sp>
      <p:sp>
        <p:nvSpPr>
          <p:cNvPr id="4099" name="Content Placeholder 2"/>
          <p:cNvSpPr>
            <a:spLocks noGrp="1"/>
          </p:cNvSpPr>
          <p:nvPr>
            <p:ph idx="1"/>
          </p:nvPr>
        </p:nvSpPr>
        <p:spPr>
          <a:xfrm>
            <a:off x="457200" y="2008188"/>
            <a:ext cx="2752725" cy="4213225"/>
          </a:xfrm>
        </p:spPr>
        <p:txBody>
          <a:bodyPr/>
          <a:lstStyle/>
          <a:p>
            <a:pPr lvl="1">
              <a:defRPr/>
            </a:pPr>
            <a:r>
              <a:rPr lang="en-US" dirty="0" smtClean="0">
                <a:solidFill>
                  <a:schemeClr val="bg1">
                    <a:lumMod val="50000"/>
                  </a:schemeClr>
                </a:solidFill>
              </a:rPr>
              <a:t>Basis of understanding </a:t>
            </a:r>
            <a:br>
              <a:rPr lang="en-US" dirty="0" smtClean="0">
                <a:solidFill>
                  <a:schemeClr val="bg1">
                    <a:lumMod val="50000"/>
                  </a:schemeClr>
                </a:solidFill>
              </a:rPr>
            </a:br>
            <a:r>
              <a:rPr lang="en-US" b="0" dirty="0" smtClean="0">
                <a:solidFill>
                  <a:schemeClr val="bg1">
                    <a:lumMod val="50000"/>
                  </a:schemeClr>
                </a:solidFill>
              </a:rPr>
              <a:t> – limited understanding of complex systems validity of data input and interpretations</a:t>
            </a:r>
            <a:endParaRPr lang="en-US" dirty="0" smtClean="0">
              <a:solidFill>
                <a:schemeClr val="bg1">
                  <a:lumMod val="50000"/>
                </a:schemeClr>
              </a:solidFill>
            </a:endParaRPr>
          </a:p>
          <a:p>
            <a:pPr lvl="1">
              <a:defRPr/>
            </a:pPr>
            <a:r>
              <a:rPr lang="en-US" dirty="0" smtClean="0"/>
              <a:t>Emission development </a:t>
            </a:r>
            <a:br>
              <a:rPr lang="en-US" dirty="0" smtClean="0"/>
            </a:br>
            <a:r>
              <a:rPr lang="en-US" b="0" dirty="0" smtClean="0"/>
              <a:t>– the extent of change in the atmosphere</a:t>
            </a:r>
          </a:p>
        </p:txBody>
      </p:sp>
      <p:grpSp>
        <p:nvGrpSpPr>
          <p:cNvPr id="2" name="Gruppieren 13"/>
          <p:cNvGrpSpPr>
            <a:grpSpLocks/>
          </p:cNvGrpSpPr>
          <p:nvPr/>
        </p:nvGrpSpPr>
        <p:grpSpPr bwMode="auto">
          <a:xfrm>
            <a:off x="7507288" y="1884363"/>
            <a:ext cx="1989137" cy="1384300"/>
            <a:chOff x="6420898" y="1817754"/>
            <a:chExt cx="1989265" cy="1384091"/>
          </a:xfrm>
        </p:grpSpPr>
        <p:sp>
          <p:nvSpPr>
            <p:cNvPr id="12298" name="Textfeld 7"/>
            <p:cNvSpPr txBox="1">
              <a:spLocks noChangeArrowheads="1"/>
            </p:cNvSpPr>
            <p:nvPr/>
          </p:nvSpPr>
          <p:spPr bwMode="auto">
            <a:xfrm>
              <a:off x="6839185" y="1817754"/>
              <a:ext cx="1570978" cy="1384091"/>
            </a:xfrm>
            <a:prstGeom prst="rect">
              <a:avLst/>
            </a:prstGeom>
            <a:noFill/>
            <a:ln w="9525">
              <a:noFill/>
              <a:miter lim="800000"/>
              <a:headEnd/>
              <a:tailEnd/>
            </a:ln>
          </p:spPr>
          <p:txBody>
            <a:bodyPr>
              <a:spAutoFit/>
            </a:bodyPr>
            <a:lstStyle/>
            <a:p>
              <a:r>
                <a:rPr lang="de-DE" sz="1400">
                  <a:solidFill>
                    <a:schemeClr val="tx1"/>
                  </a:solidFill>
                </a:rPr>
                <a:t>Variability between different  </a:t>
              </a:r>
              <a:br>
                <a:rPr lang="de-DE" sz="1400">
                  <a:solidFill>
                    <a:schemeClr val="tx1"/>
                  </a:solidFill>
                </a:rPr>
              </a:br>
              <a:r>
                <a:rPr lang="de-DE" sz="1400">
                  <a:solidFill>
                    <a:schemeClr val="tx1"/>
                  </a:solidFill>
                </a:rPr>
                <a:t>model </a:t>
              </a:r>
              <a:br>
                <a:rPr lang="de-DE" sz="1400">
                  <a:solidFill>
                    <a:schemeClr val="tx1"/>
                  </a:solidFill>
                </a:rPr>
              </a:br>
              <a:r>
                <a:rPr lang="de-DE" sz="1400">
                  <a:solidFill>
                    <a:schemeClr val="tx1"/>
                  </a:solidFill>
                </a:rPr>
                <a:t>outputs per scenario</a:t>
              </a:r>
            </a:p>
          </p:txBody>
        </p:sp>
        <p:sp>
          <p:nvSpPr>
            <p:cNvPr id="12299" name="Geschweifte Klammer rechts 12"/>
            <p:cNvSpPr>
              <a:spLocks/>
            </p:cNvSpPr>
            <p:nvPr/>
          </p:nvSpPr>
          <p:spPr bwMode="auto">
            <a:xfrm>
              <a:off x="6420898" y="2008190"/>
              <a:ext cx="331805" cy="467947"/>
            </a:xfrm>
            <a:prstGeom prst="rightBrace">
              <a:avLst>
                <a:gd name="adj1" fmla="val 0"/>
                <a:gd name="adj2" fmla="val 25574"/>
              </a:avLst>
            </a:prstGeom>
            <a:noFill/>
            <a:ln w="28575" algn="ctr">
              <a:solidFill>
                <a:schemeClr val="tx1"/>
              </a:solidFill>
              <a:round/>
              <a:headEnd/>
              <a:tailEnd/>
            </a:ln>
          </p:spPr>
          <p:txBody>
            <a:bodyPr/>
            <a:lstStyle/>
            <a:p>
              <a:pPr eaLnBrk="0" hangingPunct="0"/>
              <a:endParaRPr lang="de-DE" sz="1800"/>
            </a:p>
          </p:txBody>
        </p:sp>
      </p:grpSp>
      <p:pic>
        <p:nvPicPr>
          <p:cNvPr id="13" name="Picture 2" descr="http://www.epa.gov/climatechange/science/images/ipcc_scenario_prediction.gif"/>
          <p:cNvPicPr>
            <a:picLocks noChangeAspect="1" noChangeArrowheads="1"/>
          </p:cNvPicPr>
          <p:nvPr/>
        </p:nvPicPr>
        <p:blipFill>
          <a:blip r:embed="rId3" cstate="print"/>
          <a:srcRect/>
          <a:stretch>
            <a:fillRect/>
          </a:stretch>
        </p:blipFill>
        <p:spPr bwMode="auto">
          <a:xfrm>
            <a:off x="3359150" y="2046288"/>
            <a:ext cx="4117975" cy="2906712"/>
          </a:xfrm>
          <a:prstGeom prst="rect">
            <a:avLst/>
          </a:prstGeom>
          <a:noFill/>
          <a:ln w="9525">
            <a:solidFill>
              <a:schemeClr val="tx1"/>
            </a:solidFill>
            <a:miter lim="800000"/>
            <a:headEnd/>
            <a:tailEnd/>
          </a:ln>
        </p:spPr>
      </p:pic>
      <p:grpSp>
        <p:nvGrpSpPr>
          <p:cNvPr id="3" name="Gruppieren 9"/>
          <p:cNvGrpSpPr>
            <a:grpSpLocks/>
          </p:cNvGrpSpPr>
          <p:nvPr/>
        </p:nvGrpSpPr>
        <p:grpSpPr bwMode="auto">
          <a:xfrm>
            <a:off x="7488238" y="2074863"/>
            <a:ext cx="1646237" cy="2169548"/>
            <a:chOff x="6399126" y="383469"/>
            <a:chExt cx="2169948" cy="2169093"/>
          </a:xfrm>
        </p:grpSpPr>
        <p:sp>
          <p:nvSpPr>
            <p:cNvPr id="12296" name="Textfeld 11"/>
            <p:cNvSpPr txBox="1">
              <a:spLocks noChangeArrowheads="1"/>
            </p:cNvSpPr>
            <p:nvPr/>
          </p:nvSpPr>
          <p:spPr bwMode="auto">
            <a:xfrm>
              <a:off x="6810612" y="1598655"/>
              <a:ext cx="1758462" cy="953907"/>
            </a:xfrm>
            <a:prstGeom prst="rect">
              <a:avLst/>
            </a:prstGeom>
            <a:noFill/>
            <a:ln w="9525">
              <a:noFill/>
              <a:miter lim="800000"/>
              <a:headEnd/>
              <a:tailEnd/>
            </a:ln>
          </p:spPr>
          <p:txBody>
            <a:bodyPr>
              <a:spAutoFit/>
            </a:bodyPr>
            <a:lstStyle/>
            <a:p>
              <a:r>
                <a:rPr lang="de-DE" sz="1400" dirty="0" err="1" smtClean="0">
                  <a:solidFill>
                    <a:srgbClr val="E25B1E"/>
                  </a:solidFill>
                </a:rPr>
                <a:t>Variability</a:t>
              </a:r>
              <a:r>
                <a:rPr lang="de-DE" sz="1400" dirty="0" smtClean="0">
                  <a:solidFill>
                    <a:srgbClr val="E25B1E"/>
                  </a:solidFill>
                </a:rPr>
                <a:t> </a:t>
              </a:r>
              <a:r>
                <a:rPr lang="de-DE" sz="1400" dirty="0" err="1">
                  <a:solidFill>
                    <a:srgbClr val="E25B1E"/>
                  </a:solidFill>
                </a:rPr>
                <a:t>between</a:t>
              </a:r>
              <a:r>
                <a:rPr lang="de-DE" sz="1400" dirty="0">
                  <a:solidFill>
                    <a:srgbClr val="E25B1E"/>
                  </a:solidFill>
                </a:rPr>
                <a:t> </a:t>
              </a:r>
              <a:r>
                <a:rPr lang="de-DE" sz="1400" dirty="0" err="1">
                  <a:solidFill>
                    <a:srgbClr val="E25B1E"/>
                  </a:solidFill>
                </a:rPr>
                <a:t>emission</a:t>
              </a:r>
              <a:r>
                <a:rPr lang="de-DE" sz="1400" dirty="0">
                  <a:solidFill>
                    <a:srgbClr val="E25B1E"/>
                  </a:solidFill>
                </a:rPr>
                <a:t/>
              </a:r>
              <a:br>
                <a:rPr lang="de-DE" sz="1400" dirty="0">
                  <a:solidFill>
                    <a:srgbClr val="E25B1E"/>
                  </a:solidFill>
                </a:rPr>
              </a:br>
              <a:r>
                <a:rPr lang="de-DE" sz="1400" dirty="0" err="1">
                  <a:solidFill>
                    <a:srgbClr val="E25B1E"/>
                  </a:solidFill>
                </a:rPr>
                <a:t>scenarios</a:t>
              </a:r>
              <a:endParaRPr lang="de-DE" sz="1400" dirty="0">
                <a:solidFill>
                  <a:srgbClr val="E25B1E"/>
                </a:solidFill>
              </a:endParaRPr>
            </a:p>
          </p:txBody>
        </p:sp>
        <p:sp>
          <p:nvSpPr>
            <p:cNvPr id="12297" name="Geschweifte Klammer rechts 10"/>
            <p:cNvSpPr>
              <a:spLocks/>
            </p:cNvSpPr>
            <p:nvPr/>
          </p:nvSpPr>
          <p:spPr bwMode="auto">
            <a:xfrm>
              <a:off x="6399126" y="383469"/>
              <a:ext cx="350807" cy="1584636"/>
            </a:xfrm>
            <a:prstGeom prst="rightBrace">
              <a:avLst>
                <a:gd name="adj1" fmla="val 0"/>
                <a:gd name="adj2" fmla="val 78486"/>
              </a:avLst>
            </a:prstGeom>
            <a:noFill/>
            <a:ln w="28575" algn="ctr">
              <a:solidFill>
                <a:srgbClr val="E25B1E"/>
              </a:solidFill>
              <a:round/>
              <a:headEnd/>
              <a:tailEnd/>
            </a:ln>
          </p:spPr>
          <p:txBody>
            <a:bodyPr/>
            <a:lstStyle/>
            <a:p>
              <a:pPr eaLnBrk="0" hangingPunct="0"/>
              <a:endParaRPr lang="de-DE" sz="1800"/>
            </a:p>
          </p:txBody>
        </p:sp>
      </p:grpSp>
      <p:sp>
        <p:nvSpPr>
          <p:cNvPr id="11" name="Textfeld 10"/>
          <p:cNvSpPr txBox="1"/>
          <p:nvPr/>
        </p:nvSpPr>
        <p:spPr>
          <a:xfrm>
            <a:off x="4343400" y="6218238"/>
            <a:ext cx="4791075" cy="369887"/>
          </a:xfrm>
          <a:prstGeom prst="rect">
            <a:avLst/>
          </a:prstGeom>
          <a:noFill/>
        </p:spPr>
        <p:txBody>
          <a:bodyPr>
            <a:spAutoFit/>
          </a:bodyPr>
          <a:lstStyle/>
          <a:p>
            <a:pPr algn="r">
              <a:defRPr/>
            </a:pPr>
            <a:r>
              <a:rPr lang="en-GB" sz="900" i="1" dirty="0">
                <a:solidFill>
                  <a:schemeClr val="tx1">
                    <a:lumMod val="50000"/>
                    <a:lumOff val="50000"/>
                  </a:schemeClr>
                </a:solidFill>
              </a:rPr>
              <a:t>Source: </a:t>
            </a:r>
            <a:r>
              <a:rPr lang="de-DE" sz="900" i="1" u="sng" dirty="0">
                <a:hlinkClick r:id="rId4"/>
              </a:rPr>
              <a:t>http://www.epa.gov/climatechange/science/images/ipcc_scenario_prediction.gif</a:t>
            </a:r>
            <a:r>
              <a:rPr lang="de-DE" sz="900" i="1" u="sng" dirty="0"/>
              <a:t> </a:t>
            </a:r>
            <a:endParaRPr lang="en-GB" sz="900" i="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Title 1"/>
          <p:cNvSpPr>
            <a:spLocks noGrp="1"/>
          </p:cNvSpPr>
          <p:nvPr>
            <p:ph type="title"/>
          </p:nvPr>
        </p:nvSpPr>
        <p:spPr>
          <a:solidFill>
            <a:schemeClr val="bg1"/>
          </a:solidFill>
        </p:spPr>
        <p:txBody>
          <a:bodyPr/>
          <a:lstStyle/>
          <a:p>
            <a:r>
              <a:rPr lang="en-US" smtClean="0"/>
              <a:t>Dimensions of uncertainty -3</a:t>
            </a:r>
          </a:p>
        </p:txBody>
      </p:sp>
      <p:sp>
        <p:nvSpPr>
          <p:cNvPr id="4099" name="Content Placeholder 2"/>
          <p:cNvSpPr>
            <a:spLocks noGrp="1"/>
          </p:cNvSpPr>
          <p:nvPr>
            <p:ph idx="1"/>
          </p:nvPr>
        </p:nvSpPr>
        <p:spPr>
          <a:xfrm>
            <a:off x="457200" y="2008188"/>
            <a:ext cx="2690813" cy="4213225"/>
          </a:xfrm>
        </p:spPr>
        <p:txBody>
          <a:bodyPr/>
          <a:lstStyle/>
          <a:p>
            <a:pPr lvl="1">
              <a:defRPr/>
            </a:pPr>
            <a:r>
              <a:rPr lang="en-US" dirty="0" smtClean="0">
                <a:solidFill>
                  <a:schemeClr val="bg1">
                    <a:lumMod val="50000"/>
                  </a:schemeClr>
                </a:solidFill>
              </a:rPr>
              <a:t>Basis of understanding </a:t>
            </a:r>
            <a:br>
              <a:rPr lang="en-US" dirty="0" smtClean="0">
                <a:solidFill>
                  <a:schemeClr val="bg1">
                    <a:lumMod val="50000"/>
                  </a:schemeClr>
                </a:solidFill>
              </a:rPr>
            </a:br>
            <a:r>
              <a:rPr lang="en-US" b="0" dirty="0" smtClean="0">
                <a:solidFill>
                  <a:schemeClr val="bg1">
                    <a:lumMod val="50000"/>
                  </a:schemeClr>
                </a:solidFill>
              </a:rPr>
              <a:t> – limited understanding of complex systems; validity of data input and interpretations </a:t>
            </a:r>
            <a:endParaRPr lang="en-US" dirty="0" smtClean="0">
              <a:solidFill>
                <a:schemeClr val="bg1">
                  <a:lumMod val="50000"/>
                </a:schemeClr>
              </a:solidFill>
            </a:endParaRPr>
          </a:p>
          <a:p>
            <a:pPr lvl="1">
              <a:defRPr/>
            </a:pPr>
            <a:r>
              <a:rPr lang="en-US" dirty="0" smtClean="0">
                <a:solidFill>
                  <a:schemeClr val="bg1">
                    <a:lumMod val="50000"/>
                  </a:schemeClr>
                </a:solidFill>
              </a:rPr>
              <a:t>Emission development </a:t>
            </a:r>
            <a:r>
              <a:rPr lang="en-US" b="0" dirty="0" smtClean="0">
                <a:solidFill>
                  <a:schemeClr val="bg1">
                    <a:lumMod val="50000"/>
                  </a:schemeClr>
                </a:solidFill>
              </a:rPr>
              <a:t>– the extent of change in the atmosphere</a:t>
            </a:r>
          </a:p>
          <a:p>
            <a:pPr lvl="1">
              <a:defRPr/>
            </a:pPr>
            <a:r>
              <a:rPr lang="en-US" dirty="0" smtClean="0"/>
              <a:t>Impacts and vulnerability</a:t>
            </a:r>
            <a:br>
              <a:rPr lang="en-US" dirty="0" smtClean="0"/>
            </a:br>
            <a:r>
              <a:rPr lang="en-US" b="0" dirty="0" smtClean="0"/>
              <a:t>– effects of climate change</a:t>
            </a:r>
            <a:br>
              <a:rPr lang="en-US" b="0" dirty="0" smtClean="0"/>
            </a:br>
            <a:r>
              <a:rPr lang="en-US" b="0" dirty="0"/>
              <a:t>– </a:t>
            </a:r>
            <a:r>
              <a:rPr lang="en-US" b="0" dirty="0" smtClean="0"/>
              <a:t>what are successful measures to prevent increased vulnerability</a:t>
            </a:r>
          </a:p>
        </p:txBody>
      </p:sp>
      <p:grpSp>
        <p:nvGrpSpPr>
          <p:cNvPr id="2" name="Gruppieren 20"/>
          <p:cNvGrpSpPr>
            <a:grpSpLocks/>
          </p:cNvGrpSpPr>
          <p:nvPr/>
        </p:nvGrpSpPr>
        <p:grpSpPr bwMode="auto">
          <a:xfrm>
            <a:off x="3727450" y="1801813"/>
            <a:ext cx="5084763" cy="4678362"/>
            <a:chOff x="954776" y="868302"/>
            <a:chExt cx="4050371" cy="3868784"/>
          </a:xfrm>
        </p:grpSpPr>
        <p:grpSp>
          <p:nvGrpSpPr>
            <p:cNvPr id="13317" name="Gruppieren 18"/>
            <p:cNvGrpSpPr>
              <a:grpSpLocks/>
            </p:cNvGrpSpPr>
            <p:nvPr/>
          </p:nvGrpSpPr>
          <p:grpSpPr bwMode="auto">
            <a:xfrm>
              <a:off x="954776" y="868302"/>
              <a:ext cx="4050371" cy="3738204"/>
              <a:chOff x="2907487" y="1066709"/>
              <a:chExt cx="5835654" cy="5000625"/>
            </a:xfrm>
          </p:grpSpPr>
          <p:pic>
            <p:nvPicPr>
              <p:cNvPr id="13319" name="Grafik 16" descr="IPCC_trends of climate change and probability_2007_re.jpg"/>
              <p:cNvPicPr>
                <a:picLocks noChangeAspect="1"/>
              </p:cNvPicPr>
              <p:nvPr/>
            </p:nvPicPr>
            <p:blipFill>
              <a:blip r:embed="rId3" cstate="print"/>
              <a:srcRect/>
              <a:stretch>
                <a:fillRect/>
              </a:stretch>
            </p:blipFill>
            <p:spPr bwMode="auto">
              <a:xfrm>
                <a:off x="6542866" y="1066709"/>
                <a:ext cx="2200275" cy="5000625"/>
              </a:xfrm>
              <a:prstGeom prst="rect">
                <a:avLst/>
              </a:prstGeom>
              <a:noFill/>
              <a:ln w="9525">
                <a:noFill/>
                <a:miter lim="800000"/>
                <a:headEnd/>
                <a:tailEnd/>
              </a:ln>
            </p:spPr>
          </p:pic>
          <p:pic>
            <p:nvPicPr>
              <p:cNvPr id="13320" name="Grafik 17" descr="IPCC_trends of climate change and probability_2007_li.jpg"/>
              <p:cNvPicPr>
                <a:picLocks noChangeAspect="1"/>
              </p:cNvPicPr>
              <p:nvPr/>
            </p:nvPicPr>
            <p:blipFill>
              <a:blip r:embed="rId4" cstate="print"/>
              <a:srcRect/>
              <a:stretch>
                <a:fillRect/>
              </a:stretch>
            </p:blipFill>
            <p:spPr bwMode="auto">
              <a:xfrm>
                <a:off x="2907487" y="1150125"/>
                <a:ext cx="3629025" cy="4857750"/>
              </a:xfrm>
              <a:prstGeom prst="rect">
                <a:avLst/>
              </a:prstGeom>
              <a:noFill/>
              <a:ln w="9525">
                <a:noFill/>
                <a:miter lim="800000"/>
                <a:headEnd/>
                <a:tailEnd/>
              </a:ln>
            </p:spPr>
          </p:pic>
        </p:grpSp>
        <p:sp>
          <p:nvSpPr>
            <p:cNvPr id="13318" name="Textfeld 4"/>
            <p:cNvSpPr txBox="1">
              <a:spLocks noChangeArrowheads="1"/>
            </p:cNvSpPr>
            <p:nvPr/>
          </p:nvSpPr>
          <p:spPr bwMode="auto">
            <a:xfrm>
              <a:off x="3626209" y="4506254"/>
              <a:ext cx="1210588" cy="230832"/>
            </a:xfrm>
            <a:prstGeom prst="rect">
              <a:avLst/>
            </a:prstGeom>
            <a:noFill/>
            <a:ln w="9525">
              <a:noFill/>
              <a:miter lim="800000"/>
              <a:headEnd/>
              <a:tailEnd/>
            </a:ln>
          </p:spPr>
          <p:txBody>
            <a:bodyPr wrap="none">
              <a:spAutoFit/>
            </a:bodyPr>
            <a:lstStyle/>
            <a:p>
              <a:r>
                <a:rPr lang="de-DE" sz="900" i="1"/>
                <a:t>Source: IPCC 2007</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Title 1"/>
          <p:cNvSpPr>
            <a:spLocks noGrp="1"/>
          </p:cNvSpPr>
          <p:nvPr>
            <p:ph type="title"/>
          </p:nvPr>
        </p:nvSpPr>
        <p:spPr>
          <a:solidFill>
            <a:schemeClr val="bg1"/>
          </a:solidFill>
        </p:spPr>
        <p:txBody>
          <a:bodyPr/>
          <a:lstStyle/>
          <a:p>
            <a:r>
              <a:rPr lang="en-US" smtClean="0"/>
              <a:t>Uncertainties:</a:t>
            </a:r>
            <a:br>
              <a:rPr lang="en-US" smtClean="0"/>
            </a:br>
            <a:r>
              <a:rPr lang="en-US" smtClean="0"/>
              <a:t>the complex background for decision-making</a:t>
            </a:r>
          </a:p>
        </p:txBody>
      </p:sp>
      <p:sp>
        <p:nvSpPr>
          <p:cNvPr id="14339" name="Content Placeholder 2"/>
          <p:cNvSpPr>
            <a:spLocks noGrp="1"/>
          </p:cNvSpPr>
          <p:nvPr>
            <p:ph idx="1"/>
          </p:nvPr>
        </p:nvSpPr>
        <p:spPr>
          <a:xfrm>
            <a:off x="457200" y="2008188"/>
            <a:ext cx="2690813" cy="4213225"/>
          </a:xfrm>
        </p:spPr>
        <p:txBody>
          <a:bodyPr/>
          <a:lstStyle/>
          <a:p>
            <a:pPr lvl="1"/>
            <a:r>
              <a:rPr lang="en-US" dirty="0" smtClean="0"/>
              <a:t>Scientific analyses </a:t>
            </a:r>
            <a:br>
              <a:rPr lang="en-US" dirty="0" smtClean="0"/>
            </a:br>
            <a:r>
              <a:rPr lang="en-US" b="0" dirty="0" smtClean="0"/>
              <a:t>–the validity of data input and interpretations as basis for decisions</a:t>
            </a:r>
            <a:endParaRPr lang="en-US" dirty="0" smtClean="0"/>
          </a:p>
          <a:p>
            <a:pPr lvl="1"/>
            <a:r>
              <a:rPr lang="en-US" dirty="0" smtClean="0"/>
              <a:t>Emission development </a:t>
            </a:r>
            <a:r>
              <a:rPr lang="en-US" b="0" dirty="0" smtClean="0"/>
              <a:t>– the extent of change in the atmosphere</a:t>
            </a:r>
          </a:p>
          <a:p>
            <a:pPr lvl="1"/>
            <a:r>
              <a:rPr lang="en-US" dirty="0" smtClean="0"/>
              <a:t>Impacts and vulnerability</a:t>
            </a:r>
            <a:br>
              <a:rPr lang="en-US" dirty="0" smtClean="0"/>
            </a:br>
            <a:r>
              <a:rPr lang="en-US" b="0" dirty="0" smtClean="0"/>
              <a:t>– effects of climate change</a:t>
            </a:r>
            <a:br>
              <a:rPr lang="en-US" b="0" dirty="0" smtClean="0"/>
            </a:br>
            <a:r>
              <a:rPr lang="en-US" b="0" dirty="0" smtClean="0"/>
              <a:t>– what are successful measures to prevent increased vulnerability</a:t>
            </a:r>
          </a:p>
        </p:txBody>
      </p:sp>
      <p:pic>
        <p:nvPicPr>
          <p:cNvPr id="14340" name="Grafik 33" descr="WRR_cascading uncertainties_2011.jpg"/>
          <p:cNvPicPr>
            <a:picLocks noChangeAspect="1"/>
          </p:cNvPicPr>
          <p:nvPr/>
        </p:nvPicPr>
        <p:blipFill>
          <a:blip r:embed="rId3" cstate="print"/>
          <a:srcRect/>
          <a:stretch>
            <a:fillRect/>
          </a:stretch>
        </p:blipFill>
        <p:spPr bwMode="auto">
          <a:xfrm>
            <a:off x="3421063" y="2046288"/>
            <a:ext cx="5256212" cy="2528887"/>
          </a:xfrm>
          <a:prstGeom prst="rect">
            <a:avLst/>
          </a:prstGeom>
          <a:noFill/>
          <a:ln w="9525">
            <a:noFill/>
            <a:miter lim="800000"/>
            <a:headEnd/>
            <a:tailEnd/>
          </a:ln>
        </p:spPr>
      </p:pic>
      <p:sp>
        <p:nvSpPr>
          <p:cNvPr id="14341"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n-US" sz="900" i="1"/>
              <a:t>Source: World Resources Report (2011)</a:t>
            </a:r>
            <a:endParaRPr lang="de-DE" sz="900" i="1"/>
          </a:p>
        </p:txBody>
      </p:sp>
      <p:grpSp>
        <p:nvGrpSpPr>
          <p:cNvPr id="2" name="Gruppieren 36"/>
          <p:cNvGrpSpPr>
            <a:grpSpLocks/>
          </p:cNvGrpSpPr>
          <p:nvPr/>
        </p:nvGrpSpPr>
        <p:grpSpPr bwMode="auto">
          <a:xfrm>
            <a:off x="257175" y="3600450"/>
            <a:ext cx="8686800" cy="2619375"/>
            <a:chOff x="257175" y="3467101"/>
            <a:chExt cx="8686800" cy="2619374"/>
          </a:xfrm>
        </p:grpSpPr>
        <p:sp>
          <p:nvSpPr>
            <p:cNvPr id="14343" name="Rechteck 20"/>
            <p:cNvSpPr>
              <a:spLocks noChangeArrowheads="1"/>
            </p:cNvSpPr>
            <p:nvPr/>
          </p:nvSpPr>
          <p:spPr bwMode="auto">
            <a:xfrm>
              <a:off x="257175" y="3886200"/>
              <a:ext cx="3028950" cy="2200275"/>
            </a:xfrm>
            <a:prstGeom prst="rect">
              <a:avLst/>
            </a:prstGeom>
            <a:noFill/>
            <a:ln w="57150" algn="ctr">
              <a:solidFill>
                <a:srgbClr val="FFC000"/>
              </a:solidFill>
              <a:round/>
              <a:headEnd/>
              <a:tailEnd/>
            </a:ln>
          </p:spPr>
          <p:txBody>
            <a:bodyPr/>
            <a:lstStyle/>
            <a:p>
              <a:pPr eaLnBrk="0" hangingPunct="0"/>
              <a:endParaRPr lang="de-DE"/>
            </a:p>
          </p:txBody>
        </p:sp>
        <p:sp>
          <p:nvSpPr>
            <p:cNvPr id="14344" name="Rechteck 35"/>
            <p:cNvSpPr>
              <a:spLocks noChangeArrowheads="1"/>
            </p:cNvSpPr>
            <p:nvPr/>
          </p:nvSpPr>
          <p:spPr bwMode="auto">
            <a:xfrm>
              <a:off x="7458075" y="3467101"/>
              <a:ext cx="1485900" cy="1085850"/>
            </a:xfrm>
            <a:prstGeom prst="rect">
              <a:avLst/>
            </a:prstGeom>
            <a:noFill/>
            <a:ln w="57150" algn="ctr">
              <a:solidFill>
                <a:srgbClr val="FFC000"/>
              </a:solidFill>
              <a:round/>
              <a:headEnd/>
              <a:tailEnd/>
            </a:ln>
          </p:spPr>
          <p:txBody>
            <a:bodyPr/>
            <a:lstStyle/>
            <a:p>
              <a:pPr eaLnBrk="0" hangingPunct="0"/>
              <a:endParaRPr lang="de-DE"/>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smtClean="0"/>
              <a:t>The confidence levelof projections</a:t>
            </a:r>
          </a:p>
        </p:txBody>
      </p:sp>
      <p:graphicFrame>
        <p:nvGraphicFramePr>
          <p:cNvPr id="4" name="Tabelle 3"/>
          <p:cNvGraphicFramePr>
            <a:graphicFrameLocks noGrp="1"/>
          </p:cNvGraphicFramePr>
          <p:nvPr/>
        </p:nvGraphicFramePr>
        <p:xfrm>
          <a:off x="457200" y="1997075"/>
          <a:ext cx="7561262" cy="4480000"/>
        </p:xfrm>
        <a:graphic>
          <a:graphicData uri="http://schemas.openxmlformats.org/drawingml/2006/table">
            <a:tbl>
              <a:tblPr firstRow="1" bandRow="1">
                <a:tableStyleId>{8EC20E35-A176-4012-BC5E-935CFFF8708E}</a:tableStyleId>
              </a:tblPr>
              <a:tblGrid>
                <a:gridCol w="1615654"/>
                <a:gridCol w="2972804"/>
                <a:gridCol w="2972804"/>
              </a:tblGrid>
              <a:tr h="639989">
                <a:tc>
                  <a:txBody>
                    <a:bodyPr/>
                    <a:lstStyle/>
                    <a:p>
                      <a:endParaRPr lang="de-DE" sz="1800" b="1" dirty="0">
                        <a:solidFill>
                          <a:schemeClr val="tx1"/>
                        </a:solidFill>
                      </a:endParaRPr>
                    </a:p>
                  </a:txBody>
                  <a:tcPr marL="91445" marR="91445" marT="45680" marB="45680">
                    <a:solidFill>
                      <a:schemeClr val="bg1"/>
                    </a:solidFill>
                  </a:tcPr>
                </a:tc>
                <a:tc>
                  <a:txBody>
                    <a:bodyPr/>
                    <a:lstStyle/>
                    <a:p>
                      <a:r>
                        <a:rPr lang="de-DE" sz="1800" b="1" dirty="0" smtClean="0">
                          <a:solidFill>
                            <a:srgbClr val="00B050"/>
                          </a:solidFill>
                        </a:rPr>
                        <a:t>HIGHER </a:t>
                      </a:r>
                      <a:r>
                        <a:rPr lang="de-DE" sz="1800" b="1" dirty="0" smtClean="0"/>
                        <a:t>&gt;&gt;   &gt;&gt;   &gt;&gt; </a:t>
                      </a:r>
                      <a:endParaRPr lang="de-DE" sz="1800" b="1" dirty="0"/>
                    </a:p>
                  </a:txBody>
                  <a:tcPr marL="91445" marR="91445" marT="45680" marB="45680">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800" b="1" dirty="0" smtClean="0"/>
                        <a:t>&gt;&gt;   &gt;&gt;  &gt;&gt; </a:t>
                      </a:r>
                      <a:r>
                        <a:rPr lang="de-DE" sz="1800" b="1" dirty="0" err="1" smtClean="0">
                          <a:solidFill>
                            <a:srgbClr val="FF0000"/>
                          </a:solidFill>
                        </a:rPr>
                        <a:t>LOWER</a:t>
                      </a:r>
                      <a:endParaRPr lang="de-DE" sz="1800" b="1" dirty="0" smtClean="0">
                        <a:solidFill>
                          <a:srgbClr val="FF0000"/>
                        </a:solidFill>
                      </a:endParaRPr>
                    </a:p>
                    <a:p>
                      <a:endParaRPr lang="de-DE" sz="1800" b="1" dirty="0"/>
                    </a:p>
                  </a:txBody>
                  <a:tcPr marL="91445" marR="91445" marT="45680" marB="45680">
                    <a:solidFill>
                      <a:schemeClr val="bg1"/>
                    </a:solidFill>
                  </a:tcPr>
                </a:tc>
              </a:tr>
              <a:tr h="639989">
                <a:tc>
                  <a:txBody>
                    <a:bodyPr/>
                    <a:lstStyle/>
                    <a:p>
                      <a:r>
                        <a:rPr lang="de-DE" sz="1800" dirty="0" err="1" smtClean="0"/>
                        <a:t>Climate</a:t>
                      </a:r>
                      <a:r>
                        <a:rPr lang="de-DE" sz="1800" dirty="0" smtClean="0"/>
                        <a:t> </a:t>
                      </a:r>
                      <a:r>
                        <a:rPr lang="de-DE" sz="1800" dirty="0" err="1" smtClean="0"/>
                        <a:t>signal</a:t>
                      </a:r>
                      <a:endParaRPr lang="de-DE" sz="1800" b="1" dirty="0"/>
                    </a:p>
                  </a:txBody>
                  <a:tcPr marL="91445" marR="91445" marT="45680" marB="45680"/>
                </a:tc>
                <a:tc>
                  <a:txBody>
                    <a:bodyPr/>
                    <a:lstStyle/>
                    <a:p>
                      <a:r>
                        <a:rPr lang="de-DE" sz="1800" dirty="0" err="1" smtClean="0"/>
                        <a:t>Temperature</a:t>
                      </a:r>
                      <a:endParaRPr lang="de-DE" sz="1800" b="1" dirty="0"/>
                    </a:p>
                  </a:txBody>
                  <a:tcPr marL="91445" marR="91445" marT="45680" marB="45680"/>
                </a:tc>
                <a:tc>
                  <a:txBody>
                    <a:bodyPr/>
                    <a:lstStyle/>
                    <a:p>
                      <a:r>
                        <a:rPr lang="de-DE" sz="1800" dirty="0" err="1" smtClean="0"/>
                        <a:t>Precipitation</a:t>
                      </a:r>
                      <a:endParaRPr lang="de-DE" sz="1800" b="1" dirty="0"/>
                    </a:p>
                  </a:txBody>
                  <a:tcPr marL="91445" marR="91445" marT="45680" marB="45680"/>
                </a:tc>
              </a:tr>
              <a:tr h="639989">
                <a:tc>
                  <a:txBody>
                    <a:bodyPr/>
                    <a:lstStyle/>
                    <a:p>
                      <a:r>
                        <a:rPr lang="de-DE" sz="1800" dirty="0" smtClean="0"/>
                        <a:t>General</a:t>
                      </a:r>
                      <a:br>
                        <a:rPr lang="de-DE" sz="1800" dirty="0" smtClean="0"/>
                      </a:br>
                      <a:endParaRPr lang="de-DE" sz="1800" b="1" dirty="0"/>
                    </a:p>
                  </a:txBody>
                  <a:tcPr marL="91445" marR="91445" marT="45680" marB="45680"/>
                </a:tc>
                <a:tc>
                  <a:txBody>
                    <a:bodyPr/>
                    <a:lstStyle/>
                    <a:p>
                      <a:r>
                        <a:rPr lang="de-DE" sz="1800" dirty="0" smtClean="0"/>
                        <a:t>Trend </a:t>
                      </a:r>
                      <a:r>
                        <a:rPr lang="de-DE" sz="1800" dirty="0" err="1" smtClean="0"/>
                        <a:t>of</a:t>
                      </a:r>
                      <a:r>
                        <a:rPr lang="de-DE" sz="1800" dirty="0" smtClean="0"/>
                        <a:t> </a:t>
                      </a:r>
                      <a:r>
                        <a:rPr lang="de-DE" sz="1800" dirty="0" err="1" smtClean="0"/>
                        <a:t>change</a:t>
                      </a:r>
                      <a:endParaRPr lang="de-DE" sz="1800" b="1" dirty="0"/>
                    </a:p>
                  </a:txBody>
                  <a:tcPr marL="91445" marR="91445" marT="45680" marB="45680"/>
                </a:tc>
                <a:tc>
                  <a:txBody>
                    <a:bodyPr/>
                    <a:lstStyle/>
                    <a:p>
                      <a:r>
                        <a:rPr lang="de-DE" sz="1800" dirty="0" smtClean="0"/>
                        <a:t>Magnitude </a:t>
                      </a:r>
                      <a:r>
                        <a:rPr lang="de-DE" sz="1800" dirty="0" err="1" smtClean="0"/>
                        <a:t>of</a:t>
                      </a:r>
                      <a:r>
                        <a:rPr lang="de-DE" sz="1800" dirty="0" smtClean="0"/>
                        <a:t> </a:t>
                      </a:r>
                      <a:r>
                        <a:rPr lang="de-DE" sz="1800" dirty="0" err="1" smtClean="0"/>
                        <a:t>change</a:t>
                      </a:r>
                      <a:endParaRPr lang="de-DE" sz="1800" b="1" dirty="0"/>
                    </a:p>
                  </a:txBody>
                  <a:tcPr marL="91445" marR="91445" marT="45680" marB="45680"/>
                </a:tc>
              </a:tr>
              <a:tr h="639989">
                <a:tc>
                  <a:txBody>
                    <a:bodyPr/>
                    <a:lstStyle/>
                    <a:p>
                      <a:r>
                        <a:rPr lang="de-DE" sz="1800" dirty="0" err="1" smtClean="0"/>
                        <a:t>Scope</a:t>
                      </a:r>
                      <a:r>
                        <a:rPr lang="de-DE" sz="1800" dirty="0" smtClean="0"/>
                        <a:t/>
                      </a:r>
                      <a:br>
                        <a:rPr lang="de-DE" sz="1800" dirty="0" smtClean="0"/>
                      </a:br>
                      <a:endParaRPr lang="de-DE" sz="1800" b="1" dirty="0"/>
                    </a:p>
                  </a:txBody>
                  <a:tcPr marL="91445" marR="91445" marT="45680" marB="45680"/>
                </a:tc>
                <a:tc>
                  <a:txBody>
                    <a:bodyPr/>
                    <a:lstStyle/>
                    <a:p>
                      <a:r>
                        <a:rPr lang="de-DE" sz="1800" dirty="0" err="1" smtClean="0"/>
                        <a:t>Average</a:t>
                      </a:r>
                      <a:r>
                        <a:rPr lang="de-DE" sz="1800" dirty="0" smtClean="0"/>
                        <a:t> </a:t>
                      </a:r>
                      <a:r>
                        <a:rPr lang="de-DE" sz="1800" dirty="0" err="1" smtClean="0"/>
                        <a:t>values</a:t>
                      </a:r>
                      <a:endParaRPr lang="de-DE" sz="1800" b="1" dirty="0"/>
                    </a:p>
                  </a:txBody>
                  <a:tcPr marL="91445" marR="91445" marT="45680" marB="45680"/>
                </a:tc>
                <a:tc>
                  <a:txBody>
                    <a:bodyPr/>
                    <a:lstStyle/>
                    <a:p>
                      <a:r>
                        <a:rPr lang="de-DE" sz="1800" dirty="0" err="1" smtClean="0"/>
                        <a:t>Variability</a:t>
                      </a:r>
                      <a:endParaRPr lang="de-DE" sz="1800" dirty="0" smtClean="0"/>
                    </a:p>
                    <a:p>
                      <a:r>
                        <a:rPr lang="de-DE" sz="1800" dirty="0" smtClean="0"/>
                        <a:t>Extreme </a:t>
                      </a:r>
                      <a:r>
                        <a:rPr lang="de-DE" sz="1800" dirty="0" err="1" smtClean="0"/>
                        <a:t>events</a:t>
                      </a:r>
                      <a:endParaRPr lang="de-DE" sz="1800" b="1" dirty="0"/>
                    </a:p>
                  </a:txBody>
                  <a:tcPr marL="91445" marR="91445" marT="45680" marB="45680"/>
                </a:tc>
              </a:tr>
              <a:tr h="639989">
                <a:tc>
                  <a:txBody>
                    <a:bodyPr/>
                    <a:lstStyle/>
                    <a:p>
                      <a:r>
                        <a:rPr lang="de-DE" sz="1800" dirty="0" smtClean="0"/>
                        <a:t>Timing</a:t>
                      </a:r>
                      <a:br>
                        <a:rPr lang="de-DE" sz="1800" dirty="0" smtClean="0"/>
                      </a:br>
                      <a:endParaRPr lang="de-DE" sz="1800" b="1" dirty="0"/>
                    </a:p>
                  </a:txBody>
                  <a:tcPr marL="91445" marR="91445" marT="45680" marB="45680"/>
                </a:tc>
                <a:tc>
                  <a:txBody>
                    <a:bodyPr/>
                    <a:lstStyle/>
                    <a:p>
                      <a:r>
                        <a:rPr lang="de-DE" sz="1800" dirty="0" err="1" smtClean="0"/>
                        <a:t>Yearly</a:t>
                      </a:r>
                      <a:endParaRPr lang="de-DE" sz="1800" dirty="0" smtClean="0"/>
                    </a:p>
                    <a:p>
                      <a:r>
                        <a:rPr lang="de-DE" sz="1800" dirty="0" smtClean="0"/>
                        <a:t>Long-</a:t>
                      </a:r>
                      <a:r>
                        <a:rPr lang="de-DE" sz="1800" dirty="0" err="1" smtClean="0"/>
                        <a:t>term</a:t>
                      </a:r>
                      <a:endParaRPr lang="de-DE" sz="1800" b="1" dirty="0"/>
                    </a:p>
                  </a:txBody>
                  <a:tcPr marL="91445" marR="91445" marT="45680" marB="45680"/>
                </a:tc>
                <a:tc>
                  <a:txBody>
                    <a:bodyPr/>
                    <a:lstStyle/>
                    <a:p>
                      <a:r>
                        <a:rPr lang="de-DE" sz="1800" dirty="0" err="1" smtClean="0"/>
                        <a:t>Seasonal</a:t>
                      </a:r>
                      <a:r>
                        <a:rPr lang="de-DE" sz="1800" dirty="0" smtClean="0"/>
                        <a:t/>
                      </a:r>
                      <a:br>
                        <a:rPr lang="de-DE" sz="1800" dirty="0" smtClean="0"/>
                      </a:br>
                      <a:r>
                        <a:rPr lang="de-DE" sz="1800" dirty="0" smtClean="0"/>
                        <a:t>Short-</a:t>
                      </a:r>
                      <a:r>
                        <a:rPr lang="de-DE" sz="1800" dirty="0" err="1" smtClean="0"/>
                        <a:t>term</a:t>
                      </a:r>
                      <a:endParaRPr lang="de-DE" sz="1800" b="1" dirty="0"/>
                    </a:p>
                  </a:txBody>
                  <a:tcPr marL="91445" marR="91445" marT="45680" marB="45680"/>
                </a:tc>
              </a:tr>
              <a:tr h="639989">
                <a:tc>
                  <a:txBody>
                    <a:bodyPr/>
                    <a:lstStyle/>
                    <a:p>
                      <a:r>
                        <a:rPr lang="de-DE" sz="1800" dirty="0" err="1" smtClean="0"/>
                        <a:t>Scale</a:t>
                      </a:r>
                      <a:r>
                        <a:rPr lang="de-DE" sz="1800" dirty="0" smtClean="0"/>
                        <a:t/>
                      </a:r>
                      <a:br>
                        <a:rPr lang="de-DE" sz="1800" dirty="0" smtClean="0"/>
                      </a:br>
                      <a:endParaRPr lang="de-DE" sz="1800" b="1" dirty="0"/>
                    </a:p>
                  </a:txBody>
                  <a:tcPr marL="91445" marR="91445" marT="45680" marB="45680"/>
                </a:tc>
                <a:tc>
                  <a:txBody>
                    <a:bodyPr/>
                    <a:lstStyle/>
                    <a:p>
                      <a:r>
                        <a:rPr lang="de-DE" sz="1800" dirty="0" smtClean="0"/>
                        <a:t>Global</a:t>
                      </a:r>
                      <a:endParaRPr lang="de-DE" sz="1800" b="1" dirty="0"/>
                    </a:p>
                  </a:txBody>
                  <a:tcPr marL="91445" marR="91445" marT="45680" marB="45680"/>
                </a:tc>
                <a:tc>
                  <a:txBody>
                    <a:bodyPr/>
                    <a:lstStyle/>
                    <a:p>
                      <a:r>
                        <a:rPr lang="de-DE" sz="1800" dirty="0" err="1" smtClean="0"/>
                        <a:t>Local</a:t>
                      </a:r>
                      <a:endParaRPr lang="de-DE" sz="1800" b="1" dirty="0"/>
                    </a:p>
                  </a:txBody>
                  <a:tcPr marL="91445" marR="91445" marT="45680" marB="45680"/>
                </a:tc>
              </a:tr>
              <a:tr h="639989">
                <a:tc>
                  <a:txBody>
                    <a:bodyPr/>
                    <a:lstStyle/>
                    <a:p>
                      <a:r>
                        <a:rPr lang="de-DE" sz="1800" i="1" dirty="0" err="1" smtClean="0"/>
                        <a:t>Example</a:t>
                      </a:r>
                      <a:endParaRPr lang="de-DE" sz="1800" b="1" i="1" dirty="0"/>
                    </a:p>
                  </a:txBody>
                  <a:tcPr marL="91445" marR="91445" marT="45680" marB="45680"/>
                </a:tc>
                <a:tc>
                  <a:txBody>
                    <a:bodyPr/>
                    <a:lstStyle/>
                    <a:p>
                      <a:r>
                        <a:rPr lang="de-DE" sz="1800" i="1" dirty="0" smtClean="0"/>
                        <a:t>Global </a:t>
                      </a:r>
                      <a:r>
                        <a:rPr lang="de-DE" sz="1800" i="1" dirty="0" err="1" smtClean="0"/>
                        <a:t>annual</a:t>
                      </a:r>
                      <a:r>
                        <a:rPr lang="de-DE" sz="1800" i="1" dirty="0" smtClean="0"/>
                        <a:t> </a:t>
                      </a:r>
                      <a:r>
                        <a:rPr lang="de-DE" sz="1800" i="1" dirty="0" err="1" smtClean="0"/>
                        <a:t>mean</a:t>
                      </a:r>
                      <a:r>
                        <a:rPr lang="de-DE" sz="1800" i="1" dirty="0" smtClean="0"/>
                        <a:t> </a:t>
                      </a:r>
                      <a:r>
                        <a:rPr lang="de-DE" sz="1800" i="1" dirty="0" err="1" smtClean="0"/>
                        <a:t>temperature</a:t>
                      </a:r>
                      <a:endParaRPr lang="de-DE" sz="1800" b="1" i="1" dirty="0"/>
                    </a:p>
                  </a:txBody>
                  <a:tcPr marL="91445" marR="91445" marT="45680" marB="45680"/>
                </a:tc>
                <a:tc>
                  <a:txBody>
                    <a:bodyPr/>
                    <a:lstStyle/>
                    <a:p>
                      <a:r>
                        <a:rPr lang="de-DE" sz="1800" i="1" dirty="0" err="1" smtClean="0"/>
                        <a:t>Local</a:t>
                      </a:r>
                      <a:r>
                        <a:rPr lang="de-DE" sz="1800" i="1" dirty="0" smtClean="0"/>
                        <a:t> </a:t>
                      </a:r>
                      <a:r>
                        <a:rPr lang="de-DE" sz="1800" i="1" dirty="0" err="1" smtClean="0"/>
                        <a:t>precipitation</a:t>
                      </a:r>
                      <a:r>
                        <a:rPr lang="de-DE" sz="1800" i="1" dirty="0" smtClean="0"/>
                        <a:t> </a:t>
                      </a:r>
                      <a:r>
                        <a:rPr lang="de-DE" sz="1800" i="1" dirty="0" err="1" smtClean="0"/>
                        <a:t>during</a:t>
                      </a:r>
                      <a:r>
                        <a:rPr lang="de-DE" sz="1800" i="1" dirty="0" smtClean="0"/>
                        <a:t> </a:t>
                      </a:r>
                      <a:r>
                        <a:rPr lang="de-DE" sz="1800" i="1" dirty="0" err="1" smtClean="0"/>
                        <a:t>next</a:t>
                      </a:r>
                      <a:r>
                        <a:rPr lang="de-DE" sz="1800" i="1" dirty="0" smtClean="0"/>
                        <a:t> </a:t>
                      </a:r>
                      <a:r>
                        <a:rPr lang="de-DE" sz="1800" i="1" dirty="0" err="1" smtClean="0"/>
                        <a:t>harvest</a:t>
                      </a:r>
                      <a:r>
                        <a:rPr lang="de-DE" sz="1800" i="1" dirty="0" smtClean="0"/>
                        <a:t> </a:t>
                      </a:r>
                      <a:r>
                        <a:rPr lang="de-DE" sz="1800" i="1" dirty="0" err="1" smtClean="0"/>
                        <a:t>season</a:t>
                      </a:r>
                      <a:endParaRPr lang="de-DE" sz="1800" b="1" i="1" dirty="0"/>
                    </a:p>
                  </a:txBody>
                  <a:tcPr marL="91445" marR="91445" marT="45680" marB="45680"/>
                </a:tc>
              </a:tr>
            </a:tbl>
          </a:graphicData>
        </a:graphic>
      </p:graphicFrame>
      <p:sp>
        <p:nvSpPr>
          <p:cNvPr id="15388" name="Textfeld 5"/>
          <p:cNvSpPr txBox="1">
            <a:spLocks noChangeArrowheads="1"/>
          </p:cNvSpPr>
          <p:nvPr/>
        </p:nvSpPr>
        <p:spPr bwMode="auto">
          <a:xfrm>
            <a:off x="1947863" y="1150938"/>
            <a:ext cx="5976937" cy="830262"/>
          </a:xfrm>
          <a:prstGeom prst="rect">
            <a:avLst/>
          </a:prstGeom>
          <a:noFill/>
          <a:ln w="9525">
            <a:noFill/>
            <a:miter lim="800000"/>
            <a:headEnd/>
            <a:tailEnd/>
          </a:ln>
        </p:spPr>
        <p:txBody>
          <a:bodyPr>
            <a:spAutoFit/>
          </a:bodyPr>
          <a:lstStyle/>
          <a:p>
            <a:r>
              <a:rPr lang="de-DE" sz="2400">
                <a:solidFill>
                  <a:srgbClr val="FF0000"/>
                </a:solidFill>
              </a:rPr>
              <a:t/>
            </a:r>
            <a:br>
              <a:rPr lang="de-DE" sz="2400">
                <a:solidFill>
                  <a:srgbClr val="FF0000"/>
                </a:solidFill>
              </a:rPr>
            </a:br>
            <a:endParaRPr lang="de-DE" sz="2400">
              <a:solidFill>
                <a:srgbClr val="FF0000"/>
              </a:solidFill>
            </a:endParaRPr>
          </a:p>
        </p:txBody>
      </p:sp>
      <p:sp>
        <p:nvSpPr>
          <p:cNvPr id="15389" name="Textfeld 7"/>
          <p:cNvSpPr txBox="1">
            <a:spLocks noChangeArrowheads="1"/>
          </p:cNvSpPr>
          <p:nvPr/>
        </p:nvSpPr>
        <p:spPr bwMode="auto">
          <a:xfrm rot="-5400000">
            <a:off x="6165851" y="3862387"/>
            <a:ext cx="5040312" cy="430213"/>
          </a:xfrm>
          <a:prstGeom prst="rect">
            <a:avLst/>
          </a:prstGeom>
          <a:noFill/>
          <a:ln w="9525">
            <a:noFill/>
            <a:miter lim="800000"/>
            <a:headEnd/>
            <a:tailEnd/>
          </a:ln>
        </p:spPr>
        <p:txBody>
          <a:bodyPr>
            <a:spAutoFit/>
          </a:bodyPr>
          <a:lstStyle/>
          <a:p>
            <a:r>
              <a:rPr lang="de-DE" sz="1100" i="1"/>
              <a:t>Source: based on UKCIP (2003): Climate Adaptation: Risk, uncertainty, decision-making.</a:t>
            </a:r>
          </a:p>
        </p:txBody>
      </p:sp>
      <p:sp>
        <p:nvSpPr>
          <p:cNvPr id="10" name="Ellipse 9"/>
          <p:cNvSpPr/>
          <p:nvPr/>
        </p:nvSpPr>
        <p:spPr>
          <a:xfrm>
            <a:off x="1782763" y="1819275"/>
            <a:ext cx="1800225" cy="828675"/>
          </a:xfrm>
          <a:prstGeom prst="ellips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cxnSp>
        <p:nvCxnSpPr>
          <p:cNvPr id="12" name="Gerade Verbindung 11"/>
          <p:cNvCxnSpPr>
            <a:stCxn id="10" idx="7"/>
            <a:endCxn id="13" idx="1"/>
          </p:cNvCxnSpPr>
          <p:nvPr/>
        </p:nvCxnSpPr>
        <p:spPr>
          <a:xfrm flipV="1">
            <a:off x="3319463" y="852488"/>
            <a:ext cx="179387" cy="1087437"/>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Rechteck 12"/>
          <p:cNvSpPr/>
          <p:nvPr/>
        </p:nvSpPr>
        <p:spPr>
          <a:xfrm>
            <a:off x="3498850" y="239713"/>
            <a:ext cx="2520950" cy="1223962"/>
          </a:xfrm>
          <a:prstGeom prst="rect">
            <a:avLst/>
          </a:prstGeom>
          <a:solidFill>
            <a:schemeClr val="bg1">
              <a:lumMod val="95000"/>
            </a:scheme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sz="2000" dirty="0">
                <a:solidFill>
                  <a:schemeClr val="tx1"/>
                </a:solidFill>
              </a:rPr>
              <a:t>High </a:t>
            </a:r>
            <a:r>
              <a:rPr lang="de-DE" sz="2000" dirty="0" err="1">
                <a:solidFill>
                  <a:schemeClr val="tx1"/>
                </a:solidFill>
              </a:rPr>
              <a:t>confidence</a:t>
            </a:r>
            <a:r>
              <a:rPr lang="de-DE" sz="2000" dirty="0">
                <a:solidFill>
                  <a:schemeClr val="tx1"/>
                </a:solidFill>
              </a:rPr>
              <a:t> </a:t>
            </a:r>
            <a:br>
              <a:rPr lang="de-DE" sz="2000" dirty="0">
                <a:solidFill>
                  <a:schemeClr val="tx1"/>
                </a:solidFill>
              </a:rPr>
            </a:br>
            <a:r>
              <a:rPr lang="de-DE" sz="2000" dirty="0">
                <a:solidFill>
                  <a:schemeClr val="tx1"/>
                </a:solidFill>
              </a:rPr>
              <a:t>= </a:t>
            </a:r>
            <a:r>
              <a:rPr lang="de-DE" sz="2000" dirty="0" err="1">
                <a:solidFill>
                  <a:schemeClr val="tx1"/>
                </a:solidFill>
              </a:rPr>
              <a:t>low</a:t>
            </a:r>
            <a:r>
              <a:rPr lang="de-DE" sz="2000" dirty="0">
                <a:solidFill>
                  <a:schemeClr val="tx1"/>
                </a:solidFill>
              </a:rPr>
              <a:t> </a:t>
            </a:r>
            <a:r>
              <a:rPr lang="de-DE" sz="2000" dirty="0" err="1">
                <a:solidFill>
                  <a:schemeClr val="tx1"/>
                </a:solidFill>
              </a:rPr>
              <a:t>uncertainty</a:t>
            </a:r>
            <a:endParaRPr lang="de-DE" sz="2000" dirty="0">
              <a:solidFill>
                <a:schemeClr val="tx1"/>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r>
              <a:rPr lang="de-DE" smtClean="0"/>
              <a:t>Uncertainty:</a:t>
            </a:r>
            <a:br>
              <a:rPr lang="de-DE" smtClean="0"/>
            </a:br>
            <a:r>
              <a:rPr lang="de-DE" smtClean="0"/>
              <a:t>Consequences for decision-making</a:t>
            </a:r>
          </a:p>
        </p:txBody>
      </p:sp>
      <p:sp>
        <p:nvSpPr>
          <p:cNvPr id="13316" name="Rechteck 4"/>
          <p:cNvSpPr>
            <a:spLocks noChangeArrowheads="1"/>
          </p:cNvSpPr>
          <p:nvPr/>
        </p:nvSpPr>
        <p:spPr bwMode="auto">
          <a:xfrm>
            <a:off x="457200" y="2008188"/>
            <a:ext cx="2640013" cy="1187450"/>
          </a:xfrm>
          <a:prstGeom prst="rect">
            <a:avLst/>
          </a:prstGeom>
          <a:solidFill>
            <a:schemeClr val="accent1"/>
          </a:solidFill>
          <a:ln w="9525" algn="ctr">
            <a:noFill/>
            <a:round/>
            <a:headEnd/>
            <a:tailEnd/>
          </a:ln>
        </p:spPr>
        <p:txBody>
          <a:bodyPr anchor="ctr" anchorCtr="1"/>
          <a:lstStyle/>
          <a:p>
            <a:pPr marL="0" lvl="1" algn="ctr" eaLnBrk="0" hangingPunct="0"/>
            <a:r>
              <a:rPr lang="de-DE" sz="2000">
                <a:solidFill>
                  <a:schemeClr val="tx1"/>
                </a:solidFill>
              </a:rPr>
              <a:t>Unwillingness to decide and act</a:t>
            </a:r>
            <a:endParaRPr lang="de-DE"/>
          </a:p>
        </p:txBody>
      </p:sp>
      <p:sp>
        <p:nvSpPr>
          <p:cNvPr id="13317" name="Rechteck 5"/>
          <p:cNvSpPr>
            <a:spLocks noChangeArrowheads="1"/>
          </p:cNvSpPr>
          <p:nvPr/>
        </p:nvSpPr>
        <p:spPr bwMode="auto">
          <a:xfrm>
            <a:off x="5343525" y="2014538"/>
            <a:ext cx="2640013" cy="1187450"/>
          </a:xfrm>
          <a:prstGeom prst="rect">
            <a:avLst/>
          </a:prstGeom>
          <a:solidFill>
            <a:schemeClr val="accent1"/>
          </a:solidFill>
          <a:ln w="9525" algn="ctr">
            <a:noFill/>
            <a:round/>
            <a:headEnd/>
            <a:tailEnd/>
          </a:ln>
        </p:spPr>
        <p:txBody>
          <a:bodyPr anchor="ctr" anchorCtr="1"/>
          <a:lstStyle/>
          <a:p>
            <a:pPr marL="0" lvl="1" algn="ctr" eaLnBrk="0" hangingPunct="0"/>
            <a:r>
              <a:rPr lang="de-DE" sz="2000">
                <a:solidFill>
                  <a:schemeClr val="tx1"/>
                </a:solidFill>
              </a:rPr>
              <a:t>Over-confidence </a:t>
            </a:r>
            <a:br>
              <a:rPr lang="de-DE" sz="2000">
                <a:solidFill>
                  <a:schemeClr val="tx1"/>
                </a:solidFill>
              </a:rPr>
            </a:br>
            <a:r>
              <a:rPr lang="de-DE" sz="2000">
                <a:solidFill>
                  <a:schemeClr val="tx1"/>
                </a:solidFill>
              </a:rPr>
              <a:t>in unreliable information</a:t>
            </a:r>
            <a:endParaRPr lang="de-DE"/>
          </a:p>
        </p:txBody>
      </p:sp>
      <p:sp>
        <p:nvSpPr>
          <p:cNvPr id="13318" name="Ellipse 6"/>
          <p:cNvSpPr>
            <a:spLocks noChangeArrowheads="1"/>
          </p:cNvSpPr>
          <p:nvPr/>
        </p:nvSpPr>
        <p:spPr bwMode="auto">
          <a:xfrm>
            <a:off x="457200" y="3582988"/>
            <a:ext cx="2428875" cy="1560512"/>
          </a:xfrm>
          <a:prstGeom prst="ellipse">
            <a:avLst/>
          </a:prstGeom>
          <a:solidFill>
            <a:srgbClr val="92D050"/>
          </a:solidFill>
          <a:ln w="9525" algn="ctr">
            <a:noFill/>
            <a:round/>
            <a:headEnd/>
            <a:tailEnd/>
          </a:ln>
        </p:spPr>
        <p:txBody>
          <a:bodyPr lIns="36000" rIns="36000" anchor="ctr" anchorCtr="1"/>
          <a:lstStyle/>
          <a:p>
            <a:pPr marL="0" lvl="1" algn="ctr" eaLnBrk="0" hangingPunct="0"/>
            <a:r>
              <a:rPr lang="de-DE" sz="2000">
                <a:solidFill>
                  <a:schemeClr val="tx1"/>
                </a:solidFill>
              </a:rPr>
              <a:t>Inefficient and unsystematic action</a:t>
            </a:r>
            <a:endParaRPr lang="de-DE"/>
          </a:p>
        </p:txBody>
      </p:sp>
      <p:sp>
        <p:nvSpPr>
          <p:cNvPr id="13319" name="Ellipse 7"/>
          <p:cNvSpPr>
            <a:spLocks noChangeArrowheads="1"/>
          </p:cNvSpPr>
          <p:nvPr/>
        </p:nvSpPr>
        <p:spPr bwMode="auto">
          <a:xfrm>
            <a:off x="5554663" y="3573463"/>
            <a:ext cx="2428875" cy="1560512"/>
          </a:xfrm>
          <a:prstGeom prst="ellipse">
            <a:avLst/>
          </a:prstGeom>
          <a:solidFill>
            <a:srgbClr val="92D050"/>
          </a:solidFill>
          <a:ln w="9525" algn="ctr">
            <a:noFill/>
            <a:round/>
            <a:headEnd/>
            <a:tailEnd/>
          </a:ln>
        </p:spPr>
        <p:txBody>
          <a:bodyPr lIns="36000" rIns="36000" anchor="ctr" anchorCtr="1"/>
          <a:lstStyle/>
          <a:p>
            <a:pPr marL="0" lvl="1" algn="ctr" eaLnBrk="0" hangingPunct="0"/>
            <a:r>
              <a:rPr lang="de-DE" sz="2000">
                <a:solidFill>
                  <a:schemeClr val="tx1"/>
                </a:solidFill>
              </a:rPr>
              <a:t>Mis-investments</a:t>
            </a:r>
            <a:endParaRPr lang="de-DE">
              <a:solidFill>
                <a:schemeClr val="tx1"/>
              </a:solidFill>
            </a:endParaRPr>
          </a:p>
        </p:txBody>
      </p:sp>
      <p:sp>
        <p:nvSpPr>
          <p:cNvPr id="13320" name="Ellipse 9"/>
          <p:cNvSpPr>
            <a:spLocks noChangeArrowheads="1"/>
          </p:cNvSpPr>
          <p:nvPr/>
        </p:nvSpPr>
        <p:spPr bwMode="auto">
          <a:xfrm>
            <a:off x="2992438" y="3562350"/>
            <a:ext cx="2428875" cy="1560513"/>
          </a:xfrm>
          <a:prstGeom prst="ellipse">
            <a:avLst/>
          </a:prstGeom>
          <a:solidFill>
            <a:srgbClr val="92D050"/>
          </a:solidFill>
          <a:ln w="9525" algn="ctr">
            <a:noFill/>
            <a:round/>
            <a:headEnd/>
            <a:tailEnd/>
          </a:ln>
        </p:spPr>
        <p:txBody>
          <a:bodyPr lIns="36000" rIns="36000" anchor="ctr" anchorCtr="1"/>
          <a:lstStyle/>
          <a:p>
            <a:pPr marL="0" lvl="1" algn="ctr" eaLnBrk="0" hangingPunct="0"/>
            <a:r>
              <a:rPr lang="de-DE" sz="2000">
                <a:solidFill>
                  <a:schemeClr val="tx1"/>
                </a:solidFill>
              </a:rPr>
              <a:t>Mal-adaptation</a:t>
            </a:r>
            <a:endParaRPr lang="de-DE">
              <a:solidFill>
                <a:schemeClr val="tx1"/>
              </a:solidFill>
            </a:endParaRPr>
          </a:p>
        </p:txBody>
      </p:sp>
      <p:sp>
        <p:nvSpPr>
          <p:cNvPr id="13321" name="Ellipse 10"/>
          <p:cNvSpPr>
            <a:spLocks noChangeArrowheads="1"/>
          </p:cNvSpPr>
          <p:nvPr/>
        </p:nvSpPr>
        <p:spPr bwMode="auto">
          <a:xfrm>
            <a:off x="3001963" y="5362575"/>
            <a:ext cx="2428875" cy="1174750"/>
          </a:xfrm>
          <a:prstGeom prst="ellipse">
            <a:avLst/>
          </a:prstGeom>
          <a:solidFill>
            <a:srgbClr val="FFC000"/>
          </a:solidFill>
          <a:ln w="9525" algn="ctr">
            <a:noFill/>
            <a:round/>
            <a:headEnd/>
            <a:tailEnd/>
          </a:ln>
        </p:spPr>
        <p:txBody>
          <a:bodyPr lIns="36000" rIns="36000" anchor="ctr" anchorCtr="1"/>
          <a:lstStyle/>
          <a:p>
            <a:pPr marL="0" lvl="1" algn="ctr" eaLnBrk="0" hangingPunct="0"/>
            <a:r>
              <a:rPr lang="de-DE" sz="2000">
                <a:solidFill>
                  <a:schemeClr val="tx1"/>
                </a:solidFill>
              </a:rPr>
              <a:t>Conflicts</a:t>
            </a:r>
            <a:endParaRPr lang="de-DE">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31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13317" grpId="0" animBg="1"/>
      <p:bldP spid="13318" grpId="0" animBg="1"/>
      <p:bldP spid="13319" grpId="0" animBg="1"/>
      <p:bldP spid="13320" grpId="0" animBg="1"/>
      <p:bldP spid="133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p:txBody>
          <a:bodyPr/>
          <a:lstStyle/>
          <a:p>
            <a:r>
              <a:rPr lang="en-US" smtClean="0"/>
              <a:t>Today’s decisions shape the future</a:t>
            </a:r>
          </a:p>
        </p:txBody>
      </p:sp>
      <p:sp>
        <p:nvSpPr>
          <p:cNvPr id="17411"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n-US" sz="900" i="1"/>
              <a:t>Source: Stafford Smith et al. (2010)</a:t>
            </a:r>
            <a:endParaRPr lang="de-DE" sz="900" i="1"/>
          </a:p>
        </p:txBody>
      </p:sp>
      <p:pic>
        <p:nvPicPr>
          <p:cNvPr id="17412" name="Picture 4"/>
          <p:cNvPicPr>
            <a:picLocks noChangeAspect="1" noChangeArrowheads="1"/>
          </p:cNvPicPr>
          <p:nvPr/>
        </p:nvPicPr>
        <p:blipFill>
          <a:blip r:embed="rId3" cstate="print"/>
          <a:srcRect t="2" b="40591"/>
          <a:stretch>
            <a:fillRect/>
          </a:stretch>
        </p:blipFill>
        <p:spPr bwMode="auto">
          <a:xfrm>
            <a:off x="457200" y="2017713"/>
            <a:ext cx="8489950" cy="348456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Characteristics of </a:t>
            </a:r>
            <a:br>
              <a:rPr lang="en-US" dirty="0" smtClean="0"/>
            </a:br>
            <a:r>
              <a:rPr lang="en-US" dirty="0" smtClean="0"/>
              <a:t>effective decision making approaches</a:t>
            </a:r>
          </a:p>
        </p:txBody>
      </p:sp>
      <p:sp>
        <p:nvSpPr>
          <p:cNvPr id="4099" name="Content Placeholder 2"/>
          <p:cNvSpPr>
            <a:spLocks noGrp="1"/>
          </p:cNvSpPr>
          <p:nvPr>
            <p:ph idx="1"/>
          </p:nvPr>
        </p:nvSpPr>
        <p:spPr>
          <a:xfrm>
            <a:off x="457200" y="2008188"/>
            <a:ext cx="4083050" cy="4213225"/>
          </a:xfrm>
        </p:spPr>
        <p:txBody>
          <a:bodyPr/>
          <a:lstStyle/>
          <a:p>
            <a:pPr lvl="1"/>
            <a:r>
              <a:rPr lang="en-US" sz="2000" smtClean="0"/>
              <a:t>Responsive: </a:t>
            </a:r>
            <a:r>
              <a:rPr lang="en-US" sz="2000" b="0" smtClean="0"/>
              <a:t>react quickly</a:t>
            </a:r>
          </a:p>
          <a:p>
            <a:pPr lvl="1"/>
            <a:r>
              <a:rPr lang="en-US" sz="2000" smtClean="0"/>
              <a:t>Proactive:</a:t>
            </a:r>
            <a:r>
              <a:rPr lang="en-US" sz="2000" b="0" smtClean="0"/>
              <a:t> prepare for impacts</a:t>
            </a:r>
          </a:p>
          <a:p>
            <a:pPr lvl="1"/>
            <a:r>
              <a:rPr lang="en-US" sz="2000" smtClean="0"/>
              <a:t>Flexible:</a:t>
            </a:r>
            <a:r>
              <a:rPr lang="en-US" sz="2000" b="0" smtClean="0"/>
              <a:t> learn and re-adjust</a:t>
            </a:r>
          </a:p>
          <a:p>
            <a:pPr lvl="1"/>
            <a:r>
              <a:rPr lang="en-US" sz="2000" smtClean="0"/>
              <a:t>Durable:</a:t>
            </a:r>
            <a:r>
              <a:rPr lang="en-US" sz="2000" b="0" smtClean="0"/>
              <a:t> embrace long time horizons</a:t>
            </a:r>
          </a:p>
          <a:p>
            <a:pPr lvl="1"/>
            <a:r>
              <a:rPr lang="en-US" sz="2000" smtClean="0"/>
              <a:t>Robust: </a:t>
            </a:r>
            <a:r>
              <a:rPr lang="en-US" sz="2000" b="0" smtClean="0"/>
              <a:t>relevant for different futures</a:t>
            </a:r>
          </a:p>
          <a:p>
            <a:pPr lvl="1"/>
            <a:endParaRPr lang="en-US" sz="2000" b="0" smtClean="0"/>
          </a:p>
          <a:p>
            <a:pPr lvl="1"/>
            <a:endParaRPr lang="en-US" sz="2000" b="0" smtClean="0"/>
          </a:p>
          <a:p>
            <a:pPr lvl="1"/>
            <a:endParaRPr lang="en-US" sz="2000" b="0" smtClean="0"/>
          </a:p>
          <a:p>
            <a:pPr lvl="1"/>
            <a:endParaRPr lang="en-US" sz="2000" b="0" smtClean="0"/>
          </a:p>
        </p:txBody>
      </p:sp>
      <p:sp>
        <p:nvSpPr>
          <p:cNvPr id="18436"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n-US" sz="900" i="1"/>
              <a:t>Source: World Resources Report (2011)</a:t>
            </a:r>
            <a:endParaRPr lang="de-DE" sz="900" i="1"/>
          </a:p>
        </p:txBody>
      </p:sp>
      <p:pic>
        <p:nvPicPr>
          <p:cNvPr id="18437" name="Picture 7"/>
          <p:cNvPicPr>
            <a:picLocks noChangeAspect="1" noChangeArrowheads="1"/>
          </p:cNvPicPr>
          <p:nvPr/>
        </p:nvPicPr>
        <p:blipFill>
          <a:blip r:embed="rId3" cstate="print"/>
          <a:srcRect/>
          <a:stretch>
            <a:fillRect/>
          </a:stretch>
        </p:blipFill>
        <p:spPr bwMode="auto">
          <a:xfrm>
            <a:off x="5186363" y="2046288"/>
            <a:ext cx="3724275" cy="32670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Key elements strengthening </a:t>
            </a:r>
            <a:br>
              <a:rPr lang="en-US" smtClean="0"/>
            </a:br>
            <a:r>
              <a:rPr lang="en-US" smtClean="0"/>
              <a:t>governments’ abilities for adaptation decisions</a:t>
            </a:r>
          </a:p>
        </p:txBody>
      </p:sp>
      <p:sp>
        <p:nvSpPr>
          <p:cNvPr id="4099" name="Content Placeholder 2"/>
          <p:cNvSpPr>
            <a:spLocks noGrp="1"/>
          </p:cNvSpPr>
          <p:nvPr>
            <p:ph idx="1"/>
          </p:nvPr>
        </p:nvSpPr>
        <p:spPr>
          <a:xfrm>
            <a:off x="457200" y="2008188"/>
            <a:ext cx="4083050" cy="4213225"/>
          </a:xfrm>
        </p:spPr>
        <p:txBody>
          <a:bodyPr/>
          <a:lstStyle/>
          <a:p>
            <a:pPr lvl="1"/>
            <a:r>
              <a:rPr lang="en-US" dirty="0" smtClean="0"/>
              <a:t>Public engagement </a:t>
            </a:r>
            <a:r>
              <a:rPr lang="en-US" b="0" dirty="0" smtClean="0"/>
              <a:t>in order to</a:t>
            </a:r>
          </a:p>
          <a:p>
            <a:pPr lvl="2"/>
            <a:r>
              <a:rPr lang="en-US" sz="1600" dirty="0" smtClean="0"/>
              <a:t>Define adaptation needs</a:t>
            </a:r>
          </a:p>
          <a:p>
            <a:pPr lvl="2"/>
            <a:r>
              <a:rPr lang="en-US" sz="1600" dirty="0" smtClean="0"/>
              <a:t>Prioritize and select options</a:t>
            </a:r>
          </a:p>
          <a:p>
            <a:pPr lvl="2"/>
            <a:r>
              <a:rPr lang="en-US" sz="1600" dirty="0" smtClean="0"/>
              <a:t>Define acceptable levels of risk</a:t>
            </a:r>
          </a:p>
          <a:p>
            <a:pPr lvl="1"/>
            <a:r>
              <a:rPr lang="en-US" dirty="0" smtClean="0"/>
              <a:t>Decision-relevant information</a:t>
            </a:r>
            <a:r>
              <a:rPr lang="en-US" b="0" dirty="0" smtClean="0"/>
              <a:t>, i.e.</a:t>
            </a:r>
          </a:p>
          <a:p>
            <a:pPr lvl="2"/>
            <a:r>
              <a:rPr lang="en-US" sz="1600" dirty="0" smtClean="0"/>
              <a:t>Accurate, accessible, updated, cost-effective</a:t>
            </a:r>
          </a:p>
          <a:p>
            <a:pPr lvl="2"/>
            <a:r>
              <a:rPr lang="en-US" sz="1600" dirty="0" smtClean="0"/>
              <a:t>Available = Collected and distributed</a:t>
            </a:r>
          </a:p>
          <a:p>
            <a:pPr lvl="1"/>
            <a:r>
              <a:rPr lang="en-US" dirty="0" smtClean="0"/>
              <a:t>Institutional design</a:t>
            </a:r>
            <a:r>
              <a:rPr lang="en-US" b="0" dirty="0" smtClean="0"/>
              <a:t>, i.e.</a:t>
            </a:r>
          </a:p>
          <a:p>
            <a:pPr lvl="2"/>
            <a:r>
              <a:rPr lang="en-US" sz="1600" dirty="0" smtClean="0"/>
              <a:t>Coordination: vertical and horizontal</a:t>
            </a:r>
          </a:p>
          <a:p>
            <a:pPr lvl="2"/>
            <a:r>
              <a:rPr lang="en-US" sz="1600" dirty="0" smtClean="0"/>
              <a:t>Leadership</a:t>
            </a:r>
          </a:p>
          <a:p>
            <a:pPr lvl="2"/>
            <a:r>
              <a:rPr lang="en-US" sz="1600" dirty="0" smtClean="0"/>
              <a:t>Clear mandates</a:t>
            </a:r>
          </a:p>
          <a:p>
            <a:pPr lvl="2"/>
            <a:r>
              <a:rPr lang="en-US" sz="1600" dirty="0" smtClean="0"/>
              <a:t>Integration into ongoing processes</a:t>
            </a:r>
          </a:p>
        </p:txBody>
      </p:sp>
      <p:sp>
        <p:nvSpPr>
          <p:cNvPr id="5" name="Content Placeholder 2"/>
          <p:cNvSpPr txBox="1">
            <a:spLocks/>
          </p:cNvSpPr>
          <p:nvPr/>
        </p:nvSpPr>
        <p:spPr bwMode="auto">
          <a:xfrm>
            <a:off x="4540250" y="1992313"/>
            <a:ext cx="4083050" cy="4213225"/>
          </a:xfrm>
          <a:prstGeom prst="rect">
            <a:avLst/>
          </a:prstGeom>
          <a:noFill/>
          <a:ln w="9525">
            <a:noFill/>
            <a:miter lim="800000"/>
            <a:headEnd/>
            <a:tailEnd/>
          </a:ln>
        </p:spPr>
        <p:txBody>
          <a:bodyPr lIns="0" tIns="0" rIns="0" bIns="0"/>
          <a:lstStyle/>
          <a:p>
            <a:pPr marL="179388" lvl="1" indent="-179388" eaLnBrk="0" hangingPunct="0">
              <a:spcBef>
                <a:spcPct val="20000"/>
              </a:spcBef>
              <a:buClr>
                <a:srgbClr val="669900"/>
              </a:buClr>
              <a:buFont typeface="Wingdings" pitchFamily="2" charset="2"/>
              <a:buChar char="§"/>
              <a:tabLst>
                <a:tab pos="2190750" algn="l"/>
              </a:tabLst>
              <a:defRPr/>
            </a:pPr>
            <a:r>
              <a:rPr lang="en-US" sz="1800" kern="0" dirty="0">
                <a:solidFill>
                  <a:schemeClr val="tx1"/>
                </a:solidFill>
                <a:latin typeface="+mn-lt"/>
              </a:rPr>
              <a:t>Tools for planning and policymaking</a:t>
            </a:r>
            <a:r>
              <a:rPr lang="en-US" sz="1800" b="0" dirty="0">
                <a:solidFill>
                  <a:schemeClr val="tx1"/>
                </a:solidFill>
              </a:rPr>
              <a:t>, i.e.</a:t>
            </a:r>
            <a:endParaRPr lang="en-US" sz="1800" kern="0" dirty="0">
              <a:solidFill>
                <a:schemeClr val="tx1"/>
              </a:solidFill>
              <a:latin typeface="+mn-lt"/>
            </a:endParaRPr>
          </a:p>
          <a:p>
            <a:pPr marL="358775" lvl="2" indent="-179388" eaLnBrk="0" hangingPunct="0">
              <a:spcBef>
                <a:spcPct val="20000"/>
              </a:spcBef>
              <a:buClr>
                <a:srgbClr val="999999"/>
              </a:buClr>
              <a:buFont typeface="Wingdings" pitchFamily="2" charset="2"/>
              <a:buChar char="§"/>
              <a:tabLst>
                <a:tab pos="2190750" algn="l"/>
              </a:tabLst>
              <a:defRPr/>
            </a:pPr>
            <a:r>
              <a:rPr lang="en-US" sz="1600" b="0" dirty="0">
                <a:solidFill>
                  <a:schemeClr val="tx1"/>
                </a:solidFill>
                <a:latin typeface="+mn-lt"/>
              </a:rPr>
              <a:t>Risk / vulnerability assessments</a:t>
            </a:r>
          </a:p>
          <a:p>
            <a:pPr marL="358775" lvl="2" indent="-179388" eaLnBrk="0" hangingPunct="0">
              <a:spcBef>
                <a:spcPct val="20000"/>
              </a:spcBef>
              <a:buClr>
                <a:srgbClr val="999999"/>
              </a:buClr>
              <a:buFont typeface="Wingdings" pitchFamily="2" charset="2"/>
              <a:buChar char="§"/>
              <a:tabLst>
                <a:tab pos="2190750" algn="l"/>
              </a:tabLst>
              <a:defRPr/>
            </a:pPr>
            <a:r>
              <a:rPr lang="en-US" sz="1600" b="0" dirty="0">
                <a:solidFill>
                  <a:schemeClr val="tx1"/>
                </a:solidFill>
                <a:latin typeface="+mn-lt"/>
              </a:rPr>
              <a:t>Decision support tools</a:t>
            </a:r>
          </a:p>
          <a:p>
            <a:pPr marL="179388" lvl="1" indent="-179388" eaLnBrk="0" hangingPunct="0">
              <a:spcBef>
                <a:spcPct val="20000"/>
              </a:spcBef>
              <a:buClr>
                <a:srgbClr val="669900"/>
              </a:buClr>
              <a:buFont typeface="Wingdings" pitchFamily="2" charset="2"/>
              <a:buChar char="§"/>
              <a:tabLst>
                <a:tab pos="2190750" algn="l"/>
              </a:tabLst>
              <a:defRPr/>
            </a:pPr>
            <a:r>
              <a:rPr lang="en-US" sz="1800" kern="0" dirty="0">
                <a:solidFill>
                  <a:schemeClr val="tx1"/>
                </a:solidFill>
                <a:latin typeface="+mn-lt"/>
              </a:rPr>
              <a:t>Resources</a:t>
            </a:r>
            <a:r>
              <a:rPr lang="en-US" sz="1800" b="0" dirty="0">
                <a:solidFill>
                  <a:schemeClr val="tx1"/>
                </a:solidFill>
              </a:rPr>
              <a:t>, i.e.</a:t>
            </a:r>
            <a:endParaRPr lang="en-US" sz="1800" kern="0" dirty="0">
              <a:solidFill>
                <a:schemeClr val="tx1"/>
              </a:solidFill>
              <a:latin typeface="+mn-lt"/>
            </a:endParaRPr>
          </a:p>
          <a:p>
            <a:pPr marL="358775" lvl="2" indent="-179388" eaLnBrk="0" hangingPunct="0">
              <a:spcBef>
                <a:spcPct val="20000"/>
              </a:spcBef>
              <a:buClr>
                <a:srgbClr val="999999"/>
              </a:buClr>
              <a:buFont typeface="Wingdings" pitchFamily="2" charset="2"/>
              <a:buChar char="§"/>
              <a:tabLst>
                <a:tab pos="2190750" algn="l"/>
              </a:tabLst>
              <a:defRPr/>
            </a:pPr>
            <a:r>
              <a:rPr lang="en-US" sz="1600" b="0" dirty="0">
                <a:solidFill>
                  <a:schemeClr val="tx1"/>
                </a:solidFill>
                <a:latin typeface="+mn-lt"/>
              </a:rPr>
              <a:t>Financial</a:t>
            </a:r>
          </a:p>
          <a:p>
            <a:pPr marL="358775" lvl="2" indent="-179388" eaLnBrk="0" hangingPunct="0">
              <a:spcBef>
                <a:spcPct val="20000"/>
              </a:spcBef>
              <a:buClr>
                <a:srgbClr val="999999"/>
              </a:buClr>
              <a:buFont typeface="Wingdings" pitchFamily="2" charset="2"/>
              <a:buChar char="§"/>
              <a:tabLst>
                <a:tab pos="2190750" algn="l"/>
              </a:tabLst>
              <a:defRPr/>
            </a:pPr>
            <a:r>
              <a:rPr lang="en-US" sz="1600" b="0" dirty="0">
                <a:solidFill>
                  <a:schemeClr val="tx1"/>
                </a:solidFill>
                <a:latin typeface="+mn-lt"/>
              </a:rPr>
              <a:t>Human</a:t>
            </a:r>
          </a:p>
          <a:p>
            <a:pPr marL="358775" lvl="2" indent="-179388" eaLnBrk="0" hangingPunct="0">
              <a:spcBef>
                <a:spcPct val="20000"/>
              </a:spcBef>
              <a:buClr>
                <a:srgbClr val="999999"/>
              </a:buClr>
              <a:buFont typeface="Wingdings" pitchFamily="2" charset="2"/>
              <a:buChar char="§"/>
              <a:tabLst>
                <a:tab pos="2190750" algn="l"/>
              </a:tabLst>
              <a:defRPr/>
            </a:pPr>
            <a:r>
              <a:rPr lang="en-US" sz="1600" b="0" dirty="0">
                <a:solidFill>
                  <a:schemeClr val="tx1"/>
                </a:solidFill>
                <a:latin typeface="+mn-lt"/>
              </a:rPr>
              <a:t>Ecological </a:t>
            </a:r>
          </a:p>
          <a:p>
            <a:pPr marL="358775" lvl="2" indent="-179388" eaLnBrk="0" hangingPunct="0">
              <a:spcBef>
                <a:spcPct val="20000"/>
              </a:spcBef>
              <a:buClr>
                <a:srgbClr val="999999"/>
              </a:buClr>
              <a:buFont typeface="Wingdings" pitchFamily="2" charset="2"/>
              <a:buChar char="§"/>
              <a:tabLst>
                <a:tab pos="2190750" algn="l"/>
              </a:tabLst>
              <a:defRPr/>
            </a:pPr>
            <a:endParaRPr lang="en-US" sz="1600" b="0" dirty="0">
              <a:solidFill>
                <a:schemeClr val="tx1"/>
              </a:solidFill>
              <a:latin typeface="+mn-lt"/>
            </a:endParaRPr>
          </a:p>
        </p:txBody>
      </p:sp>
      <p:sp>
        <p:nvSpPr>
          <p:cNvPr id="19461"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n-US" sz="900" i="1"/>
              <a:t>Source: World Resources Report (2011)</a:t>
            </a:r>
            <a:endParaRPr lang="de-DE" sz="900" i="1"/>
          </a:p>
        </p:txBody>
      </p:sp>
      <p:sp>
        <p:nvSpPr>
          <p:cNvPr id="8" name="Ellipse 7"/>
          <p:cNvSpPr>
            <a:spLocks noChangeArrowheads="1"/>
          </p:cNvSpPr>
          <p:nvPr/>
        </p:nvSpPr>
        <p:spPr bwMode="auto">
          <a:xfrm>
            <a:off x="4295775" y="2781300"/>
            <a:ext cx="3305175" cy="457200"/>
          </a:xfrm>
          <a:prstGeom prst="ellipse">
            <a:avLst/>
          </a:prstGeom>
          <a:solidFill>
            <a:schemeClr val="bg1"/>
          </a:solidFill>
          <a:ln w="38100" algn="ctr">
            <a:solidFill>
              <a:srgbClr val="FFC000"/>
            </a:solidFill>
            <a:round/>
            <a:headEnd/>
            <a:tailEnd/>
          </a:ln>
        </p:spPr>
        <p:txBody>
          <a:bodyPr lIns="36000" rIns="36000"/>
          <a:lstStyle/>
          <a:p>
            <a:pPr marL="0" lvl="2" eaLnBrk="0" hangingPunct="0"/>
            <a:r>
              <a:rPr lang="en-US" sz="1600">
                <a:solidFill>
                  <a:schemeClr val="tx1"/>
                </a:solidFill>
              </a:rPr>
              <a:t>Decision support tools</a:t>
            </a:r>
          </a:p>
          <a:p>
            <a:pPr eaLnBrk="0" hangingPunct="0"/>
            <a:endParaRPr lang="de-DE"/>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99">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099">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99">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099">
                                            <p:txEl>
                                              <p:pRg st="11" end="11"/>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
                                            <p:txEl>
                                              <p:pRg st="1" end="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
                                            <p:txEl>
                                              <p:pRg st="3" end="3"/>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
                                            <p:txEl>
                                              <p:pRg st="4" end="4"/>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
                                            <p:txEl>
                                              <p:pRg st="5" end="5"/>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P spid="5" grpId="0" build="p" bldLvl="2"/>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Steps in decision making</a:t>
            </a:r>
          </a:p>
        </p:txBody>
      </p:sp>
      <p:grpSp>
        <p:nvGrpSpPr>
          <p:cNvPr id="2" name="Gruppieren 22"/>
          <p:cNvGrpSpPr/>
          <p:nvPr/>
        </p:nvGrpSpPr>
        <p:grpSpPr>
          <a:xfrm>
            <a:off x="1923606" y="4138613"/>
            <a:ext cx="2764465" cy="1241521"/>
            <a:chOff x="5847906" y="4531768"/>
            <a:chExt cx="2764465" cy="1241521"/>
          </a:xfrm>
          <a:solidFill>
            <a:schemeClr val="accent5">
              <a:lumMod val="75000"/>
            </a:schemeClr>
          </a:solidFill>
        </p:grpSpPr>
        <p:sp>
          <p:nvSpPr>
            <p:cNvPr id="16" name="Rechteck 15"/>
            <p:cNvSpPr/>
            <p:nvPr/>
          </p:nvSpPr>
          <p:spPr bwMode="auto">
            <a:xfrm>
              <a:off x="5847906" y="4948786"/>
              <a:ext cx="2764465" cy="824503"/>
            </a:xfrm>
            <a:prstGeom prst="rect">
              <a:avLst/>
            </a:prstGeom>
            <a:grpFill/>
            <a:ln w="9525" cap="flat" cmpd="sng" algn="ctr">
              <a:noFill/>
              <a:prstDash val="solid"/>
              <a:round/>
              <a:headEnd type="none" w="med" len="med"/>
              <a:tailEnd type="none" w="med" len="med"/>
            </a:ln>
            <a:effectLst/>
          </p:spPr>
          <p:txBody>
            <a:bodyPr lIns="36000" tIns="36000" rIns="36000" bIns="36000" anchor="ctr" anchorCtr="1"/>
            <a:lstStyle/>
            <a:p>
              <a:pPr eaLnBrk="0" hangingPunct="0">
                <a:defRPr/>
              </a:pPr>
              <a:r>
                <a:rPr lang="de-DE" sz="2000" dirty="0" err="1">
                  <a:solidFill>
                    <a:schemeClr val="tx1"/>
                  </a:solidFill>
                </a:rPr>
                <a:t>How</a:t>
              </a:r>
              <a:r>
                <a:rPr lang="de-DE" sz="2000" dirty="0">
                  <a:solidFill>
                    <a:schemeClr val="tx1"/>
                  </a:solidFill>
                </a:rPr>
                <a:t> </a:t>
              </a:r>
              <a:r>
                <a:rPr lang="de-DE" sz="2000" dirty="0" err="1">
                  <a:solidFill>
                    <a:schemeClr val="tx1"/>
                  </a:solidFill>
                </a:rPr>
                <a:t>should</a:t>
              </a:r>
              <a:r>
                <a:rPr lang="de-DE" sz="2000" dirty="0">
                  <a:solidFill>
                    <a:schemeClr val="tx1"/>
                  </a:solidFill>
                </a:rPr>
                <a:t> </a:t>
              </a:r>
              <a:r>
                <a:rPr lang="de-DE" sz="2000" dirty="0" err="1">
                  <a:solidFill>
                    <a:schemeClr val="tx1"/>
                  </a:solidFill>
                </a:rPr>
                <a:t>we</a:t>
              </a:r>
              <a:r>
                <a:rPr lang="de-DE" sz="2000" dirty="0">
                  <a:solidFill>
                    <a:schemeClr val="tx1"/>
                  </a:solidFill>
                </a:rPr>
                <a:t> do </a:t>
              </a:r>
              <a:r>
                <a:rPr lang="de-DE" sz="2000" dirty="0" err="1">
                  <a:solidFill>
                    <a:schemeClr val="tx1"/>
                  </a:solidFill>
                </a:rPr>
                <a:t>it</a:t>
              </a:r>
              <a:r>
                <a:rPr lang="de-DE" sz="2000" dirty="0">
                  <a:solidFill>
                    <a:schemeClr val="tx1"/>
                  </a:solidFill>
                </a:rPr>
                <a:t>?</a:t>
              </a:r>
            </a:p>
          </p:txBody>
        </p:sp>
        <p:cxnSp>
          <p:nvCxnSpPr>
            <p:cNvPr id="19" name="Gerade Verbindung mit Pfeil 18"/>
            <p:cNvCxnSpPr>
              <a:stCxn id="15" idx="2"/>
              <a:endCxn id="16" idx="0"/>
            </p:cNvCxnSpPr>
            <p:nvPr/>
          </p:nvCxnSpPr>
          <p:spPr bwMode="auto">
            <a:xfrm flipH="1">
              <a:off x="7230139" y="4531768"/>
              <a:ext cx="8862" cy="417018"/>
            </a:xfrm>
            <a:prstGeom prst="straightConnector1">
              <a:avLst/>
            </a:prstGeom>
            <a:grpFill/>
            <a:ln w="57150" cap="flat" cmpd="sng" algn="ctr">
              <a:solidFill>
                <a:schemeClr val="tx1"/>
              </a:solidFill>
              <a:prstDash val="solid"/>
              <a:round/>
              <a:headEnd type="none" w="med" len="med"/>
              <a:tailEnd type="arrow"/>
            </a:ln>
            <a:effectLst/>
          </p:spPr>
        </p:cxnSp>
      </p:grpSp>
      <p:grpSp>
        <p:nvGrpSpPr>
          <p:cNvPr id="3" name="Gruppieren 23"/>
          <p:cNvGrpSpPr>
            <a:grpSpLocks/>
          </p:cNvGrpSpPr>
          <p:nvPr/>
        </p:nvGrpSpPr>
        <p:grpSpPr bwMode="auto">
          <a:xfrm>
            <a:off x="1938338" y="5380038"/>
            <a:ext cx="2763837" cy="1169987"/>
            <a:chOff x="5794741" y="4199523"/>
            <a:chExt cx="2764465" cy="1297541"/>
          </a:xfrm>
        </p:grpSpPr>
        <p:sp>
          <p:nvSpPr>
            <p:cNvPr id="25" name="Rechteck 24"/>
            <p:cNvSpPr/>
            <p:nvPr/>
          </p:nvSpPr>
          <p:spPr bwMode="auto">
            <a:xfrm>
              <a:off x="5794741" y="4673116"/>
              <a:ext cx="2764465" cy="8239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lIns="36000" tIns="36000" rIns="36000" bIns="36000" anchor="ctr" anchorCtr="1"/>
            <a:lstStyle/>
            <a:p>
              <a:pPr eaLnBrk="0" hangingPunct="0">
                <a:defRPr/>
              </a:pPr>
              <a:r>
                <a:rPr lang="de-DE" sz="2000" dirty="0">
                  <a:solidFill>
                    <a:schemeClr val="tx1"/>
                  </a:solidFill>
                </a:rPr>
                <a:t>Who? </a:t>
              </a:r>
              <a:r>
                <a:rPr lang="de-DE" sz="2000" dirty="0" err="1">
                  <a:solidFill>
                    <a:schemeClr val="tx1"/>
                  </a:solidFill>
                </a:rPr>
                <a:t>When</a:t>
              </a:r>
              <a:r>
                <a:rPr lang="de-DE" sz="2000" dirty="0">
                  <a:solidFill>
                    <a:schemeClr val="tx1"/>
                  </a:solidFill>
                </a:rPr>
                <a:t>? </a:t>
              </a:r>
              <a:r>
                <a:rPr lang="de-DE" sz="2000" dirty="0" err="1">
                  <a:solidFill>
                    <a:schemeClr val="tx1"/>
                  </a:solidFill>
                </a:rPr>
                <a:t>Financing</a:t>
              </a:r>
              <a:r>
                <a:rPr lang="de-DE" sz="2000" dirty="0">
                  <a:solidFill>
                    <a:schemeClr val="tx1"/>
                  </a:solidFill>
                </a:rPr>
                <a:t>? Etc..</a:t>
              </a:r>
            </a:p>
          </p:txBody>
        </p:sp>
        <p:cxnSp>
          <p:nvCxnSpPr>
            <p:cNvPr id="20496" name="Gerade Verbindung mit Pfeil 25"/>
            <p:cNvCxnSpPr>
              <a:cxnSpLocks noChangeShapeType="1"/>
              <a:endCxn id="25" idx="0"/>
            </p:cNvCxnSpPr>
            <p:nvPr/>
          </p:nvCxnSpPr>
          <p:spPr bwMode="auto">
            <a:xfrm>
              <a:off x="7162553" y="4199523"/>
              <a:ext cx="14421" cy="473357"/>
            </a:xfrm>
            <a:prstGeom prst="straightConnector1">
              <a:avLst/>
            </a:prstGeom>
            <a:noFill/>
            <a:ln w="57150" algn="ctr">
              <a:solidFill>
                <a:schemeClr val="tx1"/>
              </a:solidFill>
              <a:round/>
              <a:headEnd/>
              <a:tailEnd type="arrow" w="med" len="med"/>
            </a:ln>
          </p:spPr>
        </p:cxnSp>
      </p:grpSp>
      <p:sp>
        <p:nvSpPr>
          <p:cNvPr id="20" name="Rechteck 19"/>
          <p:cNvSpPr/>
          <p:nvPr/>
        </p:nvSpPr>
        <p:spPr bwMode="auto">
          <a:xfrm>
            <a:off x="1949450" y="2008188"/>
            <a:ext cx="2752725" cy="823912"/>
          </a:xfrm>
          <a:prstGeom prst="rect">
            <a:avLst/>
          </a:prstGeom>
          <a:solidFill>
            <a:schemeClr val="accent1">
              <a:lumMod val="20000"/>
              <a:lumOff val="80000"/>
            </a:schemeClr>
          </a:solidFill>
          <a:ln w="9525" cap="flat" cmpd="sng" algn="ctr">
            <a:noFill/>
            <a:prstDash val="solid"/>
            <a:round/>
            <a:headEnd type="none" w="med" len="med"/>
            <a:tailEnd type="none" w="med" len="med"/>
          </a:ln>
          <a:effectLst/>
        </p:spPr>
        <p:txBody>
          <a:bodyPr lIns="36000" tIns="36000" rIns="36000" bIns="36000" anchor="ctr" anchorCtr="1"/>
          <a:lstStyle/>
          <a:p>
            <a:pPr eaLnBrk="0" hangingPunct="0">
              <a:defRPr/>
            </a:pPr>
            <a:r>
              <a:rPr lang="de-DE" sz="2000" dirty="0" err="1">
                <a:solidFill>
                  <a:schemeClr val="tx1"/>
                </a:solidFill>
              </a:rPr>
              <a:t>Is</a:t>
            </a:r>
            <a:r>
              <a:rPr lang="de-DE" sz="2000" dirty="0">
                <a:solidFill>
                  <a:schemeClr val="tx1"/>
                </a:solidFill>
              </a:rPr>
              <a:t> XXX (</a:t>
            </a:r>
            <a:r>
              <a:rPr lang="de-DE" sz="2000" dirty="0" err="1">
                <a:solidFill>
                  <a:schemeClr val="tx1"/>
                </a:solidFill>
              </a:rPr>
              <a:t>climate</a:t>
            </a:r>
            <a:r>
              <a:rPr lang="de-DE" sz="2000" dirty="0">
                <a:solidFill>
                  <a:schemeClr val="tx1"/>
                </a:solidFill>
              </a:rPr>
              <a:t> </a:t>
            </a:r>
            <a:r>
              <a:rPr lang="de-DE" sz="2000" dirty="0" err="1">
                <a:solidFill>
                  <a:schemeClr val="tx1"/>
                </a:solidFill>
              </a:rPr>
              <a:t>change</a:t>
            </a:r>
            <a:r>
              <a:rPr lang="de-DE" sz="2000" dirty="0">
                <a:solidFill>
                  <a:schemeClr val="tx1"/>
                </a:solidFill>
              </a:rPr>
              <a:t>/ </a:t>
            </a:r>
            <a:r>
              <a:rPr lang="de-DE" sz="2000" dirty="0" err="1">
                <a:solidFill>
                  <a:schemeClr val="tx1"/>
                </a:solidFill>
              </a:rPr>
              <a:t>effects</a:t>
            </a:r>
            <a:r>
              <a:rPr lang="de-DE" sz="2000" dirty="0">
                <a:solidFill>
                  <a:schemeClr val="tx1"/>
                </a:solidFill>
              </a:rPr>
              <a:t>) </a:t>
            </a:r>
            <a:r>
              <a:rPr lang="de-DE" sz="2000" dirty="0" err="1">
                <a:solidFill>
                  <a:schemeClr val="tx1"/>
                </a:solidFill>
              </a:rPr>
              <a:t>sth</a:t>
            </a:r>
            <a:r>
              <a:rPr lang="de-DE" sz="2000" dirty="0">
                <a:solidFill>
                  <a:schemeClr val="tx1"/>
                </a:solidFill>
              </a:rPr>
              <a:t> </a:t>
            </a:r>
            <a:r>
              <a:rPr lang="de-DE" sz="2000" dirty="0" err="1">
                <a:solidFill>
                  <a:schemeClr val="tx1"/>
                </a:solidFill>
              </a:rPr>
              <a:t>we</a:t>
            </a:r>
            <a:r>
              <a:rPr lang="de-DE" sz="2000" dirty="0">
                <a:solidFill>
                  <a:schemeClr val="tx1"/>
                </a:solidFill>
              </a:rPr>
              <a:t> </a:t>
            </a:r>
            <a:r>
              <a:rPr lang="de-DE" sz="2000" dirty="0" err="1">
                <a:solidFill>
                  <a:schemeClr val="tx1"/>
                </a:solidFill>
              </a:rPr>
              <a:t>should</a:t>
            </a:r>
            <a:r>
              <a:rPr lang="de-DE" sz="2000" dirty="0">
                <a:solidFill>
                  <a:schemeClr val="tx1"/>
                </a:solidFill>
              </a:rPr>
              <a:t> deal </a:t>
            </a:r>
            <a:r>
              <a:rPr lang="de-DE" sz="2000" dirty="0" err="1">
                <a:solidFill>
                  <a:schemeClr val="tx1"/>
                </a:solidFill>
              </a:rPr>
              <a:t>with</a:t>
            </a:r>
            <a:r>
              <a:rPr lang="de-DE" sz="2000" dirty="0">
                <a:solidFill>
                  <a:schemeClr val="tx1"/>
                </a:solidFill>
              </a:rPr>
              <a:t>?</a:t>
            </a:r>
          </a:p>
        </p:txBody>
      </p:sp>
      <p:grpSp>
        <p:nvGrpSpPr>
          <p:cNvPr id="4" name="Gruppieren 9"/>
          <p:cNvGrpSpPr>
            <a:grpSpLocks/>
          </p:cNvGrpSpPr>
          <p:nvPr/>
        </p:nvGrpSpPr>
        <p:grpSpPr bwMode="auto">
          <a:xfrm>
            <a:off x="1938338" y="2832100"/>
            <a:ext cx="2752725" cy="1306513"/>
            <a:chOff x="1938338" y="2832100"/>
            <a:chExt cx="2752725" cy="1306513"/>
          </a:xfrm>
        </p:grpSpPr>
        <p:sp>
          <p:nvSpPr>
            <p:cNvPr id="15" name="Rechteck 14"/>
            <p:cNvSpPr/>
            <p:nvPr/>
          </p:nvSpPr>
          <p:spPr bwMode="auto">
            <a:xfrm>
              <a:off x="1938338" y="3314700"/>
              <a:ext cx="2752725" cy="823913"/>
            </a:xfrm>
            <a:prstGeom prst="rect">
              <a:avLst/>
            </a:prstGeom>
            <a:solidFill>
              <a:schemeClr val="accent5">
                <a:lumMod val="60000"/>
                <a:lumOff val="40000"/>
              </a:schemeClr>
            </a:solidFill>
            <a:ln w="9525" cap="flat" cmpd="sng" algn="ctr">
              <a:noFill/>
              <a:prstDash val="solid"/>
              <a:round/>
              <a:headEnd type="none" w="med" len="med"/>
              <a:tailEnd type="none" w="med" len="med"/>
            </a:ln>
            <a:effectLst/>
          </p:spPr>
          <p:txBody>
            <a:bodyPr lIns="36000" tIns="36000" rIns="36000" bIns="36000" anchor="ctr" anchorCtr="1"/>
            <a:lstStyle/>
            <a:p>
              <a:pPr eaLnBrk="0" hangingPunct="0">
                <a:defRPr/>
              </a:pPr>
              <a:r>
                <a:rPr lang="de-DE" sz="2000" dirty="0" err="1">
                  <a:solidFill>
                    <a:schemeClr val="tx1"/>
                  </a:solidFill>
                </a:rPr>
                <a:t>What</a:t>
              </a:r>
              <a:r>
                <a:rPr lang="de-DE" sz="2000" dirty="0">
                  <a:solidFill>
                    <a:schemeClr val="tx1"/>
                  </a:solidFill>
                </a:rPr>
                <a:t> </a:t>
              </a:r>
              <a:r>
                <a:rPr lang="de-DE" sz="2000" dirty="0" err="1">
                  <a:solidFill>
                    <a:schemeClr val="tx1"/>
                  </a:solidFill>
                </a:rPr>
                <a:t>should</a:t>
              </a:r>
              <a:r>
                <a:rPr lang="de-DE" sz="2000" dirty="0">
                  <a:solidFill>
                    <a:schemeClr val="tx1"/>
                  </a:solidFill>
                </a:rPr>
                <a:t> </a:t>
              </a:r>
              <a:r>
                <a:rPr lang="de-DE" sz="2000" dirty="0" err="1">
                  <a:solidFill>
                    <a:schemeClr val="tx1"/>
                  </a:solidFill>
                </a:rPr>
                <a:t>we</a:t>
              </a:r>
              <a:r>
                <a:rPr lang="de-DE" sz="2000" dirty="0">
                  <a:solidFill>
                    <a:schemeClr val="tx1"/>
                  </a:solidFill>
                </a:rPr>
                <a:t> do?</a:t>
              </a:r>
            </a:p>
          </p:txBody>
        </p:sp>
        <p:cxnSp>
          <p:nvCxnSpPr>
            <p:cNvPr id="21" name="Gerade Verbindung mit Pfeil 20"/>
            <p:cNvCxnSpPr>
              <a:endCxn id="15" idx="0"/>
            </p:cNvCxnSpPr>
            <p:nvPr/>
          </p:nvCxnSpPr>
          <p:spPr bwMode="auto">
            <a:xfrm>
              <a:off x="3305175" y="2832100"/>
              <a:ext cx="9525" cy="482600"/>
            </a:xfrm>
            <a:prstGeom prst="straightConnector1">
              <a:avLst/>
            </a:prstGeom>
            <a:solidFill>
              <a:schemeClr val="accent5">
                <a:lumMod val="75000"/>
              </a:schemeClr>
            </a:solidFill>
            <a:ln w="57150" cap="flat" cmpd="sng" algn="ctr">
              <a:solidFill>
                <a:schemeClr val="tx1"/>
              </a:solidFill>
              <a:prstDash val="solid"/>
              <a:round/>
              <a:headEnd type="none" w="med" len="med"/>
              <a:tailEnd type="arrow"/>
            </a:ln>
            <a:effectLst/>
          </p:spPr>
        </p:cxnSp>
      </p:grpSp>
      <p:grpSp>
        <p:nvGrpSpPr>
          <p:cNvPr id="5" name="Gruppieren 13"/>
          <p:cNvGrpSpPr>
            <a:grpSpLocks/>
          </p:cNvGrpSpPr>
          <p:nvPr/>
        </p:nvGrpSpPr>
        <p:grpSpPr bwMode="auto">
          <a:xfrm>
            <a:off x="4702175" y="2041525"/>
            <a:ext cx="2735263" cy="2925763"/>
            <a:chOff x="6420898" y="2008189"/>
            <a:chExt cx="2735914" cy="2926279"/>
          </a:xfrm>
        </p:grpSpPr>
        <p:sp>
          <p:nvSpPr>
            <p:cNvPr id="20491" name="Textfeld 7"/>
            <p:cNvSpPr txBox="1">
              <a:spLocks noChangeArrowheads="1"/>
            </p:cNvSpPr>
            <p:nvPr/>
          </p:nvSpPr>
          <p:spPr bwMode="auto">
            <a:xfrm>
              <a:off x="7585834" y="2274180"/>
              <a:ext cx="1570978" cy="461595"/>
            </a:xfrm>
            <a:prstGeom prst="rect">
              <a:avLst/>
            </a:prstGeom>
            <a:noFill/>
            <a:ln w="9525">
              <a:noFill/>
              <a:miter lim="800000"/>
              <a:headEnd/>
              <a:tailEnd/>
            </a:ln>
          </p:spPr>
          <p:txBody>
            <a:bodyPr>
              <a:spAutoFit/>
            </a:bodyPr>
            <a:lstStyle/>
            <a:p>
              <a:r>
                <a:rPr lang="de-DE" sz="2400">
                  <a:solidFill>
                    <a:schemeClr val="tx1"/>
                  </a:solidFill>
                </a:rPr>
                <a:t>Strategic</a:t>
              </a:r>
            </a:p>
          </p:txBody>
        </p:sp>
        <p:sp>
          <p:nvSpPr>
            <p:cNvPr id="20492" name="Geschweifte Klammer rechts 12"/>
            <p:cNvSpPr>
              <a:spLocks/>
            </p:cNvSpPr>
            <p:nvPr/>
          </p:nvSpPr>
          <p:spPr bwMode="auto">
            <a:xfrm>
              <a:off x="6420898" y="2008189"/>
              <a:ext cx="973472" cy="2926279"/>
            </a:xfrm>
            <a:prstGeom prst="rightBrace">
              <a:avLst>
                <a:gd name="adj1" fmla="val 0"/>
                <a:gd name="adj2" fmla="val 25574"/>
              </a:avLst>
            </a:prstGeom>
            <a:noFill/>
            <a:ln w="28575" algn="ctr">
              <a:solidFill>
                <a:schemeClr val="tx1"/>
              </a:solidFill>
              <a:round/>
              <a:headEnd/>
              <a:tailEnd/>
            </a:ln>
          </p:spPr>
          <p:txBody>
            <a:bodyPr/>
            <a:lstStyle/>
            <a:p>
              <a:pPr eaLnBrk="0" hangingPunct="0"/>
              <a:endParaRPr lang="de-DE" sz="1800"/>
            </a:p>
          </p:txBody>
        </p:sp>
      </p:grpSp>
      <p:grpSp>
        <p:nvGrpSpPr>
          <p:cNvPr id="6" name="Gruppieren 9"/>
          <p:cNvGrpSpPr>
            <a:grpSpLocks/>
          </p:cNvGrpSpPr>
          <p:nvPr/>
        </p:nvGrpSpPr>
        <p:grpSpPr bwMode="auto">
          <a:xfrm>
            <a:off x="4676775" y="4649788"/>
            <a:ext cx="3543300" cy="1811337"/>
            <a:chOff x="6399125" y="383468"/>
            <a:chExt cx="3542968" cy="1811224"/>
          </a:xfrm>
        </p:grpSpPr>
        <p:sp>
          <p:nvSpPr>
            <p:cNvPr id="20489" name="Textfeld 11"/>
            <p:cNvSpPr txBox="1">
              <a:spLocks noChangeArrowheads="1"/>
            </p:cNvSpPr>
            <p:nvPr/>
          </p:nvSpPr>
          <p:spPr bwMode="auto">
            <a:xfrm>
              <a:off x="7415857" y="1372382"/>
              <a:ext cx="2526236" cy="461635"/>
            </a:xfrm>
            <a:prstGeom prst="rect">
              <a:avLst/>
            </a:prstGeom>
            <a:noFill/>
            <a:ln w="9525">
              <a:noFill/>
              <a:miter lim="800000"/>
              <a:headEnd/>
              <a:tailEnd/>
            </a:ln>
          </p:spPr>
          <p:txBody>
            <a:bodyPr>
              <a:spAutoFit/>
            </a:bodyPr>
            <a:lstStyle/>
            <a:p>
              <a:r>
                <a:rPr lang="de-DE" sz="2400">
                  <a:solidFill>
                    <a:srgbClr val="E25B1E"/>
                  </a:solidFill>
                </a:rPr>
                <a:t>Operational </a:t>
              </a:r>
            </a:p>
          </p:txBody>
        </p:sp>
        <p:sp>
          <p:nvSpPr>
            <p:cNvPr id="20490" name="Geschweifte Klammer rechts 10"/>
            <p:cNvSpPr>
              <a:spLocks/>
            </p:cNvSpPr>
            <p:nvPr/>
          </p:nvSpPr>
          <p:spPr bwMode="auto">
            <a:xfrm>
              <a:off x="6399125" y="383468"/>
              <a:ext cx="714951" cy="1811224"/>
            </a:xfrm>
            <a:prstGeom prst="rightBrace">
              <a:avLst>
                <a:gd name="adj1" fmla="val 0"/>
                <a:gd name="adj2" fmla="val 78486"/>
              </a:avLst>
            </a:prstGeom>
            <a:noFill/>
            <a:ln w="28575" algn="ctr">
              <a:solidFill>
                <a:srgbClr val="E25B1E"/>
              </a:solidFill>
              <a:round/>
              <a:headEnd/>
              <a:tailEnd/>
            </a:ln>
          </p:spPr>
          <p:txBody>
            <a:bodyPr/>
            <a:lstStyle/>
            <a:p>
              <a:pPr eaLnBrk="0" hangingPunct="0"/>
              <a:endParaRPr lang="de-DE" sz="1800"/>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t>Tools for managing uncertainty in </a:t>
            </a:r>
            <a:br>
              <a:rPr lang="en-US" dirty="0" smtClean="0"/>
            </a:br>
            <a:r>
              <a:rPr lang="en-US" dirty="0" smtClean="0"/>
              <a:t>decision making/problem-solving </a:t>
            </a:r>
          </a:p>
        </p:txBody>
      </p:sp>
      <p:sp>
        <p:nvSpPr>
          <p:cNvPr id="4099" name="Content Placeholder 2"/>
          <p:cNvSpPr>
            <a:spLocks noGrp="1"/>
          </p:cNvSpPr>
          <p:nvPr>
            <p:ph idx="1"/>
          </p:nvPr>
        </p:nvSpPr>
        <p:spPr/>
        <p:txBody>
          <a:bodyPr/>
          <a:lstStyle/>
          <a:p>
            <a:pPr lvl="1"/>
            <a:r>
              <a:rPr lang="en-GB" sz="1600" b="0" i="1" smtClean="0"/>
              <a:t>Everything relates to everything: lost between causes and effects? </a:t>
            </a:r>
            <a:r>
              <a:rPr lang="en-GB" sz="1600" smtClean="0"/>
              <a:t/>
            </a:r>
            <a:br>
              <a:rPr lang="en-GB" sz="1600" smtClean="0"/>
            </a:br>
            <a:r>
              <a:rPr lang="en-GB" sz="1600" smtClean="0"/>
              <a:t>-&gt; Systematic adaptation (needs) assessment</a:t>
            </a:r>
          </a:p>
          <a:p>
            <a:pPr lvl="1"/>
            <a:r>
              <a:rPr lang="en-GB" sz="1600" b="0" i="1" smtClean="0"/>
              <a:t>Decision basis unclear? </a:t>
            </a:r>
            <a:r>
              <a:rPr lang="en-GB" sz="1600" smtClean="0"/>
              <a:t/>
            </a:r>
            <a:br>
              <a:rPr lang="en-GB" sz="1600" smtClean="0"/>
            </a:br>
            <a:r>
              <a:rPr lang="en-GB" sz="1600" smtClean="0"/>
              <a:t>-&gt; Statistics</a:t>
            </a:r>
            <a:br>
              <a:rPr lang="en-GB" sz="1600" smtClean="0"/>
            </a:br>
            <a:r>
              <a:rPr lang="en-GB" sz="1600" smtClean="0"/>
              <a:t>-&gt; Triangulation</a:t>
            </a:r>
            <a:br>
              <a:rPr lang="en-GB" sz="1600" smtClean="0"/>
            </a:br>
            <a:r>
              <a:rPr lang="en-GB" sz="1600" smtClean="0"/>
              <a:t>-&gt; Possibility ranges</a:t>
            </a:r>
            <a:endParaRPr lang="de-DE" sz="1600" b="0" smtClean="0"/>
          </a:p>
          <a:p>
            <a:pPr lvl="1"/>
            <a:r>
              <a:rPr lang="en-GB" sz="1600" b="0" i="1" smtClean="0"/>
              <a:t>Not enough information for decisions on adaptation activities? </a:t>
            </a:r>
            <a:r>
              <a:rPr lang="en-GB" sz="1600" smtClean="0"/>
              <a:t/>
            </a:r>
            <a:br>
              <a:rPr lang="en-GB" sz="1600" smtClean="0"/>
            </a:br>
            <a:r>
              <a:rPr lang="en-GB" sz="1600" smtClean="0"/>
              <a:t>-&gt; Work on decisions that are necessary now, go step by step </a:t>
            </a:r>
            <a:br>
              <a:rPr lang="en-GB" sz="1600" smtClean="0"/>
            </a:br>
            <a:r>
              <a:rPr lang="en-GB" sz="1600" smtClean="0"/>
              <a:t>-&gt; Flexible strategies/corridors, a</a:t>
            </a:r>
            <a:r>
              <a:rPr lang="de-DE" sz="1600" smtClean="0">
                <a:cs typeface="Arial" charset="0"/>
              </a:rPr>
              <a:t>daptive management/M&amp;E</a:t>
            </a:r>
            <a:endParaRPr lang="en-GB" sz="1600" smtClean="0"/>
          </a:p>
          <a:p>
            <a:pPr lvl="1"/>
            <a:r>
              <a:rPr lang="en-GB" sz="1600" b="0" i="1" smtClean="0"/>
              <a:t>Projections show disasters with tremendous effect but rather unlikely occurence? </a:t>
            </a:r>
            <a:r>
              <a:rPr lang="en-GB" sz="1600" smtClean="0"/>
              <a:t/>
            </a:r>
            <a:br>
              <a:rPr lang="en-GB" sz="1600" smtClean="0"/>
            </a:br>
            <a:r>
              <a:rPr lang="en-GB" sz="1600" smtClean="0"/>
              <a:t>-&gt;Contingency planning </a:t>
            </a:r>
            <a:endParaRPr lang="de-DE" sz="1600" smtClean="0"/>
          </a:p>
          <a:p>
            <a:pPr lvl="1"/>
            <a:endParaRPr lang="de-DE" sz="1600" smtClean="0"/>
          </a:p>
        </p:txBody>
      </p:sp>
      <p:grpSp>
        <p:nvGrpSpPr>
          <p:cNvPr id="2" name="Gruppieren 17"/>
          <p:cNvGrpSpPr>
            <a:grpSpLocks/>
          </p:cNvGrpSpPr>
          <p:nvPr/>
        </p:nvGrpSpPr>
        <p:grpSpPr bwMode="auto">
          <a:xfrm>
            <a:off x="863600" y="2724150"/>
            <a:ext cx="7758113" cy="1598613"/>
            <a:chOff x="863600" y="2782892"/>
            <a:chExt cx="7758113" cy="1598608"/>
          </a:xfrm>
        </p:grpSpPr>
        <p:grpSp>
          <p:nvGrpSpPr>
            <p:cNvPr id="21509" name="Gruppieren 10"/>
            <p:cNvGrpSpPr>
              <a:grpSpLocks/>
            </p:cNvGrpSpPr>
            <p:nvPr/>
          </p:nvGrpSpPr>
          <p:grpSpPr bwMode="auto">
            <a:xfrm>
              <a:off x="863600" y="2782892"/>
              <a:ext cx="7758113" cy="800082"/>
              <a:chOff x="863268" y="2782498"/>
              <a:chExt cx="7759142" cy="800284"/>
            </a:xfrm>
          </p:grpSpPr>
          <p:cxnSp>
            <p:nvCxnSpPr>
              <p:cNvPr id="21511" name="Gerade Verbindung 5"/>
              <p:cNvCxnSpPr>
                <a:cxnSpLocks noChangeShapeType="1"/>
              </p:cNvCxnSpPr>
              <p:nvPr/>
            </p:nvCxnSpPr>
            <p:spPr bwMode="auto">
              <a:xfrm flipV="1">
                <a:off x="863268" y="3568123"/>
                <a:ext cx="1720444" cy="14659"/>
              </a:xfrm>
              <a:prstGeom prst="line">
                <a:avLst/>
              </a:prstGeom>
              <a:noFill/>
              <a:ln w="38100" algn="ctr">
                <a:solidFill>
                  <a:srgbClr val="FFC000"/>
                </a:solidFill>
                <a:round/>
                <a:headEnd/>
                <a:tailEnd/>
              </a:ln>
            </p:spPr>
          </p:cxnSp>
          <p:sp>
            <p:nvSpPr>
              <p:cNvPr id="21512" name="Ellipse 3"/>
              <p:cNvSpPr>
                <a:spLocks noChangeArrowheads="1"/>
              </p:cNvSpPr>
              <p:nvPr/>
            </p:nvSpPr>
            <p:spPr bwMode="auto">
              <a:xfrm>
                <a:off x="5317533" y="2782498"/>
                <a:ext cx="3304877" cy="626839"/>
              </a:xfrm>
              <a:prstGeom prst="ellipse">
                <a:avLst/>
              </a:prstGeom>
              <a:solidFill>
                <a:schemeClr val="bg1"/>
              </a:solidFill>
              <a:ln w="38100" algn="ctr">
                <a:solidFill>
                  <a:srgbClr val="FFC000"/>
                </a:solidFill>
                <a:round/>
                <a:headEnd/>
                <a:tailEnd/>
              </a:ln>
            </p:spPr>
            <p:txBody>
              <a:bodyPr lIns="36000" rIns="36000"/>
              <a:lstStyle/>
              <a:p>
                <a:pPr marL="0" lvl="2" algn="ctr" eaLnBrk="0" hangingPunct="0"/>
                <a:r>
                  <a:rPr lang="en-US" sz="2000">
                    <a:solidFill>
                      <a:schemeClr val="tx1"/>
                    </a:solidFill>
                  </a:rPr>
                  <a:t>Scenarios</a:t>
                </a:r>
              </a:p>
              <a:p>
                <a:pPr algn="ctr" eaLnBrk="0" hangingPunct="0"/>
                <a:endParaRPr lang="de-DE" sz="2800"/>
              </a:p>
            </p:txBody>
          </p:sp>
        </p:grpSp>
        <p:cxnSp>
          <p:nvCxnSpPr>
            <p:cNvPr id="21510" name="Gerade Verbindung 5"/>
            <p:cNvCxnSpPr>
              <a:cxnSpLocks noChangeShapeType="1"/>
            </p:cNvCxnSpPr>
            <p:nvPr/>
          </p:nvCxnSpPr>
          <p:spPr bwMode="auto">
            <a:xfrm flipV="1">
              <a:off x="2724150" y="4368434"/>
              <a:ext cx="869316" cy="13066"/>
            </a:xfrm>
            <a:prstGeom prst="line">
              <a:avLst/>
            </a:prstGeom>
            <a:noFill/>
            <a:ln w="38100" algn="ctr">
              <a:solidFill>
                <a:srgbClr val="FFC000"/>
              </a:solidFill>
              <a:round/>
              <a:headEnd/>
              <a:tailEnd/>
            </a:ln>
          </p:spPr>
        </p:cxn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p:cNvSpPr txBox="1">
            <a:spLocks/>
          </p:cNvSpPr>
          <p:nvPr/>
        </p:nvSpPr>
        <p:spPr bwMode="auto">
          <a:xfrm>
            <a:off x="428625" y="1068388"/>
            <a:ext cx="7526338" cy="593725"/>
          </a:xfrm>
          <a:prstGeom prst="rect">
            <a:avLst/>
          </a:prstGeom>
          <a:noFill/>
          <a:ln>
            <a:noFill/>
          </a:ln>
          <a:extLst/>
        </p:spPr>
        <p:txBody>
          <a:bodyPr anchor="b"/>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eaLnBrk="1" hangingPunct="1">
              <a:defRPr/>
            </a:pPr>
            <a:r>
              <a:rPr lang="fr-FR" sz="2400" kern="0" dirty="0" err="1" smtClean="0">
                <a:solidFill>
                  <a:srgbClr val="669900"/>
                </a:solidFill>
                <a:latin typeface="Arial"/>
              </a:rPr>
              <a:t>Imprint</a:t>
            </a:r>
            <a:endParaRPr lang="fr-FR" sz="2400" kern="0" dirty="0">
              <a:solidFill>
                <a:srgbClr val="669900"/>
              </a:solidFill>
              <a:latin typeface="Arial"/>
            </a:endParaRPr>
          </a:p>
        </p:txBody>
      </p:sp>
      <p:sp>
        <p:nvSpPr>
          <p:cNvPr id="77" name="Inhaltsplatzhalter 2"/>
          <p:cNvSpPr txBox="1">
            <a:spLocks/>
          </p:cNvSpPr>
          <p:nvPr/>
        </p:nvSpPr>
        <p:spPr>
          <a:xfrm>
            <a:off x="520700" y="1776413"/>
            <a:ext cx="3792538" cy="4835525"/>
          </a:xfrm>
          <a:prstGeom prst="rect">
            <a:avLst/>
          </a:prstGeom>
        </p:spPr>
        <p:txBody>
          <a:bodyPr lIns="0" tIns="0" rIns="0" bIns="0"/>
          <a:lstStyle/>
          <a:p>
            <a:pPr>
              <a:spcBef>
                <a:spcPts val="0"/>
              </a:spcBef>
              <a:spcAft>
                <a:spcPts val="600"/>
              </a:spcAft>
              <a:buClr>
                <a:srgbClr val="C80F0F"/>
              </a:buClr>
              <a:buFont typeface="Wingdings" pitchFamily="2" charset="2"/>
              <a:buNone/>
              <a:defRPr/>
            </a:pPr>
            <a:r>
              <a:rPr lang="en-GB" sz="1050" kern="0" dirty="0">
                <a:solidFill>
                  <a:schemeClr val="tx1"/>
                </a:solidFill>
              </a:rPr>
              <a:t>As a federally owned enterprise, GIZ supports the German Government in achieving its objectives in the field of international cooperation for sustainable development.</a:t>
            </a:r>
          </a:p>
          <a:p>
            <a:pPr>
              <a:spcBef>
                <a:spcPts val="0"/>
              </a:spcBef>
              <a:spcAft>
                <a:spcPts val="600"/>
              </a:spcAft>
              <a:buClr>
                <a:srgbClr val="C80F0F"/>
              </a:buClr>
              <a:buFont typeface="Wingdings" pitchFamily="2" charset="2"/>
              <a:buNone/>
              <a:defRPr/>
            </a:pPr>
            <a:r>
              <a:rPr lang="en-GB" sz="1050" kern="0" dirty="0">
                <a:solidFill>
                  <a:srgbClr val="C00000"/>
                </a:solidFill>
              </a:rPr>
              <a:t>Published by</a:t>
            </a:r>
            <a:r>
              <a:rPr lang="en-GB" sz="1050" kern="0" dirty="0">
                <a:solidFill>
                  <a:schemeClr val="tx1">
                    <a:lumMod val="50000"/>
                    <a:lumOff val="50000"/>
                  </a:schemeClr>
                </a:solidFill>
              </a:rPr>
              <a:t/>
            </a:r>
            <a:br>
              <a:rPr lang="en-GB" sz="1050" kern="0" dirty="0">
                <a:solidFill>
                  <a:schemeClr val="tx1">
                    <a:lumMod val="50000"/>
                    <a:lumOff val="50000"/>
                  </a:schemeClr>
                </a:solidFill>
              </a:rPr>
            </a:br>
            <a:r>
              <a:rPr lang="en-GB" sz="1050" kern="0" dirty="0">
                <a:solidFill>
                  <a:schemeClr val="tx1"/>
                </a:solidFill>
              </a:rPr>
              <a:t>Deutsche </a:t>
            </a:r>
            <a:r>
              <a:rPr lang="en-GB" sz="1050" kern="0" dirty="0" err="1">
                <a:solidFill>
                  <a:schemeClr val="tx1"/>
                </a:solidFill>
              </a:rPr>
              <a:t>Gesellschaft</a:t>
            </a:r>
            <a:r>
              <a:rPr lang="en-GB" sz="1050" kern="0" dirty="0">
                <a:solidFill>
                  <a:schemeClr val="tx1"/>
                </a:solidFill>
              </a:rPr>
              <a:t> </a:t>
            </a:r>
            <a:r>
              <a:rPr lang="en-GB" sz="1050" kern="0" dirty="0" err="1">
                <a:solidFill>
                  <a:schemeClr val="tx1"/>
                </a:solidFill>
              </a:rPr>
              <a:t>für</a:t>
            </a:r>
            <a:r>
              <a:rPr lang="en-GB" sz="1050" kern="0" dirty="0">
                <a:solidFill>
                  <a:schemeClr val="tx1"/>
                </a:solidFill>
              </a:rPr>
              <a:t/>
            </a:r>
            <a:br>
              <a:rPr lang="en-GB" sz="1050" kern="0" dirty="0">
                <a:solidFill>
                  <a:schemeClr val="tx1"/>
                </a:solidFill>
              </a:rPr>
            </a:br>
            <a:r>
              <a:rPr lang="en-GB" sz="1050" kern="0" dirty="0" err="1">
                <a:solidFill>
                  <a:schemeClr val="tx1"/>
                </a:solidFill>
              </a:rPr>
              <a:t>Internationale</a:t>
            </a:r>
            <a:r>
              <a:rPr lang="en-GB" sz="1050" kern="0" dirty="0">
                <a:solidFill>
                  <a:schemeClr val="tx1"/>
                </a:solidFill>
              </a:rPr>
              <a:t> </a:t>
            </a:r>
            <a:r>
              <a:rPr lang="en-GB" sz="1050" kern="0" dirty="0" err="1">
                <a:solidFill>
                  <a:schemeClr val="tx1"/>
                </a:solidFill>
              </a:rPr>
              <a:t>Zusammenarbeit</a:t>
            </a:r>
            <a:r>
              <a:rPr lang="en-GB" sz="1050" kern="0" dirty="0">
                <a:solidFill>
                  <a:schemeClr val="tx1"/>
                </a:solidFill>
              </a:rPr>
              <a:t> (GIZ) GmbH</a:t>
            </a:r>
          </a:p>
          <a:p>
            <a:pPr>
              <a:spcBef>
                <a:spcPts val="0"/>
              </a:spcBef>
              <a:spcAft>
                <a:spcPts val="300"/>
              </a:spcAft>
              <a:buClr>
                <a:srgbClr val="C80F0F"/>
              </a:buClr>
              <a:tabLst>
                <a:tab pos="180975" algn="l"/>
              </a:tabLst>
              <a:defRPr/>
            </a:pPr>
            <a:r>
              <a:rPr lang="fr-FR" sz="1050" kern="0" dirty="0">
                <a:solidFill>
                  <a:srgbClr val="000000"/>
                </a:solidFill>
                <a:latin typeface="Arial"/>
              </a:rPr>
              <a:t>Dag-Hammarskjöld-</a:t>
            </a:r>
            <a:r>
              <a:rPr lang="fr-FR" sz="1050" kern="0" dirty="0" err="1">
                <a:solidFill>
                  <a:srgbClr val="000000"/>
                </a:solidFill>
                <a:latin typeface="Arial"/>
              </a:rPr>
              <a:t>Weg</a:t>
            </a:r>
            <a:r>
              <a:rPr lang="fr-FR" sz="1050" kern="0" dirty="0">
                <a:solidFill>
                  <a:srgbClr val="000000"/>
                </a:solidFill>
                <a:latin typeface="Arial"/>
              </a:rPr>
              <a:t> 1-5</a:t>
            </a:r>
            <a:br>
              <a:rPr lang="fr-FR" sz="1050" kern="0" dirty="0">
                <a:solidFill>
                  <a:srgbClr val="000000"/>
                </a:solidFill>
                <a:latin typeface="Arial"/>
              </a:rPr>
            </a:br>
            <a:r>
              <a:rPr lang="fr-FR" sz="1050" kern="0" dirty="0">
                <a:solidFill>
                  <a:srgbClr val="000000"/>
                </a:solidFill>
                <a:latin typeface="Arial"/>
              </a:rPr>
              <a:t>65760 Eschborn, </a:t>
            </a:r>
            <a:r>
              <a:rPr lang="fr-FR" sz="1050" kern="0" dirty="0" smtClean="0">
                <a:solidFill>
                  <a:srgbClr val="000000"/>
                </a:solidFill>
                <a:latin typeface="Arial"/>
              </a:rPr>
              <a:t>Germany</a:t>
            </a:r>
            <a:r>
              <a:rPr lang="fr-FR" sz="1050" kern="0" dirty="0">
                <a:solidFill>
                  <a:srgbClr val="000000"/>
                </a:solidFill>
                <a:latin typeface="Arial"/>
              </a:rPr>
              <a:t/>
            </a:r>
            <a:br>
              <a:rPr lang="fr-FR" sz="1050" kern="0" dirty="0">
                <a:solidFill>
                  <a:srgbClr val="000000"/>
                </a:solidFill>
                <a:latin typeface="Arial"/>
              </a:rPr>
            </a:br>
            <a:r>
              <a:rPr lang="fr-FR" sz="1050" kern="0" dirty="0">
                <a:solidFill>
                  <a:srgbClr val="000000"/>
                </a:solidFill>
                <a:latin typeface="Arial"/>
              </a:rPr>
              <a:t>T	+49 61 96 79-0</a:t>
            </a:r>
            <a:br>
              <a:rPr lang="fr-FR" sz="1050" kern="0" dirty="0">
                <a:solidFill>
                  <a:srgbClr val="000000"/>
                </a:solidFill>
                <a:latin typeface="Arial"/>
              </a:rPr>
            </a:br>
            <a:r>
              <a:rPr lang="fr-FR" sz="1050" kern="0" dirty="0">
                <a:solidFill>
                  <a:srgbClr val="000000"/>
                </a:solidFill>
                <a:latin typeface="Arial"/>
              </a:rPr>
              <a:t>F	+49 61 96 79-1115</a:t>
            </a:r>
          </a:p>
          <a:p>
            <a:pPr>
              <a:spcBef>
                <a:spcPts val="0"/>
              </a:spcBef>
              <a:spcAft>
                <a:spcPts val="300"/>
              </a:spcAft>
              <a:buClr>
                <a:srgbClr val="C80F0F"/>
              </a:buClr>
              <a:tabLst>
                <a:tab pos="180975" algn="l"/>
              </a:tabLst>
              <a:defRPr/>
            </a:pPr>
            <a:r>
              <a:rPr lang="en-GB" sz="1050" kern="0" dirty="0">
                <a:solidFill>
                  <a:srgbClr val="C00000"/>
                </a:solidFill>
              </a:rPr>
              <a:t>Contact</a:t>
            </a:r>
            <a:r>
              <a:rPr lang="en-GB" sz="1050" kern="0" dirty="0">
                <a:solidFill>
                  <a:schemeClr val="tx1"/>
                </a:solidFill>
              </a:rPr>
              <a:t/>
            </a:r>
            <a:br>
              <a:rPr lang="en-GB" sz="1050" kern="0" dirty="0">
                <a:solidFill>
                  <a:schemeClr val="tx1"/>
                </a:solidFill>
              </a:rPr>
            </a:br>
            <a:r>
              <a:rPr lang="en-GB" sz="1050" kern="0" dirty="0">
                <a:solidFill>
                  <a:schemeClr val="tx1"/>
                </a:solidFill>
              </a:rPr>
              <a:t>E	</a:t>
            </a:r>
            <a:r>
              <a:rPr lang="en-GB" sz="1050" u="sng" kern="0" dirty="0">
                <a:solidFill>
                  <a:schemeClr val="tx1"/>
                </a:solidFill>
                <a:hlinkClick r:id="rId3"/>
              </a:rPr>
              <a:t>climate@giz.de</a:t>
            </a:r>
            <a:r>
              <a:rPr lang="en-GB" sz="1050" kern="0" dirty="0">
                <a:solidFill>
                  <a:schemeClr val="tx1"/>
                </a:solidFill>
              </a:rPr>
              <a:t/>
            </a:r>
            <a:br>
              <a:rPr lang="en-GB" sz="1050" kern="0" dirty="0">
                <a:solidFill>
                  <a:schemeClr val="tx1"/>
                </a:solidFill>
              </a:rPr>
            </a:br>
            <a:r>
              <a:rPr lang="en-GB" sz="1050" kern="0" dirty="0">
                <a:solidFill>
                  <a:schemeClr val="tx1"/>
                </a:solidFill>
              </a:rPr>
              <a:t>I	</a:t>
            </a:r>
            <a:r>
              <a:rPr lang="en-GB" sz="1050" kern="0" dirty="0">
                <a:solidFill>
                  <a:schemeClr val="tx1"/>
                </a:solidFill>
                <a:hlinkClick r:id="rId4"/>
              </a:rPr>
              <a:t>www.giz.de</a:t>
            </a:r>
            <a:endParaRPr lang="en-GB" sz="1050" kern="0" dirty="0">
              <a:solidFill>
                <a:schemeClr val="tx1"/>
              </a:solidFill>
            </a:endParaRPr>
          </a:p>
          <a:p>
            <a:pPr>
              <a:spcBef>
                <a:spcPts val="0"/>
              </a:spcBef>
              <a:spcAft>
                <a:spcPts val="300"/>
              </a:spcAft>
              <a:buClr>
                <a:srgbClr val="C80F0F"/>
              </a:buClr>
              <a:tabLst>
                <a:tab pos="180975" algn="l"/>
              </a:tabLst>
              <a:defRPr/>
            </a:pPr>
            <a:endParaRPr lang="fr-FR" sz="1050" kern="0" dirty="0">
              <a:solidFill>
                <a:srgbClr val="000000"/>
              </a:solidFill>
              <a:latin typeface="Arial"/>
            </a:endParaRPr>
          </a:p>
          <a:p>
            <a:pPr>
              <a:spcBef>
                <a:spcPts val="0"/>
              </a:spcBef>
              <a:spcAft>
                <a:spcPts val="600"/>
              </a:spcAft>
              <a:defRPr/>
            </a:pPr>
            <a:r>
              <a:rPr lang="fr-FR" sz="1050" kern="0" dirty="0" err="1">
                <a:solidFill>
                  <a:srgbClr val="C00000"/>
                </a:solidFill>
                <a:latin typeface="Arial"/>
                <a:cs typeface="Arial"/>
              </a:rPr>
              <a:t>Responsible</a:t>
            </a:r>
            <a:r>
              <a:rPr lang="fr-FR" sz="1050" kern="0" dirty="0">
                <a:solidFill>
                  <a:srgbClr val="C00000"/>
                </a:solidFill>
                <a:latin typeface="Arial"/>
                <a:cs typeface="Arial"/>
              </a:rPr>
              <a:t> </a:t>
            </a:r>
            <a:r>
              <a:rPr lang="fr-FR" sz="1050" b="0" kern="0" dirty="0">
                <a:solidFill>
                  <a:srgbClr val="000000"/>
                </a:solidFill>
                <a:latin typeface="Arial"/>
                <a:cs typeface="Arial"/>
              </a:rPr>
              <a:t>Michael Hoppe, GIZ</a:t>
            </a:r>
          </a:p>
          <a:p>
            <a:pPr>
              <a:spcBef>
                <a:spcPts val="0"/>
              </a:spcBef>
              <a:spcAft>
                <a:spcPts val="600"/>
              </a:spcAft>
              <a:defRPr/>
            </a:pPr>
            <a:r>
              <a:rPr lang="fr-FR" sz="1050" kern="0" dirty="0" err="1">
                <a:solidFill>
                  <a:srgbClr val="C00000"/>
                </a:solidFill>
                <a:latin typeface="Arial"/>
                <a:cs typeface="Arial"/>
              </a:rPr>
              <a:t>Author</a:t>
            </a:r>
            <a:r>
              <a:rPr lang="fr-FR" sz="1050" kern="0" dirty="0">
                <a:solidFill>
                  <a:srgbClr val="C00000"/>
                </a:solidFill>
                <a:latin typeface="Arial"/>
                <a:cs typeface="Arial"/>
              </a:rPr>
              <a:t> </a:t>
            </a:r>
            <a:r>
              <a:rPr lang="fr-FR" sz="1050" b="0" kern="0" dirty="0">
                <a:solidFill>
                  <a:srgbClr val="000000"/>
                </a:solidFill>
                <a:latin typeface="Arial"/>
                <a:cs typeface="Arial"/>
              </a:rPr>
              <a:t>Barbara </a:t>
            </a:r>
            <a:r>
              <a:rPr lang="fr-FR" sz="1050" b="0" kern="0" dirty="0" err="1">
                <a:solidFill>
                  <a:srgbClr val="000000"/>
                </a:solidFill>
                <a:latin typeface="Arial"/>
                <a:cs typeface="Arial"/>
              </a:rPr>
              <a:t>Fröde</a:t>
            </a:r>
            <a:r>
              <a:rPr lang="fr-FR" sz="1050" b="0" kern="0" dirty="0">
                <a:solidFill>
                  <a:srgbClr val="000000"/>
                </a:solidFill>
                <a:latin typeface="Arial"/>
                <a:cs typeface="Arial"/>
              </a:rPr>
              <a:t>-</a:t>
            </a:r>
            <a:r>
              <a:rPr lang="fr-FR" sz="1050" b="0" kern="0" dirty="0" err="1">
                <a:solidFill>
                  <a:srgbClr val="000000"/>
                </a:solidFill>
                <a:latin typeface="Arial"/>
                <a:cs typeface="Arial"/>
              </a:rPr>
              <a:t>Thierfelder</a:t>
            </a:r>
            <a:endParaRPr lang="fr-FR" sz="1050" b="0" kern="0" dirty="0">
              <a:solidFill>
                <a:srgbClr val="000000"/>
              </a:solidFill>
              <a:latin typeface="Arial"/>
              <a:cs typeface="Arial"/>
            </a:endParaRPr>
          </a:p>
          <a:p>
            <a:pPr>
              <a:spcBef>
                <a:spcPts val="0"/>
              </a:spcBef>
              <a:spcAft>
                <a:spcPts val="600"/>
              </a:spcAft>
              <a:defRPr/>
            </a:pPr>
            <a:r>
              <a:rPr lang="fr-FR" sz="1050" kern="0" dirty="0">
                <a:solidFill>
                  <a:srgbClr val="C00000"/>
                </a:solidFill>
                <a:latin typeface="Arial"/>
                <a:cs typeface="Arial"/>
              </a:rPr>
              <a:t>Coordination </a:t>
            </a:r>
            <a:r>
              <a:rPr lang="fr-FR" sz="1050" b="0" kern="0" dirty="0">
                <a:solidFill>
                  <a:srgbClr val="000000"/>
                </a:solidFill>
                <a:latin typeface="Arial"/>
                <a:cs typeface="Arial"/>
              </a:rPr>
              <a:t>Barbara </a:t>
            </a:r>
            <a:r>
              <a:rPr lang="fr-FR" sz="1050" b="0" kern="0" dirty="0" err="1">
                <a:solidFill>
                  <a:srgbClr val="000000"/>
                </a:solidFill>
                <a:latin typeface="Arial"/>
                <a:cs typeface="Arial"/>
              </a:rPr>
              <a:t>Fröde</a:t>
            </a:r>
            <a:r>
              <a:rPr lang="fr-FR" sz="1050" b="0" kern="0" dirty="0">
                <a:solidFill>
                  <a:srgbClr val="000000"/>
                </a:solidFill>
                <a:latin typeface="Arial"/>
                <a:cs typeface="Arial"/>
              </a:rPr>
              <a:t>-</a:t>
            </a:r>
            <a:r>
              <a:rPr lang="fr-FR" sz="1050" b="0" kern="0" dirty="0" err="1">
                <a:solidFill>
                  <a:srgbClr val="000000"/>
                </a:solidFill>
                <a:latin typeface="Arial"/>
                <a:cs typeface="Arial"/>
              </a:rPr>
              <a:t>Thierfelder</a:t>
            </a:r>
            <a:endParaRPr lang="fr-FR" sz="1050" dirty="0">
              <a:solidFill>
                <a:schemeClr val="tx1"/>
              </a:solidFill>
            </a:endParaRPr>
          </a:p>
          <a:p>
            <a:pPr>
              <a:spcBef>
                <a:spcPts val="0"/>
              </a:spcBef>
              <a:spcAft>
                <a:spcPts val="600"/>
              </a:spcAft>
              <a:defRPr/>
            </a:pPr>
            <a:r>
              <a:rPr lang="en-US" sz="1050" kern="0" dirty="0">
                <a:solidFill>
                  <a:srgbClr val="C00000"/>
                </a:solidFill>
              </a:rPr>
              <a:t>Photo credits</a:t>
            </a:r>
            <a:r>
              <a:rPr lang="en-US" sz="1050" b="0" kern="0" dirty="0">
                <a:solidFill>
                  <a:schemeClr val="tx1">
                    <a:lumMod val="65000"/>
                    <a:lumOff val="35000"/>
                  </a:schemeClr>
                </a:solidFill>
              </a:rPr>
              <a:t/>
            </a:r>
            <a:br>
              <a:rPr lang="en-US" sz="1050" b="0" kern="0" dirty="0">
                <a:solidFill>
                  <a:schemeClr val="tx1">
                    <a:lumMod val="65000"/>
                    <a:lumOff val="35000"/>
                  </a:schemeClr>
                </a:solidFill>
              </a:rPr>
            </a:br>
            <a:r>
              <a:rPr lang="en-US" sz="1050" b="0" kern="0" dirty="0">
                <a:solidFill>
                  <a:schemeClr val="tx1"/>
                </a:solidFill>
              </a:rPr>
              <a:t>© GIZ/Climate Protection </a:t>
            </a:r>
            <a:r>
              <a:rPr lang="en-US" sz="1050" b="0" kern="0" dirty="0" err="1">
                <a:solidFill>
                  <a:schemeClr val="tx1"/>
                </a:solidFill>
              </a:rPr>
              <a:t>Programme</a:t>
            </a:r>
            <a:r>
              <a:rPr lang="en-US" sz="1050" b="0" kern="0" dirty="0">
                <a:solidFill>
                  <a:schemeClr val="tx1"/>
                </a:solidFill>
              </a:rPr>
              <a:t> and </a:t>
            </a:r>
            <a:r>
              <a:rPr lang="de-DE" sz="1050" b="0" kern="0" dirty="0">
                <a:solidFill>
                  <a:schemeClr val="tx1"/>
                </a:solidFill>
              </a:rPr>
              <a:t>Claudia Altmann, </a:t>
            </a:r>
            <a:br>
              <a:rPr lang="de-DE" sz="1050" b="0" kern="0" dirty="0">
                <a:solidFill>
                  <a:schemeClr val="tx1"/>
                </a:solidFill>
              </a:rPr>
            </a:br>
            <a:r>
              <a:rPr lang="de-DE" sz="1050" b="0" kern="0" dirty="0">
                <a:solidFill>
                  <a:schemeClr val="tx1"/>
                </a:solidFill>
              </a:rPr>
              <a:t>Dirk Ostermeier, Florian Kopp, Georg Buchholz, Ira </a:t>
            </a:r>
            <a:r>
              <a:rPr lang="de-DE" sz="1050" b="0" kern="0" dirty="0" err="1">
                <a:solidFill>
                  <a:schemeClr val="tx1"/>
                </a:solidFill>
              </a:rPr>
              <a:t>Olaleye</a:t>
            </a:r>
            <a:r>
              <a:rPr lang="de-DE" sz="1050" b="0" kern="0" dirty="0">
                <a:solidFill>
                  <a:schemeClr val="tx1"/>
                </a:solidFill>
              </a:rPr>
              <a:t>, </a:t>
            </a:r>
            <a:br>
              <a:rPr lang="de-DE" sz="1050" b="0" kern="0" dirty="0">
                <a:solidFill>
                  <a:schemeClr val="tx1"/>
                </a:solidFill>
              </a:rPr>
            </a:br>
            <a:r>
              <a:rPr lang="de-DE" sz="1050" b="0" kern="0" dirty="0">
                <a:solidFill>
                  <a:schemeClr val="tx1"/>
                </a:solidFill>
              </a:rPr>
              <a:t>Jörg </a:t>
            </a:r>
            <a:r>
              <a:rPr lang="de-DE" sz="1050" b="0" kern="0" dirty="0" err="1">
                <a:solidFill>
                  <a:schemeClr val="tx1"/>
                </a:solidFill>
              </a:rPr>
              <a:t>Böthling</a:t>
            </a:r>
            <a:r>
              <a:rPr lang="de-DE" sz="1050" b="0" kern="0" dirty="0">
                <a:solidFill>
                  <a:schemeClr val="tx1"/>
                </a:solidFill>
              </a:rPr>
              <a:t>, Manuel Hauptmann, Markus Kirchgessner, </a:t>
            </a:r>
            <a:br>
              <a:rPr lang="de-DE" sz="1050" b="0" kern="0" dirty="0">
                <a:solidFill>
                  <a:schemeClr val="tx1"/>
                </a:solidFill>
              </a:rPr>
            </a:br>
            <a:r>
              <a:rPr lang="de-DE" sz="1050" b="0" kern="0" dirty="0">
                <a:solidFill>
                  <a:schemeClr val="tx1"/>
                </a:solidFill>
              </a:rPr>
              <a:t>Michael </a:t>
            </a:r>
            <a:r>
              <a:rPr lang="de-DE" sz="1050" b="0" kern="0" dirty="0" err="1">
                <a:solidFill>
                  <a:schemeClr val="tx1"/>
                </a:solidFill>
              </a:rPr>
              <a:t>Gajo</a:t>
            </a:r>
            <a:r>
              <a:rPr lang="de-DE" sz="1050" b="0" kern="0" dirty="0">
                <a:solidFill>
                  <a:schemeClr val="tx1"/>
                </a:solidFill>
              </a:rPr>
              <a:t>, Michael Netzhammer, Nicole Herzog, Peter </a:t>
            </a:r>
            <a:r>
              <a:rPr lang="de-DE" sz="1050" b="0" kern="0" dirty="0" err="1">
                <a:solidFill>
                  <a:schemeClr val="tx1"/>
                </a:solidFill>
              </a:rPr>
              <a:t>Korneffel</a:t>
            </a:r>
            <a:r>
              <a:rPr lang="de-DE" sz="1050" b="0" kern="0" dirty="0">
                <a:solidFill>
                  <a:schemeClr val="tx1"/>
                </a:solidFill>
              </a:rPr>
              <a:t>, Richard Lord, Robert Heine, Rüdiger Behrens, Ulrich </a:t>
            </a:r>
            <a:r>
              <a:rPr lang="de-DE" sz="1050" b="0" kern="0" dirty="0" err="1">
                <a:solidFill>
                  <a:schemeClr val="tx1"/>
                </a:solidFill>
              </a:rPr>
              <a:t>Scholz,Ursula</a:t>
            </a:r>
            <a:r>
              <a:rPr lang="de-DE" sz="1050" b="0" kern="0" dirty="0">
                <a:solidFill>
                  <a:schemeClr val="tx1"/>
                </a:solidFill>
              </a:rPr>
              <a:t> Meissner, Uwe Rau</a:t>
            </a:r>
          </a:p>
          <a:p>
            <a:pPr>
              <a:spcBef>
                <a:spcPts val="0"/>
              </a:spcBef>
              <a:spcAft>
                <a:spcPts val="600"/>
              </a:spcAft>
              <a:defRPr/>
            </a:pPr>
            <a:r>
              <a:rPr lang="fr-FR" sz="1050" kern="0" dirty="0">
                <a:solidFill>
                  <a:srgbClr val="C00000"/>
                </a:solidFill>
                <a:latin typeface="Arial"/>
                <a:cs typeface="Arial"/>
              </a:rPr>
              <a:t>Design </a:t>
            </a:r>
            <a:r>
              <a:rPr lang="fr-FR" sz="1050" b="0" kern="0" dirty="0">
                <a:solidFill>
                  <a:srgbClr val="000000"/>
                </a:solidFill>
                <a:latin typeface="Arial"/>
                <a:cs typeface="Arial"/>
              </a:rPr>
              <a:t>Ira </a:t>
            </a:r>
            <a:r>
              <a:rPr lang="fr-FR" sz="1050" b="0" kern="0" dirty="0" err="1">
                <a:solidFill>
                  <a:srgbClr val="000000"/>
                </a:solidFill>
                <a:latin typeface="Arial"/>
                <a:cs typeface="Arial"/>
              </a:rPr>
              <a:t>Olaleye</a:t>
            </a:r>
            <a:endParaRPr lang="fr-FR" sz="1050" dirty="0">
              <a:solidFill>
                <a:schemeClr val="tx1"/>
              </a:solidFill>
            </a:endParaRPr>
          </a:p>
          <a:p>
            <a:pPr>
              <a:spcBef>
                <a:spcPts val="0"/>
              </a:spcBef>
              <a:spcAft>
                <a:spcPts val="300"/>
              </a:spcAft>
              <a:buClr>
                <a:srgbClr val="C80F0F"/>
              </a:buClr>
              <a:tabLst>
                <a:tab pos="180975" algn="l"/>
              </a:tabLst>
              <a:defRPr/>
            </a:pPr>
            <a:endParaRPr lang="fr-FR" sz="1050" kern="0" dirty="0">
              <a:solidFill>
                <a:srgbClr val="000000"/>
              </a:solidFill>
              <a:latin typeface="Arial"/>
            </a:endParaRPr>
          </a:p>
          <a:p>
            <a:pPr>
              <a:spcBef>
                <a:spcPts val="0"/>
              </a:spcBef>
              <a:spcAft>
                <a:spcPts val="0"/>
              </a:spcAft>
              <a:defRPr/>
            </a:pPr>
            <a:endParaRPr sz="1200" dirty="0">
              <a:solidFill>
                <a:schemeClr val="tx1"/>
              </a:solidFill>
              <a:latin typeface="+mn-lt"/>
              <a:cs typeface="+mn-cs"/>
            </a:endParaRPr>
          </a:p>
          <a:p>
            <a:pPr>
              <a:spcBef>
                <a:spcPts val="0"/>
              </a:spcBef>
              <a:spcAft>
                <a:spcPts val="300"/>
              </a:spcAft>
              <a:defRPr/>
            </a:pPr>
            <a:endParaRPr sz="1050" dirty="0">
              <a:solidFill>
                <a:schemeClr val="tx1"/>
              </a:solidFill>
              <a:latin typeface="+mn-lt"/>
              <a:cs typeface="+mn-cs"/>
            </a:endParaRPr>
          </a:p>
        </p:txBody>
      </p:sp>
      <p:sp>
        <p:nvSpPr>
          <p:cNvPr id="79" name="Inhaltsplatzhalter 2"/>
          <p:cNvSpPr txBox="1">
            <a:spLocks/>
          </p:cNvSpPr>
          <p:nvPr/>
        </p:nvSpPr>
        <p:spPr bwMode="auto">
          <a:xfrm>
            <a:off x="4559300" y="1776413"/>
            <a:ext cx="4140200" cy="4576762"/>
          </a:xfrm>
          <a:prstGeom prst="rect">
            <a:avLst/>
          </a:prstGeom>
          <a:noFill/>
          <a:ln w="9525">
            <a:noFill/>
            <a:miter lim="800000"/>
            <a:headEnd/>
            <a:tailEnd/>
          </a:ln>
        </p:spPr>
        <p:txBody>
          <a:bodyPr lIns="0" tIns="0" rIns="0" bIns="0"/>
          <a:lstStyle/>
          <a:p>
            <a:pPr>
              <a:spcBef>
                <a:spcPts val="0"/>
              </a:spcBef>
              <a:spcAft>
                <a:spcPts val="300"/>
              </a:spcAft>
              <a:defRPr/>
            </a:pPr>
            <a:r>
              <a:rPr lang="en-US" sz="1000" b="0" kern="0" dirty="0" smtClean="0">
                <a:solidFill>
                  <a:schemeClr val="tx1"/>
                </a:solidFill>
              </a:rPr>
              <a:t>Articles written by named authors do not necessarily reflect the views of the editors.</a:t>
            </a:r>
            <a:endParaRPr lang="en-US" sz="1000" kern="0" dirty="0" smtClean="0">
              <a:solidFill>
                <a:schemeClr val="tx1"/>
              </a:solidFill>
              <a:latin typeface="Arial"/>
            </a:endParaRPr>
          </a:p>
          <a:p>
            <a:pPr>
              <a:spcBef>
                <a:spcPts val="0"/>
              </a:spcBef>
              <a:spcAft>
                <a:spcPts val="300"/>
              </a:spcAft>
              <a:defRPr/>
            </a:pPr>
            <a:endParaRPr lang="en-US" sz="1000" kern="0" dirty="0" smtClean="0">
              <a:solidFill>
                <a:schemeClr val="tx1"/>
              </a:solidFill>
              <a:latin typeface="Arial"/>
              <a:cs typeface="Arial"/>
            </a:endParaRPr>
          </a:p>
          <a:p>
            <a:pPr>
              <a:spcBef>
                <a:spcPts val="0"/>
              </a:spcBef>
              <a:spcAft>
                <a:spcPts val="300"/>
              </a:spcAft>
              <a:defRPr/>
            </a:pPr>
            <a:r>
              <a:rPr lang="en-US" sz="1000" kern="0" dirty="0" smtClean="0">
                <a:solidFill>
                  <a:schemeClr val="tx1"/>
                </a:solidFill>
                <a:latin typeface="Arial"/>
                <a:cs typeface="Arial"/>
              </a:rPr>
              <a:t>The training course ‘</a:t>
            </a:r>
            <a:r>
              <a:rPr lang="fr-FR" sz="1000" kern="0" dirty="0" err="1">
                <a:solidFill>
                  <a:schemeClr val="tx1"/>
                </a:solidFill>
                <a:latin typeface="Arial"/>
                <a:cs typeface="Arial"/>
              </a:rPr>
              <a:t>Integrating</a:t>
            </a:r>
            <a:r>
              <a:rPr lang="fr-FR" sz="1000" kern="0" dirty="0">
                <a:solidFill>
                  <a:schemeClr val="tx1"/>
                </a:solidFill>
                <a:latin typeface="Arial"/>
                <a:cs typeface="Arial"/>
              </a:rPr>
              <a:t> </a:t>
            </a:r>
            <a:r>
              <a:rPr lang="fr-FR" sz="1000" kern="0" dirty="0" err="1">
                <a:solidFill>
                  <a:schemeClr val="tx1"/>
                </a:solidFill>
                <a:latin typeface="Arial"/>
                <a:cs typeface="Arial"/>
              </a:rPr>
              <a:t>Climate</a:t>
            </a:r>
            <a:r>
              <a:rPr lang="fr-FR" sz="1000" kern="0" dirty="0">
                <a:solidFill>
                  <a:schemeClr val="tx1"/>
                </a:solidFill>
                <a:latin typeface="Arial"/>
                <a:cs typeface="Arial"/>
              </a:rPr>
              <a:t> Change Adaptation </a:t>
            </a:r>
            <a:r>
              <a:rPr lang="fr-FR" sz="1000" kern="0" dirty="0" err="1">
                <a:solidFill>
                  <a:schemeClr val="tx1"/>
                </a:solidFill>
                <a:latin typeface="Arial"/>
                <a:cs typeface="Arial"/>
              </a:rPr>
              <a:t>into</a:t>
            </a:r>
            <a:r>
              <a:rPr lang="fr-FR" sz="1000" kern="0" dirty="0">
                <a:solidFill>
                  <a:schemeClr val="tx1"/>
                </a:solidFill>
                <a:latin typeface="Arial"/>
                <a:cs typeface="Arial"/>
              </a:rPr>
              <a:t> </a:t>
            </a:r>
            <a:r>
              <a:rPr lang="fr-FR" sz="1000" kern="0" dirty="0" err="1">
                <a:solidFill>
                  <a:schemeClr val="tx1"/>
                </a:solidFill>
                <a:latin typeface="Arial"/>
                <a:cs typeface="Arial"/>
              </a:rPr>
              <a:t>Development</a:t>
            </a:r>
            <a:r>
              <a:rPr lang="fr-FR" sz="1000" kern="0" dirty="0">
                <a:solidFill>
                  <a:schemeClr val="tx1"/>
                </a:solidFill>
                <a:latin typeface="Arial"/>
                <a:cs typeface="Arial"/>
              </a:rPr>
              <a:t> Planning</a:t>
            </a:r>
            <a:r>
              <a:rPr lang="en-US" sz="1000" kern="0" dirty="0" smtClean="0">
                <a:solidFill>
                  <a:schemeClr val="tx1"/>
                </a:solidFill>
                <a:latin typeface="Arial"/>
                <a:cs typeface="Arial"/>
              </a:rPr>
              <a:t>’</a:t>
            </a:r>
            <a:r>
              <a:rPr lang="en-US" sz="1000" b="0" kern="0" dirty="0" smtClean="0">
                <a:solidFill>
                  <a:schemeClr val="tx1"/>
                </a:solidFill>
                <a:latin typeface="Arial"/>
                <a:cs typeface="Arial"/>
              </a:rPr>
              <a:t> </a:t>
            </a:r>
            <a:r>
              <a:rPr lang="en-US" sz="1000" kern="0" dirty="0" smtClean="0">
                <a:solidFill>
                  <a:schemeClr val="tx1"/>
                </a:solidFill>
                <a:latin typeface="Arial"/>
                <a:cs typeface="Arial"/>
              </a:rPr>
              <a:t>has been developed by the GIZ Climate </a:t>
            </a:r>
            <a:r>
              <a:rPr lang="en-US" sz="1000" kern="0" smtClean="0">
                <a:solidFill>
                  <a:schemeClr val="tx1"/>
                </a:solidFill>
                <a:latin typeface="Arial"/>
                <a:cs typeface="Arial"/>
              </a:rPr>
              <a:t>Protection Programme, </a:t>
            </a:r>
            <a:r>
              <a:rPr lang="en-US" sz="1000" kern="0" dirty="0" smtClean="0">
                <a:solidFill>
                  <a:schemeClr val="tx1"/>
                </a:solidFill>
                <a:latin typeface="Arial"/>
                <a:cs typeface="Arial"/>
              </a:rPr>
              <a:t>on behalf of the Federal Ministry for Economic Cooperation and Development (BMZ)</a:t>
            </a:r>
            <a:endParaRPr lang="en-US" sz="1000" kern="0" dirty="0" smtClean="0">
              <a:solidFill>
                <a:schemeClr val="tx1"/>
              </a:solidFill>
              <a:latin typeface="Arial"/>
            </a:endParaRPr>
          </a:p>
          <a:p>
            <a:pPr>
              <a:spcBef>
                <a:spcPts val="0"/>
              </a:spcBef>
              <a:spcAft>
                <a:spcPts val="300"/>
              </a:spcAft>
              <a:defRPr/>
            </a:pPr>
            <a:endParaRPr lang="en-US" sz="1000" kern="0" dirty="0" smtClean="0">
              <a:solidFill>
                <a:schemeClr val="tx1"/>
              </a:solidFill>
              <a:latin typeface="Arial"/>
            </a:endParaRPr>
          </a:p>
          <a:p>
            <a:pPr>
              <a:spcBef>
                <a:spcPts val="0"/>
              </a:spcBef>
              <a:spcAft>
                <a:spcPts val="300"/>
              </a:spcAft>
              <a:defRPr/>
            </a:pPr>
            <a:endParaRPr lang="en-US" sz="1000" kern="0" dirty="0" smtClean="0">
              <a:solidFill>
                <a:schemeClr val="tx1"/>
              </a:solidFill>
              <a:latin typeface="Arial"/>
            </a:endParaRPr>
          </a:p>
          <a:p>
            <a:pPr>
              <a:spcBef>
                <a:spcPts val="0"/>
              </a:spcBef>
              <a:spcAft>
                <a:spcPts val="300"/>
              </a:spcAft>
              <a:defRPr/>
            </a:pPr>
            <a:endParaRPr lang="en-US" sz="1000" kern="0" dirty="0" smtClean="0">
              <a:solidFill>
                <a:schemeClr val="tx1"/>
              </a:solidFill>
              <a:latin typeface="Arial"/>
            </a:endParaRPr>
          </a:p>
          <a:p>
            <a:pPr>
              <a:spcBef>
                <a:spcPts val="0"/>
              </a:spcBef>
              <a:spcAft>
                <a:spcPts val="300"/>
              </a:spcAft>
              <a:defRPr/>
            </a:pPr>
            <a:endParaRPr lang="en-US" sz="1000" kern="0" dirty="0" smtClean="0">
              <a:solidFill>
                <a:schemeClr val="tx1"/>
              </a:solidFill>
              <a:latin typeface="Arial"/>
            </a:endParaRPr>
          </a:p>
          <a:p>
            <a:pPr>
              <a:spcBef>
                <a:spcPts val="0"/>
              </a:spcBef>
              <a:spcAft>
                <a:spcPts val="300"/>
              </a:spcAft>
              <a:defRPr/>
            </a:pPr>
            <a:endParaRPr lang="en-US" sz="1000" kern="0" dirty="0" smtClean="0">
              <a:solidFill>
                <a:schemeClr val="tx1"/>
              </a:solidFill>
              <a:latin typeface="Arial"/>
            </a:endParaRPr>
          </a:p>
          <a:p>
            <a:pPr>
              <a:spcBef>
                <a:spcPts val="0"/>
              </a:spcBef>
              <a:spcAft>
                <a:spcPts val="300"/>
              </a:spcAft>
              <a:defRPr/>
            </a:pPr>
            <a:endParaRPr lang="en-US" sz="1000" kern="0" dirty="0" smtClean="0">
              <a:solidFill>
                <a:schemeClr val="tx1"/>
              </a:solidFill>
              <a:latin typeface="Arial"/>
            </a:endParaRPr>
          </a:p>
          <a:p>
            <a:pPr>
              <a:defRPr/>
            </a:pPr>
            <a:endParaRPr lang="en-US" sz="1000" kern="0" dirty="0" smtClean="0">
              <a:solidFill>
                <a:schemeClr val="tx1"/>
              </a:solidFill>
              <a:latin typeface="Arial"/>
            </a:endParaRPr>
          </a:p>
          <a:p>
            <a:pPr>
              <a:defRPr/>
            </a:pPr>
            <a:endParaRPr lang="en-US" sz="1000" kern="0" dirty="0" smtClean="0">
              <a:solidFill>
                <a:schemeClr val="tx1"/>
              </a:solidFill>
              <a:latin typeface="Arial"/>
            </a:endParaRPr>
          </a:p>
          <a:p>
            <a:pPr>
              <a:defRPr/>
            </a:pPr>
            <a:r>
              <a:rPr lang="en-US" sz="1000" kern="0" dirty="0" smtClean="0">
                <a:solidFill>
                  <a:schemeClr val="tx1"/>
                </a:solidFill>
                <a:latin typeface="Arial"/>
              </a:rPr>
              <a:t>This module has been elaborated as an addition to the existing training course on ‘Integrating Climate Change Adaptation into Development Planning’ with additional financing from BMU. </a:t>
            </a:r>
            <a:endParaRPr lang="en-US" sz="1000" kern="0" dirty="0">
              <a:solidFill>
                <a:srgbClr val="C00000"/>
              </a:solidFill>
              <a:latin typeface="Arial"/>
              <a:cs typeface="Arial"/>
            </a:endParaRPr>
          </a:p>
        </p:txBody>
      </p:sp>
      <p:pic>
        <p:nvPicPr>
          <p:cNvPr id="4101" name="Grafik 81" descr="BMZ.JPG"/>
          <p:cNvPicPr>
            <a:picLocks noChangeAspect="1"/>
          </p:cNvPicPr>
          <p:nvPr/>
        </p:nvPicPr>
        <p:blipFill>
          <a:blip r:embed="rId5" cstate="print"/>
          <a:srcRect l="14651" t="7597" r="14261" b="10234"/>
          <a:stretch>
            <a:fillRect/>
          </a:stretch>
        </p:blipFill>
        <p:spPr bwMode="auto">
          <a:xfrm>
            <a:off x="4540250" y="3076575"/>
            <a:ext cx="2576513" cy="1041400"/>
          </a:xfrm>
          <a:prstGeom prst="rect">
            <a:avLst/>
          </a:prstGeom>
          <a:noFill/>
          <a:ln w="9525">
            <a:noFill/>
            <a:miter lim="800000"/>
            <a:headEnd/>
            <a:tailEnd/>
          </a:ln>
        </p:spPr>
      </p:pic>
      <p:pic>
        <p:nvPicPr>
          <p:cNvPr id="4102" name="Picture 9" descr="C:\Dokumente und Einstellungen\barbara.thierfelder.ECO\Eigene Dateien\4 ECO PR\5 CD Partner, AG\BMU\foerderzusatz-bmu-en-auftrag\BMU_Office_Farbe_en_auftrag.jpg"/>
          <p:cNvPicPr>
            <a:picLocks noChangeAspect="1" noChangeArrowheads="1"/>
          </p:cNvPicPr>
          <p:nvPr/>
        </p:nvPicPr>
        <p:blipFill>
          <a:blip r:embed="rId6" cstate="print"/>
          <a:srcRect/>
          <a:stretch>
            <a:fillRect/>
          </a:stretch>
        </p:blipFill>
        <p:spPr bwMode="auto">
          <a:xfrm>
            <a:off x="4403725" y="4951413"/>
            <a:ext cx="2482850" cy="14605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Introduction: What are scenarios</a:t>
            </a:r>
          </a:p>
        </p:txBody>
      </p:sp>
      <p:sp>
        <p:nvSpPr>
          <p:cNvPr id="4099" name="Content Placeholder 2"/>
          <p:cNvSpPr>
            <a:spLocks noGrp="1"/>
          </p:cNvSpPr>
          <p:nvPr>
            <p:ph idx="1"/>
          </p:nvPr>
        </p:nvSpPr>
        <p:spPr>
          <a:xfrm>
            <a:off x="457200" y="2008188"/>
            <a:ext cx="5210175" cy="4213225"/>
          </a:xfrm>
        </p:spPr>
        <p:txBody>
          <a:bodyPr/>
          <a:lstStyle/>
          <a:p>
            <a:pPr lvl="1"/>
            <a:r>
              <a:rPr lang="en-US" dirty="0" smtClean="0"/>
              <a:t>Scenarios are different plausible combinations of a set of circumstances and thus describe different future situations</a:t>
            </a:r>
          </a:p>
          <a:p>
            <a:pPr lvl="1"/>
            <a:r>
              <a:rPr lang="en-US" dirty="0" smtClean="0"/>
              <a:t>Scenarios are NOT predictions</a:t>
            </a:r>
          </a:p>
          <a:p>
            <a:pPr lvl="1"/>
            <a:r>
              <a:rPr lang="en-US" dirty="0" smtClean="0"/>
              <a:t>They help</a:t>
            </a:r>
          </a:p>
          <a:p>
            <a:pPr lvl="2"/>
            <a:r>
              <a:rPr lang="en-US" sz="1600" dirty="0" smtClean="0"/>
              <a:t>to </a:t>
            </a:r>
            <a:r>
              <a:rPr lang="en-US" sz="1600" dirty="0" err="1" smtClean="0"/>
              <a:t>sensitise</a:t>
            </a:r>
            <a:r>
              <a:rPr lang="en-US" sz="1600" dirty="0" smtClean="0"/>
              <a:t> decision makers for factors influencing future development </a:t>
            </a:r>
          </a:p>
          <a:p>
            <a:pPr lvl="2"/>
            <a:r>
              <a:rPr lang="en-US" sz="1600" dirty="0" smtClean="0"/>
              <a:t>to anticipate future threats and opportunities for development </a:t>
            </a:r>
          </a:p>
          <a:p>
            <a:pPr lvl="2"/>
            <a:r>
              <a:rPr lang="en-US" sz="1600" dirty="0" smtClean="0"/>
              <a:t>to enhance collective learning and exchange</a:t>
            </a:r>
          </a:p>
          <a:p>
            <a:pPr lvl="2"/>
            <a:r>
              <a:rPr lang="en-US" sz="1600" dirty="0" smtClean="0"/>
              <a:t>to - in due course - make decisions for activities (limit threats, secure against negative effects, enhance opportunities)</a:t>
            </a:r>
          </a:p>
          <a:p>
            <a:pPr lvl="1"/>
            <a:endParaRPr lang="en-US" dirty="0" smtClean="0"/>
          </a:p>
          <a:p>
            <a:pPr lvl="1">
              <a:buFont typeface="Wingdings" pitchFamily="2" charset="2"/>
              <a:buNone/>
            </a:pPr>
            <a:endParaRPr lang="en-US" dirty="0" smtClean="0"/>
          </a:p>
        </p:txBody>
      </p:sp>
      <p:grpSp>
        <p:nvGrpSpPr>
          <p:cNvPr id="22532" name="Gruppieren 22"/>
          <p:cNvGrpSpPr>
            <a:grpSpLocks/>
          </p:cNvGrpSpPr>
          <p:nvPr/>
        </p:nvGrpSpPr>
        <p:grpSpPr bwMode="auto">
          <a:xfrm>
            <a:off x="5553075" y="1076325"/>
            <a:ext cx="3476625" cy="3000375"/>
            <a:chOff x="5553075" y="1076325"/>
            <a:chExt cx="3476625" cy="3000375"/>
          </a:xfrm>
        </p:grpSpPr>
        <p:grpSp>
          <p:nvGrpSpPr>
            <p:cNvPr id="22533" name="Gruppieren 9"/>
            <p:cNvGrpSpPr>
              <a:grpSpLocks/>
            </p:cNvGrpSpPr>
            <p:nvPr/>
          </p:nvGrpSpPr>
          <p:grpSpPr bwMode="auto">
            <a:xfrm>
              <a:off x="5924550" y="3590925"/>
              <a:ext cx="2962275" cy="485775"/>
              <a:chOff x="5924550" y="3590925"/>
              <a:chExt cx="2962275" cy="485775"/>
            </a:xfrm>
          </p:grpSpPr>
          <p:grpSp>
            <p:nvGrpSpPr>
              <p:cNvPr id="22541" name="Gruppieren 7"/>
              <p:cNvGrpSpPr>
                <a:grpSpLocks/>
              </p:cNvGrpSpPr>
              <p:nvPr/>
            </p:nvGrpSpPr>
            <p:grpSpPr bwMode="auto">
              <a:xfrm>
                <a:off x="5924550" y="3590925"/>
                <a:ext cx="2962275" cy="485775"/>
                <a:chOff x="5924550" y="3590925"/>
                <a:chExt cx="2962275" cy="485775"/>
              </a:xfrm>
            </p:grpSpPr>
            <p:sp>
              <p:nvSpPr>
                <p:cNvPr id="7" name="Pfeil nach rechts 6"/>
                <p:cNvSpPr/>
                <p:nvPr/>
              </p:nvSpPr>
              <p:spPr bwMode="auto">
                <a:xfrm>
                  <a:off x="6019800" y="3590925"/>
                  <a:ext cx="2867025" cy="485775"/>
                </a:xfrm>
                <a:prstGeom prst="rightArrow">
                  <a:avLst/>
                </a:prstGeom>
                <a:gradFill flip="none" rotWithShape="1">
                  <a:gsLst>
                    <a:gs pos="0">
                      <a:schemeClr val="accent5">
                        <a:lumMod val="75000"/>
                      </a:schemeClr>
                    </a:gs>
                    <a:gs pos="50000">
                      <a:schemeClr val="accent1">
                        <a:tint val="44500"/>
                        <a:satMod val="160000"/>
                      </a:schemeClr>
                    </a:gs>
                    <a:gs pos="100000">
                      <a:schemeClr val="accent1">
                        <a:tint val="23500"/>
                        <a:satMod val="160000"/>
                      </a:schemeClr>
                    </a:gs>
                  </a:gsLst>
                  <a:lin ang="0" scaled="1"/>
                  <a:tileRect/>
                </a:gradFill>
                <a:ln w="9525" cap="flat" cmpd="sng" algn="ctr">
                  <a:noFill/>
                  <a:prstDash val="solid"/>
                  <a:round/>
                  <a:headEnd type="none" w="med" len="med"/>
                  <a:tailEnd type="none" w="med" len="med"/>
                </a:ln>
                <a:effectLst/>
              </p:spPr>
              <p:txBody>
                <a:bodyPr/>
                <a:lstStyle/>
                <a:p>
                  <a:pPr eaLnBrk="0" hangingPunct="0">
                    <a:defRPr/>
                  </a:pPr>
                  <a:endParaRPr lang="de-DE"/>
                </a:p>
              </p:txBody>
            </p:sp>
            <p:sp>
              <p:nvSpPr>
                <p:cNvPr id="22544" name="Textfeld 5"/>
                <p:cNvSpPr txBox="1">
                  <a:spLocks noChangeArrowheads="1"/>
                </p:cNvSpPr>
                <p:nvPr/>
              </p:nvSpPr>
              <p:spPr bwMode="auto">
                <a:xfrm>
                  <a:off x="5924550" y="3609975"/>
                  <a:ext cx="1171575" cy="430887"/>
                </a:xfrm>
                <a:prstGeom prst="rect">
                  <a:avLst/>
                </a:prstGeom>
                <a:noFill/>
                <a:ln w="9525">
                  <a:noFill/>
                  <a:miter lim="800000"/>
                  <a:headEnd/>
                  <a:tailEnd/>
                </a:ln>
              </p:spPr>
              <p:txBody>
                <a:bodyPr>
                  <a:spAutoFit/>
                </a:bodyPr>
                <a:lstStyle/>
                <a:p>
                  <a:r>
                    <a:rPr lang="de-DE">
                      <a:solidFill>
                        <a:schemeClr val="tx1"/>
                      </a:solidFill>
                    </a:rPr>
                    <a:t>NOW</a:t>
                  </a:r>
                </a:p>
              </p:txBody>
            </p:sp>
          </p:grpSp>
          <p:sp>
            <p:nvSpPr>
              <p:cNvPr id="22542" name="Textfeld 8"/>
              <p:cNvSpPr txBox="1">
                <a:spLocks noChangeArrowheads="1"/>
              </p:cNvSpPr>
              <p:nvPr/>
            </p:nvSpPr>
            <p:spPr bwMode="auto">
              <a:xfrm>
                <a:off x="7696200" y="3600450"/>
                <a:ext cx="1171575" cy="430887"/>
              </a:xfrm>
              <a:prstGeom prst="rect">
                <a:avLst/>
              </a:prstGeom>
              <a:noFill/>
              <a:ln w="9525">
                <a:noFill/>
                <a:miter lim="800000"/>
                <a:headEnd/>
                <a:tailEnd/>
              </a:ln>
            </p:spPr>
            <p:txBody>
              <a:bodyPr>
                <a:spAutoFit/>
              </a:bodyPr>
              <a:lstStyle/>
              <a:p>
                <a:r>
                  <a:rPr lang="de-DE" i="1">
                    <a:solidFill>
                      <a:schemeClr val="tx1"/>
                    </a:solidFill>
                  </a:rPr>
                  <a:t>later</a:t>
                </a:r>
              </a:p>
            </p:txBody>
          </p:sp>
        </p:grpSp>
        <p:cxnSp>
          <p:nvCxnSpPr>
            <p:cNvPr id="22534" name="Gerade Verbindung mit Pfeil 11"/>
            <p:cNvCxnSpPr>
              <a:cxnSpLocks noChangeShapeType="1"/>
            </p:cNvCxnSpPr>
            <p:nvPr/>
          </p:nvCxnSpPr>
          <p:spPr bwMode="auto">
            <a:xfrm flipV="1">
              <a:off x="6991350" y="1200150"/>
              <a:ext cx="1981200" cy="695325"/>
            </a:xfrm>
            <a:prstGeom prst="straightConnector1">
              <a:avLst/>
            </a:prstGeom>
            <a:noFill/>
            <a:ln w="57150" algn="ctr">
              <a:solidFill>
                <a:srgbClr val="C00000"/>
              </a:solidFill>
              <a:round/>
              <a:headEnd/>
              <a:tailEnd type="arrow" w="med" len="med"/>
            </a:ln>
          </p:spPr>
        </p:cxnSp>
        <p:grpSp>
          <p:nvGrpSpPr>
            <p:cNvPr id="22535" name="Gruppieren 13"/>
            <p:cNvGrpSpPr>
              <a:grpSpLocks/>
            </p:cNvGrpSpPr>
            <p:nvPr/>
          </p:nvGrpSpPr>
          <p:grpSpPr bwMode="auto">
            <a:xfrm>
              <a:off x="5553075" y="1076325"/>
              <a:ext cx="1163638" cy="2628900"/>
              <a:chOff x="5553075" y="1076325"/>
              <a:chExt cx="1163638" cy="2628900"/>
            </a:xfrm>
          </p:grpSpPr>
          <p:pic>
            <p:nvPicPr>
              <p:cNvPr id="22539" name="Picture 8" descr="C:\Dokumente und Einstellungen\barbara.thierfelder.ECO\Lokale Einstellungen\Temporary Internet Files\Content.IE5\1B8FG6K0\MC900078711[1].wmf"/>
              <p:cNvPicPr>
                <a:picLocks noChangeAspect="1" noChangeArrowheads="1"/>
              </p:cNvPicPr>
              <p:nvPr/>
            </p:nvPicPr>
            <p:blipFill>
              <a:blip r:embed="rId3" cstate="print"/>
              <a:srcRect/>
              <a:stretch>
                <a:fillRect/>
              </a:stretch>
            </p:blipFill>
            <p:spPr bwMode="auto">
              <a:xfrm flipH="1">
                <a:off x="5657850" y="1138238"/>
                <a:ext cx="1058863" cy="2566987"/>
              </a:xfrm>
              <a:prstGeom prst="rect">
                <a:avLst/>
              </a:prstGeom>
              <a:noFill/>
              <a:ln w="9525">
                <a:noFill/>
                <a:miter lim="800000"/>
                <a:headEnd/>
                <a:tailEnd/>
              </a:ln>
            </p:spPr>
          </p:pic>
          <p:sp>
            <p:nvSpPr>
              <p:cNvPr id="22540" name="Rechteck 12"/>
              <p:cNvSpPr>
                <a:spLocks noChangeArrowheads="1"/>
              </p:cNvSpPr>
              <p:nvPr/>
            </p:nvSpPr>
            <p:spPr bwMode="auto">
              <a:xfrm>
                <a:off x="5553075" y="1076325"/>
                <a:ext cx="419100" cy="361950"/>
              </a:xfrm>
              <a:prstGeom prst="rect">
                <a:avLst/>
              </a:prstGeom>
              <a:solidFill>
                <a:schemeClr val="bg1"/>
              </a:solidFill>
              <a:ln w="9525" algn="ctr">
                <a:noFill/>
                <a:round/>
                <a:headEnd/>
                <a:tailEnd/>
              </a:ln>
            </p:spPr>
            <p:txBody>
              <a:bodyPr/>
              <a:lstStyle/>
              <a:p>
                <a:pPr eaLnBrk="0" hangingPunct="0"/>
                <a:endParaRPr lang="de-DE"/>
              </a:p>
            </p:txBody>
          </p:sp>
        </p:grpSp>
        <p:cxnSp>
          <p:nvCxnSpPr>
            <p:cNvPr id="22536" name="Gerade Verbindung mit Pfeil 14"/>
            <p:cNvCxnSpPr>
              <a:cxnSpLocks noChangeShapeType="1"/>
            </p:cNvCxnSpPr>
            <p:nvPr/>
          </p:nvCxnSpPr>
          <p:spPr bwMode="auto">
            <a:xfrm>
              <a:off x="7019925" y="1924051"/>
              <a:ext cx="2009775" cy="122237"/>
            </a:xfrm>
            <a:prstGeom prst="straightConnector1">
              <a:avLst/>
            </a:prstGeom>
            <a:noFill/>
            <a:ln w="57150" algn="ctr">
              <a:solidFill>
                <a:srgbClr val="00B050"/>
              </a:solidFill>
              <a:round/>
              <a:headEnd/>
              <a:tailEnd type="arrow" w="med" len="med"/>
            </a:ln>
          </p:spPr>
        </p:cxnSp>
        <p:cxnSp>
          <p:nvCxnSpPr>
            <p:cNvPr id="18" name="Gerade Verbindung mit Pfeil 17"/>
            <p:cNvCxnSpPr/>
            <p:nvPr/>
          </p:nvCxnSpPr>
          <p:spPr bwMode="auto">
            <a:xfrm>
              <a:off x="6962775" y="1914525"/>
              <a:ext cx="1952625" cy="866775"/>
            </a:xfrm>
            <a:prstGeom prst="straightConnector1">
              <a:avLst/>
            </a:prstGeom>
            <a:solidFill>
              <a:schemeClr val="accent1"/>
            </a:solidFill>
            <a:ln w="57150" cap="flat" cmpd="sng" algn="ctr">
              <a:solidFill>
                <a:schemeClr val="accent1">
                  <a:lumMod val="50000"/>
                </a:schemeClr>
              </a:solidFill>
              <a:prstDash val="solid"/>
              <a:round/>
              <a:headEnd type="none" w="med" len="med"/>
              <a:tailEnd type="arrow"/>
            </a:ln>
            <a:effectLst/>
          </p:spPr>
        </p:cxnSp>
        <p:sp>
          <p:nvSpPr>
            <p:cNvPr id="22538" name="Textfeld 21"/>
            <p:cNvSpPr txBox="1">
              <a:spLocks noChangeArrowheads="1"/>
            </p:cNvSpPr>
            <p:nvPr/>
          </p:nvSpPr>
          <p:spPr bwMode="auto">
            <a:xfrm>
              <a:off x="6734175" y="1285875"/>
              <a:ext cx="266700" cy="1107996"/>
            </a:xfrm>
            <a:prstGeom prst="rect">
              <a:avLst/>
            </a:prstGeom>
            <a:solidFill>
              <a:schemeClr val="bg1"/>
            </a:solidFill>
            <a:ln w="9525">
              <a:noFill/>
              <a:miter lim="800000"/>
              <a:headEnd/>
              <a:tailEnd/>
            </a:ln>
          </p:spPr>
          <p:txBody>
            <a:bodyPr>
              <a:spAutoFit/>
            </a:bodyPr>
            <a:lstStyle/>
            <a:p>
              <a:r>
                <a:rPr lang="de-DE">
                  <a:solidFill>
                    <a:schemeClr val="tx1"/>
                  </a:solidFill>
                </a:rPr>
                <a: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409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409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09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ctrTitle" sz="quarter"/>
          </p:nvPr>
        </p:nvSpPr>
        <p:spPr>
          <a:xfrm>
            <a:off x="1039813" y="1993900"/>
            <a:ext cx="7034212" cy="1143000"/>
          </a:xfrm>
        </p:spPr>
        <p:txBody>
          <a:bodyPr/>
          <a:lstStyle/>
          <a:p>
            <a:r>
              <a:rPr lang="en-US" dirty="0" smtClean="0">
                <a:solidFill>
                  <a:srgbClr val="C00000"/>
                </a:solidFill>
              </a:rPr>
              <a:t>Exercise: 'Designing scenarios'</a:t>
            </a:r>
          </a:p>
        </p:txBody>
      </p:sp>
      <p:sp>
        <p:nvSpPr>
          <p:cNvPr id="23555" name="Untertitel 2"/>
          <p:cNvSpPr>
            <a:spLocks noGrp="1"/>
          </p:cNvSpPr>
          <p:nvPr>
            <p:ph type="subTitle" sz="quarter" idx="1"/>
          </p:nvPr>
        </p:nvSpPr>
        <p:spPr>
          <a:xfrm>
            <a:off x="1039813" y="3238500"/>
            <a:ext cx="7034212" cy="1752600"/>
          </a:xfrm>
        </p:spPr>
        <p:txBody>
          <a:bodyPr/>
          <a:lstStyle/>
          <a:p>
            <a:endParaRPr lang="de-DE"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Introduction: how to develop scenarios (linear)</a:t>
            </a:r>
          </a:p>
        </p:txBody>
      </p:sp>
      <p:sp>
        <p:nvSpPr>
          <p:cNvPr id="4099" name="Content Placeholder 2"/>
          <p:cNvSpPr>
            <a:spLocks noGrp="1"/>
          </p:cNvSpPr>
          <p:nvPr>
            <p:ph idx="1"/>
          </p:nvPr>
        </p:nvSpPr>
        <p:spPr>
          <a:xfrm>
            <a:off x="457200" y="2008188"/>
            <a:ext cx="4402138" cy="4213225"/>
          </a:xfrm>
        </p:spPr>
        <p:txBody>
          <a:bodyPr/>
          <a:lstStyle/>
          <a:p>
            <a:pPr marL="342900" lvl="1" indent="-342900">
              <a:buFont typeface="+mj-lt"/>
              <a:buAutoNum type="arabicParenBoth"/>
              <a:defRPr/>
            </a:pPr>
            <a:r>
              <a:rPr lang="en-US" dirty="0" smtClean="0">
                <a:ea typeface="+mn-ea"/>
                <a:cs typeface="+mn-cs"/>
              </a:rPr>
              <a:t>Determine the </a:t>
            </a:r>
            <a:r>
              <a:rPr lang="en-US" u="sng" dirty="0" smtClean="0">
                <a:ea typeface="+mn-ea"/>
                <a:cs typeface="+mn-cs"/>
              </a:rPr>
              <a:t>question</a:t>
            </a:r>
            <a:r>
              <a:rPr lang="en-US" dirty="0" smtClean="0">
                <a:ea typeface="+mn-ea"/>
                <a:cs typeface="+mn-cs"/>
              </a:rPr>
              <a:t> you want to deal with, </a:t>
            </a:r>
            <a:br>
              <a:rPr lang="en-US" dirty="0" smtClean="0">
                <a:ea typeface="+mn-ea"/>
                <a:cs typeface="+mn-cs"/>
              </a:rPr>
            </a:br>
            <a:endParaRPr lang="en-US" b="0" i="1" dirty="0" smtClean="0">
              <a:ea typeface="+mn-ea"/>
              <a:cs typeface="+mn-cs"/>
            </a:endParaRPr>
          </a:p>
          <a:p>
            <a:pPr marL="342900" lvl="1" indent="-342900">
              <a:buFont typeface="+mj-lt"/>
              <a:buAutoNum type="arabicParenBoth"/>
              <a:defRPr/>
            </a:pPr>
            <a:r>
              <a:rPr lang="en-US" dirty="0" smtClean="0">
                <a:ea typeface="+mn-ea"/>
                <a:cs typeface="+mn-cs"/>
              </a:rPr>
              <a:t>Determine influencing </a:t>
            </a:r>
            <a:r>
              <a:rPr lang="en-US" u="sng" dirty="0" smtClean="0">
                <a:ea typeface="+mn-ea"/>
                <a:cs typeface="+mn-cs"/>
              </a:rPr>
              <a:t>factors</a:t>
            </a:r>
            <a:r>
              <a:rPr lang="en-US" dirty="0" smtClean="0">
                <a:ea typeface="+mn-ea"/>
                <a:cs typeface="+mn-cs"/>
              </a:rPr>
              <a:t>, that differ according to your decisions</a:t>
            </a:r>
            <a:br>
              <a:rPr lang="en-US" dirty="0" smtClean="0">
                <a:ea typeface="+mn-ea"/>
                <a:cs typeface="+mn-cs"/>
              </a:rPr>
            </a:br>
            <a:endParaRPr lang="en-US" b="0" i="1" dirty="0" smtClean="0">
              <a:ea typeface="+mn-ea"/>
              <a:cs typeface="+mn-cs"/>
            </a:endParaRPr>
          </a:p>
          <a:p>
            <a:pPr marL="342900" lvl="1" indent="-342900">
              <a:buFont typeface="+mj-lt"/>
              <a:buAutoNum type="arabicParenBoth"/>
              <a:defRPr/>
            </a:pPr>
            <a:r>
              <a:rPr lang="en-US" dirty="0" smtClean="0">
                <a:ea typeface="+mn-ea"/>
                <a:cs typeface="+mn-cs"/>
              </a:rPr>
              <a:t>Define different </a:t>
            </a:r>
            <a:r>
              <a:rPr lang="en-US" u="sng" dirty="0" smtClean="0">
                <a:ea typeface="+mn-ea"/>
                <a:cs typeface="+mn-cs"/>
              </a:rPr>
              <a:t>values</a:t>
            </a:r>
            <a:r>
              <a:rPr lang="en-US" dirty="0" smtClean="0">
                <a:ea typeface="+mn-ea"/>
                <a:cs typeface="+mn-cs"/>
              </a:rPr>
              <a:t> for factors, </a:t>
            </a:r>
            <a:br>
              <a:rPr lang="en-US" dirty="0" smtClean="0">
                <a:ea typeface="+mn-ea"/>
                <a:cs typeface="+mn-cs"/>
              </a:rPr>
            </a:br>
            <a:endParaRPr lang="en-US" dirty="0" smtClean="0">
              <a:ea typeface="+mn-ea"/>
              <a:cs typeface="+mn-cs"/>
            </a:endParaRPr>
          </a:p>
          <a:p>
            <a:pPr marL="342900" lvl="1" indent="-342900">
              <a:buFont typeface="+mj-lt"/>
              <a:buAutoNum type="arabicParenBoth"/>
              <a:defRPr/>
            </a:pPr>
            <a:r>
              <a:rPr lang="en-US" dirty="0" smtClean="0">
                <a:ea typeface="+mn-ea"/>
                <a:cs typeface="+mn-cs"/>
              </a:rPr>
              <a:t>Combine factors/values</a:t>
            </a:r>
            <a:br>
              <a:rPr lang="en-US" dirty="0" smtClean="0">
                <a:ea typeface="+mn-ea"/>
                <a:cs typeface="+mn-cs"/>
              </a:rPr>
            </a:br>
            <a:endParaRPr lang="en-US" dirty="0" smtClean="0">
              <a:ea typeface="+mn-ea"/>
              <a:cs typeface="+mn-cs"/>
            </a:endParaRPr>
          </a:p>
          <a:p>
            <a:pPr marL="342900" lvl="1" indent="-342900">
              <a:buFont typeface="+mj-lt"/>
              <a:buAutoNum type="arabicParenBoth"/>
              <a:defRPr/>
            </a:pPr>
            <a:r>
              <a:rPr lang="en-US" dirty="0" smtClean="0">
                <a:ea typeface="+mn-ea"/>
                <a:cs typeface="+mn-cs"/>
              </a:rPr>
              <a:t>Describe plausible storylines</a:t>
            </a:r>
          </a:p>
        </p:txBody>
      </p:sp>
      <p:pic>
        <p:nvPicPr>
          <p:cNvPr id="22559" name="Picture 31"/>
          <p:cNvPicPr>
            <a:picLocks noChangeAspect="1" noChangeArrowheads="1"/>
          </p:cNvPicPr>
          <p:nvPr/>
        </p:nvPicPr>
        <p:blipFill>
          <a:blip r:embed="rId3" cstate="print"/>
          <a:srcRect/>
          <a:stretch>
            <a:fillRect/>
          </a:stretch>
        </p:blipFill>
        <p:spPr bwMode="auto">
          <a:xfrm>
            <a:off x="4808538" y="2397125"/>
            <a:ext cx="3863975" cy="21113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255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de-DE" smtClean="0"/>
              <a:t>Introduction to the exercise</a:t>
            </a:r>
            <a:endParaRPr lang="en-US" smtClean="0"/>
          </a:p>
        </p:txBody>
      </p:sp>
      <p:sp>
        <p:nvSpPr>
          <p:cNvPr id="4099" name="Content Placeholder 2"/>
          <p:cNvSpPr>
            <a:spLocks noGrp="1"/>
          </p:cNvSpPr>
          <p:nvPr>
            <p:ph idx="1"/>
          </p:nvPr>
        </p:nvSpPr>
        <p:spPr/>
        <p:txBody>
          <a:bodyPr/>
          <a:lstStyle/>
          <a:p>
            <a:pPr lvl="1"/>
            <a:endParaRPr lang="en-US" dirty="0" smtClean="0"/>
          </a:p>
          <a:p>
            <a:pPr lvl="1"/>
            <a:r>
              <a:rPr lang="en-US" dirty="0" smtClean="0"/>
              <a:t>Form </a:t>
            </a:r>
            <a:r>
              <a:rPr lang="en-US" dirty="0" err="1" smtClean="0"/>
              <a:t>buzzgroups</a:t>
            </a:r>
            <a:r>
              <a:rPr lang="en-US" dirty="0" smtClean="0"/>
              <a:t> of 3-4 with your neighbors</a:t>
            </a:r>
          </a:p>
          <a:p>
            <a:pPr lvl="1"/>
            <a:r>
              <a:rPr lang="en-US" dirty="0" smtClean="0"/>
              <a:t>Discuss steps 2-4 for the given question</a:t>
            </a:r>
          </a:p>
          <a:p>
            <a:pPr lvl="2"/>
            <a:r>
              <a:rPr lang="en-US" dirty="0" smtClean="0"/>
              <a:t>Factors</a:t>
            </a:r>
          </a:p>
          <a:p>
            <a:pPr lvl="2"/>
            <a:r>
              <a:rPr lang="en-US" dirty="0" smtClean="0"/>
              <a:t>Values</a:t>
            </a:r>
          </a:p>
          <a:p>
            <a:pPr lvl="2"/>
            <a:r>
              <a:rPr lang="en-US" dirty="0" smtClean="0"/>
              <a:t>Combination</a:t>
            </a:r>
          </a:p>
          <a:p>
            <a:pPr lvl="1"/>
            <a:r>
              <a:rPr lang="en-US" dirty="0" smtClean="0"/>
              <a:t>Prepare a very short presentation on your approach for the plenary </a:t>
            </a:r>
            <a:r>
              <a:rPr lang="en-US" dirty="0" smtClean="0">
                <a:solidFill>
                  <a:srgbClr val="C00000"/>
                </a:solidFill>
              </a:rPr>
              <a:t>&lt;2 min</a:t>
            </a:r>
          </a:p>
          <a:p>
            <a:pPr lvl="1">
              <a:buFont typeface="Wingdings" pitchFamily="2" charset="2"/>
              <a:buNone/>
            </a:pPr>
            <a:endParaRPr lang="en-US" dirty="0" smtClean="0"/>
          </a:p>
        </p:txBody>
      </p:sp>
      <p:sp>
        <p:nvSpPr>
          <p:cNvPr id="4" name="Abgerundetes Rechteck 3"/>
          <p:cNvSpPr/>
          <p:nvPr/>
        </p:nvSpPr>
        <p:spPr>
          <a:xfrm>
            <a:off x="5724525" y="771525"/>
            <a:ext cx="3419475" cy="1727200"/>
          </a:xfrm>
          <a:prstGeom prst="roundRect">
            <a:avLst/>
          </a:prstGeom>
          <a:solidFill>
            <a:srgbClr val="FFCC00"/>
          </a:solidFill>
          <a:ln w="57150">
            <a:solidFill>
              <a:srgbClr val="FFA70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800" dirty="0">
                <a:solidFill>
                  <a:schemeClr val="tx1"/>
                </a:solidFill>
              </a:rPr>
              <a:t>Working time:</a:t>
            </a:r>
            <a:br>
              <a:rPr lang="de-DE" sz="2800" dirty="0">
                <a:solidFill>
                  <a:schemeClr val="tx1"/>
                </a:solidFill>
              </a:rPr>
            </a:br>
            <a:r>
              <a:rPr lang="de-DE" sz="2800" dirty="0">
                <a:solidFill>
                  <a:schemeClr val="tx1"/>
                </a:solidFill>
              </a:rPr>
              <a:t>20 min in total!</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Introduction: how to develop scenarios (linear): Example: Zanadu’s agriculture development</a:t>
            </a:r>
          </a:p>
        </p:txBody>
      </p:sp>
      <p:sp>
        <p:nvSpPr>
          <p:cNvPr id="4099" name="Content Placeholder 2"/>
          <p:cNvSpPr>
            <a:spLocks noGrp="1"/>
          </p:cNvSpPr>
          <p:nvPr>
            <p:ph idx="1"/>
          </p:nvPr>
        </p:nvSpPr>
        <p:spPr>
          <a:xfrm>
            <a:off x="457200" y="2008188"/>
            <a:ext cx="4402138" cy="4213225"/>
          </a:xfrm>
        </p:spPr>
        <p:txBody>
          <a:bodyPr/>
          <a:lstStyle/>
          <a:p>
            <a:pPr marL="342900" lvl="1" indent="-342900">
              <a:buFont typeface="+mj-lt"/>
              <a:buAutoNum type="arabicParenBoth"/>
              <a:defRPr/>
            </a:pPr>
            <a:r>
              <a:rPr lang="en-US" dirty="0" smtClean="0">
                <a:ea typeface="+mn-ea"/>
                <a:cs typeface="+mn-cs"/>
              </a:rPr>
              <a:t>Determine the </a:t>
            </a:r>
            <a:r>
              <a:rPr lang="en-US" u="sng" dirty="0" smtClean="0">
                <a:ea typeface="+mn-ea"/>
                <a:cs typeface="+mn-cs"/>
              </a:rPr>
              <a:t>question</a:t>
            </a:r>
            <a:r>
              <a:rPr lang="en-US" dirty="0" smtClean="0">
                <a:ea typeface="+mn-ea"/>
                <a:cs typeface="+mn-cs"/>
              </a:rPr>
              <a:t> you want to deal with, </a:t>
            </a:r>
            <a:br>
              <a:rPr lang="en-US" dirty="0" smtClean="0">
                <a:ea typeface="+mn-ea"/>
                <a:cs typeface="+mn-cs"/>
              </a:rPr>
            </a:br>
            <a:r>
              <a:rPr lang="en-US" sz="1600" b="0" i="1" dirty="0" smtClean="0">
                <a:ea typeface="+mn-ea"/>
                <a:cs typeface="+mn-cs"/>
              </a:rPr>
              <a:t>e.g. possible futures for agriculture in Zanadu</a:t>
            </a:r>
            <a:endParaRPr lang="en-US" b="0" i="1" dirty="0" smtClean="0">
              <a:ea typeface="+mn-ea"/>
              <a:cs typeface="+mn-cs"/>
            </a:endParaRPr>
          </a:p>
          <a:p>
            <a:pPr marL="342900" lvl="1" indent="-342900">
              <a:buFont typeface="+mj-lt"/>
              <a:buAutoNum type="arabicParenBoth"/>
              <a:defRPr/>
            </a:pPr>
            <a:r>
              <a:rPr lang="en-US" dirty="0" smtClean="0">
                <a:ea typeface="+mn-ea"/>
                <a:cs typeface="+mn-cs"/>
              </a:rPr>
              <a:t>Determine influencing </a:t>
            </a:r>
            <a:r>
              <a:rPr lang="en-US" u="sng" dirty="0" smtClean="0">
                <a:ea typeface="+mn-ea"/>
                <a:cs typeface="+mn-cs"/>
              </a:rPr>
              <a:t>factors</a:t>
            </a:r>
            <a:r>
              <a:rPr lang="en-US" dirty="0" smtClean="0">
                <a:ea typeface="+mn-ea"/>
                <a:cs typeface="+mn-cs"/>
              </a:rPr>
              <a:t>, that differ according to your decisions</a:t>
            </a:r>
            <a:br>
              <a:rPr lang="en-US" dirty="0" smtClean="0">
                <a:ea typeface="+mn-ea"/>
                <a:cs typeface="+mn-cs"/>
              </a:rPr>
            </a:br>
            <a:r>
              <a:rPr lang="en-US" sz="1600" b="0" i="1" dirty="0" smtClean="0">
                <a:ea typeface="+mn-ea"/>
                <a:cs typeface="+mn-cs"/>
              </a:rPr>
              <a:t>e.g. investments, political orientation </a:t>
            </a:r>
            <a:endParaRPr lang="en-US" b="0" i="1" dirty="0" smtClean="0">
              <a:ea typeface="+mn-ea"/>
              <a:cs typeface="+mn-cs"/>
            </a:endParaRPr>
          </a:p>
          <a:p>
            <a:pPr marL="342900" lvl="1" indent="-342900">
              <a:buFont typeface="+mj-lt"/>
              <a:buAutoNum type="arabicParenBoth"/>
              <a:defRPr/>
            </a:pPr>
            <a:r>
              <a:rPr lang="en-US" dirty="0" smtClean="0">
                <a:ea typeface="+mn-ea"/>
                <a:cs typeface="+mn-cs"/>
              </a:rPr>
              <a:t>Define different </a:t>
            </a:r>
            <a:r>
              <a:rPr lang="en-US" u="sng" dirty="0" smtClean="0">
                <a:ea typeface="+mn-ea"/>
                <a:cs typeface="+mn-cs"/>
              </a:rPr>
              <a:t>values</a:t>
            </a:r>
            <a:r>
              <a:rPr lang="en-US" dirty="0" smtClean="0">
                <a:ea typeface="+mn-ea"/>
                <a:cs typeface="+mn-cs"/>
              </a:rPr>
              <a:t> for factors, </a:t>
            </a:r>
            <a:br>
              <a:rPr lang="en-US" dirty="0" smtClean="0">
                <a:ea typeface="+mn-ea"/>
                <a:cs typeface="+mn-cs"/>
              </a:rPr>
            </a:br>
            <a:r>
              <a:rPr lang="en-US" sz="1600" b="0" i="1" dirty="0" smtClean="0">
                <a:ea typeface="+mn-ea"/>
                <a:cs typeface="+mn-cs"/>
              </a:rPr>
              <a:t>e.g. high investments from global agro business players, development cooperation support combined with efficiency efforts in local governments </a:t>
            </a:r>
            <a:r>
              <a:rPr lang="en-US" sz="1600" b="0" i="1" dirty="0" smtClean="0"/>
              <a:t>and local taxes </a:t>
            </a:r>
            <a:endParaRPr lang="en-US" b="0" i="1" dirty="0" smtClean="0"/>
          </a:p>
          <a:p>
            <a:pPr marL="342900" lvl="1" indent="-342900">
              <a:buFont typeface="+mj-lt"/>
              <a:buAutoNum type="arabicParenBoth"/>
              <a:defRPr/>
            </a:pPr>
            <a:r>
              <a:rPr lang="en-US" dirty="0" smtClean="0">
                <a:ea typeface="+mn-ea"/>
                <a:cs typeface="+mn-cs"/>
              </a:rPr>
              <a:t>Combine factors/values</a:t>
            </a:r>
          </a:p>
          <a:p>
            <a:pPr marL="342900" lvl="1" indent="-342900">
              <a:buFont typeface="+mj-lt"/>
              <a:buAutoNum type="arabicParenBoth"/>
              <a:defRPr/>
            </a:pPr>
            <a:r>
              <a:rPr lang="en-US" dirty="0" smtClean="0">
                <a:ea typeface="+mn-ea"/>
                <a:cs typeface="+mn-cs"/>
              </a:rPr>
              <a:t>Describe plausible storylines</a:t>
            </a:r>
          </a:p>
        </p:txBody>
      </p:sp>
      <p:grpSp>
        <p:nvGrpSpPr>
          <p:cNvPr id="2" name="Gruppieren 32"/>
          <p:cNvGrpSpPr>
            <a:grpSpLocks/>
          </p:cNvGrpSpPr>
          <p:nvPr/>
        </p:nvGrpSpPr>
        <p:grpSpPr bwMode="auto">
          <a:xfrm>
            <a:off x="4933950" y="2403475"/>
            <a:ext cx="4022725" cy="2368550"/>
            <a:chOff x="4933950" y="2403475"/>
            <a:chExt cx="4022725" cy="2368550"/>
          </a:xfrm>
        </p:grpSpPr>
        <p:grpSp>
          <p:nvGrpSpPr>
            <p:cNvPr id="26629" name="Gruppieren 37"/>
            <p:cNvGrpSpPr>
              <a:grpSpLocks/>
            </p:cNvGrpSpPr>
            <p:nvPr/>
          </p:nvGrpSpPr>
          <p:grpSpPr bwMode="auto">
            <a:xfrm>
              <a:off x="5007090" y="2435826"/>
              <a:ext cx="3913014" cy="2257247"/>
              <a:chOff x="1115616" y="967732"/>
              <a:chExt cx="7704856" cy="4117452"/>
            </a:xfrm>
          </p:grpSpPr>
          <p:sp>
            <p:nvSpPr>
              <p:cNvPr id="10" name="Rechteck 9"/>
              <p:cNvSpPr/>
              <p:nvPr/>
            </p:nvSpPr>
            <p:spPr>
              <a:xfrm>
                <a:off x="1115390" y="1123007"/>
                <a:ext cx="1512907" cy="11525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r>
                  <a:rPr lang="de-DE" sz="700" dirty="0">
                    <a:solidFill>
                      <a:schemeClr val="tx1"/>
                    </a:solidFill>
                  </a:rPr>
                  <a:t>Investments</a:t>
                </a:r>
              </a:p>
              <a:p>
                <a:pPr algn="ctr">
                  <a:defRPr/>
                </a:pPr>
                <a:r>
                  <a:rPr lang="de-DE" sz="700" dirty="0">
                    <a:solidFill>
                      <a:schemeClr val="tx1"/>
                    </a:solidFill>
                  </a:rPr>
                  <a:t>in ACC</a:t>
                </a:r>
              </a:p>
            </p:txBody>
          </p:sp>
          <p:sp>
            <p:nvSpPr>
              <p:cNvPr id="11" name="Rechteck 4"/>
              <p:cNvSpPr/>
              <p:nvPr/>
            </p:nvSpPr>
            <p:spPr>
              <a:xfrm>
                <a:off x="1115390" y="2492704"/>
                <a:ext cx="1512907" cy="1152514"/>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r>
                  <a:rPr lang="de-DE" sz="700" dirty="0">
                    <a:solidFill>
                      <a:schemeClr val="tx1"/>
                    </a:solidFill>
                  </a:rPr>
                  <a:t>Development </a:t>
                </a:r>
                <a:r>
                  <a:rPr lang="de-DE" sz="700" dirty="0" err="1">
                    <a:solidFill>
                      <a:schemeClr val="tx1"/>
                    </a:solidFill>
                  </a:rPr>
                  <a:t>perspective</a:t>
                </a:r>
                <a:endParaRPr lang="de-DE" sz="700" dirty="0">
                  <a:solidFill>
                    <a:schemeClr val="tx1"/>
                  </a:solidFill>
                </a:endParaRPr>
              </a:p>
            </p:txBody>
          </p:sp>
          <p:sp>
            <p:nvSpPr>
              <p:cNvPr id="12" name="Rechteck 11"/>
              <p:cNvSpPr/>
              <p:nvPr/>
            </p:nvSpPr>
            <p:spPr>
              <a:xfrm>
                <a:off x="1115390" y="3931898"/>
                <a:ext cx="1512907" cy="1152514"/>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r>
                  <a:rPr lang="de-DE" sz="700" dirty="0">
                    <a:solidFill>
                      <a:schemeClr val="tx1"/>
                    </a:solidFill>
                  </a:rPr>
                  <a:t>Political Orientation</a:t>
                </a:r>
              </a:p>
            </p:txBody>
          </p:sp>
          <p:sp>
            <p:nvSpPr>
              <p:cNvPr id="13" name="Rechteck 12"/>
              <p:cNvSpPr/>
              <p:nvPr/>
            </p:nvSpPr>
            <p:spPr>
              <a:xfrm>
                <a:off x="2843981" y="1123007"/>
                <a:ext cx="3022687" cy="2895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defRPr/>
                </a:pPr>
                <a:r>
                  <a:rPr lang="de-DE" sz="1400" dirty="0" err="1">
                    <a:solidFill>
                      <a:schemeClr val="tx1"/>
                    </a:solidFill>
                  </a:rPr>
                  <a:t>low</a:t>
                </a:r>
                <a:endParaRPr lang="de-DE" sz="1400" dirty="0">
                  <a:solidFill>
                    <a:schemeClr val="tx1"/>
                  </a:solidFill>
                </a:endParaRPr>
              </a:p>
            </p:txBody>
          </p:sp>
          <p:sp>
            <p:nvSpPr>
              <p:cNvPr id="14" name="Rechteck 13"/>
              <p:cNvSpPr/>
              <p:nvPr/>
            </p:nvSpPr>
            <p:spPr>
              <a:xfrm>
                <a:off x="2843981" y="1484978"/>
                <a:ext cx="3022687" cy="2866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defRPr/>
                </a:pPr>
                <a:r>
                  <a:rPr lang="de-DE" sz="1400" dirty="0" err="1">
                    <a:solidFill>
                      <a:schemeClr val="tx1"/>
                    </a:solidFill>
                  </a:rPr>
                  <a:t>middle</a:t>
                </a:r>
                <a:endParaRPr lang="de-DE" sz="1400" dirty="0">
                  <a:solidFill>
                    <a:schemeClr val="tx1"/>
                  </a:solidFill>
                </a:endParaRPr>
              </a:p>
            </p:txBody>
          </p:sp>
          <p:sp>
            <p:nvSpPr>
              <p:cNvPr id="15" name="Rechteck 14"/>
              <p:cNvSpPr/>
              <p:nvPr/>
            </p:nvSpPr>
            <p:spPr>
              <a:xfrm>
                <a:off x="2843981" y="1916446"/>
                <a:ext cx="3022687" cy="2866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defRPr/>
                </a:pPr>
                <a:r>
                  <a:rPr lang="de-DE" sz="1400" dirty="0">
                    <a:solidFill>
                      <a:schemeClr val="tx1"/>
                    </a:solidFill>
                  </a:rPr>
                  <a:t>high</a:t>
                </a:r>
              </a:p>
            </p:txBody>
          </p:sp>
          <p:sp>
            <p:nvSpPr>
              <p:cNvPr id="16" name="Rechteck 15"/>
              <p:cNvSpPr/>
              <p:nvPr/>
            </p:nvSpPr>
            <p:spPr>
              <a:xfrm>
                <a:off x="2843981" y="2492704"/>
                <a:ext cx="3022687" cy="286680"/>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defRPr/>
                </a:pPr>
                <a:r>
                  <a:rPr lang="de-DE" sz="1400" dirty="0" err="1">
                    <a:solidFill>
                      <a:schemeClr val="tx1"/>
                    </a:solidFill>
                  </a:rPr>
                  <a:t>growth</a:t>
                </a:r>
                <a:endParaRPr lang="de-DE" sz="1400" dirty="0">
                  <a:solidFill>
                    <a:schemeClr val="tx1"/>
                  </a:solidFill>
                </a:endParaRPr>
              </a:p>
            </p:txBody>
          </p:sp>
          <p:sp>
            <p:nvSpPr>
              <p:cNvPr id="17" name="Rechteck 16"/>
              <p:cNvSpPr/>
              <p:nvPr/>
            </p:nvSpPr>
            <p:spPr>
              <a:xfrm>
                <a:off x="2843981" y="2851779"/>
                <a:ext cx="3022687" cy="28957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defRPr/>
                </a:pPr>
                <a:r>
                  <a:rPr lang="de-DE" sz="1400" dirty="0" err="1">
                    <a:solidFill>
                      <a:schemeClr val="tx1"/>
                    </a:solidFill>
                  </a:rPr>
                  <a:t>growth</a:t>
                </a:r>
                <a:r>
                  <a:rPr lang="de-DE" sz="1400" dirty="0">
                    <a:solidFill>
                      <a:schemeClr val="tx1"/>
                    </a:solidFill>
                  </a:rPr>
                  <a:t> </a:t>
                </a:r>
                <a:r>
                  <a:rPr lang="de-DE" sz="1400" dirty="0" err="1">
                    <a:solidFill>
                      <a:schemeClr val="tx1"/>
                    </a:solidFill>
                  </a:rPr>
                  <a:t>balanced</a:t>
                </a:r>
                <a:r>
                  <a:rPr lang="de-DE" sz="1400" dirty="0">
                    <a:solidFill>
                      <a:schemeClr val="tx1"/>
                    </a:solidFill>
                  </a:rPr>
                  <a:t> </a:t>
                </a:r>
                <a:r>
                  <a:rPr lang="de-DE" sz="1400" dirty="0" err="1">
                    <a:solidFill>
                      <a:schemeClr val="tx1"/>
                    </a:solidFill>
                  </a:rPr>
                  <a:t>with</a:t>
                </a:r>
                <a:r>
                  <a:rPr lang="de-DE" sz="1400">
                    <a:solidFill>
                      <a:schemeClr val="tx1"/>
                    </a:solidFill>
                  </a:rPr>
                  <a:t> resilience</a:t>
                </a:r>
                <a:endParaRPr lang="de-DE" sz="1400" dirty="0">
                  <a:solidFill>
                    <a:schemeClr val="tx1"/>
                  </a:solidFill>
                </a:endParaRPr>
              </a:p>
            </p:txBody>
          </p:sp>
          <p:sp>
            <p:nvSpPr>
              <p:cNvPr id="18" name="Rechteck 17"/>
              <p:cNvSpPr/>
              <p:nvPr/>
            </p:nvSpPr>
            <p:spPr>
              <a:xfrm>
                <a:off x="2843981" y="3283247"/>
                <a:ext cx="3022687" cy="28957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defRPr/>
                </a:pPr>
                <a:r>
                  <a:rPr lang="de-DE" sz="1400" dirty="0" err="1">
                    <a:solidFill>
                      <a:schemeClr val="tx1"/>
                    </a:solidFill>
                  </a:rPr>
                  <a:t>climate</a:t>
                </a:r>
                <a:r>
                  <a:rPr lang="de-DE" sz="1400" dirty="0">
                    <a:solidFill>
                      <a:schemeClr val="tx1"/>
                    </a:solidFill>
                  </a:rPr>
                  <a:t> </a:t>
                </a:r>
                <a:r>
                  <a:rPr lang="de-DE" sz="1400" dirty="0" err="1">
                    <a:solidFill>
                      <a:schemeClr val="tx1"/>
                    </a:solidFill>
                  </a:rPr>
                  <a:t>proof</a:t>
                </a:r>
                <a:endParaRPr lang="de-DE" sz="1400" dirty="0">
                  <a:solidFill>
                    <a:schemeClr val="tx1"/>
                  </a:solidFill>
                </a:endParaRPr>
              </a:p>
            </p:txBody>
          </p:sp>
          <p:sp>
            <p:nvSpPr>
              <p:cNvPr id="19" name="Rechteck 18"/>
              <p:cNvSpPr/>
              <p:nvPr/>
            </p:nvSpPr>
            <p:spPr>
              <a:xfrm>
                <a:off x="2906497" y="3995605"/>
                <a:ext cx="3025814" cy="28957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defRPr/>
                </a:pPr>
                <a:r>
                  <a:rPr lang="en-US" sz="1400" dirty="0">
                    <a:solidFill>
                      <a:schemeClr val="tx1"/>
                    </a:solidFill>
                  </a:rPr>
                  <a:t>reactive</a:t>
                </a:r>
              </a:p>
            </p:txBody>
          </p:sp>
          <p:sp>
            <p:nvSpPr>
              <p:cNvPr id="20" name="Rechteck 19"/>
              <p:cNvSpPr/>
              <p:nvPr/>
            </p:nvSpPr>
            <p:spPr>
              <a:xfrm>
                <a:off x="2915874" y="4760087"/>
                <a:ext cx="3025814" cy="28668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defRPr/>
                </a:pPr>
                <a:r>
                  <a:rPr lang="en-US" sz="1400" dirty="0">
                    <a:solidFill>
                      <a:schemeClr val="tx1"/>
                    </a:solidFill>
                  </a:rPr>
                  <a:t>proactive</a:t>
                </a:r>
              </a:p>
            </p:txBody>
          </p:sp>
          <p:sp>
            <p:nvSpPr>
              <p:cNvPr id="21" name="Ellipse 20"/>
              <p:cNvSpPr/>
              <p:nvPr/>
            </p:nvSpPr>
            <p:spPr>
              <a:xfrm>
                <a:off x="7041984" y="966636"/>
                <a:ext cx="1728591" cy="1369697"/>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ormAutofit fontScale="92500"/>
              </a:bodyPr>
              <a:lstStyle/>
              <a:p>
                <a:pPr algn="ctr">
                  <a:defRPr/>
                </a:pPr>
                <a:r>
                  <a:rPr lang="en-US" sz="800" i="1" dirty="0"/>
                  <a:t>S1: </a:t>
                </a:r>
                <a:br>
                  <a:rPr lang="en-US" sz="800" i="1" dirty="0"/>
                </a:br>
                <a:r>
                  <a:rPr lang="en-US" sz="800" i="1" dirty="0" smtClean="0"/>
                  <a:t>'Growth </a:t>
                </a:r>
                <a:r>
                  <a:rPr lang="en-US" sz="800" i="1" dirty="0"/>
                  <a:t>and </a:t>
                </a:r>
                <a:r>
                  <a:rPr lang="en-US" sz="800" i="1" dirty="0" smtClean="0"/>
                  <a:t>technology'</a:t>
                </a:r>
                <a:endParaRPr lang="de-DE" sz="800" dirty="0"/>
              </a:p>
            </p:txBody>
          </p:sp>
          <p:sp>
            <p:nvSpPr>
              <p:cNvPr id="22" name="Ellipse 21"/>
              <p:cNvSpPr/>
              <p:nvPr/>
            </p:nvSpPr>
            <p:spPr>
              <a:xfrm>
                <a:off x="7091997" y="2347916"/>
                <a:ext cx="1728591" cy="1366801"/>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ormAutofit/>
              </a:bodyPr>
              <a:lstStyle/>
              <a:p>
                <a:pPr algn="ctr">
                  <a:defRPr/>
                </a:pPr>
                <a:r>
                  <a:rPr lang="de-DE" sz="700" i="1" dirty="0"/>
                  <a:t>S2: </a:t>
                </a:r>
                <a:br>
                  <a:rPr lang="de-DE" sz="700" i="1" dirty="0"/>
                </a:br>
                <a:r>
                  <a:rPr lang="de-DE" sz="700" i="1" dirty="0" smtClean="0"/>
                  <a:t>'</a:t>
                </a:r>
                <a:r>
                  <a:rPr lang="de-DE" sz="700" i="1" dirty="0" err="1" smtClean="0"/>
                  <a:t>Balancing</a:t>
                </a:r>
                <a:r>
                  <a:rPr lang="de-DE" sz="700" i="1" dirty="0" smtClean="0"/>
                  <a:t> </a:t>
                </a:r>
                <a:r>
                  <a:rPr lang="de-DE" sz="700" i="1" dirty="0" err="1"/>
                  <a:t>growth</a:t>
                </a:r>
                <a:r>
                  <a:rPr lang="de-DE" sz="700" i="1" dirty="0"/>
                  <a:t> </a:t>
                </a:r>
                <a:r>
                  <a:rPr lang="de-DE" sz="700" i="1" dirty="0" err="1"/>
                  <a:t>and</a:t>
                </a:r>
                <a:r>
                  <a:rPr lang="de-DE" sz="700" i="1" dirty="0"/>
                  <a:t> </a:t>
                </a:r>
                <a:r>
                  <a:rPr lang="de-DE" sz="700" i="1" dirty="0" err="1" smtClean="0"/>
                  <a:t>resilience</a:t>
                </a:r>
                <a:r>
                  <a:rPr lang="de-DE" sz="700" i="1" dirty="0" smtClean="0"/>
                  <a:t>'</a:t>
                </a:r>
                <a:endParaRPr lang="de-DE" sz="700" i="1" dirty="0"/>
              </a:p>
            </p:txBody>
          </p:sp>
          <p:sp>
            <p:nvSpPr>
              <p:cNvPr id="23" name="Ellipse 22"/>
              <p:cNvSpPr/>
              <p:nvPr/>
            </p:nvSpPr>
            <p:spPr>
              <a:xfrm>
                <a:off x="7091997" y="3714717"/>
                <a:ext cx="1728591" cy="1369696"/>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defRPr/>
                </a:pPr>
                <a:r>
                  <a:rPr lang="de-DE" sz="700" i="1" dirty="0"/>
                  <a:t>S3: </a:t>
                </a:r>
                <a:br>
                  <a:rPr lang="de-DE" sz="700" i="1" dirty="0"/>
                </a:br>
                <a:r>
                  <a:rPr lang="de-DE" sz="700" i="1" dirty="0" smtClean="0"/>
                  <a:t>'</a:t>
                </a:r>
                <a:r>
                  <a:rPr lang="de-DE" sz="700" i="1" dirty="0" err="1" smtClean="0"/>
                  <a:t>Climate</a:t>
                </a:r>
                <a:r>
                  <a:rPr lang="de-DE" sz="700" i="1" dirty="0" smtClean="0"/>
                  <a:t> </a:t>
                </a:r>
                <a:r>
                  <a:rPr lang="de-DE" sz="700" i="1" dirty="0" err="1"/>
                  <a:t>proof</a:t>
                </a:r>
                <a:r>
                  <a:rPr lang="de-DE" sz="700" i="1" dirty="0"/>
                  <a:t> </a:t>
                </a:r>
                <a:r>
                  <a:rPr lang="de-DE" sz="700" i="1" dirty="0" smtClean="0"/>
                  <a:t>'</a:t>
                </a:r>
                <a:endParaRPr lang="de-DE" sz="700" i="1" dirty="0"/>
              </a:p>
            </p:txBody>
          </p:sp>
          <p:cxnSp>
            <p:nvCxnSpPr>
              <p:cNvPr id="24" name="Gerade Verbindung 23"/>
              <p:cNvCxnSpPr>
                <a:stCxn id="13" idx="3"/>
                <a:endCxn id="21" idx="2"/>
              </p:cNvCxnSpPr>
              <p:nvPr/>
            </p:nvCxnSpPr>
            <p:spPr>
              <a:xfrm>
                <a:off x="5866668" y="1267795"/>
                <a:ext cx="1175316" cy="38224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Gerade Verbindung 24"/>
              <p:cNvCxnSpPr>
                <a:stCxn id="14" idx="3"/>
                <a:endCxn id="22" idx="2"/>
              </p:cNvCxnSpPr>
              <p:nvPr/>
            </p:nvCxnSpPr>
            <p:spPr>
              <a:xfrm>
                <a:off x="5866668" y="1626870"/>
                <a:ext cx="1225330" cy="1404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Gerade Verbindung 25"/>
              <p:cNvCxnSpPr>
                <a:stCxn id="15" idx="3"/>
                <a:endCxn id="23" idx="2"/>
              </p:cNvCxnSpPr>
              <p:nvPr/>
            </p:nvCxnSpPr>
            <p:spPr>
              <a:xfrm>
                <a:off x="5866668" y="2061235"/>
                <a:ext cx="1225330" cy="23397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Gerade Verbindung 26"/>
              <p:cNvCxnSpPr>
                <a:stCxn id="16" idx="3"/>
                <a:endCxn id="21" idx="2"/>
              </p:cNvCxnSpPr>
              <p:nvPr/>
            </p:nvCxnSpPr>
            <p:spPr>
              <a:xfrm flipV="1">
                <a:off x="5866668" y="1650036"/>
                <a:ext cx="1175316" cy="98456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Gerade Verbindung 27"/>
              <p:cNvCxnSpPr>
                <a:stCxn id="17" idx="3"/>
                <a:endCxn id="22" idx="2"/>
              </p:cNvCxnSpPr>
              <p:nvPr/>
            </p:nvCxnSpPr>
            <p:spPr>
              <a:xfrm>
                <a:off x="5866668" y="2996567"/>
                <a:ext cx="1225330" cy="34749"/>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Gerade Verbindung 28"/>
              <p:cNvCxnSpPr>
                <a:stCxn id="18" idx="3"/>
                <a:endCxn id="23" idx="2"/>
              </p:cNvCxnSpPr>
              <p:nvPr/>
            </p:nvCxnSpPr>
            <p:spPr>
              <a:xfrm>
                <a:off x="5866668" y="3428035"/>
                <a:ext cx="1225330" cy="972977"/>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Gerade Verbindung 29"/>
              <p:cNvCxnSpPr>
                <a:stCxn id="19" idx="3"/>
                <a:endCxn id="21" idx="2"/>
              </p:cNvCxnSpPr>
              <p:nvPr/>
            </p:nvCxnSpPr>
            <p:spPr>
              <a:xfrm flipV="1">
                <a:off x="5932311" y="1650036"/>
                <a:ext cx="1109673" cy="24903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Gerade Verbindung 30"/>
              <p:cNvCxnSpPr>
                <a:stCxn id="7" idx="3"/>
                <a:endCxn id="22" idx="2"/>
              </p:cNvCxnSpPr>
              <p:nvPr/>
            </p:nvCxnSpPr>
            <p:spPr>
              <a:xfrm flipV="1">
                <a:off x="5941688" y="3031316"/>
                <a:ext cx="1150309" cy="14768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Gerade Verbindung 31"/>
              <p:cNvCxnSpPr>
                <a:stCxn id="20" idx="3"/>
                <a:endCxn id="23" idx="2"/>
              </p:cNvCxnSpPr>
              <p:nvPr/>
            </p:nvCxnSpPr>
            <p:spPr>
              <a:xfrm flipV="1">
                <a:off x="5941688" y="4401012"/>
                <a:ext cx="1150309" cy="503863"/>
              </a:xfrm>
              <a:prstGeom prst="line">
                <a:avLst/>
              </a:prstGeom>
            </p:spPr>
            <p:style>
              <a:lnRef idx="1">
                <a:schemeClr val="accent1"/>
              </a:lnRef>
              <a:fillRef idx="0">
                <a:schemeClr val="accent1"/>
              </a:fillRef>
              <a:effectRef idx="0">
                <a:schemeClr val="accent1"/>
              </a:effectRef>
              <a:fontRef idx="minor">
                <a:schemeClr val="tx1"/>
              </a:fontRef>
            </p:style>
          </p:cxnSp>
        </p:grpSp>
        <p:sp>
          <p:nvSpPr>
            <p:cNvPr id="9" name="Rechteck 8"/>
            <p:cNvSpPr/>
            <p:nvPr/>
          </p:nvSpPr>
          <p:spPr bwMode="auto">
            <a:xfrm>
              <a:off x="4933950" y="2403475"/>
              <a:ext cx="4022725" cy="2368550"/>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endParaRPr lang="de-DE"/>
            </a:p>
          </p:txBody>
        </p:sp>
        <p:sp>
          <p:nvSpPr>
            <p:cNvPr id="7" name="Rechteck 6"/>
            <p:cNvSpPr/>
            <p:nvPr/>
          </p:nvSpPr>
          <p:spPr bwMode="auto">
            <a:xfrm>
              <a:off x="5921375" y="4298950"/>
              <a:ext cx="1536700" cy="157163"/>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defRPr/>
              </a:pPr>
              <a:r>
                <a:rPr lang="de-DE" sz="1400" dirty="0">
                  <a:solidFill>
                    <a:schemeClr val="tx1"/>
                  </a:solidFill>
                </a:rPr>
                <a:t>initiative</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t>Motivate decision making - formula for change</a:t>
            </a:r>
          </a:p>
        </p:txBody>
      </p:sp>
      <p:grpSp>
        <p:nvGrpSpPr>
          <p:cNvPr id="27651" name="Gruppieren 15"/>
          <p:cNvGrpSpPr>
            <a:grpSpLocks/>
          </p:cNvGrpSpPr>
          <p:nvPr/>
        </p:nvGrpSpPr>
        <p:grpSpPr bwMode="auto">
          <a:xfrm>
            <a:off x="319088" y="1701800"/>
            <a:ext cx="8612187" cy="4922838"/>
            <a:chOff x="318977" y="1701800"/>
            <a:chExt cx="8612372" cy="4922284"/>
          </a:xfrm>
        </p:grpSpPr>
        <p:sp>
          <p:nvSpPr>
            <p:cNvPr id="27652" name="Ellipse 6"/>
            <p:cNvSpPr>
              <a:spLocks noChangeArrowheads="1"/>
            </p:cNvSpPr>
            <p:nvPr/>
          </p:nvSpPr>
          <p:spPr bwMode="auto">
            <a:xfrm>
              <a:off x="701675" y="3849688"/>
              <a:ext cx="3306763" cy="1158875"/>
            </a:xfrm>
            <a:prstGeom prst="ellipse">
              <a:avLst/>
            </a:prstGeom>
            <a:solidFill>
              <a:srgbClr val="FFC000"/>
            </a:solidFill>
            <a:ln w="76200" algn="ctr">
              <a:solidFill>
                <a:srgbClr val="E25B1E"/>
              </a:solidFill>
              <a:prstDash val="sysDot"/>
              <a:round/>
              <a:headEnd/>
              <a:tailEnd/>
            </a:ln>
          </p:spPr>
          <p:txBody>
            <a:bodyPr lIns="36000" tIns="36000" rIns="36000" bIns="36000"/>
            <a:lstStyle/>
            <a:p>
              <a:pPr algn="ctr" eaLnBrk="0" hangingPunct="0"/>
              <a:r>
                <a:rPr lang="de-DE" sz="1800">
                  <a:solidFill>
                    <a:srgbClr val="E25B1E"/>
                  </a:solidFill>
                </a:rPr>
                <a:t>Vision = </a:t>
              </a:r>
              <a:br>
                <a:rPr lang="de-DE" sz="1800">
                  <a:solidFill>
                    <a:srgbClr val="E25B1E"/>
                  </a:solidFill>
                </a:rPr>
              </a:br>
              <a:r>
                <a:rPr lang="de-DE" sz="1800">
                  <a:solidFill>
                    <a:srgbClr val="E25B1E"/>
                  </a:solidFill>
                </a:rPr>
                <a:t>desirable future</a:t>
              </a:r>
            </a:p>
            <a:p>
              <a:pPr eaLnBrk="0" hangingPunct="0"/>
              <a:endParaRPr lang="de-DE" sz="1800">
                <a:solidFill>
                  <a:srgbClr val="E25B1E"/>
                </a:solidFill>
              </a:endParaRPr>
            </a:p>
          </p:txBody>
        </p:sp>
        <p:sp>
          <p:nvSpPr>
            <p:cNvPr id="9" name="Plus 8"/>
            <p:cNvSpPr/>
            <p:nvPr/>
          </p:nvSpPr>
          <p:spPr bwMode="auto">
            <a:xfrm>
              <a:off x="1955724" y="3189121"/>
              <a:ext cx="669939" cy="606357"/>
            </a:xfrm>
            <a:prstGeom prst="mathPlus">
              <a:avLst/>
            </a:prstGeom>
            <a:solidFill>
              <a:srgbClr val="669900"/>
            </a:solidFill>
            <a:ln w="9525" cap="flat" cmpd="sng" algn="ctr">
              <a:noFill/>
              <a:prstDash val="solid"/>
              <a:round/>
              <a:headEnd type="none" w="med" len="med"/>
              <a:tailEnd type="none" w="med" len="med"/>
            </a:ln>
            <a:effectLst/>
          </p:spPr>
          <p:txBody>
            <a:bodyPr/>
            <a:lstStyle/>
            <a:p>
              <a:pPr eaLnBrk="0" hangingPunct="0">
                <a:defRPr/>
              </a:pPr>
              <a:endParaRPr lang="de-DE"/>
            </a:p>
          </p:txBody>
        </p:sp>
        <p:sp>
          <p:nvSpPr>
            <p:cNvPr id="10" name="Wolke 9"/>
            <p:cNvSpPr/>
            <p:nvPr/>
          </p:nvSpPr>
          <p:spPr bwMode="auto">
            <a:xfrm>
              <a:off x="744436" y="5538356"/>
              <a:ext cx="3456061" cy="1015886"/>
            </a:xfrm>
            <a:prstGeom prst="cloud">
              <a:avLst/>
            </a:prstGeom>
            <a:solidFill>
              <a:srgbClr val="00B0F0"/>
            </a:solidFill>
            <a:ln w="28575" cap="flat" cmpd="sng" algn="ctr">
              <a:solidFill>
                <a:schemeClr val="accent5">
                  <a:lumMod val="50000"/>
                </a:schemeClr>
              </a:solidFill>
              <a:prstDash val="solid"/>
              <a:round/>
              <a:headEnd type="none" w="med" len="med"/>
              <a:tailEnd type="none" w="med" len="med"/>
            </a:ln>
            <a:effectLst/>
          </p:spPr>
          <p:txBody>
            <a:bodyPr lIns="36000" tIns="36000" rIns="36000" bIns="36000"/>
            <a:lstStyle/>
            <a:p>
              <a:pPr algn="ctr" eaLnBrk="0" hangingPunct="0">
                <a:defRPr/>
              </a:pPr>
              <a:r>
                <a:rPr lang="de-DE" sz="1800" dirty="0" err="1">
                  <a:solidFill>
                    <a:schemeClr val="bg1">
                      <a:lumMod val="95000"/>
                    </a:schemeClr>
                  </a:solidFill>
                  <a:latin typeface="+mn-lt"/>
                </a:rPr>
                <a:t>Concrete</a:t>
              </a:r>
              <a:r>
                <a:rPr lang="de-DE" sz="1800" dirty="0">
                  <a:solidFill>
                    <a:schemeClr val="bg1">
                      <a:lumMod val="95000"/>
                    </a:schemeClr>
                  </a:solidFill>
                  <a:latin typeface="+mn-lt"/>
                </a:rPr>
                <a:t> </a:t>
              </a:r>
              <a:r>
                <a:rPr lang="de-DE" sz="1800" dirty="0" err="1">
                  <a:solidFill>
                    <a:schemeClr val="bg1">
                      <a:lumMod val="95000"/>
                    </a:schemeClr>
                  </a:solidFill>
                  <a:latin typeface="+mn-lt"/>
                </a:rPr>
                <a:t>steps</a:t>
              </a:r>
              <a:r>
                <a:rPr lang="de-DE" sz="1800" dirty="0">
                  <a:solidFill>
                    <a:schemeClr val="bg1">
                      <a:lumMod val="95000"/>
                    </a:schemeClr>
                  </a:solidFill>
                  <a:latin typeface="+mn-lt"/>
                </a:rPr>
                <a:t> </a:t>
              </a:r>
              <a:br>
                <a:rPr lang="de-DE" sz="1800" dirty="0">
                  <a:solidFill>
                    <a:schemeClr val="bg1">
                      <a:lumMod val="95000"/>
                    </a:schemeClr>
                  </a:solidFill>
                  <a:latin typeface="+mn-lt"/>
                </a:rPr>
              </a:br>
              <a:r>
                <a:rPr lang="de-DE" sz="1800" dirty="0" err="1">
                  <a:solidFill>
                    <a:schemeClr val="bg1">
                      <a:lumMod val="95000"/>
                    </a:schemeClr>
                  </a:solidFill>
                  <a:latin typeface="+mn-lt"/>
                </a:rPr>
                <a:t>how</a:t>
              </a:r>
              <a:r>
                <a:rPr lang="de-DE" sz="1800" dirty="0">
                  <a:solidFill>
                    <a:schemeClr val="bg1">
                      <a:lumMod val="95000"/>
                    </a:schemeClr>
                  </a:solidFill>
                  <a:latin typeface="+mn-lt"/>
                </a:rPr>
                <a:t> </a:t>
              </a:r>
              <a:r>
                <a:rPr lang="de-DE" sz="1800" dirty="0" err="1">
                  <a:solidFill>
                    <a:schemeClr val="bg1">
                      <a:lumMod val="95000"/>
                    </a:schemeClr>
                  </a:solidFill>
                  <a:latin typeface="+mn-lt"/>
                </a:rPr>
                <a:t>to</a:t>
              </a:r>
              <a:r>
                <a:rPr lang="de-DE" sz="1800" dirty="0">
                  <a:solidFill>
                    <a:schemeClr val="bg1">
                      <a:lumMod val="95000"/>
                    </a:schemeClr>
                  </a:solidFill>
                  <a:latin typeface="+mn-lt"/>
                </a:rPr>
                <a:t> </a:t>
              </a:r>
              <a:r>
                <a:rPr lang="de-DE" sz="1800" dirty="0" err="1">
                  <a:solidFill>
                    <a:schemeClr val="bg1">
                      <a:lumMod val="95000"/>
                    </a:schemeClr>
                  </a:solidFill>
                  <a:latin typeface="+mn-lt"/>
                </a:rPr>
                <a:t>get</a:t>
              </a:r>
              <a:r>
                <a:rPr lang="de-DE" sz="1800" dirty="0">
                  <a:solidFill>
                    <a:schemeClr val="bg1">
                      <a:lumMod val="95000"/>
                    </a:schemeClr>
                  </a:solidFill>
                  <a:latin typeface="+mn-lt"/>
                </a:rPr>
                <a:t> </a:t>
              </a:r>
              <a:r>
                <a:rPr lang="de-DE" sz="1800" dirty="0" err="1">
                  <a:solidFill>
                    <a:schemeClr val="bg1">
                      <a:lumMod val="95000"/>
                    </a:schemeClr>
                  </a:solidFill>
                  <a:latin typeface="+mn-lt"/>
                </a:rPr>
                <a:t>there</a:t>
              </a:r>
              <a:endParaRPr lang="de-DE" sz="1800" dirty="0">
                <a:solidFill>
                  <a:schemeClr val="bg1">
                    <a:lumMod val="95000"/>
                  </a:schemeClr>
                </a:solidFill>
                <a:latin typeface="+mn-lt"/>
              </a:endParaRPr>
            </a:p>
          </p:txBody>
        </p:sp>
        <p:sp>
          <p:nvSpPr>
            <p:cNvPr id="11" name="Plus 10"/>
            <p:cNvSpPr/>
            <p:nvPr/>
          </p:nvSpPr>
          <p:spPr bwMode="auto">
            <a:xfrm>
              <a:off x="1938262" y="5022476"/>
              <a:ext cx="669939" cy="604770"/>
            </a:xfrm>
            <a:prstGeom prst="mathPlus">
              <a:avLst/>
            </a:prstGeom>
            <a:solidFill>
              <a:srgbClr val="669900"/>
            </a:solidFill>
            <a:ln w="9525" cap="flat" cmpd="sng" algn="ctr">
              <a:noFill/>
              <a:prstDash val="solid"/>
              <a:round/>
              <a:headEnd type="none" w="med" len="med"/>
              <a:tailEnd type="none" w="med" len="med"/>
            </a:ln>
            <a:effectLst/>
          </p:spPr>
          <p:txBody>
            <a:bodyPr/>
            <a:lstStyle/>
            <a:p>
              <a:pPr eaLnBrk="0" hangingPunct="0">
                <a:defRPr/>
              </a:pPr>
              <a:endParaRPr lang="de-DE"/>
            </a:p>
          </p:txBody>
        </p:sp>
        <p:sp>
          <p:nvSpPr>
            <p:cNvPr id="12" name="Explosion 1 11"/>
            <p:cNvSpPr/>
            <p:nvPr/>
          </p:nvSpPr>
          <p:spPr bwMode="auto">
            <a:xfrm>
              <a:off x="404704" y="1701800"/>
              <a:ext cx="3902159" cy="1828594"/>
            </a:xfrm>
            <a:prstGeom prst="irregularSeal1">
              <a:avLst/>
            </a:prstGeom>
            <a:solidFill>
              <a:schemeClr val="bg2">
                <a:lumMod val="50000"/>
              </a:schemeClr>
            </a:solidFill>
            <a:ln w="9525" cap="flat" cmpd="sng" algn="ctr">
              <a:solidFill>
                <a:schemeClr val="tx1"/>
              </a:solidFill>
              <a:prstDash val="lgDash"/>
              <a:round/>
              <a:headEnd type="none" w="med" len="med"/>
              <a:tailEnd type="none" w="med" len="med"/>
            </a:ln>
            <a:effectLst/>
          </p:spPr>
          <p:txBody>
            <a:bodyPr lIns="36000" tIns="36000" rIns="36000" bIns="36000"/>
            <a:lstStyle/>
            <a:p>
              <a:pPr algn="ctr" eaLnBrk="0" hangingPunct="0">
                <a:defRPr/>
              </a:pPr>
              <a:r>
                <a:rPr lang="de-DE" sz="1800" dirty="0" err="1">
                  <a:solidFill>
                    <a:schemeClr val="bg1"/>
                  </a:solidFill>
                </a:rPr>
                <a:t>Dissatisfaction</a:t>
              </a:r>
              <a:r>
                <a:rPr lang="de-DE" sz="1800" dirty="0">
                  <a:solidFill>
                    <a:schemeClr val="bg1"/>
                  </a:solidFill>
                </a:rPr>
                <a:t> </a:t>
              </a:r>
              <a:br>
                <a:rPr lang="de-DE" sz="1800" dirty="0">
                  <a:solidFill>
                    <a:schemeClr val="bg1"/>
                  </a:solidFill>
                </a:rPr>
              </a:br>
              <a:r>
                <a:rPr lang="de-DE" sz="1800" dirty="0">
                  <a:solidFill>
                    <a:schemeClr val="bg1"/>
                  </a:solidFill>
                </a:rPr>
                <a:t>w/ </a:t>
              </a:r>
              <a:r>
                <a:rPr lang="de-DE" sz="1800" dirty="0" err="1">
                  <a:solidFill>
                    <a:schemeClr val="bg1"/>
                  </a:solidFill>
                </a:rPr>
                <a:t>situation</a:t>
              </a:r>
              <a:endParaRPr lang="de-DE" sz="1800" dirty="0">
                <a:solidFill>
                  <a:schemeClr val="bg1"/>
                </a:solidFill>
              </a:endParaRPr>
            </a:p>
          </p:txBody>
        </p:sp>
        <p:grpSp>
          <p:nvGrpSpPr>
            <p:cNvPr id="3" name="Gruppieren 14"/>
            <p:cNvGrpSpPr/>
            <p:nvPr/>
          </p:nvGrpSpPr>
          <p:grpSpPr>
            <a:xfrm>
              <a:off x="3076552" y="2945230"/>
              <a:ext cx="2537512" cy="2310804"/>
              <a:chOff x="3076552" y="2945230"/>
              <a:chExt cx="2537512" cy="2310804"/>
            </a:xfrm>
            <a:solidFill>
              <a:srgbClr val="669900"/>
            </a:solidFill>
          </p:grpSpPr>
          <p:sp>
            <p:nvSpPr>
              <p:cNvPr id="13" name="Rechtwinkliges Dreieck 12"/>
              <p:cNvSpPr/>
              <p:nvPr/>
            </p:nvSpPr>
            <p:spPr bwMode="auto">
              <a:xfrm rot="13403723">
                <a:off x="3466435" y="2945230"/>
                <a:ext cx="2147629" cy="2286000"/>
              </a:xfrm>
              <a:prstGeom prst="rtTriangle">
                <a:avLst/>
              </a:prstGeom>
              <a:grpFill/>
              <a:ln w="9525" cap="flat" cmpd="sng" algn="ctr">
                <a:noFill/>
                <a:prstDash val="solid"/>
                <a:round/>
                <a:headEnd type="none" w="med" len="med"/>
                <a:tailEnd type="none" w="med" len="med"/>
              </a:ln>
              <a:effectLst/>
            </p:spPr>
            <p:txBody>
              <a:bodyPr/>
              <a:lstStyle/>
              <a:p>
                <a:pPr eaLnBrk="0" hangingPunct="0">
                  <a:defRPr/>
                </a:pPr>
                <a:endParaRPr lang="de-DE"/>
              </a:p>
            </p:txBody>
          </p:sp>
          <p:sp>
            <p:nvSpPr>
              <p:cNvPr id="14" name="Rechtwinkliges Dreieck 13"/>
              <p:cNvSpPr/>
              <p:nvPr/>
            </p:nvSpPr>
            <p:spPr bwMode="auto">
              <a:xfrm rot="13403723">
                <a:off x="3076552" y="2970034"/>
                <a:ext cx="2147629" cy="2286000"/>
              </a:xfrm>
              <a:prstGeom prst="rtTriangle">
                <a:avLst/>
              </a:prstGeom>
              <a:solidFill>
                <a:schemeClr val="bg1"/>
              </a:solidFill>
              <a:ln w="9525" cap="flat" cmpd="sng" algn="ctr">
                <a:noFill/>
                <a:prstDash val="solid"/>
                <a:round/>
                <a:headEnd type="none" w="med" len="med"/>
                <a:tailEnd type="none" w="med" len="med"/>
              </a:ln>
              <a:effectLst/>
            </p:spPr>
            <p:txBody>
              <a:bodyPr/>
              <a:lstStyle/>
              <a:p>
                <a:pPr eaLnBrk="0" hangingPunct="0">
                  <a:defRPr/>
                </a:pPr>
                <a:endParaRPr lang="de-DE"/>
              </a:p>
            </p:txBody>
          </p:sp>
        </p:grpSp>
        <p:sp>
          <p:nvSpPr>
            <p:cNvPr id="17" name="Abgerundetes Rechteck 16"/>
            <p:cNvSpPr/>
            <p:nvPr/>
          </p:nvSpPr>
          <p:spPr bwMode="auto">
            <a:xfrm>
              <a:off x="6389707" y="3189121"/>
              <a:ext cx="2467028" cy="1339699"/>
            </a:xfrm>
            <a:prstGeom prst="roundRect">
              <a:avLst/>
            </a:prstGeom>
            <a:solidFill>
              <a:schemeClr val="bg2">
                <a:lumMod val="90000"/>
              </a:schemeClr>
            </a:solidFill>
            <a:ln w="9525" cap="flat" cmpd="sng" algn="ctr">
              <a:solidFill>
                <a:schemeClr val="tx1">
                  <a:lumMod val="50000"/>
                  <a:lumOff val="50000"/>
                </a:schemeClr>
              </a:solidFill>
              <a:prstDash val="solid"/>
              <a:round/>
              <a:headEnd type="none" w="med" len="med"/>
              <a:tailEnd type="none" w="med" len="med"/>
            </a:ln>
            <a:effectLst/>
          </p:spPr>
          <p:txBody>
            <a:bodyPr anchor="ctr" anchorCtr="1"/>
            <a:lstStyle/>
            <a:p>
              <a:pPr algn="ctr" eaLnBrk="0" hangingPunct="0">
                <a:defRPr/>
              </a:pPr>
              <a:r>
                <a:rPr lang="de-DE" dirty="0" err="1">
                  <a:solidFill>
                    <a:schemeClr val="tx1"/>
                  </a:solidFill>
                </a:rPr>
                <a:t>COST</a:t>
              </a:r>
              <a:r>
                <a:rPr lang="de-DE" dirty="0">
                  <a:solidFill>
                    <a:schemeClr val="tx1"/>
                  </a:solidFill>
                </a:rPr>
                <a:t> </a:t>
              </a:r>
              <a:r>
                <a:rPr lang="de-DE" dirty="0" err="1">
                  <a:solidFill>
                    <a:schemeClr val="tx1"/>
                  </a:solidFill>
                </a:rPr>
                <a:t>OF</a:t>
              </a:r>
              <a:r>
                <a:rPr lang="de-DE" dirty="0">
                  <a:solidFill>
                    <a:schemeClr val="tx1"/>
                  </a:solidFill>
                </a:rPr>
                <a:t> CHANGE / RESISTANCE</a:t>
              </a:r>
            </a:p>
          </p:txBody>
        </p:sp>
        <p:sp>
          <p:nvSpPr>
            <p:cNvPr id="27659" name="Rechteck 14"/>
            <p:cNvSpPr>
              <a:spLocks noChangeArrowheads="1"/>
            </p:cNvSpPr>
            <p:nvPr/>
          </p:nvSpPr>
          <p:spPr bwMode="auto">
            <a:xfrm>
              <a:off x="318977" y="1722436"/>
              <a:ext cx="8612372" cy="4901648"/>
            </a:xfrm>
            <a:prstGeom prst="rect">
              <a:avLst/>
            </a:prstGeom>
            <a:noFill/>
            <a:ln w="9525" algn="ctr">
              <a:noFill/>
              <a:round/>
              <a:headEnd/>
              <a:tailEnd/>
            </a:ln>
          </p:spPr>
          <p:txBody>
            <a:bodyPr/>
            <a:lstStyle/>
            <a:p>
              <a:pPr eaLnBrk="0" hangingPunct="0"/>
              <a:endParaRPr lang="de-DE"/>
            </a:p>
          </p:txBody>
        </p:sp>
      </p:gr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el 1"/>
          <p:cNvSpPr>
            <a:spLocks noGrp="1"/>
          </p:cNvSpPr>
          <p:nvPr>
            <p:ph type="ctrTitle" sz="quarter"/>
          </p:nvPr>
        </p:nvSpPr>
        <p:spPr>
          <a:xfrm>
            <a:off x="1039813" y="1993900"/>
            <a:ext cx="7034212" cy="1143000"/>
          </a:xfrm>
        </p:spPr>
        <p:txBody>
          <a:bodyPr/>
          <a:lstStyle/>
          <a:p>
            <a:r>
              <a:rPr lang="en-US" dirty="0" smtClean="0">
                <a:solidFill>
                  <a:srgbClr val="C00000"/>
                </a:solidFill>
              </a:rPr>
              <a:t>Case work</a:t>
            </a:r>
            <a:br>
              <a:rPr lang="en-US" dirty="0" smtClean="0">
                <a:solidFill>
                  <a:srgbClr val="C00000"/>
                </a:solidFill>
              </a:rPr>
            </a:br>
            <a:r>
              <a:rPr lang="en-US" dirty="0" smtClean="0">
                <a:solidFill>
                  <a:srgbClr val="C00000"/>
                </a:solidFill>
              </a:rPr>
              <a:t>'Prepare a decision on the future of </a:t>
            </a:r>
            <a:r>
              <a:rPr lang="en-US" dirty="0" err="1" smtClean="0">
                <a:solidFill>
                  <a:srgbClr val="C00000"/>
                </a:solidFill>
              </a:rPr>
              <a:t>Zanadu’s</a:t>
            </a:r>
            <a:r>
              <a:rPr lang="en-US" dirty="0" smtClean="0">
                <a:solidFill>
                  <a:srgbClr val="C00000"/>
                </a:solidFill>
              </a:rPr>
              <a:t> agriculture'</a:t>
            </a:r>
          </a:p>
        </p:txBody>
      </p:sp>
      <p:sp>
        <p:nvSpPr>
          <p:cNvPr id="28675" name="Untertitel 2"/>
          <p:cNvSpPr>
            <a:spLocks noGrp="1"/>
          </p:cNvSpPr>
          <p:nvPr>
            <p:ph type="subTitle" sz="quarter" idx="1"/>
          </p:nvPr>
        </p:nvSpPr>
        <p:spPr>
          <a:xfrm>
            <a:off x="1039813" y="3238500"/>
            <a:ext cx="7034212" cy="1752600"/>
          </a:xfrm>
        </p:spPr>
        <p:txBody>
          <a:bodyPr/>
          <a:lstStyle/>
          <a:p>
            <a:endParaRPr lang="de-DE" smtClean="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Grafik 4" descr="Zanadu Maps.png"/>
          <p:cNvPicPr>
            <a:picLocks noChangeAspect="1"/>
          </p:cNvPicPr>
          <p:nvPr/>
        </p:nvPicPr>
        <p:blipFill>
          <a:blip r:embed="rId3" cstate="print"/>
          <a:srcRect b="6570"/>
          <a:stretch>
            <a:fillRect/>
          </a:stretch>
        </p:blipFill>
        <p:spPr bwMode="auto">
          <a:xfrm>
            <a:off x="457200" y="765175"/>
            <a:ext cx="8353425" cy="5851525"/>
          </a:xfrm>
          <a:prstGeom prst="rect">
            <a:avLst/>
          </a:prstGeom>
          <a:noFill/>
          <a:ln w="9525">
            <a:noFill/>
            <a:miter lim="800000"/>
            <a:headEnd/>
            <a:tailEnd/>
          </a:ln>
        </p:spPr>
      </p:pic>
      <p:sp>
        <p:nvSpPr>
          <p:cNvPr id="3" name="Inhaltsplatzhalter 2"/>
          <p:cNvSpPr>
            <a:spLocks noGrp="1"/>
          </p:cNvSpPr>
          <p:nvPr>
            <p:ph idx="1"/>
          </p:nvPr>
        </p:nvSpPr>
        <p:spPr>
          <a:xfrm>
            <a:off x="5705475" y="6435725"/>
            <a:ext cx="3438525" cy="188913"/>
          </a:xfrm>
        </p:spPr>
        <p:txBody>
          <a:bodyPr rIns="108000"/>
          <a:lstStyle/>
          <a:p>
            <a:pPr algn="r" eaLnBrk="1" hangingPunct="1">
              <a:defRPr/>
            </a:pPr>
            <a:r>
              <a:rPr lang="de-DE" sz="900" i="1" dirty="0" smtClean="0">
                <a:solidFill>
                  <a:schemeClr val="bg1">
                    <a:lumMod val="50000"/>
                  </a:schemeClr>
                </a:solidFill>
              </a:rPr>
              <a:t>Source: GIZ</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Exercise (1)</a:t>
            </a:r>
          </a:p>
        </p:txBody>
      </p:sp>
      <p:sp>
        <p:nvSpPr>
          <p:cNvPr id="4099" name="Content Placeholder 2"/>
          <p:cNvSpPr>
            <a:spLocks noGrp="1"/>
          </p:cNvSpPr>
          <p:nvPr>
            <p:ph idx="1"/>
          </p:nvPr>
        </p:nvSpPr>
        <p:spPr/>
        <p:txBody>
          <a:bodyPr/>
          <a:lstStyle/>
          <a:p>
            <a:pPr lvl="1">
              <a:buFont typeface="Wingdings" pitchFamily="2" charset="2"/>
              <a:buNone/>
              <a:defRPr/>
            </a:pPr>
            <a:r>
              <a:rPr lang="en-US" sz="2000" dirty="0" smtClean="0">
                <a:solidFill>
                  <a:srgbClr val="C00000"/>
                </a:solidFill>
                <a:ea typeface="+mn-ea"/>
                <a:cs typeface="+mn-cs"/>
              </a:rPr>
              <a:t>Context</a:t>
            </a:r>
          </a:p>
          <a:p>
            <a:pPr lvl="1">
              <a:defRPr/>
            </a:pPr>
            <a:r>
              <a:rPr lang="en-US" dirty="0" smtClean="0"/>
              <a:t>The Ministry of Agriculture has gained knowledge about climate change in Zanadu – and especially the impacts on agriculture. However, the directors are at an impasse with the decision on which policies and activities they should </a:t>
            </a:r>
            <a:r>
              <a:rPr lang="en-US" dirty="0" err="1" smtClean="0"/>
              <a:t>favour</a:t>
            </a:r>
            <a:r>
              <a:rPr lang="en-US" dirty="0" smtClean="0"/>
              <a:t>. </a:t>
            </a:r>
          </a:p>
          <a:p>
            <a:pPr lvl="1">
              <a:defRPr/>
            </a:pPr>
            <a:r>
              <a:rPr lang="en-US" dirty="0" smtClean="0"/>
              <a:t>They have formed an expert task force (your group) to assist them in making a decision on the development pathway to plan for.</a:t>
            </a:r>
          </a:p>
          <a:p>
            <a:pPr lvl="1">
              <a:defRPr/>
            </a:pPr>
            <a:r>
              <a:rPr lang="en-US" dirty="0" smtClean="0"/>
              <a:t>In a first step you have prepared 3 scenarios. Now you have to evaluate them against a set of criteria given by the </a:t>
            </a:r>
            <a:r>
              <a:rPr lang="en-US" dirty="0" err="1" smtClean="0"/>
              <a:t>MoA</a:t>
            </a:r>
            <a:r>
              <a:rPr lang="en-US" dirty="0" smtClean="0"/>
              <a:t>. </a:t>
            </a:r>
          </a:p>
          <a:p>
            <a:pPr lvl="1">
              <a:defRPr/>
            </a:pPr>
            <a:endParaRPr lang="en-US" dirty="0" smtClean="0"/>
          </a:p>
          <a:p>
            <a:pPr lvl="1">
              <a:buFont typeface="Wingdings" pitchFamily="2" charset="2"/>
              <a:buNone/>
              <a:defRPr/>
            </a:pPr>
            <a:r>
              <a:rPr lang="en-US" sz="2000" dirty="0" smtClean="0">
                <a:solidFill>
                  <a:srgbClr val="C00000"/>
                </a:solidFill>
                <a:ea typeface="+mn-ea"/>
                <a:cs typeface="+mn-cs"/>
              </a:rPr>
              <a:t>Exhibits</a:t>
            </a:r>
          </a:p>
          <a:p>
            <a:pPr lvl="1">
              <a:defRPr/>
            </a:pPr>
            <a:r>
              <a:rPr lang="en-US" dirty="0" smtClean="0"/>
              <a:t>Climate information for agriculture in Zanadu</a:t>
            </a:r>
          </a:p>
          <a:p>
            <a:pPr lvl="1">
              <a:defRPr/>
            </a:pPr>
            <a:r>
              <a:rPr lang="en-US" dirty="0" smtClean="0"/>
              <a:t>3 Scenarios</a:t>
            </a:r>
          </a:p>
          <a:p>
            <a:pPr lvl="1">
              <a:defRPr/>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Exercise (2)</a:t>
            </a:r>
          </a:p>
        </p:txBody>
      </p:sp>
      <p:sp>
        <p:nvSpPr>
          <p:cNvPr id="4099" name="Content Placeholder 2"/>
          <p:cNvSpPr>
            <a:spLocks noGrp="1"/>
          </p:cNvSpPr>
          <p:nvPr>
            <p:ph idx="1"/>
          </p:nvPr>
        </p:nvSpPr>
        <p:spPr>
          <a:xfrm>
            <a:off x="457200" y="2008188"/>
            <a:ext cx="7654925" cy="4213225"/>
          </a:xfrm>
        </p:spPr>
        <p:txBody>
          <a:bodyPr/>
          <a:lstStyle/>
          <a:p>
            <a:pPr lvl="1">
              <a:buFont typeface="Wingdings" pitchFamily="2" charset="2"/>
              <a:buNone/>
              <a:defRPr/>
            </a:pPr>
            <a:r>
              <a:rPr lang="en-US" sz="2000" dirty="0" smtClean="0">
                <a:solidFill>
                  <a:srgbClr val="C00000"/>
                </a:solidFill>
                <a:ea typeface="+mn-ea"/>
                <a:cs typeface="+mn-cs"/>
              </a:rPr>
              <a:t>Your task</a:t>
            </a:r>
          </a:p>
          <a:p>
            <a:pPr lvl="1">
              <a:defRPr/>
            </a:pPr>
            <a:r>
              <a:rPr lang="en-US" dirty="0" smtClean="0"/>
              <a:t>Read the exhibits carefully</a:t>
            </a:r>
          </a:p>
          <a:p>
            <a:pPr lvl="1">
              <a:defRPr/>
            </a:pPr>
            <a:r>
              <a:rPr lang="en-US" dirty="0" smtClean="0"/>
              <a:t>Evaluate the 3 scenarios against a set of criteria (matrix 1)</a:t>
            </a:r>
          </a:p>
          <a:p>
            <a:pPr lvl="2">
              <a:defRPr/>
            </a:pPr>
            <a:r>
              <a:rPr lang="en-US" dirty="0" smtClean="0"/>
              <a:t>You have the chance to add a 4</a:t>
            </a:r>
            <a:r>
              <a:rPr lang="en-US" baseline="30000" dirty="0" smtClean="0"/>
              <a:t>th</a:t>
            </a:r>
            <a:r>
              <a:rPr lang="en-US" dirty="0" smtClean="0"/>
              <a:t> criterion – discuss and choose</a:t>
            </a:r>
          </a:p>
          <a:p>
            <a:pPr lvl="2">
              <a:defRPr/>
            </a:pPr>
            <a:r>
              <a:rPr lang="en-US" dirty="0" smtClean="0"/>
              <a:t>Discuss how you want to approach the evaluation</a:t>
            </a:r>
          </a:p>
          <a:p>
            <a:pPr lvl="2">
              <a:defRPr/>
            </a:pPr>
            <a:r>
              <a:rPr lang="en-US" dirty="0" smtClean="0"/>
              <a:t>Conduct and document the evaluation  </a:t>
            </a:r>
          </a:p>
          <a:p>
            <a:pPr lvl="1">
              <a:defRPr/>
            </a:pPr>
            <a:r>
              <a:rPr lang="en-US" dirty="0" smtClean="0"/>
              <a:t>Prepare your presentation at the Ministry (e.g. poster)</a:t>
            </a:r>
          </a:p>
          <a:p>
            <a:pPr lvl="1">
              <a:defRPr/>
            </a:pPr>
            <a:r>
              <a:rPr lang="en-US" dirty="0" smtClean="0"/>
              <a:t>Prepare a convincing rationale for your decision</a:t>
            </a:r>
          </a:p>
          <a:p>
            <a:pPr lvl="2">
              <a:defRPr/>
            </a:pPr>
            <a:r>
              <a:rPr lang="en-US" dirty="0" smtClean="0"/>
              <a:t>Recall the objective, criteria and selection process</a:t>
            </a:r>
          </a:p>
          <a:p>
            <a:pPr lvl="2">
              <a:defRPr/>
            </a:pPr>
            <a:r>
              <a:rPr lang="en-US" dirty="0" smtClean="0"/>
              <a:t>Explain why you have selected scenario X (why the others don’t match) </a:t>
            </a:r>
          </a:p>
          <a:p>
            <a:pPr lvl="2">
              <a:defRPr/>
            </a:pPr>
            <a:r>
              <a:rPr lang="en-US" dirty="0" smtClean="0"/>
              <a:t>If possible, give examples of what kind of activities and/or decisions this would require from the Ministry</a:t>
            </a:r>
          </a:p>
          <a:p>
            <a:pPr lvl="2">
              <a:defRPr/>
            </a:pPr>
            <a:endParaRPr lang="en-US" dirty="0" smtClean="0"/>
          </a:p>
          <a:p>
            <a:pPr lvl="2">
              <a:defRPr/>
            </a:pPr>
            <a:endParaRPr lang="en-US" dirty="0" smtClean="0"/>
          </a:p>
          <a:p>
            <a:pPr lvl="2">
              <a:defRPr/>
            </a:pPr>
            <a:endParaRPr lang="en-US" dirty="0" smtClean="0"/>
          </a:p>
          <a:p>
            <a:pPr lvl="1">
              <a:defRPr/>
            </a:pPr>
            <a:endParaRPr lang="en-US" dirty="0" smtClean="0"/>
          </a:p>
          <a:p>
            <a:pPr lvl="1">
              <a:defRPr/>
            </a:pPr>
            <a:endParaRPr lang="en-US" dirty="0" smtClean="0"/>
          </a:p>
          <a:p>
            <a:pPr lvl="1">
              <a:defRPr/>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099">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99">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099">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09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Terms of use</a:t>
            </a:r>
          </a:p>
        </p:txBody>
      </p:sp>
      <p:sp>
        <p:nvSpPr>
          <p:cNvPr id="5123" name="Content Placeholder 2"/>
          <p:cNvSpPr>
            <a:spLocks noGrp="1"/>
          </p:cNvSpPr>
          <p:nvPr>
            <p:ph idx="1"/>
          </p:nvPr>
        </p:nvSpPr>
        <p:spPr>
          <a:xfrm>
            <a:off x="311150" y="2008188"/>
            <a:ext cx="7634288" cy="4213225"/>
          </a:xfrm>
        </p:spPr>
        <p:txBody>
          <a:bodyPr/>
          <a:lstStyle/>
          <a:p>
            <a:pPr marL="158750" indent="4763"/>
            <a:r>
              <a:rPr lang="en-GB" sz="1800" dirty="0" smtClean="0"/>
              <a:t>This training module has been developed by GIZ on behalf of BMU. </a:t>
            </a:r>
            <a:br>
              <a:rPr lang="en-GB" sz="1800" dirty="0" smtClean="0"/>
            </a:br>
            <a:r>
              <a:rPr lang="en-GB" sz="1800" dirty="0" smtClean="0"/>
              <a:t>If you would like to adapt this presentation to your needs, please respect the following terms of use:</a:t>
            </a:r>
          </a:p>
          <a:p>
            <a:pPr marL="354013" lvl="1" indent="-187325"/>
            <a:r>
              <a:rPr lang="en-GB" dirty="0" smtClean="0">
                <a:solidFill>
                  <a:srgbClr val="000000"/>
                </a:solidFill>
                <a:cs typeface="Arial" charset="0"/>
                <a:sym typeface="Arial" charset="0"/>
              </a:rPr>
              <a:t>The slide master and imprint are mandatory. They may neither be altered nor removed from the presentation.  </a:t>
            </a:r>
          </a:p>
          <a:p>
            <a:pPr marL="354013" lvl="1" indent="-187325"/>
            <a:r>
              <a:rPr lang="en-GB" dirty="0" smtClean="0">
                <a:solidFill>
                  <a:srgbClr val="000000"/>
                </a:solidFill>
                <a:cs typeface="Arial" charset="0"/>
                <a:sym typeface="Arial" charset="0"/>
              </a:rPr>
              <a:t>The GIZ logo must not be moved or removed. No other logos or further information may be placed in the header or footer area.</a:t>
            </a:r>
          </a:p>
          <a:p>
            <a:pPr marL="354013" lvl="1" indent="-187325"/>
            <a:r>
              <a:rPr lang="en-GB" dirty="0" smtClean="0">
                <a:solidFill>
                  <a:srgbClr val="000000"/>
                </a:solidFill>
                <a:cs typeface="Arial" charset="0"/>
                <a:sym typeface="Arial" charset="0"/>
              </a:rPr>
              <a:t>If you wish to add your own content, please use the blank slide at the end of this presentation. (You can copy it to add slides.)</a:t>
            </a:r>
          </a:p>
          <a:p>
            <a:pPr marL="354013" lvl="1" indent="-187325"/>
            <a:r>
              <a:rPr lang="en-GB" dirty="0" smtClean="0">
                <a:solidFill>
                  <a:srgbClr val="000000"/>
                </a:solidFill>
                <a:cs typeface="Arial" charset="0"/>
                <a:sym typeface="Arial" charset="0"/>
              </a:rPr>
              <a:t>If you would like to make substantial changes to the content of this presentation, please contact </a:t>
            </a:r>
            <a:r>
              <a:rPr lang="en-GB" u="sng" dirty="0" smtClean="0">
                <a:hlinkClick r:id="rId3"/>
              </a:rPr>
              <a:t>climate@giz.de</a:t>
            </a:r>
            <a:r>
              <a:rPr lang="en-GB" dirty="0" smtClean="0"/>
              <a:t>.</a:t>
            </a:r>
            <a:endParaRPr lang="de-DE" sz="1600"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el 1"/>
          <p:cNvSpPr>
            <a:spLocks noGrp="1"/>
          </p:cNvSpPr>
          <p:nvPr>
            <p:ph type="title"/>
          </p:nvPr>
        </p:nvSpPr>
        <p:spPr/>
        <p:txBody>
          <a:bodyPr/>
          <a:lstStyle/>
          <a:p>
            <a:r>
              <a:rPr lang="en-US" smtClean="0"/>
              <a:t>Exercise (3)</a:t>
            </a:r>
          </a:p>
        </p:txBody>
      </p:sp>
      <p:sp>
        <p:nvSpPr>
          <p:cNvPr id="32771" name="Inhaltsplatzhalter 2"/>
          <p:cNvSpPr>
            <a:spLocks noGrp="1"/>
          </p:cNvSpPr>
          <p:nvPr>
            <p:ph idx="1"/>
          </p:nvPr>
        </p:nvSpPr>
        <p:spPr/>
        <p:txBody>
          <a:bodyPr/>
          <a:lstStyle/>
          <a:p>
            <a:pPr marL="0" indent="0"/>
            <a:r>
              <a:rPr lang="en-US" smtClean="0">
                <a:solidFill>
                  <a:srgbClr val="C00000"/>
                </a:solidFill>
              </a:rPr>
              <a:t>Results</a:t>
            </a:r>
          </a:p>
          <a:p>
            <a:pPr lvl="1" eaLnBrk="1" hangingPunct="1"/>
            <a:r>
              <a:rPr lang="en-GB" smtClean="0"/>
              <a:t>Evaluation of 3 Scenarios</a:t>
            </a:r>
          </a:p>
          <a:p>
            <a:pPr lvl="1" eaLnBrk="1" hangingPunct="1"/>
            <a:r>
              <a:rPr lang="en-GB" smtClean="0"/>
              <a:t>Presentation of findings </a:t>
            </a:r>
          </a:p>
          <a:p>
            <a:pPr marL="0" indent="0"/>
            <a:endParaRPr lang="en-US" smtClean="0"/>
          </a:p>
          <a:p>
            <a:pPr marL="0" indent="0"/>
            <a:r>
              <a:rPr lang="en-US" smtClean="0">
                <a:solidFill>
                  <a:srgbClr val="C00000"/>
                </a:solidFill>
              </a:rPr>
              <a:t>Logistics</a:t>
            </a:r>
          </a:p>
          <a:p>
            <a:pPr lvl="1" eaLnBrk="1" hangingPunct="1"/>
            <a:r>
              <a:rPr lang="en-GB" smtClean="0"/>
              <a:t>Case work</a:t>
            </a:r>
            <a:r>
              <a:rPr lang="en-GB" smtClean="0">
                <a:solidFill>
                  <a:srgbClr val="C00000"/>
                </a:solidFill>
              </a:rPr>
              <a:t> </a:t>
            </a:r>
            <a:r>
              <a:rPr lang="en-GB" smtClean="0"/>
              <a:t>(including reading time) </a:t>
            </a:r>
            <a:r>
              <a:rPr lang="en-GB" smtClean="0">
                <a:solidFill>
                  <a:srgbClr val="C00000"/>
                </a:solidFill>
              </a:rPr>
              <a:t>– 80min</a:t>
            </a:r>
          </a:p>
          <a:p>
            <a:pPr lvl="1" eaLnBrk="1" hangingPunct="1"/>
            <a:r>
              <a:rPr lang="en-GB" smtClean="0"/>
              <a:t>Presentation of results (at the Ministry)</a:t>
            </a:r>
            <a:r>
              <a:rPr lang="en-GB" smtClean="0">
                <a:solidFill>
                  <a:srgbClr val="C00000"/>
                </a:solidFill>
              </a:rPr>
              <a:t> – 10 min/group</a:t>
            </a:r>
          </a:p>
          <a:p>
            <a:pPr lvl="1" eaLnBrk="1" hangingPunct="1">
              <a:buFont typeface="Wingdings" pitchFamily="2" charset="2"/>
              <a:buNone/>
            </a:pPr>
            <a:endParaRPr lang="en-GB" smtClean="0">
              <a:solidFill>
                <a:srgbClr val="C00000"/>
              </a:solidFill>
            </a:endParaRPr>
          </a:p>
          <a:p>
            <a:pPr lvl="1" eaLnBrk="1" hangingPunct="1"/>
            <a:endParaRPr lang="en-GB" smtClean="0">
              <a:solidFill>
                <a:srgbClr val="C00000"/>
              </a:solidFill>
            </a:endParaRPr>
          </a:p>
          <a:p>
            <a:pPr lvl="1" eaLnBrk="1" hangingPunct="1"/>
            <a:endParaRPr lang="en-GB" smtClean="0">
              <a:solidFill>
                <a:srgbClr val="C00000"/>
              </a:solidFill>
            </a:endParaRPr>
          </a:p>
          <a:p>
            <a:pPr lvl="1" eaLnBrk="1" hangingPunct="1"/>
            <a:endParaRPr lang="en-GB" smtClean="0">
              <a:solidFill>
                <a:srgbClr val="C00000"/>
              </a:solidFill>
            </a:endParaRPr>
          </a:p>
          <a:p>
            <a:pPr lvl="1" eaLnBrk="1" hangingPunct="1"/>
            <a:endParaRPr lang="en-GB" smtClean="0">
              <a:solidFill>
                <a:srgbClr val="C00000"/>
              </a:solidFill>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el 1"/>
          <p:cNvSpPr>
            <a:spLocks noGrp="1"/>
          </p:cNvSpPr>
          <p:nvPr>
            <p:ph type="title"/>
          </p:nvPr>
        </p:nvSpPr>
        <p:spPr/>
        <p:txBody>
          <a:bodyPr/>
          <a:lstStyle/>
          <a:p>
            <a:r>
              <a:rPr lang="en-US" smtClean="0"/>
              <a:t>Reflection</a:t>
            </a:r>
          </a:p>
        </p:txBody>
      </p:sp>
      <p:sp>
        <p:nvSpPr>
          <p:cNvPr id="33795" name="Inhaltsplatzhalter 2"/>
          <p:cNvSpPr>
            <a:spLocks noGrp="1"/>
          </p:cNvSpPr>
          <p:nvPr>
            <p:ph idx="1"/>
          </p:nvPr>
        </p:nvSpPr>
        <p:spPr/>
        <p:txBody>
          <a:bodyPr/>
          <a:lstStyle/>
          <a:p>
            <a:pPr lvl="1" eaLnBrk="1" hangingPunct="1"/>
            <a:r>
              <a:rPr lang="en-GB" dirty="0" smtClean="0">
                <a:solidFill>
                  <a:srgbClr val="C00000"/>
                </a:solidFill>
              </a:rPr>
              <a:t>1</a:t>
            </a:r>
            <a:r>
              <a:rPr lang="en-GB" baseline="30000" dirty="0" smtClean="0">
                <a:solidFill>
                  <a:srgbClr val="C00000"/>
                </a:solidFill>
              </a:rPr>
              <a:t>st</a:t>
            </a:r>
            <a:r>
              <a:rPr lang="en-GB" dirty="0" smtClean="0">
                <a:solidFill>
                  <a:srgbClr val="C00000"/>
                </a:solidFill>
              </a:rPr>
              <a:t> round</a:t>
            </a:r>
          </a:p>
          <a:p>
            <a:pPr lvl="2"/>
            <a:r>
              <a:rPr lang="en-US" dirty="0" smtClean="0"/>
              <a:t>What is my take-home message?</a:t>
            </a:r>
          </a:p>
          <a:p>
            <a:pPr lvl="1" eaLnBrk="1" hangingPunct="1"/>
            <a:r>
              <a:rPr lang="en-US" dirty="0" smtClean="0">
                <a:solidFill>
                  <a:srgbClr val="C00000"/>
                </a:solidFill>
              </a:rPr>
              <a:t>2nd round</a:t>
            </a:r>
          </a:p>
          <a:p>
            <a:pPr lvl="2" eaLnBrk="1" hangingPunct="1"/>
            <a:r>
              <a:rPr lang="en-US" dirty="0" smtClean="0"/>
              <a:t>How can I improve my daily work through the newly acquired knowledge?</a:t>
            </a:r>
          </a:p>
          <a:p>
            <a:pPr lvl="1" eaLnBrk="1" hangingPunct="1"/>
            <a:r>
              <a:rPr lang="en-US" dirty="0" smtClean="0">
                <a:solidFill>
                  <a:srgbClr val="C00000"/>
                </a:solidFill>
              </a:rPr>
              <a:t>3</a:t>
            </a:r>
            <a:r>
              <a:rPr lang="en-US" baseline="30000" dirty="0" smtClean="0">
                <a:solidFill>
                  <a:srgbClr val="C00000"/>
                </a:solidFill>
              </a:rPr>
              <a:t>rd</a:t>
            </a:r>
            <a:r>
              <a:rPr lang="en-US" dirty="0" smtClean="0">
                <a:solidFill>
                  <a:srgbClr val="C00000"/>
                </a:solidFill>
              </a:rPr>
              <a:t> round</a:t>
            </a:r>
          </a:p>
          <a:p>
            <a:pPr lvl="2" eaLnBrk="1" hangingPunct="1"/>
            <a:r>
              <a:rPr lang="en-US" dirty="0" smtClean="0"/>
              <a:t>What are the rules for communicating climate change in order to motivate action?</a:t>
            </a:r>
          </a:p>
          <a:p>
            <a:pPr lvl="2" eaLnBrk="1" hangingPunct="1"/>
            <a:endParaRPr lang="en-US" dirty="0" smtClean="0"/>
          </a:p>
          <a:p>
            <a:pPr lvl="2" eaLnBrk="1" hangingPunct="1"/>
            <a:endParaRPr lang="en-GB" dirty="0" smtClean="0">
              <a:solidFill>
                <a:srgbClr val="C00000"/>
              </a:solidFill>
            </a:endParaRPr>
          </a:p>
          <a:p>
            <a:pPr lvl="1" eaLnBrk="1" hangingPunct="1"/>
            <a:endParaRPr lang="en-GB" dirty="0" smtClean="0">
              <a:solidFill>
                <a:srgbClr val="C00000"/>
              </a:solidFill>
            </a:endParaRPr>
          </a:p>
          <a:p>
            <a:pPr lvl="1" eaLnBrk="1" hangingPunct="1"/>
            <a:endParaRPr lang="en-GB" dirty="0" smtClean="0">
              <a:solidFill>
                <a:srgbClr val="C00000"/>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el 1"/>
          <p:cNvSpPr>
            <a:spLocks noGrp="1"/>
          </p:cNvSpPr>
          <p:nvPr>
            <p:ph type="title"/>
          </p:nvPr>
        </p:nvSpPr>
        <p:spPr/>
        <p:txBody>
          <a:bodyPr/>
          <a:lstStyle/>
          <a:p>
            <a:r>
              <a:rPr lang="de-DE" smtClean="0"/>
              <a:t>Title</a:t>
            </a:r>
          </a:p>
        </p:txBody>
      </p:sp>
      <p:sp>
        <p:nvSpPr>
          <p:cNvPr id="34819" name="Inhaltsplatzhalter 2"/>
          <p:cNvSpPr>
            <a:spLocks noGrp="1"/>
          </p:cNvSpPr>
          <p:nvPr>
            <p:ph idx="1"/>
          </p:nvPr>
        </p:nvSpPr>
        <p:spPr/>
        <p:txBody>
          <a:bodyPr/>
          <a:lstStyle/>
          <a:p>
            <a:r>
              <a:rPr lang="de-DE" smtClean="0"/>
              <a:t>Text</a:t>
            </a:r>
          </a:p>
        </p:txBody>
      </p:sp>
      <p:sp>
        <p:nvSpPr>
          <p:cNvPr id="34820" name="Rechteck 4"/>
          <p:cNvSpPr>
            <a:spLocks noChangeArrowheads="1"/>
          </p:cNvSpPr>
          <p:nvPr/>
        </p:nvSpPr>
        <p:spPr bwMode="auto">
          <a:xfrm>
            <a:off x="371475" y="6303963"/>
            <a:ext cx="8496300" cy="276225"/>
          </a:xfrm>
          <a:prstGeom prst="rect">
            <a:avLst/>
          </a:prstGeom>
          <a:noFill/>
          <a:ln w="9525">
            <a:noFill/>
            <a:miter lim="800000"/>
            <a:headEnd/>
            <a:tailEnd/>
          </a:ln>
        </p:spPr>
        <p:txBody>
          <a:bodyPr>
            <a:spAutoFit/>
          </a:bodyPr>
          <a:lstStyle/>
          <a:p>
            <a:r>
              <a:rPr lang="fr-FR" sz="1200">
                <a:solidFill>
                  <a:schemeClr val="tx1"/>
                </a:solidFill>
              </a:rPr>
              <a:t>This slide is not part of the original version of the training material. It was added by </a:t>
            </a:r>
            <a:r>
              <a:rPr lang="fr-FR" sz="1200" i="1">
                <a:solidFill>
                  <a:schemeClr val="tx1"/>
                </a:solidFill>
              </a:rPr>
              <a:t>[please insert institution]</a:t>
            </a:r>
            <a:r>
              <a:rPr lang="fr-FR" sz="1200">
                <a:solidFill>
                  <a:schemeClr val="tx1"/>
                </a:solidFill>
              </a:rPr>
              <a:t>.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Overview</a:t>
            </a:r>
          </a:p>
        </p:txBody>
      </p:sp>
      <p:sp>
        <p:nvSpPr>
          <p:cNvPr id="4099" name="Content Placeholder 2"/>
          <p:cNvSpPr>
            <a:spLocks noGrp="1"/>
          </p:cNvSpPr>
          <p:nvPr>
            <p:ph idx="1"/>
          </p:nvPr>
        </p:nvSpPr>
        <p:spPr/>
        <p:txBody>
          <a:bodyPr/>
          <a:lstStyle/>
          <a:p>
            <a:pPr lvl="1"/>
            <a:r>
              <a:rPr lang="en-US" dirty="0" smtClean="0"/>
              <a:t>Climate change: a management challenge</a:t>
            </a:r>
          </a:p>
          <a:p>
            <a:pPr lvl="1"/>
            <a:r>
              <a:rPr lang="en-US" dirty="0" smtClean="0"/>
              <a:t>Uncertainties: the complex background of decision-making</a:t>
            </a:r>
          </a:p>
          <a:p>
            <a:pPr lvl="1"/>
            <a:r>
              <a:rPr lang="en-US" dirty="0" smtClean="0"/>
              <a:t>Key elements strengthening governments’ capacity for adaptation decisions</a:t>
            </a:r>
          </a:p>
          <a:p>
            <a:pPr lvl="1"/>
            <a:r>
              <a:rPr lang="en-US" dirty="0" smtClean="0"/>
              <a:t>Tools to manage uncertainty</a:t>
            </a:r>
          </a:p>
          <a:p>
            <a:pPr lvl="1"/>
            <a:r>
              <a:rPr lang="en-US" dirty="0" smtClean="0"/>
              <a:t>Using scenarios in making decisions</a:t>
            </a:r>
          </a:p>
          <a:p>
            <a:pPr lvl="1"/>
            <a:r>
              <a:rPr lang="en-US" dirty="0" smtClean="0"/>
              <a:t>Reflection</a:t>
            </a:r>
          </a:p>
          <a:p>
            <a:pPr lvl="1"/>
            <a:endParaRPr lang="en-US" dirty="0" smtClean="0"/>
          </a:p>
          <a:p>
            <a:pPr lvl="1"/>
            <a:endParaRPr lang="en-US" dirty="0" smtClean="0"/>
          </a:p>
          <a:p>
            <a:pPr lvl="1"/>
            <a:endParaRPr lang="en-US" dirty="0" smtClean="0"/>
          </a:p>
          <a:p>
            <a:pPr lvl="1">
              <a:buFont typeface="Wingdings" pitchFamily="2" charset="2"/>
              <a:buNone/>
            </a:pPr>
            <a:endParaRPr lang="en-US" dirty="0" smtClean="0"/>
          </a:p>
        </p:txBody>
      </p:sp>
      <p:grpSp>
        <p:nvGrpSpPr>
          <p:cNvPr id="2" name="Gruppieren 8"/>
          <p:cNvGrpSpPr>
            <a:grpSpLocks/>
          </p:cNvGrpSpPr>
          <p:nvPr/>
        </p:nvGrpSpPr>
        <p:grpSpPr bwMode="auto">
          <a:xfrm>
            <a:off x="690563" y="3548063"/>
            <a:ext cx="6227762" cy="400050"/>
            <a:chOff x="-1538304" y="4040216"/>
            <a:chExt cx="6229408" cy="400109"/>
          </a:xfrm>
        </p:grpSpPr>
        <p:sp>
          <p:nvSpPr>
            <p:cNvPr id="6149" name="Textfeld 9"/>
            <p:cNvSpPr txBox="1">
              <a:spLocks noChangeArrowheads="1"/>
            </p:cNvSpPr>
            <p:nvPr/>
          </p:nvSpPr>
          <p:spPr bwMode="auto">
            <a:xfrm>
              <a:off x="2654511" y="4040216"/>
              <a:ext cx="2036593" cy="400109"/>
            </a:xfrm>
            <a:prstGeom prst="rect">
              <a:avLst/>
            </a:prstGeom>
            <a:noFill/>
            <a:ln w="9525">
              <a:noFill/>
              <a:miter lim="800000"/>
              <a:headEnd/>
              <a:tailEnd/>
            </a:ln>
          </p:spPr>
          <p:txBody>
            <a:bodyPr>
              <a:spAutoFit/>
            </a:bodyPr>
            <a:lstStyle/>
            <a:p>
              <a:r>
                <a:rPr lang="en-US" sz="2000">
                  <a:solidFill>
                    <a:srgbClr val="C00000"/>
                  </a:solidFill>
                </a:rPr>
                <a:t>Case work</a:t>
              </a:r>
              <a:endParaRPr lang="de-DE" sz="2000"/>
            </a:p>
          </p:txBody>
        </p:sp>
        <p:cxnSp>
          <p:nvCxnSpPr>
            <p:cNvPr id="6150" name="Gerade Verbindung 10"/>
            <p:cNvCxnSpPr>
              <a:cxnSpLocks noChangeShapeType="1"/>
            </p:cNvCxnSpPr>
            <p:nvPr/>
          </p:nvCxnSpPr>
          <p:spPr bwMode="auto">
            <a:xfrm flipV="1">
              <a:off x="-1538304" y="4378403"/>
              <a:ext cx="3850736" cy="4780"/>
            </a:xfrm>
            <a:prstGeom prst="line">
              <a:avLst/>
            </a:prstGeom>
            <a:noFill/>
            <a:ln w="28575" algn="ctr">
              <a:solidFill>
                <a:srgbClr val="C00000"/>
              </a:solidFill>
              <a:round/>
              <a:headEnd/>
              <a:tailEnd/>
            </a:ln>
          </p:spPr>
        </p:cxn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Climate change: a management challenge</a:t>
            </a:r>
          </a:p>
        </p:txBody>
      </p:sp>
      <p:sp>
        <p:nvSpPr>
          <p:cNvPr id="4099" name="Content Placeholder 2"/>
          <p:cNvSpPr>
            <a:spLocks noGrp="1"/>
          </p:cNvSpPr>
          <p:nvPr>
            <p:ph idx="1"/>
          </p:nvPr>
        </p:nvSpPr>
        <p:spPr>
          <a:xfrm>
            <a:off x="457200" y="2046288"/>
            <a:ext cx="7526338" cy="3802062"/>
          </a:xfrm>
        </p:spPr>
        <p:txBody>
          <a:bodyPr/>
          <a:lstStyle/>
          <a:p>
            <a:pPr lvl="1"/>
            <a:r>
              <a:rPr lang="en-US" b="0" dirty="0" smtClean="0"/>
              <a:t>Responding to climate change impacts […] will </a:t>
            </a:r>
            <a:r>
              <a:rPr lang="en-US" dirty="0" smtClean="0"/>
              <a:t>challenge decision makers at every level of government and in every sector</a:t>
            </a:r>
            <a:r>
              <a:rPr lang="en-US" b="0" dirty="0" smtClean="0"/>
              <a:t>.</a:t>
            </a:r>
          </a:p>
          <a:p>
            <a:pPr lvl="1"/>
            <a:r>
              <a:rPr lang="en-US" b="0" dirty="0" smtClean="0"/>
              <a:t>In the choices policy makers must make, </a:t>
            </a:r>
            <a:r>
              <a:rPr lang="en-US" dirty="0" smtClean="0"/>
              <a:t>trade-offs will be necessary between the urgency of today‘s problems and the need to prepare for future risks.</a:t>
            </a:r>
            <a:endParaRPr lang="en-US" b="0" dirty="0" smtClean="0"/>
          </a:p>
          <a:p>
            <a:pPr lvl="1"/>
            <a:r>
              <a:rPr lang="en-US" b="0" dirty="0" smtClean="0"/>
              <a:t>However, </a:t>
            </a:r>
            <a:r>
              <a:rPr lang="en-US" dirty="0" smtClean="0"/>
              <a:t>integrating climate risks into governmental decision making will be essential </a:t>
            </a:r>
            <a:r>
              <a:rPr lang="en-US" b="0" dirty="0" smtClean="0"/>
              <a:t>if development and others goals are to be met. </a:t>
            </a:r>
          </a:p>
          <a:p>
            <a:pPr lvl="1"/>
            <a:r>
              <a:rPr lang="en-US" dirty="0" smtClean="0"/>
              <a:t>National-level decisions play key roles </a:t>
            </a:r>
            <a:r>
              <a:rPr lang="en-US" b="0" dirty="0" smtClean="0"/>
              <a:t>in enabling local and private-sector adaptation efforts, especially by providing information and guidance.</a:t>
            </a:r>
          </a:p>
        </p:txBody>
      </p:sp>
      <p:sp>
        <p:nvSpPr>
          <p:cNvPr id="7172"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n-US" sz="900" i="1"/>
              <a:t>Source: World Resources Report (2011)</a:t>
            </a:r>
            <a:endParaRPr lang="de-DE" sz="900" i="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Title 1"/>
          <p:cNvSpPr>
            <a:spLocks noGrp="1"/>
          </p:cNvSpPr>
          <p:nvPr>
            <p:ph type="title"/>
          </p:nvPr>
        </p:nvSpPr>
        <p:spPr>
          <a:solidFill>
            <a:schemeClr val="bg1"/>
          </a:solidFill>
        </p:spPr>
        <p:txBody>
          <a:bodyPr/>
          <a:lstStyle/>
          <a:p>
            <a:r>
              <a:rPr lang="en-US" smtClean="0"/>
              <a:t>Dimensions of uncertainty -1a</a:t>
            </a:r>
          </a:p>
        </p:txBody>
      </p:sp>
      <p:sp>
        <p:nvSpPr>
          <p:cNvPr id="4099" name="Content Placeholder 2"/>
          <p:cNvSpPr>
            <a:spLocks noGrp="1"/>
          </p:cNvSpPr>
          <p:nvPr>
            <p:ph idx="1"/>
          </p:nvPr>
        </p:nvSpPr>
        <p:spPr>
          <a:xfrm>
            <a:off x="457200" y="2008188"/>
            <a:ext cx="2828925" cy="4213225"/>
          </a:xfrm>
        </p:spPr>
        <p:txBody>
          <a:bodyPr/>
          <a:lstStyle/>
          <a:p>
            <a:pPr lvl="1">
              <a:defRPr/>
            </a:pPr>
            <a:r>
              <a:rPr lang="en-US" dirty="0" smtClean="0"/>
              <a:t>Basis of understanding</a:t>
            </a:r>
          </a:p>
          <a:p>
            <a:pPr marL="0" lvl="1" indent="0">
              <a:buFont typeface="Wingdings" pitchFamily="2" charset="2"/>
              <a:buNone/>
              <a:defRPr/>
            </a:pPr>
            <a:r>
              <a:rPr lang="en-US" b="0" dirty="0" smtClean="0"/>
              <a:t>– limited understanding of complex systems</a:t>
            </a:r>
          </a:p>
        </p:txBody>
      </p:sp>
      <p:pic>
        <p:nvPicPr>
          <p:cNvPr id="11" name="Grafik 9" descr="moss et al_next generation of scenarios_2010 - major climate processes.jpg"/>
          <p:cNvPicPr>
            <a:picLocks noChangeAspect="1"/>
          </p:cNvPicPr>
          <p:nvPr/>
        </p:nvPicPr>
        <p:blipFill>
          <a:blip r:embed="rId3" cstate="print"/>
          <a:srcRect/>
          <a:stretch>
            <a:fillRect/>
          </a:stretch>
        </p:blipFill>
        <p:spPr bwMode="auto">
          <a:xfrm>
            <a:off x="3248025" y="2051050"/>
            <a:ext cx="5903913" cy="3656013"/>
          </a:xfrm>
          <a:prstGeom prst="rect">
            <a:avLst/>
          </a:prstGeom>
          <a:noFill/>
          <a:ln w="9525">
            <a:noFill/>
            <a:miter lim="800000"/>
            <a:headEnd/>
            <a:tailEnd/>
          </a:ln>
        </p:spPr>
      </p:pic>
      <p:sp>
        <p:nvSpPr>
          <p:cNvPr id="12" name="Rectangle 3"/>
          <p:cNvSpPr>
            <a:spLocks noChangeArrowheads="1"/>
          </p:cNvSpPr>
          <p:nvPr/>
        </p:nvSpPr>
        <p:spPr bwMode="auto">
          <a:xfrm>
            <a:off x="4983163" y="6291263"/>
            <a:ext cx="5365750" cy="230187"/>
          </a:xfrm>
          <a:prstGeom prst="rect">
            <a:avLst/>
          </a:prstGeom>
          <a:noFill/>
          <a:ln w="9525">
            <a:noFill/>
            <a:miter lim="800000"/>
            <a:headEnd/>
            <a:tailEnd/>
          </a:ln>
          <a:effectLst/>
        </p:spPr>
        <p:txBody>
          <a:bodyPr anchor="ctr">
            <a:spAutoFit/>
          </a:bodyPr>
          <a:lstStyle/>
          <a:p>
            <a:pPr lvl="1">
              <a:defRPr/>
            </a:pPr>
            <a:r>
              <a:rPr lang="en-US" sz="900" i="1" dirty="0">
                <a:solidFill>
                  <a:schemeClr val="bg1">
                    <a:lumMod val="50000"/>
                  </a:schemeClr>
                </a:solidFill>
                <a:latin typeface="+mj-lt"/>
              </a:rPr>
              <a:t>Source: </a:t>
            </a:r>
            <a:r>
              <a:rPr lang="en-GB" sz="900" dirty="0"/>
              <a:t>RH Moss </a:t>
            </a:r>
            <a:r>
              <a:rPr lang="en-GB" sz="900" i="1" dirty="0"/>
              <a:t>et al.</a:t>
            </a:r>
            <a:r>
              <a:rPr lang="en-GB" sz="900" dirty="0"/>
              <a:t> </a:t>
            </a:r>
            <a:r>
              <a:rPr lang="en-GB" sz="900" i="1" dirty="0"/>
              <a:t>Nature</a:t>
            </a:r>
            <a:r>
              <a:rPr lang="en-GB" sz="900" dirty="0"/>
              <a:t> 463, 747-756 (2010)</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Content Placeholder 2"/>
          <p:cNvSpPr>
            <a:spLocks noGrp="1"/>
          </p:cNvSpPr>
          <p:nvPr>
            <p:ph idx="1"/>
          </p:nvPr>
        </p:nvSpPr>
        <p:spPr>
          <a:xfrm>
            <a:off x="457200" y="2008188"/>
            <a:ext cx="2828925" cy="4213225"/>
          </a:xfrm>
        </p:spPr>
        <p:txBody>
          <a:bodyPr/>
          <a:lstStyle/>
          <a:p>
            <a:pPr lvl="1">
              <a:defRPr/>
            </a:pPr>
            <a:r>
              <a:rPr lang="en-US" dirty="0" smtClean="0"/>
              <a:t>Basis of understanding</a:t>
            </a:r>
          </a:p>
          <a:p>
            <a:pPr marL="0" lvl="1" indent="0">
              <a:buFont typeface="Wingdings" pitchFamily="2" charset="2"/>
              <a:buNone/>
              <a:defRPr/>
            </a:pPr>
            <a:r>
              <a:rPr lang="en-US" b="0" dirty="0" smtClean="0">
                <a:solidFill>
                  <a:schemeClr val="bg1">
                    <a:lumMod val="50000"/>
                  </a:schemeClr>
                </a:solidFill>
              </a:rPr>
              <a:t>– limited understanding of complex systems</a:t>
            </a:r>
          </a:p>
          <a:p>
            <a:pPr marL="0" lvl="1" indent="0">
              <a:buFont typeface="Wingdings" pitchFamily="2" charset="2"/>
              <a:buNone/>
              <a:defRPr/>
            </a:pPr>
            <a:r>
              <a:rPr lang="en-US" b="0" dirty="0" smtClean="0"/>
              <a:t>– validity of data input and interpretations</a:t>
            </a:r>
          </a:p>
        </p:txBody>
      </p:sp>
      <p:sp>
        <p:nvSpPr>
          <p:cNvPr id="25" name="Rechteck 24"/>
          <p:cNvSpPr>
            <a:spLocks noChangeArrowheads="1"/>
          </p:cNvSpPr>
          <p:nvPr/>
        </p:nvSpPr>
        <p:spPr bwMode="auto">
          <a:xfrm>
            <a:off x="314325" y="4151313"/>
            <a:ext cx="3027363" cy="2052637"/>
          </a:xfrm>
          <a:prstGeom prst="rect">
            <a:avLst/>
          </a:prstGeom>
          <a:solidFill>
            <a:schemeClr val="accent5">
              <a:lumMod val="60000"/>
              <a:lumOff val="40000"/>
            </a:schemeClr>
          </a:solidFill>
          <a:ln w="9525" algn="ctr">
            <a:noFill/>
            <a:round/>
            <a:headEnd/>
            <a:tailEnd/>
          </a:ln>
        </p:spPr>
        <p:txBody>
          <a:bodyPr lIns="72000" tIns="72000" rIns="72000" bIns="72000"/>
          <a:lstStyle/>
          <a:p>
            <a:pPr eaLnBrk="0" hangingPunct="0">
              <a:defRPr/>
            </a:pPr>
            <a:r>
              <a:rPr lang="de-DE" sz="1800" b="0" i="1" dirty="0">
                <a:solidFill>
                  <a:schemeClr val="tx1"/>
                </a:solidFill>
              </a:rPr>
              <a:t>IPCC </a:t>
            </a:r>
            <a:r>
              <a:rPr lang="de-DE" sz="1800" b="0" i="1" dirty="0" err="1">
                <a:solidFill>
                  <a:schemeClr val="tx1"/>
                </a:solidFill>
              </a:rPr>
              <a:t>guidelines</a:t>
            </a:r>
            <a:r>
              <a:rPr lang="de-DE" sz="1800" b="0" i="1" dirty="0">
                <a:solidFill>
                  <a:schemeClr val="tx1"/>
                </a:solidFill>
              </a:rPr>
              <a:t> for </a:t>
            </a:r>
            <a:r>
              <a:rPr lang="de-DE" sz="1800" b="0" i="1" dirty="0" err="1">
                <a:solidFill>
                  <a:schemeClr val="tx1"/>
                </a:solidFill>
              </a:rPr>
              <a:t>consistent</a:t>
            </a:r>
            <a:r>
              <a:rPr lang="de-DE" sz="1800" b="0" i="1" dirty="0">
                <a:solidFill>
                  <a:schemeClr val="tx1"/>
                </a:solidFill>
              </a:rPr>
              <a:t> </a:t>
            </a:r>
            <a:r>
              <a:rPr lang="de-DE" sz="1800" b="0" i="1" dirty="0" err="1">
                <a:solidFill>
                  <a:schemeClr val="tx1"/>
                </a:solidFill>
              </a:rPr>
              <a:t>evaluation</a:t>
            </a:r>
            <a:r>
              <a:rPr lang="de-DE" sz="1800" b="0" i="1" dirty="0">
                <a:solidFill>
                  <a:schemeClr val="tx1"/>
                </a:solidFill>
              </a:rPr>
              <a:t> </a:t>
            </a:r>
            <a:r>
              <a:rPr lang="de-DE" sz="1800" b="0" i="1" dirty="0" err="1">
                <a:solidFill>
                  <a:schemeClr val="tx1"/>
                </a:solidFill>
              </a:rPr>
              <a:t>and</a:t>
            </a:r>
            <a:r>
              <a:rPr lang="de-DE" sz="1800" b="0" i="1" dirty="0">
                <a:solidFill>
                  <a:schemeClr val="tx1"/>
                </a:solidFill>
              </a:rPr>
              <a:t> </a:t>
            </a:r>
            <a:r>
              <a:rPr lang="de-DE" sz="1800" b="0" i="1" dirty="0" err="1">
                <a:solidFill>
                  <a:schemeClr val="tx1"/>
                </a:solidFill>
              </a:rPr>
              <a:t>communication</a:t>
            </a:r>
            <a:r>
              <a:rPr lang="de-DE" sz="1800" b="0" i="1" dirty="0">
                <a:solidFill>
                  <a:schemeClr val="tx1"/>
                </a:solidFill>
              </a:rPr>
              <a:t> </a:t>
            </a:r>
            <a:r>
              <a:rPr lang="de-DE" sz="1800" b="0" i="1" dirty="0" err="1">
                <a:solidFill>
                  <a:schemeClr val="tx1"/>
                </a:solidFill>
              </a:rPr>
              <a:t>of</a:t>
            </a:r>
            <a:r>
              <a:rPr lang="de-DE" sz="1800" b="0" i="1" dirty="0">
                <a:solidFill>
                  <a:schemeClr val="tx1"/>
                </a:solidFill>
              </a:rPr>
              <a:t> </a:t>
            </a:r>
            <a:r>
              <a:rPr lang="de-DE" sz="1800" b="0" i="1" dirty="0" err="1">
                <a:solidFill>
                  <a:schemeClr val="tx1"/>
                </a:solidFill>
              </a:rPr>
              <a:t>uncertainties</a:t>
            </a:r>
            <a:r>
              <a:rPr lang="de-DE" sz="1800" i="1" dirty="0">
                <a:solidFill>
                  <a:schemeClr val="tx1"/>
                </a:solidFill>
              </a:rPr>
              <a:t>:</a:t>
            </a:r>
          </a:p>
          <a:p>
            <a:pPr eaLnBrk="0" hangingPunct="0">
              <a:defRPr/>
            </a:pPr>
            <a:r>
              <a:rPr lang="de-DE" sz="1800" dirty="0" err="1">
                <a:solidFill>
                  <a:schemeClr val="tx1"/>
                </a:solidFill>
              </a:rPr>
              <a:t>Confidence</a:t>
            </a:r>
            <a:r>
              <a:rPr lang="de-DE" sz="1800" dirty="0">
                <a:solidFill>
                  <a:schemeClr val="tx1"/>
                </a:solidFill>
              </a:rPr>
              <a:t> </a:t>
            </a:r>
            <a:r>
              <a:rPr lang="de-DE" sz="1800" b="0" dirty="0">
                <a:solidFill>
                  <a:schemeClr val="tx1"/>
                </a:solidFill>
              </a:rPr>
              <a:t>in a </a:t>
            </a:r>
            <a:r>
              <a:rPr lang="de-DE" sz="1800" b="0" dirty="0" err="1">
                <a:solidFill>
                  <a:schemeClr val="tx1"/>
                </a:solidFill>
              </a:rPr>
              <a:t>finding</a:t>
            </a:r>
            <a:r>
              <a:rPr lang="de-DE" sz="1800" b="0" dirty="0">
                <a:solidFill>
                  <a:schemeClr val="tx1"/>
                </a:solidFill>
              </a:rPr>
              <a:t> = </a:t>
            </a:r>
            <a:br>
              <a:rPr lang="de-DE" sz="1800" b="0" dirty="0">
                <a:solidFill>
                  <a:schemeClr val="tx1"/>
                </a:solidFill>
              </a:rPr>
            </a:br>
            <a:r>
              <a:rPr lang="de-DE" sz="1800" b="0" dirty="0" err="1">
                <a:solidFill>
                  <a:schemeClr val="tx1"/>
                </a:solidFill>
              </a:rPr>
              <a:t>evidence</a:t>
            </a:r>
            <a:r>
              <a:rPr lang="de-DE" sz="1800" b="0" dirty="0">
                <a:solidFill>
                  <a:schemeClr val="tx1"/>
                </a:solidFill>
              </a:rPr>
              <a:t> + </a:t>
            </a:r>
            <a:r>
              <a:rPr lang="de-DE" sz="1800" b="0" dirty="0" err="1">
                <a:solidFill>
                  <a:schemeClr val="tx1"/>
                </a:solidFill>
              </a:rPr>
              <a:t>agreement</a:t>
            </a:r>
            <a:endParaRPr lang="de-DE" sz="1800" b="0" dirty="0">
              <a:solidFill>
                <a:schemeClr val="tx1"/>
              </a:solidFill>
            </a:endParaRPr>
          </a:p>
        </p:txBody>
      </p:sp>
      <p:pic>
        <p:nvPicPr>
          <p:cNvPr id="26" name="Grafik 25" descr="IPCC_author guidance note AR5_confidence scales_2010.jpg"/>
          <p:cNvPicPr>
            <a:picLocks noChangeAspect="1"/>
          </p:cNvPicPr>
          <p:nvPr/>
        </p:nvPicPr>
        <p:blipFill>
          <a:blip r:embed="rId3" cstate="print"/>
          <a:srcRect/>
          <a:stretch>
            <a:fillRect/>
          </a:stretch>
        </p:blipFill>
        <p:spPr bwMode="auto">
          <a:xfrm>
            <a:off x="3341688" y="2103438"/>
            <a:ext cx="5580062" cy="3605212"/>
          </a:xfrm>
          <a:prstGeom prst="rect">
            <a:avLst/>
          </a:prstGeom>
          <a:noFill/>
          <a:ln w="9525">
            <a:noFill/>
            <a:miter lim="800000"/>
            <a:headEnd/>
            <a:tailEnd/>
          </a:ln>
        </p:spPr>
      </p:pic>
      <p:sp>
        <p:nvSpPr>
          <p:cNvPr id="9221" name="Titel 3"/>
          <p:cNvSpPr>
            <a:spLocks noGrp="1"/>
          </p:cNvSpPr>
          <p:nvPr>
            <p:ph type="title"/>
          </p:nvPr>
        </p:nvSpPr>
        <p:spPr/>
        <p:txBody>
          <a:bodyPr/>
          <a:lstStyle/>
          <a:p>
            <a:r>
              <a:rPr lang="en-US" smtClean="0"/>
              <a:t>Dimensions of uncertainty -1b</a:t>
            </a:r>
            <a:endParaRPr lang="de-DE" smtClean="0"/>
          </a:p>
        </p:txBody>
      </p:sp>
      <p:sp>
        <p:nvSpPr>
          <p:cNvPr id="13" name="Textfeld 12"/>
          <p:cNvSpPr txBox="1"/>
          <p:nvPr/>
        </p:nvSpPr>
        <p:spPr>
          <a:xfrm>
            <a:off x="4343400" y="6218238"/>
            <a:ext cx="4791075" cy="230187"/>
          </a:xfrm>
          <a:prstGeom prst="rect">
            <a:avLst/>
          </a:prstGeom>
          <a:noFill/>
        </p:spPr>
        <p:txBody>
          <a:bodyPr>
            <a:spAutoFit/>
          </a:bodyPr>
          <a:lstStyle/>
          <a:p>
            <a:pPr algn="r">
              <a:defRPr/>
            </a:pPr>
            <a:r>
              <a:rPr lang="en-GB" sz="900" i="1" dirty="0">
                <a:solidFill>
                  <a:schemeClr val="tx1">
                    <a:lumMod val="50000"/>
                    <a:lumOff val="50000"/>
                  </a:schemeClr>
                </a:solidFill>
              </a:rPr>
              <a:t>Source: </a:t>
            </a:r>
            <a:r>
              <a:rPr lang="en-US" sz="900" dirty="0" err="1"/>
              <a:t>Maestrandrea</a:t>
            </a:r>
            <a:r>
              <a:rPr lang="en-US" sz="900" dirty="0"/>
              <a:t> M et al (2011)</a:t>
            </a:r>
            <a:endParaRPr lang="en-GB" sz="900" i="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25">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2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499"/>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bldLvl="2"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Title 1"/>
          <p:cNvSpPr>
            <a:spLocks noGrp="1"/>
          </p:cNvSpPr>
          <p:nvPr>
            <p:ph type="title"/>
          </p:nvPr>
        </p:nvSpPr>
        <p:spPr>
          <a:solidFill>
            <a:schemeClr val="bg1"/>
          </a:solidFill>
        </p:spPr>
        <p:txBody>
          <a:bodyPr/>
          <a:lstStyle/>
          <a:p>
            <a:r>
              <a:rPr lang="en-US" smtClean="0"/>
              <a:t>Dimensions of uncertainty -1c</a:t>
            </a:r>
          </a:p>
        </p:txBody>
      </p:sp>
      <p:sp>
        <p:nvSpPr>
          <p:cNvPr id="4099" name="Content Placeholder 2"/>
          <p:cNvSpPr>
            <a:spLocks noGrp="1"/>
          </p:cNvSpPr>
          <p:nvPr>
            <p:ph idx="1"/>
          </p:nvPr>
        </p:nvSpPr>
        <p:spPr>
          <a:xfrm>
            <a:off x="457200" y="2008188"/>
            <a:ext cx="2828925" cy="4213225"/>
          </a:xfrm>
        </p:spPr>
        <p:txBody>
          <a:bodyPr/>
          <a:lstStyle/>
          <a:p>
            <a:pPr lvl="1">
              <a:defRPr/>
            </a:pPr>
            <a:r>
              <a:rPr lang="en-US" dirty="0" smtClean="0"/>
              <a:t>Basis of understanding</a:t>
            </a:r>
          </a:p>
          <a:p>
            <a:pPr marL="0" lvl="1" indent="0">
              <a:buFont typeface="Wingdings" pitchFamily="2" charset="2"/>
              <a:buNone/>
              <a:defRPr/>
            </a:pPr>
            <a:r>
              <a:rPr lang="en-US" b="0" dirty="0" smtClean="0">
                <a:solidFill>
                  <a:schemeClr val="bg1">
                    <a:lumMod val="50000"/>
                  </a:schemeClr>
                </a:solidFill>
              </a:rPr>
              <a:t>– limited understanding of complex systems</a:t>
            </a:r>
          </a:p>
          <a:p>
            <a:pPr marL="0" lvl="1" indent="0">
              <a:buFont typeface="Wingdings" pitchFamily="2" charset="2"/>
              <a:buNone/>
              <a:defRPr/>
            </a:pPr>
            <a:r>
              <a:rPr lang="en-US" b="0" dirty="0" smtClean="0"/>
              <a:t>– validity of data input and interpretations</a:t>
            </a:r>
          </a:p>
        </p:txBody>
      </p:sp>
      <p:sp>
        <p:nvSpPr>
          <p:cNvPr id="25" name="Rechteck 24"/>
          <p:cNvSpPr>
            <a:spLocks noChangeArrowheads="1"/>
          </p:cNvSpPr>
          <p:nvPr/>
        </p:nvSpPr>
        <p:spPr bwMode="auto">
          <a:xfrm>
            <a:off x="314325" y="4151313"/>
            <a:ext cx="3027363" cy="2052637"/>
          </a:xfrm>
          <a:prstGeom prst="rect">
            <a:avLst/>
          </a:prstGeom>
          <a:solidFill>
            <a:schemeClr val="accent5">
              <a:lumMod val="60000"/>
              <a:lumOff val="40000"/>
            </a:schemeClr>
          </a:solidFill>
          <a:ln w="9525" algn="ctr">
            <a:noFill/>
            <a:round/>
            <a:headEnd/>
            <a:tailEnd/>
          </a:ln>
        </p:spPr>
        <p:txBody>
          <a:bodyPr lIns="72000" tIns="72000" rIns="72000" bIns="72000"/>
          <a:lstStyle/>
          <a:p>
            <a:pPr eaLnBrk="0" hangingPunct="0">
              <a:defRPr/>
            </a:pPr>
            <a:r>
              <a:rPr lang="de-DE" sz="1800" b="0" i="1" dirty="0">
                <a:solidFill>
                  <a:schemeClr val="tx1"/>
                </a:solidFill>
              </a:rPr>
              <a:t>IPCC </a:t>
            </a:r>
            <a:r>
              <a:rPr lang="de-DE" sz="1800" b="0" i="1" dirty="0" err="1">
                <a:solidFill>
                  <a:schemeClr val="tx1"/>
                </a:solidFill>
              </a:rPr>
              <a:t>guidelines</a:t>
            </a:r>
            <a:r>
              <a:rPr lang="de-DE" sz="1800" b="0" i="1" dirty="0">
                <a:solidFill>
                  <a:schemeClr val="tx1"/>
                </a:solidFill>
              </a:rPr>
              <a:t> for </a:t>
            </a:r>
            <a:r>
              <a:rPr lang="de-DE" sz="1800" b="0" i="1" dirty="0" err="1">
                <a:solidFill>
                  <a:schemeClr val="tx1"/>
                </a:solidFill>
              </a:rPr>
              <a:t>consistent</a:t>
            </a:r>
            <a:r>
              <a:rPr lang="de-DE" sz="1800" b="0" i="1" dirty="0">
                <a:solidFill>
                  <a:schemeClr val="tx1"/>
                </a:solidFill>
              </a:rPr>
              <a:t> </a:t>
            </a:r>
            <a:r>
              <a:rPr lang="de-DE" sz="1800" b="0" i="1" dirty="0" err="1">
                <a:solidFill>
                  <a:schemeClr val="tx1"/>
                </a:solidFill>
              </a:rPr>
              <a:t>evaluation</a:t>
            </a:r>
            <a:r>
              <a:rPr lang="de-DE" sz="1800" b="0" i="1" dirty="0">
                <a:solidFill>
                  <a:schemeClr val="tx1"/>
                </a:solidFill>
              </a:rPr>
              <a:t> </a:t>
            </a:r>
            <a:r>
              <a:rPr lang="de-DE" sz="1800" b="0" i="1" dirty="0" err="1">
                <a:solidFill>
                  <a:schemeClr val="tx1"/>
                </a:solidFill>
              </a:rPr>
              <a:t>and</a:t>
            </a:r>
            <a:r>
              <a:rPr lang="de-DE" sz="1800" b="0" i="1" dirty="0">
                <a:solidFill>
                  <a:schemeClr val="tx1"/>
                </a:solidFill>
              </a:rPr>
              <a:t> </a:t>
            </a:r>
            <a:r>
              <a:rPr lang="de-DE" sz="1800" b="0" i="1" dirty="0" err="1">
                <a:solidFill>
                  <a:schemeClr val="tx1"/>
                </a:solidFill>
              </a:rPr>
              <a:t>communication</a:t>
            </a:r>
            <a:r>
              <a:rPr lang="de-DE" sz="1800" b="0" i="1" dirty="0">
                <a:solidFill>
                  <a:schemeClr val="tx1"/>
                </a:solidFill>
              </a:rPr>
              <a:t> </a:t>
            </a:r>
            <a:r>
              <a:rPr lang="de-DE" sz="1800" b="0" i="1" dirty="0" err="1">
                <a:solidFill>
                  <a:schemeClr val="tx1"/>
                </a:solidFill>
              </a:rPr>
              <a:t>of</a:t>
            </a:r>
            <a:r>
              <a:rPr lang="de-DE" sz="1800" b="0" i="1" dirty="0">
                <a:solidFill>
                  <a:schemeClr val="tx1"/>
                </a:solidFill>
              </a:rPr>
              <a:t> </a:t>
            </a:r>
            <a:r>
              <a:rPr lang="de-DE" sz="1800" b="0" i="1" dirty="0" err="1">
                <a:solidFill>
                  <a:schemeClr val="tx1"/>
                </a:solidFill>
              </a:rPr>
              <a:t>uncertainties</a:t>
            </a:r>
            <a:r>
              <a:rPr lang="de-DE" sz="1800" i="1" dirty="0">
                <a:solidFill>
                  <a:schemeClr val="tx1"/>
                </a:solidFill>
              </a:rPr>
              <a:t>:</a:t>
            </a:r>
          </a:p>
          <a:p>
            <a:pPr eaLnBrk="0" hangingPunct="0">
              <a:defRPr/>
            </a:pPr>
            <a:r>
              <a:rPr lang="de-DE" sz="1800" dirty="0" err="1">
                <a:solidFill>
                  <a:schemeClr val="tx1"/>
                </a:solidFill>
              </a:rPr>
              <a:t>Confidence</a:t>
            </a:r>
            <a:r>
              <a:rPr lang="de-DE" sz="1800" dirty="0">
                <a:solidFill>
                  <a:schemeClr val="tx1"/>
                </a:solidFill>
              </a:rPr>
              <a:t> </a:t>
            </a:r>
            <a:r>
              <a:rPr lang="de-DE" sz="1800" b="0" dirty="0">
                <a:solidFill>
                  <a:schemeClr val="tx1"/>
                </a:solidFill>
              </a:rPr>
              <a:t>in a </a:t>
            </a:r>
            <a:r>
              <a:rPr lang="de-DE" sz="1800" b="0" dirty="0" err="1">
                <a:solidFill>
                  <a:schemeClr val="tx1"/>
                </a:solidFill>
              </a:rPr>
              <a:t>finding</a:t>
            </a:r>
            <a:r>
              <a:rPr lang="de-DE" sz="1800" b="0" dirty="0">
                <a:solidFill>
                  <a:schemeClr val="tx1"/>
                </a:solidFill>
              </a:rPr>
              <a:t> = </a:t>
            </a:r>
            <a:br>
              <a:rPr lang="de-DE" sz="1800" b="0" dirty="0">
                <a:solidFill>
                  <a:schemeClr val="tx1"/>
                </a:solidFill>
              </a:rPr>
            </a:br>
            <a:r>
              <a:rPr lang="de-DE" sz="1800" b="0" dirty="0" err="1">
                <a:solidFill>
                  <a:schemeClr val="tx1"/>
                </a:solidFill>
              </a:rPr>
              <a:t>evidence</a:t>
            </a:r>
            <a:r>
              <a:rPr lang="de-DE" sz="1800" b="0" dirty="0">
                <a:solidFill>
                  <a:schemeClr val="tx1"/>
                </a:solidFill>
              </a:rPr>
              <a:t> + </a:t>
            </a:r>
            <a:r>
              <a:rPr lang="de-DE" sz="1800" b="0" dirty="0" err="1">
                <a:solidFill>
                  <a:schemeClr val="tx1"/>
                </a:solidFill>
              </a:rPr>
              <a:t>agreement</a:t>
            </a:r>
            <a:endParaRPr lang="de-DE" sz="1800" b="0" dirty="0">
              <a:solidFill>
                <a:schemeClr val="tx1"/>
              </a:solidFill>
            </a:endParaRPr>
          </a:p>
          <a:p>
            <a:pPr eaLnBrk="0" hangingPunct="0">
              <a:defRPr/>
            </a:pPr>
            <a:r>
              <a:rPr lang="de-DE" sz="1800" dirty="0" err="1">
                <a:solidFill>
                  <a:schemeClr val="tx1"/>
                </a:solidFill>
              </a:rPr>
              <a:t>Likelihood</a:t>
            </a:r>
            <a:endParaRPr lang="de-DE" sz="1800" dirty="0">
              <a:solidFill>
                <a:schemeClr val="tx1"/>
              </a:solidFill>
            </a:endParaRPr>
          </a:p>
        </p:txBody>
      </p:sp>
      <p:pic>
        <p:nvPicPr>
          <p:cNvPr id="10245" name="Grafik 13" descr="IPCC_author guidance note AR5_likelihood.jpg"/>
          <p:cNvPicPr>
            <a:picLocks noChangeAspect="1"/>
          </p:cNvPicPr>
          <p:nvPr/>
        </p:nvPicPr>
        <p:blipFill>
          <a:blip r:embed="rId3" cstate="print"/>
          <a:srcRect/>
          <a:stretch>
            <a:fillRect/>
          </a:stretch>
        </p:blipFill>
        <p:spPr bwMode="auto">
          <a:xfrm>
            <a:off x="3749675" y="2106613"/>
            <a:ext cx="4894263" cy="3821112"/>
          </a:xfrm>
          <a:prstGeom prst="rect">
            <a:avLst/>
          </a:prstGeom>
          <a:noFill/>
          <a:ln w="9525">
            <a:noFill/>
            <a:miter lim="800000"/>
            <a:headEnd/>
            <a:tailEnd/>
          </a:ln>
        </p:spPr>
      </p:pic>
      <p:sp>
        <p:nvSpPr>
          <p:cNvPr id="12" name="Textfeld 11"/>
          <p:cNvSpPr txBox="1"/>
          <p:nvPr/>
        </p:nvSpPr>
        <p:spPr>
          <a:xfrm>
            <a:off x="4343400" y="6218238"/>
            <a:ext cx="4791075" cy="230187"/>
          </a:xfrm>
          <a:prstGeom prst="rect">
            <a:avLst/>
          </a:prstGeom>
          <a:noFill/>
        </p:spPr>
        <p:txBody>
          <a:bodyPr>
            <a:spAutoFit/>
          </a:bodyPr>
          <a:lstStyle/>
          <a:p>
            <a:pPr algn="r">
              <a:defRPr/>
            </a:pPr>
            <a:r>
              <a:rPr lang="en-GB" sz="900" i="1" dirty="0">
                <a:solidFill>
                  <a:schemeClr val="tx1">
                    <a:lumMod val="50000"/>
                    <a:lumOff val="50000"/>
                  </a:schemeClr>
                </a:solidFill>
              </a:rPr>
              <a:t>Source: </a:t>
            </a:r>
            <a:r>
              <a:rPr lang="en-US" sz="900" dirty="0" err="1"/>
              <a:t>Maestrandrea</a:t>
            </a:r>
            <a:r>
              <a:rPr lang="en-US" sz="900" dirty="0"/>
              <a:t> M et al (2011)</a:t>
            </a:r>
            <a:endParaRPr lang="en-GB" sz="900" i="1"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Title 1"/>
          <p:cNvSpPr>
            <a:spLocks noGrp="1"/>
          </p:cNvSpPr>
          <p:nvPr>
            <p:ph type="title"/>
          </p:nvPr>
        </p:nvSpPr>
        <p:spPr>
          <a:solidFill>
            <a:schemeClr val="bg1"/>
          </a:solidFill>
        </p:spPr>
        <p:txBody>
          <a:bodyPr/>
          <a:lstStyle/>
          <a:p>
            <a:r>
              <a:rPr lang="en-US" smtClean="0"/>
              <a:t>Dimensions of uncertainty -1d</a:t>
            </a:r>
          </a:p>
        </p:txBody>
      </p:sp>
      <p:sp>
        <p:nvSpPr>
          <p:cNvPr id="4099" name="Content Placeholder 2"/>
          <p:cNvSpPr>
            <a:spLocks noGrp="1"/>
          </p:cNvSpPr>
          <p:nvPr>
            <p:ph idx="1"/>
          </p:nvPr>
        </p:nvSpPr>
        <p:spPr>
          <a:xfrm>
            <a:off x="457200" y="2008188"/>
            <a:ext cx="2828925" cy="4213225"/>
          </a:xfrm>
        </p:spPr>
        <p:txBody>
          <a:bodyPr/>
          <a:lstStyle/>
          <a:p>
            <a:pPr lvl="1">
              <a:defRPr/>
            </a:pPr>
            <a:r>
              <a:rPr lang="en-US" dirty="0" smtClean="0"/>
              <a:t>Basis of understanding</a:t>
            </a:r>
          </a:p>
          <a:p>
            <a:pPr marL="0" lvl="1" indent="0">
              <a:buFont typeface="Wingdings" pitchFamily="2" charset="2"/>
              <a:buNone/>
              <a:defRPr/>
            </a:pPr>
            <a:r>
              <a:rPr lang="en-US" b="0" dirty="0" smtClean="0">
                <a:solidFill>
                  <a:schemeClr val="bg1">
                    <a:lumMod val="50000"/>
                  </a:schemeClr>
                </a:solidFill>
              </a:rPr>
              <a:t>– limited understanding of complex systems</a:t>
            </a:r>
          </a:p>
          <a:p>
            <a:pPr marL="0" lvl="1" indent="0">
              <a:buFont typeface="Wingdings" pitchFamily="2" charset="2"/>
              <a:buNone/>
              <a:defRPr/>
            </a:pPr>
            <a:r>
              <a:rPr lang="en-US" b="0" dirty="0" smtClean="0">
                <a:solidFill>
                  <a:schemeClr val="bg1">
                    <a:lumMod val="50000"/>
                  </a:schemeClr>
                </a:solidFill>
              </a:rPr>
              <a:t>– validity of data input and interpretations</a:t>
            </a:r>
          </a:p>
          <a:p>
            <a:pPr marL="0" lvl="1" indent="0">
              <a:buFont typeface="Wingdings" pitchFamily="2" charset="2"/>
              <a:buNone/>
              <a:defRPr/>
            </a:pPr>
            <a:r>
              <a:rPr lang="en-US" b="0" dirty="0" smtClean="0"/>
              <a:t> </a:t>
            </a:r>
            <a:r>
              <a:rPr lang="en-US" b="0" dirty="0"/>
              <a:t>– </a:t>
            </a:r>
            <a:r>
              <a:rPr lang="en-US" b="0" dirty="0" smtClean="0"/>
              <a:t>inherent uncertainty</a:t>
            </a:r>
            <a:endParaRPr lang="en-US" dirty="0" smtClean="0"/>
          </a:p>
        </p:txBody>
      </p:sp>
      <p:pic>
        <p:nvPicPr>
          <p:cNvPr id="12" name="Grafik 11" descr="IPCC_author guidance note AR5_confidence scales_2010.jpg"/>
          <p:cNvPicPr>
            <a:picLocks noChangeAspect="1"/>
          </p:cNvPicPr>
          <p:nvPr/>
        </p:nvPicPr>
        <p:blipFill>
          <a:blip r:embed="rId3" cstate="print"/>
          <a:srcRect/>
          <a:stretch>
            <a:fillRect/>
          </a:stretch>
        </p:blipFill>
        <p:spPr bwMode="auto">
          <a:xfrm>
            <a:off x="4832350" y="4740275"/>
            <a:ext cx="2727325" cy="1760538"/>
          </a:xfrm>
          <a:prstGeom prst="rect">
            <a:avLst/>
          </a:prstGeom>
          <a:noFill/>
          <a:ln w="9525">
            <a:noFill/>
            <a:miter lim="800000"/>
            <a:headEnd/>
            <a:tailEnd/>
          </a:ln>
        </p:spPr>
      </p:pic>
      <p:pic>
        <p:nvPicPr>
          <p:cNvPr id="11269" name="Grafik 13" descr="IPCC_author guidance note AR5_likelihood.jpg"/>
          <p:cNvPicPr>
            <a:picLocks noChangeAspect="1"/>
          </p:cNvPicPr>
          <p:nvPr/>
        </p:nvPicPr>
        <p:blipFill>
          <a:blip r:embed="rId4" cstate="print"/>
          <a:srcRect/>
          <a:stretch>
            <a:fillRect/>
          </a:stretch>
        </p:blipFill>
        <p:spPr bwMode="auto">
          <a:xfrm>
            <a:off x="1117600" y="4295775"/>
            <a:ext cx="2714625" cy="2120900"/>
          </a:xfrm>
          <a:prstGeom prst="rect">
            <a:avLst/>
          </a:prstGeom>
          <a:noFill/>
          <a:ln w="9525">
            <a:noFill/>
            <a:miter lim="800000"/>
            <a:headEnd/>
            <a:tailEnd/>
          </a:ln>
        </p:spPr>
      </p:pic>
      <p:pic>
        <p:nvPicPr>
          <p:cNvPr id="11270" name="Grafik 9" descr="moss et al_next generation of scenarios_2010 - major climate processes.jpg"/>
          <p:cNvPicPr>
            <a:picLocks noChangeAspect="1"/>
          </p:cNvPicPr>
          <p:nvPr/>
        </p:nvPicPr>
        <p:blipFill>
          <a:blip r:embed="rId5" cstate="print"/>
          <a:srcRect/>
          <a:stretch>
            <a:fillRect/>
          </a:stretch>
        </p:blipFill>
        <p:spPr bwMode="auto">
          <a:xfrm>
            <a:off x="4021138" y="1922463"/>
            <a:ext cx="4349750" cy="26955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4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theme/theme1.xml><?xml version="1.0" encoding="utf-8"?>
<a:theme xmlns:a="http://schemas.openxmlformats.org/drawingml/2006/main" name="GTZ-EN">
  <a:themeElements>
    <a:clrScheme name="Benutzerdefiniert 11">
      <a:dk1>
        <a:srgbClr val="000000"/>
      </a:dk1>
      <a:lt1>
        <a:srgbClr val="FFFFFF"/>
      </a:lt1>
      <a:dk2>
        <a:srgbClr val="727272"/>
      </a:dk2>
      <a:lt2>
        <a:srgbClr val="D9D9D9"/>
      </a:lt2>
      <a:accent1>
        <a:srgbClr val="B7D1DD"/>
      </a:accent1>
      <a:accent2>
        <a:srgbClr val="C80F0E"/>
      </a:accent2>
      <a:accent3>
        <a:srgbClr val="DEDEAF"/>
      </a:accent3>
      <a:accent4>
        <a:srgbClr val="939393"/>
      </a:accent4>
      <a:accent5>
        <a:srgbClr val="9AB0BA"/>
      </a:accent5>
      <a:accent6>
        <a:srgbClr val="BABA93"/>
      </a:accent6>
      <a:hlink>
        <a:srgbClr val="950B0A"/>
      </a:hlink>
      <a:folHlink>
        <a:srgbClr val="950B0A"/>
      </a:folHlink>
    </a:clrScheme>
    <a:fontScheme name="gtz-leerfolie-d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extraClrScheme>
      <a:clrScheme name="gtz-leerfolie-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tz-leerfolie-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tz-leerfolie-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tz-leerfolie-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tz-leerfolie-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tz-leerfolie-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tz-leerfolie-d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tz-leerfolie-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tz-leerfolie-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tz-leerfolie-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tz-leerfolie-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tz-leerfolie-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tz-leerfolie-de 13">
        <a:dk1>
          <a:srgbClr val="000000"/>
        </a:dk1>
        <a:lt1>
          <a:srgbClr val="FFFFFF"/>
        </a:lt1>
        <a:dk2>
          <a:srgbClr val="000000"/>
        </a:dk2>
        <a:lt2>
          <a:srgbClr val="969696"/>
        </a:lt2>
        <a:accent1>
          <a:srgbClr val="EFEDE6"/>
        </a:accent1>
        <a:accent2>
          <a:srgbClr val="FF9966"/>
        </a:accent2>
        <a:accent3>
          <a:srgbClr val="FFFFFF"/>
        </a:accent3>
        <a:accent4>
          <a:srgbClr val="000000"/>
        </a:accent4>
        <a:accent5>
          <a:srgbClr val="F6F4F0"/>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3836</Words>
  <Application>Microsoft Office PowerPoint</Application>
  <PresentationFormat>Bildschirmpräsentation (4:3)</PresentationFormat>
  <Paragraphs>509</Paragraphs>
  <Slides>32</Slides>
  <Notes>32</Notes>
  <HiddenSlides>0</HiddenSlides>
  <MMClips>0</MMClips>
  <ScaleCrop>false</ScaleCrop>
  <HeadingPairs>
    <vt:vector size="4" baseType="variant">
      <vt:variant>
        <vt:lpstr>Design</vt:lpstr>
      </vt:variant>
      <vt:variant>
        <vt:i4>1</vt:i4>
      </vt:variant>
      <vt:variant>
        <vt:lpstr>Folientitel</vt:lpstr>
      </vt:variant>
      <vt:variant>
        <vt:i4>32</vt:i4>
      </vt:variant>
    </vt:vector>
  </HeadingPairs>
  <TitlesOfParts>
    <vt:vector size="33" baseType="lpstr">
      <vt:lpstr>GTZ-EN</vt:lpstr>
      <vt:lpstr>Managing uncertainty in decision making</vt:lpstr>
      <vt:lpstr>PowerPoint-Präsentation</vt:lpstr>
      <vt:lpstr>Terms of use</vt:lpstr>
      <vt:lpstr>Overview</vt:lpstr>
      <vt:lpstr>Climate change: a management challenge</vt:lpstr>
      <vt:lpstr>Dimensions of uncertainty -1a</vt:lpstr>
      <vt:lpstr>Dimensions of uncertainty -1b</vt:lpstr>
      <vt:lpstr>Dimensions of uncertainty -1c</vt:lpstr>
      <vt:lpstr>Dimensions of uncertainty -1d</vt:lpstr>
      <vt:lpstr>Dimensions of uncertainty -2</vt:lpstr>
      <vt:lpstr>Dimensions of uncertainty -3</vt:lpstr>
      <vt:lpstr>Uncertainties: the complex background for decision-making</vt:lpstr>
      <vt:lpstr>The confidence levelof projections</vt:lpstr>
      <vt:lpstr>Uncertainty: Consequences for decision-making</vt:lpstr>
      <vt:lpstr>Today’s decisions shape the future</vt:lpstr>
      <vt:lpstr>Characteristics of  effective decision making approaches</vt:lpstr>
      <vt:lpstr>Key elements strengthening  governments’ abilities for adaptation decisions</vt:lpstr>
      <vt:lpstr>Steps in decision making</vt:lpstr>
      <vt:lpstr>Tools for managing uncertainty in  decision making/problem-solving </vt:lpstr>
      <vt:lpstr>Introduction: What are scenarios</vt:lpstr>
      <vt:lpstr>Exercise: 'Designing scenarios'</vt:lpstr>
      <vt:lpstr>Introduction: how to develop scenarios (linear)</vt:lpstr>
      <vt:lpstr>Introduction to the exercise</vt:lpstr>
      <vt:lpstr>Introduction: how to develop scenarios (linear): Example: Zanadu’s agriculture development</vt:lpstr>
      <vt:lpstr>Motivate decision making - formula for change</vt:lpstr>
      <vt:lpstr>Case work 'Prepare a decision on the future of Zanadu’s agriculture'</vt:lpstr>
      <vt:lpstr>PowerPoint-Präsentation</vt:lpstr>
      <vt:lpstr>Exercise (1)</vt:lpstr>
      <vt:lpstr>Exercise (2)</vt:lpstr>
      <vt:lpstr>Exercise (3)</vt:lpstr>
      <vt:lpstr>Reflection</vt:lpstr>
      <vt:lpstr>Title</vt:lpstr>
    </vt:vector>
  </TitlesOfParts>
  <Company>Deutsche Gesellschaft für Internationale Zusammenarbeit (GIZ) GmbH</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Climate Change Adaptation into Development Planning. A Practice-Oriented Training based on the OECD Policy Guidance</dc:title>
  <dc:subject>Climate Change</dc:subject>
  <dc:creator>GIZ</dc:creator>
  <cp:keywords>Climate Change, development cooperation</cp:keywords>
  <cp:lastModifiedBy>Johanna Chalfoun</cp:lastModifiedBy>
  <cp:revision>419</cp:revision>
  <cp:lastPrinted>2005-12-21T12:33:01Z</cp:lastPrinted>
  <dcterms:created xsi:type="dcterms:W3CDTF">2009-01-02T12:52:23Z</dcterms:created>
  <dcterms:modified xsi:type="dcterms:W3CDTF">2013-02-11T11:27:07Z</dcterms:modified>
</cp:coreProperties>
</file>