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16"/>
  </p:notesMasterIdLst>
  <p:handoutMasterIdLst>
    <p:handoutMasterId r:id="rId17"/>
  </p:handoutMasterIdLst>
  <p:sldIdLst>
    <p:sldId id="256" r:id="rId2"/>
    <p:sldId id="272" r:id="rId3"/>
    <p:sldId id="273" r:id="rId4"/>
    <p:sldId id="258" r:id="rId5"/>
    <p:sldId id="259" r:id="rId6"/>
    <p:sldId id="260" r:id="rId7"/>
    <p:sldId id="261" r:id="rId8"/>
    <p:sldId id="262" r:id="rId9"/>
    <p:sldId id="263" r:id="rId10"/>
    <p:sldId id="265" r:id="rId11"/>
    <p:sldId id="266" r:id="rId12"/>
    <p:sldId id="267" r:id="rId13"/>
    <p:sldId id="268" r:id="rId14"/>
    <p:sldId id="269" r:id="rId15"/>
  </p:sldIdLst>
  <p:sldSz cx="9144000" cy="6858000" type="screen4x3"/>
  <p:notesSz cx="6877050" cy="10001250"/>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49">
          <p15:clr>
            <a:srgbClr val="A4A3A4"/>
          </p15:clr>
        </p15:guide>
        <p15:guide id="2" pos="126">
          <p15:clr>
            <a:srgbClr val="A4A3A4"/>
          </p15:clr>
        </p15:guide>
        <p15:guide id="3" pos="419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615" autoAdjust="0"/>
    <p:restoredTop sz="91826" autoAdjust="0"/>
  </p:normalViewPr>
  <p:slideViewPr>
    <p:cSldViewPr snapToGrid="0">
      <p:cViewPr>
        <p:scale>
          <a:sx n="106" d="100"/>
          <a:sy n="106" d="100"/>
        </p:scale>
        <p:origin x="-960" y="222"/>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3456"/>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1" d="100"/>
          <a:sy n="61" d="100"/>
        </p:scale>
        <p:origin x="-3582" y="-78"/>
      </p:cViewPr>
      <p:guideLst>
        <p:guide orient="horz" pos="3149"/>
        <p:guide pos="126"/>
        <p:guide pos="419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80055" cy="499664"/>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96995" y="0"/>
            <a:ext cx="2980055" cy="499664"/>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501586"/>
            <a:ext cx="2980055" cy="499664"/>
          </a:xfrm>
          <a:prstGeom prst="rect">
            <a:avLst/>
          </a:prstGeom>
          <a:noFill/>
          <a:ln w="9525">
            <a:noFill/>
            <a:miter lim="800000"/>
            <a:headEnd/>
            <a:tailEnd/>
          </a:ln>
          <a:effectLst/>
        </p:spPr>
        <p:txBody>
          <a:bodyPr vert="horz" wrap="square" lIns="91842" tIns="45921" rIns="91842" bIns="45921"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96995" y="9501586"/>
            <a:ext cx="2980055" cy="499664"/>
          </a:xfrm>
          <a:prstGeom prst="rect">
            <a:avLst/>
          </a:prstGeom>
          <a:noFill/>
          <a:ln w="9525">
            <a:noFill/>
            <a:miter lim="800000"/>
            <a:headEnd/>
            <a:tailEnd/>
          </a:ln>
          <a:effectLst/>
        </p:spPr>
        <p:txBody>
          <a:bodyPr vert="horz" wrap="square" lIns="91842" tIns="45921" rIns="91842" bIns="45921"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847F6107-63B9-4341-8D94-06C20F2DB249}" type="slidenum">
              <a:rPr lang="de-DE"/>
              <a:pPr>
                <a:defRPr/>
              </a:pPr>
              <a:t>‹Nr.›</a:t>
            </a:fld>
            <a:endParaRPr lang="de-DE"/>
          </a:p>
        </p:txBody>
      </p:sp>
    </p:spTree>
    <p:extLst>
      <p:ext uri="{BB962C8B-B14F-4D97-AF65-F5344CB8AC3E}">
        <p14:creationId xmlns:p14="http://schemas.microsoft.com/office/powerpoint/2010/main" val="1913244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60198"/>
            <a:ext cx="6877050" cy="231474"/>
          </a:xfrm>
          <a:prstGeom prst="rect">
            <a:avLst/>
          </a:prstGeom>
          <a:solidFill>
            <a:srgbClr val="669900"/>
          </a:solidFill>
          <a:ln w="9525">
            <a:noFill/>
            <a:miter lim="800000"/>
            <a:headEnd/>
            <a:tailEnd/>
          </a:ln>
          <a:effectLst/>
        </p:spPr>
        <p:txBody>
          <a:bodyPr vert="horz" wrap="square" lIns="91842" tIns="45921" rIns="91842" bIns="45921"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04354E77-B81E-4B97-8911-A230F2C21272}" type="slidenum">
              <a:rPr/>
              <a:pPr>
                <a:defRPr/>
              </a:pPr>
              <a:t>‹Nr.›</a:t>
            </a:fld>
            <a:endParaRPr dirty="0"/>
          </a:p>
        </p:txBody>
      </p:sp>
      <p:sp>
        <p:nvSpPr>
          <p:cNvPr id="8194" name="Rectangle 2"/>
          <p:cNvSpPr>
            <a:spLocks noGrp="1" noChangeArrowheads="1"/>
          </p:cNvSpPr>
          <p:nvPr>
            <p:ph type="hdr" sz="quarter"/>
          </p:nvPr>
        </p:nvSpPr>
        <p:spPr bwMode="auto">
          <a:xfrm>
            <a:off x="0" y="1"/>
            <a:ext cx="2980055" cy="264997"/>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96995" y="1"/>
            <a:ext cx="2980055" cy="264997"/>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19461" name="Rectangle 4"/>
          <p:cNvSpPr>
            <a:spLocks noGrp="1" noRot="1" noChangeAspect="1" noChangeArrowheads="1" noTextEdit="1"/>
          </p:cNvSpPr>
          <p:nvPr>
            <p:ph type="sldImg" idx="2"/>
          </p:nvPr>
        </p:nvSpPr>
        <p:spPr bwMode="auto">
          <a:xfrm>
            <a:off x="539750" y="314325"/>
            <a:ext cx="5762625" cy="4321175"/>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3316" y="4750793"/>
            <a:ext cx="6431315" cy="4972689"/>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60198"/>
            <a:ext cx="6160691" cy="231474"/>
          </a:xfrm>
          <a:prstGeom prst="rect">
            <a:avLst/>
          </a:prstGeom>
          <a:solidFill>
            <a:srgbClr val="669900"/>
          </a:solidFill>
          <a:ln w="9525">
            <a:noFill/>
            <a:miter lim="800000"/>
            <a:headEnd/>
            <a:tailEnd/>
          </a:ln>
          <a:effectLst/>
        </p:spPr>
        <p:txBody>
          <a:bodyPr vert="horz" wrap="square" lIns="91842" tIns="45921" rIns="91842" bIns="45921"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31068939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izenplatzhalter 2"/>
          <p:cNvSpPr>
            <a:spLocks noGrp="1"/>
          </p:cNvSpPr>
          <p:nvPr>
            <p:ph type="body" idx="1"/>
          </p:nvPr>
        </p:nvSpPr>
        <p:spPr>
          <a:noFill/>
          <a:ln/>
        </p:spPr>
        <p:txBody>
          <a:bodyPr/>
          <a:lstStyle/>
          <a:p>
            <a:r>
              <a:rPr lang="fr-FR" dirty="0" smtClean="0">
                <a:latin typeface="Arial" charset="0"/>
                <a:cs typeface="Arial" charset="0"/>
              </a:rPr>
              <a:t>Pendant le séminaire, nous avons demandé aux participants de</a:t>
            </a:r>
          </a:p>
          <a:p>
            <a:pPr lvl="1"/>
            <a:r>
              <a:rPr lang="fr-FR" dirty="0" smtClean="0">
                <a:latin typeface="Arial" charset="0"/>
                <a:cs typeface="Arial" charset="0"/>
              </a:rPr>
              <a:t>travailler en groupes</a:t>
            </a:r>
            <a:r>
              <a:rPr lang="fr-FR" baseline="0" dirty="0" smtClean="0">
                <a:latin typeface="Arial" charset="0"/>
                <a:cs typeface="Arial" charset="0"/>
              </a:rPr>
              <a:t> ;</a:t>
            </a:r>
            <a:endParaRPr lang="fr-FR" dirty="0" smtClean="0">
              <a:latin typeface="Arial" charset="0"/>
              <a:cs typeface="Arial" charset="0"/>
            </a:endParaRPr>
          </a:p>
          <a:p>
            <a:pPr lvl="1"/>
            <a:r>
              <a:rPr lang="fr-FR" dirty="0" smtClean="0">
                <a:latin typeface="Arial" charset="0"/>
                <a:cs typeface="Arial" charset="0"/>
              </a:rPr>
              <a:t>rassembler toutes les informations pertinentes pour leur projet spécifique</a:t>
            </a:r>
            <a:br>
              <a:rPr lang="fr-FR" dirty="0" smtClean="0">
                <a:latin typeface="Arial" charset="0"/>
                <a:cs typeface="Arial" charset="0"/>
              </a:rPr>
            </a:br>
            <a:r>
              <a:rPr lang="fr-FR" dirty="0" smtClean="0">
                <a:latin typeface="Arial" charset="0"/>
                <a:cs typeface="Arial" charset="0"/>
              </a:rPr>
              <a:t>(eau, climat, agriculture, gouvernance, société et économie)</a:t>
            </a:r>
            <a:r>
              <a:rPr lang="fr-FR" baseline="0" dirty="0" smtClean="0">
                <a:latin typeface="Arial" charset="0"/>
                <a:cs typeface="Arial" charset="0"/>
              </a:rPr>
              <a:t> ;</a:t>
            </a:r>
            <a:endParaRPr lang="fr-FR" dirty="0" smtClean="0">
              <a:latin typeface="Arial" charset="0"/>
              <a:cs typeface="Arial" charset="0"/>
            </a:endParaRPr>
          </a:p>
          <a:p>
            <a:pPr lvl="1"/>
            <a:r>
              <a:rPr lang="fr-FR" dirty="0" smtClean="0">
                <a:latin typeface="Arial" charset="0"/>
                <a:cs typeface="Arial" charset="0"/>
              </a:rPr>
              <a:t>les présenter à leurs collègues.</a:t>
            </a:r>
          </a:p>
          <a:p>
            <a:endParaRPr lang="fr-FR" dirty="0" smtClean="0">
              <a:latin typeface="Arial" charset="0"/>
              <a:cs typeface="Arial" charset="0"/>
            </a:endParaRPr>
          </a:p>
        </p:txBody>
      </p:sp>
      <p:sp>
        <p:nvSpPr>
          <p:cNvPr id="20483" name="Foliennummernplatzhalter 3"/>
          <p:cNvSpPr>
            <a:spLocks noGrp="1"/>
          </p:cNvSpPr>
          <p:nvPr>
            <p:ph type="sldNum" sz="quarter" idx="5"/>
          </p:nvPr>
        </p:nvSpPr>
        <p:spPr/>
        <p:txBody>
          <a:bodyPr/>
          <a:lstStyle/>
          <a:p>
            <a:fld id="{A47ADDDC-2A08-43E7-9036-95189C611B90}" type="slidenum">
              <a:rPr lang="fr-FR" smtClean="0">
                <a:latin typeface="Arial" charset="0"/>
                <a:cs typeface="Arial" charset="0"/>
              </a:rPr>
              <a:pPr/>
              <a:t>1</a:t>
            </a:fld>
            <a:endParaRPr lang="fr-FR" dirty="0" smtClean="0">
              <a:latin typeface="Arial" charset="0"/>
              <a:cs typeface="Arial" charset="0"/>
            </a:endParaRPr>
          </a:p>
        </p:txBody>
      </p:sp>
      <p:sp>
        <p:nvSpPr>
          <p:cNvPr id="2048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6730972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754CE0B4-BB11-4A87-B135-DACE621D47C8}"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dirty="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2238676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39750" y="314325"/>
            <a:ext cx="5761038" cy="43211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2452533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3"/>
          <p:cNvSpPr>
            <a:spLocks noGrp="1"/>
          </p:cNvSpPr>
          <p:nvPr>
            <p:ph type="sldNum" sz="quarter" idx="5"/>
          </p:nvPr>
        </p:nvSpPr>
        <p:spPr/>
        <p:txBody>
          <a:bodyPr/>
          <a:lstStyle/>
          <a:p>
            <a:fld id="{49ECBCB4-522F-4B03-B077-EDA03E266FBA}" type="slidenum">
              <a:rPr lang="fr-FR" smtClean="0">
                <a:latin typeface="Arial" charset="0"/>
                <a:cs typeface="Arial" charset="0"/>
              </a:rPr>
              <a:pPr/>
              <a:t>4</a:t>
            </a:fld>
            <a:endParaRPr lang="fr-FR" dirty="0" smtClean="0">
              <a:latin typeface="Arial" charset="0"/>
              <a:cs typeface="Arial" charset="0"/>
            </a:endParaRPr>
          </a:p>
        </p:txBody>
      </p:sp>
      <p:sp>
        <p:nvSpPr>
          <p:cNvPr id="22531" name="Folienbildplatzhalter 5"/>
          <p:cNvSpPr>
            <a:spLocks noGrp="1" noRot="1" noChangeAspect="1" noTextEdit="1"/>
          </p:cNvSpPr>
          <p:nvPr>
            <p:ph type="sldImg"/>
          </p:nvPr>
        </p:nvSpPr>
        <p:spPr>
          <a:xfrm>
            <a:off x="541338" y="314325"/>
            <a:ext cx="5759450" cy="4321175"/>
          </a:xfrm>
          <a:ln/>
        </p:spPr>
      </p:sp>
      <p:sp>
        <p:nvSpPr>
          <p:cNvPr id="2253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4242815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bildplatzhalter 1"/>
          <p:cNvSpPr>
            <a:spLocks noGrp="1" noRot="1" noChangeAspect="1" noTextEdit="1"/>
          </p:cNvSpPr>
          <p:nvPr>
            <p:ph type="sldImg"/>
          </p:nvPr>
        </p:nvSpPr>
        <p:spPr>
          <a:xfrm>
            <a:off x="541338" y="314325"/>
            <a:ext cx="5759450" cy="4321175"/>
          </a:xfrm>
          <a:ln/>
        </p:spPr>
      </p:sp>
      <p:sp>
        <p:nvSpPr>
          <p:cNvPr id="23555"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23556" name="Foliennummernplatzhalter 3"/>
          <p:cNvSpPr>
            <a:spLocks noGrp="1"/>
          </p:cNvSpPr>
          <p:nvPr>
            <p:ph type="sldNum" sz="quarter" idx="5"/>
          </p:nvPr>
        </p:nvSpPr>
        <p:spPr/>
        <p:txBody>
          <a:bodyPr/>
          <a:lstStyle/>
          <a:p>
            <a:fld id="{2F2DE607-B9DE-4DCA-A1C3-23A1DD2862BB}" type="slidenum">
              <a:rPr lang="fr-FR" smtClean="0">
                <a:latin typeface="Arial" charset="0"/>
                <a:cs typeface="Arial" charset="0"/>
              </a:rPr>
              <a:pPr/>
              <a:t>5</a:t>
            </a:fld>
            <a:endParaRPr lang="fr-FR" dirty="0" smtClean="0">
              <a:latin typeface="Arial" charset="0"/>
              <a:cs typeface="Arial" charset="0"/>
            </a:endParaRPr>
          </a:p>
        </p:txBody>
      </p:sp>
    </p:spTree>
    <p:extLst>
      <p:ext uri="{BB962C8B-B14F-4D97-AF65-F5344CB8AC3E}">
        <p14:creationId xmlns:p14="http://schemas.microsoft.com/office/powerpoint/2010/main" val="1771703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Notizenplatzhalter 2"/>
          <p:cNvSpPr>
            <a:spLocks noGrp="1"/>
          </p:cNvSpPr>
          <p:nvPr>
            <p:ph type="body" idx="1"/>
          </p:nvPr>
        </p:nvSpPr>
        <p:spPr>
          <a:noFill/>
          <a:ln/>
        </p:spPr>
        <p:txBody>
          <a:bodyPr/>
          <a:lstStyle/>
          <a:p>
            <a:r>
              <a:rPr lang="fr-FR" dirty="0" smtClean="0">
                <a:latin typeface="Arial" charset="0"/>
                <a:cs typeface="Arial" charset="0"/>
              </a:rPr>
              <a:t>Les participants sont souvent habitués à d‘autres cycles de projet. Assurez-vous qu‘ils comprennent la terminologie (voir</a:t>
            </a:r>
            <a:r>
              <a:rPr lang="fr-FR" baseline="0" dirty="0" smtClean="0">
                <a:latin typeface="Arial" charset="0"/>
                <a:cs typeface="Arial" charset="0"/>
              </a:rPr>
              <a:t> glossaire). </a:t>
            </a:r>
            <a:endParaRPr lang="fr-FR" dirty="0" smtClean="0">
              <a:latin typeface="Arial" charset="0"/>
              <a:cs typeface="Arial" charset="0"/>
            </a:endParaRPr>
          </a:p>
        </p:txBody>
      </p:sp>
      <p:sp>
        <p:nvSpPr>
          <p:cNvPr id="24579" name="Foliennummernplatzhalter 3"/>
          <p:cNvSpPr>
            <a:spLocks noGrp="1"/>
          </p:cNvSpPr>
          <p:nvPr>
            <p:ph type="sldNum" sz="quarter" idx="5"/>
          </p:nvPr>
        </p:nvSpPr>
        <p:spPr/>
        <p:txBody>
          <a:bodyPr/>
          <a:lstStyle/>
          <a:p>
            <a:fld id="{1AD0D3AD-26F4-4E22-8DBE-78025EC6F6C3}" type="slidenum">
              <a:rPr lang="fr-FR" smtClean="0">
                <a:latin typeface="Arial" charset="0"/>
                <a:cs typeface="Arial" charset="0"/>
              </a:rPr>
              <a:pPr/>
              <a:t>6</a:t>
            </a:fld>
            <a:endParaRPr lang="fr-FR" dirty="0" smtClean="0">
              <a:latin typeface="Arial" charset="0"/>
              <a:cs typeface="Arial" charset="0"/>
            </a:endParaRPr>
          </a:p>
        </p:txBody>
      </p:sp>
      <p:sp>
        <p:nvSpPr>
          <p:cNvPr id="24580"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4124659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2"/>
          <p:cNvSpPr>
            <a:spLocks noGrp="1"/>
          </p:cNvSpPr>
          <p:nvPr>
            <p:ph type="body" idx="1"/>
          </p:nvPr>
        </p:nvSpPr>
        <p:spPr>
          <a:noFill/>
          <a:ln/>
        </p:spPr>
        <p:txBody>
          <a:bodyPr/>
          <a:lstStyle/>
          <a:p>
            <a:endParaRPr lang="fr-FR" dirty="0" smtClean="0">
              <a:latin typeface="Arial" charset="0"/>
              <a:cs typeface="Arial" charset="0"/>
            </a:endParaRPr>
          </a:p>
        </p:txBody>
      </p:sp>
      <p:sp>
        <p:nvSpPr>
          <p:cNvPr id="25603" name="Slide Number Placeholder 3"/>
          <p:cNvSpPr>
            <a:spLocks noGrp="1"/>
          </p:cNvSpPr>
          <p:nvPr>
            <p:ph type="sldNum" sz="quarter" idx="5"/>
          </p:nvPr>
        </p:nvSpPr>
        <p:spPr/>
        <p:txBody>
          <a:bodyPr/>
          <a:lstStyle/>
          <a:p>
            <a:fld id="{E24C09A0-2D35-4A12-876B-1655B5B44D46}" type="slidenum">
              <a:rPr lang="fr-FR" smtClean="0">
                <a:latin typeface="Arial" charset="0"/>
                <a:cs typeface="Arial" charset="0"/>
              </a:rPr>
              <a:pPr/>
              <a:t>7</a:t>
            </a:fld>
            <a:endParaRPr lang="fr-FR" dirty="0" smtClean="0">
              <a:latin typeface="Arial" charset="0"/>
              <a:cs typeface="Arial" charset="0"/>
            </a:endParaRPr>
          </a:p>
        </p:txBody>
      </p:sp>
      <p:sp>
        <p:nvSpPr>
          <p:cNvPr id="2560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3493975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liennummernplatzhalter 3"/>
          <p:cNvSpPr>
            <a:spLocks noGrp="1"/>
          </p:cNvSpPr>
          <p:nvPr>
            <p:ph type="sldNum" sz="quarter" idx="5"/>
          </p:nvPr>
        </p:nvSpPr>
        <p:spPr/>
        <p:txBody>
          <a:bodyPr/>
          <a:lstStyle/>
          <a:p>
            <a:fld id="{7149F5A6-750A-4D72-8445-F51D7C398D2F}" type="slidenum">
              <a:rPr lang="fr-FR" smtClean="0">
                <a:latin typeface="Arial" charset="0"/>
                <a:cs typeface="Arial" charset="0"/>
              </a:rPr>
              <a:pPr/>
              <a:t>8</a:t>
            </a:fld>
            <a:endParaRPr lang="fr-FR" dirty="0" smtClean="0">
              <a:latin typeface="Arial" charset="0"/>
              <a:cs typeface="Arial" charset="0"/>
            </a:endParaRPr>
          </a:p>
        </p:txBody>
      </p:sp>
      <p:sp>
        <p:nvSpPr>
          <p:cNvPr id="26627" name="Folienbildplatzhalter 5"/>
          <p:cNvSpPr>
            <a:spLocks noGrp="1" noRot="1" noChangeAspect="1" noTextEdit="1"/>
          </p:cNvSpPr>
          <p:nvPr>
            <p:ph type="sldImg"/>
          </p:nvPr>
        </p:nvSpPr>
        <p:spPr>
          <a:xfrm>
            <a:off x="541338" y="314325"/>
            <a:ext cx="5759450" cy="4321175"/>
          </a:xfrm>
          <a:ln/>
        </p:spPr>
      </p:sp>
      <p:sp>
        <p:nvSpPr>
          <p:cNvPr id="26628" name="Notizenplatzhalter 6"/>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fr-FR" dirty="0" smtClean="0">
                <a:latin typeface="Arial" charset="0"/>
                <a:cs typeface="Arial" charset="0"/>
              </a:rPr>
              <a:t>Les participants sont souvent habitués à d‘autres cycles de projet. Assurez-vous qu‘ils comprennent la terminologie (voir</a:t>
            </a:r>
            <a:r>
              <a:rPr lang="fr-FR" baseline="0" dirty="0" smtClean="0">
                <a:latin typeface="Arial" charset="0"/>
                <a:cs typeface="Arial" charset="0"/>
              </a:rPr>
              <a:t> glossaire). </a:t>
            </a:r>
            <a:endParaRPr lang="fr-FR" dirty="0" smtClean="0">
              <a:latin typeface="Arial" charset="0"/>
              <a:cs typeface="Arial" charset="0"/>
            </a:endParaRPr>
          </a:p>
          <a:p>
            <a:endParaRPr lang="fr-FR" dirty="0" smtClean="0">
              <a:solidFill>
                <a:srgbClr val="0070C0"/>
              </a:solidFill>
              <a:latin typeface="Arial" charset="0"/>
              <a:cs typeface="Arial" charset="0"/>
            </a:endParaRPr>
          </a:p>
        </p:txBody>
      </p:sp>
    </p:spTree>
    <p:extLst>
      <p:ext uri="{BB962C8B-B14F-4D97-AF65-F5344CB8AC3E}">
        <p14:creationId xmlns:p14="http://schemas.microsoft.com/office/powerpoint/2010/main" val="1133149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izenplatzhalter 2"/>
          <p:cNvSpPr>
            <a:spLocks noGrp="1"/>
          </p:cNvSpPr>
          <p:nvPr>
            <p:ph type="body" idx="1"/>
          </p:nvPr>
        </p:nvSpPr>
        <p:spPr>
          <a:noFill/>
          <a:ln/>
        </p:spPr>
        <p:txBody>
          <a:bodyPr/>
          <a:lstStyle/>
          <a:p>
            <a:endParaRPr lang="fr-FR" noProof="0" dirty="0" smtClean="0">
              <a:latin typeface="Arial" charset="0"/>
              <a:cs typeface="Arial" charset="0"/>
            </a:endParaRPr>
          </a:p>
          <a:p>
            <a:r>
              <a:rPr lang="fr-FR" noProof="0" dirty="0" smtClean="0">
                <a:latin typeface="Arial" charset="0"/>
                <a:cs typeface="Arial" charset="0"/>
              </a:rPr>
              <a:t>Matrice 18</a:t>
            </a:r>
          </a:p>
          <a:p>
            <a:pPr lvl="1"/>
            <a:r>
              <a:rPr lang="fr-FR" noProof="0" dirty="0" smtClean="0">
                <a:latin typeface="Arial" charset="0"/>
                <a:cs typeface="Arial" charset="0"/>
              </a:rPr>
              <a:t>Réfléchissez à l’étape</a:t>
            </a:r>
            <a:r>
              <a:rPr lang="fr-FR" baseline="0" noProof="0" dirty="0" smtClean="0">
                <a:latin typeface="Arial" charset="0"/>
                <a:cs typeface="Arial" charset="0"/>
              </a:rPr>
              <a:t> actuelle du projet et aux étapes suivantes.</a:t>
            </a:r>
            <a:r>
              <a:rPr lang="fr-FR" noProof="0" dirty="0" smtClean="0">
                <a:latin typeface="Arial" charset="0"/>
                <a:cs typeface="Arial" charset="0"/>
              </a:rPr>
              <a:t/>
            </a:r>
            <a:br>
              <a:rPr lang="fr-FR" noProof="0" dirty="0" smtClean="0">
                <a:latin typeface="Arial" charset="0"/>
                <a:cs typeface="Arial" charset="0"/>
              </a:rPr>
            </a:br>
            <a:r>
              <a:rPr lang="fr-FR" noProof="0" dirty="0" smtClean="0">
                <a:latin typeface="Arial" charset="0"/>
                <a:cs typeface="Arial" charset="0"/>
              </a:rPr>
              <a:t>Pensez à des activités visant</a:t>
            </a:r>
            <a:r>
              <a:rPr lang="fr-FR" baseline="0" noProof="0" dirty="0" smtClean="0">
                <a:latin typeface="Arial" charset="0"/>
                <a:cs typeface="Arial" charset="0"/>
              </a:rPr>
              <a:t> à réduire les vulnérabilités et/ou à maximiser les possibilités qu’offre le changement climatique. </a:t>
            </a:r>
            <a:endParaRPr lang="fr-FR" noProof="0" dirty="0" smtClean="0">
              <a:latin typeface="Arial" charset="0"/>
              <a:cs typeface="Arial" charset="0"/>
            </a:endParaRPr>
          </a:p>
          <a:p>
            <a:pPr lvl="1"/>
            <a:r>
              <a:rPr lang="fr-FR" noProof="0" dirty="0" smtClean="0">
                <a:latin typeface="Arial" charset="0"/>
                <a:cs typeface="Arial" charset="0"/>
              </a:rPr>
              <a:t>Il pourrait s’avérer utile</a:t>
            </a:r>
            <a:r>
              <a:rPr lang="fr-FR" baseline="0" noProof="0" dirty="0" smtClean="0">
                <a:latin typeface="Arial" charset="0"/>
                <a:cs typeface="Arial" charset="0"/>
              </a:rPr>
              <a:t> d’avoir recours aux données climatiques adéquates dans le cadre de processus décisionnel concernant l’adaptation au changement climatique ou dans le cadre du choix des </a:t>
            </a:r>
            <a:r>
              <a:rPr lang="fr-FR" baseline="0" noProof="0" dirty="0" err="1" smtClean="0">
                <a:latin typeface="Arial" charset="0"/>
                <a:cs typeface="Arial" charset="0"/>
              </a:rPr>
              <a:t>otpions</a:t>
            </a:r>
            <a:r>
              <a:rPr lang="fr-FR" baseline="0" noProof="0" dirty="0" smtClean="0">
                <a:latin typeface="Arial" charset="0"/>
                <a:cs typeface="Arial" charset="0"/>
              </a:rPr>
              <a:t> d’adaptation (voir Annexe p.III )</a:t>
            </a:r>
            <a:endParaRPr lang="fr-FR" noProof="0" dirty="0" smtClean="0">
              <a:latin typeface="Arial" charset="0"/>
              <a:cs typeface="Arial" charset="0"/>
            </a:endParaRPr>
          </a:p>
        </p:txBody>
      </p:sp>
      <p:sp>
        <p:nvSpPr>
          <p:cNvPr id="27651" name="Foliennummernplatzhalter 3"/>
          <p:cNvSpPr>
            <a:spLocks noGrp="1"/>
          </p:cNvSpPr>
          <p:nvPr>
            <p:ph type="sldNum" sz="quarter" idx="5"/>
          </p:nvPr>
        </p:nvSpPr>
        <p:spPr/>
        <p:txBody>
          <a:bodyPr/>
          <a:lstStyle/>
          <a:p>
            <a:fld id="{D22A2690-8EB2-4E10-A44E-4B37081B6EF0}" type="slidenum">
              <a:rPr lang="fr-FR" smtClean="0">
                <a:latin typeface="Arial" charset="0"/>
                <a:cs typeface="Arial" charset="0"/>
              </a:rPr>
              <a:pPr/>
              <a:t>9</a:t>
            </a:fld>
            <a:endParaRPr lang="fr-FR" dirty="0" smtClean="0">
              <a:latin typeface="Arial" charset="0"/>
              <a:cs typeface="Arial" charset="0"/>
            </a:endParaRPr>
          </a:p>
        </p:txBody>
      </p:sp>
      <p:sp>
        <p:nvSpPr>
          <p:cNvPr id="27652"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457725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lienbildplatzhalter 1"/>
          <p:cNvSpPr>
            <a:spLocks noGrp="1" noRot="1" noChangeAspect="1" noTextEdit="1"/>
          </p:cNvSpPr>
          <p:nvPr>
            <p:ph type="sldImg"/>
          </p:nvPr>
        </p:nvSpPr>
        <p:spPr>
          <a:xfrm>
            <a:off x="541338" y="314325"/>
            <a:ext cx="5759450" cy="4321175"/>
          </a:xfrm>
          <a:ln/>
        </p:spPr>
      </p:sp>
      <p:sp>
        <p:nvSpPr>
          <p:cNvPr id="29699"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29700" name="Foliennummernplatzhalter 3"/>
          <p:cNvSpPr>
            <a:spLocks noGrp="1"/>
          </p:cNvSpPr>
          <p:nvPr>
            <p:ph type="sldNum" sz="quarter" idx="5"/>
          </p:nvPr>
        </p:nvSpPr>
        <p:spPr/>
        <p:txBody>
          <a:bodyPr/>
          <a:lstStyle/>
          <a:p>
            <a:fld id="{23072B04-9BCE-4FF2-9529-279A8979B042}" type="slidenum">
              <a:rPr lang="fr-FR" smtClean="0">
                <a:latin typeface="Arial" charset="0"/>
                <a:cs typeface="Arial" charset="0"/>
              </a:rPr>
              <a:pPr/>
              <a:t>10</a:t>
            </a:fld>
            <a:endParaRPr lang="fr-FR" dirty="0" smtClean="0">
              <a:latin typeface="Arial" charset="0"/>
              <a:cs typeface="Arial" charset="0"/>
            </a:endParaRPr>
          </a:p>
        </p:txBody>
      </p:sp>
    </p:spTree>
    <p:extLst>
      <p:ext uri="{BB962C8B-B14F-4D97-AF65-F5344CB8AC3E}">
        <p14:creationId xmlns:p14="http://schemas.microsoft.com/office/powerpoint/2010/main" val="36877471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liennummernplatzhalter 3"/>
          <p:cNvSpPr>
            <a:spLocks noGrp="1"/>
          </p:cNvSpPr>
          <p:nvPr>
            <p:ph type="sldNum" sz="quarter" idx="5"/>
          </p:nvPr>
        </p:nvSpPr>
        <p:spPr/>
        <p:txBody>
          <a:bodyPr/>
          <a:lstStyle/>
          <a:p>
            <a:fld id="{E4E2259B-04A1-4C70-9BE5-4CC0CF0DE3BE}" type="slidenum">
              <a:rPr lang="fr-FR" smtClean="0">
                <a:latin typeface="Arial" charset="0"/>
                <a:cs typeface="Arial" charset="0"/>
              </a:rPr>
              <a:pPr/>
              <a:t>11</a:t>
            </a:fld>
            <a:endParaRPr lang="fr-FR" dirty="0" smtClean="0">
              <a:latin typeface="Arial" charset="0"/>
              <a:cs typeface="Arial" charset="0"/>
            </a:endParaRPr>
          </a:p>
        </p:txBody>
      </p:sp>
      <p:sp>
        <p:nvSpPr>
          <p:cNvPr id="30723" name="Folienbildplatzhalter 5"/>
          <p:cNvSpPr>
            <a:spLocks noGrp="1" noRot="1" noChangeAspect="1" noTextEdit="1"/>
          </p:cNvSpPr>
          <p:nvPr>
            <p:ph type="sldImg"/>
          </p:nvPr>
        </p:nvSpPr>
        <p:spPr>
          <a:xfrm>
            <a:off x="541338" y="314325"/>
            <a:ext cx="5759450" cy="4321175"/>
          </a:xfrm>
          <a:ln/>
        </p:spPr>
      </p:sp>
      <p:sp>
        <p:nvSpPr>
          <p:cNvPr id="30724"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3165084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Folienbildplatzhalter 1"/>
          <p:cNvSpPr>
            <a:spLocks noGrp="1" noRot="1" noChangeAspect="1" noTextEdit="1"/>
          </p:cNvSpPr>
          <p:nvPr>
            <p:ph type="sldImg"/>
          </p:nvPr>
        </p:nvSpPr>
        <p:spPr>
          <a:xfrm>
            <a:off x="541338" y="314325"/>
            <a:ext cx="5759450" cy="4321175"/>
          </a:xfrm>
          <a:ln/>
        </p:spPr>
      </p:sp>
      <p:sp>
        <p:nvSpPr>
          <p:cNvPr id="31747"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31748" name="Foliennummernplatzhalter 3"/>
          <p:cNvSpPr>
            <a:spLocks noGrp="1"/>
          </p:cNvSpPr>
          <p:nvPr>
            <p:ph type="sldNum" sz="quarter" idx="5"/>
          </p:nvPr>
        </p:nvSpPr>
        <p:spPr/>
        <p:txBody>
          <a:bodyPr/>
          <a:lstStyle/>
          <a:p>
            <a:fld id="{57B2BA6F-3F59-4A9C-AD92-3DC9DBF934FB}" type="slidenum">
              <a:rPr lang="fr-FR" smtClean="0">
                <a:latin typeface="Arial" charset="0"/>
                <a:cs typeface="Arial" charset="0"/>
              </a:rPr>
              <a:pPr/>
              <a:t>12</a:t>
            </a:fld>
            <a:endParaRPr lang="fr-FR" dirty="0" smtClean="0">
              <a:latin typeface="Arial" charset="0"/>
              <a:cs typeface="Arial" charset="0"/>
            </a:endParaRPr>
          </a:p>
        </p:txBody>
      </p:sp>
    </p:spTree>
    <p:extLst>
      <p:ext uri="{BB962C8B-B14F-4D97-AF65-F5344CB8AC3E}">
        <p14:creationId xmlns:p14="http://schemas.microsoft.com/office/powerpoint/2010/main" val="56151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fld id="{D11AFB31-6189-48A4-98CB-542802647E7E}" type="slidenum">
              <a:rPr lang="fr-FR" smtClean="0">
                <a:latin typeface="Arial" charset="0"/>
                <a:cs typeface="Arial" charset="0"/>
              </a:rPr>
              <a:pPr/>
              <a:t>13</a:t>
            </a:fld>
            <a:endParaRPr lang="fr-FR" dirty="0" smtClean="0">
              <a:latin typeface="Arial" charset="0"/>
              <a:cs typeface="Arial" charset="0"/>
            </a:endParaRPr>
          </a:p>
        </p:txBody>
      </p:sp>
      <p:sp>
        <p:nvSpPr>
          <p:cNvPr id="32771" name="Folienbildplatzhalter 5"/>
          <p:cNvSpPr>
            <a:spLocks noGrp="1" noRot="1" noChangeAspect="1" noTextEdit="1"/>
          </p:cNvSpPr>
          <p:nvPr>
            <p:ph type="sldImg"/>
          </p:nvPr>
        </p:nvSpPr>
        <p:spPr>
          <a:xfrm>
            <a:off x="541338" y="314325"/>
            <a:ext cx="5759450" cy="4321175"/>
          </a:xfrm>
          <a:ln/>
        </p:spPr>
      </p:sp>
      <p:sp>
        <p:nvSpPr>
          <p:cNvPr id="3277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18549664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p:txBody>
          <a:bodyPr/>
          <a:lstStyle/>
          <a:p>
            <a:fld id="{29712854-AFE1-4A56-95A3-FA79667A578E}" type="slidenum">
              <a:rPr lang="fr-FR" smtClean="0">
                <a:latin typeface="Arial" charset="0"/>
                <a:cs typeface="Arial" charset="0"/>
              </a:rPr>
              <a:pPr/>
              <a:t>14</a:t>
            </a:fld>
            <a:endParaRPr lang="fr-FR" dirty="0" smtClean="0">
              <a:latin typeface="Arial" charset="0"/>
              <a:cs typeface="Arial" charset="0"/>
            </a:endParaRPr>
          </a:p>
        </p:txBody>
      </p:sp>
      <p:sp>
        <p:nvSpPr>
          <p:cNvPr id="33795" name="Folienbildplatzhalter 5"/>
          <p:cNvSpPr>
            <a:spLocks noGrp="1" noRot="1" noChangeAspect="1" noTextEdit="1"/>
          </p:cNvSpPr>
          <p:nvPr>
            <p:ph type="sldImg"/>
          </p:nvPr>
        </p:nvSpPr>
        <p:spPr>
          <a:xfrm>
            <a:off x="541338" y="314325"/>
            <a:ext cx="5759450" cy="4321175"/>
          </a:xfrm>
          <a:ln/>
        </p:spPr>
      </p:sp>
      <p:sp>
        <p:nvSpPr>
          <p:cNvPr id="33796"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28966738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gi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a:effectLst/>
        </p:spPr>
        <p:txBody>
          <a:bodyPr>
            <a:spAutoFit/>
          </a:bodyPr>
          <a:lstStyle/>
          <a:p>
            <a:pPr eaLnBrk="0" hangingPunct="0">
              <a:defRPr/>
            </a:pPr>
            <a:fld id="{B6627C32-A0CE-40F6-BDFA-3C7C724DC8AA}" type="datetime1">
              <a:rPr lang="de-DE" sz="1200" b="0">
                <a:solidFill>
                  <a:schemeClr val="bg1"/>
                </a:solidFill>
                <a:cs typeface="+mn-cs"/>
              </a:rPr>
              <a:pPr eaLnBrk="0" hangingPunct="0">
                <a:defRPr/>
              </a:pPr>
              <a:t>30.10.2013</a:t>
            </a:fld>
            <a:r>
              <a:rPr lang="de-DE" sz="1200" b="0">
                <a:solidFill>
                  <a:schemeClr val="bg1"/>
                </a:solidFill>
                <a:cs typeface="+mn-cs"/>
              </a:rPr>
              <a:t>     Seite </a:t>
            </a:r>
            <a:fld id="{72091418-A5FE-498C-B9A3-E617FF1798CF}" type="slidenum">
              <a:rPr lang="de-DE" sz="1200" b="0">
                <a:solidFill>
                  <a:schemeClr val="bg1"/>
                </a:solidFill>
                <a:cs typeface="+mn-cs"/>
              </a:rPr>
              <a:pPr eaLnBrk="0" hangingPunct="0">
                <a:defRPr/>
              </a:pPr>
              <a:t>‹Nr.›</a:t>
            </a:fld>
            <a:endParaRPr lang="de-DE" sz="1200" b="0">
              <a:solidFill>
                <a:schemeClr val="bg1"/>
              </a:solidFill>
              <a:cs typeface="+mn-cs"/>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de-DE">
              <a:cs typeface="+mn-cs"/>
            </a:endParaRPr>
          </a:p>
        </p:txBody>
      </p:sp>
      <p:pic>
        <p:nvPicPr>
          <p:cNvPr id="8" name="Picture 7"/>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de-DE">
              <a:cs typeface="+mn-cs"/>
            </a:endParaRPr>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a:effectLst/>
        </p:spPr>
        <p:txBody>
          <a:bodyPr/>
          <a:lstStyle/>
          <a:p>
            <a:pPr eaLnBrk="0" hangingPunct="0">
              <a:defRPr/>
            </a:pPr>
            <a:endParaRPr lang="de-DE">
              <a:cs typeface="+mn-cs"/>
            </a:endParaRPr>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de-DE" dirty="0" smtClean="0"/>
              <a:t>Titelmasterformat durch Klicken bearbeiten</a:t>
            </a:r>
            <a:endParaRPr lang="de-DE"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lvl1pPr>
          </a:lstStyle>
          <a:p>
            <a:r>
              <a:rPr lang="de-DE" smtClean="0"/>
              <a:t>Formatvorlage des Untertitelmasters durch Klicken bearbeiten</a:t>
            </a:r>
            <a:endParaRPr lang="de-DE" dirty="0"/>
          </a:p>
        </p:txBody>
      </p:sp>
      <p:pic>
        <p:nvPicPr>
          <p:cNvPr id="16" name="Grafik 15" descr="gizlogo-unternehmen-de-rgb.gif"/>
          <p:cNvPicPr>
            <a:picLocks noChangeAspect="1"/>
          </p:cNvPicPr>
          <p:nvPr userDrawn="1"/>
        </p:nvPicPr>
        <p:blipFill>
          <a:blip r:embed="rId4" cstate="print"/>
          <a:srcRect t="2126" b="15388"/>
          <a:stretch>
            <a:fillRect/>
          </a:stretch>
        </p:blipFill>
        <p:spPr>
          <a:xfrm>
            <a:off x="267855" y="0"/>
            <a:ext cx="2159238" cy="742384"/>
          </a:xfrm>
          <a:prstGeom prst="rect">
            <a:avLst/>
          </a:prstGeom>
        </p:spPr>
      </p:pic>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en-GB" noProof="0" smtClean="0"/>
              <a:t>Titelmasterformat durch Klicken bearbeiten</a:t>
            </a:r>
            <a:endParaRPr lang="en-GB" noProof="0"/>
          </a:p>
        </p:txBody>
      </p:sp>
      <p:sp>
        <p:nvSpPr>
          <p:cNvPr id="3" name="Inhaltsplatzhalter 2"/>
          <p:cNvSpPr>
            <a:spLocks noGrp="1"/>
          </p:cNvSpPr>
          <p:nvPr>
            <p:ph idx="1"/>
          </p:nvPr>
        </p:nvSpPr>
        <p:spPr>
          <a:xfrm>
            <a:off x="457200" y="2008188"/>
            <a:ext cx="7526338" cy="4213225"/>
          </a:xfrm>
        </p:spPr>
        <p:txBody>
          <a:bodyPr/>
          <a:lstStyle>
            <a:lvl1pPr>
              <a:defRPr b="0">
                <a:solidFill>
                  <a:schemeClr val="tx1"/>
                </a:solidFill>
              </a:defRPr>
            </a:lvl1pPr>
            <a:lvl2pPr>
              <a:buClr>
                <a:srgbClr val="669900"/>
              </a:buClr>
              <a:defRPr sz="1800" b="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smtClean="0"/>
              <a:t>Textmasterformate durch Klicken bearbeiten</a:t>
            </a:r>
          </a:p>
          <a:p>
            <a:pPr lvl="1"/>
            <a:r>
              <a:rPr lang="en-GB" noProof="0" smtClean="0"/>
              <a:t>Zweite Ebene</a:t>
            </a:r>
          </a:p>
          <a:p>
            <a:pPr lvl="2"/>
            <a:r>
              <a:rPr lang="en-GB" noProof="0" smtClean="0"/>
              <a:t>Dritte Ebene</a:t>
            </a:r>
          </a:p>
          <a:p>
            <a:pPr lvl="3"/>
            <a:r>
              <a:rPr lang="en-GB" noProof="0" smtClean="0"/>
              <a:t>Vierte Ebene</a:t>
            </a:r>
          </a:p>
          <a:p>
            <a:pPr lvl="4"/>
            <a:r>
              <a:rPr lang="en-GB" noProof="0" smtClean="0"/>
              <a:t>Fünfte Ebene</a:t>
            </a:r>
            <a:endParaRPr lang="en-GB" noProof="0"/>
          </a:p>
        </p:txBody>
      </p:sp>
      <p:sp>
        <p:nvSpPr>
          <p:cNvPr id="4" name="Rectangle 17"/>
          <p:cNvSpPr>
            <a:spLocks noGrp="1" noChangeArrowheads="1"/>
          </p:cNvSpPr>
          <p:nvPr>
            <p:ph type="dt" sz="half" idx="10"/>
          </p:nvPr>
        </p:nvSpPr>
        <p:spPr/>
        <p:txBody>
          <a:bodyPr/>
          <a:lstStyle>
            <a:lvl1pPr>
              <a:defRPr/>
            </a:lvl1pPr>
          </a:lstStyle>
          <a:p>
            <a:pPr>
              <a:defRPr/>
            </a:pPr>
            <a:fld id="{BC43C842-D10A-44E4-9404-01C1E68500B4}" type="datetime1">
              <a:rPr lang="en-GB"/>
              <a:pPr>
                <a:defRPr/>
              </a:pPr>
              <a:t>30/10/2013</a:t>
            </a:fld>
            <a:endParaRPr lang="en-GB"/>
          </a:p>
        </p:txBody>
      </p:sp>
      <p:sp>
        <p:nvSpPr>
          <p:cNvPr id="5" name="Rectangle 25"/>
          <p:cNvSpPr>
            <a:spLocks noGrp="1" noChangeArrowheads="1"/>
          </p:cNvSpPr>
          <p:nvPr>
            <p:ph type="ftr" sz="quarter" idx="11"/>
          </p:nvPr>
        </p:nvSpPr>
        <p:spPr/>
        <p:txBody>
          <a:bodyPr/>
          <a:lstStyle>
            <a:lvl1pPr>
              <a:defRPr/>
            </a:lvl1pPr>
          </a:lstStyle>
          <a:p>
            <a:pPr>
              <a:defRPr/>
            </a:pPr>
            <a:endParaRPr lang="en-GB"/>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a:ln/>
        </p:spPr>
        <p:txBody>
          <a:bodyPr/>
          <a:lstStyle>
            <a:lvl1pPr>
              <a:defRPr/>
            </a:lvl1pPr>
          </a:lstStyle>
          <a:p>
            <a:pPr>
              <a:defRPr/>
            </a:pPr>
            <a:fld id="{05049776-FD4D-45C6-B650-A7594CFB4580}" type="datetime1">
              <a:rPr lang="de-DE"/>
              <a:pPr>
                <a:defRPr/>
              </a:pPr>
              <a:t>30.10.2013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a:ln/>
        </p:spPr>
        <p:txBody>
          <a:bodyPr/>
          <a:lstStyle>
            <a:lvl1pPr>
              <a:defRPr/>
            </a:lvl1pPr>
          </a:lstStyle>
          <a:p>
            <a:pPr>
              <a:defRPr/>
            </a:pPr>
            <a:fld id="{E875285E-BDFC-4F32-836A-40B5D37AD126}"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a:ln/>
        </p:spPr>
        <p:txBody>
          <a:bodyPr/>
          <a:lstStyle>
            <a:lvl1pPr>
              <a:defRPr/>
            </a:lvl1pPr>
          </a:lstStyle>
          <a:p>
            <a:pPr>
              <a:defRPr/>
            </a:pPr>
            <a:fld id="{65E2C4F1-B35C-4D2D-AF72-B1145DC87EF6}" type="datetime1">
              <a:rPr lang="de-DE"/>
              <a:pPr>
                <a:defRPr/>
              </a:pPr>
              <a:t>30.10.2013</a:t>
            </a:fld>
            <a:endParaRPr lang="de-DE"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a:ln/>
        </p:spPr>
        <p:txBody>
          <a:bodyPr/>
          <a:lstStyle>
            <a:lvl1pPr>
              <a:defRPr/>
            </a:lvl1pPr>
          </a:lstStyle>
          <a:p>
            <a:pPr>
              <a:defRPr/>
            </a:pPr>
            <a:fld id="{D6C7FB67-D66E-45AC-96FE-C67EF0B01E76}" type="datetime1">
              <a:rPr lang="de-DE"/>
              <a:pPr>
                <a:defRPr/>
              </a:pPr>
              <a:t>30.10.2013</a:t>
            </a:fld>
            <a:endParaRPr lang="de-DE"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fld id="{B0DD9000-A0AC-4CB4-B70F-4C9EC35AC30C}" type="datetime1">
              <a:rPr lang="de-DE"/>
              <a:pPr>
                <a:defRPr/>
              </a:pPr>
              <a:t>30.10.2013</a:t>
            </a:fld>
            <a:endParaRPr lang="de-DE"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3535D592-29E2-480C-A44B-19BCC0962711}"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2322C694-5BF0-493D-8AE6-7AB0F125174A}"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AndTwoObj">
  <p:cSld name="Titel, Inhalt und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quarter" idx="2"/>
          </p:nvPr>
        </p:nvSpPr>
        <p:spPr>
          <a:xfrm>
            <a:off x="4648200" y="1600200"/>
            <a:ext cx="4038600" cy="2185988"/>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Inhaltsplatzhalter 4"/>
          <p:cNvSpPr>
            <a:spLocks noGrp="1"/>
          </p:cNvSpPr>
          <p:nvPr>
            <p:ph sz="quarter" idx="3"/>
          </p:nvPr>
        </p:nvSpPr>
        <p:spPr>
          <a:xfrm>
            <a:off x="4648200" y="3938588"/>
            <a:ext cx="4038600" cy="2187575"/>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gi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75779" name="Text Box 3"/>
          <p:cNvSpPr txBox="1">
            <a:spLocks noChangeArrowheads="1"/>
          </p:cNvSpPr>
          <p:nvPr/>
        </p:nvSpPr>
        <p:spPr bwMode="auto">
          <a:xfrm>
            <a:off x="6934200" y="6596063"/>
            <a:ext cx="1981200" cy="274637"/>
          </a:xfrm>
          <a:prstGeom prst="rect">
            <a:avLst/>
          </a:prstGeom>
          <a:noFill/>
          <a:ln w="9525">
            <a:noFill/>
            <a:miter lim="800000"/>
            <a:headEnd/>
            <a:tailEnd/>
          </a:ln>
          <a:effectLst/>
        </p:spPr>
        <p:txBody>
          <a:bodyPr>
            <a:spAutoFit/>
          </a:bodyPr>
          <a:lstStyle/>
          <a:p>
            <a:pPr eaLnBrk="0" hangingPunct="0">
              <a:defRPr/>
            </a:pPr>
            <a:fld id="{AB81C545-FE68-41D5-BEA4-2878944C354C}" type="datetime1">
              <a:rPr lang="de-DE" sz="1200" b="0">
                <a:solidFill>
                  <a:schemeClr val="bg1"/>
                </a:solidFill>
                <a:cs typeface="+mn-cs"/>
              </a:rPr>
              <a:pPr eaLnBrk="0" hangingPunct="0">
                <a:defRPr/>
              </a:pPr>
              <a:t>30.10.2013</a:t>
            </a:fld>
            <a:r>
              <a:rPr lang="de-DE" sz="1200" b="0">
                <a:solidFill>
                  <a:schemeClr val="bg1"/>
                </a:solidFill>
                <a:cs typeface="+mn-cs"/>
              </a:rPr>
              <a:t>     Seite </a:t>
            </a:r>
            <a:fld id="{2C409949-AFB3-43E8-ABA4-B3FD1A274949}" type="slidenum">
              <a:rPr lang="de-DE" sz="1200" b="0">
                <a:solidFill>
                  <a:schemeClr val="bg1"/>
                </a:solidFill>
                <a:cs typeface="+mn-cs"/>
              </a:rPr>
              <a:pPr eaLnBrk="0" hangingPunct="0">
                <a:defRPr/>
              </a:pPr>
              <a:t>‹Nr.›</a:t>
            </a:fld>
            <a:endParaRPr lang="de-DE" sz="1200" b="0">
              <a:solidFill>
                <a:schemeClr val="bg1"/>
              </a:solidFill>
              <a:cs typeface="+mn-cs"/>
            </a:endParaRPr>
          </a:p>
        </p:txBody>
      </p:sp>
      <p:sp>
        <p:nvSpPr>
          <p:cNvPr id="75780"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75782" name="Line 6"/>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de-DE">
              <a:cs typeface="+mn-cs"/>
            </a:endParaRPr>
          </a:p>
        </p:txBody>
      </p:sp>
      <p:pic>
        <p:nvPicPr>
          <p:cNvPr id="1030" name="Picture 7"/>
          <p:cNvPicPr>
            <a:picLocks noChangeAspect="1" noChangeArrowheads="1"/>
          </p:cNvPicPr>
          <p:nvPr/>
        </p:nvPicPr>
        <p:blipFill>
          <a:blip r:embed="rId1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75785"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75787"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Click here to add title</a:t>
            </a:r>
            <a:br>
              <a:rPr lang="de-DE" smtClean="0"/>
            </a:br>
            <a:r>
              <a:rPr lang="de-DE"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Erster satz hier</a:t>
            </a:r>
          </a:p>
          <a:p>
            <a:pPr lvl="1"/>
            <a:r>
              <a:rPr lang="de-DE" smtClean="0"/>
              <a:t>Click here to add text</a:t>
            </a:r>
          </a:p>
          <a:p>
            <a:pPr lvl="2"/>
            <a:r>
              <a:rPr lang="de-DE" smtClean="0"/>
              <a:t>Second layer</a:t>
            </a:r>
          </a:p>
          <a:p>
            <a:pPr lvl="3"/>
            <a:r>
              <a:rPr lang="de-DE" smtClean="0"/>
              <a:t>Third layer</a:t>
            </a:r>
          </a:p>
          <a:p>
            <a:pPr lvl="4"/>
            <a:r>
              <a:rPr lang="de-DE"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8C252FB1-C272-458F-A702-86B725ECB011}" type="datetime1">
              <a:rPr lang="de-DE"/>
              <a:pPr>
                <a:defRPr/>
              </a:pPr>
              <a:t>30.10.2013</a:t>
            </a:fld>
            <a:endParaRPr lang="de-DE" dirty="0"/>
          </a:p>
        </p:txBody>
      </p:sp>
      <p:sp>
        <p:nvSpPr>
          <p:cNvPr id="75795" name="Text Box 19"/>
          <p:cNvSpPr txBox="1">
            <a:spLocks noChangeArrowheads="1"/>
          </p:cNvSpPr>
          <p:nvPr/>
        </p:nvSpPr>
        <p:spPr bwMode="auto">
          <a:xfrm>
            <a:off x="7893050" y="6602413"/>
            <a:ext cx="927100" cy="277812"/>
          </a:xfrm>
          <a:prstGeom prst="rect">
            <a:avLst/>
          </a:prstGeom>
          <a:noFill/>
          <a:ln w="9525">
            <a:noFill/>
            <a:miter lim="800000"/>
            <a:headEnd/>
            <a:tailEnd/>
          </a:ln>
          <a:effectLst/>
        </p:spPr>
        <p:txBody>
          <a:bodyPr>
            <a:spAutoFit/>
          </a:bodyPr>
          <a:lstStyle/>
          <a:p>
            <a:pPr eaLnBrk="0" hangingPunct="0">
              <a:defRPr/>
            </a:pPr>
            <a:r>
              <a:rPr lang="de-DE" sz="1200" b="0" dirty="0">
                <a:solidFill>
                  <a:schemeClr val="bg1"/>
                </a:solidFill>
                <a:cs typeface="+mn-cs"/>
              </a:rPr>
              <a:t>Page </a:t>
            </a:r>
            <a:fld id="{DA1A2C65-F2F7-48B3-810E-D32B305EAFCE}" type="slidenum">
              <a:rPr lang="de-DE" sz="1200" b="0">
                <a:solidFill>
                  <a:schemeClr val="bg1"/>
                </a:solidFill>
                <a:cs typeface="+mn-cs"/>
              </a:rPr>
              <a:pPr eaLnBrk="0" hangingPunct="0">
                <a:defRPr/>
              </a:pPr>
              <a:t>‹Nr.›</a:t>
            </a:fld>
            <a:endParaRPr lang="de-DE" sz="1200" b="0" dirty="0">
              <a:solidFill>
                <a:schemeClr val="bg1"/>
              </a:solidFill>
              <a:cs typeface="+mn-cs"/>
            </a:endParaRPr>
          </a:p>
        </p:txBody>
      </p:sp>
      <p:sp>
        <p:nvSpPr>
          <p:cNvPr id="75788" name="Line 12"/>
          <p:cNvSpPr>
            <a:spLocks noChangeShapeType="1"/>
          </p:cNvSpPr>
          <p:nvPr/>
        </p:nvSpPr>
        <p:spPr bwMode="auto">
          <a:xfrm flipH="1">
            <a:off x="0" y="762000"/>
            <a:ext cx="9144000" cy="0"/>
          </a:xfrm>
          <a:prstGeom prst="line">
            <a:avLst/>
          </a:prstGeom>
          <a:noFill/>
          <a:ln w="3175">
            <a:solidFill>
              <a:srgbClr val="D9D9D9"/>
            </a:solidFill>
            <a:round/>
            <a:headEnd/>
            <a:tailEnd/>
          </a:ln>
          <a:effectLst/>
        </p:spPr>
        <p:txBody>
          <a:bodyPr/>
          <a:lstStyle/>
          <a:p>
            <a:pPr eaLnBrk="0" hangingPunct="0">
              <a:defRPr/>
            </a:pPr>
            <a:endParaRPr lang="de-DE">
              <a:cs typeface="+mn-cs"/>
            </a:endParaRPr>
          </a:p>
        </p:txBody>
      </p:sp>
      <p:pic>
        <p:nvPicPr>
          <p:cNvPr id="1038" name="Picture 23" descr="Weltkugel_klein_neu.gif                                        0005A183jeany                          BB53F533:"/>
          <p:cNvPicPr>
            <a:picLocks noChangeAspect="1" noChangeArrowheads="1"/>
          </p:cNvPicPr>
          <p:nvPr/>
        </p:nvPicPr>
        <p:blipFill>
          <a:blip r:embed="rId13"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BZ"/>
          </a:p>
        </p:txBody>
      </p:sp>
      <p:pic>
        <p:nvPicPr>
          <p:cNvPr id="18" name="Grafik 17" descr="gizlogo-unternehmen-de-rgb.gif"/>
          <p:cNvPicPr>
            <a:picLocks noChangeAspect="1"/>
          </p:cNvPicPr>
          <p:nvPr userDrawn="1"/>
        </p:nvPicPr>
        <p:blipFill>
          <a:blip r:embed="rId14" cstate="print"/>
          <a:srcRect t="2126" b="15388"/>
          <a:stretch>
            <a:fillRect/>
          </a:stretch>
        </p:blipFill>
        <p:spPr>
          <a:xfrm>
            <a:off x="267855" y="0"/>
            <a:ext cx="2159238" cy="742384"/>
          </a:xfrm>
          <a:prstGeom prst="rect">
            <a:avLst/>
          </a:prstGeom>
        </p:spPr>
      </p:pic>
    </p:spTree>
  </p:cSld>
  <p:clrMap bg1="lt1" tx1="dk1" bg2="lt2" tx2="dk2" accent1="accent1" accent2="accent2" accent3="accent3" accent4="accent4" accent5="accent5" accent6="accent6" hlink="hlink" folHlink="folHlink"/>
  <p:sldLayoutIdLst>
    <p:sldLayoutId id="2147483844" r:id="rId1"/>
    <p:sldLayoutId id="2147483845" r:id="rId2"/>
    <p:sldLayoutId id="2147483837" r:id="rId3"/>
    <p:sldLayoutId id="2147483838" r:id="rId4"/>
    <p:sldLayoutId id="2147483839" r:id="rId5"/>
    <p:sldLayoutId id="2147483840" r:id="rId6"/>
    <p:sldLayoutId id="2147483841" r:id="rId7"/>
    <p:sldLayoutId id="2147483842" r:id="rId8"/>
    <p:sldLayoutId id="2147483843" r:id="rId9"/>
    <p:sldLayoutId id="2147483846" r:id="rId10"/>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ctrTitle" sz="quarter"/>
          </p:nvPr>
        </p:nvSpPr>
        <p:spPr>
          <a:xfrm>
            <a:off x="1039813" y="1993900"/>
            <a:ext cx="7034212" cy="1143000"/>
          </a:xfrm>
        </p:spPr>
        <p:txBody>
          <a:bodyPr/>
          <a:lstStyle/>
          <a:p>
            <a:r>
              <a:rPr lang="fr-FR" noProof="0" dirty="0" smtClean="0"/>
              <a:t>Module 10</a:t>
            </a:r>
            <a:br>
              <a:rPr lang="fr-FR" noProof="0" dirty="0" smtClean="0"/>
            </a:br>
            <a:r>
              <a:rPr lang="fr-FR" noProof="0" dirty="0" smtClean="0"/>
              <a:t>Intégrer l’adaptation au </a:t>
            </a:r>
            <a:br>
              <a:rPr lang="fr-FR" noProof="0" dirty="0" smtClean="0"/>
            </a:br>
            <a:r>
              <a:rPr lang="fr-FR" noProof="0" dirty="0" smtClean="0"/>
              <a:t>cycle du projet</a:t>
            </a:r>
          </a:p>
        </p:txBody>
      </p:sp>
      <p:pic>
        <p:nvPicPr>
          <p:cNvPr id="5124"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1026" name="Picture 2"/>
          <p:cNvPicPr>
            <a:picLocks noChangeAspect="1" noChangeArrowheads="1"/>
          </p:cNvPicPr>
          <p:nvPr/>
        </p:nvPicPr>
        <p:blipFill>
          <a:blip r:embed="rId4" cstate="print"/>
          <a:srcRect l="11985"/>
          <a:stretch>
            <a:fillRect/>
          </a:stretch>
        </p:blipFill>
        <p:spPr bwMode="auto">
          <a:xfrm>
            <a:off x="220718" y="5031773"/>
            <a:ext cx="3801898" cy="1490662"/>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endParaRPr lang="fr-FR" dirty="0"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fr-FR" dirty="0" smtClean="0"/>
              <a:t>Exposé raisonné</a:t>
            </a:r>
            <a:endParaRPr lang="fr-FR" noProof="0" dirty="0" smtClean="0"/>
          </a:p>
        </p:txBody>
      </p:sp>
      <p:sp>
        <p:nvSpPr>
          <p:cNvPr id="7171" name="Content Placeholder 2"/>
          <p:cNvSpPr>
            <a:spLocks noGrp="1"/>
          </p:cNvSpPr>
          <p:nvPr>
            <p:ph idx="1"/>
          </p:nvPr>
        </p:nvSpPr>
        <p:spPr>
          <a:xfrm>
            <a:off x="457200" y="2008188"/>
            <a:ext cx="8686800" cy="5602287"/>
          </a:xfrm>
        </p:spPr>
        <p:txBody>
          <a:bodyPr lIns="36000" rIns="36000"/>
          <a:lstStyle/>
          <a:p>
            <a:r>
              <a:rPr lang="fr-FR" b="1" noProof="0" dirty="0" smtClean="0">
                <a:solidFill>
                  <a:srgbClr val="C00000"/>
                </a:solidFill>
              </a:rPr>
              <a:t>Objectifs</a:t>
            </a:r>
          </a:p>
          <a:p>
            <a:pPr lvl="1"/>
            <a:r>
              <a:rPr lang="fr-FR" noProof="0" dirty="0" smtClean="0"/>
              <a:t>Garantir que les </a:t>
            </a:r>
            <a:r>
              <a:rPr lang="fr-FR" dirty="0" smtClean="0"/>
              <a:t>programmes et les projets soient résistants au climat</a:t>
            </a:r>
            <a:r>
              <a:rPr lang="fr-FR" noProof="0" dirty="0" smtClean="0"/>
              <a:t> </a:t>
            </a:r>
          </a:p>
          <a:p>
            <a:pPr lvl="1"/>
            <a:r>
              <a:rPr lang="fr-FR" dirty="0" smtClean="0"/>
              <a:t>Veiller à ce que des « garanties » soient en place dans le cycle du projet</a:t>
            </a:r>
            <a:endParaRPr lang="fr-FR" noProof="0" dirty="0" smtClean="0"/>
          </a:p>
          <a:p>
            <a:r>
              <a:rPr lang="fr-FR" b="1" noProof="0" dirty="0" smtClean="0">
                <a:solidFill>
                  <a:srgbClr val="C00000"/>
                </a:solidFill>
              </a:rPr>
              <a:t>Importance</a:t>
            </a:r>
            <a:r>
              <a:rPr lang="fr-FR" noProof="0" dirty="0" smtClean="0"/>
              <a:t> </a:t>
            </a:r>
          </a:p>
          <a:p>
            <a:pPr lvl="1"/>
            <a:r>
              <a:rPr lang="fr-FR" noProof="0" dirty="0" smtClean="0"/>
              <a:t>La réflexion sur le changement climatique et les mesures d’adaptation </a:t>
            </a:r>
            <a:r>
              <a:rPr lang="fr-FR" dirty="0" smtClean="0"/>
              <a:t>aux étapes appropriées du cycle du projet permet de :</a:t>
            </a:r>
            <a:endParaRPr lang="fr-FR" noProof="0" dirty="0" smtClean="0"/>
          </a:p>
          <a:p>
            <a:pPr lvl="2"/>
            <a:r>
              <a:rPr lang="fr-FR" dirty="0"/>
              <a:t>g</a:t>
            </a:r>
            <a:r>
              <a:rPr lang="fr-FR" noProof="0" dirty="0" err="1" smtClean="0"/>
              <a:t>arantir</a:t>
            </a:r>
            <a:r>
              <a:rPr lang="fr-FR" noProof="0" dirty="0" smtClean="0"/>
              <a:t> que les projets/programmes continuent à répondre aux besoins prioritaires du développement ;</a:t>
            </a:r>
          </a:p>
          <a:p>
            <a:pPr lvl="2"/>
            <a:r>
              <a:rPr lang="fr-FR" dirty="0"/>
              <a:t>m</a:t>
            </a:r>
            <a:r>
              <a:rPr lang="fr-FR" noProof="0" dirty="0" err="1" smtClean="0"/>
              <a:t>aximiser</a:t>
            </a:r>
            <a:r>
              <a:rPr lang="fr-FR" noProof="0" dirty="0" smtClean="0"/>
              <a:t> les bénéfices des projets ; </a:t>
            </a:r>
          </a:p>
          <a:p>
            <a:pPr lvl="2"/>
            <a:r>
              <a:rPr lang="fr-FR" dirty="0"/>
              <a:t>é</a:t>
            </a:r>
            <a:r>
              <a:rPr lang="fr-FR" noProof="0" dirty="0" err="1" smtClean="0"/>
              <a:t>viter</a:t>
            </a:r>
            <a:r>
              <a:rPr lang="fr-FR" noProof="0" dirty="0" smtClean="0"/>
              <a:t> les pertes d’investissements et les mauvaises adaptations.</a:t>
            </a:r>
          </a:p>
          <a:p>
            <a:r>
              <a:rPr lang="fr-FR" b="1" noProof="0" dirty="0" smtClean="0">
                <a:solidFill>
                  <a:srgbClr val="C00000"/>
                </a:solidFill>
              </a:rPr>
              <a:t>Application</a:t>
            </a:r>
            <a:r>
              <a:rPr lang="fr-FR" noProof="0" dirty="0" smtClean="0"/>
              <a:t> </a:t>
            </a:r>
          </a:p>
          <a:p>
            <a:pPr lvl="1"/>
            <a:r>
              <a:rPr lang="fr-FR" noProof="0" dirty="0" smtClean="0"/>
              <a:t>Questions spécifiques à des étapes spécifiques du cycle du projet</a:t>
            </a:r>
          </a:p>
          <a:p>
            <a:r>
              <a:rPr lang="fr-FR" b="1" noProof="0" dirty="0" smtClean="0">
                <a:solidFill>
                  <a:srgbClr val="C00000"/>
                </a:solidFill>
              </a:rPr>
              <a:t>Général</a:t>
            </a:r>
          </a:p>
          <a:p>
            <a:pPr lvl="1"/>
            <a:r>
              <a:rPr lang="fr-FR" noProof="0" dirty="0" smtClean="0"/>
              <a:t>Planification stratégique, révision des progrès, planification opérationnelle </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el 1"/>
          <p:cNvSpPr>
            <a:spLocks noGrp="1"/>
          </p:cNvSpPr>
          <p:nvPr>
            <p:ph type="title"/>
          </p:nvPr>
        </p:nvSpPr>
        <p:spPr/>
        <p:txBody>
          <a:bodyPr/>
          <a:lstStyle/>
          <a:p>
            <a:r>
              <a:rPr lang="fr-FR" noProof="0" dirty="0" smtClean="0"/>
              <a:t>Pourquoi poser une réflexion sur l’adaptation au niveau du projet ? </a:t>
            </a:r>
          </a:p>
        </p:txBody>
      </p:sp>
      <p:sp>
        <p:nvSpPr>
          <p:cNvPr id="8195" name="Inhaltsplatzhalter 2"/>
          <p:cNvSpPr>
            <a:spLocks noGrp="1"/>
          </p:cNvSpPr>
          <p:nvPr>
            <p:ph idx="1"/>
          </p:nvPr>
        </p:nvSpPr>
        <p:spPr/>
        <p:txBody>
          <a:bodyPr/>
          <a:lstStyle/>
          <a:p>
            <a:pPr lvl="1"/>
            <a:r>
              <a:rPr lang="fr-FR" noProof="0" dirty="0" smtClean="0"/>
              <a:t>Deux liens différents </a:t>
            </a:r>
          </a:p>
          <a:p>
            <a:pPr lvl="2"/>
            <a:r>
              <a:rPr lang="fr-FR" noProof="0" dirty="0" smtClean="0"/>
              <a:t>Les objectifs d’un projet peuvent être compromis par le changement climatique (et doivent de ce fait être adaptés).</a:t>
            </a:r>
          </a:p>
          <a:p>
            <a:pPr lvl="2"/>
            <a:r>
              <a:rPr lang="fr-FR" noProof="0" dirty="0" smtClean="0"/>
              <a:t>Les activités du projet ont une incidence sur les systèmes social et écologique (elles influencent notamment la vulnérabilité d’un système de façon positive ou négative).</a:t>
            </a:r>
          </a:p>
          <a:p>
            <a:pPr lvl="2"/>
            <a:endParaRPr lang="fr-FR" noProof="0" dirty="0" smtClean="0"/>
          </a:p>
          <a:p>
            <a:pPr lvl="1"/>
            <a:r>
              <a:rPr lang="fr-FR" noProof="0" dirty="0" smtClean="0"/>
              <a:t>Les projets les plus pertinents sont:</a:t>
            </a:r>
          </a:p>
          <a:p>
            <a:pPr lvl="2"/>
            <a:r>
              <a:rPr lang="fr-FR" noProof="0" dirty="0" smtClean="0"/>
              <a:t>Les investissements à long terme</a:t>
            </a:r>
            <a:br>
              <a:rPr lang="fr-FR" noProof="0" dirty="0" smtClean="0"/>
            </a:br>
            <a:r>
              <a:rPr lang="fr-FR" noProof="0" dirty="0" smtClean="0"/>
              <a:t>(routes, barrages, infrastructures côtières ou d’irrigation) ;</a:t>
            </a:r>
          </a:p>
          <a:p>
            <a:pPr lvl="2"/>
            <a:r>
              <a:rPr lang="fr-FR" noProof="0" dirty="0" smtClean="0"/>
              <a:t>Les secteurs sensibles au climat </a:t>
            </a:r>
            <a:br>
              <a:rPr lang="fr-FR" noProof="0" dirty="0" smtClean="0"/>
            </a:br>
            <a:r>
              <a:rPr lang="fr-FR" noProof="0" dirty="0" smtClean="0"/>
              <a:t>(eau, agriculture, gestion des risques liés au catastrophes, santé, développement côtier, planification selon les zones, etc.) ;</a:t>
            </a:r>
          </a:p>
          <a:p>
            <a:pPr lvl="2"/>
            <a:r>
              <a:rPr lang="fr-FR" dirty="0" smtClean="0"/>
              <a:t>La planification à long terme.</a:t>
            </a:r>
            <a:endParaRPr lang="fr-FR" noProof="0" dirty="0" smtClean="0"/>
          </a:p>
          <a:p>
            <a:pPr>
              <a:tabLst>
                <a:tab pos="2190750" algn="l"/>
              </a:tabLst>
            </a:pPr>
            <a:endParaRPr lang="fr-FR" noProof="0" dirty="0" smtClean="0"/>
          </a:p>
        </p:txBody>
      </p:sp>
      <p:pic>
        <p:nvPicPr>
          <p:cNvPr id="8196" name="Grafik 3" descr="3.tif"/>
          <p:cNvPicPr>
            <a:picLocks noChangeAspect="1"/>
          </p:cNvPicPr>
          <p:nvPr/>
        </p:nvPicPr>
        <p:blipFill>
          <a:blip r:embed="rId3" cstate="print"/>
          <a:srcRect/>
          <a:stretch>
            <a:fillRect/>
          </a:stretch>
        </p:blipFill>
        <p:spPr bwMode="auto">
          <a:xfrm>
            <a:off x="7773988" y="3951288"/>
            <a:ext cx="828675" cy="2774950"/>
          </a:xfrm>
          <a:prstGeom prst="rect">
            <a:avLst/>
          </a:prstGeom>
          <a:noFill/>
          <a:ln w="9525">
            <a:noFill/>
            <a:miter lim="800000"/>
            <a:headEnd/>
            <a:tailEnd/>
          </a:ln>
        </p:spPr>
      </p:pic>
      <p:pic>
        <p:nvPicPr>
          <p:cNvPr id="8197" name="Grafik 4" descr="balken12.tif"/>
          <p:cNvPicPr>
            <a:picLocks noChangeAspect="1"/>
          </p:cNvPicPr>
          <p:nvPr/>
        </p:nvPicPr>
        <p:blipFill>
          <a:blip r:embed="rId4" cstate="print"/>
          <a:srcRect/>
          <a:stretch>
            <a:fillRect/>
          </a:stretch>
        </p:blipFill>
        <p:spPr bwMode="auto">
          <a:xfrm>
            <a:off x="8378825" y="2760663"/>
            <a:ext cx="871538" cy="3987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p:txBody>
          <a:bodyPr/>
          <a:lstStyle/>
          <a:p>
            <a:r>
              <a:rPr lang="fr-FR" dirty="0" smtClean="0"/>
              <a:t>Intégrer l’adaptation dans le cycle du projet</a:t>
            </a:r>
          </a:p>
        </p:txBody>
      </p:sp>
      <p:grpSp>
        <p:nvGrpSpPr>
          <p:cNvPr id="9219" name="Gruppieren 4"/>
          <p:cNvGrpSpPr>
            <a:grpSpLocks/>
          </p:cNvGrpSpPr>
          <p:nvPr/>
        </p:nvGrpSpPr>
        <p:grpSpPr bwMode="auto">
          <a:xfrm>
            <a:off x="1" y="2078005"/>
            <a:ext cx="9144000" cy="4560920"/>
            <a:chOff x="2433459" y="2219837"/>
            <a:chExt cx="7152279" cy="4560704"/>
          </a:xfrm>
        </p:grpSpPr>
        <p:grpSp>
          <p:nvGrpSpPr>
            <p:cNvPr id="9221" name="Gruppieren 25"/>
            <p:cNvGrpSpPr>
              <a:grpSpLocks/>
            </p:cNvGrpSpPr>
            <p:nvPr/>
          </p:nvGrpSpPr>
          <p:grpSpPr bwMode="auto">
            <a:xfrm>
              <a:off x="2433459" y="3062680"/>
              <a:ext cx="7152279" cy="3717861"/>
              <a:chOff x="2433459" y="3062680"/>
              <a:chExt cx="7152279" cy="3717861"/>
            </a:xfrm>
          </p:grpSpPr>
          <p:sp>
            <p:nvSpPr>
              <p:cNvPr id="19" name="Textfeld 18"/>
              <p:cNvSpPr txBox="1"/>
              <p:nvPr/>
            </p:nvSpPr>
            <p:spPr>
              <a:xfrm>
                <a:off x="2433459" y="3618627"/>
                <a:ext cx="2048753" cy="1061451"/>
              </a:xfrm>
              <a:prstGeom prst="rightArrow">
                <a:avLst/>
              </a:prstGeom>
              <a:solidFill>
                <a:schemeClr val="accent3">
                  <a:lumMod val="75000"/>
                </a:schemeClr>
              </a:solidFill>
              <a:ln>
                <a:noFill/>
              </a:ln>
            </p:spPr>
            <p:txBody>
              <a:bodyPr wrap="square" lIns="36000" tIns="36000" rIns="36000" bIns="36000" anchor="ctr">
                <a:spAutoFit/>
              </a:bodyPr>
              <a:lstStyle/>
              <a:p>
                <a:pPr marL="95250" lvl="1" indent="-95250">
                  <a:buClr>
                    <a:srgbClr val="C00000"/>
                  </a:buClr>
                  <a:buFont typeface="Wingdings" pitchFamily="2" charset="2"/>
                  <a:buChar char="§"/>
                  <a:defRPr/>
                </a:pPr>
                <a:r>
                  <a:rPr lang="fr-FR" sz="1000" dirty="0" smtClean="0">
                    <a:solidFill>
                      <a:schemeClr val="tx1">
                        <a:lumMod val="65000"/>
                        <a:lumOff val="35000"/>
                      </a:schemeClr>
                    </a:solidFill>
                  </a:rPr>
                  <a:t>Effectuer le suivi et l’évaluation de la mise en œuvre des mesures d’adaptation au sein des projets</a:t>
                </a:r>
                <a:endParaRPr lang="fr-FR" sz="1000" dirty="0">
                  <a:solidFill>
                    <a:schemeClr val="tx1">
                      <a:lumMod val="65000"/>
                      <a:lumOff val="35000"/>
                    </a:schemeClr>
                  </a:solidFill>
                </a:endParaRPr>
              </a:p>
            </p:txBody>
          </p:sp>
          <p:sp>
            <p:nvSpPr>
              <p:cNvPr id="20" name="Textfeld 19"/>
              <p:cNvSpPr txBox="1"/>
              <p:nvPr/>
            </p:nvSpPr>
            <p:spPr>
              <a:xfrm>
                <a:off x="7006696" y="3062680"/>
                <a:ext cx="2579042" cy="755772"/>
              </a:xfrm>
              <a:prstGeom prst="leftArrow">
                <a:avLst/>
              </a:prstGeom>
              <a:solidFill>
                <a:schemeClr val="accent3">
                  <a:lumMod val="75000"/>
                </a:schemeClr>
              </a:solidFill>
              <a:ln>
                <a:noFill/>
              </a:ln>
            </p:spPr>
            <p:txBody>
              <a:bodyPr lIns="36000" tIns="36000" rIns="36000" bIns="36000" anchor="ctr">
                <a:spAutoFit/>
              </a:bodyPr>
              <a:lstStyle/>
              <a:p>
                <a:pPr marL="95250" lvl="1" indent="-95250">
                  <a:buClr>
                    <a:srgbClr val="C00000"/>
                  </a:buClr>
                  <a:buFont typeface="Wingdings" pitchFamily="2" charset="2"/>
                  <a:buChar char="§"/>
                  <a:defRPr/>
                </a:pPr>
                <a:r>
                  <a:rPr lang="fr-FR" sz="1000" dirty="0" smtClean="0">
                    <a:solidFill>
                      <a:schemeClr val="tx1">
                        <a:lumMod val="65000"/>
                        <a:lumOff val="35000"/>
                      </a:schemeClr>
                    </a:solidFill>
                  </a:rPr>
                  <a:t>Évaluer les risques et les effets potentiels du climat sur la vulnérabilité </a:t>
                </a:r>
                <a:endParaRPr lang="fr-FR" sz="1000" dirty="0">
                  <a:solidFill>
                    <a:schemeClr val="tx1">
                      <a:lumMod val="65000"/>
                      <a:lumOff val="35000"/>
                    </a:schemeClr>
                  </a:solidFill>
                </a:endParaRPr>
              </a:p>
            </p:txBody>
          </p:sp>
          <p:sp>
            <p:nvSpPr>
              <p:cNvPr id="21" name="Textfeld 20"/>
              <p:cNvSpPr txBox="1"/>
              <p:nvPr/>
            </p:nvSpPr>
            <p:spPr>
              <a:xfrm>
                <a:off x="7556775" y="4101204"/>
                <a:ext cx="1832772" cy="1061450"/>
              </a:xfrm>
              <a:prstGeom prst="leftArrow">
                <a:avLst>
                  <a:gd name="adj1" fmla="val 50000"/>
                  <a:gd name="adj2" fmla="val 45124"/>
                </a:avLst>
              </a:prstGeom>
              <a:solidFill>
                <a:schemeClr val="accent3">
                  <a:lumMod val="75000"/>
                </a:schemeClr>
              </a:solidFill>
              <a:ln>
                <a:noFill/>
              </a:ln>
            </p:spPr>
            <p:txBody>
              <a:bodyPr lIns="36000" tIns="36000" rIns="36000" bIns="36000" anchor="ctr">
                <a:spAutoFit/>
              </a:bodyPr>
              <a:lstStyle/>
              <a:p>
                <a:pPr marL="95250" lvl="1" indent="-95250">
                  <a:buClr>
                    <a:srgbClr val="C00000"/>
                  </a:buClr>
                  <a:buFont typeface="Wingdings" pitchFamily="2" charset="2"/>
                  <a:buChar char="§"/>
                  <a:defRPr/>
                </a:pPr>
                <a:r>
                  <a:rPr lang="fr-FR" sz="1000" dirty="0" smtClean="0">
                    <a:solidFill>
                      <a:schemeClr val="tx1">
                        <a:lumMod val="65000"/>
                        <a:lumOff val="35000"/>
                      </a:schemeClr>
                    </a:solidFill>
                  </a:rPr>
                  <a:t>Entreprendre des évaluations en profondeur des risques liés au climat</a:t>
                </a:r>
                <a:endParaRPr lang="fr-FR" sz="1000" dirty="0">
                  <a:solidFill>
                    <a:schemeClr val="tx1">
                      <a:lumMod val="65000"/>
                      <a:lumOff val="35000"/>
                    </a:schemeClr>
                  </a:solidFill>
                </a:endParaRPr>
              </a:p>
            </p:txBody>
          </p:sp>
          <p:sp>
            <p:nvSpPr>
              <p:cNvPr id="22" name="Textfeld 21"/>
              <p:cNvSpPr txBox="1"/>
              <p:nvPr/>
            </p:nvSpPr>
            <p:spPr>
              <a:xfrm>
                <a:off x="7336992" y="4852055"/>
                <a:ext cx="2248746" cy="1061450"/>
              </a:xfrm>
              <a:prstGeom prst="leftArrow">
                <a:avLst/>
              </a:prstGeom>
              <a:solidFill>
                <a:schemeClr val="accent3">
                  <a:lumMod val="75000"/>
                </a:schemeClr>
              </a:solidFill>
              <a:ln>
                <a:noFill/>
              </a:ln>
            </p:spPr>
            <p:txBody>
              <a:bodyPr lIns="36000" tIns="36000" rIns="36000" bIns="36000" anchor="ctr">
                <a:spAutoFit/>
              </a:bodyPr>
              <a:lstStyle/>
              <a:p>
                <a:pPr marL="95250" lvl="1" indent="-95250">
                  <a:buClr>
                    <a:srgbClr val="C00000"/>
                  </a:buClr>
                  <a:buFont typeface="Wingdings" pitchFamily="2" charset="2"/>
                  <a:buChar char="§"/>
                  <a:defRPr/>
                </a:pPr>
                <a:r>
                  <a:rPr lang="fr-FR" sz="1000" dirty="0" smtClean="0">
                    <a:solidFill>
                      <a:schemeClr val="tx1">
                        <a:lumMod val="65000"/>
                        <a:lumOff val="35000"/>
                      </a:schemeClr>
                    </a:solidFill>
                  </a:rPr>
                  <a:t>Identifier les options d’adaptation</a:t>
                </a:r>
              </a:p>
              <a:p>
                <a:pPr marL="95250" lvl="1" indent="-95250">
                  <a:buClr>
                    <a:srgbClr val="C00000"/>
                  </a:buClr>
                  <a:buFont typeface="Wingdings" pitchFamily="2" charset="2"/>
                  <a:buChar char="§"/>
                  <a:defRPr/>
                </a:pPr>
                <a:r>
                  <a:rPr lang="fr-FR" sz="1000" dirty="0" smtClean="0">
                    <a:solidFill>
                      <a:schemeClr val="tx1">
                        <a:lumMod val="65000"/>
                        <a:lumOff val="35000"/>
                      </a:schemeClr>
                    </a:solidFill>
                  </a:rPr>
                  <a:t>Prioriser et choisir les options d’adaptation</a:t>
                </a:r>
                <a:endParaRPr lang="fr-FR" sz="1000" dirty="0">
                  <a:solidFill>
                    <a:schemeClr val="tx1">
                      <a:lumMod val="65000"/>
                      <a:lumOff val="35000"/>
                    </a:schemeClr>
                  </a:solidFill>
                </a:endParaRPr>
              </a:p>
            </p:txBody>
          </p:sp>
          <p:sp>
            <p:nvSpPr>
              <p:cNvPr id="23" name="Textfeld 22"/>
              <p:cNvSpPr txBox="1"/>
              <p:nvPr/>
            </p:nvSpPr>
            <p:spPr>
              <a:xfrm>
                <a:off x="2598511" y="4315141"/>
                <a:ext cx="2061343" cy="2465400"/>
              </a:xfrm>
              <a:prstGeom prst="rightArrow">
                <a:avLst>
                  <a:gd name="adj1" fmla="val 71148"/>
                  <a:gd name="adj2" fmla="val 47356"/>
                </a:avLst>
              </a:prstGeom>
              <a:solidFill>
                <a:schemeClr val="accent3">
                  <a:lumMod val="75000"/>
                </a:schemeClr>
              </a:solidFill>
              <a:ln>
                <a:noFill/>
              </a:ln>
            </p:spPr>
            <p:txBody>
              <a:bodyPr wrap="square" lIns="36000" tIns="36000" rIns="36000" bIns="36000" anchor="ctr">
                <a:spAutoFit/>
              </a:bodyPr>
              <a:lstStyle/>
              <a:p>
                <a:pPr marL="95250" lvl="1" indent="-95250">
                  <a:buClr>
                    <a:srgbClr val="C00000"/>
                  </a:buClr>
                  <a:buFont typeface="Wingdings" pitchFamily="2" charset="2"/>
                  <a:buChar char="§"/>
                  <a:defRPr/>
                </a:pPr>
                <a:r>
                  <a:rPr lang="fr-FR" sz="1000" dirty="0" smtClean="0">
                    <a:solidFill>
                      <a:schemeClr val="tx1">
                        <a:lumMod val="65000"/>
                        <a:lumOff val="35000"/>
                      </a:schemeClr>
                    </a:solidFill>
                  </a:rPr>
                  <a:t>Pour un nouveau projet: mettre en œuvre les options d’adaptation choisies</a:t>
                </a:r>
              </a:p>
              <a:p>
                <a:pPr marL="95250" lvl="1" indent="-95250">
                  <a:buClr>
                    <a:srgbClr val="C00000"/>
                  </a:buClr>
                  <a:buFont typeface="Wingdings" pitchFamily="2" charset="2"/>
                  <a:buChar char="§"/>
                  <a:defRPr/>
                </a:pPr>
                <a:r>
                  <a:rPr lang="fr-FR" sz="1000" dirty="0" smtClean="0">
                    <a:solidFill>
                      <a:schemeClr val="tx1">
                        <a:lumMod val="65000"/>
                        <a:lumOff val="35000"/>
                      </a:schemeClr>
                    </a:solidFill>
                  </a:rPr>
                  <a:t>Pour des projets en cours: mener à bien les interventions prévues aux étapes précédentes et ensuite mettre en œuvre les options d’adaptation</a:t>
                </a:r>
              </a:p>
              <a:p>
                <a:pPr algn="ctr">
                  <a:defRPr/>
                </a:pPr>
                <a:endParaRPr lang="fr-FR" sz="1000" dirty="0">
                  <a:solidFill>
                    <a:schemeClr val="tx1">
                      <a:lumMod val="65000"/>
                      <a:lumOff val="35000"/>
                    </a:schemeClr>
                  </a:solidFill>
                </a:endParaRPr>
              </a:p>
            </p:txBody>
          </p:sp>
        </p:grpSp>
        <p:grpSp>
          <p:nvGrpSpPr>
            <p:cNvPr id="9222" name="Gruppieren 23"/>
            <p:cNvGrpSpPr>
              <a:grpSpLocks/>
            </p:cNvGrpSpPr>
            <p:nvPr/>
          </p:nvGrpSpPr>
          <p:grpSpPr bwMode="auto">
            <a:xfrm>
              <a:off x="4186761" y="3242187"/>
              <a:ext cx="3475561" cy="2446122"/>
              <a:chOff x="3871727" y="1818829"/>
              <a:chExt cx="3475561" cy="2446122"/>
            </a:xfrm>
          </p:grpSpPr>
          <p:sp>
            <p:nvSpPr>
              <p:cNvPr id="9" name="Textfeld 8"/>
              <p:cNvSpPr txBox="1"/>
              <p:nvPr/>
            </p:nvSpPr>
            <p:spPr>
              <a:xfrm>
                <a:off x="4985546" y="1818829"/>
                <a:ext cx="1332360" cy="649157"/>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Identification du projet</a:t>
                </a:r>
              </a:p>
              <a:p>
                <a:pPr algn="ctr">
                  <a:defRPr/>
                </a:pPr>
                <a:r>
                  <a:rPr lang="fr-FR" sz="1000" dirty="0" smtClean="0">
                    <a:solidFill>
                      <a:schemeClr val="tx1">
                        <a:lumMod val="65000"/>
                        <a:lumOff val="35000"/>
                      </a:schemeClr>
                    </a:solidFill>
                  </a:rPr>
                  <a:t>     </a:t>
                </a:r>
                <a:endParaRPr lang="fr-FR" sz="1000" dirty="0">
                  <a:solidFill>
                    <a:schemeClr val="tx1">
                      <a:lumMod val="65000"/>
                      <a:lumOff val="35000"/>
                    </a:schemeClr>
                  </a:solidFill>
                </a:endParaRPr>
              </a:p>
            </p:txBody>
          </p:sp>
          <p:sp>
            <p:nvSpPr>
              <p:cNvPr id="10" name="Textfeld 9"/>
              <p:cNvSpPr txBox="1"/>
              <p:nvPr/>
            </p:nvSpPr>
            <p:spPr>
              <a:xfrm>
                <a:off x="6014927" y="2591905"/>
                <a:ext cx="1332361" cy="649157"/>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Évaluation du projet</a:t>
                </a:r>
              </a:p>
              <a:p>
                <a:pPr algn="ctr">
                  <a:defRPr/>
                </a:pPr>
                <a:endParaRPr lang="fr-FR" sz="1000" dirty="0">
                  <a:solidFill>
                    <a:schemeClr val="tx1">
                      <a:lumMod val="65000"/>
                      <a:lumOff val="35000"/>
                    </a:schemeClr>
                  </a:solidFill>
                </a:endParaRPr>
              </a:p>
            </p:txBody>
          </p:sp>
          <p:sp>
            <p:nvSpPr>
              <p:cNvPr id="11" name="Textfeld 10"/>
              <p:cNvSpPr txBox="1"/>
              <p:nvPr/>
            </p:nvSpPr>
            <p:spPr>
              <a:xfrm>
                <a:off x="3871727" y="2773368"/>
                <a:ext cx="1332361" cy="216386"/>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Suivi et évaluation</a:t>
                </a:r>
                <a:endParaRPr lang="fr-FR" sz="1000" dirty="0">
                  <a:solidFill>
                    <a:schemeClr val="tx1">
                      <a:lumMod val="65000"/>
                      <a:lumOff val="35000"/>
                    </a:schemeClr>
                  </a:solidFill>
                </a:endParaRPr>
              </a:p>
            </p:txBody>
          </p:sp>
          <p:sp>
            <p:nvSpPr>
              <p:cNvPr id="12" name="Textfeld 11"/>
              <p:cNvSpPr txBox="1"/>
              <p:nvPr/>
            </p:nvSpPr>
            <p:spPr>
              <a:xfrm>
                <a:off x="4147387" y="3614207"/>
                <a:ext cx="1332361" cy="649157"/>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Mise en </a:t>
                </a:r>
                <a:r>
                  <a:rPr lang="fr-FR" sz="1000" dirty="0" err="1" smtClean="0">
                    <a:solidFill>
                      <a:schemeClr val="tx1">
                        <a:lumMod val="65000"/>
                        <a:lumOff val="35000"/>
                      </a:schemeClr>
                    </a:solidFill>
                  </a:rPr>
                  <a:t>oeuvre</a:t>
                </a:r>
                <a:r>
                  <a:rPr lang="fr-FR" sz="1000" dirty="0" smtClean="0">
                    <a:solidFill>
                      <a:schemeClr val="tx1">
                        <a:lumMod val="65000"/>
                        <a:lumOff val="35000"/>
                      </a:schemeClr>
                    </a:solidFill>
                  </a:rPr>
                  <a:t> du projet</a:t>
                </a:r>
              </a:p>
              <a:p>
                <a:pPr algn="ctr">
                  <a:defRPr/>
                </a:pPr>
                <a:endParaRPr lang="fr-FR" sz="1000" dirty="0">
                  <a:solidFill>
                    <a:schemeClr val="tx1">
                      <a:lumMod val="65000"/>
                      <a:lumOff val="35000"/>
                    </a:schemeClr>
                  </a:solidFill>
                </a:endParaRPr>
              </a:p>
            </p:txBody>
          </p:sp>
          <p:sp>
            <p:nvSpPr>
              <p:cNvPr id="13" name="Textfeld 12"/>
              <p:cNvSpPr txBox="1"/>
              <p:nvPr/>
            </p:nvSpPr>
            <p:spPr>
              <a:xfrm>
                <a:off x="5862197" y="3615794"/>
                <a:ext cx="1332360" cy="649157"/>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Conception détaillée</a:t>
                </a:r>
              </a:p>
              <a:p>
                <a:pPr algn="ctr">
                  <a:defRPr/>
                </a:pPr>
                <a:endParaRPr lang="fr-FR" sz="1000" dirty="0">
                  <a:solidFill>
                    <a:schemeClr val="tx1">
                      <a:lumMod val="65000"/>
                      <a:lumOff val="35000"/>
                    </a:schemeClr>
                  </a:solidFill>
                </a:endParaRPr>
              </a:p>
            </p:txBody>
          </p:sp>
          <p:sp>
            <p:nvSpPr>
              <p:cNvPr id="14" name="Pfeil nach unten 13"/>
              <p:cNvSpPr/>
              <p:nvPr/>
            </p:nvSpPr>
            <p:spPr bwMode="auto">
              <a:xfrm rot="499534">
                <a:off x="6556315" y="3283973"/>
                <a:ext cx="439567" cy="319073"/>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15" name="Pfeil nach unten 14"/>
              <p:cNvSpPr/>
              <p:nvPr/>
            </p:nvSpPr>
            <p:spPr bwMode="auto">
              <a:xfrm rot="19282373">
                <a:off x="6223535" y="2250560"/>
                <a:ext cx="440809" cy="319072"/>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16" name="Pfeil nach unten 15"/>
              <p:cNvSpPr/>
              <p:nvPr/>
            </p:nvSpPr>
            <p:spPr bwMode="auto">
              <a:xfrm rot="12764755">
                <a:off x="4645316" y="2190237"/>
                <a:ext cx="439567" cy="319072"/>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17" name="Pfeil nach unten 16"/>
              <p:cNvSpPr/>
              <p:nvPr/>
            </p:nvSpPr>
            <p:spPr bwMode="auto">
              <a:xfrm rot="10469264">
                <a:off x="4282735" y="3241113"/>
                <a:ext cx="439567" cy="319072"/>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18" name="Pfeil nach unten 17"/>
              <p:cNvSpPr/>
              <p:nvPr/>
            </p:nvSpPr>
            <p:spPr bwMode="auto">
              <a:xfrm rot="5400000">
                <a:off x="5441801" y="3799862"/>
                <a:ext cx="439716" cy="319120"/>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grpSp>
        <p:sp>
          <p:nvSpPr>
            <p:cNvPr id="9223" name="Pfeil nach unten 7"/>
            <p:cNvSpPr>
              <a:spLocks noChangeArrowheads="1"/>
            </p:cNvSpPr>
            <p:nvPr/>
          </p:nvSpPr>
          <p:spPr bwMode="auto">
            <a:xfrm>
              <a:off x="4950242" y="2219837"/>
              <a:ext cx="2269742" cy="842572"/>
            </a:xfrm>
            <a:prstGeom prst="downArrow">
              <a:avLst>
                <a:gd name="adj1" fmla="val 50000"/>
                <a:gd name="adj2" fmla="val 50000"/>
              </a:avLst>
            </a:prstGeom>
            <a:solidFill>
              <a:srgbClr val="669900"/>
            </a:solidFill>
            <a:ln w="9525" algn="ctr">
              <a:noFill/>
              <a:round/>
              <a:headEnd/>
              <a:tailEnd/>
            </a:ln>
          </p:spPr>
          <p:txBody>
            <a:bodyPr/>
            <a:lstStyle/>
            <a:p>
              <a:pPr algn="ctr" eaLnBrk="0" hangingPunct="0"/>
              <a:r>
                <a:rPr lang="fr-FR" sz="1200" dirty="0" smtClean="0">
                  <a:solidFill>
                    <a:schemeClr val="bg1"/>
                  </a:solidFill>
                </a:rPr>
                <a:t>Programme d’investissement sectoriel</a:t>
              </a:r>
              <a:endParaRPr lang="fr-FR" sz="1200" dirty="0">
                <a:solidFill>
                  <a:schemeClr val="bg1"/>
                </a:solidFill>
              </a:endParaRPr>
            </a:p>
          </p:txBody>
        </p:sp>
      </p:grpSp>
      <p:sp>
        <p:nvSpPr>
          <p:cNvPr id="24" name="Rechteck 23"/>
          <p:cNvSpPr/>
          <p:nvPr/>
        </p:nvSpPr>
        <p:spPr>
          <a:xfrm>
            <a:off x="4572000" y="6408738"/>
            <a:ext cx="4572000" cy="230187"/>
          </a:xfrm>
          <a:prstGeom prst="rect">
            <a:avLst/>
          </a:prstGeom>
        </p:spPr>
        <p:txBody>
          <a:bodyPr>
            <a:spAutoFit/>
          </a:bodyPr>
          <a:lstStyle/>
          <a:p>
            <a:pPr algn="r">
              <a:defRPr/>
            </a:pPr>
            <a:r>
              <a:rPr lang="fr-FR" sz="900" i="1" dirty="0" smtClean="0">
                <a:solidFill>
                  <a:schemeClr val="tx1">
                    <a:lumMod val="50000"/>
                    <a:lumOff val="50000"/>
                  </a:schemeClr>
                </a:solidFill>
              </a:rPr>
              <a:t>Source: Orientation politique de l’OCDE (2009) Page 121</a:t>
            </a:r>
            <a:endParaRPr lang="fr-FR" sz="900" i="1" dirty="0">
              <a:solidFill>
                <a:schemeClr val="tx1">
                  <a:lumMod val="50000"/>
                  <a:lumOff val="50000"/>
                </a:schemeClr>
              </a:solidFill>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fr-FR" noProof="0" dirty="0" smtClean="0"/>
              <a:t>Exercice (1)</a:t>
            </a:r>
          </a:p>
        </p:txBody>
      </p:sp>
      <p:sp>
        <p:nvSpPr>
          <p:cNvPr id="10243" name="Content Placeholder 2"/>
          <p:cNvSpPr>
            <a:spLocks noGrp="1"/>
          </p:cNvSpPr>
          <p:nvPr>
            <p:ph idx="1"/>
          </p:nvPr>
        </p:nvSpPr>
        <p:spPr/>
        <p:txBody>
          <a:bodyPr/>
          <a:lstStyle/>
          <a:p>
            <a:r>
              <a:rPr lang="fr-FR" b="1" noProof="0" dirty="0" smtClean="0">
                <a:solidFill>
                  <a:srgbClr val="C00000"/>
                </a:solidFill>
              </a:rPr>
              <a:t>Contexte</a:t>
            </a:r>
          </a:p>
          <a:p>
            <a:pPr lvl="1"/>
            <a:r>
              <a:rPr lang="fr-FR" noProof="0" dirty="0" smtClean="0"/>
              <a:t>Le gouvernement de </a:t>
            </a:r>
            <a:r>
              <a:rPr lang="fr-FR" noProof="0" dirty="0" err="1" smtClean="0"/>
              <a:t>Zanadou</a:t>
            </a:r>
            <a:r>
              <a:rPr lang="fr-FR" noProof="0" dirty="0" smtClean="0"/>
              <a:t> (</a:t>
            </a:r>
            <a:r>
              <a:rPr lang="fr-FR" noProof="0" dirty="0" err="1" smtClean="0"/>
              <a:t>GdZ</a:t>
            </a:r>
            <a:r>
              <a:rPr lang="fr-FR" noProof="0" dirty="0" smtClean="0"/>
              <a:t>) souhaite développer une approche systématique pour évaluer les projets/programmes de développement dans le pays en vue du changement climatique</a:t>
            </a:r>
          </a:p>
          <a:p>
            <a:pPr lvl="1"/>
            <a:r>
              <a:rPr lang="fr-FR" noProof="0" dirty="0" smtClean="0"/>
              <a:t>Le </a:t>
            </a:r>
            <a:r>
              <a:rPr lang="fr-FR" noProof="0" dirty="0" err="1" smtClean="0"/>
              <a:t>GdZ</a:t>
            </a:r>
            <a:r>
              <a:rPr lang="fr-FR" noProof="0" dirty="0" smtClean="0"/>
              <a:t> a demandé sa participation à un groupe d’experts  </a:t>
            </a:r>
            <a:br>
              <a:rPr lang="fr-FR" noProof="0" dirty="0" smtClean="0"/>
            </a:br>
            <a:r>
              <a:rPr lang="fr-FR" b="1" noProof="0" dirty="0" smtClean="0">
                <a:solidFill>
                  <a:srgbClr val="C00000"/>
                </a:solidFill>
                <a:sym typeface="Wingdings" pitchFamily="2" charset="2"/>
              </a:rPr>
              <a:t></a:t>
            </a:r>
            <a:r>
              <a:rPr lang="fr-FR" noProof="0" dirty="0" smtClean="0"/>
              <a:t> votre groupe de travail</a:t>
            </a:r>
          </a:p>
          <a:p>
            <a:pPr lvl="1"/>
            <a:endParaRPr lang="fr-FR" noProof="0" dirty="0" smtClean="0"/>
          </a:p>
          <a:p>
            <a:r>
              <a:rPr lang="fr-FR" b="1" noProof="0" dirty="0" smtClean="0">
                <a:solidFill>
                  <a:srgbClr val="C00000"/>
                </a:solidFill>
              </a:rPr>
              <a:t>Matériel</a:t>
            </a:r>
          </a:p>
          <a:p>
            <a:pPr lvl="1"/>
            <a:r>
              <a:rPr lang="fr-FR" noProof="0" dirty="0" smtClean="0"/>
              <a:t>Document  « Questions d’orientation pour l’intégration de l’adaptation dans les projets de développement »</a:t>
            </a:r>
          </a:p>
          <a:p>
            <a:pPr lvl="1"/>
            <a:r>
              <a:rPr lang="fr-FR" noProof="0" dirty="0" smtClean="0"/>
              <a:t>Tableau « Questions à poser sur le changement climatique à l’usage des gestionnaires de projet »</a:t>
            </a:r>
          </a:p>
          <a:p>
            <a:pPr lvl="1"/>
            <a:r>
              <a:rPr lang="fr-FR" noProof="0" dirty="0" smtClean="0"/>
              <a:t>Synthèses du projet </a:t>
            </a:r>
          </a:p>
        </p:txBody>
      </p:sp>
      <p:pic>
        <p:nvPicPr>
          <p:cNvPr id="10244" name="Grafik 5" descr="balken25.tif"/>
          <p:cNvPicPr>
            <a:picLocks noChangeAspect="1"/>
          </p:cNvPicPr>
          <p:nvPr/>
        </p:nvPicPr>
        <p:blipFill>
          <a:blip r:embed="rId3" cstate="print"/>
          <a:srcRect/>
          <a:stretch>
            <a:fillRect/>
          </a:stretch>
        </p:blipFill>
        <p:spPr bwMode="auto">
          <a:xfrm>
            <a:off x="8362950" y="3178175"/>
            <a:ext cx="781050" cy="35702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p:cNvSpPr>
            <a:spLocks noGrp="1"/>
          </p:cNvSpPr>
          <p:nvPr>
            <p:ph type="title"/>
          </p:nvPr>
        </p:nvSpPr>
        <p:spPr/>
        <p:txBody>
          <a:bodyPr/>
          <a:lstStyle/>
          <a:p>
            <a:r>
              <a:rPr lang="fr-FR" noProof="0" dirty="0" smtClean="0"/>
              <a:t>Exercice (2a)</a:t>
            </a:r>
          </a:p>
        </p:txBody>
      </p:sp>
      <p:sp>
        <p:nvSpPr>
          <p:cNvPr id="11267" name="Inhaltsplatzhalter 2"/>
          <p:cNvSpPr>
            <a:spLocks noGrp="1"/>
          </p:cNvSpPr>
          <p:nvPr>
            <p:ph idx="1"/>
          </p:nvPr>
        </p:nvSpPr>
        <p:spPr>
          <a:xfrm>
            <a:off x="457200" y="2008188"/>
            <a:ext cx="7542213" cy="4213225"/>
          </a:xfrm>
        </p:spPr>
        <p:txBody>
          <a:bodyPr/>
          <a:lstStyle/>
          <a:p>
            <a:r>
              <a:rPr lang="fr-FR" b="1" noProof="0" dirty="0" smtClean="0">
                <a:solidFill>
                  <a:srgbClr val="C00000"/>
                </a:solidFill>
              </a:rPr>
              <a:t>Votre tâche, partie I</a:t>
            </a:r>
          </a:p>
          <a:p>
            <a:pPr lvl="1"/>
            <a:r>
              <a:rPr lang="fr-FR" noProof="0" dirty="0" smtClean="0"/>
              <a:t>Votre groupe d’experts conseille le </a:t>
            </a:r>
            <a:r>
              <a:rPr lang="fr-FR" noProof="0" dirty="0" err="1" smtClean="0"/>
              <a:t>GdZ</a:t>
            </a:r>
            <a:r>
              <a:rPr lang="fr-FR" noProof="0" dirty="0" smtClean="0"/>
              <a:t> sur </a:t>
            </a:r>
          </a:p>
          <a:p>
            <a:pPr lvl="1">
              <a:buNone/>
            </a:pPr>
            <a:r>
              <a:rPr lang="fr-FR" noProof="0" dirty="0" smtClean="0"/>
              <a:t>	l’intégration de l’adaptation au changement</a:t>
            </a:r>
          </a:p>
          <a:p>
            <a:pPr lvl="1">
              <a:buNone/>
            </a:pPr>
            <a:r>
              <a:rPr lang="fr-FR" dirty="0" smtClean="0"/>
              <a:t>	climatique au cycle de projet (en général)</a:t>
            </a:r>
          </a:p>
          <a:p>
            <a:pPr lvl="1">
              <a:buNone/>
            </a:pPr>
            <a:r>
              <a:rPr lang="fr-FR" b="1" noProof="0" dirty="0" smtClean="0"/>
              <a:t>Utilisez la matrice 15</a:t>
            </a:r>
          </a:p>
          <a:p>
            <a:pPr lvl="1">
              <a:buNone/>
            </a:pPr>
            <a:r>
              <a:rPr lang="fr-FR" noProof="0" dirty="0" smtClean="0"/>
              <a:t>Réfléchissez à l’étape du</a:t>
            </a:r>
          </a:p>
          <a:p>
            <a:pPr lvl="1">
              <a:buNone/>
            </a:pPr>
            <a:r>
              <a:rPr lang="fr-FR" dirty="0" smtClean="0"/>
              <a:t>cycle du projet à laquelle </a:t>
            </a:r>
          </a:p>
          <a:p>
            <a:pPr lvl="1">
              <a:buNone/>
            </a:pPr>
            <a:r>
              <a:rPr lang="fr-FR" dirty="0" smtClean="0"/>
              <a:t>l</a:t>
            </a:r>
            <a:r>
              <a:rPr lang="fr-FR" noProof="0" dirty="0" smtClean="0"/>
              <a:t>es questions de l’exposé 8</a:t>
            </a:r>
          </a:p>
          <a:p>
            <a:pPr lvl="1">
              <a:buNone/>
            </a:pPr>
            <a:r>
              <a:rPr lang="fr-FR" dirty="0" smtClean="0"/>
              <a:t>sont pertinentes</a:t>
            </a:r>
            <a:endParaRPr lang="fr-FR" noProof="0" dirty="0" smtClean="0"/>
          </a:p>
        </p:txBody>
      </p:sp>
      <p:grpSp>
        <p:nvGrpSpPr>
          <p:cNvPr id="11268" name="Gruppieren 26"/>
          <p:cNvGrpSpPr>
            <a:grpSpLocks/>
          </p:cNvGrpSpPr>
          <p:nvPr/>
        </p:nvGrpSpPr>
        <p:grpSpPr bwMode="auto">
          <a:xfrm>
            <a:off x="3541713" y="2096086"/>
            <a:ext cx="5378450" cy="3568064"/>
            <a:chOff x="3562910" y="2310799"/>
            <a:chExt cx="5378142" cy="3567420"/>
          </a:xfrm>
        </p:grpSpPr>
        <p:grpSp>
          <p:nvGrpSpPr>
            <p:cNvPr id="11270" name="Gruppieren 25"/>
            <p:cNvGrpSpPr>
              <a:grpSpLocks/>
            </p:cNvGrpSpPr>
            <p:nvPr/>
          </p:nvGrpSpPr>
          <p:grpSpPr bwMode="auto">
            <a:xfrm>
              <a:off x="3562910" y="2943027"/>
              <a:ext cx="5378142" cy="2860284"/>
              <a:chOff x="3562910" y="2943027"/>
              <a:chExt cx="5378142" cy="2860284"/>
            </a:xfrm>
          </p:grpSpPr>
          <p:sp>
            <p:nvSpPr>
              <p:cNvPr id="7" name="Textfeld 6"/>
              <p:cNvSpPr txBox="1"/>
              <p:nvPr/>
            </p:nvSpPr>
            <p:spPr>
              <a:xfrm>
                <a:off x="3562910" y="3971641"/>
                <a:ext cx="863551" cy="841993"/>
              </a:xfrm>
              <a:prstGeom prst="rect">
                <a:avLst/>
              </a:prstGeom>
              <a:solidFill>
                <a:schemeClr val="accent3">
                  <a:lumMod val="75000"/>
                </a:schemeClr>
              </a:solidFill>
              <a:ln>
                <a:noFill/>
              </a:ln>
            </p:spPr>
            <p:txBody>
              <a:bodyPr lIns="36000" tIns="36000" rIns="36000" bIns="36000" anchor="ctr">
                <a:spAutoFit/>
              </a:bodyPr>
              <a:lstStyle/>
              <a:p>
                <a:pPr algn="ctr">
                  <a:defRPr/>
                </a:pPr>
                <a:r>
                  <a:rPr lang="fr-FR" sz="1000" dirty="0" smtClean="0">
                    <a:solidFill>
                      <a:schemeClr val="tx1">
                        <a:lumMod val="65000"/>
                        <a:lumOff val="35000"/>
                      </a:schemeClr>
                    </a:solidFill>
                  </a:rPr>
                  <a:t>Suivi et évaluation</a:t>
                </a:r>
              </a:p>
              <a:p>
                <a:pPr algn="ctr">
                  <a:defRPr/>
                </a:pPr>
                <a:endParaRPr lang="fr-FR" sz="1000" dirty="0" smtClean="0">
                  <a:solidFill>
                    <a:schemeClr val="tx1">
                      <a:lumMod val="65000"/>
                      <a:lumOff val="35000"/>
                    </a:schemeClr>
                  </a:solidFill>
                </a:endParaRPr>
              </a:p>
              <a:p>
                <a:pPr algn="ctr">
                  <a:defRPr/>
                </a:pPr>
                <a:endParaRPr lang="fr-FR" sz="1000" dirty="0" smtClean="0">
                  <a:solidFill>
                    <a:schemeClr val="tx1">
                      <a:lumMod val="65000"/>
                      <a:lumOff val="35000"/>
                    </a:schemeClr>
                  </a:solidFill>
                </a:endParaRPr>
              </a:p>
              <a:p>
                <a:pPr algn="ctr">
                  <a:defRPr/>
                </a:pPr>
                <a:endParaRPr lang="fr-FR" sz="1000" dirty="0">
                  <a:solidFill>
                    <a:schemeClr val="tx1">
                      <a:lumMod val="65000"/>
                      <a:lumOff val="35000"/>
                    </a:schemeClr>
                  </a:solidFill>
                </a:endParaRPr>
              </a:p>
            </p:txBody>
          </p:sp>
          <p:sp>
            <p:nvSpPr>
              <p:cNvPr id="8" name="Textfeld 7"/>
              <p:cNvSpPr txBox="1"/>
              <p:nvPr/>
            </p:nvSpPr>
            <p:spPr>
              <a:xfrm>
                <a:off x="8077501" y="2943027"/>
                <a:ext cx="863551" cy="534272"/>
              </a:xfrm>
              <a:prstGeom prst="rect">
                <a:avLst/>
              </a:prstGeom>
              <a:solidFill>
                <a:schemeClr val="accent3">
                  <a:lumMod val="75000"/>
                </a:schemeClr>
              </a:solidFill>
              <a:ln>
                <a:noFill/>
              </a:ln>
            </p:spPr>
            <p:txBody>
              <a:bodyPr lIns="36000" tIns="36000" rIns="36000" bIns="36000" anchor="ctr">
                <a:spAutoFit/>
              </a:bodyPr>
              <a:lstStyle/>
              <a:p>
                <a:pPr algn="ctr">
                  <a:defRPr/>
                </a:pPr>
                <a:r>
                  <a:rPr lang="fr-FR" sz="1000" dirty="0" smtClean="0">
                    <a:solidFill>
                      <a:schemeClr val="tx1">
                        <a:lumMod val="65000"/>
                        <a:lumOff val="35000"/>
                      </a:schemeClr>
                    </a:solidFill>
                  </a:rPr>
                  <a:t>Identification</a:t>
                </a:r>
              </a:p>
              <a:p>
                <a:pPr algn="ctr">
                  <a:defRPr/>
                </a:pPr>
                <a:r>
                  <a:rPr lang="fr-FR" sz="1000" dirty="0" smtClean="0">
                    <a:solidFill>
                      <a:schemeClr val="tx1">
                        <a:lumMod val="65000"/>
                        <a:lumOff val="35000"/>
                      </a:schemeClr>
                    </a:solidFill>
                  </a:rPr>
                  <a:t>du projet</a:t>
                </a:r>
              </a:p>
              <a:p>
                <a:pPr algn="ctr">
                  <a:defRPr/>
                </a:pPr>
                <a:r>
                  <a:rPr lang="fr-FR" sz="1000" dirty="0" smtClean="0">
                    <a:solidFill>
                      <a:schemeClr val="tx1">
                        <a:lumMod val="65000"/>
                        <a:lumOff val="35000"/>
                      </a:schemeClr>
                    </a:solidFill>
                  </a:rPr>
                  <a:t>     </a:t>
                </a:r>
                <a:endParaRPr lang="fr-FR" sz="1000" dirty="0">
                  <a:solidFill>
                    <a:schemeClr val="tx1">
                      <a:lumMod val="65000"/>
                      <a:lumOff val="35000"/>
                    </a:schemeClr>
                  </a:solidFill>
                </a:endParaRPr>
              </a:p>
            </p:txBody>
          </p:sp>
          <p:sp>
            <p:nvSpPr>
              <p:cNvPr id="9" name="Textfeld 8"/>
              <p:cNvSpPr txBox="1"/>
              <p:nvPr/>
            </p:nvSpPr>
            <p:spPr>
              <a:xfrm>
                <a:off x="8077501" y="4048572"/>
                <a:ext cx="863551" cy="688132"/>
              </a:xfrm>
              <a:prstGeom prst="rect">
                <a:avLst/>
              </a:prstGeom>
              <a:solidFill>
                <a:schemeClr val="accent3">
                  <a:lumMod val="75000"/>
                </a:schemeClr>
              </a:solidFill>
              <a:ln>
                <a:noFill/>
              </a:ln>
            </p:spPr>
            <p:txBody>
              <a:bodyPr lIns="36000" tIns="36000" rIns="36000" bIns="36000" anchor="ctr">
                <a:spAutoFit/>
              </a:bodyPr>
              <a:lstStyle/>
              <a:p>
                <a:pPr algn="ctr">
                  <a:defRPr/>
                </a:pPr>
                <a:r>
                  <a:rPr lang="fr-FR" sz="1000" dirty="0" smtClean="0">
                    <a:solidFill>
                      <a:schemeClr val="tx1">
                        <a:lumMod val="65000"/>
                        <a:lumOff val="35000"/>
                      </a:schemeClr>
                    </a:solidFill>
                  </a:rPr>
                  <a:t>Évaluation du projet</a:t>
                </a:r>
              </a:p>
              <a:p>
                <a:pPr algn="ctr">
                  <a:defRPr/>
                </a:pPr>
                <a:endParaRPr lang="fr-FR" sz="1000" dirty="0" smtClean="0">
                  <a:solidFill>
                    <a:schemeClr val="tx1">
                      <a:lumMod val="65000"/>
                      <a:lumOff val="35000"/>
                    </a:schemeClr>
                  </a:solidFill>
                </a:endParaRPr>
              </a:p>
              <a:p>
                <a:pPr algn="ctr">
                  <a:defRPr/>
                </a:pPr>
                <a:endParaRPr lang="fr-FR" sz="1000" dirty="0">
                  <a:solidFill>
                    <a:schemeClr val="tx1">
                      <a:lumMod val="65000"/>
                      <a:lumOff val="35000"/>
                    </a:schemeClr>
                  </a:solidFill>
                </a:endParaRPr>
              </a:p>
            </p:txBody>
          </p:sp>
          <p:sp>
            <p:nvSpPr>
              <p:cNvPr id="10" name="Textfeld 9"/>
              <p:cNvSpPr txBox="1"/>
              <p:nvPr/>
            </p:nvSpPr>
            <p:spPr>
              <a:xfrm>
                <a:off x="8077501" y="5115179"/>
                <a:ext cx="863551" cy="688132"/>
              </a:xfrm>
              <a:prstGeom prst="rect">
                <a:avLst/>
              </a:prstGeom>
              <a:solidFill>
                <a:schemeClr val="accent3">
                  <a:lumMod val="75000"/>
                </a:schemeClr>
              </a:solidFill>
              <a:ln>
                <a:noFill/>
              </a:ln>
            </p:spPr>
            <p:txBody>
              <a:bodyPr lIns="36000" tIns="36000" rIns="36000" bIns="36000" anchor="ctr">
                <a:spAutoFit/>
              </a:bodyPr>
              <a:lstStyle/>
              <a:p>
                <a:pPr algn="ctr">
                  <a:defRPr/>
                </a:pPr>
                <a:r>
                  <a:rPr lang="fr-FR" sz="1000" dirty="0" smtClean="0">
                    <a:solidFill>
                      <a:schemeClr val="tx1">
                        <a:lumMod val="65000"/>
                        <a:lumOff val="35000"/>
                      </a:schemeClr>
                    </a:solidFill>
                  </a:rPr>
                  <a:t>Conception détaillée</a:t>
                </a:r>
              </a:p>
              <a:p>
                <a:pPr algn="ctr">
                  <a:defRPr/>
                </a:pPr>
                <a:endParaRPr lang="fr-FR" sz="1000" dirty="0" smtClean="0">
                  <a:solidFill>
                    <a:schemeClr val="tx1">
                      <a:lumMod val="65000"/>
                      <a:lumOff val="35000"/>
                    </a:schemeClr>
                  </a:solidFill>
                </a:endParaRPr>
              </a:p>
              <a:p>
                <a:pPr algn="ctr">
                  <a:defRPr/>
                </a:pPr>
                <a:endParaRPr lang="fr-FR" sz="1000" dirty="0">
                  <a:solidFill>
                    <a:schemeClr val="tx1">
                      <a:lumMod val="65000"/>
                      <a:lumOff val="35000"/>
                    </a:schemeClr>
                  </a:solidFill>
                </a:endParaRPr>
              </a:p>
            </p:txBody>
          </p:sp>
          <p:sp>
            <p:nvSpPr>
              <p:cNvPr id="11" name="Textfeld 10"/>
              <p:cNvSpPr txBox="1"/>
              <p:nvPr/>
            </p:nvSpPr>
            <p:spPr>
              <a:xfrm>
                <a:off x="3562910" y="5115179"/>
                <a:ext cx="863551" cy="688132"/>
              </a:xfrm>
              <a:prstGeom prst="rect">
                <a:avLst/>
              </a:prstGeom>
              <a:solidFill>
                <a:schemeClr val="accent3">
                  <a:lumMod val="75000"/>
                </a:schemeClr>
              </a:solidFill>
              <a:ln>
                <a:noFill/>
              </a:ln>
            </p:spPr>
            <p:txBody>
              <a:bodyPr lIns="36000" tIns="36000" rIns="36000" bIns="36000" anchor="ctr">
                <a:spAutoFit/>
              </a:bodyPr>
              <a:lstStyle/>
              <a:p>
                <a:pPr algn="ctr">
                  <a:defRPr/>
                </a:pPr>
                <a:r>
                  <a:rPr lang="fr-FR" sz="1000" dirty="0" smtClean="0">
                    <a:solidFill>
                      <a:schemeClr val="tx1">
                        <a:lumMod val="65000"/>
                        <a:lumOff val="35000"/>
                      </a:schemeClr>
                    </a:solidFill>
                  </a:rPr>
                  <a:t>Mise en œuvre du projet </a:t>
                </a:r>
              </a:p>
              <a:p>
                <a:pPr algn="ctr">
                  <a:defRPr/>
                </a:pPr>
                <a:endParaRPr lang="fr-FR" sz="1000" dirty="0">
                  <a:solidFill>
                    <a:schemeClr val="tx1">
                      <a:lumMod val="65000"/>
                      <a:lumOff val="35000"/>
                    </a:schemeClr>
                  </a:solidFill>
                </a:endParaRPr>
              </a:p>
            </p:txBody>
          </p:sp>
        </p:grpSp>
        <p:grpSp>
          <p:nvGrpSpPr>
            <p:cNvPr id="11271" name="Gruppieren 23"/>
            <p:cNvGrpSpPr>
              <a:grpSpLocks/>
            </p:cNvGrpSpPr>
            <p:nvPr/>
          </p:nvGrpSpPr>
          <p:grpSpPr bwMode="auto">
            <a:xfrm>
              <a:off x="4524880" y="3539015"/>
              <a:ext cx="3474838" cy="2339204"/>
              <a:chOff x="4209846" y="2115657"/>
              <a:chExt cx="3474838" cy="2339204"/>
            </a:xfrm>
          </p:grpSpPr>
          <p:sp>
            <p:nvSpPr>
              <p:cNvPr id="13" name="Textfeld 12"/>
              <p:cNvSpPr txBox="1"/>
              <p:nvPr/>
            </p:nvSpPr>
            <p:spPr>
              <a:xfrm>
                <a:off x="5322619" y="2115657"/>
                <a:ext cx="1331837" cy="432714"/>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Identification du projet     </a:t>
                </a:r>
                <a:endParaRPr lang="fr-FR" sz="1000" dirty="0">
                  <a:solidFill>
                    <a:schemeClr val="tx1">
                      <a:lumMod val="65000"/>
                      <a:lumOff val="35000"/>
                    </a:schemeClr>
                  </a:solidFill>
                </a:endParaRPr>
              </a:p>
            </p:txBody>
          </p:sp>
          <p:sp>
            <p:nvSpPr>
              <p:cNvPr id="14" name="Textfeld 13"/>
              <p:cNvSpPr txBox="1"/>
              <p:nvPr/>
            </p:nvSpPr>
            <p:spPr>
              <a:xfrm>
                <a:off x="6352848" y="2782038"/>
                <a:ext cx="1331836" cy="649071"/>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Évaluation du projet</a:t>
                </a:r>
              </a:p>
              <a:p>
                <a:pPr algn="ctr">
                  <a:defRPr/>
                </a:pPr>
                <a:endParaRPr lang="fr-FR" sz="1000" dirty="0">
                  <a:solidFill>
                    <a:schemeClr val="tx1">
                      <a:lumMod val="65000"/>
                      <a:lumOff val="35000"/>
                    </a:schemeClr>
                  </a:solidFill>
                </a:endParaRPr>
              </a:p>
            </p:txBody>
          </p:sp>
          <p:sp>
            <p:nvSpPr>
              <p:cNvPr id="15" name="Textfeld 14"/>
              <p:cNvSpPr txBox="1"/>
              <p:nvPr/>
            </p:nvSpPr>
            <p:spPr>
              <a:xfrm>
                <a:off x="4209846" y="2853710"/>
                <a:ext cx="1331836" cy="432714"/>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Suivi et évaluation</a:t>
                </a:r>
                <a:endParaRPr lang="fr-FR" sz="1000" dirty="0">
                  <a:solidFill>
                    <a:schemeClr val="tx1">
                      <a:lumMod val="65000"/>
                      <a:lumOff val="35000"/>
                    </a:schemeClr>
                  </a:solidFill>
                </a:endParaRPr>
              </a:p>
            </p:txBody>
          </p:sp>
          <p:sp>
            <p:nvSpPr>
              <p:cNvPr id="16" name="Textfeld 15"/>
              <p:cNvSpPr txBox="1"/>
              <p:nvPr/>
            </p:nvSpPr>
            <p:spPr>
              <a:xfrm>
                <a:off x="4486055" y="3804203"/>
                <a:ext cx="1331836" cy="649071"/>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Mise en œuvre du projet</a:t>
                </a:r>
              </a:p>
              <a:p>
                <a:pPr algn="ctr">
                  <a:defRPr/>
                </a:pPr>
                <a:endParaRPr lang="fr-FR" sz="1000" dirty="0">
                  <a:solidFill>
                    <a:schemeClr val="tx1">
                      <a:lumMod val="65000"/>
                      <a:lumOff val="35000"/>
                    </a:schemeClr>
                  </a:solidFill>
                </a:endParaRPr>
              </a:p>
            </p:txBody>
          </p:sp>
          <p:sp>
            <p:nvSpPr>
              <p:cNvPr id="17" name="Textfeld 16"/>
              <p:cNvSpPr txBox="1"/>
              <p:nvPr/>
            </p:nvSpPr>
            <p:spPr>
              <a:xfrm>
                <a:off x="6200457" y="3805790"/>
                <a:ext cx="1331836" cy="649071"/>
              </a:xfrm>
              <a:prstGeom prst="ellipse">
                <a:avLst/>
              </a:prstGeom>
              <a:solidFill>
                <a:schemeClr val="accent3">
                  <a:lumMod val="60000"/>
                  <a:lumOff val="40000"/>
                </a:schemeClr>
              </a:solidFill>
              <a:ln>
                <a:noFill/>
              </a:ln>
            </p:spPr>
            <p:txBody>
              <a:bodyPr lIns="0" tIns="0" rIns="0" bIns="0" anchor="ctr">
                <a:spAutoFit/>
              </a:bodyPr>
              <a:lstStyle/>
              <a:p>
                <a:pPr algn="ctr">
                  <a:defRPr/>
                </a:pPr>
                <a:r>
                  <a:rPr lang="fr-FR" sz="1000" dirty="0" smtClean="0">
                    <a:solidFill>
                      <a:schemeClr val="tx1">
                        <a:lumMod val="65000"/>
                        <a:lumOff val="35000"/>
                      </a:schemeClr>
                    </a:solidFill>
                  </a:rPr>
                  <a:t>Conception détaillée</a:t>
                </a:r>
              </a:p>
              <a:p>
                <a:pPr algn="ctr">
                  <a:defRPr/>
                </a:pPr>
                <a:endParaRPr lang="fr-FR" sz="1000" dirty="0">
                  <a:solidFill>
                    <a:schemeClr val="tx1">
                      <a:lumMod val="65000"/>
                      <a:lumOff val="35000"/>
                    </a:schemeClr>
                  </a:solidFill>
                </a:endParaRPr>
              </a:p>
            </p:txBody>
          </p:sp>
          <p:sp>
            <p:nvSpPr>
              <p:cNvPr id="18" name="Pfeil nach unten 17"/>
              <p:cNvSpPr/>
              <p:nvPr/>
            </p:nvSpPr>
            <p:spPr bwMode="auto">
              <a:xfrm rot="499534">
                <a:off x="6894154" y="3474013"/>
                <a:ext cx="439713" cy="319030"/>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19" name="Pfeil nach unten 18"/>
              <p:cNvSpPr/>
              <p:nvPr/>
            </p:nvSpPr>
            <p:spPr bwMode="auto">
              <a:xfrm rot="19282373">
                <a:off x="6560798" y="2439150"/>
                <a:ext cx="441300" cy="319030"/>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20" name="Pfeil nach unten 19"/>
              <p:cNvSpPr/>
              <p:nvPr/>
            </p:nvSpPr>
            <p:spPr bwMode="auto">
              <a:xfrm rot="12764755">
                <a:off x="4982914" y="2378836"/>
                <a:ext cx="439713" cy="319030"/>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21" name="Pfeil nach unten 20"/>
              <p:cNvSpPr/>
              <p:nvPr/>
            </p:nvSpPr>
            <p:spPr bwMode="auto">
              <a:xfrm rot="10469264">
                <a:off x="4620984" y="3431159"/>
                <a:ext cx="439713" cy="319029"/>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22" name="Pfeil nach unten 21"/>
              <p:cNvSpPr/>
              <p:nvPr/>
            </p:nvSpPr>
            <p:spPr bwMode="auto">
              <a:xfrm rot="5400000">
                <a:off x="5779820" y="3989838"/>
                <a:ext cx="439658" cy="319070"/>
              </a:xfrm>
              <a:prstGeom prst="downArrow">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eaLnBrk="0" hangingPunct="0">
                  <a:defRPr/>
                </a:pPr>
                <a:endParaRPr lang="fr-FR" dirty="0"/>
              </a:p>
            </p:txBody>
          </p:sp>
        </p:grpSp>
        <p:sp>
          <p:nvSpPr>
            <p:cNvPr id="11272" name="Pfeil nach unten 22"/>
            <p:cNvSpPr>
              <a:spLocks noChangeArrowheads="1"/>
            </p:cNvSpPr>
            <p:nvPr/>
          </p:nvSpPr>
          <p:spPr bwMode="auto">
            <a:xfrm>
              <a:off x="4830550" y="2310799"/>
              <a:ext cx="2871370" cy="1081973"/>
            </a:xfrm>
            <a:prstGeom prst="downArrow">
              <a:avLst>
                <a:gd name="adj1" fmla="val 50000"/>
                <a:gd name="adj2" fmla="val 50000"/>
              </a:avLst>
            </a:prstGeom>
            <a:solidFill>
              <a:srgbClr val="669900"/>
            </a:solidFill>
            <a:ln w="9525" algn="ctr">
              <a:noFill/>
              <a:round/>
              <a:headEnd/>
              <a:tailEnd/>
            </a:ln>
          </p:spPr>
          <p:txBody>
            <a:bodyPr/>
            <a:lstStyle/>
            <a:p>
              <a:pPr algn="ctr" eaLnBrk="0" hangingPunct="0"/>
              <a:r>
                <a:rPr lang="fr-FR" sz="1200" dirty="0" smtClean="0">
                  <a:solidFill>
                    <a:schemeClr val="bg1"/>
                  </a:solidFill>
                </a:rPr>
                <a:t>Programme d’investissement sectoriel</a:t>
              </a:r>
              <a:endParaRPr lang="fr-FR" sz="1200" dirty="0">
                <a:solidFill>
                  <a:schemeClr val="bg1"/>
                </a:solidFill>
              </a:endParaRPr>
            </a:p>
          </p:txBody>
        </p:sp>
      </p:grpSp>
      <p:sp>
        <p:nvSpPr>
          <p:cNvPr id="23" name="Rechteck 22"/>
          <p:cNvSpPr/>
          <p:nvPr/>
        </p:nvSpPr>
        <p:spPr>
          <a:xfrm>
            <a:off x="7221679" y="6408738"/>
            <a:ext cx="1922321" cy="230832"/>
          </a:xfrm>
          <a:prstGeom prst="rect">
            <a:avLst/>
          </a:prstGeom>
        </p:spPr>
        <p:txBody>
          <a:bodyPr wrap="none">
            <a:spAutoFit/>
          </a:bodyPr>
          <a:lstStyle/>
          <a:p>
            <a:pPr algn="r">
              <a:defRPr/>
            </a:pPr>
            <a:r>
              <a:rPr lang="fr-FR" sz="900" i="1" dirty="0" smtClean="0">
                <a:solidFill>
                  <a:schemeClr val="tx1">
                    <a:lumMod val="50000"/>
                    <a:lumOff val="50000"/>
                  </a:schemeClr>
                </a:solidFill>
              </a:rPr>
              <a:t>Source: GIZ adapté par l’OECD </a:t>
            </a:r>
            <a:endParaRPr lang="fr-FR" sz="900" i="1" dirty="0">
              <a:solidFill>
                <a:schemeClr val="tx1">
                  <a:lumMod val="50000"/>
                  <a:lumOff val="50000"/>
                </a:schemeClr>
              </a:solidFill>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a:xfrm>
            <a:off x="457200" y="547883"/>
            <a:ext cx="7526338" cy="741362"/>
          </a:xfrm>
        </p:spPr>
        <p:txBody>
          <a:bodyPr/>
          <a:lstStyle/>
          <a:p>
            <a:r>
              <a:rPr lang="fr-FR" noProof="0" dirty="0" smtClean="0"/>
              <a:t>Exercice (2b)</a:t>
            </a:r>
          </a:p>
        </p:txBody>
      </p:sp>
      <p:sp>
        <p:nvSpPr>
          <p:cNvPr id="12291" name="Inhaltsplatzhalter 2"/>
          <p:cNvSpPr>
            <a:spLocks noGrp="1"/>
          </p:cNvSpPr>
          <p:nvPr>
            <p:ph idx="1"/>
          </p:nvPr>
        </p:nvSpPr>
        <p:spPr>
          <a:xfrm>
            <a:off x="443132" y="1445480"/>
            <a:ext cx="8222566" cy="4213225"/>
          </a:xfrm>
        </p:spPr>
        <p:txBody>
          <a:bodyPr/>
          <a:lstStyle/>
          <a:p>
            <a:r>
              <a:rPr lang="fr-FR" b="1" noProof="0" dirty="0" smtClean="0">
                <a:solidFill>
                  <a:srgbClr val="C00000"/>
                </a:solidFill>
              </a:rPr>
              <a:t>Votre tâche, partie II </a:t>
            </a:r>
          </a:p>
          <a:p>
            <a:pPr lvl="1"/>
            <a:r>
              <a:rPr lang="fr-FR" noProof="0" dirty="0" smtClean="0"/>
              <a:t>Votre groupe d’experts conseille désormais les ministres sur leurs projets (synthèses du projet)</a:t>
            </a:r>
          </a:p>
          <a:p>
            <a:pPr lvl="1"/>
            <a:r>
              <a:rPr lang="fr-FR" dirty="0" smtClean="0"/>
              <a:t>Dans la</a:t>
            </a:r>
            <a:r>
              <a:rPr lang="fr-FR" b="1" noProof="0" dirty="0" smtClean="0"/>
              <a:t> matrice 16</a:t>
            </a:r>
          </a:p>
          <a:p>
            <a:pPr lvl="2"/>
            <a:r>
              <a:rPr lang="fr-FR" noProof="0" dirty="0" smtClean="0"/>
              <a:t>À la </a:t>
            </a:r>
            <a:r>
              <a:rPr lang="fr-FR" b="1" noProof="0" dirty="0" smtClean="0"/>
              <a:t>1</a:t>
            </a:r>
            <a:r>
              <a:rPr lang="fr-FR" b="1" baseline="30000" noProof="0" dirty="0" smtClean="0"/>
              <a:t>ère</a:t>
            </a:r>
            <a:r>
              <a:rPr lang="fr-FR" noProof="0" dirty="0" smtClean="0"/>
              <a:t> </a:t>
            </a:r>
            <a:r>
              <a:rPr lang="fr-FR" b="1" noProof="0" dirty="0" smtClean="0"/>
              <a:t>question, </a:t>
            </a:r>
            <a:r>
              <a:rPr lang="fr-FR" dirty="0" smtClean="0"/>
              <a:t>vérifiez s’il existe des effets éventuels du changement climatique sur les objectifs et les activités du projet. </a:t>
            </a:r>
            <a:r>
              <a:rPr lang="fr-FR" noProof="0" dirty="0" smtClean="0"/>
              <a:t> </a:t>
            </a:r>
          </a:p>
          <a:p>
            <a:pPr lvl="2"/>
            <a:r>
              <a:rPr lang="fr-FR" noProof="0" dirty="0" smtClean="0"/>
              <a:t>À la </a:t>
            </a:r>
            <a:r>
              <a:rPr lang="fr-FR" b="1" noProof="0" dirty="0" smtClean="0"/>
              <a:t>2</a:t>
            </a:r>
            <a:r>
              <a:rPr lang="fr-FR" b="1" baseline="30000" noProof="0" dirty="0" smtClean="0"/>
              <a:t>e</a:t>
            </a:r>
            <a:r>
              <a:rPr lang="fr-FR" b="1" noProof="0" dirty="0" smtClean="0"/>
              <a:t> question, </a:t>
            </a:r>
            <a:r>
              <a:rPr lang="fr-FR" noProof="0" dirty="0" smtClean="0"/>
              <a:t>vérifiez si les activités du projet pourraient (involontairement) augmenter l’exposition et/ou la sensibilité des bénéficiaires. </a:t>
            </a:r>
          </a:p>
          <a:p>
            <a:pPr lvl="2"/>
            <a:r>
              <a:rPr lang="fr-FR" noProof="0" dirty="0" smtClean="0"/>
              <a:t>À la </a:t>
            </a:r>
            <a:r>
              <a:rPr lang="fr-FR" b="1" noProof="0" dirty="0" smtClean="0"/>
              <a:t>3</a:t>
            </a:r>
            <a:r>
              <a:rPr lang="fr-FR" b="1" baseline="30000" noProof="0" dirty="0" smtClean="0"/>
              <a:t>e</a:t>
            </a:r>
            <a:r>
              <a:rPr lang="fr-FR" b="1" noProof="0" dirty="0" smtClean="0"/>
              <a:t> question, </a:t>
            </a:r>
            <a:r>
              <a:rPr lang="fr-FR" dirty="0" smtClean="0"/>
              <a:t>exposez les possibilités que présente le projet d’augmenter la capacité adaptative des bénéficiaires et donc de réduire les vulnérabilités</a:t>
            </a:r>
            <a:r>
              <a:rPr lang="fr-FR" noProof="0" dirty="0" smtClean="0"/>
              <a:t>.</a:t>
            </a:r>
          </a:p>
          <a:p>
            <a:pPr lvl="2"/>
            <a:r>
              <a:rPr lang="fr-FR" noProof="0" dirty="0" smtClean="0"/>
              <a:t>À la </a:t>
            </a:r>
            <a:r>
              <a:rPr lang="fr-FR" b="1" noProof="0" dirty="0" smtClean="0"/>
              <a:t>4</a:t>
            </a:r>
            <a:r>
              <a:rPr lang="fr-FR" b="1" baseline="30000" noProof="0" dirty="0" smtClean="0"/>
              <a:t>e</a:t>
            </a:r>
            <a:r>
              <a:rPr lang="fr-FR" b="1" noProof="0" dirty="0" smtClean="0"/>
              <a:t> question, </a:t>
            </a:r>
            <a:r>
              <a:rPr lang="fr-FR" noProof="0" dirty="0" smtClean="0"/>
              <a:t>examinez si et comment les objectifs et les activités du projet peuvent tirer profit du changement climatique. </a:t>
            </a:r>
          </a:p>
          <a:p>
            <a:pPr lvl="1"/>
            <a:r>
              <a:rPr lang="fr-FR" noProof="0" dirty="0" smtClean="0"/>
              <a:t>Dans la </a:t>
            </a:r>
            <a:r>
              <a:rPr lang="fr-FR" b="1" noProof="0" dirty="0" smtClean="0"/>
              <a:t>matrice 17, </a:t>
            </a:r>
            <a:r>
              <a:rPr lang="fr-FR" noProof="0" dirty="0" smtClean="0"/>
              <a:t>déterminez </a:t>
            </a:r>
            <a:r>
              <a:rPr lang="fr-FR" noProof="0" dirty="0" smtClean="0"/>
              <a:t>à quelle étape du cycle du projet vous vous trouvez</a:t>
            </a:r>
          </a:p>
          <a:p>
            <a:pPr lvl="1"/>
            <a:r>
              <a:rPr lang="fr-FR" noProof="0" dirty="0" smtClean="0"/>
              <a:t>Dans la</a:t>
            </a:r>
            <a:r>
              <a:rPr lang="fr-FR" b="1" noProof="0" dirty="0" smtClean="0"/>
              <a:t> matrice 18, </a:t>
            </a:r>
            <a:r>
              <a:rPr lang="fr-FR" noProof="0" dirty="0" smtClean="0"/>
              <a:t>développez des propositions sur la manière d’intégrer l’adaptation au projet.</a:t>
            </a:r>
          </a:p>
          <a:p>
            <a:pPr lvl="1"/>
            <a:endParaRPr lang="fr-FR" noProof="0" dirty="0" smtClean="0"/>
          </a:p>
          <a:p>
            <a:endParaRPr lang="fr-FR" noProof="0" dirty="0" smtClean="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ctrTitle" sz="quarter"/>
          </p:nvPr>
        </p:nvSpPr>
        <p:spPr>
          <a:xfrm>
            <a:off x="1039813" y="1993900"/>
            <a:ext cx="7034212" cy="1143000"/>
          </a:xfrm>
        </p:spPr>
        <p:txBody>
          <a:bodyPr/>
          <a:lstStyle/>
          <a:p>
            <a:r>
              <a:rPr lang="fr-FR" noProof="0" dirty="0" smtClean="0"/>
              <a:t>Exemple GIZ:</a:t>
            </a:r>
            <a:br>
              <a:rPr lang="fr-FR" noProof="0" dirty="0" smtClean="0"/>
            </a:br>
            <a:r>
              <a:rPr lang="fr-FR" dirty="0" smtClean="0"/>
              <a:t>« </a:t>
            </a:r>
            <a:r>
              <a:rPr lang="fr-FR" dirty="0" err="1" smtClean="0"/>
              <a:t>Climate</a:t>
            </a:r>
            <a:r>
              <a:rPr lang="fr-FR" dirty="0" smtClean="0"/>
              <a:t> </a:t>
            </a:r>
            <a:r>
              <a:rPr lang="fr-FR" dirty="0" err="1" smtClean="0"/>
              <a:t>proofing</a:t>
            </a:r>
            <a:r>
              <a:rPr lang="fr-FR" dirty="0" smtClean="0"/>
              <a:t> » pour le développement</a:t>
            </a:r>
            <a:endParaRPr lang="fr-FR" noProof="0" dirty="0" smtClean="0"/>
          </a:p>
        </p:txBody>
      </p:sp>
      <p:pic>
        <p:nvPicPr>
          <p:cNvPr id="14339" name="Grafik 2" descr="balken1.tif"/>
          <p:cNvPicPr>
            <a:picLocks noChangeAspect="1"/>
          </p:cNvPicPr>
          <p:nvPr/>
        </p:nvPicPr>
        <p:blipFill>
          <a:blip r:embed="rId3" cstate="print"/>
          <a:srcRect l="9346" r="22559"/>
          <a:stretch>
            <a:fillRect/>
          </a:stretch>
        </p:blipFill>
        <p:spPr bwMode="auto">
          <a:xfrm>
            <a:off x="5010150" y="2698750"/>
            <a:ext cx="4133850" cy="40116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Pfeil nach rechts 50"/>
          <p:cNvSpPr>
            <a:spLocks noChangeArrowheads="1"/>
          </p:cNvSpPr>
          <p:nvPr/>
        </p:nvSpPr>
        <p:spPr bwMode="auto">
          <a:xfrm>
            <a:off x="2771775" y="2420938"/>
            <a:ext cx="246063" cy="550862"/>
          </a:xfrm>
          <a:prstGeom prst="rightArrow">
            <a:avLst>
              <a:gd name="adj1" fmla="val 50000"/>
              <a:gd name="adj2" fmla="val 50056"/>
            </a:avLst>
          </a:prstGeom>
          <a:noFill/>
          <a:ln w="9525" algn="ctr">
            <a:noFill/>
            <a:round/>
            <a:headEnd/>
            <a:tailEnd/>
          </a:ln>
        </p:spPr>
        <p:txBody>
          <a:bodyPr wrap="none">
            <a:spAutoFit/>
          </a:bodyPr>
          <a:lstStyle/>
          <a:p>
            <a:pPr eaLnBrk="0" hangingPunct="0"/>
            <a:endParaRPr lang="fr-FR" sz="1200" dirty="0">
              <a:solidFill>
                <a:schemeClr val="bg1"/>
              </a:solidFill>
            </a:endParaRPr>
          </a:p>
        </p:txBody>
      </p:sp>
      <p:sp>
        <p:nvSpPr>
          <p:cNvPr id="15363" name="Pfeil nach rechts 51"/>
          <p:cNvSpPr>
            <a:spLocks noChangeArrowheads="1"/>
          </p:cNvSpPr>
          <p:nvPr/>
        </p:nvSpPr>
        <p:spPr bwMode="auto">
          <a:xfrm>
            <a:off x="3132138" y="2420938"/>
            <a:ext cx="246062" cy="550862"/>
          </a:xfrm>
          <a:prstGeom prst="rightArrow">
            <a:avLst>
              <a:gd name="adj1" fmla="val 50000"/>
              <a:gd name="adj2" fmla="val 49972"/>
            </a:avLst>
          </a:prstGeom>
          <a:noFill/>
          <a:ln w="9525" algn="ctr">
            <a:noFill/>
            <a:round/>
            <a:headEnd/>
            <a:tailEnd/>
          </a:ln>
        </p:spPr>
        <p:txBody>
          <a:bodyPr wrap="none">
            <a:spAutoFit/>
          </a:bodyPr>
          <a:lstStyle/>
          <a:p>
            <a:pPr eaLnBrk="0" hangingPunct="0"/>
            <a:endParaRPr lang="fr-FR" sz="1200" dirty="0">
              <a:solidFill>
                <a:schemeClr val="bg1"/>
              </a:solidFill>
            </a:endParaRPr>
          </a:p>
        </p:txBody>
      </p:sp>
      <p:sp>
        <p:nvSpPr>
          <p:cNvPr id="15364" name="Textfeld 61"/>
          <p:cNvSpPr txBox="1">
            <a:spLocks noChangeArrowheads="1"/>
          </p:cNvSpPr>
          <p:nvPr/>
        </p:nvSpPr>
        <p:spPr bwMode="auto">
          <a:xfrm>
            <a:off x="4795838" y="2286000"/>
            <a:ext cx="3600450" cy="430213"/>
          </a:xfrm>
          <a:prstGeom prst="rect">
            <a:avLst/>
          </a:prstGeom>
          <a:noFill/>
          <a:ln w="9525">
            <a:noFill/>
            <a:miter lim="800000"/>
            <a:headEnd/>
            <a:tailEnd/>
          </a:ln>
        </p:spPr>
        <p:txBody>
          <a:bodyPr>
            <a:spAutoFit/>
          </a:bodyPr>
          <a:lstStyle/>
          <a:p>
            <a:endParaRPr lang="fr-FR" dirty="0"/>
          </a:p>
        </p:txBody>
      </p:sp>
      <p:sp>
        <p:nvSpPr>
          <p:cNvPr id="15365" name="Titel 17"/>
          <p:cNvSpPr>
            <a:spLocks noGrp="1"/>
          </p:cNvSpPr>
          <p:nvPr>
            <p:ph type="title"/>
          </p:nvPr>
        </p:nvSpPr>
        <p:spPr/>
        <p:txBody>
          <a:bodyPr/>
          <a:lstStyle/>
          <a:p>
            <a:r>
              <a:rPr lang="fr-FR" noProof="0" dirty="0" smtClean="0"/>
              <a:t>Préparation</a:t>
            </a:r>
          </a:p>
        </p:txBody>
      </p:sp>
      <p:sp>
        <p:nvSpPr>
          <p:cNvPr id="15366" name="Inhaltsplatzhalter 7"/>
          <p:cNvSpPr>
            <a:spLocks noGrp="1"/>
          </p:cNvSpPr>
          <p:nvPr>
            <p:ph idx="1"/>
          </p:nvPr>
        </p:nvSpPr>
        <p:spPr/>
        <p:txBody>
          <a:bodyPr/>
          <a:lstStyle/>
          <a:p>
            <a:pPr lvl="1"/>
            <a:r>
              <a:rPr lang="fr-FR" sz="2000" noProof="0" dirty="0" smtClean="0"/>
              <a:t>Réunir et compiler des informations sur le changement climatique de façon à ce qu’elles soient faciles à utiliser</a:t>
            </a:r>
          </a:p>
          <a:p>
            <a:pPr lvl="1"/>
            <a:endParaRPr lang="fr-FR" sz="2000" noProof="0" dirty="0" smtClean="0">
              <a:sym typeface="Wingdings" pitchFamily="2" charset="2"/>
            </a:endParaRPr>
          </a:p>
          <a:p>
            <a:pPr lvl="1"/>
            <a:r>
              <a:rPr lang="fr-FR" sz="2000" noProof="0" dirty="0" smtClean="0"/>
              <a:t>Identification :</a:t>
            </a:r>
          </a:p>
          <a:p>
            <a:pPr marL="520700" lvl="2" indent="-342900">
              <a:buFont typeface="Arial" charset="0"/>
              <a:buAutoNum type="arabicPeriod"/>
            </a:pPr>
            <a:r>
              <a:rPr lang="fr-FR" sz="2000" dirty="0" smtClean="0"/>
              <a:t>d</a:t>
            </a:r>
            <a:r>
              <a:rPr lang="fr-FR" sz="2000" noProof="0" dirty="0" smtClean="0"/>
              <a:t>es</a:t>
            </a:r>
            <a:r>
              <a:rPr lang="fr-FR" sz="2000" b="1" noProof="0" dirty="0" smtClean="0"/>
              <a:t> tendances climatiques </a:t>
            </a:r>
            <a:r>
              <a:rPr lang="fr-FR" sz="2000" noProof="0" dirty="0" smtClean="0"/>
              <a:t>et de l’</a:t>
            </a:r>
            <a:r>
              <a:rPr lang="fr-FR" sz="2000" dirty="0" smtClean="0"/>
              <a:t>incidence sur la planification ;</a:t>
            </a:r>
            <a:endParaRPr lang="fr-FR" sz="2000" noProof="0" dirty="0" smtClean="0"/>
          </a:p>
          <a:p>
            <a:pPr marL="520700" lvl="2" indent="-342900">
              <a:buFont typeface="Arial" charset="0"/>
              <a:buAutoNum type="arabicPeriod"/>
            </a:pPr>
            <a:r>
              <a:rPr lang="fr-FR" sz="2000" dirty="0" smtClean="0"/>
              <a:t>de la </a:t>
            </a:r>
            <a:r>
              <a:rPr lang="fr-FR" sz="2000" b="1" dirty="0" smtClean="0"/>
              <a:t>période visée </a:t>
            </a:r>
            <a:r>
              <a:rPr lang="fr-FR" sz="2000" dirty="0" smtClean="0"/>
              <a:t>pour la planification relative à ces tendances climatiques ;</a:t>
            </a:r>
            <a:endParaRPr lang="fr-FR" sz="2000" noProof="0" dirty="0" smtClean="0"/>
          </a:p>
          <a:p>
            <a:pPr marL="520700" lvl="2" indent="-342900">
              <a:buFont typeface="Arial" charset="0"/>
              <a:buAutoNum type="arabicPeriod"/>
            </a:pPr>
            <a:r>
              <a:rPr lang="fr-FR" sz="2000" dirty="0" smtClean="0"/>
              <a:t>de </a:t>
            </a:r>
            <a:r>
              <a:rPr lang="fr-FR" sz="2000" dirty="0" smtClean="0"/>
              <a:t>la planification des éléments particulièrement affectés par le changement climatique </a:t>
            </a:r>
            <a:r>
              <a:rPr lang="fr-FR" sz="2000" b="1" noProof="0" dirty="0" smtClean="0"/>
              <a:t/>
            </a:r>
            <a:br>
              <a:rPr lang="fr-FR" sz="2000" b="1" noProof="0" dirty="0" smtClean="0"/>
            </a:br>
            <a:r>
              <a:rPr lang="fr-FR" sz="2000" b="1" noProof="0" dirty="0" smtClean="0"/>
              <a:t>(unités d’exposition)</a:t>
            </a:r>
          </a:p>
          <a:p>
            <a:pPr>
              <a:tabLst>
                <a:tab pos="2190750" algn="l"/>
              </a:tabLst>
            </a:pPr>
            <a:r>
              <a:rPr lang="fr-FR" noProof="0" dirty="0" smtClean="0"/>
              <a:t>  </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ichtungspfeil 11"/>
          <p:cNvSpPr>
            <a:spLocks noChangeArrowheads="1"/>
          </p:cNvSpPr>
          <p:nvPr/>
        </p:nvSpPr>
        <p:spPr bwMode="auto">
          <a:xfrm>
            <a:off x="3037066" y="1869986"/>
            <a:ext cx="216000" cy="2800767"/>
          </a:xfrm>
          <a:prstGeom prst="homePlate">
            <a:avLst>
              <a:gd name="adj" fmla="val 500000"/>
            </a:avLst>
          </a:prstGeom>
          <a:solidFill>
            <a:schemeClr val="accent2"/>
          </a:solidFill>
          <a:ln w="9525" algn="ctr">
            <a:solidFill>
              <a:schemeClr val="accent2"/>
            </a:solidFill>
            <a:round/>
            <a:headEnd/>
            <a:tailEnd/>
          </a:ln>
        </p:spPr>
        <p:txBody>
          <a:bodyPr>
            <a:spAutoFit/>
          </a:bodyPr>
          <a:lstStyle/>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a:p>
        </p:txBody>
      </p:sp>
      <p:graphicFrame>
        <p:nvGraphicFramePr>
          <p:cNvPr id="459904" name="Group 128"/>
          <p:cNvGraphicFramePr>
            <a:graphicFrameLocks noGrp="1"/>
          </p:cNvGraphicFramePr>
          <p:nvPr>
            <p:ph sz="half" idx="1"/>
          </p:nvPr>
        </p:nvGraphicFramePr>
        <p:xfrm>
          <a:off x="477838" y="1717675"/>
          <a:ext cx="2500330" cy="2014340"/>
        </p:xfrm>
        <a:graphic>
          <a:graphicData uri="http://schemas.openxmlformats.org/drawingml/2006/table">
            <a:tbl>
              <a:tblPr/>
              <a:tblGrid>
                <a:gridCol w="2500330"/>
              </a:tblGrid>
              <a:tr h="576000">
                <a:tc>
                  <a:txBody>
                    <a:bodyPr/>
                    <a:lstStyle/>
                    <a:p>
                      <a:pPr marL="0" marR="0" lvl="0" indent="0" algn="l" defTabSz="914400" rtl="0" eaLnBrk="0" fontAlgn="base" latinLnBrk="0" hangingPunct="0">
                        <a:lnSpc>
                          <a:spcPct val="100000"/>
                        </a:lnSpc>
                        <a:spcBef>
                          <a:spcPct val="0"/>
                        </a:spcBef>
                        <a:spcAft>
                          <a:spcPct val="0"/>
                        </a:spcAft>
                        <a:buClr>
                          <a:schemeClr val="accent2"/>
                        </a:buClr>
                        <a:buSzTx/>
                        <a:buFontTx/>
                        <a:buNone/>
                        <a:tabLst/>
                      </a:pPr>
                      <a:r>
                        <a:rPr kumimoji="0" lang="fr-FR" sz="1600" b="1" i="0" u="none" strike="noStrike" cap="none" normalizeH="0" baseline="0" noProof="0" smtClean="0">
                          <a:ln>
                            <a:noFill/>
                          </a:ln>
                          <a:solidFill>
                            <a:schemeClr val="tx1"/>
                          </a:solidFill>
                          <a:effectLst/>
                          <a:latin typeface="Arial" charset="0"/>
                          <a:ea typeface="Times New Roman" pitchFamily="18" charset="0"/>
                          <a:cs typeface="Arial" charset="0"/>
                        </a:rPr>
                        <a:t>Stimulus climatique</a:t>
                      </a:r>
                      <a:endParaRPr kumimoji="0" lang="fr-FR" sz="1600" b="0" i="0" u="none" strike="noStrike" cap="none" normalizeH="0" baseline="0" noProof="0" smtClean="0">
                        <a:ln>
                          <a:noFill/>
                        </a:ln>
                        <a:solidFill>
                          <a:schemeClr val="tx1"/>
                        </a:solidFill>
                        <a:effectLst/>
                        <a:latin typeface="Times" pitchFamily="18" charset="0"/>
                        <a:ea typeface="Times New Roman" pitchFamily="18" charset="0"/>
                        <a:cs typeface="Arial" charset="0"/>
                      </a:endParaRPr>
                    </a:p>
                  </a:txBody>
                  <a:tcPr marL="90000" marR="90000" marT="46800" marB="468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D9D9D9"/>
                    </a:solidFill>
                  </a:tcPr>
                </a:tc>
              </a:tr>
              <a:tr h="900000">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Augmentation de la variabilité des précipitations</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Augmentation de la température moyenne  </a:t>
                      </a:r>
                    </a:p>
                    <a:p>
                      <a:pPr marL="87313" marR="0" lvl="0" indent="-87313"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pPr>
                      <a:endParaRPr kumimoji="0" lang="fr-FR" sz="1200" b="0" i="0" u="none" strike="noStrike" cap="none" normalizeH="0" baseline="0" noProof="0" dirty="0" smtClean="0">
                        <a:ln>
                          <a:noFill/>
                        </a:ln>
                        <a:solidFill>
                          <a:schemeClr val="tx1"/>
                        </a:solidFill>
                        <a:effectLst/>
                        <a:latin typeface="Arial" charset="0"/>
                      </a:endParaRPr>
                    </a:p>
                  </a:txBody>
                  <a:tcPr marL="90000" marR="90000" marT="46800" marB="468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r h="357188">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 …</a:t>
                      </a:r>
                    </a:p>
                  </a:txBody>
                  <a:tcPr marL="90000" marR="90000" marT="46800" marB="468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bl>
          </a:graphicData>
        </a:graphic>
      </p:graphicFrame>
      <p:graphicFrame>
        <p:nvGraphicFramePr>
          <p:cNvPr id="459841" name="Group 65"/>
          <p:cNvGraphicFramePr>
            <a:graphicFrameLocks noGrp="1"/>
          </p:cNvGraphicFramePr>
          <p:nvPr>
            <p:ph sz="quarter" idx="3"/>
          </p:nvPr>
        </p:nvGraphicFramePr>
        <p:xfrm>
          <a:off x="6300788" y="1717675"/>
          <a:ext cx="2643206" cy="2016426"/>
        </p:xfrm>
        <a:graphic>
          <a:graphicData uri="http://schemas.openxmlformats.org/drawingml/2006/table">
            <a:tbl>
              <a:tblPr/>
              <a:tblGrid>
                <a:gridCol w="2643206"/>
              </a:tblGrid>
              <a:tr h="576000">
                <a:tc>
                  <a:txBody>
                    <a:bodyPr/>
                    <a:lstStyle/>
                    <a:p>
                      <a:pPr marL="0" marR="0" lvl="0" indent="0" algn="l" defTabSz="914400" rtl="0" eaLnBrk="0" fontAlgn="base" latinLnBrk="0" hangingPunct="0">
                        <a:lnSpc>
                          <a:spcPct val="100000"/>
                        </a:lnSpc>
                        <a:spcBef>
                          <a:spcPct val="0"/>
                        </a:spcBef>
                        <a:spcAft>
                          <a:spcPct val="0"/>
                        </a:spcAft>
                        <a:buClr>
                          <a:schemeClr val="accent2"/>
                        </a:buClr>
                        <a:buSzTx/>
                        <a:buFontTx/>
                        <a:buNone/>
                        <a:tabLst/>
                      </a:pPr>
                      <a:r>
                        <a:rPr kumimoji="0" lang="fr-FR" sz="1600" b="1" i="0" u="none" strike="noStrike" cap="none" normalizeH="0" baseline="0" noProof="0" smtClean="0">
                          <a:ln>
                            <a:noFill/>
                          </a:ln>
                          <a:solidFill>
                            <a:schemeClr val="tx1"/>
                          </a:solidFill>
                          <a:effectLst/>
                          <a:latin typeface="Arial" charset="0"/>
                          <a:ea typeface="Times New Roman" pitchFamily="18" charset="0"/>
                          <a:cs typeface="Arial" charset="0"/>
                        </a:rPr>
                        <a:t>Effet biophysique (direct)</a:t>
                      </a:r>
                      <a:endParaRPr kumimoji="0" lang="fr-FR" sz="1600" b="0" i="0" u="none" strike="noStrike" cap="none" normalizeH="0" baseline="0" noProof="0" smtClean="0">
                        <a:ln>
                          <a:noFill/>
                        </a:ln>
                        <a:solidFill>
                          <a:schemeClr val="tx1"/>
                        </a:solidFill>
                        <a:effectLst/>
                        <a:latin typeface="Times" pitchFamily="18" charset="0"/>
                        <a:ea typeface="Times New Roman" pitchFamily="18" charset="0"/>
                        <a:cs typeface="Arial"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D9D9D9"/>
                    </a:solidFill>
                  </a:tcPr>
                </a:tc>
              </a:tr>
              <a:tr h="900000">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smtClean="0">
                          <a:ln>
                            <a:noFill/>
                          </a:ln>
                          <a:solidFill>
                            <a:schemeClr val="tx1"/>
                          </a:solidFill>
                          <a:effectLst/>
                          <a:latin typeface="Arial" charset="0"/>
                          <a:ea typeface="+mn-ea"/>
                          <a:cs typeface="+mn-cs"/>
                        </a:rPr>
                        <a:t>Augmentation de la fréquence et de l’intensité des incendies en lisière des forêts  </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smtClean="0">
                          <a:ln>
                            <a:noFill/>
                          </a:ln>
                          <a:solidFill>
                            <a:schemeClr val="tx1"/>
                          </a:solidFill>
                          <a:effectLst/>
                          <a:latin typeface="Arial" charset="0"/>
                          <a:ea typeface="+mn-ea"/>
                          <a:cs typeface="+mn-cs"/>
                        </a:rPr>
                        <a:t>Changements dans la composition des forêts </a:t>
                      </a:r>
                      <a:endParaRPr kumimoji="0" lang="fr-FR" sz="1200" b="0" i="0" u="none" strike="noStrike" kern="1200" cap="none" normalizeH="0" baseline="0" noProof="0" smtClean="0">
                        <a:ln>
                          <a:noFill/>
                        </a:ln>
                        <a:solidFill>
                          <a:schemeClr val="tx1"/>
                        </a:solidFill>
                        <a:effectLst/>
                        <a:latin typeface="Arial" charset="0"/>
                        <a:ea typeface="+mn-ea"/>
                        <a:cs typeface="+mn-cs"/>
                        <a:sym typeface="Wingdings" pitchFamily="2" charset="2"/>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r h="398010">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 …</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bl>
          </a:graphicData>
        </a:graphic>
      </p:graphicFrame>
      <p:graphicFrame>
        <p:nvGraphicFramePr>
          <p:cNvPr id="459902" name="Group 126"/>
          <p:cNvGraphicFramePr>
            <a:graphicFrameLocks noGrp="1"/>
          </p:cNvGraphicFramePr>
          <p:nvPr>
            <p:ph sz="quarter" idx="2"/>
          </p:nvPr>
        </p:nvGraphicFramePr>
        <p:xfrm>
          <a:off x="477838" y="3984625"/>
          <a:ext cx="2500330" cy="2199120"/>
        </p:xfrm>
        <a:graphic>
          <a:graphicData uri="http://schemas.openxmlformats.org/drawingml/2006/table">
            <a:tbl>
              <a:tblPr/>
              <a:tblGrid>
                <a:gridCol w="2500330"/>
              </a:tblGrid>
              <a:tr h="576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sz="1600" b="1" i="0" u="none" strike="noStrike" cap="none" normalizeH="0" baseline="0" noProof="0" dirty="0" smtClean="0">
                          <a:ln>
                            <a:noFill/>
                          </a:ln>
                          <a:solidFill>
                            <a:schemeClr val="tx1"/>
                          </a:solidFill>
                          <a:effectLst/>
                          <a:latin typeface="Arial" charset="0"/>
                          <a:ea typeface="Times New Roman" pitchFamily="18" charset="0"/>
                          <a:cs typeface="Arial" charset="0"/>
                        </a:rPr>
                        <a:t>Options d’action</a:t>
                      </a:r>
                      <a:br>
                        <a:rPr kumimoji="0" lang="fr-FR" sz="1600" b="1" i="0" u="none" strike="noStrike" cap="none" normalizeH="0" baseline="0" noProof="0" dirty="0" smtClean="0">
                          <a:ln>
                            <a:noFill/>
                          </a:ln>
                          <a:solidFill>
                            <a:schemeClr val="tx1"/>
                          </a:solidFill>
                          <a:effectLst/>
                          <a:latin typeface="Arial" charset="0"/>
                          <a:ea typeface="Times New Roman" pitchFamily="18" charset="0"/>
                          <a:cs typeface="Arial" charset="0"/>
                        </a:rPr>
                      </a:br>
                      <a:r>
                        <a:rPr kumimoji="0" lang="fr-FR" sz="1600" b="1" i="0" u="none" strike="noStrike" cap="none" normalizeH="0" baseline="0" noProof="0" dirty="0" smtClean="0">
                          <a:ln>
                            <a:noFill/>
                          </a:ln>
                          <a:solidFill>
                            <a:schemeClr val="tx1"/>
                          </a:solidFill>
                          <a:effectLst/>
                          <a:latin typeface="Arial" charset="0"/>
                          <a:ea typeface="Times New Roman" pitchFamily="18" charset="0"/>
                          <a:cs typeface="Arial" charset="0"/>
                        </a:rPr>
                        <a:t>  </a:t>
                      </a:r>
                      <a:endParaRPr kumimoji="0" lang="fr-FR" sz="1600" b="0" i="0" u="none" strike="noStrike" cap="none" normalizeH="0" baseline="0" noProof="0" dirty="0" smtClean="0">
                        <a:ln>
                          <a:noFill/>
                        </a:ln>
                        <a:solidFill>
                          <a:schemeClr val="tx1"/>
                        </a:solidFill>
                        <a:effectLst/>
                        <a:latin typeface="Times" pitchFamily="18" charset="0"/>
                        <a:ea typeface="Times New Roman" pitchFamily="18" charset="0"/>
                        <a:cs typeface="Arial"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2D050">
                        <a:alpha val="52000"/>
                      </a:srgbClr>
                    </a:solidFill>
                  </a:tcPr>
                </a:tc>
              </a:tr>
              <a:tr h="1620000">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Gestion des incendies</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err="1" smtClean="0">
                          <a:ln>
                            <a:noFill/>
                          </a:ln>
                          <a:solidFill>
                            <a:schemeClr val="tx1"/>
                          </a:solidFill>
                          <a:effectLst/>
                          <a:latin typeface="Arial" charset="0"/>
                          <a:ea typeface="+mn-ea"/>
                          <a:cs typeface="+mn-cs"/>
                        </a:rPr>
                        <a:t>Biosurveillance</a:t>
                      </a:r>
                      <a:r>
                        <a:rPr kumimoji="0" lang="fr-FR" sz="1200" b="0" i="0" u="none" strike="noStrike" kern="1200" cap="none" normalizeH="0" baseline="0" noProof="0" dirty="0" smtClean="0">
                          <a:ln>
                            <a:noFill/>
                          </a:ln>
                          <a:solidFill>
                            <a:schemeClr val="tx1"/>
                          </a:solidFill>
                          <a:effectLst/>
                          <a:latin typeface="Arial" charset="0"/>
                          <a:ea typeface="+mn-ea"/>
                          <a:cs typeface="+mn-cs"/>
                        </a:rPr>
                        <a:t> (espèces sensibles/habituées au climat)</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Contrôle des espèces invasives   </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Intégration du changement climatique dans les plans de gestion des forêts </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bl>
          </a:graphicData>
        </a:graphic>
      </p:graphicFrame>
      <p:graphicFrame>
        <p:nvGraphicFramePr>
          <p:cNvPr id="9" name="Tabelle 8"/>
          <p:cNvGraphicFramePr>
            <a:graphicFrameLocks noGrp="1"/>
          </p:cNvGraphicFramePr>
          <p:nvPr/>
        </p:nvGraphicFramePr>
        <p:xfrm>
          <a:off x="3313113" y="1717675"/>
          <a:ext cx="2654027" cy="1838468"/>
        </p:xfrm>
        <a:graphic>
          <a:graphicData uri="http://schemas.openxmlformats.org/drawingml/2006/table">
            <a:tbl>
              <a:tblPr/>
              <a:tblGrid>
                <a:gridCol w="2654027"/>
              </a:tblGrid>
              <a:tr h="576000">
                <a:tc>
                  <a:txBody>
                    <a:bodyPr/>
                    <a:lstStyle/>
                    <a:p>
                      <a:pPr marL="0" marR="0" lvl="0" indent="0" algn="l" defTabSz="914400" rtl="0" eaLnBrk="0" fontAlgn="base" latinLnBrk="0" hangingPunct="0">
                        <a:lnSpc>
                          <a:spcPct val="100000"/>
                        </a:lnSpc>
                        <a:spcBef>
                          <a:spcPct val="0"/>
                        </a:spcBef>
                        <a:spcAft>
                          <a:spcPct val="0"/>
                        </a:spcAft>
                        <a:buClr>
                          <a:schemeClr val="accent2"/>
                        </a:buClr>
                        <a:buSzTx/>
                        <a:buFontTx/>
                        <a:buNone/>
                        <a:tabLst/>
                      </a:pPr>
                      <a:r>
                        <a:rPr kumimoji="0" lang="fr-FR" sz="1600" b="1" i="0" u="none" strike="noStrike" cap="none" normalizeH="0" baseline="0" noProof="0" smtClean="0">
                          <a:ln>
                            <a:noFill/>
                          </a:ln>
                          <a:solidFill>
                            <a:schemeClr val="tx1"/>
                          </a:solidFill>
                          <a:effectLst/>
                          <a:latin typeface="+mj-lt"/>
                          <a:ea typeface="Times New Roman" pitchFamily="18" charset="0"/>
                          <a:cs typeface="Arial" charset="0"/>
                        </a:rPr>
                        <a:t>Unités d’exposition</a:t>
                      </a:r>
                    </a:p>
                    <a:p>
                      <a:pPr marL="0" marR="0" lvl="0" indent="0" algn="l" defTabSz="914400" rtl="0" eaLnBrk="0" fontAlgn="base" latinLnBrk="0" hangingPunct="0">
                        <a:lnSpc>
                          <a:spcPct val="100000"/>
                        </a:lnSpc>
                        <a:spcBef>
                          <a:spcPct val="0"/>
                        </a:spcBef>
                        <a:spcAft>
                          <a:spcPct val="0"/>
                        </a:spcAft>
                        <a:buClr>
                          <a:schemeClr val="accent2"/>
                        </a:buClr>
                        <a:buSzTx/>
                        <a:buFontTx/>
                        <a:buNone/>
                        <a:tabLst/>
                      </a:pPr>
                      <a:r>
                        <a:rPr kumimoji="0" lang="fr-FR" sz="1600" b="1" i="0" u="none" strike="noStrike" cap="none" normalizeH="0" baseline="0" noProof="0" smtClean="0">
                          <a:ln>
                            <a:noFill/>
                          </a:ln>
                          <a:solidFill>
                            <a:schemeClr val="tx1"/>
                          </a:solidFill>
                          <a:effectLst/>
                          <a:latin typeface="+mj-lt"/>
                          <a:ea typeface="Times New Roman" pitchFamily="18" charset="0"/>
                          <a:cs typeface="Arial" charset="0"/>
                        </a:rPr>
                        <a:t> </a:t>
                      </a:r>
                    </a:p>
                  </a:txBody>
                  <a:tcPr marL="90000" marR="90000" marT="46800" marB="468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D9D9D9"/>
                    </a:solidFill>
                  </a:tcPr>
                </a:tc>
              </a:tr>
              <a:tr h="900000">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smtClean="0">
                          <a:ln>
                            <a:noFill/>
                          </a:ln>
                          <a:solidFill>
                            <a:schemeClr val="tx1"/>
                          </a:solidFill>
                          <a:effectLst/>
                          <a:latin typeface="Arial" charset="0"/>
                          <a:ea typeface="+mn-ea"/>
                          <a:cs typeface="+mn-cs"/>
                        </a:rPr>
                        <a:t> Forêts</a:t>
                      </a:r>
                      <a:endParaRPr kumimoji="0" lang="fr-FR" sz="1200" b="0" i="0" u="none" strike="noStrike" cap="none" normalizeH="0" baseline="0" noProof="0" smtClean="0">
                        <a:ln>
                          <a:noFill/>
                        </a:ln>
                        <a:solidFill>
                          <a:schemeClr val="tx1"/>
                        </a:solidFill>
                        <a:effectLst/>
                        <a:latin typeface="Arial" charset="0"/>
                      </a:endParaRPr>
                    </a:p>
                  </a:txBody>
                  <a:tcPr marL="90000" marR="90000" marT="46800" marB="468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r h="357188">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 …</a:t>
                      </a:r>
                    </a:p>
                  </a:txBody>
                  <a:tcPr marL="90000" marR="90000" marT="46800" marB="468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bl>
          </a:graphicData>
        </a:graphic>
      </p:graphicFrame>
      <p:graphicFrame>
        <p:nvGraphicFramePr>
          <p:cNvPr id="10" name="Tabelle 9"/>
          <p:cNvGraphicFramePr>
            <a:graphicFrameLocks noGrp="1"/>
          </p:cNvGraphicFramePr>
          <p:nvPr>
            <p:extLst>
              <p:ext uri="{D42A27DB-BD31-4B8C-83A1-F6EECF244321}">
                <p14:modId xmlns:p14="http://schemas.microsoft.com/office/powerpoint/2010/main" val="2025792549"/>
              </p:ext>
            </p:extLst>
          </p:nvPr>
        </p:nvGraphicFramePr>
        <p:xfrm>
          <a:off x="6300788" y="3984625"/>
          <a:ext cx="2627348" cy="2199120"/>
        </p:xfrm>
        <a:graphic>
          <a:graphicData uri="http://schemas.openxmlformats.org/drawingml/2006/table">
            <a:tbl>
              <a:tblPr/>
              <a:tblGrid>
                <a:gridCol w="2627348"/>
              </a:tblGrid>
              <a:tr h="576000">
                <a:tc>
                  <a:txBody>
                    <a:bodyPr/>
                    <a:lstStyle/>
                    <a:p>
                      <a:pPr marL="0" marR="0" lvl="0" indent="0" algn="l" defTabSz="914400" rtl="0" eaLnBrk="0" fontAlgn="base" latinLnBrk="0" hangingPunct="0">
                        <a:lnSpc>
                          <a:spcPct val="100000"/>
                        </a:lnSpc>
                        <a:spcBef>
                          <a:spcPct val="0"/>
                        </a:spcBef>
                        <a:spcAft>
                          <a:spcPct val="0"/>
                        </a:spcAft>
                        <a:buClr>
                          <a:schemeClr val="accent2"/>
                        </a:buClr>
                        <a:buSzTx/>
                        <a:buFontTx/>
                        <a:buNone/>
                        <a:tabLst/>
                      </a:pPr>
                      <a:r>
                        <a:rPr kumimoji="0" lang="fr-FR" sz="1600" b="1" i="0" u="none" strike="noStrike" cap="none" normalizeH="0" baseline="0" noProof="0" dirty="0" smtClean="0">
                          <a:ln>
                            <a:noFill/>
                          </a:ln>
                          <a:solidFill>
                            <a:schemeClr val="tx1"/>
                          </a:solidFill>
                          <a:effectLst/>
                          <a:latin typeface="Arial" charset="0"/>
                          <a:ea typeface="Times New Roman" pitchFamily="18" charset="0"/>
                          <a:cs typeface="Arial" charset="0"/>
                        </a:rPr>
                        <a:t>Effet socio-économique (indirect)</a:t>
                      </a:r>
                      <a:endParaRPr kumimoji="0" lang="fr-FR" sz="1400" b="0" i="0" u="none" strike="noStrike" cap="none" normalizeH="0" baseline="0" noProof="0" dirty="0" smtClean="0">
                        <a:ln>
                          <a:noFill/>
                        </a:ln>
                        <a:solidFill>
                          <a:schemeClr val="tx1"/>
                        </a:solidFill>
                        <a:effectLst/>
                        <a:latin typeface="Times" pitchFamily="18" charset="0"/>
                        <a:ea typeface="Times New Roman" pitchFamily="18" charset="0"/>
                        <a:cs typeface="Arial"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D9D9D9"/>
                    </a:solidFill>
                  </a:tcPr>
                </a:tc>
              </a:tr>
              <a:tr h="1620000">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Perte du potentiel d’utilisation (bois d’œuvre et PFNL) </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 Perte de revenus  </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 Insécurité alimentaire</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 Conflits avec la faune et la flore</a:t>
                      </a:r>
                      <a:endParaRPr kumimoji="0" lang="fr-FR" sz="1200" b="0" i="0" u="none" strike="noStrike" cap="none" normalizeH="0" baseline="0" noProof="0" dirty="0" smtClean="0">
                        <a:ln>
                          <a:noFill/>
                        </a:ln>
                        <a:solidFill>
                          <a:schemeClr val="tx1"/>
                        </a:solidFill>
                        <a:effectLst/>
                        <a:latin typeface="Arial"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bl>
          </a:graphicData>
        </a:graphic>
      </p:graphicFrame>
      <p:graphicFrame>
        <p:nvGraphicFramePr>
          <p:cNvPr id="15" name="Group 126"/>
          <p:cNvGraphicFramePr>
            <a:graphicFrameLocks/>
          </p:cNvGraphicFramePr>
          <p:nvPr>
            <p:extLst>
              <p:ext uri="{D42A27DB-BD31-4B8C-83A1-F6EECF244321}">
                <p14:modId xmlns:p14="http://schemas.microsoft.com/office/powerpoint/2010/main" val="2085923160"/>
              </p:ext>
            </p:extLst>
          </p:nvPr>
        </p:nvGraphicFramePr>
        <p:xfrm>
          <a:off x="3306763" y="3984625"/>
          <a:ext cx="2664295" cy="2199120"/>
        </p:xfrm>
        <a:graphic>
          <a:graphicData uri="http://schemas.openxmlformats.org/drawingml/2006/table">
            <a:tbl>
              <a:tblPr/>
              <a:tblGrid>
                <a:gridCol w="2664295"/>
              </a:tblGrid>
              <a:tr h="576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sz="1600" b="1" i="0" u="none" strike="noStrike" cap="none" normalizeH="0" baseline="0" noProof="0" dirty="0" smtClean="0">
                          <a:ln>
                            <a:noFill/>
                          </a:ln>
                          <a:solidFill>
                            <a:schemeClr val="tx1"/>
                          </a:solidFill>
                          <a:effectLst/>
                          <a:latin typeface="Arial" charset="0"/>
                          <a:ea typeface="Times New Roman" pitchFamily="18" charset="0"/>
                          <a:cs typeface="Arial" charset="0"/>
                        </a:rPr>
                        <a:t>Pertinence pour la planification</a:t>
                      </a:r>
                      <a:endParaRPr kumimoji="0" lang="fr-FR" sz="1600" b="0" i="0" u="none" strike="noStrike" cap="none" normalizeH="0" baseline="0" noProof="0" dirty="0" smtClean="0">
                        <a:ln>
                          <a:noFill/>
                        </a:ln>
                        <a:solidFill>
                          <a:schemeClr val="tx1"/>
                        </a:solidFill>
                        <a:effectLst/>
                        <a:latin typeface="Times" pitchFamily="18" charset="0"/>
                        <a:ea typeface="Times New Roman" pitchFamily="18" charset="0"/>
                        <a:cs typeface="Arial"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D9D9D9"/>
                    </a:solidFill>
                  </a:tcPr>
                </a:tc>
              </a:tr>
              <a:tr h="1620000">
                <a:tc>
                  <a:txBody>
                    <a:bodyPr/>
                    <a:lstStyle/>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Incidence directe sur la réalisation des objectifs (protection et préservation des forêts)</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Faible capacité adaptative en raison des manquements dans la planification</a:t>
                      </a:r>
                    </a:p>
                    <a:p>
                      <a:pPr marL="120650" marR="0" lvl="0" indent="-12065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defRPr/>
                      </a:pPr>
                      <a:r>
                        <a:rPr kumimoji="0" lang="fr-FR" sz="1200" b="0" i="0" u="none" strike="noStrike" kern="1200" cap="none" normalizeH="0" baseline="0" noProof="0" dirty="0" smtClean="0">
                          <a:ln>
                            <a:noFill/>
                          </a:ln>
                          <a:solidFill>
                            <a:schemeClr val="tx1"/>
                          </a:solidFill>
                          <a:effectLst/>
                          <a:latin typeface="Arial" charset="0"/>
                          <a:ea typeface="+mn-ea"/>
                          <a:cs typeface="+mn-cs"/>
                        </a:rPr>
                        <a:t>Forte probabilité des incidences</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r>
            </a:tbl>
          </a:graphicData>
        </a:graphic>
      </p:graphicFrame>
      <p:sp>
        <p:nvSpPr>
          <p:cNvPr id="20513" name="Rechteck 7"/>
          <p:cNvSpPr>
            <a:spLocks noChangeArrowheads="1"/>
          </p:cNvSpPr>
          <p:nvPr/>
        </p:nvSpPr>
        <p:spPr bwMode="auto">
          <a:xfrm rot="1269736">
            <a:off x="203554" y="3559760"/>
            <a:ext cx="8786812" cy="461963"/>
          </a:xfrm>
          <a:prstGeom prst="rect">
            <a:avLst/>
          </a:prstGeom>
          <a:solidFill>
            <a:schemeClr val="bg1">
              <a:lumMod val="85000"/>
              <a:alpha val="59000"/>
            </a:schemeClr>
          </a:solidFill>
          <a:ln w="9525">
            <a:noFill/>
            <a:miter lim="800000"/>
            <a:headEnd/>
            <a:tailEnd/>
          </a:ln>
        </p:spPr>
        <p:txBody>
          <a:bodyPr>
            <a:spAutoFit/>
          </a:bodyPr>
          <a:lstStyle/>
          <a:p>
            <a:pPr algn="ctr">
              <a:defRPr/>
            </a:pPr>
            <a:r>
              <a:rPr lang="fr-FR" sz="2400" dirty="0" smtClean="0">
                <a:solidFill>
                  <a:schemeClr val="accent2"/>
                </a:solidFill>
              </a:rPr>
              <a:t>Exemple simplifié</a:t>
            </a:r>
            <a:endParaRPr lang="fr-FR" sz="2400" dirty="0">
              <a:solidFill>
                <a:schemeClr val="accent2"/>
              </a:solidFill>
            </a:endParaRPr>
          </a:p>
        </p:txBody>
      </p:sp>
      <p:sp>
        <p:nvSpPr>
          <p:cNvPr id="16409" name="Richtungspfeil 11"/>
          <p:cNvSpPr>
            <a:spLocks noChangeArrowheads="1"/>
          </p:cNvSpPr>
          <p:nvPr/>
        </p:nvSpPr>
        <p:spPr bwMode="auto">
          <a:xfrm>
            <a:off x="6072724" y="1779834"/>
            <a:ext cx="216000" cy="2800767"/>
          </a:xfrm>
          <a:prstGeom prst="homePlate">
            <a:avLst>
              <a:gd name="adj" fmla="val 500000"/>
            </a:avLst>
          </a:prstGeom>
          <a:solidFill>
            <a:schemeClr val="accent2"/>
          </a:solidFill>
          <a:ln w="9525" algn="ctr">
            <a:solidFill>
              <a:schemeClr val="accent2"/>
            </a:solidFill>
            <a:round/>
            <a:headEnd/>
            <a:tailEnd/>
          </a:ln>
        </p:spPr>
        <p:txBody>
          <a:bodyPr>
            <a:spAutoFit/>
          </a:bodyPr>
          <a:lstStyle/>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a:p>
        </p:txBody>
      </p:sp>
      <p:sp>
        <p:nvSpPr>
          <p:cNvPr id="16410" name="Richtungspfeil 11"/>
          <p:cNvSpPr>
            <a:spLocks noChangeArrowheads="1"/>
          </p:cNvSpPr>
          <p:nvPr/>
        </p:nvSpPr>
        <p:spPr bwMode="auto">
          <a:xfrm rot="5400000">
            <a:off x="7518246" y="2406492"/>
            <a:ext cx="216000" cy="2800767"/>
          </a:xfrm>
          <a:prstGeom prst="homePlate">
            <a:avLst>
              <a:gd name="adj" fmla="val 500000"/>
            </a:avLst>
          </a:prstGeom>
          <a:solidFill>
            <a:schemeClr val="accent2"/>
          </a:solidFill>
          <a:ln w="9525" algn="ctr">
            <a:solidFill>
              <a:schemeClr val="accent2"/>
            </a:solidFill>
            <a:round/>
            <a:headEnd/>
            <a:tailEnd/>
          </a:ln>
        </p:spPr>
        <p:txBody>
          <a:bodyPr>
            <a:spAutoFit/>
          </a:bodyPr>
          <a:lstStyle/>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a:p>
        </p:txBody>
      </p:sp>
      <p:sp>
        <p:nvSpPr>
          <p:cNvPr id="16411" name="Richtungspfeil 11"/>
          <p:cNvSpPr>
            <a:spLocks noChangeArrowheads="1"/>
          </p:cNvSpPr>
          <p:nvPr/>
        </p:nvSpPr>
        <p:spPr bwMode="auto">
          <a:xfrm rot="10800000">
            <a:off x="3016598" y="3743990"/>
            <a:ext cx="216000" cy="2800767"/>
          </a:xfrm>
          <a:prstGeom prst="homePlate">
            <a:avLst>
              <a:gd name="adj" fmla="val 100000"/>
            </a:avLst>
          </a:prstGeom>
          <a:solidFill>
            <a:schemeClr val="accent2"/>
          </a:solidFill>
          <a:ln w="9525" algn="ctr">
            <a:solidFill>
              <a:schemeClr val="accent2"/>
            </a:solidFill>
            <a:round/>
            <a:headEnd/>
            <a:tailEnd/>
          </a:ln>
        </p:spPr>
        <p:txBody>
          <a:bodyPr wrap="square">
            <a:spAutoFit/>
          </a:bodyPr>
          <a:lstStyle/>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a:p>
        </p:txBody>
      </p:sp>
      <p:sp>
        <p:nvSpPr>
          <p:cNvPr id="16412" name="Richtungspfeil 11"/>
          <p:cNvSpPr>
            <a:spLocks noChangeArrowheads="1"/>
          </p:cNvSpPr>
          <p:nvPr/>
        </p:nvSpPr>
        <p:spPr bwMode="auto">
          <a:xfrm rot="10800000">
            <a:off x="6048990" y="3702387"/>
            <a:ext cx="216000" cy="2800767"/>
          </a:xfrm>
          <a:prstGeom prst="homePlate">
            <a:avLst>
              <a:gd name="adj" fmla="val 500000"/>
            </a:avLst>
          </a:prstGeom>
          <a:solidFill>
            <a:schemeClr val="accent2"/>
          </a:solidFill>
          <a:ln w="9525" algn="ctr">
            <a:solidFill>
              <a:schemeClr val="accent2"/>
            </a:solidFill>
            <a:round/>
            <a:headEnd/>
            <a:tailEnd/>
          </a:ln>
        </p:spPr>
        <p:txBody>
          <a:bodyPr>
            <a:spAutoFit/>
          </a:bodyPr>
          <a:lstStyle/>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smtClean="0"/>
          </a:p>
          <a:p>
            <a:pPr eaLnBrk="0" hangingPunct="0"/>
            <a:endParaRPr lang="fr-FR" dirty="0"/>
          </a:p>
        </p:txBody>
      </p:sp>
      <p:sp>
        <p:nvSpPr>
          <p:cNvPr id="14" name="Rechteck 13"/>
          <p:cNvSpPr/>
          <p:nvPr/>
        </p:nvSpPr>
        <p:spPr>
          <a:xfrm>
            <a:off x="8305800" y="6408738"/>
            <a:ext cx="838200" cy="230187"/>
          </a:xfrm>
          <a:prstGeom prst="rect">
            <a:avLst/>
          </a:prstGeom>
        </p:spPr>
        <p:txBody>
          <a:bodyPr wrap="none">
            <a:spAutoFit/>
          </a:bodyPr>
          <a:lstStyle/>
          <a:p>
            <a:pPr algn="r">
              <a:defRPr/>
            </a:pPr>
            <a:r>
              <a:rPr lang="fr-FR" sz="900" i="1" dirty="0" smtClean="0">
                <a:solidFill>
                  <a:schemeClr val="tx1">
                    <a:lumMod val="50000"/>
                    <a:lumOff val="50000"/>
                  </a:schemeClr>
                </a:solidFill>
              </a:rPr>
              <a:t>Source: GIZ</a:t>
            </a:r>
            <a:endParaRPr lang="fr-FR" sz="900" i="1" dirty="0">
              <a:solidFill>
                <a:schemeClr val="tx1">
                  <a:lumMod val="50000"/>
                  <a:lumOff val="50000"/>
                </a:schemeClr>
              </a:solidFill>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title"/>
          </p:nvPr>
        </p:nvSpPr>
        <p:spPr/>
        <p:txBody>
          <a:bodyPr/>
          <a:lstStyle/>
          <a:p>
            <a:r>
              <a:rPr lang="fr-FR" dirty="0" smtClean="0"/>
              <a:t>Mali : « </a:t>
            </a:r>
            <a:r>
              <a:rPr lang="fr-FR" dirty="0" err="1" smtClean="0"/>
              <a:t>Climate</a:t>
            </a:r>
            <a:r>
              <a:rPr lang="fr-FR" dirty="0" smtClean="0"/>
              <a:t> </a:t>
            </a:r>
            <a:r>
              <a:rPr lang="fr-FR" dirty="0" err="1" smtClean="0"/>
              <a:t>Proofing</a:t>
            </a:r>
            <a:r>
              <a:rPr lang="fr-FR" dirty="0" smtClean="0"/>
              <a:t> » pour le développement dans les projets de gestion durable des sols</a:t>
            </a:r>
            <a:br>
              <a:rPr lang="fr-FR" dirty="0" smtClean="0"/>
            </a:br>
            <a:endParaRPr lang="fr-FR" dirty="0" smtClean="0"/>
          </a:p>
        </p:txBody>
      </p:sp>
      <p:sp>
        <p:nvSpPr>
          <p:cNvPr id="17411" name="Rectangle 2"/>
          <p:cNvSpPr>
            <a:spLocks noGrp="1" noChangeArrowheads="1"/>
          </p:cNvSpPr>
          <p:nvPr>
            <p:ph type="body" idx="1"/>
          </p:nvPr>
        </p:nvSpPr>
        <p:spPr/>
        <p:txBody>
          <a:bodyPr/>
          <a:lstStyle/>
          <a:p>
            <a:r>
              <a:rPr lang="fr-FR" b="1" noProof="0" dirty="0" smtClean="0">
                <a:solidFill>
                  <a:srgbClr val="C00000"/>
                </a:solidFill>
              </a:rPr>
              <a:t>Étapes</a:t>
            </a:r>
          </a:p>
          <a:p>
            <a:pPr lvl="1"/>
            <a:r>
              <a:rPr lang="fr-FR" b="1" noProof="0" dirty="0" smtClean="0"/>
              <a:t>Discussion</a:t>
            </a:r>
            <a:r>
              <a:rPr lang="fr-FR" noProof="0" dirty="0" smtClean="0"/>
              <a:t> avec les parties prenantes maliennes, </a:t>
            </a:r>
          </a:p>
          <a:p>
            <a:pPr lvl="1">
              <a:buNone/>
            </a:pPr>
            <a:r>
              <a:rPr lang="fr-FR" dirty="0" smtClean="0"/>
              <a:t>	</a:t>
            </a:r>
            <a:r>
              <a:rPr lang="fr-FR" noProof="0" dirty="0" smtClean="0"/>
              <a:t>formations et ateliers sur divers outils</a:t>
            </a:r>
          </a:p>
          <a:p>
            <a:pPr lvl="1"/>
            <a:r>
              <a:rPr lang="fr-FR" b="1" noProof="0" dirty="0" smtClean="0"/>
              <a:t>Application du « </a:t>
            </a:r>
            <a:r>
              <a:rPr lang="fr-FR" b="1" noProof="0" dirty="0" err="1" smtClean="0"/>
              <a:t>Climate</a:t>
            </a:r>
            <a:r>
              <a:rPr lang="fr-FR" b="1" noProof="0" dirty="0" smtClean="0"/>
              <a:t> </a:t>
            </a:r>
            <a:r>
              <a:rPr lang="fr-FR" b="1" noProof="0" dirty="0" err="1" smtClean="0"/>
              <a:t>Proofing</a:t>
            </a:r>
            <a:r>
              <a:rPr lang="fr-FR" b="1" noProof="0" dirty="0" smtClean="0"/>
              <a:t>  » pour le </a:t>
            </a:r>
          </a:p>
          <a:p>
            <a:pPr lvl="1">
              <a:buNone/>
            </a:pPr>
            <a:r>
              <a:rPr lang="fr-FR" b="1" dirty="0" smtClean="0"/>
              <a:t>	</a:t>
            </a:r>
            <a:r>
              <a:rPr lang="fr-FR" b="1" noProof="0" dirty="0" smtClean="0"/>
              <a:t>développement  </a:t>
            </a:r>
            <a:r>
              <a:rPr lang="fr-FR" noProof="0" dirty="0" smtClean="0"/>
              <a:t>dans deux projets de gestion durable</a:t>
            </a:r>
          </a:p>
          <a:p>
            <a:pPr lvl="1">
              <a:buNone/>
            </a:pPr>
            <a:r>
              <a:rPr lang="fr-FR" dirty="0" smtClean="0"/>
              <a:t>	</a:t>
            </a:r>
            <a:r>
              <a:rPr lang="fr-FR" noProof="0" dirty="0" smtClean="0"/>
              <a:t>des sols et leurs </a:t>
            </a:r>
            <a:r>
              <a:rPr lang="fr-FR" dirty="0" smtClean="0"/>
              <a:t>évaluations</a:t>
            </a:r>
            <a:endParaRPr lang="fr-FR" noProof="0" dirty="0" smtClean="0"/>
          </a:p>
          <a:p>
            <a:pPr lvl="2"/>
            <a:r>
              <a:rPr lang="fr-FR" noProof="0" dirty="0" smtClean="0"/>
              <a:t> Élaboration d’un manuel</a:t>
            </a:r>
          </a:p>
          <a:p>
            <a:pPr lvl="2"/>
            <a:r>
              <a:rPr lang="fr-FR" noProof="0" dirty="0" smtClean="0"/>
              <a:t> Mise sur pied d’une équipe d’experts</a:t>
            </a:r>
          </a:p>
          <a:p>
            <a:pPr lvl="2"/>
            <a:r>
              <a:rPr lang="fr-FR" noProof="0" dirty="0" smtClean="0"/>
              <a:t> formations d’institutions gouvernementales et d’ONG </a:t>
            </a:r>
          </a:p>
          <a:p>
            <a:pPr lvl="1"/>
            <a:r>
              <a:rPr lang="fr-FR" b="1" noProof="0" dirty="0" smtClean="0"/>
              <a:t>Intégration de projets de gestion durable des sols </a:t>
            </a:r>
          </a:p>
          <a:p>
            <a:pPr lvl="1">
              <a:buNone/>
            </a:pPr>
            <a:r>
              <a:rPr lang="fr-FR" b="1" dirty="0" smtClean="0"/>
              <a:t>	</a:t>
            </a:r>
            <a:r>
              <a:rPr lang="fr-FR" b="1" noProof="0" dirty="0" smtClean="0"/>
              <a:t>dans les cycles de planification</a:t>
            </a:r>
            <a:endParaRPr lang="fr-FR" noProof="0" dirty="0" smtClean="0"/>
          </a:p>
          <a:p>
            <a:pPr lvl="1"/>
            <a:r>
              <a:rPr lang="fr-FR" b="1" noProof="0" dirty="0" smtClean="0"/>
              <a:t>Suivi d’utilisation et optimisation</a:t>
            </a:r>
            <a:r>
              <a:rPr lang="fr-FR" noProof="0" dirty="0" smtClean="0"/>
              <a:t> </a:t>
            </a:r>
            <a:br>
              <a:rPr lang="fr-FR" noProof="0" dirty="0" smtClean="0"/>
            </a:br>
            <a:r>
              <a:rPr lang="fr-FR" noProof="0" dirty="0" smtClean="0"/>
              <a:t>(par exemple, contrôle de qualité)</a:t>
            </a:r>
          </a:p>
          <a:p>
            <a:endParaRPr lang="fr-FR" noProof="0" dirty="0" smtClean="0"/>
          </a:p>
        </p:txBody>
      </p:sp>
      <p:sp>
        <p:nvSpPr>
          <p:cNvPr id="5" name="Rectangle 2"/>
          <p:cNvSpPr txBox="1">
            <a:spLocks noChangeArrowheads="1"/>
          </p:cNvSpPr>
          <p:nvPr/>
        </p:nvSpPr>
        <p:spPr bwMode="auto">
          <a:xfrm>
            <a:off x="214313" y="5286375"/>
            <a:ext cx="2214562" cy="3025775"/>
          </a:xfrm>
          <a:prstGeom prst="rect">
            <a:avLst/>
          </a:prstGeom>
          <a:noFill/>
          <a:ln>
            <a:miter lim="800000"/>
            <a:headEnd/>
            <a:tailEnd/>
          </a:ln>
        </p:spPr>
        <p:txBody>
          <a:bodyPr/>
          <a:lstStyle/>
          <a:p>
            <a:pPr marL="190500" indent="-190500" eaLnBrk="0" hangingPunct="0">
              <a:spcBef>
                <a:spcPct val="20000"/>
              </a:spcBef>
              <a:buClr>
                <a:schemeClr val="hlink"/>
              </a:buClr>
              <a:defRPr/>
            </a:pPr>
            <a:endParaRPr lang="fr-FR" sz="2000" b="0" kern="0" dirty="0">
              <a:solidFill>
                <a:schemeClr val="tx1"/>
              </a:solidFill>
              <a:latin typeface="+mn-lt"/>
              <a:ea typeface="ＭＳ Ｐゴシック" pitchFamily="-109" charset="-128"/>
              <a:cs typeface="ＭＳ Ｐゴシック" pitchFamily="-109" charset="-128"/>
            </a:endParaRPr>
          </a:p>
        </p:txBody>
      </p:sp>
      <p:pic>
        <p:nvPicPr>
          <p:cNvPr id="15366" name="Picture 2"/>
          <p:cNvPicPr>
            <a:picLocks noChangeAspect="1" noChangeArrowheads="1"/>
          </p:cNvPicPr>
          <p:nvPr/>
        </p:nvPicPr>
        <p:blipFill>
          <a:blip r:embed="rId3" cstate="print"/>
          <a:srcRect/>
          <a:stretch>
            <a:fillRect/>
          </a:stretch>
        </p:blipFill>
        <p:spPr bwMode="auto">
          <a:xfrm>
            <a:off x="6305550" y="2305050"/>
            <a:ext cx="2735263" cy="3929063"/>
          </a:xfrm>
          <a:prstGeom prst="rect">
            <a:avLst/>
          </a:prstGeom>
          <a:noFill/>
          <a:ln w="9525">
            <a:noFill/>
            <a:miter lim="800000"/>
            <a:headEnd/>
            <a:tailEnd/>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p:txBody>
          <a:bodyPr/>
          <a:lstStyle/>
          <a:p>
            <a:r>
              <a:rPr lang="fr-FR" noProof="0" dirty="0" smtClean="0"/>
              <a:t>Exemple : PADESO  </a:t>
            </a:r>
          </a:p>
        </p:txBody>
      </p:sp>
      <p:pic>
        <p:nvPicPr>
          <p:cNvPr id="18436" name="Picture 6" descr="Ausbilderinnen aus den „eigenen Reihen“ geben ihr erworbenes Wissen gern weiter. Fotografiert von Lisa Feldmann in Malawi. © GTZ / Lisa Feldmann."/>
          <p:cNvPicPr>
            <a:picLocks noChangeAspect="1" noChangeArrowheads="1"/>
          </p:cNvPicPr>
          <p:nvPr/>
        </p:nvPicPr>
        <p:blipFill>
          <a:blip r:embed="rId3" cstate="print"/>
          <a:srcRect/>
          <a:stretch>
            <a:fillRect/>
          </a:stretch>
        </p:blipFill>
        <p:spPr bwMode="auto">
          <a:xfrm>
            <a:off x="4705350" y="766763"/>
            <a:ext cx="4438650" cy="3328987"/>
          </a:xfrm>
          <a:prstGeom prst="rect">
            <a:avLst/>
          </a:prstGeom>
          <a:noFill/>
          <a:ln w="9525">
            <a:noFill/>
            <a:miter lim="800000"/>
            <a:headEnd/>
            <a:tailEnd/>
          </a:ln>
        </p:spPr>
      </p:pic>
      <p:sp>
        <p:nvSpPr>
          <p:cNvPr id="18435" name="Rectangle 2"/>
          <p:cNvSpPr>
            <a:spLocks noGrp="1" noChangeArrowheads="1"/>
          </p:cNvSpPr>
          <p:nvPr>
            <p:ph type="body" idx="1"/>
          </p:nvPr>
        </p:nvSpPr>
        <p:spPr>
          <a:xfrm>
            <a:off x="457200" y="2008188"/>
            <a:ext cx="7542213" cy="4213225"/>
          </a:xfrm>
        </p:spPr>
        <p:txBody>
          <a:bodyPr/>
          <a:lstStyle/>
          <a:p>
            <a:pPr lvl="1"/>
            <a:r>
              <a:rPr lang="fr-FR" b="1" noProof="0" dirty="0" smtClean="0"/>
              <a:t>PADESO :</a:t>
            </a:r>
            <a:r>
              <a:rPr lang="fr-FR" b="1" noProof="0" dirty="0" smtClean="0">
                <a:solidFill>
                  <a:srgbClr val="C00000"/>
                </a:solidFill>
              </a:rPr>
              <a:t> </a:t>
            </a:r>
            <a:r>
              <a:rPr lang="fr-FR" noProof="0" dirty="0" smtClean="0"/>
              <a:t>Programme d’Appui au </a:t>
            </a:r>
            <a:br>
              <a:rPr lang="fr-FR" noProof="0" dirty="0" smtClean="0"/>
            </a:br>
            <a:r>
              <a:rPr lang="fr-FR" noProof="0" dirty="0" smtClean="0"/>
              <a:t>Développement Durable de </a:t>
            </a:r>
            <a:r>
              <a:rPr lang="fr-FR" noProof="0" dirty="0" smtClean="0"/>
              <a:t>l’ Elevage</a:t>
            </a:r>
            <a:br>
              <a:rPr lang="fr-FR" noProof="0" dirty="0" smtClean="0"/>
            </a:br>
            <a:r>
              <a:rPr lang="fr-FR" noProof="0" dirty="0" smtClean="0"/>
              <a:t>au </a:t>
            </a:r>
            <a:r>
              <a:rPr lang="fr-FR" noProof="0" dirty="0" smtClean="0"/>
              <a:t>Sahel Occidental (PADESO) </a:t>
            </a:r>
          </a:p>
          <a:p>
            <a:pPr lvl="1"/>
            <a:r>
              <a:rPr lang="fr-FR" b="1" noProof="0" dirty="0" smtClean="0"/>
              <a:t>Programme en quatre ans</a:t>
            </a:r>
          </a:p>
          <a:p>
            <a:pPr lvl="1"/>
            <a:r>
              <a:rPr lang="fr-FR" b="1" noProof="0" dirty="0" smtClean="0"/>
              <a:t>Groupe cible : </a:t>
            </a:r>
            <a:r>
              <a:rPr lang="fr-FR" dirty="0" smtClean="0"/>
              <a:t>éleveurs nomades et </a:t>
            </a:r>
          </a:p>
          <a:p>
            <a:pPr lvl="1">
              <a:buNone/>
            </a:pPr>
            <a:r>
              <a:rPr lang="fr-FR" noProof="0" dirty="0" smtClean="0"/>
              <a:t>	petits agriculteurs</a:t>
            </a:r>
          </a:p>
          <a:p>
            <a:pPr lvl="1"/>
            <a:r>
              <a:rPr lang="fr-FR" b="1" noProof="0" dirty="0" smtClean="0"/>
              <a:t>Régions : </a:t>
            </a:r>
            <a:r>
              <a:rPr lang="fr-FR" noProof="0" dirty="0" smtClean="0"/>
              <a:t>Kayes, Koulikoro et Ségou</a:t>
            </a:r>
          </a:p>
          <a:p>
            <a:pPr>
              <a:tabLst>
                <a:tab pos="2190750" algn="l"/>
              </a:tabLst>
            </a:pPr>
            <a:r>
              <a:rPr lang="fr-FR" sz="2200" b="1" noProof="0" dirty="0" smtClean="0">
                <a:solidFill>
                  <a:srgbClr val="C00000"/>
                </a:solidFill>
              </a:rPr>
              <a:t>Options d’adaptation identifiées (exemples)</a:t>
            </a:r>
          </a:p>
          <a:p>
            <a:pPr lvl="1"/>
            <a:r>
              <a:rPr lang="fr-FR" noProof="0" dirty="0" smtClean="0"/>
              <a:t>Transmission de l’information et des prévisions météorologiques aux agriculteurs </a:t>
            </a:r>
          </a:p>
          <a:p>
            <a:pPr lvl="1"/>
            <a:r>
              <a:rPr lang="fr-FR" noProof="0" dirty="0" smtClean="0"/>
              <a:t>Protection de l’infrastructure contre les conditions extrêmes </a:t>
            </a:r>
          </a:p>
          <a:p>
            <a:pPr lvl="1"/>
            <a:r>
              <a:rPr lang="fr-FR" noProof="0" dirty="0" smtClean="0"/>
              <a:t>Restauration </a:t>
            </a:r>
            <a:r>
              <a:rPr lang="fr-FR" dirty="0" smtClean="0"/>
              <a:t>des sols détériorés et prévention contre l’érosion</a:t>
            </a:r>
            <a:endParaRPr lang="fr-FR" noProof="0" dirty="0" smtClean="0"/>
          </a:p>
          <a:p>
            <a:pPr lvl="1"/>
            <a:r>
              <a:rPr lang="fr-FR" noProof="0" dirty="0" smtClean="0"/>
              <a:t>Préférence pour des espèces de bétail et des variétés de cultures adaptées</a:t>
            </a:r>
          </a:p>
          <a:p>
            <a:pPr>
              <a:tabLst>
                <a:tab pos="2190750" algn="l"/>
              </a:tabLst>
            </a:pPr>
            <a:endParaRPr lang="fr-FR" noProof="0" dirty="0" smtClean="0"/>
          </a:p>
          <a:p>
            <a:pPr>
              <a:tabLst>
                <a:tab pos="2190750" algn="l"/>
              </a:tabLst>
            </a:pPr>
            <a:endParaRPr lang="fr-FR" noProof="0" dirty="0" smtClean="0"/>
          </a:p>
          <a:p>
            <a:pPr>
              <a:tabLst>
                <a:tab pos="2190750" algn="l"/>
              </a:tabLst>
            </a:pPr>
            <a:endParaRPr lang="fr-FR" noProof="0" dirty="0" smtClean="0"/>
          </a:p>
          <a:p>
            <a:pPr>
              <a:tabLst>
                <a:tab pos="2190750" algn="l"/>
              </a:tabLst>
            </a:pPr>
            <a:endParaRPr lang="fr-FR" noProof="0" dirty="0" smtClean="0"/>
          </a:p>
          <a:p>
            <a:pPr>
              <a:tabLst>
                <a:tab pos="2190750" algn="l"/>
              </a:tabLst>
            </a:pPr>
            <a:endParaRPr lang="fr-FR" noProof="0" dirty="0" smtClean="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972</Words>
  <Application>Microsoft Office PowerPoint</Application>
  <PresentationFormat>Bildschirmpräsentation (4:3)</PresentationFormat>
  <Paragraphs>222</Paragraphs>
  <Slides>14</Slides>
  <Notes>14</Notes>
  <HiddenSlides>0</HiddenSlides>
  <MMClips>0</MMClips>
  <ScaleCrop>false</ScaleCrop>
  <HeadingPairs>
    <vt:vector size="4" baseType="variant">
      <vt:variant>
        <vt:lpstr>Design</vt:lpstr>
      </vt:variant>
      <vt:variant>
        <vt:i4>1</vt:i4>
      </vt:variant>
      <vt:variant>
        <vt:lpstr>Folientitel</vt:lpstr>
      </vt:variant>
      <vt:variant>
        <vt:i4>14</vt:i4>
      </vt:variant>
    </vt:vector>
  </HeadingPairs>
  <TitlesOfParts>
    <vt:vector size="15" baseType="lpstr">
      <vt:lpstr>GTZ-EN</vt:lpstr>
      <vt:lpstr>Module 10 Intégrer l’adaptation au  cycle du projet</vt:lpstr>
      <vt:lpstr>PowerPoint-Präsentation</vt:lpstr>
      <vt:lpstr>Conditions d’utilisation</vt:lpstr>
      <vt:lpstr>Exposé raisonné</vt:lpstr>
      <vt:lpstr>Pourquoi poser une réflexion sur l’adaptation au niveau du projet ? </vt:lpstr>
      <vt:lpstr>Intégrer l’adaptation dans le cycle du projet</vt:lpstr>
      <vt:lpstr>Exercice (1)</vt:lpstr>
      <vt:lpstr>Exercice (2a)</vt:lpstr>
      <vt:lpstr>Exercice (2b)</vt:lpstr>
      <vt:lpstr>Exemple GIZ: « Climate proofing » pour le développement</vt:lpstr>
      <vt:lpstr>Préparation</vt:lpstr>
      <vt:lpstr>PowerPoint-Präsentation</vt:lpstr>
      <vt:lpstr>Mali : « Climate Proofing » pour le développement dans les projets de gestion durable des sols </vt:lpstr>
      <vt:lpstr>Exemple : PADESO  </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266</cp:revision>
  <cp:lastPrinted>2005-12-21T12:33:01Z</cp:lastPrinted>
  <dcterms:created xsi:type="dcterms:W3CDTF">2009-01-02T12:52:23Z</dcterms:created>
  <dcterms:modified xsi:type="dcterms:W3CDTF">2013-10-30T12:41:54Z</dcterms:modified>
</cp:coreProperties>
</file>