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31"/>
  </p:notesMasterIdLst>
  <p:handoutMasterIdLst>
    <p:handoutMasterId r:id="rId32"/>
  </p:handoutMasterIdLst>
  <p:sldIdLst>
    <p:sldId id="269" r:id="rId2"/>
    <p:sldId id="367" r:id="rId3"/>
    <p:sldId id="329" r:id="rId4"/>
    <p:sldId id="331" r:id="rId5"/>
    <p:sldId id="332" r:id="rId6"/>
    <p:sldId id="333" r:id="rId7"/>
    <p:sldId id="334" r:id="rId8"/>
    <p:sldId id="293" r:id="rId9"/>
    <p:sldId id="336" r:id="rId10"/>
    <p:sldId id="337" r:id="rId11"/>
    <p:sldId id="338" r:id="rId12"/>
    <p:sldId id="339" r:id="rId13"/>
    <p:sldId id="340" r:id="rId14"/>
    <p:sldId id="341" r:id="rId15"/>
    <p:sldId id="303" r:id="rId16"/>
    <p:sldId id="326" r:id="rId17"/>
    <p:sldId id="343" r:id="rId18"/>
    <p:sldId id="305" r:id="rId19"/>
    <p:sldId id="306" r:id="rId20"/>
    <p:sldId id="307" r:id="rId21"/>
    <p:sldId id="347" r:id="rId22"/>
    <p:sldId id="348" r:id="rId23"/>
    <p:sldId id="349" r:id="rId24"/>
    <p:sldId id="350" r:id="rId25"/>
    <p:sldId id="351" r:id="rId26"/>
    <p:sldId id="353" r:id="rId27"/>
    <p:sldId id="355" r:id="rId28"/>
    <p:sldId id="356" r:id="rId29"/>
    <p:sldId id="360" r:id="rId30"/>
  </p:sldIdLst>
  <p:sldSz cx="9144000" cy="6858000" type="screen4x3"/>
  <p:notesSz cx="6858000" cy="9945688"/>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8F9FA"/>
    <a:srgbClr val="7EC234"/>
    <a:srgbClr val="54AD17"/>
    <a:srgbClr val="FF9900"/>
    <a:srgbClr val="FFFFFF"/>
    <a:srgbClr val="669900"/>
    <a:srgbClr val="E2C5FF"/>
    <a:srgbClr val="E6CD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59" autoAdjust="0"/>
    <p:restoredTop sz="84725" autoAdjust="0"/>
  </p:normalViewPr>
  <p:slideViewPr>
    <p:cSldViewPr snapToGrid="0">
      <p:cViewPr>
        <p:scale>
          <a:sx n="100" d="100"/>
          <a:sy n="100" d="100"/>
        </p:scale>
        <p:origin x="-72" y="1236"/>
      </p:cViewPr>
      <p:guideLst>
        <p:guide orient="horz" pos="3345"/>
        <p:guide orient="horz"/>
        <p:guide orient="horz" pos="151"/>
        <p:guide orient="horz" pos="1967"/>
        <p:guide orient="horz" pos="3908"/>
        <p:guide orient="horz" pos="1265"/>
        <p:guide pos="288"/>
        <p:guide pos="5029"/>
        <p:guide pos="28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00" d="100"/>
          <a:sy n="100" d="100"/>
        </p:scale>
        <p:origin x="-2748" y="1338"/>
      </p:cViewPr>
      <p:guideLst>
        <p:guide orient="horz" pos="3132"/>
        <p:guide pos="132"/>
        <p:guide pos="41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D9B8B633-E33F-4D97-886D-69BE45776821}" type="slidenum">
              <a:rPr lang="de-DE"/>
              <a:pPr>
                <a:defRPr/>
              </a:pPr>
              <a:t>‹#›</a:t>
            </a:fld>
            <a:endParaRPr lang="de-DE"/>
          </a:p>
        </p:txBody>
      </p:sp>
    </p:spTree>
    <p:extLst>
      <p:ext uri="{BB962C8B-B14F-4D97-AF65-F5344CB8AC3E}">
        <p14:creationId xmlns:p14="http://schemas.microsoft.com/office/powerpoint/2010/main" val="975890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05975"/>
            <a:ext cx="6858000"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1CB30B9B-09C6-4706-8A52-D4721D8A90D3}" type="slidenum">
              <a:rPr/>
              <a:pPr>
                <a:defRPr/>
              </a:pPr>
              <a:t>‹#›</a:t>
            </a:fld>
            <a:endParaRPr dirty="0"/>
          </a:p>
        </p:txBody>
      </p:sp>
      <p:sp>
        <p:nvSpPr>
          <p:cNvPr id="8194" name="Rectangle 2"/>
          <p:cNvSpPr>
            <a:spLocks noGrp="1" noChangeArrowheads="1"/>
          </p:cNvSpPr>
          <p:nvPr>
            <p:ph type="hdr" sz="quarter"/>
          </p:nvPr>
        </p:nvSpPr>
        <p:spPr bwMode="auto">
          <a:xfrm>
            <a:off x="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8620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37893" name="Rectangle 4"/>
          <p:cNvSpPr>
            <a:spLocks noGrp="1" noRot="1" noChangeAspect="1" noChangeArrowheads="1" noTextEdit="1"/>
          </p:cNvSpPr>
          <p:nvPr>
            <p:ph type="sldImg" idx="2"/>
          </p:nvPr>
        </p:nvSpPr>
        <p:spPr bwMode="auto">
          <a:xfrm>
            <a:off x="209550" y="312738"/>
            <a:ext cx="6403975" cy="429736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7" name="Rectangle 5"/>
          <p:cNvSpPr>
            <a:spLocks noGrp="1" noChangeArrowheads="1"/>
          </p:cNvSpPr>
          <p:nvPr>
            <p:ph type="body" sz="quarter" idx="3"/>
          </p:nvPr>
        </p:nvSpPr>
        <p:spPr bwMode="auto">
          <a:xfrm>
            <a:off x="212725" y="4724400"/>
            <a:ext cx="6413500" cy="4945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05975"/>
            <a:ext cx="6143625"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r>
              <a:t> </a:t>
            </a:r>
          </a:p>
        </p:txBody>
      </p:sp>
    </p:spTree>
    <p:extLst>
      <p:ext uri="{BB962C8B-B14F-4D97-AF65-F5344CB8AC3E}">
        <p14:creationId xmlns:p14="http://schemas.microsoft.com/office/powerpoint/2010/main" val="16428801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F12E99FE-209B-4C2E-B36A-270AEC93EC10}" type="slidenum">
              <a:rPr altLang="de-DE" sz="1000" smtClean="0">
                <a:solidFill>
                  <a:schemeClr val="bg1"/>
                </a:solidFill>
              </a:rPr>
              <a:pPr/>
              <a:t>1</a:t>
            </a:fld>
            <a:endParaRPr altLang="de-DE" sz="1000" smtClean="0">
              <a:solidFill>
                <a:schemeClr val="bg1"/>
              </a:solidFill>
            </a:endParaRPr>
          </a:p>
        </p:txBody>
      </p:sp>
      <p:sp>
        <p:nvSpPr>
          <p:cNvPr id="38915" name="Folienbildplatzhalter 5"/>
          <p:cNvSpPr>
            <a:spLocks noGrp="1" noRot="1" noChangeAspect="1" noTextEdit="1"/>
          </p:cNvSpPr>
          <p:nvPr>
            <p:ph type="sldImg"/>
          </p:nvPr>
        </p:nvSpPr>
        <p:spPr>
          <a:xfrm>
            <a:off x="546100" y="312738"/>
            <a:ext cx="5730875" cy="4297362"/>
          </a:xfrm>
          <a:ln/>
        </p:spPr>
      </p:sp>
      <p:sp>
        <p:nvSpPr>
          <p:cNvPr id="38916" name="Notizenplatzhalter 6"/>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2"/>
          <p:cNvSpPr txBox="1">
            <a:spLocks noGrp="1" noChangeArrowheads="1"/>
          </p:cNvSpPr>
          <p:nvPr/>
        </p:nvSpPr>
        <p:spPr bwMode="auto">
          <a:xfrm>
            <a:off x="0" y="9704388"/>
            <a:ext cx="6858000" cy="231775"/>
          </a:xfrm>
          <a:prstGeom prst="rect">
            <a:avLst/>
          </a:prstGeom>
          <a:solidFill>
            <a:srgbClr val="669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938" tIns="45969" rIns="91938" bIns="45969"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r"/>
            <a:fld id="{524C4580-63C9-4429-919F-FF860A6E3E0D}" type="slidenum">
              <a:rPr lang="de-DE" altLang="de-DE" sz="1000">
                <a:solidFill>
                  <a:schemeClr val="bg1"/>
                </a:solidFill>
              </a:rPr>
              <a:pPr algn="r"/>
              <a:t>2</a:t>
            </a:fld>
            <a:endParaRPr lang="de-DE" altLang="de-DE" sz="1000">
              <a:solidFill>
                <a:schemeClr val="bg1"/>
              </a:solidFill>
            </a:endParaRPr>
          </a:p>
        </p:txBody>
      </p:sp>
      <p:sp>
        <p:nvSpPr>
          <p:cNvPr id="39939" name="Text Box 1"/>
          <p:cNvSpPr txBox="1">
            <a:spLocks noChangeArrowheads="1"/>
          </p:cNvSpPr>
          <p:nvPr/>
        </p:nvSpPr>
        <p:spPr bwMode="auto">
          <a:xfrm>
            <a:off x="0" y="9704388"/>
            <a:ext cx="6858000" cy="230187"/>
          </a:xfrm>
          <a:prstGeom prst="rect">
            <a:avLst/>
          </a:prstGeom>
          <a:solidFill>
            <a:srgbClr val="669900"/>
          </a:solidFill>
          <a:ln>
            <a:noFill/>
          </a:ln>
          <a:extLs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algn="r" eaLnBrk="1" hangingPunct="1"/>
            <a:fld id="{A6DDB827-14BB-4577-BF7B-F9D0506C62C8}" type="slidenum">
              <a:rPr lang="de-DE" altLang="de-DE" sz="1000">
                <a:solidFill>
                  <a:srgbClr val="FFFFFF"/>
                </a:solidFill>
              </a:rPr>
              <a:pPr algn="r" eaLnBrk="1" hangingPunct="1"/>
              <a:t>2</a:t>
            </a:fld>
            <a:endParaRPr lang="de-DE" altLang="de-DE" sz="1000">
              <a:solidFill>
                <a:srgbClr val="FFFFFF"/>
              </a:solidFill>
            </a:endParaRPr>
          </a:p>
        </p:txBody>
      </p:sp>
      <p:sp>
        <p:nvSpPr>
          <p:cNvPr id="39940" name="Text Box 2"/>
          <p:cNvSpPr>
            <a:spLocks noGrp="1" noChangeArrowheads="1"/>
          </p:cNvSpPr>
          <p:nvPr>
            <p:ph type="body"/>
          </p:nvPr>
        </p:nvSpPr>
        <p:spPr>
          <a:xfrm>
            <a:off x="212725" y="4724400"/>
            <a:ext cx="6413500" cy="49434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38" tIns="45969" rIns="91938" bIns="45969"/>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de-DE" smtClean="0">
                <a:solidFill>
                  <a:srgbClr val="000000"/>
                </a:solidFill>
                <a:latin typeface="Arial" charset="0"/>
                <a:cs typeface="Arial" charset="0"/>
              </a:rPr>
              <a:t>Términos de uso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de-DE" b="0" smtClean="0">
                <a:solidFill>
                  <a:srgbClr val="000000"/>
                </a:solidFill>
                <a:latin typeface="Arial" charset="0"/>
                <a:cs typeface="Arial" charset="0"/>
              </a:rPr>
              <a:t>Este material de capacitación es propiedad de la GIZ. No se puede alterar esta diapositiva, añadir o borrar ninguna parte de su contenido ni cambiar las diapositivas maestras. El logo de la GIZ no podrá ser removido o cambiado de lugar y ningún otro logo o información podrá ser ubicado en las áreas de encabezado o pie de págica de las diapositivas maestras. Antes de añadir cualquier información a este material de capacitación, por favor contactar a climate@giz.de.</a:t>
            </a:r>
          </a:p>
        </p:txBody>
      </p:sp>
      <p:sp>
        <p:nvSpPr>
          <p:cNvPr id="39941" name="Text Box 3"/>
          <p:cNvSpPr txBox="1">
            <a:spLocks noChangeArrowheads="1"/>
          </p:cNvSpPr>
          <p:nvPr/>
        </p:nvSpPr>
        <p:spPr bwMode="auto">
          <a:xfrm>
            <a:off x="2054225" y="312738"/>
            <a:ext cx="2714625" cy="4295775"/>
          </a:xfrm>
          <a:prstGeom prst="rect">
            <a:avLst/>
          </a:prstGeom>
          <a:solidFill>
            <a:srgbClr val="FFFFFF"/>
          </a:solidFill>
          <a:ln w="9525">
            <a:solidFill>
              <a:srgbClr val="000000"/>
            </a:solidFill>
            <a:miter lim="800000"/>
            <a:headEnd/>
            <a:tailEnd/>
          </a:ln>
        </p:spPr>
        <p:txBody>
          <a:bodyPr wrap="none" anchor="ct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endParaRPr lang="en-GB" alt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Folienbildplatzhalter 1"/>
          <p:cNvSpPr>
            <a:spLocks noGrp="1" noRot="1" noChangeAspect="1" noTextEdit="1"/>
          </p:cNvSpPr>
          <p:nvPr>
            <p:ph type="sldImg"/>
          </p:nvPr>
        </p:nvSpPr>
        <p:spPr>
          <a:xfrm>
            <a:off x="546100" y="312738"/>
            <a:ext cx="5730875" cy="4297362"/>
          </a:xfrm>
          <a:ln/>
        </p:spPr>
      </p:sp>
      <p:sp>
        <p:nvSpPr>
          <p:cNvPr id="40963"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
        <p:nvSpPr>
          <p:cNvPr id="40964"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AE052227-A600-4CFC-94A9-D174EC9D2132}" type="slidenum">
              <a:rPr altLang="de-DE" sz="1000" smtClean="0">
                <a:solidFill>
                  <a:schemeClr val="bg1"/>
                </a:solidFill>
              </a:rPr>
              <a:pPr/>
              <a:t>3</a:t>
            </a:fld>
            <a:endParaRPr altLang="de-DE" sz="1000" smtClean="0">
              <a:solidFill>
                <a:schemeClr val="bg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lienbildplatzhalter 1"/>
          <p:cNvSpPr>
            <a:spLocks noGrp="1" noRot="1" noChangeAspect="1" noTextEdit="1"/>
          </p:cNvSpPr>
          <p:nvPr>
            <p:ph type="sldImg"/>
          </p:nvPr>
        </p:nvSpPr>
        <p:spPr>
          <a:xfrm>
            <a:off x="546100" y="312738"/>
            <a:ext cx="5730875" cy="4297362"/>
          </a:xfrm>
          <a:ln/>
        </p:spPr>
      </p:sp>
      <p:sp>
        <p:nvSpPr>
          <p:cNvPr id="41987"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
        <p:nvSpPr>
          <p:cNvPr id="41988"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ACE842CF-7E30-43D9-911E-74E7318E9EAA}" type="slidenum">
              <a:rPr altLang="de-DE" sz="1000" smtClean="0">
                <a:solidFill>
                  <a:schemeClr val="bg1"/>
                </a:solidFill>
              </a:rPr>
              <a:pPr/>
              <a:t>4</a:t>
            </a:fld>
            <a:endParaRPr altLang="de-DE" sz="1000" smtClean="0">
              <a:solidFill>
                <a:schemeClr val="bg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MX" altLang="de-DE" smtClean="0">
                <a:latin typeface="Arial" charset="0"/>
                <a:cs typeface="Arial" charset="0"/>
              </a:rPr>
              <a:t>Mensaje: </a:t>
            </a:r>
            <a:br>
              <a:rPr lang="es-MX" altLang="de-DE" smtClean="0">
                <a:latin typeface="Arial" charset="0"/>
                <a:cs typeface="Arial" charset="0"/>
              </a:rPr>
            </a:br>
            <a:r>
              <a:rPr lang="es-MX" altLang="de-DE" b="0" smtClean="0">
                <a:latin typeface="Arial" charset="0"/>
                <a:cs typeface="Arial" charset="0"/>
              </a:rPr>
              <a:t>El efecto invernadero es un fenómeno natural sin el cual no habría vida en la Tierra.</a:t>
            </a:r>
          </a:p>
        </p:txBody>
      </p:sp>
      <p:sp>
        <p:nvSpPr>
          <p:cNvPr id="43011"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5F3EA4DA-38CA-47FF-B153-6FB6666382B6}" type="slidenum">
              <a:rPr altLang="de-DE" sz="1000" smtClean="0">
                <a:solidFill>
                  <a:schemeClr val="bg1"/>
                </a:solidFill>
              </a:rPr>
              <a:pPr/>
              <a:t>5</a:t>
            </a:fld>
            <a:endParaRPr altLang="de-DE" sz="1000" smtClean="0">
              <a:solidFill>
                <a:schemeClr val="bg1"/>
              </a:solidFill>
            </a:endParaRPr>
          </a:p>
        </p:txBody>
      </p:sp>
      <p:sp>
        <p:nvSpPr>
          <p:cNvPr id="43012"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MX" altLang="de-DE" smtClean="0">
                <a:latin typeface="Arial" charset="0"/>
                <a:cs typeface="Arial" charset="0"/>
              </a:rPr>
              <a:t>Mensaje: </a:t>
            </a:r>
            <a:br>
              <a:rPr lang="es-MX" altLang="de-DE" smtClean="0">
                <a:latin typeface="Arial" charset="0"/>
                <a:cs typeface="Arial" charset="0"/>
              </a:rPr>
            </a:br>
            <a:r>
              <a:rPr lang="es-MX" altLang="de-DE" b="0" smtClean="0">
                <a:latin typeface="Arial" charset="0"/>
                <a:cs typeface="Arial" charset="0"/>
              </a:rPr>
              <a:t>Han habido cambios en la concentración de CO</a:t>
            </a:r>
            <a:r>
              <a:rPr lang="es-MX" altLang="de-DE" b="0" baseline="-25000" smtClean="0">
                <a:latin typeface="Arial" charset="0"/>
                <a:cs typeface="Arial" charset="0"/>
              </a:rPr>
              <a:t>2 </a:t>
            </a:r>
            <a:r>
              <a:rPr lang="es-MX" altLang="de-DE" b="0" smtClean="0">
                <a:latin typeface="Arial" charset="0"/>
                <a:cs typeface="Arial" charset="0"/>
              </a:rPr>
              <a:t>en los últimos 800 000 años. Sin embargo, el cambio dentro de los últimos cien años ha superado a cualquier cambio anterior.</a:t>
            </a:r>
            <a:endParaRPr lang="es-MX" altLang="de-DE" b="0" baseline="-25000" smtClean="0">
              <a:latin typeface="Arial" charset="0"/>
              <a:cs typeface="Arial" charset="0"/>
            </a:endParaRPr>
          </a:p>
        </p:txBody>
      </p:sp>
      <p:sp>
        <p:nvSpPr>
          <p:cNvPr id="44035" name="Folienbildplatzhalter 4"/>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MX" altLang="de-DE" smtClean="0">
                <a:latin typeface="Arial" charset="0"/>
                <a:cs typeface="Arial" charset="0"/>
              </a:rPr>
              <a:t>Mensaje: </a:t>
            </a:r>
          </a:p>
          <a:p>
            <a:r>
              <a:rPr lang="es-MX" altLang="de-DE" b="0" smtClean="0">
                <a:latin typeface="Arial" charset="0"/>
                <a:cs typeface="Arial" charset="0"/>
              </a:rPr>
              <a:t>A través de los cambios en el uso de tierra y la quema de combustibles fósiles, el ciclo natural  del carbono ha sido interrumpido; conllevando a más emisiones de gases de efecto invernadero; el efecto de esta elevación de gases origina el calentamiento global y a la vez de impactos significativos en el bienestar humano, la sostenibilidad ecológica así como en las actividades económicas.</a:t>
            </a:r>
          </a:p>
          <a:p>
            <a:endParaRPr lang="en-US" altLang="de-DE" b="0" smtClean="0">
              <a:latin typeface="Arial" charset="0"/>
              <a:cs typeface="Arial" charset="0"/>
            </a:endParaRPr>
          </a:p>
        </p:txBody>
      </p:sp>
      <p:sp>
        <p:nvSpPr>
          <p:cNvPr id="45059" name="Folienbildplatzhalter 4"/>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de-DE" smtClean="0">
                <a:latin typeface="Arial" charset="0"/>
                <a:cs typeface="Arial" charset="0"/>
              </a:rPr>
              <a:t>Hay varios GEI, los que son calculados en CO</a:t>
            </a:r>
            <a:r>
              <a:rPr lang="en-GB" altLang="de-DE" baseline="-25000" smtClean="0">
                <a:latin typeface="Arial" charset="0"/>
                <a:cs typeface="Arial" charset="0"/>
              </a:rPr>
              <a:t>2</a:t>
            </a:r>
            <a:r>
              <a:rPr lang="en-GB" altLang="de-DE" smtClean="0">
                <a:latin typeface="Arial" charset="0"/>
                <a:cs typeface="Arial" charset="0"/>
              </a:rPr>
              <a:t> equivalente</a:t>
            </a:r>
          </a:p>
          <a:p>
            <a:endParaRPr lang="en-GB" altLang="de-DE" b="0" smtClean="0">
              <a:latin typeface="Arial" charset="0"/>
              <a:cs typeface="Arial" charset="0"/>
            </a:endParaRPr>
          </a:p>
          <a:p>
            <a:r>
              <a:rPr lang="en-GB" altLang="de-DE" b="0" smtClean="0">
                <a:latin typeface="Arial" charset="0"/>
                <a:cs typeface="Arial" charset="0"/>
              </a:rPr>
              <a:t>Dióxido de carbono (CO</a:t>
            </a:r>
            <a:r>
              <a:rPr lang="en-GB" altLang="de-DE" b="0" baseline="-25000" smtClean="0">
                <a:latin typeface="Arial" charset="0"/>
                <a:cs typeface="Arial" charset="0"/>
              </a:rPr>
              <a:t>2</a:t>
            </a:r>
            <a:r>
              <a:rPr lang="en-GB" altLang="de-DE" b="0" smtClean="0">
                <a:latin typeface="Arial" charset="0"/>
                <a:cs typeface="Arial" charset="0"/>
              </a:rPr>
              <a:t>)	= 1</a:t>
            </a:r>
          </a:p>
          <a:p>
            <a:r>
              <a:rPr lang="en-GB" altLang="de-DE" b="0" smtClean="0">
                <a:latin typeface="Arial" charset="0"/>
                <a:cs typeface="Arial" charset="0"/>
              </a:rPr>
              <a:t>Metano (CH</a:t>
            </a:r>
            <a:r>
              <a:rPr lang="en-GB" altLang="de-DE" b="0" baseline="-25000" smtClean="0">
                <a:latin typeface="Arial" charset="0"/>
                <a:cs typeface="Arial" charset="0"/>
              </a:rPr>
              <a:t>4</a:t>
            </a:r>
            <a:r>
              <a:rPr lang="en-GB" altLang="de-DE" b="0" smtClean="0">
                <a:latin typeface="Arial" charset="0"/>
                <a:cs typeface="Arial" charset="0"/>
              </a:rPr>
              <a:t>) 	= 21</a:t>
            </a:r>
          </a:p>
          <a:p>
            <a:r>
              <a:rPr lang="en-GB" altLang="de-DE" b="0" smtClean="0">
                <a:latin typeface="Arial" charset="0"/>
                <a:cs typeface="Arial" charset="0"/>
              </a:rPr>
              <a:t>Oxído nitroso  (N</a:t>
            </a:r>
            <a:r>
              <a:rPr lang="en-GB" altLang="de-DE" b="0" baseline="-25000" smtClean="0">
                <a:latin typeface="Arial" charset="0"/>
                <a:cs typeface="Arial" charset="0"/>
              </a:rPr>
              <a:t>2</a:t>
            </a:r>
            <a:r>
              <a:rPr lang="en-GB" altLang="de-DE" b="0" smtClean="0">
                <a:latin typeface="Arial" charset="0"/>
                <a:cs typeface="Arial" charset="0"/>
              </a:rPr>
              <a:t>O)	= 310</a:t>
            </a:r>
          </a:p>
          <a:p>
            <a:r>
              <a:rPr lang="en-GB" altLang="de-DE" b="0" smtClean="0">
                <a:latin typeface="Arial" charset="0"/>
                <a:cs typeface="Arial" charset="0"/>
              </a:rPr>
              <a:t>Hidrofluorocarbonados (HFC)-134a 	= 1,300</a:t>
            </a:r>
          </a:p>
          <a:p>
            <a:r>
              <a:rPr lang="en-GB" altLang="de-DE" b="0" smtClean="0">
                <a:latin typeface="Arial" charset="0"/>
                <a:cs typeface="Arial" charset="0"/>
              </a:rPr>
              <a:t>(usados en fuentes móviles de aire acondicionado)</a:t>
            </a:r>
          </a:p>
        </p:txBody>
      </p:sp>
      <p:sp>
        <p:nvSpPr>
          <p:cNvPr id="46083" name="Folienbildplatzhalter 4"/>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de-DE" smtClean="0">
                <a:latin typeface="Arial" charset="0"/>
                <a:cs typeface="Arial" charset="0"/>
              </a:rPr>
              <a:t> </a:t>
            </a:r>
          </a:p>
        </p:txBody>
      </p:sp>
      <p:sp>
        <p:nvSpPr>
          <p:cNvPr id="47107" name="Folienbildplatzhalter 4"/>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MX" altLang="de-DE" smtClean="0">
                <a:latin typeface="Arial" charset="0"/>
                <a:cs typeface="Arial" charset="0"/>
              </a:rPr>
              <a:t>Llama la atención de los participantes hacia las amplias diferencias entre escenarios</a:t>
            </a:r>
          </a:p>
          <a:p>
            <a:endParaRPr lang="es-MX" altLang="de-DE" smtClean="0">
              <a:latin typeface="Arial" charset="0"/>
              <a:cs typeface="Arial" charset="0"/>
            </a:endParaRPr>
          </a:p>
          <a:p>
            <a:r>
              <a:rPr lang="es-MX" altLang="de-DE" smtClean="0">
                <a:latin typeface="Arial" charset="0"/>
                <a:cs typeface="Arial" charset="0"/>
              </a:rPr>
              <a:t>Escenario</a:t>
            </a:r>
            <a:r>
              <a:rPr lang="es-MX" altLang="de-DE" b="0" smtClean="0">
                <a:latin typeface="Arial" charset="0"/>
                <a:cs typeface="Arial" charset="0"/>
              </a:rPr>
              <a:t>=  Es una representación plausible de futuras emisiones de substancias que son potencialmente radiactivas (p.ej. Gases de efecto invernadero, aerosoles), están basados en supuestos coherentes e internamente consistentes  de  las fuerzas determinantes (tales como crecimiento demográfico y socioeconómico, cambio tecnológico) y sus relaciones claves  (IPCC 2007).</a:t>
            </a:r>
          </a:p>
          <a:p>
            <a:endParaRPr lang="es-MX" altLang="de-DE" smtClean="0">
              <a:latin typeface="Arial" charset="0"/>
              <a:cs typeface="Arial" charset="0"/>
            </a:endParaRPr>
          </a:p>
          <a:p>
            <a:r>
              <a:rPr lang="es-MX" altLang="de-DE" smtClean="0">
                <a:latin typeface="Arial" charset="0"/>
                <a:cs typeface="Arial" charset="0"/>
              </a:rPr>
              <a:t>Informe Especial de Escenarios de Emisiones (SRES, por sus siglas en inglés) = </a:t>
            </a:r>
            <a:r>
              <a:rPr lang="es-MX" altLang="de-DE" b="0" smtClean="0">
                <a:latin typeface="Arial" charset="0"/>
                <a:cs typeface="Arial" charset="0"/>
              </a:rPr>
              <a:t>publicado  en el 2001 (3er IPCC Informe especial ) </a:t>
            </a:r>
          </a:p>
          <a:p>
            <a:r>
              <a:rPr lang="es-MX" altLang="de-DE" b="0" smtClean="0">
                <a:latin typeface="Arial" charset="0"/>
                <a:cs typeface="Arial" charset="0"/>
              </a:rPr>
              <a:t>Los escenarios SRES fueron también usado en el cuarto reporte especial del IPCC en el 2007, y han sido sujetos a discusión sobre si que con el crecimiento de las emisiones  desde el año 2000 estos escenarios son ya obsoletos.</a:t>
            </a:r>
          </a:p>
          <a:p>
            <a:endParaRPr lang="es-MX" altLang="de-DE" smtClean="0">
              <a:latin typeface="Arial" charset="0"/>
              <a:cs typeface="Arial" charset="0"/>
            </a:endParaRPr>
          </a:p>
          <a:p>
            <a:r>
              <a:rPr lang="es-MX" altLang="de-DE" sz="1600" smtClean="0">
                <a:solidFill>
                  <a:srgbClr val="0070C0"/>
                </a:solidFill>
                <a:latin typeface="Arial" charset="0"/>
                <a:cs typeface="Arial" charset="0"/>
              </a:rPr>
              <a:t>»</a:t>
            </a:r>
            <a:r>
              <a:rPr lang="es-MX" altLang="de-DE" smtClean="0">
                <a:solidFill>
                  <a:srgbClr val="0070C0"/>
                </a:solidFill>
                <a:latin typeface="Arial" charset="0"/>
                <a:cs typeface="Arial" charset="0"/>
              </a:rPr>
              <a:t> Para más información sobre escenarios ver el Glosario del Manual de Capacitación.</a:t>
            </a:r>
          </a:p>
          <a:p>
            <a:endParaRPr lang="es-MX" altLang="de-DE" smtClean="0">
              <a:latin typeface="Arial" charset="0"/>
              <a:cs typeface="Arial" charset="0"/>
            </a:endParaRPr>
          </a:p>
          <a:p>
            <a:r>
              <a:rPr lang="es-MX" altLang="de-DE" b="0" smtClean="0">
                <a:latin typeface="Arial" charset="0"/>
                <a:cs typeface="Arial" charset="0"/>
              </a:rPr>
              <a:t>El cambio climático y el desarrollo están integralmente vinculados. El desarrollo (basado en el uso de combustibles fósiles) es un </a:t>
            </a:r>
            <a:r>
              <a:rPr lang="es-MX" altLang="de-DE" b="0" u="sng" smtClean="0">
                <a:latin typeface="Arial" charset="0"/>
                <a:cs typeface="Arial" charset="0"/>
              </a:rPr>
              <a:t>driver </a:t>
            </a:r>
            <a:r>
              <a:rPr lang="es-MX" altLang="de-DE" b="0" smtClean="0">
                <a:latin typeface="Arial" charset="0"/>
                <a:cs typeface="Arial" charset="0"/>
              </a:rPr>
              <a:t>de las emisiones de GEI que causan el cambio climático, los </a:t>
            </a:r>
            <a:r>
              <a:rPr lang="es-MX" altLang="de-DE" smtClean="0">
                <a:latin typeface="Arial" charset="0"/>
                <a:cs typeface="Arial" charset="0"/>
              </a:rPr>
              <a:t>impactos/resultados </a:t>
            </a:r>
            <a:r>
              <a:rPr lang="es-MX" altLang="de-DE" b="0" smtClean="0">
                <a:latin typeface="Arial" charset="0"/>
                <a:cs typeface="Arial" charset="0"/>
              </a:rPr>
              <a:t>del cambio climático afectan las oportunidades de desarrollo, y </a:t>
            </a:r>
            <a:r>
              <a:rPr lang="es-MX" altLang="de-DE" smtClean="0">
                <a:latin typeface="Arial" charset="0"/>
                <a:cs typeface="Arial" charset="0"/>
              </a:rPr>
              <a:t>resolver </a:t>
            </a:r>
            <a:r>
              <a:rPr lang="es-MX" altLang="de-DE" b="0" smtClean="0">
                <a:latin typeface="Arial" charset="0"/>
                <a:cs typeface="Arial" charset="0"/>
              </a:rPr>
              <a:t>el cambio requiere un cambio en las vías y métodos del desarrollo. </a:t>
            </a:r>
            <a:endParaRPr lang="es-MX" altLang="de-DE" b="0" u="sng" smtClean="0">
              <a:latin typeface="Arial" charset="0"/>
              <a:cs typeface="Arial" charset="0"/>
            </a:endParaRPr>
          </a:p>
          <a:p>
            <a:r>
              <a:rPr lang="es-MX" altLang="de-DE" b="0" smtClean="0">
                <a:latin typeface="Arial" charset="0"/>
                <a:cs typeface="Arial" charset="0"/>
              </a:rPr>
              <a:t>Las emisiones son principalmente por consumo de electricidad, calefacción, transporte, manufactura, producción industrial, y agricultura. Reducir  estas emisiones requiere de mejoras de la eficiencia, energía renovable, planificación del transporte y gestión de la agricultura y las tierras.</a:t>
            </a:r>
          </a:p>
          <a:p>
            <a:endParaRPr lang="es-MX" altLang="de-DE" smtClean="0">
              <a:latin typeface="Arial" charset="0"/>
              <a:cs typeface="Arial" charset="0"/>
            </a:endParaRPr>
          </a:p>
          <a:p>
            <a:endParaRPr lang="es-MX" altLang="de-DE" smtClean="0">
              <a:latin typeface="Arial" charset="0"/>
              <a:cs typeface="Arial" charset="0"/>
            </a:endParaRPr>
          </a:p>
        </p:txBody>
      </p:sp>
      <p:sp>
        <p:nvSpPr>
          <p:cNvPr id="48131" name="Folienbildplatzhalter 4"/>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MX" altLang="de-DE" b="0" smtClean="0">
                <a:latin typeface="Arial" charset="0"/>
                <a:cs typeface="Arial" charset="0"/>
              </a:rPr>
              <a:t>Con esta diapositiva, puedes iniciar la discusión sobre ‘justicia del cambio climático’, el principio de ‘el que contamina paga’; también resaltar que países con alto consumo y poca población (EE.UU., Canadá) emiten casi la misma cantidad que países con limitado consumo y alta población (Sur Asiático).</a:t>
            </a:r>
          </a:p>
          <a:p>
            <a:endParaRPr lang="en-GB" altLang="de-DE" smtClean="0">
              <a:latin typeface="Arial" charset="0"/>
              <a:cs typeface="Arial" charset="0"/>
            </a:endParaRPr>
          </a:p>
          <a:p>
            <a:endParaRPr lang="en-US" altLang="de-DE" smtClean="0">
              <a:latin typeface="Arial" charset="0"/>
              <a:cs typeface="Arial" charset="0"/>
            </a:endParaRPr>
          </a:p>
        </p:txBody>
      </p:sp>
      <p:sp>
        <p:nvSpPr>
          <p:cNvPr id="49155" name="Folienbildplatzhalter 4"/>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Folienbildplatzhalter 3"/>
          <p:cNvSpPr>
            <a:spLocks noGrp="1" noRot="1" noChangeAspect="1" noTextEdit="1"/>
          </p:cNvSpPr>
          <p:nvPr>
            <p:ph type="sldImg"/>
          </p:nvPr>
        </p:nvSpPr>
        <p:spPr>
          <a:xfrm>
            <a:off x="546100" y="312738"/>
            <a:ext cx="5730875" cy="4297362"/>
          </a:xfrm>
          <a:ln/>
        </p:spPr>
      </p:sp>
      <p:sp>
        <p:nvSpPr>
          <p:cNvPr id="50179" name="Notizenplatzhalter 4"/>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de-DE" smtClean="0">
                <a:latin typeface="Arial" charset="0"/>
                <a:cs typeface="Arial" charset="0"/>
              </a:rPr>
              <a:t>Resalta la distribución desigual del impacto</a:t>
            </a:r>
          </a:p>
        </p:txBody>
      </p:sp>
      <p:sp>
        <p:nvSpPr>
          <p:cNvPr id="51203" name="Folienbildplatzhalter 4"/>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a:r>
              <a:rPr lang="es-MX" altLang="de-DE" smtClean="0">
                <a:latin typeface="Arial" charset="0"/>
                <a:cs typeface="Arial" charset="0"/>
              </a:rPr>
              <a:t>Los </a:t>
            </a:r>
            <a:r>
              <a:rPr lang="es-MX" altLang="de-DE" b="1" smtClean="0">
                <a:latin typeface="Arial" charset="0"/>
                <a:cs typeface="Arial" charset="0"/>
              </a:rPr>
              <a:t>impactos </a:t>
            </a:r>
            <a:r>
              <a:rPr lang="es-MX" altLang="de-DE" smtClean="0">
                <a:latin typeface="Arial" charset="0"/>
                <a:cs typeface="Arial" charset="0"/>
              </a:rPr>
              <a:t>del cambio climático </a:t>
            </a:r>
            <a:r>
              <a:rPr lang="es-MX" altLang="de-DE" b="1" smtClean="0">
                <a:latin typeface="Arial" charset="0"/>
                <a:cs typeface="Arial" charset="0"/>
              </a:rPr>
              <a:t>ponen en peligro los insumos para el desarrollo </a:t>
            </a:r>
            <a:r>
              <a:rPr lang="es-MX" altLang="de-DE" smtClean="0">
                <a:latin typeface="Arial" charset="0"/>
                <a:cs typeface="Arial" charset="0"/>
              </a:rPr>
              <a:t>y la capacidad de la gente para beneficiarse de y mantener las ganancias del desarrollo.</a:t>
            </a:r>
          </a:p>
          <a:p>
            <a:pPr lvl="1"/>
            <a:endParaRPr lang="en-US" altLang="de-DE" smtClean="0">
              <a:latin typeface="Arial" charset="0"/>
              <a:cs typeface="Arial" charset="0"/>
            </a:endParaRPr>
          </a:p>
          <a:p>
            <a:pPr lvl="1"/>
            <a:r>
              <a:rPr lang="en-US" altLang="de-DE" smtClean="0">
                <a:latin typeface="Arial" charset="0"/>
                <a:cs typeface="Arial" charset="0"/>
              </a:rPr>
              <a:t>El cambio climático presenta riesgos a frentes básicos de la reducción de probreza como:</a:t>
            </a:r>
          </a:p>
          <a:p>
            <a:pPr lvl="2"/>
            <a:r>
              <a:rPr lang="en-US" altLang="de-DE" smtClean="0">
                <a:latin typeface="Arial" charset="0"/>
              </a:rPr>
              <a:t>Agua limpia y saneamiento</a:t>
            </a:r>
          </a:p>
          <a:p>
            <a:pPr lvl="2"/>
            <a:r>
              <a:rPr lang="en-US" altLang="de-DE" smtClean="0">
                <a:latin typeface="Arial" charset="0"/>
              </a:rPr>
              <a:t>Seguridad alimentaria </a:t>
            </a:r>
          </a:p>
          <a:p>
            <a:pPr lvl="2"/>
            <a:r>
              <a:rPr lang="en-US" altLang="de-DE" smtClean="0">
                <a:latin typeface="Arial" charset="0"/>
              </a:rPr>
              <a:t>Infraestructura y desarrollo económico </a:t>
            </a:r>
          </a:p>
          <a:p>
            <a:pPr lvl="2"/>
            <a:r>
              <a:rPr lang="en-US" altLang="de-DE" smtClean="0">
                <a:latin typeface="Arial" charset="0"/>
              </a:rPr>
              <a:t>Salud </a:t>
            </a:r>
          </a:p>
          <a:p>
            <a:pPr lvl="2"/>
            <a:r>
              <a:rPr lang="en-US" altLang="de-DE" smtClean="0">
                <a:latin typeface="Arial" charset="0"/>
              </a:rPr>
              <a:t>Equidad de género</a:t>
            </a:r>
          </a:p>
          <a:p>
            <a:pPr lvl="2"/>
            <a:r>
              <a:rPr lang="en-US" altLang="de-DE" smtClean="0">
                <a:latin typeface="Arial" charset="0"/>
              </a:rPr>
              <a:t>Recursos naturales, etc. </a:t>
            </a:r>
          </a:p>
          <a:p>
            <a:pPr lvl="1"/>
            <a:r>
              <a:rPr lang="en-US" altLang="de-DE" smtClean="0">
                <a:latin typeface="Arial" charset="0"/>
                <a:cs typeface="Arial" charset="0"/>
              </a:rPr>
              <a:t>El IPCC proyecta que </a:t>
            </a:r>
            <a:r>
              <a:rPr lang="en-US" altLang="de-DE" b="1" smtClean="0">
                <a:latin typeface="Arial" charset="0"/>
                <a:cs typeface="Arial" charset="0"/>
              </a:rPr>
              <a:t>1.1 -3.2 miles de millones de personas puden estar en riesgos de presiones climática en el 2080s</a:t>
            </a:r>
            <a:r>
              <a:rPr lang="en-US" altLang="de-DE" smtClean="0">
                <a:latin typeface="Arial" charset="0"/>
                <a:cs typeface="Arial" charset="0"/>
              </a:rPr>
              <a:t>. (AR4, WGII, cap 3, pag. 194) .</a:t>
            </a:r>
          </a:p>
          <a:p>
            <a:pPr lvl="1"/>
            <a:r>
              <a:rPr lang="en-US" altLang="de-DE" smtClean="0">
                <a:latin typeface="Arial" charset="0"/>
                <a:cs typeface="Arial" charset="0"/>
              </a:rPr>
              <a:t>Se espera que las p</a:t>
            </a:r>
            <a:r>
              <a:rPr lang="en-GB" altLang="de-DE" smtClean="0">
                <a:latin typeface="Arial" charset="0"/>
                <a:cs typeface="Arial" charset="0"/>
              </a:rPr>
              <a:t>érdidas económicas y humanas por desasres se eleve.</a:t>
            </a:r>
            <a:endParaRPr lang="en-US" altLang="de-DE" smtClean="0">
              <a:latin typeface="Arial" charset="0"/>
              <a:cs typeface="Arial" charset="0"/>
            </a:endParaRPr>
          </a:p>
          <a:p>
            <a:pPr lvl="1"/>
            <a:r>
              <a:rPr lang="en-US" altLang="de-DE" smtClean="0">
                <a:latin typeface="Arial" charset="0"/>
                <a:cs typeface="Arial" charset="0"/>
              </a:rPr>
              <a:t>El </a:t>
            </a:r>
            <a:r>
              <a:rPr lang="es-MX" altLang="de-DE" smtClean="0">
                <a:latin typeface="Arial" charset="0"/>
                <a:cs typeface="Arial" charset="0"/>
              </a:rPr>
              <a:t>cambio climático presenta una amenaza para cumplir con las Metas del Milenio, y las amenazas para retener en la pobreza a millones de personas si es que se realizan esfuerzos para la prevensión.</a:t>
            </a:r>
          </a:p>
          <a:p>
            <a:pPr lvl="1"/>
            <a:r>
              <a:rPr lang="es-MX" altLang="de-DE" smtClean="0">
                <a:latin typeface="Arial" charset="0"/>
                <a:cs typeface="Arial" charset="0"/>
              </a:rPr>
              <a:t>Los medios de vida productivos y acceso a servicios sociales.</a:t>
            </a:r>
          </a:p>
        </p:txBody>
      </p:sp>
      <p:sp>
        <p:nvSpPr>
          <p:cNvPr id="52227" name="Folienbildplatzhalter 4"/>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MX" altLang="de-DE" smtClean="0">
                <a:latin typeface="Arial" charset="0"/>
                <a:cs typeface="Arial" charset="0"/>
              </a:rPr>
              <a:t>El cambio climático es una preocupación ahora tanto como en el futuro. Algunos ejemplos:</a:t>
            </a:r>
          </a:p>
          <a:p>
            <a:endParaRPr lang="es-MX" altLang="de-DE" smtClean="0">
              <a:latin typeface="Arial" charset="0"/>
              <a:cs typeface="Arial" charset="0"/>
            </a:endParaRPr>
          </a:p>
          <a:p>
            <a:r>
              <a:rPr lang="es-MX" altLang="de-DE" smtClean="0">
                <a:latin typeface="Arial" charset="0"/>
                <a:cs typeface="Arial" charset="0"/>
              </a:rPr>
              <a:t>(Estas historias hacen parte del proyecto llamado “Climate Witness”)</a:t>
            </a:r>
          </a:p>
          <a:p>
            <a:endParaRPr lang="es-MX" altLang="de-DE" smtClean="0">
              <a:latin typeface="Arial" charset="0"/>
              <a:cs typeface="Arial" charset="0"/>
            </a:endParaRPr>
          </a:p>
          <a:p>
            <a:r>
              <a:rPr lang="es-MX" altLang="de-DE" smtClean="0">
                <a:latin typeface="Arial" charset="0"/>
                <a:cs typeface="Arial" charset="0"/>
              </a:rPr>
              <a:t>Tailandia</a:t>
            </a:r>
            <a:br>
              <a:rPr lang="es-MX" altLang="de-DE" smtClean="0">
                <a:latin typeface="Arial" charset="0"/>
                <a:cs typeface="Arial" charset="0"/>
              </a:rPr>
            </a:br>
            <a:r>
              <a:rPr lang="es-MX" altLang="de-DE" b="0" smtClean="0">
                <a:latin typeface="Arial" charset="0"/>
                <a:cs typeface="Arial" charset="0"/>
              </a:rPr>
              <a:t>‘ En Tailandia, ya no podemos predecir el clima. Normalmente, el invierno comienza a mediados del Noviembre, pero ahora comienza recién en Diciembre o Enero. Se podría decir que ya no hay invierno. Las temperaturas en verano también han aumentado. Acá es realmente caliente y se está poniendo más caliente aún.</a:t>
            </a:r>
          </a:p>
          <a:p>
            <a:r>
              <a:rPr lang="es-MX" altLang="de-DE" b="0" smtClean="0">
                <a:latin typeface="Arial" charset="0"/>
                <a:cs typeface="Arial" charset="0"/>
              </a:rPr>
              <a:t>La estación de lluvias se ha vuelto más larga, a menudo prolongándose a los meses de verano. Con lluvias más intensas.’</a:t>
            </a:r>
          </a:p>
          <a:p>
            <a:r>
              <a:rPr lang="es-MX" altLang="de-DE" smtClean="0">
                <a:latin typeface="Arial" charset="0"/>
                <a:cs typeface="Arial" charset="0"/>
              </a:rPr>
              <a:t/>
            </a:r>
            <a:br>
              <a:rPr lang="es-MX" altLang="de-DE" smtClean="0">
                <a:latin typeface="Arial" charset="0"/>
                <a:cs typeface="Arial" charset="0"/>
              </a:rPr>
            </a:br>
            <a:endParaRPr lang="es-MX" altLang="de-DE" smtClean="0">
              <a:latin typeface="Arial" charset="0"/>
              <a:cs typeface="Arial" charset="0"/>
            </a:endParaRPr>
          </a:p>
          <a:p>
            <a:r>
              <a:rPr lang="es-MX" altLang="de-DE" smtClean="0">
                <a:latin typeface="Arial" charset="0"/>
                <a:cs typeface="Arial" charset="0"/>
              </a:rPr>
              <a:t>Kiribati</a:t>
            </a:r>
            <a:br>
              <a:rPr lang="es-MX" altLang="de-DE" smtClean="0">
                <a:latin typeface="Arial" charset="0"/>
                <a:cs typeface="Arial" charset="0"/>
              </a:rPr>
            </a:br>
            <a:r>
              <a:rPr lang="es-MX" altLang="de-DE" b="0" smtClean="0">
                <a:latin typeface="Arial" charset="0"/>
                <a:cs typeface="Arial" charset="0"/>
              </a:rPr>
              <a:t>‘El nivel del mar continúa elevándose en Kiribati, el agua de mar afecta la calidad de las aguas en los pozos, inundaciones en parches de taro, jardines, y pone presiones en plantas y árboles que son tan importantes para nuestra vida y cultura. Los árboles de pantano que son usados para la construcción de casas, medicina, alimento y vestido, están muriendo debido al agua de mar.</a:t>
            </a:r>
          </a:p>
          <a:p>
            <a:endParaRPr lang="es-MX" altLang="de-DE" smtClean="0">
              <a:latin typeface="Arial" charset="0"/>
              <a:cs typeface="Arial" charset="0"/>
            </a:endParaRPr>
          </a:p>
          <a:p>
            <a:r>
              <a:rPr lang="es-MX" altLang="de-DE" smtClean="0">
                <a:latin typeface="Arial" charset="0"/>
                <a:cs typeface="Arial" charset="0"/>
              </a:rPr>
              <a:t>Argentina</a:t>
            </a:r>
            <a:br>
              <a:rPr lang="es-MX" altLang="de-DE" smtClean="0">
                <a:latin typeface="Arial" charset="0"/>
                <a:cs typeface="Arial" charset="0"/>
              </a:rPr>
            </a:br>
            <a:r>
              <a:rPr lang="es-MX" altLang="de-DE" b="0" smtClean="0">
                <a:latin typeface="Arial" charset="0"/>
                <a:cs typeface="Arial" charset="0"/>
              </a:rPr>
              <a:t>‘En años recientes, las lluvias han incrementado.  La laguna Picasa solía cubrir 10,000 hectáreas pero para el 2024, debe haber triplicado su áreas’</a:t>
            </a:r>
          </a:p>
          <a:p>
            <a:r>
              <a:rPr lang="es-MX" altLang="de-DE" b="0" smtClean="0">
                <a:latin typeface="Arial" charset="0"/>
                <a:cs typeface="Arial" charset="0"/>
              </a:rPr>
              <a:t>La laguna continuó creciendo hasta que inundó nuestros campos, hogares y cultivos. El agua se llevó lo que siempre había caracterizado esta región: agricultura y ganadería. La carretera a Chile y nuestras vías de tren están todavía inundadas y la laguna tienes que ser evadida mediante una calzada o vía improvisada.</a:t>
            </a:r>
            <a:endParaRPr lang="es-MX" altLang="de-DE" smtClean="0">
              <a:latin typeface="Arial" charset="0"/>
              <a:cs typeface="Arial" charset="0"/>
            </a:endParaRPr>
          </a:p>
        </p:txBody>
      </p:sp>
      <p:sp>
        <p:nvSpPr>
          <p:cNvPr id="53251"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443331DC-1EC0-4A89-8BC4-DCC8B368A14D}" type="slidenum">
              <a:rPr altLang="de-DE" sz="1000" smtClean="0">
                <a:solidFill>
                  <a:schemeClr val="bg1"/>
                </a:solidFill>
              </a:rPr>
              <a:pPr/>
              <a:t>15</a:t>
            </a:fld>
            <a:endParaRPr altLang="de-DE" sz="1000" smtClean="0">
              <a:solidFill>
                <a:schemeClr val="bg1"/>
              </a:solidFill>
            </a:endParaRPr>
          </a:p>
        </p:txBody>
      </p:sp>
      <p:sp>
        <p:nvSpPr>
          <p:cNvPr id="53252" name="Folienbildplatzhalter 9"/>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lnSpcReduction="10000"/>
          </a:bodyPr>
          <a:lstStyle/>
          <a:p>
            <a:pPr>
              <a:defRPr/>
            </a:pPr>
            <a:r>
              <a:rPr lang="es-MX" dirty="0" smtClean="0"/>
              <a:t>El cambio climático presenta amenazas sobre muchos de los componentes fundamentales del desarrollo sostenible:</a:t>
            </a:r>
          </a:p>
          <a:p>
            <a:pPr lvl="1">
              <a:defRPr/>
            </a:pPr>
            <a:r>
              <a:rPr lang="es-MX" dirty="0" smtClean="0"/>
              <a:t>Medios de vida</a:t>
            </a:r>
          </a:p>
          <a:p>
            <a:pPr lvl="1">
              <a:defRPr/>
            </a:pPr>
            <a:r>
              <a:rPr lang="es-MX" dirty="0" smtClean="0"/>
              <a:t>Producción agrícola </a:t>
            </a:r>
          </a:p>
          <a:p>
            <a:pPr lvl="1">
              <a:defRPr/>
            </a:pPr>
            <a:r>
              <a:rPr lang="es-MX" dirty="0" smtClean="0"/>
              <a:t>Prevención de desastres</a:t>
            </a:r>
          </a:p>
          <a:p>
            <a:pPr lvl="1">
              <a:defRPr/>
            </a:pPr>
            <a:r>
              <a:rPr lang="es-MX" dirty="0" smtClean="0"/>
              <a:t>Seguridad de los recursos y los asentamientos</a:t>
            </a:r>
          </a:p>
          <a:p>
            <a:pPr lvl="1">
              <a:defRPr/>
            </a:pPr>
            <a:r>
              <a:rPr lang="es-MX" dirty="0" smtClean="0"/>
              <a:t>Transporte e infraestructura</a:t>
            </a:r>
          </a:p>
          <a:p>
            <a:pPr lvl="1">
              <a:defRPr/>
            </a:pPr>
            <a:r>
              <a:rPr lang="es-MX" dirty="0" smtClean="0"/>
              <a:t>Acceso y conectividad a servicios públicos </a:t>
            </a:r>
          </a:p>
          <a:p>
            <a:pPr lvl="1">
              <a:defRPr/>
            </a:pPr>
            <a:r>
              <a:rPr lang="es-MX" dirty="0" smtClean="0"/>
              <a:t>Cultura y tradición</a:t>
            </a:r>
          </a:p>
          <a:p>
            <a:pPr>
              <a:defRPr/>
            </a:pPr>
            <a:endParaRPr lang="es-MX" dirty="0" smtClean="0"/>
          </a:p>
          <a:p>
            <a:pPr>
              <a:defRPr/>
            </a:pPr>
            <a:r>
              <a:rPr lang="es-MX" b="0" dirty="0" smtClean="0"/>
              <a:t>En muchos países, los sectores primarios económicos están en riesgos ya que sus recursos están afectados por e cambio climático. Por ejemplo, la población de peces está disminuyendo en la costa de Namibia, Angola y Sudáfrica ya que la corriente de </a:t>
            </a:r>
            <a:r>
              <a:rPr lang="es-MX" b="0" dirty="0" err="1" smtClean="0"/>
              <a:t>Benguela</a:t>
            </a:r>
            <a:r>
              <a:rPr lang="es-MX" b="0" dirty="0" smtClean="0"/>
              <a:t> cambia. En otras regiones, la pérdida fríos inviernos crea condiciones para que las pestes se desarrollen bien. En Estados Unidos y Canadá los árboles de pino muertos debido a los escarabajos presentan una seria preocupación para la vida salvaje (sin mencionar los problemas con las ganancias y a nivel ecológico).</a:t>
            </a:r>
          </a:p>
          <a:p>
            <a:pPr>
              <a:defRPr/>
            </a:pPr>
            <a:endParaRPr lang="es-MX" b="0" dirty="0" smtClean="0"/>
          </a:p>
          <a:p>
            <a:pPr>
              <a:defRPr/>
            </a:pPr>
            <a:r>
              <a:rPr lang="es-MX" b="0" dirty="0" smtClean="0"/>
              <a:t>La gestión transfronteriza de recursos se está volviendo una preocupación de seguridad nacional y prevención de crisis humanitarias: por ejemplo, la asignación de agua en la cuenca del Nilo, y la gestión de inundaciones y migración estacional en los deltas del Mekong y Ganges, Brahmaputra y </a:t>
            </a:r>
            <a:r>
              <a:rPr lang="es-MX" b="0" dirty="0" err="1" smtClean="0"/>
              <a:t>Meghna</a:t>
            </a:r>
            <a:r>
              <a:rPr lang="es-MX" b="0" dirty="0" smtClean="0"/>
              <a:t> en el sureste y sur del Asia. La cooperación de muchos países será esencial pero  a la vez un reto.</a:t>
            </a:r>
          </a:p>
          <a:p>
            <a:pPr>
              <a:defRPr/>
            </a:pPr>
            <a:endParaRPr lang="es-MX" b="0" dirty="0" smtClean="0"/>
          </a:p>
          <a:p>
            <a:pPr>
              <a:defRPr/>
            </a:pPr>
            <a:r>
              <a:rPr lang="es-MX" dirty="0" smtClean="0"/>
              <a:t>El cambio climático también trae algunas oportunidades positivas para el aprendizaje</a:t>
            </a:r>
          </a:p>
          <a:p>
            <a:pPr marL="228600" indent="-228600">
              <a:buFont typeface="+mj-lt"/>
              <a:buAutoNum type="arabicPeriod"/>
              <a:defRPr/>
            </a:pPr>
            <a:r>
              <a:rPr lang="es-MX" b="0" dirty="0" smtClean="0"/>
              <a:t>Algunas áreas pueden tener condiciones mejoradas para la agricultura o las condiciones climáticas en el futuro pueden apoyar a cambiar a cultivos de mayores ingresos.</a:t>
            </a:r>
          </a:p>
          <a:p>
            <a:pPr marL="228600" indent="-228600">
              <a:buFont typeface="+mj-lt"/>
              <a:buAutoNum type="arabicPeriod"/>
              <a:defRPr/>
            </a:pPr>
            <a:r>
              <a:rPr lang="es-MX" b="0" dirty="0" smtClean="0"/>
              <a:t>En  altas latitudes las condiciones climáticas pueden volverse más favorables, por ejemplo, inviernos más calientes, y menor demanda de calefacción.</a:t>
            </a:r>
          </a:p>
          <a:p>
            <a:pPr marL="228600" indent="-228600">
              <a:buFont typeface="+mj-lt"/>
              <a:buAutoNum type="arabicPeriod"/>
              <a:defRPr/>
            </a:pPr>
            <a:r>
              <a:rPr lang="es-MX" b="0" dirty="0" smtClean="0"/>
              <a:t>Financiamiento nuevo y adicional para actividades de desarrollo </a:t>
            </a:r>
            <a:r>
              <a:rPr lang="es-MX" b="0" dirty="0" err="1" smtClean="0"/>
              <a:t>resilientes</a:t>
            </a:r>
            <a:r>
              <a:rPr lang="es-MX" b="0" dirty="0" smtClean="0"/>
              <a:t> al clima se ha elevado, incluyendo inversiones en la capacidad científica para países en desarrollo.</a:t>
            </a:r>
          </a:p>
        </p:txBody>
      </p:sp>
      <p:sp>
        <p:nvSpPr>
          <p:cNvPr id="54275"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0838C108-D1A0-4A89-9CED-1D127D07E403}" type="slidenum">
              <a:rPr altLang="de-DE" sz="1000" smtClean="0">
                <a:solidFill>
                  <a:schemeClr val="bg1"/>
                </a:solidFill>
              </a:rPr>
              <a:pPr/>
              <a:t>16</a:t>
            </a:fld>
            <a:endParaRPr altLang="de-DE" sz="1000" smtClean="0">
              <a:solidFill>
                <a:schemeClr val="bg1"/>
              </a:solidFill>
            </a:endParaRPr>
          </a:p>
        </p:txBody>
      </p:sp>
      <p:sp>
        <p:nvSpPr>
          <p:cNvPr id="54276"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AB089731-23B6-455B-ACC7-DF237A86B75E}" type="slidenum">
              <a:rPr altLang="de-DE" sz="1000" smtClean="0">
                <a:solidFill>
                  <a:schemeClr val="bg1"/>
                </a:solidFill>
              </a:rPr>
              <a:pPr/>
              <a:t>17</a:t>
            </a:fld>
            <a:endParaRPr altLang="de-DE" sz="1000" smtClean="0">
              <a:solidFill>
                <a:schemeClr val="bg1"/>
              </a:solidFill>
            </a:endParaRPr>
          </a:p>
        </p:txBody>
      </p:sp>
      <p:sp>
        <p:nvSpPr>
          <p:cNvPr id="55299" name="Folienbildplatzhalter 5"/>
          <p:cNvSpPr>
            <a:spLocks noGrp="1" noRot="1" noChangeAspect="1" noTextEdit="1"/>
          </p:cNvSpPr>
          <p:nvPr>
            <p:ph type="sldImg"/>
          </p:nvPr>
        </p:nvSpPr>
        <p:spPr>
          <a:xfrm>
            <a:off x="546100" y="312738"/>
            <a:ext cx="5730875" cy="4297362"/>
          </a:xfrm>
          <a:ln/>
        </p:spPr>
      </p:sp>
      <p:sp>
        <p:nvSpPr>
          <p:cNvPr id="55300" name="Notizenplatzhalter 6"/>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234C7452-9CE1-4DB0-B306-8F58A96DC308}" type="slidenum">
              <a:rPr altLang="de-DE" sz="1000" smtClean="0">
                <a:solidFill>
                  <a:schemeClr val="bg1"/>
                </a:solidFill>
              </a:rPr>
              <a:pPr/>
              <a:t>18</a:t>
            </a:fld>
            <a:endParaRPr altLang="de-DE" sz="1000" smtClean="0">
              <a:solidFill>
                <a:schemeClr val="bg1"/>
              </a:solidFill>
            </a:endParaRPr>
          </a:p>
        </p:txBody>
      </p:sp>
      <p:sp>
        <p:nvSpPr>
          <p:cNvPr id="56323" name="Folienbildplatzhalter 5"/>
          <p:cNvSpPr>
            <a:spLocks noGrp="1" noRot="1" noChangeAspect="1" noTextEdit="1"/>
          </p:cNvSpPr>
          <p:nvPr>
            <p:ph type="sldImg"/>
          </p:nvPr>
        </p:nvSpPr>
        <p:spPr>
          <a:xfrm>
            <a:off x="546100" y="312738"/>
            <a:ext cx="5730875" cy="4297362"/>
          </a:xfrm>
          <a:ln/>
        </p:spPr>
      </p:sp>
      <p:sp>
        <p:nvSpPr>
          <p:cNvPr id="56324" name="Notizenplatzhalter 6"/>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a:r>
              <a:rPr lang="es-MX" altLang="de-DE" smtClean="0">
                <a:latin typeface="Arial" charset="0"/>
                <a:cs typeface="Arial" charset="0"/>
              </a:rPr>
              <a:t>Tanto la adaptación como la mitigación reducen los riesgos del cambio climático.</a:t>
            </a:r>
          </a:p>
          <a:p>
            <a:pPr lvl="1"/>
            <a:r>
              <a:rPr lang="es-MX" altLang="de-DE" smtClean="0">
                <a:latin typeface="Arial" charset="0"/>
                <a:cs typeface="Arial" charset="0"/>
              </a:rPr>
              <a:t>La mitigación busca limitar el cambio climático en sí, mediante la reducción de emisiones de GEI, por ejemplo promoviendo la eficiencia energética, el uso de energía renovable tal como energía solar, y energía eólica, y evitando la deforestación.</a:t>
            </a:r>
          </a:p>
          <a:p>
            <a:pPr lvl="1"/>
            <a:r>
              <a:rPr lang="es-MX" altLang="de-DE" smtClean="0">
                <a:latin typeface="Arial" charset="0"/>
                <a:cs typeface="Arial" charset="0"/>
              </a:rPr>
              <a:t>La adaptación consiste en acciones deliberadas emprendidas para reducir las consecuencias adversas, así como para aprovechar las oportunidades beneficiosas.</a:t>
            </a:r>
          </a:p>
          <a:p>
            <a:pPr lvl="1"/>
            <a:r>
              <a:rPr lang="es-MX" altLang="de-DE" smtClean="0">
                <a:latin typeface="Arial" charset="0"/>
                <a:cs typeface="Arial" charset="0"/>
              </a:rPr>
              <a:t>Mayores potenciales para la mayoría de los países en desarrollo con bajas emisiones, y su obligación bajo la CMNUCC, de manejar los riesgos a través de la adaptación. Sin embargo, la mitigación puede traer consigo muchos ‘co-beneficios’ como mejora en la calidad ambiental y salud pública, y empoderamiento rural, esto es dependiendo del enfoque.</a:t>
            </a:r>
          </a:p>
        </p:txBody>
      </p:sp>
      <p:sp>
        <p:nvSpPr>
          <p:cNvPr id="57347"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691B89BF-6602-4BE2-A63E-F2A40F1A6AE9}" type="slidenum">
              <a:rPr altLang="de-DE" sz="1000" smtClean="0">
                <a:solidFill>
                  <a:schemeClr val="bg1"/>
                </a:solidFill>
              </a:rPr>
              <a:pPr/>
              <a:t>19</a:t>
            </a:fld>
            <a:endParaRPr altLang="de-DE" sz="1000" smtClean="0">
              <a:solidFill>
                <a:schemeClr val="bg1"/>
              </a:solidFill>
            </a:endParaRPr>
          </a:p>
        </p:txBody>
      </p:sp>
      <p:sp>
        <p:nvSpPr>
          <p:cNvPr id="57348"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Folienbildplatzhalter 3"/>
          <p:cNvSpPr>
            <a:spLocks noGrp="1" noRot="1" noChangeAspect="1" noTextEdit="1"/>
          </p:cNvSpPr>
          <p:nvPr>
            <p:ph type="sldImg"/>
          </p:nvPr>
        </p:nvSpPr>
        <p:spPr>
          <a:xfrm>
            <a:off x="546100" y="312738"/>
            <a:ext cx="5730875" cy="4297362"/>
          </a:xfrm>
          <a:ln/>
        </p:spPr>
      </p:sp>
      <p:sp>
        <p:nvSpPr>
          <p:cNvPr id="58371" name="Notizenplatzhalter 4"/>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pPr>
              <a:defRPr/>
            </a:pPr>
            <a:r>
              <a:rPr lang="es-MX" dirty="0" smtClean="0"/>
              <a:t>La cantidad estimada de inversiones y flujos financieros adicionales necesaria al 2030 para responder al cambio climático es grande en comparación con el financiamiento actualmente disponible bajo la CMNUCC su protocolo de Kioto, pero es pequeño en comparación con los costos estimados en base al PIB (0.3 – 0.5  por ciento) e inversiones globales (1.1 – 1.7 por ciento) en el 2030.</a:t>
            </a:r>
          </a:p>
          <a:p>
            <a:pPr>
              <a:defRPr/>
            </a:pPr>
            <a:endParaRPr lang="es-MX" dirty="0" smtClean="0"/>
          </a:p>
          <a:p>
            <a:pPr>
              <a:defRPr/>
            </a:pPr>
            <a:r>
              <a:rPr lang="es-MX" dirty="0" smtClean="0"/>
              <a:t>Los hallazgos de la CMNUCC están apoyados por el Informe </a:t>
            </a:r>
            <a:r>
              <a:rPr lang="es-MX" dirty="0" err="1" smtClean="0"/>
              <a:t>Stern</a:t>
            </a:r>
            <a:r>
              <a:rPr lang="es-MX" dirty="0" smtClean="0"/>
              <a:t> del 2006, el cual notó que el costo de la adaptación al cambio climático será alto. </a:t>
            </a:r>
            <a:r>
              <a:rPr lang="es-MX" dirty="0" err="1" smtClean="0"/>
              <a:t>Stern</a:t>
            </a:r>
            <a:r>
              <a:rPr lang="es-MX" dirty="0" smtClean="0"/>
              <a:t> declara que los costos de la adaptación son difíciles de cuantificar debido a la incertidumbre. Sin embargo, hace las siguientes estimaciones:</a:t>
            </a:r>
          </a:p>
          <a:p>
            <a:pPr marL="171450" indent="-171450">
              <a:buFont typeface="Arial" pitchFamily="34" charset="0"/>
              <a:buChar char="•"/>
              <a:defRPr/>
            </a:pPr>
            <a:r>
              <a:rPr lang="es-MX" b="0" dirty="0" smtClean="0"/>
              <a:t>Mundo desarrollado:  US$ 10 – 150 miles de millones al año</a:t>
            </a:r>
          </a:p>
          <a:p>
            <a:pPr marL="171450" indent="-171450">
              <a:buFont typeface="Arial" pitchFamily="34" charset="0"/>
              <a:buChar char="•"/>
              <a:defRPr/>
            </a:pPr>
            <a:r>
              <a:rPr lang="es-MX" b="0" dirty="0" smtClean="0"/>
              <a:t>Mundo en desarrollo: US$ decenas de miles de millones al año</a:t>
            </a:r>
          </a:p>
          <a:p>
            <a:pPr>
              <a:defRPr/>
            </a:pPr>
            <a:endParaRPr lang="es-MX" dirty="0" smtClean="0"/>
          </a:p>
          <a:p>
            <a:pPr>
              <a:defRPr/>
            </a:pPr>
            <a:r>
              <a:rPr lang="es-MX" dirty="0" smtClean="0"/>
              <a:t>Fuente: </a:t>
            </a:r>
            <a:r>
              <a:rPr lang="es-MX" b="0" u="sng" dirty="0" smtClean="0">
                <a:solidFill>
                  <a:srgbClr val="C00000"/>
                </a:solidFill>
              </a:rPr>
              <a:t>http://unfccc.int/files/cooperation_and_support/financial_mechanism/application/pdf/eric_presentation_in_bali.pdf </a:t>
            </a:r>
          </a:p>
          <a:p>
            <a:pPr>
              <a:defRPr/>
            </a:pPr>
            <a:endParaRPr lang="es-MX" dirty="0" smtClean="0"/>
          </a:p>
          <a:p>
            <a:pPr>
              <a:defRPr/>
            </a:pPr>
            <a:r>
              <a:rPr lang="es-MX" dirty="0" smtClean="0"/>
              <a:t>Comentarios</a:t>
            </a:r>
          </a:p>
          <a:p>
            <a:pPr>
              <a:defRPr/>
            </a:pPr>
            <a:r>
              <a:rPr lang="es-MX" dirty="0" smtClean="0"/>
              <a:t>Banco Mundial: Inversiones para ‘</a:t>
            </a:r>
            <a:r>
              <a:rPr lang="es-MX" dirty="0" err="1" smtClean="0"/>
              <a:t>climate</a:t>
            </a:r>
            <a:r>
              <a:rPr lang="es-MX" dirty="0" smtClean="0"/>
              <a:t> </a:t>
            </a:r>
            <a:r>
              <a:rPr lang="es-MX" dirty="0" err="1" smtClean="0"/>
              <a:t>proof</a:t>
            </a:r>
            <a:r>
              <a:rPr lang="es-MX" dirty="0" smtClean="0"/>
              <a:t>’ todas las actividades relacionadas a la adaptación en países en desarrollo.</a:t>
            </a:r>
          </a:p>
          <a:p>
            <a:pPr lvl="1">
              <a:defRPr/>
            </a:pPr>
            <a:r>
              <a:rPr lang="es-MX" dirty="0" err="1" smtClean="0"/>
              <a:t>Oxfam</a:t>
            </a:r>
            <a:r>
              <a:rPr lang="es-MX" dirty="0" smtClean="0"/>
              <a:t>: Costos de prioridades urgentes identificados en los </a:t>
            </a:r>
            <a:r>
              <a:rPr lang="es-MX" dirty="0" err="1" smtClean="0"/>
              <a:t>NAPAs</a:t>
            </a:r>
            <a:r>
              <a:rPr lang="es-MX" dirty="0" smtClean="0"/>
              <a:t> (Programa de Acción Nacional para la Adaptación)  han sido extrapolados par todos los países en desarrollo.</a:t>
            </a:r>
          </a:p>
          <a:p>
            <a:pPr lvl="1">
              <a:defRPr/>
            </a:pPr>
            <a:r>
              <a:rPr lang="es-MX" dirty="0" smtClean="0"/>
              <a:t>CMNUCC: necesidades de inversiones en actividades de adaptación en países en desarrollo al 2030 – todos los sectores, privados y públicos.</a:t>
            </a:r>
          </a:p>
          <a:p>
            <a:pPr lvl="1">
              <a:defRPr/>
            </a:pPr>
            <a:r>
              <a:rPr lang="es-MX" dirty="0" smtClean="0"/>
              <a:t>Informes de Desarrollo Humano del PNUD: financiamiento para la adaptación ‘nuevo y adicional’ para proteger el progreso hacia las metas del milenio y prevenir retrocesos en el desarrollo humano.</a:t>
            </a:r>
          </a:p>
        </p:txBody>
      </p:sp>
      <p:sp>
        <p:nvSpPr>
          <p:cNvPr id="59395"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4F5800DD-723D-4035-A617-F3869CFBABB4}" type="slidenum">
              <a:rPr altLang="de-DE" sz="1000" smtClean="0">
                <a:solidFill>
                  <a:schemeClr val="bg1"/>
                </a:solidFill>
              </a:rPr>
              <a:pPr/>
              <a:t>21</a:t>
            </a:fld>
            <a:endParaRPr altLang="de-DE" sz="1000" smtClean="0">
              <a:solidFill>
                <a:schemeClr val="bg1"/>
              </a:solidFill>
            </a:endParaRPr>
          </a:p>
        </p:txBody>
      </p:sp>
      <p:sp>
        <p:nvSpPr>
          <p:cNvPr id="59396"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3D100C03-4E3F-438D-AAF5-8F75BEF64981}" type="slidenum">
              <a:rPr altLang="de-DE" sz="1000" smtClean="0">
                <a:solidFill>
                  <a:schemeClr val="bg1"/>
                </a:solidFill>
              </a:rPr>
              <a:pPr/>
              <a:t>22</a:t>
            </a:fld>
            <a:endParaRPr altLang="de-DE" sz="1000" smtClean="0">
              <a:solidFill>
                <a:schemeClr val="bg1"/>
              </a:solidFill>
            </a:endParaRPr>
          </a:p>
        </p:txBody>
      </p:sp>
      <p:sp>
        <p:nvSpPr>
          <p:cNvPr id="60419" name="Folienbildplatzhalter 5"/>
          <p:cNvSpPr>
            <a:spLocks noGrp="1" noRot="1" noChangeAspect="1" noTextEdit="1"/>
          </p:cNvSpPr>
          <p:nvPr>
            <p:ph type="sldImg"/>
          </p:nvPr>
        </p:nvSpPr>
        <p:spPr>
          <a:xfrm>
            <a:off x="546100" y="312738"/>
            <a:ext cx="5730875" cy="4297362"/>
          </a:xfrm>
          <a:ln/>
        </p:spPr>
      </p:sp>
      <p:sp>
        <p:nvSpPr>
          <p:cNvPr id="60420" name="Notizenplatzhalter 6"/>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426AC3CA-9A49-4915-80E0-BECF77AE1161}" type="slidenum">
              <a:rPr altLang="de-DE" sz="1000" smtClean="0">
                <a:solidFill>
                  <a:schemeClr val="bg1"/>
                </a:solidFill>
              </a:rPr>
              <a:pPr/>
              <a:t>23</a:t>
            </a:fld>
            <a:endParaRPr altLang="de-DE" sz="1000" smtClean="0">
              <a:solidFill>
                <a:schemeClr val="bg1"/>
              </a:solidFill>
            </a:endParaRPr>
          </a:p>
        </p:txBody>
      </p:sp>
      <p:sp>
        <p:nvSpPr>
          <p:cNvPr id="61443" name="Folienbildplatzhalter 5"/>
          <p:cNvSpPr>
            <a:spLocks noGrp="1" noRot="1" noChangeAspect="1" noTextEdit="1"/>
          </p:cNvSpPr>
          <p:nvPr>
            <p:ph type="sldImg"/>
          </p:nvPr>
        </p:nvSpPr>
        <p:spPr>
          <a:xfrm>
            <a:off x="546100" y="312738"/>
            <a:ext cx="5730875" cy="4297362"/>
          </a:xfrm>
          <a:ln/>
        </p:spPr>
      </p:sp>
      <p:sp>
        <p:nvSpPr>
          <p:cNvPr id="61444" name="Notizenplatzhalter 6"/>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MX" altLang="de-DE" smtClean="0">
                <a:latin typeface="Arial" charset="0"/>
                <a:cs typeface="Arial" charset="0"/>
              </a:rPr>
              <a:t>Las medidas de adaptación pueden variar en sus:</a:t>
            </a:r>
          </a:p>
          <a:p>
            <a:pPr lvl="1"/>
            <a:r>
              <a:rPr lang="es-MX" altLang="de-DE" smtClean="0">
                <a:latin typeface="Arial" charset="0"/>
                <a:cs typeface="Arial" charset="0"/>
              </a:rPr>
              <a:t>Sincronización (anticipado vs reactivo; ex ante vs. ex post)</a:t>
            </a:r>
          </a:p>
          <a:p>
            <a:pPr lvl="1"/>
            <a:r>
              <a:rPr lang="es-MX" altLang="de-DE" smtClean="0">
                <a:latin typeface="Arial" charset="0"/>
                <a:cs typeface="Arial" charset="0"/>
              </a:rPr>
              <a:t>Enfoque (corto plazo vs largo plazo; localizado vs regional)</a:t>
            </a:r>
          </a:p>
          <a:p>
            <a:pPr lvl="1"/>
            <a:r>
              <a:rPr lang="es-MX" altLang="de-DE" smtClean="0">
                <a:latin typeface="Arial" charset="0"/>
                <a:cs typeface="Arial" charset="0"/>
              </a:rPr>
              <a:t>Intencionalidad (espontáneo vs. planificado; pasivo vs. activo) y</a:t>
            </a:r>
          </a:p>
          <a:p>
            <a:pPr lvl="1"/>
            <a:endParaRPr lang="es-MX" altLang="de-DE" smtClean="0">
              <a:latin typeface="Arial" charset="0"/>
              <a:cs typeface="Arial" charset="0"/>
            </a:endParaRPr>
          </a:p>
          <a:p>
            <a:pPr lvl="1"/>
            <a:r>
              <a:rPr lang="es-MX" altLang="de-DE" smtClean="0">
                <a:latin typeface="Arial" charset="0"/>
                <a:cs typeface="Arial" charset="0"/>
              </a:rPr>
              <a:t>Adaptación de los agentes (privado vs. público; sociedades vs. sistemas naturales). </a:t>
            </a:r>
          </a:p>
        </p:txBody>
      </p:sp>
      <p:sp>
        <p:nvSpPr>
          <p:cNvPr id="62467"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35C79092-26C5-4EDA-870E-87335285BD8A}" type="slidenum">
              <a:rPr altLang="de-DE" sz="1000" smtClean="0">
                <a:solidFill>
                  <a:schemeClr val="bg1"/>
                </a:solidFill>
              </a:rPr>
              <a:pPr/>
              <a:t>24</a:t>
            </a:fld>
            <a:endParaRPr altLang="de-DE" sz="1000" smtClean="0">
              <a:solidFill>
                <a:schemeClr val="bg1"/>
              </a:solidFill>
            </a:endParaRPr>
          </a:p>
        </p:txBody>
      </p:sp>
      <p:sp>
        <p:nvSpPr>
          <p:cNvPr id="62468"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de-DE" smtClean="0">
              <a:latin typeface="Arial" charset="0"/>
              <a:cs typeface="Arial" charset="0"/>
            </a:endParaRPr>
          </a:p>
        </p:txBody>
      </p:sp>
      <p:sp>
        <p:nvSpPr>
          <p:cNvPr id="63491"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78890EF0-4A88-4B04-AD98-735F3B7417DC}" type="slidenum">
              <a:rPr altLang="de-DE" sz="1000" smtClean="0">
                <a:solidFill>
                  <a:schemeClr val="bg1"/>
                </a:solidFill>
              </a:rPr>
              <a:pPr/>
              <a:t>25</a:t>
            </a:fld>
            <a:endParaRPr altLang="de-DE" sz="1000" smtClean="0">
              <a:solidFill>
                <a:schemeClr val="bg1"/>
              </a:solidFill>
            </a:endParaRPr>
          </a:p>
        </p:txBody>
      </p:sp>
      <p:sp>
        <p:nvSpPr>
          <p:cNvPr id="63492"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de-DE" sz="1600" smtClean="0">
                <a:solidFill>
                  <a:srgbClr val="0070C0"/>
                </a:solidFill>
                <a:latin typeface="Arial" charset="0"/>
                <a:cs typeface="Arial" charset="0"/>
              </a:rPr>
              <a:t>»</a:t>
            </a:r>
            <a:r>
              <a:rPr lang="es-MX" altLang="de-DE" sz="1000" smtClean="0">
                <a:solidFill>
                  <a:srgbClr val="0070C0"/>
                </a:solidFill>
                <a:latin typeface="Arial" charset="0"/>
                <a:cs typeface="Arial" charset="0"/>
              </a:rPr>
              <a:t> Puedes usar la información de “aprendizaje en acción”</a:t>
            </a:r>
          </a:p>
          <a:p>
            <a:r>
              <a:rPr lang="es-MX" altLang="de-DE" b="0" smtClean="0">
                <a:solidFill>
                  <a:srgbClr val="0070C0"/>
                </a:solidFill>
                <a:latin typeface="Arial" charset="0"/>
                <a:cs typeface="Arial" charset="0"/>
              </a:rPr>
              <a:t>(ver la Guía para Capacitadores, capítulo 2e sobre este tema)</a:t>
            </a:r>
          </a:p>
          <a:p>
            <a:endParaRPr lang="en-US" altLang="de-DE" b="0" smtClean="0">
              <a:latin typeface="Arial" charset="0"/>
              <a:cs typeface="Arial" charset="0"/>
            </a:endParaRPr>
          </a:p>
          <a:p>
            <a:r>
              <a:rPr lang="es-MX" altLang="de-DE" b="0" smtClean="0">
                <a:latin typeface="Arial" charset="0"/>
                <a:cs typeface="Arial" charset="0"/>
              </a:rPr>
              <a:t>La discusión sobre ‘qué es adaptación’ y cómo esta difiere de la adaptación en marca. No hay un amplio acuerdo sobre esta pregunta, pero hay un entendimiento en evolución sobre qué hace adaptación diferente del desarrollo “tradicional”</a:t>
            </a:r>
          </a:p>
          <a:p>
            <a:endParaRPr lang="es-MX" altLang="de-DE" b="0" smtClean="0">
              <a:latin typeface="Arial" charset="0"/>
              <a:cs typeface="Arial" charset="0"/>
            </a:endParaRPr>
          </a:p>
          <a:p>
            <a:r>
              <a:rPr lang="es-MX" altLang="de-DE" b="0" smtClean="0">
                <a:latin typeface="Arial" charset="0"/>
                <a:cs typeface="Arial" charset="0"/>
              </a:rPr>
              <a:t>Un inventarios de los esfuerzos etiquetados por sus componentes como ‘adaptación al cambio climático’ ha revelado esfuerzos continuos de diferentes tipos:</a:t>
            </a:r>
          </a:p>
          <a:p>
            <a:endParaRPr lang="es-MX" altLang="de-DE" b="0" smtClean="0">
              <a:latin typeface="Arial" charset="0"/>
              <a:cs typeface="Arial" charset="0"/>
            </a:endParaRPr>
          </a:p>
          <a:p>
            <a:pPr lvl="1"/>
            <a:r>
              <a:rPr lang="es-MX" altLang="de-DE" smtClean="0">
                <a:latin typeface="Arial" charset="0"/>
                <a:cs typeface="Arial" charset="0"/>
              </a:rPr>
              <a:t>En un extremo un proceso continuo donde los esfuerzos orientados a responder la vulnerabilidad se superponen casi completamente con las prácticas de desarrollo tradicional. Estas actividades pueden no haber tomado en cuenta los efectos previstos debido al cambio climático.</a:t>
            </a:r>
          </a:p>
          <a:p>
            <a:pPr lvl="1"/>
            <a:endParaRPr lang="es-MX" altLang="de-DE" smtClean="0">
              <a:latin typeface="Arial" charset="0"/>
              <a:cs typeface="Arial" charset="0"/>
            </a:endParaRPr>
          </a:p>
          <a:p>
            <a:pPr lvl="1"/>
            <a:r>
              <a:rPr lang="es-MX" altLang="de-DE" smtClean="0">
                <a:latin typeface="Arial" charset="0"/>
                <a:cs typeface="Arial" charset="0"/>
              </a:rPr>
              <a:t>En el otro extremo, actividades que fueron diseñadas en responder a los impactos distintivos del cambio climático,  y pueden estar fuera del rebaño de las actividades para el desarrollo definidas tradicionalmente. </a:t>
            </a:r>
          </a:p>
          <a:p>
            <a:endParaRPr lang="es-MX" altLang="de-DE" smtClean="0">
              <a:latin typeface="Arial" charset="0"/>
              <a:cs typeface="Arial" charset="0"/>
            </a:endParaRPr>
          </a:p>
          <a:p>
            <a:r>
              <a:rPr lang="es-MX" altLang="de-DE" smtClean="0">
                <a:latin typeface="Arial" charset="0"/>
                <a:cs typeface="Arial" charset="0"/>
              </a:rPr>
              <a:t>El mensaje: </a:t>
            </a:r>
          </a:p>
          <a:p>
            <a:pPr lvl="1"/>
            <a:r>
              <a:rPr lang="es-MX" altLang="de-DE" smtClean="0">
                <a:latin typeface="Arial" charset="0"/>
                <a:cs typeface="Arial" charset="0"/>
              </a:rPr>
              <a:t>La adaptación es generalmente responsabilidad del desarrollo. Sin embargo, hay algunos riesgos del cambio climático que el desarrollo normalmente no responde (elevación del nivel del mar, aluviones de lagunas glaciares, conflictos por recursos transfronterizos, etc.)</a:t>
            </a:r>
          </a:p>
          <a:p>
            <a:pPr lvl="1"/>
            <a:r>
              <a:rPr lang="es-MX" altLang="de-DE" smtClean="0">
                <a:latin typeface="Arial" charset="0"/>
                <a:cs typeface="Arial" charset="0"/>
              </a:rPr>
              <a:t>Buenas prácticas de desarrollo significa que ahora se considera el cambio climático</a:t>
            </a:r>
            <a:r>
              <a:rPr lang="en-US" altLang="de-DE" smtClean="0">
                <a:latin typeface="Arial" charset="0"/>
                <a:cs typeface="Arial" charset="0"/>
              </a:rPr>
              <a:t>o.</a:t>
            </a:r>
          </a:p>
          <a:p>
            <a:pPr lvl="1"/>
            <a:endParaRPr lang="en-US" altLang="de-DE" smtClean="0">
              <a:latin typeface="Arial" charset="0"/>
              <a:cs typeface="Arial" charset="0"/>
            </a:endParaRPr>
          </a:p>
          <a:p>
            <a:endParaRPr lang="en-US" altLang="de-DE" smtClean="0">
              <a:latin typeface="Arial" charset="0"/>
              <a:cs typeface="Arial" charset="0"/>
            </a:endParaRPr>
          </a:p>
        </p:txBody>
      </p:sp>
      <p:sp>
        <p:nvSpPr>
          <p:cNvPr id="64515"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FE0B2E7D-774B-48D8-87D8-C6CFE523C00A}" type="slidenum">
              <a:rPr altLang="de-DE" sz="1000" smtClean="0">
                <a:solidFill>
                  <a:schemeClr val="bg1"/>
                </a:solidFill>
              </a:rPr>
              <a:pPr/>
              <a:t>26</a:t>
            </a:fld>
            <a:endParaRPr altLang="de-DE" sz="1000" smtClean="0">
              <a:solidFill>
                <a:schemeClr val="bg1"/>
              </a:solidFill>
            </a:endParaRPr>
          </a:p>
        </p:txBody>
      </p:sp>
      <p:sp>
        <p:nvSpPr>
          <p:cNvPr id="64516"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DE" altLang="de-DE" smtClean="0">
                <a:latin typeface="Arial" charset="0"/>
                <a:cs typeface="Arial" charset="0"/>
              </a:rPr>
              <a:t>Indicar que la información climática (M2) es necesaria. en todos los pasos, especialmente del análisis en adelante.</a:t>
            </a:r>
          </a:p>
        </p:txBody>
      </p:sp>
      <p:sp>
        <p:nvSpPr>
          <p:cNvPr id="65539"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1CC5DFF1-625E-48EA-9CDA-FB0065372DF4}" type="slidenum">
              <a:rPr altLang="de-DE" sz="1000" smtClean="0">
                <a:solidFill>
                  <a:schemeClr val="bg1"/>
                </a:solidFill>
              </a:rPr>
              <a:pPr/>
              <a:t>27</a:t>
            </a:fld>
            <a:endParaRPr altLang="de-DE" sz="1000" smtClean="0">
              <a:solidFill>
                <a:schemeClr val="bg1"/>
              </a:solidFill>
            </a:endParaRPr>
          </a:p>
        </p:txBody>
      </p:sp>
      <p:sp>
        <p:nvSpPr>
          <p:cNvPr id="65540"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85BDFD0C-C972-4E28-93D3-E04B3BC8D1A5}" type="slidenum">
              <a:rPr altLang="de-DE" sz="1000" smtClean="0">
                <a:solidFill>
                  <a:schemeClr val="bg1"/>
                </a:solidFill>
              </a:rPr>
              <a:pPr/>
              <a:t>28</a:t>
            </a:fld>
            <a:endParaRPr altLang="de-DE" sz="1000" smtClean="0">
              <a:solidFill>
                <a:schemeClr val="bg1"/>
              </a:solidFill>
            </a:endParaRPr>
          </a:p>
        </p:txBody>
      </p:sp>
      <p:sp>
        <p:nvSpPr>
          <p:cNvPr id="66563" name="Folienbildplatzhalter 5"/>
          <p:cNvSpPr>
            <a:spLocks noGrp="1" noRot="1" noChangeAspect="1" noTextEdit="1"/>
          </p:cNvSpPr>
          <p:nvPr>
            <p:ph type="sldImg"/>
          </p:nvPr>
        </p:nvSpPr>
        <p:spPr>
          <a:xfrm>
            <a:off x="546100" y="312738"/>
            <a:ext cx="5730875" cy="4297362"/>
          </a:xfrm>
          <a:ln/>
        </p:spPr>
      </p:sp>
      <p:sp>
        <p:nvSpPr>
          <p:cNvPr id="66564" name="Notizenplatzhalter 6"/>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a:r>
              <a:rPr lang="es-MX" altLang="de-DE" smtClean="0">
                <a:latin typeface="Arial" charset="0"/>
                <a:cs typeface="Arial" charset="0"/>
              </a:rPr>
              <a:t>Ilustra que la adaptación puede ser costo efectiva si está integrada en la fase de diseño</a:t>
            </a:r>
          </a:p>
          <a:p>
            <a:pPr lvl="1"/>
            <a:r>
              <a:rPr lang="es-MX" altLang="de-DE" smtClean="0">
                <a:latin typeface="Arial" charset="0"/>
                <a:cs typeface="Arial" charset="0"/>
              </a:rPr>
              <a:t>Cuatro proyectos de infraestructura en países insulares en el Caribe están comparados por la proporción de los costos del proyecto y costos de reconstrucción que habrían sido necesarios para prevenir danos usando medidas de Gestión de Riesgos de desastres naturales (RMNH).</a:t>
            </a:r>
          </a:p>
          <a:p>
            <a:pPr lvl="1"/>
            <a:endParaRPr lang="es-MX" altLang="de-DE" smtClean="0">
              <a:latin typeface="Arial" charset="0"/>
              <a:cs typeface="Arial" charset="0"/>
            </a:endParaRPr>
          </a:p>
          <a:p>
            <a:pPr lvl="1"/>
            <a:r>
              <a:rPr lang="es-MX" altLang="de-DE" b="1" smtClean="0">
                <a:latin typeface="Arial" charset="0"/>
                <a:cs typeface="Arial" charset="0"/>
              </a:rPr>
              <a:t>Mensaje: </a:t>
            </a:r>
            <a:r>
              <a:rPr lang="es-MX" altLang="de-DE" smtClean="0">
                <a:latin typeface="Arial" charset="0"/>
                <a:cs typeface="Arial" charset="0"/>
              </a:rPr>
              <a:t>Los costos de prevención en cada ejemplo son una fracción de los costos de reconstrucción. También, a medida que los costos se incrementan, la proporción que pueden haber ido hacia la gestión anticipada de riesgos de amenazas naturales se vuelve más pequeña</a:t>
            </a:r>
            <a:r>
              <a:rPr lang="en-US" altLang="de-DE" smtClean="0">
                <a:latin typeface="Arial" charset="0"/>
                <a:cs typeface="Arial" charset="0"/>
              </a:rPr>
              <a:t>.</a:t>
            </a:r>
          </a:p>
          <a:p>
            <a:endParaRPr lang="en-US" altLang="de-DE" smtClean="0">
              <a:latin typeface="Arial" charset="0"/>
              <a:cs typeface="Arial" charset="0"/>
            </a:endParaRPr>
          </a:p>
        </p:txBody>
      </p:sp>
      <p:sp>
        <p:nvSpPr>
          <p:cNvPr id="67587"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EF7E26DF-C7E4-42C2-B77B-2A34D9D2FD96}" type="slidenum">
              <a:rPr altLang="de-DE" sz="1000" smtClean="0">
                <a:solidFill>
                  <a:schemeClr val="bg1"/>
                </a:solidFill>
              </a:rPr>
              <a:pPr/>
              <a:t>29</a:t>
            </a:fld>
            <a:endParaRPr altLang="de-DE" sz="1000" smtClean="0">
              <a:solidFill>
                <a:schemeClr val="bg1"/>
              </a:solidFill>
            </a:endParaRPr>
          </a:p>
        </p:txBody>
      </p:sp>
      <p:sp>
        <p:nvSpPr>
          <p:cNvPr id="67588"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wmf"/><Relationship Id="rId4" Type="http://schemas.openxmlformats.org/officeDocument/2006/relationships/image" Target="../media/image3.w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5.jpeg"/><Relationship Id="rId4" Type="http://schemas.openxmlformats.org/officeDocument/2006/relationships/image" Target="../media/image3.w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5.jpeg"/><Relationship Id="rId4" Type="http://schemas.openxmlformats.org/officeDocument/2006/relationships/image" Target="../media/image3.wmf"/></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US"/>
          </a:p>
        </p:txBody>
      </p:sp>
      <p:sp>
        <p:nvSpPr>
          <p:cNvPr id="5"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B834C4DD-A85C-4B0A-B075-B6337EADD0F2}" type="datetime1">
              <a:rPr lang="de-DE" sz="1200" b="0" smtClean="0">
                <a:solidFill>
                  <a:schemeClr val="bg1"/>
                </a:solidFill>
              </a:rPr>
              <a:pPr>
                <a:defRPr/>
              </a:pPr>
              <a:t>11.11.2013</a:t>
            </a:fld>
            <a:r>
              <a:rPr lang="de-DE" sz="1200" b="0" smtClean="0">
                <a:solidFill>
                  <a:schemeClr val="bg1"/>
                </a:solidFill>
              </a:rPr>
              <a:t>     Seite </a:t>
            </a:r>
            <a:fld id="{E1EC6179-4849-47B7-A859-AA7896D65E3B}" type="slidenum">
              <a:rPr lang="de-DE" sz="1200" b="0" smtClean="0">
                <a:solidFill>
                  <a:schemeClr val="bg1"/>
                </a:solidFill>
              </a:rPr>
              <a:pPr>
                <a:defRPr/>
              </a:pPr>
              <a:t>‹#›</a:t>
            </a:fld>
            <a:endParaRPr lang="de-DE" sz="1200" b="0" smtClean="0">
              <a:solidFill>
                <a:schemeClr val="bg1"/>
              </a:solidFill>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8"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US"/>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3" name="Picture 20"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afik 29"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afik 30" descr="bmz-en-4c.wmf"/>
          <p:cNvPicPr>
            <a:picLocks noChangeAspect="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2406650" y="-104775"/>
            <a:ext cx="2379663" cy="109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de-DE" dirty="0" smtClean="0"/>
              <a:t>Titelmasterformat durch Klicken bearbeiten</a:t>
            </a:r>
            <a:endParaRPr lang="de-DE"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lvl1pPr>
          </a:lstStyle>
          <a:p>
            <a:r>
              <a:rPr lang="de-DE" dirty="0" smtClean="0"/>
              <a:t>Formatvorlage des Untertitelmasters durch Klicken bearbeiten</a:t>
            </a:r>
            <a:endParaRPr lang="de-DE" dirty="0"/>
          </a:p>
        </p:txBody>
      </p:sp>
    </p:spTree>
    <p:extLst>
      <p:ext uri="{BB962C8B-B14F-4D97-AF65-F5344CB8AC3E}">
        <p14:creationId xmlns:p14="http://schemas.microsoft.com/office/powerpoint/2010/main" val="706432967"/>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el und Inhalt">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US"/>
          </a:p>
        </p:txBody>
      </p:sp>
      <p:sp>
        <p:nvSpPr>
          <p:cNvPr id="5"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11C072EC-B772-49EB-8BFF-68BC9782BBD1}" type="datetime1">
              <a:rPr lang="de-DE" sz="1200" b="0" smtClean="0">
                <a:solidFill>
                  <a:schemeClr val="bg1"/>
                </a:solidFill>
              </a:rPr>
              <a:pPr>
                <a:defRPr/>
              </a:pPr>
              <a:t>11.11.2013</a:t>
            </a:fld>
            <a:r>
              <a:rPr lang="de-DE" sz="1200" b="0" smtClean="0">
                <a:solidFill>
                  <a:schemeClr val="bg1"/>
                </a:solidFill>
              </a:rPr>
              <a:t>     Seite </a:t>
            </a:r>
            <a:fld id="{FF144D3C-8C0B-4182-A81D-67FDFA1047CB}" type="slidenum">
              <a:rPr lang="de-DE" sz="1200" b="0" smtClean="0">
                <a:solidFill>
                  <a:schemeClr val="bg1"/>
                </a:solidFill>
              </a:rPr>
              <a:pPr>
                <a:defRPr/>
              </a:pPr>
              <a:t>‹#›</a:t>
            </a:fld>
            <a:endParaRPr lang="de-DE" sz="1200" b="0" smtClean="0">
              <a:solidFill>
                <a:schemeClr val="bg1"/>
              </a:solidFill>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8"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US"/>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1" name="Text Box 19"/>
          <p:cNvSpPr txBox="1">
            <a:spLocks noChangeArrowheads="1"/>
          </p:cNvSpPr>
          <p:nvPr/>
        </p:nvSpPr>
        <p:spPr bwMode="auto">
          <a:xfrm>
            <a:off x="7893050" y="6602413"/>
            <a:ext cx="9271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de-DE" sz="1200" b="0" smtClean="0">
                <a:solidFill>
                  <a:schemeClr val="bg1"/>
                </a:solidFill>
              </a:rPr>
              <a:t>Page </a:t>
            </a:r>
            <a:fld id="{EF0CF822-4B4D-4415-B7DF-497B3E68A0FE}" type="slidenum">
              <a:rPr lang="de-DE" sz="1200" b="0" smtClean="0">
                <a:solidFill>
                  <a:schemeClr val="bg1"/>
                </a:solidFill>
              </a:rPr>
              <a:pPr>
                <a:defRPr/>
              </a:pPr>
              <a:t>‹#›</a:t>
            </a:fld>
            <a:endParaRPr lang="de-DE" sz="1200" b="0" smtClean="0">
              <a:solidFill>
                <a:schemeClr val="bg1"/>
              </a:solidFill>
            </a:endParaRPr>
          </a:p>
        </p:txBody>
      </p:sp>
      <p:sp>
        <p:nvSpPr>
          <p:cNvPr id="12"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3" name="Picture 23"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afik 17"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457200" y="1068388"/>
            <a:ext cx="7526338" cy="741362"/>
          </a:xfrm>
        </p:spPr>
        <p:txBody>
          <a:bodyPr anchor="b"/>
          <a:lstStyle>
            <a:lvl1pPr>
              <a:defRPr/>
            </a:lvl1pPr>
          </a:lstStyle>
          <a:p>
            <a:r>
              <a:rPr lang="en-GB" noProof="0" smtClean="0"/>
              <a:t>Titelmasterformat durch Klicken bearbeiten</a:t>
            </a:r>
            <a:endParaRPr lang="en-GB" noProof="0"/>
          </a:p>
        </p:txBody>
      </p:sp>
      <p:sp>
        <p:nvSpPr>
          <p:cNvPr id="3" name="Inhaltsplatzhalter 2"/>
          <p:cNvSpPr>
            <a:spLocks noGrp="1"/>
          </p:cNvSpPr>
          <p:nvPr>
            <p:ph idx="1"/>
          </p:nvPr>
        </p:nvSpPr>
        <p:spPr>
          <a:xfrm>
            <a:off x="457200" y="2008188"/>
            <a:ext cx="7526338" cy="4213225"/>
          </a:xfrm>
        </p:spPr>
        <p:txBody>
          <a:bodyPr/>
          <a:lstStyle>
            <a:lvl1pPr>
              <a:defRPr b="0">
                <a:solidFill>
                  <a:schemeClr val="tx1"/>
                </a:solidFill>
              </a:defRPr>
            </a:lvl1pPr>
            <a:lvl2pPr>
              <a:buClr>
                <a:srgbClr val="669900"/>
              </a:buClr>
              <a:defRPr sz="1800" b="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dirty="0" err="1" smtClean="0"/>
              <a:t>Textmasterformate</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smtClean="0"/>
          </a:p>
          <a:p>
            <a:pPr lvl="1"/>
            <a:r>
              <a:rPr lang="en-GB" noProof="0" dirty="0" err="1" smtClean="0"/>
              <a:t>Zweite</a:t>
            </a:r>
            <a:r>
              <a:rPr lang="en-GB" noProof="0" dirty="0" smtClean="0"/>
              <a:t> </a:t>
            </a:r>
            <a:r>
              <a:rPr lang="en-GB" noProof="0" dirty="0" err="1" smtClean="0"/>
              <a:t>Ebene</a:t>
            </a:r>
            <a:endParaRPr lang="en-GB" noProof="0" dirty="0" smtClean="0"/>
          </a:p>
          <a:p>
            <a:pPr lvl="2"/>
            <a:r>
              <a:rPr lang="en-GB" noProof="0" dirty="0" err="1" smtClean="0"/>
              <a:t>Dritte</a:t>
            </a:r>
            <a:r>
              <a:rPr lang="en-GB" noProof="0" dirty="0" smtClean="0"/>
              <a:t> </a:t>
            </a:r>
            <a:r>
              <a:rPr lang="en-GB" noProof="0" dirty="0" err="1" smtClean="0"/>
              <a:t>Ebene</a:t>
            </a:r>
            <a:endParaRPr lang="en-GB" noProof="0" dirty="0" smtClean="0"/>
          </a:p>
          <a:p>
            <a:pPr lvl="3"/>
            <a:r>
              <a:rPr lang="en-GB" noProof="0" dirty="0" err="1" smtClean="0"/>
              <a:t>Vierte</a:t>
            </a:r>
            <a:r>
              <a:rPr lang="en-GB" noProof="0" dirty="0" smtClean="0"/>
              <a:t> </a:t>
            </a:r>
            <a:r>
              <a:rPr lang="en-GB" noProof="0" dirty="0" err="1" smtClean="0"/>
              <a:t>Ebene</a:t>
            </a:r>
            <a:endParaRPr lang="en-GB" noProof="0" dirty="0" smtClean="0"/>
          </a:p>
          <a:p>
            <a:pPr lvl="4"/>
            <a:r>
              <a:rPr lang="en-GB" noProof="0" dirty="0" err="1" smtClean="0"/>
              <a:t>Fünfte</a:t>
            </a:r>
            <a:r>
              <a:rPr lang="en-GB" noProof="0" dirty="0" smtClean="0"/>
              <a:t> </a:t>
            </a:r>
            <a:r>
              <a:rPr lang="en-GB" noProof="0" dirty="0" err="1" smtClean="0"/>
              <a:t>Ebene</a:t>
            </a:r>
            <a:endParaRPr lang="en-GB" noProof="0" dirty="0"/>
          </a:p>
        </p:txBody>
      </p:sp>
      <p:sp>
        <p:nvSpPr>
          <p:cNvPr id="16" name="Rectangle 17"/>
          <p:cNvSpPr>
            <a:spLocks noGrp="1" noChangeArrowheads="1"/>
          </p:cNvSpPr>
          <p:nvPr>
            <p:ph type="dt" sz="half" idx="10"/>
          </p:nvPr>
        </p:nvSpPr>
        <p:spPr/>
        <p:txBody>
          <a:bodyPr/>
          <a:lstStyle>
            <a:lvl1pPr>
              <a:defRPr/>
            </a:lvl1pPr>
          </a:lstStyle>
          <a:p>
            <a:pPr>
              <a:defRPr/>
            </a:pPr>
            <a:fld id="{46FE97FC-C50C-49AD-B52B-6A392E99381C}" type="datetime1">
              <a:rPr lang="en-GB"/>
              <a:pPr>
                <a:defRPr/>
              </a:pPr>
              <a:t>11/11/2013</a:t>
            </a:fld>
            <a:endParaRPr lang="en-GB"/>
          </a:p>
        </p:txBody>
      </p:sp>
      <p:sp>
        <p:nvSpPr>
          <p:cNvPr id="17" name="Rectangle 25"/>
          <p:cNvSpPr>
            <a:spLocks noGrp="1" noChangeArrowheads="1"/>
          </p:cNvSpPr>
          <p:nvPr>
            <p:ph type="ftr" sz="quarter" idx="11"/>
          </p:nvPr>
        </p:nvSpPr>
        <p:spPr/>
        <p:txBody>
          <a:bodyPr/>
          <a:lstStyle>
            <a:lvl1pPr>
              <a:defRPr/>
            </a:lvl1pPr>
          </a:lstStyle>
          <a:p>
            <a:pPr>
              <a:defRPr/>
            </a:pPr>
            <a:endParaRPr lang="en-GB"/>
          </a:p>
        </p:txBody>
      </p:sp>
    </p:spTree>
    <p:extLst>
      <p:ext uri="{BB962C8B-B14F-4D97-AF65-F5344CB8AC3E}">
        <p14:creationId xmlns:p14="http://schemas.microsoft.com/office/powerpoint/2010/main" val="189643797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a:ln/>
        </p:spPr>
        <p:txBody>
          <a:bodyPr/>
          <a:lstStyle>
            <a:lvl1pPr>
              <a:defRPr/>
            </a:lvl1pPr>
          </a:lstStyle>
          <a:p>
            <a:pPr>
              <a:defRPr/>
            </a:pPr>
            <a:fld id="{E2CF0B58-7572-4E3C-8707-A319680E33E7}" type="datetime1">
              <a:rPr lang="de-DE"/>
              <a:pPr>
                <a:defRPr/>
              </a:pPr>
              <a:t>11.11.2013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extLst>
      <p:ext uri="{BB962C8B-B14F-4D97-AF65-F5344CB8AC3E}">
        <p14:creationId xmlns:p14="http://schemas.microsoft.com/office/powerpoint/2010/main" val="3619453236"/>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a:ln/>
        </p:spPr>
        <p:txBody>
          <a:bodyPr/>
          <a:lstStyle>
            <a:lvl1pPr>
              <a:defRPr/>
            </a:lvl1pPr>
          </a:lstStyle>
          <a:p>
            <a:pPr>
              <a:defRPr/>
            </a:pPr>
            <a:fld id="{42AC0376-3194-4515-9B5D-44FDDEF3F228}" type="datetime1">
              <a:rPr lang="de-DE"/>
              <a:pPr>
                <a:defRPr/>
              </a:pPr>
              <a:t>11.11.2013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extLst>
      <p:ext uri="{BB962C8B-B14F-4D97-AF65-F5344CB8AC3E}">
        <p14:creationId xmlns:p14="http://schemas.microsoft.com/office/powerpoint/2010/main" val="3125461566"/>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a:ln/>
        </p:spPr>
        <p:txBody>
          <a:bodyPr/>
          <a:lstStyle>
            <a:lvl1pPr>
              <a:defRPr/>
            </a:lvl1pPr>
          </a:lstStyle>
          <a:p>
            <a:pPr>
              <a:defRPr/>
            </a:pPr>
            <a:fld id="{13BB8F55-4E39-4C9E-8127-ED5C05E93A46}" type="datetime1">
              <a:rPr lang="de-DE"/>
              <a:pPr>
                <a:defRPr/>
              </a:pPr>
              <a:t>11.11.2013</a:t>
            </a:fld>
            <a:endParaRPr lang="de-DE"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BZ"/>
          </a:p>
        </p:txBody>
      </p:sp>
    </p:spTree>
    <p:extLst>
      <p:ext uri="{BB962C8B-B14F-4D97-AF65-F5344CB8AC3E}">
        <p14:creationId xmlns:p14="http://schemas.microsoft.com/office/powerpoint/2010/main" val="787980265"/>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pic>
        <p:nvPicPr>
          <p:cNvPr id="3" name="Picture 2" descr="C:\PROAGRO 2011\PROAGRO UT ACC\DOCUMENTOS OECD QUE NECESITAN IMPRESSUM\Impresum revisados\nueva revisión romeo marta\gizlogo-sv-klimas-es-rgb-72.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4" name="Rectangle 3"/>
          <p:cNvSpPr>
            <a:spLocks noGrp="1" noChangeArrowheads="1"/>
          </p:cNvSpPr>
          <p:nvPr>
            <p:ph type="dt" sz="half" idx="10"/>
          </p:nvPr>
        </p:nvSpPr>
        <p:spPr/>
        <p:txBody>
          <a:bodyPr/>
          <a:lstStyle>
            <a:lvl1pPr>
              <a:defRPr/>
            </a:lvl1pPr>
          </a:lstStyle>
          <a:p>
            <a:pPr>
              <a:defRPr/>
            </a:pPr>
            <a:fld id="{706D19A3-3374-4004-AD89-44CB1A294D74}" type="datetime1">
              <a:rPr lang="de-DE"/>
              <a:pPr>
                <a:defRPr/>
              </a:pPr>
              <a:t>11.11.2013</a:t>
            </a:fld>
            <a:endParaRPr lang="de-DE" dirty="0"/>
          </a:p>
        </p:txBody>
      </p:sp>
      <p:sp>
        <p:nvSpPr>
          <p:cNvPr id="5"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2480928196"/>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US"/>
          </a:p>
        </p:txBody>
      </p:sp>
      <p:sp>
        <p:nvSpPr>
          <p:cNvPr id="3"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11C072EC-B772-49EB-8BFF-68BC9782BBD1}" type="datetime1">
              <a:rPr lang="de-DE" sz="1200" b="0" smtClean="0">
                <a:solidFill>
                  <a:schemeClr val="bg1"/>
                </a:solidFill>
              </a:rPr>
              <a:pPr>
                <a:defRPr/>
              </a:pPr>
              <a:t>11.11.2013</a:t>
            </a:fld>
            <a:r>
              <a:rPr lang="de-DE" sz="1200" b="0" smtClean="0">
                <a:solidFill>
                  <a:schemeClr val="bg1"/>
                </a:solidFill>
              </a:rPr>
              <a:t>     Seite </a:t>
            </a:r>
            <a:fld id="{959D03A6-FD4B-4CB5-89C7-FCF61CFBB670}" type="slidenum">
              <a:rPr lang="de-DE" sz="1200" b="0" smtClean="0">
                <a:solidFill>
                  <a:schemeClr val="bg1"/>
                </a:solidFill>
              </a:rPr>
              <a:pPr>
                <a:defRPr/>
              </a:pPr>
              <a:t>‹#›</a:t>
            </a:fld>
            <a:endParaRPr lang="de-DE" sz="1200" b="0" smtClean="0">
              <a:solidFill>
                <a:schemeClr val="bg1"/>
              </a:solidFill>
            </a:endParaRPr>
          </a:p>
        </p:txBody>
      </p:sp>
      <p:sp>
        <p:nvSpPr>
          <p:cNvPr id="4"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5"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6"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US"/>
          </a:p>
        </p:txBody>
      </p:sp>
      <p:sp>
        <p:nvSpPr>
          <p:cNvPr id="8"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9" name="Text Box 19"/>
          <p:cNvSpPr txBox="1">
            <a:spLocks noChangeArrowheads="1"/>
          </p:cNvSpPr>
          <p:nvPr/>
        </p:nvSpPr>
        <p:spPr bwMode="auto">
          <a:xfrm>
            <a:off x="7893050" y="6602413"/>
            <a:ext cx="9271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de-DE" sz="1200" b="0" smtClean="0">
                <a:solidFill>
                  <a:schemeClr val="bg1"/>
                </a:solidFill>
              </a:rPr>
              <a:t>Page </a:t>
            </a:r>
            <a:fld id="{FE35F0A5-62E8-404F-B302-75E199164B4D}" type="slidenum">
              <a:rPr lang="de-DE" sz="1200" b="0" smtClean="0">
                <a:solidFill>
                  <a:schemeClr val="bg1"/>
                </a:solidFill>
              </a:rPr>
              <a:pPr>
                <a:defRPr/>
              </a:pPr>
              <a:t>‹#›</a:t>
            </a:fld>
            <a:endParaRPr lang="de-DE" sz="1200" b="0" smtClean="0">
              <a:solidFill>
                <a:schemeClr val="bg1"/>
              </a:solidFill>
            </a:endParaRPr>
          </a:p>
        </p:txBody>
      </p:sp>
      <p:sp>
        <p:nvSpPr>
          <p:cNvPr id="10"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1" name="Picture 23"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rafik 17"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7"/>
          <p:cNvSpPr>
            <a:spLocks noGrp="1" noChangeArrowheads="1"/>
          </p:cNvSpPr>
          <p:nvPr>
            <p:ph type="dt" sz="half" idx="10"/>
          </p:nvPr>
        </p:nvSpPr>
        <p:spPr/>
        <p:txBody>
          <a:bodyPr/>
          <a:lstStyle>
            <a:lvl1pPr>
              <a:defRPr/>
            </a:lvl1pPr>
          </a:lstStyle>
          <a:p>
            <a:pPr>
              <a:defRPr/>
            </a:pPr>
            <a:fld id="{89953503-B551-4E0A-B1CD-B004765B2EB8}" type="datetime1">
              <a:rPr lang="de-DE"/>
              <a:pPr>
                <a:defRPr/>
              </a:pPr>
              <a:t>11.11.2013</a:t>
            </a:fld>
            <a:endParaRPr lang="de-DE" dirty="0"/>
          </a:p>
        </p:txBody>
      </p:sp>
      <p:sp>
        <p:nvSpPr>
          <p:cNvPr id="15"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26231915"/>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pic>
        <p:nvPicPr>
          <p:cNvPr id="5" name="Picture 2" descr="C:\PROAGRO 2011\PROAGRO UT ACC\DOCUMENTOS OECD QUE NECESITAN IMPRESSUM\Impresum revisados\nueva revisión romeo marta\gizlogo-sv-klimas-es-rgb-72.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6" name="Rectangle 5"/>
          <p:cNvSpPr>
            <a:spLocks noGrp="1" noChangeArrowheads="1"/>
          </p:cNvSpPr>
          <p:nvPr>
            <p:ph type="dt" sz="half" idx="10"/>
          </p:nvPr>
        </p:nvSpPr>
        <p:spPr/>
        <p:txBody>
          <a:bodyPr/>
          <a:lstStyle>
            <a:lvl1pPr>
              <a:defRPr/>
            </a:lvl1pPr>
          </a:lstStyle>
          <a:p>
            <a:pPr>
              <a:defRPr/>
            </a:pPr>
            <a:fld id="{9A67D6A9-6D47-454D-B6B3-59BA4DA56B36}" type="datetime1">
              <a:rPr lang="de-DE"/>
              <a:pPr>
                <a:defRPr/>
              </a:pPr>
              <a:t>11.11.2013</a:t>
            </a:fld>
            <a:endParaRPr lang="de-DE" dirty="0"/>
          </a:p>
        </p:txBody>
      </p:sp>
      <p:sp>
        <p:nvSpPr>
          <p:cNvPr id="7"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196388068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pic>
        <p:nvPicPr>
          <p:cNvPr id="5" name="Picture 2" descr="C:\PROAGRO 2011\PROAGRO UT ACC\DOCUMENTOS OECD QUE NECESITAN IMPRESSUM\Impresum revisados\nueva revisión romeo marta\gizlogo-sv-klimas-es-rgb-72.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6" name="Rectangle 5"/>
          <p:cNvSpPr>
            <a:spLocks noGrp="1" noChangeArrowheads="1"/>
          </p:cNvSpPr>
          <p:nvPr>
            <p:ph type="dt" sz="half" idx="10"/>
          </p:nvPr>
        </p:nvSpPr>
        <p:spPr/>
        <p:txBody>
          <a:bodyPr/>
          <a:lstStyle>
            <a:lvl1pPr>
              <a:defRPr/>
            </a:lvl1pPr>
          </a:lstStyle>
          <a:p>
            <a:pPr>
              <a:defRPr/>
            </a:pPr>
            <a:fld id="{C927D8AB-1518-488C-822D-D81E87B7F629}" type="datetime1">
              <a:rPr lang="de-DE"/>
              <a:pPr>
                <a:defRPr/>
              </a:pPr>
              <a:t>11.11.2013</a:t>
            </a:fld>
            <a:endParaRPr lang="de-DE" dirty="0"/>
          </a:p>
        </p:txBody>
      </p:sp>
      <p:sp>
        <p:nvSpPr>
          <p:cNvPr id="7"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9582913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US"/>
          </a:p>
        </p:txBody>
      </p:sp>
      <p:sp>
        <p:nvSpPr>
          <p:cNvPr id="1027"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11C072EC-B772-49EB-8BFF-68BC9782BBD1}" type="datetime1">
              <a:rPr lang="de-DE" sz="1200" b="0" smtClean="0">
                <a:solidFill>
                  <a:schemeClr val="bg1"/>
                </a:solidFill>
              </a:rPr>
              <a:pPr>
                <a:defRPr/>
              </a:pPr>
              <a:t>11.11.2013</a:t>
            </a:fld>
            <a:r>
              <a:rPr lang="de-DE" sz="1200" b="0" smtClean="0">
                <a:solidFill>
                  <a:schemeClr val="bg1"/>
                </a:solidFill>
              </a:rPr>
              <a:t>     Seite </a:t>
            </a:r>
            <a:fld id="{99F27602-C48B-4507-A826-D5DBEFD1B6BB}" type="slidenum">
              <a:rPr lang="de-DE" sz="1200" b="0" smtClean="0">
                <a:solidFill>
                  <a:schemeClr val="bg1"/>
                </a:solidFill>
              </a:rPr>
              <a:pPr>
                <a:defRPr/>
              </a:pPr>
              <a:t>‹#›</a:t>
            </a:fld>
            <a:endParaRPr lang="de-DE" sz="1200" b="0" smtClean="0">
              <a:solidFill>
                <a:schemeClr val="bg1"/>
              </a:solidFill>
            </a:endParaRPr>
          </a:p>
        </p:txBody>
      </p:sp>
      <p:sp>
        <p:nvSpPr>
          <p:cNvPr id="1028"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29"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1030" name="Picture 7"/>
          <p:cNvPicPr>
            <a:picLocks noChangeAspect="1" noChangeArrowheads="1"/>
          </p:cNvPicPr>
          <p:nvPr/>
        </p:nvPicPr>
        <p:blipFill>
          <a:blip r:embed="rId11"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US"/>
          </a:p>
        </p:txBody>
      </p:sp>
      <p:sp>
        <p:nvSpPr>
          <p:cNvPr id="1032"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smtClean="0"/>
              <a:t>Click here to add title</a:t>
            </a:r>
            <a:br>
              <a:rPr lang="de-DE" altLang="de-DE" smtClean="0"/>
            </a:br>
            <a:r>
              <a:rPr lang="de-DE" altLang="de-DE"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smtClean="0"/>
              <a:t>Erster satz hier</a:t>
            </a:r>
          </a:p>
          <a:p>
            <a:pPr lvl="1"/>
            <a:r>
              <a:rPr lang="de-DE" altLang="de-DE" smtClean="0"/>
              <a:t>Click here to add text</a:t>
            </a:r>
          </a:p>
          <a:p>
            <a:pPr lvl="2"/>
            <a:r>
              <a:rPr lang="de-DE" altLang="de-DE" smtClean="0"/>
              <a:t>Second layer</a:t>
            </a:r>
          </a:p>
          <a:p>
            <a:pPr lvl="3"/>
            <a:r>
              <a:rPr lang="de-DE" altLang="de-DE" smtClean="0"/>
              <a:t>Third layer</a:t>
            </a:r>
          </a:p>
          <a:p>
            <a:pPr lvl="4"/>
            <a:r>
              <a:rPr lang="de-DE" altLang="de-DE"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07A65E53-D505-4BE1-88CC-BB40F717EB63}" type="datetime1">
              <a:rPr lang="de-DE"/>
              <a:pPr>
                <a:defRPr/>
              </a:pPr>
              <a:t>11.11.2013</a:t>
            </a:fld>
            <a:endParaRPr lang="de-DE" dirty="0"/>
          </a:p>
        </p:txBody>
      </p:sp>
      <p:sp>
        <p:nvSpPr>
          <p:cNvPr id="1036" name="Text Box 19"/>
          <p:cNvSpPr txBox="1">
            <a:spLocks noChangeArrowheads="1"/>
          </p:cNvSpPr>
          <p:nvPr/>
        </p:nvSpPr>
        <p:spPr bwMode="auto">
          <a:xfrm>
            <a:off x="7893050" y="6602413"/>
            <a:ext cx="927100" cy="277812"/>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de-DE" sz="1200" b="0" smtClean="0">
                <a:solidFill>
                  <a:schemeClr val="bg1"/>
                </a:solidFill>
              </a:rPr>
              <a:t>Page </a:t>
            </a:r>
            <a:fld id="{E4C10068-B62E-43E7-B7AB-92D1844D08E9}" type="slidenum">
              <a:rPr lang="de-DE" sz="1200" b="0" smtClean="0">
                <a:solidFill>
                  <a:schemeClr val="bg1"/>
                </a:solidFill>
              </a:rPr>
              <a:pPr>
                <a:defRPr/>
              </a:pPr>
              <a:t>‹#›</a:t>
            </a:fld>
            <a:endParaRPr lang="de-DE" sz="1200" b="0" smtClean="0">
              <a:solidFill>
                <a:schemeClr val="bg1"/>
              </a:solidFill>
            </a:endParaRPr>
          </a:p>
        </p:txBody>
      </p:sp>
      <p:sp>
        <p:nvSpPr>
          <p:cNvPr id="1037"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038" name="Picture 23" descr="Weltkugel_klein_neu.gif                                        0005A183jeany                          BB53F53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BZ"/>
          </a:p>
        </p:txBody>
      </p:sp>
      <p:pic>
        <p:nvPicPr>
          <p:cNvPr id="1040" name="Grafik 17" descr="gizlogo-sv-climat-en-4c.wmf"/>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13" r:id="rId1"/>
    <p:sldLayoutId id="2147484014" r:id="rId2"/>
    <p:sldLayoutId id="2147484010" r:id="rId3"/>
    <p:sldLayoutId id="2147484011" r:id="rId4"/>
    <p:sldLayoutId id="2147484012" r:id="rId5"/>
    <p:sldLayoutId id="2147484015" r:id="rId6"/>
    <p:sldLayoutId id="2147484016" r:id="rId7"/>
    <p:sldLayoutId id="2147484017" r:id="rId8"/>
    <p:sldLayoutId id="2147484018"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www.oecd.org/document/24/0,3746,en_2649_34421_45619928_1_1_1_1,00.html" TargetMode="External"/><Relationship Id="rId4" Type="http://schemas.openxmlformats.org/officeDocument/2006/relationships/hyperlink" Target="http://www.giz.d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www.panda.org/about_our_earth/aboutcc/problems/people_at_risk/personal_stories" TargetMode="External"/><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hyperlink" Target="http://www.panda.org/about_our_earth/aboutcc/problems/people_at_risk/personal_stories" TargetMode="External"/><Relationship Id="rId7"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2.jpe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609600" y="1295400"/>
            <a:ext cx="7772400" cy="4527550"/>
          </a:xfrm>
        </p:spPr>
        <p:txBody>
          <a:bodyPr/>
          <a:lstStyle/>
          <a:p>
            <a:pPr algn="ctr" eaLnBrk="1" hangingPunct="1">
              <a:defRPr/>
            </a:pPr>
            <a:r>
              <a:rPr lang="es-MX" sz="3200" dirty="0" smtClean="0"/>
              <a:t>Cambio climático y adaptación al cambio climático</a:t>
            </a:r>
            <a:r>
              <a:rPr lang="es-MX" sz="2800" dirty="0" smtClean="0"/>
              <a:t> </a:t>
            </a:r>
            <a:br>
              <a:rPr lang="es-MX" sz="2800" dirty="0" smtClean="0"/>
            </a:br>
            <a:r>
              <a:rPr lang="es-MX" sz="2800" dirty="0" smtClean="0">
                <a:solidFill>
                  <a:schemeClr val="tx1"/>
                </a:solidFill>
              </a:rPr>
              <a:t>Una introducción</a:t>
            </a:r>
            <a:r>
              <a:rPr lang="es-MX" dirty="0" smtClean="0"/>
              <a:t/>
            </a:r>
            <a:br>
              <a:rPr lang="es-MX" dirty="0" smtClean="0"/>
            </a:br>
            <a:r>
              <a:rPr lang="es-MX" sz="2000" dirty="0" smtClean="0"/>
              <a:t/>
            </a:r>
            <a:br>
              <a:rPr lang="es-MX" sz="2000" dirty="0" smtClean="0"/>
            </a:br>
            <a:r>
              <a:rPr lang="es-MX" sz="1600" dirty="0" smtClean="0"/>
              <a:t>equipo capacitador:</a:t>
            </a:r>
            <a:br>
              <a:rPr lang="es-MX" sz="1600" dirty="0" smtClean="0"/>
            </a:br>
            <a:r>
              <a:rPr lang="es-MX" sz="1600" dirty="0" smtClean="0"/>
              <a:t>XX</a:t>
            </a:r>
            <a:br>
              <a:rPr lang="es-MX" sz="1600" dirty="0" smtClean="0"/>
            </a:br>
            <a:r>
              <a:rPr lang="es-MX" sz="1600" dirty="0" err="1" smtClean="0"/>
              <a:t>XX</a:t>
            </a:r>
            <a:r>
              <a:rPr lang="es-MX" sz="1600" dirty="0" smtClean="0"/>
              <a:t/>
            </a:r>
            <a:br>
              <a:rPr lang="es-MX" sz="1600" dirty="0" smtClean="0"/>
            </a:br>
            <a:r>
              <a:rPr lang="es-MX" sz="1600" dirty="0" smtClean="0">
                <a:solidFill>
                  <a:schemeClr val="tx1">
                    <a:lumMod val="65000"/>
                    <a:lumOff val="35000"/>
                  </a:schemeClr>
                </a:solidFill>
              </a:rPr>
              <a:t>‘fecha’</a:t>
            </a:r>
            <a:r>
              <a:rPr lang="es-MX" sz="1600" dirty="0" smtClean="0"/>
              <a:t/>
            </a:r>
            <a:br>
              <a:rPr lang="es-MX" sz="1600" dirty="0" smtClean="0"/>
            </a:br>
            <a:r>
              <a:rPr lang="es-MX" sz="1600" dirty="0" smtClean="0"/>
              <a:t/>
            </a:r>
            <a:br>
              <a:rPr lang="es-MX" sz="1600" dirty="0" smtClean="0"/>
            </a:br>
            <a:endParaRPr lang="es-MX" sz="1600" dirty="0" smtClean="0"/>
          </a:p>
        </p:txBody>
      </p:sp>
      <p:pic>
        <p:nvPicPr>
          <p:cNvPr id="8195" name="Grafik 4" descr="titelbars.tif"/>
          <p:cNvPicPr>
            <a:picLocks noChangeAspect="1"/>
          </p:cNvPicPr>
          <p:nvPr/>
        </p:nvPicPr>
        <p:blipFill>
          <a:blip r:embed="rId3">
            <a:extLst>
              <a:ext uri="{28A0092B-C50C-407E-A947-70E740481C1C}">
                <a14:useLocalDpi xmlns:a14="http://schemas.microsoft.com/office/drawing/2010/main" val="0"/>
              </a:ext>
            </a:extLst>
          </a:blip>
          <a:srcRect l="-2812" r="8638" b="45680"/>
          <a:stretch>
            <a:fillRect/>
          </a:stretch>
        </p:blipFill>
        <p:spPr bwMode="auto">
          <a:xfrm>
            <a:off x="4722813" y="3132138"/>
            <a:ext cx="4567237" cy="372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3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0" y="5408239"/>
            <a:ext cx="3131093" cy="1087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1"/>
          <p:cNvSpPr txBox="1">
            <a:spLocks noChangeArrowheads="1"/>
          </p:cNvSpPr>
          <p:nvPr/>
        </p:nvSpPr>
        <p:spPr bwMode="auto">
          <a:xfrm>
            <a:off x="600075" y="1858963"/>
            <a:ext cx="3752850"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eaLnBrk="1" hangingPunct="1">
              <a:spcAft>
                <a:spcPts val="600"/>
              </a:spcAft>
            </a:pPr>
            <a:r>
              <a:rPr lang="es-MX" altLang="de-DE" sz="1000" dirty="0">
                <a:solidFill>
                  <a:srgbClr val="000000"/>
                </a:solidFill>
              </a:rPr>
              <a:t>GIZ, en su calidad de empresa federal, apoya al Gobierno Alemán en el alcance de sus objetivos en el campo de la cooperación internacional para el desarrollo sostenible.</a:t>
            </a:r>
          </a:p>
          <a:p>
            <a:pPr eaLnBrk="1" hangingPunct="1">
              <a:spcAft>
                <a:spcPts val="600"/>
              </a:spcAft>
            </a:pPr>
            <a:r>
              <a:rPr lang="es-MX" altLang="de-DE" sz="1000" dirty="0">
                <a:solidFill>
                  <a:srgbClr val="C00000"/>
                </a:solidFill>
              </a:rPr>
              <a:t>Publicado por:</a:t>
            </a:r>
            <a:r>
              <a:rPr lang="es-MX" altLang="de-DE" sz="1000" dirty="0">
                <a:solidFill>
                  <a:srgbClr val="7F7F7F"/>
                </a:solidFill>
              </a:rPr>
              <a:t/>
            </a:r>
            <a:br>
              <a:rPr lang="es-MX" altLang="de-DE" sz="1000" dirty="0">
                <a:solidFill>
                  <a:srgbClr val="7F7F7F"/>
                </a:solidFill>
              </a:rPr>
            </a:br>
            <a:r>
              <a:rPr lang="es-MX" altLang="de-DE" sz="1000" dirty="0">
                <a:solidFill>
                  <a:srgbClr val="000000"/>
                </a:solidFill>
              </a:rPr>
              <a:t>Deutsche </a:t>
            </a:r>
            <a:r>
              <a:rPr lang="es-MX" altLang="de-DE" sz="1000" dirty="0" err="1">
                <a:solidFill>
                  <a:srgbClr val="000000"/>
                </a:solidFill>
              </a:rPr>
              <a:t>Gesellschaft</a:t>
            </a:r>
            <a:r>
              <a:rPr lang="es-MX" altLang="de-DE" sz="1000" dirty="0">
                <a:solidFill>
                  <a:srgbClr val="000000"/>
                </a:solidFill>
              </a:rPr>
              <a:t> </a:t>
            </a:r>
            <a:r>
              <a:rPr lang="es-MX" altLang="de-DE" sz="1000" dirty="0" err="1">
                <a:solidFill>
                  <a:srgbClr val="000000"/>
                </a:solidFill>
              </a:rPr>
              <a:t>für</a:t>
            </a:r>
            <a:r>
              <a:rPr lang="es-MX" altLang="de-DE" sz="1000" dirty="0">
                <a:solidFill>
                  <a:srgbClr val="000000"/>
                </a:solidFill>
              </a:rPr>
              <a:t/>
            </a:r>
            <a:br>
              <a:rPr lang="es-MX" altLang="de-DE" sz="1000" dirty="0">
                <a:solidFill>
                  <a:srgbClr val="000000"/>
                </a:solidFill>
              </a:rPr>
            </a:br>
            <a:r>
              <a:rPr lang="es-MX" altLang="de-DE" sz="1000" dirty="0" err="1">
                <a:solidFill>
                  <a:srgbClr val="000000"/>
                </a:solidFill>
              </a:rPr>
              <a:t>Internationale</a:t>
            </a:r>
            <a:r>
              <a:rPr lang="es-MX" altLang="de-DE" sz="1000" dirty="0">
                <a:solidFill>
                  <a:srgbClr val="000000"/>
                </a:solidFill>
              </a:rPr>
              <a:t> </a:t>
            </a:r>
            <a:r>
              <a:rPr lang="es-MX" altLang="de-DE" sz="1000" dirty="0" err="1">
                <a:solidFill>
                  <a:srgbClr val="000000"/>
                </a:solidFill>
              </a:rPr>
              <a:t>Zusammenarbeit</a:t>
            </a:r>
            <a:r>
              <a:rPr lang="es-MX" altLang="de-DE" sz="1000" dirty="0">
                <a:solidFill>
                  <a:srgbClr val="000000"/>
                </a:solidFill>
              </a:rPr>
              <a:t> (GIZ) </a:t>
            </a:r>
            <a:r>
              <a:rPr lang="es-MX" altLang="de-DE" sz="1000" dirty="0" err="1">
                <a:solidFill>
                  <a:srgbClr val="000000"/>
                </a:solidFill>
              </a:rPr>
              <a:t>GmbH</a:t>
            </a:r>
            <a:endParaRPr lang="es-MX" altLang="de-DE" sz="1000" dirty="0">
              <a:solidFill>
                <a:srgbClr val="000000"/>
              </a:solidFill>
            </a:endParaRPr>
          </a:p>
          <a:p>
            <a:pPr eaLnBrk="1" hangingPunct="1">
              <a:spcAft>
                <a:spcPts val="600"/>
              </a:spcAft>
            </a:pPr>
            <a:r>
              <a:rPr lang="es-MX" altLang="de-DE" sz="1000" dirty="0" err="1">
                <a:solidFill>
                  <a:srgbClr val="000000"/>
                </a:solidFill>
              </a:rPr>
              <a:t>Dag-Hammarskjöld-Weg</a:t>
            </a:r>
            <a:r>
              <a:rPr lang="es-MX" altLang="de-DE" sz="1000" dirty="0">
                <a:solidFill>
                  <a:srgbClr val="000000"/>
                </a:solidFill>
              </a:rPr>
              <a:t> 1-5</a:t>
            </a:r>
            <a:br>
              <a:rPr lang="es-MX" altLang="de-DE" sz="1000" dirty="0">
                <a:solidFill>
                  <a:srgbClr val="000000"/>
                </a:solidFill>
              </a:rPr>
            </a:br>
            <a:r>
              <a:rPr lang="es-MX" altLang="de-DE" sz="1000" dirty="0">
                <a:solidFill>
                  <a:srgbClr val="000000"/>
                </a:solidFill>
              </a:rPr>
              <a:t>65760 Eschborn, Alemania</a:t>
            </a:r>
            <a:br>
              <a:rPr lang="es-MX" altLang="de-DE" sz="1000" dirty="0">
                <a:solidFill>
                  <a:srgbClr val="000000"/>
                </a:solidFill>
              </a:rPr>
            </a:br>
            <a:r>
              <a:rPr lang="es-MX" altLang="de-DE" sz="1000" dirty="0" err="1">
                <a:solidFill>
                  <a:srgbClr val="000000"/>
                </a:solidFill>
              </a:rPr>
              <a:t>Telf</a:t>
            </a:r>
            <a:r>
              <a:rPr lang="es-MX" altLang="de-DE" sz="1000" dirty="0">
                <a:solidFill>
                  <a:srgbClr val="000000"/>
                </a:solidFill>
              </a:rPr>
              <a:t>: +49 61 96 79-0</a:t>
            </a:r>
            <a:br>
              <a:rPr lang="es-MX" altLang="de-DE" sz="1000" dirty="0">
                <a:solidFill>
                  <a:srgbClr val="000000"/>
                </a:solidFill>
              </a:rPr>
            </a:br>
            <a:r>
              <a:rPr lang="es-MX" altLang="de-DE" sz="1000" dirty="0">
                <a:solidFill>
                  <a:srgbClr val="000000"/>
                </a:solidFill>
              </a:rPr>
              <a:t>Fax: +49 61 96 79-1115</a:t>
            </a:r>
          </a:p>
          <a:p>
            <a:pPr eaLnBrk="1" hangingPunct="1">
              <a:spcAft>
                <a:spcPts val="600"/>
              </a:spcAft>
            </a:pPr>
            <a:r>
              <a:rPr lang="es-MX" altLang="de-DE" sz="1000" dirty="0">
                <a:solidFill>
                  <a:srgbClr val="000000"/>
                </a:solidFill>
              </a:rPr>
              <a:t>E      </a:t>
            </a:r>
            <a:r>
              <a:rPr lang="es-MX" altLang="de-DE" sz="1000" u="sng" dirty="0" err="1">
                <a:solidFill>
                  <a:srgbClr val="950B0A"/>
                </a:solidFill>
                <a:hlinkClick r:id="rId3"/>
              </a:rPr>
              <a:t>climate@giz.de</a:t>
            </a:r>
            <a:r>
              <a:rPr lang="es-MX" altLang="de-DE" sz="1000" u="sng" dirty="0">
                <a:solidFill>
                  <a:srgbClr val="000000"/>
                </a:solidFill>
              </a:rPr>
              <a:t/>
            </a:r>
            <a:br>
              <a:rPr lang="es-MX" altLang="de-DE" sz="1000" u="sng" dirty="0">
                <a:solidFill>
                  <a:srgbClr val="000000"/>
                </a:solidFill>
              </a:rPr>
            </a:br>
            <a:r>
              <a:rPr lang="es-MX" altLang="de-DE" sz="1000" dirty="0">
                <a:solidFill>
                  <a:srgbClr val="000000"/>
                </a:solidFill>
              </a:rPr>
              <a:t>I       </a:t>
            </a:r>
            <a:r>
              <a:rPr lang="es-MX" altLang="de-DE" sz="1000" dirty="0">
                <a:solidFill>
                  <a:srgbClr val="950B0A"/>
                </a:solidFill>
                <a:hlinkClick r:id="rId4"/>
              </a:rPr>
              <a:t>www.giz.de</a:t>
            </a:r>
          </a:p>
          <a:p>
            <a:pPr eaLnBrk="1" hangingPunct="1">
              <a:spcBef>
                <a:spcPts val="600"/>
              </a:spcBef>
              <a:spcAft>
                <a:spcPts val="300"/>
              </a:spcAft>
            </a:pPr>
            <a:r>
              <a:rPr lang="es-MX" altLang="de-DE" sz="1000" dirty="0">
                <a:solidFill>
                  <a:srgbClr val="000000"/>
                </a:solidFill>
              </a:rPr>
              <a:t>Programa de la Protección Climática de GIZ</a:t>
            </a:r>
          </a:p>
          <a:p>
            <a:pPr eaLnBrk="1" hangingPunct="1">
              <a:spcBef>
                <a:spcPts val="600"/>
              </a:spcBef>
              <a:spcAft>
                <a:spcPts val="300"/>
              </a:spcAft>
            </a:pPr>
            <a:endParaRPr lang="es-MX" altLang="de-DE" sz="1000" dirty="0">
              <a:solidFill>
                <a:srgbClr val="000000"/>
              </a:solidFill>
            </a:endParaRPr>
          </a:p>
          <a:p>
            <a:pPr eaLnBrk="1" hangingPunct="1">
              <a:spcAft>
                <a:spcPts val="300"/>
              </a:spcAft>
            </a:pPr>
            <a:endParaRPr lang="es-MX" altLang="de-DE" sz="1000" dirty="0">
              <a:solidFill>
                <a:srgbClr val="000000"/>
              </a:solidFill>
            </a:endParaRPr>
          </a:p>
          <a:p>
            <a:pPr eaLnBrk="1" hangingPunct="1">
              <a:spcAft>
                <a:spcPts val="300"/>
              </a:spcAft>
            </a:pPr>
            <a:endParaRPr lang="es-MX" altLang="de-DE" sz="1000" dirty="0">
              <a:solidFill>
                <a:srgbClr val="000000"/>
              </a:solidFill>
            </a:endParaRPr>
          </a:p>
          <a:p>
            <a:pPr eaLnBrk="1" hangingPunct="1">
              <a:spcAft>
                <a:spcPts val="300"/>
              </a:spcAft>
            </a:pPr>
            <a:endParaRPr lang="es-MX" altLang="de-DE" sz="1000" dirty="0">
              <a:solidFill>
                <a:srgbClr val="000000"/>
              </a:solidFill>
            </a:endParaRPr>
          </a:p>
          <a:p>
            <a:pPr eaLnBrk="1" hangingPunct="1">
              <a:spcAft>
                <a:spcPts val="300"/>
              </a:spcAft>
            </a:pPr>
            <a:endParaRPr lang="es-MX" altLang="de-DE" sz="1000" dirty="0">
              <a:solidFill>
                <a:srgbClr val="000000"/>
              </a:solidFill>
            </a:endParaRPr>
          </a:p>
          <a:p>
            <a:pPr eaLnBrk="1" hangingPunct="1">
              <a:spcAft>
                <a:spcPts val="300"/>
              </a:spcAft>
            </a:pPr>
            <a:endParaRPr lang="es-MX" altLang="de-DE" sz="1000" dirty="0">
              <a:solidFill>
                <a:srgbClr val="000000"/>
              </a:solidFill>
            </a:endParaRPr>
          </a:p>
        </p:txBody>
      </p:sp>
      <p:sp>
        <p:nvSpPr>
          <p:cNvPr id="9219" name="Text Box 3"/>
          <p:cNvSpPr txBox="1">
            <a:spLocks noChangeArrowheads="1"/>
          </p:cNvSpPr>
          <p:nvPr/>
        </p:nvSpPr>
        <p:spPr bwMode="auto">
          <a:xfrm>
            <a:off x="4799013" y="2492375"/>
            <a:ext cx="37909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eaLnBrk="1" hangingPunct="1">
              <a:spcAft>
                <a:spcPts val="600"/>
              </a:spcAft>
            </a:pPr>
            <a:r>
              <a:rPr lang="fr-FR" altLang="de-DE" sz="900" dirty="0">
                <a:solidFill>
                  <a:srgbClr val="C00000"/>
                </a:solidFill>
              </a:rPr>
              <a:t>Responsable</a:t>
            </a:r>
            <a:r>
              <a:rPr lang="fr-FR" altLang="de-DE" sz="900" dirty="0">
                <a:solidFill>
                  <a:srgbClr val="7F7F7F"/>
                </a:solidFill>
              </a:rPr>
              <a:t/>
            </a:r>
            <a:br>
              <a:rPr lang="fr-FR" altLang="de-DE" sz="900" dirty="0">
                <a:solidFill>
                  <a:srgbClr val="7F7F7F"/>
                </a:solidFill>
              </a:rPr>
            </a:br>
            <a:r>
              <a:rPr lang="fr-FR" altLang="de-DE" sz="900" dirty="0" err="1">
                <a:solidFill>
                  <a:srgbClr val="000000"/>
                </a:solidFill>
              </a:rPr>
              <a:t>Ilona</a:t>
            </a:r>
            <a:r>
              <a:rPr lang="fr-FR" altLang="de-DE" sz="900" dirty="0">
                <a:solidFill>
                  <a:srgbClr val="000000"/>
                </a:solidFill>
              </a:rPr>
              <a:t> </a:t>
            </a:r>
            <a:r>
              <a:rPr lang="fr-FR" altLang="de-DE" sz="900" dirty="0" err="1">
                <a:solidFill>
                  <a:srgbClr val="000000"/>
                </a:solidFill>
              </a:rPr>
              <a:t>Porsché</a:t>
            </a:r>
            <a:r>
              <a:rPr lang="fr-FR" altLang="de-DE" sz="900" dirty="0">
                <a:solidFill>
                  <a:srgbClr val="000000"/>
                </a:solidFill>
              </a:rPr>
              <a:t>, GIZ; Michael </a:t>
            </a:r>
            <a:r>
              <a:rPr lang="fr-FR" altLang="de-DE" sz="900" dirty="0" err="1">
                <a:solidFill>
                  <a:srgbClr val="000000"/>
                </a:solidFill>
              </a:rPr>
              <a:t>Scholze</a:t>
            </a:r>
            <a:r>
              <a:rPr lang="fr-FR" altLang="de-DE" sz="900" dirty="0">
                <a:solidFill>
                  <a:srgbClr val="000000"/>
                </a:solidFill>
              </a:rPr>
              <a:t>, GIZ</a:t>
            </a:r>
          </a:p>
          <a:p>
            <a:pPr eaLnBrk="1" hangingPunct="1">
              <a:spcAft>
                <a:spcPts val="600"/>
              </a:spcAft>
            </a:pPr>
            <a:r>
              <a:rPr lang="en-US" altLang="de-DE" sz="900" dirty="0" err="1">
                <a:solidFill>
                  <a:srgbClr val="C00000"/>
                </a:solidFill>
              </a:rPr>
              <a:t>Autores</a:t>
            </a:r>
            <a:r>
              <a:rPr lang="en-US" altLang="de-DE" sz="900" dirty="0">
                <a:solidFill>
                  <a:srgbClr val="7F7F7F"/>
                </a:solidFill>
              </a:rPr>
              <a:t/>
            </a:r>
            <a:br>
              <a:rPr lang="en-US" altLang="de-DE" sz="900" dirty="0">
                <a:solidFill>
                  <a:srgbClr val="7F7F7F"/>
                </a:solidFill>
              </a:rPr>
            </a:br>
            <a:r>
              <a:rPr lang="en-US" altLang="de-DE" sz="900" dirty="0">
                <a:solidFill>
                  <a:srgbClr val="000000"/>
                </a:solidFill>
              </a:rPr>
              <a:t>Jennifer Frankel-Reed, Barbara </a:t>
            </a:r>
            <a:r>
              <a:rPr lang="en-US" altLang="de-DE" sz="900" dirty="0" err="1">
                <a:solidFill>
                  <a:srgbClr val="000000"/>
                </a:solidFill>
              </a:rPr>
              <a:t>Fröde-Thierfelder</a:t>
            </a:r>
            <a:r>
              <a:rPr lang="en-US" altLang="de-DE" sz="900" dirty="0">
                <a:solidFill>
                  <a:srgbClr val="000000"/>
                </a:solidFill>
              </a:rPr>
              <a:t>, </a:t>
            </a:r>
            <a:r>
              <a:rPr lang="en-US" altLang="de-DE" sz="900" dirty="0" err="1">
                <a:solidFill>
                  <a:srgbClr val="000000"/>
                </a:solidFill>
              </a:rPr>
              <a:t>Ilona</a:t>
            </a:r>
            <a:r>
              <a:rPr lang="en-US" altLang="de-DE" sz="900" dirty="0">
                <a:solidFill>
                  <a:srgbClr val="000000"/>
                </a:solidFill>
              </a:rPr>
              <a:t> </a:t>
            </a:r>
            <a:r>
              <a:rPr lang="en-US" altLang="de-DE" sz="900" dirty="0" err="1">
                <a:solidFill>
                  <a:srgbClr val="000000"/>
                </a:solidFill>
              </a:rPr>
              <a:t>Porsché</a:t>
            </a:r>
            <a:endParaRPr lang="en-US" altLang="de-DE" sz="900" dirty="0">
              <a:solidFill>
                <a:srgbClr val="000000"/>
              </a:solidFill>
            </a:endParaRPr>
          </a:p>
          <a:p>
            <a:pPr eaLnBrk="1" hangingPunct="1">
              <a:spcAft>
                <a:spcPts val="600"/>
              </a:spcAft>
            </a:pPr>
            <a:r>
              <a:rPr lang="en-US" altLang="de-DE" sz="900" dirty="0" err="1">
                <a:solidFill>
                  <a:srgbClr val="C00000"/>
                </a:solidFill>
              </a:rPr>
              <a:t>Contribuciones</a:t>
            </a:r>
            <a:r>
              <a:rPr lang="en-US" altLang="de-DE" sz="900" dirty="0">
                <a:solidFill>
                  <a:srgbClr val="C00000"/>
                </a:solidFill>
              </a:rPr>
              <a:t> de </a:t>
            </a:r>
            <a:r>
              <a:rPr lang="en-US" altLang="de-DE" sz="900" dirty="0">
                <a:solidFill>
                  <a:srgbClr val="7F7F7F"/>
                </a:solidFill>
              </a:rPr>
              <a:t/>
            </a:r>
            <a:br>
              <a:rPr lang="en-US" altLang="de-DE" sz="900" dirty="0">
                <a:solidFill>
                  <a:srgbClr val="7F7F7F"/>
                </a:solidFill>
              </a:rPr>
            </a:br>
            <a:r>
              <a:rPr lang="en-US" altLang="de-DE" sz="900" dirty="0">
                <a:solidFill>
                  <a:srgbClr val="000000"/>
                </a:solidFill>
              </a:rPr>
              <a:t>Alfred </a:t>
            </a:r>
            <a:r>
              <a:rPr lang="en-US" altLang="de-DE" sz="900" dirty="0" err="1">
                <a:solidFill>
                  <a:srgbClr val="000000"/>
                </a:solidFill>
              </a:rPr>
              <a:t>Eberhardt</a:t>
            </a:r>
            <a:r>
              <a:rPr lang="en-US" altLang="de-DE" sz="900" dirty="0">
                <a:solidFill>
                  <a:srgbClr val="000000"/>
                </a:solidFill>
              </a:rPr>
              <a:t>, Mark </a:t>
            </a:r>
            <a:r>
              <a:rPr lang="en-US" altLang="de-DE" sz="900" dirty="0" err="1">
                <a:solidFill>
                  <a:srgbClr val="000000"/>
                </a:solidFill>
              </a:rPr>
              <a:t>Svendsen</a:t>
            </a:r>
            <a:r>
              <a:rPr lang="en-US" altLang="de-DE" sz="900" dirty="0">
                <a:solidFill>
                  <a:srgbClr val="000000"/>
                </a:solidFill>
              </a:rPr>
              <a:t>, Lea </a:t>
            </a:r>
            <a:r>
              <a:rPr lang="en-US" altLang="de-DE" sz="900" dirty="0" err="1">
                <a:solidFill>
                  <a:srgbClr val="000000"/>
                </a:solidFill>
              </a:rPr>
              <a:t>Herberg</a:t>
            </a:r>
            <a:r>
              <a:rPr lang="en-US" altLang="de-DE" sz="900" dirty="0">
                <a:solidFill>
                  <a:srgbClr val="000000"/>
                </a:solidFill>
              </a:rPr>
              <a:t>, Martin </a:t>
            </a:r>
            <a:r>
              <a:rPr lang="en-US" altLang="de-DE" sz="900" dirty="0" err="1">
                <a:solidFill>
                  <a:srgbClr val="000000"/>
                </a:solidFill>
              </a:rPr>
              <a:t>Baumgart</a:t>
            </a:r>
            <a:r>
              <a:rPr lang="en-US" altLang="de-DE" sz="900" dirty="0">
                <a:solidFill>
                  <a:srgbClr val="000000"/>
                </a:solidFill>
              </a:rPr>
              <a:t>, </a:t>
            </a:r>
            <a:br>
              <a:rPr lang="en-US" altLang="de-DE" sz="900" dirty="0">
                <a:solidFill>
                  <a:srgbClr val="000000"/>
                </a:solidFill>
              </a:rPr>
            </a:br>
            <a:r>
              <a:rPr lang="en-US" altLang="de-DE" sz="900" dirty="0" err="1">
                <a:solidFill>
                  <a:srgbClr val="000000"/>
                </a:solidFill>
              </a:rPr>
              <a:t>Udo</a:t>
            </a:r>
            <a:r>
              <a:rPr lang="en-US" altLang="de-DE" sz="900" dirty="0">
                <a:solidFill>
                  <a:srgbClr val="000000"/>
                </a:solidFill>
              </a:rPr>
              <a:t> </a:t>
            </a:r>
            <a:r>
              <a:rPr lang="en-US" altLang="de-DE" sz="900" dirty="0" err="1">
                <a:solidFill>
                  <a:srgbClr val="000000"/>
                </a:solidFill>
              </a:rPr>
              <a:t>Höggel</a:t>
            </a:r>
            <a:r>
              <a:rPr lang="en-US" altLang="de-DE" sz="900" dirty="0">
                <a:solidFill>
                  <a:srgbClr val="000000"/>
                </a:solidFill>
              </a:rPr>
              <a:t>, Michael </a:t>
            </a:r>
            <a:r>
              <a:rPr lang="en-US" altLang="de-DE" sz="900" dirty="0" err="1">
                <a:solidFill>
                  <a:srgbClr val="000000"/>
                </a:solidFill>
              </a:rPr>
              <a:t>Scholze</a:t>
            </a:r>
            <a:r>
              <a:rPr lang="en-US" altLang="de-DE" sz="900" dirty="0">
                <a:solidFill>
                  <a:srgbClr val="000000"/>
                </a:solidFill>
              </a:rPr>
              <a:t>, Alexander </a:t>
            </a:r>
            <a:r>
              <a:rPr lang="en-US" altLang="de-DE" sz="900" dirty="0" err="1">
                <a:solidFill>
                  <a:srgbClr val="000000"/>
                </a:solidFill>
              </a:rPr>
              <a:t>Fröde</a:t>
            </a:r>
            <a:r>
              <a:rPr lang="en-US" altLang="de-DE" sz="900" dirty="0">
                <a:solidFill>
                  <a:srgbClr val="000000"/>
                </a:solidFill>
              </a:rPr>
              <a:t>, Nana </a:t>
            </a:r>
            <a:r>
              <a:rPr lang="en-US" altLang="de-DE" sz="900" dirty="0" err="1">
                <a:solidFill>
                  <a:srgbClr val="000000"/>
                </a:solidFill>
              </a:rPr>
              <a:t>Künkel</a:t>
            </a:r>
            <a:r>
              <a:rPr lang="en-US" altLang="de-DE" sz="900" dirty="0">
                <a:solidFill>
                  <a:srgbClr val="000000"/>
                </a:solidFill>
              </a:rPr>
              <a:t>, </a:t>
            </a:r>
            <a:r>
              <a:rPr lang="en-US" altLang="de-DE" sz="900" dirty="0" err="1">
                <a:solidFill>
                  <a:srgbClr val="000000"/>
                </a:solidFill>
              </a:rPr>
              <a:t>miembros</a:t>
            </a:r>
            <a:r>
              <a:rPr lang="en-US" altLang="de-DE" sz="900" dirty="0">
                <a:solidFill>
                  <a:srgbClr val="000000"/>
                </a:solidFill>
              </a:rPr>
              <a:t> del Task Team de </a:t>
            </a:r>
            <a:r>
              <a:rPr lang="en-US" altLang="de-DE" sz="900" dirty="0" err="1">
                <a:solidFill>
                  <a:srgbClr val="000000"/>
                </a:solidFill>
              </a:rPr>
              <a:t>Cambio</a:t>
            </a:r>
            <a:r>
              <a:rPr lang="en-US" altLang="de-DE" sz="900" dirty="0">
                <a:solidFill>
                  <a:srgbClr val="000000"/>
                </a:solidFill>
              </a:rPr>
              <a:t> </a:t>
            </a:r>
            <a:r>
              <a:rPr lang="en-US" altLang="de-DE" sz="900" dirty="0" err="1">
                <a:solidFill>
                  <a:srgbClr val="000000"/>
                </a:solidFill>
              </a:rPr>
              <a:t>Climático</a:t>
            </a:r>
            <a:r>
              <a:rPr lang="en-US" altLang="de-DE" sz="900" dirty="0">
                <a:solidFill>
                  <a:srgbClr val="000000"/>
                </a:solidFill>
              </a:rPr>
              <a:t> y </a:t>
            </a:r>
            <a:r>
              <a:rPr lang="en-US" altLang="de-DE" sz="900" dirty="0" err="1">
                <a:solidFill>
                  <a:srgbClr val="000000"/>
                </a:solidFill>
              </a:rPr>
              <a:t>Cooperación</a:t>
            </a:r>
            <a:r>
              <a:rPr lang="en-US" altLang="de-DE" sz="900" dirty="0">
                <a:solidFill>
                  <a:srgbClr val="000000"/>
                </a:solidFill>
              </a:rPr>
              <a:t> </a:t>
            </a:r>
            <a:r>
              <a:rPr lang="en-US" altLang="de-DE" sz="900" dirty="0" err="1">
                <a:solidFill>
                  <a:srgbClr val="000000"/>
                </a:solidFill>
              </a:rPr>
              <a:t>para</a:t>
            </a:r>
            <a:r>
              <a:rPr lang="en-US" altLang="de-DE" sz="900" dirty="0">
                <a:solidFill>
                  <a:srgbClr val="000000"/>
                </a:solidFill>
              </a:rPr>
              <a:t> el </a:t>
            </a:r>
            <a:r>
              <a:rPr lang="en-US" altLang="de-DE" sz="900" dirty="0" err="1">
                <a:solidFill>
                  <a:srgbClr val="000000"/>
                </a:solidFill>
              </a:rPr>
              <a:t>Desarrollo</a:t>
            </a:r>
            <a:r>
              <a:rPr lang="en-US" altLang="de-DE" sz="900" dirty="0">
                <a:solidFill>
                  <a:srgbClr val="000000"/>
                </a:solidFill>
              </a:rPr>
              <a:t> de la OCDE </a:t>
            </a:r>
          </a:p>
          <a:p>
            <a:pPr eaLnBrk="1" hangingPunct="1">
              <a:spcAft>
                <a:spcPts val="600"/>
              </a:spcAft>
            </a:pPr>
            <a:r>
              <a:rPr lang="en-US" altLang="de-DE" sz="900" dirty="0" err="1">
                <a:solidFill>
                  <a:srgbClr val="C00000"/>
                </a:solidFill>
              </a:rPr>
              <a:t>Coordinación</a:t>
            </a:r>
            <a:r>
              <a:rPr lang="en-US" altLang="de-DE" sz="900" dirty="0">
                <a:solidFill>
                  <a:srgbClr val="7F7F7F"/>
                </a:solidFill>
              </a:rPr>
              <a:t/>
            </a:r>
            <a:br>
              <a:rPr lang="en-US" altLang="de-DE" sz="900" dirty="0">
                <a:solidFill>
                  <a:srgbClr val="7F7F7F"/>
                </a:solidFill>
              </a:rPr>
            </a:br>
            <a:r>
              <a:rPr lang="en-US" altLang="de-DE" sz="900" dirty="0" err="1">
                <a:solidFill>
                  <a:srgbClr val="000000"/>
                </a:solidFill>
              </a:rPr>
              <a:t>Ilona</a:t>
            </a:r>
            <a:r>
              <a:rPr lang="en-US" altLang="de-DE" sz="900" dirty="0">
                <a:solidFill>
                  <a:srgbClr val="000000"/>
                </a:solidFill>
              </a:rPr>
              <a:t> </a:t>
            </a:r>
            <a:r>
              <a:rPr lang="en-US" altLang="de-DE" sz="900" dirty="0" err="1">
                <a:solidFill>
                  <a:srgbClr val="000000"/>
                </a:solidFill>
              </a:rPr>
              <a:t>Porsché</a:t>
            </a:r>
            <a:r>
              <a:rPr lang="en-US" altLang="de-DE" sz="900" dirty="0">
                <a:solidFill>
                  <a:srgbClr val="000000"/>
                </a:solidFill>
              </a:rPr>
              <a:t>, Barbara </a:t>
            </a:r>
            <a:r>
              <a:rPr lang="en-US" altLang="de-DE" sz="900" dirty="0" err="1">
                <a:solidFill>
                  <a:srgbClr val="000000"/>
                </a:solidFill>
              </a:rPr>
              <a:t>Fröde-Thierfelder</a:t>
            </a:r>
            <a:r>
              <a:rPr lang="en-US" altLang="de-DE" sz="900" dirty="0">
                <a:solidFill>
                  <a:srgbClr val="000000"/>
                </a:solidFill>
              </a:rPr>
              <a:t/>
            </a:r>
            <a:br>
              <a:rPr lang="en-US" altLang="de-DE" sz="900" dirty="0">
                <a:solidFill>
                  <a:srgbClr val="000000"/>
                </a:solidFill>
              </a:rPr>
            </a:br>
            <a:endParaRPr lang="en-US" altLang="de-DE" sz="900" dirty="0">
              <a:solidFill>
                <a:srgbClr val="000000"/>
              </a:solidFill>
            </a:endParaRPr>
          </a:p>
          <a:p>
            <a:pPr eaLnBrk="1" hangingPunct="1">
              <a:spcAft>
                <a:spcPts val="600"/>
              </a:spcAft>
            </a:pPr>
            <a:r>
              <a:rPr lang="en-US" altLang="de-DE" sz="900" dirty="0" err="1">
                <a:solidFill>
                  <a:srgbClr val="C00000"/>
                </a:solidFill>
              </a:rPr>
              <a:t>Crédito</a:t>
            </a:r>
            <a:r>
              <a:rPr lang="en-US" altLang="de-DE" sz="900" dirty="0">
                <a:solidFill>
                  <a:srgbClr val="C00000"/>
                </a:solidFill>
              </a:rPr>
              <a:t> de </a:t>
            </a:r>
            <a:r>
              <a:rPr lang="en-US" altLang="de-DE" sz="900" dirty="0" err="1">
                <a:solidFill>
                  <a:srgbClr val="C00000"/>
                </a:solidFill>
              </a:rPr>
              <a:t>fotografías</a:t>
            </a:r>
            <a:r>
              <a:rPr lang="en-US" altLang="de-DE" sz="900" dirty="0">
                <a:solidFill>
                  <a:srgbClr val="595959"/>
                </a:solidFill>
              </a:rPr>
              <a:t/>
            </a:r>
            <a:br>
              <a:rPr lang="en-US" altLang="de-DE" sz="900" dirty="0">
                <a:solidFill>
                  <a:srgbClr val="595959"/>
                </a:solidFill>
              </a:rPr>
            </a:br>
            <a:r>
              <a:rPr lang="en-US" altLang="de-DE" sz="900" dirty="0">
                <a:solidFill>
                  <a:srgbClr val="000000"/>
                </a:solidFill>
              </a:rPr>
              <a:t>© GIZ/</a:t>
            </a:r>
            <a:r>
              <a:rPr lang="en-US" altLang="de-DE" sz="900" dirty="0" err="1">
                <a:solidFill>
                  <a:srgbClr val="000000"/>
                </a:solidFill>
              </a:rPr>
              <a:t>Programa</a:t>
            </a:r>
            <a:r>
              <a:rPr lang="en-US" altLang="de-DE" sz="900" dirty="0">
                <a:solidFill>
                  <a:srgbClr val="000000"/>
                </a:solidFill>
              </a:rPr>
              <a:t> de </a:t>
            </a:r>
            <a:r>
              <a:rPr lang="en-US" altLang="de-DE" sz="900" dirty="0" err="1">
                <a:solidFill>
                  <a:srgbClr val="000000"/>
                </a:solidFill>
              </a:rPr>
              <a:t>Protección</a:t>
            </a:r>
            <a:r>
              <a:rPr lang="en-US" altLang="de-DE" sz="900" dirty="0">
                <a:solidFill>
                  <a:srgbClr val="000000"/>
                </a:solidFill>
              </a:rPr>
              <a:t> del </a:t>
            </a:r>
            <a:r>
              <a:rPr lang="en-US" altLang="de-DE" sz="900" dirty="0" err="1">
                <a:solidFill>
                  <a:srgbClr val="000000"/>
                </a:solidFill>
              </a:rPr>
              <a:t>Clima</a:t>
            </a:r>
            <a:r>
              <a:rPr lang="en-US" altLang="de-DE" sz="900" dirty="0">
                <a:solidFill>
                  <a:srgbClr val="000000"/>
                </a:solidFill>
              </a:rPr>
              <a:t> y </a:t>
            </a:r>
            <a:r>
              <a:rPr lang="de-DE" altLang="de-DE" sz="900" dirty="0">
                <a:solidFill>
                  <a:srgbClr val="000000"/>
                </a:solidFill>
              </a:rPr>
              <a:t>Claudia Altmann, </a:t>
            </a:r>
            <a:br>
              <a:rPr lang="de-DE" altLang="de-DE" sz="900" dirty="0">
                <a:solidFill>
                  <a:srgbClr val="000000"/>
                </a:solidFill>
              </a:rPr>
            </a:br>
            <a:r>
              <a:rPr lang="de-DE" altLang="de-DE" sz="900" dirty="0">
                <a:solidFill>
                  <a:srgbClr val="000000"/>
                </a:solidFill>
              </a:rPr>
              <a:t>Dirk Ostermeier, Florian Kopp, Georg Buchholz, Ira </a:t>
            </a:r>
            <a:r>
              <a:rPr lang="de-DE" altLang="de-DE" sz="900" dirty="0" err="1">
                <a:solidFill>
                  <a:srgbClr val="000000"/>
                </a:solidFill>
              </a:rPr>
              <a:t>Olaleye</a:t>
            </a:r>
            <a:r>
              <a:rPr lang="de-DE" altLang="de-DE" sz="900" dirty="0">
                <a:solidFill>
                  <a:srgbClr val="000000"/>
                </a:solidFill>
              </a:rPr>
              <a:t>, </a:t>
            </a:r>
            <a:br>
              <a:rPr lang="de-DE" altLang="de-DE" sz="900" dirty="0">
                <a:solidFill>
                  <a:srgbClr val="000000"/>
                </a:solidFill>
              </a:rPr>
            </a:br>
            <a:r>
              <a:rPr lang="de-DE" altLang="de-DE" sz="900" dirty="0">
                <a:solidFill>
                  <a:srgbClr val="000000"/>
                </a:solidFill>
              </a:rPr>
              <a:t>Jörg </a:t>
            </a:r>
            <a:r>
              <a:rPr lang="de-DE" altLang="de-DE" sz="900" dirty="0" err="1">
                <a:solidFill>
                  <a:srgbClr val="000000"/>
                </a:solidFill>
              </a:rPr>
              <a:t>Böthling</a:t>
            </a:r>
            <a:r>
              <a:rPr lang="de-DE" altLang="de-DE" sz="900" dirty="0">
                <a:solidFill>
                  <a:srgbClr val="000000"/>
                </a:solidFill>
              </a:rPr>
              <a:t>, Manuel Hauptmann, Markus </a:t>
            </a:r>
            <a:r>
              <a:rPr lang="de-DE" altLang="de-DE" sz="900" dirty="0" err="1">
                <a:solidFill>
                  <a:srgbClr val="000000"/>
                </a:solidFill>
              </a:rPr>
              <a:t>Kirchgessner</a:t>
            </a:r>
            <a:r>
              <a:rPr lang="de-DE" altLang="de-DE" sz="900" dirty="0">
                <a:solidFill>
                  <a:srgbClr val="000000"/>
                </a:solidFill>
              </a:rPr>
              <a:t>, </a:t>
            </a:r>
            <a:br>
              <a:rPr lang="de-DE" altLang="de-DE" sz="900" dirty="0">
                <a:solidFill>
                  <a:srgbClr val="000000"/>
                </a:solidFill>
              </a:rPr>
            </a:br>
            <a:r>
              <a:rPr lang="de-DE" altLang="de-DE" sz="900" dirty="0">
                <a:solidFill>
                  <a:srgbClr val="000000"/>
                </a:solidFill>
              </a:rPr>
              <a:t>Michael </a:t>
            </a:r>
            <a:r>
              <a:rPr lang="de-DE" altLang="de-DE" sz="900" dirty="0" err="1">
                <a:solidFill>
                  <a:srgbClr val="000000"/>
                </a:solidFill>
              </a:rPr>
              <a:t>Gajo</a:t>
            </a:r>
            <a:r>
              <a:rPr lang="de-DE" altLang="de-DE" sz="900" dirty="0">
                <a:solidFill>
                  <a:srgbClr val="000000"/>
                </a:solidFill>
              </a:rPr>
              <a:t>, Michael Netzhammer, Nicole Herzog, Peter </a:t>
            </a:r>
            <a:r>
              <a:rPr lang="de-DE" altLang="de-DE" sz="900" dirty="0" err="1">
                <a:solidFill>
                  <a:srgbClr val="000000"/>
                </a:solidFill>
              </a:rPr>
              <a:t>Korneffel</a:t>
            </a:r>
            <a:r>
              <a:rPr lang="de-DE" altLang="de-DE" sz="900" dirty="0">
                <a:solidFill>
                  <a:srgbClr val="000000"/>
                </a:solidFill>
              </a:rPr>
              <a:t>, Richard Lord, Robert Heine, Rüdiger Behrens, Ulrich Scholz, </a:t>
            </a:r>
            <a:br>
              <a:rPr lang="de-DE" altLang="de-DE" sz="900" dirty="0">
                <a:solidFill>
                  <a:srgbClr val="000000"/>
                </a:solidFill>
              </a:rPr>
            </a:br>
            <a:r>
              <a:rPr lang="de-DE" altLang="de-DE" sz="900" dirty="0">
                <a:solidFill>
                  <a:srgbClr val="000000"/>
                </a:solidFill>
              </a:rPr>
              <a:t>Ursula Meissner, Uwe Rau</a:t>
            </a:r>
          </a:p>
          <a:p>
            <a:pPr eaLnBrk="1" hangingPunct="1">
              <a:spcAft>
                <a:spcPts val="600"/>
              </a:spcAft>
            </a:pPr>
            <a:r>
              <a:rPr lang="de-DE" altLang="de-DE" sz="900" dirty="0" err="1">
                <a:solidFill>
                  <a:srgbClr val="C00000"/>
                </a:solidFill>
              </a:rPr>
              <a:t>Diseño</a:t>
            </a:r>
            <a:r>
              <a:rPr lang="de-DE" altLang="de-DE" sz="900" dirty="0">
                <a:solidFill>
                  <a:srgbClr val="000000"/>
                </a:solidFill>
              </a:rPr>
              <a:t/>
            </a:r>
            <a:br>
              <a:rPr lang="de-DE" altLang="de-DE" sz="900" dirty="0">
                <a:solidFill>
                  <a:srgbClr val="000000"/>
                </a:solidFill>
              </a:rPr>
            </a:br>
            <a:r>
              <a:rPr lang="de-DE" altLang="de-DE" sz="900" dirty="0">
                <a:solidFill>
                  <a:srgbClr val="000000"/>
                </a:solidFill>
              </a:rPr>
              <a:t>Ira </a:t>
            </a:r>
            <a:r>
              <a:rPr lang="de-DE" altLang="de-DE" sz="900" dirty="0" err="1">
                <a:solidFill>
                  <a:srgbClr val="000000"/>
                </a:solidFill>
              </a:rPr>
              <a:t>Olaleye</a:t>
            </a:r>
            <a:endParaRPr lang="de-DE" altLang="de-DE" sz="900" dirty="0">
              <a:solidFill>
                <a:srgbClr val="000000"/>
              </a:solidFill>
            </a:endParaRPr>
          </a:p>
          <a:p>
            <a:pPr eaLnBrk="1" hangingPunct="1">
              <a:spcAft>
                <a:spcPts val="300"/>
              </a:spcAft>
            </a:pPr>
            <a:r>
              <a:rPr lang="en-US" altLang="de-DE" sz="900" dirty="0">
                <a:solidFill>
                  <a:srgbClr val="000000"/>
                </a:solidFill>
              </a:rPr>
              <a:t>Los </a:t>
            </a:r>
            <a:r>
              <a:rPr lang="en-US" altLang="de-DE" sz="900" dirty="0" err="1">
                <a:solidFill>
                  <a:srgbClr val="000000"/>
                </a:solidFill>
              </a:rPr>
              <a:t>artículos</a:t>
            </a:r>
            <a:r>
              <a:rPr lang="en-US" altLang="de-DE" sz="900" dirty="0">
                <a:solidFill>
                  <a:srgbClr val="000000"/>
                </a:solidFill>
              </a:rPr>
              <a:t> </a:t>
            </a:r>
            <a:r>
              <a:rPr lang="en-US" altLang="de-DE" sz="900" dirty="0" err="1">
                <a:solidFill>
                  <a:srgbClr val="000000"/>
                </a:solidFill>
              </a:rPr>
              <a:t>escritos</a:t>
            </a:r>
            <a:r>
              <a:rPr lang="en-US" altLang="de-DE" sz="900" dirty="0">
                <a:solidFill>
                  <a:srgbClr val="000000"/>
                </a:solidFill>
              </a:rPr>
              <a:t> </a:t>
            </a:r>
            <a:r>
              <a:rPr lang="en-US" altLang="de-DE" sz="900" dirty="0" err="1">
                <a:solidFill>
                  <a:srgbClr val="000000"/>
                </a:solidFill>
              </a:rPr>
              <a:t>por</a:t>
            </a:r>
            <a:r>
              <a:rPr lang="en-US" altLang="de-DE" sz="900" dirty="0">
                <a:solidFill>
                  <a:srgbClr val="000000"/>
                </a:solidFill>
              </a:rPr>
              <a:t> los </a:t>
            </a:r>
            <a:r>
              <a:rPr lang="en-US" altLang="de-DE" sz="900" dirty="0" err="1">
                <a:solidFill>
                  <a:srgbClr val="000000"/>
                </a:solidFill>
              </a:rPr>
              <a:t>autores</a:t>
            </a:r>
            <a:r>
              <a:rPr lang="en-US" altLang="de-DE" sz="900" dirty="0">
                <a:solidFill>
                  <a:srgbClr val="000000"/>
                </a:solidFill>
              </a:rPr>
              <a:t> </a:t>
            </a:r>
            <a:r>
              <a:rPr lang="en-US" altLang="de-DE" sz="900" dirty="0" err="1">
                <a:solidFill>
                  <a:srgbClr val="000000"/>
                </a:solidFill>
              </a:rPr>
              <a:t>nombrados</a:t>
            </a:r>
            <a:r>
              <a:rPr lang="en-US" altLang="de-DE" sz="900" dirty="0">
                <a:solidFill>
                  <a:srgbClr val="000000"/>
                </a:solidFill>
              </a:rPr>
              <a:t> no </a:t>
            </a:r>
            <a:r>
              <a:rPr lang="en-US" altLang="de-DE" sz="900" dirty="0" err="1">
                <a:solidFill>
                  <a:srgbClr val="000000"/>
                </a:solidFill>
              </a:rPr>
              <a:t>necesariamente</a:t>
            </a:r>
            <a:r>
              <a:rPr lang="en-US" altLang="de-DE" sz="900" dirty="0">
                <a:solidFill>
                  <a:srgbClr val="000000"/>
                </a:solidFill>
              </a:rPr>
              <a:t> </a:t>
            </a:r>
            <a:r>
              <a:rPr lang="en-US" altLang="de-DE" sz="900" dirty="0" err="1">
                <a:solidFill>
                  <a:srgbClr val="000000"/>
                </a:solidFill>
              </a:rPr>
              <a:t>representan</a:t>
            </a:r>
            <a:r>
              <a:rPr lang="en-US" altLang="de-DE" sz="900" dirty="0">
                <a:solidFill>
                  <a:srgbClr val="000000"/>
                </a:solidFill>
              </a:rPr>
              <a:t> </a:t>
            </a:r>
            <a:r>
              <a:rPr lang="en-US" altLang="de-DE" sz="900" dirty="0" err="1">
                <a:solidFill>
                  <a:srgbClr val="000000"/>
                </a:solidFill>
              </a:rPr>
              <a:t>las</a:t>
            </a:r>
            <a:r>
              <a:rPr lang="en-US" altLang="de-DE" sz="900" dirty="0">
                <a:solidFill>
                  <a:srgbClr val="000000"/>
                </a:solidFill>
              </a:rPr>
              <a:t> </a:t>
            </a:r>
            <a:r>
              <a:rPr lang="en-US" altLang="de-DE" sz="900" dirty="0" err="1">
                <a:solidFill>
                  <a:srgbClr val="000000"/>
                </a:solidFill>
              </a:rPr>
              <a:t>opiniones</a:t>
            </a:r>
            <a:r>
              <a:rPr lang="en-US" altLang="de-DE" sz="900" dirty="0">
                <a:solidFill>
                  <a:srgbClr val="000000"/>
                </a:solidFill>
              </a:rPr>
              <a:t> de los </a:t>
            </a:r>
            <a:r>
              <a:rPr lang="en-US" altLang="de-DE" sz="900" dirty="0" err="1">
                <a:solidFill>
                  <a:srgbClr val="000000"/>
                </a:solidFill>
              </a:rPr>
              <a:t>editores</a:t>
            </a:r>
            <a:r>
              <a:rPr lang="en-US" altLang="de-DE" sz="900" dirty="0">
                <a:solidFill>
                  <a:srgbClr val="000000"/>
                </a:solidFill>
              </a:rPr>
              <a:t>. </a:t>
            </a:r>
          </a:p>
          <a:p>
            <a:pPr eaLnBrk="1" hangingPunct="1">
              <a:spcAft>
                <a:spcPts val="300"/>
              </a:spcAft>
            </a:pPr>
            <a:endParaRPr lang="en-US" altLang="de-DE" sz="900" dirty="0">
              <a:solidFill>
                <a:srgbClr val="000000"/>
              </a:solidFill>
            </a:endParaRPr>
          </a:p>
          <a:p>
            <a:pPr eaLnBrk="1" hangingPunct="1">
              <a:spcAft>
                <a:spcPts val="300"/>
              </a:spcAft>
            </a:pPr>
            <a:r>
              <a:rPr lang="en-US" altLang="de-DE" sz="900" dirty="0">
                <a:solidFill>
                  <a:schemeClr val="tx1"/>
                </a:solidFill>
              </a:rPr>
              <a:t/>
            </a:r>
            <a:br>
              <a:rPr lang="en-US" altLang="de-DE" sz="900" dirty="0">
                <a:solidFill>
                  <a:schemeClr val="tx1"/>
                </a:solidFill>
              </a:rPr>
            </a:br>
            <a:r>
              <a:rPr lang="en-US" altLang="de-DE" sz="900" dirty="0">
                <a:solidFill>
                  <a:schemeClr val="tx1"/>
                </a:solidFill>
              </a:rPr>
              <a:t>Julio 2011</a:t>
            </a:r>
          </a:p>
        </p:txBody>
      </p:sp>
      <p:sp>
        <p:nvSpPr>
          <p:cNvPr id="9220" name="Text Box 4"/>
          <p:cNvSpPr txBox="1">
            <a:spLocks noChangeArrowheads="1"/>
          </p:cNvSpPr>
          <p:nvPr/>
        </p:nvSpPr>
        <p:spPr bwMode="auto">
          <a:xfrm>
            <a:off x="593725" y="811213"/>
            <a:ext cx="7485063"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eaLnBrk="1" hangingPunct="1"/>
            <a:r>
              <a:rPr lang="es-MX" altLang="de-DE" sz="2400">
                <a:solidFill>
                  <a:srgbClr val="669900"/>
                </a:solidFill>
              </a:rPr>
              <a:t>Nota de impresión</a:t>
            </a:r>
          </a:p>
          <a:p>
            <a:pPr eaLnBrk="1" hangingPunct="1"/>
            <a:endParaRPr lang="es-MX" altLang="de-DE" sz="1000">
              <a:solidFill>
                <a:srgbClr val="669900"/>
              </a:solidFill>
            </a:endParaRPr>
          </a:p>
          <a:p>
            <a:pPr eaLnBrk="1" hangingPunct="1"/>
            <a:r>
              <a:rPr lang="es-PE" altLang="de-DE" sz="1500">
                <a:solidFill>
                  <a:srgbClr val="669900"/>
                </a:solidFill>
              </a:rPr>
              <a:t>Integrando la adaptación al cambio climático en la planificación del desarrollo </a:t>
            </a:r>
            <a:r>
              <a:rPr lang="en-GB" altLang="de-DE" sz="1500">
                <a:solidFill>
                  <a:srgbClr val="669900"/>
                </a:solidFill>
              </a:rPr>
              <a:t> </a:t>
            </a:r>
          </a:p>
          <a:p>
            <a:pPr eaLnBrk="1" hangingPunct="1"/>
            <a:endParaRPr lang="en-GB" altLang="de-DE" sz="1200">
              <a:solidFill>
                <a:srgbClr val="669900"/>
              </a:solidFill>
            </a:endParaRPr>
          </a:p>
          <a:p>
            <a:pPr eaLnBrk="1" hangingPunct="1"/>
            <a:endParaRPr lang="en-GB" altLang="de-DE" sz="1200">
              <a:solidFill>
                <a:srgbClr val="669900"/>
              </a:solidFill>
            </a:endParaRPr>
          </a:p>
          <a:p>
            <a:pPr eaLnBrk="1" hangingPunct="1"/>
            <a:r>
              <a:rPr lang="es-PE" altLang="de-DE" sz="1200">
                <a:solidFill>
                  <a:srgbClr val="669900"/>
                </a:solidFill>
              </a:rPr>
              <a:t> </a:t>
            </a:r>
            <a:endParaRPr lang="en-GB" altLang="de-DE" sz="1200">
              <a:solidFill>
                <a:srgbClr val="669900"/>
              </a:solidFill>
            </a:endParaRPr>
          </a:p>
          <a:p>
            <a:pPr eaLnBrk="1" hangingPunct="1"/>
            <a:endParaRPr lang="es-MX" altLang="de-DE" sz="1600">
              <a:solidFill>
                <a:schemeClr val="tx1"/>
              </a:solidFill>
            </a:endParaRPr>
          </a:p>
        </p:txBody>
      </p:sp>
      <p:sp>
        <p:nvSpPr>
          <p:cNvPr id="9221" name="Rechteck 4"/>
          <p:cNvSpPr>
            <a:spLocks noChangeArrowheads="1"/>
          </p:cNvSpPr>
          <p:nvPr/>
        </p:nvSpPr>
        <p:spPr bwMode="auto">
          <a:xfrm>
            <a:off x="611188" y="5114925"/>
            <a:ext cx="3663950"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algn="just" eaLnBrk="1" hangingPunct="1"/>
            <a:r>
              <a:rPr lang="es-MX" altLang="de-DE" sz="900" dirty="0">
                <a:solidFill>
                  <a:srgbClr val="C00000"/>
                </a:solidFill>
              </a:rPr>
              <a:t>Traducción</a:t>
            </a:r>
            <a:r>
              <a:rPr lang="es-MX" altLang="de-DE" sz="1000" dirty="0">
                <a:solidFill>
                  <a:srgbClr val="C00000"/>
                </a:solidFill>
              </a:rPr>
              <a:t> </a:t>
            </a:r>
          </a:p>
          <a:p>
            <a:pPr eaLnBrk="1" hangingPunct="1"/>
            <a:r>
              <a:rPr lang="es-BO" altLang="de-DE" sz="900" dirty="0"/>
              <a:t>La versión original de este material de capacitación se publicó en idioma inglés (“Integrating </a:t>
            </a:r>
            <a:r>
              <a:rPr lang="es-BO" altLang="de-DE" sz="900" dirty="0" err="1"/>
              <a:t>Climate</a:t>
            </a:r>
            <a:r>
              <a:rPr lang="es-BO" altLang="de-DE" sz="900" dirty="0"/>
              <a:t> </a:t>
            </a:r>
            <a:r>
              <a:rPr lang="es-BO" altLang="de-DE" sz="900" dirty="0" err="1"/>
              <a:t>Change</a:t>
            </a:r>
            <a:r>
              <a:rPr lang="es-BO" altLang="de-DE" sz="900" dirty="0"/>
              <a:t> </a:t>
            </a:r>
            <a:r>
              <a:rPr lang="es-BO" altLang="de-DE" sz="900" dirty="0" err="1"/>
              <a:t>Adaptation</a:t>
            </a:r>
            <a:r>
              <a:rPr lang="es-BO" altLang="de-DE" sz="900" dirty="0"/>
              <a:t> </a:t>
            </a:r>
            <a:r>
              <a:rPr lang="es-BO" altLang="de-DE" sz="900" dirty="0" err="1"/>
              <a:t>into</a:t>
            </a:r>
            <a:r>
              <a:rPr lang="es-BO" altLang="de-DE" sz="900" dirty="0"/>
              <a:t> </a:t>
            </a:r>
            <a:r>
              <a:rPr lang="es-BO" altLang="de-DE" sz="900" dirty="0" err="1"/>
              <a:t>Development</a:t>
            </a:r>
            <a:r>
              <a:rPr lang="es-BO" altLang="de-DE" sz="900" dirty="0"/>
              <a:t> </a:t>
            </a:r>
            <a:r>
              <a:rPr lang="es-BO" altLang="de-DE" sz="900" dirty="0" err="1"/>
              <a:t>Planning</a:t>
            </a:r>
            <a:r>
              <a:rPr lang="es-BO" altLang="de-DE" sz="900" dirty="0"/>
              <a:t>”). Está disponible en </a:t>
            </a:r>
            <a:r>
              <a:rPr lang="es-BO" altLang="de-DE" sz="900" u="sng" dirty="0">
                <a:hlinkClick r:id="rId5"/>
              </a:rPr>
              <a:t>este enlace</a:t>
            </a:r>
            <a:r>
              <a:rPr lang="es-BO" altLang="de-DE" sz="900" dirty="0"/>
              <a:t>. </a:t>
            </a:r>
          </a:p>
          <a:p>
            <a:pPr eaLnBrk="1" hangingPunct="1"/>
            <a:endParaRPr lang="es-BO" altLang="de-DE" sz="900" dirty="0"/>
          </a:p>
          <a:p>
            <a:pPr eaLnBrk="1" hangingPunct="1"/>
            <a:r>
              <a:rPr lang="es-BO" altLang="de-DE" sz="900" dirty="0"/>
              <a:t>La traducción al español fue realizada por HELVETAS </a:t>
            </a:r>
            <a:r>
              <a:rPr lang="es-BO" altLang="de-DE" sz="900" dirty="0" err="1"/>
              <a:t>Swiss</a:t>
            </a:r>
            <a:r>
              <a:rPr lang="es-BO" altLang="de-DE" sz="900" dirty="0"/>
              <a:t> </a:t>
            </a:r>
            <a:r>
              <a:rPr lang="es-BO" altLang="de-DE" sz="900" dirty="0" err="1"/>
              <a:t>Intercooperation</a:t>
            </a:r>
            <a:r>
              <a:rPr lang="es-BO" altLang="de-DE" sz="900" dirty="0"/>
              <a:t> – PERÚ, y financiada por el Programa de Desarrollo Agropecuario Sustentable (PROAGRO, GIZ - Bolivia, Cooperación Suecia / Alemania) y el Programa Regional Amazonía (BMZ-DGIS-OTCA) – Brasil.</a:t>
            </a:r>
            <a:endParaRPr lang="es-BO" altLang="de-DE" sz="900" dirty="0">
              <a:solidFill>
                <a:schemeClr val="tx1"/>
              </a:solidFill>
            </a:endParaRPr>
          </a:p>
          <a:p>
            <a:pPr eaLnBrk="1" hangingPunct="1"/>
            <a:endParaRPr lang="es-BO" altLang="de-DE" sz="900" dirty="0">
              <a:solidFill>
                <a:schemeClr val="tx1"/>
              </a:solidFill>
            </a:endParaRPr>
          </a:p>
          <a:p>
            <a:pPr eaLnBrk="1" hangingPunct="1"/>
            <a:endParaRPr lang="es-BO" altLang="de-DE" sz="900" dirty="0">
              <a:solidFill>
                <a:schemeClr val="tx1"/>
              </a:solidFill>
            </a:endParaRPr>
          </a:p>
          <a:p>
            <a:pPr eaLnBrk="1" hangingPunct="1"/>
            <a:endParaRPr lang="es-BO" altLang="de-DE" sz="900" dirty="0">
              <a:solidFill>
                <a:schemeClr val="tx1"/>
              </a:solidFill>
            </a:endParaRPr>
          </a:p>
        </p:txBody>
      </p:sp>
      <p:pic>
        <p:nvPicPr>
          <p:cNvPr id="8" name="Picture 7"/>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4319"/>
          <a:stretch/>
        </p:blipFill>
        <p:spPr bwMode="auto">
          <a:xfrm>
            <a:off x="1462391" y="4288550"/>
            <a:ext cx="2596832" cy="1052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p:txBody>
          <a:bodyPr/>
          <a:lstStyle/>
          <a:p>
            <a:r>
              <a:rPr lang="en-GB" altLang="de-DE" smtClean="0"/>
              <a:t>Resumen</a:t>
            </a:r>
          </a:p>
        </p:txBody>
      </p:sp>
      <p:sp>
        <p:nvSpPr>
          <p:cNvPr id="3" name="Inhaltsplatzhalter 2"/>
          <p:cNvSpPr>
            <a:spLocks noGrp="1"/>
          </p:cNvSpPr>
          <p:nvPr>
            <p:ph idx="1"/>
          </p:nvPr>
        </p:nvSpPr>
        <p:spPr/>
        <p:txBody>
          <a:bodyPr/>
          <a:lstStyle/>
          <a:p>
            <a:pPr marL="0" indent="0"/>
            <a:r>
              <a:rPr lang="es-MX" altLang="de-DE" b="1" smtClean="0"/>
              <a:t>Cambio climático</a:t>
            </a:r>
          </a:p>
          <a:p>
            <a:pPr lvl="1"/>
            <a:r>
              <a:rPr lang="es-MX" altLang="de-DE" smtClean="0"/>
              <a:t>Efecto invernadero</a:t>
            </a:r>
          </a:p>
          <a:p>
            <a:pPr lvl="1"/>
            <a:r>
              <a:rPr lang="es-MX" altLang="de-DE" smtClean="0"/>
              <a:t>Emisiones</a:t>
            </a:r>
          </a:p>
          <a:p>
            <a:pPr lvl="1"/>
            <a:r>
              <a:rPr lang="es-MX" altLang="de-DE" smtClean="0"/>
              <a:t>Escenarios </a:t>
            </a:r>
          </a:p>
          <a:p>
            <a:pPr lvl="1"/>
            <a:r>
              <a:rPr lang="es-MX" altLang="de-DE" smtClean="0"/>
              <a:t>Impactos del cambio climático</a:t>
            </a:r>
          </a:p>
          <a:p>
            <a:pPr lvl="1"/>
            <a:r>
              <a:rPr lang="es-MX" altLang="de-DE" smtClean="0"/>
              <a:t>Preocupaciones para el desarrollo</a:t>
            </a:r>
          </a:p>
          <a:p>
            <a:pPr marL="0" indent="0"/>
            <a:r>
              <a:rPr lang="es-MX" altLang="de-DE" b="1" smtClean="0"/>
              <a:t>Adaptación al cambio climático</a:t>
            </a:r>
          </a:p>
          <a:p>
            <a:pPr lvl="1"/>
            <a:r>
              <a:rPr lang="es-MX" altLang="de-DE" smtClean="0"/>
              <a:t>Definición</a:t>
            </a:r>
          </a:p>
          <a:p>
            <a:pPr lvl="1"/>
            <a:r>
              <a:rPr lang="es-MX" altLang="de-DE" smtClean="0"/>
              <a:t>Costos</a:t>
            </a:r>
          </a:p>
          <a:p>
            <a:pPr lvl="1"/>
            <a:r>
              <a:rPr lang="es-MX" altLang="de-DE" smtClean="0"/>
              <a:t>Operacionalización de la adaptación</a:t>
            </a:r>
          </a:p>
          <a:p>
            <a:pPr lvl="1"/>
            <a:endParaRPr lang="en-GB" altLang="de-DE" smtClean="0"/>
          </a:p>
          <a:p>
            <a:pPr marL="0" indent="0"/>
            <a:endParaRPr lang="en-GB" altLang="de-DE" smtClean="0"/>
          </a:p>
        </p:txBody>
      </p:sp>
      <p:pic>
        <p:nvPicPr>
          <p:cNvPr id="10244" name="Grafik 4" descr="balken13.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12175" y="3165475"/>
            <a:ext cx="631825" cy="354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p:cNvSpPr>
            <a:spLocks noGrp="1"/>
          </p:cNvSpPr>
          <p:nvPr>
            <p:ph type="title"/>
          </p:nvPr>
        </p:nvSpPr>
        <p:spPr/>
        <p:txBody>
          <a:bodyPr/>
          <a:lstStyle/>
          <a:p>
            <a:r>
              <a:rPr lang="de-DE" altLang="de-DE" smtClean="0"/>
              <a:t>Cambio climático</a:t>
            </a:r>
          </a:p>
        </p:txBody>
      </p:sp>
      <p:pic>
        <p:nvPicPr>
          <p:cNvPr id="11267" name="Grafik 2" descr="lupe3.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48375" y="2955925"/>
            <a:ext cx="1604963" cy="378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979613" y="6408738"/>
            <a:ext cx="7164387" cy="231775"/>
          </a:xfrm>
          <a:prstGeom prst="rect">
            <a:avLst/>
          </a:prstGeom>
          <a:noFill/>
          <a:ln w="9525">
            <a:noFill/>
            <a:miter lim="800000"/>
            <a:headEnd/>
            <a:tailEnd/>
          </a:ln>
          <a:effectLst/>
        </p:spPr>
        <p:txBody>
          <a:bodyPr anchor="ctr">
            <a:spAutoFit/>
          </a:bodyPr>
          <a:lstStyle/>
          <a:p>
            <a:pPr algn="r" eaLnBrk="0" hangingPunct="0">
              <a:defRPr/>
            </a:pPr>
            <a:r>
              <a:rPr lang="es-MX" sz="900" i="1" dirty="0">
                <a:solidFill>
                  <a:schemeClr val="bg1">
                    <a:lumMod val="50000"/>
                  </a:schemeClr>
                </a:solidFill>
                <a:latin typeface="+mj-lt"/>
              </a:rPr>
              <a:t>Fuente: Cambio Climático 2007. Las bases científicas . IPCC Grupo de Trabajo 1.</a:t>
            </a:r>
          </a:p>
        </p:txBody>
      </p:sp>
      <p:pic>
        <p:nvPicPr>
          <p:cNvPr id="12291" name="1 Imagen"/>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7988" y="930275"/>
            <a:ext cx="8539162"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ChangeArrowheads="1"/>
          </p:cNvSpPr>
          <p:nvPr/>
        </p:nvSpPr>
        <p:spPr bwMode="auto">
          <a:xfrm>
            <a:off x="6419850" y="6237288"/>
            <a:ext cx="2724150" cy="230187"/>
          </a:xfrm>
          <a:prstGeom prst="rect">
            <a:avLst/>
          </a:prstGeom>
          <a:noFill/>
          <a:ln w="9525">
            <a:noFill/>
            <a:miter lim="800000"/>
            <a:headEnd/>
            <a:tailEnd/>
          </a:ln>
          <a:effectLst/>
        </p:spPr>
        <p:txBody>
          <a:bodyPr anchor="ctr">
            <a:spAutoFit/>
          </a:bodyPr>
          <a:lstStyle/>
          <a:p>
            <a:pPr algn="r" eaLnBrk="0" hangingPunct="0">
              <a:defRPr/>
            </a:pPr>
            <a:r>
              <a:rPr lang="en-GB" sz="900" i="1" dirty="0">
                <a:solidFill>
                  <a:schemeClr val="bg1">
                    <a:lumMod val="50000"/>
                  </a:schemeClr>
                </a:solidFill>
                <a:latin typeface="+mj-lt"/>
              </a:rPr>
              <a:t>World Development report 2010. p 4</a:t>
            </a:r>
          </a:p>
        </p:txBody>
      </p:sp>
      <p:sp>
        <p:nvSpPr>
          <p:cNvPr id="13315" name="Text Box 3"/>
          <p:cNvSpPr txBox="1">
            <a:spLocks noChangeArrowheads="1"/>
          </p:cNvSpPr>
          <p:nvPr/>
        </p:nvSpPr>
        <p:spPr bwMode="auto">
          <a:xfrm>
            <a:off x="684213" y="152876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sp>
        <p:nvSpPr>
          <p:cNvPr id="13316" name="TextBox 6"/>
          <p:cNvSpPr txBox="1">
            <a:spLocks noChangeArrowheads="1"/>
          </p:cNvSpPr>
          <p:nvPr/>
        </p:nvSpPr>
        <p:spPr bwMode="auto">
          <a:xfrm>
            <a:off x="381000" y="5141913"/>
            <a:ext cx="8382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endParaRPr lang="en-US" altLang="de-DE" sz="1000" b="0">
              <a:solidFill>
                <a:schemeClr val="tx1"/>
              </a:solidFill>
              <a:latin typeface="Calibri" pitchFamily="34" charset="0"/>
            </a:endParaRPr>
          </a:p>
        </p:txBody>
      </p:sp>
      <p:pic>
        <p:nvPicPr>
          <p:cNvPr id="13317" name="Picture 2" descr="ftp://ftp.worldbank.org/Stephen%20McGroarty/WDR10_figures/WDR10_JPGs/WDR10_OVJPGs/WDR10_FOV04.jpg"/>
          <p:cNvPicPr>
            <a:picLocks noChangeAspect="1" noChangeArrowheads="1"/>
          </p:cNvPicPr>
          <p:nvPr/>
        </p:nvPicPr>
        <p:blipFill>
          <a:blip r:embed="rId3">
            <a:extLst>
              <a:ext uri="{28A0092B-C50C-407E-A947-70E740481C1C}">
                <a14:useLocalDpi xmlns:a14="http://schemas.microsoft.com/office/drawing/2010/main" val="0"/>
              </a:ext>
            </a:extLst>
          </a:blip>
          <a:srcRect t="5319"/>
          <a:stretch>
            <a:fillRect/>
          </a:stretch>
        </p:blipFill>
        <p:spPr bwMode="auto">
          <a:xfrm>
            <a:off x="457200" y="1779588"/>
            <a:ext cx="6445250" cy="4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Rectangle 9"/>
          <p:cNvSpPr>
            <a:spLocks noGrp="1" noChangeArrowheads="1"/>
          </p:cNvSpPr>
          <p:nvPr>
            <p:ph type="title"/>
          </p:nvPr>
        </p:nvSpPr>
        <p:spPr>
          <a:xfrm>
            <a:off x="457200" y="896938"/>
            <a:ext cx="7526338" cy="741362"/>
          </a:xfrm>
        </p:spPr>
        <p:txBody>
          <a:bodyPr/>
          <a:lstStyle/>
          <a:p>
            <a:r>
              <a:rPr lang="es-MX" altLang="de-DE" smtClean="0"/>
              <a:t>Concentración de CO</a:t>
            </a:r>
            <a:r>
              <a:rPr lang="es-MX" altLang="de-DE" baseline="-25000" smtClean="0"/>
              <a:t>2</a:t>
            </a:r>
            <a:r>
              <a:rPr lang="es-MX" altLang="de-DE" smtClean="0"/>
              <a:t> en el tiempo</a:t>
            </a:r>
          </a:p>
        </p:txBody>
      </p:sp>
      <p:grpSp>
        <p:nvGrpSpPr>
          <p:cNvPr id="2" name="Gruppieren 13"/>
          <p:cNvGrpSpPr>
            <a:grpSpLocks/>
          </p:cNvGrpSpPr>
          <p:nvPr/>
        </p:nvGrpSpPr>
        <p:grpSpPr bwMode="auto">
          <a:xfrm>
            <a:off x="457200" y="3894138"/>
            <a:ext cx="7943850" cy="523875"/>
            <a:chOff x="209550" y="3876675"/>
            <a:chExt cx="7943850" cy="523875"/>
          </a:xfrm>
        </p:grpSpPr>
        <p:cxnSp>
          <p:nvCxnSpPr>
            <p:cNvPr id="13325" name="Gerade Verbindung 8"/>
            <p:cNvCxnSpPr>
              <a:cxnSpLocks noChangeShapeType="1"/>
            </p:cNvCxnSpPr>
            <p:nvPr/>
          </p:nvCxnSpPr>
          <p:spPr bwMode="auto">
            <a:xfrm flipV="1">
              <a:off x="209550" y="4324351"/>
              <a:ext cx="7943850" cy="76199"/>
            </a:xfrm>
            <a:prstGeom prst="line">
              <a:avLst/>
            </a:prstGeom>
            <a:noFill/>
            <a:ln w="38100" algn="ctr">
              <a:solidFill>
                <a:srgbClr val="FFC000"/>
              </a:solidFill>
              <a:prstDash val="lgDash"/>
              <a:round/>
              <a:headEnd/>
              <a:tailEnd/>
            </a:ln>
            <a:extLst>
              <a:ext uri="{909E8E84-426E-40DD-AFC4-6F175D3DCCD1}">
                <a14:hiddenFill xmlns:a14="http://schemas.microsoft.com/office/drawing/2010/main">
                  <a:noFill/>
                </a14:hiddenFill>
              </a:ext>
            </a:extLst>
          </p:spPr>
        </p:cxnSp>
        <p:sp>
          <p:nvSpPr>
            <p:cNvPr id="13" name="Textfeld 12"/>
            <p:cNvSpPr txBox="1"/>
            <p:nvPr/>
          </p:nvSpPr>
          <p:spPr>
            <a:xfrm>
              <a:off x="342900" y="3876675"/>
              <a:ext cx="2228850" cy="369887"/>
            </a:xfrm>
            <a:prstGeom prst="rect">
              <a:avLst/>
            </a:prstGeom>
            <a:solidFill>
              <a:schemeClr val="bg1">
                <a:lumMod val="50000"/>
              </a:schemeClr>
            </a:solidFill>
          </p:spPr>
          <p:txBody>
            <a:bodyPr>
              <a:spAutoFit/>
            </a:bodyPr>
            <a:lstStyle/>
            <a:p>
              <a:pPr>
                <a:defRPr/>
              </a:pPr>
              <a:r>
                <a:rPr lang="de-DE" sz="1800" dirty="0" err="1">
                  <a:solidFill>
                    <a:srgbClr val="FFC000"/>
                  </a:solidFill>
                </a:rPr>
                <a:t>Oct</a:t>
              </a:r>
              <a:r>
                <a:rPr lang="de-DE" sz="1800" dirty="0">
                  <a:solidFill>
                    <a:srgbClr val="FFC000"/>
                  </a:solidFill>
                </a:rPr>
                <a:t> 2010: 388 ppm</a:t>
              </a:r>
            </a:p>
          </p:txBody>
        </p:sp>
      </p:grpSp>
      <p:sp>
        <p:nvSpPr>
          <p:cNvPr id="13320" name="2 Rectángulo"/>
          <p:cNvSpPr>
            <a:spLocks noChangeArrowheads="1"/>
          </p:cNvSpPr>
          <p:nvPr/>
        </p:nvSpPr>
        <p:spPr bwMode="auto">
          <a:xfrm>
            <a:off x="379413" y="1676400"/>
            <a:ext cx="3352800" cy="288925"/>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r>
              <a:rPr lang="en-GB" altLang="de-DE" sz="1100">
                <a:solidFill>
                  <a:schemeClr val="tx1"/>
                </a:solidFill>
              </a:rPr>
              <a:t>Concentración de dióxido de carbono (ppm)</a:t>
            </a:r>
            <a:r>
              <a:rPr lang="en-GB" altLang="de-DE" sz="1100"/>
              <a:t> </a:t>
            </a:r>
          </a:p>
        </p:txBody>
      </p:sp>
      <p:sp>
        <p:nvSpPr>
          <p:cNvPr id="13321" name="10 Rectángulo"/>
          <p:cNvSpPr>
            <a:spLocks noChangeArrowheads="1"/>
          </p:cNvSpPr>
          <p:nvPr/>
        </p:nvSpPr>
        <p:spPr bwMode="auto">
          <a:xfrm>
            <a:off x="3392488" y="2489200"/>
            <a:ext cx="3352800" cy="288925"/>
          </a:xfrm>
          <a:prstGeom prst="rect">
            <a:avLst/>
          </a:prstGeom>
          <a:solidFill>
            <a:srgbClr val="F8F9FA"/>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r"/>
            <a:r>
              <a:rPr lang="en-GB" altLang="de-DE" sz="1100" b="0">
                <a:solidFill>
                  <a:schemeClr val="tx1"/>
                </a:solidFill>
              </a:rPr>
              <a:t>Escenario de altas emisiones para el 2100</a:t>
            </a:r>
            <a:endParaRPr lang="en-GB" altLang="de-DE" sz="1100" b="0"/>
          </a:p>
        </p:txBody>
      </p:sp>
      <p:sp>
        <p:nvSpPr>
          <p:cNvPr id="13322" name="11 Rectángulo"/>
          <p:cNvSpPr>
            <a:spLocks noChangeArrowheads="1"/>
          </p:cNvSpPr>
          <p:nvPr/>
        </p:nvSpPr>
        <p:spPr bwMode="auto">
          <a:xfrm>
            <a:off x="3452813" y="3779838"/>
            <a:ext cx="3352800" cy="290512"/>
          </a:xfrm>
          <a:prstGeom prst="rect">
            <a:avLst/>
          </a:prstGeom>
          <a:solidFill>
            <a:srgbClr val="F8F9FA"/>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r"/>
            <a:r>
              <a:rPr lang="en-GB" altLang="de-DE" sz="1100" b="0">
                <a:solidFill>
                  <a:schemeClr val="tx1"/>
                </a:solidFill>
              </a:rPr>
              <a:t>Escenario de bajas emisiones para el 2100</a:t>
            </a:r>
            <a:endParaRPr lang="en-GB" altLang="de-DE" sz="1100" b="0"/>
          </a:p>
        </p:txBody>
      </p:sp>
      <p:sp>
        <p:nvSpPr>
          <p:cNvPr id="13323" name="13 Rectángulo"/>
          <p:cNvSpPr>
            <a:spLocks noChangeArrowheads="1"/>
          </p:cNvSpPr>
          <p:nvPr/>
        </p:nvSpPr>
        <p:spPr bwMode="auto">
          <a:xfrm>
            <a:off x="5129213" y="4273550"/>
            <a:ext cx="1676400" cy="288925"/>
          </a:xfrm>
          <a:prstGeom prst="rect">
            <a:avLst/>
          </a:prstGeom>
          <a:solidFill>
            <a:srgbClr val="F8F9FA"/>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r"/>
            <a:r>
              <a:rPr lang="en-GB" altLang="de-DE" sz="1100" b="0">
                <a:solidFill>
                  <a:schemeClr val="tx1"/>
                </a:solidFill>
              </a:rPr>
              <a:t>Observado al 2007</a:t>
            </a:r>
            <a:endParaRPr lang="en-GB" altLang="de-DE" sz="1100" b="0"/>
          </a:p>
        </p:txBody>
      </p:sp>
      <p:sp>
        <p:nvSpPr>
          <p:cNvPr id="13324" name="2 CuadroTexto"/>
          <p:cNvSpPr txBox="1">
            <a:spLocks noChangeArrowheads="1"/>
          </p:cNvSpPr>
          <p:nvPr/>
        </p:nvSpPr>
        <p:spPr bwMode="auto">
          <a:xfrm>
            <a:off x="2616200" y="6157913"/>
            <a:ext cx="3803650" cy="276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200">
                <a:solidFill>
                  <a:schemeClr val="tx1"/>
                </a:solidFill>
              </a:rPr>
              <a:t>Número de años</a:t>
            </a:r>
            <a:endParaRPr lang="es-PE" altLang="de-DE" sz="12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684213" y="15478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pic>
        <p:nvPicPr>
          <p:cNvPr id="14339" name="Picture 2" descr="ftp://ftp.worldbank.org/Stephen%20McGroarty/WDR10_figures/WDR10_JPGs/WDR10_FAJPGs/WDR10_BXFA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841500"/>
            <a:ext cx="6878638" cy="430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Rectangle 7"/>
          <p:cNvSpPr>
            <a:spLocks noGrp="1" noChangeArrowheads="1"/>
          </p:cNvSpPr>
          <p:nvPr>
            <p:ph type="title"/>
          </p:nvPr>
        </p:nvSpPr>
        <p:spPr>
          <a:xfrm>
            <a:off x="457200" y="973138"/>
            <a:ext cx="7526338" cy="741362"/>
          </a:xfrm>
        </p:spPr>
        <p:txBody>
          <a:bodyPr/>
          <a:lstStyle/>
          <a:p>
            <a:r>
              <a:rPr lang="es-MX" altLang="de-DE" smtClean="0"/>
              <a:t>Ciclo del carbono: reservas y flujos</a:t>
            </a:r>
          </a:p>
        </p:txBody>
      </p:sp>
      <p:sp>
        <p:nvSpPr>
          <p:cNvPr id="243715" name="Rectangle 3"/>
          <p:cNvSpPr>
            <a:spLocks noChangeArrowheads="1"/>
          </p:cNvSpPr>
          <p:nvPr/>
        </p:nvSpPr>
        <p:spPr bwMode="auto">
          <a:xfrm>
            <a:off x="2720975" y="6256338"/>
            <a:ext cx="6423025" cy="230187"/>
          </a:xfrm>
          <a:prstGeom prst="rect">
            <a:avLst/>
          </a:prstGeom>
          <a:noFill/>
          <a:ln w="9525">
            <a:noFill/>
            <a:miter lim="800000"/>
            <a:headEnd/>
            <a:tailEnd/>
          </a:ln>
          <a:effectLst/>
        </p:spPr>
        <p:txBody>
          <a:bodyPr anchor="ctr">
            <a:spAutoFit/>
          </a:bodyPr>
          <a:lstStyle/>
          <a:p>
            <a:pPr algn="r" eaLnBrk="0" hangingPunct="0">
              <a:defRPr/>
            </a:pPr>
            <a:r>
              <a:rPr lang="es-MX" sz="900" i="1" dirty="0">
                <a:solidFill>
                  <a:schemeClr val="bg1">
                    <a:lumMod val="50000"/>
                  </a:schemeClr>
                </a:solidFill>
                <a:latin typeface="+mj-lt"/>
              </a:rPr>
              <a:t>Fuente: </a:t>
            </a:r>
            <a:r>
              <a:rPr lang="es-MX" sz="900" i="1" dirty="0" err="1">
                <a:solidFill>
                  <a:schemeClr val="bg1">
                    <a:lumMod val="50000"/>
                  </a:schemeClr>
                </a:solidFill>
                <a:latin typeface="+mj-lt"/>
              </a:rPr>
              <a:t>World</a:t>
            </a:r>
            <a:r>
              <a:rPr lang="es-MX" sz="900" i="1" dirty="0">
                <a:solidFill>
                  <a:schemeClr val="bg1">
                    <a:lumMod val="50000"/>
                  </a:schemeClr>
                </a:solidFill>
                <a:latin typeface="+mj-lt"/>
              </a:rPr>
              <a:t> </a:t>
            </a:r>
            <a:r>
              <a:rPr lang="es-MX" sz="900" i="1" dirty="0" err="1">
                <a:solidFill>
                  <a:schemeClr val="bg1">
                    <a:lumMod val="50000"/>
                  </a:schemeClr>
                </a:solidFill>
                <a:latin typeface="+mj-lt"/>
              </a:rPr>
              <a:t>Development</a:t>
            </a:r>
            <a:r>
              <a:rPr lang="es-MX" sz="900" i="1" dirty="0">
                <a:solidFill>
                  <a:schemeClr val="bg1">
                    <a:lumMod val="50000"/>
                  </a:schemeClr>
                </a:solidFill>
                <a:latin typeface="+mj-lt"/>
              </a:rPr>
              <a:t> </a:t>
            </a:r>
            <a:r>
              <a:rPr lang="es-MX" sz="900" i="1" dirty="0" err="1">
                <a:solidFill>
                  <a:schemeClr val="bg1">
                    <a:lumMod val="50000"/>
                  </a:schemeClr>
                </a:solidFill>
                <a:latin typeface="+mj-lt"/>
              </a:rPr>
              <a:t>report</a:t>
            </a:r>
            <a:r>
              <a:rPr lang="es-MX" sz="900" i="1" dirty="0">
                <a:solidFill>
                  <a:schemeClr val="bg1">
                    <a:lumMod val="50000"/>
                  </a:schemeClr>
                </a:solidFill>
                <a:latin typeface="+mj-lt"/>
              </a:rPr>
              <a:t>. 2010. </a:t>
            </a:r>
            <a:r>
              <a:rPr lang="es-MX" sz="900" i="1" dirty="0" err="1">
                <a:solidFill>
                  <a:schemeClr val="bg1">
                    <a:lumMod val="50000"/>
                  </a:schemeClr>
                </a:solidFill>
                <a:latin typeface="+mj-lt"/>
              </a:rPr>
              <a:t>Focus</a:t>
            </a:r>
            <a:r>
              <a:rPr lang="es-MX" sz="900" i="1" dirty="0">
                <a:solidFill>
                  <a:schemeClr val="bg1">
                    <a:lumMod val="50000"/>
                  </a:schemeClr>
                </a:solidFill>
                <a:latin typeface="+mj-lt"/>
              </a:rPr>
              <a:t> A: </a:t>
            </a:r>
            <a:r>
              <a:rPr lang="es-MX" sz="900" i="1" dirty="0" err="1">
                <a:solidFill>
                  <a:schemeClr val="bg1">
                    <a:lumMod val="50000"/>
                  </a:schemeClr>
                </a:solidFill>
                <a:latin typeface="+mj-lt"/>
              </a:rPr>
              <a:t>The</a:t>
            </a:r>
            <a:r>
              <a:rPr lang="es-MX" sz="900" i="1" dirty="0">
                <a:solidFill>
                  <a:schemeClr val="bg1">
                    <a:lumMod val="50000"/>
                  </a:schemeClr>
                </a:solidFill>
                <a:latin typeface="+mj-lt"/>
              </a:rPr>
              <a:t> </a:t>
            </a:r>
            <a:r>
              <a:rPr lang="es-MX" sz="900" i="1" dirty="0" err="1">
                <a:solidFill>
                  <a:schemeClr val="bg1">
                    <a:lumMod val="50000"/>
                  </a:schemeClr>
                </a:solidFill>
                <a:latin typeface="+mj-lt"/>
              </a:rPr>
              <a:t>science</a:t>
            </a:r>
            <a:r>
              <a:rPr lang="es-MX" sz="900" i="1" dirty="0">
                <a:solidFill>
                  <a:schemeClr val="bg1">
                    <a:lumMod val="50000"/>
                  </a:schemeClr>
                </a:solidFill>
                <a:latin typeface="+mj-lt"/>
              </a:rPr>
              <a:t> of </a:t>
            </a:r>
            <a:r>
              <a:rPr lang="es-MX" sz="900" i="1" dirty="0" err="1">
                <a:solidFill>
                  <a:schemeClr val="bg1">
                    <a:lumMod val="50000"/>
                  </a:schemeClr>
                </a:solidFill>
                <a:latin typeface="+mj-lt"/>
              </a:rPr>
              <a:t>climate</a:t>
            </a:r>
            <a:r>
              <a:rPr lang="es-MX" sz="900" i="1" dirty="0">
                <a:solidFill>
                  <a:schemeClr val="bg1">
                    <a:lumMod val="50000"/>
                  </a:schemeClr>
                </a:solidFill>
                <a:latin typeface="+mj-lt"/>
              </a:rPr>
              <a:t> </a:t>
            </a:r>
            <a:r>
              <a:rPr lang="es-MX" sz="900" i="1" dirty="0" err="1">
                <a:solidFill>
                  <a:schemeClr val="bg1">
                    <a:lumMod val="50000"/>
                  </a:schemeClr>
                </a:solidFill>
                <a:latin typeface="+mj-lt"/>
              </a:rPr>
              <a:t>change</a:t>
            </a:r>
            <a:r>
              <a:rPr lang="es-MX" sz="900" i="1" dirty="0">
                <a:solidFill>
                  <a:schemeClr val="bg1">
                    <a:lumMod val="50000"/>
                  </a:schemeClr>
                </a:solidFill>
                <a:latin typeface="+mj-lt"/>
              </a:rPr>
              <a:t>. Adaptado del IPCC. 2007</a:t>
            </a:r>
          </a:p>
        </p:txBody>
      </p:sp>
      <p:sp>
        <p:nvSpPr>
          <p:cNvPr id="14342" name="1 Rectángulo"/>
          <p:cNvSpPr>
            <a:spLocks noChangeArrowheads="1"/>
          </p:cNvSpPr>
          <p:nvPr/>
        </p:nvSpPr>
        <p:spPr bwMode="auto">
          <a:xfrm>
            <a:off x="3132138" y="2028825"/>
            <a:ext cx="1719262" cy="306388"/>
          </a:xfrm>
          <a:prstGeom prst="rect">
            <a:avLst/>
          </a:prstGeom>
          <a:solidFill>
            <a:srgbClr val="FFFFFF"/>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r>
              <a:rPr lang="en-GB" altLang="de-DE" sz="1400">
                <a:solidFill>
                  <a:schemeClr val="tx1"/>
                </a:solidFill>
              </a:rPr>
              <a:t>Atmósfera 824</a:t>
            </a:r>
          </a:p>
        </p:txBody>
      </p:sp>
      <p:sp>
        <p:nvSpPr>
          <p:cNvPr id="7" name="6 Rectángulo"/>
          <p:cNvSpPr/>
          <p:nvPr/>
        </p:nvSpPr>
        <p:spPr bwMode="auto">
          <a:xfrm>
            <a:off x="457200" y="2951163"/>
            <a:ext cx="1168400" cy="306387"/>
          </a:xfrm>
          <a:prstGeom prst="rect">
            <a:avLst/>
          </a:prstGeom>
          <a:solidFill>
            <a:schemeClr val="accent6">
              <a:lumMod val="20000"/>
              <a:lumOff val="80000"/>
            </a:schemeClr>
          </a:solidFill>
          <a:ln w="9525" cap="flat" cmpd="sng" algn="ctr">
            <a:noFill/>
            <a:prstDash val="solid"/>
            <a:round/>
            <a:headEnd type="none" w="med" len="med"/>
            <a:tailEnd type="none" w="med" len="med"/>
          </a:ln>
          <a:effectLst/>
        </p:spPr>
        <p:txBody>
          <a:bodyPr/>
          <a:lstStyle/>
          <a:p>
            <a:pPr algn="ctr" eaLnBrk="0" hangingPunct="0">
              <a:defRPr/>
            </a:pPr>
            <a:r>
              <a:rPr lang="es-MX" sz="1050" b="0">
                <a:solidFill>
                  <a:schemeClr val="tx1"/>
                </a:solidFill>
              </a:rPr>
              <a:t>Respiración</a:t>
            </a:r>
          </a:p>
        </p:txBody>
      </p:sp>
      <p:sp>
        <p:nvSpPr>
          <p:cNvPr id="8" name="7 Rectángulo"/>
          <p:cNvSpPr/>
          <p:nvPr/>
        </p:nvSpPr>
        <p:spPr bwMode="auto">
          <a:xfrm>
            <a:off x="1557338" y="2651125"/>
            <a:ext cx="881062" cy="606425"/>
          </a:xfrm>
          <a:prstGeom prst="rect">
            <a:avLst/>
          </a:prstGeom>
          <a:solidFill>
            <a:schemeClr val="accent6">
              <a:lumMod val="20000"/>
              <a:lumOff val="80000"/>
            </a:schemeClr>
          </a:solidFill>
          <a:ln w="9525" cap="flat" cmpd="sng" algn="ctr">
            <a:noFill/>
            <a:prstDash val="solid"/>
            <a:round/>
            <a:headEnd type="none" w="med" len="med"/>
            <a:tailEnd type="none" w="med" len="med"/>
          </a:ln>
          <a:effectLst/>
        </p:spPr>
        <p:txBody>
          <a:bodyPr/>
          <a:lstStyle/>
          <a:p>
            <a:pPr algn="ctr" eaLnBrk="0" hangingPunct="0">
              <a:defRPr/>
            </a:pPr>
            <a:r>
              <a:rPr lang="es-MX" sz="1000" b="0">
                <a:solidFill>
                  <a:schemeClr val="tx1"/>
                </a:solidFill>
              </a:rPr>
              <a:t>Producción primaria neta</a:t>
            </a:r>
          </a:p>
        </p:txBody>
      </p:sp>
      <p:sp>
        <p:nvSpPr>
          <p:cNvPr id="9" name="8 Rectángulo"/>
          <p:cNvSpPr/>
          <p:nvPr/>
        </p:nvSpPr>
        <p:spPr bwMode="auto">
          <a:xfrm>
            <a:off x="2438400" y="2503488"/>
            <a:ext cx="998538" cy="754062"/>
          </a:xfrm>
          <a:prstGeom prst="rect">
            <a:avLst/>
          </a:prstGeom>
          <a:solidFill>
            <a:schemeClr val="accent6">
              <a:lumMod val="20000"/>
              <a:lumOff val="80000"/>
            </a:schemeClr>
          </a:solidFill>
          <a:ln w="9525" cap="flat" cmpd="sng" algn="ctr">
            <a:noFill/>
            <a:prstDash val="solid"/>
            <a:round/>
            <a:headEnd type="none" w="med" len="med"/>
            <a:tailEnd type="none" w="med" len="med"/>
          </a:ln>
          <a:effectLst/>
        </p:spPr>
        <p:txBody>
          <a:bodyPr/>
          <a:lstStyle/>
          <a:p>
            <a:pPr algn="ctr" eaLnBrk="0" hangingPunct="0">
              <a:defRPr/>
            </a:pPr>
            <a:r>
              <a:rPr lang="es-MX" sz="1000" b="0" dirty="0">
                <a:solidFill>
                  <a:schemeClr val="tx1"/>
                </a:solidFill>
              </a:rPr>
              <a:t>Sumideros y emisiones por cambio de uso de suelos</a:t>
            </a:r>
          </a:p>
        </p:txBody>
      </p:sp>
      <p:sp>
        <p:nvSpPr>
          <p:cNvPr id="10" name="9 Rectángulo"/>
          <p:cNvSpPr/>
          <p:nvPr/>
        </p:nvSpPr>
        <p:spPr bwMode="auto">
          <a:xfrm>
            <a:off x="3532188" y="2779713"/>
            <a:ext cx="1700212" cy="420687"/>
          </a:xfrm>
          <a:prstGeom prst="rect">
            <a:avLst/>
          </a:prstGeom>
          <a:solidFill>
            <a:schemeClr val="accent6">
              <a:lumMod val="20000"/>
              <a:lumOff val="80000"/>
            </a:schemeClr>
          </a:solidFill>
          <a:ln w="9525" cap="flat" cmpd="sng" algn="ctr">
            <a:noFill/>
            <a:prstDash val="solid"/>
            <a:round/>
            <a:headEnd type="none" w="med" len="med"/>
            <a:tailEnd type="none" w="med" len="med"/>
          </a:ln>
          <a:effectLst/>
        </p:spPr>
        <p:txBody>
          <a:bodyPr/>
          <a:lstStyle/>
          <a:p>
            <a:pPr algn="ctr" eaLnBrk="0" hangingPunct="0">
              <a:defRPr/>
            </a:pPr>
            <a:r>
              <a:rPr lang="en-GB" sz="1000" b="0" dirty="0" err="1">
                <a:solidFill>
                  <a:schemeClr val="tx1"/>
                </a:solidFill>
              </a:rPr>
              <a:t>Flujo</a:t>
            </a:r>
            <a:r>
              <a:rPr lang="en-GB" sz="1000" b="0" dirty="0">
                <a:solidFill>
                  <a:schemeClr val="tx1"/>
                </a:solidFill>
              </a:rPr>
              <a:t> </a:t>
            </a:r>
            <a:r>
              <a:rPr lang="en-GB" sz="1000" b="0" dirty="0" err="1">
                <a:solidFill>
                  <a:schemeClr val="tx1"/>
                </a:solidFill>
              </a:rPr>
              <a:t>Océano</a:t>
            </a:r>
            <a:r>
              <a:rPr lang="en-GB" sz="1000" b="0" dirty="0">
                <a:solidFill>
                  <a:schemeClr val="tx1"/>
                </a:solidFill>
              </a:rPr>
              <a:t> - </a:t>
            </a:r>
            <a:r>
              <a:rPr lang="en-GB" sz="1000" b="0" dirty="0" err="1">
                <a:solidFill>
                  <a:schemeClr val="tx1"/>
                </a:solidFill>
              </a:rPr>
              <a:t>Atmósfera</a:t>
            </a:r>
            <a:endParaRPr lang="en-GB" sz="1000" b="0" dirty="0">
              <a:solidFill>
                <a:schemeClr val="tx1"/>
              </a:solidFill>
            </a:endParaRPr>
          </a:p>
        </p:txBody>
      </p:sp>
      <p:sp>
        <p:nvSpPr>
          <p:cNvPr id="11" name="10 Rectángulo"/>
          <p:cNvSpPr/>
          <p:nvPr/>
        </p:nvSpPr>
        <p:spPr bwMode="auto">
          <a:xfrm>
            <a:off x="5300663" y="2741613"/>
            <a:ext cx="1760537" cy="458787"/>
          </a:xfrm>
          <a:prstGeom prst="rect">
            <a:avLst/>
          </a:prstGeom>
          <a:solidFill>
            <a:schemeClr val="accent6">
              <a:lumMod val="20000"/>
              <a:lumOff val="80000"/>
            </a:schemeClr>
          </a:solidFill>
          <a:ln w="9525" cap="flat" cmpd="sng" algn="ctr">
            <a:noFill/>
            <a:prstDash val="solid"/>
            <a:round/>
            <a:headEnd type="none" w="med" len="med"/>
            <a:tailEnd type="none" w="med" len="med"/>
          </a:ln>
          <a:effectLst/>
        </p:spPr>
        <p:txBody>
          <a:bodyPr/>
          <a:lstStyle/>
          <a:p>
            <a:pPr algn="ctr" eaLnBrk="0" hangingPunct="0">
              <a:defRPr/>
            </a:pPr>
            <a:r>
              <a:rPr lang="en-GB" sz="1000" b="0" dirty="0" err="1">
                <a:solidFill>
                  <a:schemeClr val="tx1"/>
                </a:solidFill>
              </a:rPr>
              <a:t>Quema</a:t>
            </a:r>
            <a:r>
              <a:rPr lang="en-GB" sz="1000" b="0" dirty="0">
                <a:solidFill>
                  <a:schemeClr val="tx1"/>
                </a:solidFill>
              </a:rPr>
              <a:t> de combustible </a:t>
            </a:r>
            <a:r>
              <a:rPr lang="en-GB" sz="1000" b="0" dirty="0" err="1">
                <a:solidFill>
                  <a:schemeClr val="tx1"/>
                </a:solidFill>
              </a:rPr>
              <a:t>fósil</a:t>
            </a:r>
            <a:r>
              <a:rPr lang="en-GB" sz="1000" b="0" dirty="0">
                <a:solidFill>
                  <a:schemeClr val="tx1"/>
                </a:solidFill>
              </a:rPr>
              <a:t> y </a:t>
            </a:r>
            <a:r>
              <a:rPr lang="en-GB" sz="1000" b="0" dirty="0" err="1">
                <a:solidFill>
                  <a:schemeClr val="tx1"/>
                </a:solidFill>
              </a:rPr>
              <a:t>procesos</a:t>
            </a:r>
            <a:r>
              <a:rPr lang="en-GB" sz="1000" b="0" dirty="0">
                <a:solidFill>
                  <a:schemeClr val="tx1"/>
                </a:solidFill>
              </a:rPr>
              <a:t> </a:t>
            </a:r>
            <a:r>
              <a:rPr lang="en-GB" sz="1000" b="0" dirty="0" err="1">
                <a:solidFill>
                  <a:schemeClr val="tx1"/>
                </a:solidFill>
              </a:rPr>
              <a:t>industriales</a:t>
            </a:r>
            <a:endParaRPr lang="en-GB" sz="1000" b="0" dirty="0">
              <a:solidFill>
                <a:schemeClr val="tx1"/>
              </a:solidFill>
            </a:endParaRPr>
          </a:p>
        </p:txBody>
      </p:sp>
      <p:sp>
        <p:nvSpPr>
          <p:cNvPr id="12" name="11 Rectángulo"/>
          <p:cNvSpPr/>
          <p:nvPr/>
        </p:nvSpPr>
        <p:spPr bwMode="auto">
          <a:xfrm>
            <a:off x="5387975" y="5168900"/>
            <a:ext cx="1947863" cy="976313"/>
          </a:xfrm>
          <a:prstGeom prst="rect">
            <a:avLst/>
          </a:prstGeom>
          <a:solidFill>
            <a:srgbClr val="FFFFFF"/>
          </a:solidFill>
          <a:ln w="22225" cap="flat" cmpd="sng" algn="ctr">
            <a:solidFill>
              <a:schemeClr val="tx1"/>
            </a:solidFill>
            <a:prstDash val="solid"/>
            <a:round/>
            <a:headEnd type="none" w="med" len="med"/>
            <a:tailEnd type="none" w="med" len="med"/>
          </a:ln>
          <a:effectLst/>
        </p:spPr>
        <p:txBody>
          <a:bodyPr/>
          <a:lstStyle/>
          <a:p>
            <a:pPr eaLnBrk="0" hangingPunct="0">
              <a:defRPr/>
            </a:pPr>
            <a:r>
              <a:rPr lang="es-MX" sz="1050" dirty="0">
                <a:solidFill>
                  <a:schemeClr val="tx1"/>
                </a:solidFill>
              </a:rPr>
              <a:t>Carbono (</a:t>
            </a:r>
            <a:r>
              <a:rPr lang="es-MX" sz="1050" dirty="0" err="1">
                <a:solidFill>
                  <a:schemeClr val="tx1"/>
                </a:solidFill>
              </a:rPr>
              <a:t>Gt</a:t>
            </a:r>
            <a:r>
              <a:rPr lang="es-MX" sz="1050" dirty="0">
                <a:solidFill>
                  <a:schemeClr val="tx1"/>
                </a:solidFill>
              </a:rPr>
              <a:t>)</a:t>
            </a:r>
          </a:p>
          <a:p>
            <a:pPr eaLnBrk="0" hangingPunct="0">
              <a:defRPr/>
            </a:pPr>
            <a:r>
              <a:rPr lang="es-MX" sz="1050" b="0" dirty="0">
                <a:solidFill>
                  <a:schemeClr val="tx1"/>
                </a:solidFill>
              </a:rPr>
              <a:t>         Flujo Natural</a:t>
            </a:r>
          </a:p>
          <a:p>
            <a:pPr eaLnBrk="0" hangingPunct="0">
              <a:defRPr/>
            </a:pPr>
            <a:r>
              <a:rPr lang="es-MX" sz="1050" b="0" dirty="0">
                <a:solidFill>
                  <a:schemeClr val="tx1"/>
                </a:solidFill>
              </a:rPr>
              <a:t>         Flujo </a:t>
            </a:r>
            <a:r>
              <a:rPr lang="es-MX" sz="1050" b="0" dirty="0" err="1">
                <a:solidFill>
                  <a:schemeClr val="tx1"/>
                </a:solidFill>
              </a:rPr>
              <a:t>Antropogénico</a:t>
            </a:r>
            <a:r>
              <a:rPr lang="es-MX" sz="1050" b="0" dirty="0">
                <a:solidFill>
                  <a:schemeClr val="tx1"/>
                </a:solidFill>
              </a:rPr>
              <a:t> </a:t>
            </a:r>
          </a:p>
          <a:p>
            <a:pPr eaLnBrk="0" hangingPunct="0">
              <a:defRPr/>
            </a:pPr>
            <a:r>
              <a:rPr lang="es-MX" sz="1050" b="0" dirty="0">
                <a:solidFill>
                  <a:schemeClr val="tx1"/>
                </a:solidFill>
              </a:rPr>
              <a:t>SINK (carbono almacenado</a:t>
            </a:r>
            <a:r>
              <a:rPr lang="en-GB" sz="1050" b="0" dirty="0">
                <a:solidFill>
                  <a:schemeClr val="tx1"/>
                </a:solidFill>
              </a:rPr>
              <a:t>)</a:t>
            </a:r>
          </a:p>
          <a:p>
            <a:pPr eaLnBrk="0" hangingPunct="0">
              <a:defRPr/>
            </a:pPr>
            <a:endParaRPr lang="en-GB" sz="1200" dirty="0">
              <a:solidFill>
                <a:schemeClr val="tx1"/>
              </a:solidFill>
            </a:endParaRPr>
          </a:p>
        </p:txBody>
      </p:sp>
      <p:sp>
        <p:nvSpPr>
          <p:cNvPr id="14349" name="2 Flecha derecha"/>
          <p:cNvSpPr>
            <a:spLocks noChangeArrowheads="1"/>
          </p:cNvSpPr>
          <p:nvPr/>
        </p:nvSpPr>
        <p:spPr bwMode="auto">
          <a:xfrm>
            <a:off x="5478463" y="5410200"/>
            <a:ext cx="193675" cy="109538"/>
          </a:xfrm>
          <a:prstGeom prst="rightArrow">
            <a:avLst>
              <a:gd name="adj1" fmla="val 50000"/>
              <a:gd name="adj2" fmla="val 49965"/>
            </a:avLst>
          </a:prstGeom>
          <a:solidFill>
            <a:srgbClr val="00B050"/>
          </a:solidFill>
          <a:ln w="9525" algn="ctr">
            <a:solidFill>
              <a:schemeClr val="tx1"/>
            </a:solidFill>
            <a:round/>
            <a:headEnd/>
            <a:tailEnd/>
          </a:ln>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a:p>
        </p:txBody>
      </p:sp>
      <p:sp>
        <p:nvSpPr>
          <p:cNvPr id="14350" name="13 Flecha derecha"/>
          <p:cNvSpPr>
            <a:spLocks noChangeArrowheads="1"/>
          </p:cNvSpPr>
          <p:nvPr/>
        </p:nvSpPr>
        <p:spPr bwMode="auto">
          <a:xfrm>
            <a:off x="5478463" y="5562600"/>
            <a:ext cx="193675" cy="109538"/>
          </a:xfrm>
          <a:prstGeom prst="rightArrow">
            <a:avLst>
              <a:gd name="adj1" fmla="val 50000"/>
              <a:gd name="adj2" fmla="val 49965"/>
            </a:avLst>
          </a:prstGeom>
          <a:solidFill>
            <a:srgbClr val="FF9900"/>
          </a:solidFill>
          <a:ln w="9525" algn="ctr">
            <a:solidFill>
              <a:schemeClr val="tx1"/>
            </a:solidFill>
            <a:round/>
            <a:headEnd/>
            <a:tailEnd/>
          </a:ln>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a:p>
        </p:txBody>
      </p:sp>
      <p:sp>
        <p:nvSpPr>
          <p:cNvPr id="15" name="14 Rectángulo"/>
          <p:cNvSpPr/>
          <p:nvPr/>
        </p:nvSpPr>
        <p:spPr bwMode="auto">
          <a:xfrm>
            <a:off x="3352800" y="5156200"/>
            <a:ext cx="1700213" cy="365125"/>
          </a:xfrm>
          <a:prstGeom prst="rect">
            <a:avLst/>
          </a:prstGeom>
          <a:solidFill>
            <a:schemeClr val="accent1">
              <a:lumMod val="60000"/>
              <a:lumOff val="40000"/>
            </a:schemeClr>
          </a:solidFill>
          <a:ln w="9525" cap="flat" cmpd="sng" algn="ctr">
            <a:noFill/>
            <a:prstDash val="solid"/>
            <a:round/>
            <a:headEnd type="none" w="med" len="med"/>
            <a:tailEnd type="none" w="med" len="med"/>
          </a:ln>
          <a:effectLst/>
        </p:spPr>
        <p:txBody>
          <a:bodyPr/>
          <a:lstStyle/>
          <a:p>
            <a:pPr algn="ctr" eaLnBrk="0" hangingPunct="0">
              <a:defRPr/>
            </a:pPr>
            <a:r>
              <a:rPr lang="en-GB" sz="1000" dirty="0" err="1">
                <a:solidFill>
                  <a:schemeClr val="tx1"/>
                </a:solidFill>
              </a:rPr>
              <a:t>Océano</a:t>
            </a:r>
            <a:r>
              <a:rPr lang="en-GB" sz="1000" dirty="0">
                <a:solidFill>
                  <a:schemeClr val="tx1"/>
                </a:solidFill>
              </a:rPr>
              <a:t> 38 000</a:t>
            </a:r>
          </a:p>
        </p:txBody>
      </p:sp>
      <p:sp>
        <p:nvSpPr>
          <p:cNvPr id="14352" name="15 Rectángulo"/>
          <p:cNvSpPr>
            <a:spLocks noChangeArrowheads="1"/>
          </p:cNvSpPr>
          <p:nvPr/>
        </p:nvSpPr>
        <p:spPr bwMode="auto">
          <a:xfrm>
            <a:off x="592138" y="5519738"/>
            <a:ext cx="2346325" cy="365125"/>
          </a:xfrm>
          <a:prstGeom prst="rect">
            <a:avLst/>
          </a:prstGeom>
          <a:solidFill>
            <a:srgbClr val="7EC234"/>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a:r>
              <a:rPr lang="en-GB" altLang="de-DE" sz="1200">
                <a:solidFill>
                  <a:schemeClr val="tx1"/>
                </a:solidFill>
              </a:rPr>
              <a:t>Vegetación y suelos (2300)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3"/>
          <p:cNvSpPr txBox="1">
            <a:spLocks noChangeArrowheads="1"/>
          </p:cNvSpPr>
          <p:nvPr/>
        </p:nvSpPr>
        <p:spPr bwMode="auto">
          <a:xfrm>
            <a:off x="684213" y="17002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sp>
        <p:nvSpPr>
          <p:cNvPr id="239618" name="Rectangle 2"/>
          <p:cNvSpPr>
            <a:spLocks noChangeArrowheads="1"/>
          </p:cNvSpPr>
          <p:nvPr/>
        </p:nvSpPr>
        <p:spPr bwMode="auto">
          <a:xfrm>
            <a:off x="4464050" y="6408738"/>
            <a:ext cx="4679950" cy="230187"/>
          </a:xfrm>
          <a:prstGeom prst="rect">
            <a:avLst/>
          </a:prstGeom>
          <a:noFill/>
          <a:ln w="9525">
            <a:noFill/>
            <a:miter lim="800000"/>
            <a:headEnd/>
            <a:tailEnd/>
          </a:ln>
          <a:effectLst/>
        </p:spPr>
        <p:txBody>
          <a:bodyPr anchor="ctr">
            <a:spAutoFit/>
          </a:bodyPr>
          <a:lstStyle/>
          <a:p>
            <a:pPr algn="r" eaLnBrk="0" hangingPunct="0">
              <a:defRPr/>
            </a:pPr>
            <a:r>
              <a:rPr lang="en-GB" sz="900" i="1" dirty="0" err="1">
                <a:solidFill>
                  <a:schemeClr val="bg1">
                    <a:lumMod val="50000"/>
                  </a:schemeClr>
                </a:solidFill>
                <a:latin typeface="+mj-lt"/>
              </a:rPr>
              <a:t>Fuente</a:t>
            </a:r>
            <a:r>
              <a:rPr lang="en-GB" sz="900" i="1" dirty="0">
                <a:solidFill>
                  <a:schemeClr val="bg1">
                    <a:lumMod val="50000"/>
                  </a:schemeClr>
                </a:solidFill>
                <a:latin typeface="+mj-lt"/>
              </a:rPr>
              <a:t>: </a:t>
            </a:r>
            <a:r>
              <a:rPr lang="en-GB" sz="900" i="1" dirty="0" err="1">
                <a:solidFill>
                  <a:schemeClr val="bg1">
                    <a:lumMod val="50000"/>
                  </a:schemeClr>
                </a:solidFill>
                <a:latin typeface="+mj-lt"/>
              </a:rPr>
              <a:t>Cambio</a:t>
            </a:r>
            <a:r>
              <a:rPr lang="en-GB" sz="900" i="1" dirty="0">
                <a:solidFill>
                  <a:schemeClr val="bg1">
                    <a:lumMod val="50000"/>
                  </a:schemeClr>
                </a:solidFill>
                <a:latin typeface="+mj-lt"/>
              </a:rPr>
              <a:t> </a:t>
            </a:r>
            <a:r>
              <a:rPr lang="en-GB" sz="900" i="1" dirty="0" err="1">
                <a:solidFill>
                  <a:schemeClr val="bg1">
                    <a:lumMod val="50000"/>
                  </a:schemeClr>
                </a:solidFill>
                <a:latin typeface="+mj-lt"/>
              </a:rPr>
              <a:t>Climático</a:t>
            </a:r>
            <a:r>
              <a:rPr lang="en-GB" sz="900" i="1" dirty="0">
                <a:solidFill>
                  <a:schemeClr val="bg1">
                    <a:lumMod val="50000"/>
                  </a:schemeClr>
                </a:solidFill>
                <a:latin typeface="+mj-lt"/>
              </a:rPr>
              <a:t> 2007. </a:t>
            </a:r>
            <a:r>
              <a:rPr lang="en-GB" sz="900" i="1" dirty="0" err="1">
                <a:solidFill>
                  <a:schemeClr val="bg1">
                    <a:lumMod val="50000"/>
                  </a:schemeClr>
                </a:solidFill>
                <a:latin typeface="+mj-lt"/>
              </a:rPr>
              <a:t>Informe</a:t>
            </a:r>
            <a:r>
              <a:rPr lang="en-GB" sz="900" i="1" dirty="0">
                <a:solidFill>
                  <a:schemeClr val="bg1">
                    <a:lumMod val="50000"/>
                  </a:schemeClr>
                </a:solidFill>
                <a:latin typeface="+mj-lt"/>
              </a:rPr>
              <a:t> de </a:t>
            </a:r>
            <a:r>
              <a:rPr lang="en-GB" sz="900" i="1" dirty="0" err="1">
                <a:solidFill>
                  <a:schemeClr val="bg1">
                    <a:lumMod val="50000"/>
                  </a:schemeClr>
                </a:solidFill>
                <a:latin typeface="+mj-lt"/>
              </a:rPr>
              <a:t>Síntesis</a:t>
            </a:r>
            <a:r>
              <a:rPr lang="en-GB" sz="900" i="1" dirty="0">
                <a:solidFill>
                  <a:schemeClr val="bg1">
                    <a:lumMod val="50000"/>
                  </a:schemeClr>
                </a:solidFill>
                <a:latin typeface="+mj-lt"/>
              </a:rPr>
              <a:t> 2007.  IPCC. </a:t>
            </a:r>
            <a:r>
              <a:rPr lang="en-GB" sz="900" i="1" dirty="0" err="1">
                <a:solidFill>
                  <a:schemeClr val="bg1">
                    <a:lumMod val="50000"/>
                  </a:schemeClr>
                </a:solidFill>
                <a:latin typeface="+mj-lt"/>
              </a:rPr>
              <a:t>Ginebra</a:t>
            </a:r>
            <a:endParaRPr lang="en-GB" sz="900" i="1" dirty="0">
              <a:solidFill>
                <a:schemeClr val="bg1">
                  <a:lumMod val="50000"/>
                </a:schemeClr>
              </a:solidFill>
              <a:latin typeface="+mj-lt"/>
            </a:endParaRPr>
          </a:p>
        </p:txBody>
      </p:sp>
      <p:sp>
        <p:nvSpPr>
          <p:cNvPr id="15364" name="Titel 5"/>
          <p:cNvSpPr>
            <a:spLocks noGrp="1"/>
          </p:cNvSpPr>
          <p:nvPr>
            <p:ph type="title"/>
          </p:nvPr>
        </p:nvSpPr>
        <p:spPr/>
        <p:txBody>
          <a:bodyPr/>
          <a:lstStyle/>
          <a:p>
            <a:r>
              <a:rPr lang="en-GB" altLang="de-DE" smtClean="0"/>
              <a:t>Emisiones de Gases de Efecto Invervenadero: composición</a:t>
            </a:r>
          </a:p>
        </p:txBody>
      </p:sp>
      <p:pic>
        <p:nvPicPr>
          <p:cNvPr id="1536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00" y="1939925"/>
            <a:ext cx="8577263" cy="409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684213" y="17002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sp>
        <p:nvSpPr>
          <p:cNvPr id="241673" name="Rectangle 9"/>
          <p:cNvSpPr>
            <a:spLocks noChangeArrowheads="1"/>
          </p:cNvSpPr>
          <p:nvPr/>
        </p:nvSpPr>
        <p:spPr bwMode="auto">
          <a:xfrm>
            <a:off x="3457575" y="6408738"/>
            <a:ext cx="5686425" cy="230187"/>
          </a:xfrm>
          <a:prstGeom prst="rect">
            <a:avLst/>
          </a:prstGeom>
          <a:noFill/>
          <a:ln w="9525">
            <a:noFill/>
            <a:miter lim="800000"/>
            <a:headEnd/>
            <a:tailEnd/>
          </a:ln>
          <a:effectLst/>
        </p:spPr>
        <p:txBody>
          <a:bodyPr anchor="ctr">
            <a:spAutoFit/>
          </a:bodyPr>
          <a:lstStyle/>
          <a:p>
            <a:pPr algn="r" eaLnBrk="0" hangingPunct="0">
              <a:defRPr/>
            </a:pPr>
            <a:r>
              <a:rPr lang="en-GB" sz="900" i="1" dirty="0" err="1">
                <a:solidFill>
                  <a:schemeClr val="bg1">
                    <a:lumMod val="50000"/>
                  </a:schemeClr>
                </a:solidFill>
                <a:latin typeface="+mj-lt"/>
              </a:rPr>
              <a:t>Fuente</a:t>
            </a:r>
            <a:r>
              <a:rPr lang="en-GB" sz="900" i="1" dirty="0">
                <a:solidFill>
                  <a:schemeClr val="bg1">
                    <a:lumMod val="50000"/>
                  </a:schemeClr>
                </a:solidFill>
                <a:latin typeface="+mj-lt"/>
              </a:rPr>
              <a:t>: Stern, N. 2006. The Economics of Climate Change. </a:t>
            </a:r>
            <a:r>
              <a:rPr lang="en-GB" sz="900" i="1" dirty="0" err="1">
                <a:solidFill>
                  <a:schemeClr val="bg1">
                    <a:lumMod val="50000"/>
                  </a:schemeClr>
                </a:solidFill>
                <a:latin typeface="+mj-lt"/>
              </a:rPr>
              <a:t>Banco</a:t>
            </a:r>
            <a:r>
              <a:rPr lang="en-GB" sz="900" i="1" dirty="0">
                <a:solidFill>
                  <a:schemeClr val="bg1">
                    <a:lumMod val="50000"/>
                  </a:schemeClr>
                </a:solidFill>
                <a:latin typeface="+mj-lt"/>
              </a:rPr>
              <a:t> Mundial. 2009. </a:t>
            </a:r>
            <a:r>
              <a:rPr lang="en-GB" sz="900" i="1" dirty="0" err="1">
                <a:solidFill>
                  <a:schemeClr val="bg1">
                    <a:lumMod val="50000"/>
                  </a:schemeClr>
                </a:solidFill>
                <a:latin typeface="+mj-lt"/>
              </a:rPr>
              <a:t>Cuidando</a:t>
            </a:r>
            <a:r>
              <a:rPr lang="en-GB" sz="900" i="1" dirty="0">
                <a:solidFill>
                  <a:schemeClr val="bg1">
                    <a:lumMod val="50000"/>
                  </a:schemeClr>
                </a:solidFill>
                <a:latin typeface="+mj-lt"/>
              </a:rPr>
              <a:t> el </a:t>
            </a:r>
            <a:r>
              <a:rPr lang="en-GB" sz="900" i="1" dirty="0" err="1">
                <a:solidFill>
                  <a:schemeClr val="bg1">
                    <a:lumMod val="50000"/>
                  </a:schemeClr>
                </a:solidFill>
                <a:latin typeface="+mj-lt"/>
              </a:rPr>
              <a:t>archivo</a:t>
            </a:r>
            <a:endParaRPr lang="en-GB" sz="900" i="1" dirty="0">
              <a:solidFill>
                <a:schemeClr val="bg1">
                  <a:lumMod val="50000"/>
                </a:schemeClr>
              </a:solidFill>
              <a:latin typeface="+mj-lt"/>
            </a:endParaRPr>
          </a:p>
        </p:txBody>
      </p:sp>
      <p:sp>
        <p:nvSpPr>
          <p:cNvPr id="16388" name="Rectangle 11"/>
          <p:cNvSpPr>
            <a:spLocks noGrp="1" noChangeArrowheads="1"/>
          </p:cNvSpPr>
          <p:nvPr>
            <p:ph type="title"/>
          </p:nvPr>
        </p:nvSpPr>
        <p:spPr>
          <a:xfrm>
            <a:off x="474663" y="923925"/>
            <a:ext cx="8051800" cy="741363"/>
          </a:xfrm>
        </p:spPr>
        <p:txBody>
          <a:bodyPr/>
          <a:lstStyle/>
          <a:p>
            <a:r>
              <a:rPr lang="es-MX" altLang="de-DE" smtClean="0"/>
              <a:t>Emisiones de gases de efecto invernadero por sector</a:t>
            </a:r>
          </a:p>
        </p:txBody>
      </p:sp>
      <p:grpSp>
        <p:nvGrpSpPr>
          <p:cNvPr id="16389" name="Gruppieren 14"/>
          <p:cNvGrpSpPr>
            <a:grpSpLocks/>
          </p:cNvGrpSpPr>
          <p:nvPr/>
        </p:nvGrpSpPr>
        <p:grpSpPr bwMode="auto">
          <a:xfrm>
            <a:off x="1811338" y="1830388"/>
            <a:ext cx="6078537" cy="3668712"/>
            <a:chOff x="1381125" y="1790700"/>
            <a:chExt cx="6810374" cy="4200525"/>
          </a:xfrm>
        </p:grpSpPr>
        <p:sp>
          <p:nvSpPr>
            <p:cNvPr id="16392" name="Rechteck 11"/>
            <p:cNvSpPr>
              <a:spLocks noChangeArrowheads="1"/>
            </p:cNvSpPr>
            <p:nvPr/>
          </p:nvSpPr>
          <p:spPr bwMode="auto">
            <a:xfrm>
              <a:off x="1381125" y="1790700"/>
              <a:ext cx="1619249" cy="819150"/>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US" altLang="de-DE"/>
            </a:p>
          </p:txBody>
        </p:sp>
        <p:sp>
          <p:nvSpPr>
            <p:cNvPr id="16393" name="Rechteck 13"/>
            <p:cNvSpPr>
              <a:spLocks noChangeArrowheads="1"/>
            </p:cNvSpPr>
            <p:nvPr/>
          </p:nvSpPr>
          <p:spPr bwMode="auto">
            <a:xfrm>
              <a:off x="6124574" y="5172075"/>
              <a:ext cx="2066925" cy="819150"/>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US" altLang="de-DE"/>
            </a:p>
          </p:txBody>
        </p:sp>
      </p:grpSp>
      <p:pic>
        <p:nvPicPr>
          <p:cNvPr id="16390" name="1 Gráfico"/>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938" y="1925638"/>
            <a:ext cx="6424612"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1 CuadroTexto"/>
          <p:cNvSpPr txBox="1">
            <a:spLocks noChangeArrowheads="1"/>
          </p:cNvSpPr>
          <p:nvPr/>
        </p:nvSpPr>
        <p:spPr bwMode="auto">
          <a:xfrm>
            <a:off x="304800" y="5808663"/>
            <a:ext cx="315277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n-GB" altLang="de-DE" sz="900"/>
              <a:t>Total de emisiones al 2000: 42Gt CO2e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684213" y="17002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sp>
        <p:nvSpPr>
          <p:cNvPr id="247812" name="Rectangle 4"/>
          <p:cNvSpPr>
            <a:spLocks noChangeArrowheads="1"/>
          </p:cNvSpPr>
          <p:nvPr/>
        </p:nvSpPr>
        <p:spPr bwMode="auto">
          <a:xfrm>
            <a:off x="3384550" y="6376988"/>
            <a:ext cx="5759450" cy="230187"/>
          </a:xfrm>
          <a:prstGeom prst="rect">
            <a:avLst/>
          </a:prstGeom>
          <a:noFill/>
          <a:ln w="9525">
            <a:noFill/>
            <a:miter lim="800000"/>
            <a:headEnd/>
            <a:tailEnd/>
          </a:ln>
          <a:effectLst/>
        </p:spPr>
        <p:txBody>
          <a:bodyPr anchor="ctr">
            <a:spAutoFit/>
          </a:bodyPr>
          <a:lstStyle/>
          <a:p>
            <a:pPr algn="r" eaLnBrk="0" hangingPunct="0">
              <a:defRPr/>
            </a:pPr>
            <a:r>
              <a:rPr lang="es-MX" sz="900" i="1" dirty="0">
                <a:solidFill>
                  <a:schemeClr val="bg1">
                    <a:lumMod val="50000"/>
                  </a:schemeClr>
                </a:solidFill>
                <a:latin typeface="+mj-lt"/>
              </a:rPr>
              <a:t>Fuente: Cambio Climático 2007. Informe de Síntesis 2007.  IPCC. Ginebra, adaptado por CDE</a:t>
            </a:r>
          </a:p>
        </p:txBody>
      </p:sp>
      <p:sp>
        <p:nvSpPr>
          <p:cNvPr id="17412" name="Titel 16"/>
          <p:cNvSpPr>
            <a:spLocks noGrp="1"/>
          </p:cNvSpPr>
          <p:nvPr>
            <p:ph type="title"/>
          </p:nvPr>
        </p:nvSpPr>
        <p:spPr/>
        <p:txBody>
          <a:bodyPr/>
          <a:lstStyle/>
          <a:p>
            <a:r>
              <a:rPr lang="es-MX" altLang="de-DE" smtClean="0"/>
              <a:t>Tratando de mirar al futuro</a:t>
            </a:r>
            <a:br>
              <a:rPr lang="es-MX" altLang="de-DE" smtClean="0"/>
            </a:br>
            <a:r>
              <a:rPr lang="es-MX" altLang="de-DE" b="0" smtClean="0"/>
              <a:t>Escenarios de emisiones</a:t>
            </a:r>
          </a:p>
        </p:txBody>
      </p:sp>
      <p:pic>
        <p:nvPicPr>
          <p:cNvPr id="1741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1928813"/>
            <a:ext cx="4695825"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uppieren 17"/>
          <p:cNvGrpSpPr>
            <a:grpSpLocks/>
          </p:cNvGrpSpPr>
          <p:nvPr/>
        </p:nvGrpSpPr>
        <p:grpSpPr bwMode="auto">
          <a:xfrm>
            <a:off x="4695825" y="1485900"/>
            <a:ext cx="4019550" cy="1719263"/>
            <a:chOff x="4695670" y="1485900"/>
            <a:chExt cx="4019705" cy="1719719"/>
          </a:xfrm>
        </p:grpSpPr>
        <p:sp>
          <p:nvSpPr>
            <p:cNvPr id="17423" name="Rectangle 6"/>
            <p:cNvSpPr>
              <a:spLocks noChangeArrowheads="1"/>
            </p:cNvSpPr>
            <p:nvPr/>
          </p:nvSpPr>
          <p:spPr bwMode="auto">
            <a:xfrm>
              <a:off x="5583238" y="1485900"/>
              <a:ext cx="3132137" cy="83121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r"/>
              <a:r>
                <a:rPr lang="es-MX" altLang="de-DE" sz="1600">
                  <a:solidFill>
                    <a:srgbClr val="FF0000"/>
                  </a:solidFill>
                </a:rPr>
                <a:t>A2</a:t>
              </a:r>
              <a:r>
                <a:rPr lang="es-MX" altLang="de-DE" sz="1600" b="0">
                  <a:solidFill>
                    <a:srgbClr val="FF0000"/>
                  </a:solidFill>
                </a:rPr>
                <a:t> – Mundo heterogéneo, alta población, lento desarrollo económico y cambio tecnológico</a:t>
              </a:r>
            </a:p>
          </p:txBody>
        </p:sp>
        <p:cxnSp>
          <p:nvCxnSpPr>
            <p:cNvPr id="17424" name="Gerade Verbindung 14"/>
            <p:cNvCxnSpPr>
              <a:cxnSpLocks noChangeShapeType="1"/>
              <a:stCxn id="17423" idx="1"/>
            </p:cNvCxnSpPr>
            <p:nvPr/>
          </p:nvCxnSpPr>
          <p:spPr bwMode="auto">
            <a:xfrm flipH="1">
              <a:off x="4695670" y="1901509"/>
              <a:ext cx="887568" cy="1304110"/>
            </a:xfrm>
            <a:prstGeom prst="line">
              <a:avLst/>
            </a:prstGeom>
            <a:noFill/>
            <a:ln w="28575" algn="ctr">
              <a:solidFill>
                <a:srgbClr val="FF0000"/>
              </a:solidFill>
              <a:round/>
              <a:headEnd/>
              <a:tailEnd/>
            </a:ln>
            <a:extLst>
              <a:ext uri="{909E8E84-426E-40DD-AFC4-6F175D3DCCD1}">
                <a14:hiddenFill xmlns:a14="http://schemas.microsoft.com/office/drawing/2010/main">
                  <a:noFill/>
                </a14:hiddenFill>
              </a:ext>
            </a:extLst>
          </p:spPr>
        </p:cxnSp>
      </p:grpSp>
      <p:grpSp>
        <p:nvGrpSpPr>
          <p:cNvPr id="3" name="Gruppieren 27"/>
          <p:cNvGrpSpPr>
            <a:grpSpLocks/>
          </p:cNvGrpSpPr>
          <p:nvPr/>
        </p:nvGrpSpPr>
        <p:grpSpPr bwMode="auto">
          <a:xfrm>
            <a:off x="4705350" y="2613025"/>
            <a:ext cx="4010025" cy="2678113"/>
            <a:chOff x="3638434" y="2612971"/>
            <a:chExt cx="4010072" cy="2679483"/>
          </a:xfrm>
        </p:grpSpPr>
        <p:grpSp>
          <p:nvGrpSpPr>
            <p:cNvPr id="17419" name="Gruppieren 18"/>
            <p:cNvGrpSpPr>
              <a:grpSpLocks/>
            </p:cNvGrpSpPr>
            <p:nvPr/>
          </p:nvGrpSpPr>
          <p:grpSpPr bwMode="auto">
            <a:xfrm>
              <a:off x="3638436" y="2612971"/>
              <a:ext cx="4010070" cy="2679483"/>
              <a:chOff x="3638436" y="2955871"/>
              <a:chExt cx="4010070" cy="2679483"/>
            </a:xfrm>
          </p:grpSpPr>
          <p:sp>
            <p:nvSpPr>
              <p:cNvPr id="12" name="Rectangle 6"/>
              <p:cNvSpPr>
                <a:spLocks noChangeArrowheads="1"/>
              </p:cNvSpPr>
              <p:nvPr/>
            </p:nvSpPr>
            <p:spPr bwMode="auto">
              <a:xfrm>
                <a:off x="4516332" y="2955871"/>
                <a:ext cx="3132174" cy="1817029"/>
              </a:xfrm>
              <a:prstGeom prst="rect">
                <a:avLst/>
              </a:prstGeom>
              <a:noFill/>
              <a:ln w="9525">
                <a:solidFill>
                  <a:schemeClr val="bg1">
                    <a:lumMod val="65000"/>
                  </a:schemeClr>
                </a:solidFill>
                <a:miter lim="800000"/>
                <a:headEnd/>
                <a:tailEnd/>
              </a:ln>
              <a:effectLst/>
            </p:spPr>
            <p:txBody>
              <a:bodyPr>
                <a:spAutoFit/>
              </a:bodyPr>
              <a:lstStyle/>
              <a:p>
                <a:pPr algn="r" eaLnBrk="0" hangingPunct="0">
                  <a:defRPr/>
                </a:pPr>
                <a:r>
                  <a:rPr lang="en-GB" sz="1600" dirty="0">
                    <a:solidFill>
                      <a:schemeClr val="tx1"/>
                    </a:solidFill>
                  </a:rPr>
                  <a:t>A1T</a:t>
                </a:r>
                <a:r>
                  <a:rPr lang="en-GB" sz="1600" b="0" dirty="0">
                    <a:solidFill>
                      <a:schemeClr val="tx1"/>
                    </a:solidFill>
                  </a:rPr>
                  <a:t> – </a:t>
                </a:r>
                <a:r>
                  <a:rPr lang="es-MX" sz="1600" b="0" dirty="0">
                    <a:solidFill>
                      <a:schemeClr val="tx1"/>
                    </a:solidFill>
                  </a:rPr>
                  <a:t>desarrollo muy intensivo, pico de crecimiento poblacional a mitad de siglo</a:t>
                </a:r>
              </a:p>
              <a:p>
                <a:pPr algn="r" eaLnBrk="0" hangingPunct="0">
                  <a:defRPr/>
                </a:pPr>
                <a:r>
                  <a:rPr lang="es-MX" sz="1600" dirty="0">
                    <a:solidFill>
                      <a:srgbClr val="660066"/>
                    </a:solidFill>
                  </a:rPr>
                  <a:t>A1T </a:t>
                </a:r>
                <a:r>
                  <a:rPr lang="es-MX" sz="1600" b="0" dirty="0">
                    <a:solidFill>
                      <a:srgbClr val="660066"/>
                    </a:solidFill>
                  </a:rPr>
                  <a:t>nuevas tecnologías con uso de combustible no fósil </a:t>
                </a:r>
              </a:p>
              <a:p>
                <a:pPr algn="r" eaLnBrk="0" hangingPunct="0">
                  <a:defRPr/>
                </a:pPr>
                <a:r>
                  <a:rPr lang="es-MX" sz="1600" b="0" dirty="0">
                    <a:solidFill>
                      <a:srgbClr val="6699FF"/>
                    </a:solidFill>
                  </a:rPr>
                  <a:t>A1Fl oferta intensiva de combustible fósil</a:t>
                </a:r>
                <a:endParaRPr lang="es-MX" sz="1600" b="0" dirty="0">
                  <a:solidFill>
                    <a:schemeClr val="accent2"/>
                  </a:solidFill>
                </a:endParaRPr>
              </a:p>
            </p:txBody>
          </p:sp>
          <p:cxnSp>
            <p:nvCxnSpPr>
              <p:cNvPr id="17422" name="Gerade Verbindung 16"/>
              <p:cNvCxnSpPr>
                <a:cxnSpLocks noChangeShapeType="1"/>
                <a:stCxn id="12" idx="1"/>
              </p:cNvCxnSpPr>
              <p:nvPr/>
            </p:nvCxnSpPr>
            <p:spPr bwMode="auto">
              <a:xfrm flipH="1">
                <a:off x="3638436" y="3864097"/>
                <a:ext cx="877912" cy="1771257"/>
              </a:xfrm>
              <a:prstGeom prst="line">
                <a:avLst/>
              </a:prstGeom>
              <a:noFill/>
              <a:ln w="28575" algn="ctr">
                <a:solidFill>
                  <a:srgbClr val="800080"/>
                </a:solidFill>
                <a:round/>
                <a:headEnd/>
                <a:tailEnd/>
              </a:ln>
              <a:extLst>
                <a:ext uri="{909E8E84-426E-40DD-AFC4-6F175D3DCCD1}">
                  <a14:hiddenFill xmlns:a14="http://schemas.microsoft.com/office/drawing/2010/main">
                    <a:noFill/>
                  </a14:hiddenFill>
                </a:ext>
              </a:extLst>
            </p:spPr>
          </p:cxnSp>
        </p:grpSp>
        <p:cxnSp>
          <p:nvCxnSpPr>
            <p:cNvPr id="17420" name="Gerade Verbindung 26"/>
            <p:cNvCxnSpPr>
              <a:cxnSpLocks noChangeShapeType="1"/>
              <a:stCxn id="12" idx="1"/>
            </p:cNvCxnSpPr>
            <p:nvPr/>
          </p:nvCxnSpPr>
          <p:spPr bwMode="auto">
            <a:xfrm flipH="1" flipV="1">
              <a:off x="3638434" y="3329170"/>
              <a:ext cx="877914" cy="192027"/>
            </a:xfrm>
            <a:prstGeom prst="line">
              <a:avLst/>
            </a:prstGeom>
            <a:noFill/>
            <a:ln w="28575" algn="ctr">
              <a:solidFill>
                <a:srgbClr val="6699FF"/>
              </a:solidFill>
              <a:round/>
              <a:headEnd/>
              <a:tailEnd/>
            </a:ln>
            <a:extLst>
              <a:ext uri="{909E8E84-426E-40DD-AFC4-6F175D3DCCD1}">
                <a14:hiddenFill xmlns:a14="http://schemas.microsoft.com/office/drawing/2010/main">
                  <a:noFill/>
                </a14:hiddenFill>
              </a:ext>
            </a:extLst>
          </p:spPr>
        </p:cxnSp>
      </p:grpSp>
      <p:grpSp>
        <p:nvGrpSpPr>
          <p:cNvPr id="5" name="Gruppieren 23"/>
          <p:cNvGrpSpPr>
            <a:grpSpLocks/>
          </p:cNvGrpSpPr>
          <p:nvPr/>
        </p:nvGrpSpPr>
        <p:grpSpPr bwMode="auto">
          <a:xfrm>
            <a:off x="4705350" y="4486275"/>
            <a:ext cx="4029075" cy="1816100"/>
            <a:chOff x="4705455" y="4486356"/>
            <a:chExt cx="4028969" cy="1815335"/>
          </a:xfrm>
        </p:grpSpPr>
        <p:sp>
          <p:nvSpPr>
            <p:cNvPr id="17417" name="Rectangle 6"/>
            <p:cNvSpPr>
              <a:spLocks noChangeArrowheads="1"/>
            </p:cNvSpPr>
            <p:nvPr/>
          </p:nvSpPr>
          <p:spPr bwMode="auto">
            <a:xfrm>
              <a:off x="5602287" y="4486356"/>
              <a:ext cx="3132137" cy="1815335"/>
            </a:xfrm>
            <a:prstGeom prst="rect">
              <a:avLst/>
            </a:prstGeom>
            <a:noFill/>
            <a:ln w="9525">
              <a:solidFill>
                <a:srgbClr val="FF993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r"/>
              <a:r>
                <a:rPr lang="es-MX" altLang="de-DE" sz="1600">
                  <a:solidFill>
                    <a:srgbClr val="FF9933"/>
                  </a:solidFill>
                </a:rPr>
                <a:t>B1</a:t>
              </a:r>
              <a:r>
                <a:rPr lang="es-MX" altLang="de-DE" sz="1600" b="0">
                  <a:solidFill>
                    <a:srgbClr val="FF9933"/>
                  </a:solidFill>
                </a:rPr>
                <a:t> – misma población que en A1, cambios rápidos en la estructuras económicas hacia una de servicios y economía de información, introducción de tecnologías limpias y eficiente en recursos</a:t>
              </a:r>
            </a:p>
          </p:txBody>
        </p:sp>
        <p:cxnSp>
          <p:nvCxnSpPr>
            <p:cNvPr id="17418" name="Gerade Verbindung 22"/>
            <p:cNvCxnSpPr>
              <a:cxnSpLocks noChangeShapeType="1"/>
              <a:stCxn id="17417" idx="1"/>
            </p:cNvCxnSpPr>
            <p:nvPr/>
          </p:nvCxnSpPr>
          <p:spPr bwMode="auto">
            <a:xfrm flipH="1" flipV="1">
              <a:off x="4705455" y="4563933"/>
              <a:ext cx="896832" cy="830091"/>
            </a:xfrm>
            <a:prstGeom prst="line">
              <a:avLst/>
            </a:prstGeom>
            <a:noFill/>
            <a:ln w="28575" algn="ctr">
              <a:solidFill>
                <a:srgbClr val="FF9933"/>
              </a:solidFill>
              <a:round/>
              <a:headEnd/>
              <a:tailEnd/>
            </a:ln>
            <a:extLst>
              <a:ext uri="{909E8E84-426E-40DD-AFC4-6F175D3DCCD1}">
                <a14:hiddenFill xmlns:a14="http://schemas.microsoft.com/office/drawing/2010/main">
                  <a:noFill/>
                </a14:hiddenFill>
              </a:ext>
            </a:extLst>
          </p:spPr>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684213" y="17002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sp>
        <p:nvSpPr>
          <p:cNvPr id="245764" name="Rectangle 4"/>
          <p:cNvSpPr>
            <a:spLocks noChangeArrowheads="1"/>
          </p:cNvSpPr>
          <p:nvPr/>
        </p:nvSpPr>
        <p:spPr bwMode="auto">
          <a:xfrm>
            <a:off x="4464050" y="6408738"/>
            <a:ext cx="4679950" cy="231775"/>
          </a:xfrm>
          <a:prstGeom prst="rect">
            <a:avLst/>
          </a:prstGeom>
          <a:noFill/>
          <a:ln w="9525">
            <a:noFill/>
            <a:miter lim="800000"/>
            <a:headEnd/>
            <a:tailEnd/>
          </a:ln>
          <a:effectLst/>
        </p:spPr>
        <p:txBody>
          <a:bodyPr anchor="ctr">
            <a:spAutoFit/>
          </a:bodyPr>
          <a:lstStyle/>
          <a:p>
            <a:pPr algn="r" eaLnBrk="0" hangingPunct="0">
              <a:defRPr/>
            </a:pPr>
            <a:r>
              <a:rPr lang="en-GB" sz="900" i="1" dirty="0" err="1">
                <a:solidFill>
                  <a:schemeClr val="bg1">
                    <a:lumMod val="50000"/>
                  </a:schemeClr>
                </a:solidFill>
                <a:latin typeface="+mj-lt"/>
              </a:rPr>
              <a:t>Fuente</a:t>
            </a:r>
            <a:r>
              <a:rPr lang="en-GB" sz="900" i="1" dirty="0">
                <a:solidFill>
                  <a:schemeClr val="bg1">
                    <a:lumMod val="50000"/>
                  </a:schemeClr>
                </a:solidFill>
                <a:latin typeface="+mj-lt"/>
              </a:rPr>
              <a:t>: </a:t>
            </a:r>
            <a:r>
              <a:rPr lang="en-GB" sz="900" i="1" dirty="0" err="1">
                <a:solidFill>
                  <a:schemeClr val="bg1">
                    <a:lumMod val="50000"/>
                  </a:schemeClr>
                </a:solidFill>
                <a:latin typeface="+mj-lt"/>
              </a:rPr>
              <a:t>Cambio</a:t>
            </a:r>
            <a:r>
              <a:rPr lang="en-GB" sz="900" i="1" dirty="0">
                <a:solidFill>
                  <a:schemeClr val="bg1">
                    <a:lumMod val="50000"/>
                  </a:schemeClr>
                </a:solidFill>
                <a:latin typeface="+mj-lt"/>
              </a:rPr>
              <a:t> </a:t>
            </a:r>
            <a:r>
              <a:rPr lang="en-GB" sz="900" i="1" dirty="0" err="1">
                <a:solidFill>
                  <a:schemeClr val="bg1">
                    <a:lumMod val="50000"/>
                  </a:schemeClr>
                </a:solidFill>
                <a:latin typeface="+mj-lt"/>
              </a:rPr>
              <a:t>Climático</a:t>
            </a:r>
            <a:r>
              <a:rPr lang="en-GB" sz="900" i="1" dirty="0">
                <a:solidFill>
                  <a:schemeClr val="bg1">
                    <a:lumMod val="50000"/>
                  </a:schemeClr>
                </a:solidFill>
                <a:latin typeface="+mj-lt"/>
              </a:rPr>
              <a:t> 2007. </a:t>
            </a:r>
            <a:r>
              <a:rPr lang="en-GB" sz="900" i="1" dirty="0" err="1">
                <a:solidFill>
                  <a:schemeClr val="bg1">
                    <a:lumMod val="50000"/>
                  </a:schemeClr>
                </a:solidFill>
                <a:latin typeface="+mj-lt"/>
              </a:rPr>
              <a:t>Informe</a:t>
            </a:r>
            <a:r>
              <a:rPr lang="en-GB" sz="900" i="1" dirty="0">
                <a:solidFill>
                  <a:schemeClr val="bg1">
                    <a:lumMod val="50000"/>
                  </a:schemeClr>
                </a:solidFill>
                <a:latin typeface="+mj-lt"/>
              </a:rPr>
              <a:t> de </a:t>
            </a:r>
            <a:r>
              <a:rPr lang="en-GB" sz="900" i="1" dirty="0" err="1">
                <a:solidFill>
                  <a:schemeClr val="bg1">
                    <a:lumMod val="50000"/>
                  </a:schemeClr>
                </a:solidFill>
                <a:latin typeface="+mj-lt"/>
              </a:rPr>
              <a:t>Síntesis</a:t>
            </a:r>
            <a:r>
              <a:rPr lang="en-GB" sz="900" i="1" dirty="0">
                <a:solidFill>
                  <a:schemeClr val="bg1">
                    <a:lumMod val="50000"/>
                  </a:schemeClr>
                </a:solidFill>
                <a:latin typeface="+mj-lt"/>
              </a:rPr>
              <a:t> 2007.  IPCC. </a:t>
            </a:r>
            <a:r>
              <a:rPr lang="en-GB" sz="900" i="1" dirty="0" err="1">
                <a:solidFill>
                  <a:schemeClr val="bg1">
                    <a:lumMod val="50000"/>
                  </a:schemeClr>
                </a:solidFill>
                <a:latin typeface="+mj-lt"/>
              </a:rPr>
              <a:t>Ginebra</a:t>
            </a:r>
            <a:endParaRPr lang="en-GB" sz="900" i="1" dirty="0">
              <a:solidFill>
                <a:schemeClr val="bg1">
                  <a:lumMod val="50000"/>
                </a:schemeClr>
              </a:solidFill>
              <a:latin typeface="+mj-lt"/>
            </a:endParaRPr>
          </a:p>
        </p:txBody>
      </p:sp>
      <p:sp>
        <p:nvSpPr>
          <p:cNvPr id="18436" name="Titel 5"/>
          <p:cNvSpPr>
            <a:spLocks noGrp="1"/>
          </p:cNvSpPr>
          <p:nvPr>
            <p:ph type="title"/>
          </p:nvPr>
        </p:nvSpPr>
        <p:spPr>
          <a:xfrm>
            <a:off x="398463" y="1035050"/>
            <a:ext cx="8382000" cy="741363"/>
          </a:xfrm>
        </p:spPr>
        <p:txBody>
          <a:bodyPr/>
          <a:lstStyle/>
          <a:p>
            <a:r>
              <a:rPr lang="en-US" altLang="de-DE" sz="2200" smtClean="0"/>
              <a:t>Emisiones de Gases de efecto invernadero por región (2004)</a:t>
            </a:r>
          </a:p>
        </p:txBody>
      </p:sp>
      <p:pic>
        <p:nvPicPr>
          <p:cNvPr id="1843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325" y="1809750"/>
            <a:ext cx="7769225" cy="431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684213" y="17002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sp>
        <p:nvSpPr>
          <p:cNvPr id="19459" name="Text Box 3"/>
          <p:cNvSpPr txBox="1">
            <a:spLocks noChangeArrowheads="1"/>
          </p:cNvSpPr>
          <p:nvPr/>
        </p:nvSpPr>
        <p:spPr bwMode="auto">
          <a:xfrm>
            <a:off x="323850" y="2492375"/>
            <a:ext cx="8424863"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Lucida Sans Unicode" pitchFamily="34" charset="0"/>
            </a:endParaRPr>
          </a:p>
          <a:p>
            <a:endParaRPr lang="en-GB" altLang="de-DE" sz="2400" b="0">
              <a:solidFill>
                <a:schemeClr val="tx1"/>
              </a:solidFill>
              <a:latin typeface="Lucida Sans Unicode" pitchFamily="34" charset="0"/>
            </a:endParaRPr>
          </a:p>
          <a:p>
            <a:endParaRPr lang="en-GB" altLang="de-DE" sz="2400" b="0">
              <a:solidFill>
                <a:schemeClr val="tx1"/>
              </a:solidFill>
              <a:latin typeface="Times" pitchFamily="18" charset="0"/>
            </a:endParaRPr>
          </a:p>
        </p:txBody>
      </p:sp>
      <p:sp>
        <p:nvSpPr>
          <p:cNvPr id="249861" name="Rectangle 5"/>
          <p:cNvSpPr>
            <a:spLocks noChangeArrowheads="1"/>
          </p:cNvSpPr>
          <p:nvPr/>
        </p:nvSpPr>
        <p:spPr bwMode="auto">
          <a:xfrm>
            <a:off x="4464050" y="6408738"/>
            <a:ext cx="4679950" cy="231775"/>
          </a:xfrm>
          <a:prstGeom prst="rect">
            <a:avLst/>
          </a:prstGeom>
          <a:noFill/>
          <a:ln w="9525">
            <a:noFill/>
            <a:miter lim="800000"/>
            <a:headEnd/>
            <a:tailEnd/>
          </a:ln>
          <a:effectLst/>
        </p:spPr>
        <p:txBody>
          <a:bodyPr anchor="ctr">
            <a:spAutoFit/>
          </a:bodyPr>
          <a:lstStyle/>
          <a:p>
            <a:pPr algn="r" eaLnBrk="0" hangingPunct="0">
              <a:defRPr/>
            </a:pPr>
            <a:r>
              <a:rPr lang="en-GB" sz="900" i="1" dirty="0" err="1">
                <a:solidFill>
                  <a:schemeClr val="bg1">
                    <a:lumMod val="50000"/>
                  </a:schemeClr>
                </a:solidFill>
                <a:latin typeface="+mj-lt"/>
              </a:rPr>
              <a:t>Fuente</a:t>
            </a:r>
            <a:r>
              <a:rPr lang="en-GB" sz="900" i="1" dirty="0">
                <a:solidFill>
                  <a:schemeClr val="bg1">
                    <a:lumMod val="50000"/>
                  </a:schemeClr>
                </a:solidFill>
                <a:latin typeface="+mj-lt"/>
              </a:rPr>
              <a:t>: </a:t>
            </a:r>
            <a:r>
              <a:rPr lang="en-GB" sz="900" i="1" dirty="0" err="1">
                <a:solidFill>
                  <a:schemeClr val="bg1">
                    <a:lumMod val="50000"/>
                  </a:schemeClr>
                </a:solidFill>
                <a:latin typeface="+mj-lt"/>
              </a:rPr>
              <a:t>Cambio</a:t>
            </a:r>
            <a:r>
              <a:rPr lang="en-GB" sz="900" i="1" dirty="0">
                <a:solidFill>
                  <a:schemeClr val="bg1">
                    <a:lumMod val="50000"/>
                  </a:schemeClr>
                </a:solidFill>
                <a:latin typeface="+mj-lt"/>
              </a:rPr>
              <a:t> </a:t>
            </a:r>
            <a:r>
              <a:rPr lang="en-GB" sz="900" i="1" dirty="0" err="1">
                <a:solidFill>
                  <a:schemeClr val="bg1">
                    <a:lumMod val="50000"/>
                  </a:schemeClr>
                </a:solidFill>
                <a:latin typeface="+mj-lt"/>
              </a:rPr>
              <a:t>Climático</a:t>
            </a:r>
            <a:r>
              <a:rPr lang="en-GB" sz="900" i="1" dirty="0">
                <a:solidFill>
                  <a:schemeClr val="bg1">
                    <a:lumMod val="50000"/>
                  </a:schemeClr>
                </a:solidFill>
                <a:latin typeface="+mj-lt"/>
              </a:rPr>
              <a:t> 2007. </a:t>
            </a:r>
            <a:r>
              <a:rPr lang="en-GB" sz="900" i="1" dirty="0" err="1">
                <a:solidFill>
                  <a:schemeClr val="bg1">
                    <a:lumMod val="50000"/>
                  </a:schemeClr>
                </a:solidFill>
                <a:latin typeface="+mj-lt"/>
              </a:rPr>
              <a:t>Informe</a:t>
            </a:r>
            <a:r>
              <a:rPr lang="en-GB" sz="900" i="1" dirty="0">
                <a:solidFill>
                  <a:schemeClr val="bg1">
                    <a:lumMod val="50000"/>
                  </a:schemeClr>
                </a:solidFill>
                <a:latin typeface="+mj-lt"/>
              </a:rPr>
              <a:t> de </a:t>
            </a:r>
            <a:r>
              <a:rPr lang="en-GB" sz="900" i="1" dirty="0" err="1">
                <a:solidFill>
                  <a:schemeClr val="bg1">
                    <a:lumMod val="50000"/>
                  </a:schemeClr>
                </a:solidFill>
                <a:latin typeface="+mj-lt"/>
              </a:rPr>
              <a:t>Síntesis</a:t>
            </a:r>
            <a:r>
              <a:rPr lang="en-GB" sz="900" i="1" dirty="0">
                <a:solidFill>
                  <a:schemeClr val="bg1">
                    <a:lumMod val="50000"/>
                  </a:schemeClr>
                </a:solidFill>
                <a:latin typeface="+mj-lt"/>
              </a:rPr>
              <a:t>  2007.  IPCC. </a:t>
            </a:r>
            <a:r>
              <a:rPr lang="en-GB" sz="900" i="1" dirty="0" err="1">
                <a:solidFill>
                  <a:schemeClr val="bg1">
                    <a:lumMod val="50000"/>
                  </a:schemeClr>
                </a:solidFill>
                <a:latin typeface="+mj-lt"/>
              </a:rPr>
              <a:t>Ginebra</a:t>
            </a:r>
            <a:endParaRPr lang="en-GB" sz="900" i="1" dirty="0">
              <a:solidFill>
                <a:schemeClr val="bg1">
                  <a:lumMod val="50000"/>
                </a:schemeClr>
              </a:solidFill>
              <a:latin typeface="+mj-lt"/>
            </a:endParaRPr>
          </a:p>
        </p:txBody>
      </p:sp>
      <p:sp>
        <p:nvSpPr>
          <p:cNvPr id="19461" name="Titel 6"/>
          <p:cNvSpPr>
            <a:spLocks noGrp="1"/>
          </p:cNvSpPr>
          <p:nvPr>
            <p:ph type="title"/>
          </p:nvPr>
        </p:nvSpPr>
        <p:spPr>
          <a:xfrm>
            <a:off x="457200" y="1068388"/>
            <a:ext cx="8001000" cy="741362"/>
          </a:xfrm>
        </p:spPr>
        <p:txBody>
          <a:bodyPr/>
          <a:lstStyle/>
          <a:p>
            <a:r>
              <a:rPr lang="en-GB" altLang="de-DE" smtClean="0"/>
              <a:t>Ejemplo: </a:t>
            </a:r>
            <a:br>
              <a:rPr lang="en-GB" altLang="de-DE" smtClean="0"/>
            </a:br>
            <a:r>
              <a:rPr lang="en-GB" altLang="de-DE" smtClean="0"/>
              <a:t>Cambios Proyectados en la temperatura – escenario</a:t>
            </a:r>
          </a:p>
        </p:txBody>
      </p:sp>
      <p:sp>
        <p:nvSpPr>
          <p:cNvPr id="9" name="Titel 6"/>
          <p:cNvSpPr txBox="1">
            <a:spLocks/>
          </p:cNvSpPr>
          <p:nvPr/>
        </p:nvSpPr>
        <p:spPr bwMode="auto">
          <a:xfrm>
            <a:off x="1617663" y="239713"/>
            <a:ext cx="7526337" cy="741362"/>
          </a:xfrm>
          <a:prstGeom prst="rect">
            <a:avLst/>
          </a:prstGeom>
          <a:noFill/>
          <a:ln w="9525">
            <a:noFill/>
            <a:miter lim="800000"/>
            <a:headEnd/>
            <a:tailEnd/>
          </a:ln>
        </p:spPr>
        <p:txBody>
          <a:bodyPr lIns="0" tIns="0" rIns="0" bIns="0" anchor="b"/>
          <a:lstStyle/>
          <a:p>
            <a:pPr algn="r" eaLnBrk="0" hangingPunct="0">
              <a:defRPr/>
            </a:pPr>
            <a:endParaRPr lang="en-GB" sz="2400" kern="0" dirty="0">
              <a:solidFill>
                <a:srgbClr val="669900"/>
              </a:solidFill>
              <a:latin typeface="+mj-lt"/>
              <a:ea typeface="+mj-ea"/>
              <a:cs typeface="+mj-cs"/>
            </a:endParaRPr>
          </a:p>
        </p:txBody>
      </p:sp>
      <p:pic>
        <p:nvPicPr>
          <p:cNvPr id="1946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325" y="2087563"/>
            <a:ext cx="7051675" cy="339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684213" y="17002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pic>
        <p:nvPicPr>
          <p:cNvPr id="20483" name="Picture 3" descr="spm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343150"/>
            <a:ext cx="6570663" cy="390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3957" name="Rectangle 5"/>
          <p:cNvSpPr>
            <a:spLocks noChangeArrowheads="1"/>
          </p:cNvSpPr>
          <p:nvPr/>
        </p:nvSpPr>
        <p:spPr bwMode="auto">
          <a:xfrm>
            <a:off x="4464050" y="6408738"/>
            <a:ext cx="4679950" cy="230187"/>
          </a:xfrm>
          <a:prstGeom prst="rect">
            <a:avLst/>
          </a:prstGeom>
          <a:noFill/>
          <a:ln w="9525">
            <a:noFill/>
            <a:miter lim="800000"/>
            <a:headEnd/>
            <a:tailEnd/>
          </a:ln>
          <a:effectLst/>
        </p:spPr>
        <p:txBody>
          <a:bodyPr anchor="ctr">
            <a:spAutoFit/>
          </a:bodyPr>
          <a:lstStyle/>
          <a:p>
            <a:pPr algn="r" eaLnBrk="0" hangingPunct="0">
              <a:defRPr/>
            </a:pPr>
            <a:r>
              <a:rPr lang="en-GB" sz="900" i="1" dirty="0" err="1">
                <a:solidFill>
                  <a:schemeClr val="bg1">
                    <a:lumMod val="50000"/>
                  </a:schemeClr>
                </a:solidFill>
              </a:rPr>
              <a:t>Fuente</a:t>
            </a:r>
            <a:r>
              <a:rPr lang="en-GB" sz="900" i="1" dirty="0">
                <a:solidFill>
                  <a:schemeClr val="bg1">
                    <a:lumMod val="50000"/>
                  </a:schemeClr>
                </a:solidFill>
              </a:rPr>
              <a:t>: </a:t>
            </a:r>
            <a:r>
              <a:rPr lang="en-GB" sz="900" i="1" dirty="0" err="1">
                <a:solidFill>
                  <a:schemeClr val="bg1">
                    <a:lumMod val="50000"/>
                  </a:schemeClr>
                </a:solidFill>
              </a:rPr>
              <a:t>Cambio</a:t>
            </a:r>
            <a:r>
              <a:rPr lang="en-GB" sz="900" i="1" dirty="0">
                <a:solidFill>
                  <a:schemeClr val="bg1">
                    <a:lumMod val="50000"/>
                  </a:schemeClr>
                </a:solidFill>
              </a:rPr>
              <a:t> </a:t>
            </a:r>
            <a:r>
              <a:rPr lang="en-GB" sz="900" i="1" dirty="0" err="1">
                <a:solidFill>
                  <a:schemeClr val="bg1">
                    <a:lumMod val="50000"/>
                  </a:schemeClr>
                </a:solidFill>
              </a:rPr>
              <a:t>Climático</a:t>
            </a:r>
            <a:r>
              <a:rPr lang="en-GB" sz="900" i="1" dirty="0">
                <a:solidFill>
                  <a:schemeClr val="bg1">
                    <a:lumMod val="50000"/>
                  </a:schemeClr>
                </a:solidFill>
              </a:rPr>
              <a:t> 2007. </a:t>
            </a:r>
            <a:r>
              <a:rPr lang="en-GB" sz="900" i="1" dirty="0" err="1">
                <a:solidFill>
                  <a:schemeClr val="bg1">
                    <a:lumMod val="50000"/>
                  </a:schemeClr>
                </a:solidFill>
              </a:rPr>
              <a:t>Informe</a:t>
            </a:r>
            <a:r>
              <a:rPr lang="en-GB" sz="900" i="1" dirty="0">
                <a:solidFill>
                  <a:schemeClr val="bg1">
                    <a:lumMod val="50000"/>
                  </a:schemeClr>
                </a:solidFill>
              </a:rPr>
              <a:t> de </a:t>
            </a:r>
            <a:r>
              <a:rPr lang="en-GB" sz="900" i="1" dirty="0" err="1">
                <a:solidFill>
                  <a:schemeClr val="bg1">
                    <a:lumMod val="50000"/>
                  </a:schemeClr>
                </a:solidFill>
              </a:rPr>
              <a:t>Síntesis</a:t>
            </a:r>
            <a:r>
              <a:rPr lang="en-GB" sz="900" i="1" dirty="0">
                <a:solidFill>
                  <a:schemeClr val="bg1">
                    <a:lumMod val="50000"/>
                  </a:schemeClr>
                </a:solidFill>
              </a:rPr>
              <a:t> 2007.  IPCC. </a:t>
            </a:r>
            <a:r>
              <a:rPr lang="en-GB" sz="900" i="1" dirty="0" err="1">
                <a:solidFill>
                  <a:schemeClr val="bg1">
                    <a:lumMod val="50000"/>
                  </a:schemeClr>
                </a:solidFill>
              </a:rPr>
              <a:t>Ginebra</a:t>
            </a:r>
            <a:endParaRPr lang="en-GB" sz="900" i="1" dirty="0">
              <a:solidFill>
                <a:schemeClr val="bg1">
                  <a:lumMod val="50000"/>
                </a:schemeClr>
              </a:solidFill>
            </a:endParaRPr>
          </a:p>
        </p:txBody>
      </p:sp>
      <p:sp>
        <p:nvSpPr>
          <p:cNvPr id="20485" name="Titel 5"/>
          <p:cNvSpPr>
            <a:spLocks noGrp="1"/>
          </p:cNvSpPr>
          <p:nvPr>
            <p:ph type="title"/>
          </p:nvPr>
        </p:nvSpPr>
        <p:spPr>
          <a:xfrm>
            <a:off x="457200" y="1068388"/>
            <a:ext cx="7923213" cy="741362"/>
          </a:xfrm>
        </p:spPr>
        <p:txBody>
          <a:bodyPr/>
          <a:lstStyle/>
          <a:p>
            <a:r>
              <a:rPr lang="en-GB" altLang="de-DE" b="0" smtClean="0"/>
              <a:t>Ejemplo: </a:t>
            </a:r>
            <a:r>
              <a:rPr lang="en-GB" altLang="de-DE" smtClean="0"/>
              <a:t/>
            </a:r>
            <a:br>
              <a:rPr lang="en-GB" altLang="de-DE" smtClean="0"/>
            </a:br>
            <a:r>
              <a:rPr lang="en-GB" altLang="de-DE" smtClean="0"/>
              <a:t>Cambios proyectados en la temperatura – distribución espacial</a:t>
            </a:r>
          </a:p>
        </p:txBody>
      </p:sp>
      <p:sp>
        <p:nvSpPr>
          <p:cNvPr id="20486" name="Inhaltsplatzhalter 6"/>
          <p:cNvSpPr>
            <a:spLocks noGrp="1"/>
          </p:cNvSpPr>
          <p:nvPr>
            <p:ph idx="1"/>
          </p:nvPr>
        </p:nvSpPr>
        <p:spPr/>
        <p:txBody>
          <a:bodyPr/>
          <a:lstStyle/>
          <a:p>
            <a:pPr marL="0" indent="0"/>
            <a:r>
              <a:rPr lang="en-GB" altLang="de-DE" smtClean="0"/>
              <a:t>Al 2090; periodo de referencia: 1980 – 1999</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684213" y="17002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sp>
        <p:nvSpPr>
          <p:cNvPr id="21507" name="Text Box 3"/>
          <p:cNvSpPr txBox="1">
            <a:spLocks noChangeArrowheads="1"/>
          </p:cNvSpPr>
          <p:nvPr/>
        </p:nvSpPr>
        <p:spPr bwMode="auto">
          <a:xfrm>
            <a:off x="323850" y="2492375"/>
            <a:ext cx="8424863"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Lucida Sans Unicode" pitchFamily="34" charset="0"/>
            </a:endParaRPr>
          </a:p>
          <a:p>
            <a:endParaRPr lang="en-GB" altLang="de-DE" sz="2400" b="0">
              <a:solidFill>
                <a:schemeClr val="tx1"/>
              </a:solidFill>
              <a:latin typeface="Lucida Sans Unicode" pitchFamily="34" charset="0"/>
            </a:endParaRPr>
          </a:p>
          <a:p>
            <a:endParaRPr lang="en-GB" altLang="de-DE" sz="2400" b="0">
              <a:solidFill>
                <a:schemeClr val="tx1"/>
              </a:solidFill>
              <a:latin typeface="Times" pitchFamily="18" charset="0"/>
            </a:endParaRPr>
          </a:p>
        </p:txBody>
      </p:sp>
      <p:sp>
        <p:nvSpPr>
          <p:cNvPr id="256005" name="Rectangle 5"/>
          <p:cNvSpPr>
            <a:spLocks noChangeArrowheads="1"/>
          </p:cNvSpPr>
          <p:nvPr/>
        </p:nvSpPr>
        <p:spPr bwMode="auto">
          <a:xfrm>
            <a:off x="4175125" y="6408738"/>
            <a:ext cx="4968875" cy="230187"/>
          </a:xfrm>
          <a:prstGeom prst="rect">
            <a:avLst/>
          </a:prstGeom>
          <a:noFill/>
          <a:ln w="9525">
            <a:noFill/>
            <a:miter lim="800000"/>
            <a:headEnd/>
            <a:tailEnd/>
          </a:ln>
          <a:effectLst/>
        </p:spPr>
        <p:txBody>
          <a:bodyPr anchor="ctr">
            <a:spAutoFit/>
          </a:bodyPr>
          <a:lstStyle/>
          <a:p>
            <a:pPr algn="r" eaLnBrk="0" hangingPunct="0">
              <a:defRPr/>
            </a:pPr>
            <a:r>
              <a:rPr lang="en-GB" sz="900" i="1" dirty="0" err="1">
                <a:solidFill>
                  <a:schemeClr val="bg1">
                    <a:lumMod val="50000"/>
                  </a:schemeClr>
                </a:solidFill>
                <a:latin typeface="+mj-lt"/>
              </a:rPr>
              <a:t>Fuente</a:t>
            </a:r>
            <a:r>
              <a:rPr lang="en-GB" sz="900" i="1" dirty="0">
                <a:solidFill>
                  <a:schemeClr val="bg1">
                    <a:lumMod val="50000"/>
                  </a:schemeClr>
                </a:solidFill>
                <a:latin typeface="+mj-lt"/>
              </a:rPr>
              <a:t>: </a:t>
            </a:r>
            <a:r>
              <a:rPr lang="en-GB" sz="900" i="1" dirty="0" err="1">
                <a:solidFill>
                  <a:schemeClr val="bg1">
                    <a:lumMod val="50000"/>
                  </a:schemeClr>
                </a:solidFill>
                <a:latin typeface="+mj-lt"/>
              </a:rPr>
              <a:t>Cambio</a:t>
            </a:r>
            <a:r>
              <a:rPr lang="en-GB" sz="900" i="1" dirty="0">
                <a:solidFill>
                  <a:schemeClr val="bg1">
                    <a:lumMod val="50000"/>
                  </a:schemeClr>
                </a:solidFill>
                <a:latin typeface="+mj-lt"/>
              </a:rPr>
              <a:t> </a:t>
            </a:r>
            <a:r>
              <a:rPr lang="en-GB" sz="900" i="1" dirty="0" err="1">
                <a:solidFill>
                  <a:schemeClr val="bg1">
                    <a:lumMod val="50000"/>
                  </a:schemeClr>
                </a:solidFill>
                <a:latin typeface="+mj-lt"/>
              </a:rPr>
              <a:t>Climático</a:t>
            </a:r>
            <a:r>
              <a:rPr lang="en-GB" sz="900" i="1" dirty="0">
                <a:solidFill>
                  <a:schemeClr val="bg1">
                    <a:lumMod val="50000"/>
                  </a:schemeClr>
                </a:solidFill>
                <a:latin typeface="+mj-lt"/>
              </a:rPr>
              <a:t> 2007. </a:t>
            </a:r>
            <a:r>
              <a:rPr lang="en-GB" sz="900" i="1" dirty="0" err="1">
                <a:solidFill>
                  <a:schemeClr val="bg1">
                    <a:lumMod val="50000"/>
                  </a:schemeClr>
                </a:solidFill>
                <a:latin typeface="+mj-lt"/>
              </a:rPr>
              <a:t>Informe</a:t>
            </a:r>
            <a:r>
              <a:rPr lang="en-GB" sz="900" i="1" dirty="0">
                <a:solidFill>
                  <a:schemeClr val="bg1">
                    <a:lumMod val="50000"/>
                  </a:schemeClr>
                </a:solidFill>
                <a:latin typeface="+mj-lt"/>
              </a:rPr>
              <a:t> de </a:t>
            </a:r>
            <a:r>
              <a:rPr lang="en-GB" sz="900" i="1" dirty="0" err="1">
                <a:solidFill>
                  <a:schemeClr val="bg1">
                    <a:lumMod val="50000"/>
                  </a:schemeClr>
                </a:solidFill>
                <a:latin typeface="+mj-lt"/>
              </a:rPr>
              <a:t>Síntesis</a:t>
            </a:r>
            <a:r>
              <a:rPr lang="en-GB" sz="900" i="1" dirty="0">
                <a:solidFill>
                  <a:schemeClr val="bg1">
                    <a:lumMod val="50000"/>
                  </a:schemeClr>
                </a:solidFill>
                <a:latin typeface="+mj-lt"/>
              </a:rPr>
              <a:t> 2007.  IPCC. </a:t>
            </a:r>
            <a:r>
              <a:rPr lang="en-GB" sz="900" i="1" dirty="0" err="1">
                <a:solidFill>
                  <a:schemeClr val="bg1">
                    <a:lumMod val="50000"/>
                  </a:schemeClr>
                </a:solidFill>
                <a:latin typeface="+mj-lt"/>
              </a:rPr>
              <a:t>Ginebra</a:t>
            </a:r>
            <a:endParaRPr lang="en-GB" sz="900" i="1" dirty="0">
              <a:solidFill>
                <a:schemeClr val="bg1">
                  <a:lumMod val="50000"/>
                </a:schemeClr>
              </a:solidFill>
              <a:latin typeface="+mj-lt"/>
            </a:endParaRPr>
          </a:p>
        </p:txBody>
      </p:sp>
      <p:sp>
        <p:nvSpPr>
          <p:cNvPr id="21509" name="Text Box 6"/>
          <p:cNvSpPr txBox="1">
            <a:spLocks noChangeArrowheads="1"/>
          </p:cNvSpPr>
          <p:nvPr/>
        </p:nvSpPr>
        <p:spPr bwMode="auto">
          <a:xfrm>
            <a:off x="6850063" y="1720850"/>
            <a:ext cx="2216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000" b="0">
              <a:solidFill>
                <a:schemeClr val="tx1"/>
              </a:solidFill>
              <a:latin typeface="Lucida Sans Unicode" pitchFamily="34" charset="0"/>
            </a:endParaRPr>
          </a:p>
        </p:txBody>
      </p:sp>
      <p:sp>
        <p:nvSpPr>
          <p:cNvPr id="21510" name="Rectangle 7"/>
          <p:cNvSpPr>
            <a:spLocks noGrp="1" noChangeArrowheads="1"/>
          </p:cNvSpPr>
          <p:nvPr>
            <p:ph type="title"/>
          </p:nvPr>
        </p:nvSpPr>
        <p:spPr>
          <a:xfrm>
            <a:off x="431800" y="873125"/>
            <a:ext cx="7526338" cy="741363"/>
          </a:xfrm>
        </p:spPr>
        <p:txBody>
          <a:bodyPr anchor="t"/>
          <a:lstStyle/>
          <a:p>
            <a:r>
              <a:rPr lang="es-MX" altLang="de-DE" smtClean="0"/>
              <a:t>Impacto proyectado en el bienestar humano</a:t>
            </a:r>
          </a:p>
        </p:txBody>
      </p:sp>
      <p:pic>
        <p:nvPicPr>
          <p:cNvPr id="215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5863" y="1254125"/>
            <a:ext cx="6992937" cy="508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feld 12"/>
          <p:cNvSpPr txBox="1"/>
          <p:nvPr/>
        </p:nvSpPr>
        <p:spPr bwMode="auto">
          <a:xfrm>
            <a:off x="4552950" y="1384300"/>
            <a:ext cx="541338" cy="260350"/>
          </a:xfrm>
          <a:prstGeom prst="rect">
            <a:avLst/>
          </a:prstGeom>
          <a:solidFill>
            <a:schemeClr val="bg1">
              <a:lumMod val="50000"/>
            </a:schemeClr>
          </a:solidFill>
        </p:spPr>
        <p:txBody>
          <a:bodyPr>
            <a:spAutoFit/>
          </a:bodyPr>
          <a:lstStyle/>
          <a:p>
            <a:pPr>
              <a:defRPr/>
            </a:pPr>
            <a:r>
              <a:rPr lang="de-DE" sz="1100" dirty="0">
                <a:solidFill>
                  <a:srgbClr val="FFC000"/>
                </a:solidFill>
              </a:rPr>
              <a:t>2 °C</a:t>
            </a:r>
          </a:p>
        </p:txBody>
      </p:sp>
      <p:cxnSp>
        <p:nvCxnSpPr>
          <p:cNvPr id="21513" name="2 Conector recto"/>
          <p:cNvCxnSpPr>
            <a:cxnSpLocks noChangeShapeType="1"/>
          </p:cNvCxnSpPr>
          <p:nvPr/>
        </p:nvCxnSpPr>
        <p:spPr bwMode="auto">
          <a:xfrm>
            <a:off x="4424363" y="1514475"/>
            <a:ext cx="0" cy="4437063"/>
          </a:xfrm>
          <a:prstGeom prst="line">
            <a:avLst/>
          </a:prstGeom>
          <a:noFill/>
          <a:ln w="25400" algn="ctr">
            <a:solidFill>
              <a:srgbClr val="FFC000"/>
            </a:solidFill>
            <a:prstDash val="dash"/>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3" descr="rice.jpg"/>
          <p:cNvPicPr>
            <a:picLocks noChangeAspect="1"/>
          </p:cNvPicPr>
          <p:nvPr/>
        </p:nvPicPr>
        <p:blipFill>
          <a:blip r:embed="rId3"/>
          <a:srcRect/>
          <a:stretch>
            <a:fillRect/>
          </a:stretch>
        </p:blipFill>
        <p:spPr bwMode="auto">
          <a:xfrm>
            <a:off x="0" y="1898650"/>
            <a:ext cx="1619250" cy="2132013"/>
          </a:xfrm>
          <a:prstGeom prst="rect">
            <a:avLst/>
          </a:prstGeom>
          <a:noFill/>
          <a:ln w="9525">
            <a:noFill/>
            <a:miter lim="800000"/>
            <a:headEnd/>
            <a:tailEnd/>
          </a:ln>
          <a:effectLst>
            <a:outerShdw blurRad="12700" dist="12700" dir="2700000" algn="tl" rotWithShape="0">
              <a:prstClr val="black">
                <a:alpha val="40000"/>
              </a:prstClr>
            </a:outerShdw>
          </a:effectLst>
        </p:spPr>
      </p:pic>
      <p:sp>
        <p:nvSpPr>
          <p:cNvPr id="22531" name="Title 1"/>
          <p:cNvSpPr>
            <a:spLocks noGrp="1"/>
          </p:cNvSpPr>
          <p:nvPr>
            <p:ph type="title"/>
          </p:nvPr>
        </p:nvSpPr>
        <p:spPr/>
        <p:txBody>
          <a:bodyPr/>
          <a:lstStyle/>
          <a:p>
            <a:r>
              <a:rPr lang="en-US" altLang="de-DE" b="0" smtClean="0"/>
              <a:t>Ejemplo:</a:t>
            </a:r>
            <a:r>
              <a:rPr lang="en-US" altLang="de-DE" smtClean="0"/>
              <a:t/>
            </a:r>
            <a:br>
              <a:rPr lang="en-US" altLang="de-DE" smtClean="0"/>
            </a:br>
            <a:r>
              <a:rPr lang="en-US" altLang="de-DE" smtClean="0"/>
              <a:t>Cambio climático y las preocupaciones sobre el desarrollo (1)</a:t>
            </a:r>
          </a:p>
        </p:txBody>
      </p:sp>
      <p:pic>
        <p:nvPicPr>
          <p:cNvPr id="1946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5600" y="1898650"/>
            <a:ext cx="321151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8"/>
          <p:cNvPicPr>
            <a:picLocks noChangeAspect="1" noChangeArrowheads="1"/>
          </p:cNvPicPr>
          <p:nvPr/>
        </p:nvPicPr>
        <p:blipFill>
          <a:blip r:embed="rId5"/>
          <a:srcRect l="1067" b="1648"/>
          <a:stretch>
            <a:fillRect/>
          </a:stretch>
        </p:blipFill>
        <p:spPr bwMode="auto">
          <a:xfrm>
            <a:off x="4832350" y="1898650"/>
            <a:ext cx="3232150" cy="2135188"/>
          </a:xfrm>
          <a:prstGeom prst="rect">
            <a:avLst/>
          </a:prstGeom>
          <a:noFill/>
          <a:ln w="9525">
            <a:noFill/>
            <a:miter lim="800000"/>
            <a:headEnd/>
            <a:tailEnd/>
          </a:ln>
          <a:effectLst>
            <a:outerShdw blurRad="12700" dist="12700" dir="2700000" algn="tl" rotWithShape="0">
              <a:prstClr val="black">
                <a:alpha val="40000"/>
              </a:prstClr>
            </a:outerShdw>
          </a:effectLst>
        </p:spPr>
      </p:pic>
      <p:pic>
        <p:nvPicPr>
          <p:cNvPr id="19466"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08513" y="4060825"/>
            <a:ext cx="2890837"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31100" y="4060825"/>
            <a:ext cx="161925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9" name="Rectangle 11"/>
          <p:cNvSpPr>
            <a:spLocks noChangeArrowheads="1"/>
          </p:cNvSpPr>
          <p:nvPr/>
        </p:nvSpPr>
        <p:spPr bwMode="auto">
          <a:xfrm>
            <a:off x="-20638" y="6408738"/>
            <a:ext cx="9144001" cy="230187"/>
          </a:xfrm>
          <a:prstGeom prst="rect">
            <a:avLst/>
          </a:prstGeom>
          <a:noFill/>
          <a:ln w="9525">
            <a:noFill/>
            <a:miter lim="800000"/>
            <a:headEnd/>
            <a:tailEnd/>
          </a:ln>
        </p:spPr>
        <p:txBody>
          <a:bodyPr anchor="ctr">
            <a:spAutoFit/>
          </a:bodyPr>
          <a:lstStyle/>
          <a:p>
            <a:pPr algn="r" eaLnBrk="0" hangingPunct="0">
              <a:defRPr/>
            </a:pPr>
            <a:r>
              <a:rPr lang="de-DE" sz="900" i="1" dirty="0">
                <a:solidFill>
                  <a:schemeClr val="bg1">
                    <a:lumMod val="50000"/>
                  </a:schemeClr>
                </a:solidFill>
                <a:latin typeface="+mj-lt"/>
              </a:rPr>
              <a:t>Fuente: WWF Climate Witness: </a:t>
            </a:r>
            <a:r>
              <a:rPr lang="de-DE" sz="900" i="1" dirty="0">
                <a:hlinkClick r:id="rId8"/>
              </a:rPr>
              <a:t>www.panda.org/about_our_earth/aboutcc/problems/people_at_risk/personal_stories</a:t>
            </a:r>
            <a:r>
              <a:rPr lang="de-DE" sz="900" i="1" dirty="0"/>
              <a:t> </a:t>
            </a:r>
          </a:p>
        </p:txBody>
      </p:sp>
      <p:sp>
        <p:nvSpPr>
          <p:cNvPr id="9" name="Rectangle 8"/>
          <p:cNvSpPr/>
          <p:nvPr/>
        </p:nvSpPr>
        <p:spPr>
          <a:xfrm>
            <a:off x="4897438" y="3638550"/>
            <a:ext cx="2451100" cy="400050"/>
          </a:xfrm>
          <a:prstGeom prst="rect">
            <a:avLst/>
          </a:prstGeom>
        </p:spPr>
        <p:txBody>
          <a:bodyPr>
            <a:spAutoFit/>
          </a:bodyPr>
          <a:lstStyle/>
          <a:p>
            <a:pPr eaLnBrk="0" hangingPunct="0">
              <a:defRPr/>
            </a:pPr>
            <a:r>
              <a:rPr lang="en-US" sz="2000" dirty="0">
                <a:solidFill>
                  <a:schemeClr val="bg1">
                    <a:lumMod val="95000"/>
                  </a:schemeClr>
                </a:solidFill>
                <a:latin typeface="+mn-lt"/>
                <a:cs typeface="+mn-cs"/>
              </a:rPr>
              <a:t>Kiribati</a:t>
            </a:r>
          </a:p>
        </p:txBody>
      </p:sp>
      <p:sp>
        <p:nvSpPr>
          <p:cNvPr id="12" name="Rectangle 11"/>
          <p:cNvSpPr/>
          <p:nvPr/>
        </p:nvSpPr>
        <p:spPr>
          <a:xfrm>
            <a:off x="5341938" y="5822950"/>
            <a:ext cx="1492250" cy="400050"/>
          </a:xfrm>
          <a:prstGeom prst="rect">
            <a:avLst/>
          </a:prstGeom>
        </p:spPr>
        <p:txBody>
          <a:bodyPr>
            <a:spAutoFit/>
          </a:bodyPr>
          <a:lstStyle/>
          <a:p>
            <a:pPr eaLnBrk="0" hangingPunct="0">
              <a:defRPr/>
            </a:pPr>
            <a:r>
              <a:rPr lang="en-US" sz="2000" dirty="0">
                <a:solidFill>
                  <a:schemeClr val="bg1">
                    <a:lumMod val="95000"/>
                  </a:schemeClr>
                </a:solidFill>
                <a:latin typeface="+mn-lt"/>
                <a:cs typeface="+mn-cs"/>
              </a:rPr>
              <a:t>Argentina</a:t>
            </a:r>
          </a:p>
        </p:txBody>
      </p:sp>
      <p:sp>
        <p:nvSpPr>
          <p:cNvPr id="16" name="Rectangle 8"/>
          <p:cNvSpPr/>
          <p:nvPr/>
        </p:nvSpPr>
        <p:spPr>
          <a:xfrm>
            <a:off x="1017588" y="3660775"/>
            <a:ext cx="2451100" cy="400050"/>
          </a:xfrm>
          <a:prstGeom prst="rect">
            <a:avLst/>
          </a:prstGeom>
        </p:spPr>
        <p:txBody>
          <a:bodyPr>
            <a:spAutoFit/>
          </a:bodyPr>
          <a:lstStyle/>
          <a:p>
            <a:pPr eaLnBrk="0" hangingPunct="0">
              <a:defRPr/>
            </a:pPr>
            <a:r>
              <a:rPr lang="en-US" sz="2000" dirty="0" err="1">
                <a:solidFill>
                  <a:schemeClr val="bg1">
                    <a:lumMod val="95000"/>
                  </a:schemeClr>
                </a:solidFill>
                <a:latin typeface="+mn-lt"/>
                <a:cs typeface="+mn-cs"/>
              </a:rPr>
              <a:t>Tailandia</a:t>
            </a:r>
            <a:endParaRPr lang="en-US" sz="2000" dirty="0">
              <a:solidFill>
                <a:schemeClr val="bg1">
                  <a:lumMod val="95000"/>
                </a:schemeClr>
              </a:solidFill>
              <a:latin typeface="+mn-lt"/>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46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946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946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94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ltLang="de-DE" b="0" smtClean="0"/>
              <a:t>Ejemplo:</a:t>
            </a:r>
            <a:r>
              <a:rPr lang="en-US" altLang="de-DE" smtClean="0"/>
              <a:t/>
            </a:r>
            <a:br>
              <a:rPr lang="en-US" altLang="de-DE" smtClean="0"/>
            </a:br>
            <a:r>
              <a:rPr lang="en-US" altLang="de-DE" smtClean="0"/>
              <a:t>Cambio climático y preocupaciones sobre el desarrollo (2)</a:t>
            </a:r>
          </a:p>
        </p:txBody>
      </p:sp>
      <p:sp>
        <p:nvSpPr>
          <p:cNvPr id="22539" name="Rectangle 11"/>
          <p:cNvSpPr>
            <a:spLocks noChangeArrowheads="1"/>
          </p:cNvSpPr>
          <p:nvPr/>
        </p:nvSpPr>
        <p:spPr bwMode="auto">
          <a:xfrm>
            <a:off x="-20638" y="6408738"/>
            <a:ext cx="9144001" cy="246062"/>
          </a:xfrm>
          <a:prstGeom prst="rect">
            <a:avLst/>
          </a:prstGeom>
          <a:noFill/>
          <a:ln w="9525">
            <a:noFill/>
            <a:miter lim="800000"/>
            <a:headEnd/>
            <a:tailEnd/>
          </a:ln>
        </p:spPr>
        <p:txBody>
          <a:bodyPr anchor="ctr">
            <a:spAutoFit/>
          </a:bodyPr>
          <a:lstStyle/>
          <a:p>
            <a:pPr algn="r" eaLnBrk="0" hangingPunct="0">
              <a:defRPr/>
            </a:pPr>
            <a:r>
              <a:rPr lang="de-DE" sz="900" i="1" dirty="0">
                <a:solidFill>
                  <a:schemeClr val="bg1">
                    <a:lumMod val="50000"/>
                  </a:schemeClr>
                </a:solidFill>
                <a:latin typeface="+mj-lt"/>
              </a:rPr>
              <a:t>Fuente: WWF Climate Witness: </a:t>
            </a:r>
            <a:r>
              <a:rPr lang="de-DE" sz="900" i="1" dirty="0">
                <a:hlinkClick r:id="rId3"/>
              </a:rPr>
              <a:t>www.panda.org/about_our_earth/aboutcc/problems/people_at_risk/personal_stories</a:t>
            </a:r>
            <a:r>
              <a:rPr lang="de-DE" sz="1000" i="1" dirty="0"/>
              <a:t> </a:t>
            </a:r>
          </a:p>
        </p:txBody>
      </p:sp>
      <p:pic>
        <p:nvPicPr>
          <p:cNvPr id="23556" name="Picture 13" descr="rice.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898650"/>
            <a:ext cx="1619250"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5600" y="1898650"/>
            <a:ext cx="321151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8"/>
          <p:cNvPicPr>
            <a:picLocks noChangeAspect="1" noChangeArrowheads="1"/>
          </p:cNvPicPr>
          <p:nvPr/>
        </p:nvPicPr>
        <p:blipFill>
          <a:blip r:embed="rId6">
            <a:extLst>
              <a:ext uri="{28A0092B-C50C-407E-A947-70E740481C1C}">
                <a14:useLocalDpi xmlns:a14="http://schemas.microsoft.com/office/drawing/2010/main" val="0"/>
              </a:ext>
            </a:extLst>
          </a:blip>
          <a:srcRect l="1067" b="1648"/>
          <a:stretch>
            <a:fillRect/>
          </a:stretch>
        </p:blipFill>
        <p:spPr bwMode="auto">
          <a:xfrm>
            <a:off x="4832350" y="1898650"/>
            <a:ext cx="3232150"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08513" y="4060825"/>
            <a:ext cx="2890837"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31100" y="4060825"/>
            <a:ext cx="161925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8"/>
          <p:cNvSpPr/>
          <p:nvPr/>
        </p:nvSpPr>
        <p:spPr>
          <a:xfrm>
            <a:off x="4897438" y="3638550"/>
            <a:ext cx="2451100" cy="400050"/>
          </a:xfrm>
          <a:prstGeom prst="rect">
            <a:avLst/>
          </a:prstGeom>
        </p:spPr>
        <p:txBody>
          <a:bodyPr>
            <a:spAutoFit/>
          </a:bodyPr>
          <a:lstStyle/>
          <a:p>
            <a:pPr eaLnBrk="0" hangingPunct="0">
              <a:defRPr/>
            </a:pPr>
            <a:r>
              <a:rPr lang="en-US" sz="2000" dirty="0">
                <a:solidFill>
                  <a:schemeClr val="bg1">
                    <a:lumMod val="95000"/>
                  </a:schemeClr>
                </a:solidFill>
                <a:latin typeface="+mn-lt"/>
                <a:cs typeface="+mn-cs"/>
              </a:rPr>
              <a:t>Kiribati</a:t>
            </a:r>
          </a:p>
        </p:txBody>
      </p:sp>
      <p:sp>
        <p:nvSpPr>
          <p:cNvPr id="19" name="Rectangle 8"/>
          <p:cNvSpPr/>
          <p:nvPr/>
        </p:nvSpPr>
        <p:spPr>
          <a:xfrm>
            <a:off x="1017588" y="3660775"/>
            <a:ext cx="2451100" cy="400050"/>
          </a:xfrm>
          <a:prstGeom prst="rect">
            <a:avLst/>
          </a:prstGeom>
        </p:spPr>
        <p:txBody>
          <a:bodyPr>
            <a:spAutoFit/>
          </a:bodyPr>
          <a:lstStyle/>
          <a:p>
            <a:pPr eaLnBrk="0" hangingPunct="0">
              <a:defRPr/>
            </a:pPr>
            <a:r>
              <a:rPr lang="en-US" sz="2000" dirty="0" err="1">
                <a:solidFill>
                  <a:schemeClr val="bg1">
                    <a:lumMod val="95000"/>
                  </a:schemeClr>
                </a:solidFill>
                <a:latin typeface="+mn-lt"/>
                <a:cs typeface="+mn-cs"/>
              </a:rPr>
              <a:t>Tailandia</a:t>
            </a:r>
            <a:endParaRPr lang="en-US" sz="2000" dirty="0">
              <a:solidFill>
                <a:schemeClr val="bg1">
                  <a:lumMod val="95000"/>
                </a:schemeClr>
              </a:solidFill>
              <a:latin typeface="+mn-lt"/>
              <a:cs typeface="+mn-cs"/>
            </a:endParaRPr>
          </a:p>
        </p:txBody>
      </p:sp>
      <p:sp>
        <p:nvSpPr>
          <p:cNvPr id="12" name="Rectangle 11"/>
          <p:cNvSpPr/>
          <p:nvPr/>
        </p:nvSpPr>
        <p:spPr>
          <a:xfrm>
            <a:off x="5341938" y="5822950"/>
            <a:ext cx="1492250" cy="400050"/>
          </a:xfrm>
          <a:prstGeom prst="rect">
            <a:avLst/>
          </a:prstGeom>
        </p:spPr>
        <p:txBody>
          <a:bodyPr>
            <a:spAutoFit/>
          </a:bodyPr>
          <a:lstStyle/>
          <a:p>
            <a:pPr eaLnBrk="0" hangingPunct="0">
              <a:defRPr/>
            </a:pPr>
            <a:r>
              <a:rPr lang="en-US" sz="2000" dirty="0">
                <a:solidFill>
                  <a:schemeClr val="bg1">
                    <a:lumMod val="95000"/>
                  </a:schemeClr>
                </a:solidFill>
                <a:latin typeface="+mn-lt"/>
                <a:cs typeface="+mn-cs"/>
              </a:rPr>
              <a:t>Argentina</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de-DE" b="0" smtClean="0"/>
              <a:t>Ejemplo: </a:t>
            </a:r>
            <a:r>
              <a:rPr lang="en-US" altLang="de-DE" smtClean="0"/>
              <a:t/>
            </a:r>
            <a:br>
              <a:rPr lang="en-US" altLang="de-DE" smtClean="0"/>
            </a:br>
            <a:r>
              <a:rPr lang="en-US" altLang="de-DE" smtClean="0"/>
              <a:t>Cambio climático y preocupaciones sobre el desarrollo (3)</a:t>
            </a:r>
          </a:p>
        </p:txBody>
      </p:sp>
      <p:sp>
        <p:nvSpPr>
          <p:cNvPr id="24579" name="Inhaltsplatzhalter 11"/>
          <p:cNvSpPr>
            <a:spLocks noGrp="1"/>
          </p:cNvSpPr>
          <p:nvPr>
            <p:ph idx="1"/>
          </p:nvPr>
        </p:nvSpPr>
        <p:spPr>
          <a:xfrm>
            <a:off x="457200" y="2008188"/>
            <a:ext cx="1920875" cy="4213225"/>
          </a:xfrm>
        </p:spPr>
        <p:txBody>
          <a:bodyPr/>
          <a:lstStyle/>
          <a:p>
            <a:pPr marL="0" indent="0"/>
            <a:r>
              <a:rPr lang="es-MX" altLang="de-DE" smtClean="0"/>
              <a:t>~30 – 60% de la Ayuda Oficial para el Desarrollo</a:t>
            </a:r>
            <a:br>
              <a:rPr lang="es-MX" altLang="de-DE" smtClean="0"/>
            </a:br>
            <a:r>
              <a:rPr lang="es-MX" altLang="de-DE" smtClean="0"/>
              <a:t>potencialmente afectado por el cambio climático </a:t>
            </a:r>
          </a:p>
          <a:p>
            <a:pPr marL="0" indent="0"/>
            <a:endParaRPr lang="en-GB" altLang="de-DE" smtClean="0"/>
          </a:p>
        </p:txBody>
      </p:sp>
      <p:sp>
        <p:nvSpPr>
          <p:cNvPr id="24580" name="Text Box 6"/>
          <p:cNvSpPr txBox="1">
            <a:spLocks noChangeArrowheads="1"/>
          </p:cNvSpPr>
          <p:nvPr/>
        </p:nvSpPr>
        <p:spPr bwMode="auto">
          <a:xfrm>
            <a:off x="7545388" y="5126038"/>
            <a:ext cx="423862" cy="2905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24" tIns="45712" rIns="91424" bIns="45712">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r>
              <a:rPr lang="en-US" altLang="de-DE" sz="1300">
                <a:solidFill>
                  <a:schemeClr val="tx1"/>
                </a:solidFill>
              </a:rPr>
              <a:t>Fiji</a:t>
            </a:r>
          </a:p>
        </p:txBody>
      </p:sp>
      <p:sp>
        <p:nvSpPr>
          <p:cNvPr id="9" name="Text Box 8"/>
          <p:cNvSpPr txBox="1">
            <a:spLocks noChangeArrowheads="1"/>
          </p:cNvSpPr>
          <p:nvPr/>
        </p:nvSpPr>
        <p:spPr bwMode="auto">
          <a:xfrm>
            <a:off x="4954588" y="2189163"/>
            <a:ext cx="3578225" cy="850900"/>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lIns="91424" tIns="45712" rIns="91424" bIns="45712">
            <a:spAutoFit/>
          </a:bodyPr>
          <a:lstStyle/>
          <a:p>
            <a:pPr eaLnBrk="0" hangingPunct="0">
              <a:defRPr/>
            </a:pPr>
            <a:r>
              <a:rPr lang="en-US" sz="1600" dirty="0"/>
              <a:t>Aid flows affected by climate risk in </a:t>
            </a:r>
            <a:r>
              <a:rPr lang="en-US" sz="1600" dirty="0">
                <a:solidFill>
                  <a:srgbClr val="C00000"/>
                </a:solidFill>
              </a:rPr>
              <a:t>red</a:t>
            </a:r>
          </a:p>
          <a:p>
            <a:pPr eaLnBrk="0" hangingPunct="0">
              <a:defRPr/>
            </a:pPr>
            <a:r>
              <a:rPr lang="en-US" sz="1600" dirty="0"/>
              <a:t>Shaded areas indicate uncertainty.</a:t>
            </a:r>
          </a:p>
        </p:txBody>
      </p:sp>
      <p:grpSp>
        <p:nvGrpSpPr>
          <p:cNvPr id="24582" name="Gruppieren 9"/>
          <p:cNvGrpSpPr>
            <a:grpSpLocks/>
          </p:cNvGrpSpPr>
          <p:nvPr/>
        </p:nvGrpSpPr>
        <p:grpSpPr bwMode="auto">
          <a:xfrm>
            <a:off x="2846388" y="1844675"/>
            <a:ext cx="6297612" cy="4394200"/>
            <a:chOff x="1989420" y="1593885"/>
            <a:chExt cx="7492243" cy="5363162"/>
          </a:xfrm>
        </p:grpSpPr>
        <p:pic>
          <p:nvPicPr>
            <p:cNvPr id="24588" name="Picture 4" descr="Aid flows affected by climate risk"/>
            <p:cNvPicPr>
              <a:picLocks noChangeAspect="1" noChangeArrowheads="1"/>
            </p:cNvPicPr>
            <p:nvPr/>
          </p:nvPicPr>
          <p:blipFill>
            <a:blip r:embed="rId3">
              <a:extLst>
                <a:ext uri="{28A0092B-C50C-407E-A947-70E740481C1C}">
                  <a14:useLocalDpi xmlns:a14="http://schemas.microsoft.com/office/drawing/2010/main" val="0"/>
                </a:ext>
              </a:extLst>
            </a:blip>
            <a:srcRect t="792"/>
            <a:stretch>
              <a:fillRect/>
            </a:stretch>
          </p:blipFill>
          <p:spPr bwMode="auto">
            <a:xfrm>
              <a:off x="1989420" y="1593885"/>
              <a:ext cx="7492243" cy="536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pic>
        <p:sp>
          <p:nvSpPr>
            <p:cNvPr id="24589" name="Text Box 5"/>
            <p:cNvSpPr txBox="1">
              <a:spLocks noChangeArrowheads="1"/>
            </p:cNvSpPr>
            <p:nvPr/>
          </p:nvSpPr>
          <p:spPr bwMode="auto">
            <a:xfrm>
              <a:off x="2437088" y="6669307"/>
              <a:ext cx="5929574" cy="28170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4" tIns="45712" rIns="91424" bIns="0">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r>
                <a:rPr lang="en-US" altLang="de-DE" sz="1200">
                  <a:solidFill>
                    <a:schemeClr val="tx1"/>
                  </a:solidFill>
                </a:rPr>
                <a:t>Bangladesh  Egypt      Tanzania  Uruguay    Nepal            Fiji</a:t>
              </a:r>
            </a:p>
          </p:txBody>
        </p:sp>
        <p:sp>
          <p:nvSpPr>
            <p:cNvPr id="8" name="TextBox 7"/>
            <p:cNvSpPr txBox="1"/>
            <p:nvPr/>
          </p:nvSpPr>
          <p:spPr>
            <a:xfrm>
              <a:off x="2056593" y="1814513"/>
              <a:ext cx="285151" cy="4365850"/>
            </a:xfrm>
            <a:prstGeom prst="rect">
              <a:avLst/>
            </a:prstGeom>
            <a:solidFill>
              <a:schemeClr val="bg1"/>
            </a:solidFill>
          </p:spPr>
          <p:txBody>
            <a:bodyPr vert="vert270" lIns="18288" rIns="18288">
              <a:spAutoFit/>
            </a:bodyPr>
            <a:lstStyle/>
            <a:p>
              <a:pPr eaLnBrk="0" hangingPunct="0">
                <a:defRPr/>
              </a:pPr>
              <a:r>
                <a:rPr lang="en-US" sz="1200" dirty="0">
                  <a:solidFill>
                    <a:schemeClr val="tx1"/>
                  </a:solidFill>
                  <a:cs typeface="+mn-cs"/>
                </a:rPr>
                <a:t>Total aid flows in millions USD, 1998-2000 </a:t>
              </a:r>
            </a:p>
          </p:txBody>
        </p:sp>
      </p:grpSp>
      <p:sp>
        <p:nvSpPr>
          <p:cNvPr id="23559" name="Rectangle 9"/>
          <p:cNvSpPr>
            <a:spLocks noChangeArrowheads="1"/>
          </p:cNvSpPr>
          <p:nvPr/>
        </p:nvSpPr>
        <p:spPr bwMode="auto">
          <a:xfrm>
            <a:off x="5686425" y="6408738"/>
            <a:ext cx="3457575" cy="231775"/>
          </a:xfrm>
          <a:prstGeom prst="rect">
            <a:avLst/>
          </a:prstGeom>
          <a:noFill/>
          <a:ln w="9525">
            <a:noFill/>
            <a:miter lim="800000"/>
            <a:headEnd/>
            <a:tailEnd/>
          </a:ln>
        </p:spPr>
        <p:txBody>
          <a:bodyPr anchor="ctr">
            <a:spAutoFit/>
          </a:bodyPr>
          <a:lstStyle/>
          <a:p>
            <a:pPr algn="r" eaLnBrk="0" hangingPunct="0">
              <a:defRPr/>
            </a:pPr>
            <a:r>
              <a:rPr lang="de-DE" sz="900" i="1" dirty="0">
                <a:solidFill>
                  <a:schemeClr val="bg1">
                    <a:lumMod val="50000"/>
                  </a:schemeClr>
                </a:solidFill>
                <a:latin typeface="+mj-lt"/>
              </a:rPr>
              <a:t>Fuente: OECD, Bridge Over Troubled Waters (2005)</a:t>
            </a:r>
          </a:p>
        </p:txBody>
      </p:sp>
      <p:sp>
        <p:nvSpPr>
          <p:cNvPr id="24584" name="1 CuadroTexto"/>
          <p:cNvSpPr txBox="1">
            <a:spLocks noChangeArrowheads="1"/>
          </p:cNvSpPr>
          <p:nvPr/>
        </p:nvSpPr>
        <p:spPr bwMode="auto">
          <a:xfrm>
            <a:off x="4954588" y="2108200"/>
            <a:ext cx="2789237" cy="908050"/>
          </a:xfrm>
          <a:prstGeom prst="rect">
            <a:avLst/>
          </a:prstGeom>
          <a:solidFill>
            <a:schemeClr val="bg1"/>
          </a:solidFill>
          <a:ln w="19050">
            <a:solidFill>
              <a:schemeClr val="tx1"/>
            </a:solidFill>
            <a:miter lim="800000"/>
            <a:headEnd/>
            <a:tailEnd/>
          </a:ln>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n-GB" altLang="de-DE" sz="1100" b="0">
                <a:solidFill>
                  <a:schemeClr val="tx1"/>
                </a:solidFill>
              </a:rPr>
              <a:t>      </a:t>
            </a:r>
          </a:p>
          <a:p>
            <a:pPr eaLnBrk="1" hangingPunct="1"/>
            <a:r>
              <a:rPr lang="en-GB" altLang="de-DE" sz="900" b="0">
                <a:solidFill>
                  <a:schemeClr val="tx1"/>
                </a:solidFill>
              </a:rPr>
              <a:t>          Flujos de cooperación afectados por el cc (la zona sombreada es la incertidumbre</a:t>
            </a:r>
            <a:r>
              <a:rPr lang="en-GB" altLang="de-DE" sz="1100" b="0">
                <a:solidFill>
                  <a:schemeClr val="tx1"/>
                </a:solidFill>
              </a:rPr>
              <a:t>)</a:t>
            </a:r>
            <a:r>
              <a:rPr lang="en-GB" altLang="de-DE" sz="1100"/>
              <a:t> </a:t>
            </a:r>
          </a:p>
          <a:p>
            <a:pPr eaLnBrk="1" hangingPunct="1"/>
            <a:endParaRPr lang="en-GB" altLang="de-DE" sz="1100"/>
          </a:p>
          <a:p>
            <a:pPr eaLnBrk="1" hangingPunct="1"/>
            <a:endParaRPr lang="en-GB" altLang="de-DE" sz="1100"/>
          </a:p>
        </p:txBody>
      </p:sp>
      <p:sp>
        <p:nvSpPr>
          <p:cNvPr id="3" name="2 Rectángulo"/>
          <p:cNvSpPr/>
          <p:nvPr/>
        </p:nvSpPr>
        <p:spPr bwMode="auto">
          <a:xfrm>
            <a:off x="5105400" y="2303463"/>
            <a:ext cx="144463" cy="136525"/>
          </a:xfrm>
          <a:prstGeom prst="rect">
            <a:avLst/>
          </a:prstGeom>
          <a:gradFill flip="none" rotWithShape="1">
            <a:gsLst>
              <a:gs pos="0">
                <a:srgbClr val="FF0000"/>
              </a:gs>
              <a:gs pos="36000">
                <a:schemeClr val="accent1">
                  <a:tint val="44500"/>
                  <a:satMod val="160000"/>
                </a:schemeClr>
              </a:gs>
              <a:gs pos="100000">
                <a:schemeClr val="accent1">
                  <a:tint val="23500"/>
                  <a:satMod val="160000"/>
                </a:schemeClr>
              </a:gs>
            </a:gsLst>
            <a:lin ang="16200000" scaled="1"/>
            <a:tileRect/>
          </a:gradFill>
          <a:ln w="9525" cap="flat" cmpd="sng" algn="ctr">
            <a:solidFill>
              <a:schemeClr val="tx1"/>
            </a:solidFill>
            <a:prstDash val="solid"/>
            <a:round/>
            <a:headEnd type="none" w="med" len="med"/>
            <a:tailEnd type="none" w="med" len="med"/>
          </a:ln>
          <a:effectLst/>
        </p:spPr>
        <p:txBody>
          <a:bodyPr/>
          <a:lstStyle/>
          <a:p>
            <a:pPr eaLnBrk="0" hangingPunct="0">
              <a:defRPr/>
            </a:pPr>
            <a:endParaRPr lang="en-GB"/>
          </a:p>
        </p:txBody>
      </p:sp>
      <p:sp>
        <p:nvSpPr>
          <p:cNvPr id="24586" name="3 CuadroTexto"/>
          <p:cNvSpPr txBox="1">
            <a:spLocks noChangeArrowheads="1"/>
          </p:cNvSpPr>
          <p:nvPr/>
        </p:nvSpPr>
        <p:spPr bwMode="auto">
          <a:xfrm rot="-5400000">
            <a:off x="1076325" y="3827463"/>
            <a:ext cx="3700463" cy="2619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n-GB" altLang="de-DE" sz="1100">
                <a:solidFill>
                  <a:schemeClr val="tx1"/>
                </a:solidFill>
              </a:rPr>
              <a:t>Flujo total de la ayuda en millones (US$) 1988 - 2000</a:t>
            </a:r>
          </a:p>
        </p:txBody>
      </p:sp>
      <p:sp>
        <p:nvSpPr>
          <p:cNvPr id="24587" name="1 CuadroTexto"/>
          <p:cNvSpPr txBox="1">
            <a:spLocks noChangeArrowheads="1"/>
          </p:cNvSpPr>
          <p:nvPr/>
        </p:nvSpPr>
        <p:spPr bwMode="auto">
          <a:xfrm>
            <a:off x="4213225" y="5999163"/>
            <a:ext cx="704850" cy="292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n-GB" altLang="de-DE" sz="1300">
                <a:solidFill>
                  <a:schemeClr val="tx1"/>
                </a:solidFill>
              </a:rPr>
              <a:t>Egipto</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el 1"/>
          <p:cNvSpPr>
            <a:spLocks noGrp="1"/>
          </p:cNvSpPr>
          <p:nvPr>
            <p:ph type="title"/>
          </p:nvPr>
        </p:nvSpPr>
        <p:spPr/>
        <p:txBody>
          <a:bodyPr/>
          <a:lstStyle/>
          <a:p>
            <a:r>
              <a:rPr lang="de-DE" altLang="de-DE" smtClean="0"/>
              <a:t>Adaptación al cambio climático</a:t>
            </a:r>
          </a:p>
        </p:txBody>
      </p:sp>
      <p:pic>
        <p:nvPicPr>
          <p:cNvPr id="25603" name="Grafik 2" descr="titelbars.tif"/>
          <p:cNvPicPr>
            <a:picLocks noChangeAspect="1"/>
          </p:cNvPicPr>
          <p:nvPr/>
        </p:nvPicPr>
        <p:blipFill>
          <a:blip r:embed="rId3">
            <a:extLst>
              <a:ext uri="{28A0092B-C50C-407E-A947-70E740481C1C}">
                <a14:useLocalDpi xmlns:a14="http://schemas.microsoft.com/office/drawing/2010/main" val="0"/>
              </a:ext>
            </a:extLst>
          </a:blip>
          <a:srcRect l="-2812" b="44768"/>
          <a:stretch>
            <a:fillRect/>
          </a:stretch>
        </p:blipFill>
        <p:spPr bwMode="auto">
          <a:xfrm>
            <a:off x="4157663" y="3125788"/>
            <a:ext cx="4986337" cy="378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822325"/>
            <a:ext cx="7526338" cy="741363"/>
          </a:xfrm>
        </p:spPr>
        <p:txBody>
          <a:bodyPr/>
          <a:lstStyle/>
          <a:p>
            <a:r>
              <a:rPr lang="es-MX" altLang="de-DE" smtClean="0"/>
              <a:t>Definiendo Adaptación</a:t>
            </a:r>
          </a:p>
        </p:txBody>
      </p:sp>
      <p:sp>
        <p:nvSpPr>
          <p:cNvPr id="26627" name="Inhaltsplatzhalter 17"/>
          <p:cNvSpPr>
            <a:spLocks noGrp="1"/>
          </p:cNvSpPr>
          <p:nvPr>
            <p:ph idx="1"/>
          </p:nvPr>
        </p:nvSpPr>
        <p:spPr>
          <a:xfrm>
            <a:off x="457200" y="1565275"/>
            <a:ext cx="7526338" cy="4213225"/>
          </a:xfrm>
        </p:spPr>
        <p:txBody>
          <a:bodyPr/>
          <a:lstStyle/>
          <a:p>
            <a:pPr marL="0" indent="0"/>
            <a:r>
              <a:rPr lang="es-MX" altLang="de-DE" smtClean="0"/>
              <a:t>Ajustes en los sistemas humanos y naturales, en respuesta a los estímulos climáticos actuales o esperados o sus efectos, que moderan los daños o aprovechan las oportunidades. 	</a:t>
            </a:r>
          </a:p>
          <a:p>
            <a:pPr marL="0" indent="0"/>
            <a:endParaRPr lang="en-GB" altLang="de-DE" smtClean="0"/>
          </a:p>
        </p:txBody>
      </p:sp>
      <p:grpSp>
        <p:nvGrpSpPr>
          <p:cNvPr id="2" name="Gruppieren 18"/>
          <p:cNvGrpSpPr>
            <a:grpSpLocks/>
          </p:cNvGrpSpPr>
          <p:nvPr/>
        </p:nvGrpSpPr>
        <p:grpSpPr bwMode="auto">
          <a:xfrm>
            <a:off x="287338" y="3746500"/>
            <a:ext cx="8755062" cy="2363788"/>
            <a:chOff x="287867" y="4037013"/>
            <a:chExt cx="8603722" cy="2363847"/>
          </a:xfrm>
        </p:grpSpPr>
        <p:grpSp>
          <p:nvGrpSpPr>
            <p:cNvPr id="26640" name="Gruppieren 16"/>
            <p:cNvGrpSpPr>
              <a:grpSpLocks/>
            </p:cNvGrpSpPr>
            <p:nvPr/>
          </p:nvGrpSpPr>
          <p:grpSpPr bwMode="auto">
            <a:xfrm>
              <a:off x="287867" y="4037013"/>
              <a:ext cx="8603722" cy="1893163"/>
              <a:chOff x="287867" y="4037013"/>
              <a:chExt cx="8603722" cy="1893163"/>
            </a:xfrm>
          </p:grpSpPr>
          <p:sp>
            <p:nvSpPr>
              <p:cNvPr id="57358" name="Text Box 8"/>
              <p:cNvSpPr txBox="1">
                <a:spLocks noChangeArrowheads="1"/>
              </p:cNvSpPr>
              <p:nvPr/>
            </p:nvSpPr>
            <p:spPr bwMode="auto">
              <a:xfrm>
                <a:off x="287867" y="4175850"/>
                <a:ext cx="1553633" cy="1754326"/>
              </a:xfrm>
              <a:prstGeom prst="rect">
                <a:avLst/>
              </a:prstGeom>
              <a:solidFill>
                <a:schemeClr val="accent1">
                  <a:lumMod val="50000"/>
                </a:schemeClr>
              </a:solidFill>
              <a:ln>
                <a:noFill/>
                <a:headEnd/>
                <a:tailEnd/>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spAutoFit/>
              </a:bodyPr>
              <a:lstStyle/>
              <a:p>
                <a:pPr eaLnBrk="0" hangingPunct="0">
                  <a:defRPr/>
                </a:pPr>
                <a:r>
                  <a:rPr lang="es-MX" sz="1800" dirty="0">
                    <a:solidFill>
                      <a:srgbClr val="FFFFFF"/>
                    </a:solidFill>
                  </a:rPr>
                  <a:t>Mitigación</a:t>
                </a:r>
                <a:r>
                  <a:rPr lang="es-MX" sz="1800" b="0" dirty="0">
                    <a:solidFill>
                      <a:srgbClr val="FFFFFF"/>
                    </a:solidFill>
                  </a:rPr>
                  <a:t>: reducción de emisiones, reducción de la magnitud del CC</a:t>
                </a:r>
                <a:endParaRPr lang="es-MX" sz="2400" b="0" dirty="0">
                  <a:solidFill>
                    <a:srgbClr val="FFFFFF"/>
                  </a:solidFill>
                  <a:latin typeface="Times" pitchFamily="18" charset="0"/>
                </a:endParaRPr>
              </a:p>
            </p:txBody>
          </p:sp>
          <p:sp>
            <p:nvSpPr>
              <p:cNvPr id="26645" name="Line 9"/>
              <p:cNvSpPr>
                <a:spLocks noChangeShapeType="1"/>
              </p:cNvSpPr>
              <p:nvPr/>
            </p:nvSpPr>
            <p:spPr bwMode="auto">
              <a:xfrm>
                <a:off x="1822450" y="5053013"/>
                <a:ext cx="612775" cy="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de-DE"/>
              </a:p>
            </p:txBody>
          </p:sp>
          <p:sp>
            <p:nvSpPr>
              <p:cNvPr id="57356" name="Text Box 11"/>
              <p:cNvSpPr txBox="1">
                <a:spLocks noChangeArrowheads="1"/>
              </p:cNvSpPr>
              <p:nvPr/>
            </p:nvSpPr>
            <p:spPr bwMode="auto">
              <a:xfrm>
                <a:off x="7304994" y="4037013"/>
                <a:ext cx="1586595" cy="1815882"/>
              </a:xfrm>
              <a:prstGeom prst="rect">
                <a:avLst/>
              </a:prstGeom>
              <a:solidFill>
                <a:schemeClr val="accent1">
                  <a:lumMod val="50000"/>
                </a:schemeClr>
              </a:solidFill>
              <a:ln>
                <a:noFill/>
                <a:headEnd/>
                <a:tailEnd/>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spAutoFit/>
              </a:bodyPr>
              <a:lstStyle/>
              <a:p>
                <a:pPr eaLnBrk="0" hangingPunct="0">
                  <a:defRPr/>
                </a:pPr>
                <a:r>
                  <a:rPr lang="es-MX" sz="1600" dirty="0">
                    <a:solidFill>
                      <a:srgbClr val="FFFFFF"/>
                    </a:solidFill>
                  </a:rPr>
                  <a:t>Adaptación</a:t>
                </a:r>
                <a:r>
                  <a:rPr lang="es-MX" sz="1600" b="0" dirty="0">
                    <a:solidFill>
                      <a:srgbClr val="FFFFFF"/>
                    </a:solidFill>
                  </a:rPr>
                  <a:t>: reducción de la vulnerabilidad a los impactos del CC, reducción de pérdidas</a:t>
                </a:r>
                <a:endParaRPr lang="es-MX" sz="1600" b="0" dirty="0">
                  <a:solidFill>
                    <a:srgbClr val="FFFFFF"/>
                  </a:solidFill>
                  <a:latin typeface="Times" pitchFamily="18" charset="0"/>
                </a:endParaRPr>
              </a:p>
            </p:txBody>
          </p:sp>
          <p:sp>
            <p:nvSpPr>
              <p:cNvPr id="26649" name="Line 12"/>
              <p:cNvSpPr>
                <a:spLocks noChangeShapeType="1"/>
              </p:cNvSpPr>
              <p:nvPr/>
            </p:nvSpPr>
            <p:spPr bwMode="auto">
              <a:xfrm flipH="1">
                <a:off x="6695393" y="5053013"/>
                <a:ext cx="609600" cy="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de-DE"/>
              </a:p>
            </p:txBody>
          </p:sp>
        </p:grpSp>
        <p:sp>
          <p:nvSpPr>
            <p:cNvPr id="16" name="TextBox 15"/>
            <p:cNvSpPr txBox="1">
              <a:spLocks noChangeArrowheads="1"/>
            </p:cNvSpPr>
            <p:nvPr/>
          </p:nvSpPr>
          <p:spPr bwMode="auto">
            <a:xfrm>
              <a:off x="989893" y="6000800"/>
              <a:ext cx="7347875" cy="400060"/>
            </a:xfrm>
            <a:prstGeom prst="rect">
              <a:avLst/>
            </a:prstGeom>
            <a:noFill/>
            <a:ln w="9525">
              <a:noFill/>
              <a:miter lim="800000"/>
              <a:headEnd/>
              <a:tailEnd/>
            </a:ln>
          </p:spPr>
          <p:txBody>
            <a:bodyPr>
              <a:spAutoFit/>
            </a:bodyPr>
            <a:lstStyle/>
            <a:p>
              <a:pPr eaLnBrk="0" hangingPunct="0">
                <a:spcBef>
                  <a:spcPct val="20000"/>
                </a:spcBef>
                <a:buClr>
                  <a:srgbClr val="C80F0F"/>
                </a:buClr>
                <a:buFont typeface="Wingdings" pitchFamily="2" charset="2"/>
                <a:buNone/>
                <a:defRPr/>
              </a:pPr>
              <a:r>
                <a:rPr lang="es-MX" sz="2000" b="0" dirty="0">
                  <a:solidFill>
                    <a:schemeClr val="tx1">
                      <a:lumMod val="65000"/>
                      <a:lumOff val="35000"/>
                    </a:schemeClr>
                  </a:solidFill>
                  <a:latin typeface="+mn-lt"/>
                  <a:cs typeface="+mn-cs"/>
                </a:rPr>
                <a:t>Las estrategias de adaptación y mitigación son complementarias</a:t>
              </a:r>
            </a:p>
          </p:txBody>
        </p:sp>
      </p:grpSp>
      <p:sp>
        <p:nvSpPr>
          <p:cNvPr id="25618" name="Rectangle 5"/>
          <p:cNvSpPr>
            <a:spLocks noChangeArrowheads="1"/>
          </p:cNvSpPr>
          <p:nvPr/>
        </p:nvSpPr>
        <p:spPr bwMode="auto">
          <a:xfrm>
            <a:off x="8183563" y="6118225"/>
            <a:ext cx="960437" cy="231775"/>
          </a:xfrm>
          <a:prstGeom prst="rect">
            <a:avLst/>
          </a:prstGeom>
          <a:noFill/>
          <a:ln w="9525">
            <a:noFill/>
            <a:miter lim="800000"/>
            <a:headEnd/>
            <a:tailEnd/>
          </a:ln>
        </p:spPr>
        <p:txBody>
          <a:bodyPr wrap="none" anchor="ctr">
            <a:spAutoFit/>
          </a:bodyPr>
          <a:lstStyle/>
          <a:p>
            <a:pPr algn="r" eaLnBrk="0" hangingPunct="0">
              <a:defRPr/>
            </a:pPr>
            <a:r>
              <a:rPr lang="de-DE" sz="900" i="1" dirty="0">
                <a:solidFill>
                  <a:schemeClr val="bg1">
                    <a:lumMod val="50000"/>
                  </a:schemeClr>
                </a:solidFill>
                <a:latin typeface="+mj-lt"/>
              </a:rPr>
              <a:t>Fuente: PNUD</a:t>
            </a:r>
          </a:p>
        </p:txBody>
      </p:sp>
      <p:grpSp>
        <p:nvGrpSpPr>
          <p:cNvPr id="4" name="Gruppieren 14"/>
          <p:cNvGrpSpPr>
            <a:grpSpLocks/>
          </p:cNvGrpSpPr>
          <p:nvPr/>
        </p:nvGrpSpPr>
        <p:grpSpPr bwMode="auto">
          <a:xfrm>
            <a:off x="1660525" y="2738438"/>
            <a:ext cx="6019800" cy="2622550"/>
            <a:chOff x="1660016" y="3029205"/>
            <a:chExt cx="6019800" cy="2621601"/>
          </a:xfrm>
        </p:grpSpPr>
        <p:sp>
          <p:nvSpPr>
            <p:cNvPr id="57349" name="Text Box 3"/>
            <p:cNvSpPr txBox="1">
              <a:spLocks noChangeArrowheads="1"/>
            </p:cNvSpPr>
            <p:nvPr/>
          </p:nvSpPr>
          <p:spPr bwMode="auto">
            <a:xfrm>
              <a:off x="4893224" y="4727576"/>
              <a:ext cx="1913976" cy="646261"/>
            </a:xfrm>
            <a:prstGeom prst="rect">
              <a:avLst/>
            </a:prstGeom>
            <a:solidFill>
              <a:srgbClr val="C00000"/>
            </a:solidFill>
            <a:ln>
              <a:noFill/>
              <a:headEnd/>
              <a:tailEnd/>
            </a:ln>
            <a:effectLst/>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a:spAutoFit/>
            </a:bodyPr>
            <a:lstStyle/>
            <a:p>
              <a:pPr eaLnBrk="0" hangingPunct="0">
                <a:spcBef>
                  <a:spcPct val="50000"/>
                </a:spcBef>
                <a:defRPr/>
              </a:pPr>
              <a:r>
                <a:rPr lang="en-US" sz="1800" b="0" dirty="0" err="1">
                  <a:solidFill>
                    <a:srgbClr val="FFFFFF"/>
                  </a:solidFill>
                </a:rPr>
                <a:t>Impactos</a:t>
              </a:r>
              <a:r>
                <a:rPr lang="en-US" sz="1800" b="0" dirty="0">
                  <a:solidFill>
                    <a:srgbClr val="FFFFFF"/>
                  </a:solidFill>
                </a:rPr>
                <a:t> del </a:t>
              </a:r>
              <a:r>
                <a:rPr lang="en-US" sz="1800" b="0" dirty="0" err="1">
                  <a:solidFill>
                    <a:srgbClr val="FFFFFF"/>
                  </a:solidFill>
                </a:rPr>
                <a:t>cambio</a:t>
              </a:r>
              <a:r>
                <a:rPr lang="en-US" sz="1800" b="0" dirty="0">
                  <a:solidFill>
                    <a:srgbClr val="FFFFFF"/>
                  </a:solidFill>
                </a:rPr>
                <a:t> </a:t>
              </a:r>
              <a:r>
                <a:rPr lang="en-US" sz="1800" b="0" dirty="0" err="1">
                  <a:solidFill>
                    <a:srgbClr val="FFFFFF"/>
                  </a:solidFill>
                </a:rPr>
                <a:t>clim</a:t>
              </a:r>
              <a:r>
                <a:rPr lang="en-GB" sz="1800" b="0" dirty="0" err="1">
                  <a:solidFill>
                    <a:srgbClr val="FFFFFF"/>
                  </a:solidFill>
                </a:rPr>
                <a:t>ático</a:t>
              </a:r>
              <a:endParaRPr lang="en-US" sz="2400" b="0" dirty="0">
                <a:solidFill>
                  <a:srgbClr val="FFFFFF"/>
                </a:solidFill>
                <a:latin typeface="Times" pitchFamily="18" charset="0"/>
              </a:endParaRPr>
            </a:p>
          </p:txBody>
        </p:sp>
        <p:sp>
          <p:nvSpPr>
            <p:cNvPr id="26634" name="Line 6"/>
            <p:cNvSpPr>
              <a:spLocks noChangeShapeType="1"/>
            </p:cNvSpPr>
            <p:nvPr/>
          </p:nvSpPr>
          <p:spPr bwMode="auto">
            <a:xfrm>
              <a:off x="5892800" y="3770313"/>
              <a:ext cx="0" cy="1052512"/>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de-DE"/>
            </a:p>
          </p:txBody>
        </p:sp>
        <p:sp>
          <p:nvSpPr>
            <p:cNvPr id="57350" name="Text Box 4"/>
            <p:cNvSpPr txBox="1">
              <a:spLocks noChangeArrowheads="1"/>
            </p:cNvSpPr>
            <p:nvPr/>
          </p:nvSpPr>
          <p:spPr bwMode="auto">
            <a:xfrm>
              <a:off x="1660016" y="3029205"/>
              <a:ext cx="6019800" cy="923230"/>
            </a:xfrm>
            <a:prstGeom prst="rect">
              <a:avLst/>
            </a:prstGeom>
            <a:solidFill>
              <a:schemeClr val="accent6">
                <a:lumMod val="75000"/>
              </a:schemeClr>
            </a:solidFill>
            <a:ln>
              <a:noFill/>
              <a:headEnd/>
              <a:tailEnd/>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spAutoFit/>
              <a:sp3d/>
            </a:bodyPr>
            <a:lstStyle/>
            <a:p>
              <a:pPr algn="ctr" eaLnBrk="0" hangingPunct="0">
                <a:defRPr/>
              </a:pPr>
              <a:r>
                <a:rPr lang="es-MX" sz="1800" dirty="0">
                  <a:solidFill>
                    <a:schemeClr val="bg1"/>
                  </a:solidFill>
                </a:rPr>
                <a:t>Cambio climático global</a:t>
              </a:r>
              <a:r>
                <a:rPr lang="es-MX" sz="1800" b="0" dirty="0">
                  <a:solidFill>
                    <a:schemeClr val="bg1"/>
                  </a:solidFill>
                </a:rPr>
                <a:t>: cambios en la temperatura media global, cambios en la temperatura regional, lluvias, presión, circulación, etc.</a:t>
              </a:r>
              <a:endParaRPr lang="es-MX" sz="2400" b="0" dirty="0">
                <a:solidFill>
                  <a:schemeClr val="bg1"/>
                </a:solidFill>
                <a:latin typeface="Times" pitchFamily="18" charset="0"/>
              </a:endParaRPr>
            </a:p>
          </p:txBody>
        </p:sp>
        <p:sp>
          <p:nvSpPr>
            <p:cNvPr id="26636" name="Line 5"/>
            <p:cNvSpPr>
              <a:spLocks noChangeShapeType="1"/>
            </p:cNvSpPr>
            <p:nvPr/>
          </p:nvSpPr>
          <p:spPr bwMode="auto">
            <a:xfrm flipV="1">
              <a:off x="3302000" y="3952435"/>
              <a:ext cx="0" cy="88309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wrap="none" anchor="ctr"/>
            <a:lstStyle/>
            <a:p>
              <a:endParaRPr lang="de-DE"/>
            </a:p>
          </p:txBody>
        </p:sp>
        <p:sp>
          <p:nvSpPr>
            <p:cNvPr id="57348" name="Text Box 2"/>
            <p:cNvSpPr txBox="1">
              <a:spLocks noChangeArrowheads="1"/>
            </p:cNvSpPr>
            <p:nvPr/>
          </p:nvSpPr>
          <p:spPr bwMode="auto">
            <a:xfrm>
              <a:off x="2463800" y="4727576"/>
              <a:ext cx="2077528" cy="923230"/>
            </a:xfrm>
            <a:prstGeom prst="rect">
              <a:avLst/>
            </a:prstGeom>
            <a:solidFill>
              <a:srgbClr val="FFC000"/>
            </a:solidFill>
            <a:ln>
              <a:noFill/>
              <a:headEnd/>
              <a:tailEnd/>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spAutoFit/>
            </a:bodyPr>
            <a:lstStyle/>
            <a:p>
              <a:pPr eaLnBrk="0" hangingPunct="0">
                <a:spcBef>
                  <a:spcPct val="50000"/>
                </a:spcBef>
                <a:defRPr/>
              </a:pPr>
              <a:r>
                <a:rPr lang="es-MX" sz="1800" b="0" dirty="0">
                  <a:solidFill>
                    <a:schemeClr val="tx1"/>
                  </a:solidFill>
                </a:rPr>
                <a:t>Emisiones de Gases de efecto invernadero</a:t>
              </a:r>
              <a:endParaRPr lang="es-MX" sz="2400" b="0" dirty="0">
                <a:solidFill>
                  <a:schemeClr val="tx1"/>
                </a:solidFill>
                <a:latin typeface="Times"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684213" y="170021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GB" altLang="de-DE" sz="2400" b="0">
              <a:solidFill>
                <a:schemeClr val="tx1"/>
              </a:solidFill>
              <a:latin typeface="Times" pitchFamily="18" charset="0"/>
            </a:endParaRPr>
          </a:p>
        </p:txBody>
      </p:sp>
      <p:pic>
        <p:nvPicPr>
          <p:cNvPr id="2765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t="45461" b="11430"/>
          <a:stretch>
            <a:fillRect/>
          </a:stretch>
        </p:blipFill>
        <p:spPr bwMode="auto">
          <a:xfrm>
            <a:off x="266700" y="1979613"/>
            <a:ext cx="8569325" cy="352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itel 5"/>
          <p:cNvSpPr>
            <a:spLocks noGrp="1"/>
          </p:cNvSpPr>
          <p:nvPr>
            <p:ph type="title"/>
          </p:nvPr>
        </p:nvSpPr>
        <p:spPr>
          <a:xfrm>
            <a:off x="449263" y="1093788"/>
            <a:ext cx="7526337" cy="741362"/>
          </a:xfrm>
        </p:spPr>
        <p:txBody>
          <a:bodyPr/>
          <a:lstStyle/>
          <a:p>
            <a:r>
              <a:rPr lang="en-US" altLang="de-DE" smtClean="0"/>
              <a:t>Adaptación – un caso de urgencia</a:t>
            </a:r>
          </a:p>
        </p:txBody>
      </p:sp>
      <p:sp>
        <p:nvSpPr>
          <p:cNvPr id="5" name="Rectangle 5"/>
          <p:cNvSpPr>
            <a:spLocks noChangeArrowheads="1"/>
          </p:cNvSpPr>
          <p:nvPr/>
        </p:nvSpPr>
        <p:spPr bwMode="auto">
          <a:xfrm>
            <a:off x="6035675" y="6408738"/>
            <a:ext cx="3108325" cy="230187"/>
          </a:xfrm>
          <a:prstGeom prst="rect">
            <a:avLst/>
          </a:prstGeom>
          <a:noFill/>
          <a:ln w="9525">
            <a:noFill/>
            <a:miter lim="800000"/>
            <a:headEnd/>
            <a:tailEnd/>
          </a:ln>
        </p:spPr>
        <p:txBody>
          <a:bodyPr wrap="none" anchor="ctr">
            <a:spAutoFit/>
          </a:bodyPr>
          <a:lstStyle/>
          <a:p>
            <a:pPr algn="r" eaLnBrk="0" hangingPunct="0">
              <a:defRPr/>
            </a:pPr>
            <a:r>
              <a:rPr lang="de-DE" sz="900" i="1" dirty="0">
                <a:solidFill>
                  <a:schemeClr val="bg1">
                    <a:lumMod val="50000"/>
                  </a:schemeClr>
                </a:solidFill>
                <a:latin typeface="+mj-lt"/>
              </a:rPr>
              <a:t>Fuente: Denk-Schrift Energie, Swiss academics, 2007</a:t>
            </a:r>
          </a:p>
        </p:txBody>
      </p:sp>
      <p:sp>
        <p:nvSpPr>
          <p:cNvPr id="27654" name="1 CuadroTexto"/>
          <p:cNvSpPr txBox="1">
            <a:spLocks noChangeArrowheads="1"/>
          </p:cNvSpPr>
          <p:nvPr/>
        </p:nvSpPr>
        <p:spPr bwMode="auto">
          <a:xfrm>
            <a:off x="2911475" y="1946275"/>
            <a:ext cx="1109663" cy="3381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600">
                <a:solidFill>
                  <a:schemeClr val="tx1"/>
                </a:solidFill>
              </a:rPr>
              <a:t>Medidas</a:t>
            </a:r>
          </a:p>
        </p:txBody>
      </p:sp>
      <p:sp>
        <p:nvSpPr>
          <p:cNvPr id="27655" name="6 CuadroTexto"/>
          <p:cNvSpPr txBox="1">
            <a:spLocks noChangeArrowheads="1"/>
          </p:cNvSpPr>
          <p:nvPr/>
        </p:nvSpPr>
        <p:spPr bwMode="auto">
          <a:xfrm>
            <a:off x="5087938" y="2097088"/>
            <a:ext cx="2151062" cy="3381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600">
                <a:solidFill>
                  <a:srgbClr val="FF0000"/>
                </a:solidFill>
              </a:rPr>
              <a:t>Tiempo de reacción</a:t>
            </a:r>
          </a:p>
        </p:txBody>
      </p:sp>
      <p:sp>
        <p:nvSpPr>
          <p:cNvPr id="27656" name="7 CuadroTexto"/>
          <p:cNvSpPr txBox="1">
            <a:spLocks noChangeArrowheads="1"/>
          </p:cNvSpPr>
          <p:nvPr/>
        </p:nvSpPr>
        <p:spPr bwMode="auto">
          <a:xfrm>
            <a:off x="1447800" y="3249613"/>
            <a:ext cx="1109663" cy="307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400">
                <a:solidFill>
                  <a:schemeClr val="tx1"/>
                </a:solidFill>
              </a:rPr>
              <a:t>emisiones</a:t>
            </a:r>
          </a:p>
        </p:txBody>
      </p:sp>
      <p:sp>
        <p:nvSpPr>
          <p:cNvPr id="27657" name="8 CuadroTexto"/>
          <p:cNvSpPr txBox="1">
            <a:spLocks noChangeArrowheads="1"/>
          </p:cNvSpPr>
          <p:nvPr/>
        </p:nvSpPr>
        <p:spPr bwMode="auto">
          <a:xfrm>
            <a:off x="5603875" y="4297363"/>
            <a:ext cx="1728788" cy="307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400">
                <a:solidFill>
                  <a:srgbClr val="0070C0"/>
                </a:solidFill>
              </a:rPr>
              <a:t>Costos externos</a:t>
            </a:r>
          </a:p>
        </p:txBody>
      </p:sp>
      <p:sp>
        <p:nvSpPr>
          <p:cNvPr id="27658" name="9 CuadroTexto"/>
          <p:cNvSpPr txBox="1">
            <a:spLocks noChangeArrowheads="1"/>
          </p:cNvSpPr>
          <p:nvPr/>
        </p:nvSpPr>
        <p:spPr bwMode="auto">
          <a:xfrm rot="-5400000">
            <a:off x="-374649" y="3503612"/>
            <a:ext cx="2609850" cy="307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400" b="0">
                <a:solidFill>
                  <a:schemeClr val="tx1"/>
                </a:solidFill>
              </a:rPr>
              <a:t>Emisiones de CO2 </a:t>
            </a:r>
          </a:p>
        </p:txBody>
      </p:sp>
      <p:sp>
        <p:nvSpPr>
          <p:cNvPr id="27659" name="10 CuadroTexto"/>
          <p:cNvSpPr txBox="1">
            <a:spLocks noChangeArrowheads="1"/>
          </p:cNvSpPr>
          <p:nvPr/>
        </p:nvSpPr>
        <p:spPr bwMode="auto">
          <a:xfrm rot="-5400000">
            <a:off x="6933407" y="3396456"/>
            <a:ext cx="2609850" cy="522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400" b="0">
                <a:solidFill>
                  <a:schemeClr val="tx1"/>
                </a:solidFill>
              </a:rPr>
              <a:t>Costos externos de emisiones de CO2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el 5"/>
          <p:cNvSpPr>
            <a:spLocks noGrp="1"/>
          </p:cNvSpPr>
          <p:nvPr>
            <p:ph type="title"/>
          </p:nvPr>
        </p:nvSpPr>
        <p:spPr>
          <a:xfrm>
            <a:off x="457200" y="827088"/>
            <a:ext cx="7526338" cy="1055687"/>
          </a:xfrm>
        </p:spPr>
        <p:txBody>
          <a:bodyPr/>
          <a:lstStyle/>
          <a:p>
            <a:r>
              <a:rPr lang="es-MX" altLang="de-DE" smtClean="0"/>
              <a:t>Costos: </a:t>
            </a:r>
            <a:r>
              <a:rPr lang="es-MX" altLang="de-DE" b="0" smtClean="0"/>
              <a:t>Costos de adaptación estimados y requerimientos de investigación para países en desarrollo</a:t>
            </a:r>
          </a:p>
        </p:txBody>
      </p:sp>
      <p:graphicFrame>
        <p:nvGraphicFramePr>
          <p:cNvPr id="82969" name="Group 25"/>
          <p:cNvGraphicFramePr>
            <a:graphicFrameLocks noGrp="1"/>
          </p:cNvGraphicFramePr>
          <p:nvPr>
            <p:ph idx="1"/>
          </p:nvPr>
        </p:nvGraphicFramePr>
        <p:xfrm>
          <a:off x="457200" y="2008188"/>
          <a:ext cx="7526338" cy="3900487"/>
        </p:xfrm>
        <a:graphic>
          <a:graphicData uri="http://schemas.openxmlformats.org/drawingml/2006/table">
            <a:tbl>
              <a:tblPr/>
              <a:tblGrid>
                <a:gridCol w="4957716"/>
                <a:gridCol w="2568622"/>
              </a:tblGrid>
              <a:tr h="72248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err="1" smtClean="0">
                          <a:ln>
                            <a:noFill/>
                          </a:ln>
                          <a:solidFill>
                            <a:srgbClr val="C00000"/>
                          </a:solidFill>
                          <a:effectLst/>
                          <a:latin typeface="Arial" charset="0"/>
                          <a:cs typeface="Times New Roman" pitchFamily="18" charset="0"/>
                        </a:rPr>
                        <a:t>Fuente</a:t>
                      </a:r>
                      <a:endParaRPr kumimoji="0" lang="en-US" sz="1800" b="0" i="0" u="none" strike="noStrike" cap="none" normalizeH="0" baseline="0" dirty="0" smtClean="0">
                        <a:ln>
                          <a:noFill/>
                        </a:ln>
                        <a:solidFill>
                          <a:srgbClr val="C00000"/>
                        </a:solidFill>
                        <a:effectLst/>
                        <a:latin typeface="Calibri" pitchFamily="34" charset="0"/>
                        <a:ea typeface="Calibri" pitchFamily="34" charset="0"/>
                        <a:cs typeface="Times New Roman" pitchFamily="18" charset="0"/>
                      </a:endParaRPr>
                    </a:p>
                  </a:txBody>
                  <a:tcPr marL="73025" marR="73025" marT="45727" marB="45727" anchor="ctr" horzOverflow="overflow">
                    <a:lnL>
                      <a:noFill/>
                    </a:lnL>
                    <a:lnR w="12700" cap="flat" cmpd="sng" algn="ctr">
                      <a:solidFill>
                        <a:srgbClr val="D9D9D9"/>
                      </a:solidFill>
                      <a:prstDash val="solid"/>
                      <a:round/>
                      <a:headEnd type="none" w="med" len="med"/>
                      <a:tailEnd type="none" w="med" len="med"/>
                    </a:lnR>
                    <a:lnT>
                      <a:noFill/>
                    </a:lnT>
                    <a:lnB w="12700" cap="flat" cmpd="sng" algn="ctr">
                      <a:solidFill>
                        <a:srgbClr val="D9D9D9"/>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err="1" smtClean="0">
                          <a:ln>
                            <a:noFill/>
                          </a:ln>
                          <a:solidFill>
                            <a:srgbClr val="C00000"/>
                          </a:solidFill>
                          <a:effectLst/>
                          <a:latin typeface="Arial" charset="0"/>
                          <a:cs typeface="Times New Roman" pitchFamily="18" charset="0"/>
                        </a:rPr>
                        <a:t>Estimado</a:t>
                      </a:r>
                      <a:r>
                        <a:rPr kumimoji="0" lang="en-US" sz="1800" b="1" i="0" u="none" strike="noStrike" cap="none" normalizeH="0" baseline="0" dirty="0" smtClean="0">
                          <a:ln>
                            <a:noFill/>
                          </a:ln>
                          <a:solidFill>
                            <a:srgbClr val="C00000"/>
                          </a:solidFill>
                          <a:effectLst/>
                          <a:latin typeface="Arial" charset="0"/>
                          <a:cs typeface="Times New Roman" pitchFamily="18" charset="0"/>
                        </a:rPr>
                        <a:t> </a:t>
                      </a:r>
                      <a:endParaRPr kumimoji="0" lang="en-US" sz="1800" b="0" i="0" u="none" strike="noStrike" cap="none" normalizeH="0" baseline="0" dirty="0" smtClean="0">
                        <a:ln>
                          <a:noFill/>
                        </a:ln>
                        <a:solidFill>
                          <a:srgbClr val="C00000"/>
                        </a:solidFill>
                        <a:effectLst/>
                        <a:latin typeface="Calibri" pitchFamily="34" charset="0"/>
                        <a:ea typeface="Calibri" pitchFamily="34" charset="0"/>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1" u="none" strike="noStrike" cap="none" normalizeH="0" baseline="0" dirty="0" smtClean="0">
                          <a:ln>
                            <a:noFill/>
                          </a:ln>
                          <a:solidFill>
                            <a:srgbClr val="C00000"/>
                          </a:solidFill>
                          <a:effectLst/>
                          <a:latin typeface="Arial" charset="0"/>
                          <a:cs typeface="Times New Roman" pitchFamily="18" charset="0"/>
                        </a:rPr>
                        <a:t>(US$ mill/</a:t>
                      </a:r>
                      <a:r>
                        <a:rPr kumimoji="0" lang="en-US" sz="1800" b="0" i="1" u="none" strike="noStrike" cap="none" normalizeH="0" baseline="0" dirty="0" err="1" smtClean="0">
                          <a:ln>
                            <a:noFill/>
                          </a:ln>
                          <a:solidFill>
                            <a:srgbClr val="C00000"/>
                          </a:solidFill>
                          <a:effectLst/>
                          <a:latin typeface="Arial" charset="0"/>
                          <a:cs typeface="Times New Roman" pitchFamily="18" charset="0"/>
                        </a:rPr>
                        <a:t>año</a:t>
                      </a:r>
                      <a:r>
                        <a:rPr kumimoji="0" lang="en-US" sz="1800" b="0" i="1" u="none" strike="noStrike" cap="none" normalizeH="0" baseline="0" dirty="0" smtClean="0">
                          <a:ln>
                            <a:noFill/>
                          </a:ln>
                          <a:solidFill>
                            <a:srgbClr val="C00000"/>
                          </a:solidFill>
                          <a:effectLst/>
                          <a:latin typeface="Arial" charset="0"/>
                          <a:cs typeface="Times New Roman" pitchFamily="18" charset="0"/>
                        </a:rPr>
                        <a:t>)</a:t>
                      </a:r>
                      <a:endParaRPr kumimoji="0" lang="en-US" sz="1800" b="0" i="0" u="none" strike="noStrike" cap="none" normalizeH="0" baseline="0" dirty="0" smtClean="0">
                        <a:ln>
                          <a:noFill/>
                        </a:ln>
                        <a:solidFill>
                          <a:srgbClr val="C00000"/>
                        </a:solidFill>
                        <a:effectLst/>
                        <a:latin typeface="Calibri" pitchFamily="34" charset="0"/>
                        <a:cs typeface="Arial" charset="0"/>
                      </a:endParaRPr>
                    </a:p>
                  </a:txBody>
                  <a:tcPr marL="73025" marR="73025" marT="45727" marB="45727" anchor="ctr" horzOverflow="overflow">
                    <a:lnL w="12700" cap="flat" cmpd="sng" algn="ctr">
                      <a:solidFill>
                        <a:srgbClr val="D9D9D9"/>
                      </a:solidFill>
                      <a:prstDash val="solid"/>
                      <a:round/>
                      <a:headEnd type="none" w="med" len="med"/>
                      <a:tailEnd type="none" w="med" len="med"/>
                    </a:lnL>
                    <a:lnR>
                      <a:noFill/>
                    </a:lnR>
                    <a:lnT>
                      <a:noFill/>
                    </a:lnT>
                    <a:lnB w="12700" cap="flat" cmpd="sng" algn="ctr">
                      <a:solidFill>
                        <a:srgbClr val="D9D9D9"/>
                      </a:solidFill>
                      <a:prstDash val="solid"/>
                      <a:round/>
                      <a:headEnd type="none" w="med" len="med"/>
                      <a:tailEnd type="none" w="med" len="med"/>
                    </a:lnB>
                    <a:lnTlToBr>
                      <a:noFill/>
                    </a:lnTlToBr>
                    <a:lnBlToTr>
                      <a:noFill/>
                    </a:lnBlToTr>
                    <a:solidFill>
                      <a:schemeClr val="accent6">
                        <a:lumMod val="40000"/>
                        <a:lumOff val="60000"/>
                      </a:schemeClr>
                    </a:solidFill>
                  </a:tcPr>
                </a:tc>
              </a:tr>
              <a:tr h="777354">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s-MX" sz="1800" b="0" i="0" u="none" strike="noStrike" cap="none" normalizeH="0" baseline="0" noProof="0" dirty="0" smtClean="0">
                          <a:ln>
                            <a:noFill/>
                          </a:ln>
                          <a:solidFill>
                            <a:schemeClr val="tx1"/>
                          </a:solidFill>
                          <a:effectLst/>
                          <a:latin typeface="Arial" charset="0"/>
                          <a:cs typeface="Times New Roman" pitchFamily="18" charset="0"/>
                        </a:rPr>
                        <a:t>Banco Mundial, revisado por el Informe </a:t>
                      </a:r>
                      <a:r>
                        <a:rPr kumimoji="0" lang="es-MX" sz="1800" b="0" i="0" u="none" strike="noStrike" cap="none" normalizeH="0" baseline="0" noProof="0" dirty="0" err="1" smtClean="0">
                          <a:ln>
                            <a:noFill/>
                          </a:ln>
                          <a:solidFill>
                            <a:schemeClr val="tx1"/>
                          </a:solidFill>
                          <a:effectLst/>
                          <a:latin typeface="Arial" charset="0"/>
                          <a:cs typeface="Times New Roman" pitchFamily="18" charset="0"/>
                        </a:rPr>
                        <a:t>Stern</a:t>
                      </a:r>
                      <a:r>
                        <a:rPr kumimoji="0" lang="es-MX" sz="1800" b="0" i="0" u="none" strike="noStrike" cap="none" normalizeH="0" baseline="0" noProof="0" dirty="0" smtClean="0">
                          <a:ln>
                            <a:noFill/>
                          </a:ln>
                          <a:solidFill>
                            <a:schemeClr val="tx1"/>
                          </a:solidFill>
                          <a:effectLst/>
                          <a:latin typeface="Arial" charset="0"/>
                          <a:cs typeface="Times New Roman" pitchFamily="18" charset="0"/>
                        </a:rPr>
                        <a:t> (2006)</a:t>
                      </a:r>
                      <a:endParaRPr kumimoji="0" lang="es-MX" sz="1800" b="0" i="0" u="none" strike="noStrike" cap="none" normalizeH="0" baseline="0" noProof="0" dirty="0" smtClean="0">
                        <a:ln>
                          <a:noFill/>
                        </a:ln>
                        <a:solidFill>
                          <a:schemeClr val="tx1"/>
                        </a:solidFill>
                        <a:effectLst/>
                        <a:latin typeface="Calibri" pitchFamily="34" charset="0"/>
                        <a:ea typeface="Calibri" pitchFamily="34" charset="0"/>
                        <a:cs typeface="Times New Roman" pitchFamily="18" charset="0"/>
                      </a:endParaRPr>
                    </a:p>
                  </a:txBody>
                  <a:tcPr marL="73025" marR="73025" marT="73163" marB="73163"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Times New Roman" pitchFamily="18" charset="0"/>
                        </a:rPr>
                        <a:t>4 – 37</a:t>
                      </a: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marL="73025" marR="73025" marT="73163" marB="73163"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r h="600163">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Times New Roman" pitchFamily="18" charset="0"/>
                        </a:rPr>
                        <a:t>Oxfam (2007)</a:t>
                      </a: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marL="73025" marR="73025" marT="73163" marB="73163"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Times New Roman" pitchFamily="18" charset="0"/>
                        </a:rPr>
                        <a:t>8 – 33</a:t>
                      </a: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marL="73025" marR="73025" marT="73163" marB="73163"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chemeClr val="accent6">
                        <a:lumMod val="40000"/>
                        <a:lumOff val="60000"/>
                      </a:schemeClr>
                    </a:solidFill>
                  </a:tcPr>
                </a:tc>
              </a:tr>
              <a:tr h="600163">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Times New Roman" pitchFamily="18" charset="0"/>
                        </a:rPr>
                        <a:t>CMNUCC (2007)</a:t>
                      </a: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marL="73025" marR="73025" marT="73163" marB="73163"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Times New Roman" pitchFamily="18" charset="0"/>
                        </a:rPr>
                        <a:t>28 – 67 (en 2030)</a:t>
                      </a: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marL="73025" marR="73025" marT="73163" marB="73163"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r h="600163">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Times New Roman" pitchFamily="18" charset="0"/>
                        </a:rPr>
                        <a:t>PNUD: HDR 2007 – 08 </a:t>
                      </a: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marL="73025" marR="73025" marT="73163" marB="73163"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chemeClr val="accent6">
                        <a:lumMod val="40000"/>
                        <a:lumOff val="60000"/>
                      </a:schemeClr>
                    </a:solid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Times New Roman" pitchFamily="18" charset="0"/>
                        </a:rPr>
                        <a:t>86 (en 2016)</a:t>
                      </a:r>
                      <a:endParaRPr kumimoji="0" lang="en-US" sz="18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marL="73025" marR="73025" marT="73163" marB="73163"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chemeClr val="accent6">
                        <a:lumMod val="40000"/>
                        <a:lumOff val="60000"/>
                      </a:schemeClr>
                    </a:solidFill>
                  </a:tcPr>
                </a:tc>
              </a:tr>
              <a:tr h="600163">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Arial" charset="0"/>
                          <a:cs typeface="Times New Roman" pitchFamily="18" charset="0"/>
                        </a:rPr>
                        <a:t>Banco</a:t>
                      </a:r>
                      <a:r>
                        <a:rPr kumimoji="0" lang="en-US" sz="1800" b="0" i="0" u="none" strike="noStrike" cap="none" normalizeH="0" baseline="0" dirty="0" smtClean="0">
                          <a:ln>
                            <a:noFill/>
                          </a:ln>
                          <a:solidFill>
                            <a:schemeClr val="tx1"/>
                          </a:solidFill>
                          <a:effectLst/>
                          <a:latin typeface="Arial" charset="0"/>
                          <a:cs typeface="Times New Roman" pitchFamily="18" charset="0"/>
                        </a:rPr>
                        <a:t> Mundial (2009)</a:t>
                      </a:r>
                    </a:p>
                  </a:txBody>
                  <a:tcPr marL="73025" marR="73025" marT="73163" marB="73163"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cs typeface="Times New Roman" pitchFamily="18" charset="0"/>
                        </a:rPr>
                        <a:t>75 – 100 (2010 – 2050)</a:t>
                      </a:r>
                    </a:p>
                  </a:txBody>
                  <a:tcPr marL="73025" marR="73025" marT="73163" marB="73163"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bl>
          </a:graphicData>
        </a:graphic>
      </p:graphicFrame>
      <p:sp>
        <p:nvSpPr>
          <p:cNvPr id="28695" name="Rectangle 2"/>
          <p:cNvSpPr>
            <a:spLocks noChangeArrowheads="1"/>
          </p:cNvSpPr>
          <p:nvPr/>
        </p:nvSpPr>
        <p:spPr bwMode="auto">
          <a:xfrm>
            <a:off x="0" y="11049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US" altLang="de-DE"/>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836613"/>
            <a:ext cx="7526338" cy="741362"/>
          </a:xfrm>
        </p:spPr>
        <p:txBody>
          <a:bodyPr/>
          <a:lstStyle/>
          <a:p>
            <a:r>
              <a:rPr lang="en-US" altLang="de-DE" smtClean="0"/>
              <a:t>Costos: </a:t>
            </a:r>
            <a:r>
              <a:rPr lang="en-US" altLang="de-DE" b="0" smtClean="0"/>
              <a:t>Estimaciones por sector</a:t>
            </a:r>
          </a:p>
        </p:txBody>
      </p:sp>
      <p:graphicFrame>
        <p:nvGraphicFramePr>
          <p:cNvPr id="5" name="Table 4"/>
          <p:cNvGraphicFramePr>
            <a:graphicFrameLocks noGrp="1"/>
          </p:cNvGraphicFramePr>
          <p:nvPr/>
        </p:nvGraphicFramePr>
        <p:xfrm>
          <a:off x="457200" y="1695450"/>
          <a:ext cx="7861300" cy="4367213"/>
        </p:xfrm>
        <a:graphic>
          <a:graphicData uri="http://schemas.openxmlformats.org/drawingml/2006/table">
            <a:tbl>
              <a:tblPr firstRow="1" bandRow="1">
                <a:tableStyleId>{5C22544A-7EE6-4342-B048-85BDC9FD1C3A}</a:tableStyleId>
              </a:tblPr>
              <a:tblGrid>
                <a:gridCol w="3613985"/>
                <a:gridCol w="1799209"/>
                <a:gridCol w="2448106"/>
              </a:tblGrid>
              <a:tr h="800292">
                <a:tc>
                  <a:txBody>
                    <a:bodyPr/>
                    <a:lstStyle/>
                    <a:p>
                      <a:pPr algn="l"/>
                      <a:r>
                        <a:rPr lang="es-MX" sz="1400" noProof="0" dirty="0" smtClean="0">
                          <a:solidFill>
                            <a:srgbClr val="C00000"/>
                          </a:solidFill>
                        </a:rPr>
                        <a:t>Sector</a:t>
                      </a:r>
                      <a:endParaRPr lang="es-MX" sz="1400" noProof="0" dirty="0">
                        <a:solidFill>
                          <a:srgbClr val="C00000"/>
                        </a:solidFill>
                      </a:endParaRPr>
                    </a:p>
                  </a:txBody>
                  <a:tcPr marL="91435" marR="91435" marT="45731" marB="45731" anchor="b">
                    <a:lnL w="12700" cmpd="sng">
                      <a:noFill/>
                    </a:lnL>
                    <a:lnR w="12700" cap="flat" cmpd="sng" algn="ctr">
                      <a:solidFill>
                        <a:schemeClr val="bg1">
                          <a:lumMod val="85000"/>
                        </a:schemeClr>
                      </a:solidFill>
                      <a:prstDash val="solid"/>
                      <a:round/>
                      <a:headEnd type="none" w="med" len="med"/>
                      <a:tailEnd type="none" w="med" len="med"/>
                    </a:lnR>
                    <a:lnT w="12700" cmpd="sng">
                      <a:noFill/>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l"/>
                      <a:r>
                        <a:rPr lang="es-MX" sz="1400" noProof="0" smtClean="0">
                          <a:solidFill>
                            <a:srgbClr val="C00000"/>
                          </a:solidFill>
                        </a:rPr>
                        <a:t>Global </a:t>
                      </a:r>
                    </a:p>
                    <a:p>
                      <a:pPr algn="l"/>
                      <a:r>
                        <a:rPr lang="es-MX" sz="1400" noProof="0" smtClean="0">
                          <a:solidFill>
                            <a:srgbClr val="C00000"/>
                          </a:solidFill>
                        </a:rPr>
                        <a:t>(miles de millones US$)</a:t>
                      </a:r>
                      <a:endParaRPr lang="es-MX" sz="1400" noProof="0">
                        <a:solidFill>
                          <a:srgbClr val="C00000"/>
                        </a:solidFill>
                      </a:endParaRPr>
                    </a:p>
                  </a:txBody>
                  <a:tcPr marL="91435" marR="91435" marT="45731" marB="45731"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mpd="sng">
                      <a:noFill/>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l"/>
                      <a:r>
                        <a:rPr lang="es-MX" sz="1400" noProof="0" smtClean="0">
                          <a:solidFill>
                            <a:srgbClr val="C00000"/>
                          </a:solidFill>
                        </a:rPr>
                        <a:t>Porcentaje en países en desarrollo</a:t>
                      </a:r>
                      <a:endParaRPr lang="es-MX" sz="1400" noProof="0">
                        <a:solidFill>
                          <a:srgbClr val="C00000"/>
                        </a:solidFill>
                      </a:endParaRPr>
                    </a:p>
                  </a:txBody>
                  <a:tcPr marL="91435" marR="91435" marT="45731" marB="45731" anchor="b">
                    <a:lnL w="12700" cap="flat" cmpd="sng" algn="ctr">
                      <a:solidFill>
                        <a:schemeClr val="bg1">
                          <a:lumMod val="85000"/>
                        </a:schemeClr>
                      </a:solidFill>
                      <a:prstDash val="solid"/>
                      <a:round/>
                      <a:headEnd type="none" w="med" len="med"/>
                      <a:tailEnd type="none" w="med" len="med"/>
                    </a:lnL>
                    <a:lnR w="12700" cmpd="sng">
                      <a:noFill/>
                    </a:lnR>
                    <a:lnT w="12700" cmpd="sng">
                      <a:noFill/>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r>
              <a:tr h="731603">
                <a:tc>
                  <a:txBody>
                    <a:bodyPr/>
                    <a:lstStyle/>
                    <a:p>
                      <a:r>
                        <a:rPr lang="es-MX" sz="1400" noProof="0" dirty="0" smtClean="0">
                          <a:solidFill>
                            <a:schemeClr val="tx1"/>
                          </a:solidFill>
                        </a:rPr>
                        <a:t>Agricultura, silvicultura y pesca</a:t>
                      </a:r>
                      <a:endParaRPr lang="es-MX" sz="1400" baseline="0" noProof="0" dirty="0" smtClean="0">
                        <a:solidFill>
                          <a:schemeClr val="tx1"/>
                        </a:solidFill>
                      </a:endParaRPr>
                    </a:p>
                    <a:p>
                      <a:r>
                        <a:rPr lang="es-MX" sz="1400" i="1" baseline="0" noProof="0" dirty="0" smtClean="0">
                          <a:solidFill>
                            <a:schemeClr val="tx1"/>
                          </a:solidFill>
                        </a:rPr>
                        <a:t>(producción, procesamiento, investigación y desarrollo)</a:t>
                      </a:r>
                      <a:endParaRPr lang="es-MX" sz="1400" i="1" noProof="0" dirty="0">
                        <a:solidFill>
                          <a:schemeClr val="tx1"/>
                        </a:solidFill>
                      </a:endParaRPr>
                    </a:p>
                  </a:txBody>
                  <a:tcPr marL="91435" marR="91435" marT="45731" marB="45731" anchor="ct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s-MX" sz="1400" noProof="0" smtClean="0">
                          <a:solidFill>
                            <a:schemeClr val="tx1"/>
                          </a:solidFill>
                        </a:rPr>
                        <a:t>14</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s-MX" sz="1400" noProof="0" smtClean="0">
                          <a:solidFill>
                            <a:schemeClr val="tx1"/>
                          </a:solidFill>
                        </a:rPr>
                        <a:t>50%</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r>
              <a:tr h="640233">
                <a:tc>
                  <a:txBody>
                    <a:bodyPr/>
                    <a:lstStyle/>
                    <a:p>
                      <a:r>
                        <a:rPr lang="es-MX" sz="1400" noProof="0" smtClean="0">
                          <a:solidFill>
                            <a:schemeClr val="tx1"/>
                          </a:solidFill>
                        </a:rPr>
                        <a:t>Provisión de agua</a:t>
                      </a:r>
                    </a:p>
                    <a:p>
                      <a:r>
                        <a:rPr lang="es-MX" sz="1400" i="1" noProof="0" smtClean="0">
                          <a:solidFill>
                            <a:schemeClr val="tx1"/>
                          </a:solidFill>
                        </a:rPr>
                        <a:t>(infraestructura de</a:t>
                      </a:r>
                      <a:r>
                        <a:rPr lang="es-MX" sz="1400" i="1" baseline="0" noProof="0" smtClean="0">
                          <a:solidFill>
                            <a:schemeClr val="tx1"/>
                          </a:solidFill>
                        </a:rPr>
                        <a:t> provisión de agua</a:t>
                      </a:r>
                      <a:r>
                        <a:rPr lang="es-MX" sz="1400" i="1" noProof="0" smtClean="0">
                          <a:solidFill>
                            <a:schemeClr val="tx1"/>
                          </a:solidFill>
                        </a:rPr>
                        <a:t>)</a:t>
                      </a:r>
                      <a:endParaRPr lang="es-MX" sz="1400" i="1" noProof="0">
                        <a:solidFill>
                          <a:schemeClr val="tx1"/>
                        </a:solidFill>
                      </a:endParaRPr>
                    </a:p>
                  </a:txBody>
                  <a:tcPr marL="91435" marR="91435" marT="45731" marB="45731" anchor="ct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r>
                        <a:rPr lang="es-MX" sz="1400" noProof="0" smtClean="0">
                          <a:solidFill>
                            <a:schemeClr val="tx1"/>
                          </a:solidFill>
                        </a:rPr>
                        <a:t>11</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r"/>
                      <a:r>
                        <a:rPr lang="es-MX" sz="1400" noProof="0" smtClean="0">
                          <a:solidFill>
                            <a:schemeClr val="tx1"/>
                          </a:solidFill>
                        </a:rPr>
                        <a:t>80%</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r>
              <a:tr h="914619">
                <a:tc>
                  <a:txBody>
                    <a:bodyPr/>
                    <a:lstStyle/>
                    <a:p>
                      <a:r>
                        <a:rPr lang="es-MX" sz="1400" noProof="0" dirty="0" smtClean="0">
                          <a:solidFill>
                            <a:schemeClr val="tx1"/>
                          </a:solidFill>
                        </a:rPr>
                        <a:t>Salud humana</a:t>
                      </a:r>
                    </a:p>
                    <a:p>
                      <a:r>
                        <a:rPr lang="es-MX" sz="1400" i="1" kern="1200" baseline="0" noProof="0" dirty="0" smtClean="0">
                          <a:solidFill>
                            <a:schemeClr val="tx1"/>
                          </a:solidFill>
                          <a:latin typeface="+mn-lt"/>
                          <a:ea typeface="+mn-ea"/>
                          <a:cs typeface="+mn-cs"/>
                        </a:rPr>
                        <a:t>(enfermedades diarreicas, desnutrición y malaria)</a:t>
                      </a:r>
                      <a:endParaRPr lang="es-MX" sz="1400" noProof="0" dirty="0">
                        <a:solidFill>
                          <a:schemeClr val="tx1"/>
                        </a:solidFill>
                      </a:endParaRPr>
                    </a:p>
                  </a:txBody>
                  <a:tcPr marL="91435" marR="91435" marT="45731" marB="45731" anchor="ct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s-MX" sz="1400" noProof="0" smtClean="0">
                          <a:solidFill>
                            <a:schemeClr val="tx1"/>
                          </a:solidFill>
                        </a:rPr>
                        <a:t>5</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s-MX" sz="1400" noProof="0" smtClean="0">
                          <a:solidFill>
                            <a:schemeClr val="tx1"/>
                          </a:solidFill>
                        </a:rPr>
                        <a:t>100%</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r>
              <a:tr h="640233">
                <a:tc>
                  <a:txBody>
                    <a:bodyPr/>
                    <a:lstStyle/>
                    <a:p>
                      <a:r>
                        <a:rPr lang="es-MX" sz="1400" noProof="0" smtClean="0">
                          <a:solidFill>
                            <a:schemeClr val="tx1"/>
                          </a:solidFill>
                        </a:rPr>
                        <a:t>Zona costera</a:t>
                      </a:r>
                    </a:p>
                    <a:p>
                      <a:r>
                        <a:rPr lang="es-MX" sz="1400" i="1" noProof="0" smtClean="0">
                          <a:solidFill>
                            <a:schemeClr val="tx1"/>
                          </a:solidFill>
                        </a:rPr>
                        <a:t>(</a:t>
                      </a:r>
                      <a:r>
                        <a:rPr lang="es-MX" sz="1400" i="1" kern="1200" baseline="0" noProof="0" smtClean="0">
                          <a:solidFill>
                            <a:schemeClr val="tx1"/>
                          </a:solidFill>
                          <a:latin typeface="+mn-lt"/>
                          <a:ea typeface="+mn-ea"/>
                          <a:cs typeface="+mn-cs"/>
                        </a:rPr>
                        <a:t>cuidado de playas y diques</a:t>
                      </a:r>
                      <a:r>
                        <a:rPr lang="es-MX" sz="1400" i="1" noProof="0" smtClean="0">
                          <a:solidFill>
                            <a:schemeClr val="tx1"/>
                          </a:solidFill>
                        </a:rPr>
                        <a:t>)</a:t>
                      </a:r>
                      <a:endParaRPr lang="es-MX" sz="1400" i="1" noProof="0">
                        <a:solidFill>
                          <a:schemeClr val="tx1"/>
                        </a:solidFill>
                      </a:endParaRPr>
                    </a:p>
                  </a:txBody>
                  <a:tcPr marL="91435" marR="91435" marT="45731" marB="45731" anchor="ct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r>
                        <a:rPr lang="es-MX" sz="1400" noProof="0" smtClean="0">
                          <a:solidFill>
                            <a:schemeClr val="tx1"/>
                          </a:solidFill>
                        </a:rPr>
                        <a:t>11</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r"/>
                      <a:r>
                        <a:rPr lang="es-MX" sz="1400" noProof="0" smtClean="0">
                          <a:solidFill>
                            <a:schemeClr val="tx1"/>
                          </a:solidFill>
                        </a:rPr>
                        <a:t>40%</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r>
              <a:tr h="640233">
                <a:tc>
                  <a:txBody>
                    <a:bodyPr/>
                    <a:lstStyle/>
                    <a:p>
                      <a:r>
                        <a:rPr lang="es-MX" sz="1400" noProof="0" smtClean="0">
                          <a:solidFill>
                            <a:schemeClr val="tx1"/>
                          </a:solidFill>
                        </a:rPr>
                        <a:t>Infraestructura</a:t>
                      </a:r>
                    </a:p>
                    <a:p>
                      <a:r>
                        <a:rPr lang="es-MX" sz="1400" i="1" noProof="0" smtClean="0">
                          <a:solidFill>
                            <a:schemeClr val="tx1"/>
                          </a:solidFill>
                        </a:rPr>
                        <a:t>(nueva infraestructura para la adaptación)</a:t>
                      </a:r>
                      <a:endParaRPr lang="es-MX" sz="1400" i="1" noProof="0">
                        <a:solidFill>
                          <a:schemeClr val="tx1"/>
                        </a:solidFill>
                      </a:endParaRPr>
                    </a:p>
                  </a:txBody>
                  <a:tcPr marL="91435" marR="91435" marT="45731" marB="45731" anchor="ctr">
                    <a:lnL w="12700" cmpd="sng">
                      <a:noFill/>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s-MX" sz="1400" noProof="0" smtClean="0">
                          <a:solidFill>
                            <a:schemeClr val="tx1"/>
                          </a:solidFill>
                        </a:rPr>
                        <a:t>8-130</a:t>
                      </a:r>
                      <a:endParaRPr lang="es-MX" sz="1400" noProof="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s-MX" sz="1400" noProof="0" dirty="0" smtClean="0">
                          <a:solidFill>
                            <a:schemeClr val="tx1"/>
                          </a:solidFill>
                        </a:rPr>
                        <a:t>25%</a:t>
                      </a:r>
                      <a:endParaRPr lang="es-MX" sz="1400" noProof="0" dirty="0">
                        <a:solidFill>
                          <a:schemeClr val="tx1"/>
                        </a:solidFill>
                      </a:endParaRPr>
                    </a:p>
                  </a:txBody>
                  <a:tcPr marL="91435" marR="91435" marT="45731" marB="45731" anchor="ctr">
                    <a:lnL w="12700" cap="flat" cmpd="sng" algn="ctr">
                      <a:solidFill>
                        <a:schemeClr val="bg1">
                          <a:lumMod val="85000"/>
                        </a:schemeClr>
                      </a:solidFill>
                      <a:prstDash val="solid"/>
                      <a:round/>
                      <a:headEnd type="none" w="med" len="med"/>
                      <a:tailEnd type="none" w="med" len="med"/>
                    </a:lnL>
                    <a:lnR w="12700" cmpd="sng">
                      <a:noFill/>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29727" name="Rectangle 5"/>
          <p:cNvSpPr>
            <a:spLocks noChangeArrowheads="1"/>
          </p:cNvSpPr>
          <p:nvPr/>
        </p:nvSpPr>
        <p:spPr bwMode="auto">
          <a:xfrm>
            <a:off x="7694613" y="6089650"/>
            <a:ext cx="1435100" cy="231775"/>
          </a:xfrm>
          <a:prstGeom prst="rect">
            <a:avLst/>
          </a:prstGeom>
          <a:noFill/>
          <a:ln w="9525">
            <a:noFill/>
            <a:miter lim="800000"/>
            <a:headEnd/>
            <a:tailEnd/>
          </a:ln>
        </p:spPr>
        <p:txBody>
          <a:bodyPr wrap="none" anchor="ctr">
            <a:spAutoFit/>
          </a:bodyPr>
          <a:lstStyle/>
          <a:p>
            <a:pPr algn="r" eaLnBrk="0" hangingPunct="0">
              <a:defRPr/>
            </a:pPr>
            <a:r>
              <a:rPr lang="de-DE" sz="900" i="1" dirty="0">
                <a:solidFill>
                  <a:schemeClr val="bg1">
                    <a:lumMod val="50000"/>
                  </a:schemeClr>
                </a:solidFill>
                <a:latin typeface="+mj-lt"/>
              </a:rPr>
              <a:t>Fuente: CMNUCC 2007</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3"/>
          <p:cNvSpPr>
            <a:spLocks noGrp="1"/>
          </p:cNvSpPr>
          <p:nvPr>
            <p:ph type="title"/>
          </p:nvPr>
        </p:nvSpPr>
        <p:spPr/>
        <p:txBody>
          <a:bodyPr/>
          <a:lstStyle/>
          <a:p>
            <a:r>
              <a:rPr lang="en-US" altLang="de-DE" smtClean="0"/>
              <a:t>Operacionalizando la adaptación</a:t>
            </a:r>
            <a:endParaRPr lang="de-DE" altLang="de-DE" smtClean="0"/>
          </a:p>
        </p:txBody>
      </p:sp>
      <p:pic>
        <p:nvPicPr>
          <p:cNvPr id="30723" name="Grafik 2" descr="titelbars.tif"/>
          <p:cNvPicPr>
            <a:picLocks noChangeAspect="1"/>
          </p:cNvPicPr>
          <p:nvPr/>
        </p:nvPicPr>
        <p:blipFill>
          <a:blip r:embed="rId3">
            <a:extLst>
              <a:ext uri="{28A0092B-C50C-407E-A947-70E740481C1C}">
                <a14:useLocalDpi xmlns:a14="http://schemas.microsoft.com/office/drawing/2010/main" val="0"/>
              </a:ext>
            </a:extLst>
          </a:blip>
          <a:srcRect l="-2812" b="44768"/>
          <a:stretch>
            <a:fillRect/>
          </a:stretch>
        </p:blipFill>
        <p:spPr bwMode="auto">
          <a:xfrm>
            <a:off x="4157663" y="3125788"/>
            <a:ext cx="4986337" cy="378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s-MX" altLang="de-DE" smtClean="0"/>
              <a:t>¿Cuáles son las opciones de adaptación?</a:t>
            </a:r>
          </a:p>
        </p:txBody>
      </p:sp>
      <p:sp>
        <p:nvSpPr>
          <p:cNvPr id="27651" name="Content Placeholder 2"/>
          <p:cNvSpPr>
            <a:spLocks noGrp="1"/>
          </p:cNvSpPr>
          <p:nvPr>
            <p:ph idx="1"/>
          </p:nvPr>
        </p:nvSpPr>
        <p:spPr/>
        <p:txBody>
          <a:bodyPr/>
          <a:lstStyle/>
          <a:p>
            <a:pPr marL="0" indent="0">
              <a:defRPr/>
            </a:pPr>
            <a:r>
              <a:rPr lang="es-ES_tradnl" sz="1600" b="1" dirty="0" smtClean="0"/>
              <a:t>Política</a:t>
            </a:r>
          </a:p>
          <a:p>
            <a:pPr lvl="1">
              <a:defRPr/>
            </a:pPr>
            <a:r>
              <a:rPr lang="es-ES_tradnl" sz="1600" dirty="0" smtClean="0"/>
              <a:t>Mejora de las regulaciones, ajustes en los sistemas de incentivos, mejora en la participación de las comunidades afectadas</a:t>
            </a:r>
          </a:p>
          <a:p>
            <a:pPr marL="0" indent="0">
              <a:defRPr/>
            </a:pPr>
            <a:r>
              <a:rPr lang="es-ES_tradnl" sz="1600" b="1" dirty="0" smtClean="0"/>
              <a:t>Infraestructura</a:t>
            </a:r>
          </a:p>
          <a:p>
            <a:pPr lvl="1">
              <a:defRPr/>
            </a:pPr>
            <a:r>
              <a:rPr lang="es-ES_tradnl" sz="1600" dirty="0" smtClean="0"/>
              <a:t>Por ejemplo: control del agua – construcción de diques, mejora del la infraestructura </a:t>
            </a:r>
            <a:r>
              <a:rPr lang="es-ES_tradnl" sz="1600" dirty="0" err="1" smtClean="0"/>
              <a:t>resiliente</a:t>
            </a:r>
            <a:r>
              <a:rPr lang="es-ES_tradnl" sz="1600" dirty="0" smtClean="0"/>
              <a:t> al clima.</a:t>
            </a:r>
          </a:p>
          <a:p>
            <a:pPr marL="0" lvl="1" indent="0">
              <a:buFont typeface="Wingdings" pitchFamily="2" charset="2"/>
              <a:buNone/>
              <a:defRPr/>
            </a:pPr>
            <a:r>
              <a:rPr lang="es-ES_tradnl" sz="1600" b="1" dirty="0" smtClean="0"/>
              <a:t>Desarrollo de capacidades </a:t>
            </a:r>
          </a:p>
          <a:p>
            <a:pPr lvl="1">
              <a:defRPr/>
            </a:pPr>
            <a:r>
              <a:rPr lang="es-ES_tradnl" sz="1600" dirty="0" smtClean="0"/>
              <a:t>Mejora en el monitoreo de la temperatura del mar, tasas de erosión; mejora de las habilidades de gestión</a:t>
            </a:r>
          </a:p>
          <a:p>
            <a:pPr marL="0" indent="0">
              <a:defRPr/>
            </a:pPr>
            <a:r>
              <a:rPr lang="es-ES_tradnl" sz="1600" b="1" dirty="0" smtClean="0"/>
              <a:t>Investigación</a:t>
            </a:r>
          </a:p>
          <a:p>
            <a:pPr lvl="1">
              <a:defRPr/>
            </a:pPr>
            <a:r>
              <a:rPr lang="es-ES_tradnl" sz="1600" dirty="0" smtClean="0"/>
              <a:t>Monitoreo para asesoramiento sobre políticas, especies/razas </a:t>
            </a:r>
            <a:r>
              <a:rPr lang="es-ES_tradnl" sz="1600" dirty="0" err="1" smtClean="0"/>
              <a:t>resilientes</a:t>
            </a:r>
            <a:r>
              <a:rPr lang="es-ES_tradnl" sz="1600" dirty="0" smtClean="0"/>
              <a:t> al clima</a:t>
            </a:r>
          </a:p>
          <a:p>
            <a:pPr marL="0" indent="0">
              <a:defRPr/>
            </a:pPr>
            <a:r>
              <a:rPr lang="es-ES_tradnl" sz="1600" b="1" dirty="0" smtClean="0"/>
              <a:t>Buenas Pr</a:t>
            </a:r>
            <a:r>
              <a:rPr lang="en-GB" sz="1600" b="1" dirty="0" err="1" smtClean="0"/>
              <a:t>ácticas</a:t>
            </a:r>
            <a:endParaRPr lang="es-ES_tradnl" sz="1600" b="1" dirty="0" smtClean="0"/>
          </a:p>
          <a:p>
            <a:pPr lvl="1">
              <a:defRPr/>
            </a:pPr>
            <a:r>
              <a:rPr lang="es-ES_tradnl" sz="1600" dirty="0" smtClean="0"/>
              <a:t>Conservación de suelos, mejoramiento del rendimiento agrícola, mantener intactas las funciones de los ecosistemas.</a:t>
            </a:r>
          </a:p>
          <a:p>
            <a:pPr marL="0" indent="0">
              <a:defRPr/>
            </a:pPr>
            <a:endParaRPr lang="en-US" sz="1600" dirty="0" smtClean="0"/>
          </a:p>
        </p:txBody>
      </p:sp>
      <p:sp>
        <p:nvSpPr>
          <p:cNvPr id="32772" name="Rectangle 5"/>
          <p:cNvSpPr>
            <a:spLocks noChangeArrowheads="1"/>
          </p:cNvSpPr>
          <p:nvPr/>
        </p:nvSpPr>
        <p:spPr bwMode="auto">
          <a:xfrm>
            <a:off x="7091363" y="6408738"/>
            <a:ext cx="2063750" cy="230187"/>
          </a:xfrm>
          <a:prstGeom prst="rect">
            <a:avLst/>
          </a:prstGeom>
          <a:noFill/>
          <a:ln w="9525">
            <a:noFill/>
            <a:miter lim="800000"/>
            <a:headEnd/>
            <a:tailEnd/>
          </a:ln>
        </p:spPr>
        <p:txBody>
          <a:bodyPr wrap="none" anchor="ctr">
            <a:spAutoFit/>
          </a:bodyPr>
          <a:lstStyle/>
          <a:p>
            <a:pPr algn="r" eaLnBrk="0" hangingPunct="0">
              <a:defRPr/>
            </a:pPr>
            <a:r>
              <a:rPr lang="de-DE" sz="900" i="1" dirty="0">
                <a:solidFill>
                  <a:schemeClr val="bg1">
                    <a:lumMod val="50000"/>
                  </a:schemeClr>
                </a:solidFill>
                <a:latin typeface="+mj-lt"/>
              </a:rPr>
              <a:t>Fuente: Adapted from USAID 2007</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s-MX" altLang="de-DE" smtClean="0"/>
              <a:t>¿Quiénes actúan y cómo?</a:t>
            </a:r>
          </a:p>
        </p:txBody>
      </p:sp>
      <p:sp>
        <p:nvSpPr>
          <p:cNvPr id="32771" name="Rectangle 3"/>
          <p:cNvSpPr>
            <a:spLocks noGrp="1" noChangeArrowheads="1"/>
          </p:cNvSpPr>
          <p:nvPr>
            <p:ph idx="1"/>
          </p:nvPr>
        </p:nvSpPr>
        <p:spPr/>
        <p:txBody>
          <a:bodyPr/>
          <a:lstStyle/>
          <a:p>
            <a:pPr lvl="1"/>
            <a:r>
              <a:rPr lang="es-MX" altLang="de-DE" b="1" smtClean="0"/>
              <a:t>Responsabilidades del sector público</a:t>
            </a:r>
            <a:r>
              <a:rPr lang="es-MX" altLang="de-DE" sz="1600" b="1" smtClean="0"/>
              <a:t>: </a:t>
            </a:r>
            <a:r>
              <a:rPr lang="es-MX" altLang="de-DE" smtClean="0"/>
              <a:t>estableciendo reglas y regulaciones para recursos públicos, protecciones sociales, prevención de conflictos y gestión de migración </a:t>
            </a:r>
          </a:p>
          <a:p>
            <a:pPr lvl="1"/>
            <a:r>
              <a:rPr lang="es-MX" altLang="de-DE" b="1" smtClean="0"/>
              <a:t>Individuos y comunidades: </a:t>
            </a:r>
            <a:r>
              <a:rPr lang="es-MX" altLang="de-DE" smtClean="0"/>
              <a:t>preparación los hogares, adaptación autónoma, repartición de pérdidas</a:t>
            </a:r>
            <a:endParaRPr lang="es-MX" altLang="de-DE" b="1" smtClean="0"/>
          </a:p>
          <a:p>
            <a:pPr lvl="1"/>
            <a:r>
              <a:rPr lang="es-MX" altLang="de-DE" b="1" smtClean="0"/>
              <a:t>Sector privado: </a:t>
            </a:r>
            <a:r>
              <a:rPr lang="es-MX" altLang="de-DE" smtClean="0"/>
              <a:t>integrar los riesgos climáticos en el diseño de proyectos y servicios (inversiones resilientes al clima)</a:t>
            </a:r>
          </a:p>
          <a:p>
            <a:pPr lvl="1"/>
            <a:r>
              <a:rPr lang="es-MX" altLang="de-DE" b="1" smtClean="0"/>
              <a:t>Cooperación internacional: </a:t>
            </a:r>
            <a:r>
              <a:rPr lang="es-MX" altLang="de-DE" smtClean="0"/>
              <a:t>responsabilidad financiera, Ayuda Oficial para el Desarrollo resiliente, desarrollo de capacidades</a:t>
            </a:r>
            <a:endParaRPr lang="es-MX" altLang="de-DE" b="1" smtClean="0"/>
          </a:p>
          <a:p>
            <a:pPr marL="0" indent="0">
              <a:tabLst>
                <a:tab pos="2190750" algn="l"/>
              </a:tabLst>
            </a:pPr>
            <a:endParaRPr lang="de-DE" altLang="de-DE" smtClean="0"/>
          </a:p>
        </p:txBody>
      </p:sp>
      <p:sp>
        <p:nvSpPr>
          <p:cNvPr id="33796" name="Rectangle 5"/>
          <p:cNvSpPr>
            <a:spLocks noChangeArrowheads="1"/>
          </p:cNvSpPr>
          <p:nvPr/>
        </p:nvSpPr>
        <p:spPr bwMode="auto">
          <a:xfrm>
            <a:off x="6029325" y="6408738"/>
            <a:ext cx="3114675" cy="230187"/>
          </a:xfrm>
          <a:prstGeom prst="rect">
            <a:avLst/>
          </a:prstGeom>
          <a:noFill/>
          <a:ln w="9525">
            <a:noFill/>
            <a:miter lim="800000"/>
            <a:headEnd/>
            <a:tailEnd/>
          </a:ln>
        </p:spPr>
        <p:txBody>
          <a:bodyPr wrap="none" anchor="ctr">
            <a:spAutoFit/>
          </a:bodyPr>
          <a:lstStyle/>
          <a:p>
            <a:pPr algn="r" eaLnBrk="0" hangingPunct="0">
              <a:defRPr/>
            </a:pPr>
            <a:r>
              <a:rPr lang="de-DE" sz="900" i="1" dirty="0">
                <a:solidFill>
                  <a:schemeClr val="bg1">
                    <a:lumMod val="50000"/>
                  </a:schemeClr>
                </a:solidFill>
                <a:latin typeface="+mj-lt"/>
              </a:rPr>
              <a:t>Fuente: Adaptado de la Guía de Políticas de la OCDE </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s-MX" altLang="de-DE" smtClean="0"/>
              <a:t/>
            </a:r>
            <a:br>
              <a:rPr lang="es-MX" altLang="de-DE" smtClean="0"/>
            </a:br>
            <a:r>
              <a:rPr lang="es-MX" altLang="de-DE" smtClean="0"/>
              <a:t/>
            </a:r>
            <a:br>
              <a:rPr lang="es-MX" altLang="de-DE" smtClean="0"/>
            </a:br>
            <a:r>
              <a:rPr lang="es-MX" altLang="de-DE" smtClean="0"/>
              <a:t/>
            </a:r>
            <a:br>
              <a:rPr lang="es-MX" altLang="de-DE" smtClean="0"/>
            </a:br>
            <a:r>
              <a:rPr lang="es-MX" altLang="de-DE" smtClean="0"/>
              <a:t>Diferencias entre desarrollo “tradicional” y la adaptación </a:t>
            </a:r>
          </a:p>
        </p:txBody>
      </p:sp>
      <p:sp>
        <p:nvSpPr>
          <p:cNvPr id="33795" name="Rectangle 3"/>
          <p:cNvSpPr>
            <a:spLocks noGrp="1" noChangeArrowheads="1"/>
          </p:cNvSpPr>
          <p:nvPr>
            <p:ph idx="1"/>
          </p:nvPr>
        </p:nvSpPr>
        <p:spPr/>
        <p:txBody>
          <a:bodyPr/>
          <a:lstStyle/>
          <a:p>
            <a:pPr marL="0" indent="0"/>
            <a:r>
              <a:rPr lang="es-MX" altLang="de-DE" b="1" smtClean="0"/>
              <a:t>Un proceso continuo:</a:t>
            </a:r>
          </a:p>
          <a:p>
            <a:pPr marL="0" indent="0"/>
            <a:r>
              <a:rPr lang="es-MX" altLang="de-DE" smtClean="0"/>
              <a:t>Desarrollo humano y reducción de vulnerabilidad -&gt; capacidad de respuesta -&gt; gestionando los riesgos del cambio climático -&gt; afrontar el clima </a:t>
            </a:r>
          </a:p>
          <a:p>
            <a:pPr marL="0" lvl="1" indent="0">
              <a:buFont typeface="Wingdings" pitchFamily="2" charset="2"/>
              <a:buNone/>
            </a:pPr>
            <a:endParaRPr lang="en-US" altLang="de-DE" smtClean="0"/>
          </a:p>
          <a:p>
            <a:pPr marL="0" indent="0"/>
            <a:endParaRPr lang="de-DE" altLang="de-DE" smtClean="0"/>
          </a:p>
        </p:txBody>
      </p:sp>
      <p:sp>
        <p:nvSpPr>
          <p:cNvPr id="34821" name="TextBox 5"/>
          <p:cNvSpPr txBox="1">
            <a:spLocks noChangeArrowheads="1"/>
          </p:cNvSpPr>
          <p:nvPr/>
        </p:nvSpPr>
        <p:spPr bwMode="auto">
          <a:xfrm>
            <a:off x="7985125" y="6408738"/>
            <a:ext cx="1146175" cy="230187"/>
          </a:xfrm>
          <a:prstGeom prst="rect">
            <a:avLst/>
          </a:prstGeom>
          <a:noFill/>
          <a:ln w="9525">
            <a:noFill/>
            <a:miter lim="800000"/>
            <a:headEnd/>
            <a:tailEnd/>
          </a:ln>
        </p:spPr>
        <p:txBody>
          <a:bodyPr wrap="none">
            <a:spAutoFit/>
          </a:bodyPr>
          <a:lstStyle/>
          <a:p>
            <a:pPr algn="r" eaLnBrk="0" hangingPunct="0">
              <a:defRPr/>
            </a:pPr>
            <a:r>
              <a:rPr lang="en-US" sz="900" i="1" dirty="0" err="1">
                <a:solidFill>
                  <a:schemeClr val="bg1">
                    <a:lumMod val="50000"/>
                  </a:schemeClr>
                </a:solidFill>
                <a:latin typeface="+mj-lt"/>
              </a:rPr>
              <a:t>Fuente</a:t>
            </a:r>
            <a:r>
              <a:rPr lang="en-US" sz="900" i="1" dirty="0">
                <a:solidFill>
                  <a:schemeClr val="bg1">
                    <a:lumMod val="50000"/>
                  </a:schemeClr>
                </a:solidFill>
                <a:latin typeface="+mj-lt"/>
              </a:rPr>
              <a:t>: WRI 2007</a:t>
            </a:r>
          </a:p>
        </p:txBody>
      </p:sp>
      <p:sp>
        <p:nvSpPr>
          <p:cNvPr id="2" name="1 Flecha izquierda y derecha"/>
          <p:cNvSpPr/>
          <p:nvPr/>
        </p:nvSpPr>
        <p:spPr bwMode="auto">
          <a:xfrm>
            <a:off x="1882775" y="3513138"/>
            <a:ext cx="4868863" cy="541337"/>
          </a:xfrm>
          <a:prstGeom prst="leftRightArrow">
            <a:avLst/>
          </a:prstGeom>
          <a:gradFill flip="none" rotWithShape="1">
            <a:gsLst>
              <a:gs pos="0">
                <a:srgbClr val="F8F9FA"/>
              </a:gs>
              <a:gs pos="46000">
                <a:schemeClr val="accent1">
                  <a:tint val="44500"/>
                  <a:satMod val="160000"/>
                </a:schemeClr>
              </a:gs>
              <a:gs pos="100000">
                <a:schemeClr val="accent5">
                  <a:lumMod val="75000"/>
                </a:schemeClr>
              </a:gs>
            </a:gsLst>
            <a:lin ang="0" scaled="1"/>
            <a:tileRect/>
          </a:gradFill>
          <a:ln w="9525" cap="flat" cmpd="sng" algn="ctr">
            <a:solidFill>
              <a:schemeClr val="tx1"/>
            </a:solidFill>
            <a:prstDash val="solid"/>
            <a:round/>
            <a:headEnd type="none" w="med" len="med"/>
            <a:tailEnd type="none" w="med" len="med"/>
          </a:ln>
          <a:effectLst/>
        </p:spPr>
        <p:txBody>
          <a:bodyPr/>
          <a:lstStyle/>
          <a:p>
            <a:pPr eaLnBrk="0" hangingPunct="0">
              <a:defRPr/>
            </a:pPr>
            <a:r>
              <a:rPr lang="es-MX" sz="1200" b="0" dirty="0">
                <a:solidFill>
                  <a:schemeClr val="tx1"/>
                </a:solidFill>
              </a:rPr>
              <a:t>Reducción de vulnerabilidad                  Respuesta a los impactos </a:t>
            </a:r>
          </a:p>
        </p:txBody>
      </p:sp>
      <p:sp>
        <p:nvSpPr>
          <p:cNvPr id="7" name="6 Flecha izquierda y derecha"/>
          <p:cNvSpPr/>
          <p:nvPr/>
        </p:nvSpPr>
        <p:spPr bwMode="auto">
          <a:xfrm>
            <a:off x="1882775" y="4098925"/>
            <a:ext cx="4868863" cy="527050"/>
          </a:xfrm>
          <a:prstGeom prst="leftRightArrow">
            <a:avLst/>
          </a:prstGeom>
          <a:gradFill flip="none" rotWithShape="1">
            <a:gsLst>
              <a:gs pos="0">
                <a:srgbClr val="F8F9FA"/>
              </a:gs>
              <a:gs pos="46000">
                <a:schemeClr val="accent1">
                  <a:tint val="44500"/>
                  <a:satMod val="160000"/>
                </a:schemeClr>
              </a:gs>
              <a:gs pos="100000">
                <a:schemeClr val="accent5">
                  <a:lumMod val="75000"/>
                </a:schemeClr>
              </a:gs>
            </a:gsLst>
            <a:lin ang="0" scaled="1"/>
            <a:tileRect/>
          </a:gradFill>
          <a:ln w="9525" cap="flat" cmpd="sng" algn="ctr">
            <a:solidFill>
              <a:schemeClr val="tx1"/>
            </a:solidFill>
            <a:prstDash val="solid"/>
            <a:round/>
            <a:headEnd type="none" w="med" len="med"/>
            <a:tailEnd type="none" w="med" len="med"/>
          </a:ln>
          <a:effectLst/>
        </p:spPr>
        <p:txBody>
          <a:bodyPr/>
          <a:lstStyle/>
          <a:p>
            <a:pPr eaLnBrk="0" hangingPunct="0">
              <a:defRPr/>
            </a:pPr>
            <a:r>
              <a:rPr lang="en-GB" sz="1200" b="0" dirty="0">
                <a:solidFill>
                  <a:schemeClr val="tx1"/>
                </a:solidFill>
              </a:rPr>
              <a:t>100%                                          		         0%</a:t>
            </a:r>
          </a:p>
        </p:txBody>
      </p:sp>
      <p:sp>
        <p:nvSpPr>
          <p:cNvPr id="33799" name="2 CuadroTexto"/>
          <p:cNvSpPr txBox="1">
            <a:spLocks noChangeArrowheads="1"/>
          </p:cNvSpPr>
          <p:nvPr/>
        </p:nvSpPr>
        <p:spPr bwMode="auto">
          <a:xfrm>
            <a:off x="579438" y="3589338"/>
            <a:ext cx="11652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100">
                <a:solidFill>
                  <a:schemeClr val="tx1"/>
                </a:solidFill>
              </a:rPr>
              <a:t>Enfoque de la actividad</a:t>
            </a:r>
          </a:p>
        </p:txBody>
      </p:sp>
      <p:sp>
        <p:nvSpPr>
          <p:cNvPr id="33800" name="8 CuadroTexto"/>
          <p:cNvSpPr txBox="1">
            <a:spLocks noChangeArrowheads="1"/>
          </p:cNvSpPr>
          <p:nvPr/>
        </p:nvSpPr>
        <p:spPr bwMode="auto">
          <a:xfrm>
            <a:off x="525463" y="4144963"/>
            <a:ext cx="13033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ctr" eaLnBrk="1" hangingPunct="1"/>
            <a:r>
              <a:rPr lang="en-GB" altLang="de-DE" sz="1100">
                <a:solidFill>
                  <a:schemeClr val="tx1"/>
                </a:solidFill>
              </a:rPr>
              <a:t>Beneficios en la ausencia del CC</a:t>
            </a:r>
          </a:p>
        </p:txBody>
      </p:sp>
      <p:sp>
        <p:nvSpPr>
          <p:cNvPr id="33801" name="3 CuadroTexto"/>
          <p:cNvSpPr txBox="1">
            <a:spLocks noChangeArrowheads="1"/>
          </p:cNvSpPr>
          <p:nvPr/>
        </p:nvSpPr>
        <p:spPr bwMode="auto">
          <a:xfrm>
            <a:off x="708025" y="4914900"/>
            <a:ext cx="8366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n-GB" altLang="de-DE" sz="1200">
                <a:solidFill>
                  <a:schemeClr val="tx1"/>
                </a:solidFill>
              </a:rPr>
              <a:t>Ejemplo:</a:t>
            </a:r>
          </a:p>
        </p:txBody>
      </p:sp>
      <p:sp>
        <p:nvSpPr>
          <p:cNvPr id="33802" name="10 CuadroTexto"/>
          <p:cNvSpPr txBox="1">
            <a:spLocks noChangeArrowheads="1"/>
          </p:cNvSpPr>
          <p:nvPr/>
        </p:nvSpPr>
        <p:spPr bwMode="auto">
          <a:xfrm>
            <a:off x="1730375" y="4776788"/>
            <a:ext cx="14620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s-MX" altLang="de-DE" sz="800" b="0">
                <a:solidFill>
                  <a:schemeClr val="tx1"/>
                </a:solidFill>
              </a:rPr>
              <a:t>Uganda: Proporcionando a mujeres cabras e instrucciones sobre libre pastoreo (Karamoja Agropastoral Development Programme) </a:t>
            </a:r>
          </a:p>
        </p:txBody>
      </p:sp>
      <p:sp>
        <p:nvSpPr>
          <p:cNvPr id="33803" name="11 CuadroTexto"/>
          <p:cNvSpPr txBox="1">
            <a:spLocks noChangeArrowheads="1"/>
          </p:cNvSpPr>
          <p:nvPr/>
        </p:nvSpPr>
        <p:spPr bwMode="auto">
          <a:xfrm>
            <a:off x="3178175" y="4768850"/>
            <a:ext cx="14160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s-MX" altLang="de-DE" sz="800" b="0">
                <a:solidFill>
                  <a:schemeClr val="tx1"/>
                </a:solidFill>
              </a:rPr>
              <a:t>Tanzania: Reviviendo áreas reservadas tradicionales para la regeneración de vegetación y reducción de la degradación de suelos (Ministerio de Recursos Naturlaes y Turismo, Tanzania)  </a:t>
            </a:r>
          </a:p>
        </p:txBody>
      </p:sp>
      <p:sp>
        <p:nvSpPr>
          <p:cNvPr id="33804" name="12 CuadroTexto"/>
          <p:cNvSpPr txBox="1">
            <a:spLocks noChangeArrowheads="1"/>
          </p:cNvSpPr>
          <p:nvPr/>
        </p:nvSpPr>
        <p:spPr bwMode="auto">
          <a:xfrm>
            <a:off x="4702175" y="4752975"/>
            <a:ext cx="12334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s-MX" altLang="de-DE" sz="800" b="0">
                <a:solidFill>
                  <a:schemeClr val="tx1"/>
                </a:solidFill>
              </a:rPr>
              <a:t>Mali: Enseñar a agricultores a recolectar datos climáticos e integrarlos en sus decisiones de cultivos. (Gobierno de Mali/ Agencia Suiza de Desarrollo y Cooperación)</a:t>
            </a:r>
          </a:p>
        </p:txBody>
      </p:sp>
      <p:sp>
        <p:nvSpPr>
          <p:cNvPr id="33805" name="13 CuadroTexto"/>
          <p:cNvSpPr txBox="1">
            <a:spLocks noChangeArrowheads="1"/>
          </p:cNvSpPr>
          <p:nvPr/>
        </p:nvSpPr>
        <p:spPr bwMode="auto">
          <a:xfrm>
            <a:off x="6003925" y="4745038"/>
            <a:ext cx="12350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s-MX" altLang="de-DE" sz="800" b="0">
                <a:solidFill>
                  <a:schemeClr val="tx1"/>
                </a:solidFill>
              </a:rPr>
              <a:t>Indonesia:Gestion de los arrecifes de corales en respuesta al creciente blanqueamiento de corales. (WWF)</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el 1"/>
          <p:cNvSpPr>
            <a:spLocks noGrp="1"/>
          </p:cNvSpPr>
          <p:nvPr>
            <p:ph type="title"/>
          </p:nvPr>
        </p:nvSpPr>
        <p:spPr/>
        <p:txBody>
          <a:bodyPr/>
          <a:lstStyle/>
          <a:p>
            <a:r>
              <a:rPr lang="es-MX" altLang="de-DE" smtClean="0"/>
              <a:t>Un enfoque sistemático y estratégico para la adaptación</a:t>
            </a:r>
          </a:p>
        </p:txBody>
      </p:sp>
      <p:sp>
        <p:nvSpPr>
          <p:cNvPr id="3" name="Inhaltsplatzhalter 2"/>
          <p:cNvSpPr>
            <a:spLocks noGrp="1"/>
          </p:cNvSpPr>
          <p:nvPr>
            <p:ph idx="1"/>
          </p:nvPr>
        </p:nvSpPr>
        <p:spPr/>
        <p:txBody>
          <a:bodyPr/>
          <a:lstStyle/>
          <a:p>
            <a:pPr lvl="1"/>
            <a:r>
              <a:rPr lang="es-MX" altLang="de-DE" b="1" smtClean="0"/>
              <a:t>Escaneo</a:t>
            </a:r>
          </a:p>
          <a:p>
            <a:pPr lvl="2"/>
            <a:r>
              <a:rPr lang="es-MX" altLang="de-DE" smtClean="0"/>
              <a:t>Breve verificación en caso se requiera, qué y donde (M1)</a:t>
            </a:r>
          </a:p>
          <a:p>
            <a:pPr lvl="1"/>
            <a:r>
              <a:rPr lang="es-MX" altLang="de-DE" b="1" smtClean="0"/>
              <a:t>Análisis</a:t>
            </a:r>
          </a:p>
          <a:p>
            <a:pPr lvl="2"/>
            <a:r>
              <a:rPr lang="es-MX" altLang="de-DE" smtClean="0"/>
              <a:t>Evaluación detallada de la necesidad de acción para la adaptación (M3)</a:t>
            </a:r>
          </a:p>
          <a:p>
            <a:pPr lvl="2"/>
            <a:r>
              <a:rPr lang="es-MX" altLang="de-DE" smtClean="0"/>
              <a:t>¿Cuáles son las opciones de adaptación? (M4)</a:t>
            </a:r>
          </a:p>
          <a:p>
            <a:pPr lvl="2"/>
            <a:r>
              <a:rPr lang="es-MX" altLang="de-DE" smtClean="0"/>
              <a:t>¿Cuáles son las prioridades? (M5)</a:t>
            </a:r>
          </a:p>
          <a:p>
            <a:pPr lvl="2"/>
            <a:r>
              <a:rPr lang="es-MX" altLang="de-DE" smtClean="0"/>
              <a:t>¿Cómo puedo hacer seguimiento a los cambios y aprender de las experiencias? (M6)</a:t>
            </a:r>
          </a:p>
          <a:p>
            <a:pPr lvl="1"/>
            <a:r>
              <a:rPr lang="es-MX" altLang="de-DE" b="1" smtClean="0"/>
              <a:t>Preparar la implementación</a:t>
            </a:r>
          </a:p>
          <a:p>
            <a:pPr lvl="2"/>
            <a:r>
              <a:rPr lang="es-MX" altLang="de-DE" smtClean="0"/>
              <a:t>Desarrollar las respectivas capacidades (M7)</a:t>
            </a:r>
          </a:p>
          <a:p>
            <a:pPr lvl="2"/>
            <a:r>
              <a:rPr lang="es-MX" altLang="de-DE" smtClean="0"/>
              <a:t>Financiamiento</a:t>
            </a:r>
          </a:p>
          <a:p>
            <a:pPr lvl="1"/>
            <a:r>
              <a:rPr lang="es-MX" altLang="de-DE" b="1" smtClean="0"/>
              <a:t>Implementación</a:t>
            </a:r>
            <a:endParaRPr lang="es-MX" altLang="de-DE" smtClean="0"/>
          </a:p>
        </p:txBody>
      </p:sp>
      <p:grpSp>
        <p:nvGrpSpPr>
          <p:cNvPr id="2" name="Gruppieren 5"/>
          <p:cNvGrpSpPr>
            <a:grpSpLocks/>
          </p:cNvGrpSpPr>
          <p:nvPr/>
        </p:nvGrpSpPr>
        <p:grpSpPr bwMode="auto">
          <a:xfrm>
            <a:off x="7408863" y="2798763"/>
            <a:ext cx="1662112" cy="1830387"/>
            <a:chOff x="6818287" y="2917216"/>
            <a:chExt cx="1662803" cy="1742436"/>
          </a:xfrm>
        </p:grpSpPr>
        <p:sp>
          <p:nvSpPr>
            <p:cNvPr id="34822" name="Geschweifte Klammer rechts 3"/>
            <p:cNvSpPr>
              <a:spLocks/>
            </p:cNvSpPr>
            <p:nvPr/>
          </p:nvSpPr>
          <p:spPr bwMode="auto">
            <a:xfrm>
              <a:off x="6818287" y="2917216"/>
              <a:ext cx="485774" cy="1256168"/>
            </a:xfrm>
            <a:prstGeom prst="rightBrace">
              <a:avLst>
                <a:gd name="adj1" fmla="val 8344"/>
                <a:gd name="adj2" fmla="val 50000"/>
              </a:avLst>
            </a:prstGeom>
            <a:noFill/>
            <a:ln w="38100" algn="ctr">
              <a:solidFill>
                <a:srgbClr val="66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US" altLang="de-DE">
                <a:solidFill>
                  <a:srgbClr val="00B050"/>
                </a:solidFill>
              </a:endParaRPr>
            </a:p>
          </p:txBody>
        </p:sp>
        <p:sp>
          <p:nvSpPr>
            <p:cNvPr id="34823" name="Textfeld 4"/>
            <p:cNvSpPr txBox="1">
              <a:spLocks noChangeArrowheads="1"/>
            </p:cNvSpPr>
            <p:nvPr/>
          </p:nvSpPr>
          <p:spPr bwMode="auto">
            <a:xfrm>
              <a:off x="7251333" y="2990066"/>
              <a:ext cx="1229757" cy="1669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r>
                <a:rPr lang="es-MX" altLang="de-DE" sz="1200">
                  <a:solidFill>
                    <a:srgbClr val="669900"/>
                  </a:solidFill>
                </a:rPr>
                <a:t>Enforque 4 - pasos</a:t>
              </a:r>
              <a:r>
                <a:rPr lang="es-MX" altLang="de-DE" sz="1200">
                  <a:solidFill>
                    <a:srgbClr val="00B050"/>
                  </a:solidFill>
                </a:rPr>
                <a:t/>
              </a:r>
              <a:br>
                <a:rPr lang="es-MX" altLang="de-DE" sz="1200">
                  <a:solidFill>
                    <a:srgbClr val="00B050"/>
                  </a:solidFill>
                </a:rPr>
              </a:br>
              <a:r>
                <a:rPr lang="es-MX" altLang="de-DE" sz="1200">
                  <a:solidFill>
                    <a:schemeClr val="tx1"/>
                  </a:solidFill>
                </a:rPr>
                <a:t>Pueden aplicarse a nivel nacional, sectorial, local y de proyecto</a:t>
              </a:r>
            </a:p>
          </p:txBody>
        </p:sp>
      </p:grpSp>
      <p:pic>
        <p:nvPicPr>
          <p:cNvPr id="34821" name="Grafik 5" descr="balken2.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472488" y="5054600"/>
            <a:ext cx="541337" cy="166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s-MX" altLang="de-DE" smtClean="0"/>
              <a:t>Hacer frente al cambio climático mejora la efectividad del desarrollo</a:t>
            </a:r>
          </a:p>
        </p:txBody>
      </p:sp>
      <p:sp>
        <p:nvSpPr>
          <p:cNvPr id="35843" name="Rectangle 3"/>
          <p:cNvSpPr>
            <a:spLocks noGrp="1" noChangeArrowheads="1"/>
          </p:cNvSpPr>
          <p:nvPr>
            <p:ph idx="1"/>
          </p:nvPr>
        </p:nvSpPr>
        <p:spPr/>
        <p:txBody>
          <a:bodyPr/>
          <a:lstStyle/>
          <a:p>
            <a:pPr lvl="1"/>
            <a:r>
              <a:rPr lang="es-MX" altLang="de-DE" b="1" smtClean="0"/>
              <a:t>Costo-efectivo: </a:t>
            </a:r>
            <a:r>
              <a:rPr lang="es-MX" altLang="de-DE" smtClean="0"/>
              <a:t>Ignorar los riesgos climáticos puede ser costoso. La prevención a través de la adaptación es más barata.</a:t>
            </a:r>
          </a:p>
          <a:p>
            <a:pPr lvl="1"/>
            <a:r>
              <a:rPr lang="es-MX" altLang="de-DE" b="1" smtClean="0"/>
              <a:t>Integrado: </a:t>
            </a:r>
            <a:r>
              <a:rPr lang="es-MX" altLang="de-DE" smtClean="0"/>
              <a:t>La adaptación examina las múltiples presiones incluyendo las climáticas y no climáticas, y que pueden prevenir ‘mal adaptación’</a:t>
            </a:r>
          </a:p>
          <a:p>
            <a:pPr lvl="1"/>
            <a:r>
              <a:rPr lang="es-MX" altLang="de-DE" b="1" smtClean="0"/>
              <a:t>Flexible: </a:t>
            </a:r>
            <a:r>
              <a:rPr lang="es-MX" altLang="de-DE" smtClean="0"/>
              <a:t>La adaptación construye capacidades institucionales y técnicas para ajustarse a los riesgos a lo largo del tiempo, mejorando la flexibilidad. </a:t>
            </a:r>
            <a:endParaRPr lang="es-MX" altLang="de-DE" b="1" smtClean="0"/>
          </a:p>
        </p:txBody>
      </p:sp>
      <p:sp>
        <p:nvSpPr>
          <p:cNvPr id="36868" name="Rectangle 4"/>
          <p:cNvSpPr>
            <a:spLocks noChangeArrowheads="1"/>
          </p:cNvSpPr>
          <p:nvPr/>
        </p:nvSpPr>
        <p:spPr bwMode="auto">
          <a:xfrm>
            <a:off x="6343650" y="6408738"/>
            <a:ext cx="2800350" cy="231775"/>
          </a:xfrm>
          <a:prstGeom prst="rect">
            <a:avLst/>
          </a:prstGeom>
          <a:noFill/>
          <a:ln w="9525">
            <a:noFill/>
            <a:miter lim="800000"/>
            <a:headEnd/>
            <a:tailEnd/>
          </a:ln>
        </p:spPr>
        <p:txBody>
          <a:bodyPr anchor="ctr">
            <a:spAutoFit/>
          </a:bodyPr>
          <a:lstStyle/>
          <a:p>
            <a:pPr algn="r" eaLnBrk="0" hangingPunct="0">
              <a:defRPr/>
            </a:pPr>
            <a:r>
              <a:rPr lang="de-DE" sz="900" i="1" dirty="0">
                <a:solidFill>
                  <a:schemeClr val="bg1">
                    <a:lumMod val="50000"/>
                  </a:schemeClr>
                </a:solidFill>
                <a:latin typeface="+mj-lt"/>
              </a:rPr>
              <a:t>Source: </a:t>
            </a:r>
            <a:r>
              <a:rPr lang="de-DE" sz="900" i="1" dirty="0" err="1">
                <a:solidFill>
                  <a:schemeClr val="bg1">
                    <a:lumMod val="50000"/>
                  </a:schemeClr>
                </a:solidFill>
                <a:latin typeface="+mj-lt"/>
              </a:rPr>
              <a:t>Adapted</a:t>
            </a:r>
            <a:r>
              <a:rPr lang="de-DE" sz="900" i="1" dirty="0">
                <a:solidFill>
                  <a:schemeClr val="bg1">
                    <a:lumMod val="50000"/>
                  </a:schemeClr>
                </a:solidFill>
                <a:latin typeface="+mj-lt"/>
              </a:rPr>
              <a:t> from UNDP</a:t>
            </a:r>
          </a:p>
        </p:txBody>
      </p:sp>
      <p:pic>
        <p:nvPicPr>
          <p:cNvPr id="35845" name="Grafik 5" descr="balken9.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24625" y="5099050"/>
            <a:ext cx="654050"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327025" y="1068388"/>
            <a:ext cx="8686800" cy="741362"/>
          </a:xfrm>
        </p:spPr>
        <p:txBody>
          <a:bodyPr/>
          <a:lstStyle/>
          <a:p>
            <a:r>
              <a:rPr lang="es-MX" altLang="de-DE" smtClean="0"/>
              <a:t>Ejemplo: Comparando costos de prevención versus los costos de reconstrucción de infraestructura en el Caribe</a:t>
            </a:r>
          </a:p>
        </p:txBody>
      </p:sp>
      <p:graphicFrame>
        <p:nvGraphicFramePr>
          <p:cNvPr id="5" name="Table 4"/>
          <p:cNvGraphicFramePr>
            <a:graphicFrameLocks noGrp="1"/>
          </p:cNvGraphicFramePr>
          <p:nvPr/>
        </p:nvGraphicFramePr>
        <p:xfrm>
          <a:off x="457200" y="2451100"/>
          <a:ext cx="8196263" cy="2954338"/>
        </p:xfrm>
        <a:graphic>
          <a:graphicData uri="http://schemas.openxmlformats.org/drawingml/2006/table">
            <a:tbl>
              <a:tblPr/>
              <a:tblGrid>
                <a:gridCol w="3892620"/>
                <a:gridCol w="1136356"/>
                <a:gridCol w="1039644"/>
                <a:gridCol w="1039644"/>
                <a:gridCol w="1088000"/>
              </a:tblGrid>
              <a:tr h="1128532">
                <a:tc>
                  <a:txBody>
                    <a:bodyPr/>
                    <a:lstStyle/>
                    <a:p>
                      <a:pPr marL="0" marR="0">
                        <a:lnSpc>
                          <a:spcPct val="115000"/>
                        </a:lnSpc>
                        <a:spcBef>
                          <a:spcPts val="0"/>
                        </a:spcBef>
                        <a:spcAft>
                          <a:spcPts val="1000"/>
                        </a:spcAft>
                      </a:pPr>
                      <a:r>
                        <a:rPr lang="es-MX" sz="1400" b="1" noProof="0" dirty="0" smtClean="0">
                          <a:latin typeface="Arial"/>
                          <a:ea typeface="Calibri"/>
                          <a:cs typeface="Times New Roman"/>
                        </a:rPr>
                        <a:t>Infraestructura</a:t>
                      </a:r>
                      <a:endParaRPr lang="es-MX" sz="1400" noProof="0" dirty="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algn="r">
                        <a:lnSpc>
                          <a:spcPct val="115000"/>
                        </a:lnSpc>
                        <a:spcBef>
                          <a:spcPts val="0"/>
                        </a:spcBef>
                        <a:spcAft>
                          <a:spcPts val="1000"/>
                        </a:spcAft>
                      </a:pPr>
                      <a:r>
                        <a:rPr lang="es-MX" sz="1200" b="1" noProof="0" smtClean="0">
                          <a:latin typeface="Arial"/>
                          <a:ea typeface="Calibri"/>
                          <a:cs typeface="Times New Roman"/>
                        </a:rPr>
                        <a:t>Puerto Deepwater</a:t>
                      </a:r>
                    </a:p>
                    <a:p>
                      <a:pPr marL="0" marR="0" algn="r">
                        <a:lnSpc>
                          <a:spcPct val="115000"/>
                        </a:lnSpc>
                        <a:spcBef>
                          <a:spcPts val="0"/>
                        </a:spcBef>
                        <a:spcAft>
                          <a:spcPts val="1000"/>
                        </a:spcAft>
                      </a:pPr>
                      <a:r>
                        <a:rPr lang="es-MX" sz="1200" b="1" noProof="0" smtClean="0">
                          <a:latin typeface="Arial"/>
                          <a:ea typeface="Calibri"/>
                          <a:cs typeface="Times New Roman"/>
                        </a:rPr>
                        <a:t>(Dominica)</a:t>
                      </a:r>
                      <a:endParaRPr lang="es-MX" sz="12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200" b="1" kern="1200" noProof="0" smtClean="0">
                          <a:solidFill>
                            <a:schemeClr val="tx1"/>
                          </a:solidFill>
                          <a:latin typeface="+mn-lt"/>
                          <a:ea typeface="+mn-ea"/>
                          <a:cs typeface="+mn-cs"/>
                        </a:rPr>
                        <a:t>Escuela</a:t>
                      </a:r>
                      <a:r>
                        <a:rPr lang="es-MX" sz="1200" b="1" kern="1200" baseline="0" noProof="0" smtClean="0">
                          <a:solidFill>
                            <a:schemeClr val="tx1"/>
                          </a:solidFill>
                          <a:latin typeface="+mn-lt"/>
                          <a:ea typeface="+mn-ea"/>
                          <a:cs typeface="+mn-cs"/>
                        </a:rPr>
                        <a:t> de leyes </a:t>
                      </a:r>
                      <a:r>
                        <a:rPr lang="es-MX" sz="1200" b="1" kern="1200" noProof="0" smtClean="0">
                          <a:solidFill>
                            <a:schemeClr val="tx1"/>
                          </a:solidFill>
                          <a:latin typeface="+mn-lt"/>
                          <a:ea typeface="+mn-ea"/>
                          <a:cs typeface="+mn-cs"/>
                        </a:rPr>
                        <a:t>Norman Manley (Jamaica</a:t>
                      </a:r>
                      <a:r>
                        <a:rPr lang="es-MX" sz="1200" b="1" noProof="0" smtClean="0">
                          <a:latin typeface="Arial"/>
                          <a:ea typeface="Calibri"/>
                          <a:cs typeface="Times New Roman"/>
                        </a:rPr>
                        <a:t>)</a:t>
                      </a:r>
                      <a:endParaRPr lang="es-MX" sz="12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algn="r">
                        <a:lnSpc>
                          <a:spcPct val="100000"/>
                        </a:lnSpc>
                        <a:spcBef>
                          <a:spcPts val="0"/>
                        </a:spcBef>
                        <a:spcAft>
                          <a:spcPts val="600"/>
                        </a:spcAft>
                      </a:pPr>
                      <a:r>
                        <a:rPr lang="es-MX" sz="1200" b="1" noProof="0" smtClean="0">
                          <a:latin typeface="Arial"/>
                          <a:ea typeface="Calibri"/>
                          <a:cs typeface="Times New Roman"/>
                        </a:rPr>
                        <a:t>Puente         Troumasse</a:t>
                      </a:r>
                    </a:p>
                    <a:p>
                      <a:pPr marL="0" marR="0" algn="r">
                        <a:lnSpc>
                          <a:spcPct val="100000"/>
                        </a:lnSpc>
                        <a:spcBef>
                          <a:spcPts val="0"/>
                        </a:spcBef>
                        <a:spcAft>
                          <a:spcPts val="600"/>
                        </a:spcAft>
                      </a:pPr>
                      <a:r>
                        <a:rPr lang="es-MX" sz="1200" b="1" noProof="0" smtClean="0">
                          <a:latin typeface="Arial"/>
                          <a:ea typeface="Calibri"/>
                          <a:cs typeface="Times New Roman"/>
                        </a:rPr>
                        <a:t>(St. Lucia)</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algn="r">
                        <a:lnSpc>
                          <a:spcPct val="115000"/>
                        </a:lnSpc>
                        <a:spcBef>
                          <a:spcPts val="0"/>
                        </a:spcBef>
                        <a:spcAft>
                          <a:spcPts val="1000"/>
                        </a:spcAft>
                      </a:pPr>
                      <a:r>
                        <a:rPr lang="es-MX" sz="1200" b="1" noProof="0" smtClean="0">
                          <a:latin typeface="+mn-lt"/>
                          <a:ea typeface="Calibri"/>
                          <a:cs typeface="Times New Roman"/>
                        </a:rPr>
                        <a:t>Hotel Grand </a:t>
                      </a:r>
                      <a:r>
                        <a:rPr lang="es-MX" sz="1200" b="1" noProof="0" smtClean="0">
                          <a:latin typeface="Arial"/>
                          <a:ea typeface="Calibri"/>
                          <a:cs typeface="Times New Roman"/>
                        </a:rPr>
                        <a:t>Palazzo </a:t>
                      </a:r>
                    </a:p>
                    <a:p>
                      <a:pPr marL="0" marR="0" algn="r">
                        <a:lnSpc>
                          <a:spcPct val="115000"/>
                        </a:lnSpc>
                        <a:spcBef>
                          <a:spcPts val="0"/>
                        </a:spcBef>
                        <a:spcAft>
                          <a:spcPts val="1000"/>
                        </a:spcAft>
                      </a:pPr>
                      <a:r>
                        <a:rPr lang="es-MX" sz="1200" b="1" noProof="0" smtClean="0">
                          <a:latin typeface="Arial"/>
                          <a:ea typeface="Calibri"/>
                          <a:cs typeface="Times New Roman"/>
                        </a:rPr>
                        <a:t>(St. Thomas)</a:t>
                      </a:r>
                      <a:endParaRPr lang="es-MX" sz="12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r>
              <a:tr h="422072">
                <a:tc>
                  <a:txBody>
                    <a:bodyPr/>
                    <a:lstStyle/>
                    <a:p>
                      <a:pPr marL="0" marR="0" indent="0" algn="l"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Costo </a:t>
                      </a:r>
                      <a:r>
                        <a:rPr lang="es-MX" sz="1400" baseline="0" noProof="0" smtClean="0">
                          <a:latin typeface="+mn-lt"/>
                          <a:ea typeface="Calibri"/>
                          <a:cs typeface="Times New Roman"/>
                        </a:rPr>
                        <a:t>del proyecto original</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57,000,000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685,000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c>
                  <a:txBody>
                    <a:bodyPr/>
                    <a:lstStyle/>
                    <a:p>
                      <a:pPr marL="0" marR="0" algn="r">
                        <a:lnSpc>
                          <a:spcPct val="115000"/>
                        </a:lnSpc>
                        <a:spcBef>
                          <a:spcPts val="0"/>
                        </a:spcBef>
                        <a:spcAft>
                          <a:spcPts val="1000"/>
                        </a:spcAft>
                      </a:pPr>
                      <a:r>
                        <a:rPr lang="es-MX" sz="1400" noProof="0" smtClean="0">
                          <a:latin typeface="+mn-lt"/>
                          <a:ea typeface="Calibri"/>
                          <a:cs typeface="Times New Roman"/>
                        </a:rPr>
                        <a:t>185,000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28,000,000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r>
              <a:tr h="422072">
                <a:tc>
                  <a:txBody>
                    <a:bodyPr/>
                    <a:lstStyle/>
                    <a:p>
                      <a:pPr marL="0" marR="0" indent="0" algn="l"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Costos de reconstrucción luego del desastre</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2,310,000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28,800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algn="r">
                        <a:lnSpc>
                          <a:spcPct val="115000"/>
                        </a:lnSpc>
                        <a:spcBef>
                          <a:spcPts val="0"/>
                        </a:spcBef>
                        <a:spcAft>
                          <a:spcPts val="1000"/>
                        </a:spcAft>
                      </a:pPr>
                      <a:r>
                        <a:rPr lang="es-MX" sz="1400" noProof="0" smtClean="0">
                          <a:latin typeface="+mn-lt"/>
                          <a:ea typeface="Calibri"/>
                          <a:cs typeface="Times New Roman"/>
                        </a:rPr>
                        <a:t>32,000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algn="r">
                        <a:lnSpc>
                          <a:spcPct val="115000"/>
                        </a:lnSpc>
                        <a:spcBef>
                          <a:spcPts val="0"/>
                        </a:spcBef>
                        <a:spcAft>
                          <a:spcPts val="1000"/>
                        </a:spcAft>
                      </a:pPr>
                      <a:r>
                        <a:rPr lang="es-MX" sz="1400" noProof="0" smtClean="0">
                          <a:latin typeface="+mn-lt"/>
                          <a:ea typeface="Calibri"/>
                          <a:cs typeface="Times New Roman"/>
                        </a:rPr>
                        <a:t>5,308,000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r>
              <a:tr h="490831">
                <a:tc>
                  <a:txBody>
                    <a:bodyPr/>
                    <a:lstStyle/>
                    <a:p>
                      <a:pPr marL="0" marR="0" indent="0" algn="l"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Costos de RMNH como % de los costos de</a:t>
                      </a:r>
                      <a:r>
                        <a:rPr lang="es-MX" sz="1400" baseline="0" noProof="0" smtClean="0">
                          <a:latin typeface="+mn-lt"/>
                          <a:ea typeface="Calibri"/>
                          <a:cs typeface="Times New Roman"/>
                        </a:rPr>
                        <a:t> construcción originales </a:t>
                      </a:r>
                      <a:endParaRPr lang="es-MX" sz="1400" noProof="0" smtClean="0">
                        <a:latin typeface="+mn-lt"/>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11.5%</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1.9%</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10.8%</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noProof="0" smtClean="0">
                          <a:latin typeface="+mn-lt"/>
                          <a:ea typeface="Calibri"/>
                          <a:cs typeface="Times New Roman"/>
                        </a:rPr>
                        <a:t>0.1%</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bg1"/>
                    </a:solidFill>
                  </a:tcPr>
                </a:tc>
              </a:tr>
              <a:tr h="490831">
                <a:tc>
                  <a:txBody>
                    <a:bodyPr/>
                    <a:lstStyle/>
                    <a:p>
                      <a:pPr marL="0" marR="0" indent="0" algn="l" defTabSz="914400" rtl="0" eaLnBrk="1" fontAlgn="auto" latinLnBrk="0" hangingPunct="1">
                        <a:lnSpc>
                          <a:spcPct val="115000"/>
                        </a:lnSpc>
                        <a:spcBef>
                          <a:spcPts val="0"/>
                        </a:spcBef>
                        <a:spcAft>
                          <a:spcPts val="1000"/>
                        </a:spcAft>
                        <a:buClrTx/>
                        <a:buSzTx/>
                        <a:buFontTx/>
                        <a:buNone/>
                        <a:tabLst/>
                        <a:defRPr/>
                      </a:pPr>
                      <a:r>
                        <a:rPr lang="es-MX" sz="1400" b="1" noProof="0" dirty="0" smtClean="0">
                          <a:latin typeface="+mn-lt"/>
                          <a:ea typeface="Calibri"/>
                          <a:cs typeface="Times New Roman"/>
                        </a:rPr>
                        <a:t>Costos de RMNH como %</a:t>
                      </a:r>
                      <a:r>
                        <a:rPr lang="es-MX" sz="1400" b="1" baseline="0" noProof="0" dirty="0" smtClean="0">
                          <a:latin typeface="+mn-lt"/>
                          <a:ea typeface="Calibri"/>
                          <a:cs typeface="Times New Roman"/>
                        </a:rPr>
                        <a:t> de los costos de reconstrucción</a:t>
                      </a:r>
                      <a:endParaRPr lang="es-MX" sz="1400" b="1" noProof="0" dirty="0" smtClean="0">
                        <a:latin typeface="+mn-lt"/>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b="1" noProof="0" smtClean="0">
                          <a:latin typeface="+mn-lt"/>
                          <a:ea typeface="Calibri"/>
                          <a:cs typeface="Times New Roman"/>
                        </a:rPr>
                        <a:t>28.0%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b="1" noProof="0" smtClean="0">
                          <a:latin typeface="+mn-lt"/>
                          <a:ea typeface="Calibri"/>
                          <a:cs typeface="Times New Roman"/>
                        </a:rPr>
                        <a:t>45.0%</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b="1" noProof="0" smtClean="0">
                          <a:latin typeface="+mn-lt"/>
                          <a:ea typeface="Calibri"/>
                          <a:cs typeface="Times New Roman"/>
                        </a:rPr>
                        <a:t>62.4%</a:t>
                      </a:r>
                      <a:endParaRPr lang="es-MX" sz="1400" noProof="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c>
                  <a:txBody>
                    <a:bodyPr/>
                    <a:lstStyle/>
                    <a:p>
                      <a:pPr marL="0" marR="0" indent="0" algn="r" defTabSz="914400" rtl="0" eaLnBrk="1" fontAlgn="auto" latinLnBrk="0" hangingPunct="1">
                        <a:lnSpc>
                          <a:spcPct val="115000"/>
                        </a:lnSpc>
                        <a:spcBef>
                          <a:spcPts val="0"/>
                        </a:spcBef>
                        <a:spcAft>
                          <a:spcPts val="1000"/>
                        </a:spcAft>
                        <a:buClrTx/>
                        <a:buSzTx/>
                        <a:buFontTx/>
                        <a:buNone/>
                        <a:tabLst/>
                        <a:defRPr/>
                      </a:pPr>
                      <a:r>
                        <a:rPr lang="es-MX" sz="1400" b="1" noProof="0" dirty="0" smtClean="0">
                          <a:latin typeface="+mn-lt"/>
                          <a:ea typeface="Calibri"/>
                          <a:cs typeface="Times New Roman"/>
                        </a:rPr>
                        <a:t>0.5%</a:t>
                      </a:r>
                      <a:endParaRPr lang="es-MX" sz="1400" noProof="0" dirty="0">
                        <a:latin typeface="Calibri"/>
                        <a:ea typeface="Calibri"/>
                        <a:cs typeface="Times New Roman"/>
                      </a:endParaRPr>
                    </a:p>
                  </a:txBody>
                  <a:tcPr marL="68574" marR="68574" marT="0" marB="0" anchor="b">
                    <a:lnL>
                      <a:noFill/>
                    </a:lnL>
                    <a:lnR>
                      <a:noFill/>
                    </a:lnR>
                    <a:lnT>
                      <a:noFill/>
                    </a:lnT>
                    <a:lnB w="12700" cap="flat" cmpd="sng" algn="ctr">
                      <a:noFill/>
                      <a:prstDash val="solid"/>
                      <a:round/>
                      <a:headEnd type="none" w="med" len="med"/>
                      <a:tailEnd type="none" w="med" len="med"/>
                    </a:lnB>
                    <a:solidFill>
                      <a:schemeClr val="accent6">
                        <a:lumMod val="40000"/>
                        <a:lumOff val="60000"/>
                      </a:schemeClr>
                    </a:solidFill>
                  </a:tcPr>
                </a:tc>
              </a:tr>
            </a:tbl>
          </a:graphicData>
        </a:graphic>
      </p:graphicFrame>
      <p:sp>
        <p:nvSpPr>
          <p:cNvPr id="37922" name="TextBox 5"/>
          <p:cNvSpPr txBox="1">
            <a:spLocks noChangeArrowheads="1"/>
          </p:cNvSpPr>
          <p:nvPr/>
        </p:nvSpPr>
        <p:spPr bwMode="auto">
          <a:xfrm>
            <a:off x="457200" y="5461000"/>
            <a:ext cx="5483225" cy="523875"/>
          </a:xfrm>
          <a:prstGeom prst="rect">
            <a:avLst/>
          </a:prstGeom>
          <a:noFill/>
          <a:ln w="9525">
            <a:noFill/>
            <a:miter lim="800000"/>
            <a:headEnd/>
            <a:tailEnd/>
          </a:ln>
        </p:spPr>
        <p:txBody>
          <a:bodyPr wrap="none">
            <a:spAutoFit/>
          </a:bodyPr>
          <a:lstStyle/>
          <a:p>
            <a:pPr eaLnBrk="0" hangingPunct="0">
              <a:defRPr/>
            </a:pPr>
            <a:r>
              <a:rPr lang="es-MX" sz="1400" b="0" dirty="0">
                <a:solidFill>
                  <a:schemeClr val="bg2">
                    <a:lumMod val="25000"/>
                  </a:schemeClr>
                </a:solidFill>
              </a:rPr>
              <a:t>RMNH = Enfoque de Gestión de Riesgos de Amenazas Naturales  </a:t>
            </a:r>
          </a:p>
          <a:p>
            <a:pPr eaLnBrk="0" hangingPunct="0">
              <a:defRPr/>
            </a:pPr>
            <a:r>
              <a:rPr lang="es-MX" sz="1400" b="0" dirty="0">
                <a:solidFill>
                  <a:schemeClr val="bg2">
                    <a:lumMod val="25000"/>
                  </a:schemeClr>
                </a:solidFill>
              </a:rPr>
              <a:t>Cantidades en US$ al 2005</a:t>
            </a:r>
          </a:p>
        </p:txBody>
      </p:sp>
      <p:sp>
        <p:nvSpPr>
          <p:cNvPr id="37923" name="Rectangle 6"/>
          <p:cNvSpPr>
            <a:spLocks noChangeArrowheads="1"/>
          </p:cNvSpPr>
          <p:nvPr/>
        </p:nvSpPr>
        <p:spPr bwMode="auto">
          <a:xfrm>
            <a:off x="6497638" y="6408738"/>
            <a:ext cx="2646362" cy="230187"/>
          </a:xfrm>
          <a:prstGeom prst="rect">
            <a:avLst/>
          </a:prstGeom>
          <a:noFill/>
          <a:ln w="9525">
            <a:noFill/>
            <a:miter lim="800000"/>
            <a:headEnd/>
            <a:tailEnd/>
          </a:ln>
        </p:spPr>
        <p:txBody>
          <a:bodyPr wrap="none">
            <a:spAutoFit/>
          </a:bodyPr>
          <a:lstStyle/>
          <a:p>
            <a:pPr algn="r" eaLnBrk="0" hangingPunct="0">
              <a:defRPr/>
            </a:pPr>
            <a:r>
              <a:rPr lang="en-US" sz="900" i="1" dirty="0" err="1">
                <a:solidFill>
                  <a:schemeClr val="bg1">
                    <a:lumMod val="50000"/>
                  </a:schemeClr>
                </a:solidFill>
                <a:latin typeface="+mj-lt"/>
              </a:rPr>
              <a:t>Fuente</a:t>
            </a:r>
            <a:r>
              <a:rPr lang="en-US" sz="900" i="1" dirty="0">
                <a:solidFill>
                  <a:schemeClr val="bg1">
                    <a:lumMod val="50000"/>
                  </a:schemeClr>
                </a:solidFill>
                <a:latin typeface="+mj-lt"/>
              </a:rPr>
              <a:t>: Adapted from Bettencourt et al. 2006</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3294</TotalTime>
  <Words>3430</Words>
  <Application>Microsoft Office PowerPoint</Application>
  <PresentationFormat>On-screen Show (4:3)</PresentationFormat>
  <Paragraphs>381</Paragraphs>
  <Slides>29</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Wingdings</vt:lpstr>
      <vt:lpstr>Adobe Fangsong Std R</vt:lpstr>
      <vt:lpstr>Times</vt:lpstr>
      <vt:lpstr>Calibri</vt:lpstr>
      <vt:lpstr>Lucida Sans Unicode</vt:lpstr>
      <vt:lpstr>Times New Roman</vt:lpstr>
      <vt:lpstr>GTZ-EN</vt:lpstr>
      <vt:lpstr>Cambio climático y adaptación al cambio climático  Una introducción  equipo capacitador: XX XX ‘fecha’  </vt:lpstr>
      <vt:lpstr>PowerPoint Presentation</vt:lpstr>
      <vt:lpstr>Resumen</vt:lpstr>
      <vt:lpstr>Cambio climático</vt:lpstr>
      <vt:lpstr>PowerPoint Presentation</vt:lpstr>
      <vt:lpstr>Concentración de CO2 en el tiempo</vt:lpstr>
      <vt:lpstr>Ciclo del carbono: reservas y flujos</vt:lpstr>
      <vt:lpstr>Emisiones de Gases de Efecto Invervenadero: composición</vt:lpstr>
      <vt:lpstr>Emisiones de gases de efecto invernadero por sector</vt:lpstr>
      <vt:lpstr>Tratando de mirar al futuro Escenarios de emisiones</vt:lpstr>
      <vt:lpstr>Emisiones de Gases de efecto invernadero por región (2004)</vt:lpstr>
      <vt:lpstr>Ejemplo:  Cambios Proyectados en la temperatura – escenario</vt:lpstr>
      <vt:lpstr>Ejemplo:  Cambios proyectados en la temperatura – distribución espacial</vt:lpstr>
      <vt:lpstr>Impacto proyectado en el bienestar humano</vt:lpstr>
      <vt:lpstr>Ejemplo: Cambio climático y las preocupaciones sobre el desarrollo (1)</vt:lpstr>
      <vt:lpstr>Ejemplo: Cambio climático y preocupaciones sobre el desarrollo (2)</vt:lpstr>
      <vt:lpstr>Ejemplo:  Cambio climático y preocupaciones sobre el desarrollo (3)</vt:lpstr>
      <vt:lpstr>Adaptación al cambio climático</vt:lpstr>
      <vt:lpstr>Definiendo Adaptación</vt:lpstr>
      <vt:lpstr>Adaptación – un caso de urgencia</vt:lpstr>
      <vt:lpstr>Costos: Costos de adaptación estimados y requerimientos de investigación para países en desarrollo</vt:lpstr>
      <vt:lpstr>Costos: Estimaciones por sector</vt:lpstr>
      <vt:lpstr>Operacionalizando la adaptación</vt:lpstr>
      <vt:lpstr>¿Cuáles son las opciones de adaptación?</vt:lpstr>
      <vt:lpstr>¿Quiénes actúan y cómo?</vt:lpstr>
      <vt:lpstr>   Diferencias entre desarrollo “tradicional” y la adaptación </vt:lpstr>
      <vt:lpstr>Un enfoque sistemático y estratégico para la adaptación</vt:lpstr>
      <vt:lpstr>Hacer frente al cambio climático mejora la efectividad del desarrollo</vt:lpstr>
      <vt:lpstr>Ejemplo: Comparando costos de prevención versus los costos de reconstrucción de infraestructura en el Caribe</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316</cp:revision>
  <cp:lastPrinted>2005-12-21T12:33:01Z</cp:lastPrinted>
  <dcterms:created xsi:type="dcterms:W3CDTF">2009-01-02T12:52:23Z</dcterms:created>
  <dcterms:modified xsi:type="dcterms:W3CDTF">2013-11-11T15:56:01Z</dcterms:modified>
</cp:coreProperties>
</file>