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p:sldMasterIdLst>
    <p:sldMasterId id="2147483649" r:id="rId1"/>
  </p:sldMasterIdLst>
  <p:notesMasterIdLst>
    <p:notesMasterId r:id="rId21"/>
  </p:notesMasterIdLst>
  <p:handoutMasterIdLst>
    <p:handoutMasterId r:id="rId22"/>
  </p:handoutMasterIdLst>
  <p:sldIdLst>
    <p:sldId id="256" r:id="rId2"/>
    <p:sldId id="280" r:id="rId3"/>
    <p:sldId id="281" r:id="rId4"/>
    <p:sldId id="258" r:id="rId5"/>
    <p:sldId id="259" r:id="rId6"/>
    <p:sldId id="274" r:id="rId7"/>
    <p:sldId id="275" r:id="rId8"/>
    <p:sldId id="276" r:id="rId9"/>
    <p:sldId id="277" r:id="rId10"/>
    <p:sldId id="261" r:id="rId11"/>
    <p:sldId id="262" r:id="rId12"/>
    <p:sldId id="263" r:id="rId13"/>
    <p:sldId id="264" r:id="rId14"/>
    <p:sldId id="265" r:id="rId15"/>
    <p:sldId id="266" r:id="rId16"/>
    <p:sldId id="267" r:id="rId17"/>
    <p:sldId id="268" r:id="rId18"/>
    <p:sldId id="269" r:id="rId19"/>
    <p:sldId id="270" r:id="rId20"/>
  </p:sldIdLst>
  <p:sldSz cx="9144000" cy="6858000" type="screen4x3"/>
  <p:notesSz cx="6877050" cy="10001250"/>
  <p:defaultTextStyle>
    <a:defPPr>
      <a:defRPr lang="de-DE"/>
    </a:defPPr>
    <a:lvl1pPr algn="l" rtl="0" fontAlgn="base">
      <a:spcBef>
        <a:spcPct val="0"/>
      </a:spcBef>
      <a:spcAft>
        <a:spcPct val="0"/>
      </a:spcAft>
      <a:defRPr sz="2200" b="1" kern="1200">
        <a:solidFill>
          <a:srgbClr val="999999"/>
        </a:solidFill>
        <a:latin typeface="Arial" charset="0"/>
        <a:ea typeface="+mn-ea"/>
        <a:cs typeface="Arial" charset="0"/>
      </a:defRPr>
    </a:lvl1pPr>
    <a:lvl2pPr marL="457200" algn="l" rtl="0" fontAlgn="base">
      <a:spcBef>
        <a:spcPct val="0"/>
      </a:spcBef>
      <a:spcAft>
        <a:spcPct val="0"/>
      </a:spcAft>
      <a:defRPr sz="2200" b="1" kern="1200">
        <a:solidFill>
          <a:srgbClr val="999999"/>
        </a:solidFill>
        <a:latin typeface="Arial" charset="0"/>
        <a:ea typeface="+mn-ea"/>
        <a:cs typeface="Arial" charset="0"/>
      </a:defRPr>
    </a:lvl2pPr>
    <a:lvl3pPr marL="914400" algn="l" rtl="0" fontAlgn="base">
      <a:spcBef>
        <a:spcPct val="0"/>
      </a:spcBef>
      <a:spcAft>
        <a:spcPct val="0"/>
      </a:spcAft>
      <a:defRPr sz="2200" b="1" kern="1200">
        <a:solidFill>
          <a:srgbClr val="999999"/>
        </a:solidFill>
        <a:latin typeface="Arial" charset="0"/>
        <a:ea typeface="+mn-ea"/>
        <a:cs typeface="Arial" charset="0"/>
      </a:defRPr>
    </a:lvl3pPr>
    <a:lvl4pPr marL="1371600" algn="l" rtl="0" fontAlgn="base">
      <a:spcBef>
        <a:spcPct val="0"/>
      </a:spcBef>
      <a:spcAft>
        <a:spcPct val="0"/>
      </a:spcAft>
      <a:defRPr sz="2200" b="1" kern="1200">
        <a:solidFill>
          <a:srgbClr val="999999"/>
        </a:solidFill>
        <a:latin typeface="Arial" charset="0"/>
        <a:ea typeface="+mn-ea"/>
        <a:cs typeface="Arial" charset="0"/>
      </a:defRPr>
    </a:lvl4pPr>
    <a:lvl5pPr marL="1828800" algn="l" rtl="0" fontAlgn="base">
      <a:spcBef>
        <a:spcPct val="0"/>
      </a:spcBef>
      <a:spcAft>
        <a:spcPct val="0"/>
      </a:spcAft>
      <a:defRPr sz="2200" b="1" kern="1200">
        <a:solidFill>
          <a:srgbClr val="999999"/>
        </a:solidFill>
        <a:latin typeface="Arial" charset="0"/>
        <a:ea typeface="+mn-ea"/>
        <a:cs typeface="Arial" charset="0"/>
      </a:defRPr>
    </a:lvl5pPr>
    <a:lvl6pPr marL="2286000" algn="l" defTabSz="914400" rtl="0" eaLnBrk="1" latinLnBrk="0" hangingPunct="1">
      <a:defRPr sz="2200" b="1" kern="1200">
        <a:solidFill>
          <a:srgbClr val="999999"/>
        </a:solidFill>
        <a:latin typeface="Arial" charset="0"/>
        <a:ea typeface="+mn-ea"/>
        <a:cs typeface="Arial" charset="0"/>
      </a:defRPr>
    </a:lvl6pPr>
    <a:lvl7pPr marL="2743200" algn="l" defTabSz="914400" rtl="0" eaLnBrk="1" latinLnBrk="0" hangingPunct="1">
      <a:defRPr sz="2200" b="1" kern="1200">
        <a:solidFill>
          <a:srgbClr val="999999"/>
        </a:solidFill>
        <a:latin typeface="Arial" charset="0"/>
        <a:ea typeface="+mn-ea"/>
        <a:cs typeface="Arial" charset="0"/>
      </a:defRPr>
    </a:lvl7pPr>
    <a:lvl8pPr marL="3200400" algn="l" defTabSz="914400" rtl="0" eaLnBrk="1" latinLnBrk="0" hangingPunct="1">
      <a:defRPr sz="2200" b="1" kern="1200">
        <a:solidFill>
          <a:srgbClr val="999999"/>
        </a:solidFill>
        <a:latin typeface="Arial" charset="0"/>
        <a:ea typeface="+mn-ea"/>
        <a:cs typeface="Arial" charset="0"/>
      </a:defRPr>
    </a:lvl8pPr>
    <a:lvl9pPr marL="3657600" algn="l" defTabSz="914400" rtl="0" eaLnBrk="1" latinLnBrk="0" hangingPunct="1">
      <a:defRPr sz="2200" b="1" kern="1200">
        <a:solidFill>
          <a:srgbClr val="999999"/>
        </a:solidFill>
        <a:latin typeface="Arial" charset="0"/>
        <a:ea typeface="+mn-ea"/>
        <a:cs typeface="Arial" charset="0"/>
      </a:defRPr>
    </a:lvl9pPr>
  </p:defaultTextStyle>
  <p:extLst>
    <p:ext uri="{EFAFB233-063F-42B5-8137-9DF3F51BA10A}">
      <p15:sldGuideLst xmlns:p15="http://schemas.microsoft.com/office/powerpoint/2012/main" xmlns="">
        <p15:guide id="1" orient="horz" pos="3935">
          <p15:clr>
            <a:srgbClr val="A4A3A4"/>
          </p15:clr>
        </p15:guide>
        <p15:guide id="2" orient="horz">
          <p15:clr>
            <a:srgbClr val="A4A3A4"/>
          </p15:clr>
        </p15:guide>
        <p15:guide id="3" orient="horz" pos="151">
          <p15:clr>
            <a:srgbClr val="A4A3A4"/>
          </p15:clr>
        </p15:guide>
        <p15:guide id="4" orient="horz" pos="1269">
          <p15:clr>
            <a:srgbClr val="A4A3A4"/>
          </p15:clr>
        </p15:guide>
        <p15:guide id="5" orient="horz" pos="1140">
          <p15:clr>
            <a:srgbClr val="A4A3A4"/>
          </p15:clr>
        </p15:guide>
        <p15:guide id="6" orient="horz" pos="1265">
          <p15:clr>
            <a:srgbClr val="A4A3A4"/>
          </p15:clr>
        </p15:guide>
        <p15:guide id="7" pos="288">
          <p15:clr>
            <a:srgbClr val="A4A3A4"/>
          </p15:clr>
        </p15:guide>
        <p15:guide id="8" pos="5029">
          <p15:clr>
            <a:srgbClr val="A4A3A4"/>
          </p15:clr>
        </p15:guide>
        <p15:guide id="9" pos="2860">
          <p15:clr>
            <a:srgbClr val="A4A3A4"/>
          </p15:clr>
        </p15:guide>
      </p15:sldGuideLst>
    </p:ext>
    <p:ext uri="{2D200454-40CA-4A62-9FC3-DE9A4176ACB9}">
      <p15:notesGuideLst xmlns:p15="http://schemas.microsoft.com/office/powerpoint/2012/main" xmlns="">
        <p15:guide id="1" orient="horz" pos="3149">
          <p15:clr>
            <a:srgbClr val="A4A3A4"/>
          </p15:clr>
        </p15:guide>
        <p15:guide id="2" pos="126">
          <p15:clr>
            <a:srgbClr val="A4A3A4"/>
          </p15:clr>
        </p15:guide>
        <p15:guide id="3" pos="419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900"/>
    <a:srgbClr val="C00000"/>
    <a:srgbClr val="646464"/>
    <a:srgbClr val="595959"/>
    <a:srgbClr val="CC3300"/>
    <a:srgbClr val="E25B1E"/>
    <a:srgbClr val="E5DBA1"/>
    <a:srgbClr val="BABA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618" autoAdjust="0"/>
    <p:restoredTop sz="92819" autoAdjust="0"/>
  </p:normalViewPr>
  <p:slideViewPr>
    <p:cSldViewPr snapToGrid="0">
      <p:cViewPr>
        <p:scale>
          <a:sx n="108" d="100"/>
          <a:sy n="108" d="100"/>
        </p:scale>
        <p:origin x="-1188" y="252"/>
      </p:cViewPr>
      <p:guideLst>
        <p:guide orient="horz" pos="3935"/>
        <p:guide orient="horz"/>
        <p:guide orient="horz" pos="151"/>
        <p:guide orient="horz" pos="1269"/>
        <p:guide orient="horz" pos="1140"/>
        <p:guide orient="horz" pos="1265"/>
        <p:guide pos="288"/>
        <p:guide pos="5029"/>
        <p:guide pos="2860"/>
      </p:guideLst>
    </p:cSldViewPr>
  </p:slideViewPr>
  <p:outlineViewPr>
    <p:cViewPr>
      <p:scale>
        <a:sx n="33" d="100"/>
        <a:sy n="33" d="100"/>
      </p:scale>
      <p:origin x="0" y="5490"/>
    </p:cViewPr>
  </p:outlineViewPr>
  <p:notesTextViewPr>
    <p:cViewPr>
      <p:scale>
        <a:sx n="100" d="100"/>
        <a:sy n="100" d="100"/>
      </p:scale>
      <p:origin x="0" y="0"/>
    </p:cViewPr>
  </p:notesTextViewPr>
  <p:sorterViewPr>
    <p:cViewPr>
      <p:scale>
        <a:sx n="66" d="100"/>
        <a:sy n="66" d="100"/>
      </p:scale>
      <p:origin x="0" y="0"/>
    </p:cViewPr>
  </p:sorterViewPr>
  <p:notesViewPr>
    <p:cSldViewPr snapToGrid="0">
      <p:cViewPr>
        <p:scale>
          <a:sx n="100" d="100"/>
          <a:sy n="100" d="100"/>
        </p:scale>
        <p:origin x="-1464" y="930"/>
      </p:cViewPr>
      <p:guideLst>
        <p:guide orient="horz" pos="3149"/>
        <p:guide pos="126"/>
        <p:guide pos="419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6562" name="Rectangle 2"/>
          <p:cNvSpPr>
            <a:spLocks noGrp="1" noChangeArrowheads="1"/>
          </p:cNvSpPr>
          <p:nvPr>
            <p:ph type="hdr" sz="quarter"/>
          </p:nvPr>
        </p:nvSpPr>
        <p:spPr bwMode="auto">
          <a:xfrm>
            <a:off x="0" y="0"/>
            <a:ext cx="2980055" cy="499664"/>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3" name="Rectangle 3"/>
          <p:cNvSpPr>
            <a:spLocks noGrp="1" noChangeArrowheads="1"/>
          </p:cNvSpPr>
          <p:nvPr>
            <p:ph type="dt" sz="quarter" idx="1"/>
          </p:nvPr>
        </p:nvSpPr>
        <p:spPr bwMode="auto">
          <a:xfrm>
            <a:off x="3896995" y="0"/>
            <a:ext cx="2980055" cy="499664"/>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endParaRPr lang="de-DE"/>
          </a:p>
        </p:txBody>
      </p:sp>
      <p:sp>
        <p:nvSpPr>
          <p:cNvPr id="66564" name="Rectangle 4"/>
          <p:cNvSpPr>
            <a:spLocks noGrp="1" noChangeArrowheads="1"/>
          </p:cNvSpPr>
          <p:nvPr>
            <p:ph type="ftr" sz="quarter" idx="2"/>
          </p:nvPr>
        </p:nvSpPr>
        <p:spPr bwMode="auto">
          <a:xfrm>
            <a:off x="0" y="9501586"/>
            <a:ext cx="2980055" cy="499664"/>
          </a:xfrm>
          <a:prstGeom prst="rect">
            <a:avLst/>
          </a:prstGeom>
          <a:noFill/>
          <a:ln w="9525">
            <a:noFill/>
            <a:miter lim="800000"/>
            <a:headEnd/>
            <a:tailEnd/>
          </a:ln>
          <a:effectLst/>
        </p:spPr>
        <p:txBody>
          <a:bodyPr vert="horz" wrap="square" lIns="91842" tIns="45921" rIns="91842" bIns="45921" numCol="1" anchor="b" anchorCtr="0" compatLnSpc="1">
            <a:prstTxWarp prst="textNoShape">
              <a:avLst/>
            </a:prstTxWarp>
          </a:bodyPr>
          <a:lstStyle>
            <a:lvl1pPr eaLnBrk="0" hangingPunct="0">
              <a:defRPr sz="1200" b="0">
                <a:solidFill>
                  <a:schemeClr val="tx1"/>
                </a:solidFill>
                <a:latin typeface="Times" charset="0"/>
                <a:cs typeface="+mn-cs"/>
              </a:defRPr>
            </a:lvl1pPr>
          </a:lstStyle>
          <a:p>
            <a:pPr>
              <a:defRPr/>
            </a:pPr>
            <a:endParaRPr lang="de-DE"/>
          </a:p>
        </p:txBody>
      </p:sp>
      <p:sp>
        <p:nvSpPr>
          <p:cNvPr id="66565" name="Rectangle 5"/>
          <p:cNvSpPr>
            <a:spLocks noGrp="1" noChangeArrowheads="1"/>
          </p:cNvSpPr>
          <p:nvPr>
            <p:ph type="sldNum" sz="quarter" idx="3"/>
          </p:nvPr>
        </p:nvSpPr>
        <p:spPr bwMode="auto">
          <a:xfrm>
            <a:off x="3896995" y="9501586"/>
            <a:ext cx="2980055" cy="499664"/>
          </a:xfrm>
          <a:prstGeom prst="rect">
            <a:avLst/>
          </a:prstGeom>
          <a:noFill/>
          <a:ln w="9525">
            <a:noFill/>
            <a:miter lim="800000"/>
            <a:headEnd/>
            <a:tailEnd/>
          </a:ln>
          <a:effectLst/>
        </p:spPr>
        <p:txBody>
          <a:bodyPr vert="horz" wrap="square" lIns="91842" tIns="45921" rIns="91842" bIns="45921" numCol="1" anchor="b" anchorCtr="0" compatLnSpc="1">
            <a:prstTxWarp prst="textNoShape">
              <a:avLst/>
            </a:prstTxWarp>
          </a:bodyPr>
          <a:lstStyle>
            <a:lvl1pPr algn="r" eaLnBrk="0" hangingPunct="0">
              <a:defRPr sz="1200" b="0">
                <a:solidFill>
                  <a:schemeClr val="tx1"/>
                </a:solidFill>
                <a:latin typeface="Times" charset="0"/>
                <a:cs typeface="+mn-cs"/>
              </a:defRPr>
            </a:lvl1pPr>
          </a:lstStyle>
          <a:p>
            <a:pPr>
              <a:defRPr/>
            </a:pPr>
            <a:fld id="{27FF5E68-9629-4C32-BDED-45F151C80BAA}" type="slidenum">
              <a:rPr lang="de-DE"/>
              <a:pPr>
                <a:defRPr/>
              </a:pPr>
              <a:t>‹Nr.›</a:t>
            </a:fld>
            <a:endParaRPr lang="de-DE"/>
          </a:p>
        </p:txBody>
      </p:sp>
    </p:spTree>
    <p:extLst>
      <p:ext uri="{BB962C8B-B14F-4D97-AF65-F5344CB8AC3E}">
        <p14:creationId xmlns:p14="http://schemas.microsoft.com/office/powerpoint/2010/main" val="22771894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7"/>
          <p:cNvSpPr>
            <a:spLocks noGrp="1" noChangeArrowheads="1"/>
          </p:cNvSpPr>
          <p:nvPr>
            <p:ph type="sldNum" sz="quarter" idx="5"/>
          </p:nvPr>
        </p:nvSpPr>
        <p:spPr bwMode="auto">
          <a:xfrm>
            <a:off x="0" y="9760198"/>
            <a:ext cx="6877050" cy="231474"/>
          </a:xfrm>
          <a:prstGeom prst="rect">
            <a:avLst/>
          </a:prstGeom>
          <a:solidFill>
            <a:srgbClr val="669900"/>
          </a:solidFill>
          <a:ln w="9525">
            <a:noFill/>
            <a:miter lim="800000"/>
            <a:headEnd/>
            <a:tailEnd/>
          </a:ln>
          <a:effectLst/>
        </p:spPr>
        <p:txBody>
          <a:bodyPr vert="horz" wrap="square" lIns="91842" tIns="45921" rIns="91842" bIns="45921" numCol="1" anchor="b" anchorCtr="0" compatLnSpc="1">
            <a:prstTxWarp prst="textNoShape">
              <a:avLst/>
            </a:prstTxWarp>
          </a:bodyPr>
          <a:lstStyle>
            <a:lvl1pPr algn="r" eaLnBrk="0" hangingPunct="0">
              <a:defRPr lang="de-DE" sz="1000" b="1" kern="1200">
                <a:solidFill>
                  <a:schemeClr val="bg1"/>
                </a:solidFill>
                <a:latin typeface="Arial" pitchFamily="34" charset="0"/>
                <a:ea typeface="+mn-ea"/>
                <a:cs typeface="Arial" pitchFamily="34" charset="0"/>
              </a:defRPr>
            </a:lvl1pPr>
          </a:lstStyle>
          <a:p>
            <a:pPr>
              <a:defRPr/>
            </a:pPr>
            <a:fld id="{FC4EED03-6867-4172-AB03-66A33A33D090}" type="slidenum">
              <a:rPr/>
              <a:pPr>
                <a:defRPr/>
              </a:pPr>
              <a:t>‹Nr.›</a:t>
            </a:fld>
            <a:endParaRPr dirty="0"/>
          </a:p>
        </p:txBody>
      </p:sp>
      <p:sp>
        <p:nvSpPr>
          <p:cNvPr id="8194" name="Rectangle 2"/>
          <p:cNvSpPr>
            <a:spLocks noGrp="1" noChangeArrowheads="1"/>
          </p:cNvSpPr>
          <p:nvPr>
            <p:ph type="hdr" sz="quarter"/>
          </p:nvPr>
        </p:nvSpPr>
        <p:spPr bwMode="auto">
          <a:xfrm>
            <a:off x="0" y="1"/>
            <a:ext cx="2980055" cy="264997"/>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eaLnBrk="0" hangingPunct="0">
              <a:defRPr sz="1000" b="1">
                <a:solidFill>
                  <a:schemeClr val="tx1"/>
                </a:solidFill>
                <a:latin typeface="Arial" pitchFamily="34" charset="0"/>
                <a:cs typeface="Arial" pitchFamily="34" charset="0"/>
              </a:defRPr>
            </a:lvl1pPr>
          </a:lstStyle>
          <a:p>
            <a:pPr>
              <a:defRPr/>
            </a:pPr>
            <a:endParaRPr lang="de-DE"/>
          </a:p>
        </p:txBody>
      </p:sp>
      <p:sp>
        <p:nvSpPr>
          <p:cNvPr id="8195" name="Rectangle 3"/>
          <p:cNvSpPr>
            <a:spLocks noGrp="1" noChangeArrowheads="1"/>
          </p:cNvSpPr>
          <p:nvPr>
            <p:ph type="dt" idx="1"/>
          </p:nvPr>
        </p:nvSpPr>
        <p:spPr bwMode="auto">
          <a:xfrm>
            <a:off x="3896995" y="1"/>
            <a:ext cx="2980055" cy="264997"/>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lvl1pPr algn="r" eaLnBrk="0" hangingPunct="0">
              <a:defRPr sz="1000" b="1">
                <a:solidFill>
                  <a:schemeClr val="tx1"/>
                </a:solidFill>
                <a:latin typeface="Arial" pitchFamily="34" charset="0"/>
                <a:cs typeface="Arial" pitchFamily="34" charset="0"/>
              </a:defRPr>
            </a:lvl1pPr>
          </a:lstStyle>
          <a:p>
            <a:pPr>
              <a:defRPr/>
            </a:pPr>
            <a:endParaRPr lang="de-DE"/>
          </a:p>
        </p:txBody>
      </p:sp>
      <p:sp>
        <p:nvSpPr>
          <p:cNvPr id="29701" name="Rectangle 4"/>
          <p:cNvSpPr>
            <a:spLocks noGrp="1" noRot="1" noChangeAspect="1" noChangeArrowheads="1" noTextEdit="1"/>
          </p:cNvSpPr>
          <p:nvPr>
            <p:ph type="sldImg" idx="2"/>
          </p:nvPr>
        </p:nvSpPr>
        <p:spPr bwMode="auto">
          <a:xfrm>
            <a:off x="539750" y="314325"/>
            <a:ext cx="5762625" cy="4321175"/>
          </a:xfrm>
          <a:prstGeom prst="rect">
            <a:avLst/>
          </a:prstGeom>
          <a:noFill/>
          <a:ln w="9525">
            <a:solidFill>
              <a:srgbClr val="000000"/>
            </a:solidFill>
            <a:miter lim="800000"/>
            <a:headEnd/>
            <a:tailEnd/>
          </a:ln>
        </p:spPr>
      </p:sp>
      <p:sp>
        <p:nvSpPr>
          <p:cNvPr id="8197" name="Rectangle 5"/>
          <p:cNvSpPr>
            <a:spLocks noGrp="1" noChangeArrowheads="1"/>
          </p:cNvSpPr>
          <p:nvPr>
            <p:ph type="body" sz="quarter" idx="3"/>
          </p:nvPr>
        </p:nvSpPr>
        <p:spPr bwMode="auto">
          <a:xfrm>
            <a:off x="213316" y="4750793"/>
            <a:ext cx="6431315" cy="4972689"/>
          </a:xfrm>
          <a:prstGeom prst="rect">
            <a:avLst/>
          </a:prstGeom>
          <a:noFill/>
          <a:ln w="9525">
            <a:noFill/>
            <a:miter lim="800000"/>
            <a:headEnd/>
            <a:tailEnd/>
          </a:ln>
          <a:effectLst/>
        </p:spPr>
        <p:txBody>
          <a:bodyPr vert="horz" wrap="square" lIns="91842" tIns="45921" rIns="91842" bIns="45921" numCol="1" anchor="t" anchorCtr="0" compatLnSpc="1">
            <a:prstTxWarp prst="textNoShape">
              <a:avLst/>
            </a:prstTxWarp>
          </a:bodyPr>
          <a:lstStyle/>
          <a:p>
            <a:pPr lvl="0"/>
            <a:r>
              <a:rPr lang="de-DE" noProof="0" dirty="0" smtClean="0"/>
              <a:t>Klicken Sie, um die Formate des Vorlagentextes zu bearbeiten</a:t>
            </a:r>
          </a:p>
          <a:p>
            <a:pPr lvl="1"/>
            <a:r>
              <a:rPr lang="de-DE" noProof="0" dirty="0" smtClean="0"/>
              <a:t>Zweite Ebene</a:t>
            </a:r>
          </a:p>
          <a:p>
            <a:pPr lvl="2"/>
            <a:r>
              <a:rPr lang="de-DE" noProof="0" dirty="0" smtClean="0"/>
              <a:t>Dritte Ebene</a:t>
            </a:r>
          </a:p>
          <a:p>
            <a:pPr lvl="3"/>
            <a:r>
              <a:rPr lang="de-DE" noProof="0" dirty="0" smtClean="0"/>
              <a:t>Vierte Ebene</a:t>
            </a:r>
          </a:p>
          <a:p>
            <a:pPr lvl="4"/>
            <a:r>
              <a:rPr lang="de-DE" noProof="0" dirty="0" smtClean="0"/>
              <a:t>Fünfte Ebene</a:t>
            </a:r>
          </a:p>
        </p:txBody>
      </p:sp>
      <p:sp>
        <p:nvSpPr>
          <p:cNvPr id="9" name="Rectangle 6"/>
          <p:cNvSpPr>
            <a:spLocks noGrp="1" noChangeArrowheads="1"/>
          </p:cNvSpPr>
          <p:nvPr>
            <p:ph type="ftr" sz="quarter" idx="4"/>
          </p:nvPr>
        </p:nvSpPr>
        <p:spPr bwMode="auto">
          <a:xfrm>
            <a:off x="0" y="9760198"/>
            <a:ext cx="6160691" cy="231474"/>
          </a:xfrm>
          <a:prstGeom prst="rect">
            <a:avLst/>
          </a:prstGeom>
          <a:solidFill>
            <a:srgbClr val="669900"/>
          </a:solidFill>
          <a:ln w="9525">
            <a:noFill/>
            <a:miter lim="800000"/>
            <a:headEnd/>
            <a:tailEnd/>
          </a:ln>
          <a:effectLst/>
        </p:spPr>
        <p:txBody>
          <a:bodyPr vert="horz" wrap="square" lIns="91842" tIns="45921" rIns="91842" bIns="45921" numCol="1" anchor="b" anchorCtr="0" compatLnSpc="1">
            <a:prstTxWarp prst="textNoShape">
              <a:avLst/>
            </a:prstTxWarp>
          </a:bodyPr>
          <a:lstStyle>
            <a:lvl1pPr eaLnBrk="0" hangingPunct="0">
              <a:defRPr lang="de-DE" sz="1000" b="1" kern="1200">
                <a:solidFill>
                  <a:schemeClr val="bg1"/>
                </a:solidFill>
                <a:latin typeface="Arial" pitchFamily="34" charset="0"/>
                <a:ea typeface="+mn-ea"/>
                <a:cs typeface="Arial" pitchFamily="34" charset="0"/>
              </a:defRPr>
            </a:lvl1pPr>
          </a:lstStyle>
          <a:p>
            <a:pPr>
              <a:defRPr/>
            </a:pPr>
            <a:endParaRPr/>
          </a:p>
        </p:txBody>
      </p:sp>
    </p:spTree>
    <p:extLst>
      <p:ext uri="{BB962C8B-B14F-4D97-AF65-F5344CB8AC3E}">
        <p14:creationId xmlns:p14="http://schemas.microsoft.com/office/powerpoint/2010/main" val="286087234"/>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b="1" kern="1200">
        <a:solidFill>
          <a:schemeClr val="tx1"/>
        </a:solidFill>
        <a:latin typeface="Arial" pitchFamily="34" charset="0"/>
        <a:ea typeface="+mn-ea"/>
        <a:cs typeface="Arial" pitchFamily="34" charset="0"/>
      </a:defRPr>
    </a:lvl1pPr>
    <a:lvl2pPr marL="180975" indent="-180975" algn="l" rtl="0" eaLnBrk="0" fontAlgn="base" hangingPunct="0">
      <a:spcBef>
        <a:spcPct val="30000"/>
      </a:spcBef>
      <a:spcAft>
        <a:spcPct val="0"/>
      </a:spcAft>
      <a:buClr>
        <a:srgbClr val="669900"/>
      </a:buClr>
      <a:buFont typeface="Wingdings" pitchFamily="2" charset="2"/>
      <a:buChar char="§"/>
      <a:defRPr sz="1200" kern="1200">
        <a:solidFill>
          <a:schemeClr val="tx1"/>
        </a:solidFill>
        <a:latin typeface="Arial" pitchFamily="34" charset="0"/>
        <a:ea typeface="Adobe Fangsong Std R" pitchFamily="18" charset="-128"/>
        <a:cs typeface="Arial" pitchFamily="34" charset="0"/>
      </a:defRPr>
    </a:lvl2pPr>
    <a:lvl3pPr marL="266700" indent="-90488" algn="l" rtl="0" eaLnBrk="0" fontAlgn="base" hangingPunct="0">
      <a:spcBef>
        <a:spcPct val="30000"/>
      </a:spcBef>
      <a:spcAft>
        <a:spcPct val="0"/>
      </a:spcAft>
      <a:buClr>
        <a:srgbClr val="669900"/>
      </a:buClr>
      <a:buFont typeface="Wingdings" pitchFamily="2" charset="2"/>
      <a:buChar char="§"/>
      <a:defRPr sz="1000" kern="1200">
        <a:solidFill>
          <a:schemeClr val="tx1"/>
        </a:solidFill>
        <a:latin typeface="Arial" pitchFamily="34" charset="0"/>
        <a:ea typeface="Adobe Fangsong Std R" pitchFamily="18" charset="-128"/>
        <a:cs typeface="Arial" charset="0"/>
      </a:defRPr>
    </a:lvl3pPr>
    <a:lvl4pPr marL="447675" indent="-90488" algn="l" rtl="0" eaLnBrk="0" fontAlgn="base" hangingPunct="0">
      <a:spcBef>
        <a:spcPct val="30000"/>
      </a:spcBef>
      <a:spcAft>
        <a:spcPct val="0"/>
      </a:spcAft>
      <a:buClr>
        <a:srgbClr val="669900"/>
      </a:buClr>
      <a:buFont typeface="Wingdings" pitchFamily="2" charset="2"/>
      <a:buChar char="§"/>
      <a:defRPr sz="800" kern="1200">
        <a:solidFill>
          <a:schemeClr val="tx1"/>
        </a:solidFill>
        <a:latin typeface="Arial" pitchFamily="34" charset="0"/>
        <a:ea typeface="Adobe Fangsong Std R" pitchFamily="18" charset="-128"/>
        <a:cs typeface="Arial" charset="0"/>
      </a:defRPr>
    </a:lvl4pPr>
    <a:lvl5pPr marL="719138" indent="-95250" algn="l" rtl="0" eaLnBrk="0" fontAlgn="base" hangingPunct="0">
      <a:spcBef>
        <a:spcPct val="30000"/>
      </a:spcBef>
      <a:spcAft>
        <a:spcPct val="0"/>
      </a:spcAft>
      <a:buClr>
        <a:srgbClr val="669900"/>
      </a:buClr>
      <a:buFont typeface="Wingdings" pitchFamily="2" charset="2"/>
      <a:buChar char="§"/>
      <a:defRPr sz="800" b="1" kern="1200">
        <a:solidFill>
          <a:srgbClr val="669900"/>
        </a:solidFill>
        <a:latin typeface="Arial" pitchFamily="34" charset="0"/>
        <a:ea typeface="Adobe Fangsong Std R" pitchFamily="18" charset="-128"/>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Notizenplatzhalter 2"/>
          <p:cNvSpPr>
            <a:spLocks noGrp="1"/>
          </p:cNvSpPr>
          <p:nvPr>
            <p:ph type="body" idx="1"/>
          </p:nvPr>
        </p:nvSpPr>
        <p:spPr>
          <a:noFill/>
          <a:ln/>
        </p:spPr>
        <p:txBody>
          <a:bodyPr/>
          <a:lstStyle/>
          <a:p>
            <a:r>
              <a:rPr lang="fr-FR" dirty="0" smtClean="0">
                <a:latin typeface="Arial" charset="0"/>
                <a:cs typeface="Arial" charset="0"/>
              </a:rPr>
              <a:t>Pendant le </a:t>
            </a:r>
            <a:r>
              <a:rPr lang="fr-FR" noProof="0" dirty="0" smtClean="0">
                <a:latin typeface="Arial" charset="0"/>
                <a:cs typeface="Arial" charset="0"/>
              </a:rPr>
              <a:t>séminaire</a:t>
            </a:r>
            <a:r>
              <a:rPr lang="fr-FR" dirty="0" smtClean="0">
                <a:latin typeface="Arial" charset="0"/>
                <a:cs typeface="Arial" charset="0"/>
              </a:rPr>
              <a:t>, nous avons demandé aux participants de</a:t>
            </a:r>
          </a:p>
          <a:p>
            <a:pPr lvl="1"/>
            <a:r>
              <a:rPr lang="fr-FR" dirty="0" smtClean="0">
                <a:latin typeface="Arial" charset="0"/>
                <a:cs typeface="Arial" charset="0"/>
              </a:rPr>
              <a:t>travailler en groupes</a:t>
            </a:r>
            <a:r>
              <a:rPr lang="fr-FR" baseline="0" dirty="0" smtClean="0">
                <a:latin typeface="Arial" charset="0"/>
                <a:cs typeface="Arial" charset="0"/>
              </a:rPr>
              <a:t> ;</a:t>
            </a:r>
            <a:endParaRPr lang="fr-FR" dirty="0" smtClean="0">
              <a:latin typeface="Arial" charset="0"/>
              <a:cs typeface="Arial" charset="0"/>
            </a:endParaRPr>
          </a:p>
          <a:p>
            <a:pPr lvl="1"/>
            <a:r>
              <a:rPr lang="fr-FR" dirty="0" smtClean="0">
                <a:latin typeface="Arial" charset="0"/>
                <a:cs typeface="Arial" charset="0"/>
              </a:rPr>
              <a:t>rassembler</a:t>
            </a:r>
            <a:r>
              <a:rPr lang="fr-FR" baseline="0" dirty="0" smtClean="0">
                <a:latin typeface="Arial" charset="0"/>
                <a:cs typeface="Arial" charset="0"/>
              </a:rPr>
              <a:t> toutes les informations pertinentes pour leur projet spécifique</a:t>
            </a:r>
            <a:r>
              <a:rPr lang="fr-FR" dirty="0" smtClean="0">
                <a:latin typeface="Arial" charset="0"/>
                <a:cs typeface="Arial" charset="0"/>
              </a:rPr>
              <a:t/>
            </a:r>
            <a:br>
              <a:rPr lang="fr-FR" dirty="0" smtClean="0">
                <a:latin typeface="Arial" charset="0"/>
                <a:cs typeface="Arial" charset="0"/>
              </a:rPr>
            </a:br>
            <a:r>
              <a:rPr lang="fr-FR" dirty="0" smtClean="0">
                <a:latin typeface="Arial" charset="0"/>
                <a:cs typeface="Arial" charset="0"/>
              </a:rPr>
              <a:t>(eau, climat,</a:t>
            </a:r>
            <a:r>
              <a:rPr lang="fr-FR" baseline="0" dirty="0" smtClean="0">
                <a:latin typeface="Arial" charset="0"/>
                <a:cs typeface="Arial" charset="0"/>
              </a:rPr>
              <a:t> agriculture, gouvernance, société et économie) ;</a:t>
            </a:r>
            <a:endParaRPr lang="fr-FR" dirty="0" smtClean="0">
              <a:latin typeface="Arial" charset="0"/>
              <a:cs typeface="Arial" charset="0"/>
            </a:endParaRPr>
          </a:p>
          <a:p>
            <a:pPr lvl="1"/>
            <a:r>
              <a:rPr lang="fr-FR" dirty="0" smtClean="0">
                <a:latin typeface="Arial" charset="0"/>
                <a:cs typeface="Arial" charset="0"/>
              </a:rPr>
              <a:t>les présenter à leurs collègues.</a:t>
            </a:r>
          </a:p>
          <a:p>
            <a:endParaRPr lang="fr-FR" dirty="0" smtClean="0">
              <a:latin typeface="Arial" charset="0"/>
              <a:cs typeface="Arial" charset="0"/>
            </a:endParaRPr>
          </a:p>
        </p:txBody>
      </p:sp>
      <p:sp>
        <p:nvSpPr>
          <p:cNvPr id="30723" name="Foliennummernplatzhalter 3"/>
          <p:cNvSpPr>
            <a:spLocks noGrp="1"/>
          </p:cNvSpPr>
          <p:nvPr>
            <p:ph type="sldNum" sz="quarter" idx="5"/>
          </p:nvPr>
        </p:nvSpPr>
        <p:spPr/>
        <p:txBody>
          <a:bodyPr/>
          <a:lstStyle/>
          <a:p>
            <a:fld id="{2F421922-E1DE-457E-8B36-34619F924346}" type="slidenum">
              <a:rPr lang="fr-FR" smtClean="0">
                <a:latin typeface="Arial" charset="0"/>
                <a:cs typeface="Arial" charset="0"/>
              </a:rPr>
              <a:pPr/>
              <a:t>1</a:t>
            </a:fld>
            <a:endParaRPr lang="fr-FR" dirty="0" smtClean="0">
              <a:latin typeface="Arial" charset="0"/>
              <a:cs typeface="Arial" charset="0"/>
            </a:endParaRPr>
          </a:p>
        </p:txBody>
      </p:sp>
      <p:sp>
        <p:nvSpPr>
          <p:cNvPr id="3072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273097230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liennummernplatzhalter 3"/>
          <p:cNvSpPr>
            <a:spLocks noGrp="1"/>
          </p:cNvSpPr>
          <p:nvPr>
            <p:ph type="sldNum" sz="quarter" idx="5"/>
          </p:nvPr>
        </p:nvSpPr>
        <p:spPr/>
        <p:txBody>
          <a:bodyPr/>
          <a:lstStyle/>
          <a:p>
            <a:pPr>
              <a:buSzPct val="100000"/>
            </a:pPr>
            <a:fld id="{754CE0B4-BB11-4A87-B135-DACE621D47C8}" type="slidenum">
              <a:rPr lang="fr-FR" smtClean="0">
                <a:solidFill>
                  <a:srgbClr val="FFFFFF"/>
                </a:solidFill>
                <a:latin typeface="Arial" charset="0"/>
                <a:cs typeface="Arial" charset="0"/>
                <a:sym typeface="Arial" charset="0"/>
              </a:rPr>
              <a:pPr>
                <a:buSzPct val="100000"/>
              </a:pPr>
              <a:t>2</a:t>
            </a:fld>
            <a:endParaRPr lang="fr-FR" dirty="0" smtClean="0">
              <a:solidFill>
                <a:srgbClr val="FFFFFF"/>
              </a:solidFill>
              <a:latin typeface="Arial" charset="0"/>
              <a:cs typeface="Arial" charset="0"/>
              <a:sym typeface="Arial" charset="0"/>
            </a:endParaRPr>
          </a:p>
        </p:txBody>
      </p:sp>
      <p:sp>
        <p:nvSpPr>
          <p:cNvPr id="20483" name="Notizenplatzhalter 6"/>
          <p:cNvSpPr>
            <a:spLocks noGrp="1"/>
          </p:cNvSpPr>
          <p:nvPr>
            <p:ph type="body" idx="1"/>
          </p:nvPr>
        </p:nvSpPr>
        <p:spPr>
          <a:noFill/>
          <a:ln/>
        </p:spPr>
        <p:txBody>
          <a:bodyPr/>
          <a:lstStyle/>
          <a:p>
            <a:r>
              <a:rPr lang="fr-FR" dirty="0" smtClean="0">
                <a:solidFill>
                  <a:srgbClr val="000000"/>
                </a:solidFill>
                <a:latin typeface="Arial" charset="0"/>
                <a:cs typeface="Arial" charset="0"/>
                <a:sym typeface="Arial" charset="0"/>
              </a:rPr>
              <a:t>Conditions d'utilisation</a:t>
            </a:r>
          </a:p>
          <a:p>
            <a:r>
              <a:rPr lang="fr-FR" b="0" dirty="0" smtClean="0">
                <a:solidFill>
                  <a:srgbClr val="000000"/>
                </a:solidFill>
                <a:latin typeface="Arial" charset="0"/>
                <a:cs typeface="Arial" charset="0"/>
                <a:sym typeface="Arial" charset="0"/>
              </a:rPr>
              <a:t>Ce matériel de formation est la propriété de la GIZ. Vous ne pouvez pas modifier cette diapo, ni ajouter ou supprimer du contenu ou encore modifier les maquettes. Le logo de la GIZ ne peut être supprimé ou déplacé et aucun autre logo ou aucune autre information ne peut être placé(e) dans la zone d'en-tête ou de bas de page des maquettes. Avant d'ajouter des informations à ce matériel de formation, veuillez contacter climate@giz.de.</a:t>
            </a:r>
            <a:endParaRPr lang="fr-FR" b="0" dirty="0" smtClean="0">
              <a:solidFill>
                <a:srgbClr val="000000"/>
              </a:solidFill>
              <a:latin typeface="Arial" charset="0"/>
              <a:cs typeface="Arial" charset="0"/>
              <a:sym typeface="Arial" charset="0"/>
            </a:endParaRPr>
          </a:p>
        </p:txBody>
      </p:sp>
      <p:sp>
        <p:nvSpPr>
          <p:cNvPr id="2048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16698253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lienbildplatzhalter 3"/>
          <p:cNvSpPr>
            <a:spLocks noGrp="1" noRot="1" noChangeAspect="1" noTextEdit="1"/>
          </p:cNvSpPr>
          <p:nvPr>
            <p:ph type="sldImg"/>
          </p:nvPr>
        </p:nvSpPr>
        <p:spPr>
          <a:xfrm>
            <a:off x="539750" y="314325"/>
            <a:ext cx="5761038" cy="4321175"/>
          </a:xfrm>
          <a:ln/>
        </p:spPr>
      </p:sp>
      <p:sp>
        <p:nvSpPr>
          <p:cNvPr id="21507" name="Notizenplatzhalter 4"/>
          <p:cNvSpPr>
            <a:spLocks noGrp="1"/>
          </p:cNvSpPr>
          <p:nvPr>
            <p:ph type="body" idx="1"/>
          </p:nvPr>
        </p:nvSpPr>
        <p:spPr>
          <a:noFill/>
          <a:ln/>
        </p:spPr>
        <p:txBody>
          <a:bodyPr/>
          <a:lstStyle/>
          <a:p>
            <a:endParaRPr lang="fr-FR" b="0" i="1" dirty="0" smtClean="0">
              <a:solidFill>
                <a:srgbClr val="000000"/>
              </a:solidFill>
              <a:latin typeface="Arial" charset="0"/>
              <a:cs typeface="Arial" charset="0"/>
            </a:endParaRPr>
          </a:p>
        </p:txBody>
      </p:sp>
    </p:spTree>
    <p:extLst>
      <p:ext uri="{BB962C8B-B14F-4D97-AF65-F5344CB8AC3E}">
        <p14:creationId xmlns:p14="http://schemas.microsoft.com/office/powerpoint/2010/main" val="13984600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Number Placeholder 3"/>
          <p:cNvSpPr>
            <a:spLocks noGrp="1"/>
          </p:cNvSpPr>
          <p:nvPr>
            <p:ph type="sldNum" sz="quarter" idx="5"/>
          </p:nvPr>
        </p:nvSpPr>
        <p:spPr/>
        <p:txBody>
          <a:bodyPr/>
          <a:lstStyle/>
          <a:p>
            <a:fld id="{38528866-C8DB-44D7-959D-5426084D4881}" type="slidenum">
              <a:rPr lang="fr-FR" smtClean="0">
                <a:latin typeface="Arial" charset="0"/>
                <a:cs typeface="Arial" charset="0"/>
              </a:rPr>
              <a:pPr/>
              <a:t>4</a:t>
            </a:fld>
            <a:endParaRPr lang="fr-FR" dirty="0" smtClean="0">
              <a:latin typeface="Arial" charset="0"/>
              <a:cs typeface="Arial" charset="0"/>
            </a:endParaRPr>
          </a:p>
        </p:txBody>
      </p:sp>
      <p:sp>
        <p:nvSpPr>
          <p:cNvPr id="32771" name="Folienbildplatzhalter 5"/>
          <p:cNvSpPr>
            <a:spLocks noGrp="1" noRot="1" noChangeAspect="1" noTextEdit="1"/>
          </p:cNvSpPr>
          <p:nvPr>
            <p:ph type="sldImg"/>
          </p:nvPr>
        </p:nvSpPr>
        <p:spPr>
          <a:xfrm>
            <a:off x="541338" y="314325"/>
            <a:ext cx="5759450" cy="4321175"/>
          </a:xfrm>
          <a:ln/>
        </p:spPr>
      </p:sp>
      <p:sp>
        <p:nvSpPr>
          <p:cNvPr id="32772"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26572736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Notizenplatzhalter 2"/>
          <p:cNvSpPr>
            <a:spLocks noGrp="1"/>
          </p:cNvSpPr>
          <p:nvPr>
            <p:ph type="body" idx="1"/>
          </p:nvPr>
        </p:nvSpPr>
        <p:spPr>
          <a:noFill/>
          <a:ln/>
        </p:spPr>
        <p:txBody>
          <a:bodyPr/>
          <a:lstStyle/>
          <a:p>
            <a:pPr lvl="1"/>
            <a:r>
              <a:rPr lang="fr-FR" noProof="0" dirty="0" smtClean="0">
                <a:latin typeface="Arial" charset="0"/>
                <a:cs typeface="Arial" charset="0"/>
              </a:rPr>
              <a:t>Les institutions favorisent</a:t>
            </a:r>
            <a:r>
              <a:rPr lang="fr-FR" baseline="0" noProof="0" dirty="0" smtClean="0">
                <a:latin typeface="Arial" charset="0"/>
                <a:cs typeface="Arial" charset="0"/>
              </a:rPr>
              <a:t> le développement de la vie sociale et procurent la stabilité. Elles sont le fruit de longs débats et font dès lors preuve d’une certaine  robustesse au changement. </a:t>
            </a:r>
            <a:r>
              <a:rPr lang="fr-FR" noProof="0" dirty="0" smtClean="0">
                <a:latin typeface="Arial" charset="0"/>
                <a:cs typeface="Arial" charset="0"/>
              </a:rPr>
              <a:t> </a:t>
            </a:r>
          </a:p>
          <a:p>
            <a:pPr lvl="1"/>
            <a:endParaRPr lang="fr-FR" noProof="0" dirty="0" smtClean="0">
              <a:latin typeface="Arial" charset="0"/>
              <a:cs typeface="Arial" charset="0"/>
            </a:endParaRPr>
          </a:p>
          <a:p>
            <a:pPr lvl="1"/>
            <a:r>
              <a:rPr lang="fr-FR" noProof="0" dirty="0" smtClean="0">
                <a:latin typeface="Arial" charset="0"/>
                <a:cs typeface="Arial" charset="0"/>
              </a:rPr>
              <a:t>Dans le cas du changement climatique, cela signifie l’apparition </a:t>
            </a:r>
            <a:r>
              <a:rPr lang="fr-FR" baseline="0" noProof="0" dirty="0" smtClean="0">
                <a:latin typeface="Arial" charset="0"/>
                <a:cs typeface="Arial" charset="0"/>
              </a:rPr>
              <a:t>de nouvelles informations. À mesure que les institutions continuent à évoluer, il leur faut intégrer ces nouvelles informations et adapter leurs procédures en conséquence. </a:t>
            </a:r>
            <a:endParaRPr lang="fr-FR" noProof="0" dirty="0" smtClean="0">
              <a:latin typeface="Arial" charset="0"/>
              <a:cs typeface="Arial" charset="0"/>
            </a:endParaRPr>
          </a:p>
          <a:p>
            <a:pPr lvl="1"/>
            <a:endParaRPr lang="fr-FR" noProof="0" dirty="0" smtClean="0">
              <a:latin typeface="Arial" charset="0"/>
              <a:cs typeface="Arial" charset="0"/>
            </a:endParaRPr>
          </a:p>
          <a:p>
            <a:pPr lvl="1"/>
            <a:endParaRPr lang="fr-FR" noProof="0" dirty="0" smtClean="0">
              <a:latin typeface="Arial" charset="0"/>
              <a:cs typeface="Arial" charset="0"/>
            </a:endParaRPr>
          </a:p>
          <a:p>
            <a:endParaRPr lang="fr-FR" noProof="0" dirty="0" smtClean="0">
              <a:latin typeface="Arial" charset="0"/>
              <a:cs typeface="Arial" charset="0"/>
            </a:endParaRPr>
          </a:p>
        </p:txBody>
      </p:sp>
      <p:sp>
        <p:nvSpPr>
          <p:cNvPr id="33795" name="Foliennummernplatzhalter 3"/>
          <p:cNvSpPr>
            <a:spLocks noGrp="1"/>
          </p:cNvSpPr>
          <p:nvPr>
            <p:ph type="sldNum" sz="quarter" idx="5"/>
          </p:nvPr>
        </p:nvSpPr>
        <p:spPr/>
        <p:txBody>
          <a:bodyPr/>
          <a:lstStyle/>
          <a:p>
            <a:fld id="{5456A153-127B-4E7D-9DA2-CE27C520BA13}" type="slidenum">
              <a:rPr lang="fr-FR" smtClean="0">
                <a:latin typeface="Arial" charset="0"/>
                <a:cs typeface="Arial" charset="0"/>
              </a:rPr>
              <a:pPr/>
              <a:t>5</a:t>
            </a:fld>
            <a:endParaRPr lang="fr-FR" dirty="0" smtClean="0">
              <a:latin typeface="Arial" charset="0"/>
              <a:cs typeface="Arial" charset="0"/>
            </a:endParaRPr>
          </a:p>
        </p:txBody>
      </p:sp>
      <p:sp>
        <p:nvSpPr>
          <p:cNvPr id="33796"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411886942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34819" name="Foliennummernplatzhalter 3"/>
          <p:cNvSpPr>
            <a:spLocks noGrp="1"/>
          </p:cNvSpPr>
          <p:nvPr>
            <p:ph type="sldNum" sz="quarter" idx="5"/>
          </p:nvPr>
        </p:nvSpPr>
        <p:spPr/>
        <p:txBody>
          <a:bodyPr/>
          <a:lstStyle/>
          <a:p>
            <a:fld id="{754203BC-21D7-468F-9C68-31A208A8C0F7}" type="slidenum">
              <a:rPr lang="fr-FR" smtClean="0">
                <a:latin typeface="Arial" charset="0"/>
                <a:cs typeface="Arial" charset="0"/>
              </a:rPr>
              <a:pPr/>
              <a:t>6</a:t>
            </a:fld>
            <a:endParaRPr lang="fr-FR" dirty="0" smtClean="0">
              <a:latin typeface="Arial" charset="0"/>
              <a:cs typeface="Arial" charset="0"/>
            </a:endParaRPr>
          </a:p>
        </p:txBody>
      </p:sp>
      <p:sp>
        <p:nvSpPr>
          <p:cNvPr id="34820"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31429525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35843" name="Foliennummernplatzhalter 3"/>
          <p:cNvSpPr>
            <a:spLocks noGrp="1"/>
          </p:cNvSpPr>
          <p:nvPr>
            <p:ph type="sldNum" sz="quarter" idx="5"/>
          </p:nvPr>
        </p:nvSpPr>
        <p:spPr/>
        <p:txBody>
          <a:bodyPr/>
          <a:lstStyle/>
          <a:p>
            <a:fld id="{CA34D918-051B-443C-94C9-A43500689DDD}" type="slidenum">
              <a:rPr lang="fr-FR" smtClean="0">
                <a:latin typeface="Arial" charset="0"/>
                <a:cs typeface="Arial" charset="0"/>
              </a:rPr>
              <a:pPr/>
              <a:t>7</a:t>
            </a:fld>
            <a:endParaRPr lang="fr-FR" dirty="0" smtClean="0">
              <a:latin typeface="Arial" charset="0"/>
              <a:cs typeface="Arial" charset="0"/>
            </a:endParaRPr>
          </a:p>
        </p:txBody>
      </p:sp>
      <p:sp>
        <p:nvSpPr>
          <p:cNvPr id="3584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23888065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36867" name="Foliennummernplatzhalter 3"/>
          <p:cNvSpPr>
            <a:spLocks noGrp="1"/>
          </p:cNvSpPr>
          <p:nvPr>
            <p:ph type="sldNum" sz="quarter" idx="5"/>
          </p:nvPr>
        </p:nvSpPr>
        <p:spPr/>
        <p:txBody>
          <a:bodyPr/>
          <a:lstStyle/>
          <a:p>
            <a:fld id="{7A5D259A-D9A9-47F1-9146-7BB697D6B872}" type="slidenum">
              <a:rPr lang="fr-FR" smtClean="0">
                <a:latin typeface="Arial" charset="0"/>
                <a:cs typeface="Arial" charset="0"/>
              </a:rPr>
              <a:pPr/>
              <a:t>8</a:t>
            </a:fld>
            <a:endParaRPr lang="fr-FR" dirty="0" smtClean="0">
              <a:latin typeface="Arial" charset="0"/>
              <a:cs typeface="Arial" charset="0"/>
            </a:endParaRPr>
          </a:p>
        </p:txBody>
      </p:sp>
      <p:sp>
        <p:nvSpPr>
          <p:cNvPr id="36868"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1484946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Notizenplatzhalter 2"/>
          <p:cNvSpPr>
            <a:spLocks noGrp="1"/>
          </p:cNvSpPr>
          <p:nvPr>
            <p:ph type="body" idx="1"/>
          </p:nvPr>
        </p:nvSpPr>
        <p:spPr>
          <a:noFill/>
          <a:ln/>
        </p:spPr>
        <p:txBody>
          <a:bodyPr/>
          <a:lstStyle/>
          <a:p>
            <a:endParaRPr lang="fr-FR" dirty="0" smtClean="0">
              <a:latin typeface="Arial" charset="0"/>
              <a:cs typeface="Arial" charset="0"/>
            </a:endParaRPr>
          </a:p>
        </p:txBody>
      </p:sp>
      <p:sp>
        <p:nvSpPr>
          <p:cNvPr id="37891" name="Foliennummernplatzhalter 3"/>
          <p:cNvSpPr>
            <a:spLocks noGrp="1"/>
          </p:cNvSpPr>
          <p:nvPr>
            <p:ph type="sldNum" sz="quarter" idx="5"/>
          </p:nvPr>
        </p:nvSpPr>
        <p:spPr/>
        <p:txBody>
          <a:bodyPr/>
          <a:lstStyle/>
          <a:p>
            <a:fld id="{CCB474FA-1014-49AD-BE31-D817F4912062}" type="slidenum">
              <a:rPr lang="fr-FR" smtClean="0">
                <a:latin typeface="Arial" charset="0"/>
                <a:cs typeface="Arial" charset="0"/>
              </a:rPr>
              <a:pPr/>
              <a:t>9</a:t>
            </a:fld>
            <a:endParaRPr lang="fr-FR" dirty="0" smtClean="0">
              <a:latin typeface="Arial" charset="0"/>
              <a:cs typeface="Arial" charset="0"/>
            </a:endParaRPr>
          </a:p>
        </p:txBody>
      </p:sp>
      <p:sp>
        <p:nvSpPr>
          <p:cNvPr id="37892"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106547503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Notizenplatzhalter 2"/>
          <p:cNvSpPr>
            <a:spLocks noGrp="1"/>
          </p:cNvSpPr>
          <p:nvPr>
            <p:ph type="body" idx="1"/>
          </p:nvPr>
        </p:nvSpPr>
        <p:spPr>
          <a:noFill/>
          <a:ln/>
        </p:spPr>
        <p:txBody>
          <a:bodyPr/>
          <a:lstStyle/>
          <a:p>
            <a:pPr lvl="1"/>
            <a:r>
              <a:rPr lang="fr-FR" b="1" noProof="0" dirty="0" smtClean="0">
                <a:latin typeface="Arial" charset="0"/>
                <a:cs typeface="Arial" charset="0"/>
              </a:rPr>
              <a:t>Les approches basées sur les atouts </a:t>
            </a:r>
            <a:r>
              <a:rPr lang="fr-FR" b="0" noProof="0" dirty="0" smtClean="0">
                <a:latin typeface="Arial" charset="0"/>
                <a:cs typeface="Arial" charset="0"/>
              </a:rPr>
              <a:t> au niveau local ont souvent</a:t>
            </a:r>
            <a:r>
              <a:rPr lang="fr-FR" b="0" baseline="0" noProof="0" dirty="0" smtClean="0">
                <a:latin typeface="Arial" charset="0"/>
                <a:cs typeface="Arial" charset="0"/>
              </a:rPr>
              <a:t> recours au concept des modes d’existence, qui repose sur cinq capitaux : humain, social, naturel, physique et financier. </a:t>
            </a:r>
            <a:endParaRPr lang="fr-FR" noProof="0" dirty="0" smtClean="0">
              <a:latin typeface="Arial" charset="0"/>
              <a:cs typeface="Arial" charset="0"/>
            </a:endParaRPr>
          </a:p>
          <a:p>
            <a:pPr lvl="1"/>
            <a:r>
              <a:rPr lang="fr-FR" b="1" noProof="0" dirty="0" smtClean="0">
                <a:latin typeface="Arial" charset="0"/>
                <a:cs typeface="Arial" charset="0"/>
              </a:rPr>
              <a:t>Les approches basées</a:t>
            </a:r>
            <a:r>
              <a:rPr lang="fr-FR" b="1" baseline="0" noProof="0" dirty="0" smtClean="0">
                <a:latin typeface="Arial" charset="0"/>
                <a:cs typeface="Arial" charset="0"/>
              </a:rPr>
              <a:t> sur les fonctions </a:t>
            </a:r>
            <a:r>
              <a:rPr lang="fr-FR" b="0" baseline="0" noProof="0" dirty="0" smtClean="0">
                <a:latin typeface="Arial" charset="0"/>
                <a:cs typeface="Arial" charset="0"/>
              </a:rPr>
              <a:t>donnent un aperçu de la situation exceptionnelle des institutions et de leurs fonctions selon le pays</a:t>
            </a:r>
            <a:endParaRPr lang="fr-FR" noProof="0" dirty="0" smtClean="0">
              <a:latin typeface="Arial" charset="0"/>
              <a:cs typeface="Arial" charset="0"/>
            </a:endParaRPr>
          </a:p>
          <a:p>
            <a:pPr lvl="1">
              <a:buFont typeface="Wingdings" pitchFamily="2" charset="2"/>
              <a:buNone/>
            </a:pPr>
            <a:endParaRPr lang="fr-FR" noProof="0" dirty="0" smtClean="0">
              <a:latin typeface="Arial" charset="0"/>
              <a:cs typeface="Arial" charset="0"/>
            </a:endParaRPr>
          </a:p>
          <a:p>
            <a:pPr lvl="1"/>
            <a:r>
              <a:rPr lang="fr-FR" b="1" noProof="0" dirty="0" smtClean="0">
                <a:latin typeface="Arial" charset="0"/>
                <a:cs typeface="Arial" charset="0"/>
              </a:rPr>
              <a:t>Cadre pour l’adaptation sociale de l’UICN: </a:t>
            </a:r>
            <a:r>
              <a:rPr lang="fr-FR" noProof="0" dirty="0" smtClean="0">
                <a:latin typeface="Arial" charset="0"/>
                <a:cs typeface="Arial" charset="0"/>
              </a:rPr>
              <a:t>facteurs influençant le projet </a:t>
            </a:r>
            <a:r>
              <a:rPr lang="fr-FR" noProof="0" dirty="0" err="1" smtClean="0">
                <a:latin typeface="Arial" charset="0"/>
                <a:cs typeface="Arial" charset="0"/>
              </a:rPr>
              <a:t>AdaptCap</a:t>
            </a:r>
            <a:endParaRPr lang="fr-FR" noProof="0" dirty="0" smtClean="0">
              <a:latin typeface="Arial" charset="0"/>
              <a:cs typeface="Arial" charset="0"/>
            </a:endParaRPr>
          </a:p>
          <a:p>
            <a:pPr lvl="1"/>
            <a:r>
              <a:rPr lang="fr-FR" b="1" noProof="0" dirty="0" smtClean="0">
                <a:latin typeface="Arial" charset="0"/>
                <a:cs typeface="Arial" charset="0"/>
              </a:rPr>
              <a:t> Niveau individuel : </a:t>
            </a:r>
            <a:r>
              <a:rPr lang="fr-FR" noProof="0" dirty="0" smtClean="0">
                <a:latin typeface="Arial" charset="0"/>
                <a:cs typeface="Arial" charset="0"/>
              </a:rPr>
              <a:t>par exemple, la flexibilité à</a:t>
            </a:r>
            <a:r>
              <a:rPr lang="fr-FR" baseline="0" noProof="0" dirty="0" smtClean="0">
                <a:latin typeface="Arial" charset="0"/>
                <a:cs typeface="Arial" charset="0"/>
              </a:rPr>
              <a:t> l’emploi, l’employabilité, la diversité des revenus par foyer</a:t>
            </a:r>
            <a:endParaRPr lang="fr-FR" noProof="0" dirty="0" smtClean="0">
              <a:latin typeface="Arial" charset="0"/>
              <a:cs typeface="Arial" charset="0"/>
            </a:endParaRPr>
          </a:p>
          <a:p>
            <a:pPr lvl="1"/>
            <a:r>
              <a:rPr lang="fr-FR" noProof="0" dirty="0" smtClean="0">
                <a:latin typeface="Arial" charset="0"/>
                <a:cs typeface="Arial" charset="0"/>
              </a:rPr>
              <a:t> </a:t>
            </a:r>
            <a:r>
              <a:rPr lang="fr-FR" b="1" noProof="0" dirty="0" smtClean="0">
                <a:latin typeface="Arial" charset="0"/>
                <a:cs typeface="Arial" charset="0"/>
              </a:rPr>
              <a:t>Niveau</a:t>
            </a:r>
            <a:r>
              <a:rPr lang="fr-FR" b="1" baseline="0" noProof="0" dirty="0" smtClean="0">
                <a:latin typeface="Arial" charset="0"/>
                <a:cs typeface="Arial" charset="0"/>
              </a:rPr>
              <a:t> de la communauté </a:t>
            </a:r>
            <a:r>
              <a:rPr lang="fr-FR" b="1" noProof="0" dirty="0" smtClean="0">
                <a:latin typeface="Arial" charset="0"/>
                <a:cs typeface="Arial" charset="0"/>
              </a:rPr>
              <a:t>: </a:t>
            </a:r>
            <a:r>
              <a:rPr lang="fr-FR" noProof="0" dirty="0" smtClean="0">
                <a:latin typeface="Arial" charset="0"/>
                <a:cs typeface="Arial" charset="0"/>
              </a:rPr>
              <a:t>relations entre les genres, capacité</a:t>
            </a:r>
            <a:r>
              <a:rPr lang="fr-FR" baseline="0" noProof="0" dirty="0" smtClean="0">
                <a:latin typeface="Arial" charset="0"/>
                <a:cs typeface="Arial" charset="0"/>
              </a:rPr>
              <a:t> de réorganisation</a:t>
            </a:r>
            <a:endParaRPr lang="fr-FR" noProof="0" dirty="0" smtClean="0">
              <a:latin typeface="Arial" charset="0"/>
              <a:cs typeface="Arial" charset="0"/>
            </a:endParaRPr>
          </a:p>
          <a:p>
            <a:endParaRPr lang="fr-FR" noProof="0" dirty="0" smtClean="0">
              <a:latin typeface="Arial" charset="0"/>
              <a:cs typeface="Arial" charset="0"/>
            </a:endParaRPr>
          </a:p>
        </p:txBody>
      </p:sp>
      <p:sp>
        <p:nvSpPr>
          <p:cNvPr id="38915" name="Foliennummernplatzhalter 3"/>
          <p:cNvSpPr>
            <a:spLocks noGrp="1"/>
          </p:cNvSpPr>
          <p:nvPr>
            <p:ph type="sldNum" sz="quarter" idx="5"/>
          </p:nvPr>
        </p:nvSpPr>
        <p:spPr/>
        <p:txBody>
          <a:bodyPr/>
          <a:lstStyle/>
          <a:p>
            <a:fld id="{DC9E87FD-D678-490A-9DD9-E2BF2B1E4BCE}" type="slidenum">
              <a:rPr lang="fr-FR" smtClean="0">
                <a:latin typeface="Arial" charset="0"/>
                <a:cs typeface="Arial" charset="0"/>
              </a:rPr>
              <a:pPr/>
              <a:t>10</a:t>
            </a:fld>
            <a:endParaRPr lang="fr-FR" dirty="0" smtClean="0">
              <a:latin typeface="Arial" charset="0"/>
              <a:cs typeface="Arial" charset="0"/>
            </a:endParaRPr>
          </a:p>
        </p:txBody>
      </p:sp>
      <p:sp>
        <p:nvSpPr>
          <p:cNvPr id="38916"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40688276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Notizenplatzhalter 2"/>
          <p:cNvSpPr>
            <a:spLocks noGrp="1"/>
          </p:cNvSpPr>
          <p:nvPr>
            <p:ph type="body" idx="1"/>
          </p:nvPr>
        </p:nvSpPr>
        <p:spPr/>
        <p:txBody>
          <a:bodyPr>
            <a:normAutofit fontScale="77500" lnSpcReduction="20000"/>
          </a:bodyPr>
          <a:lstStyle/>
          <a:p>
            <a:pPr>
              <a:defRPr/>
            </a:pPr>
            <a:r>
              <a:rPr lang="fr-FR" noProof="0" dirty="0" smtClean="0"/>
              <a:t>Roue de la capacité adaptative</a:t>
            </a:r>
          </a:p>
          <a:p>
            <a:pPr marL="229606" lvl="1" indent="-229606">
              <a:buFont typeface="+mj-lt"/>
              <a:buAutoNum type="arabicPeriod"/>
              <a:defRPr/>
            </a:pPr>
            <a:r>
              <a:rPr lang="fr-FR" b="1" noProof="0" dirty="0" smtClean="0"/>
              <a:t>Variété</a:t>
            </a:r>
          </a:p>
          <a:p>
            <a:pPr marL="363543" lvl="2" indent="-146693">
              <a:defRPr/>
            </a:pPr>
            <a:r>
              <a:rPr lang="fr-FR" b="1" noProof="0" dirty="0" smtClean="0">
                <a:solidFill>
                  <a:srgbClr val="669900"/>
                </a:solidFill>
              </a:rPr>
              <a:t>Variété des schémas de problèmes : </a:t>
            </a:r>
            <a:r>
              <a:rPr lang="fr-FR" b="0" noProof="0" dirty="0" smtClean="0">
                <a:solidFill>
                  <a:srgbClr val="669900"/>
                </a:solidFill>
              </a:rPr>
              <a:t>champ</a:t>
            </a:r>
            <a:r>
              <a:rPr lang="fr-FR" b="0" baseline="0" noProof="0" dirty="0" smtClean="0">
                <a:solidFill>
                  <a:srgbClr val="669900"/>
                </a:solidFill>
              </a:rPr>
              <a:t> pour cadres multiples de références, avis et définitions de problèmes</a:t>
            </a:r>
            <a:endParaRPr lang="fr-FR" noProof="0" dirty="0" smtClean="0"/>
          </a:p>
          <a:p>
            <a:pPr marL="363543" lvl="2" indent="-146693">
              <a:defRPr/>
            </a:pPr>
            <a:r>
              <a:rPr lang="fr-FR" b="1" noProof="0" dirty="0" smtClean="0">
                <a:solidFill>
                  <a:srgbClr val="669900"/>
                </a:solidFill>
              </a:rPr>
              <a:t>Acteurs, niveaux et secteurs multiples : </a:t>
            </a:r>
            <a:r>
              <a:rPr lang="fr-FR" b="0" noProof="0" dirty="0" smtClean="0">
                <a:solidFill>
                  <a:srgbClr val="669900"/>
                </a:solidFill>
              </a:rPr>
              <a:t>implication</a:t>
            </a:r>
            <a:r>
              <a:rPr lang="fr-FR" b="0" baseline="0" noProof="0" dirty="0" smtClean="0">
                <a:solidFill>
                  <a:srgbClr val="669900"/>
                </a:solidFill>
              </a:rPr>
              <a:t> de différents acteurs, niveaux et secteurs dans le processus de gouvernance</a:t>
            </a:r>
            <a:endParaRPr lang="fr-FR" noProof="0" dirty="0" smtClean="0"/>
          </a:p>
          <a:p>
            <a:pPr marL="363543" lvl="2" indent="-146693">
              <a:defRPr/>
            </a:pPr>
            <a:r>
              <a:rPr lang="fr-FR" b="1" noProof="0" dirty="0" smtClean="0">
                <a:solidFill>
                  <a:srgbClr val="669900"/>
                </a:solidFill>
              </a:rPr>
              <a:t>Diversité des solutions : </a:t>
            </a:r>
            <a:r>
              <a:rPr lang="fr-FR" b="0" noProof="0" dirty="0" smtClean="0">
                <a:solidFill>
                  <a:srgbClr val="669900"/>
                </a:solidFill>
              </a:rPr>
              <a:t>disponibilité</a:t>
            </a:r>
            <a:r>
              <a:rPr lang="fr-FR" b="0" baseline="0" noProof="0" dirty="0" smtClean="0">
                <a:solidFill>
                  <a:srgbClr val="669900"/>
                </a:solidFill>
              </a:rPr>
              <a:t> d’un grand nombre d’options politiques différentes visant à résoudre un problème</a:t>
            </a:r>
            <a:endParaRPr lang="fr-FR" noProof="0" dirty="0" smtClean="0"/>
          </a:p>
          <a:p>
            <a:pPr marL="363543" lvl="2" indent="-146693">
              <a:defRPr/>
            </a:pPr>
            <a:r>
              <a:rPr lang="fr-FR" b="1" noProof="0" dirty="0" smtClean="0">
                <a:solidFill>
                  <a:srgbClr val="669900"/>
                </a:solidFill>
              </a:rPr>
              <a:t>Redondance (répétition) : </a:t>
            </a:r>
            <a:r>
              <a:rPr lang="fr-FR" noProof="0" dirty="0" smtClean="0"/>
              <a:t>présence de</a:t>
            </a:r>
            <a:r>
              <a:rPr lang="fr-FR" baseline="0" noProof="0" dirty="0" smtClean="0"/>
              <a:t> mesures redondantes et de répétition des systèmes de soutien – non-rentable</a:t>
            </a:r>
            <a:endParaRPr lang="fr-FR" noProof="0" dirty="0" smtClean="0"/>
          </a:p>
          <a:p>
            <a:pPr marL="229606" lvl="1" indent="-229606">
              <a:buFont typeface="+mj-lt"/>
              <a:buAutoNum type="arabicPeriod"/>
              <a:defRPr/>
            </a:pPr>
            <a:r>
              <a:rPr lang="fr-FR" b="1" noProof="0" dirty="0" smtClean="0"/>
              <a:t>Capacité d’apprentissage</a:t>
            </a:r>
          </a:p>
          <a:p>
            <a:pPr marL="363543" lvl="2" indent="-146693">
              <a:defRPr/>
            </a:pPr>
            <a:r>
              <a:rPr lang="fr-FR" b="1" noProof="0" dirty="0" smtClean="0">
                <a:solidFill>
                  <a:srgbClr val="669900"/>
                </a:solidFill>
              </a:rPr>
              <a:t>Confiance : </a:t>
            </a:r>
            <a:r>
              <a:rPr lang="fr-FR" noProof="0" dirty="0" smtClean="0"/>
              <a:t>présence de paramètres institutionnels favorisant</a:t>
            </a:r>
            <a:r>
              <a:rPr lang="fr-FR" baseline="0" noProof="0" dirty="0" smtClean="0"/>
              <a:t> le respect mutuel et la confiance</a:t>
            </a:r>
            <a:endParaRPr lang="fr-FR" noProof="0" dirty="0" smtClean="0"/>
          </a:p>
          <a:p>
            <a:pPr marL="363543" lvl="2" indent="-146693">
              <a:defRPr/>
            </a:pPr>
            <a:r>
              <a:rPr lang="fr-FR" b="1" noProof="0" dirty="0" smtClean="0">
                <a:solidFill>
                  <a:srgbClr val="669900"/>
                </a:solidFill>
              </a:rPr>
              <a:t>Apprentissage en une seule boucle : </a:t>
            </a:r>
            <a:r>
              <a:rPr lang="fr-FR" b="0" noProof="0" dirty="0" smtClean="0">
                <a:solidFill>
                  <a:schemeClr val="tx1"/>
                </a:solidFill>
              </a:rPr>
              <a:t>capacité</a:t>
            </a:r>
            <a:r>
              <a:rPr lang="fr-FR" b="0" baseline="0" noProof="0" dirty="0" smtClean="0">
                <a:solidFill>
                  <a:schemeClr val="tx1"/>
                </a:solidFill>
              </a:rPr>
              <a:t> des paramètres institutionnels à tirer les leçons des expériences passées et à améliorer leurs procédures</a:t>
            </a:r>
            <a:endParaRPr lang="fr-FR" noProof="0" dirty="0" smtClean="0"/>
          </a:p>
          <a:p>
            <a:pPr marL="363543" lvl="2" indent="-146693">
              <a:defRPr/>
            </a:pPr>
            <a:r>
              <a:rPr lang="fr-FR" b="1" noProof="0" dirty="0" smtClean="0">
                <a:solidFill>
                  <a:srgbClr val="669900"/>
                </a:solidFill>
              </a:rPr>
              <a:t>Apprentissage</a:t>
            </a:r>
            <a:r>
              <a:rPr lang="fr-FR" b="1" baseline="0" noProof="0" dirty="0" smtClean="0">
                <a:solidFill>
                  <a:srgbClr val="669900"/>
                </a:solidFill>
              </a:rPr>
              <a:t> à deux boucles </a:t>
            </a:r>
            <a:r>
              <a:rPr lang="fr-FR" b="1" noProof="0" dirty="0" smtClean="0">
                <a:solidFill>
                  <a:srgbClr val="669900"/>
                </a:solidFill>
              </a:rPr>
              <a:t>: </a:t>
            </a:r>
            <a:r>
              <a:rPr lang="fr-FR" b="0" noProof="0" dirty="0" smtClean="0">
                <a:solidFill>
                  <a:schemeClr val="tx1"/>
                </a:solidFill>
              </a:rPr>
              <a:t>preuve</a:t>
            </a:r>
            <a:r>
              <a:rPr lang="fr-FR" b="0" baseline="0" noProof="0" dirty="0" smtClean="0">
                <a:solidFill>
                  <a:schemeClr val="tx1"/>
                </a:solidFill>
              </a:rPr>
              <a:t> de modification des hypothèses, afférentes à des paramètres institutionnels</a:t>
            </a:r>
            <a:endParaRPr lang="fr-FR" noProof="0" dirty="0" smtClean="0"/>
          </a:p>
          <a:p>
            <a:pPr marL="363543" lvl="2" indent="-146693">
              <a:defRPr/>
            </a:pPr>
            <a:r>
              <a:rPr lang="fr-FR" b="1" noProof="0" dirty="0" smtClean="0">
                <a:solidFill>
                  <a:srgbClr val="669900"/>
                </a:solidFill>
              </a:rPr>
              <a:t>Discussion concernant les doutes : </a:t>
            </a:r>
            <a:r>
              <a:rPr lang="fr-FR" noProof="0" dirty="0" smtClean="0"/>
              <a:t>ouverture</a:t>
            </a:r>
            <a:r>
              <a:rPr lang="fr-FR" baseline="0" noProof="0" dirty="0" smtClean="0"/>
              <a:t> des institutions envers les incertitudes</a:t>
            </a:r>
            <a:endParaRPr lang="fr-FR" noProof="0" dirty="0" smtClean="0"/>
          </a:p>
          <a:p>
            <a:pPr marL="363543" lvl="2" indent="-146693">
              <a:defRPr/>
            </a:pPr>
            <a:r>
              <a:rPr lang="fr-FR" b="1" noProof="0" dirty="0" smtClean="0">
                <a:solidFill>
                  <a:srgbClr val="669900"/>
                </a:solidFill>
              </a:rPr>
              <a:t>Mémoire institutionnelle : </a:t>
            </a:r>
            <a:r>
              <a:rPr lang="fr-FR" b="0" noProof="0" dirty="0" smtClean="0">
                <a:solidFill>
                  <a:schemeClr val="tx1"/>
                </a:solidFill>
              </a:rPr>
              <a:t>prise en charge</a:t>
            </a:r>
            <a:r>
              <a:rPr lang="fr-FR" b="0" baseline="0" noProof="0" dirty="0" smtClean="0">
                <a:solidFill>
                  <a:schemeClr val="tx1"/>
                </a:solidFill>
              </a:rPr>
              <a:t> institutionnelle des processus </a:t>
            </a:r>
            <a:r>
              <a:rPr lang="fr-FR" baseline="0" noProof="0" dirty="0" smtClean="0"/>
              <a:t>de suivi et d’évaluation de l’expérience acquise lors de la mise en œuvre des politiques passées</a:t>
            </a:r>
            <a:endParaRPr lang="fr-FR" noProof="0" dirty="0" smtClean="0"/>
          </a:p>
          <a:p>
            <a:pPr marL="229606" lvl="1" indent="-229606">
              <a:buFont typeface="+mj-lt"/>
              <a:buAutoNum type="arabicPeriod"/>
              <a:defRPr/>
            </a:pPr>
            <a:r>
              <a:rPr lang="fr-FR" b="1" noProof="0" dirty="0" smtClean="0"/>
              <a:t>Possibilité de changement autonome</a:t>
            </a:r>
          </a:p>
          <a:p>
            <a:pPr marL="363543" lvl="2" indent="-146693">
              <a:defRPr/>
            </a:pPr>
            <a:r>
              <a:rPr lang="fr-FR" b="1" noProof="0" dirty="0" smtClean="0">
                <a:solidFill>
                  <a:srgbClr val="669900"/>
                </a:solidFill>
              </a:rPr>
              <a:t>Accès permanent à l’information : </a:t>
            </a:r>
            <a:r>
              <a:rPr lang="fr-FR" noProof="0" dirty="0" smtClean="0"/>
              <a:t>accessibilité des données au sein de la mémoire institutionnelle et systèmes d’avertissement précoces au niveau individuel</a:t>
            </a:r>
          </a:p>
          <a:p>
            <a:pPr marL="363543" lvl="2" indent="-146693">
              <a:defRPr/>
            </a:pPr>
            <a:r>
              <a:rPr lang="fr-FR" b="1" noProof="0" dirty="0" smtClean="0">
                <a:solidFill>
                  <a:srgbClr val="669900"/>
                </a:solidFill>
              </a:rPr>
              <a:t>Action</a:t>
            </a:r>
            <a:r>
              <a:rPr lang="fr-FR" b="1" baseline="0" noProof="0" dirty="0" smtClean="0">
                <a:solidFill>
                  <a:srgbClr val="669900"/>
                </a:solidFill>
              </a:rPr>
              <a:t> selon le plan </a:t>
            </a:r>
            <a:r>
              <a:rPr lang="fr-FR" b="1" noProof="0" dirty="0" smtClean="0">
                <a:solidFill>
                  <a:srgbClr val="669900"/>
                </a:solidFill>
              </a:rPr>
              <a:t>: </a:t>
            </a:r>
            <a:r>
              <a:rPr lang="fr-FR" b="0" noProof="0" dirty="0" smtClean="0">
                <a:solidFill>
                  <a:srgbClr val="669900"/>
                </a:solidFill>
              </a:rPr>
              <a:t>renforcement</a:t>
            </a:r>
            <a:r>
              <a:rPr lang="fr-FR" b="0" baseline="0" noProof="0" dirty="0" smtClean="0">
                <a:solidFill>
                  <a:srgbClr val="669900"/>
                </a:solidFill>
              </a:rPr>
              <a:t> de la capacité des individus à agir en fournissant des plans et des scénarios d’action, en particulier dans le cas de catastrophes</a:t>
            </a:r>
            <a:endParaRPr lang="fr-FR" noProof="0" dirty="0" smtClean="0"/>
          </a:p>
          <a:p>
            <a:pPr marL="363543" lvl="2" indent="-146693">
              <a:defRPr/>
            </a:pPr>
            <a:r>
              <a:rPr lang="fr-FR" b="1" noProof="0" dirty="0" smtClean="0">
                <a:solidFill>
                  <a:srgbClr val="669900"/>
                </a:solidFill>
              </a:rPr>
              <a:t>Capacité d’improvisation : </a:t>
            </a:r>
            <a:r>
              <a:rPr lang="fr-FR" b="0" noProof="0" dirty="0" smtClean="0">
                <a:solidFill>
                  <a:srgbClr val="669900"/>
                </a:solidFill>
              </a:rPr>
              <a:t>renforcement</a:t>
            </a:r>
            <a:r>
              <a:rPr lang="fr-FR" b="0" baseline="0" noProof="0" dirty="0" smtClean="0">
                <a:solidFill>
                  <a:srgbClr val="669900"/>
                </a:solidFill>
              </a:rPr>
              <a:t> de la capacité des individus à s’organiser et à innover, encourager le capital social</a:t>
            </a:r>
            <a:endParaRPr lang="fr-FR" noProof="0" dirty="0" smtClean="0"/>
          </a:p>
          <a:p>
            <a:pPr marL="229606" lvl="1" indent="-229606">
              <a:buFont typeface="+mj-lt"/>
              <a:buAutoNum type="arabicPeriod"/>
              <a:defRPr/>
            </a:pPr>
            <a:r>
              <a:rPr lang="fr-FR" b="1" noProof="0" dirty="0" smtClean="0"/>
              <a:t>Leadership </a:t>
            </a:r>
          </a:p>
          <a:p>
            <a:pPr marL="363543" lvl="2" indent="-146693">
              <a:defRPr/>
            </a:pPr>
            <a:r>
              <a:rPr lang="fr-FR" b="1" noProof="0" dirty="0" smtClean="0">
                <a:solidFill>
                  <a:srgbClr val="669900"/>
                </a:solidFill>
              </a:rPr>
              <a:t>Visionnaire : </a:t>
            </a:r>
            <a:r>
              <a:rPr lang="fr-FR" b="0" noProof="0" dirty="0" smtClean="0">
                <a:solidFill>
                  <a:srgbClr val="669900"/>
                </a:solidFill>
              </a:rPr>
              <a:t>champ</a:t>
            </a:r>
            <a:r>
              <a:rPr lang="fr-FR" b="0" baseline="0" noProof="0" dirty="0" smtClean="0">
                <a:solidFill>
                  <a:srgbClr val="669900"/>
                </a:solidFill>
              </a:rPr>
              <a:t> pour des visions à long terme et des dirigeants réformistes</a:t>
            </a:r>
            <a:endParaRPr lang="fr-FR" noProof="0" dirty="0" smtClean="0"/>
          </a:p>
          <a:p>
            <a:pPr marL="363543" lvl="2" indent="-146693">
              <a:defRPr/>
            </a:pPr>
            <a:r>
              <a:rPr lang="fr-FR" b="1" noProof="0" dirty="0" smtClean="0">
                <a:solidFill>
                  <a:srgbClr val="669900"/>
                </a:solidFill>
              </a:rPr>
              <a:t>Entrepreneurial : </a:t>
            </a:r>
            <a:r>
              <a:rPr lang="fr-FR" b="0" noProof="0" dirty="0" smtClean="0">
                <a:solidFill>
                  <a:srgbClr val="669900"/>
                </a:solidFill>
              </a:rPr>
              <a:t>champ</a:t>
            </a:r>
            <a:r>
              <a:rPr lang="fr-FR" b="0" baseline="0" noProof="0" dirty="0" smtClean="0">
                <a:solidFill>
                  <a:srgbClr val="669900"/>
                </a:solidFill>
              </a:rPr>
              <a:t> pour des dirigeants qui stimulent les actions et les initiatives, leadership par l’exemple</a:t>
            </a:r>
            <a:endParaRPr lang="fr-FR" noProof="0" dirty="0" smtClean="0"/>
          </a:p>
          <a:p>
            <a:pPr marL="363543" lvl="2" indent="-146693">
              <a:defRPr/>
            </a:pPr>
            <a:r>
              <a:rPr lang="fr-FR" b="1" noProof="0" dirty="0" smtClean="0">
                <a:solidFill>
                  <a:srgbClr val="669900"/>
                </a:solidFill>
              </a:rPr>
              <a:t>Collaboratif : </a:t>
            </a:r>
            <a:r>
              <a:rPr lang="fr-FR" b="0" noProof="0" dirty="0" smtClean="0">
                <a:solidFill>
                  <a:srgbClr val="669900"/>
                </a:solidFill>
              </a:rPr>
              <a:t>champ</a:t>
            </a:r>
            <a:r>
              <a:rPr lang="fr-FR" b="0" baseline="0" noProof="0" dirty="0" smtClean="0">
                <a:solidFill>
                  <a:srgbClr val="669900"/>
                </a:solidFill>
              </a:rPr>
              <a:t> pour des dirigeants qui encouragent la coopération entre différents acteurs, cogestion adaptative</a:t>
            </a:r>
            <a:endParaRPr lang="fr-FR" noProof="0" dirty="0" smtClean="0"/>
          </a:p>
          <a:p>
            <a:pPr marL="229606" lvl="1" indent="-229606">
              <a:buFont typeface="+mj-lt"/>
              <a:buAutoNum type="arabicPeriod"/>
              <a:defRPr/>
            </a:pPr>
            <a:r>
              <a:rPr lang="fr-FR" b="1" noProof="0" dirty="0" smtClean="0"/>
              <a:t>Ressources </a:t>
            </a:r>
          </a:p>
          <a:p>
            <a:pPr marL="363543" lvl="2" indent="-146693">
              <a:defRPr/>
            </a:pPr>
            <a:r>
              <a:rPr lang="fr-FR" b="1" noProof="0" dirty="0" smtClean="0">
                <a:solidFill>
                  <a:srgbClr val="669900"/>
                </a:solidFill>
              </a:rPr>
              <a:t>Autorité : </a:t>
            </a:r>
            <a:r>
              <a:rPr lang="fr-FR" noProof="0" dirty="0" smtClean="0"/>
              <a:t>mise à disposition de formes de pouvoir acceptées ou légitimes, que</a:t>
            </a:r>
            <a:r>
              <a:rPr lang="fr-FR" baseline="0" noProof="0" dirty="0" smtClean="0"/>
              <a:t> les règles institutionnelles soient intégrées ou non dans les lois constitutionnelles</a:t>
            </a:r>
            <a:endParaRPr lang="fr-FR" noProof="0" dirty="0" smtClean="0"/>
          </a:p>
          <a:p>
            <a:pPr marL="363543" lvl="2" indent="-146693">
              <a:defRPr/>
            </a:pPr>
            <a:r>
              <a:rPr lang="fr-FR" b="1" noProof="0" dirty="0" smtClean="0">
                <a:solidFill>
                  <a:srgbClr val="669900"/>
                </a:solidFill>
              </a:rPr>
              <a:t>Ressources humaines : </a:t>
            </a:r>
            <a:r>
              <a:rPr lang="fr-FR" b="0" noProof="0" dirty="0" smtClean="0">
                <a:solidFill>
                  <a:srgbClr val="669900"/>
                </a:solidFill>
              </a:rPr>
              <a:t>disponibilité</a:t>
            </a:r>
            <a:r>
              <a:rPr lang="fr-FR" b="0" baseline="0" noProof="0" dirty="0" smtClean="0">
                <a:solidFill>
                  <a:srgbClr val="669900"/>
                </a:solidFill>
              </a:rPr>
              <a:t> de l’e</a:t>
            </a:r>
            <a:r>
              <a:rPr lang="fr-FR" noProof="0" dirty="0" smtClean="0"/>
              <a:t>xpertise, de la connaissance et</a:t>
            </a:r>
            <a:r>
              <a:rPr lang="fr-FR" baseline="0" noProof="0" dirty="0" smtClean="0"/>
              <a:t> de la main d’œuvre </a:t>
            </a:r>
            <a:endParaRPr lang="fr-FR" noProof="0" dirty="0" smtClean="0"/>
          </a:p>
          <a:p>
            <a:pPr marL="363543" lvl="2" indent="-146693">
              <a:defRPr/>
            </a:pPr>
            <a:r>
              <a:rPr lang="fr-FR" b="1" noProof="0" dirty="0" smtClean="0">
                <a:solidFill>
                  <a:srgbClr val="669900"/>
                </a:solidFill>
              </a:rPr>
              <a:t>Ressources financières : </a:t>
            </a:r>
            <a:r>
              <a:rPr lang="fr-FR" b="0" noProof="0" dirty="0" smtClean="0">
                <a:solidFill>
                  <a:srgbClr val="669900"/>
                </a:solidFill>
              </a:rPr>
              <a:t>disponibilité des ressources</a:t>
            </a:r>
            <a:r>
              <a:rPr lang="fr-FR" b="0" baseline="0" noProof="0" dirty="0" smtClean="0">
                <a:solidFill>
                  <a:srgbClr val="669900"/>
                </a:solidFill>
              </a:rPr>
              <a:t> </a:t>
            </a:r>
            <a:r>
              <a:rPr lang="fr-FR" b="0" noProof="0" dirty="0" smtClean="0">
                <a:solidFill>
                  <a:srgbClr val="669900"/>
                </a:solidFill>
              </a:rPr>
              <a:t>financières visant</a:t>
            </a:r>
            <a:r>
              <a:rPr lang="fr-FR" b="0" baseline="0" noProof="0" dirty="0" smtClean="0">
                <a:solidFill>
                  <a:srgbClr val="669900"/>
                </a:solidFill>
              </a:rPr>
              <a:t> à soutenir des mesures politiques et des incitants économiques</a:t>
            </a:r>
            <a:endParaRPr lang="fr-FR" noProof="0" dirty="0" smtClean="0"/>
          </a:p>
          <a:p>
            <a:pPr marL="229606" lvl="1" indent="-229606">
              <a:buFont typeface="+mj-lt"/>
              <a:buAutoNum type="arabicPeriod"/>
              <a:defRPr/>
            </a:pPr>
            <a:r>
              <a:rPr lang="fr-FR" b="1" noProof="0" dirty="0" smtClean="0"/>
              <a:t>Gouvernance équitable</a:t>
            </a:r>
          </a:p>
          <a:p>
            <a:pPr marL="363543" lvl="2" indent="-146693">
              <a:defRPr/>
            </a:pPr>
            <a:r>
              <a:rPr lang="fr-FR" b="1" noProof="0" dirty="0" smtClean="0">
                <a:solidFill>
                  <a:srgbClr val="669900"/>
                </a:solidFill>
              </a:rPr>
              <a:t>Légitimité : </a:t>
            </a:r>
            <a:r>
              <a:rPr lang="fr-FR" noProof="0" dirty="0" smtClean="0"/>
              <a:t>selon qu’il existe ou non un soutien</a:t>
            </a:r>
            <a:r>
              <a:rPr lang="fr-FR" baseline="0" noProof="0" dirty="0" smtClean="0"/>
              <a:t> public à une institution particulière</a:t>
            </a:r>
            <a:endParaRPr lang="fr-FR" noProof="0" dirty="0" smtClean="0"/>
          </a:p>
          <a:p>
            <a:pPr marL="363543" lvl="2" indent="-146693">
              <a:defRPr/>
            </a:pPr>
            <a:r>
              <a:rPr lang="fr-FR" b="1" noProof="0" dirty="0" smtClean="0">
                <a:solidFill>
                  <a:srgbClr val="669900"/>
                </a:solidFill>
              </a:rPr>
              <a:t>Équité :  </a:t>
            </a:r>
            <a:r>
              <a:rPr lang="fr-FR" noProof="0" dirty="0" smtClean="0"/>
              <a:t>selon que les règles institutionnelles</a:t>
            </a:r>
            <a:r>
              <a:rPr lang="fr-FR" baseline="0" noProof="0" dirty="0" smtClean="0"/>
              <a:t> sont équitables ou non</a:t>
            </a:r>
            <a:endParaRPr lang="fr-FR" noProof="0" dirty="0" smtClean="0"/>
          </a:p>
          <a:p>
            <a:pPr marL="363543" lvl="2" indent="-146693">
              <a:defRPr/>
            </a:pPr>
            <a:r>
              <a:rPr lang="fr-FR" b="1" noProof="0" dirty="0" smtClean="0">
                <a:solidFill>
                  <a:srgbClr val="669900"/>
                </a:solidFill>
              </a:rPr>
              <a:t>Réactivité : </a:t>
            </a:r>
            <a:r>
              <a:rPr lang="fr-FR" noProof="0" dirty="0" smtClean="0"/>
              <a:t>selon que les paramètres institutionnels répondent</a:t>
            </a:r>
            <a:r>
              <a:rPr lang="fr-FR" baseline="0" noProof="0" dirty="0" smtClean="0"/>
              <a:t> ou non aux besoins de la société</a:t>
            </a:r>
            <a:endParaRPr lang="fr-FR" noProof="0" dirty="0" smtClean="0"/>
          </a:p>
          <a:p>
            <a:pPr marL="363543" lvl="2" indent="-146693">
              <a:defRPr/>
            </a:pPr>
            <a:r>
              <a:rPr lang="fr-FR" b="1" noProof="0" dirty="0" smtClean="0">
                <a:solidFill>
                  <a:srgbClr val="669900"/>
                </a:solidFill>
              </a:rPr>
              <a:t>Responsabilité : </a:t>
            </a:r>
            <a:r>
              <a:rPr lang="fr-FR" noProof="0" dirty="0" smtClean="0"/>
              <a:t>selon que les paramètres institutionnels proposent</a:t>
            </a:r>
            <a:r>
              <a:rPr lang="fr-FR" baseline="0" noProof="0" dirty="0" smtClean="0"/>
              <a:t> ou non des procédures de contrôle de la responsabilité</a:t>
            </a:r>
            <a:endParaRPr lang="fr-FR" noProof="0" dirty="0" smtClean="0"/>
          </a:p>
        </p:txBody>
      </p:sp>
      <p:sp>
        <p:nvSpPr>
          <p:cNvPr id="39939" name="Foliennummernplatzhalter 3"/>
          <p:cNvSpPr>
            <a:spLocks noGrp="1"/>
          </p:cNvSpPr>
          <p:nvPr>
            <p:ph type="sldNum" sz="quarter" idx="5"/>
          </p:nvPr>
        </p:nvSpPr>
        <p:spPr/>
        <p:txBody>
          <a:bodyPr/>
          <a:lstStyle/>
          <a:p>
            <a:fld id="{B88E8EFA-E9CB-4FBA-8E4E-574BD186977C}" type="slidenum">
              <a:rPr lang="fr-FR" smtClean="0">
                <a:latin typeface="Arial" charset="0"/>
                <a:cs typeface="Arial" charset="0"/>
              </a:rPr>
              <a:pPr/>
              <a:t>11</a:t>
            </a:fld>
            <a:endParaRPr lang="fr-FR" dirty="0" smtClean="0">
              <a:latin typeface="Arial" charset="0"/>
              <a:cs typeface="Arial" charset="0"/>
            </a:endParaRPr>
          </a:p>
        </p:txBody>
      </p:sp>
      <p:sp>
        <p:nvSpPr>
          <p:cNvPr id="39940"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11631010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Notizenplatzhalter 2"/>
          <p:cNvSpPr>
            <a:spLocks noGrp="1"/>
          </p:cNvSpPr>
          <p:nvPr>
            <p:ph type="body" idx="1"/>
          </p:nvPr>
        </p:nvSpPr>
        <p:spPr>
          <a:noFill/>
          <a:ln/>
        </p:spPr>
        <p:txBody>
          <a:bodyPr/>
          <a:lstStyle/>
          <a:p>
            <a:endParaRPr lang="fr-FR" sz="700" dirty="0" smtClean="0">
              <a:latin typeface="Arial" charset="0"/>
              <a:cs typeface="Arial" charset="0"/>
            </a:endParaRPr>
          </a:p>
        </p:txBody>
      </p:sp>
      <p:sp>
        <p:nvSpPr>
          <p:cNvPr id="40963" name="Foliennummernplatzhalter 3"/>
          <p:cNvSpPr>
            <a:spLocks noGrp="1"/>
          </p:cNvSpPr>
          <p:nvPr>
            <p:ph type="sldNum" sz="quarter" idx="5"/>
          </p:nvPr>
        </p:nvSpPr>
        <p:spPr/>
        <p:txBody>
          <a:bodyPr/>
          <a:lstStyle/>
          <a:p>
            <a:fld id="{96231C4E-7B91-49A0-AD80-62BEDDECCD8C}" type="slidenum">
              <a:rPr lang="fr-FR" smtClean="0">
                <a:latin typeface="Arial" charset="0"/>
                <a:cs typeface="Arial" charset="0"/>
              </a:rPr>
              <a:pPr/>
              <a:t>12</a:t>
            </a:fld>
            <a:endParaRPr lang="fr-FR" dirty="0" smtClean="0">
              <a:latin typeface="Arial" charset="0"/>
              <a:cs typeface="Arial" charset="0"/>
            </a:endParaRPr>
          </a:p>
        </p:txBody>
      </p:sp>
      <p:sp>
        <p:nvSpPr>
          <p:cNvPr id="4096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376310408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Foliennummernplatzhalter 3"/>
          <p:cNvSpPr>
            <a:spLocks noGrp="1"/>
          </p:cNvSpPr>
          <p:nvPr>
            <p:ph type="sldNum" sz="quarter" idx="5"/>
          </p:nvPr>
        </p:nvSpPr>
        <p:spPr/>
        <p:txBody>
          <a:bodyPr/>
          <a:lstStyle/>
          <a:p>
            <a:fld id="{D0F4F57E-D255-4EC1-A2D0-02D13B8AF324}" type="slidenum">
              <a:rPr lang="fr-FR" smtClean="0">
                <a:latin typeface="Arial" charset="0"/>
                <a:cs typeface="Arial" charset="0"/>
              </a:rPr>
              <a:pPr/>
              <a:t>13</a:t>
            </a:fld>
            <a:endParaRPr lang="fr-FR" dirty="0" smtClean="0">
              <a:latin typeface="Arial" charset="0"/>
              <a:cs typeface="Arial" charset="0"/>
            </a:endParaRPr>
          </a:p>
        </p:txBody>
      </p:sp>
      <p:sp>
        <p:nvSpPr>
          <p:cNvPr id="41987" name="Folienbildplatzhalter 5"/>
          <p:cNvSpPr>
            <a:spLocks noGrp="1" noRot="1" noChangeAspect="1" noTextEdit="1"/>
          </p:cNvSpPr>
          <p:nvPr>
            <p:ph type="sldImg"/>
          </p:nvPr>
        </p:nvSpPr>
        <p:spPr>
          <a:xfrm>
            <a:off x="541338" y="314325"/>
            <a:ext cx="5759450" cy="4321175"/>
          </a:xfrm>
          <a:ln/>
        </p:spPr>
      </p:sp>
      <p:sp>
        <p:nvSpPr>
          <p:cNvPr id="41988"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306566148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1" name="Notizenplatzhalter 2"/>
          <p:cNvSpPr>
            <a:spLocks noGrp="1"/>
          </p:cNvSpPr>
          <p:nvPr>
            <p:ph type="body" idx="1"/>
          </p:nvPr>
        </p:nvSpPr>
        <p:spPr/>
        <p:txBody>
          <a:bodyPr>
            <a:normAutofit fontScale="92500" lnSpcReduction="10000"/>
          </a:bodyPr>
          <a:lstStyle/>
          <a:p>
            <a:pPr>
              <a:defRPr/>
            </a:pPr>
            <a:r>
              <a:rPr lang="fr-FR" sz="2200" noProof="0" dirty="0" smtClean="0">
                <a:solidFill>
                  <a:srgbClr val="0070C0"/>
                </a:solidFill>
                <a:latin typeface="Arial"/>
                <a:cs typeface="Arial"/>
              </a:rPr>
              <a:t>»</a:t>
            </a:r>
            <a:r>
              <a:rPr lang="fr-FR" sz="1700" noProof="0" dirty="0" smtClean="0">
                <a:solidFill>
                  <a:srgbClr val="0070C0"/>
                </a:solidFill>
                <a:latin typeface="Arial"/>
                <a:cs typeface="Arial"/>
              </a:rPr>
              <a:t>  </a:t>
            </a:r>
            <a:r>
              <a:rPr lang="fr-FR" noProof="0" dirty="0" smtClean="0">
                <a:solidFill>
                  <a:srgbClr val="0070C0"/>
                </a:solidFill>
              </a:rPr>
              <a:t>Voir le manuel de</a:t>
            </a:r>
            <a:r>
              <a:rPr lang="fr-FR" baseline="0" noProof="0" dirty="0" smtClean="0">
                <a:solidFill>
                  <a:srgbClr val="0070C0"/>
                </a:solidFill>
              </a:rPr>
              <a:t> formation pour les exemples</a:t>
            </a:r>
            <a:endParaRPr lang="fr-FR" noProof="0" dirty="0" smtClean="0">
              <a:solidFill>
                <a:srgbClr val="0070C0"/>
              </a:solidFill>
            </a:endParaRPr>
          </a:p>
          <a:p>
            <a:pPr>
              <a:defRPr/>
            </a:pPr>
            <a:endParaRPr lang="fr-FR" noProof="0" dirty="0" smtClean="0"/>
          </a:p>
          <a:p>
            <a:pPr>
              <a:defRPr/>
            </a:pPr>
            <a:r>
              <a:rPr lang="fr-FR" noProof="0" dirty="0" smtClean="0"/>
              <a:t>Évaluation :</a:t>
            </a:r>
          </a:p>
          <a:p>
            <a:pPr lvl="1">
              <a:defRPr/>
            </a:pPr>
            <a:r>
              <a:rPr lang="fr-FR" noProof="0" dirty="0" smtClean="0"/>
              <a:t> Existe-t-il des évaluations de</a:t>
            </a:r>
            <a:r>
              <a:rPr lang="fr-FR" baseline="0" noProof="0" dirty="0" smtClean="0"/>
              <a:t> l’impact national et de la vulnérabilité ?</a:t>
            </a:r>
            <a:endParaRPr lang="fr-FR" noProof="0" dirty="0" smtClean="0"/>
          </a:p>
          <a:p>
            <a:pPr lvl="1">
              <a:defRPr/>
            </a:pPr>
            <a:r>
              <a:rPr lang="fr-FR" noProof="0" dirty="0" smtClean="0"/>
              <a:t> Les efforts d’adaptation existants ont-ils été répertoriés ?</a:t>
            </a:r>
          </a:p>
          <a:p>
            <a:pPr lvl="1">
              <a:defRPr/>
            </a:pPr>
            <a:r>
              <a:rPr lang="fr-FR" noProof="0" dirty="0" smtClean="0"/>
              <a:t> Les documents nationaux de planification mentionnent-il</a:t>
            </a:r>
            <a:r>
              <a:rPr lang="fr-FR" baseline="0" noProof="0" dirty="0" smtClean="0"/>
              <a:t>s les informations liées au climat ?</a:t>
            </a:r>
            <a:endParaRPr lang="fr-FR" noProof="0" dirty="0" smtClean="0"/>
          </a:p>
          <a:p>
            <a:pPr>
              <a:defRPr/>
            </a:pPr>
            <a:endParaRPr lang="fr-FR" noProof="0" dirty="0" smtClean="0"/>
          </a:p>
          <a:p>
            <a:pPr lvl="1">
              <a:defRPr/>
            </a:pPr>
            <a:r>
              <a:rPr lang="fr-FR" noProof="0" dirty="0" smtClean="0"/>
              <a:t> Commencez par les informations existantes plutôt que d’effectuer une</a:t>
            </a:r>
            <a:r>
              <a:rPr lang="fr-FR" baseline="0" noProof="0" dirty="0" smtClean="0"/>
              <a:t> nouvelle étude nationale !</a:t>
            </a:r>
            <a:endParaRPr lang="fr-FR" noProof="0" dirty="0" smtClean="0"/>
          </a:p>
          <a:p>
            <a:pPr>
              <a:defRPr/>
            </a:pPr>
            <a:endParaRPr lang="fr-FR" noProof="0" dirty="0" smtClean="0"/>
          </a:p>
          <a:p>
            <a:pPr>
              <a:defRPr/>
            </a:pPr>
            <a:r>
              <a:rPr lang="fr-FR" noProof="0" dirty="0" smtClean="0"/>
              <a:t>Planification :</a:t>
            </a:r>
          </a:p>
          <a:p>
            <a:pPr lvl="1">
              <a:defRPr/>
            </a:pPr>
            <a:r>
              <a:rPr lang="fr-FR" noProof="0" dirty="0" smtClean="0"/>
              <a:t> Les priorités nationales pour l’adaptation ont-elles été identifiées ?</a:t>
            </a:r>
          </a:p>
          <a:p>
            <a:pPr>
              <a:defRPr/>
            </a:pPr>
            <a:endParaRPr lang="fr-FR" noProof="0" dirty="0" smtClean="0"/>
          </a:p>
          <a:p>
            <a:pPr lvl="1">
              <a:defRPr/>
            </a:pPr>
            <a:r>
              <a:rPr lang="fr-FR" noProof="0" dirty="0" smtClean="0"/>
              <a:t>Les décisions sont souvent</a:t>
            </a:r>
            <a:r>
              <a:rPr lang="fr-FR" baseline="0" noProof="0" dirty="0" smtClean="0"/>
              <a:t> prises au niveau national, dont l’application est plus lente qu’à plus petite échelle (secteur, communauté) : tenir compte des activités ascendantes existantes, tant à des fins d’efficacité que de participation</a:t>
            </a:r>
            <a:r>
              <a:rPr lang="fr-FR" noProof="0" dirty="0" smtClean="0"/>
              <a:t> ! </a:t>
            </a:r>
          </a:p>
          <a:p>
            <a:pPr lvl="1">
              <a:buNone/>
              <a:defRPr/>
            </a:pPr>
            <a:endParaRPr lang="fr-FR" noProof="0" dirty="0" smtClean="0"/>
          </a:p>
          <a:p>
            <a:pPr>
              <a:defRPr/>
            </a:pPr>
            <a:r>
              <a:rPr lang="fr-FR" noProof="0" dirty="0" smtClean="0"/>
              <a:t>Coordination :</a:t>
            </a:r>
          </a:p>
          <a:p>
            <a:pPr lvl="1">
              <a:defRPr/>
            </a:pPr>
            <a:r>
              <a:rPr lang="fr-FR" noProof="0" dirty="0" smtClean="0"/>
              <a:t> Qui doit participer au processus</a:t>
            </a:r>
            <a:r>
              <a:rPr lang="fr-FR" baseline="0" noProof="0" dirty="0" smtClean="0"/>
              <a:t> ?</a:t>
            </a:r>
            <a:endParaRPr lang="fr-FR" noProof="0" dirty="0" smtClean="0"/>
          </a:p>
          <a:p>
            <a:pPr lvl="1">
              <a:defRPr/>
            </a:pPr>
            <a:r>
              <a:rPr lang="fr-FR" noProof="0" dirty="0" smtClean="0"/>
              <a:t> Qui est responsable de coordination?</a:t>
            </a:r>
          </a:p>
          <a:p>
            <a:pPr lvl="1">
              <a:defRPr/>
            </a:pPr>
            <a:r>
              <a:rPr lang="fr-FR" noProof="0" dirty="0" smtClean="0"/>
              <a:t> Les orientations du processus sont-elles</a:t>
            </a:r>
            <a:r>
              <a:rPr lang="fr-FR" baseline="0" noProof="0" dirty="0" smtClean="0"/>
              <a:t> claires ?</a:t>
            </a:r>
            <a:endParaRPr lang="fr-FR" noProof="0" dirty="0" smtClean="0"/>
          </a:p>
          <a:p>
            <a:pPr>
              <a:defRPr/>
            </a:pPr>
            <a:endParaRPr lang="fr-FR" noProof="0" dirty="0" smtClean="0"/>
          </a:p>
          <a:p>
            <a:pPr lvl="1">
              <a:defRPr/>
            </a:pPr>
            <a:r>
              <a:rPr lang="fr-FR" noProof="0" dirty="0" smtClean="0"/>
              <a:t>L’adaptation au changement climatique est un processus</a:t>
            </a:r>
            <a:r>
              <a:rPr lang="fr-FR" baseline="0" noProof="0" dirty="0" smtClean="0"/>
              <a:t> itératif. Les processus et les structures ont tendance à évoluer avec le temps, de la transmission de l’information de manière ascendante à la prise de décisions conjointes. </a:t>
            </a:r>
            <a:endParaRPr lang="fr-FR" noProof="0" dirty="0" smtClean="0"/>
          </a:p>
          <a:p>
            <a:pPr>
              <a:defRPr/>
            </a:pPr>
            <a:endParaRPr lang="fr-FR" noProof="0" dirty="0" smtClean="0"/>
          </a:p>
          <a:p>
            <a:pPr>
              <a:defRPr/>
            </a:pPr>
            <a:endParaRPr lang="fr-FR" noProof="0" dirty="0" smtClean="0"/>
          </a:p>
          <a:p>
            <a:pPr>
              <a:defRPr/>
            </a:pPr>
            <a:endParaRPr lang="fr-FR" noProof="0" dirty="0" smtClean="0"/>
          </a:p>
        </p:txBody>
      </p:sp>
      <p:sp>
        <p:nvSpPr>
          <p:cNvPr id="43011" name="Foliennummernplatzhalter 3"/>
          <p:cNvSpPr>
            <a:spLocks noGrp="1"/>
          </p:cNvSpPr>
          <p:nvPr>
            <p:ph type="sldNum" sz="quarter" idx="5"/>
          </p:nvPr>
        </p:nvSpPr>
        <p:spPr/>
        <p:txBody>
          <a:bodyPr/>
          <a:lstStyle/>
          <a:p>
            <a:fld id="{84F9CC67-E418-4002-9F15-BCD55948C798}" type="slidenum">
              <a:rPr lang="fr-FR" smtClean="0">
                <a:latin typeface="Arial" charset="0"/>
                <a:cs typeface="Arial" charset="0"/>
              </a:rPr>
              <a:pPr/>
              <a:t>14</a:t>
            </a:fld>
            <a:endParaRPr lang="fr-FR" dirty="0" smtClean="0">
              <a:latin typeface="Arial" charset="0"/>
              <a:cs typeface="Arial" charset="0"/>
            </a:endParaRPr>
          </a:p>
        </p:txBody>
      </p:sp>
      <p:sp>
        <p:nvSpPr>
          <p:cNvPr id="43012"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386824388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Notizenplatzhalter 2"/>
          <p:cNvSpPr>
            <a:spLocks noGrp="1"/>
          </p:cNvSpPr>
          <p:nvPr>
            <p:ph type="body" idx="1"/>
          </p:nvPr>
        </p:nvSpPr>
        <p:spPr>
          <a:noFill/>
          <a:ln/>
        </p:spPr>
        <p:txBody>
          <a:bodyPr/>
          <a:lstStyle/>
          <a:p>
            <a:pPr marL="0" marR="0" indent="0" algn="l" defTabSz="914400" rtl="0" eaLnBrk="0" fontAlgn="base" latinLnBrk="0" hangingPunct="0">
              <a:lnSpc>
                <a:spcPct val="100000"/>
              </a:lnSpc>
              <a:spcBef>
                <a:spcPct val="30000"/>
              </a:spcBef>
              <a:spcAft>
                <a:spcPct val="0"/>
              </a:spcAft>
              <a:buClrTx/>
              <a:buSzTx/>
              <a:buFontTx/>
              <a:buNone/>
              <a:tabLst/>
              <a:defRPr/>
            </a:pPr>
            <a:r>
              <a:rPr lang="fr-FR" sz="2200" noProof="0" dirty="0" smtClean="0">
                <a:solidFill>
                  <a:srgbClr val="0070C0"/>
                </a:solidFill>
                <a:latin typeface="Arial"/>
                <a:cs typeface="Arial"/>
              </a:rPr>
              <a:t>»</a:t>
            </a:r>
            <a:r>
              <a:rPr lang="fr-FR" sz="1700" noProof="0" dirty="0" smtClean="0">
                <a:solidFill>
                  <a:srgbClr val="0070C0"/>
                </a:solidFill>
                <a:latin typeface="Arial"/>
                <a:cs typeface="Arial"/>
              </a:rPr>
              <a:t>  </a:t>
            </a:r>
            <a:r>
              <a:rPr lang="fr-FR" noProof="0" dirty="0" smtClean="0">
                <a:solidFill>
                  <a:srgbClr val="0070C0"/>
                </a:solidFill>
              </a:rPr>
              <a:t>Voir le manuel de</a:t>
            </a:r>
            <a:r>
              <a:rPr lang="fr-FR" baseline="0" noProof="0" dirty="0" smtClean="0">
                <a:solidFill>
                  <a:srgbClr val="0070C0"/>
                </a:solidFill>
              </a:rPr>
              <a:t> formation pour les exemples</a:t>
            </a:r>
            <a:endParaRPr lang="fr-FR" noProof="0" dirty="0" smtClean="0">
              <a:solidFill>
                <a:srgbClr val="0070C0"/>
              </a:solidFill>
            </a:endParaRPr>
          </a:p>
          <a:p>
            <a:endParaRPr lang="fr-FR" dirty="0" smtClean="0">
              <a:latin typeface="Arial" charset="0"/>
              <a:cs typeface="Arial" charset="0"/>
            </a:endParaRPr>
          </a:p>
          <a:p>
            <a:r>
              <a:rPr lang="fr-FR" dirty="0" smtClean="0">
                <a:latin typeface="Arial" charset="0"/>
                <a:cs typeface="Arial" charset="0"/>
              </a:rPr>
              <a:t>Gestion</a:t>
            </a:r>
            <a:r>
              <a:rPr lang="fr-FR" baseline="0" dirty="0" smtClean="0">
                <a:latin typeface="Arial" charset="0"/>
                <a:cs typeface="Arial" charset="0"/>
              </a:rPr>
              <a:t> de l’information </a:t>
            </a:r>
            <a:r>
              <a:rPr lang="fr-FR" dirty="0" smtClean="0">
                <a:latin typeface="Arial" charset="0"/>
                <a:cs typeface="Arial" charset="0"/>
              </a:rPr>
              <a:t>(liée</a:t>
            </a:r>
            <a:r>
              <a:rPr lang="fr-FR" baseline="0" dirty="0" smtClean="0">
                <a:latin typeface="Arial" charset="0"/>
                <a:cs typeface="Arial" charset="0"/>
              </a:rPr>
              <a:t> à l’évaluation</a:t>
            </a:r>
            <a:r>
              <a:rPr lang="fr-FR" dirty="0" smtClean="0">
                <a:latin typeface="Arial" charset="0"/>
                <a:cs typeface="Arial" charset="0"/>
              </a:rPr>
              <a:t>)</a:t>
            </a:r>
          </a:p>
          <a:p>
            <a:pPr lvl="1"/>
            <a:r>
              <a:rPr lang="fr-FR" dirty="0" smtClean="0">
                <a:latin typeface="Arial" charset="0"/>
                <a:cs typeface="Arial" charset="0"/>
              </a:rPr>
              <a:t> Les parties prenantes ont-elles accès à l’information pertinente ?</a:t>
            </a:r>
          </a:p>
          <a:p>
            <a:pPr lvl="1"/>
            <a:r>
              <a:rPr lang="fr-FR" dirty="0" smtClean="0">
                <a:latin typeface="Arial" charset="0"/>
                <a:cs typeface="Arial" charset="0"/>
              </a:rPr>
              <a:t> Les parties prenantes sont-elles capables d’utiliser l’information ?</a:t>
            </a:r>
          </a:p>
          <a:p>
            <a:endParaRPr lang="fr-FR" dirty="0" smtClean="0">
              <a:latin typeface="Arial" charset="0"/>
              <a:cs typeface="Arial" charset="0"/>
            </a:endParaRPr>
          </a:p>
          <a:p>
            <a:pPr marL="0" marR="0" indent="0" algn="l" defTabSz="914400" rtl="0" eaLnBrk="0" fontAlgn="base" latinLnBrk="0" hangingPunct="0">
              <a:lnSpc>
                <a:spcPct val="100000"/>
              </a:lnSpc>
              <a:spcBef>
                <a:spcPct val="30000"/>
              </a:spcBef>
              <a:spcAft>
                <a:spcPct val="0"/>
              </a:spcAft>
              <a:buClrTx/>
              <a:buSzTx/>
              <a:buFontTx/>
              <a:buNone/>
              <a:tabLst/>
              <a:defRPr/>
            </a:pPr>
            <a:r>
              <a:rPr lang="fr-FR" sz="1200" b="1" noProof="0" dirty="0" smtClean="0">
                <a:solidFill>
                  <a:schemeClr val="tx1"/>
                </a:solidFill>
              </a:rPr>
              <a:t>Mise en œuvre : réduction</a:t>
            </a:r>
            <a:r>
              <a:rPr lang="fr-FR" sz="1200" b="1" baseline="0" noProof="0" dirty="0" smtClean="0">
                <a:solidFill>
                  <a:schemeClr val="tx1"/>
                </a:solidFill>
              </a:rPr>
              <a:t> du risque climatique</a:t>
            </a:r>
            <a:endParaRPr lang="fr-FR" sz="1200" b="1" noProof="0" dirty="0" smtClean="0">
              <a:solidFill>
                <a:schemeClr val="tx1"/>
              </a:solidFill>
            </a:endParaRPr>
          </a:p>
          <a:p>
            <a:pPr lvl="1"/>
            <a:r>
              <a:rPr lang="fr-FR" dirty="0" smtClean="0">
                <a:latin typeface="Arial" charset="0"/>
                <a:cs typeface="Arial" charset="0"/>
              </a:rPr>
              <a:t> Les risques climatiques ont-ils été évalués ?</a:t>
            </a:r>
          </a:p>
          <a:p>
            <a:pPr lvl="1"/>
            <a:r>
              <a:rPr lang="fr-FR" dirty="0" smtClean="0">
                <a:latin typeface="Arial" charset="0"/>
                <a:cs typeface="Arial" charset="0"/>
              </a:rPr>
              <a:t> Les</a:t>
            </a:r>
            <a:r>
              <a:rPr lang="fr-FR" baseline="0" dirty="0" smtClean="0">
                <a:latin typeface="Arial" charset="0"/>
                <a:cs typeface="Arial" charset="0"/>
              </a:rPr>
              <a:t> options d’adaptation ont-elles été entièrement évaluées ?</a:t>
            </a:r>
            <a:endParaRPr lang="fr-FR" dirty="0" smtClean="0">
              <a:latin typeface="Arial" charset="0"/>
              <a:cs typeface="Arial" charset="0"/>
            </a:endParaRPr>
          </a:p>
          <a:p>
            <a:pPr lvl="1"/>
            <a:r>
              <a:rPr lang="fr-FR" dirty="0" smtClean="0">
                <a:latin typeface="Arial" charset="0"/>
                <a:cs typeface="Arial" charset="0"/>
              </a:rPr>
              <a:t>Quels sont les éléments nécessaires à la mise en</a:t>
            </a:r>
            <a:r>
              <a:rPr lang="fr-FR" baseline="0" dirty="0" smtClean="0">
                <a:latin typeface="Arial" charset="0"/>
                <a:cs typeface="Arial" charset="0"/>
              </a:rPr>
              <a:t> œuvre des mesures choisies sur le terrain ?</a:t>
            </a:r>
            <a:endParaRPr lang="fr-FR" dirty="0" smtClean="0">
              <a:latin typeface="Arial" charset="0"/>
              <a:cs typeface="Arial" charset="0"/>
            </a:endParaRPr>
          </a:p>
          <a:p>
            <a:pPr lvl="1"/>
            <a:endParaRPr lang="fr-FR" dirty="0" smtClean="0">
              <a:latin typeface="Arial" charset="0"/>
              <a:cs typeface="Arial" charset="0"/>
            </a:endParaRPr>
          </a:p>
          <a:p>
            <a:pPr lvl="1"/>
            <a:r>
              <a:rPr lang="fr-FR" dirty="0" smtClean="0">
                <a:latin typeface="Arial" charset="0"/>
                <a:cs typeface="Arial" charset="0"/>
              </a:rPr>
              <a:t> ! La</a:t>
            </a:r>
            <a:r>
              <a:rPr lang="fr-FR" baseline="0" dirty="0" smtClean="0">
                <a:latin typeface="Arial" charset="0"/>
                <a:cs typeface="Arial" charset="0"/>
              </a:rPr>
              <a:t> réduction des risques comprend des options ciblées et générales</a:t>
            </a:r>
            <a:endParaRPr lang="fr-FR" dirty="0" smtClean="0">
              <a:latin typeface="Arial" charset="0"/>
              <a:cs typeface="Arial" charset="0"/>
            </a:endParaRPr>
          </a:p>
        </p:txBody>
      </p:sp>
      <p:sp>
        <p:nvSpPr>
          <p:cNvPr id="44035" name="Foliennummernplatzhalter 3"/>
          <p:cNvSpPr>
            <a:spLocks noGrp="1"/>
          </p:cNvSpPr>
          <p:nvPr>
            <p:ph type="sldNum" sz="quarter" idx="5"/>
          </p:nvPr>
        </p:nvSpPr>
        <p:spPr/>
        <p:txBody>
          <a:bodyPr/>
          <a:lstStyle/>
          <a:p>
            <a:fld id="{E8A028EE-7289-4033-A085-D53820E51434}" type="slidenum">
              <a:rPr lang="fr-FR" smtClean="0">
                <a:latin typeface="Arial" charset="0"/>
                <a:cs typeface="Arial" charset="0"/>
              </a:rPr>
              <a:pPr/>
              <a:t>15</a:t>
            </a:fld>
            <a:endParaRPr lang="fr-FR" dirty="0" smtClean="0">
              <a:latin typeface="Arial" charset="0"/>
              <a:cs typeface="Arial" charset="0"/>
            </a:endParaRPr>
          </a:p>
        </p:txBody>
      </p:sp>
      <p:sp>
        <p:nvSpPr>
          <p:cNvPr id="44036"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317906459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Notizenplatzhalter 2"/>
          <p:cNvSpPr>
            <a:spLocks noGrp="1"/>
          </p:cNvSpPr>
          <p:nvPr>
            <p:ph type="body" idx="1"/>
          </p:nvPr>
        </p:nvSpPr>
        <p:spPr>
          <a:noFill/>
          <a:ln/>
        </p:spPr>
        <p:txBody>
          <a:bodyPr/>
          <a:lstStyle/>
          <a:p>
            <a:r>
              <a:rPr lang="fr-FR" sz="2200" noProof="0" dirty="0" smtClean="0">
                <a:solidFill>
                  <a:srgbClr val="0070C0"/>
                </a:solidFill>
                <a:latin typeface="Arial" charset="0"/>
                <a:cs typeface="Arial" charset="0"/>
              </a:rPr>
              <a:t>» Cette partie est un complément. Elle n’est pas indispensable à l’étude de cas. Cependant, elle est importante lors de la discussion sur le renforcement</a:t>
            </a:r>
            <a:r>
              <a:rPr lang="fr-FR" sz="2200" baseline="0" noProof="0" dirty="0" smtClean="0">
                <a:solidFill>
                  <a:srgbClr val="0070C0"/>
                </a:solidFill>
                <a:latin typeface="Arial" charset="0"/>
                <a:cs typeface="Arial" charset="0"/>
              </a:rPr>
              <a:t> des capacités et la gestion du changement. Il se peut donc que vous trouviez pertinent de l’aborder lors de la présentation/réflexion. </a:t>
            </a:r>
            <a:endParaRPr lang="fr-FR" noProof="0" dirty="0" smtClean="0">
              <a:solidFill>
                <a:srgbClr val="0070C0"/>
              </a:solidFill>
              <a:latin typeface="Arial" charset="0"/>
              <a:cs typeface="Arial" charset="0"/>
            </a:endParaRPr>
          </a:p>
          <a:p>
            <a:endParaRPr lang="fr-FR" noProof="0" dirty="0" smtClean="0">
              <a:latin typeface="Arial" charset="0"/>
              <a:cs typeface="Arial" charset="0"/>
            </a:endParaRPr>
          </a:p>
          <a:p>
            <a:pPr lvl="1"/>
            <a:r>
              <a:rPr lang="fr-FR" b="1" noProof="0" dirty="0" smtClean="0">
                <a:solidFill>
                  <a:srgbClr val="669900"/>
                </a:solidFill>
                <a:latin typeface="Arial" charset="0"/>
                <a:cs typeface="Arial" charset="0"/>
              </a:rPr>
              <a:t>La gestion adaptative réactive </a:t>
            </a:r>
            <a:r>
              <a:rPr lang="fr-FR" b="0" noProof="0" dirty="0" smtClean="0">
                <a:solidFill>
                  <a:srgbClr val="669900"/>
                </a:solidFill>
                <a:latin typeface="Arial" charset="0"/>
                <a:cs typeface="Arial" charset="0"/>
              </a:rPr>
              <a:t>n’accorde de valeur à l’acquisition de connaissances que dans la mesure où elle contribue</a:t>
            </a:r>
            <a:r>
              <a:rPr lang="fr-FR" b="0" baseline="0" noProof="0" dirty="0" smtClean="0">
                <a:solidFill>
                  <a:srgbClr val="669900"/>
                </a:solidFill>
                <a:latin typeface="Arial" charset="0"/>
                <a:cs typeface="Arial" charset="0"/>
              </a:rPr>
              <a:t> à améliorer les résultats d’une décision</a:t>
            </a:r>
            <a:r>
              <a:rPr lang="fr-FR" noProof="0" dirty="0" smtClean="0">
                <a:latin typeface="Arial" charset="0"/>
                <a:cs typeface="Arial" charset="0"/>
              </a:rPr>
              <a:t>. </a:t>
            </a:r>
          </a:p>
          <a:p>
            <a:pPr lvl="1"/>
            <a:r>
              <a:rPr lang="fr-FR" b="1" noProof="0" dirty="0" smtClean="0">
                <a:solidFill>
                  <a:srgbClr val="669900"/>
                </a:solidFill>
                <a:latin typeface="Arial" charset="0"/>
                <a:cs typeface="Arial" charset="0"/>
              </a:rPr>
              <a:t>La gestion adaptative</a:t>
            </a:r>
            <a:r>
              <a:rPr lang="fr-FR" b="1" baseline="0" noProof="0" dirty="0" smtClean="0">
                <a:solidFill>
                  <a:srgbClr val="669900"/>
                </a:solidFill>
                <a:latin typeface="Arial" charset="0"/>
                <a:cs typeface="Arial" charset="0"/>
              </a:rPr>
              <a:t> pr</a:t>
            </a:r>
            <a:r>
              <a:rPr lang="fr-FR" b="1" noProof="0" dirty="0" smtClean="0">
                <a:solidFill>
                  <a:srgbClr val="669900"/>
                </a:solidFill>
                <a:latin typeface="Arial" charset="0"/>
                <a:cs typeface="Arial" charset="0"/>
              </a:rPr>
              <a:t>oactive </a:t>
            </a:r>
            <a:r>
              <a:rPr lang="fr-FR" b="0" noProof="0" dirty="0" smtClean="0">
                <a:solidFill>
                  <a:srgbClr val="669900"/>
                </a:solidFill>
                <a:latin typeface="Arial" charset="0"/>
                <a:cs typeface="Arial" charset="0"/>
              </a:rPr>
              <a:t>a pour but explicite</a:t>
            </a:r>
            <a:r>
              <a:rPr lang="fr-FR" b="0" baseline="0" noProof="0" dirty="0" smtClean="0">
                <a:solidFill>
                  <a:srgbClr val="669900"/>
                </a:solidFill>
                <a:latin typeface="Arial" charset="0"/>
                <a:cs typeface="Arial" charset="0"/>
              </a:rPr>
              <a:t> d’acquérir des expériences d’apprentissage et de décisions qui contribuent à améliorer l’apprentissage. Elle y accorde plus de valeur que c</a:t>
            </a:r>
            <a:r>
              <a:rPr lang="fr-FR" noProof="0" dirty="0" smtClean="0">
                <a:latin typeface="Arial" charset="0"/>
                <a:cs typeface="Arial" charset="0"/>
              </a:rPr>
              <a:t>elles qui n’y contribuent pas.</a:t>
            </a:r>
          </a:p>
          <a:p>
            <a:pPr lvl="1">
              <a:buNone/>
            </a:pPr>
            <a:endParaRPr lang="fr-FR" noProof="0" dirty="0" smtClean="0">
              <a:latin typeface="Arial" charset="0"/>
              <a:cs typeface="Arial" charset="0"/>
            </a:endParaRPr>
          </a:p>
          <a:p>
            <a:pPr lvl="1"/>
            <a:r>
              <a:rPr lang="fr-FR" noProof="0" dirty="0" smtClean="0">
                <a:latin typeface="Arial" charset="0"/>
                <a:cs typeface="Arial" charset="0"/>
              </a:rPr>
              <a:t>La gestion adaptative active</a:t>
            </a:r>
            <a:r>
              <a:rPr lang="fr-FR" baseline="0" noProof="0" dirty="0" smtClean="0">
                <a:latin typeface="Arial" charset="0"/>
                <a:cs typeface="Arial" charset="0"/>
              </a:rPr>
              <a:t> est importante dans le cadre de l’adaptation au changement climatique </a:t>
            </a:r>
            <a:r>
              <a:rPr lang="fr-FR" noProof="0" dirty="0" smtClean="0">
                <a:latin typeface="Arial" charset="0"/>
                <a:cs typeface="Arial" charset="0"/>
              </a:rPr>
              <a:t>: </a:t>
            </a:r>
          </a:p>
          <a:p>
            <a:pPr lvl="2"/>
            <a:r>
              <a:rPr lang="fr-FR" noProof="0" dirty="0" smtClean="0">
                <a:latin typeface="Arial" charset="0"/>
              </a:rPr>
              <a:t> Nouveaux sujets </a:t>
            </a:r>
            <a:r>
              <a:rPr lang="fr-FR" b="1" noProof="0" dirty="0" smtClean="0">
                <a:solidFill>
                  <a:srgbClr val="669900"/>
                </a:solidFill>
                <a:latin typeface="Arial" charset="0"/>
                <a:sym typeface="Wingdings" pitchFamily="2" charset="2"/>
              </a:rPr>
              <a:t></a:t>
            </a:r>
            <a:r>
              <a:rPr lang="fr-FR" noProof="0" dirty="0" smtClean="0">
                <a:latin typeface="Arial" charset="0"/>
              </a:rPr>
              <a:t> essai-erreur</a:t>
            </a:r>
          </a:p>
          <a:p>
            <a:pPr lvl="2"/>
            <a:r>
              <a:rPr lang="fr-FR" noProof="0" dirty="0" smtClean="0">
                <a:latin typeface="Arial" charset="0"/>
              </a:rPr>
              <a:t> Repose</a:t>
            </a:r>
            <a:r>
              <a:rPr lang="fr-FR" baseline="0" noProof="0" dirty="0" smtClean="0">
                <a:latin typeface="Arial" charset="0"/>
              </a:rPr>
              <a:t> sur des stratégies existantes quand elles sont pertinentes</a:t>
            </a:r>
            <a:endParaRPr lang="fr-FR" noProof="0" dirty="0" smtClean="0">
              <a:latin typeface="Arial" charset="0"/>
            </a:endParaRPr>
          </a:p>
          <a:p>
            <a:endParaRPr lang="fr-FR" noProof="0" dirty="0" smtClean="0">
              <a:latin typeface="Arial" charset="0"/>
              <a:cs typeface="Arial" charset="0"/>
            </a:endParaRPr>
          </a:p>
          <a:p>
            <a:endParaRPr lang="fr-FR" noProof="0" dirty="0" smtClean="0">
              <a:latin typeface="Arial" charset="0"/>
              <a:cs typeface="Arial" charset="0"/>
            </a:endParaRPr>
          </a:p>
          <a:p>
            <a:endParaRPr lang="fr-FR" noProof="0" dirty="0" smtClean="0">
              <a:latin typeface="Arial" charset="0"/>
              <a:cs typeface="Arial" charset="0"/>
            </a:endParaRPr>
          </a:p>
        </p:txBody>
      </p:sp>
      <p:sp>
        <p:nvSpPr>
          <p:cNvPr id="45059" name="Foliennummernplatzhalter 3"/>
          <p:cNvSpPr>
            <a:spLocks noGrp="1"/>
          </p:cNvSpPr>
          <p:nvPr>
            <p:ph type="sldNum" sz="quarter" idx="5"/>
          </p:nvPr>
        </p:nvSpPr>
        <p:spPr/>
        <p:txBody>
          <a:bodyPr/>
          <a:lstStyle/>
          <a:p>
            <a:fld id="{89EE51A7-2ED4-4F67-8C54-DBE4C23233C3}" type="slidenum">
              <a:rPr lang="fr-FR" smtClean="0">
                <a:latin typeface="Arial" charset="0"/>
                <a:cs typeface="Arial" charset="0"/>
              </a:rPr>
              <a:pPr/>
              <a:t>16</a:t>
            </a:fld>
            <a:endParaRPr lang="fr-FR" dirty="0" smtClean="0">
              <a:latin typeface="Arial" charset="0"/>
              <a:cs typeface="Arial" charset="0"/>
            </a:endParaRPr>
          </a:p>
        </p:txBody>
      </p:sp>
      <p:sp>
        <p:nvSpPr>
          <p:cNvPr id="45060"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39764209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Notes Placeholder 2"/>
          <p:cNvSpPr>
            <a:spLocks noGrp="1"/>
          </p:cNvSpPr>
          <p:nvPr>
            <p:ph type="body" idx="1"/>
          </p:nvPr>
        </p:nvSpPr>
        <p:spPr>
          <a:noFill/>
          <a:ln/>
        </p:spPr>
        <p:txBody>
          <a:bodyPr/>
          <a:lstStyle/>
          <a:p>
            <a:r>
              <a:rPr lang="fr-FR" noProof="0" dirty="0" smtClean="0">
                <a:latin typeface="Arial" charset="0"/>
                <a:cs typeface="Arial" charset="0"/>
              </a:rPr>
              <a:t>Le SWA réalise qu’il n’est pas équipé de manière adéquate pour mener à</a:t>
            </a:r>
            <a:r>
              <a:rPr lang="fr-FR" baseline="0" noProof="0" dirty="0" smtClean="0">
                <a:latin typeface="Arial" charset="0"/>
                <a:cs typeface="Arial" charset="0"/>
              </a:rPr>
              <a:t> bien la stratégie et répéter les processus d’adaptation. Il a identifié les principales domaines dans lesquels il souhaite renforcer la capacité de gestion et d’adaptation de l’eau. Votre équipe doit proposer ses suggestions pour le renforcement des capacités dans ces cinq fonctions :</a:t>
            </a:r>
            <a:endParaRPr lang="fr-FR" noProof="0" dirty="0" smtClean="0">
              <a:latin typeface="Arial" charset="0"/>
              <a:cs typeface="Arial" charset="0"/>
            </a:endParaRPr>
          </a:p>
          <a:p>
            <a:pPr lvl="1"/>
            <a:r>
              <a:rPr lang="fr-FR" noProof="0" dirty="0" smtClean="0">
                <a:latin typeface="Arial" charset="0"/>
                <a:cs typeface="Arial" charset="0"/>
              </a:rPr>
              <a:t>Évaluation</a:t>
            </a:r>
          </a:p>
          <a:p>
            <a:pPr lvl="1"/>
            <a:r>
              <a:rPr lang="fr-FR" noProof="0" dirty="0" smtClean="0">
                <a:latin typeface="Arial" charset="0"/>
                <a:cs typeface="Arial" charset="0"/>
              </a:rPr>
              <a:t>Planification</a:t>
            </a:r>
          </a:p>
          <a:p>
            <a:pPr lvl="1"/>
            <a:r>
              <a:rPr lang="fr-FR" noProof="0" dirty="0" smtClean="0">
                <a:latin typeface="Arial" charset="0"/>
                <a:cs typeface="Arial" charset="0"/>
              </a:rPr>
              <a:t>Information</a:t>
            </a:r>
          </a:p>
          <a:p>
            <a:pPr lvl="1"/>
            <a:r>
              <a:rPr lang="fr-FR" noProof="0" dirty="0" smtClean="0">
                <a:latin typeface="Arial" charset="0"/>
                <a:cs typeface="Arial" charset="0"/>
              </a:rPr>
              <a:t>Coordination</a:t>
            </a:r>
          </a:p>
          <a:p>
            <a:pPr lvl="1"/>
            <a:r>
              <a:rPr lang="fr-FR" noProof="0" dirty="0" smtClean="0">
                <a:latin typeface="Arial" charset="0"/>
                <a:cs typeface="Arial" charset="0"/>
              </a:rPr>
              <a:t>Mise en œuvre</a:t>
            </a:r>
          </a:p>
          <a:p>
            <a:endParaRPr lang="fr-FR" noProof="0" dirty="0" smtClean="0">
              <a:latin typeface="Arial" charset="0"/>
              <a:cs typeface="Arial" charset="0"/>
            </a:endParaRPr>
          </a:p>
        </p:txBody>
      </p:sp>
      <p:sp>
        <p:nvSpPr>
          <p:cNvPr id="46083" name="Slide Number Placeholder 3"/>
          <p:cNvSpPr>
            <a:spLocks noGrp="1"/>
          </p:cNvSpPr>
          <p:nvPr>
            <p:ph type="sldNum" sz="quarter" idx="5"/>
          </p:nvPr>
        </p:nvSpPr>
        <p:spPr/>
        <p:txBody>
          <a:bodyPr/>
          <a:lstStyle/>
          <a:p>
            <a:fld id="{DC87A9B1-E4F8-44EC-9D1C-EB3B26DAC892}" type="slidenum">
              <a:rPr lang="fr-FR" smtClean="0">
                <a:latin typeface="Arial" charset="0"/>
                <a:cs typeface="Arial" charset="0"/>
              </a:rPr>
              <a:pPr/>
              <a:t>17</a:t>
            </a:fld>
            <a:endParaRPr lang="fr-FR" dirty="0" smtClean="0">
              <a:latin typeface="Arial" charset="0"/>
              <a:cs typeface="Arial" charset="0"/>
            </a:endParaRPr>
          </a:p>
        </p:txBody>
      </p:sp>
      <p:sp>
        <p:nvSpPr>
          <p:cNvPr id="46084"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508589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Notizenplatzhalter 2"/>
          <p:cNvSpPr>
            <a:spLocks noGrp="1"/>
          </p:cNvSpPr>
          <p:nvPr>
            <p:ph type="body" idx="1"/>
          </p:nvPr>
        </p:nvSpPr>
        <p:spPr>
          <a:noFill/>
          <a:ln/>
        </p:spPr>
        <p:txBody>
          <a:bodyPr/>
          <a:lstStyle/>
          <a:p>
            <a:endParaRPr lang="fr-FR" noProof="0" dirty="0" smtClean="0">
              <a:latin typeface="Arial" charset="0"/>
              <a:cs typeface="Arial" charset="0"/>
            </a:endParaRPr>
          </a:p>
          <a:p>
            <a:r>
              <a:rPr lang="fr-FR" noProof="0" dirty="0" smtClean="0">
                <a:solidFill>
                  <a:srgbClr val="669900"/>
                </a:solidFill>
                <a:latin typeface="Arial" charset="0"/>
                <a:cs typeface="Arial" charset="0"/>
              </a:rPr>
              <a:t>C</a:t>
            </a:r>
          </a:p>
          <a:p>
            <a:r>
              <a:rPr lang="fr-FR" b="0" noProof="0" dirty="0" smtClean="0">
                <a:latin typeface="Arial" charset="0"/>
                <a:cs typeface="Arial" charset="0"/>
              </a:rPr>
              <a:t>Les impératifs de réflexion concernant les activités que le SWP doit mettre</a:t>
            </a:r>
            <a:r>
              <a:rPr lang="fr-FR" b="0" baseline="0" noProof="0" dirty="0" smtClean="0">
                <a:latin typeface="Arial" charset="0"/>
                <a:cs typeface="Arial" charset="0"/>
              </a:rPr>
              <a:t> en œuvre pour intégrer l’adaptation au changement climatique dans chacune de ces fonctions. Décrivez les produits ou les résultats pour chaque fonction.</a:t>
            </a:r>
            <a:endParaRPr lang="fr-FR" b="0" noProof="0" dirty="0" smtClean="0">
              <a:latin typeface="Arial" charset="0"/>
              <a:cs typeface="Arial" charset="0"/>
            </a:endParaRPr>
          </a:p>
          <a:p>
            <a:r>
              <a:rPr lang="fr-FR" noProof="0" dirty="0" smtClean="0">
                <a:solidFill>
                  <a:srgbClr val="669900"/>
                </a:solidFill>
                <a:latin typeface="Arial" charset="0"/>
                <a:cs typeface="Arial" charset="0"/>
              </a:rPr>
              <a:t>D</a:t>
            </a:r>
          </a:p>
          <a:p>
            <a:r>
              <a:rPr lang="fr-FR" b="0" noProof="0" dirty="0" smtClean="0">
                <a:latin typeface="Arial" charset="0"/>
                <a:cs typeface="Arial" charset="0"/>
              </a:rPr>
              <a:t>Pensez à</a:t>
            </a:r>
            <a:r>
              <a:rPr lang="fr-FR" b="0" baseline="0" noProof="0" dirty="0" smtClean="0">
                <a:latin typeface="Arial" charset="0"/>
                <a:cs typeface="Arial" charset="0"/>
              </a:rPr>
              <a:t> des capacités individuelles (ressources humaines, par exemples des points focaux formés à l’utilisation de scenarios) et organisationnelles (par exemple, les plans de gestion d’équipes utilisant l’approche en quatre étapes). Vous pouvez également déterminer les capacités institutionnelles qui peuvent être renforcées au sein du réseau des institutions concernées (par exemple, des échanges avec d’autres organismes du secteur).</a:t>
            </a:r>
            <a:endParaRPr lang="fr-FR" b="0" noProof="0" dirty="0" smtClean="0">
              <a:latin typeface="Arial" charset="0"/>
              <a:cs typeface="Arial" charset="0"/>
            </a:endParaRPr>
          </a:p>
          <a:p>
            <a:endParaRPr lang="fr-FR" noProof="0" dirty="0" smtClean="0">
              <a:latin typeface="Arial" charset="0"/>
              <a:cs typeface="Arial" charset="0"/>
            </a:endParaRPr>
          </a:p>
          <a:p>
            <a:r>
              <a:rPr lang="fr-FR" b="1" noProof="0" dirty="0" smtClean="0">
                <a:solidFill>
                  <a:srgbClr val="669900"/>
                </a:solidFill>
                <a:latin typeface="Arial" charset="0"/>
                <a:cs typeface="Arial" charset="0"/>
              </a:rPr>
              <a:t>E</a:t>
            </a:r>
            <a:r>
              <a:rPr lang="fr-FR" b="0" noProof="0" dirty="0" smtClean="0">
                <a:latin typeface="Arial" charset="0"/>
                <a:cs typeface="Arial" charset="0"/>
              </a:rPr>
              <a:t/>
            </a:r>
            <a:br>
              <a:rPr lang="fr-FR" b="0" noProof="0" dirty="0" smtClean="0">
                <a:latin typeface="Arial" charset="0"/>
                <a:cs typeface="Arial" charset="0"/>
              </a:rPr>
            </a:br>
            <a:r>
              <a:rPr lang="fr-FR" b="0" noProof="0" dirty="0" smtClean="0">
                <a:latin typeface="Arial" charset="0"/>
                <a:cs typeface="Arial" charset="0"/>
              </a:rPr>
              <a:t>Activités de long terme ou entièrement</a:t>
            </a:r>
            <a:r>
              <a:rPr lang="fr-FR" b="0" baseline="0" noProof="0" dirty="0" smtClean="0">
                <a:latin typeface="Arial" charset="0"/>
                <a:cs typeface="Arial" charset="0"/>
              </a:rPr>
              <a:t> nouvelles.</a:t>
            </a:r>
            <a:endParaRPr lang="fr-FR" b="0" noProof="0" dirty="0" smtClean="0">
              <a:latin typeface="Arial" charset="0"/>
              <a:cs typeface="Arial" charset="0"/>
            </a:endParaRPr>
          </a:p>
        </p:txBody>
      </p:sp>
      <p:sp>
        <p:nvSpPr>
          <p:cNvPr id="47107" name="Foliennummernplatzhalter 3"/>
          <p:cNvSpPr>
            <a:spLocks noGrp="1"/>
          </p:cNvSpPr>
          <p:nvPr>
            <p:ph type="sldNum" sz="quarter" idx="5"/>
          </p:nvPr>
        </p:nvSpPr>
        <p:spPr/>
        <p:txBody>
          <a:bodyPr/>
          <a:lstStyle/>
          <a:p>
            <a:fld id="{CCD18A94-F30B-4EC2-855B-8DFBA533646B}" type="slidenum">
              <a:rPr lang="fr-FR" smtClean="0">
                <a:latin typeface="Arial" charset="0"/>
                <a:cs typeface="Arial" charset="0"/>
              </a:rPr>
              <a:pPr/>
              <a:t>18</a:t>
            </a:fld>
            <a:endParaRPr lang="fr-FR" dirty="0" smtClean="0">
              <a:latin typeface="Arial" charset="0"/>
              <a:cs typeface="Arial" charset="0"/>
            </a:endParaRPr>
          </a:p>
        </p:txBody>
      </p:sp>
      <p:sp>
        <p:nvSpPr>
          <p:cNvPr id="47108" name="Folienbildplatzhalter 6"/>
          <p:cNvSpPr>
            <a:spLocks noGrp="1" noRot="1" noChangeAspect="1" noTextEdit="1"/>
          </p:cNvSpPr>
          <p:nvPr>
            <p:ph type="sldImg"/>
          </p:nvPr>
        </p:nvSpPr>
        <p:spPr>
          <a:xfrm>
            <a:off x="541338" y="314325"/>
            <a:ext cx="5759450" cy="4321175"/>
          </a:xfrm>
          <a:ln/>
        </p:spPr>
      </p:sp>
    </p:spTree>
    <p:extLst>
      <p:ext uri="{BB962C8B-B14F-4D97-AF65-F5344CB8AC3E}">
        <p14:creationId xmlns:p14="http://schemas.microsoft.com/office/powerpoint/2010/main" val="12140656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Foliennummernplatzhalter 3"/>
          <p:cNvSpPr>
            <a:spLocks noGrp="1"/>
          </p:cNvSpPr>
          <p:nvPr>
            <p:ph type="sldNum" sz="quarter" idx="5"/>
          </p:nvPr>
        </p:nvSpPr>
        <p:spPr/>
        <p:txBody>
          <a:bodyPr/>
          <a:lstStyle/>
          <a:p>
            <a:fld id="{9C6E023F-2F65-4C6A-A93E-212DD633625F}" type="slidenum">
              <a:rPr lang="fr-FR" smtClean="0">
                <a:latin typeface="Arial" charset="0"/>
                <a:cs typeface="Arial" charset="0"/>
              </a:rPr>
              <a:pPr/>
              <a:t>19</a:t>
            </a:fld>
            <a:endParaRPr lang="fr-FR" dirty="0" smtClean="0">
              <a:latin typeface="Arial" charset="0"/>
              <a:cs typeface="Arial" charset="0"/>
            </a:endParaRPr>
          </a:p>
        </p:txBody>
      </p:sp>
      <p:sp>
        <p:nvSpPr>
          <p:cNvPr id="48131" name="Folienbildplatzhalter 5"/>
          <p:cNvSpPr>
            <a:spLocks noGrp="1" noRot="1" noChangeAspect="1" noTextEdit="1"/>
          </p:cNvSpPr>
          <p:nvPr>
            <p:ph type="sldImg"/>
          </p:nvPr>
        </p:nvSpPr>
        <p:spPr>
          <a:xfrm>
            <a:off x="541338" y="314325"/>
            <a:ext cx="5759450" cy="4321175"/>
          </a:xfrm>
          <a:ln/>
        </p:spPr>
      </p:sp>
      <p:sp>
        <p:nvSpPr>
          <p:cNvPr id="48132" name="Notizenplatzhalter 6"/>
          <p:cNvSpPr>
            <a:spLocks noGrp="1"/>
          </p:cNvSpPr>
          <p:nvPr>
            <p:ph type="body" idx="1"/>
          </p:nvPr>
        </p:nvSpPr>
        <p:spPr>
          <a:noFill/>
          <a:ln/>
        </p:spPr>
        <p:txBody>
          <a:bodyPr/>
          <a:lstStyle/>
          <a:p>
            <a:endParaRPr lang="fr-FR" dirty="0" smtClean="0">
              <a:latin typeface="Arial" charset="0"/>
              <a:cs typeface="Arial" charset="0"/>
            </a:endParaRPr>
          </a:p>
        </p:txBody>
      </p:sp>
    </p:spTree>
    <p:extLst>
      <p:ext uri="{BB962C8B-B14F-4D97-AF65-F5344CB8AC3E}">
        <p14:creationId xmlns:p14="http://schemas.microsoft.com/office/powerpoint/2010/main" val="136612596"/>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gif"/></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spTree>
      <p:nvGrpSpPr>
        <p:cNvPr id="1" name=""/>
        <p:cNvGrpSpPr/>
        <p:nvPr/>
      </p:nvGrpSpPr>
      <p:grpSpPr>
        <a:xfrm>
          <a:off x="0" y="0"/>
          <a:ext cx="0" cy="0"/>
          <a:chOff x="0" y="0"/>
          <a:chExt cx="0" cy="0"/>
        </a:xfrm>
      </p:grpSpPr>
      <p:sp>
        <p:nvSpPr>
          <p:cNvPr id="4"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en-GB">
              <a:cs typeface="+mn-cs"/>
            </a:endParaRPr>
          </a:p>
        </p:txBody>
      </p:sp>
      <p:sp>
        <p:nvSpPr>
          <p:cNvPr id="5" name="Text Box 3"/>
          <p:cNvSpPr txBox="1">
            <a:spLocks noChangeArrowheads="1"/>
          </p:cNvSpPr>
          <p:nvPr/>
        </p:nvSpPr>
        <p:spPr bwMode="auto">
          <a:xfrm>
            <a:off x="6934200" y="6596063"/>
            <a:ext cx="1981200" cy="274637"/>
          </a:xfrm>
          <a:prstGeom prst="rect">
            <a:avLst/>
          </a:prstGeom>
          <a:noFill/>
          <a:ln w="9525">
            <a:noFill/>
            <a:miter lim="800000"/>
            <a:headEnd/>
            <a:tailEnd/>
          </a:ln>
          <a:effectLst/>
        </p:spPr>
        <p:txBody>
          <a:bodyPr>
            <a:spAutoFit/>
          </a:bodyPr>
          <a:lstStyle/>
          <a:p>
            <a:pPr eaLnBrk="0" hangingPunct="0">
              <a:defRPr/>
            </a:pPr>
            <a:fld id="{B6627C32-A0CE-40F6-BDFA-3C7C724DC8AA}" type="datetime1">
              <a:rPr lang="en-GB" sz="1200" b="0">
                <a:solidFill>
                  <a:schemeClr val="bg1"/>
                </a:solidFill>
                <a:cs typeface="+mn-cs"/>
              </a:rPr>
              <a:pPr eaLnBrk="0" hangingPunct="0">
                <a:defRPr/>
              </a:pPr>
              <a:t>30/10/2013</a:t>
            </a:fld>
            <a:r>
              <a:rPr lang="en-GB" sz="1200" b="0">
                <a:solidFill>
                  <a:schemeClr val="bg1"/>
                </a:solidFill>
                <a:cs typeface="+mn-cs"/>
              </a:rPr>
              <a:t>     Seite </a:t>
            </a:r>
            <a:fld id="{D0843AAD-7631-4BD1-B5DF-20A6A40CD577}" type="slidenum">
              <a:rPr lang="en-GB" sz="1200" b="0">
                <a:solidFill>
                  <a:schemeClr val="bg1"/>
                </a:solidFill>
                <a:cs typeface="+mn-cs"/>
              </a:rPr>
              <a:pPr eaLnBrk="0" hangingPunct="0">
                <a:defRPr/>
              </a:pPr>
              <a:t>‹Nr.›</a:t>
            </a:fld>
            <a:endParaRPr lang="en-GB" sz="1200" b="0">
              <a:solidFill>
                <a:schemeClr val="bg1"/>
              </a:solidFill>
              <a:cs typeface="+mn-cs"/>
            </a:endParaRPr>
          </a:p>
        </p:txBody>
      </p:sp>
      <p:sp>
        <p:nvSpPr>
          <p:cNvPr id="6"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GB" sz="2400" b="0">
              <a:solidFill>
                <a:schemeClr val="tx1"/>
              </a:solidFill>
              <a:latin typeface="Times" charset="0"/>
              <a:cs typeface="+mn-cs"/>
            </a:endParaRPr>
          </a:p>
        </p:txBody>
      </p:sp>
      <p:sp>
        <p:nvSpPr>
          <p:cNvPr id="7" name="Line 6"/>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en-GB">
              <a:cs typeface="+mn-cs"/>
            </a:endParaRPr>
          </a:p>
        </p:txBody>
      </p:sp>
      <p:pic>
        <p:nvPicPr>
          <p:cNvPr id="8" name="Picture 7"/>
          <p:cNvPicPr>
            <a:picLocks noChangeAspect="1" noChangeArrowheads="1"/>
          </p:cNvPicPr>
          <p:nvPr/>
        </p:nvPicPr>
        <p:blipFill>
          <a:blip r:embed="rId2"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9"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en-GB">
              <a:cs typeface="+mn-cs"/>
            </a:endParaRPr>
          </a:p>
        </p:txBody>
      </p:sp>
      <p:sp>
        <p:nvSpPr>
          <p:cNvPr id="10"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GB" sz="2400" b="0">
              <a:solidFill>
                <a:schemeClr val="tx1"/>
              </a:solidFill>
              <a:latin typeface="Times" charset="0"/>
              <a:cs typeface="+mn-cs"/>
            </a:endParaRPr>
          </a:p>
        </p:txBody>
      </p:sp>
      <p:sp>
        <p:nvSpPr>
          <p:cNvPr id="11" name="Line 12"/>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en-GB">
              <a:cs typeface="+mn-cs"/>
            </a:endParaRPr>
          </a:p>
        </p:txBody>
      </p:sp>
      <p:sp>
        <p:nvSpPr>
          <p:cNvPr id="12" name="Line 18"/>
          <p:cNvSpPr>
            <a:spLocks noChangeShapeType="1"/>
          </p:cNvSpPr>
          <p:nvPr/>
        </p:nvSpPr>
        <p:spPr bwMode="auto">
          <a:xfrm flipH="1">
            <a:off x="0" y="762000"/>
            <a:ext cx="9144000" cy="0"/>
          </a:xfrm>
          <a:prstGeom prst="line">
            <a:avLst/>
          </a:prstGeom>
          <a:noFill/>
          <a:ln w="3175">
            <a:solidFill>
              <a:srgbClr val="D9D9D9"/>
            </a:solidFill>
            <a:round/>
            <a:headEnd/>
            <a:tailEnd/>
          </a:ln>
          <a:effectLst/>
        </p:spPr>
        <p:txBody>
          <a:bodyPr/>
          <a:lstStyle/>
          <a:p>
            <a:pPr eaLnBrk="0" hangingPunct="0">
              <a:defRPr/>
            </a:pPr>
            <a:endParaRPr lang="en-GB">
              <a:cs typeface="+mn-cs"/>
            </a:endParaRPr>
          </a:p>
        </p:txBody>
      </p:sp>
      <p:pic>
        <p:nvPicPr>
          <p:cNvPr id="13" name="Picture 20" descr="Weltkugel_klein_neu.gif                                        0005A183jeany                          BB53F533:"/>
          <p:cNvPicPr>
            <a:picLocks noChangeAspect="1" noChangeArrowheads="1"/>
          </p:cNvPicPr>
          <p:nvPr/>
        </p:nvPicPr>
        <p:blipFill>
          <a:blip r:embed="rId3" cstate="print"/>
          <a:srcRect/>
          <a:stretch>
            <a:fillRect/>
          </a:stretch>
        </p:blipFill>
        <p:spPr bwMode="auto">
          <a:xfrm>
            <a:off x="7996238" y="0"/>
            <a:ext cx="1147762" cy="762000"/>
          </a:xfrm>
          <a:prstGeom prst="rect">
            <a:avLst/>
          </a:prstGeom>
          <a:noFill/>
          <a:ln w="9525">
            <a:noFill/>
            <a:miter lim="800000"/>
            <a:headEnd/>
            <a:tailEnd/>
          </a:ln>
        </p:spPr>
      </p:pic>
      <p:sp>
        <p:nvSpPr>
          <p:cNvPr id="93199" name="Rectangle 15"/>
          <p:cNvSpPr>
            <a:spLocks noGrp="1" noChangeArrowheads="1"/>
          </p:cNvSpPr>
          <p:nvPr>
            <p:ph type="ctrTitle" sz="quarter"/>
          </p:nvPr>
        </p:nvSpPr>
        <p:spPr>
          <a:xfrm>
            <a:off x="1040400" y="1993726"/>
            <a:ext cx="7034400" cy="1143000"/>
          </a:xfrm>
        </p:spPr>
        <p:txBody>
          <a:bodyPr anchor="ctr"/>
          <a:lstStyle>
            <a:lvl1pPr algn="ctr">
              <a:defRPr sz="3200"/>
            </a:lvl1pPr>
          </a:lstStyle>
          <a:p>
            <a:r>
              <a:rPr lang="en-GB" noProof="0" dirty="0" err="1" smtClean="0"/>
              <a:t>Titelmasterformat</a:t>
            </a:r>
            <a:r>
              <a:rPr lang="en-GB" noProof="0" dirty="0" smtClean="0"/>
              <a:t> </a:t>
            </a:r>
            <a:r>
              <a:rPr lang="en-GB" noProof="0" dirty="0" err="1" smtClean="0"/>
              <a:t>durch</a:t>
            </a:r>
            <a:r>
              <a:rPr lang="en-GB" noProof="0" dirty="0" smtClean="0"/>
              <a:t> </a:t>
            </a:r>
            <a:r>
              <a:rPr lang="en-GB" noProof="0" dirty="0" err="1" smtClean="0"/>
              <a:t>Klicken</a:t>
            </a:r>
            <a:r>
              <a:rPr lang="en-GB" noProof="0" dirty="0" smtClean="0"/>
              <a:t> </a:t>
            </a:r>
            <a:r>
              <a:rPr lang="en-GB" noProof="0" dirty="0" err="1" smtClean="0"/>
              <a:t>bearbeiten</a:t>
            </a:r>
            <a:endParaRPr lang="en-GB" noProof="0" dirty="0"/>
          </a:p>
        </p:txBody>
      </p:sp>
      <p:sp>
        <p:nvSpPr>
          <p:cNvPr id="93200" name="Rectangle 16"/>
          <p:cNvSpPr>
            <a:spLocks noGrp="1" noChangeArrowheads="1"/>
          </p:cNvSpPr>
          <p:nvPr>
            <p:ph type="subTitle" sz="quarter" idx="1"/>
          </p:nvPr>
        </p:nvSpPr>
        <p:spPr>
          <a:xfrm>
            <a:off x="1040400" y="3239022"/>
            <a:ext cx="7034400" cy="1752600"/>
          </a:xfrm>
        </p:spPr>
        <p:txBody>
          <a:bodyPr/>
          <a:lstStyle>
            <a:lvl1pPr marL="0" indent="0" algn="ctr">
              <a:buFont typeface="Wingdings" pitchFamily="2" charset="2"/>
              <a:buNone/>
              <a:defRPr sz="2800"/>
            </a:lvl1pPr>
          </a:lstStyle>
          <a:p>
            <a:r>
              <a:rPr lang="en-GB" noProof="0" smtClean="0"/>
              <a:t>Formatvorlage des Untertitelmasters durch Klicken bearbeiten</a:t>
            </a:r>
            <a:endParaRPr lang="en-GB" noProof="0"/>
          </a:p>
        </p:txBody>
      </p:sp>
      <p:pic>
        <p:nvPicPr>
          <p:cNvPr id="16" name="Grafik 15" descr="gizlogo-unternehmen-de-rgb.gif"/>
          <p:cNvPicPr>
            <a:picLocks noChangeAspect="1"/>
          </p:cNvPicPr>
          <p:nvPr userDrawn="1"/>
        </p:nvPicPr>
        <p:blipFill>
          <a:blip r:embed="rId4" cstate="print"/>
          <a:srcRect t="2126" b="15388"/>
          <a:stretch>
            <a:fillRect/>
          </a:stretch>
        </p:blipFill>
        <p:spPr>
          <a:xfrm>
            <a:off x="267855" y="0"/>
            <a:ext cx="2159238" cy="742384"/>
          </a:xfrm>
          <a:prstGeom prst="rect">
            <a:avLst/>
          </a:prstGeom>
        </p:spPr>
      </p:pic>
    </p:spTree>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457200" y="1068388"/>
            <a:ext cx="7526338" cy="741362"/>
          </a:xfrm>
        </p:spPr>
        <p:txBody>
          <a:bodyPr anchor="b"/>
          <a:lstStyle>
            <a:lvl1pPr>
              <a:defRPr/>
            </a:lvl1pPr>
          </a:lstStyle>
          <a:p>
            <a:r>
              <a:rPr lang="en-GB" noProof="0" smtClean="0"/>
              <a:t>Titelmasterformat durch Klicken bearbeiten</a:t>
            </a:r>
            <a:endParaRPr lang="en-GB" noProof="0"/>
          </a:p>
        </p:txBody>
      </p:sp>
      <p:sp>
        <p:nvSpPr>
          <p:cNvPr id="3" name="Inhaltsplatzhalter 2"/>
          <p:cNvSpPr>
            <a:spLocks noGrp="1"/>
          </p:cNvSpPr>
          <p:nvPr>
            <p:ph idx="1"/>
          </p:nvPr>
        </p:nvSpPr>
        <p:spPr>
          <a:xfrm>
            <a:off x="457200" y="2008188"/>
            <a:ext cx="7526338" cy="4213225"/>
          </a:xfrm>
        </p:spPr>
        <p:txBody>
          <a:bodyPr/>
          <a:lstStyle>
            <a:lvl1pPr>
              <a:defRPr b="1">
                <a:solidFill>
                  <a:schemeClr val="tx1"/>
                </a:solidFill>
              </a:defRPr>
            </a:lvl1pPr>
            <a:lvl2pPr>
              <a:buClr>
                <a:srgbClr val="669900"/>
              </a:buClr>
              <a:defRPr sz="1800" b="1" baseline="0">
                <a:solidFill>
                  <a:schemeClr val="tx1"/>
                </a:solidFill>
              </a:defRPr>
            </a:lvl2pPr>
            <a:lvl3pPr>
              <a:defRPr sz="1800" baseline="0">
                <a:solidFill>
                  <a:schemeClr val="tx1"/>
                </a:solidFill>
              </a:defRPr>
            </a:lvl3pPr>
            <a:lvl4pPr>
              <a:defRPr sz="1600" baseline="0">
                <a:solidFill>
                  <a:schemeClr val="tx1"/>
                </a:solidFill>
              </a:defRPr>
            </a:lvl4pPr>
            <a:lvl5pPr>
              <a:defRPr sz="1600" baseline="0">
                <a:solidFill>
                  <a:schemeClr val="tx1"/>
                </a:solidFill>
              </a:defRPr>
            </a:lvl5pPr>
          </a:lstStyle>
          <a:p>
            <a:pPr lvl="0"/>
            <a:r>
              <a:rPr lang="en-GB" noProof="0" smtClean="0"/>
              <a:t>Textmasterformate durch Klicken bearbeiten</a:t>
            </a:r>
          </a:p>
          <a:p>
            <a:pPr lvl="1"/>
            <a:r>
              <a:rPr lang="en-GB" noProof="0" smtClean="0"/>
              <a:t>Zweite Ebene</a:t>
            </a:r>
          </a:p>
          <a:p>
            <a:pPr lvl="2"/>
            <a:r>
              <a:rPr lang="en-GB" noProof="0" smtClean="0"/>
              <a:t>Dritte Ebene</a:t>
            </a:r>
          </a:p>
          <a:p>
            <a:pPr lvl="3"/>
            <a:r>
              <a:rPr lang="en-GB" noProof="0" smtClean="0"/>
              <a:t>Vierte Ebene</a:t>
            </a:r>
          </a:p>
          <a:p>
            <a:pPr lvl="4"/>
            <a:r>
              <a:rPr lang="en-GB" noProof="0" smtClean="0"/>
              <a:t>Fünfte Ebene</a:t>
            </a:r>
            <a:endParaRPr lang="en-GB" noProof="0"/>
          </a:p>
        </p:txBody>
      </p:sp>
      <p:sp>
        <p:nvSpPr>
          <p:cNvPr id="4" name="Rectangle 17"/>
          <p:cNvSpPr>
            <a:spLocks noGrp="1" noChangeArrowheads="1"/>
          </p:cNvSpPr>
          <p:nvPr>
            <p:ph type="dt" sz="half" idx="10"/>
          </p:nvPr>
        </p:nvSpPr>
        <p:spPr>
          <a:ln/>
        </p:spPr>
        <p:txBody>
          <a:bodyPr/>
          <a:lstStyle>
            <a:lvl1pPr>
              <a:defRPr/>
            </a:lvl1pPr>
          </a:lstStyle>
          <a:p>
            <a:pPr>
              <a:defRPr/>
            </a:pPr>
            <a:fld id="{D93D1E16-56A3-4A19-AC73-8733C093DCCA}" type="datetime1">
              <a:rPr lang="en-GB"/>
              <a:pPr>
                <a:defRPr/>
              </a:pPr>
              <a:t>30/10/2013</a:t>
            </a:fld>
            <a:endParaRPr lang="en-GB"/>
          </a:p>
        </p:txBody>
      </p:sp>
      <p:sp>
        <p:nvSpPr>
          <p:cNvPr id="5" name="Rectangle 25"/>
          <p:cNvSpPr>
            <a:spLocks noGrp="1" noChangeArrowheads="1"/>
          </p:cNvSpPr>
          <p:nvPr>
            <p:ph type="ftr" sz="quarter" idx="11"/>
          </p:nvPr>
        </p:nvSpPr>
        <p:spPr>
          <a:ln/>
        </p:spPr>
        <p:txBody>
          <a:bodyPr/>
          <a:lstStyle>
            <a:lvl1pPr>
              <a:defRPr/>
            </a:lvl1pPr>
          </a:lstStyle>
          <a:p>
            <a:pPr>
              <a:defRPr/>
            </a:pPr>
            <a:endParaRPr lang="en-GB"/>
          </a:p>
        </p:txBody>
      </p:sp>
    </p:spTree>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Abschnitts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3880808"/>
            <a:ext cx="7034400" cy="1144800"/>
          </a:xfrm>
        </p:spPr>
        <p:txBody>
          <a:bodyPr/>
          <a:lstStyle>
            <a:lvl1pPr algn="ctr" rtl="0" fontAlgn="base">
              <a:spcBef>
                <a:spcPct val="0"/>
              </a:spcBef>
              <a:spcAft>
                <a:spcPct val="0"/>
              </a:spcAft>
              <a:defRPr lang="de-DE" sz="3600" baseline="0" dirty="0">
                <a:solidFill>
                  <a:schemeClr val="tx1"/>
                </a:solidFill>
                <a:latin typeface="+mj-lt"/>
                <a:ea typeface="+mj-ea"/>
                <a:cs typeface="+mj-cs"/>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292939"/>
            <a:ext cx="7034400" cy="1500187"/>
          </a:xfrm>
        </p:spPr>
        <p:txBody>
          <a:bodyPr anchor="b"/>
          <a:lstStyle>
            <a:lvl1pPr marL="0" indent="0" algn="ctr" rtl="0" fontAlgn="base">
              <a:spcBef>
                <a:spcPct val="20000"/>
              </a:spcBef>
              <a:spcAft>
                <a:spcPct val="0"/>
              </a:spcAft>
              <a:buClr>
                <a:srgbClr val="C80F0F"/>
              </a:buClr>
              <a:buFont typeface="Wingdings" pitchFamily="2" charset="2"/>
              <a:buNone/>
              <a:tabLst>
                <a:tab pos="2190750" algn="l"/>
              </a:tabLst>
              <a:defRPr lang="de-DE" sz="2800" dirty="0" smtClean="0">
                <a:solidFill>
                  <a:schemeClr val="tx1"/>
                </a:solidFill>
                <a:latin typeface="+mn-lt"/>
                <a:ea typeface="+mn-ea"/>
                <a:cs typeface="+mn-cs"/>
              </a:defRPr>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de-DE" smtClean="0"/>
              <a:t>Textmasterformate durch Klicken bearbeiten</a:t>
            </a:r>
          </a:p>
        </p:txBody>
      </p:sp>
      <p:sp>
        <p:nvSpPr>
          <p:cNvPr id="4" name="Rectangle 17"/>
          <p:cNvSpPr>
            <a:spLocks noGrp="1" noChangeArrowheads="1"/>
          </p:cNvSpPr>
          <p:nvPr>
            <p:ph type="dt" sz="half" idx="10"/>
          </p:nvPr>
        </p:nvSpPr>
        <p:spPr/>
        <p:txBody>
          <a:bodyPr/>
          <a:lstStyle>
            <a:lvl1pPr>
              <a:defRPr/>
            </a:lvl1pPr>
          </a:lstStyle>
          <a:p>
            <a:pPr>
              <a:defRPr/>
            </a:pPr>
            <a:fld id="{439F3FA5-9D70-4B31-A3A0-ED494E3A4A49}" type="datetime1">
              <a:rPr lang="de-DE"/>
              <a:pPr>
                <a:defRPr/>
              </a:pPr>
              <a:t>30.10.2013</a:t>
            </a:fld>
            <a:endParaRPr lang="de-DE" dirty="0"/>
          </a:p>
        </p:txBody>
      </p:sp>
      <p:sp>
        <p:nvSpPr>
          <p:cNvPr id="5"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Inhaltsplatzhalter 2"/>
          <p:cNvSpPr>
            <a:spLocks noGrp="1"/>
          </p:cNvSpPr>
          <p:nvPr>
            <p:ph sz="half" idx="1"/>
          </p:nvPr>
        </p:nvSpPr>
        <p:spPr>
          <a:xfrm>
            <a:off x="1039813" y="2106613"/>
            <a:ext cx="3481200" cy="4114800"/>
          </a:xfrm>
        </p:spPr>
        <p:txBody>
          <a:bodyPr/>
          <a:lstStyle>
            <a:lvl1pPr>
              <a:defRPr sz="2400"/>
            </a:lvl1pPr>
            <a:lvl2pPr>
              <a:defRPr sz="2200" baseline="0"/>
            </a:lvl2pPr>
            <a:lvl3pPr>
              <a:defRPr sz="2000" baseline="0"/>
            </a:lvl3pPr>
            <a:lvl4pPr>
              <a:defRPr sz="1800" baseline="0"/>
            </a:lvl4pPr>
            <a:lvl5pPr>
              <a:defRPr sz="1600" baseline="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Inhaltsplatzhalter 3"/>
          <p:cNvSpPr>
            <a:spLocks noGrp="1"/>
          </p:cNvSpPr>
          <p:nvPr>
            <p:ph sz="half" idx="2"/>
          </p:nvPr>
        </p:nvSpPr>
        <p:spPr>
          <a:xfrm>
            <a:off x="4595812" y="2106613"/>
            <a:ext cx="3481200" cy="4114800"/>
          </a:xfrm>
        </p:spPr>
        <p:txBody>
          <a:bodyPr/>
          <a:lstStyle>
            <a:lvl1pPr>
              <a:defRPr sz="2400"/>
            </a:lvl1pPr>
            <a:lvl2pPr>
              <a:defRPr sz="2200"/>
            </a:lvl2pPr>
            <a:lvl3pPr>
              <a:defRPr sz="2000"/>
            </a:lvl3pPr>
            <a:lvl4pPr>
              <a:defRPr sz="1800"/>
            </a:lvl4pPr>
            <a:lvl5pPr>
              <a:defRPr sz="1600"/>
            </a:lvl5pPr>
            <a:lvl6pPr>
              <a:defRPr sz="1800"/>
            </a:lvl6pPr>
            <a:lvl7pPr>
              <a:defRPr sz="1800"/>
            </a:lvl7pPr>
            <a:lvl8pPr>
              <a:defRPr sz="1800"/>
            </a:lvl8pPr>
            <a:lvl9pPr>
              <a:defRPr sz="18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Rectangle 17"/>
          <p:cNvSpPr>
            <a:spLocks noGrp="1" noChangeArrowheads="1"/>
          </p:cNvSpPr>
          <p:nvPr>
            <p:ph type="dt" sz="half" idx="10"/>
          </p:nvPr>
        </p:nvSpPr>
        <p:spPr/>
        <p:txBody>
          <a:bodyPr/>
          <a:lstStyle>
            <a:lvl1pPr>
              <a:defRPr/>
            </a:lvl1pPr>
          </a:lstStyle>
          <a:p>
            <a:pPr>
              <a:defRPr/>
            </a:pPr>
            <a:fld id="{A994BD0E-8DFD-48EC-B507-F53BAF60E2AE}"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7034400" cy="619200"/>
          </a:xfrm>
        </p:spPr>
        <p:txBody>
          <a:bodyPr/>
          <a:lstStyle>
            <a:lvl1pPr>
              <a:defRPr/>
            </a:lvl1pPr>
          </a:lstStyle>
          <a:p>
            <a:r>
              <a:rPr lang="de-DE" smtClean="0"/>
              <a:t>Titelmasterformat durch Klicken bearbeiten</a:t>
            </a:r>
            <a:endParaRPr lang="de-DE" dirty="0"/>
          </a:p>
        </p:txBody>
      </p:sp>
      <p:sp>
        <p:nvSpPr>
          <p:cNvPr id="3" name="Textplatzhalter 2"/>
          <p:cNvSpPr>
            <a:spLocks noGrp="1"/>
          </p:cNvSpPr>
          <p:nvPr>
            <p:ph type="body" idx="1"/>
          </p:nvPr>
        </p:nvSpPr>
        <p:spPr>
          <a:xfrm>
            <a:off x="1040400" y="2098784"/>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4" name="Inhaltsplatzhalter 3"/>
          <p:cNvSpPr>
            <a:spLocks noGrp="1"/>
          </p:cNvSpPr>
          <p:nvPr>
            <p:ph sz="half" idx="2"/>
          </p:nvPr>
        </p:nvSpPr>
        <p:spPr>
          <a:xfrm>
            <a:off x="1040400" y="2668044"/>
            <a:ext cx="3463200" cy="3557392"/>
          </a:xfrm>
        </p:spPr>
        <p:txBody>
          <a:bodyPr/>
          <a:lstStyle>
            <a:lvl1pPr>
              <a:defRPr sz="2400"/>
            </a:lvl1pPr>
            <a:lvl2pPr>
              <a:defRPr sz="2200"/>
            </a:lvl2pPr>
            <a:lvl3pPr>
              <a:defRPr sz="2000"/>
            </a:lvl3pPr>
            <a:lvl4pPr>
              <a:defRPr sz="1800"/>
            </a:lvl4pPr>
            <a:lvl5pPr>
              <a:defRPr sz="1600"/>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5" name="Textplatzhalter 4"/>
          <p:cNvSpPr>
            <a:spLocks noGrp="1"/>
          </p:cNvSpPr>
          <p:nvPr>
            <p:ph type="body" sz="quarter" idx="3"/>
          </p:nvPr>
        </p:nvSpPr>
        <p:spPr>
          <a:xfrm>
            <a:off x="4615200" y="2098783"/>
            <a:ext cx="3463200" cy="46905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de-DE" smtClean="0"/>
              <a:t>Textmasterformate durch Klicken bearbeiten</a:t>
            </a:r>
          </a:p>
        </p:txBody>
      </p:sp>
      <p:sp>
        <p:nvSpPr>
          <p:cNvPr id="6" name="Inhaltsplatzhalter 5"/>
          <p:cNvSpPr>
            <a:spLocks noGrp="1"/>
          </p:cNvSpPr>
          <p:nvPr>
            <p:ph sz="quarter" idx="4"/>
          </p:nvPr>
        </p:nvSpPr>
        <p:spPr>
          <a:xfrm>
            <a:off x="4615200" y="2668044"/>
            <a:ext cx="3463200" cy="3557392"/>
          </a:xfrm>
        </p:spPr>
        <p:txBody>
          <a:bodyPr/>
          <a:lstStyle>
            <a:lvl1pPr>
              <a:defRPr lang="de-DE" sz="2400" dirty="0" smtClean="0">
                <a:solidFill>
                  <a:schemeClr val="tx1"/>
                </a:solidFill>
                <a:latin typeface="+mn-lt"/>
                <a:ea typeface="+mn-ea"/>
                <a:cs typeface="+mn-cs"/>
              </a:defRPr>
            </a:lvl1pPr>
            <a:lvl2pPr>
              <a:defRPr lang="de-DE" sz="2200" dirty="0" smtClean="0">
                <a:solidFill>
                  <a:schemeClr val="tx1"/>
                </a:solidFill>
                <a:latin typeface="+mn-lt"/>
              </a:defRPr>
            </a:lvl2pPr>
            <a:lvl3pPr>
              <a:defRPr lang="de-DE" sz="2000" dirty="0" smtClean="0">
                <a:solidFill>
                  <a:schemeClr val="tx1"/>
                </a:solidFill>
                <a:latin typeface="+mn-lt"/>
              </a:defRPr>
            </a:lvl3pPr>
            <a:lvl4pPr>
              <a:defRPr lang="de-DE" sz="1800" dirty="0" smtClean="0">
                <a:solidFill>
                  <a:schemeClr val="tx1"/>
                </a:solidFill>
                <a:latin typeface="+mn-lt"/>
              </a:defRPr>
            </a:lvl4pPr>
            <a:lvl5pPr>
              <a:defRPr lang="de-DE" sz="1600" dirty="0" smtClean="0">
                <a:solidFill>
                  <a:schemeClr val="tx1"/>
                </a:solidFill>
                <a:latin typeface="+mn-lt"/>
              </a:defRPr>
            </a:lvl5pPr>
            <a:lvl6pPr>
              <a:defRPr sz="1600"/>
            </a:lvl6pPr>
            <a:lvl7pPr>
              <a:defRPr sz="1600"/>
            </a:lvl7pPr>
            <a:lvl8pPr>
              <a:defRPr sz="1600"/>
            </a:lvl8pPr>
            <a:lvl9pPr>
              <a:defRPr sz="16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7" name="Rectangle 17"/>
          <p:cNvSpPr>
            <a:spLocks noGrp="1" noChangeArrowheads="1"/>
          </p:cNvSpPr>
          <p:nvPr>
            <p:ph type="dt" sz="half" idx="10"/>
          </p:nvPr>
        </p:nvSpPr>
        <p:spPr/>
        <p:txBody>
          <a:bodyPr/>
          <a:lstStyle>
            <a:lvl1pPr>
              <a:defRPr/>
            </a:lvl1pPr>
          </a:lstStyle>
          <a:p>
            <a:pPr>
              <a:defRPr/>
            </a:pPr>
            <a:fld id="{14E8EBEF-6209-433F-A98C-82E4E272799C}" type="datetime1">
              <a:rPr lang="de-DE"/>
              <a:pPr>
                <a:defRPr/>
              </a:pPr>
              <a:t>30.10.2013</a:t>
            </a:fld>
            <a:endParaRPr lang="de-DE" dirty="0"/>
          </a:p>
        </p:txBody>
      </p:sp>
      <p:sp>
        <p:nvSpPr>
          <p:cNvPr id="8"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lvl1pPr>
              <a:defRPr/>
            </a:lvl1pPr>
          </a:lstStyle>
          <a:p>
            <a:r>
              <a:rPr lang="de-DE" smtClean="0"/>
              <a:t>Titelmasterformat durch Klicken bearbeiten</a:t>
            </a:r>
            <a:endParaRPr lang="de-DE" dirty="0"/>
          </a:p>
        </p:txBody>
      </p:sp>
      <p:sp>
        <p:nvSpPr>
          <p:cNvPr id="3" name="Rectangle 17"/>
          <p:cNvSpPr>
            <a:spLocks noGrp="1" noChangeArrowheads="1"/>
          </p:cNvSpPr>
          <p:nvPr>
            <p:ph type="dt" sz="half" idx="10"/>
          </p:nvPr>
        </p:nvSpPr>
        <p:spPr/>
        <p:txBody>
          <a:bodyPr/>
          <a:lstStyle>
            <a:lvl1pPr>
              <a:defRPr/>
            </a:lvl1pPr>
          </a:lstStyle>
          <a:p>
            <a:pPr>
              <a:defRPr/>
            </a:pPr>
            <a:fld id="{53F5AAA7-01C2-4681-B5A5-A3A368EB3A0A}" type="datetime1">
              <a:rPr lang="de-DE"/>
              <a:pPr>
                <a:defRPr/>
              </a:pPr>
              <a:t>30.10.2013</a:t>
            </a:fld>
            <a:endParaRPr lang="de-DE" dirty="0"/>
          </a:p>
        </p:txBody>
      </p:sp>
      <p:sp>
        <p:nvSpPr>
          <p:cNvPr id="4"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Rectangle 17"/>
          <p:cNvSpPr>
            <a:spLocks noGrp="1" noChangeArrowheads="1"/>
          </p:cNvSpPr>
          <p:nvPr>
            <p:ph type="dt" sz="half" idx="10"/>
          </p:nvPr>
        </p:nvSpPr>
        <p:spPr/>
        <p:txBody>
          <a:bodyPr/>
          <a:lstStyle>
            <a:lvl1pPr>
              <a:defRPr/>
            </a:lvl1pPr>
          </a:lstStyle>
          <a:p>
            <a:pPr>
              <a:defRPr/>
            </a:pPr>
            <a:fld id="{1DC8B374-C3CE-4E31-8B8C-DEB7C38E525D}" type="datetime1">
              <a:rPr lang="de-DE"/>
              <a:pPr>
                <a:defRPr/>
              </a:pPr>
              <a:t>30.10.2013</a:t>
            </a:fld>
            <a:endParaRPr lang="de-DE" dirty="0"/>
          </a:p>
        </p:txBody>
      </p:sp>
      <p:sp>
        <p:nvSpPr>
          <p:cNvPr id="3"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1411200"/>
            <a:ext cx="2484000" cy="1357052"/>
          </a:xfrm>
        </p:spPr>
        <p:txBody>
          <a:bodyPr anchor="b"/>
          <a:lstStyle>
            <a:lvl1pPr algn="l">
              <a:defRPr sz="2800" b="0" baseline="0"/>
            </a:lvl1pPr>
          </a:lstStyle>
          <a:p>
            <a:r>
              <a:rPr lang="de-DE" smtClean="0"/>
              <a:t>Titelmasterformat durch Klicken bearbeiten</a:t>
            </a:r>
            <a:endParaRPr lang="de-DE" dirty="0"/>
          </a:p>
        </p:txBody>
      </p:sp>
      <p:sp>
        <p:nvSpPr>
          <p:cNvPr id="3" name="Inhaltsplatzhalter 2"/>
          <p:cNvSpPr>
            <a:spLocks noGrp="1"/>
          </p:cNvSpPr>
          <p:nvPr>
            <p:ph idx="1"/>
          </p:nvPr>
        </p:nvSpPr>
        <p:spPr>
          <a:xfrm>
            <a:off x="3620022" y="1411201"/>
            <a:ext cx="4453200" cy="4814235"/>
          </a:xfrm>
        </p:spPr>
        <p:txBody>
          <a:bodyPr/>
          <a:lstStyle>
            <a:lvl1pPr>
              <a:defRPr sz="2400"/>
            </a:lvl1pPr>
            <a:lvl2pPr>
              <a:defRPr sz="2200"/>
            </a:lvl2pPr>
            <a:lvl3pPr>
              <a:defRPr sz="2000"/>
            </a:lvl3pPr>
            <a:lvl4pPr>
              <a:defRPr sz="1800"/>
            </a:lvl4pPr>
            <a:lvl5pPr>
              <a:defRPr sz="1600"/>
            </a:lvl5pPr>
            <a:lvl6pPr>
              <a:defRPr sz="2000"/>
            </a:lvl6pPr>
            <a:lvl7pPr>
              <a:defRPr sz="2000"/>
            </a:lvl7pPr>
            <a:lvl8pPr>
              <a:defRPr sz="2000"/>
            </a:lvl8pPr>
            <a:lvl9pPr>
              <a:defRPr sz="2000"/>
            </a:lvl9p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de-DE" dirty="0"/>
          </a:p>
        </p:txBody>
      </p:sp>
      <p:sp>
        <p:nvSpPr>
          <p:cNvPr id="4" name="Textplatzhalter 3"/>
          <p:cNvSpPr>
            <a:spLocks noGrp="1"/>
          </p:cNvSpPr>
          <p:nvPr>
            <p:ph type="body" sz="half" idx="2"/>
          </p:nvPr>
        </p:nvSpPr>
        <p:spPr>
          <a:xfrm>
            <a:off x="1040400" y="2893512"/>
            <a:ext cx="2484000" cy="3331925"/>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p:txBody>
          <a:bodyPr/>
          <a:lstStyle>
            <a:lvl1pPr>
              <a:defRPr/>
            </a:lvl1pPr>
          </a:lstStyle>
          <a:p>
            <a:pPr>
              <a:defRPr/>
            </a:pPr>
            <a:fld id="{93026460-2133-4BBE-9957-4423B5279EE5}"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1040400" y="4860099"/>
            <a:ext cx="7034400" cy="526093"/>
          </a:xfrm>
        </p:spPr>
        <p:txBody>
          <a:bodyPr anchor="b"/>
          <a:lstStyle>
            <a:lvl1pPr algn="l">
              <a:defRPr sz="2800" b="0"/>
            </a:lvl1pPr>
          </a:lstStyle>
          <a:p>
            <a:r>
              <a:rPr lang="de-DE" smtClean="0"/>
              <a:t>Titelmasterformat durch Klicken bearbeiten</a:t>
            </a:r>
            <a:endParaRPr lang="de-DE" dirty="0"/>
          </a:p>
        </p:txBody>
      </p:sp>
      <p:sp>
        <p:nvSpPr>
          <p:cNvPr id="3" name="Bildplatzhalter 2"/>
          <p:cNvSpPr>
            <a:spLocks noGrp="1"/>
          </p:cNvSpPr>
          <p:nvPr>
            <p:ph type="pic" idx="1"/>
          </p:nvPr>
        </p:nvSpPr>
        <p:spPr>
          <a:xfrm>
            <a:off x="1152525" y="1411201"/>
            <a:ext cx="6831014" cy="3361215"/>
          </a:xfrm>
        </p:spPr>
        <p:txBody>
          <a:bodyPr/>
          <a:lstStyle>
            <a:lvl1pPr marL="0" indent="0">
              <a:buNone/>
              <a:defRPr sz="3200" baseline="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de-DE" noProof="0" smtClean="0"/>
              <a:t>Bild durch Klicken auf Symbol hinzufügen</a:t>
            </a:r>
            <a:endParaRPr lang="de-DE" noProof="0" dirty="0"/>
          </a:p>
        </p:txBody>
      </p:sp>
      <p:sp>
        <p:nvSpPr>
          <p:cNvPr id="4" name="Textplatzhalter 3"/>
          <p:cNvSpPr>
            <a:spLocks noGrp="1"/>
          </p:cNvSpPr>
          <p:nvPr>
            <p:ph type="body" sz="half" idx="2"/>
          </p:nvPr>
        </p:nvSpPr>
        <p:spPr>
          <a:xfrm>
            <a:off x="1040400" y="5486400"/>
            <a:ext cx="7034400" cy="739036"/>
          </a:xfrm>
        </p:spPr>
        <p:txBody>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de-DE" smtClean="0"/>
              <a:t>Textmasterformate durch Klicken bearbeiten</a:t>
            </a:r>
          </a:p>
        </p:txBody>
      </p:sp>
      <p:sp>
        <p:nvSpPr>
          <p:cNvPr id="5" name="Rectangle 17"/>
          <p:cNvSpPr>
            <a:spLocks noGrp="1" noChangeArrowheads="1"/>
          </p:cNvSpPr>
          <p:nvPr>
            <p:ph type="dt" sz="half" idx="10"/>
          </p:nvPr>
        </p:nvSpPr>
        <p:spPr/>
        <p:txBody>
          <a:bodyPr/>
          <a:lstStyle>
            <a:lvl1pPr>
              <a:defRPr/>
            </a:lvl1pPr>
          </a:lstStyle>
          <a:p>
            <a:pPr>
              <a:defRPr/>
            </a:pPr>
            <a:fld id="{98D9251C-9FAB-448C-8437-FFA8EE00B49A}" type="datetime1">
              <a:rPr lang="de-DE"/>
              <a:pPr>
                <a:defRPr/>
              </a:pPr>
              <a:t>30.10.2013</a:t>
            </a:fld>
            <a:endParaRPr lang="de-DE" dirty="0"/>
          </a:p>
        </p:txBody>
      </p:sp>
      <p:sp>
        <p:nvSpPr>
          <p:cNvPr id="6" name="Rectangle 25"/>
          <p:cNvSpPr>
            <a:spLocks noGrp="1" noChangeArrowheads="1"/>
          </p:cNvSpPr>
          <p:nvPr>
            <p:ph type="ftr" sz="quarter" idx="11"/>
          </p:nvPr>
        </p:nvSpPr>
        <p:spPr/>
        <p:txBody>
          <a:bodyPr/>
          <a:lstStyle>
            <a:lvl1pPr>
              <a:defRPr/>
            </a:lvl1pPr>
          </a:lstStyle>
          <a:p>
            <a:pPr>
              <a:defRPr/>
            </a:pPr>
            <a:endParaRPr lang="en-BZ"/>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gif"/><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75778" name="Rectangle 2"/>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en-GB">
              <a:cs typeface="+mn-cs"/>
            </a:endParaRPr>
          </a:p>
        </p:txBody>
      </p:sp>
      <p:sp>
        <p:nvSpPr>
          <p:cNvPr id="75779" name="Text Box 3"/>
          <p:cNvSpPr txBox="1">
            <a:spLocks noChangeArrowheads="1"/>
          </p:cNvSpPr>
          <p:nvPr/>
        </p:nvSpPr>
        <p:spPr bwMode="auto">
          <a:xfrm>
            <a:off x="6934200" y="6596063"/>
            <a:ext cx="1981200" cy="274637"/>
          </a:xfrm>
          <a:prstGeom prst="rect">
            <a:avLst/>
          </a:prstGeom>
          <a:noFill/>
          <a:ln w="9525">
            <a:noFill/>
            <a:miter lim="800000"/>
            <a:headEnd/>
            <a:tailEnd/>
          </a:ln>
          <a:effectLst/>
        </p:spPr>
        <p:txBody>
          <a:bodyPr>
            <a:spAutoFit/>
          </a:bodyPr>
          <a:lstStyle/>
          <a:p>
            <a:pPr eaLnBrk="0" hangingPunct="0">
              <a:defRPr/>
            </a:pPr>
            <a:fld id="{AB81C545-FE68-41D5-BEA4-2878944C354C}" type="datetime1">
              <a:rPr lang="en-GB" sz="1200" b="0">
                <a:solidFill>
                  <a:schemeClr val="bg1"/>
                </a:solidFill>
                <a:cs typeface="+mn-cs"/>
              </a:rPr>
              <a:pPr eaLnBrk="0" hangingPunct="0">
                <a:defRPr/>
              </a:pPr>
              <a:t>30/10/2013</a:t>
            </a:fld>
            <a:r>
              <a:rPr lang="en-GB" sz="1200" b="0">
                <a:solidFill>
                  <a:schemeClr val="bg1"/>
                </a:solidFill>
                <a:cs typeface="+mn-cs"/>
              </a:rPr>
              <a:t>     Seite </a:t>
            </a:r>
            <a:fld id="{7294EC85-E82A-48EC-B7E1-941A3FADFF84}" type="slidenum">
              <a:rPr lang="en-GB" sz="1200" b="0">
                <a:solidFill>
                  <a:schemeClr val="bg1"/>
                </a:solidFill>
                <a:cs typeface="+mn-cs"/>
              </a:rPr>
              <a:pPr eaLnBrk="0" hangingPunct="0">
                <a:defRPr/>
              </a:pPr>
              <a:t>‹Nr.›</a:t>
            </a:fld>
            <a:endParaRPr lang="en-GB" sz="1200" b="0">
              <a:solidFill>
                <a:schemeClr val="bg1"/>
              </a:solidFill>
              <a:cs typeface="+mn-cs"/>
            </a:endParaRPr>
          </a:p>
        </p:txBody>
      </p:sp>
      <p:sp>
        <p:nvSpPr>
          <p:cNvPr id="75780" name="Rectangle 4"/>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GB" sz="2400" b="0">
              <a:solidFill>
                <a:schemeClr val="tx1"/>
              </a:solidFill>
              <a:latin typeface="Times" charset="0"/>
              <a:cs typeface="+mn-cs"/>
            </a:endParaRPr>
          </a:p>
        </p:txBody>
      </p:sp>
      <p:sp>
        <p:nvSpPr>
          <p:cNvPr id="75782" name="Line 6"/>
          <p:cNvSpPr>
            <a:spLocks noChangeShapeType="1"/>
          </p:cNvSpPr>
          <p:nvPr/>
        </p:nvSpPr>
        <p:spPr bwMode="auto">
          <a:xfrm flipH="1">
            <a:off x="0" y="762000"/>
            <a:ext cx="9144000" cy="0"/>
          </a:xfrm>
          <a:prstGeom prst="line">
            <a:avLst/>
          </a:prstGeom>
          <a:noFill/>
          <a:ln w="3175">
            <a:solidFill>
              <a:srgbClr val="E6E6E6"/>
            </a:solidFill>
            <a:round/>
            <a:headEnd/>
            <a:tailEnd/>
          </a:ln>
          <a:effectLst/>
        </p:spPr>
        <p:txBody>
          <a:bodyPr/>
          <a:lstStyle/>
          <a:p>
            <a:pPr eaLnBrk="0" hangingPunct="0">
              <a:defRPr/>
            </a:pPr>
            <a:endParaRPr lang="en-GB">
              <a:cs typeface="+mn-cs"/>
            </a:endParaRPr>
          </a:p>
        </p:txBody>
      </p:sp>
      <p:pic>
        <p:nvPicPr>
          <p:cNvPr id="1030" name="Picture 7"/>
          <p:cNvPicPr>
            <a:picLocks noChangeAspect="1" noChangeArrowheads="1"/>
          </p:cNvPicPr>
          <p:nvPr/>
        </p:nvPicPr>
        <p:blipFill>
          <a:blip r:embed="rId11" cstate="print">
            <a:lum contrast="-20000"/>
          </a:blip>
          <a:srcRect/>
          <a:stretch>
            <a:fillRect/>
          </a:stretch>
        </p:blipFill>
        <p:spPr bwMode="auto">
          <a:xfrm>
            <a:off x="7999413" y="0"/>
            <a:ext cx="1144587" cy="762000"/>
          </a:xfrm>
          <a:prstGeom prst="rect">
            <a:avLst/>
          </a:prstGeom>
          <a:noFill/>
          <a:ln w="9525">
            <a:noFill/>
            <a:miter lim="800000"/>
            <a:headEnd/>
            <a:tailEnd/>
          </a:ln>
        </p:spPr>
      </p:pic>
      <p:sp>
        <p:nvSpPr>
          <p:cNvPr id="75785" name="Rectangle 9"/>
          <p:cNvSpPr>
            <a:spLocks noChangeArrowheads="1"/>
          </p:cNvSpPr>
          <p:nvPr/>
        </p:nvSpPr>
        <p:spPr bwMode="auto">
          <a:xfrm>
            <a:off x="0" y="6624638"/>
            <a:ext cx="9144000" cy="233362"/>
          </a:xfrm>
          <a:prstGeom prst="rect">
            <a:avLst/>
          </a:prstGeom>
          <a:solidFill>
            <a:srgbClr val="939393"/>
          </a:solidFill>
          <a:ln w="9525">
            <a:noFill/>
            <a:miter lim="800000"/>
            <a:headEnd/>
            <a:tailEnd/>
          </a:ln>
          <a:effectLst/>
        </p:spPr>
        <p:txBody>
          <a:bodyPr wrap="none" anchor="ctr"/>
          <a:lstStyle/>
          <a:p>
            <a:pPr eaLnBrk="0" hangingPunct="0">
              <a:defRPr/>
            </a:pPr>
            <a:endParaRPr lang="en-GB">
              <a:cs typeface="+mn-cs"/>
            </a:endParaRPr>
          </a:p>
        </p:txBody>
      </p:sp>
      <p:sp>
        <p:nvSpPr>
          <p:cNvPr id="75787" name="Rectangle 11"/>
          <p:cNvSpPr>
            <a:spLocks noChangeArrowheads="1"/>
          </p:cNvSpPr>
          <p:nvPr/>
        </p:nvSpPr>
        <p:spPr bwMode="auto">
          <a:xfrm>
            <a:off x="2133600" y="0"/>
            <a:ext cx="7010400" cy="762000"/>
          </a:xfrm>
          <a:prstGeom prst="rect">
            <a:avLst/>
          </a:prstGeom>
          <a:gradFill rotWithShape="0">
            <a:gsLst>
              <a:gs pos="0">
                <a:srgbClr val="FFFFFF"/>
              </a:gs>
              <a:gs pos="100000">
                <a:srgbClr val="939393"/>
              </a:gs>
            </a:gsLst>
            <a:lin ang="0" scaled="1"/>
          </a:gradFill>
          <a:ln w="9525">
            <a:noFill/>
            <a:miter lim="800000"/>
            <a:headEnd/>
            <a:tailEnd/>
          </a:ln>
          <a:effectLst/>
        </p:spPr>
        <p:txBody>
          <a:bodyPr wrap="none" anchor="ctr"/>
          <a:lstStyle/>
          <a:p>
            <a:pPr algn="ctr" eaLnBrk="0" hangingPunct="0">
              <a:defRPr/>
            </a:pPr>
            <a:endParaRPr lang="en-GB" sz="2400" b="0">
              <a:solidFill>
                <a:schemeClr val="tx1"/>
              </a:solidFill>
              <a:latin typeface="Times" charset="0"/>
              <a:cs typeface="+mn-cs"/>
            </a:endParaRPr>
          </a:p>
        </p:txBody>
      </p:sp>
      <p:sp>
        <p:nvSpPr>
          <p:cNvPr id="1033" name="Rectangle 15"/>
          <p:cNvSpPr>
            <a:spLocks noGrp="1" noChangeArrowheads="1"/>
          </p:cNvSpPr>
          <p:nvPr>
            <p:ph type="title"/>
          </p:nvPr>
        </p:nvSpPr>
        <p:spPr bwMode="auto">
          <a:xfrm>
            <a:off x="457200" y="1069975"/>
            <a:ext cx="7526338" cy="723900"/>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Click here to add title</a:t>
            </a:r>
            <a:br>
              <a:rPr lang="en-GB" smtClean="0"/>
            </a:br>
            <a:r>
              <a:rPr lang="en-GB" smtClean="0"/>
              <a:t>sd</a:t>
            </a:r>
          </a:p>
        </p:txBody>
      </p:sp>
      <p:sp>
        <p:nvSpPr>
          <p:cNvPr id="1034" name="Rectangle 16"/>
          <p:cNvSpPr>
            <a:spLocks noGrp="1" noChangeArrowheads="1"/>
          </p:cNvSpPr>
          <p:nvPr>
            <p:ph type="body" idx="1"/>
          </p:nvPr>
        </p:nvSpPr>
        <p:spPr bwMode="auto">
          <a:xfrm>
            <a:off x="457200" y="2008188"/>
            <a:ext cx="7526338" cy="421322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en-GB" smtClean="0"/>
              <a:t>Erster satz hier</a:t>
            </a:r>
          </a:p>
          <a:p>
            <a:pPr lvl="1"/>
            <a:r>
              <a:rPr lang="en-GB" smtClean="0"/>
              <a:t>Click here to add text</a:t>
            </a:r>
          </a:p>
          <a:p>
            <a:pPr lvl="2"/>
            <a:r>
              <a:rPr lang="en-GB" smtClean="0"/>
              <a:t>Second layer</a:t>
            </a:r>
          </a:p>
          <a:p>
            <a:pPr lvl="3"/>
            <a:r>
              <a:rPr lang="en-GB" smtClean="0"/>
              <a:t>Third layer</a:t>
            </a:r>
          </a:p>
          <a:p>
            <a:pPr lvl="4"/>
            <a:r>
              <a:rPr lang="en-GB" smtClean="0"/>
              <a:t>Fourth layer</a:t>
            </a:r>
          </a:p>
        </p:txBody>
      </p:sp>
      <p:sp>
        <p:nvSpPr>
          <p:cNvPr id="75793" name="Rectangle 17"/>
          <p:cNvSpPr>
            <a:spLocks noGrp="1" noChangeArrowheads="1"/>
          </p:cNvSpPr>
          <p:nvPr>
            <p:ph type="dt" sz="half" idx="2"/>
          </p:nvPr>
        </p:nvSpPr>
        <p:spPr bwMode="auto">
          <a:xfrm>
            <a:off x="6756400" y="6602413"/>
            <a:ext cx="1295400" cy="276225"/>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fld id="{ED0A4E48-9EFB-4113-A3C6-823E50101C31}" type="datetime1">
              <a:rPr lang="en-GB"/>
              <a:pPr>
                <a:defRPr/>
              </a:pPr>
              <a:t>30/10/2013</a:t>
            </a:fld>
            <a:endParaRPr lang="en-GB"/>
          </a:p>
        </p:txBody>
      </p:sp>
      <p:sp>
        <p:nvSpPr>
          <p:cNvPr id="75795" name="Text Box 19"/>
          <p:cNvSpPr txBox="1">
            <a:spLocks noChangeArrowheads="1"/>
          </p:cNvSpPr>
          <p:nvPr/>
        </p:nvSpPr>
        <p:spPr bwMode="auto">
          <a:xfrm>
            <a:off x="7893050" y="6602413"/>
            <a:ext cx="927100" cy="277812"/>
          </a:xfrm>
          <a:prstGeom prst="rect">
            <a:avLst/>
          </a:prstGeom>
          <a:noFill/>
          <a:ln w="9525">
            <a:noFill/>
            <a:miter lim="800000"/>
            <a:headEnd/>
            <a:tailEnd/>
          </a:ln>
          <a:effectLst/>
        </p:spPr>
        <p:txBody>
          <a:bodyPr>
            <a:spAutoFit/>
          </a:bodyPr>
          <a:lstStyle/>
          <a:p>
            <a:pPr eaLnBrk="0" hangingPunct="0">
              <a:defRPr/>
            </a:pPr>
            <a:r>
              <a:rPr lang="en-GB" sz="1200" b="0">
                <a:solidFill>
                  <a:schemeClr val="bg1"/>
                </a:solidFill>
                <a:cs typeface="+mn-cs"/>
              </a:rPr>
              <a:t>Page </a:t>
            </a:r>
            <a:fld id="{CC8A455F-D258-45DA-AA9F-230E0B0E6B93}" type="slidenum">
              <a:rPr lang="en-GB" sz="1200" b="0">
                <a:solidFill>
                  <a:schemeClr val="bg1"/>
                </a:solidFill>
                <a:cs typeface="+mn-cs"/>
              </a:rPr>
              <a:pPr eaLnBrk="0" hangingPunct="0">
                <a:defRPr/>
              </a:pPr>
              <a:t>‹Nr.›</a:t>
            </a:fld>
            <a:endParaRPr lang="en-GB" sz="1200" b="0">
              <a:solidFill>
                <a:schemeClr val="bg1"/>
              </a:solidFill>
              <a:cs typeface="+mn-cs"/>
            </a:endParaRPr>
          </a:p>
        </p:txBody>
      </p:sp>
      <p:sp>
        <p:nvSpPr>
          <p:cNvPr id="75788" name="Line 12"/>
          <p:cNvSpPr>
            <a:spLocks noChangeShapeType="1"/>
          </p:cNvSpPr>
          <p:nvPr/>
        </p:nvSpPr>
        <p:spPr bwMode="auto">
          <a:xfrm flipH="1">
            <a:off x="0" y="762000"/>
            <a:ext cx="9144000" cy="0"/>
          </a:xfrm>
          <a:prstGeom prst="line">
            <a:avLst/>
          </a:prstGeom>
          <a:noFill/>
          <a:ln w="3175">
            <a:solidFill>
              <a:srgbClr val="D9D9D9"/>
            </a:solidFill>
            <a:round/>
            <a:headEnd/>
            <a:tailEnd/>
          </a:ln>
          <a:effectLst/>
        </p:spPr>
        <p:txBody>
          <a:bodyPr/>
          <a:lstStyle/>
          <a:p>
            <a:pPr eaLnBrk="0" hangingPunct="0">
              <a:defRPr/>
            </a:pPr>
            <a:endParaRPr lang="en-GB">
              <a:cs typeface="+mn-cs"/>
            </a:endParaRPr>
          </a:p>
        </p:txBody>
      </p:sp>
      <p:pic>
        <p:nvPicPr>
          <p:cNvPr id="1038" name="Picture 23" descr="Weltkugel_klein_neu.gif                                        0005A183jeany                          BB53F533:"/>
          <p:cNvPicPr>
            <a:picLocks noChangeAspect="1" noChangeArrowheads="1"/>
          </p:cNvPicPr>
          <p:nvPr/>
        </p:nvPicPr>
        <p:blipFill>
          <a:blip r:embed="rId12" cstate="print"/>
          <a:srcRect/>
          <a:stretch>
            <a:fillRect/>
          </a:stretch>
        </p:blipFill>
        <p:spPr bwMode="auto">
          <a:xfrm>
            <a:off x="7996238" y="0"/>
            <a:ext cx="1147762" cy="762000"/>
          </a:xfrm>
          <a:prstGeom prst="rect">
            <a:avLst/>
          </a:prstGeom>
          <a:noFill/>
          <a:ln w="9525">
            <a:noFill/>
            <a:miter lim="800000"/>
            <a:headEnd/>
            <a:tailEnd/>
          </a:ln>
        </p:spPr>
      </p:pic>
      <p:sp>
        <p:nvSpPr>
          <p:cNvPr id="75801" name="Rectangle 25"/>
          <p:cNvSpPr>
            <a:spLocks noGrp="1" noChangeArrowheads="1"/>
          </p:cNvSpPr>
          <p:nvPr>
            <p:ph type="ftr" sz="quarter" idx="3"/>
          </p:nvPr>
        </p:nvSpPr>
        <p:spPr bwMode="auto">
          <a:xfrm>
            <a:off x="365125" y="6600825"/>
            <a:ext cx="2895600" cy="27781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spAutoFit/>
          </a:bodyPr>
          <a:lstStyle>
            <a:lvl1pPr eaLnBrk="0" hangingPunct="0">
              <a:defRPr sz="1200" b="0">
                <a:solidFill>
                  <a:schemeClr val="bg1"/>
                </a:solidFill>
                <a:latin typeface="Arial" charset="0"/>
                <a:cs typeface="+mn-cs"/>
              </a:defRPr>
            </a:lvl1pPr>
          </a:lstStyle>
          <a:p>
            <a:pPr>
              <a:defRPr/>
            </a:pPr>
            <a:endParaRPr lang="en-GB"/>
          </a:p>
        </p:txBody>
      </p:sp>
      <p:pic>
        <p:nvPicPr>
          <p:cNvPr id="18" name="Grafik 17" descr="gizlogo-unternehmen-de-rgb.gif"/>
          <p:cNvPicPr>
            <a:picLocks noChangeAspect="1"/>
          </p:cNvPicPr>
          <p:nvPr userDrawn="1"/>
        </p:nvPicPr>
        <p:blipFill>
          <a:blip r:embed="rId13" cstate="print"/>
          <a:srcRect t="2126" b="15388"/>
          <a:stretch>
            <a:fillRect/>
          </a:stretch>
        </p:blipFill>
        <p:spPr>
          <a:xfrm>
            <a:off x="267855" y="0"/>
            <a:ext cx="2159238" cy="742384"/>
          </a:xfrm>
          <a:prstGeom prst="rect">
            <a:avLst/>
          </a:prstGeom>
        </p:spPr>
      </p:pic>
    </p:spTree>
  </p:cSld>
  <p:clrMap bg1="lt1" tx1="dk1" bg2="lt2" tx2="dk2" accent1="accent1" accent2="accent2" accent3="accent3" accent4="accent4" accent5="accent5" accent6="accent6" hlink="hlink" folHlink="folHlink"/>
  <p:sldLayoutIdLst>
    <p:sldLayoutId id="2147483911" r:id="rId1"/>
    <p:sldLayoutId id="2147483910" r:id="rId2"/>
    <p:sldLayoutId id="2147483912" r:id="rId3"/>
    <p:sldLayoutId id="2147483913" r:id="rId4"/>
    <p:sldLayoutId id="2147483914" r:id="rId5"/>
    <p:sldLayoutId id="2147483915" r:id="rId6"/>
    <p:sldLayoutId id="2147483916" r:id="rId7"/>
    <p:sldLayoutId id="2147483917" r:id="rId8"/>
    <p:sldLayoutId id="2147483918" r:id="rId9"/>
  </p:sldLayoutIdLst>
  <p:transition/>
  <p:timing>
    <p:tnLst>
      <p:par>
        <p:cTn id="1" dur="indefinite" restart="never" nodeType="tmRoot"/>
      </p:par>
    </p:tnLst>
  </p:timing>
  <p:hf sldNum="0" hdr="0" ftr="0"/>
  <p:txStyles>
    <p:titleStyle>
      <a:lvl1pPr algn="l" rtl="0" eaLnBrk="0" fontAlgn="base" hangingPunct="0">
        <a:spcBef>
          <a:spcPct val="0"/>
        </a:spcBef>
        <a:spcAft>
          <a:spcPct val="0"/>
        </a:spcAft>
        <a:defRPr sz="2400" b="1">
          <a:solidFill>
            <a:srgbClr val="669900"/>
          </a:solidFill>
          <a:latin typeface="+mj-lt"/>
          <a:ea typeface="+mj-ea"/>
          <a:cs typeface="+mj-cs"/>
        </a:defRPr>
      </a:lvl1pPr>
      <a:lvl2pPr algn="l" rtl="0" eaLnBrk="0" fontAlgn="base" hangingPunct="0">
        <a:spcBef>
          <a:spcPct val="0"/>
        </a:spcBef>
        <a:spcAft>
          <a:spcPct val="0"/>
        </a:spcAft>
        <a:defRPr sz="2400" b="1">
          <a:solidFill>
            <a:srgbClr val="669900"/>
          </a:solidFill>
          <a:latin typeface="Arial" charset="0"/>
        </a:defRPr>
      </a:lvl2pPr>
      <a:lvl3pPr algn="l" rtl="0" eaLnBrk="0" fontAlgn="base" hangingPunct="0">
        <a:spcBef>
          <a:spcPct val="0"/>
        </a:spcBef>
        <a:spcAft>
          <a:spcPct val="0"/>
        </a:spcAft>
        <a:defRPr sz="2400" b="1">
          <a:solidFill>
            <a:srgbClr val="669900"/>
          </a:solidFill>
          <a:latin typeface="Arial" charset="0"/>
        </a:defRPr>
      </a:lvl3pPr>
      <a:lvl4pPr algn="l" rtl="0" eaLnBrk="0" fontAlgn="base" hangingPunct="0">
        <a:spcBef>
          <a:spcPct val="0"/>
        </a:spcBef>
        <a:spcAft>
          <a:spcPct val="0"/>
        </a:spcAft>
        <a:defRPr sz="2400" b="1">
          <a:solidFill>
            <a:srgbClr val="669900"/>
          </a:solidFill>
          <a:latin typeface="Arial" charset="0"/>
        </a:defRPr>
      </a:lvl4pPr>
      <a:lvl5pPr algn="l" rtl="0" eaLnBrk="0" fontAlgn="base" hangingPunct="0">
        <a:spcBef>
          <a:spcPct val="0"/>
        </a:spcBef>
        <a:spcAft>
          <a:spcPct val="0"/>
        </a:spcAft>
        <a:defRPr sz="2400" b="1">
          <a:solidFill>
            <a:srgbClr val="669900"/>
          </a:solidFill>
          <a:latin typeface="Arial" charset="0"/>
        </a:defRPr>
      </a:lvl5pPr>
      <a:lvl6pPr marL="457200" algn="l" rtl="0" eaLnBrk="1" fontAlgn="base" hangingPunct="1">
        <a:spcBef>
          <a:spcPct val="0"/>
        </a:spcBef>
        <a:spcAft>
          <a:spcPct val="0"/>
        </a:spcAft>
        <a:defRPr sz="3600">
          <a:solidFill>
            <a:schemeClr val="tx1"/>
          </a:solidFill>
          <a:latin typeface="Arial" charset="0"/>
        </a:defRPr>
      </a:lvl6pPr>
      <a:lvl7pPr marL="914400" algn="l" rtl="0" eaLnBrk="1" fontAlgn="base" hangingPunct="1">
        <a:spcBef>
          <a:spcPct val="0"/>
        </a:spcBef>
        <a:spcAft>
          <a:spcPct val="0"/>
        </a:spcAft>
        <a:defRPr sz="3600">
          <a:solidFill>
            <a:schemeClr val="tx1"/>
          </a:solidFill>
          <a:latin typeface="Arial" charset="0"/>
        </a:defRPr>
      </a:lvl7pPr>
      <a:lvl8pPr marL="1371600" algn="l" rtl="0" eaLnBrk="1" fontAlgn="base" hangingPunct="1">
        <a:spcBef>
          <a:spcPct val="0"/>
        </a:spcBef>
        <a:spcAft>
          <a:spcPct val="0"/>
        </a:spcAft>
        <a:defRPr sz="3600">
          <a:solidFill>
            <a:schemeClr val="tx1"/>
          </a:solidFill>
          <a:latin typeface="Arial" charset="0"/>
        </a:defRPr>
      </a:lvl8pPr>
      <a:lvl9pPr marL="1828800" algn="l" rtl="0" eaLnBrk="1" fontAlgn="base" hangingPunct="1">
        <a:spcBef>
          <a:spcPct val="0"/>
        </a:spcBef>
        <a:spcAft>
          <a:spcPct val="0"/>
        </a:spcAft>
        <a:defRPr sz="3600">
          <a:solidFill>
            <a:schemeClr val="tx1"/>
          </a:solidFill>
          <a:latin typeface="Arial" charset="0"/>
        </a:defRPr>
      </a:lvl9pPr>
    </p:titleStyle>
    <p:bodyStyle>
      <a:lvl1pPr algn="l" rtl="0" eaLnBrk="0" fontAlgn="base" hangingPunct="0">
        <a:spcBef>
          <a:spcPct val="20000"/>
        </a:spcBef>
        <a:spcAft>
          <a:spcPct val="0"/>
        </a:spcAft>
        <a:buClr>
          <a:srgbClr val="C80F0F"/>
        </a:buClr>
        <a:buFont typeface="Wingdings" pitchFamily="2" charset="2"/>
        <a:defRPr sz="2000" b="1">
          <a:solidFill>
            <a:schemeClr val="tx1"/>
          </a:solidFill>
          <a:latin typeface="+mn-lt"/>
          <a:ea typeface="+mn-ea"/>
          <a:cs typeface="+mn-cs"/>
        </a:defRPr>
      </a:lvl1pPr>
      <a:lvl2pPr marL="179388" indent="-179388" algn="l" rtl="0" eaLnBrk="0" fontAlgn="base" hangingPunct="0">
        <a:spcBef>
          <a:spcPct val="20000"/>
        </a:spcBef>
        <a:spcAft>
          <a:spcPct val="0"/>
        </a:spcAft>
        <a:buClr>
          <a:srgbClr val="C00000"/>
        </a:buClr>
        <a:buFont typeface="Wingdings" pitchFamily="2" charset="2"/>
        <a:buChar char="§"/>
        <a:tabLst>
          <a:tab pos="2190750" algn="l"/>
        </a:tabLst>
        <a:defRPr b="1">
          <a:solidFill>
            <a:schemeClr val="tx1"/>
          </a:solidFill>
          <a:latin typeface="+mn-lt"/>
        </a:defRPr>
      </a:lvl2pPr>
      <a:lvl3pPr marL="358775" indent="-179388" algn="l" rtl="0" eaLnBrk="0" fontAlgn="base" hangingPunct="0">
        <a:spcBef>
          <a:spcPct val="20000"/>
        </a:spcBef>
        <a:spcAft>
          <a:spcPct val="0"/>
        </a:spcAft>
        <a:buClr>
          <a:srgbClr val="999999"/>
        </a:buClr>
        <a:buFont typeface="Wingdings" pitchFamily="2" charset="2"/>
        <a:buChar char="§"/>
        <a:tabLst>
          <a:tab pos="2190750" algn="l"/>
        </a:tabLst>
        <a:defRPr>
          <a:solidFill>
            <a:schemeClr val="tx1"/>
          </a:solidFill>
          <a:latin typeface="+mn-lt"/>
        </a:defRPr>
      </a:lvl3pPr>
      <a:lvl4pPr marL="538163" indent="-179388" algn="l" rtl="0" eaLnBrk="0" fontAlgn="base" hangingPunct="0">
        <a:spcBef>
          <a:spcPct val="20000"/>
        </a:spcBef>
        <a:spcAft>
          <a:spcPct val="0"/>
        </a:spcAft>
        <a:buClr>
          <a:srgbClr val="C80F0F"/>
        </a:buClr>
        <a:buChar char="-"/>
        <a:tabLst>
          <a:tab pos="2190750" algn="l"/>
        </a:tabLst>
        <a:defRPr sz="1600">
          <a:solidFill>
            <a:schemeClr val="tx1"/>
          </a:solidFill>
          <a:latin typeface="+mn-lt"/>
        </a:defRPr>
      </a:lvl4pPr>
      <a:lvl5pPr marL="717550" indent="-179388" algn="l" rtl="0" eaLnBrk="0" fontAlgn="base" hangingPunct="0">
        <a:spcBef>
          <a:spcPct val="20000"/>
        </a:spcBef>
        <a:spcAft>
          <a:spcPct val="0"/>
        </a:spcAft>
        <a:buClr>
          <a:schemeClr val="tx1"/>
        </a:buClr>
        <a:buChar char="-"/>
        <a:defRPr sz="1600">
          <a:solidFill>
            <a:schemeClr val="tx1"/>
          </a:solidFill>
          <a:latin typeface="+mn-lt"/>
        </a:defRPr>
      </a:lvl5pPr>
      <a:lvl6pPr marL="26479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6pPr>
      <a:lvl7pPr marL="31051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7pPr>
      <a:lvl8pPr marL="35623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8pPr>
      <a:lvl9pPr marL="4019550" indent="-260350" algn="l" rtl="0" eaLnBrk="1" fontAlgn="base" hangingPunct="1">
        <a:spcBef>
          <a:spcPct val="20000"/>
        </a:spcBef>
        <a:spcAft>
          <a:spcPct val="0"/>
        </a:spcAft>
        <a:buClr>
          <a:schemeClr val="tx1"/>
        </a:buClr>
        <a:buChar char="-"/>
        <a:tabLst>
          <a:tab pos="2190750" algn="l"/>
        </a:tabLst>
        <a:defRPr sz="2400">
          <a:solidFill>
            <a:schemeClr val="tx1"/>
          </a:solidFill>
          <a:latin typeface="+mn-lt"/>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5.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7.xml"/><Relationship Id="rId5" Type="http://schemas.openxmlformats.org/officeDocument/2006/relationships/hyperlink" Target="http://www.giz.de/" TargetMode="External"/><Relationship Id="rId4" Type="http://schemas.openxmlformats.org/officeDocument/2006/relationships/hyperlink" Target="mailto:climate@giz.de"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mailto:climate@giz.de"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7.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8.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9.x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wmf"/></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www.wri.org/project/vulnerability-and-adaptation/nac-framework" TargetMode="External"/><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hyperlink" Target="http://www.wri.org/project/vulnerability-and-adaptation/nac-framework" TargetMode="External"/><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hyperlink" Target="https://miradi.org/openstandards"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el 1"/>
          <p:cNvSpPr>
            <a:spLocks noGrp="1"/>
          </p:cNvSpPr>
          <p:nvPr>
            <p:ph type="ctrTitle" sz="quarter"/>
          </p:nvPr>
        </p:nvSpPr>
        <p:spPr>
          <a:xfrm>
            <a:off x="1039813" y="1993900"/>
            <a:ext cx="7034212" cy="1143000"/>
          </a:xfrm>
        </p:spPr>
        <p:txBody>
          <a:bodyPr/>
          <a:lstStyle/>
          <a:p>
            <a:r>
              <a:rPr lang="fr-FR" noProof="0" dirty="0" smtClean="0"/>
              <a:t>Module 7</a:t>
            </a:r>
            <a:br>
              <a:rPr lang="fr-FR" noProof="0" dirty="0" smtClean="0"/>
            </a:br>
            <a:r>
              <a:rPr lang="fr-FR" noProof="0" dirty="0" smtClean="0"/>
              <a:t>Développer la capacité institutionnelle pour l’adaptation</a:t>
            </a:r>
          </a:p>
        </p:txBody>
      </p:sp>
      <p:pic>
        <p:nvPicPr>
          <p:cNvPr id="10244" name="Grafik 4" descr="titelbars.tif"/>
          <p:cNvPicPr>
            <a:picLocks noChangeAspect="1"/>
          </p:cNvPicPr>
          <p:nvPr/>
        </p:nvPicPr>
        <p:blipFill>
          <a:blip r:embed="rId3" cstate="print"/>
          <a:srcRect l="-2812" r="8638" b="45680"/>
          <a:stretch>
            <a:fillRect/>
          </a:stretch>
        </p:blipFill>
        <p:spPr bwMode="auto">
          <a:xfrm>
            <a:off x="4722813" y="3132138"/>
            <a:ext cx="4567237" cy="3725862"/>
          </a:xfrm>
          <a:prstGeom prst="rect">
            <a:avLst/>
          </a:prstGeom>
          <a:noFill/>
          <a:ln w="9525">
            <a:noFill/>
            <a:miter lim="800000"/>
            <a:headEnd/>
            <a:tailEnd/>
          </a:ln>
        </p:spPr>
      </p:pic>
      <p:pic>
        <p:nvPicPr>
          <p:cNvPr id="6" name="Picture 2"/>
          <p:cNvPicPr>
            <a:picLocks noChangeAspect="1" noChangeArrowheads="1"/>
          </p:cNvPicPr>
          <p:nvPr/>
        </p:nvPicPr>
        <p:blipFill>
          <a:blip r:embed="rId4" cstate="print"/>
          <a:srcRect l="11255"/>
          <a:stretch>
            <a:fillRect/>
          </a:stretch>
        </p:blipFill>
        <p:spPr bwMode="auto">
          <a:xfrm>
            <a:off x="315310" y="5047538"/>
            <a:ext cx="3833429" cy="1490662"/>
          </a:xfrm>
          <a:prstGeom prst="rect">
            <a:avLst/>
          </a:prstGeom>
          <a:noFill/>
          <a:ln w="9525">
            <a:noFill/>
            <a:miter lim="800000"/>
            <a:headEnd/>
            <a:tailEnd/>
          </a:ln>
          <a:effectLst/>
        </p:spPr>
      </p:pic>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Inhaltsplatzhalter 2"/>
          <p:cNvSpPr txBox="1">
            <a:spLocks/>
          </p:cNvSpPr>
          <p:nvPr/>
        </p:nvSpPr>
        <p:spPr bwMode="auto">
          <a:xfrm>
            <a:off x="4540250" y="1935163"/>
            <a:ext cx="4475163" cy="4576762"/>
          </a:xfrm>
          <a:prstGeom prst="rect">
            <a:avLst/>
          </a:prstGeom>
          <a:noFill/>
          <a:ln>
            <a:noFill/>
          </a:ln>
          <a:extLst/>
        </p:spPr>
        <p:txBody>
          <a:bodyPr lIns="0" tIns="0" rIns="0" bIns="0"/>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a:spcAft>
                <a:spcPts val="600"/>
              </a:spcAft>
              <a:buSzPct val="100000"/>
              <a:defRPr/>
            </a:pPr>
            <a:r>
              <a:rPr lang="fr-FR" sz="1100" dirty="0" smtClean="0">
                <a:solidFill>
                  <a:srgbClr val="C00000"/>
                </a:solidFill>
                <a:sym typeface="Arial" charset="0"/>
              </a:rPr>
              <a:t>Responsables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a:t>
            </a:r>
            <a:r>
              <a:rPr lang="fr-FR" sz="1100" b="0" dirty="0" err="1" smtClean="0">
                <a:solidFill>
                  <a:srgbClr val="000000"/>
                </a:solidFill>
                <a:sym typeface="Arial" charset="0"/>
              </a:rPr>
              <a:t>GIZ</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t>
            </a:r>
            <a:r>
              <a:rPr lang="fr-FR" sz="1100" b="0" dirty="0" err="1" smtClean="0">
                <a:solidFill>
                  <a:srgbClr val="000000"/>
                </a:solidFill>
                <a:sym typeface="Arial" charset="0"/>
              </a:rPr>
              <a:t>GIZ</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Auteurs</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Jennifer </a:t>
            </a:r>
            <a:r>
              <a:rPr lang="fr-FR" sz="1100" b="0" dirty="0" err="1" smtClean="0">
                <a:solidFill>
                  <a:srgbClr val="000000"/>
                </a:solidFill>
                <a:sym typeface="Arial" charset="0"/>
              </a:rPr>
              <a:t>Frankel</a:t>
            </a:r>
            <a:r>
              <a:rPr lang="fr-FR" sz="1100" b="0" dirty="0" smtClean="0">
                <a:solidFill>
                  <a:srgbClr val="000000"/>
                </a:solidFill>
                <a:sym typeface="Arial" charset="0"/>
              </a:rPr>
              <a:t>-Reed,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t>
            </a: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Contributions de </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smtClean="0">
                <a:solidFill>
                  <a:srgbClr val="000000"/>
                </a:solidFill>
                <a:sym typeface="Arial" charset="0"/>
              </a:rPr>
              <a:t>Alfred Eberhardt, Mark </a:t>
            </a:r>
            <a:r>
              <a:rPr lang="fr-FR" sz="1100" b="0" dirty="0" err="1" smtClean="0">
                <a:solidFill>
                  <a:srgbClr val="000000"/>
                </a:solidFill>
                <a:sym typeface="Arial" charset="0"/>
              </a:rPr>
              <a:t>Svendsen</a:t>
            </a:r>
            <a:r>
              <a:rPr lang="fr-FR" sz="1100" b="0" dirty="0" smtClean="0">
                <a:solidFill>
                  <a:srgbClr val="000000"/>
                </a:solidFill>
                <a:sym typeface="Arial" charset="0"/>
              </a:rPr>
              <a:t>, </a:t>
            </a:r>
            <a:r>
              <a:rPr lang="fr-FR" sz="1100" b="0" dirty="0" err="1" smtClean="0">
                <a:solidFill>
                  <a:srgbClr val="000000"/>
                </a:solidFill>
                <a:sym typeface="Arial" charset="0"/>
              </a:rPr>
              <a:t>Lea</a:t>
            </a:r>
            <a:r>
              <a:rPr lang="fr-FR" sz="1100" b="0" dirty="0" smtClean="0">
                <a:solidFill>
                  <a:srgbClr val="000000"/>
                </a:solidFill>
                <a:sym typeface="Arial" charset="0"/>
              </a:rPr>
              <a:t> </a:t>
            </a:r>
            <a:r>
              <a:rPr lang="fr-FR" sz="1100" b="0" dirty="0" err="1" smtClean="0">
                <a:solidFill>
                  <a:srgbClr val="000000"/>
                </a:solidFill>
                <a:sym typeface="Arial" charset="0"/>
              </a:rPr>
              <a:t>Herberg</a:t>
            </a:r>
            <a:r>
              <a:rPr lang="fr-FR" sz="1100" b="0" dirty="0" smtClean="0">
                <a:solidFill>
                  <a:srgbClr val="000000"/>
                </a:solidFill>
                <a:sym typeface="Arial" charset="0"/>
              </a:rPr>
              <a:t>, Martin </a:t>
            </a:r>
            <a:r>
              <a:rPr lang="fr-FR" sz="1100" b="0" dirty="0" err="1" smtClean="0">
                <a:solidFill>
                  <a:srgbClr val="000000"/>
                </a:solidFill>
                <a:sym typeface="Arial" charset="0"/>
              </a:rPr>
              <a:t>Baumgart</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Udo </a:t>
            </a:r>
            <a:r>
              <a:rPr lang="fr-FR" sz="1100" b="0" dirty="0" err="1" smtClean="0">
                <a:solidFill>
                  <a:srgbClr val="000000"/>
                </a:solidFill>
                <a:sym typeface="Arial" charset="0"/>
              </a:rPr>
              <a:t>Höggel</a:t>
            </a:r>
            <a:r>
              <a:rPr lang="fr-FR" sz="1100" b="0" dirty="0" smtClean="0">
                <a:solidFill>
                  <a:srgbClr val="000000"/>
                </a:solidFill>
                <a:sym typeface="Arial" charset="0"/>
              </a:rPr>
              <a:t>, Michael </a:t>
            </a:r>
            <a:r>
              <a:rPr lang="fr-FR" sz="1100" b="0" dirty="0" err="1" smtClean="0">
                <a:solidFill>
                  <a:srgbClr val="000000"/>
                </a:solidFill>
                <a:sym typeface="Arial" charset="0"/>
              </a:rPr>
              <a:t>Scholze</a:t>
            </a:r>
            <a:r>
              <a:rPr lang="fr-FR" sz="1100" b="0" dirty="0" smtClean="0">
                <a:solidFill>
                  <a:srgbClr val="000000"/>
                </a:solidFill>
                <a:sym typeface="Arial" charset="0"/>
              </a:rPr>
              <a:t>, Alexander </a:t>
            </a:r>
            <a:r>
              <a:rPr lang="fr-FR" sz="1100" b="0" dirty="0" err="1" smtClean="0">
                <a:solidFill>
                  <a:srgbClr val="000000"/>
                </a:solidFill>
                <a:sym typeface="Arial" charset="0"/>
              </a:rPr>
              <a:t>Fröde</a:t>
            </a:r>
            <a:r>
              <a:rPr lang="fr-FR" sz="1100" b="0" dirty="0" smtClean="0">
                <a:solidFill>
                  <a:srgbClr val="000000"/>
                </a:solidFill>
                <a:sym typeface="Arial" charset="0"/>
              </a:rPr>
              <a:t>, Nana </a:t>
            </a:r>
            <a:r>
              <a:rPr lang="fr-FR" sz="1100" b="0" dirty="0" err="1" smtClean="0">
                <a:solidFill>
                  <a:srgbClr val="000000"/>
                </a:solidFill>
                <a:sym typeface="Arial" charset="0"/>
              </a:rPr>
              <a:t>Künkel</a:t>
            </a:r>
            <a:r>
              <a:rPr lang="fr-FR" sz="1100" b="0" dirty="0" smtClean="0">
                <a:solidFill>
                  <a:srgbClr val="000000"/>
                </a:solidFill>
                <a:sym typeface="Arial" charset="0"/>
              </a:rPr>
              <a:t>, membres de l'équipe de projet sur le changement climatique et la coopération pour le développement de l'OCDE</a:t>
            </a:r>
          </a:p>
          <a:p>
            <a:pPr>
              <a:spcAft>
                <a:spcPts val="600"/>
              </a:spcAft>
              <a:buSzPct val="100000"/>
              <a:defRPr/>
            </a:pPr>
            <a:r>
              <a:rPr lang="fr-FR" sz="1100" dirty="0" smtClean="0">
                <a:solidFill>
                  <a:srgbClr val="C00000"/>
                </a:solidFill>
                <a:sym typeface="Arial" charset="0"/>
              </a:rPr>
              <a:t>Coordination</a:t>
            </a:r>
            <a:r>
              <a:rPr lang="fr-FR" sz="1100" dirty="0" smtClean="0">
                <a:solidFill>
                  <a:srgbClr val="7F7F7F"/>
                </a:solidFill>
                <a:sym typeface="Arial" charset="0"/>
              </a:rPr>
              <a:t/>
            </a:r>
            <a:br>
              <a:rPr lang="fr-FR" sz="1100" dirty="0" smtClean="0">
                <a:solidFill>
                  <a:srgbClr val="7F7F7F"/>
                </a:solidFill>
                <a:sym typeface="Arial" charset="0"/>
              </a:rPr>
            </a:br>
            <a:r>
              <a:rPr lang="fr-FR" sz="1100" b="0" dirty="0" err="1" smtClean="0">
                <a:solidFill>
                  <a:srgbClr val="000000"/>
                </a:solidFill>
                <a:sym typeface="Arial" charset="0"/>
              </a:rPr>
              <a:t>Ilona</a:t>
            </a:r>
            <a:r>
              <a:rPr lang="fr-FR" sz="1100" b="0" dirty="0" smtClean="0">
                <a:solidFill>
                  <a:srgbClr val="000000"/>
                </a:solidFill>
                <a:sym typeface="Arial" charset="0"/>
              </a:rPr>
              <a:t> </a:t>
            </a:r>
            <a:r>
              <a:rPr lang="fr-FR" sz="1100" b="0" dirty="0" err="1" smtClean="0">
                <a:solidFill>
                  <a:srgbClr val="000000"/>
                </a:solidFill>
                <a:sym typeface="Arial" charset="0"/>
              </a:rPr>
              <a:t>Porsché</a:t>
            </a:r>
            <a:r>
              <a:rPr lang="fr-FR" sz="1100" b="0" dirty="0" smtClean="0">
                <a:solidFill>
                  <a:srgbClr val="000000"/>
                </a:solidFill>
                <a:sym typeface="Arial" charset="0"/>
              </a:rPr>
              <a:t>, Barbara </a:t>
            </a:r>
            <a:r>
              <a:rPr lang="fr-FR" sz="1100" b="0" dirty="0" err="1" smtClean="0">
                <a:solidFill>
                  <a:srgbClr val="000000"/>
                </a:solidFill>
                <a:sym typeface="Arial" charset="0"/>
              </a:rPr>
              <a:t>Fröde-Thierfelder</a:t>
            </a:r>
            <a:r>
              <a:rPr lang="fr-FR" sz="1100" b="0" dirty="0" smtClean="0">
                <a:solidFill>
                  <a:srgbClr val="000000"/>
                </a:solidFill>
                <a:sym typeface="Arial" charset="0"/>
              </a:rPr>
              <a:t/>
            </a:r>
            <a:br>
              <a:rPr lang="fr-FR" sz="1100" b="0" dirty="0" smtClean="0">
                <a:solidFill>
                  <a:srgbClr val="000000"/>
                </a:solidFill>
                <a:sym typeface="Arial" charset="0"/>
              </a:rPr>
            </a:b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Crédits photographiques</a:t>
            </a:r>
            <a:r>
              <a:rPr lang="fr-FR" sz="1100" b="0" dirty="0" smtClean="0">
                <a:solidFill>
                  <a:srgbClr val="595959"/>
                </a:solidFill>
                <a:sym typeface="Arial" charset="0"/>
              </a:rPr>
              <a:t/>
            </a:r>
            <a:br>
              <a:rPr lang="fr-FR" sz="1100" b="0" dirty="0" smtClean="0">
                <a:solidFill>
                  <a:srgbClr val="595959"/>
                </a:solidFill>
                <a:sym typeface="Arial" charset="0"/>
              </a:rPr>
            </a:br>
            <a:r>
              <a:rPr lang="fr-FR" sz="1100" b="0" dirty="0" smtClean="0">
                <a:solidFill>
                  <a:srgbClr val="000000"/>
                </a:solidFill>
                <a:sym typeface="Arial" charset="0"/>
              </a:rPr>
              <a:t>© </a:t>
            </a:r>
            <a:r>
              <a:rPr lang="fr-FR" sz="1100" b="0" kern="0" dirty="0" err="1" smtClean="0">
                <a:solidFill>
                  <a:srgbClr val="000000"/>
                </a:solidFill>
              </a:rPr>
              <a:t>GIZ</a:t>
            </a:r>
            <a:r>
              <a:rPr lang="fr-FR" sz="1100" b="0" kern="0" dirty="0" smtClean="0">
                <a:solidFill>
                  <a:srgbClr val="000000"/>
                </a:solidFill>
              </a:rPr>
              <a:t>/Programme de protection du climat et </a:t>
            </a:r>
            <a:r>
              <a:rPr lang="fr-FR" sz="1100" b="0" dirty="0" smtClean="0">
                <a:solidFill>
                  <a:srgbClr val="000000"/>
                </a:solidFill>
                <a:sym typeface="Arial" charset="0"/>
              </a:rPr>
              <a:t>Claudia </a:t>
            </a:r>
            <a:r>
              <a:rPr lang="fr-FR" sz="1100" b="0" dirty="0" err="1" smtClean="0">
                <a:solidFill>
                  <a:srgbClr val="000000"/>
                </a:solidFill>
                <a:sym typeface="Arial" charset="0"/>
              </a:rPr>
              <a:t>Altmann</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Dirk </a:t>
            </a:r>
            <a:r>
              <a:rPr lang="fr-FR" sz="1100" b="0" dirty="0" err="1" smtClean="0">
                <a:solidFill>
                  <a:srgbClr val="000000"/>
                </a:solidFill>
                <a:sym typeface="Arial" charset="0"/>
              </a:rPr>
              <a:t>Ostermeier</a:t>
            </a:r>
            <a:r>
              <a:rPr lang="fr-FR" sz="1100" b="0" dirty="0" smtClean="0">
                <a:solidFill>
                  <a:srgbClr val="000000"/>
                </a:solidFill>
                <a:sym typeface="Arial" charset="0"/>
              </a:rPr>
              <a:t>, Florian </a:t>
            </a:r>
            <a:r>
              <a:rPr lang="fr-FR" sz="1100" b="0" dirty="0" err="1" smtClean="0">
                <a:solidFill>
                  <a:srgbClr val="000000"/>
                </a:solidFill>
                <a:sym typeface="Arial" charset="0"/>
              </a:rPr>
              <a:t>Kopp</a:t>
            </a:r>
            <a:r>
              <a:rPr lang="fr-FR" sz="1100" b="0" dirty="0" smtClean="0">
                <a:solidFill>
                  <a:srgbClr val="000000"/>
                </a:solidFill>
                <a:sym typeface="Arial" charset="0"/>
              </a:rPr>
              <a:t>, Georg </a:t>
            </a:r>
            <a:r>
              <a:rPr lang="fr-FR" sz="1100" b="0" dirty="0" err="1" smtClean="0">
                <a:solidFill>
                  <a:srgbClr val="000000"/>
                </a:solidFill>
                <a:sym typeface="Arial" charset="0"/>
              </a:rPr>
              <a:t>Buchholz</a:t>
            </a:r>
            <a:r>
              <a:rPr lang="fr-FR" sz="1100" b="0" dirty="0" smtClean="0">
                <a:solidFill>
                  <a:srgbClr val="000000"/>
                </a:solidFill>
                <a:sym typeface="Arial" charset="0"/>
              </a:rPr>
              <a:t>, Ira </a:t>
            </a:r>
            <a:r>
              <a:rPr lang="fr-FR" sz="1100" b="0" dirty="0" err="1" smtClean="0">
                <a:solidFill>
                  <a:srgbClr val="000000"/>
                </a:solidFill>
                <a:sym typeface="Arial" charset="0"/>
              </a:rPr>
              <a:t>Olaleye</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Jörg </a:t>
            </a:r>
            <a:r>
              <a:rPr lang="fr-FR" sz="1100" b="0" dirty="0" err="1" smtClean="0">
                <a:solidFill>
                  <a:srgbClr val="000000"/>
                </a:solidFill>
                <a:sym typeface="Arial" charset="0"/>
              </a:rPr>
              <a:t>Böthling</a:t>
            </a:r>
            <a:r>
              <a:rPr lang="fr-FR" sz="1100" b="0" dirty="0" smtClean="0">
                <a:solidFill>
                  <a:srgbClr val="000000"/>
                </a:solidFill>
                <a:sym typeface="Arial" charset="0"/>
              </a:rPr>
              <a:t>, Manuel Hauptmann, Markus </a:t>
            </a:r>
            <a:r>
              <a:rPr lang="fr-FR" sz="1100" b="0" dirty="0" err="1" smtClean="0">
                <a:solidFill>
                  <a:srgbClr val="000000"/>
                </a:solidFill>
                <a:sym typeface="Arial" charset="0"/>
              </a:rPr>
              <a:t>Kirchgessner</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Michael Gajo, Michael </a:t>
            </a:r>
            <a:r>
              <a:rPr lang="fr-FR" sz="1100" b="0" dirty="0" err="1" smtClean="0">
                <a:solidFill>
                  <a:srgbClr val="000000"/>
                </a:solidFill>
                <a:sym typeface="Arial" charset="0"/>
              </a:rPr>
              <a:t>Netzhammer</a:t>
            </a:r>
            <a:r>
              <a:rPr lang="fr-FR" sz="1100" b="0" dirty="0" smtClean="0">
                <a:solidFill>
                  <a:srgbClr val="000000"/>
                </a:solidFill>
                <a:sym typeface="Arial" charset="0"/>
              </a:rPr>
              <a:t>, Nicole Herzog, Peter </a:t>
            </a:r>
            <a:r>
              <a:rPr lang="fr-FR" sz="1100" b="0" dirty="0" err="1" smtClean="0">
                <a:solidFill>
                  <a:srgbClr val="000000"/>
                </a:solidFill>
                <a:sym typeface="Arial" charset="0"/>
              </a:rPr>
              <a:t>Korneffel</a:t>
            </a:r>
            <a:r>
              <a:rPr lang="fr-FR" sz="1100" b="0" dirty="0" smtClean="0">
                <a:solidFill>
                  <a:srgbClr val="000000"/>
                </a:solidFill>
                <a:sym typeface="Arial" charset="0"/>
              </a:rPr>
              <a:t>, Richard Lord, Robert Heine, </a:t>
            </a:r>
            <a:r>
              <a:rPr lang="fr-FR" sz="1100" b="0" dirty="0" err="1" smtClean="0">
                <a:solidFill>
                  <a:srgbClr val="000000"/>
                </a:solidFill>
                <a:sym typeface="Arial" charset="0"/>
              </a:rPr>
              <a:t>Rüdiger</a:t>
            </a:r>
            <a:r>
              <a:rPr lang="fr-FR" sz="1100" b="0" dirty="0" smtClean="0">
                <a:solidFill>
                  <a:srgbClr val="000000"/>
                </a:solidFill>
                <a:sym typeface="Arial" charset="0"/>
              </a:rPr>
              <a:t> Behrens, Ulrich </a:t>
            </a:r>
            <a:r>
              <a:rPr lang="fr-FR" sz="1100" b="0" dirty="0" err="1" smtClean="0">
                <a:solidFill>
                  <a:srgbClr val="000000"/>
                </a:solidFill>
                <a:sym typeface="Arial" charset="0"/>
              </a:rPr>
              <a:t>Scholz</a:t>
            </a:r>
            <a:r>
              <a:rPr lang="fr-FR" sz="1100" b="0" dirty="0" smtClean="0">
                <a:solidFill>
                  <a:srgbClr val="000000"/>
                </a:solidFill>
                <a:sym typeface="Arial" charset="0"/>
              </a:rPr>
              <a:t>, </a:t>
            </a:r>
            <a:br>
              <a:rPr lang="fr-FR" sz="1100" b="0" dirty="0" smtClean="0">
                <a:solidFill>
                  <a:srgbClr val="000000"/>
                </a:solidFill>
                <a:sym typeface="Arial" charset="0"/>
              </a:rPr>
            </a:br>
            <a:r>
              <a:rPr lang="fr-FR" sz="1100" b="0" dirty="0" smtClean="0">
                <a:solidFill>
                  <a:srgbClr val="000000"/>
                </a:solidFill>
                <a:sym typeface="Arial" charset="0"/>
              </a:rPr>
              <a:t>Ursula Meissner, Uwe </a:t>
            </a:r>
            <a:r>
              <a:rPr lang="fr-FR" sz="1100" b="0" dirty="0" err="1" smtClean="0">
                <a:solidFill>
                  <a:srgbClr val="000000"/>
                </a:solidFill>
                <a:sym typeface="Arial" charset="0"/>
              </a:rPr>
              <a:t>Rau</a:t>
            </a:r>
            <a:endParaRPr lang="fr-FR" sz="1100" b="0" dirty="0" smtClean="0">
              <a:solidFill>
                <a:srgbClr val="000000"/>
              </a:solidFill>
              <a:sym typeface="Arial" charset="0"/>
            </a:endParaRPr>
          </a:p>
          <a:p>
            <a:pPr>
              <a:spcAft>
                <a:spcPts val="600"/>
              </a:spcAft>
              <a:buSzPct val="100000"/>
              <a:defRPr/>
            </a:pPr>
            <a:r>
              <a:rPr lang="fr-FR" sz="1100" dirty="0" smtClean="0">
                <a:solidFill>
                  <a:srgbClr val="C00000"/>
                </a:solidFill>
                <a:sym typeface="Arial" charset="0"/>
              </a:rPr>
              <a:t>Maquette</a:t>
            </a:r>
            <a:r>
              <a:rPr lang="fr-FR" sz="1100" b="0" dirty="0" smtClean="0">
                <a:solidFill>
                  <a:srgbClr val="000000"/>
                </a:solidFill>
                <a:sym typeface="Arial" charset="0"/>
              </a:rPr>
              <a:t/>
            </a:r>
            <a:br>
              <a:rPr lang="fr-FR" sz="1100" b="0" dirty="0" smtClean="0">
                <a:solidFill>
                  <a:srgbClr val="000000"/>
                </a:solidFill>
                <a:sym typeface="Arial" charset="0"/>
              </a:rPr>
            </a:br>
            <a:r>
              <a:rPr lang="fr-FR" sz="1100" b="0" dirty="0" smtClean="0">
                <a:solidFill>
                  <a:srgbClr val="000000"/>
                </a:solidFill>
                <a:sym typeface="Arial" charset="0"/>
              </a:rPr>
              <a:t>Ira Olaleye</a:t>
            </a:r>
            <a:r>
              <a:rPr lang="fr-FR" sz="1100" b="0" kern="0" dirty="0" smtClean="0">
                <a:solidFill>
                  <a:schemeClr val="tx1"/>
                </a:solidFill>
              </a:rPr>
              <a:t/>
            </a:r>
            <a:br>
              <a:rPr lang="fr-FR" sz="1100" b="0" kern="0" dirty="0" smtClean="0">
                <a:solidFill>
                  <a:schemeClr val="tx1"/>
                </a:solidFill>
              </a:rPr>
            </a:br>
            <a:endParaRPr lang="fr-FR" sz="1100" b="0" dirty="0" smtClean="0">
              <a:solidFill>
                <a:schemeClr val="tx1"/>
              </a:solidFill>
              <a:sym typeface="Arial" charset="0"/>
            </a:endParaRPr>
          </a:p>
        </p:txBody>
      </p:sp>
      <p:pic>
        <p:nvPicPr>
          <p:cNvPr id="4099" name="Picture 7"/>
          <p:cNvPicPr>
            <a:picLocks noChangeAspect="1" noChangeArrowheads="1"/>
          </p:cNvPicPr>
          <p:nvPr/>
        </p:nvPicPr>
        <p:blipFill>
          <a:blip r:embed="rId3" cstate="print"/>
          <a:srcRect l="7774"/>
          <a:stretch>
            <a:fillRect/>
          </a:stretch>
        </p:blipFill>
        <p:spPr bwMode="auto">
          <a:xfrm>
            <a:off x="68263" y="5054600"/>
            <a:ext cx="3248025" cy="1238250"/>
          </a:xfrm>
          <a:prstGeom prst="rect">
            <a:avLst/>
          </a:prstGeom>
          <a:noFill/>
          <a:ln w="9525">
            <a:noFill/>
            <a:miter lim="800000"/>
            <a:headEnd/>
            <a:tailEnd/>
          </a:ln>
        </p:spPr>
      </p:pic>
      <p:sp>
        <p:nvSpPr>
          <p:cNvPr id="4101" name="Title 1"/>
          <p:cNvSpPr txBox="1">
            <a:spLocks/>
          </p:cNvSpPr>
          <p:nvPr/>
        </p:nvSpPr>
        <p:spPr bwMode="auto">
          <a:xfrm>
            <a:off x="373063" y="1068388"/>
            <a:ext cx="7526337" cy="741362"/>
          </a:xfrm>
          <a:prstGeom prst="rect">
            <a:avLst/>
          </a:prstGeom>
          <a:noFill/>
          <a:ln>
            <a:noFill/>
          </a:ln>
          <a:extLst/>
        </p:spPr>
        <p:txBody>
          <a:bodyPr anchor="b"/>
          <a:lstStyle>
            <a:lvl1pPr eaLnBrk="0" hangingPunct="0">
              <a:defRPr sz="2200" b="1">
                <a:solidFill>
                  <a:srgbClr val="999999"/>
                </a:solidFill>
                <a:latin typeface="Arial" charset="0"/>
                <a:cs typeface="Arial" charset="0"/>
              </a:defRPr>
            </a:lvl1pPr>
            <a:lvl2pPr marL="742950" indent="-285750" eaLnBrk="0" hangingPunct="0">
              <a:defRPr sz="2200" b="1">
                <a:solidFill>
                  <a:srgbClr val="999999"/>
                </a:solidFill>
                <a:latin typeface="Arial" charset="0"/>
                <a:cs typeface="Arial" charset="0"/>
              </a:defRPr>
            </a:lvl2pPr>
            <a:lvl3pPr marL="1143000" indent="-228600" eaLnBrk="0" hangingPunct="0">
              <a:defRPr sz="2200" b="1">
                <a:solidFill>
                  <a:srgbClr val="999999"/>
                </a:solidFill>
                <a:latin typeface="Arial" charset="0"/>
                <a:cs typeface="Arial" charset="0"/>
              </a:defRPr>
            </a:lvl3pPr>
            <a:lvl4pPr marL="1600200" indent="-228600" eaLnBrk="0" hangingPunct="0">
              <a:defRPr sz="2200" b="1">
                <a:solidFill>
                  <a:srgbClr val="999999"/>
                </a:solidFill>
                <a:latin typeface="Arial" charset="0"/>
                <a:cs typeface="Arial" charset="0"/>
              </a:defRPr>
            </a:lvl4pPr>
            <a:lvl5pPr marL="2057400" indent="-228600" eaLnBrk="0" hangingPunct="0">
              <a:defRPr sz="2200" b="1">
                <a:solidFill>
                  <a:srgbClr val="999999"/>
                </a:solidFill>
                <a:latin typeface="Arial" charset="0"/>
                <a:cs typeface="Arial" charset="0"/>
              </a:defRPr>
            </a:lvl5pPr>
            <a:lvl6pPr marL="2514600" indent="-228600" eaLnBrk="0" fontAlgn="base" hangingPunct="0">
              <a:spcBef>
                <a:spcPct val="0"/>
              </a:spcBef>
              <a:spcAft>
                <a:spcPct val="0"/>
              </a:spcAft>
              <a:defRPr sz="2200" b="1">
                <a:solidFill>
                  <a:srgbClr val="999999"/>
                </a:solidFill>
                <a:latin typeface="Arial" charset="0"/>
                <a:cs typeface="Arial" charset="0"/>
              </a:defRPr>
            </a:lvl6pPr>
            <a:lvl7pPr marL="2971800" indent="-228600" eaLnBrk="0" fontAlgn="base" hangingPunct="0">
              <a:spcBef>
                <a:spcPct val="0"/>
              </a:spcBef>
              <a:spcAft>
                <a:spcPct val="0"/>
              </a:spcAft>
              <a:defRPr sz="2200" b="1">
                <a:solidFill>
                  <a:srgbClr val="999999"/>
                </a:solidFill>
                <a:latin typeface="Arial" charset="0"/>
                <a:cs typeface="Arial" charset="0"/>
              </a:defRPr>
            </a:lvl7pPr>
            <a:lvl8pPr marL="3429000" indent="-228600" eaLnBrk="0" fontAlgn="base" hangingPunct="0">
              <a:spcBef>
                <a:spcPct val="0"/>
              </a:spcBef>
              <a:spcAft>
                <a:spcPct val="0"/>
              </a:spcAft>
              <a:defRPr sz="2200" b="1">
                <a:solidFill>
                  <a:srgbClr val="999999"/>
                </a:solidFill>
                <a:latin typeface="Arial" charset="0"/>
                <a:cs typeface="Arial" charset="0"/>
              </a:defRPr>
            </a:lvl8pPr>
            <a:lvl9pPr marL="3886200" indent="-228600" eaLnBrk="0" fontAlgn="base" hangingPunct="0">
              <a:spcBef>
                <a:spcPct val="0"/>
              </a:spcBef>
              <a:spcAft>
                <a:spcPct val="0"/>
              </a:spcAft>
              <a:defRPr sz="2200" b="1">
                <a:solidFill>
                  <a:srgbClr val="999999"/>
                </a:solidFill>
                <a:latin typeface="Arial" charset="0"/>
                <a:cs typeface="Arial" charset="0"/>
              </a:defRPr>
            </a:lvl9pPr>
          </a:lstStyle>
          <a:p>
            <a:pPr eaLnBrk="1" hangingPunct="1">
              <a:defRPr/>
            </a:pPr>
            <a:r>
              <a:rPr lang="fr-FR" sz="2400" kern="0" dirty="0" smtClean="0">
                <a:solidFill>
                  <a:srgbClr val="669900"/>
                </a:solidFill>
                <a:latin typeface="Arial"/>
              </a:rPr>
              <a:t>Adresse bibliographique</a:t>
            </a:r>
            <a:endParaRPr lang="fr-FR" sz="2400" kern="0" dirty="0">
              <a:solidFill>
                <a:srgbClr val="669900"/>
              </a:solidFill>
              <a:latin typeface="Arial"/>
            </a:endParaRPr>
          </a:p>
        </p:txBody>
      </p:sp>
      <p:sp>
        <p:nvSpPr>
          <p:cNvPr id="2" name="Textfeld 5"/>
          <p:cNvSpPr txBox="1">
            <a:spLocks noChangeArrowheads="1"/>
          </p:cNvSpPr>
          <p:nvPr/>
        </p:nvSpPr>
        <p:spPr bwMode="auto">
          <a:xfrm>
            <a:off x="331788" y="6186488"/>
            <a:ext cx="8443912" cy="431800"/>
          </a:xfrm>
          <a:prstGeom prst="rect">
            <a:avLst/>
          </a:prstGeom>
          <a:noFill/>
          <a:ln w="9525">
            <a:noFill/>
            <a:miter lim="800000"/>
            <a:headEnd/>
            <a:tailEnd/>
          </a:ln>
        </p:spPr>
        <p:txBody>
          <a:bodyPr>
            <a:spAutoFit/>
          </a:bodyPr>
          <a:lstStyle/>
          <a:p>
            <a:r>
              <a:rPr lang="fr-FR" sz="1100" dirty="0" smtClean="0">
                <a:solidFill>
                  <a:schemeClr val="tx1"/>
                </a:solidFill>
              </a:rPr>
              <a:t>Ce dossier de formation est paru à l’origine en anglais, sous le titre « Integrating climate change adaptation into development planning ». La traduction française a été réalisée avec l’aimable soutien du gouvernement belge.</a:t>
            </a:r>
            <a:endParaRPr lang="fr-FR" sz="1100" dirty="0"/>
          </a:p>
        </p:txBody>
      </p:sp>
      <p:sp>
        <p:nvSpPr>
          <p:cNvPr id="7" name="Inhaltsplatzhalter 2"/>
          <p:cNvSpPr txBox="1">
            <a:spLocks/>
          </p:cNvSpPr>
          <p:nvPr/>
        </p:nvSpPr>
        <p:spPr>
          <a:xfrm>
            <a:off x="360363" y="1887538"/>
            <a:ext cx="3752850" cy="4213225"/>
          </a:xfrm>
          <a:prstGeom prst="rect">
            <a:avLst/>
          </a:prstGeom>
        </p:spPr>
        <p:txBody>
          <a:bodyPr/>
          <a:lstStyle/>
          <a:p>
            <a:pPr>
              <a:spcBef>
                <a:spcPts val="0"/>
              </a:spcBef>
              <a:spcAft>
                <a:spcPts val="600"/>
              </a:spcAft>
              <a:buClr>
                <a:srgbClr val="C80F0F"/>
              </a:buClr>
              <a:defRPr/>
            </a:pPr>
            <a:r>
              <a:rPr lang="fr-FR" sz="1100" kern="0" dirty="0" smtClean="0">
                <a:solidFill>
                  <a:srgbClr val="000000"/>
                </a:solidFill>
                <a:latin typeface="Arial"/>
              </a:rPr>
              <a:t>En sa qualité d’entreprise fédérale, la GIZ aide le gouvernement allemand à concrétiser ses objectifs de coopération internationale pour le développement durable ; elle œuvre aussi au niveau mondial dans le domaine de l’éducation internationale.</a:t>
            </a:r>
          </a:p>
          <a:p>
            <a:pPr>
              <a:spcBef>
                <a:spcPts val="0"/>
              </a:spcBef>
              <a:spcAft>
                <a:spcPts val="600"/>
              </a:spcAft>
              <a:defRPr/>
            </a:pPr>
            <a:r>
              <a:rPr lang="fr-FR" sz="1100" kern="0" dirty="0" smtClean="0">
                <a:solidFill>
                  <a:srgbClr val="C00000"/>
                </a:solidFill>
                <a:latin typeface="Arial"/>
                <a:cs typeface="+mn-cs"/>
              </a:rPr>
              <a:t>Publié par</a:t>
            </a:r>
            <a:r>
              <a:rPr lang="fr-FR" sz="1100" kern="0" dirty="0" smtClean="0">
                <a:solidFill>
                  <a:srgbClr val="000000">
                    <a:lumMod val="50000"/>
                    <a:lumOff val="50000"/>
                  </a:srgbClr>
                </a:solidFill>
                <a:latin typeface="Arial"/>
                <a:cs typeface="+mn-cs"/>
              </a:rPr>
              <a:t/>
            </a:r>
            <a:br>
              <a:rPr lang="fr-FR" sz="1100" kern="0" dirty="0" smtClean="0">
                <a:solidFill>
                  <a:srgbClr val="000000">
                    <a:lumMod val="50000"/>
                    <a:lumOff val="50000"/>
                  </a:srgbClr>
                </a:solidFill>
                <a:latin typeface="Arial"/>
                <a:cs typeface="+mn-cs"/>
              </a:rPr>
            </a:br>
            <a:r>
              <a:rPr lang="fr-FR" sz="1100" kern="0" dirty="0" smtClean="0">
                <a:solidFill>
                  <a:srgbClr val="000000"/>
                </a:solidFill>
                <a:latin typeface="Arial"/>
                <a:cs typeface="+mn-cs"/>
              </a:rPr>
              <a:t>Deutsche </a:t>
            </a:r>
            <a:r>
              <a:rPr lang="fr-FR" sz="1100" kern="0" dirty="0" err="1" smtClean="0">
                <a:solidFill>
                  <a:srgbClr val="000000"/>
                </a:solidFill>
                <a:latin typeface="Arial"/>
                <a:cs typeface="+mn-cs"/>
              </a:rPr>
              <a:t>Gesellschaft</a:t>
            </a:r>
            <a:r>
              <a:rPr lang="fr-FR" sz="1100" kern="0" dirty="0" smtClean="0">
                <a:solidFill>
                  <a:srgbClr val="000000"/>
                </a:solidFill>
                <a:latin typeface="Arial"/>
                <a:cs typeface="+mn-cs"/>
              </a:rPr>
              <a:t> </a:t>
            </a:r>
            <a:r>
              <a:rPr lang="fr-FR" sz="1100" kern="0" dirty="0" err="1" smtClean="0">
                <a:solidFill>
                  <a:srgbClr val="000000"/>
                </a:solidFill>
                <a:latin typeface="Arial"/>
                <a:cs typeface="+mn-cs"/>
              </a:rPr>
              <a:t>für</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Internationale </a:t>
            </a:r>
            <a:r>
              <a:rPr lang="fr-FR" sz="1100" kern="0" dirty="0" err="1" smtClean="0">
                <a:solidFill>
                  <a:srgbClr val="000000"/>
                </a:solidFill>
                <a:latin typeface="Arial"/>
                <a:cs typeface="+mn-cs"/>
              </a:rPr>
              <a:t>Zusammenarbeit</a:t>
            </a:r>
            <a:r>
              <a:rPr lang="fr-FR" sz="1100" kern="0" dirty="0" smtClean="0">
                <a:solidFill>
                  <a:srgbClr val="000000"/>
                </a:solidFill>
                <a:latin typeface="Arial"/>
                <a:cs typeface="+mn-cs"/>
              </a:rPr>
              <a:t> (GIZ) </a:t>
            </a:r>
            <a:r>
              <a:rPr lang="fr-FR" sz="1100" kern="0" dirty="0" err="1" smtClean="0">
                <a:solidFill>
                  <a:srgbClr val="000000"/>
                </a:solidFill>
                <a:latin typeface="Arial"/>
                <a:cs typeface="+mn-cs"/>
              </a:rPr>
              <a:t>GmbH</a:t>
            </a:r>
            <a:endParaRPr lang="fr-FR" sz="1100" kern="0" dirty="0" smtClean="0">
              <a:solidFill>
                <a:srgbClr val="000000"/>
              </a:solidFill>
              <a:latin typeface="Arial"/>
              <a:cs typeface="+mn-cs"/>
            </a:endParaRPr>
          </a:p>
          <a:p>
            <a:pPr>
              <a:spcBef>
                <a:spcPts val="0"/>
              </a:spcBef>
              <a:spcAft>
                <a:spcPts val="600"/>
              </a:spcAft>
              <a:defRPr/>
            </a:pPr>
            <a:r>
              <a:rPr lang="fr-FR" sz="1100" kern="0" dirty="0" smtClean="0">
                <a:solidFill>
                  <a:srgbClr val="000000"/>
                </a:solidFill>
                <a:latin typeface="Arial"/>
              </a:rPr>
              <a:t>Sièges de la société :</a:t>
            </a:r>
            <a:br>
              <a:rPr lang="fr-FR" sz="1100" kern="0" dirty="0" smtClean="0">
                <a:solidFill>
                  <a:srgbClr val="000000"/>
                </a:solidFill>
                <a:latin typeface="Arial"/>
              </a:rPr>
            </a:br>
            <a:r>
              <a:rPr lang="fr-FR" sz="1100" kern="0" dirty="0" smtClean="0">
                <a:solidFill>
                  <a:srgbClr val="000000"/>
                </a:solidFill>
                <a:latin typeface="Arial"/>
              </a:rPr>
              <a:t>Bonn et Eschborn, Allemagne</a:t>
            </a:r>
          </a:p>
          <a:p>
            <a:pPr>
              <a:spcBef>
                <a:spcPts val="0"/>
              </a:spcBef>
              <a:spcAft>
                <a:spcPts val="600"/>
              </a:spcAft>
              <a:buClr>
                <a:srgbClr val="C80F0F"/>
              </a:buClr>
              <a:tabLst>
                <a:tab pos="180975" algn="l"/>
              </a:tabLst>
              <a:defRPr/>
            </a:pPr>
            <a:r>
              <a:rPr lang="fr-FR" sz="1100" kern="0" dirty="0" smtClean="0">
                <a:solidFill>
                  <a:srgbClr val="000000"/>
                </a:solidFill>
                <a:latin typeface="Arial"/>
                <a:cs typeface="+mn-cs"/>
              </a:rPr>
              <a:t>Dag-Hammarskjöld-</a:t>
            </a:r>
            <a:r>
              <a:rPr lang="fr-FR" sz="1100" kern="0" dirty="0" err="1" smtClean="0">
                <a:solidFill>
                  <a:srgbClr val="000000"/>
                </a:solidFill>
                <a:latin typeface="Arial"/>
                <a:cs typeface="+mn-cs"/>
              </a:rPr>
              <a:t>Weg</a:t>
            </a:r>
            <a:r>
              <a:rPr lang="fr-FR" sz="1100" kern="0" dirty="0" smtClean="0">
                <a:solidFill>
                  <a:srgbClr val="000000"/>
                </a:solidFill>
                <a:latin typeface="Arial"/>
                <a:cs typeface="+mn-cs"/>
              </a:rPr>
              <a:t> 1-5</a:t>
            </a:r>
            <a:br>
              <a:rPr lang="fr-FR" sz="1100" kern="0" dirty="0" smtClean="0">
                <a:solidFill>
                  <a:srgbClr val="000000"/>
                </a:solidFill>
                <a:latin typeface="Arial"/>
                <a:cs typeface="+mn-cs"/>
              </a:rPr>
            </a:br>
            <a:r>
              <a:rPr lang="fr-FR" sz="1100" kern="0" dirty="0" smtClean="0">
                <a:solidFill>
                  <a:srgbClr val="000000"/>
                </a:solidFill>
                <a:latin typeface="Arial"/>
                <a:cs typeface="+mn-cs"/>
              </a:rPr>
              <a:t>65760 Eschborn, Allemagne</a:t>
            </a:r>
            <a:br>
              <a:rPr lang="fr-FR" sz="1100" kern="0" dirty="0" smtClean="0">
                <a:solidFill>
                  <a:srgbClr val="000000"/>
                </a:solidFill>
                <a:latin typeface="Arial"/>
                <a:cs typeface="+mn-cs"/>
              </a:rPr>
            </a:br>
            <a:r>
              <a:rPr lang="fr-FR" sz="1100" kern="0" dirty="0" smtClean="0">
                <a:solidFill>
                  <a:srgbClr val="000000"/>
                </a:solidFill>
                <a:latin typeface="Arial"/>
                <a:cs typeface="+mn-cs"/>
              </a:rPr>
              <a:t>T	+49 61 96 79-0</a:t>
            </a:r>
            <a:br>
              <a:rPr lang="fr-FR" sz="1100" kern="0" dirty="0" smtClean="0">
                <a:solidFill>
                  <a:srgbClr val="000000"/>
                </a:solidFill>
                <a:latin typeface="Arial"/>
                <a:cs typeface="+mn-cs"/>
              </a:rPr>
            </a:br>
            <a:r>
              <a:rPr lang="fr-FR" sz="1100" kern="0" dirty="0" smtClean="0">
                <a:solidFill>
                  <a:srgbClr val="000000"/>
                </a:solidFill>
                <a:latin typeface="Arial"/>
                <a:cs typeface="+mn-cs"/>
              </a:rPr>
              <a:t>F	+49 61 96 79-1115</a:t>
            </a:r>
          </a:p>
          <a:p>
            <a:pPr>
              <a:spcBef>
                <a:spcPts val="0"/>
              </a:spcBef>
              <a:spcAft>
                <a:spcPts val="600"/>
              </a:spcAft>
              <a:tabLst>
                <a:tab pos="180975" algn="l"/>
              </a:tabLst>
              <a:defRPr/>
            </a:pPr>
            <a:r>
              <a:rPr lang="fr-FR" sz="1100" kern="0" dirty="0" smtClean="0">
                <a:solidFill>
                  <a:srgbClr val="C00000"/>
                </a:solidFill>
                <a:latin typeface="Arial"/>
                <a:cs typeface="+mn-cs"/>
              </a:rPr>
              <a:t>Contact</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E	</a:t>
            </a:r>
            <a:r>
              <a:rPr lang="fr-FR" sz="1100" u="sng" kern="0" dirty="0" smtClean="0">
                <a:solidFill>
                  <a:srgbClr val="000000"/>
                </a:solidFill>
                <a:latin typeface="Arial"/>
                <a:cs typeface="+mn-cs"/>
                <a:hlinkClick r:id="rId4"/>
              </a:rPr>
              <a:t>climate@giz.de</a:t>
            </a:r>
            <a:r>
              <a:rPr lang="fr-FR" sz="1100" kern="0" dirty="0" smtClean="0">
                <a:solidFill>
                  <a:srgbClr val="000000"/>
                </a:solidFill>
                <a:latin typeface="Arial"/>
                <a:cs typeface="+mn-cs"/>
              </a:rPr>
              <a:t/>
            </a:r>
            <a:br>
              <a:rPr lang="fr-FR" sz="1100" kern="0" dirty="0" smtClean="0">
                <a:solidFill>
                  <a:srgbClr val="000000"/>
                </a:solidFill>
                <a:latin typeface="Arial"/>
                <a:cs typeface="+mn-cs"/>
              </a:rPr>
            </a:br>
            <a:r>
              <a:rPr lang="fr-FR" sz="1100" kern="0" dirty="0" smtClean="0">
                <a:solidFill>
                  <a:srgbClr val="000000"/>
                </a:solidFill>
                <a:latin typeface="Arial"/>
                <a:cs typeface="+mn-cs"/>
              </a:rPr>
              <a:t>I	</a:t>
            </a:r>
            <a:r>
              <a:rPr lang="fr-FR" sz="1100" kern="0" dirty="0" smtClean="0">
                <a:solidFill>
                  <a:srgbClr val="000000"/>
                </a:solidFill>
                <a:latin typeface="Arial"/>
                <a:cs typeface="+mn-cs"/>
                <a:hlinkClick r:id="rId5"/>
              </a:rPr>
              <a:t>www.giz.de</a:t>
            </a:r>
            <a:endParaRPr lang="fr-FR" sz="1100" dirty="0" smtClean="0">
              <a:solidFill>
                <a:schemeClr val="tx1"/>
              </a:solidFill>
              <a:latin typeface="+mn-lt"/>
              <a:cs typeface="+mn-cs"/>
            </a:endParaRPr>
          </a:p>
          <a:p>
            <a:pPr>
              <a:spcBef>
                <a:spcPts val="0"/>
              </a:spcBef>
              <a:spcAft>
                <a:spcPts val="0"/>
              </a:spcAft>
              <a:defRPr/>
            </a:pPr>
            <a:r>
              <a:rPr lang="fr-FR" sz="1100" kern="0" dirty="0" smtClean="0">
                <a:solidFill>
                  <a:srgbClr val="000000"/>
                </a:solidFill>
                <a:latin typeface="Arial"/>
                <a:cs typeface="+mn-cs"/>
              </a:rPr>
              <a:t> </a:t>
            </a:r>
            <a:endParaRPr lang="fr-FR" sz="1200" dirty="0" smtClean="0">
              <a:solidFill>
                <a:schemeClr val="tx1"/>
              </a:solidFill>
              <a:latin typeface="+mn-lt"/>
              <a:cs typeface="+mn-cs"/>
            </a:endParaRPr>
          </a:p>
          <a:p>
            <a:pPr>
              <a:spcBef>
                <a:spcPts val="0"/>
              </a:spcBef>
              <a:spcAft>
                <a:spcPts val="300"/>
              </a:spcAft>
              <a:defRPr/>
            </a:pPr>
            <a:endParaRPr lang="fr-FR" sz="1200" dirty="0">
              <a:solidFill>
                <a:schemeClr val="tx1"/>
              </a:solidFill>
              <a:latin typeface="+mn-lt"/>
              <a:cs typeface="+mn-cs"/>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2" name="Title 1"/>
          <p:cNvSpPr>
            <a:spLocks noGrp="1"/>
          </p:cNvSpPr>
          <p:nvPr>
            <p:ph type="title"/>
          </p:nvPr>
        </p:nvSpPr>
        <p:spPr/>
        <p:txBody>
          <a:bodyPr/>
          <a:lstStyle/>
          <a:p>
            <a:r>
              <a:rPr lang="fr-FR" dirty="0" smtClean="0"/>
              <a:t>Conditions d’utilisation</a:t>
            </a:r>
            <a:endParaRPr lang="fr-FR" dirty="0" smtClean="0"/>
          </a:p>
        </p:txBody>
      </p:sp>
      <p:sp>
        <p:nvSpPr>
          <p:cNvPr id="4099" name="Content Placeholder 2"/>
          <p:cNvSpPr>
            <a:spLocks noGrp="1"/>
          </p:cNvSpPr>
          <p:nvPr>
            <p:ph idx="1"/>
          </p:nvPr>
        </p:nvSpPr>
        <p:spPr>
          <a:xfrm>
            <a:off x="311150" y="2008188"/>
            <a:ext cx="7634288" cy="4213225"/>
          </a:xfrm>
        </p:spPr>
        <p:txBody>
          <a:bodyPr/>
          <a:lstStyle/>
          <a:p>
            <a:pPr marL="158750" indent="4763">
              <a:defRPr/>
            </a:pPr>
            <a:r>
              <a:rPr lang="fr-FR" sz="1800" dirty="0" smtClean="0"/>
              <a:t>Le présent module de formation a été élaboré par la GIZ, mandatée par le BMZ. Si vous souhaitez adapter cette présentation à vos besoins, veuillez respecter les conditions suivantes :</a:t>
            </a:r>
          </a:p>
          <a:p>
            <a:pPr marL="354013" lvl="1" indent="-187325">
              <a:defRPr/>
            </a:pPr>
            <a:r>
              <a:rPr lang="fr-FR" dirty="0" smtClean="0">
                <a:solidFill>
                  <a:srgbClr val="000000"/>
                </a:solidFill>
                <a:cs typeface="Arial" charset="0"/>
                <a:sym typeface="Arial" charset="0"/>
              </a:rPr>
              <a:t>Le masque des diapositives et l’adresse bibliographique sont obligatoires. Ils ne doivent pas être modifiés ni supprimés.  </a:t>
            </a:r>
          </a:p>
          <a:p>
            <a:pPr marL="354013" lvl="1" indent="-187325">
              <a:defRPr/>
            </a:pPr>
            <a:r>
              <a:rPr lang="fr-FR" dirty="0" smtClean="0">
                <a:solidFill>
                  <a:srgbClr val="000000"/>
                </a:solidFill>
                <a:cs typeface="Arial" charset="0"/>
                <a:sym typeface="Arial" charset="0"/>
              </a:rPr>
              <a:t>Le logo de la GIZ ne peut être supprimé ou déplacé et aucun autre logo ou aucune autre information ne peut être placé(e) dans la zone d'en-tête ou de pied de page. </a:t>
            </a:r>
          </a:p>
          <a:p>
            <a:pPr marL="354013" lvl="1" indent="-187325">
              <a:defRPr/>
            </a:pPr>
            <a:r>
              <a:rPr lang="fr-FR" dirty="0" smtClean="0">
                <a:solidFill>
                  <a:srgbClr val="000000"/>
                </a:solidFill>
                <a:cs typeface="Arial" charset="0"/>
                <a:sym typeface="Arial" charset="0"/>
              </a:rPr>
              <a:t>Pour ajouter votre propre contenu, prière d’utiliser la diapositive vierge à la fin de cette présentation. (Si vous voulez ajouter plus qu’une diapositive, vous pouvez la copier.)</a:t>
            </a:r>
          </a:p>
          <a:p>
            <a:pPr marL="354013" lvl="1" indent="-187325">
              <a:defRPr/>
            </a:pPr>
            <a:r>
              <a:rPr lang="fr-FR" dirty="0" smtClean="0">
                <a:solidFill>
                  <a:srgbClr val="000000"/>
                </a:solidFill>
                <a:cs typeface="Arial" charset="0"/>
                <a:sym typeface="Arial" charset="0"/>
              </a:rPr>
              <a:t>Si vous désirez apporter des changements substantiels </a:t>
            </a:r>
            <a:r>
              <a:rPr lang="fr-FR" dirty="0" smtClean="0"/>
              <a:t>au contenu de cette présentation, veuillez contacter </a:t>
            </a:r>
            <a:r>
              <a:rPr lang="fr-FR" u="sng" dirty="0" smtClean="0">
                <a:hlinkClick r:id="rId3"/>
              </a:rPr>
              <a:t>climate@giz.de</a:t>
            </a:r>
            <a:r>
              <a:rPr lang="fr-FR" dirty="0" smtClean="0"/>
              <a:t>.</a:t>
            </a:r>
          </a:p>
          <a:p>
            <a:pPr marL="158750" indent="4763">
              <a:defRPr/>
            </a:pPr>
            <a:endParaRPr lang="fr-FR" dirty="0" smtClean="0"/>
          </a:p>
          <a:p>
            <a:pPr marL="179405" lvl="1" indent="-179405">
              <a:buFont typeface="Wingdings" pitchFamily="2" charset="2"/>
              <a:buNone/>
              <a:defRPr/>
            </a:pPr>
            <a:endParaRPr lang="fr-FR" sz="1600" dirty="0" smtClean="0"/>
          </a:p>
        </p:txBody>
      </p:sp>
    </p:spTree>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title"/>
          </p:nvPr>
        </p:nvSpPr>
        <p:spPr/>
        <p:txBody>
          <a:bodyPr/>
          <a:lstStyle/>
          <a:p>
            <a:r>
              <a:rPr lang="fr-FR" noProof="0" dirty="0" smtClean="0"/>
              <a:t>Exposé raisonné</a:t>
            </a:r>
          </a:p>
        </p:txBody>
      </p:sp>
      <p:sp>
        <p:nvSpPr>
          <p:cNvPr id="12291" name="Content Placeholder 2"/>
          <p:cNvSpPr>
            <a:spLocks noGrp="1"/>
          </p:cNvSpPr>
          <p:nvPr>
            <p:ph idx="1"/>
          </p:nvPr>
        </p:nvSpPr>
        <p:spPr/>
        <p:txBody>
          <a:bodyPr/>
          <a:lstStyle/>
          <a:p>
            <a:r>
              <a:rPr lang="fr-FR" noProof="0" dirty="0" smtClean="0">
                <a:solidFill>
                  <a:srgbClr val="C00000"/>
                </a:solidFill>
              </a:rPr>
              <a:t>Objectif</a:t>
            </a:r>
          </a:p>
          <a:p>
            <a:pPr lvl="1"/>
            <a:r>
              <a:rPr lang="fr-FR" noProof="0" dirty="0" smtClean="0"/>
              <a:t>Approche stratégique globale des capacités nécessaires à l’action pour l’adaptation</a:t>
            </a:r>
          </a:p>
          <a:p>
            <a:pPr lvl="1"/>
            <a:endParaRPr lang="fr-FR" noProof="0" dirty="0" smtClean="0"/>
          </a:p>
          <a:p>
            <a:r>
              <a:rPr lang="fr-FR" noProof="0" dirty="0" smtClean="0">
                <a:solidFill>
                  <a:srgbClr val="C00000"/>
                </a:solidFill>
              </a:rPr>
              <a:t>Importance</a:t>
            </a:r>
            <a:r>
              <a:rPr lang="fr-FR" noProof="0" dirty="0" smtClean="0">
                <a:solidFill>
                  <a:srgbClr val="595959"/>
                </a:solidFill>
              </a:rPr>
              <a:t> </a:t>
            </a:r>
          </a:p>
          <a:p>
            <a:pPr lvl="1"/>
            <a:r>
              <a:rPr lang="fr-FR" noProof="0" dirty="0" smtClean="0"/>
              <a:t>Préparer une mise en œuvre efficace :</a:t>
            </a:r>
            <a:br>
              <a:rPr lang="fr-FR" noProof="0" dirty="0" smtClean="0"/>
            </a:br>
            <a:r>
              <a:rPr lang="fr-FR" noProof="0" dirty="0" smtClean="0"/>
              <a:t>Des experts qualifiés ainsi que des structures et processus institutionnels adaptés sont nécessaires à une action systématique et stratégique pour l’adaptation au changement climatique.  </a:t>
            </a:r>
          </a:p>
          <a:p>
            <a:pPr lvl="1"/>
            <a:r>
              <a:rPr lang="fr-FR" noProof="0" dirty="0" smtClean="0"/>
              <a:t>Favoriser la connaissance à l’échelle institutionnelle et la gestion de l’adaptation : acquérir de l’expérience est déterminant pour un succès à long terme.</a:t>
            </a:r>
          </a:p>
          <a:p>
            <a:pPr lvl="1"/>
            <a:endParaRPr lang="fr-FR" noProof="0" dirty="0" smtClean="0"/>
          </a:p>
          <a:p>
            <a:pPr lvl="1">
              <a:buNone/>
            </a:pPr>
            <a:r>
              <a:rPr lang="fr-FR" noProof="0" dirty="0" smtClean="0">
                <a:solidFill>
                  <a:srgbClr val="C00000"/>
                </a:solidFill>
              </a:rPr>
              <a:t>Application</a:t>
            </a:r>
            <a:r>
              <a:rPr lang="fr-FR" noProof="0" dirty="0" smtClean="0">
                <a:solidFill>
                  <a:srgbClr val="595959"/>
                </a:solidFill>
              </a:rPr>
              <a:t> </a:t>
            </a:r>
          </a:p>
          <a:p>
            <a:pPr lvl="1"/>
            <a:r>
              <a:rPr lang="fr-FR" noProof="0" dirty="0" smtClean="0"/>
              <a:t>Particulièrement pendant la planification et par la suite</a:t>
            </a:r>
          </a:p>
        </p:txBody>
      </p:sp>
      <p:pic>
        <p:nvPicPr>
          <p:cNvPr id="12292" name="Grafik 4" descr="balken23.tif"/>
          <p:cNvPicPr>
            <a:picLocks noChangeAspect="1"/>
          </p:cNvPicPr>
          <p:nvPr/>
        </p:nvPicPr>
        <p:blipFill>
          <a:blip r:embed="rId3" cstate="print"/>
          <a:srcRect/>
          <a:stretch>
            <a:fillRect/>
          </a:stretch>
        </p:blipFill>
        <p:spPr bwMode="auto">
          <a:xfrm>
            <a:off x="8297863" y="2530475"/>
            <a:ext cx="846137" cy="4206875"/>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457200" y="1111250"/>
            <a:ext cx="8191500" cy="690563"/>
          </a:xfrm>
        </p:spPr>
        <p:txBody>
          <a:bodyPr>
            <a:normAutofit fontScale="90000"/>
          </a:bodyPr>
          <a:lstStyle/>
          <a:p>
            <a:pPr>
              <a:defRPr/>
            </a:pPr>
            <a:r>
              <a:rPr lang="fr-FR" noProof="0" dirty="0" smtClean="0"/>
              <a:t>Développement de la capacité institutionnelle pour l’adaptation : quelques définitions</a:t>
            </a:r>
            <a:endParaRPr lang="fr-FR" noProof="0" dirty="0"/>
          </a:p>
        </p:txBody>
      </p:sp>
      <p:sp>
        <p:nvSpPr>
          <p:cNvPr id="13315" name="Inhaltsplatzhalter 2"/>
          <p:cNvSpPr>
            <a:spLocks noGrp="1"/>
          </p:cNvSpPr>
          <p:nvPr>
            <p:ph idx="1"/>
          </p:nvPr>
        </p:nvSpPr>
        <p:spPr/>
        <p:txBody>
          <a:bodyPr/>
          <a:lstStyle/>
          <a:p>
            <a:pPr lvl="1"/>
            <a:r>
              <a:rPr lang="fr-FR" noProof="0" dirty="0" smtClean="0"/>
              <a:t>Institutions : </a:t>
            </a:r>
            <a:r>
              <a:rPr lang="fr-FR" b="0" noProof="0" dirty="0" smtClean="0"/>
              <a:t>systèmes de règles, procédures de prise de décision et programmes qui donnent lieu à des pratiques sociales. Ils assignent leurs rôles aux participants et guident les interactions (IHDP)</a:t>
            </a:r>
          </a:p>
          <a:p>
            <a:pPr lvl="1"/>
            <a:endParaRPr lang="fr-FR" b="0" noProof="0" dirty="0" smtClean="0"/>
          </a:p>
          <a:p>
            <a:pPr lvl="1"/>
            <a:r>
              <a:rPr lang="fr-FR" noProof="0" dirty="0" smtClean="0"/>
              <a:t>Développement de capacité : </a:t>
            </a:r>
            <a:r>
              <a:rPr lang="fr-FR" b="0" noProof="0" dirty="0" smtClean="0"/>
              <a:t>développer des capacités pour gérer les ressources de manière efficace </a:t>
            </a:r>
            <a:r>
              <a:rPr lang="fr-FR" b="0" dirty="0" smtClean="0"/>
              <a:t>en vue d’</a:t>
            </a:r>
            <a:r>
              <a:rPr lang="fr-FR" b="0" noProof="0" dirty="0" smtClean="0"/>
              <a:t>atteindre les résultats désirés de façon durable</a:t>
            </a:r>
          </a:p>
          <a:p>
            <a:pPr lvl="1"/>
            <a:endParaRPr lang="fr-FR" b="0" noProof="0" dirty="0" smtClean="0"/>
          </a:p>
          <a:p>
            <a:pPr lvl="1"/>
            <a:r>
              <a:rPr lang="fr-FR" noProof="0" dirty="0" smtClean="0"/>
              <a:t>Développement de capacité pour l’adaptation</a:t>
            </a:r>
            <a:r>
              <a:rPr lang="fr-FR" b="0" noProof="0" dirty="0" smtClean="0"/>
              <a:t>: capacités permettant aux pays/communautés de</a:t>
            </a:r>
          </a:p>
          <a:p>
            <a:pPr lvl="3">
              <a:buFontTx/>
              <a:buNone/>
            </a:pPr>
            <a:r>
              <a:rPr lang="fr-FR" sz="1800" b="1" noProof="0" dirty="0" smtClean="0">
                <a:solidFill>
                  <a:srgbClr val="77933C"/>
                </a:solidFill>
              </a:rPr>
              <a:t>(1) </a:t>
            </a:r>
            <a:r>
              <a:rPr lang="fr-FR" sz="1800" noProof="0" dirty="0" smtClean="0"/>
              <a:t>prendre des mesures d’adaptation</a:t>
            </a:r>
          </a:p>
          <a:p>
            <a:pPr lvl="3">
              <a:buFontTx/>
              <a:buNone/>
            </a:pPr>
            <a:r>
              <a:rPr lang="fr-FR" sz="1800" b="1" noProof="0" dirty="0" smtClean="0">
                <a:solidFill>
                  <a:srgbClr val="77933C"/>
                </a:solidFill>
              </a:rPr>
              <a:t>(2) </a:t>
            </a:r>
            <a:r>
              <a:rPr lang="fr-FR" sz="1800" noProof="0" dirty="0" smtClean="0"/>
              <a:t>continuer à s’adapter de façon durable</a:t>
            </a:r>
          </a:p>
          <a:p>
            <a:pPr>
              <a:tabLst>
                <a:tab pos="2190750" algn="l"/>
              </a:tabLst>
            </a:pPr>
            <a:endParaRPr lang="fr-FR" sz="1800" noProof="0" dirty="0" smtClean="0">
              <a:solidFill>
                <a:srgbClr val="595959"/>
              </a:solidFill>
            </a:endParaRPr>
          </a:p>
        </p:txBody>
      </p:sp>
    </p:spTree>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1" descr="j0192962%5b1%5d"/>
          <p:cNvPicPr>
            <a:picLocks noChangeAspect="1" noChangeArrowheads="1"/>
          </p:cNvPicPr>
          <p:nvPr/>
        </p:nvPicPr>
        <p:blipFill>
          <a:blip r:embed="rId3" cstate="print"/>
          <a:srcRect/>
          <a:stretch>
            <a:fillRect/>
          </a:stretch>
        </p:blipFill>
        <p:spPr bwMode="auto">
          <a:xfrm>
            <a:off x="2211388" y="2384425"/>
            <a:ext cx="4657725" cy="3306763"/>
          </a:xfrm>
          <a:prstGeom prst="rect">
            <a:avLst/>
          </a:prstGeom>
          <a:noFill/>
          <a:ln w="9525">
            <a:noFill/>
            <a:miter lim="800000"/>
            <a:headEnd/>
            <a:tailEnd/>
          </a:ln>
          <a:effectLst>
            <a:outerShdw blurRad="50800" dist="38100" dir="2700000" algn="tl" rotWithShape="0">
              <a:prstClr val="black">
                <a:alpha val="40000"/>
              </a:prstClr>
            </a:outerShdw>
          </a:effectLst>
        </p:spPr>
      </p:pic>
      <p:grpSp>
        <p:nvGrpSpPr>
          <p:cNvPr id="2" name="Gruppieren 48"/>
          <p:cNvGrpSpPr>
            <a:grpSpLocks/>
          </p:cNvGrpSpPr>
          <p:nvPr/>
        </p:nvGrpSpPr>
        <p:grpSpPr bwMode="auto">
          <a:xfrm>
            <a:off x="1349375" y="2913063"/>
            <a:ext cx="6480175" cy="2561762"/>
            <a:chOff x="1349241" y="2912524"/>
            <a:chExt cx="6479590" cy="2562774"/>
          </a:xfrm>
        </p:grpSpPr>
        <p:sp>
          <p:nvSpPr>
            <p:cNvPr id="14346" name="Text Box 17"/>
            <p:cNvSpPr>
              <a:spLocks noChangeArrowheads="1"/>
            </p:cNvSpPr>
            <p:nvPr/>
          </p:nvSpPr>
          <p:spPr bwMode="auto">
            <a:xfrm>
              <a:off x="5665069" y="2912524"/>
              <a:ext cx="2074863" cy="596900"/>
            </a:xfrm>
            <a:prstGeom prst="ellipse">
              <a:avLst/>
            </a:prstGeom>
            <a:solidFill>
              <a:srgbClr val="336699"/>
            </a:solidFill>
            <a:ln w="9525">
              <a:noFill/>
              <a:miter lim="800000"/>
              <a:headEnd/>
              <a:tailEnd/>
            </a:ln>
          </p:spPr>
          <p:txBody>
            <a:bodyPr/>
            <a:lstStyle/>
            <a:p>
              <a:pPr algn="ctr" eaLnBrk="0" hangingPunct="0">
                <a:lnSpc>
                  <a:spcPts val="1200"/>
                </a:lnSpc>
              </a:pPr>
              <a:r>
                <a:rPr lang="fr-FR" altLang="zh-CN" sz="1100" dirty="0" smtClean="0">
                  <a:solidFill>
                    <a:schemeClr val="bg1"/>
                  </a:solidFill>
                  <a:ea typeface="SimSun" pitchFamily="2" charset="-122"/>
                </a:rPr>
                <a:t>Développement organisationnel</a:t>
              </a:r>
              <a:endParaRPr lang="fr-FR" dirty="0">
                <a:solidFill>
                  <a:schemeClr val="bg1"/>
                </a:solidFill>
              </a:endParaRPr>
            </a:p>
          </p:txBody>
        </p:sp>
        <p:sp>
          <p:nvSpPr>
            <p:cNvPr id="14347" name="Text Box 14"/>
            <p:cNvSpPr>
              <a:spLocks noChangeArrowheads="1"/>
            </p:cNvSpPr>
            <p:nvPr/>
          </p:nvSpPr>
          <p:spPr bwMode="auto">
            <a:xfrm>
              <a:off x="1349241" y="4786732"/>
              <a:ext cx="2076450" cy="550862"/>
            </a:xfrm>
            <a:prstGeom prst="ellipse">
              <a:avLst/>
            </a:prstGeom>
            <a:solidFill>
              <a:srgbClr val="336699"/>
            </a:solidFill>
            <a:ln w="9525">
              <a:noFill/>
              <a:miter lim="800000"/>
              <a:headEnd/>
              <a:tailEnd/>
            </a:ln>
          </p:spPr>
          <p:txBody>
            <a:bodyPr/>
            <a:lstStyle/>
            <a:p>
              <a:pPr algn="ctr" eaLnBrk="0" hangingPunct="0"/>
              <a:r>
                <a:rPr lang="fr-FR" altLang="zh-CN" sz="1100" dirty="0" smtClean="0">
                  <a:solidFill>
                    <a:schemeClr val="bg1"/>
                  </a:solidFill>
                  <a:ea typeface="SimSun" pitchFamily="2" charset="-122"/>
                </a:rPr>
                <a:t>Développement de réseaux</a:t>
              </a:r>
              <a:endParaRPr lang="fr-FR" sz="1100" dirty="0">
                <a:solidFill>
                  <a:schemeClr val="bg1"/>
                </a:solidFill>
              </a:endParaRPr>
            </a:p>
          </p:txBody>
        </p:sp>
        <p:sp>
          <p:nvSpPr>
            <p:cNvPr id="14348" name="Text Box 11"/>
            <p:cNvSpPr>
              <a:spLocks noChangeArrowheads="1"/>
            </p:cNvSpPr>
            <p:nvPr/>
          </p:nvSpPr>
          <p:spPr bwMode="auto">
            <a:xfrm>
              <a:off x="1350035" y="2951418"/>
              <a:ext cx="2074863" cy="519112"/>
            </a:xfrm>
            <a:prstGeom prst="ellipse">
              <a:avLst/>
            </a:prstGeom>
            <a:solidFill>
              <a:srgbClr val="336699"/>
            </a:solidFill>
            <a:ln w="9525">
              <a:noFill/>
              <a:miter lim="800000"/>
              <a:headEnd/>
              <a:tailEnd/>
            </a:ln>
          </p:spPr>
          <p:txBody>
            <a:bodyPr/>
            <a:lstStyle/>
            <a:p>
              <a:pPr algn="ctr" eaLnBrk="0" hangingPunct="0"/>
              <a:r>
                <a:rPr lang="fr-FR" altLang="zh-CN" sz="1100" dirty="0" err="1" smtClean="0">
                  <a:solidFill>
                    <a:schemeClr val="bg1"/>
                  </a:solidFill>
                  <a:ea typeface="SimSun" pitchFamily="2" charset="-122"/>
                </a:rPr>
                <a:t>Human</a:t>
              </a:r>
              <a:r>
                <a:rPr lang="fr-FR" altLang="zh-CN" sz="1100" dirty="0" smtClean="0">
                  <a:solidFill>
                    <a:schemeClr val="bg1"/>
                  </a:solidFill>
                  <a:ea typeface="SimSun" pitchFamily="2" charset="-122"/>
                </a:rPr>
                <a:t> </a:t>
              </a:r>
              <a:r>
                <a:rPr lang="fr-FR" altLang="zh-CN" sz="1100" dirty="0" err="1" smtClean="0">
                  <a:solidFill>
                    <a:schemeClr val="bg1"/>
                  </a:solidFill>
                  <a:ea typeface="SimSun" pitchFamily="2" charset="-122"/>
                </a:rPr>
                <a:t>resources</a:t>
              </a:r>
              <a:r>
                <a:rPr lang="fr-FR" altLang="zh-CN" sz="1100" dirty="0" smtClean="0">
                  <a:solidFill>
                    <a:schemeClr val="bg1"/>
                  </a:solidFill>
                  <a:ea typeface="SimSun" pitchFamily="2" charset="-122"/>
                </a:rPr>
                <a:t> </a:t>
              </a:r>
              <a:r>
                <a:rPr lang="fr-FR" altLang="zh-CN" sz="1100" b="0" dirty="0" smtClean="0">
                  <a:solidFill>
                    <a:schemeClr val="bg1"/>
                  </a:solidFill>
                  <a:ea typeface="SimSun" pitchFamily="2" charset="-122"/>
                </a:rPr>
                <a:t>development </a:t>
              </a:r>
              <a:endParaRPr lang="fr-FR" sz="1100" b="0" dirty="0">
                <a:solidFill>
                  <a:schemeClr val="bg1"/>
                </a:solidFill>
              </a:endParaRPr>
            </a:p>
          </p:txBody>
        </p:sp>
        <p:sp>
          <p:nvSpPr>
            <p:cNvPr id="14349" name="Oval 9"/>
            <p:cNvSpPr>
              <a:spLocks noChangeArrowheads="1"/>
            </p:cNvSpPr>
            <p:nvPr/>
          </p:nvSpPr>
          <p:spPr bwMode="auto">
            <a:xfrm>
              <a:off x="5576169" y="4791495"/>
              <a:ext cx="2252662" cy="683803"/>
            </a:xfrm>
            <a:prstGeom prst="ellipse">
              <a:avLst/>
            </a:prstGeom>
            <a:solidFill>
              <a:srgbClr val="336699"/>
            </a:solidFill>
            <a:ln w="9525">
              <a:noFill/>
              <a:round/>
              <a:headEnd/>
              <a:tailEnd/>
            </a:ln>
          </p:spPr>
          <p:txBody>
            <a:bodyPr/>
            <a:lstStyle/>
            <a:p>
              <a:pPr algn="ctr" eaLnBrk="0" hangingPunct="0"/>
              <a:r>
                <a:rPr lang="fr-FR" altLang="zh-CN" sz="1100" dirty="0" smtClean="0">
                  <a:solidFill>
                    <a:schemeClr val="bg1"/>
                  </a:solidFill>
                  <a:ea typeface="SimSun" pitchFamily="2" charset="-122"/>
                </a:rPr>
                <a:t>Développement de systèmes dans le domaine politique</a:t>
              </a:r>
              <a:endParaRPr lang="fr-FR" sz="1100" dirty="0">
                <a:solidFill>
                  <a:schemeClr val="bg1"/>
                </a:solidFill>
              </a:endParaRPr>
            </a:p>
          </p:txBody>
        </p:sp>
      </p:grpSp>
      <p:pic>
        <p:nvPicPr>
          <p:cNvPr id="10" name="Picture 2" descr="DD01085_%5b1%5d"/>
          <p:cNvPicPr>
            <a:picLocks noChangeAspect="1" noChangeArrowheads="1"/>
          </p:cNvPicPr>
          <p:nvPr/>
        </p:nvPicPr>
        <p:blipFill>
          <a:blip r:embed="rId4" cstate="print"/>
          <a:srcRect/>
          <a:stretch>
            <a:fillRect/>
          </a:stretch>
        </p:blipFill>
        <p:spPr bwMode="auto">
          <a:xfrm>
            <a:off x="3798888" y="3235325"/>
            <a:ext cx="1482725" cy="1684338"/>
          </a:xfrm>
          <a:prstGeom prst="rect">
            <a:avLst/>
          </a:prstGeom>
          <a:noFill/>
          <a:ln w="9525">
            <a:noFill/>
            <a:miter lim="800000"/>
            <a:headEnd/>
            <a:tailEnd/>
          </a:ln>
        </p:spPr>
      </p:pic>
      <p:grpSp>
        <p:nvGrpSpPr>
          <p:cNvPr id="3" name="Gruppieren 35"/>
          <p:cNvGrpSpPr>
            <a:grpSpLocks/>
          </p:cNvGrpSpPr>
          <p:nvPr/>
        </p:nvGrpSpPr>
        <p:grpSpPr bwMode="auto">
          <a:xfrm>
            <a:off x="374650" y="2008188"/>
            <a:ext cx="5526088" cy="1754326"/>
            <a:chOff x="189781" y="1579814"/>
            <a:chExt cx="5525591" cy="1754302"/>
          </a:xfrm>
        </p:grpSpPr>
        <p:cxnSp>
          <p:nvCxnSpPr>
            <p:cNvPr id="6163" name="Gerade Verbindung 26"/>
            <p:cNvCxnSpPr>
              <a:cxnSpLocks noChangeShapeType="1"/>
            </p:cNvCxnSpPr>
            <p:nvPr/>
          </p:nvCxnSpPr>
          <p:spPr bwMode="auto">
            <a:xfrm rot="10800000">
              <a:off x="3799431" y="2092569"/>
              <a:ext cx="1915941" cy="638167"/>
            </a:xfrm>
            <a:prstGeom prst="line">
              <a:avLst/>
            </a:prstGeom>
            <a:solidFill>
              <a:schemeClr val="accent6">
                <a:lumMod val="40000"/>
                <a:lumOff val="60000"/>
              </a:schemeClr>
            </a:solidFill>
            <a:ln w="57150" algn="ctr">
              <a:solidFill>
                <a:srgbClr val="336699"/>
              </a:solidFill>
              <a:round/>
              <a:headEnd/>
              <a:tailEnd/>
            </a:ln>
          </p:spPr>
        </p:cxnSp>
        <p:sp>
          <p:nvSpPr>
            <p:cNvPr id="6162" name="Textfeld 25"/>
            <p:cNvSpPr txBox="1">
              <a:spLocks noChangeArrowheads="1"/>
            </p:cNvSpPr>
            <p:nvPr/>
          </p:nvSpPr>
          <p:spPr bwMode="auto">
            <a:xfrm>
              <a:off x="189781" y="1579814"/>
              <a:ext cx="3887438" cy="1754302"/>
            </a:xfrm>
            <a:prstGeom prst="rect">
              <a:avLst/>
            </a:prstGeom>
            <a:solidFill>
              <a:schemeClr val="accent6">
                <a:lumMod val="40000"/>
                <a:lumOff val="60000"/>
              </a:schemeClr>
            </a:solidFill>
            <a:ln w="25400">
              <a:noFill/>
              <a:miter lim="800000"/>
              <a:headEnd/>
              <a:tailEnd/>
            </a:ln>
            <a:effectLst>
              <a:outerShdw blurRad="50800" dist="38100" dir="2700000" algn="tl" rotWithShape="0">
                <a:prstClr val="black">
                  <a:alpha val="40000"/>
                </a:prstClr>
              </a:outerShdw>
            </a:effectLst>
          </p:spPr>
          <p:txBody>
            <a:bodyPr>
              <a:spAutoFit/>
            </a:bodyPr>
            <a:lstStyle/>
            <a:p>
              <a:pPr>
                <a:defRPr/>
              </a:pPr>
              <a:r>
                <a:rPr lang="fr-FR" sz="1800" dirty="0" smtClean="0">
                  <a:solidFill>
                    <a:schemeClr val="tx1">
                      <a:lumMod val="65000"/>
                      <a:lumOff val="35000"/>
                    </a:schemeClr>
                  </a:solidFill>
                  <a:latin typeface="Arial" pitchFamily="34" charset="0"/>
                  <a:cs typeface="Arial" pitchFamily="34" charset="0"/>
                </a:rPr>
                <a:t>Développement organisationnel</a:t>
              </a:r>
            </a:p>
            <a:p>
              <a:pPr marL="266700" indent="-266700">
                <a:buClr>
                  <a:srgbClr val="336699"/>
                </a:buClr>
                <a:buFont typeface="Wingdings" pitchFamily="2" charset="2"/>
                <a:buChar char="§"/>
                <a:defRPr/>
              </a:pPr>
              <a:r>
                <a:rPr lang="fr-FR" sz="1800" b="0" dirty="0" smtClean="0">
                  <a:solidFill>
                    <a:schemeClr val="tx1">
                      <a:lumMod val="65000"/>
                      <a:lumOff val="35000"/>
                    </a:schemeClr>
                  </a:solidFill>
                  <a:latin typeface="Arial" pitchFamily="34" charset="0"/>
                  <a:cs typeface="Arial" pitchFamily="34" charset="0"/>
                </a:rPr>
                <a:t>Comment : </a:t>
              </a:r>
              <a:r>
                <a:rPr lang="fr-FR" sz="1800" b="0" dirty="0">
                  <a:solidFill>
                    <a:schemeClr val="tx1">
                      <a:lumMod val="65000"/>
                      <a:lumOff val="35000"/>
                    </a:schemeClr>
                  </a:solidFill>
                  <a:latin typeface="Arial" pitchFamily="34" charset="0"/>
                  <a:cs typeface="Arial" pitchFamily="34" charset="0"/>
                </a:rPr>
                <a:t>c</a:t>
              </a:r>
              <a:r>
                <a:rPr lang="fr-FR" sz="1800" b="0" dirty="0" smtClean="0">
                  <a:solidFill>
                    <a:schemeClr val="tx1">
                      <a:lumMod val="65000"/>
                      <a:lumOff val="35000"/>
                    </a:schemeClr>
                  </a:solidFill>
                  <a:latin typeface="Arial" pitchFamily="34" charset="0"/>
                  <a:cs typeface="Arial" pitchFamily="34" charset="0"/>
                </a:rPr>
                <a:t>hanger la gestion</a:t>
              </a:r>
            </a:p>
            <a:p>
              <a:pPr marL="266700" indent="-266700">
                <a:buClr>
                  <a:srgbClr val="336699"/>
                </a:buClr>
                <a:buFont typeface="Wingdings" pitchFamily="2" charset="2"/>
                <a:buChar char="§"/>
                <a:defRPr/>
              </a:pPr>
              <a:r>
                <a:rPr lang="fr-FR" sz="1800" b="0" dirty="0" smtClean="0">
                  <a:solidFill>
                    <a:schemeClr val="tx1">
                      <a:lumMod val="65000"/>
                      <a:lumOff val="35000"/>
                    </a:schemeClr>
                  </a:solidFill>
                  <a:latin typeface="Arial" pitchFamily="34" charset="0"/>
                  <a:cs typeface="Arial" pitchFamily="34" charset="0"/>
                </a:rPr>
                <a:t>Quoi : suivi et évaluation, processus de gestion adaptative, direction et planification, gestion des connaissances</a:t>
              </a:r>
              <a:endParaRPr lang="fr-FR" sz="1800" b="0" dirty="0">
                <a:solidFill>
                  <a:schemeClr val="tx1">
                    <a:lumMod val="65000"/>
                    <a:lumOff val="35000"/>
                  </a:schemeClr>
                </a:solidFill>
                <a:latin typeface="Arial" pitchFamily="34" charset="0"/>
                <a:cs typeface="Arial" pitchFamily="34" charset="0"/>
              </a:endParaRPr>
            </a:p>
          </p:txBody>
        </p:sp>
      </p:grpSp>
      <p:sp>
        <p:nvSpPr>
          <p:cNvPr id="14342" name="Titel 1"/>
          <p:cNvSpPr>
            <a:spLocks noGrp="1"/>
          </p:cNvSpPr>
          <p:nvPr>
            <p:ph type="title"/>
          </p:nvPr>
        </p:nvSpPr>
        <p:spPr/>
        <p:txBody>
          <a:bodyPr/>
          <a:lstStyle/>
          <a:p>
            <a:r>
              <a:rPr lang="fr-FR" noProof="0" dirty="0" smtClean="0"/>
              <a:t>Capacité de développement à différents niveaux</a:t>
            </a:r>
          </a:p>
        </p:txBody>
      </p:sp>
      <p:sp>
        <p:nvSpPr>
          <p:cNvPr id="23" name="Textfeld 16"/>
          <p:cNvSpPr txBox="1">
            <a:spLocks noChangeArrowheads="1"/>
          </p:cNvSpPr>
          <p:nvPr/>
        </p:nvSpPr>
        <p:spPr bwMode="auto">
          <a:xfrm>
            <a:off x="5897563" y="6408738"/>
            <a:ext cx="3246437" cy="230187"/>
          </a:xfrm>
          <a:prstGeom prst="rect">
            <a:avLst/>
          </a:prstGeom>
          <a:noFill/>
          <a:ln w="9525">
            <a:noFill/>
            <a:miter lim="800000"/>
            <a:headEnd/>
            <a:tailEnd/>
          </a:ln>
        </p:spPr>
        <p:txBody>
          <a:bodyPr>
            <a:spAutoFit/>
          </a:bodyPr>
          <a:lstStyle/>
          <a:p>
            <a:pPr algn="r">
              <a:defRPr/>
            </a:pPr>
            <a:r>
              <a:rPr lang="fr-FR" sz="900" i="1" dirty="0" smtClean="0">
                <a:solidFill>
                  <a:schemeClr val="tx1">
                    <a:lumMod val="65000"/>
                    <a:lumOff val="35000"/>
                  </a:schemeClr>
                </a:solidFill>
                <a:latin typeface="Arial" pitchFamily="34" charset="0"/>
                <a:cs typeface="Arial" pitchFamily="34" charset="0"/>
              </a:rPr>
              <a:t>Source: GTZ </a:t>
            </a:r>
            <a:r>
              <a:rPr lang="fr-FR" sz="900" i="1" dirty="0" err="1" smtClean="0">
                <a:solidFill>
                  <a:schemeClr val="tx1">
                    <a:lumMod val="65000"/>
                    <a:lumOff val="35000"/>
                  </a:schemeClr>
                </a:solidFill>
                <a:latin typeface="Arial" pitchFamily="34" charset="0"/>
                <a:cs typeface="Arial" pitchFamily="34" charset="0"/>
              </a:rPr>
              <a:t>Capacity</a:t>
            </a:r>
            <a:r>
              <a:rPr lang="fr-FR" sz="900" i="1" dirty="0" smtClean="0">
                <a:solidFill>
                  <a:schemeClr val="tx1">
                    <a:lumMod val="65000"/>
                    <a:lumOff val="35000"/>
                  </a:schemeClr>
                </a:solidFill>
                <a:latin typeface="Arial" pitchFamily="34" charset="0"/>
                <a:cs typeface="Arial" pitchFamily="34" charset="0"/>
              </a:rPr>
              <a:t> WORKS, adapté</a:t>
            </a:r>
            <a:endParaRPr lang="fr-FR" sz="900" i="1" dirty="0">
              <a:solidFill>
                <a:schemeClr val="tx1">
                  <a:lumMod val="65000"/>
                  <a:lumOff val="35000"/>
                </a:schemeClr>
              </a:solidFill>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nodeType="clickEffect">
                                  <p:stCondLst>
                                    <p:cond delay="0"/>
                                  </p:stCondLst>
                                  <p:childTnLst>
                                    <p:set>
                                      <p:cBhvr>
                                        <p:cTn id="22" dur="1" fill="hold">
                                          <p:stCondLst>
                                            <p:cond delay="0"/>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1" descr="j0192962%5b1%5d"/>
          <p:cNvPicPr>
            <a:picLocks noChangeAspect="1" noChangeArrowheads="1"/>
          </p:cNvPicPr>
          <p:nvPr/>
        </p:nvPicPr>
        <p:blipFill>
          <a:blip r:embed="rId3" cstate="print"/>
          <a:srcRect/>
          <a:stretch>
            <a:fillRect/>
          </a:stretch>
        </p:blipFill>
        <p:spPr bwMode="auto">
          <a:xfrm>
            <a:off x="2211388" y="2384425"/>
            <a:ext cx="4657725" cy="3306763"/>
          </a:xfrm>
          <a:prstGeom prst="rect">
            <a:avLst/>
          </a:prstGeom>
          <a:noFill/>
          <a:ln w="9525">
            <a:noFill/>
            <a:miter lim="800000"/>
            <a:headEnd/>
            <a:tailEnd/>
          </a:ln>
          <a:effectLst>
            <a:outerShdw blurRad="50800" dist="38100" dir="2700000" algn="tl" rotWithShape="0">
              <a:prstClr val="black">
                <a:alpha val="40000"/>
              </a:prstClr>
            </a:outerShdw>
          </a:effectLst>
        </p:spPr>
      </p:pic>
      <p:grpSp>
        <p:nvGrpSpPr>
          <p:cNvPr id="15363" name="Gruppieren 48"/>
          <p:cNvGrpSpPr>
            <a:grpSpLocks/>
          </p:cNvGrpSpPr>
          <p:nvPr/>
        </p:nvGrpSpPr>
        <p:grpSpPr bwMode="auto">
          <a:xfrm>
            <a:off x="1349375" y="2913063"/>
            <a:ext cx="6480175" cy="2573337"/>
            <a:chOff x="1349241" y="2912524"/>
            <a:chExt cx="6479590" cy="2574354"/>
          </a:xfrm>
        </p:grpSpPr>
        <p:sp>
          <p:nvSpPr>
            <p:cNvPr id="15370" name="Text Box 17"/>
            <p:cNvSpPr>
              <a:spLocks noChangeArrowheads="1"/>
            </p:cNvSpPr>
            <p:nvPr/>
          </p:nvSpPr>
          <p:spPr bwMode="auto">
            <a:xfrm>
              <a:off x="5665069" y="2912524"/>
              <a:ext cx="2074863" cy="596900"/>
            </a:xfrm>
            <a:prstGeom prst="ellipse">
              <a:avLst/>
            </a:prstGeom>
            <a:solidFill>
              <a:srgbClr val="336699"/>
            </a:solidFill>
            <a:ln w="9525">
              <a:noFill/>
              <a:miter lim="800000"/>
              <a:headEnd/>
              <a:tailEnd/>
            </a:ln>
          </p:spPr>
          <p:txBody>
            <a:bodyPr/>
            <a:lstStyle/>
            <a:p>
              <a:pPr algn="ctr" eaLnBrk="0" hangingPunct="0">
                <a:lnSpc>
                  <a:spcPts val="1200"/>
                </a:lnSpc>
              </a:pPr>
              <a:r>
                <a:rPr lang="fr-FR" altLang="zh-CN" sz="1100" dirty="0" err="1" smtClean="0">
                  <a:solidFill>
                    <a:schemeClr val="bg1"/>
                  </a:solidFill>
                  <a:ea typeface="SimSun" pitchFamily="2" charset="-122"/>
                </a:rPr>
                <a:t>Organisational</a:t>
              </a:r>
              <a:r>
                <a:rPr lang="fr-FR" altLang="zh-CN" sz="1100" dirty="0" smtClean="0">
                  <a:solidFill>
                    <a:schemeClr val="bg1"/>
                  </a:solidFill>
                  <a:ea typeface="SimSun" pitchFamily="2" charset="-122"/>
                </a:rPr>
                <a:t/>
              </a:r>
              <a:br>
                <a:rPr lang="fr-FR" altLang="zh-CN" sz="1100" dirty="0" smtClean="0">
                  <a:solidFill>
                    <a:schemeClr val="bg1"/>
                  </a:solidFill>
                  <a:ea typeface="SimSun" pitchFamily="2" charset="-122"/>
                </a:rPr>
              </a:br>
              <a:r>
                <a:rPr lang="fr-FR" altLang="zh-CN" sz="1100" dirty="0" smtClean="0">
                  <a:solidFill>
                    <a:schemeClr val="bg1"/>
                  </a:solidFill>
                  <a:ea typeface="SimSun" pitchFamily="2" charset="-122"/>
                </a:rPr>
                <a:t>development</a:t>
              </a:r>
              <a:r>
                <a:rPr lang="fr-FR" altLang="zh-CN" dirty="0" smtClean="0">
                  <a:solidFill>
                    <a:schemeClr val="bg1"/>
                  </a:solidFill>
                  <a:ea typeface="SimSun" pitchFamily="2" charset="-122"/>
                </a:rPr>
                <a:t> </a:t>
              </a:r>
              <a:endParaRPr lang="fr-FR" dirty="0">
                <a:solidFill>
                  <a:schemeClr val="bg1"/>
                </a:solidFill>
              </a:endParaRPr>
            </a:p>
          </p:txBody>
        </p:sp>
        <p:sp>
          <p:nvSpPr>
            <p:cNvPr id="15371" name="Text Box 14"/>
            <p:cNvSpPr>
              <a:spLocks noChangeArrowheads="1"/>
            </p:cNvSpPr>
            <p:nvPr/>
          </p:nvSpPr>
          <p:spPr bwMode="auto">
            <a:xfrm>
              <a:off x="1349241" y="4786732"/>
              <a:ext cx="2076450" cy="550862"/>
            </a:xfrm>
            <a:prstGeom prst="ellipse">
              <a:avLst/>
            </a:prstGeom>
            <a:solidFill>
              <a:srgbClr val="336699"/>
            </a:solidFill>
            <a:ln w="9525">
              <a:noFill/>
              <a:miter lim="800000"/>
              <a:headEnd/>
              <a:tailEnd/>
            </a:ln>
          </p:spPr>
          <p:txBody>
            <a:bodyPr/>
            <a:lstStyle/>
            <a:p>
              <a:pPr algn="ctr" eaLnBrk="0" hangingPunct="0"/>
              <a:r>
                <a:rPr lang="fr-FR" altLang="zh-CN" sz="1100" dirty="0" smtClean="0">
                  <a:solidFill>
                    <a:schemeClr val="bg1"/>
                  </a:solidFill>
                  <a:ea typeface="SimSun" pitchFamily="2" charset="-122"/>
                </a:rPr>
                <a:t>Développement de réseaux</a:t>
              </a:r>
              <a:endParaRPr lang="fr-FR" sz="1100" dirty="0">
                <a:solidFill>
                  <a:schemeClr val="bg1"/>
                </a:solidFill>
              </a:endParaRPr>
            </a:p>
          </p:txBody>
        </p:sp>
        <p:sp>
          <p:nvSpPr>
            <p:cNvPr id="15372" name="Text Box 11"/>
            <p:cNvSpPr>
              <a:spLocks noChangeArrowheads="1"/>
            </p:cNvSpPr>
            <p:nvPr/>
          </p:nvSpPr>
          <p:spPr bwMode="auto">
            <a:xfrm>
              <a:off x="1350035" y="2951418"/>
              <a:ext cx="2074863" cy="648041"/>
            </a:xfrm>
            <a:prstGeom prst="ellipse">
              <a:avLst/>
            </a:prstGeom>
            <a:solidFill>
              <a:srgbClr val="336699"/>
            </a:solidFill>
            <a:ln w="9525">
              <a:noFill/>
              <a:miter lim="800000"/>
              <a:headEnd/>
              <a:tailEnd/>
            </a:ln>
          </p:spPr>
          <p:txBody>
            <a:bodyPr/>
            <a:lstStyle/>
            <a:p>
              <a:pPr algn="ctr" eaLnBrk="0" hangingPunct="0"/>
              <a:r>
                <a:rPr lang="fr-FR" altLang="zh-CN" sz="1100" dirty="0" smtClean="0">
                  <a:solidFill>
                    <a:schemeClr val="bg1"/>
                  </a:solidFill>
                  <a:ea typeface="SimSun" pitchFamily="2" charset="-122"/>
                </a:rPr>
                <a:t>Développement des ressources humaines</a:t>
              </a:r>
              <a:endParaRPr lang="fr-FR" sz="1100" b="0" dirty="0">
                <a:solidFill>
                  <a:schemeClr val="bg1"/>
                </a:solidFill>
              </a:endParaRPr>
            </a:p>
          </p:txBody>
        </p:sp>
        <p:sp>
          <p:nvSpPr>
            <p:cNvPr id="15373" name="Oval 9"/>
            <p:cNvSpPr>
              <a:spLocks noChangeArrowheads="1"/>
            </p:cNvSpPr>
            <p:nvPr/>
          </p:nvSpPr>
          <p:spPr bwMode="auto">
            <a:xfrm>
              <a:off x="5576169" y="4791495"/>
              <a:ext cx="2252662" cy="695383"/>
            </a:xfrm>
            <a:prstGeom prst="ellipse">
              <a:avLst/>
            </a:prstGeom>
            <a:solidFill>
              <a:srgbClr val="336699"/>
            </a:solidFill>
            <a:ln w="9525">
              <a:noFill/>
              <a:round/>
              <a:headEnd/>
              <a:tailEnd/>
            </a:ln>
          </p:spPr>
          <p:txBody>
            <a:bodyPr/>
            <a:lstStyle/>
            <a:p>
              <a:pPr algn="ctr" eaLnBrk="0" hangingPunct="0"/>
              <a:r>
                <a:rPr lang="fr-FR" altLang="zh-CN" sz="1100" dirty="0" smtClean="0">
                  <a:solidFill>
                    <a:schemeClr val="bg1"/>
                  </a:solidFill>
                  <a:ea typeface="SimSun" pitchFamily="2" charset="-122"/>
                </a:rPr>
                <a:t>Développement de systèmes dans le domaine politique</a:t>
              </a:r>
              <a:endParaRPr lang="fr-FR" sz="1100" dirty="0">
                <a:solidFill>
                  <a:schemeClr val="bg1"/>
                </a:solidFill>
              </a:endParaRPr>
            </a:p>
          </p:txBody>
        </p:sp>
      </p:grpSp>
      <p:sp>
        <p:nvSpPr>
          <p:cNvPr id="15364" name="Titel 1"/>
          <p:cNvSpPr>
            <a:spLocks noGrp="1"/>
          </p:cNvSpPr>
          <p:nvPr>
            <p:ph type="title"/>
          </p:nvPr>
        </p:nvSpPr>
        <p:spPr/>
        <p:txBody>
          <a:bodyPr/>
          <a:lstStyle/>
          <a:p>
            <a:r>
              <a:rPr lang="fr-FR" noProof="0" dirty="0" smtClean="0"/>
              <a:t>Capacité de développement à différents niveaux</a:t>
            </a:r>
          </a:p>
        </p:txBody>
      </p:sp>
      <p:sp>
        <p:nvSpPr>
          <p:cNvPr id="23" name="Textfeld 16"/>
          <p:cNvSpPr txBox="1">
            <a:spLocks noChangeArrowheads="1"/>
          </p:cNvSpPr>
          <p:nvPr/>
        </p:nvSpPr>
        <p:spPr bwMode="auto">
          <a:xfrm>
            <a:off x="5897563" y="6408738"/>
            <a:ext cx="3246437" cy="230187"/>
          </a:xfrm>
          <a:prstGeom prst="rect">
            <a:avLst/>
          </a:prstGeom>
          <a:noFill/>
          <a:ln w="9525">
            <a:noFill/>
            <a:miter lim="800000"/>
            <a:headEnd/>
            <a:tailEnd/>
          </a:ln>
        </p:spPr>
        <p:txBody>
          <a:bodyPr>
            <a:spAutoFit/>
          </a:bodyPr>
          <a:lstStyle/>
          <a:p>
            <a:pPr algn="r">
              <a:defRPr/>
            </a:pPr>
            <a:r>
              <a:rPr lang="fr-FR" sz="900" i="1" dirty="0" smtClean="0">
                <a:solidFill>
                  <a:schemeClr val="tx1">
                    <a:lumMod val="65000"/>
                    <a:lumOff val="35000"/>
                  </a:schemeClr>
                </a:solidFill>
                <a:latin typeface="Arial" pitchFamily="34" charset="0"/>
                <a:cs typeface="Arial" pitchFamily="34" charset="0"/>
              </a:rPr>
              <a:t>Source: GTZ </a:t>
            </a:r>
            <a:r>
              <a:rPr lang="fr-FR" sz="900" i="1" dirty="0" err="1" smtClean="0">
                <a:solidFill>
                  <a:schemeClr val="tx1">
                    <a:lumMod val="65000"/>
                    <a:lumOff val="35000"/>
                  </a:schemeClr>
                </a:solidFill>
                <a:latin typeface="Arial" pitchFamily="34" charset="0"/>
                <a:cs typeface="Arial" pitchFamily="34" charset="0"/>
              </a:rPr>
              <a:t>Capacity</a:t>
            </a:r>
            <a:r>
              <a:rPr lang="fr-FR" sz="900" i="1" dirty="0" smtClean="0">
                <a:solidFill>
                  <a:schemeClr val="tx1">
                    <a:lumMod val="65000"/>
                    <a:lumOff val="35000"/>
                  </a:schemeClr>
                </a:solidFill>
                <a:latin typeface="Arial" pitchFamily="34" charset="0"/>
                <a:cs typeface="Arial" pitchFamily="34" charset="0"/>
              </a:rPr>
              <a:t> WORKS, adapté</a:t>
            </a:r>
            <a:endParaRPr lang="fr-FR" sz="900" i="1" dirty="0">
              <a:solidFill>
                <a:schemeClr val="tx1">
                  <a:lumMod val="65000"/>
                  <a:lumOff val="35000"/>
                </a:schemeClr>
              </a:solidFill>
              <a:latin typeface="Arial" pitchFamily="34" charset="0"/>
              <a:cs typeface="Arial" pitchFamily="34" charset="0"/>
            </a:endParaRPr>
          </a:p>
        </p:txBody>
      </p:sp>
      <p:pic>
        <p:nvPicPr>
          <p:cNvPr id="15366" name="Picture 2" descr="DD01085_%5b1%5d"/>
          <p:cNvPicPr>
            <a:picLocks noChangeAspect="1" noChangeArrowheads="1"/>
          </p:cNvPicPr>
          <p:nvPr/>
        </p:nvPicPr>
        <p:blipFill>
          <a:blip r:embed="rId4" cstate="print"/>
          <a:srcRect/>
          <a:stretch>
            <a:fillRect/>
          </a:stretch>
        </p:blipFill>
        <p:spPr bwMode="auto">
          <a:xfrm>
            <a:off x="3798888" y="3235325"/>
            <a:ext cx="1482725" cy="1684338"/>
          </a:xfrm>
          <a:prstGeom prst="rect">
            <a:avLst/>
          </a:prstGeom>
          <a:noFill/>
          <a:ln w="9525">
            <a:noFill/>
            <a:miter lim="800000"/>
            <a:headEnd/>
            <a:tailEnd/>
          </a:ln>
        </p:spPr>
      </p:pic>
      <p:grpSp>
        <p:nvGrpSpPr>
          <p:cNvPr id="15367" name="Gruppieren 38"/>
          <p:cNvGrpSpPr>
            <a:grpSpLocks/>
          </p:cNvGrpSpPr>
          <p:nvPr/>
        </p:nvGrpSpPr>
        <p:grpSpPr bwMode="auto">
          <a:xfrm>
            <a:off x="3217863" y="2008188"/>
            <a:ext cx="5489575" cy="2308323"/>
            <a:chOff x="3108994" y="1325131"/>
            <a:chExt cx="5486365" cy="2035710"/>
          </a:xfrm>
        </p:grpSpPr>
        <p:cxnSp>
          <p:nvCxnSpPr>
            <p:cNvPr id="6165" name="Gerade Verbindung 20"/>
            <p:cNvCxnSpPr>
              <a:cxnSpLocks noChangeShapeType="1"/>
            </p:cNvCxnSpPr>
            <p:nvPr/>
          </p:nvCxnSpPr>
          <p:spPr bwMode="auto">
            <a:xfrm rot="10800000" flipV="1">
              <a:off x="3108994" y="2125940"/>
              <a:ext cx="1707151" cy="221203"/>
            </a:xfrm>
            <a:prstGeom prst="line">
              <a:avLst/>
            </a:prstGeom>
            <a:solidFill>
              <a:schemeClr val="accent6">
                <a:lumMod val="40000"/>
                <a:lumOff val="60000"/>
              </a:schemeClr>
            </a:solidFill>
            <a:ln w="57150" algn="ctr">
              <a:solidFill>
                <a:srgbClr val="336699"/>
              </a:solidFill>
              <a:round/>
              <a:headEnd/>
              <a:tailEnd/>
            </a:ln>
          </p:spPr>
        </p:cxnSp>
        <p:sp>
          <p:nvSpPr>
            <p:cNvPr id="6164" name="Textfeld 18"/>
            <p:cNvSpPr txBox="1">
              <a:spLocks noChangeArrowheads="1"/>
            </p:cNvSpPr>
            <p:nvPr/>
          </p:nvSpPr>
          <p:spPr bwMode="auto">
            <a:xfrm>
              <a:off x="4706671" y="1325131"/>
              <a:ext cx="3888688" cy="2035710"/>
            </a:xfrm>
            <a:prstGeom prst="rect">
              <a:avLst/>
            </a:prstGeom>
            <a:solidFill>
              <a:schemeClr val="accent6">
                <a:lumMod val="40000"/>
                <a:lumOff val="60000"/>
              </a:schemeClr>
            </a:solidFill>
            <a:ln w="25400">
              <a:noFill/>
              <a:miter lim="800000"/>
              <a:headEnd/>
              <a:tailEnd/>
            </a:ln>
            <a:effectLst>
              <a:outerShdw blurRad="50800" dist="38100" dir="2700000" algn="tl" rotWithShape="0">
                <a:prstClr val="black">
                  <a:alpha val="40000"/>
                </a:prstClr>
              </a:outerShdw>
            </a:effectLst>
          </p:spPr>
          <p:txBody>
            <a:bodyPr wrap="square">
              <a:spAutoFit/>
            </a:bodyPr>
            <a:lstStyle/>
            <a:p>
              <a:pPr>
                <a:defRPr/>
              </a:pPr>
              <a:r>
                <a:rPr lang="fr-FR" sz="1800" dirty="0" smtClean="0">
                  <a:solidFill>
                    <a:schemeClr val="tx1">
                      <a:lumMod val="65000"/>
                      <a:lumOff val="35000"/>
                    </a:schemeClr>
                  </a:solidFill>
                  <a:latin typeface="Arial" pitchFamily="34" charset="0"/>
                  <a:cs typeface="Arial" pitchFamily="34" charset="0"/>
                </a:rPr>
                <a:t>Développement des ressources humaines</a:t>
              </a:r>
            </a:p>
            <a:p>
              <a:pPr marL="266700" indent="-266700">
                <a:buClr>
                  <a:srgbClr val="336699"/>
                </a:buClr>
                <a:buFont typeface="Wingdings" pitchFamily="2" charset="2"/>
                <a:buChar char="§"/>
                <a:defRPr/>
              </a:pPr>
              <a:r>
                <a:rPr lang="fr-FR" sz="1800" b="0" dirty="0" smtClean="0">
                  <a:solidFill>
                    <a:schemeClr val="tx1">
                      <a:lumMod val="65000"/>
                      <a:lumOff val="35000"/>
                    </a:schemeClr>
                  </a:solidFill>
                  <a:latin typeface="Arial" pitchFamily="34" charset="0"/>
                  <a:cs typeface="Arial" pitchFamily="34" charset="0"/>
                </a:rPr>
                <a:t>Comment </a:t>
              </a:r>
              <a:r>
                <a:rPr lang="fr-FR" sz="1800" b="0" dirty="0" smtClean="0">
                  <a:solidFill>
                    <a:schemeClr val="tx1">
                      <a:lumMod val="65000"/>
                      <a:lumOff val="35000"/>
                    </a:schemeClr>
                  </a:solidFill>
                  <a:latin typeface="Arial" pitchFamily="34" charset="0"/>
                  <a:cs typeface="Arial" pitchFamily="34" charset="0"/>
                </a:rPr>
                <a:t>: encadrement et formation</a:t>
              </a:r>
            </a:p>
            <a:p>
              <a:pPr marL="266700" indent="-266700">
                <a:buClr>
                  <a:srgbClr val="336699"/>
                </a:buClr>
                <a:buFont typeface="Wingdings" pitchFamily="2" charset="2"/>
                <a:buChar char="§"/>
                <a:defRPr/>
              </a:pPr>
              <a:r>
                <a:rPr lang="fr-FR" sz="1800" b="0" dirty="0" smtClean="0">
                  <a:solidFill>
                    <a:schemeClr val="tx1">
                      <a:lumMod val="65000"/>
                      <a:lumOff val="35000"/>
                    </a:schemeClr>
                  </a:solidFill>
                  <a:latin typeface="Arial" pitchFamily="34" charset="0"/>
                  <a:cs typeface="Arial" pitchFamily="34" charset="0"/>
                </a:rPr>
                <a:t>Quoi </a:t>
              </a:r>
              <a:r>
                <a:rPr lang="fr-FR" sz="1800" b="0" dirty="0" smtClean="0">
                  <a:solidFill>
                    <a:schemeClr val="tx1">
                      <a:lumMod val="65000"/>
                      <a:lumOff val="35000"/>
                    </a:schemeClr>
                  </a:solidFill>
                  <a:latin typeface="Arial" pitchFamily="34" charset="0"/>
                  <a:cs typeface="Arial" pitchFamily="34" charset="0"/>
                </a:rPr>
                <a:t>: compétences techniques, compétences de gestion et compétences générales</a:t>
              </a:r>
              <a:br>
                <a:rPr lang="fr-FR" sz="1800" b="0" dirty="0" smtClean="0">
                  <a:solidFill>
                    <a:schemeClr val="tx1">
                      <a:lumMod val="65000"/>
                      <a:lumOff val="35000"/>
                    </a:schemeClr>
                  </a:solidFill>
                  <a:latin typeface="Arial" pitchFamily="34" charset="0"/>
                  <a:cs typeface="Arial" pitchFamily="34" charset="0"/>
                </a:rPr>
              </a:br>
              <a:endParaRPr lang="fr-FR" sz="1800" b="0" dirty="0">
                <a:solidFill>
                  <a:schemeClr val="tx1">
                    <a:lumMod val="65000"/>
                    <a:lumOff val="35000"/>
                  </a:schemeClr>
                </a:solidFill>
                <a:latin typeface="Arial" pitchFamily="34" charset="0"/>
                <a:cs typeface="Arial" pitchFamily="34" charset="0"/>
              </a:endParaRPr>
            </a:p>
          </p:txBody>
        </p:sp>
      </p:grpSp>
    </p:spTree>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1" descr="j0192962%5b1%5d"/>
          <p:cNvPicPr>
            <a:picLocks noChangeAspect="1" noChangeArrowheads="1"/>
          </p:cNvPicPr>
          <p:nvPr/>
        </p:nvPicPr>
        <p:blipFill>
          <a:blip r:embed="rId3" cstate="print"/>
          <a:srcRect/>
          <a:stretch>
            <a:fillRect/>
          </a:stretch>
        </p:blipFill>
        <p:spPr bwMode="auto">
          <a:xfrm>
            <a:off x="2211388" y="2384425"/>
            <a:ext cx="4657725" cy="3306763"/>
          </a:xfrm>
          <a:prstGeom prst="rect">
            <a:avLst/>
          </a:prstGeom>
          <a:noFill/>
          <a:ln w="9525">
            <a:noFill/>
            <a:miter lim="800000"/>
            <a:headEnd/>
            <a:tailEnd/>
          </a:ln>
          <a:effectLst>
            <a:outerShdw blurRad="50800" dist="38100" dir="2700000" algn="tl" rotWithShape="0">
              <a:prstClr val="black">
                <a:alpha val="40000"/>
              </a:prstClr>
            </a:outerShdw>
          </a:effectLst>
        </p:spPr>
      </p:pic>
      <p:grpSp>
        <p:nvGrpSpPr>
          <p:cNvPr id="16387" name="Gruppieren 48"/>
          <p:cNvGrpSpPr>
            <a:grpSpLocks/>
          </p:cNvGrpSpPr>
          <p:nvPr/>
        </p:nvGrpSpPr>
        <p:grpSpPr bwMode="auto">
          <a:xfrm>
            <a:off x="1349375" y="2913063"/>
            <a:ext cx="6480175" cy="2424112"/>
            <a:chOff x="1349241" y="2912524"/>
            <a:chExt cx="6479590" cy="2425070"/>
          </a:xfrm>
        </p:grpSpPr>
        <p:sp>
          <p:nvSpPr>
            <p:cNvPr id="16394" name="Text Box 17"/>
            <p:cNvSpPr>
              <a:spLocks noChangeArrowheads="1"/>
            </p:cNvSpPr>
            <p:nvPr/>
          </p:nvSpPr>
          <p:spPr bwMode="auto">
            <a:xfrm>
              <a:off x="5665069" y="2912524"/>
              <a:ext cx="2074863" cy="596900"/>
            </a:xfrm>
            <a:prstGeom prst="ellipse">
              <a:avLst/>
            </a:prstGeom>
            <a:solidFill>
              <a:srgbClr val="336699"/>
            </a:solidFill>
            <a:ln w="9525">
              <a:noFill/>
              <a:miter lim="800000"/>
              <a:headEnd/>
              <a:tailEnd/>
            </a:ln>
          </p:spPr>
          <p:txBody>
            <a:bodyPr/>
            <a:lstStyle/>
            <a:p>
              <a:pPr algn="ctr" eaLnBrk="0" hangingPunct="0">
                <a:lnSpc>
                  <a:spcPts val="1200"/>
                </a:lnSpc>
              </a:pPr>
              <a:r>
                <a:rPr lang="fr-FR" altLang="zh-CN" sz="1100" dirty="0" smtClean="0">
                  <a:solidFill>
                    <a:schemeClr val="bg1"/>
                  </a:solidFill>
                  <a:ea typeface="SimSun" pitchFamily="2" charset="-122"/>
                </a:rPr>
                <a:t>Développement organisationnel</a:t>
              </a:r>
              <a:endParaRPr lang="fr-FR" dirty="0">
                <a:solidFill>
                  <a:schemeClr val="bg1"/>
                </a:solidFill>
              </a:endParaRPr>
            </a:p>
          </p:txBody>
        </p:sp>
        <p:sp>
          <p:nvSpPr>
            <p:cNvPr id="16395" name="Text Box 14"/>
            <p:cNvSpPr>
              <a:spLocks noChangeArrowheads="1"/>
            </p:cNvSpPr>
            <p:nvPr/>
          </p:nvSpPr>
          <p:spPr bwMode="auto">
            <a:xfrm>
              <a:off x="1349241" y="4786732"/>
              <a:ext cx="2076450" cy="550862"/>
            </a:xfrm>
            <a:prstGeom prst="ellipse">
              <a:avLst/>
            </a:prstGeom>
            <a:solidFill>
              <a:srgbClr val="336699"/>
            </a:solidFill>
            <a:ln w="9525">
              <a:noFill/>
              <a:miter lim="800000"/>
              <a:headEnd/>
              <a:tailEnd/>
            </a:ln>
          </p:spPr>
          <p:txBody>
            <a:bodyPr/>
            <a:lstStyle/>
            <a:p>
              <a:pPr algn="ctr" eaLnBrk="0" hangingPunct="0"/>
              <a:r>
                <a:rPr lang="fr-FR" altLang="zh-CN" sz="1100" dirty="0" smtClean="0">
                  <a:solidFill>
                    <a:schemeClr val="bg1"/>
                  </a:solidFill>
                  <a:ea typeface="SimSun" pitchFamily="2" charset="-122"/>
                </a:rPr>
                <a:t>Développement de réseaux</a:t>
              </a:r>
              <a:endParaRPr lang="fr-FR" sz="1100" dirty="0">
                <a:solidFill>
                  <a:schemeClr val="bg1"/>
                </a:solidFill>
              </a:endParaRPr>
            </a:p>
          </p:txBody>
        </p:sp>
        <p:sp>
          <p:nvSpPr>
            <p:cNvPr id="16396" name="Text Box 11"/>
            <p:cNvSpPr>
              <a:spLocks noChangeArrowheads="1"/>
            </p:cNvSpPr>
            <p:nvPr/>
          </p:nvSpPr>
          <p:spPr bwMode="auto">
            <a:xfrm>
              <a:off x="1350035" y="2951418"/>
              <a:ext cx="2074863" cy="671199"/>
            </a:xfrm>
            <a:prstGeom prst="ellipse">
              <a:avLst/>
            </a:prstGeom>
            <a:solidFill>
              <a:srgbClr val="336699"/>
            </a:solidFill>
            <a:ln w="9525">
              <a:noFill/>
              <a:miter lim="800000"/>
              <a:headEnd/>
              <a:tailEnd/>
            </a:ln>
          </p:spPr>
          <p:txBody>
            <a:bodyPr/>
            <a:lstStyle/>
            <a:p>
              <a:pPr algn="ctr" eaLnBrk="0" hangingPunct="0"/>
              <a:r>
                <a:rPr lang="fr-FR" altLang="zh-CN" sz="1100" dirty="0" smtClean="0">
                  <a:solidFill>
                    <a:schemeClr val="bg1"/>
                  </a:solidFill>
                  <a:ea typeface="SimSun" pitchFamily="2" charset="-122"/>
                </a:rPr>
                <a:t>Développement des ressources humaines</a:t>
              </a:r>
              <a:endParaRPr lang="fr-FR" sz="1100" b="0" dirty="0">
                <a:solidFill>
                  <a:schemeClr val="bg1"/>
                </a:solidFill>
              </a:endParaRPr>
            </a:p>
          </p:txBody>
        </p:sp>
        <p:sp>
          <p:nvSpPr>
            <p:cNvPr id="16397" name="Oval 9"/>
            <p:cNvSpPr>
              <a:spLocks noChangeArrowheads="1"/>
            </p:cNvSpPr>
            <p:nvPr/>
          </p:nvSpPr>
          <p:spPr bwMode="auto">
            <a:xfrm>
              <a:off x="5576169" y="4791495"/>
              <a:ext cx="2252662" cy="541337"/>
            </a:xfrm>
            <a:prstGeom prst="ellipse">
              <a:avLst/>
            </a:prstGeom>
            <a:solidFill>
              <a:srgbClr val="336699"/>
            </a:solidFill>
            <a:ln w="9525">
              <a:noFill/>
              <a:round/>
              <a:headEnd/>
              <a:tailEnd/>
            </a:ln>
          </p:spPr>
          <p:txBody>
            <a:bodyPr/>
            <a:lstStyle/>
            <a:p>
              <a:pPr algn="ctr" eaLnBrk="0" hangingPunct="0"/>
              <a:r>
                <a:rPr lang="fr-FR" altLang="zh-CN" sz="1100" dirty="0" smtClean="0">
                  <a:solidFill>
                    <a:schemeClr val="bg1"/>
                  </a:solidFill>
                  <a:ea typeface="SimSun" pitchFamily="2" charset="-122"/>
                </a:rPr>
                <a:t>System development in the </a:t>
              </a:r>
              <a:r>
                <a:rPr lang="fr-FR" altLang="zh-CN" sz="1100" dirty="0" err="1" smtClean="0">
                  <a:solidFill>
                    <a:schemeClr val="bg1"/>
                  </a:solidFill>
                  <a:ea typeface="SimSun" pitchFamily="2" charset="-122"/>
                </a:rPr>
                <a:t>policy</a:t>
              </a:r>
              <a:r>
                <a:rPr lang="fr-FR" altLang="zh-CN" sz="1100" dirty="0" smtClean="0">
                  <a:solidFill>
                    <a:schemeClr val="bg1"/>
                  </a:solidFill>
                  <a:ea typeface="SimSun" pitchFamily="2" charset="-122"/>
                </a:rPr>
                <a:t> </a:t>
              </a:r>
              <a:r>
                <a:rPr lang="fr-FR" altLang="zh-CN" sz="1100" dirty="0" err="1" smtClean="0">
                  <a:solidFill>
                    <a:schemeClr val="bg1"/>
                  </a:solidFill>
                  <a:ea typeface="SimSun" pitchFamily="2" charset="-122"/>
                </a:rPr>
                <a:t>field</a:t>
              </a:r>
              <a:r>
                <a:rPr lang="fr-FR" altLang="zh-CN" sz="1100" dirty="0" smtClean="0">
                  <a:solidFill>
                    <a:schemeClr val="bg1"/>
                  </a:solidFill>
                  <a:ea typeface="SimSun" pitchFamily="2" charset="-122"/>
                </a:rPr>
                <a:t> </a:t>
              </a:r>
              <a:endParaRPr lang="fr-FR" sz="1100" dirty="0">
                <a:solidFill>
                  <a:schemeClr val="bg1"/>
                </a:solidFill>
              </a:endParaRPr>
            </a:p>
          </p:txBody>
        </p:sp>
      </p:grpSp>
      <p:pic>
        <p:nvPicPr>
          <p:cNvPr id="16388" name="Picture 2" descr="DD01085_%5b1%5d"/>
          <p:cNvPicPr>
            <a:picLocks noChangeAspect="1" noChangeArrowheads="1"/>
          </p:cNvPicPr>
          <p:nvPr/>
        </p:nvPicPr>
        <p:blipFill>
          <a:blip r:embed="rId4" cstate="print"/>
          <a:srcRect/>
          <a:stretch>
            <a:fillRect/>
          </a:stretch>
        </p:blipFill>
        <p:spPr bwMode="auto">
          <a:xfrm>
            <a:off x="3798888" y="3235325"/>
            <a:ext cx="1482725" cy="1684338"/>
          </a:xfrm>
          <a:prstGeom prst="rect">
            <a:avLst/>
          </a:prstGeom>
          <a:noFill/>
          <a:ln w="9525">
            <a:noFill/>
            <a:miter lim="800000"/>
            <a:headEnd/>
            <a:tailEnd/>
          </a:ln>
        </p:spPr>
      </p:pic>
      <p:sp>
        <p:nvSpPr>
          <p:cNvPr id="16389" name="Titel 1"/>
          <p:cNvSpPr>
            <a:spLocks noGrp="1"/>
          </p:cNvSpPr>
          <p:nvPr>
            <p:ph type="title"/>
          </p:nvPr>
        </p:nvSpPr>
        <p:spPr/>
        <p:txBody>
          <a:bodyPr/>
          <a:lstStyle/>
          <a:p>
            <a:r>
              <a:rPr lang="fr-FR" noProof="0" dirty="0" smtClean="0"/>
              <a:t>Capacité de développement à différents niveaux</a:t>
            </a:r>
          </a:p>
        </p:txBody>
      </p:sp>
      <p:grpSp>
        <p:nvGrpSpPr>
          <p:cNvPr id="3" name="Gruppieren 36"/>
          <p:cNvGrpSpPr>
            <a:grpSpLocks/>
          </p:cNvGrpSpPr>
          <p:nvPr/>
        </p:nvGrpSpPr>
        <p:grpSpPr bwMode="auto">
          <a:xfrm>
            <a:off x="3217864" y="4462463"/>
            <a:ext cx="5489574" cy="2031325"/>
            <a:chOff x="3493910" y="-686436"/>
            <a:chExt cx="5489573" cy="2032183"/>
          </a:xfrm>
        </p:grpSpPr>
        <p:cxnSp>
          <p:nvCxnSpPr>
            <p:cNvPr id="6161" name="Gerade Verbindung 32"/>
            <p:cNvCxnSpPr>
              <a:cxnSpLocks noChangeShapeType="1"/>
              <a:stCxn id="6160" idx="1"/>
            </p:cNvCxnSpPr>
            <p:nvPr/>
          </p:nvCxnSpPr>
          <p:spPr bwMode="auto">
            <a:xfrm flipH="1" flipV="1">
              <a:off x="3493910" y="-57514"/>
              <a:ext cx="1601786" cy="387170"/>
            </a:xfrm>
            <a:prstGeom prst="line">
              <a:avLst/>
            </a:prstGeom>
            <a:solidFill>
              <a:schemeClr val="accent6">
                <a:lumMod val="40000"/>
                <a:lumOff val="60000"/>
              </a:schemeClr>
            </a:solidFill>
            <a:ln w="57150" algn="ctr">
              <a:solidFill>
                <a:srgbClr val="336699"/>
              </a:solidFill>
              <a:round/>
              <a:headEnd/>
              <a:tailEnd/>
            </a:ln>
          </p:spPr>
        </p:cxnSp>
        <p:sp>
          <p:nvSpPr>
            <p:cNvPr id="6160" name="Textfeld 31"/>
            <p:cNvSpPr txBox="1">
              <a:spLocks noChangeArrowheads="1"/>
            </p:cNvSpPr>
            <p:nvPr/>
          </p:nvSpPr>
          <p:spPr bwMode="auto">
            <a:xfrm>
              <a:off x="5095696" y="-686436"/>
              <a:ext cx="3887787" cy="2032183"/>
            </a:xfrm>
            <a:prstGeom prst="rect">
              <a:avLst/>
            </a:prstGeom>
            <a:solidFill>
              <a:schemeClr val="accent6">
                <a:lumMod val="40000"/>
                <a:lumOff val="60000"/>
              </a:schemeClr>
            </a:solidFill>
            <a:ln w="25400">
              <a:noFill/>
              <a:miter lim="800000"/>
              <a:headEnd/>
              <a:tailEnd/>
            </a:ln>
            <a:effectLst>
              <a:outerShdw blurRad="50800" dist="38100" dir="2700000" algn="tl" rotWithShape="0">
                <a:prstClr val="black">
                  <a:alpha val="40000"/>
                </a:prstClr>
              </a:outerShdw>
            </a:effectLst>
          </p:spPr>
          <p:txBody>
            <a:bodyPr>
              <a:spAutoFit/>
            </a:bodyPr>
            <a:lstStyle/>
            <a:p>
              <a:pPr>
                <a:defRPr/>
              </a:pPr>
              <a:r>
                <a:rPr lang="fr-FR" sz="1800" dirty="0" smtClean="0">
                  <a:solidFill>
                    <a:schemeClr val="tx1">
                      <a:lumMod val="65000"/>
                      <a:lumOff val="35000"/>
                    </a:schemeClr>
                  </a:solidFill>
                  <a:latin typeface="Arial" pitchFamily="34" charset="0"/>
                  <a:cs typeface="Arial" pitchFamily="34" charset="0"/>
                </a:rPr>
                <a:t>Développement de réseaux</a:t>
              </a:r>
            </a:p>
            <a:p>
              <a:pPr marL="266700" lvl="1" indent="-266700">
                <a:buClr>
                  <a:srgbClr val="336699"/>
                </a:buClr>
                <a:buSzPct val="90000"/>
                <a:buFont typeface="Wingdings" pitchFamily="2" charset="2"/>
                <a:buChar char="§"/>
                <a:defRPr/>
              </a:pPr>
              <a:r>
                <a:rPr lang="fr-FR" sz="1800" b="0" dirty="0" smtClean="0">
                  <a:solidFill>
                    <a:schemeClr val="tx1">
                      <a:lumMod val="65000"/>
                      <a:lumOff val="35000"/>
                    </a:schemeClr>
                  </a:solidFill>
                  <a:latin typeface="Arial" pitchFamily="34" charset="0"/>
                  <a:cs typeface="Arial" pitchFamily="34" charset="0"/>
                </a:rPr>
                <a:t>Comment </a:t>
              </a:r>
              <a:r>
                <a:rPr lang="fr-FR" sz="1800" b="0" dirty="0" smtClean="0">
                  <a:solidFill>
                    <a:schemeClr val="tx1">
                      <a:lumMod val="65000"/>
                      <a:lumOff val="35000"/>
                    </a:schemeClr>
                  </a:solidFill>
                  <a:latin typeface="Arial" pitchFamily="34" charset="0"/>
                  <a:cs typeface="Arial" pitchFamily="34" charset="0"/>
                </a:rPr>
                <a:t>: gestion de réseau</a:t>
              </a:r>
            </a:p>
            <a:p>
              <a:pPr marL="266700" lvl="1" indent="-266700">
                <a:buClr>
                  <a:srgbClr val="336699"/>
                </a:buClr>
                <a:buSzPct val="90000"/>
                <a:buFont typeface="Wingdings" pitchFamily="2" charset="2"/>
                <a:buChar char="§"/>
                <a:defRPr/>
              </a:pPr>
              <a:r>
                <a:rPr lang="fr-FR" sz="1800" b="0" dirty="0" smtClean="0">
                  <a:solidFill>
                    <a:schemeClr val="tx1">
                      <a:lumMod val="65000"/>
                      <a:lumOff val="35000"/>
                    </a:schemeClr>
                  </a:solidFill>
                  <a:latin typeface="Arial" pitchFamily="34" charset="0"/>
                  <a:cs typeface="Arial" pitchFamily="34" charset="0"/>
                </a:rPr>
                <a:t>Quoi </a:t>
              </a:r>
              <a:r>
                <a:rPr lang="fr-FR" sz="1800" b="0" dirty="0" smtClean="0">
                  <a:solidFill>
                    <a:schemeClr val="tx1">
                      <a:lumMod val="65000"/>
                      <a:lumOff val="35000"/>
                    </a:schemeClr>
                  </a:solidFill>
                  <a:latin typeface="Arial" pitchFamily="34" charset="0"/>
                  <a:cs typeface="Arial" pitchFamily="34" charset="0"/>
                </a:rPr>
                <a:t>: développement et pilotage de systèmes de coopération qui tirent parti des avantages comparatifs et des économies d’échelles</a:t>
              </a:r>
              <a:endParaRPr lang="fr-FR" sz="1800" b="0" dirty="0">
                <a:solidFill>
                  <a:schemeClr val="tx1">
                    <a:lumMod val="65000"/>
                    <a:lumOff val="35000"/>
                  </a:schemeClr>
                </a:solidFill>
                <a:latin typeface="Arial" pitchFamily="34" charset="0"/>
                <a:cs typeface="Arial" pitchFamily="34" charset="0"/>
              </a:endParaRPr>
            </a:p>
          </p:txBody>
        </p:sp>
      </p:grpSp>
      <p:sp>
        <p:nvSpPr>
          <p:cNvPr id="23" name="Textfeld 16"/>
          <p:cNvSpPr txBox="1">
            <a:spLocks noChangeArrowheads="1"/>
          </p:cNvSpPr>
          <p:nvPr/>
        </p:nvSpPr>
        <p:spPr bwMode="auto">
          <a:xfrm>
            <a:off x="5897563" y="6408738"/>
            <a:ext cx="3246437" cy="230187"/>
          </a:xfrm>
          <a:prstGeom prst="rect">
            <a:avLst/>
          </a:prstGeom>
          <a:noFill/>
          <a:ln w="9525">
            <a:noFill/>
            <a:miter lim="800000"/>
            <a:headEnd/>
            <a:tailEnd/>
          </a:ln>
        </p:spPr>
        <p:txBody>
          <a:bodyPr>
            <a:spAutoFit/>
          </a:bodyPr>
          <a:lstStyle/>
          <a:p>
            <a:pPr algn="r">
              <a:defRPr/>
            </a:pPr>
            <a:r>
              <a:rPr lang="fr-FR" sz="900" i="1" dirty="0" smtClean="0">
                <a:solidFill>
                  <a:schemeClr val="tx1">
                    <a:lumMod val="65000"/>
                    <a:lumOff val="35000"/>
                  </a:schemeClr>
                </a:solidFill>
                <a:latin typeface="Arial" pitchFamily="34" charset="0"/>
                <a:cs typeface="Arial" pitchFamily="34" charset="0"/>
              </a:rPr>
              <a:t>Source: GTZ </a:t>
            </a:r>
            <a:r>
              <a:rPr lang="fr-FR" sz="900" i="1" dirty="0" err="1" smtClean="0">
                <a:solidFill>
                  <a:schemeClr val="tx1">
                    <a:lumMod val="65000"/>
                    <a:lumOff val="35000"/>
                  </a:schemeClr>
                </a:solidFill>
                <a:latin typeface="Arial" pitchFamily="34" charset="0"/>
                <a:cs typeface="Arial" pitchFamily="34" charset="0"/>
              </a:rPr>
              <a:t>Capacity</a:t>
            </a:r>
            <a:r>
              <a:rPr lang="fr-FR" sz="900" i="1" dirty="0" smtClean="0">
                <a:solidFill>
                  <a:schemeClr val="tx1">
                    <a:lumMod val="65000"/>
                    <a:lumOff val="35000"/>
                  </a:schemeClr>
                </a:solidFill>
                <a:latin typeface="Arial" pitchFamily="34" charset="0"/>
                <a:cs typeface="Arial" pitchFamily="34" charset="0"/>
              </a:rPr>
              <a:t> WORKS, adapté</a:t>
            </a:r>
            <a:endParaRPr lang="fr-FR" sz="900" i="1" dirty="0">
              <a:solidFill>
                <a:schemeClr val="tx1">
                  <a:lumMod val="65000"/>
                  <a:lumOff val="35000"/>
                </a:schemeClr>
              </a:solidFill>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1" descr="j0192962%5b1%5d"/>
          <p:cNvPicPr>
            <a:picLocks noChangeAspect="1" noChangeArrowheads="1"/>
          </p:cNvPicPr>
          <p:nvPr/>
        </p:nvPicPr>
        <p:blipFill>
          <a:blip r:embed="rId3" cstate="print"/>
          <a:srcRect/>
          <a:stretch>
            <a:fillRect/>
          </a:stretch>
        </p:blipFill>
        <p:spPr bwMode="auto">
          <a:xfrm>
            <a:off x="2211388" y="2384425"/>
            <a:ext cx="4657725" cy="3306763"/>
          </a:xfrm>
          <a:prstGeom prst="rect">
            <a:avLst/>
          </a:prstGeom>
          <a:noFill/>
          <a:ln w="9525">
            <a:noFill/>
            <a:miter lim="800000"/>
            <a:headEnd/>
            <a:tailEnd/>
          </a:ln>
          <a:effectLst>
            <a:outerShdw blurRad="50800" dist="38100" dir="2700000" algn="tl" rotWithShape="0">
              <a:prstClr val="black">
                <a:alpha val="40000"/>
              </a:prstClr>
            </a:outerShdw>
          </a:effectLst>
        </p:spPr>
      </p:pic>
      <p:grpSp>
        <p:nvGrpSpPr>
          <p:cNvPr id="17411" name="Gruppieren 48"/>
          <p:cNvGrpSpPr>
            <a:grpSpLocks/>
          </p:cNvGrpSpPr>
          <p:nvPr/>
        </p:nvGrpSpPr>
        <p:grpSpPr bwMode="auto">
          <a:xfrm>
            <a:off x="1349375" y="2913063"/>
            <a:ext cx="6480175" cy="2631210"/>
            <a:chOff x="1349241" y="2912524"/>
            <a:chExt cx="6479590" cy="2632250"/>
          </a:xfrm>
        </p:grpSpPr>
        <p:sp>
          <p:nvSpPr>
            <p:cNvPr id="17418" name="Text Box 17"/>
            <p:cNvSpPr>
              <a:spLocks noChangeArrowheads="1"/>
            </p:cNvSpPr>
            <p:nvPr/>
          </p:nvSpPr>
          <p:spPr bwMode="auto">
            <a:xfrm>
              <a:off x="5665069" y="2912524"/>
              <a:ext cx="2074863" cy="596900"/>
            </a:xfrm>
            <a:prstGeom prst="ellipse">
              <a:avLst/>
            </a:prstGeom>
            <a:solidFill>
              <a:srgbClr val="336699"/>
            </a:solidFill>
            <a:ln w="9525">
              <a:noFill/>
              <a:miter lim="800000"/>
              <a:headEnd/>
              <a:tailEnd/>
            </a:ln>
          </p:spPr>
          <p:txBody>
            <a:bodyPr/>
            <a:lstStyle/>
            <a:p>
              <a:pPr algn="ctr" eaLnBrk="0" hangingPunct="0">
                <a:lnSpc>
                  <a:spcPts val="1200"/>
                </a:lnSpc>
              </a:pPr>
              <a:r>
                <a:rPr lang="fr-FR" altLang="zh-CN" sz="1100" dirty="0" smtClean="0">
                  <a:solidFill>
                    <a:schemeClr val="bg1"/>
                  </a:solidFill>
                  <a:ea typeface="SimSun" pitchFamily="2" charset="-122"/>
                </a:rPr>
                <a:t>Développement organisationnel</a:t>
              </a:r>
              <a:endParaRPr lang="fr-FR" dirty="0">
                <a:solidFill>
                  <a:schemeClr val="bg1"/>
                </a:solidFill>
              </a:endParaRPr>
            </a:p>
          </p:txBody>
        </p:sp>
        <p:sp>
          <p:nvSpPr>
            <p:cNvPr id="17419" name="Text Box 14"/>
            <p:cNvSpPr>
              <a:spLocks noChangeArrowheads="1"/>
            </p:cNvSpPr>
            <p:nvPr/>
          </p:nvSpPr>
          <p:spPr bwMode="auto">
            <a:xfrm>
              <a:off x="1349241" y="4786732"/>
              <a:ext cx="2076450" cy="550862"/>
            </a:xfrm>
            <a:prstGeom prst="ellipse">
              <a:avLst/>
            </a:prstGeom>
            <a:solidFill>
              <a:srgbClr val="336699"/>
            </a:solidFill>
            <a:ln w="9525">
              <a:noFill/>
              <a:miter lim="800000"/>
              <a:headEnd/>
              <a:tailEnd/>
            </a:ln>
          </p:spPr>
          <p:txBody>
            <a:bodyPr/>
            <a:lstStyle/>
            <a:p>
              <a:pPr algn="ctr" eaLnBrk="0" hangingPunct="0"/>
              <a:r>
                <a:rPr lang="fr-FR" altLang="zh-CN" sz="1100" dirty="0" smtClean="0">
                  <a:solidFill>
                    <a:schemeClr val="bg1"/>
                  </a:solidFill>
                  <a:ea typeface="SimSun" pitchFamily="2" charset="-122"/>
                </a:rPr>
                <a:t>Network development </a:t>
              </a:r>
              <a:endParaRPr lang="fr-FR" sz="1100" dirty="0">
                <a:solidFill>
                  <a:schemeClr val="bg1"/>
                </a:solidFill>
              </a:endParaRPr>
            </a:p>
          </p:txBody>
        </p:sp>
        <p:sp>
          <p:nvSpPr>
            <p:cNvPr id="17420" name="Text Box 11"/>
            <p:cNvSpPr>
              <a:spLocks noChangeArrowheads="1"/>
            </p:cNvSpPr>
            <p:nvPr/>
          </p:nvSpPr>
          <p:spPr bwMode="auto">
            <a:xfrm>
              <a:off x="1350035" y="2951418"/>
              <a:ext cx="2074863" cy="648041"/>
            </a:xfrm>
            <a:prstGeom prst="ellipse">
              <a:avLst/>
            </a:prstGeom>
            <a:solidFill>
              <a:srgbClr val="336699"/>
            </a:solidFill>
            <a:ln w="9525">
              <a:noFill/>
              <a:miter lim="800000"/>
              <a:headEnd/>
              <a:tailEnd/>
            </a:ln>
          </p:spPr>
          <p:txBody>
            <a:bodyPr/>
            <a:lstStyle/>
            <a:p>
              <a:pPr algn="ctr" eaLnBrk="0" hangingPunct="0"/>
              <a:r>
                <a:rPr lang="fr-FR" altLang="zh-CN" sz="1100" dirty="0" smtClean="0">
                  <a:solidFill>
                    <a:schemeClr val="bg1"/>
                  </a:solidFill>
                  <a:ea typeface="SimSun" pitchFamily="2" charset="-122"/>
                </a:rPr>
                <a:t>Développement des ressources humaines</a:t>
              </a:r>
              <a:endParaRPr lang="fr-FR" sz="1100" b="0" dirty="0">
                <a:solidFill>
                  <a:schemeClr val="bg1"/>
                </a:solidFill>
              </a:endParaRPr>
            </a:p>
          </p:txBody>
        </p:sp>
        <p:sp>
          <p:nvSpPr>
            <p:cNvPr id="17421" name="Oval 9"/>
            <p:cNvSpPr>
              <a:spLocks noChangeArrowheads="1"/>
            </p:cNvSpPr>
            <p:nvPr/>
          </p:nvSpPr>
          <p:spPr bwMode="auto">
            <a:xfrm>
              <a:off x="5576169" y="4791495"/>
              <a:ext cx="2252662" cy="753279"/>
            </a:xfrm>
            <a:prstGeom prst="ellipse">
              <a:avLst/>
            </a:prstGeom>
            <a:solidFill>
              <a:srgbClr val="336699"/>
            </a:solidFill>
            <a:ln w="9525">
              <a:noFill/>
              <a:round/>
              <a:headEnd/>
              <a:tailEnd/>
            </a:ln>
          </p:spPr>
          <p:txBody>
            <a:bodyPr/>
            <a:lstStyle/>
            <a:p>
              <a:pPr algn="ctr" eaLnBrk="0" hangingPunct="0"/>
              <a:r>
                <a:rPr lang="fr-FR" altLang="zh-CN" sz="1100" dirty="0" smtClean="0">
                  <a:solidFill>
                    <a:schemeClr val="bg1"/>
                  </a:solidFill>
                  <a:ea typeface="SimSun" pitchFamily="2" charset="-122"/>
                </a:rPr>
                <a:t>Développement de systèmes dans le domaine politique</a:t>
              </a:r>
              <a:endParaRPr lang="fr-FR" sz="1100" dirty="0">
                <a:solidFill>
                  <a:schemeClr val="bg1"/>
                </a:solidFill>
              </a:endParaRPr>
            </a:p>
          </p:txBody>
        </p:sp>
      </p:grpSp>
      <p:pic>
        <p:nvPicPr>
          <p:cNvPr id="17412" name="Picture 2" descr="DD01085_%5b1%5d"/>
          <p:cNvPicPr>
            <a:picLocks noChangeAspect="1" noChangeArrowheads="1"/>
          </p:cNvPicPr>
          <p:nvPr/>
        </p:nvPicPr>
        <p:blipFill>
          <a:blip r:embed="rId4" cstate="print"/>
          <a:srcRect/>
          <a:stretch>
            <a:fillRect/>
          </a:stretch>
        </p:blipFill>
        <p:spPr bwMode="auto">
          <a:xfrm>
            <a:off x="3798888" y="3235325"/>
            <a:ext cx="1482725" cy="1684338"/>
          </a:xfrm>
          <a:prstGeom prst="rect">
            <a:avLst/>
          </a:prstGeom>
          <a:noFill/>
          <a:ln w="9525">
            <a:noFill/>
            <a:miter lim="800000"/>
            <a:headEnd/>
            <a:tailEnd/>
          </a:ln>
        </p:spPr>
      </p:pic>
      <p:sp>
        <p:nvSpPr>
          <p:cNvPr id="17413" name="Titel 1"/>
          <p:cNvSpPr>
            <a:spLocks noGrp="1"/>
          </p:cNvSpPr>
          <p:nvPr>
            <p:ph type="title"/>
          </p:nvPr>
        </p:nvSpPr>
        <p:spPr/>
        <p:txBody>
          <a:bodyPr/>
          <a:lstStyle/>
          <a:p>
            <a:r>
              <a:rPr lang="fr-FR" noProof="0" dirty="0" smtClean="0"/>
              <a:t>Capacité de développement à différents niveaux</a:t>
            </a:r>
          </a:p>
        </p:txBody>
      </p:sp>
      <p:grpSp>
        <p:nvGrpSpPr>
          <p:cNvPr id="3" name="Gruppieren 37"/>
          <p:cNvGrpSpPr>
            <a:grpSpLocks/>
          </p:cNvGrpSpPr>
          <p:nvPr/>
        </p:nvGrpSpPr>
        <p:grpSpPr bwMode="auto">
          <a:xfrm>
            <a:off x="301625" y="4492625"/>
            <a:ext cx="5581650" cy="2308324"/>
            <a:chOff x="199071" y="-76013"/>
            <a:chExt cx="5581292" cy="2308506"/>
          </a:xfrm>
        </p:grpSpPr>
        <p:cxnSp>
          <p:nvCxnSpPr>
            <p:cNvPr id="6159" name="Gerade Verbindung 36"/>
            <p:cNvCxnSpPr>
              <a:cxnSpLocks noChangeShapeType="1"/>
              <a:endCxn id="6158" idx="3"/>
            </p:cNvCxnSpPr>
            <p:nvPr/>
          </p:nvCxnSpPr>
          <p:spPr bwMode="auto">
            <a:xfrm flipH="1">
              <a:off x="4086610" y="512996"/>
              <a:ext cx="1693753" cy="565244"/>
            </a:xfrm>
            <a:prstGeom prst="line">
              <a:avLst/>
            </a:prstGeom>
            <a:solidFill>
              <a:schemeClr val="accent6">
                <a:lumMod val="40000"/>
                <a:lumOff val="60000"/>
              </a:schemeClr>
            </a:solidFill>
            <a:ln w="57150" algn="ctr">
              <a:solidFill>
                <a:srgbClr val="336699"/>
              </a:solidFill>
              <a:round/>
              <a:headEnd/>
              <a:tailEnd/>
            </a:ln>
            <a:effectLst/>
          </p:spPr>
        </p:cxnSp>
        <p:sp>
          <p:nvSpPr>
            <p:cNvPr id="6158" name="Textfeld 35"/>
            <p:cNvSpPr txBox="1">
              <a:spLocks noChangeArrowheads="1"/>
            </p:cNvSpPr>
            <p:nvPr/>
          </p:nvSpPr>
          <p:spPr bwMode="auto">
            <a:xfrm>
              <a:off x="199071" y="-76013"/>
              <a:ext cx="3887539" cy="2308506"/>
            </a:xfrm>
            <a:prstGeom prst="rect">
              <a:avLst/>
            </a:prstGeom>
            <a:solidFill>
              <a:schemeClr val="accent6">
                <a:lumMod val="40000"/>
                <a:lumOff val="60000"/>
              </a:schemeClr>
            </a:solidFill>
            <a:ln w="25400">
              <a:noFill/>
              <a:miter lim="800000"/>
              <a:headEnd/>
              <a:tailEnd/>
            </a:ln>
            <a:effectLst>
              <a:outerShdw blurRad="50800" dist="38100" dir="2700000" algn="tl" rotWithShape="0">
                <a:prstClr val="black">
                  <a:alpha val="40000"/>
                </a:prstClr>
              </a:outerShdw>
            </a:effectLst>
          </p:spPr>
          <p:txBody>
            <a:bodyPr wrap="square">
              <a:spAutoFit/>
            </a:bodyPr>
            <a:lstStyle/>
            <a:p>
              <a:pPr>
                <a:defRPr/>
              </a:pPr>
              <a:r>
                <a:rPr lang="fr-FR" sz="1800" dirty="0" smtClean="0">
                  <a:solidFill>
                    <a:schemeClr val="tx1">
                      <a:lumMod val="65000"/>
                      <a:lumOff val="35000"/>
                    </a:schemeClr>
                  </a:solidFill>
                  <a:latin typeface="Arial" pitchFamily="34" charset="0"/>
                  <a:cs typeface="Arial" pitchFamily="34" charset="0"/>
                </a:rPr>
                <a:t>Développement de systèmes/ domaine politique</a:t>
              </a:r>
            </a:p>
            <a:p>
              <a:pPr marL="266700" lvl="1" indent="-266700">
                <a:buClr>
                  <a:srgbClr val="336699"/>
                </a:buClr>
                <a:buSzPct val="90000"/>
                <a:buFont typeface="Wingdings" pitchFamily="2" charset="2"/>
                <a:buChar char="§"/>
                <a:defRPr/>
              </a:pPr>
              <a:r>
                <a:rPr lang="fr-FR" sz="1800" b="0" dirty="0" smtClean="0">
                  <a:solidFill>
                    <a:schemeClr val="tx1">
                      <a:lumMod val="65000"/>
                      <a:lumOff val="35000"/>
                    </a:schemeClr>
                  </a:solidFill>
                  <a:latin typeface="Arial" pitchFamily="34" charset="0"/>
                  <a:cs typeface="Arial" pitchFamily="34" charset="0"/>
                </a:rPr>
                <a:t>Comment : conseil politique</a:t>
              </a:r>
            </a:p>
            <a:p>
              <a:pPr marL="266700" lvl="1" indent="-266700">
                <a:buClr>
                  <a:srgbClr val="336699"/>
                </a:buClr>
                <a:buSzPct val="90000"/>
                <a:buFont typeface="Wingdings" pitchFamily="2" charset="2"/>
                <a:buChar char="§"/>
                <a:defRPr/>
              </a:pPr>
              <a:r>
                <a:rPr lang="fr-FR" sz="1800" b="0" dirty="0" smtClean="0">
                  <a:solidFill>
                    <a:schemeClr val="tx1">
                      <a:lumMod val="65000"/>
                      <a:lumOff val="35000"/>
                    </a:schemeClr>
                  </a:solidFill>
                  <a:latin typeface="Arial" pitchFamily="34" charset="0"/>
                  <a:cs typeface="Arial" pitchFamily="34" charset="0"/>
                </a:rPr>
                <a:t>Quoi : plans de négociation, élaboration de processus assurant la primauté du droit et la participation</a:t>
              </a:r>
              <a:br>
                <a:rPr lang="fr-FR" sz="1800" b="0" dirty="0" smtClean="0">
                  <a:solidFill>
                    <a:schemeClr val="tx1">
                      <a:lumMod val="65000"/>
                      <a:lumOff val="35000"/>
                    </a:schemeClr>
                  </a:solidFill>
                  <a:latin typeface="Arial" pitchFamily="34" charset="0"/>
                  <a:cs typeface="Arial" pitchFamily="34" charset="0"/>
                </a:rPr>
              </a:br>
              <a:endParaRPr lang="fr-FR" sz="1800" b="0" dirty="0">
                <a:solidFill>
                  <a:schemeClr val="tx1">
                    <a:lumMod val="65000"/>
                    <a:lumOff val="35000"/>
                  </a:schemeClr>
                </a:solidFill>
                <a:latin typeface="Arial" pitchFamily="34" charset="0"/>
                <a:cs typeface="Arial" pitchFamily="34" charset="0"/>
              </a:endParaRPr>
            </a:p>
          </p:txBody>
        </p:sp>
      </p:grpSp>
      <p:sp>
        <p:nvSpPr>
          <p:cNvPr id="23" name="Textfeld 16"/>
          <p:cNvSpPr txBox="1">
            <a:spLocks noChangeArrowheads="1"/>
          </p:cNvSpPr>
          <p:nvPr/>
        </p:nvSpPr>
        <p:spPr bwMode="auto">
          <a:xfrm>
            <a:off x="5897563" y="6408738"/>
            <a:ext cx="3246437" cy="230187"/>
          </a:xfrm>
          <a:prstGeom prst="rect">
            <a:avLst/>
          </a:prstGeom>
          <a:noFill/>
          <a:ln w="9525">
            <a:noFill/>
            <a:miter lim="800000"/>
            <a:headEnd/>
            <a:tailEnd/>
          </a:ln>
        </p:spPr>
        <p:txBody>
          <a:bodyPr>
            <a:spAutoFit/>
          </a:bodyPr>
          <a:lstStyle/>
          <a:p>
            <a:pPr algn="r">
              <a:defRPr/>
            </a:pPr>
            <a:r>
              <a:rPr lang="fr-FR" sz="900" i="1" dirty="0" smtClean="0">
                <a:solidFill>
                  <a:schemeClr val="tx1">
                    <a:lumMod val="65000"/>
                    <a:lumOff val="35000"/>
                  </a:schemeClr>
                </a:solidFill>
                <a:latin typeface="Arial" pitchFamily="34" charset="0"/>
                <a:cs typeface="Arial" pitchFamily="34" charset="0"/>
              </a:rPr>
              <a:t>Source: GTZ </a:t>
            </a:r>
            <a:r>
              <a:rPr lang="fr-FR" sz="900" i="1" dirty="0" err="1" smtClean="0">
                <a:solidFill>
                  <a:schemeClr val="tx1">
                    <a:lumMod val="65000"/>
                    <a:lumOff val="35000"/>
                  </a:schemeClr>
                </a:solidFill>
                <a:latin typeface="Arial" pitchFamily="34" charset="0"/>
                <a:cs typeface="Arial" pitchFamily="34" charset="0"/>
              </a:rPr>
              <a:t>Capacity</a:t>
            </a:r>
            <a:r>
              <a:rPr lang="fr-FR" sz="900" i="1" dirty="0" smtClean="0">
                <a:solidFill>
                  <a:schemeClr val="tx1">
                    <a:lumMod val="65000"/>
                    <a:lumOff val="35000"/>
                  </a:schemeClr>
                </a:solidFill>
                <a:latin typeface="Arial" pitchFamily="34" charset="0"/>
                <a:cs typeface="Arial" pitchFamily="34" charset="0"/>
              </a:rPr>
              <a:t> WORKS, adapté</a:t>
            </a:r>
            <a:endParaRPr lang="fr-FR" sz="900" i="1" dirty="0">
              <a:solidFill>
                <a:schemeClr val="tx1">
                  <a:lumMod val="65000"/>
                  <a:lumOff val="35000"/>
                </a:schemeClr>
              </a:solidFill>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el 1"/>
          <p:cNvSpPr>
            <a:spLocks noGrp="1"/>
          </p:cNvSpPr>
          <p:nvPr>
            <p:ph type="title"/>
          </p:nvPr>
        </p:nvSpPr>
        <p:spPr/>
        <p:txBody>
          <a:bodyPr/>
          <a:lstStyle/>
          <a:p>
            <a:r>
              <a:rPr lang="fr-FR" noProof="0" dirty="0" smtClean="0"/>
              <a:t>Capacité adaptative et capacité d’adaptation : différents cadres (1)</a:t>
            </a:r>
          </a:p>
        </p:txBody>
      </p:sp>
      <p:sp>
        <p:nvSpPr>
          <p:cNvPr id="18435" name="Inhaltsplatzhalter 2"/>
          <p:cNvSpPr>
            <a:spLocks noGrp="1"/>
          </p:cNvSpPr>
          <p:nvPr>
            <p:ph idx="1"/>
          </p:nvPr>
        </p:nvSpPr>
        <p:spPr>
          <a:xfrm>
            <a:off x="457200" y="2008188"/>
            <a:ext cx="4083050" cy="4213225"/>
          </a:xfrm>
        </p:spPr>
        <p:txBody>
          <a:bodyPr/>
          <a:lstStyle/>
          <a:p>
            <a:pPr lvl="1"/>
            <a:r>
              <a:rPr lang="fr-FR" sz="2000" noProof="0" dirty="0" smtClean="0"/>
              <a:t>Dans le cas du changement climatique, la capacité adaptative et la capacité d’adaptation sont étroitement liées : continuum d’approches générales et ciblées</a:t>
            </a:r>
          </a:p>
          <a:p>
            <a:pPr lvl="1"/>
            <a:endParaRPr lang="fr-FR" sz="2000" noProof="0" dirty="0" smtClean="0"/>
          </a:p>
          <a:p>
            <a:pPr lvl="1"/>
            <a:r>
              <a:rPr lang="fr-FR" sz="2000" noProof="0" dirty="0" smtClean="0"/>
              <a:t>Cadres basés sur les atouts :</a:t>
            </a:r>
            <a:br>
              <a:rPr lang="fr-FR" sz="2000" noProof="0" dirty="0" smtClean="0"/>
            </a:br>
            <a:r>
              <a:rPr lang="fr-FR" sz="2000" noProof="0" dirty="0" smtClean="0"/>
              <a:t>« Quelles sont les ressources dont nous disposons qui nous permettront de nous adapter ? »</a:t>
            </a:r>
          </a:p>
        </p:txBody>
      </p:sp>
      <p:pic>
        <p:nvPicPr>
          <p:cNvPr id="4" name="Grafik 3" descr="IUCN_framework for social adaptation in tropical coastal communities.jpg"/>
          <p:cNvPicPr>
            <a:picLocks noChangeAspect="1"/>
          </p:cNvPicPr>
          <p:nvPr/>
        </p:nvPicPr>
        <p:blipFill>
          <a:blip r:embed="rId3" cstate="print"/>
          <a:srcRect/>
          <a:stretch>
            <a:fillRect/>
          </a:stretch>
        </p:blipFill>
        <p:spPr bwMode="auto">
          <a:xfrm>
            <a:off x="5715000" y="2014538"/>
            <a:ext cx="2992438" cy="4232275"/>
          </a:xfrm>
          <a:prstGeom prst="rect">
            <a:avLst/>
          </a:prstGeom>
          <a:noFill/>
          <a:ln w="9525">
            <a:solidFill>
              <a:schemeClr val="bg1">
                <a:lumMod val="95000"/>
              </a:schemeClr>
            </a:solidFill>
            <a:miter lim="800000"/>
            <a:headEnd/>
            <a:tailEnd/>
          </a:ln>
          <a:effectLst>
            <a:outerShdw blurRad="50800" dist="38100" dir="2700000" algn="tl" rotWithShape="0">
              <a:prstClr val="black">
                <a:alpha val="40000"/>
              </a:prstClr>
            </a:outerShdw>
          </a:effectLst>
        </p:spPr>
      </p:pic>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60" name="Gruppieren 9"/>
          <p:cNvGrpSpPr>
            <a:grpSpLocks/>
          </p:cNvGrpSpPr>
          <p:nvPr/>
        </p:nvGrpSpPr>
        <p:grpSpPr bwMode="auto">
          <a:xfrm>
            <a:off x="4411663" y="1463675"/>
            <a:ext cx="4732337" cy="5164138"/>
            <a:chOff x="4726005" y="1719124"/>
            <a:chExt cx="4818777" cy="4992985"/>
          </a:xfrm>
        </p:grpSpPr>
        <p:pic>
          <p:nvPicPr>
            <p:cNvPr id="19461" name="Picture 7"/>
            <p:cNvPicPr>
              <a:picLocks noChangeAspect="1" noChangeArrowheads="1"/>
            </p:cNvPicPr>
            <p:nvPr/>
          </p:nvPicPr>
          <p:blipFill>
            <a:blip r:embed="rId3" cstate="print"/>
            <a:srcRect/>
            <a:stretch>
              <a:fillRect/>
            </a:stretch>
          </p:blipFill>
          <p:spPr bwMode="auto">
            <a:xfrm>
              <a:off x="4726005" y="1719124"/>
              <a:ext cx="4254216" cy="4710551"/>
            </a:xfrm>
            <a:prstGeom prst="rect">
              <a:avLst/>
            </a:prstGeom>
            <a:noFill/>
            <a:ln w="9525">
              <a:noFill/>
              <a:miter lim="800000"/>
              <a:headEnd/>
              <a:tailEnd/>
            </a:ln>
          </p:spPr>
        </p:pic>
        <p:sp>
          <p:nvSpPr>
            <p:cNvPr id="9222" name="Textfeld 8"/>
            <p:cNvSpPr txBox="1">
              <a:spLocks noChangeArrowheads="1"/>
            </p:cNvSpPr>
            <p:nvPr/>
          </p:nvSpPr>
          <p:spPr bwMode="auto">
            <a:xfrm>
              <a:off x="5424332" y="6489550"/>
              <a:ext cx="4120450" cy="222559"/>
            </a:xfrm>
            <a:prstGeom prst="rect">
              <a:avLst/>
            </a:prstGeom>
            <a:noFill/>
            <a:ln w="9525">
              <a:noFill/>
              <a:miter lim="800000"/>
              <a:headEnd/>
              <a:tailEnd/>
            </a:ln>
          </p:spPr>
          <p:txBody>
            <a:bodyPr>
              <a:spAutoFit/>
            </a:bodyPr>
            <a:lstStyle/>
            <a:p>
              <a:pPr algn="r">
                <a:defRPr/>
              </a:pPr>
              <a:r>
                <a:rPr lang="fr-FR" sz="900" i="1" dirty="0" smtClean="0">
                  <a:solidFill>
                    <a:schemeClr val="tx1">
                      <a:lumMod val="65000"/>
                      <a:lumOff val="35000"/>
                    </a:schemeClr>
                  </a:solidFill>
                </a:rPr>
                <a:t>Source: The adaptive </a:t>
              </a:r>
              <a:r>
                <a:rPr lang="fr-FR" sz="900" i="1" dirty="0" err="1" smtClean="0">
                  <a:solidFill>
                    <a:schemeClr val="tx1">
                      <a:lumMod val="65000"/>
                      <a:lumOff val="35000"/>
                    </a:schemeClr>
                  </a:solidFill>
                </a:rPr>
                <a:t>capacity</a:t>
              </a:r>
              <a:r>
                <a:rPr lang="fr-FR" sz="900" i="1" dirty="0" smtClean="0">
                  <a:solidFill>
                    <a:schemeClr val="tx1">
                      <a:lumMod val="65000"/>
                      <a:lumOff val="35000"/>
                    </a:schemeClr>
                  </a:solidFill>
                </a:rPr>
                <a:t> </a:t>
              </a:r>
              <a:r>
                <a:rPr lang="fr-FR" sz="900" i="1" dirty="0" err="1" smtClean="0">
                  <a:solidFill>
                    <a:schemeClr val="tx1">
                      <a:lumMod val="65000"/>
                      <a:lumOff val="35000"/>
                    </a:schemeClr>
                  </a:solidFill>
                </a:rPr>
                <a:t>wheel</a:t>
              </a:r>
              <a:r>
                <a:rPr lang="fr-FR" sz="900" i="1" dirty="0" smtClean="0">
                  <a:solidFill>
                    <a:schemeClr val="tx1">
                      <a:lumMod val="65000"/>
                      <a:lumOff val="35000"/>
                    </a:schemeClr>
                  </a:solidFill>
                </a:rPr>
                <a:t> – Gupta (2010)</a:t>
              </a:r>
              <a:endParaRPr lang="fr-FR" sz="900" i="1" dirty="0">
                <a:solidFill>
                  <a:schemeClr val="tx1">
                    <a:lumMod val="65000"/>
                    <a:lumOff val="35000"/>
                  </a:schemeClr>
                </a:solidFill>
              </a:endParaRPr>
            </a:p>
          </p:txBody>
        </p:sp>
      </p:grpSp>
      <p:sp>
        <p:nvSpPr>
          <p:cNvPr id="19458" name="Titel 1"/>
          <p:cNvSpPr>
            <a:spLocks noGrp="1"/>
          </p:cNvSpPr>
          <p:nvPr>
            <p:ph type="title"/>
          </p:nvPr>
        </p:nvSpPr>
        <p:spPr/>
        <p:txBody>
          <a:bodyPr/>
          <a:lstStyle/>
          <a:p>
            <a:r>
              <a:rPr lang="fr-FR" noProof="0" dirty="0" smtClean="0"/>
              <a:t>Capacité adaptative et capacité d’adaptation : différents cadres (2)</a:t>
            </a:r>
          </a:p>
        </p:txBody>
      </p:sp>
      <p:sp>
        <p:nvSpPr>
          <p:cNvPr id="19459" name="Inhaltsplatzhalter 2"/>
          <p:cNvSpPr>
            <a:spLocks noGrp="1"/>
          </p:cNvSpPr>
          <p:nvPr>
            <p:ph idx="1"/>
          </p:nvPr>
        </p:nvSpPr>
        <p:spPr>
          <a:xfrm>
            <a:off x="457200" y="1967245"/>
            <a:ext cx="4083050" cy="4213225"/>
          </a:xfrm>
        </p:spPr>
        <p:txBody>
          <a:bodyPr/>
          <a:lstStyle/>
          <a:p>
            <a:pPr lvl="1"/>
            <a:r>
              <a:rPr lang="fr-FR" sz="2000" noProof="0" dirty="0" smtClean="0"/>
              <a:t>Cadres basés sur les </a:t>
            </a:r>
            <a:r>
              <a:rPr lang="fr-FR" sz="2000" noProof="0" dirty="0" smtClean="0"/>
              <a:t>atouts :</a:t>
            </a:r>
            <a:br>
              <a:rPr lang="fr-FR" sz="2000" noProof="0" dirty="0" smtClean="0"/>
            </a:br>
            <a:r>
              <a:rPr lang="fr-FR" sz="2000" noProof="0" dirty="0" smtClean="0"/>
              <a:t>«</a:t>
            </a:r>
            <a:r>
              <a:rPr lang="fr-FR" sz="2000" noProof="0" dirty="0" smtClean="0"/>
              <a:t> Quelles sont les </a:t>
            </a:r>
            <a:r>
              <a:rPr lang="fr-FR" sz="2000" noProof="0" dirty="0" smtClean="0"/>
              <a:t>ressources dont </a:t>
            </a:r>
            <a:r>
              <a:rPr lang="fr-FR" sz="2000" noProof="0" dirty="0" smtClean="0"/>
              <a:t>nous disposons qui nous permettront de nous adapter ? »</a:t>
            </a:r>
          </a:p>
        </p:txBody>
      </p:sp>
    </p:spTree>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el 1"/>
          <p:cNvSpPr>
            <a:spLocks noGrp="1"/>
          </p:cNvSpPr>
          <p:nvPr>
            <p:ph type="title"/>
          </p:nvPr>
        </p:nvSpPr>
        <p:spPr/>
        <p:txBody>
          <a:bodyPr/>
          <a:lstStyle/>
          <a:p>
            <a:r>
              <a:rPr lang="fr-FR" noProof="0" dirty="0" smtClean="0"/>
              <a:t>Capacité adaptative et capacité d’adaptation : différents cadres (3)</a:t>
            </a:r>
          </a:p>
        </p:txBody>
      </p:sp>
      <p:sp>
        <p:nvSpPr>
          <p:cNvPr id="20483" name="Inhaltsplatzhalter 2"/>
          <p:cNvSpPr>
            <a:spLocks noGrp="1"/>
          </p:cNvSpPr>
          <p:nvPr>
            <p:ph idx="1"/>
          </p:nvPr>
        </p:nvSpPr>
        <p:spPr>
          <a:xfrm>
            <a:off x="457200" y="2008188"/>
            <a:ext cx="4083050" cy="4213225"/>
          </a:xfrm>
        </p:spPr>
        <p:txBody>
          <a:bodyPr/>
          <a:lstStyle/>
          <a:p>
            <a:pPr lvl="1"/>
            <a:r>
              <a:rPr lang="fr-FR" noProof="0" dirty="0" smtClean="0"/>
              <a:t>Cadres basés sur les fonctions :</a:t>
            </a:r>
            <a:br>
              <a:rPr lang="fr-FR" noProof="0" dirty="0" smtClean="0"/>
            </a:br>
            <a:r>
              <a:rPr lang="fr-FR" noProof="0" dirty="0" smtClean="0"/>
              <a:t> « Que sommes-nous capables de faire pour nous adapter ? »</a:t>
            </a:r>
          </a:p>
          <a:p>
            <a:pPr lvl="1">
              <a:buFont typeface="Wingdings" pitchFamily="2" charset="2"/>
              <a:buNone/>
            </a:pPr>
            <a:endParaRPr lang="fr-FR" noProof="0" dirty="0" smtClean="0">
              <a:solidFill>
                <a:srgbClr val="595959"/>
              </a:solidFill>
            </a:endParaRPr>
          </a:p>
        </p:txBody>
      </p:sp>
      <p:sp>
        <p:nvSpPr>
          <p:cNvPr id="20484" name="Rechteck 7"/>
          <p:cNvSpPr>
            <a:spLocks noChangeArrowheads="1"/>
          </p:cNvSpPr>
          <p:nvPr/>
        </p:nvSpPr>
        <p:spPr bwMode="auto">
          <a:xfrm>
            <a:off x="4411663" y="2008188"/>
            <a:ext cx="3803650" cy="3743325"/>
          </a:xfrm>
          <a:prstGeom prst="rect">
            <a:avLst/>
          </a:prstGeom>
          <a:solidFill>
            <a:srgbClr val="669900"/>
          </a:solidFill>
          <a:ln w="9525" algn="ctr">
            <a:noFill/>
            <a:round/>
            <a:headEnd/>
            <a:tailEnd/>
          </a:ln>
        </p:spPr>
        <p:txBody>
          <a:bodyPr/>
          <a:lstStyle/>
          <a:p>
            <a:pPr eaLnBrk="0" hangingPunct="0"/>
            <a:endParaRPr lang="fr-FR" dirty="0"/>
          </a:p>
        </p:txBody>
      </p:sp>
      <p:sp>
        <p:nvSpPr>
          <p:cNvPr id="7" name="Rechteckiger Pfeil 6"/>
          <p:cNvSpPr/>
          <p:nvPr/>
        </p:nvSpPr>
        <p:spPr bwMode="auto">
          <a:xfrm>
            <a:off x="4678363" y="2301875"/>
            <a:ext cx="1130300" cy="1138238"/>
          </a:xfrm>
          <a:prstGeom prst="bentArrow">
            <a:avLst/>
          </a:prstGeom>
          <a:solidFill>
            <a:schemeClr val="bg1"/>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9" name="Rechteckiger Pfeil 8"/>
          <p:cNvSpPr/>
          <p:nvPr/>
        </p:nvSpPr>
        <p:spPr bwMode="auto">
          <a:xfrm rot="5400000">
            <a:off x="6834188" y="2443162"/>
            <a:ext cx="1130300" cy="1139825"/>
          </a:xfrm>
          <a:prstGeom prst="bentArrow">
            <a:avLst/>
          </a:prstGeom>
          <a:solidFill>
            <a:schemeClr val="bg1"/>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10" name="Rechteckiger Pfeil 9"/>
          <p:cNvSpPr/>
          <p:nvPr/>
        </p:nvSpPr>
        <p:spPr bwMode="auto">
          <a:xfrm rot="10800000">
            <a:off x="6680200" y="4435475"/>
            <a:ext cx="1130300" cy="1138238"/>
          </a:xfrm>
          <a:prstGeom prst="bentArrow">
            <a:avLst/>
          </a:prstGeom>
          <a:solidFill>
            <a:schemeClr val="bg1"/>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11" name="Rechteckiger Pfeil 10"/>
          <p:cNvSpPr/>
          <p:nvPr/>
        </p:nvSpPr>
        <p:spPr bwMode="auto">
          <a:xfrm rot="16200000">
            <a:off x="4558507" y="4301331"/>
            <a:ext cx="1130300" cy="1138237"/>
          </a:xfrm>
          <a:prstGeom prst="bentArrow">
            <a:avLst/>
          </a:prstGeom>
          <a:solidFill>
            <a:schemeClr val="bg1"/>
          </a:solidFill>
          <a:ln w="9525" cap="flat" cmpd="sng" algn="ctr">
            <a:noFill/>
            <a:prstDash val="solid"/>
            <a:round/>
            <a:headEnd type="none" w="med" len="med"/>
            <a:tailEnd type="none" w="med" len="med"/>
          </a:ln>
          <a:effectLst/>
        </p:spPr>
        <p:txBody>
          <a:bodyPr/>
          <a:lstStyle/>
          <a:p>
            <a:pPr eaLnBrk="0" hangingPunct="0">
              <a:defRPr/>
            </a:pPr>
            <a:endParaRPr lang="fr-FR" dirty="0"/>
          </a:p>
        </p:txBody>
      </p:sp>
      <p:sp>
        <p:nvSpPr>
          <p:cNvPr id="20489" name="Textfeld 11"/>
          <p:cNvSpPr txBox="1">
            <a:spLocks noChangeArrowheads="1"/>
          </p:cNvSpPr>
          <p:nvPr/>
        </p:nvSpPr>
        <p:spPr bwMode="auto">
          <a:xfrm>
            <a:off x="4352865" y="3667125"/>
            <a:ext cx="1249282" cy="600164"/>
          </a:xfrm>
          <a:prstGeom prst="rect">
            <a:avLst/>
          </a:prstGeom>
          <a:noFill/>
          <a:ln w="9525">
            <a:noFill/>
            <a:miter lim="800000"/>
            <a:headEnd/>
            <a:tailEnd/>
          </a:ln>
        </p:spPr>
        <p:txBody>
          <a:bodyPr wrap="square">
            <a:spAutoFit/>
          </a:bodyPr>
          <a:lstStyle/>
          <a:p>
            <a:pPr algn="ctr"/>
            <a:r>
              <a:rPr lang="fr-FR" sz="1100" dirty="0" smtClean="0">
                <a:solidFill>
                  <a:schemeClr val="bg1"/>
                </a:solidFill>
              </a:rPr>
              <a:t>Changements de la fonction du système</a:t>
            </a:r>
            <a:endParaRPr lang="fr-FR" sz="1100" dirty="0">
              <a:solidFill>
                <a:schemeClr val="bg1"/>
              </a:solidFill>
            </a:endParaRPr>
          </a:p>
        </p:txBody>
      </p:sp>
      <p:sp>
        <p:nvSpPr>
          <p:cNvPr id="20490" name="Textfeld 12"/>
          <p:cNvSpPr txBox="1">
            <a:spLocks noChangeArrowheads="1"/>
          </p:cNvSpPr>
          <p:nvPr/>
        </p:nvSpPr>
        <p:spPr bwMode="auto">
          <a:xfrm>
            <a:off x="5813425" y="2066925"/>
            <a:ext cx="1119810" cy="1446550"/>
          </a:xfrm>
          <a:prstGeom prst="rect">
            <a:avLst/>
          </a:prstGeom>
          <a:noFill/>
          <a:ln w="9525">
            <a:noFill/>
            <a:miter lim="800000"/>
            <a:headEnd/>
            <a:tailEnd/>
          </a:ln>
        </p:spPr>
        <p:txBody>
          <a:bodyPr wrap="square">
            <a:spAutoFit/>
          </a:bodyPr>
          <a:lstStyle/>
          <a:p>
            <a:pPr algn="ctr"/>
            <a:r>
              <a:rPr lang="fr-FR" dirty="0" smtClean="0">
                <a:solidFill>
                  <a:schemeClr val="bg1"/>
                </a:solidFill>
              </a:rPr>
              <a:t>CNA</a:t>
            </a:r>
          </a:p>
          <a:p>
            <a:pPr algn="ctr"/>
            <a:r>
              <a:rPr lang="fr-FR" sz="1100" dirty="0" smtClean="0">
                <a:solidFill>
                  <a:schemeClr val="bg1"/>
                </a:solidFill>
              </a:rPr>
              <a:t>(capacité nationale d’adaptation)</a:t>
            </a:r>
          </a:p>
          <a:p>
            <a:pPr algn="ctr"/>
            <a:r>
              <a:rPr lang="fr-FR" sz="1100" dirty="0" smtClean="0">
                <a:solidFill>
                  <a:schemeClr val="bg1"/>
                </a:solidFill>
              </a:rPr>
              <a:t>Évaluation du système d’adaptation</a:t>
            </a:r>
            <a:endParaRPr lang="fr-FR" sz="1100" dirty="0">
              <a:solidFill>
                <a:schemeClr val="bg1"/>
              </a:solidFill>
            </a:endParaRPr>
          </a:p>
        </p:txBody>
      </p:sp>
      <p:sp>
        <p:nvSpPr>
          <p:cNvPr id="20491" name="Textfeld 13"/>
          <p:cNvSpPr txBox="1">
            <a:spLocks noChangeArrowheads="1"/>
          </p:cNvSpPr>
          <p:nvPr/>
        </p:nvSpPr>
        <p:spPr bwMode="auto">
          <a:xfrm>
            <a:off x="5813425" y="5051425"/>
            <a:ext cx="974725" cy="600164"/>
          </a:xfrm>
          <a:prstGeom prst="rect">
            <a:avLst/>
          </a:prstGeom>
          <a:noFill/>
          <a:ln w="9525">
            <a:noFill/>
            <a:miter lim="800000"/>
            <a:headEnd/>
            <a:tailEnd/>
          </a:ln>
        </p:spPr>
        <p:txBody>
          <a:bodyPr>
            <a:spAutoFit/>
          </a:bodyPr>
          <a:lstStyle/>
          <a:p>
            <a:pPr algn="ctr"/>
            <a:r>
              <a:rPr lang="fr-FR" sz="1100" dirty="0">
                <a:solidFill>
                  <a:schemeClr val="bg1"/>
                </a:solidFill>
              </a:rPr>
              <a:t>M</a:t>
            </a:r>
            <a:r>
              <a:rPr lang="fr-FR" sz="1100" dirty="0" smtClean="0">
                <a:solidFill>
                  <a:schemeClr val="bg1"/>
                </a:solidFill>
              </a:rPr>
              <a:t>ise en œuvre de plans</a:t>
            </a:r>
            <a:endParaRPr lang="fr-FR" sz="1100" dirty="0">
              <a:solidFill>
                <a:schemeClr val="bg1"/>
              </a:solidFill>
            </a:endParaRPr>
          </a:p>
        </p:txBody>
      </p:sp>
      <p:sp>
        <p:nvSpPr>
          <p:cNvPr id="20492" name="Textfeld 14"/>
          <p:cNvSpPr txBox="1">
            <a:spLocks noChangeArrowheads="1"/>
          </p:cNvSpPr>
          <p:nvPr/>
        </p:nvSpPr>
        <p:spPr bwMode="auto">
          <a:xfrm>
            <a:off x="6989763" y="3498850"/>
            <a:ext cx="1338262" cy="938719"/>
          </a:xfrm>
          <a:prstGeom prst="rect">
            <a:avLst/>
          </a:prstGeom>
          <a:noFill/>
          <a:ln w="9525">
            <a:noFill/>
            <a:miter lim="800000"/>
            <a:headEnd/>
            <a:tailEnd/>
          </a:ln>
        </p:spPr>
        <p:txBody>
          <a:bodyPr>
            <a:spAutoFit/>
          </a:bodyPr>
          <a:lstStyle/>
          <a:p>
            <a:pPr algn="ctr"/>
            <a:r>
              <a:rPr lang="fr-FR" sz="1100" dirty="0" smtClean="0">
                <a:solidFill>
                  <a:schemeClr val="bg1"/>
                </a:solidFill>
              </a:rPr>
              <a:t>Planification pour l’action d’adaptation et le renforcement des capacités</a:t>
            </a:r>
            <a:endParaRPr lang="fr-FR" sz="1100" dirty="0">
              <a:solidFill>
                <a:schemeClr val="bg1"/>
              </a:solidFill>
            </a:endParaRPr>
          </a:p>
        </p:txBody>
      </p:sp>
      <p:sp>
        <p:nvSpPr>
          <p:cNvPr id="14" name="Textfeld 8"/>
          <p:cNvSpPr txBox="1">
            <a:spLocks noChangeArrowheads="1"/>
          </p:cNvSpPr>
          <p:nvPr/>
        </p:nvSpPr>
        <p:spPr bwMode="auto">
          <a:xfrm>
            <a:off x="5097463" y="6397625"/>
            <a:ext cx="4046537" cy="230188"/>
          </a:xfrm>
          <a:prstGeom prst="rect">
            <a:avLst/>
          </a:prstGeom>
          <a:noFill/>
          <a:ln w="9525">
            <a:noFill/>
            <a:miter lim="800000"/>
            <a:headEnd/>
            <a:tailEnd/>
          </a:ln>
        </p:spPr>
        <p:txBody>
          <a:bodyPr>
            <a:spAutoFit/>
          </a:bodyPr>
          <a:lstStyle/>
          <a:p>
            <a:pPr marL="0" lvl="1" algn="r">
              <a:defRPr/>
            </a:pPr>
            <a:r>
              <a:rPr lang="fr-FR" sz="900" i="1" dirty="0" smtClean="0">
                <a:solidFill>
                  <a:schemeClr val="tx1">
                    <a:lumMod val="65000"/>
                    <a:lumOff val="35000"/>
                  </a:schemeClr>
                </a:solidFill>
              </a:rPr>
              <a:t>The National Adaptive </a:t>
            </a:r>
            <a:r>
              <a:rPr lang="fr-FR" sz="900" i="1" dirty="0" err="1" smtClean="0">
                <a:solidFill>
                  <a:schemeClr val="tx1">
                    <a:lumMod val="65000"/>
                    <a:lumOff val="35000"/>
                  </a:schemeClr>
                </a:solidFill>
              </a:rPr>
              <a:t>Capacity</a:t>
            </a:r>
            <a:r>
              <a:rPr lang="fr-FR" sz="900" i="1" dirty="0" smtClean="0">
                <a:solidFill>
                  <a:schemeClr val="tx1">
                    <a:lumMod val="65000"/>
                    <a:lumOff val="35000"/>
                  </a:schemeClr>
                </a:solidFill>
              </a:rPr>
              <a:t> Framework. Source WRI (2009)</a:t>
            </a:r>
            <a:endParaRPr lang="fr-FR" sz="900" i="1" dirty="0">
              <a:solidFill>
                <a:schemeClr val="tx1">
                  <a:lumMod val="65000"/>
                  <a:lumOff val="35000"/>
                </a:schemeClr>
              </a:solidFill>
            </a:endParaRPr>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el 1"/>
          <p:cNvSpPr>
            <a:spLocks noGrp="1"/>
          </p:cNvSpPr>
          <p:nvPr>
            <p:ph type="title"/>
          </p:nvPr>
        </p:nvSpPr>
        <p:spPr>
          <a:xfrm>
            <a:off x="457200" y="1068388"/>
            <a:ext cx="7772400" cy="741362"/>
          </a:xfrm>
        </p:spPr>
        <p:txBody>
          <a:bodyPr/>
          <a:lstStyle/>
          <a:p>
            <a:r>
              <a:rPr lang="fr-FR" noProof="0" dirty="0" smtClean="0"/>
              <a:t>Étapes vers des capacités institutionnelles d’adaptation en matière de planification</a:t>
            </a:r>
            <a:r>
              <a:rPr lang="fr-FR" baseline="0" noProof="0" dirty="0" smtClean="0"/>
              <a:t> </a:t>
            </a:r>
            <a:r>
              <a:rPr lang="fr-FR" noProof="0" dirty="0" smtClean="0"/>
              <a:t>et de gestion</a:t>
            </a:r>
          </a:p>
        </p:txBody>
      </p:sp>
      <p:sp>
        <p:nvSpPr>
          <p:cNvPr id="3" name="Inhaltsplatzhalter 2"/>
          <p:cNvSpPr>
            <a:spLocks noGrp="1"/>
          </p:cNvSpPr>
          <p:nvPr>
            <p:ph idx="1"/>
          </p:nvPr>
        </p:nvSpPr>
        <p:spPr/>
        <p:txBody>
          <a:bodyPr/>
          <a:lstStyle/>
          <a:p>
            <a:r>
              <a:rPr lang="fr-FR" noProof="0" dirty="0" smtClean="0">
                <a:solidFill>
                  <a:srgbClr val="C00000"/>
                </a:solidFill>
                <a:sym typeface="Wingdings" pitchFamily="2" charset="2"/>
              </a:rPr>
              <a:t> </a:t>
            </a:r>
            <a:r>
              <a:rPr lang="fr-FR" noProof="0" dirty="0" smtClean="0">
                <a:sym typeface="Wingdings" pitchFamily="2" charset="2"/>
              </a:rPr>
              <a:t>Le cadre national de la capacité d’adaptation du WRI</a:t>
            </a:r>
            <a:endParaRPr lang="fr-FR" noProof="0" dirty="0" smtClean="0"/>
          </a:p>
          <a:p>
            <a:pPr lvl="1"/>
            <a:r>
              <a:rPr lang="fr-FR" noProof="0" dirty="0" smtClean="0"/>
              <a:t>L’adaptation implique des processus spécifiques au sein de la planification et de la gestion</a:t>
            </a:r>
          </a:p>
          <a:p>
            <a:pPr lvl="1"/>
            <a:endParaRPr lang="fr-FR" noProof="0" dirty="0" smtClean="0"/>
          </a:p>
          <a:p>
            <a:pPr lvl="1"/>
            <a:r>
              <a:rPr lang="fr-FR" noProof="0" dirty="0" smtClean="0"/>
              <a:t>Que faut-il faire de PLUS ou AUTREMENT pour intégrer l’adaptation dans les processus suivants ?</a:t>
            </a:r>
          </a:p>
          <a:p>
            <a:pPr lvl="2"/>
            <a:r>
              <a:rPr lang="fr-FR" noProof="0" dirty="0" smtClean="0"/>
              <a:t>Évaluation</a:t>
            </a:r>
          </a:p>
          <a:p>
            <a:pPr lvl="2"/>
            <a:r>
              <a:rPr lang="fr-FR" noProof="0" dirty="0" smtClean="0"/>
              <a:t>Planification</a:t>
            </a:r>
          </a:p>
          <a:p>
            <a:pPr lvl="2"/>
            <a:r>
              <a:rPr lang="fr-FR" noProof="0" dirty="0" smtClean="0"/>
              <a:t>Coordination</a:t>
            </a:r>
          </a:p>
          <a:p>
            <a:pPr lvl="2"/>
            <a:r>
              <a:rPr lang="fr-FR" noProof="0" dirty="0" smtClean="0"/>
              <a:t>Gestion de l’information</a:t>
            </a:r>
          </a:p>
          <a:p>
            <a:pPr lvl="2"/>
            <a:r>
              <a:rPr lang="fr-FR" noProof="0" dirty="0" smtClean="0"/>
              <a:t>Mise en œuvre</a:t>
            </a:r>
          </a:p>
          <a:p>
            <a:endParaRPr lang="fr-FR" noProof="0" dirty="0" smtClean="0">
              <a:solidFill>
                <a:srgbClr val="595959"/>
              </a:solidFill>
            </a:endParaRPr>
          </a:p>
          <a:p>
            <a:endParaRPr lang="fr-FR" noProof="0" dirty="0" smtClean="0">
              <a:solidFill>
                <a:srgbClr val="595959"/>
              </a:solidFill>
            </a:endParaRPr>
          </a:p>
        </p:txBody>
      </p:sp>
      <p:pic>
        <p:nvPicPr>
          <p:cNvPr id="21508" name="Grafik 3" descr="balken16.tif"/>
          <p:cNvPicPr>
            <a:picLocks noChangeAspect="1"/>
          </p:cNvPicPr>
          <p:nvPr/>
        </p:nvPicPr>
        <p:blipFill>
          <a:blip r:embed="rId3" cstate="print"/>
          <a:srcRect/>
          <a:stretch>
            <a:fillRect/>
          </a:stretch>
        </p:blipFill>
        <p:spPr bwMode="auto">
          <a:xfrm>
            <a:off x="7245350" y="3405188"/>
            <a:ext cx="1898650" cy="3452812"/>
          </a:xfrm>
          <a:prstGeom prst="rect">
            <a:avLst/>
          </a:prstGeom>
          <a:noFill/>
          <a:ln w="9525">
            <a:noFill/>
            <a:miter lim="800000"/>
            <a:headEnd/>
            <a:tailEnd/>
          </a:ln>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bldLvl="2"/>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el 1"/>
          <p:cNvSpPr>
            <a:spLocks noGrp="1"/>
          </p:cNvSpPr>
          <p:nvPr>
            <p:ph type="title"/>
          </p:nvPr>
        </p:nvSpPr>
        <p:spPr/>
        <p:txBody>
          <a:bodyPr/>
          <a:lstStyle/>
          <a:p>
            <a:r>
              <a:rPr lang="fr-FR" noProof="0" dirty="0" smtClean="0"/>
              <a:t>Fonctions et capacités d’adaptation nécessaires (1)</a:t>
            </a:r>
          </a:p>
        </p:txBody>
      </p:sp>
      <p:graphicFrame>
        <p:nvGraphicFramePr>
          <p:cNvPr id="4" name="Content Placeholder 5"/>
          <p:cNvGraphicFramePr>
            <a:graphicFrameLocks noGrp="1"/>
          </p:cNvGraphicFramePr>
          <p:nvPr>
            <p:ph idx="1"/>
            <p:extLst>
              <p:ext uri="{D42A27DB-BD31-4B8C-83A1-F6EECF244321}">
                <p14:modId xmlns:p14="http://schemas.microsoft.com/office/powerpoint/2010/main" val="1889024455"/>
              </p:ext>
            </p:extLst>
          </p:nvPr>
        </p:nvGraphicFramePr>
        <p:xfrm>
          <a:off x="457200" y="2008188"/>
          <a:ext cx="8250238" cy="3688080"/>
        </p:xfrm>
        <a:graphic>
          <a:graphicData uri="http://schemas.openxmlformats.org/drawingml/2006/table">
            <a:tbl>
              <a:tblPr firstRow="1" bandRow="1">
                <a:tableStyleId>{5C22544A-7EE6-4342-B048-85BDC9FD1C3A}</a:tableStyleId>
              </a:tblPr>
              <a:tblGrid>
                <a:gridCol w="2760453"/>
                <a:gridCol w="5489785"/>
              </a:tblGrid>
              <a:tr h="234637">
                <a:tc>
                  <a:txBody>
                    <a:bodyPr/>
                    <a:lstStyle/>
                    <a:p>
                      <a:r>
                        <a:rPr lang="fr-FR" sz="1600" b="1" noProof="0" dirty="0" smtClean="0">
                          <a:solidFill>
                            <a:schemeClr val="tx1"/>
                          </a:solidFill>
                        </a:rPr>
                        <a:t>Évaluation</a:t>
                      </a:r>
                      <a:endParaRPr lang="fr-FR" sz="1600" b="1" noProof="0" dirty="0">
                        <a:solidFill>
                          <a:schemeClr val="tx1"/>
                        </a:solidFill>
                      </a:endParaRPr>
                    </a:p>
                  </a:txBody>
                  <a:tcPr>
                    <a:solidFill>
                      <a:schemeClr val="accent6">
                        <a:lumMod val="40000"/>
                        <a:lumOff val="60000"/>
                      </a:schemeClr>
                    </a:solidFill>
                  </a:tcPr>
                </a:tc>
                <a:tc>
                  <a:txBody>
                    <a:bodyPr/>
                    <a:lstStyle/>
                    <a:p>
                      <a:r>
                        <a:rPr lang="fr-FR" sz="1600" b="0" baseline="0" noProof="0" dirty="0" smtClean="0">
                          <a:solidFill>
                            <a:schemeClr val="tx1"/>
                          </a:solidFill>
                        </a:rPr>
                        <a:t>Rechercher/examiner les </a:t>
                      </a:r>
                      <a:r>
                        <a:rPr lang="fr-FR" sz="1600" b="1" baseline="0" noProof="0" dirty="0" smtClean="0">
                          <a:solidFill>
                            <a:schemeClr val="tx1"/>
                          </a:solidFill>
                        </a:rPr>
                        <a:t>informations</a:t>
                      </a:r>
                      <a:br>
                        <a:rPr lang="fr-FR" sz="1600" b="1" baseline="0" noProof="0" dirty="0" smtClean="0">
                          <a:solidFill>
                            <a:schemeClr val="tx1"/>
                          </a:solidFill>
                        </a:rPr>
                      </a:br>
                      <a:r>
                        <a:rPr lang="fr-FR" sz="1600" b="1" baseline="0" noProof="0" dirty="0" smtClean="0">
                          <a:solidFill>
                            <a:schemeClr val="tx1"/>
                          </a:solidFill>
                        </a:rPr>
                        <a:t>pour orienter le processus décisionnel.</a:t>
                      </a:r>
                      <a:r>
                        <a:rPr lang="fr-FR" sz="1600" b="0" baseline="0" noProof="0" dirty="0" smtClean="0">
                          <a:solidFill>
                            <a:schemeClr val="tx1"/>
                          </a:solidFill>
                        </a:rPr>
                        <a:t/>
                      </a:r>
                      <a:br>
                        <a:rPr lang="fr-FR" sz="1600" b="0" baseline="0" noProof="0" dirty="0" smtClean="0">
                          <a:solidFill>
                            <a:schemeClr val="tx1"/>
                          </a:solidFill>
                        </a:rPr>
                      </a:br>
                      <a:endParaRPr lang="fr-FR" sz="1600" b="0" baseline="0" noProof="0" dirty="0" smtClean="0">
                        <a:solidFill>
                          <a:schemeClr val="tx1"/>
                        </a:solidFill>
                      </a:endParaRPr>
                    </a:p>
                    <a:p>
                      <a:endParaRPr lang="fr-FR" sz="1600" b="0" noProof="0" dirty="0">
                        <a:solidFill>
                          <a:schemeClr val="tx1"/>
                        </a:solidFill>
                      </a:endParaRPr>
                    </a:p>
                  </a:txBody>
                  <a:tcPr>
                    <a:solidFill>
                      <a:schemeClr val="accent6">
                        <a:lumMod val="40000"/>
                        <a:lumOff val="60000"/>
                      </a:schemeClr>
                    </a:solidFill>
                  </a:tcPr>
                </a:tc>
              </a:tr>
              <a:tr h="575928">
                <a:tc>
                  <a:txBody>
                    <a:bodyPr/>
                    <a:lstStyle/>
                    <a:p>
                      <a:r>
                        <a:rPr lang="fr-FR" sz="1600" b="1" noProof="0" smtClean="0">
                          <a:solidFill>
                            <a:schemeClr val="tx1"/>
                          </a:solidFill>
                        </a:rPr>
                        <a:t>Planification</a:t>
                      </a:r>
                      <a:endParaRPr lang="fr-FR" sz="1600" b="1" noProof="0">
                        <a:solidFill>
                          <a:schemeClr val="tx1"/>
                        </a:solidFill>
                      </a:endParaRPr>
                    </a:p>
                  </a:txBody>
                  <a:tcPr>
                    <a:noFill/>
                  </a:tcPr>
                </a:tc>
                <a:tc>
                  <a:txBody>
                    <a:bodyPr/>
                    <a:lstStyle/>
                    <a:p>
                      <a:r>
                        <a:rPr lang="fr-FR" sz="1600" b="0" noProof="0" dirty="0" smtClean="0">
                          <a:solidFill>
                            <a:schemeClr val="tx1"/>
                          </a:solidFill>
                        </a:rPr>
                        <a:t>Accorder une importance</a:t>
                      </a:r>
                      <a:r>
                        <a:rPr lang="fr-FR" sz="1600" b="0" baseline="0" noProof="0" dirty="0" smtClean="0">
                          <a:solidFill>
                            <a:schemeClr val="tx1"/>
                          </a:solidFill>
                        </a:rPr>
                        <a:t> particulière à certaines questions, régions, secteurs ou populations à différents termes pour </a:t>
                      </a:r>
                      <a:r>
                        <a:rPr lang="fr-FR" sz="1600" b="1" baseline="0" noProof="0" dirty="0" smtClean="0">
                          <a:solidFill>
                            <a:schemeClr val="tx1"/>
                          </a:solidFill>
                        </a:rPr>
                        <a:t>classer les interventions stratégiques par ordre de priorité.</a:t>
                      </a:r>
                    </a:p>
                    <a:p>
                      <a:endParaRPr lang="fr-FR" sz="1600" b="0" i="1" noProof="0" dirty="0">
                        <a:solidFill>
                          <a:schemeClr val="tx1"/>
                        </a:solidFill>
                      </a:endParaRPr>
                    </a:p>
                  </a:txBody>
                  <a:tcPr>
                    <a:noFill/>
                  </a:tcPr>
                </a:tc>
              </a:tr>
              <a:tr h="856100">
                <a:tc>
                  <a:txBody>
                    <a:bodyPr/>
                    <a:lstStyle/>
                    <a:p>
                      <a:r>
                        <a:rPr lang="fr-FR" sz="1600" b="1" noProof="0" smtClean="0">
                          <a:solidFill>
                            <a:schemeClr val="tx1"/>
                          </a:solidFill>
                        </a:rPr>
                        <a:t>Coordination</a:t>
                      </a:r>
                      <a:endParaRPr lang="fr-FR" sz="1600" b="1" noProof="0">
                        <a:solidFill>
                          <a:schemeClr val="tx1"/>
                        </a:solidFill>
                      </a:endParaRPr>
                    </a:p>
                  </a:txBody>
                  <a:tcPr>
                    <a:solidFill>
                      <a:schemeClr val="accent6">
                        <a:lumMod val="40000"/>
                        <a:lumOff val="60000"/>
                      </a:schemeClr>
                    </a:solidFill>
                  </a:tcPr>
                </a:tc>
                <a:tc>
                  <a:txBody>
                    <a:bodyPr/>
                    <a:lstStyle/>
                    <a:p>
                      <a:r>
                        <a:rPr lang="fr-FR" sz="1600" b="0" baseline="0" noProof="0" dirty="0" smtClean="0">
                          <a:solidFill>
                            <a:schemeClr val="tx1"/>
                          </a:solidFill>
                        </a:rPr>
                        <a:t>Coordonner les </a:t>
                      </a:r>
                      <a:r>
                        <a:rPr lang="fr-FR" sz="1600" b="1" baseline="0" noProof="0" dirty="0" smtClean="0">
                          <a:solidFill>
                            <a:schemeClr val="tx1"/>
                          </a:solidFill>
                        </a:rPr>
                        <a:t>actions de différents acteurs à plusieurs niveaux </a:t>
                      </a:r>
                      <a:r>
                        <a:rPr lang="fr-FR" sz="1600" b="0" baseline="0" noProof="0" dirty="0" smtClean="0">
                          <a:solidFill>
                            <a:schemeClr val="tx1"/>
                          </a:solidFill>
                        </a:rPr>
                        <a:t>de participation et éviter la redondance ou les insuffisances, créer des économies d’échelles pour relever les défis.</a:t>
                      </a:r>
                      <a:r>
                        <a:rPr lang="fr-FR" sz="1600" b="1" baseline="0" noProof="0" dirty="0" smtClean="0">
                          <a:solidFill>
                            <a:schemeClr val="tx1"/>
                          </a:solidFill>
                        </a:rPr>
                        <a:t> </a:t>
                      </a:r>
                      <a:endParaRPr lang="fr-FR" sz="1600" b="0" baseline="0" noProof="0" dirty="0" smtClean="0">
                        <a:solidFill>
                          <a:schemeClr val="tx1"/>
                        </a:solidFill>
                      </a:endParaRPr>
                    </a:p>
                    <a:p>
                      <a:endParaRPr lang="fr-FR" sz="1600" b="0" i="1" noProof="0" dirty="0">
                        <a:solidFill>
                          <a:schemeClr val="tx1"/>
                        </a:solidFill>
                      </a:endParaRPr>
                    </a:p>
                  </a:txBody>
                  <a:tcPr>
                    <a:solidFill>
                      <a:schemeClr val="accent6">
                        <a:lumMod val="40000"/>
                        <a:lumOff val="60000"/>
                      </a:schemeClr>
                    </a:solidFill>
                  </a:tcPr>
                </a:tc>
              </a:tr>
            </a:tbl>
          </a:graphicData>
        </a:graphic>
      </p:graphicFrame>
      <p:sp>
        <p:nvSpPr>
          <p:cNvPr id="5" name="Rectangle 7"/>
          <p:cNvSpPr>
            <a:spLocks noChangeArrowheads="1"/>
          </p:cNvSpPr>
          <p:nvPr/>
        </p:nvSpPr>
        <p:spPr bwMode="auto">
          <a:xfrm>
            <a:off x="457200" y="6408738"/>
            <a:ext cx="8686800" cy="230187"/>
          </a:xfrm>
          <a:prstGeom prst="rect">
            <a:avLst/>
          </a:prstGeom>
          <a:noFill/>
          <a:ln w="9525">
            <a:noFill/>
            <a:miter lim="800000"/>
            <a:headEnd/>
            <a:tailEnd/>
          </a:ln>
        </p:spPr>
        <p:txBody>
          <a:bodyPr>
            <a:spAutoFit/>
          </a:bodyPr>
          <a:lstStyle/>
          <a:p>
            <a:pPr algn="r" eaLnBrk="0" hangingPunct="0">
              <a:defRPr/>
            </a:pPr>
            <a:r>
              <a:rPr lang="fr-FR" sz="900" i="1" dirty="0" smtClean="0">
                <a:solidFill>
                  <a:schemeClr val="tx1">
                    <a:lumMod val="65000"/>
                    <a:lumOff val="35000"/>
                  </a:schemeClr>
                </a:solidFill>
              </a:rPr>
              <a:t>Source: Adapté du WRI (2009) </a:t>
            </a:r>
            <a:r>
              <a:rPr lang="fr-FR" sz="900" i="1" dirty="0" smtClean="0">
                <a:hlinkClick r:id="rId3"/>
              </a:rPr>
              <a:t>www.wri.org/project/vulnerability-and-adaptation/nac-framework</a:t>
            </a:r>
            <a:endParaRPr lang="fr-FR" sz="900" i="1" dirty="0">
              <a:solidFill>
                <a:schemeClr val="bg1">
                  <a:lumMod val="50000"/>
                </a:schemeClr>
              </a:solidFill>
            </a:endParaRPr>
          </a:p>
        </p:txBody>
      </p:sp>
    </p:spTree>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el 1"/>
          <p:cNvSpPr>
            <a:spLocks noGrp="1"/>
          </p:cNvSpPr>
          <p:nvPr>
            <p:ph type="title"/>
          </p:nvPr>
        </p:nvSpPr>
        <p:spPr/>
        <p:txBody>
          <a:bodyPr/>
          <a:lstStyle/>
          <a:p>
            <a:r>
              <a:rPr lang="fr-FR" noProof="0" dirty="0" smtClean="0"/>
              <a:t>Fonctions et capacités d’adaptation nécessaires (2)</a:t>
            </a:r>
          </a:p>
        </p:txBody>
      </p:sp>
      <p:graphicFrame>
        <p:nvGraphicFramePr>
          <p:cNvPr id="4" name="Content Placeholder 5"/>
          <p:cNvGraphicFramePr>
            <a:graphicFrameLocks noGrp="1"/>
          </p:cNvGraphicFramePr>
          <p:nvPr>
            <p:ph idx="1"/>
            <p:extLst>
              <p:ext uri="{D42A27DB-BD31-4B8C-83A1-F6EECF244321}">
                <p14:modId xmlns:p14="http://schemas.microsoft.com/office/powerpoint/2010/main" val="2322696403"/>
              </p:ext>
            </p:extLst>
          </p:nvPr>
        </p:nvGraphicFramePr>
        <p:xfrm>
          <a:off x="457200" y="2008188"/>
          <a:ext cx="8250238" cy="2981960"/>
        </p:xfrm>
        <a:graphic>
          <a:graphicData uri="http://schemas.openxmlformats.org/drawingml/2006/table">
            <a:tbl>
              <a:tblPr firstRow="1" bandRow="1">
                <a:tableStyleId>{5C22544A-7EE6-4342-B048-85BDC9FD1C3A}</a:tableStyleId>
              </a:tblPr>
              <a:tblGrid>
                <a:gridCol w="2751826"/>
                <a:gridCol w="5498412"/>
              </a:tblGrid>
              <a:tr h="0">
                <a:tc>
                  <a:txBody>
                    <a:bodyPr/>
                    <a:lstStyle/>
                    <a:p>
                      <a:r>
                        <a:rPr lang="fr-FR" sz="1600" b="1" noProof="0" dirty="0" smtClean="0">
                          <a:solidFill>
                            <a:schemeClr val="tx1"/>
                          </a:solidFill>
                        </a:rPr>
                        <a:t>Gestion de l’information</a:t>
                      </a:r>
                      <a:endParaRPr lang="fr-FR" sz="1600" b="1" noProof="0" dirty="0">
                        <a:solidFill>
                          <a:schemeClr val="tx1"/>
                        </a:solidFill>
                      </a:endParaRPr>
                    </a:p>
                  </a:txBody>
                  <a:tcPr>
                    <a:solidFill>
                      <a:schemeClr val="accent6">
                        <a:lumMod val="40000"/>
                        <a:lumOff val="60000"/>
                      </a:schemeClr>
                    </a:solidFill>
                  </a:tcPr>
                </a:tc>
                <a:tc>
                  <a:txBody>
                    <a:bodyPr/>
                    <a:lstStyle/>
                    <a:p>
                      <a:r>
                        <a:rPr lang="fr-FR" sz="1600" b="0" noProof="0" dirty="0" smtClean="0">
                          <a:solidFill>
                            <a:schemeClr val="tx1"/>
                          </a:solidFill>
                        </a:rPr>
                        <a:t>Rassembler,</a:t>
                      </a:r>
                      <a:r>
                        <a:rPr lang="fr-FR" sz="1600" b="0" baseline="0" noProof="0" dirty="0" smtClean="0">
                          <a:solidFill>
                            <a:schemeClr val="tx1"/>
                          </a:solidFill>
                        </a:rPr>
                        <a:t> analyser et fournir la </a:t>
                      </a:r>
                      <a:r>
                        <a:rPr lang="fr-FR" sz="1600" b="1" baseline="0" noProof="0" dirty="0" smtClean="0">
                          <a:solidFill>
                            <a:schemeClr val="tx1"/>
                          </a:solidFill>
                        </a:rPr>
                        <a:t>connaissance pour soutenir des activités d’adaptation</a:t>
                      </a:r>
                      <a:r>
                        <a:rPr lang="fr-FR" sz="1600" b="0" baseline="0" noProof="0" dirty="0" smtClean="0">
                          <a:solidFill>
                            <a:schemeClr val="tx1"/>
                          </a:solidFill>
                        </a:rPr>
                        <a:t>.</a:t>
                      </a:r>
                      <a:r>
                        <a:rPr lang="fr-FR" sz="1600" b="0" noProof="0" dirty="0" smtClean="0">
                          <a:solidFill>
                            <a:schemeClr val="tx1"/>
                          </a:solidFill>
                        </a:rPr>
                        <a:t> Développer et diffuser</a:t>
                      </a:r>
                      <a:r>
                        <a:rPr lang="fr-FR" sz="1600" b="0" baseline="0" noProof="0" dirty="0" smtClean="0">
                          <a:solidFill>
                            <a:schemeClr val="tx1"/>
                          </a:solidFill>
                        </a:rPr>
                        <a:t> l’information de manière à la rendre </a:t>
                      </a:r>
                      <a:r>
                        <a:rPr lang="fr-FR" sz="1600" b="1" baseline="0" noProof="0" dirty="0" smtClean="0">
                          <a:solidFill>
                            <a:schemeClr val="tx1"/>
                          </a:solidFill>
                        </a:rPr>
                        <a:t>utile et accessible aux parties prenantes.</a:t>
                      </a:r>
                    </a:p>
                    <a:p>
                      <a:r>
                        <a:rPr lang="fr-FR" sz="1600" b="0" baseline="0" noProof="0" dirty="0" smtClean="0">
                          <a:solidFill>
                            <a:schemeClr val="tx1"/>
                          </a:solidFill>
                        </a:rPr>
                        <a:t/>
                      </a:r>
                      <a:br>
                        <a:rPr lang="fr-FR" sz="1600" b="0" baseline="0" noProof="0" dirty="0" smtClean="0">
                          <a:solidFill>
                            <a:schemeClr val="tx1"/>
                          </a:solidFill>
                        </a:rPr>
                      </a:br>
                      <a:endParaRPr lang="fr-FR" sz="1600" b="0" i="1" noProof="0" dirty="0">
                        <a:solidFill>
                          <a:schemeClr val="tx1"/>
                        </a:solidFill>
                      </a:endParaRPr>
                    </a:p>
                  </a:txBody>
                  <a:tcPr>
                    <a:solidFill>
                      <a:schemeClr val="accent6">
                        <a:lumMod val="40000"/>
                        <a:lumOff val="60000"/>
                      </a:schemeClr>
                    </a:solidFill>
                  </a:tcPr>
                </a:tc>
              </a:tr>
              <a:tr h="0">
                <a:tc>
                  <a:txBody>
                    <a:bodyPr/>
                    <a:lstStyle/>
                    <a:p>
                      <a:r>
                        <a:rPr lang="fr-FR" sz="1600" b="1" noProof="0" dirty="0" smtClean="0">
                          <a:solidFill>
                            <a:schemeClr val="tx1"/>
                          </a:solidFill>
                        </a:rPr>
                        <a:t>Mise en œuvre : </a:t>
                      </a:r>
                      <a:br>
                        <a:rPr lang="fr-FR" sz="1600" b="1" noProof="0" dirty="0" smtClean="0">
                          <a:solidFill>
                            <a:schemeClr val="tx1"/>
                          </a:solidFill>
                        </a:rPr>
                      </a:br>
                      <a:r>
                        <a:rPr lang="fr-FR" sz="1600" b="1" noProof="0" dirty="0" smtClean="0">
                          <a:solidFill>
                            <a:schemeClr val="tx1"/>
                          </a:solidFill>
                        </a:rPr>
                        <a:t>réduction</a:t>
                      </a:r>
                      <a:r>
                        <a:rPr lang="fr-FR" sz="1600" b="1" baseline="0" noProof="0" dirty="0" smtClean="0">
                          <a:solidFill>
                            <a:schemeClr val="tx1"/>
                          </a:solidFill>
                        </a:rPr>
                        <a:t> du risque climatique</a:t>
                      </a:r>
                      <a:endParaRPr lang="fr-FR" sz="1600" b="1" noProof="0" dirty="0">
                        <a:solidFill>
                          <a:schemeClr val="tx1"/>
                        </a:solidFill>
                      </a:endParaRPr>
                    </a:p>
                  </a:txBody>
                  <a:tcPr>
                    <a:noFill/>
                  </a:tcPr>
                </a:tc>
                <a:tc>
                  <a:txBody>
                    <a:bodyPr/>
                    <a:lstStyle/>
                    <a:p>
                      <a:r>
                        <a:rPr lang="fr-FR" sz="1600" b="1" baseline="0" noProof="0" dirty="0" smtClean="0">
                          <a:solidFill>
                            <a:schemeClr val="tx1"/>
                          </a:solidFill>
                        </a:rPr>
                        <a:t>Hiérarchiser les risques, évaluer les options pour prévenir les risques et financer et mettre en œuvre les mesures de réduction des risques. </a:t>
                      </a:r>
                      <a:br>
                        <a:rPr lang="fr-FR" sz="1600" b="1" baseline="0" noProof="0" dirty="0" smtClean="0">
                          <a:solidFill>
                            <a:schemeClr val="tx1"/>
                          </a:solidFill>
                        </a:rPr>
                      </a:br>
                      <a:r>
                        <a:rPr lang="fr-FR" sz="1600" b="1" baseline="0" noProof="0" dirty="0" smtClean="0">
                          <a:solidFill>
                            <a:schemeClr val="tx1"/>
                          </a:solidFill>
                        </a:rPr>
                        <a:t/>
                      </a:r>
                      <a:br>
                        <a:rPr lang="fr-FR" sz="1600" b="1" baseline="0" noProof="0" dirty="0" smtClean="0">
                          <a:solidFill>
                            <a:schemeClr val="tx1"/>
                          </a:solidFill>
                        </a:rPr>
                      </a:br>
                      <a:endParaRPr lang="fr-FR" sz="1600" b="0" i="1" noProof="0" dirty="0">
                        <a:solidFill>
                          <a:schemeClr val="tx1"/>
                        </a:solidFill>
                      </a:endParaRPr>
                    </a:p>
                  </a:txBody>
                  <a:tcPr>
                    <a:noFill/>
                  </a:tcPr>
                </a:tc>
              </a:tr>
              <a:tr h="0">
                <a:tc>
                  <a:txBody>
                    <a:bodyPr/>
                    <a:lstStyle/>
                    <a:p>
                      <a:endParaRPr lang="fr-FR" sz="100" b="1" noProof="0">
                        <a:solidFill>
                          <a:schemeClr val="tx1">
                            <a:lumMod val="65000"/>
                            <a:lumOff val="35000"/>
                          </a:schemeClr>
                        </a:solidFill>
                      </a:endParaRPr>
                    </a:p>
                  </a:txBody>
                  <a:tcPr>
                    <a:solidFill>
                      <a:schemeClr val="accent6">
                        <a:lumMod val="40000"/>
                        <a:lumOff val="60000"/>
                      </a:schemeClr>
                    </a:solidFill>
                  </a:tcPr>
                </a:tc>
                <a:tc>
                  <a:txBody>
                    <a:bodyPr/>
                    <a:lstStyle/>
                    <a:p>
                      <a:endParaRPr lang="fr-FR" sz="100" b="0" i="1" noProof="0" dirty="0">
                        <a:solidFill>
                          <a:schemeClr val="tx1">
                            <a:lumMod val="65000"/>
                            <a:lumOff val="35000"/>
                          </a:schemeClr>
                        </a:solidFill>
                      </a:endParaRPr>
                    </a:p>
                  </a:txBody>
                  <a:tcPr>
                    <a:solidFill>
                      <a:schemeClr val="accent6">
                        <a:lumMod val="40000"/>
                        <a:lumOff val="60000"/>
                      </a:schemeClr>
                    </a:solidFill>
                  </a:tcPr>
                </a:tc>
              </a:tr>
            </a:tbl>
          </a:graphicData>
        </a:graphic>
      </p:graphicFrame>
      <p:sp>
        <p:nvSpPr>
          <p:cNvPr id="6" name="Rectangle 7"/>
          <p:cNvSpPr>
            <a:spLocks noChangeArrowheads="1"/>
          </p:cNvSpPr>
          <p:nvPr/>
        </p:nvSpPr>
        <p:spPr bwMode="auto">
          <a:xfrm>
            <a:off x="457200" y="6408738"/>
            <a:ext cx="8686800" cy="230187"/>
          </a:xfrm>
          <a:prstGeom prst="rect">
            <a:avLst/>
          </a:prstGeom>
          <a:noFill/>
          <a:ln w="9525">
            <a:noFill/>
            <a:miter lim="800000"/>
            <a:headEnd/>
            <a:tailEnd/>
          </a:ln>
        </p:spPr>
        <p:txBody>
          <a:bodyPr>
            <a:spAutoFit/>
          </a:bodyPr>
          <a:lstStyle/>
          <a:p>
            <a:pPr algn="r" eaLnBrk="0" hangingPunct="0">
              <a:defRPr/>
            </a:pPr>
            <a:r>
              <a:rPr lang="fr-FR" sz="900" i="1" dirty="0" smtClean="0">
                <a:solidFill>
                  <a:schemeClr val="tx1">
                    <a:lumMod val="65000"/>
                    <a:lumOff val="35000"/>
                  </a:schemeClr>
                </a:solidFill>
              </a:rPr>
              <a:t>Source: Adapté du WRI (2009</a:t>
            </a:r>
            <a:r>
              <a:rPr lang="fr-FR" sz="900" i="1" dirty="0" smtClean="0">
                <a:solidFill>
                  <a:schemeClr val="bg1">
                    <a:lumMod val="50000"/>
                  </a:schemeClr>
                </a:solidFill>
              </a:rPr>
              <a:t>) </a:t>
            </a:r>
            <a:r>
              <a:rPr lang="fr-FR" sz="900" i="1" dirty="0" smtClean="0">
                <a:hlinkClick r:id="rId3"/>
              </a:rPr>
              <a:t>www.wri.org/project/vulnerability-and-adaptation/nac-framework</a:t>
            </a:r>
            <a:endParaRPr lang="fr-FR" sz="900" i="1" dirty="0">
              <a:solidFill>
                <a:schemeClr val="bg1">
                  <a:lumMod val="50000"/>
                </a:schemeClr>
              </a:solidFill>
            </a:endParaRPr>
          </a:p>
        </p:txBody>
      </p:sp>
    </p:spTree>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4578" name="Gruppieren 33"/>
          <p:cNvGrpSpPr>
            <a:grpSpLocks/>
          </p:cNvGrpSpPr>
          <p:nvPr/>
        </p:nvGrpSpPr>
        <p:grpSpPr bwMode="auto">
          <a:xfrm>
            <a:off x="4148138" y="2292350"/>
            <a:ext cx="4416425" cy="4310063"/>
            <a:chOff x="1773238" y="681038"/>
            <a:chExt cx="5632031" cy="5495925"/>
          </a:xfrm>
        </p:grpSpPr>
        <p:sp>
          <p:nvSpPr>
            <p:cNvPr id="24589" name="AutoShape 8"/>
            <p:cNvSpPr>
              <a:spLocks noChangeAspect="1" noChangeArrowheads="1" noTextEdit="1"/>
            </p:cNvSpPr>
            <p:nvPr/>
          </p:nvSpPr>
          <p:spPr bwMode="auto">
            <a:xfrm>
              <a:off x="1773238" y="681038"/>
              <a:ext cx="5597525" cy="5495925"/>
            </a:xfrm>
            <a:prstGeom prst="rect">
              <a:avLst/>
            </a:prstGeom>
            <a:noFill/>
            <a:ln w="9525">
              <a:noFill/>
              <a:miter lim="800000"/>
              <a:headEnd/>
              <a:tailEnd/>
            </a:ln>
          </p:spPr>
          <p:txBody>
            <a:bodyPr/>
            <a:lstStyle/>
            <a:p>
              <a:endParaRPr lang="fr-FR" dirty="0"/>
            </a:p>
          </p:txBody>
        </p:sp>
        <p:sp>
          <p:nvSpPr>
            <p:cNvPr id="24590" name="Freeform 10"/>
            <p:cNvSpPr>
              <a:spLocks/>
            </p:cNvSpPr>
            <p:nvPr/>
          </p:nvSpPr>
          <p:spPr bwMode="auto">
            <a:xfrm>
              <a:off x="5948363" y="1541463"/>
              <a:ext cx="819150" cy="2413000"/>
            </a:xfrm>
            <a:custGeom>
              <a:avLst/>
              <a:gdLst>
                <a:gd name="T0" fmla="*/ 2147483647 w 516"/>
                <a:gd name="T1" fmla="*/ 2147483647 h 1520"/>
                <a:gd name="T2" fmla="*/ 2147483647 w 516"/>
                <a:gd name="T3" fmla="*/ 2147483647 h 1520"/>
                <a:gd name="T4" fmla="*/ 2147483647 w 516"/>
                <a:gd name="T5" fmla="*/ 2147483647 h 1520"/>
                <a:gd name="T6" fmla="*/ 2147483647 w 516"/>
                <a:gd name="T7" fmla="*/ 2147483647 h 1520"/>
                <a:gd name="T8" fmla="*/ 2147483647 w 516"/>
                <a:gd name="T9" fmla="*/ 2147483647 h 1520"/>
                <a:gd name="T10" fmla="*/ 2147483647 w 516"/>
                <a:gd name="T11" fmla="*/ 2147483647 h 1520"/>
                <a:gd name="T12" fmla="*/ 2147483647 w 516"/>
                <a:gd name="T13" fmla="*/ 2147483647 h 1520"/>
                <a:gd name="T14" fmla="*/ 2147483647 w 516"/>
                <a:gd name="T15" fmla="*/ 2147483647 h 1520"/>
                <a:gd name="T16" fmla="*/ 2147483647 w 516"/>
                <a:gd name="T17" fmla="*/ 2147483647 h 1520"/>
                <a:gd name="T18" fmla="*/ 2147483647 w 516"/>
                <a:gd name="T19" fmla="*/ 2147483647 h 1520"/>
                <a:gd name="T20" fmla="*/ 2147483647 w 516"/>
                <a:gd name="T21" fmla="*/ 2147483647 h 1520"/>
                <a:gd name="T22" fmla="*/ 2147483647 w 516"/>
                <a:gd name="T23" fmla="*/ 2147483647 h 1520"/>
                <a:gd name="T24" fmla="*/ 2147483647 w 516"/>
                <a:gd name="T25" fmla="*/ 2147483647 h 1520"/>
                <a:gd name="T26" fmla="*/ 2147483647 w 516"/>
                <a:gd name="T27" fmla="*/ 2147483647 h 1520"/>
                <a:gd name="T28" fmla="*/ 2147483647 w 516"/>
                <a:gd name="T29" fmla="*/ 2147483647 h 1520"/>
                <a:gd name="T30" fmla="*/ 2147483647 w 516"/>
                <a:gd name="T31" fmla="*/ 2147483647 h 1520"/>
                <a:gd name="T32" fmla="*/ 2147483647 w 516"/>
                <a:gd name="T33" fmla="*/ 2147483647 h 1520"/>
                <a:gd name="T34" fmla="*/ 2147483647 w 516"/>
                <a:gd name="T35" fmla="*/ 2147483647 h 1520"/>
                <a:gd name="T36" fmla="*/ 2147483647 w 516"/>
                <a:gd name="T37" fmla="*/ 2147483647 h 1520"/>
                <a:gd name="T38" fmla="*/ 2147483647 w 516"/>
                <a:gd name="T39" fmla="*/ 2147483647 h 1520"/>
                <a:gd name="T40" fmla="*/ 2147483647 w 516"/>
                <a:gd name="T41" fmla="*/ 2147483647 h 1520"/>
                <a:gd name="T42" fmla="*/ 2147483647 w 516"/>
                <a:gd name="T43" fmla="*/ 2147483647 h 1520"/>
                <a:gd name="T44" fmla="*/ 2147483647 w 516"/>
                <a:gd name="T45" fmla="*/ 2147483647 h 1520"/>
                <a:gd name="T46" fmla="*/ 2147483647 w 516"/>
                <a:gd name="T47" fmla="*/ 2147483647 h 1520"/>
                <a:gd name="T48" fmla="*/ 2147483647 w 516"/>
                <a:gd name="T49" fmla="*/ 2147483647 h 1520"/>
                <a:gd name="T50" fmla="*/ 2147483647 w 516"/>
                <a:gd name="T51" fmla="*/ 2147483647 h 1520"/>
                <a:gd name="T52" fmla="*/ 2147483647 w 516"/>
                <a:gd name="T53" fmla="*/ 2147483647 h 1520"/>
                <a:gd name="T54" fmla="*/ 2147483647 w 516"/>
                <a:gd name="T55" fmla="*/ 2147483647 h 1520"/>
                <a:gd name="T56" fmla="*/ 2147483647 w 516"/>
                <a:gd name="T57" fmla="*/ 2147483647 h 1520"/>
                <a:gd name="T58" fmla="*/ 2147483647 w 516"/>
                <a:gd name="T59" fmla="*/ 2147483647 h 1520"/>
                <a:gd name="T60" fmla="*/ 2147483647 w 516"/>
                <a:gd name="T61" fmla="*/ 2147483647 h 1520"/>
                <a:gd name="T62" fmla="*/ 2147483647 w 516"/>
                <a:gd name="T63" fmla="*/ 2147483647 h 1520"/>
                <a:gd name="T64" fmla="*/ 2147483647 w 516"/>
                <a:gd name="T65" fmla="*/ 2147483647 h 1520"/>
                <a:gd name="T66" fmla="*/ 2147483647 w 516"/>
                <a:gd name="T67" fmla="*/ 2147483647 h 1520"/>
                <a:gd name="T68" fmla="*/ 0 w 516"/>
                <a:gd name="T69" fmla="*/ 0 h 1520"/>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w 516"/>
                <a:gd name="T106" fmla="*/ 0 h 1520"/>
                <a:gd name="T107" fmla="*/ 516 w 516"/>
                <a:gd name="T108" fmla="*/ 1520 h 1520"/>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T105" t="T106" r="T107" b="T108"/>
              <a:pathLst>
                <a:path w="516" h="1520">
                  <a:moveTo>
                    <a:pt x="446" y="1520"/>
                  </a:moveTo>
                  <a:lnTo>
                    <a:pt x="446" y="1520"/>
                  </a:lnTo>
                  <a:lnTo>
                    <a:pt x="458" y="1478"/>
                  </a:lnTo>
                  <a:lnTo>
                    <a:pt x="470" y="1438"/>
                  </a:lnTo>
                  <a:lnTo>
                    <a:pt x="480" y="1396"/>
                  </a:lnTo>
                  <a:lnTo>
                    <a:pt x="490" y="1354"/>
                  </a:lnTo>
                  <a:lnTo>
                    <a:pt x="498" y="1312"/>
                  </a:lnTo>
                  <a:lnTo>
                    <a:pt x="504" y="1270"/>
                  </a:lnTo>
                  <a:lnTo>
                    <a:pt x="508" y="1226"/>
                  </a:lnTo>
                  <a:lnTo>
                    <a:pt x="512" y="1182"/>
                  </a:lnTo>
                  <a:lnTo>
                    <a:pt x="516" y="1140"/>
                  </a:lnTo>
                  <a:lnTo>
                    <a:pt x="516" y="1096"/>
                  </a:lnTo>
                  <a:lnTo>
                    <a:pt x="516" y="1050"/>
                  </a:lnTo>
                  <a:lnTo>
                    <a:pt x="514" y="1006"/>
                  </a:lnTo>
                  <a:lnTo>
                    <a:pt x="510" y="962"/>
                  </a:lnTo>
                  <a:lnTo>
                    <a:pt x="506" y="918"/>
                  </a:lnTo>
                  <a:lnTo>
                    <a:pt x="500" y="872"/>
                  </a:lnTo>
                  <a:lnTo>
                    <a:pt x="492" y="828"/>
                  </a:lnTo>
                  <a:lnTo>
                    <a:pt x="480" y="764"/>
                  </a:lnTo>
                  <a:lnTo>
                    <a:pt x="464" y="702"/>
                  </a:lnTo>
                  <a:lnTo>
                    <a:pt x="446" y="642"/>
                  </a:lnTo>
                  <a:lnTo>
                    <a:pt x="424" y="584"/>
                  </a:lnTo>
                  <a:lnTo>
                    <a:pt x="400" y="526"/>
                  </a:lnTo>
                  <a:lnTo>
                    <a:pt x="374" y="470"/>
                  </a:lnTo>
                  <a:lnTo>
                    <a:pt x="346" y="414"/>
                  </a:lnTo>
                  <a:lnTo>
                    <a:pt x="316" y="362"/>
                  </a:lnTo>
                  <a:lnTo>
                    <a:pt x="284" y="310"/>
                  </a:lnTo>
                  <a:lnTo>
                    <a:pt x="248" y="260"/>
                  </a:lnTo>
                  <a:lnTo>
                    <a:pt x="212" y="212"/>
                  </a:lnTo>
                  <a:lnTo>
                    <a:pt x="172" y="166"/>
                  </a:lnTo>
                  <a:lnTo>
                    <a:pt x="132" y="122"/>
                  </a:lnTo>
                  <a:lnTo>
                    <a:pt x="90" y="80"/>
                  </a:lnTo>
                  <a:lnTo>
                    <a:pt x="46" y="38"/>
                  </a:lnTo>
                  <a:lnTo>
                    <a:pt x="0" y="0"/>
                  </a:lnTo>
                </a:path>
              </a:pathLst>
            </a:custGeom>
            <a:noFill/>
            <a:ln w="762000">
              <a:solidFill>
                <a:srgbClr val="86BE4B"/>
              </a:solidFill>
              <a:prstDash val="solid"/>
              <a:round/>
              <a:headEnd/>
              <a:tailEnd/>
            </a:ln>
          </p:spPr>
          <p:txBody>
            <a:bodyPr/>
            <a:lstStyle/>
            <a:p>
              <a:endParaRPr lang="fr-FR" dirty="0"/>
            </a:p>
          </p:txBody>
        </p:sp>
        <p:sp>
          <p:nvSpPr>
            <p:cNvPr id="24591" name="Freeform 11"/>
            <p:cNvSpPr>
              <a:spLocks/>
            </p:cNvSpPr>
            <p:nvPr/>
          </p:nvSpPr>
          <p:spPr bwMode="auto">
            <a:xfrm>
              <a:off x="4602163" y="3954463"/>
              <a:ext cx="2054225" cy="1485900"/>
            </a:xfrm>
            <a:custGeom>
              <a:avLst/>
              <a:gdLst>
                <a:gd name="T0" fmla="*/ 0 w 1294"/>
                <a:gd name="T1" fmla="*/ 2147483647 h 936"/>
                <a:gd name="T2" fmla="*/ 0 w 1294"/>
                <a:gd name="T3" fmla="*/ 2147483647 h 936"/>
                <a:gd name="T4" fmla="*/ 2147483647 w 1294"/>
                <a:gd name="T5" fmla="*/ 2147483647 h 936"/>
                <a:gd name="T6" fmla="*/ 2147483647 w 1294"/>
                <a:gd name="T7" fmla="*/ 2147483647 h 936"/>
                <a:gd name="T8" fmla="*/ 2147483647 w 1294"/>
                <a:gd name="T9" fmla="*/ 2147483647 h 936"/>
                <a:gd name="T10" fmla="*/ 2147483647 w 1294"/>
                <a:gd name="T11" fmla="*/ 2147483647 h 936"/>
                <a:gd name="T12" fmla="*/ 2147483647 w 1294"/>
                <a:gd name="T13" fmla="*/ 2147483647 h 936"/>
                <a:gd name="T14" fmla="*/ 2147483647 w 1294"/>
                <a:gd name="T15" fmla="*/ 2147483647 h 936"/>
                <a:gd name="T16" fmla="*/ 2147483647 w 1294"/>
                <a:gd name="T17" fmla="*/ 2147483647 h 936"/>
                <a:gd name="T18" fmla="*/ 2147483647 w 1294"/>
                <a:gd name="T19" fmla="*/ 2147483647 h 936"/>
                <a:gd name="T20" fmla="*/ 2147483647 w 1294"/>
                <a:gd name="T21" fmla="*/ 2147483647 h 936"/>
                <a:gd name="T22" fmla="*/ 2147483647 w 1294"/>
                <a:gd name="T23" fmla="*/ 2147483647 h 936"/>
                <a:gd name="T24" fmla="*/ 2147483647 w 1294"/>
                <a:gd name="T25" fmla="*/ 2147483647 h 936"/>
                <a:gd name="T26" fmla="*/ 2147483647 w 1294"/>
                <a:gd name="T27" fmla="*/ 2147483647 h 936"/>
                <a:gd name="T28" fmla="*/ 2147483647 w 1294"/>
                <a:gd name="T29" fmla="*/ 2147483647 h 936"/>
                <a:gd name="T30" fmla="*/ 2147483647 w 1294"/>
                <a:gd name="T31" fmla="*/ 2147483647 h 936"/>
                <a:gd name="T32" fmla="*/ 2147483647 w 1294"/>
                <a:gd name="T33" fmla="*/ 2147483647 h 936"/>
                <a:gd name="T34" fmla="*/ 2147483647 w 1294"/>
                <a:gd name="T35" fmla="*/ 2147483647 h 936"/>
                <a:gd name="T36" fmla="*/ 2147483647 w 1294"/>
                <a:gd name="T37" fmla="*/ 2147483647 h 936"/>
                <a:gd name="T38" fmla="*/ 2147483647 w 1294"/>
                <a:gd name="T39" fmla="*/ 2147483647 h 936"/>
                <a:gd name="T40" fmla="*/ 2147483647 w 1294"/>
                <a:gd name="T41" fmla="*/ 2147483647 h 936"/>
                <a:gd name="T42" fmla="*/ 2147483647 w 1294"/>
                <a:gd name="T43" fmla="*/ 2147483647 h 936"/>
                <a:gd name="T44" fmla="*/ 2147483647 w 1294"/>
                <a:gd name="T45" fmla="*/ 2147483647 h 936"/>
                <a:gd name="T46" fmla="*/ 2147483647 w 1294"/>
                <a:gd name="T47" fmla="*/ 2147483647 h 936"/>
                <a:gd name="T48" fmla="*/ 2147483647 w 1294"/>
                <a:gd name="T49" fmla="*/ 2147483647 h 936"/>
                <a:gd name="T50" fmla="*/ 2147483647 w 1294"/>
                <a:gd name="T51" fmla="*/ 2147483647 h 936"/>
                <a:gd name="T52" fmla="*/ 2147483647 w 1294"/>
                <a:gd name="T53" fmla="*/ 2147483647 h 936"/>
                <a:gd name="T54" fmla="*/ 2147483647 w 1294"/>
                <a:gd name="T55" fmla="*/ 2147483647 h 936"/>
                <a:gd name="T56" fmla="*/ 2147483647 w 1294"/>
                <a:gd name="T57" fmla="*/ 2147483647 h 936"/>
                <a:gd name="T58" fmla="*/ 2147483647 w 1294"/>
                <a:gd name="T59" fmla="*/ 2147483647 h 936"/>
                <a:gd name="T60" fmla="*/ 2147483647 w 1294"/>
                <a:gd name="T61" fmla="*/ 2147483647 h 936"/>
                <a:gd name="T62" fmla="*/ 2147483647 w 1294"/>
                <a:gd name="T63" fmla="*/ 2147483647 h 936"/>
                <a:gd name="T64" fmla="*/ 2147483647 w 1294"/>
                <a:gd name="T65" fmla="*/ 2147483647 h 936"/>
                <a:gd name="T66" fmla="*/ 2147483647 w 1294"/>
                <a:gd name="T67" fmla="*/ 2147483647 h 936"/>
                <a:gd name="T68" fmla="*/ 2147483647 w 1294"/>
                <a:gd name="T69" fmla="*/ 2147483647 h 936"/>
                <a:gd name="T70" fmla="*/ 2147483647 w 1294"/>
                <a:gd name="T71" fmla="*/ 2147483647 h 936"/>
                <a:gd name="T72" fmla="*/ 2147483647 w 1294"/>
                <a:gd name="T73" fmla="*/ 2147483647 h 936"/>
                <a:gd name="T74" fmla="*/ 2147483647 w 1294"/>
                <a:gd name="T75" fmla="*/ 2147483647 h 936"/>
                <a:gd name="T76" fmla="*/ 2147483647 w 1294"/>
                <a:gd name="T77" fmla="*/ 0 h 9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1294"/>
                <a:gd name="T118" fmla="*/ 0 h 936"/>
                <a:gd name="T119" fmla="*/ 1294 w 1294"/>
                <a:gd name="T120" fmla="*/ 936 h 936"/>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1294" h="936">
                  <a:moveTo>
                    <a:pt x="0" y="936"/>
                  </a:moveTo>
                  <a:lnTo>
                    <a:pt x="0" y="936"/>
                  </a:lnTo>
                  <a:lnTo>
                    <a:pt x="62" y="934"/>
                  </a:lnTo>
                  <a:lnTo>
                    <a:pt x="124" y="930"/>
                  </a:lnTo>
                  <a:lnTo>
                    <a:pt x="186" y="924"/>
                  </a:lnTo>
                  <a:lnTo>
                    <a:pt x="248" y="914"/>
                  </a:lnTo>
                  <a:lnTo>
                    <a:pt x="296" y="904"/>
                  </a:lnTo>
                  <a:lnTo>
                    <a:pt x="342" y="892"/>
                  </a:lnTo>
                  <a:lnTo>
                    <a:pt x="388" y="880"/>
                  </a:lnTo>
                  <a:lnTo>
                    <a:pt x="432" y="866"/>
                  </a:lnTo>
                  <a:lnTo>
                    <a:pt x="476" y="850"/>
                  </a:lnTo>
                  <a:lnTo>
                    <a:pt x="520" y="834"/>
                  </a:lnTo>
                  <a:lnTo>
                    <a:pt x="562" y="814"/>
                  </a:lnTo>
                  <a:lnTo>
                    <a:pt x="604" y="796"/>
                  </a:lnTo>
                  <a:lnTo>
                    <a:pt x="644" y="774"/>
                  </a:lnTo>
                  <a:lnTo>
                    <a:pt x="684" y="752"/>
                  </a:lnTo>
                  <a:lnTo>
                    <a:pt x="722" y="728"/>
                  </a:lnTo>
                  <a:lnTo>
                    <a:pt x="760" y="704"/>
                  </a:lnTo>
                  <a:lnTo>
                    <a:pt x="798" y="678"/>
                  </a:lnTo>
                  <a:lnTo>
                    <a:pt x="834" y="650"/>
                  </a:lnTo>
                  <a:lnTo>
                    <a:pt x="868" y="622"/>
                  </a:lnTo>
                  <a:lnTo>
                    <a:pt x="902" y="592"/>
                  </a:lnTo>
                  <a:lnTo>
                    <a:pt x="936" y="562"/>
                  </a:lnTo>
                  <a:lnTo>
                    <a:pt x="968" y="530"/>
                  </a:lnTo>
                  <a:lnTo>
                    <a:pt x="998" y="498"/>
                  </a:lnTo>
                  <a:lnTo>
                    <a:pt x="1028" y="464"/>
                  </a:lnTo>
                  <a:lnTo>
                    <a:pt x="1058" y="430"/>
                  </a:lnTo>
                  <a:lnTo>
                    <a:pt x="1086" y="396"/>
                  </a:lnTo>
                  <a:lnTo>
                    <a:pt x="1112" y="360"/>
                  </a:lnTo>
                  <a:lnTo>
                    <a:pt x="1136" y="322"/>
                  </a:lnTo>
                  <a:lnTo>
                    <a:pt x="1160" y="284"/>
                  </a:lnTo>
                  <a:lnTo>
                    <a:pt x="1184" y="246"/>
                  </a:lnTo>
                  <a:lnTo>
                    <a:pt x="1206" y="206"/>
                  </a:lnTo>
                  <a:lnTo>
                    <a:pt x="1226" y="166"/>
                  </a:lnTo>
                  <a:lnTo>
                    <a:pt x="1244" y="126"/>
                  </a:lnTo>
                  <a:lnTo>
                    <a:pt x="1262" y="84"/>
                  </a:lnTo>
                  <a:lnTo>
                    <a:pt x="1278" y="42"/>
                  </a:lnTo>
                  <a:lnTo>
                    <a:pt x="1294" y="0"/>
                  </a:lnTo>
                </a:path>
              </a:pathLst>
            </a:custGeom>
            <a:noFill/>
            <a:ln w="762000">
              <a:solidFill>
                <a:srgbClr val="6FB85B"/>
              </a:solidFill>
              <a:prstDash val="solid"/>
              <a:round/>
              <a:headEnd/>
              <a:tailEnd/>
            </a:ln>
          </p:spPr>
          <p:txBody>
            <a:bodyPr/>
            <a:lstStyle/>
            <a:p>
              <a:endParaRPr lang="fr-FR" dirty="0"/>
            </a:p>
          </p:txBody>
        </p:sp>
        <p:sp>
          <p:nvSpPr>
            <p:cNvPr id="24592" name="Freeform 12"/>
            <p:cNvSpPr>
              <a:spLocks/>
            </p:cNvSpPr>
            <p:nvPr/>
          </p:nvSpPr>
          <p:spPr bwMode="auto">
            <a:xfrm>
              <a:off x="2525713" y="3894138"/>
              <a:ext cx="2076450" cy="1546225"/>
            </a:xfrm>
            <a:custGeom>
              <a:avLst/>
              <a:gdLst>
                <a:gd name="T0" fmla="*/ 0 w 1308"/>
                <a:gd name="T1" fmla="*/ 0 h 974"/>
                <a:gd name="T2" fmla="*/ 0 w 1308"/>
                <a:gd name="T3" fmla="*/ 0 h 974"/>
                <a:gd name="T4" fmla="*/ 2147483647 w 1308"/>
                <a:gd name="T5" fmla="*/ 2147483647 h 974"/>
                <a:gd name="T6" fmla="*/ 2147483647 w 1308"/>
                <a:gd name="T7" fmla="*/ 2147483647 h 974"/>
                <a:gd name="T8" fmla="*/ 2147483647 w 1308"/>
                <a:gd name="T9" fmla="*/ 2147483647 h 974"/>
                <a:gd name="T10" fmla="*/ 2147483647 w 1308"/>
                <a:gd name="T11" fmla="*/ 2147483647 h 974"/>
                <a:gd name="T12" fmla="*/ 2147483647 w 1308"/>
                <a:gd name="T13" fmla="*/ 2147483647 h 974"/>
                <a:gd name="T14" fmla="*/ 2147483647 w 1308"/>
                <a:gd name="T15" fmla="*/ 2147483647 h 974"/>
                <a:gd name="T16" fmla="*/ 2147483647 w 1308"/>
                <a:gd name="T17" fmla="*/ 2147483647 h 974"/>
                <a:gd name="T18" fmla="*/ 2147483647 w 1308"/>
                <a:gd name="T19" fmla="*/ 2147483647 h 974"/>
                <a:gd name="T20" fmla="*/ 2147483647 w 1308"/>
                <a:gd name="T21" fmla="*/ 2147483647 h 974"/>
                <a:gd name="T22" fmla="*/ 2147483647 w 1308"/>
                <a:gd name="T23" fmla="*/ 2147483647 h 974"/>
                <a:gd name="T24" fmla="*/ 2147483647 w 1308"/>
                <a:gd name="T25" fmla="*/ 2147483647 h 974"/>
                <a:gd name="T26" fmla="*/ 2147483647 w 1308"/>
                <a:gd name="T27" fmla="*/ 2147483647 h 974"/>
                <a:gd name="T28" fmla="*/ 2147483647 w 1308"/>
                <a:gd name="T29" fmla="*/ 2147483647 h 974"/>
                <a:gd name="T30" fmla="*/ 2147483647 w 1308"/>
                <a:gd name="T31" fmla="*/ 2147483647 h 974"/>
                <a:gd name="T32" fmla="*/ 2147483647 w 1308"/>
                <a:gd name="T33" fmla="*/ 2147483647 h 974"/>
                <a:gd name="T34" fmla="*/ 2147483647 w 1308"/>
                <a:gd name="T35" fmla="*/ 2147483647 h 974"/>
                <a:gd name="T36" fmla="*/ 2147483647 w 1308"/>
                <a:gd name="T37" fmla="*/ 2147483647 h 974"/>
                <a:gd name="T38" fmla="*/ 2147483647 w 1308"/>
                <a:gd name="T39" fmla="*/ 2147483647 h 974"/>
                <a:gd name="T40" fmla="*/ 2147483647 w 1308"/>
                <a:gd name="T41" fmla="*/ 2147483647 h 974"/>
                <a:gd name="T42" fmla="*/ 2147483647 w 1308"/>
                <a:gd name="T43" fmla="*/ 2147483647 h 974"/>
                <a:gd name="T44" fmla="*/ 2147483647 w 1308"/>
                <a:gd name="T45" fmla="*/ 2147483647 h 974"/>
                <a:gd name="T46" fmla="*/ 2147483647 w 1308"/>
                <a:gd name="T47" fmla="*/ 2147483647 h 974"/>
                <a:gd name="T48" fmla="*/ 2147483647 w 1308"/>
                <a:gd name="T49" fmla="*/ 2147483647 h 974"/>
                <a:gd name="T50" fmla="*/ 2147483647 w 1308"/>
                <a:gd name="T51" fmla="*/ 2147483647 h 974"/>
                <a:gd name="T52" fmla="*/ 2147483647 w 1308"/>
                <a:gd name="T53" fmla="*/ 2147483647 h 974"/>
                <a:gd name="T54" fmla="*/ 2147483647 w 1308"/>
                <a:gd name="T55" fmla="*/ 2147483647 h 974"/>
                <a:gd name="T56" fmla="*/ 2147483647 w 1308"/>
                <a:gd name="T57" fmla="*/ 2147483647 h 974"/>
                <a:gd name="T58" fmla="*/ 2147483647 w 1308"/>
                <a:gd name="T59" fmla="*/ 2147483647 h 974"/>
                <a:gd name="T60" fmla="*/ 2147483647 w 1308"/>
                <a:gd name="T61" fmla="*/ 2147483647 h 974"/>
                <a:gd name="T62" fmla="*/ 2147483647 w 1308"/>
                <a:gd name="T63" fmla="*/ 2147483647 h 974"/>
                <a:gd name="T64" fmla="*/ 2147483647 w 1308"/>
                <a:gd name="T65" fmla="*/ 2147483647 h 974"/>
                <a:gd name="T66" fmla="*/ 2147483647 w 1308"/>
                <a:gd name="T67" fmla="*/ 2147483647 h 974"/>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w 1308"/>
                <a:gd name="T103" fmla="*/ 0 h 974"/>
                <a:gd name="T104" fmla="*/ 1308 w 1308"/>
                <a:gd name="T105" fmla="*/ 974 h 974"/>
              </a:gdLst>
              <a:ahLst/>
              <a:cxnLst>
                <a:cxn ang="T68">
                  <a:pos x="T0" y="T1"/>
                </a:cxn>
                <a:cxn ang="T69">
                  <a:pos x="T2" y="T3"/>
                </a:cxn>
                <a:cxn ang="T70">
                  <a:pos x="T4" y="T5"/>
                </a:cxn>
                <a:cxn ang="T71">
                  <a:pos x="T6" y="T7"/>
                </a:cxn>
                <a:cxn ang="T72">
                  <a:pos x="T8" y="T9"/>
                </a:cxn>
                <a:cxn ang="T73">
                  <a:pos x="T10" y="T11"/>
                </a:cxn>
                <a:cxn ang="T74">
                  <a:pos x="T12" y="T13"/>
                </a:cxn>
                <a:cxn ang="T75">
                  <a:pos x="T14" y="T15"/>
                </a:cxn>
                <a:cxn ang="T76">
                  <a:pos x="T16" y="T17"/>
                </a:cxn>
                <a:cxn ang="T77">
                  <a:pos x="T18" y="T19"/>
                </a:cxn>
                <a:cxn ang="T78">
                  <a:pos x="T20" y="T21"/>
                </a:cxn>
                <a:cxn ang="T79">
                  <a:pos x="T22" y="T23"/>
                </a:cxn>
                <a:cxn ang="T80">
                  <a:pos x="T24" y="T25"/>
                </a:cxn>
                <a:cxn ang="T81">
                  <a:pos x="T26" y="T27"/>
                </a:cxn>
                <a:cxn ang="T82">
                  <a:pos x="T28" y="T29"/>
                </a:cxn>
                <a:cxn ang="T83">
                  <a:pos x="T30" y="T31"/>
                </a:cxn>
                <a:cxn ang="T84">
                  <a:pos x="T32" y="T33"/>
                </a:cxn>
                <a:cxn ang="T85">
                  <a:pos x="T34" y="T35"/>
                </a:cxn>
                <a:cxn ang="T86">
                  <a:pos x="T36" y="T37"/>
                </a:cxn>
                <a:cxn ang="T87">
                  <a:pos x="T38" y="T39"/>
                </a:cxn>
                <a:cxn ang="T88">
                  <a:pos x="T40" y="T41"/>
                </a:cxn>
                <a:cxn ang="T89">
                  <a:pos x="T42" y="T43"/>
                </a:cxn>
                <a:cxn ang="T90">
                  <a:pos x="T44" y="T45"/>
                </a:cxn>
                <a:cxn ang="T91">
                  <a:pos x="T46" y="T47"/>
                </a:cxn>
                <a:cxn ang="T92">
                  <a:pos x="T48" y="T49"/>
                </a:cxn>
                <a:cxn ang="T93">
                  <a:pos x="T50" y="T51"/>
                </a:cxn>
                <a:cxn ang="T94">
                  <a:pos x="T52" y="T53"/>
                </a:cxn>
                <a:cxn ang="T95">
                  <a:pos x="T54" y="T55"/>
                </a:cxn>
                <a:cxn ang="T96">
                  <a:pos x="T56" y="T57"/>
                </a:cxn>
                <a:cxn ang="T97">
                  <a:pos x="T58" y="T59"/>
                </a:cxn>
                <a:cxn ang="T98">
                  <a:pos x="T60" y="T61"/>
                </a:cxn>
                <a:cxn ang="T99">
                  <a:pos x="T62" y="T63"/>
                </a:cxn>
                <a:cxn ang="T100">
                  <a:pos x="T64" y="T65"/>
                </a:cxn>
                <a:cxn ang="T101">
                  <a:pos x="T66" y="T67"/>
                </a:cxn>
              </a:cxnLst>
              <a:rect l="T102" t="T103" r="T104" b="T105"/>
              <a:pathLst>
                <a:path w="1308" h="974">
                  <a:moveTo>
                    <a:pt x="0" y="0"/>
                  </a:moveTo>
                  <a:lnTo>
                    <a:pt x="0" y="0"/>
                  </a:lnTo>
                  <a:lnTo>
                    <a:pt x="18" y="54"/>
                  </a:lnTo>
                  <a:lnTo>
                    <a:pt x="36" y="106"/>
                  </a:lnTo>
                  <a:lnTo>
                    <a:pt x="58" y="158"/>
                  </a:lnTo>
                  <a:lnTo>
                    <a:pt x="82" y="208"/>
                  </a:lnTo>
                  <a:lnTo>
                    <a:pt x="108" y="258"/>
                  </a:lnTo>
                  <a:lnTo>
                    <a:pt x="136" y="304"/>
                  </a:lnTo>
                  <a:lnTo>
                    <a:pt x="164" y="352"/>
                  </a:lnTo>
                  <a:lnTo>
                    <a:pt x="196" y="396"/>
                  </a:lnTo>
                  <a:lnTo>
                    <a:pt x="228" y="440"/>
                  </a:lnTo>
                  <a:lnTo>
                    <a:pt x="262" y="482"/>
                  </a:lnTo>
                  <a:lnTo>
                    <a:pt x="298" y="524"/>
                  </a:lnTo>
                  <a:lnTo>
                    <a:pt x="334" y="562"/>
                  </a:lnTo>
                  <a:lnTo>
                    <a:pt x="374" y="600"/>
                  </a:lnTo>
                  <a:lnTo>
                    <a:pt x="414" y="636"/>
                  </a:lnTo>
                  <a:lnTo>
                    <a:pt x="454" y="672"/>
                  </a:lnTo>
                  <a:lnTo>
                    <a:pt x="498" y="704"/>
                  </a:lnTo>
                  <a:lnTo>
                    <a:pt x="540" y="736"/>
                  </a:lnTo>
                  <a:lnTo>
                    <a:pt x="586" y="764"/>
                  </a:lnTo>
                  <a:lnTo>
                    <a:pt x="632" y="792"/>
                  </a:lnTo>
                  <a:lnTo>
                    <a:pt x="680" y="818"/>
                  </a:lnTo>
                  <a:lnTo>
                    <a:pt x="728" y="842"/>
                  </a:lnTo>
                  <a:lnTo>
                    <a:pt x="776" y="864"/>
                  </a:lnTo>
                  <a:lnTo>
                    <a:pt x="826" y="884"/>
                  </a:lnTo>
                  <a:lnTo>
                    <a:pt x="878" y="904"/>
                  </a:lnTo>
                  <a:lnTo>
                    <a:pt x="928" y="920"/>
                  </a:lnTo>
                  <a:lnTo>
                    <a:pt x="982" y="934"/>
                  </a:lnTo>
                  <a:lnTo>
                    <a:pt x="1034" y="946"/>
                  </a:lnTo>
                  <a:lnTo>
                    <a:pt x="1088" y="956"/>
                  </a:lnTo>
                  <a:lnTo>
                    <a:pt x="1142" y="964"/>
                  </a:lnTo>
                  <a:lnTo>
                    <a:pt x="1196" y="970"/>
                  </a:lnTo>
                  <a:lnTo>
                    <a:pt x="1252" y="972"/>
                  </a:lnTo>
                  <a:lnTo>
                    <a:pt x="1308" y="974"/>
                  </a:lnTo>
                </a:path>
              </a:pathLst>
            </a:custGeom>
            <a:noFill/>
            <a:ln w="762000">
              <a:solidFill>
                <a:srgbClr val="369A37"/>
              </a:solidFill>
              <a:prstDash val="solid"/>
              <a:round/>
              <a:headEnd/>
              <a:tailEnd/>
            </a:ln>
          </p:spPr>
          <p:txBody>
            <a:bodyPr/>
            <a:lstStyle/>
            <a:p>
              <a:endParaRPr lang="fr-FR" dirty="0"/>
            </a:p>
          </p:txBody>
        </p:sp>
        <p:sp>
          <p:nvSpPr>
            <p:cNvPr id="24593" name="Freeform 13"/>
            <p:cNvSpPr>
              <a:spLocks/>
            </p:cNvSpPr>
            <p:nvPr/>
          </p:nvSpPr>
          <p:spPr bwMode="auto">
            <a:xfrm>
              <a:off x="2427288" y="1439863"/>
              <a:ext cx="942975" cy="2454275"/>
            </a:xfrm>
            <a:custGeom>
              <a:avLst/>
              <a:gdLst>
                <a:gd name="T0" fmla="*/ 2147483647 w 594"/>
                <a:gd name="T1" fmla="*/ 0 h 1546"/>
                <a:gd name="T2" fmla="*/ 2147483647 w 594"/>
                <a:gd name="T3" fmla="*/ 0 h 1546"/>
                <a:gd name="T4" fmla="*/ 2147483647 w 594"/>
                <a:gd name="T5" fmla="*/ 2147483647 h 1546"/>
                <a:gd name="T6" fmla="*/ 2147483647 w 594"/>
                <a:gd name="T7" fmla="*/ 2147483647 h 1546"/>
                <a:gd name="T8" fmla="*/ 2147483647 w 594"/>
                <a:gd name="T9" fmla="*/ 2147483647 h 1546"/>
                <a:gd name="T10" fmla="*/ 2147483647 w 594"/>
                <a:gd name="T11" fmla="*/ 2147483647 h 1546"/>
                <a:gd name="T12" fmla="*/ 2147483647 w 594"/>
                <a:gd name="T13" fmla="*/ 2147483647 h 1546"/>
                <a:gd name="T14" fmla="*/ 2147483647 w 594"/>
                <a:gd name="T15" fmla="*/ 2147483647 h 1546"/>
                <a:gd name="T16" fmla="*/ 2147483647 w 594"/>
                <a:gd name="T17" fmla="*/ 2147483647 h 1546"/>
                <a:gd name="T18" fmla="*/ 2147483647 w 594"/>
                <a:gd name="T19" fmla="*/ 2147483647 h 1546"/>
                <a:gd name="T20" fmla="*/ 2147483647 w 594"/>
                <a:gd name="T21" fmla="*/ 2147483647 h 1546"/>
                <a:gd name="T22" fmla="*/ 2147483647 w 594"/>
                <a:gd name="T23" fmla="*/ 2147483647 h 1546"/>
                <a:gd name="T24" fmla="*/ 2147483647 w 594"/>
                <a:gd name="T25" fmla="*/ 2147483647 h 1546"/>
                <a:gd name="T26" fmla="*/ 2147483647 w 594"/>
                <a:gd name="T27" fmla="*/ 2147483647 h 1546"/>
                <a:gd name="T28" fmla="*/ 2147483647 w 594"/>
                <a:gd name="T29" fmla="*/ 2147483647 h 1546"/>
                <a:gd name="T30" fmla="*/ 2147483647 w 594"/>
                <a:gd name="T31" fmla="*/ 2147483647 h 1546"/>
                <a:gd name="T32" fmla="*/ 2147483647 w 594"/>
                <a:gd name="T33" fmla="*/ 2147483647 h 1546"/>
                <a:gd name="T34" fmla="*/ 2147483647 w 594"/>
                <a:gd name="T35" fmla="*/ 2147483647 h 1546"/>
                <a:gd name="T36" fmla="*/ 2147483647 w 594"/>
                <a:gd name="T37" fmla="*/ 2147483647 h 1546"/>
                <a:gd name="T38" fmla="*/ 2147483647 w 594"/>
                <a:gd name="T39" fmla="*/ 2147483647 h 1546"/>
                <a:gd name="T40" fmla="*/ 2147483647 w 594"/>
                <a:gd name="T41" fmla="*/ 2147483647 h 1546"/>
                <a:gd name="T42" fmla="*/ 2147483647 w 594"/>
                <a:gd name="T43" fmla="*/ 2147483647 h 1546"/>
                <a:gd name="T44" fmla="*/ 2147483647 w 594"/>
                <a:gd name="T45" fmla="*/ 2147483647 h 1546"/>
                <a:gd name="T46" fmla="*/ 2147483647 w 594"/>
                <a:gd name="T47" fmla="*/ 2147483647 h 1546"/>
                <a:gd name="T48" fmla="*/ 2147483647 w 594"/>
                <a:gd name="T49" fmla="*/ 2147483647 h 1546"/>
                <a:gd name="T50" fmla="*/ 2147483647 w 594"/>
                <a:gd name="T51" fmla="*/ 2147483647 h 1546"/>
                <a:gd name="T52" fmla="*/ 2147483647 w 594"/>
                <a:gd name="T53" fmla="*/ 2147483647 h 1546"/>
                <a:gd name="T54" fmla="*/ 0 w 594"/>
                <a:gd name="T55" fmla="*/ 2147483647 h 1546"/>
                <a:gd name="T56" fmla="*/ 0 w 594"/>
                <a:gd name="T57" fmla="*/ 2147483647 h 1546"/>
                <a:gd name="T58" fmla="*/ 0 w 594"/>
                <a:gd name="T59" fmla="*/ 2147483647 h 1546"/>
                <a:gd name="T60" fmla="*/ 2147483647 w 594"/>
                <a:gd name="T61" fmla="*/ 2147483647 h 1546"/>
                <a:gd name="T62" fmla="*/ 2147483647 w 594"/>
                <a:gd name="T63" fmla="*/ 2147483647 h 1546"/>
                <a:gd name="T64" fmla="*/ 2147483647 w 594"/>
                <a:gd name="T65" fmla="*/ 2147483647 h 1546"/>
                <a:gd name="T66" fmla="*/ 2147483647 w 594"/>
                <a:gd name="T67" fmla="*/ 2147483647 h 1546"/>
                <a:gd name="T68" fmla="*/ 2147483647 w 594"/>
                <a:gd name="T69" fmla="*/ 2147483647 h 1546"/>
                <a:gd name="T70" fmla="*/ 2147483647 w 594"/>
                <a:gd name="T71" fmla="*/ 2147483647 h 1546"/>
                <a:gd name="T72" fmla="*/ 2147483647 w 594"/>
                <a:gd name="T73" fmla="*/ 2147483647 h 154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w 594"/>
                <a:gd name="T112" fmla="*/ 0 h 1546"/>
                <a:gd name="T113" fmla="*/ 594 w 594"/>
                <a:gd name="T114" fmla="*/ 1546 h 1546"/>
              </a:gdLst>
              <a:ahLst/>
              <a:cxnLst>
                <a:cxn ang="T74">
                  <a:pos x="T0" y="T1"/>
                </a:cxn>
                <a:cxn ang="T75">
                  <a:pos x="T2" y="T3"/>
                </a:cxn>
                <a:cxn ang="T76">
                  <a:pos x="T4" y="T5"/>
                </a:cxn>
                <a:cxn ang="T77">
                  <a:pos x="T6" y="T7"/>
                </a:cxn>
                <a:cxn ang="T78">
                  <a:pos x="T8" y="T9"/>
                </a:cxn>
                <a:cxn ang="T79">
                  <a:pos x="T10" y="T11"/>
                </a:cxn>
                <a:cxn ang="T80">
                  <a:pos x="T12" y="T13"/>
                </a:cxn>
                <a:cxn ang="T81">
                  <a:pos x="T14" y="T15"/>
                </a:cxn>
                <a:cxn ang="T82">
                  <a:pos x="T16" y="T17"/>
                </a:cxn>
                <a:cxn ang="T83">
                  <a:pos x="T18" y="T19"/>
                </a:cxn>
                <a:cxn ang="T84">
                  <a:pos x="T20" y="T21"/>
                </a:cxn>
                <a:cxn ang="T85">
                  <a:pos x="T22" y="T23"/>
                </a:cxn>
                <a:cxn ang="T86">
                  <a:pos x="T24" y="T25"/>
                </a:cxn>
                <a:cxn ang="T87">
                  <a:pos x="T26" y="T27"/>
                </a:cxn>
                <a:cxn ang="T88">
                  <a:pos x="T28" y="T29"/>
                </a:cxn>
                <a:cxn ang="T89">
                  <a:pos x="T30" y="T31"/>
                </a:cxn>
                <a:cxn ang="T90">
                  <a:pos x="T32" y="T33"/>
                </a:cxn>
                <a:cxn ang="T91">
                  <a:pos x="T34" y="T35"/>
                </a:cxn>
                <a:cxn ang="T92">
                  <a:pos x="T36" y="T37"/>
                </a:cxn>
                <a:cxn ang="T93">
                  <a:pos x="T38" y="T39"/>
                </a:cxn>
                <a:cxn ang="T94">
                  <a:pos x="T40" y="T41"/>
                </a:cxn>
                <a:cxn ang="T95">
                  <a:pos x="T42" y="T43"/>
                </a:cxn>
                <a:cxn ang="T96">
                  <a:pos x="T44" y="T45"/>
                </a:cxn>
                <a:cxn ang="T97">
                  <a:pos x="T46" y="T47"/>
                </a:cxn>
                <a:cxn ang="T98">
                  <a:pos x="T48" y="T49"/>
                </a:cxn>
                <a:cxn ang="T99">
                  <a:pos x="T50" y="T51"/>
                </a:cxn>
                <a:cxn ang="T100">
                  <a:pos x="T52" y="T53"/>
                </a:cxn>
                <a:cxn ang="T101">
                  <a:pos x="T54" y="T55"/>
                </a:cxn>
                <a:cxn ang="T102">
                  <a:pos x="T56" y="T57"/>
                </a:cxn>
                <a:cxn ang="T103">
                  <a:pos x="T58" y="T59"/>
                </a:cxn>
                <a:cxn ang="T104">
                  <a:pos x="T60" y="T61"/>
                </a:cxn>
                <a:cxn ang="T105">
                  <a:pos x="T62" y="T63"/>
                </a:cxn>
                <a:cxn ang="T106">
                  <a:pos x="T64" y="T65"/>
                </a:cxn>
                <a:cxn ang="T107">
                  <a:pos x="T66" y="T67"/>
                </a:cxn>
                <a:cxn ang="T108">
                  <a:pos x="T68" y="T69"/>
                </a:cxn>
                <a:cxn ang="T109">
                  <a:pos x="T70" y="T71"/>
                </a:cxn>
                <a:cxn ang="T110">
                  <a:pos x="T72" y="T73"/>
                </a:cxn>
              </a:cxnLst>
              <a:rect l="T111" t="T112" r="T113" b="T114"/>
              <a:pathLst>
                <a:path w="594" h="1546">
                  <a:moveTo>
                    <a:pt x="594" y="0"/>
                  </a:moveTo>
                  <a:lnTo>
                    <a:pt x="594" y="0"/>
                  </a:lnTo>
                  <a:lnTo>
                    <a:pt x="554" y="28"/>
                  </a:lnTo>
                  <a:lnTo>
                    <a:pt x="516" y="58"/>
                  </a:lnTo>
                  <a:lnTo>
                    <a:pt x="478" y="90"/>
                  </a:lnTo>
                  <a:lnTo>
                    <a:pt x="442" y="122"/>
                  </a:lnTo>
                  <a:lnTo>
                    <a:pt x="406" y="156"/>
                  </a:lnTo>
                  <a:lnTo>
                    <a:pt x="372" y="192"/>
                  </a:lnTo>
                  <a:lnTo>
                    <a:pt x="340" y="228"/>
                  </a:lnTo>
                  <a:lnTo>
                    <a:pt x="308" y="266"/>
                  </a:lnTo>
                  <a:lnTo>
                    <a:pt x="278" y="304"/>
                  </a:lnTo>
                  <a:lnTo>
                    <a:pt x="250" y="344"/>
                  </a:lnTo>
                  <a:lnTo>
                    <a:pt x="222" y="384"/>
                  </a:lnTo>
                  <a:lnTo>
                    <a:pt x="196" y="424"/>
                  </a:lnTo>
                  <a:lnTo>
                    <a:pt x="172" y="468"/>
                  </a:lnTo>
                  <a:lnTo>
                    <a:pt x="150" y="510"/>
                  </a:lnTo>
                  <a:lnTo>
                    <a:pt x="128" y="554"/>
                  </a:lnTo>
                  <a:lnTo>
                    <a:pt x="108" y="600"/>
                  </a:lnTo>
                  <a:lnTo>
                    <a:pt x="90" y="644"/>
                  </a:lnTo>
                  <a:lnTo>
                    <a:pt x="74" y="690"/>
                  </a:lnTo>
                  <a:lnTo>
                    <a:pt x="58" y="738"/>
                  </a:lnTo>
                  <a:lnTo>
                    <a:pt x="44" y="786"/>
                  </a:lnTo>
                  <a:lnTo>
                    <a:pt x="34" y="834"/>
                  </a:lnTo>
                  <a:lnTo>
                    <a:pt x="24" y="882"/>
                  </a:lnTo>
                  <a:lnTo>
                    <a:pt x="14" y="932"/>
                  </a:lnTo>
                  <a:lnTo>
                    <a:pt x="8" y="980"/>
                  </a:lnTo>
                  <a:lnTo>
                    <a:pt x="4" y="1030"/>
                  </a:lnTo>
                  <a:lnTo>
                    <a:pt x="0" y="1082"/>
                  </a:lnTo>
                  <a:lnTo>
                    <a:pt x="0" y="1132"/>
                  </a:lnTo>
                  <a:lnTo>
                    <a:pt x="0" y="1184"/>
                  </a:lnTo>
                  <a:lnTo>
                    <a:pt x="4" y="1234"/>
                  </a:lnTo>
                  <a:lnTo>
                    <a:pt x="8" y="1286"/>
                  </a:lnTo>
                  <a:lnTo>
                    <a:pt x="14" y="1338"/>
                  </a:lnTo>
                  <a:lnTo>
                    <a:pt x="24" y="1390"/>
                  </a:lnTo>
                  <a:lnTo>
                    <a:pt x="40" y="1468"/>
                  </a:lnTo>
                  <a:lnTo>
                    <a:pt x="62" y="1546"/>
                  </a:lnTo>
                </a:path>
              </a:pathLst>
            </a:custGeom>
            <a:noFill/>
            <a:ln w="762000">
              <a:solidFill>
                <a:srgbClr val="0C682F"/>
              </a:solidFill>
              <a:prstDash val="solid"/>
              <a:round/>
              <a:headEnd/>
              <a:tailEnd/>
            </a:ln>
          </p:spPr>
          <p:txBody>
            <a:bodyPr/>
            <a:lstStyle/>
            <a:p>
              <a:endParaRPr lang="fr-FR" dirty="0"/>
            </a:p>
          </p:txBody>
        </p:sp>
        <p:sp>
          <p:nvSpPr>
            <p:cNvPr id="24594" name="Freeform 14"/>
            <p:cNvSpPr>
              <a:spLocks/>
            </p:cNvSpPr>
            <p:nvPr/>
          </p:nvSpPr>
          <p:spPr bwMode="auto">
            <a:xfrm>
              <a:off x="3370263" y="1062038"/>
              <a:ext cx="2578100" cy="479425"/>
            </a:xfrm>
            <a:custGeom>
              <a:avLst/>
              <a:gdLst>
                <a:gd name="T0" fmla="*/ 2147483647 w 1624"/>
                <a:gd name="T1" fmla="*/ 2147483647 h 302"/>
                <a:gd name="T2" fmla="*/ 2147483647 w 1624"/>
                <a:gd name="T3" fmla="*/ 2147483647 h 302"/>
                <a:gd name="T4" fmla="*/ 2147483647 w 1624"/>
                <a:gd name="T5" fmla="*/ 2147483647 h 302"/>
                <a:gd name="T6" fmla="*/ 2147483647 w 1624"/>
                <a:gd name="T7" fmla="*/ 2147483647 h 302"/>
                <a:gd name="T8" fmla="*/ 2147483647 w 1624"/>
                <a:gd name="T9" fmla="*/ 2147483647 h 302"/>
                <a:gd name="T10" fmla="*/ 2147483647 w 1624"/>
                <a:gd name="T11" fmla="*/ 2147483647 h 302"/>
                <a:gd name="T12" fmla="*/ 2147483647 w 1624"/>
                <a:gd name="T13" fmla="*/ 2147483647 h 302"/>
                <a:gd name="T14" fmla="*/ 2147483647 w 1624"/>
                <a:gd name="T15" fmla="*/ 2147483647 h 302"/>
                <a:gd name="T16" fmla="*/ 2147483647 w 1624"/>
                <a:gd name="T17" fmla="*/ 2147483647 h 302"/>
                <a:gd name="T18" fmla="*/ 2147483647 w 1624"/>
                <a:gd name="T19" fmla="*/ 2147483647 h 302"/>
                <a:gd name="T20" fmla="*/ 2147483647 w 1624"/>
                <a:gd name="T21" fmla="*/ 2147483647 h 302"/>
                <a:gd name="T22" fmla="*/ 2147483647 w 1624"/>
                <a:gd name="T23" fmla="*/ 2147483647 h 302"/>
                <a:gd name="T24" fmla="*/ 2147483647 w 1624"/>
                <a:gd name="T25" fmla="*/ 2147483647 h 302"/>
                <a:gd name="T26" fmla="*/ 2147483647 w 1624"/>
                <a:gd name="T27" fmla="*/ 0 h 302"/>
                <a:gd name="T28" fmla="*/ 2147483647 w 1624"/>
                <a:gd name="T29" fmla="*/ 0 h 302"/>
                <a:gd name="T30" fmla="*/ 2147483647 w 1624"/>
                <a:gd name="T31" fmla="*/ 2147483647 h 302"/>
                <a:gd name="T32" fmla="*/ 2147483647 w 1624"/>
                <a:gd name="T33" fmla="*/ 2147483647 h 302"/>
                <a:gd name="T34" fmla="*/ 2147483647 w 1624"/>
                <a:gd name="T35" fmla="*/ 2147483647 h 302"/>
                <a:gd name="T36" fmla="*/ 2147483647 w 1624"/>
                <a:gd name="T37" fmla="*/ 2147483647 h 302"/>
                <a:gd name="T38" fmla="*/ 2147483647 w 1624"/>
                <a:gd name="T39" fmla="*/ 2147483647 h 302"/>
                <a:gd name="T40" fmla="*/ 2147483647 w 1624"/>
                <a:gd name="T41" fmla="*/ 2147483647 h 302"/>
                <a:gd name="T42" fmla="*/ 2147483647 w 1624"/>
                <a:gd name="T43" fmla="*/ 2147483647 h 302"/>
                <a:gd name="T44" fmla="*/ 2147483647 w 1624"/>
                <a:gd name="T45" fmla="*/ 2147483647 h 302"/>
                <a:gd name="T46" fmla="*/ 2147483647 w 1624"/>
                <a:gd name="T47" fmla="*/ 2147483647 h 302"/>
                <a:gd name="T48" fmla="*/ 2147483647 w 1624"/>
                <a:gd name="T49" fmla="*/ 2147483647 h 302"/>
                <a:gd name="T50" fmla="*/ 2147483647 w 1624"/>
                <a:gd name="T51" fmla="*/ 2147483647 h 302"/>
                <a:gd name="T52" fmla="*/ 0 w 1624"/>
                <a:gd name="T53" fmla="*/ 2147483647 h 302"/>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624"/>
                <a:gd name="T82" fmla="*/ 0 h 302"/>
                <a:gd name="T83" fmla="*/ 1624 w 1624"/>
                <a:gd name="T84" fmla="*/ 302 h 302"/>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624" h="302">
                  <a:moveTo>
                    <a:pt x="1624" y="302"/>
                  </a:moveTo>
                  <a:lnTo>
                    <a:pt x="1624" y="302"/>
                  </a:lnTo>
                  <a:lnTo>
                    <a:pt x="1566" y="258"/>
                  </a:lnTo>
                  <a:lnTo>
                    <a:pt x="1508" y="218"/>
                  </a:lnTo>
                  <a:lnTo>
                    <a:pt x="1446" y="180"/>
                  </a:lnTo>
                  <a:lnTo>
                    <a:pt x="1382" y="146"/>
                  </a:lnTo>
                  <a:lnTo>
                    <a:pt x="1318" y="116"/>
                  </a:lnTo>
                  <a:lnTo>
                    <a:pt x="1250" y="88"/>
                  </a:lnTo>
                  <a:lnTo>
                    <a:pt x="1182" y="64"/>
                  </a:lnTo>
                  <a:lnTo>
                    <a:pt x="1112" y="44"/>
                  </a:lnTo>
                  <a:lnTo>
                    <a:pt x="1042" y="28"/>
                  </a:lnTo>
                  <a:lnTo>
                    <a:pt x="970" y="14"/>
                  </a:lnTo>
                  <a:lnTo>
                    <a:pt x="896" y="6"/>
                  </a:lnTo>
                  <a:lnTo>
                    <a:pt x="822" y="0"/>
                  </a:lnTo>
                  <a:lnTo>
                    <a:pt x="748" y="0"/>
                  </a:lnTo>
                  <a:lnTo>
                    <a:pt x="674" y="4"/>
                  </a:lnTo>
                  <a:lnTo>
                    <a:pt x="598" y="10"/>
                  </a:lnTo>
                  <a:lnTo>
                    <a:pt x="522" y="22"/>
                  </a:lnTo>
                  <a:lnTo>
                    <a:pt x="450" y="38"/>
                  </a:lnTo>
                  <a:lnTo>
                    <a:pt x="380" y="56"/>
                  </a:lnTo>
                  <a:lnTo>
                    <a:pt x="312" y="78"/>
                  </a:lnTo>
                  <a:lnTo>
                    <a:pt x="246" y="104"/>
                  </a:lnTo>
                  <a:lnTo>
                    <a:pt x="182" y="134"/>
                  </a:lnTo>
                  <a:lnTo>
                    <a:pt x="118" y="166"/>
                  </a:lnTo>
                  <a:lnTo>
                    <a:pt x="58" y="200"/>
                  </a:lnTo>
                  <a:lnTo>
                    <a:pt x="0" y="238"/>
                  </a:lnTo>
                </a:path>
              </a:pathLst>
            </a:custGeom>
            <a:noFill/>
            <a:ln w="762000">
              <a:solidFill>
                <a:srgbClr val="BAD9A6"/>
              </a:solidFill>
              <a:prstDash val="solid"/>
              <a:round/>
              <a:headEnd/>
              <a:tailEnd/>
            </a:ln>
          </p:spPr>
          <p:txBody>
            <a:bodyPr/>
            <a:lstStyle/>
            <a:p>
              <a:endParaRPr lang="fr-FR" dirty="0"/>
            </a:p>
          </p:txBody>
        </p:sp>
        <p:sp>
          <p:nvSpPr>
            <p:cNvPr id="24595" name="Freeform 15"/>
            <p:cNvSpPr>
              <a:spLocks/>
            </p:cNvSpPr>
            <p:nvPr/>
          </p:nvSpPr>
          <p:spPr bwMode="auto">
            <a:xfrm>
              <a:off x="5951119" y="3649604"/>
              <a:ext cx="1454150" cy="968375"/>
            </a:xfrm>
            <a:custGeom>
              <a:avLst/>
              <a:gdLst>
                <a:gd name="T0" fmla="*/ 2147483647 w 916"/>
                <a:gd name="T1" fmla="*/ 2147483647 h 610"/>
                <a:gd name="T2" fmla="*/ 2147483647 w 916"/>
                <a:gd name="T3" fmla="*/ 2147483647 h 610"/>
                <a:gd name="T4" fmla="*/ 0 w 916"/>
                <a:gd name="T5" fmla="*/ 0 h 610"/>
                <a:gd name="T6" fmla="*/ 2147483647 w 916"/>
                <a:gd name="T7" fmla="*/ 2147483647 h 610"/>
                <a:gd name="T8" fmla="*/ 0 60000 65536"/>
                <a:gd name="T9" fmla="*/ 0 60000 65536"/>
                <a:gd name="T10" fmla="*/ 0 60000 65536"/>
                <a:gd name="T11" fmla="*/ 0 60000 65536"/>
                <a:gd name="T12" fmla="*/ 0 w 916"/>
                <a:gd name="T13" fmla="*/ 0 h 610"/>
                <a:gd name="T14" fmla="*/ 916 w 916"/>
                <a:gd name="T15" fmla="*/ 610 h 610"/>
              </a:gdLst>
              <a:ahLst/>
              <a:cxnLst>
                <a:cxn ang="T8">
                  <a:pos x="T0" y="T1"/>
                </a:cxn>
                <a:cxn ang="T9">
                  <a:pos x="T2" y="T3"/>
                </a:cxn>
                <a:cxn ang="T10">
                  <a:pos x="T4" y="T5"/>
                </a:cxn>
                <a:cxn ang="T11">
                  <a:pos x="T6" y="T7"/>
                </a:cxn>
              </a:cxnLst>
              <a:rect l="T12" t="T13" r="T14" b="T15"/>
              <a:pathLst>
                <a:path w="916" h="610">
                  <a:moveTo>
                    <a:pt x="308" y="610"/>
                  </a:moveTo>
                  <a:lnTo>
                    <a:pt x="916" y="298"/>
                  </a:lnTo>
                  <a:lnTo>
                    <a:pt x="0" y="0"/>
                  </a:lnTo>
                  <a:lnTo>
                    <a:pt x="308" y="610"/>
                  </a:lnTo>
                  <a:close/>
                </a:path>
              </a:pathLst>
            </a:custGeom>
            <a:solidFill>
              <a:srgbClr val="86BE4B"/>
            </a:solidFill>
            <a:ln w="9525">
              <a:noFill/>
              <a:round/>
              <a:headEnd/>
              <a:tailEnd/>
            </a:ln>
          </p:spPr>
          <p:txBody>
            <a:bodyPr/>
            <a:lstStyle/>
            <a:p>
              <a:endParaRPr lang="fr-FR" dirty="0"/>
            </a:p>
          </p:txBody>
        </p:sp>
        <p:sp>
          <p:nvSpPr>
            <p:cNvPr id="24596" name="Freeform 16"/>
            <p:cNvSpPr>
              <a:spLocks/>
            </p:cNvSpPr>
            <p:nvPr/>
          </p:nvSpPr>
          <p:spPr bwMode="auto">
            <a:xfrm>
              <a:off x="3856038" y="4649788"/>
              <a:ext cx="765175" cy="1527175"/>
            </a:xfrm>
            <a:custGeom>
              <a:avLst/>
              <a:gdLst>
                <a:gd name="T0" fmla="*/ 0 w 482"/>
                <a:gd name="T1" fmla="*/ 2147483647 h 962"/>
                <a:gd name="T2" fmla="*/ 2147483647 w 482"/>
                <a:gd name="T3" fmla="*/ 2147483647 h 962"/>
                <a:gd name="T4" fmla="*/ 2147483647 w 482"/>
                <a:gd name="T5" fmla="*/ 0 h 962"/>
                <a:gd name="T6" fmla="*/ 0 w 482"/>
                <a:gd name="T7" fmla="*/ 2147483647 h 962"/>
                <a:gd name="T8" fmla="*/ 0 60000 65536"/>
                <a:gd name="T9" fmla="*/ 0 60000 65536"/>
                <a:gd name="T10" fmla="*/ 0 60000 65536"/>
                <a:gd name="T11" fmla="*/ 0 60000 65536"/>
                <a:gd name="T12" fmla="*/ 0 w 482"/>
                <a:gd name="T13" fmla="*/ 0 h 962"/>
                <a:gd name="T14" fmla="*/ 482 w 482"/>
                <a:gd name="T15" fmla="*/ 962 h 962"/>
              </a:gdLst>
              <a:ahLst/>
              <a:cxnLst>
                <a:cxn ang="T8">
                  <a:pos x="T0" y="T1"/>
                </a:cxn>
                <a:cxn ang="T9">
                  <a:pos x="T2" y="T3"/>
                </a:cxn>
                <a:cxn ang="T10">
                  <a:pos x="T4" y="T5"/>
                </a:cxn>
                <a:cxn ang="T11">
                  <a:pos x="T6" y="T7"/>
                </a:cxn>
              </a:cxnLst>
              <a:rect l="T12" t="T13" r="T14" b="T15"/>
              <a:pathLst>
                <a:path w="482" h="962">
                  <a:moveTo>
                    <a:pt x="0" y="480"/>
                  </a:moveTo>
                  <a:lnTo>
                    <a:pt x="482" y="962"/>
                  </a:lnTo>
                  <a:lnTo>
                    <a:pt x="482" y="0"/>
                  </a:lnTo>
                  <a:lnTo>
                    <a:pt x="0" y="480"/>
                  </a:lnTo>
                  <a:close/>
                </a:path>
              </a:pathLst>
            </a:custGeom>
            <a:solidFill>
              <a:srgbClr val="6FB85B"/>
            </a:solidFill>
            <a:ln w="9525">
              <a:noFill/>
              <a:round/>
              <a:headEnd/>
              <a:tailEnd/>
            </a:ln>
          </p:spPr>
          <p:txBody>
            <a:bodyPr/>
            <a:lstStyle/>
            <a:p>
              <a:endParaRPr lang="fr-FR" dirty="0"/>
            </a:p>
          </p:txBody>
        </p:sp>
        <p:sp>
          <p:nvSpPr>
            <p:cNvPr id="24597" name="Freeform 17"/>
            <p:cNvSpPr>
              <a:spLocks/>
            </p:cNvSpPr>
            <p:nvPr/>
          </p:nvSpPr>
          <p:spPr bwMode="auto">
            <a:xfrm>
              <a:off x="1784449" y="3192659"/>
              <a:ext cx="1460500" cy="958850"/>
            </a:xfrm>
            <a:custGeom>
              <a:avLst/>
              <a:gdLst>
                <a:gd name="T0" fmla="*/ 0 w 920"/>
                <a:gd name="T1" fmla="*/ 2147483647 h 604"/>
                <a:gd name="T2" fmla="*/ 2147483647 w 920"/>
                <a:gd name="T3" fmla="*/ 2147483647 h 604"/>
                <a:gd name="T4" fmla="*/ 2147483647 w 920"/>
                <a:gd name="T5" fmla="*/ 0 h 604"/>
                <a:gd name="T6" fmla="*/ 0 w 920"/>
                <a:gd name="T7" fmla="*/ 2147483647 h 604"/>
                <a:gd name="T8" fmla="*/ 0 60000 65536"/>
                <a:gd name="T9" fmla="*/ 0 60000 65536"/>
                <a:gd name="T10" fmla="*/ 0 60000 65536"/>
                <a:gd name="T11" fmla="*/ 0 60000 65536"/>
                <a:gd name="T12" fmla="*/ 0 w 920"/>
                <a:gd name="T13" fmla="*/ 0 h 604"/>
                <a:gd name="T14" fmla="*/ 920 w 920"/>
                <a:gd name="T15" fmla="*/ 604 h 604"/>
              </a:gdLst>
              <a:ahLst/>
              <a:cxnLst>
                <a:cxn ang="T8">
                  <a:pos x="T0" y="T1"/>
                </a:cxn>
                <a:cxn ang="T9">
                  <a:pos x="T2" y="T3"/>
                </a:cxn>
                <a:cxn ang="T10">
                  <a:pos x="T4" y="T5"/>
                </a:cxn>
                <a:cxn ang="T11">
                  <a:pos x="T6" y="T7"/>
                </a:cxn>
              </a:cxnLst>
              <a:rect l="T12" t="T13" r="T14" b="T15"/>
              <a:pathLst>
                <a:path w="920" h="604">
                  <a:moveTo>
                    <a:pt x="0" y="604"/>
                  </a:moveTo>
                  <a:lnTo>
                    <a:pt x="920" y="322"/>
                  </a:lnTo>
                  <a:lnTo>
                    <a:pt x="318" y="0"/>
                  </a:lnTo>
                  <a:lnTo>
                    <a:pt x="0" y="604"/>
                  </a:lnTo>
                  <a:close/>
                </a:path>
              </a:pathLst>
            </a:custGeom>
            <a:solidFill>
              <a:srgbClr val="369A37"/>
            </a:solidFill>
            <a:ln w="9525">
              <a:noFill/>
              <a:round/>
              <a:headEnd/>
              <a:tailEnd/>
            </a:ln>
          </p:spPr>
          <p:txBody>
            <a:bodyPr/>
            <a:lstStyle/>
            <a:p>
              <a:endParaRPr lang="fr-FR" dirty="0"/>
            </a:p>
          </p:txBody>
        </p:sp>
        <p:sp>
          <p:nvSpPr>
            <p:cNvPr id="24598" name="Freeform 18"/>
            <p:cNvSpPr>
              <a:spLocks/>
            </p:cNvSpPr>
            <p:nvPr/>
          </p:nvSpPr>
          <p:spPr bwMode="auto">
            <a:xfrm>
              <a:off x="2897607" y="868423"/>
              <a:ext cx="1066800" cy="1260475"/>
            </a:xfrm>
            <a:custGeom>
              <a:avLst/>
              <a:gdLst>
                <a:gd name="T0" fmla="*/ 2147483647 w 672"/>
                <a:gd name="T1" fmla="*/ 2147483647 h 794"/>
                <a:gd name="T2" fmla="*/ 0 w 672"/>
                <a:gd name="T3" fmla="*/ 0 h 794"/>
                <a:gd name="T4" fmla="*/ 2147483647 w 672"/>
                <a:gd name="T5" fmla="*/ 2147483647 h 794"/>
                <a:gd name="T6" fmla="*/ 2147483647 w 672"/>
                <a:gd name="T7" fmla="*/ 2147483647 h 794"/>
                <a:gd name="T8" fmla="*/ 0 60000 65536"/>
                <a:gd name="T9" fmla="*/ 0 60000 65536"/>
                <a:gd name="T10" fmla="*/ 0 60000 65536"/>
                <a:gd name="T11" fmla="*/ 0 60000 65536"/>
                <a:gd name="T12" fmla="*/ 0 w 672"/>
                <a:gd name="T13" fmla="*/ 0 h 794"/>
                <a:gd name="T14" fmla="*/ 672 w 672"/>
                <a:gd name="T15" fmla="*/ 794 h 794"/>
              </a:gdLst>
              <a:ahLst/>
              <a:cxnLst>
                <a:cxn ang="T8">
                  <a:pos x="T0" y="T1"/>
                </a:cxn>
                <a:cxn ang="T9">
                  <a:pos x="T2" y="T3"/>
                </a:cxn>
                <a:cxn ang="T10">
                  <a:pos x="T4" y="T5"/>
                </a:cxn>
                <a:cxn ang="T11">
                  <a:pos x="T6" y="T7"/>
                </a:cxn>
              </a:cxnLst>
              <a:rect l="T12" t="T13" r="T14" b="T15"/>
              <a:pathLst>
                <a:path w="672" h="794">
                  <a:moveTo>
                    <a:pt x="672" y="122"/>
                  </a:moveTo>
                  <a:lnTo>
                    <a:pt x="0" y="0"/>
                  </a:lnTo>
                  <a:lnTo>
                    <a:pt x="546" y="794"/>
                  </a:lnTo>
                  <a:lnTo>
                    <a:pt x="672" y="122"/>
                  </a:lnTo>
                  <a:close/>
                </a:path>
              </a:pathLst>
            </a:custGeom>
            <a:solidFill>
              <a:srgbClr val="0C682F"/>
            </a:solidFill>
            <a:ln w="9525">
              <a:noFill/>
              <a:round/>
              <a:headEnd/>
              <a:tailEnd/>
            </a:ln>
          </p:spPr>
          <p:txBody>
            <a:bodyPr/>
            <a:lstStyle/>
            <a:p>
              <a:endParaRPr lang="fr-FR" dirty="0"/>
            </a:p>
          </p:txBody>
        </p:sp>
        <p:sp>
          <p:nvSpPr>
            <p:cNvPr id="24599" name="Freeform 19"/>
            <p:cNvSpPr>
              <a:spLocks/>
            </p:cNvSpPr>
            <p:nvPr/>
          </p:nvSpPr>
          <p:spPr bwMode="auto">
            <a:xfrm>
              <a:off x="5456238" y="950913"/>
              <a:ext cx="1076325" cy="1193800"/>
            </a:xfrm>
            <a:custGeom>
              <a:avLst/>
              <a:gdLst>
                <a:gd name="T0" fmla="*/ 2147483647 w 678"/>
                <a:gd name="T1" fmla="*/ 2147483647 h 752"/>
                <a:gd name="T2" fmla="*/ 2147483647 w 678"/>
                <a:gd name="T3" fmla="*/ 0 h 752"/>
                <a:gd name="T4" fmla="*/ 0 w 678"/>
                <a:gd name="T5" fmla="*/ 2147483647 h 752"/>
                <a:gd name="T6" fmla="*/ 2147483647 w 678"/>
                <a:gd name="T7" fmla="*/ 2147483647 h 752"/>
                <a:gd name="T8" fmla="*/ 0 60000 65536"/>
                <a:gd name="T9" fmla="*/ 0 60000 65536"/>
                <a:gd name="T10" fmla="*/ 0 60000 65536"/>
                <a:gd name="T11" fmla="*/ 0 60000 65536"/>
                <a:gd name="T12" fmla="*/ 0 w 678"/>
                <a:gd name="T13" fmla="*/ 0 h 752"/>
                <a:gd name="T14" fmla="*/ 678 w 678"/>
                <a:gd name="T15" fmla="*/ 752 h 752"/>
              </a:gdLst>
              <a:ahLst/>
              <a:cxnLst>
                <a:cxn ang="T8">
                  <a:pos x="T0" y="T1"/>
                </a:cxn>
                <a:cxn ang="T9">
                  <a:pos x="T2" y="T3"/>
                </a:cxn>
                <a:cxn ang="T10">
                  <a:pos x="T4" y="T5"/>
                </a:cxn>
                <a:cxn ang="T11">
                  <a:pos x="T6" y="T7"/>
                </a:cxn>
              </a:cxnLst>
              <a:rect l="T12" t="T13" r="T14" b="T15"/>
              <a:pathLst>
                <a:path w="678" h="752">
                  <a:moveTo>
                    <a:pt x="678" y="678"/>
                  </a:moveTo>
                  <a:lnTo>
                    <a:pt x="598" y="0"/>
                  </a:lnTo>
                  <a:lnTo>
                    <a:pt x="0" y="752"/>
                  </a:lnTo>
                  <a:lnTo>
                    <a:pt x="678" y="678"/>
                  </a:lnTo>
                  <a:close/>
                </a:path>
              </a:pathLst>
            </a:custGeom>
            <a:solidFill>
              <a:srgbClr val="BAD9A6"/>
            </a:solidFill>
            <a:ln w="9525">
              <a:noFill/>
              <a:round/>
              <a:headEnd/>
              <a:tailEnd/>
            </a:ln>
          </p:spPr>
          <p:txBody>
            <a:bodyPr/>
            <a:lstStyle/>
            <a:p>
              <a:endParaRPr lang="fr-FR" dirty="0"/>
            </a:p>
          </p:txBody>
        </p:sp>
      </p:grpSp>
      <p:sp>
        <p:nvSpPr>
          <p:cNvPr id="24579" name="Titel 1"/>
          <p:cNvSpPr>
            <a:spLocks noGrp="1"/>
          </p:cNvSpPr>
          <p:nvPr>
            <p:ph type="title"/>
          </p:nvPr>
        </p:nvSpPr>
        <p:spPr/>
        <p:txBody>
          <a:bodyPr/>
          <a:lstStyle/>
          <a:p>
            <a:r>
              <a:rPr lang="fr-FR" noProof="0" dirty="0" smtClean="0"/>
              <a:t>Gestion adaptative – Apprendre en agissant</a:t>
            </a:r>
          </a:p>
        </p:txBody>
      </p:sp>
      <p:sp>
        <p:nvSpPr>
          <p:cNvPr id="24580" name="Inhaltsplatzhalter 2"/>
          <p:cNvSpPr>
            <a:spLocks noGrp="1"/>
          </p:cNvSpPr>
          <p:nvPr>
            <p:ph idx="1"/>
          </p:nvPr>
        </p:nvSpPr>
        <p:spPr>
          <a:xfrm>
            <a:off x="306730" y="2008188"/>
            <a:ext cx="3478192" cy="4213225"/>
          </a:xfrm>
        </p:spPr>
        <p:txBody>
          <a:bodyPr/>
          <a:lstStyle/>
          <a:p>
            <a:pPr lvl="1"/>
            <a:r>
              <a:rPr lang="fr-FR" noProof="0" dirty="0" smtClean="0"/>
              <a:t>But : réduire les incertitudes et améliorer les performances par</a:t>
            </a:r>
          </a:p>
          <a:p>
            <a:pPr lvl="2"/>
            <a:r>
              <a:rPr lang="fr-FR" noProof="0" dirty="0" smtClean="0"/>
              <a:t>le suivi du système</a:t>
            </a:r>
          </a:p>
          <a:p>
            <a:pPr lvl="2"/>
            <a:r>
              <a:rPr lang="fr-FR" noProof="0" dirty="0" smtClean="0"/>
              <a:t>l’évaluation des résultats</a:t>
            </a:r>
          </a:p>
          <a:p>
            <a:pPr lvl="2"/>
            <a:r>
              <a:rPr lang="fr-FR" noProof="0" dirty="0" smtClean="0"/>
              <a:t>L’ajustement des actions sur base des enseignements acquis</a:t>
            </a:r>
          </a:p>
          <a:p>
            <a:pPr lvl="1"/>
            <a:r>
              <a:rPr lang="fr-FR" noProof="0" dirty="0" smtClean="0"/>
              <a:t>Gestion adaptative réactive – Gestion adaptative proactive</a:t>
            </a:r>
          </a:p>
          <a:p>
            <a:pPr lvl="1"/>
            <a:r>
              <a:rPr lang="fr-FR" noProof="0" dirty="0" smtClean="0"/>
              <a:t>Exemples : </a:t>
            </a:r>
          </a:p>
          <a:p>
            <a:pPr lvl="2"/>
            <a:r>
              <a:rPr lang="fr-FR" noProof="0" dirty="0" smtClean="0"/>
              <a:t>Limites de pêche</a:t>
            </a:r>
          </a:p>
          <a:p>
            <a:pPr lvl="2"/>
            <a:r>
              <a:rPr lang="fr-FR" noProof="0" dirty="0" smtClean="0"/>
              <a:t>Restrictions de consommation de l’eau</a:t>
            </a:r>
          </a:p>
        </p:txBody>
      </p:sp>
      <p:sp>
        <p:nvSpPr>
          <p:cNvPr id="6" name="Textfeld 5"/>
          <p:cNvSpPr txBox="1"/>
          <p:nvPr/>
        </p:nvSpPr>
        <p:spPr>
          <a:xfrm>
            <a:off x="5694744" y="1890713"/>
            <a:ext cx="1944547" cy="903700"/>
          </a:xfrm>
          <a:prstGeom prst="rect">
            <a:avLst/>
          </a:prstGeom>
          <a:solidFill>
            <a:schemeClr val="accent3">
              <a:lumMod val="60000"/>
              <a:lumOff val="40000"/>
            </a:schemeClr>
          </a:solidFill>
          <a:effectLst>
            <a:outerShdw blurRad="50800" dist="38100" dir="2700000" algn="tl" rotWithShape="0">
              <a:prstClr val="black">
                <a:alpha val="40000"/>
              </a:prstClr>
            </a:outerShdw>
          </a:effectLst>
        </p:spPr>
        <p:txBody>
          <a:bodyPr wrap="square" lIns="36000" tIns="36000" rIns="36000" bIns="36000">
            <a:spAutoFit/>
          </a:bodyPr>
          <a:lstStyle/>
          <a:p>
            <a:pPr marL="457200" indent="-457200">
              <a:defRPr/>
            </a:pPr>
            <a:r>
              <a:rPr lang="fr-FR" sz="900" dirty="0" smtClean="0">
                <a:solidFill>
                  <a:srgbClr val="C00000"/>
                </a:solidFill>
              </a:rPr>
              <a:t>1. Conceptualiser</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Définir l’équipe initiale</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Définir le champ, la vision, les objectifs</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Identifier les menaces principales</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Analyser complètement la situation</a:t>
            </a:r>
            <a:endParaRPr lang="fr-FR" sz="900" b="0" dirty="0">
              <a:solidFill>
                <a:schemeClr val="tx1">
                  <a:lumMod val="65000"/>
                  <a:lumOff val="35000"/>
                </a:schemeClr>
              </a:solidFill>
            </a:endParaRPr>
          </a:p>
        </p:txBody>
      </p:sp>
      <p:sp>
        <p:nvSpPr>
          <p:cNvPr id="7" name="Textfeld 6"/>
          <p:cNvSpPr txBox="1"/>
          <p:nvPr/>
        </p:nvSpPr>
        <p:spPr>
          <a:xfrm>
            <a:off x="5641975" y="3862388"/>
            <a:ext cx="1428750" cy="1169551"/>
          </a:xfrm>
          <a:prstGeom prst="rect">
            <a:avLst/>
          </a:prstGeom>
          <a:noFill/>
          <a:effectLst/>
        </p:spPr>
        <p:txBody>
          <a:bodyPr>
            <a:spAutoFit/>
          </a:bodyPr>
          <a:lstStyle/>
          <a:p>
            <a:pPr algn="ctr">
              <a:defRPr/>
            </a:pPr>
            <a:r>
              <a:rPr lang="fr-FR" sz="1400" dirty="0" smtClean="0">
                <a:solidFill>
                  <a:srgbClr val="C00000"/>
                </a:solidFill>
              </a:rPr>
              <a:t>Mesures de protection</a:t>
            </a:r>
          </a:p>
          <a:p>
            <a:pPr algn="ctr">
              <a:defRPr/>
            </a:pPr>
            <a:r>
              <a:rPr lang="fr-FR" sz="1400" dirty="0" smtClean="0">
                <a:solidFill>
                  <a:srgbClr val="C00000"/>
                </a:solidFill>
              </a:rPr>
              <a:t>Partenariat Normes ouvertes</a:t>
            </a:r>
            <a:endParaRPr lang="fr-FR" sz="1400" dirty="0">
              <a:solidFill>
                <a:schemeClr val="tx1">
                  <a:lumMod val="65000"/>
                  <a:lumOff val="35000"/>
                </a:schemeClr>
              </a:solidFill>
            </a:endParaRPr>
          </a:p>
        </p:txBody>
      </p:sp>
      <p:sp>
        <p:nvSpPr>
          <p:cNvPr id="8" name="Textfeld 7"/>
          <p:cNvSpPr txBox="1"/>
          <p:nvPr/>
        </p:nvSpPr>
        <p:spPr>
          <a:xfrm>
            <a:off x="6548639" y="5410200"/>
            <a:ext cx="2112962" cy="903700"/>
          </a:xfrm>
          <a:prstGeom prst="rect">
            <a:avLst/>
          </a:prstGeom>
          <a:solidFill>
            <a:schemeClr val="accent3">
              <a:lumMod val="60000"/>
              <a:lumOff val="40000"/>
            </a:schemeClr>
          </a:solidFill>
          <a:effectLst>
            <a:outerShdw blurRad="50800" dist="38100" dir="2700000" algn="tl" rotWithShape="0">
              <a:prstClr val="black">
                <a:alpha val="40000"/>
              </a:prstClr>
            </a:outerShdw>
          </a:effectLst>
        </p:spPr>
        <p:txBody>
          <a:bodyPr lIns="36000" tIns="36000" rIns="36000" bIns="36000">
            <a:spAutoFit/>
          </a:bodyPr>
          <a:lstStyle/>
          <a:p>
            <a:pPr marL="457200" indent="-457200">
              <a:defRPr/>
            </a:pPr>
            <a:r>
              <a:rPr lang="fr-FR" sz="900" dirty="0" smtClean="0">
                <a:solidFill>
                  <a:srgbClr val="C00000"/>
                </a:solidFill>
              </a:rPr>
              <a:t>3. Mettre en œuvre les actions et le suivi</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Développer le plan de travail et le calendrier</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Développer et affiner le budget</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Mettre les plans en œuvre </a:t>
            </a:r>
            <a:endParaRPr lang="fr-FR" sz="900" b="0" dirty="0">
              <a:solidFill>
                <a:schemeClr val="tx1">
                  <a:lumMod val="65000"/>
                  <a:lumOff val="35000"/>
                </a:schemeClr>
              </a:solidFill>
            </a:endParaRPr>
          </a:p>
        </p:txBody>
      </p:sp>
      <p:sp>
        <p:nvSpPr>
          <p:cNvPr id="9" name="Textfeld 8"/>
          <p:cNvSpPr txBox="1"/>
          <p:nvPr/>
        </p:nvSpPr>
        <p:spPr>
          <a:xfrm>
            <a:off x="7318375" y="3608388"/>
            <a:ext cx="1773238" cy="1042199"/>
          </a:xfrm>
          <a:prstGeom prst="rect">
            <a:avLst/>
          </a:prstGeom>
          <a:solidFill>
            <a:schemeClr val="accent3">
              <a:lumMod val="60000"/>
              <a:lumOff val="40000"/>
            </a:schemeClr>
          </a:solidFill>
          <a:effectLst>
            <a:outerShdw blurRad="50800" dist="38100" dir="2700000" algn="tl" rotWithShape="0">
              <a:prstClr val="black">
                <a:alpha val="40000"/>
              </a:prstClr>
            </a:outerShdw>
          </a:effectLst>
        </p:spPr>
        <p:txBody>
          <a:bodyPr lIns="36000" tIns="36000" rIns="36000" bIns="36000">
            <a:spAutoFit/>
          </a:bodyPr>
          <a:lstStyle/>
          <a:p>
            <a:pPr marL="457200" indent="-457200">
              <a:defRPr/>
            </a:pPr>
            <a:r>
              <a:rPr lang="fr-FR" sz="900" dirty="0" smtClean="0">
                <a:solidFill>
                  <a:srgbClr val="C00000"/>
                </a:solidFill>
              </a:rPr>
              <a:t>2. Planifier les actions et le suivi</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Développer les buts, les stratégies, les hypothèses et les objectifs </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Développer le plan de suivi</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Développer le plan opérationnel</a:t>
            </a:r>
            <a:endParaRPr lang="fr-FR" sz="900" b="0" dirty="0">
              <a:solidFill>
                <a:schemeClr val="tx1">
                  <a:lumMod val="65000"/>
                  <a:lumOff val="35000"/>
                </a:schemeClr>
              </a:solidFill>
            </a:endParaRPr>
          </a:p>
        </p:txBody>
      </p:sp>
      <p:sp>
        <p:nvSpPr>
          <p:cNvPr id="10" name="Textfeld 9"/>
          <p:cNvSpPr txBox="1"/>
          <p:nvPr/>
        </p:nvSpPr>
        <p:spPr>
          <a:xfrm>
            <a:off x="4039565" y="5067300"/>
            <a:ext cx="1817225" cy="765200"/>
          </a:xfrm>
          <a:prstGeom prst="rect">
            <a:avLst/>
          </a:prstGeom>
          <a:solidFill>
            <a:schemeClr val="accent3">
              <a:lumMod val="60000"/>
              <a:lumOff val="40000"/>
            </a:schemeClr>
          </a:solidFill>
          <a:effectLst>
            <a:outerShdw blurRad="50800" dist="38100" dir="2700000" algn="tl" rotWithShape="0">
              <a:prstClr val="black">
                <a:alpha val="40000"/>
              </a:prstClr>
            </a:outerShdw>
          </a:effectLst>
        </p:spPr>
        <p:txBody>
          <a:bodyPr wrap="square" lIns="36000" tIns="36000" rIns="36000" bIns="36000">
            <a:spAutoFit/>
          </a:bodyPr>
          <a:lstStyle/>
          <a:p>
            <a:pPr marL="457200" indent="-457200">
              <a:defRPr/>
            </a:pPr>
            <a:r>
              <a:rPr lang="fr-FR" sz="900" dirty="0" smtClean="0">
                <a:solidFill>
                  <a:srgbClr val="C00000"/>
                </a:solidFill>
              </a:rPr>
              <a:t>4. Analyser, utiliser, adapter</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Préparer les données pour l’analyse</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Analyser les résultats</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Adapter le plan stratégique</a:t>
            </a:r>
            <a:endParaRPr lang="fr-FR" sz="900" b="0" dirty="0">
              <a:solidFill>
                <a:schemeClr val="tx1">
                  <a:lumMod val="65000"/>
                  <a:lumOff val="35000"/>
                </a:schemeClr>
              </a:solidFill>
            </a:endParaRPr>
          </a:p>
        </p:txBody>
      </p:sp>
      <p:sp>
        <p:nvSpPr>
          <p:cNvPr id="46" name="Textfeld 45"/>
          <p:cNvSpPr txBox="1"/>
          <p:nvPr/>
        </p:nvSpPr>
        <p:spPr>
          <a:xfrm>
            <a:off x="3690755" y="3348179"/>
            <a:ext cx="1957689" cy="903700"/>
          </a:xfrm>
          <a:prstGeom prst="rect">
            <a:avLst/>
          </a:prstGeom>
          <a:solidFill>
            <a:schemeClr val="accent3">
              <a:lumMod val="60000"/>
              <a:lumOff val="40000"/>
            </a:schemeClr>
          </a:solidFill>
          <a:effectLst>
            <a:outerShdw blurRad="50800" dist="38100" dir="2700000" algn="tl" rotWithShape="0">
              <a:prstClr val="black">
                <a:alpha val="40000"/>
              </a:prstClr>
            </a:outerShdw>
          </a:effectLst>
        </p:spPr>
        <p:txBody>
          <a:bodyPr wrap="square" lIns="36000" tIns="36000" rIns="36000" bIns="36000">
            <a:spAutoFit/>
          </a:bodyPr>
          <a:lstStyle/>
          <a:p>
            <a:pPr marL="457200" indent="-457200">
              <a:defRPr/>
            </a:pPr>
            <a:r>
              <a:rPr lang="fr-FR" sz="900" dirty="0" smtClean="0">
                <a:solidFill>
                  <a:srgbClr val="C00000"/>
                </a:solidFill>
              </a:rPr>
              <a:t>5. Acquérir et partager les enseignements</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Documenter les enseignements</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Partager les enseignements</a:t>
            </a:r>
          </a:p>
          <a:p>
            <a:pPr marL="85725" indent="-85725">
              <a:buClr>
                <a:srgbClr val="669900"/>
              </a:buClr>
              <a:buFont typeface="Wingdings" pitchFamily="2" charset="2"/>
              <a:buChar char="§"/>
              <a:defRPr/>
            </a:pPr>
            <a:r>
              <a:rPr lang="fr-FR" sz="900" b="0" dirty="0" smtClean="0">
                <a:solidFill>
                  <a:schemeClr val="tx1">
                    <a:lumMod val="65000"/>
                    <a:lumOff val="35000"/>
                  </a:schemeClr>
                </a:solidFill>
              </a:rPr>
              <a:t>Créer un environnement  propice à l’acquisition de connaissances</a:t>
            </a:r>
            <a:endParaRPr lang="fr-FR" sz="900" b="0" dirty="0">
              <a:solidFill>
                <a:schemeClr val="tx1">
                  <a:lumMod val="65000"/>
                  <a:lumOff val="35000"/>
                </a:schemeClr>
              </a:solidFill>
            </a:endParaRPr>
          </a:p>
        </p:txBody>
      </p:sp>
      <p:sp>
        <p:nvSpPr>
          <p:cNvPr id="24587" name="AutoShape 15"/>
          <p:cNvSpPr>
            <a:spLocks noChangeAspect="1" noChangeArrowheads="1"/>
          </p:cNvSpPr>
          <p:nvPr/>
        </p:nvSpPr>
        <p:spPr bwMode="auto">
          <a:xfrm>
            <a:off x="1566601" y="239713"/>
            <a:ext cx="5597525" cy="5495925"/>
          </a:xfrm>
          <a:prstGeom prst="rect">
            <a:avLst/>
          </a:prstGeom>
          <a:noFill/>
          <a:ln w="9525">
            <a:noFill/>
            <a:miter lim="800000"/>
            <a:headEnd/>
            <a:tailEnd/>
          </a:ln>
        </p:spPr>
        <p:txBody>
          <a:bodyPr/>
          <a:lstStyle/>
          <a:p>
            <a:endParaRPr lang="fr-FR" dirty="0"/>
          </a:p>
        </p:txBody>
      </p:sp>
      <p:sp>
        <p:nvSpPr>
          <p:cNvPr id="23" name="Textfeld 22"/>
          <p:cNvSpPr txBox="1"/>
          <p:nvPr/>
        </p:nvSpPr>
        <p:spPr>
          <a:xfrm>
            <a:off x="6391275" y="6408738"/>
            <a:ext cx="2743200" cy="230187"/>
          </a:xfrm>
          <a:prstGeom prst="rect">
            <a:avLst/>
          </a:prstGeom>
          <a:noFill/>
        </p:spPr>
        <p:txBody>
          <a:bodyPr>
            <a:spAutoFit/>
          </a:bodyPr>
          <a:lstStyle/>
          <a:p>
            <a:pPr algn="r">
              <a:defRPr/>
            </a:pPr>
            <a:r>
              <a:rPr lang="fr-FR" sz="900" i="1" dirty="0" smtClean="0">
                <a:solidFill>
                  <a:schemeClr val="tx1">
                    <a:lumMod val="65000"/>
                    <a:lumOff val="35000"/>
                  </a:schemeClr>
                </a:solidFill>
              </a:rPr>
              <a:t>Source: </a:t>
            </a:r>
            <a:r>
              <a:rPr lang="fr-FR" sz="900" u="sng" dirty="0" smtClean="0">
                <a:hlinkClick r:id="rId3"/>
              </a:rPr>
              <a:t>https://miradi.org/openstandards</a:t>
            </a:r>
            <a:endParaRPr lang="fr-FR" sz="900" i="1" dirty="0"/>
          </a:p>
        </p:txBody>
      </p:sp>
    </p:spTree>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r>
              <a:rPr lang="fr-FR" noProof="0" dirty="0" smtClean="0"/>
              <a:t>Exercice (1)</a:t>
            </a:r>
          </a:p>
        </p:txBody>
      </p:sp>
      <p:sp>
        <p:nvSpPr>
          <p:cNvPr id="25603" name="Content Placeholder 2"/>
          <p:cNvSpPr>
            <a:spLocks noGrp="1"/>
          </p:cNvSpPr>
          <p:nvPr>
            <p:ph idx="1"/>
          </p:nvPr>
        </p:nvSpPr>
        <p:spPr/>
        <p:txBody>
          <a:bodyPr/>
          <a:lstStyle/>
          <a:p>
            <a:r>
              <a:rPr lang="fr-FR" noProof="0" dirty="0" smtClean="0">
                <a:solidFill>
                  <a:srgbClr val="C00000"/>
                </a:solidFill>
              </a:rPr>
              <a:t>Contexte </a:t>
            </a:r>
          </a:p>
          <a:p>
            <a:pPr lvl="1"/>
            <a:r>
              <a:rPr lang="fr-FR" noProof="0" dirty="0" smtClean="0"/>
              <a:t>Poursuite du travail du groupe consultatif sur l’adaptation de </a:t>
            </a:r>
            <a:r>
              <a:rPr lang="fr-FR" dirty="0" smtClean="0"/>
              <a:t>l’Autorité de l’État en charge de l’eau (AEE)</a:t>
            </a:r>
            <a:r>
              <a:rPr lang="fr-FR" noProof="0" dirty="0" smtClean="0"/>
              <a:t> </a:t>
            </a:r>
            <a:br>
              <a:rPr lang="fr-FR" noProof="0" dirty="0" smtClean="0"/>
            </a:br>
            <a:r>
              <a:rPr lang="fr-FR" noProof="0" dirty="0" smtClean="0">
                <a:solidFill>
                  <a:srgbClr val="C00000"/>
                </a:solidFill>
                <a:sym typeface="Wingdings" pitchFamily="2" charset="2"/>
              </a:rPr>
              <a:t></a:t>
            </a:r>
            <a:r>
              <a:rPr lang="fr-FR" noProof="0" dirty="0" smtClean="0"/>
              <a:t> votre groupe de travail</a:t>
            </a:r>
          </a:p>
          <a:p>
            <a:pPr lvl="1"/>
            <a:endParaRPr lang="fr-FR" noProof="0" dirty="0" smtClean="0"/>
          </a:p>
          <a:p>
            <a:pPr lvl="1"/>
            <a:r>
              <a:rPr lang="fr-FR" noProof="0" dirty="0" smtClean="0"/>
              <a:t>Le AEE réclame un soutien afin de mener un renforcement des capacités institutionnelles sur une base pluriannuelle dans les cinq domaines du cadre national de capacité d’adaptation: que faut-il faire au-delà du statu quo pour intégrer l’adaptation au changement climatique dans ces fonctions ?</a:t>
            </a:r>
          </a:p>
          <a:p>
            <a:pPr lvl="1"/>
            <a:endParaRPr lang="fr-FR" noProof="0" dirty="0" smtClean="0"/>
          </a:p>
          <a:p>
            <a:r>
              <a:rPr lang="fr-FR" noProof="0" dirty="0" smtClean="0">
                <a:solidFill>
                  <a:srgbClr val="C00000"/>
                </a:solidFill>
              </a:rPr>
              <a:t>Matériel</a:t>
            </a:r>
          </a:p>
          <a:p>
            <a:pPr lvl="1"/>
            <a:r>
              <a:rPr lang="fr-FR" noProof="0" dirty="0" smtClean="0"/>
              <a:t>Tableau sur le cadre national de capacité d’adaptation</a:t>
            </a:r>
          </a:p>
        </p:txBody>
      </p:sp>
      <p:pic>
        <p:nvPicPr>
          <p:cNvPr id="25604" name="Grafik 3" descr="balken4.tif"/>
          <p:cNvPicPr>
            <a:picLocks noChangeAspect="1"/>
          </p:cNvPicPr>
          <p:nvPr/>
        </p:nvPicPr>
        <p:blipFill>
          <a:blip r:embed="rId3" cstate="print"/>
          <a:srcRect/>
          <a:stretch>
            <a:fillRect/>
          </a:stretch>
        </p:blipFill>
        <p:spPr bwMode="auto">
          <a:xfrm>
            <a:off x="8442325" y="3924300"/>
            <a:ext cx="571500" cy="2800350"/>
          </a:xfrm>
          <a:prstGeom prst="rect">
            <a:avLst/>
          </a:prstGeom>
          <a:noFill/>
          <a:ln w="9525">
            <a:noFill/>
            <a:miter lim="800000"/>
            <a:headEnd/>
            <a:tailEnd/>
          </a:ln>
        </p:spPr>
      </p:pic>
    </p:spTree>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Titel 1"/>
          <p:cNvSpPr>
            <a:spLocks noGrp="1"/>
          </p:cNvSpPr>
          <p:nvPr>
            <p:ph type="title"/>
          </p:nvPr>
        </p:nvSpPr>
        <p:spPr>
          <a:xfrm>
            <a:off x="457200" y="671412"/>
            <a:ext cx="8191500" cy="690563"/>
          </a:xfrm>
        </p:spPr>
        <p:txBody>
          <a:bodyPr/>
          <a:lstStyle/>
          <a:p>
            <a:r>
              <a:rPr lang="fr-FR" noProof="0" dirty="0" smtClean="0"/>
              <a:t>Exercice (2)</a:t>
            </a:r>
          </a:p>
        </p:txBody>
      </p:sp>
      <p:sp>
        <p:nvSpPr>
          <p:cNvPr id="3" name="Inhaltsplatzhalter 2"/>
          <p:cNvSpPr>
            <a:spLocks noGrp="1"/>
          </p:cNvSpPr>
          <p:nvPr>
            <p:ph idx="1"/>
          </p:nvPr>
        </p:nvSpPr>
        <p:spPr>
          <a:xfrm>
            <a:off x="457200" y="1556775"/>
            <a:ext cx="7526338" cy="4213225"/>
          </a:xfrm>
        </p:spPr>
        <p:txBody>
          <a:bodyPr/>
          <a:lstStyle/>
          <a:p>
            <a:pPr>
              <a:defRPr/>
            </a:pPr>
            <a:r>
              <a:rPr lang="fr-FR" noProof="0" dirty="0" smtClean="0">
                <a:solidFill>
                  <a:srgbClr val="C00000"/>
                </a:solidFill>
              </a:rPr>
              <a:t>Votre tâche</a:t>
            </a:r>
          </a:p>
          <a:p>
            <a:pPr lvl="1">
              <a:defRPr/>
            </a:pPr>
            <a:r>
              <a:rPr lang="fr-FR" noProof="0" dirty="0" smtClean="0"/>
              <a:t>Dans la matrice 12</a:t>
            </a:r>
          </a:p>
          <a:p>
            <a:pPr lvl="2">
              <a:defRPr/>
            </a:pPr>
            <a:r>
              <a:rPr lang="fr-FR" sz="2000" noProof="0" dirty="0" smtClean="0"/>
              <a:t>Dans la </a:t>
            </a:r>
            <a:r>
              <a:rPr lang="fr-FR" sz="2000" b="1" i="1" noProof="0" dirty="0" smtClean="0"/>
              <a:t>colonne B </a:t>
            </a:r>
            <a:r>
              <a:rPr lang="fr-FR" sz="2000" noProof="0" dirty="0" smtClean="0"/>
              <a:t>se trouve une liste des actions que l’AEE entreprend déjà pour mener à bien les fonctions clés de la gestion de l’eau dans l’état.</a:t>
            </a:r>
            <a:endParaRPr lang="fr-FR" sz="2000" noProof="0" dirty="0" smtClean="0">
              <a:ea typeface="+mn-ea"/>
              <a:cs typeface="+mn-cs"/>
            </a:endParaRPr>
          </a:p>
          <a:p>
            <a:pPr lvl="2">
              <a:defRPr/>
            </a:pPr>
            <a:r>
              <a:rPr lang="fr-FR" sz="2000" noProof="0" dirty="0" smtClean="0">
                <a:ea typeface="+mn-ea"/>
                <a:cs typeface="+mn-cs"/>
              </a:rPr>
              <a:t>Dans la </a:t>
            </a:r>
            <a:r>
              <a:rPr lang="fr-FR" sz="2000" b="1" i="1" noProof="0" dirty="0" smtClean="0">
                <a:ea typeface="+mn-ea"/>
                <a:cs typeface="+mn-cs"/>
              </a:rPr>
              <a:t>colonne C</a:t>
            </a:r>
            <a:r>
              <a:rPr lang="fr-FR" sz="2000" noProof="0" dirty="0" smtClean="0">
                <a:ea typeface="+mn-ea"/>
                <a:cs typeface="+mn-cs"/>
              </a:rPr>
              <a:t>, impératifs de réflexion : quelles activités supplémentaires ou sous d’autres formes à court et à moyen terme faudrait-il mettre en œuvre pour intégrer l’adaptation au travail d’AEE? </a:t>
            </a:r>
          </a:p>
          <a:p>
            <a:pPr lvl="2">
              <a:defRPr/>
            </a:pPr>
            <a:r>
              <a:rPr lang="fr-FR" sz="2000" noProof="0" dirty="0" smtClean="0">
                <a:ea typeface="+mn-ea"/>
                <a:cs typeface="+mn-cs"/>
              </a:rPr>
              <a:t>Dans la </a:t>
            </a:r>
            <a:r>
              <a:rPr lang="fr-FR" sz="2000" b="1" i="1" noProof="0" dirty="0" smtClean="0">
                <a:ea typeface="+mn-ea"/>
                <a:cs typeface="+mn-cs"/>
              </a:rPr>
              <a:t>colonne D</a:t>
            </a:r>
            <a:r>
              <a:rPr lang="fr-FR" sz="2000" b="1" noProof="0" dirty="0" smtClean="0">
                <a:ea typeface="+mn-ea"/>
                <a:cs typeface="+mn-cs"/>
              </a:rPr>
              <a:t>, </a:t>
            </a:r>
            <a:r>
              <a:rPr lang="fr-FR" sz="2000" noProof="0" dirty="0" smtClean="0">
                <a:ea typeface="+mn-ea"/>
                <a:cs typeface="+mn-cs"/>
              </a:rPr>
              <a:t>examinez quelles activités de renforcement de capacité sont nécessaires à la mise en œuvre des nouvelles activités.</a:t>
            </a:r>
          </a:p>
          <a:p>
            <a:pPr lvl="2">
              <a:defRPr/>
            </a:pPr>
            <a:r>
              <a:rPr lang="fr-FR" sz="2000" noProof="0" dirty="0" smtClean="0">
                <a:ea typeface="+mn-ea"/>
                <a:cs typeface="+mn-cs"/>
              </a:rPr>
              <a:t>Dans la </a:t>
            </a:r>
            <a:r>
              <a:rPr lang="fr-FR" sz="2000" b="1" i="1" noProof="0" dirty="0" smtClean="0">
                <a:ea typeface="+mn-ea"/>
                <a:cs typeface="+mn-cs"/>
              </a:rPr>
              <a:t>colonne E</a:t>
            </a:r>
            <a:r>
              <a:rPr lang="fr-FR" sz="2000" noProof="0" dirty="0" smtClean="0">
                <a:ea typeface="+mn-ea"/>
                <a:cs typeface="+mn-cs"/>
              </a:rPr>
              <a:t>, exposez les activités nécessaires, à long terme, à l’amélioration de la gestion de l’eau dans le cadre du changement climatique.</a:t>
            </a:r>
            <a:br>
              <a:rPr lang="fr-FR" sz="2000" noProof="0" dirty="0" smtClean="0">
                <a:ea typeface="+mn-ea"/>
                <a:cs typeface="+mn-cs"/>
              </a:rPr>
            </a:br>
            <a:endParaRPr lang="fr-FR" sz="2000" noProof="0" dirty="0" smtClean="0">
              <a:ea typeface="+mn-ea"/>
              <a:cs typeface="+mn-cs"/>
            </a:endParaRPr>
          </a:p>
        </p:txBody>
      </p:sp>
    </p:spTree>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el 1"/>
          <p:cNvSpPr>
            <a:spLocks noGrp="1"/>
          </p:cNvSpPr>
          <p:nvPr>
            <p:ph type="title"/>
          </p:nvPr>
        </p:nvSpPr>
        <p:spPr>
          <a:xfrm>
            <a:off x="445626" y="478079"/>
            <a:ext cx="7526338" cy="741362"/>
          </a:xfrm>
        </p:spPr>
        <p:txBody>
          <a:bodyPr/>
          <a:lstStyle/>
          <a:p>
            <a:r>
              <a:rPr lang="fr-FR" noProof="0" dirty="0" smtClean="0"/>
              <a:t>Exercice – exemple</a:t>
            </a:r>
          </a:p>
        </p:txBody>
      </p:sp>
      <p:graphicFrame>
        <p:nvGraphicFramePr>
          <p:cNvPr id="5" name="Tabelle 4"/>
          <p:cNvGraphicFramePr>
            <a:graphicFrameLocks noGrp="1"/>
          </p:cNvGraphicFramePr>
          <p:nvPr>
            <p:extLst>
              <p:ext uri="{D42A27DB-BD31-4B8C-83A1-F6EECF244321}">
                <p14:modId xmlns:p14="http://schemas.microsoft.com/office/powerpoint/2010/main" val="2927117748"/>
              </p:ext>
            </p:extLst>
          </p:nvPr>
        </p:nvGraphicFramePr>
        <p:xfrm>
          <a:off x="335766" y="1215480"/>
          <a:ext cx="8374017" cy="5339871"/>
        </p:xfrm>
        <a:graphic>
          <a:graphicData uri="http://schemas.openxmlformats.org/drawingml/2006/table">
            <a:tbl>
              <a:tblPr/>
              <a:tblGrid>
                <a:gridCol w="1539333"/>
                <a:gridCol w="1608881"/>
                <a:gridCol w="1875829"/>
                <a:gridCol w="1674681"/>
                <a:gridCol w="1675293"/>
              </a:tblGrid>
              <a:tr h="2406951">
                <a:tc>
                  <a:txBody>
                    <a:bodyPr/>
                    <a:lstStyle/>
                    <a:p>
                      <a:pPr>
                        <a:spcAft>
                          <a:spcPts val="0"/>
                        </a:spcAft>
                      </a:pPr>
                      <a:r>
                        <a:rPr lang="fr-FR" sz="1400" b="1" noProof="0" dirty="0" smtClean="0">
                          <a:solidFill>
                            <a:srgbClr val="C00000"/>
                          </a:solidFill>
                          <a:latin typeface="Arial"/>
                          <a:ea typeface="Times New Roman"/>
                        </a:rPr>
                        <a:t>A</a:t>
                      </a:r>
                      <a:r>
                        <a:rPr lang="fr-FR" sz="1400" b="1" noProof="0" dirty="0" smtClean="0">
                          <a:solidFill>
                            <a:schemeClr val="tx1">
                              <a:lumMod val="65000"/>
                              <a:lumOff val="35000"/>
                            </a:schemeClr>
                          </a:solidFill>
                          <a:latin typeface="Arial"/>
                          <a:ea typeface="Times New Roman"/>
                        </a:rPr>
                        <a:t> </a:t>
                      </a:r>
                      <a:br>
                        <a:rPr lang="fr-FR" sz="1400" b="1" noProof="0" dirty="0" smtClean="0">
                          <a:solidFill>
                            <a:schemeClr val="tx1">
                              <a:lumMod val="65000"/>
                              <a:lumOff val="35000"/>
                            </a:schemeClr>
                          </a:solidFill>
                          <a:latin typeface="Arial"/>
                          <a:ea typeface="Times New Roman"/>
                        </a:rPr>
                      </a:br>
                      <a:r>
                        <a:rPr lang="fr-FR" sz="1400" b="1" noProof="0" dirty="0" smtClean="0">
                          <a:solidFill>
                            <a:schemeClr val="tx1"/>
                          </a:solidFill>
                          <a:latin typeface="Arial"/>
                          <a:ea typeface="Times New Roman"/>
                        </a:rPr>
                        <a:t>Capacités/ fonctions</a:t>
                      </a:r>
                      <a:r>
                        <a:rPr lang="fr-FR" sz="1400" b="1" baseline="0" noProof="0" dirty="0" smtClean="0">
                          <a:solidFill>
                            <a:schemeClr val="tx1"/>
                          </a:solidFill>
                          <a:latin typeface="Arial"/>
                          <a:ea typeface="Times New Roman"/>
                        </a:rPr>
                        <a:t> du programme national sur l’eau</a:t>
                      </a:r>
                      <a:endParaRPr lang="fr-FR" sz="1400" b="1" noProof="0" dirty="0">
                        <a:solidFill>
                          <a:schemeClr val="tx1"/>
                        </a:solidFill>
                        <a:latin typeface="Arial"/>
                        <a:ea typeface="Times New Roman"/>
                      </a:endParaRPr>
                    </a:p>
                  </a:txBody>
                  <a:tcPr marL="36000" marR="36000"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pPr>
                        <a:spcAft>
                          <a:spcPts val="0"/>
                        </a:spcAft>
                      </a:pPr>
                      <a:r>
                        <a:rPr lang="fr-FR" sz="1400" b="1" noProof="0" dirty="0" smtClean="0">
                          <a:solidFill>
                            <a:srgbClr val="C00000"/>
                          </a:solidFill>
                          <a:latin typeface="Arial"/>
                          <a:ea typeface="Times New Roman"/>
                        </a:rPr>
                        <a:t>B</a:t>
                      </a:r>
                      <a:br>
                        <a:rPr lang="fr-FR" sz="1400" b="1" noProof="0" dirty="0" smtClean="0">
                          <a:solidFill>
                            <a:srgbClr val="C00000"/>
                          </a:solidFill>
                          <a:latin typeface="Arial"/>
                          <a:ea typeface="Times New Roman"/>
                        </a:rPr>
                      </a:br>
                      <a:r>
                        <a:rPr lang="fr-FR" sz="1400" b="1" kern="1200" noProof="0" dirty="0" smtClean="0">
                          <a:solidFill>
                            <a:schemeClr val="tx1"/>
                          </a:solidFill>
                          <a:latin typeface="Arial"/>
                          <a:ea typeface="Times New Roman"/>
                          <a:cs typeface="+mn-cs"/>
                        </a:rPr>
                        <a:t>Activités existantes en matière de gestion de l’eau</a:t>
                      </a:r>
                      <a:endParaRPr lang="fr-FR" sz="1400" b="1" kern="1200" noProof="0" dirty="0">
                        <a:solidFill>
                          <a:schemeClr val="tx1"/>
                        </a:solidFill>
                        <a:latin typeface="Arial"/>
                        <a:ea typeface="Times New Roman"/>
                        <a:cs typeface="+mn-cs"/>
                      </a:endParaRPr>
                    </a:p>
                  </a:txBody>
                  <a:tcPr marL="36000" marR="36000"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pPr>
                        <a:spcAft>
                          <a:spcPts val="0"/>
                        </a:spcAft>
                      </a:pPr>
                      <a:r>
                        <a:rPr lang="fr-FR" sz="1400" b="1" noProof="0" dirty="0" smtClean="0">
                          <a:solidFill>
                            <a:srgbClr val="C00000"/>
                          </a:solidFill>
                          <a:latin typeface="Arial"/>
                          <a:ea typeface="Times New Roman"/>
                        </a:rPr>
                        <a:t>C</a:t>
                      </a:r>
                      <a:br>
                        <a:rPr lang="fr-FR" sz="1400" b="1" noProof="0" dirty="0" smtClean="0">
                          <a:solidFill>
                            <a:srgbClr val="C00000"/>
                          </a:solidFill>
                          <a:latin typeface="Arial"/>
                          <a:ea typeface="Times New Roman"/>
                        </a:rPr>
                      </a:br>
                      <a:r>
                        <a:rPr lang="fr-FR" sz="1400" b="1" dirty="0" smtClean="0">
                          <a:ea typeface="+mn-ea"/>
                          <a:cs typeface="+mn-cs"/>
                        </a:rPr>
                        <a:t>Quelles activités à court et à moyen terme faudrait-il mettre en œuvre pour intégrer l’adaptation au travail du AEE?</a:t>
                      </a:r>
                      <a:endParaRPr lang="fr-FR" sz="1400" b="1" kern="1200" noProof="0" dirty="0" smtClean="0">
                        <a:solidFill>
                          <a:schemeClr val="tx1"/>
                        </a:solidFill>
                        <a:latin typeface="Arial"/>
                        <a:ea typeface="Times New Roman"/>
                        <a:cs typeface="+mn-cs"/>
                      </a:endParaRPr>
                    </a:p>
                  </a:txBody>
                  <a:tcPr marL="36000" marR="36000"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pPr>
                        <a:spcAft>
                          <a:spcPts val="0"/>
                        </a:spcAft>
                      </a:pPr>
                      <a:r>
                        <a:rPr lang="fr-FR" sz="1400" b="1" noProof="0" dirty="0" smtClean="0">
                          <a:solidFill>
                            <a:srgbClr val="C00000"/>
                          </a:solidFill>
                          <a:latin typeface="Arial"/>
                          <a:ea typeface="Times New Roman"/>
                        </a:rPr>
                        <a:t>D</a:t>
                      </a:r>
                      <a:r>
                        <a:rPr lang="fr-FR" sz="1400" b="1" noProof="0" dirty="0" smtClean="0">
                          <a:solidFill>
                            <a:schemeClr val="tx1">
                              <a:lumMod val="65000"/>
                              <a:lumOff val="35000"/>
                            </a:schemeClr>
                          </a:solidFill>
                          <a:latin typeface="Arial"/>
                          <a:ea typeface="Times New Roman"/>
                        </a:rPr>
                        <a:t> </a:t>
                      </a:r>
                      <a:br>
                        <a:rPr lang="fr-FR" sz="1400" b="1" noProof="0" dirty="0" smtClean="0">
                          <a:solidFill>
                            <a:schemeClr val="tx1">
                              <a:lumMod val="65000"/>
                              <a:lumOff val="35000"/>
                            </a:schemeClr>
                          </a:solidFill>
                          <a:latin typeface="Arial"/>
                          <a:ea typeface="Times New Roman"/>
                        </a:rPr>
                      </a:br>
                      <a:r>
                        <a:rPr lang="fr-FR" sz="1400" b="1" noProof="0" dirty="0" smtClean="0">
                          <a:solidFill>
                            <a:schemeClr val="tx1"/>
                          </a:solidFill>
                          <a:latin typeface="+mn-lt"/>
                          <a:ea typeface="+mn-ea"/>
                          <a:cs typeface="+mn-cs"/>
                        </a:rPr>
                        <a:t>Q</a:t>
                      </a:r>
                      <a:r>
                        <a:rPr lang="fr-FR" sz="1400" b="1" dirty="0" err="1" smtClean="0">
                          <a:ea typeface="+mn-ea"/>
                          <a:cs typeface="+mn-cs"/>
                        </a:rPr>
                        <a:t>uelles</a:t>
                      </a:r>
                      <a:r>
                        <a:rPr lang="fr-FR" sz="1400" b="1" dirty="0" smtClean="0">
                          <a:ea typeface="+mn-ea"/>
                          <a:cs typeface="+mn-cs"/>
                        </a:rPr>
                        <a:t> </a:t>
                      </a:r>
                      <a:r>
                        <a:rPr lang="fr-FR" sz="1400" b="1" dirty="0" smtClean="0">
                          <a:ea typeface="+mn-ea"/>
                          <a:cs typeface="+mn-cs"/>
                        </a:rPr>
                        <a:t>sont les activités de renforcement de capacité nécessaires à la mise en œuvre des nouvelles activités</a:t>
                      </a:r>
                      <a:r>
                        <a:rPr lang="fr-FR" sz="1400" b="1" kern="1200" noProof="0" dirty="0" smtClean="0">
                          <a:solidFill>
                            <a:schemeClr val="tx1"/>
                          </a:solidFill>
                          <a:latin typeface="Arial"/>
                          <a:ea typeface="Times New Roman"/>
                          <a:cs typeface="+mn-cs"/>
                        </a:rPr>
                        <a:t>?</a:t>
                      </a:r>
                      <a:endParaRPr lang="fr-FR" sz="1400" b="1" kern="1200" noProof="0" dirty="0">
                        <a:solidFill>
                          <a:schemeClr val="tx1"/>
                        </a:solidFill>
                        <a:latin typeface="Arial"/>
                        <a:ea typeface="Times New Roman"/>
                        <a:cs typeface="+mn-cs"/>
                      </a:endParaRPr>
                    </a:p>
                  </a:txBody>
                  <a:tcPr marL="36000" marR="36000"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c>
                  <a:txBody>
                    <a:bodyPr/>
                    <a:lstStyle/>
                    <a:p>
                      <a:pPr>
                        <a:spcAft>
                          <a:spcPts val="0"/>
                        </a:spcAft>
                      </a:pPr>
                      <a:r>
                        <a:rPr lang="fr-FR" sz="1400" b="1" noProof="0" dirty="0" smtClean="0">
                          <a:solidFill>
                            <a:srgbClr val="C00000"/>
                          </a:solidFill>
                          <a:latin typeface="Arial"/>
                          <a:ea typeface="Times New Roman"/>
                        </a:rPr>
                        <a:t>E</a:t>
                      </a:r>
                      <a:r>
                        <a:rPr lang="fr-FR" sz="1400" b="1" noProof="0" dirty="0" smtClean="0">
                          <a:solidFill>
                            <a:schemeClr val="tx1"/>
                          </a:solidFill>
                          <a:latin typeface="Arial"/>
                          <a:ea typeface="Times New Roman"/>
                        </a:rPr>
                        <a:t/>
                      </a:r>
                      <a:br>
                        <a:rPr lang="fr-FR" sz="1400" b="1" noProof="0" dirty="0" smtClean="0">
                          <a:solidFill>
                            <a:schemeClr val="tx1"/>
                          </a:solidFill>
                          <a:latin typeface="Arial"/>
                          <a:ea typeface="Times New Roman"/>
                        </a:rPr>
                      </a:br>
                      <a:r>
                        <a:rPr lang="fr-FR" sz="1400" b="1" noProof="0" dirty="0" smtClean="0">
                          <a:solidFill>
                            <a:schemeClr val="tx1"/>
                          </a:solidFill>
                          <a:latin typeface="Arial"/>
                          <a:ea typeface="Times New Roman"/>
                        </a:rPr>
                        <a:t>Quelles sont les </a:t>
                      </a:r>
                      <a:r>
                        <a:rPr lang="fr-FR" sz="1400" b="1" dirty="0" smtClean="0">
                          <a:solidFill>
                            <a:schemeClr val="tx1"/>
                          </a:solidFill>
                          <a:ea typeface="+mn-ea"/>
                          <a:cs typeface="+mn-cs"/>
                        </a:rPr>
                        <a:t>activités nécessaires, à long terme, à l’amélioration de la gestion de l’eau dans le cadre du changement climatique ?</a:t>
                      </a:r>
                      <a:endParaRPr lang="fr-FR" sz="1400" b="1" kern="1200" noProof="0" dirty="0">
                        <a:solidFill>
                          <a:schemeClr val="tx1"/>
                        </a:solidFill>
                        <a:latin typeface="Arial"/>
                        <a:ea typeface="Times New Roman"/>
                        <a:cs typeface="+mn-cs"/>
                      </a:endParaRPr>
                    </a:p>
                  </a:txBody>
                  <a:tcPr marL="36000" marR="36000"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solidFill>
                      <a:schemeClr val="accent3">
                        <a:lumMod val="60000"/>
                        <a:lumOff val="40000"/>
                      </a:schemeClr>
                    </a:solidFill>
                  </a:tcPr>
                </a:tc>
              </a:tr>
              <a:tr h="1625974">
                <a:tc>
                  <a:txBody>
                    <a:bodyPr/>
                    <a:lstStyle/>
                    <a:p>
                      <a:pPr marL="0" indent="0" algn="l">
                        <a:spcAft>
                          <a:spcPts val="0"/>
                        </a:spcAft>
                      </a:pPr>
                      <a:r>
                        <a:rPr lang="fr-FR" sz="1400" b="1" noProof="0" dirty="0" smtClean="0">
                          <a:solidFill>
                            <a:srgbClr val="C00000"/>
                          </a:solidFill>
                          <a:latin typeface="Arial"/>
                          <a:ea typeface="Times New Roman"/>
                        </a:rPr>
                        <a:t>Évaluation</a:t>
                      </a:r>
                      <a:r>
                        <a:rPr lang="fr-FR" sz="1400" noProof="0" dirty="0" smtClean="0">
                          <a:solidFill>
                            <a:srgbClr val="C00000"/>
                          </a:solidFill>
                          <a:latin typeface="Arial"/>
                          <a:ea typeface="Times New Roman"/>
                        </a:rPr>
                        <a:t> </a:t>
                      </a:r>
                      <a:endParaRPr lang="fr-FR" sz="1400" noProof="0" dirty="0" smtClean="0">
                        <a:solidFill>
                          <a:srgbClr val="C00000"/>
                        </a:solidFill>
                        <a:latin typeface="Times New Roman"/>
                        <a:ea typeface="Times New Roman"/>
                      </a:endParaRPr>
                    </a:p>
                    <a:p>
                      <a:pPr marL="0" indent="0" algn="l">
                        <a:spcAft>
                          <a:spcPts val="0"/>
                        </a:spcAft>
                      </a:pPr>
                      <a:r>
                        <a:rPr lang="fr-FR" sz="1400" b="1" u="none" noProof="0" dirty="0" smtClean="0">
                          <a:solidFill>
                            <a:schemeClr val="tx1"/>
                          </a:solidFill>
                          <a:latin typeface="Arial"/>
                          <a:ea typeface="Times New Roman"/>
                        </a:rPr>
                        <a:t>Questions</a:t>
                      </a:r>
                      <a:r>
                        <a:rPr lang="fr-FR" sz="1400" b="1" noProof="0" dirty="0" smtClean="0">
                          <a:solidFill>
                            <a:schemeClr val="tx1"/>
                          </a:solidFill>
                          <a:latin typeface="Arial"/>
                          <a:ea typeface="Times New Roman"/>
                        </a:rPr>
                        <a:t>:</a:t>
                      </a:r>
                      <a:r>
                        <a:rPr lang="fr-FR" sz="1400" noProof="0" dirty="0" smtClean="0">
                          <a:solidFill>
                            <a:schemeClr val="tx1"/>
                          </a:solidFill>
                          <a:latin typeface="Arial"/>
                          <a:ea typeface="Times New Roman"/>
                        </a:rPr>
                        <a:t> </a:t>
                      </a:r>
                      <a:br>
                        <a:rPr lang="fr-FR" sz="1400" noProof="0" dirty="0" smtClean="0">
                          <a:solidFill>
                            <a:schemeClr val="tx1"/>
                          </a:solidFill>
                          <a:latin typeface="Arial"/>
                          <a:ea typeface="Times New Roman"/>
                        </a:rPr>
                      </a:br>
                      <a:r>
                        <a:rPr lang="fr-FR" sz="1400" noProof="0" dirty="0" smtClean="0">
                          <a:solidFill>
                            <a:schemeClr val="tx1"/>
                          </a:solidFill>
                          <a:latin typeface="Arial"/>
                          <a:ea typeface="Times New Roman"/>
                        </a:rPr>
                        <a:t>Risques</a:t>
                      </a:r>
                      <a:r>
                        <a:rPr lang="fr-FR" sz="1400" baseline="0" noProof="0" dirty="0" smtClean="0">
                          <a:solidFill>
                            <a:schemeClr val="tx1"/>
                          </a:solidFill>
                          <a:latin typeface="Arial"/>
                          <a:ea typeface="Times New Roman"/>
                        </a:rPr>
                        <a:t> climatiques émergents, options d’adaptation</a:t>
                      </a:r>
                      <a:endParaRPr lang="fr-FR" sz="1400" noProof="0" dirty="0">
                        <a:solidFill>
                          <a:schemeClr val="tx1"/>
                        </a:solidFill>
                        <a:latin typeface="Times New Roman"/>
                        <a:ea typeface="Times New Roman"/>
                      </a:endParaRPr>
                    </a:p>
                  </a:txBody>
                  <a:tcPr marL="36000" marR="36000"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180975" lvl="0" indent="-180975" algn="l">
                        <a:spcAft>
                          <a:spcPts val="600"/>
                        </a:spcAft>
                        <a:buClr>
                          <a:srgbClr val="77933C"/>
                        </a:buClr>
                        <a:buFont typeface="Wingdings" pitchFamily="2" charset="2"/>
                        <a:buChar char="§"/>
                      </a:pPr>
                      <a:r>
                        <a:rPr lang="fr-FR" sz="1400" noProof="0" dirty="0" smtClean="0">
                          <a:solidFill>
                            <a:schemeClr val="tx1"/>
                          </a:solidFill>
                          <a:latin typeface="Arial"/>
                          <a:ea typeface="Times New Roman"/>
                        </a:rPr>
                        <a:t>Inventaire des ressources nationales en eau</a:t>
                      </a:r>
                      <a:endParaRPr lang="fr-FR" sz="1400" noProof="0" dirty="0" smtClean="0">
                        <a:solidFill>
                          <a:schemeClr val="tx1"/>
                        </a:solidFill>
                        <a:latin typeface="Times New Roman"/>
                        <a:ea typeface="Times New Roman"/>
                      </a:endParaRPr>
                    </a:p>
                    <a:p>
                      <a:pPr marL="180975" lvl="0" indent="-180975" algn="l">
                        <a:spcAft>
                          <a:spcPts val="600"/>
                        </a:spcAft>
                        <a:buClr>
                          <a:srgbClr val="77933C"/>
                        </a:buClr>
                        <a:buFont typeface="Wingdings" pitchFamily="2" charset="2"/>
                        <a:buChar char="§"/>
                      </a:pPr>
                      <a:r>
                        <a:rPr lang="fr-BE" sz="1400" noProof="0" dirty="0" smtClean="0">
                          <a:solidFill>
                            <a:schemeClr val="tx1"/>
                          </a:solidFill>
                          <a:latin typeface="Arial"/>
                          <a:ea typeface="Times New Roman"/>
                        </a:rPr>
                        <a:t>Prévisions</a:t>
                      </a:r>
                      <a:r>
                        <a:rPr lang="fr-BE" sz="1400" baseline="0" noProof="0" dirty="0" smtClean="0">
                          <a:solidFill>
                            <a:schemeClr val="tx1"/>
                          </a:solidFill>
                          <a:latin typeface="Arial"/>
                          <a:ea typeface="Times New Roman"/>
                        </a:rPr>
                        <a:t> des demandes en eau et scénarios d’offre</a:t>
                      </a:r>
                      <a:endParaRPr lang="fr-FR" sz="1400" noProof="0" dirty="0">
                        <a:solidFill>
                          <a:schemeClr val="tx1"/>
                        </a:solidFill>
                        <a:latin typeface="Times New Roman"/>
                        <a:ea typeface="Times New Roman"/>
                      </a:endParaRPr>
                    </a:p>
                  </a:txBody>
                  <a:tcPr marL="36000" marR="36000"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180975" lvl="0" indent="-180975" algn="l" defTabSz="914400" rtl="0" eaLnBrk="1" latinLnBrk="0" hangingPunct="1">
                        <a:spcAft>
                          <a:spcPts val="600"/>
                        </a:spcAft>
                        <a:buClr>
                          <a:srgbClr val="77933C"/>
                        </a:buClr>
                        <a:buFont typeface="Wingdings" pitchFamily="2" charset="2"/>
                        <a:buChar char="§"/>
                      </a:pPr>
                      <a:r>
                        <a:rPr lang="fr-FR" sz="1400" kern="1200" noProof="0" dirty="0" smtClean="0">
                          <a:solidFill>
                            <a:schemeClr val="tx1"/>
                          </a:solidFill>
                          <a:latin typeface="Arial"/>
                          <a:ea typeface="Times New Roman"/>
                          <a:cs typeface="+mn-cs"/>
                        </a:rPr>
                        <a:t>Scénarios de changement climatique</a:t>
                      </a:r>
                    </a:p>
                    <a:p>
                      <a:pPr marL="180975" lvl="0" indent="-180975" algn="l" defTabSz="914400" rtl="0" eaLnBrk="1" latinLnBrk="0" hangingPunct="1">
                        <a:spcAft>
                          <a:spcPts val="600"/>
                        </a:spcAft>
                        <a:buClr>
                          <a:srgbClr val="77933C"/>
                        </a:buClr>
                        <a:buFont typeface="Wingdings" pitchFamily="2" charset="2"/>
                        <a:buChar char="§"/>
                      </a:pPr>
                      <a:r>
                        <a:rPr lang="fr-BE" sz="1400" kern="1200" noProof="0" dirty="0" smtClean="0">
                          <a:solidFill>
                            <a:schemeClr val="tx1"/>
                          </a:solidFill>
                          <a:latin typeface="Arial"/>
                          <a:ea typeface="Times New Roman"/>
                          <a:cs typeface="+mn-cs"/>
                        </a:rPr>
                        <a:t>Évaluations</a:t>
                      </a:r>
                      <a:r>
                        <a:rPr lang="fr-BE" sz="1400" kern="1200" baseline="0" noProof="0" dirty="0" smtClean="0">
                          <a:solidFill>
                            <a:schemeClr val="tx1"/>
                          </a:solidFill>
                          <a:latin typeface="Arial"/>
                          <a:ea typeface="Times New Roman"/>
                          <a:cs typeface="+mn-cs"/>
                        </a:rPr>
                        <a:t> de l’impact du changement climatique</a:t>
                      </a:r>
                      <a:endParaRPr lang="fr-FR" sz="1400" kern="1200" noProof="0" dirty="0" smtClean="0">
                        <a:solidFill>
                          <a:schemeClr val="tx1"/>
                        </a:solidFill>
                        <a:latin typeface="Arial"/>
                        <a:ea typeface="Times New Roman"/>
                        <a:cs typeface="+mn-cs"/>
                      </a:endParaRPr>
                    </a:p>
                    <a:p>
                      <a:pPr marL="180975" lvl="0" indent="-180975" algn="l" defTabSz="914400" rtl="0" eaLnBrk="1" latinLnBrk="0" hangingPunct="1">
                        <a:spcAft>
                          <a:spcPts val="600"/>
                        </a:spcAft>
                        <a:buClr>
                          <a:srgbClr val="77933C"/>
                        </a:buClr>
                        <a:buFont typeface="Wingdings" pitchFamily="2" charset="2"/>
                        <a:buChar char="§"/>
                      </a:pPr>
                      <a:r>
                        <a:rPr lang="fr-FR" sz="1400" kern="1200" noProof="0" dirty="0" smtClean="0">
                          <a:solidFill>
                            <a:schemeClr val="tx1"/>
                          </a:solidFill>
                          <a:latin typeface="Arial"/>
                          <a:ea typeface="Times New Roman"/>
                          <a:cs typeface="+mn-cs"/>
                        </a:rPr>
                        <a:t>Identification </a:t>
                      </a:r>
                      <a:r>
                        <a:rPr lang="fr-FR" sz="1400" kern="1200" noProof="0" dirty="0" smtClean="0">
                          <a:solidFill>
                            <a:schemeClr val="tx1"/>
                          </a:solidFill>
                          <a:latin typeface="+mn-lt"/>
                          <a:ea typeface="Times New Roman"/>
                          <a:cs typeface="+mn-cs"/>
                        </a:rPr>
                        <a:t/>
                      </a:r>
                      <a:br>
                        <a:rPr lang="fr-FR" sz="1400" kern="1200" noProof="0" dirty="0" smtClean="0">
                          <a:solidFill>
                            <a:schemeClr val="tx1"/>
                          </a:solidFill>
                          <a:latin typeface="+mn-lt"/>
                          <a:ea typeface="Times New Roman"/>
                          <a:cs typeface="+mn-cs"/>
                        </a:rPr>
                      </a:br>
                      <a:r>
                        <a:rPr lang="fr-FR" sz="1400" kern="1200" noProof="0" dirty="0" smtClean="0">
                          <a:solidFill>
                            <a:schemeClr val="tx1"/>
                          </a:solidFill>
                          <a:latin typeface="+mn-lt"/>
                          <a:ea typeface="Times New Roman"/>
                          <a:cs typeface="+mn-cs"/>
                        </a:rPr>
                        <a:t>des options d’adaptation </a:t>
                      </a:r>
                      <a:endParaRPr lang="fr-FR" sz="1400" kern="1200" noProof="0" dirty="0" smtClean="0">
                        <a:solidFill>
                          <a:schemeClr val="tx1"/>
                        </a:solidFill>
                        <a:latin typeface="Arial"/>
                        <a:ea typeface="Times New Roman"/>
                        <a:cs typeface="+mn-cs"/>
                      </a:endParaRPr>
                    </a:p>
                    <a:p>
                      <a:pPr marL="180975" lvl="0" indent="-180975" algn="l" defTabSz="914400" rtl="0" eaLnBrk="1" latinLnBrk="0" hangingPunct="1">
                        <a:spcAft>
                          <a:spcPts val="600"/>
                        </a:spcAft>
                        <a:buClr>
                          <a:srgbClr val="77933C"/>
                        </a:buClr>
                        <a:buFont typeface="Wingdings" pitchFamily="2" charset="2"/>
                        <a:buChar char="§"/>
                      </a:pPr>
                      <a:r>
                        <a:rPr lang="fr-FR" sz="1400" kern="1200" noProof="0" dirty="0" smtClean="0">
                          <a:solidFill>
                            <a:schemeClr val="tx1"/>
                          </a:solidFill>
                          <a:latin typeface="Arial"/>
                          <a:ea typeface="Times New Roman"/>
                          <a:cs typeface="+mn-cs"/>
                        </a:rPr>
                        <a:t>Évaluation des coûts</a:t>
                      </a:r>
                      <a:r>
                        <a:rPr lang="fr-FR" sz="1400" kern="1200" baseline="0" noProof="0" dirty="0" smtClean="0">
                          <a:solidFill>
                            <a:schemeClr val="tx1"/>
                          </a:solidFill>
                          <a:latin typeface="Arial"/>
                          <a:ea typeface="Times New Roman"/>
                          <a:cs typeface="+mn-cs"/>
                        </a:rPr>
                        <a:t> d’adaptation</a:t>
                      </a:r>
                      <a:endParaRPr lang="fr-FR" sz="1400" kern="1200" noProof="0" dirty="0">
                        <a:solidFill>
                          <a:schemeClr val="tx1"/>
                        </a:solidFill>
                        <a:latin typeface="Arial"/>
                        <a:ea typeface="Times New Roman"/>
                        <a:cs typeface="+mn-cs"/>
                      </a:endParaRPr>
                    </a:p>
                  </a:txBody>
                  <a:tcPr marL="36000" marR="36000"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180975" lvl="0" indent="-180975" algn="l" defTabSz="914400" rtl="0" eaLnBrk="1" latinLnBrk="0" hangingPunct="1">
                        <a:spcAft>
                          <a:spcPts val="600"/>
                        </a:spcAft>
                        <a:buClr>
                          <a:srgbClr val="77933C"/>
                        </a:buClr>
                        <a:buFont typeface="Wingdings" pitchFamily="2" charset="2"/>
                        <a:buChar char="§"/>
                      </a:pPr>
                      <a:r>
                        <a:rPr lang="fr-FR" sz="1400" kern="1200" noProof="0" dirty="0" smtClean="0">
                          <a:solidFill>
                            <a:schemeClr val="tx1"/>
                          </a:solidFill>
                          <a:latin typeface="Arial"/>
                          <a:ea typeface="Times New Roman"/>
                          <a:cs typeface="+mn-cs"/>
                        </a:rPr>
                        <a:t>Former les points focaux d’adaptation à</a:t>
                      </a:r>
                      <a:r>
                        <a:rPr lang="fr-FR" sz="1400" kern="1200" baseline="0" noProof="0" dirty="0" smtClean="0">
                          <a:solidFill>
                            <a:schemeClr val="tx1"/>
                          </a:solidFill>
                          <a:latin typeface="Arial"/>
                          <a:ea typeface="Times New Roman"/>
                          <a:cs typeface="+mn-cs"/>
                        </a:rPr>
                        <a:t> l’utilisation des scénarios</a:t>
                      </a:r>
                      <a:endParaRPr lang="fr-FR" sz="1400" kern="1200" noProof="0" dirty="0" smtClean="0">
                        <a:solidFill>
                          <a:schemeClr val="tx1"/>
                        </a:solidFill>
                        <a:latin typeface="Arial"/>
                        <a:ea typeface="Times New Roman"/>
                        <a:cs typeface="+mn-cs"/>
                      </a:endParaRPr>
                    </a:p>
                    <a:p>
                      <a:pPr marL="180975" lvl="0" indent="-180975" algn="l" defTabSz="914400" rtl="0" eaLnBrk="1" latinLnBrk="0" hangingPunct="1">
                        <a:spcAft>
                          <a:spcPts val="600"/>
                        </a:spcAft>
                        <a:buClr>
                          <a:srgbClr val="77933C"/>
                        </a:buClr>
                        <a:buFont typeface="Wingdings" pitchFamily="2" charset="2"/>
                        <a:buChar char="§"/>
                      </a:pPr>
                      <a:r>
                        <a:rPr lang="fr-FR" sz="1400" kern="1200" noProof="0" dirty="0" smtClean="0">
                          <a:solidFill>
                            <a:schemeClr val="tx1"/>
                          </a:solidFill>
                          <a:latin typeface="Arial"/>
                          <a:ea typeface="Times New Roman"/>
                          <a:cs typeface="+mn-cs"/>
                        </a:rPr>
                        <a:t>Former l’équipe de gestion à l’approche en quatre étapes</a:t>
                      </a:r>
                      <a:endParaRPr lang="fr-FR" sz="1400" kern="1200" noProof="0" dirty="0">
                        <a:solidFill>
                          <a:schemeClr val="tx1"/>
                        </a:solidFill>
                        <a:latin typeface="Arial"/>
                        <a:ea typeface="Times New Roman"/>
                        <a:cs typeface="+mn-cs"/>
                      </a:endParaRPr>
                    </a:p>
                  </a:txBody>
                  <a:tcPr marL="36000" marR="36000"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c>
                  <a:txBody>
                    <a:bodyPr/>
                    <a:lstStyle/>
                    <a:p>
                      <a:pPr marL="180975" lvl="0" indent="-180975" algn="l" defTabSz="914400" rtl="0" eaLnBrk="1" latinLnBrk="0" hangingPunct="1">
                        <a:spcAft>
                          <a:spcPts val="600"/>
                        </a:spcAft>
                        <a:buClr>
                          <a:srgbClr val="77933C"/>
                        </a:buClr>
                        <a:buFont typeface="Wingdings" pitchFamily="2" charset="2"/>
                        <a:buChar char="§"/>
                      </a:pPr>
                      <a:r>
                        <a:rPr lang="fr-FR" sz="1400" kern="1200" noProof="0" dirty="0" smtClean="0">
                          <a:solidFill>
                            <a:schemeClr val="tx1"/>
                          </a:solidFill>
                          <a:latin typeface="Arial"/>
                          <a:ea typeface="Times New Roman"/>
                          <a:cs typeface="+mn-cs"/>
                        </a:rPr>
                        <a:t>Évaluations</a:t>
                      </a:r>
                      <a:r>
                        <a:rPr lang="fr-FR" sz="1400" kern="1200" baseline="0" noProof="0" dirty="0" smtClean="0">
                          <a:solidFill>
                            <a:schemeClr val="tx1"/>
                          </a:solidFill>
                          <a:latin typeface="Arial"/>
                          <a:ea typeface="Times New Roman"/>
                          <a:cs typeface="+mn-cs"/>
                        </a:rPr>
                        <a:t> conjointes de l’impact avec des experts de l’eau et du changement climatique</a:t>
                      </a:r>
                    </a:p>
                    <a:p>
                      <a:pPr marL="180975" lvl="0" indent="-180975" algn="l" defTabSz="914400" rtl="0" eaLnBrk="1" latinLnBrk="0" hangingPunct="1">
                        <a:spcAft>
                          <a:spcPts val="600"/>
                        </a:spcAft>
                        <a:buClr>
                          <a:srgbClr val="77933C"/>
                        </a:buClr>
                        <a:buFont typeface="Wingdings" pitchFamily="2" charset="2"/>
                        <a:buChar char="§"/>
                      </a:pPr>
                      <a:r>
                        <a:rPr lang="fr-FR" sz="1400" kern="1200" baseline="0" noProof="0" dirty="0" smtClean="0">
                          <a:solidFill>
                            <a:schemeClr val="tx1"/>
                          </a:solidFill>
                          <a:latin typeface="Arial"/>
                          <a:ea typeface="Times New Roman"/>
                          <a:cs typeface="+mn-cs"/>
                        </a:rPr>
                        <a:t>Recoupement des prévisions de développement avec les données nationales existantes</a:t>
                      </a:r>
                      <a:endParaRPr lang="fr-FR" sz="1400" kern="1200" noProof="0" dirty="0">
                        <a:solidFill>
                          <a:schemeClr val="tx1"/>
                        </a:solidFill>
                        <a:latin typeface="Arial"/>
                        <a:ea typeface="Times New Roman"/>
                        <a:cs typeface="+mn-cs"/>
                      </a:endParaRPr>
                    </a:p>
                  </a:txBody>
                  <a:tcPr marL="36000" marR="36000" marT="72000" marB="72000">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tcPr>
                </a:tc>
              </a:tr>
            </a:tbl>
          </a:graphicData>
        </a:graphic>
      </p:graphicFrame>
    </p:spTree>
  </p:cSld>
  <p:clrMapOvr>
    <a:masterClrMapping/>
  </p:clrMapOvr>
  <p:transition/>
  <p:timing>
    <p:tnLst>
      <p:par>
        <p:cTn id="1" dur="indefinite" restart="never" nodeType="tmRoot"/>
      </p:par>
    </p:tnLst>
  </p:timing>
</p:sld>
</file>

<file path=ppt/theme/theme1.xml><?xml version="1.0" encoding="utf-8"?>
<a:theme xmlns:a="http://schemas.openxmlformats.org/drawingml/2006/main" name="GTZ-EN">
  <a:themeElements>
    <a:clrScheme name="Benutzerdefiniert 11">
      <a:dk1>
        <a:srgbClr val="000000"/>
      </a:dk1>
      <a:lt1>
        <a:srgbClr val="FFFFFF"/>
      </a:lt1>
      <a:dk2>
        <a:srgbClr val="727272"/>
      </a:dk2>
      <a:lt2>
        <a:srgbClr val="D9D9D9"/>
      </a:lt2>
      <a:accent1>
        <a:srgbClr val="B7D1DD"/>
      </a:accent1>
      <a:accent2>
        <a:srgbClr val="C80F0E"/>
      </a:accent2>
      <a:accent3>
        <a:srgbClr val="DEDEAF"/>
      </a:accent3>
      <a:accent4>
        <a:srgbClr val="939393"/>
      </a:accent4>
      <a:accent5>
        <a:srgbClr val="9AB0BA"/>
      </a:accent5>
      <a:accent6>
        <a:srgbClr val="BABA93"/>
      </a:accent6>
      <a:hlink>
        <a:srgbClr val="950B0A"/>
      </a:hlink>
      <a:folHlink>
        <a:srgbClr val="950B0A"/>
      </a:folHlink>
    </a:clrScheme>
    <a:fontScheme name="gtz-leerfolie-de">
      <a:majorFont>
        <a:latin typeface="Arial"/>
        <a:ea typeface=""/>
        <a:cs typeface=""/>
      </a:majorFont>
      <a:minorFont>
        <a:latin typeface="Arial"/>
        <a:ea typeface=""/>
        <a:cs typeface=""/>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2200" b="1" i="0" u="none" strike="noStrike" cap="none" normalizeH="0" baseline="0" smtClean="0">
            <a:ln>
              <a:noFill/>
            </a:ln>
            <a:solidFill>
              <a:srgbClr val="999999"/>
            </a:solidFill>
            <a:effectLst/>
            <a:latin typeface="Arial" charset="0"/>
          </a:defRPr>
        </a:defPPr>
      </a:lstStyle>
    </a:lnDef>
  </a:objectDefaults>
  <a:extraClrSchemeLst>
    <a:extraClrScheme>
      <a:clrScheme name="gtz-leerfolie-de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gtz-leerfolie-de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gtz-leerfolie-de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gtz-leerfolie-de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gtz-leerfolie-de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gtz-leerfolie-de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gtz-leerfolie-de 7">
        <a:dk1>
          <a:srgbClr val="5C1F00"/>
        </a:dk1>
        <a:lt1>
          <a:srgbClr val="FFFFFF"/>
        </a:lt1>
        <a:dk2>
          <a:srgbClr val="800000"/>
        </a:dk2>
        <a:lt2>
          <a:srgbClr val="DFD293"/>
        </a:lt2>
        <a:accent1>
          <a:srgbClr val="713E39"/>
        </a:accent1>
        <a:accent2>
          <a:srgbClr val="BE7960"/>
        </a:accent2>
        <a:accent3>
          <a:srgbClr val="C0AAAA"/>
        </a:accent3>
        <a:accent4>
          <a:srgbClr val="DADADA"/>
        </a:accent4>
        <a:accent5>
          <a:srgbClr val="BBAFAE"/>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gtz-leerfolie-de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gtz-leerfolie-de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gtz-leerfolie-de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gtz-leerfolie-de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gtz-leerfolie-de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gtz-leerfolie-de 13">
        <a:dk1>
          <a:srgbClr val="000000"/>
        </a:dk1>
        <a:lt1>
          <a:srgbClr val="FFFFFF"/>
        </a:lt1>
        <a:dk2>
          <a:srgbClr val="000000"/>
        </a:dk2>
        <a:lt2>
          <a:srgbClr val="969696"/>
        </a:lt2>
        <a:accent1>
          <a:srgbClr val="EFEDE6"/>
        </a:accent1>
        <a:accent2>
          <a:srgbClr val="FF9966"/>
        </a:accent2>
        <a:accent3>
          <a:srgbClr val="FFFFFF"/>
        </a:accent3>
        <a:accent4>
          <a:srgbClr val="000000"/>
        </a:accent4>
        <a:accent5>
          <a:srgbClr val="F6F4F0"/>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Words>2455</Words>
  <Application>Microsoft Office PowerPoint</Application>
  <PresentationFormat>Bildschirmpräsentation (4:3)</PresentationFormat>
  <Paragraphs>300</Paragraphs>
  <Slides>19</Slides>
  <Notes>19</Notes>
  <HiddenSlides>0</HiddenSlides>
  <MMClips>0</MMClips>
  <ScaleCrop>false</ScaleCrop>
  <HeadingPairs>
    <vt:vector size="4" baseType="variant">
      <vt:variant>
        <vt:lpstr>Design</vt:lpstr>
      </vt:variant>
      <vt:variant>
        <vt:i4>1</vt:i4>
      </vt:variant>
      <vt:variant>
        <vt:lpstr>Folientitel</vt:lpstr>
      </vt:variant>
      <vt:variant>
        <vt:i4>19</vt:i4>
      </vt:variant>
    </vt:vector>
  </HeadingPairs>
  <TitlesOfParts>
    <vt:vector size="20" baseType="lpstr">
      <vt:lpstr>GTZ-EN</vt:lpstr>
      <vt:lpstr>Module 7 Développer la capacité institutionnelle pour l’adaptation</vt:lpstr>
      <vt:lpstr>PowerPoint-Präsentation</vt:lpstr>
      <vt:lpstr>Conditions d’utilisation</vt:lpstr>
      <vt:lpstr>Exposé raisonné</vt:lpstr>
      <vt:lpstr>Développement de la capacité institutionnelle pour l’adaptation : quelques définitions</vt:lpstr>
      <vt:lpstr>Capacité de développement à différents niveaux</vt:lpstr>
      <vt:lpstr>Capacité de développement à différents niveaux</vt:lpstr>
      <vt:lpstr>Capacité de développement à différents niveaux</vt:lpstr>
      <vt:lpstr>Capacité de développement à différents niveaux</vt:lpstr>
      <vt:lpstr>Capacité adaptative et capacité d’adaptation : différents cadres (1)</vt:lpstr>
      <vt:lpstr>Capacité adaptative et capacité d’adaptation : différents cadres (2)</vt:lpstr>
      <vt:lpstr>Capacité adaptative et capacité d’adaptation : différents cadres (3)</vt:lpstr>
      <vt:lpstr>Étapes vers des capacités institutionnelles d’adaptation en matière de planification et de gestion</vt:lpstr>
      <vt:lpstr>Fonctions et capacités d’adaptation nécessaires (1)</vt:lpstr>
      <vt:lpstr>Fonctions et capacités d’adaptation nécessaires (2)</vt:lpstr>
      <vt:lpstr>Gestion adaptative – Apprendre en agissant</vt:lpstr>
      <vt:lpstr>Exercice (1)</vt:lpstr>
      <vt:lpstr>Exercice (2)</vt:lpstr>
      <vt:lpstr>Exercice – exemple</vt:lpstr>
    </vt:vector>
  </TitlesOfParts>
  <Company>Deutsche Gesellschaft für Internationale Zusammenarbeit (GIZ) GmbH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Integrating Climate Change Adaptation into Development Planning. A Practice-Oriented Training based on the OECD Policy Guidance</dc:title>
  <dc:subject>Climate Change</dc:subject>
  <dc:creator>GIZ</dc:creator>
  <cp:keywords>Climate Change, development cooperation</cp:keywords>
  <cp:lastModifiedBy>Benjamin Greiner</cp:lastModifiedBy>
  <cp:revision>309</cp:revision>
  <cp:lastPrinted>2005-12-21T12:33:01Z</cp:lastPrinted>
  <dcterms:created xsi:type="dcterms:W3CDTF">2009-01-02T12:52:23Z</dcterms:created>
  <dcterms:modified xsi:type="dcterms:W3CDTF">2013-10-30T11:14:27Z</dcterms:modified>
</cp:coreProperties>
</file>