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4.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1"/>
  </p:notesMasterIdLst>
  <p:handoutMasterIdLst>
    <p:handoutMasterId r:id="rId42"/>
  </p:handoutMasterIdLst>
  <p:sldIdLst>
    <p:sldId id="274" r:id="rId2"/>
    <p:sldId id="337" r:id="rId3"/>
    <p:sldId id="336" r:id="rId4"/>
    <p:sldId id="276" r:id="rId5"/>
    <p:sldId id="277" r:id="rId6"/>
    <p:sldId id="292" r:id="rId7"/>
    <p:sldId id="301" r:id="rId8"/>
    <p:sldId id="339" r:id="rId9"/>
    <p:sldId id="302" r:id="rId10"/>
    <p:sldId id="304" r:id="rId11"/>
    <p:sldId id="310" r:id="rId12"/>
    <p:sldId id="303" r:id="rId13"/>
    <p:sldId id="317" r:id="rId14"/>
    <p:sldId id="326" r:id="rId15"/>
    <p:sldId id="295" r:id="rId16"/>
    <p:sldId id="278" r:id="rId17"/>
    <p:sldId id="279" r:id="rId18"/>
    <p:sldId id="325" r:id="rId19"/>
    <p:sldId id="312" r:id="rId20"/>
    <p:sldId id="281" r:id="rId21"/>
    <p:sldId id="313" r:id="rId22"/>
    <p:sldId id="282" r:id="rId23"/>
    <p:sldId id="284" r:id="rId24"/>
    <p:sldId id="283" r:id="rId25"/>
    <p:sldId id="314" r:id="rId26"/>
    <p:sldId id="324" r:id="rId27"/>
    <p:sldId id="328" r:id="rId28"/>
    <p:sldId id="329" r:id="rId29"/>
    <p:sldId id="330" r:id="rId30"/>
    <p:sldId id="327" r:id="rId31"/>
    <p:sldId id="280" r:id="rId32"/>
    <p:sldId id="318" r:id="rId33"/>
    <p:sldId id="299" r:id="rId34"/>
    <p:sldId id="319" r:id="rId35"/>
    <p:sldId id="323" r:id="rId36"/>
    <p:sldId id="320" r:id="rId37"/>
    <p:sldId id="321" r:id="rId38"/>
    <p:sldId id="322" r:id="rId39"/>
    <p:sldId id="307" r:id="rId40"/>
  </p:sldIdLst>
  <p:sldSz cx="9144000" cy="6858000" type="screen4x3"/>
  <p:notesSz cx="6858000" cy="994568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 xmlns:p15="http://schemas.microsoft.com/office/powerpoint/2012/main">
        <p15:guide id="1" orient="horz" pos="3935">
          <p15:clr>
            <a:srgbClr val="A4A3A4"/>
          </p15:clr>
        </p15:guide>
        <p15:guide id="2" orient="horz">
          <p15:clr>
            <a:srgbClr val="A4A3A4"/>
          </p15:clr>
        </p15:guide>
        <p15:guide id="3" orient="horz" pos="151">
          <p15:clr>
            <a:srgbClr val="A4A3A4"/>
          </p15:clr>
        </p15:guide>
        <p15:guide id="4" orient="horz" pos="2705">
          <p15:clr>
            <a:srgbClr val="A4A3A4"/>
          </p15:clr>
        </p15:guide>
        <p15:guide id="5" orient="horz" pos="1140">
          <p15:clr>
            <a:srgbClr val="A4A3A4"/>
          </p15:clr>
        </p15:guide>
        <p15:guide id="6" orient="horz" pos="1265">
          <p15:clr>
            <a:srgbClr val="A4A3A4"/>
          </p15:clr>
        </p15:guide>
        <p15:guide id="7" pos="5029">
          <p15:clr>
            <a:srgbClr val="A4A3A4"/>
          </p15:clr>
        </p15:guide>
        <p15:guide id="8" pos="2860">
          <p15:clr>
            <a:srgbClr val="A4A3A4"/>
          </p15:clr>
        </p15:guide>
      </p15:sldGuideLst>
    </p:ext>
    <p:ext uri="{2D200454-40CA-4A62-9FC3-DE9A4176ACB9}">
      <p15:notesGuideLst xmlns="" xmlns:p15="http://schemas.microsoft.com/office/powerpoint/2012/main">
        <p15:guide id="1" orient="horz" pos="3132">
          <p15:clr>
            <a:srgbClr val="A4A3A4"/>
          </p15:clr>
        </p15:guide>
        <p15:guide id="2" pos="126">
          <p15:clr>
            <a:srgbClr val="A4A3A4"/>
          </p15:clr>
        </p15:guide>
        <p15:guide id="3" pos="41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thierfelder" initials="b" lastIdx="1" clrIdx="0"/>
  <p:cmAuthor id="1" name="Benjamin Greiner" initials="BG"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69900"/>
    <a:srgbClr val="646464"/>
    <a:srgbClr val="595959"/>
    <a:srgbClr val="CC3300"/>
    <a:srgbClr val="E25B1E"/>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84852" autoAdjust="0"/>
  </p:normalViewPr>
  <p:slideViewPr>
    <p:cSldViewPr snapToGrid="0">
      <p:cViewPr>
        <p:scale>
          <a:sx n="84" d="100"/>
          <a:sy n="84" d="100"/>
        </p:scale>
        <p:origin x="-132" y="678"/>
      </p:cViewPr>
      <p:guideLst>
        <p:guide orient="horz" pos="3935"/>
        <p:guide orient="horz"/>
        <p:guide orient="horz" pos="151"/>
        <p:guide orient="horz" pos="2705"/>
        <p:guide orient="horz" pos="1140"/>
        <p:guide orient="horz" pos="1265"/>
        <p:guide pos="5029"/>
        <p:guide pos="2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748" y="2346"/>
      </p:cViewPr>
      <p:guideLst>
        <p:guide orient="horz" pos="3132"/>
        <p:guide pos="126"/>
        <p:guide pos="4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0-30T11:25:44.669" idx="4">
    <p:pos x="5545" y="1032"/>
    <p:text>funktioniert nicht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10-30T11:20:28.943" idx="2">
    <p:pos x="5582" y="911"/>
    <p:text>Link funktioniert nicht</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3-10-30T11:19:30.345" idx="1">
    <p:pos x="5713" y="4001"/>
    <p:text>Link funktioniert nicht</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3-10-30T11:23:53.263" idx="3">
    <p:pos x="5268" y="4042"/>
    <p:text>funktioniert nicht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fld id="{ED7CE100-407F-462C-B58D-3EDAEFBE9818}" type="slidenum">
              <a:rPr lang="de-DE"/>
              <a:pPr>
                <a:defRPr/>
              </a:pPr>
              <a:t>‹#›</a:t>
            </a:fld>
            <a:endParaRPr lang="de-DE"/>
          </a:p>
        </p:txBody>
      </p:sp>
    </p:spTree>
    <p:extLst>
      <p:ext uri="{BB962C8B-B14F-4D97-AF65-F5344CB8AC3E}">
        <p14:creationId xmlns:p14="http://schemas.microsoft.com/office/powerpoint/2010/main" val="3272911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9705975"/>
            <a:ext cx="6858000"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lang="de-DE" sz="1000" b="1" kern="1200">
                <a:solidFill>
                  <a:schemeClr val="bg1"/>
                </a:solidFill>
                <a:latin typeface="Arial" pitchFamily="34" charset="0"/>
                <a:ea typeface="+mn-ea"/>
                <a:cs typeface="Arial" pitchFamily="34" charset="0"/>
              </a:defRPr>
            </a:lvl1pPr>
          </a:lstStyle>
          <a:p>
            <a:pPr>
              <a:defRPr/>
            </a:pPr>
            <a:fld id="{8958A804-1652-49C5-B6A8-F1F28C6D4335}" type="slidenum">
              <a:rPr/>
              <a:pPr>
                <a:defRPr/>
              </a:pPr>
              <a:t>‹#›</a:t>
            </a:fld>
            <a:endParaRPr dirty="0"/>
          </a:p>
        </p:txBody>
      </p:sp>
      <p:sp>
        <p:nvSpPr>
          <p:cNvPr id="8194" name="Rectangle 2"/>
          <p:cNvSpPr>
            <a:spLocks noGrp="1" noChangeArrowheads="1"/>
          </p:cNvSpPr>
          <p:nvPr>
            <p:ph type="hdr" sz="quarter"/>
          </p:nvPr>
        </p:nvSpPr>
        <p:spPr bwMode="auto">
          <a:xfrm>
            <a:off x="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chemeClr val="tx1"/>
                </a:solidFill>
                <a:latin typeface="Arial" pitchFamily="34" charset="0"/>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388620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tx1"/>
                </a:solidFill>
                <a:latin typeface="Arial" pitchFamily="34" charset="0"/>
                <a:cs typeface="Arial" pitchFamily="34" charset="0"/>
              </a:defRPr>
            </a:lvl1pPr>
          </a:lstStyle>
          <a:p>
            <a:pPr>
              <a:defRPr/>
            </a:pPr>
            <a:endParaRPr lang="de-DE"/>
          </a:p>
        </p:txBody>
      </p:sp>
      <p:sp>
        <p:nvSpPr>
          <p:cNvPr id="43013" name="Rectangle 4"/>
          <p:cNvSpPr>
            <a:spLocks noGrp="1" noRot="1" noChangeAspect="1" noChangeArrowheads="1" noTextEdit="1"/>
          </p:cNvSpPr>
          <p:nvPr>
            <p:ph type="sldImg" idx="2"/>
          </p:nvPr>
        </p:nvSpPr>
        <p:spPr bwMode="auto">
          <a:xfrm>
            <a:off x="209550" y="312738"/>
            <a:ext cx="6403975" cy="42973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212725" y="4724400"/>
            <a:ext cx="6413500" cy="4945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9" name="Rectangle 6"/>
          <p:cNvSpPr>
            <a:spLocks noGrp="1" noChangeArrowheads="1"/>
          </p:cNvSpPr>
          <p:nvPr>
            <p:ph type="ftr" sz="quarter" idx="4"/>
          </p:nvPr>
        </p:nvSpPr>
        <p:spPr bwMode="auto">
          <a:xfrm>
            <a:off x="0" y="9705975"/>
            <a:ext cx="6143625"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lang="de-DE" sz="1000" b="1" kern="1200">
                <a:solidFill>
                  <a:schemeClr val="bg1"/>
                </a:solidFill>
                <a:latin typeface="Arial" pitchFamily="34" charset="0"/>
                <a:ea typeface="+mn-ea"/>
                <a:cs typeface="Arial" pitchFamily="34" charset="0"/>
              </a:defRPr>
            </a:lvl1pPr>
          </a:lstStyle>
          <a:p>
            <a:pPr>
              <a:defRPr/>
            </a:pPr>
            <a:endParaRPr/>
          </a:p>
        </p:txBody>
      </p:sp>
    </p:spTree>
    <p:extLst>
      <p:ext uri="{BB962C8B-B14F-4D97-AF65-F5344CB8AC3E}">
        <p14:creationId xmlns:p14="http://schemas.microsoft.com/office/powerpoint/2010/main" val="508981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3"/>
          <p:cNvSpPr>
            <a:spLocks noGrp="1"/>
          </p:cNvSpPr>
          <p:nvPr>
            <p:ph type="sldNum" sz="quarter" idx="5"/>
          </p:nvPr>
        </p:nvSpPr>
        <p:spPr/>
        <p:txBody>
          <a:bodyPr/>
          <a:lstStyle/>
          <a:p>
            <a:pPr algn="r">
              <a:buNone/>
            </a:pPr>
            <a:fld id="{FD67BDDB-091A-4DB4-A0E1-8AF4280EA694}" type="slidenum">
              <a:rPr lang="fr-FR" sz="1000" b="1" i="0" smtClean="0">
                <a:solidFill>
                  <a:schemeClr val="bg1"/>
                </a:solidFill>
                <a:latin typeface="Arial"/>
                <a:cs typeface="Arial"/>
              </a:rPr>
              <a:pPr algn="r">
                <a:buNone/>
              </a:pPr>
              <a:t>1</a:t>
            </a:fld>
            <a:endParaRPr lang="fr-FR" smtClean="0">
              <a:latin typeface="Arial"/>
              <a:cs typeface="Arial"/>
            </a:endParaRPr>
          </a:p>
        </p:txBody>
      </p:sp>
      <p:sp>
        <p:nvSpPr>
          <p:cNvPr id="44035" name="Folienbildplatzhalter 5"/>
          <p:cNvSpPr>
            <a:spLocks noGrp="1" noRot="1" noChangeAspect="1" noTextEdit="1"/>
          </p:cNvSpPr>
          <p:nvPr>
            <p:ph type="sldImg"/>
          </p:nvPr>
        </p:nvSpPr>
        <p:spPr>
          <a:xfrm>
            <a:off x="546100" y="312738"/>
            <a:ext cx="5730875" cy="4297362"/>
          </a:xfrm>
          <a:ln/>
        </p:spPr>
      </p:sp>
      <p:sp>
        <p:nvSpPr>
          <p:cNvPr id="44036" name="Notizenplatzhalter 6"/>
          <p:cNvSpPr>
            <a:spLocks noGrp="1"/>
          </p:cNvSpPr>
          <p:nvPr>
            <p:ph type="body" idx="1"/>
          </p:nvPr>
        </p:nvSpPr>
        <p:spPr>
          <a:noFill/>
          <a:ln/>
        </p:spPr>
        <p:txBody>
          <a:bodyPr/>
          <a:lstStyle/>
          <a:p>
            <a:pPr algn="l">
              <a:buNone/>
            </a:pPr>
            <a:r>
              <a:rPr lang="fr-FR" sz="1200" b="0" i="1" smtClean="0">
                <a:solidFill>
                  <a:srgbClr val="000000"/>
                </a:solidFill>
                <a:latin typeface="Arial"/>
                <a:cs typeface="Arial"/>
              </a:rPr>
              <a:t>Indices</a:t>
            </a:r>
          </a:p>
          <a:p>
            <a:pPr algn="l">
              <a:buNone/>
            </a:pPr>
            <a:endParaRPr lang="fr-FR" smtClean="0">
              <a:latin typeface="Arial"/>
              <a:cs typeface="Arial"/>
            </a:endParaRPr>
          </a:p>
          <a:p>
            <a:pPr algn="l">
              <a:buNone/>
            </a:pPr>
            <a:r>
              <a:rPr lang="fr-FR" sz="1200" b="0" i="1" u="sng" smtClean="0">
                <a:solidFill>
                  <a:srgbClr val="000000"/>
                </a:solidFill>
                <a:latin typeface="Arial"/>
                <a:cs typeface="Arial"/>
              </a:rPr>
              <a:t>Pour démarrer</a:t>
            </a:r>
          </a:p>
          <a:p>
            <a:pPr algn="l">
              <a:buNone/>
            </a:pPr>
            <a:r>
              <a:rPr lang="fr-FR" sz="1200" b="0" i="1" smtClean="0">
                <a:solidFill>
                  <a:srgbClr val="000000"/>
                </a:solidFill>
                <a:latin typeface="Arial"/>
                <a:cs typeface="Arial"/>
              </a:rPr>
              <a:t>Demandez aux participants quand, durant leur vie active, ils ont besoin d'informations sur le climat. Faites cela dans le cadre d'une séance de réflexion sur tableau en papier ou sur des fiches.</a:t>
            </a:r>
          </a:p>
          <a:p>
            <a:pPr algn="l">
              <a:buNone/>
            </a:pPr>
            <a:r>
              <a:rPr lang="fr-FR" sz="1200" b="0" i="1" smtClean="0">
                <a:solidFill>
                  <a:srgbClr val="000000"/>
                </a:solidFill>
                <a:latin typeface="Arial"/>
                <a:cs typeface="Arial"/>
              </a:rPr>
              <a:t>Le message principal c'est que nous avons besoin d'informations climatiques pour trois raisons : définir les principaux défis, les options stratégiques et choisir les mesures techniques.</a:t>
            </a:r>
          </a:p>
          <a:p>
            <a:pPr algn="l">
              <a:buNone/>
            </a:pPr>
            <a:endParaRPr lang="fr-FR" smtClean="0">
              <a:latin typeface="Arial"/>
              <a:cs typeface="Arial"/>
            </a:endParaRPr>
          </a:p>
          <a:p>
            <a:pPr algn="l">
              <a:buNone/>
            </a:pPr>
            <a:r>
              <a:rPr lang="fr-FR" sz="1200" b="0" i="1" u="sng" smtClean="0">
                <a:solidFill>
                  <a:srgbClr val="000000"/>
                </a:solidFill>
                <a:latin typeface="Arial"/>
                <a:cs typeface="Arial"/>
              </a:rPr>
              <a:t>Une citation pour commencer</a:t>
            </a:r>
          </a:p>
          <a:p>
            <a:pPr algn="l">
              <a:buNone/>
            </a:pPr>
            <a:r>
              <a:rPr lang="fr-FR" sz="1200" b="0" i="1" smtClean="0">
                <a:solidFill>
                  <a:srgbClr val="000000"/>
                </a:solidFill>
                <a:latin typeface="Arial"/>
                <a:cs typeface="Arial"/>
              </a:rPr>
              <a:t>Les changements climatiques ne surviennent pas sans raison. La climatologie propose des explications pour les changements antérieurs, permettant de tirer des conclusions au sujet des conséquences que le changement climatique futur pourrait entraîner. Il est important de comprendre les causes et les effets, et de pouvoir estimer comment le comportement des hommes influence le système climatique.  </a:t>
            </a:r>
          </a:p>
          <a:p>
            <a:pPr algn="l">
              <a:buNone/>
            </a:pPr>
            <a:r>
              <a:rPr lang="fr-FR" sz="1200" b="0" i="1" smtClean="0">
                <a:solidFill>
                  <a:srgbClr val="000000"/>
                </a:solidFill>
                <a:latin typeface="Arial"/>
                <a:cs typeface="Arial"/>
              </a:rPr>
              <a:t>(traduction personnelle de Rahmstorf/ Schellnhuber 2007).</a:t>
            </a:r>
            <a:endParaRPr lang="fr-FR" dirty="0" smtClean="0">
              <a:latin typeface="Arial"/>
              <a:cs typeface="Arial"/>
            </a:endParaRPr>
          </a:p>
        </p:txBody>
      </p:sp>
    </p:spTree>
    <p:extLst>
      <p:ext uri="{BB962C8B-B14F-4D97-AF65-F5344CB8AC3E}">
        <p14:creationId xmlns:p14="http://schemas.microsoft.com/office/powerpoint/2010/main" val="274528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3"/>
          <p:cNvSpPr>
            <a:spLocks noGrp="1" noRot="1" noChangeAspect="1" noTextEdit="1"/>
          </p:cNvSpPr>
          <p:nvPr>
            <p:ph type="sldImg"/>
          </p:nvPr>
        </p:nvSpPr>
        <p:spPr>
          <a:xfrm>
            <a:off x="546100" y="312738"/>
            <a:ext cx="5730875" cy="4297362"/>
          </a:xfrm>
          <a:ln/>
        </p:spPr>
      </p:sp>
      <p:sp>
        <p:nvSpPr>
          <p:cNvPr id="51203" name="Notizenplatzhalter 4"/>
          <p:cNvSpPr>
            <a:spLocks noGrp="1"/>
          </p:cNvSpPr>
          <p:nvPr>
            <p:ph type="body" idx="1"/>
          </p:nvPr>
        </p:nvSpPr>
        <p:spPr>
          <a:noFill/>
          <a:ln/>
        </p:spPr>
        <p:txBody>
          <a:bodyPr/>
          <a:lstStyle/>
          <a:p>
            <a:pPr algn="l">
              <a:buNone/>
            </a:pPr>
            <a:r>
              <a:rPr lang="fr-FR" sz="1200" b="0" i="0" u="sng" noProof="0" dirty="0" smtClean="0">
                <a:solidFill>
                  <a:srgbClr val="000000"/>
                </a:solidFill>
                <a:latin typeface="Arial"/>
                <a:cs typeface="Arial"/>
              </a:rPr>
              <a:t>Message principal</a:t>
            </a:r>
          </a:p>
          <a:p>
            <a:pPr algn="l">
              <a:buClr>
                <a:srgbClr val="000000"/>
              </a:buClr>
              <a:buFontTx/>
              <a:buChar char="•"/>
            </a:pPr>
            <a:r>
              <a:rPr lang="fr-FR" sz="1200" b="1" i="0" noProof="0" dirty="0" smtClean="0">
                <a:solidFill>
                  <a:srgbClr val="000000"/>
                </a:solidFill>
                <a:latin typeface="Arial"/>
                <a:cs typeface="Arial"/>
              </a:rPr>
              <a:t> </a:t>
            </a:r>
            <a:r>
              <a:rPr lang="fr-FR" sz="1200" b="0" i="0" noProof="0" dirty="0" smtClean="0">
                <a:solidFill>
                  <a:srgbClr val="000000"/>
                </a:solidFill>
                <a:latin typeface="Arial"/>
                <a:cs typeface="Arial"/>
              </a:rPr>
              <a:t>Le réchauffement est en corrélation avec la concentration de CO2 dans l'atmosphère</a:t>
            </a:r>
          </a:p>
          <a:p>
            <a:pPr algn="l">
              <a:buNone/>
            </a:pPr>
            <a:r>
              <a:rPr lang="fr-FR" sz="1200" b="0" i="0" u="sng" noProof="0" dirty="0" smtClean="0">
                <a:solidFill>
                  <a:srgbClr val="000000"/>
                </a:solidFill>
                <a:latin typeface="Arial"/>
                <a:cs typeface="Arial"/>
              </a:rPr>
              <a:t>Expliquez</a:t>
            </a:r>
          </a:p>
          <a:p>
            <a:pPr algn="l">
              <a:buClr>
                <a:srgbClr val="000000"/>
              </a:buClr>
              <a:buFontTx/>
              <a:buChar char="•"/>
            </a:pPr>
            <a:r>
              <a:rPr lang="fr-FR" sz="1200" b="0" i="0" noProof="0" dirty="0" smtClean="0">
                <a:solidFill>
                  <a:srgbClr val="000000"/>
                </a:solidFill>
                <a:latin typeface="Arial"/>
                <a:cs typeface="Arial"/>
              </a:rPr>
              <a:t> Le CO2 et la température sont liés : le changement des températures influence la concentration de CO2, et le changement dans la concentration de CO2 influence la température</a:t>
            </a:r>
          </a:p>
          <a:p>
            <a:pPr algn="l">
              <a:buClr>
                <a:srgbClr val="000000"/>
              </a:buClr>
              <a:buFontTx/>
              <a:buChar char="•"/>
            </a:pPr>
            <a:r>
              <a:rPr lang="fr-FR" sz="1200" b="0" i="0" noProof="0" dirty="0" smtClean="0">
                <a:solidFill>
                  <a:srgbClr val="000000"/>
                </a:solidFill>
                <a:latin typeface="Arial"/>
                <a:cs typeface="Arial"/>
              </a:rPr>
              <a:t> La corrélation CO2 - température se base sur la loi physique appelée Stefan-Boltzmann  (également appelé loi de Stefan) ce qui explique le bilan radiatif. (pour de plus amples détails se référer à la note </a:t>
            </a:r>
            <a:r>
              <a:rPr lang="fr-FR" sz="1200" b="0" i="1" noProof="0" dirty="0" smtClean="0">
                <a:solidFill>
                  <a:srgbClr val="000000"/>
                </a:solidFill>
                <a:latin typeface="Arial"/>
                <a:cs typeface="Arial"/>
              </a:rPr>
              <a:t>informations complémentaires</a:t>
            </a:r>
            <a:r>
              <a:rPr lang="fr-FR" sz="1200" b="0" i="0" noProof="0" dirty="0" smtClean="0">
                <a:solidFill>
                  <a:srgbClr val="000000"/>
                </a:solidFill>
                <a:latin typeface="Arial"/>
                <a:cs typeface="Arial"/>
              </a:rPr>
              <a:t> de la diapo « bilan radiatif »)</a:t>
            </a:r>
          </a:p>
          <a:p>
            <a:pPr algn="l">
              <a:buClr>
                <a:srgbClr val="000000"/>
              </a:buClr>
              <a:buFontTx/>
              <a:buChar char="•"/>
            </a:pPr>
            <a:r>
              <a:rPr lang="fr-FR" sz="1200" b="0" i="0" noProof="0" dirty="0" smtClean="0">
                <a:solidFill>
                  <a:srgbClr val="000000"/>
                </a:solidFill>
                <a:latin typeface="Arial"/>
                <a:cs typeface="Arial"/>
              </a:rPr>
              <a:t>Les changements entre les âges glaciaires (période froides) et les âges interglaciaires (périodes chaudes) se rapportent aux changements dans les mouvements orbitaux de la terre (également appelés cycles de </a:t>
            </a:r>
            <a:r>
              <a:rPr lang="fr-FR" sz="1200" b="0" i="0" noProof="0" dirty="0" err="1" smtClean="0">
                <a:solidFill>
                  <a:srgbClr val="000000"/>
                </a:solidFill>
                <a:latin typeface="Arial"/>
                <a:cs typeface="Arial"/>
              </a:rPr>
              <a:t>Milancovitch</a:t>
            </a:r>
            <a:r>
              <a:rPr lang="fr-FR" sz="1200" b="0" i="0" noProof="0" dirty="0" smtClean="0">
                <a:solidFill>
                  <a:srgbClr val="000000"/>
                </a:solidFill>
                <a:latin typeface="Arial"/>
                <a:cs typeface="Arial"/>
              </a:rPr>
              <a:t>, pour de plus amples informations se référer à la note </a:t>
            </a:r>
            <a:r>
              <a:rPr lang="fr-FR" sz="1200" b="0" i="1" noProof="0" dirty="0" smtClean="0">
                <a:solidFill>
                  <a:srgbClr val="000000"/>
                </a:solidFill>
                <a:latin typeface="Arial"/>
                <a:cs typeface="Arial"/>
              </a:rPr>
              <a:t>informations complémentaires</a:t>
            </a:r>
            <a:r>
              <a:rPr lang="fr-FR" sz="1200" b="0" i="0" noProof="0" dirty="0" smtClean="0">
                <a:solidFill>
                  <a:srgbClr val="000000"/>
                </a:solidFill>
                <a:latin typeface="Arial"/>
                <a:cs typeface="Arial"/>
              </a:rPr>
              <a:t> de la diapo "bilan radiatif")</a:t>
            </a: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 Des carottes de glace prélevées en Antarctique constituent la source d'informations (voir les </a:t>
            </a:r>
            <a:r>
              <a:rPr lang="fr-FR" sz="1200" b="0" i="1" noProof="0" dirty="0" smtClean="0">
                <a:solidFill>
                  <a:srgbClr val="000000"/>
                </a:solidFill>
                <a:latin typeface="Arial"/>
                <a:cs typeface="Arial"/>
              </a:rPr>
              <a:t>informations complémentaires</a:t>
            </a:r>
            <a:r>
              <a:rPr lang="fr-FR" sz="1200" b="0" i="0" noProof="0" dirty="0" smtClean="0">
                <a:solidFill>
                  <a:srgbClr val="000000"/>
                </a:solidFill>
                <a:latin typeface="Arial"/>
                <a:cs typeface="Arial"/>
              </a:rPr>
              <a:t> ci-dessous)</a:t>
            </a:r>
          </a:p>
          <a:p>
            <a:pPr algn="l">
              <a:buNone/>
            </a:pPr>
            <a:endParaRPr lang="fr-FR" noProof="0" dirty="0" smtClean="0">
              <a:latin typeface="Arial"/>
              <a:cs typeface="Arial"/>
            </a:endParaRPr>
          </a:p>
          <a:p>
            <a:pPr algn="l">
              <a:buNone/>
            </a:pPr>
            <a:endParaRPr lang="fr-FR" noProof="0" dirty="0" smtClean="0">
              <a:latin typeface="Arial"/>
              <a:cs typeface="Arial"/>
            </a:endParaRPr>
          </a:p>
          <a:p>
            <a:pPr algn="l">
              <a:buNone/>
            </a:pPr>
            <a:r>
              <a:rPr lang="fr-FR" sz="1200" b="0" i="1" u="sng" noProof="0" dirty="0" smtClean="0">
                <a:solidFill>
                  <a:srgbClr val="000000"/>
                </a:solidFill>
                <a:latin typeface="Arial"/>
                <a:cs typeface="Arial"/>
              </a:rPr>
              <a:t>Indice :</a:t>
            </a:r>
          </a:p>
          <a:p>
            <a:pPr algn="l">
              <a:buClr>
                <a:srgbClr val="000000"/>
              </a:buClr>
              <a:buFontTx/>
              <a:buChar char="•"/>
            </a:pPr>
            <a:r>
              <a:rPr lang="fr-FR" sz="1200" b="0" i="1" noProof="0" dirty="0" smtClean="0">
                <a:solidFill>
                  <a:srgbClr val="000000"/>
                </a:solidFill>
                <a:latin typeface="Arial"/>
                <a:cs typeface="Arial"/>
              </a:rPr>
              <a:t> Notez que ce graphique présente  l'ordre chronologique de la droite (le passé) à la gauche (à présent). La diapo suivante le présente dans le sens inverse. </a:t>
            </a:r>
          </a:p>
          <a:p>
            <a:pPr algn="l">
              <a:buFontTx/>
              <a:buChar char="•"/>
            </a:pPr>
            <a:endParaRPr lang="fr-FR" noProof="0" dirty="0" smtClean="0">
              <a:latin typeface="Arial"/>
              <a:cs typeface="Arial"/>
            </a:endParaRPr>
          </a:p>
          <a:p>
            <a:pPr algn="l">
              <a:buNone/>
            </a:pPr>
            <a:r>
              <a:rPr lang="fr-FR" sz="1200" b="0" i="1" u="sng" noProof="0" dirty="0" smtClean="0">
                <a:solidFill>
                  <a:srgbClr val="000000"/>
                </a:solidFill>
                <a:latin typeface="Arial"/>
                <a:cs typeface="Arial"/>
              </a:rPr>
              <a:t>Informations complémentaires</a:t>
            </a:r>
          </a:p>
          <a:p>
            <a:pPr algn="l">
              <a:buNone/>
            </a:pPr>
            <a:r>
              <a:rPr lang="fr-FR" sz="1200" b="0" i="1" noProof="0" dirty="0" smtClean="0">
                <a:solidFill>
                  <a:srgbClr val="000000"/>
                </a:solidFill>
                <a:latin typeface="Arial"/>
                <a:cs typeface="Arial"/>
              </a:rPr>
              <a:t>@ les carottes de glace : elles contiennent des bulles d'air, </a:t>
            </a:r>
            <a:r>
              <a:rPr lang="fr-FR" sz="1200" b="0" i="1" noProof="0" dirty="0" err="1" smtClean="0">
                <a:solidFill>
                  <a:srgbClr val="000000"/>
                </a:solidFill>
                <a:latin typeface="Arial"/>
                <a:cs typeface="Arial"/>
              </a:rPr>
              <a:t>c.a.d</a:t>
            </a:r>
            <a:r>
              <a:rPr lang="fr-FR" sz="1200" b="0" i="1" noProof="0" dirty="0" smtClean="0">
                <a:solidFill>
                  <a:srgbClr val="000000"/>
                </a:solidFill>
                <a:latin typeface="Arial"/>
                <a:cs typeface="Arial"/>
              </a:rPr>
              <a:t>. de petits échantillons de la composition de l'atmosphère au moment où la glace s'est formée. Grâce aux analyses, les concentrations de gaz à effet de serre (datant de milliers d'années) peuvent être déterminées avec un niveau de fiabilité très élevé.</a:t>
            </a:r>
          </a:p>
          <a:p>
            <a:pPr algn="l">
              <a:buNone/>
            </a:pPr>
            <a:r>
              <a:rPr lang="fr-FR" sz="1200" b="0" i="1" noProof="0" dirty="0" smtClean="0">
                <a:solidFill>
                  <a:srgbClr val="000000"/>
                </a:solidFill>
                <a:latin typeface="Arial"/>
                <a:cs typeface="Arial"/>
              </a:rPr>
              <a:t> </a:t>
            </a:r>
            <a:br>
              <a:rPr lang="fr-FR" sz="1200" b="0" i="1" noProof="0" dirty="0" smtClean="0">
                <a:solidFill>
                  <a:srgbClr val="000000"/>
                </a:solidFill>
                <a:latin typeface="Arial"/>
                <a:cs typeface="Arial"/>
              </a:rPr>
            </a:br>
            <a:r>
              <a:rPr lang="fr-FR" sz="1200" b="0" i="1" noProof="0" dirty="0" smtClean="0">
                <a:solidFill>
                  <a:srgbClr val="000000"/>
                </a:solidFill>
                <a:latin typeface="Arial"/>
                <a:cs typeface="Arial"/>
              </a:rPr>
              <a:t>@ Le bilan radiatif : Pour un schéma détaillé du bilan radiatif de la terre, voir  http://www.grida.no/publications/other/ipcc_tar/?src=/climate/ipcc_tar/wg1/fig1-2.htm </a:t>
            </a:r>
          </a:p>
          <a:p>
            <a:pPr algn="l">
              <a:buFontTx/>
              <a:buChar char="•"/>
            </a:pPr>
            <a:endParaRPr lang="fr-FR" noProof="0" dirty="0" smtClean="0">
              <a:latin typeface="Arial"/>
              <a:cs typeface="Arial"/>
            </a:endParaRPr>
          </a:p>
        </p:txBody>
      </p:sp>
    </p:spTree>
    <p:extLst>
      <p:ext uri="{BB962C8B-B14F-4D97-AF65-F5344CB8AC3E}">
        <p14:creationId xmlns:p14="http://schemas.microsoft.com/office/powerpoint/2010/main" val="19605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3"/>
          <p:cNvSpPr>
            <a:spLocks noGrp="1" noRot="1" noChangeAspect="1" noTextEdit="1"/>
          </p:cNvSpPr>
          <p:nvPr>
            <p:ph type="sldImg"/>
          </p:nvPr>
        </p:nvSpPr>
        <p:spPr>
          <a:xfrm>
            <a:off x="546100" y="312738"/>
            <a:ext cx="5730875" cy="4297362"/>
          </a:xfrm>
          <a:ln/>
        </p:spPr>
      </p:sp>
      <p:sp>
        <p:nvSpPr>
          <p:cNvPr id="52227" name="Notizenplatzhalter 4"/>
          <p:cNvSpPr>
            <a:spLocks noGrp="1"/>
          </p:cNvSpPr>
          <p:nvPr>
            <p:ph type="body" idx="1"/>
          </p:nvPr>
        </p:nvSpPr>
        <p:spPr>
          <a:noFill/>
          <a:ln/>
        </p:spPr>
        <p:txBody>
          <a:bodyPr/>
          <a:lstStyle/>
          <a:p>
            <a:pPr algn="l">
              <a:buNone/>
            </a:pPr>
            <a:r>
              <a:rPr lang="fr-FR" sz="1200" b="0" i="0" u="sng" noProof="0" dirty="0" smtClean="0">
                <a:solidFill>
                  <a:srgbClr val="000000"/>
                </a:solidFill>
                <a:latin typeface="Arial"/>
                <a:cs typeface="Arial"/>
              </a:rPr>
              <a:t>Message principal </a:t>
            </a:r>
          </a:p>
          <a:p>
            <a:pPr algn="l">
              <a:buClr>
                <a:srgbClr val="000000"/>
              </a:buClr>
              <a:buFontTx/>
              <a:buChar char="•"/>
            </a:pPr>
            <a:r>
              <a:rPr lang="fr-FR" sz="1200" b="0" i="0" noProof="0" dirty="0" smtClean="0">
                <a:solidFill>
                  <a:srgbClr val="000000"/>
                </a:solidFill>
                <a:latin typeface="Arial"/>
                <a:cs typeface="Arial"/>
              </a:rPr>
              <a:t> Les concentrations de CO2 augmentent dans l'atmosphère : </a:t>
            </a:r>
          </a:p>
          <a:p>
            <a:pPr algn="l">
              <a:buNone/>
            </a:pPr>
            <a:r>
              <a:rPr lang="fr-FR" sz="1200" b="0" i="0" u="sng" noProof="0" dirty="0" smtClean="0">
                <a:solidFill>
                  <a:srgbClr val="000000"/>
                </a:solidFill>
                <a:latin typeface="Arial"/>
                <a:cs typeface="Arial"/>
              </a:rPr>
              <a:t>Expliquez</a:t>
            </a:r>
          </a:p>
          <a:p>
            <a:pPr algn="l">
              <a:buClr>
                <a:srgbClr val="000000"/>
              </a:buClr>
              <a:buFontTx/>
              <a:buChar char="•"/>
            </a:pPr>
            <a:r>
              <a:rPr lang="fr-FR" sz="1200" b="0" i="0" noProof="0" dirty="0" smtClean="0">
                <a:solidFill>
                  <a:srgbClr val="000000"/>
                </a:solidFill>
                <a:latin typeface="Arial"/>
                <a:cs typeface="Arial"/>
              </a:rPr>
              <a:t> La concentration de CO2 a augmenté de près de 280 unités par million (ppm) à l'ère </a:t>
            </a:r>
            <a:r>
              <a:rPr lang="fr-FR" sz="1200" b="0" i="0" noProof="0" dirty="0" err="1" smtClean="0">
                <a:solidFill>
                  <a:srgbClr val="000000"/>
                </a:solidFill>
                <a:latin typeface="Arial"/>
                <a:cs typeface="Arial"/>
              </a:rPr>
              <a:t>pré-industrielle</a:t>
            </a:r>
            <a:r>
              <a:rPr lang="fr-FR" sz="1200" b="0" i="0" noProof="0" dirty="0" smtClean="0">
                <a:solidFill>
                  <a:srgbClr val="000000"/>
                </a:solidFill>
                <a:latin typeface="Arial"/>
                <a:cs typeface="Arial"/>
              </a:rPr>
              <a:t> à environ 394 ppm de nos jours (National </a:t>
            </a:r>
            <a:r>
              <a:rPr lang="fr-FR" sz="1200" b="0" i="0" noProof="0" dirty="0" err="1" smtClean="0">
                <a:solidFill>
                  <a:srgbClr val="000000"/>
                </a:solidFill>
                <a:latin typeface="Arial"/>
                <a:cs typeface="Arial"/>
              </a:rPr>
              <a:t>Oceanic</a:t>
            </a:r>
            <a:r>
              <a:rPr lang="fr-FR" sz="1200" b="0" i="0" noProof="0" dirty="0" smtClean="0">
                <a:solidFill>
                  <a:srgbClr val="000000"/>
                </a:solidFill>
                <a:latin typeface="Arial"/>
                <a:cs typeface="Arial"/>
              </a:rPr>
              <a:t> and </a:t>
            </a:r>
            <a:r>
              <a:rPr lang="fr-FR" sz="1200" b="0" i="0" noProof="0" dirty="0" err="1" smtClean="0">
                <a:solidFill>
                  <a:srgbClr val="000000"/>
                </a:solidFill>
                <a:latin typeface="Arial"/>
                <a:cs typeface="Arial"/>
              </a:rPr>
              <a:t>Atmospheric</a:t>
            </a:r>
            <a:r>
              <a:rPr lang="fr-FR" sz="1200" b="0" i="0" noProof="0" dirty="0" smtClean="0">
                <a:solidFill>
                  <a:srgbClr val="000000"/>
                </a:solidFill>
                <a:latin typeface="Arial"/>
                <a:cs typeface="Arial"/>
              </a:rPr>
              <a:t> </a:t>
            </a:r>
            <a:r>
              <a:rPr lang="fr-FR" sz="1200" b="0" i="0" noProof="0" dirty="0" err="1" smtClean="0">
                <a:solidFill>
                  <a:srgbClr val="000000"/>
                </a:solidFill>
                <a:latin typeface="Arial"/>
                <a:cs typeface="Arial"/>
              </a:rPr>
              <a:t>Administration's</a:t>
            </a:r>
            <a:r>
              <a:rPr lang="fr-FR" sz="1200" b="0" i="0" noProof="0" dirty="0" smtClean="0">
                <a:solidFill>
                  <a:srgbClr val="000000"/>
                </a:solidFill>
                <a:latin typeface="Arial"/>
                <a:cs typeface="Arial"/>
              </a:rPr>
              <a:t> (NOAA) </a:t>
            </a:r>
            <a:r>
              <a:rPr lang="fr-FR" sz="1200" b="0" i="0" noProof="0" dirty="0" err="1" smtClean="0">
                <a:solidFill>
                  <a:srgbClr val="000000"/>
                </a:solidFill>
                <a:latin typeface="Arial"/>
                <a:cs typeface="Arial"/>
              </a:rPr>
              <a:t>Earth</a:t>
            </a:r>
            <a:r>
              <a:rPr lang="fr-FR" sz="1200" b="0" i="0" noProof="0" dirty="0" smtClean="0">
                <a:solidFill>
                  <a:srgbClr val="000000"/>
                </a:solidFill>
                <a:latin typeface="Arial"/>
                <a:cs typeface="Arial"/>
              </a:rPr>
              <a:t> Systems </a:t>
            </a:r>
            <a:r>
              <a:rPr lang="fr-FR" sz="1200" b="0" i="0" noProof="0" dirty="0" err="1" smtClean="0">
                <a:solidFill>
                  <a:srgbClr val="000000"/>
                </a:solidFill>
                <a:latin typeface="Arial"/>
                <a:cs typeface="Arial"/>
              </a:rPr>
              <a:t>Research</a:t>
            </a:r>
            <a:r>
              <a:rPr lang="fr-FR" sz="1200" b="0" i="0" noProof="0" dirty="0" smtClean="0">
                <a:solidFill>
                  <a:srgbClr val="000000"/>
                </a:solidFill>
                <a:latin typeface="Arial"/>
                <a:cs typeface="Arial"/>
              </a:rPr>
              <a:t> </a:t>
            </a:r>
            <a:r>
              <a:rPr lang="fr-FR" sz="1200" b="0" i="0" noProof="0" dirty="0" err="1" smtClean="0">
                <a:solidFill>
                  <a:srgbClr val="000000"/>
                </a:solidFill>
                <a:latin typeface="Arial"/>
                <a:cs typeface="Arial"/>
              </a:rPr>
              <a:t>Laboratory</a:t>
            </a:r>
            <a:r>
              <a:rPr lang="fr-FR" sz="1200" b="0" i="0" noProof="0" dirty="0" smtClean="0">
                <a:solidFill>
                  <a:srgbClr val="000000"/>
                </a:solidFill>
                <a:latin typeface="Arial"/>
                <a:cs typeface="Arial"/>
              </a:rPr>
              <a:t>). </a:t>
            </a:r>
          </a:p>
          <a:p>
            <a:pPr algn="l">
              <a:buClr>
                <a:srgbClr val="000000"/>
              </a:buClr>
              <a:buFontTx/>
              <a:buChar char="•"/>
            </a:pPr>
            <a:r>
              <a:rPr lang="fr-FR" sz="1200" b="0" i="0" noProof="0" dirty="0" smtClean="0">
                <a:solidFill>
                  <a:srgbClr val="000000"/>
                </a:solidFill>
                <a:latin typeface="Arial"/>
                <a:cs typeface="Arial"/>
              </a:rPr>
              <a:t>Les concentrations actuelles de CO2 sont plus élevées qu'à n'importe quel moment au cours des 650,000 dernières années (GIEC 2007)</a:t>
            </a: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Tous les autres GES ont également augmenté</a:t>
            </a:r>
            <a:endParaRPr lang="fr-FR" sz="1200" b="0" i="0" noProof="0" dirty="0">
              <a:solidFill>
                <a:srgbClr val="000000"/>
              </a:solidFill>
              <a:latin typeface="Arial"/>
              <a:cs typeface="Arial"/>
            </a:endParaRPr>
          </a:p>
        </p:txBody>
      </p:sp>
    </p:spTree>
    <p:extLst>
      <p:ext uri="{BB962C8B-B14F-4D97-AF65-F5344CB8AC3E}">
        <p14:creationId xmlns:p14="http://schemas.microsoft.com/office/powerpoint/2010/main" val="84402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3"/>
          <p:cNvSpPr>
            <a:spLocks noGrp="1" noRot="1" noChangeAspect="1" noTextEdit="1"/>
          </p:cNvSpPr>
          <p:nvPr>
            <p:ph type="sldImg"/>
          </p:nvPr>
        </p:nvSpPr>
        <p:spPr>
          <a:xfrm>
            <a:off x="546100" y="312738"/>
            <a:ext cx="5730875" cy="4297362"/>
          </a:xfrm>
          <a:ln/>
        </p:spPr>
      </p:sp>
      <p:sp>
        <p:nvSpPr>
          <p:cNvPr id="53251" name="Notizenplatzhalter 4"/>
          <p:cNvSpPr>
            <a:spLocks noGrp="1"/>
          </p:cNvSpPr>
          <p:nvPr>
            <p:ph type="body" idx="1"/>
          </p:nvPr>
        </p:nvSpPr>
        <p:spPr>
          <a:noFill/>
          <a:ln/>
        </p:spPr>
        <p:txBody>
          <a:bodyPr/>
          <a:lstStyle/>
          <a:p>
            <a:pPr algn="l">
              <a:buNone/>
            </a:pPr>
            <a:r>
              <a:rPr lang="fr-FR" sz="1200" b="0" i="0" u="sng" noProof="0" dirty="0" smtClean="0">
                <a:solidFill>
                  <a:srgbClr val="000000"/>
                </a:solidFill>
                <a:latin typeface="Arial"/>
                <a:cs typeface="Arial"/>
              </a:rPr>
              <a:t>Message principal</a:t>
            </a:r>
          </a:p>
          <a:p>
            <a:pPr algn="l">
              <a:buClr>
                <a:srgbClr val="000000"/>
              </a:buClr>
              <a:buFontTx/>
              <a:buChar char="•"/>
            </a:pPr>
            <a:r>
              <a:rPr lang="fr-FR" sz="1200" b="0" i="0" noProof="0" dirty="0" smtClean="0">
                <a:solidFill>
                  <a:srgbClr val="000000"/>
                </a:solidFill>
                <a:latin typeface="Arial"/>
                <a:cs typeface="Arial"/>
              </a:rPr>
              <a:t> Le changement climatique récent est dû à l'utilisation anthropique des ressources. </a:t>
            </a:r>
          </a:p>
          <a:p>
            <a:pPr algn="l">
              <a:buClr>
                <a:srgbClr val="000000"/>
              </a:buClr>
              <a:buFontTx/>
              <a:buChar char="•"/>
            </a:pPr>
            <a:r>
              <a:rPr lang="fr-FR" sz="1200" b="0" i="0" noProof="0" dirty="0" smtClean="0">
                <a:solidFill>
                  <a:srgbClr val="000000"/>
                </a:solidFill>
                <a:latin typeface="Arial"/>
                <a:cs typeface="Arial"/>
              </a:rPr>
              <a:t> Ces ressources sont liées à notre choix du mode de vie</a:t>
            </a:r>
          </a:p>
          <a:p>
            <a:pPr algn="l">
              <a:buNone/>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Expliquez</a:t>
            </a:r>
          </a:p>
          <a:p>
            <a:pPr algn="l">
              <a:buClr>
                <a:srgbClr val="000000"/>
              </a:buClr>
              <a:buFontTx/>
              <a:buChar char="•"/>
            </a:pPr>
            <a:r>
              <a:rPr lang="fr-FR" sz="1200" b="1" i="0" noProof="0" dirty="0" smtClean="0">
                <a:solidFill>
                  <a:srgbClr val="000000"/>
                </a:solidFill>
                <a:latin typeface="Arial"/>
                <a:cs typeface="Arial"/>
              </a:rPr>
              <a:t> </a:t>
            </a:r>
            <a:r>
              <a:rPr lang="fr-FR" sz="1200" b="0" i="0" noProof="0" dirty="0" smtClean="0">
                <a:solidFill>
                  <a:srgbClr val="000000"/>
                </a:solidFill>
                <a:latin typeface="Arial"/>
                <a:cs typeface="Arial"/>
              </a:rPr>
              <a:t>Différentes sources d'émissions, </a:t>
            </a:r>
          </a:p>
          <a:p>
            <a:pPr algn="l">
              <a:buClr>
                <a:srgbClr val="000000"/>
              </a:buClr>
              <a:buFontTx/>
              <a:buChar char="•"/>
            </a:pPr>
            <a:r>
              <a:rPr lang="fr-FR" sz="1200" b="0" i="0" noProof="0" dirty="0" smtClean="0">
                <a:solidFill>
                  <a:srgbClr val="000000"/>
                </a:solidFill>
                <a:latin typeface="Arial"/>
                <a:cs typeface="Arial"/>
              </a:rPr>
              <a:t> à part l'utilisation énergétique, une grande partie provient du changement de l'affectation des terres (CAT) et de l'exploitation forestière (le CAT est souvent l'extension des terres agricoles)- à titre de comparaison : Plus que les émissions annuelles de tout le secteur de transport dans le monde</a:t>
            </a:r>
          </a:p>
          <a:p>
            <a:pPr algn="l">
              <a:buClr>
                <a:srgbClr val="000000"/>
              </a:buClr>
              <a:buFontTx/>
              <a:buChar char="•"/>
            </a:pPr>
            <a:r>
              <a:rPr lang="fr-FR" sz="1200" b="0" i="0" noProof="0" dirty="0" smtClean="0">
                <a:solidFill>
                  <a:srgbClr val="000000"/>
                </a:solidFill>
                <a:latin typeface="Arial"/>
                <a:cs typeface="Arial"/>
              </a:rPr>
              <a:t> Attirez l'attention aux différents GES (influence principale : CO2, CH4, N2O) - expliquez qu'ils ont différents cycles de vie dans l'atmosphère et que pour des raisons de comparaison on les calcule en équivalent CO2  </a:t>
            </a:r>
          </a:p>
          <a:p>
            <a:pPr algn="l">
              <a:buClr>
                <a:srgbClr val="000000"/>
              </a:buClr>
              <a:buFontTx/>
              <a:buChar char="•"/>
            </a:pPr>
            <a:r>
              <a:rPr lang="fr-FR" sz="1200" b="0" i="0" noProof="0" dirty="0" smtClean="0">
                <a:solidFill>
                  <a:srgbClr val="000000"/>
                </a:solidFill>
                <a:latin typeface="Arial"/>
                <a:cs typeface="Arial"/>
              </a:rPr>
              <a:t> données de 2000 : ce n'est pas que nous soyons trop paresseux pour trouver des données récentes mais la disponibilité de données constitue un sérieux problème</a:t>
            </a:r>
          </a:p>
          <a:p>
            <a:pPr algn="l">
              <a:buFontTx/>
              <a:buChar char="•"/>
            </a:pPr>
            <a:endParaRPr lang="fr-FR" noProof="0" dirty="0" smtClean="0">
              <a:latin typeface="Arial"/>
              <a:cs typeface="Arial"/>
            </a:endParaRPr>
          </a:p>
          <a:p>
            <a:pPr algn="l">
              <a:buNone/>
            </a:pPr>
            <a:r>
              <a:rPr lang="fr-FR" sz="1200" b="0" i="1" u="sng" noProof="0" dirty="0" smtClean="0">
                <a:solidFill>
                  <a:srgbClr val="000000"/>
                </a:solidFill>
                <a:latin typeface="Arial"/>
                <a:cs typeface="Arial"/>
              </a:rPr>
              <a:t>Indice</a:t>
            </a:r>
          </a:p>
          <a:p>
            <a:pPr algn="l">
              <a:buClr>
                <a:srgbClr val="000000"/>
              </a:buClr>
              <a:buFontTx/>
              <a:buChar char="•"/>
            </a:pPr>
            <a:r>
              <a:rPr lang="fr-FR" sz="1200" b="0" i="1" noProof="0" dirty="0" smtClean="0">
                <a:solidFill>
                  <a:srgbClr val="000000"/>
                </a:solidFill>
                <a:latin typeface="Arial"/>
                <a:cs typeface="Arial"/>
              </a:rPr>
              <a:t> Soulignez les secteurs intéressant spécifiquement vos participants</a:t>
            </a:r>
          </a:p>
          <a:p>
            <a:pPr algn="l">
              <a:buFontTx/>
              <a:buChar char="•"/>
            </a:pPr>
            <a:endParaRPr lang="fr-FR" noProof="0" dirty="0" smtClean="0">
              <a:latin typeface="Arial"/>
              <a:cs typeface="Arial"/>
            </a:endParaRPr>
          </a:p>
        </p:txBody>
      </p:sp>
    </p:spTree>
    <p:extLst>
      <p:ext uri="{BB962C8B-B14F-4D97-AF65-F5344CB8AC3E}">
        <p14:creationId xmlns:p14="http://schemas.microsoft.com/office/powerpoint/2010/main" val="141702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xfrm>
            <a:off x="546100" y="312738"/>
            <a:ext cx="5730875" cy="4297362"/>
          </a:xfrm>
          <a:ln/>
        </p:spPr>
      </p:sp>
      <p:sp>
        <p:nvSpPr>
          <p:cNvPr id="52227" name="Notizenplatzhalter 2"/>
          <p:cNvSpPr>
            <a:spLocks noGrp="1"/>
          </p:cNvSpPr>
          <p:nvPr>
            <p:ph type="body" idx="1"/>
          </p:nvPr>
        </p:nvSpPr>
        <p:spPr>
          <a:ln/>
        </p:spPr>
        <p:txBody>
          <a:bodyPr/>
          <a:lstStyle/>
          <a:p>
            <a:pPr algn="l">
              <a:buNone/>
            </a:pPr>
            <a:r>
              <a:rPr lang="fr-FR" sz="1200" b="1" i="0" noProof="0" dirty="0" smtClean="0">
                <a:solidFill>
                  <a:srgbClr val="000000"/>
                </a:solidFill>
                <a:latin typeface="Arial"/>
                <a:cs typeface="Arial"/>
              </a:rPr>
              <a:t>SEULEMENT si vous avez du temps</a:t>
            </a:r>
          </a:p>
          <a:p>
            <a:pPr algn="l">
              <a:buNone/>
            </a:pPr>
            <a:endParaRPr lang="fr-FR" noProof="0" dirty="0" smtClean="0">
              <a:latin typeface="Arial"/>
              <a:cs typeface="Arial"/>
            </a:endParaRPr>
          </a:p>
          <a:p>
            <a:pPr algn="l">
              <a:buNone/>
            </a:pPr>
            <a:r>
              <a:rPr lang="fr-FR" sz="1200" b="1" i="0" noProof="0" dirty="0" smtClean="0">
                <a:solidFill>
                  <a:srgbClr val="000000"/>
                </a:solidFill>
                <a:latin typeface="Arial"/>
                <a:cs typeface="Arial"/>
              </a:rPr>
              <a:t>ATTENTION: lorsque vous utilisez cette diapo dans le cadre des 10 modules de formation ACC, veuillez remplacer „stimuli climatiques“ par „signaux climatiques“ et „Impacts“ par „Effets“ – la signification est la même mais les participants pourraient être déconcertés</a:t>
            </a:r>
            <a:endParaRPr lang="fr-FR" noProof="0" dirty="0" smtClean="0">
              <a:latin typeface="Arial"/>
              <a:cs typeface="Arial"/>
            </a:endParaRPr>
          </a:p>
          <a:p>
            <a:pPr algn="l">
              <a:buNone/>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Message principal</a:t>
            </a: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 Il existe une chaîne logique du stimulus climatique à l'impact</a:t>
            </a:r>
            <a:endParaRPr lang="fr-FR" noProof="0" dirty="0" smtClean="0">
              <a:latin typeface="Arial"/>
              <a:cs typeface="Arial"/>
            </a:endParaRPr>
          </a:p>
          <a:p>
            <a:pPr algn="l">
              <a:buNone/>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Expliquez</a:t>
            </a: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 Dans une chaîne logique, les éléments ne sont pas clairement reconnaissables, par ex. certains considèrent la sécheresse comme un stimulus,  d'autres comme un impact </a:t>
            </a:r>
          </a:p>
          <a:p>
            <a:pPr algn="l">
              <a:buClr>
                <a:srgbClr val="000000"/>
              </a:buClr>
              <a:buFontTx/>
              <a:buChar char="•"/>
            </a:pPr>
            <a:r>
              <a:rPr lang="fr-FR" sz="1200" b="0" i="0" noProof="0" dirty="0" smtClean="0">
                <a:solidFill>
                  <a:srgbClr val="000000"/>
                </a:solidFill>
                <a:latin typeface="Arial"/>
                <a:cs typeface="Arial"/>
              </a:rPr>
              <a:t> Il existe des impacts directs et indirects, p.ex. l'augmentation de la chaleur et une disponibilité réduite de l'eau au cours de la période de végétation, entraînent des pertes de récoltes et par la suite l'insécurité alimentaire, la perte de revenus...</a:t>
            </a:r>
          </a:p>
          <a:p>
            <a:pPr algn="l">
              <a:buClr>
                <a:srgbClr val="000000"/>
              </a:buClr>
              <a:buFontTx/>
              <a:buChar char="•"/>
            </a:pPr>
            <a:r>
              <a:rPr lang="fr-FR" sz="1200" b="0" i="0" noProof="0" dirty="0" smtClean="0">
                <a:solidFill>
                  <a:srgbClr val="000000"/>
                </a:solidFill>
                <a:latin typeface="Arial"/>
                <a:cs typeface="Arial"/>
              </a:rPr>
              <a:t> Assurez-vous que les participants voient comment le CC s'ajoute aux défis de développement existants, et déterminent quels défis sont nouveaux</a:t>
            </a:r>
            <a:endParaRPr lang="fr-FR" noProof="0" dirty="0" smtClean="0">
              <a:latin typeface="Arial"/>
              <a:cs typeface="Arial"/>
            </a:endParaRPr>
          </a:p>
          <a:p>
            <a:pPr algn="l">
              <a:buFontTx/>
              <a:buChar char="•"/>
            </a:pPr>
            <a:endParaRPr lang="fr-FR" noProof="0" dirty="0" smtClean="0">
              <a:latin typeface="Arial"/>
              <a:cs typeface="Arial"/>
            </a:endParaRPr>
          </a:p>
          <a:p>
            <a:pPr algn="l">
              <a:buNone/>
            </a:pPr>
            <a:r>
              <a:rPr lang="fr-FR" sz="1200" b="0" i="1" noProof="0" dirty="0" smtClean="0">
                <a:solidFill>
                  <a:srgbClr val="000000"/>
                </a:solidFill>
                <a:latin typeface="Arial"/>
                <a:cs typeface="Arial"/>
              </a:rPr>
              <a:t>Indice :</a:t>
            </a:r>
          </a:p>
          <a:p>
            <a:pPr algn="l">
              <a:buNone/>
            </a:pPr>
            <a:r>
              <a:rPr lang="fr-FR" sz="1200" b="0" i="1" noProof="0" dirty="0" smtClean="0">
                <a:solidFill>
                  <a:srgbClr val="000000"/>
                </a:solidFill>
                <a:latin typeface="Arial"/>
                <a:cs typeface="Arial"/>
              </a:rPr>
              <a:t>Choisissez un exemple pour expliquer</a:t>
            </a:r>
            <a:endParaRPr lang="fr-FR" noProof="0" dirty="0" smtClean="0">
              <a:latin typeface="Arial"/>
              <a:cs typeface="Arial"/>
            </a:endParaRPr>
          </a:p>
          <a:p>
            <a:pPr algn="l">
              <a:buNone/>
            </a:pPr>
            <a:r>
              <a:rPr lang="fr-FR" sz="1200" b="0" i="1" noProof="0" dirty="0" smtClean="0">
                <a:solidFill>
                  <a:srgbClr val="000000"/>
                </a:solidFill>
                <a:latin typeface="Arial"/>
                <a:cs typeface="Arial"/>
              </a:rPr>
              <a:t>p.ex. augmentation des pluies extrêmes -&gt; emportent les infrastructures rurales -&gt; les gens ne peuvent plus transporter leurs marchandises au marché : perte de revenus et augmentation de la pauvreté</a:t>
            </a:r>
            <a:endParaRPr lang="fr-FR" noProof="0" dirty="0" smtClean="0">
              <a:latin typeface="Arial"/>
              <a:cs typeface="Arial"/>
            </a:endParaRPr>
          </a:p>
          <a:p>
            <a:pPr algn="l">
              <a:buNone/>
            </a:pPr>
            <a:r>
              <a:rPr lang="fr-FR" sz="1200" b="0" i="1" noProof="0" dirty="0" smtClean="0">
                <a:solidFill>
                  <a:srgbClr val="000000"/>
                </a:solidFill>
                <a:latin typeface="Arial"/>
                <a:cs typeface="Arial"/>
              </a:rPr>
              <a:t>p.ex. des températures plus chaudes et moins de pluies = augmentation des sècheresses -&gt; risque plus élevé d'incendies de forêt -&gt; dommages causés à la valeur de la forêt, menace de moyens de subsistance...</a:t>
            </a:r>
            <a:endParaRPr lang="fr-FR" sz="1800" noProof="0" dirty="0" smtClean="0">
              <a:latin typeface="+mn-lt"/>
              <a:cs typeface="Arial"/>
            </a:endParaRPr>
          </a:p>
          <a:p>
            <a:pPr algn="l">
              <a:buNone/>
            </a:pPr>
            <a:endParaRPr lang="fr-FR" sz="1800" noProof="0" dirty="0" smtClean="0">
              <a:latin typeface="+mn-lt"/>
              <a:cs typeface="Arial"/>
            </a:endParaRPr>
          </a:p>
          <a:p>
            <a:pPr algn="l">
              <a:buNone/>
            </a:pPr>
            <a:r>
              <a:rPr lang="fr-FR" sz="1800" b="0" i="1" u="sng" noProof="0" dirty="0" smtClean="0">
                <a:solidFill>
                  <a:srgbClr val="000000"/>
                </a:solidFill>
                <a:latin typeface="Calibri"/>
                <a:cs typeface="Arial"/>
              </a:rPr>
              <a:t>Informations complémentaires</a:t>
            </a:r>
            <a:endParaRPr lang="fr-FR" noProof="0" dirty="0" smtClean="0">
              <a:latin typeface="Arial"/>
              <a:cs typeface="Arial"/>
            </a:endParaRPr>
          </a:p>
          <a:p>
            <a:pPr algn="l">
              <a:buNone/>
            </a:pPr>
            <a:r>
              <a:rPr lang="fr-FR" sz="1200" b="0" i="1" noProof="0" dirty="0" smtClean="0">
                <a:solidFill>
                  <a:srgbClr val="000000"/>
                </a:solidFill>
                <a:latin typeface="Arial"/>
                <a:cs typeface="Arial"/>
              </a:rPr>
              <a:t>Pour des informations plus détaillées sur les impacts de changement climatique sélectionnés et leur probabilité, voir page 51ss in http://www2.gtz.de/dokumente/bib-2009/gtz2009-0175en-climate-change-information.pdf</a:t>
            </a:r>
          </a:p>
          <a:p>
            <a:pPr algn="l">
              <a:buNone/>
            </a:pPr>
            <a:endParaRPr lang="fr-FR" noProof="0" dirty="0" smtClean="0">
              <a:latin typeface="Arial"/>
              <a:cs typeface="Arial"/>
            </a:endParaRPr>
          </a:p>
        </p:txBody>
      </p:sp>
      <p:sp>
        <p:nvSpPr>
          <p:cNvPr id="54276" name="Foliennummernplatzhalter 3"/>
          <p:cNvSpPr>
            <a:spLocks noGrp="1"/>
          </p:cNvSpPr>
          <p:nvPr>
            <p:ph type="sldNum" sz="quarter" idx="5"/>
          </p:nvPr>
        </p:nvSpPr>
        <p:spPr/>
        <p:txBody>
          <a:bodyPr/>
          <a:lstStyle/>
          <a:p>
            <a:pPr algn="r">
              <a:buNone/>
            </a:pPr>
            <a:fld id="{4692B61A-C039-4202-B4AB-2763896879B4}" type="slidenum">
              <a:rPr lang="fr-FR" sz="1000" b="1" i="0" smtClean="0">
                <a:solidFill>
                  <a:schemeClr val="bg1"/>
                </a:solidFill>
                <a:latin typeface="Arial"/>
                <a:cs typeface="Arial"/>
              </a:rPr>
              <a:pPr algn="r">
                <a:buNone/>
              </a:pPr>
              <a:t>13</a:t>
            </a:fld>
            <a:endParaRPr lang="fr-FR" smtClean="0">
              <a:latin typeface="Arial"/>
              <a:cs typeface="Arial"/>
            </a:endParaRPr>
          </a:p>
        </p:txBody>
      </p:sp>
    </p:spTree>
    <p:extLst>
      <p:ext uri="{BB962C8B-B14F-4D97-AF65-F5344CB8AC3E}">
        <p14:creationId xmlns:p14="http://schemas.microsoft.com/office/powerpoint/2010/main" val="448698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xfrm>
            <a:off x="546100" y="312738"/>
            <a:ext cx="5730875" cy="4297362"/>
          </a:xfrm>
          <a:ln/>
        </p:spPr>
      </p:sp>
      <p:sp>
        <p:nvSpPr>
          <p:cNvPr id="55299" name="Notizenplatzhalter 2"/>
          <p:cNvSpPr>
            <a:spLocks noGrp="1"/>
          </p:cNvSpPr>
          <p:nvPr>
            <p:ph type="body" idx="1"/>
          </p:nvPr>
        </p:nvSpPr>
        <p:spPr>
          <a:noFill/>
          <a:ln/>
        </p:spPr>
        <p:txBody>
          <a:bodyPr/>
          <a:lstStyle/>
          <a:p>
            <a:pPr algn="l">
              <a:buNone/>
            </a:pPr>
            <a:r>
              <a:rPr lang="fr-FR" sz="1200" b="0" i="0" u="sng" noProof="0" dirty="0" smtClean="0">
                <a:solidFill>
                  <a:srgbClr val="000000"/>
                </a:solidFill>
                <a:latin typeface="Arial"/>
                <a:cs typeface="Arial"/>
              </a:rPr>
              <a:t>Message principal</a:t>
            </a:r>
          </a:p>
          <a:p>
            <a:pPr algn="l">
              <a:buClr>
                <a:srgbClr val="000000"/>
              </a:buClr>
              <a:buFontTx/>
              <a:buChar char="•"/>
            </a:pPr>
            <a:r>
              <a:rPr lang="fr-FR" sz="1200" b="0" i="0" noProof="0" dirty="0" smtClean="0">
                <a:solidFill>
                  <a:srgbClr val="000000"/>
                </a:solidFill>
                <a:latin typeface="Arial"/>
                <a:cs typeface="Arial"/>
              </a:rPr>
              <a:t> Il existe une chaîne logique du stimulus climatique à l'impact</a:t>
            </a:r>
          </a:p>
          <a:p>
            <a:pPr algn="l">
              <a:buNone/>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Expliquez</a:t>
            </a:r>
          </a:p>
          <a:p>
            <a:pPr algn="l">
              <a:buClr>
                <a:srgbClr val="000000"/>
              </a:buClr>
              <a:buFontTx/>
              <a:buChar char="•"/>
            </a:pPr>
            <a:r>
              <a:rPr lang="fr-FR" sz="1200" b="0" i="0" noProof="0" dirty="0" smtClean="0">
                <a:solidFill>
                  <a:srgbClr val="000000"/>
                </a:solidFill>
                <a:latin typeface="Arial"/>
                <a:cs typeface="Arial"/>
              </a:rPr>
              <a:t> Les chaînes d'impact appuient l'analyse des impacts du changement climatique</a:t>
            </a:r>
          </a:p>
          <a:p>
            <a:pPr algn="l">
              <a:buClr>
                <a:srgbClr val="000000"/>
              </a:buClr>
              <a:buFontTx/>
              <a:buChar char="•"/>
            </a:pPr>
            <a:r>
              <a:rPr lang="fr-FR" sz="1200" b="0" i="0" noProof="0" dirty="0" smtClean="0">
                <a:solidFill>
                  <a:srgbClr val="000000"/>
                </a:solidFill>
                <a:latin typeface="Arial"/>
                <a:cs typeface="Arial"/>
              </a:rPr>
              <a:t> </a:t>
            </a:r>
            <a:r>
              <a:rPr lang="fr-FR" sz="1200" b="0" i="0" noProof="0" dirty="0" err="1" smtClean="0">
                <a:solidFill>
                  <a:srgbClr val="000000"/>
                </a:solidFill>
                <a:latin typeface="Arial"/>
                <a:cs typeface="Arial"/>
              </a:rPr>
              <a:t>ci:grasp</a:t>
            </a:r>
            <a:r>
              <a:rPr lang="fr-FR" sz="1200" b="0" i="0" noProof="0" dirty="0" smtClean="0">
                <a:solidFill>
                  <a:srgbClr val="000000"/>
                </a:solidFill>
                <a:latin typeface="Arial"/>
                <a:cs typeface="Arial"/>
              </a:rPr>
              <a:t> fournit différentes chaînes  d'impact</a:t>
            </a:r>
          </a:p>
          <a:p>
            <a:pPr algn="l">
              <a:buClr>
                <a:srgbClr val="000000"/>
              </a:buClr>
              <a:buFontTx/>
              <a:buChar char="•"/>
            </a:pPr>
            <a:r>
              <a:rPr lang="fr-FR" sz="1200" b="0" i="0" noProof="0" dirty="0" smtClean="0">
                <a:solidFill>
                  <a:srgbClr val="000000"/>
                </a:solidFill>
                <a:latin typeface="Arial"/>
                <a:cs typeface="Arial"/>
              </a:rPr>
              <a:t> Cependant, la plupart des chaîne d'impacts ne sont pas unilinéaires mais complexes (montrez le graphique en cliquant). Il est donc important de déterminer des points d'entrée pour l'action, précisément au sein des objectifs de votre analyse. </a:t>
            </a:r>
            <a:endParaRPr lang="fr-FR" sz="1200" b="0" i="0" noProof="0" dirty="0">
              <a:solidFill>
                <a:srgbClr val="000000"/>
              </a:solidFill>
              <a:latin typeface="Arial"/>
              <a:cs typeface="Arial"/>
            </a:endParaRPr>
          </a:p>
        </p:txBody>
      </p:sp>
      <p:sp>
        <p:nvSpPr>
          <p:cNvPr id="55300" name="Foliennummernplatzhalter 3"/>
          <p:cNvSpPr>
            <a:spLocks noGrp="1"/>
          </p:cNvSpPr>
          <p:nvPr>
            <p:ph type="sldNum" sz="quarter" idx="5"/>
          </p:nvPr>
        </p:nvSpPr>
        <p:spPr/>
        <p:txBody>
          <a:bodyPr/>
          <a:lstStyle/>
          <a:p>
            <a:pPr algn="r">
              <a:buNone/>
            </a:pPr>
            <a:fld id="{491A88B9-7E94-489D-86DF-36BEB3B32D22}" type="slidenum">
              <a:rPr lang="fr-FR" sz="1000" b="1" i="0" smtClean="0">
                <a:solidFill>
                  <a:schemeClr val="bg1"/>
                </a:solidFill>
                <a:latin typeface="Arial"/>
                <a:cs typeface="Arial"/>
              </a:rPr>
              <a:pPr algn="r">
                <a:buNone/>
              </a:pPr>
              <a:t>14</a:t>
            </a:fld>
            <a:endParaRPr lang="fr-FR" smtClean="0">
              <a:latin typeface="Arial"/>
              <a:cs typeface="Arial"/>
            </a:endParaRPr>
          </a:p>
        </p:txBody>
      </p:sp>
    </p:spTree>
    <p:extLst>
      <p:ext uri="{BB962C8B-B14F-4D97-AF65-F5344CB8AC3E}">
        <p14:creationId xmlns:p14="http://schemas.microsoft.com/office/powerpoint/2010/main" val="1756821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lstStyle/>
          <a:p>
            <a:endParaRPr lang="fr-FR"/>
          </a:p>
        </p:txBody>
      </p:sp>
      <p:sp>
        <p:nvSpPr>
          <p:cNvPr id="4" name="Foliennummernplatzhalter 3"/>
          <p:cNvSpPr>
            <a:spLocks noGrp="1"/>
          </p:cNvSpPr>
          <p:nvPr>
            <p:ph type="sldNum" sz="quarter" idx="10"/>
          </p:nvPr>
        </p:nvSpPr>
        <p:spPr/>
        <p:txBody>
          <a:bodyPr/>
          <a:lstStyle/>
          <a:p>
            <a:pPr>
              <a:defRPr/>
            </a:pPr>
            <a:fld id="{8958A804-1652-49C5-B6A8-F1F28C6D4335}" type="slidenum">
              <a:rPr lang="fr-FR" smtClean="0"/>
              <a:pPr>
                <a:defRPr/>
              </a:pPr>
              <a:t>15</a:t>
            </a:fld>
            <a:endParaRPr lang="fr-FR" dirty="0"/>
          </a:p>
        </p:txBody>
      </p:sp>
    </p:spTree>
    <p:extLst>
      <p:ext uri="{BB962C8B-B14F-4D97-AF65-F5344CB8AC3E}">
        <p14:creationId xmlns:p14="http://schemas.microsoft.com/office/powerpoint/2010/main" val="300349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otizenplatzhalter 2"/>
          <p:cNvSpPr>
            <a:spLocks noGrp="1"/>
          </p:cNvSpPr>
          <p:nvPr>
            <p:ph type="body" idx="1"/>
          </p:nvPr>
        </p:nvSpPr>
        <p:spPr>
          <a:noFill/>
          <a:ln/>
        </p:spPr>
        <p:txBody>
          <a:bodyPr/>
          <a:lstStyle/>
          <a:p>
            <a:pPr marL="180960" lvl="1" indent="-180960" algn="l">
              <a:buNone/>
            </a:pPr>
            <a:r>
              <a:rPr lang="fr-FR" sz="1200" b="0" i="0" u="sng" noProof="0" dirty="0" smtClean="0">
                <a:solidFill>
                  <a:srgbClr val="000000"/>
                </a:solidFill>
                <a:latin typeface="Arial"/>
                <a:ea typeface="Adobe Fangsong Std R"/>
                <a:cs typeface="Arial"/>
              </a:rPr>
              <a:t>Message principal</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L'analyse scientifique intervient à différents niveaux</a:t>
            </a:r>
          </a:p>
          <a:p>
            <a:pPr marL="180960" lvl="1" indent="-180960" algn="l">
              <a:buNone/>
            </a:pPr>
            <a:r>
              <a:rPr lang="fr-FR" sz="1200" b="0" i="0" u="sng" noProof="0" dirty="0" smtClean="0">
                <a:solidFill>
                  <a:srgbClr val="000000"/>
                </a:solidFill>
                <a:latin typeface="Arial"/>
                <a:ea typeface="Adobe Fangsong Std R"/>
                <a:cs typeface="Arial"/>
              </a:rPr>
              <a:t>Expliquez</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Différentes étapes</a:t>
            </a:r>
          </a:p>
          <a:p>
            <a:pPr marL="266730" lvl="2" indent="-90526" algn="l">
              <a:buClr>
                <a:srgbClr val="669900"/>
              </a:buClr>
              <a:buFont typeface="Wingdings"/>
              <a:buChar char="§"/>
            </a:pPr>
            <a:r>
              <a:rPr lang="fr-FR" sz="1000" b="1" i="0" noProof="0" dirty="0" smtClean="0">
                <a:solidFill>
                  <a:srgbClr val="000000"/>
                </a:solidFill>
                <a:latin typeface="Arial"/>
                <a:ea typeface="Adobe Fangsong Std R"/>
                <a:cs typeface="Arial"/>
              </a:rPr>
              <a:t>Les scénarios d'émission</a:t>
            </a:r>
            <a:r>
              <a:rPr lang="fr-FR" sz="1000" b="0" i="0" noProof="0" dirty="0" smtClean="0">
                <a:solidFill>
                  <a:srgbClr val="000000"/>
                </a:solidFill>
                <a:latin typeface="Arial"/>
                <a:ea typeface="Adobe Fangsong Std R"/>
                <a:cs typeface="Arial"/>
              </a:rPr>
              <a:t> sont basés sur des trames narratives qui décrivent comment l'avenir socioéconomique pourrait se présenter et calculent comment ces voies de développement influenceraient les futures émissions de GES (GIEC, RSSE 2000).</a:t>
            </a:r>
          </a:p>
          <a:p>
            <a:pPr marL="266730" lvl="2" indent="-90526" algn="l">
              <a:buClr>
                <a:srgbClr val="669900"/>
              </a:buClr>
              <a:buFont typeface="Wingdings"/>
              <a:buChar char="§"/>
            </a:pPr>
            <a:r>
              <a:rPr lang="fr-FR" sz="1000" b="1" i="0" noProof="0" dirty="0" smtClean="0">
                <a:solidFill>
                  <a:srgbClr val="000000"/>
                </a:solidFill>
                <a:latin typeface="Arial"/>
                <a:ea typeface="Adobe Fangsong Std R"/>
                <a:cs typeface="Arial"/>
              </a:rPr>
              <a:t>Les modèles climatiques généraux</a:t>
            </a:r>
            <a:r>
              <a:rPr lang="fr-FR" sz="1000" b="0" i="0" noProof="0" dirty="0" smtClean="0">
                <a:solidFill>
                  <a:srgbClr val="000000"/>
                </a:solidFill>
                <a:latin typeface="Arial"/>
                <a:ea typeface="Adobe Fangsong Std R"/>
                <a:cs typeface="Arial"/>
              </a:rPr>
              <a:t> (MCG) représentent les interactions entre les éléments du système terrestre (surface, océans, atmosphère, </a:t>
            </a:r>
            <a:r>
              <a:rPr lang="fr-FR" sz="1000" b="0" i="0" noProof="0" dirty="0" err="1" smtClean="0">
                <a:solidFill>
                  <a:srgbClr val="000000"/>
                </a:solidFill>
                <a:latin typeface="Arial"/>
                <a:ea typeface="Adobe Fangsong Std R"/>
                <a:cs typeface="Arial"/>
              </a:rPr>
              <a:t>cryosphère</a:t>
            </a:r>
            <a:r>
              <a:rPr lang="fr-FR" sz="1000" b="0" i="0" noProof="0" dirty="0" smtClean="0">
                <a:solidFill>
                  <a:srgbClr val="000000"/>
                </a:solidFill>
                <a:latin typeface="Arial"/>
                <a:ea typeface="Adobe Fangsong Std R"/>
                <a:cs typeface="Arial"/>
              </a:rPr>
              <a:t>).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Les modèles climatiques régionaux (MCR), s'appuient sur les MCG et travaillent avec une résolution géographique plus élevée.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Lorsque les informations des scénarios d'émission sont traitées par les MCG et MCR, on obtient des </a:t>
            </a:r>
            <a:r>
              <a:rPr lang="fr-FR" sz="1000" b="1" i="0" noProof="0" dirty="0" smtClean="0">
                <a:solidFill>
                  <a:srgbClr val="000000"/>
                </a:solidFill>
                <a:latin typeface="Arial"/>
                <a:ea typeface="Adobe Fangsong Std R"/>
                <a:cs typeface="Arial"/>
              </a:rPr>
              <a:t>scénarios climatiques</a:t>
            </a:r>
            <a:r>
              <a:rPr lang="fr-FR" sz="1000" b="0" i="0" noProof="0" dirty="0" smtClean="0">
                <a:solidFill>
                  <a:srgbClr val="000000"/>
                </a:solidFill>
                <a:latin typeface="Arial"/>
                <a:ea typeface="Adobe Fangsong Std R"/>
                <a:cs typeface="Arial"/>
              </a:rPr>
              <a:t> (non pas des scénarios d'émissions!). Ce sont des représentations plausibles de la manière dont les températures, les précipitations ou d'autres paramètres climatiques risquent de changer dans la zone étudiée.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Les effets que ces scénarios climatiques pourraient avoir sur les sociétés et les écosystèmes, sont approfondis dans des </a:t>
            </a:r>
            <a:r>
              <a:rPr lang="fr-FR" sz="1000" b="1" i="0" noProof="0" dirty="0" smtClean="0">
                <a:solidFill>
                  <a:srgbClr val="000000"/>
                </a:solidFill>
                <a:latin typeface="Arial"/>
                <a:ea typeface="Adobe Fangsong Std R"/>
                <a:cs typeface="Arial"/>
              </a:rPr>
              <a:t>analyses d'impacts ou de vulnérabilité</a:t>
            </a:r>
            <a:r>
              <a:rPr lang="fr-FR" sz="1000" b="0" i="0" noProof="0" dirty="0" smtClean="0">
                <a:solidFill>
                  <a:srgbClr val="000000"/>
                </a:solidFill>
                <a:latin typeface="Arial"/>
                <a:ea typeface="Adobe Fangsong Std R"/>
                <a:cs typeface="Arial"/>
              </a:rPr>
              <a:t>.  </a:t>
            </a:r>
            <a:endParaRPr lang="fr-FR" noProof="0" dirty="0" smtClean="0">
              <a:latin typeface="Arial"/>
            </a:endParaRP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A côté de l'approche scientifique, il existe également une vaste </a:t>
            </a:r>
            <a:r>
              <a:rPr lang="fr-FR" sz="1200" b="1" i="0" noProof="0" dirty="0" smtClean="0">
                <a:solidFill>
                  <a:srgbClr val="000000"/>
                </a:solidFill>
                <a:latin typeface="Arial"/>
                <a:ea typeface="Adobe Fangsong Std R"/>
                <a:cs typeface="Arial"/>
              </a:rPr>
              <a:t>connaissance locale</a:t>
            </a:r>
            <a:r>
              <a:rPr lang="fr-FR" sz="1200" b="0" i="0" noProof="0" dirty="0" smtClean="0">
                <a:solidFill>
                  <a:srgbClr val="000000"/>
                </a:solidFill>
                <a:latin typeface="Arial"/>
                <a:ea typeface="Adobe Fangsong Std R"/>
                <a:cs typeface="Arial"/>
              </a:rPr>
              <a:t> en matière de variabilité climatique et d'adaptation à cette variabilité. Cette information de type ascendant constitue un complément important, en particulier en matière d'impacts. </a:t>
            </a:r>
          </a:p>
          <a:p>
            <a:pPr marL="180960" lvl="1" indent="-180960" algn="l">
              <a:buClr>
                <a:srgbClr val="669900"/>
              </a:buClr>
              <a:buFont typeface="Wingdings"/>
              <a:buChar char="§"/>
            </a:pPr>
            <a:endParaRPr lang="fr-FR" noProof="0" dirty="0" smtClean="0">
              <a:latin typeface="Arial"/>
              <a:cs typeface="Arial"/>
            </a:endParaRP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diapos suivantes mettent l'accent sur l'approche scientifique</a:t>
            </a:r>
            <a:endParaRPr lang="fr-FR" noProof="0" dirty="0" smtClean="0">
              <a:latin typeface="Arial"/>
              <a:cs typeface="Arial"/>
            </a:endParaRPr>
          </a:p>
          <a:p>
            <a:pPr algn="l">
              <a:buNone/>
            </a:pPr>
            <a:endParaRPr lang="fr-FR" noProof="0" dirty="0" smtClean="0">
              <a:latin typeface="Arial"/>
              <a:cs typeface="Arial"/>
            </a:endParaRPr>
          </a:p>
          <a:p>
            <a:pPr algn="l">
              <a:buNone/>
            </a:pPr>
            <a:r>
              <a:rPr lang="fr-FR" sz="1200" b="0" i="1" noProof="0" dirty="0" smtClean="0">
                <a:solidFill>
                  <a:srgbClr val="000000"/>
                </a:solidFill>
                <a:latin typeface="Arial"/>
                <a:cs typeface="Arial"/>
              </a:rPr>
              <a:t>Indice:</a:t>
            </a:r>
          </a:p>
          <a:p>
            <a:pPr algn="l">
              <a:buClr>
                <a:srgbClr val="000000"/>
              </a:buClr>
              <a:buFontTx/>
              <a:buChar char="•"/>
            </a:pPr>
            <a:r>
              <a:rPr lang="fr-FR" sz="1200" b="0" i="1" noProof="0" dirty="0" smtClean="0">
                <a:solidFill>
                  <a:srgbClr val="000000"/>
                </a:solidFill>
                <a:latin typeface="Arial"/>
                <a:cs typeface="Arial"/>
              </a:rPr>
              <a:t> Utilisez cette diapo  pour donner un aperçu, et donnez davantage de détails dans les diapos suivantes</a:t>
            </a:r>
            <a:endParaRPr lang="fr-FR" sz="1200" b="0" i="1" noProof="0" dirty="0">
              <a:solidFill>
                <a:srgbClr val="000000"/>
              </a:solidFill>
              <a:latin typeface="Arial"/>
              <a:cs typeface="Arial"/>
            </a:endParaRPr>
          </a:p>
        </p:txBody>
      </p:sp>
      <p:sp>
        <p:nvSpPr>
          <p:cNvPr id="56323" name="Foliennummernplatzhalter 3"/>
          <p:cNvSpPr>
            <a:spLocks noGrp="1"/>
          </p:cNvSpPr>
          <p:nvPr>
            <p:ph type="sldNum" sz="quarter" idx="5"/>
          </p:nvPr>
        </p:nvSpPr>
        <p:spPr/>
        <p:txBody>
          <a:bodyPr/>
          <a:lstStyle/>
          <a:p>
            <a:pPr algn="r">
              <a:buNone/>
            </a:pPr>
            <a:fld id="{A286471F-6043-4D7A-BB2A-51DF56CA005B}" type="slidenum">
              <a:rPr lang="fr-FR" sz="1000" b="1" i="0" smtClean="0">
                <a:solidFill>
                  <a:schemeClr val="bg1"/>
                </a:solidFill>
                <a:latin typeface="Arial"/>
                <a:cs typeface="Arial"/>
              </a:rPr>
              <a:pPr algn="r">
                <a:buNone/>
              </a:pPr>
              <a:t>16</a:t>
            </a:fld>
            <a:endParaRPr lang="fr-FR" smtClean="0">
              <a:latin typeface="Arial"/>
              <a:cs typeface="Arial"/>
            </a:endParaRPr>
          </a:p>
        </p:txBody>
      </p:sp>
      <p:sp>
        <p:nvSpPr>
          <p:cNvPr id="56324" name="Folienbildplatzhalter 10"/>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171893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fontScale="85000" lnSpcReduction="20000"/>
          </a:bodyPr>
          <a:lstStyle/>
          <a:p>
            <a:pPr marL="180960" lvl="1" indent="-180960" algn="l">
              <a:buNone/>
            </a:pPr>
            <a:r>
              <a:rPr lang="fr-FR" sz="1200" b="0" i="0" u="sng" noProof="0" dirty="0" smtClean="0">
                <a:solidFill>
                  <a:srgbClr val="000000"/>
                </a:solidFill>
                <a:latin typeface="Arial"/>
                <a:ea typeface="Adobe Fangsong Std R"/>
                <a:cs typeface="Arial"/>
              </a:rPr>
              <a:t>Message principal</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Il existe différents avenirs possibles.</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décisions sur le chemin à emprunter sont prises aujourd'hui. </a:t>
            </a:r>
          </a:p>
          <a:p>
            <a:pPr marL="180960" lvl="1" indent="-180960" algn="l">
              <a:buClr>
                <a:srgbClr val="669900"/>
              </a:buClr>
              <a:buFont typeface="Wingdings"/>
              <a:buChar char="§"/>
            </a:pPr>
            <a:endParaRPr lang="fr-FR" noProof="0" dirty="0" smtClean="0"/>
          </a:p>
          <a:p>
            <a:pPr marL="180960" lvl="1" indent="-180960" algn="l">
              <a:buNone/>
            </a:pPr>
            <a:r>
              <a:rPr lang="fr-FR" sz="1200" b="0" i="0" u="sng" noProof="0" dirty="0" smtClean="0">
                <a:solidFill>
                  <a:srgbClr val="000000"/>
                </a:solidFill>
                <a:latin typeface="Arial"/>
                <a:ea typeface="Adobe Fangsong Std R"/>
                <a:cs typeface="Arial"/>
              </a:rPr>
              <a:t>Expliquez</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 Les scénarios des émissions sont des images alternatives de la façon dont l'avenir peut se présenter.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Chaque scénario représente la quantification de  la trame narrative sous-jacente - un ensemble cohérent d'hypothèses sur les forces motrices, par ex. développement économique et environnemental, changements technologiques et  croissance démographique à long-terme (pour un choix des forces motrices primaires, se référer au tableau à droite). La trame narrative inclut des informations scientifiques (année 2000),  mais ne suppose pas des activités sous la CCNUCC.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Il est fort improbable que l'avenir se présente tel que décrit dans l'un des scénarios - il s'agit plutôt de modèles mentaux ou de garde-fou qui nous aident à mieux comprendre l'éventail des possibles.</a:t>
            </a:r>
            <a:endParaRPr lang="fr-FR" noProof="0" dirty="0" smtClean="0"/>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Appliqués à la recherche sur le changement climatique, les scénarios aident à</a:t>
            </a:r>
          </a:p>
          <a:p>
            <a:pPr marL="266730" lvl="2" indent="-180960" algn="l">
              <a:buClr>
                <a:srgbClr val="669900"/>
              </a:buClr>
              <a:buFont typeface="Wingdings"/>
              <a:buChar char="§"/>
            </a:pPr>
            <a:r>
              <a:rPr lang="fr-FR" sz="1000" b="0" i="0" noProof="0" dirty="0" smtClean="0">
                <a:solidFill>
                  <a:srgbClr val="000000"/>
                </a:solidFill>
                <a:latin typeface="Arial"/>
                <a:ea typeface="Adobe Fangsong Std R"/>
                <a:cs typeface="Arial"/>
              </a:rPr>
              <a:t>analyser la réponse du système terrestre aux activités humaines (modèles climatiques) </a:t>
            </a:r>
          </a:p>
          <a:p>
            <a:pPr marL="266730" lvl="2" indent="-180960" algn="l">
              <a:buClr>
                <a:srgbClr val="669900"/>
              </a:buClr>
              <a:buFont typeface="Wingdings"/>
              <a:buChar char="§"/>
            </a:pPr>
            <a:r>
              <a:rPr lang="fr-FR" sz="1000" b="0" i="0" noProof="0" dirty="0" smtClean="0">
                <a:solidFill>
                  <a:srgbClr val="000000"/>
                </a:solidFill>
                <a:latin typeface="Arial"/>
                <a:ea typeface="Adobe Fangsong Std R"/>
                <a:cs typeface="Arial"/>
              </a:rPr>
              <a:t>explorer quels changements politiques, technologiques etc. seraient requis pour maintenir les émissions à un certain niveau.</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Il existe 40 scénarios, regroupés en familles (avec A1 possédant 3 sous groupes selon les utilisations énergétiques) développés dans le rapport spécial du GIEC sur les scénarios d'émission de 2001.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En 2000, tous ont été considérés comme également fondés</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Ils ont été utilisés dans le 4</a:t>
            </a:r>
            <a:r>
              <a:rPr lang="fr-FR" sz="1000" b="0" i="0" baseline="30000" noProof="0" dirty="0" smtClean="0">
                <a:solidFill>
                  <a:srgbClr val="000000"/>
                </a:solidFill>
                <a:latin typeface="Arial"/>
                <a:ea typeface="Adobe Fangsong Std R"/>
                <a:cs typeface="Arial"/>
              </a:rPr>
              <a:t>ème</a:t>
            </a:r>
            <a:r>
              <a:rPr lang="fr-FR" sz="1000" b="0" i="0" noProof="0" dirty="0" smtClean="0">
                <a:solidFill>
                  <a:srgbClr val="000000"/>
                </a:solidFill>
                <a:latin typeface="Arial"/>
                <a:ea typeface="Adobe Fangsong Std R"/>
                <a:cs typeface="Arial"/>
              </a:rPr>
              <a:t> RE du GIEC.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 5</a:t>
            </a:r>
            <a:r>
              <a:rPr lang="fr-FR" sz="1200" b="0" i="0" baseline="30000" noProof="0" dirty="0" smtClean="0">
                <a:solidFill>
                  <a:srgbClr val="000000"/>
                </a:solidFill>
                <a:latin typeface="Arial"/>
                <a:ea typeface="Adobe Fangsong Std R"/>
                <a:cs typeface="Arial"/>
              </a:rPr>
              <a:t>ème</a:t>
            </a:r>
            <a:r>
              <a:rPr lang="fr-FR" sz="1200" b="0" i="0" noProof="0" dirty="0" smtClean="0">
                <a:solidFill>
                  <a:srgbClr val="000000"/>
                </a:solidFill>
                <a:latin typeface="Arial"/>
                <a:ea typeface="Adobe Fangsong Std R"/>
                <a:cs typeface="Arial"/>
              </a:rPr>
              <a:t> RE du GIEC sera basé sur de nouveaux scénarios, afin de refléter de nouvelles compréhensions, informations et observations. Les nouveaux scénarios, appelés RCP (voies de concentration représentatives), ne sont pas basés sur les émissions de CO2, mais sur les changements du forçage radiatif, ce qui veut dire que les effets du changement climatique, ainsi que les activités humaines qui entraînent des changements pertinents (p.ex. l'utilisation des sols) sont également inclus. Les informations fournies par les scénarios seront dynamiques (projections pour différents horizons temporels) et non pas statiques comme dans le RE 4 (changements à l'horizon 2100). </a:t>
            </a:r>
            <a:endParaRPr lang="fr-FR" noProof="0" dirty="0" smtClean="0"/>
          </a:p>
          <a:p>
            <a:pPr algn="l">
              <a:buNone/>
            </a:pPr>
            <a:endParaRPr lang="fr-FR" noProof="0" dirty="0" smtClean="0"/>
          </a:p>
          <a:p>
            <a:pPr algn="l">
              <a:buNone/>
            </a:pPr>
            <a:r>
              <a:rPr lang="fr-FR" sz="1200" b="0" i="1" noProof="0" dirty="0" smtClean="0">
                <a:solidFill>
                  <a:srgbClr val="000000"/>
                </a:solidFill>
                <a:latin typeface="Arial"/>
                <a:cs typeface="Arial"/>
              </a:rPr>
              <a:t>Indice :</a:t>
            </a:r>
            <a:endParaRPr lang="fr-FR" noProof="0" dirty="0" smtClean="0"/>
          </a:p>
          <a:p>
            <a:pPr algn="l">
              <a:buNone/>
            </a:pPr>
            <a:r>
              <a:rPr lang="fr-FR" sz="1200" b="0" i="1" noProof="0" dirty="0" smtClean="0">
                <a:solidFill>
                  <a:srgbClr val="000000"/>
                </a:solidFill>
                <a:latin typeface="Arial"/>
                <a:cs typeface="Arial"/>
              </a:rPr>
              <a:t>Si vous ne faites pas l'exercice suivant, demandez aux participants de lire les descriptions de scénarios du glossaire</a:t>
            </a:r>
            <a:endParaRPr lang="fr-FR" noProof="0" dirty="0"/>
          </a:p>
        </p:txBody>
      </p:sp>
      <p:sp>
        <p:nvSpPr>
          <p:cNvPr id="57347" name="Foliennummernplatzhalter 3"/>
          <p:cNvSpPr>
            <a:spLocks noGrp="1"/>
          </p:cNvSpPr>
          <p:nvPr>
            <p:ph type="sldNum" sz="quarter" idx="5"/>
          </p:nvPr>
        </p:nvSpPr>
        <p:spPr/>
        <p:txBody>
          <a:bodyPr/>
          <a:lstStyle/>
          <a:p>
            <a:pPr algn="r">
              <a:buNone/>
            </a:pPr>
            <a:fld id="{1A5BA69C-E368-4788-AB32-A7586AF897F7}" type="slidenum">
              <a:rPr lang="fr-FR" sz="1000" b="1" i="0" smtClean="0">
                <a:solidFill>
                  <a:schemeClr val="bg1"/>
                </a:solidFill>
                <a:latin typeface="Arial"/>
                <a:cs typeface="Arial"/>
              </a:rPr>
              <a:pPr algn="r">
                <a:buNone/>
              </a:pPr>
              <a:t>17</a:t>
            </a:fld>
            <a:endParaRPr lang="fr-FR" smtClean="0">
              <a:latin typeface="Arial"/>
              <a:cs typeface="Arial"/>
            </a:endParaRPr>
          </a:p>
        </p:txBody>
      </p:sp>
      <p:sp>
        <p:nvSpPr>
          <p:cNvPr id="57348" name="Folienbildplatzhalter 13"/>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146459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xfrm>
            <a:off x="546100" y="312738"/>
            <a:ext cx="5730875" cy="4297362"/>
          </a:xfrm>
          <a:ln/>
        </p:spPr>
      </p:sp>
      <p:sp>
        <p:nvSpPr>
          <p:cNvPr id="58371" name="Notizenplatzhalter 2"/>
          <p:cNvSpPr>
            <a:spLocks noGrp="1"/>
          </p:cNvSpPr>
          <p:nvPr>
            <p:ph type="body" idx="1"/>
          </p:nvPr>
        </p:nvSpPr>
        <p:spPr>
          <a:noFill/>
          <a:ln/>
        </p:spPr>
        <p:txBody>
          <a:bodyPr/>
          <a:lstStyle/>
          <a:p>
            <a:pPr marL="180960" lvl="1" indent="-180960" algn="l">
              <a:buNone/>
            </a:pPr>
            <a:r>
              <a:rPr lang="fr-FR" sz="1200" b="1" i="0" noProof="0" dirty="0" smtClean="0">
                <a:solidFill>
                  <a:srgbClr val="000000"/>
                </a:solidFill>
                <a:latin typeface="Arial"/>
                <a:ea typeface="Adobe Fangsong Std R"/>
                <a:cs typeface="Arial"/>
              </a:rPr>
              <a:t>Si vous montrez également la diapo 36, faites y référence</a:t>
            </a:r>
          </a:p>
          <a:p>
            <a:pPr marL="180960" lvl="1" indent="-180960" algn="l">
              <a:buNone/>
            </a:pPr>
            <a:endParaRPr lang="fr-FR" noProof="0" dirty="0" smtClean="0">
              <a:latin typeface="Arial"/>
              <a:cs typeface="Arial"/>
            </a:endParaRPr>
          </a:p>
          <a:p>
            <a:pPr marL="180960" lvl="1" indent="-180960" algn="l">
              <a:buNone/>
            </a:pPr>
            <a:r>
              <a:rPr lang="fr-FR" sz="1200" b="0" i="0" u="sng" noProof="0" dirty="0" smtClean="0">
                <a:solidFill>
                  <a:srgbClr val="000000"/>
                </a:solidFill>
                <a:latin typeface="Arial"/>
                <a:ea typeface="Adobe Fangsong Std R"/>
                <a:cs typeface="Arial"/>
              </a:rPr>
              <a:t>Message principal</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Il existe différents avenirs possibles.</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décisions sur le chemin à emprunter sont prises aujourd'hui. </a:t>
            </a:r>
          </a:p>
          <a:p>
            <a:pPr marL="180960" lvl="1" indent="-180960" algn="l">
              <a:buClr>
                <a:srgbClr val="669900"/>
              </a:buClr>
              <a:buFont typeface="Wingdings"/>
              <a:buChar char="§"/>
            </a:pPr>
            <a:endParaRPr lang="fr-FR" noProof="0" dirty="0" smtClean="0">
              <a:latin typeface="Arial"/>
              <a:cs typeface="Arial"/>
            </a:endParaRPr>
          </a:p>
          <a:p>
            <a:pPr marL="180960" lvl="1" indent="-180960" algn="l">
              <a:buNone/>
            </a:pPr>
            <a:r>
              <a:rPr lang="fr-FR" sz="1200" b="0" i="0" u="sng" noProof="0" dirty="0" smtClean="0">
                <a:solidFill>
                  <a:srgbClr val="000000"/>
                </a:solidFill>
                <a:latin typeface="Arial"/>
                <a:ea typeface="Adobe Fangsong Std R"/>
                <a:cs typeface="Arial"/>
              </a:rPr>
              <a:t>Expliquez</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 Les scénarios des émissions sont des images alternatives de la façon dont l'avenir peut se présenter.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La plus grande partie de la variabilité qui apparaît dans le graphique est le résultat des différentes voies d'émissions sous-jacentes, et non pas des différences entre les modèles.</a:t>
            </a:r>
          </a:p>
          <a:p>
            <a:pPr algn="l">
              <a:buNone/>
            </a:pPr>
            <a:endParaRPr lang="fr-FR" noProof="0" dirty="0" smtClean="0">
              <a:latin typeface="Arial"/>
              <a:cs typeface="Arial"/>
            </a:endParaRPr>
          </a:p>
        </p:txBody>
      </p:sp>
      <p:sp>
        <p:nvSpPr>
          <p:cNvPr id="58372" name="Foliennummernplatzhalter 3"/>
          <p:cNvSpPr>
            <a:spLocks noGrp="1"/>
          </p:cNvSpPr>
          <p:nvPr>
            <p:ph type="sldNum" sz="quarter" idx="5"/>
          </p:nvPr>
        </p:nvSpPr>
        <p:spPr/>
        <p:txBody>
          <a:bodyPr/>
          <a:lstStyle/>
          <a:p>
            <a:pPr algn="r">
              <a:buNone/>
            </a:pPr>
            <a:fld id="{C6C1D914-6902-4772-87FB-3E5A7289E38F}" type="slidenum">
              <a:rPr lang="fr-FR" sz="1000" b="1" i="0" smtClean="0">
                <a:solidFill>
                  <a:schemeClr val="bg1"/>
                </a:solidFill>
                <a:latin typeface="Arial"/>
                <a:cs typeface="Arial"/>
              </a:rPr>
              <a:pPr algn="r">
                <a:buNone/>
              </a:pPr>
              <a:t>18</a:t>
            </a:fld>
            <a:endParaRPr lang="fr-FR" smtClean="0">
              <a:latin typeface="Arial"/>
              <a:cs typeface="Arial"/>
            </a:endParaRPr>
          </a:p>
        </p:txBody>
      </p:sp>
    </p:spTree>
    <p:extLst>
      <p:ext uri="{BB962C8B-B14F-4D97-AF65-F5344CB8AC3E}">
        <p14:creationId xmlns:p14="http://schemas.microsoft.com/office/powerpoint/2010/main" val="186359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fontScale="85000" lnSpcReduction="20000"/>
          </a:bodyPr>
          <a:lstStyle/>
          <a:p>
            <a:pPr algn="l">
              <a:buNone/>
            </a:pPr>
            <a:r>
              <a:rPr lang="fr-FR" sz="1200" b="1" i="0" noProof="0" dirty="0" smtClean="0">
                <a:solidFill>
                  <a:srgbClr val="000000"/>
                </a:solidFill>
                <a:latin typeface="Arial"/>
                <a:cs typeface="Arial"/>
              </a:rPr>
              <a:t>SEULEMENT si vous avez du temps</a:t>
            </a:r>
          </a:p>
          <a:p>
            <a:pPr algn="l">
              <a:buNone/>
            </a:pPr>
            <a:endParaRPr lang="fr-FR" noProof="0" dirty="0" smtClean="0"/>
          </a:p>
          <a:p>
            <a:pPr algn="l">
              <a:buNone/>
            </a:pPr>
            <a:r>
              <a:rPr lang="fr-FR" sz="1200" b="0" i="0" u="sng" noProof="0" dirty="0" smtClean="0">
                <a:solidFill>
                  <a:srgbClr val="000000"/>
                </a:solidFill>
                <a:latin typeface="Arial"/>
                <a:cs typeface="Arial"/>
              </a:rPr>
              <a:t>Message principal</a:t>
            </a:r>
            <a:endParaRPr lang="fr-FR" noProof="0" dirty="0" smtClean="0"/>
          </a:p>
          <a:p>
            <a:pPr algn="l">
              <a:buClr>
                <a:srgbClr val="000000"/>
              </a:buClr>
              <a:buFont typeface="Arial"/>
              <a:buChar char="•"/>
            </a:pPr>
            <a:r>
              <a:rPr lang="fr-FR" sz="1200" b="0" i="0" noProof="0" dirty="0" smtClean="0">
                <a:solidFill>
                  <a:srgbClr val="000000"/>
                </a:solidFill>
                <a:latin typeface="Arial"/>
                <a:cs typeface="Arial"/>
              </a:rPr>
              <a:t>les RCP (voies de concentration représentatives) constituent le début du processus de développement des nouveaux scénarios pour le 5</a:t>
            </a:r>
            <a:r>
              <a:rPr lang="fr-FR" sz="1200" b="0" i="0" baseline="30000" noProof="0" dirty="0" smtClean="0">
                <a:solidFill>
                  <a:srgbClr val="000000"/>
                </a:solidFill>
                <a:latin typeface="Arial"/>
                <a:cs typeface="Arial"/>
              </a:rPr>
              <a:t>ème</a:t>
            </a:r>
            <a:r>
              <a:rPr lang="fr-FR" sz="1200" b="0" i="0" noProof="0" dirty="0" smtClean="0">
                <a:solidFill>
                  <a:srgbClr val="000000"/>
                </a:solidFill>
                <a:latin typeface="Arial"/>
                <a:cs typeface="Arial"/>
              </a:rPr>
              <a:t> RE du GIEC</a:t>
            </a:r>
          </a:p>
          <a:p>
            <a:pPr algn="l">
              <a:buClr>
                <a:srgbClr val="000000"/>
              </a:buClr>
              <a:buFont typeface="Arial"/>
              <a:buChar char="•"/>
            </a:pPr>
            <a:r>
              <a:rPr lang="fr-FR" sz="1200" b="0" i="0" noProof="0" dirty="0" smtClean="0">
                <a:solidFill>
                  <a:srgbClr val="000000"/>
                </a:solidFill>
                <a:latin typeface="Arial"/>
                <a:cs typeface="Arial"/>
              </a:rPr>
              <a:t> question à élucider : "quelles sont les voies dans lesquelles le monde pourrait évoluer afin d'atteindre une RCP particulière?</a:t>
            </a:r>
          </a:p>
          <a:p>
            <a:pPr algn="l">
              <a:buNone/>
            </a:pPr>
            <a:endParaRPr lang="fr-FR" noProof="0" dirty="0" smtClean="0"/>
          </a:p>
          <a:p>
            <a:pPr algn="l">
              <a:buNone/>
            </a:pPr>
            <a:r>
              <a:rPr lang="fr-FR" sz="1200" b="0" i="0" u="sng" noProof="0" dirty="0" smtClean="0">
                <a:solidFill>
                  <a:srgbClr val="000000"/>
                </a:solidFill>
                <a:latin typeface="Arial"/>
                <a:cs typeface="Arial"/>
              </a:rPr>
              <a:t>Expliquez</a:t>
            </a:r>
            <a:r>
              <a:rPr lang="fr-FR" sz="1200" b="1" i="0" noProof="0" dirty="0" smtClean="0">
                <a:solidFill>
                  <a:srgbClr val="000000"/>
                </a:solidFill>
                <a:latin typeface="Arial"/>
                <a:cs typeface="Arial"/>
              </a:rPr>
              <a:t> </a:t>
            </a:r>
          </a:p>
          <a:p>
            <a:pPr algn="l">
              <a:buClr>
                <a:srgbClr val="000000"/>
              </a:buClr>
              <a:buFont typeface="Arial"/>
              <a:buChar char="•"/>
            </a:pPr>
            <a:r>
              <a:rPr lang="fr-FR" sz="1200" b="0" i="0" noProof="0" dirty="0" smtClean="0">
                <a:solidFill>
                  <a:srgbClr val="000000"/>
                </a:solidFill>
                <a:latin typeface="Arial"/>
                <a:cs typeface="Arial"/>
              </a:rPr>
              <a:t> Il existe 4 principaux RCP, élaborés par différents groupes de travail</a:t>
            </a:r>
            <a:endParaRPr lang="fr-FR" noProof="0" dirty="0" smtClean="0"/>
          </a:p>
          <a:p>
            <a:pPr algn="l">
              <a:buClr>
                <a:srgbClr val="000000"/>
              </a:buClr>
              <a:buFont typeface="Arial"/>
              <a:buChar char="•"/>
            </a:pPr>
            <a:r>
              <a:rPr lang="fr-FR" sz="1200" b="0" i="0" noProof="0" dirty="0" smtClean="0">
                <a:solidFill>
                  <a:srgbClr val="000000"/>
                </a:solidFill>
                <a:latin typeface="Arial"/>
                <a:cs typeface="Arial"/>
              </a:rPr>
              <a:t>les RCP ne constituent pas de nouveaux scénarios pleinement intégrés, mais se concentrent sur les facteurs-clés qui influencent le forçage  radiatif (pas le changement de l'utilisation des sols et la poussière minérale), c'est-à-dire le changement dans l'équilibre entre les radiations entrant et sortant dans l'atmosphère, causé par des modifications dans les composants atmosphériques, tels que le dioxyde  de carbone</a:t>
            </a:r>
            <a:endParaRPr lang="fr-FR" noProof="0" dirty="0" smtClean="0"/>
          </a:p>
          <a:p>
            <a:pPr algn="l">
              <a:buClr>
                <a:srgbClr val="000000"/>
              </a:buClr>
              <a:buFont typeface="Arial"/>
              <a:buChar char="•"/>
            </a:pPr>
            <a:r>
              <a:rPr lang="fr-FR" sz="1200" b="0" i="0" noProof="0" dirty="0" smtClean="0">
                <a:solidFill>
                  <a:srgbClr val="000000"/>
                </a:solidFill>
                <a:latin typeface="Arial"/>
                <a:cs typeface="Arial"/>
              </a:rPr>
              <a:t> en parallèle, des processus socioéconomiques sont mis en place pour compléter les RCP. L'intégration est prévue pour 2012</a:t>
            </a:r>
          </a:p>
          <a:p>
            <a:pPr algn="l">
              <a:buClr>
                <a:srgbClr val="000000"/>
              </a:buClr>
              <a:buFont typeface="Arial"/>
              <a:buChar char="•"/>
            </a:pPr>
            <a:r>
              <a:rPr lang="fr-FR" sz="1200" b="0" i="0" noProof="0" dirty="0" smtClean="0">
                <a:solidFill>
                  <a:srgbClr val="000000"/>
                </a:solidFill>
                <a:latin typeface="Arial"/>
                <a:cs typeface="Arial"/>
              </a:rPr>
              <a:t> NOUVEAU : les RCP tiennent également compte des réponses humaines (atténuation, adaptation), au lieu des traditionnels scénarios d'absence de politique climatique.</a:t>
            </a:r>
            <a:endParaRPr lang="fr-FR" noProof="0" dirty="0" smtClean="0"/>
          </a:p>
          <a:p>
            <a:pPr algn="l">
              <a:buFont typeface="Arial"/>
              <a:buChar char="•"/>
            </a:pPr>
            <a:endParaRPr lang="fr-FR" noProof="0" dirty="0" smtClean="0"/>
          </a:p>
          <a:p>
            <a:pPr algn="l">
              <a:buNone/>
            </a:pPr>
            <a:r>
              <a:rPr lang="fr-FR" sz="1200" b="0" i="1" u="sng" noProof="0" dirty="0" smtClean="0">
                <a:solidFill>
                  <a:srgbClr val="000000"/>
                </a:solidFill>
                <a:latin typeface="Arial"/>
                <a:cs typeface="Arial"/>
              </a:rPr>
              <a:t>Informations complémentaires</a:t>
            </a:r>
          </a:p>
          <a:p>
            <a:pPr algn="l">
              <a:buClr>
                <a:srgbClr val="000000"/>
              </a:buClr>
              <a:buFont typeface="Arial"/>
              <a:buChar char="•"/>
            </a:pPr>
            <a:r>
              <a:rPr lang="fr-FR" sz="1200" b="0" i="1" noProof="0" dirty="0" smtClean="0">
                <a:solidFill>
                  <a:srgbClr val="000000"/>
                </a:solidFill>
                <a:latin typeface="Arial"/>
                <a:cs typeface="Arial"/>
              </a:rPr>
              <a:t> Depuis 2001 les modèles climatiques sont devenus plus complets, intégrant le cycle du carbone océanique et terrestre, les aérosols, la chimie atmosphérique, les couches de glace, la végétation dynamique. Comme les processus physiques peuvent être modélisés avec plus de précision, des informations plus détaillées sont requises pour les scénarios d'émission, accompagnées de données d'une résolution supérieure. </a:t>
            </a:r>
          </a:p>
          <a:p>
            <a:pPr algn="l">
              <a:buClr>
                <a:srgbClr val="000000"/>
              </a:buClr>
              <a:buFont typeface="Arial"/>
              <a:buChar char="•"/>
            </a:pPr>
            <a:r>
              <a:rPr lang="fr-FR" sz="1200" b="1" i="1" noProof="0" dirty="0" smtClean="0">
                <a:solidFill>
                  <a:srgbClr val="000000"/>
                </a:solidFill>
                <a:latin typeface="Arial"/>
                <a:cs typeface="Arial"/>
              </a:rPr>
              <a:t>  (a) </a:t>
            </a:r>
            <a:r>
              <a:rPr lang="fr-FR" sz="1200" b="0" i="1" noProof="0" dirty="0" smtClean="0">
                <a:solidFill>
                  <a:srgbClr val="000000"/>
                </a:solidFill>
                <a:latin typeface="Arial"/>
                <a:cs typeface="Arial"/>
              </a:rPr>
              <a:t>Les épaisses lignes colorées montrent les quatre RCP ; les lignes fines renvoient à des scénarios individuels d'environ 30 scénarios candidats aux RCP, qui fournissent des informations sur tous les facteurs clés qui affectent le forçage radiatif et la plus grande partie a fait l'objet d'analyse par le groupe de travail III du GIEC lors de l'élaboration du  4ème rapport d'évaluation</a:t>
            </a:r>
            <a:endParaRPr lang="fr-FR" noProof="0" dirty="0" smtClean="0"/>
          </a:p>
          <a:p>
            <a:pPr algn="l">
              <a:buClr>
                <a:srgbClr val="000000"/>
              </a:buClr>
              <a:buFont typeface="Arial"/>
              <a:buChar char="•"/>
            </a:pPr>
            <a:r>
              <a:rPr lang="fr-FR" sz="1200" b="0" i="0" noProof="0" dirty="0" smtClean="0">
                <a:solidFill>
                  <a:srgbClr val="000000"/>
                </a:solidFill>
                <a:latin typeface="Arial"/>
                <a:cs typeface="Arial"/>
              </a:rPr>
              <a:t> </a:t>
            </a:r>
            <a:r>
              <a:rPr lang="fr-FR" sz="1200" b="1" i="1" noProof="0" dirty="0" smtClean="0">
                <a:solidFill>
                  <a:srgbClr val="000000"/>
                </a:solidFill>
                <a:latin typeface="Arial"/>
                <a:cs typeface="Arial"/>
              </a:rPr>
              <a:t>(b)</a:t>
            </a:r>
            <a:r>
              <a:rPr lang="fr-FR" sz="1200" b="0" i="0" noProof="0" dirty="0" smtClean="0">
                <a:solidFill>
                  <a:srgbClr val="000000"/>
                </a:solidFill>
                <a:latin typeface="Arial"/>
                <a:cs typeface="Arial"/>
              </a:rPr>
              <a:t> La fourchette des émissions dans la documentation post RSSE est présentée pour le maximum et le minimum (courbe hachurée en gras) et du 10ème au 90ème percentile (zone hachurée).</a:t>
            </a:r>
            <a:r>
              <a:rPr lang="fr-FR" sz="1200" b="0" i="1" noProof="0" dirty="0" smtClean="0">
                <a:solidFill>
                  <a:srgbClr val="000000"/>
                </a:solidFill>
                <a:latin typeface="Arial"/>
                <a:cs typeface="Arial"/>
              </a:rPr>
              <a:t> La zone bleutée correspond aux scénarios d'atténuation ; la zone grise correspond aux scénarios de référence ; la zone rose représente les chevauchements entre les scénarios de référence et d'atténuation.</a:t>
            </a:r>
          </a:p>
          <a:p>
            <a:pPr algn="l">
              <a:buFont typeface="Arial"/>
              <a:buChar char="•"/>
            </a:pPr>
            <a:endParaRPr lang="fr-FR" noProof="0" dirty="0" smtClean="0"/>
          </a:p>
        </p:txBody>
      </p:sp>
      <p:sp>
        <p:nvSpPr>
          <p:cNvPr id="59396" name="Foliennummernplatzhalter 3"/>
          <p:cNvSpPr>
            <a:spLocks noGrp="1"/>
          </p:cNvSpPr>
          <p:nvPr>
            <p:ph type="sldNum" sz="quarter" idx="5"/>
          </p:nvPr>
        </p:nvSpPr>
        <p:spPr/>
        <p:txBody>
          <a:bodyPr/>
          <a:lstStyle/>
          <a:p>
            <a:pPr algn="r">
              <a:buNone/>
            </a:pPr>
            <a:fld id="{A59067EE-4512-479A-B3C7-1D3C5CCB5B7C}" type="slidenum">
              <a:rPr lang="fr-FR" sz="1000" b="1" i="0" smtClean="0">
                <a:solidFill>
                  <a:schemeClr val="bg1"/>
                </a:solidFill>
                <a:latin typeface="Arial"/>
                <a:cs typeface="Arial"/>
              </a:rPr>
              <a:pPr algn="r">
                <a:buNone/>
              </a:pPr>
              <a:t>19</a:t>
            </a:fld>
            <a:endParaRPr lang="fr-FR" smtClean="0">
              <a:latin typeface="Arial"/>
              <a:cs typeface="Arial"/>
            </a:endParaRPr>
          </a:p>
        </p:txBody>
      </p:sp>
    </p:spTree>
    <p:extLst>
      <p:ext uri="{BB962C8B-B14F-4D97-AF65-F5344CB8AC3E}">
        <p14:creationId xmlns:p14="http://schemas.microsoft.com/office/powerpoint/2010/main" val="226258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3"/>
          <p:cNvSpPr>
            <a:spLocks noGrp="1"/>
          </p:cNvSpPr>
          <p:nvPr>
            <p:ph type="sldNum" sz="quarter" idx="5"/>
          </p:nvPr>
        </p:nvSpPr>
        <p:spPr/>
        <p:txBody>
          <a:bodyPr/>
          <a:lstStyle/>
          <a:p>
            <a:pPr algn="r">
              <a:buNone/>
            </a:pPr>
            <a:fld id="{EEBDD914-2092-4BB4-A437-4F2EE5AAF4C0}" type="slidenum">
              <a:rPr lang="fr-FR" sz="1000" b="1" i="0" smtClean="0">
                <a:solidFill>
                  <a:schemeClr val="bg1"/>
                </a:solidFill>
                <a:latin typeface="Arial"/>
                <a:cs typeface="Arial"/>
              </a:rPr>
              <a:pPr algn="r">
                <a:buNone/>
              </a:pPr>
              <a:t>2</a:t>
            </a:fld>
            <a:endParaRPr lang="fr-FR" smtClean="0">
              <a:latin typeface="Arial"/>
              <a:cs typeface="Arial"/>
            </a:endParaRPr>
          </a:p>
        </p:txBody>
      </p:sp>
      <p:sp>
        <p:nvSpPr>
          <p:cNvPr id="45059" name="Folienbildplatzhalter 5"/>
          <p:cNvSpPr>
            <a:spLocks noGrp="1" noRot="1" noChangeAspect="1" noTextEdit="1"/>
          </p:cNvSpPr>
          <p:nvPr>
            <p:ph type="sldImg"/>
          </p:nvPr>
        </p:nvSpPr>
        <p:spPr>
          <a:xfrm>
            <a:off x="546100" y="312738"/>
            <a:ext cx="5730875" cy="4297362"/>
          </a:xfrm>
          <a:ln/>
        </p:spPr>
      </p:sp>
      <p:sp>
        <p:nvSpPr>
          <p:cNvPr id="45060" name="Notizenplatzhalter 6"/>
          <p:cNvSpPr>
            <a:spLocks noGrp="1"/>
          </p:cNvSpPr>
          <p:nvPr>
            <p:ph type="body" idx="1"/>
          </p:nvPr>
        </p:nvSpPr>
        <p:spPr>
          <a:noFill/>
          <a:ln/>
        </p:spPr>
        <p:txBody>
          <a:bodyPr/>
          <a:lstStyle/>
          <a:p>
            <a:endParaRPr lang="fr-FR" smtClean="0">
              <a:latin typeface="Arial" charset="0"/>
              <a:cs typeface="Arial" charset="0"/>
            </a:endParaRPr>
          </a:p>
        </p:txBody>
      </p:sp>
    </p:spTree>
    <p:extLst>
      <p:ext uri="{BB962C8B-B14F-4D97-AF65-F5344CB8AC3E}">
        <p14:creationId xmlns:p14="http://schemas.microsoft.com/office/powerpoint/2010/main" val="3322224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Notizenplatzhalter 2"/>
          <p:cNvSpPr>
            <a:spLocks noGrp="1"/>
          </p:cNvSpPr>
          <p:nvPr>
            <p:ph type="body" idx="1"/>
          </p:nvPr>
        </p:nvSpPr>
        <p:spPr/>
        <p:txBody>
          <a:bodyPr>
            <a:normAutofit fontScale="55000" lnSpcReduction="20000"/>
          </a:bodyPr>
          <a:lstStyle/>
          <a:p>
            <a:pPr algn="l">
              <a:buNone/>
            </a:pPr>
            <a:r>
              <a:rPr lang="fr-FR" sz="1200" b="0" i="0" u="sng" noProof="0" dirty="0" smtClean="0">
                <a:solidFill>
                  <a:srgbClr val="000000"/>
                </a:solidFill>
                <a:latin typeface="Arial"/>
                <a:cs typeface="Arial"/>
              </a:rPr>
              <a:t>Message principal</a:t>
            </a:r>
          </a:p>
          <a:p>
            <a:pPr algn="l">
              <a:buClr>
                <a:srgbClr val="000000"/>
              </a:buClr>
              <a:buFont typeface="Arial"/>
              <a:buChar char="•"/>
            </a:pPr>
            <a:r>
              <a:rPr lang="fr-FR" sz="1200" b="0" i="0" noProof="0" dirty="0" smtClean="0">
                <a:solidFill>
                  <a:srgbClr val="000000"/>
                </a:solidFill>
                <a:latin typeface="Arial"/>
                <a:cs typeface="Arial"/>
              </a:rPr>
              <a:t> Les MCG sont des représentations du système terrestre - pas de portraits</a:t>
            </a:r>
          </a:p>
          <a:p>
            <a:pPr algn="l">
              <a:buClr>
                <a:srgbClr val="000000"/>
              </a:buClr>
              <a:buFont typeface="Arial"/>
              <a:buChar char="•"/>
            </a:pPr>
            <a:r>
              <a:rPr lang="fr-FR" sz="1200" b="0" i="0" noProof="0" dirty="0" smtClean="0">
                <a:solidFill>
                  <a:srgbClr val="000000"/>
                </a:solidFill>
                <a:latin typeface="Arial"/>
                <a:cs typeface="Arial"/>
              </a:rPr>
              <a:t> Les différences entre les résultats ne sont pas dues à des erreurs des scientifiques, mais s'expliquent par la complexité et le dynamisme du système terrestre. Les différentes approches de modélisation aboutissent à des résultats différents. </a:t>
            </a:r>
          </a:p>
          <a:p>
            <a:pPr algn="l">
              <a:buFont typeface="Arial"/>
              <a:buChar char="•"/>
            </a:pPr>
            <a:endParaRPr lang="fr-FR" noProof="0" dirty="0" smtClean="0"/>
          </a:p>
          <a:p>
            <a:pPr algn="l">
              <a:buNone/>
            </a:pPr>
            <a:r>
              <a:rPr lang="fr-FR" sz="1200" b="0" i="0" u="sng" noProof="0" dirty="0" smtClean="0">
                <a:solidFill>
                  <a:srgbClr val="000000"/>
                </a:solidFill>
                <a:latin typeface="Arial"/>
                <a:cs typeface="Arial"/>
              </a:rPr>
              <a:t>Expliquez</a:t>
            </a:r>
          </a:p>
          <a:p>
            <a:pPr algn="l">
              <a:buClr>
                <a:srgbClr val="000000"/>
              </a:buClr>
              <a:buFont typeface="Arial"/>
              <a:buChar char="•"/>
            </a:pPr>
            <a:r>
              <a:rPr lang="fr-FR" sz="1200" b="0" i="0" noProof="0" dirty="0" smtClean="0">
                <a:solidFill>
                  <a:srgbClr val="000000"/>
                </a:solidFill>
                <a:latin typeface="Arial"/>
                <a:cs typeface="Arial"/>
              </a:rPr>
              <a:t> Un modèle climatique cherche à décrire le fonctionnement du climat en intégrant différentes équations relevant de la dynamique des fluides, de la chimie et même de la biologie dans l'atmosphère, les océans, sur terre et dans la </a:t>
            </a:r>
            <a:r>
              <a:rPr lang="fr-FR" sz="1200" b="0" i="0" noProof="0" dirty="0" err="1" smtClean="0">
                <a:solidFill>
                  <a:srgbClr val="000000"/>
                </a:solidFill>
                <a:latin typeface="Arial"/>
                <a:cs typeface="Arial"/>
              </a:rPr>
              <a:t>cryosphère</a:t>
            </a:r>
            <a:r>
              <a:rPr lang="fr-FR" sz="1200" b="0" i="0" noProof="0" dirty="0" smtClean="0">
                <a:solidFill>
                  <a:srgbClr val="000000"/>
                </a:solidFill>
                <a:latin typeface="Arial"/>
                <a:cs typeface="Arial"/>
              </a:rPr>
              <a:t>. </a:t>
            </a:r>
          </a:p>
          <a:p>
            <a:pPr algn="l">
              <a:buClr>
                <a:srgbClr val="000000"/>
              </a:buClr>
              <a:buFont typeface="Arial"/>
              <a:buChar char="•"/>
            </a:pPr>
            <a:r>
              <a:rPr lang="fr-FR" sz="1200" b="0" i="0" noProof="0" dirty="0" smtClean="0">
                <a:solidFill>
                  <a:srgbClr val="000000"/>
                </a:solidFill>
                <a:latin typeface="Arial"/>
                <a:cs typeface="Arial"/>
              </a:rPr>
              <a:t> Les informations sur ces processus sont soit dérivées directement des lois physiques (p.ex. la loi de Newton), soit obtenues par des moyens plus empiriques (p.ex. discrétisation mathématique). </a:t>
            </a:r>
          </a:p>
          <a:p>
            <a:pPr algn="l">
              <a:buClr>
                <a:srgbClr val="000000"/>
              </a:buClr>
              <a:buFont typeface="Arial"/>
              <a:buChar char="•"/>
            </a:pPr>
            <a:r>
              <a:rPr lang="fr-FR" sz="1200" b="0" i="0" noProof="0" dirty="0" smtClean="0">
                <a:solidFill>
                  <a:srgbClr val="000000"/>
                </a:solidFill>
                <a:latin typeface="Arial"/>
                <a:cs typeface="Arial"/>
              </a:rPr>
              <a:t> Pour "exécuter" un modèle, les scientifiques divisent la planète en une grille tridimensionnelle, appliquent les équations basiques et évaluent les résultats (graphique de gauche). Avec l'évolution des moyens informatiques, l'analyse a été continuellement affinée.</a:t>
            </a:r>
          </a:p>
          <a:p>
            <a:pPr algn="l">
              <a:buClr>
                <a:srgbClr val="000000"/>
              </a:buClr>
              <a:buFont typeface="Arial"/>
              <a:buChar char="•"/>
            </a:pPr>
            <a:r>
              <a:rPr lang="fr-FR" sz="1200" b="0" i="0" noProof="0" dirty="0" smtClean="0">
                <a:solidFill>
                  <a:srgbClr val="000000"/>
                </a:solidFill>
                <a:latin typeface="Arial"/>
                <a:cs typeface="Arial"/>
              </a:rPr>
              <a:t> Les modèles de circulation générale décrivent des composants. Les modèles de circulation générale couplés atmosphère-océan (MCGAO) avec d'autres composantes additionnelles (comme un modèle de glace de mer ou un modèle terrestre), constituent la base d'un modèle climatique complet. Cependant, ils sont souvent presque aussi difficiles à analyser que le système climatique réel.</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23 différents modèles ont été pris en considération pour le dernier rapport d'évaluation du GIEC. Ceux-ci varient en fonction de l'accentuation du processus physique représenté, ainsi qu'en termes de résolution de la grille.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modèles climatiques globaux fournissent des informations sur l'ampleur moyenne de changements sur de longues périodes (30 ans) - les prévisions de MCG pour de courtes périodes n'ont pas de réelle signification.</a:t>
            </a:r>
          </a:p>
          <a:p>
            <a:pPr algn="l">
              <a:buClr>
                <a:srgbClr val="000000"/>
              </a:buClr>
              <a:buFont typeface="Arial"/>
              <a:buChar char="•"/>
            </a:pPr>
            <a:r>
              <a:rPr lang="fr-FR" sz="1200" b="0" i="0" noProof="0" dirty="0" smtClean="0">
                <a:solidFill>
                  <a:srgbClr val="000000"/>
                </a:solidFill>
                <a:latin typeface="Arial"/>
                <a:cs typeface="Arial"/>
              </a:rPr>
              <a:t>Défis de la modélisation</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Contraintes informatiques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Certains processus physiques, comme ceux reliés à la présence de nuages, se produisent à des échelles plus petites et ne peuvent être modélisés correctement. Au lieu de cela, leurs propriétés connues doivent être ramenées à une moyenne sur une échelle plus large, par une technique connue sous le nom de paramétrage.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La difficulté à modéliser des mécanismes de réponse (p.ex. nuages et radiation, la circulation océanique, et l'albédo de la glace et de la neige)</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Projections à une échelle plus petite, qui ne sont pas fiables. </a:t>
            </a:r>
          </a:p>
          <a:p>
            <a:pPr algn="l">
              <a:buNone/>
            </a:pPr>
            <a:endParaRPr lang="fr-FR" noProof="0" dirty="0" smtClean="0"/>
          </a:p>
          <a:p>
            <a:pPr algn="l">
              <a:buNone/>
            </a:pPr>
            <a:r>
              <a:rPr lang="fr-FR" sz="1200" b="0" i="1" u="sng" noProof="0" dirty="0" smtClean="0">
                <a:solidFill>
                  <a:srgbClr val="000000"/>
                </a:solidFill>
                <a:latin typeface="Arial"/>
                <a:cs typeface="Arial"/>
              </a:rPr>
              <a:t>Informations complémentaires</a:t>
            </a:r>
          </a:p>
          <a:p>
            <a:pPr algn="l">
              <a:buClr>
                <a:srgbClr val="000000"/>
              </a:buClr>
              <a:buFont typeface="Arial"/>
              <a:buChar char="•"/>
            </a:pPr>
            <a:r>
              <a:rPr lang="fr-FR" sz="1200" b="0" i="1" noProof="0" dirty="0" smtClean="0">
                <a:solidFill>
                  <a:srgbClr val="000000"/>
                </a:solidFill>
                <a:latin typeface="Arial"/>
                <a:cs typeface="Arial"/>
              </a:rPr>
              <a:t>Une tendance récente en matière de MCG </a:t>
            </a:r>
          </a:p>
          <a:p>
            <a:pPr marL="180960" lvl="1" indent="-180960" algn="l">
              <a:buClr>
                <a:srgbClr val="669900"/>
              </a:buClr>
              <a:buFont typeface="Arial"/>
              <a:buChar char="•"/>
            </a:pPr>
            <a:r>
              <a:rPr lang="fr-FR" sz="1200" b="0" i="1" noProof="0" dirty="0" smtClean="0">
                <a:solidFill>
                  <a:srgbClr val="000000"/>
                </a:solidFill>
                <a:latin typeface="Arial"/>
                <a:ea typeface="Adobe Fangsong Std R"/>
                <a:cs typeface="Arial"/>
              </a:rPr>
              <a:t>consiste à les étendre pour en faire des modèles du système terrestre, incluant des choses comme des sous-modèles de la chimie atmosphérique, ou un modèle du cycle carbone pour mieux prédire les changements de la concentration de dioxyde de carbone, résultant des modifications des émissions.</a:t>
            </a:r>
          </a:p>
          <a:p>
            <a:pPr algn="l">
              <a:buClr>
                <a:srgbClr val="000000"/>
              </a:buClr>
              <a:buFont typeface="Arial"/>
              <a:buChar char="•"/>
            </a:pPr>
            <a:r>
              <a:rPr lang="fr-FR" sz="1200" b="0" i="1" noProof="0" dirty="0" smtClean="0">
                <a:solidFill>
                  <a:srgbClr val="000000"/>
                </a:solidFill>
                <a:latin typeface="Arial"/>
                <a:cs typeface="Arial"/>
              </a:rPr>
              <a:t> Résolution </a:t>
            </a:r>
          </a:p>
          <a:p>
            <a:pPr marL="180960" lvl="1" indent="-180960" algn="l">
              <a:buClr>
                <a:srgbClr val="669900"/>
              </a:buClr>
              <a:buFont typeface="Arial"/>
              <a:buChar char="•"/>
            </a:pPr>
            <a:r>
              <a:rPr lang="fr-FR" sz="1200" b="0" i="1" noProof="0" dirty="0" smtClean="0">
                <a:solidFill>
                  <a:srgbClr val="000000"/>
                </a:solidFill>
                <a:latin typeface="Arial"/>
                <a:ea typeface="Adobe Fangsong Std R"/>
                <a:cs typeface="Arial"/>
              </a:rPr>
              <a:t>Les modèles ont habituellement une résolution horizontale entre 250 et 600 km, 10 à 20 couches verticales dans l'atmosphère et parfois jusqu'à 30 couches dans les océans</a:t>
            </a:r>
          </a:p>
          <a:p>
            <a:pPr marL="180960" lvl="1" indent="-180960" algn="l">
              <a:buClr>
                <a:srgbClr val="669900"/>
              </a:buClr>
              <a:buFont typeface="Arial"/>
              <a:buChar char="•"/>
            </a:pPr>
            <a:r>
              <a:rPr lang="fr-FR" sz="1200" b="0" i="1" noProof="0" dirty="0" smtClean="0">
                <a:solidFill>
                  <a:srgbClr val="000000"/>
                </a:solidFill>
                <a:latin typeface="Arial"/>
                <a:ea typeface="Adobe Fangsong Std R"/>
                <a:cs typeface="Arial"/>
              </a:rPr>
              <a:t>Composantes du modèle</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Les MCGA consistent en un noyau dynamique qui intègre les équations des mouvements de fluides, habituellement pour : </a:t>
            </a:r>
          </a:p>
          <a:p>
            <a:pPr marL="447690" lvl="3" indent="-90526" algn="l">
              <a:buClr>
                <a:srgbClr val="669900"/>
              </a:buClr>
              <a:buFont typeface="Wingdings"/>
              <a:buChar char="§"/>
            </a:pPr>
            <a:r>
              <a:rPr lang="fr-FR" sz="800" b="0" i="1" noProof="0" dirty="0" smtClean="0">
                <a:solidFill>
                  <a:srgbClr val="000000"/>
                </a:solidFill>
                <a:latin typeface="Arial"/>
                <a:ea typeface="Adobe Fangsong Std R"/>
                <a:cs typeface="Arial"/>
              </a:rPr>
              <a:t>la pression de surface</a:t>
            </a:r>
          </a:p>
          <a:p>
            <a:pPr marL="447690" lvl="3" indent="-90526" algn="l">
              <a:buClr>
                <a:srgbClr val="669900"/>
              </a:buClr>
              <a:buFont typeface="Wingdings"/>
              <a:buChar char="§"/>
            </a:pPr>
            <a:r>
              <a:rPr lang="fr-FR" sz="800" b="0" i="1" noProof="0" dirty="0" smtClean="0">
                <a:solidFill>
                  <a:srgbClr val="000000"/>
                </a:solidFill>
                <a:latin typeface="Arial"/>
                <a:ea typeface="Adobe Fangsong Std R"/>
                <a:cs typeface="Arial"/>
              </a:rPr>
              <a:t>les composantes horizontales de la vitesse dans les couches</a:t>
            </a:r>
          </a:p>
          <a:p>
            <a:pPr marL="447690" lvl="3" indent="-90526" algn="l">
              <a:buClr>
                <a:srgbClr val="669900"/>
              </a:buClr>
              <a:buFont typeface="Wingdings"/>
              <a:buChar char="§"/>
            </a:pPr>
            <a:r>
              <a:rPr lang="fr-FR" sz="800" b="0" i="1" noProof="0" dirty="0" smtClean="0">
                <a:solidFill>
                  <a:srgbClr val="000000"/>
                </a:solidFill>
                <a:latin typeface="Arial"/>
                <a:ea typeface="Adobe Fangsong Std R"/>
                <a:cs typeface="Arial"/>
              </a:rPr>
              <a:t>les températures et les vapeurs d'eau dans les couches</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Les MCG océaniques (MCGO) modélisent l'océan (avec les changements imposés par l'atmosphère) et peuvent ou non comporter des modèles des glaces maritimes. </a:t>
            </a:r>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Fiabilité </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 Les modèles se basent sur des lois physiques établies</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 Les modèles sont régulièrement et intensément évalués, en comparant leurs simulations avec les observations de l'atmosphère, des océans, de la </a:t>
            </a:r>
            <a:r>
              <a:rPr lang="fr-FR" sz="1000" b="0" i="1" noProof="0" dirty="0" err="1" smtClean="0">
                <a:solidFill>
                  <a:srgbClr val="000000"/>
                </a:solidFill>
                <a:latin typeface="Arial"/>
                <a:ea typeface="Adobe Fangsong Std R"/>
                <a:cs typeface="Arial"/>
              </a:rPr>
              <a:t>cryosphère</a:t>
            </a:r>
            <a:r>
              <a:rPr lang="fr-FR" sz="1000" b="0" i="1" noProof="0" dirty="0" smtClean="0">
                <a:solidFill>
                  <a:srgbClr val="000000"/>
                </a:solidFill>
                <a:latin typeface="Arial"/>
                <a:ea typeface="Adobe Fangsong Std R"/>
                <a:cs typeface="Arial"/>
              </a:rPr>
              <a:t> et de la surface terrestre</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 Les modèles sont capables de reproduire les caractéristiques des climats et des changements climatiques passés.</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Les résultats de tous les modèles sont généralement solides, ce qui accroit énormément leur fiabilité apparente, comme le montre le dernier rapport du GIEC (2007).</a:t>
            </a:r>
          </a:p>
          <a:p>
            <a:pPr marL="180960" lvl="1" indent="-180960" algn="l">
              <a:buClr>
                <a:srgbClr val="669900"/>
              </a:buClr>
              <a:buFont typeface="Wingdings"/>
              <a:buChar char="§"/>
            </a:pPr>
            <a:endParaRPr lang="fr-FR" noProof="0" dirty="0" smtClean="0"/>
          </a:p>
          <a:p>
            <a:pPr algn="l">
              <a:buFont typeface="Arial"/>
              <a:buChar char="•"/>
            </a:pPr>
            <a:endParaRPr lang="fr-FR" noProof="0" dirty="0" smtClean="0"/>
          </a:p>
        </p:txBody>
      </p:sp>
      <p:sp>
        <p:nvSpPr>
          <p:cNvPr id="60419" name="Foliennummernplatzhalter 3"/>
          <p:cNvSpPr>
            <a:spLocks noGrp="1"/>
          </p:cNvSpPr>
          <p:nvPr>
            <p:ph type="sldNum" sz="quarter" idx="5"/>
          </p:nvPr>
        </p:nvSpPr>
        <p:spPr/>
        <p:txBody>
          <a:bodyPr/>
          <a:lstStyle/>
          <a:p>
            <a:pPr algn="r">
              <a:buNone/>
            </a:pPr>
            <a:fld id="{A2CD1D70-B42C-4354-9C09-8A6B95F65A5E}" type="slidenum">
              <a:rPr lang="fr-FR" sz="1000" b="1" i="0" smtClean="0">
                <a:solidFill>
                  <a:schemeClr val="bg1"/>
                </a:solidFill>
                <a:latin typeface="Arial"/>
                <a:cs typeface="Arial"/>
              </a:rPr>
              <a:pPr algn="r">
                <a:buNone/>
              </a:pPr>
              <a:t>20</a:t>
            </a:fld>
            <a:endParaRPr lang="fr-FR" smtClean="0">
              <a:latin typeface="Arial"/>
              <a:cs typeface="Arial"/>
            </a:endParaRPr>
          </a:p>
        </p:txBody>
      </p:sp>
      <p:sp>
        <p:nvSpPr>
          <p:cNvPr id="60420" name="Folienbildplatzhalter 9"/>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2642781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a:bodyPr>
          <a:lstStyle/>
          <a:p>
            <a:pPr algn="l">
              <a:buNone/>
            </a:pPr>
            <a:r>
              <a:rPr lang="fr-FR" sz="1200" b="1" i="0" noProof="0" dirty="0" smtClean="0">
                <a:solidFill>
                  <a:srgbClr val="000000"/>
                </a:solidFill>
                <a:latin typeface="Arial"/>
                <a:cs typeface="Arial"/>
              </a:rPr>
              <a:t>SEULEMENT si vous avez du temps</a:t>
            </a:r>
          </a:p>
          <a:p>
            <a:pPr algn="l">
              <a:buNone/>
            </a:pPr>
            <a:endParaRPr lang="fr-FR" noProof="0" dirty="0" smtClean="0"/>
          </a:p>
          <a:p>
            <a:pPr algn="l">
              <a:buNone/>
            </a:pPr>
            <a:r>
              <a:rPr lang="fr-FR" sz="1200" b="0" i="0" u="sng" noProof="0" dirty="0" smtClean="0">
                <a:solidFill>
                  <a:srgbClr val="000000"/>
                </a:solidFill>
                <a:latin typeface="Arial"/>
                <a:cs typeface="Arial"/>
              </a:rPr>
              <a:t>Message principal</a:t>
            </a:r>
            <a:endParaRPr lang="fr-FR" noProof="0" dirty="0" smtClean="0"/>
          </a:p>
          <a:p>
            <a:pPr algn="l">
              <a:buNone/>
            </a:pPr>
            <a:r>
              <a:rPr lang="fr-FR" sz="1200" b="0" i="0" noProof="0" dirty="0" smtClean="0">
                <a:solidFill>
                  <a:srgbClr val="000000"/>
                </a:solidFill>
                <a:latin typeface="Arial"/>
                <a:cs typeface="Arial"/>
              </a:rPr>
              <a:t>Le système terrestre est hautement complexe et donc difficile à représenter dans un seul modèle</a:t>
            </a:r>
          </a:p>
          <a:p>
            <a:pPr algn="l">
              <a:buNone/>
            </a:pPr>
            <a:endParaRPr lang="fr-FR" noProof="0" dirty="0" smtClean="0"/>
          </a:p>
          <a:p>
            <a:pPr algn="l">
              <a:buNone/>
            </a:pPr>
            <a:r>
              <a:rPr lang="fr-FR" sz="1200" b="0" i="0" u="sng" noProof="0" dirty="0" smtClean="0">
                <a:solidFill>
                  <a:srgbClr val="000000"/>
                </a:solidFill>
                <a:latin typeface="Arial"/>
                <a:cs typeface="Arial"/>
              </a:rPr>
              <a:t>Expliquez</a:t>
            </a:r>
            <a:endParaRPr lang="fr-FR" noProof="0" dirty="0" smtClean="0"/>
          </a:p>
          <a:p>
            <a:pPr algn="l">
              <a:buClr>
                <a:srgbClr val="000000"/>
              </a:buClr>
              <a:buFont typeface="Arial"/>
              <a:buChar char="•"/>
            </a:pPr>
            <a:r>
              <a:rPr lang="fr-FR" sz="1200" b="0" i="0" noProof="0" dirty="0" smtClean="0">
                <a:solidFill>
                  <a:srgbClr val="000000"/>
                </a:solidFill>
                <a:latin typeface="Arial"/>
                <a:cs typeface="Arial"/>
              </a:rPr>
              <a:t>Le système climatique consiste en 5 composantes qui interagissent : l'atmosphère, l'hydrosphère, la </a:t>
            </a:r>
            <a:r>
              <a:rPr lang="fr-FR" sz="1200" b="0" i="0" noProof="0" dirty="0" err="1" smtClean="0">
                <a:solidFill>
                  <a:srgbClr val="000000"/>
                </a:solidFill>
                <a:latin typeface="Arial"/>
                <a:cs typeface="Arial"/>
              </a:rPr>
              <a:t>cryosphère</a:t>
            </a:r>
            <a:r>
              <a:rPr lang="fr-FR" sz="1200" b="0" i="0" noProof="0" dirty="0" smtClean="0">
                <a:solidFill>
                  <a:srgbClr val="000000"/>
                </a:solidFill>
                <a:latin typeface="Arial"/>
                <a:cs typeface="Arial"/>
              </a:rPr>
              <a:t>, la surface terrestre et la biosphère. </a:t>
            </a:r>
          </a:p>
          <a:p>
            <a:pPr algn="l">
              <a:buClr>
                <a:srgbClr val="000000"/>
              </a:buClr>
              <a:buFont typeface="Arial"/>
              <a:buChar char="•"/>
            </a:pPr>
            <a:r>
              <a:rPr lang="fr-FR" sz="1200" b="0" i="0" noProof="0" dirty="0" smtClean="0">
                <a:solidFill>
                  <a:srgbClr val="000000"/>
                </a:solidFill>
                <a:latin typeface="Arial"/>
                <a:cs typeface="Arial"/>
              </a:rPr>
              <a:t>Les scénarios d'émissions et autres pilotes sont utilisés pour évaluer l'impact d'une série d'activités humaines sur ces composantes. </a:t>
            </a:r>
            <a:endParaRPr lang="fr-FR" noProof="0" dirty="0" smtClean="0"/>
          </a:p>
          <a:p>
            <a:pPr algn="l">
              <a:buFont typeface="Arial"/>
              <a:buChar char="•"/>
            </a:pPr>
            <a:endParaRPr lang="fr-FR" noProof="0" dirty="0" smtClean="0"/>
          </a:p>
        </p:txBody>
      </p:sp>
      <p:sp>
        <p:nvSpPr>
          <p:cNvPr id="61444" name="Foliennummernplatzhalter 3"/>
          <p:cNvSpPr>
            <a:spLocks noGrp="1"/>
          </p:cNvSpPr>
          <p:nvPr>
            <p:ph type="sldNum" sz="quarter" idx="5"/>
          </p:nvPr>
        </p:nvSpPr>
        <p:spPr/>
        <p:txBody>
          <a:bodyPr/>
          <a:lstStyle/>
          <a:p>
            <a:pPr algn="r">
              <a:buNone/>
            </a:pPr>
            <a:fld id="{B841B76A-4287-4C44-BEBB-8A96D0AA7DB0}" type="slidenum">
              <a:rPr lang="fr-FR" sz="1000" b="1" i="0" smtClean="0">
                <a:solidFill>
                  <a:schemeClr val="bg1"/>
                </a:solidFill>
                <a:latin typeface="Arial"/>
                <a:cs typeface="Arial"/>
              </a:rPr>
              <a:pPr algn="r">
                <a:buNone/>
              </a:pPr>
              <a:t>21</a:t>
            </a:fld>
            <a:endParaRPr lang="fr-FR" smtClean="0">
              <a:latin typeface="Arial"/>
              <a:cs typeface="Arial"/>
            </a:endParaRPr>
          </a:p>
        </p:txBody>
      </p:sp>
    </p:spTree>
    <p:extLst>
      <p:ext uri="{BB962C8B-B14F-4D97-AF65-F5344CB8AC3E}">
        <p14:creationId xmlns:p14="http://schemas.microsoft.com/office/powerpoint/2010/main" val="100609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otizenplatzhalter 2"/>
          <p:cNvSpPr>
            <a:spLocks noGrp="1"/>
          </p:cNvSpPr>
          <p:nvPr>
            <p:ph type="body" idx="1"/>
          </p:nvPr>
        </p:nvSpPr>
        <p:spPr>
          <a:noFill/>
          <a:ln/>
        </p:spPr>
        <p:txBody>
          <a:bodyPr/>
          <a:lstStyle/>
          <a:p>
            <a:pPr marL="180960" lvl="1" indent="-180960" algn="l">
              <a:buNone/>
            </a:pPr>
            <a:r>
              <a:rPr lang="fr-FR" sz="1200" b="0" i="0" u="sng" noProof="0" dirty="0" smtClean="0">
                <a:solidFill>
                  <a:srgbClr val="000000"/>
                </a:solidFill>
                <a:latin typeface="Arial"/>
                <a:ea typeface="Adobe Fangsong Std R"/>
                <a:cs typeface="Arial"/>
              </a:rPr>
              <a:t>Message principal</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 Les modèles climatiques régionaux ont été développés pour inclure des particularités locales pertinentes et fournir les informations à l'échelle requise.</a:t>
            </a:r>
          </a:p>
          <a:p>
            <a:pPr marL="180960" lvl="1" indent="-180960" algn="l">
              <a:buClr>
                <a:srgbClr val="669900"/>
              </a:buClr>
              <a:buFont typeface="Wingdings"/>
              <a:buChar char="§"/>
            </a:pPr>
            <a:endParaRPr lang="fr-FR" noProof="0" dirty="0" smtClean="0">
              <a:latin typeface="Arial"/>
              <a:cs typeface="Arial"/>
            </a:endParaRPr>
          </a:p>
          <a:p>
            <a:pPr marL="180960" lvl="1" indent="-180960" algn="l">
              <a:buNone/>
            </a:pPr>
            <a:r>
              <a:rPr lang="fr-FR" sz="1200" b="0" i="0" u="sng" noProof="0" dirty="0" smtClean="0">
                <a:solidFill>
                  <a:srgbClr val="000000"/>
                </a:solidFill>
                <a:latin typeface="Arial"/>
                <a:ea typeface="Adobe Fangsong Std R"/>
                <a:cs typeface="Arial"/>
              </a:rPr>
              <a:t>Expliquez</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L'évaluation locale nécessite des informations plus détaillées que celles disponibles dans les MCG.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climats locaux sont largement influencés par des caractéristiques et processus à plus petite échelle, tels que des montagnes, forêts ou lacs, l'effet d'îlot thermique des grandes villes, etc. Ces caractéristiques ne sont pas représentées en détail dans les modèles climatiques globaux.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Pour cette raison, les modèles climatiques régionaux ont été mis en place. Il existe deux principaux types de modèles climatiques régionaux : les modèles statistiques et dynamiques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Les modèles statistiques analysent des statistiques climatiques empiriques et extrapolent les résultats vers l'avenir en utilisant des tendances climatiques prises dans les MCG. </a:t>
            </a:r>
          </a:p>
          <a:p>
            <a:pPr marL="447690" lvl="3" indent="-90526" algn="l">
              <a:buClr>
                <a:srgbClr val="669900"/>
              </a:buClr>
              <a:buFont typeface="Wingdings"/>
              <a:buChar char="§"/>
            </a:pPr>
            <a:r>
              <a:rPr lang="fr-FR" sz="800" b="0" i="0" noProof="0" dirty="0" smtClean="0">
                <a:solidFill>
                  <a:srgbClr val="000000"/>
                </a:solidFill>
                <a:latin typeface="Arial"/>
                <a:ea typeface="Adobe Fangsong Std R"/>
                <a:cs typeface="Arial"/>
              </a:rPr>
              <a:t> Avantage : ils sont en partie basés sur une connaissance climatique empirique et locale. </a:t>
            </a:r>
          </a:p>
          <a:p>
            <a:pPr marL="447690" lvl="3" indent="-90526" algn="l">
              <a:buClr>
                <a:srgbClr val="669900"/>
              </a:buClr>
              <a:buFont typeface="Wingdings"/>
              <a:buChar char="§"/>
            </a:pPr>
            <a:r>
              <a:rPr lang="fr-FR" sz="800" b="0" i="0" noProof="0" dirty="0" smtClean="0">
                <a:solidFill>
                  <a:srgbClr val="000000"/>
                </a:solidFill>
                <a:latin typeface="Arial"/>
                <a:ea typeface="Adobe Fangsong Std R"/>
                <a:cs typeface="Arial"/>
              </a:rPr>
              <a:t>Inconvénient : dans les pays en voie de développement, les données climatiques empiriques ne sont souvent pas disponibles pour de longues périodes sans lacunes, en raison d'un manque de couverture de l'observation.</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Les modèles dynamiques (p.ex. PRECIS, CCLM, REMO) fonctionnent d'une manière similaire au MCG. </a:t>
            </a:r>
          </a:p>
          <a:p>
            <a:pPr marL="447690" lvl="3" indent="-90526" algn="l">
              <a:buClr>
                <a:srgbClr val="669900"/>
              </a:buClr>
              <a:buFont typeface="Wingdings"/>
              <a:buChar char="§"/>
            </a:pPr>
            <a:r>
              <a:rPr lang="fr-FR" sz="800" b="0" i="0" noProof="0" dirty="0" smtClean="0">
                <a:solidFill>
                  <a:srgbClr val="000000"/>
                </a:solidFill>
                <a:latin typeface="Arial"/>
                <a:ea typeface="Adobe Fangsong Std R"/>
                <a:cs typeface="Arial"/>
              </a:rPr>
              <a:t>Avantage : ils tiennent compte les spécificités régionales</a:t>
            </a:r>
          </a:p>
          <a:p>
            <a:pPr marL="447690" lvl="3" indent="-90526" algn="l">
              <a:buClr>
                <a:srgbClr val="669900"/>
              </a:buClr>
              <a:buFont typeface="Wingdings"/>
              <a:buChar char="§"/>
            </a:pPr>
            <a:r>
              <a:rPr lang="fr-FR" sz="800" b="0" i="0" noProof="0" dirty="0" smtClean="0">
                <a:solidFill>
                  <a:srgbClr val="000000"/>
                </a:solidFill>
                <a:latin typeface="Arial"/>
                <a:ea typeface="Adobe Fangsong Std R"/>
                <a:cs typeface="Arial"/>
              </a:rPr>
              <a:t>Inconvénient : Le temps nécessaire à la simulation en raison des processus supplémentaires qui sont représentés plus en détail ; nécessite d'importantes compétences de calcul.</a:t>
            </a:r>
          </a:p>
          <a:p>
            <a:pPr algn="l">
              <a:buNone/>
            </a:pPr>
            <a:endParaRPr lang="fr-FR" noProof="0" dirty="0" smtClean="0">
              <a:latin typeface="Arial"/>
              <a:cs typeface="Arial"/>
            </a:endParaRPr>
          </a:p>
          <a:p>
            <a:pPr algn="l">
              <a:buNone/>
            </a:pPr>
            <a:r>
              <a:rPr lang="fr-FR" sz="1200" b="0" i="1" u="sng" noProof="0" dirty="0" smtClean="0">
                <a:solidFill>
                  <a:srgbClr val="000000"/>
                </a:solidFill>
                <a:latin typeface="Arial"/>
                <a:cs typeface="Arial"/>
              </a:rPr>
              <a:t>Informations complémentaires</a:t>
            </a:r>
          </a:p>
          <a:p>
            <a:pPr algn="l">
              <a:buClr>
                <a:srgbClr val="000000"/>
              </a:buClr>
              <a:buFontTx/>
              <a:buChar char="•"/>
            </a:pPr>
            <a:r>
              <a:rPr lang="fr-FR" sz="1200" b="0" i="1" noProof="0" dirty="0" smtClean="0">
                <a:solidFill>
                  <a:srgbClr val="000000"/>
                </a:solidFill>
                <a:latin typeface="Arial"/>
                <a:cs typeface="Arial"/>
              </a:rPr>
              <a:t> L'avancée la plus pertinente en matière d'activités de modélisation climatique régionale était la production de simulations climatiques continues MCR sur plusieurs années. </a:t>
            </a:r>
          </a:p>
          <a:p>
            <a:pPr algn="l">
              <a:buClr>
                <a:srgbClr val="000000"/>
              </a:buClr>
              <a:buFontTx/>
              <a:buChar char="•"/>
            </a:pPr>
            <a:r>
              <a:rPr lang="fr-FR" sz="1200" b="0" i="1" noProof="0" dirty="0" smtClean="0">
                <a:solidFill>
                  <a:srgbClr val="000000"/>
                </a:solidFill>
                <a:latin typeface="Arial"/>
                <a:cs typeface="Arial"/>
              </a:rPr>
              <a:t> L'amélioration fondamentale que représentent les simulations continues sur le long terme, consiste en l'équilibrage du climat modelé avec l'hydrologie superficielle et la simulation du cycle saisonnier complet pour son utilisation dans les modèles d'impacts. </a:t>
            </a:r>
          </a:p>
          <a:p>
            <a:pPr algn="l">
              <a:buClr>
                <a:srgbClr val="000000"/>
              </a:buClr>
              <a:buFontTx/>
              <a:buChar char="•"/>
            </a:pPr>
            <a:r>
              <a:rPr lang="fr-FR" sz="1200" b="0" i="1" noProof="0" dirty="0" smtClean="0">
                <a:solidFill>
                  <a:srgbClr val="000000"/>
                </a:solidFill>
                <a:latin typeface="Arial"/>
                <a:cs typeface="Arial"/>
              </a:rPr>
              <a:t>De plus, la capacité à produire des simulations à long terme facilite le couplage des MCR avec d'autres modèles de processus régionaux, tels que des modèles de lacs, des modèles dynamiques des glaces de mer, et des possibles modèles régionaux océaniques (ou côtiers) et </a:t>
            </a:r>
            <a:r>
              <a:rPr lang="fr-FR" sz="1200" b="0" i="1" noProof="0" dirty="0" err="1" smtClean="0">
                <a:solidFill>
                  <a:srgbClr val="000000"/>
                </a:solidFill>
                <a:latin typeface="Arial"/>
                <a:cs typeface="Arial"/>
              </a:rPr>
              <a:t>écosystémiques</a:t>
            </a:r>
            <a:r>
              <a:rPr lang="fr-FR" sz="1200" b="0" i="1" noProof="0" dirty="0" smtClean="0">
                <a:solidFill>
                  <a:srgbClr val="000000"/>
                </a:solidFill>
                <a:latin typeface="Arial"/>
                <a:cs typeface="Arial"/>
              </a:rPr>
              <a:t>. </a:t>
            </a:r>
          </a:p>
          <a:p>
            <a:pPr algn="l">
              <a:buClr>
                <a:srgbClr val="000000"/>
              </a:buClr>
              <a:buFontTx/>
              <a:buChar char="•"/>
            </a:pPr>
            <a:r>
              <a:rPr lang="fr-FR" sz="1200" b="0" i="1" noProof="0" dirty="0" smtClean="0">
                <a:solidFill>
                  <a:srgbClr val="000000"/>
                </a:solidFill>
                <a:latin typeface="Arial"/>
                <a:cs typeface="Arial"/>
              </a:rPr>
              <a:t> L'écart des points de la grille horizontale varie dans une fourchette de 15 à 125 km. </a:t>
            </a:r>
          </a:p>
          <a:p>
            <a:pPr algn="l">
              <a:buFontTx/>
              <a:buChar char="•"/>
            </a:pPr>
            <a:endParaRPr lang="fr-FR" noProof="0" dirty="0" smtClean="0">
              <a:latin typeface="Arial"/>
              <a:cs typeface="Arial"/>
            </a:endParaRPr>
          </a:p>
          <a:p>
            <a:pPr algn="l">
              <a:buNone/>
            </a:pPr>
            <a:endParaRPr lang="fr-FR" noProof="0" dirty="0" smtClean="0">
              <a:latin typeface="Arial"/>
              <a:cs typeface="Arial"/>
            </a:endParaRPr>
          </a:p>
        </p:txBody>
      </p:sp>
      <p:sp>
        <p:nvSpPr>
          <p:cNvPr id="62467" name="Foliennummernplatzhalter 3"/>
          <p:cNvSpPr>
            <a:spLocks noGrp="1"/>
          </p:cNvSpPr>
          <p:nvPr>
            <p:ph type="sldNum" sz="quarter" idx="5"/>
          </p:nvPr>
        </p:nvSpPr>
        <p:spPr/>
        <p:txBody>
          <a:bodyPr/>
          <a:lstStyle/>
          <a:p>
            <a:pPr algn="r">
              <a:buNone/>
            </a:pPr>
            <a:fld id="{27A4B4B9-FAAC-4919-B16A-BC4B1ED23085}" type="slidenum">
              <a:rPr lang="fr-FR" sz="1000" b="1" i="0" smtClean="0">
                <a:solidFill>
                  <a:schemeClr val="bg1"/>
                </a:solidFill>
                <a:latin typeface="Arial"/>
                <a:cs typeface="Arial"/>
              </a:rPr>
              <a:pPr algn="r">
                <a:buNone/>
              </a:pPr>
              <a:t>22</a:t>
            </a:fld>
            <a:endParaRPr lang="fr-FR" smtClean="0">
              <a:latin typeface="Arial"/>
              <a:cs typeface="Arial"/>
            </a:endParaRPr>
          </a:p>
        </p:txBody>
      </p:sp>
      <p:sp>
        <p:nvSpPr>
          <p:cNvPr id="62468" name="Folienbildplatzhalter 6"/>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3523428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otizenplatzhalter 2"/>
          <p:cNvSpPr>
            <a:spLocks noGrp="1"/>
          </p:cNvSpPr>
          <p:nvPr>
            <p:ph type="body" idx="1"/>
          </p:nvPr>
        </p:nvSpPr>
        <p:spPr>
          <a:noFill/>
          <a:ln/>
        </p:spPr>
        <p:txBody>
          <a:bodyPr/>
          <a:lstStyle/>
          <a:p>
            <a:pPr marL="180960" lvl="1" indent="-180960" algn="l">
              <a:buNone/>
            </a:pPr>
            <a:r>
              <a:rPr lang="fr-FR" sz="1200" b="1" i="0" noProof="0" dirty="0" smtClean="0">
                <a:solidFill>
                  <a:srgbClr val="000000"/>
                </a:solidFill>
                <a:latin typeface="Arial"/>
                <a:ea typeface="Adobe Fangsong Std R"/>
                <a:cs typeface="Arial"/>
              </a:rPr>
              <a:t>SEULEMENT si vous avez du temps </a:t>
            </a:r>
          </a:p>
          <a:p>
            <a:pPr marL="180960" lvl="1" indent="-180960" algn="l">
              <a:buNone/>
            </a:pPr>
            <a:endParaRPr lang="fr-FR" noProof="0" dirty="0" smtClean="0">
              <a:latin typeface="Arial"/>
              <a:cs typeface="Arial"/>
            </a:endParaRPr>
          </a:p>
          <a:p>
            <a:pPr marL="180960" lvl="1" indent="-180960" algn="l">
              <a:buNone/>
            </a:pPr>
            <a:r>
              <a:rPr lang="fr-FR" sz="1200" b="0" i="0" u="sng" noProof="0" dirty="0" smtClean="0">
                <a:solidFill>
                  <a:srgbClr val="000000"/>
                </a:solidFill>
                <a:latin typeface="Arial"/>
                <a:ea typeface="Adobe Fangsong Std R"/>
                <a:cs typeface="Arial"/>
              </a:rPr>
              <a:t>Message principal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scénarios climatiques ne peuvent pas non plus prédire les changements climatiques futurs.</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Au mieux, ils peuvent indiquer des tendances.</a:t>
            </a:r>
          </a:p>
          <a:p>
            <a:pPr marL="180960" lvl="1" indent="-180960" algn="l">
              <a:buClr>
                <a:srgbClr val="669900"/>
              </a:buClr>
              <a:buFont typeface="Wingdings"/>
              <a:buChar char="§"/>
            </a:pPr>
            <a:endParaRPr lang="fr-FR" noProof="0" dirty="0" smtClean="0">
              <a:latin typeface="Arial"/>
              <a:cs typeface="Arial"/>
            </a:endParaRPr>
          </a:p>
          <a:p>
            <a:pPr marL="180960" lvl="1" indent="-180960" algn="l">
              <a:buNone/>
            </a:pPr>
            <a:r>
              <a:rPr lang="fr-FR" sz="1200" b="0" i="0" u="sng" noProof="0" dirty="0" smtClean="0">
                <a:solidFill>
                  <a:srgbClr val="000000"/>
                </a:solidFill>
                <a:latin typeface="Arial"/>
                <a:ea typeface="Adobe Fangsong Std R"/>
                <a:cs typeface="Arial"/>
              </a:rPr>
              <a:t>Expliquez</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 graphique montre la moyenne de différents modèles pour le réchauffement moyen en surface (changement des températures de l'air à la surface, °C) pour les scénarios B1 (en haut), A1B (au milieu) et A2 (en bas), et ce sur trois périodes, 2011-2030 (à gauche), 2046 à 2065 (au milieu) et 2080 à 2099 (à droite). Les écarts se rapportent à la moyenne de la période 1980 à 1999. </a:t>
            </a:r>
            <a:endParaRPr lang="fr-FR" noProof="0" dirty="0" smtClean="0">
              <a:latin typeface="Arial"/>
              <a:cs typeface="Arial"/>
            </a:endParaRP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effets du changement climatique sur les sociétés et les écosystèmes sont examinés plus en profondeur dans des analyses d'impacts, de vulnérabilité ou d'adaptation. </a:t>
            </a:r>
            <a:endParaRPr lang="fr-FR" noProof="0" dirty="0" smtClean="0">
              <a:latin typeface="Arial"/>
              <a:cs typeface="Arial"/>
            </a:endParaRPr>
          </a:p>
          <a:p>
            <a:pPr algn="l">
              <a:buNone/>
            </a:pPr>
            <a:endParaRPr lang="fr-FR" noProof="0" dirty="0" smtClean="0">
              <a:latin typeface="Arial"/>
              <a:cs typeface="Arial"/>
            </a:endParaRPr>
          </a:p>
        </p:txBody>
      </p:sp>
      <p:sp>
        <p:nvSpPr>
          <p:cNvPr id="63491" name="Foliennummernplatzhalter 3"/>
          <p:cNvSpPr>
            <a:spLocks noGrp="1"/>
          </p:cNvSpPr>
          <p:nvPr>
            <p:ph type="sldNum" sz="quarter" idx="5"/>
          </p:nvPr>
        </p:nvSpPr>
        <p:spPr/>
        <p:txBody>
          <a:bodyPr/>
          <a:lstStyle/>
          <a:p>
            <a:pPr algn="r">
              <a:buNone/>
            </a:pPr>
            <a:fld id="{32E7655C-E736-42D7-BCC9-F41303C44325}" type="slidenum">
              <a:rPr lang="fr-FR" sz="1000" b="1" i="0" smtClean="0">
                <a:solidFill>
                  <a:schemeClr val="bg1"/>
                </a:solidFill>
                <a:latin typeface="Arial"/>
                <a:cs typeface="Arial"/>
              </a:rPr>
              <a:pPr algn="r">
                <a:buNone/>
              </a:pPr>
              <a:t>23</a:t>
            </a:fld>
            <a:endParaRPr lang="fr-FR" smtClean="0">
              <a:latin typeface="Arial"/>
              <a:cs typeface="Arial"/>
            </a:endParaRPr>
          </a:p>
        </p:txBody>
      </p:sp>
      <p:sp>
        <p:nvSpPr>
          <p:cNvPr id="63492" name="Folienbildplatzhalter 9"/>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812454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lnSpcReduction="10000"/>
          </a:bodyPr>
          <a:lstStyle/>
          <a:p>
            <a:pPr marL="180960" lvl="1" indent="-180960" algn="l">
              <a:buNone/>
            </a:pPr>
            <a:r>
              <a:rPr lang="fr-FR" sz="1200" b="1" i="0" noProof="0" dirty="0" smtClean="0">
                <a:solidFill>
                  <a:srgbClr val="000000"/>
                </a:solidFill>
                <a:latin typeface="Arial"/>
                <a:ea typeface="Adobe Fangsong Std R"/>
                <a:cs typeface="Arial"/>
              </a:rPr>
              <a:t>SEULEMENT si vous avez du temps</a:t>
            </a:r>
          </a:p>
          <a:p>
            <a:pPr marL="180960" lvl="1" indent="-180960" algn="l">
              <a:buNone/>
            </a:pPr>
            <a:endParaRPr lang="fr-FR" noProof="0" dirty="0" smtClean="0"/>
          </a:p>
          <a:p>
            <a:pPr marL="180960" lvl="1" indent="-180960" algn="l">
              <a:buNone/>
            </a:pPr>
            <a:r>
              <a:rPr lang="fr-FR" sz="1200" b="0" i="0" u="sng" noProof="0" dirty="0" smtClean="0">
                <a:solidFill>
                  <a:srgbClr val="000000"/>
                </a:solidFill>
                <a:latin typeface="Arial"/>
                <a:ea typeface="Adobe Fangsong Std R"/>
                <a:cs typeface="Arial"/>
              </a:rPr>
              <a:t>Message principal</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Une importante source d'informations, mais souvent négligée. </a:t>
            </a:r>
          </a:p>
          <a:p>
            <a:pPr marL="180960" lvl="1" indent="-180960" algn="l">
              <a:buClr>
                <a:srgbClr val="669900"/>
              </a:buClr>
              <a:buFont typeface="Wingdings"/>
              <a:buChar char="§"/>
            </a:pPr>
            <a:endParaRPr lang="fr-FR" noProof="0" dirty="0" smtClean="0"/>
          </a:p>
          <a:p>
            <a:pPr marL="180960" lvl="1" indent="-180960" algn="l">
              <a:buNone/>
            </a:pPr>
            <a:r>
              <a:rPr lang="fr-FR" sz="1200" b="0" i="0" u="sng" noProof="0" dirty="0" smtClean="0">
                <a:solidFill>
                  <a:srgbClr val="000000"/>
                </a:solidFill>
                <a:latin typeface="Arial"/>
                <a:ea typeface="Adobe Fangsong Std R"/>
                <a:cs typeface="Arial"/>
              </a:rPr>
              <a:t>Expliquez</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A travers le monde et pendant des millénaires, l'humanité à réagi à des événements météorologiques extrêmes et à des conditions climatiques changeantes.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Ce type de savoir possède l'avantage d'être spécifique, au niveau local et régional, et exhaustif.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En particulier pour définir les options d'adaptation, le savoir local est très utile.  Exemples :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Au Mozambique, la population a été en mesure de prédire avec succès les inondations en observant les fourmis : lorsque le niveau de la nappe phréatique s'élève, elles quittent leurs fourmilières - et le gens savent que l'eau est en train de monter.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Prévisions météorologiques traditionnelles dans les Andes : Les agriculteurs de certaines communautés péruviennes et boliviennes utilisent l'observation de la constellation de la Pléiade pour prédire les pluies au cours de la période de végétation. Les agriculteurs observent la luminosité générale, la taille et la date de la première apparition et la position de l'étoile la plus brillante, pour savoir à quel moment planter pour avoir une bonne récolte de pommes de terre. Les scientifiques ont déterminé que la visibilité de la constellation est associée à la phase chaude de "El Niño". Les agriculteurs Andins ont en effet "prédit" El Nino depuis au moins 400 ans. </a:t>
            </a:r>
          </a:p>
          <a:p>
            <a:pPr algn="l">
              <a:buClr>
                <a:srgbClr val="000000"/>
              </a:buClr>
              <a:buFont typeface="Arial"/>
              <a:buChar char="•"/>
            </a:pPr>
            <a:r>
              <a:rPr lang="fr-FR" sz="1200" b="0" i="0" noProof="0" dirty="0" smtClean="0">
                <a:solidFill>
                  <a:srgbClr val="000000"/>
                </a:solidFill>
                <a:latin typeface="Arial"/>
                <a:cs typeface="Arial"/>
              </a:rPr>
              <a:t> Cependant, en raison de la rapidité du changement climatique, parfois les prévisions traditionnelles ne fonctionnent plus - le savoir traditionnel a été mis à l'épreuve et testé pendant des centaines d'années, mais il ne peut évoluer à la vitesse à laquelle la situation est en train de changer. </a:t>
            </a:r>
          </a:p>
          <a:p>
            <a:pPr algn="l">
              <a:buNone/>
            </a:pPr>
            <a:endParaRPr lang="fr-FR" noProof="0" dirty="0" smtClean="0"/>
          </a:p>
          <a:p>
            <a:pPr algn="l">
              <a:buNone/>
            </a:pPr>
            <a:endParaRPr lang="fr-FR" noProof="0" dirty="0"/>
          </a:p>
        </p:txBody>
      </p:sp>
      <p:sp>
        <p:nvSpPr>
          <p:cNvPr id="64515" name="Foliennummernplatzhalter 3"/>
          <p:cNvSpPr>
            <a:spLocks noGrp="1"/>
          </p:cNvSpPr>
          <p:nvPr>
            <p:ph type="sldNum" sz="quarter" idx="5"/>
          </p:nvPr>
        </p:nvSpPr>
        <p:spPr/>
        <p:txBody>
          <a:bodyPr/>
          <a:lstStyle/>
          <a:p>
            <a:pPr algn="r">
              <a:buNone/>
            </a:pPr>
            <a:fld id="{5491556F-70AB-4DB0-9B48-361FFADE7F29}" type="slidenum">
              <a:rPr lang="fr-FR" sz="1000" b="1" i="0" smtClean="0">
                <a:solidFill>
                  <a:schemeClr val="bg1"/>
                </a:solidFill>
                <a:latin typeface="Arial"/>
                <a:cs typeface="Arial"/>
              </a:rPr>
              <a:pPr algn="r">
                <a:buNone/>
              </a:pPr>
              <a:t>24</a:t>
            </a:fld>
            <a:endParaRPr lang="fr-FR" smtClean="0">
              <a:latin typeface="Arial"/>
              <a:cs typeface="Arial"/>
            </a:endParaRPr>
          </a:p>
        </p:txBody>
      </p:sp>
      <p:sp>
        <p:nvSpPr>
          <p:cNvPr id="64516" name="Folienbildplatzhalter 9"/>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464991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lstStyle/>
          <a:p>
            <a:endParaRPr lang="fr-FR"/>
          </a:p>
        </p:txBody>
      </p:sp>
      <p:sp>
        <p:nvSpPr>
          <p:cNvPr id="4" name="Foliennummernplatzhalter 3"/>
          <p:cNvSpPr>
            <a:spLocks noGrp="1"/>
          </p:cNvSpPr>
          <p:nvPr>
            <p:ph type="sldNum" sz="quarter" idx="10"/>
          </p:nvPr>
        </p:nvSpPr>
        <p:spPr/>
        <p:txBody>
          <a:bodyPr/>
          <a:lstStyle/>
          <a:p>
            <a:pPr>
              <a:defRPr/>
            </a:pPr>
            <a:fld id="{8958A804-1652-49C5-B6A8-F1F28C6D4335}" type="slidenum">
              <a:rPr lang="fr-FR" smtClean="0"/>
              <a:pPr>
                <a:defRPr/>
              </a:pPr>
              <a:t>25</a:t>
            </a:fld>
            <a:endParaRPr lang="fr-FR" dirty="0"/>
          </a:p>
        </p:txBody>
      </p:sp>
    </p:spTree>
    <p:extLst>
      <p:ext uri="{BB962C8B-B14F-4D97-AF65-F5344CB8AC3E}">
        <p14:creationId xmlns:p14="http://schemas.microsoft.com/office/powerpoint/2010/main" val="1213860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xfrm>
            <a:off x="546100" y="312738"/>
            <a:ext cx="5730875" cy="4297362"/>
          </a:xfrm>
          <a:ln/>
        </p:spPr>
      </p:sp>
      <p:sp>
        <p:nvSpPr>
          <p:cNvPr id="65539" name="Notizenplatzhalter 2"/>
          <p:cNvSpPr>
            <a:spLocks noGrp="1"/>
          </p:cNvSpPr>
          <p:nvPr>
            <p:ph type="body" idx="1"/>
          </p:nvPr>
        </p:nvSpPr>
        <p:spPr>
          <a:noFill/>
          <a:ln/>
        </p:spPr>
        <p:txBody>
          <a:bodyPr/>
          <a:lstStyle/>
          <a:p>
            <a:pPr algn="l">
              <a:buNone/>
            </a:pPr>
            <a:r>
              <a:rPr lang="fr-FR" sz="1200" b="0" i="0" u="sng" smtClean="0">
                <a:solidFill>
                  <a:srgbClr val="000000"/>
                </a:solidFill>
                <a:latin typeface="Arial"/>
                <a:cs typeface="Arial"/>
              </a:rPr>
              <a:t>Message principal</a:t>
            </a:r>
          </a:p>
          <a:p>
            <a:pPr algn="l">
              <a:buClr>
                <a:srgbClr val="000000"/>
              </a:buClr>
              <a:buFontTx/>
              <a:buChar char="•"/>
            </a:pPr>
            <a:r>
              <a:rPr lang="fr-FR" sz="1200" b="0" i="0" smtClean="0">
                <a:solidFill>
                  <a:srgbClr val="000000"/>
                </a:solidFill>
                <a:latin typeface="Arial"/>
                <a:cs typeface="Arial"/>
              </a:rPr>
              <a:t> Il est important de savoir, quels sont les informations dont les politiciens ont besoin : communication ciblée</a:t>
            </a:r>
          </a:p>
          <a:p>
            <a:pPr algn="l">
              <a:buClr>
                <a:srgbClr val="000000"/>
              </a:buClr>
              <a:buFontTx/>
              <a:buChar char="•"/>
            </a:pPr>
            <a:r>
              <a:rPr lang="fr-FR" sz="1200" b="0" i="0" smtClean="0">
                <a:solidFill>
                  <a:srgbClr val="000000"/>
                </a:solidFill>
                <a:latin typeface="Arial"/>
                <a:cs typeface="Arial"/>
              </a:rPr>
              <a:t> N'oubliez pas : la meilleure base d'informations ne vaut pas une décision!</a:t>
            </a:r>
          </a:p>
          <a:p>
            <a:pPr algn="l">
              <a:buFontTx/>
              <a:buChar char="•"/>
            </a:pPr>
            <a:endParaRPr lang="fr-FR" smtClean="0">
              <a:latin typeface="Arial"/>
              <a:cs typeface="Arial"/>
            </a:endParaRPr>
          </a:p>
          <a:p>
            <a:pPr algn="l">
              <a:buNone/>
            </a:pPr>
            <a:r>
              <a:rPr lang="fr-FR" sz="1200" b="0" i="1" u="sng" smtClean="0">
                <a:solidFill>
                  <a:srgbClr val="000000"/>
                </a:solidFill>
                <a:latin typeface="Arial"/>
                <a:cs typeface="Arial"/>
              </a:rPr>
              <a:t>Si vous avez du temps</a:t>
            </a:r>
          </a:p>
          <a:p>
            <a:pPr algn="l">
              <a:buClr>
                <a:srgbClr val="000000"/>
              </a:buClr>
              <a:buFontTx/>
              <a:buChar char="•"/>
            </a:pPr>
            <a:r>
              <a:rPr lang="fr-FR" sz="1200" b="0" i="1" u="sng" smtClean="0">
                <a:solidFill>
                  <a:srgbClr val="000000"/>
                </a:solidFill>
                <a:latin typeface="Arial"/>
                <a:cs typeface="Arial"/>
              </a:rPr>
              <a:t> </a:t>
            </a:r>
            <a:r>
              <a:rPr lang="fr-FR" sz="1200" b="0" i="1" smtClean="0">
                <a:solidFill>
                  <a:srgbClr val="000000"/>
                </a:solidFill>
                <a:latin typeface="Arial"/>
                <a:cs typeface="Arial"/>
              </a:rPr>
              <a:t>Vous pouvez discuter avec les participants de leur contexte culturel, s'ils ont le sentiment de vivre dans une société qui cherche fortement à éviter l'incertitude (caractérisée par de nombreuses règles) ou plutôt dans société qui tolère l'incertitude ("on verra bien") et comment cela se reflète dans les décisions individuelles et politiques.</a:t>
            </a:r>
            <a:endParaRPr lang="fr-FR" sz="1200" b="0" i="1" dirty="0">
              <a:solidFill>
                <a:srgbClr val="000000"/>
              </a:solidFill>
              <a:latin typeface="Arial"/>
              <a:cs typeface="Arial"/>
            </a:endParaRPr>
          </a:p>
        </p:txBody>
      </p:sp>
      <p:sp>
        <p:nvSpPr>
          <p:cNvPr id="65540" name="Foliennummernplatzhalter 3"/>
          <p:cNvSpPr>
            <a:spLocks noGrp="1"/>
          </p:cNvSpPr>
          <p:nvPr>
            <p:ph type="sldNum" sz="quarter" idx="5"/>
          </p:nvPr>
        </p:nvSpPr>
        <p:spPr/>
        <p:txBody>
          <a:bodyPr/>
          <a:lstStyle/>
          <a:p>
            <a:pPr algn="r">
              <a:buNone/>
            </a:pPr>
            <a:fld id="{4D846202-CF9F-43C1-836C-A573F049FC22}" type="slidenum">
              <a:rPr lang="fr-FR" sz="1000" b="1" i="0" smtClean="0">
                <a:solidFill>
                  <a:schemeClr val="bg1"/>
                </a:solidFill>
                <a:latin typeface="Arial"/>
                <a:cs typeface="Arial"/>
              </a:rPr>
              <a:pPr algn="r">
                <a:buNone/>
              </a:pPr>
              <a:t>26</a:t>
            </a:fld>
            <a:endParaRPr lang="fr-FR" smtClean="0">
              <a:latin typeface="Arial"/>
              <a:cs typeface="Arial"/>
            </a:endParaRPr>
          </a:p>
        </p:txBody>
      </p:sp>
    </p:spTree>
    <p:extLst>
      <p:ext uri="{BB962C8B-B14F-4D97-AF65-F5344CB8AC3E}">
        <p14:creationId xmlns:p14="http://schemas.microsoft.com/office/powerpoint/2010/main" val="227347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lstStyle/>
          <a:p>
            <a:endParaRPr lang="fr-FR"/>
          </a:p>
        </p:txBody>
      </p:sp>
      <p:sp>
        <p:nvSpPr>
          <p:cNvPr id="4" name="Foliennummernplatzhalter 3"/>
          <p:cNvSpPr>
            <a:spLocks noGrp="1"/>
          </p:cNvSpPr>
          <p:nvPr>
            <p:ph type="sldNum" sz="quarter" idx="10"/>
          </p:nvPr>
        </p:nvSpPr>
        <p:spPr/>
        <p:txBody>
          <a:bodyPr/>
          <a:lstStyle/>
          <a:p>
            <a:pPr>
              <a:defRPr/>
            </a:pPr>
            <a:fld id="{8958A804-1652-49C5-B6A8-F1F28C6D4335}" type="slidenum">
              <a:rPr lang="fr-FR" smtClean="0"/>
              <a:pPr>
                <a:defRPr/>
              </a:pPr>
              <a:t>27</a:t>
            </a:fld>
            <a:endParaRPr lang="fr-FR" dirty="0"/>
          </a:p>
        </p:txBody>
      </p:sp>
    </p:spTree>
    <p:extLst>
      <p:ext uri="{BB962C8B-B14F-4D97-AF65-F5344CB8AC3E}">
        <p14:creationId xmlns:p14="http://schemas.microsoft.com/office/powerpoint/2010/main" val="3491509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xfrm>
            <a:off x="546100" y="312738"/>
            <a:ext cx="5730875" cy="4297362"/>
          </a:xfrm>
          <a:ln/>
        </p:spPr>
      </p:sp>
      <p:sp>
        <p:nvSpPr>
          <p:cNvPr id="66563" name="Notizenplatzhalter 2"/>
          <p:cNvSpPr>
            <a:spLocks noGrp="1"/>
          </p:cNvSpPr>
          <p:nvPr>
            <p:ph type="body" idx="1"/>
          </p:nvPr>
        </p:nvSpPr>
        <p:spPr>
          <a:noFill/>
          <a:ln/>
        </p:spPr>
        <p:txBody>
          <a:bodyPr/>
          <a:lstStyle/>
          <a:p>
            <a:pPr algn="l">
              <a:buNone/>
            </a:pPr>
            <a:r>
              <a:rPr lang="fr-FR" sz="1200" b="0" i="1" u="sng" noProof="0" dirty="0" smtClean="0">
                <a:solidFill>
                  <a:srgbClr val="000000"/>
                </a:solidFill>
                <a:latin typeface="Arial"/>
                <a:ea typeface="+mn-ea"/>
                <a:cs typeface="Arial"/>
              </a:rPr>
              <a:t>Informations complémentaires</a:t>
            </a:r>
          </a:p>
          <a:p>
            <a:pPr algn="l">
              <a:buNone/>
            </a:pPr>
            <a:r>
              <a:rPr lang="fr-FR" sz="1200" b="0" i="1" noProof="0" dirty="0" smtClean="0">
                <a:solidFill>
                  <a:srgbClr val="000000"/>
                </a:solidFill>
                <a:latin typeface="Arial"/>
                <a:ea typeface="+mn-ea"/>
                <a:cs typeface="Arial"/>
              </a:rPr>
              <a:t>Le centre national de données sur la neige et la glace, Colorado, États Unis http://nsidc.org/data/glacier_photo/special_high_res_muir.html </a:t>
            </a:r>
            <a:endParaRPr lang="fr-FR" sz="1200" b="0" i="1" noProof="0" dirty="0">
              <a:solidFill>
                <a:srgbClr val="000000"/>
              </a:solidFill>
              <a:latin typeface="Arial"/>
              <a:ea typeface="+mn-ea"/>
              <a:cs typeface="Arial"/>
            </a:endParaRPr>
          </a:p>
        </p:txBody>
      </p:sp>
      <p:sp>
        <p:nvSpPr>
          <p:cNvPr id="66564" name="Foliennummernplatzhalter 3"/>
          <p:cNvSpPr>
            <a:spLocks noGrp="1"/>
          </p:cNvSpPr>
          <p:nvPr>
            <p:ph type="sldNum" sz="quarter" idx="5"/>
          </p:nvPr>
        </p:nvSpPr>
        <p:spPr/>
        <p:txBody>
          <a:bodyPr/>
          <a:lstStyle/>
          <a:p>
            <a:pPr algn="r">
              <a:buNone/>
            </a:pPr>
            <a:fld id="{613A91FE-877B-428B-A27D-4AA37036C73E}" type="slidenum">
              <a:rPr lang="fr-FR" sz="1000" b="1" i="0" smtClean="0">
                <a:solidFill>
                  <a:schemeClr val="bg1"/>
                </a:solidFill>
                <a:latin typeface="Arial"/>
                <a:cs typeface="Arial"/>
              </a:rPr>
              <a:pPr algn="r">
                <a:buNone/>
              </a:pPr>
              <a:t>28</a:t>
            </a:fld>
            <a:endParaRPr lang="fr-FR" smtClean="0">
              <a:latin typeface="Arial"/>
              <a:cs typeface="Arial"/>
            </a:endParaRPr>
          </a:p>
        </p:txBody>
      </p:sp>
    </p:spTree>
    <p:extLst>
      <p:ext uri="{BB962C8B-B14F-4D97-AF65-F5344CB8AC3E}">
        <p14:creationId xmlns:p14="http://schemas.microsoft.com/office/powerpoint/2010/main" val="4269864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xfrm>
            <a:off x="546100" y="312738"/>
            <a:ext cx="5730875" cy="4297362"/>
          </a:xfrm>
          <a:ln/>
        </p:spPr>
      </p:sp>
      <p:sp>
        <p:nvSpPr>
          <p:cNvPr id="67587" name="Notizenplatzhalter 2"/>
          <p:cNvSpPr>
            <a:spLocks noGrp="1"/>
          </p:cNvSpPr>
          <p:nvPr>
            <p:ph type="body" idx="1"/>
          </p:nvPr>
        </p:nvSpPr>
        <p:spPr>
          <a:noFill/>
          <a:ln/>
        </p:spPr>
        <p:txBody>
          <a:bodyPr/>
          <a:lstStyle/>
          <a:p>
            <a:endParaRPr lang="fr-FR" b="0" i="1" dirty="0" smtClean="0">
              <a:latin typeface="Arial" charset="0"/>
              <a:cs typeface="Arial" charset="0"/>
            </a:endParaRPr>
          </a:p>
        </p:txBody>
      </p:sp>
      <p:sp>
        <p:nvSpPr>
          <p:cNvPr id="67588" name="Foliennummernplatzhalter 3"/>
          <p:cNvSpPr>
            <a:spLocks noGrp="1"/>
          </p:cNvSpPr>
          <p:nvPr>
            <p:ph type="sldNum" sz="quarter" idx="5"/>
          </p:nvPr>
        </p:nvSpPr>
        <p:spPr/>
        <p:txBody>
          <a:bodyPr/>
          <a:lstStyle/>
          <a:p>
            <a:pPr algn="r">
              <a:buNone/>
            </a:pPr>
            <a:fld id="{9C51FDCD-E6F8-4D43-9E8A-A7986C5D26C8}" type="slidenum">
              <a:rPr lang="fr-FR" sz="1000" b="1" i="0" smtClean="0">
                <a:solidFill>
                  <a:schemeClr val="bg1"/>
                </a:solidFill>
                <a:latin typeface="Arial"/>
                <a:cs typeface="Arial"/>
              </a:rPr>
              <a:pPr algn="r">
                <a:buNone/>
              </a:pPr>
              <a:t>29</a:t>
            </a:fld>
            <a:endParaRPr lang="fr-FR" smtClean="0">
              <a:latin typeface="Arial"/>
              <a:cs typeface="Arial"/>
            </a:endParaRPr>
          </a:p>
        </p:txBody>
      </p:sp>
    </p:spTree>
    <p:extLst>
      <p:ext uri="{BB962C8B-B14F-4D97-AF65-F5344CB8AC3E}">
        <p14:creationId xmlns:p14="http://schemas.microsoft.com/office/powerpoint/2010/main" val="252316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3"/>
          <p:cNvSpPr>
            <a:spLocks noGrp="1" noRot="1" noChangeAspect="1" noTextEdit="1"/>
          </p:cNvSpPr>
          <p:nvPr>
            <p:ph type="sldImg"/>
          </p:nvPr>
        </p:nvSpPr>
        <p:spPr>
          <a:xfrm>
            <a:off x="546100" y="312738"/>
            <a:ext cx="5730875" cy="4297362"/>
          </a:xfrm>
          <a:ln/>
        </p:spPr>
      </p:sp>
      <p:sp>
        <p:nvSpPr>
          <p:cNvPr id="46083" name="Notizenplatzhalter 4"/>
          <p:cNvSpPr>
            <a:spLocks noGrp="1"/>
          </p:cNvSpPr>
          <p:nvPr>
            <p:ph type="body" idx="1"/>
          </p:nvPr>
        </p:nvSpPr>
        <p:spPr>
          <a:noFill/>
          <a:ln/>
        </p:spPr>
        <p:txBody>
          <a:bodyPr/>
          <a:lstStyle/>
          <a:p>
            <a:pPr algn="l">
              <a:buNone/>
            </a:pPr>
            <a:endParaRPr lang="fr-FR" sz="1200" b="0" i="1" dirty="0">
              <a:solidFill>
                <a:srgbClr val="000000"/>
              </a:solidFill>
              <a:latin typeface="Arial"/>
              <a:ea typeface="+mn-ea"/>
              <a:cs typeface="Arial"/>
            </a:endParaRPr>
          </a:p>
        </p:txBody>
      </p:sp>
    </p:spTree>
    <p:extLst>
      <p:ext uri="{BB962C8B-B14F-4D97-AF65-F5344CB8AC3E}">
        <p14:creationId xmlns:p14="http://schemas.microsoft.com/office/powerpoint/2010/main" val="3568238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3"/>
          <p:cNvSpPr>
            <a:spLocks noGrp="1" noRot="1" noChangeAspect="1" noTextEdit="1"/>
          </p:cNvSpPr>
          <p:nvPr>
            <p:ph type="sldImg"/>
          </p:nvPr>
        </p:nvSpPr>
        <p:spPr>
          <a:xfrm>
            <a:off x="546100" y="312738"/>
            <a:ext cx="5730875" cy="4297362"/>
          </a:xfrm>
          <a:ln/>
        </p:spPr>
      </p:sp>
      <p:sp>
        <p:nvSpPr>
          <p:cNvPr id="68611" name="Notizenplatzhalter 4"/>
          <p:cNvSpPr>
            <a:spLocks noGrp="1"/>
          </p:cNvSpPr>
          <p:nvPr>
            <p:ph type="body" idx="1"/>
          </p:nvPr>
        </p:nvSpPr>
        <p:spPr>
          <a:noFill/>
          <a:ln/>
        </p:spPr>
        <p:txBody>
          <a:bodyPr/>
          <a:lstStyle/>
          <a:p>
            <a:pPr algn="l">
              <a:buNone/>
            </a:pPr>
            <a:r>
              <a:rPr lang="fr-FR" sz="1200" b="0" i="0" u="sng" noProof="0" dirty="0" smtClean="0">
                <a:solidFill>
                  <a:srgbClr val="000000"/>
                </a:solidFill>
                <a:latin typeface="Arial"/>
                <a:cs typeface="Arial"/>
              </a:rPr>
              <a:t>Message principal</a:t>
            </a:r>
          </a:p>
          <a:p>
            <a:pPr algn="l">
              <a:buClr>
                <a:srgbClr val="000000"/>
              </a:buClr>
              <a:buFontTx/>
              <a:buChar char="•"/>
            </a:pPr>
            <a:r>
              <a:rPr lang="fr-FR" sz="1200" b="0" i="0" noProof="0" dirty="0" smtClean="0">
                <a:solidFill>
                  <a:srgbClr val="000000"/>
                </a:solidFill>
                <a:latin typeface="Arial"/>
                <a:cs typeface="Arial"/>
              </a:rPr>
              <a:t> oui, il y a des incertitudes</a:t>
            </a:r>
          </a:p>
          <a:p>
            <a:pPr algn="l">
              <a:buClr>
                <a:srgbClr val="000000"/>
              </a:buClr>
              <a:buFontTx/>
              <a:buChar char="•"/>
            </a:pPr>
            <a:r>
              <a:rPr lang="fr-FR" sz="1200" b="0" i="0" noProof="0" dirty="0" smtClean="0">
                <a:solidFill>
                  <a:srgbClr val="000000"/>
                </a:solidFill>
                <a:latin typeface="Arial"/>
                <a:cs typeface="Arial"/>
              </a:rPr>
              <a:t> la science fait tout pour apporter des preuves</a:t>
            </a:r>
          </a:p>
          <a:p>
            <a:pPr algn="l">
              <a:buFontTx/>
              <a:buChar char="•"/>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Expliquez</a:t>
            </a:r>
          </a:p>
          <a:p>
            <a:pPr algn="l">
              <a:buClr>
                <a:srgbClr val="000000"/>
              </a:buClr>
              <a:buFontTx/>
              <a:buChar char="•"/>
            </a:pPr>
            <a:r>
              <a:rPr lang="fr-FR" sz="1200" b="0" i="0" noProof="0" dirty="0" smtClean="0">
                <a:solidFill>
                  <a:srgbClr val="000000"/>
                </a:solidFill>
                <a:latin typeface="Arial"/>
                <a:cs typeface="Arial"/>
              </a:rPr>
              <a:t> limitations des modèles : p.ex. limites de la mémoire informatique</a:t>
            </a:r>
          </a:p>
          <a:p>
            <a:pPr algn="l">
              <a:buClr>
                <a:srgbClr val="000000"/>
              </a:buClr>
              <a:buFontTx/>
              <a:buChar char="•"/>
            </a:pPr>
            <a:r>
              <a:rPr lang="fr-FR" sz="1200" b="0" i="0" noProof="0" dirty="0" smtClean="0">
                <a:solidFill>
                  <a:srgbClr val="000000"/>
                </a:solidFill>
                <a:latin typeface="Arial"/>
                <a:cs typeface="Arial"/>
              </a:rPr>
              <a:t> lacunes dans la compréhension : p.ex. mécanismes de réponse, éléments de basculement</a:t>
            </a:r>
          </a:p>
          <a:p>
            <a:pPr algn="l">
              <a:buClr>
                <a:srgbClr val="000000"/>
              </a:buClr>
              <a:buFontTx/>
              <a:buChar char="•"/>
            </a:pPr>
            <a:r>
              <a:rPr lang="fr-FR" sz="1200" b="0" i="0" noProof="0" dirty="0" smtClean="0">
                <a:solidFill>
                  <a:srgbClr val="000000"/>
                </a:solidFill>
                <a:latin typeface="Arial"/>
                <a:cs typeface="Arial"/>
              </a:rPr>
              <a:t> disponibilité de données : p.ex. des données à petite échelle pour des MCR, données d'observation pour vérifier les résultats du modèle, en particulier dans les pays en développement</a:t>
            </a:r>
          </a:p>
          <a:p>
            <a:pPr algn="l">
              <a:buClr>
                <a:srgbClr val="000000"/>
              </a:buClr>
              <a:buFontTx/>
              <a:buChar char="•"/>
            </a:pPr>
            <a:r>
              <a:rPr lang="fr-FR" sz="1200" b="0" i="0" noProof="0" dirty="0" smtClean="0">
                <a:solidFill>
                  <a:srgbClr val="000000"/>
                </a:solidFill>
                <a:latin typeface="Arial"/>
                <a:cs typeface="Arial"/>
              </a:rPr>
              <a:t> qualité des données : solidité</a:t>
            </a:r>
          </a:p>
          <a:p>
            <a:pPr algn="l">
              <a:buFontTx/>
              <a:buChar char="•"/>
            </a:pP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lacunes : discutez à nouveau toutes les hypothèses pour déterminer si le résultat aurait été différent</a:t>
            </a:r>
          </a:p>
          <a:p>
            <a:pPr algn="l">
              <a:buClr>
                <a:srgbClr val="000000"/>
              </a:buClr>
              <a:buFontTx/>
              <a:buChar char="•"/>
            </a:pPr>
            <a:r>
              <a:rPr lang="fr-FR" sz="1200" b="0" i="0" noProof="0" dirty="0" smtClean="0">
                <a:solidFill>
                  <a:srgbClr val="000000"/>
                </a:solidFill>
                <a:latin typeface="Arial"/>
                <a:cs typeface="Arial"/>
              </a:rPr>
              <a:t> évaluation de la solidité : le GIEC évalue toutes les données utilisées en fonction de critères tels que la probabilité ou la concordance et détermine le niveau de confiance d'une affirmation</a:t>
            </a:r>
          </a:p>
          <a:p>
            <a:pPr algn="l">
              <a:buClr>
                <a:srgbClr val="000000"/>
              </a:buClr>
              <a:buFontTx/>
              <a:buChar char="•"/>
            </a:pPr>
            <a:r>
              <a:rPr lang="fr-FR" sz="1200" b="0" i="0" noProof="0" dirty="0" smtClean="0">
                <a:solidFill>
                  <a:srgbClr val="000000"/>
                </a:solidFill>
                <a:latin typeface="Arial"/>
                <a:cs typeface="Arial"/>
              </a:rPr>
              <a:t> ensembles : contrôler les résultats par recoupement entre les modèles particuliers et la moyenne, pour déterminer s'il y a des résultats largement différents </a:t>
            </a:r>
          </a:p>
          <a:p>
            <a:pPr algn="l">
              <a:buFontTx/>
              <a:buChar char="•"/>
            </a:pPr>
            <a:endParaRPr lang="fr-FR" noProof="0" dirty="0" smtClean="0">
              <a:latin typeface="Arial"/>
              <a:cs typeface="Arial"/>
            </a:endParaRPr>
          </a:p>
          <a:p>
            <a:pPr algn="l">
              <a:buFontTx/>
              <a:buChar char="•"/>
            </a:pPr>
            <a:endParaRPr lang="fr-FR" noProof="0" dirty="0" smtClean="0">
              <a:latin typeface="Arial"/>
              <a:cs typeface="Arial"/>
            </a:endParaRPr>
          </a:p>
        </p:txBody>
      </p:sp>
    </p:spTree>
    <p:extLst>
      <p:ext uri="{BB962C8B-B14F-4D97-AF65-F5344CB8AC3E}">
        <p14:creationId xmlns:p14="http://schemas.microsoft.com/office/powerpoint/2010/main" val="3688043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otizenplatzhalter 2"/>
          <p:cNvSpPr>
            <a:spLocks noGrp="1"/>
          </p:cNvSpPr>
          <p:nvPr>
            <p:ph type="body" idx="1"/>
          </p:nvPr>
        </p:nvSpPr>
        <p:spPr>
          <a:noFill/>
          <a:ln/>
        </p:spPr>
        <p:txBody>
          <a:bodyPr/>
          <a:lstStyle/>
          <a:p>
            <a:pPr marL="180960" lvl="1" indent="-180960" algn="l">
              <a:buNone/>
            </a:pPr>
            <a:r>
              <a:rPr lang="fr-FR" sz="1200" b="0" i="0" u="sng" noProof="0" dirty="0" smtClean="0">
                <a:solidFill>
                  <a:srgbClr val="000000"/>
                </a:solidFill>
                <a:latin typeface="Arial"/>
                <a:ea typeface="Adobe Fangsong Std R"/>
                <a:cs typeface="Arial"/>
              </a:rPr>
              <a:t>Message principal</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L'incertitude essentielle provient du développement des émissions</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Il est influencé par les décisions d'aujourd'hui</a:t>
            </a:r>
          </a:p>
          <a:p>
            <a:pPr marL="180960" lvl="1" indent="-180960" algn="l">
              <a:buClr>
                <a:srgbClr val="669900"/>
              </a:buClr>
              <a:buFont typeface="Wingdings"/>
              <a:buChar char="§"/>
            </a:pPr>
            <a:endParaRPr lang="fr-FR" noProof="0" dirty="0" smtClean="0">
              <a:latin typeface="Arial"/>
              <a:cs typeface="Arial"/>
            </a:endParaRPr>
          </a:p>
          <a:p>
            <a:pPr marL="180960" lvl="1" indent="-180960" algn="l">
              <a:buNone/>
            </a:pPr>
            <a:r>
              <a:rPr lang="fr-FR" sz="1200" b="0" i="0" u="sng" noProof="0" dirty="0" smtClean="0">
                <a:solidFill>
                  <a:srgbClr val="000000"/>
                </a:solidFill>
                <a:latin typeface="Arial"/>
                <a:ea typeface="Adobe Fangsong Std R"/>
                <a:cs typeface="Arial"/>
              </a:rPr>
              <a:t>Expliquez</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lignes colorées représentent les résultats de différents modèles pour le réchauffement en surface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écarts entre les résultats des différents modèles par scénario sont moins importants que les écarts entre les scénarios</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Pour certaines régions dans le monde, tout comme pour certains signaux climatiques, les résultats des modèles ne montrent guère de différences. </a:t>
            </a:r>
          </a:p>
          <a:p>
            <a:pPr marL="180960" lvl="1" indent="-180960" algn="l">
              <a:buClr>
                <a:srgbClr val="669900"/>
              </a:buClr>
              <a:buFont typeface="Wingdings"/>
              <a:buChar char="§"/>
            </a:pPr>
            <a:r>
              <a:rPr lang="fr-FR" sz="1200" b="0" i="0" noProof="0" dirty="0" smtClean="0">
                <a:solidFill>
                  <a:srgbClr val="000000"/>
                </a:solidFill>
                <a:latin typeface="Arial"/>
                <a:ea typeface="Adobe Fangsong Std R"/>
                <a:cs typeface="Arial"/>
              </a:rPr>
              <a:t>Les émissions sont déterminées par des éléments moteurs tels que le développement démographique ou socioéconomique et le changement technologique.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Une population mondiale de 15 milliard de personnes ; une économie essentiellement basée sur les combustibles fossiles ; un ajustement des niveaux de revenu pour atteindre ceux des pays développés en 2050 : toutes ces choses amèneraient une augmentation des émissions de GES.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Par opposition, une transformation vers une économie sobre en carbone avec 7 milliard de personnes et une augmentation modérée des revenus stabiliserait les émissions de GES. </a:t>
            </a:r>
          </a:p>
          <a:p>
            <a:pPr algn="l">
              <a:buNone/>
            </a:pPr>
            <a:endParaRPr lang="fr-FR" noProof="0" dirty="0" smtClean="0">
              <a:latin typeface="Arial"/>
              <a:cs typeface="Arial"/>
            </a:endParaRPr>
          </a:p>
        </p:txBody>
      </p:sp>
      <p:sp>
        <p:nvSpPr>
          <p:cNvPr id="69635" name="Foliennummernplatzhalter 3"/>
          <p:cNvSpPr>
            <a:spLocks noGrp="1"/>
          </p:cNvSpPr>
          <p:nvPr>
            <p:ph type="sldNum" sz="quarter" idx="5"/>
          </p:nvPr>
        </p:nvSpPr>
        <p:spPr/>
        <p:txBody>
          <a:bodyPr/>
          <a:lstStyle/>
          <a:p>
            <a:pPr algn="r">
              <a:buNone/>
            </a:pPr>
            <a:fld id="{BAF6340E-1CFC-424C-9E17-47A21AC2BC09}" type="slidenum">
              <a:rPr lang="fr-FR" sz="1000" b="1" i="0" smtClean="0">
                <a:solidFill>
                  <a:schemeClr val="bg1"/>
                </a:solidFill>
                <a:latin typeface="Arial"/>
                <a:cs typeface="Arial"/>
              </a:rPr>
              <a:pPr algn="r">
                <a:buNone/>
              </a:pPr>
              <a:t>31</a:t>
            </a:fld>
            <a:endParaRPr lang="fr-FR" smtClean="0">
              <a:latin typeface="Arial"/>
              <a:cs typeface="Arial"/>
            </a:endParaRPr>
          </a:p>
        </p:txBody>
      </p:sp>
      <p:sp>
        <p:nvSpPr>
          <p:cNvPr id="69636" name="Folienbildplatzhalter 9"/>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2123310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a:bodyPr>
          <a:lstStyle/>
          <a:p>
            <a:pPr>
              <a:defRPr/>
            </a:pPr>
            <a:endParaRPr lang="fr-FR" dirty="0"/>
          </a:p>
        </p:txBody>
      </p:sp>
      <p:sp>
        <p:nvSpPr>
          <p:cNvPr id="70660" name="Foliennummernplatzhalter 3"/>
          <p:cNvSpPr>
            <a:spLocks noGrp="1"/>
          </p:cNvSpPr>
          <p:nvPr>
            <p:ph type="sldNum" sz="quarter" idx="5"/>
          </p:nvPr>
        </p:nvSpPr>
        <p:spPr/>
        <p:txBody>
          <a:bodyPr/>
          <a:lstStyle/>
          <a:p>
            <a:pPr algn="r">
              <a:buNone/>
            </a:pPr>
            <a:fld id="{DF64FDC8-D8BF-4EB3-9D97-97F5230AE2EE}" type="slidenum">
              <a:rPr lang="fr-FR" sz="1000" b="1" i="0" smtClean="0">
                <a:solidFill>
                  <a:schemeClr val="bg1"/>
                </a:solidFill>
                <a:latin typeface="Arial"/>
                <a:cs typeface="Arial"/>
              </a:rPr>
              <a:pPr algn="r">
                <a:buNone/>
              </a:pPr>
              <a:t>32</a:t>
            </a:fld>
            <a:endParaRPr lang="fr-FR" smtClean="0">
              <a:latin typeface="Arial"/>
              <a:cs typeface="Arial"/>
            </a:endParaRPr>
          </a:p>
        </p:txBody>
      </p:sp>
    </p:spTree>
    <p:extLst>
      <p:ext uri="{BB962C8B-B14F-4D97-AF65-F5344CB8AC3E}">
        <p14:creationId xmlns:p14="http://schemas.microsoft.com/office/powerpoint/2010/main" val="3790739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3"/>
          <p:cNvSpPr>
            <a:spLocks noGrp="1" noRot="1" noChangeAspect="1" noTextEdit="1"/>
          </p:cNvSpPr>
          <p:nvPr>
            <p:ph type="sldImg"/>
          </p:nvPr>
        </p:nvSpPr>
        <p:spPr>
          <a:xfrm>
            <a:off x="546100" y="312738"/>
            <a:ext cx="5730875" cy="4297362"/>
          </a:xfrm>
          <a:ln/>
        </p:spPr>
      </p:sp>
      <p:sp>
        <p:nvSpPr>
          <p:cNvPr id="71683" name="Notizenplatzhalter 4"/>
          <p:cNvSpPr>
            <a:spLocks noGrp="1"/>
          </p:cNvSpPr>
          <p:nvPr>
            <p:ph type="body" idx="1"/>
          </p:nvPr>
        </p:nvSpPr>
        <p:spPr>
          <a:noFill/>
          <a:ln/>
        </p:spPr>
        <p:txBody>
          <a:bodyPr/>
          <a:lstStyle/>
          <a:p>
            <a:pPr algn="l">
              <a:buNone/>
            </a:pPr>
            <a:r>
              <a:rPr lang="fr-FR" sz="1200" b="1" i="1" noProof="0" dirty="0" smtClean="0">
                <a:solidFill>
                  <a:srgbClr val="000000"/>
                </a:solidFill>
                <a:latin typeface="Arial"/>
                <a:cs typeface="Arial"/>
              </a:rPr>
              <a:t>Comment gérer l'exercice</a:t>
            </a:r>
          </a:p>
          <a:p>
            <a:pPr algn="l">
              <a:buClr>
                <a:srgbClr val="000000"/>
              </a:buClr>
              <a:buFontTx/>
              <a:buChar char="•"/>
            </a:pPr>
            <a:r>
              <a:rPr lang="fr-FR" sz="1200" b="0" i="1" noProof="0" dirty="0" smtClean="0">
                <a:solidFill>
                  <a:srgbClr val="000000"/>
                </a:solidFill>
                <a:latin typeface="Arial"/>
                <a:cs typeface="Arial"/>
              </a:rPr>
              <a:t> préparez les lots de documents (copiez et coupez les feuilles préparées, pliez au-dessus du symbole) </a:t>
            </a:r>
          </a:p>
          <a:p>
            <a:pPr algn="l">
              <a:buClr>
                <a:srgbClr val="000000"/>
              </a:buClr>
              <a:buFontTx/>
              <a:buChar char="•"/>
            </a:pPr>
            <a:r>
              <a:rPr lang="fr-FR" sz="1200" b="0" i="1" noProof="0" dirty="0" smtClean="0">
                <a:solidFill>
                  <a:srgbClr val="000000"/>
                </a:solidFill>
                <a:latin typeface="Arial"/>
                <a:cs typeface="Arial"/>
              </a:rPr>
              <a:t>Expliquez en vous appuyant sur cette diapo</a:t>
            </a:r>
          </a:p>
          <a:p>
            <a:pPr algn="l">
              <a:buClr>
                <a:srgbClr val="000000"/>
              </a:buClr>
              <a:buFontTx/>
              <a:buChar char="•"/>
            </a:pPr>
            <a:r>
              <a:rPr lang="fr-FR" sz="1200" b="0" i="1" noProof="0" dirty="0" smtClean="0">
                <a:solidFill>
                  <a:srgbClr val="000000"/>
                </a:solidFill>
                <a:latin typeface="Arial"/>
                <a:cs typeface="Arial"/>
              </a:rPr>
              <a:t> Expliquez que vous êtes là pour aider, mais que vous n'allez pas intervenir activement</a:t>
            </a:r>
          </a:p>
          <a:p>
            <a:pPr algn="l">
              <a:buClr>
                <a:srgbClr val="000000"/>
              </a:buClr>
              <a:buFontTx/>
              <a:buChar char="•"/>
            </a:pPr>
            <a:r>
              <a:rPr lang="fr-FR" sz="1200" b="0" i="1" noProof="0" dirty="0" smtClean="0">
                <a:solidFill>
                  <a:srgbClr val="000000"/>
                </a:solidFill>
                <a:latin typeface="Arial"/>
                <a:cs typeface="Arial"/>
              </a:rPr>
              <a:t>Dites que vous allez avertir lorsqu'il ne reste plus que 2 min.</a:t>
            </a:r>
          </a:p>
          <a:p>
            <a:pPr algn="l">
              <a:buClr>
                <a:srgbClr val="000000"/>
              </a:buClr>
              <a:buFontTx/>
              <a:buChar char="•"/>
            </a:pPr>
            <a:r>
              <a:rPr lang="fr-FR" sz="1200" b="0" i="1" noProof="0" dirty="0" smtClean="0">
                <a:solidFill>
                  <a:srgbClr val="000000"/>
                </a:solidFill>
                <a:latin typeface="Arial"/>
                <a:cs typeface="Arial"/>
              </a:rPr>
              <a:t> Montrez les deux ensembles distincts d'informations  </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Gras et italiques : affirmations des climat-sceptiques</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Polices normales : arguments des scientifiques/intervenants en matière de changement climatique</a:t>
            </a:r>
          </a:p>
          <a:p>
            <a:pPr marL="180960" lvl="1" indent="-180960" algn="l">
              <a:buClr>
                <a:srgbClr val="669900"/>
              </a:buClr>
              <a:buFont typeface="Arial"/>
              <a:buChar char="•"/>
            </a:pPr>
            <a:r>
              <a:rPr lang="fr-FR" sz="1200" b="0" i="1" noProof="0" dirty="0" smtClean="0">
                <a:solidFill>
                  <a:srgbClr val="000000"/>
                </a:solidFill>
                <a:latin typeface="Arial"/>
                <a:ea typeface="Adobe Fangsong Std R"/>
                <a:cs typeface="Arial"/>
              </a:rPr>
              <a:t>Distribuez les informations</a:t>
            </a:r>
          </a:p>
          <a:p>
            <a:pPr marL="180960" lvl="1" indent="-180960" algn="l">
              <a:buClr>
                <a:srgbClr val="669900"/>
              </a:buClr>
              <a:buFont typeface="Arial"/>
              <a:buChar char="•"/>
            </a:pPr>
            <a:r>
              <a:rPr lang="fr-FR" sz="1200" b="0" i="1" noProof="0" dirty="0" smtClean="0">
                <a:solidFill>
                  <a:srgbClr val="000000"/>
                </a:solidFill>
                <a:latin typeface="Arial"/>
                <a:ea typeface="Adobe Fangsong Std R"/>
                <a:cs typeface="Arial"/>
              </a:rPr>
              <a:t>Quand les binômes commencent à se former, demandez aux participants de s'assurer qu'ils ont trouvé le bon partenaire à l'aide des symboles cachés sous le pli</a:t>
            </a:r>
          </a:p>
          <a:p>
            <a:pPr marL="180960" lvl="1" indent="-180960" algn="l">
              <a:buClr>
                <a:srgbClr val="669900"/>
              </a:buClr>
              <a:buFont typeface="Arial"/>
              <a:buChar char="•"/>
            </a:pPr>
            <a:r>
              <a:rPr lang="fr-FR" sz="1200" b="0" i="1" noProof="0" dirty="0" smtClean="0">
                <a:solidFill>
                  <a:srgbClr val="000000"/>
                </a:solidFill>
                <a:latin typeface="Arial"/>
                <a:ea typeface="Adobe Fangsong Std R"/>
                <a:cs typeface="Arial"/>
              </a:rPr>
              <a:t>Laissez le groupe travailler seul, mais restez dans la pièce au cas où il y aurait des questions.</a:t>
            </a:r>
          </a:p>
          <a:p>
            <a:pPr marL="180960" lvl="1" indent="-180960" algn="l">
              <a:buClr>
                <a:srgbClr val="669900"/>
              </a:buClr>
              <a:buFont typeface="Arial"/>
              <a:buChar char="•"/>
            </a:pPr>
            <a:r>
              <a:rPr lang="fr-FR" sz="1200" b="0" i="1" noProof="0" dirty="0" smtClean="0">
                <a:solidFill>
                  <a:srgbClr val="000000"/>
                </a:solidFill>
                <a:latin typeface="Arial"/>
                <a:ea typeface="Adobe Fangsong Std R"/>
                <a:cs typeface="Arial"/>
              </a:rPr>
              <a:t>Annoncez les 2 minutes restantes avant la fin du temps alloué.</a:t>
            </a:r>
          </a:p>
          <a:p>
            <a:pPr marL="180960" lvl="1" indent="-180960" algn="l">
              <a:buClr>
                <a:srgbClr val="669900"/>
              </a:buClr>
              <a:buFont typeface="Arial"/>
              <a:buChar char="•"/>
            </a:pPr>
            <a:endParaRPr lang="fr-FR" noProof="0" dirty="0" smtClean="0">
              <a:latin typeface="Arial"/>
              <a:cs typeface="Arial"/>
            </a:endParaRPr>
          </a:p>
          <a:p>
            <a:pPr marL="180960" lvl="1" indent="-180960" algn="l">
              <a:buClr>
                <a:srgbClr val="669900"/>
              </a:buClr>
              <a:buFont typeface="Arial"/>
              <a:buChar char="•"/>
            </a:pPr>
            <a:endParaRPr lang="fr-FR" noProof="0" dirty="0" smtClean="0">
              <a:latin typeface="Arial"/>
              <a:cs typeface="Arial"/>
            </a:endParaRPr>
          </a:p>
        </p:txBody>
      </p:sp>
    </p:spTree>
    <p:extLst>
      <p:ext uri="{BB962C8B-B14F-4D97-AF65-F5344CB8AC3E}">
        <p14:creationId xmlns:p14="http://schemas.microsoft.com/office/powerpoint/2010/main" val="333175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a:bodyPr>
          <a:lstStyle/>
          <a:p>
            <a:pPr algn="l">
              <a:buNone/>
            </a:pPr>
            <a:r>
              <a:rPr lang="fr-FR" sz="1200" b="1" i="1" noProof="0" dirty="0" smtClean="0">
                <a:solidFill>
                  <a:srgbClr val="000000"/>
                </a:solidFill>
                <a:latin typeface="Arial"/>
                <a:cs typeface="Arial"/>
              </a:rPr>
              <a:t>Comment gérer l'exercice</a:t>
            </a:r>
            <a:endParaRPr lang="fr-FR" noProof="0" dirty="0" smtClean="0"/>
          </a:p>
          <a:p>
            <a:pPr algn="l">
              <a:buNone/>
            </a:pPr>
            <a:r>
              <a:rPr lang="fr-FR" sz="1200" b="0" i="1" noProof="0" dirty="0" smtClean="0">
                <a:solidFill>
                  <a:srgbClr val="000000"/>
                </a:solidFill>
                <a:latin typeface="Arial"/>
                <a:cs typeface="Arial"/>
              </a:rPr>
              <a:t>- préparez les documents à exposer sur les tableaux (en fonction de la taille du groupe, il vous faudra 1 ou 2 lots des trois exposés, c'est-à-dire 3 ou 6 tableaux)</a:t>
            </a:r>
          </a:p>
          <a:p>
            <a:pPr marL="171450" indent="-171450" algn="l">
              <a:buClr>
                <a:srgbClr val="000000"/>
              </a:buClr>
              <a:buFont typeface="Arial"/>
              <a:buChar char="•"/>
            </a:pPr>
            <a:r>
              <a:rPr lang="fr-FR" sz="1200" b="0" i="1" noProof="0" dirty="0" smtClean="0">
                <a:solidFill>
                  <a:srgbClr val="000000"/>
                </a:solidFill>
                <a:latin typeface="Arial"/>
                <a:cs typeface="Arial"/>
              </a:rPr>
              <a:t>En fonction de la taille de l'ensemble du groupe, divisez les participants en sous-groupes de 6-12 personnes chacun.</a:t>
            </a:r>
          </a:p>
          <a:p>
            <a:pPr marL="171450" indent="-171450" algn="l">
              <a:buClr>
                <a:srgbClr val="000000"/>
              </a:buClr>
              <a:buFont typeface="Arial"/>
              <a:buChar char="•"/>
            </a:pPr>
            <a:r>
              <a:rPr lang="fr-FR" sz="1200" b="0" i="1" noProof="0" dirty="0" smtClean="0">
                <a:solidFill>
                  <a:srgbClr val="000000"/>
                </a:solidFill>
                <a:latin typeface="Arial"/>
                <a:cs typeface="Arial"/>
              </a:rPr>
              <a:t>Divisez chaque sous-groupe en trois groupes de travail (1,2,3) -&gt; chaque groupe de travail devrait comporter 2-4 personnes</a:t>
            </a:r>
            <a:endParaRPr lang="fr-FR" noProof="0" dirty="0" smtClean="0"/>
          </a:p>
          <a:p>
            <a:pPr marL="171450" indent="-171450" algn="l">
              <a:buClr>
                <a:srgbClr val="000000"/>
              </a:buClr>
              <a:buFont typeface="Arial"/>
              <a:buChar char="•"/>
            </a:pPr>
            <a:r>
              <a:rPr lang="fr-FR" sz="1200" b="0" i="1" noProof="0" dirty="0" smtClean="0">
                <a:solidFill>
                  <a:srgbClr val="000000"/>
                </a:solidFill>
                <a:latin typeface="Arial"/>
                <a:cs typeface="Arial"/>
              </a:rPr>
              <a:t>Expliquez que, afin de permettre à chacun d'apporter sa contribution, les deux sous-groupes (a, b) feront les mêmes 3 tâches, mais dans deux cercles (a, b) distincts. </a:t>
            </a:r>
            <a:endParaRPr lang="fr-FR" noProof="0" dirty="0" smtClean="0"/>
          </a:p>
          <a:p>
            <a:pPr marL="171450" indent="-171450" algn="l">
              <a:buClr>
                <a:srgbClr val="000000"/>
              </a:buClr>
              <a:buFont typeface="Arial"/>
              <a:buChar char="•"/>
            </a:pPr>
            <a:r>
              <a:rPr lang="fr-FR" sz="1200" b="0" i="1" noProof="0" dirty="0" smtClean="0">
                <a:solidFill>
                  <a:srgbClr val="000000"/>
                </a:solidFill>
                <a:latin typeface="Arial"/>
                <a:cs typeface="Arial"/>
              </a:rPr>
              <a:t>Donnez des instructions détaillées :</a:t>
            </a:r>
            <a:endParaRPr lang="fr-FR" noProof="0" dirty="0" smtClean="0"/>
          </a:p>
          <a:p>
            <a:pPr marL="266730" lvl="2" indent="-180960" algn="l">
              <a:buClr>
                <a:srgbClr val="669900"/>
              </a:buClr>
              <a:buFont typeface="Wingdings"/>
              <a:buChar char="§"/>
            </a:pPr>
            <a:r>
              <a:rPr lang="fr-FR" sz="1000" b="0" i="1" noProof="0" dirty="0" smtClean="0">
                <a:solidFill>
                  <a:srgbClr val="000000"/>
                </a:solidFill>
                <a:latin typeface="Arial"/>
                <a:ea typeface="Adobe Fangsong Std R"/>
                <a:cs typeface="Arial"/>
              </a:rPr>
              <a:t>L'étude de cas se fait debout devant les tableaux.</a:t>
            </a:r>
            <a:endParaRPr lang="fr-FR" noProof="0" dirty="0" smtClean="0">
              <a:cs typeface="Arial"/>
            </a:endParaRPr>
          </a:p>
          <a:p>
            <a:pPr marL="266730" lvl="2" indent="-180960" algn="l">
              <a:buClr>
                <a:srgbClr val="669900"/>
              </a:buClr>
              <a:buFont typeface="Wingdings"/>
              <a:buChar char="§"/>
            </a:pPr>
            <a:r>
              <a:rPr lang="fr-FR" sz="1000" b="0" i="1" noProof="0" dirty="0" smtClean="0">
                <a:solidFill>
                  <a:srgbClr val="000000"/>
                </a:solidFill>
                <a:latin typeface="Arial"/>
                <a:ea typeface="Adobe Fangsong Std R"/>
                <a:cs typeface="Arial"/>
              </a:rPr>
              <a:t>Chaque groupe (1, 2, 3) entame l'interprétation des éléments respectifs exposés, c'est-à-dire que les groupes a1 et b1 commencent avec les éléments exposés au tableau 1, a2 et b2 avec les éléments du tableau 2 et a3 et b3 démarrent avec l'exposé 3.</a:t>
            </a:r>
            <a:endParaRPr lang="fr-FR" noProof="0" dirty="0" smtClean="0">
              <a:cs typeface="Arial"/>
            </a:endParaRPr>
          </a:p>
          <a:p>
            <a:pPr marL="266730" lvl="2" indent="-180960" algn="l">
              <a:buClr>
                <a:srgbClr val="669900"/>
              </a:buClr>
              <a:buFont typeface="Wingdings"/>
              <a:buChar char="§"/>
            </a:pPr>
            <a:r>
              <a:rPr lang="fr-FR" sz="1000" b="0" i="1" noProof="0" dirty="0" smtClean="0">
                <a:solidFill>
                  <a:srgbClr val="000000"/>
                </a:solidFill>
                <a:latin typeface="Arial"/>
                <a:ea typeface="Adobe Fangsong Std R"/>
                <a:cs typeface="Arial"/>
              </a:rPr>
              <a:t>Les groupes tournent (par sous-groupe dans leurs cercles) d'un affichage à l'autre au bout de 10 min. (le groupe a1 va au tableau 2, le groupe a2 se déplace vers le tableau 3, etc.). Ils commentent alors les résultats du groupe(s) précédent(s) et les complètent avec leurs propres idées. </a:t>
            </a:r>
            <a:endParaRPr lang="fr-FR" noProof="0" dirty="0" smtClean="0">
              <a:cs typeface="Arial"/>
            </a:endParaRPr>
          </a:p>
          <a:p>
            <a:pPr marL="171450" indent="-171450" algn="l">
              <a:buClr>
                <a:srgbClr val="000000"/>
              </a:buClr>
              <a:buFont typeface="Arial"/>
              <a:buChar char="•"/>
            </a:pPr>
            <a:r>
              <a:rPr lang="fr-FR" sz="1200" b="0" i="1" noProof="0" dirty="0" smtClean="0">
                <a:solidFill>
                  <a:srgbClr val="000000"/>
                </a:solidFill>
                <a:latin typeface="Arial"/>
                <a:cs typeface="Arial"/>
              </a:rPr>
              <a:t>Au bout de 30 min., les groupes reviennent à leur tableau initial et les deux groupes ayant traités le même sujet se rejoignent (a1 et b1 présentent les éléments exposés 1) et passent en revue les fiches afin de mettre en évidence les principales idées communes, ainsi que les divergences d'interprétation. </a:t>
            </a:r>
            <a:endParaRPr lang="fr-FR" noProof="0" dirty="0" smtClean="0"/>
          </a:p>
          <a:p>
            <a:pPr algn="l">
              <a:buNone/>
            </a:pPr>
            <a:endParaRPr lang="fr-FR" noProof="0" dirty="0" smtClean="0"/>
          </a:p>
          <a:p>
            <a:pPr algn="l">
              <a:buNone/>
            </a:pPr>
            <a:r>
              <a:rPr lang="fr-FR" sz="1200" b="0" i="1" noProof="0" dirty="0" smtClean="0">
                <a:solidFill>
                  <a:srgbClr val="000000"/>
                </a:solidFill>
                <a:latin typeface="Arial"/>
                <a:cs typeface="Arial"/>
              </a:rPr>
              <a:t>Voir le manuel du formateur pour de plus amples détails</a:t>
            </a:r>
            <a:endParaRPr lang="fr-FR" noProof="0" dirty="0"/>
          </a:p>
        </p:txBody>
      </p:sp>
      <p:sp>
        <p:nvSpPr>
          <p:cNvPr id="72708" name="Foliennummernplatzhalter 3"/>
          <p:cNvSpPr>
            <a:spLocks noGrp="1"/>
          </p:cNvSpPr>
          <p:nvPr>
            <p:ph type="sldNum" sz="quarter" idx="5"/>
          </p:nvPr>
        </p:nvSpPr>
        <p:spPr/>
        <p:txBody>
          <a:bodyPr/>
          <a:lstStyle/>
          <a:p>
            <a:pPr algn="r">
              <a:buNone/>
            </a:pPr>
            <a:fld id="{88EDE362-3047-422B-9252-6FCEDC2C8C85}" type="slidenum">
              <a:rPr lang="fr-FR" sz="1000" b="1" i="0" smtClean="0">
                <a:solidFill>
                  <a:schemeClr val="bg1"/>
                </a:solidFill>
                <a:latin typeface="Arial"/>
                <a:cs typeface="Arial"/>
              </a:rPr>
              <a:pPr algn="r">
                <a:buNone/>
              </a:pPr>
              <a:t>34</a:t>
            </a:fld>
            <a:endParaRPr lang="fr-FR" smtClean="0">
              <a:latin typeface="Arial"/>
              <a:cs typeface="Arial"/>
            </a:endParaRPr>
          </a:p>
        </p:txBody>
      </p:sp>
    </p:spTree>
    <p:extLst>
      <p:ext uri="{BB962C8B-B14F-4D97-AF65-F5344CB8AC3E}">
        <p14:creationId xmlns:p14="http://schemas.microsoft.com/office/powerpoint/2010/main" val="4072627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xfrm>
            <a:off x="546100" y="312738"/>
            <a:ext cx="5730875" cy="4297362"/>
          </a:xfrm>
          <a:ln/>
        </p:spPr>
      </p:sp>
      <p:sp>
        <p:nvSpPr>
          <p:cNvPr id="73731" name="Notizenplatzhalter 2"/>
          <p:cNvSpPr>
            <a:spLocks noGrp="1"/>
          </p:cNvSpPr>
          <p:nvPr>
            <p:ph type="body" idx="1"/>
          </p:nvPr>
        </p:nvSpPr>
        <p:spPr>
          <a:noFill/>
          <a:ln/>
        </p:spPr>
        <p:txBody>
          <a:bodyPr/>
          <a:lstStyle/>
          <a:p>
            <a:pPr algn="l">
              <a:buNone/>
            </a:pPr>
            <a:r>
              <a:rPr lang="fr-FR" sz="1200" b="1" i="1" noProof="0" dirty="0" smtClean="0">
                <a:solidFill>
                  <a:srgbClr val="000000"/>
                </a:solidFill>
                <a:latin typeface="Arial"/>
                <a:cs typeface="Arial"/>
              </a:rPr>
              <a:t>Comment gérer l'exercice</a:t>
            </a:r>
          </a:p>
          <a:p>
            <a:pPr algn="l">
              <a:buClr>
                <a:srgbClr val="000000"/>
              </a:buClr>
              <a:buFontTx/>
              <a:buChar char="•"/>
            </a:pPr>
            <a:r>
              <a:rPr lang="fr-FR" sz="1200" b="1" i="0" noProof="0" dirty="0" smtClean="0">
                <a:solidFill>
                  <a:srgbClr val="000000"/>
                </a:solidFill>
                <a:latin typeface="Arial"/>
                <a:cs typeface="Arial"/>
              </a:rPr>
              <a:t> </a:t>
            </a:r>
            <a:r>
              <a:rPr lang="fr-FR" sz="1200" b="0" i="1" noProof="0" dirty="0" smtClean="0">
                <a:solidFill>
                  <a:srgbClr val="000000"/>
                </a:solidFill>
                <a:latin typeface="Arial"/>
                <a:cs typeface="Arial"/>
              </a:rPr>
              <a:t>préparez les documents à exposer sur les tableaux (au cas  où votre groupe comporte plus de 12 personnes, partagez-le en deux et affichez chaque exposé sur les deux côtés d'un tableau)</a:t>
            </a:r>
          </a:p>
          <a:p>
            <a:pPr algn="l">
              <a:buClr>
                <a:srgbClr val="000000"/>
              </a:buClr>
              <a:buFontTx/>
              <a:buChar char="•"/>
            </a:pPr>
            <a:r>
              <a:rPr lang="fr-FR" sz="1200" b="0" i="1" noProof="0" dirty="0" smtClean="0">
                <a:solidFill>
                  <a:srgbClr val="000000"/>
                </a:solidFill>
                <a:latin typeface="Arial"/>
                <a:cs typeface="Arial"/>
              </a:rPr>
              <a:t> divisez le groupe en autant de sous-groupes que d'exposés affichés (3 ou 6)</a:t>
            </a:r>
          </a:p>
          <a:p>
            <a:pPr algn="l">
              <a:buClr>
                <a:srgbClr val="000000"/>
              </a:buClr>
              <a:buFontTx/>
              <a:buChar char="•"/>
            </a:pPr>
            <a:r>
              <a:rPr lang="fr-FR" sz="1200" b="0" i="1" noProof="0" dirty="0" smtClean="0">
                <a:solidFill>
                  <a:srgbClr val="000000"/>
                </a:solidFill>
                <a:latin typeface="Arial"/>
                <a:cs typeface="Arial"/>
              </a:rPr>
              <a:t> L'étude de cas se fait debout devant les tableaux.</a:t>
            </a:r>
          </a:p>
          <a:p>
            <a:pPr algn="l">
              <a:buClr>
                <a:srgbClr val="000000"/>
              </a:buClr>
              <a:buFontTx/>
              <a:buChar char="•"/>
            </a:pPr>
            <a:r>
              <a:rPr lang="fr-FR" sz="1200" b="0" i="1" noProof="0" dirty="0" smtClean="0">
                <a:solidFill>
                  <a:srgbClr val="000000"/>
                </a:solidFill>
                <a:latin typeface="Arial"/>
                <a:cs typeface="Arial"/>
              </a:rPr>
              <a:t> Chaque groupe commence avec un affichage, l'étudie pendant 10 min. et note les résultats sur des cartes</a:t>
            </a:r>
          </a:p>
          <a:p>
            <a:pPr algn="l">
              <a:buClr>
                <a:srgbClr val="000000"/>
              </a:buClr>
              <a:buFontTx/>
              <a:buChar char="•"/>
            </a:pPr>
            <a:r>
              <a:rPr lang="fr-FR" sz="1200" b="0" i="1" noProof="0" dirty="0" smtClean="0">
                <a:solidFill>
                  <a:srgbClr val="000000"/>
                </a:solidFill>
                <a:latin typeface="Arial"/>
                <a:cs typeface="Arial"/>
              </a:rPr>
              <a:t> Après 10 min., vous demandez aux groupes de se déplacer vers le tableau suivant pour examiner les résultats du groupe précédant et les compléter si nécessaire</a:t>
            </a:r>
          </a:p>
          <a:p>
            <a:pPr algn="l">
              <a:buClr>
                <a:srgbClr val="000000"/>
              </a:buClr>
              <a:buFontTx/>
              <a:buChar char="•"/>
            </a:pPr>
            <a:r>
              <a:rPr lang="fr-FR" sz="1200" b="0" i="1" noProof="0" dirty="0" smtClean="0">
                <a:solidFill>
                  <a:srgbClr val="000000"/>
                </a:solidFill>
                <a:latin typeface="Arial"/>
                <a:cs typeface="Arial"/>
              </a:rPr>
              <a:t> Après 10 min., on refait la même chose.</a:t>
            </a:r>
          </a:p>
          <a:p>
            <a:pPr algn="l">
              <a:buClr>
                <a:srgbClr val="000000"/>
              </a:buClr>
              <a:buFontTx/>
              <a:buChar char="•"/>
            </a:pPr>
            <a:r>
              <a:rPr lang="fr-FR" sz="1200" b="0" i="1" noProof="0" dirty="0" smtClean="0">
                <a:solidFill>
                  <a:srgbClr val="000000"/>
                </a:solidFill>
                <a:latin typeface="Arial"/>
                <a:cs typeface="Arial"/>
              </a:rPr>
              <a:t>Au bout de 30 min., demandez aux sous-groupes de retourner à leur premier tableau (si vous avez divisé le groupe, demandez aux groupes jumeaux de se rejoindre) et de préparer une présentation pour la plénière</a:t>
            </a:r>
          </a:p>
          <a:p>
            <a:pPr algn="l">
              <a:buNone/>
            </a:pPr>
            <a:r>
              <a:rPr lang="fr-FR" sz="1200" b="1" i="1" noProof="0" dirty="0" smtClean="0">
                <a:solidFill>
                  <a:srgbClr val="000000"/>
                </a:solidFill>
                <a:latin typeface="Arial"/>
                <a:cs typeface="Arial"/>
              </a:rPr>
              <a:t>Si vous avez du temps </a:t>
            </a:r>
          </a:p>
          <a:p>
            <a:pPr algn="l">
              <a:buClr>
                <a:srgbClr val="000000"/>
              </a:buClr>
              <a:buFontTx/>
              <a:buChar char="•"/>
            </a:pPr>
            <a:r>
              <a:rPr lang="fr-FR" sz="1200" b="1" i="1" noProof="0" dirty="0" smtClean="0">
                <a:solidFill>
                  <a:srgbClr val="000000"/>
                </a:solidFill>
                <a:latin typeface="Arial"/>
                <a:cs typeface="Arial"/>
              </a:rPr>
              <a:t> </a:t>
            </a:r>
            <a:r>
              <a:rPr lang="fr-FR" sz="1200" b="0" i="1" noProof="0" dirty="0" smtClean="0">
                <a:solidFill>
                  <a:srgbClr val="000000"/>
                </a:solidFill>
                <a:latin typeface="Arial"/>
                <a:cs typeface="Arial"/>
              </a:rPr>
              <a:t>demandez leur avis sur les aspects suivants</a:t>
            </a:r>
          </a:p>
          <a:p>
            <a:pPr marL="180960" lvl="1" indent="-180960" algn="l">
              <a:buClr>
                <a:srgbClr val="669900"/>
              </a:buClr>
              <a:buFontTx/>
              <a:buChar char="•"/>
            </a:pPr>
            <a:r>
              <a:rPr lang="fr-FR" sz="1200" b="0" i="1" noProof="0" dirty="0" smtClean="0">
                <a:solidFill>
                  <a:srgbClr val="000000"/>
                </a:solidFill>
                <a:latin typeface="Arial"/>
                <a:ea typeface="Adobe Fangsong Std R"/>
                <a:cs typeface="Arial"/>
              </a:rPr>
              <a:t>impacts sur l'agriculture et le secteur de l'eau</a:t>
            </a:r>
          </a:p>
          <a:p>
            <a:pPr marL="180960" lvl="1" indent="-180960" algn="l">
              <a:buClr>
                <a:srgbClr val="669900"/>
              </a:buClr>
              <a:buFontTx/>
              <a:buChar char="•"/>
            </a:pPr>
            <a:r>
              <a:rPr lang="fr-FR" sz="1200" b="0" i="1" noProof="0" dirty="0" smtClean="0">
                <a:solidFill>
                  <a:srgbClr val="000000"/>
                </a:solidFill>
                <a:latin typeface="Arial"/>
                <a:ea typeface="Adobe Fangsong Std R"/>
                <a:cs typeface="Arial"/>
              </a:rPr>
              <a:t>Niveau de confiance des informations</a:t>
            </a:r>
          </a:p>
          <a:p>
            <a:pPr algn="l">
              <a:buFontTx/>
              <a:buChar char="•"/>
            </a:pPr>
            <a:endParaRPr lang="fr-FR" noProof="0" dirty="0" smtClean="0">
              <a:latin typeface="Arial"/>
              <a:cs typeface="Arial"/>
            </a:endParaRPr>
          </a:p>
          <a:p>
            <a:pPr algn="l">
              <a:buNone/>
            </a:pPr>
            <a:endParaRPr lang="fr-FR" noProof="0" dirty="0" smtClean="0">
              <a:latin typeface="Arial"/>
              <a:cs typeface="Arial"/>
            </a:endParaRPr>
          </a:p>
          <a:p>
            <a:pPr algn="l">
              <a:buNone/>
            </a:pPr>
            <a:r>
              <a:rPr lang="fr-FR" sz="1200" b="0" i="1" u="sng" noProof="0" dirty="0" smtClean="0">
                <a:solidFill>
                  <a:srgbClr val="000000"/>
                </a:solidFill>
                <a:latin typeface="Arial"/>
                <a:cs typeface="Arial"/>
              </a:rPr>
              <a:t>Informations complémentaires</a:t>
            </a:r>
          </a:p>
          <a:p>
            <a:pPr algn="l">
              <a:buNone/>
            </a:pPr>
            <a:r>
              <a:rPr lang="fr-FR" sz="1200" b="0" i="1" noProof="0" dirty="0" smtClean="0">
                <a:solidFill>
                  <a:srgbClr val="000000"/>
                </a:solidFill>
                <a:latin typeface="Arial"/>
                <a:cs typeface="Arial"/>
              </a:rPr>
              <a:t>Pour un résumé des réponses correctes possibles, voir la fiche annexe</a:t>
            </a:r>
            <a:endParaRPr lang="fr-FR" sz="1200" b="0" i="1" noProof="0" dirty="0">
              <a:solidFill>
                <a:srgbClr val="000000"/>
              </a:solidFill>
              <a:latin typeface="Arial"/>
              <a:cs typeface="Arial"/>
            </a:endParaRPr>
          </a:p>
        </p:txBody>
      </p:sp>
      <p:sp>
        <p:nvSpPr>
          <p:cNvPr id="73732" name="Foliennummernplatzhalter 3"/>
          <p:cNvSpPr>
            <a:spLocks noGrp="1"/>
          </p:cNvSpPr>
          <p:nvPr>
            <p:ph type="sldNum" sz="quarter" idx="5"/>
          </p:nvPr>
        </p:nvSpPr>
        <p:spPr/>
        <p:txBody>
          <a:bodyPr/>
          <a:lstStyle/>
          <a:p>
            <a:pPr algn="r">
              <a:buNone/>
            </a:pPr>
            <a:fld id="{C7381D27-D716-453E-AADC-A2D217B5DB2B}" type="slidenum">
              <a:rPr lang="fr-FR" sz="1000" b="1" i="0" smtClean="0">
                <a:solidFill>
                  <a:schemeClr val="bg1"/>
                </a:solidFill>
                <a:latin typeface="Arial"/>
                <a:cs typeface="Arial"/>
              </a:rPr>
              <a:pPr algn="r">
                <a:buNone/>
              </a:pPr>
              <a:t>35</a:t>
            </a:fld>
            <a:endParaRPr lang="fr-FR" smtClean="0">
              <a:latin typeface="Arial"/>
              <a:cs typeface="Arial"/>
            </a:endParaRPr>
          </a:p>
        </p:txBody>
      </p:sp>
    </p:spTree>
    <p:extLst>
      <p:ext uri="{BB962C8B-B14F-4D97-AF65-F5344CB8AC3E}">
        <p14:creationId xmlns:p14="http://schemas.microsoft.com/office/powerpoint/2010/main" val="401410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otes Placeholder 2"/>
          <p:cNvSpPr>
            <a:spLocks noGrp="1"/>
          </p:cNvSpPr>
          <p:nvPr>
            <p:ph type="body" idx="1"/>
          </p:nvPr>
        </p:nvSpPr>
        <p:spPr>
          <a:noFill/>
          <a:ln/>
        </p:spPr>
        <p:txBody>
          <a:bodyPr/>
          <a:lstStyle/>
          <a:p>
            <a:pPr algn="l">
              <a:buNone/>
            </a:pPr>
            <a:r>
              <a:rPr lang="fr-FR" sz="1200" b="0" i="1" u="sng" noProof="0" dirty="0" smtClean="0">
                <a:solidFill>
                  <a:srgbClr val="000000"/>
                </a:solidFill>
                <a:latin typeface="Arial"/>
                <a:cs typeface="Arial"/>
              </a:rPr>
              <a:t>Informations complémentaires</a:t>
            </a:r>
          </a:p>
          <a:p>
            <a:pPr algn="l">
              <a:buNone/>
            </a:pPr>
            <a:r>
              <a:rPr lang="fr-FR" sz="1200" b="0" i="1" noProof="0" dirty="0" smtClean="0">
                <a:solidFill>
                  <a:srgbClr val="000000"/>
                </a:solidFill>
                <a:latin typeface="Arial"/>
                <a:cs typeface="Arial"/>
              </a:rPr>
              <a:t>Les données des précipitations historiques montrent le total des précipitations (mm) pour chaque période de 3 mois correspondant à une saison (mars-mai, juin-août, septembre-novembre et décembre-février), en se basant sur les observations d'une station météorologique à l'extérieur de Maja de 1970 (à gauche) - 2000 (à droite). </a:t>
            </a:r>
          </a:p>
          <a:p>
            <a:pPr algn="l">
              <a:buNone/>
            </a:pPr>
            <a:endParaRPr lang="fr-FR" noProof="0" dirty="0" smtClean="0">
              <a:latin typeface="Arial"/>
              <a:cs typeface="Arial"/>
            </a:endParaRPr>
          </a:p>
          <a:p>
            <a:pPr algn="l">
              <a:buNone/>
            </a:pPr>
            <a:endParaRPr lang="fr-FR" noProof="0" dirty="0" smtClean="0">
              <a:latin typeface="Arial"/>
              <a:cs typeface="Arial"/>
            </a:endParaRPr>
          </a:p>
        </p:txBody>
      </p:sp>
      <p:sp>
        <p:nvSpPr>
          <p:cNvPr id="74755" name="Slide Number Placeholder 3"/>
          <p:cNvSpPr>
            <a:spLocks noGrp="1"/>
          </p:cNvSpPr>
          <p:nvPr>
            <p:ph type="sldNum" sz="quarter" idx="5"/>
          </p:nvPr>
        </p:nvSpPr>
        <p:spPr/>
        <p:txBody>
          <a:bodyPr/>
          <a:lstStyle/>
          <a:p>
            <a:pPr algn="r">
              <a:buNone/>
            </a:pPr>
            <a:fld id="{761D86F1-CA99-45A7-BF83-98CBD0F826A7}" type="slidenum">
              <a:rPr lang="fr-FR" sz="1000" b="1" i="0" smtClean="0">
                <a:solidFill>
                  <a:schemeClr val="bg1"/>
                </a:solidFill>
                <a:latin typeface="Arial"/>
                <a:cs typeface="Arial"/>
              </a:rPr>
              <a:pPr algn="r">
                <a:buNone/>
              </a:pPr>
              <a:t>36</a:t>
            </a:fld>
            <a:endParaRPr lang="fr-FR" smtClean="0">
              <a:latin typeface="Arial"/>
              <a:cs typeface="Arial"/>
            </a:endParaRPr>
          </a:p>
        </p:txBody>
      </p:sp>
      <p:sp>
        <p:nvSpPr>
          <p:cNvPr id="74756" name="Folienbildplatzhalter 6"/>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4141484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otes Placeholder 2"/>
          <p:cNvSpPr>
            <a:spLocks noGrp="1"/>
          </p:cNvSpPr>
          <p:nvPr>
            <p:ph type="body" idx="1"/>
          </p:nvPr>
        </p:nvSpPr>
        <p:spPr>
          <a:noFill/>
          <a:ln/>
        </p:spPr>
        <p:txBody>
          <a:bodyPr/>
          <a:lstStyle/>
          <a:p>
            <a:pPr marL="180960" lvl="1" indent="-180960" algn="l">
              <a:buNone/>
            </a:pPr>
            <a:r>
              <a:rPr lang="fr-FR" sz="1200" b="0" i="1" u="sng" noProof="0" dirty="0" smtClean="0">
                <a:solidFill>
                  <a:srgbClr val="000000"/>
                </a:solidFill>
                <a:latin typeface="Arial"/>
                <a:ea typeface="Adobe Fangsong Std R"/>
                <a:cs typeface="Arial"/>
              </a:rPr>
              <a:t>Informations complémentaires</a:t>
            </a:r>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La carte montre la répartition spatiale du changement en températures  annuelles moyennes pour les années 2060, tel que projeté par différents modèles climatiques disponibles. Elle se base sur le scénario A2 du GIEC. </a:t>
            </a:r>
            <a:r>
              <a:rPr lang="fr-FR" sz="1200" b="1" i="1" noProof="0" dirty="0" smtClean="0">
                <a:solidFill>
                  <a:srgbClr val="669900"/>
                </a:solidFill>
                <a:latin typeface="Arial"/>
                <a:ea typeface="Adobe Fangsong Std R"/>
                <a:cs typeface="Arial"/>
                <a:sym typeface="Wingdings"/>
              </a:rPr>
              <a:t></a:t>
            </a:r>
            <a:r>
              <a:rPr lang="fr-FR" sz="1200" b="0" i="1" noProof="0" dirty="0" smtClean="0">
                <a:solidFill>
                  <a:srgbClr val="000000"/>
                </a:solidFill>
                <a:latin typeface="Arial"/>
                <a:ea typeface="Adobe Fangsong Std R"/>
                <a:cs typeface="Arial"/>
              </a:rPr>
              <a:t>  glossaire</a:t>
            </a:r>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Les valeurs dans les cases de la grille représentent les écarts (changements de température) par rapport au climat moyen de 1970-1999. </a:t>
            </a:r>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La carte est conçue de façon à ce que pour chaque case de la grille et pour chaque période, chaque saison, les valeurs des écarts minimales, maximales et intermédiaires, sont prises de l'ensemble des modèles. </a:t>
            </a:r>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Dans chaque case, la valeur centrale indique la valeur médiane et les chiffres dans les coins supérieurs et inférieurs indiquent les valeurs maximales et minimales de la fourchette des projections des modèles climatiques. </a:t>
            </a:r>
          </a:p>
          <a:p>
            <a:pPr algn="l">
              <a:buNone/>
            </a:pPr>
            <a:endParaRPr lang="fr-FR" noProof="0" dirty="0" smtClean="0">
              <a:latin typeface="Arial"/>
              <a:cs typeface="Arial"/>
            </a:endParaRPr>
          </a:p>
          <a:p>
            <a:pPr algn="l">
              <a:buNone/>
            </a:pPr>
            <a:endParaRPr lang="fr-FR" noProof="0" dirty="0" smtClean="0">
              <a:latin typeface="Arial"/>
              <a:cs typeface="Arial"/>
            </a:endParaRPr>
          </a:p>
        </p:txBody>
      </p:sp>
      <p:sp>
        <p:nvSpPr>
          <p:cNvPr id="75779" name="Slide Number Placeholder 3"/>
          <p:cNvSpPr>
            <a:spLocks noGrp="1"/>
          </p:cNvSpPr>
          <p:nvPr>
            <p:ph type="sldNum" sz="quarter" idx="5"/>
          </p:nvPr>
        </p:nvSpPr>
        <p:spPr/>
        <p:txBody>
          <a:bodyPr/>
          <a:lstStyle/>
          <a:p>
            <a:pPr algn="r">
              <a:buNone/>
            </a:pPr>
            <a:fld id="{607ABDB3-BB6E-4440-8021-DC1C7211C264}" type="slidenum">
              <a:rPr lang="fr-FR" sz="1000" b="1" i="0" smtClean="0">
                <a:solidFill>
                  <a:schemeClr val="bg1"/>
                </a:solidFill>
                <a:latin typeface="Arial"/>
                <a:cs typeface="Arial"/>
              </a:rPr>
              <a:pPr algn="r">
                <a:buNone/>
              </a:pPr>
              <a:t>37</a:t>
            </a:fld>
            <a:endParaRPr lang="fr-FR" smtClean="0">
              <a:latin typeface="Arial"/>
              <a:cs typeface="Arial"/>
            </a:endParaRPr>
          </a:p>
        </p:txBody>
      </p:sp>
      <p:sp>
        <p:nvSpPr>
          <p:cNvPr id="75780" name="Folienbildplatzhalter 9"/>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955060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Notes Placeholder 2"/>
          <p:cNvSpPr>
            <a:spLocks noGrp="1"/>
          </p:cNvSpPr>
          <p:nvPr>
            <p:ph type="body" idx="1"/>
          </p:nvPr>
        </p:nvSpPr>
        <p:spPr/>
        <p:txBody>
          <a:bodyPr>
            <a:normAutofit/>
          </a:bodyPr>
          <a:lstStyle/>
          <a:p>
            <a:pPr algn="l">
              <a:buNone/>
            </a:pPr>
            <a:endParaRPr lang="fr-FR" noProof="0" dirty="0" smtClean="0"/>
          </a:p>
          <a:p>
            <a:pPr algn="l">
              <a:buNone/>
            </a:pPr>
            <a:r>
              <a:rPr lang="fr-FR" sz="1200" b="0" i="1" u="sng" noProof="0" dirty="0" smtClean="0">
                <a:solidFill>
                  <a:srgbClr val="000000"/>
                </a:solidFill>
                <a:latin typeface="Arial"/>
                <a:cs typeface="Arial"/>
              </a:rPr>
              <a:t>Informations complémentaires</a:t>
            </a:r>
          </a:p>
          <a:p>
            <a:pPr algn="l">
              <a:buNone/>
            </a:pPr>
            <a:r>
              <a:rPr lang="fr-FR" sz="1200" b="0" i="1" noProof="0" dirty="0" smtClean="0">
                <a:solidFill>
                  <a:srgbClr val="000000"/>
                </a:solidFill>
                <a:latin typeface="Arial"/>
                <a:cs typeface="Arial"/>
              </a:rPr>
              <a:t>Données moyennes projetées pour 2040-2069, respectivement en juin, juillet et août, décembre, janvier, février. </a:t>
            </a:r>
            <a:br>
              <a:rPr lang="fr-FR" sz="1200" b="0" i="1" noProof="0" dirty="0" smtClean="0">
                <a:solidFill>
                  <a:srgbClr val="000000"/>
                </a:solidFill>
                <a:latin typeface="Arial"/>
                <a:cs typeface="Arial"/>
              </a:rPr>
            </a:br>
            <a:r>
              <a:rPr lang="fr-FR" sz="1200" b="0" i="1" noProof="0" dirty="0" smtClean="0">
                <a:solidFill>
                  <a:srgbClr val="000000"/>
                </a:solidFill>
                <a:latin typeface="Arial"/>
                <a:cs typeface="Arial"/>
              </a:rPr>
              <a:t>La température est projetée sur l'axe des abscisses et la variation en pourcentage de précipitations sur l'axe des ordonnées.</a:t>
            </a:r>
            <a:endParaRPr lang="fr-FR" noProof="0" dirty="0" smtClean="0"/>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Les diagrammes de dispersion présentent les données de sept modèles climatiques globaux différents (pour les différents symboles, voir légende en haut à gauche dans le diagramme de dispersion b). </a:t>
            </a:r>
            <a:endParaRPr lang="fr-FR" noProof="0" dirty="0" smtClean="0"/>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Les modèles se basent sur quatre scénarios d'émission. </a:t>
            </a:r>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Les ellipses centrées autour du point zéro indiquent la variabilité naturelle des températures et des précipitations, basée sur deux résultats de modèles historiques. </a:t>
            </a:r>
            <a:endParaRPr lang="fr-FR" noProof="0" dirty="0" smtClean="0"/>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Chaque point indique la projection résultant de la combinaison d'un scénario spécifique et d'un modèle (en moyenne sur 2040-2069) </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pour les températures (sur l'axe des abscisses en °C) et </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pour les précipitations (sur l'axe des ordonnées, en % d'écart par rapport à la moyenne historique)</a:t>
            </a:r>
          </a:p>
          <a:p>
            <a:pPr marL="180960" lvl="1" indent="-180960" algn="l">
              <a:buClr>
                <a:srgbClr val="669900"/>
              </a:buClr>
              <a:buFont typeface="Wingdings"/>
              <a:buChar char="§"/>
            </a:pPr>
            <a:r>
              <a:rPr lang="fr-FR" sz="1200" b="0" i="1" noProof="0" dirty="0" smtClean="0">
                <a:solidFill>
                  <a:srgbClr val="000000"/>
                </a:solidFill>
                <a:latin typeface="Arial"/>
                <a:ea typeface="Adobe Fangsong Std R"/>
                <a:cs typeface="Arial"/>
              </a:rPr>
              <a:t> Si un point tombe nettement en dehors de l'ellipse, c'est qu'il s'écarte de façon significative de la fourchette de variabilité historique. </a:t>
            </a:r>
          </a:p>
          <a:p>
            <a:pPr algn="l">
              <a:buNone/>
            </a:pPr>
            <a:endParaRPr lang="fr-FR" noProof="0" dirty="0" smtClean="0"/>
          </a:p>
        </p:txBody>
      </p:sp>
      <p:sp>
        <p:nvSpPr>
          <p:cNvPr id="76803" name="Slide Number Placeholder 3"/>
          <p:cNvSpPr>
            <a:spLocks noGrp="1"/>
          </p:cNvSpPr>
          <p:nvPr>
            <p:ph type="sldNum" sz="quarter" idx="5"/>
          </p:nvPr>
        </p:nvSpPr>
        <p:spPr/>
        <p:txBody>
          <a:bodyPr/>
          <a:lstStyle/>
          <a:p>
            <a:pPr algn="r">
              <a:buNone/>
            </a:pPr>
            <a:fld id="{721D9ED9-9992-4F85-B2ED-03E76E7F8E74}" type="slidenum">
              <a:rPr lang="fr-FR" sz="1000" b="1" i="0" smtClean="0">
                <a:solidFill>
                  <a:schemeClr val="bg1"/>
                </a:solidFill>
                <a:latin typeface="Arial"/>
                <a:cs typeface="Arial"/>
              </a:rPr>
              <a:pPr algn="r">
                <a:buNone/>
              </a:pPr>
              <a:t>38</a:t>
            </a:fld>
            <a:endParaRPr lang="fr-FR" smtClean="0">
              <a:latin typeface="Arial"/>
              <a:cs typeface="Arial"/>
            </a:endParaRPr>
          </a:p>
        </p:txBody>
      </p:sp>
      <p:sp>
        <p:nvSpPr>
          <p:cNvPr id="76804" name="Folienbildplatzhalter 6"/>
          <p:cNvSpPr>
            <a:spLocks noGrp="1" noRot="1" noChangeAspect="1" noTextEdit="1"/>
          </p:cNvSpPr>
          <p:nvPr>
            <p:ph type="sldImg"/>
          </p:nvPr>
        </p:nvSpPr>
        <p:spPr>
          <a:xfrm>
            <a:off x="546100" y="312738"/>
            <a:ext cx="5730875" cy="4297362"/>
          </a:xfrm>
          <a:ln/>
        </p:spPr>
      </p:sp>
    </p:spTree>
    <p:extLst>
      <p:ext uri="{BB962C8B-B14F-4D97-AF65-F5344CB8AC3E}">
        <p14:creationId xmlns:p14="http://schemas.microsoft.com/office/powerpoint/2010/main" val="3536491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3"/>
          <p:cNvSpPr>
            <a:spLocks noGrp="1" noRot="1" noChangeAspect="1" noTextEdit="1"/>
          </p:cNvSpPr>
          <p:nvPr>
            <p:ph type="sldImg"/>
          </p:nvPr>
        </p:nvSpPr>
        <p:spPr>
          <a:xfrm>
            <a:off x="546100" y="312738"/>
            <a:ext cx="5730875" cy="4297362"/>
          </a:xfrm>
          <a:ln/>
        </p:spPr>
      </p:sp>
      <p:sp>
        <p:nvSpPr>
          <p:cNvPr id="77827" name="Notizenplatzhalter 4"/>
          <p:cNvSpPr>
            <a:spLocks noGrp="1"/>
          </p:cNvSpPr>
          <p:nvPr>
            <p:ph type="body" idx="1"/>
          </p:nvPr>
        </p:nvSpPr>
        <p:spPr>
          <a:noFill/>
          <a:ln/>
        </p:spPr>
        <p:txBody>
          <a:bodyPr/>
          <a:lstStyle/>
          <a:p>
            <a:pPr algn="l">
              <a:buNone/>
            </a:pPr>
            <a:r>
              <a:rPr lang="fr-FR" sz="1200" b="0" i="1" u="sng" noProof="0" dirty="0" smtClean="0">
                <a:solidFill>
                  <a:srgbClr val="000000"/>
                </a:solidFill>
                <a:latin typeface="Arial"/>
                <a:cs typeface="Arial"/>
              </a:rPr>
              <a:t>Indice</a:t>
            </a:r>
          </a:p>
          <a:p>
            <a:pPr algn="l">
              <a:buClr>
                <a:srgbClr val="000000"/>
              </a:buClr>
              <a:buFontTx/>
              <a:buChar char="•"/>
            </a:pPr>
            <a:r>
              <a:rPr lang="fr-FR" sz="1200" b="0" i="1" noProof="0" dirty="0" smtClean="0">
                <a:solidFill>
                  <a:srgbClr val="000000"/>
                </a:solidFill>
                <a:latin typeface="Arial"/>
                <a:cs typeface="Arial"/>
              </a:rPr>
              <a:t> Présentez cette dernière partie sans montrer la diapositive</a:t>
            </a:r>
          </a:p>
          <a:p>
            <a:pPr algn="l">
              <a:buClr>
                <a:srgbClr val="000000"/>
              </a:buClr>
              <a:buFontTx/>
              <a:buChar char="•"/>
            </a:pPr>
            <a:r>
              <a:rPr lang="fr-FR" sz="1200" b="0" i="1" noProof="0" dirty="0" smtClean="0">
                <a:solidFill>
                  <a:srgbClr val="000000"/>
                </a:solidFill>
                <a:latin typeface="Arial"/>
                <a:cs typeface="Arial"/>
              </a:rPr>
              <a:t> Commencez par un bref récapitulatif de tous les éléments présentés dans le module (p.ex. diapo de l'introduction)</a:t>
            </a:r>
          </a:p>
          <a:p>
            <a:pPr algn="l">
              <a:buClr>
                <a:srgbClr val="000000"/>
              </a:buClr>
              <a:buFontTx/>
              <a:buChar char="•"/>
            </a:pPr>
            <a:r>
              <a:rPr lang="fr-FR" sz="1200" b="0" i="1" noProof="0" dirty="0" smtClean="0">
                <a:solidFill>
                  <a:srgbClr val="000000"/>
                </a:solidFill>
                <a:latin typeface="Arial"/>
                <a:cs typeface="Arial"/>
              </a:rPr>
              <a:t> discutez en plénière</a:t>
            </a:r>
          </a:p>
          <a:p>
            <a:pPr algn="l">
              <a:buClr>
                <a:srgbClr val="000000"/>
              </a:buClr>
              <a:buFontTx/>
              <a:buChar char="•"/>
            </a:pPr>
            <a:r>
              <a:rPr lang="fr-FR" sz="1200" b="0" i="1" noProof="0" dirty="0" smtClean="0">
                <a:solidFill>
                  <a:srgbClr val="000000"/>
                </a:solidFill>
                <a:latin typeface="Arial"/>
                <a:cs typeface="Arial"/>
              </a:rPr>
              <a:t>Assurez-vous que cette discussion soit prévue</a:t>
            </a:r>
          </a:p>
          <a:p>
            <a:pPr algn="l">
              <a:buNone/>
            </a:pPr>
            <a:endParaRPr lang="fr-FR" noProof="0" dirty="0" smtClean="0">
              <a:latin typeface="Arial"/>
              <a:cs typeface="Arial"/>
            </a:endParaRPr>
          </a:p>
          <a:p>
            <a:pPr algn="l">
              <a:buClr>
                <a:srgbClr val="000000"/>
              </a:buClr>
              <a:buFontTx/>
              <a:buChar char="•"/>
            </a:pPr>
            <a:r>
              <a:rPr lang="fr-FR" sz="1200" b="0" i="1" noProof="0" dirty="0" smtClean="0">
                <a:solidFill>
                  <a:srgbClr val="000000"/>
                </a:solidFill>
                <a:latin typeface="Arial"/>
                <a:cs typeface="Arial"/>
              </a:rPr>
              <a:t> Les principaux messages qui doivent ressortir de ce module sont</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Même en tant que profanes, nous pouvons comprendre les notions de bases de la climatologie </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Cela nous donne une orientation de base dans nos décisions</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Cela nous aide à travailler avec des climatologues (p.ex. reconnaître les informations qu'ils fournissent et regarder d'un œil critique leurs résultats)</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Les informations climatiques ne valent pas une décision, mais préparent le terrain à l'action. </a:t>
            </a:r>
          </a:p>
          <a:p>
            <a:pPr algn="l">
              <a:buNone/>
            </a:pPr>
            <a:endParaRPr lang="fr-FR" noProof="0" dirty="0" smtClean="0">
              <a:latin typeface="Arial"/>
              <a:cs typeface="Arial"/>
            </a:endParaRPr>
          </a:p>
          <a:p>
            <a:pPr marL="266730" lvl="2" indent="-90526" algn="l">
              <a:buClr>
                <a:srgbClr val="669900"/>
              </a:buClr>
              <a:buFont typeface="Arial"/>
              <a:buChar char="•"/>
            </a:pPr>
            <a:endParaRPr lang="fr-FR" noProof="0" dirty="0" smtClean="0">
              <a:latin typeface="Arial"/>
            </a:endParaRPr>
          </a:p>
          <a:p>
            <a:pPr marL="266730" lvl="2" indent="-90526" algn="l">
              <a:buClr>
                <a:srgbClr val="669900"/>
              </a:buClr>
              <a:buFont typeface="Arial"/>
              <a:buChar char="•"/>
            </a:pPr>
            <a:endParaRPr lang="fr-FR" noProof="0" dirty="0" smtClean="0">
              <a:latin typeface="Arial"/>
            </a:endParaRPr>
          </a:p>
        </p:txBody>
      </p:sp>
    </p:spTree>
    <p:extLst>
      <p:ext uri="{BB962C8B-B14F-4D97-AF65-F5344CB8AC3E}">
        <p14:creationId xmlns:p14="http://schemas.microsoft.com/office/powerpoint/2010/main" val="340620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3"/>
          <p:cNvSpPr>
            <a:spLocks noGrp="1" noRot="1" noChangeAspect="1" noTextEdit="1"/>
          </p:cNvSpPr>
          <p:nvPr>
            <p:ph type="sldImg"/>
          </p:nvPr>
        </p:nvSpPr>
        <p:spPr>
          <a:xfrm>
            <a:off x="546100" y="312738"/>
            <a:ext cx="5730875" cy="4297362"/>
          </a:xfrm>
          <a:ln/>
        </p:spPr>
      </p:sp>
      <p:sp>
        <p:nvSpPr>
          <p:cNvPr id="46083" name="Notizenplatzhalter 4"/>
          <p:cNvSpPr>
            <a:spLocks noGrp="1"/>
          </p:cNvSpPr>
          <p:nvPr>
            <p:ph type="body" idx="1"/>
          </p:nvPr>
        </p:nvSpPr>
        <p:spPr>
          <a:noFill/>
          <a:ln/>
        </p:spPr>
        <p:txBody>
          <a:bodyPr/>
          <a:lstStyle/>
          <a:p>
            <a:pPr algn="l">
              <a:buNone/>
            </a:pPr>
            <a:r>
              <a:rPr lang="fr-FR" sz="1200" b="0" i="1" smtClean="0">
                <a:solidFill>
                  <a:srgbClr val="000000"/>
                </a:solidFill>
                <a:latin typeface="Arial"/>
                <a:ea typeface="+mn-ea"/>
                <a:cs typeface="Arial"/>
              </a:rPr>
              <a:t>Indice</a:t>
            </a:r>
          </a:p>
          <a:p>
            <a:pPr algn="l">
              <a:buNone/>
            </a:pPr>
            <a:r>
              <a:rPr lang="fr-FR" sz="1200" b="0" i="1" smtClean="0">
                <a:solidFill>
                  <a:srgbClr val="000000"/>
                </a:solidFill>
                <a:latin typeface="Arial"/>
                <a:ea typeface="+mn-ea"/>
                <a:cs typeface="Arial"/>
              </a:rPr>
              <a:t>modifier cette diapo pour correspondre aux contenus choisis sur lesquels vous allez travailler. Cette version comprend toutes les diapos et exercices possibles.</a:t>
            </a:r>
            <a:endParaRPr lang="fr-FR" sz="1200" b="0" i="1" dirty="0">
              <a:solidFill>
                <a:srgbClr val="000000"/>
              </a:solidFill>
              <a:latin typeface="Arial"/>
              <a:ea typeface="+mn-ea"/>
              <a:cs typeface="Arial"/>
            </a:endParaRPr>
          </a:p>
        </p:txBody>
      </p:sp>
    </p:spTree>
    <p:extLst>
      <p:ext uri="{BB962C8B-B14F-4D97-AF65-F5344CB8AC3E}">
        <p14:creationId xmlns:p14="http://schemas.microsoft.com/office/powerpoint/2010/main" val="327393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3"/>
          <p:cNvSpPr>
            <a:spLocks noGrp="1"/>
          </p:cNvSpPr>
          <p:nvPr>
            <p:ph type="sldNum" sz="quarter" idx="5"/>
          </p:nvPr>
        </p:nvSpPr>
        <p:spPr/>
        <p:txBody>
          <a:bodyPr/>
          <a:lstStyle/>
          <a:p>
            <a:pPr algn="r">
              <a:buNone/>
            </a:pPr>
            <a:fld id="{6BE75BB6-27CA-43F6-8AD5-362A4EEF9570}" type="slidenum">
              <a:rPr lang="fr-FR" sz="1000" b="1" i="0" smtClean="0">
                <a:solidFill>
                  <a:schemeClr val="bg1"/>
                </a:solidFill>
                <a:latin typeface="Arial"/>
                <a:cs typeface="Arial"/>
              </a:rPr>
              <a:pPr algn="r">
                <a:buNone/>
              </a:pPr>
              <a:t>5</a:t>
            </a:fld>
            <a:endParaRPr lang="fr-FR" smtClean="0">
              <a:latin typeface="Arial"/>
              <a:cs typeface="Arial"/>
            </a:endParaRPr>
          </a:p>
        </p:txBody>
      </p:sp>
      <p:sp>
        <p:nvSpPr>
          <p:cNvPr id="47107" name="Folienbildplatzhalter 5"/>
          <p:cNvSpPr>
            <a:spLocks noGrp="1" noRot="1" noChangeAspect="1" noTextEdit="1"/>
          </p:cNvSpPr>
          <p:nvPr>
            <p:ph type="sldImg"/>
          </p:nvPr>
        </p:nvSpPr>
        <p:spPr>
          <a:xfrm>
            <a:off x="546100" y="312738"/>
            <a:ext cx="5730875" cy="4297362"/>
          </a:xfrm>
          <a:ln/>
        </p:spPr>
      </p:sp>
      <p:sp>
        <p:nvSpPr>
          <p:cNvPr id="47108" name="Notizenplatzhalter 6"/>
          <p:cNvSpPr>
            <a:spLocks noGrp="1"/>
          </p:cNvSpPr>
          <p:nvPr>
            <p:ph type="body" idx="1"/>
          </p:nvPr>
        </p:nvSpPr>
        <p:spPr>
          <a:noFill/>
          <a:ln/>
        </p:spPr>
        <p:txBody>
          <a:bodyPr/>
          <a:lstStyle/>
          <a:p>
            <a:pPr algn="l">
              <a:buNone/>
            </a:pPr>
            <a:r>
              <a:rPr lang="fr-FR" sz="1200" b="0" i="1" u="sng" dirty="0" smtClean="0">
                <a:solidFill>
                  <a:srgbClr val="000000"/>
                </a:solidFill>
                <a:latin typeface="Arial"/>
                <a:cs typeface="Arial"/>
              </a:rPr>
              <a:t>Indice</a:t>
            </a:r>
          </a:p>
          <a:p>
            <a:pPr algn="l">
              <a:buNone/>
            </a:pPr>
            <a:r>
              <a:rPr lang="fr-FR" sz="1200" b="0" i="1" dirty="0" smtClean="0">
                <a:solidFill>
                  <a:srgbClr val="000000"/>
                </a:solidFill>
                <a:latin typeface="Arial"/>
                <a:cs typeface="Arial"/>
              </a:rPr>
              <a:t>établissez ces définitions avec les participants : demandez-leur d'abord de s'exprimer et ensuite révélez les résultats</a:t>
            </a:r>
          </a:p>
          <a:p>
            <a:pPr algn="l">
              <a:buNone/>
            </a:pPr>
            <a:endParaRPr lang="fr-FR" dirty="0" smtClean="0">
              <a:latin typeface="Arial"/>
              <a:cs typeface="Arial"/>
            </a:endParaRPr>
          </a:p>
          <a:p>
            <a:pPr algn="l">
              <a:buNone/>
            </a:pPr>
            <a:r>
              <a:rPr lang="fr-FR" sz="1200" b="0" i="1" u="sng" dirty="0" smtClean="0">
                <a:solidFill>
                  <a:srgbClr val="000000"/>
                </a:solidFill>
                <a:latin typeface="Arial"/>
                <a:cs typeface="Arial"/>
              </a:rPr>
              <a:t>Ajoutez des informations :</a:t>
            </a:r>
          </a:p>
          <a:p>
            <a:pPr algn="l">
              <a:buNone/>
            </a:pPr>
            <a:r>
              <a:rPr lang="fr-FR" sz="1200" b="0" i="1" dirty="0" smtClean="0">
                <a:solidFill>
                  <a:srgbClr val="000000"/>
                </a:solidFill>
                <a:latin typeface="Arial"/>
                <a:cs typeface="Arial"/>
              </a:rPr>
              <a:t>Pour établir la comparaison entre les prévisions météorologiques et les projections climatiques vous pouvez utiliser un bon exemple :</a:t>
            </a:r>
          </a:p>
          <a:p>
            <a:pPr algn="l">
              <a:buNone/>
            </a:pPr>
            <a:r>
              <a:rPr lang="fr-FR" sz="1200" b="0" i="1" dirty="0" smtClean="0">
                <a:solidFill>
                  <a:srgbClr val="000000"/>
                </a:solidFill>
                <a:latin typeface="Arial"/>
                <a:cs typeface="Arial"/>
              </a:rPr>
              <a:t>Imaginez une bouilloire. La prévision météorologique vous donne des indications sur l'endroit où la prochaine bulle doit apparaître. Par contre, un énoncé climatique serait «la température moyenne de l'eau bouillante dans des conditions de pression normale serait 100 °C. À haute altitude (avec une pression barométrique plus faible) l'eau bout à 90 °C. </a:t>
            </a:r>
          </a:p>
          <a:p>
            <a:pPr algn="l">
              <a:buNone/>
            </a:pPr>
            <a:r>
              <a:rPr lang="fr-FR" sz="1200" b="0" i="1" dirty="0" smtClean="0">
                <a:solidFill>
                  <a:srgbClr val="000000"/>
                </a:solidFill>
                <a:latin typeface="Arial"/>
                <a:cs typeface="Arial"/>
              </a:rPr>
              <a:t>(cf. </a:t>
            </a:r>
            <a:r>
              <a:rPr lang="fr-FR" sz="1200" b="0" i="1" dirty="0" err="1" smtClean="0">
                <a:solidFill>
                  <a:srgbClr val="000000"/>
                </a:solidFill>
                <a:latin typeface="Arial"/>
                <a:cs typeface="Arial"/>
              </a:rPr>
              <a:t>Rahmstorf</a:t>
            </a:r>
            <a:r>
              <a:rPr lang="fr-FR" sz="1200" b="0" i="1" dirty="0" smtClean="0">
                <a:solidFill>
                  <a:srgbClr val="000000"/>
                </a:solidFill>
                <a:latin typeface="Arial"/>
                <a:cs typeface="Arial"/>
              </a:rPr>
              <a:t>/</a:t>
            </a:r>
            <a:r>
              <a:rPr lang="fr-FR" sz="1200" b="0" i="1" dirty="0" err="1" smtClean="0">
                <a:solidFill>
                  <a:srgbClr val="000000"/>
                </a:solidFill>
                <a:latin typeface="Arial"/>
                <a:cs typeface="Arial"/>
              </a:rPr>
              <a:t>Schellnhuber</a:t>
            </a:r>
            <a:r>
              <a:rPr lang="fr-FR" sz="1200" b="0" i="1" dirty="0" smtClean="0">
                <a:solidFill>
                  <a:srgbClr val="000000"/>
                </a:solidFill>
                <a:latin typeface="Arial"/>
                <a:cs typeface="Arial"/>
              </a:rPr>
              <a:t>: Der </a:t>
            </a:r>
            <a:r>
              <a:rPr lang="fr-FR" sz="1200" b="0" i="1" dirty="0" err="1" smtClean="0">
                <a:solidFill>
                  <a:srgbClr val="000000"/>
                </a:solidFill>
                <a:latin typeface="Arial"/>
                <a:cs typeface="Arial"/>
              </a:rPr>
              <a:t>Klimawandel</a:t>
            </a:r>
            <a:r>
              <a:rPr lang="fr-FR" sz="1200" b="0" i="1" dirty="0" smtClean="0">
                <a:solidFill>
                  <a:srgbClr val="000000"/>
                </a:solidFill>
                <a:latin typeface="Arial"/>
                <a:cs typeface="Arial"/>
              </a:rPr>
              <a:t>. 2007. </a:t>
            </a:r>
          </a:p>
          <a:p>
            <a:pPr algn="l">
              <a:buNone/>
            </a:pPr>
            <a:endParaRPr lang="fr-FR" dirty="0" smtClean="0">
              <a:latin typeface="Arial"/>
              <a:cs typeface="Arial"/>
            </a:endParaRPr>
          </a:p>
        </p:txBody>
      </p:sp>
    </p:spTree>
    <p:extLst>
      <p:ext uri="{BB962C8B-B14F-4D97-AF65-F5344CB8AC3E}">
        <p14:creationId xmlns:p14="http://schemas.microsoft.com/office/powerpoint/2010/main" val="25282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lstStyle/>
          <a:p>
            <a:endParaRPr lang="fr-FR"/>
          </a:p>
        </p:txBody>
      </p:sp>
      <p:sp>
        <p:nvSpPr>
          <p:cNvPr id="4" name="Foliennummernplatzhalter 3"/>
          <p:cNvSpPr>
            <a:spLocks noGrp="1"/>
          </p:cNvSpPr>
          <p:nvPr>
            <p:ph type="sldNum" sz="quarter" idx="10"/>
          </p:nvPr>
        </p:nvSpPr>
        <p:spPr/>
        <p:txBody>
          <a:bodyPr/>
          <a:lstStyle/>
          <a:p>
            <a:pPr>
              <a:defRPr/>
            </a:pPr>
            <a:fld id="{8958A804-1652-49C5-B6A8-F1F28C6D4335}" type="slidenum">
              <a:rPr lang="fr-FR" smtClean="0"/>
              <a:pPr>
                <a:defRPr/>
              </a:pPr>
              <a:t>6</a:t>
            </a:fld>
            <a:endParaRPr lang="fr-FR" dirty="0"/>
          </a:p>
        </p:txBody>
      </p:sp>
    </p:spTree>
    <p:extLst>
      <p:ext uri="{BB962C8B-B14F-4D97-AF65-F5344CB8AC3E}">
        <p14:creationId xmlns:p14="http://schemas.microsoft.com/office/powerpoint/2010/main" val="34489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3"/>
          <p:cNvSpPr>
            <a:spLocks noGrp="1" noRot="1" noChangeAspect="1" noTextEdit="1"/>
          </p:cNvSpPr>
          <p:nvPr>
            <p:ph type="sldImg"/>
          </p:nvPr>
        </p:nvSpPr>
        <p:spPr>
          <a:xfrm>
            <a:off x="546100" y="312738"/>
            <a:ext cx="5730875" cy="4297362"/>
          </a:xfrm>
          <a:ln/>
        </p:spPr>
      </p:sp>
      <p:sp>
        <p:nvSpPr>
          <p:cNvPr id="48131" name="Notizenplatzhalter 4"/>
          <p:cNvSpPr>
            <a:spLocks noGrp="1"/>
          </p:cNvSpPr>
          <p:nvPr>
            <p:ph type="body" idx="1"/>
          </p:nvPr>
        </p:nvSpPr>
        <p:spPr>
          <a:noFill/>
          <a:ln/>
        </p:spPr>
        <p:txBody>
          <a:bodyPr/>
          <a:lstStyle/>
          <a:p>
            <a:pPr algn="l">
              <a:buNone/>
            </a:pPr>
            <a:r>
              <a:rPr lang="fr-FR" sz="1200" b="0" i="0" u="sng" dirty="0" smtClean="0">
                <a:solidFill>
                  <a:srgbClr val="000000"/>
                </a:solidFill>
                <a:latin typeface="Arial"/>
                <a:cs typeface="Arial"/>
              </a:rPr>
              <a:t>Message principal:</a:t>
            </a:r>
          </a:p>
          <a:p>
            <a:pPr algn="l">
              <a:buClr>
                <a:srgbClr val="000000"/>
              </a:buClr>
              <a:buFontTx/>
              <a:buChar char="•"/>
            </a:pPr>
            <a:r>
              <a:rPr lang="fr-FR" sz="1200" b="0" i="0" dirty="0" smtClean="0">
                <a:solidFill>
                  <a:srgbClr val="000000"/>
                </a:solidFill>
                <a:latin typeface="Arial"/>
                <a:cs typeface="Arial"/>
              </a:rPr>
              <a:t> L'effet de serre dans l'atmosphère terrestre est un effet naturel et nécessaire pour la vie sur Terre</a:t>
            </a:r>
          </a:p>
          <a:p>
            <a:pPr algn="l">
              <a:buClr>
                <a:srgbClr val="000000"/>
              </a:buClr>
              <a:buFontTx/>
              <a:buChar char="•"/>
            </a:pPr>
            <a:r>
              <a:rPr lang="fr-FR" sz="1200" b="0" i="0" dirty="0" smtClean="0">
                <a:solidFill>
                  <a:srgbClr val="000000"/>
                </a:solidFill>
                <a:latin typeface="Arial"/>
                <a:cs typeface="Arial"/>
              </a:rPr>
              <a:t> les émissions supplémentaires de GES modifient la composition de l'atmosphère et entraînent le réchauffement mondial</a:t>
            </a:r>
          </a:p>
          <a:p>
            <a:pPr algn="l">
              <a:buNone/>
            </a:pPr>
            <a:endParaRPr lang="fr-FR" dirty="0" smtClean="0">
              <a:latin typeface="Arial"/>
              <a:cs typeface="Arial"/>
            </a:endParaRPr>
          </a:p>
          <a:p>
            <a:pPr algn="l">
              <a:buNone/>
            </a:pPr>
            <a:r>
              <a:rPr lang="fr-FR" sz="1200" b="0" i="0" u="sng" dirty="0" smtClean="0">
                <a:solidFill>
                  <a:srgbClr val="000000"/>
                </a:solidFill>
                <a:latin typeface="Arial"/>
                <a:cs typeface="Arial"/>
              </a:rPr>
              <a:t>Expliquez</a:t>
            </a:r>
          </a:p>
          <a:p>
            <a:pPr algn="l">
              <a:buClr>
                <a:srgbClr val="000000"/>
              </a:buClr>
              <a:buFontTx/>
              <a:buChar char="•"/>
            </a:pPr>
            <a:r>
              <a:rPr lang="fr-FR" sz="1200" b="0" i="0" dirty="0" smtClean="0">
                <a:solidFill>
                  <a:srgbClr val="000000"/>
                </a:solidFill>
                <a:latin typeface="Arial"/>
                <a:cs typeface="Arial"/>
              </a:rPr>
              <a:t> Les radiations entrantes et sortantes telles que décrit dans le graphique</a:t>
            </a:r>
          </a:p>
          <a:p>
            <a:pPr algn="l">
              <a:buClr>
                <a:srgbClr val="000000"/>
              </a:buClr>
              <a:buFontTx/>
              <a:buChar char="•"/>
            </a:pPr>
            <a:r>
              <a:rPr lang="fr-FR" sz="1200" b="0" i="0" dirty="0" smtClean="0">
                <a:solidFill>
                  <a:srgbClr val="000000"/>
                </a:solidFill>
                <a:latin typeface="Arial"/>
                <a:cs typeface="Arial"/>
              </a:rPr>
              <a:t> la serre consiste en gaz à effet de serre qui agit comme un bouclier</a:t>
            </a:r>
          </a:p>
          <a:p>
            <a:pPr algn="l">
              <a:buClr>
                <a:srgbClr val="000000"/>
              </a:buClr>
              <a:buFontTx/>
              <a:buChar char="•"/>
            </a:pPr>
            <a:r>
              <a:rPr lang="fr-FR" sz="1200" b="0" i="0" dirty="0" smtClean="0">
                <a:solidFill>
                  <a:srgbClr val="000000"/>
                </a:solidFill>
                <a:latin typeface="Arial"/>
                <a:cs typeface="Arial"/>
              </a:rPr>
              <a:t> Sans serre les températures sur la terre seraient à -18°C en moyenne (sur la base du bilan radiatif, calculé selon la loi de Stefan-Boltzmann - pour de plus amples détails se référer à la diapo suivante)</a:t>
            </a:r>
          </a:p>
          <a:p>
            <a:pPr algn="l">
              <a:buClr>
                <a:srgbClr val="000000"/>
              </a:buClr>
              <a:buFontTx/>
              <a:buChar char="•"/>
            </a:pPr>
            <a:r>
              <a:rPr lang="fr-FR" sz="1200" b="0" i="0" dirty="0" smtClean="0">
                <a:solidFill>
                  <a:srgbClr val="000000"/>
                </a:solidFill>
                <a:latin typeface="Arial"/>
                <a:cs typeface="Arial"/>
              </a:rPr>
              <a:t> Réchauffement au-delà du bilan radiatif pour cause de serre : +33°C – ce qui signifie que les températures moyennes sur la terre se situent autour de 15°C</a:t>
            </a:r>
          </a:p>
          <a:p>
            <a:pPr algn="l">
              <a:buClr>
                <a:srgbClr val="000000"/>
              </a:buClr>
              <a:buFontTx/>
              <a:buChar char="•"/>
            </a:pPr>
            <a:r>
              <a:rPr lang="fr-FR" sz="1200" b="0" i="0" dirty="0" smtClean="0">
                <a:solidFill>
                  <a:srgbClr val="000000"/>
                </a:solidFill>
                <a:latin typeface="Arial"/>
                <a:cs typeface="Arial"/>
              </a:rPr>
              <a:t> Changement dans l'atmosphère = augmentation du réchauffement</a:t>
            </a:r>
          </a:p>
          <a:p>
            <a:pPr algn="l">
              <a:buFontTx/>
              <a:buChar char="•"/>
            </a:pPr>
            <a:endParaRPr lang="fr-FR" dirty="0" smtClean="0">
              <a:latin typeface="Arial"/>
              <a:cs typeface="Arial"/>
            </a:endParaRPr>
          </a:p>
          <a:p>
            <a:pPr algn="l">
              <a:buNone/>
            </a:pPr>
            <a:r>
              <a:rPr lang="fr-FR" sz="1200" b="0" i="1" u="sng" dirty="0" smtClean="0">
                <a:solidFill>
                  <a:srgbClr val="000000"/>
                </a:solidFill>
                <a:latin typeface="Arial"/>
                <a:cs typeface="Arial"/>
              </a:rPr>
              <a:t>Indices</a:t>
            </a:r>
          </a:p>
          <a:p>
            <a:pPr algn="l">
              <a:buClr>
                <a:srgbClr val="000000"/>
              </a:buClr>
              <a:buFontTx/>
              <a:buChar char="•"/>
            </a:pPr>
            <a:r>
              <a:rPr lang="fr-FR" sz="1200" b="0" i="1" dirty="0" smtClean="0">
                <a:solidFill>
                  <a:srgbClr val="000000"/>
                </a:solidFill>
                <a:latin typeface="Arial"/>
                <a:cs typeface="Arial"/>
              </a:rPr>
              <a:t>Donnez des exemples de « serre » dans la vie courante, par ex. être assis dans un bus interurbain à côté d'une fenêtre alors que le bus chauffe </a:t>
            </a:r>
            <a:endParaRPr lang="fr-FR" sz="1200" b="0" i="1" dirty="0">
              <a:solidFill>
                <a:srgbClr val="000000"/>
              </a:solidFill>
              <a:latin typeface="Arial"/>
              <a:cs typeface="Arial"/>
            </a:endParaRPr>
          </a:p>
        </p:txBody>
      </p:sp>
    </p:spTree>
    <p:extLst>
      <p:ext uri="{BB962C8B-B14F-4D97-AF65-F5344CB8AC3E}">
        <p14:creationId xmlns:p14="http://schemas.microsoft.com/office/powerpoint/2010/main" val="342150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lstStyle/>
          <a:p>
            <a:pPr algn="l">
              <a:buNone/>
            </a:pPr>
            <a:r>
              <a:rPr lang="fr-FR" sz="1200" b="1" i="0" smtClean="0">
                <a:solidFill>
                  <a:srgbClr val="000000"/>
                </a:solidFill>
                <a:latin typeface="Arial"/>
                <a:cs typeface="Arial"/>
              </a:rPr>
              <a:t>SEULEMENT si vous avez du temps - avancé</a:t>
            </a:r>
            <a:endParaRPr lang="fr-FR" smtClean="0"/>
          </a:p>
          <a:p>
            <a:pPr algn="l">
              <a:buNone/>
            </a:pPr>
            <a:endParaRPr lang="fr-FR" smtClean="0"/>
          </a:p>
          <a:p>
            <a:pPr algn="l">
              <a:buNone/>
            </a:pPr>
            <a:r>
              <a:rPr lang="fr-FR" sz="1200" b="0" i="0" u="sng" smtClean="0">
                <a:solidFill>
                  <a:srgbClr val="000000"/>
                </a:solidFill>
                <a:latin typeface="Arial"/>
                <a:cs typeface="Arial"/>
              </a:rPr>
              <a:t>Message principal</a:t>
            </a:r>
            <a:endParaRPr lang="fr-FR" smtClean="0"/>
          </a:p>
          <a:p>
            <a:pPr marL="171450" indent="-171450" algn="l">
              <a:buClr>
                <a:srgbClr val="000000"/>
              </a:buClr>
              <a:buFont typeface="Arial"/>
              <a:buChar char="•"/>
            </a:pPr>
            <a:r>
              <a:rPr lang="fr-FR" sz="1200" b="0" i="0" smtClean="0">
                <a:solidFill>
                  <a:srgbClr val="000000"/>
                </a:solidFill>
                <a:latin typeface="Arial"/>
                <a:cs typeface="Arial"/>
              </a:rPr>
              <a:t>Le climat terrestre est un processus physique</a:t>
            </a:r>
            <a:endParaRPr lang="fr-FR" smtClean="0"/>
          </a:p>
          <a:p>
            <a:pPr algn="l">
              <a:buNone/>
            </a:pPr>
            <a:endParaRPr lang="fr-FR" smtClean="0"/>
          </a:p>
          <a:p>
            <a:pPr algn="l">
              <a:buNone/>
            </a:pPr>
            <a:r>
              <a:rPr lang="fr-FR" sz="1200" b="0" i="0" u="sng" smtClean="0">
                <a:solidFill>
                  <a:srgbClr val="000000"/>
                </a:solidFill>
                <a:latin typeface="Arial"/>
                <a:cs typeface="Arial"/>
              </a:rPr>
              <a:t>Expliquez</a:t>
            </a:r>
            <a:endParaRPr lang="fr-FR" smtClean="0"/>
          </a:p>
          <a:p>
            <a:pPr algn="l">
              <a:buNone/>
            </a:pPr>
            <a:r>
              <a:rPr lang="fr-FR" sz="1200" b="0" i="0" smtClean="0">
                <a:solidFill>
                  <a:srgbClr val="000000"/>
                </a:solidFill>
                <a:latin typeface="Arial"/>
                <a:cs typeface="Arial"/>
              </a:rPr>
              <a:t>Les facteurs suivants ont un impact sur le climat terrestre. </a:t>
            </a:r>
          </a:p>
          <a:p>
            <a:pPr marL="171450" indent="-171450" algn="l">
              <a:buClr>
                <a:srgbClr val="000000"/>
              </a:buClr>
              <a:buFont typeface="Arial"/>
              <a:buChar char="•"/>
            </a:pPr>
            <a:r>
              <a:rPr lang="fr-FR" sz="1200" b="0" i="0" smtClean="0">
                <a:solidFill>
                  <a:srgbClr val="000000"/>
                </a:solidFill>
                <a:latin typeface="Arial"/>
                <a:cs typeface="Arial"/>
              </a:rPr>
              <a:t>Le rayonnement provient du soleil. Les changements dans le processus ou dans le mouvement orbital du soleil ont un impact sur les perspectives à long terme mais ils ne sont nullement responsables des changements climatiques récemment observés (voir information complémentaire ci-dessous).</a:t>
            </a:r>
          </a:p>
          <a:p>
            <a:pPr marL="171450" indent="-171450" algn="l">
              <a:buClr>
                <a:srgbClr val="000000"/>
              </a:buClr>
              <a:buFont typeface="Arial"/>
              <a:buChar char="•"/>
            </a:pPr>
            <a:r>
              <a:rPr lang="fr-FR" sz="1200" b="0" i="0" smtClean="0">
                <a:solidFill>
                  <a:srgbClr val="000000"/>
                </a:solidFill>
                <a:latin typeface="Arial"/>
                <a:cs typeface="Arial"/>
              </a:rPr>
              <a:t>Une partie des rayons sont réfléchis sans absorption, on appelle cela l'albédo. L'albédo terrestre est influencé par le couvert nuageux ainsi que par la couleur de la surface. Les couleurs sombres (par ex. les forêts, les terres en friche) reflètent moins bien que les couleurs claires (par ex. la glace). Exemple : les terres agricoles reflètent 10 %, la glace reflète 90 %.</a:t>
            </a:r>
          </a:p>
          <a:p>
            <a:pPr marL="171450" indent="-171450" algn="l">
              <a:buClr>
                <a:srgbClr val="000000"/>
              </a:buClr>
              <a:buFont typeface="Arial"/>
              <a:buChar char="•"/>
            </a:pPr>
            <a:r>
              <a:rPr lang="fr-FR" sz="1200" b="0" i="0" smtClean="0">
                <a:solidFill>
                  <a:srgbClr val="000000"/>
                </a:solidFill>
                <a:latin typeface="Arial"/>
                <a:cs typeface="Arial"/>
              </a:rPr>
              <a:t>Le rayonnement inverse de la terre est proportionnel à sa température (bilan radiatif). </a:t>
            </a:r>
          </a:p>
          <a:p>
            <a:pPr marL="171450" indent="-171450" algn="l">
              <a:buClr>
                <a:srgbClr val="000000"/>
              </a:buClr>
              <a:buFont typeface="Arial"/>
              <a:buChar char="•"/>
            </a:pPr>
            <a:r>
              <a:rPr lang="fr-FR" sz="1200" b="0" i="0" smtClean="0">
                <a:solidFill>
                  <a:srgbClr val="000000"/>
                </a:solidFill>
                <a:latin typeface="Arial"/>
                <a:cs typeface="Arial"/>
              </a:rPr>
              <a:t>Le bilan radiatif d'un corps (par exemple la  terre) se rapporte à la loi physique de Stefan-Boltzmann (également appelée loi de Stefan). (Pour de plus amples </a:t>
            </a:r>
            <a:r>
              <a:rPr lang="fr-FR" sz="1200" b="0" i="1" smtClean="0">
                <a:solidFill>
                  <a:srgbClr val="000000"/>
                </a:solidFill>
                <a:latin typeface="Arial"/>
                <a:cs typeface="Arial"/>
              </a:rPr>
              <a:t>informations </a:t>
            </a:r>
            <a:r>
              <a:rPr lang="fr-FR" sz="1200" b="0" i="0" smtClean="0">
                <a:solidFill>
                  <a:srgbClr val="000000"/>
                </a:solidFill>
                <a:latin typeface="Arial"/>
                <a:cs typeface="Arial"/>
              </a:rPr>
              <a:t>se référer à informations complémentaires ci-dessous) forçage radiatif = le changement dans le bilan entre le rayonnement solaire pénétrant dans l'atmosphère et le rayonnement de la Terre qui est émis par cette dernière. Le forçage radiatif positif a tendance à réchauffer la surface de la Terre alors que le forçage négatif a tendance à la refroidir. Les émissions de GES entraînent un forçage radiatif positif. </a:t>
            </a:r>
          </a:p>
          <a:p>
            <a:pPr marL="171450" indent="-171450" algn="l">
              <a:buClr>
                <a:srgbClr val="000000"/>
              </a:buClr>
              <a:buFont typeface="Arial"/>
              <a:buChar char="•"/>
            </a:pPr>
            <a:r>
              <a:rPr lang="fr-FR" sz="1200" b="0" i="0" smtClean="0">
                <a:solidFill>
                  <a:srgbClr val="000000"/>
                </a:solidFill>
                <a:latin typeface="Arial"/>
                <a:cs typeface="Arial"/>
              </a:rPr>
              <a:t>La serre de la terre (le bouclier gazeux se composant des gaz à effet de serre) absorbe et reflète le rayonnement inverse de la terre. Sans la serre la température terrestre serait de -18° C en moyenne (sur la base du bilan radiatif), et l'augmentation des températures due à l'effet de serre serait de 33 °C - ce qui signifie que la température moyenne de la Terre tourne autour de 15 °C.</a:t>
            </a:r>
          </a:p>
          <a:p>
            <a:pPr marL="171450" indent="-171450" algn="l">
              <a:buClr>
                <a:srgbClr val="000000"/>
              </a:buClr>
              <a:buFont typeface="Arial"/>
              <a:buChar char="•"/>
            </a:pPr>
            <a:r>
              <a:rPr lang="fr-FR" sz="1200" b="0" i="0" smtClean="0">
                <a:solidFill>
                  <a:srgbClr val="000000"/>
                </a:solidFill>
                <a:latin typeface="Arial"/>
                <a:cs typeface="Arial"/>
              </a:rPr>
              <a:t>Les circulations atmosphériques et océaniques distribuent l'énergie absorbée </a:t>
            </a:r>
          </a:p>
          <a:p>
            <a:pPr marL="171450" indent="-171450" algn="l">
              <a:buFont typeface="Arial"/>
              <a:buChar char="•"/>
            </a:pPr>
            <a:endParaRPr lang="fr-FR" smtClean="0"/>
          </a:p>
          <a:p>
            <a:pPr marL="171450" indent="-171450" algn="l">
              <a:buFont typeface="Arial"/>
              <a:buChar char="•"/>
            </a:pPr>
            <a:endParaRPr lang="fr-FR" smtClean="0">
              <a:latin typeface="Arial"/>
              <a:cs typeface="Arial"/>
            </a:endParaRPr>
          </a:p>
          <a:p>
            <a:pPr marL="171450" indent="-171450" algn="l">
              <a:buFont typeface="Arial"/>
              <a:buChar char="•"/>
            </a:pPr>
            <a:endParaRPr lang="fr-FR" smtClean="0">
              <a:latin typeface="Arial"/>
              <a:cs typeface="Arial"/>
            </a:endParaRPr>
          </a:p>
          <a:p>
            <a:pPr algn="l">
              <a:buNone/>
            </a:pPr>
            <a:r>
              <a:rPr lang="fr-FR" sz="1200" b="0" i="1" u="sng" smtClean="0">
                <a:solidFill>
                  <a:srgbClr val="000000"/>
                </a:solidFill>
                <a:latin typeface="Arial"/>
                <a:cs typeface="Arial"/>
              </a:rPr>
              <a:t>Informations complémentaires</a:t>
            </a:r>
            <a:r>
              <a:rPr lang="fr-FR" sz="1200" b="0" i="1" smtClean="0">
                <a:solidFill>
                  <a:srgbClr val="000000"/>
                </a:solidFill>
                <a:latin typeface="Arial"/>
                <a:cs typeface="Arial"/>
              </a:rPr>
              <a:t> </a:t>
            </a:r>
          </a:p>
          <a:p>
            <a:pPr algn="l">
              <a:buNone/>
            </a:pPr>
            <a:r>
              <a:rPr lang="fr-FR" sz="1200" b="0" i="1" smtClean="0">
                <a:solidFill>
                  <a:srgbClr val="000000"/>
                </a:solidFill>
                <a:latin typeface="Arial"/>
                <a:cs typeface="Arial"/>
              </a:rPr>
              <a:t>@ loi de stefan-boltzmann : Cette loi a été établie vers la fin du XIX</a:t>
            </a:r>
            <a:r>
              <a:rPr lang="fr-FR" sz="1200" b="0" i="1" baseline="30000" smtClean="0">
                <a:solidFill>
                  <a:srgbClr val="000000"/>
                </a:solidFill>
                <a:latin typeface="Arial"/>
                <a:cs typeface="Arial"/>
              </a:rPr>
              <a:t>ème</a:t>
            </a:r>
            <a:r>
              <a:rPr lang="fr-FR" sz="1200" b="0" i="1" smtClean="0">
                <a:solidFill>
                  <a:srgbClr val="000000"/>
                </a:solidFill>
                <a:latin typeface="Arial"/>
                <a:cs typeface="Arial"/>
              </a:rPr>
              <a:t> siècle par deux physiciens Stefan et Boltzmann. Elle souligne que le rayonnement total de l'énergie par un corps est directement proportionnel à la température de ce corps. </a:t>
            </a:r>
            <a:br>
              <a:rPr lang="fr-FR" sz="1200" b="0" i="1" smtClean="0">
                <a:solidFill>
                  <a:srgbClr val="000000"/>
                </a:solidFill>
                <a:latin typeface="Arial"/>
                <a:cs typeface="Arial"/>
              </a:rPr>
            </a:br>
            <a:r>
              <a:rPr lang="fr-FR" sz="1200" b="0" i="1" smtClean="0">
                <a:solidFill>
                  <a:srgbClr val="000000"/>
                </a:solidFill>
                <a:latin typeface="Arial"/>
                <a:cs typeface="Arial"/>
              </a:rPr>
              <a:t>Appliquée au cas de la planète Terre : Lorsque vous intégrez le rayonnement solaire arrivant sur terre (-30 % pour l'albédo, quelle proportion du  rayonnement solaire qui atteint la planète est renvoyée dans l'espace sans absorption) dans l'équation de Stefan-Boltzman, vous allez vous apercevoir que la température terrestre peut, en théorie, être calculé à -18 °C. </a:t>
            </a:r>
          </a:p>
          <a:p>
            <a:pPr algn="l">
              <a:buNone/>
            </a:pPr>
            <a:r>
              <a:rPr lang="fr-FR" sz="1200" b="0" i="1" smtClean="0">
                <a:solidFill>
                  <a:srgbClr val="000000"/>
                </a:solidFill>
                <a:latin typeface="Arial"/>
                <a:cs typeface="Arial"/>
              </a:rPr>
              <a:t>Néanmoins, le rayonnement de la surface de la Terre est partiellement absorbé par les GES dans l'atmosphère puis réfléchi dans toutes les directions, dont une partie qui est redirigée sur la surface de la Terre. La surface de la Terre est ainsi frappée par (a) le rayonnement solaire et (b) le rayonnement inverse en ondes longues. De plus en plus de rayonnement arrive sur la surface de la Terre, et la surface doit émettre davantage de rayonnement pour atteindre le bilan radiatif. Par conséquent, la température moyenne réelle à la surface  de la terre est d'environ 15 °C. L'effet de serre naturelle est ainsi responsable des 33 °C de différence (cf. Rahmstorf 2002: http://www.pik-potsdam.de/~stefan/leser_antworten.html)</a:t>
            </a:r>
          </a:p>
          <a:p>
            <a:pPr algn="l">
              <a:buNone/>
            </a:pPr>
            <a:endParaRPr lang="fr-FR" smtClean="0"/>
          </a:p>
          <a:p>
            <a:pPr algn="l">
              <a:buNone/>
            </a:pPr>
            <a:r>
              <a:rPr lang="fr-FR" sz="1200" b="0" i="1" smtClean="0">
                <a:solidFill>
                  <a:srgbClr val="000000"/>
                </a:solidFill>
                <a:latin typeface="Arial"/>
                <a:cs typeface="Arial"/>
              </a:rPr>
              <a:t>@ soleil: La terre tournoie autour du Soleil Son exposition au soleil est en train de changer les cycles communément appelés cycles de Milankovitch. Néanmoins, ces derniers ne sont pas appelés à avoir, à court terme, un impact sur le climat mondial, mais plutôt sur les saisons. A plus long terme, ces changements dans l'exposition de la terre au soleil sont appelés à influencer l'alternance entre les âges de glace et les périodes interglaciaires.</a:t>
            </a:r>
            <a:endParaRPr lang="fr-FR" dirty="0"/>
          </a:p>
        </p:txBody>
      </p:sp>
      <p:sp>
        <p:nvSpPr>
          <p:cNvPr id="49156" name="Foliennummernplatzhalter 3"/>
          <p:cNvSpPr>
            <a:spLocks noGrp="1"/>
          </p:cNvSpPr>
          <p:nvPr>
            <p:ph type="sldNum" sz="quarter" idx="5"/>
          </p:nvPr>
        </p:nvSpPr>
        <p:spPr/>
        <p:txBody>
          <a:bodyPr/>
          <a:lstStyle/>
          <a:p>
            <a:pPr algn="r">
              <a:buNone/>
            </a:pPr>
            <a:fld id="{D0EFFAC1-14A2-4C48-BE6C-4256A03BC2AF}" type="slidenum">
              <a:rPr lang="fr-FR" sz="1000" b="1" i="0" smtClean="0">
                <a:solidFill>
                  <a:schemeClr val="bg1"/>
                </a:solidFill>
                <a:latin typeface="Arial"/>
                <a:cs typeface="Arial"/>
              </a:rPr>
              <a:pPr algn="r">
                <a:buNone/>
              </a:pPr>
              <a:t>8</a:t>
            </a:fld>
            <a:endParaRPr lang="fr-FR" smtClean="0">
              <a:latin typeface="Arial"/>
              <a:cs typeface="Arial"/>
            </a:endParaRPr>
          </a:p>
        </p:txBody>
      </p:sp>
    </p:spTree>
    <p:extLst>
      <p:ext uri="{BB962C8B-B14F-4D97-AF65-F5344CB8AC3E}">
        <p14:creationId xmlns:p14="http://schemas.microsoft.com/office/powerpoint/2010/main" val="314237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3"/>
          <p:cNvSpPr>
            <a:spLocks noGrp="1" noRot="1" noChangeAspect="1" noTextEdit="1"/>
          </p:cNvSpPr>
          <p:nvPr>
            <p:ph type="sldImg"/>
          </p:nvPr>
        </p:nvSpPr>
        <p:spPr>
          <a:xfrm>
            <a:off x="546100" y="312738"/>
            <a:ext cx="5730875" cy="4297362"/>
          </a:xfrm>
          <a:ln/>
        </p:spPr>
      </p:sp>
      <p:sp>
        <p:nvSpPr>
          <p:cNvPr id="50179" name="Notizenplatzhalter 4"/>
          <p:cNvSpPr>
            <a:spLocks noGrp="1"/>
          </p:cNvSpPr>
          <p:nvPr>
            <p:ph type="body" idx="1"/>
          </p:nvPr>
        </p:nvSpPr>
        <p:spPr>
          <a:noFill/>
          <a:ln/>
        </p:spPr>
        <p:txBody>
          <a:bodyPr/>
          <a:lstStyle/>
          <a:p>
            <a:pPr algn="l">
              <a:buNone/>
            </a:pPr>
            <a:r>
              <a:rPr lang="fr-FR" sz="1200" b="0" i="0" u="sng" smtClean="0">
                <a:solidFill>
                  <a:srgbClr val="000000"/>
                </a:solidFill>
                <a:latin typeface="Arial"/>
                <a:cs typeface="Arial"/>
              </a:rPr>
              <a:t>Message principal</a:t>
            </a:r>
          </a:p>
          <a:p>
            <a:pPr algn="l">
              <a:buClr>
                <a:srgbClr val="000000"/>
              </a:buClr>
              <a:buFontTx/>
              <a:buChar char="•"/>
            </a:pPr>
            <a:r>
              <a:rPr lang="fr-FR" sz="1200" b="0" i="0" smtClean="0">
                <a:solidFill>
                  <a:srgbClr val="000000"/>
                </a:solidFill>
                <a:latin typeface="Arial"/>
                <a:cs typeface="Arial"/>
              </a:rPr>
              <a:t> Le cycle carbone constitue l'un des processus principaux du système terrestre (les autres étant par exemple le cycle de l'eau)</a:t>
            </a:r>
          </a:p>
          <a:p>
            <a:pPr algn="l">
              <a:buFontTx/>
              <a:buChar char="•"/>
            </a:pPr>
            <a:endParaRPr lang="fr-FR" smtClean="0">
              <a:latin typeface="Arial"/>
              <a:cs typeface="Arial"/>
            </a:endParaRPr>
          </a:p>
          <a:p>
            <a:pPr algn="l">
              <a:buNone/>
            </a:pPr>
            <a:r>
              <a:rPr lang="fr-FR" sz="1200" b="0" i="0" u="sng" smtClean="0">
                <a:solidFill>
                  <a:srgbClr val="000000"/>
                </a:solidFill>
                <a:latin typeface="Arial"/>
                <a:cs typeface="Arial"/>
              </a:rPr>
              <a:t>Expliquez</a:t>
            </a:r>
          </a:p>
          <a:p>
            <a:pPr algn="l">
              <a:buClr>
                <a:srgbClr val="000000"/>
              </a:buClr>
              <a:buFontTx/>
              <a:buChar char="•"/>
            </a:pPr>
            <a:r>
              <a:rPr lang="fr-FR" sz="1200" b="0" i="0" smtClean="0">
                <a:solidFill>
                  <a:srgbClr val="000000"/>
                </a:solidFill>
                <a:latin typeface="Arial"/>
                <a:cs typeface="Arial"/>
              </a:rPr>
              <a:t>  Sources: La combustion des carburants fossiles et le déboisement injectent dans le système le carbone préalablement stocké (voir ci-dessous si vous avez le temps)</a:t>
            </a:r>
          </a:p>
          <a:p>
            <a:pPr algn="l">
              <a:buClr>
                <a:srgbClr val="000000"/>
              </a:buClr>
              <a:buFontTx/>
              <a:buChar char="•"/>
            </a:pPr>
            <a:r>
              <a:rPr lang="fr-FR" sz="1200" b="0" i="0" smtClean="0">
                <a:solidFill>
                  <a:srgbClr val="000000"/>
                </a:solidFill>
                <a:latin typeface="Arial"/>
                <a:cs typeface="Arial"/>
              </a:rPr>
              <a:t>  Cuvettes : Biomasse, océans (voir ci-dessous </a:t>
            </a:r>
            <a:r>
              <a:rPr lang="fr-FR" sz="1200" b="0" i="1" smtClean="0">
                <a:solidFill>
                  <a:srgbClr val="000000"/>
                </a:solidFill>
                <a:latin typeface="Arial"/>
                <a:cs typeface="Arial"/>
              </a:rPr>
              <a:t>si vous avez le temps</a:t>
            </a:r>
            <a:r>
              <a:rPr lang="fr-FR" sz="1200" b="0" i="0" smtClean="0">
                <a:solidFill>
                  <a:srgbClr val="000000"/>
                </a:solidFill>
                <a:latin typeface="Arial"/>
                <a:cs typeface="Arial"/>
              </a:rPr>
              <a:t>)</a:t>
            </a:r>
          </a:p>
          <a:p>
            <a:pPr algn="l">
              <a:buFontTx/>
              <a:buChar char="•"/>
            </a:pPr>
            <a:endParaRPr lang="fr-FR" smtClean="0">
              <a:latin typeface="Arial"/>
              <a:cs typeface="Arial"/>
            </a:endParaRPr>
          </a:p>
          <a:p>
            <a:pPr algn="l">
              <a:buNone/>
            </a:pPr>
            <a:r>
              <a:rPr lang="fr-FR" sz="1200" b="0" i="1" smtClean="0">
                <a:solidFill>
                  <a:srgbClr val="000000"/>
                </a:solidFill>
                <a:latin typeface="Arial"/>
                <a:cs typeface="Arial"/>
              </a:rPr>
              <a:t>Si vous avez du temps</a:t>
            </a:r>
          </a:p>
          <a:p>
            <a:pPr algn="l">
              <a:buClr>
                <a:srgbClr val="000000"/>
              </a:buClr>
              <a:buFontTx/>
              <a:buChar char="•"/>
            </a:pPr>
            <a:r>
              <a:rPr lang="fr-FR" sz="1200" b="0" i="0" smtClean="0">
                <a:solidFill>
                  <a:srgbClr val="000000"/>
                </a:solidFill>
                <a:latin typeface="Arial"/>
                <a:cs typeface="Arial"/>
              </a:rPr>
              <a:t> travailler sur la capacité des océans à séquestrer le carbone, cependant, s'ils se réchauffent ils vont se transformer en sources de carbone, aboutissant à un cercle vicieux de réchauffement global : par ex. changements dans l'atmosphère &gt;températures plus élevées&gt;réchauffement des océans&gt;libération de CO2 supplémentaire</a:t>
            </a:r>
          </a:p>
          <a:p>
            <a:pPr algn="l">
              <a:buFontTx/>
              <a:buChar char="•"/>
            </a:pPr>
            <a:endParaRPr lang="fr-FR" dirty="0" smtClean="0">
              <a:latin typeface="Arial"/>
              <a:cs typeface="Arial"/>
            </a:endParaRPr>
          </a:p>
        </p:txBody>
      </p:sp>
    </p:spTree>
    <p:extLst>
      <p:ext uri="{BB962C8B-B14F-4D97-AF65-F5344CB8AC3E}">
        <p14:creationId xmlns:p14="http://schemas.microsoft.com/office/powerpoint/2010/main" val="418376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fr-FR"/>
          </a:p>
        </p:txBody>
      </p:sp>
      <p:sp>
        <p:nvSpPr>
          <p:cNvPr id="5" name="Text Box 3"/>
          <p:cNvSpPr txBox="1">
            <a:spLocks noChangeArrowheads="1"/>
          </p:cNvSpPr>
          <p:nvPr/>
        </p:nvSpPr>
        <p:spPr bwMode="auto">
          <a:xfrm>
            <a:off x="6934200" y="6596063"/>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l">
              <a:buNone/>
            </a:pPr>
            <a:fld id="{850F484D-CF79-4B42-85A2-D6FCDE9EFDFC}" type="datetime1">
              <a:rPr lang="de-DE" sz="1200" b="0" i="0">
                <a:solidFill>
                  <a:srgbClr val="FFFFFF"/>
                </a:solidFill>
                <a:latin typeface="Arial"/>
                <a:ea typeface="+mn-ea"/>
                <a:cs typeface="Arial"/>
              </a:rPr>
              <a:pPr algn="l">
                <a:buNone/>
              </a:pPr>
              <a:t>11.11.2013</a:t>
            </a:fld>
            <a:r>
              <a:rPr lang="de-DE" sz="1200" b="0" i="0">
                <a:solidFill>
                  <a:srgbClr val="FFFFFF"/>
                </a:solidFill>
                <a:latin typeface="Arial"/>
                <a:ea typeface="+mn-ea"/>
                <a:cs typeface="Arial"/>
              </a:rPr>
              <a:t>     Seite </a:t>
            </a:r>
            <a:fld id="{E7647379-A208-497E-A326-3DF3623A2B1E}" type="slidenum">
              <a:rPr lang="de-DE" sz="1200" b="0" i="0">
                <a:solidFill>
                  <a:srgbClr val="FFFFFF"/>
                </a:solidFill>
                <a:latin typeface="Arial"/>
                <a:ea typeface="+mn-ea"/>
                <a:cs typeface="Arial"/>
              </a:rPr>
              <a:pPr algn="l">
                <a:buNone/>
              </a:pPr>
              <a:t>‹#›</a:t>
            </a:fld>
            <a:endParaRPr sz="1200" smtClean="0">
              <a:solidFill>
                <a:schemeClr val="bg1"/>
              </a:solidFill>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8" charset="0"/>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endParaRPr lang="fr-FR"/>
          </a:p>
        </p:txBody>
      </p:sp>
      <p:pic>
        <p:nvPicPr>
          <p:cNvPr id="8" name="Picture 7"/>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fr-FR"/>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8" charset="0"/>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endParaRPr lang="fr-FR"/>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endParaRPr lang="fr-FR"/>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pic>
        <p:nvPicPr>
          <p:cNvPr id="15" name="Grafik 14" descr="gizlogo-unternehmen-de-rgb.gif"/>
          <p:cNvPicPr>
            <a:picLocks noChangeAspect="1"/>
          </p:cNvPicPr>
          <p:nvPr userDrawn="1"/>
        </p:nvPicPr>
        <p:blipFill>
          <a:blip r:embed="rId4" cstate="print"/>
          <a:srcRect t="2126" b="15388"/>
          <a:stretch>
            <a:fillRect/>
          </a:stretch>
        </p:blipFill>
        <p:spPr>
          <a:xfrm>
            <a:off x="267855" y="0"/>
            <a:ext cx="2159238" cy="74238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25"/>
          <p:cNvSpPr>
            <a:spLocks noGrp="1" noChangeArrowheads="1"/>
          </p:cNvSpPr>
          <p:nvPr>
            <p:ph type="ftr" sz="quarter" idx="10"/>
          </p:nvPr>
        </p:nvSpPr>
        <p:spPr/>
        <p:txBody>
          <a:bodyPr/>
          <a:lstStyle>
            <a:lvl1pPr>
              <a:defRPr/>
            </a:lvl1pPr>
          </a:lstStyle>
          <a:p>
            <a:pPr>
              <a:defRPr/>
            </a:pPr>
            <a:endParaRPr lang="en-B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2BB9019C-5567-411E-8400-E3EF7965F366}" type="datetime1">
              <a:rPr lang="de-DE"/>
              <a:pPr>
                <a:defRPr/>
              </a:pPr>
              <a:t>11.11.2013</a:t>
            </a:fld>
            <a:endParaRPr lang="de-DE"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fr-FR"/>
          </a:p>
        </p:txBody>
      </p:sp>
      <p:sp>
        <p:nvSpPr>
          <p:cNvPr id="1027" name="Text Box 3"/>
          <p:cNvSpPr txBox="1">
            <a:spLocks noChangeArrowheads="1"/>
          </p:cNvSpPr>
          <p:nvPr/>
        </p:nvSpPr>
        <p:spPr bwMode="auto">
          <a:xfrm>
            <a:off x="6934200" y="6596063"/>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l">
              <a:buNone/>
            </a:pPr>
            <a:fld id="{72E482EB-D02F-4C51-997D-F2FF81D55FDA}" type="datetime1">
              <a:rPr lang="de-DE" sz="1200" b="0" i="0">
                <a:solidFill>
                  <a:srgbClr val="FFFFFF"/>
                </a:solidFill>
                <a:latin typeface="Arial"/>
                <a:ea typeface="+mn-ea"/>
                <a:cs typeface="Arial"/>
              </a:rPr>
              <a:pPr algn="l">
                <a:buNone/>
              </a:pPr>
              <a:t>11.11.2013</a:t>
            </a:fld>
            <a:r>
              <a:rPr lang="de-DE" sz="1200" b="0" i="0">
                <a:solidFill>
                  <a:srgbClr val="FFFFFF"/>
                </a:solidFill>
                <a:latin typeface="Arial"/>
                <a:ea typeface="+mn-ea"/>
                <a:cs typeface="Arial"/>
              </a:rPr>
              <a:t>     Seite </a:t>
            </a:r>
            <a:fld id="{59493FA6-7632-4315-BA74-4513049BF164}" type="slidenum">
              <a:rPr lang="de-DE" sz="1200" b="0" i="0">
                <a:solidFill>
                  <a:srgbClr val="FFFFFF"/>
                </a:solidFill>
                <a:latin typeface="Arial"/>
                <a:ea typeface="+mn-ea"/>
                <a:cs typeface="Arial"/>
              </a:rPr>
              <a:pPr algn="l">
                <a:buNone/>
              </a:pPr>
              <a:t>‹#›</a:t>
            </a:fld>
            <a:endParaRPr sz="1200" smtClean="0">
              <a:solidFill>
                <a:schemeClr val="bg1"/>
              </a:solidFill>
            </a:endParaRPr>
          </a:p>
        </p:txBody>
      </p:sp>
      <p:sp>
        <p:nvSpPr>
          <p:cNvPr id="1028"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8" charset="0"/>
            </a:endParaRPr>
          </a:p>
        </p:txBody>
      </p:sp>
      <p:sp>
        <p:nvSpPr>
          <p:cNvPr id="1029"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endParaRPr lang="fr-FR"/>
          </a:p>
        </p:txBody>
      </p:sp>
      <p:pic>
        <p:nvPicPr>
          <p:cNvPr id="1030" name="Picture 7"/>
          <p:cNvPicPr>
            <a:picLocks noChangeAspect="1" noChangeArrowheads="1"/>
          </p:cNvPicPr>
          <p:nvPr/>
        </p:nvPicPr>
        <p:blipFill>
          <a:blip r:embed="rId5"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1031"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fr-FR"/>
          </a:p>
        </p:txBody>
      </p:sp>
      <p:sp>
        <p:nvSpPr>
          <p:cNvPr id="1032"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8" charset="0"/>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BC58E3B2-26A1-40C1-B86A-DA825A9D443A}" type="datetime1">
              <a:rPr lang="de-DE"/>
              <a:pPr>
                <a:defRPr/>
              </a:pPr>
              <a:t>11.11.2013</a:t>
            </a:fld>
            <a:endParaRPr lang="de-DE" dirty="0"/>
          </a:p>
        </p:txBody>
      </p:sp>
      <p:sp>
        <p:nvSpPr>
          <p:cNvPr id="1036" name="Text Box 19"/>
          <p:cNvSpPr txBox="1">
            <a:spLocks noChangeArrowheads="1"/>
          </p:cNvSpPr>
          <p:nvPr/>
        </p:nvSpPr>
        <p:spPr bwMode="auto">
          <a:xfrm>
            <a:off x="7893050" y="6602413"/>
            <a:ext cx="927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l">
              <a:buNone/>
            </a:pPr>
            <a:r>
              <a:rPr lang="de-DE" sz="1200" b="0" i="0">
                <a:solidFill>
                  <a:srgbClr val="FFFFFF"/>
                </a:solidFill>
                <a:latin typeface="Arial"/>
                <a:ea typeface="+mn-ea"/>
                <a:cs typeface="Arial"/>
              </a:rPr>
              <a:t>Page </a:t>
            </a:r>
            <a:fld id="{3F5D6EDB-EEFA-4D4F-B853-192815A353DF}" type="slidenum">
              <a:rPr lang="de-DE" sz="1200" b="0" i="0">
                <a:solidFill>
                  <a:srgbClr val="FFFFFF"/>
                </a:solidFill>
                <a:latin typeface="Arial"/>
                <a:ea typeface="+mn-ea"/>
                <a:cs typeface="Arial"/>
              </a:rPr>
              <a:pPr algn="l">
                <a:buNone/>
              </a:pPr>
              <a:t>‹#›</a:t>
            </a:fld>
            <a:endParaRPr sz="1200" smtClean="0">
              <a:solidFill>
                <a:schemeClr val="bg1"/>
              </a:solidFill>
            </a:endParaRPr>
          </a:p>
        </p:txBody>
      </p:sp>
      <p:sp>
        <p:nvSpPr>
          <p:cNvPr id="1037" name="Line 12"/>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endParaRPr lang="fr-FR"/>
          </a:p>
        </p:txBody>
      </p:sp>
      <p:pic>
        <p:nvPicPr>
          <p:cNvPr id="1038" name="Picture 23" descr="««»»Weltkugel_klein_neu.gif                                        0005A183jeany                          BB53F533:"/>
          <p:cNvPicPr>
            <a:picLocks noChangeAspect="1" noChangeArrowheads="1"/>
          </p:cNvPicPr>
          <p:nvPr/>
        </p:nvPicPr>
        <p:blipFill>
          <a:blip r:embed="rId6"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a:p>
        </p:txBody>
      </p:sp>
      <p:pic>
        <p:nvPicPr>
          <p:cNvPr id="17" name="Grafik 16" descr="gizlogo-unternehmen-de-rgb.gif"/>
          <p:cNvPicPr>
            <a:picLocks noChangeAspect="1"/>
          </p:cNvPicPr>
          <p:nvPr userDrawn="1"/>
        </p:nvPicPr>
        <p:blipFill>
          <a:blip r:embed="rId7" cstate="print"/>
          <a:srcRect t="2126" b="15388"/>
          <a:stretch>
            <a:fillRect/>
          </a:stretch>
        </p:blipFill>
        <p:spPr>
          <a:xfrm>
            <a:off x="267855" y="0"/>
            <a:ext cx="2159238" cy="742384"/>
          </a:xfrm>
          <a:prstGeom prst="rect">
            <a:avLst/>
          </a:prstGeom>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1" r:id="rId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6699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ema.bonn.de/klima/bilder/800px-Vostok_Petit_data_svg.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maps.grida.no/go/graphic/world-greenhouse-gas-emissions-by-sector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8.png"/><Relationship Id="rId7" Type="http://schemas.openxmlformats.org/officeDocument/2006/relationships/hyperlink" Target="http://www.dkrz.de/bilder/bilder-klimaforschung/T2M_A1B_2030_2060_2085ano1961-1990_globe_en.jpg" TargetMode="External"/><Relationship Id="rId12"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wmo.int/pages/themes/climate/images/figures/ClimateModelnesting.jpg" TargetMode="External"/><Relationship Id="rId11" Type="http://schemas.openxmlformats.org/officeDocument/2006/relationships/image" Target="../media/image22.jpeg"/><Relationship Id="rId5" Type="http://schemas.openxmlformats.org/officeDocument/2006/relationships/hyperlink" Target="http://upload.wikimedia.org/wikipedia/commons/thumb/4/4a/Global_Atmospheric_Model.jpg/350px-Global_Atmospheric_Model.jpg" TargetMode="External"/><Relationship Id="rId10" Type="http://schemas.openxmlformats.org/officeDocument/2006/relationships/image" Target="../media/image21.jpeg"/><Relationship Id="rId4" Type="http://schemas.openxmlformats.org/officeDocument/2006/relationships/hyperlink" Target="http://upload.wikimedia.org/wikipedia/commons/a/ad/Global_Warming_Predictions_Map.jpg" TargetMode="External"/><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www.bom.gov.au/info/climate/change/gallery/images/74.gi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jpeg"/><Relationship Id="rId4" Type="http://schemas.openxmlformats.org/officeDocument/2006/relationships/hyperlink" Target="http://www.grida.no/publications/other/ipcc_sr/?src=/climate/ipcc/emission/008.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http://www.wmo.int/pages/themes/climate/images/figures/Climatemodelresolutions.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www.ipcc-data.org/ddc_gcm_guid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wmo.int/pages/themes/climate/images/figures/ClimateModelnesting.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artholomewmaps.com/fragileearthnew/inside_the_book.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hyperlink" Target="http://ocrl.kordi.re.kr/directory/20021224e.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smtClean="0">
                <a:solidFill>
                  <a:srgbClr val="669900"/>
                </a:solidFill>
                <a:latin typeface="Arial"/>
              </a:rPr>
              <a:t>Module 2 - A</a:t>
            </a:r>
            <a:br>
              <a:rPr lang="fr-FR" sz="3200" b="1" i="0" smtClean="0">
                <a:solidFill>
                  <a:srgbClr val="669900"/>
                </a:solidFill>
                <a:latin typeface="Arial"/>
              </a:rPr>
            </a:br>
            <a:r>
              <a:rPr lang="fr-FR" sz="3200" b="1" i="0" smtClean="0">
                <a:solidFill>
                  <a:srgbClr val="669900"/>
                </a:solidFill>
                <a:latin typeface="Arial"/>
              </a:rPr>
              <a:t>Comprendre </a:t>
            </a:r>
            <a:br>
              <a:rPr lang="fr-FR" sz="3200" b="1" i="0" smtClean="0">
                <a:solidFill>
                  <a:srgbClr val="669900"/>
                </a:solidFill>
                <a:latin typeface="Arial"/>
              </a:rPr>
            </a:br>
            <a:r>
              <a:rPr lang="fr-FR" sz="3200" b="1" i="0" smtClean="0">
                <a:solidFill>
                  <a:srgbClr val="669900"/>
                </a:solidFill>
                <a:latin typeface="Arial"/>
              </a:rPr>
              <a:t>les sciences du climat</a:t>
            </a:r>
            <a:endParaRPr lang="fr-FR" dirty="0" smtClean="0"/>
          </a:p>
        </p:txBody>
      </p:sp>
      <p:pic>
        <p:nvPicPr>
          <p:cNvPr id="4100" name="Grafik 9" descr="balken2.tif"/>
          <p:cNvPicPr>
            <a:picLocks noChangeAspect="1"/>
          </p:cNvPicPr>
          <p:nvPr/>
        </p:nvPicPr>
        <p:blipFill>
          <a:blip r:embed="rId3" cstate="print"/>
          <a:srcRect/>
          <a:stretch>
            <a:fillRect/>
          </a:stretch>
        </p:blipFill>
        <p:spPr bwMode="auto">
          <a:xfrm>
            <a:off x="7931150" y="4981575"/>
            <a:ext cx="563563" cy="1735138"/>
          </a:xfrm>
          <a:prstGeom prst="rect">
            <a:avLst/>
          </a:prstGeom>
          <a:noFill/>
          <a:ln w="9525">
            <a:noFill/>
            <a:miter lim="800000"/>
            <a:headEnd/>
            <a:tailEnd/>
          </a:ln>
        </p:spPr>
      </p:pic>
      <p:pic>
        <p:nvPicPr>
          <p:cNvPr id="4101" name="Grafik 14" descr="balken8.tif"/>
          <p:cNvPicPr>
            <a:picLocks noChangeAspect="1"/>
          </p:cNvPicPr>
          <p:nvPr/>
        </p:nvPicPr>
        <p:blipFill>
          <a:blip r:embed="rId4" cstate="print"/>
          <a:srcRect/>
          <a:stretch>
            <a:fillRect/>
          </a:stretch>
        </p:blipFill>
        <p:spPr bwMode="auto">
          <a:xfrm>
            <a:off x="8566150" y="2360613"/>
            <a:ext cx="577850" cy="4356100"/>
          </a:xfrm>
          <a:prstGeom prst="rect">
            <a:avLst/>
          </a:prstGeom>
          <a:noFill/>
          <a:ln w="9525">
            <a:noFill/>
            <a:miter lim="800000"/>
            <a:headEnd/>
            <a:tailEnd/>
          </a:ln>
        </p:spPr>
      </p:pic>
      <p:pic>
        <p:nvPicPr>
          <p:cNvPr id="4102" name="Grafik 15" descr="balken13.tif"/>
          <p:cNvPicPr>
            <a:picLocks noChangeAspect="1"/>
          </p:cNvPicPr>
          <p:nvPr/>
        </p:nvPicPr>
        <p:blipFill>
          <a:blip r:embed="rId5" cstate="print"/>
          <a:srcRect/>
          <a:stretch>
            <a:fillRect/>
          </a:stretch>
        </p:blipFill>
        <p:spPr bwMode="auto">
          <a:xfrm>
            <a:off x="7127875" y="2792413"/>
            <a:ext cx="701675" cy="3924300"/>
          </a:xfrm>
          <a:prstGeom prst="rect">
            <a:avLst/>
          </a:prstGeom>
          <a:noFill/>
          <a:ln w="9525">
            <a:noFill/>
            <a:miter lim="800000"/>
            <a:headEnd/>
            <a:tailEnd/>
          </a:ln>
        </p:spPr>
      </p:pic>
      <p:pic>
        <p:nvPicPr>
          <p:cNvPr id="4103" name="Grafik 16" descr="balken14.tif"/>
          <p:cNvPicPr>
            <a:picLocks noChangeAspect="1"/>
          </p:cNvPicPr>
          <p:nvPr/>
        </p:nvPicPr>
        <p:blipFill>
          <a:blip r:embed="rId6" cstate="print"/>
          <a:srcRect/>
          <a:stretch>
            <a:fillRect/>
          </a:stretch>
        </p:blipFill>
        <p:spPr bwMode="auto">
          <a:xfrm>
            <a:off x="6407150" y="4392613"/>
            <a:ext cx="860425" cy="2324100"/>
          </a:xfrm>
          <a:prstGeom prst="rect">
            <a:avLst/>
          </a:prstGeom>
          <a:noFill/>
          <a:ln w="9525">
            <a:noFill/>
            <a:miter lim="800000"/>
            <a:headEnd/>
            <a:tailEnd/>
          </a:ln>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1329" y="4866102"/>
            <a:ext cx="3165162" cy="1723788"/>
          </a:xfrm>
          <a:prstGeom prst="rect">
            <a:avLst/>
          </a:prstGeom>
        </p:spPr>
      </p:pic>
      <p:pic>
        <p:nvPicPr>
          <p:cNvPr id="8"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129"/>
          <a:stretch/>
        </p:blipFill>
        <p:spPr bwMode="auto">
          <a:xfrm>
            <a:off x="79022" y="5004153"/>
            <a:ext cx="3202347" cy="121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199" y="1068388"/>
            <a:ext cx="7863841" cy="741362"/>
          </a:xfrm>
        </p:spPr>
        <p:txBody>
          <a:bodyPr/>
          <a:lstStyle/>
          <a:p>
            <a:pPr algn="l">
              <a:spcBef>
                <a:spcPct val="0"/>
              </a:spcBef>
              <a:buNone/>
              <a:tabLst>
                <a:tab pos="0" algn="l"/>
                <a:tab pos="7897813" algn="r"/>
              </a:tabLst>
            </a:pPr>
            <a:r>
              <a:rPr lang="fr-FR" sz="2400" b="1" i="0" kern="1200" dirty="0" smtClean="0">
                <a:solidFill>
                  <a:srgbClr val="669900"/>
                </a:solidFill>
                <a:latin typeface="Arial"/>
              </a:rPr>
              <a:t>Gérer le scepticisme : le récent changement climatique est-il naturel ou anthropique ?	(I)</a:t>
            </a:r>
            <a:endParaRPr lang="fr-FR" kern="1200" dirty="0" smtClean="0"/>
          </a:p>
        </p:txBody>
      </p:sp>
      <p:sp>
        <p:nvSpPr>
          <p:cNvPr id="5" name="Rectangle 3"/>
          <p:cNvSpPr>
            <a:spLocks noChangeArrowheads="1"/>
          </p:cNvSpPr>
          <p:nvPr/>
        </p:nvSpPr>
        <p:spPr bwMode="auto">
          <a:xfrm rot="16200000">
            <a:off x="6057107" y="3445669"/>
            <a:ext cx="5365750" cy="236537"/>
          </a:xfrm>
          <a:prstGeom prst="rect">
            <a:avLst/>
          </a:prstGeom>
          <a:noFill/>
          <a:ln w="9525">
            <a:noFill/>
            <a:miter lim="800000"/>
            <a:headEnd/>
            <a:tailEnd/>
          </a:ln>
          <a:effectLst/>
        </p:spPr>
        <p:txBody>
          <a:bodyPr anchor="ctr">
            <a:spAutoFit/>
          </a:bodyPr>
          <a:lstStyle/>
          <a:p>
            <a:pPr lvl="1" algn="l">
              <a:buNone/>
            </a:pPr>
            <a:r>
              <a:rPr lang="fr-FR" sz="900" b="1" i="1" dirty="0" smtClean="0">
                <a:solidFill>
                  <a:srgbClr val="FFFFFF">
                    <a:lumMod val="50000"/>
                  </a:srgbClr>
                </a:solidFill>
                <a:latin typeface="Arial"/>
                <a:ea typeface="+mn-ea"/>
                <a:cs typeface="Arial"/>
              </a:rPr>
              <a:t>Source: </a:t>
            </a:r>
            <a:r>
              <a:rPr lang="fr-FR" sz="900" b="1" i="1" dirty="0" smtClean="0">
                <a:solidFill>
                  <a:srgbClr val="FFFFFF">
                    <a:lumMod val="50000"/>
                  </a:srgbClr>
                </a:solidFill>
                <a:latin typeface="Arial"/>
                <a:ea typeface="+mn-ea"/>
                <a:cs typeface="Arial"/>
                <a:hlinkClick r:id="rId3"/>
              </a:rPr>
              <a:t>http://ema.bonn.de/klima/bilder/800px-Vostok_Petit_data_svg.png</a:t>
            </a:r>
            <a:r>
              <a:rPr lang="fr-FR" sz="900" b="1" i="1" dirty="0" smtClean="0">
                <a:solidFill>
                  <a:srgbClr val="FFFFFF">
                    <a:lumMod val="50000"/>
                  </a:srgbClr>
                </a:solidFill>
                <a:latin typeface="Arial"/>
                <a:ea typeface="+mn-ea"/>
                <a:cs typeface="Arial"/>
              </a:rPr>
              <a:t> </a:t>
            </a:r>
            <a:endParaRPr lang="fr-FR" sz="900" b="1" i="1" dirty="0">
              <a:solidFill>
                <a:srgbClr val="FFFFFF">
                  <a:lumMod val="50000"/>
                </a:srgbClr>
              </a:solidFill>
              <a:latin typeface="Arial"/>
              <a:ea typeface="+mn-ea"/>
              <a:cs typeface="Arial"/>
            </a:endParaRPr>
          </a:p>
        </p:txBody>
      </p:sp>
      <p:grpSp>
        <p:nvGrpSpPr>
          <p:cNvPr id="12292" name="Gruppieren 9"/>
          <p:cNvGrpSpPr>
            <a:grpSpLocks/>
          </p:cNvGrpSpPr>
          <p:nvPr/>
        </p:nvGrpSpPr>
        <p:grpSpPr bwMode="auto">
          <a:xfrm>
            <a:off x="171450" y="2014538"/>
            <a:ext cx="7812088" cy="3957637"/>
            <a:chOff x="171201" y="2014538"/>
            <a:chExt cx="7812337" cy="3957769"/>
          </a:xfrm>
        </p:grpSpPr>
        <p:pic>
          <p:nvPicPr>
            <p:cNvPr id="12293" name="Grafik 5" descr="ice core drills_2.png"/>
            <p:cNvPicPr>
              <a:picLocks noChangeAspect="1"/>
            </p:cNvPicPr>
            <p:nvPr/>
          </p:nvPicPr>
          <p:blipFill>
            <a:blip r:embed="rId4" cstate="print"/>
            <a:srcRect/>
            <a:stretch>
              <a:fillRect/>
            </a:stretch>
          </p:blipFill>
          <p:spPr bwMode="auto">
            <a:xfrm>
              <a:off x="676904" y="2014538"/>
              <a:ext cx="7306634" cy="3707629"/>
            </a:xfrm>
            <a:prstGeom prst="rect">
              <a:avLst/>
            </a:prstGeom>
            <a:noFill/>
            <a:ln w="9525">
              <a:noFill/>
              <a:miter lim="800000"/>
              <a:headEnd/>
              <a:tailEnd/>
            </a:ln>
          </p:spPr>
        </p:pic>
        <p:sp>
          <p:nvSpPr>
            <p:cNvPr id="12294" name="Textfeld 6"/>
            <p:cNvSpPr txBox="1">
              <a:spLocks noChangeArrowheads="1"/>
            </p:cNvSpPr>
            <p:nvPr/>
          </p:nvSpPr>
          <p:spPr bwMode="auto">
            <a:xfrm>
              <a:off x="1056681" y="5664530"/>
              <a:ext cx="6127892" cy="307777"/>
            </a:xfrm>
            <a:prstGeom prst="rect">
              <a:avLst/>
            </a:prstGeom>
            <a:solidFill>
              <a:schemeClr val="bg1"/>
            </a:solidFill>
            <a:ln w="9525">
              <a:noFill/>
              <a:miter lim="800000"/>
              <a:headEnd/>
              <a:tailEnd/>
            </a:ln>
          </p:spPr>
          <p:txBody>
            <a:bodyPr>
              <a:spAutoFit/>
            </a:bodyPr>
            <a:lstStyle/>
            <a:p>
              <a:pPr algn="l">
                <a:buNone/>
              </a:pPr>
              <a:r>
                <a:rPr lang="fr-FR" sz="1400" b="1" i="0" dirty="0" smtClean="0">
                  <a:solidFill>
                    <a:srgbClr val="000000"/>
                  </a:solidFill>
                  <a:latin typeface="Arial"/>
                  <a:cs typeface="Arial"/>
                </a:rPr>
                <a:t>de nos jours          </a:t>
              </a:r>
              <a:r>
                <a:rPr lang="fr-FR" sz="1400" b="1" i="0" dirty="0" smtClean="0">
                  <a:solidFill>
                    <a:srgbClr val="000000"/>
                  </a:solidFill>
                  <a:latin typeface="Arial"/>
                  <a:cs typeface="Arial"/>
                  <a:sym typeface="Wingdings" panose="05000000000000000000" pitchFamily="2" charset="2"/>
                </a:rPr>
                <a:t></a:t>
              </a:r>
              <a:r>
                <a:rPr lang="fr-FR" sz="1400" b="1" i="0" dirty="0" smtClean="0">
                  <a:solidFill>
                    <a:srgbClr val="000000"/>
                  </a:solidFill>
                  <a:latin typeface="Arial"/>
                  <a:cs typeface="Arial"/>
                </a:rPr>
                <a:t>        il y a des milliers d'années</a:t>
              </a:r>
              <a:endParaRPr lang="fr-FR" dirty="0">
                <a:solidFill>
                  <a:schemeClr val="tx1"/>
                </a:solidFill>
              </a:endParaRPr>
            </a:p>
          </p:txBody>
        </p:sp>
        <p:sp>
          <p:nvSpPr>
            <p:cNvPr id="12295" name="Textfeld 7"/>
            <p:cNvSpPr txBox="1">
              <a:spLocks noChangeArrowheads="1"/>
            </p:cNvSpPr>
            <p:nvPr/>
          </p:nvSpPr>
          <p:spPr bwMode="auto">
            <a:xfrm>
              <a:off x="171201" y="4558146"/>
              <a:ext cx="666997" cy="307777"/>
            </a:xfrm>
            <a:prstGeom prst="rect">
              <a:avLst/>
            </a:prstGeom>
            <a:solidFill>
              <a:schemeClr val="bg1"/>
            </a:solidFill>
            <a:ln w="9525">
              <a:noFill/>
              <a:miter lim="800000"/>
              <a:headEnd/>
              <a:tailEnd/>
            </a:ln>
          </p:spPr>
          <p:txBody>
            <a:bodyPr>
              <a:spAutoFit/>
            </a:bodyPr>
            <a:lstStyle/>
            <a:p>
              <a:pPr algn="l">
                <a:buNone/>
              </a:pPr>
              <a:r>
                <a:rPr lang="fr-FR" sz="1400" b="1" i="0" smtClean="0">
                  <a:solidFill>
                    <a:srgbClr val="000000"/>
                  </a:solidFill>
                  <a:latin typeface="Arial"/>
                  <a:cs typeface="Arial"/>
                </a:rPr>
                <a:t>ppmv</a:t>
              </a:r>
              <a:endParaRPr lang="fr-FR">
                <a:solidFill>
                  <a:schemeClr val="tx1"/>
                </a:solidFill>
              </a:endParaRPr>
            </a:p>
          </p:txBody>
        </p:sp>
        <p:sp>
          <p:nvSpPr>
            <p:cNvPr id="12296" name="Textfeld 8"/>
            <p:cNvSpPr txBox="1">
              <a:spLocks noChangeArrowheads="1"/>
            </p:cNvSpPr>
            <p:nvPr/>
          </p:nvSpPr>
          <p:spPr bwMode="auto">
            <a:xfrm>
              <a:off x="457200" y="2643847"/>
              <a:ext cx="443345" cy="307777"/>
            </a:xfrm>
            <a:prstGeom prst="rect">
              <a:avLst/>
            </a:prstGeom>
            <a:solidFill>
              <a:schemeClr val="bg1"/>
            </a:solidFill>
            <a:ln w="9525">
              <a:noFill/>
              <a:miter lim="800000"/>
              <a:headEnd/>
              <a:tailEnd/>
            </a:ln>
          </p:spPr>
          <p:txBody>
            <a:bodyPr>
              <a:spAutoFit/>
            </a:bodyPr>
            <a:lstStyle/>
            <a:p>
              <a:pPr algn="l">
                <a:buNone/>
              </a:pPr>
              <a:r>
                <a:rPr lang="fr-FR" sz="1400" b="1" i="0" smtClean="0">
                  <a:solidFill>
                    <a:srgbClr val="000000"/>
                  </a:solidFill>
                  <a:latin typeface="Arial"/>
                  <a:cs typeface="Arial"/>
                </a:rPr>
                <a:t>°C</a:t>
              </a:r>
              <a:endParaRPr lang="fr-FR">
                <a:solidFill>
                  <a:schemeClr val="tx1"/>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068388"/>
            <a:ext cx="7914904" cy="741362"/>
          </a:xfrm>
        </p:spPr>
        <p:txBody>
          <a:bodyPr/>
          <a:lstStyle/>
          <a:p>
            <a:pPr>
              <a:tabLst>
                <a:tab pos="7897813" algn="r"/>
              </a:tabLst>
            </a:pPr>
            <a:r>
              <a:rPr lang="fr-FR" kern="1200" dirty="0"/>
              <a:t>Gérer le scepticisme : le récent changement climatique est-il naturel ou anthropique ?	</a:t>
            </a:r>
            <a:r>
              <a:rPr lang="fr-FR" kern="1200" dirty="0" smtClean="0"/>
              <a:t>(II</a:t>
            </a:r>
            <a:r>
              <a:rPr lang="fr-FR" kern="1200" dirty="0"/>
              <a:t>)</a:t>
            </a:r>
            <a:endParaRPr lang="fr-FR" dirty="0" smtClean="0"/>
          </a:p>
        </p:txBody>
      </p:sp>
      <p:sp>
        <p:nvSpPr>
          <p:cNvPr id="15" name="Rectangle 2"/>
          <p:cNvSpPr>
            <a:spLocks noChangeArrowheads="1"/>
          </p:cNvSpPr>
          <p:nvPr/>
        </p:nvSpPr>
        <p:spPr bwMode="auto">
          <a:xfrm>
            <a:off x="6240184" y="6096580"/>
            <a:ext cx="2724150" cy="507831"/>
          </a:xfrm>
          <a:prstGeom prst="rect">
            <a:avLst/>
          </a:prstGeom>
          <a:noFill/>
          <a:ln w="9525">
            <a:noFill/>
            <a:miter lim="800000"/>
            <a:headEnd/>
            <a:tailEnd/>
          </a:ln>
          <a:effectLst/>
        </p:spPr>
        <p:txBody>
          <a:bodyPr anchor="ctr">
            <a:spAutoFit/>
          </a:bodyPr>
          <a:lstStyle/>
          <a:p>
            <a:pPr algn="r" defTabSz="1280160">
              <a:spcBef>
                <a:spcPts val="0"/>
              </a:spcBef>
              <a:spcAft>
                <a:spcPts val="0"/>
              </a:spcAft>
              <a:buNone/>
            </a:pPr>
            <a:r>
              <a:rPr lang="fr-FR" sz="900" b="1" i="1" dirty="0" smtClean="0">
                <a:solidFill>
                  <a:srgbClr val="FFFFFF">
                    <a:lumMod val="50000"/>
                  </a:srgbClr>
                </a:solidFill>
                <a:latin typeface="Arial"/>
                <a:ea typeface="+mn-ea"/>
                <a:cs typeface="Arial"/>
              </a:rPr>
              <a:t>Source : Rapport du développement dans le monde 2010. p 4; </a:t>
            </a:r>
          </a:p>
          <a:p>
            <a:pPr algn="r" defTabSz="1280160">
              <a:spcBef>
                <a:spcPts val="0"/>
              </a:spcBef>
              <a:spcAft>
                <a:spcPts val="0"/>
              </a:spcAft>
              <a:buNone/>
            </a:pPr>
            <a:r>
              <a:rPr lang="fr-FR" sz="900" b="1" i="1" dirty="0" smtClean="0">
                <a:solidFill>
                  <a:srgbClr val="FFFFFF">
                    <a:lumMod val="50000"/>
                  </a:srgbClr>
                </a:solidFill>
                <a:latin typeface="Arial"/>
                <a:ea typeface="+mn-ea"/>
                <a:cs typeface="Arial"/>
                <a:hlinkClick r:id="rId3"/>
              </a:rPr>
              <a:t>http://www.esrl.noaa.gov/gmd/ccgg/trends/</a:t>
            </a:r>
            <a:r>
              <a:rPr lang="fr-FR" sz="900" b="1" i="1" dirty="0" smtClean="0">
                <a:solidFill>
                  <a:srgbClr val="FFFFFF">
                    <a:lumMod val="50000"/>
                  </a:srgbClr>
                </a:solidFill>
                <a:latin typeface="Arial"/>
                <a:ea typeface="+mn-ea"/>
                <a:cs typeface="Arial"/>
              </a:rPr>
              <a:t> </a:t>
            </a:r>
            <a:endParaRPr lang="fr-FR" sz="900" b="1" i="1" dirty="0">
              <a:solidFill>
                <a:srgbClr val="FFFFFF">
                  <a:lumMod val="50000"/>
                </a:srgbClr>
              </a:solidFill>
              <a:latin typeface="Arial"/>
              <a:ea typeface="+mn-ea"/>
              <a:cs typeface="Arial"/>
            </a:endParaRPr>
          </a:p>
        </p:txBody>
      </p:sp>
      <p:sp>
        <p:nvSpPr>
          <p:cNvPr id="13317" name="Textfeld 6"/>
          <p:cNvSpPr txBox="1">
            <a:spLocks noChangeArrowheads="1"/>
          </p:cNvSpPr>
          <p:nvPr/>
        </p:nvSpPr>
        <p:spPr bwMode="auto">
          <a:xfrm>
            <a:off x="1448410" y="6252146"/>
            <a:ext cx="4737862" cy="276999"/>
          </a:xfrm>
          <a:prstGeom prst="rect">
            <a:avLst/>
          </a:prstGeom>
          <a:solidFill>
            <a:schemeClr val="bg1"/>
          </a:solidFill>
          <a:ln w="9525">
            <a:noFill/>
            <a:miter lim="800000"/>
            <a:headEnd/>
            <a:tailEnd/>
          </a:ln>
        </p:spPr>
        <p:txBody>
          <a:bodyPr wrap="square">
            <a:spAutoFit/>
          </a:bodyPr>
          <a:lstStyle/>
          <a:p>
            <a:pPr>
              <a:buNone/>
            </a:pPr>
            <a:r>
              <a:rPr lang="fr-FR" sz="1200" b="1" i="0" dirty="0" smtClean="0">
                <a:solidFill>
                  <a:srgbClr val="000000"/>
                </a:solidFill>
                <a:latin typeface="Arial"/>
                <a:ea typeface="+mn-ea"/>
                <a:cs typeface="Arial"/>
              </a:rPr>
              <a:t>Il y a des milliers d'années       </a:t>
            </a:r>
            <a:r>
              <a:rPr lang="fr-FR" sz="1200" b="1" i="0" dirty="0" smtClean="0">
                <a:solidFill>
                  <a:srgbClr val="000000"/>
                </a:solidFill>
                <a:latin typeface="Arial"/>
                <a:ea typeface="+mn-ea"/>
                <a:cs typeface="Arial"/>
                <a:sym typeface="Wingdings" panose="05000000000000000000" pitchFamily="2" charset="2"/>
              </a:rPr>
              <a:t></a:t>
            </a:r>
            <a:r>
              <a:rPr lang="fr-FR" sz="1200" b="1" i="0" dirty="0" smtClean="0">
                <a:solidFill>
                  <a:srgbClr val="000000"/>
                </a:solidFill>
                <a:latin typeface="Arial"/>
                <a:ea typeface="+mn-ea"/>
                <a:cs typeface="Arial"/>
              </a:rPr>
              <a:t>           aujourd'hui </a:t>
            </a:r>
            <a:endParaRPr lang="fr-FR" sz="1200" b="1" i="0" dirty="0">
              <a:solidFill>
                <a:srgbClr val="000000"/>
              </a:solidFill>
              <a:latin typeface="Arial"/>
              <a:ea typeface="+mn-ea"/>
              <a:cs typeface="Arial"/>
            </a:endParaRPr>
          </a:p>
        </p:txBody>
      </p:sp>
      <p:pic>
        <p:nvPicPr>
          <p:cNvPr id="10" name="Picture 10"/>
          <p:cNvPicPr>
            <a:picLocks noChangeAspect="1" noChangeArrowheads="1"/>
          </p:cNvPicPr>
          <p:nvPr/>
        </p:nvPicPr>
        <p:blipFill>
          <a:blip r:embed="rId4" cstate="print"/>
          <a:srcRect l="15652" t="17474" r="41422" b="25273"/>
          <a:stretch>
            <a:fillRect/>
          </a:stretch>
        </p:blipFill>
        <p:spPr bwMode="auto">
          <a:xfrm>
            <a:off x="643736" y="1811445"/>
            <a:ext cx="5907991" cy="4492624"/>
          </a:xfrm>
          <a:prstGeom prst="rect">
            <a:avLst/>
          </a:prstGeom>
          <a:noFill/>
          <a:ln w="9525">
            <a:noFill/>
            <a:miter lim="800000"/>
            <a:headEnd/>
            <a:tailEnd/>
          </a:ln>
        </p:spPr>
      </p:pic>
      <p:sp>
        <p:nvSpPr>
          <p:cNvPr id="12" name="Textfeld 11"/>
          <p:cNvSpPr txBox="1"/>
          <p:nvPr/>
        </p:nvSpPr>
        <p:spPr bwMode="auto">
          <a:xfrm>
            <a:off x="1131976" y="3630359"/>
            <a:ext cx="2193925" cy="646331"/>
          </a:xfrm>
          <a:prstGeom prst="rect">
            <a:avLst/>
          </a:prstGeom>
          <a:solidFill>
            <a:schemeClr val="bg1">
              <a:lumMod val="50000"/>
            </a:schemeClr>
          </a:solidFill>
        </p:spPr>
        <p:txBody>
          <a:bodyPr>
            <a:spAutoFit/>
          </a:bodyPr>
          <a:lstStyle/>
          <a:p>
            <a:pPr algn="l" defTabSz="1280160">
              <a:spcBef>
                <a:spcPts val="0"/>
              </a:spcBef>
              <a:spcAft>
                <a:spcPts val="0"/>
              </a:spcAft>
              <a:buNone/>
            </a:pPr>
            <a:r>
              <a:rPr lang="fr-FR" sz="1800" b="1" i="0" smtClean="0">
                <a:solidFill>
                  <a:srgbClr val="FFC000"/>
                </a:solidFill>
                <a:latin typeface="Arial"/>
                <a:ea typeface="+mn-ea"/>
                <a:cs typeface="Arial"/>
              </a:rPr>
              <a:t>Décembre 2012: </a:t>
            </a:r>
            <a:br>
              <a:rPr lang="fr-FR" sz="1800" b="1" i="0" smtClean="0">
                <a:solidFill>
                  <a:srgbClr val="FFC000"/>
                </a:solidFill>
                <a:latin typeface="Arial"/>
                <a:ea typeface="+mn-ea"/>
                <a:cs typeface="Arial"/>
              </a:rPr>
            </a:br>
            <a:r>
              <a:rPr lang="fr-FR" sz="1800" b="1" i="0" smtClean="0">
                <a:solidFill>
                  <a:srgbClr val="FFC000"/>
                </a:solidFill>
                <a:latin typeface="Arial"/>
                <a:ea typeface="+mn-ea"/>
                <a:cs typeface="Arial"/>
              </a:rPr>
              <a:t>394 ppm</a:t>
            </a:r>
            <a:endParaRPr lang="fr-FR" sz="1800" b="1" i="0" dirty="0">
              <a:solidFill>
                <a:srgbClr val="FFC000"/>
              </a:solidFill>
              <a:latin typeface="Arial"/>
              <a:ea typeface="+mn-ea"/>
              <a:cs typeface="Arial"/>
            </a:endParaRPr>
          </a:p>
        </p:txBody>
      </p:sp>
      <p:cxnSp>
        <p:nvCxnSpPr>
          <p:cNvPr id="14" name="Gerade Verbindung 8"/>
          <p:cNvCxnSpPr>
            <a:cxnSpLocks noChangeShapeType="1"/>
          </p:cNvCxnSpPr>
          <p:nvPr/>
        </p:nvCxnSpPr>
        <p:spPr bwMode="auto">
          <a:xfrm flipV="1">
            <a:off x="1032028" y="4323107"/>
            <a:ext cx="7102475" cy="62748"/>
          </a:xfrm>
          <a:prstGeom prst="line">
            <a:avLst/>
          </a:prstGeom>
          <a:noFill/>
          <a:ln w="38100" algn="ctr">
            <a:solidFill>
              <a:srgbClr val="FFC000"/>
            </a:solidFill>
            <a:prstDash val="lgDash"/>
            <a:round/>
            <a:headEnd/>
            <a:tailEnd/>
          </a:ln>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98516" y="1213946"/>
            <a:ext cx="7741443" cy="232469"/>
          </a:xfrm>
        </p:spPr>
        <p:txBody>
          <a:bodyPr/>
          <a:lstStyle/>
          <a:p>
            <a:pPr algn="l">
              <a:spcBef>
                <a:spcPct val="0"/>
              </a:spcBef>
              <a:buNone/>
            </a:pPr>
            <a:r>
              <a:rPr lang="fr-FR" sz="1400" b="1" i="0" dirty="0" smtClean="0">
                <a:solidFill>
                  <a:schemeClr val="tx1"/>
                </a:solidFill>
                <a:latin typeface="Arial"/>
              </a:rPr>
              <a:t>Facteurs du réchauffement global : Émissions</a:t>
            </a:r>
            <a:endParaRPr lang="fr-FR" sz="1400" dirty="0" smtClean="0">
              <a:solidFill>
                <a:schemeClr val="tx1"/>
              </a:solidFill>
            </a:endParaRPr>
          </a:p>
        </p:txBody>
      </p:sp>
      <p:sp>
        <p:nvSpPr>
          <p:cNvPr id="5" name="Rectangle 3"/>
          <p:cNvSpPr>
            <a:spLocks noChangeArrowheads="1"/>
          </p:cNvSpPr>
          <p:nvPr/>
        </p:nvSpPr>
        <p:spPr bwMode="auto">
          <a:xfrm rot="16200000">
            <a:off x="6121041" y="3902869"/>
            <a:ext cx="5365750" cy="236537"/>
          </a:xfrm>
          <a:prstGeom prst="rect">
            <a:avLst/>
          </a:prstGeom>
          <a:noFill/>
          <a:ln w="9525">
            <a:noFill/>
            <a:miter lim="800000"/>
            <a:headEnd/>
            <a:tailEnd/>
          </a:ln>
          <a:effectLst/>
        </p:spPr>
        <p:txBody>
          <a:bodyPr anchor="ctr">
            <a:spAutoFit/>
          </a:bodyPr>
          <a:lstStyle/>
          <a:p>
            <a:pPr lvl="1">
              <a:buNone/>
            </a:pPr>
            <a:r>
              <a:rPr lang="fr-FR" sz="900" b="1" i="1" dirty="0" smtClean="0">
                <a:solidFill>
                  <a:srgbClr val="FFFFFF">
                    <a:lumMod val="50000"/>
                  </a:srgbClr>
                </a:solidFill>
                <a:latin typeface="Arial"/>
                <a:ea typeface="+mn-ea"/>
                <a:cs typeface="Arial"/>
              </a:rPr>
              <a:t>Source : </a:t>
            </a:r>
            <a:r>
              <a:rPr lang="fr-FR" sz="900" b="1" i="1" dirty="0" smtClean="0">
                <a:solidFill>
                  <a:srgbClr val="FFFFFF">
                    <a:lumMod val="50000"/>
                  </a:srgbClr>
                </a:solidFill>
                <a:latin typeface="Arial"/>
                <a:ea typeface="+mn-ea"/>
                <a:cs typeface="Arial"/>
                <a:hlinkClick r:id="rId3"/>
              </a:rPr>
              <a:t>http://maps.grida.no/go/graphic/world-greenhouse-gas-emissions-by-sector1</a:t>
            </a:r>
            <a:r>
              <a:rPr lang="fr-FR" sz="900" b="1" i="1" dirty="0" smtClean="0">
                <a:solidFill>
                  <a:srgbClr val="FFFFFF">
                    <a:lumMod val="50000"/>
                  </a:srgbClr>
                </a:solidFill>
                <a:latin typeface="Arial"/>
                <a:ea typeface="+mn-ea"/>
                <a:cs typeface="Arial"/>
              </a:rPr>
              <a:t> </a:t>
            </a:r>
            <a:endParaRPr lang="fr-FR" sz="900" b="1" i="1" dirty="0">
              <a:solidFill>
                <a:srgbClr val="FFFFFF">
                  <a:lumMod val="50000"/>
                </a:srgbClr>
              </a:solidFill>
              <a:latin typeface="Arial"/>
              <a:ea typeface="+mn-ea"/>
              <a:cs typeface="Arial"/>
            </a:endParaRPr>
          </a:p>
        </p:txBody>
      </p:sp>
      <p:pic>
        <p:nvPicPr>
          <p:cNvPr id="14340" name="Grafik 6" descr="gaz à effet de serre dans le monde par secteur [1].jpg"/>
          <p:cNvPicPr>
            <a:picLocks noChangeAspect="1"/>
          </p:cNvPicPr>
          <p:nvPr/>
        </p:nvPicPr>
        <p:blipFill rotWithShape="1">
          <a:blip r:embed="rId4" cstate="print"/>
          <a:srcRect t="8690" b="-539"/>
          <a:stretch/>
        </p:blipFill>
        <p:spPr bwMode="auto">
          <a:xfrm>
            <a:off x="539467" y="1463039"/>
            <a:ext cx="6073775" cy="5478087"/>
          </a:xfrm>
          <a:prstGeom prst="rect">
            <a:avLst/>
          </a:prstGeom>
          <a:noFill/>
          <a:ln w="9525">
            <a:noFill/>
            <a:miter lim="800000"/>
            <a:headEnd/>
            <a:tailEnd/>
          </a:ln>
        </p:spPr>
      </p:pic>
      <p:sp>
        <p:nvSpPr>
          <p:cNvPr id="14341" name="Textfeld 5"/>
          <p:cNvSpPr txBox="1">
            <a:spLocks noChangeArrowheads="1"/>
          </p:cNvSpPr>
          <p:nvPr/>
        </p:nvSpPr>
        <p:spPr bwMode="auto">
          <a:xfrm>
            <a:off x="58192" y="2583703"/>
            <a:ext cx="623454" cy="507831"/>
          </a:xfrm>
          <a:prstGeom prst="rect">
            <a:avLst/>
          </a:prstGeom>
          <a:solidFill>
            <a:schemeClr val="bg1"/>
          </a:solidFill>
          <a:ln w="9525">
            <a:noFill/>
            <a:miter lim="800000"/>
            <a:headEnd/>
            <a:tailEnd/>
          </a:ln>
        </p:spPr>
        <p:txBody>
          <a:bodyPr wrap="square" lIns="0" tIns="0" rIns="0" bIns="0">
            <a:spAutoFit/>
          </a:bodyPr>
          <a:lstStyle/>
          <a:p>
            <a:pPr algn="l">
              <a:buNone/>
            </a:pPr>
            <a:r>
              <a:rPr lang="fr-FR" sz="1100" b="1" i="0" dirty="0" smtClean="0">
                <a:solidFill>
                  <a:srgbClr val="000000"/>
                </a:solidFill>
                <a:latin typeface="Arial"/>
                <a:ea typeface="+mn-ea"/>
                <a:cs typeface="Arial"/>
              </a:rPr>
              <a:t>Total énergie : 61,4%</a:t>
            </a:r>
            <a:endParaRPr lang="fr-FR" sz="1100" b="1" i="0" dirty="0">
              <a:solidFill>
                <a:srgbClr val="000000"/>
              </a:solidFill>
              <a:latin typeface="Arial"/>
              <a:ea typeface="+mn-ea"/>
              <a:cs typeface="Arial"/>
            </a:endParaRPr>
          </a:p>
        </p:txBody>
      </p:sp>
      <p:sp>
        <p:nvSpPr>
          <p:cNvPr id="6" name="Title 1"/>
          <p:cNvSpPr txBox="1">
            <a:spLocks/>
          </p:cNvSpPr>
          <p:nvPr/>
        </p:nvSpPr>
        <p:spPr bwMode="auto">
          <a:xfrm>
            <a:off x="295246" y="867103"/>
            <a:ext cx="8508670" cy="346669"/>
          </a:xfrm>
          <a:prstGeom prst="rect">
            <a:avLst/>
          </a:prstGeom>
          <a:solidFill>
            <a:schemeClr val="bg1"/>
          </a:solidFill>
          <a:ln w="9525">
            <a:noFill/>
            <a:miter lim="800000"/>
            <a:headEnd/>
            <a:tailEnd/>
          </a:ln>
        </p:spPr>
        <p:txBody>
          <a:bodyPr lIns="0" tIns="0" rIns="0" bIns="0" anchor="b"/>
          <a:lstStyle/>
          <a:p>
            <a:pPr algn="l">
              <a:buNone/>
            </a:pPr>
            <a:r>
              <a:rPr lang="fr-FR" sz="2400" b="1" i="0" kern="0" smtClean="0">
                <a:solidFill>
                  <a:srgbClr val="669900"/>
                </a:solidFill>
                <a:latin typeface="Arial"/>
                <a:ea typeface="+mj-ea"/>
                <a:cs typeface="+mj-cs"/>
              </a:rPr>
              <a:t>Émissions mondiales de GES par secteur (2000, CO</a:t>
            </a:r>
            <a:r>
              <a:rPr lang="fr-FR" sz="2400" b="1" i="0" kern="0" baseline="-25000" smtClean="0">
                <a:solidFill>
                  <a:srgbClr val="669900"/>
                </a:solidFill>
                <a:latin typeface="Arial"/>
                <a:ea typeface="+mj-ea"/>
                <a:cs typeface="+mj-cs"/>
              </a:rPr>
              <a:t>2</a:t>
            </a:r>
            <a:r>
              <a:rPr lang="fr-FR" sz="2400" b="1" i="0" kern="0" smtClean="0">
                <a:solidFill>
                  <a:srgbClr val="669900"/>
                </a:solidFill>
                <a:latin typeface="Arial"/>
                <a:ea typeface="+mj-ea"/>
                <a:cs typeface="+mj-cs"/>
              </a:rPr>
              <a:t> eq.)</a:t>
            </a:r>
            <a:endParaRPr lang="fr-FR" sz="2400" dirty="0">
              <a:solidFill>
                <a:srgbClr val="6699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574675" y="1154113"/>
            <a:ext cx="8215313" cy="1077912"/>
          </a:xfrm>
        </p:spPr>
        <p:txBody>
          <a:bodyPr/>
          <a:lstStyle/>
          <a:p>
            <a:pPr algn="l">
              <a:spcBef>
                <a:spcPct val="0"/>
              </a:spcBef>
              <a:buNone/>
            </a:pPr>
            <a:r>
              <a:rPr lang="fr-FR" sz="2400" b="1" i="0" smtClean="0">
                <a:solidFill>
                  <a:srgbClr val="669900"/>
                </a:solidFill>
                <a:latin typeface="Arial"/>
              </a:rPr>
              <a:t>Impacts du changement climatique: aperçu  </a:t>
            </a:r>
            <a:br>
              <a:rPr lang="fr-FR" sz="2400" b="1" i="0" smtClean="0">
                <a:solidFill>
                  <a:srgbClr val="669900"/>
                </a:solidFill>
                <a:latin typeface="Arial"/>
              </a:rPr>
            </a:br>
            <a:endParaRPr lang="fr-FR" dirty="0" smtClean="0"/>
          </a:p>
        </p:txBody>
      </p:sp>
      <p:sp>
        <p:nvSpPr>
          <p:cNvPr id="15363" name="Inhaltsplatzhalter 2"/>
          <p:cNvSpPr>
            <a:spLocks noGrp="1"/>
          </p:cNvSpPr>
          <p:nvPr/>
        </p:nvSpPr>
        <p:spPr bwMode="auto">
          <a:xfrm>
            <a:off x="176213" y="2181225"/>
            <a:ext cx="8967787" cy="4065588"/>
          </a:xfrm>
          <a:prstGeom prst="rect">
            <a:avLst/>
          </a:prstGeom>
          <a:solidFill>
            <a:srgbClr val="FFFF99"/>
          </a:solidFill>
          <a:ln w="9525">
            <a:noFill/>
            <a:miter lim="800000"/>
            <a:headEnd/>
            <a:tailEnd/>
          </a:ln>
        </p:spPr>
        <p:txBody>
          <a:bodyPr lIns="288000" rIns="0"/>
          <a:lstStyle/>
          <a:p>
            <a:pPr marL="742950" lvl="1" indent="-285750" eaLnBrk="0" hangingPunct="0">
              <a:spcBef>
                <a:spcPct val="20000"/>
              </a:spcBef>
              <a:buFont typeface="Wingdings" pitchFamily="2" charset="2"/>
              <a:buChar char="§"/>
            </a:pPr>
            <a:endParaRPr lang="fr-FR" sz="2400">
              <a:solidFill>
                <a:schemeClr val="tx1"/>
              </a:solidFill>
            </a:endParaRPr>
          </a:p>
        </p:txBody>
      </p:sp>
      <p:sp>
        <p:nvSpPr>
          <p:cNvPr id="12" name="Inhaltsplatzhalter 2"/>
          <p:cNvSpPr txBox="1">
            <a:spLocks/>
          </p:cNvSpPr>
          <p:nvPr/>
        </p:nvSpPr>
        <p:spPr bwMode="auto">
          <a:xfrm>
            <a:off x="212725" y="2606675"/>
            <a:ext cx="3889375" cy="3479800"/>
          </a:xfrm>
          <a:prstGeom prst="rect">
            <a:avLst/>
          </a:prstGeom>
          <a:solidFill>
            <a:srgbClr val="FFFF66"/>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742950" lvl="1" indent="-285750" algn="l">
              <a:spcBef>
                <a:spcPct val="20000"/>
              </a:spcBef>
              <a:buFont typeface="Wingdings"/>
              <a:buChar char="§"/>
            </a:pPr>
            <a:r>
              <a:rPr lang="fr-FR" sz="1600" b="1" i="0" kern="0" dirty="0" smtClean="0">
                <a:latin typeface="Arial"/>
                <a:cs typeface="Arial"/>
              </a:rPr>
              <a:t>changement dans le schéma des températures</a:t>
            </a:r>
          </a:p>
          <a:p>
            <a:pPr marL="742950" lvl="1" indent="-285750" algn="l">
              <a:spcBef>
                <a:spcPct val="20000"/>
              </a:spcBef>
              <a:buFont typeface="Wingdings"/>
              <a:buChar char="§"/>
            </a:pPr>
            <a:r>
              <a:rPr lang="fr-FR" sz="1600" b="1" i="0" kern="0" dirty="0" smtClean="0">
                <a:latin typeface="Arial"/>
                <a:cs typeface="Arial"/>
              </a:rPr>
              <a:t>changement dans le schéma des précipitations</a:t>
            </a:r>
          </a:p>
          <a:p>
            <a:pPr marL="742950" lvl="1" indent="-285750" algn="l">
              <a:spcBef>
                <a:spcPct val="20000"/>
              </a:spcBef>
              <a:buFont typeface="Wingdings"/>
              <a:buChar char="§"/>
            </a:pPr>
            <a:r>
              <a:rPr lang="fr-FR" sz="1600" b="1" i="0" kern="0" dirty="0" smtClean="0">
                <a:latin typeface="Arial"/>
                <a:cs typeface="Arial"/>
              </a:rPr>
              <a:t>augmentation des événements météorologiques extrêmes (orages, canicules...)</a:t>
            </a:r>
          </a:p>
          <a:p>
            <a:pPr marL="742950" lvl="1" indent="-285750" algn="l">
              <a:spcBef>
                <a:spcPct val="20000"/>
              </a:spcBef>
              <a:buFont typeface="Wingdings"/>
              <a:buChar char="§"/>
            </a:pPr>
            <a:r>
              <a:rPr lang="fr-FR" sz="1600" b="1" i="0" kern="0" dirty="0" smtClean="0">
                <a:latin typeface="Arial"/>
                <a:cs typeface="Arial"/>
              </a:rPr>
              <a:t>Fonte des calottes polaires, des glaciers et du permafrost</a:t>
            </a:r>
          </a:p>
          <a:p>
            <a:pPr marL="742950" lvl="1" indent="-285750" algn="l">
              <a:spcBef>
                <a:spcPct val="20000"/>
              </a:spcBef>
              <a:buFont typeface="Wingdings"/>
              <a:buChar char="§"/>
            </a:pPr>
            <a:r>
              <a:rPr lang="fr-FR" sz="1600" b="1" i="0" kern="0" dirty="0" smtClean="0">
                <a:latin typeface="Arial"/>
                <a:cs typeface="Arial"/>
              </a:rPr>
              <a:t>Élévation du niveau de la mer </a:t>
            </a:r>
          </a:p>
          <a:p>
            <a:pPr marL="742950" lvl="1" indent="-285750" algn="l">
              <a:spcBef>
                <a:spcPct val="20000"/>
              </a:spcBef>
              <a:buFont typeface="Wingdings"/>
              <a:buChar char="§"/>
            </a:pPr>
            <a:r>
              <a:rPr lang="fr-FR" sz="1600" b="1" i="0" kern="0" dirty="0" smtClean="0">
                <a:latin typeface="Arial"/>
                <a:cs typeface="Arial"/>
              </a:rPr>
              <a:t>sécheresse</a:t>
            </a:r>
          </a:p>
          <a:p>
            <a:pPr marL="742950" lvl="1" indent="-285750" algn="l">
              <a:spcBef>
                <a:spcPct val="20000"/>
              </a:spcBef>
              <a:buFont typeface="Wingdings"/>
              <a:buChar char="§"/>
            </a:pPr>
            <a:endParaRPr lang="fr-FR" sz="1800" dirty="0">
              <a:latin typeface="Arial"/>
              <a:cs typeface="Arial"/>
            </a:endParaRPr>
          </a:p>
        </p:txBody>
      </p:sp>
      <p:sp>
        <p:nvSpPr>
          <p:cNvPr id="13" name="Inhaltsplatzhalter 2"/>
          <p:cNvSpPr txBox="1">
            <a:spLocks/>
          </p:cNvSpPr>
          <p:nvPr/>
        </p:nvSpPr>
        <p:spPr bwMode="auto">
          <a:xfrm>
            <a:off x="4822825" y="2627313"/>
            <a:ext cx="4321175" cy="3135312"/>
          </a:xfrm>
          <a:prstGeom prst="rect">
            <a:avLst/>
          </a:prstGeom>
          <a:solidFill>
            <a:srgbClr val="FF9900"/>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685800" lvl="1" indent="-228600" algn="l">
              <a:spcBef>
                <a:spcPct val="20000"/>
              </a:spcBef>
              <a:buFont typeface="Wingdings"/>
              <a:buChar char="§"/>
            </a:pPr>
            <a:r>
              <a:rPr lang="fr-FR" sz="1600" b="1" i="0" kern="0" smtClean="0">
                <a:latin typeface="Arial"/>
                <a:cs typeface="Arial"/>
              </a:rPr>
              <a:t>sécheresse</a:t>
            </a:r>
          </a:p>
          <a:p>
            <a:pPr marL="685800" lvl="1" indent="-228600" algn="l">
              <a:spcBef>
                <a:spcPct val="20000"/>
              </a:spcBef>
              <a:buFont typeface="Wingdings"/>
              <a:buChar char="§"/>
            </a:pPr>
            <a:r>
              <a:rPr lang="fr-FR" sz="1600" b="1" i="0" kern="0" smtClean="0">
                <a:latin typeface="Arial"/>
                <a:cs typeface="Arial"/>
              </a:rPr>
              <a:t>changement dans la productivité des systèmes naturels</a:t>
            </a:r>
          </a:p>
          <a:p>
            <a:pPr marL="685800" lvl="1" indent="-228600" algn="l">
              <a:spcBef>
                <a:spcPct val="20000"/>
              </a:spcBef>
              <a:buFont typeface="Wingdings"/>
              <a:buChar char="§"/>
            </a:pPr>
            <a:r>
              <a:rPr lang="fr-FR" sz="1600" b="1" i="0" kern="0" smtClean="0">
                <a:latin typeface="Arial"/>
                <a:cs typeface="Arial"/>
              </a:rPr>
              <a:t>Augmentation des incendies de forêts</a:t>
            </a:r>
          </a:p>
          <a:p>
            <a:pPr marL="685800" lvl="1" indent="-228600" algn="l">
              <a:spcBef>
                <a:spcPct val="20000"/>
              </a:spcBef>
              <a:buFont typeface="Wingdings"/>
              <a:buChar char="§"/>
            </a:pPr>
            <a:r>
              <a:rPr lang="fr-FR" sz="1600" b="1" i="0" kern="0" smtClean="0">
                <a:latin typeface="Arial"/>
                <a:cs typeface="Arial"/>
              </a:rPr>
              <a:t>Inondations exceptionnelles</a:t>
            </a:r>
          </a:p>
          <a:p>
            <a:pPr marL="685800" lvl="1" indent="-228600" algn="l">
              <a:spcBef>
                <a:spcPct val="20000"/>
              </a:spcBef>
              <a:buFont typeface="Wingdings"/>
              <a:buChar char="§"/>
            </a:pPr>
            <a:r>
              <a:rPr lang="fr-FR" sz="1600" b="1" i="0" kern="0" smtClean="0">
                <a:latin typeface="Arial"/>
                <a:cs typeface="Arial"/>
              </a:rPr>
              <a:t>Perte des sols</a:t>
            </a:r>
          </a:p>
          <a:p>
            <a:pPr marL="685800" lvl="1" indent="-228600" algn="l">
              <a:spcBef>
                <a:spcPct val="20000"/>
              </a:spcBef>
              <a:buFont typeface="Wingdings"/>
              <a:buChar char="§"/>
            </a:pPr>
            <a:r>
              <a:rPr lang="fr-FR" sz="1600" b="1" i="0" kern="0" smtClean="0">
                <a:latin typeface="Arial"/>
                <a:cs typeface="Arial"/>
              </a:rPr>
              <a:t>Problèmes sanitaires</a:t>
            </a:r>
          </a:p>
          <a:p>
            <a:pPr marL="685800" lvl="1" indent="-228600" algn="l">
              <a:spcBef>
                <a:spcPct val="20000"/>
              </a:spcBef>
              <a:buFont typeface="Wingdings"/>
              <a:buChar char="§"/>
            </a:pPr>
            <a:r>
              <a:rPr lang="fr-FR" sz="1600" b="1" i="0" kern="0" smtClean="0">
                <a:latin typeface="Arial"/>
                <a:cs typeface="Arial"/>
              </a:rPr>
              <a:t>...</a:t>
            </a:r>
            <a:endParaRPr lang="fr-FR" sz="1600" smtClean="0">
              <a:latin typeface="Arial"/>
              <a:cs typeface="Arial"/>
            </a:endParaRPr>
          </a:p>
          <a:p>
            <a:pPr marL="685800" lvl="1" indent="-228600" algn="l">
              <a:spcBef>
                <a:spcPct val="20000"/>
              </a:spcBef>
              <a:buFont typeface="Wingdings"/>
              <a:buChar char="§"/>
            </a:pPr>
            <a:endParaRPr lang="fr-FR" sz="1800" smtClean="0">
              <a:latin typeface="Arial"/>
              <a:cs typeface="Arial"/>
            </a:endParaRPr>
          </a:p>
          <a:p>
            <a:pPr marL="685800" lvl="1" indent="-228600" algn="l">
              <a:spcBef>
                <a:spcPct val="20000"/>
              </a:spcBef>
              <a:buFont typeface="Wingdings"/>
              <a:buChar char="§"/>
            </a:pPr>
            <a:endParaRPr lang="fr-FR" sz="1800" smtClean="0">
              <a:latin typeface="Arial"/>
              <a:cs typeface="Arial"/>
            </a:endParaRPr>
          </a:p>
          <a:p>
            <a:pPr marL="1143000" lvl="2" indent="-228600" algn="l">
              <a:spcBef>
                <a:spcPct val="20000"/>
              </a:spcBef>
              <a:buFont typeface="Wingdings"/>
              <a:buChar char="§"/>
            </a:pPr>
            <a:endParaRPr lang="fr-FR" sz="1800" smtClean="0">
              <a:latin typeface="Arial"/>
              <a:cs typeface="Arial"/>
            </a:endParaRPr>
          </a:p>
          <a:p>
            <a:pPr marL="742950" lvl="1" indent="-285750" algn="l">
              <a:spcBef>
                <a:spcPct val="20000"/>
              </a:spcBef>
              <a:buFont typeface="Wingdings"/>
              <a:buChar char="§"/>
            </a:pPr>
            <a:endParaRPr lang="fr-FR" sz="1800" dirty="0">
              <a:latin typeface="Arial"/>
              <a:cs typeface="Arial"/>
            </a:endParaRPr>
          </a:p>
        </p:txBody>
      </p:sp>
      <p:sp>
        <p:nvSpPr>
          <p:cNvPr id="14" name="Textfeld 16"/>
          <p:cNvSpPr txBox="1">
            <a:spLocks noChangeArrowheads="1"/>
          </p:cNvSpPr>
          <p:nvPr/>
        </p:nvSpPr>
        <p:spPr bwMode="auto">
          <a:xfrm>
            <a:off x="185738" y="2206625"/>
            <a:ext cx="3917950" cy="400050"/>
          </a:xfrm>
          <a:prstGeom prst="rect">
            <a:avLst/>
          </a:prstGeom>
          <a:solidFill>
            <a:srgbClr val="FFFF66"/>
          </a:solidFill>
          <a:ln w="9525">
            <a:noFill/>
            <a:miter lim="800000"/>
            <a:headEnd/>
            <a:tailEnd/>
          </a:ln>
        </p:spPr>
        <p:txBody>
          <a:bodyPr>
            <a:spAutoFit/>
          </a:bodyPr>
          <a:lstStyle/>
          <a:p>
            <a:pPr algn="l">
              <a:buNone/>
            </a:pPr>
            <a:r>
              <a:rPr lang="fr-FR" sz="2000" b="1" i="0" smtClean="0">
                <a:solidFill>
                  <a:srgbClr val="000000"/>
                </a:solidFill>
                <a:latin typeface="Arial"/>
                <a:ea typeface="+mn-ea"/>
                <a:cs typeface="Arial"/>
              </a:rPr>
              <a:t>Stimuli climatiques</a:t>
            </a:r>
            <a:endParaRPr lang="fr-FR" sz="2000" b="1" i="0">
              <a:solidFill>
                <a:srgbClr val="000000"/>
              </a:solidFill>
              <a:latin typeface="Arial"/>
              <a:ea typeface="+mn-ea"/>
              <a:cs typeface="Arial"/>
            </a:endParaRPr>
          </a:p>
        </p:txBody>
      </p:sp>
      <p:sp>
        <p:nvSpPr>
          <p:cNvPr id="15" name="Textfeld 17"/>
          <p:cNvSpPr txBox="1">
            <a:spLocks noChangeArrowheads="1"/>
          </p:cNvSpPr>
          <p:nvPr/>
        </p:nvSpPr>
        <p:spPr bwMode="auto">
          <a:xfrm>
            <a:off x="4827588" y="2225675"/>
            <a:ext cx="4337050" cy="400050"/>
          </a:xfrm>
          <a:prstGeom prst="rect">
            <a:avLst/>
          </a:prstGeom>
          <a:solidFill>
            <a:srgbClr val="FF9900"/>
          </a:solidFill>
          <a:ln w="9525">
            <a:noFill/>
            <a:miter lim="800000"/>
            <a:headEnd/>
            <a:tailEnd/>
          </a:ln>
        </p:spPr>
        <p:txBody>
          <a:bodyPr>
            <a:spAutoFit/>
          </a:bodyPr>
          <a:lstStyle/>
          <a:p>
            <a:pPr algn="l">
              <a:buNone/>
            </a:pPr>
            <a:r>
              <a:rPr lang="fr-FR" sz="2000" b="1" i="0" smtClean="0">
                <a:solidFill>
                  <a:srgbClr val="000000"/>
                </a:solidFill>
                <a:latin typeface="Arial"/>
                <a:ea typeface="+mn-ea"/>
                <a:cs typeface="Arial"/>
              </a:rPr>
              <a:t>Impacts </a:t>
            </a:r>
            <a:endParaRPr lang="fr-FR" sz="2000" b="1" i="0">
              <a:solidFill>
                <a:srgbClr val="000000"/>
              </a:solidFill>
              <a:latin typeface="Arial"/>
              <a:ea typeface="+mn-ea"/>
              <a:cs typeface="Arial"/>
            </a:endParaRPr>
          </a:p>
        </p:txBody>
      </p:sp>
      <p:sp>
        <p:nvSpPr>
          <p:cNvPr id="10" name="Inhaltsplatzhalter 2"/>
          <p:cNvSpPr txBox="1">
            <a:spLocks/>
          </p:cNvSpPr>
          <p:nvPr/>
        </p:nvSpPr>
        <p:spPr bwMode="auto">
          <a:xfrm>
            <a:off x="4822824" y="4885226"/>
            <a:ext cx="4321175" cy="1740017"/>
          </a:xfrm>
          <a:prstGeom prst="rect">
            <a:avLst/>
          </a:prstGeom>
          <a:solidFill>
            <a:srgbClr val="FF6600"/>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685800" lvl="1" indent="-228600" algn="l">
              <a:spcBef>
                <a:spcPct val="20000"/>
              </a:spcBef>
              <a:buFont typeface="Wingdings"/>
              <a:buChar char="§"/>
            </a:pPr>
            <a:r>
              <a:rPr lang="fr-FR" sz="1600" b="1" i="0" kern="0" dirty="0" smtClean="0">
                <a:latin typeface="Arial"/>
                <a:cs typeface="Arial"/>
              </a:rPr>
              <a:t>Insécurité alimentaire</a:t>
            </a:r>
          </a:p>
          <a:p>
            <a:pPr marL="685800" lvl="1" indent="-228600" algn="l">
              <a:spcBef>
                <a:spcPct val="20000"/>
              </a:spcBef>
              <a:buFont typeface="Wingdings"/>
              <a:buChar char="§"/>
            </a:pPr>
            <a:r>
              <a:rPr lang="fr-FR" sz="1600" b="1" i="0" kern="0" dirty="0" smtClean="0">
                <a:latin typeface="Arial"/>
                <a:cs typeface="Arial"/>
              </a:rPr>
              <a:t>Perte de revenu</a:t>
            </a:r>
          </a:p>
          <a:p>
            <a:pPr marL="685800" lvl="1" indent="-228600" algn="l">
              <a:spcBef>
                <a:spcPct val="20000"/>
              </a:spcBef>
              <a:buFont typeface="Wingdings"/>
              <a:buChar char="§"/>
            </a:pPr>
            <a:r>
              <a:rPr lang="fr-FR" sz="1600" b="1" i="0" kern="0" dirty="0" smtClean="0">
                <a:latin typeface="Arial"/>
                <a:cs typeface="Arial"/>
              </a:rPr>
              <a:t>...</a:t>
            </a:r>
          </a:p>
          <a:p>
            <a:pPr marL="228600" indent="-228600" algn="l">
              <a:spcBef>
                <a:spcPct val="20000"/>
              </a:spcBef>
              <a:buNone/>
            </a:pPr>
            <a:r>
              <a:rPr lang="fr-FR" sz="1600" kern="0" dirty="0" smtClean="0">
                <a:latin typeface="Arial"/>
                <a:cs typeface="Arial"/>
                <a:sym typeface="Wingdings" panose="05000000000000000000" pitchFamily="2" charset="2"/>
              </a:rPr>
              <a:t></a:t>
            </a:r>
            <a:r>
              <a:rPr lang="fr-FR" sz="1600" b="1" i="0" kern="0" dirty="0" smtClean="0">
                <a:latin typeface="Arial"/>
                <a:cs typeface="Arial"/>
              </a:rPr>
              <a:t> Moyens de subsistance vulnérables</a:t>
            </a:r>
          </a:p>
          <a:p>
            <a:pPr marL="228600" indent="-228600" algn="l">
              <a:spcBef>
                <a:spcPct val="20000"/>
              </a:spcBef>
              <a:buNone/>
            </a:pPr>
            <a:r>
              <a:rPr lang="fr-FR" sz="1600" b="1" i="0" kern="0" dirty="0" smtClean="0">
                <a:latin typeface="Arial"/>
                <a:cs typeface="Arial"/>
                <a:sym typeface="Wingdings" panose="05000000000000000000" pitchFamily="2" charset="2"/>
              </a:rPr>
              <a:t></a:t>
            </a:r>
            <a:r>
              <a:rPr lang="fr-FR" sz="1600" b="1" i="0" kern="0" dirty="0" smtClean="0">
                <a:latin typeface="Arial"/>
                <a:cs typeface="Arial"/>
              </a:rPr>
              <a:t> Dommages économiques</a:t>
            </a:r>
            <a:endParaRPr lang="fr-FR" sz="1600" b="1" i="0" kern="0" dirty="0">
              <a:latin typeface="Arial"/>
              <a:cs typeface="Arial"/>
            </a:endParaRPr>
          </a:p>
        </p:txBody>
      </p:sp>
      <p:sp>
        <p:nvSpPr>
          <p:cNvPr id="16" name="Pfeil nach unten 15"/>
          <p:cNvSpPr>
            <a:spLocks noChangeArrowheads="1"/>
          </p:cNvSpPr>
          <p:nvPr/>
        </p:nvSpPr>
        <p:spPr bwMode="auto">
          <a:xfrm rot="-5400000">
            <a:off x="4154487" y="2255838"/>
            <a:ext cx="517525" cy="482600"/>
          </a:xfrm>
          <a:prstGeom prst="downArrow">
            <a:avLst>
              <a:gd name="adj1" fmla="val 50000"/>
              <a:gd name="adj2" fmla="val 50000"/>
            </a:avLst>
          </a:prstGeom>
          <a:solidFill>
            <a:schemeClr val="tx1"/>
          </a:solidFill>
          <a:ln w="9525" algn="ctr">
            <a:solidFill>
              <a:schemeClr val="tx1"/>
            </a:solidFill>
            <a:round/>
            <a:headEnd/>
            <a:tailEnd/>
          </a:ln>
        </p:spPr>
        <p:txBody>
          <a:bodyPr/>
          <a:lstStyle/>
          <a:p>
            <a:pPr eaLnBrk="0" hangingPunct="0"/>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57200" y="1068388"/>
            <a:ext cx="8224838" cy="741362"/>
          </a:xfrm>
        </p:spPr>
        <p:txBody>
          <a:bodyPr/>
          <a:lstStyle/>
          <a:p>
            <a:pPr algn="l">
              <a:spcBef>
                <a:spcPct val="0"/>
              </a:spcBef>
              <a:buNone/>
            </a:pPr>
            <a:r>
              <a:rPr lang="fr-FR" sz="2400" b="1" i="0" smtClean="0">
                <a:solidFill>
                  <a:srgbClr val="669900"/>
                </a:solidFill>
                <a:latin typeface="Arial"/>
                <a:ea typeface="+mj-ea"/>
                <a:cs typeface="+mj-cs"/>
              </a:rPr>
              <a:t>Impacts du changement climatique: chaîne d'impact</a:t>
            </a:r>
            <a:endParaRPr lang="fr-FR" sz="2400" b="1" i="0" dirty="0">
              <a:solidFill>
                <a:srgbClr val="669900"/>
              </a:solidFill>
              <a:latin typeface="Arial"/>
              <a:ea typeface="+mj-ea"/>
              <a:cs typeface="+mj-cs"/>
            </a:endParaRPr>
          </a:p>
        </p:txBody>
      </p:sp>
      <p:grpSp>
        <p:nvGrpSpPr>
          <p:cNvPr id="6" name="Gruppieren 5"/>
          <p:cNvGrpSpPr>
            <a:grpSpLocks/>
          </p:cNvGrpSpPr>
          <p:nvPr/>
        </p:nvGrpSpPr>
        <p:grpSpPr bwMode="auto">
          <a:xfrm>
            <a:off x="404813" y="2141621"/>
            <a:ext cx="8277225" cy="4355432"/>
            <a:chOff x="491465" y="3367904"/>
            <a:chExt cx="8277101" cy="4251366"/>
          </a:xfrm>
        </p:grpSpPr>
        <p:sp>
          <p:nvSpPr>
            <p:cNvPr id="7" name="Rechteck 63"/>
            <p:cNvSpPr>
              <a:spLocks noChangeArrowheads="1"/>
            </p:cNvSpPr>
            <p:nvPr/>
          </p:nvSpPr>
          <p:spPr bwMode="auto">
            <a:xfrm>
              <a:off x="491465" y="3367904"/>
              <a:ext cx="8277101" cy="4251366"/>
            </a:xfrm>
            <a:prstGeom prst="rect">
              <a:avLst/>
            </a:prstGeom>
            <a:solidFill>
              <a:schemeClr val="bg1"/>
            </a:solidFill>
            <a:ln w="9525" algn="ctr">
              <a:noFill/>
              <a:round/>
              <a:headEnd/>
              <a:tailEnd/>
            </a:ln>
          </p:spPr>
          <p:txBody>
            <a:bodyPr/>
            <a:lstStyle/>
            <a:p>
              <a:pPr eaLnBrk="0" hangingPunct="0"/>
              <a:endParaRPr lang="fr-FR"/>
            </a:p>
          </p:txBody>
        </p:sp>
        <p:grpSp>
          <p:nvGrpSpPr>
            <p:cNvPr id="8" name="Gruppieren 49"/>
            <p:cNvGrpSpPr>
              <a:grpSpLocks/>
            </p:cNvGrpSpPr>
            <p:nvPr/>
          </p:nvGrpSpPr>
          <p:grpSpPr bwMode="auto">
            <a:xfrm>
              <a:off x="764597" y="3776358"/>
              <a:ext cx="7730837" cy="3678166"/>
              <a:chOff x="866898" y="2370734"/>
              <a:chExt cx="7730837" cy="3678166"/>
            </a:xfrm>
          </p:grpSpPr>
          <p:sp>
            <p:nvSpPr>
              <p:cNvPr id="9" name="Textfeld 50"/>
              <p:cNvSpPr txBox="1">
                <a:spLocks noChangeArrowheads="1"/>
              </p:cNvSpPr>
              <p:nvPr/>
            </p:nvSpPr>
            <p:spPr bwMode="auto">
              <a:xfrm>
                <a:off x="866898" y="3821909"/>
                <a:ext cx="1843379" cy="584775"/>
              </a:xfrm>
              <a:prstGeom prst="rect">
                <a:avLst/>
              </a:prstGeom>
              <a:solidFill>
                <a:srgbClr val="FF6600"/>
              </a:solidFill>
              <a:ln w="9525">
                <a:noFill/>
                <a:miter lim="800000"/>
                <a:headEnd/>
                <a:tailEnd/>
              </a:ln>
            </p:spPr>
            <p:txBody>
              <a:bodyPr>
                <a:spAutoFit/>
              </a:bodyPr>
              <a:lstStyle/>
              <a:p>
                <a:pPr algn="ctr">
                  <a:spcBef>
                    <a:spcPts val="600"/>
                  </a:spcBef>
                  <a:spcAft>
                    <a:spcPts val="600"/>
                  </a:spcAft>
                </a:pPr>
                <a:r>
                  <a:rPr lang="fr-FR" sz="1600" smtClean="0">
                    <a:solidFill>
                      <a:schemeClr val="tx1"/>
                    </a:solidFill>
                  </a:rPr>
                  <a:t>Elévation du niveau de la mer</a:t>
                </a:r>
                <a:endParaRPr lang="fr-FR" sz="1600">
                  <a:solidFill>
                    <a:schemeClr val="tx1"/>
                  </a:solidFill>
                </a:endParaRPr>
              </a:p>
            </p:txBody>
          </p:sp>
          <p:sp>
            <p:nvSpPr>
              <p:cNvPr id="10" name="Textfeld 9"/>
              <p:cNvSpPr txBox="1"/>
              <p:nvPr/>
            </p:nvSpPr>
            <p:spPr>
              <a:xfrm>
                <a:off x="3395661" y="2811601"/>
                <a:ext cx="1398567" cy="338140"/>
              </a:xfrm>
              <a:prstGeom prst="rect">
                <a:avLst/>
              </a:prstGeom>
              <a:solidFill>
                <a:schemeClr val="bg1">
                  <a:lumMod val="75000"/>
                </a:schemeClr>
              </a:solidFill>
            </p:spPr>
            <p:txBody>
              <a:bodyPr>
                <a:spAutoFit/>
              </a:bodyPr>
              <a:lstStyle/>
              <a:p>
                <a:pPr algn="ctr">
                  <a:spcBef>
                    <a:spcPts val="600"/>
                  </a:spcBef>
                  <a:spcAft>
                    <a:spcPts val="600"/>
                  </a:spcAft>
                  <a:defRPr/>
                </a:pPr>
                <a:r>
                  <a:rPr lang="fr-FR" sz="1600" smtClean="0">
                    <a:solidFill>
                      <a:schemeClr val="tx1"/>
                    </a:solidFill>
                  </a:rPr>
                  <a:t>Salinisation</a:t>
                </a:r>
                <a:endParaRPr lang="fr-FR" sz="1600" dirty="0">
                  <a:solidFill>
                    <a:schemeClr val="tx1"/>
                  </a:solidFill>
                </a:endParaRPr>
              </a:p>
            </p:txBody>
          </p:sp>
          <p:sp>
            <p:nvSpPr>
              <p:cNvPr id="11" name="Textfeld 10"/>
              <p:cNvSpPr txBox="1"/>
              <p:nvPr/>
            </p:nvSpPr>
            <p:spPr>
              <a:xfrm>
                <a:off x="3395661" y="5023009"/>
                <a:ext cx="1398567" cy="584206"/>
              </a:xfrm>
              <a:prstGeom prst="rect">
                <a:avLst/>
              </a:prstGeom>
              <a:solidFill>
                <a:schemeClr val="bg1">
                  <a:lumMod val="75000"/>
                </a:schemeClr>
              </a:solidFill>
            </p:spPr>
            <p:txBody>
              <a:bodyPr>
                <a:spAutoFit/>
              </a:bodyPr>
              <a:lstStyle/>
              <a:p>
                <a:pPr algn="ctr">
                  <a:spcBef>
                    <a:spcPts val="600"/>
                  </a:spcBef>
                  <a:spcAft>
                    <a:spcPts val="600"/>
                  </a:spcAft>
                  <a:defRPr/>
                </a:pPr>
                <a:r>
                  <a:rPr lang="fr-FR" sz="1600" smtClean="0">
                    <a:solidFill>
                      <a:schemeClr val="tx1"/>
                    </a:solidFill>
                  </a:rPr>
                  <a:t>Perte des terres</a:t>
                </a:r>
                <a:endParaRPr lang="fr-FR" sz="1600" dirty="0">
                  <a:solidFill>
                    <a:schemeClr val="tx1"/>
                  </a:solidFill>
                </a:endParaRPr>
              </a:p>
            </p:txBody>
          </p:sp>
          <p:sp>
            <p:nvSpPr>
              <p:cNvPr id="12" name="Textfeld 11"/>
              <p:cNvSpPr txBox="1"/>
              <p:nvPr/>
            </p:nvSpPr>
            <p:spPr>
              <a:xfrm>
                <a:off x="6126120" y="2370272"/>
                <a:ext cx="2471701" cy="584206"/>
              </a:xfrm>
              <a:prstGeom prst="rect">
                <a:avLst/>
              </a:prstGeom>
              <a:solidFill>
                <a:schemeClr val="bg1">
                  <a:lumMod val="75000"/>
                </a:schemeClr>
              </a:solidFill>
            </p:spPr>
            <p:txBody>
              <a:bodyPr>
                <a:spAutoFit/>
              </a:bodyPr>
              <a:lstStyle/>
              <a:p>
                <a:pPr algn="ctr">
                  <a:spcBef>
                    <a:spcPts val="600"/>
                  </a:spcBef>
                  <a:spcAft>
                    <a:spcPts val="600"/>
                  </a:spcAft>
                  <a:defRPr/>
                </a:pPr>
                <a:r>
                  <a:rPr lang="fr-FR" sz="1600" smtClean="0">
                    <a:solidFill>
                      <a:schemeClr val="tx1"/>
                    </a:solidFill>
                  </a:rPr>
                  <a:t>Perte de la production agricole</a:t>
                </a:r>
                <a:endParaRPr lang="fr-FR" sz="1600" dirty="0">
                  <a:solidFill>
                    <a:schemeClr val="tx1"/>
                  </a:solidFill>
                </a:endParaRPr>
              </a:p>
            </p:txBody>
          </p:sp>
          <p:sp>
            <p:nvSpPr>
              <p:cNvPr id="13" name="Textfeld 12"/>
              <p:cNvSpPr txBox="1"/>
              <p:nvPr/>
            </p:nvSpPr>
            <p:spPr>
              <a:xfrm>
                <a:off x="6126120" y="3789511"/>
                <a:ext cx="2471701" cy="338140"/>
              </a:xfrm>
              <a:prstGeom prst="rect">
                <a:avLst/>
              </a:prstGeom>
              <a:solidFill>
                <a:schemeClr val="bg1">
                  <a:lumMod val="75000"/>
                </a:schemeClr>
              </a:solidFill>
            </p:spPr>
            <p:txBody>
              <a:bodyPr>
                <a:spAutoFit/>
              </a:bodyPr>
              <a:lstStyle/>
              <a:p>
                <a:pPr algn="ctr">
                  <a:spcBef>
                    <a:spcPts val="600"/>
                  </a:spcBef>
                  <a:spcAft>
                    <a:spcPts val="600"/>
                  </a:spcAft>
                  <a:defRPr/>
                </a:pPr>
                <a:r>
                  <a:rPr lang="fr-FR" sz="1600" smtClean="0">
                    <a:solidFill>
                      <a:schemeClr val="tx1"/>
                    </a:solidFill>
                  </a:rPr>
                  <a:t>Migration</a:t>
                </a:r>
                <a:endParaRPr lang="fr-FR" sz="1600" dirty="0">
                  <a:solidFill>
                    <a:schemeClr val="tx1"/>
                  </a:solidFill>
                </a:endParaRPr>
              </a:p>
            </p:txBody>
          </p:sp>
          <p:sp>
            <p:nvSpPr>
              <p:cNvPr id="14" name="Textfeld 13"/>
              <p:cNvSpPr txBox="1"/>
              <p:nvPr/>
            </p:nvSpPr>
            <p:spPr>
              <a:xfrm>
                <a:off x="6126120" y="5464338"/>
                <a:ext cx="2471701" cy="584206"/>
              </a:xfrm>
              <a:prstGeom prst="rect">
                <a:avLst/>
              </a:prstGeom>
              <a:solidFill>
                <a:schemeClr val="bg1">
                  <a:lumMod val="75000"/>
                </a:schemeClr>
              </a:solidFill>
            </p:spPr>
            <p:txBody>
              <a:bodyPr>
                <a:spAutoFit/>
              </a:bodyPr>
              <a:lstStyle/>
              <a:p>
                <a:pPr algn="ctr">
                  <a:spcBef>
                    <a:spcPts val="600"/>
                  </a:spcBef>
                  <a:spcAft>
                    <a:spcPts val="600"/>
                  </a:spcAft>
                  <a:defRPr/>
                </a:pPr>
                <a:r>
                  <a:rPr lang="fr-FR" sz="1600" smtClean="0">
                    <a:solidFill>
                      <a:schemeClr val="tx1"/>
                    </a:solidFill>
                  </a:rPr>
                  <a:t>Destruction des zones rurales et urbaines</a:t>
                </a:r>
                <a:endParaRPr lang="fr-FR" sz="1600" dirty="0">
                  <a:solidFill>
                    <a:schemeClr val="tx1"/>
                  </a:solidFill>
                </a:endParaRPr>
              </a:p>
            </p:txBody>
          </p:sp>
          <p:cxnSp>
            <p:nvCxnSpPr>
              <p:cNvPr id="15" name="Gerade Verbindung mit Pfeil 56"/>
              <p:cNvCxnSpPr>
                <a:cxnSpLocks noChangeShapeType="1"/>
                <a:endCxn id="10" idx="1"/>
              </p:cNvCxnSpPr>
              <p:nvPr/>
            </p:nvCxnSpPr>
            <p:spPr bwMode="auto">
              <a:xfrm flipV="1">
                <a:off x="2710277" y="2981415"/>
                <a:ext cx="686066" cy="1077083"/>
              </a:xfrm>
              <a:prstGeom prst="straightConnector1">
                <a:avLst/>
              </a:prstGeom>
              <a:noFill/>
              <a:ln w="15875" algn="ctr">
                <a:solidFill>
                  <a:schemeClr val="tx1"/>
                </a:solidFill>
                <a:round/>
                <a:headEnd/>
                <a:tailEnd type="arrow" w="med" len="med"/>
              </a:ln>
            </p:spPr>
          </p:cxnSp>
          <p:cxnSp>
            <p:nvCxnSpPr>
              <p:cNvPr id="16" name="Gerade Verbindung mit Pfeil 57"/>
              <p:cNvCxnSpPr>
                <a:cxnSpLocks noChangeShapeType="1"/>
                <a:stCxn id="10" idx="3"/>
              </p:cNvCxnSpPr>
              <p:nvPr/>
            </p:nvCxnSpPr>
            <p:spPr bwMode="auto">
              <a:xfrm flipV="1">
                <a:off x="4793982" y="2370736"/>
                <a:ext cx="1332820" cy="610679"/>
              </a:xfrm>
              <a:prstGeom prst="straightConnector1">
                <a:avLst/>
              </a:prstGeom>
              <a:noFill/>
              <a:ln w="15875" algn="ctr">
                <a:solidFill>
                  <a:schemeClr val="tx1"/>
                </a:solidFill>
                <a:round/>
                <a:headEnd/>
                <a:tailEnd type="arrow" w="med" len="med"/>
              </a:ln>
            </p:spPr>
          </p:cxnSp>
          <p:cxnSp>
            <p:nvCxnSpPr>
              <p:cNvPr id="17" name="Gerade Verbindung mit Pfeil 58"/>
              <p:cNvCxnSpPr>
                <a:cxnSpLocks noChangeShapeType="1"/>
                <a:stCxn id="10" idx="3"/>
              </p:cNvCxnSpPr>
              <p:nvPr/>
            </p:nvCxnSpPr>
            <p:spPr bwMode="auto">
              <a:xfrm>
                <a:off x="4793982" y="2981415"/>
                <a:ext cx="1332820" cy="2482710"/>
              </a:xfrm>
              <a:prstGeom prst="straightConnector1">
                <a:avLst/>
              </a:prstGeom>
              <a:noFill/>
              <a:ln w="15875" algn="ctr">
                <a:solidFill>
                  <a:schemeClr val="tx1"/>
                </a:solidFill>
                <a:round/>
                <a:headEnd/>
                <a:tailEnd type="arrow" w="med" len="med"/>
              </a:ln>
            </p:spPr>
          </p:cxnSp>
          <p:cxnSp>
            <p:nvCxnSpPr>
              <p:cNvPr id="18" name="Gerade Verbindung mit Pfeil 59"/>
              <p:cNvCxnSpPr>
                <a:cxnSpLocks noChangeShapeType="1"/>
                <a:endCxn id="11" idx="1"/>
              </p:cNvCxnSpPr>
              <p:nvPr/>
            </p:nvCxnSpPr>
            <p:spPr bwMode="auto">
              <a:xfrm>
                <a:off x="2710277" y="4042610"/>
                <a:ext cx="686066" cy="1272499"/>
              </a:xfrm>
              <a:prstGeom prst="straightConnector1">
                <a:avLst/>
              </a:prstGeom>
              <a:noFill/>
              <a:ln w="15875" algn="ctr">
                <a:solidFill>
                  <a:schemeClr val="tx1"/>
                </a:solidFill>
                <a:round/>
                <a:headEnd/>
                <a:tailEnd type="arrow" w="med" len="med"/>
              </a:ln>
            </p:spPr>
          </p:cxnSp>
          <p:cxnSp>
            <p:nvCxnSpPr>
              <p:cNvPr id="19" name="Gerade Verbindung mit Pfeil 60"/>
              <p:cNvCxnSpPr>
                <a:cxnSpLocks noChangeShapeType="1"/>
                <a:stCxn id="11" idx="3"/>
              </p:cNvCxnSpPr>
              <p:nvPr/>
            </p:nvCxnSpPr>
            <p:spPr bwMode="auto">
              <a:xfrm>
                <a:off x="4793982" y="5315109"/>
                <a:ext cx="1332820" cy="480068"/>
              </a:xfrm>
              <a:prstGeom prst="straightConnector1">
                <a:avLst/>
              </a:prstGeom>
              <a:noFill/>
              <a:ln w="15875" algn="ctr">
                <a:solidFill>
                  <a:schemeClr val="tx1"/>
                </a:solidFill>
                <a:round/>
                <a:headEnd/>
                <a:tailEnd type="arrow" w="med" len="med"/>
              </a:ln>
            </p:spPr>
          </p:cxnSp>
          <p:cxnSp>
            <p:nvCxnSpPr>
              <p:cNvPr id="20" name="Gerade Verbindung mit Pfeil 61"/>
              <p:cNvCxnSpPr>
                <a:cxnSpLocks noChangeShapeType="1"/>
                <a:stCxn id="11" idx="3"/>
              </p:cNvCxnSpPr>
              <p:nvPr/>
            </p:nvCxnSpPr>
            <p:spPr bwMode="auto">
              <a:xfrm flipV="1">
                <a:off x="4793982" y="4100077"/>
                <a:ext cx="1332818" cy="1215032"/>
              </a:xfrm>
              <a:prstGeom prst="straightConnector1">
                <a:avLst/>
              </a:prstGeom>
              <a:noFill/>
              <a:ln w="15875" algn="ctr">
                <a:solidFill>
                  <a:schemeClr val="tx1"/>
                </a:solidFill>
                <a:round/>
                <a:headEnd/>
                <a:tailEnd type="arrow" w="med" len="med"/>
              </a:ln>
            </p:spPr>
          </p:cxnSp>
          <p:cxnSp>
            <p:nvCxnSpPr>
              <p:cNvPr id="21" name="Gerade Verbindung mit Pfeil 62"/>
              <p:cNvCxnSpPr>
                <a:cxnSpLocks noChangeShapeType="1"/>
                <a:stCxn id="11" idx="3"/>
              </p:cNvCxnSpPr>
              <p:nvPr/>
            </p:nvCxnSpPr>
            <p:spPr bwMode="auto">
              <a:xfrm flipV="1">
                <a:off x="4793982" y="2687149"/>
                <a:ext cx="1332819" cy="2627960"/>
              </a:xfrm>
              <a:prstGeom prst="straightConnector1">
                <a:avLst/>
              </a:prstGeom>
              <a:noFill/>
              <a:ln w="15875" algn="ctr">
                <a:solidFill>
                  <a:schemeClr val="tx1"/>
                </a:solidFill>
                <a:round/>
                <a:headEnd/>
                <a:tailEnd type="arrow" w="med" len="med"/>
              </a:ln>
            </p:spPr>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smtClean="0">
                <a:solidFill>
                  <a:srgbClr val="669900"/>
                </a:solidFill>
                <a:latin typeface="Arial"/>
                <a:ea typeface="+mj-ea"/>
                <a:cs typeface="+mj-cs"/>
              </a:rPr>
              <a:t>Analyses scientifiques</a:t>
            </a:r>
            <a:endParaRPr lang="fr-FR" sz="3200" b="1" i="0" dirty="0">
              <a:solidFill>
                <a:srgbClr val="669900"/>
              </a:solidFill>
              <a:latin typeface="Arial"/>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6"/>
          <p:cNvGrpSpPr>
            <a:grpSpLocks/>
          </p:cNvGrpSpPr>
          <p:nvPr/>
        </p:nvGrpSpPr>
        <p:grpSpPr bwMode="auto">
          <a:xfrm>
            <a:off x="150813" y="2014538"/>
            <a:ext cx="2009775" cy="1816100"/>
            <a:chOff x="15329" y="1643698"/>
            <a:chExt cx="2480925" cy="2115766"/>
          </a:xfrm>
        </p:grpSpPr>
        <p:sp>
          <p:nvSpPr>
            <p:cNvPr id="6169" name="Text Box 17"/>
            <p:cNvSpPr txBox="1">
              <a:spLocks noChangeArrowheads="1"/>
            </p:cNvSpPr>
            <p:nvPr/>
          </p:nvSpPr>
          <p:spPr bwMode="auto">
            <a:xfrm>
              <a:off x="15329" y="1643698"/>
              <a:ext cx="2480925" cy="2115766"/>
            </a:xfrm>
            <a:prstGeom prst="rect">
              <a:avLst/>
            </a:prstGeom>
            <a:solidFill>
              <a:schemeClr val="bg1">
                <a:lumMod val="95000"/>
              </a:schemeClr>
            </a:solidFill>
            <a:ln w="9525">
              <a:noFill/>
              <a:miter lim="800000"/>
              <a:headEnd/>
              <a:tailEnd/>
            </a:ln>
          </p:spPr>
          <p:txBody>
            <a:bodyPr lIns="36000" rIns="36000">
              <a:spAutoFit/>
            </a:bodyPr>
            <a:lstStyle/>
            <a:p>
              <a:pPr algn="l">
                <a:buNone/>
              </a:pPr>
              <a:r>
                <a:rPr lang="fr-FR" sz="1400" b="1" i="0" smtClean="0">
                  <a:solidFill>
                    <a:srgbClr val="000000"/>
                  </a:solidFill>
                  <a:latin typeface="Arial"/>
                  <a:cs typeface="Arial"/>
                </a:rPr>
                <a:t>Scénarios d'émission</a:t>
              </a: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dirty="0">
                <a:solidFill>
                  <a:schemeClr val="tx1"/>
                </a:solidFill>
                <a:latin typeface="Arial"/>
                <a:cs typeface="Arial"/>
              </a:endParaRPr>
            </a:p>
          </p:txBody>
        </p:sp>
        <p:pic>
          <p:nvPicPr>
            <p:cNvPr id="18461" name="Picture 19" descr="SRES Emissions Scenario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299" y="1936365"/>
              <a:ext cx="1979607" cy="1751309"/>
            </a:xfrm>
            <a:prstGeom prst="rect">
              <a:avLst/>
            </a:prstGeom>
            <a:noFill/>
            <a:ln w="9525">
              <a:noFill/>
              <a:miter lim="800000"/>
              <a:headEnd/>
              <a:tailEnd/>
            </a:ln>
          </p:spPr>
        </p:pic>
      </p:grpSp>
      <p:sp>
        <p:nvSpPr>
          <p:cNvPr id="18435" name="Titel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Approche scientifique</a:t>
            </a:r>
            <a:endParaRPr lang="fr-FR" sz="2400" b="1" i="0" dirty="0">
              <a:solidFill>
                <a:srgbClr val="669900"/>
              </a:solidFill>
              <a:latin typeface="Arial"/>
              <a:ea typeface="+mj-ea"/>
              <a:cs typeface="+mj-cs"/>
            </a:endParaRPr>
          </a:p>
        </p:txBody>
      </p:sp>
      <p:sp>
        <p:nvSpPr>
          <p:cNvPr id="18436" name="AutoShape 23" descr="File:Global Warming Predictions Map.jpg">
            <a:hlinkClick r:id="rId4"/>
          </p:cNvPr>
          <p:cNvSpPr>
            <a:spLocks noChangeAspect="1" noChangeArrowheads="1"/>
          </p:cNvSpPr>
          <p:nvPr/>
        </p:nvSpPr>
        <p:spPr bwMode="auto">
          <a:xfrm>
            <a:off x="169863" y="-1858963"/>
            <a:ext cx="5324475" cy="3886201"/>
          </a:xfrm>
          <a:prstGeom prst="rect">
            <a:avLst/>
          </a:prstGeom>
          <a:noFill/>
          <a:ln w="9525">
            <a:noFill/>
            <a:miter lim="800000"/>
            <a:headEnd/>
            <a:tailEnd/>
          </a:ln>
        </p:spPr>
        <p:txBody>
          <a:bodyPr/>
          <a:lstStyle/>
          <a:p>
            <a:endParaRPr lang="fr-FR"/>
          </a:p>
        </p:txBody>
      </p:sp>
      <p:sp>
        <p:nvSpPr>
          <p:cNvPr id="29" name="Textfeld 28"/>
          <p:cNvSpPr txBox="1"/>
          <p:nvPr/>
        </p:nvSpPr>
        <p:spPr>
          <a:xfrm>
            <a:off x="2101850" y="6167438"/>
            <a:ext cx="7032625" cy="508000"/>
          </a:xfrm>
          <a:prstGeom prst="rect">
            <a:avLst/>
          </a:prstGeom>
          <a:noFill/>
        </p:spPr>
        <p:txBody>
          <a:bodyPr>
            <a:spAutoFit/>
          </a:bodyPr>
          <a:lstStyle/>
          <a:p>
            <a:pPr algn="r">
              <a:buNone/>
            </a:pPr>
            <a:r>
              <a:rPr lang="fr-FR" sz="900" b="1" i="1" dirty="0" smtClean="0">
                <a:solidFill>
                  <a:srgbClr val="000000">
                    <a:lumMod val="50000"/>
                    <a:lumOff val="50000"/>
                  </a:srgbClr>
                </a:solidFill>
                <a:latin typeface="Arial"/>
                <a:cs typeface="Arial"/>
              </a:rPr>
              <a:t>Source:</a:t>
            </a:r>
            <a:r>
              <a:rPr lang="fr-FR" sz="900" b="1" i="1" u="sng" dirty="0" smtClean="0">
                <a:solidFill>
                  <a:srgbClr val="999999"/>
                </a:solidFill>
                <a:latin typeface="Arial"/>
                <a:cs typeface="Arial"/>
              </a:rPr>
              <a:t> </a:t>
            </a:r>
            <a:r>
              <a:rPr lang="fr-FR" sz="900" b="1" i="1" u="sng" dirty="0" smtClean="0">
                <a:solidFill>
                  <a:srgbClr val="999999"/>
                </a:solidFill>
                <a:latin typeface="Arial"/>
                <a:cs typeface="Arial"/>
                <a:hlinkClick r:id="rId5"/>
              </a:rPr>
              <a:t>http://upload.wikimedia.org/wikipedia/commons/thumb/4/4a/Global_Atmospheric_Model.jpg/350px-Global_Atmospheric_Model.jpg</a:t>
            </a:r>
            <a:r>
              <a:rPr lang="fr-FR" sz="900" b="1" i="1" u="sng" dirty="0" smtClean="0">
                <a:solidFill>
                  <a:srgbClr val="999999"/>
                </a:solidFill>
                <a:latin typeface="Arial"/>
                <a:cs typeface="Arial"/>
              </a:rPr>
              <a:t> ; </a:t>
            </a:r>
            <a:r>
              <a:rPr lang="fr-FR" sz="900" b="1" i="1" u="sng" dirty="0" smtClean="0">
                <a:solidFill>
                  <a:srgbClr val="999999"/>
                </a:solidFill>
                <a:latin typeface="Arial"/>
                <a:cs typeface="Arial"/>
                <a:hlinkClick r:id="rId6"/>
              </a:rPr>
              <a:t>http://www.wmo.int/pages/themes/climate/images/figures/ClimateModelnesting.jpg</a:t>
            </a:r>
            <a:r>
              <a:rPr lang="fr-FR" sz="900" b="1" i="1" u="sng" dirty="0" smtClean="0">
                <a:solidFill>
                  <a:srgbClr val="999999"/>
                </a:solidFill>
                <a:latin typeface="Arial"/>
                <a:cs typeface="Arial"/>
              </a:rPr>
              <a:t/>
            </a:r>
            <a:br>
              <a:rPr lang="fr-FR" sz="900" b="1" i="1" u="sng" dirty="0" smtClean="0">
                <a:solidFill>
                  <a:srgbClr val="999999"/>
                </a:solidFill>
                <a:latin typeface="Arial"/>
                <a:cs typeface="Arial"/>
              </a:rPr>
            </a:br>
            <a:r>
              <a:rPr lang="fr-FR" sz="900" b="1" i="1" u="sng" dirty="0" smtClean="0">
                <a:solidFill>
                  <a:srgbClr val="999999"/>
                </a:solidFill>
                <a:latin typeface="Arial"/>
                <a:cs typeface="Arial"/>
              </a:rPr>
              <a:t> </a:t>
            </a:r>
            <a:r>
              <a:rPr lang="fr-FR" sz="900" b="1" i="1" u="sng" dirty="0" smtClean="0">
                <a:solidFill>
                  <a:srgbClr val="999999"/>
                </a:solidFill>
                <a:latin typeface="Arial"/>
                <a:cs typeface="Arial"/>
                <a:hlinkClick r:id="rId7"/>
              </a:rPr>
              <a:t>http://www.dkrz.de/bilder/bilder-klimaforschung/T2M_A1B_2030_2060_2085ano1961-1990_globe_en.jpg</a:t>
            </a:r>
            <a:r>
              <a:rPr lang="fr-FR" sz="900" b="1" i="1" u="sng" dirty="0" smtClean="0">
                <a:solidFill>
                  <a:srgbClr val="999999"/>
                </a:solidFill>
                <a:latin typeface="Arial"/>
                <a:cs typeface="Arial"/>
              </a:rPr>
              <a:t> </a:t>
            </a:r>
            <a:endParaRPr lang="fr-FR" sz="900" dirty="0"/>
          </a:p>
        </p:txBody>
      </p:sp>
      <p:grpSp>
        <p:nvGrpSpPr>
          <p:cNvPr id="3" name="Gruppieren 42"/>
          <p:cNvGrpSpPr>
            <a:grpSpLocks/>
          </p:cNvGrpSpPr>
          <p:nvPr/>
        </p:nvGrpSpPr>
        <p:grpSpPr bwMode="auto">
          <a:xfrm>
            <a:off x="525463" y="4198938"/>
            <a:ext cx="2693987" cy="2032000"/>
            <a:chOff x="525463" y="4198938"/>
            <a:chExt cx="2693987" cy="2032000"/>
          </a:xfrm>
        </p:grpSpPr>
        <p:grpSp>
          <p:nvGrpSpPr>
            <p:cNvPr id="18456" name="Gruppieren 33"/>
            <p:cNvGrpSpPr>
              <a:grpSpLocks/>
            </p:cNvGrpSpPr>
            <p:nvPr/>
          </p:nvGrpSpPr>
          <p:grpSpPr bwMode="auto">
            <a:xfrm>
              <a:off x="525463" y="4198938"/>
              <a:ext cx="1916553" cy="2032000"/>
              <a:chOff x="525463" y="4323425"/>
              <a:chExt cx="1916112" cy="2031325"/>
            </a:xfrm>
          </p:grpSpPr>
          <p:sp>
            <p:nvSpPr>
              <p:cNvPr id="6160" name="Text Box 34"/>
              <p:cNvSpPr txBox="1">
                <a:spLocks noChangeArrowheads="1"/>
              </p:cNvSpPr>
              <p:nvPr/>
            </p:nvSpPr>
            <p:spPr bwMode="auto">
              <a:xfrm>
                <a:off x="525463" y="4323425"/>
                <a:ext cx="1915671" cy="2031325"/>
              </a:xfrm>
              <a:prstGeom prst="rect">
                <a:avLst/>
              </a:prstGeom>
              <a:solidFill>
                <a:schemeClr val="accent3">
                  <a:lumMod val="75000"/>
                </a:schemeClr>
              </a:solidFill>
              <a:ln w="9525">
                <a:noFill/>
                <a:miter lim="800000"/>
                <a:headEnd/>
                <a:tailEnd/>
              </a:ln>
            </p:spPr>
            <p:txBody>
              <a:bodyPr>
                <a:spAutoFit/>
              </a:bodyPr>
              <a:lstStyle/>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endParaRPr lang="fr-FR" sz="1400" smtClean="0">
                  <a:solidFill>
                    <a:schemeClr val="tx1"/>
                  </a:solidFill>
                  <a:latin typeface="Arial"/>
                  <a:cs typeface="Arial"/>
                </a:endParaRPr>
              </a:p>
              <a:p>
                <a:pPr algn="l">
                  <a:buNone/>
                </a:pPr>
                <a:r>
                  <a:rPr lang="fr-FR" sz="1400" b="1" i="1" smtClean="0">
                    <a:solidFill>
                      <a:srgbClr val="000000"/>
                    </a:solidFill>
                    <a:latin typeface="Arial"/>
                    <a:cs typeface="Arial"/>
                  </a:rPr>
                  <a:t>Connaissances et expériences locales </a:t>
                </a:r>
                <a:endParaRPr lang="fr-FR" sz="1400" b="1" i="1">
                  <a:solidFill>
                    <a:srgbClr val="000000"/>
                  </a:solidFill>
                  <a:latin typeface="Arial"/>
                  <a:cs typeface="Arial"/>
                </a:endParaRPr>
              </a:p>
            </p:txBody>
          </p:sp>
          <p:pic>
            <p:nvPicPr>
              <p:cNvPr id="18459" name="Grafik 9" descr="DSCN3466.JPG"/>
              <p:cNvPicPr>
                <a:picLocks noChangeAspect="1"/>
              </p:cNvPicPr>
              <p:nvPr/>
            </p:nvPicPr>
            <p:blipFill>
              <a:blip r:embed="rId8" cstate="print"/>
              <a:srcRect/>
              <a:stretch>
                <a:fillRect/>
              </a:stretch>
            </p:blipFill>
            <p:spPr bwMode="auto">
              <a:xfrm flipH="1">
                <a:off x="597177" y="4370852"/>
                <a:ext cx="1725873" cy="1444022"/>
              </a:xfrm>
              <a:prstGeom prst="rect">
                <a:avLst/>
              </a:prstGeom>
              <a:noFill/>
              <a:ln w="9525">
                <a:noFill/>
                <a:miter lim="800000"/>
                <a:headEnd/>
                <a:tailEnd/>
              </a:ln>
            </p:spPr>
          </p:pic>
        </p:grpSp>
        <p:sp>
          <p:nvSpPr>
            <p:cNvPr id="18458" name="Pfeil nach rechts 23"/>
            <p:cNvSpPr>
              <a:spLocks noChangeArrowheads="1"/>
            </p:cNvSpPr>
            <p:nvPr/>
          </p:nvSpPr>
          <p:spPr bwMode="auto">
            <a:xfrm>
              <a:off x="2527300" y="4732338"/>
              <a:ext cx="692150" cy="650875"/>
            </a:xfrm>
            <a:prstGeom prst="rightArrow">
              <a:avLst>
                <a:gd name="adj1" fmla="val 50000"/>
                <a:gd name="adj2" fmla="val 50001"/>
              </a:avLst>
            </a:prstGeom>
            <a:solidFill>
              <a:schemeClr val="accent3">
                <a:lumMod val="75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defRPr/>
              </a:pPr>
              <a:endParaRPr lang="fr-FR"/>
            </a:p>
          </p:txBody>
        </p:sp>
      </p:grpSp>
      <p:grpSp>
        <p:nvGrpSpPr>
          <p:cNvPr id="5" name="Gruppieren 41"/>
          <p:cNvGrpSpPr>
            <a:grpSpLocks/>
          </p:cNvGrpSpPr>
          <p:nvPr/>
        </p:nvGrpSpPr>
        <p:grpSpPr bwMode="auto">
          <a:xfrm>
            <a:off x="3398838" y="4110038"/>
            <a:ext cx="3087687" cy="1984375"/>
            <a:chOff x="3398200" y="4110038"/>
            <a:chExt cx="3088325" cy="1984375"/>
          </a:xfrm>
        </p:grpSpPr>
        <p:grpSp>
          <p:nvGrpSpPr>
            <p:cNvPr id="18452" name="Gruppieren 15"/>
            <p:cNvGrpSpPr>
              <a:grpSpLocks/>
            </p:cNvGrpSpPr>
            <p:nvPr/>
          </p:nvGrpSpPr>
          <p:grpSpPr bwMode="auto">
            <a:xfrm>
              <a:off x="3398200" y="4110038"/>
              <a:ext cx="2345222" cy="1984375"/>
              <a:chOff x="4424967" y="4219461"/>
              <a:chExt cx="2345394" cy="2023098"/>
            </a:xfrm>
          </p:grpSpPr>
          <p:sp>
            <p:nvSpPr>
              <p:cNvPr id="18455" name="Rechteck 14"/>
              <p:cNvSpPr>
                <a:spLocks noChangeArrowheads="1"/>
              </p:cNvSpPr>
              <p:nvPr/>
            </p:nvSpPr>
            <p:spPr bwMode="auto">
              <a:xfrm>
                <a:off x="4428143" y="4219461"/>
                <a:ext cx="2342218" cy="2023098"/>
              </a:xfrm>
              <a:prstGeom prst="rect">
                <a:avLst/>
              </a:prstGeom>
              <a:pattFill prst="wdDnDiag">
                <a:fgClr>
                  <a:schemeClr val="accent3">
                    <a:lumMod val="50000"/>
                  </a:schemeClr>
                </a:fgClr>
                <a:bgClr>
                  <a:schemeClr val="bg1">
                    <a:lumMod val="50000"/>
                  </a:schemeClr>
                </a:bgClr>
              </a:patt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defRPr/>
                </a:pPr>
                <a:endParaRPr lang="fr-FR"/>
              </a:p>
            </p:txBody>
          </p:sp>
          <p:sp>
            <p:nvSpPr>
              <p:cNvPr id="4" name="Text Box 25"/>
              <p:cNvSpPr txBox="1">
                <a:spLocks noChangeArrowheads="1"/>
              </p:cNvSpPr>
              <p:nvPr/>
            </p:nvSpPr>
            <p:spPr bwMode="auto">
              <a:xfrm>
                <a:off x="4424967" y="4850308"/>
                <a:ext cx="2305218" cy="909969"/>
              </a:xfrm>
              <a:prstGeom prst="rect">
                <a:avLst/>
              </a:prstGeom>
              <a:noFill/>
              <a:ln w="9525">
                <a:noFill/>
                <a:miter lim="800000"/>
                <a:headEnd/>
                <a:tailEnd/>
              </a:ln>
            </p:spPr>
            <p:txBody>
              <a:bodyPr anchor="ctr">
                <a:spAutoFit/>
              </a:bodyPr>
              <a:lstStyle/>
              <a:p>
                <a:pPr algn="ctr">
                  <a:buNone/>
                </a:pPr>
                <a:r>
                  <a:rPr lang="fr-FR" sz="1800" b="1" i="0" smtClean="0">
                    <a:solidFill>
                      <a:srgbClr val="FFFFFF"/>
                    </a:solidFill>
                    <a:latin typeface="Arial"/>
                    <a:cs typeface="Arial"/>
                  </a:rPr>
                  <a:t>Analyse d'impact/ vulnérabilité</a:t>
                </a:r>
                <a:r>
                  <a:rPr lang="fr-FR" sz="1600" b="1" i="0" smtClean="0">
                    <a:solidFill>
                      <a:srgbClr val="FFFFFF"/>
                    </a:solidFill>
                    <a:latin typeface="Arial"/>
                    <a:cs typeface="Arial"/>
                  </a:rPr>
                  <a:t/>
                </a:r>
                <a:br>
                  <a:rPr lang="fr-FR" sz="1600" b="1" i="0" smtClean="0">
                    <a:solidFill>
                      <a:srgbClr val="FFFFFF"/>
                    </a:solidFill>
                    <a:latin typeface="Arial"/>
                    <a:cs typeface="Arial"/>
                  </a:rPr>
                </a:br>
                <a:endParaRPr lang="fr-FR" sz="1600">
                  <a:solidFill>
                    <a:schemeClr val="bg1"/>
                  </a:solidFill>
                </a:endParaRPr>
              </a:p>
            </p:txBody>
          </p:sp>
        </p:grpSp>
        <p:sp>
          <p:nvSpPr>
            <p:cNvPr id="18454" name="Pfeil nach rechts 23"/>
            <p:cNvSpPr>
              <a:spLocks noChangeArrowheads="1"/>
            </p:cNvSpPr>
            <p:nvPr/>
          </p:nvSpPr>
          <p:spPr bwMode="auto">
            <a:xfrm rot="10800000">
              <a:off x="5794232" y="4741863"/>
              <a:ext cx="692293" cy="650875"/>
            </a:xfrm>
            <a:prstGeom prst="rightArrow">
              <a:avLst>
                <a:gd name="adj1" fmla="val 50000"/>
                <a:gd name="adj2" fmla="val 50001"/>
              </a:avLst>
            </a:prstGeom>
            <a:solidFill>
              <a:schemeClr val="bg1">
                <a:lumMod val="65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defRPr/>
              </a:pPr>
              <a:endParaRPr lang="fr-FR"/>
            </a:p>
          </p:txBody>
        </p:sp>
      </p:grpSp>
      <p:grpSp>
        <p:nvGrpSpPr>
          <p:cNvPr id="7" name="Gruppieren 37"/>
          <p:cNvGrpSpPr>
            <a:grpSpLocks/>
          </p:cNvGrpSpPr>
          <p:nvPr/>
        </p:nvGrpSpPr>
        <p:grpSpPr bwMode="auto">
          <a:xfrm>
            <a:off x="6608763" y="2822575"/>
            <a:ext cx="2389187" cy="3227388"/>
            <a:chOff x="6618289" y="2584753"/>
            <a:chExt cx="2388985" cy="3226577"/>
          </a:xfrm>
        </p:grpSpPr>
        <p:grpSp>
          <p:nvGrpSpPr>
            <p:cNvPr id="8" name="Gruppieren 25"/>
            <p:cNvGrpSpPr>
              <a:grpSpLocks/>
            </p:cNvGrpSpPr>
            <p:nvPr/>
          </p:nvGrpSpPr>
          <p:grpSpPr bwMode="auto">
            <a:xfrm>
              <a:off x="8294640" y="2584753"/>
              <a:ext cx="712634" cy="1083018"/>
              <a:chOff x="8272307" y="2181340"/>
              <a:chExt cx="712625" cy="520832"/>
            </a:xfrm>
            <a:solidFill>
              <a:srgbClr val="669900"/>
            </a:solidFill>
          </p:grpSpPr>
          <p:sp>
            <p:nvSpPr>
              <p:cNvPr id="6157" name="Pfeil nach rechts 21"/>
              <p:cNvSpPr>
                <a:spLocks noChangeArrowheads="1"/>
              </p:cNvSpPr>
              <p:nvPr/>
            </p:nvSpPr>
            <p:spPr bwMode="auto">
              <a:xfrm rot="5400000">
                <a:off x="8477181" y="2194421"/>
                <a:ext cx="365506" cy="649996"/>
              </a:xfrm>
              <a:prstGeom prst="rightArrow">
                <a:avLst>
                  <a:gd name="adj1" fmla="val 50000"/>
                  <a:gd name="adj2" fmla="val 50000"/>
                </a:avLst>
              </a:prstGeom>
              <a:solidFill>
                <a:schemeClr val="bg1">
                  <a:lumMod val="65000"/>
                </a:schemeClr>
              </a:solidFill>
              <a:ln w="9525" algn="ctr">
                <a:noFill/>
                <a:round/>
                <a:headEnd/>
                <a:tailEnd/>
              </a:ln>
            </p:spPr>
            <p:txBody>
              <a:bodyPr/>
              <a:lstStyle/>
              <a:p>
                <a:pPr eaLnBrk="0" hangingPunct="0">
                  <a:defRPr/>
                </a:pPr>
                <a:endParaRPr lang="fr-FR">
                  <a:latin typeface="Arial" pitchFamily="34" charset="0"/>
                  <a:cs typeface="Arial" pitchFamily="34" charset="0"/>
                </a:endParaRPr>
              </a:p>
            </p:txBody>
          </p:sp>
          <p:sp>
            <p:nvSpPr>
              <p:cNvPr id="6158" name="Rechteck 24"/>
              <p:cNvSpPr>
                <a:spLocks noChangeArrowheads="1"/>
              </p:cNvSpPr>
              <p:nvPr/>
            </p:nvSpPr>
            <p:spPr bwMode="auto">
              <a:xfrm>
                <a:off x="8272307" y="2181340"/>
                <a:ext cx="550845" cy="164213"/>
              </a:xfrm>
              <a:prstGeom prst="rect">
                <a:avLst/>
              </a:prstGeom>
              <a:solidFill>
                <a:schemeClr val="bg1">
                  <a:lumMod val="65000"/>
                </a:schemeClr>
              </a:solidFill>
              <a:ln w="9525" algn="ctr">
                <a:noFill/>
                <a:round/>
                <a:headEnd/>
                <a:tailEnd/>
              </a:ln>
            </p:spPr>
            <p:txBody>
              <a:bodyPr/>
              <a:lstStyle/>
              <a:p>
                <a:pPr eaLnBrk="0" hangingPunct="0">
                  <a:defRPr/>
                </a:pPr>
                <a:endParaRPr lang="fr-FR">
                  <a:latin typeface="Arial" pitchFamily="34" charset="0"/>
                  <a:cs typeface="Arial" pitchFamily="34" charset="0"/>
                </a:endParaRPr>
              </a:p>
            </p:txBody>
          </p:sp>
        </p:grpSp>
        <p:grpSp>
          <p:nvGrpSpPr>
            <p:cNvPr id="18449" name="Gruppieren 35"/>
            <p:cNvGrpSpPr>
              <a:grpSpLocks/>
            </p:cNvGrpSpPr>
            <p:nvPr/>
          </p:nvGrpSpPr>
          <p:grpSpPr bwMode="auto">
            <a:xfrm>
              <a:off x="6618289" y="4005263"/>
              <a:ext cx="2287586" cy="1806067"/>
              <a:chOff x="6618289" y="4005263"/>
              <a:chExt cx="2287586" cy="1806067"/>
            </a:xfrm>
          </p:grpSpPr>
          <p:sp>
            <p:nvSpPr>
              <p:cNvPr id="32" name="Text Box 21"/>
              <p:cNvSpPr txBox="1">
                <a:spLocks noChangeArrowheads="1"/>
              </p:cNvSpPr>
              <p:nvPr/>
            </p:nvSpPr>
            <p:spPr bwMode="auto">
              <a:xfrm>
                <a:off x="6618289" y="4005209"/>
                <a:ext cx="2287394" cy="1806121"/>
              </a:xfrm>
              <a:prstGeom prst="rect">
                <a:avLst/>
              </a:prstGeom>
              <a:solidFill>
                <a:schemeClr val="bg1">
                  <a:lumMod val="95000"/>
                </a:schemeClr>
              </a:solidFill>
              <a:ln w="9525">
                <a:noFill/>
                <a:miter lim="800000"/>
                <a:headEnd/>
                <a:tailEnd/>
              </a:ln>
            </p:spPr>
            <p:txBody>
              <a:bodyPr lIns="36000" tIns="36000" rIns="36000">
                <a:spAutoFit/>
              </a:bodyPr>
              <a:lstStyle/>
              <a:p>
                <a:pPr algn="l">
                  <a:buNone/>
                </a:pPr>
                <a:r>
                  <a:rPr lang="fr-FR" sz="1400" b="1" i="0" smtClean="0">
                    <a:solidFill>
                      <a:srgbClr val="000000"/>
                    </a:solidFill>
                    <a:latin typeface="Arial"/>
                    <a:cs typeface="Arial"/>
                  </a:rPr>
                  <a:t>Scénarios climatiques</a:t>
                </a:r>
              </a:p>
              <a:p>
                <a:pPr algn="l">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dirty="0">
                  <a:solidFill>
                    <a:schemeClr val="tx1"/>
                  </a:solidFill>
                  <a:latin typeface="Arial"/>
                  <a:cs typeface="Arial"/>
                </a:endParaRPr>
              </a:p>
            </p:txBody>
          </p:sp>
          <p:pic>
            <p:nvPicPr>
              <p:cNvPr id="18451" name="Picture 31" descr="Simulated Development of future Temperature Changes for Scenario A1B">
                <a:hlinkClick r:id="rId7" tooltip="IPCC AR4 Temperature Change simulated with ECHAM5/MPI-OM"/>
              </p:cNvPr>
              <p:cNvPicPr>
                <a:picLocks noChangeAspect="1" noChangeArrowheads="1"/>
              </p:cNvPicPr>
              <p:nvPr/>
            </p:nvPicPr>
            <p:blipFill>
              <a:blip r:embed="rId9" cstate="print"/>
              <a:srcRect/>
              <a:stretch>
                <a:fillRect/>
              </a:stretch>
            </p:blipFill>
            <p:spPr bwMode="auto">
              <a:xfrm>
                <a:off x="6704013" y="4332287"/>
                <a:ext cx="2121864" cy="792163"/>
              </a:xfrm>
              <a:prstGeom prst="rect">
                <a:avLst/>
              </a:prstGeom>
              <a:noFill/>
              <a:ln w="9525">
                <a:noFill/>
                <a:miter lim="800000"/>
                <a:headEnd/>
                <a:tailEnd/>
              </a:ln>
            </p:spPr>
          </p:pic>
        </p:grpSp>
      </p:grpSp>
      <p:grpSp>
        <p:nvGrpSpPr>
          <p:cNvPr id="10" name="Gruppieren 39"/>
          <p:cNvGrpSpPr>
            <a:grpSpLocks/>
          </p:cNvGrpSpPr>
          <p:nvPr/>
        </p:nvGrpSpPr>
        <p:grpSpPr bwMode="auto">
          <a:xfrm>
            <a:off x="2224088" y="2014538"/>
            <a:ext cx="5986462" cy="2020887"/>
            <a:chOff x="2223713" y="2014538"/>
            <a:chExt cx="5986862" cy="2021510"/>
          </a:xfrm>
        </p:grpSpPr>
        <p:grpSp>
          <p:nvGrpSpPr>
            <p:cNvPr id="18442" name="Gruppieren 30"/>
            <p:cNvGrpSpPr>
              <a:grpSpLocks/>
            </p:cNvGrpSpPr>
            <p:nvPr/>
          </p:nvGrpSpPr>
          <p:grpSpPr bwMode="auto">
            <a:xfrm>
              <a:off x="2223713" y="2014538"/>
              <a:ext cx="5986862" cy="2021510"/>
              <a:chOff x="2223637" y="2014538"/>
              <a:chExt cx="5986586" cy="2020838"/>
            </a:xfrm>
          </p:grpSpPr>
          <p:grpSp>
            <p:nvGrpSpPr>
              <p:cNvPr id="18444" name="Gruppieren 29"/>
              <p:cNvGrpSpPr>
                <a:grpSpLocks/>
              </p:cNvGrpSpPr>
              <p:nvPr/>
            </p:nvGrpSpPr>
            <p:grpSpPr bwMode="auto">
              <a:xfrm>
                <a:off x="2223637" y="2014538"/>
                <a:ext cx="5986586" cy="2020838"/>
                <a:chOff x="2156775" y="2014538"/>
                <a:chExt cx="5473051" cy="2020167"/>
              </a:xfrm>
            </p:grpSpPr>
            <p:sp>
              <p:nvSpPr>
                <p:cNvPr id="6167" name="Text Box 21"/>
                <p:cNvSpPr txBox="1">
                  <a:spLocks noChangeArrowheads="1"/>
                </p:cNvSpPr>
                <p:nvPr/>
              </p:nvSpPr>
              <p:spPr bwMode="auto">
                <a:xfrm>
                  <a:off x="2734413" y="2014538"/>
                  <a:ext cx="4895413" cy="2020167"/>
                </a:xfrm>
                <a:prstGeom prst="rect">
                  <a:avLst/>
                </a:prstGeom>
                <a:solidFill>
                  <a:schemeClr val="bg1">
                    <a:lumMod val="95000"/>
                  </a:schemeClr>
                </a:solidFill>
                <a:ln w="9525">
                  <a:noFill/>
                  <a:miter lim="800000"/>
                  <a:headEnd/>
                  <a:tailEnd/>
                </a:ln>
              </p:spPr>
              <p:txBody>
                <a:bodyPr lIns="36000" tIns="36000" rIns="36000">
                  <a:spAutoFit/>
                </a:bodyPr>
                <a:lstStyle/>
                <a:p>
                  <a:pPr algn="l">
                    <a:buNone/>
                  </a:pPr>
                  <a:r>
                    <a:rPr lang="fr-FR" sz="1400" b="1" i="0" smtClean="0">
                      <a:solidFill>
                        <a:srgbClr val="000000"/>
                      </a:solidFill>
                      <a:latin typeface="Arial"/>
                      <a:cs typeface="Arial"/>
                    </a:rPr>
                    <a:t>Modèles climatiques </a:t>
                  </a:r>
                  <a:br>
                    <a:rPr lang="fr-FR" sz="1400" b="1" i="0" smtClean="0">
                      <a:solidFill>
                        <a:srgbClr val="000000"/>
                      </a:solidFill>
                      <a:latin typeface="Arial"/>
                      <a:cs typeface="Arial"/>
                    </a:rPr>
                  </a:br>
                  <a:r>
                    <a:rPr lang="fr-FR" sz="1400" b="1" i="0" smtClean="0">
                      <a:solidFill>
                        <a:srgbClr val="000000"/>
                      </a:solidFill>
                      <a:latin typeface="Arial"/>
                      <a:cs typeface="Arial"/>
                    </a:rPr>
                    <a:t>23 MCG au GIEC		réduction d'échelle</a:t>
                  </a:r>
                </a:p>
                <a:p>
                  <a:pPr algn="l">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smtClean="0">
                    <a:solidFill>
                      <a:schemeClr val="tx1"/>
                    </a:solidFill>
                    <a:latin typeface="Arial"/>
                    <a:cs typeface="Arial"/>
                  </a:endParaRPr>
                </a:p>
                <a:p>
                  <a:pPr algn="ctr">
                    <a:buNone/>
                  </a:pPr>
                  <a:endParaRPr lang="fr-FR" sz="1400" dirty="0">
                    <a:solidFill>
                      <a:schemeClr val="tx1"/>
                    </a:solidFill>
                    <a:latin typeface="Arial"/>
                    <a:cs typeface="Arial"/>
                  </a:endParaRPr>
                </a:p>
              </p:txBody>
            </p:sp>
            <p:sp>
              <p:nvSpPr>
                <p:cNvPr id="14351" name="Pfeil nach rechts 20"/>
                <p:cNvSpPr>
                  <a:spLocks noChangeArrowheads="1"/>
                </p:cNvSpPr>
                <p:nvPr/>
              </p:nvSpPr>
              <p:spPr bwMode="auto">
                <a:xfrm>
                  <a:off x="2156775" y="2630269"/>
                  <a:ext cx="467336" cy="649056"/>
                </a:xfrm>
                <a:prstGeom prst="mathPlus">
                  <a:avLst/>
                </a:prstGeom>
                <a:solidFill>
                  <a:schemeClr val="bg1">
                    <a:lumMod val="65000"/>
                  </a:schemeClr>
                </a:solidFill>
                <a:ln w="9525" algn="ctr">
                  <a:noFill/>
                  <a:round/>
                  <a:headEnd/>
                  <a:tailEnd/>
                </a:ln>
              </p:spPr>
              <p:txBody>
                <a:bodyPr/>
                <a:lstStyle/>
                <a:p>
                  <a:pPr eaLnBrk="0" hangingPunct="0">
                    <a:defRPr/>
                  </a:pPr>
                  <a:endParaRPr lang="fr-FR"/>
                </a:p>
              </p:txBody>
            </p:sp>
          </p:grpSp>
          <p:pic>
            <p:nvPicPr>
              <p:cNvPr id="18445" name="Grafik 29" descr="Global_Atmospheric_Model.jpg"/>
              <p:cNvPicPr>
                <a:picLocks noChangeAspect="1"/>
              </p:cNvPicPr>
              <p:nvPr/>
            </p:nvPicPr>
            <p:blipFill>
              <a:blip r:embed="rId10" cstate="print"/>
              <a:srcRect/>
              <a:stretch>
                <a:fillRect/>
              </a:stretch>
            </p:blipFill>
            <p:spPr bwMode="auto">
              <a:xfrm>
                <a:off x="2920398" y="2458193"/>
                <a:ext cx="2229658" cy="1505877"/>
              </a:xfrm>
              <a:prstGeom prst="rect">
                <a:avLst/>
              </a:prstGeom>
              <a:noFill/>
              <a:ln w="9525">
                <a:noFill/>
                <a:miter lim="800000"/>
                <a:headEnd/>
                <a:tailEnd/>
              </a:ln>
            </p:spPr>
          </p:pic>
        </p:grpSp>
        <p:pic>
          <p:nvPicPr>
            <p:cNvPr id="18443" name="Picture 27" descr="http://www.wmo.int/pages/themes/climate/images/figures/ClimateModelnesting.jpg"/>
            <p:cNvPicPr>
              <a:picLocks noChangeAspect="1" noChangeArrowheads="1"/>
            </p:cNvPicPr>
            <p:nvPr/>
          </p:nvPicPr>
          <p:blipFill>
            <a:blip r:embed="rId11" cstate="print"/>
            <a:srcRect/>
            <a:stretch>
              <a:fillRect/>
            </a:stretch>
          </p:blipFill>
          <p:spPr bwMode="auto">
            <a:xfrm>
              <a:off x="5603875" y="2482850"/>
              <a:ext cx="2239963" cy="1179513"/>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Scénarios d'émission</a:t>
            </a:r>
            <a:br>
              <a:rPr lang="fr-FR" sz="2400" b="1" i="0" smtClean="0">
                <a:solidFill>
                  <a:srgbClr val="669900"/>
                </a:solidFill>
                <a:latin typeface="Arial"/>
                <a:ea typeface="+mj-ea"/>
                <a:cs typeface="+mj-cs"/>
              </a:rPr>
            </a:br>
            <a:r>
              <a:rPr lang="fr-FR" sz="2400" b="1" i="0" smtClean="0">
                <a:solidFill>
                  <a:srgbClr val="669900"/>
                </a:solidFill>
                <a:latin typeface="Arial"/>
                <a:ea typeface="+mj-ea"/>
                <a:cs typeface="+mj-cs"/>
              </a:rPr>
              <a:t> - différentes trames narratives pour notre avenir</a:t>
            </a:r>
            <a:r>
              <a:rPr lang="fr-FR" sz="2400" b="1" i="1" smtClean="0">
                <a:solidFill>
                  <a:srgbClr val="669900"/>
                </a:solidFill>
                <a:latin typeface="Arial"/>
                <a:ea typeface="+mj-ea"/>
                <a:cs typeface="+mj-cs"/>
              </a:rPr>
              <a:t> </a:t>
            </a:r>
            <a:endParaRPr lang="fr-FR" sz="2400" b="1" i="1" dirty="0">
              <a:solidFill>
                <a:srgbClr val="669900"/>
              </a:solidFill>
              <a:latin typeface="Arial"/>
              <a:ea typeface="+mj-ea"/>
              <a:cs typeface="+mj-cs"/>
            </a:endParaRPr>
          </a:p>
        </p:txBody>
      </p:sp>
      <p:sp>
        <p:nvSpPr>
          <p:cNvPr id="4" name="Textfeld 3"/>
          <p:cNvSpPr txBox="1"/>
          <p:nvPr/>
        </p:nvSpPr>
        <p:spPr>
          <a:xfrm>
            <a:off x="4343400" y="6218238"/>
            <a:ext cx="4791075" cy="369887"/>
          </a:xfrm>
          <a:prstGeom prst="rect">
            <a:avLst/>
          </a:prstGeom>
          <a:noFill/>
        </p:spPr>
        <p:txBody>
          <a:bodyPr>
            <a:spAutoFit/>
          </a:bodyPr>
          <a:lstStyle/>
          <a:p>
            <a:pPr algn="r">
              <a:buNone/>
            </a:pPr>
            <a:r>
              <a:rPr lang="fr-FR" sz="900" b="1" i="1" dirty="0" smtClean="0">
                <a:solidFill>
                  <a:srgbClr val="000000">
                    <a:lumMod val="50000"/>
                    <a:lumOff val="50000"/>
                  </a:srgbClr>
                </a:solidFill>
                <a:latin typeface="Arial"/>
                <a:cs typeface="Arial"/>
              </a:rPr>
              <a:t>Source: </a:t>
            </a:r>
            <a:r>
              <a:rPr lang="fr-FR" sz="900" b="1" i="1" u="sng" dirty="0" smtClean="0">
                <a:solidFill>
                  <a:srgbClr val="999999"/>
                </a:solidFill>
                <a:latin typeface="Arial"/>
                <a:cs typeface="Arial"/>
                <a:hlinkClick r:id="rId3"/>
              </a:rPr>
              <a:t>www.bom.gov.au/info/climate/change/gallery/images/74.gif</a:t>
            </a:r>
            <a:r>
              <a:rPr lang="fr-FR" sz="900" b="1" i="1" u="sng" dirty="0" smtClean="0">
                <a:solidFill>
                  <a:srgbClr val="999999"/>
                </a:solidFill>
                <a:latin typeface="Arial"/>
                <a:cs typeface="Arial"/>
              </a:rPr>
              <a:t/>
            </a:r>
            <a:br>
              <a:rPr lang="fr-FR" sz="900" b="1" i="1" u="sng" dirty="0" smtClean="0">
                <a:solidFill>
                  <a:srgbClr val="999999"/>
                </a:solidFill>
                <a:latin typeface="Arial"/>
                <a:cs typeface="Arial"/>
              </a:rPr>
            </a:br>
            <a:r>
              <a:rPr lang="fr-FR" sz="900" b="1" i="1" u="sng" dirty="0" smtClean="0">
                <a:solidFill>
                  <a:srgbClr val="999999"/>
                </a:solidFill>
                <a:latin typeface="Arial"/>
                <a:cs typeface="Arial"/>
                <a:hlinkClick r:id="rId4"/>
              </a:rPr>
              <a:t>http://www.grida.no/publications/other/ipcc_sr/?src=/climate/ipcc/emission/008.htm</a:t>
            </a:r>
            <a:r>
              <a:rPr lang="fr-FR" sz="900" b="1" i="1" u="sng" dirty="0" smtClean="0">
                <a:solidFill>
                  <a:srgbClr val="999999"/>
                </a:solidFill>
                <a:latin typeface="Arial"/>
                <a:cs typeface="Arial"/>
              </a:rPr>
              <a:t> </a:t>
            </a:r>
            <a:endParaRPr lang="fr-FR" sz="900" dirty="0"/>
          </a:p>
        </p:txBody>
      </p:sp>
      <p:grpSp>
        <p:nvGrpSpPr>
          <p:cNvPr id="19460" name="Gruppieren 6"/>
          <p:cNvGrpSpPr>
            <a:grpSpLocks/>
          </p:cNvGrpSpPr>
          <p:nvPr/>
        </p:nvGrpSpPr>
        <p:grpSpPr bwMode="auto">
          <a:xfrm>
            <a:off x="4856163" y="2008188"/>
            <a:ext cx="4321175" cy="3225800"/>
            <a:chOff x="4856163" y="2008186"/>
            <a:chExt cx="4321174" cy="3225801"/>
          </a:xfrm>
        </p:grpSpPr>
        <p:sp>
          <p:nvSpPr>
            <p:cNvPr id="6" name="Text Box 17"/>
            <p:cNvSpPr txBox="1">
              <a:spLocks noChangeArrowheads="1"/>
            </p:cNvSpPr>
            <p:nvPr/>
          </p:nvSpPr>
          <p:spPr bwMode="auto">
            <a:xfrm>
              <a:off x="4856163" y="2008186"/>
              <a:ext cx="4287836" cy="1816101"/>
            </a:xfrm>
            <a:prstGeom prst="rect">
              <a:avLst/>
            </a:prstGeom>
            <a:solidFill>
              <a:schemeClr val="bg1">
                <a:lumMod val="95000"/>
              </a:schemeClr>
            </a:solidFill>
            <a:ln w="9525">
              <a:noFill/>
              <a:miter lim="800000"/>
              <a:headEnd/>
              <a:tailEnd/>
            </a:ln>
          </p:spPr>
          <p:txBody>
            <a:bodyPr lIns="36000" rIns="36000">
              <a:spAutoFit/>
            </a:bodyPr>
            <a:lstStyle/>
            <a:p>
              <a:pPr algn="l">
                <a:buNone/>
              </a:pPr>
              <a:r>
                <a:rPr lang="fr-FR" sz="1400" b="1" i="0" dirty="0" smtClean="0">
                  <a:solidFill>
                    <a:srgbClr val="000000"/>
                  </a:solidFill>
                  <a:latin typeface="Arial"/>
                  <a:cs typeface="Arial"/>
                </a:rPr>
                <a:t>Hypothèses sous-jacentes (GIEC RSSE 2001)</a:t>
              </a:r>
            </a:p>
            <a:p>
              <a:pPr algn="l">
                <a:buNone/>
              </a:pPr>
              <a:endParaRPr lang="fr-FR" sz="1400" dirty="0" smtClean="0">
                <a:solidFill>
                  <a:schemeClr val="tx1"/>
                </a:solidFill>
                <a:latin typeface="Arial"/>
                <a:cs typeface="Arial"/>
              </a:endParaRPr>
            </a:p>
            <a:p>
              <a:pPr algn="l">
                <a:buNone/>
              </a:pPr>
              <a:endParaRPr lang="fr-FR" sz="1400" dirty="0" smtClean="0">
                <a:solidFill>
                  <a:schemeClr val="tx1"/>
                </a:solidFill>
                <a:latin typeface="Arial"/>
                <a:cs typeface="Arial"/>
              </a:endParaRPr>
            </a:p>
            <a:p>
              <a:pPr algn="l">
                <a:buNone/>
              </a:pPr>
              <a:endParaRPr lang="fr-FR" sz="1400" dirty="0" smtClean="0">
                <a:solidFill>
                  <a:schemeClr val="tx1"/>
                </a:solidFill>
                <a:latin typeface="Arial"/>
                <a:cs typeface="Arial"/>
              </a:endParaRPr>
            </a:p>
            <a:p>
              <a:pPr algn="l">
                <a:buNone/>
              </a:pPr>
              <a:endParaRPr lang="fr-FR" sz="1400" dirty="0" smtClean="0">
                <a:solidFill>
                  <a:schemeClr val="tx1"/>
                </a:solidFill>
                <a:latin typeface="Arial"/>
                <a:cs typeface="Arial"/>
              </a:endParaRPr>
            </a:p>
            <a:p>
              <a:pPr algn="l">
                <a:buNone/>
              </a:pPr>
              <a:endParaRPr lang="fr-FR" sz="1400" dirty="0" smtClean="0">
                <a:solidFill>
                  <a:schemeClr val="tx1"/>
                </a:solidFill>
                <a:latin typeface="Arial"/>
                <a:cs typeface="Arial"/>
              </a:endParaRPr>
            </a:p>
            <a:p>
              <a:pPr algn="l">
                <a:buNone/>
              </a:pPr>
              <a:endParaRPr lang="fr-FR" sz="1400" dirty="0" smtClean="0">
                <a:solidFill>
                  <a:schemeClr val="tx1"/>
                </a:solidFill>
                <a:latin typeface="Arial"/>
                <a:cs typeface="Arial"/>
              </a:endParaRPr>
            </a:p>
            <a:p>
              <a:pPr algn="l">
                <a:buNone/>
              </a:pPr>
              <a:endParaRPr lang="fr-FR" sz="1400" dirty="0">
                <a:solidFill>
                  <a:schemeClr val="tx1"/>
                </a:solidFill>
                <a:latin typeface="Arial"/>
                <a:cs typeface="Arial"/>
              </a:endParaRPr>
            </a:p>
          </p:txBody>
        </p:sp>
        <p:pic>
          <p:nvPicPr>
            <p:cNvPr id="19467" name="Grafik 4" descr="IPCC_SRES_primary driving forces_2000.jpg"/>
            <p:cNvPicPr>
              <a:picLocks noChangeAspect="1"/>
            </p:cNvPicPr>
            <p:nvPr/>
          </p:nvPicPr>
          <p:blipFill>
            <a:blip r:embed="rId5" cstate="print"/>
            <a:srcRect/>
            <a:stretch>
              <a:fillRect/>
            </a:stretch>
          </p:blipFill>
          <p:spPr bwMode="auto">
            <a:xfrm>
              <a:off x="4988921" y="2352675"/>
              <a:ext cx="4188416" cy="2881312"/>
            </a:xfrm>
            <a:prstGeom prst="rect">
              <a:avLst/>
            </a:prstGeom>
            <a:noFill/>
            <a:ln w="9525">
              <a:noFill/>
              <a:miter lim="800000"/>
              <a:headEnd/>
              <a:tailEnd/>
            </a:ln>
          </p:spPr>
        </p:pic>
      </p:grpSp>
      <p:grpSp>
        <p:nvGrpSpPr>
          <p:cNvPr id="19461" name="Gruppieren 10"/>
          <p:cNvGrpSpPr>
            <a:grpSpLocks/>
          </p:cNvGrpSpPr>
          <p:nvPr/>
        </p:nvGrpSpPr>
        <p:grpSpPr bwMode="auto">
          <a:xfrm>
            <a:off x="4763" y="2014538"/>
            <a:ext cx="4900612" cy="4386262"/>
            <a:chOff x="4764" y="2014538"/>
            <a:chExt cx="4900612" cy="4386262"/>
          </a:xfrm>
        </p:grpSpPr>
        <p:pic>
          <p:nvPicPr>
            <p:cNvPr id="19462" name="Picture 1" descr="SRES Emissions Scenarios"/>
            <p:cNvPicPr>
              <a:picLocks noChangeAspect="1" noChangeArrowheads="1"/>
            </p:cNvPicPr>
            <p:nvPr/>
          </p:nvPicPr>
          <p:blipFill>
            <a:blip r:embed="rId6" cstate="print"/>
            <a:srcRect/>
            <a:stretch>
              <a:fillRect/>
            </a:stretch>
          </p:blipFill>
          <p:spPr bwMode="auto">
            <a:xfrm>
              <a:off x="4764" y="2014538"/>
              <a:ext cx="4900612" cy="4386262"/>
            </a:xfrm>
            <a:prstGeom prst="rect">
              <a:avLst/>
            </a:prstGeom>
            <a:noFill/>
            <a:ln w="9525">
              <a:noFill/>
              <a:miter lim="800000"/>
              <a:headEnd/>
              <a:tailEnd/>
            </a:ln>
          </p:spPr>
        </p:pic>
        <p:sp>
          <p:nvSpPr>
            <p:cNvPr id="19463" name="Textfeld 7"/>
            <p:cNvSpPr txBox="1">
              <a:spLocks noChangeArrowheads="1"/>
            </p:cNvSpPr>
            <p:nvPr/>
          </p:nvSpPr>
          <p:spPr bwMode="auto">
            <a:xfrm>
              <a:off x="247650" y="2295525"/>
              <a:ext cx="723900" cy="338554"/>
            </a:xfrm>
            <a:prstGeom prst="rect">
              <a:avLst/>
            </a:prstGeom>
            <a:solidFill>
              <a:srgbClr val="0070C0"/>
            </a:solidFill>
            <a:ln w="9525">
              <a:noFill/>
              <a:miter lim="800000"/>
              <a:headEnd/>
              <a:tailEnd/>
            </a:ln>
          </p:spPr>
          <p:txBody>
            <a:bodyPr>
              <a:spAutoFit/>
            </a:bodyPr>
            <a:lstStyle/>
            <a:p>
              <a:pPr algn="l">
                <a:buNone/>
              </a:pPr>
              <a:r>
                <a:rPr lang="fr-FR" sz="1600" b="1" i="0" smtClean="0">
                  <a:solidFill>
                    <a:srgbClr val="FFFFFF"/>
                  </a:solidFill>
                  <a:latin typeface="Arial"/>
                  <a:ea typeface="+mn-ea"/>
                  <a:cs typeface="Arial"/>
                </a:rPr>
                <a:t>A1 Fl</a:t>
              </a:r>
              <a:endParaRPr lang="fr-FR" sz="1600" b="1" i="0">
                <a:solidFill>
                  <a:srgbClr val="FFFFFF"/>
                </a:solidFill>
                <a:latin typeface="Arial"/>
                <a:ea typeface="+mn-ea"/>
                <a:cs typeface="Arial"/>
              </a:endParaRPr>
            </a:p>
          </p:txBody>
        </p:sp>
        <p:sp>
          <p:nvSpPr>
            <p:cNvPr id="19464" name="Textfeld 8"/>
            <p:cNvSpPr txBox="1">
              <a:spLocks noChangeArrowheads="1"/>
            </p:cNvSpPr>
            <p:nvPr/>
          </p:nvSpPr>
          <p:spPr bwMode="auto">
            <a:xfrm>
              <a:off x="247650" y="3086100"/>
              <a:ext cx="723900" cy="338554"/>
            </a:xfrm>
            <a:prstGeom prst="rect">
              <a:avLst/>
            </a:prstGeom>
            <a:solidFill>
              <a:srgbClr val="0070C0"/>
            </a:solidFill>
            <a:ln w="9525">
              <a:noFill/>
              <a:miter lim="800000"/>
              <a:headEnd/>
              <a:tailEnd/>
            </a:ln>
          </p:spPr>
          <p:txBody>
            <a:bodyPr>
              <a:spAutoFit/>
            </a:bodyPr>
            <a:lstStyle/>
            <a:p>
              <a:pPr algn="l">
                <a:buNone/>
              </a:pPr>
              <a:r>
                <a:rPr lang="fr-FR" sz="1600" b="1" i="0" smtClean="0">
                  <a:solidFill>
                    <a:srgbClr val="FFFFFF"/>
                  </a:solidFill>
                  <a:latin typeface="Arial"/>
                  <a:ea typeface="+mn-ea"/>
                  <a:cs typeface="Arial"/>
                </a:rPr>
                <a:t>A1 T</a:t>
              </a:r>
              <a:endParaRPr lang="fr-FR" sz="1600" b="1" i="0">
                <a:solidFill>
                  <a:srgbClr val="FFFFFF"/>
                </a:solidFill>
                <a:latin typeface="Arial"/>
                <a:ea typeface="+mn-ea"/>
                <a:cs typeface="Arial"/>
              </a:endParaRPr>
            </a:p>
          </p:txBody>
        </p:sp>
        <p:sp>
          <p:nvSpPr>
            <p:cNvPr id="19465" name="Textfeld 9"/>
            <p:cNvSpPr txBox="1">
              <a:spLocks noChangeArrowheads="1"/>
            </p:cNvSpPr>
            <p:nvPr/>
          </p:nvSpPr>
          <p:spPr bwMode="auto">
            <a:xfrm>
              <a:off x="238125" y="2695575"/>
              <a:ext cx="723900" cy="338554"/>
            </a:xfrm>
            <a:prstGeom prst="rect">
              <a:avLst/>
            </a:prstGeom>
            <a:solidFill>
              <a:srgbClr val="0070C0"/>
            </a:solidFill>
            <a:ln w="9525">
              <a:noFill/>
              <a:miter lim="800000"/>
              <a:headEnd/>
              <a:tailEnd/>
            </a:ln>
          </p:spPr>
          <p:txBody>
            <a:bodyPr>
              <a:spAutoFit/>
            </a:bodyPr>
            <a:lstStyle/>
            <a:p>
              <a:pPr algn="l">
                <a:buNone/>
              </a:pPr>
              <a:r>
                <a:rPr lang="fr-FR" sz="1600" b="1" i="0" smtClean="0">
                  <a:solidFill>
                    <a:srgbClr val="FFFFFF"/>
                  </a:solidFill>
                  <a:latin typeface="Arial"/>
                  <a:ea typeface="+mn-ea"/>
                  <a:cs typeface="Arial"/>
                </a:rPr>
                <a:t>A1 B</a:t>
              </a:r>
              <a:endParaRPr lang="fr-FR" sz="1600" b="1" i="0">
                <a:solidFill>
                  <a:srgbClr val="FFFFFF"/>
                </a:solidFill>
                <a:latin typeface="Arial"/>
                <a:ea typeface="+mn-ea"/>
                <a:cs typeface="Arial"/>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l">
              <a:spcBef>
                <a:spcPct val="0"/>
              </a:spcBef>
              <a:buNone/>
            </a:pPr>
            <a:r>
              <a:rPr lang="fr-FR" sz="2400" b="1" i="0" smtClean="0">
                <a:solidFill>
                  <a:srgbClr val="669900"/>
                </a:solidFill>
                <a:latin typeface="Arial"/>
              </a:rPr>
              <a:t>Scénarios d'émission</a:t>
            </a:r>
            <a:br>
              <a:rPr lang="fr-FR" sz="2400" b="1" i="0" smtClean="0">
                <a:solidFill>
                  <a:srgbClr val="669900"/>
                </a:solidFill>
                <a:latin typeface="Arial"/>
              </a:rPr>
            </a:br>
            <a:r>
              <a:rPr lang="fr-FR" sz="2400" b="1" i="0" smtClean="0">
                <a:solidFill>
                  <a:srgbClr val="669900"/>
                </a:solidFill>
                <a:latin typeface="Arial"/>
              </a:rPr>
              <a:t> - différentes trames narratives pour notre avenir</a:t>
            </a:r>
            <a:r>
              <a:rPr lang="fr-FR" sz="2400" b="1" i="1" smtClean="0">
                <a:solidFill>
                  <a:srgbClr val="669900"/>
                </a:solidFill>
                <a:latin typeface="Arial"/>
              </a:rPr>
              <a:t> </a:t>
            </a:r>
            <a:endParaRPr lang="fr-FR" dirty="0" smtClean="0"/>
          </a:p>
        </p:txBody>
      </p:sp>
      <p:sp>
        <p:nvSpPr>
          <p:cNvPr id="20483" name="Inhaltsplatzhalter 5"/>
          <p:cNvSpPr>
            <a:spLocks noGrp="1"/>
          </p:cNvSpPr>
          <p:nvPr>
            <p:ph idx="1"/>
          </p:nvPr>
        </p:nvSpPr>
        <p:spPr/>
        <p:txBody>
          <a:bodyPr/>
          <a:lstStyle/>
          <a:p>
            <a:pPr marL="0" indent="0"/>
            <a:endParaRPr lang="fr-FR" dirty="0" smtClean="0"/>
          </a:p>
        </p:txBody>
      </p:sp>
      <p:sp>
        <p:nvSpPr>
          <p:cNvPr id="7" name="Textfeld 6"/>
          <p:cNvSpPr txBox="1"/>
          <p:nvPr/>
        </p:nvSpPr>
        <p:spPr>
          <a:xfrm>
            <a:off x="4132263" y="6100763"/>
            <a:ext cx="4791075" cy="230187"/>
          </a:xfrm>
          <a:prstGeom prst="rect">
            <a:avLst/>
          </a:prstGeom>
          <a:noFill/>
        </p:spPr>
        <p:txBody>
          <a:bodyPr>
            <a:spAutoFit/>
          </a:bodyPr>
          <a:lstStyle/>
          <a:p>
            <a:pPr algn="r">
              <a:buNone/>
            </a:pPr>
            <a:r>
              <a:rPr lang="fr-FR" sz="900" b="1" i="1" smtClean="0">
                <a:solidFill>
                  <a:srgbClr val="000000">
                    <a:lumMod val="50000"/>
                    <a:lumOff val="50000"/>
                  </a:srgbClr>
                </a:solidFill>
                <a:latin typeface="Arial"/>
                <a:cs typeface="Arial"/>
              </a:rPr>
              <a:t>Source: </a:t>
            </a:r>
            <a:r>
              <a:rPr lang="fr-FR" sz="900" b="1" i="1" smtClean="0">
                <a:solidFill>
                  <a:srgbClr val="999999"/>
                </a:solidFill>
                <a:latin typeface="Arial"/>
                <a:cs typeface="Arial"/>
              </a:rPr>
              <a:t>GIEC 2007</a:t>
            </a:r>
            <a:r>
              <a:rPr lang="fr-FR" sz="900" b="1" i="1" u="sng" smtClean="0">
                <a:solidFill>
                  <a:srgbClr val="999999"/>
                </a:solidFill>
                <a:latin typeface="Arial"/>
                <a:cs typeface="Arial"/>
              </a:rPr>
              <a:t> </a:t>
            </a:r>
            <a:endParaRPr lang="fr-FR" sz="900" dirty="0"/>
          </a:p>
        </p:txBody>
      </p:sp>
      <p:pic>
        <p:nvPicPr>
          <p:cNvPr id="20485" name="Grafik 3" descr="IPCC_ranges of surface warming_2007.jpg"/>
          <p:cNvPicPr>
            <a:picLocks noChangeAspect="1"/>
          </p:cNvPicPr>
          <p:nvPr/>
        </p:nvPicPr>
        <p:blipFill>
          <a:blip r:embed="rId3" cstate="print"/>
          <a:srcRect/>
          <a:stretch>
            <a:fillRect/>
          </a:stretch>
        </p:blipFill>
        <p:spPr bwMode="auto">
          <a:xfrm>
            <a:off x="842963" y="1811338"/>
            <a:ext cx="5786437" cy="4814887"/>
          </a:xfrm>
          <a:prstGeom prst="rect">
            <a:avLst/>
          </a:prstGeom>
          <a:noFill/>
          <a:ln w="9525">
            <a:noFill/>
            <a:miter lim="800000"/>
            <a:headEnd/>
            <a:tailEnd/>
          </a:ln>
        </p:spPr>
      </p:pic>
      <p:sp>
        <p:nvSpPr>
          <p:cNvPr id="22536" name="Textfeld 7"/>
          <p:cNvSpPr txBox="1">
            <a:spLocks noChangeArrowheads="1"/>
          </p:cNvSpPr>
          <p:nvPr/>
        </p:nvSpPr>
        <p:spPr bwMode="auto">
          <a:xfrm>
            <a:off x="6628308" y="2113395"/>
            <a:ext cx="25156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lgn="l">
              <a:buNone/>
            </a:pPr>
            <a:r>
              <a:rPr lang="fr-FR" sz="1800" b="1" i="0" smtClean="0">
                <a:solidFill>
                  <a:srgbClr val="FFFFFF">
                    <a:lumMod val="50000"/>
                  </a:srgbClr>
                </a:solidFill>
                <a:latin typeface="Arial"/>
                <a:cs typeface="Arial"/>
              </a:rPr>
              <a:t>Variabilité entre les résultats de </a:t>
            </a:r>
            <a:br>
              <a:rPr lang="fr-FR" sz="1800" b="1" i="0" smtClean="0">
                <a:solidFill>
                  <a:srgbClr val="FFFFFF">
                    <a:lumMod val="50000"/>
                  </a:srgbClr>
                </a:solidFill>
                <a:latin typeface="Arial"/>
                <a:cs typeface="Arial"/>
              </a:rPr>
            </a:br>
            <a:r>
              <a:rPr lang="fr-FR" sz="1800" b="1" i="0" smtClean="0">
                <a:solidFill>
                  <a:srgbClr val="FFFFFF">
                    <a:lumMod val="50000"/>
                  </a:srgbClr>
                </a:solidFill>
                <a:latin typeface="Arial"/>
                <a:cs typeface="Arial"/>
              </a:rPr>
              <a:t>modèles individuels/  scénarios</a:t>
            </a:r>
            <a:endParaRPr lang="fr-FR" sz="1800" dirty="0" smtClean="0">
              <a:solidFill>
                <a:schemeClr val="bg1">
                  <a:lumMod val="50000"/>
                </a:schemeClr>
              </a:solidFill>
            </a:endParaRPr>
          </a:p>
        </p:txBody>
      </p:sp>
      <p:grpSp>
        <p:nvGrpSpPr>
          <p:cNvPr id="2" name="Gruppieren 9"/>
          <p:cNvGrpSpPr>
            <a:grpSpLocks/>
          </p:cNvGrpSpPr>
          <p:nvPr/>
        </p:nvGrpSpPr>
        <p:grpSpPr bwMode="auto">
          <a:xfrm>
            <a:off x="6261099" y="2254250"/>
            <a:ext cx="2882901" cy="2126261"/>
            <a:chOff x="6220194" y="594830"/>
            <a:chExt cx="2882788" cy="2127163"/>
          </a:xfrm>
        </p:grpSpPr>
        <p:sp>
          <p:nvSpPr>
            <p:cNvPr id="20488" name="Geschweifte Klammer rechts 10"/>
            <p:cNvSpPr>
              <a:spLocks/>
            </p:cNvSpPr>
            <p:nvPr/>
          </p:nvSpPr>
          <p:spPr bwMode="auto">
            <a:xfrm>
              <a:off x="6220194" y="594830"/>
              <a:ext cx="351693" cy="2045504"/>
            </a:xfrm>
            <a:prstGeom prst="rightBrace">
              <a:avLst>
                <a:gd name="adj1" fmla="val 0"/>
                <a:gd name="adj2" fmla="val 78486"/>
              </a:avLst>
            </a:prstGeom>
            <a:noFill/>
            <a:ln w="28575" algn="ctr">
              <a:solidFill>
                <a:srgbClr val="E25B1E"/>
              </a:solidFill>
              <a:round/>
              <a:headEnd/>
              <a:tailEnd/>
            </a:ln>
          </p:spPr>
          <p:txBody>
            <a:bodyPr/>
            <a:lstStyle/>
            <a:p>
              <a:pPr eaLnBrk="0" hangingPunct="0"/>
              <a:endParaRPr lang="fr-FR"/>
            </a:p>
          </p:txBody>
        </p:sp>
        <p:sp>
          <p:nvSpPr>
            <p:cNvPr id="20489" name="Textfeld 11"/>
            <p:cNvSpPr txBox="1">
              <a:spLocks noChangeArrowheads="1"/>
            </p:cNvSpPr>
            <p:nvPr/>
          </p:nvSpPr>
          <p:spPr bwMode="auto">
            <a:xfrm>
              <a:off x="6608319" y="2075388"/>
              <a:ext cx="2494663" cy="646605"/>
            </a:xfrm>
            <a:prstGeom prst="rect">
              <a:avLst/>
            </a:prstGeom>
            <a:noFill/>
            <a:ln w="9525">
              <a:noFill/>
              <a:miter lim="800000"/>
              <a:headEnd/>
              <a:tailEnd/>
            </a:ln>
          </p:spPr>
          <p:txBody>
            <a:bodyPr wrap="square">
              <a:spAutoFit/>
            </a:bodyPr>
            <a:lstStyle/>
            <a:p>
              <a:pPr algn="l">
                <a:buNone/>
              </a:pPr>
              <a:r>
                <a:rPr lang="fr-FR" sz="1800" b="1" i="0" smtClean="0">
                  <a:solidFill>
                    <a:srgbClr val="E25B1E"/>
                  </a:solidFill>
                  <a:latin typeface="Arial"/>
                  <a:ea typeface="+mn-ea"/>
                  <a:cs typeface="Arial"/>
                </a:rPr>
                <a:t>Variabilité entre différents scénarios</a:t>
              </a:r>
              <a:endParaRPr lang="fr-FR" sz="1800" b="1" i="0" dirty="0">
                <a:solidFill>
                  <a:srgbClr val="E25B1E"/>
                </a:solidFill>
                <a:latin typeface="Arial"/>
                <a:ea typeface="+mn-ea"/>
                <a:cs typeface="Aria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l">
              <a:spcBef>
                <a:spcPct val="0"/>
              </a:spcBef>
              <a:buNone/>
            </a:pPr>
            <a:r>
              <a:rPr lang="fr-FR" sz="2400" b="1" i="0" smtClean="0">
                <a:solidFill>
                  <a:srgbClr val="669900"/>
                </a:solidFill>
                <a:latin typeface="Arial"/>
              </a:rPr>
              <a:t>Voies de concentration représentatives</a:t>
            </a:r>
            <a:br>
              <a:rPr lang="fr-FR" sz="2400" b="1" i="0" smtClean="0">
                <a:solidFill>
                  <a:srgbClr val="669900"/>
                </a:solidFill>
                <a:latin typeface="Arial"/>
              </a:rPr>
            </a:br>
            <a:r>
              <a:rPr lang="fr-FR" sz="2400" b="1" i="0" smtClean="0">
                <a:solidFill>
                  <a:srgbClr val="669900"/>
                </a:solidFill>
                <a:latin typeface="Arial"/>
              </a:rPr>
              <a:t>- partie intégrante du développement de nouveaux scénarios</a:t>
            </a:r>
            <a:endParaRPr lang="fr-FR" dirty="0" smtClean="0"/>
          </a:p>
        </p:txBody>
      </p:sp>
      <p:sp>
        <p:nvSpPr>
          <p:cNvPr id="4" name="Datumsplatzhalter 3"/>
          <p:cNvSpPr>
            <a:spLocks noGrp="1"/>
          </p:cNvSpPr>
          <p:nvPr>
            <p:ph type="dt" sz="quarter" idx="4294967295"/>
          </p:nvPr>
        </p:nvSpPr>
        <p:spPr/>
        <p:txBody>
          <a:bodyPr/>
          <a:lstStyle/>
          <a:p>
            <a:pPr>
              <a:buNone/>
            </a:pPr>
            <a:fld id="{1AC21BFB-3667-46FD-B7D1-365EF2875EFB}" type="datetime1">
              <a:rPr lang="fr-FR" b="0" i="0" smtClean="0"/>
              <a:pPr>
                <a:buNone/>
              </a:pPr>
              <a:t>11/11/2013</a:t>
            </a:fld>
            <a:endParaRPr lang="fr-FR" dirty="0"/>
          </a:p>
        </p:txBody>
      </p:sp>
      <p:sp>
        <p:nvSpPr>
          <p:cNvPr id="6" name="Rectangle 3"/>
          <p:cNvSpPr>
            <a:spLocks noChangeArrowheads="1"/>
          </p:cNvSpPr>
          <p:nvPr/>
        </p:nvSpPr>
        <p:spPr bwMode="auto">
          <a:xfrm rot="16200000">
            <a:off x="6057107" y="3448844"/>
            <a:ext cx="5365750" cy="230187"/>
          </a:xfrm>
          <a:prstGeom prst="rect">
            <a:avLst/>
          </a:prstGeom>
          <a:noFill/>
          <a:ln w="9525">
            <a:noFill/>
            <a:miter lim="800000"/>
            <a:headEnd/>
            <a:tailEnd/>
          </a:ln>
          <a:effectLst/>
        </p:spPr>
        <p:txBody>
          <a:bodyPr anchor="ctr">
            <a:spAutoFit/>
          </a:bodyPr>
          <a:lstStyle/>
          <a:p>
            <a:pPr lvl="1" algn="l">
              <a:buNone/>
            </a:pPr>
            <a:r>
              <a:rPr lang="fr-FR" sz="900" b="1" i="1" smtClean="0">
                <a:solidFill>
                  <a:srgbClr val="FFFFFF">
                    <a:lumMod val="50000"/>
                  </a:srgbClr>
                </a:solidFill>
                <a:latin typeface="Arial"/>
                <a:ea typeface="+mn-ea"/>
                <a:cs typeface="Arial"/>
              </a:rPr>
              <a:t>Source: </a:t>
            </a:r>
            <a:r>
              <a:rPr lang="fr-FR" sz="900" b="1" i="0" smtClean="0">
                <a:solidFill>
                  <a:srgbClr val="999999"/>
                </a:solidFill>
                <a:latin typeface="Arial"/>
                <a:ea typeface="+mn-ea"/>
                <a:cs typeface="Arial"/>
              </a:rPr>
              <a:t>RH Moss </a:t>
            </a:r>
            <a:r>
              <a:rPr lang="fr-FR" sz="900" b="1" i="1" smtClean="0">
                <a:solidFill>
                  <a:srgbClr val="999999"/>
                </a:solidFill>
                <a:latin typeface="Arial"/>
                <a:ea typeface="+mn-ea"/>
                <a:cs typeface="Arial"/>
              </a:rPr>
              <a:t>et al.</a:t>
            </a:r>
            <a:r>
              <a:rPr lang="fr-FR" sz="900" b="1" i="0" smtClean="0">
                <a:solidFill>
                  <a:srgbClr val="999999"/>
                </a:solidFill>
                <a:latin typeface="Arial"/>
                <a:ea typeface="+mn-ea"/>
                <a:cs typeface="Arial"/>
              </a:rPr>
              <a:t> </a:t>
            </a:r>
            <a:r>
              <a:rPr lang="fr-FR" sz="900" b="1" i="1" smtClean="0">
                <a:solidFill>
                  <a:srgbClr val="999999"/>
                </a:solidFill>
                <a:latin typeface="Arial"/>
                <a:ea typeface="+mn-ea"/>
                <a:cs typeface="Arial"/>
              </a:rPr>
              <a:t>Nature</a:t>
            </a:r>
            <a:r>
              <a:rPr lang="fr-FR" sz="900" b="1" i="0" smtClean="0">
                <a:solidFill>
                  <a:srgbClr val="999999"/>
                </a:solidFill>
                <a:latin typeface="Arial"/>
                <a:ea typeface="+mn-ea"/>
                <a:cs typeface="Arial"/>
              </a:rPr>
              <a:t> 463, 747-756 (2010)</a:t>
            </a:r>
            <a:endParaRPr lang="fr-FR" sz="900" b="1" i="0">
              <a:solidFill>
                <a:srgbClr val="999999"/>
              </a:solidFill>
              <a:latin typeface="Arial"/>
              <a:ea typeface="+mn-ea"/>
              <a:cs typeface="Arial"/>
            </a:endParaRPr>
          </a:p>
        </p:txBody>
      </p:sp>
      <p:pic>
        <p:nvPicPr>
          <p:cNvPr id="21509" name="Picture 130" descr="nature08823-f5"/>
          <p:cNvPicPr>
            <a:picLocks noChangeAspect="1" noChangeArrowheads="1"/>
          </p:cNvPicPr>
          <p:nvPr/>
        </p:nvPicPr>
        <p:blipFill>
          <a:blip r:embed="rId3" cstate="print"/>
          <a:srcRect/>
          <a:stretch>
            <a:fillRect/>
          </a:stretch>
        </p:blipFill>
        <p:spPr bwMode="auto">
          <a:xfrm>
            <a:off x="457200" y="2733675"/>
            <a:ext cx="8034338" cy="3775075"/>
          </a:xfrm>
          <a:prstGeom prst="rect">
            <a:avLst/>
          </a:prstGeom>
          <a:noFill/>
          <a:ln w="9525">
            <a:noFill/>
            <a:miter lim="800000"/>
            <a:headEnd/>
            <a:tailEnd/>
          </a:ln>
        </p:spPr>
      </p:pic>
      <p:sp>
        <p:nvSpPr>
          <p:cNvPr id="9" name="Text Box 17"/>
          <p:cNvSpPr txBox="1">
            <a:spLocks noChangeArrowheads="1"/>
          </p:cNvSpPr>
          <p:nvPr/>
        </p:nvSpPr>
        <p:spPr bwMode="auto">
          <a:xfrm>
            <a:off x="898524" y="2014538"/>
            <a:ext cx="2996581" cy="738187"/>
          </a:xfrm>
          <a:prstGeom prst="rect">
            <a:avLst/>
          </a:prstGeom>
          <a:solidFill>
            <a:schemeClr val="bg1">
              <a:lumMod val="95000"/>
            </a:schemeClr>
          </a:solidFill>
          <a:ln w="9525">
            <a:noFill/>
            <a:miter lim="800000"/>
            <a:headEnd/>
            <a:tailEnd/>
          </a:ln>
        </p:spPr>
        <p:txBody>
          <a:bodyPr wrap="square" lIns="36000" rIns="36000">
            <a:spAutoFit/>
          </a:bodyPr>
          <a:lstStyle/>
          <a:p>
            <a:pPr algn="l">
              <a:buNone/>
            </a:pPr>
            <a:r>
              <a:rPr lang="fr-FR" sz="1400" b="1" i="0" dirty="0" smtClean="0">
                <a:solidFill>
                  <a:srgbClr val="000000"/>
                </a:solidFill>
                <a:latin typeface="Arial"/>
                <a:cs typeface="Arial"/>
              </a:rPr>
              <a:t>(a) Changements dans le forçage  radiatif (par rapport aux conditions </a:t>
            </a:r>
            <a:r>
              <a:rPr lang="fr-FR" sz="1400" b="1" i="0" dirty="0" err="1" smtClean="0">
                <a:solidFill>
                  <a:srgbClr val="000000"/>
                </a:solidFill>
                <a:latin typeface="Arial"/>
                <a:cs typeface="Arial"/>
              </a:rPr>
              <a:t>pré-industrielles</a:t>
            </a:r>
            <a:r>
              <a:rPr lang="fr-FR" sz="1400" b="1" i="0" dirty="0" smtClean="0">
                <a:solidFill>
                  <a:srgbClr val="000000"/>
                </a:solidFill>
                <a:latin typeface="Arial"/>
                <a:cs typeface="Arial"/>
              </a:rPr>
              <a:t>)</a:t>
            </a:r>
            <a:endParaRPr lang="fr-FR" sz="1400" dirty="0">
              <a:solidFill>
                <a:schemeClr val="tx1"/>
              </a:solidFill>
              <a:latin typeface="Arial"/>
              <a:cs typeface="Arial"/>
            </a:endParaRPr>
          </a:p>
        </p:txBody>
      </p:sp>
      <p:sp>
        <p:nvSpPr>
          <p:cNvPr id="11" name="Text Box 17"/>
          <p:cNvSpPr txBox="1">
            <a:spLocks noChangeArrowheads="1"/>
          </p:cNvSpPr>
          <p:nvPr/>
        </p:nvSpPr>
        <p:spPr bwMode="auto">
          <a:xfrm>
            <a:off x="4899025" y="2008188"/>
            <a:ext cx="2782888" cy="738187"/>
          </a:xfrm>
          <a:prstGeom prst="rect">
            <a:avLst/>
          </a:prstGeom>
          <a:solidFill>
            <a:schemeClr val="bg1">
              <a:lumMod val="95000"/>
            </a:schemeClr>
          </a:solidFill>
          <a:ln w="9525">
            <a:noFill/>
            <a:miter lim="800000"/>
            <a:headEnd/>
            <a:tailEnd/>
          </a:ln>
        </p:spPr>
        <p:txBody>
          <a:bodyPr lIns="36000" rIns="36000">
            <a:spAutoFit/>
          </a:bodyPr>
          <a:lstStyle/>
          <a:p>
            <a:pPr algn="l">
              <a:buNone/>
            </a:pPr>
            <a:r>
              <a:rPr lang="fr-FR" sz="1400" b="1" i="0" smtClean="0">
                <a:solidFill>
                  <a:srgbClr val="000000"/>
                </a:solidFill>
                <a:latin typeface="Arial"/>
                <a:cs typeface="Arial"/>
              </a:rPr>
              <a:t>(b) Émissions de CO</a:t>
            </a:r>
            <a:r>
              <a:rPr lang="fr-FR" sz="1400" b="1" i="0" baseline="-25000" smtClean="0">
                <a:solidFill>
                  <a:srgbClr val="000000"/>
                </a:solidFill>
                <a:latin typeface="Arial"/>
                <a:cs typeface="Arial"/>
              </a:rPr>
              <a:t>2</a:t>
            </a:r>
            <a:r>
              <a:rPr lang="fr-FR" sz="1400" b="1" i="0" smtClean="0">
                <a:solidFill>
                  <a:srgbClr val="000000"/>
                </a:solidFill>
                <a:latin typeface="Arial"/>
                <a:cs typeface="Arial"/>
              </a:rPr>
              <a:t> dues à l'énergie et à l'industrie pour les  candidats aux RCP</a:t>
            </a:r>
            <a:endParaRPr lang="fr-FR" sz="1400" dirty="0">
              <a:solidFill>
                <a:schemeClr val="tx1"/>
              </a:solidFill>
              <a:latin typeface="Arial"/>
              <a:cs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74" t="9501"/>
          <a:stretch/>
        </p:blipFill>
        <p:spPr bwMode="auto">
          <a:xfrm>
            <a:off x="4198994" y="2777628"/>
            <a:ext cx="3244187" cy="11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1562" y="4697153"/>
            <a:ext cx="2655275" cy="1446097"/>
          </a:xfrm>
          <a:prstGeom prst="rect">
            <a:avLst/>
          </a:prstGeom>
        </p:spPr>
      </p:pic>
      <p:sp>
        <p:nvSpPr>
          <p:cNvPr id="5" name="Inhaltsplatzhalter 2"/>
          <p:cNvSpPr txBox="1">
            <a:spLocks/>
          </p:cNvSpPr>
          <p:nvPr/>
        </p:nvSpPr>
        <p:spPr>
          <a:xfrm>
            <a:off x="520626" y="1776172"/>
            <a:ext cx="3792225" cy="4835643"/>
          </a:xfrm>
          <a:prstGeom prst="rect">
            <a:avLst/>
          </a:prstGeom>
        </p:spPr>
        <p:txBody>
          <a:bodyPr lIns="0" tIns="0" rIns="0" bIns="0"/>
          <a:lstStyle/>
          <a:p>
            <a:pPr eaLnBrk="1" hangingPunct="1">
              <a:spcBef>
                <a:spcPts val="0"/>
              </a:spcBef>
              <a:spcAft>
                <a:spcPts val="600"/>
              </a:spcAft>
              <a:buClr>
                <a:srgbClr val="C80F0F"/>
              </a:buClr>
              <a:defRPr/>
            </a:pPr>
            <a:r>
              <a:rPr lang="fr-FR" sz="1050" kern="0" dirty="0" smtClean="0">
                <a:solidFill>
                  <a:srgbClr val="000000"/>
                </a:solidFill>
                <a:latin typeface="Arial"/>
              </a:rPr>
              <a:t>En sa qualité d’entreprise fédérale, la GIZ aide le gouvernement allemand à concrétiser ses objectifs de coopération internationale pour le développement durable ; elle œuvre aussi au niveau mondial dans le domaine de l’éducation internationale.</a:t>
            </a:r>
          </a:p>
          <a:p>
            <a:pPr eaLnBrk="1" hangingPunct="1">
              <a:spcBef>
                <a:spcPts val="0"/>
              </a:spcBef>
              <a:spcAft>
                <a:spcPts val="600"/>
              </a:spcAft>
              <a:buClr>
                <a:srgbClr val="C80F0F"/>
              </a:buClr>
              <a:defRPr/>
            </a:pPr>
            <a:r>
              <a:rPr lang="fr-FR" sz="1050" kern="0" dirty="0" smtClean="0">
                <a:solidFill>
                  <a:srgbClr val="C00000"/>
                </a:solidFill>
                <a:latin typeface="Arial"/>
              </a:rPr>
              <a:t>Publié par</a:t>
            </a:r>
            <a:r>
              <a:rPr lang="fr-FR" sz="1050" kern="0" dirty="0" smtClean="0">
                <a:solidFill>
                  <a:srgbClr val="000000">
                    <a:lumMod val="50000"/>
                    <a:lumOff val="50000"/>
                  </a:srgbClr>
                </a:solidFill>
                <a:latin typeface="Arial"/>
              </a:rPr>
              <a:t/>
            </a:r>
            <a:br>
              <a:rPr lang="fr-FR" sz="1050" kern="0" dirty="0" smtClean="0">
                <a:solidFill>
                  <a:srgbClr val="000000">
                    <a:lumMod val="50000"/>
                    <a:lumOff val="50000"/>
                  </a:srgbClr>
                </a:solidFill>
                <a:latin typeface="Arial"/>
              </a:rPr>
            </a:br>
            <a:r>
              <a:rPr lang="fr-FR" sz="1050" kern="0" dirty="0" smtClean="0">
                <a:solidFill>
                  <a:srgbClr val="000000"/>
                </a:solidFill>
                <a:latin typeface="Arial"/>
              </a:rPr>
              <a:t>Deutsche </a:t>
            </a:r>
            <a:r>
              <a:rPr lang="fr-FR" sz="1050" kern="0" dirty="0" err="1" smtClean="0">
                <a:solidFill>
                  <a:srgbClr val="000000"/>
                </a:solidFill>
                <a:latin typeface="Arial"/>
              </a:rPr>
              <a:t>Gesellschaft</a:t>
            </a:r>
            <a:r>
              <a:rPr lang="fr-FR" sz="1050" kern="0" dirty="0" smtClean="0">
                <a:solidFill>
                  <a:srgbClr val="000000"/>
                </a:solidFill>
                <a:latin typeface="Arial"/>
              </a:rPr>
              <a:t> </a:t>
            </a:r>
            <a:r>
              <a:rPr lang="fr-FR" sz="1050" kern="0" dirty="0" err="1" smtClean="0">
                <a:solidFill>
                  <a:srgbClr val="000000"/>
                </a:solidFill>
                <a:latin typeface="Arial"/>
              </a:rPr>
              <a:t>für</a:t>
            </a:r>
            <a:r>
              <a:rPr lang="fr-FR" sz="1050" kern="0" dirty="0" smtClean="0">
                <a:solidFill>
                  <a:srgbClr val="000000"/>
                </a:solidFill>
                <a:latin typeface="Arial"/>
              </a:rPr>
              <a:t/>
            </a:r>
            <a:br>
              <a:rPr lang="fr-FR" sz="1050" kern="0" dirty="0" smtClean="0">
                <a:solidFill>
                  <a:srgbClr val="000000"/>
                </a:solidFill>
                <a:latin typeface="Arial"/>
              </a:rPr>
            </a:br>
            <a:r>
              <a:rPr lang="fr-FR" sz="1050" kern="0" dirty="0" smtClean="0">
                <a:solidFill>
                  <a:srgbClr val="000000"/>
                </a:solidFill>
                <a:latin typeface="Arial"/>
              </a:rPr>
              <a:t>Internationale </a:t>
            </a:r>
            <a:r>
              <a:rPr lang="fr-FR" sz="1050" kern="0" dirty="0" err="1" smtClean="0">
                <a:solidFill>
                  <a:srgbClr val="000000"/>
                </a:solidFill>
                <a:latin typeface="Arial"/>
              </a:rPr>
              <a:t>Zusammenarbeit</a:t>
            </a:r>
            <a:r>
              <a:rPr lang="fr-FR" sz="1050" kern="0" dirty="0" smtClean="0">
                <a:solidFill>
                  <a:srgbClr val="000000"/>
                </a:solidFill>
                <a:latin typeface="Arial"/>
              </a:rPr>
              <a:t> (GIZ) </a:t>
            </a:r>
            <a:r>
              <a:rPr lang="fr-FR" sz="1050" kern="0" dirty="0" err="1" smtClean="0">
                <a:solidFill>
                  <a:srgbClr val="000000"/>
                </a:solidFill>
                <a:latin typeface="Arial"/>
              </a:rPr>
              <a:t>GmbH</a:t>
            </a:r>
            <a:endParaRPr lang="fr-FR" sz="1050" kern="0" dirty="0" smtClean="0">
              <a:solidFill>
                <a:srgbClr val="000000"/>
              </a:solidFill>
              <a:latin typeface="Arial"/>
            </a:endParaRPr>
          </a:p>
          <a:p>
            <a:pPr eaLnBrk="1" hangingPunct="1">
              <a:spcBef>
                <a:spcPts val="0"/>
              </a:spcBef>
              <a:spcAft>
                <a:spcPts val="600"/>
              </a:spcAft>
              <a:buClr>
                <a:srgbClr val="C80F0F"/>
              </a:buClr>
              <a:defRPr/>
            </a:pPr>
            <a:r>
              <a:rPr lang="fr-FR" sz="1050" kern="0" dirty="0" smtClean="0">
                <a:solidFill>
                  <a:srgbClr val="000000"/>
                </a:solidFill>
                <a:latin typeface="Arial"/>
              </a:rPr>
              <a:t>Sièges de la société :</a:t>
            </a:r>
            <a:br>
              <a:rPr lang="fr-FR" sz="1050" kern="0" dirty="0" smtClean="0">
                <a:solidFill>
                  <a:srgbClr val="000000"/>
                </a:solidFill>
                <a:latin typeface="Arial"/>
              </a:rPr>
            </a:br>
            <a:r>
              <a:rPr lang="fr-FR" sz="1050" kern="0" dirty="0" smtClean="0">
                <a:solidFill>
                  <a:srgbClr val="000000"/>
                </a:solidFill>
                <a:latin typeface="Arial"/>
              </a:rPr>
              <a:t>Bonn et Eschborn, Allemagne</a:t>
            </a:r>
          </a:p>
          <a:p>
            <a:pPr eaLnBrk="1" hangingPunct="1">
              <a:spcBef>
                <a:spcPts val="0"/>
              </a:spcBef>
              <a:spcAft>
                <a:spcPts val="300"/>
              </a:spcAft>
              <a:buClr>
                <a:srgbClr val="C80F0F"/>
              </a:buClr>
              <a:tabLst>
                <a:tab pos="180975" algn="l"/>
              </a:tabLst>
              <a:defRPr/>
            </a:pPr>
            <a:r>
              <a:rPr lang="fr-FR" sz="1050" kern="0" dirty="0" smtClean="0">
                <a:solidFill>
                  <a:srgbClr val="000000"/>
                </a:solidFill>
                <a:latin typeface="Arial"/>
              </a:rPr>
              <a:t>Dag-Hammarskjöld-</a:t>
            </a:r>
            <a:r>
              <a:rPr lang="fr-FR" sz="1050" kern="0" dirty="0" err="1" smtClean="0">
                <a:solidFill>
                  <a:srgbClr val="000000"/>
                </a:solidFill>
                <a:latin typeface="Arial"/>
              </a:rPr>
              <a:t>Weg</a:t>
            </a:r>
            <a:r>
              <a:rPr lang="fr-FR" sz="1050" kern="0" dirty="0" smtClean="0">
                <a:solidFill>
                  <a:srgbClr val="000000"/>
                </a:solidFill>
                <a:latin typeface="Arial"/>
              </a:rPr>
              <a:t> 1-5</a:t>
            </a:r>
            <a:br>
              <a:rPr lang="fr-FR" sz="1050" kern="0" dirty="0" smtClean="0">
                <a:solidFill>
                  <a:srgbClr val="000000"/>
                </a:solidFill>
                <a:latin typeface="Arial"/>
              </a:rPr>
            </a:br>
            <a:r>
              <a:rPr lang="fr-FR" sz="1050" kern="0" dirty="0" smtClean="0">
                <a:solidFill>
                  <a:srgbClr val="000000"/>
                </a:solidFill>
                <a:latin typeface="Arial"/>
              </a:rPr>
              <a:t>65760 Eschborn, Allemagne</a:t>
            </a:r>
            <a:br>
              <a:rPr lang="fr-FR" sz="1050" kern="0" dirty="0" smtClean="0">
                <a:solidFill>
                  <a:srgbClr val="000000"/>
                </a:solidFill>
                <a:latin typeface="Arial"/>
              </a:rPr>
            </a:br>
            <a:r>
              <a:rPr lang="fr-FR" sz="1050" kern="0" dirty="0" smtClean="0">
                <a:solidFill>
                  <a:srgbClr val="000000"/>
                </a:solidFill>
                <a:latin typeface="Arial"/>
              </a:rPr>
              <a:t>T	+49 61 96 79-0</a:t>
            </a:r>
            <a:br>
              <a:rPr lang="fr-FR" sz="1050" kern="0" dirty="0" smtClean="0">
                <a:solidFill>
                  <a:srgbClr val="000000"/>
                </a:solidFill>
                <a:latin typeface="Arial"/>
              </a:rPr>
            </a:br>
            <a:r>
              <a:rPr lang="fr-FR" sz="1050" kern="0" dirty="0" smtClean="0">
                <a:solidFill>
                  <a:srgbClr val="000000"/>
                </a:solidFill>
                <a:latin typeface="Arial"/>
              </a:rPr>
              <a:t>F	+49 61 96 79-1115</a:t>
            </a:r>
          </a:p>
          <a:p>
            <a:pPr eaLnBrk="1" hangingPunct="1">
              <a:spcBef>
                <a:spcPts val="0"/>
              </a:spcBef>
              <a:spcAft>
                <a:spcPts val="300"/>
              </a:spcAft>
              <a:buClr>
                <a:srgbClr val="C80F0F"/>
              </a:buClr>
              <a:tabLst>
                <a:tab pos="180975" algn="l"/>
              </a:tabLst>
              <a:defRPr/>
            </a:pPr>
            <a:endParaRPr lang="fr-FR" sz="1050" kern="0" dirty="0" smtClean="0">
              <a:solidFill>
                <a:srgbClr val="000000"/>
              </a:solidFill>
              <a:latin typeface="Arial"/>
            </a:endParaRPr>
          </a:p>
          <a:p>
            <a:pPr>
              <a:spcBef>
                <a:spcPts val="0"/>
              </a:spcBef>
              <a:spcAft>
                <a:spcPts val="600"/>
              </a:spcAft>
            </a:pPr>
            <a:r>
              <a:rPr lang="fr-FR" sz="1050" kern="0" dirty="0" smtClean="0">
                <a:solidFill>
                  <a:srgbClr val="C00000"/>
                </a:solidFill>
                <a:latin typeface="Arial"/>
                <a:cs typeface="Arial"/>
              </a:rPr>
              <a:t>Responsable </a:t>
            </a:r>
            <a:r>
              <a:rPr lang="fr-FR" sz="1050" b="0" kern="0" dirty="0" smtClean="0">
                <a:solidFill>
                  <a:srgbClr val="000000"/>
                </a:solidFill>
                <a:latin typeface="Arial"/>
                <a:cs typeface="Arial"/>
              </a:rPr>
              <a:t>Michael Hoppe, GIZ</a:t>
            </a:r>
          </a:p>
          <a:p>
            <a:pPr>
              <a:spcBef>
                <a:spcPts val="0"/>
              </a:spcBef>
              <a:spcAft>
                <a:spcPts val="600"/>
              </a:spcAft>
            </a:pPr>
            <a:r>
              <a:rPr lang="fr-FR" sz="1050" kern="0" dirty="0" smtClean="0">
                <a:solidFill>
                  <a:srgbClr val="C00000"/>
                </a:solidFill>
                <a:latin typeface="Arial"/>
                <a:cs typeface="Arial"/>
              </a:rPr>
              <a:t>Auteur </a:t>
            </a:r>
            <a:r>
              <a:rPr lang="fr-FR" sz="1050" b="0" kern="0" dirty="0" smtClean="0">
                <a:solidFill>
                  <a:srgbClr val="000000"/>
                </a:solidFill>
                <a:latin typeface="Arial"/>
                <a:cs typeface="Arial"/>
              </a:rPr>
              <a:t>Barbara </a:t>
            </a:r>
            <a:r>
              <a:rPr lang="fr-FR" sz="1050" b="0" kern="0" dirty="0" err="1" smtClean="0">
                <a:solidFill>
                  <a:srgbClr val="000000"/>
                </a:solidFill>
                <a:latin typeface="Arial"/>
                <a:cs typeface="Arial"/>
              </a:rPr>
              <a:t>Fröde-Thierfelder</a:t>
            </a:r>
            <a:endParaRPr lang="fr-FR" sz="1050" b="0" kern="0" dirty="0" smtClean="0">
              <a:solidFill>
                <a:srgbClr val="000000"/>
              </a:solidFill>
              <a:latin typeface="Arial"/>
              <a:cs typeface="Arial"/>
            </a:endParaRPr>
          </a:p>
          <a:p>
            <a:pPr>
              <a:spcBef>
                <a:spcPts val="0"/>
              </a:spcBef>
              <a:spcAft>
                <a:spcPts val="600"/>
              </a:spcAft>
            </a:pPr>
            <a:r>
              <a:rPr lang="fr-FR" sz="1050" kern="0" dirty="0" smtClean="0">
                <a:solidFill>
                  <a:srgbClr val="C00000"/>
                </a:solidFill>
                <a:latin typeface="Arial"/>
                <a:cs typeface="Arial"/>
              </a:rPr>
              <a:t>Coordination </a:t>
            </a:r>
            <a:r>
              <a:rPr lang="fr-FR" sz="1050" b="0" kern="0" dirty="0" smtClean="0">
                <a:solidFill>
                  <a:srgbClr val="000000"/>
                </a:solidFill>
                <a:latin typeface="Arial"/>
                <a:cs typeface="Arial"/>
              </a:rPr>
              <a:t>Barbara </a:t>
            </a:r>
            <a:r>
              <a:rPr lang="fr-FR" sz="1050" b="0" kern="0" dirty="0" err="1" smtClean="0">
                <a:solidFill>
                  <a:srgbClr val="000000"/>
                </a:solidFill>
                <a:latin typeface="Arial"/>
                <a:cs typeface="Arial"/>
              </a:rPr>
              <a:t>Fröde-Thierfelder</a:t>
            </a:r>
            <a:endParaRPr lang="fr-FR" sz="1050" dirty="0" smtClean="0">
              <a:solidFill>
                <a:schemeClr val="tx1"/>
              </a:solidFill>
            </a:endParaRPr>
          </a:p>
          <a:p>
            <a:pPr>
              <a:spcBef>
                <a:spcPts val="0"/>
              </a:spcBef>
              <a:spcAft>
                <a:spcPts val="600"/>
              </a:spcAft>
            </a:pPr>
            <a:r>
              <a:rPr lang="fr-FR" sz="1050" kern="0" dirty="0" smtClean="0">
                <a:solidFill>
                  <a:srgbClr val="C00000"/>
                </a:solidFill>
                <a:latin typeface="Arial"/>
                <a:cs typeface="Arial"/>
              </a:rPr>
              <a:t>Crédits photographiques</a:t>
            </a:r>
            <a:r>
              <a:rPr lang="fr-FR" sz="1050" b="0" kern="0" dirty="0" smtClean="0">
                <a:solidFill>
                  <a:srgbClr val="000000">
                    <a:lumMod val="65000"/>
                    <a:lumOff val="35000"/>
                  </a:srgbClr>
                </a:solidFill>
                <a:latin typeface="Arial"/>
                <a:cs typeface="Arial"/>
              </a:rPr>
              <a:t/>
            </a:r>
            <a:br>
              <a:rPr lang="fr-FR" sz="1050" b="0" kern="0" dirty="0" smtClean="0">
                <a:solidFill>
                  <a:srgbClr val="000000">
                    <a:lumMod val="65000"/>
                    <a:lumOff val="35000"/>
                  </a:srgbClr>
                </a:solidFill>
                <a:latin typeface="Arial"/>
                <a:cs typeface="Arial"/>
              </a:rPr>
            </a:br>
            <a:r>
              <a:rPr lang="fr-FR" sz="1050" b="0" kern="0" dirty="0" smtClean="0">
                <a:solidFill>
                  <a:srgbClr val="000000"/>
                </a:solidFill>
                <a:latin typeface="Arial"/>
                <a:cs typeface="Arial"/>
              </a:rPr>
              <a:t>© GIZ/Programme de la Protection du Climat et Claudia </a:t>
            </a:r>
            <a:r>
              <a:rPr lang="fr-FR" sz="1050" b="0" kern="0" dirty="0" err="1" smtClean="0">
                <a:solidFill>
                  <a:srgbClr val="000000"/>
                </a:solidFill>
                <a:latin typeface="Arial"/>
                <a:cs typeface="Arial"/>
              </a:rPr>
              <a:t>Altmann</a:t>
            </a:r>
            <a:r>
              <a:rPr lang="fr-FR" sz="1050" b="0" kern="0" dirty="0" smtClean="0">
                <a:solidFill>
                  <a:srgbClr val="000000"/>
                </a:solidFill>
                <a:latin typeface="Arial"/>
                <a:cs typeface="Arial"/>
              </a:rPr>
              <a:t>, Dirk </a:t>
            </a:r>
            <a:r>
              <a:rPr lang="fr-FR" sz="1050" b="0" kern="0" dirty="0" err="1" smtClean="0">
                <a:solidFill>
                  <a:srgbClr val="000000"/>
                </a:solidFill>
                <a:latin typeface="Arial"/>
                <a:cs typeface="Arial"/>
              </a:rPr>
              <a:t>Ostermeier</a:t>
            </a:r>
            <a:r>
              <a:rPr lang="fr-FR" sz="1050" b="0" kern="0" dirty="0" smtClean="0">
                <a:solidFill>
                  <a:srgbClr val="000000"/>
                </a:solidFill>
                <a:latin typeface="Arial"/>
                <a:cs typeface="Arial"/>
              </a:rPr>
              <a:t>, Florian </a:t>
            </a:r>
            <a:r>
              <a:rPr lang="fr-FR" sz="1050" b="0" kern="0" dirty="0" err="1" smtClean="0">
                <a:solidFill>
                  <a:srgbClr val="000000"/>
                </a:solidFill>
                <a:latin typeface="Arial"/>
                <a:cs typeface="Arial"/>
              </a:rPr>
              <a:t>Kopp</a:t>
            </a:r>
            <a:r>
              <a:rPr lang="fr-FR" sz="1050" b="0" kern="0" dirty="0" smtClean="0">
                <a:solidFill>
                  <a:srgbClr val="000000"/>
                </a:solidFill>
                <a:latin typeface="Arial"/>
                <a:cs typeface="Arial"/>
              </a:rPr>
              <a:t>, Georg </a:t>
            </a:r>
            <a:r>
              <a:rPr lang="fr-FR" sz="1050" b="0" kern="0" dirty="0" err="1" smtClean="0">
                <a:solidFill>
                  <a:srgbClr val="000000"/>
                </a:solidFill>
                <a:latin typeface="Arial"/>
                <a:cs typeface="Arial"/>
              </a:rPr>
              <a:t>Buchholz</a:t>
            </a:r>
            <a:r>
              <a:rPr lang="fr-FR" sz="1050" b="0" kern="0" dirty="0" smtClean="0">
                <a:solidFill>
                  <a:srgbClr val="000000"/>
                </a:solidFill>
                <a:latin typeface="Arial"/>
                <a:cs typeface="Arial"/>
              </a:rPr>
              <a:t>, Ira </a:t>
            </a:r>
            <a:r>
              <a:rPr lang="fr-FR" sz="1050" b="0" kern="0" dirty="0" err="1" smtClean="0">
                <a:solidFill>
                  <a:srgbClr val="000000"/>
                </a:solidFill>
                <a:latin typeface="Arial"/>
                <a:cs typeface="Arial"/>
              </a:rPr>
              <a:t>Olaleye</a:t>
            </a:r>
            <a:r>
              <a:rPr lang="fr-FR" sz="1050" b="0" kern="0" dirty="0" smtClean="0">
                <a:solidFill>
                  <a:srgbClr val="000000"/>
                </a:solidFill>
                <a:latin typeface="Arial"/>
                <a:cs typeface="Arial"/>
              </a:rPr>
              <a:t>, Jörg </a:t>
            </a:r>
            <a:r>
              <a:rPr lang="fr-FR" sz="1050" b="0" kern="0" dirty="0" err="1" smtClean="0">
                <a:solidFill>
                  <a:srgbClr val="000000"/>
                </a:solidFill>
                <a:latin typeface="Arial"/>
                <a:cs typeface="Arial"/>
              </a:rPr>
              <a:t>Böthling</a:t>
            </a:r>
            <a:r>
              <a:rPr lang="fr-FR" sz="1050" b="0" kern="0" dirty="0" smtClean="0">
                <a:solidFill>
                  <a:srgbClr val="000000"/>
                </a:solidFill>
                <a:latin typeface="Arial"/>
                <a:cs typeface="Arial"/>
              </a:rPr>
              <a:t>, Manuel Hauptmann, Markus </a:t>
            </a:r>
            <a:r>
              <a:rPr lang="fr-FR" sz="1050" b="0" kern="0" dirty="0" err="1" smtClean="0">
                <a:solidFill>
                  <a:srgbClr val="000000"/>
                </a:solidFill>
                <a:latin typeface="Arial"/>
                <a:cs typeface="Arial"/>
              </a:rPr>
              <a:t>Kirchgessner</a:t>
            </a:r>
            <a:r>
              <a:rPr lang="fr-FR" sz="1050" b="0" kern="0" dirty="0" smtClean="0">
                <a:solidFill>
                  <a:srgbClr val="000000"/>
                </a:solidFill>
                <a:latin typeface="Arial"/>
                <a:cs typeface="Arial"/>
              </a:rPr>
              <a:t>, Michael Gajo, Michael </a:t>
            </a:r>
            <a:r>
              <a:rPr lang="fr-FR" sz="1050" b="0" kern="0" dirty="0" err="1" smtClean="0">
                <a:solidFill>
                  <a:srgbClr val="000000"/>
                </a:solidFill>
                <a:latin typeface="Arial"/>
                <a:cs typeface="Arial"/>
              </a:rPr>
              <a:t>Netzhammer</a:t>
            </a:r>
            <a:r>
              <a:rPr lang="fr-FR" sz="1050" b="0" kern="0" dirty="0" smtClean="0">
                <a:solidFill>
                  <a:srgbClr val="000000"/>
                </a:solidFill>
                <a:latin typeface="Arial"/>
                <a:cs typeface="Arial"/>
              </a:rPr>
              <a:t>, Nicole Herzog, Peter </a:t>
            </a:r>
            <a:r>
              <a:rPr lang="fr-FR" sz="1050" b="0" kern="0" dirty="0" err="1" smtClean="0">
                <a:solidFill>
                  <a:srgbClr val="000000"/>
                </a:solidFill>
                <a:latin typeface="Arial"/>
                <a:cs typeface="Arial"/>
              </a:rPr>
              <a:t>Korneffel</a:t>
            </a:r>
            <a:r>
              <a:rPr lang="fr-FR" sz="1050" b="0" kern="0" dirty="0" smtClean="0">
                <a:solidFill>
                  <a:srgbClr val="000000"/>
                </a:solidFill>
                <a:latin typeface="Arial"/>
                <a:cs typeface="Arial"/>
              </a:rPr>
              <a:t>, Richard Lord, Robert Heine, </a:t>
            </a:r>
            <a:r>
              <a:rPr lang="fr-FR" sz="1050" b="0" kern="0" dirty="0" err="1" smtClean="0">
                <a:solidFill>
                  <a:srgbClr val="000000"/>
                </a:solidFill>
                <a:latin typeface="Arial"/>
                <a:cs typeface="Arial"/>
              </a:rPr>
              <a:t>Rüdiger</a:t>
            </a:r>
            <a:r>
              <a:rPr lang="fr-FR" sz="1050" b="0" kern="0" dirty="0" smtClean="0">
                <a:solidFill>
                  <a:srgbClr val="000000"/>
                </a:solidFill>
                <a:latin typeface="Arial"/>
                <a:cs typeface="Arial"/>
              </a:rPr>
              <a:t> Behrens, Ulrich </a:t>
            </a:r>
            <a:r>
              <a:rPr lang="fr-FR" sz="1050" b="0" kern="0" dirty="0" err="1" smtClean="0">
                <a:solidFill>
                  <a:srgbClr val="000000"/>
                </a:solidFill>
                <a:latin typeface="Arial"/>
                <a:cs typeface="Arial"/>
              </a:rPr>
              <a:t>Scholz</a:t>
            </a:r>
            <a:r>
              <a:rPr lang="fr-FR" sz="1050" b="0" kern="0" dirty="0" smtClean="0">
                <a:solidFill>
                  <a:srgbClr val="000000"/>
                </a:solidFill>
                <a:latin typeface="Arial"/>
                <a:cs typeface="Arial"/>
              </a:rPr>
              <a:t>, Ursula Meissner, Uwe </a:t>
            </a:r>
            <a:r>
              <a:rPr lang="fr-FR" sz="1050" b="0" kern="0" dirty="0" err="1" smtClean="0">
                <a:solidFill>
                  <a:srgbClr val="000000"/>
                </a:solidFill>
                <a:latin typeface="Arial"/>
                <a:cs typeface="Arial"/>
              </a:rPr>
              <a:t>Rau</a:t>
            </a:r>
            <a:endParaRPr lang="fr-FR" sz="1050" b="0" kern="0" dirty="0" smtClean="0">
              <a:solidFill>
                <a:srgbClr val="000000"/>
              </a:solidFill>
              <a:latin typeface="Arial"/>
              <a:cs typeface="Arial"/>
            </a:endParaRPr>
          </a:p>
          <a:p>
            <a:pPr>
              <a:spcBef>
                <a:spcPts val="0"/>
              </a:spcBef>
              <a:spcAft>
                <a:spcPts val="600"/>
              </a:spcAft>
            </a:pPr>
            <a:r>
              <a:rPr lang="fr-FR" sz="1050" kern="0" dirty="0" smtClean="0">
                <a:solidFill>
                  <a:srgbClr val="C00000"/>
                </a:solidFill>
                <a:latin typeface="Arial"/>
                <a:cs typeface="Arial"/>
              </a:rPr>
              <a:t>Maquette </a:t>
            </a:r>
            <a:r>
              <a:rPr lang="fr-FR" sz="1050" b="0" kern="0" dirty="0" smtClean="0">
                <a:solidFill>
                  <a:srgbClr val="000000"/>
                </a:solidFill>
                <a:latin typeface="Arial"/>
                <a:cs typeface="Arial"/>
              </a:rPr>
              <a:t>Ira </a:t>
            </a:r>
            <a:r>
              <a:rPr lang="fr-FR" sz="1050" b="0" kern="0" dirty="0" err="1" smtClean="0">
                <a:solidFill>
                  <a:srgbClr val="000000"/>
                </a:solidFill>
                <a:latin typeface="Arial"/>
                <a:cs typeface="Arial"/>
              </a:rPr>
              <a:t>Olaleye</a:t>
            </a:r>
            <a:endParaRPr lang="fr-FR" sz="1050" dirty="0" smtClean="0">
              <a:solidFill>
                <a:schemeClr val="tx1"/>
              </a:solidFill>
            </a:endParaRPr>
          </a:p>
          <a:p>
            <a:pPr eaLnBrk="1" hangingPunct="1">
              <a:spcBef>
                <a:spcPts val="0"/>
              </a:spcBef>
              <a:spcAft>
                <a:spcPts val="300"/>
              </a:spcAft>
              <a:buClr>
                <a:srgbClr val="C80F0F"/>
              </a:buClr>
              <a:tabLst>
                <a:tab pos="180975" algn="l"/>
              </a:tabLst>
              <a:defRPr/>
            </a:pPr>
            <a:endParaRPr lang="fr-FR" sz="1050" kern="0" dirty="0" smtClean="0">
              <a:solidFill>
                <a:srgbClr val="000000"/>
              </a:solidFill>
              <a:latin typeface="Arial"/>
            </a:endParaRPr>
          </a:p>
          <a:p>
            <a:pPr algn="l">
              <a:spcBef>
                <a:spcPts val="0"/>
              </a:spcBef>
              <a:spcAft>
                <a:spcPts val="0"/>
              </a:spcAft>
            </a:pPr>
            <a:endParaRPr lang="fr-FR" sz="1200" dirty="0" smtClean="0">
              <a:solidFill>
                <a:schemeClr val="tx1"/>
              </a:solidFill>
              <a:latin typeface="+mn-lt"/>
              <a:cs typeface="+mn-cs"/>
            </a:endParaRPr>
          </a:p>
          <a:p>
            <a:pPr algn="l">
              <a:spcBef>
                <a:spcPts val="0"/>
              </a:spcBef>
              <a:spcAft>
                <a:spcPts val="300"/>
              </a:spcAft>
              <a:buNone/>
            </a:pPr>
            <a:endParaRPr lang="fr-FR" sz="1050" dirty="0">
              <a:solidFill>
                <a:schemeClr val="tx1"/>
              </a:solidFill>
              <a:latin typeface="+mn-lt"/>
              <a:cs typeface="+mn-cs"/>
            </a:endParaRPr>
          </a:p>
        </p:txBody>
      </p:sp>
      <p:sp>
        <p:nvSpPr>
          <p:cNvPr id="11" name="Inhaltsplatzhalter 2"/>
          <p:cNvSpPr txBox="1">
            <a:spLocks/>
          </p:cNvSpPr>
          <p:nvPr/>
        </p:nvSpPr>
        <p:spPr bwMode="auto">
          <a:xfrm>
            <a:off x="4548164" y="1776172"/>
            <a:ext cx="4139726" cy="4576762"/>
          </a:xfrm>
          <a:prstGeom prst="rect">
            <a:avLst/>
          </a:prstGeom>
          <a:noFill/>
          <a:ln w="9525">
            <a:noFill/>
            <a:miter lim="800000"/>
            <a:headEnd/>
            <a:tailEnd/>
          </a:ln>
        </p:spPr>
        <p:txBody>
          <a:bodyPr lIns="0" tIns="0" rIns="0" bIns="0"/>
          <a:lstStyle/>
          <a:p>
            <a:pPr>
              <a:spcBef>
                <a:spcPts val="0"/>
              </a:spcBef>
              <a:spcAft>
                <a:spcPts val="300"/>
              </a:spcAft>
            </a:pPr>
            <a:r>
              <a:rPr lang="fr-FR" sz="1000" kern="0" dirty="0" smtClean="0">
                <a:solidFill>
                  <a:schemeClr val="tx1"/>
                </a:solidFill>
                <a:latin typeface="Arial"/>
                <a:cs typeface="Arial"/>
              </a:rPr>
              <a:t>La formation « Intégration de l'adaptation au changement climatique  dans la planification du développement » </a:t>
            </a:r>
            <a:r>
              <a:rPr lang="fr-FR" sz="1000" b="0" kern="0" dirty="0" smtClean="0">
                <a:solidFill>
                  <a:schemeClr val="tx1"/>
                </a:solidFill>
                <a:latin typeface="Arial"/>
                <a:cs typeface="Arial"/>
              </a:rPr>
              <a:t>(</a:t>
            </a:r>
            <a:r>
              <a:rPr lang="fr-FR" sz="1000" b="0" i="1" kern="0" dirty="0" smtClean="0">
                <a:solidFill>
                  <a:schemeClr val="tx1"/>
                </a:solidFill>
                <a:latin typeface="Arial"/>
                <a:cs typeface="Arial"/>
              </a:rPr>
              <a:t>titre original anglais : </a:t>
            </a:r>
            <a:br>
              <a:rPr lang="fr-FR" sz="1000" b="0" i="1" kern="0" dirty="0" smtClean="0">
                <a:solidFill>
                  <a:schemeClr val="tx1"/>
                </a:solidFill>
                <a:latin typeface="Arial"/>
                <a:cs typeface="Arial"/>
              </a:rPr>
            </a:br>
            <a:r>
              <a:rPr lang="fr-FR" sz="1000" b="0" i="1" kern="0" dirty="0" smtClean="0">
                <a:solidFill>
                  <a:schemeClr val="tx1"/>
                </a:solidFill>
                <a:latin typeface="Arial"/>
                <a:cs typeface="Arial"/>
              </a:rPr>
              <a:t>« Integrating climate change adaptation into development planning »</a:t>
            </a:r>
            <a:r>
              <a:rPr lang="fr-FR" sz="1000" b="0" kern="0" dirty="0" smtClean="0">
                <a:solidFill>
                  <a:schemeClr val="tx1"/>
                </a:solidFill>
                <a:latin typeface="Arial"/>
                <a:cs typeface="Arial"/>
              </a:rPr>
              <a:t>) </a:t>
            </a:r>
            <a:br>
              <a:rPr lang="fr-FR" sz="1000" b="0" kern="0" dirty="0" smtClean="0">
                <a:solidFill>
                  <a:schemeClr val="tx1"/>
                </a:solidFill>
                <a:latin typeface="Arial"/>
                <a:cs typeface="Arial"/>
              </a:rPr>
            </a:br>
            <a:r>
              <a:rPr lang="fr-FR" sz="1000" kern="0" dirty="0" smtClean="0">
                <a:solidFill>
                  <a:schemeClr val="tx1"/>
                </a:solidFill>
                <a:latin typeface="Arial"/>
                <a:cs typeface="Arial"/>
              </a:rPr>
              <a:t>a été développée par le Programme </a:t>
            </a:r>
            <a:r>
              <a:rPr lang="fr-FR" sz="1000" kern="0" dirty="0" smtClean="0">
                <a:solidFill>
                  <a:schemeClr val="tx1"/>
                </a:solidFill>
                <a:latin typeface="Arial"/>
              </a:rPr>
              <a:t>de protection du climat de la GIZ, mandaté par le ministère fédéral allemand de la Coopération économique et du Développement </a:t>
            </a:r>
            <a:r>
              <a:rPr lang="fr-FR" sz="1000" kern="0" dirty="0" smtClean="0">
                <a:solidFill>
                  <a:schemeClr val="tx1"/>
                </a:solidFill>
                <a:latin typeface="Arial"/>
                <a:cs typeface="Arial"/>
              </a:rPr>
              <a:t>(BMZ)</a:t>
            </a:r>
            <a:r>
              <a:rPr lang="fr-FR" sz="1000" kern="0" dirty="0" smtClean="0">
                <a:solidFill>
                  <a:schemeClr val="tx1"/>
                </a:solidFill>
                <a:latin typeface="Arial"/>
              </a:rPr>
              <a:t>. </a:t>
            </a: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r>
              <a:rPr lang="fr-FR" sz="1000" kern="0" dirty="0" smtClean="0">
                <a:solidFill>
                  <a:schemeClr val="tx1"/>
                </a:solidFill>
                <a:latin typeface="Arial"/>
              </a:rPr>
              <a:t>Le présent module a été révisé pour le compte du m</a:t>
            </a:r>
            <a:r>
              <a:rPr lang="fr-FR" sz="1000" i="0" kern="0" dirty="0" smtClean="0">
                <a:solidFill>
                  <a:schemeClr val="tx1"/>
                </a:solidFill>
                <a:latin typeface="Arial"/>
                <a:cs typeface="Arial"/>
              </a:rPr>
              <a:t>inistère fédéral allemand de l’Environnement, de la Protection de la </a:t>
            </a:r>
            <a:r>
              <a:rPr lang="fr-FR" sz="1000" kern="0" dirty="0" smtClean="0">
                <a:solidFill>
                  <a:schemeClr val="tx1"/>
                </a:solidFill>
                <a:latin typeface="Arial"/>
                <a:cs typeface="Arial"/>
              </a:rPr>
              <a:t>Nature et de la Sûreté nucléaire (</a:t>
            </a:r>
            <a:r>
              <a:rPr lang="fr-FR" sz="1000" i="0" kern="0" dirty="0" smtClean="0">
                <a:solidFill>
                  <a:schemeClr val="tx1"/>
                </a:solidFill>
                <a:latin typeface="Arial"/>
                <a:cs typeface="Arial"/>
              </a:rPr>
              <a:t>BMU). Il a été </a:t>
            </a:r>
            <a:r>
              <a:rPr lang="fr-FR" sz="1000" kern="0" dirty="0" smtClean="0">
                <a:solidFill>
                  <a:schemeClr val="tx1"/>
                </a:solidFill>
                <a:latin typeface="Arial"/>
                <a:cs typeface="Arial"/>
              </a:rPr>
              <a:t>financé par l’Initiative internationale de protection climatique du BMU</a:t>
            </a:r>
            <a:r>
              <a:rPr lang="fr-FR" sz="1000" kern="0" dirty="0" smtClean="0">
                <a:solidFill>
                  <a:srgbClr val="C00000"/>
                </a:solidFill>
                <a:latin typeface="Arial"/>
                <a:cs typeface="Arial"/>
              </a:rPr>
              <a:t>.</a:t>
            </a:r>
            <a:endParaRPr lang="fr-FR" sz="1000" kern="0" dirty="0">
              <a:solidFill>
                <a:srgbClr val="C00000"/>
              </a:solidFill>
              <a:latin typeface="Arial"/>
              <a:cs typeface="Arial"/>
            </a:endParaRPr>
          </a:p>
        </p:txBody>
      </p:sp>
      <p:sp>
        <p:nvSpPr>
          <p:cNvPr id="15" name="Title 1"/>
          <p:cNvSpPr txBox="1">
            <a:spLocks/>
          </p:cNvSpPr>
          <p:nvPr/>
        </p:nvSpPr>
        <p:spPr bwMode="auto">
          <a:xfrm>
            <a:off x="428625" y="830888"/>
            <a:ext cx="7526338" cy="741362"/>
          </a:xfrm>
          <a:prstGeom prst="rect">
            <a:avLst/>
          </a:prstGeom>
          <a:noFill/>
          <a:ln>
            <a:noFill/>
          </a:ln>
          <a:extLst/>
        </p:spPr>
        <p:txBody>
          <a:bodyPr anchor="b"/>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fr-FR" sz="2400" kern="0" dirty="0" smtClean="0">
                <a:solidFill>
                  <a:srgbClr val="669900"/>
                </a:solidFill>
                <a:latin typeface="Arial"/>
              </a:rPr>
              <a:t>Adresse bibliographique</a:t>
            </a:r>
            <a:endParaRPr lang="fr-FR" sz="2400" kern="0" dirty="0">
              <a:solidFill>
                <a:srgbClr val="669900"/>
              </a:solidFill>
              <a:latin typeface="Aria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57199" y="1068388"/>
            <a:ext cx="8509379" cy="741362"/>
          </a:xfrm>
        </p:spPr>
        <p:txBody>
          <a:bodyPr/>
          <a:lstStyle/>
          <a:p>
            <a:pPr algn="l">
              <a:spcBef>
                <a:spcPct val="0"/>
              </a:spcBef>
              <a:buNone/>
            </a:pPr>
            <a:r>
              <a:rPr lang="fr-FR" sz="2400" b="1" i="0" smtClean="0">
                <a:solidFill>
                  <a:srgbClr val="669900"/>
                </a:solidFill>
                <a:latin typeface="Arial"/>
                <a:ea typeface="+mj-ea"/>
                <a:cs typeface="+mj-cs"/>
              </a:rPr>
              <a:t>Modèles climatiques globaux / modèles de circulation générale</a:t>
            </a:r>
            <a:endParaRPr lang="fr-FR" sz="2400" b="1" i="0" dirty="0">
              <a:solidFill>
                <a:srgbClr val="669900"/>
              </a:solidFill>
              <a:latin typeface="Arial"/>
              <a:ea typeface="+mj-ea"/>
              <a:cs typeface="+mj-cs"/>
            </a:endParaRPr>
          </a:p>
        </p:txBody>
      </p:sp>
      <p:sp>
        <p:nvSpPr>
          <p:cNvPr id="5" name="Textfeld 4"/>
          <p:cNvSpPr txBox="1"/>
          <p:nvPr/>
        </p:nvSpPr>
        <p:spPr>
          <a:xfrm>
            <a:off x="239713" y="6281738"/>
            <a:ext cx="8894762" cy="369887"/>
          </a:xfrm>
          <a:prstGeom prst="rect">
            <a:avLst/>
          </a:prstGeom>
          <a:noFill/>
        </p:spPr>
        <p:txBody>
          <a:bodyPr>
            <a:spAutoFit/>
          </a:bodyPr>
          <a:lstStyle/>
          <a:p>
            <a:pPr algn="r">
              <a:buNone/>
            </a:pPr>
            <a:r>
              <a:rPr lang="fr-FR" sz="900" b="1" i="1" smtClean="0">
                <a:solidFill>
                  <a:srgbClr val="000000">
                    <a:lumMod val="50000"/>
                    <a:lumOff val="50000"/>
                  </a:srgbClr>
                </a:solidFill>
                <a:latin typeface="Arial"/>
                <a:cs typeface="Arial"/>
              </a:rPr>
              <a:t>Source: </a:t>
            </a:r>
            <a:r>
              <a:rPr lang="fr-FR" sz="900" b="1" i="1" u="sng" smtClean="0">
                <a:solidFill>
                  <a:srgbClr val="999999"/>
                </a:solidFill>
                <a:latin typeface="Arial"/>
                <a:cs typeface="Arial"/>
                <a:hlinkClick r:id="rId3"/>
              </a:rPr>
              <a:t>www.wmo.int/pages/themes/climate/images/figures/Climatemodelresolutions.jpg</a:t>
            </a:r>
            <a:r>
              <a:rPr lang="fr-FR" sz="900" b="1" i="1" u="sng" smtClean="0">
                <a:solidFill>
                  <a:srgbClr val="999999"/>
                </a:solidFill>
                <a:latin typeface="Arial"/>
                <a:cs typeface="Arial"/>
              </a:rPr>
              <a:t/>
            </a:r>
            <a:br>
              <a:rPr lang="fr-FR" sz="900" b="1" i="1" u="sng" smtClean="0">
                <a:solidFill>
                  <a:srgbClr val="999999"/>
                </a:solidFill>
                <a:latin typeface="Arial"/>
                <a:cs typeface="Arial"/>
              </a:rPr>
            </a:br>
            <a:r>
              <a:rPr lang="fr-FR" sz="900" b="1" i="1" u="sng" smtClean="0">
                <a:solidFill>
                  <a:srgbClr val="999999"/>
                </a:solidFill>
                <a:latin typeface="Arial"/>
                <a:cs typeface="Arial"/>
                <a:hlinkClick r:id="rId4"/>
              </a:rPr>
              <a:t>ttp://www.ipcc-data.org/ddc_gcm_guide.html</a:t>
            </a:r>
            <a:r>
              <a:rPr lang="fr-FR" sz="900" b="1" i="1" u="sng" smtClean="0">
                <a:solidFill>
                  <a:srgbClr val="999999"/>
                </a:solidFill>
                <a:latin typeface="Arial"/>
                <a:cs typeface="Arial"/>
              </a:rPr>
              <a:t> , </a:t>
            </a:r>
            <a:endParaRPr lang="fr-FR" sz="900" dirty="0"/>
          </a:p>
        </p:txBody>
      </p:sp>
      <p:pic>
        <p:nvPicPr>
          <p:cNvPr id="22532" name="Grafik 5" descr="gcm.jpg"/>
          <p:cNvPicPr>
            <a:picLocks noChangeAspect="1"/>
          </p:cNvPicPr>
          <p:nvPr/>
        </p:nvPicPr>
        <p:blipFill>
          <a:blip r:embed="rId5" cstate="print"/>
          <a:srcRect/>
          <a:stretch>
            <a:fillRect/>
          </a:stretch>
        </p:blipFill>
        <p:spPr bwMode="auto">
          <a:xfrm>
            <a:off x="0" y="1809750"/>
            <a:ext cx="5381625" cy="4381500"/>
          </a:xfrm>
          <a:prstGeom prst="rect">
            <a:avLst/>
          </a:prstGeom>
          <a:noFill/>
          <a:ln w="9525">
            <a:noFill/>
            <a:miter lim="800000"/>
            <a:headEnd/>
            <a:tailEnd/>
          </a:ln>
        </p:spPr>
      </p:pic>
      <p:pic>
        <p:nvPicPr>
          <p:cNvPr id="22533" name="Grafik 6" descr="GTZ_model scale 1990-now_2009.jpg"/>
          <p:cNvPicPr>
            <a:picLocks noChangeAspect="1"/>
          </p:cNvPicPr>
          <p:nvPr/>
        </p:nvPicPr>
        <p:blipFill>
          <a:blip r:embed="rId6" cstate="print"/>
          <a:srcRect/>
          <a:stretch>
            <a:fillRect/>
          </a:stretch>
        </p:blipFill>
        <p:spPr bwMode="auto">
          <a:xfrm>
            <a:off x="5307013" y="2447925"/>
            <a:ext cx="3551237" cy="3100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algn="l">
              <a:spcBef>
                <a:spcPct val="0"/>
              </a:spcBef>
              <a:buNone/>
            </a:pPr>
            <a:r>
              <a:rPr lang="fr-FR" sz="2400" b="1" i="0" smtClean="0">
                <a:solidFill>
                  <a:srgbClr val="669900"/>
                </a:solidFill>
                <a:latin typeface="Arial"/>
              </a:rPr>
              <a:t>Principaux processus traités dans les modèles climatiques</a:t>
            </a:r>
            <a:endParaRPr lang="fr-FR" dirty="0" smtClean="0"/>
          </a:p>
        </p:txBody>
      </p:sp>
      <p:sp>
        <p:nvSpPr>
          <p:cNvPr id="4" name="Datumsplatzhalter 3"/>
          <p:cNvSpPr>
            <a:spLocks noGrp="1"/>
          </p:cNvSpPr>
          <p:nvPr>
            <p:ph type="dt" sz="quarter" idx="4294967295"/>
          </p:nvPr>
        </p:nvSpPr>
        <p:spPr/>
        <p:txBody>
          <a:bodyPr/>
          <a:lstStyle/>
          <a:p>
            <a:pPr>
              <a:buNone/>
            </a:pPr>
            <a:fld id="{1AC21BFB-3667-46FD-B7D1-365EF2875EFB}" type="datetime1">
              <a:rPr lang="fr-FR" b="0" i="0" smtClean="0"/>
              <a:pPr>
                <a:buNone/>
              </a:pPr>
              <a:t>11/11/2013</a:t>
            </a:fld>
            <a:endParaRPr lang="fr-FR" dirty="0"/>
          </a:p>
        </p:txBody>
      </p:sp>
      <p:sp>
        <p:nvSpPr>
          <p:cNvPr id="6" name="Rectangle 3"/>
          <p:cNvSpPr>
            <a:spLocks noChangeArrowheads="1"/>
          </p:cNvSpPr>
          <p:nvPr/>
        </p:nvSpPr>
        <p:spPr bwMode="auto">
          <a:xfrm rot="16200000">
            <a:off x="6057107" y="3448844"/>
            <a:ext cx="5365750" cy="230187"/>
          </a:xfrm>
          <a:prstGeom prst="rect">
            <a:avLst/>
          </a:prstGeom>
          <a:noFill/>
          <a:ln w="9525">
            <a:noFill/>
            <a:miter lim="800000"/>
            <a:headEnd/>
            <a:tailEnd/>
          </a:ln>
          <a:effectLst/>
        </p:spPr>
        <p:txBody>
          <a:bodyPr anchor="ctr">
            <a:spAutoFit/>
          </a:bodyPr>
          <a:lstStyle/>
          <a:p>
            <a:pPr lvl="1" algn="l">
              <a:buNone/>
            </a:pPr>
            <a:r>
              <a:rPr lang="fr-FR" sz="900" b="1" i="1" smtClean="0">
                <a:solidFill>
                  <a:srgbClr val="FFFFFF">
                    <a:lumMod val="50000"/>
                  </a:srgbClr>
                </a:solidFill>
                <a:latin typeface="Arial"/>
                <a:ea typeface="+mn-ea"/>
                <a:cs typeface="Arial"/>
              </a:rPr>
              <a:t>Source: </a:t>
            </a:r>
            <a:r>
              <a:rPr lang="fr-FR" sz="900" b="1" i="0" smtClean="0">
                <a:solidFill>
                  <a:srgbClr val="999999"/>
                </a:solidFill>
                <a:latin typeface="Arial"/>
                <a:ea typeface="+mn-ea"/>
                <a:cs typeface="Arial"/>
              </a:rPr>
              <a:t>RH Moss </a:t>
            </a:r>
            <a:r>
              <a:rPr lang="fr-FR" sz="900" b="1" i="1" smtClean="0">
                <a:solidFill>
                  <a:srgbClr val="999999"/>
                </a:solidFill>
                <a:latin typeface="Arial"/>
                <a:ea typeface="+mn-ea"/>
                <a:cs typeface="Arial"/>
              </a:rPr>
              <a:t>et al.</a:t>
            </a:r>
            <a:r>
              <a:rPr lang="fr-FR" sz="900" b="1" i="0" smtClean="0">
                <a:solidFill>
                  <a:srgbClr val="999999"/>
                </a:solidFill>
                <a:latin typeface="Arial"/>
                <a:ea typeface="+mn-ea"/>
                <a:cs typeface="Arial"/>
              </a:rPr>
              <a:t> </a:t>
            </a:r>
            <a:r>
              <a:rPr lang="fr-FR" sz="900" b="1" i="1" smtClean="0">
                <a:solidFill>
                  <a:srgbClr val="999999"/>
                </a:solidFill>
                <a:latin typeface="Arial"/>
                <a:ea typeface="+mn-ea"/>
                <a:cs typeface="Arial"/>
              </a:rPr>
              <a:t>Nature</a:t>
            </a:r>
            <a:r>
              <a:rPr lang="fr-FR" sz="900" b="1" i="0" smtClean="0">
                <a:solidFill>
                  <a:srgbClr val="999999"/>
                </a:solidFill>
                <a:latin typeface="Arial"/>
                <a:ea typeface="+mn-ea"/>
                <a:cs typeface="Arial"/>
              </a:rPr>
              <a:t> 463, 747-756 (2010)</a:t>
            </a:r>
            <a:endParaRPr lang="fr-FR" sz="900" b="1" i="0">
              <a:solidFill>
                <a:srgbClr val="999999"/>
              </a:solidFill>
              <a:latin typeface="Arial"/>
              <a:ea typeface="+mn-ea"/>
              <a:cs typeface="Arial"/>
            </a:endParaRPr>
          </a:p>
        </p:txBody>
      </p:sp>
      <p:pic>
        <p:nvPicPr>
          <p:cNvPr id="23557" name="Grafik 9" descr="moss et al_next generation of scenarios_2010 - major climate processes.jpg"/>
          <p:cNvPicPr>
            <a:picLocks noChangeAspect="1"/>
          </p:cNvPicPr>
          <p:nvPr/>
        </p:nvPicPr>
        <p:blipFill>
          <a:blip r:embed="rId3" cstate="print"/>
          <a:srcRect/>
          <a:stretch>
            <a:fillRect/>
          </a:stretch>
        </p:blipFill>
        <p:spPr bwMode="auto">
          <a:xfrm>
            <a:off x="666750" y="2014538"/>
            <a:ext cx="7507288" cy="4649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Modèles climatiques régionaux</a:t>
            </a:r>
            <a:endParaRPr lang="fr-FR" sz="2400" b="1" i="0" dirty="0">
              <a:solidFill>
                <a:srgbClr val="669900"/>
              </a:solidFill>
              <a:latin typeface="Arial"/>
              <a:ea typeface="+mj-ea"/>
              <a:cs typeface="+mj-cs"/>
            </a:endParaRPr>
          </a:p>
        </p:txBody>
      </p:sp>
      <p:pic>
        <p:nvPicPr>
          <p:cNvPr id="24579" name="Picture 5" descr="http://www.wmo.int/pages/themes/climate/images/figures/ClimateModelnesting.jpg"/>
          <p:cNvPicPr>
            <a:picLocks noChangeAspect="1" noChangeArrowheads="1"/>
          </p:cNvPicPr>
          <p:nvPr/>
        </p:nvPicPr>
        <p:blipFill>
          <a:blip r:embed="rId3" cstate="print"/>
          <a:srcRect/>
          <a:stretch>
            <a:fillRect/>
          </a:stretch>
        </p:blipFill>
        <p:spPr bwMode="auto">
          <a:xfrm>
            <a:off x="849313" y="2014538"/>
            <a:ext cx="7380287" cy="3884612"/>
          </a:xfrm>
          <a:prstGeom prst="rect">
            <a:avLst/>
          </a:prstGeom>
          <a:noFill/>
          <a:ln w="9525">
            <a:noFill/>
            <a:miter lim="800000"/>
            <a:headEnd/>
            <a:tailEnd/>
          </a:ln>
        </p:spPr>
      </p:pic>
      <p:sp>
        <p:nvSpPr>
          <p:cNvPr id="5" name="Textfeld 4"/>
          <p:cNvSpPr txBox="1"/>
          <p:nvPr/>
        </p:nvSpPr>
        <p:spPr>
          <a:xfrm>
            <a:off x="3284538" y="6408738"/>
            <a:ext cx="5849937" cy="230187"/>
          </a:xfrm>
          <a:prstGeom prst="rect">
            <a:avLst/>
          </a:prstGeom>
          <a:noFill/>
        </p:spPr>
        <p:txBody>
          <a:bodyPr>
            <a:spAutoFit/>
          </a:bodyPr>
          <a:lstStyle/>
          <a:p>
            <a:pPr algn="r">
              <a:buNone/>
            </a:pPr>
            <a:r>
              <a:rPr lang="fr-FR" sz="900" b="1" i="1" smtClean="0">
                <a:solidFill>
                  <a:srgbClr val="000000">
                    <a:lumMod val="50000"/>
                    <a:lumOff val="50000"/>
                  </a:srgbClr>
                </a:solidFill>
                <a:latin typeface="Arial"/>
                <a:cs typeface="Arial"/>
              </a:rPr>
              <a:t>Source: </a:t>
            </a:r>
            <a:r>
              <a:rPr lang="fr-FR" sz="900" b="1" i="1" u="sng" smtClean="0">
                <a:solidFill>
                  <a:srgbClr val="999999"/>
                </a:solidFill>
                <a:latin typeface="Arial"/>
                <a:cs typeface="Arial"/>
                <a:hlinkClick r:id="rId4"/>
              </a:rPr>
              <a:t>http://www.wmo.int/pages/themes/climate/images/figures/ClimateModelnesting.jpg</a:t>
            </a:r>
            <a:endParaRPr lang="fr-FR" sz="9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Scénarios climatiques</a:t>
            </a:r>
            <a:endParaRPr lang="fr-FR" sz="2400" b="1" i="0" dirty="0">
              <a:solidFill>
                <a:srgbClr val="669900"/>
              </a:solidFill>
              <a:latin typeface="Arial"/>
              <a:ea typeface="+mj-ea"/>
              <a:cs typeface="+mj-cs"/>
            </a:endParaRPr>
          </a:p>
        </p:txBody>
      </p:sp>
      <p:sp>
        <p:nvSpPr>
          <p:cNvPr id="25603" name="Textfeld 4"/>
          <p:cNvSpPr txBox="1">
            <a:spLocks noChangeArrowheads="1"/>
          </p:cNvSpPr>
          <p:nvPr/>
        </p:nvSpPr>
        <p:spPr bwMode="auto">
          <a:xfrm>
            <a:off x="7400925" y="6408738"/>
            <a:ext cx="1211263" cy="230187"/>
          </a:xfrm>
          <a:prstGeom prst="rect">
            <a:avLst/>
          </a:prstGeom>
          <a:noFill/>
          <a:ln w="9525">
            <a:noFill/>
            <a:miter lim="800000"/>
            <a:headEnd/>
            <a:tailEnd/>
          </a:ln>
        </p:spPr>
        <p:txBody>
          <a:bodyPr wrap="none">
            <a:spAutoFit/>
          </a:bodyPr>
          <a:lstStyle/>
          <a:p>
            <a:pPr algn="l">
              <a:buNone/>
            </a:pPr>
            <a:r>
              <a:rPr lang="fr-FR" sz="900" b="1" i="1" smtClean="0">
                <a:solidFill>
                  <a:srgbClr val="999999"/>
                </a:solidFill>
                <a:latin typeface="Arial"/>
                <a:ea typeface="+mn-ea"/>
                <a:cs typeface="Arial"/>
              </a:rPr>
              <a:t>Source: GIEC 2007</a:t>
            </a:r>
            <a:endParaRPr lang="fr-FR" sz="900" b="1" i="1">
              <a:solidFill>
                <a:srgbClr val="999999"/>
              </a:solidFill>
              <a:latin typeface="Arial"/>
              <a:ea typeface="+mn-ea"/>
              <a:cs typeface="Arial"/>
            </a:endParaRPr>
          </a:p>
        </p:txBody>
      </p:sp>
      <p:pic>
        <p:nvPicPr>
          <p:cNvPr id="25604" name="Picture 6"/>
          <p:cNvPicPr>
            <a:picLocks noChangeAspect="1" noChangeArrowheads="1"/>
          </p:cNvPicPr>
          <p:nvPr/>
        </p:nvPicPr>
        <p:blipFill>
          <a:blip r:embed="rId3" cstate="print"/>
          <a:srcRect t="14043" b="13521"/>
          <a:stretch>
            <a:fillRect/>
          </a:stretch>
        </p:blipFill>
        <p:spPr bwMode="auto">
          <a:xfrm>
            <a:off x="917575" y="1966913"/>
            <a:ext cx="6667500" cy="4067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Le savoir climatique local</a:t>
            </a:r>
            <a:endParaRPr lang="fr-FR" sz="2400" b="1" i="0" dirty="0">
              <a:solidFill>
                <a:srgbClr val="669900"/>
              </a:solidFill>
              <a:latin typeface="Arial"/>
              <a:ea typeface="+mj-ea"/>
              <a:cs typeface="+mj-cs"/>
            </a:endParaRPr>
          </a:p>
        </p:txBody>
      </p:sp>
      <p:grpSp>
        <p:nvGrpSpPr>
          <p:cNvPr id="26627" name="Gruppieren 9"/>
          <p:cNvGrpSpPr>
            <a:grpSpLocks/>
          </p:cNvGrpSpPr>
          <p:nvPr/>
        </p:nvGrpSpPr>
        <p:grpSpPr bwMode="auto">
          <a:xfrm>
            <a:off x="0" y="2008188"/>
            <a:ext cx="9144000" cy="4256087"/>
            <a:chOff x="0" y="2008188"/>
            <a:chExt cx="9144000" cy="4256087"/>
          </a:xfrm>
        </p:grpSpPr>
        <p:pic>
          <p:nvPicPr>
            <p:cNvPr id="26628" name="Grafik 9" descr="DSCN3466.JPG"/>
            <p:cNvPicPr>
              <a:picLocks noChangeAspect="1"/>
            </p:cNvPicPr>
            <p:nvPr/>
          </p:nvPicPr>
          <p:blipFill>
            <a:blip r:embed="rId3" cstate="print"/>
            <a:srcRect/>
            <a:stretch>
              <a:fillRect/>
            </a:stretch>
          </p:blipFill>
          <p:spPr bwMode="auto">
            <a:xfrm>
              <a:off x="6291263" y="4124325"/>
              <a:ext cx="2852737" cy="2139950"/>
            </a:xfrm>
            <a:prstGeom prst="rect">
              <a:avLst/>
            </a:prstGeom>
            <a:noFill/>
            <a:ln w="9525">
              <a:noFill/>
              <a:miter lim="800000"/>
              <a:headEnd/>
              <a:tailEnd/>
            </a:ln>
          </p:spPr>
        </p:pic>
        <p:pic>
          <p:nvPicPr>
            <p:cNvPr id="26629" name="Grafik 11" descr="IMG_0866.JPG"/>
            <p:cNvPicPr>
              <a:picLocks noChangeAspect="1"/>
            </p:cNvPicPr>
            <p:nvPr/>
          </p:nvPicPr>
          <p:blipFill>
            <a:blip r:embed="rId4" cstate="print"/>
            <a:srcRect/>
            <a:stretch>
              <a:fillRect/>
            </a:stretch>
          </p:blipFill>
          <p:spPr bwMode="auto">
            <a:xfrm>
              <a:off x="557213" y="4124325"/>
              <a:ext cx="2854325" cy="2139950"/>
            </a:xfrm>
            <a:prstGeom prst="rect">
              <a:avLst/>
            </a:prstGeom>
            <a:noFill/>
            <a:ln w="9525">
              <a:noFill/>
              <a:miter lim="800000"/>
              <a:headEnd/>
              <a:tailEnd/>
            </a:ln>
          </p:spPr>
        </p:pic>
        <p:pic>
          <p:nvPicPr>
            <p:cNvPr id="26630" name="Grafik 12" descr="DSCN3072.JPG"/>
            <p:cNvPicPr>
              <a:picLocks noChangeAspect="1"/>
            </p:cNvPicPr>
            <p:nvPr/>
          </p:nvPicPr>
          <p:blipFill>
            <a:blip r:embed="rId5" cstate="print"/>
            <a:srcRect/>
            <a:stretch>
              <a:fillRect/>
            </a:stretch>
          </p:blipFill>
          <p:spPr bwMode="auto">
            <a:xfrm>
              <a:off x="3429000" y="4124325"/>
              <a:ext cx="2852738" cy="2139950"/>
            </a:xfrm>
            <a:prstGeom prst="rect">
              <a:avLst/>
            </a:prstGeom>
            <a:noFill/>
            <a:ln w="9525">
              <a:noFill/>
              <a:miter lim="800000"/>
              <a:headEnd/>
              <a:tailEnd/>
            </a:ln>
          </p:spPr>
        </p:pic>
        <p:pic>
          <p:nvPicPr>
            <p:cNvPr id="26631" name="Grafik 13" descr="Präsentation in Hütte 2.JPG"/>
            <p:cNvPicPr>
              <a:picLocks noChangeAspect="1"/>
            </p:cNvPicPr>
            <p:nvPr/>
          </p:nvPicPr>
          <p:blipFill>
            <a:blip r:embed="rId6" cstate="print"/>
            <a:srcRect/>
            <a:stretch>
              <a:fillRect/>
            </a:stretch>
          </p:blipFill>
          <p:spPr bwMode="auto">
            <a:xfrm>
              <a:off x="5985423" y="2008188"/>
              <a:ext cx="2802977" cy="2101850"/>
            </a:xfrm>
            <a:prstGeom prst="rect">
              <a:avLst/>
            </a:prstGeom>
            <a:noFill/>
            <a:ln w="9525">
              <a:noFill/>
              <a:miter lim="800000"/>
              <a:headEnd/>
              <a:tailEnd/>
            </a:ln>
          </p:spPr>
        </p:pic>
        <p:pic>
          <p:nvPicPr>
            <p:cNvPr id="26632" name="Grafik 14" descr="abmessen.jpg"/>
            <p:cNvPicPr>
              <a:picLocks noChangeAspect="1"/>
            </p:cNvPicPr>
            <p:nvPr/>
          </p:nvPicPr>
          <p:blipFill>
            <a:blip r:embed="rId7" cstate="print"/>
            <a:srcRect/>
            <a:stretch>
              <a:fillRect/>
            </a:stretch>
          </p:blipFill>
          <p:spPr bwMode="auto">
            <a:xfrm>
              <a:off x="3167897" y="2008188"/>
              <a:ext cx="2802977" cy="2101850"/>
            </a:xfrm>
            <a:prstGeom prst="rect">
              <a:avLst/>
            </a:prstGeom>
            <a:noFill/>
            <a:ln w="9525">
              <a:noFill/>
              <a:miter lim="800000"/>
              <a:headEnd/>
              <a:tailEnd/>
            </a:ln>
          </p:spPr>
        </p:pic>
        <p:pic>
          <p:nvPicPr>
            <p:cNvPr id="26633" name="Grafik 15" descr="IMG_0520.JPG"/>
            <p:cNvPicPr>
              <a:picLocks noChangeAspect="1"/>
            </p:cNvPicPr>
            <p:nvPr/>
          </p:nvPicPr>
          <p:blipFill>
            <a:blip r:embed="rId8" cstate="print"/>
            <a:srcRect/>
            <a:stretch>
              <a:fillRect/>
            </a:stretch>
          </p:blipFill>
          <p:spPr bwMode="auto">
            <a:xfrm>
              <a:off x="0" y="2008188"/>
              <a:ext cx="3153350" cy="210185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smtClean="0">
                <a:solidFill>
                  <a:srgbClr val="669900"/>
                </a:solidFill>
                <a:latin typeface="Arial"/>
                <a:ea typeface="+mj-ea"/>
                <a:cs typeface="+mj-cs"/>
              </a:rPr>
              <a:t>Faire face à l'incertitude</a:t>
            </a:r>
            <a:br>
              <a:rPr lang="fr-FR" sz="3200" b="1" i="0" smtClean="0">
                <a:solidFill>
                  <a:srgbClr val="669900"/>
                </a:solidFill>
                <a:latin typeface="Arial"/>
                <a:ea typeface="+mj-ea"/>
                <a:cs typeface="+mj-cs"/>
              </a:rPr>
            </a:br>
            <a:r>
              <a:rPr lang="fr-FR" sz="3200" b="1" i="0" smtClean="0">
                <a:solidFill>
                  <a:srgbClr val="669900"/>
                </a:solidFill>
                <a:latin typeface="Arial"/>
                <a:ea typeface="+mj-ea"/>
                <a:cs typeface="+mj-cs"/>
              </a:rPr>
              <a:t/>
            </a:r>
            <a:br>
              <a:rPr lang="fr-FR" sz="3200" b="1" i="0" smtClean="0">
                <a:solidFill>
                  <a:srgbClr val="669900"/>
                </a:solidFill>
                <a:latin typeface="Arial"/>
                <a:ea typeface="+mj-ea"/>
                <a:cs typeface="+mj-cs"/>
              </a:rPr>
            </a:br>
            <a:r>
              <a:rPr lang="fr-FR" sz="3200" b="1" i="0" smtClean="0">
                <a:solidFill>
                  <a:srgbClr val="669900"/>
                </a:solidFill>
                <a:latin typeface="Arial"/>
                <a:ea typeface="+mj-ea"/>
                <a:cs typeface="+mj-cs"/>
              </a:rPr>
              <a:t>Partie 1: comprendre les limites des fondements de la prise de décision</a:t>
            </a:r>
            <a:endParaRPr lang="fr-FR" sz="3200" b="1" i="0" dirty="0">
              <a:solidFill>
                <a:srgbClr val="669900"/>
              </a:solidFill>
              <a:latin typeface="Arial"/>
              <a:ea typeface="+mj-ea"/>
              <a:cs typeface="+mj-cs"/>
            </a:endParaRPr>
          </a:p>
        </p:txBody>
      </p:sp>
      <p:sp>
        <p:nvSpPr>
          <p:cNvPr id="27651" name="Untertitel 2"/>
          <p:cNvSpPr>
            <a:spLocks noGrp="1"/>
          </p:cNvSpPr>
          <p:nvPr>
            <p:ph type="subTitle" sz="quarter" idx="1"/>
          </p:nvPr>
        </p:nvSpPr>
        <p:spPr>
          <a:xfrm>
            <a:off x="1039813" y="4248150"/>
            <a:ext cx="7034212" cy="1752600"/>
          </a:xfrm>
        </p:spPr>
        <p:txBody>
          <a:bodyPr/>
          <a:lstStyle/>
          <a:p>
            <a:pPr marL="0" indent="0" algn="ctr">
              <a:buNone/>
            </a:pPr>
            <a:r>
              <a:rPr lang="fr-FR" sz="2800" b="0" i="0" smtClean="0"/>
              <a:t>Partie 2: Faire face à l'incertitude</a:t>
            </a:r>
            <a:br>
              <a:rPr lang="fr-FR" sz="2800" b="0" i="0" smtClean="0"/>
            </a:br>
            <a:r>
              <a:rPr lang="fr-FR" sz="2800" b="0" i="0" smtClean="0">
                <a:sym typeface="Wingdings" panose="05000000000000000000" pitchFamily="2" charset="2"/>
              </a:rPr>
              <a:t> M</a:t>
            </a:r>
            <a:r>
              <a:rPr lang="fr-FR" sz="2800" b="0" i="0" smtClean="0"/>
              <a:t>odule C</a:t>
            </a:r>
            <a:endParaRPr lang="fr-FR" sz="2800" b="0" i="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457200" y="910733"/>
            <a:ext cx="7526338" cy="741362"/>
          </a:xfrm>
        </p:spPr>
        <p:txBody>
          <a:bodyPr/>
          <a:lstStyle/>
          <a:p>
            <a:pPr algn="l">
              <a:spcBef>
                <a:spcPct val="0"/>
              </a:spcBef>
              <a:buNone/>
            </a:pPr>
            <a:r>
              <a:rPr lang="fr-FR" sz="2400" b="1" i="0" smtClean="0">
                <a:solidFill>
                  <a:srgbClr val="669900"/>
                </a:solidFill>
                <a:latin typeface="Arial"/>
                <a:ea typeface="+mj-ea"/>
                <a:cs typeface="+mj-cs"/>
              </a:rPr>
              <a:t>Informations requises pour aider à la prise de décision</a:t>
            </a:r>
            <a:endParaRPr lang="fr-FR" sz="2400" b="1" i="0" dirty="0">
              <a:solidFill>
                <a:srgbClr val="669900"/>
              </a:solidFill>
              <a:latin typeface="Arial"/>
              <a:ea typeface="+mj-ea"/>
              <a:cs typeface="+mj-cs"/>
            </a:endParaRPr>
          </a:p>
        </p:txBody>
      </p:sp>
      <p:sp>
        <p:nvSpPr>
          <p:cNvPr id="28675" name="Inhaltsplatzhalter 2"/>
          <p:cNvSpPr>
            <a:spLocks noGrp="1"/>
          </p:cNvSpPr>
          <p:nvPr>
            <p:ph idx="1"/>
          </p:nvPr>
        </p:nvSpPr>
        <p:spPr/>
        <p:txBody>
          <a:bodyPr/>
          <a:lstStyle/>
          <a:p>
            <a:pPr marL="0" indent="0"/>
            <a:endParaRPr lang="fr-FR" smtClean="0"/>
          </a:p>
        </p:txBody>
      </p:sp>
      <p:graphicFrame>
        <p:nvGraphicFramePr>
          <p:cNvPr id="4" name="Table 6"/>
          <p:cNvGraphicFramePr>
            <a:graphicFrameLocks noGrp="1"/>
          </p:cNvGraphicFramePr>
          <p:nvPr>
            <p:extLst>
              <p:ext uri="{D42A27DB-BD31-4B8C-83A1-F6EECF244321}">
                <p14:modId xmlns:p14="http://schemas.microsoft.com/office/powerpoint/2010/main" val="1452843925"/>
              </p:ext>
            </p:extLst>
          </p:nvPr>
        </p:nvGraphicFramePr>
        <p:xfrm>
          <a:off x="477729" y="1708534"/>
          <a:ext cx="7521575" cy="4298130"/>
        </p:xfrm>
        <a:graphic>
          <a:graphicData uri="http://schemas.openxmlformats.org/drawingml/2006/table">
            <a:tbl>
              <a:tblPr firstRow="1" bandRow="1">
                <a:tableStyleId>{5C22544A-7EE6-4342-B048-85BDC9FD1C3A}</a:tableStyleId>
              </a:tblPr>
              <a:tblGrid>
                <a:gridCol w="3350524"/>
                <a:gridCol w="4171051"/>
              </a:tblGrid>
              <a:tr h="640188">
                <a:tc>
                  <a:txBody>
                    <a:bodyPr/>
                    <a:lstStyle/>
                    <a:p>
                      <a:pPr marL="0" marR="0" indent="0" algn="l" defTabSz="914400">
                        <a:lnSpc>
                          <a:spcPct val="100000"/>
                        </a:lnSpc>
                        <a:spcBef>
                          <a:spcPts val="0"/>
                        </a:spcBef>
                        <a:spcAft>
                          <a:spcPts val="0"/>
                        </a:spcAft>
                        <a:buNone/>
                        <a:tabLst/>
                      </a:pPr>
                      <a:r>
                        <a:rPr lang="fr-FR" sz="1800" b="1" i="0" noProof="0" dirty="0" smtClean="0">
                          <a:solidFill>
                            <a:srgbClr val="FFFFFF"/>
                          </a:solidFill>
                          <a:latin typeface="Arial"/>
                          <a:ea typeface="+mn-ea"/>
                          <a:cs typeface="+mn-cs"/>
                        </a:rPr>
                        <a:t>Les décideurs politiques veulent savoir …</a:t>
                      </a:r>
                      <a:endParaRPr lang="fr-FR" sz="1800" noProof="0" dirty="0">
                        <a:solidFill>
                          <a:schemeClr val="bg1"/>
                        </a:solidFill>
                      </a:endParaRP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marR="0" indent="0" algn="l" defTabSz="914400">
                        <a:lnSpc>
                          <a:spcPct val="100000"/>
                        </a:lnSpc>
                        <a:spcBef>
                          <a:spcPts val="0"/>
                        </a:spcBef>
                        <a:spcAft>
                          <a:spcPts val="0"/>
                        </a:spcAft>
                        <a:buNone/>
                        <a:tabLst/>
                      </a:pPr>
                      <a:r>
                        <a:rPr lang="fr-FR" sz="1800" b="1" i="0" noProof="0" dirty="0" smtClean="0">
                          <a:solidFill>
                            <a:srgbClr val="FFFFFF"/>
                          </a:solidFill>
                          <a:latin typeface="Arial"/>
                          <a:ea typeface="+mn-ea"/>
                          <a:cs typeface="+mn-cs"/>
                        </a:rPr>
                        <a:t>Informations que nous pouvons fournir (dans certaines limites) …</a:t>
                      </a:r>
                      <a:endParaRPr lang="fr-FR" sz="1800" b="1" i="0" noProof="0" dirty="0">
                        <a:solidFill>
                          <a:srgbClr val="FFFFFF"/>
                        </a:solidFill>
                        <a:latin typeface="Arial"/>
                        <a:ea typeface="+mn-ea"/>
                        <a:cs typeface="+mn-cs"/>
                      </a:endParaRP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00"/>
                    </a:solidFill>
                  </a:tcPr>
                </a:tc>
              </a:tr>
              <a:tr h="640188">
                <a:tc>
                  <a:txBody>
                    <a:bodyPr/>
                    <a:lstStyle/>
                    <a:p>
                      <a:pPr marL="0" algn="l" defTabSz="914400">
                        <a:spcAft>
                          <a:spcPts val="600"/>
                        </a:spcAft>
                        <a:buNone/>
                      </a:pPr>
                      <a:r>
                        <a:rPr lang="fr-FR" sz="1800" b="1" i="0" noProof="0" dirty="0" smtClean="0">
                          <a:solidFill>
                            <a:schemeClr val="dk1"/>
                          </a:solidFill>
                          <a:latin typeface="Arial"/>
                          <a:ea typeface="+mn-ea"/>
                          <a:cs typeface="+mn-cs"/>
                        </a:rPr>
                        <a:t>Que va-t-il se passer?</a:t>
                      </a:r>
                      <a:endParaRPr lang="fr-FR" sz="1800" noProof="0" dirty="0" smtClean="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a:buNone/>
                      </a:pPr>
                      <a:r>
                        <a:rPr lang="fr-FR" sz="1800" b="0" i="0" noProof="0" dirty="0" smtClean="0">
                          <a:solidFill>
                            <a:schemeClr val="dk1"/>
                          </a:solidFill>
                          <a:latin typeface="Arial"/>
                          <a:ea typeface="+mn-ea"/>
                          <a:cs typeface="+mn-cs"/>
                        </a:rPr>
                        <a:t>Tendances pour des stimuli climatiques spécifiques</a:t>
                      </a:r>
                      <a:br>
                        <a:rPr lang="fr-FR" sz="1800" b="0" i="0" noProof="0" dirty="0" smtClean="0">
                          <a:solidFill>
                            <a:schemeClr val="dk1"/>
                          </a:solidFill>
                          <a:latin typeface="Arial"/>
                          <a:ea typeface="+mn-ea"/>
                          <a:cs typeface="+mn-cs"/>
                        </a:rPr>
                      </a:br>
                      <a:r>
                        <a:rPr lang="fr-FR" sz="1800" b="0" i="0" noProof="0" dirty="0" smtClean="0">
                          <a:solidFill>
                            <a:schemeClr val="dk1"/>
                          </a:solidFill>
                          <a:latin typeface="Arial"/>
                          <a:ea typeface="+mn-ea"/>
                          <a:cs typeface="+mn-cs"/>
                        </a:rPr>
                        <a:t>(</a:t>
                      </a:r>
                      <a:r>
                        <a:rPr lang="fr-FR" sz="1800" b="0" i="0" noProof="0" dirty="0" smtClean="0">
                          <a:solidFill>
                            <a:schemeClr val="dk1"/>
                          </a:solidFill>
                          <a:latin typeface="Arial"/>
                          <a:ea typeface="+mn-ea"/>
                          <a:cs typeface="+mn-cs"/>
                          <a:sym typeface="Wingdings" panose="05000000000000000000" pitchFamily="2" charset="2"/>
                        </a:rPr>
                        <a:t></a:t>
                      </a:r>
                      <a:r>
                        <a:rPr lang="fr-FR" sz="1800" b="0" i="0" noProof="0" dirty="0" smtClean="0">
                          <a:solidFill>
                            <a:schemeClr val="dk1"/>
                          </a:solidFill>
                          <a:latin typeface="Arial"/>
                          <a:ea typeface="+mn-ea"/>
                          <a:cs typeface="+mn-cs"/>
                        </a:rPr>
                        <a:t> soyez </a:t>
                      </a:r>
                      <a:r>
                        <a:rPr lang="fr-FR" sz="1800" b="0" i="0" baseline="0" noProof="0" dirty="0" smtClean="0">
                          <a:solidFill>
                            <a:schemeClr val="dk1"/>
                          </a:solidFill>
                          <a:latin typeface="Arial"/>
                          <a:ea typeface="+mn-ea"/>
                          <a:cs typeface="+mn-cs"/>
                        </a:rPr>
                        <a:t> prudents avec les détails)</a:t>
                      </a:r>
                      <a:endParaRPr lang="fr-FR" sz="1800" noProof="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40188">
                <a:tc>
                  <a:txBody>
                    <a:bodyPr/>
                    <a:lstStyle/>
                    <a:p>
                      <a:pPr marL="0" algn="l" defTabSz="914400">
                        <a:buNone/>
                      </a:pPr>
                      <a:r>
                        <a:rPr lang="fr-FR" sz="1800" b="1" i="0" noProof="0" dirty="0" smtClean="0">
                          <a:solidFill>
                            <a:schemeClr val="dk1"/>
                          </a:solidFill>
                          <a:latin typeface="Arial"/>
                          <a:ea typeface="+mn-ea"/>
                          <a:cs typeface="+mn-cs"/>
                        </a:rPr>
                        <a:t>Où? </a:t>
                      </a:r>
                      <a:endParaRPr lang="fr-FR" sz="1800" noProof="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l" defTabSz="914400">
                        <a:buNone/>
                      </a:pPr>
                      <a:r>
                        <a:rPr lang="fr-FR" sz="1800" b="0" i="0" noProof="0" dirty="0" smtClean="0">
                          <a:solidFill>
                            <a:schemeClr val="dk1"/>
                          </a:solidFill>
                          <a:latin typeface="Arial"/>
                          <a:ea typeface="+mn-ea"/>
                          <a:cs typeface="+mn-cs"/>
                        </a:rPr>
                        <a:t>Étendue géographique et </a:t>
                      </a:r>
                      <a:r>
                        <a:rPr lang="fr-FR" sz="1800" b="0" i="0" baseline="0" noProof="0" dirty="0" smtClean="0">
                          <a:solidFill>
                            <a:schemeClr val="dk1"/>
                          </a:solidFill>
                          <a:latin typeface="Arial"/>
                          <a:ea typeface="+mn-ea"/>
                          <a:cs typeface="+mn-cs"/>
                        </a:rPr>
                        <a:t> </a:t>
                      </a:r>
                      <a:r>
                        <a:rPr lang="fr-FR" sz="1800" b="0" i="0" noProof="0" dirty="0" smtClean="0">
                          <a:solidFill>
                            <a:schemeClr val="dk1"/>
                          </a:solidFill>
                          <a:latin typeface="Arial"/>
                          <a:ea typeface="+mn-ea"/>
                          <a:cs typeface="+mn-cs"/>
                        </a:rPr>
                        <a:t>résolution </a:t>
                      </a:r>
                      <a:br>
                        <a:rPr lang="fr-FR" sz="1800" b="0" i="0" noProof="0" dirty="0" smtClean="0">
                          <a:solidFill>
                            <a:schemeClr val="dk1"/>
                          </a:solidFill>
                          <a:latin typeface="Arial"/>
                          <a:ea typeface="+mn-ea"/>
                          <a:cs typeface="+mn-cs"/>
                        </a:rPr>
                      </a:br>
                      <a:r>
                        <a:rPr lang="fr-FR" sz="1800" b="0" i="0" noProof="0" dirty="0" smtClean="0">
                          <a:solidFill>
                            <a:schemeClr val="dk1"/>
                          </a:solidFill>
                          <a:latin typeface="Arial"/>
                          <a:ea typeface="+mn-ea"/>
                          <a:cs typeface="+mn-cs"/>
                        </a:rPr>
                        <a:t>(</a:t>
                      </a:r>
                      <a:r>
                        <a:rPr lang="fr-FR" sz="1800" b="0" i="0" noProof="0" dirty="0" smtClean="0">
                          <a:solidFill>
                            <a:schemeClr val="dk1"/>
                          </a:solidFill>
                          <a:latin typeface="Arial"/>
                          <a:ea typeface="+mn-ea"/>
                          <a:cs typeface="+mn-cs"/>
                          <a:sym typeface="Wingdings" panose="05000000000000000000" pitchFamily="2" charset="2"/>
                        </a:rPr>
                        <a:t></a:t>
                      </a:r>
                      <a:r>
                        <a:rPr lang="fr-FR" sz="1800" b="0" i="0" noProof="0" dirty="0" smtClean="0">
                          <a:solidFill>
                            <a:schemeClr val="dk1"/>
                          </a:solidFill>
                          <a:latin typeface="Arial"/>
                          <a:ea typeface="+mn-ea"/>
                          <a:cs typeface="+mn-cs"/>
                        </a:rPr>
                        <a:t> difficile </a:t>
                      </a:r>
                      <a:r>
                        <a:rPr lang="fr-FR" sz="1800" b="0" i="0" baseline="0" noProof="0" dirty="0" smtClean="0">
                          <a:solidFill>
                            <a:schemeClr val="dk1"/>
                          </a:solidFill>
                          <a:latin typeface="Arial"/>
                          <a:ea typeface="+mn-ea"/>
                          <a:cs typeface="+mn-cs"/>
                        </a:rPr>
                        <a:t> pour des échelles plus petites)</a:t>
                      </a:r>
                      <a:endParaRPr lang="fr-FR" sz="1800" noProof="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914555">
                <a:tc>
                  <a:txBody>
                    <a:bodyPr/>
                    <a:lstStyle/>
                    <a:p>
                      <a:pPr marL="0" algn="l" defTabSz="914400">
                        <a:spcAft>
                          <a:spcPts val="600"/>
                        </a:spcAft>
                        <a:buNone/>
                      </a:pPr>
                      <a:r>
                        <a:rPr lang="fr-FR" sz="1800" b="1" i="0" kern="1200" noProof="0" dirty="0" smtClean="0">
                          <a:solidFill>
                            <a:schemeClr val="dk1"/>
                          </a:solidFill>
                          <a:latin typeface="Arial"/>
                          <a:ea typeface="+mn-ea"/>
                          <a:cs typeface="+mn-cs"/>
                        </a:rPr>
                        <a:t>Quand? 	</a:t>
                      </a:r>
                      <a:endParaRPr lang="fr-FR" sz="1800" b="1" i="0" kern="1200" noProof="0" dirty="0">
                        <a:solidFill>
                          <a:schemeClr val="dk1"/>
                        </a:solidFill>
                        <a:latin typeface="Arial"/>
                        <a:ea typeface="+mn-ea"/>
                        <a:cs typeface="+mn-cs"/>
                      </a:endParaRP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a:buNone/>
                      </a:pPr>
                      <a:r>
                        <a:rPr lang="fr-FR" sz="1800" b="0" i="0" kern="1200" noProof="0" dirty="0" smtClean="0">
                          <a:solidFill>
                            <a:schemeClr val="dk1"/>
                          </a:solidFill>
                          <a:latin typeface="Arial"/>
                          <a:ea typeface="+mn-ea"/>
                          <a:cs typeface="+mn-cs"/>
                        </a:rPr>
                        <a:t>Cadre temporel </a:t>
                      </a:r>
                      <a:br>
                        <a:rPr lang="fr-FR" sz="1800" b="0" i="0" kern="1200" noProof="0" dirty="0" smtClean="0">
                          <a:solidFill>
                            <a:schemeClr val="dk1"/>
                          </a:solidFill>
                          <a:latin typeface="Arial"/>
                          <a:ea typeface="+mn-ea"/>
                          <a:cs typeface="+mn-cs"/>
                        </a:rPr>
                      </a:br>
                      <a:r>
                        <a:rPr lang="fr-FR" sz="1800" b="0" i="0" kern="1200" noProof="0" dirty="0" smtClean="0">
                          <a:solidFill>
                            <a:schemeClr val="dk1"/>
                          </a:solidFill>
                          <a:latin typeface="Arial"/>
                          <a:ea typeface="+mn-ea"/>
                          <a:cs typeface="+mn-cs"/>
                        </a:rPr>
                        <a:t>(</a:t>
                      </a:r>
                      <a:r>
                        <a:rPr lang="fr-FR" sz="1800" b="0" i="0" kern="1200" noProof="0" dirty="0" smtClean="0">
                          <a:solidFill>
                            <a:schemeClr val="dk1"/>
                          </a:solidFill>
                          <a:latin typeface="Arial"/>
                          <a:ea typeface="+mn-ea"/>
                          <a:cs typeface="+mn-cs"/>
                          <a:sym typeface="Wingdings" panose="05000000000000000000" pitchFamily="2" charset="2"/>
                        </a:rPr>
                        <a:t></a:t>
                      </a:r>
                      <a:r>
                        <a:rPr lang="fr-FR" sz="1800" b="0" i="0" kern="1200" noProof="0" dirty="0" smtClean="0">
                          <a:solidFill>
                            <a:schemeClr val="dk1"/>
                          </a:solidFill>
                          <a:latin typeface="Arial"/>
                          <a:ea typeface="+mn-ea"/>
                          <a:cs typeface="+mn-cs"/>
                        </a:rPr>
                        <a:t> cela fait</a:t>
                      </a:r>
                      <a:r>
                        <a:rPr lang="fr-FR" sz="1800" b="0" i="0" kern="1200" baseline="0" noProof="0" dirty="0" smtClean="0">
                          <a:solidFill>
                            <a:schemeClr val="dk1"/>
                          </a:solidFill>
                          <a:latin typeface="Arial"/>
                          <a:ea typeface="+mn-ea"/>
                          <a:cs typeface="+mn-cs"/>
                        </a:rPr>
                        <a:t> une grande différence, qu'il s'agisse de 2020 ou de 2100)</a:t>
                      </a:r>
                      <a:endParaRPr lang="fr-FR" sz="1800" noProof="0" dirty="0">
                        <a:solidFill>
                          <a:schemeClr val="dk1"/>
                        </a:solidFill>
                        <a:latin typeface="+mn-lt"/>
                        <a:ea typeface="+mn-ea"/>
                        <a:cs typeface="+mn-cs"/>
                      </a:endParaRP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914555">
                <a:tc>
                  <a:txBody>
                    <a:bodyPr/>
                    <a:lstStyle/>
                    <a:p>
                      <a:pPr marL="0" algn="l" defTabSz="914400">
                        <a:buNone/>
                      </a:pPr>
                      <a:r>
                        <a:rPr lang="fr-FR" sz="1800" b="1" i="0" noProof="0" dirty="0" smtClean="0">
                          <a:solidFill>
                            <a:schemeClr val="dk1"/>
                          </a:solidFill>
                          <a:latin typeface="Arial"/>
                          <a:ea typeface="+mn-ea"/>
                          <a:cs typeface="+mn-cs"/>
                        </a:rPr>
                        <a:t>Avec quelle certitude? </a:t>
                      </a:r>
                      <a:endParaRPr lang="fr-FR" sz="1800" noProof="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l" defTabSz="914400">
                        <a:buNone/>
                      </a:pPr>
                      <a:r>
                        <a:rPr lang="fr-FR" sz="1800" b="0" i="0" noProof="0" dirty="0" smtClean="0">
                          <a:solidFill>
                            <a:schemeClr val="dk1"/>
                          </a:solidFill>
                          <a:latin typeface="Arial"/>
                          <a:ea typeface="+mn-ea"/>
                          <a:cs typeface="+mn-cs"/>
                        </a:rPr>
                        <a:t>Niveau de confiance: la solidité des données, la concordance</a:t>
                      </a:r>
                      <a:r>
                        <a:rPr lang="fr-FR" sz="1800" b="0" i="0" baseline="0" noProof="0" dirty="0" smtClean="0">
                          <a:solidFill>
                            <a:schemeClr val="dk1"/>
                          </a:solidFill>
                          <a:latin typeface="Arial"/>
                          <a:ea typeface="+mn-ea"/>
                          <a:cs typeface="+mn-cs"/>
                        </a:rPr>
                        <a:t> des analyses, la probabilité des résultats</a:t>
                      </a:r>
                      <a:endParaRPr lang="fr-FR" sz="1800" noProof="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457200" y="855023"/>
            <a:ext cx="8449294" cy="954727"/>
          </a:xfrm>
        </p:spPr>
        <p:txBody>
          <a:bodyPr/>
          <a:lstStyle/>
          <a:p>
            <a:pPr algn="l">
              <a:spcBef>
                <a:spcPct val="0"/>
              </a:spcBef>
              <a:buNone/>
            </a:pPr>
            <a:r>
              <a:rPr lang="fr-FR" sz="2400" b="1" i="0" dirty="0" smtClean="0">
                <a:solidFill>
                  <a:srgbClr val="669900"/>
                </a:solidFill>
                <a:latin typeface="Arial"/>
                <a:ea typeface="+mj-ea"/>
                <a:cs typeface="+mj-cs"/>
              </a:rPr>
              <a:t>Ce que nous savons : le changement climatique est réel</a:t>
            </a:r>
            <a:br>
              <a:rPr lang="fr-FR" sz="2400" b="1" i="0" dirty="0" smtClean="0">
                <a:solidFill>
                  <a:srgbClr val="669900"/>
                </a:solidFill>
                <a:latin typeface="Arial"/>
                <a:ea typeface="+mj-ea"/>
                <a:cs typeface="+mj-cs"/>
              </a:rPr>
            </a:br>
            <a:r>
              <a:rPr lang="fr-FR" sz="2400" b="1" i="1" dirty="0" smtClean="0">
                <a:solidFill>
                  <a:srgbClr val="669900"/>
                </a:solidFill>
                <a:latin typeface="Arial"/>
                <a:ea typeface="+mj-ea"/>
                <a:cs typeface="+mj-cs"/>
              </a:rPr>
              <a:t>Exemple : La fonte rapide des glaces de la mer arctique</a:t>
            </a:r>
            <a:endParaRPr lang="fr-FR" sz="2400" b="1" i="1" dirty="0">
              <a:solidFill>
                <a:srgbClr val="669900"/>
              </a:solidFill>
              <a:latin typeface="Arial"/>
              <a:ea typeface="+mj-ea"/>
              <a:cs typeface="+mj-cs"/>
            </a:endParaRPr>
          </a:p>
        </p:txBody>
      </p:sp>
      <p:pic>
        <p:nvPicPr>
          <p:cNvPr id="29699" name="Picture 8"/>
          <p:cNvPicPr>
            <a:picLocks noChangeAspect="1" noChangeArrowheads="1"/>
          </p:cNvPicPr>
          <p:nvPr/>
        </p:nvPicPr>
        <p:blipFill>
          <a:blip r:embed="rId3" cstate="print"/>
          <a:srcRect/>
          <a:stretch>
            <a:fillRect/>
          </a:stretch>
        </p:blipFill>
        <p:spPr bwMode="auto">
          <a:xfrm>
            <a:off x="1098550" y="2008188"/>
            <a:ext cx="5908675" cy="3924300"/>
          </a:xfrm>
          <a:prstGeom prst="rect">
            <a:avLst/>
          </a:prstGeom>
          <a:noFill/>
          <a:ln w="9525">
            <a:noFill/>
            <a:miter lim="800000"/>
            <a:headEnd/>
            <a:tailEnd/>
          </a:ln>
        </p:spPr>
      </p:pic>
      <p:sp>
        <p:nvSpPr>
          <p:cNvPr id="29700" name="Text Box 5"/>
          <p:cNvSpPr txBox="1">
            <a:spLocks noChangeArrowheads="1"/>
          </p:cNvSpPr>
          <p:nvPr/>
        </p:nvSpPr>
        <p:spPr bwMode="auto">
          <a:xfrm>
            <a:off x="4575175" y="6237288"/>
            <a:ext cx="4568825" cy="230187"/>
          </a:xfrm>
          <a:prstGeom prst="rect">
            <a:avLst/>
          </a:prstGeom>
          <a:noFill/>
          <a:ln w="9525">
            <a:noFill/>
            <a:miter lim="800000"/>
            <a:headEnd/>
            <a:tailEnd/>
          </a:ln>
        </p:spPr>
        <p:txBody>
          <a:bodyPr>
            <a:spAutoFit/>
          </a:bodyPr>
          <a:lstStyle/>
          <a:p>
            <a:pPr algn="l">
              <a:spcBef>
                <a:spcPct val="50000"/>
              </a:spcBef>
              <a:buNone/>
            </a:pPr>
            <a:r>
              <a:rPr lang="fr-FR" sz="900" b="1" i="1" smtClean="0">
                <a:solidFill>
                  <a:srgbClr val="999999"/>
                </a:solidFill>
                <a:latin typeface="Arial"/>
                <a:cs typeface="Arial"/>
              </a:rPr>
              <a:t>(Notz 2010 after Stroeve et al. 2007 GRL</a:t>
            </a:r>
            <a:r>
              <a:rPr lang="fr-FR" sz="900" b="1" i="0" smtClean="0">
                <a:solidFill>
                  <a:srgbClr val="999999"/>
                </a:solidFill>
                <a:latin typeface="Calibri"/>
                <a:cs typeface="Arial"/>
              </a:rPr>
              <a:t>)</a:t>
            </a:r>
            <a:endParaRPr lang="fr-FR" sz="9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457199" y="1068388"/>
            <a:ext cx="8164287" cy="741362"/>
          </a:xfrm>
        </p:spPr>
        <p:txBody>
          <a:bodyPr/>
          <a:lstStyle/>
          <a:p>
            <a:pPr algn="l">
              <a:spcBef>
                <a:spcPct val="0"/>
              </a:spcBef>
              <a:buNone/>
            </a:pPr>
            <a:r>
              <a:rPr lang="fr-FR" sz="2400" b="1" i="0" smtClean="0">
                <a:solidFill>
                  <a:srgbClr val="669900"/>
                </a:solidFill>
                <a:latin typeface="Arial"/>
                <a:ea typeface="+mj-ea"/>
                <a:cs typeface="+mj-cs"/>
              </a:rPr>
              <a:t>Ce que nous savons : le changement climatique est réel</a:t>
            </a:r>
            <a:br>
              <a:rPr lang="fr-FR" sz="2400" b="1" i="0" smtClean="0">
                <a:solidFill>
                  <a:srgbClr val="669900"/>
                </a:solidFill>
                <a:latin typeface="Arial"/>
                <a:ea typeface="+mj-ea"/>
                <a:cs typeface="+mj-cs"/>
              </a:rPr>
            </a:br>
            <a:r>
              <a:rPr lang="fr-FR" sz="2400" b="1" i="1" smtClean="0">
                <a:solidFill>
                  <a:srgbClr val="669900"/>
                </a:solidFill>
                <a:latin typeface="Arial"/>
                <a:ea typeface="+mj-ea"/>
                <a:cs typeface="+mj-cs"/>
              </a:rPr>
              <a:t>Exemple : Glacier de Muir, Alaska</a:t>
            </a:r>
            <a:endParaRPr lang="fr-FR" sz="2400" b="1" i="1" dirty="0">
              <a:solidFill>
                <a:srgbClr val="669900"/>
              </a:solidFill>
              <a:latin typeface="Arial"/>
              <a:ea typeface="+mj-ea"/>
              <a:cs typeface="+mj-cs"/>
            </a:endParaRPr>
          </a:p>
        </p:txBody>
      </p:sp>
      <p:sp>
        <p:nvSpPr>
          <p:cNvPr id="30723" name="Text Box 5"/>
          <p:cNvSpPr txBox="1">
            <a:spLocks noChangeArrowheads="1"/>
          </p:cNvSpPr>
          <p:nvPr/>
        </p:nvSpPr>
        <p:spPr bwMode="auto">
          <a:xfrm>
            <a:off x="4575175" y="6237288"/>
            <a:ext cx="4568825" cy="369887"/>
          </a:xfrm>
          <a:prstGeom prst="rect">
            <a:avLst/>
          </a:prstGeom>
          <a:noFill/>
          <a:ln w="9525">
            <a:noFill/>
            <a:miter lim="800000"/>
            <a:headEnd/>
            <a:tailEnd/>
          </a:ln>
        </p:spPr>
        <p:txBody>
          <a:bodyPr>
            <a:spAutoFit/>
          </a:bodyPr>
          <a:lstStyle/>
          <a:p>
            <a:pPr algn="l">
              <a:spcBef>
                <a:spcPct val="50000"/>
              </a:spcBef>
              <a:buNone/>
            </a:pPr>
            <a:r>
              <a:rPr lang="fr-FR" sz="900" b="1" i="1" dirty="0" smtClean="0">
                <a:solidFill>
                  <a:srgbClr val="999999"/>
                </a:solidFill>
                <a:latin typeface="Arial"/>
                <a:cs typeface="Arial"/>
              </a:rPr>
              <a:t>Source : Fragile </a:t>
            </a:r>
            <a:r>
              <a:rPr lang="fr-FR" sz="900" b="1" i="1" dirty="0" err="1" smtClean="0">
                <a:solidFill>
                  <a:srgbClr val="999999"/>
                </a:solidFill>
                <a:latin typeface="Arial"/>
                <a:cs typeface="Arial"/>
              </a:rPr>
              <a:t>Earth</a:t>
            </a:r>
            <a:r>
              <a:rPr lang="fr-FR" sz="900" b="1" i="1" dirty="0" smtClean="0">
                <a:solidFill>
                  <a:srgbClr val="999999"/>
                </a:solidFill>
                <a:latin typeface="Arial"/>
                <a:cs typeface="Arial"/>
              </a:rPr>
              <a:t>. </a:t>
            </a:r>
            <a:r>
              <a:rPr lang="fr-FR" sz="900" b="1" i="1" dirty="0" err="1" smtClean="0">
                <a:solidFill>
                  <a:srgbClr val="999999"/>
                </a:solidFill>
                <a:latin typeface="Arial"/>
                <a:cs typeface="Arial"/>
              </a:rPr>
              <a:t>Views</a:t>
            </a:r>
            <a:r>
              <a:rPr lang="fr-FR" sz="900" b="1" i="1" dirty="0" smtClean="0">
                <a:solidFill>
                  <a:srgbClr val="999999"/>
                </a:solidFill>
                <a:latin typeface="Arial"/>
                <a:cs typeface="Arial"/>
              </a:rPr>
              <a:t> of a </a:t>
            </a:r>
            <a:r>
              <a:rPr lang="fr-FR" sz="900" b="1" i="1" dirty="0" err="1" smtClean="0">
                <a:solidFill>
                  <a:srgbClr val="999999"/>
                </a:solidFill>
                <a:latin typeface="Arial"/>
                <a:cs typeface="Arial"/>
              </a:rPr>
              <a:t>changing</a:t>
            </a:r>
            <a:r>
              <a:rPr lang="fr-FR" sz="900" b="1" i="1" dirty="0" smtClean="0">
                <a:solidFill>
                  <a:srgbClr val="999999"/>
                </a:solidFill>
                <a:latin typeface="Arial"/>
                <a:cs typeface="Arial"/>
              </a:rPr>
              <a:t> world. </a:t>
            </a:r>
            <a:r>
              <a:rPr lang="fr-FR" sz="900" b="1" i="1" dirty="0" smtClean="0">
                <a:solidFill>
                  <a:srgbClr val="999999"/>
                </a:solidFill>
                <a:latin typeface="Arial"/>
                <a:cs typeface="Arial"/>
                <a:hlinkClick r:id="rId3"/>
              </a:rPr>
              <a:t>http://www.bartholomewmaps.com/fragileearthnew/inside_the_book.htm</a:t>
            </a:r>
            <a:r>
              <a:rPr lang="fr-FR" sz="900" b="1" i="1" dirty="0" smtClean="0">
                <a:solidFill>
                  <a:srgbClr val="999999"/>
                </a:solidFill>
                <a:latin typeface="Arial"/>
                <a:cs typeface="Arial"/>
              </a:rPr>
              <a:t> </a:t>
            </a:r>
            <a:endParaRPr lang="fr-FR" sz="900" dirty="0"/>
          </a:p>
        </p:txBody>
      </p:sp>
      <p:pic>
        <p:nvPicPr>
          <p:cNvPr id="30724" name="Grafik 2"/>
          <p:cNvPicPr>
            <a:picLocks noChangeAspect="1"/>
          </p:cNvPicPr>
          <p:nvPr/>
        </p:nvPicPr>
        <p:blipFill>
          <a:blip r:embed="rId4" cstate="print"/>
          <a:srcRect/>
          <a:stretch>
            <a:fillRect/>
          </a:stretch>
        </p:blipFill>
        <p:spPr bwMode="auto">
          <a:xfrm>
            <a:off x="828675" y="1952625"/>
            <a:ext cx="7493000" cy="4200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57199" y="1068388"/>
            <a:ext cx="8283039" cy="741362"/>
          </a:xfrm>
        </p:spPr>
        <p:txBody>
          <a:bodyPr/>
          <a:lstStyle/>
          <a:p>
            <a:pPr algn="l">
              <a:spcBef>
                <a:spcPct val="0"/>
              </a:spcBef>
              <a:buNone/>
            </a:pPr>
            <a:r>
              <a:rPr lang="fr-FR" sz="2400" b="1" i="0" smtClean="0">
                <a:solidFill>
                  <a:srgbClr val="669900"/>
                </a:solidFill>
                <a:latin typeface="Arial"/>
                <a:ea typeface="+mj-ea"/>
                <a:cs typeface="+mj-cs"/>
              </a:rPr>
              <a:t>Ce que nous savons : le changement climatique est réel</a:t>
            </a:r>
            <a:br>
              <a:rPr lang="fr-FR" sz="2400" b="1" i="0" smtClean="0">
                <a:solidFill>
                  <a:srgbClr val="669900"/>
                </a:solidFill>
                <a:latin typeface="Arial"/>
                <a:ea typeface="+mj-ea"/>
                <a:cs typeface="+mj-cs"/>
              </a:rPr>
            </a:br>
            <a:r>
              <a:rPr lang="fr-FR" sz="2400" b="1" i="1" smtClean="0">
                <a:solidFill>
                  <a:srgbClr val="669900"/>
                </a:solidFill>
                <a:latin typeface="Arial"/>
                <a:ea typeface="+mj-ea"/>
                <a:cs typeface="+mj-cs"/>
              </a:rPr>
              <a:t>Exemple : Couverture neigeuse du Kilimanjaro, Tanzanie</a:t>
            </a:r>
            <a:endParaRPr lang="fr-FR" sz="2400" b="1" i="1" dirty="0">
              <a:solidFill>
                <a:srgbClr val="669900"/>
              </a:solidFill>
              <a:latin typeface="Arial"/>
              <a:ea typeface="+mj-ea"/>
              <a:cs typeface="+mj-cs"/>
            </a:endParaRPr>
          </a:p>
        </p:txBody>
      </p:sp>
      <p:sp>
        <p:nvSpPr>
          <p:cNvPr id="31747" name="Text Box 5"/>
          <p:cNvSpPr txBox="1">
            <a:spLocks noChangeArrowheads="1"/>
          </p:cNvSpPr>
          <p:nvPr/>
        </p:nvSpPr>
        <p:spPr bwMode="auto">
          <a:xfrm>
            <a:off x="4575175" y="6237288"/>
            <a:ext cx="4568825" cy="369887"/>
          </a:xfrm>
          <a:prstGeom prst="rect">
            <a:avLst/>
          </a:prstGeom>
          <a:noFill/>
          <a:ln w="9525">
            <a:noFill/>
            <a:miter lim="800000"/>
            <a:headEnd/>
            <a:tailEnd/>
          </a:ln>
        </p:spPr>
        <p:txBody>
          <a:bodyPr>
            <a:spAutoFit/>
          </a:bodyPr>
          <a:lstStyle/>
          <a:p>
            <a:pPr algn="l">
              <a:spcBef>
                <a:spcPct val="50000"/>
              </a:spcBef>
              <a:buNone/>
            </a:pPr>
            <a:r>
              <a:rPr lang="fr-FR" sz="900" b="1" i="1" dirty="0" smtClean="0">
                <a:solidFill>
                  <a:srgbClr val="999999"/>
                </a:solidFill>
                <a:latin typeface="Arial"/>
                <a:cs typeface="Arial"/>
              </a:rPr>
              <a:t>Source: NASA </a:t>
            </a:r>
            <a:r>
              <a:rPr lang="fr-FR" sz="900" b="1" i="1" dirty="0" err="1" smtClean="0">
                <a:solidFill>
                  <a:srgbClr val="999999"/>
                </a:solidFill>
                <a:latin typeface="Arial"/>
                <a:cs typeface="Arial"/>
              </a:rPr>
              <a:t>Earth</a:t>
            </a:r>
            <a:r>
              <a:rPr lang="fr-FR" sz="900" b="1" i="1" dirty="0" smtClean="0">
                <a:solidFill>
                  <a:srgbClr val="999999"/>
                </a:solidFill>
                <a:latin typeface="Arial"/>
                <a:cs typeface="Arial"/>
              </a:rPr>
              <a:t> </a:t>
            </a:r>
            <a:r>
              <a:rPr lang="fr-FR" sz="900" b="1" i="1" dirty="0" err="1" smtClean="0">
                <a:solidFill>
                  <a:srgbClr val="999999"/>
                </a:solidFill>
                <a:latin typeface="Arial"/>
                <a:cs typeface="Arial"/>
              </a:rPr>
              <a:t>Observatory</a:t>
            </a:r>
            <a:r>
              <a:rPr lang="fr-FR" sz="900" b="1" i="1" dirty="0" smtClean="0">
                <a:solidFill>
                  <a:srgbClr val="999999"/>
                </a:solidFill>
                <a:latin typeface="Arial"/>
                <a:cs typeface="Arial"/>
              </a:rPr>
              <a:t> </a:t>
            </a:r>
            <a:br>
              <a:rPr lang="fr-FR" sz="900" b="1" i="1" dirty="0" smtClean="0">
                <a:solidFill>
                  <a:srgbClr val="999999"/>
                </a:solidFill>
                <a:latin typeface="Arial"/>
                <a:cs typeface="Arial"/>
              </a:rPr>
            </a:br>
            <a:r>
              <a:rPr lang="fr-FR" sz="900" b="1" i="1" dirty="0" smtClean="0">
                <a:solidFill>
                  <a:srgbClr val="999999"/>
                </a:solidFill>
                <a:latin typeface="Arial"/>
                <a:cs typeface="Arial"/>
                <a:hlinkClick r:id="rId3"/>
              </a:rPr>
              <a:t>http://ocrl.kordi.re.kr/directory/20021224e.html</a:t>
            </a:r>
            <a:r>
              <a:rPr lang="fr-FR" sz="900" b="1" i="1" dirty="0" smtClean="0">
                <a:solidFill>
                  <a:srgbClr val="999999"/>
                </a:solidFill>
                <a:latin typeface="Arial"/>
                <a:cs typeface="Arial"/>
              </a:rPr>
              <a:t> </a:t>
            </a:r>
            <a:endParaRPr lang="fr-FR" sz="900" dirty="0"/>
          </a:p>
        </p:txBody>
      </p:sp>
      <p:pic>
        <p:nvPicPr>
          <p:cNvPr id="31748" name="Grafik 1"/>
          <p:cNvPicPr>
            <a:picLocks noChangeAspect="1"/>
          </p:cNvPicPr>
          <p:nvPr/>
        </p:nvPicPr>
        <p:blipFill>
          <a:blip r:embed="rId4" cstate="print"/>
          <a:srcRect/>
          <a:stretch>
            <a:fillRect/>
          </a:stretch>
        </p:blipFill>
        <p:spPr bwMode="auto">
          <a:xfrm>
            <a:off x="4575175" y="1995488"/>
            <a:ext cx="4467225" cy="3371850"/>
          </a:xfrm>
          <a:prstGeom prst="rect">
            <a:avLst/>
          </a:prstGeom>
          <a:noFill/>
          <a:ln w="9525">
            <a:noFill/>
            <a:miter lim="800000"/>
            <a:headEnd/>
            <a:tailEnd/>
          </a:ln>
        </p:spPr>
      </p:pic>
      <p:pic>
        <p:nvPicPr>
          <p:cNvPr id="31749" name="Grafik 3"/>
          <p:cNvPicPr>
            <a:picLocks noChangeAspect="1"/>
          </p:cNvPicPr>
          <p:nvPr/>
        </p:nvPicPr>
        <p:blipFill>
          <a:blip r:embed="rId5" cstate="print"/>
          <a:srcRect/>
          <a:stretch>
            <a:fillRect/>
          </a:stretch>
        </p:blipFill>
        <p:spPr bwMode="auto">
          <a:xfrm>
            <a:off x="85725" y="2005013"/>
            <a:ext cx="4465638" cy="336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Conditions d’utilisation</a:t>
            </a:r>
            <a:endParaRPr lang="fr-FR" sz="2400" b="1" i="0" dirty="0">
              <a:solidFill>
                <a:srgbClr val="669900"/>
              </a:solidFill>
              <a:latin typeface="Arial"/>
              <a:ea typeface="+mj-ea"/>
              <a:cs typeface="+mj-cs"/>
            </a:endParaRPr>
          </a:p>
        </p:txBody>
      </p:sp>
      <p:sp>
        <p:nvSpPr>
          <p:cNvPr id="4099" name="Content Placeholder 2"/>
          <p:cNvSpPr>
            <a:spLocks noGrp="1"/>
          </p:cNvSpPr>
          <p:nvPr>
            <p:ph idx="1"/>
          </p:nvPr>
        </p:nvSpPr>
        <p:spPr>
          <a:xfrm>
            <a:off x="474333" y="2008188"/>
            <a:ext cx="7634371" cy="4213225"/>
          </a:xfrm>
        </p:spPr>
        <p:txBody>
          <a:bodyPr/>
          <a:lstStyle/>
          <a:p>
            <a:pPr marL="0" indent="0"/>
            <a:r>
              <a:rPr lang="fr-FR" sz="1800" dirty="0" smtClean="0"/>
              <a:t>Le présent module de formation a été élaboré par la GIZ, mandatée par le BMZ et BMU. Si vous souhaitez adapter cette présentation à vos besoins, veuillez respecter les conditions suivantes :</a:t>
            </a:r>
          </a:p>
          <a:p>
            <a:pPr marL="179405" lvl="1" indent="-179405">
              <a:buFont typeface="Wingdings"/>
              <a:buChar char="§"/>
            </a:pPr>
            <a:r>
              <a:rPr lang="fr-FR" dirty="0" smtClean="0">
                <a:solidFill>
                  <a:srgbClr val="000000"/>
                </a:solidFill>
                <a:latin typeface="Arial"/>
                <a:ea typeface="+mn-ea"/>
                <a:cs typeface="Arial"/>
              </a:rPr>
              <a:t>Le masque des diapositives et l’adresse bibliographique sont obligatoires. Ils ne doivent pas être modifiés ni supprimés.  </a:t>
            </a:r>
          </a:p>
          <a:p>
            <a:pPr marL="179405" lvl="1" indent="-179405">
              <a:buFont typeface="Wingdings"/>
              <a:buChar char="§"/>
            </a:pPr>
            <a:r>
              <a:rPr lang="fr-FR" dirty="0" smtClean="0">
                <a:solidFill>
                  <a:srgbClr val="000000"/>
                </a:solidFill>
                <a:latin typeface="Arial"/>
                <a:ea typeface="+mn-ea"/>
                <a:cs typeface="Arial"/>
              </a:rPr>
              <a:t>Le logo de la GIZ ne peut être supprimé ou déplacé et aucun autre logo ou aucune autre information ne peut être placé(e) dans la zone d’en-tête ou de pied de page. </a:t>
            </a:r>
          </a:p>
          <a:p>
            <a:pPr marL="179405" lvl="1" indent="-179405">
              <a:buFont typeface="Wingdings"/>
              <a:buChar char="§"/>
            </a:pPr>
            <a:r>
              <a:rPr lang="fr-FR" dirty="0" smtClean="0">
                <a:solidFill>
                  <a:srgbClr val="000000"/>
                </a:solidFill>
                <a:latin typeface="Arial"/>
                <a:ea typeface="+mn-ea"/>
                <a:cs typeface="Arial"/>
              </a:rPr>
              <a:t>Pour ajouter votre propre contenu, prière d’utiliser la diapositive vierge à la fin de cette présentation. (Si vous voulez ajouter plus qu’une diapositive, vous pouvez la copier.)</a:t>
            </a:r>
          </a:p>
          <a:p>
            <a:pPr marL="179405" lvl="1" indent="-179405">
              <a:buFont typeface="Wingdings"/>
              <a:buChar char="§"/>
            </a:pPr>
            <a:r>
              <a:rPr lang="fr-FR" dirty="0" smtClean="0">
                <a:solidFill>
                  <a:srgbClr val="000000"/>
                </a:solidFill>
                <a:latin typeface="Arial"/>
                <a:ea typeface="+mn-ea"/>
                <a:cs typeface="Arial"/>
              </a:rPr>
              <a:t>Si vous désirez apporter des changements substantiels au contenu de cette présentation, veuillez contacter </a:t>
            </a:r>
            <a:r>
              <a:rPr lang="fr-FR" sz="1800" u="sng" dirty="0" smtClean="0">
                <a:hlinkClick r:id="rId3"/>
              </a:rPr>
              <a:t>climate@giz.de</a:t>
            </a:r>
            <a:r>
              <a:rPr lang="fr-FR" sz="1800" dirty="0" smtClean="0"/>
              <a:t>.</a:t>
            </a:r>
          </a:p>
          <a:p>
            <a:r>
              <a:rPr lang="fr-FR" sz="1800" dirty="0" smtClean="0"/>
              <a:t> </a:t>
            </a:r>
          </a:p>
          <a:p>
            <a:pPr marL="158750" indent="4763"/>
            <a:endParaRPr lang="fr-FR" dirty="0" smtClean="0"/>
          </a:p>
          <a:p>
            <a:pPr marL="158750" indent="4763"/>
            <a:endParaRPr lang="fr-FR" dirty="0" smtClean="0"/>
          </a:p>
          <a:p>
            <a:pPr marL="179405" lvl="1" indent="-179405" algn="l">
              <a:spcBef>
                <a:spcPct val="20000"/>
              </a:spcBef>
              <a:buNone/>
            </a:pPr>
            <a:endParaRPr lang="fr-FR" sz="16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Ce qui est incertain :</a:t>
            </a:r>
            <a:br>
              <a:rPr lang="fr-FR" sz="2400" b="1" i="0" smtClean="0">
                <a:solidFill>
                  <a:srgbClr val="669900"/>
                </a:solidFill>
                <a:latin typeface="Arial"/>
                <a:ea typeface="+mj-ea"/>
                <a:cs typeface="+mj-cs"/>
              </a:rPr>
            </a:br>
            <a:r>
              <a:rPr lang="fr-FR" sz="2400" b="1" i="0" smtClean="0">
                <a:solidFill>
                  <a:srgbClr val="669900"/>
                </a:solidFill>
                <a:latin typeface="Arial"/>
                <a:ea typeface="+mj-ea"/>
                <a:cs typeface="+mj-cs"/>
              </a:rPr>
              <a:t>le contexte complexe de la prise de décision</a:t>
            </a:r>
            <a:endParaRPr lang="fr-FR" sz="2400" b="1" i="0" dirty="0">
              <a:solidFill>
                <a:srgbClr val="669900"/>
              </a:solidFill>
              <a:latin typeface="Arial"/>
              <a:ea typeface="+mj-ea"/>
              <a:cs typeface="+mj-cs"/>
            </a:endParaRPr>
          </a:p>
        </p:txBody>
      </p:sp>
      <p:sp>
        <p:nvSpPr>
          <p:cNvPr id="4099" name="Content Placeholder 2"/>
          <p:cNvSpPr>
            <a:spLocks noGrp="1"/>
          </p:cNvSpPr>
          <p:nvPr>
            <p:ph idx="1"/>
          </p:nvPr>
        </p:nvSpPr>
        <p:spPr>
          <a:xfrm>
            <a:off x="457200" y="2008188"/>
            <a:ext cx="7526338" cy="4238625"/>
          </a:xfrm>
        </p:spPr>
        <p:txBody>
          <a:bodyPr/>
          <a:lstStyle/>
          <a:p>
            <a:pPr marL="179405" lvl="1" indent="-179405" algn="l">
              <a:spcBef>
                <a:spcPct val="20000"/>
              </a:spcBef>
              <a:buNone/>
            </a:pPr>
            <a:r>
              <a:rPr lang="fr-FR" sz="1800" b="1" i="0" u="sng" baseline="0" dirty="0" smtClean="0">
                <a:solidFill>
                  <a:srgbClr val="000000"/>
                </a:solidFill>
                <a:latin typeface="Arial"/>
                <a:ea typeface="+mn-ea"/>
                <a:cs typeface="Arial"/>
              </a:rPr>
              <a:t>Base de réflexion</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Les modèles sont des représentations du système terrestre - pas des portraits</a:t>
            </a:r>
            <a:endParaRPr lang="fr-FR" sz="1600" dirty="0" smtClean="0"/>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Disponibilité limitée des données, particulièrement à l'échelle régionale/locale</a:t>
            </a:r>
            <a:endParaRPr lang="fr-FR" sz="1600" dirty="0" smtClean="0"/>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Qualité limitée des données, particulièrement à l'échelle régionale/locale</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Niveaux de confiance des projections - incertitude </a:t>
            </a:r>
            <a:r>
              <a:rPr lang="fr-FR" sz="1600" b="1" i="1" baseline="0" dirty="0" smtClean="0">
                <a:solidFill>
                  <a:srgbClr val="000000"/>
                </a:solidFill>
                <a:latin typeface="Arial"/>
                <a:ea typeface="+mn-ea"/>
                <a:cs typeface="Arial"/>
              </a:rPr>
              <a:t>inhérente</a:t>
            </a:r>
          </a:p>
          <a:p>
            <a:pPr marL="179405" lvl="1" indent="-179405" algn="l">
              <a:spcBef>
                <a:spcPct val="20000"/>
              </a:spcBef>
              <a:buClr>
                <a:srgbClr val="669900"/>
              </a:buClr>
              <a:buFont typeface="Wingdings"/>
              <a:buChar char="§"/>
            </a:pPr>
            <a:endParaRPr lang="fr-FR" sz="1600" dirty="0" smtClean="0"/>
          </a:p>
          <a:p>
            <a:pPr marL="179405" lvl="1" indent="-179405" algn="l">
              <a:spcBef>
                <a:spcPct val="20000"/>
              </a:spcBef>
              <a:buNone/>
            </a:pPr>
            <a:r>
              <a:rPr lang="fr-FR" sz="1800" b="1" i="0" u="sng" baseline="0" dirty="0" smtClean="0">
                <a:solidFill>
                  <a:srgbClr val="000000"/>
                </a:solidFill>
                <a:latin typeface="Arial"/>
                <a:ea typeface="+mn-ea"/>
                <a:cs typeface="Arial"/>
              </a:rPr>
              <a:t>Le développement des émissions de GES</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dépend des décisions d'aujourd'hui</a:t>
            </a:r>
          </a:p>
          <a:p>
            <a:pPr marL="179405" lvl="1" indent="-179405" algn="l">
              <a:spcBef>
                <a:spcPct val="20000"/>
              </a:spcBef>
              <a:buNone/>
            </a:pPr>
            <a:endParaRPr lang="fr-FR" sz="1600" dirty="0" smtClean="0"/>
          </a:p>
          <a:p>
            <a:pPr marL="179405" lvl="1" indent="-179405" algn="l">
              <a:spcBef>
                <a:spcPct val="20000"/>
              </a:spcBef>
              <a:buNone/>
            </a:pPr>
            <a:r>
              <a:rPr lang="fr-FR" sz="1800" b="1" i="0" u="sng" baseline="0" dirty="0" smtClean="0">
                <a:solidFill>
                  <a:srgbClr val="000000"/>
                </a:solidFill>
                <a:latin typeface="Arial"/>
                <a:ea typeface="+mn-ea"/>
                <a:cs typeface="Arial"/>
              </a:rPr>
              <a:t>L'amplitude du changement et de la vulnérabilité</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est influencée par la situation socioéconomique et  écologique (sensibilité et capacité d'adaptation) ET   </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par les tendances climatiques (exposition) </a:t>
            </a:r>
          </a:p>
          <a:p>
            <a:pPr marL="179405" lvl="1" indent="-179405" algn="l">
              <a:spcBef>
                <a:spcPct val="20000"/>
              </a:spcBef>
              <a:buNone/>
            </a:pPr>
            <a:endParaRPr lang="fr-FR" dirty="0" smtClean="0"/>
          </a:p>
          <a:p>
            <a:pPr marL="179405" lvl="1" indent="-179405" algn="l">
              <a:spcBef>
                <a:spcPct val="20000"/>
              </a:spcBef>
              <a:buClr>
                <a:srgbClr val="669900"/>
              </a:buClr>
              <a:buFont typeface="Wingdings"/>
              <a:buChar char="§"/>
            </a:pPr>
            <a:endParaRPr 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Sources d'incertitude</a:t>
            </a:r>
            <a:br>
              <a:rPr lang="fr-FR" sz="2400" b="1" i="0" smtClean="0">
                <a:solidFill>
                  <a:srgbClr val="669900"/>
                </a:solidFill>
                <a:latin typeface="Arial"/>
                <a:ea typeface="+mj-ea"/>
                <a:cs typeface="+mj-cs"/>
              </a:rPr>
            </a:br>
            <a:r>
              <a:rPr lang="fr-FR" sz="2400" b="1" i="0" smtClean="0">
                <a:solidFill>
                  <a:srgbClr val="669900"/>
                </a:solidFill>
                <a:latin typeface="Arial"/>
                <a:ea typeface="+mj-ea"/>
                <a:cs typeface="+mj-cs"/>
              </a:rPr>
              <a:t>Scénarios d'émissions vs résultats de modèles</a:t>
            </a:r>
            <a:endParaRPr lang="fr-FR" sz="2400" b="1" i="0" dirty="0">
              <a:solidFill>
                <a:srgbClr val="669900"/>
              </a:solidFill>
              <a:latin typeface="Arial"/>
              <a:ea typeface="+mj-ea"/>
              <a:cs typeface="+mj-cs"/>
            </a:endParaRPr>
          </a:p>
        </p:txBody>
      </p:sp>
      <p:sp>
        <p:nvSpPr>
          <p:cNvPr id="5" name="Textfeld 4"/>
          <p:cNvSpPr txBox="1"/>
          <p:nvPr/>
        </p:nvSpPr>
        <p:spPr>
          <a:xfrm>
            <a:off x="239713" y="6281738"/>
            <a:ext cx="8894762" cy="230187"/>
          </a:xfrm>
          <a:prstGeom prst="rect">
            <a:avLst/>
          </a:prstGeom>
          <a:noFill/>
        </p:spPr>
        <p:txBody>
          <a:bodyPr>
            <a:spAutoFit/>
          </a:bodyPr>
          <a:lstStyle/>
          <a:p>
            <a:pPr algn="r">
              <a:buNone/>
            </a:pPr>
            <a:r>
              <a:rPr lang="fr-FR" sz="900" b="1" i="1" smtClean="0">
                <a:solidFill>
                  <a:srgbClr val="000000">
                    <a:lumMod val="50000"/>
                    <a:lumOff val="50000"/>
                  </a:srgbClr>
                </a:solidFill>
                <a:latin typeface="Arial"/>
                <a:cs typeface="Arial"/>
              </a:rPr>
              <a:t>Source: </a:t>
            </a:r>
            <a:r>
              <a:rPr lang="fr-FR" sz="900" b="1" i="1" smtClean="0">
                <a:solidFill>
                  <a:srgbClr val="999999"/>
                </a:solidFill>
                <a:latin typeface="Arial"/>
                <a:cs typeface="Arial"/>
              </a:rPr>
              <a:t>GIEC 2007 </a:t>
            </a:r>
            <a:endParaRPr lang="fr-FR" sz="900" dirty="0"/>
          </a:p>
        </p:txBody>
      </p:sp>
      <p:pic>
        <p:nvPicPr>
          <p:cNvPr id="33796" name="Grafik 5" descr="IPCC_AR4_scenarios and projected impacts.jpg"/>
          <p:cNvPicPr>
            <a:picLocks noChangeAspect="1"/>
          </p:cNvPicPr>
          <p:nvPr/>
        </p:nvPicPr>
        <p:blipFill>
          <a:blip r:embed="rId3" cstate="print"/>
          <a:srcRect/>
          <a:stretch>
            <a:fillRect/>
          </a:stretch>
        </p:blipFill>
        <p:spPr bwMode="auto">
          <a:xfrm>
            <a:off x="0" y="1997075"/>
            <a:ext cx="9144000" cy="3757613"/>
          </a:xfrm>
          <a:prstGeom prst="rect">
            <a:avLst/>
          </a:prstGeom>
          <a:noFill/>
          <a:ln w="9525">
            <a:noFill/>
            <a:miter lim="800000"/>
            <a:headEnd/>
            <a:tailEnd/>
          </a:ln>
        </p:spPr>
      </p:pic>
      <p:pic>
        <p:nvPicPr>
          <p:cNvPr id="33797" name="Grafik 3" descr="IPCC_ranges of surface warming_2007.jpg"/>
          <p:cNvPicPr>
            <a:picLocks noChangeAspect="1"/>
          </p:cNvPicPr>
          <p:nvPr/>
        </p:nvPicPr>
        <p:blipFill>
          <a:blip r:embed="rId4" cstate="print"/>
          <a:srcRect/>
          <a:stretch>
            <a:fillRect/>
          </a:stretch>
        </p:blipFill>
        <p:spPr bwMode="auto">
          <a:xfrm>
            <a:off x="0" y="1809750"/>
            <a:ext cx="4845050" cy="403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dirty="0" smtClean="0">
                <a:solidFill>
                  <a:srgbClr val="C00000"/>
                </a:solidFill>
                <a:latin typeface="Arial"/>
                <a:ea typeface="+mj-ea"/>
                <a:cs typeface="+mj-cs"/>
              </a:rPr>
              <a:t>Exercice « Faire face au scepticisme »</a:t>
            </a:r>
            <a:endParaRPr lang="fr-FR" sz="3200" b="1" i="0" dirty="0">
              <a:solidFill>
                <a:srgbClr val="C00000"/>
              </a:solidFill>
              <a:latin typeface="Arial"/>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spcBef>
                <a:spcPct val="0"/>
              </a:spcBef>
              <a:buNone/>
            </a:pPr>
            <a:r>
              <a:rPr lang="fr-FR" sz="2400" b="1" i="0" smtClean="0">
                <a:solidFill>
                  <a:srgbClr val="669900"/>
                </a:solidFill>
                <a:latin typeface="Arial"/>
              </a:rPr>
              <a:t>Présentation de l'exercice</a:t>
            </a:r>
            <a:endParaRPr lang="fr-FR" dirty="0" smtClean="0"/>
          </a:p>
        </p:txBody>
      </p:sp>
      <p:sp>
        <p:nvSpPr>
          <p:cNvPr id="4099" name="Content Placeholder 2"/>
          <p:cNvSpPr>
            <a:spLocks noGrp="1"/>
          </p:cNvSpPr>
          <p:nvPr>
            <p:ph idx="1"/>
          </p:nvPr>
        </p:nvSpPr>
        <p:spPr/>
        <p:txBody>
          <a:bodyPr/>
          <a:lstStyle/>
          <a:p>
            <a:pPr marL="179405" lvl="1" indent="-179405" algn="l">
              <a:spcBef>
                <a:spcPct val="20000"/>
              </a:spcBef>
              <a:buClr>
                <a:srgbClr val="669900"/>
              </a:buClr>
              <a:buFont typeface="Wingdings"/>
              <a:buChar char="§"/>
            </a:pPr>
            <a:r>
              <a:rPr lang="fr-FR" sz="2400" b="1" i="0" baseline="0" dirty="0" smtClean="0">
                <a:solidFill>
                  <a:srgbClr val="000000"/>
                </a:solidFill>
                <a:latin typeface="Arial"/>
                <a:ea typeface="+mn-ea"/>
                <a:cs typeface="Arial"/>
              </a:rPr>
              <a:t>Chacun reçoit  une partie des informations</a:t>
            </a:r>
          </a:p>
          <a:p>
            <a:pPr marL="358811" lvl="2" indent="-179405" algn="l">
              <a:spcBef>
                <a:spcPct val="20000"/>
              </a:spcBef>
              <a:buClr>
                <a:srgbClr val="999999"/>
              </a:buClr>
              <a:buFont typeface="Wingdings"/>
              <a:buChar char="§"/>
            </a:pPr>
            <a:r>
              <a:rPr lang="fr-FR" sz="2400" b="1" i="0" baseline="0" dirty="0" smtClean="0">
                <a:solidFill>
                  <a:srgbClr val="000000"/>
                </a:solidFill>
                <a:latin typeface="Arial"/>
                <a:ea typeface="+mn-ea"/>
                <a:cs typeface="Arial"/>
              </a:rPr>
              <a:t>Affirmation d'un climat-sceptique </a:t>
            </a:r>
          </a:p>
          <a:p>
            <a:pPr marL="358811" lvl="2" indent="-179405" algn="l">
              <a:spcBef>
                <a:spcPct val="20000"/>
              </a:spcBef>
              <a:buNone/>
            </a:pPr>
            <a:r>
              <a:rPr lang="fr-FR" sz="2400" b="1" i="0" baseline="0" dirty="0" smtClean="0">
                <a:solidFill>
                  <a:srgbClr val="000000"/>
                </a:solidFill>
                <a:latin typeface="Arial"/>
                <a:ea typeface="+mn-ea"/>
                <a:cs typeface="Arial"/>
              </a:rPr>
              <a:t>OU</a:t>
            </a:r>
          </a:p>
          <a:p>
            <a:pPr marL="358811" lvl="2" indent="-179405" algn="l">
              <a:spcBef>
                <a:spcPct val="20000"/>
              </a:spcBef>
              <a:buClr>
                <a:srgbClr val="999999"/>
              </a:buClr>
              <a:buFont typeface="Wingdings"/>
              <a:buChar char="§"/>
            </a:pPr>
            <a:r>
              <a:rPr lang="fr-FR" sz="2400" b="1" i="0" baseline="0" dirty="0" smtClean="0">
                <a:solidFill>
                  <a:srgbClr val="000000"/>
                </a:solidFill>
                <a:latin typeface="Arial"/>
                <a:ea typeface="+mn-ea"/>
                <a:cs typeface="Arial"/>
              </a:rPr>
              <a:t>Possible réponse d'un expert en changement climatique</a:t>
            </a:r>
          </a:p>
          <a:p>
            <a:pPr marL="179405" lvl="1" indent="-179405" algn="l">
              <a:spcBef>
                <a:spcPct val="20000"/>
              </a:spcBef>
              <a:buClr>
                <a:srgbClr val="669900"/>
              </a:buClr>
              <a:buFont typeface="Wingdings"/>
              <a:buChar char="§"/>
            </a:pPr>
            <a:r>
              <a:rPr lang="fr-FR" sz="2400" b="1" i="0" baseline="0" dirty="0" smtClean="0">
                <a:solidFill>
                  <a:srgbClr val="000000"/>
                </a:solidFill>
                <a:latin typeface="Arial"/>
                <a:ea typeface="+mn-ea"/>
                <a:cs typeface="Arial"/>
              </a:rPr>
              <a:t>Trouver les paires qui vont ensemble</a:t>
            </a:r>
          </a:p>
          <a:p>
            <a:pPr marL="179405" lvl="1" indent="-179405" algn="l">
              <a:spcBef>
                <a:spcPct val="20000"/>
              </a:spcBef>
              <a:buClr>
                <a:srgbClr val="669900"/>
              </a:buClr>
              <a:buFont typeface="Wingdings"/>
              <a:buChar char="§"/>
            </a:pPr>
            <a:r>
              <a:rPr lang="fr-FR" sz="2400" b="1" i="0" baseline="0" dirty="0" smtClean="0">
                <a:solidFill>
                  <a:srgbClr val="000000"/>
                </a:solidFill>
                <a:latin typeface="Arial"/>
                <a:ea typeface="+mn-ea"/>
                <a:cs typeface="Arial"/>
              </a:rPr>
              <a:t>Discutez l'affirmation et élaborez ensemble des arguments pour le « défenseur » du changement climatique</a:t>
            </a:r>
          </a:p>
          <a:p>
            <a:pPr marL="179405" lvl="1" indent="-179405" algn="l">
              <a:spcBef>
                <a:spcPct val="20000"/>
              </a:spcBef>
              <a:buClr>
                <a:srgbClr val="669900"/>
              </a:buClr>
              <a:buFont typeface="Wingdings"/>
              <a:buChar char="§"/>
            </a:pPr>
            <a:r>
              <a:rPr lang="fr-FR" sz="2400" b="1" i="0" baseline="0" dirty="0" smtClean="0">
                <a:solidFill>
                  <a:srgbClr val="000000"/>
                </a:solidFill>
                <a:latin typeface="Arial"/>
                <a:ea typeface="+mn-ea"/>
                <a:cs typeface="Arial"/>
              </a:rPr>
              <a:t>Préparez une brève présentation pour la plénière 	</a:t>
            </a:r>
            <a:r>
              <a:rPr lang="fr-FR" sz="2400" b="1" i="0" baseline="0" dirty="0" smtClean="0">
                <a:solidFill>
                  <a:srgbClr val="C00000"/>
                </a:solidFill>
                <a:latin typeface="Arial"/>
                <a:ea typeface="+mn-ea"/>
                <a:cs typeface="Arial"/>
              </a:rPr>
              <a:t>&lt;1 min</a:t>
            </a:r>
          </a:p>
          <a:p>
            <a:pPr marL="179405" lvl="1" indent="-179405" algn="l">
              <a:spcBef>
                <a:spcPct val="20000"/>
              </a:spcBef>
              <a:buNone/>
            </a:pPr>
            <a:endParaRPr lang="fr-FR" sz="2400" dirty="0" smtClean="0"/>
          </a:p>
        </p:txBody>
      </p:sp>
      <p:sp>
        <p:nvSpPr>
          <p:cNvPr id="4" name="Abgerundetes Rechteck 3"/>
          <p:cNvSpPr/>
          <p:nvPr/>
        </p:nvSpPr>
        <p:spPr>
          <a:xfrm>
            <a:off x="7069540" y="771525"/>
            <a:ext cx="2074460" cy="1727200"/>
          </a:xfrm>
          <a:prstGeom prst="roundRect">
            <a:avLst/>
          </a:prstGeom>
          <a:solidFill>
            <a:srgbClr val="FFCC00"/>
          </a:solidFill>
          <a:ln w="57150">
            <a:solidFill>
              <a:srgbClr val="FFA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buNone/>
            </a:pPr>
            <a:r>
              <a:rPr lang="fr-FR" sz="2800" b="1" i="0" smtClean="0">
                <a:solidFill>
                  <a:srgbClr val="000000"/>
                </a:solidFill>
                <a:latin typeface="Arial"/>
                <a:ea typeface="+mn-ea"/>
                <a:cs typeface="Arial"/>
              </a:rPr>
              <a:t>Durée de travail:</a:t>
            </a:r>
            <a:br>
              <a:rPr lang="fr-FR" sz="2800" b="1" i="0" smtClean="0">
                <a:solidFill>
                  <a:srgbClr val="000000"/>
                </a:solidFill>
                <a:latin typeface="Arial"/>
                <a:ea typeface="+mn-ea"/>
                <a:cs typeface="Arial"/>
              </a:rPr>
            </a:br>
            <a:r>
              <a:rPr lang="fr-FR" sz="2800" b="1" i="0" smtClean="0">
                <a:solidFill>
                  <a:srgbClr val="000000"/>
                </a:solidFill>
                <a:latin typeface="Arial"/>
                <a:ea typeface="+mn-ea"/>
                <a:cs typeface="Arial"/>
              </a:rPr>
              <a:t>10 min au total!</a:t>
            </a:r>
            <a:endParaRPr lang="fr-FR" sz="2800" b="1" i="0" dirty="0">
              <a:solidFill>
                <a:srgbClr val="000000"/>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dirty="0" smtClean="0">
                <a:solidFill>
                  <a:srgbClr val="C00000"/>
                </a:solidFill>
                <a:latin typeface="Arial"/>
                <a:ea typeface="+mj-ea"/>
                <a:cs typeface="+mj-cs"/>
              </a:rPr>
              <a:t>Étude de cas « interpréter les informations climatiques »</a:t>
            </a:r>
            <a:endParaRPr lang="fr-FR" sz="3200" b="1" i="0" dirty="0">
              <a:solidFill>
                <a:srgbClr val="C00000"/>
              </a:solidFill>
              <a:latin typeface="Arial"/>
              <a:ea typeface="+mj-ea"/>
              <a:cs typeface="+mj-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409699" y="807521"/>
            <a:ext cx="7526338" cy="562841"/>
          </a:xfrm>
        </p:spPr>
        <p:txBody>
          <a:bodyPr/>
          <a:lstStyle/>
          <a:p>
            <a:pPr algn="l">
              <a:spcBef>
                <a:spcPct val="0"/>
              </a:spcBef>
              <a:buNone/>
            </a:pPr>
            <a:r>
              <a:rPr lang="fr-FR" sz="2400" b="1" i="0" smtClean="0">
                <a:solidFill>
                  <a:srgbClr val="669900"/>
                </a:solidFill>
                <a:latin typeface="Arial"/>
                <a:ea typeface="+mj-ea"/>
                <a:cs typeface="+mj-cs"/>
              </a:rPr>
              <a:t>Introduction à l'étude de cas</a:t>
            </a:r>
            <a:endParaRPr lang="fr-FR" sz="2400" b="1" i="0" dirty="0">
              <a:solidFill>
                <a:srgbClr val="669900"/>
              </a:solidFill>
              <a:latin typeface="Arial"/>
              <a:ea typeface="+mj-ea"/>
              <a:cs typeface="+mj-cs"/>
            </a:endParaRPr>
          </a:p>
        </p:txBody>
      </p:sp>
      <p:sp>
        <p:nvSpPr>
          <p:cNvPr id="37891" name="Inhaltsplatzhalter 2"/>
          <p:cNvSpPr>
            <a:spLocks noGrp="1"/>
          </p:cNvSpPr>
          <p:nvPr>
            <p:ph idx="1"/>
          </p:nvPr>
        </p:nvSpPr>
        <p:spPr>
          <a:xfrm>
            <a:off x="397823" y="1592551"/>
            <a:ext cx="7526338" cy="4213225"/>
          </a:xfrm>
        </p:spPr>
        <p:txBody>
          <a:bodyPr/>
          <a:lstStyle/>
          <a:p>
            <a:pPr marL="0" indent="0" algn="l">
              <a:spcBef>
                <a:spcPct val="20000"/>
              </a:spcBef>
              <a:buNone/>
            </a:pPr>
            <a:r>
              <a:rPr lang="fr-FR" sz="2000" b="1" i="0" smtClean="0">
                <a:solidFill>
                  <a:srgbClr val="C00000"/>
                </a:solidFill>
                <a:latin typeface="Arial"/>
              </a:rPr>
              <a:t>Contexte </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Gouvernement de Zanadou : Le PND devrait refléter </a:t>
            </a:r>
          </a:p>
          <a:p>
            <a:pPr marL="179405" lvl="1" indent="-179405" algn="l">
              <a:spcBef>
                <a:spcPct val="20000"/>
              </a:spcBef>
              <a:buClr>
                <a:srgbClr val="669900"/>
              </a:buClr>
              <a:buNone/>
            </a:pPr>
            <a:r>
              <a:rPr lang="fr-FR" sz="1600" smtClean="0">
                <a:solidFill>
                  <a:srgbClr val="000000"/>
                </a:solidFill>
                <a:latin typeface="Arial"/>
                <a:ea typeface="+mn-ea"/>
                <a:cs typeface="Arial"/>
              </a:rPr>
              <a:t>	</a:t>
            </a:r>
            <a:r>
              <a:rPr lang="fr-FR" sz="1600" b="1" i="0" baseline="0" smtClean="0">
                <a:solidFill>
                  <a:srgbClr val="000000"/>
                </a:solidFill>
                <a:latin typeface="Arial"/>
                <a:ea typeface="+mn-ea"/>
                <a:cs typeface="Arial"/>
              </a:rPr>
              <a:t>les priorités en matière d'adaptation au changement climatique</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Le gouvernement a mis en place un groupe consultatif sur le changement climatique</a:t>
            </a:r>
            <a:br>
              <a:rPr lang="fr-FR" sz="1600" b="1" i="0" baseline="0" smtClean="0">
                <a:solidFill>
                  <a:srgbClr val="000000"/>
                </a:solidFill>
                <a:latin typeface="Arial"/>
                <a:ea typeface="+mn-ea"/>
                <a:cs typeface="Arial"/>
              </a:rPr>
            </a:br>
            <a:r>
              <a:rPr lang="fr-FR" sz="1600" b="1" i="0" baseline="0" smtClean="0">
                <a:solidFill>
                  <a:srgbClr val="C00000"/>
                </a:solidFill>
                <a:latin typeface="Arial"/>
                <a:ea typeface="+mn-ea"/>
                <a:cs typeface="Arial"/>
              </a:rPr>
              <a:t> </a:t>
            </a:r>
            <a:r>
              <a:rPr lang="fr-FR" sz="1600" b="1" i="0" baseline="0" smtClean="0">
                <a:solidFill>
                  <a:srgbClr val="C00000"/>
                </a:solidFill>
                <a:latin typeface="Arial"/>
                <a:ea typeface="+mn-ea"/>
                <a:cs typeface="Arial"/>
                <a:sym typeface="Wingdings"/>
              </a:rPr>
              <a:t></a:t>
            </a:r>
            <a:r>
              <a:rPr lang="fr-FR" sz="1600" b="1" i="0" baseline="0" smtClean="0">
                <a:solidFill>
                  <a:srgbClr val="000000"/>
                </a:solidFill>
                <a:latin typeface="Arial"/>
                <a:ea typeface="+mn-ea"/>
                <a:cs typeface="Arial"/>
              </a:rPr>
              <a:t> votre groupe de travail</a:t>
            </a:r>
          </a:p>
          <a:p>
            <a:pPr marL="0" indent="0" algn="l">
              <a:spcBef>
                <a:spcPct val="20000"/>
              </a:spcBef>
              <a:buNone/>
            </a:pPr>
            <a:r>
              <a:rPr lang="fr-FR" sz="2000" b="1" i="0" smtClean="0">
                <a:solidFill>
                  <a:srgbClr val="C00000"/>
                </a:solidFill>
                <a:latin typeface="Arial"/>
              </a:rPr>
              <a:t>Votre tâche</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Étudier les documents exposés</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Qu'est-ce que ces informations spécifiques vous apprennent sur la pluviométrie et les températures - qu'est-ce qu'elles ne vous apprennent pas ?</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Résumé </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Retournez au premier tableau</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résumez les résultats (recoupements et opinions divergentes) et discutez en plénière les implications de vos résultats pour l'agriculture et le secteur de l'eau</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Préparez une présentation pour la plénière </a:t>
            </a:r>
            <a:r>
              <a:rPr lang="fr-FR" sz="1800" b="1" i="0" baseline="0" smtClean="0">
                <a:solidFill>
                  <a:srgbClr val="C00000"/>
                </a:solidFill>
                <a:latin typeface="Arial"/>
                <a:ea typeface="+mn-ea"/>
                <a:cs typeface="Arial"/>
              </a:rPr>
              <a:t>&lt;5 min</a:t>
            </a:r>
            <a:endParaRPr lang="fr-FR" smtClean="0"/>
          </a:p>
          <a:p>
            <a:pPr marL="358811" lvl="2" indent="-179405" algn="l">
              <a:spcBef>
                <a:spcPct val="20000"/>
              </a:spcBef>
              <a:buClr>
                <a:srgbClr val="999999"/>
              </a:buClr>
              <a:buFont typeface="Wingdings"/>
              <a:buChar char="§"/>
            </a:pPr>
            <a:endParaRPr lang="fr-FR" smtClean="0"/>
          </a:p>
          <a:p>
            <a:pPr marL="358811" lvl="2" indent="-179405" algn="l">
              <a:spcBef>
                <a:spcPct val="20000"/>
              </a:spcBef>
              <a:buClr>
                <a:srgbClr val="999999"/>
              </a:buClr>
              <a:buFont typeface="Wingdings"/>
              <a:buChar char="§"/>
            </a:pPr>
            <a:endParaRPr lang="fr-FR" smtClean="0"/>
          </a:p>
          <a:p>
            <a:pPr marL="179405" lvl="1" indent="-179405" algn="l">
              <a:spcBef>
                <a:spcPct val="20000"/>
              </a:spcBef>
              <a:buClr>
                <a:srgbClr val="669900"/>
              </a:buClr>
              <a:buFont typeface="Wingdings"/>
              <a:buChar char="§"/>
            </a:pPr>
            <a:endParaRPr lang="fr-FR" smtClean="0"/>
          </a:p>
          <a:p>
            <a:pPr marL="0" indent="0" algn="l">
              <a:spcBef>
                <a:spcPct val="20000"/>
              </a:spcBef>
              <a:buNone/>
            </a:pPr>
            <a:endParaRPr lang="fr-FR" dirty="0" smtClean="0"/>
          </a:p>
        </p:txBody>
      </p:sp>
      <p:sp>
        <p:nvSpPr>
          <p:cNvPr id="4" name="Abgerundetes Rechteck 3"/>
          <p:cNvSpPr/>
          <p:nvPr/>
        </p:nvSpPr>
        <p:spPr>
          <a:xfrm>
            <a:off x="5569527" y="277462"/>
            <a:ext cx="3574473" cy="1601214"/>
          </a:xfrm>
          <a:prstGeom prst="roundRect">
            <a:avLst/>
          </a:prstGeom>
          <a:solidFill>
            <a:srgbClr val="FFCC00"/>
          </a:solidFill>
          <a:ln w="57150">
            <a:solidFill>
              <a:srgbClr val="FFA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buNone/>
            </a:pPr>
            <a:r>
              <a:rPr lang="fr-FR" sz="2800" b="1" i="0" dirty="0" smtClean="0">
                <a:solidFill>
                  <a:srgbClr val="000000"/>
                </a:solidFill>
                <a:latin typeface="Arial"/>
                <a:cs typeface="Arial"/>
              </a:rPr>
              <a:t>Durée de travail:</a:t>
            </a:r>
          </a:p>
          <a:p>
            <a:pPr algn="l">
              <a:buClr>
                <a:srgbClr val="000000"/>
              </a:buClr>
              <a:buFont typeface="Arial"/>
              <a:buChar char="•"/>
            </a:pPr>
            <a:r>
              <a:rPr lang="fr-FR" sz="2800" b="1" i="0" dirty="0" smtClean="0">
                <a:solidFill>
                  <a:srgbClr val="000000"/>
                </a:solidFill>
                <a:latin typeface="Arial"/>
                <a:cs typeface="Arial"/>
              </a:rPr>
              <a:t> 3x10 min/exposé</a:t>
            </a:r>
            <a:endParaRPr lang="fr-FR" sz="2800" dirty="0" smtClean="0">
              <a:solidFill>
                <a:schemeClr val="tx1"/>
              </a:solidFill>
            </a:endParaRPr>
          </a:p>
          <a:p>
            <a:pPr algn="l">
              <a:buClr>
                <a:srgbClr val="000000"/>
              </a:buClr>
              <a:buFont typeface="Arial"/>
              <a:buChar char="•"/>
            </a:pPr>
            <a:r>
              <a:rPr lang="fr-FR" sz="2800" b="1" i="0" dirty="0" smtClean="0">
                <a:solidFill>
                  <a:srgbClr val="000000"/>
                </a:solidFill>
                <a:latin typeface="Arial"/>
                <a:cs typeface="Arial"/>
              </a:rPr>
              <a:t> 10 min/résumé</a:t>
            </a:r>
            <a:endParaRPr lang="fr-FR" sz="2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Données historiques (Maja)</a:t>
            </a:r>
            <a:endParaRPr lang="fr-FR" sz="2400" b="1" i="0" dirty="0">
              <a:solidFill>
                <a:srgbClr val="669900"/>
              </a:solidFill>
              <a:latin typeface="Arial"/>
              <a:ea typeface="+mj-ea"/>
              <a:cs typeface="+mj-cs"/>
            </a:endParaRPr>
          </a:p>
        </p:txBody>
      </p:sp>
      <p:pic>
        <p:nvPicPr>
          <p:cNvPr id="38915" name="Chart 3"/>
          <p:cNvPicPr>
            <a:picLocks noChangeArrowheads="1"/>
          </p:cNvPicPr>
          <p:nvPr/>
        </p:nvPicPr>
        <p:blipFill>
          <a:blip r:embed="rId3" cstate="print"/>
          <a:srcRect b="-21"/>
          <a:stretch>
            <a:fillRect/>
          </a:stretch>
        </p:blipFill>
        <p:spPr bwMode="auto">
          <a:xfrm>
            <a:off x="962025" y="2076450"/>
            <a:ext cx="7172325" cy="4362450"/>
          </a:xfrm>
          <a:prstGeom prst="rect">
            <a:avLst/>
          </a:prstGeom>
          <a:noFill/>
          <a:ln w="9525">
            <a:noFill/>
            <a:miter lim="800000"/>
            <a:headEnd/>
            <a:tailEnd/>
          </a:ln>
        </p:spPr>
      </p:pic>
      <p:sp>
        <p:nvSpPr>
          <p:cNvPr id="4" name="Textfeld 3"/>
          <p:cNvSpPr txBox="1"/>
          <p:nvPr/>
        </p:nvSpPr>
        <p:spPr>
          <a:xfrm>
            <a:off x="7431088" y="6380163"/>
            <a:ext cx="1712912" cy="230187"/>
          </a:xfrm>
          <a:prstGeom prst="rect">
            <a:avLst/>
          </a:prstGeom>
          <a:noFill/>
        </p:spPr>
        <p:txBody>
          <a:bodyPr>
            <a:spAutoFit/>
          </a:bodyPr>
          <a:lstStyle/>
          <a:p>
            <a:pPr algn="r">
              <a:buNone/>
            </a:pPr>
            <a:r>
              <a:rPr lang="fr-FR" sz="900" b="1" i="1" smtClean="0">
                <a:solidFill>
                  <a:srgbClr val="000000">
                    <a:lumMod val="50000"/>
                    <a:lumOff val="50000"/>
                  </a:srgbClr>
                </a:solidFill>
                <a:latin typeface="Arial"/>
                <a:ea typeface="+mn-ea"/>
                <a:cs typeface="Arial"/>
              </a:rPr>
              <a:t>Source: GIZ</a:t>
            </a:r>
            <a:endParaRPr lang="fr-FR" sz="900" b="1" i="1">
              <a:solidFill>
                <a:srgbClr val="000000">
                  <a:lumMod val="50000"/>
                  <a:lumOff val="50000"/>
                </a:srgbClr>
              </a:solidFill>
              <a:latin typeface="Arial"/>
              <a:ea typeface="+mn-ea"/>
              <a:cs typeface="Aria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Projections de modèles</a:t>
            </a:r>
            <a:endParaRPr lang="fr-FR" sz="2400" b="1" i="0" dirty="0">
              <a:solidFill>
                <a:srgbClr val="669900"/>
              </a:solidFill>
              <a:latin typeface="Arial"/>
              <a:ea typeface="+mj-ea"/>
              <a:cs typeface="+mj-cs"/>
            </a:endParaRPr>
          </a:p>
        </p:txBody>
      </p:sp>
      <p:pic>
        <p:nvPicPr>
          <p:cNvPr id="39939" name="Picture 4" descr="Zanadu_TempMap2.jpg"/>
          <p:cNvPicPr>
            <a:picLocks noChangeAspect="1"/>
          </p:cNvPicPr>
          <p:nvPr/>
        </p:nvPicPr>
        <p:blipFill>
          <a:blip r:embed="rId3" cstate="print"/>
          <a:srcRect/>
          <a:stretch>
            <a:fillRect/>
          </a:stretch>
        </p:blipFill>
        <p:spPr bwMode="auto">
          <a:xfrm>
            <a:off x="1181100" y="1971675"/>
            <a:ext cx="6824663" cy="4614863"/>
          </a:xfrm>
          <a:prstGeom prst="rect">
            <a:avLst/>
          </a:prstGeom>
          <a:noFill/>
          <a:ln w="9525">
            <a:noFill/>
            <a:miter lim="800000"/>
            <a:headEnd/>
            <a:tailEnd/>
          </a:ln>
        </p:spPr>
      </p:pic>
      <p:sp>
        <p:nvSpPr>
          <p:cNvPr id="4" name="Textfeld 3"/>
          <p:cNvSpPr txBox="1"/>
          <p:nvPr/>
        </p:nvSpPr>
        <p:spPr>
          <a:xfrm>
            <a:off x="7431088" y="6380163"/>
            <a:ext cx="1712912" cy="230187"/>
          </a:xfrm>
          <a:prstGeom prst="rect">
            <a:avLst/>
          </a:prstGeom>
          <a:noFill/>
        </p:spPr>
        <p:txBody>
          <a:bodyPr>
            <a:spAutoFit/>
          </a:bodyPr>
          <a:lstStyle/>
          <a:p>
            <a:pPr algn="r">
              <a:buNone/>
            </a:pPr>
            <a:r>
              <a:rPr lang="fr-FR" sz="900" b="1" i="1" smtClean="0">
                <a:solidFill>
                  <a:srgbClr val="000000">
                    <a:lumMod val="50000"/>
                    <a:lumOff val="50000"/>
                  </a:srgbClr>
                </a:solidFill>
                <a:latin typeface="Arial"/>
                <a:ea typeface="+mn-ea"/>
                <a:cs typeface="Arial"/>
              </a:rPr>
              <a:t>Source: GIZ</a:t>
            </a:r>
            <a:endParaRPr lang="fr-FR" sz="900" b="1" i="1">
              <a:solidFill>
                <a:srgbClr val="000000">
                  <a:lumMod val="50000"/>
                  <a:lumOff val="50000"/>
                </a:srgbClr>
              </a:solidFill>
              <a:latin typeface="Arial"/>
              <a:ea typeface="+mn-ea"/>
              <a:cs typeface="Aria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Diagrammes de dispersion régionaux</a:t>
            </a:r>
            <a:endParaRPr lang="fr-FR" sz="2400" b="1" i="0" dirty="0">
              <a:solidFill>
                <a:srgbClr val="669900"/>
              </a:solidFill>
              <a:latin typeface="Arial"/>
              <a:ea typeface="+mj-ea"/>
              <a:cs typeface="+mj-cs"/>
            </a:endParaRPr>
          </a:p>
        </p:txBody>
      </p:sp>
      <p:pic>
        <p:nvPicPr>
          <p:cNvPr id="40963" name="Picture 4" descr="C:\Documents and Settings\JFR\Desktop\scat plots\scatterd-reg23_SouthAsia-2040-2069.png"/>
          <p:cNvPicPr>
            <a:picLocks noChangeAspect="1" noChangeArrowheads="1"/>
          </p:cNvPicPr>
          <p:nvPr/>
        </p:nvPicPr>
        <p:blipFill>
          <a:blip r:embed="rId3" cstate="print"/>
          <a:srcRect l="6030" t="49355" r="53282" b="4417"/>
          <a:stretch>
            <a:fillRect/>
          </a:stretch>
        </p:blipFill>
        <p:spPr bwMode="auto">
          <a:xfrm>
            <a:off x="179388" y="2300288"/>
            <a:ext cx="4525962" cy="3922712"/>
          </a:xfrm>
          <a:prstGeom prst="rect">
            <a:avLst/>
          </a:prstGeom>
          <a:noFill/>
          <a:ln w="9525">
            <a:noFill/>
            <a:miter lim="800000"/>
            <a:headEnd/>
            <a:tailEnd/>
          </a:ln>
        </p:spPr>
      </p:pic>
      <p:pic>
        <p:nvPicPr>
          <p:cNvPr id="40964" name="Picture 5" descr="C:\Documents and Settings\JFR\Desktop\scat plots\scatterd-reg23_SouthAsia-2040-2069.png"/>
          <p:cNvPicPr>
            <a:picLocks noChangeAspect="1" noChangeArrowheads="1"/>
          </p:cNvPicPr>
          <p:nvPr/>
        </p:nvPicPr>
        <p:blipFill>
          <a:blip r:embed="rId3" cstate="print"/>
          <a:srcRect l="5721" t="4794" r="53976" b="49814"/>
          <a:stretch>
            <a:fillRect/>
          </a:stretch>
        </p:blipFill>
        <p:spPr bwMode="auto">
          <a:xfrm>
            <a:off x="4329113" y="2359025"/>
            <a:ext cx="4387850" cy="3908425"/>
          </a:xfrm>
          <a:prstGeom prst="rect">
            <a:avLst/>
          </a:prstGeom>
          <a:noFill/>
          <a:ln w="9525">
            <a:noFill/>
            <a:miter lim="800000"/>
            <a:headEnd/>
            <a:tailEnd/>
          </a:ln>
        </p:spPr>
      </p:pic>
      <p:grpSp>
        <p:nvGrpSpPr>
          <p:cNvPr id="2" name="Gruppieren 7"/>
          <p:cNvGrpSpPr>
            <a:grpSpLocks/>
          </p:cNvGrpSpPr>
          <p:nvPr/>
        </p:nvGrpSpPr>
        <p:grpSpPr bwMode="auto">
          <a:xfrm>
            <a:off x="2225675" y="2266950"/>
            <a:ext cx="5143500" cy="641350"/>
            <a:chOff x="2225407" y="2267639"/>
            <a:chExt cx="5143041" cy="640814"/>
          </a:xfrm>
        </p:grpSpPr>
        <p:sp>
          <p:nvSpPr>
            <p:cNvPr id="40967" name="Ellipse 5"/>
            <p:cNvSpPr>
              <a:spLocks noChangeArrowheads="1"/>
            </p:cNvSpPr>
            <p:nvPr/>
          </p:nvSpPr>
          <p:spPr bwMode="auto">
            <a:xfrm>
              <a:off x="2225407" y="2280492"/>
              <a:ext cx="1035586" cy="627961"/>
            </a:xfrm>
            <a:prstGeom prst="ellipse">
              <a:avLst/>
            </a:prstGeom>
            <a:noFill/>
            <a:ln w="28575" algn="ctr">
              <a:solidFill>
                <a:srgbClr val="FFD347"/>
              </a:solidFill>
              <a:round/>
              <a:headEnd/>
              <a:tailEnd/>
            </a:ln>
          </p:spPr>
          <p:txBody>
            <a:bodyPr/>
            <a:lstStyle/>
            <a:p>
              <a:pPr eaLnBrk="0" hangingPunct="0"/>
              <a:endParaRPr lang="fr-FR"/>
            </a:p>
          </p:txBody>
        </p:sp>
        <p:sp>
          <p:nvSpPr>
            <p:cNvPr id="40968" name="Ellipse 6"/>
            <p:cNvSpPr>
              <a:spLocks noChangeArrowheads="1"/>
            </p:cNvSpPr>
            <p:nvPr/>
          </p:nvSpPr>
          <p:spPr bwMode="auto">
            <a:xfrm>
              <a:off x="6332862" y="2267639"/>
              <a:ext cx="1035586" cy="627961"/>
            </a:xfrm>
            <a:prstGeom prst="ellipse">
              <a:avLst/>
            </a:prstGeom>
            <a:noFill/>
            <a:ln w="28575" algn="ctr">
              <a:solidFill>
                <a:srgbClr val="FFD347"/>
              </a:solidFill>
              <a:round/>
              <a:headEnd/>
              <a:tailEnd/>
            </a:ln>
          </p:spPr>
          <p:txBody>
            <a:bodyPr/>
            <a:lstStyle/>
            <a:p>
              <a:pPr eaLnBrk="0" hangingPunct="0"/>
              <a:endParaRPr lang="fr-FR"/>
            </a:p>
          </p:txBody>
        </p:sp>
      </p:grpSp>
      <p:sp>
        <p:nvSpPr>
          <p:cNvPr id="14" name="Textfeld 13"/>
          <p:cNvSpPr txBox="1"/>
          <p:nvPr/>
        </p:nvSpPr>
        <p:spPr>
          <a:xfrm>
            <a:off x="7431088" y="6380163"/>
            <a:ext cx="1712912" cy="230187"/>
          </a:xfrm>
          <a:prstGeom prst="rect">
            <a:avLst/>
          </a:prstGeom>
          <a:noFill/>
        </p:spPr>
        <p:txBody>
          <a:bodyPr>
            <a:spAutoFit/>
          </a:bodyPr>
          <a:lstStyle/>
          <a:p>
            <a:pPr algn="r">
              <a:buNone/>
            </a:pPr>
            <a:r>
              <a:rPr lang="fr-FR" sz="900" b="1" i="1" smtClean="0">
                <a:solidFill>
                  <a:srgbClr val="000000">
                    <a:lumMod val="50000"/>
                    <a:lumOff val="50000"/>
                  </a:srgbClr>
                </a:solidFill>
                <a:latin typeface="Arial"/>
                <a:ea typeface="+mn-ea"/>
                <a:cs typeface="Arial"/>
              </a:rPr>
              <a:t>Source: GIZ</a:t>
            </a:r>
            <a:endParaRPr lang="fr-FR" sz="900" b="1" i="1">
              <a:solidFill>
                <a:srgbClr val="000000">
                  <a:lumMod val="50000"/>
                  <a:lumOff val="50000"/>
                </a:srgbClr>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a:spcBef>
                <a:spcPct val="0"/>
              </a:spcBef>
              <a:buNone/>
            </a:pPr>
            <a:r>
              <a:rPr lang="fr-FR" smtClean="0">
                <a:latin typeface="Arial"/>
              </a:rPr>
              <a:t>R</a:t>
            </a:r>
            <a:r>
              <a:rPr lang="fr-FR" sz="2400" b="1" i="0" smtClean="0">
                <a:solidFill>
                  <a:srgbClr val="669900"/>
                </a:solidFill>
                <a:latin typeface="Arial"/>
              </a:rPr>
              <a:t>éflexion</a:t>
            </a:r>
            <a:endParaRPr lang="fr-FR" dirty="0" smtClean="0"/>
          </a:p>
        </p:txBody>
      </p:sp>
      <p:sp>
        <p:nvSpPr>
          <p:cNvPr id="41987" name="Content Placeholder 2"/>
          <p:cNvSpPr>
            <a:spLocks noGrp="1"/>
          </p:cNvSpPr>
          <p:nvPr>
            <p:ph idx="1"/>
          </p:nvPr>
        </p:nvSpPr>
        <p:spPr/>
        <p:txBody>
          <a:bodyPr/>
          <a:lstStyle/>
          <a:p>
            <a:pPr marL="179405" lvl="1" indent="-179405" algn="l">
              <a:spcBef>
                <a:spcPct val="20000"/>
              </a:spcBef>
              <a:buClr>
                <a:srgbClr val="669900"/>
              </a:buClr>
              <a:buFont typeface="Wingdings"/>
              <a:buChar char="§"/>
            </a:pPr>
            <a:r>
              <a:rPr lang="fr-FR" sz="2000" b="1" i="0" baseline="0" smtClean="0">
                <a:solidFill>
                  <a:srgbClr val="C00000"/>
                </a:solidFill>
                <a:latin typeface="Arial"/>
                <a:ea typeface="+mn-ea"/>
                <a:cs typeface="Arial"/>
              </a:rPr>
              <a:t>1</a:t>
            </a:r>
            <a:r>
              <a:rPr lang="fr-FR" sz="2000" b="1" i="0" baseline="30000" smtClean="0">
                <a:solidFill>
                  <a:srgbClr val="C00000"/>
                </a:solidFill>
                <a:latin typeface="Arial"/>
                <a:ea typeface="+mn-ea"/>
                <a:cs typeface="Arial"/>
              </a:rPr>
              <a:t>er </a:t>
            </a:r>
            <a:r>
              <a:rPr lang="fr-FR" sz="2000" b="1" i="0" baseline="0" smtClean="0">
                <a:solidFill>
                  <a:srgbClr val="C00000"/>
                </a:solidFill>
                <a:latin typeface="Arial"/>
                <a:ea typeface="+mn-ea"/>
                <a:cs typeface="Arial"/>
              </a:rPr>
              <a:t>tour de table</a:t>
            </a:r>
          </a:p>
          <a:p>
            <a:pPr marL="358811" lvl="2" indent="-179405" algn="l">
              <a:spcBef>
                <a:spcPct val="20000"/>
              </a:spcBef>
              <a:buClr>
                <a:srgbClr val="999999"/>
              </a:buClr>
              <a:buFont typeface="Wingdings"/>
              <a:buChar char="§"/>
            </a:pPr>
            <a:r>
              <a:rPr lang="fr-FR" sz="2000" b="1" i="0" baseline="0" smtClean="0">
                <a:solidFill>
                  <a:srgbClr val="000000"/>
                </a:solidFill>
                <a:latin typeface="Arial"/>
                <a:ea typeface="+mn-ea"/>
                <a:cs typeface="Arial"/>
              </a:rPr>
              <a:t>Quel est le message à retenir?</a:t>
            </a:r>
          </a:p>
          <a:p>
            <a:pPr marL="179406" lvl="2" indent="0" algn="l">
              <a:spcBef>
                <a:spcPct val="20000"/>
              </a:spcBef>
              <a:buClr>
                <a:srgbClr val="999999"/>
              </a:buClr>
              <a:buNone/>
            </a:pPr>
            <a:endParaRPr lang="fr-FR" sz="2000" b="1" i="0" baseline="0" smtClean="0">
              <a:solidFill>
                <a:srgbClr val="000000"/>
              </a:solidFill>
              <a:latin typeface="Arial"/>
              <a:ea typeface="+mn-ea"/>
              <a:cs typeface="Arial"/>
            </a:endParaRPr>
          </a:p>
          <a:p>
            <a:pPr marL="179405" lvl="1" indent="-179405" algn="l">
              <a:spcBef>
                <a:spcPct val="20000"/>
              </a:spcBef>
              <a:buClr>
                <a:srgbClr val="669900"/>
              </a:buClr>
              <a:buFont typeface="Wingdings"/>
              <a:buChar char="§"/>
            </a:pPr>
            <a:r>
              <a:rPr lang="fr-FR" sz="2000" b="1" i="0" baseline="0" smtClean="0">
                <a:solidFill>
                  <a:srgbClr val="C00000"/>
                </a:solidFill>
                <a:latin typeface="Arial"/>
                <a:ea typeface="+mn-ea"/>
                <a:cs typeface="Arial"/>
              </a:rPr>
              <a:t>2</a:t>
            </a:r>
            <a:r>
              <a:rPr lang="fr-FR" sz="2000" b="1" i="0" baseline="30000" smtClean="0">
                <a:solidFill>
                  <a:srgbClr val="C00000"/>
                </a:solidFill>
                <a:latin typeface="Arial"/>
                <a:ea typeface="+mn-ea"/>
                <a:cs typeface="Arial"/>
              </a:rPr>
              <a:t>ème</a:t>
            </a:r>
            <a:r>
              <a:rPr lang="fr-FR" sz="2000" b="1" i="0" baseline="0" smtClean="0">
                <a:solidFill>
                  <a:srgbClr val="C00000"/>
                </a:solidFill>
                <a:latin typeface="Arial"/>
                <a:ea typeface="+mn-ea"/>
                <a:cs typeface="Arial"/>
              </a:rPr>
              <a:t> tour de table</a:t>
            </a:r>
          </a:p>
          <a:p>
            <a:pPr marL="358811" lvl="2" indent="-179405" algn="l">
              <a:spcBef>
                <a:spcPct val="20000"/>
              </a:spcBef>
              <a:buClr>
                <a:srgbClr val="999999"/>
              </a:buClr>
              <a:buFont typeface="Wingdings"/>
              <a:buChar char="§"/>
            </a:pPr>
            <a:r>
              <a:rPr lang="fr-FR" sz="2000" b="1" i="0" baseline="0" smtClean="0">
                <a:solidFill>
                  <a:srgbClr val="000000"/>
                </a:solidFill>
                <a:latin typeface="Arial"/>
                <a:ea typeface="+mn-ea"/>
                <a:cs typeface="Arial"/>
              </a:rPr>
              <a:t>Comment puis-je améliorer mon travail quotidien avec les connaissances que je viens d'acquérir?</a:t>
            </a:r>
          </a:p>
          <a:p>
            <a:pPr marL="179405" lvl="1" indent="-179405" algn="l">
              <a:spcBef>
                <a:spcPct val="20000"/>
              </a:spcBef>
              <a:buClr>
                <a:srgbClr val="669900"/>
              </a:buClr>
              <a:buFont typeface="Wingdings"/>
              <a:buChar char="§"/>
            </a:pPr>
            <a:endParaRPr lang="fr-FR" sz="2000" smtClean="0"/>
          </a:p>
          <a:p>
            <a:pPr marL="358811" lvl="2" indent="-179405" algn="l">
              <a:spcBef>
                <a:spcPct val="20000"/>
              </a:spcBef>
              <a:buClr>
                <a:srgbClr val="999999"/>
              </a:buClr>
              <a:buFont typeface="Wingdings"/>
              <a:buChar char="§"/>
            </a:pPr>
            <a:endParaRPr lang="fr-FR" sz="2000" smtClean="0"/>
          </a:p>
          <a:p>
            <a:pPr marL="179405" lvl="1" indent="-179405" algn="l">
              <a:spcBef>
                <a:spcPct val="20000"/>
              </a:spcBef>
              <a:buClr>
                <a:srgbClr val="669900"/>
              </a:buClr>
              <a:buFont typeface="Wingdings"/>
              <a:buChar char="§"/>
            </a:pPr>
            <a:endParaRPr lang="fr-FR" sz="2000" smtClean="0"/>
          </a:p>
          <a:p>
            <a:pPr marL="179405" lvl="1" indent="-179405" algn="l">
              <a:spcBef>
                <a:spcPct val="20000"/>
              </a:spcBef>
              <a:buNone/>
            </a:pPr>
            <a:endParaRPr lang="fr-FR" sz="2000" dirty="0" smtClean="0"/>
          </a:p>
        </p:txBody>
      </p:sp>
      <p:pic>
        <p:nvPicPr>
          <p:cNvPr id="5" name="Grafik 4" descr="gizlogo-unternehmen-de-rgb.gif"/>
          <p:cNvPicPr>
            <a:picLocks noChangeAspect="1"/>
          </p:cNvPicPr>
          <p:nvPr/>
        </p:nvPicPr>
        <p:blipFill>
          <a:blip r:embed="rId3" cstate="print"/>
          <a:srcRect t="2126" b="15388"/>
          <a:stretch>
            <a:fillRect/>
          </a:stretch>
        </p:blipFill>
        <p:spPr>
          <a:xfrm>
            <a:off x="267855" y="0"/>
            <a:ext cx="2159238" cy="742384"/>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Aperçu</a:t>
            </a:r>
            <a:endParaRPr lang="fr-FR" sz="2400" b="1" i="0" dirty="0">
              <a:solidFill>
                <a:srgbClr val="669900"/>
              </a:solidFill>
              <a:latin typeface="Arial"/>
              <a:ea typeface="+mj-ea"/>
              <a:cs typeface="+mj-cs"/>
            </a:endParaRPr>
          </a:p>
        </p:txBody>
      </p:sp>
      <p:sp>
        <p:nvSpPr>
          <p:cNvPr id="4099" name="Content Placeholder 2"/>
          <p:cNvSpPr>
            <a:spLocks noGrp="1"/>
          </p:cNvSpPr>
          <p:nvPr>
            <p:ph idx="1"/>
          </p:nvPr>
        </p:nvSpPr>
        <p:spPr/>
        <p:txBody>
          <a:bodyPr/>
          <a:lstStyle/>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Définitions</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Rappel des fondamentaux</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Effet de serre</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Cycle carbone</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Émissions – sources de changement climatique anthropique</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Analyses scientifiques</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Scénarios d'émission (GIEC RSSE 2001- RE5 du GIEC)</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Modèles climatiques mondiaux</a:t>
            </a:r>
          </a:p>
          <a:p>
            <a:pPr marL="358811" lvl="2" indent="-179405" algn="l">
              <a:spcBef>
                <a:spcPct val="20000"/>
              </a:spcBef>
              <a:buClr>
                <a:srgbClr val="999999"/>
              </a:buClr>
              <a:buFont typeface="Wingdings"/>
              <a:buChar char="§"/>
            </a:pPr>
            <a:r>
              <a:rPr lang="fr-FR" sz="1600" b="1" i="0" baseline="0" smtClean="0">
                <a:solidFill>
                  <a:srgbClr val="000000"/>
                </a:solidFill>
                <a:latin typeface="Arial"/>
                <a:ea typeface="+mn-ea"/>
                <a:cs typeface="Arial"/>
              </a:rPr>
              <a:t>Modèles climatiques régionaux</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Informations requises pour la prise de décision</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Sources d'incertitude </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Gestion du scepticisme</a:t>
            </a:r>
          </a:p>
          <a:p>
            <a:pPr marL="179405" lvl="1" indent="-179405" algn="l">
              <a:spcBef>
                <a:spcPct val="20000"/>
              </a:spcBef>
              <a:buClr>
                <a:srgbClr val="669900"/>
              </a:buClr>
              <a:buFont typeface="Wingdings"/>
              <a:buChar char="§"/>
            </a:pPr>
            <a:r>
              <a:rPr lang="fr-FR" sz="1600" b="1" i="0" baseline="0" smtClean="0">
                <a:latin typeface="Arial"/>
                <a:ea typeface="+mn-ea"/>
                <a:cs typeface="Arial"/>
              </a:rPr>
              <a:t>Interprétation des informations climatiques</a:t>
            </a:r>
          </a:p>
          <a:p>
            <a:pPr marL="179405" lvl="1" indent="-179405" algn="l">
              <a:spcBef>
                <a:spcPct val="20000"/>
              </a:spcBef>
              <a:buClr>
                <a:srgbClr val="669900"/>
              </a:buClr>
              <a:buFont typeface="Wingdings"/>
              <a:buChar char="§"/>
            </a:pPr>
            <a:r>
              <a:rPr lang="fr-FR" sz="1600" b="1" i="0" baseline="0" smtClean="0">
                <a:solidFill>
                  <a:srgbClr val="000000"/>
                </a:solidFill>
                <a:latin typeface="Arial"/>
                <a:ea typeface="+mn-ea"/>
                <a:cs typeface="Arial"/>
              </a:rPr>
              <a:t>Réflexion</a:t>
            </a:r>
          </a:p>
          <a:p>
            <a:pPr marL="179405" lvl="1" indent="-179405" algn="l">
              <a:spcBef>
                <a:spcPct val="20000"/>
              </a:spcBef>
              <a:buNone/>
            </a:pPr>
            <a:endParaRPr lang="fr-FR" sz="1600" dirty="0" smtClean="0"/>
          </a:p>
        </p:txBody>
      </p:sp>
      <p:grpSp>
        <p:nvGrpSpPr>
          <p:cNvPr id="6149" name="Gruppieren 8"/>
          <p:cNvGrpSpPr>
            <a:grpSpLocks/>
          </p:cNvGrpSpPr>
          <p:nvPr/>
        </p:nvGrpSpPr>
        <p:grpSpPr bwMode="auto">
          <a:xfrm>
            <a:off x="636588" y="5140325"/>
            <a:ext cx="4521200" cy="400050"/>
            <a:chOff x="3376468" y="3413757"/>
            <a:chExt cx="4520657" cy="400110"/>
          </a:xfrm>
        </p:grpSpPr>
        <p:sp>
          <p:nvSpPr>
            <p:cNvPr id="6152" name="Textfeld 9"/>
            <p:cNvSpPr txBox="1">
              <a:spLocks noChangeArrowheads="1"/>
            </p:cNvSpPr>
            <p:nvPr/>
          </p:nvSpPr>
          <p:spPr bwMode="auto">
            <a:xfrm>
              <a:off x="5860503" y="3413757"/>
              <a:ext cx="2036622" cy="400110"/>
            </a:xfrm>
            <a:prstGeom prst="rect">
              <a:avLst/>
            </a:prstGeom>
            <a:noFill/>
            <a:ln w="9525">
              <a:noFill/>
              <a:miter lim="800000"/>
              <a:headEnd/>
              <a:tailEnd/>
            </a:ln>
          </p:spPr>
          <p:txBody>
            <a:bodyPr>
              <a:spAutoFit/>
            </a:bodyPr>
            <a:lstStyle/>
            <a:p>
              <a:pPr algn="l">
                <a:buNone/>
              </a:pPr>
              <a:r>
                <a:rPr lang="fr-FR" sz="2000" b="1" i="0" smtClean="0">
                  <a:solidFill>
                    <a:srgbClr val="C00000"/>
                  </a:solidFill>
                  <a:latin typeface="Arial"/>
                  <a:cs typeface="Arial"/>
                </a:rPr>
                <a:t>Exercice</a:t>
              </a:r>
              <a:endParaRPr lang="fr-FR" sz="2000"/>
            </a:p>
          </p:txBody>
        </p:sp>
        <p:cxnSp>
          <p:nvCxnSpPr>
            <p:cNvPr id="6153" name="Gerade Verbindung 10"/>
            <p:cNvCxnSpPr>
              <a:cxnSpLocks noChangeShapeType="1"/>
            </p:cNvCxnSpPr>
            <p:nvPr/>
          </p:nvCxnSpPr>
          <p:spPr bwMode="auto">
            <a:xfrm flipV="1">
              <a:off x="3376468" y="3761055"/>
              <a:ext cx="2248846" cy="14512"/>
            </a:xfrm>
            <a:prstGeom prst="line">
              <a:avLst/>
            </a:prstGeom>
            <a:noFill/>
            <a:ln w="28575" algn="ctr">
              <a:solidFill>
                <a:srgbClr val="C00000"/>
              </a:solidFill>
              <a:round/>
              <a:headEnd/>
              <a:tailEnd/>
            </a:ln>
          </p:spPr>
        </p:cxnSp>
      </p:grpSp>
      <p:grpSp>
        <p:nvGrpSpPr>
          <p:cNvPr id="2" name="Gruppieren 8"/>
          <p:cNvGrpSpPr>
            <a:grpSpLocks/>
          </p:cNvGrpSpPr>
          <p:nvPr/>
        </p:nvGrpSpPr>
        <p:grpSpPr bwMode="auto">
          <a:xfrm>
            <a:off x="627063" y="5471226"/>
            <a:ext cx="6381250" cy="400050"/>
            <a:chOff x="3376468" y="3487493"/>
            <a:chExt cx="6379523" cy="400110"/>
          </a:xfrm>
        </p:grpSpPr>
        <p:sp>
          <p:nvSpPr>
            <p:cNvPr id="6150" name="Textfeld 9"/>
            <p:cNvSpPr txBox="1">
              <a:spLocks noChangeArrowheads="1"/>
            </p:cNvSpPr>
            <p:nvPr/>
          </p:nvSpPr>
          <p:spPr bwMode="auto">
            <a:xfrm>
              <a:off x="7719739" y="3487493"/>
              <a:ext cx="2036252" cy="400110"/>
            </a:xfrm>
            <a:prstGeom prst="rect">
              <a:avLst/>
            </a:prstGeom>
            <a:noFill/>
            <a:ln w="9525">
              <a:noFill/>
              <a:miter lim="800000"/>
              <a:headEnd/>
              <a:tailEnd/>
            </a:ln>
          </p:spPr>
          <p:txBody>
            <a:bodyPr>
              <a:spAutoFit/>
            </a:bodyPr>
            <a:lstStyle/>
            <a:p>
              <a:pPr algn="l">
                <a:buNone/>
              </a:pPr>
              <a:r>
                <a:rPr lang="fr-FR" sz="2000" b="1" i="0" smtClean="0">
                  <a:solidFill>
                    <a:srgbClr val="C00000"/>
                  </a:solidFill>
                  <a:latin typeface="Arial"/>
                  <a:cs typeface="Arial"/>
                </a:rPr>
                <a:t>Étude de cas</a:t>
              </a:r>
              <a:endParaRPr lang="fr-FR" sz="2000" dirty="0">
                <a:solidFill>
                  <a:srgbClr val="C00000"/>
                </a:solidFill>
              </a:endParaRPr>
            </a:p>
          </p:txBody>
        </p:sp>
        <p:cxnSp>
          <p:nvCxnSpPr>
            <p:cNvPr id="6151" name="Gerade Verbindung 10"/>
            <p:cNvCxnSpPr>
              <a:cxnSpLocks noChangeShapeType="1"/>
            </p:cNvCxnSpPr>
            <p:nvPr/>
          </p:nvCxnSpPr>
          <p:spPr bwMode="auto">
            <a:xfrm>
              <a:off x="3376468" y="3775760"/>
              <a:ext cx="4193184" cy="11960"/>
            </a:xfrm>
            <a:prstGeom prst="line">
              <a:avLst/>
            </a:prstGeom>
            <a:noFill/>
            <a:ln w="28575" algn="ctr">
              <a:solidFill>
                <a:srgbClr val="C0000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0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0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9">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099">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099">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2" end="12"/>
                                            </p:txEl>
                                          </p:spTgt>
                                        </p:tgtEl>
                                        <p:attrNameLst>
                                          <p:attrName>ppt_c</p:attrName>
                                        </p:attrNameLst>
                                      </p:cBhvr>
                                      <p:to>
                                        <a:srgbClr val="969696"/>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099">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1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txBox="1">
            <a:spLocks/>
          </p:cNvSpPr>
          <p:nvPr/>
        </p:nvSpPr>
        <p:spPr bwMode="auto">
          <a:xfrm>
            <a:off x="2911450" y="2008188"/>
            <a:ext cx="5303863" cy="4213225"/>
          </a:xfrm>
          <a:prstGeom prst="rect">
            <a:avLst/>
          </a:prstGeom>
          <a:noFill/>
          <a:ln w="9525">
            <a:noFill/>
            <a:miter lim="800000"/>
            <a:headEnd/>
            <a:tailEnd/>
          </a:ln>
        </p:spPr>
        <p:txBody>
          <a:bodyPr lIns="0" tIns="0" rIns="0" bIns="0"/>
          <a:lstStyle/>
          <a:p>
            <a:pPr marL="179405" lvl="1" indent="-179405" algn="l">
              <a:spcBef>
                <a:spcPct val="20000"/>
              </a:spcBef>
              <a:buNone/>
              <a:tabLst>
                <a:tab pos="2190750" algn="l"/>
              </a:tabLst>
            </a:pPr>
            <a:r>
              <a:rPr lang="fr-FR" sz="1800" b="1" i="0" kern="0" smtClean="0">
                <a:solidFill>
                  <a:srgbClr val="000000"/>
                </a:solidFill>
                <a:latin typeface="Arial"/>
                <a:cs typeface="Arial"/>
              </a:rPr>
              <a:t>État de l'atmosphère à un moment donné en termes de température, précipitations, vent, etc.</a:t>
            </a:r>
          </a:p>
          <a:p>
            <a:pPr marL="179405" lvl="1" indent="-179405" algn="l">
              <a:spcBef>
                <a:spcPct val="20000"/>
              </a:spcBef>
              <a:buNone/>
              <a:tabLst>
                <a:tab pos="2190750" algn="l"/>
              </a:tabLst>
            </a:pPr>
            <a:r>
              <a:rPr lang="fr-FR" sz="1800" b="1" i="0" kern="0" smtClean="0">
                <a:solidFill>
                  <a:srgbClr val="000000"/>
                </a:solidFill>
                <a:latin typeface="Arial"/>
                <a:cs typeface="Arial"/>
              </a:rPr>
              <a:t>Météorologie moyenne pendant une période donnée ( par ex. 30 ans) dans une région</a:t>
            </a:r>
          </a:p>
          <a:p>
            <a:pPr marL="179405" lvl="1" indent="-179405" algn="l">
              <a:spcBef>
                <a:spcPct val="20000"/>
              </a:spcBef>
              <a:buNone/>
              <a:tabLst>
                <a:tab pos="2190750" algn="l"/>
              </a:tabLst>
            </a:pPr>
            <a:r>
              <a:rPr lang="fr-FR" sz="1800" kern="0" smtClean="0">
                <a:solidFill>
                  <a:schemeClr val="tx1"/>
                </a:solidFill>
                <a:latin typeface="Arial"/>
                <a:cs typeface="Arial"/>
              </a:rPr>
              <a:t>V</a:t>
            </a:r>
            <a:r>
              <a:rPr lang="fr-FR" sz="1800" b="1" i="0" kern="0" smtClean="0">
                <a:solidFill>
                  <a:srgbClr val="000000"/>
                </a:solidFill>
                <a:latin typeface="Arial"/>
                <a:cs typeface="Arial"/>
              </a:rPr>
              <a:t>ariations dans l'état moyen du climat, généralement naturel/historique</a:t>
            </a:r>
          </a:p>
          <a:p>
            <a:pPr marL="179405" lvl="1" indent="-179405">
              <a:spcBef>
                <a:spcPct val="20000"/>
              </a:spcBef>
              <a:tabLst>
                <a:tab pos="2190750" algn="l"/>
              </a:tabLst>
            </a:pPr>
            <a:r>
              <a:rPr lang="fr-FR" sz="1800" kern="0" smtClean="0">
                <a:solidFill>
                  <a:schemeClr val="tx1"/>
                </a:solidFill>
                <a:latin typeface="Arial"/>
                <a:cs typeface="Arial"/>
              </a:rPr>
              <a:t>GIEC 2007 : Tout changement du climat dû à sa variabilité naturelle ou résultant de l’activité humaine.</a:t>
            </a:r>
          </a:p>
          <a:p>
            <a:pPr marL="179405" lvl="1" indent="-179405">
              <a:spcBef>
                <a:spcPct val="20000"/>
              </a:spcBef>
              <a:tabLst>
                <a:tab pos="2190750" algn="l"/>
              </a:tabLst>
            </a:pPr>
            <a:r>
              <a:rPr lang="fr-FR" sz="1800" kern="0" smtClean="0">
                <a:solidFill>
                  <a:schemeClr val="tx1"/>
                </a:solidFill>
                <a:latin typeface="Arial"/>
                <a:cs typeface="Arial"/>
              </a:rPr>
              <a:t>CCNUCC :  Changements qui sont attribués directement ou indirectement à une activité humaine altérant la composition de l’atmosphère mondiale et qui viennent s’ajouter à la variabilité naturelle du climat observée au cours de périodes comparables.</a:t>
            </a:r>
          </a:p>
          <a:p>
            <a:pPr algn="l">
              <a:spcBef>
                <a:spcPct val="20000"/>
              </a:spcBef>
              <a:buNone/>
              <a:tabLst>
                <a:tab pos="2190750" algn="l"/>
              </a:tabLst>
            </a:pPr>
            <a:endParaRPr lang="fr-FR" sz="2000" dirty="0">
              <a:solidFill>
                <a:schemeClr val="tx1"/>
              </a:solidFill>
              <a:latin typeface="+mn-lt"/>
              <a:cs typeface="+mn-cs"/>
            </a:endParaRPr>
          </a:p>
        </p:txBody>
      </p:sp>
      <p:sp>
        <p:nvSpPr>
          <p:cNvPr id="7171" name="Titel 1"/>
          <p:cNvSpPr>
            <a:spLocks noGrp="1"/>
          </p:cNvSpPr>
          <p:nvPr>
            <p:ph type="title"/>
          </p:nvPr>
        </p:nvSpPr>
        <p:spPr/>
        <p:txBody>
          <a:bodyPr/>
          <a:lstStyle/>
          <a:p>
            <a:pPr algn="l">
              <a:spcBef>
                <a:spcPct val="0"/>
              </a:spcBef>
              <a:buNone/>
            </a:pPr>
            <a:r>
              <a:rPr lang="fr-FR" sz="2400" b="1" i="0" smtClean="0">
                <a:solidFill>
                  <a:srgbClr val="669900"/>
                </a:solidFill>
                <a:latin typeface="Arial"/>
                <a:ea typeface="+mj-ea"/>
                <a:cs typeface="+mj-cs"/>
              </a:rPr>
              <a:t>Définitions</a:t>
            </a:r>
            <a:endParaRPr lang="fr-FR" sz="2400" b="1" i="0" dirty="0">
              <a:solidFill>
                <a:srgbClr val="669900"/>
              </a:solidFill>
              <a:latin typeface="Arial"/>
              <a:ea typeface="+mj-ea"/>
              <a:cs typeface="+mj-cs"/>
            </a:endParaRPr>
          </a:p>
        </p:txBody>
      </p:sp>
      <p:sp>
        <p:nvSpPr>
          <p:cNvPr id="7172" name="Inhaltsplatzhalter 2"/>
          <p:cNvSpPr>
            <a:spLocks noGrp="1"/>
          </p:cNvSpPr>
          <p:nvPr>
            <p:ph idx="1"/>
          </p:nvPr>
        </p:nvSpPr>
        <p:spPr>
          <a:xfrm>
            <a:off x="154379" y="2008188"/>
            <a:ext cx="2683414" cy="4213225"/>
          </a:xfrm>
          <a:solidFill>
            <a:srgbClr val="FFFF00"/>
          </a:solidFill>
        </p:spPr>
        <p:txBody>
          <a:bodyPr/>
          <a:lstStyle/>
          <a:p>
            <a:pPr marL="179405" lvl="1" indent="-179405" algn="l">
              <a:spcBef>
                <a:spcPct val="20000"/>
              </a:spcBef>
              <a:buClr>
                <a:srgbClr val="669900"/>
              </a:buClr>
              <a:buFont typeface="Wingdings"/>
              <a:buChar char="§"/>
            </a:pPr>
            <a:r>
              <a:rPr lang="fr-FR" sz="1800" b="1" i="0" baseline="0" dirty="0" smtClean="0">
                <a:solidFill>
                  <a:srgbClr val="C00000"/>
                </a:solidFill>
                <a:latin typeface="Arial"/>
                <a:ea typeface="+mn-ea"/>
                <a:cs typeface="Arial"/>
              </a:rPr>
              <a:t>Temps	</a:t>
            </a:r>
            <a:r>
              <a:rPr lang="fr-FR" sz="1800" b="1" i="0" baseline="0" dirty="0" smtClean="0">
                <a:solidFill>
                  <a:srgbClr val="000000"/>
                </a:solidFill>
                <a:latin typeface="Arial"/>
                <a:ea typeface="+mn-ea"/>
                <a:cs typeface="Arial"/>
              </a:rPr>
              <a:t/>
            </a:r>
            <a:br>
              <a:rPr lang="fr-FR" sz="1800" b="1" i="0" baseline="0" dirty="0" smtClean="0">
                <a:solidFill>
                  <a:srgbClr val="000000"/>
                </a:solidFill>
                <a:latin typeface="Arial"/>
                <a:ea typeface="+mn-ea"/>
                <a:cs typeface="Arial"/>
              </a:rPr>
            </a:br>
            <a:r>
              <a:rPr lang="fr-FR" sz="1800" b="1" i="0" baseline="0" dirty="0" smtClean="0">
                <a:solidFill>
                  <a:srgbClr val="000000"/>
                </a:solidFill>
                <a:latin typeface="Arial"/>
                <a:ea typeface="+mn-ea"/>
                <a:cs typeface="Arial"/>
              </a:rPr>
              <a:t/>
            </a:r>
            <a:br>
              <a:rPr lang="fr-FR" sz="1800" b="1" i="0" baseline="0" dirty="0" smtClean="0">
                <a:solidFill>
                  <a:srgbClr val="000000"/>
                </a:solidFill>
                <a:latin typeface="Arial"/>
                <a:ea typeface="+mn-ea"/>
                <a:cs typeface="Arial"/>
              </a:rPr>
            </a:br>
            <a:endParaRPr lang="fr-FR" dirty="0" smtClean="0"/>
          </a:p>
          <a:p>
            <a:pPr marL="179405" lvl="1" indent="-179405" algn="l">
              <a:spcBef>
                <a:spcPct val="20000"/>
              </a:spcBef>
              <a:buClr>
                <a:srgbClr val="669900"/>
              </a:buClr>
              <a:buFont typeface="Wingdings"/>
              <a:buChar char="§"/>
            </a:pPr>
            <a:r>
              <a:rPr lang="fr-FR" sz="1800" b="1" i="0" baseline="0" dirty="0" smtClean="0">
                <a:solidFill>
                  <a:srgbClr val="C00000"/>
                </a:solidFill>
                <a:latin typeface="Arial"/>
                <a:ea typeface="+mn-ea"/>
                <a:cs typeface="Arial"/>
              </a:rPr>
              <a:t>Climat</a:t>
            </a:r>
            <a:r>
              <a:rPr lang="fr-FR" sz="1800" b="1" i="0" baseline="0" dirty="0" smtClean="0">
                <a:solidFill>
                  <a:srgbClr val="000000"/>
                </a:solidFill>
                <a:latin typeface="Arial"/>
                <a:ea typeface="+mn-ea"/>
                <a:cs typeface="Arial"/>
              </a:rPr>
              <a:t> </a:t>
            </a:r>
            <a:br>
              <a:rPr lang="fr-FR" sz="1800" b="1" i="0" baseline="0" dirty="0" smtClean="0">
                <a:solidFill>
                  <a:srgbClr val="000000"/>
                </a:solidFill>
                <a:latin typeface="Arial"/>
                <a:ea typeface="+mn-ea"/>
                <a:cs typeface="Arial"/>
              </a:rPr>
            </a:br>
            <a:r>
              <a:rPr lang="fr-FR" sz="1800" b="1" i="0" baseline="0" dirty="0" smtClean="0">
                <a:solidFill>
                  <a:srgbClr val="000000"/>
                </a:solidFill>
                <a:latin typeface="Arial"/>
                <a:ea typeface="+mn-ea"/>
                <a:cs typeface="Arial"/>
              </a:rPr>
              <a:t>	</a:t>
            </a:r>
          </a:p>
          <a:p>
            <a:pPr marL="179405" lvl="1" indent="-179405" algn="l">
              <a:spcBef>
                <a:spcPct val="20000"/>
              </a:spcBef>
              <a:buClr>
                <a:srgbClr val="669900"/>
              </a:buClr>
              <a:buFont typeface="Wingdings"/>
              <a:buChar char="§"/>
            </a:pPr>
            <a:r>
              <a:rPr lang="fr-FR" sz="1800" b="1" i="0" baseline="0" dirty="0" smtClean="0">
                <a:solidFill>
                  <a:srgbClr val="C00000"/>
                </a:solidFill>
                <a:latin typeface="Arial"/>
                <a:ea typeface="+mn-ea"/>
                <a:cs typeface="Arial"/>
              </a:rPr>
              <a:t>Variabilité climatique</a:t>
            </a:r>
            <a:br>
              <a:rPr lang="fr-FR" sz="1800" b="1" i="0" baseline="0" dirty="0" smtClean="0">
                <a:solidFill>
                  <a:srgbClr val="C00000"/>
                </a:solidFill>
                <a:latin typeface="Arial"/>
                <a:ea typeface="+mn-ea"/>
                <a:cs typeface="Arial"/>
              </a:rPr>
            </a:br>
            <a:endParaRPr lang="fr-FR" dirty="0" smtClean="0"/>
          </a:p>
          <a:p>
            <a:pPr marL="179405" lvl="1" indent="-179405" algn="l">
              <a:spcBef>
                <a:spcPct val="20000"/>
              </a:spcBef>
              <a:buClr>
                <a:srgbClr val="669900"/>
              </a:buClr>
              <a:buFont typeface="Wingdings"/>
              <a:buChar char="§"/>
            </a:pPr>
            <a:r>
              <a:rPr lang="fr-FR" sz="1800" b="1" i="0" baseline="0" dirty="0" smtClean="0">
                <a:solidFill>
                  <a:srgbClr val="C00000"/>
                </a:solidFill>
                <a:latin typeface="Arial"/>
                <a:ea typeface="+mn-ea"/>
                <a:cs typeface="Arial"/>
              </a:rPr>
              <a:t>Changement climatique 	</a:t>
            </a:r>
            <a:endParaRPr lang="fr-FR" dirty="0" smtClean="0"/>
          </a:p>
          <a:p>
            <a:pPr marL="0" indent="0" algn="l">
              <a:spcBef>
                <a:spcPct val="20000"/>
              </a:spcBef>
              <a:buNone/>
              <a:tabLst>
                <a:tab pos="2190750" algn="l"/>
              </a:tabLst>
            </a:pPr>
            <a:endParaRPr lang="fr-FR" dirty="0" smtClean="0"/>
          </a:p>
        </p:txBody>
      </p:sp>
      <p:sp>
        <p:nvSpPr>
          <p:cNvPr id="4" name="Rechteck 3"/>
          <p:cNvSpPr>
            <a:spLocks noChangeArrowheads="1"/>
          </p:cNvSpPr>
          <p:nvPr/>
        </p:nvSpPr>
        <p:spPr bwMode="auto">
          <a:xfrm>
            <a:off x="2844844" y="2008188"/>
            <a:ext cx="6360894" cy="796797"/>
          </a:xfrm>
          <a:prstGeom prst="rect">
            <a:avLst/>
          </a:prstGeom>
          <a:solidFill>
            <a:schemeClr val="accent1"/>
          </a:solidFill>
          <a:ln w="9525" algn="ctr">
            <a:noFill/>
            <a:round/>
            <a:headEnd/>
            <a:tailEnd/>
          </a:ln>
        </p:spPr>
        <p:txBody>
          <a:bodyPr/>
          <a:lstStyle/>
          <a:p>
            <a:pPr eaLnBrk="0" hangingPunct="0"/>
            <a:endParaRPr lang="fr-FR"/>
          </a:p>
        </p:txBody>
      </p:sp>
      <p:sp>
        <p:nvSpPr>
          <p:cNvPr id="5" name="Rechteck 4"/>
          <p:cNvSpPr>
            <a:spLocks noChangeArrowheads="1"/>
          </p:cNvSpPr>
          <p:nvPr/>
        </p:nvSpPr>
        <p:spPr bwMode="auto">
          <a:xfrm>
            <a:off x="2845030" y="3522663"/>
            <a:ext cx="6360894" cy="592137"/>
          </a:xfrm>
          <a:prstGeom prst="rect">
            <a:avLst/>
          </a:prstGeom>
          <a:solidFill>
            <a:schemeClr val="accent1"/>
          </a:solidFill>
          <a:ln w="9525" algn="ctr">
            <a:noFill/>
            <a:round/>
            <a:headEnd/>
            <a:tailEnd/>
          </a:ln>
        </p:spPr>
        <p:txBody>
          <a:bodyPr/>
          <a:lstStyle/>
          <a:p>
            <a:pPr eaLnBrk="0" hangingPunct="0"/>
            <a:endParaRPr lang="fr-FR"/>
          </a:p>
        </p:txBody>
      </p:sp>
      <p:sp>
        <p:nvSpPr>
          <p:cNvPr id="6" name="Rechteck 5"/>
          <p:cNvSpPr>
            <a:spLocks noChangeArrowheads="1"/>
          </p:cNvSpPr>
          <p:nvPr/>
        </p:nvSpPr>
        <p:spPr bwMode="auto">
          <a:xfrm>
            <a:off x="2844844" y="2804985"/>
            <a:ext cx="6349205" cy="717678"/>
          </a:xfrm>
          <a:prstGeom prst="rect">
            <a:avLst/>
          </a:prstGeom>
          <a:solidFill>
            <a:schemeClr val="accent1"/>
          </a:solidFill>
          <a:ln w="9525" algn="ctr">
            <a:noFill/>
            <a:round/>
            <a:headEnd/>
            <a:tailEnd/>
          </a:ln>
        </p:spPr>
        <p:txBody>
          <a:bodyPr/>
          <a:lstStyle/>
          <a:p>
            <a:pPr eaLnBrk="0" hangingPunct="0"/>
            <a:endParaRPr lang="fr-FR"/>
          </a:p>
        </p:txBody>
      </p:sp>
      <p:sp>
        <p:nvSpPr>
          <p:cNvPr id="7" name="Rechteck 6"/>
          <p:cNvSpPr>
            <a:spLocks noChangeArrowheads="1"/>
          </p:cNvSpPr>
          <p:nvPr/>
        </p:nvSpPr>
        <p:spPr bwMode="auto">
          <a:xfrm>
            <a:off x="2844844" y="4114800"/>
            <a:ext cx="6507677" cy="2666937"/>
          </a:xfrm>
          <a:prstGeom prst="rect">
            <a:avLst/>
          </a:prstGeom>
          <a:solidFill>
            <a:schemeClr val="accent1"/>
          </a:solidFill>
          <a:ln w="9525" algn="ctr">
            <a:noFill/>
            <a:round/>
            <a:headEnd/>
            <a:tailEnd/>
          </a:ln>
        </p:spPr>
        <p:txBody>
          <a:bodyPr/>
          <a:lstStyle/>
          <a:p>
            <a:pPr eaLnBrk="0" hangingPunct="0"/>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smtClean="0">
                <a:solidFill>
                  <a:srgbClr val="669900"/>
                </a:solidFill>
                <a:latin typeface="Arial"/>
                <a:ea typeface="+mj-ea"/>
                <a:cs typeface="+mj-cs"/>
              </a:rPr>
              <a:t>Rappel des fondamentaux</a:t>
            </a:r>
            <a:endParaRPr lang="fr-FR" sz="3200" b="1" i="0" dirty="0">
              <a:solidFill>
                <a:srgbClr val="669900"/>
              </a:solidFill>
              <a:latin typeface="Arial"/>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804500"/>
            <a:ext cx="7112000" cy="588716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57200" y="563415"/>
            <a:ext cx="7526338" cy="741362"/>
          </a:xfrm>
        </p:spPr>
        <p:txBody>
          <a:bodyPr/>
          <a:lstStyle/>
          <a:p>
            <a:pPr algn="l">
              <a:spcBef>
                <a:spcPct val="0"/>
              </a:spcBef>
              <a:buNone/>
            </a:pPr>
            <a:r>
              <a:rPr lang="fr-FR" sz="2400" b="1" i="0" smtClean="0">
                <a:solidFill>
                  <a:srgbClr val="669900"/>
                </a:solidFill>
                <a:latin typeface="Arial"/>
                <a:ea typeface="+mj-ea"/>
                <a:cs typeface="+mj-cs"/>
              </a:rPr>
              <a:t>Le bilan radiatif</a:t>
            </a:r>
            <a:endParaRPr lang="fr-FR" sz="2400" b="1" i="0" dirty="0">
              <a:solidFill>
                <a:srgbClr val="669900"/>
              </a:solidFill>
              <a:latin typeface="Arial"/>
              <a:ea typeface="+mj-ea"/>
              <a:cs typeface="+mj-cs"/>
            </a:endParaRPr>
          </a:p>
        </p:txBody>
      </p:sp>
      <p:pic>
        <p:nvPicPr>
          <p:cNvPr id="2" name="Grafik 1"/>
          <p:cNvPicPr>
            <a:picLocks noChangeAspect="1"/>
          </p:cNvPicPr>
          <p:nvPr/>
        </p:nvPicPr>
        <p:blipFill>
          <a:blip r:embed="rId3"/>
          <a:stretch>
            <a:fillRect/>
          </a:stretch>
        </p:blipFill>
        <p:spPr>
          <a:xfrm>
            <a:off x="313899" y="1304778"/>
            <a:ext cx="8393373" cy="5246148"/>
          </a:xfrm>
          <a:prstGeom prst="rect">
            <a:avLst/>
          </a:prstGeom>
        </p:spPr>
      </p:pic>
    </p:spTree>
    <p:extLst>
      <p:ext uri="{BB962C8B-B14F-4D97-AF65-F5344CB8AC3E}">
        <p14:creationId xmlns:p14="http://schemas.microsoft.com/office/powerpoint/2010/main" val="14412247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999491" y="1524751"/>
            <a:ext cx="7052309" cy="5077662"/>
          </a:xfrm>
          <a:prstGeom prst="rect">
            <a:avLst/>
          </a:prstGeom>
        </p:spPr>
      </p:pic>
      <p:sp>
        <p:nvSpPr>
          <p:cNvPr id="4" name="Rectangle 7"/>
          <p:cNvSpPr>
            <a:spLocks noGrp="1" noChangeArrowheads="1"/>
          </p:cNvSpPr>
          <p:nvPr>
            <p:ph type="title"/>
          </p:nvPr>
        </p:nvSpPr>
        <p:spPr>
          <a:xfrm>
            <a:off x="457200" y="394622"/>
            <a:ext cx="7526338" cy="741362"/>
          </a:xfrm>
        </p:spPr>
        <p:txBody>
          <a:bodyPr/>
          <a:lstStyle/>
          <a:p>
            <a:r>
              <a:rPr lang="fr-FR" smtClean="0">
                <a:cs typeface="Arial" charset="0"/>
                <a:sym typeface="Arial" charset="0"/>
              </a:rPr>
              <a:t>Le cycle du carbone: stocks et flux</a:t>
            </a:r>
            <a:endParaRPr lang="fr-FR" dirty="0" smtClean="0">
              <a:cs typeface="Arial" charset="0"/>
              <a:sym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6892</Words>
  <Application>Microsoft Office PowerPoint</Application>
  <PresentationFormat>On-screen Show (4:3)</PresentationFormat>
  <Paragraphs>629</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GTZ-EN</vt:lpstr>
      <vt:lpstr>Module 2 - A Comprendre  les sciences du climat</vt:lpstr>
      <vt:lpstr>PowerPoint Presentation</vt:lpstr>
      <vt:lpstr>Conditions d’utilisation</vt:lpstr>
      <vt:lpstr>Aperçu</vt:lpstr>
      <vt:lpstr>Définitions</vt:lpstr>
      <vt:lpstr>Rappel des fondamentaux</vt:lpstr>
      <vt:lpstr>PowerPoint Presentation</vt:lpstr>
      <vt:lpstr>Le bilan radiatif</vt:lpstr>
      <vt:lpstr>Le cycle du carbone: stocks et flux</vt:lpstr>
      <vt:lpstr>Gérer le scepticisme : le récent changement climatique est-il naturel ou anthropique ? (I)</vt:lpstr>
      <vt:lpstr>Gérer le scepticisme : le récent changement climatique est-il naturel ou anthropique ? (II)</vt:lpstr>
      <vt:lpstr>Facteurs du réchauffement global : Émissions</vt:lpstr>
      <vt:lpstr>Impacts du changement climatique: aperçu   </vt:lpstr>
      <vt:lpstr>Impacts du changement climatique: chaîne d'impact</vt:lpstr>
      <vt:lpstr>Analyses scientifiques</vt:lpstr>
      <vt:lpstr>Approche scientifique</vt:lpstr>
      <vt:lpstr>Scénarios d'émission  - différentes trames narratives pour notre avenir </vt:lpstr>
      <vt:lpstr>Scénarios d'émission  - différentes trames narratives pour notre avenir </vt:lpstr>
      <vt:lpstr>Voies de concentration représentatives - partie intégrante du développement de nouveaux scénarios</vt:lpstr>
      <vt:lpstr>Modèles climatiques globaux / modèles de circulation générale</vt:lpstr>
      <vt:lpstr>Principaux processus traités dans les modèles climatiques</vt:lpstr>
      <vt:lpstr>Modèles climatiques régionaux</vt:lpstr>
      <vt:lpstr>Scénarios climatiques</vt:lpstr>
      <vt:lpstr>Le savoir climatique local</vt:lpstr>
      <vt:lpstr>Faire face à l'incertitude  Partie 1: comprendre les limites des fondements de la prise de décision</vt:lpstr>
      <vt:lpstr>Informations requises pour aider à la prise de décision</vt:lpstr>
      <vt:lpstr>Ce que nous savons : le changement climatique est réel Exemple : La fonte rapide des glaces de la mer arctique</vt:lpstr>
      <vt:lpstr>Ce que nous savons : le changement climatique est réel Exemple : Glacier de Muir, Alaska</vt:lpstr>
      <vt:lpstr>Ce que nous savons : le changement climatique est réel Exemple : Couverture neigeuse du Kilimanjaro, Tanzanie</vt:lpstr>
      <vt:lpstr>Ce qui est incertain : le contexte complexe de la prise de décision</vt:lpstr>
      <vt:lpstr>Sources d'incertitude Scénarios d'émissions vs résultats de modèles</vt:lpstr>
      <vt:lpstr>Exercice « Faire face au scepticisme »</vt:lpstr>
      <vt:lpstr>Présentation de l'exercice</vt:lpstr>
      <vt:lpstr>Étude de cas « interpréter les informations climatiques »</vt:lpstr>
      <vt:lpstr>Introduction à l'étude de cas</vt:lpstr>
      <vt:lpstr>Données historiques (Maja)</vt:lpstr>
      <vt:lpstr>Projections de modèles</vt:lpstr>
      <vt:lpstr>Diagrammes de dispersion régionaux</vt:lpstr>
      <vt:lpstr>Réflexion</vt:lpstr>
    </vt:vector>
  </TitlesOfParts>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cp:keywords>
  <cp:lastModifiedBy>Benjamin Greiner</cp:lastModifiedBy>
  <cp:revision>483</cp:revision>
  <cp:lastPrinted>2005-12-21T12:33:01Z</cp:lastPrinted>
  <dcterms:created xsi:type="dcterms:W3CDTF">2009-01-02T12:52:23Z</dcterms:created>
  <dcterms:modified xsi:type="dcterms:W3CDTF">2013-11-11T14:47:27Z</dcterms:modified>
</cp:coreProperties>
</file>